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386" r:id="rId3"/>
    <p:sldId id="320" r:id="rId4"/>
    <p:sldId id="341" r:id="rId5"/>
    <p:sldId id="360" r:id="rId6"/>
    <p:sldId id="366" r:id="rId7"/>
    <p:sldId id="361" r:id="rId8"/>
    <p:sldId id="389" r:id="rId9"/>
    <p:sldId id="371" r:id="rId10"/>
    <p:sldId id="393" r:id="rId11"/>
    <p:sldId id="394" r:id="rId12"/>
    <p:sldId id="332" r:id="rId13"/>
    <p:sldId id="373" r:id="rId14"/>
    <p:sldId id="363" r:id="rId15"/>
    <p:sldId id="327" r:id="rId16"/>
    <p:sldId id="391" r:id="rId17"/>
    <p:sldId id="365" r:id="rId18"/>
    <p:sldId id="388" r:id="rId19"/>
    <p:sldId id="367" r:id="rId20"/>
    <p:sldId id="337" r:id="rId21"/>
    <p:sldId id="396" r:id="rId22"/>
    <p:sldId id="376" r:id="rId23"/>
    <p:sldId id="342" r:id="rId24"/>
    <p:sldId id="338" r:id="rId25"/>
    <p:sldId id="377" r:id="rId26"/>
    <p:sldId id="397" r:id="rId27"/>
    <p:sldId id="378" r:id="rId28"/>
    <p:sldId id="339" r:id="rId29"/>
    <p:sldId id="387" r:id="rId30"/>
    <p:sldId id="380" r:id="rId31"/>
    <p:sldId id="381" r:id="rId32"/>
    <p:sldId id="399" r:id="rId33"/>
    <p:sldId id="395" r:id="rId34"/>
    <p:sldId id="306" r:id="rId35"/>
    <p:sldId id="305" r:id="rId36"/>
    <p:sldId id="308" r:id="rId37"/>
    <p:sldId id="322" r:id="rId38"/>
    <p:sldId id="400" r:id="rId39"/>
    <p:sldId id="382" r:id="rId40"/>
    <p:sldId id="297"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5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tableStyles" Target="tableStyles.xml" Id="rId46" /><Relationship Type="http://schemas.openxmlformats.org/officeDocument/2006/relationships/slide" Target="slides/slide19.xml" Id="rId20" /><Relationship Type="http://schemas.openxmlformats.org/officeDocument/2006/relationships/slide" Target="slides/slide20.xml" Id="rId21" /><Relationship Type="http://schemas.openxmlformats.org/officeDocument/2006/relationships/slide" Target="slides/slide21.xml" Id="rId22" /><Relationship Type="http://schemas.openxmlformats.org/officeDocument/2006/relationships/slide" Target="slides/slide22.xml" Id="rId23" /><Relationship Type="http://schemas.openxmlformats.org/officeDocument/2006/relationships/slide" Target="slides/slide23.xml" Id="rId24" /><Relationship Type="http://schemas.openxmlformats.org/officeDocument/2006/relationships/slide" Target="slides/slide24.xml" Id="rId25" /><Relationship Type="http://schemas.openxmlformats.org/officeDocument/2006/relationships/slide" Target="slides/slide25.xml" Id="rId26" /><Relationship Type="http://schemas.openxmlformats.org/officeDocument/2006/relationships/slide" Target="slides/slide26.xml" Id="rId27" /><Relationship Type="http://schemas.openxmlformats.org/officeDocument/2006/relationships/slide" Target="slides/slide27.xml" Id="rId28"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1.xml" Id="rId2" /><Relationship Type="http://schemas.openxmlformats.org/officeDocument/2006/relationships/slide" Target="slides/slide2.xml" Id="rId3" /><Relationship Type="http://schemas.openxmlformats.org/officeDocument/2006/relationships/slide" Target="slides/slide3.xml" Id="rId4" /><Relationship Type="http://schemas.openxmlformats.org/officeDocument/2006/relationships/slide" Target="slides/slide4.xml" Id="rId5" /><Relationship Type="http://schemas.openxmlformats.org/officeDocument/2006/relationships/slide" Target="slides/slide29.xml" Id="rId30" /><Relationship Type="http://schemas.openxmlformats.org/officeDocument/2006/relationships/slide" Target="slides/slide30.xml" Id="rId31" /><Relationship Type="http://schemas.openxmlformats.org/officeDocument/2006/relationships/slide" Target="slides/slide31.xml" Id="rId32" /><Relationship Type="http://schemas.openxmlformats.org/officeDocument/2006/relationships/slide" Target="slides/slide8.xml" Id="rId9" /><Relationship Type="http://schemas.openxmlformats.org/officeDocument/2006/relationships/slide" Target="slides/slide5.xml" Id="rId6" /><Relationship Type="http://schemas.openxmlformats.org/officeDocument/2006/relationships/slide" Target="slides/slide6.xml" Id="rId7" /><Relationship Type="http://schemas.openxmlformats.org/officeDocument/2006/relationships/slide" Target="slides/slide7.xml" Id="rId8" /><Relationship Type="http://schemas.openxmlformats.org/officeDocument/2006/relationships/slide" Target="slides/slide32.xml" Id="rId33" /><Relationship Type="http://schemas.openxmlformats.org/officeDocument/2006/relationships/slide" Target="slides/slide33.xml" Id="rId34" /><Relationship Type="http://schemas.openxmlformats.org/officeDocument/2006/relationships/slide" Target="slides/slide34.xml" Id="rId35"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0.xml" Id="rId11" /><Relationship Type="http://schemas.openxmlformats.org/officeDocument/2006/relationships/slide" Target="slides/slide11.xml" Id="rId12" /><Relationship Type="http://schemas.openxmlformats.org/officeDocument/2006/relationships/slide" Target="slides/slide12.xml" Id="rId13" /><Relationship Type="http://schemas.openxmlformats.org/officeDocument/2006/relationships/slide" Target="slides/slide13.xml" Id="rId14" /><Relationship Type="http://schemas.openxmlformats.org/officeDocument/2006/relationships/slide" Target="slides/slide14.xml" Id="rId15" /><Relationship Type="http://schemas.openxmlformats.org/officeDocument/2006/relationships/slide" Target="slides/slide15.xml" Id="rId16" /><Relationship Type="http://schemas.openxmlformats.org/officeDocument/2006/relationships/slide" Target="slides/slide16.xml" Id="rId17" /><Relationship Type="http://schemas.openxmlformats.org/officeDocument/2006/relationships/slide" Target="slides/slide17.xml" Id="rId18" /><Relationship Type="http://schemas.openxmlformats.org/officeDocument/2006/relationships/slide" Target="slides/slide18.xml" Id="rId19" /><Relationship Type="http://schemas.openxmlformats.org/officeDocument/2006/relationships/slide" Target="slides/slide36.xml" Id="rId37" /><Relationship Type="http://schemas.openxmlformats.org/officeDocument/2006/relationships/slide" Target="slides/slide37.xml" Id="rId38" /><Relationship Type="http://schemas.openxmlformats.org/officeDocument/2006/relationships/slide" Target="slides/slide38.xml" Id="rId39" /><Relationship Type="http://schemas.openxmlformats.org/officeDocument/2006/relationships/slide" Target="slides/slide39.xml" Id="rId40" /><Relationship Type="http://schemas.openxmlformats.org/officeDocument/2006/relationships/slide" Target="slides/slide40.xml" Id="rId41" /><Relationship Type="http://schemas.openxmlformats.org/officeDocument/2006/relationships/printerSettings" Target="printerSettings/printerSettings1.bin" Id="rId42" /><Relationship Type="http://schemas.openxmlformats.org/officeDocument/2006/relationships/presProps" Target="presProps.xml" Id="rId43" /><Relationship Type="http://schemas.openxmlformats.org/officeDocument/2006/relationships/viewProps" Target="viewProps.xml" Id="rId44" /><Relationship Type="http://schemas.openxmlformats.org/officeDocument/2006/relationships/theme" Target="theme/theme1.xml" Id="rId45" /><Relationship Type="http://schemas.openxmlformats.org/officeDocument/2006/relationships/tags" Target="/ppt/tags/tag1.xml" Id="R91ff413ded654550"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圆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圆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6705600" y="4206240"/>
            <a:ext cx="960120" cy="457200"/>
          </a:xfrm>
        </p:spPr>
        <p:txBody>
          <a:bodyPr/>
          <a:lstStyle/>
          <a:p>
            <a:fld id="{756EB1AD-E666-4622-9243-5D7F286079F6}" type="datetimeFigureOut">
              <a:rPr lang="zh-CN" altLang="en-US" smtClean="0"/>
              <a:pPr/>
              <a:t>21/5/28</a:t>
            </a:fld>
            <a:endParaRPr lang="zh-CN" altLang="en-US"/>
          </a:p>
        </p:txBody>
      </p:sp>
      <p:sp>
        <p:nvSpPr>
          <p:cNvPr id="17" name="页脚占位符 16"/>
          <p:cNvSpPr>
            <a:spLocks noGrp="1"/>
          </p:cNvSpPr>
          <p:nvPr>
            <p:ph type="ftr" sz="quarter" idx="11"/>
          </p:nvPr>
        </p:nvSpPr>
        <p:spPr>
          <a:xfrm>
            <a:off x="5410200" y="4205288"/>
            <a:ext cx="1295400" cy="457200"/>
          </a:xfrm>
        </p:spPr>
        <p:txBody>
          <a:bodyPr/>
          <a:lstStyle/>
          <a:p>
            <a:endParaRPr lang="zh-CN" altLang="en-US"/>
          </a:p>
        </p:txBody>
      </p:sp>
      <p:sp>
        <p:nvSpPr>
          <p:cNvPr id="29" name="灯片编号占位符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FBDB37-70DB-46A8-BFAC-095440C4610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nchor="ctr"/>
          <a:lstStyle>
            <a:lvl1pPr>
              <a:defRPr sz="4000" b="0" i="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日期占位符 25"/>
          <p:cNvSpPr>
            <a:spLocks noGrp="1"/>
          </p:cNvSpPr>
          <p:nvPr>
            <p:ph type="dt" sz="half" idx="10"/>
          </p:nvPr>
        </p:nvSpPr>
        <p:spPr/>
        <p:txBody>
          <a:bodyPr rtlCol="0"/>
          <a:lstStyle/>
          <a:p>
            <a:fld id="{756EB1AD-E666-4622-9243-5D7F286079F6}" type="datetimeFigureOut">
              <a:rPr lang="zh-CN" altLang="en-US" smtClean="0"/>
              <a:pPr/>
              <a:t>21/5/28</a:t>
            </a:fld>
            <a:endParaRPr lang="zh-CN" altLang="en-US"/>
          </a:p>
        </p:txBody>
      </p:sp>
      <p:sp>
        <p:nvSpPr>
          <p:cNvPr id="27" name="灯片编号占位符 26"/>
          <p:cNvSpPr>
            <a:spLocks noGrp="1"/>
          </p:cNvSpPr>
          <p:nvPr>
            <p:ph type="sldNum" sz="quarter" idx="11"/>
          </p:nvPr>
        </p:nvSpPr>
        <p:spPr/>
        <p:txBody>
          <a:bodyPr rtlCol="0"/>
          <a:lstStyle/>
          <a:p>
            <a:fld id="{C7FBDB37-70DB-46A8-BFAC-095440C46102}" type="slidenum">
              <a:rPr lang="zh-CN" altLang="en-US" smtClean="0"/>
              <a:pPr/>
              <a:t>‹#›</a:t>
            </a:fld>
            <a:endParaRPr lang="zh-CN" altLang="en-US"/>
          </a:p>
        </p:txBody>
      </p:sp>
      <p:sp>
        <p:nvSpPr>
          <p:cNvPr id="28" name="页脚占位符 2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6583680" y="612648"/>
            <a:ext cx="957264" cy="457200"/>
          </a:xfrm>
        </p:spPr>
        <p:txBody>
          <a:bodyPr/>
          <a:lstStyle/>
          <a:p>
            <a:fld id="{756EB1AD-E666-4622-9243-5D7F286079F6}" type="datetimeFigureOut">
              <a:rPr lang="zh-CN" altLang="en-US" smtClean="0"/>
              <a:pPr/>
              <a:t>21/5/28</a:t>
            </a:fld>
            <a:endParaRPr lang="zh-CN" altLang="en-US"/>
          </a:p>
        </p:txBody>
      </p:sp>
      <p:sp>
        <p:nvSpPr>
          <p:cNvPr id="4" name="页脚占位符 3"/>
          <p:cNvSpPr>
            <a:spLocks noGrp="1"/>
          </p:cNvSpPr>
          <p:nvPr>
            <p:ph type="ftr" sz="quarter" idx="11"/>
          </p:nvPr>
        </p:nvSpPr>
        <p:spPr>
          <a:xfrm>
            <a:off x="5257800" y="612648"/>
            <a:ext cx="1325880" cy="457200"/>
          </a:xfrm>
        </p:spPr>
        <p:txBody>
          <a:bodyPr/>
          <a:lstStyle/>
          <a:p>
            <a:endParaRPr lang="zh-CN" altLang="en-US"/>
          </a:p>
        </p:txBody>
      </p:sp>
      <p:sp>
        <p:nvSpPr>
          <p:cNvPr id="5" name="灯片编号占位符 4"/>
          <p:cNvSpPr>
            <a:spLocks noGrp="1"/>
          </p:cNvSpPr>
          <p:nvPr>
            <p:ph type="sldNum" sz="quarter" idx="12"/>
          </p:nvPr>
        </p:nvSpPr>
        <p:spPr>
          <a:xfrm>
            <a:off x="8174736" y="2272"/>
            <a:ext cx="762000" cy="365760"/>
          </a:xfrm>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756EB1AD-E666-4622-9243-5D7F286079F6}" type="datetimeFigureOut">
              <a:rPr lang="zh-CN" altLang="en-US" smtClean="0"/>
              <a:pPr/>
              <a:t>21/5/28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FBDB37-70DB-46A8-BFAC-095440C4610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圆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圆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标题占位符 21"/>
          <p:cNvSpPr>
            <a:spLocks noGrp="1"/>
          </p:cNvSpPr>
          <p:nvPr>
            <p:ph type="title"/>
          </p:nvPr>
        </p:nvSpPr>
        <p:spPr>
          <a:xfrm>
            <a:off x="457200" y="1143000"/>
            <a:ext cx="8229600" cy="10668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56EB1AD-E666-4622-9243-5D7F286079F6}" type="datetimeFigureOut">
              <a:rPr lang="zh-CN" altLang="en-US" smtClean="0"/>
              <a:pPr/>
              <a:t>21/5/28</a:t>
            </a:fld>
            <a:endParaRPr lang="zh-CN" altLang="en-US"/>
          </a:p>
        </p:txBody>
      </p:sp>
      <p:sp>
        <p:nvSpPr>
          <p:cNvPr id="3" name="页脚占位符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CN" altLang="en-US"/>
          </a:p>
        </p:txBody>
      </p:sp>
      <p:sp>
        <p:nvSpPr>
          <p:cNvPr id="23" name="灯片编号占位符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FBDB37-70DB-46A8-BFAC-095440C4610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2.png"/><Relationship Id="rId1" Type="http://schemas.microsoft.com/office/2007/relationships/media" Target="file://localhost/Users/songshudangao/Desktop/%E8%AF%BE%E4%BB%B6/%E6%96%B0%E6%97%B6%E6%9C%9F%E7%9A%84%E7%90%86%E8%AE%BA%E6%8E%A2%E7%B4%A2/%E7%AC%AC18%E8%AF%BE/%E6%96%B0%E6%97%B6%E6%9C%9F%E7%9A%84%E7%90%86%E8%AE%BA%E6%8E%A2%E7%B4%A2%EF%BC%88%E6%9C%80%E7%BB%88%E7%89%88%EF%BC%89/%E4%B9%8C%E5%B8%8211%E4%B8%AD%20%E5%BC%A0%E5%AD%90%E6%89%AC%20%E4%B8%AD%E5%9B%BD%E7%89%B9%E8%89%B2%E7%A4%BE%E4%BC%9A%E4%B8%BB%E4%B9%89%E7%90%86%E8%AE%BA%E4%BD%93%E7%B3%BB%E7%9A%84%E5%BD%A2%E6%88%90%E4%B8%8E%E5%8F%91%E5%B1%95/2021%E4%B8%A4%E4%BC%9A.mp4" TargetMode="External"/><Relationship Id="rId2" Type="http://schemas.openxmlformats.org/officeDocument/2006/relationships/video" Target="file://localhost/Users/songshudangao/Desktop/%E8%AF%BE%E4%BB%B6/%E6%96%B0%E6%97%B6%E6%9C%9F%E7%9A%84%E7%90%86%E8%AE%BA%E6%8E%A2%E7%B4%A2/%E7%AC%AC18%E8%AF%BE/%E6%96%B0%E6%97%B6%E6%9C%9F%E7%9A%84%E7%90%86%E8%AE%BA%E6%8E%A2%E7%B4%A2%EF%BC%88%E6%9C%80%E7%BB%88%E7%89%88%EF%BC%89/%E4%B9%8C%E5%B8%8211%E4%B8%AD%20%E5%BC%A0%E5%AD%90%E6%89%AC%20%E4%B8%AD%E5%9B%BD%E7%89%B9%E8%89%B2%E7%A4%BE%E4%BC%9A%E4%B8%BB%E4%B9%89%E7%90%86%E8%AE%BA%E4%BD%93%E7%B3%BB%E7%9A%84%E5%BD%A2%E6%88%90%E4%B8%8E%E5%8F%91%E5%B1%95/2021%E4%B8%A4%E4%BC%9A.mp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file://localhost/Users/songshudangao/Desktop/%E8%AF%BE%E4%BB%B6/%E6%96%B0%E6%97%B6%E6%9C%9F%E7%9A%84%E7%90%86%E8%AE%BA%E6%8E%A2%E7%B4%A2/%E7%AC%AC18%E8%AF%BE/%E6%96%B0%E6%97%B6%E6%9C%9F%E7%9A%84%E7%90%86%E8%AE%BA%E6%8E%A2%E7%B4%A2%EF%BC%88%E6%9C%80%E7%BB%88%E7%89%88%EF%BC%89/%E5%8D%81%E4%B8%80%E5%B1%8A%E4%B8%89%E4%B8%AD%E5%85%A8%E4%BC%9A.mp4" TargetMode="External"/><Relationship Id="rId2" Type="http://schemas.openxmlformats.org/officeDocument/2006/relationships/video" Target="file://localhost/Users/songshudangao/Desktop/%E8%AF%BE%E4%BB%B6/%E6%96%B0%E6%97%B6%E6%9C%9F%E7%9A%84%E7%90%86%E8%AE%BA%E6%8E%A2%E7%B4%A2/%E7%AC%AC18%E8%AF%BE/%E6%96%B0%E6%97%B6%E6%9C%9F%E7%9A%84%E7%90%86%E8%AE%BA%E6%8E%A2%E7%B4%A2%EF%BC%88%E6%9C%80%E7%BB%88%E7%89%88%EF%BC%89/%E5%8D%81%E4%B8%80%E5%B1%8A%E4%B8%89%E4%B8%AD%E5%85%A8%E4%BC%9A.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pPr algn="ctr"/>
            <a:r>
              <a:rPr lang="zh-CN" altLang="en-US" sz="5400" b="1" dirty="0" smtClean="0"/>
              <a:t>第</a:t>
            </a:r>
            <a:r>
              <a:rPr lang="en-US" altLang="zh-CN" sz="5400" b="1" dirty="0" smtClean="0"/>
              <a:t>18</a:t>
            </a:r>
            <a:r>
              <a:rPr lang="zh-CN" altLang="en-US" sz="5400" b="1" dirty="0" smtClean="0"/>
              <a:t>课 中国特色社会主义理论体系的形成与发展</a:t>
            </a:r>
            <a:endParaRPr lang="zh-CN" altLang="en-US" sz="5400" b="1" dirty="0"/>
          </a:p>
        </p:txBody>
      </p:sp>
      <p:sp>
        <p:nvSpPr>
          <p:cNvPr id="3" name="副标题 2"/>
          <p:cNvSpPr>
            <a:spLocks noGrp="1"/>
          </p:cNvSpPr>
          <p:nvPr>
            <p:ph type="subTitle" idx="1"/>
          </p:nvPr>
        </p:nvSpPr>
        <p:spPr>
          <a:xfrm>
            <a:off x="3635896" y="3899938"/>
            <a:ext cx="4953000" cy="1752600"/>
          </a:xfrm>
        </p:spPr>
        <p:txBody>
          <a:bodyPr>
            <a:normAutofit/>
          </a:bodyPr>
          <a:lstStyle/>
          <a:p>
            <a:pPr algn="r"/>
            <a:endParaRPr lang="en-US" altLang="zh-CN" sz="2800" b="1" dirty="0" smtClean="0">
              <a:solidFill>
                <a:srgbClr val="404040"/>
              </a:solidFill>
            </a:endParaRPr>
          </a:p>
          <a:p>
            <a:pPr algn="r"/>
            <a:r>
              <a:rPr lang="zh-CN" altLang="en-US" sz="2800" b="1" dirty="0" smtClean="0">
                <a:solidFill>
                  <a:srgbClr val="404040"/>
                </a:solidFill>
              </a:rPr>
              <a:t>乌鲁木齐市第十一中学</a:t>
            </a:r>
            <a:endParaRPr lang="en-US" altLang="zh-CN" sz="2800" b="1" dirty="0" smtClean="0">
              <a:solidFill>
                <a:srgbClr val="404040"/>
              </a:solidFill>
            </a:endParaRPr>
          </a:p>
          <a:p>
            <a:pPr algn="r"/>
            <a:r>
              <a:rPr lang="zh-CN" altLang="en-US" sz="2800" b="1" dirty="0" smtClean="0">
                <a:solidFill>
                  <a:srgbClr val="404040"/>
                </a:solidFill>
              </a:rPr>
              <a:t>张子扬</a:t>
            </a:r>
            <a:endParaRPr lang="zh-CN" altLang="en-US" sz="2800" b="1" dirty="0">
              <a:solidFill>
                <a:srgbClr val="40404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4" name="TextBox 4"/>
          <p:cNvSpPr txBox="1"/>
          <p:nvPr/>
        </p:nvSpPr>
        <p:spPr>
          <a:xfrm>
            <a:off x="2883872" y="6237312"/>
            <a:ext cx="3416320" cy="369332"/>
          </a:xfrm>
          <a:prstGeom prst="rect">
            <a:avLst/>
          </a:prstGeom>
          <a:noFill/>
        </p:spPr>
        <p:txBody>
          <a:bodyPr wrap="none" rtlCol="0">
            <a:spAutoFit/>
          </a:bodyPr>
          <a:lstStyle/>
          <a:p>
            <a:pPr algn="ctr"/>
            <a:r>
              <a:rPr lang="zh-CN" altLang="en-US" b="1" dirty="0" smtClean="0">
                <a:latin typeface="楷体" pitchFamily="49" charset="-122"/>
                <a:ea typeface="楷体" pitchFamily="49" charset="-122"/>
                <a:sym typeface="+mn-ea"/>
              </a:rPr>
              <a:t>1</a:t>
            </a:r>
            <a:r>
              <a:rPr lang="en-US" altLang="zh-CN" b="1" dirty="0" smtClean="0">
                <a:latin typeface="楷体" pitchFamily="49" charset="-122"/>
                <a:ea typeface="楷体" pitchFamily="49" charset="-122"/>
                <a:sym typeface="+mn-ea"/>
              </a:rPr>
              <a:t>978</a:t>
            </a:r>
            <a:r>
              <a:rPr lang="zh-CN" altLang="en-US" b="1" dirty="0" smtClean="0">
                <a:latin typeface="楷体" pitchFamily="49" charset="-122"/>
                <a:ea typeface="楷体" pitchFamily="49" charset="-122"/>
                <a:sym typeface="+mn-ea"/>
              </a:rPr>
              <a:t>年，农村施行经济体制改革</a:t>
            </a:r>
            <a:endParaRPr lang="zh-CN" altLang="en-US" b="1" dirty="0">
              <a:latin typeface="楷体" pitchFamily="49" charset="-122"/>
              <a:ea typeface="楷体" pitchFamily="49" charset="-122"/>
            </a:endParaRPr>
          </a:p>
        </p:txBody>
      </p:sp>
      <p:pic>
        <p:nvPicPr>
          <p:cNvPr id="5" name="图片 4"/>
          <p:cNvPicPr>
            <a:picLocks noChangeAspect="1"/>
          </p:cNvPicPr>
          <p:nvPr/>
        </p:nvPicPr>
        <p:blipFill>
          <a:blip r:embed="rId2"/>
          <a:stretch>
            <a:fillRect/>
          </a:stretch>
        </p:blipFill>
        <p:spPr>
          <a:xfrm>
            <a:off x="899592" y="1412776"/>
            <a:ext cx="7344816" cy="4807516"/>
          </a:xfrm>
          <a:prstGeom prst="rect">
            <a:avLst/>
          </a:prstGeom>
        </p:spPr>
      </p:pic>
    </p:spTree>
    <p:extLst>
      <p:ext uri="{BB962C8B-B14F-4D97-AF65-F5344CB8AC3E}">
        <p14:creationId xmlns:p14="http://schemas.microsoft.com/office/powerpoint/2010/main" val="9832812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4" name="TextBox 4"/>
          <p:cNvSpPr txBox="1"/>
          <p:nvPr/>
        </p:nvSpPr>
        <p:spPr>
          <a:xfrm>
            <a:off x="2127256" y="6021288"/>
            <a:ext cx="4929555" cy="369332"/>
          </a:xfrm>
          <a:prstGeom prst="rect">
            <a:avLst/>
          </a:prstGeom>
          <a:noFill/>
        </p:spPr>
        <p:txBody>
          <a:bodyPr wrap="none" rtlCol="0">
            <a:spAutoFit/>
          </a:bodyPr>
          <a:lstStyle/>
          <a:p>
            <a:pPr algn="ctr"/>
            <a:r>
              <a:rPr lang="zh-CN" altLang="en-US" b="1" dirty="0" smtClean="0">
                <a:latin typeface="楷体" pitchFamily="49" charset="-122"/>
                <a:ea typeface="楷体" pitchFamily="49" charset="-122"/>
                <a:sym typeface="+mn-ea"/>
              </a:rPr>
              <a:t>1</a:t>
            </a:r>
            <a:r>
              <a:rPr lang="en-US" altLang="zh-CN" b="1" dirty="0" smtClean="0">
                <a:latin typeface="楷体" pitchFamily="49" charset="-122"/>
                <a:ea typeface="楷体" pitchFamily="49" charset="-122"/>
                <a:sym typeface="+mn-ea"/>
              </a:rPr>
              <a:t>980</a:t>
            </a:r>
            <a:r>
              <a:rPr lang="zh-CN" altLang="en-US" b="1" dirty="0" smtClean="0">
                <a:latin typeface="楷体" pitchFamily="49" charset="-122"/>
                <a:ea typeface="楷体" pitchFamily="49" charset="-122"/>
                <a:sym typeface="+mn-ea"/>
              </a:rPr>
              <a:t>年，经济特区成为中国对外开放的突破口</a:t>
            </a:r>
            <a:endParaRPr lang="zh-CN" altLang="en-US" b="1" dirty="0">
              <a:latin typeface="楷体" pitchFamily="49" charset="-122"/>
              <a:ea typeface="楷体" pitchFamily="49" charset="-122"/>
            </a:endParaRPr>
          </a:p>
        </p:txBody>
      </p:sp>
      <p:pic>
        <p:nvPicPr>
          <p:cNvPr id="3" name="图片 2"/>
          <p:cNvPicPr>
            <a:picLocks noChangeAspect="1"/>
          </p:cNvPicPr>
          <p:nvPr/>
        </p:nvPicPr>
        <p:blipFill>
          <a:blip r:embed="rId2"/>
          <a:stretch>
            <a:fillRect/>
          </a:stretch>
        </p:blipFill>
        <p:spPr>
          <a:xfrm>
            <a:off x="755576" y="1628800"/>
            <a:ext cx="7632848" cy="4376166"/>
          </a:xfrm>
          <a:prstGeom prst="rect">
            <a:avLst/>
          </a:prstGeom>
        </p:spPr>
      </p:pic>
    </p:spTree>
    <p:extLst>
      <p:ext uri="{BB962C8B-B14F-4D97-AF65-F5344CB8AC3E}">
        <p14:creationId xmlns:p14="http://schemas.microsoft.com/office/powerpoint/2010/main" val="29293820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a:t>
            </a:r>
            <a:r>
              <a:rPr lang="zh-CN" altLang="zh-CN" sz="2400" b="1" dirty="0" smtClean="0">
                <a:latin typeface="+mn-ea"/>
              </a:rPr>
              <a:t>我们</a:t>
            </a:r>
            <a:r>
              <a:rPr lang="zh-CN" altLang="zh-CN" sz="2400" b="1" dirty="0">
                <a:latin typeface="+mn-ea"/>
              </a:rPr>
              <a:t>的现代化建设，必须从中国的实际出发，无论是革命还是建设，都要注意学习和借鉴外国经验。但是，照抄照搬别国经验、别国模式，从来不能得到成功。这方面我们有过不少教训</a:t>
            </a:r>
            <a:r>
              <a:rPr lang="zh-CN" altLang="zh-CN" sz="2400" b="1" dirty="0" smtClean="0">
                <a:latin typeface="+mn-ea"/>
              </a:rPr>
              <a:t>。</a:t>
            </a:r>
            <a:r>
              <a:rPr lang="zh-CN" altLang="en-US" sz="2400" b="1" dirty="0" smtClean="0">
                <a:latin typeface="+mn-ea"/>
              </a:rPr>
              <a:t>这方面我们有过不少教学。</a:t>
            </a:r>
            <a:r>
              <a:rPr lang="zh-CN" altLang="zh-CN" sz="2400" b="1" dirty="0" smtClean="0">
                <a:solidFill>
                  <a:srgbClr val="FF0000"/>
                </a:solidFill>
                <a:latin typeface="+mn-ea"/>
              </a:rPr>
              <a:t>把马克思主义</a:t>
            </a:r>
            <a:r>
              <a:rPr lang="zh-CN" altLang="zh-CN" sz="2400" b="1" dirty="0">
                <a:solidFill>
                  <a:srgbClr val="FF0000"/>
                </a:solidFill>
                <a:latin typeface="+mn-ea"/>
              </a:rPr>
              <a:t>的普遍真理同我国的具体实际结合起来，走自己的道路，建设有中国特色的社会主义，这就是我们总结长期历史经验得出的基本结论。</a:t>
            </a:r>
          </a:p>
          <a:p>
            <a:pPr marL="109728" indent="0" algn="r">
              <a:lnSpc>
                <a:spcPct val="150000"/>
              </a:lnSpc>
              <a:buNone/>
            </a:pPr>
            <a:r>
              <a:rPr lang="zh-CN" altLang="zh-CN" sz="2400" b="1" dirty="0" smtClean="0">
                <a:latin typeface="+mn-ea"/>
              </a:rPr>
              <a:t>——</a:t>
            </a:r>
            <a:r>
              <a:rPr lang="zh-CN" altLang="en-US" sz="2400" b="1" dirty="0">
                <a:latin typeface="+mn-ea"/>
              </a:rPr>
              <a:t>邓小平</a:t>
            </a:r>
            <a:r>
              <a:rPr lang="zh-CN" altLang="zh-CN" sz="2400" b="1" dirty="0" smtClean="0">
                <a:latin typeface="+mn-ea"/>
                <a:cs typeface="黑体" charset="0"/>
                <a:sym typeface="Calibri" charset="0"/>
              </a:rPr>
              <a:t>《</a:t>
            </a:r>
            <a:r>
              <a:rPr lang="zh-CN" altLang="en-US" sz="2400" b="1" dirty="0" smtClean="0">
                <a:latin typeface="+mn-ea"/>
                <a:cs typeface="黑体" charset="0"/>
                <a:sym typeface="Calibri" charset="0"/>
              </a:rPr>
              <a:t>中国共产党第十二次全国代表大会开幕词</a:t>
            </a:r>
            <a:r>
              <a:rPr lang="en-US" altLang="zh-CN" sz="2400" b="1" dirty="0" smtClean="0">
                <a:latin typeface="+mn-ea"/>
                <a:cs typeface="黑体" charset="0"/>
                <a:sym typeface="Calibri" charset="0"/>
              </a:rPr>
              <a:t>》</a:t>
            </a:r>
          </a:p>
          <a:p>
            <a:pPr marL="109728" indent="0" algn="r">
              <a:lnSpc>
                <a:spcPct val="150000"/>
              </a:lnSpc>
              <a:buNone/>
            </a:pPr>
            <a:r>
              <a:rPr lang="zh-CN" altLang="zh-CN" sz="2400" b="1" dirty="0" smtClean="0">
                <a:latin typeface="+mn-ea"/>
                <a:cs typeface="黑体" charset="0"/>
                <a:sym typeface="Calibri" charset="0"/>
              </a:rPr>
              <a:t>1</a:t>
            </a:r>
            <a:r>
              <a:rPr lang="en-US" altLang="zh-CN" sz="2400" b="1" dirty="0" smtClean="0">
                <a:latin typeface="+mn-ea"/>
                <a:cs typeface="黑体" charset="0"/>
                <a:sym typeface="Calibri" charset="0"/>
              </a:rPr>
              <a:t>982</a:t>
            </a:r>
            <a:r>
              <a:rPr lang="zh-CN" altLang="en-US" sz="2400" b="1" dirty="0" smtClean="0">
                <a:latin typeface="+mn-ea"/>
                <a:cs typeface="黑体" charset="0"/>
                <a:sym typeface="Calibri" charset="0"/>
              </a:rPr>
              <a:t>年</a:t>
            </a:r>
            <a:r>
              <a:rPr lang="en-US" altLang="zh-CN" sz="2400" b="1" dirty="0" smtClean="0">
                <a:latin typeface="+mn-ea"/>
                <a:cs typeface="黑体" charset="0"/>
                <a:sym typeface="Calibri" charset="0"/>
              </a:rPr>
              <a:t>9</a:t>
            </a:r>
            <a:r>
              <a:rPr lang="zh-CN" altLang="en-US" sz="2400" b="1" dirty="0" smtClean="0">
                <a:latin typeface="+mn-ea"/>
                <a:cs typeface="黑体" charset="0"/>
                <a:sym typeface="Calibri" charset="0"/>
              </a:rPr>
              <a:t>月</a:t>
            </a:r>
            <a:r>
              <a:rPr lang="en-US" altLang="zh-CN" sz="2400" b="1" dirty="0" smtClean="0">
                <a:latin typeface="+mn-ea"/>
                <a:cs typeface="黑体" charset="0"/>
                <a:sym typeface="Calibri" charset="0"/>
              </a:rPr>
              <a:t>1</a:t>
            </a:r>
            <a:r>
              <a:rPr lang="zh-CN" altLang="en-US" sz="2400" b="1" dirty="0" smtClean="0">
                <a:latin typeface="+mn-ea"/>
                <a:cs typeface="黑体" charset="0"/>
                <a:sym typeface="Calibri" charset="0"/>
              </a:rPr>
              <a:t>日</a:t>
            </a:r>
            <a:endParaRPr lang="zh-CN" altLang="zh-CN" sz="2400" b="1" dirty="0">
              <a:latin typeface="+mn-ea"/>
            </a:endParaRPr>
          </a:p>
        </p:txBody>
      </p:sp>
      <p:sp>
        <p:nvSpPr>
          <p:cNvPr id="4" name="圆角矩形 3"/>
          <p:cNvSpPr/>
          <p:nvPr/>
        </p:nvSpPr>
        <p:spPr>
          <a:xfrm>
            <a:off x="2699792" y="2780928"/>
            <a:ext cx="381642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800" b="1" dirty="0" smtClean="0">
                <a:latin typeface="黑体"/>
                <a:ea typeface="黑体"/>
                <a:cs typeface="黑体"/>
              </a:rPr>
              <a:t>中国特色社会主义</a:t>
            </a:r>
            <a:endParaRPr kumimoji="1" lang="zh-CN" altLang="en-US" sz="2800" b="1" dirty="0">
              <a:latin typeface="黑体"/>
              <a:ea typeface="黑体"/>
              <a:cs typeface="黑体"/>
            </a:endParaRPr>
          </a:p>
        </p:txBody>
      </p:sp>
    </p:spTree>
    <p:extLst>
      <p:ext uri="{BB962C8B-B14F-4D97-AF65-F5344CB8AC3E}">
        <p14:creationId xmlns:p14="http://schemas.microsoft.com/office/powerpoint/2010/main" val="10234634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a:t>
            </a:r>
            <a:r>
              <a:rPr lang="zh-CN" altLang="en-US" sz="2400" b="1" dirty="0" smtClean="0">
                <a:latin typeface="+mn-ea"/>
              </a:rPr>
              <a:t>十三大报告要在理论上阐述什么是社会主义，讲清楚我们的改革是不是社会主义。</a:t>
            </a:r>
            <a:r>
              <a:rPr lang="zh-CN" altLang="en-US" sz="2400" b="1" dirty="0" smtClean="0">
                <a:solidFill>
                  <a:srgbClr val="FF0000"/>
                </a:solidFill>
                <a:latin typeface="+mn-ea"/>
              </a:rPr>
              <a:t>要申明四个坚持的必要，反对资产阶级自由化的必要，改革开放的必要，在理论上讲得更加明白。</a:t>
            </a:r>
            <a:r>
              <a:rPr lang="zh-CN" altLang="en-US" sz="2400" b="1" dirty="0" smtClean="0">
                <a:latin typeface="+mn-ea"/>
              </a:rPr>
              <a:t>十三大报告应该是一篇好的著作。</a:t>
            </a:r>
            <a:endParaRPr lang="en-US" altLang="zh-CN" sz="2400" b="1" dirty="0" smtClean="0">
              <a:latin typeface="+mn-ea"/>
            </a:endParaRPr>
          </a:p>
          <a:p>
            <a:pPr marL="109728" indent="0" algn="r">
              <a:lnSpc>
                <a:spcPct val="150000"/>
              </a:lnSpc>
              <a:buNone/>
            </a:pPr>
            <a:r>
              <a:rPr lang="en-US" altLang="zh-CN" sz="2400" b="1" dirty="0" smtClean="0">
                <a:latin typeface="+mn-ea"/>
              </a:rPr>
              <a:t>——</a:t>
            </a:r>
            <a:r>
              <a:rPr lang="zh-CN" altLang="en-US" sz="2400" b="1" dirty="0">
                <a:latin typeface="+mn-ea"/>
              </a:rPr>
              <a:t>邓小平</a:t>
            </a:r>
            <a:r>
              <a:rPr lang="en-US" altLang="zh-CN" sz="2400" b="1" dirty="0" smtClean="0">
                <a:latin typeface="+mn-ea"/>
              </a:rPr>
              <a:t>《</a:t>
            </a:r>
            <a:r>
              <a:rPr lang="zh-CN" altLang="en-US" sz="2400" b="1" dirty="0" smtClean="0">
                <a:latin typeface="+mn-ea"/>
              </a:rPr>
              <a:t>计划和市场都是发展生产力的方法</a:t>
            </a:r>
            <a:r>
              <a:rPr lang="en-US" altLang="zh-CN" sz="2400" b="1" dirty="0" smtClean="0">
                <a:latin typeface="+mn-ea"/>
              </a:rPr>
              <a:t>》</a:t>
            </a:r>
          </a:p>
          <a:p>
            <a:pPr marL="109728" indent="0" algn="r">
              <a:lnSpc>
                <a:spcPct val="150000"/>
              </a:lnSpc>
              <a:buNone/>
            </a:pPr>
            <a:r>
              <a:rPr lang="en-US" altLang="zh-CN" sz="2400" b="1" dirty="0" smtClean="0">
                <a:latin typeface="+mn-ea"/>
              </a:rPr>
              <a:t>1987</a:t>
            </a:r>
            <a:r>
              <a:rPr lang="zh-CN" altLang="en-US" sz="2400" b="1" dirty="0" smtClean="0">
                <a:latin typeface="+mn-ea"/>
              </a:rPr>
              <a:t>年</a:t>
            </a:r>
            <a:r>
              <a:rPr lang="en-US" altLang="zh-CN" sz="2400" b="1" dirty="0" smtClean="0">
                <a:latin typeface="+mn-ea"/>
              </a:rPr>
              <a:t>2</a:t>
            </a:r>
            <a:r>
              <a:rPr lang="zh-CN" altLang="en-US" sz="2400" b="1" dirty="0" smtClean="0">
                <a:latin typeface="+mn-ea"/>
              </a:rPr>
              <a:t>月</a:t>
            </a:r>
            <a:r>
              <a:rPr lang="en-US" altLang="zh-CN" sz="2400" b="1" dirty="0" smtClean="0">
                <a:latin typeface="+mn-ea"/>
              </a:rPr>
              <a:t>6</a:t>
            </a:r>
            <a:r>
              <a:rPr lang="zh-CN" altLang="en-US" sz="2400" b="1" dirty="0" smtClean="0">
                <a:latin typeface="+mn-ea"/>
              </a:rPr>
              <a:t>日</a:t>
            </a:r>
            <a:endParaRPr lang="zh-CN" altLang="zh-CN" sz="2400" b="1" dirty="0">
              <a:latin typeface="+mn-ea"/>
            </a:endParaRPr>
          </a:p>
          <a:p>
            <a:pPr eaLnBrk="0" hangingPunct="0">
              <a:lnSpc>
                <a:spcPct val="150000"/>
              </a:lnSpc>
              <a:buFont typeface="Arial" charset="0"/>
              <a:buNone/>
            </a:pPr>
            <a:endParaRPr lang="zh-CN" altLang="zh-CN" sz="2400" b="1" dirty="0">
              <a:latin typeface="+mn-ea"/>
              <a:cs typeface="黑体" charset="0"/>
              <a:sym typeface="Calibri" charset="0"/>
            </a:endParaRPr>
          </a:p>
        </p:txBody>
      </p:sp>
      <p:sp>
        <p:nvSpPr>
          <p:cNvPr id="4" name="圆角矩形 3"/>
          <p:cNvSpPr/>
          <p:nvPr/>
        </p:nvSpPr>
        <p:spPr>
          <a:xfrm>
            <a:off x="2123728" y="2780928"/>
            <a:ext cx="4968552"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800" b="1" dirty="0" smtClean="0">
                <a:latin typeface="黑体"/>
                <a:ea typeface="黑体"/>
                <a:cs typeface="黑体"/>
              </a:rPr>
              <a:t>“一个中心，两个基本点”</a:t>
            </a:r>
            <a:endParaRPr kumimoji="1" lang="zh-CN" altLang="en-US" sz="2800" b="1" dirty="0">
              <a:latin typeface="黑体"/>
              <a:ea typeface="黑体"/>
              <a:cs typeface="黑体"/>
            </a:endParaRPr>
          </a:p>
        </p:txBody>
      </p:sp>
    </p:spTree>
    <p:extLst>
      <p:ext uri="{BB962C8B-B14F-4D97-AF65-F5344CB8AC3E}">
        <p14:creationId xmlns:p14="http://schemas.microsoft.com/office/powerpoint/2010/main" val="8100180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a:t>
            </a:r>
            <a:r>
              <a:rPr lang="zh-CN" altLang="en-US" sz="2400" b="1" dirty="0" smtClean="0">
                <a:latin typeface="+mn-ea"/>
              </a:rPr>
              <a:t>我们党的十三大要阐述</a:t>
            </a:r>
            <a:r>
              <a:rPr lang="en-US" altLang="zh-CN" sz="2400" b="1" dirty="0" smtClean="0">
                <a:latin typeface="+mn-ea"/>
              </a:rPr>
              <a:t>中国</a:t>
            </a:r>
            <a:r>
              <a:rPr lang="en-US" altLang="zh-CN" sz="2400" b="1" dirty="0">
                <a:latin typeface="+mn-ea"/>
              </a:rPr>
              <a:t>社会主义是处在一个什么阶段，</a:t>
            </a:r>
            <a:r>
              <a:rPr lang="en-US" altLang="zh-CN" sz="2400" b="1" dirty="0" smtClean="0">
                <a:latin typeface="+mn-ea"/>
              </a:rPr>
              <a:t>就是处在初级</a:t>
            </a:r>
            <a:r>
              <a:rPr lang="zh-CN" altLang="en-US" sz="2400" b="1" dirty="0" smtClean="0">
                <a:latin typeface="+mn-ea"/>
              </a:rPr>
              <a:t>阶</a:t>
            </a:r>
            <a:r>
              <a:rPr lang="en-US" altLang="zh-CN" sz="2400" b="1" dirty="0" smtClean="0">
                <a:latin typeface="+mn-ea"/>
              </a:rPr>
              <a:t>段</a:t>
            </a:r>
            <a:r>
              <a:rPr lang="en-US" altLang="zh-CN" sz="2400" b="1" dirty="0">
                <a:latin typeface="+mn-ea"/>
              </a:rPr>
              <a:t>，是初级阶段的社会主义。</a:t>
            </a:r>
            <a:r>
              <a:rPr lang="en-US" altLang="zh-CN" sz="2400" b="1" dirty="0">
                <a:solidFill>
                  <a:srgbClr val="FF0000"/>
                </a:solidFill>
                <a:latin typeface="+mn-ea"/>
              </a:rPr>
              <a:t>社会主义本身是共产主义的初级阶段，而我们中国又处在社会主义的初级阶段，就是不发达的阶段。一切都要从这个实际出发，根据这个实际来制订规划</a:t>
            </a:r>
            <a:r>
              <a:rPr lang="en-US" altLang="zh-CN" sz="2400" b="1" dirty="0" smtClean="0">
                <a:solidFill>
                  <a:srgbClr val="FF0000"/>
                </a:solidFill>
                <a:latin typeface="+mn-ea"/>
              </a:rPr>
              <a:t>。</a:t>
            </a:r>
          </a:p>
          <a:p>
            <a:pPr marL="109728" indent="0" algn="r">
              <a:lnSpc>
                <a:spcPct val="150000"/>
              </a:lnSpc>
              <a:buNone/>
            </a:pPr>
            <a:r>
              <a:rPr lang="en-US" altLang="zh-CN" sz="2400" b="1" dirty="0" smtClean="0">
                <a:latin typeface="+mn-ea"/>
              </a:rPr>
              <a:t>——</a:t>
            </a:r>
            <a:r>
              <a:rPr lang="zh-CN" altLang="en-US" sz="2400" b="1" dirty="0">
                <a:latin typeface="+mn-ea"/>
              </a:rPr>
              <a:t>邓小平</a:t>
            </a:r>
            <a:r>
              <a:rPr lang="en-US" altLang="zh-CN" sz="2400" b="1" dirty="0" smtClean="0">
                <a:latin typeface="+mn-ea"/>
              </a:rPr>
              <a:t>《</a:t>
            </a:r>
            <a:r>
              <a:rPr lang="zh-CN" altLang="en-US" sz="2400" b="1" dirty="0" smtClean="0">
                <a:latin typeface="+mn-ea"/>
              </a:rPr>
              <a:t>一切从社会主义初级阶段的实际出发</a:t>
            </a:r>
            <a:r>
              <a:rPr lang="en-US" altLang="zh-CN" sz="2400" b="1" dirty="0" smtClean="0">
                <a:latin typeface="+mn-ea"/>
              </a:rPr>
              <a:t>》</a:t>
            </a:r>
          </a:p>
          <a:p>
            <a:pPr marL="109728" indent="0" algn="r">
              <a:lnSpc>
                <a:spcPct val="150000"/>
              </a:lnSpc>
              <a:buNone/>
            </a:pPr>
            <a:r>
              <a:rPr lang="en-US" altLang="zh-CN" sz="2400" b="1" dirty="0" smtClean="0">
                <a:latin typeface="+mn-ea"/>
              </a:rPr>
              <a:t>1987年</a:t>
            </a:r>
            <a:r>
              <a:rPr lang="zh-CN" altLang="zh-CN" sz="2400" b="1" dirty="0" smtClean="0">
                <a:latin typeface="+mn-ea"/>
              </a:rPr>
              <a:t>8</a:t>
            </a:r>
            <a:r>
              <a:rPr lang="zh-CN" altLang="en-US" sz="2400" b="1" dirty="0" smtClean="0">
                <a:latin typeface="+mn-ea"/>
              </a:rPr>
              <a:t>月</a:t>
            </a:r>
            <a:r>
              <a:rPr lang="en-US" altLang="zh-CN" sz="2400" b="1" dirty="0" smtClean="0">
                <a:latin typeface="+mn-ea"/>
              </a:rPr>
              <a:t>29</a:t>
            </a:r>
            <a:r>
              <a:rPr lang="zh-CN" altLang="en-US" sz="2400" b="1" dirty="0" smtClean="0">
                <a:latin typeface="+mn-ea"/>
              </a:rPr>
              <a:t>日</a:t>
            </a:r>
            <a:endParaRPr lang="zh-CN" altLang="zh-CN" sz="2400" b="1" dirty="0">
              <a:latin typeface="+mn-ea"/>
            </a:endParaRPr>
          </a:p>
          <a:p>
            <a:pPr eaLnBrk="0" hangingPunct="0">
              <a:lnSpc>
                <a:spcPct val="150000"/>
              </a:lnSpc>
              <a:buFont typeface="Arial" charset="0"/>
              <a:buNone/>
            </a:pPr>
            <a:endParaRPr lang="zh-CN" altLang="zh-CN" sz="2400" b="1" dirty="0">
              <a:latin typeface="+mn-ea"/>
              <a:cs typeface="黑体" charset="0"/>
              <a:sym typeface="Calibri" charset="0"/>
            </a:endParaRPr>
          </a:p>
        </p:txBody>
      </p:sp>
      <p:sp>
        <p:nvSpPr>
          <p:cNvPr id="4" name="圆角矩形 3"/>
          <p:cNvSpPr/>
          <p:nvPr/>
        </p:nvSpPr>
        <p:spPr>
          <a:xfrm>
            <a:off x="2699792" y="2780928"/>
            <a:ext cx="4248472"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800" b="1" dirty="0" smtClean="0">
                <a:latin typeface="黑体"/>
                <a:ea typeface="黑体"/>
                <a:cs typeface="黑体"/>
              </a:rPr>
              <a:t>社会主义初级阶段理论</a:t>
            </a:r>
            <a:endParaRPr kumimoji="1" lang="zh-CN" altLang="en-US" sz="2800" b="1" dirty="0">
              <a:latin typeface="黑体"/>
              <a:ea typeface="黑体"/>
              <a:cs typeface="黑体"/>
            </a:endParaRPr>
          </a:p>
        </p:txBody>
      </p:sp>
    </p:spTree>
    <p:extLst>
      <p:ext uri="{BB962C8B-B14F-4D97-AF65-F5344CB8AC3E}">
        <p14:creationId xmlns:p14="http://schemas.microsoft.com/office/powerpoint/2010/main" val="164322964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a:t>
            </a:r>
            <a:r>
              <a:rPr lang="zh-CN" altLang="en-US" sz="2400" b="1" dirty="0" smtClean="0">
                <a:solidFill>
                  <a:srgbClr val="FF0000"/>
                </a:solidFill>
                <a:latin typeface="+mn-ea"/>
              </a:rPr>
              <a:t>我国经济发展分三步走，本世纪走两步，达到温饱和小康，下个世纪用三十年到五十年时间再走一步，达到中等发达国家的水平。</a:t>
            </a:r>
            <a:r>
              <a:rPr lang="zh-CN" altLang="en-US" sz="2400" b="1" dirty="0" smtClean="0">
                <a:latin typeface="+mn-ea"/>
              </a:rPr>
              <a:t>这就是我们的战略目标，这就是我们的雄心壮志，要实现我们的雄心壮志，不改革不行，不开放不行。我们要走的路还很长，任务还很艰巨。我们要艰苦奋斗，一心一意搞建设，发展生产力。</a:t>
            </a:r>
            <a:endParaRPr lang="en-US" altLang="zh-CN" sz="2400" b="1" dirty="0" smtClean="0">
              <a:latin typeface="+mn-ea"/>
            </a:endParaRPr>
          </a:p>
          <a:p>
            <a:pPr marL="109728" indent="0" algn="r">
              <a:lnSpc>
                <a:spcPct val="150000"/>
              </a:lnSpc>
              <a:buNone/>
            </a:pPr>
            <a:r>
              <a:rPr lang="en-US" altLang="zh-CN" sz="2400" b="1" dirty="0">
                <a:latin typeface="+mn-ea"/>
              </a:rPr>
              <a:t>—</a:t>
            </a:r>
            <a:r>
              <a:rPr lang="en-US" altLang="zh-CN" sz="2400" b="1" dirty="0" smtClean="0">
                <a:latin typeface="+mn-ea"/>
              </a:rPr>
              <a:t>—</a:t>
            </a:r>
            <a:r>
              <a:rPr lang="zh-CN" altLang="en-US" sz="2400" b="1" dirty="0">
                <a:latin typeface="+mn-ea"/>
              </a:rPr>
              <a:t>邓小平</a:t>
            </a:r>
            <a:r>
              <a:rPr lang="en-US" altLang="zh-CN" sz="2400" b="1" dirty="0" smtClean="0">
                <a:latin typeface="+mn-ea"/>
              </a:rPr>
              <a:t>《</a:t>
            </a:r>
            <a:r>
              <a:rPr lang="zh-CN" altLang="en-US" sz="2400" b="1" dirty="0">
                <a:latin typeface="+mn-ea"/>
              </a:rPr>
              <a:t>一切从社会主义初级阶段的实际出发</a:t>
            </a:r>
            <a:r>
              <a:rPr lang="en-US" altLang="zh-CN" sz="2400" b="1" dirty="0">
                <a:latin typeface="+mn-ea"/>
              </a:rPr>
              <a:t>》</a:t>
            </a:r>
          </a:p>
          <a:p>
            <a:pPr marL="109728" indent="0" algn="r">
              <a:lnSpc>
                <a:spcPct val="150000"/>
              </a:lnSpc>
              <a:buNone/>
            </a:pPr>
            <a:r>
              <a:rPr lang="en-US" altLang="zh-CN" sz="2400" b="1" dirty="0">
                <a:latin typeface="+mn-ea"/>
              </a:rPr>
              <a:t>1987年</a:t>
            </a:r>
            <a:r>
              <a:rPr lang="zh-CN" altLang="zh-CN" sz="2400" b="1" dirty="0">
                <a:latin typeface="+mn-ea"/>
              </a:rPr>
              <a:t>8</a:t>
            </a:r>
            <a:r>
              <a:rPr lang="zh-CN" altLang="en-US" sz="2400" b="1" dirty="0">
                <a:latin typeface="+mn-ea"/>
              </a:rPr>
              <a:t>月</a:t>
            </a:r>
            <a:r>
              <a:rPr lang="en-US" altLang="zh-CN" sz="2400" b="1" dirty="0">
                <a:latin typeface="+mn-ea"/>
              </a:rPr>
              <a:t>29</a:t>
            </a:r>
            <a:r>
              <a:rPr lang="zh-CN" altLang="en-US" sz="2400" b="1" dirty="0">
                <a:latin typeface="+mn-ea"/>
              </a:rPr>
              <a:t>日</a:t>
            </a:r>
            <a:endParaRPr lang="zh-CN" altLang="zh-CN" sz="2400" b="1" dirty="0">
              <a:latin typeface="+mn-ea"/>
            </a:endParaRPr>
          </a:p>
          <a:p>
            <a:pPr marL="109728" indent="0">
              <a:lnSpc>
                <a:spcPct val="150000"/>
              </a:lnSpc>
              <a:buNone/>
            </a:pPr>
            <a:endParaRPr lang="zh-CN" altLang="zh-CN" sz="2400" b="1" dirty="0">
              <a:latin typeface="+mn-ea"/>
            </a:endParaRPr>
          </a:p>
        </p:txBody>
      </p:sp>
      <p:sp>
        <p:nvSpPr>
          <p:cNvPr id="4" name="圆角矩形 3"/>
          <p:cNvSpPr/>
          <p:nvPr/>
        </p:nvSpPr>
        <p:spPr>
          <a:xfrm>
            <a:off x="2699792" y="2780928"/>
            <a:ext cx="381642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800" b="1" dirty="0" smtClean="0">
                <a:latin typeface="黑体"/>
                <a:ea typeface="黑体"/>
                <a:cs typeface="黑体"/>
              </a:rPr>
              <a:t>“三步走”战略</a:t>
            </a:r>
            <a:endParaRPr kumimoji="1" lang="zh-CN" altLang="en-US" sz="2800" b="1" dirty="0">
              <a:latin typeface="黑体"/>
              <a:ea typeface="黑体"/>
              <a:cs typeface="黑体"/>
            </a:endParaRPr>
          </a:p>
        </p:txBody>
      </p:sp>
    </p:spTree>
    <p:extLst>
      <p:ext uri="{BB962C8B-B14F-4D97-AF65-F5344CB8AC3E}">
        <p14:creationId xmlns:p14="http://schemas.microsoft.com/office/powerpoint/2010/main" val="10668187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到20</a:t>
            </a:r>
            <a:r>
              <a:rPr lang="en-US" altLang="zh-CN" sz="2400" b="1" dirty="0">
                <a:latin typeface="+mn-ea"/>
              </a:rPr>
              <a:t>世纪80年代末、90年代初期，中国的经济体制改革与对外开放实践面临严重的困境，改革开放在理论上遭遇诸多难题的困扰</a:t>
            </a:r>
            <a:r>
              <a:rPr lang="en-US" altLang="zh-CN" sz="2400" b="1" dirty="0" smtClean="0">
                <a:latin typeface="+mn-ea"/>
              </a:rPr>
              <a:t>。</a:t>
            </a:r>
          </a:p>
          <a:p>
            <a:pPr marL="109728" indent="0">
              <a:lnSpc>
                <a:spcPct val="150000"/>
              </a:lnSpc>
              <a:buNone/>
            </a:pPr>
            <a:r>
              <a:rPr lang="en-US" altLang="zh-CN" sz="2400" b="1" dirty="0" smtClean="0">
                <a:latin typeface="+mn-ea"/>
              </a:rPr>
              <a:t>    </a:t>
            </a:r>
            <a:r>
              <a:rPr lang="zh-CN" altLang="zh-CN" sz="2400" b="1" dirty="0" smtClean="0">
                <a:latin typeface="+mn-ea"/>
              </a:rPr>
              <a:t>1</a:t>
            </a:r>
            <a:r>
              <a:rPr lang="en-US" altLang="zh-CN" sz="2400" b="1" dirty="0" smtClean="0">
                <a:latin typeface="+mn-ea"/>
              </a:rPr>
              <a:t>.经济</a:t>
            </a:r>
            <a:r>
              <a:rPr lang="en-US" altLang="zh-CN" sz="2400" b="1" dirty="0">
                <a:latin typeface="+mn-ea"/>
              </a:rPr>
              <a:t>发展接近于</a:t>
            </a:r>
            <a:r>
              <a:rPr lang="en-US" altLang="zh-CN" sz="2400" b="1" dirty="0" smtClean="0">
                <a:latin typeface="+mn-ea"/>
              </a:rPr>
              <a:t>停滞</a:t>
            </a:r>
            <a:r>
              <a:rPr lang="zh-CN" altLang="en-US" sz="2400" b="1" dirty="0" smtClean="0">
                <a:latin typeface="+mn-ea"/>
              </a:rPr>
              <a:t>。</a:t>
            </a:r>
            <a:endParaRPr lang="en-US" altLang="zh-CN" sz="2400" b="1" dirty="0" smtClean="0">
              <a:latin typeface="+mn-ea"/>
            </a:endParaRPr>
          </a:p>
          <a:p>
            <a:pPr marL="109728" indent="0">
              <a:lnSpc>
                <a:spcPct val="150000"/>
              </a:lnSpc>
              <a:buNone/>
            </a:pPr>
            <a:r>
              <a:rPr lang="en-US" altLang="zh-CN" sz="2400" b="1" dirty="0" smtClean="0">
                <a:latin typeface="+mn-ea"/>
              </a:rPr>
              <a:t>    </a:t>
            </a:r>
            <a:r>
              <a:rPr lang="zh-CN" altLang="zh-CN" sz="2400" b="1" dirty="0" smtClean="0">
                <a:latin typeface="+mn-ea"/>
              </a:rPr>
              <a:t>2</a:t>
            </a:r>
            <a:r>
              <a:rPr lang="en-US" altLang="zh-CN" sz="2400" b="1" dirty="0" smtClean="0">
                <a:latin typeface="+mn-ea"/>
              </a:rPr>
              <a:t>.经济</a:t>
            </a:r>
            <a:r>
              <a:rPr lang="en-US" altLang="zh-CN" sz="2400" b="1" dirty="0">
                <a:latin typeface="+mn-ea"/>
              </a:rPr>
              <a:t>体制改革陷入停滞甚至局部倒退的</a:t>
            </a:r>
            <a:r>
              <a:rPr lang="en-US" altLang="zh-CN" sz="2400" b="1" dirty="0" smtClean="0">
                <a:latin typeface="+mn-ea"/>
              </a:rPr>
              <a:t>困境</a:t>
            </a:r>
            <a:r>
              <a:rPr lang="zh-CN" altLang="en-US" sz="2400" b="1" dirty="0" smtClean="0">
                <a:latin typeface="+mn-ea"/>
              </a:rPr>
              <a:t>。</a:t>
            </a:r>
            <a:endParaRPr lang="en-US" altLang="zh-CN" sz="2400" b="1" dirty="0" smtClean="0">
              <a:latin typeface="+mn-ea"/>
            </a:endParaRPr>
          </a:p>
          <a:p>
            <a:pPr marL="109728" indent="0">
              <a:lnSpc>
                <a:spcPct val="150000"/>
              </a:lnSpc>
              <a:buNone/>
            </a:pPr>
            <a:r>
              <a:rPr lang="en-US" altLang="zh-CN" sz="2400" b="1" dirty="0" smtClean="0">
                <a:latin typeface="+mn-ea"/>
              </a:rPr>
              <a:t>    </a:t>
            </a:r>
            <a:r>
              <a:rPr lang="zh-CN" altLang="zh-CN" sz="2400" b="1" dirty="0" smtClean="0">
                <a:latin typeface="+mn-ea"/>
              </a:rPr>
              <a:t>3</a:t>
            </a:r>
            <a:r>
              <a:rPr lang="en-US" altLang="zh-CN" sz="2400" b="1" dirty="0" smtClean="0">
                <a:latin typeface="+mn-ea"/>
              </a:rPr>
              <a:t>.对外</a:t>
            </a:r>
            <a:r>
              <a:rPr lang="en-US" altLang="zh-CN" sz="2400" b="1" dirty="0">
                <a:latin typeface="+mn-ea"/>
              </a:rPr>
              <a:t>开放举步维艰，在理论上遭遇重重</a:t>
            </a:r>
            <a:r>
              <a:rPr lang="en-US" altLang="zh-CN" sz="2400" b="1" dirty="0" smtClean="0">
                <a:latin typeface="+mn-ea"/>
              </a:rPr>
              <a:t>责难</a:t>
            </a:r>
            <a:r>
              <a:rPr lang="zh-CN" altLang="en-US" sz="2400" b="1" dirty="0" smtClean="0">
                <a:latin typeface="+mn-ea"/>
              </a:rPr>
              <a:t>。</a:t>
            </a:r>
            <a:endParaRPr lang="zh-CN" altLang="zh-CN" sz="2400" b="1" dirty="0">
              <a:latin typeface="+mn-ea"/>
            </a:endParaRPr>
          </a:p>
        </p:txBody>
      </p:sp>
    </p:spTree>
    <p:extLst>
      <p:ext uri="{BB962C8B-B14F-4D97-AF65-F5344CB8AC3E}">
        <p14:creationId xmlns:p14="http://schemas.microsoft.com/office/powerpoint/2010/main" val="10680185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a:t>
            </a:r>
            <a:r>
              <a:rPr lang="zh-CN" altLang="zh-CN" sz="2400" b="1" dirty="0" smtClean="0">
                <a:latin typeface="+mn-ea"/>
              </a:rPr>
              <a:t>计划多一点还</a:t>
            </a:r>
            <a:r>
              <a:rPr lang="zh-CN" altLang="zh-CN" sz="2400" b="1" dirty="0">
                <a:latin typeface="+mn-ea"/>
              </a:rPr>
              <a:t>是市场多一点，不是社会主义与资本主义的本质区别。计划经济不等于社会主义，</a:t>
            </a:r>
            <a:r>
              <a:rPr lang="zh-CN" altLang="zh-CN" sz="2400" b="1" dirty="0" smtClean="0">
                <a:latin typeface="+mn-ea"/>
              </a:rPr>
              <a:t>资本主义也有计划</a:t>
            </a:r>
            <a:r>
              <a:rPr lang="zh-CN" altLang="zh-CN" sz="2400" b="1" dirty="0">
                <a:latin typeface="+mn-ea"/>
              </a:rPr>
              <a:t>；</a:t>
            </a:r>
            <a:r>
              <a:rPr lang="zh-CN" altLang="zh-CN" sz="2400" b="1" dirty="0" smtClean="0">
                <a:latin typeface="+mn-ea"/>
              </a:rPr>
              <a:t>市场经济不等于资本主义，社会主义也</a:t>
            </a:r>
            <a:r>
              <a:rPr lang="zh-CN" altLang="zh-CN" sz="2400" b="1" dirty="0">
                <a:latin typeface="+mn-ea"/>
              </a:rPr>
              <a:t>有</a:t>
            </a:r>
            <a:r>
              <a:rPr lang="zh-CN" altLang="zh-CN" sz="2400" b="1" dirty="0" smtClean="0">
                <a:latin typeface="+mn-ea"/>
              </a:rPr>
              <a:t>市场</a:t>
            </a:r>
            <a:r>
              <a:rPr lang="zh-CN" altLang="en-US" sz="2400" b="1" dirty="0" smtClean="0">
                <a:latin typeface="+mn-ea"/>
              </a:rPr>
              <a:t>。</a:t>
            </a:r>
            <a:r>
              <a:rPr lang="zh-CN" altLang="zh-CN" sz="2400" b="1" dirty="0" smtClean="0">
                <a:latin typeface="+mn-ea"/>
              </a:rPr>
              <a:t>计划和</a:t>
            </a:r>
            <a:r>
              <a:rPr lang="zh-CN" altLang="zh-CN" sz="2400" b="1" dirty="0">
                <a:latin typeface="+mn-ea"/>
              </a:rPr>
              <a:t>市场都是经济手段。</a:t>
            </a:r>
            <a:r>
              <a:rPr lang="zh-CN" altLang="zh-CN" sz="2400" b="1" dirty="0">
                <a:solidFill>
                  <a:srgbClr val="FF0000"/>
                </a:solidFill>
                <a:latin typeface="+mn-ea"/>
              </a:rPr>
              <a:t>社会主义的本质，是解放生产力，发展生产力，消灭剥削，消除两极分化，最终达到共同富裕。</a:t>
            </a:r>
          </a:p>
          <a:p>
            <a:pPr marL="109728" indent="0" algn="r">
              <a:lnSpc>
                <a:spcPct val="150000"/>
              </a:lnSpc>
              <a:buNone/>
            </a:pPr>
            <a:r>
              <a:rPr lang="en-US" altLang="zh-CN" sz="2400" b="1" dirty="0">
                <a:latin typeface="+mn-ea"/>
              </a:rPr>
              <a:t>—</a:t>
            </a:r>
            <a:r>
              <a:rPr lang="en-US" altLang="zh-CN" sz="2400" b="1" dirty="0" smtClean="0">
                <a:latin typeface="+mn-ea"/>
              </a:rPr>
              <a:t>—</a:t>
            </a:r>
            <a:r>
              <a:rPr lang="zh-CN" altLang="en-US" sz="2400" b="1" dirty="0">
                <a:latin typeface="+mn-ea"/>
              </a:rPr>
              <a:t>邓小平</a:t>
            </a:r>
            <a:r>
              <a:rPr lang="en-US" altLang="zh-CN" sz="2400" b="1" dirty="0" smtClean="0">
                <a:latin typeface="+mn-ea"/>
              </a:rPr>
              <a:t>《</a:t>
            </a:r>
            <a:r>
              <a:rPr lang="zh-CN" altLang="en-US" sz="2400" b="1" dirty="0">
                <a:latin typeface="+mn-ea"/>
              </a:rPr>
              <a:t>在武昌、深圳、珠海、上海等地的谈话要点</a:t>
            </a:r>
            <a:r>
              <a:rPr lang="en-US" altLang="zh-CN" sz="2400" b="1" dirty="0">
                <a:latin typeface="+mn-ea"/>
              </a:rPr>
              <a:t>》</a:t>
            </a:r>
          </a:p>
          <a:p>
            <a:pPr marL="109728" indent="0" algn="r">
              <a:lnSpc>
                <a:spcPct val="150000"/>
              </a:lnSpc>
              <a:buNone/>
            </a:pPr>
            <a:r>
              <a:rPr lang="en-US" altLang="zh-CN" sz="2400" b="1" dirty="0">
                <a:latin typeface="+mn-ea"/>
              </a:rPr>
              <a:t>1992年1</a:t>
            </a:r>
            <a:r>
              <a:rPr lang="zh-CN" altLang="en-US" sz="2400" b="1" dirty="0">
                <a:latin typeface="+mn-ea"/>
              </a:rPr>
              <a:t>月</a:t>
            </a:r>
            <a:r>
              <a:rPr lang="en-US" altLang="zh-CN" sz="2400" b="1" dirty="0">
                <a:latin typeface="+mn-ea"/>
              </a:rPr>
              <a:t>18</a:t>
            </a:r>
            <a:r>
              <a:rPr lang="zh-CN" altLang="en-US" sz="2400" b="1" dirty="0">
                <a:latin typeface="+mn-ea"/>
              </a:rPr>
              <a:t>日－</a:t>
            </a:r>
            <a:r>
              <a:rPr lang="en-US" altLang="zh-CN" sz="2400" b="1" dirty="0">
                <a:latin typeface="+mn-ea"/>
              </a:rPr>
              <a:t>2</a:t>
            </a:r>
            <a:r>
              <a:rPr lang="zh-CN" altLang="en-US" sz="2400" b="1" dirty="0">
                <a:latin typeface="+mn-ea"/>
              </a:rPr>
              <a:t>月</a:t>
            </a:r>
            <a:r>
              <a:rPr lang="en-US" altLang="zh-CN" sz="2400" b="1" dirty="0">
                <a:latin typeface="+mn-ea"/>
              </a:rPr>
              <a:t>21</a:t>
            </a:r>
            <a:r>
              <a:rPr lang="zh-CN" altLang="en-US" sz="2400" b="1" dirty="0">
                <a:latin typeface="+mn-ea"/>
              </a:rPr>
              <a:t>日</a:t>
            </a:r>
            <a:endParaRPr lang="zh-CN" altLang="zh-CN" sz="2400" b="1" dirty="0">
              <a:latin typeface="+mn-ea"/>
            </a:endParaRPr>
          </a:p>
          <a:p>
            <a:pPr marL="109728" indent="0">
              <a:lnSpc>
                <a:spcPct val="150000"/>
              </a:lnSpc>
              <a:buNone/>
            </a:pPr>
            <a:endParaRPr lang="zh-CN" altLang="zh-CN" sz="2400" b="1" dirty="0">
              <a:latin typeface="+mn-ea"/>
            </a:endParaRPr>
          </a:p>
        </p:txBody>
      </p:sp>
    </p:spTree>
    <p:extLst>
      <p:ext uri="{BB962C8B-B14F-4D97-AF65-F5344CB8AC3E}">
        <p14:creationId xmlns:p14="http://schemas.microsoft.com/office/powerpoint/2010/main" val="5318849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4797152"/>
            <a:ext cx="8229600" cy="2060848"/>
          </a:xfrm>
        </p:spPr>
        <p:txBody>
          <a:bodyPr>
            <a:noAutofit/>
          </a:bodyPr>
          <a:lstStyle/>
          <a:p>
            <a:pPr marL="109728" indent="0">
              <a:lnSpc>
                <a:spcPct val="150000"/>
              </a:lnSpc>
              <a:buNone/>
            </a:pPr>
            <a:r>
              <a:rPr lang="en-US" altLang="zh-CN" sz="2400" b="1" dirty="0" smtClean="0">
                <a:latin typeface="+mn-ea"/>
              </a:rPr>
              <a:t>    </a:t>
            </a:r>
            <a:r>
              <a:rPr lang="zh-CN" altLang="zh-CN" sz="2400" b="1" dirty="0" smtClean="0">
                <a:latin typeface="+mn-ea"/>
              </a:rPr>
              <a:t>1</a:t>
            </a:r>
            <a:r>
              <a:rPr lang="en-US" altLang="zh-CN" sz="2400" b="1" dirty="0" smtClean="0">
                <a:latin typeface="+mn-ea"/>
              </a:rPr>
              <a:t>992</a:t>
            </a:r>
            <a:r>
              <a:rPr lang="zh-CN" altLang="en-US" sz="2400" b="1" dirty="0" smtClean="0">
                <a:latin typeface="+mn-ea"/>
              </a:rPr>
              <a:t>年，中共十四大召开。会议提出必须用邓小平建设中国特色的社会主义理论武装全党，</a:t>
            </a:r>
            <a:r>
              <a:rPr lang="zh-CN" altLang="en-US" sz="2400" b="1" dirty="0" smtClean="0">
                <a:solidFill>
                  <a:srgbClr val="FF0000"/>
                </a:solidFill>
                <a:latin typeface="+mn-ea"/>
              </a:rPr>
              <a:t>明确改革的下一步目标是建立社会主义市场经济体制。</a:t>
            </a:r>
            <a:endParaRPr lang="en-US" altLang="zh-CN" sz="2400" b="1" dirty="0" smtClean="0">
              <a:solidFill>
                <a:srgbClr val="FF0000"/>
              </a:solidFill>
              <a:latin typeface="+mn-ea"/>
            </a:endParaRPr>
          </a:p>
        </p:txBody>
      </p:sp>
      <p:pic>
        <p:nvPicPr>
          <p:cNvPr id="5" name="图片 4"/>
          <p:cNvPicPr>
            <a:picLocks noChangeAspect="1"/>
          </p:cNvPicPr>
          <p:nvPr/>
        </p:nvPicPr>
        <p:blipFill>
          <a:blip r:embed="rId2"/>
          <a:stretch>
            <a:fillRect/>
          </a:stretch>
        </p:blipFill>
        <p:spPr>
          <a:xfrm>
            <a:off x="2123728" y="1556792"/>
            <a:ext cx="4906539" cy="3240360"/>
          </a:xfrm>
          <a:prstGeom prst="rect">
            <a:avLst/>
          </a:prstGeom>
        </p:spPr>
      </p:pic>
    </p:spTree>
    <p:extLst>
      <p:ext uri="{BB962C8B-B14F-4D97-AF65-F5344CB8AC3E}">
        <p14:creationId xmlns:p14="http://schemas.microsoft.com/office/powerpoint/2010/main" val="10635569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5373216"/>
            <a:ext cx="8229600" cy="1484784"/>
          </a:xfrm>
        </p:spPr>
        <p:txBody>
          <a:bodyPr>
            <a:noAutofit/>
          </a:bodyPr>
          <a:lstStyle/>
          <a:p>
            <a:pPr marL="109728" indent="0">
              <a:lnSpc>
                <a:spcPct val="150000"/>
              </a:lnSpc>
              <a:buNone/>
            </a:pPr>
            <a:r>
              <a:rPr lang="en-US" altLang="zh-CN" sz="2400" b="1" dirty="0" smtClean="0">
                <a:latin typeface="+mn-ea"/>
              </a:rPr>
              <a:t>    1997</a:t>
            </a:r>
            <a:r>
              <a:rPr lang="zh-CN" altLang="en-US" sz="2400" b="1" dirty="0" smtClean="0">
                <a:latin typeface="+mn-ea"/>
              </a:rPr>
              <a:t>年，中共十五大决定把邓小平理论作为党的指导思想写入</a:t>
            </a:r>
            <a:r>
              <a:rPr lang="en-US" altLang="zh-CN" sz="2400" b="1" dirty="0" smtClean="0">
                <a:latin typeface="+mn-ea"/>
              </a:rPr>
              <a:t>《</a:t>
            </a:r>
            <a:r>
              <a:rPr lang="zh-CN" altLang="en-US" sz="2400" b="1" dirty="0" smtClean="0">
                <a:latin typeface="+mn-ea"/>
              </a:rPr>
              <a:t>中国共产党章程</a:t>
            </a:r>
            <a:r>
              <a:rPr lang="en-US" altLang="zh-CN" sz="2400" b="1" dirty="0" smtClean="0">
                <a:latin typeface="+mn-ea"/>
              </a:rPr>
              <a:t>》</a:t>
            </a:r>
            <a:r>
              <a:rPr lang="zh-CN" altLang="en-US" sz="2400" b="1" dirty="0" smtClean="0">
                <a:latin typeface="+mn-ea"/>
              </a:rPr>
              <a:t>。</a:t>
            </a:r>
            <a:endParaRPr lang="zh-CN" altLang="zh-CN" sz="2400" b="1" dirty="0">
              <a:latin typeface="+mn-ea"/>
            </a:endParaRPr>
          </a:p>
        </p:txBody>
      </p:sp>
      <p:pic>
        <p:nvPicPr>
          <p:cNvPr id="4" name="图片 3"/>
          <p:cNvPicPr>
            <a:picLocks noChangeAspect="1"/>
          </p:cNvPicPr>
          <p:nvPr/>
        </p:nvPicPr>
        <p:blipFill>
          <a:blip r:embed="rId2"/>
          <a:stretch>
            <a:fillRect/>
          </a:stretch>
        </p:blipFill>
        <p:spPr>
          <a:xfrm>
            <a:off x="1763688" y="1556791"/>
            <a:ext cx="5616624" cy="3791221"/>
          </a:xfrm>
          <a:prstGeom prst="rect">
            <a:avLst/>
          </a:prstGeom>
        </p:spPr>
      </p:pic>
    </p:spTree>
    <p:extLst>
      <p:ext uri="{BB962C8B-B14F-4D97-AF65-F5344CB8AC3E}">
        <p14:creationId xmlns:p14="http://schemas.microsoft.com/office/powerpoint/2010/main" val="39953542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5936" y="980728"/>
            <a:ext cx="4752528" cy="5328592"/>
          </a:xfrm>
        </p:spPr>
        <p:txBody>
          <a:bodyPr>
            <a:noAutofit/>
          </a:bodyPr>
          <a:lstStyle/>
          <a:p>
            <a:pPr marL="109728" indent="0">
              <a:lnSpc>
                <a:spcPct val="150000"/>
              </a:lnSpc>
              <a:buNone/>
            </a:pPr>
            <a:r>
              <a:rPr lang="en-US" altLang="zh-CN" sz="2400" b="1" dirty="0" smtClean="0">
                <a:latin typeface="+mn-ea"/>
              </a:rPr>
              <a:t>    </a:t>
            </a:r>
            <a:r>
              <a:rPr lang="zh-CN" altLang="zh-CN" sz="2400" b="1" dirty="0" smtClean="0">
                <a:latin typeface="+mn-ea"/>
              </a:rPr>
              <a:t>他面对</a:t>
            </a:r>
            <a:r>
              <a:rPr lang="zh-CN" altLang="zh-CN" sz="2400" b="1" dirty="0">
                <a:latin typeface="+mn-ea"/>
              </a:rPr>
              <a:t>的是一项苛刻的、史无前例的任务，在此之前，没有哪个共产党国家成功完成了经济体制改革，走上持续发展的道路，更不用说有着十几亿人口、正处于混乱状态的中国。如果你看到这一点，你就知道这个人是很值得钦佩</a:t>
            </a:r>
            <a:r>
              <a:rPr lang="zh-CN" altLang="zh-CN" sz="2400" b="1" dirty="0" smtClean="0">
                <a:latin typeface="+mn-ea"/>
              </a:rPr>
              <a:t>的。</a:t>
            </a:r>
            <a:endParaRPr lang="en-US" altLang="zh-CN" sz="2400" b="1" dirty="0" smtClean="0">
              <a:latin typeface="+mn-ea"/>
            </a:endParaRPr>
          </a:p>
          <a:p>
            <a:pPr marL="109728" indent="0" algn="r">
              <a:lnSpc>
                <a:spcPct val="150000"/>
              </a:lnSpc>
              <a:buNone/>
            </a:pPr>
            <a:r>
              <a:rPr lang="zh-CN" altLang="zh-CN" sz="2400" b="1" dirty="0">
                <a:latin typeface="+mn-ea"/>
              </a:rPr>
              <a:t>—</a:t>
            </a:r>
            <a:r>
              <a:rPr lang="zh-CN" altLang="zh-CN" sz="2400" b="1" dirty="0" smtClean="0">
                <a:latin typeface="+mn-ea"/>
              </a:rPr>
              <a:t>—</a:t>
            </a:r>
            <a:r>
              <a:rPr lang="zh-CN" altLang="en-US" sz="2400" b="1" dirty="0" smtClean="0">
                <a:latin typeface="+mn-ea"/>
              </a:rPr>
              <a:t>［美］傅高义</a:t>
            </a:r>
            <a:endParaRPr lang="en-US" altLang="zh-CN" sz="2400" b="1" dirty="0" smtClean="0">
              <a:latin typeface="+mn-ea"/>
            </a:endParaRPr>
          </a:p>
        </p:txBody>
      </p:sp>
      <p:sp>
        <p:nvSpPr>
          <p:cNvPr id="5" name="TextBox 4"/>
          <p:cNvSpPr txBox="1"/>
          <p:nvPr/>
        </p:nvSpPr>
        <p:spPr>
          <a:xfrm>
            <a:off x="971600" y="5507940"/>
            <a:ext cx="2505814" cy="369332"/>
          </a:xfrm>
          <a:prstGeom prst="rect">
            <a:avLst/>
          </a:prstGeom>
          <a:noFill/>
        </p:spPr>
        <p:txBody>
          <a:bodyPr wrap="none" rtlCol="0">
            <a:spAutoFit/>
          </a:bodyPr>
          <a:lstStyle/>
          <a:p>
            <a:pPr algn="ctr"/>
            <a:r>
              <a:rPr lang="en-US" altLang="zh-CN" b="1" dirty="0" smtClean="0">
                <a:latin typeface="楷体" pitchFamily="49" charset="-122"/>
                <a:ea typeface="楷体" pitchFamily="49" charset="-122"/>
                <a:sym typeface="+mn-ea"/>
              </a:rPr>
              <a:t>《</a:t>
            </a:r>
            <a:r>
              <a:rPr lang="zh-CN" altLang="en-US" b="1" dirty="0" smtClean="0">
                <a:latin typeface="楷体" pitchFamily="49" charset="-122"/>
                <a:ea typeface="楷体" pitchFamily="49" charset="-122"/>
                <a:sym typeface="+mn-ea"/>
              </a:rPr>
              <a:t>邓小平时代</a:t>
            </a:r>
            <a:r>
              <a:rPr lang="en-US" altLang="zh-CN" b="1" dirty="0" smtClean="0">
                <a:latin typeface="楷体" pitchFamily="49" charset="-122"/>
                <a:ea typeface="楷体" pitchFamily="49" charset="-122"/>
                <a:sym typeface="+mn-ea"/>
              </a:rPr>
              <a:t>》</a:t>
            </a:r>
            <a:r>
              <a:rPr lang="zh-CN" altLang="en-US" b="1" dirty="0" smtClean="0">
                <a:latin typeface="楷体" pitchFamily="49" charset="-122"/>
                <a:ea typeface="楷体" pitchFamily="49" charset="-122"/>
                <a:sym typeface="+mn-ea"/>
              </a:rPr>
              <a:t>傅高义</a:t>
            </a:r>
            <a:endParaRPr lang="en-US" altLang="zh-CN" b="1" dirty="0" smtClean="0">
              <a:latin typeface="楷体" pitchFamily="49" charset="-122"/>
              <a:ea typeface="楷体" pitchFamily="49" charset="-122"/>
              <a:sym typeface="+mn-ea"/>
            </a:endParaRPr>
          </a:p>
        </p:txBody>
      </p:sp>
      <p:pic>
        <p:nvPicPr>
          <p:cNvPr id="4" name="图片 3"/>
          <p:cNvPicPr>
            <a:picLocks noChangeAspect="1"/>
          </p:cNvPicPr>
          <p:nvPr/>
        </p:nvPicPr>
        <p:blipFill>
          <a:blip r:embed="rId2"/>
          <a:stretch>
            <a:fillRect/>
          </a:stretch>
        </p:blipFill>
        <p:spPr>
          <a:xfrm>
            <a:off x="683568" y="1124744"/>
            <a:ext cx="3096344" cy="4355524"/>
          </a:xfrm>
          <a:prstGeom prst="rect">
            <a:avLst/>
          </a:prstGeom>
        </p:spPr>
      </p:pic>
    </p:spTree>
    <p:extLst>
      <p:ext uri="{BB962C8B-B14F-4D97-AF65-F5344CB8AC3E}">
        <p14:creationId xmlns:p14="http://schemas.microsoft.com/office/powerpoint/2010/main" val="23702270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二、审时度势立根本</a:t>
            </a:r>
            <a:endParaRPr lang="zh-CN" altLang="en-US" sz="4400"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endParaRPr>
          </a:p>
        </p:txBody>
      </p:sp>
      <p:sp>
        <p:nvSpPr>
          <p:cNvPr id="5" name="文本占位符 4"/>
          <p:cNvSpPr>
            <a:spLocks noGrp="1"/>
          </p:cNvSpPr>
          <p:nvPr>
            <p:ph type="body" idx="1"/>
          </p:nvPr>
        </p:nvSpPr>
        <p:spPr/>
        <p:txBody>
          <a:bodyPr>
            <a:normAutofit/>
          </a:bodyPr>
          <a:lstStyle/>
          <a:p>
            <a:endPar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a:p>
            <a:pPr algn="r"/>
            <a:r>
              <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a:t>
            </a:r>
            <a:r>
              <a:rPr lang="zh-CN" altLang="en-US"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“三个代表”重要思想</a:t>
            </a:r>
            <a:endParaRPr lang="zh-CN" altLang="en-US" sz="2800"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p:txBody>
      </p:sp>
    </p:spTree>
    <p:extLst>
      <p:ext uri="{BB962C8B-B14F-4D97-AF65-F5344CB8AC3E}">
        <p14:creationId xmlns:p14="http://schemas.microsoft.com/office/powerpoint/2010/main" val="35122597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二、审时度势立根本</a:t>
            </a:r>
            <a:endParaRPr lang="zh-CN" altLang="en-US" b="1" dirty="0">
              <a:solidFill>
                <a:srgbClr val="404040"/>
              </a:solidFill>
            </a:endParaRPr>
          </a:p>
        </p:txBody>
      </p:sp>
      <p:pic>
        <p:nvPicPr>
          <p:cNvPr id="5" name="图片 4"/>
          <p:cNvPicPr>
            <a:picLocks noChangeAspect="1"/>
          </p:cNvPicPr>
          <p:nvPr/>
        </p:nvPicPr>
        <p:blipFill>
          <a:blip r:embed="rId2"/>
          <a:stretch>
            <a:fillRect/>
          </a:stretch>
        </p:blipFill>
        <p:spPr>
          <a:xfrm>
            <a:off x="539552" y="4149080"/>
            <a:ext cx="3960440" cy="2592288"/>
          </a:xfrm>
          <a:prstGeom prst="rect">
            <a:avLst/>
          </a:prstGeom>
          <a:ln>
            <a:noFill/>
          </a:ln>
          <a:effectLst>
            <a:softEdge rad="112500"/>
          </a:effectLst>
        </p:spPr>
      </p:pic>
      <p:pic>
        <p:nvPicPr>
          <p:cNvPr id="7" name="图片 6"/>
          <p:cNvPicPr>
            <a:picLocks noChangeAspect="1"/>
          </p:cNvPicPr>
          <p:nvPr/>
        </p:nvPicPr>
        <p:blipFill>
          <a:blip r:embed="rId3"/>
          <a:stretch>
            <a:fillRect/>
          </a:stretch>
        </p:blipFill>
        <p:spPr>
          <a:xfrm>
            <a:off x="539552" y="1484784"/>
            <a:ext cx="3960440" cy="2592288"/>
          </a:xfrm>
          <a:prstGeom prst="rect">
            <a:avLst/>
          </a:prstGeom>
          <a:ln>
            <a:noFill/>
          </a:ln>
          <a:effectLst>
            <a:softEdge rad="112500"/>
          </a:effectLst>
        </p:spPr>
      </p:pic>
      <p:pic>
        <p:nvPicPr>
          <p:cNvPr id="8" name="图片 7"/>
          <p:cNvPicPr>
            <a:picLocks noChangeAspect="1"/>
          </p:cNvPicPr>
          <p:nvPr/>
        </p:nvPicPr>
        <p:blipFill>
          <a:blip r:embed="rId4"/>
          <a:stretch>
            <a:fillRect/>
          </a:stretch>
        </p:blipFill>
        <p:spPr>
          <a:xfrm>
            <a:off x="4644008" y="4149080"/>
            <a:ext cx="3960440" cy="2592288"/>
          </a:xfrm>
          <a:prstGeom prst="rect">
            <a:avLst/>
          </a:prstGeom>
          <a:ln>
            <a:noFill/>
          </a:ln>
          <a:effectLst>
            <a:softEdge rad="112500"/>
          </a:effectLst>
        </p:spPr>
      </p:pic>
      <p:pic>
        <p:nvPicPr>
          <p:cNvPr id="9" name="图片 8"/>
          <p:cNvPicPr>
            <a:picLocks noChangeAspect="1"/>
          </p:cNvPicPr>
          <p:nvPr/>
        </p:nvPicPr>
        <p:blipFill>
          <a:blip r:embed="rId5"/>
          <a:stretch>
            <a:fillRect/>
          </a:stretch>
        </p:blipFill>
        <p:spPr>
          <a:xfrm>
            <a:off x="4644008" y="1484784"/>
            <a:ext cx="3960440" cy="2592288"/>
          </a:xfrm>
          <a:prstGeom prst="rect">
            <a:avLst/>
          </a:prstGeom>
          <a:ln>
            <a:noFill/>
          </a:ln>
          <a:effectLst>
            <a:softEdge rad="112500"/>
          </a:effectLst>
        </p:spPr>
      </p:pic>
      <p:sp>
        <p:nvSpPr>
          <p:cNvPr id="11" name="圆角矩形 10"/>
          <p:cNvSpPr/>
          <p:nvPr/>
        </p:nvSpPr>
        <p:spPr>
          <a:xfrm>
            <a:off x="2123728" y="3666728"/>
            <a:ext cx="4968552"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800" b="1" dirty="0" smtClean="0">
                <a:latin typeface="黑体"/>
                <a:ea typeface="黑体"/>
                <a:cs typeface="黑体"/>
              </a:rPr>
              <a:t>中国共产党面临怎样完善自身、与时俱进的新问题</a:t>
            </a:r>
            <a:endParaRPr kumimoji="1" lang="zh-CN" altLang="en-US" sz="2800" b="1" dirty="0">
              <a:latin typeface="黑体"/>
              <a:ea typeface="黑体"/>
              <a:cs typeface="黑体"/>
            </a:endParaRPr>
          </a:p>
        </p:txBody>
      </p:sp>
    </p:spTree>
    <p:extLst>
      <p:ext uri="{BB962C8B-B14F-4D97-AF65-F5344CB8AC3E}">
        <p14:creationId xmlns:p14="http://schemas.microsoft.com/office/powerpoint/2010/main" val="31621064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二、审时度势立根本</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a:latin typeface="+mn-ea"/>
              </a:rPr>
              <a:t> </a:t>
            </a:r>
            <a:r>
              <a:rPr lang="en-US" altLang="zh-CN" sz="2400" b="1" dirty="0" smtClean="0">
                <a:latin typeface="+mn-ea"/>
              </a:rPr>
              <a:t>   </a:t>
            </a:r>
            <a:r>
              <a:rPr lang="zh-CN" altLang="en-US" sz="2400" b="1" dirty="0" smtClean="0">
                <a:latin typeface="+mn-ea"/>
              </a:rPr>
              <a:t>我们党所以赢得人民的拥护，是因为我们党在革命、建设、改革的各个历史时期，总是</a:t>
            </a:r>
            <a:r>
              <a:rPr lang="zh-CN" altLang="en-US" sz="2400" b="1" dirty="0" smtClean="0">
                <a:solidFill>
                  <a:srgbClr val="FF0000"/>
                </a:solidFill>
                <a:latin typeface="+mn-ea"/>
              </a:rPr>
              <a:t>代表着中国先进生产力的发展要求，代表着中国先进文化的前进方向，代表着中国最广大人民的根本利益</a:t>
            </a:r>
            <a:r>
              <a:rPr lang="zh-CN" altLang="en-US" sz="2400" b="1" dirty="0" smtClean="0">
                <a:latin typeface="+mn-ea"/>
              </a:rPr>
              <a:t>，并通过制定正确的路线方针政策，为实现国家和人民的根本利益而不懈奋斗。</a:t>
            </a:r>
            <a:endParaRPr lang="en-US" altLang="zh-CN" sz="2400" b="1" dirty="0" smtClean="0">
              <a:latin typeface="+mn-ea"/>
            </a:endParaRPr>
          </a:p>
          <a:p>
            <a:pPr marL="109728" indent="0" algn="r">
              <a:lnSpc>
                <a:spcPct val="150000"/>
              </a:lnSpc>
              <a:buNone/>
            </a:pPr>
            <a:r>
              <a:rPr lang="en-US" altLang="zh-CN" sz="2400" b="1" dirty="0" smtClean="0">
                <a:latin typeface="+mn-ea"/>
              </a:rPr>
              <a:t>——</a:t>
            </a:r>
            <a:r>
              <a:rPr lang="zh-CN" altLang="en-US" sz="2400" b="1" dirty="0" smtClean="0">
                <a:latin typeface="+mn-ea"/>
              </a:rPr>
              <a:t>江泽民《在新的历史条件下更好地做到“三个代表”</a:t>
            </a:r>
            <a:r>
              <a:rPr lang="en-US" altLang="zh-CN" sz="2400" b="1" dirty="0" smtClean="0">
                <a:latin typeface="+mn-ea"/>
              </a:rPr>
              <a:t>》</a:t>
            </a:r>
          </a:p>
          <a:p>
            <a:pPr marL="109728" indent="0" algn="r">
              <a:lnSpc>
                <a:spcPct val="150000"/>
              </a:lnSpc>
              <a:buNone/>
            </a:pPr>
            <a:r>
              <a:rPr lang="zh-CN" altLang="zh-CN" sz="2400" b="1" dirty="0" smtClean="0">
                <a:latin typeface="+mn-ea"/>
              </a:rPr>
              <a:t>2</a:t>
            </a:r>
            <a:r>
              <a:rPr lang="en-US" altLang="zh-CN" sz="2400" b="1" dirty="0" smtClean="0">
                <a:latin typeface="+mn-ea"/>
              </a:rPr>
              <a:t>000</a:t>
            </a:r>
            <a:r>
              <a:rPr lang="zh-CN" altLang="en-US" sz="2400" b="1" dirty="0" smtClean="0">
                <a:latin typeface="+mn-ea"/>
              </a:rPr>
              <a:t>年</a:t>
            </a:r>
            <a:r>
              <a:rPr lang="zh-CN" altLang="zh-CN" sz="2400" b="1" dirty="0" smtClean="0">
                <a:latin typeface="+mn-ea"/>
              </a:rPr>
              <a:t>2</a:t>
            </a:r>
            <a:r>
              <a:rPr lang="zh-CN" altLang="en-US" sz="2400" b="1" dirty="0" smtClean="0">
                <a:latin typeface="+mn-ea"/>
              </a:rPr>
              <a:t>月</a:t>
            </a:r>
            <a:r>
              <a:rPr lang="zh-CN" altLang="zh-CN" sz="2400" b="1" dirty="0" smtClean="0">
                <a:latin typeface="+mn-ea"/>
              </a:rPr>
              <a:t>2</a:t>
            </a:r>
            <a:r>
              <a:rPr lang="en-US" altLang="zh-CN" sz="2400" b="1" dirty="0" smtClean="0">
                <a:latin typeface="+mn-ea"/>
              </a:rPr>
              <a:t>5</a:t>
            </a:r>
            <a:r>
              <a:rPr lang="zh-CN" altLang="en-US" sz="2400" b="1" dirty="0" smtClean="0">
                <a:latin typeface="+mn-ea"/>
              </a:rPr>
              <a:t>日</a:t>
            </a:r>
            <a:endParaRPr lang="zh-CN" altLang="zh-CN" sz="2400" b="1" dirty="0">
              <a:latin typeface="+mn-ea"/>
            </a:endParaRPr>
          </a:p>
        </p:txBody>
      </p:sp>
    </p:spTree>
    <p:extLst>
      <p:ext uri="{BB962C8B-B14F-4D97-AF65-F5344CB8AC3E}">
        <p14:creationId xmlns:p14="http://schemas.microsoft.com/office/powerpoint/2010/main" val="245940777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二</a:t>
            </a:r>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、审时度势立根本</a:t>
            </a:r>
            <a:endParaRPr lang="zh-CN" altLang="en-US" b="1" dirty="0">
              <a:solidFill>
                <a:srgbClr val="404040"/>
              </a:solidFill>
            </a:endParaRPr>
          </a:p>
        </p:txBody>
      </p:sp>
      <p:sp>
        <p:nvSpPr>
          <p:cNvPr id="3" name="内容占位符 2"/>
          <p:cNvSpPr>
            <a:spLocks noGrp="1"/>
          </p:cNvSpPr>
          <p:nvPr>
            <p:ph idx="1"/>
          </p:nvPr>
        </p:nvSpPr>
        <p:spPr>
          <a:xfrm>
            <a:off x="323528" y="1484784"/>
            <a:ext cx="5256584" cy="4968552"/>
          </a:xfrm>
        </p:spPr>
        <p:txBody>
          <a:bodyPr>
            <a:noAutofit/>
          </a:bodyPr>
          <a:lstStyle/>
          <a:p>
            <a:pPr marL="109728" indent="0">
              <a:lnSpc>
                <a:spcPct val="150000"/>
              </a:lnSpc>
              <a:buNone/>
            </a:pPr>
            <a:r>
              <a:rPr lang="en-US" altLang="zh-CN" sz="2400" b="1" dirty="0" smtClean="0">
                <a:latin typeface="+mn-ea"/>
              </a:rPr>
              <a:t>    </a:t>
            </a:r>
            <a:r>
              <a:rPr lang="zh-CN" altLang="en-US" sz="2400" b="1" dirty="0" smtClean="0">
                <a:latin typeface="+mn-ea"/>
              </a:rPr>
              <a:t>“三个代表”重要思想进一步回答了什么是社会主义、怎样建设社会主义的问题，创造性地回答了建设什么样的党、怎样建设党的问题。</a:t>
            </a:r>
            <a:endParaRPr lang="en-US" altLang="zh-CN" sz="2400" b="1" dirty="0">
              <a:latin typeface="+mn-ea"/>
            </a:endParaRPr>
          </a:p>
          <a:p>
            <a:pPr marL="109728" indent="0">
              <a:lnSpc>
                <a:spcPct val="150000"/>
              </a:lnSpc>
              <a:buNone/>
            </a:pPr>
            <a:r>
              <a:rPr lang="en-US" altLang="zh-CN" sz="2400" b="1" dirty="0" smtClean="0">
                <a:latin typeface="+mn-ea"/>
              </a:rPr>
              <a:t>    2002</a:t>
            </a:r>
            <a:r>
              <a:rPr lang="zh-CN" altLang="zh-CN" sz="2400" b="1" dirty="0">
                <a:latin typeface="+mn-ea"/>
              </a:rPr>
              <a:t>年，</a:t>
            </a:r>
            <a:r>
              <a:rPr lang="zh-CN" altLang="en-US" sz="2400" b="1" dirty="0">
                <a:latin typeface="+mn-ea"/>
              </a:rPr>
              <a:t>在中共十六大上，“三个代表”重要思想被确立为全党的指导思想，写进了</a:t>
            </a:r>
            <a:r>
              <a:rPr lang="en-US" altLang="zh-CN" sz="2400" b="1" dirty="0">
                <a:latin typeface="+mn-ea"/>
              </a:rPr>
              <a:t>《</a:t>
            </a:r>
            <a:r>
              <a:rPr lang="zh-CN" altLang="en-US" sz="2400" b="1" dirty="0">
                <a:latin typeface="+mn-ea"/>
              </a:rPr>
              <a:t>中国共产党章程</a:t>
            </a:r>
            <a:r>
              <a:rPr lang="en-US" altLang="zh-CN" sz="2400" b="1" dirty="0">
                <a:latin typeface="+mn-ea"/>
              </a:rPr>
              <a:t>》</a:t>
            </a:r>
            <a:r>
              <a:rPr lang="zh-CN" altLang="en-US" sz="2400" b="1" dirty="0">
                <a:latin typeface="+mn-ea"/>
              </a:rPr>
              <a:t>。</a:t>
            </a:r>
            <a:endParaRPr lang="en-US" altLang="zh-CN" sz="2400" b="1" dirty="0" smtClean="0">
              <a:latin typeface="+mn-ea"/>
            </a:endParaRPr>
          </a:p>
        </p:txBody>
      </p:sp>
      <p:sp>
        <p:nvSpPr>
          <p:cNvPr id="5" name="TextBox 4"/>
          <p:cNvSpPr txBox="1"/>
          <p:nvPr/>
        </p:nvSpPr>
        <p:spPr>
          <a:xfrm>
            <a:off x="6732240" y="5445224"/>
            <a:ext cx="877163" cy="369332"/>
          </a:xfrm>
          <a:prstGeom prst="rect">
            <a:avLst/>
          </a:prstGeom>
          <a:noFill/>
        </p:spPr>
        <p:txBody>
          <a:bodyPr wrap="none" rtlCol="0">
            <a:spAutoFit/>
          </a:bodyPr>
          <a:lstStyle/>
          <a:p>
            <a:pPr algn="ctr"/>
            <a:r>
              <a:rPr lang="zh-CN" altLang="en-US" b="1" dirty="0" smtClean="0">
                <a:latin typeface="楷体" pitchFamily="49" charset="-122"/>
                <a:ea typeface="楷体" pitchFamily="49" charset="-122"/>
                <a:sym typeface="+mn-ea"/>
              </a:rPr>
              <a:t>江泽明</a:t>
            </a:r>
            <a:endParaRPr lang="en-US" altLang="zh-CN" b="1" dirty="0" smtClean="0">
              <a:latin typeface="楷体" pitchFamily="49" charset="-122"/>
              <a:ea typeface="楷体" pitchFamily="49" charset="-122"/>
              <a:sym typeface="+mn-ea"/>
            </a:endParaRPr>
          </a:p>
        </p:txBody>
      </p:sp>
      <p:pic>
        <p:nvPicPr>
          <p:cNvPr id="6" name="图片 5"/>
          <p:cNvPicPr>
            <a:picLocks noChangeAspect="1"/>
          </p:cNvPicPr>
          <p:nvPr/>
        </p:nvPicPr>
        <p:blipFill>
          <a:blip r:embed="rId2"/>
          <a:stretch>
            <a:fillRect/>
          </a:stretch>
        </p:blipFill>
        <p:spPr>
          <a:xfrm>
            <a:off x="5724128" y="1628800"/>
            <a:ext cx="2880320" cy="3816424"/>
          </a:xfrm>
          <a:prstGeom prst="rect">
            <a:avLst/>
          </a:prstGeom>
        </p:spPr>
      </p:pic>
    </p:spTree>
    <p:extLst>
      <p:ext uri="{BB962C8B-B14F-4D97-AF65-F5344CB8AC3E}">
        <p14:creationId xmlns:p14="http://schemas.microsoft.com/office/powerpoint/2010/main" val="14502139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三、日新月异求发展</a:t>
            </a:r>
            <a:endParaRPr lang="zh-CN" altLang="en-US" sz="4400"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endParaRPr>
          </a:p>
        </p:txBody>
      </p:sp>
      <p:sp>
        <p:nvSpPr>
          <p:cNvPr id="5" name="文本占位符 4"/>
          <p:cNvSpPr>
            <a:spLocks noGrp="1"/>
          </p:cNvSpPr>
          <p:nvPr>
            <p:ph type="body" idx="1"/>
          </p:nvPr>
        </p:nvSpPr>
        <p:spPr/>
        <p:txBody>
          <a:bodyPr>
            <a:normAutofit/>
          </a:bodyPr>
          <a:lstStyle/>
          <a:p>
            <a:endPar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a:p>
            <a:pPr algn="r"/>
            <a:r>
              <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a:t>
            </a:r>
            <a:r>
              <a:rPr lang="zh-CN" altLang="en-US"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科学发展观</a:t>
            </a:r>
            <a:endParaRPr lang="zh-CN" altLang="en-US" sz="2800"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p:txBody>
      </p:sp>
    </p:spTree>
    <p:extLst>
      <p:ext uri="{BB962C8B-B14F-4D97-AF65-F5344CB8AC3E}">
        <p14:creationId xmlns:p14="http://schemas.microsoft.com/office/powerpoint/2010/main" val="35122597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三、日新月异求发展</a:t>
            </a:r>
            <a:endParaRPr lang="zh-CN" altLang="en-US" b="1" dirty="0">
              <a:solidFill>
                <a:srgbClr val="404040"/>
              </a:solidFill>
            </a:endParaRPr>
          </a:p>
        </p:txBody>
      </p:sp>
      <p:pic>
        <p:nvPicPr>
          <p:cNvPr id="5" name="图片 4"/>
          <p:cNvPicPr>
            <a:picLocks noChangeAspect="1"/>
          </p:cNvPicPr>
          <p:nvPr/>
        </p:nvPicPr>
        <p:blipFill>
          <a:blip r:embed="rId2"/>
          <a:stretch>
            <a:fillRect/>
          </a:stretch>
        </p:blipFill>
        <p:spPr>
          <a:xfrm>
            <a:off x="467544" y="1556792"/>
            <a:ext cx="3960440" cy="2549018"/>
          </a:xfrm>
          <a:prstGeom prst="rect">
            <a:avLst/>
          </a:prstGeom>
          <a:ln>
            <a:noFill/>
          </a:ln>
          <a:effectLst>
            <a:softEdge rad="112500"/>
          </a:effectLst>
        </p:spPr>
      </p:pic>
      <p:pic>
        <p:nvPicPr>
          <p:cNvPr id="6" name="图片 5"/>
          <p:cNvPicPr>
            <a:picLocks noChangeAspect="1"/>
          </p:cNvPicPr>
          <p:nvPr/>
        </p:nvPicPr>
        <p:blipFill>
          <a:blip r:embed="rId3"/>
          <a:stretch>
            <a:fillRect/>
          </a:stretch>
        </p:blipFill>
        <p:spPr>
          <a:xfrm>
            <a:off x="4716016" y="1556792"/>
            <a:ext cx="3960440" cy="2520280"/>
          </a:xfrm>
          <a:prstGeom prst="rect">
            <a:avLst/>
          </a:prstGeom>
          <a:ln>
            <a:noFill/>
          </a:ln>
          <a:effectLst>
            <a:softEdge rad="112500"/>
          </a:effectLst>
        </p:spPr>
      </p:pic>
      <p:pic>
        <p:nvPicPr>
          <p:cNvPr id="7" name="图片 6"/>
          <p:cNvPicPr>
            <a:picLocks noChangeAspect="1"/>
          </p:cNvPicPr>
          <p:nvPr/>
        </p:nvPicPr>
        <p:blipFill>
          <a:blip r:embed="rId4"/>
          <a:stretch>
            <a:fillRect/>
          </a:stretch>
        </p:blipFill>
        <p:spPr>
          <a:xfrm>
            <a:off x="467544" y="4221088"/>
            <a:ext cx="3960440" cy="2520280"/>
          </a:xfrm>
          <a:prstGeom prst="rect">
            <a:avLst/>
          </a:prstGeom>
          <a:ln>
            <a:noFill/>
          </a:ln>
          <a:effectLst>
            <a:softEdge rad="112500"/>
          </a:effectLst>
        </p:spPr>
      </p:pic>
      <p:pic>
        <p:nvPicPr>
          <p:cNvPr id="8" name="图片 7"/>
          <p:cNvPicPr>
            <a:picLocks noChangeAspect="1"/>
          </p:cNvPicPr>
          <p:nvPr/>
        </p:nvPicPr>
        <p:blipFill>
          <a:blip r:embed="rId5"/>
          <a:stretch>
            <a:fillRect/>
          </a:stretch>
        </p:blipFill>
        <p:spPr>
          <a:xfrm>
            <a:off x="4716016" y="4221088"/>
            <a:ext cx="3960440" cy="2520280"/>
          </a:xfrm>
          <a:prstGeom prst="rect">
            <a:avLst/>
          </a:prstGeom>
          <a:ln>
            <a:noFill/>
          </a:ln>
          <a:effectLst>
            <a:softEdge rad="112500"/>
          </a:effectLst>
        </p:spPr>
      </p:pic>
      <p:sp>
        <p:nvSpPr>
          <p:cNvPr id="10" name="圆角矩形 9"/>
          <p:cNvSpPr/>
          <p:nvPr/>
        </p:nvSpPr>
        <p:spPr>
          <a:xfrm>
            <a:off x="2123728" y="3666728"/>
            <a:ext cx="4968552"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800" b="1" dirty="0" smtClean="0">
                <a:latin typeface="黑体"/>
                <a:ea typeface="黑体"/>
                <a:cs typeface="黑体"/>
              </a:rPr>
              <a:t>中国面临新的发展要求</a:t>
            </a:r>
            <a:endParaRPr kumimoji="1" lang="zh-CN" altLang="en-US" sz="2800" b="1" dirty="0">
              <a:latin typeface="黑体"/>
              <a:ea typeface="黑体"/>
              <a:cs typeface="黑体"/>
            </a:endParaRPr>
          </a:p>
        </p:txBody>
      </p:sp>
    </p:spTree>
    <p:extLst>
      <p:ext uri="{BB962C8B-B14F-4D97-AF65-F5344CB8AC3E}">
        <p14:creationId xmlns:p14="http://schemas.microsoft.com/office/powerpoint/2010/main" val="29015616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三、日新月异求发展</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a:latin typeface="+mn-ea"/>
              </a:rPr>
              <a:t> </a:t>
            </a:r>
            <a:r>
              <a:rPr lang="en-US" altLang="zh-CN" sz="2400" b="1" dirty="0" smtClean="0">
                <a:latin typeface="+mn-ea"/>
              </a:rPr>
              <a:t>   </a:t>
            </a:r>
            <a:r>
              <a:rPr lang="zh-CN" altLang="en-US" sz="2400" b="1" dirty="0" smtClean="0">
                <a:solidFill>
                  <a:srgbClr val="FF0000"/>
                </a:solidFill>
                <a:latin typeface="+mn-ea"/>
              </a:rPr>
              <a:t>树立和落实全面发展、协调发展、可持续发展的科学发展观，对于我们更好地坚持发展才是硬道理的战略思想具有重大意义。</a:t>
            </a:r>
            <a:r>
              <a:rPr lang="en-US" altLang="zh-CN" sz="2400" b="1" dirty="0" smtClean="0">
                <a:latin typeface="+mn-ea"/>
              </a:rPr>
              <a:t>……</a:t>
            </a:r>
            <a:r>
              <a:rPr lang="zh-CN" altLang="en-US" sz="2400" b="1" dirty="0" smtClean="0">
                <a:latin typeface="+mn-ea"/>
              </a:rPr>
              <a:t>忽视社会主义民主法制建设，忽视社会主义精神文明建设，忽视各项社会事业发展，忽视资源环境保护，经济建设是难以搞上去的，即使一时搞上去了最终也可能要付出沉重代价。</a:t>
            </a:r>
            <a:endParaRPr lang="en-US" altLang="zh-CN" sz="2400" b="1" dirty="0" smtClean="0">
              <a:latin typeface="+mn-ea"/>
            </a:endParaRPr>
          </a:p>
          <a:p>
            <a:pPr marL="109728" indent="0" algn="r">
              <a:lnSpc>
                <a:spcPct val="150000"/>
              </a:lnSpc>
              <a:buNone/>
            </a:pPr>
            <a:r>
              <a:rPr lang="en-US" altLang="zh-CN" sz="2400" b="1" dirty="0" smtClean="0">
                <a:latin typeface="+mn-ea"/>
              </a:rPr>
              <a:t>——</a:t>
            </a:r>
            <a:r>
              <a:rPr lang="zh-CN" altLang="en-US" sz="2400" b="1" dirty="0" smtClean="0">
                <a:latin typeface="+mn-ea"/>
              </a:rPr>
              <a:t>胡锦涛《树立和落实科学发展观</a:t>
            </a:r>
            <a:r>
              <a:rPr lang="en-US" altLang="zh-CN" sz="2400" b="1" dirty="0" smtClean="0">
                <a:latin typeface="+mn-ea"/>
              </a:rPr>
              <a:t>》</a:t>
            </a:r>
          </a:p>
          <a:p>
            <a:pPr marL="109728" indent="0" algn="r">
              <a:lnSpc>
                <a:spcPct val="150000"/>
              </a:lnSpc>
              <a:buNone/>
            </a:pPr>
            <a:r>
              <a:rPr lang="zh-CN" altLang="zh-CN" sz="2400" b="1" dirty="0" smtClean="0">
                <a:latin typeface="+mn-ea"/>
              </a:rPr>
              <a:t>2</a:t>
            </a:r>
            <a:r>
              <a:rPr lang="en-US" altLang="zh-CN" sz="2400" b="1" dirty="0" smtClean="0">
                <a:latin typeface="+mn-ea"/>
              </a:rPr>
              <a:t>003</a:t>
            </a:r>
            <a:r>
              <a:rPr lang="zh-CN" altLang="en-US" sz="2400" b="1" dirty="0" smtClean="0">
                <a:latin typeface="+mn-ea"/>
              </a:rPr>
              <a:t>年</a:t>
            </a:r>
            <a:r>
              <a:rPr lang="zh-CN" altLang="zh-CN" sz="2400" b="1" dirty="0" smtClean="0">
                <a:latin typeface="+mn-ea"/>
              </a:rPr>
              <a:t>1</a:t>
            </a:r>
            <a:r>
              <a:rPr lang="en-US" altLang="zh-CN" sz="2400" b="1" dirty="0" smtClean="0">
                <a:latin typeface="+mn-ea"/>
              </a:rPr>
              <a:t>0</a:t>
            </a:r>
            <a:r>
              <a:rPr lang="zh-CN" altLang="en-US" sz="2400" b="1" dirty="0" smtClean="0">
                <a:latin typeface="+mn-ea"/>
              </a:rPr>
              <a:t>月</a:t>
            </a:r>
            <a:r>
              <a:rPr lang="zh-CN" altLang="zh-CN" sz="2400" b="1" dirty="0" smtClean="0">
                <a:latin typeface="+mn-ea"/>
              </a:rPr>
              <a:t>1</a:t>
            </a:r>
            <a:r>
              <a:rPr lang="en-US" altLang="zh-CN" sz="2400" b="1" dirty="0" smtClean="0">
                <a:latin typeface="+mn-ea"/>
              </a:rPr>
              <a:t>4</a:t>
            </a:r>
            <a:r>
              <a:rPr lang="zh-CN" altLang="en-US" sz="2400" b="1" dirty="0" smtClean="0">
                <a:latin typeface="+mn-ea"/>
              </a:rPr>
              <a:t>日</a:t>
            </a:r>
            <a:endParaRPr lang="zh-CN" altLang="zh-CN" sz="2400" b="1" dirty="0">
              <a:latin typeface="+mn-ea"/>
            </a:endParaRPr>
          </a:p>
        </p:txBody>
      </p:sp>
    </p:spTree>
    <p:extLst>
      <p:ext uri="{BB962C8B-B14F-4D97-AF65-F5344CB8AC3E}">
        <p14:creationId xmlns:p14="http://schemas.microsoft.com/office/powerpoint/2010/main" val="5145166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三、日新月异求发展</a:t>
            </a:r>
            <a:endParaRPr lang="zh-CN" altLang="en-US" b="1" dirty="0">
              <a:solidFill>
                <a:srgbClr val="404040"/>
              </a:solidFill>
            </a:endParaRPr>
          </a:p>
        </p:txBody>
      </p:sp>
      <p:sp>
        <p:nvSpPr>
          <p:cNvPr id="3" name="内容占位符 2"/>
          <p:cNvSpPr>
            <a:spLocks noGrp="1"/>
          </p:cNvSpPr>
          <p:nvPr>
            <p:ph idx="1"/>
          </p:nvPr>
        </p:nvSpPr>
        <p:spPr>
          <a:xfrm>
            <a:off x="323528" y="1484784"/>
            <a:ext cx="5184576" cy="4968552"/>
          </a:xfrm>
        </p:spPr>
        <p:txBody>
          <a:bodyPr>
            <a:noAutofit/>
          </a:bodyPr>
          <a:lstStyle/>
          <a:p>
            <a:pPr marL="109728" indent="0">
              <a:lnSpc>
                <a:spcPct val="150000"/>
              </a:lnSpc>
              <a:buNone/>
            </a:pPr>
            <a:r>
              <a:rPr lang="en-US" altLang="zh-CN" sz="2400" b="1" dirty="0" smtClean="0">
                <a:latin typeface="+mn-ea"/>
              </a:rPr>
              <a:t>    </a:t>
            </a:r>
            <a:r>
              <a:rPr lang="zh-CN" altLang="en-US" sz="2400" b="1" dirty="0" smtClean="0">
                <a:latin typeface="+mn-ea"/>
              </a:rPr>
              <a:t>科学发展观是马克思主义关于发展的世界观和方法论的集中体现，对新形势下实现怎么样的发展、怎样发展的重大问题作出了新的科学回答。</a:t>
            </a:r>
            <a:endParaRPr lang="en-US" altLang="zh-CN" sz="2400" b="1" dirty="0" smtClean="0">
              <a:latin typeface="+mn-ea"/>
            </a:endParaRPr>
          </a:p>
          <a:p>
            <a:pPr marL="109728" indent="0">
              <a:lnSpc>
                <a:spcPct val="150000"/>
              </a:lnSpc>
              <a:buNone/>
            </a:pPr>
            <a:r>
              <a:rPr lang="en-US" altLang="zh-CN" sz="2400" b="1" dirty="0">
                <a:latin typeface="+mn-ea"/>
              </a:rPr>
              <a:t> </a:t>
            </a:r>
            <a:r>
              <a:rPr lang="en-US" altLang="zh-CN" sz="2400" b="1" dirty="0" smtClean="0">
                <a:latin typeface="+mn-ea"/>
              </a:rPr>
              <a:t>   2007</a:t>
            </a:r>
            <a:r>
              <a:rPr lang="zh-CN" altLang="en-US" sz="2400" b="1" dirty="0" smtClean="0">
                <a:latin typeface="+mn-ea"/>
              </a:rPr>
              <a:t>年，在中共十七大</a:t>
            </a:r>
            <a:r>
              <a:rPr lang="zh-CN" altLang="zh-CN" sz="2400" b="1" dirty="0" smtClean="0">
                <a:latin typeface="+mn-ea"/>
              </a:rPr>
              <a:t>，科学发展观</a:t>
            </a:r>
            <a:r>
              <a:rPr lang="zh-CN" altLang="en-US" sz="2400" b="1" dirty="0" smtClean="0">
                <a:latin typeface="+mn-ea"/>
              </a:rPr>
              <a:t>被写进</a:t>
            </a:r>
            <a:r>
              <a:rPr lang="en-US" altLang="zh-CN" sz="2400" b="1" dirty="0" smtClean="0">
                <a:latin typeface="+mn-ea"/>
              </a:rPr>
              <a:t>《</a:t>
            </a:r>
            <a:r>
              <a:rPr lang="zh-CN" altLang="en-US" sz="2400" b="1" dirty="0" smtClean="0">
                <a:latin typeface="+mn-ea"/>
              </a:rPr>
              <a:t>中国共产党章程</a:t>
            </a:r>
            <a:r>
              <a:rPr lang="en-US" altLang="zh-CN" sz="2400" b="1" dirty="0" smtClean="0">
                <a:latin typeface="+mn-ea"/>
              </a:rPr>
              <a:t>》</a:t>
            </a:r>
            <a:r>
              <a:rPr lang="zh-CN" altLang="en-US" sz="2400" b="1" dirty="0">
                <a:latin typeface="+mn-ea"/>
              </a:rPr>
              <a:t>。</a:t>
            </a:r>
            <a:r>
              <a:rPr lang="en-US" altLang="zh-CN" sz="2400" b="1" dirty="0" smtClean="0">
                <a:latin typeface="+mn-ea"/>
              </a:rPr>
              <a:t>2012</a:t>
            </a:r>
            <a:r>
              <a:rPr lang="zh-CN" altLang="en-US" sz="2400" b="1" dirty="0" smtClean="0">
                <a:latin typeface="+mn-ea"/>
              </a:rPr>
              <a:t>年，在中共十八大上，科学发展观被确立为中国共产党的指导思想。</a:t>
            </a:r>
            <a:endParaRPr lang="en-US" altLang="zh-CN" sz="2400" b="1" dirty="0" smtClean="0">
              <a:latin typeface="+mn-ea"/>
            </a:endParaRPr>
          </a:p>
        </p:txBody>
      </p:sp>
      <p:sp>
        <p:nvSpPr>
          <p:cNvPr id="5" name="TextBox 4"/>
          <p:cNvSpPr txBox="1"/>
          <p:nvPr/>
        </p:nvSpPr>
        <p:spPr>
          <a:xfrm>
            <a:off x="6698097" y="5752228"/>
            <a:ext cx="889987" cy="369332"/>
          </a:xfrm>
          <a:prstGeom prst="rect">
            <a:avLst/>
          </a:prstGeom>
          <a:noFill/>
        </p:spPr>
        <p:txBody>
          <a:bodyPr wrap="none" rtlCol="0">
            <a:spAutoFit/>
          </a:bodyPr>
          <a:lstStyle/>
          <a:p>
            <a:pPr algn="ctr"/>
            <a:r>
              <a:rPr lang="zh-CN" altLang="en-US" b="1" dirty="0" smtClean="0">
                <a:latin typeface="楷体" pitchFamily="49" charset="-122"/>
                <a:ea typeface="楷体" pitchFamily="49" charset="-122"/>
                <a:sym typeface="+mn-ea"/>
              </a:rPr>
              <a:t>胡锦涛</a:t>
            </a:r>
            <a:endParaRPr lang="en-US" altLang="zh-CN" b="1" dirty="0" smtClean="0">
              <a:latin typeface="楷体" pitchFamily="49" charset="-122"/>
              <a:ea typeface="楷体" pitchFamily="49" charset="-122"/>
              <a:sym typeface="+mn-ea"/>
            </a:endParaRPr>
          </a:p>
        </p:txBody>
      </p:sp>
      <p:pic>
        <p:nvPicPr>
          <p:cNvPr id="6" name="图片 5"/>
          <p:cNvPicPr>
            <a:picLocks noChangeAspect="1"/>
          </p:cNvPicPr>
          <p:nvPr/>
        </p:nvPicPr>
        <p:blipFill rotWithShape="1">
          <a:blip r:embed="rId2"/>
          <a:srcRect l="15283" t="-1" r="13625" b="12639"/>
          <a:stretch/>
        </p:blipFill>
        <p:spPr>
          <a:xfrm>
            <a:off x="5689985" y="1772816"/>
            <a:ext cx="2914463" cy="3979412"/>
          </a:xfrm>
          <a:prstGeom prst="rect">
            <a:avLst/>
          </a:prstGeom>
        </p:spPr>
      </p:pic>
    </p:spTree>
    <p:extLst>
      <p:ext uri="{BB962C8B-B14F-4D97-AF65-F5344CB8AC3E}">
        <p14:creationId xmlns:p14="http://schemas.microsoft.com/office/powerpoint/2010/main" val="6317101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四、砥砺前行续征程</a:t>
            </a:r>
            <a:endParaRPr lang="zh-CN" altLang="en-US" sz="4400"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endParaRPr>
          </a:p>
        </p:txBody>
      </p:sp>
      <p:sp>
        <p:nvSpPr>
          <p:cNvPr id="5" name="文本占位符 4"/>
          <p:cNvSpPr>
            <a:spLocks noGrp="1"/>
          </p:cNvSpPr>
          <p:nvPr>
            <p:ph type="body" idx="1"/>
          </p:nvPr>
        </p:nvSpPr>
        <p:spPr/>
        <p:txBody>
          <a:bodyPr>
            <a:normAutofit/>
          </a:bodyPr>
          <a:lstStyle/>
          <a:p>
            <a:endPar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a:p>
            <a:pPr algn="r"/>
            <a:r>
              <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a:t>
            </a:r>
            <a:r>
              <a:rPr lang="zh-CN" altLang="en-US"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习近平新时代中国特色社会主义思想</a:t>
            </a:r>
            <a:endParaRPr lang="zh-CN" altLang="en-US" sz="2800"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p:txBody>
      </p:sp>
    </p:spTree>
    <p:extLst>
      <p:ext uri="{BB962C8B-B14F-4D97-AF65-F5344CB8AC3E}">
        <p14:creationId xmlns:p14="http://schemas.microsoft.com/office/powerpoint/2010/main" val="35122597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四、砥砺前行续征程</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a:t>
            </a:r>
            <a:r>
              <a:rPr lang="zh-CN" altLang="en-US" sz="2400" b="1" dirty="0" smtClean="0">
                <a:latin typeface="+mn-ea"/>
              </a:rPr>
              <a:t>习近平新时代中国特色社会主义思想，从理论和实践结合上系统回答了</a:t>
            </a:r>
            <a:r>
              <a:rPr lang="zh-CN" altLang="en-US" sz="2400" b="1" dirty="0" smtClean="0">
                <a:solidFill>
                  <a:srgbClr val="FF0000"/>
                </a:solidFill>
                <a:latin typeface="+mn-ea"/>
              </a:rPr>
              <a:t>新时代坚持和发展什么样的中国特色社会主义，怎样坚持和发展中国特色社会主义</a:t>
            </a:r>
            <a:r>
              <a:rPr lang="zh-CN" altLang="en-US" sz="2400" b="1" dirty="0" smtClean="0">
                <a:latin typeface="+mn-ea"/>
              </a:rPr>
              <a:t>这个重大时代课题，回答了新时代坚持和发展中国特色社会主义的总目标、总任务、总体布局、战略布局等基本问题，并根据新的实践对各个方面作出理论分析和政策指导。</a:t>
            </a:r>
            <a:endParaRPr lang="zh-CN" altLang="zh-CN" sz="2400" b="1" dirty="0">
              <a:latin typeface="+mn-ea"/>
            </a:endParaRPr>
          </a:p>
        </p:txBody>
      </p:sp>
    </p:spTree>
    <p:extLst>
      <p:ext uri="{BB962C8B-B14F-4D97-AF65-F5344CB8AC3E}">
        <p14:creationId xmlns:p14="http://schemas.microsoft.com/office/powerpoint/2010/main" val="8556553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sz="4400"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endParaRPr>
          </a:p>
        </p:txBody>
      </p:sp>
      <p:sp>
        <p:nvSpPr>
          <p:cNvPr id="5" name="文本占位符 4"/>
          <p:cNvSpPr>
            <a:spLocks noGrp="1"/>
          </p:cNvSpPr>
          <p:nvPr>
            <p:ph type="body" idx="1"/>
          </p:nvPr>
        </p:nvSpPr>
        <p:spPr/>
        <p:txBody>
          <a:bodyPr>
            <a:normAutofit/>
          </a:bodyPr>
          <a:lstStyle/>
          <a:p>
            <a:endPar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a:p>
            <a:pPr algn="r"/>
            <a:r>
              <a:rPr lang="en-US" altLang="zh-CN"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a:t>
            </a:r>
            <a:r>
              <a:rPr lang="zh-CN" altLang="en-US" sz="28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邓小平理论</a:t>
            </a:r>
            <a:endParaRPr lang="zh-CN" altLang="en-US" sz="2800"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p:txBody>
      </p:sp>
    </p:spTree>
    <p:extLst>
      <p:ext uri="{BB962C8B-B14F-4D97-AF65-F5344CB8AC3E}">
        <p14:creationId xmlns:p14="http://schemas.microsoft.com/office/powerpoint/2010/main" val="2431599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四、砥砺前行续征程</a:t>
            </a:r>
            <a:endParaRPr lang="zh-CN" altLang="en-US" b="1" dirty="0">
              <a:solidFill>
                <a:srgbClr val="404040"/>
              </a:solidFill>
            </a:endParaRPr>
          </a:p>
        </p:txBody>
      </p:sp>
      <p:sp>
        <p:nvSpPr>
          <p:cNvPr id="3" name="内容占位符 2"/>
          <p:cNvSpPr>
            <a:spLocks noGrp="1"/>
          </p:cNvSpPr>
          <p:nvPr>
            <p:ph idx="1"/>
          </p:nvPr>
        </p:nvSpPr>
        <p:spPr>
          <a:xfrm>
            <a:off x="467544" y="1484784"/>
            <a:ext cx="4104456" cy="4968552"/>
          </a:xfrm>
        </p:spPr>
        <p:txBody>
          <a:bodyPr>
            <a:noAutofit/>
          </a:bodyPr>
          <a:lstStyle/>
          <a:p>
            <a:pPr marL="109728" indent="0">
              <a:lnSpc>
                <a:spcPct val="150000"/>
              </a:lnSpc>
              <a:buNone/>
            </a:pPr>
            <a:r>
              <a:rPr lang="en-US" altLang="zh-CN" sz="2400" b="1" dirty="0" smtClean="0">
                <a:latin typeface="+mn-ea"/>
              </a:rPr>
              <a:t>    2012</a:t>
            </a:r>
            <a:r>
              <a:rPr lang="zh-CN" altLang="en-US" sz="2400" b="1" dirty="0" smtClean="0">
                <a:latin typeface="+mn-ea"/>
              </a:rPr>
              <a:t>年，习近平在中共十八届一中全会上当选为中共中央总书记。</a:t>
            </a:r>
            <a:endParaRPr lang="en-US" altLang="zh-CN" sz="2400" b="1" dirty="0" smtClean="0">
              <a:latin typeface="+mn-ea"/>
            </a:endParaRPr>
          </a:p>
          <a:p>
            <a:pPr marL="109728" indent="0">
              <a:lnSpc>
                <a:spcPct val="150000"/>
              </a:lnSpc>
              <a:buNone/>
            </a:pPr>
            <a:r>
              <a:rPr lang="en-US" altLang="zh-CN" sz="2400" b="1" dirty="0">
                <a:latin typeface="+mn-ea"/>
              </a:rPr>
              <a:t> </a:t>
            </a:r>
            <a:r>
              <a:rPr lang="en-US" altLang="zh-CN" sz="2400" b="1" dirty="0" smtClean="0">
                <a:latin typeface="+mn-ea"/>
              </a:rPr>
              <a:t>   2017</a:t>
            </a:r>
            <a:r>
              <a:rPr lang="zh-CN" altLang="en-US" sz="2400" b="1" dirty="0" smtClean="0">
                <a:latin typeface="+mn-ea"/>
              </a:rPr>
              <a:t>年，在中国十九大上，习近平新时代中国特色社会主义思想被确立为中国共产党的指导思想。</a:t>
            </a:r>
            <a:endParaRPr lang="zh-CN" altLang="zh-CN" sz="2400" b="1" dirty="0">
              <a:latin typeface="+mn-ea"/>
            </a:endParaRPr>
          </a:p>
        </p:txBody>
      </p:sp>
      <p:sp>
        <p:nvSpPr>
          <p:cNvPr id="5" name="TextBox 4"/>
          <p:cNvSpPr txBox="1"/>
          <p:nvPr/>
        </p:nvSpPr>
        <p:spPr>
          <a:xfrm>
            <a:off x="6156176" y="5589240"/>
            <a:ext cx="877163" cy="369332"/>
          </a:xfrm>
          <a:prstGeom prst="rect">
            <a:avLst/>
          </a:prstGeom>
          <a:noFill/>
        </p:spPr>
        <p:txBody>
          <a:bodyPr wrap="none" rtlCol="0">
            <a:spAutoFit/>
          </a:bodyPr>
          <a:lstStyle/>
          <a:p>
            <a:pPr algn="ctr"/>
            <a:r>
              <a:rPr lang="zh-CN" altLang="en-US" b="1" dirty="0" smtClean="0">
                <a:latin typeface="楷体" pitchFamily="49" charset="-122"/>
                <a:ea typeface="楷体" pitchFamily="49" charset="-122"/>
                <a:sym typeface="+mn-ea"/>
              </a:rPr>
              <a:t>习近平</a:t>
            </a:r>
            <a:endParaRPr lang="en-US" altLang="zh-CN" b="1" dirty="0" smtClean="0">
              <a:latin typeface="楷体" pitchFamily="49" charset="-122"/>
              <a:ea typeface="楷体" pitchFamily="49" charset="-122"/>
              <a:sym typeface="+mn-ea"/>
            </a:endParaRPr>
          </a:p>
        </p:txBody>
      </p:sp>
      <p:pic>
        <p:nvPicPr>
          <p:cNvPr id="4" name="图片 3"/>
          <p:cNvPicPr>
            <a:picLocks noChangeAspect="1"/>
          </p:cNvPicPr>
          <p:nvPr/>
        </p:nvPicPr>
        <p:blipFill rotWithShape="1">
          <a:blip r:embed="rId2"/>
          <a:srcRect l="6073" r="24433"/>
          <a:stretch/>
        </p:blipFill>
        <p:spPr>
          <a:xfrm>
            <a:off x="4788024" y="1556792"/>
            <a:ext cx="3604216" cy="4032448"/>
          </a:xfrm>
          <a:prstGeom prst="rect">
            <a:avLst/>
          </a:prstGeom>
        </p:spPr>
      </p:pic>
    </p:spTree>
    <p:extLst>
      <p:ext uri="{BB962C8B-B14F-4D97-AF65-F5344CB8AC3E}">
        <p14:creationId xmlns:p14="http://schemas.microsoft.com/office/powerpoint/2010/main" val="37577307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21两会.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84127975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467544" y="2492896"/>
            <a:ext cx="8229600" cy="4104456"/>
          </a:xfrm>
          <a:prstGeom prst="rect">
            <a:avLst/>
          </a:prstGeom>
        </p:spPr>
        <p:txBody>
          <a:bodyPr vert="horz">
            <a:normAutofit/>
          </a:bodyPr>
          <a:lstStyle/>
          <a:p>
            <a:pPr marL="109728" indent="0">
              <a:lnSpc>
                <a:spcPct val="150000"/>
              </a:lnSpc>
              <a:buNone/>
            </a:pPr>
            <a:endParaRPr lang="zh-CN" altLang="en-US" sz="2600" b="1" dirty="0">
              <a:latin typeface="+mn-ea"/>
            </a:endParaRPr>
          </a:p>
          <a:p>
            <a:pPr marL="109728" indent="0">
              <a:lnSpc>
                <a:spcPct val="150000"/>
              </a:lnSpc>
              <a:buNone/>
            </a:pPr>
            <a:endParaRPr lang="en-US" altLang="zh-CN" sz="2600" b="1" dirty="0">
              <a:latin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val="2990304560"/>
              </p:ext>
            </p:extLst>
          </p:nvPr>
        </p:nvGraphicFramePr>
        <p:xfrm>
          <a:off x="0" y="0"/>
          <a:ext cx="9144000" cy="6858000"/>
        </p:xfrm>
        <a:graphic>
          <a:graphicData uri="http://schemas.openxmlformats.org/drawingml/2006/table">
            <a:tbl>
              <a:tblPr firstRow="1" bandRow="1">
                <a:tableStyleId>{7DF18680-E054-41AD-8BC1-D1AEF772440D}</a:tableStyleId>
              </a:tblPr>
              <a:tblGrid>
                <a:gridCol w="1979712"/>
                <a:gridCol w="2016224"/>
                <a:gridCol w="5148064"/>
              </a:tblGrid>
              <a:tr h="685800">
                <a:tc gridSpan="3">
                  <a:txBody>
                    <a:bodyPr/>
                    <a:lstStyle/>
                    <a:p>
                      <a:pPr algn="ctr"/>
                      <a:r>
                        <a:rPr lang="zh-CN" altLang="en-US" sz="3600" b="1" dirty="0" smtClean="0">
                          <a:latin typeface="黑体"/>
                          <a:ea typeface="黑体"/>
                          <a:cs typeface="黑体"/>
                        </a:rPr>
                        <a:t>中国特色社会主义事业</a:t>
                      </a:r>
                      <a:endParaRPr lang="zh-CN" altLang="en-US" sz="3600" b="1" dirty="0">
                        <a:latin typeface="黑体"/>
                        <a:ea typeface="黑体"/>
                        <a:cs typeface="黑体"/>
                      </a:endParaRPr>
                    </a:p>
                  </a:txBody>
                  <a:tcPr anchor="ctr"/>
                </a:tc>
                <a:tc hMerge="1">
                  <a:txBody>
                    <a:bodyPr/>
                    <a:lstStyle/>
                    <a:p>
                      <a:endParaRPr lang="zh-CN" altLang="en-US" dirty="0"/>
                    </a:p>
                  </a:txBody>
                  <a:tcPr/>
                </a:tc>
                <a:tc hMerge="1">
                  <a:txBody>
                    <a:bodyPr/>
                    <a:lstStyle/>
                    <a:p>
                      <a:endParaRPr lang="zh-CN" altLang="en-US" dirty="0"/>
                    </a:p>
                  </a:txBody>
                  <a:tcPr/>
                </a:tc>
              </a:tr>
              <a:tr h="685800">
                <a:tc rowSpan="5">
                  <a:txBody>
                    <a:bodyPr/>
                    <a:lstStyle/>
                    <a:p>
                      <a:pPr algn="ctr"/>
                      <a:r>
                        <a:rPr lang="zh-CN" altLang="en-US" sz="3200" b="1" dirty="0" smtClean="0">
                          <a:latin typeface="黑体"/>
                          <a:ea typeface="黑体"/>
                          <a:cs typeface="黑体"/>
                        </a:rPr>
                        <a:t>总体布局</a:t>
                      </a:r>
                      <a:endParaRPr lang="en-US" altLang="zh-CN" sz="3200" b="1" dirty="0" smtClean="0">
                        <a:latin typeface="黑体"/>
                        <a:ea typeface="黑体"/>
                        <a:cs typeface="黑体"/>
                      </a:endParaRPr>
                    </a:p>
                  </a:txBody>
                  <a:tcPr anchor="ctr"/>
                </a:tc>
                <a:tc rowSpan="5">
                  <a:txBody>
                    <a:bodyPr/>
                    <a:lstStyle/>
                    <a:p>
                      <a:pPr algn="ctr"/>
                      <a:r>
                        <a:rPr lang="zh-CN" altLang="en-US" sz="3200" b="1" dirty="0" smtClean="0">
                          <a:latin typeface="黑体"/>
                          <a:ea typeface="黑体"/>
                          <a:cs typeface="黑体"/>
                        </a:rPr>
                        <a:t>五位一体</a:t>
                      </a:r>
                      <a:endParaRPr lang="zh-CN" altLang="en-US" sz="3200" b="1" dirty="0">
                        <a:latin typeface="黑体"/>
                        <a:ea typeface="黑体"/>
                        <a:cs typeface="黑体"/>
                      </a:endParaRPr>
                    </a:p>
                  </a:txBody>
                  <a:tcPr anchor="ctr"/>
                </a:tc>
                <a:tc>
                  <a:txBody>
                    <a:bodyPr/>
                    <a:lstStyle/>
                    <a:p>
                      <a:pPr algn="ctr"/>
                      <a:r>
                        <a:rPr lang="zh-CN" altLang="en-US" sz="3200" b="1" dirty="0" smtClean="0">
                          <a:latin typeface="黑体"/>
                          <a:ea typeface="黑体"/>
                          <a:cs typeface="黑体"/>
                        </a:rPr>
                        <a:t>经济建设</a:t>
                      </a:r>
                      <a:endParaRPr lang="zh-CN" altLang="en-US" sz="3200" b="1" dirty="0">
                        <a:latin typeface="黑体"/>
                        <a:ea typeface="黑体"/>
                        <a:cs typeface="黑体"/>
                      </a:endParaRPr>
                    </a:p>
                  </a:txBody>
                  <a:tcPr anchor="ctr"/>
                </a:tc>
              </a:tr>
              <a:tr h="685800">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3200" b="1" dirty="0" smtClean="0">
                          <a:latin typeface="黑体"/>
                          <a:ea typeface="黑体"/>
                          <a:cs typeface="黑体"/>
                        </a:rPr>
                        <a:t>政治建设</a:t>
                      </a:r>
                      <a:endParaRPr lang="zh-CN" altLang="en-US" sz="3200" b="1" dirty="0">
                        <a:latin typeface="黑体"/>
                        <a:ea typeface="黑体"/>
                        <a:cs typeface="黑体"/>
                      </a:endParaRPr>
                    </a:p>
                  </a:txBody>
                  <a:tcPr anchor="ctr"/>
                </a:tc>
              </a:tr>
              <a:tr h="685800">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3200" b="1" dirty="0" smtClean="0">
                          <a:latin typeface="黑体"/>
                          <a:ea typeface="黑体"/>
                          <a:cs typeface="黑体"/>
                        </a:rPr>
                        <a:t>文化建设</a:t>
                      </a:r>
                      <a:endParaRPr lang="zh-CN" altLang="en-US" sz="3200" b="1" dirty="0">
                        <a:latin typeface="黑体"/>
                        <a:ea typeface="黑体"/>
                        <a:cs typeface="黑体"/>
                      </a:endParaRPr>
                    </a:p>
                  </a:txBody>
                  <a:tcPr anchor="ctr"/>
                </a:tc>
              </a:tr>
              <a:tr h="685800">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3200" b="1" dirty="0" smtClean="0">
                          <a:latin typeface="黑体"/>
                          <a:ea typeface="黑体"/>
                          <a:cs typeface="黑体"/>
                        </a:rPr>
                        <a:t>社会建设</a:t>
                      </a:r>
                      <a:endParaRPr lang="zh-CN" altLang="en-US" sz="3200" b="1" dirty="0">
                        <a:latin typeface="黑体"/>
                        <a:ea typeface="黑体"/>
                        <a:cs typeface="黑体"/>
                      </a:endParaRPr>
                    </a:p>
                  </a:txBody>
                  <a:tcPr anchor="ctr"/>
                </a:tc>
              </a:tr>
              <a:tr h="685800">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3200" b="1" dirty="0" smtClean="0">
                          <a:latin typeface="黑体"/>
                          <a:ea typeface="黑体"/>
                          <a:cs typeface="黑体"/>
                        </a:rPr>
                        <a:t>生态文明建设</a:t>
                      </a:r>
                      <a:endParaRPr lang="zh-CN" altLang="en-US" sz="3200" b="1" dirty="0">
                        <a:latin typeface="黑体"/>
                        <a:ea typeface="黑体"/>
                        <a:cs typeface="黑体"/>
                      </a:endParaRPr>
                    </a:p>
                  </a:txBody>
                  <a:tcPr anchor="ctr"/>
                </a:tc>
              </a:tr>
              <a:tr h="685800">
                <a:tc rowSpan="4">
                  <a:txBody>
                    <a:bodyPr/>
                    <a:lstStyle/>
                    <a:p>
                      <a:pPr algn="ctr"/>
                      <a:r>
                        <a:rPr lang="zh-CN" altLang="en-US" sz="3200" b="1" dirty="0" smtClean="0">
                          <a:latin typeface="黑体"/>
                          <a:ea typeface="黑体"/>
                          <a:cs typeface="黑体"/>
                        </a:rPr>
                        <a:t>战略布局</a:t>
                      </a:r>
                      <a:endParaRPr lang="zh-CN" altLang="en-US" sz="3200" b="1" dirty="0">
                        <a:latin typeface="黑体"/>
                        <a:ea typeface="黑体"/>
                        <a:cs typeface="黑体"/>
                      </a:endParaRPr>
                    </a:p>
                  </a:txBody>
                  <a:tcPr anchor="ctr"/>
                </a:tc>
                <a:tc rowSpan="4">
                  <a:txBody>
                    <a:bodyPr/>
                    <a:lstStyle/>
                    <a:p>
                      <a:pPr algn="ctr"/>
                      <a:r>
                        <a:rPr lang="zh-CN" altLang="en-US" sz="3200" b="1" dirty="0" smtClean="0">
                          <a:latin typeface="黑体"/>
                          <a:ea typeface="黑体"/>
                          <a:cs typeface="黑体"/>
                        </a:rPr>
                        <a:t>四个全面</a:t>
                      </a:r>
                      <a:endParaRPr lang="zh-CN" altLang="en-US" sz="3200" b="1" dirty="0">
                        <a:latin typeface="黑体"/>
                        <a:ea typeface="黑体"/>
                        <a:cs typeface="黑体"/>
                      </a:endParaRPr>
                    </a:p>
                  </a:txBody>
                  <a:tcPr anchor="ctr"/>
                </a:tc>
                <a:tc>
                  <a:txBody>
                    <a:bodyPr/>
                    <a:lstStyle/>
                    <a:p>
                      <a:pPr algn="ctr"/>
                      <a:r>
                        <a:rPr lang="zh-CN" altLang="en-US" sz="3200" b="1" dirty="0" smtClean="0">
                          <a:latin typeface="黑体"/>
                          <a:ea typeface="黑体"/>
                          <a:cs typeface="黑体"/>
                        </a:rPr>
                        <a:t>全面建成小康社会</a:t>
                      </a:r>
                      <a:endParaRPr lang="zh-CN" altLang="en-US" sz="3200" b="1" dirty="0">
                        <a:latin typeface="黑体"/>
                        <a:ea typeface="黑体"/>
                        <a:cs typeface="黑体"/>
                      </a:endParaRPr>
                    </a:p>
                  </a:txBody>
                  <a:tcPr anchor="ctr"/>
                </a:tc>
              </a:tr>
              <a:tr h="685800">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3200" b="1" dirty="0" smtClean="0">
                          <a:latin typeface="黑体"/>
                          <a:ea typeface="黑体"/>
                          <a:cs typeface="黑体"/>
                        </a:rPr>
                        <a:t>全面深化改革</a:t>
                      </a:r>
                      <a:endParaRPr lang="zh-CN" altLang="en-US" sz="3200" b="1" dirty="0">
                        <a:latin typeface="黑体"/>
                        <a:ea typeface="黑体"/>
                        <a:cs typeface="黑体"/>
                      </a:endParaRPr>
                    </a:p>
                  </a:txBody>
                  <a:tcPr anchor="ctr"/>
                </a:tc>
              </a:tr>
              <a:tr h="685800">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3200" b="1" dirty="0" smtClean="0">
                          <a:latin typeface="黑体"/>
                          <a:ea typeface="黑体"/>
                          <a:cs typeface="黑体"/>
                        </a:rPr>
                        <a:t>全面依法治国</a:t>
                      </a:r>
                      <a:endParaRPr lang="zh-CN" altLang="en-US" sz="3200" b="1" dirty="0">
                        <a:latin typeface="黑体"/>
                        <a:ea typeface="黑体"/>
                        <a:cs typeface="黑体"/>
                      </a:endParaRPr>
                    </a:p>
                  </a:txBody>
                  <a:tcPr anchor="ctr"/>
                </a:tc>
              </a:tr>
              <a:tr h="685800">
                <a:tc vMerge="1">
                  <a:txBody>
                    <a:bodyPr/>
                    <a:lstStyle/>
                    <a:p>
                      <a:pPr algn="ctr"/>
                      <a:endParaRPr lang="zh-CN" altLang="en-US" dirty="0"/>
                    </a:p>
                  </a:txBody>
                  <a:tcPr anchor="ctr"/>
                </a:tc>
                <a:tc vMerge="1">
                  <a:txBody>
                    <a:bodyPr/>
                    <a:lstStyle/>
                    <a:p>
                      <a:pPr algn="ctr"/>
                      <a:endParaRPr lang="zh-CN" altLang="en-US" dirty="0"/>
                    </a:p>
                  </a:txBody>
                  <a:tcPr anchor="ctr"/>
                </a:tc>
                <a:tc>
                  <a:txBody>
                    <a:bodyPr/>
                    <a:lstStyle/>
                    <a:p>
                      <a:pPr algn="ctr"/>
                      <a:r>
                        <a:rPr lang="zh-CN" altLang="en-US" sz="3200" b="1" dirty="0" smtClean="0">
                          <a:latin typeface="黑体"/>
                          <a:ea typeface="黑体"/>
                          <a:cs typeface="黑体"/>
                        </a:rPr>
                        <a:t>全面从严治党</a:t>
                      </a:r>
                      <a:endParaRPr lang="zh-CN" altLang="en-US" sz="3200" b="1" dirty="0">
                        <a:latin typeface="黑体"/>
                        <a:ea typeface="黑体"/>
                        <a:cs typeface="黑体"/>
                      </a:endParaRPr>
                    </a:p>
                  </a:txBody>
                  <a:tcPr anchor="ctr"/>
                </a:tc>
              </a:tr>
            </a:tbl>
          </a:graphicData>
        </a:graphic>
      </p:graphicFrame>
    </p:spTree>
    <p:extLst>
      <p:ext uri="{BB962C8B-B14F-4D97-AF65-F5344CB8AC3E}">
        <p14:creationId xmlns:p14="http://schemas.microsoft.com/office/powerpoint/2010/main" val="37259872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467544" y="2492896"/>
            <a:ext cx="8229600" cy="4104456"/>
          </a:xfrm>
          <a:prstGeom prst="rect">
            <a:avLst/>
          </a:prstGeom>
        </p:spPr>
        <p:txBody>
          <a:bodyPr vert="horz">
            <a:normAutofit/>
          </a:bodyPr>
          <a:lstStyle/>
          <a:p>
            <a:pPr marL="109728" indent="0">
              <a:lnSpc>
                <a:spcPct val="150000"/>
              </a:lnSpc>
              <a:buNone/>
            </a:pPr>
            <a:endParaRPr lang="zh-CN" altLang="en-US" sz="2600" b="1" dirty="0">
              <a:latin typeface="+mn-ea"/>
            </a:endParaRPr>
          </a:p>
          <a:p>
            <a:pPr marL="109728" indent="0">
              <a:lnSpc>
                <a:spcPct val="150000"/>
              </a:lnSpc>
              <a:buNone/>
            </a:pPr>
            <a:endParaRPr lang="en-US" altLang="zh-CN" sz="2600" b="1" dirty="0">
              <a:latin typeface="+mn-ea"/>
            </a:endParaRPr>
          </a:p>
        </p:txBody>
      </p:sp>
      <p:graphicFrame>
        <p:nvGraphicFramePr>
          <p:cNvPr id="3" name="表格 2"/>
          <p:cNvGraphicFramePr>
            <a:graphicFrameLocks noGrp="1"/>
          </p:cNvGraphicFramePr>
          <p:nvPr>
            <p:extLst>
              <p:ext uri="{D42A27DB-BD31-4B8C-83A1-F6EECF244321}">
                <p14:modId xmlns:p14="http://schemas.microsoft.com/office/powerpoint/2010/main" val="2607873052"/>
              </p:ext>
            </p:extLst>
          </p:nvPr>
        </p:nvGraphicFramePr>
        <p:xfrm>
          <a:off x="0" y="2"/>
          <a:ext cx="9144000" cy="6858000"/>
        </p:xfrm>
        <a:graphic>
          <a:graphicData uri="http://schemas.openxmlformats.org/drawingml/2006/table">
            <a:tbl>
              <a:tblPr firstRow="1" bandRow="1">
                <a:tableStyleId>{7DF18680-E054-41AD-8BC1-D1AEF772440D}</a:tableStyleId>
              </a:tblPr>
              <a:tblGrid>
                <a:gridCol w="1619672"/>
                <a:gridCol w="4464496"/>
                <a:gridCol w="3059832"/>
              </a:tblGrid>
              <a:tr h="1143000">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3600" b="1" dirty="0" smtClean="0">
                          <a:latin typeface="黑体"/>
                          <a:ea typeface="黑体"/>
                          <a:cs typeface="黑体"/>
                        </a:rPr>
                        <a:t>中国特色社会主义理论体系的形成与发展</a:t>
                      </a:r>
                      <a:endParaRPr lang="en-US" altLang="zh-CN" sz="3600" b="1" dirty="0" smtClean="0">
                        <a:latin typeface="黑体"/>
                        <a:ea typeface="黑体"/>
                        <a:cs typeface="黑体"/>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dirty="0" smtClean="0">
                        <a:latin typeface="黑体"/>
                        <a:ea typeface="黑体"/>
                        <a:cs typeface="黑体"/>
                      </a:endParaRPr>
                    </a:p>
                  </a:txBody>
                  <a:tcPr/>
                </a:tc>
                <a:tc hMerge="1">
                  <a:txBody>
                    <a:bodyPr/>
                    <a:lstStyle/>
                    <a:p>
                      <a:endParaRPr lang="zh-CN" altLang="en-US" dirty="0"/>
                    </a:p>
                  </a:txBody>
                  <a:tcPr/>
                </a:tc>
              </a:tr>
              <a:tr h="1143000">
                <a:tc>
                  <a:txBody>
                    <a:bodyPr/>
                    <a:lstStyle/>
                    <a:p>
                      <a:pPr algn="ctr"/>
                      <a:r>
                        <a:rPr lang="zh-CN" altLang="en-US" sz="3200" b="1" dirty="0" smtClean="0">
                          <a:latin typeface="黑体"/>
                          <a:ea typeface="黑体"/>
                          <a:cs typeface="黑体"/>
                        </a:rPr>
                        <a:t>领导人</a:t>
                      </a:r>
                      <a:endParaRPr lang="zh-CN" altLang="en-US" sz="3200" b="1" dirty="0">
                        <a:latin typeface="黑体"/>
                        <a:ea typeface="黑体"/>
                        <a:cs typeface="黑体"/>
                      </a:endParaRPr>
                    </a:p>
                  </a:txBody>
                  <a:tcPr anchor="ctr"/>
                </a:tc>
                <a:tc>
                  <a:txBody>
                    <a:bodyPr/>
                    <a:lstStyle/>
                    <a:p>
                      <a:pPr algn="ctr"/>
                      <a:r>
                        <a:rPr lang="zh-CN" altLang="en-US" sz="3200" b="1" dirty="0" smtClean="0">
                          <a:latin typeface="黑体"/>
                          <a:ea typeface="黑体"/>
                          <a:cs typeface="黑体"/>
                        </a:rPr>
                        <a:t>理论成果</a:t>
                      </a:r>
                      <a:endParaRPr lang="zh-CN" altLang="en-US" sz="3200" b="1" dirty="0">
                        <a:latin typeface="黑体"/>
                        <a:ea typeface="黑体"/>
                        <a:cs typeface="黑体"/>
                      </a:endParaRPr>
                    </a:p>
                  </a:txBody>
                  <a:tcPr anchor="ctr"/>
                </a:tc>
                <a:tc>
                  <a:txBody>
                    <a:bodyPr/>
                    <a:lstStyle/>
                    <a:p>
                      <a:pPr algn="ctr"/>
                      <a:r>
                        <a:rPr lang="zh-CN" altLang="en-US" sz="3200" b="1" dirty="0" smtClean="0">
                          <a:latin typeface="黑体"/>
                          <a:ea typeface="黑体"/>
                          <a:cs typeface="黑体"/>
                        </a:rPr>
                        <a:t>思想内核</a:t>
                      </a:r>
                      <a:endParaRPr lang="zh-CN" altLang="en-US" sz="3200" b="1" dirty="0">
                        <a:latin typeface="黑体"/>
                        <a:ea typeface="黑体"/>
                        <a:cs typeface="黑体"/>
                      </a:endParaRPr>
                    </a:p>
                  </a:txBody>
                  <a:tcPr anchor="ctr"/>
                </a:tc>
              </a:tr>
              <a:tr h="1143000">
                <a:tc>
                  <a:txBody>
                    <a:bodyPr/>
                    <a:lstStyle/>
                    <a:p>
                      <a:pPr algn="ctr"/>
                      <a:r>
                        <a:rPr lang="zh-CN" altLang="en-US" sz="3200" b="1" dirty="0" smtClean="0">
                          <a:latin typeface="黑体"/>
                          <a:ea typeface="黑体"/>
                          <a:cs typeface="黑体"/>
                        </a:rPr>
                        <a:t>邓小平</a:t>
                      </a:r>
                      <a:endParaRPr lang="zh-CN" altLang="en-US" sz="3200" b="1" dirty="0">
                        <a:latin typeface="黑体"/>
                        <a:ea typeface="黑体"/>
                        <a:cs typeface="黑体"/>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000000"/>
                          </a:solidFill>
                          <a:latin typeface="黑体"/>
                          <a:ea typeface="黑体"/>
                          <a:cs typeface="黑体"/>
                        </a:rPr>
                        <a:t>邓小平理论</a:t>
                      </a:r>
                    </a:p>
                  </a:txBody>
                  <a:tcPr anchor="ctr"/>
                </a:tc>
                <a:tc rowSpan="4">
                  <a:txBody>
                    <a:bodyPr/>
                    <a:lstStyle/>
                    <a:p>
                      <a:pPr algn="ctr"/>
                      <a:r>
                        <a:rPr lang="zh-CN" altLang="en-US" sz="3200" b="1" dirty="0" smtClean="0">
                          <a:latin typeface="黑体"/>
                          <a:ea typeface="黑体"/>
                          <a:cs typeface="黑体"/>
                        </a:rPr>
                        <a:t>实事求是</a:t>
                      </a:r>
                      <a:endParaRPr lang="zh-CN" altLang="en-US" sz="3200" b="1" dirty="0">
                        <a:latin typeface="黑体"/>
                        <a:ea typeface="黑体"/>
                        <a:cs typeface="黑体"/>
                      </a:endParaRPr>
                    </a:p>
                  </a:txBody>
                  <a:tcPr anchor="ctr"/>
                </a:tc>
              </a:tr>
              <a:tr h="1143000">
                <a:tc>
                  <a:txBody>
                    <a:bodyPr/>
                    <a:lstStyle/>
                    <a:p>
                      <a:pPr algn="ctr"/>
                      <a:r>
                        <a:rPr lang="zh-CN" altLang="en-US" sz="3200" b="1" dirty="0" smtClean="0">
                          <a:latin typeface="黑体"/>
                          <a:ea typeface="黑体"/>
                          <a:cs typeface="黑体"/>
                        </a:rPr>
                        <a:t>江泽民</a:t>
                      </a:r>
                      <a:endParaRPr lang="zh-CN" altLang="en-US" sz="3200" b="1" dirty="0">
                        <a:latin typeface="黑体"/>
                        <a:ea typeface="黑体"/>
                        <a:cs typeface="黑体"/>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dirty="0" smtClean="0">
                          <a:latin typeface="黑体"/>
                          <a:ea typeface="黑体"/>
                          <a:cs typeface="黑体"/>
                        </a:rPr>
                        <a:t>“三个代表”重要思想</a:t>
                      </a:r>
                      <a:endParaRPr lang="en-US" altLang="zh-CN" sz="3200" b="1" dirty="0" smtClean="0">
                        <a:latin typeface="黑体"/>
                        <a:ea typeface="黑体"/>
                        <a:cs typeface="黑体"/>
                      </a:endParaRPr>
                    </a:p>
                  </a:txBody>
                  <a:tcPr anchor="ctr"/>
                </a:tc>
                <a:tc vMerge="1">
                  <a:txBody>
                    <a:bodyPr/>
                    <a:lstStyle/>
                    <a:p>
                      <a:pPr algn="ctr"/>
                      <a:endParaRPr lang="zh-CN" altLang="en-US" sz="2800" b="1" dirty="0">
                        <a:latin typeface="黑体"/>
                        <a:ea typeface="黑体"/>
                        <a:cs typeface="黑体"/>
                      </a:endParaRPr>
                    </a:p>
                  </a:txBody>
                  <a:tcPr anchor="ctr"/>
                </a:tc>
              </a:tr>
              <a:tr h="1143000">
                <a:tc>
                  <a:txBody>
                    <a:bodyPr/>
                    <a:lstStyle/>
                    <a:p>
                      <a:pPr algn="ctr"/>
                      <a:r>
                        <a:rPr lang="zh-CN" altLang="en-US" sz="3200" b="1" dirty="0" smtClean="0">
                          <a:latin typeface="黑体"/>
                          <a:ea typeface="黑体"/>
                          <a:cs typeface="黑体"/>
                        </a:rPr>
                        <a:t>胡锦涛</a:t>
                      </a:r>
                      <a:endParaRPr lang="zh-CN" altLang="en-US" sz="3200" b="1" dirty="0">
                        <a:latin typeface="黑体"/>
                        <a:ea typeface="黑体"/>
                        <a:cs typeface="黑体"/>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dirty="0" smtClean="0">
                          <a:latin typeface="黑体"/>
                          <a:ea typeface="黑体"/>
                          <a:cs typeface="黑体"/>
                        </a:rPr>
                        <a:t>科学发展观</a:t>
                      </a:r>
                      <a:endParaRPr lang="en-US" altLang="zh-CN" sz="3200" b="1" dirty="0" smtClean="0">
                        <a:latin typeface="黑体"/>
                        <a:ea typeface="黑体"/>
                        <a:cs typeface="黑体"/>
                      </a:endParaRPr>
                    </a:p>
                  </a:txBody>
                  <a:tcPr anchor="ctr"/>
                </a:tc>
                <a:tc vMerge="1">
                  <a:txBody>
                    <a:bodyPr/>
                    <a:lstStyle/>
                    <a:p>
                      <a:pPr algn="ctr"/>
                      <a:endParaRPr lang="zh-CN" altLang="en-US" sz="2800" b="1" dirty="0">
                        <a:latin typeface="黑体"/>
                        <a:ea typeface="黑体"/>
                        <a:cs typeface="黑体"/>
                      </a:endParaRPr>
                    </a:p>
                  </a:txBody>
                  <a:tcPr anchor="ctr"/>
                </a:tc>
              </a:tr>
              <a:tr h="1143000">
                <a:tc>
                  <a:txBody>
                    <a:bodyPr/>
                    <a:lstStyle/>
                    <a:p>
                      <a:pPr algn="ctr"/>
                      <a:r>
                        <a:rPr lang="zh-CN" altLang="en-US" sz="3200" b="1" dirty="0" smtClean="0">
                          <a:latin typeface="黑体"/>
                          <a:ea typeface="黑体"/>
                          <a:cs typeface="黑体"/>
                        </a:rPr>
                        <a:t>习近平</a:t>
                      </a:r>
                      <a:endParaRPr lang="zh-CN" altLang="en-US" sz="3200" b="1" dirty="0">
                        <a:latin typeface="黑体"/>
                        <a:ea typeface="黑体"/>
                        <a:cs typeface="黑体"/>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000000"/>
                          </a:solidFill>
                          <a:latin typeface="黑体"/>
                          <a:ea typeface="黑体"/>
                          <a:cs typeface="黑体"/>
                        </a:rPr>
                        <a:t>习近平新时代中国特色社会主义思想</a:t>
                      </a:r>
                    </a:p>
                  </a:txBody>
                  <a:tcPr anchor="ctr"/>
                </a:tc>
                <a:tc vMerge="1">
                  <a:txBody>
                    <a:bodyPr/>
                    <a:lstStyle/>
                    <a:p>
                      <a:pPr algn="ctr"/>
                      <a:endParaRPr lang="zh-CN" altLang="en-US" sz="2800" b="1" dirty="0">
                        <a:latin typeface="黑体"/>
                        <a:ea typeface="黑体"/>
                        <a:cs typeface="黑体"/>
                      </a:endParaRPr>
                    </a:p>
                  </a:txBody>
                  <a:tcPr anchor="ctr"/>
                </a:tc>
              </a:tr>
            </a:tbl>
          </a:graphicData>
        </a:graphic>
      </p:graphicFrame>
    </p:spTree>
    <p:extLst>
      <p:ext uri="{BB962C8B-B14F-4D97-AF65-F5344CB8AC3E}">
        <p14:creationId xmlns:p14="http://schemas.microsoft.com/office/powerpoint/2010/main" val="6329765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066800"/>
          </a:xfrm>
        </p:spPr>
        <p:txBody>
          <a:bodyPr/>
          <a:lstStyle/>
          <a:p>
            <a:r>
              <a:rPr lang="zh-CN" altLang="en-US" b="1" dirty="0" smtClean="0">
                <a:solidFill>
                  <a:srgbClr val="404040"/>
                </a:solidFill>
              </a:rPr>
              <a:t>随堂练习</a:t>
            </a:r>
            <a:endParaRPr lang="zh-CN" altLang="en-US" b="1" dirty="0">
              <a:solidFill>
                <a:srgbClr val="404040"/>
              </a:solidFill>
            </a:endParaRPr>
          </a:p>
        </p:txBody>
      </p:sp>
      <p:sp>
        <p:nvSpPr>
          <p:cNvPr id="3" name="内容占位符 2"/>
          <p:cNvSpPr>
            <a:spLocks noGrp="1"/>
          </p:cNvSpPr>
          <p:nvPr>
            <p:ph idx="1"/>
          </p:nvPr>
        </p:nvSpPr>
        <p:spPr>
          <a:xfrm>
            <a:off x="467544" y="1783052"/>
            <a:ext cx="8229600" cy="5074948"/>
          </a:xfrm>
        </p:spPr>
        <p:txBody>
          <a:bodyPr>
            <a:noAutofit/>
          </a:bodyPr>
          <a:lstStyle/>
          <a:p>
            <a:pPr marL="109728" indent="0">
              <a:lnSpc>
                <a:spcPct val="160000"/>
              </a:lnSpc>
              <a:buNone/>
            </a:pPr>
            <a:r>
              <a:rPr lang="zh-CN" altLang="zh-CN" sz="2400" b="1" dirty="0" smtClean="0">
                <a:latin typeface="+mn-ea"/>
              </a:rPr>
              <a:t>1</a:t>
            </a:r>
            <a:r>
              <a:rPr lang="en-US" altLang="zh-CN" sz="2400" b="1" dirty="0" smtClean="0">
                <a:latin typeface="+mn-ea"/>
              </a:rPr>
              <a:t>.</a:t>
            </a:r>
            <a:r>
              <a:rPr lang="zh-CN" altLang="en-US" sz="2400" b="1" dirty="0" smtClean="0">
                <a:latin typeface="+mn-ea"/>
              </a:rPr>
              <a:t>“实践是检验真理的唯一标准”曾被攻击为“砍旗”，“完整地准确地理解毛泽东思想”曾被攻击为“贬低毛泽东思想”。这些攻击主要来自</a:t>
            </a:r>
            <a:endParaRPr lang="en-US" altLang="zh-CN" sz="2400" b="1" dirty="0" smtClean="0">
              <a:latin typeface="+mn-ea"/>
            </a:endParaRPr>
          </a:p>
          <a:p>
            <a:pPr marL="109728" indent="0">
              <a:lnSpc>
                <a:spcPct val="160000"/>
              </a:lnSpc>
              <a:buNone/>
            </a:pPr>
            <a:r>
              <a:rPr lang="en-US" altLang="zh-CN" sz="2400" b="1" dirty="0" smtClean="0">
                <a:latin typeface="+mn-ea"/>
              </a:rPr>
              <a:t>A.</a:t>
            </a:r>
            <a:r>
              <a:rPr lang="zh-CN" altLang="en-US" sz="2400" b="1" dirty="0" smtClean="0">
                <a:latin typeface="+mn-ea"/>
              </a:rPr>
              <a:t>“左”倾错误的残余</a:t>
            </a:r>
            <a:endParaRPr lang="en-US" altLang="zh-CN" sz="2400" b="1" dirty="0" smtClean="0">
              <a:latin typeface="+mn-ea"/>
            </a:endParaRPr>
          </a:p>
          <a:p>
            <a:pPr marL="109728" indent="0">
              <a:lnSpc>
                <a:spcPct val="160000"/>
              </a:lnSpc>
              <a:buNone/>
            </a:pPr>
            <a:r>
              <a:rPr lang="en-US" altLang="zh-CN" sz="2400" b="1" dirty="0" smtClean="0">
                <a:latin typeface="+mn-ea"/>
              </a:rPr>
              <a:t>B.</a:t>
            </a:r>
            <a:r>
              <a:rPr lang="zh-CN" altLang="en-US" sz="2400" b="1" dirty="0" smtClean="0">
                <a:latin typeface="+mn-ea"/>
              </a:rPr>
              <a:t>国际反华势力</a:t>
            </a:r>
            <a:endParaRPr lang="en-US" altLang="zh-CN" sz="2400" b="1" dirty="0" smtClean="0">
              <a:latin typeface="+mn-ea"/>
            </a:endParaRPr>
          </a:p>
          <a:p>
            <a:pPr marL="109728" indent="0">
              <a:lnSpc>
                <a:spcPct val="160000"/>
              </a:lnSpc>
              <a:buNone/>
            </a:pPr>
            <a:r>
              <a:rPr lang="en-US" altLang="zh-CN" sz="2400" b="1" dirty="0" smtClean="0">
                <a:latin typeface="+mn-ea"/>
              </a:rPr>
              <a:t>C.</a:t>
            </a:r>
            <a:r>
              <a:rPr lang="zh-CN" altLang="en-US" sz="2400" b="1" dirty="0" smtClean="0">
                <a:latin typeface="+mn-ea"/>
              </a:rPr>
              <a:t>普通干部群众</a:t>
            </a:r>
            <a:endParaRPr lang="en-US" altLang="zh-CN" sz="2400" b="1" dirty="0" smtClean="0">
              <a:latin typeface="+mn-ea"/>
            </a:endParaRPr>
          </a:p>
          <a:p>
            <a:pPr marL="109728" indent="0">
              <a:lnSpc>
                <a:spcPct val="160000"/>
              </a:lnSpc>
              <a:buNone/>
            </a:pPr>
            <a:r>
              <a:rPr lang="en-US" altLang="zh-CN" sz="2400" b="1" dirty="0" smtClean="0">
                <a:latin typeface="+mn-ea"/>
              </a:rPr>
              <a:t>D.</a:t>
            </a:r>
            <a:r>
              <a:rPr lang="zh-CN" altLang="en-US" sz="2400" b="1" dirty="0" smtClean="0">
                <a:latin typeface="+mn-ea"/>
              </a:rPr>
              <a:t>其它社会主义国家</a:t>
            </a:r>
            <a:endParaRPr lang="zh-CN" altLang="en-US" sz="2400" b="1" dirty="0">
              <a:latin typeface="+mn-ea"/>
            </a:endParaRPr>
          </a:p>
        </p:txBody>
      </p:sp>
      <p:sp>
        <p:nvSpPr>
          <p:cNvPr id="4" name="矩形 3"/>
          <p:cNvSpPr/>
          <p:nvPr/>
        </p:nvSpPr>
        <p:spPr>
          <a:xfrm>
            <a:off x="7092280" y="2937718"/>
            <a:ext cx="428628" cy="923330"/>
          </a:xfrm>
          <a:prstGeom prst="rect">
            <a:avLst/>
          </a:prstGeom>
          <a:noFill/>
        </p:spPr>
        <p:txBody>
          <a:bodyPr wrap="square" lIns="91440" tIns="45720" rIns="91440" bIns="45720">
            <a:spAutoFit/>
          </a:bodyPr>
          <a:lstStyle/>
          <a:p>
            <a:pPr algn="ct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066800"/>
          </a:xfrm>
        </p:spPr>
        <p:txBody>
          <a:bodyPr/>
          <a:lstStyle/>
          <a:p>
            <a:r>
              <a:rPr lang="zh-CN" altLang="en-US" b="1" dirty="0" smtClean="0">
                <a:solidFill>
                  <a:srgbClr val="404040"/>
                </a:solidFill>
              </a:rPr>
              <a:t>随堂练习</a:t>
            </a:r>
            <a:endParaRPr lang="zh-CN" altLang="en-US" b="1" dirty="0">
              <a:solidFill>
                <a:srgbClr val="404040"/>
              </a:solidFill>
            </a:endParaRPr>
          </a:p>
        </p:txBody>
      </p:sp>
      <p:sp>
        <p:nvSpPr>
          <p:cNvPr id="3" name="内容占位符 2"/>
          <p:cNvSpPr>
            <a:spLocks noGrp="1"/>
          </p:cNvSpPr>
          <p:nvPr>
            <p:ph idx="1"/>
          </p:nvPr>
        </p:nvSpPr>
        <p:spPr>
          <a:xfrm>
            <a:off x="467544" y="1844824"/>
            <a:ext cx="8229600" cy="4714908"/>
          </a:xfrm>
        </p:spPr>
        <p:txBody>
          <a:bodyPr>
            <a:normAutofit/>
          </a:bodyPr>
          <a:lstStyle/>
          <a:p>
            <a:pPr marL="109728" indent="0">
              <a:lnSpc>
                <a:spcPct val="150000"/>
              </a:lnSpc>
              <a:buNone/>
            </a:pPr>
            <a:r>
              <a:rPr lang="zh-CN" altLang="zh-CN" sz="2400" b="1" dirty="0" smtClean="0">
                <a:latin typeface="+mn-ea"/>
              </a:rPr>
              <a:t>2</a:t>
            </a:r>
            <a:r>
              <a:rPr lang="en-US" altLang="zh-CN" sz="2400" b="1" dirty="0" smtClean="0">
                <a:latin typeface="+mn-ea"/>
              </a:rPr>
              <a:t>.1992</a:t>
            </a:r>
            <a:r>
              <a:rPr lang="zh-CN" altLang="en-US" sz="2400" b="1" dirty="0" smtClean="0">
                <a:latin typeface="+mn-ea"/>
              </a:rPr>
              <a:t>年的邓小平南方谈话，为正在进行社会主义现代化建设的中国人民明确了方向。此后，我国经济体制改革的重点是</a:t>
            </a:r>
            <a:endParaRPr lang="en-US" altLang="zh-CN" sz="2400" b="1" dirty="0">
              <a:latin typeface="+mn-ea"/>
            </a:endParaRPr>
          </a:p>
          <a:p>
            <a:pPr marL="109728" indent="0">
              <a:lnSpc>
                <a:spcPct val="150000"/>
              </a:lnSpc>
              <a:buNone/>
            </a:pPr>
            <a:r>
              <a:rPr lang="en-US" altLang="zh-CN" sz="2400" b="1" dirty="0" smtClean="0">
                <a:latin typeface="+mn-ea"/>
              </a:rPr>
              <a:t>A.</a:t>
            </a:r>
            <a:r>
              <a:rPr lang="zh-CN" altLang="en-US" sz="2400" b="1" dirty="0" smtClean="0">
                <a:latin typeface="+mn-ea"/>
              </a:rPr>
              <a:t>进一步推广家庭承包责任制</a:t>
            </a:r>
            <a:endParaRPr lang="en-US" altLang="zh-CN" sz="2400" b="1" dirty="0" smtClean="0">
              <a:latin typeface="+mn-ea"/>
            </a:endParaRPr>
          </a:p>
          <a:p>
            <a:pPr marL="109728" indent="0">
              <a:lnSpc>
                <a:spcPct val="150000"/>
              </a:lnSpc>
              <a:buNone/>
            </a:pPr>
            <a:r>
              <a:rPr lang="en-US" altLang="zh-CN" sz="2400" b="1" dirty="0" smtClean="0">
                <a:latin typeface="+mn-ea"/>
              </a:rPr>
              <a:t>B.</a:t>
            </a:r>
            <a:r>
              <a:rPr lang="zh-CN" altLang="en-US" sz="2400" b="1" dirty="0" smtClean="0">
                <a:latin typeface="+mn-ea"/>
              </a:rPr>
              <a:t>全面推进农村城镇化建设</a:t>
            </a:r>
            <a:endParaRPr lang="en-US" altLang="zh-CN" sz="2400" b="1" dirty="0" smtClean="0">
              <a:latin typeface="+mn-ea"/>
            </a:endParaRPr>
          </a:p>
          <a:p>
            <a:pPr marL="109728" indent="0">
              <a:lnSpc>
                <a:spcPct val="150000"/>
              </a:lnSpc>
              <a:buNone/>
            </a:pPr>
            <a:r>
              <a:rPr lang="en-US" altLang="zh-CN" sz="2400" b="1" dirty="0" smtClean="0">
                <a:latin typeface="+mn-ea"/>
              </a:rPr>
              <a:t>C.</a:t>
            </a:r>
            <a:r>
              <a:rPr lang="zh-CN" altLang="en-US" sz="2400" b="1" dirty="0" smtClean="0">
                <a:latin typeface="+mn-ea"/>
              </a:rPr>
              <a:t>建立中国特色社会主义市场经济体制</a:t>
            </a:r>
            <a:endParaRPr lang="en-US" altLang="zh-CN" sz="2400" b="1" dirty="0" smtClean="0">
              <a:latin typeface="+mn-ea"/>
            </a:endParaRPr>
          </a:p>
          <a:p>
            <a:pPr marL="109728" indent="0">
              <a:lnSpc>
                <a:spcPct val="150000"/>
              </a:lnSpc>
              <a:buNone/>
            </a:pPr>
            <a:r>
              <a:rPr lang="en-US" altLang="zh-CN" sz="2400" b="1" dirty="0" smtClean="0">
                <a:latin typeface="+mn-ea"/>
              </a:rPr>
              <a:t>D.</a:t>
            </a:r>
            <a:r>
              <a:rPr lang="zh-CN" altLang="en-US" sz="2400" b="1" dirty="0" smtClean="0">
                <a:latin typeface="+mn-ea"/>
              </a:rPr>
              <a:t>对国有企业施行简政放权</a:t>
            </a:r>
          </a:p>
          <a:p>
            <a:pPr>
              <a:lnSpc>
                <a:spcPct val="150000"/>
              </a:lnSpc>
            </a:pPr>
            <a:endParaRPr lang="zh-CN" altLang="en-US" sz="2400" b="1" dirty="0" smtClean="0">
              <a:latin typeface="+mn-ea"/>
            </a:endParaRPr>
          </a:p>
          <a:p>
            <a:pPr>
              <a:lnSpc>
                <a:spcPct val="150000"/>
              </a:lnSpc>
            </a:pPr>
            <a:endParaRPr lang="zh-CN" altLang="en-US" sz="2400" b="1" dirty="0">
              <a:latin typeface="+mn-ea"/>
            </a:endParaRPr>
          </a:p>
        </p:txBody>
      </p:sp>
      <p:sp>
        <p:nvSpPr>
          <p:cNvPr id="5" name="矩形 4"/>
          <p:cNvSpPr/>
          <p:nvPr/>
        </p:nvSpPr>
        <p:spPr>
          <a:xfrm>
            <a:off x="7236296" y="3225750"/>
            <a:ext cx="428628" cy="923330"/>
          </a:xfrm>
          <a:prstGeom prst="rect">
            <a:avLst/>
          </a:prstGeom>
          <a:noFill/>
        </p:spPr>
        <p:txBody>
          <a:bodyPr wrap="square" lIns="91440" tIns="45720" rIns="91440" bIns="45720">
            <a:spAutoFit/>
          </a:bodyPr>
          <a:lstStyle/>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066800"/>
          </a:xfrm>
        </p:spPr>
        <p:txBody>
          <a:bodyPr/>
          <a:lstStyle/>
          <a:p>
            <a:r>
              <a:rPr lang="zh-CN" altLang="en-US" b="1" dirty="0" smtClean="0">
                <a:solidFill>
                  <a:srgbClr val="404040"/>
                </a:solidFill>
              </a:rPr>
              <a:t>随堂练习</a:t>
            </a:r>
            <a:endParaRPr lang="zh-CN" altLang="en-US" b="1" dirty="0">
              <a:solidFill>
                <a:srgbClr val="404040"/>
              </a:solidFill>
            </a:endParaRPr>
          </a:p>
        </p:txBody>
      </p:sp>
      <p:sp>
        <p:nvSpPr>
          <p:cNvPr id="3" name="内容占位符 2"/>
          <p:cNvSpPr>
            <a:spLocks noGrp="1"/>
          </p:cNvSpPr>
          <p:nvPr>
            <p:ph idx="1"/>
          </p:nvPr>
        </p:nvSpPr>
        <p:spPr>
          <a:xfrm>
            <a:off x="467544" y="1988840"/>
            <a:ext cx="8229600" cy="4714908"/>
          </a:xfrm>
        </p:spPr>
        <p:txBody>
          <a:bodyPr>
            <a:normAutofit/>
          </a:bodyPr>
          <a:lstStyle/>
          <a:p>
            <a:pPr marL="109728" indent="0">
              <a:lnSpc>
                <a:spcPct val="150000"/>
              </a:lnSpc>
              <a:buNone/>
            </a:pPr>
            <a:r>
              <a:rPr lang="zh-CN" altLang="zh-CN" sz="2400" b="1" dirty="0">
                <a:latin typeface="+mn-ea"/>
              </a:rPr>
              <a:t>3</a:t>
            </a:r>
            <a:r>
              <a:rPr lang="en-US" altLang="zh-CN" sz="2400" b="1" dirty="0" smtClean="0">
                <a:latin typeface="+mn-ea"/>
              </a:rPr>
              <a:t>.</a:t>
            </a:r>
            <a:r>
              <a:rPr lang="zh-CN" altLang="en-US" sz="2400" b="1" dirty="0" smtClean="0">
                <a:latin typeface="+mn-ea"/>
              </a:rPr>
              <a:t>“三个代表”重要思想继承和发展了毛泽东思想和邓小平理论。“发展”主要体现在</a:t>
            </a:r>
            <a:endParaRPr lang="en-US" altLang="zh-CN" sz="2400" b="1" dirty="0" smtClean="0">
              <a:latin typeface="+mn-ea"/>
            </a:endParaRPr>
          </a:p>
          <a:p>
            <a:pPr marL="109728" indent="0">
              <a:lnSpc>
                <a:spcPct val="150000"/>
              </a:lnSpc>
              <a:buNone/>
            </a:pPr>
            <a:r>
              <a:rPr lang="en-US" altLang="zh-CN" sz="2400" b="1" dirty="0" smtClean="0">
                <a:latin typeface="+mn-ea"/>
              </a:rPr>
              <a:t>A.</a:t>
            </a:r>
            <a:r>
              <a:rPr lang="zh-CN" altLang="en-US" sz="2400" b="1" dirty="0" smtClean="0">
                <a:latin typeface="+mn-ea"/>
              </a:rPr>
              <a:t>首次提出建立社会主义市场经济的理论</a:t>
            </a:r>
            <a:endParaRPr lang="en-US" altLang="zh-CN" sz="2400" b="1" dirty="0">
              <a:latin typeface="+mn-ea"/>
            </a:endParaRPr>
          </a:p>
          <a:p>
            <a:pPr marL="109728" indent="0">
              <a:lnSpc>
                <a:spcPct val="150000"/>
              </a:lnSpc>
              <a:buNone/>
            </a:pPr>
            <a:r>
              <a:rPr lang="en-US" altLang="zh-CN" sz="2400" b="1" dirty="0" smtClean="0">
                <a:latin typeface="+mn-ea"/>
              </a:rPr>
              <a:t>B.</a:t>
            </a:r>
            <a:r>
              <a:rPr lang="zh-CN" altLang="en-US" sz="2400" b="1" dirty="0" smtClean="0">
                <a:latin typeface="+mn-ea"/>
              </a:rPr>
              <a:t>强调党要代表最广大人民群众的根本利益</a:t>
            </a:r>
            <a:endParaRPr lang="en-US" altLang="zh-CN" sz="2400" b="1" dirty="0" smtClean="0">
              <a:latin typeface="+mn-ea"/>
            </a:endParaRPr>
          </a:p>
          <a:p>
            <a:pPr marL="109728" indent="0">
              <a:lnSpc>
                <a:spcPct val="150000"/>
              </a:lnSpc>
              <a:buNone/>
            </a:pPr>
            <a:r>
              <a:rPr lang="en-US" altLang="zh-CN" sz="2400" b="1" dirty="0" smtClean="0">
                <a:latin typeface="+mn-ea"/>
              </a:rPr>
              <a:t>C.</a:t>
            </a:r>
            <a:r>
              <a:rPr lang="zh-CN" altLang="en-US" sz="2400" b="1" dirty="0" smtClean="0">
                <a:latin typeface="+mn-ea"/>
              </a:rPr>
              <a:t>创造性地回答了新形势下党的建设问题</a:t>
            </a:r>
            <a:endParaRPr lang="en-US" altLang="zh-CN" sz="2400" b="1" dirty="0">
              <a:latin typeface="+mn-ea"/>
            </a:endParaRPr>
          </a:p>
          <a:p>
            <a:pPr marL="109728" indent="0">
              <a:lnSpc>
                <a:spcPct val="150000"/>
              </a:lnSpc>
              <a:buNone/>
            </a:pPr>
            <a:r>
              <a:rPr lang="en-US" altLang="zh-CN" sz="2400" b="1" dirty="0" smtClean="0">
                <a:latin typeface="+mn-ea"/>
              </a:rPr>
              <a:t>D.</a:t>
            </a:r>
            <a:r>
              <a:rPr lang="zh-CN" altLang="en-US" sz="2400" b="1" dirty="0" smtClean="0">
                <a:latin typeface="+mn-ea"/>
              </a:rPr>
              <a:t>科学地回答了什么是社会主义的问题</a:t>
            </a:r>
          </a:p>
          <a:p>
            <a:pPr>
              <a:lnSpc>
                <a:spcPct val="150000"/>
              </a:lnSpc>
            </a:pPr>
            <a:endParaRPr lang="zh-CN" altLang="en-US" sz="2400" b="1" dirty="0">
              <a:latin typeface="+mn-ea"/>
            </a:endParaRPr>
          </a:p>
        </p:txBody>
      </p:sp>
      <p:sp>
        <p:nvSpPr>
          <p:cNvPr id="4" name="矩形 3"/>
          <p:cNvSpPr/>
          <p:nvPr/>
        </p:nvSpPr>
        <p:spPr>
          <a:xfrm>
            <a:off x="7095700" y="2793702"/>
            <a:ext cx="428628" cy="923330"/>
          </a:xfrm>
          <a:prstGeom prst="rect">
            <a:avLst/>
          </a:prstGeom>
          <a:noFill/>
        </p:spPr>
        <p:txBody>
          <a:bodyPr wrap="squar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066800"/>
          </a:xfrm>
        </p:spPr>
        <p:txBody>
          <a:bodyPr/>
          <a:lstStyle/>
          <a:p>
            <a:r>
              <a:rPr lang="zh-CN" altLang="en-US" b="1" dirty="0" smtClean="0">
                <a:solidFill>
                  <a:srgbClr val="404040"/>
                </a:solidFill>
              </a:rPr>
              <a:t>随堂练习</a:t>
            </a:r>
            <a:endParaRPr lang="zh-CN" altLang="en-US" b="1" dirty="0">
              <a:solidFill>
                <a:srgbClr val="404040"/>
              </a:solidFill>
            </a:endParaRPr>
          </a:p>
        </p:txBody>
      </p:sp>
      <p:sp>
        <p:nvSpPr>
          <p:cNvPr id="3" name="内容占位符 2"/>
          <p:cNvSpPr>
            <a:spLocks noGrp="1"/>
          </p:cNvSpPr>
          <p:nvPr>
            <p:ph idx="1"/>
          </p:nvPr>
        </p:nvSpPr>
        <p:spPr>
          <a:xfrm>
            <a:off x="467544" y="1988840"/>
            <a:ext cx="8229600" cy="4714908"/>
          </a:xfrm>
        </p:spPr>
        <p:txBody>
          <a:bodyPr>
            <a:normAutofit/>
          </a:bodyPr>
          <a:lstStyle/>
          <a:p>
            <a:pPr marL="109728" indent="0">
              <a:lnSpc>
                <a:spcPct val="150000"/>
              </a:lnSpc>
              <a:buNone/>
            </a:pPr>
            <a:r>
              <a:rPr lang="zh-CN" altLang="zh-CN" sz="2400" b="1" dirty="0">
                <a:latin typeface="+mn-ea"/>
              </a:rPr>
              <a:t>4</a:t>
            </a:r>
            <a:r>
              <a:rPr lang="en-US" altLang="zh-CN" sz="2400" b="1" dirty="0" smtClean="0">
                <a:latin typeface="+mn-ea"/>
              </a:rPr>
              <a:t>.</a:t>
            </a:r>
            <a:r>
              <a:rPr lang="zh-CN" altLang="en-US" sz="2400" b="1" dirty="0" smtClean="0">
                <a:latin typeface="+mn-ea"/>
              </a:rPr>
              <a:t>科学发展观是马克思主义关于发展的世界观和方法论的集中体现，它科学回答了</a:t>
            </a:r>
            <a:endParaRPr lang="en-US" altLang="zh-CN" sz="2400" b="1" dirty="0" smtClean="0">
              <a:latin typeface="+mn-ea"/>
            </a:endParaRPr>
          </a:p>
          <a:p>
            <a:pPr marL="109728" indent="0">
              <a:lnSpc>
                <a:spcPct val="150000"/>
              </a:lnSpc>
              <a:buNone/>
            </a:pPr>
            <a:r>
              <a:rPr lang="en-US" altLang="zh-CN" sz="2400" b="1" dirty="0" smtClean="0">
                <a:latin typeface="+mn-ea"/>
              </a:rPr>
              <a:t>A.</a:t>
            </a:r>
            <a:r>
              <a:rPr lang="zh-CN" altLang="en-US" sz="2400" b="1" dirty="0" smtClean="0">
                <a:latin typeface="+mn-ea"/>
              </a:rPr>
              <a:t>什么是社会主义、怎样建设社会主义的问题</a:t>
            </a:r>
            <a:endParaRPr lang="en-US" altLang="zh-CN" sz="2400" b="1" dirty="0" smtClean="0">
              <a:latin typeface="+mn-ea"/>
            </a:endParaRPr>
          </a:p>
          <a:p>
            <a:pPr marL="109728" indent="0">
              <a:lnSpc>
                <a:spcPct val="150000"/>
              </a:lnSpc>
              <a:buNone/>
            </a:pPr>
            <a:r>
              <a:rPr lang="en-US" altLang="zh-CN" sz="2400" b="1" dirty="0" smtClean="0">
                <a:latin typeface="+mn-ea"/>
              </a:rPr>
              <a:t>B.</a:t>
            </a:r>
            <a:r>
              <a:rPr lang="zh-CN" altLang="en-US" sz="2400" b="1" dirty="0" smtClean="0">
                <a:latin typeface="+mn-ea"/>
              </a:rPr>
              <a:t>建设什么样的党、怎样建设党的问题</a:t>
            </a:r>
            <a:endParaRPr lang="en-US" altLang="zh-CN" sz="2400" b="1" dirty="0">
              <a:latin typeface="+mn-ea"/>
            </a:endParaRPr>
          </a:p>
          <a:p>
            <a:pPr marL="109728" indent="0">
              <a:lnSpc>
                <a:spcPct val="150000"/>
              </a:lnSpc>
              <a:buNone/>
            </a:pPr>
            <a:r>
              <a:rPr lang="en-US" altLang="zh-CN" sz="2400" b="1" dirty="0" smtClean="0">
                <a:latin typeface="+mn-ea"/>
              </a:rPr>
              <a:t>C.</a:t>
            </a:r>
            <a:r>
              <a:rPr lang="zh-CN" altLang="en-US" sz="2400" b="1" dirty="0" smtClean="0">
                <a:latin typeface="+mn-ea"/>
              </a:rPr>
              <a:t>新形势下实现什么样的发展、怎样发展的重大问题</a:t>
            </a:r>
            <a:endParaRPr lang="en-US" altLang="zh-CN" sz="2400" b="1" dirty="0">
              <a:latin typeface="+mn-ea"/>
            </a:endParaRPr>
          </a:p>
          <a:p>
            <a:pPr marL="109728" indent="0">
              <a:lnSpc>
                <a:spcPct val="150000"/>
              </a:lnSpc>
              <a:buNone/>
            </a:pPr>
            <a:r>
              <a:rPr lang="en-US" altLang="zh-CN" sz="2400" b="1" dirty="0" smtClean="0">
                <a:latin typeface="+mn-ea"/>
              </a:rPr>
              <a:t>D.</a:t>
            </a:r>
            <a:r>
              <a:rPr lang="zh-CN" altLang="en-US" sz="2400" b="1" dirty="0" smtClean="0">
                <a:latin typeface="+mn-ea"/>
              </a:rPr>
              <a:t>新时代坚持和发展什么样的中国特色社会主义、怎样坚持和发展中国特色社会主义这个重大时代课题</a:t>
            </a:r>
          </a:p>
        </p:txBody>
      </p:sp>
      <p:sp>
        <p:nvSpPr>
          <p:cNvPr id="4" name="矩形 3"/>
          <p:cNvSpPr/>
          <p:nvPr/>
        </p:nvSpPr>
        <p:spPr>
          <a:xfrm>
            <a:off x="7383732" y="2793702"/>
            <a:ext cx="428628" cy="923330"/>
          </a:xfrm>
          <a:prstGeom prst="rect">
            <a:avLst/>
          </a:prstGeom>
          <a:noFill/>
        </p:spPr>
        <p:txBody>
          <a:bodyPr wrap="square" lIns="91440" tIns="45720" rIns="91440" bIns="45720">
            <a:spAutoFit/>
          </a:bodyPr>
          <a:lstStyle/>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615157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066800"/>
          </a:xfrm>
        </p:spPr>
        <p:txBody>
          <a:bodyPr/>
          <a:lstStyle/>
          <a:p>
            <a:r>
              <a:rPr lang="zh-CN" altLang="en-US" b="1" dirty="0" smtClean="0">
                <a:solidFill>
                  <a:srgbClr val="404040"/>
                </a:solidFill>
              </a:rPr>
              <a:t>随堂练习</a:t>
            </a:r>
            <a:endParaRPr lang="zh-CN" altLang="en-US" b="1" dirty="0">
              <a:solidFill>
                <a:srgbClr val="404040"/>
              </a:solidFill>
            </a:endParaRPr>
          </a:p>
        </p:txBody>
      </p:sp>
      <p:sp>
        <p:nvSpPr>
          <p:cNvPr id="3" name="内容占位符 2"/>
          <p:cNvSpPr>
            <a:spLocks noGrp="1"/>
          </p:cNvSpPr>
          <p:nvPr>
            <p:ph idx="1"/>
          </p:nvPr>
        </p:nvSpPr>
        <p:spPr>
          <a:xfrm>
            <a:off x="467544" y="1988840"/>
            <a:ext cx="8229600" cy="4714908"/>
          </a:xfrm>
        </p:spPr>
        <p:txBody>
          <a:bodyPr>
            <a:normAutofit/>
          </a:bodyPr>
          <a:lstStyle/>
          <a:p>
            <a:pPr marL="109728" indent="0">
              <a:lnSpc>
                <a:spcPct val="150000"/>
              </a:lnSpc>
              <a:buNone/>
            </a:pPr>
            <a:r>
              <a:rPr lang="zh-CN" altLang="zh-CN" sz="2400" b="1" dirty="0">
                <a:latin typeface="+mn-ea"/>
              </a:rPr>
              <a:t>5</a:t>
            </a:r>
            <a:r>
              <a:rPr lang="en-US" altLang="zh-CN" sz="2400" b="1" dirty="0" smtClean="0">
                <a:latin typeface="+mn-ea"/>
              </a:rPr>
              <a:t>.</a:t>
            </a:r>
            <a:r>
              <a:rPr lang="zh-CN" altLang="en-US" sz="2400" b="1" dirty="0" smtClean="0">
                <a:latin typeface="+mn-ea"/>
              </a:rPr>
              <a:t>习近平新时代中国特色社会主义思想从理论和实践上回答了</a:t>
            </a:r>
            <a:endParaRPr lang="en-US" altLang="zh-CN" sz="2400" b="1" dirty="0" smtClean="0">
              <a:latin typeface="+mn-ea"/>
            </a:endParaRPr>
          </a:p>
          <a:p>
            <a:pPr marL="109728" indent="0">
              <a:lnSpc>
                <a:spcPct val="150000"/>
              </a:lnSpc>
              <a:buNone/>
            </a:pPr>
            <a:r>
              <a:rPr lang="en-US" altLang="zh-CN" sz="2400" b="1" dirty="0" smtClean="0">
                <a:latin typeface="+mn-ea"/>
              </a:rPr>
              <a:t>A.</a:t>
            </a:r>
            <a:r>
              <a:rPr lang="zh-CN" altLang="en-US" sz="2400" b="1" dirty="0" smtClean="0">
                <a:latin typeface="+mn-ea"/>
              </a:rPr>
              <a:t>新民主主义革命的道路问题</a:t>
            </a:r>
            <a:endParaRPr lang="en-US" altLang="zh-CN" sz="2400" b="1" dirty="0" smtClean="0">
              <a:latin typeface="+mn-ea"/>
            </a:endParaRPr>
          </a:p>
          <a:p>
            <a:pPr marL="109728" indent="0">
              <a:lnSpc>
                <a:spcPct val="150000"/>
              </a:lnSpc>
              <a:buNone/>
            </a:pPr>
            <a:r>
              <a:rPr lang="en-US" altLang="zh-CN" sz="2400" b="1" dirty="0" smtClean="0">
                <a:latin typeface="+mn-ea"/>
              </a:rPr>
              <a:t>B.</a:t>
            </a:r>
            <a:r>
              <a:rPr lang="zh-CN" altLang="en-US" sz="2400" b="1" dirty="0" smtClean="0">
                <a:latin typeface="+mn-ea"/>
              </a:rPr>
              <a:t>社会主义建设问题</a:t>
            </a:r>
            <a:endParaRPr lang="en-US" altLang="zh-CN" sz="2400" b="1" dirty="0">
              <a:latin typeface="+mn-ea"/>
            </a:endParaRPr>
          </a:p>
          <a:p>
            <a:pPr marL="109728" indent="0">
              <a:lnSpc>
                <a:spcPct val="150000"/>
              </a:lnSpc>
              <a:buNone/>
            </a:pPr>
            <a:r>
              <a:rPr lang="en-US" altLang="zh-CN" sz="2400" b="1" dirty="0" smtClean="0">
                <a:latin typeface="+mn-ea"/>
              </a:rPr>
              <a:t>C.</a:t>
            </a:r>
            <a:r>
              <a:rPr lang="zh-CN" altLang="en-US" sz="2400" b="1" dirty="0" smtClean="0">
                <a:latin typeface="+mn-ea"/>
              </a:rPr>
              <a:t>新时代坚持和发展什么样的中国特色社会主义、怎样坚持和发展中国特色社会主义这个重大时代课题</a:t>
            </a:r>
            <a:endParaRPr lang="en-US" altLang="zh-CN" sz="2400" b="1" dirty="0" smtClean="0">
              <a:latin typeface="+mn-ea"/>
            </a:endParaRPr>
          </a:p>
          <a:p>
            <a:pPr marL="109728" indent="0">
              <a:lnSpc>
                <a:spcPct val="150000"/>
              </a:lnSpc>
              <a:buNone/>
            </a:pPr>
            <a:r>
              <a:rPr lang="en-US" altLang="zh-CN" sz="2400" b="1" dirty="0" smtClean="0">
                <a:latin typeface="+mn-ea"/>
              </a:rPr>
              <a:t>D.</a:t>
            </a:r>
            <a:r>
              <a:rPr lang="zh-CN" altLang="en-US" sz="2400" b="1" dirty="0" smtClean="0">
                <a:latin typeface="+mn-ea"/>
              </a:rPr>
              <a:t>科学发展与社会和谐问题</a:t>
            </a:r>
            <a:endParaRPr lang="en-US" altLang="zh-CN" sz="2400" b="1" dirty="0">
              <a:latin typeface="+mn-ea"/>
            </a:endParaRPr>
          </a:p>
        </p:txBody>
      </p:sp>
      <p:sp>
        <p:nvSpPr>
          <p:cNvPr id="4" name="矩形 3"/>
          <p:cNvSpPr/>
          <p:nvPr/>
        </p:nvSpPr>
        <p:spPr>
          <a:xfrm>
            <a:off x="7383732" y="2793702"/>
            <a:ext cx="428628" cy="923330"/>
          </a:xfrm>
          <a:prstGeom prst="rect">
            <a:avLst/>
          </a:prstGeom>
          <a:noFill/>
        </p:spPr>
        <p:txBody>
          <a:bodyPr wrap="square" lIns="91440" tIns="45720" rIns="91440" bIns="45720">
            <a:spAutoFit/>
          </a:bodyPr>
          <a:lstStyle/>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4394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zh-CN" altLang="en-US" sz="5400"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不忘初心</a:t>
            </a:r>
            <a:r>
              <a:rPr lang="en-US" altLang="zh-CN" sz="5400"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  </a:t>
            </a:r>
            <a:r>
              <a:rPr lang="zh-CN" altLang="en-US" sz="5400"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牢记使命</a:t>
            </a:r>
            <a:endParaRPr lang="zh-CN" altLang="en-US" sz="5400"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endParaRPr>
          </a:p>
        </p:txBody>
      </p:sp>
      <p:sp>
        <p:nvSpPr>
          <p:cNvPr id="5" name="文本占位符 4"/>
          <p:cNvSpPr>
            <a:spLocks noGrp="1"/>
          </p:cNvSpPr>
          <p:nvPr>
            <p:ph type="body" idx="1"/>
          </p:nvPr>
        </p:nvSpPr>
        <p:spPr/>
        <p:txBody>
          <a:bodyPr>
            <a:noAutofit/>
          </a:bodyPr>
          <a:lstStyle/>
          <a:p>
            <a:pPr algn="ctr"/>
            <a:endParaRPr lang="en-US" altLang="zh-CN" sz="32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a:p>
            <a:pPr algn="ctr"/>
            <a:r>
              <a:rPr lang="zh-CN" altLang="en-US" sz="32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为中国人民谋幸福</a:t>
            </a:r>
            <a:r>
              <a:rPr lang="en-US" altLang="zh-CN" sz="32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  </a:t>
            </a:r>
            <a:r>
              <a:rPr lang="zh-CN" altLang="en-US" sz="32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rPr>
              <a:t>为中华民族谋复兴</a:t>
            </a:r>
            <a:endParaRPr lang="en-US" altLang="zh-CN" sz="3200"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latin typeface="+mj-ea"/>
              <a:ea typeface="+mj-ea"/>
            </a:endParaRPr>
          </a:p>
        </p:txBody>
      </p:sp>
    </p:spTree>
    <p:extLst>
      <p:ext uri="{BB962C8B-B14F-4D97-AF65-F5344CB8AC3E}">
        <p14:creationId xmlns:p14="http://schemas.microsoft.com/office/powerpoint/2010/main" val="42297897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a:t>
            </a:r>
            <a:r>
              <a:rPr lang="zh-CN" altLang="en-US" b="1" spc="50" dirty="0" smtClean="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、解放思想开新局</a:t>
            </a:r>
            <a:endParaRPr lang="zh-CN" altLang="en-US" b="1" dirty="0">
              <a:solidFill>
                <a:srgbClr val="404040"/>
              </a:solidFill>
            </a:endParaRPr>
          </a:p>
        </p:txBody>
      </p:sp>
      <p:sp>
        <p:nvSpPr>
          <p:cNvPr id="3" name="内容占位符 2"/>
          <p:cNvSpPr>
            <a:spLocks noGrp="1"/>
          </p:cNvSpPr>
          <p:nvPr>
            <p:ph idx="1"/>
          </p:nvPr>
        </p:nvSpPr>
        <p:spPr>
          <a:xfrm>
            <a:off x="467544" y="4221088"/>
            <a:ext cx="8229600" cy="2448272"/>
          </a:xfrm>
        </p:spPr>
        <p:txBody>
          <a:bodyPr>
            <a:noAutofit/>
          </a:bodyPr>
          <a:lstStyle/>
          <a:p>
            <a:pPr marL="109728" indent="0">
              <a:lnSpc>
                <a:spcPct val="150000"/>
              </a:lnSpc>
              <a:buNone/>
            </a:pPr>
            <a:r>
              <a:rPr lang="en-US" altLang="zh-CN" sz="2400" b="1" dirty="0" smtClean="0">
                <a:latin typeface="+mn-ea"/>
              </a:rPr>
              <a:t>    </a:t>
            </a:r>
            <a:r>
              <a:rPr lang="zh-CN" altLang="zh-CN" sz="2400" b="1" dirty="0" smtClean="0">
                <a:latin typeface="+mn-ea"/>
              </a:rPr>
              <a:t>凡</a:t>
            </a:r>
            <a:r>
              <a:rPr lang="zh-CN" altLang="zh-CN" sz="2400" b="1" dirty="0">
                <a:latin typeface="+mn-ea"/>
              </a:rPr>
              <a:t>是毛主席作出的决策，我们都坚决维护，凡是毛主席的指示，我们都始终不渝地遵循</a:t>
            </a:r>
            <a:r>
              <a:rPr lang="zh-CN" altLang="zh-CN" sz="2400" b="1" dirty="0" smtClean="0">
                <a:latin typeface="+mn-ea"/>
              </a:rPr>
              <a:t>。</a:t>
            </a:r>
            <a:endParaRPr lang="en-US" altLang="zh-CN" sz="2400" b="1" dirty="0" smtClean="0">
              <a:latin typeface="+mn-ea"/>
            </a:endParaRPr>
          </a:p>
          <a:p>
            <a:pPr marL="109728" indent="0" algn="r">
              <a:lnSpc>
                <a:spcPct val="150000"/>
              </a:lnSpc>
              <a:buNone/>
            </a:pPr>
            <a:r>
              <a:rPr lang="en-US" altLang="zh-CN" sz="2400" b="1" dirty="0" smtClean="0">
                <a:latin typeface="+mn-ea"/>
              </a:rPr>
              <a:t>——</a:t>
            </a:r>
            <a:r>
              <a:rPr lang="zh-CN" altLang="zh-CN" sz="2400" b="1" dirty="0" smtClean="0">
                <a:latin typeface="+mn-ea"/>
              </a:rPr>
              <a:t>《</a:t>
            </a:r>
            <a:r>
              <a:rPr lang="zh-CN" altLang="zh-CN" sz="2400" b="1" dirty="0">
                <a:latin typeface="+mn-ea"/>
              </a:rPr>
              <a:t>学好文件抓住纲</a:t>
            </a:r>
            <a:r>
              <a:rPr lang="zh-CN" altLang="zh-CN" sz="2400" b="1" dirty="0" smtClean="0">
                <a:latin typeface="+mn-ea"/>
              </a:rPr>
              <a:t>》</a:t>
            </a:r>
            <a:endParaRPr lang="en-US" altLang="zh-CN" sz="2400" b="1" dirty="0" smtClean="0">
              <a:latin typeface="+mn-ea"/>
            </a:endParaRPr>
          </a:p>
          <a:p>
            <a:pPr marL="109728" indent="0" algn="r">
              <a:lnSpc>
                <a:spcPct val="150000"/>
              </a:lnSpc>
              <a:buNone/>
            </a:pPr>
            <a:r>
              <a:rPr lang="en-US" altLang="zh-CN" sz="2400" b="1" dirty="0" smtClean="0">
                <a:latin typeface="+mn-ea"/>
              </a:rPr>
              <a:t>1977</a:t>
            </a:r>
            <a:r>
              <a:rPr lang="zh-CN" altLang="zh-CN" sz="2400" b="1" dirty="0">
                <a:latin typeface="+mn-ea"/>
              </a:rPr>
              <a:t>年</a:t>
            </a:r>
            <a:r>
              <a:rPr lang="en-US" altLang="zh-CN" sz="2400" b="1" dirty="0" smtClean="0">
                <a:latin typeface="+mn-ea"/>
              </a:rPr>
              <a:t>2</a:t>
            </a:r>
            <a:r>
              <a:rPr lang="zh-CN" altLang="zh-CN" sz="2400" b="1" dirty="0" smtClean="0">
                <a:latin typeface="+mn-ea"/>
              </a:rPr>
              <a:t>月</a:t>
            </a:r>
            <a:r>
              <a:rPr lang="zh-CN" altLang="en-US" sz="2400" b="1" dirty="0" smtClean="0">
                <a:latin typeface="+mn-ea"/>
              </a:rPr>
              <a:t>刊登于</a:t>
            </a:r>
            <a:r>
              <a:rPr lang="en-US" altLang="zh-CN" sz="2400" b="1" dirty="0" smtClean="0">
                <a:latin typeface="+mn-ea"/>
              </a:rPr>
              <a:t>《</a:t>
            </a:r>
            <a:r>
              <a:rPr lang="zh-CN" altLang="en-US" sz="2400" b="1" dirty="0" smtClean="0">
                <a:latin typeface="+mn-ea"/>
              </a:rPr>
              <a:t>人民日报</a:t>
            </a:r>
            <a:r>
              <a:rPr lang="en-US" altLang="zh-CN" sz="2400" b="1" dirty="0" smtClean="0">
                <a:latin typeface="+mn-ea"/>
              </a:rPr>
              <a:t>》《</a:t>
            </a:r>
            <a:r>
              <a:rPr lang="zh-CN" altLang="en-US" sz="2400" b="1" dirty="0" smtClean="0">
                <a:latin typeface="+mn-ea"/>
              </a:rPr>
              <a:t>解放军报</a:t>
            </a:r>
            <a:r>
              <a:rPr lang="en-US" altLang="zh-CN" sz="2400" b="1" dirty="0" smtClean="0">
                <a:latin typeface="+mn-ea"/>
              </a:rPr>
              <a:t>》《</a:t>
            </a:r>
            <a:r>
              <a:rPr lang="zh-CN" altLang="en-US" sz="2400" b="1" dirty="0" smtClean="0">
                <a:latin typeface="+mn-ea"/>
              </a:rPr>
              <a:t>红旗</a:t>
            </a:r>
            <a:r>
              <a:rPr lang="en-US" altLang="zh-CN" sz="2400" b="1" dirty="0" smtClean="0">
                <a:latin typeface="+mn-ea"/>
              </a:rPr>
              <a:t>》</a:t>
            </a:r>
            <a:r>
              <a:rPr lang="zh-CN" altLang="en-US" sz="2400" b="1" dirty="0" smtClean="0">
                <a:latin typeface="+mn-ea"/>
              </a:rPr>
              <a:t>杂志</a:t>
            </a:r>
            <a:endParaRPr lang="zh-CN" altLang="zh-CN" sz="2400" dirty="0">
              <a:latin typeface="+mn-ea"/>
            </a:endParaRPr>
          </a:p>
          <a:p>
            <a:pPr marL="109728" indent="0">
              <a:lnSpc>
                <a:spcPct val="150000"/>
              </a:lnSpc>
              <a:buNone/>
            </a:pPr>
            <a:endParaRPr lang="en-US" altLang="zh-CN" sz="2400" b="1" dirty="0" smtClean="0">
              <a:latin typeface="+mn-ea"/>
            </a:endParaRPr>
          </a:p>
        </p:txBody>
      </p:sp>
      <p:pic>
        <p:nvPicPr>
          <p:cNvPr id="4" name="图片 3"/>
          <p:cNvPicPr>
            <a:picLocks noChangeAspect="1"/>
          </p:cNvPicPr>
          <p:nvPr/>
        </p:nvPicPr>
        <p:blipFill>
          <a:blip r:embed="rId2"/>
          <a:stretch>
            <a:fillRect/>
          </a:stretch>
        </p:blipFill>
        <p:spPr>
          <a:xfrm>
            <a:off x="2195736" y="1556792"/>
            <a:ext cx="4752528" cy="2670057"/>
          </a:xfrm>
          <a:prstGeom prst="rect">
            <a:avLst/>
          </a:prstGeom>
        </p:spPr>
      </p:pic>
    </p:spTree>
    <p:extLst>
      <p:ext uri="{BB962C8B-B14F-4D97-AF65-F5344CB8AC3E}">
        <p14:creationId xmlns:p14="http://schemas.microsoft.com/office/powerpoint/2010/main" val="14762621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t>请大家批评指正</a:t>
            </a:r>
            <a:endParaRPr lang="zh-CN" altLang="en-US" b="1" dirty="0"/>
          </a:p>
        </p:txBody>
      </p:sp>
      <p:sp>
        <p:nvSpPr>
          <p:cNvPr id="3" name="内容占位符 2"/>
          <p:cNvSpPr>
            <a:spLocks noGrp="1"/>
          </p:cNvSpPr>
          <p:nvPr>
            <p:ph type="subTitle" idx="1"/>
          </p:nvPr>
        </p:nvSpPr>
        <p:spPr/>
        <p:txBody>
          <a:bodyPr>
            <a:normAutofit/>
          </a:bodyPr>
          <a:lstStyle/>
          <a:p>
            <a:pPr algn="r">
              <a:lnSpc>
                <a:spcPct val="150000"/>
              </a:lnSpc>
              <a:buNone/>
            </a:pPr>
            <a:endParaRPr lang="zh-CN" altLang="en-US" sz="2000" b="1" dirty="0">
              <a:latin typeface="+mn-ea"/>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4" name="TextBox 4"/>
          <p:cNvSpPr txBox="1"/>
          <p:nvPr/>
        </p:nvSpPr>
        <p:spPr>
          <a:xfrm>
            <a:off x="2883872" y="6021288"/>
            <a:ext cx="3416320" cy="369332"/>
          </a:xfrm>
          <a:prstGeom prst="rect">
            <a:avLst/>
          </a:prstGeom>
          <a:noFill/>
        </p:spPr>
        <p:txBody>
          <a:bodyPr wrap="none" rtlCol="0">
            <a:spAutoFit/>
          </a:bodyPr>
          <a:lstStyle/>
          <a:p>
            <a:pPr algn="ctr"/>
            <a:r>
              <a:rPr lang="zh-CN" altLang="en-US" b="1" dirty="0" smtClean="0">
                <a:latin typeface="楷体" pitchFamily="49" charset="-122"/>
                <a:ea typeface="楷体" pitchFamily="49" charset="-122"/>
                <a:sym typeface="+mn-ea"/>
              </a:rPr>
              <a:t>《实践是检验真理的唯一标准</a:t>
            </a:r>
            <a:r>
              <a:rPr lang="en-US" altLang="zh-CN" b="1" dirty="0" smtClean="0">
                <a:latin typeface="楷体" pitchFamily="49" charset="-122"/>
                <a:ea typeface="楷体" pitchFamily="49" charset="-122"/>
                <a:sym typeface="+mn-ea"/>
              </a:rPr>
              <a:t>》</a:t>
            </a:r>
            <a:endParaRPr lang="zh-CN" altLang="en-US" b="1" dirty="0">
              <a:latin typeface="楷体" pitchFamily="49" charset="-122"/>
              <a:ea typeface="楷体" pitchFamily="49" charset="-122"/>
            </a:endParaRPr>
          </a:p>
        </p:txBody>
      </p:sp>
      <p:pic>
        <p:nvPicPr>
          <p:cNvPr id="6" name="图片 5"/>
          <p:cNvPicPr>
            <a:picLocks noChangeAspect="1"/>
          </p:cNvPicPr>
          <p:nvPr/>
        </p:nvPicPr>
        <p:blipFill>
          <a:blip r:embed="rId2"/>
          <a:stretch>
            <a:fillRect/>
          </a:stretch>
        </p:blipFill>
        <p:spPr>
          <a:xfrm>
            <a:off x="467544" y="1628800"/>
            <a:ext cx="8240464" cy="4364871"/>
          </a:xfrm>
          <a:prstGeom prst="rect">
            <a:avLst/>
          </a:prstGeom>
        </p:spPr>
      </p:pic>
    </p:spTree>
    <p:extLst>
      <p:ext uri="{BB962C8B-B14F-4D97-AF65-F5344CB8AC3E}">
        <p14:creationId xmlns:p14="http://schemas.microsoft.com/office/powerpoint/2010/main" val="30050281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a:latin typeface="+mn-ea"/>
              </a:rPr>
              <a:t> </a:t>
            </a:r>
            <a:r>
              <a:rPr lang="en-US" altLang="zh-CN" sz="2400" b="1" dirty="0" smtClean="0">
                <a:latin typeface="+mn-ea"/>
              </a:rPr>
              <a:t>   目前</a:t>
            </a:r>
            <a:r>
              <a:rPr lang="en-US" altLang="zh-CN" sz="2400" b="1" dirty="0">
                <a:latin typeface="+mn-ea"/>
              </a:rPr>
              <a:t>进行的关于实践是检验真理的唯一标准问题的讨论，实际上也是要不要解放思想的争论。大家认为进行这个争论很有必要，意义很大。从争论的情况来看，越看越重要。</a:t>
            </a:r>
            <a:r>
              <a:rPr lang="en-US" altLang="zh-CN" sz="2400" b="1" dirty="0">
                <a:solidFill>
                  <a:srgbClr val="FF0000"/>
                </a:solidFill>
                <a:latin typeface="+mn-ea"/>
              </a:rPr>
              <a:t>一个党，一个国家，一个民族，如果一切从本本出发，思想</a:t>
            </a:r>
            <a:r>
              <a:rPr lang="zh-CN" altLang="en-US" sz="2400" b="1" dirty="0">
                <a:solidFill>
                  <a:srgbClr val="FF0000"/>
                </a:solidFill>
                <a:latin typeface="+mn-ea"/>
              </a:rPr>
              <a:t>僵</a:t>
            </a:r>
            <a:r>
              <a:rPr lang="en-US" altLang="zh-CN" sz="2400" b="1" dirty="0">
                <a:solidFill>
                  <a:srgbClr val="FF0000"/>
                </a:solidFill>
                <a:latin typeface="+mn-ea"/>
              </a:rPr>
              <a:t>化，迷信盛行，那它就不能前进，它的生机就停止了，就要亡党亡国。</a:t>
            </a:r>
          </a:p>
          <a:p>
            <a:pPr marL="109728" indent="0" algn="r">
              <a:lnSpc>
                <a:spcPct val="150000"/>
              </a:lnSpc>
              <a:buNone/>
            </a:pPr>
            <a:r>
              <a:rPr lang="zh-CN" altLang="zh-CN" sz="2400" b="1" dirty="0">
                <a:latin typeface="+mn-ea"/>
              </a:rPr>
              <a:t>—</a:t>
            </a:r>
            <a:r>
              <a:rPr lang="zh-CN" altLang="zh-CN" sz="2400" b="1" dirty="0" smtClean="0">
                <a:latin typeface="+mn-ea"/>
              </a:rPr>
              <a:t>—</a:t>
            </a:r>
            <a:r>
              <a:rPr lang="zh-CN" altLang="en-US" sz="2400" b="1" dirty="0" smtClean="0">
                <a:latin typeface="+mn-ea"/>
              </a:rPr>
              <a:t>邓小平</a:t>
            </a:r>
            <a:r>
              <a:rPr lang="en-US" altLang="zh-CN" sz="2400" b="1" dirty="0" smtClean="0">
                <a:latin typeface="+mn-ea"/>
              </a:rPr>
              <a:t>《</a:t>
            </a:r>
            <a:r>
              <a:rPr lang="zh-CN" altLang="en-US" sz="2400" b="1" dirty="0">
                <a:latin typeface="+mn-ea"/>
              </a:rPr>
              <a:t>解放思想，实事求是，团结一致向前看</a:t>
            </a:r>
            <a:r>
              <a:rPr lang="en-US" altLang="zh-CN" sz="2400" b="1" dirty="0">
                <a:latin typeface="+mn-ea"/>
              </a:rPr>
              <a:t>》</a:t>
            </a:r>
          </a:p>
          <a:p>
            <a:pPr marL="109728" indent="0" algn="r">
              <a:lnSpc>
                <a:spcPct val="150000"/>
              </a:lnSpc>
              <a:buNone/>
            </a:pPr>
            <a:r>
              <a:rPr lang="en-US" altLang="zh-CN" sz="2400" b="1" dirty="0">
                <a:latin typeface="+mn-ea"/>
              </a:rPr>
              <a:t>1978</a:t>
            </a:r>
            <a:r>
              <a:rPr lang="zh-CN" altLang="en-US" sz="2400" b="1" dirty="0">
                <a:latin typeface="+mn-ea"/>
              </a:rPr>
              <a:t>年</a:t>
            </a:r>
            <a:r>
              <a:rPr lang="en-US" altLang="zh-CN" sz="2400" b="1" dirty="0" smtClean="0">
                <a:latin typeface="+mn-ea"/>
              </a:rPr>
              <a:t>12</a:t>
            </a:r>
            <a:r>
              <a:rPr lang="zh-CN" altLang="en-US" sz="2400" b="1" dirty="0" smtClean="0">
                <a:latin typeface="+mn-ea"/>
              </a:rPr>
              <a:t>月</a:t>
            </a:r>
            <a:r>
              <a:rPr lang="en-US" altLang="zh-CN" sz="2400" b="1" dirty="0" smtClean="0">
                <a:latin typeface="+mn-ea"/>
              </a:rPr>
              <a:t>13</a:t>
            </a:r>
            <a:r>
              <a:rPr lang="zh-CN" altLang="en-US" sz="2400" b="1" dirty="0" smtClean="0">
                <a:latin typeface="+mn-ea"/>
              </a:rPr>
              <a:t>日</a:t>
            </a:r>
            <a:endParaRPr lang="zh-CN" altLang="zh-CN" sz="2400" b="1" dirty="0">
              <a:latin typeface="+mn-ea"/>
            </a:endParaRPr>
          </a:p>
          <a:p>
            <a:pPr marL="109728" indent="0">
              <a:lnSpc>
                <a:spcPct val="150000"/>
              </a:lnSpc>
              <a:buNone/>
            </a:pPr>
            <a:endParaRPr lang="zh-CN" altLang="zh-CN" sz="2400" b="1" dirty="0">
              <a:latin typeface="+mn-ea"/>
            </a:endParaRPr>
          </a:p>
        </p:txBody>
      </p:sp>
    </p:spTree>
    <p:extLst>
      <p:ext uri="{BB962C8B-B14F-4D97-AF65-F5344CB8AC3E}">
        <p14:creationId xmlns:p14="http://schemas.microsoft.com/office/powerpoint/2010/main" val="42822314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十一届三中全会.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40902965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4523530"/>
            <a:ext cx="8229600" cy="2348880"/>
          </a:xfrm>
        </p:spPr>
        <p:txBody>
          <a:bodyPr>
            <a:noAutofit/>
          </a:bodyPr>
          <a:lstStyle/>
          <a:p>
            <a:pPr marL="109728" indent="0">
              <a:lnSpc>
                <a:spcPct val="150000"/>
              </a:lnSpc>
              <a:buNone/>
            </a:pPr>
            <a:r>
              <a:rPr lang="en-US" altLang="zh-CN" sz="2400" b="1" dirty="0">
                <a:latin typeface="+mn-ea"/>
              </a:rPr>
              <a:t> </a:t>
            </a:r>
            <a:r>
              <a:rPr lang="en-US" altLang="zh-CN" sz="2400" b="1" dirty="0" smtClean="0">
                <a:latin typeface="+mn-ea"/>
              </a:rPr>
              <a:t>   </a:t>
            </a:r>
            <a:r>
              <a:rPr lang="zh-CN" altLang="en-US" sz="2400" b="1" dirty="0" smtClean="0">
                <a:latin typeface="+mn-ea"/>
              </a:rPr>
              <a:t>十一届三中全会召开，确立了解放思想、实事求是的思想路线，把党和国家工作的重点转移到社会主义现代化建设上来。我国的改革开放从此拉开序幕，中国人民开始走上建设中国特色的社会主义道路。</a:t>
            </a:r>
            <a:endParaRPr lang="en-US" altLang="zh-CN" sz="2400" b="1" dirty="0" smtClean="0">
              <a:latin typeface="+mn-ea"/>
            </a:endParaRPr>
          </a:p>
        </p:txBody>
      </p:sp>
      <p:pic>
        <p:nvPicPr>
          <p:cNvPr id="5" name="图片 4"/>
          <p:cNvPicPr>
            <a:picLocks noChangeAspect="1"/>
          </p:cNvPicPr>
          <p:nvPr/>
        </p:nvPicPr>
        <p:blipFill>
          <a:blip r:embed="rId2"/>
          <a:stretch>
            <a:fillRect/>
          </a:stretch>
        </p:blipFill>
        <p:spPr>
          <a:xfrm>
            <a:off x="2411760" y="1484784"/>
            <a:ext cx="4320480" cy="3035138"/>
          </a:xfrm>
          <a:prstGeom prst="rect">
            <a:avLst/>
          </a:prstGeom>
        </p:spPr>
      </p:pic>
    </p:spTree>
    <p:extLst>
      <p:ext uri="{BB962C8B-B14F-4D97-AF65-F5344CB8AC3E}">
        <p14:creationId xmlns:p14="http://schemas.microsoft.com/office/powerpoint/2010/main" val="252228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normAutofit/>
          </a:bodyPr>
          <a:lstStyle/>
          <a:p>
            <a:r>
              <a:rPr lang="zh-CN" altLang="en-US" b="1" spc="50" dirty="0">
                <a:ln w="13500">
                  <a:solidFill>
                    <a:schemeClr val="accent1">
                      <a:shade val="2500"/>
                      <a:alpha val="6500"/>
                    </a:schemeClr>
                  </a:solidFill>
                  <a:prstDash val="solid"/>
                </a:ln>
                <a:solidFill>
                  <a:srgbClr val="404040">
                    <a:alpha val="95000"/>
                  </a:srgbClr>
                </a:solidFill>
                <a:effectLst>
                  <a:innerShdw blurRad="50900" dist="38500" dir="13500000">
                    <a:srgbClr val="000000">
                      <a:alpha val="60000"/>
                    </a:srgbClr>
                  </a:innerShdw>
                </a:effectLst>
              </a:rPr>
              <a:t>一、解放思想开新局</a:t>
            </a:r>
            <a:endParaRPr lang="zh-CN" altLang="en-US" b="1" dirty="0">
              <a:solidFill>
                <a:srgbClr val="404040"/>
              </a:solidFill>
            </a:endParaRPr>
          </a:p>
        </p:txBody>
      </p:sp>
      <p:sp>
        <p:nvSpPr>
          <p:cNvPr id="3" name="内容占位符 2"/>
          <p:cNvSpPr>
            <a:spLocks noGrp="1"/>
          </p:cNvSpPr>
          <p:nvPr>
            <p:ph idx="1"/>
          </p:nvPr>
        </p:nvSpPr>
        <p:spPr>
          <a:xfrm>
            <a:off x="467544" y="1484784"/>
            <a:ext cx="8229600" cy="4968552"/>
          </a:xfrm>
        </p:spPr>
        <p:txBody>
          <a:bodyPr>
            <a:noAutofit/>
          </a:bodyPr>
          <a:lstStyle/>
          <a:p>
            <a:pPr marL="109728" indent="0">
              <a:lnSpc>
                <a:spcPct val="150000"/>
              </a:lnSpc>
              <a:buNone/>
            </a:pPr>
            <a:r>
              <a:rPr lang="en-US" altLang="zh-CN" sz="2400" b="1" dirty="0" smtClean="0">
                <a:latin typeface="+mn-ea"/>
              </a:rPr>
              <a:t>    </a:t>
            </a:r>
            <a:r>
              <a:rPr lang="zh-CN" altLang="zh-CN" sz="2400" b="1" dirty="0" smtClean="0">
                <a:latin typeface="+mn-ea"/>
              </a:rPr>
              <a:t>中央认为</a:t>
            </a:r>
            <a:r>
              <a:rPr lang="zh-CN" altLang="zh-CN" sz="2400" b="1" dirty="0">
                <a:latin typeface="+mn-ea"/>
              </a:rPr>
              <a:t>，我们要在中国实现四个现代化，必须在思想政治上坚持四项基本原则。这是实现四个现代化的根本前提。这四项是</a:t>
            </a:r>
            <a:r>
              <a:rPr lang="zh-CN" altLang="zh-CN" sz="2400" b="1" dirty="0" smtClean="0">
                <a:latin typeface="+mn-ea"/>
              </a:rPr>
              <a:t>：</a:t>
            </a:r>
            <a:endParaRPr lang="en-US" altLang="zh-CN" sz="2400" b="1" dirty="0" smtClean="0">
              <a:latin typeface="+mn-ea"/>
            </a:endParaRPr>
          </a:p>
          <a:p>
            <a:pPr marL="109728" indent="0">
              <a:lnSpc>
                <a:spcPct val="150000"/>
              </a:lnSpc>
              <a:buNone/>
            </a:pPr>
            <a:r>
              <a:rPr lang="en-US" altLang="zh-CN" sz="2400" b="1" dirty="0" smtClean="0">
                <a:solidFill>
                  <a:srgbClr val="FF0000"/>
                </a:solidFill>
                <a:latin typeface="+mn-ea"/>
              </a:rPr>
              <a:t>    </a:t>
            </a:r>
            <a:r>
              <a:rPr lang="zh-CN" altLang="zh-CN" sz="2400" b="1" dirty="0" smtClean="0">
                <a:solidFill>
                  <a:srgbClr val="FF0000"/>
                </a:solidFill>
                <a:latin typeface="+mn-ea"/>
              </a:rPr>
              <a:t>第一</a:t>
            </a:r>
            <a:r>
              <a:rPr lang="zh-CN" altLang="zh-CN" sz="2400" b="1" dirty="0">
                <a:solidFill>
                  <a:srgbClr val="FF0000"/>
                </a:solidFill>
                <a:latin typeface="+mn-ea"/>
              </a:rPr>
              <a:t>，必须坚持社会主义道路</a:t>
            </a:r>
            <a:r>
              <a:rPr lang="zh-CN" altLang="zh-CN" sz="2400" b="1" dirty="0" smtClean="0">
                <a:solidFill>
                  <a:srgbClr val="FF0000"/>
                </a:solidFill>
                <a:latin typeface="+mn-ea"/>
              </a:rPr>
              <a:t>；</a:t>
            </a:r>
            <a:endParaRPr lang="en-US" altLang="zh-CN" sz="2400" b="1" dirty="0" smtClean="0">
              <a:solidFill>
                <a:srgbClr val="FF0000"/>
              </a:solidFill>
              <a:latin typeface="+mn-ea"/>
            </a:endParaRPr>
          </a:p>
          <a:p>
            <a:pPr marL="109728" indent="0">
              <a:lnSpc>
                <a:spcPct val="150000"/>
              </a:lnSpc>
              <a:buNone/>
            </a:pPr>
            <a:r>
              <a:rPr lang="en-US" altLang="zh-CN" sz="2400" b="1" dirty="0" smtClean="0">
                <a:solidFill>
                  <a:srgbClr val="FF0000"/>
                </a:solidFill>
                <a:latin typeface="+mn-ea"/>
              </a:rPr>
              <a:t>    </a:t>
            </a:r>
            <a:r>
              <a:rPr lang="zh-CN" altLang="zh-CN" sz="2400" b="1" dirty="0" smtClean="0">
                <a:solidFill>
                  <a:srgbClr val="FF0000"/>
                </a:solidFill>
                <a:latin typeface="+mn-ea"/>
              </a:rPr>
              <a:t>第二</a:t>
            </a:r>
            <a:r>
              <a:rPr lang="zh-CN" altLang="zh-CN" sz="2400" b="1" dirty="0">
                <a:solidFill>
                  <a:srgbClr val="FF0000"/>
                </a:solidFill>
                <a:latin typeface="+mn-ea"/>
              </a:rPr>
              <a:t>，必须坚持无产阶级专政</a:t>
            </a:r>
            <a:r>
              <a:rPr lang="zh-CN" altLang="zh-CN" sz="2400" b="1" dirty="0" smtClean="0">
                <a:solidFill>
                  <a:srgbClr val="FF0000"/>
                </a:solidFill>
                <a:latin typeface="+mn-ea"/>
              </a:rPr>
              <a:t>；</a:t>
            </a:r>
            <a:endParaRPr lang="en-US" altLang="zh-CN" sz="2400" b="1" dirty="0" smtClean="0">
              <a:solidFill>
                <a:srgbClr val="FF0000"/>
              </a:solidFill>
              <a:latin typeface="+mn-ea"/>
            </a:endParaRPr>
          </a:p>
          <a:p>
            <a:pPr marL="109728" indent="0">
              <a:lnSpc>
                <a:spcPct val="150000"/>
              </a:lnSpc>
              <a:buNone/>
            </a:pPr>
            <a:r>
              <a:rPr lang="en-US" altLang="zh-CN" sz="2400" b="1" dirty="0" smtClean="0">
                <a:solidFill>
                  <a:srgbClr val="FF0000"/>
                </a:solidFill>
                <a:latin typeface="+mn-ea"/>
              </a:rPr>
              <a:t>    </a:t>
            </a:r>
            <a:r>
              <a:rPr lang="zh-CN" altLang="zh-CN" sz="2400" b="1" dirty="0" smtClean="0">
                <a:solidFill>
                  <a:srgbClr val="FF0000"/>
                </a:solidFill>
                <a:latin typeface="+mn-ea"/>
              </a:rPr>
              <a:t>第三</a:t>
            </a:r>
            <a:r>
              <a:rPr lang="zh-CN" altLang="zh-CN" sz="2400" b="1" dirty="0">
                <a:solidFill>
                  <a:srgbClr val="FF0000"/>
                </a:solidFill>
                <a:latin typeface="+mn-ea"/>
              </a:rPr>
              <a:t>，必须坚持共产党的领导</a:t>
            </a:r>
            <a:r>
              <a:rPr lang="zh-CN" altLang="zh-CN" sz="2400" b="1" dirty="0" smtClean="0">
                <a:solidFill>
                  <a:srgbClr val="FF0000"/>
                </a:solidFill>
                <a:latin typeface="+mn-ea"/>
              </a:rPr>
              <a:t>；</a:t>
            </a:r>
            <a:endParaRPr lang="en-US" altLang="zh-CN" sz="2400" b="1" dirty="0" smtClean="0">
              <a:solidFill>
                <a:srgbClr val="FF0000"/>
              </a:solidFill>
              <a:latin typeface="+mn-ea"/>
            </a:endParaRPr>
          </a:p>
          <a:p>
            <a:pPr marL="109728" indent="0">
              <a:lnSpc>
                <a:spcPct val="150000"/>
              </a:lnSpc>
              <a:buNone/>
            </a:pPr>
            <a:r>
              <a:rPr lang="en-US" altLang="zh-CN" sz="2400" b="1" dirty="0" smtClean="0">
                <a:solidFill>
                  <a:srgbClr val="FF0000"/>
                </a:solidFill>
                <a:latin typeface="+mn-ea"/>
              </a:rPr>
              <a:t>    </a:t>
            </a:r>
            <a:r>
              <a:rPr lang="zh-CN" altLang="zh-CN" sz="2400" b="1" dirty="0" smtClean="0">
                <a:solidFill>
                  <a:srgbClr val="FF0000"/>
                </a:solidFill>
                <a:latin typeface="+mn-ea"/>
              </a:rPr>
              <a:t>第四</a:t>
            </a:r>
            <a:r>
              <a:rPr lang="zh-CN" altLang="zh-CN" sz="2400" b="1" dirty="0">
                <a:solidFill>
                  <a:srgbClr val="FF0000"/>
                </a:solidFill>
                <a:latin typeface="+mn-ea"/>
              </a:rPr>
              <a:t>，必须坚持马列主义、毛泽东思想</a:t>
            </a:r>
            <a:r>
              <a:rPr lang="zh-CN" altLang="zh-CN" sz="2400" b="1" dirty="0" smtClean="0">
                <a:solidFill>
                  <a:srgbClr val="FF0000"/>
                </a:solidFill>
                <a:latin typeface="+mn-ea"/>
              </a:rPr>
              <a:t>。</a:t>
            </a:r>
            <a:endParaRPr lang="en-US" altLang="zh-CN" sz="2400" b="1" dirty="0" smtClean="0">
              <a:solidFill>
                <a:srgbClr val="FF0000"/>
              </a:solidFill>
              <a:latin typeface="+mn-ea"/>
            </a:endParaRPr>
          </a:p>
          <a:p>
            <a:pPr marL="109728" indent="0" algn="r">
              <a:lnSpc>
                <a:spcPct val="150000"/>
              </a:lnSpc>
              <a:buNone/>
            </a:pPr>
            <a:r>
              <a:rPr lang="zh-CN" altLang="zh-CN" sz="2400" b="1" dirty="0">
                <a:latin typeface="+mn-ea"/>
              </a:rPr>
              <a:t>—</a:t>
            </a:r>
            <a:r>
              <a:rPr lang="zh-CN" altLang="zh-CN" sz="2400" b="1" dirty="0" smtClean="0">
                <a:latin typeface="+mn-ea"/>
              </a:rPr>
              <a:t>—</a:t>
            </a:r>
            <a:r>
              <a:rPr lang="zh-CN" altLang="en-US" sz="2400" b="1" dirty="0">
                <a:latin typeface="+mn-ea"/>
              </a:rPr>
              <a:t>邓小平</a:t>
            </a:r>
            <a:r>
              <a:rPr lang="en-US" altLang="zh-CN" sz="2400" b="1" dirty="0" smtClean="0">
                <a:latin typeface="+mn-ea"/>
              </a:rPr>
              <a:t>《</a:t>
            </a:r>
            <a:r>
              <a:rPr lang="zh-CN" altLang="en-US" sz="2400" b="1" dirty="0" smtClean="0">
                <a:latin typeface="+mn-ea"/>
              </a:rPr>
              <a:t>坚持四项基本原则</a:t>
            </a:r>
            <a:r>
              <a:rPr lang="en-US" altLang="zh-CN" sz="2400" b="1" dirty="0" smtClean="0">
                <a:latin typeface="+mn-ea"/>
              </a:rPr>
              <a:t>》</a:t>
            </a:r>
          </a:p>
          <a:p>
            <a:pPr marL="109728" indent="0" algn="r">
              <a:lnSpc>
                <a:spcPct val="150000"/>
              </a:lnSpc>
              <a:buNone/>
            </a:pPr>
            <a:r>
              <a:rPr lang="en-US" altLang="zh-CN" sz="2400" b="1" dirty="0" smtClean="0">
                <a:latin typeface="+mn-ea"/>
              </a:rPr>
              <a:t>1979</a:t>
            </a:r>
            <a:r>
              <a:rPr lang="en-US" altLang="zh-CN" sz="2400" b="1" dirty="0">
                <a:latin typeface="+mn-ea"/>
              </a:rPr>
              <a:t>年3</a:t>
            </a:r>
            <a:r>
              <a:rPr lang="en-US" altLang="zh-CN" sz="2400" b="1" dirty="0" smtClean="0">
                <a:latin typeface="+mn-ea"/>
              </a:rPr>
              <a:t>月30</a:t>
            </a:r>
            <a:r>
              <a:rPr lang="zh-CN" altLang="en-US" sz="2400" b="1" dirty="0" smtClean="0">
                <a:latin typeface="+mn-ea"/>
              </a:rPr>
              <a:t>日</a:t>
            </a:r>
            <a:endParaRPr lang="zh-CN" altLang="zh-CN" sz="2400" b="1" dirty="0">
              <a:latin typeface="+mn-ea"/>
            </a:endParaRPr>
          </a:p>
        </p:txBody>
      </p:sp>
    </p:spTree>
    <p:extLst>
      <p:ext uri="{BB962C8B-B14F-4D97-AF65-F5344CB8AC3E}">
        <p14:creationId xmlns:p14="http://schemas.microsoft.com/office/powerpoint/2010/main" val="31972404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GXYDz9GNTN6slTnzHZ4mICp4kkaAOGuHx2LmoGfELFSlRMJCh5zXMOqJYupRkykpeB57YmCQdHtfdGRiwpmjs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19206</TotalTime>
  <Words>1502</Words>
  <PresentationFormat>全屏显示(4:3)</PresentationFormat>
  <Paragraphs>168</Paragraphs>
  <Slides>40</Slides>
  <Notes>0</Notes>
  <HiddenSlides>0</HiddenSlides>
  <MMClips>2</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都市</vt:lpstr>
      <vt:lpstr>第18课 中国特色社会主义理论体系的形成与发展</vt:lpstr>
      <vt:lpstr>PowerPoint 演示文稿</vt:lpstr>
      <vt:lpstr>一、解放思想开新局</vt:lpstr>
      <vt:lpstr>一、解放思想开新局</vt:lpstr>
      <vt:lpstr>一、解放思想开新局</vt:lpstr>
      <vt:lpstr>一、解放思想开新局</vt:lpstr>
      <vt:lpstr>PowerPoint 演示文稿</vt:lpstr>
      <vt:lpstr>一、解放思想开新局</vt:lpstr>
      <vt:lpstr>一、解放思想开新局</vt:lpstr>
      <vt:lpstr>一、解放思想开新局</vt:lpstr>
      <vt:lpstr>一、解放思想开新局</vt:lpstr>
      <vt:lpstr>一、解放思想开新局</vt:lpstr>
      <vt:lpstr>一、解放思想开新局</vt:lpstr>
      <vt:lpstr>一、解放思想开新局</vt:lpstr>
      <vt:lpstr>一、解放思想开新局</vt:lpstr>
      <vt:lpstr>一、解放思想开新局</vt:lpstr>
      <vt:lpstr>一、解放思想开新局</vt:lpstr>
      <vt:lpstr>一、解放思想开新局</vt:lpstr>
      <vt:lpstr>一、解放思想开新局</vt:lpstr>
      <vt:lpstr>二、审时度势立根本</vt:lpstr>
      <vt:lpstr>二、审时度势立根本</vt:lpstr>
      <vt:lpstr>二、审时度势立根本</vt:lpstr>
      <vt:lpstr>二、审时度势立根本</vt:lpstr>
      <vt:lpstr>三、日新月异求发展</vt:lpstr>
      <vt:lpstr>三、日新月异求发展</vt:lpstr>
      <vt:lpstr>三、日新月异求发展</vt:lpstr>
      <vt:lpstr>三、日新月异求发展</vt:lpstr>
      <vt:lpstr>四、砥砺前行续征程</vt:lpstr>
      <vt:lpstr>四、砥砺前行续征程</vt:lpstr>
      <vt:lpstr>四、砥砺前行续征程</vt:lpstr>
      <vt:lpstr>PowerPoint 演示文稿</vt:lpstr>
      <vt:lpstr>PowerPoint 演示文稿</vt:lpstr>
      <vt:lpstr>PowerPoint 演示文稿</vt:lpstr>
      <vt:lpstr>随堂练习</vt:lpstr>
      <vt:lpstr>随堂练习</vt:lpstr>
      <vt:lpstr>随堂练习</vt:lpstr>
      <vt:lpstr>随堂练习</vt:lpstr>
      <vt:lpstr>随堂练习</vt:lpstr>
      <vt:lpstr>不忘初心  牢记使命</vt:lpstr>
      <vt:lpstr>请大家批评指正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2020-11-10T04:09:44Z</dcterms:created>
  <dcterms:modified xsi:type="dcterms:W3CDTF">2021-05-28T03:27:49Z</dcterms:modified>
</cp:coreProperties>
</file>