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5"/>
  </p:notesMasterIdLst>
  <p:sldIdLst>
    <p:sldId id="2314" r:id="rId4"/>
    <p:sldId id="2339" r:id="rId6"/>
    <p:sldId id="2340" r:id="rId7"/>
    <p:sldId id="2341" r:id="rId8"/>
    <p:sldId id="2410" r:id="rId9"/>
    <p:sldId id="2468" r:id="rId10"/>
    <p:sldId id="2409" r:id="rId11"/>
    <p:sldId id="2342" r:id="rId12"/>
    <p:sldId id="2401" r:id="rId13"/>
    <p:sldId id="2465" r:id="rId14"/>
    <p:sldId id="2466" r:id="rId15"/>
    <p:sldId id="2467" r:id="rId16"/>
    <p:sldId id="2345" r:id="rId17"/>
    <p:sldId id="2469" r:id="rId18"/>
    <p:sldId id="2470" r:id="rId19"/>
    <p:sldId id="2471" r:id="rId20"/>
    <p:sldId id="2472" r:id="rId21"/>
    <p:sldId id="2473" r:id="rId22"/>
    <p:sldId id="2474" r:id="rId23"/>
    <p:sldId id="2475" r:id="rId24"/>
    <p:sldId id="2476" r:id="rId25"/>
    <p:sldId id="2477" r:id="rId26"/>
    <p:sldId id="2373" r:id="rId27"/>
    <p:sldId id="2478" r:id="rId28"/>
    <p:sldId id="2411" r:id="rId29"/>
    <p:sldId id="2347" r:id="rId30"/>
    <p:sldId id="2348" r:id="rId31"/>
    <p:sldId id="2349" r:id="rId32"/>
    <p:sldId id="2350" r:id="rId33"/>
    <p:sldId id="2351" r:id="rId34"/>
    <p:sldId id="2352" r:id="rId35"/>
    <p:sldId id="2353" r:id="rId36"/>
    <p:sldId id="2354" r:id="rId37"/>
    <p:sldId id="2403" r:id="rId38"/>
    <p:sldId id="2404" r:id="rId39"/>
    <p:sldId id="2406" r:id="rId40"/>
    <p:sldId id="2407" r:id="rId41"/>
    <p:sldId id="2408" r:id="rId42"/>
    <p:sldId id="2405" r:id="rId43"/>
    <p:sldId id="2355" r:id="rId44"/>
    <p:sldId id="2356" r:id="rId45"/>
    <p:sldId id="2357" r:id="rId46"/>
    <p:sldId id="2358" r:id="rId47"/>
    <p:sldId id="2359" r:id="rId48"/>
    <p:sldId id="2360" r:id="rId49"/>
    <p:sldId id="2484" r:id="rId50"/>
    <p:sldId id="2455" r:id="rId51"/>
    <p:sldId id="2457" r:id="rId52"/>
    <p:sldId id="2456" r:id="rId53"/>
    <p:sldId id="2464" r:id="rId54"/>
    <p:sldId id="2458" r:id="rId55"/>
    <p:sldId id="2463" r:id="rId56"/>
    <p:sldId id="2460" r:id="rId57"/>
    <p:sldId id="2461" r:id="rId58"/>
    <p:sldId id="2462" r:id="rId59"/>
    <p:sldId id="2454" r:id="rId60"/>
    <p:sldId id="2361" r:id="rId61"/>
    <p:sldId id="2479" r:id="rId62"/>
    <p:sldId id="2480" r:id="rId63"/>
    <p:sldId id="2402" r:id="rId64"/>
    <p:sldId id="2363" r:id="rId65"/>
    <p:sldId id="2364" r:id="rId66"/>
    <p:sldId id="2459" r:id="rId67"/>
    <p:sldId id="2365" r:id="rId68"/>
    <p:sldId id="2366" r:id="rId69"/>
    <p:sldId id="2370" r:id="rId70"/>
    <p:sldId id="2362" r:id="rId71"/>
    <p:sldId id="2371" r:id="rId72"/>
    <p:sldId id="2481" r:id="rId73"/>
    <p:sldId id="2482" r:id="rId74"/>
    <p:sldId id="2322" r:id="rId75"/>
  </p:sldIdLst>
  <p:sldSz cx="12192000" cy="6858000"/>
  <p:notesSz cx="6858000" cy="9144000"/>
  <p:embeddedFontLst>
    <p:embeddedFont>
      <p:font typeface="文道楷体" panose="02010600040101010101" charset="-122"/>
      <p:regular r:id="rId80"/>
    </p:embeddedFont>
    <p:embeddedFont>
      <p:font typeface="华文新魏" panose="02010800040101010101" pitchFamily="2" charset="-122"/>
      <p:regular r:id="rId81"/>
    </p:embeddedFont>
    <p:embeddedFont>
      <p:font typeface="楷体" panose="02010609060101010101" charset="-122"/>
      <p:regular r:id="rId82"/>
    </p:embeddedFont>
    <p:embeddedFont>
      <p:font typeface="微软雅黑" panose="020B0503020204020204" charset="-122"/>
      <p:regular r:id="rId83"/>
    </p:embeddedFont>
    <p:embeddedFont>
      <p:font typeface="黑体" panose="02010609060101010101" charset="-122"/>
      <p:regular r:id="rId84"/>
    </p:embeddedFont>
    <p:embeddedFont>
      <p:font typeface="Calibri Light" panose="020F0302020204030204" charset="0"/>
      <p:regular r:id="rId85"/>
      <p:italic r:id="rId86"/>
    </p:embeddedFont>
    <p:embeddedFont>
      <p:font typeface="Calibri" panose="020F0502020204030204" charset="0"/>
      <p:regular r:id="rId87"/>
      <p:bold r:id="rId88"/>
      <p:italic r:id="rId89"/>
      <p:boldItalic r:id="rId90"/>
    </p:embeddedFont>
    <p:embeddedFont>
      <p:font typeface="等线" panose="02010600030101010101" charset="-122"/>
      <p:regular r:id="rId91"/>
    </p:embeddedFont>
    <p:embeddedFont>
      <p:font typeface="仿宋" panose="02010609060101010101" pitchFamily="49" charset="-122"/>
      <p:regular r:id="rId92"/>
    </p:embeddedFont>
    <p:embeddedFont>
      <p:font typeface="微软雅黑 Light" panose="020B0502040204020203" charset="-122"/>
      <p:regular r:id="rId93"/>
    </p:embeddedFont>
    <p:embeddedFont>
      <p:font typeface="汉仪汉黑W" panose="00020600040101010101" charset="-122"/>
      <p:regular r:id="rId94"/>
    </p:embeddedFont>
  </p:embeddedFontLst>
  <p:custDataLst>
    <p:tags r:id="rId9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柯雯 曾" initials="柯雯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EB"/>
    <a:srgbClr val="F2A05B"/>
    <a:srgbClr val="F37A29"/>
    <a:srgbClr val="B88408"/>
    <a:srgbClr val="9A5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8"/>
    <p:restoredTop sz="94626"/>
  </p:normalViewPr>
  <p:slideViewPr>
    <p:cSldViewPr snapToGrid="0">
      <p:cViewPr varScale="1">
        <p:scale>
          <a:sx n="63" d="100"/>
          <a:sy n="63" d="100"/>
        </p:scale>
        <p:origin x="7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5" Type="http://schemas.openxmlformats.org/officeDocument/2006/relationships/tags" Target="tags/tag157.xml"/><Relationship Id="rId94" Type="http://schemas.openxmlformats.org/officeDocument/2006/relationships/font" Target="fonts/font15.fntdata"/><Relationship Id="rId93" Type="http://schemas.openxmlformats.org/officeDocument/2006/relationships/font" Target="fonts/font14.fntdata"/><Relationship Id="rId92" Type="http://schemas.openxmlformats.org/officeDocument/2006/relationships/font" Target="fonts/font13.fntdata"/><Relationship Id="rId91" Type="http://schemas.openxmlformats.org/officeDocument/2006/relationships/font" Target="fonts/font12.fntdata"/><Relationship Id="rId90" Type="http://schemas.openxmlformats.org/officeDocument/2006/relationships/font" Target="fonts/font11.fntdata"/><Relationship Id="rId9" Type="http://schemas.openxmlformats.org/officeDocument/2006/relationships/slide" Target="slides/slide5.xml"/><Relationship Id="rId89" Type="http://schemas.openxmlformats.org/officeDocument/2006/relationships/font" Target="fonts/font10.fntdata"/><Relationship Id="rId88" Type="http://schemas.openxmlformats.org/officeDocument/2006/relationships/font" Target="fonts/font9.fntdata"/><Relationship Id="rId87" Type="http://schemas.openxmlformats.org/officeDocument/2006/relationships/font" Target="fonts/font8.fntdata"/><Relationship Id="rId86" Type="http://schemas.openxmlformats.org/officeDocument/2006/relationships/font" Target="fonts/font7.fntdata"/><Relationship Id="rId85" Type="http://schemas.openxmlformats.org/officeDocument/2006/relationships/font" Target="fonts/font6.fntdata"/><Relationship Id="rId84" Type="http://schemas.openxmlformats.org/officeDocument/2006/relationships/font" Target="fonts/font5.fntdata"/><Relationship Id="rId83" Type="http://schemas.openxmlformats.org/officeDocument/2006/relationships/font" Target="fonts/font4.fntdata"/><Relationship Id="rId82" Type="http://schemas.openxmlformats.org/officeDocument/2006/relationships/font" Target="fonts/font3.fntdata"/><Relationship Id="rId81" Type="http://schemas.openxmlformats.org/officeDocument/2006/relationships/font" Target="fonts/font2.fntdata"/><Relationship Id="rId80" Type="http://schemas.openxmlformats.org/officeDocument/2006/relationships/font" Target="fonts/font1.fntdata"/><Relationship Id="rId8" Type="http://schemas.openxmlformats.org/officeDocument/2006/relationships/slide" Target="slides/slide4.xml"/><Relationship Id="rId79" Type="http://schemas.openxmlformats.org/officeDocument/2006/relationships/commentAuthors" Target="commentAuthors.xml"/><Relationship Id="rId78" Type="http://schemas.openxmlformats.org/officeDocument/2006/relationships/tableStyles" Target="tableStyles.xml"/><Relationship Id="rId77" Type="http://schemas.openxmlformats.org/officeDocument/2006/relationships/viewProps" Target="viewProps.xml"/><Relationship Id="rId76" Type="http://schemas.openxmlformats.org/officeDocument/2006/relationships/presProps" Target="presProps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33F80-539D-4707-9841-183974CC1F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A775D-D46C-46CC-AD07-85213D52E0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3400" y="6391275"/>
            <a:ext cx="2631440" cy="3848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3.png"/><Relationship Id="rId13" Type="http://schemas.openxmlformats.org/officeDocument/2006/relationships/image" Target="../media/image4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4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A338-C754-4EDE-B0F7-9C541DAB2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5F2F-2341-4894-9DB8-674B4B2A6D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ogo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9300210" y="132715"/>
            <a:ext cx="2734310" cy="62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423400" y="6391275"/>
            <a:ext cx="2631440" cy="3848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2" Type="http://schemas.openxmlformats.org/officeDocument/2006/relationships/slideLayout" Target="../slideLayouts/slideLayout14.xml"/><Relationship Id="rId21" Type="http://schemas.openxmlformats.org/officeDocument/2006/relationships/tags" Target="../tags/tag16.xml"/><Relationship Id="rId20" Type="http://schemas.openxmlformats.org/officeDocument/2006/relationships/image" Target="../media/image15.png"/><Relationship Id="rId2" Type="http://schemas.openxmlformats.org/officeDocument/2006/relationships/tags" Target="../tags/tag3.xml"/><Relationship Id="rId19" Type="http://schemas.openxmlformats.org/officeDocument/2006/relationships/tags" Target="../tags/tag15.xml"/><Relationship Id="rId18" Type="http://schemas.openxmlformats.org/officeDocument/2006/relationships/image" Target="../media/image14.png"/><Relationship Id="rId17" Type="http://schemas.openxmlformats.org/officeDocument/2006/relationships/tags" Target="../tags/tag14.xml"/><Relationship Id="rId16" Type="http://schemas.openxmlformats.org/officeDocument/2006/relationships/image" Target="../media/image13.png"/><Relationship Id="rId15" Type="http://schemas.openxmlformats.org/officeDocument/2006/relationships/tags" Target="../tags/tag13.xml"/><Relationship Id="rId14" Type="http://schemas.openxmlformats.org/officeDocument/2006/relationships/image" Target="../media/image12.png"/><Relationship Id="rId13" Type="http://schemas.openxmlformats.org/officeDocument/2006/relationships/tags" Target="../tags/tag12.xml"/><Relationship Id="rId12" Type="http://schemas.openxmlformats.org/officeDocument/2006/relationships/image" Target="../media/image11.png"/><Relationship Id="rId11" Type="http://schemas.openxmlformats.org/officeDocument/2006/relationships/tags" Target="../tags/tag11.xml"/><Relationship Id="rId10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4" Type="http://schemas.openxmlformats.org/officeDocument/2006/relationships/slideLayout" Target="../slideLayouts/slideLayout14.xml"/><Relationship Id="rId23" Type="http://schemas.openxmlformats.org/officeDocument/2006/relationships/tags" Target="../tags/tag45.xml"/><Relationship Id="rId22" Type="http://schemas.openxmlformats.org/officeDocument/2006/relationships/tags" Target="../tags/tag44.xml"/><Relationship Id="rId21" Type="http://schemas.openxmlformats.org/officeDocument/2006/relationships/tags" Target="../tags/tag43.xml"/><Relationship Id="rId20" Type="http://schemas.openxmlformats.org/officeDocument/2006/relationships/tags" Target="../tags/tag42.xml"/><Relationship Id="rId2" Type="http://schemas.openxmlformats.org/officeDocument/2006/relationships/tags" Target="../tags/tag24.xml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49.xml"/><Relationship Id="rId6" Type="http://schemas.openxmlformats.org/officeDocument/2006/relationships/image" Target="../media/image31.png"/><Relationship Id="rId5" Type="http://schemas.openxmlformats.org/officeDocument/2006/relationships/tags" Target="../tags/tag48.xml"/><Relationship Id="rId4" Type="http://schemas.openxmlformats.org/officeDocument/2006/relationships/image" Target="../media/image30.png"/><Relationship Id="rId3" Type="http://schemas.openxmlformats.org/officeDocument/2006/relationships/tags" Target="../tags/tag47.xml"/><Relationship Id="rId2" Type="http://schemas.openxmlformats.org/officeDocument/2006/relationships/image" Target="../media/image29.png"/><Relationship Id="rId1" Type="http://schemas.openxmlformats.org/officeDocument/2006/relationships/tags" Target="../tags/tag46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0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5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2.xml"/><Relationship Id="rId1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3.xml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5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55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6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7.xml"/><Relationship Id="rId1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image" Target="../media/image63.jpeg"/><Relationship Id="rId3" Type="http://schemas.openxmlformats.org/officeDocument/2006/relationships/tags" Target="../tags/tag59.xml"/><Relationship Id="rId2" Type="http://schemas.openxmlformats.org/officeDocument/2006/relationships/image" Target="../media/image62.jpeg"/><Relationship Id="rId16" Type="http://schemas.openxmlformats.org/officeDocument/2006/relationships/slideLayout" Target="../slideLayouts/slideLayout14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8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71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72.xml"/><Relationship Id="rId4" Type="http://schemas.openxmlformats.org/officeDocument/2006/relationships/image" Target="../media/image70.jpe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73.xml"/><Relationship Id="rId2" Type="http://schemas.openxmlformats.org/officeDocument/2006/relationships/image" Target="../media/image72.png"/><Relationship Id="rId1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76.xml"/><Relationship Id="rId1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7.xml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79.xml"/><Relationship Id="rId4" Type="http://schemas.openxmlformats.org/officeDocument/2006/relationships/image" Target="../media/image116.png"/><Relationship Id="rId3" Type="http://schemas.openxmlformats.org/officeDocument/2006/relationships/tags" Target="../tags/tag78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0" Type="http://schemas.openxmlformats.org/officeDocument/2006/relationships/slideLayout" Target="../slideLayouts/slideLayout14.xml"/><Relationship Id="rId4" Type="http://schemas.openxmlformats.org/officeDocument/2006/relationships/tags" Target="../tags/tag83.xml"/><Relationship Id="rId39" Type="http://schemas.openxmlformats.org/officeDocument/2006/relationships/tags" Target="../tags/tag118.xml"/><Relationship Id="rId38" Type="http://schemas.openxmlformats.org/officeDocument/2006/relationships/tags" Target="../tags/tag117.xml"/><Relationship Id="rId37" Type="http://schemas.openxmlformats.org/officeDocument/2006/relationships/tags" Target="../tags/tag116.xml"/><Relationship Id="rId36" Type="http://schemas.openxmlformats.org/officeDocument/2006/relationships/tags" Target="../tags/tag115.xml"/><Relationship Id="rId35" Type="http://schemas.openxmlformats.org/officeDocument/2006/relationships/tags" Target="../tags/tag114.xml"/><Relationship Id="rId34" Type="http://schemas.openxmlformats.org/officeDocument/2006/relationships/tags" Target="../tags/tag113.xml"/><Relationship Id="rId33" Type="http://schemas.openxmlformats.org/officeDocument/2006/relationships/tags" Target="../tags/tag112.xml"/><Relationship Id="rId32" Type="http://schemas.openxmlformats.org/officeDocument/2006/relationships/tags" Target="../tags/tag111.xml"/><Relationship Id="rId31" Type="http://schemas.openxmlformats.org/officeDocument/2006/relationships/tags" Target="../tags/tag110.xml"/><Relationship Id="rId30" Type="http://schemas.openxmlformats.org/officeDocument/2006/relationships/tags" Target="../tags/tag109.xml"/><Relationship Id="rId3" Type="http://schemas.openxmlformats.org/officeDocument/2006/relationships/tags" Target="../tags/tag82.xml"/><Relationship Id="rId29" Type="http://schemas.openxmlformats.org/officeDocument/2006/relationships/tags" Target="../tags/tag108.xml"/><Relationship Id="rId28" Type="http://schemas.openxmlformats.org/officeDocument/2006/relationships/tags" Target="../tags/tag107.xml"/><Relationship Id="rId27" Type="http://schemas.openxmlformats.org/officeDocument/2006/relationships/tags" Target="../tags/tag106.xml"/><Relationship Id="rId26" Type="http://schemas.openxmlformats.org/officeDocument/2006/relationships/tags" Target="../tags/tag105.xml"/><Relationship Id="rId25" Type="http://schemas.openxmlformats.org/officeDocument/2006/relationships/tags" Target="../tags/tag104.xml"/><Relationship Id="rId24" Type="http://schemas.openxmlformats.org/officeDocument/2006/relationships/tags" Target="../tags/tag103.xml"/><Relationship Id="rId23" Type="http://schemas.openxmlformats.org/officeDocument/2006/relationships/tags" Target="../tags/tag102.xml"/><Relationship Id="rId22" Type="http://schemas.openxmlformats.org/officeDocument/2006/relationships/tags" Target="../tags/tag101.xml"/><Relationship Id="rId21" Type="http://schemas.openxmlformats.org/officeDocument/2006/relationships/tags" Target="../tags/tag100.xml"/><Relationship Id="rId20" Type="http://schemas.openxmlformats.org/officeDocument/2006/relationships/tags" Target="../tags/tag99.xml"/><Relationship Id="rId2" Type="http://schemas.openxmlformats.org/officeDocument/2006/relationships/tags" Target="../tags/tag81.xml"/><Relationship Id="rId19" Type="http://schemas.openxmlformats.org/officeDocument/2006/relationships/tags" Target="../tags/tag98.xml"/><Relationship Id="rId18" Type="http://schemas.openxmlformats.org/officeDocument/2006/relationships/tags" Target="../tags/tag97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9.xml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6" Type="http://schemas.openxmlformats.org/officeDocument/2006/relationships/slideLayout" Target="../slideLayouts/slideLayout14.xml"/><Relationship Id="rId35" Type="http://schemas.openxmlformats.org/officeDocument/2006/relationships/tags" Target="../tags/tag153.xml"/><Relationship Id="rId34" Type="http://schemas.openxmlformats.org/officeDocument/2006/relationships/tags" Target="../tags/tag152.xml"/><Relationship Id="rId33" Type="http://schemas.openxmlformats.org/officeDocument/2006/relationships/tags" Target="../tags/tag151.xml"/><Relationship Id="rId32" Type="http://schemas.openxmlformats.org/officeDocument/2006/relationships/tags" Target="../tags/tag150.xml"/><Relationship Id="rId31" Type="http://schemas.openxmlformats.org/officeDocument/2006/relationships/tags" Target="../tags/tag149.xml"/><Relationship Id="rId30" Type="http://schemas.openxmlformats.org/officeDocument/2006/relationships/tags" Target="../tags/tag148.xml"/><Relationship Id="rId3" Type="http://schemas.openxmlformats.org/officeDocument/2006/relationships/tags" Target="../tags/tag121.xml"/><Relationship Id="rId29" Type="http://schemas.openxmlformats.org/officeDocument/2006/relationships/tags" Target="../tags/tag147.xml"/><Relationship Id="rId28" Type="http://schemas.openxmlformats.org/officeDocument/2006/relationships/tags" Target="../tags/tag146.xml"/><Relationship Id="rId27" Type="http://schemas.openxmlformats.org/officeDocument/2006/relationships/tags" Target="../tags/tag145.xml"/><Relationship Id="rId26" Type="http://schemas.openxmlformats.org/officeDocument/2006/relationships/tags" Target="../tags/tag144.xml"/><Relationship Id="rId25" Type="http://schemas.openxmlformats.org/officeDocument/2006/relationships/tags" Target="../tags/tag143.xml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image" Target="../media/image117.jpeg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tags" Target="../tags/tag1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jpeg"/><Relationship Id="rId8" Type="http://schemas.openxmlformats.org/officeDocument/2006/relationships/image" Target="../media/image120.jpeg"/><Relationship Id="rId7" Type="http://schemas.openxmlformats.org/officeDocument/2006/relationships/image" Target="../media/image119.png"/><Relationship Id="rId6" Type="http://schemas.openxmlformats.org/officeDocument/2006/relationships/image" Target="../media/image1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tags" Target="../tags/tag156.xml"/><Relationship Id="rId2" Type="http://schemas.microsoft.com/office/2007/relationships/hdphoto" Target="../media/image6.wdp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A-矩形 3"/>
          <p:cNvSpPr/>
          <p:nvPr>
            <p:custDataLst>
              <p:tags r:id="rId3"/>
            </p:custDataLst>
          </p:nvPr>
        </p:nvSpPr>
        <p:spPr>
          <a:xfrm>
            <a:off x="660400" y="2136775"/>
            <a:ext cx="11169015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noProof="0">
                <a:ln w="3175">
                  <a:noFill/>
                  <a:prstDash val="dash"/>
                </a:ln>
                <a:solidFill>
                  <a:schemeClr val="tx1"/>
                </a:solidFill>
                <a:effectLst/>
                <a:latin typeface="文道楷体" panose="02010600040101010101" charset="-122"/>
                <a:ea typeface="文道楷体" panose="02010600040101010101" charset="-122"/>
                <a:cs typeface="文道楷体" panose="02010600040101010101" charset="-122"/>
                <a:sym typeface="+mn-ea"/>
              </a:rPr>
              <a:t>放开教学的视野，细致地用足教材</a:t>
            </a:r>
            <a:br>
              <a:rPr lang="zh-CN" altLang="en-US" sz="5400" b="1" spc="300" noProof="0">
                <a:ln w="3175">
                  <a:noFill/>
                  <a:prstDash val="dash"/>
                </a:ln>
                <a:solidFill>
                  <a:schemeClr val="tx1"/>
                </a:solidFill>
                <a:effectLst/>
                <a:latin typeface="文道楷体" panose="02010600040101010101" charset="-122"/>
                <a:ea typeface="文道楷体" panose="02010600040101010101" charset="-122"/>
                <a:cs typeface="文道楷体" panose="02010600040101010101" charset="-122"/>
                <a:sym typeface="+mn-ea"/>
              </a:rPr>
            </a:br>
            <a:r>
              <a:rPr lang="en-US" altLang="zh-CN" sz="5400" b="1" spc="300" noProof="0">
                <a:ln w="3175">
                  <a:noFill/>
                  <a:prstDash val="dash"/>
                </a:ln>
                <a:solidFill>
                  <a:schemeClr val="tx1"/>
                </a:solidFill>
                <a:effectLst/>
                <a:latin typeface="文道楷体" panose="02010600040101010101" charset="-122"/>
                <a:ea typeface="文道楷体" panose="02010600040101010101" charset="-122"/>
                <a:cs typeface="文道楷体" panose="02010600040101010101" charset="-122"/>
                <a:sym typeface="+mn-ea"/>
              </a:rPr>
              <a:t>——兼谈初高</a:t>
            </a:r>
            <a:r>
              <a:rPr lang="zh-CN" altLang="en-US" sz="5400" b="1" spc="300" noProof="0">
                <a:ln w="3175">
                  <a:noFill/>
                  <a:prstDash val="dash"/>
                </a:ln>
                <a:solidFill>
                  <a:schemeClr val="tx1"/>
                </a:solidFill>
                <a:effectLst/>
                <a:latin typeface="文道楷体" panose="02010600040101010101" charset="-122"/>
                <a:ea typeface="文道楷体" panose="02010600040101010101" charset="-122"/>
                <a:cs typeface="文道楷体" panose="02010600040101010101" charset="-122"/>
                <a:sym typeface="+mn-ea"/>
              </a:rPr>
              <a:t>中教学</a:t>
            </a:r>
            <a:r>
              <a:rPr lang="en-US" altLang="zh-CN" sz="5400" b="1" spc="300" noProof="0">
                <a:ln w="3175">
                  <a:noFill/>
                  <a:prstDash val="dash"/>
                </a:ln>
                <a:solidFill>
                  <a:schemeClr val="tx1"/>
                </a:solidFill>
                <a:effectLst/>
                <a:latin typeface="文道楷体" panose="02010600040101010101" charset="-122"/>
                <a:ea typeface="文道楷体" panose="02010600040101010101" charset="-122"/>
                <a:cs typeface="文道楷体" panose="02010600040101010101" charset="-122"/>
                <a:sym typeface="+mn-ea"/>
              </a:rPr>
              <a:t>衔接</a:t>
            </a:r>
            <a:endParaRPr kumimoji="0" lang="en-US" altLang="zh-CN" sz="5400" b="1" i="0" kern="1200" cap="none" spc="300" normalizeH="0" noProof="0">
              <a:ln w="3175">
                <a:noFill/>
                <a:prstDash val="dash"/>
              </a:ln>
              <a:solidFill>
                <a:srgbClr val="5B9BD5"/>
              </a:solidFill>
              <a:effectLst/>
              <a:latin typeface="文道楷体" panose="02010600040101010101" charset="-122"/>
              <a:ea typeface="文道楷体" panose="02010600040101010101" charset="-122"/>
              <a:cs typeface="文道楷体" panose="02010600040101010101" charset="-122"/>
            </a:endParaRPr>
          </a:p>
          <a:p>
            <a:endParaRPr kumimoji="0" lang="en-US" altLang="zh-CN" sz="5400" b="1" i="0" kern="1200" cap="none" spc="300" normalizeH="0" noProof="0" dirty="0">
              <a:ln w="3175">
                <a:noFill/>
                <a:prstDash val="dash"/>
              </a:ln>
              <a:solidFill>
                <a:srgbClr val="5B9BD5"/>
              </a:solidFill>
              <a:effectLst/>
              <a:latin typeface="文道楷体" panose="02010600040101010101" charset="-122"/>
              <a:ea typeface="文道楷体" panose="02010600040101010101" charset="-122"/>
              <a:cs typeface="文道楷体" panose="02010600040101010101" charset="-122"/>
              <a:sym typeface="思源黑体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96" y="344087"/>
            <a:ext cx="2767313" cy="51816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2851150" y="4250690"/>
            <a:ext cx="648906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3600" kern="100" dirty="0"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 </a:t>
            </a:r>
            <a:endParaRPr lang="en-US" altLang="zh-CN" sz="3600" kern="100" dirty="0"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3600" b="1" kern="100" dirty="0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主讲人：闸北八中 王伦立</a:t>
            </a:r>
            <a:endParaRPr lang="en-US" altLang="zh-CN" sz="3600" b="1" kern="100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spcAft>
                <a:spcPts val="0"/>
              </a:spcAft>
            </a:pPr>
            <a:endParaRPr lang="en-US" altLang="zh-CN" sz="3600" b="1" kern="100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062095" y="4044315"/>
            <a:ext cx="6499860" cy="0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767840" y="2012315"/>
            <a:ext cx="6731635" cy="0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0773104" y="6364347"/>
            <a:ext cx="11544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kern="100" dirty="0" err="1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2020.8.22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334171"/>
            <a:ext cx="1767840" cy="176784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535" y="344170"/>
            <a:ext cx="3130550" cy="5181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4170" y="1290283"/>
            <a:ext cx="11877040" cy="495748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/>
              <a:t>1.</a:t>
            </a:r>
            <a:r>
              <a:rPr lang="zh-CN" altLang="en-US" sz="2400" dirty="0"/>
              <a:t>课程改革的常态：</a:t>
            </a:r>
            <a:r>
              <a:rPr lang="en-US" altLang="zh-CN" sz="2400" dirty="0"/>
              <a:t>10</a:t>
            </a:r>
            <a:r>
              <a:rPr lang="zh-CN" altLang="en-US" sz="2400" dirty="0"/>
              <a:t>年一变，</a:t>
            </a:r>
            <a:r>
              <a:rPr lang="en-US" altLang="zh-CN" sz="2400" dirty="0"/>
              <a:t>2001-2011</a:t>
            </a:r>
            <a:r>
              <a:rPr lang="zh-CN" altLang="en-US" sz="2400" dirty="0"/>
              <a:t>，课标与教材</a:t>
            </a:r>
            <a:endParaRPr lang="en-US" altLang="zh-CN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/>
              <a:t>2.</a:t>
            </a:r>
            <a:r>
              <a:rPr lang="zh-CN" altLang="en-US" sz="2400" dirty="0"/>
              <a:t>国内外的大变局：历史教育的挑战与使命</a:t>
            </a:r>
            <a:endParaRPr lang="zh-CN" altLang="en-US" sz="24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>
                <a:sym typeface="+mn-ea"/>
              </a:rPr>
              <a:t>核心素养：如何在</a:t>
            </a:r>
            <a:r>
              <a:rPr lang="zh-CN" altLang="en-US" sz="2400">
                <a:sym typeface="+mn-ea"/>
              </a:rPr>
              <a:t>复杂的、不确定的世界中，</a:t>
            </a:r>
            <a:r>
              <a:rPr lang="zh-CN" altLang="en-US" sz="2400">
                <a:sym typeface="+mn-ea"/>
              </a:rPr>
              <a:t>运用知识与能力，解决相关问题。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1</a:t>
            </a:r>
            <a:r>
              <a:rPr lang="zh-CN" altLang="en-US" sz="2400" dirty="0"/>
              <a:t>）中外时局：中国崛起与欧美反应、民间舆论与网络现象</a:t>
            </a:r>
            <a:endParaRPr lang="zh-CN" altLang="en-US" sz="24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/>
              <a:t>     以国外教科书的</a:t>
            </a:r>
            <a:r>
              <a:rPr lang="en-US" altLang="zh-CN" sz="2400" dirty="0"/>
              <a:t>“</a:t>
            </a:r>
            <a:r>
              <a:rPr lang="zh-CN" altLang="en-US" sz="2400" dirty="0"/>
              <a:t>中国形象</a:t>
            </a:r>
            <a:r>
              <a:rPr lang="en-US" altLang="zh-CN" sz="2400" dirty="0"/>
              <a:t>”</a:t>
            </a:r>
            <a:r>
              <a:rPr lang="zh-CN" altLang="en-US" sz="2400" dirty="0"/>
              <a:t>为例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2</a:t>
            </a:r>
            <a:r>
              <a:rPr lang="zh-CN" altLang="en-US" sz="2400" dirty="0"/>
              <a:t>）各国挑战：全球化与逆全球化、民族主义与世界主义等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（</a:t>
            </a:r>
            <a:r>
              <a:rPr lang="en-US" altLang="zh-CN" sz="2400" dirty="0"/>
              <a:t>3</a:t>
            </a:r>
            <a:r>
              <a:rPr lang="zh-CN" altLang="en-US" sz="2400" dirty="0"/>
              <a:t>）艰巨使命：立德树人与国家认同，青年、五四与中国梦</a:t>
            </a:r>
            <a:endParaRPr lang="zh-CN" altLang="en-US" sz="2400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二、新时代、新课改、新挑战（背景）</a:t>
            </a:r>
            <a:endParaRPr lang="en-US" altLang="zh-CN" sz="36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laoziha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矩形 2"/>
          <p:cNvSpPr>
            <a:spLocks noChangeArrowheads="1"/>
          </p:cNvSpPr>
          <p:nvPr/>
        </p:nvSpPr>
        <p:spPr bwMode="auto">
          <a:xfrm>
            <a:off x="3524250" y="2468166"/>
            <a:ext cx="5143500" cy="41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altLang="zh-CN" sz="2025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25"/>
          </a:p>
        </p:txBody>
      </p:sp>
      <p:sp>
        <p:nvSpPr>
          <p:cNvPr id="4" name="矩形 3"/>
          <p:cNvSpPr/>
          <p:nvPr/>
        </p:nvSpPr>
        <p:spPr>
          <a:xfrm>
            <a:off x="2450902" y="2060972"/>
            <a:ext cx="8506420" cy="23775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950" b="1" dirty="0">
                <a:latin typeface="Arial" panose="020B0604020202020204" pitchFamily="34" charset="0"/>
              </a:rPr>
              <a:t>        </a:t>
            </a:r>
            <a:r>
              <a:rPr lang="en-US" altLang="zh-CN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zh-CN" sz="5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>
              <a:defRPr/>
            </a:pPr>
            <a:endParaRPr lang="en-US" altLang="zh-CN" sz="4950" b="1" dirty="0">
              <a:solidFill>
                <a:srgbClr val="2B0BB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4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     </a:t>
            </a:r>
            <a:endParaRPr lang="zh-CN" altLang="en-US" sz="45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1895475" y="857250"/>
            <a:ext cx="9086850" cy="462915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zh-CN" altLang="en-US" sz="405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作为教师，应该想到：</a:t>
            </a:r>
            <a:endParaRPr lang="en-US" altLang="zh-CN" sz="405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CN" sz="9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165"/>
              </a:lnSpc>
              <a:buNone/>
              <a:defRPr/>
            </a:pP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现在我们所教的初中学生，到</a:t>
            </a:r>
            <a:r>
              <a:rPr lang="en-US" altLang="zh-CN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2035</a:t>
            </a:r>
            <a:endParaRPr lang="en-US" altLang="zh-CN" sz="405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165"/>
              </a:lnSpc>
              <a:buNone/>
              <a:defRPr/>
            </a:pP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年是</a:t>
            </a:r>
            <a:r>
              <a:rPr lang="en-US" altLang="zh-CN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30</a:t>
            </a: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岁左右；到</a:t>
            </a:r>
            <a:r>
              <a:rPr lang="en-US" altLang="zh-CN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2049</a:t>
            </a: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年，是</a:t>
            </a:r>
            <a:r>
              <a:rPr lang="en-US" altLang="zh-CN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45</a:t>
            </a: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岁</a:t>
            </a:r>
            <a:endParaRPr lang="en-US" altLang="zh-CN" sz="405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165"/>
              </a:lnSpc>
              <a:buNone/>
              <a:defRPr/>
            </a:pP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左右。也就是说，他们这代人将投</a:t>
            </a:r>
            <a:endParaRPr lang="en-US" altLang="zh-CN" sz="405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165"/>
              </a:lnSpc>
              <a:buNone/>
              <a:defRPr/>
            </a:pP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身于中国基本实现社会主义现代化</a:t>
            </a:r>
            <a:endParaRPr lang="en-US" altLang="zh-CN" sz="405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165"/>
              </a:lnSpc>
              <a:buNone/>
              <a:defRPr/>
            </a:pP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的伟大事业中，并将成为把中国建</a:t>
            </a:r>
            <a:endParaRPr lang="en-US" altLang="zh-CN" sz="405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4165"/>
              </a:lnSpc>
              <a:buNone/>
              <a:defRPr/>
            </a:pPr>
            <a:r>
              <a:rPr lang="zh-CN" altLang="en-US" sz="405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成社会主义强国的中坚力量。</a:t>
            </a:r>
            <a:endParaRPr lang="zh-CN" altLang="en-US" sz="405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2538" name="Picture 10" descr="C:\Users\Administrator\Desktop\老师_看图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2828925"/>
            <a:ext cx="106441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1285875"/>
            <a:ext cx="1171575" cy="14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4457700"/>
            <a:ext cx="1169790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1468438" y="142875"/>
            <a:ext cx="8713787" cy="3584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defRPr/>
            </a:pPr>
            <a:r>
              <a:rPr lang="zh-CN" altLang="en-US" sz="2400" b="1" dirty="0">
                <a:solidFill>
                  <a:schemeClr val="bg1"/>
                </a:solidFill>
              </a:rPr>
              <a:t>转引自叶小兵：</a:t>
            </a:r>
            <a:r>
              <a:rPr lang="en-US" altLang="zh-CN" sz="2400" b="1" dirty="0">
                <a:solidFill>
                  <a:schemeClr val="bg1"/>
                </a:solidFill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</a:rPr>
              <a:t>统编中学历史教材的取向</a:t>
            </a:r>
            <a:r>
              <a:rPr lang="en-US" altLang="zh-CN" sz="2400" b="1" dirty="0">
                <a:solidFill>
                  <a:schemeClr val="bg1"/>
                </a:solidFill>
              </a:rPr>
              <a:t>》</a:t>
            </a:r>
            <a:r>
              <a:rPr lang="zh-CN" altLang="en-US" sz="2400" b="1" dirty="0">
                <a:solidFill>
                  <a:schemeClr val="bg1"/>
                </a:solidFill>
              </a:rPr>
              <a:t>（课件）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7480" y="692748"/>
            <a:ext cx="11877040" cy="580076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/>
              <a:t>3.</a:t>
            </a:r>
            <a:r>
              <a:rPr lang="zh-CN" altLang="en-US" sz="3200" dirty="0"/>
              <a:t>主题教学的绝境：时空错位、史事缺漏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endParaRPr lang="en-US" altLang="zh-CN" sz="3200" dirty="0"/>
          </a:p>
          <a:p>
            <a:pPr>
              <a:lnSpc>
                <a:spcPct val="150000"/>
              </a:lnSpc>
            </a:pPr>
            <a:endParaRPr lang="en-US" altLang="zh-CN" sz="3200" dirty="0"/>
          </a:p>
          <a:p>
            <a:pPr>
              <a:lnSpc>
                <a:spcPct val="150000"/>
              </a:lnSpc>
            </a:pPr>
            <a:endParaRPr lang="en-US" altLang="zh-CN" sz="3200" dirty="0"/>
          </a:p>
          <a:p>
            <a:pPr marL="0" indent="0">
              <a:lnSpc>
                <a:spcPct val="150000"/>
              </a:lnSpc>
              <a:buNone/>
            </a:pPr>
            <a:endParaRPr lang="en-US" altLang="zh-CN" sz="3200" dirty="0"/>
          </a:p>
          <a:p>
            <a:pPr marL="0" indent="0">
              <a:lnSpc>
                <a:spcPct val="150000"/>
              </a:lnSpc>
              <a:buNone/>
            </a:pP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en-US" altLang="zh-CN" sz="3200" dirty="0"/>
              <a:t>4.</a:t>
            </a:r>
            <a:r>
              <a:rPr lang="zh-CN" altLang="en-US" sz="3200" dirty="0"/>
              <a:t>一纲多本的困境：编写质量不一、内容表述不同、教师交流困难</a:t>
            </a:r>
            <a:endParaRPr lang="en-US" altLang="zh-CN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63929" y="1606785"/>
            <a:ext cx="4920935" cy="37821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348" r="27765"/>
          <a:stretch>
            <a:fillRect/>
          </a:stretch>
        </p:blipFill>
        <p:spPr>
          <a:xfrm>
            <a:off x="707136" y="1621492"/>
            <a:ext cx="5388863" cy="36962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三、高中课程体系与中学、高校的衔接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7645" y="1134745"/>
            <a:ext cx="11374755" cy="5192395"/>
          </a:xfrm>
        </p:spPr>
        <p:txBody>
          <a:bodyPr/>
          <a:lstStyle/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800"/>
              <a:t>1.</a:t>
            </a:r>
            <a:r>
              <a:rPr lang="zh-CN" altLang="en-US" sz="2800"/>
              <a:t>人类历史发展趋势：</a:t>
            </a:r>
            <a:endParaRPr lang="zh-CN" altLang="en-US" sz="2800"/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从低级到高级（纵向联系）</a:t>
            </a:r>
            <a:endParaRPr lang="zh-CN" altLang="en-US" sz="2800"/>
          </a:p>
          <a:p>
            <a:pPr fontAlgn="auto">
              <a:lnSpc>
                <a:spcPct val="150000"/>
              </a:lnSpc>
            </a:pPr>
            <a:r>
              <a:rPr lang="zh-CN" altLang="en-US" sz="2800"/>
              <a:t>从相对分散逐渐走向整体（横向联系）</a:t>
            </a:r>
            <a:endParaRPr lang="zh-CN" altLang="en-US" sz="2800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800">
                <a:sym typeface="+mn-ea"/>
              </a:rPr>
              <a:t>2.</a:t>
            </a:r>
            <a:r>
              <a:rPr lang="zh-CN" altLang="en-US" sz="2800">
                <a:sym typeface="+mn-ea"/>
              </a:rPr>
              <a:t>个人看法：</a:t>
            </a:r>
            <a:r>
              <a:rPr lang="zh-CN" altLang="en-US" sz="2800"/>
              <a:t>初中（通史）</a:t>
            </a:r>
            <a:r>
              <a:rPr lang="en-US" altLang="zh-CN" sz="2800"/>
              <a:t>→</a:t>
            </a:r>
            <a:r>
              <a:rPr lang="zh-CN" altLang="en-US" sz="2800"/>
              <a:t>高一（纲要，大时序、小专题，点</a:t>
            </a:r>
            <a:r>
              <a:rPr lang="en-US" altLang="zh-CN" sz="2800"/>
              <a:t>-</a:t>
            </a:r>
            <a:r>
              <a:rPr lang="zh-CN" altLang="en-US" sz="2800"/>
              <a:t>线</a:t>
            </a:r>
            <a:r>
              <a:rPr lang="en-US" altLang="zh-CN" sz="2800"/>
              <a:t>-</a:t>
            </a:r>
            <a:r>
              <a:rPr lang="zh-CN" altLang="en-US" sz="2800"/>
              <a:t>面结合，初中、大学教材浓缩升级版）</a:t>
            </a:r>
            <a:r>
              <a:rPr lang="en-US" altLang="zh-CN" sz="2800"/>
              <a:t>→</a:t>
            </a:r>
            <a:r>
              <a:rPr lang="zh-CN" altLang="en-US" sz="2800"/>
              <a:t>高二（选必，大专题、小时序，三类主题、十八门大学先修课）</a:t>
            </a:r>
            <a:r>
              <a:rPr lang="en-US" altLang="zh-CN" sz="2800"/>
              <a:t>→</a:t>
            </a:r>
            <a:r>
              <a:rPr lang="zh-CN" altLang="en-US" sz="2800"/>
              <a:t>大学（四门思政课</a:t>
            </a:r>
            <a:r>
              <a:rPr lang="en-US" altLang="zh-CN" sz="2800"/>
              <a:t>+</a:t>
            </a:r>
            <a:r>
              <a:rPr lang="zh-CN" altLang="en-US" sz="2800"/>
              <a:t>历史学专业课）</a:t>
            </a:r>
            <a:endParaRPr lang="zh-CN" altLang="en-US" sz="2800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800"/>
              <a:t>3.</a:t>
            </a:r>
            <a:r>
              <a:rPr lang="zh-CN" altLang="en-US" sz="2800"/>
              <a:t>特别是选择性必修的话题：制度与治理、社会生活、文化交流与传播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4640" y="147320"/>
            <a:ext cx="11602720" cy="656336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altLang="en-US" sz="3000" b="1" dirty="0"/>
              <a:t>（一）初中教材简介（上）：编用情况</a:t>
            </a:r>
            <a:endParaRPr lang="en-US" altLang="zh-CN" sz="30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dirty="0"/>
              <a:t>1.</a:t>
            </a:r>
            <a:r>
              <a:rPr lang="zh-CN" altLang="en-US" sz="2400" dirty="0"/>
              <a:t>从编写到试教（依据网上相关信息整理，不一定准确）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2009</a:t>
            </a:r>
            <a:r>
              <a:rPr lang="zh-CN" altLang="en-US" sz="2400" dirty="0"/>
              <a:t>年，中央思想宣传工作领导小组指示教育部编写三科教材，大学教师</a:t>
            </a:r>
            <a:r>
              <a:rPr lang="en-US" altLang="zh-CN" sz="2400" dirty="0"/>
              <a:t>29/38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四审制度（</a:t>
            </a:r>
            <a:r>
              <a:rPr lang="en-US" altLang="zh-CN" sz="2400" dirty="0"/>
              <a:t>200</a:t>
            </a:r>
            <a:r>
              <a:rPr lang="zh-CN" altLang="en-US" sz="2400" dirty="0"/>
              <a:t>多位专家）：学科审查</a:t>
            </a:r>
            <a:r>
              <a:rPr lang="en-US" altLang="zh-CN" sz="2400" dirty="0"/>
              <a:t>——</a:t>
            </a:r>
            <a:r>
              <a:rPr lang="zh-CN" altLang="en-US" sz="2400" dirty="0"/>
              <a:t>综合审查</a:t>
            </a:r>
            <a:r>
              <a:rPr lang="en-US" altLang="zh-CN" sz="2400" dirty="0"/>
              <a:t>——</a:t>
            </a:r>
            <a:r>
              <a:rPr lang="zh-CN" altLang="en-US" sz="2400" dirty="0"/>
              <a:t>专题审查</a:t>
            </a:r>
            <a:r>
              <a:rPr lang="en-US" altLang="zh-CN" sz="2400" dirty="0"/>
              <a:t>——</a:t>
            </a:r>
            <a:r>
              <a:rPr lang="zh-CN" altLang="en-US" sz="2400" dirty="0"/>
              <a:t>终审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前后审查</a:t>
            </a:r>
            <a:r>
              <a:rPr lang="en-US" altLang="zh-CN" sz="2400" dirty="0"/>
              <a:t>20</a:t>
            </a:r>
            <a:r>
              <a:rPr lang="zh-CN" altLang="en-US" sz="2400" dirty="0"/>
              <a:t>多次，参与人员近</a:t>
            </a:r>
            <a:r>
              <a:rPr lang="en-US" altLang="zh-CN" sz="2400" dirty="0"/>
              <a:t>200</a:t>
            </a:r>
            <a:r>
              <a:rPr lang="zh-CN" altLang="en-US" sz="2400" dirty="0"/>
              <a:t>人（其中马工程专家</a:t>
            </a:r>
            <a:r>
              <a:rPr lang="en-US" altLang="zh-CN" sz="2400" dirty="0"/>
              <a:t>108</a:t>
            </a:r>
            <a:r>
              <a:rPr lang="zh-CN" altLang="en-US" sz="2400" dirty="0"/>
              <a:t>位、中学历史特级教师</a:t>
            </a:r>
            <a:r>
              <a:rPr lang="en-US" altLang="zh-CN" sz="2400" dirty="0"/>
              <a:t>30</a:t>
            </a:r>
            <a:r>
              <a:rPr lang="zh-CN" altLang="en-US" sz="2400" dirty="0"/>
              <a:t>多位），中央多次召开会议听取教材编写情况的汇报。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2012</a:t>
            </a:r>
            <a:r>
              <a:rPr lang="zh-CN" altLang="en-US" sz="2400" dirty="0"/>
              <a:t>年</a:t>
            </a:r>
            <a:r>
              <a:rPr lang="en-US" altLang="zh-CN" sz="2400" dirty="0"/>
              <a:t>2</a:t>
            </a:r>
            <a:r>
              <a:rPr lang="zh-CN" altLang="en-US" sz="2400" dirty="0"/>
              <a:t>月</a:t>
            </a:r>
            <a:r>
              <a:rPr lang="en-US" altLang="zh-CN" sz="2400" dirty="0"/>
              <a:t>-4</a:t>
            </a:r>
            <a:r>
              <a:rPr lang="zh-CN" altLang="en-US" sz="2400" dirty="0"/>
              <a:t>月，中国历史四册送审。</a:t>
            </a:r>
            <a:r>
              <a:rPr lang="en-US" altLang="zh-CN" sz="2400" dirty="0"/>
              <a:t>2013</a:t>
            </a:r>
            <a:r>
              <a:rPr lang="zh-CN" altLang="en-US" sz="2400" dirty="0"/>
              <a:t>年</a:t>
            </a:r>
            <a:r>
              <a:rPr lang="en-US" altLang="zh-CN" sz="2400" dirty="0"/>
              <a:t>1</a:t>
            </a:r>
            <a:r>
              <a:rPr lang="zh-CN" altLang="en-US" sz="2400" dirty="0"/>
              <a:t>月，世界历史初审通过。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2014</a:t>
            </a:r>
            <a:r>
              <a:rPr lang="zh-CN" altLang="en-US" sz="2400" dirty="0"/>
              <a:t>年</a:t>
            </a:r>
            <a:r>
              <a:rPr lang="en-US" altLang="zh-CN" sz="2400" dirty="0"/>
              <a:t>6</a:t>
            </a:r>
            <a:r>
              <a:rPr lang="zh-CN" altLang="en-US" sz="2400" dirty="0"/>
              <a:t>月，六册教材复审通过。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试教：</a:t>
            </a:r>
            <a:r>
              <a:rPr lang="en-US" altLang="zh-CN" sz="2400" dirty="0"/>
              <a:t>2015-2016</a:t>
            </a:r>
            <a:r>
              <a:rPr lang="zh-CN" altLang="en-US" sz="2400" dirty="0"/>
              <a:t>（推断）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2016</a:t>
            </a:r>
            <a:r>
              <a:rPr lang="zh-CN" altLang="en-US" sz="2400" dirty="0"/>
              <a:t>年</a:t>
            </a:r>
            <a:r>
              <a:rPr lang="en-US" altLang="zh-CN" sz="2400" dirty="0"/>
              <a:t>7</a:t>
            </a:r>
            <a:r>
              <a:rPr lang="zh-CN" altLang="en-US" sz="2400" dirty="0"/>
              <a:t>月，获得教育部准印通知</a:t>
            </a:r>
            <a:endParaRPr lang="en-US" altLang="zh-CN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9440" y="1097280"/>
            <a:ext cx="11287760" cy="5394960"/>
          </a:xfrm>
        </p:spPr>
        <p:txBody>
          <a:bodyPr>
            <a:normAutofit fontScale="9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3200" dirty="0"/>
              <a:t>2.</a:t>
            </a:r>
            <a:r>
              <a:rPr lang="zh-CN" altLang="en-US" sz="3200" dirty="0"/>
              <a:t>一锤定音：从部编（示范引领）到统编（一统天下）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en-US" altLang="zh-CN" sz="3200" dirty="0"/>
              <a:t>2016</a:t>
            </a:r>
            <a:r>
              <a:rPr lang="zh-CN" altLang="en-US" sz="3200" dirty="0"/>
              <a:t>年</a:t>
            </a:r>
            <a:r>
              <a:rPr lang="en-US" altLang="zh-CN" sz="3200" dirty="0"/>
              <a:t>10</a:t>
            </a:r>
            <a:r>
              <a:rPr lang="zh-CN" altLang="en-US" sz="3200" dirty="0"/>
              <a:t>月，中办、国办联合印发</a:t>
            </a:r>
            <a:r>
              <a:rPr lang="en-US" altLang="zh-CN" sz="3200" dirty="0"/>
              <a:t>《</a:t>
            </a:r>
            <a:r>
              <a:rPr lang="zh-CN" altLang="en-US" sz="3200" dirty="0"/>
              <a:t>关于加强和改进新形势下大中小学教材建设的意见</a:t>
            </a:r>
            <a:r>
              <a:rPr lang="en-US" altLang="zh-CN" sz="3200" dirty="0"/>
              <a:t>》</a:t>
            </a:r>
            <a:r>
              <a:rPr lang="zh-CN" altLang="en-US" sz="3200" dirty="0"/>
              <a:t>，三科教材统编、统审、统用</a:t>
            </a:r>
            <a:endParaRPr lang="zh-CN" altLang="en-US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三年全覆盖</a:t>
            </a:r>
            <a:endParaRPr lang="en-US" altLang="zh-CN" sz="32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dirty="0"/>
              <a:t>3.</a:t>
            </a:r>
            <a:r>
              <a:rPr lang="zh-CN" altLang="en-US" sz="3200" dirty="0"/>
              <a:t>强化管理：之前有教育部基础教育课程教材专家工作委员会</a:t>
            </a:r>
            <a:endParaRPr lang="en-US" altLang="zh-CN" sz="32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dirty="0"/>
              <a:t>国家教材委员会的成立（</a:t>
            </a:r>
            <a:r>
              <a:rPr lang="en-US" altLang="zh-CN" sz="3200" dirty="0"/>
              <a:t>2017</a:t>
            </a:r>
            <a:r>
              <a:rPr lang="zh-CN" altLang="en-US" sz="3200" dirty="0"/>
              <a:t>年</a:t>
            </a:r>
            <a:r>
              <a:rPr lang="en-US" altLang="zh-CN" sz="3200" dirty="0"/>
              <a:t>7</a:t>
            </a:r>
            <a:r>
              <a:rPr lang="zh-CN" altLang="en-US" sz="3200" dirty="0"/>
              <a:t>月），教材专家委员会、教育部课程教材研究所、国家教材重点建设研究基地的相继成立（</a:t>
            </a:r>
            <a:r>
              <a:rPr lang="en-US" altLang="zh-CN" sz="3200" dirty="0"/>
              <a:t>2019</a:t>
            </a:r>
            <a:r>
              <a:rPr lang="zh-CN" altLang="en-US" sz="3200" dirty="0"/>
              <a:t>年</a:t>
            </a:r>
            <a:r>
              <a:rPr lang="en-US" altLang="zh-CN" sz="3200" dirty="0"/>
              <a:t>1</a:t>
            </a:r>
            <a:r>
              <a:rPr lang="zh-CN" altLang="en-US" sz="3200" dirty="0"/>
              <a:t>月，中学历史教材，华中师范大学马敏领衔）</a:t>
            </a:r>
            <a:endParaRPr lang="en-US" altLang="zh-CN" sz="3200" dirty="0"/>
          </a:p>
          <a:p>
            <a:endParaRPr lang="zh-CN" altLang="en-US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120" y="0"/>
            <a:ext cx="12120880" cy="64719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sz="2800" b="1" dirty="0"/>
              <a:t>（二）初中教材简介（下）：教材特点</a:t>
            </a:r>
            <a:endParaRPr lang="zh-CN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dirty="0"/>
              <a:t>1.</a:t>
            </a:r>
            <a:r>
              <a:rPr lang="zh-CN" altLang="en-US" sz="2800" dirty="0"/>
              <a:t>点线结合的通史体例：红线串珠（糖葫芦）</a:t>
            </a:r>
            <a:endParaRPr lang="zh-CN" alt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                                       点（典型史事）</a:t>
            </a:r>
            <a:r>
              <a:rPr lang="en-US" altLang="zh-CN" sz="2800" dirty="0"/>
              <a:t>——</a:t>
            </a:r>
            <a:r>
              <a:rPr lang="zh-CN" altLang="en-US" sz="2800" dirty="0"/>
              <a:t>线（主要脉络）</a:t>
            </a:r>
            <a:endParaRPr lang="en-US" altLang="zh-CN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相较于</a:t>
            </a:r>
            <a:r>
              <a:rPr lang="en-US" altLang="zh-CN" sz="2800" dirty="0"/>
              <a:t>2001</a:t>
            </a:r>
            <a:r>
              <a:rPr lang="zh-CN" altLang="en-US" sz="2800" dirty="0"/>
              <a:t>年版课标：</a:t>
            </a:r>
            <a:endParaRPr lang="zh-CN" alt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魏晋南北朝、五代十国、太平天国、北洋军阀、中世纪等</a:t>
            </a:r>
            <a:endParaRPr lang="en-US" altLang="zh-CN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dirty="0"/>
              <a:t>2.</a:t>
            </a:r>
            <a:r>
              <a:rPr lang="zh-CN" altLang="en-US" sz="2800" dirty="0"/>
              <a:t>国家意志的全面贯彻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社会主义核心价值观：国家</a:t>
            </a:r>
            <a:r>
              <a:rPr lang="en-US" altLang="zh-CN" sz="2400" dirty="0"/>
              <a:t>——</a:t>
            </a:r>
            <a:r>
              <a:rPr lang="zh-CN" altLang="en-US" sz="2400" dirty="0"/>
              <a:t>社会</a:t>
            </a:r>
            <a:r>
              <a:rPr lang="en-US" altLang="zh-CN" sz="2400" dirty="0"/>
              <a:t>——</a:t>
            </a:r>
            <a:r>
              <a:rPr lang="zh-CN" altLang="en-US" sz="2400" dirty="0"/>
              <a:t>个人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四个自信：道路自信、理论自信、制度自信与文化自信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/>
              <a:t>五个认同：伟大祖国、中华民族、中国文化、中国共产党与中国特色社会主义道路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400" y="889635"/>
            <a:ext cx="11907520" cy="5582285"/>
          </a:xfrm>
        </p:spPr>
        <p:txBody>
          <a:bodyPr>
            <a:normAutofit fontScale="85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表现：加强核心价值观、中华优秀传统文化、革命传统、国家主权、海洋意识、爱国主义、法治、民族团结、生态文明教育</a:t>
            </a:r>
            <a:endParaRPr lang="en-US" altLang="zh-CN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①主导思想：唯物史观（五种社会形态、农民起义、工人运动与亚非拉民族解放运动等）</a:t>
            </a:r>
            <a:endParaRPr lang="en-US" altLang="zh-CN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②主要线索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中国史（</a:t>
            </a:r>
            <a:r>
              <a:rPr lang="en-US" altLang="zh-CN" sz="2800" dirty="0"/>
              <a:t>5000</a:t>
            </a:r>
            <a:r>
              <a:rPr lang="zh-CN" altLang="en-US" sz="2800" dirty="0"/>
              <a:t>年文明史</a:t>
            </a:r>
            <a:r>
              <a:rPr lang="en-US" altLang="zh-CN" sz="2800" dirty="0"/>
              <a:t>【</a:t>
            </a:r>
            <a:r>
              <a:rPr lang="zh-CN" altLang="en-US" sz="2800" dirty="0"/>
              <a:t>统一多民族国家与优秀传统文化</a:t>
            </a:r>
            <a:r>
              <a:rPr lang="en-US" altLang="zh-CN" sz="2800" dirty="0"/>
              <a:t>】</a:t>
            </a:r>
            <a:r>
              <a:rPr lang="zh-CN" altLang="en-US" sz="2800" dirty="0"/>
              <a:t>，</a:t>
            </a:r>
            <a:r>
              <a:rPr lang="en-US" altLang="zh-CN" sz="2800" dirty="0"/>
              <a:t>170</a:t>
            </a:r>
            <a:r>
              <a:rPr lang="zh-CN" altLang="en-US" sz="2800" dirty="0"/>
              <a:t>年革命史，</a:t>
            </a:r>
            <a:r>
              <a:rPr lang="en-US" altLang="zh-CN" sz="2800" dirty="0"/>
              <a:t>90</a:t>
            </a:r>
            <a:r>
              <a:rPr lang="zh-CN" altLang="en-US" sz="2800" dirty="0"/>
              <a:t>年奋斗史，</a:t>
            </a:r>
            <a:r>
              <a:rPr lang="en-US" altLang="zh-CN" sz="2800" dirty="0"/>
              <a:t>40</a:t>
            </a:r>
            <a:r>
              <a:rPr lang="zh-CN" altLang="en-US" sz="2800" dirty="0"/>
              <a:t>年改革史）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世界史（古代多元文明，近现代资本主义、社会主义、亚非拉）</a:t>
            </a:r>
            <a:endParaRPr lang="en-US" altLang="zh-CN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③与时俱进：不断修订（具体表述，内容增删</a:t>
            </a:r>
            <a:r>
              <a:rPr lang="en-US" altLang="zh-CN" sz="2800" dirty="0"/>
              <a:t>【</a:t>
            </a:r>
            <a:r>
              <a:rPr lang="zh-CN" altLang="en-US" sz="2800" dirty="0"/>
              <a:t>良渚古城遗址、</a:t>
            </a:r>
            <a:r>
              <a:rPr lang="zh-CN" altLang="en-US" sz="2800" dirty="0"/>
              <a:t>古代中国对边疆的治理、红船精神、古田会议、四个全面、五位一体、人类命运共同体、十九大、五大战区等</a:t>
            </a:r>
            <a:r>
              <a:rPr lang="en-US" altLang="zh-CN" sz="2800" dirty="0"/>
              <a:t>】</a:t>
            </a:r>
            <a:r>
              <a:rPr lang="zh-CN" altLang="en-US" sz="2800" dirty="0"/>
              <a:t>）</a:t>
            </a:r>
            <a:endParaRPr lang="en-US" altLang="zh-CN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451" y="-37"/>
            <a:ext cx="9404723" cy="949362"/>
          </a:xfrm>
        </p:spPr>
        <p:txBody>
          <a:bodyPr/>
          <a:lstStyle/>
          <a:p>
            <a:r>
              <a:rPr lang="zh-CN" altLang="en-US" dirty="0"/>
              <a:t>个人认识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2860" y="1084580"/>
            <a:ext cx="12143740" cy="5509260"/>
          </a:xfrm>
        </p:spPr>
        <p:txBody>
          <a:bodyPr>
            <a:normAutofit fontScale="85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CN" altLang="en-US" sz="2800" dirty="0"/>
              <a:t>中国史：家国情怀的直接体现（四个自信）</a:t>
            </a:r>
            <a:endParaRPr lang="en-US" altLang="zh-CN" sz="2800" dirty="0"/>
          </a:p>
          <a:p>
            <a:pPr>
              <a:lnSpc>
                <a:spcPct val="160000"/>
              </a:lnSpc>
            </a:pPr>
            <a:r>
              <a:rPr lang="zh-CN" altLang="en-US" sz="2800" dirty="0"/>
              <a:t>古代的灿烂文明：中华民族多元一体，制度文明、思想文明</a:t>
            </a:r>
            <a:endParaRPr lang="en-US" altLang="zh-CN" sz="2800" dirty="0"/>
          </a:p>
          <a:p>
            <a:pPr>
              <a:lnSpc>
                <a:spcPct val="160000"/>
              </a:lnSpc>
            </a:pPr>
            <a:r>
              <a:rPr lang="zh-CN" altLang="en-US" sz="2800" dirty="0"/>
              <a:t>近代的革命史：近代变局的重大背景（启蒙属于救亡，例如废除缠足与生育救国）</a:t>
            </a:r>
            <a:endParaRPr lang="en-US" altLang="zh-CN" sz="2800" dirty="0"/>
          </a:p>
          <a:p>
            <a:pPr>
              <a:lnSpc>
                <a:spcPct val="160000"/>
              </a:lnSpc>
            </a:pPr>
            <a:r>
              <a:rPr lang="zh-CN" altLang="en-US" sz="2800" dirty="0"/>
              <a:t>现代的奋斗史：艰辛探索、辉煌成就与巨大挑战</a:t>
            </a:r>
            <a:endParaRPr lang="en-US" altLang="zh-CN" sz="2800" dirty="0"/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sz="2800" dirty="0"/>
              <a:t>世界史：国际视野的人类关怀（人类命运共同体）</a:t>
            </a:r>
            <a:endParaRPr lang="en-US" altLang="zh-CN" sz="2800" dirty="0"/>
          </a:p>
          <a:p>
            <a:pPr>
              <a:lnSpc>
                <a:spcPct val="160000"/>
              </a:lnSpc>
            </a:pPr>
            <a:r>
              <a:rPr lang="zh-CN" altLang="en-US" sz="2800" dirty="0"/>
              <a:t>多元文明与发展道路：对“西方中心论”的批判性反思（历史与未来发展）</a:t>
            </a:r>
            <a:endParaRPr lang="en-US" altLang="zh-CN" sz="2800" dirty="0"/>
          </a:p>
          <a:p>
            <a:pPr>
              <a:lnSpc>
                <a:spcPct val="160000"/>
              </a:lnSpc>
            </a:pPr>
            <a:r>
              <a:rPr lang="zh-CN" altLang="en-US" sz="2800" dirty="0"/>
              <a:t>社会主义、资本主义、亚非拉与国际关系：互相影响，例如资本主义新变化的重要背景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46455"/>
            <a:ext cx="10972800" cy="1143000"/>
          </a:xfrm>
        </p:spPr>
        <p:txBody>
          <a:bodyPr/>
          <a:lstStyle/>
          <a:p>
            <a:pPr algn="just"/>
            <a:r>
              <a:rPr lang="en-US" altLang="zh-CN" sz="3600" dirty="0"/>
              <a:t>3.</a:t>
            </a:r>
            <a:r>
              <a:rPr lang="zh-CN" altLang="en-US" sz="3600" dirty="0"/>
              <a:t>核心素养的有机融入：栏目编排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3312" y="1574800"/>
            <a:ext cx="8946541" cy="48304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单元导语、本课导言：核心主旨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/>
              <a:t>正文大字：字字推敲、</a:t>
            </a:r>
            <a:r>
              <a:rPr lang="zh-CN" altLang="en-US" b="1">
                <a:solidFill>
                  <a:srgbClr val="FF0000"/>
                </a:solidFill>
              </a:rPr>
              <a:t>微言大义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</a:rPr>
              <a:t>大量插图：</a:t>
            </a:r>
            <a:r>
              <a:rPr lang="zh-CN" altLang="en-US" sz="2800" dirty="0"/>
              <a:t>典型图片的育人价值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</a:rPr>
              <a:t>相关史事：</a:t>
            </a:r>
            <a:r>
              <a:rPr lang="zh-CN" altLang="en-US" sz="2800" dirty="0"/>
              <a:t>正文知识的</a:t>
            </a:r>
            <a:r>
              <a:rPr lang="zh-CN" altLang="en-US" b="1">
                <a:solidFill>
                  <a:srgbClr val="FF0000"/>
                </a:solidFill>
              </a:rPr>
              <a:t>重要补充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问题思考、材料研读：史学思想方法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课后活动与知识拓展：巩固与提升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>
            <p:custDataLst>
              <p:tags r:id="rId1"/>
            </p:custDataLst>
          </p:nvPr>
        </p:nvSpPr>
        <p:spPr>
          <a:xfrm>
            <a:off x="306542" y="1475973"/>
            <a:ext cx="842635" cy="842854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8145" y="1583222"/>
            <a:ext cx="1099427" cy="615450"/>
          </a:xfrm>
          <a:prstGeom prst="rect">
            <a:avLst/>
          </a:prstGeom>
        </p:spPr>
        <p:txBody>
          <a:bodyPr vert="horz" wrap="square" lIns="243744" tIns="121869" rIns="243744" bIns="121869">
            <a:normAutofit fontScale="92500" lnSpcReduction="10000"/>
          </a:bodyPr>
          <a:lstStyle/>
          <a:p>
            <a:pPr marL="0" indent="0"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30%</a:t>
            </a:r>
            <a:endParaRPr lang="en-US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1304925" y="1870710"/>
            <a:ext cx="5091430" cy="1016000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Autofit/>
          </a:bodyPr>
          <a:lstStyle/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en-US" altLang="zh-CN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纲要：大时序、小专题</a:t>
            </a:r>
            <a:endParaRPr lang="zh-CN" altLang="en-US" sz="2400" spc="15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宏观：百年变局 ——历史思维  </a:t>
            </a:r>
            <a:endParaRPr lang="zh-CN" altLang="en-US" sz="2400" spc="15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中观：课程体系 </a:t>
            </a:r>
            <a:r>
              <a:rPr lang="en-US" altLang="zh-CN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顶层设计</a:t>
            </a:r>
            <a:endParaRPr lang="zh-CN" altLang="en-US" sz="2400" spc="15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305043" y="1056723"/>
            <a:ext cx="3918017" cy="747583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30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初高中衔接的必要性</a:t>
            </a:r>
            <a:endParaRPr lang="zh-CN" altLang="en-US" sz="2600" b="1" spc="30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6089881" y="1465372"/>
            <a:ext cx="842635" cy="842854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968710" y="1583121"/>
            <a:ext cx="1099427" cy="615450"/>
          </a:xfrm>
          <a:prstGeom prst="rect">
            <a:avLst/>
          </a:prstGeom>
        </p:spPr>
        <p:txBody>
          <a:bodyPr vert="horz" wrap="square" lIns="243744" tIns="121869" rIns="243744" bIns="121869">
            <a:normAutofit fontScale="92500" lnSpcReduction="10000"/>
          </a:bodyPr>
          <a:lstStyle/>
          <a:p>
            <a:pPr marL="0" indent="0"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sz="2400" b="1" dirty="0">
                <a:solidFill>
                  <a:srgbClr val="843C0B"/>
                </a:solidFill>
                <a:latin typeface="微软雅黑" panose="020B0503020204020204" charset="-122"/>
                <a:ea typeface="微软雅黑" panose="020B0503020204020204" charset="-122"/>
              </a:rPr>
              <a:t>70%</a:t>
            </a:r>
            <a:endParaRPr lang="en-US" sz="2400" b="1" dirty="0">
              <a:solidFill>
                <a:srgbClr val="843C0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7095490" y="1859915"/>
            <a:ext cx="5196840" cy="1957070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Autofit/>
          </a:bodyPr>
          <a:lstStyle/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微观：实践反思 </a:t>
            </a:r>
            <a:r>
              <a:rPr lang="en-US" altLang="zh-CN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理想现实   </a:t>
            </a:r>
            <a:endParaRPr lang="zh-CN" altLang="en-US" sz="2400" spc="15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教学设计与课堂教学：路径与现实</a:t>
            </a:r>
            <a:endParaRPr lang="zh-CN" altLang="en-US" sz="2400" spc="15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spc="15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从多桶水渐至多杯水：学术与教学</a:t>
            </a:r>
            <a:endParaRPr lang="zh-CN" altLang="en-US" sz="2400" spc="15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2" name="文本框 171"/>
          <p:cNvSpPr txBox="1"/>
          <p:nvPr>
            <p:custDataLst>
              <p:tags r:id="rId8"/>
            </p:custDataLst>
          </p:nvPr>
        </p:nvSpPr>
        <p:spPr>
          <a:xfrm>
            <a:off x="7095608" y="1062580"/>
            <a:ext cx="3918017" cy="747583"/>
          </a:xfrm>
          <a:prstGeom prst="rect">
            <a:avLst/>
          </a:prstGeom>
          <a:noFill/>
        </p:spPr>
        <p:txBody>
          <a:bodyPr wrap="square" lIns="90000" tIns="46800" rIns="90000" bIns="0" rtlCol="0" anchor="b" anchorCtr="0">
            <a:normAutofit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600" b="1" spc="300">
                <a:solidFill>
                  <a:srgbClr val="843C0B"/>
                </a:solidFill>
                <a:latin typeface="微软雅黑" panose="020B0503020204020204" charset="-122"/>
                <a:ea typeface="微软雅黑" panose="020B0503020204020204" charset="-122"/>
              </a:rPr>
              <a:t>初高中衔接的可能性</a:t>
            </a:r>
            <a:endParaRPr lang="zh-CN" altLang="en-US" sz="2600" b="1" spc="300">
              <a:solidFill>
                <a:srgbClr val="843C0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 descr="placingpictureplaceholder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1907540" y="3893185"/>
            <a:ext cx="2130425" cy="29648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3881755"/>
            <a:ext cx="2097405" cy="29762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40095" y="3895090"/>
            <a:ext cx="2052320" cy="2973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36236" t="6683" r="33081" b="10467"/>
          <a:stretch>
            <a:fillRect/>
          </a:stretch>
        </p:blipFill>
        <p:spPr>
          <a:xfrm>
            <a:off x="7892415" y="3859530"/>
            <a:ext cx="1972945" cy="2998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838055" y="3870960"/>
            <a:ext cx="2353945" cy="2997835"/>
          </a:xfrm>
          <a:prstGeom prst="rect">
            <a:avLst/>
          </a:prstGeom>
        </p:spPr>
      </p:pic>
      <p:pic>
        <p:nvPicPr>
          <p:cNvPr id="12" name="内容占位符 11"/>
          <p:cNvPicPr>
            <a:picLocks noGrp="1" noChangeAspect="1"/>
          </p:cNvPicPr>
          <p:nvPr>
            <p:ph idx="1"/>
            <p:custDataLst>
              <p:tags r:id="rId19"/>
            </p:custDataLst>
          </p:nvPr>
        </p:nvPicPr>
        <p:blipFill>
          <a:blip r:embed="rId20"/>
          <a:srcRect l="14430" t="-248" r="14694"/>
          <a:stretch>
            <a:fillRect/>
          </a:stretch>
        </p:blipFill>
        <p:spPr>
          <a:xfrm>
            <a:off x="4037965" y="3868420"/>
            <a:ext cx="2099945" cy="2989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08880" y="0"/>
            <a:ext cx="23164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   录</a:t>
            </a:r>
            <a:endParaRPr lang="zh-CN" altLang="en-US" sz="4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78205"/>
            <a:ext cx="10972800" cy="1143000"/>
          </a:xfrm>
        </p:spPr>
        <p:txBody>
          <a:bodyPr/>
          <a:lstStyle/>
          <a:p>
            <a:pPr algn="l"/>
            <a:r>
              <a:rPr lang="en-US" altLang="zh-CN" sz="3600" dirty="0"/>
              <a:t>4.</a:t>
            </a:r>
            <a:r>
              <a:rPr lang="zh-CN" altLang="en-US" sz="3600" dirty="0"/>
              <a:t>史学成果的合理吸收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2760" y="1666838"/>
            <a:ext cx="11206480" cy="41954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例如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中国古代史：中华文明探源工程</a:t>
            </a:r>
            <a:endParaRPr lang="zh-CN" alt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                         春秋战国与华夏认同、宋朝的重文轻武多面观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中国近代史：袁世凯接受“二十一条”的大部分内容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世界中世纪史增加：查理曼、庄园法庭、城市与大学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1305" y="895350"/>
            <a:ext cx="11629390" cy="5760085"/>
          </a:xfrm>
        </p:spPr>
        <p:txBody>
          <a:bodyPr/>
          <a:p>
            <a:pPr marL="0" indent="0">
              <a:lnSpc>
                <a:spcPct val="110000"/>
              </a:lnSpc>
              <a:buNone/>
            </a:pPr>
            <a:r>
              <a:rPr lang="en-US" sz="2600" dirty="0">
                <a:sym typeface="+mn-ea"/>
              </a:rPr>
              <a:t>1.</a:t>
            </a:r>
            <a:r>
              <a:rPr lang="zh-CN" altLang="en-US" sz="2600" dirty="0">
                <a:sym typeface="+mn-ea"/>
              </a:rPr>
              <a:t>过程</a:t>
            </a:r>
            <a:endParaRPr lang="zh-CN" altLang="en-US" sz="2600" dirty="0"/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600" dirty="0">
                <a:sym typeface="+mn-ea"/>
              </a:rPr>
              <a:t>教材编写（</a:t>
            </a:r>
            <a:r>
              <a:rPr lang="en-US" altLang="zh-CN" sz="2600" dirty="0">
                <a:sym typeface="+mn-ea"/>
              </a:rPr>
              <a:t>2017.8</a:t>
            </a:r>
            <a:r>
              <a:rPr lang="zh-CN" altLang="en-US" sz="2600" dirty="0">
                <a:sym typeface="+mn-ea"/>
              </a:rPr>
              <a:t>开始）</a:t>
            </a:r>
            <a:r>
              <a:rPr lang="en-US" altLang="zh-CN" sz="2600" dirty="0">
                <a:sym typeface="+mn-ea"/>
              </a:rPr>
              <a:t>——</a:t>
            </a:r>
            <a:r>
              <a:rPr lang="zh-CN" altLang="en-US" sz="2600" dirty="0">
                <a:sym typeface="+mn-ea"/>
              </a:rPr>
              <a:t>试教（</a:t>
            </a:r>
            <a:r>
              <a:rPr lang="en-US" altLang="zh-CN" sz="2600" dirty="0">
                <a:sym typeface="+mn-ea"/>
              </a:rPr>
              <a:t>2018.10-12</a:t>
            </a:r>
            <a:r>
              <a:rPr lang="zh-CN" altLang="en-US" sz="2600" dirty="0">
                <a:sym typeface="+mn-ea"/>
              </a:rPr>
              <a:t>）与审读</a:t>
            </a:r>
            <a:r>
              <a:rPr lang="en-US" altLang="zh-CN" sz="2600" dirty="0">
                <a:sym typeface="+mn-ea"/>
              </a:rPr>
              <a:t>——</a:t>
            </a:r>
            <a:r>
              <a:rPr lang="zh-CN" altLang="en-US" sz="2600" dirty="0">
                <a:sym typeface="+mn-ea"/>
              </a:rPr>
              <a:t>逐条落实初审意见</a:t>
            </a:r>
            <a:endParaRPr lang="zh-CN" altLang="en-US" sz="2600" dirty="0"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600" dirty="0">
                <a:sym typeface="+mn-ea"/>
              </a:rPr>
              <a:t>——</a:t>
            </a:r>
            <a:r>
              <a:rPr lang="zh-CN" altLang="en-US" sz="2600" dirty="0">
                <a:sym typeface="+mn-ea"/>
              </a:rPr>
              <a:t>形成送审本教材（</a:t>
            </a:r>
            <a:r>
              <a:rPr lang="en-US" altLang="zh-CN" sz="2600" dirty="0">
                <a:sym typeface="+mn-ea"/>
              </a:rPr>
              <a:t>2019.3</a:t>
            </a:r>
            <a:r>
              <a:rPr lang="zh-CN" altLang="en-US" sz="2600" dirty="0">
                <a:sym typeface="+mn-ea"/>
              </a:rPr>
              <a:t>）</a:t>
            </a:r>
            <a:r>
              <a:rPr lang="en-US" altLang="zh-CN" sz="2600" dirty="0">
                <a:sym typeface="+mn-ea"/>
              </a:rPr>
              <a:t>——</a:t>
            </a:r>
            <a:r>
              <a:rPr lang="zh-CN" altLang="en-US" sz="2600" dirty="0">
                <a:sym typeface="+mn-ea"/>
              </a:rPr>
              <a:t>国家教材委员会历史专业委员会复审、逐条落实意见</a:t>
            </a:r>
            <a:r>
              <a:rPr lang="en-US" altLang="zh-CN" sz="2600" dirty="0">
                <a:sym typeface="+mn-ea"/>
              </a:rPr>
              <a:t>——</a:t>
            </a:r>
            <a:r>
              <a:rPr lang="zh-CN" altLang="en-US" sz="2600" dirty="0">
                <a:sym typeface="+mn-ea"/>
              </a:rPr>
              <a:t>国家教材委员会等审查</a:t>
            </a:r>
            <a:r>
              <a:rPr lang="en-US" altLang="zh-CN" sz="2600" dirty="0">
                <a:sym typeface="+mn-ea"/>
              </a:rPr>
              <a:t>——</a:t>
            </a:r>
            <a:r>
              <a:rPr lang="zh-CN" altLang="en-US" sz="2600" dirty="0">
                <a:sym typeface="+mn-ea"/>
              </a:rPr>
              <a:t>准印（</a:t>
            </a:r>
            <a:r>
              <a:rPr lang="en-US" altLang="zh-CN" sz="2600" dirty="0">
                <a:sym typeface="+mn-ea"/>
              </a:rPr>
              <a:t>2019.8</a:t>
            </a:r>
            <a:r>
              <a:rPr lang="zh-CN" altLang="en-US" sz="2600" dirty="0">
                <a:sym typeface="+mn-ea"/>
              </a:rPr>
              <a:t>）</a:t>
            </a:r>
            <a:endParaRPr lang="zh-CN" altLang="en-US" sz="2600" dirty="0"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sz="2600" dirty="0">
                <a:sym typeface="+mn-ea"/>
              </a:rPr>
              <a:t>2.</a:t>
            </a:r>
            <a:r>
              <a:rPr lang="zh-CN" altLang="en-US" sz="2600" dirty="0">
                <a:sym typeface="+mn-ea"/>
              </a:rPr>
              <a:t>试教版与印刷版的变化</a:t>
            </a:r>
            <a:endParaRPr lang="zh-CN" altLang="en-US" sz="2600" dirty="0"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600" dirty="0">
                <a:sym typeface="+mn-ea"/>
              </a:rPr>
              <a:t>知识点的增删：增必要的背景知识，删除部分有难度的知识点与史料</a:t>
            </a:r>
            <a:endParaRPr lang="zh-CN" altLang="en-US" sz="2600" dirty="0"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600" dirty="0">
                <a:sym typeface="+mn-ea"/>
              </a:rPr>
              <a:t>学本的可读性：试教版学术色彩较重，印刷版在广征意见基础上调整</a:t>
            </a:r>
            <a:endParaRPr lang="zh-CN" altLang="en-US" sz="2600" dirty="0"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600" dirty="0">
                <a:sym typeface="+mn-ea"/>
              </a:rPr>
              <a:t>单元导言增加学习目标：课标的指导作用更突出</a:t>
            </a:r>
            <a:endParaRPr lang="zh-CN" altLang="en-US" sz="26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38600" y="0"/>
            <a:ext cx="4115435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0" algn="ctr">
              <a:lnSpc>
                <a:spcPct val="150000"/>
              </a:lnSpc>
              <a:buNone/>
            </a:pPr>
            <a:r>
              <a:rPr lang="zh-CN" sz="2800" b="1" dirty="0">
                <a:sym typeface="+mn-ea"/>
              </a:rPr>
              <a:t>（三）高中必修教材简介</a:t>
            </a:r>
            <a:endParaRPr lang="zh-CN" altLang="en-US" sz="2800" b="1" dirty="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6740" y="239395"/>
            <a:ext cx="11431905" cy="6620510"/>
          </a:xfrm>
        </p:spPr>
        <p:txBody>
          <a:bodyPr>
            <a:noAutofit/>
          </a:bodyPr>
          <a:p>
            <a:pPr marL="0" indent="0" algn="ctr">
              <a:lnSpc>
                <a:spcPct val="110000"/>
              </a:lnSpc>
              <a:buNone/>
            </a:pPr>
            <a:r>
              <a:rPr lang="en-US" altLang="zh-CN" sz="2800" b="1" dirty="0">
                <a:sym typeface="+mn-ea"/>
              </a:rPr>
              <a:t>3.</a:t>
            </a:r>
            <a:r>
              <a:rPr lang="zh-CN" altLang="en-US" sz="2800" b="1" dirty="0">
                <a:sym typeface="+mn-ea"/>
              </a:rPr>
              <a:t>教材特点</a:t>
            </a:r>
            <a:endParaRPr lang="en-US" altLang="zh-CN" sz="2800" b="1" dirty="0"/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sym typeface="+mn-ea"/>
              </a:rPr>
              <a:t>国家记忆与四个自信、四个认同</a:t>
            </a:r>
            <a:endParaRPr lang="zh-CN" altLang="en-US" sz="2400" dirty="0">
              <a:sym typeface="+mn-ea"/>
            </a:endParaRPr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sym typeface="+mn-ea"/>
              </a:rPr>
              <a:t>核心素养与七大主题教育</a:t>
            </a:r>
            <a:endParaRPr lang="zh-CN" altLang="en-US" sz="2400" dirty="0">
              <a:sym typeface="+mn-ea"/>
            </a:endParaRPr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sym typeface="+mn-ea"/>
              </a:rPr>
              <a:t>点</a:t>
            </a:r>
            <a:r>
              <a:rPr lang="en-US" altLang="zh-CN" sz="2400" dirty="0">
                <a:sym typeface="+mn-ea"/>
              </a:rPr>
              <a:t>-</a:t>
            </a:r>
            <a:r>
              <a:rPr lang="zh-CN" altLang="en-US" sz="2400" dirty="0">
                <a:sym typeface="+mn-ea"/>
              </a:rPr>
              <a:t>线</a:t>
            </a:r>
            <a:r>
              <a:rPr lang="en-US" altLang="zh-CN" sz="2400" dirty="0">
                <a:sym typeface="+mn-ea"/>
              </a:rPr>
              <a:t>-</a:t>
            </a:r>
            <a:r>
              <a:rPr lang="zh-CN" altLang="en-US" sz="2400" dirty="0">
                <a:sym typeface="+mn-ea"/>
              </a:rPr>
              <a:t>面（大时序、小专题）</a:t>
            </a:r>
            <a:endParaRPr lang="zh-CN" altLang="en-US" sz="2400" dirty="0">
              <a:sym typeface="+mn-ea"/>
            </a:endParaRPr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dirty="0">
                <a:sym typeface="+mn-ea"/>
              </a:rPr>
              <a:t>栏目多样化（</a:t>
            </a: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历史纵横</a:t>
            </a:r>
            <a:r>
              <a:rPr lang="zh-CN" altLang="en-US" sz="2400" dirty="0">
                <a:sym typeface="+mn-ea"/>
              </a:rPr>
              <a:t>、思考点、</a:t>
            </a: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学习聚焦</a:t>
            </a:r>
            <a:r>
              <a:rPr lang="zh-CN" altLang="en-US" sz="2400" dirty="0">
                <a:sym typeface="+mn-ea"/>
              </a:rPr>
              <a:t>、问题探究与学习拓展等）</a:t>
            </a:r>
            <a:endParaRPr lang="zh-CN" altLang="en-US" sz="2400" dirty="0">
              <a:sym typeface="+mn-ea"/>
            </a:endParaRPr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单元导言</a:t>
            </a:r>
            <a:r>
              <a:rPr lang="zh-CN" altLang="en-US" sz="2400" dirty="0">
                <a:sym typeface="+mn-ea"/>
              </a:rPr>
              <a:t>与学习聚焦的重要性</a:t>
            </a:r>
            <a:endParaRPr lang="zh-CN" altLang="en-US" sz="2400" dirty="0">
              <a:sym typeface="+mn-ea"/>
            </a:endParaRPr>
          </a:p>
          <a:p>
            <a:pPr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主线明确：以纲要（上）为例</a:t>
            </a:r>
            <a:endParaRPr lang="zh-CN" altLang="en-US" sz="2400" dirty="0">
              <a:sym typeface="+mn-ea"/>
            </a:endParaRPr>
          </a:p>
          <a:p>
            <a:pPr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2400" dirty="0">
                <a:sym typeface="+mn-ea"/>
              </a:rPr>
              <a:t>中国古代史：统一多民族国家的发展和巩固，中华民族多元一体的形成</a:t>
            </a:r>
            <a:endParaRPr lang="zh-CN" altLang="en-US" sz="2400" dirty="0">
              <a:sym typeface="+mn-ea"/>
            </a:endParaRPr>
          </a:p>
          <a:p>
            <a:pPr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2400" dirty="0">
                <a:sym typeface="+mn-ea"/>
              </a:rPr>
              <a:t>中国近代史：争取国家独立和民族解放的斗争</a:t>
            </a:r>
            <a:endParaRPr lang="zh-CN" altLang="en-US" sz="2400" dirty="0">
              <a:sym typeface="+mn-ea"/>
            </a:endParaRPr>
          </a:p>
          <a:p>
            <a:pPr fontAlgn="auto"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zh-CN" altLang="en-US" sz="2400" dirty="0">
                <a:sym typeface="+mn-ea"/>
              </a:rPr>
              <a:t>中国现代史：中国共产党领导建设社会主义的实践</a:t>
            </a:r>
            <a:endParaRPr lang="en-US" altLang="zh-CN" sz="2400" dirty="0"/>
          </a:p>
          <a:p>
            <a:pPr>
              <a:lnSpc>
                <a:spcPct val="110000"/>
              </a:lnSpc>
              <a:buNone/>
            </a:pPr>
            <a:endParaRPr lang="en-US" altLang="zh-CN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四、海派教学的探索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初中历史德育实训基地：主持人凤光宇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高中历史德育实训基地：主持人周靖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4320" y="850900"/>
            <a:ext cx="7846695" cy="5689600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京派、陕派、海派、川派、粤派等，教学各有特色</a:t>
            </a:r>
            <a:endParaRPr lang="en-US" altLang="zh-CN" sz="2400" dirty="0"/>
          </a:p>
          <a:p>
            <a:r>
              <a:rPr lang="en-US" altLang="zh-CN" sz="2400" dirty="0"/>
              <a:t>1988-2018</a:t>
            </a:r>
            <a:r>
              <a:rPr lang="zh-CN" altLang="en-US" sz="2400" dirty="0"/>
              <a:t>，一期课改、二期课改，上海课改</a:t>
            </a:r>
            <a:r>
              <a:rPr lang="en-US" altLang="zh-CN" sz="2400" dirty="0"/>
              <a:t>30</a:t>
            </a:r>
            <a:r>
              <a:rPr lang="zh-CN" altLang="en-US" sz="2400" dirty="0"/>
              <a:t>年</a:t>
            </a:r>
            <a:endParaRPr lang="en-US" altLang="zh-CN" sz="2400" dirty="0"/>
          </a:p>
          <a:p>
            <a:r>
              <a:rPr lang="en-US" altLang="zh-CN" sz="2400" dirty="0"/>
              <a:t>《</a:t>
            </a:r>
            <a:r>
              <a:rPr lang="zh-CN" altLang="en-US" sz="2400" dirty="0"/>
              <a:t>教学基本要求（试验本）</a:t>
            </a:r>
            <a:r>
              <a:rPr lang="en-US" altLang="zh-CN" sz="2400" dirty="0"/>
              <a:t>》</a:t>
            </a:r>
            <a:endParaRPr lang="en-US" altLang="zh-CN" sz="2400" dirty="0"/>
          </a:p>
          <a:p>
            <a:r>
              <a:rPr lang="zh-CN" altLang="en-US" sz="2400" dirty="0"/>
              <a:t>改革进行时：强调史学思想方法，大中小德育一体化</a:t>
            </a:r>
            <a:endParaRPr lang="en-US" altLang="zh-CN" sz="2400" dirty="0"/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2400" dirty="0"/>
              <a:t>寻史知真（知晓史实、懂得规范）→叙史见人（人）</a:t>
            </a:r>
            <a:endParaRPr lang="en-US" altLang="zh-CN" sz="2400" dirty="0"/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2400" dirty="0"/>
              <a:t>释史求通（集证辨据、诠释评价）→论史求通（通）</a:t>
            </a:r>
            <a:endParaRPr lang="en-US" altLang="zh-CN" sz="2400" dirty="0"/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sz="2400" dirty="0"/>
              <a:t>鉴史立德（以史为鉴、修身厚德）→学史重法（法）</a:t>
            </a: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r>
              <a:rPr lang="zh-CN" altLang="en-US" sz="3600" b="1"/>
              <a:t>个人认识</a:t>
            </a:r>
            <a:endParaRPr lang="zh-CN" altLang="en-US" sz="3600" b="1"/>
          </a:p>
        </p:txBody>
      </p:sp>
      <p:sp>
        <p:nvSpPr>
          <p:cNvPr id="5" name="文本框 4"/>
          <p:cNvSpPr txBox="1"/>
          <p:nvPr/>
        </p:nvSpPr>
        <p:spPr>
          <a:xfrm>
            <a:off x="3169920" y="3989705"/>
            <a:ext cx="90220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>
                <a:sym typeface="+mn-ea"/>
              </a:rPr>
              <a:t>主旨统摄：核心概念、观念引领</a:t>
            </a:r>
            <a:endParaRPr lang="en-US" altLang="zh-CN" sz="2400" dirty="0"/>
          </a:p>
          <a:p>
            <a:pPr algn="l"/>
            <a:r>
              <a:rPr lang="zh-CN" altLang="en-US" sz="2400" dirty="0">
                <a:sym typeface="+mn-ea"/>
              </a:rPr>
              <a:t>目标明确：水平划分、角度分明</a:t>
            </a:r>
            <a:endParaRPr lang="en-US" altLang="zh-CN" sz="2400" dirty="0"/>
          </a:p>
          <a:p>
            <a:pPr algn="l"/>
            <a:r>
              <a:rPr lang="zh-CN" altLang="en-US" sz="2400" dirty="0">
                <a:sym typeface="+mn-ea"/>
              </a:rPr>
              <a:t>教考结合：课堂教学、作业设计与考试命题（教、学、考的互动）</a:t>
            </a:r>
            <a:endParaRPr lang="en-US" altLang="zh-CN" sz="2400" dirty="0"/>
          </a:p>
          <a:p>
            <a:pPr algn="l">
              <a:buFont typeface="Wingdings" panose="05000000000000000000" pitchFamily="2" charset="2"/>
              <a:buChar char="p"/>
            </a:pPr>
            <a:r>
              <a:rPr lang="zh-CN" altLang="en-US" sz="2400" dirty="0">
                <a:sym typeface="+mn-ea"/>
              </a:rPr>
              <a:t>问题导向：问题链与逻辑链</a:t>
            </a:r>
            <a:endParaRPr lang="en-US" altLang="zh-CN" sz="2400" dirty="0"/>
          </a:p>
          <a:p>
            <a:pPr algn="l">
              <a:buFont typeface="Wingdings" panose="05000000000000000000" pitchFamily="2" charset="2"/>
              <a:buChar char="p"/>
            </a:pPr>
            <a:r>
              <a:rPr lang="zh-CN" altLang="en-US" sz="2400" dirty="0">
                <a:sym typeface="+mn-ea"/>
              </a:rPr>
              <a:t>方法建模：示范</a:t>
            </a:r>
            <a:r>
              <a:rPr lang="en-US" altLang="zh-CN" sz="2400" dirty="0">
                <a:sym typeface="+mn-ea"/>
              </a:rPr>
              <a:t>——</a:t>
            </a:r>
            <a:r>
              <a:rPr lang="zh-CN" altLang="en-US" sz="2400" dirty="0">
                <a:sym typeface="+mn-ea"/>
              </a:rPr>
              <a:t>模仿</a:t>
            </a:r>
            <a:r>
              <a:rPr lang="en-US" altLang="zh-CN" sz="2400" dirty="0">
                <a:sym typeface="+mn-ea"/>
              </a:rPr>
              <a:t>——</a:t>
            </a:r>
            <a:r>
              <a:rPr lang="zh-CN" altLang="en-US" sz="2400" dirty="0">
                <a:sym typeface="+mn-ea"/>
              </a:rPr>
              <a:t>迁移</a:t>
            </a:r>
            <a:endParaRPr lang="en-US" altLang="zh-CN" sz="2400" dirty="0"/>
          </a:p>
          <a:p>
            <a:pPr algn="l"/>
            <a:r>
              <a:rPr lang="zh-CN" altLang="en-US" sz="2400" dirty="0">
                <a:sym typeface="+mn-ea"/>
              </a:rPr>
              <a:t>铸魂育人：中国情怀、世界眼光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9" y="975426"/>
            <a:ext cx="4157210" cy="4326662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 b="50805"/>
          <a:stretch>
            <a:fillRect/>
          </a:stretch>
        </p:blipFill>
        <p:spPr>
          <a:xfrm>
            <a:off x="4494687" y="975426"/>
            <a:ext cx="3710169" cy="3389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49654"/>
          <a:stretch>
            <a:fillRect/>
          </a:stretch>
        </p:blipFill>
        <p:spPr>
          <a:xfrm>
            <a:off x="8204856" y="1793477"/>
            <a:ext cx="3832975" cy="3508611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41303" y="5311074"/>
            <a:ext cx="11596528" cy="1143000"/>
          </a:xfrm>
          <a:prstGeom prst="rect">
            <a:avLst/>
          </a:prstGeom>
        </p:spPr>
        <p:txBody>
          <a:bodyPr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altLang="zh-CN" sz="1800" b="1" dirty="0"/>
              <a:t>——</a:t>
            </a:r>
            <a:r>
              <a:rPr lang="zh-CN" altLang="en-US" sz="1800" b="1" dirty="0"/>
              <a:t>鲍丽倩：</a:t>
            </a:r>
            <a:r>
              <a:rPr lang="en-US" altLang="zh-CN" sz="1800" b="1" dirty="0"/>
              <a:t>《</a:t>
            </a:r>
            <a:r>
              <a:rPr lang="zh-CN" altLang="en-US" sz="1800" b="1" dirty="0"/>
              <a:t>服务统编教材教学，致力核心素养落地</a:t>
            </a:r>
            <a:r>
              <a:rPr lang="en-US" altLang="zh-CN" sz="1800" b="1" dirty="0"/>
              <a:t>——</a:t>
            </a:r>
            <a:r>
              <a:rPr lang="zh-CN" altLang="en-US" sz="1800" b="1" dirty="0"/>
              <a:t>以</a:t>
            </a:r>
            <a:r>
              <a:rPr lang="en-US" altLang="zh-CN" sz="1800" b="1" dirty="0"/>
              <a:t>&lt;</a:t>
            </a:r>
            <a:r>
              <a:rPr lang="zh-CN" altLang="en-US" sz="1800" b="1" dirty="0"/>
              <a:t>中外历史纲要</a:t>
            </a:r>
            <a:r>
              <a:rPr lang="en-US" altLang="zh-CN" sz="1800" b="1" dirty="0"/>
              <a:t>&gt;</a:t>
            </a:r>
            <a:r>
              <a:rPr lang="zh-CN" altLang="en-US" sz="1800" b="1" dirty="0"/>
              <a:t>（上）沪版配套地图册为例</a:t>
            </a:r>
            <a:r>
              <a:rPr lang="en-US" altLang="zh-CN" sz="1800" b="1" dirty="0"/>
              <a:t>》</a:t>
            </a:r>
            <a:r>
              <a:rPr lang="zh-CN" altLang="en-US" sz="1800" b="1" dirty="0"/>
              <a:t>（</a:t>
            </a:r>
            <a:r>
              <a:rPr lang="en-US" altLang="zh-CN" sz="1800" b="1" dirty="0"/>
              <a:t>《</a:t>
            </a:r>
            <a:r>
              <a:rPr lang="zh-CN" altLang="en-US" sz="1800" b="1" dirty="0"/>
              <a:t>历史教学问题</a:t>
            </a:r>
            <a:r>
              <a:rPr lang="en-US" altLang="zh-CN" sz="1800" b="1" dirty="0"/>
              <a:t>》</a:t>
            </a:r>
            <a:r>
              <a:rPr lang="zh-CN" altLang="en-US" sz="1800" b="1" dirty="0"/>
              <a:t>，</a:t>
            </a:r>
            <a:r>
              <a:rPr lang="en-US" altLang="zh-CN" sz="1800" b="1" dirty="0"/>
              <a:t>2020</a:t>
            </a:r>
            <a:r>
              <a:rPr lang="zh-CN" altLang="en-US" sz="1800" b="1" dirty="0"/>
              <a:t>年第</a:t>
            </a:r>
            <a:r>
              <a:rPr lang="en-US" altLang="zh-CN" sz="1800" b="1" dirty="0"/>
              <a:t>2</a:t>
            </a:r>
            <a:r>
              <a:rPr lang="zh-CN" altLang="en-US" sz="1800" b="1" dirty="0"/>
              <a:t>期）</a:t>
            </a:r>
            <a:endParaRPr lang="zh-CN" altLang="en-US" sz="18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4592320" y="2197735"/>
            <a:ext cx="2372360" cy="260604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691380" y="2390775"/>
            <a:ext cx="2175510" cy="232918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8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中华民族</a:t>
            </a:r>
            <a:endParaRPr lang="zh-CN" altLang="en-US" sz="28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8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多元一体</a:t>
            </a:r>
            <a:endParaRPr lang="zh-CN" altLang="en-US" sz="28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3"/>
            </p:custDataLst>
          </p:nvPr>
        </p:nvSpPr>
        <p:spPr>
          <a:xfrm>
            <a:off x="5052060" y="2032000"/>
            <a:ext cx="1452880" cy="33718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lt1"/>
                </a:solidFill>
              </a:rPr>
              <a:t>主线</a:t>
            </a:r>
            <a:endParaRPr lang="zh-CN" altLang="en-US" sz="2000" b="1">
              <a:solidFill>
                <a:schemeClr val="lt1"/>
              </a:solidFill>
            </a:endParaRPr>
          </a:p>
        </p:txBody>
      </p:sp>
      <p:sp>
        <p:nvSpPr>
          <p:cNvPr id="21" name="L 形 20"/>
          <p:cNvSpPr/>
          <p:nvPr>
            <p:custDataLst>
              <p:tags r:id="rId4"/>
            </p:custDataLst>
          </p:nvPr>
        </p:nvSpPr>
        <p:spPr>
          <a:xfrm rot="5400000">
            <a:off x="4572000" y="217741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L 形 21"/>
          <p:cNvSpPr/>
          <p:nvPr>
            <p:custDataLst>
              <p:tags r:id="rId5"/>
            </p:custDataLst>
          </p:nvPr>
        </p:nvSpPr>
        <p:spPr>
          <a:xfrm rot="16200000" flipH="1">
            <a:off x="6831330" y="217741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L 形 23"/>
          <p:cNvSpPr/>
          <p:nvPr>
            <p:custDataLst>
              <p:tags r:id="rId6"/>
            </p:custDataLst>
          </p:nvPr>
        </p:nvSpPr>
        <p:spPr>
          <a:xfrm rot="16200000" flipV="1">
            <a:off x="4572000" y="467169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L 形 24"/>
          <p:cNvSpPr/>
          <p:nvPr>
            <p:custDataLst>
              <p:tags r:id="rId7"/>
            </p:custDataLst>
          </p:nvPr>
        </p:nvSpPr>
        <p:spPr>
          <a:xfrm rot="5400000" flipH="1" flipV="1">
            <a:off x="6831330" y="467169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8"/>
            </p:custDataLst>
          </p:nvPr>
        </p:nvSpPr>
        <p:spPr>
          <a:xfrm>
            <a:off x="7261225" y="2197735"/>
            <a:ext cx="2372360" cy="260604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7360285" y="2390775"/>
            <a:ext cx="2175510" cy="2329180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pPr marL="0" lvl="0" indent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“北方地区的民族交融</a:t>
            </a:r>
            <a:r>
              <a:rPr lang="en-US" altLang="zh-CN" sz="24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24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文本为例</a:t>
            </a:r>
            <a:endParaRPr lang="zh-CN" altLang="en-US" sz="24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0" name="圆角矩形 29"/>
          <p:cNvSpPr/>
          <p:nvPr>
            <p:custDataLst>
              <p:tags r:id="rId10"/>
            </p:custDataLst>
          </p:nvPr>
        </p:nvSpPr>
        <p:spPr>
          <a:xfrm>
            <a:off x="7720965" y="2032000"/>
            <a:ext cx="1452880" cy="33718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lt1"/>
                </a:solidFill>
              </a:rPr>
              <a:t>结构</a:t>
            </a:r>
            <a:endParaRPr lang="zh-CN" altLang="en-US" sz="2000" b="1">
              <a:solidFill>
                <a:schemeClr val="lt1"/>
              </a:solidFill>
            </a:endParaRPr>
          </a:p>
        </p:txBody>
      </p:sp>
      <p:sp>
        <p:nvSpPr>
          <p:cNvPr id="32" name="L 形 31"/>
          <p:cNvSpPr/>
          <p:nvPr>
            <p:custDataLst>
              <p:tags r:id="rId11"/>
            </p:custDataLst>
          </p:nvPr>
        </p:nvSpPr>
        <p:spPr>
          <a:xfrm rot="5400000">
            <a:off x="7240905" y="217741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L 形 32"/>
          <p:cNvSpPr/>
          <p:nvPr>
            <p:custDataLst>
              <p:tags r:id="rId12"/>
            </p:custDataLst>
          </p:nvPr>
        </p:nvSpPr>
        <p:spPr>
          <a:xfrm rot="16200000" flipH="1">
            <a:off x="9500235" y="217741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5" name="L 形 34"/>
          <p:cNvSpPr/>
          <p:nvPr>
            <p:custDataLst>
              <p:tags r:id="rId13"/>
            </p:custDataLst>
          </p:nvPr>
        </p:nvSpPr>
        <p:spPr>
          <a:xfrm rot="16200000" flipV="1">
            <a:off x="7240905" y="467169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6" name="L 形 35"/>
          <p:cNvSpPr/>
          <p:nvPr>
            <p:custDataLst>
              <p:tags r:id="rId14"/>
            </p:custDataLst>
          </p:nvPr>
        </p:nvSpPr>
        <p:spPr>
          <a:xfrm rot="5400000" flipH="1" flipV="1">
            <a:off x="9500235" y="467169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15"/>
            </p:custDataLst>
          </p:nvPr>
        </p:nvSpPr>
        <p:spPr>
          <a:xfrm>
            <a:off x="9799320" y="2197735"/>
            <a:ext cx="2372360" cy="260604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16"/>
            </p:custDataLst>
          </p:nvPr>
        </p:nvSpPr>
        <p:spPr>
          <a:xfrm>
            <a:off x="9897745" y="2390775"/>
            <a:ext cx="2175510" cy="2329180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ea"/>
              <a:buNone/>
            </a:pPr>
            <a:r>
              <a:rPr lang="zh-CN" altLang="en-US" sz="24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以“东汉兴衰”、“五代十国”的图注为例</a:t>
            </a:r>
            <a:endParaRPr lang="zh-CN" altLang="en-US" sz="24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400050" lvl="1" indent="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zh-CN" altLang="en-US" sz="24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7" name="圆角矩形 29"/>
          <p:cNvSpPr/>
          <p:nvPr>
            <p:custDataLst>
              <p:tags r:id="rId17"/>
            </p:custDataLst>
          </p:nvPr>
        </p:nvSpPr>
        <p:spPr>
          <a:xfrm>
            <a:off x="10259060" y="2032000"/>
            <a:ext cx="1452880" cy="33718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材料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39" name="L 形 38"/>
          <p:cNvSpPr/>
          <p:nvPr>
            <p:custDataLst>
              <p:tags r:id="rId18"/>
            </p:custDataLst>
          </p:nvPr>
        </p:nvSpPr>
        <p:spPr>
          <a:xfrm rot="5400000">
            <a:off x="9778365" y="217741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L 形 39"/>
          <p:cNvSpPr/>
          <p:nvPr>
            <p:custDataLst>
              <p:tags r:id="rId19"/>
            </p:custDataLst>
          </p:nvPr>
        </p:nvSpPr>
        <p:spPr>
          <a:xfrm rot="16200000" flipH="1">
            <a:off x="12038330" y="217741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2" name="L 形 41"/>
          <p:cNvSpPr/>
          <p:nvPr>
            <p:custDataLst>
              <p:tags r:id="rId20"/>
            </p:custDataLst>
          </p:nvPr>
        </p:nvSpPr>
        <p:spPr>
          <a:xfrm rot="16200000" flipV="1">
            <a:off x="9778365" y="467169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L 形 42"/>
          <p:cNvSpPr/>
          <p:nvPr>
            <p:custDataLst>
              <p:tags r:id="rId21"/>
            </p:custDataLst>
          </p:nvPr>
        </p:nvSpPr>
        <p:spPr>
          <a:xfrm rot="5400000" flipH="1" flipV="1">
            <a:off x="12038330" y="4671695"/>
            <a:ext cx="154305" cy="154305"/>
          </a:xfrm>
          <a:prstGeom prst="corner">
            <a:avLst>
              <a:gd name="adj1" fmla="val 28116"/>
              <a:gd name="adj2" fmla="val 2732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403860" y="965200"/>
            <a:ext cx="4093210" cy="4902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300">
                <a:solidFill>
                  <a:srgbClr val="2E75B6"/>
                </a:solidFill>
                <a:latin typeface="微软雅黑" panose="020B0503020204020204" charset="-122"/>
                <a:ea typeface="微软雅黑" panose="020B0503020204020204" charset="-122"/>
              </a:rPr>
              <a:t>五、初高中衔接的可能性：</a:t>
            </a:r>
            <a:endParaRPr lang="zh-CN" altLang="en-US" sz="4000" b="1" spc="30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300">
                <a:solidFill>
                  <a:srgbClr val="2E75B6"/>
                </a:solidFill>
                <a:latin typeface="微软雅黑" panose="020B0503020204020204" charset="-122"/>
                <a:ea typeface="微软雅黑" panose="020B0503020204020204" charset="-122"/>
              </a:rPr>
              <a:t>以中国古代史为例</a:t>
            </a:r>
            <a:br>
              <a:rPr lang="zh-CN" altLang="en-US" sz="3600" b="1" spc="300">
                <a:solidFill>
                  <a:srgbClr val="2E75B6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lang="zh-CN" altLang="en-US" sz="3600" b="1" spc="30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31815" y="1084580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300">
                <a:solidFill>
                  <a:srgbClr val="2E75B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衔接：主线、结构、材料等</a:t>
            </a:r>
            <a:endParaRPr lang="zh-CN" altLang="en-US" sz="3600" b="1" spc="30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46065" y="5015230"/>
            <a:ext cx="62026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00050" lvl="1" indent="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单元标题、单元导语、相关史事等</a:t>
            </a:r>
            <a:endParaRPr lang="zh-CN" altLang="en-US" sz="2800" spc="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05" y="0"/>
            <a:ext cx="10515600" cy="994410"/>
          </a:xfrm>
        </p:spPr>
        <p:txBody>
          <a:bodyPr/>
          <a:lstStyle/>
          <a:p>
            <a:pPr algn="ctr">
              <a:buClrTx/>
              <a:buSzTx/>
              <a:buFontTx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（一）思路：以多元一体为例</a:t>
            </a:r>
            <a:endParaRPr lang="en-US" altLang="zh-CN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8025" y="8896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第一课：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中华文明多元一体，源远流长，生生不息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（单元导言）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4035" y="1459230"/>
            <a:ext cx="6960870" cy="1898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850" t="-366"/>
          <a:stretch>
            <a:fillRect/>
          </a:stretch>
        </p:blipFill>
        <p:spPr>
          <a:xfrm>
            <a:off x="534035" y="3358515"/>
            <a:ext cx="7073900" cy="1565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4035" y="4858385"/>
            <a:ext cx="6435090" cy="19996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780655" y="1700530"/>
            <a:ext cx="2919730" cy="128651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50000"/>
              </a:lnSpc>
            </a:pPr>
            <a:r>
              <a:rPr lang="zh-CN" altLang="en-US" sz="2400"/>
              <a:t>奠定了多元一体</a:t>
            </a:r>
            <a:endParaRPr lang="zh-CN" altLang="en-US" sz="2400"/>
          </a:p>
          <a:p>
            <a:pPr algn="ctr" fontAlgn="auto">
              <a:lnSpc>
                <a:spcPct val="150000"/>
              </a:lnSpc>
            </a:pPr>
            <a:r>
              <a:rPr lang="zh-CN" altLang="en-US" sz="2400"/>
              <a:t>的发展基础</a:t>
            </a:r>
            <a:endParaRPr lang="zh-CN" altLang="en-US" sz="2400"/>
          </a:p>
        </p:txBody>
      </p:sp>
      <p:sp>
        <p:nvSpPr>
          <p:cNvPr id="8" name="矩形 7"/>
          <p:cNvSpPr/>
          <p:nvPr/>
        </p:nvSpPr>
        <p:spPr>
          <a:xfrm>
            <a:off x="7881620" y="3242310"/>
            <a:ext cx="2818765" cy="124142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早期</a:t>
            </a:r>
            <a:endParaRPr lang="zh-CN" altLang="en-US" sz="2400"/>
          </a:p>
          <a:p>
            <a:pPr algn="ctr"/>
            <a:r>
              <a:rPr lang="zh-CN" altLang="en-US" sz="2400"/>
              <a:t>北粟南稻</a:t>
            </a:r>
            <a:endParaRPr lang="zh-CN" altLang="en-US" sz="2400"/>
          </a:p>
          <a:p>
            <a:pPr algn="ctr"/>
            <a:r>
              <a:rPr lang="zh-CN" altLang="en-US" sz="2400"/>
              <a:t>（原始农业）</a:t>
            </a:r>
            <a:endParaRPr lang="zh-CN" altLang="en-US" sz="2400"/>
          </a:p>
        </p:txBody>
      </p:sp>
      <p:sp>
        <p:nvSpPr>
          <p:cNvPr id="9" name="矩形 8"/>
          <p:cNvSpPr/>
          <p:nvPr/>
        </p:nvSpPr>
        <p:spPr>
          <a:xfrm>
            <a:off x="7865110" y="4654550"/>
            <a:ext cx="2785745" cy="155575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后期</a:t>
            </a:r>
            <a:endParaRPr lang="zh-CN" altLang="en-US" sz="2400"/>
          </a:p>
          <a:p>
            <a:pPr algn="ctr"/>
            <a:r>
              <a:rPr lang="zh-CN" altLang="en-US" sz="2400"/>
              <a:t>多地出现玉器、较大规模祭坛与神庙</a:t>
            </a:r>
            <a:endParaRPr lang="zh-CN" altLang="en-US" sz="2400"/>
          </a:p>
          <a:p>
            <a:pPr algn="ctr"/>
            <a:r>
              <a:rPr lang="zh-CN" altLang="en-US" sz="2400"/>
              <a:t>（公共权力）</a:t>
            </a:r>
            <a:endParaRPr lang="zh-CN" altLang="en-US" sz="2400"/>
          </a:p>
        </p:txBody>
      </p:sp>
      <p:sp>
        <p:nvSpPr>
          <p:cNvPr id="10" name="矩形 9"/>
          <p:cNvSpPr/>
          <p:nvPr/>
        </p:nvSpPr>
        <p:spPr>
          <a:xfrm>
            <a:off x="11054715" y="1830070"/>
            <a:ext cx="867410" cy="102679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总</a:t>
            </a:r>
            <a:endParaRPr lang="zh-CN" altLang="en-US" sz="3600"/>
          </a:p>
        </p:txBody>
      </p:sp>
      <p:sp>
        <p:nvSpPr>
          <p:cNvPr id="11" name="矩形 10"/>
          <p:cNvSpPr/>
          <p:nvPr/>
        </p:nvSpPr>
        <p:spPr>
          <a:xfrm>
            <a:off x="10928985" y="3242310"/>
            <a:ext cx="1119505" cy="141160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经济</a:t>
            </a:r>
            <a:endParaRPr lang="zh-CN" altLang="en-US" sz="2400"/>
          </a:p>
          <a:p>
            <a:pPr algn="ctr"/>
            <a:r>
              <a:rPr lang="zh-CN" altLang="en-US" sz="2400"/>
              <a:t>基础</a:t>
            </a:r>
            <a:endParaRPr lang="zh-CN" altLang="en-US" sz="2400"/>
          </a:p>
          <a:p>
            <a:pPr algn="ctr"/>
            <a:r>
              <a:rPr lang="zh-CN" altLang="en-US" sz="2400"/>
              <a:t>（分述）</a:t>
            </a:r>
            <a:endParaRPr lang="zh-CN" altLang="en-US" sz="2400"/>
          </a:p>
        </p:txBody>
      </p:sp>
      <p:sp>
        <p:nvSpPr>
          <p:cNvPr id="14" name="矩形 13"/>
          <p:cNvSpPr/>
          <p:nvPr/>
        </p:nvSpPr>
        <p:spPr>
          <a:xfrm>
            <a:off x="10928985" y="4798695"/>
            <a:ext cx="1119505" cy="141160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上层</a:t>
            </a:r>
            <a:endParaRPr lang="zh-CN" altLang="en-US" sz="2400"/>
          </a:p>
          <a:p>
            <a:pPr algn="ctr"/>
            <a:r>
              <a:rPr lang="zh-CN" altLang="en-US" sz="2400"/>
              <a:t>建筑</a:t>
            </a:r>
            <a:endParaRPr lang="zh-CN" altLang="en-US" sz="2400"/>
          </a:p>
          <a:p>
            <a:pPr algn="ctr"/>
            <a:r>
              <a:rPr lang="zh-CN" altLang="en-US" sz="2400"/>
              <a:t>（分述）</a:t>
            </a:r>
            <a:endParaRPr lang="zh-CN" altLang="en-US" sz="2400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8815" y="1323975"/>
            <a:ext cx="6163945" cy="45586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如何让这段叙述更为直观？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r="1454" b="1959"/>
          <a:stretch>
            <a:fillRect/>
          </a:stretch>
        </p:blipFill>
        <p:spPr>
          <a:xfrm>
            <a:off x="279400" y="1391920"/>
            <a:ext cx="5243195" cy="47567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05560" y="6228715"/>
            <a:ext cx="34772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</a:rPr>
              <a:t>2016-2017</a:t>
            </a:r>
            <a:r>
              <a:rPr lang="zh-CN" altLang="en-US" sz="2400" b="1">
                <a:solidFill>
                  <a:schemeClr val="bg1"/>
                </a:solidFill>
              </a:rPr>
              <a:t>年版初中教材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58635" y="6228715"/>
            <a:ext cx="2621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2018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年版初中教材</a:t>
            </a:r>
            <a:endParaRPr lang="zh-CN" altLang="en-US" sz="2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56855" y="2101215"/>
            <a:ext cx="549275" cy="3683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94780" y="1732915"/>
            <a:ext cx="1734820" cy="3683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5" y="1391920"/>
            <a:ext cx="5319395" cy="44227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067040" y="4621530"/>
            <a:ext cx="1734820" cy="36830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>
              <a:ln w="28575">
                <a:solidFill>
                  <a:schemeClr val="tx1"/>
                </a:solidFill>
              </a:ln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bldLvl="0" animBg="1"/>
      <p:bldP spid="9" grpId="0" bldLvl="0" animBg="1"/>
      <p:bldP spid="1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上下勾连</a:t>
            </a:r>
            <a:endParaRPr lang="zh-CN" altLang="en-US" sz="40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39190"/>
            <a:ext cx="10515600" cy="4351338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200"/>
              <a:t>第一目：石器时代古人类和文化遗存</a:t>
            </a:r>
            <a:endParaRPr lang="zh-CN" altLang="en-US" sz="2200"/>
          </a:p>
          <a:p>
            <a:pPr fontAlgn="auto">
              <a:lnSpc>
                <a:spcPct val="150000"/>
              </a:lnSpc>
            </a:pPr>
            <a:r>
              <a:rPr lang="zh-CN" altLang="en-US" sz="2200"/>
              <a:t>从打制石器到磨制石器</a:t>
            </a:r>
            <a:endParaRPr lang="zh-CN" altLang="en-US" sz="2200"/>
          </a:p>
          <a:p>
            <a:pPr fontAlgn="auto">
              <a:lnSpc>
                <a:spcPct val="150000"/>
              </a:lnSpc>
            </a:pPr>
            <a:r>
              <a:rPr lang="zh-CN" altLang="en-US" sz="2200"/>
              <a:t>从渔猎采集到原始农业</a:t>
            </a:r>
            <a:endParaRPr lang="zh-CN" altLang="en-US" sz="2200"/>
          </a:p>
          <a:p>
            <a:pPr fontAlgn="auto">
              <a:lnSpc>
                <a:spcPct val="150000"/>
              </a:lnSpc>
            </a:pPr>
            <a:r>
              <a:rPr lang="zh-CN" altLang="en-US" sz="2200"/>
              <a:t>从群居到定居</a:t>
            </a:r>
            <a:endParaRPr lang="zh-CN" altLang="en-US" sz="2200"/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200"/>
              <a:t>第</a:t>
            </a:r>
            <a:r>
              <a:rPr lang="en-US" altLang="zh-CN" sz="2200"/>
              <a:t>2</a:t>
            </a:r>
            <a:r>
              <a:rPr lang="zh-CN" altLang="en-US" sz="2200"/>
              <a:t>课 原始农耕生活</a:t>
            </a:r>
            <a:endParaRPr lang="zh-CN" altLang="en-US" sz="2200"/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/>
          </a:p>
          <a:p>
            <a:pPr fontAlgn="auto">
              <a:lnSpc>
                <a:spcPct val="150000"/>
              </a:lnSpc>
            </a:pP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325995" y="1139190"/>
            <a:ext cx="48660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>
                <a:sym typeface="+mn-ea"/>
              </a:rPr>
              <a:t>第二目：从部落到国家</a:t>
            </a:r>
            <a:endParaRPr lang="zh-CN" altLang="en-US" sz="2400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400">
                <a:sym typeface="+mn-ea"/>
              </a:rPr>
              <a:t>炎黄联盟与新石器时代的关系</a:t>
            </a:r>
            <a:endParaRPr lang="zh-CN" altLang="en-US" sz="2400"/>
          </a:p>
          <a:p>
            <a:pPr marL="0" indent="0" algn="l" fontAlgn="auto">
              <a:lnSpc>
                <a:spcPct val="150000"/>
              </a:lnSpc>
              <a:buNone/>
            </a:pPr>
            <a:r>
              <a:rPr lang="zh-CN" altLang="en-US" sz="2400">
                <a:sym typeface="+mn-ea"/>
              </a:rPr>
              <a:t>第</a:t>
            </a:r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课 远古的传说  </a:t>
            </a:r>
            <a:endParaRPr lang="zh-CN" altLang="en-US" sz="240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t="-456" r="6923" b="3581"/>
          <a:stretch>
            <a:fillRect/>
          </a:stretch>
        </p:blipFill>
        <p:spPr>
          <a:xfrm>
            <a:off x="7406640" y="3006090"/>
            <a:ext cx="3947160" cy="3209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4283075"/>
            <a:ext cx="6708775" cy="1415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/>
            <a:r>
              <a:rPr lang="zh-CN" altLang="en-US"/>
              <a:t>几个场景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1140" y="896620"/>
            <a:ext cx="11930380" cy="5293995"/>
          </a:xfrm>
        </p:spPr>
        <p:txBody>
          <a:bodyPr/>
          <a:lstStyle/>
          <a:p>
            <a:pPr fontAlgn="auto">
              <a:lnSpc>
                <a:spcPct val="150000"/>
              </a:lnSpc>
            </a:pPr>
            <a:r>
              <a:rPr lang="zh-CN" altLang="en-US" sz="2600"/>
              <a:t>纲要（下），第一课 文明的产生与早期发展</a:t>
            </a:r>
            <a:endParaRPr lang="zh-CN" altLang="en-US" sz="2600"/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600"/>
              <a:t>农业、畜牧业的出现与发展，不同人</a:t>
            </a:r>
            <a:r>
              <a:rPr lang="en-US" altLang="zh-CN" sz="2600"/>
              <a:t>/</a:t>
            </a:r>
            <a:r>
              <a:rPr lang="zh-CN" altLang="en-US" sz="2600"/>
              <a:t>人群拥有的物质不同</a:t>
            </a:r>
            <a:endParaRPr lang="zh-CN" altLang="en-US" sz="2600"/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600"/>
              <a:t>如何获得更多元、丰富的物质？</a:t>
            </a:r>
            <a:endParaRPr lang="zh-CN" altLang="en-US" sz="2600"/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600"/>
              <a:t>抢？</a:t>
            </a:r>
            <a:r>
              <a:rPr lang="en-US" altLang="zh-CN" sz="2600"/>
              <a:t>——</a:t>
            </a:r>
            <a:r>
              <a:rPr lang="zh-CN" altLang="en-US" sz="2600"/>
              <a:t>玩笑、潜在心理</a:t>
            </a:r>
            <a:endParaRPr lang="zh-CN" altLang="en-US" sz="2600"/>
          </a:p>
          <a:p>
            <a:pPr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纲要（上）中国古代史：隋唐皇帝</a:t>
            </a:r>
            <a:r>
              <a:rPr lang="en-US" altLang="zh-CN" sz="2600">
                <a:sym typeface="+mn-ea"/>
              </a:rPr>
              <a:t>“</a:t>
            </a:r>
            <a:r>
              <a:rPr lang="zh-CN" altLang="en-US" sz="2600">
                <a:sym typeface="+mn-ea"/>
              </a:rPr>
              <a:t>雨我无瓜</a:t>
            </a:r>
            <a:r>
              <a:rPr lang="en-US" altLang="zh-CN" sz="2600">
                <a:sym typeface="+mn-ea"/>
              </a:rPr>
              <a:t>”</a:t>
            </a:r>
            <a:endParaRPr lang="en-US" altLang="zh-CN" sz="26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纲要（上）中国近代史：</a:t>
            </a:r>
            <a:r>
              <a:rPr lang="en-US" altLang="zh-CN" sz="2600">
                <a:sym typeface="+mn-ea"/>
              </a:rPr>
              <a:t>“</a:t>
            </a:r>
            <a:r>
              <a:rPr lang="zh-CN" altLang="en-US" sz="2600">
                <a:sym typeface="+mn-ea"/>
              </a:rPr>
              <a:t>超燃混剪</a:t>
            </a:r>
            <a:r>
              <a:rPr lang="en-US" altLang="zh-CN" sz="2600">
                <a:sym typeface="+mn-ea"/>
              </a:rPr>
              <a:t>”</a:t>
            </a:r>
            <a:r>
              <a:rPr lang="zh-CN" altLang="en-US" sz="2600">
                <a:sym typeface="+mn-ea"/>
              </a:rPr>
              <a:t>，</a:t>
            </a:r>
            <a:r>
              <a:rPr lang="en-US" altLang="zh-CN" sz="2600">
                <a:sym typeface="+mn-ea"/>
              </a:rPr>
              <a:t>“</a:t>
            </a:r>
            <a:r>
              <a:rPr lang="zh-CN" altLang="en-US" sz="2600">
                <a:sym typeface="+mn-ea"/>
              </a:rPr>
              <a:t>开炮</a:t>
            </a:r>
            <a:r>
              <a:rPr lang="en-US" altLang="zh-CN" sz="2600">
                <a:sym typeface="+mn-ea"/>
              </a:rPr>
              <a:t>”</a:t>
            </a:r>
            <a:endParaRPr lang="en-US" altLang="zh-CN" sz="2600"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纲要（上）中国古代史：第</a:t>
            </a:r>
            <a:r>
              <a:rPr lang="en-US" altLang="zh-CN" sz="2600">
                <a:sym typeface="+mn-ea"/>
              </a:rPr>
              <a:t>12</a:t>
            </a:r>
            <a:r>
              <a:rPr lang="zh-CN" altLang="en-US" sz="2600">
                <a:sym typeface="+mn-ea"/>
              </a:rPr>
              <a:t>课 辽宋夏金元的文化，树立基本价值观。</a:t>
            </a:r>
            <a:endParaRPr lang="zh-CN" altLang="en-US" sz="2600">
              <a:sym typeface="+mn-ea"/>
            </a:endParaRPr>
          </a:p>
          <a:p>
            <a:pPr marL="0" indent="0" algn="r" fontAlgn="auto">
              <a:lnSpc>
                <a:spcPct val="150000"/>
              </a:lnSpc>
              <a:buNone/>
            </a:pPr>
            <a:r>
              <a:rPr lang="en-US" altLang="zh-CN" sz="2800" b="1">
                <a:sym typeface="+mn-ea"/>
              </a:rPr>
              <a:t>——</a:t>
            </a:r>
            <a:r>
              <a:rPr lang="zh-CN" altLang="en-US" sz="2800" b="1">
                <a:sym typeface="+mn-ea"/>
              </a:rPr>
              <a:t>立德树人与鉴往知来</a:t>
            </a:r>
            <a:endParaRPr lang="zh-CN" altLang="en-US" sz="2800" b="1"/>
          </a:p>
          <a:p>
            <a:pPr fontAlgn="auto">
              <a:lnSpc>
                <a:spcPct val="150000"/>
              </a:lnSpc>
            </a:pPr>
            <a:endParaRPr lang="zh-CN" altLang="en-US" sz="2800" b="1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上下勾连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006475"/>
            <a:ext cx="10515600" cy="4351338"/>
          </a:xfrm>
        </p:spPr>
        <p:txBody>
          <a:bodyPr/>
          <a:lstStyle/>
          <a:p>
            <a:pPr algn="l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第二目：从部落到国家</a:t>
            </a:r>
            <a:endParaRPr lang="zh-CN" altLang="en-US" sz="2600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炎黄联盟与新石器时代的关系</a:t>
            </a:r>
            <a:endParaRPr lang="zh-CN" altLang="en-US" sz="2600"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600"/>
              <a:t>为何第一、二目不合并？</a:t>
            </a:r>
            <a:endParaRPr lang="zh-CN" altLang="en-US" sz="2600"/>
          </a:p>
          <a:p>
            <a:pPr marL="0" indent="0" algn="l" fontAlgn="auto">
              <a:lnSpc>
                <a:spcPct val="150000"/>
              </a:lnSpc>
              <a:buNone/>
            </a:pPr>
            <a:r>
              <a:rPr lang="zh-CN" altLang="en-US" sz="2600">
                <a:sym typeface="+mn-ea"/>
              </a:rPr>
              <a:t>第</a:t>
            </a:r>
            <a:r>
              <a:rPr lang="en-US" altLang="zh-CN" sz="2600">
                <a:sym typeface="+mn-ea"/>
              </a:rPr>
              <a:t>2</a:t>
            </a:r>
            <a:r>
              <a:rPr lang="zh-CN" altLang="en-US" sz="2600">
                <a:sym typeface="+mn-ea"/>
              </a:rPr>
              <a:t>课 原始农耕社会    第</a:t>
            </a:r>
            <a:r>
              <a:rPr lang="en-US" altLang="zh-CN" sz="2600">
                <a:sym typeface="+mn-ea"/>
              </a:rPr>
              <a:t>3</a:t>
            </a:r>
            <a:r>
              <a:rPr lang="zh-CN" altLang="en-US" sz="2600">
                <a:sym typeface="+mn-ea"/>
              </a:rPr>
              <a:t>课 远古的传说  </a:t>
            </a:r>
            <a:endParaRPr lang="zh-CN" altLang="en-US" sz="2600">
              <a:sym typeface="+mn-ea"/>
            </a:endParaRPr>
          </a:p>
          <a:p>
            <a:endParaRPr lang="zh-CN" altLang="en-US" sz="260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990" y="3808095"/>
            <a:ext cx="6820535" cy="12490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40955" y="1006475"/>
            <a:ext cx="455104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200"/>
              <a:t>         </a:t>
            </a:r>
            <a:r>
              <a:rPr lang="zh-CN" altLang="en-US" sz="2200"/>
              <a:t>距今</a:t>
            </a:r>
            <a:r>
              <a:rPr lang="en-US" altLang="zh-CN" sz="2200"/>
              <a:t>5000</a:t>
            </a:r>
            <a:r>
              <a:rPr lang="zh-CN" altLang="en-US" sz="2200"/>
              <a:t>年左右，中国黄河流域、长江流域的先民们</a:t>
            </a:r>
            <a:r>
              <a:rPr lang="zh-CN" altLang="en-US" sz="2200" b="1">
                <a:solidFill>
                  <a:srgbClr val="FF0000"/>
                </a:solidFill>
              </a:rPr>
              <a:t>开始迈入文明社会的门槛</a:t>
            </a:r>
            <a:r>
              <a:rPr lang="en-US" altLang="zh-CN" sz="2200"/>
              <a:t>...</a:t>
            </a:r>
            <a:r>
              <a:rPr lang="zh-CN" altLang="en-US" sz="2200"/>
              <a:t>也反映了远古时期各氏族部落相互融合、相互认同，</a:t>
            </a:r>
            <a:r>
              <a:rPr lang="zh-CN" altLang="en-US" sz="2200" b="1">
                <a:solidFill>
                  <a:srgbClr val="FF0000"/>
                </a:solidFill>
              </a:rPr>
              <a:t>从分散走向整体的客观趋势</a:t>
            </a:r>
            <a:r>
              <a:rPr lang="zh-CN" altLang="en-US" sz="2200"/>
              <a:t>，一定程度上反映了当时的历史事实。</a:t>
            </a:r>
            <a:endParaRPr lang="zh-CN" altLang="en-US" sz="2200"/>
          </a:p>
          <a:p>
            <a:pPr fontAlgn="auto">
              <a:lnSpc>
                <a:spcPct val="150000"/>
              </a:lnSpc>
            </a:pPr>
            <a:r>
              <a:rPr lang="en-US" altLang="zh-CN" sz="2200"/>
              <a:t>——</a:t>
            </a:r>
            <a:r>
              <a:rPr lang="zh-CN" altLang="en-US" sz="2200"/>
              <a:t>《中外历史纲要（上）教师教学用书》，第</a:t>
            </a:r>
            <a:r>
              <a:rPr lang="en-US" altLang="zh-CN" sz="2200"/>
              <a:t>5</a:t>
            </a:r>
            <a:r>
              <a:rPr lang="zh-CN" altLang="en-US" sz="2200"/>
              <a:t>页</a:t>
            </a:r>
            <a:endParaRPr lang="zh-CN" altLang="en-US" sz="2200"/>
          </a:p>
        </p:txBody>
      </p:sp>
      <p:sp>
        <p:nvSpPr>
          <p:cNvPr id="6" name="文本框 5"/>
          <p:cNvSpPr txBox="1"/>
          <p:nvPr/>
        </p:nvSpPr>
        <p:spPr>
          <a:xfrm>
            <a:off x="427990" y="5057140"/>
            <a:ext cx="11534140" cy="1198880"/>
          </a:xfrm>
          <a:prstGeom prst="rect">
            <a:avLst/>
          </a:prstGeom>
          <a:gradFill>
            <a:gsLst>
              <a:gs pos="100000">
                <a:srgbClr val="B3CED5"/>
              </a:gs>
              <a:gs pos="0">
                <a:srgbClr val="DDE3D8"/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/>
              <a:t>本课立意：以</a:t>
            </a:r>
            <a:r>
              <a:rPr lang="zh-CN" altLang="en-US" sz="2400" b="1">
                <a:solidFill>
                  <a:srgbClr val="FF0000"/>
                </a:solidFill>
              </a:rPr>
              <a:t>唯物史观</a:t>
            </a:r>
            <a:r>
              <a:rPr lang="zh-CN" altLang="en-US" sz="2400"/>
              <a:t>为指导，以考古和文献相结合的</a:t>
            </a:r>
            <a:r>
              <a:rPr lang="zh-CN" altLang="en-US" sz="2400" b="1">
                <a:solidFill>
                  <a:srgbClr val="FF0000"/>
                </a:solidFill>
              </a:rPr>
              <a:t>方法</a:t>
            </a:r>
            <a:r>
              <a:rPr lang="zh-CN" altLang="en-US" sz="2400"/>
              <a:t>，</a:t>
            </a:r>
            <a:r>
              <a:rPr lang="zh-CN" altLang="en-US" sz="2400" b="1">
                <a:solidFill>
                  <a:srgbClr val="FF0000"/>
                </a:solidFill>
              </a:rPr>
              <a:t>揭示</a:t>
            </a:r>
            <a:r>
              <a:rPr lang="zh-CN" altLang="en-US" sz="2400"/>
              <a:t>中华文明起源的特点与中国早期国家的基本特征。</a:t>
            </a:r>
            <a:r>
              <a:rPr lang="en-US" altLang="zh-CN" sz="2400"/>
              <a:t>——</a:t>
            </a:r>
            <a:r>
              <a:rPr lang="zh-CN" altLang="en-US" sz="2400"/>
              <a:t>《中外历史纲要（上）教师教学用书》，第</a:t>
            </a:r>
            <a:r>
              <a:rPr lang="en-US" altLang="zh-CN" sz="2400"/>
              <a:t>4</a:t>
            </a:r>
            <a:r>
              <a:rPr lang="zh-CN" altLang="en-US" sz="2400"/>
              <a:t>页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重视多元一体这一提法的直接缘由</a:t>
            </a:r>
            <a:endParaRPr lang="zh-CN" altLang="en-US" sz="4000" b="1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81910" y="1180465"/>
            <a:ext cx="6748145" cy="49891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良渚文明（补充）</a:t>
            </a:r>
            <a:endParaRPr lang="zh-CN" altLang="en-US" sz="400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8350" y="1060450"/>
            <a:ext cx="4909185" cy="58629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670" y="1190625"/>
            <a:ext cx="6069330" cy="50838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2.辽宋夏金元时期：民族关系与统一多民族封建国家的发展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75045" y="1327785"/>
            <a:ext cx="5507355" cy="4450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1417955"/>
            <a:ext cx="5471160" cy="20053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6630" y="3687445"/>
            <a:ext cx="38404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/>
              <a:t>第</a:t>
            </a:r>
            <a:r>
              <a:rPr lang="en-US" altLang="zh-CN" sz="2400"/>
              <a:t>10</a:t>
            </a:r>
            <a:r>
              <a:rPr lang="zh-CN" altLang="en-US" sz="2400"/>
              <a:t>课 辽夏金元的统治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一、辽与西夏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二、金朝入主中原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三、从蒙古崛起到元朝统一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7520" y="1264285"/>
            <a:ext cx="5495290" cy="4192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15" y="1336675"/>
            <a:ext cx="5281295" cy="40474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11935" y="5651500"/>
            <a:ext cx="35496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ym typeface="+mn-ea"/>
              </a:rPr>
              <a:t>多民族政权并立（高中）</a:t>
            </a:r>
            <a:endParaRPr lang="zh-CN" altLang="en-US" sz="24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00670" y="5591175"/>
            <a:ext cx="32435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ym typeface="+mn-ea"/>
              </a:rPr>
              <a:t>民族关系发展（初中）</a:t>
            </a:r>
            <a:br>
              <a:rPr lang="zh-CN" altLang="en-US">
                <a:sym typeface="+mn-ea"/>
              </a:rPr>
            </a:br>
            <a:endParaRPr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教材史料（高中）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0665" y="3438525"/>
            <a:ext cx="6452870" cy="19818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95845" y="1815465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/>
              <a:t>契丹：因俗而治，南北面官</a:t>
            </a:r>
            <a:endParaRPr lang="zh-CN" altLang="en-US" sz="2400" b="1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15" y="1003300"/>
            <a:ext cx="6713220" cy="24352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0665" y="4276725"/>
            <a:ext cx="50800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ym typeface="+mn-ea"/>
              </a:rPr>
              <a:t>女真：既有定居农业，也有尚武精神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教材图片（初中）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1139825"/>
            <a:ext cx="3270250" cy="4866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160" y="1241425"/>
            <a:ext cx="3595370" cy="4663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180" y="1143000"/>
            <a:ext cx="2004695" cy="2352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680" y="3549015"/>
            <a:ext cx="3429000" cy="24574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>
                <a:latin typeface="微软雅黑 Light" panose="020B0502040204020203" charset="-122"/>
                <a:ea typeface="微软雅黑 Light" panose="020B0502040204020203" charset="-122"/>
              </a:rPr>
              <a:t>民族关系：战争与和平</a:t>
            </a:r>
            <a:endParaRPr lang="zh-CN" altLang="en-US" sz="40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7650" y="1133475"/>
            <a:ext cx="5229860" cy="2016125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0" y="1280795"/>
            <a:ext cx="5022850" cy="1720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15" y="3247390"/>
            <a:ext cx="7510780" cy="283654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/>
              <a:t>教材补充理解</a:t>
            </a:r>
            <a:endParaRPr lang="zh-CN" altLang="en-US" sz="4000" b="1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7820" y="1047115"/>
            <a:ext cx="6293485" cy="31000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085" y="2801620"/>
            <a:ext cx="4396740" cy="30695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92960" y="4314825"/>
            <a:ext cx="23241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岳飞与</a:t>
            </a:r>
            <a:r>
              <a:rPr lang="en-US" altLang="zh-CN" sz="2400" b="1"/>
              <a:t>“</a:t>
            </a:r>
            <a:r>
              <a:rPr lang="zh-CN" altLang="en-US" sz="2400" b="1"/>
              <a:t>岳家军</a:t>
            </a:r>
            <a:r>
              <a:rPr lang="en-US" altLang="zh-CN" sz="2400" b="1"/>
              <a:t>”</a:t>
            </a:r>
            <a:endParaRPr lang="en-US" altLang="zh-CN" sz="2400" b="1"/>
          </a:p>
        </p:txBody>
      </p:sp>
      <p:sp>
        <p:nvSpPr>
          <p:cNvPr id="7" name="文本框 6"/>
          <p:cNvSpPr txBox="1"/>
          <p:nvPr/>
        </p:nvSpPr>
        <p:spPr>
          <a:xfrm>
            <a:off x="6532245" y="1129665"/>
            <a:ext cx="53917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/>
              <a:t>女真族生活方式的影响</a:t>
            </a:r>
            <a:endParaRPr lang="zh-CN" altLang="en-US" sz="2400" b="1"/>
          </a:p>
          <a:p>
            <a:pPr algn="ctr" fontAlgn="auto">
              <a:lnSpc>
                <a:spcPct val="150000"/>
              </a:lnSpc>
            </a:pPr>
            <a:r>
              <a:rPr lang="zh-CN" altLang="en-US" sz="2400" b="1"/>
              <a:t>北方一些地区的火炕</a:t>
            </a:r>
            <a:endParaRPr lang="zh-CN" altLang="en-US" sz="2400" b="1"/>
          </a:p>
          <a:p>
            <a:pPr algn="ctr" fontAlgn="auto">
              <a:lnSpc>
                <a:spcPct val="150000"/>
              </a:lnSpc>
            </a:pPr>
            <a:r>
              <a:rPr lang="zh-CN" altLang="en-US" sz="2400" b="1"/>
              <a:t>民族交融</a:t>
            </a:r>
            <a:endParaRPr lang="zh-CN" altLang="en-US" sz="2400" b="1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</a:rPr>
              <a:t>高中教材其他栏目</a:t>
            </a:r>
            <a:endParaRPr lang="zh-CN" altLang="en-US" sz="40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1310" y="1600200"/>
            <a:ext cx="5909310" cy="36582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56030" y="5461635"/>
            <a:ext cx="47752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历史常识：北京</a:t>
            </a:r>
            <a:r>
              <a:rPr lang="en-US" altLang="zh-CN" sz="2000" b="1" dirty="0"/>
              <a:t>——</a:t>
            </a:r>
            <a:r>
              <a:rPr lang="zh-CN" altLang="en-US" sz="2000" b="1" dirty="0"/>
              <a:t>辽金元明清五朝古都</a:t>
            </a:r>
            <a:endParaRPr lang="zh-CN" altLang="en-US" sz="2000" b="1" dirty="0"/>
          </a:p>
          <a:p>
            <a:r>
              <a:rPr lang="zh-CN" altLang="en-US" sz="2000" b="1" dirty="0"/>
              <a:t>民族关系进一步发展：民族交融</a:t>
            </a:r>
            <a:endParaRPr lang="zh-CN" altLang="en-US" sz="20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815" y="1154430"/>
            <a:ext cx="7872730" cy="21539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143165" y="3429000"/>
            <a:ext cx="375666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元朝与汉唐对边疆管理的不同：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辽阔疆域与王朝统治相始终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更多呈现与内地一体化的趋向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国家治理、边疆管理与民族交融</a:t>
            </a:r>
            <a:endParaRPr lang="en-US" altLang="zh-CN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66140"/>
          </a:xfrm>
        </p:spPr>
        <p:txBody>
          <a:bodyPr/>
          <a:lstStyle/>
          <a:p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一、对《中外历史纲要》的认识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4335" y="951865"/>
            <a:ext cx="11797665" cy="495363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/>
              <a:t>争议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容量大：古今中外的历史浓缩为一年讲完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中国近代史：革命史主线的回归，经济史、社会史比重减少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世界史：资本主义发展史篇幅相对减少</a:t>
            </a:r>
            <a:endParaRPr lang="zh-CN" altLang="en-US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/>
              <a:t>                 增加古代非洲史、亚洲史等</a:t>
            </a:r>
            <a:endParaRPr lang="zh-CN" altLang="en-US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/>
              <a:t>                 亚非拉民族解放运动的回归</a:t>
            </a:r>
            <a:endParaRPr lang="zh-CN" altLang="en-US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/>
              <a:t>..........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</a:rPr>
              <a:t>（二）结构：以“北方地区的民族交融”为例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4505" y="869315"/>
            <a:ext cx="11222990" cy="4351655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/>
              <a:t>第二单元 </a:t>
            </a:r>
            <a:endParaRPr lang="zh-CN" altLang="en-US"/>
          </a:p>
          <a:p>
            <a:pPr marL="0" indent="0" algn="ctr">
              <a:buNone/>
            </a:pPr>
            <a:r>
              <a:rPr lang="zh-CN" altLang="en-US"/>
              <a:t>三国两晋南北朝的</a:t>
            </a:r>
            <a:r>
              <a:rPr lang="zh-CN" altLang="en-US" b="1">
                <a:solidFill>
                  <a:srgbClr val="FF0000"/>
                </a:solidFill>
              </a:rPr>
              <a:t>民族交融</a:t>
            </a:r>
            <a:r>
              <a:rPr lang="zh-CN" altLang="en-US" sz="4000" b="1">
                <a:solidFill>
                  <a:srgbClr val="FFC000"/>
                </a:solidFill>
              </a:rPr>
              <a:t>与</a:t>
            </a:r>
            <a:r>
              <a:rPr lang="zh-CN" altLang="en-US"/>
              <a:t>隋唐</a:t>
            </a:r>
            <a:r>
              <a:rPr lang="zh-CN" altLang="en-US" b="1">
                <a:solidFill>
                  <a:srgbClr val="FF0000"/>
                </a:solidFill>
              </a:rPr>
              <a:t>统一多民族国家的发展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" y="2156460"/>
            <a:ext cx="5203190" cy="4196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905" y="2075815"/>
            <a:ext cx="5608955" cy="1606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48422" t="41675" b="17007"/>
          <a:stretch>
            <a:fillRect/>
          </a:stretch>
        </p:blipFill>
        <p:spPr>
          <a:xfrm>
            <a:off x="6346825" y="3682365"/>
            <a:ext cx="5256530" cy="26708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7350" y="1950720"/>
            <a:ext cx="11417300" cy="3622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>
            <p:custDataLst>
              <p:tags r:id="rId1"/>
            </p:custDataLst>
          </p:nvPr>
        </p:nvSpPr>
        <p:spPr>
          <a:xfrm>
            <a:off x="2711450" y="1704975"/>
            <a:ext cx="1612265" cy="1612265"/>
          </a:xfrm>
          <a:prstGeom prst="ellipse">
            <a:avLst/>
          </a:prstGeom>
          <a:blipFill rotWithShape="1">
            <a:blip r:embed="rId2" cstate="email"/>
            <a:srcRect/>
            <a:stretch>
              <a:fillRect t="97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8076565" y="1704975"/>
            <a:ext cx="1612265" cy="1612265"/>
          </a:xfrm>
          <a:prstGeom prst="ellipse">
            <a:avLst/>
          </a:prstGeom>
          <a:blipFill rotWithShape="1">
            <a:blip r:embed="rId4" cstate="email"/>
            <a:srcRect/>
            <a:stretch>
              <a:fillRect t="97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3271520" y="1430655"/>
            <a:ext cx="492760" cy="492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椭圆 24"/>
          <p:cNvSpPr/>
          <p:nvPr>
            <p:custDataLst>
              <p:tags r:id="rId6"/>
            </p:custDataLst>
          </p:nvPr>
        </p:nvSpPr>
        <p:spPr>
          <a:xfrm>
            <a:off x="8636635" y="1430655"/>
            <a:ext cx="492760" cy="4927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>
            <p:custDataLst>
              <p:tags r:id="rId7"/>
            </p:custDataLst>
          </p:nvPr>
        </p:nvSpPr>
        <p:spPr bwMode="auto">
          <a:xfrm>
            <a:off x="8759825" y="1514475"/>
            <a:ext cx="246380" cy="325120"/>
          </a:xfrm>
          <a:custGeom>
            <a:avLst/>
            <a:gdLst>
              <a:gd name="T0" fmla="*/ 35 w 38"/>
              <a:gd name="T1" fmla="*/ 6 h 51"/>
              <a:gd name="T2" fmla="*/ 29 w 38"/>
              <a:gd name="T3" fmla="*/ 6 h 51"/>
              <a:gd name="T4" fmla="*/ 21 w 38"/>
              <a:gd name="T5" fmla="*/ 0 h 51"/>
              <a:gd name="T6" fmla="*/ 18 w 38"/>
              <a:gd name="T7" fmla="*/ 0 h 51"/>
              <a:gd name="T8" fmla="*/ 10 w 38"/>
              <a:gd name="T9" fmla="*/ 6 h 51"/>
              <a:gd name="T10" fmla="*/ 3 w 38"/>
              <a:gd name="T11" fmla="*/ 6 h 51"/>
              <a:gd name="T12" fmla="*/ 0 w 38"/>
              <a:gd name="T13" fmla="*/ 10 h 51"/>
              <a:gd name="T14" fmla="*/ 0 w 38"/>
              <a:gd name="T15" fmla="*/ 48 h 51"/>
              <a:gd name="T16" fmla="*/ 3 w 38"/>
              <a:gd name="T17" fmla="*/ 51 h 51"/>
              <a:gd name="T18" fmla="*/ 35 w 38"/>
              <a:gd name="T19" fmla="*/ 51 h 51"/>
              <a:gd name="T20" fmla="*/ 38 w 38"/>
              <a:gd name="T21" fmla="*/ 48 h 51"/>
              <a:gd name="T22" fmla="*/ 38 w 38"/>
              <a:gd name="T23" fmla="*/ 10 h 51"/>
              <a:gd name="T24" fmla="*/ 35 w 38"/>
              <a:gd name="T25" fmla="*/ 6 h 51"/>
              <a:gd name="T26" fmla="*/ 18 w 38"/>
              <a:gd name="T27" fmla="*/ 3 h 51"/>
              <a:gd name="T28" fmla="*/ 21 w 38"/>
              <a:gd name="T29" fmla="*/ 3 h 51"/>
              <a:gd name="T30" fmla="*/ 25 w 38"/>
              <a:gd name="T31" fmla="*/ 6 h 51"/>
              <a:gd name="T32" fmla="*/ 13 w 38"/>
              <a:gd name="T33" fmla="*/ 6 h 51"/>
              <a:gd name="T34" fmla="*/ 18 w 38"/>
              <a:gd name="T35" fmla="*/ 3 h 51"/>
              <a:gd name="T36" fmla="*/ 35 w 38"/>
              <a:gd name="T37" fmla="*/ 46 h 51"/>
              <a:gd name="T38" fmla="*/ 34 w 38"/>
              <a:gd name="T39" fmla="*/ 48 h 51"/>
              <a:gd name="T40" fmla="*/ 5 w 38"/>
              <a:gd name="T41" fmla="*/ 48 h 51"/>
              <a:gd name="T42" fmla="*/ 3 w 38"/>
              <a:gd name="T43" fmla="*/ 46 h 51"/>
              <a:gd name="T44" fmla="*/ 3 w 38"/>
              <a:gd name="T45" fmla="*/ 42 h 51"/>
              <a:gd name="T46" fmla="*/ 35 w 38"/>
              <a:gd name="T47" fmla="*/ 42 h 51"/>
              <a:gd name="T48" fmla="*/ 35 w 38"/>
              <a:gd name="T49" fmla="*/ 46 h 51"/>
              <a:gd name="T50" fmla="*/ 35 w 38"/>
              <a:gd name="T51" fmla="*/ 38 h 51"/>
              <a:gd name="T52" fmla="*/ 3 w 38"/>
              <a:gd name="T53" fmla="*/ 38 h 51"/>
              <a:gd name="T54" fmla="*/ 3 w 38"/>
              <a:gd name="T55" fmla="*/ 11 h 51"/>
              <a:gd name="T56" fmla="*/ 5 w 38"/>
              <a:gd name="T57" fmla="*/ 10 h 51"/>
              <a:gd name="T58" fmla="*/ 10 w 38"/>
              <a:gd name="T59" fmla="*/ 10 h 51"/>
              <a:gd name="T60" fmla="*/ 10 w 38"/>
              <a:gd name="T61" fmla="*/ 19 h 51"/>
              <a:gd name="T62" fmla="*/ 13 w 38"/>
              <a:gd name="T63" fmla="*/ 19 h 51"/>
              <a:gd name="T64" fmla="*/ 13 w 38"/>
              <a:gd name="T65" fmla="*/ 10 h 51"/>
              <a:gd name="T66" fmla="*/ 26 w 38"/>
              <a:gd name="T67" fmla="*/ 10 h 51"/>
              <a:gd name="T68" fmla="*/ 26 w 38"/>
              <a:gd name="T69" fmla="*/ 19 h 51"/>
              <a:gd name="T70" fmla="*/ 29 w 38"/>
              <a:gd name="T71" fmla="*/ 19 h 51"/>
              <a:gd name="T72" fmla="*/ 29 w 38"/>
              <a:gd name="T73" fmla="*/ 10 h 51"/>
              <a:gd name="T74" fmla="*/ 34 w 38"/>
              <a:gd name="T75" fmla="*/ 10 h 51"/>
              <a:gd name="T76" fmla="*/ 35 w 38"/>
              <a:gd name="T77" fmla="*/ 11 h 51"/>
              <a:gd name="T78" fmla="*/ 35 w 38"/>
              <a:gd name="T79" fmla="*/ 38 h 51"/>
              <a:gd name="T80" fmla="*/ 35 w 38"/>
              <a:gd name="T81" fmla="*/ 38 h 51"/>
              <a:gd name="T82" fmla="*/ 35 w 38"/>
              <a:gd name="T83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" h="51">
                <a:moveTo>
                  <a:pt x="35" y="6"/>
                </a:moveTo>
                <a:cubicBezTo>
                  <a:pt x="29" y="6"/>
                  <a:pt x="29" y="6"/>
                  <a:pt x="29" y="6"/>
                </a:cubicBezTo>
                <a:cubicBezTo>
                  <a:pt x="28" y="3"/>
                  <a:pt x="25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0"/>
                  <a:pt x="11" y="3"/>
                  <a:pt x="10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8"/>
                  <a:pt x="0" y="1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1" y="51"/>
                  <a:pt x="3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8" y="50"/>
                  <a:pt x="38" y="48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8"/>
                  <a:pt x="37" y="6"/>
                  <a:pt x="35" y="6"/>
                </a:cubicBezTo>
                <a:close/>
                <a:moveTo>
                  <a:pt x="18" y="3"/>
                </a:move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5" y="5"/>
                  <a:pt x="25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6" y="3"/>
                  <a:pt x="18" y="3"/>
                </a:cubicBezTo>
                <a:close/>
                <a:moveTo>
                  <a:pt x="35" y="46"/>
                </a:moveTo>
                <a:cubicBezTo>
                  <a:pt x="35" y="47"/>
                  <a:pt x="34" y="48"/>
                  <a:pt x="34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8"/>
                  <a:pt x="3" y="47"/>
                  <a:pt x="3" y="46"/>
                </a:cubicBezTo>
                <a:cubicBezTo>
                  <a:pt x="3" y="42"/>
                  <a:pt x="3" y="42"/>
                  <a:pt x="3" y="42"/>
                </a:cubicBezTo>
                <a:cubicBezTo>
                  <a:pt x="35" y="42"/>
                  <a:pt x="35" y="42"/>
                  <a:pt x="35" y="42"/>
                </a:cubicBezTo>
                <a:lnTo>
                  <a:pt x="35" y="46"/>
                </a:lnTo>
                <a:close/>
                <a:moveTo>
                  <a:pt x="35" y="38"/>
                </a:moveTo>
                <a:cubicBezTo>
                  <a:pt x="3" y="38"/>
                  <a:pt x="3" y="38"/>
                  <a:pt x="3" y="38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4" y="10"/>
                  <a:pt x="5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0"/>
                  <a:pt x="13" y="10"/>
                  <a:pt x="13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9"/>
                  <a:pt x="26" y="19"/>
                  <a:pt x="26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0"/>
                  <a:pt x="29" y="10"/>
                  <a:pt x="29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35" y="10"/>
                  <a:pt x="35" y="11"/>
                </a:cubicBezTo>
                <a:lnTo>
                  <a:pt x="35" y="38"/>
                </a:lnTo>
                <a:close/>
                <a:moveTo>
                  <a:pt x="35" y="38"/>
                </a:moveTo>
                <a:cubicBezTo>
                  <a:pt x="35" y="38"/>
                  <a:pt x="35" y="38"/>
                  <a:pt x="35" y="3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8"/>
            </p:custDataLst>
          </p:nvPr>
        </p:nvSpPr>
        <p:spPr>
          <a:xfrm>
            <a:off x="967105" y="4109085"/>
            <a:ext cx="5102860" cy="1437005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45720" anchor="t" anchorCtr="0">
            <a:noAutofit/>
          </a:bodyPr>
          <a:lstStyle/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西汉建立与</a:t>
            </a:r>
            <a:r>
              <a:rPr lang="en-US" altLang="zh-CN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文景之治</a:t>
            </a:r>
            <a:r>
              <a:rPr lang="en-US" altLang="zh-CN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endParaRPr lang="zh-CN" altLang="en-US" sz="20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 spc="1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西汉的强盛</a:t>
            </a:r>
            <a:endParaRPr lang="zh-CN" altLang="en-US" sz="2400" b="1" spc="15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东汉的兴</a:t>
            </a:r>
            <a:r>
              <a:rPr lang="zh-CN" altLang="en-US" sz="2000" b="1" spc="15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</a:rPr>
              <a:t>衰</a:t>
            </a:r>
            <a:endParaRPr lang="zh-CN" altLang="en-US" sz="2000" b="1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两汉的文化</a:t>
            </a:r>
            <a:endParaRPr lang="zh-CN" altLang="en-US" sz="20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>
            <p:custDataLst>
              <p:tags r:id="rId9"/>
            </p:custDataLst>
          </p:nvPr>
        </p:nvSpPr>
        <p:spPr>
          <a:xfrm>
            <a:off x="967105" y="3522980"/>
            <a:ext cx="5102860" cy="431165"/>
          </a:xfrm>
          <a:prstGeom prst="rect">
            <a:avLst/>
          </a:prstGeom>
        </p:spPr>
        <p:txBody>
          <a:bodyPr wrap="square" bIns="0" anchor="b" anchorCtr="0">
            <a:normAutofit/>
          </a:bodyPr>
          <a:lstStyle/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100" b="1" spc="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第4课   西汉与东汉</a:t>
            </a:r>
            <a:endParaRPr lang="zh-CN" altLang="en-US" sz="2100" b="1" spc="3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10"/>
            </p:custDataLst>
          </p:nvPr>
        </p:nvSpPr>
        <p:spPr>
          <a:xfrm>
            <a:off x="6332220" y="4109085"/>
            <a:ext cx="5102860" cy="1437005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45720" anchor="t" anchorCtr="0">
            <a:normAutofit/>
          </a:bodyPr>
          <a:lstStyle/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隋朝兴亡</a:t>
            </a:r>
            <a:endParaRPr lang="zh-CN" altLang="en-US" sz="20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 spc="15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唐朝的繁荣与民族交融</a:t>
            </a:r>
            <a:endParaRPr lang="zh-CN" altLang="en-US" sz="2400" b="1" spc="15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b="1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安史之乱</a:t>
            </a:r>
            <a:r>
              <a:rPr lang="zh-CN" altLang="en-US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、黄巢起义和</a:t>
            </a:r>
            <a:r>
              <a:rPr lang="zh-CN" altLang="en-US" sz="2000" b="1" spc="15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charset="-122"/>
              </a:rPr>
              <a:t>五代十国</a:t>
            </a:r>
            <a:endParaRPr lang="zh-CN" altLang="en-US" sz="2000" b="1" spc="150">
              <a:solidFill>
                <a:srgbClr val="00B05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1" name="矩形 50"/>
          <p:cNvSpPr/>
          <p:nvPr>
            <p:custDataLst>
              <p:tags r:id="rId11"/>
            </p:custDataLst>
          </p:nvPr>
        </p:nvSpPr>
        <p:spPr>
          <a:xfrm>
            <a:off x="6332220" y="3587750"/>
            <a:ext cx="5102860" cy="431165"/>
          </a:xfrm>
          <a:prstGeom prst="rect">
            <a:avLst/>
          </a:prstGeom>
        </p:spPr>
        <p:txBody>
          <a:bodyPr wrap="square" bIns="0" anchor="b" anchorCtr="0">
            <a:normAutofit/>
          </a:bodyPr>
          <a:lstStyle/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100" b="1" spc="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第6课  从隋唐盛世到五代十国</a:t>
            </a:r>
            <a:endParaRPr lang="zh-CN" altLang="en-US" sz="2100" b="1" spc="3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60" name="直接连接符 59"/>
          <p:cNvCxnSpPr/>
          <p:nvPr>
            <p:custDataLst>
              <p:tags r:id="rId12"/>
            </p:custDataLst>
          </p:nvPr>
        </p:nvCxnSpPr>
        <p:spPr>
          <a:xfrm>
            <a:off x="6200775" y="3587750"/>
            <a:ext cx="0" cy="195834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633095" y="0"/>
            <a:ext cx="10668000" cy="8172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algn="l" defTabSz="914400" fontAlgn="base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  <a:cs typeface="+mj-cs"/>
              </a:rPr>
              <a:t>（三）材料：以“东汉兴衰”与“五代十国”为例</a:t>
            </a:r>
            <a:endParaRPr lang="zh-CN" altLang="en-US" sz="2800" b="1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  <a:cs typeface="+mj-cs"/>
            </a:endParaRPr>
          </a:p>
        </p:txBody>
      </p:sp>
      <p:sp>
        <p:nvSpPr>
          <p:cNvPr id="100" name="icon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3392359" y="1514475"/>
            <a:ext cx="251083" cy="325120"/>
          </a:xfrm>
          <a:custGeom>
            <a:avLst/>
            <a:gdLst>
              <a:gd name="T0" fmla="*/ 2465 w 2465"/>
              <a:gd name="T1" fmla="*/ 100 h 3200"/>
              <a:gd name="T2" fmla="*/ 2465 w 2465"/>
              <a:gd name="T3" fmla="*/ 0 h 3200"/>
              <a:gd name="T4" fmla="*/ 380 w 2465"/>
              <a:gd name="T5" fmla="*/ 0 h 3200"/>
              <a:gd name="T6" fmla="*/ 0 w 2465"/>
              <a:gd name="T7" fmla="*/ 380 h 3200"/>
              <a:gd name="T8" fmla="*/ 0 w 2465"/>
              <a:gd name="T9" fmla="*/ 2695 h 3200"/>
              <a:gd name="T10" fmla="*/ 145 w 2465"/>
              <a:gd name="T11" fmla="*/ 3100 h 3200"/>
              <a:gd name="T12" fmla="*/ 405 w 2465"/>
              <a:gd name="T13" fmla="*/ 3200 h 3200"/>
              <a:gd name="T14" fmla="*/ 2465 w 2465"/>
              <a:gd name="T15" fmla="*/ 3200 h 3200"/>
              <a:gd name="T16" fmla="*/ 2465 w 2465"/>
              <a:gd name="T17" fmla="*/ 665 h 3200"/>
              <a:gd name="T18" fmla="*/ 2350 w 2465"/>
              <a:gd name="T19" fmla="*/ 665 h 3200"/>
              <a:gd name="T20" fmla="*/ 2350 w 2465"/>
              <a:gd name="T21" fmla="*/ 100 h 3200"/>
              <a:gd name="T22" fmla="*/ 2465 w 2465"/>
              <a:gd name="T23" fmla="*/ 100 h 3200"/>
              <a:gd name="T24" fmla="*/ 2360 w 2465"/>
              <a:gd name="T25" fmla="*/ 3100 h 3200"/>
              <a:gd name="T26" fmla="*/ 410 w 2465"/>
              <a:gd name="T27" fmla="*/ 3100 h 3200"/>
              <a:gd name="T28" fmla="*/ 210 w 2465"/>
              <a:gd name="T29" fmla="*/ 3025 h 3200"/>
              <a:gd name="T30" fmla="*/ 100 w 2465"/>
              <a:gd name="T31" fmla="*/ 2695 h 3200"/>
              <a:gd name="T32" fmla="*/ 100 w 2465"/>
              <a:gd name="T33" fmla="*/ 640 h 3200"/>
              <a:gd name="T34" fmla="*/ 300 w 2465"/>
              <a:gd name="T35" fmla="*/ 755 h 3200"/>
              <a:gd name="T36" fmla="*/ 380 w 2465"/>
              <a:gd name="T37" fmla="*/ 765 h 3200"/>
              <a:gd name="T38" fmla="*/ 2360 w 2465"/>
              <a:gd name="T39" fmla="*/ 765 h 3200"/>
              <a:gd name="T40" fmla="*/ 2360 w 2465"/>
              <a:gd name="T41" fmla="*/ 3100 h 3200"/>
              <a:gd name="T42" fmla="*/ 2185 w 2465"/>
              <a:gd name="T43" fmla="*/ 230 h 3200"/>
              <a:gd name="T44" fmla="*/ 795 w 2465"/>
              <a:gd name="T45" fmla="*/ 230 h 3200"/>
              <a:gd name="T46" fmla="*/ 795 w 2465"/>
              <a:gd name="T47" fmla="*/ 330 h 3200"/>
              <a:gd name="T48" fmla="*/ 2160 w 2465"/>
              <a:gd name="T49" fmla="*/ 330 h 3200"/>
              <a:gd name="T50" fmla="*/ 2155 w 2465"/>
              <a:gd name="T51" fmla="*/ 430 h 3200"/>
              <a:gd name="T52" fmla="*/ 1170 w 2465"/>
              <a:gd name="T53" fmla="*/ 430 h 3200"/>
              <a:gd name="T54" fmla="*/ 1170 w 2465"/>
              <a:gd name="T55" fmla="*/ 530 h 3200"/>
              <a:gd name="T56" fmla="*/ 2170 w 2465"/>
              <a:gd name="T57" fmla="*/ 530 h 3200"/>
              <a:gd name="T58" fmla="*/ 2225 w 2465"/>
              <a:gd name="T59" fmla="*/ 665 h 3200"/>
              <a:gd name="T60" fmla="*/ 380 w 2465"/>
              <a:gd name="T61" fmla="*/ 665 h 3200"/>
              <a:gd name="T62" fmla="*/ 100 w 2465"/>
              <a:gd name="T63" fmla="*/ 385 h 3200"/>
              <a:gd name="T64" fmla="*/ 380 w 2465"/>
              <a:gd name="T65" fmla="*/ 100 h 3200"/>
              <a:gd name="T66" fmla="*/ 2235 w 2465"/>
              <a:gd name="T67" fmla="*/ 100 h 3200"/>
              <a:gd name="T68" fmla="*/ 2185 w 2465"/>
              <a:gd name="T69" fmla="*/ 230 h 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65" h="3200">
                <a:moveTo>
                  <a:pt x="2465" y="100"/>
                </a:moveTo>
                <a:lnTo>
                  <a:pt x="2465" y="0"/>
                </a:lnTo>
                <a:lnTo>
                  <a:pt x="380" y="0"/>
                </a:lnTo>
                <a:cubicBezTo>
                  <a:pt x="170" y="0"/>
                  <a:pt x="0" y="170"/>
                  <a:pt x="0" y="380"/>
                </a:cubicBezTo>
                <a:lnTo>
                  <a:pt x="0" y="2695"/>
                </a:lnTo>
                <a:cubicBezTo>
                  <a:pt x="0" y="2875"/>
                  <a:pt x="50" y="3010"/>
                  <a:pt x="145" y="3100"/>
                </a:cubicBezTo>
                <a:cubicBezTo>
                  <a:pt x="245" y="3195"/>
                  <a:pt x="365" y="3200"/>
                  <a:pt x="405" y="3200"/>
                </a:cubicBezTo>
                <a:lnTo>
                  <a:pt x="2465" y="3200"/>
                </a:lnTo>
                <a:lnTo>
                  <a:pt x="2465" y="665"/>
                </a:lnTo>
                <a:lnTo>
                  <a:pt x="2350" y="665"/>
                </a:lnTo>
                <a:cubicBezTo>
                  <a:pt x="2330" y="640"/>
                  <a:pt x="2155" y="450"/>
                  <a:pt x="2350" y="100"/>
                </a:cubicBezTo>
                <a:lnTo>
                  <a:pt x="2465" y="100"/>
                </a:lnTo>
                <a:close/>
                <a:moveTo>
                  <a:pt x="2360" y="3100"/>
                </a:moveTo>
                <a:lnTo>
                  <a:pt x="410" y="3100"/>
                </a:lnTo>
                <a:cubicBezTo>
                  <a:pt x="410" y="3100"/>
                  <a:pt x="295" y="3110"/>
                  <a:pt x="210" y="3025"/>
                </a:cubicBezTo>
                <a:cubicBezTo>
                  <a:pt x="135" y="2955"/>
                  <a:pt x="100" y="2845"/>
                  <a:pt x="100" y="2695"/>
                </a:cubicBezTo>
                <a:lnTo>
                  <a:pt x="100" y="640"/>
                </a:lnTo>
                <a:cubicBezTo>
                  <a:pt x="150" y="695"/>
                  <a:pt x="220" y="740"/>
                  <a:pt x="300" y="755"/>
                </a:cubicBezTo>
                <a:cubicBezTo>
                  <a:pt x="325" y="760"/>
                  <a:pt x="355" y="765"/>
                  <a:pt x="380" y="765"/>
                </a:cubicBezTo>
                <a:lnTo>
                  <a:pt x="2360" y="765"/>
                </a:lnTo>
                <a:lnTo>
                  <a:pt x="2360" y="3100"/>
                </a:lnTo>
                <a:close/>
                <a:moveTo>
                  <a:pt x="2185" y="230"/>
                </a:moveTo>
                <a:lnTo>
                  <a:pt x="795" y="230"/>
                </a:lnTo>
                <a:lnTo>
                  <a:pt x="795" y="330"/>
                </a:lnTo>
                <a:lnTo>
                  <a:pt x="2160" y="330"/>
                </a:lnTo>
                <a:cubicBezTo>
                  <a:pt x="2155" y="365"/>
                  <a:pt x="2155" y="395"/>
                  <a:pt x="2155" y="430"/>
                </a:cubicBezTo>
                <a:lnTo>
                  <a:pt x="1170" y="430"/>
                </a:lnTo>
                <a:lnTo>
                  <a:pt x="1170" y="530"/>
                </a:lnTo>
                <a:lnTo>
                  <a:pt x="2170" y="530"/>
                </a:lnTo>
                <a:cubicBezTo>
                  <a:pt x="2185" y="585"/>
                  <a:pt x="2205" y="630"/>
                  <a:pt x="2225" y="665"/>
                </a:cubicBezTo>
                <a:lnTo>
                  <a:pt x="380" y="665"/>
                </a:lnTo>
                <a:cubicBezTo>
                  <a:pt x="225" y="665"/>
                  <a:pt x="100" y="540"/>
                  <a:pt x="100" y="385"/>
                </a:cubicBezTo>
                <a:cubicBezTo>
                  <a:pt x="100" y="225"/>
                  <a:pt x="225" y="100"/>
                  <a:pt x="380" y="100"/>
                </a:cubicBezTo>
                <a:lnTo>
                  <a:pt x="2235" y="100"/>
                </a:lnTo>
                <a:cubicBezTo>
                  <a:pt x="2215" y="145"/>
                  <a:pt x="2195" y="190"/>
                  <a:pt x="2185" y="2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ctr" anchorCtr="0" compatLnSpc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endParaRPr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>
              <a:spcBef>
                <a:spcPts val="0"/>
              </a:spcBef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1.东汉的兴衰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670" y="977900"/>
            <a:ext cx="3470275" cy="2889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75" y="1316990"/>
            <a:ext cx="6092825" cy="4844415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1115" y="3867150"/>
            <a:ext cx="3703320" cy="2314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5590"/>
            <a:ext cx="10515600" cy="1325563"/>
          </a:xfrm>
        </p:spPr>
        <p:txBody>
          <a:bodyPr/>
          <a:lstStyle/>
          <a:p>
            <a:pPr algn="ctr">
              <a:spcBef>
                <a:spcPts val="0"/>
              </a:spcBef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2.安史之乱、黄巢起义与五代十国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68695" y="1332865"/>
            <a:ext cx="5285105" cy="304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576" t="272"/>
          <a:stretch>
            <a:fillRect/>
          </a:stretch>
        </p:blipFill>
        <p:spPr>
          <a:xfrm>
            <a:off x="6068695" y="1044071"/>
            <a:ext cx="5634355" cy="37235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" y="1623695"/>
            <a:ext cx="5285740" cy="2458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2914" t="81134" r="11051" b="2522"/>
          <a:stretch>
            <a:fillRect/>
          </a:stretch>
        </p:blipFill>
        <p:spPr>
          <a:xfrm>
            <a:off x="188595" y="4665980"/>
            <a:ext cx="11814810" cy="1634490"/>
          </a:xfrm>
          <a:prstGeom prst="rect">
            <a:avLst/>
          </a:prstGeom>
        </p:spPr>
      </p:pic>
      <p:pic>
        <p:nvPicPr>
          <p:cNvPr id="12" name="图片 11" descr="1235578143"/>
          <p:cNvPicPr>
            <a:picLocks noChangeAspect="1"/>
          </p:cNvPicPr>
          <p:nvPr/>
        </p:nvPicPr>
        <p:blipFill>
          <a:blip r:embed="rId4"/>
          <a:srcRect t="3680" r="1190" b="5120"/>
          <a:stretch>
            <a:fillRect/>
          </a:stretch>
        </p:blipFill>
        <p:spPr>
          <a:xfrm>
            <a:off x="7214235" y="1011555"/>
            <a:ext cx="3752850" cy="34632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六、案例：“挽救民族危亡的斗争”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1603885689"/>
          <p:cNvPicPr>
            <a:picLocks noChangeAspect="1"/>
          </p:cNvPicPr>
          <p:nvPr/>
        </p:nvPicPr>
        <p:blipFill>
          <a:blip r:embed="rId1"/>
          <a:srcRect l="23671" t="38032" r="23426" b="47294"/>
          <a:stretch>
            <a:fillRect/>
          </a:stretch>
        </p:blipFill>
        <p:spPr>
          <a:xfrm>
            <a:off x="317500" y="2040255"/>
            <a:ext cx="6718300" cy="25222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020" y="2098040"/>
            <a:ext cx="4377690" cy="24644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6940" y="1242060"/>
            <a:ext cx="5052695" cy="4927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75" y="2428240"/>
            <a:ext cx="5410200" cy="2197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7525" y="244475"/>
            <a:ext cx="10972800" cy="898525"/>
          </a:xfrm>
        </p:spPr>
        <p:txBody>
          <a:bodyPr/>
          <a:p>
            <a:r>
              <a:rPr lang="zh-CN" altLang="en-US" sz="3600" b="1"/>
              <a:t>综合课标、单元导言与学习聚焦</a:t>
            </a:r>
            <a:endParaRPr lang="zh-CN" altLang="en-US" sz="3600" b="1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02815" y="1583055"/>
            <a:ext cx="7033260" cy="1608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" y="3631565"/>
            <a:ext cx="3240405" cy="18554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4191" t="6926" r="5026" b="12650"/>
          <a:stretch>
            <a:fillRect/>
          </a:stretch>
        </p:blipFill>
        <p:spPr>
          <a:xfrm>
            <a:off x="3295015" y="3792220"/>
            <a:ext cx="3213100" cy="15335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3982" t="7156" r="3086" b="12875"/>
          <a:stretch>
            <a:fillRect/>
          </a:stretch>
        </p:blipFill>
        <p:spPr>
          <a:xfrm>
            <a:off x="6508115" y="3729355"/>
            <a:ext cx="2830195" cy="16605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65530" y="3263265"/>
            <a:ext cx="1607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戊戌维新</a:t>
            </a:r>
            <a:r>
              <a:rPr lang="zh-CN" altLang="en-US" sz="2000" b="1">
                <a:solidFill>
                  <a:srgbClr val="FF0000"/>
                </a:solidFill>
              </a:rPr>
              <a:t>运动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53275" y="3353435"/>
            <a:ext cx="16078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八国联军</a:t>
            </a:r>
            <a:r>
              <a:rPr lang="zh-CN" altLang="en-US" sz="2000" b="1"/>
              <a:t>侵华</a:t>
            </a:r>
            <a:endParaRPr lang="zh-CN" altLang="en-US" sz="2000" b="1"/>
          </a:p>
        </p:txBody>
      </p:sp>
      <p:sp>
        <p:nvSpPr>
          <p:cNvPr id="10" name="文本框 9"/>
          <p:cNvSpPr txBox="1"/>
          <p:nvPr/>
        </p:nvSpPr>
        <p:spPr>
          <a:xfrm>
            <a:off x="4149725" y="3263265"/>
            <a:ext cx="13792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义和团</a:t>
            </a:r>
            <a:r>
              <a:rPr lang="zh-CN" altLang="en-US" sz="2000" b="1"/>
              <a:t>运动</a:t>
            </a:r>
            <a:endParaRPr lang="zh-CN" altLang="en-US" sz="2000" b="1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310" y="3782695"/>
            <a:ext cx="2862580" cy="15544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961245" y="3414395"/>
            <a:ext cx="18427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/>
              <a:t>民族危机的</a:t>
            </a:r>
            <a:r>
              <a:rPr lang="zh-CN" altLang="en-US" sz="2000" b="1">
                <a:solidFill>
                  <a:srgbClr val="FF0000"/>
                </a:solidFill>
              </a:rPr>
              <a:t>加深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4635" y="1079500"/>
            <a:ext cx="117354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国家出路的探索与列强</a:t>
            </a:r>
            <a:r>
              <a:rPr lang="zh-CN" altLang="en-US" sz="2000" b="1">
                <a:solidFill>
                  <a:srgbClr val="FF0000"/>
                </a:solidFill>
              </a:rPr>
              <a:t>侵略的加剧</a:t>
            </a:r>
            <a:r>
              <a:rPr lang="zh-CN" altLang="en-US" sz="2000" b="1"/>
              <a:t>（最后一目 </a:t>
            </a:r>
            <a:r>
              <a:rPr lang="zh-CN" altLang="en-US" sz="2000" b="1">
                <a:solidFill>
                  <a:srgbClr val="FF0000"/>
                </a:solidFill>
              </a:rPr>
              <a:t>瓜分中国</a:t>
            </a:r>
            <a:r>
              <a:rPr lang="zh-CN" altLang="en-US" sz="2000" b="1"/>
              <a:t>的狂潮）</a:t>
            </a:r>
            <a:r>
              <a:rPr lang="en-US" altLang="zh-CN" sz="2000" b="1"/>
              <a:t>——</a:t>
            </a:r>
            <a:r>
              <a:rPr lang="zh-CN" altLang="en-US" sz="2000" b="1"/>
              <a:t>挽救民族危亡的</a:t>
            </a:r>
            <a:r>
              <a:rPr lang="zh-CN" altLang="en-US" sz="2000" b="1">
                <a:solidFill>
                  <a:srgbClr val="FF0000"/>
                </a:solidFill>
              </a:rPr>
              <a:t>斗争</a:t>
            </a:r>
            <a:r>
              <a:rPr lang="en-US" altLang="zh-CN" sz="2000" b="1"/>
              <a:t>——</a:t>
            </a:r>
            <a:r>
              <a:rPr lang="zh-CN" altLang="en-US" sz="2000" b="1"/>
              <a:t>辛亥</a:t>
            </a:r>
            <a:r>
              <a:rPr lang="zh-CN" altLang="en-US" sz="2000" b="1">
                <a:solidFill>
                  <a:srgbClr val="FF0000"/>
                </a:solidFill>
              </a:rPr>
              <a:t>革命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 b="1"/>
              <a:t>对比教材初稿与定稿</a:t>
            </a:r>
            <a:endParaRPr lang="zh-CN" altLang="en-US" sz="4000" b="1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0045" y="1231265"/>
            <a:ext cx="7719060" cy="2170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50" y="3465195"/>
            <a:ext cx="7321550" cy="260540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内容主旨</a:t>
            </a:r>
            <a:endParaRPr lang="zh-CN" altLang="en-US" sz="4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65860"/>
            <a:ext cx="10972800" cy="4526280"/>
          </a:xfrm>
        </p:spPr>
        <p:txBody>
          <a:bodyPr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800"/>
              <a:t>       </a:t>
            </a:r>
            <a:r>
              <a:rPr lang="zh-CN" altLang="en-US" sz="2800" b="1">
                <a:solidFill>
                  <a:srgbClr val="FF0000"/>
                </a:solidFill>
              </a:rPr>
              <a:t>甲午战争后</a:t>
            </a:r>
            <a:r>
              <a:rPr lang="zh-CN" altLang="en-US" sz="2800"/>
              <a:t>，中国的民族危机不断加剧。戊戌维新运动反映了救亡图存的时代要求，但以失败告终。面对</a:t>
            </a:r>
            <a:r>
              <a:rPr lang="zh-CN" altLang="en-US" sz="2800" b="1">
                <a:solidFill>
                  <a:srgbClr val="FF0000"/>
                </a:solidFill>
              </a:rPr>
              <a:t>民族危机</a:t>
            </a:r>
            <a:r>
              <a:rPr lang="zh-CN" altLang="en-US" sz="2800"/>
              <a:t>的日益加剧的局面，义和团运动兴起，具有强烈的反帝爱国倾向与盲目排外的特征。八国联军趁机侵华，义和团运动失败，但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救亡图存</a:t>
            </a:r>
            <a:r>
              <a:rPr lang="zh-CN" altLang="en-US" sz="2800">
                <a:sym typeface="+mn-ea"/>
              </a:rPr>
              <a:t>之路从少数群体的探索走向全民动员的斗争</a:t>
            </a:r>
            <a:r>
              <a:rPr lang="zh-CN" altLang="en-US" sz="2800"/>
              <a:t>。《辛丑条约》签订，中国的民族危机全面加深，</a:t>
            </a:r>
            <a:r>
              <a:rPr lang="zh-CN" altLang="en-US" sz="2800" b="1">
                <a:solidFill>
                  <a:srgbClr val="FF0000"/>
                </a:solidFill>
              </a:rPr>
              <a:t>革命潮流</a:t>
            </a:r>
            <a:r>
              <a:rPr lang="zh-CN" altLang="en-US" sz="2800"/>
              <a:t>滚滚将至。</a:t>
            </a:r>
            <a:endParaRPr lang="zh-CN" altLang="en-US" sz="280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600" b="1"/>
              <a:t>        救亡：为何？如何？结局？</a:t>
            </a:r>
            <a:r>
              <a:rPr lang="en-US" altLang="zh-CN" sz="3600" b="1"/>
              <a:t>——</a:t>
            </a:r>
            <a:r>
              <a:rPr lang="zh-CN" altLang="en-US" sz="3600" b="1"/>
              <a:t>影响与回</a:t>
            </a:r>
            <a:r>
              <a:rPr lang="zh-CN" altLang="en-US" sz="3600" b="1"/>
              <a:t>响？</a:t>
            </a:r>
            <a:endParaRPr lang="zh-CN" altLang="en-US" sz="36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63195"/>
            <a:ext cx="10972800" cy="1143000"/>
          </a:xfrm>
        </p:spPr>
        <p:txBody>
          <a:bodyPr/>
          <a:lstStyle/>
          <a:p>
            <a:r>
              <a:rPr lang="zh-CN" altLang="en-US" sz="4000" b="1" dirty="0">
                <a:latin typeface="黑体" panose="02010609060101010101" charset="-122"/>
                <a:ea typeface="黑体" panose="02010609060101010101" charset="-122"/>
              </a:rPr>
              <a:t>简单回应</a:t>
            </a:r>
            <a:endParaRPr lang="zh-CN" altLang="en-US" sz="40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150" y="1306195"/>
            <a:ext cx="6395720" cy="452628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通史与专题，</a:t>
            </a:r>
            <a:r>
              <a:rPr lang="en-US" altLang="zh-CN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双循环</a:t>
            </a:r>
            <a:r>
              <a:rPr lang="en-US" altLang="zh-CN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的老话题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近代史：救亡图存（主线），史事具体叙述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（实业救国、教育救国、废缠足等）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世界史：古代的非洲文明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民族解放运动对世界格局的影响</a:t>
            </a:r>
            <a:endParaRPr lang="zh-CN" altLang="en-US" sz="3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0890" y="1767205"/>
            <a:ext cx="4799965" cy="2666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01635" y="4533900"/>
            <a:ext cx="324231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400" b="1"/>
              <a:t>商务印书馆立馆宗旨</a:t>
            </a:r>
            <a:endParaRPr lang="zh-CN" altLang="en-US" sz="2400" b="1"/>
          </a:p>
          <a:p>
            <a:pPr algn="ctr" fontAlgn="auto">
              <a:lnSpc>
                <a:spcPct val="150000"/>
              </a:lnSpc>
            </a:pPr>
            <a:r>
              <a:rPr lang="en-US" altLang="zh-CN" sz="2400" b="1"/>
              <a:t>“</a:t>
            </a:r>
            <a:r>
              <a:rPr lang="zh-CN" altLang="en-US" sz="2400" b="1"/>
              <a:t>昌明教育，开启民智</a:t>
            </a:r>
            <a:r>
              <a:rPr lang="en-US" altLang="zh-CN" sz="2400" b="1"/>
              <a:t>”</a:t>
            </a:r>
            <a:endParaRPr lang="en-US" altLang="zh-CN" sz="2400" b="1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600" b="1"/>
              <a:t>杨晓军老师组织的网络备课工作室</a:t>
            </a:r>
            <a:endParaRPr lang="zh-CN" altLang="en-US" sz="3600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49020"/>
            <a:ext cx="10972800" cy="4526280"/>
          </a:xfrm>
        </p:spPr>
        <p:txBody>
          <a:bodyPr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sym typeface="+mn-ea"/>
              </a:rPr>
              <a:t>课例简要说明</a:t>
            </a:r>
            <a:endParaRPr lang="zh-CN" altLang="en-US" b="1">
              <a:sym typeface="+mn-e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sym typeface="+mn-ea"/>
              </a:rPr>
              <a:t>课件打磨也属于磨课过程，特别有助于教学设计可视化。</a:t>
            </a:r>
            <a:endParaRPr lang="zh-CN" altLang="en-US" b="1">
              <a:sym typeface="+mn-e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sym typeface="+mn-ea"/>
              </a:rPr>
              <a:t>与杨晓军、覃宝莹、张媛媛老师</a:t>
            </a:r>
            <a:r>
              <a:rPr lang="zh-CN" altLang="en-US"/>
              <a:t>修改课件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>
                <a:sym typeface="+mn-ea"/>
              </a:rPr>
              <a:t>结构化：时间轴、小标题、问题链等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艺术化：封面、布局、标题等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>
                <a:sym typeface="+mn-ea"/>
              </a:rPr>
              <a:t>逻辑化：起因（承上）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经过（叙事）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结果（</a:t>
            </a:r>
            <a:r>
              <a:rPr lang="zh-CN" altLang="en-US" b="1">
                <a:sym typeface="+mn-ea"/>
              </a:rPr>
              <a:t>解释，启下</a:t>
            </a:r>
            <a:r>
              <a:rPr lang="zh-CN" altLang="en-US">
                <a:sym typeface="+mn-ea"/>
              </a:rPr>
              <a:t>）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线索（线）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长时段（面）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zh-CN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 sz="3600" b="1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95945" y="1108710"/>
            <a:ext cx="3720465" cy="2092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910" y="3679825"/>
            <a:ext cx="3873500" cy="21786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" y="1094740"/>
            <a:ext cx="3646170" cy="2051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79825"/>
            <a:ext cx="3643630" cy="2049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735" y="1094740"/>
            <a:ext cx="3743960" cy="21062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735" y="3795395"/>
            <a:ext cx="3667125" cy="20631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40335"/>
            <a:ext cx="10972800" cy="1143000"/>
          </a:xfrm>
        </p:spPr>
        <p:txBody>
          <a:bodyPr/>
          <a:p>
            <a:r>
              <a:rPr lang="zh-CN" altLang="en-US" sz="4000" b="1"/>
              <a:t>上为初稿，下为定稿（下同）</a:t>
            </a:r>
            <a:endParaRPr lang="zh-CN" altLang="en-US" sz="4000" b="1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3515" y="1156335"/>
            <a:ext cx="3879215" cy="2182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" y="3732530"/>
            <a:ext cx="3853180" cy="2167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675" y="1228090"/>
            <a:ext cx="3749675" cy="2109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725" y="1283335"/>
            <a:ext cx="3651250" cy="2054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675" y="3904615"/>
            <a:ext cx="3577590" cy="20123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725" y="3905250"/>
            <a:ext cx="3576320" cy="20116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/>
              <a:t>呈现次序、层次的调整</a:t>
            </a:r>
            <a:endParaRPr lang="zh-CN" altLang="en-US" b="1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17205" y="1374775"/>
            <a:ext cx="3823335" cy="21513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235" y="3830320"/>
            <a:ext cx="3823970" cy="2151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" y="3816350"/>
            <a:ext cx="3850005" cy="2165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50" y="3806190"/>
            <a:ext cx="3867785" cy="21755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235" y="1374775"/>
            <a:ext cx="3733800" cy="2099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30" y="1417955"/>
            <a:ext cx="3597275" cy="202374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p>
            <a:r>
              <a:rPr lang="zh-CN" altLang="en-US" b="1"/>
              <a:t>图片与布局</a:t>
            </a:r>
            <a:endParaRPr lang="zh-CN" altLang="en-US" b="1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290" y="3754120"/>
            <a:ext cx="3915410" cy="2202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" y="1254125"/>
            <a:ext cx="3915410" cy="22021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455" y="1254125"/>
            <a:ext cx="3620770" cy="2037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455" y="3754120"/>
            <a:ext cx="3777615" cy="2125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295" y="1254125"/>
            <a:ext cx="3630930" cy="20427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710" y="3806190"/>
            <a:ext cx="3594100" cy="202184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/>
              <a:t>时间轴、结构图的调整</a:t>
            </a:r>
            <a:endParaRPr lang="zh-CN" altLang="en-US" b="1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7025" y="1211580"/>
            <a:ext cx="3837940" cy="2159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5" y="3792220"/>
            <a:ext cx="3789680" cy="2132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145" y="1250315"/>
            <a:ext cx="3834765" cy="21577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730" y="3833495"/>
            <a:ext cx="3726180" cy="20961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930" r="18051"/>
          <a:stretch>
            <a:fillRect/>
          </a:stretch>
        </p:blipFill>
        <p:spPr>
          <a:xfrm>
            <a:off x="4584065" y="1174750"/>
            <a:ext cx="3283585" cy="2233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280" y="3833495"/>
            <a:ext cx="3537585" cy="199009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4960" y="1140460"/>
            <a:ext cx="11805920" cy="50101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600" b="1" dirty="0">
                <a:solidFill>
                  <a:srgbClr val="FF0000"/>
                </a:solidFill>
              </a:rPr>
              <a:t>1.</a:t>
            </a:r>
            <a:r>
              <a:rPr lang="zh-CN" altLang="en-US" sz="2600" b="1" dirty="0">
                <a:solidFill>
                  <a:srgbClr val="FF0000"/>
                </a:solidFill>
              </a:rPr>
              <a:t>单元标题：时序</a:t>
            </a:r>
            <a:r>
              <a:rPr lang="en-US" altLang="zh-CN" sz="2600" b="1" dirty="0">
                <a:solidFill>
                  <a:srgbClr val="FF0000"/>
                </a:solidFill>
              </a:rPr>
              <a:t>+</a:t>
            </a:r>
            <a:r>
              <a:rPr lang="zh-CN" altLang="en-US" sz="2600" b="1" dirty="0">
                <a:solidFill>
                  <a:srgbClr val="FF0000"/>
                </a:solidFill>
              </a:rPr>
              <a:t>主题（时序性与思想性）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2.</a:t>
            </a:r>
            <a:r>
              <a:rPr lang="zh-CN" altLang="en-US" sz="2600" b="1" dirty="0">
                <a:solidFill>
                  <a:srgbClr val="FF0000"/>
                </a:solidFill>
              </a:rPr>
              <a:t>内容主旨</a:t>
            </a:r>
            <a:r>
              <a:rPr lang="zh-CN" altLang="en-US" sz="2400" dirty="0"/>
              <a:t>的统摄性：</a:t>
            </a:r>
            <a:r>
              <a:rPr lang="zh-CN" altLang="en-US" sz="2400" b="1" dirty="0">
                <a:solidFill>
                  <a:srgbClr val="FF0000"/>
                </a:solidFill>
              </a:rPr>
              <a:t>破题法</a:t>
            </a:r>
            <a:r>
              <a:rPr lang="zh-CN" altLang="en-US" sz="2400" dirty="0"/>
              <a:t>（单元标题</a:t>
            </a:r>
            <a:r>
              <a:rPr lang="en-US" altLang="zh-CN" sz="2400" dirty="0"/>
              <a:t>——</a:t>
            </a:r>
            <a:r>
              <a:rPr lang="zh-CN" altLang="en-US" sz="2400" dirty="0"/>
              <a:t>课标题，参考初中教材）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3.</a:t>
            </a:r>
            <a:r>
              <a:rPr lang="zh-CN" altLang="en-US" sz="2400" dirty="0"/>
              <a:t>唯物史观的指导性：</a:t>
            </a:r>
            <a:r>
              <a:rPr lang="zh-CN" altLang="en-US" sz="2400" b="1" dirty="0">
                <a:solidFill>
                  <a:srgbClr val="FF0000"/>
                </a:solidFill>
              </a:rPr>
              <a:t>历史观与方法论</a:t>
            </a:r>
            <a:r>
              <a:rPr lang="zh-CN" altLang="en-US" sz="2400" dirty="0"/>
              <a:t>。例如全面</a:t>
            </a:r>
            <a:r>
              <a:rPr lang="zh-CN" altLang="en-US" sz="2400" dirty="0">
                <a:sym typeface="+mn-ea"/>
              </a:rPr>
              <a:t>分析问题（</a:t>
            </a:r>
            <a:r>
              <a:rPr lang="zh-CN" altLang="en-US" sz="2400" dirty="0"/>
              <a:t>联系、发展、辩证）</a:t>
            </a:r>
            <a:endParaRPr lang="zh-CN" altLang="en-US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4.</a:t>
            </a:r>
            <a:r>
              <a:rPr lang="zh-CN" altLang="en-US" sz="2400" dirty="0"/>
              <a:t>时间观念的重要性：</a:t>
            </a:r>
            <a:r>
              <a:rPr lang="zh-CN" altLang="en-US" sz="2400" b="1" dirty="0">
                <a:solidFill>
                  <a:srgbClr val="FF0000"/>
                </a:solidFill>
              </a:rPr>
              <a:t>时间轴</a:t>
            </a:r>
            <a:r>
              <a:rPr lang="en-US" altLang="zh-CN" sz="2400" dirty="0"/>
              <a:t>——</a:t>
            </a:r>
            <a:r>
              <a:rPr lang="zh-CN" altLang="en-US" sz="2400" dirty="0"/>
              <a:t>因果关联，历史的“节奏感”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5.</a:t>
            </a:r>
            <a:r>
              <a:rPr lang="zh-CN" altLang="en-US" sz="2400" dirty="0"/>
              <a:t>空间观念的重要性：历史事件的影响力、辐射力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6.</a:t>
            </a:r>
            <a:r>
              <a:rPr lang="zh-CN" altLang="en-US" sz="2400" dirty="0"/>
              <a:t>史料实证的辅助性：辅助于历史解释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7.</a:t>
            </a:r>
            <a:r>
              <a:rPr lang="zh-CN" altLang="en-US" sz="2400" dirty="0"/>
              <a:t>历史解释的贯通性：逻辑与认识，</a:t>
            </a:r>
            <a:r>
              <a:rPr lang="zh-CN" altLang="en-US" sz="2400" b="1" dirty="0">
                <a:solidFill>
                  <a:srgbClr val="FF0000"/>
                </a:solidFill>
              </a:rPr>
              <a:t>栏目使用</a:t>
            </a:r>
            <a:r>
              <a:rPr lang="zh-CN" altLang="en-US" sz="2400" dirty="0"/>
              <a:t>（文字材料、图片材料等），结构板书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8.</a:t>
            </a:r>
            <a:r>
              <a:rPr lang="zh-CN" altLang="en-US" sz="2400" dirty="0"/>
              <a:t>家国情怀的生成性：</a:t>
            </a:r>
            <a:r>
              <a:rPr lang="zh-CN" altLang="en-US" sz="2400" b="1" dirty="0">
                <a:solidFill>
                  <a:srgbClr val="FF0000"/>
                </a:solidFill>
              </a:rPr>
              <a:t>叙事</a:t>
            </a:r>
            <a:r>
              <a:rPr lang="zh-CN" altLang="en-US" sz="2400" dirty="0"/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结构板书</a:t>
            </a:r>
            <a:r>
              <a:rPr lang="zh-CN" altLang="en-US" sz="2400" dirty="0"/>
              <a:t>、小结尤其是</a:t>
            </a:r>
            <a:r>
              <a:rPr lang="zh-CN" altLang="en-US" sz="2400" b="1" dirty="0">
                <a:solidFill>
                  <a:srgbClr val="FF0000"/>
                </a:solidFill>
              </a:rPr>
              <a:t>单元小结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p>
            <a:r>
              <a:rPr lang="zh-CN" altLang="en-US" b="1"/>
              <a:t>小结</a:t>
            </a:r>
            <a:endParaRPr lang="zh-CN" altLang="en-US" b="1"/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七、多桶水与多杯水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内容占位符 4"/>
          <p:cNvSpPr/>
          <p:nvPr>
            <p:ph idx="1"/>
          </p:nvPr>
        </p:nvSpPr>
        <p:spPr>
          <a:xfrm>
            <a:off x="609600" y="1600200"/>
            <a:ext cx="11279505" cy="4526280"/>
          </a:xfrm>
        </p:spPr>
        <p:txBody>
          <a:bodyPr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备课：多桶水，历史学、教育学、政治学等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上课：多杯水与一杯水，师生互动、问题深度、故事多少等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反思：基于学情，立足课标、教材，关心历史学、历史教学的动态，不断思考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0831" y="213360"/>
            <a:ext cx="9404723" cy="985520"/>
          </a:xfrm>
        </p:spPr>
        <p:txBody>
          <a:bodyPr/>
          <a:lstStyle/>
          <a:p>
            <a:r>
              <a:rPr lang="zh-CN" altLang="en-US" dirty="0"/>
              <a:t>备课参考：“道”与“术”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" y="1198880"/>
            <a:ext cx="11948160" cy="565911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400" dirty="0"/>
              <a:t>1.</a:t>
            </a:r>
            <a:r>
              <a:rPr lang="zh-CN" altLang="en-US" sz="2400" dirty="0"/>
              <a:t>最重要的参考：仔细阅读课标（课标解读）与教材</a:t>
            </a:r>
            <a:endParaRPr lang="en-US" altLang="zh-CN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400" dirty="0"/>
              <a:t>2.</a:t>
            </a:r>
            <a:r>
              <a:rPr lang="zh-CN" altLang="en-US" sz="2400" dirty="0"/>
              <a:t>可拓展的角度：一桶水的积淀与一杯水的精彩</a:t>
            </a:r>
            <a:endParaRPr lang="en-US" altLang="zh-CN" sz="2400" dirty="0"/>
          </a:p>
          <a:p>
            <a:pPr>
              <a:lnSpc>
                <a:spcPct val="120000"/>
              </a:lnSpc>
            </a:pPr>
            <a:r>
              <a:rPr lang="zh-CN" altLang="en-US" sz="2400" dirty="0"/>
              <a:t>中外通史：古今相连、中外贯通、博专兼顾</a:t>
            </a:r>
            <a:endParaRPr lang="en-US" altLang="zh-CN" sz="2400" dirty="0"/>
          </a:p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隆重推荐：</a:t>
            </a:r>
            <a:r>
              <a:rPr lang="en-US" altLang="zh-CN" sz="2400" dirty="0"/>
              <a:t>《</a:t>
            </a:r>
            <a:r>
              <a:rPr lang="zh-CN" altLang="en-US" sz="2400" dirty="0"/>
              <a:t>中国历史新编</a:t>
            </a:r>
            <a:r>
              <a:rPr lang="en-US" altLang="zh-CN" sz="2400" dirty="0"/>
              <a:t>·</a:t>
            </a:r>
            <a:r>
              <a:rPr lang="zh-CN" altLang="en-US" sz="2400" dirty="0"/>
              <a:t>古代卷</a:t>
            </a:r>
            <a:r>
              <a:rPr lang="en-US" altLang="zh-CN" sz="2400" dirty="0"/>
              <a:t>》</a:t>
            </a:r>
            <a:r>
              <a:rPr lang="zh-CN" altLang="en-US" sz="2400" dirty="0"/>
              <a:t>（张岂之主编）、</a:t>
            </a:r>
            <a:r>
              <a:rPr lang="en-US" altLang="zh-CN" sz="2400" dirty="0"/>
              <a:t>《</a:t>
            </a:r>
            <a:r>
              <a:rPr lang="zh-CN" altLang="en-US" sz="2400" dirty="0"/>
              <a:t>中国近代史</a:t>
            </a:r>
            <a:r>
              <a:rPr lang="en-US" altLang="zh-CN" sz="2400" dirty="0"/>
              <a:t>》</a:t>
            </a:r>
            <a:r>
              <a:rPr lang="zh-CN" altLang="en-US" sz="2400" dirty="0"/>
              <a:t>（马工程，张海鹏主编）、</a:t>
            </a:r>
            <a:r>
              <a:rPr lang="en-US" altLang="zh-CN" sz="2400" dirty="0"/>
              <a:t>《</a:t>
            </a:r>
            <a:r>
              <a:rPr lang="zh-CN" altLang="en-US" sz="2400" dirty="0"/>
              <a:t>世界古代史</a:t>
            </a:r>
            <a:r>
              <a:rPr lang="en-US" altLang="zh-CN" sz="2400" dirty="0"/>
              <a:t>》</a:t>
            </a:r>
            <a:r>
              <a:rPr lang="zh-CN" altLang="en-US" sz="2400" dirty="0"/>
              <a:t>（马工程，朱寰、杨共乐、晏绍祥主编）、</a:t>
            </a:r>
            <a:r>
              <a:rPr lang="en-US" altLang="zh-CN" sz="2400" dirty="0"/>
              <a:t>《</a:t>
            </a:r>
            <a:r>
              <a:rPr lang="zh-CN" altLang="en-US" sz="2400" dirty="0"/>
              <a:t>世界近现代史（</a:t>
            </a:r>
            <a:r>
              <a:rPr lang="en-US" altLang="zh-CN" sz="2400" dirty="0"/>
              <a:t>1500-2007</a:t>
            </a:r>
            <a:r>
              <a:rPr lang="zh-CN" altLang="en-US" sz="2400" dirty="0"/>
              <a:t>）</a:t>
            </a:r>
            <a:r>
              <a:rPr lang="en-US" altLang="zh-CN" sz="2400" dirty="0"/>
              <a:t>》</a:t>
            </a:r>
            <a:r>
              <a:rPr lang="zh-CN" altLang="en-US" sz="2400" dirty="0"/>
              <a:t>（徐蓝主编）</a:t>
            </a:r>
            <a:endParaRPr lang="en-US" altLang="zh-CN" sz="2400" dirty="0"/>
          </a:p>
          <a:p>
            <a:pPr>
              <a:lnSpc>
                <a:spcPct val="120000"/>
              </a:lnSpc>
            </a:pPr>
            <a:r>
              <a:rPr lang="zh-CN" altLang="en-US" sz="2400" dirty="0"/>
              <a:t>经典参考：</a:t>
            </a:r>
            <a:r>
              <a:rPr lang="en-US" altLang="zh-CN" sz="2400" dirty="0"/>
              <a:t>《</a:t>
            </a:r>
            <a:r>
              <a:rPr lang="zh-CN" altLang="en-US" sz="2400" dirty="0"/>
              <a:t>中国历史（五卷本）</a:t>
            </a:r>
            <a:r>
              <a:rPr lang="en-US" altLang="zh-CN" sz="2400" dirty="0"/>
              <a:t>》</a:t>
            </a:r>
            <a:r>
              <a:rPr lang="zh-CN" altLang="en-US" sz="2400" dirty="0"/>
              <a:t>（张岂之主编）、</a:t>
            </a:r>
            <a:r>
              <a:rPr lang="en-US" altLang="zh-CN" sz="2400" dirty="0"/>
              <a:t>《</a:t>
            </a:r>
            <a:r>
              <a:rPr lang="zh-CN" altLang="en-US" sz="2400" dirty="0"/>
              <a:t>世界史（六卷本）</a:t>
            </a:r>
            <a:r>
              <a:rPr lang="en-US" altLang="zh-CN" sz="2400" dirty="0"/>
              <a:t>》</a:t>
            </a:r>
            <a:r>
              <a:rPr lang="zh-CN" altLang="en-US" sz="2400" dirty="0"/>
              <a:t>（吴于廑、齐世荣主编）</a:t>
            </a:r>
            <a:endParaRPr lang="en-US" altLang="zh-CN" sz="2400" dirty="0"/>
          </a:p>
          <a:p>
            <a:pPr>
              <a:lnSpc>
                <a:spcPct val="120000"/>
              </a:lnSpc>
            </a:pPr>
            <a:r>
              <a:rPr lang="zh-CN" altLang="en-US" sz="2400" dirty="0"/>
              <a:t>学术综述（</a:t>
            </a:r>
            <a:r>
              <a:rPr lang="en-US" altLang="zh-CN" sz="2400" dirty="0"/>
              <a:t>《</a:t>
            </a:r>
            <a:r>
              <a:rPr lang="zh-CN" altLang="en-US" sz="2400" dirty="0"/>
              <a:t>历史研究</a:t>
            </a:r>
            <a:r>
              <a:rPr lang="en-US" altLang="zh-CN" sz="2400" dirty="0"/>
              <a:t>》《</a:t>
            </a:r>
            <a:r>
              <a:rPr lang="zh-CN" altLang="en-US" sz="2400" dirty="0"/>
              <a:t>中国史研究动态</a:t>
            </a:r>
            <a:r>
              <a:rPr lang="en-US" altLang="zh-CN" sz="2400" dirty="0"/>
              <a:t>》《</a:t>
            </a:r>
            <a:r>
              <a:rPr lang="zh-CN" altLang="en-US" sz="2400" dirty="0"/>
              <a:t>当代中国近代史研究</a:t>
            </a:r>
            <a:r>
              <a:rPr lang="en-US" altLang="zh-CN" sz="2400" dirty="0"/>
              <a:t>》</a:t>
            </a:r>
            <a:r>
              <a:rPr lang="zh-CN" altLang="en-US" sz="2400" dirty="0"/>
              <a:t>等）</a:t>
            </a:r>
            <a:endParaRPr lang="en-US" altLang="zh-CN" sz="2400" dirty="0"/>
          </a:p>
          <a:p>
            <a:pPr>
              <a:lnSpc>
                <a:spcPct val="120000"/>
              </a:lnSpc>
            </a:pPr>
            <a:r>
              <a:rPr lang="zh-CN" altLang="en-US" sz="2400" dirty="0"/>
              <a:t>教学资源：课标、大中学教材（不同版本、年级）、教参、培训课件等</a:t>
            </a:r>
            <a:endParaRPr lang="en-US" altLang="zh-CN" sz="2400" dirty="0"/>
          </a:p>
          <a:p>
            <a:endParaRPr lang="en-US" altLang="zh-CN" sz="2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120" y="894080"/>
            <a:ext cx="11795760" cy="559815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3200" dirty="0"/>
              <a:t>3.</a:t>
            </a:r>
            <a:r>
              <a:rPr lang="zh-CN" altLang="en-US" sz="3200" dirty="0"/>
              <a:t>能收集的类型</a:t>
            </a:r>
            <a:endParaRPr lang="en-US" altLang="zh-CN" sz="3200" dirty="0"/>
          </a:p>
          <a:p>
            <a:pPr>
              <a:lnSpc>
                <a:spcPct val="120000"/>
              </a:lnSpc>
            </a:pPr>
            <a:r>
              <a:rPr lang="zh-CN" altLang="en-US" sz="3200" dirty="0"/>
              <a:t>文字资料：电子书、论文、多种史料（档案、口述等）</a:t>
            </a:r>
            <a:endParaRPr lang="en-US" altLang="zh-CN" sz="3200" dirty="0"/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视频音频</a:t>
            </a:r>
            <a:r>
              <a:rPr lang="zh-CN" altLang="en-US" sz="3200" dirty="0"/>
              <a:t>：大学公开课、纪录片（中国通史、世界历史各</a:t>
            </a:r>
            <a:r>
              <a:rPr lang="en-US" altLang="zh-CN" sz="3200" dirty="0"/>
              <a:t>100</a:t>
            </a:r>
            <a:r>
              <a:rPr lang="zh-CN" altLang="en-US" sz="3200" dirty="0"/>
              <a:t>集）、付费音频（喜马拉雅公开课，中国通史大师课、世界历史大师课）等</a:t>
            </a:r>
            <a:endParaRPr lang="en-US" altLang="zh-CN" sz="3200" dirty="0"/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五大期刊</a:t>
            </a:r>
            <a:r>
              <a:rPr lang="zh-CN" altLang="en-US" sz="3200" dirty="0"/>
              <a:t>：</a:t>
            </a:r>
            <a:r>
              <a:rPr lang="en-US" altLang="zh-CN" sz="3200" dirty="0"/>
              <a:t>《</a:t>
            </a:r>
            <a:r>
              <a:rPr lang="zh-CN" altLang="en-US" sz="3200" dirty="0"/>
              <a:t>历史教学</a:t>
            </a:r>
            <a:r>
              <a:rPr lang="en-US" altLang="zh-CN" sz="3200" dirty="0"/>
              <a:t>》</a:t>
            </a:r>
            <a:r>
              <a:rPr lang="zh-CN" altLang="en-US" sz="3200" dirty="0"/>
              <a:t>、</a:t>
            </a:r>
            <a:r>
              <a:rPr lang="en-US" altLang="zh-CN" sz="3200" dirty="0"/>
              <a:t>《</a:t>
            </a:r>
            <a:r>
              <a:rPr lang="zh-CN" altLang="en-US" sz="3200" dirty="0"/>
              <a:t>中学历史教学参考</a:t>
            </a:r>
            <a:r>
              <a:rPr lang="en-US" altLang="zh-CN" sz="3200" dirty="0"/>
              <a:t>》</a:t>
            </a:r>
            <a:r>
              <a:rPr lang="zh-CN" altLang="en-US" sz="3200" dirty="0"/>
              <a:t>、</a:t>
            </a:r>
            <a:r>
              <a:rPr lang="en-US" altLang="zh-CN" sz="3200" dirty="0"/>
              <a:t>《</a:t>
            </a:r>
            <a:r>
              <a:rPr lang="zh-CN" altLang="en-US" sz="3200" dirty="0"/>
              <a:t>历史教学问题</a:t>
            </a:r>
            <a:r>
              <a:rPr lang="en-US" altLang="zh-CN" sz="3200" dirty="0"/>
              <a:t>》</a:t>
            </a:r>
            <a:r>
              <a:rPr lang="zh-CN" altLang="en-US" sz="3200" dirty="0"/>
              <a:t>、</a:t>
            </a:r>
            <a:r>
              <a:rPr lang="en-US" altLang="zh-CN" sz="3200" dirty="0"/>
              <a:t>《</a:t>
            </a:r>
            <a:r>
              <a:rPr lang="zh-CN" altLang="en-US" sz="3200" dirty="0"/>
              <a:t>中学历史教学</a:t>
            </a:r>
            <a:r>
              <a:rPr lang="en-US" altLang="zh-CN" sz="3200" dirty="0"/>
              <a:t>》</a:t>
            </a:r>
            <a:r>
              <a:rPr lang="zh-CN" altLang="en-US" sz="3200" dirty="0"/>
              <a:t>，</a:t>
            </a:r>
            <a:r>
              <a:rPr lang="en-US" altLang="zh-CN" sz="3200" dirty="0"/>
              <a:t>《</a:t>
            </a:r>
            <a:r>
              <a:rPr lang="zh-CN" altLang="en-US" sz="3200" dirty="0"/>
              <a:t>课程</a:t>
            </a:r>
            <a:r>
              <a:rPr lang="en-US" altLang="zh-CN" sz="3200" dirty="0"/>
              <a:t>·</a:t>
            </a:r>
            <a:r>
              <a:rPr lang="zh-CN" altLang="en-US" sz="3200" dirty="0"/>
              <a:t>教材</a:t>
            </a:r>
            <a:r>
              <a:rPr lang="en-US" altLang="zh-CN" sz="3200" dirty="0"/>
              <a:t>·</a:t>
            </a:r>
            <a:r>
              <a:rPr lang="zh-CN" altLang="en-US" sz="3200" dirty="0"/>
              <a:t>教法</a:t>
            </a:r>
            <a:r>
              <a:rPr lang="en-US" altLang="zh-CN" sz="3200" dirty="0"/>
              <a:t>》</a:t>
            </a:r>
            <a:endParaRPr lang="en-US" altLang="zh-CN" sz="3200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200" dirty="0"/>
              <a:t>4.</a:t>
            </a:r>
            <a:r>
              <a:rPr lang="zh-CN" altLang="en-US" sz="3200" dirty="0"/>
              <a:t>供参考的方法：大数据时代与网络的使用</a:t>
            </a:r>
            <a:endParaRPr lang="en-US" altLang="zh-CN" sz="3200" dirty="0"/>
          </a:p>
          <a:p>
            <a:pPr>
              <a:lnSpc>
                <a:spcPct val="120000"/>
              </a:lnSpc>
            </a:pPr>
            <a:r>
              <a:rPr lang="zh-CN" altLang="en-US" sz="3200" dirty="0"/>
              <a:t>公众号：历史园地、历史园地初中号、历史论文悦读分享等</a:t>
            </a:r>
            <a:endParaRPr lang="en-US" altLang="zh-CN" sz="3200" dirty="0"/>
          </a:p>
          <a:p>
            <a:pPr>
              <a:lnSpc>
                <a:spcPct val="120000"/>
              </a:lnSpc>
            </a:pPr>
            <a:r>
              <a:rPr lang="zh-CN" altLang="en-US" sz="3200" dirty="0"/>
              <a:t>读秀、知网、超星等</a:t>
            </a:r>
            <a:endParaRPr lang="en-US" altLang="zh-CN" sz="3200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000" b="1"/>
              <a:t>社会的需求：从简则要</a:t>
            </a:r>
            <a:endParaRPr lang="zh-CN" altLang="en-US" sz="4000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高校总裁班，历史课，几十万课程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从看书到听书：历史书籍</a:t>
            </a:r>
            <a:endParaRPr lang="zh-CN" altLang="en-US"/>
          </a:p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极简历史系列：功利性、碎片化，但同时也是需求</a:t>
            </a:r>
            <a:endParaRPr lang="zh-CN" altLang="en-US"/>
          </a:p>
          <a:p>
            <a:pPr fontAlgn="auto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314450"/>
            <a:ext cx="10972800" cy="452628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600"/>
              <a:t>艺术史</a:t>
            </a:r>
            <a:endParaRPr lang="zh-CN" altLang="en-US" sz="360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600"/>
              <a:t>博物馆：《如果国宝会说话》《国家宝藏》等</a:t>
            </a:r>
            <a:endParaRPr lang="zh-CN" altLang="en-US" sz="360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600"/>
              <a:t>社会生活史：人物与时代</a:t>
            </a:r>
            <a:endParaRPr lang="zh-CN" altLang="en-US" sz="3600"/>
          </a:p>
        </p:txBody>
      </p:sp>
      <p:pic>
        <p:nvPicPr>
          <p:cNvPr id="5" name="内容占位符 3" descr="10058209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8400" y="3132455"/>
            <a:ext cx="2917190" cy="291719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备课资料的收集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北京空中课堂（学习强国）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上海空中课堂（</a:t>
            </a:r>
            <a:r>
              <a:rPr lang="en-US" altLang="zh-CN"/>
              <a:t>b</a:t>
            </a:r>
            <a:r>
              <a:rPr lang="zh-CN" altLang="en-US"/>
              <a:t>站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大学历史学公开课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8810" y="2036445"/>
            <a:ext cx="4593590" cy="3445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 dirty="0"/>
              <a:t>独行孤，众行远</a:t>
            </a:r>
            <a:endParaRPr lang="zh-CN" altLang="en-US" sz="40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800" dirty="0"/>
              <a:t>丁家文、郑桂珊、董春宇、曾柯雯、王沐、张媛媛等公号、工作室</a:t>
            </a:r>
            <a:endParaRPr lang="zh-CN" altLang="en-US" sz="28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dirty="0"/>
              <a:t>“</a:t>
            </a:r>
            <a:r>
              <a:rPr lang="zh-CN" altLang="en-US" sz="2800" dirty="0"/>
              <a:t>历史教学</a:t>
            </a:r>
            <a:r>
              <a:rPr lang="en-US" altLang="zh-CN" sz="2800" dirty="0"/>
              <a:t>PPT”</a:t>
            </a:r>
            <a:r>
              <a:rPr lang="zh-CN" altLang="en-US" sz="2800" dirty="0"/>
              <a:t>、</a:t>
            </a:r>
            <a:r>
              <a:rPr lang="en-US" altLang="zh-CN" sz="2800" dirty="0"/>
              <a:t>“</a:t>
            </a:r>
            <a:r>
              <a:rPr lang="zh-CN" altLang="en-US" sz="2800" dirty="0"/>
              <a:t>随读记</a:t>
            </a:r>
            <a:r>
              <a:rPr lang="en-US" altLang="zh-CN" sz="2800" dirty="0"/>
              <a:t>”</a:t>
            </a:r>
            <a:r>
              <a:rPr lang="zh-CN" altLang="en-US" sz="2800" dirty="0"/>
              <a:t>、</a:t>
            </a:r>
            <a:r>
              <a:rPr lang="en-US" altLang="zh-CN" sz="2800" dirty="0"/>
              <a:t>“</a:t>
            </a:r>
            <a:r>
              <a:rPr lang="zh-CN" altLang="en-US" sz="2800" dirty="0"/>
              <a:t>雯老师的历史番外</a:t>
            </a:r>
            <a:r>
              <a:rPr lang="en-US" altLang="zh-CN" sz="2800" dirty="0"/>
              <a:t>”</a:t>
            </a:r>
            <a:r>
              <a:rPr lang="zh-CN" altLang="en-US" sz="2800" dirty="0"/>
              <a:t>、</a:t>
            </a:r>
            <a:r>
              <a:rPr lang="en-US" altLang="zh-CN" sz="2800" dirty="0"/>
              <a:t>“</a:t>
            </a:r>
            <a:r>
              <a:rPr lang="zh-CN" altLang="en-US" sz="2800" dirty="0"/>
              <a:t>史苑新芽</a:t>
            </a:r>
            <a:r>
              <a:rPr lang="en-US" altLang="zh-CN" sz="2800" dirty="0"/>
              <a:t>”</a:t>
            </a:r>
            <a:r>
              <a:rPr lang="zh-CN" altLang="en-US" sz="2800" dirty="0"/>
              <a:t>、</a:t>
            </a:r>
            <a:r>
              <a:rPr lang="en-US" altLang="zh-CN" sz="2800" dirty="0"/>
              <a:t>“</a:t>
            </a:r>
            <a:r>
              <a:rPr lang="zh-CN" altLang="en-US" sz="2800" dirty="0"/>
              <a:t>小史白月光</a:t>
            </a:r>
            <a:r>
              <a:rPr lang="en-US" altLang="zh-CN" sz="2800" dirty="0"/>
              <a:t>”</a:t>
            </a:r>
            <a:r>
              <a:rPr lang="zh-CN" altLang="en-US" sz="2800" dirty="0"/>
              <a:t>等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隆重推荐：历史园地初中号（学史小筑工作室）</a:t>
            </a:r>
            <a:endParaRPr lang="zh-CN" altLang="en-US" sz="2800" dirty="0"/>
          </a:p>
          <a:p>
            <a:pPr>
              <a:lnSpc>
                <a:spcPct val="150000"/>
              </a:lnSpc>
            </a:pPr>
            <a:r>
              <a:rPr lang="zh-CN" altLang="en-US" sz="2800" dirty="0">
                <a:sym typeface="+mn-ea"/>
              </a:rPr>
              <a:t>对待课件的态度：素材，同情之理解</a:t>
            </a:r>
            <a:endParaRPr lang="zh-CN" altLang="en-US" sz="2800" dirty="0"/>
          </a:p>
          <a:p>
            <a:pPr>
              <a:lnSpc>
                <a:spcPct val="150000"/>
              </a:lnSpc>
            </a:pPr>
            <a:endParaRPr lang="zh-CN" altLang="en-US" sz="2800" dirty="0"/>
          </a:p>
        </p:txBody>
      </p:sp>
    </p:spTree>
    <p:custDataLst>
      <p:tags r:id="rId1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4325" y="980440"/>
            <a:ext cx="3804285" cy="2698750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rcRect l="2829" t="39666" r="47697" b="5843"/>
          <a:stretch>
            <a:fillRect/>
          </a:stretch>
        </p:blipFill>
        <p:spPr>
          <a:xfrm>
            <a:off x="8696325" y="1089660"/>
            <a:ext cx="3098800" cy="2349500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2"/>
          <a:srcRect l="2113" t="6111" r="52564" b="61479"/>
          <a:stretch>
            <a:fillRect/>
          </a:stretch>
        </p:blipFill>
        <p:spPr>
          <a:xfrm>
            <a:off x="4483735" y="1565910"/>
            <a:ext cx="3799205" cy="1870075"/>
          </a:xfrm>
          <a:prstGeom prst="rect">
            <a:avLst/>
          </a:prstGeom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2"/>
          <a:srcRect l="49675" t="4762" r="3997" b="61490"/>
          <a:stretch>
            <a:fillRect/>
          </a:stretch>
        </p:blipFill>
        <p:spPr>
          <a:xfrm>
            <a:off x="483235" y="4031615"/>
            <a:ext cx="4305300" cy="2158365"/>
          </a:xfrm>
          <a:prstGeom prst="rect">
            <a:avLst/>
          </a:prstGeom>
        </p:spPr>
      </p:pic>
      <p:pic>
        <p:nvPicPr>
          <p:cNvPr id="16" name="内容占位符 3"/>
          <p:cNvPicPr>
            <a:picLocks noChangeAspect="1"/>
          </p:cNvPicPr>
          <p:nvPr/>
        </p:nvPicPr>
        <p:blipFill>
          <a:blip r:embed="rId2"/>
          <a:srcRect l="60085" t="38943" r="8150" b="8305"/>
          <a:stretch>
            <a:fillRect/>
          </a:stretch>
        </p:blipFill>
        <p:spPr>
          <a:xfrm>
            <a:off x="5396230" y="3605530"/>
            <a:ext cx="2290445" cy="261747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八、理想与现实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8000" r="5747"/>
          <a:stretch>
            <a:fillRect/>
          </a:stretch>
        </p:blipFill>
        <p:spPr>
          <a:xfrm>
            <a:off x="9327515" y="3638550"/>
            <a:ext cx="2111375" cy="25514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9918587" y="2403264"/>
            <a:ext cx="2155996" cy="217836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学科地位之谜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>
            <a:off x="112338" y="2403264"/>
            <a:ext cx="2155996" cy="217836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师生互动之难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梯形 3"/>
          <p:cNvSpPr/>
          <p:nvPr>
            <p:custDataLst>
              <p:tags r:id="rId3"/>
            </p:custDataLst>
          </p:nvPr>
        </p:nvSpPr>
        <p:spPr>
          <a:xfrm>
            <a:off x="5640570" y="1447102"/>
            <a:ext cx="911476" cy="198457"/>
          </a:xfrm>
          <a:prstGeom prst="trapezoid">
            <a:avLst>
              <a:gd name="adj" fmla="val 46991"/>
            </a:avLst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4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梯形 4"/>
          <p:cNvSpPr/>
          <p:nvPr>
            <p:custDataLst>
              <p:tags r:id="rId4"/>
            </p:custDataLst>
          </p:nvPr>
        </p:nvSpPr>
        <p:spPr>
          <a:xfrm>
            <a:off x="8303658" y="1919505"/>
            <a:ext cx="911476" cy="198457"/>
          </a:xfrm>
          <a:prstGeom prst="trapezoid">
            <a:avLst>
              <a:gd name="adj" fmla="val 46991"/>
            </a:avLst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4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梯形 5"/>
          <p:cNvSpPr/>
          <p:nvPr>
            <p:custDataLst>
              <p:tags r:id="rId5"/>
            </p:custDataLst>
          </p:nvPr>
        </p:nvSpPr>
        <p:spPr>
          <a:xfrm>
            <a:off x="2979159" y="1919505"/>
            <a:ext cx="911476" cy="198457"/>
          </a:xfrm>
          <a:prstGeom prst="trapezoid">
            <a:avLst>
              <a:gd name="adj" fmla="val 46991"/>
            </a:avLst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4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7451212" y="2087364"/>
            <a:ext cx="2468652" cy="2494266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阅读水平之异</a:t>
            </a:r>
            <a:endParaRPr kumimoji="0" lang="zh-CN" altLang="en-US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2265476" y="2087364"/>
            <a:ext cx="2468652" cy="2494266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学生需求之别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4734128" y="1645558"/>
            <a:ext cx="2726037" cy="3336081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课时十分有限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同侧圆角矩形 8"/>
          <p:cNvSpPr/>
          <p:nvPr>
            <p:custDataLst>
              <p:tags r:id="rId9"/>
            </p:custDataLst>
          </p:nvPr>
        </p:nvSpPr>
        <p:spPr>
          <a:xfrm>
            <a:off x="5734570" y="1447102"/>
            <a:ext cx="725153" cy="72515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同侧圆角矩形 10"/>
          <p:cNvSpPr/>
          <p:nvPr>
            <p:custDataLst>
              <p:tags r:id="rId10"/>
            </p:custDataLst>
          </p:nvPr>
        </p:nvSpPr>
        <p:spPr>
          <a:xfrm>
            <a:off x="8396820" y="1919505"/>
            <a:ext cx="725153" cy="72515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同侧圆角矩形 9"/>
          <p:cNvSpPr/>
          <p:nvPr>
            <p:custDataLst>
              <p:tags r:id="rId11"/>
            </p:custDataLst>
          </p:nvPr>
        </p:nvSpPr>
        <p:spPr>
          <a:xfrm>
            <a:off x="3072320" y="1919505"/>
            <a:ext cx="725153" cy="72515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>
            <p:custDataLst>
              <p:tags r:id="rId12"/>
            </p:custDataLst>
          </p:nvPr>
        </p:nvSpPr>
        <p:spPr bwMode="auto">
          <a:xfrm>
            <a:off x="4966970" y="2518410"/>
            <a:ext cx="2258060" cy="182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历史认识的渐进性、复杂性与</a:t>
            </a:r>
            <a:endParaRPr lang="zh-CN" altLang="en-US" sz="20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课时的有限性</a:t>
            </a:r>
            <a:endParaRPr lang="zh-CN" altLang="en-US" sz="20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（第一课 ，分封制的内容、影响）</a:t>
            </a:r>
            <a:endParaRPr lang="zh-CN" altLang="en-US" sz="20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>
            <p:custDataLst>
              <p:tags r:id="rId13"/>
            </p:custDataLst>
          </p:nvPr>
        </p:nvSpPr>
        <p:spPr bwMode="auto">
          <a:xfrm>
            <a:off x="2380615" y="2622550"/>
            <a:ext cx="2352675" cy="142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7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教材主题的严肃性与学生需求的差异性：问题导向与人物故事（大人物、小人物）</a:t>
            </a:r>
            <a:endParaRPr lang="zh-CN" altLang="en-US" sz="17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>
            <p:custDataLst>
              <p:tags r:id="rId14"/>
            </p:custDataLst>
          </p:nvPr>
        </p:nvSpPr>
        <p:spPr bwMode="auto">
          <a:xfrm>
            <a:off x="7570698" y="2717114"/>
            <a:ext cx="2238634" cy="142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教材文本的严谨性与阅读水平的差异性（第二课，商鞅变法的背景、内容与影响）</a:t>
            </a:r>
            <a:endParaRPr lang="zh-CN" altLang="en-US" sz="16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梯形 18"/>
          <p:cNvSpPr/>
          <p:nvPr>
            <p:custDataLst>
              <p:tags r:id="rId15"/>
            </p:custDataLst>
          </p:nvPr>
        </p:nvSpPr>
        <p:spPr>
          <a:xfrm>
            <a:off x="10663070" y="2256664"/>
            <a:ext cx="796037" cy="173322"/>
          </a:xfrm>
          <a:prstGeom prst="trapezoid">
            <a:avLst>
              <a:gd name="adj" fmla="val 46991"/>
            </a:avLst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4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同侧圆角矩形 10"/>
          <p:cNvSpPr/>
          <p:nvPr>
            <p:custDataLst>
              <p:tags r:id="rId16"/>
            </p:custDataLst>
          </p:nvPr>
        </p:nvSpPr>
        <p:spPr>
          <a:xfrm>
            <a:off x="10744432" y="2256664"/>
            <a:ext cx="633312" cy="6333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任意多边形 31"/>
          <p:cNvSpPr/>
          <p:nvPr>
            <p:custDataLst>
              <p:tags r:id="rId17"/>
            </p:custDataLst>
          </p:nvPr>
        </p:nvSpPr>
        <p:spPr bwMode="auto">
          <a:xfrm>
            <a:off x="10930273" y="2440228"/>
            <a:ext cx="261630" cy="265566"/>
          </a:xfrm>
          <a:custGeom>
            <a:avLst/>
            <a:gdLst>
              <a:gd name="connsiteX0" fmla="*/ 221980 w 592223"/>
              <a:gd name="connsiteY0" fmla="*/ 389269 h 601134"/>
              <a:gd name="connsiteX1" fmla="*/ 206643 w 592223"/>
              <a:gd name="connsiteY1" fmla="*/ 390881 h 601134"/>
              <a:gd name="connsiteX2" fmla="*/ 139645 w 592223"/>
              <a:gd name="connsiteY2" fmla="*/ 469057 h 601134"/>
              <a:gd name="connsiteX3" fmla="*/ 98478 w 592223"/>
              <a:gd name="connsiteY3" fmla="*/ 438431 h 601134"/>
              <a:gd name="connsiteX4" fmla="*/ 83142 w 592223"/>
              <a:gd name="connsiteY4" fmla="*/ 440043 h 601134"/>
              <a:gd name="connsiteX5" fmla="*/ 85563 w 592223"/>
              <a:gd name="connsiteY5" fmla="*/ 455356 h 601134"/>
              <a:gd name="connsiteX6" fmla="*/ 134802 w 592223"/>
              <a:gd name="connsiteY6" fmla="*/ 492429 h 601134"/>
              <a:gd name="connsiteX7" fmla="*/ 141260 w 592223"/>
              <a:gd name="connsiteY7" fmla="*/ 494041 h 601134"/>
              <a:gd name="connsiteX8" fmla="*/ 149332 w 592223"/>
              <a:gd name="connsiteY8" fmla="*/ 490817 h 601134"/>
              <a:gd name="connsiteX9" fmla="*/ 222787 w 592223"/>
              <a:gd name="connsiteY9" fmla="*/ 404581 h 601134"/>
              <a:gd name="connsiteX10" fmla="*/ 221980 w 592223"/>
              <a:gd name="connsiteY10" fmla="*/ 389269 h 601134"/>
              <a:gd name="connsiteX11" fmla="*/ 439075 w 592223"/>
              <a:gd name="connsiteY11" fmla="*/ 344088 h 601134"/>
              <a:gd name="connsiteX12" fmla="*/ 344643 w 592223"/>
              <a:gd name="connsiteY12" fmla="*/ 438365 h 601134"/>
              <a:gd name="connsiteX13" fmla="*/ 439075 w 592223"/>
              <a:gd name="connsiteY13" fmla="*/ 532642 h 601134"/>
              <a:gd name="connsiteX14" fmla="*/ 534313 w 592223"/>
              <a:gd name="connsiteY14" fmla="*/ 438365 h 601134"/>
              <a:gd name="connsiteX15" fmla="*/ 439075 w 592223"/>
              <a:gd name="connsiteY15" fmla="*/ 344088 h 601134"/>
              <a:gd name="connsiteX16" fmla="*/ 439075 w 592223"/>
              <a:gd name="connsiteY16" fmla="*/ 322332 h 601134"/>
              <a:gd name="connsiteX17" fmla="*/ 555298 w 592223"/>
              <a:gd name="connsiteY17" fmla="*/ 438365 h 601134"/>
              <a:gd name="connsiteX18" fmla="*/ 525435 w 592223"/>
              <a:gd name="connsiteY18" fmla="*/ 516527 h 601134"/>
              <a:gd name="connsiteX19" fmla="*/ 589197 w 592223"/>
              <a:gd name="connsiteY19" fmla="*/ 583407 h 601134"/>
              <a:gd name="connsiteX20" fmla="*/ 589197 w 592223"/>
              <a:gd name="connsiteY20" fmla="*/ 598717 h 601134"/>
              <a:gd name="connsiteX21" fmla="*/ 581933 w 592223"/>
              <a:gd name="connsiteY21" fmla="*/ 601134 h 601134"/>
              <a:gd name="connsiteX22" fmla="*/ 573861 w 592223"/>
              <a:gd name="connsiteY22" fmla="*/ 597911 h 601134"/>
              <a:gd name="connsiteX23" fmla="*/ 509293 w 592223"/>
              <a:gd name="connsiteY23" fmla="*/ 531031 h 601134"/>
              <a:gd name="connsiteX24" fmla="*/ 439075 w 592223"/>
              <a:gd name="connsiteY24" fmla="*/ 554399 h 601134"/>
              <a:gd name="connsiteX25" fmla="*/ 322851 w 592223"/>
              <a:gd name="connsiteY25" fmla="*/ 438365 h 601134"/>
              <a:gd name="connsiteX26" fmla="*/ 439075 w 592223"/>
              <a:gd name="connsiteY26" fmla="*/ 322332 h 601134"/>
              <a:gd name="connsiteX27" fmla="*/ 221980 w 592223"/>
              <a:gd name="connsiteY27" fmla="*/ 228081 h 601134"/>
              <a:gd name="connsiteX28" fmla="*/ 206643 w 592223"/>
              <a:gd name="connsiteY28" fmla="*/ 229693 h 601134"/>
              <a:gd name="connsiteX29" fmla="*/ 139645 w 592223"/>
              <a:gd name="connsiteY29" fmla="*/ 307869 h 601134"/>
              <a:gd name="connsiteX30" fmla="*/ 98478 w 592223"/>
              <a:gd name="connsiteY30" fmla="*/ 277243 h 601134"/>
              <a:gd name="connsiteX31" fmla="*/ 83142 w 592223"/>
              <a:gd name="connsiteY31" fmla="*/ 278855 h 601134"/>
              <a:gd name="connsiteX32" fmla="*/ 85563 w 592223"/>
              <a:gd name="connsiteY32" fmla="*/ 294168 h 601134"/>
              <a:gd name="connsiteX33" fmla="*/ 134802 w 592223"/>
              <a:gd name="connsiteY33" fmla="*/ 331241 h 601134"/>
              <a:gd name="connsiteX34" fmla="*/ 141260 w 592223"/>
              <a:gd name="connsiteY34" fmla="*/ 332853 h 601134"/>
              <a:gd name="connsiteX35" fmla="*/ 149332 w 592223"/>
              <a:gd name="connsiteY35" fmla="*/ 329629 h 601134"/>
              <a:gd name="connsiteX36" fmla="*/ 222787 w 592223"/>
              <a:gd name="connsiteY36" fmla="*/ 243394 h 601134"/>
              <a:gd name="connsiteX37" fmla="*/ 221980 w 592223"/>
              <a:gd name="connsiteY37" fmla="*/ 228081 h 601134"/>
              <a:gd name="connsiteX38" fmla="*/ 290592 w 592223"/>
              <a:gd name="connsiteY38" fmla="*/ 128950 h 601134"/>
              <a:gd name="connsiteX39" fmla="*/ 280098 w 592223"/>
              <a:gd name="connsiteY39" fmla="*/ 139428 h 601134"/>
              <a:gd name="connsiteX40" fmla="*/ 290592 w 592223"/>
              <a:gd name="connsiteY40" fmla="*/ 150711 h 601134"/>
              <a:gd name="connsiteX41" fmla="*/ 484319 w 592223"/>
              <a:gd name="connsiteY41" fmla="*/ 150711 h 601134"/>
              <a:gd name="connsiteX42" fmla="*/ 495620 w 592223"/>
              <a:gd name="connsiteY42" fmla="*/ 139428 h 601134"/>
              <a:gd name="connsiteX43" fmla="*/ 484319 w 592223"/>
              <a:gd name="connsiteY43" fmla="*/ 128950 h 601134"/>
              <a:gd name="connsiteX44" fmla="*/ 221980 w 592223"/>
              <a:gd name="connsiteY44" fmla="*/ 78176 h 601134"/>
              <a:gd name="connsiteX45" fmla="*/ 206643 w 592223"/>
              <a:gd name="connsiteY45" fmla="*/ 78982 h 601134"/>
              <a:gd name="connsiteX46" fmla="*/ 139645 w 592223"/>
              <a:gd name="connsiteY46" fmla="*/ 157158 h 601134"/>
              <a:gd name="connsiteX47" fmla="*/ 98478 w 592223"/>
              <a:gd name="connsiteY47" fmla="*/ 126533 h 601134"/>
              <a:gd name="connsiteX48" fmla="*/ 83142 w 592223"/>
              <a:gd name="connsiteY48" fmla="*/ 128950 h 601134"/>
              <a:gd name="connsiteX49" fmla="*/ 85563 w 592223"/>
              <a:gd name="connsiteY49" fmla="*/ 143457 h 601134"/>
              <a:gd name="connsiteX50" fmla="*/ 134802 w 592223"/>
              <a:gd name="connsiteY50" fmla="*/ 180530 h 601134"/>
              <a:gd name="connsiteX51" fmla="*/ 141260 w 592223"/>
              <a:gd name="connsiteY51" fmla="*/ 182948 h 601134"/>
              <a:gd name="connsiteX52" fmla="*/ 149332 w 592223"/>
              <a:gd name="connsiteY52" fmla="*/ 178919 h 601134"/>
              <a:gd name="connsiteX53" fmla="*/ 222787 w 592223"/>
              <a:gd name="connsiteY53" fmla="*/ 92683 h 601134"/>
              <a:gd name="connsiteX54" fmla="*/ 221980 w 592223"/>
              <a:gd name="connsiteY54" fmla="*/ 78176 h 601134"/>
              <a:gd name="connsiteX55" fmla="*/ 131573 w 592223"/>
              <a:gd name="connsiteY55" fmla="*/ 0 h 601134"/>
              <a:gd name="connsiteX56" fmla="*/ 450417 w 592223"/>
              <a:gd name="connsiteY56" fmla="*/ 0 h 601134"/>
              <a:gd name="connsiteX57" fmla="*/ 581183 w 592223"/>
              <a:gd name="connsiteY57" fmla="*/ 130562 h 601134"/>
              <a:gd name="connsiteX58" fmla="*/ 581183 w 592223"/>
              <a:gd name="connsiteY58" fmla="*/ 395716 h 601134"/>
              <a:gd name="connsiteX59" fmla="*/ 489970 w 592223"/>
              <a:gd name="connsiteY59" fmla="*/ 299003 h 601134"/>
              <a:gd name="connsiteX60" fmla="*/ 495620 w 592223"/>
              <a:gd name="connsiteY60" fmla="*/ 290138 h 601134"/>
              <a:gd name="connsiteX61" fmla="*/ 484319 w 592223"/>
              <a:gd name="connsiteY61" fmla="*/ 279661 h 601134"/>
              <a:gd name="connsiteX62" fmla="*/ 290592 w 592223"/>
              <a:gd name="connsiteY62" fmla="*/ 279661 h 601134"/>
              <a:gd name="connsiteX63" fmla="*/ 280098 w 592223"/>
              <a:gd name="connsiteY63" fmla="*/ 290138 h 601134"/>
              <a:gd name="connsiteX64" fmla="*/ 290592 w 592223"/>
              <a:gd name="connsiteY64" fmla="*/ 300615 h 601134"/>
              <a:gd name="connsiteX65" fmla="*/ 384227 w 592223"/>
              <a:gd name="connsiteY65" fmla="*/ 300615 h 601134"/>
              <a:gd name="connsiteX66" fmla="*/ 290592 w 592223"/>
              <a:gd name="connsiteY66" fmla="*/ 438431 h 601134"/>
              <a:gd name="connsiteX67" fmla="*/ 291399 w 592223"/>
              <a:gd name="connsiteY67" fmla="*/ 440849 h 601134"/>
              <a:gd name="connsiteX68" fmla="*/ 290592 w 592223"/>
              <a:gd name="connsiteY68" fmla="*/ 440849 h 601134"/>
              <a:gd name="connsiteX69" fmla="*/ 293013 w 592223"/>
              <a:gd name="connsiteY69" fmla="*/ 461803 h 601134"/>
              <a:gd name="connsiteX70" fmla="*/ 396335 w 592223"/>
              <a:gd name="connsiteY70" fmla="*/ 580276 h 601134"/>
              <a:gd name="connsiteX71" fmla="*/ 131573 w 592223"/>
              <a:gd name="connsiteY71" fmla="*/ 580276 h 601134"/>
              <a:gd name="connsiteX72" fmla="*/ 0 w 592223"/>
              <a:gd name="connsiteY72" fmla="*/ 449714 h 601134"/>
              <a:gd name="connsiteX73" fmla="*/ 0 w 592223"/>
              <a:gd name="connsiteY73" fmla="*/ 130562 h 601134"/>
              <a:gd name="connsiteX74" fmla="*/ 131573 w 592223"/>
              <a:gd name="connsiteY74" fmla="*/ 0 h 60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92223" h="601134">
                <a:moveTo>
                  <a:pt x="221980" y="389269"/>
                </a:moveTo>
                <a:cubicBezTo>
                  <a:pt x="217136" y="385239"/>
                  <a:pt x="210679" y="386045"/>
                  <a:pt x="206643" y="390881"/>
                </a:cubicBezTo>
                <a:lnTo>
                  <a:pt x="139645" y="469057"/>
                </a:lnTo>
                <a:lnTo>
                  <a:pt x="98478" y="438431"/>
                </a:lnTo>
                <a:cubicBezTo>
                  <a:pt x="93635" y="434401"/>
                  <a:pt x="87178" y="435207"/>
                  <a:pt x="83142" y="440043"/>
                </a:cubicBezTo>
                <a:cubicBezTo>
                  <a:pt x="79913" y="444878"/>
                  <a:pt x="80720" y="452132"/>
                  <a:pt x="85563" y="455356"/>
                </a:cubicBezTo>
                <a:lnTo>
                  <a:pt x="134802" y="492429"/>
                </a:lnTo>
                <a:cubicBezTo>
                  <a:pt x="136417" y="493235"/>
                  <a:pt x="138838" y="494041"/>
                  <a:pt x="141260" y="494041"/>
                </a:cubicBezTo>
                <a:cubicBezTo>
                  <a:pt x="143681" y="494041"/>
                  <a:pt x="146910" y="493235"/>
                  <a:pt x="149332" y="490817"/>
                </a:cubicBezTo>
                <a:lnTo>
                  <a:pt x="222787" y="404581"/>
                </a:lnTo>
                <a:cubicBezTo>
                  <a:pt x="226823" y="399746"/>
                  <a:pt x="226016" y="393298"/>
                  <a:pt x="221980" y="389269"/>
                </a:cubicBezTo>
                <a:close/>
                <a:moveTo>
                  <a:pt x="439075" y="344088"/>
                </a:moveTo>
                <a:cubicBezTo>
                  <a:pt x="387420" y="344088"/>
                  <a:pt x="344643" y="385989"/>
                  <a:pt x="344643" y="438365"/>
                </a:cubicBezTo>
                <a:cubicBezTo>
                  <a:pt x="344643" y="490741"/>
                  <a:pt x="387420" y="532642"/>
                  <a:pt x="439075" y="532642"/>
                </a:cubicBezTo>
                <a:cubicBezTo>
                  <a:pt x="491537" y="532642"/>
                  <a:pt x="534313" y="490741"/>
                  <a:pt x="534313" y="438365"/>
                </a:cubicBezTo>
                <a:cubicBezTo>
                  <a:pt x="534313" y="385989"/>
                  <a:pt x="491537" y="344088"/>
                  <a:pt x="439075" y="344088"/>
                </a:cubicBezTo>
                <a:close/>
                <a:moveTo>
                  <a:pt x="439075" y="322332"/>
                </a:moveTo>
                <a:cubicBezTo>
                  <a:pt x="503643" y="322332"/>
                  <a:pt x="555298" y="374708"/>
                  <a:pt x="555298" y="438365"/>
                </a:cubicBezTo>
                <a:cubicBezTo>
                  <a:pt x="555298" y="468179"/>
                  <a:pt x="543999" y="495576"/>
                  <a:pt x="525435" y="516527"/>
                </a:cubicBezTo>
                <a:lnTo>
                  <a:pt x="589197" y="583407"/>
                </a:lnTo>
                <a:cubicBezTo>
                  <a:pt x="593232" y="587436"/>
                  <a:pt x="593232" y="594688"/>
                  <a:pt x="589197" y="598717"/>
                </a:cubicBezTo>
                <a:cubicBezTo>
                  <a:pt x="586775" y="600328"/>
                  <a:pt x="584354" y="601134"/>
                  <a:pt x="581933" y="601134"/>
                </a:cubicBezTo>
                <a:cubicBezTo>
                  <a:pt x="578704" y="601134"/>
                  <a:pt x="576283" y="600328"/>
                  <a:pt x="573861" y="597911"/>
                </a:cubicBezTo>
                <a:lnTo>
                  <a:pt x="509293" y="531031"/>
                </a:lnTo>
                <a:cubicBezTo>
                  <a:pt x="489922" y="545535"/>
                  <a:pt x="465709" y="554399"/>
                  <a:pt x="439075" y="554399"/>
                </a:cubicBezTo>
                <a:cubicBezTo>
                  <a:pt x="375313" y="554399"/>
                  <a:pt x="322851" y="502022"/>
                  <a:pt x="322851" y="438365"/>
                </a:cubicBezTo>
                <a:cubicBezTo>
                  <a:pt x="322851" y="374708"/>
                  <a:pt x="375313" y="322332"/>
                  <a:pt x="439075" y="322332"/>
                </a:cubicBezTo>
                <a:close/>
                <a:moveTo>
                  <a:pt x="221980" y="228081"/>
                </a:moveTo>
                <a:cubicBezTo>
                  <a:pt x="217136" y="224051"/>
                  <a:pt x="210679" y="224857"/>
                  <a:pt x="206643" y="229693"/>
                </a:cubicBezTo>
                <a:lnTo>
                  <a:pt x="139645" y="307869"/>
                </a:lnTo>
                <a:lnTo>
                  <a:pt x="98478" y="277243"/>
                </a:lnTo>
                <a:cubicBezTo>
                  <a:pt x="93635" y="273213"/>
                  <a:pt x="87178" y="274019"/>
                  <a:pt x="83142" y="278855"/>
                </a:cubicBezTo>
                <a:cubicBezTo>
                  <a:pt x="79913" y="283691"/>
                  <a:pt x="80720" y="290944"/>
                  <a:pt x="85563" y="294168"/>
                </a:cubicBezTo>
                <a:lnTo>
                  <a:pt x="134802" y="331241"/>
                </a:lnTo>
                <a:cubicBezTo>
                  <a:pt x="136417" y="332047"/>
                  <a:pt x="138838" y="332853"/>
                  <a:pt x="141260" y="332853"/>
                </a:cubicBezTo>
                <a:cubicBezTo>
                  <a:pt x="143681" y="332853"/>
                  <a:pt x="146910" y="332047"/>
                  <a:pt x="149332" y="329629"/>
                </a:cubicBezTo>
                <a:lnTo>
                  <a:pt x="222787" y="243394"/>
                </a:lnTo>
                <a:cubicBezTo>
                  <a:pt x="226823" y="238558"/>
                  <a:pt x="226016" y="232111"/>
                  <a:pt x="221980" y="228081"/>
                </a:cubicBezTo>
                <a:close/>
                <a:moveTo>
                  <a:pt x="290592" y="128950"/>
                </a:moveTo>
                <a:cubicBezTo>
                  <a:pt x="284941" y="128950"/>
                  <a:pt x="280098" y="133786"/>
                  <a:pt x="280098" y="139428"/>
                </a:cubicBezTo>
                <a:cubicBezTo>
                  <a:pt x="280098" y="145875"/>
                  <a:pt x="284941" y="150711"/>
                  <a:pt x="290592" y="150711"/>
                </a:cubicBezTo>
                <a:lnTo>
                  <a:pt x="484319" y="150711"/>
                </a:lnTo>
                <a:cubicBezTo>
                  <a:pt x="490777" y="150711"/>
                  <a:pt x="495620" y="145875"/>
                  <a:pt x="495620" y="139428"/>
                </a:cubicBezTo>
                <a:cubicBezTo>
                  <a:pt x="495620" y="133786"/>
                  <a:pt x="490777" y="128950"/>
                  <a:pt x="484319" y="128950"/>
                </a:cubicBezTo>
                <a:close/>
                <a:moveTo>
                  <a:pt x="221980" y="78176"/>
                </a:moveTo>
                <a:cubicBezTo>
                  <a:pt x="217136" y="74147"/>
                  <a:pt x="210679" y="74147"/>
                  <a:pt x="206643" y="78982"/>
                </a:cubicBezTo>
                <a:lnTo>
                  <a:pt x="139645" y="157158"/>
                </a:lnTo>
                <a:lnTo>
                  <a:pt x="98478" y="126533"/>
                </a:lnTo>
                <a:cubicBezTo>
                  <a:pt x="93635" y="123309"/>
                  <a:pt x="87178" y="124115"/>
                  <a:pt x="83142" y="128950"/>
                </a:cubicBezTo>
                <a:cubicBezTo>
                  <a:pt x="79913" y="133786"/>
                  <a:pt x="80720" y="140233"/>
                  <a:pt x="85563" y="143457"/>
                </a:cubicBezTo>
                <a:lnTo>
                  <a:pt x="134802" y="180530"/>
                </a:lnTo>
                <a:cubicBezTo>
                  <a:pt x="136417" y="182142"/>
                  <a:pt x="138838" y="182948"/>
                  <a:pt x="141260" y="182948"/>
                </a:cubicBezTo>
                <a:cubicBezTo>
                  <a:pt x="143681" y="182948"/>
                  <a:pt x="146910" y="181336"/>
                  <a:pt x="149332" y="178919"/>
                </a:cubicBezTo>
                <a:lnTo>
                  <a:pt x="222787" y="92683"/>
                </a:lnTo>
                <a:cubicBezTo>
                  <a:pt x="226823" y="88653"/>
                  <a:pt x="226016" y="81400"/>
                  <a:pt x="221980" y="78176"/>
                </a:cubicBezTo>
                <a:close/>
                <a:moveTo>
                  <a:pt x="131573" y="0"/>
                </a:moveTo>
                <a:lnTo>
                  <a:pt x="450417" y="0"/>
                </a:lnTo>
                <a:cubicBezTo>
                  <a:pt x="523065" y="0"/>
                  <a:pt x="581183" y="58834"/>
                  <a:pt x="581183" y="130562"/>
                </a:cubicBezTo>
                <a:lnTo>
                  <a:pt x="581183" y="395716"/>
                </a:lnTo>
                <a:cubicBezTo>
                  <a:pt x="568268" y="350584"/>
                  <a:pt x="533558" y="315122"/>
                  <a:pt x="489970" y="299003"/>
                </a:cubicBezTo>
                <a:cubicBezTo>
                  <a:pt x="493198" y="297392"/>
                  <a:pt x="495620" y="294168"/>
                  <a:pt x="495620" y="290138"/>
                </a:cubicBezTo>
                <a:cubicBezTo>
                  <a:pt x="495620" y="284497"/>
                  <a:pt x="490777" y="279661"/>
                  <a:pt x="484319" y="279661"/>
                </a:cubicBezTo>
                <a:lnTo>
                  <a:pt x="290592" y="279661"/>
                </a:lnTo>
                <a:cubicBezTo>
                  <a:pt x="284941" y="279661"/>
                  <a:pt x="280098" y="284497"/>
                  <a:pt x="280098" y="290138"/>
                </a:cubicBezTo>
                <a:cubicBezTo>
                  <a:pt x="280098" y="295780"/>
                  <a:pt x="284941" y="300615"/>
                  <a:pt x="290592" y="300615"/>
                </a:cubicBezTo>
                <a:lnTo>
                  <a:pt x="384227" y="300615"/>
                </a:lnTo>
                <a:cubicBezTo>
                  <a:pt x="329337" y="323182"/>
                  <a:pt x="290592" y="376374"/>
                  <a:pt x="290592" y="438431"/>
                </a:cubicBezTo>
                <a:cubicBezTo>
                  <a:pt x="290592" y="439237"/>
                  <a:pt x="291399" y="440043"/>
                  <a:pt x="291399" y="440849"/>
                </a:cubicBezTo>
                <a:lnTo>
                  <a:pt x="290592" y="440849"/>
                </a:lnTo>
                <a:cubicBezTo>
                  <a:pt x="290592" y="448908"/>
                  <a:pt x="293013" y="461803"/>
                  <a:pt x="293013" y="461803"/>
                </a:cubicBezTo>
                <a:cubicBezTo>
                  <a:pt x="301892" y="518219"/>
                  <a:pt x="343059" y="564157"/>
                  <a:pt x="396335" y="580276"/>
                </a:cubicBezTo>
                <a:lnTo>
                  <a:pt x="131573" y="580276"/>
                </a:lnTo>
                <a:cubicBezTo>
                  <a:pt x="58926" y="580276"/>
                  <a:pt x="0" y="521443"/>
                  <a:pt x="0" y="449714"/>
                </a:cubicBezTo>
                <a:lnTo>
                  <a:pt x="0" y="130562"/>
                </a:lnTo>
                <a:cubicBezTo>
                  <a:pt x="0" y="58834"/>
                  <a:pt x="58926" y="0"/>
                  <a:pt x="1315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 fontScale="52500"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4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>
            <p:custDataLst>
              <p:tags r:id="rId18"/>
            </p:custDataLst>
          </p:nvPr>
        </p:nvSpPr>
        <p:spPr bwMode="auto">
          <a:xfrm>
            <a:off x="10022840" y="2953385"/>
            <a:ext cx="2051685" cy="124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历史学科的地位</a:t>
            </a:r>
            <a:endParaRPr lang="zh-CN" altLang="en-US" sz="16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中考、会考与高考</a:t>
            </a:r>
            <a:endParaRPr lang="zh-CN" altLang="en-US" sz="1600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梯形 25"/>
          <p:cNvSpPr/>
          <p:nvPr>
            <p:custDataLst>
              <p:tags r:id="rId19"/>
            </p:custDataLst>
          </p:nvPr>
        </p:nvSpPr>
        <p:spPr>
          <a:xfrm>
            <a:off x="856821" y="2256664"/>
            <a:ext cx="796037" cy="173322"/>
          </a:xfrm>
          <a:prstGeom prst="trapezoid">
            <a:avLst>
              <a:gd name="adj" fmla="val 46991"/>
            </a:avLst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3765" rtl="0" eaLnBrk="1" fontAlgn="auto" latinLnBrk="0" hangingPunct="1">
              <a:lnSpc>
                <a:spcPct val="14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同侧圆角矩形 10"/>
          <p:cNvSpPr/>
          <p:nvPr>
            <p:custDataLst>
              <p:tags r:id="rId20"/>
            </p:custDataLst>
          </p:nvPr>
        </p:nvSpPr>
        <p:spPr>
          <a:xfrm>
            <a:off x="938184" y="2256664"/>
            <a:ext cx="633312" cy="6333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>
            <p:custDataLst>
              <p:tags r:id="rId21"/>
            </p:custDataLst>
          </p:nvPr>
        </p:nvSpPr>
        <p:spPr bwMode="auto">
          <a:xfrm>
            <a:off x="216690" y="2953256"/>
            <a:ext cx="1955110" cy="124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如何有话愿说</a:t>
            </a:r>
            <a:endParaRPr lang="zh-CN" altLang="en-US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如何有话可说</a:t>
            </a:r>
            <a:endParaRPr lang="zh-CN" altLang="en-US" spc="15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304" name="icon"/>
          <p:cNvGrpSpPr/>
          <p:nvPr>
            <p:custDataLst>
              <p:tags r:id="rId22"/>
            </p:custDataLst>
          </p:nvPr>
        </p:nvGrpSpPr>
        <p:grpSpPr bwMode="auto">
          <a:xfrm>
            <a:off x="5945108" y="1682980"/>
            <a:ext cx="304078" cy="253398"/>
            <a:chOff x="3312" y="1717"/>
            <a:chExt cx="1056" cy="887"/>
          </a:xfrm>
          <a:solidFill>
            <a:schemeClr val="accent1"/>
          </a:solidFill>
        </p:grpSpPr>
        <p:sp>
          <p:nvSpPr>
            <p:cNvPr id="305" name="PA-任意多边形 59"/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3312" y="1717"/>
              <a:ext cx="1056" cy="887"/>
            </a:xfrm>
            <a:custGeom>
              <a:avLst/>
              <a:gdLst>
                <a:gd name="T0" fmla="*/ 2707 w 2800"/>
                <a:gd name="T1" fmla="*/ 0 h 2350"/>
                <a:gd name="T2" fmla="*/ 94 w 2800"/>
                <a:gd name="T3" fmla="*/ 0 h 2350"/>
                <a:gd name="T4" fmla="*/ 0 w 2800"/>
                <a:gd name="T5" fmla="*/ 94 h 2350"/>
                <a:gd name="T6" fmla="*/ 0 w 2800"/>
                <a:gd name="T7" fmla="*/ 1822 h 2350"/>
                <a:gd name="T8" fmla="*/ 94 w 2800"/>
                <a:gd name="T9" fmla="*/ 1916 h 2350"/>
                <a:gd name="T10" fmla="*/ 1848 w 2800"/>
                <a:gd name="T11" fmla="*/ 1916 h 2350"/>
                <a:gd name="T12" fmla="*/ 1848 w 2800"/>
                <a:gd name="T13" fmla="*/ 2021 h 2350"/>
                <a:gd name="T14" fmla="*/ 1855 w 2800"/>
                <a:gd name="T15" fmla="*/ 2046 h 2350"/>
                <a:gd name="T16" fmla="*/ 2010 w 2800"/>
                <a:gd name="T17" fmla="*/ 2335 h 2350"/>
                <a:gd name="T18" fmla="*/ 2043 w 2800"/>
                <a:gd name="T19" fmla="*/ 2343 h 2350"/>
                <a:gd name="T20" fmla="*/ 2051 w 2800"/>
                <a:gd name="T21" fmla="*/ 2335 h 2350"/>
                <a:gd name="T22" fmla="*/ 2208 w 2800"/>
                <a:gd name="T23" fmla="*/ 2046 h 2350"/>
                <a:gd name="T24" fmla="*/ 2215 w 2800"/>
                <a:gd name="T25" fmla="*/ 2021 h 2350"/>
                <a:gd name="T26" fmla="*/ 2215 w 2800"/>
                <a:gd name="T27" fmla="*/ 1916 h 2350"/>
                <a:gd name="T28" fmla="*/ 2707 w 2800"/>
                <a:gd name="T29" fmla="*/ 1916 h 2350"/>
                <a:gd name="T30" fmla="*/ 2800 w 2800"/>
                <a:gd name="T31" fmla="*/ 1822 h 2350"/>
                <a:gd name="T32" fmla="*/ 2800 w 2800"/>
                <a:gd name="T33" fmla="*/ 94 h 2350"/>
                <a:gd name="T34" fmla="*/ 2707 w 2800"/>
                <a:gd name="T35" fmla="*/ 0 h 2350"/>
                <a:gd name="T36" fmla="*/ 2134 w 2800"/>
                <a:gd name="T37" fmla="*/ 2013 h 2350"/>
                <a:gd name="T38" fmla="*/ 2031 w 2800"/>
                <a:gd name="T39" fmla="*/ 2202 h 2350"/>
                <a:gd name="T40" fmla="*/ 1929 w 2800"/>
                <a:gd name="T41" fmla="*/ 2013 h 2350"/>
                <a:gd name="T42" fmla="*/ 1929 w 2800"/>
                <a:gd name="T43" fmla="*/ 609 h 2350"/>
                <a:gd name="T44" fmla="*/ 1945 w 2800"/>
                <a:gd name="T45" fmla="*/ 594 h 2350"/>
                <a:gd name="T46" fmla="*/ 2118 w 2800"/>
                <a:gd name="T47" fmla="*/ 594 h 2350"/>
                <a:gd name="T48" fmla="*/ 2134 w 2800"/>
                <a:gd name="T49" fmla="*/ 609 h 2350"/>
                <a:gd name="T50" fmla="*/ 2134 w 2800"/>
                <a:gd name="T51" fmla="*/ 2013 h 2350"/>
                <a:gd name="T52" fmla="*/ 2719 w 2800"/>
                <a:gd name="T53" fmla="*/ 1822 h 2350"/>
                <a:gd name="T54" fmla="*/ 2707 w 2800"/>
                <a:gd name="T55" fmla="*/ 1835 h 2350"/>
                <a:gd name="T56" fmla="*/ 2215 w 2800"/>
                <a:gd name="T57" fmla="*/ 1835 h 2350"/>
                <a:gd name="T58" fmla="*/ 2215 w 2800"/>
                <a:gd name="T59" fmla="*/ 687 h 2350"/>
                <a:gd name="T60" fmla="*/ 2235 w 2800"/>
                <a:gd name="T61" fmla="*/ 687 h 2350"/>
                <a:gd name="T62" fmla="*/ 2235 w 2800"/>
                <a:gd name="T63" fmla="*/ 1179 h 2350"/>
                <a:gd name="T64" fmla="*/ 2276 w 2800"/>
                <a:gd name="T65" fmla="*/ 1220 h 2350"/>
                <a:gd name="T66" fmla="*/ 2316 w 2800"/>
                <a:gd name="T67" fmla="*/ 1179 h 2350"/>
                <a:gd name="T68" fmla="*/ 2316 w 2800"/>
                <a:gd name="T69" fmla="*/ 647 h 2350"/>
                <a:gd name="T70" fmla="*/ 2276 w 2800"/>
                <a:gd name="T71" fmla="*/ 606 h 2350"/>
                <a:gd name="T72" fmla="*/ 2215 w 2800"/>
                <a:gd name="T73" fmla="*/ 606 h 2350"/>
                <a:gd name="T74" fmla="*/ 2121 w 2800"/>
                <a:gd name="T75" fmla="*/ 512 h 2350"/>
                <a:gd name="T76" fmla="*/ 2121 w 2800"/>
                <a:gd name="T77" fmla="*/ 309 h 2350"/>
                <a:gd name="T78" fmla="*/ 2059 w 2800"/>
                <a:gd name="T79" fmla="*/ 247 h 2350"/>
                <a:gd name="T80" fmla="*/ 2005 w 2800"/>
                <a:gd name="T81" fmla="*/ 247 h 2350"/>
                <a:gd name="T82" fmla="*/ 1942 w 2800"/>
                <a:gd name="T83" fmla="*/ 309 h 2350"/>
                <a:gd name="T84" fmla="*/ 1942 w 2800"/>
                <a:gd name="T85" fmla="*/ 512 h 2350"/>
                <a:gd name="T86" fmla="*/ 1848 w 2800"/>
                <a:gd name="T87" fmla="*/ 609 h 2350"/>
                <a:gd name="T88" fmla="*/ 1848 w 2800"/>
                <a:gd name="T89" fmla="*/ 1835 h 2350"/>
                <a:gd name="T90" fmla="*/ 94 w 2800"/>
                <a:gd name="T91" fmla="*/ 1835 h 2350"/>
                <a:gd name="T92" fmla="*/ 82 w 2800"/>
                <a:gd name="T93" fmla="*/ 1822 h 2350"/>
                <a:gd name="T94" fmla="*/ 82 w 2800"/>
                <a:gd name="T95" fmla="*/ 94 h 2350"/>
                <a:gd name="T96" fmla="*/ 94 w 2800"/>
                <a:gd name="T97" fmla="*/ 82 h 2350"/>
                <a:gd name="T98" fmla="*/ 2707 w 2800"/>
                <a:gd name="T99" fmla="*/ 82 h 2350"/>
                <a:gd name="T100" fmla="*/ 2719 w 2800"/>
                <a:gd name="T101" fmla="*/ 94 h 2350"/>
                <a:gd name="T102" fmla="*/ 2719 w 2800"/>
                <a:gd name="T103" fmla="*/ 1822 h 2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00" h="2350">
                  <a:moveTo>
                    <a:pt x="2707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lnTo>
                    <a:pt x="0" y="1822"/>
                  </a:lnTo>
                  <a:cubicBezTo>
                    <a:pt x="0" y="1874"/>
                    <a:pt x="42" y="1916"/>
                    <a:pt x="94" y="1916"/>
                  </a:cubicBezTo>
                  <a:lnTo>
                    <a:pt x="1848" y="1916"/>
                  </a:lnTo>
                  <a:lnTo>
                    <a:pt x="1848" y="2021"/>
                  </a:lnTo>
                  <a:cubicBezTo>
                    <a:pt x="1848" y="2030"/>
                    <a:pt x="1851" y="2039"/>
                    <a:pt x="1855" y="2046"/>
                  </a:cubicBezTo>
                  <a:lnTo>
                    <a:pt x="2010" y="2335"/>
                  </a:lnTo>
                  <a:cubicBezTo>
                    <a:pt x="2017" y="2346"/>
                    <a:pt x="2032" y="2350"/>
                    <a:pt x="2043" y="2343"/>
                  </a:cubicBezTo>
                  <a:cubicBezTo>
                    <a:pt x="2047" y="2341"/>
                    <a:pt x="2049" y="2338"/>
                    <a:pt x="2051" y="2335"/>
                  </a:cubicBezTo>
                  <a:lnTo>
                    <a:pt x="2208" y="2046"/>
                  </a:lnTo>
                  <a:cubicBezTo>
                    <a:pt x="2213" y="2039"/>
                    <a:pt x="2215" y="2030"/>
                    <a:pt x="2215" y="2021"/>
                  </a:cubicBezTo>
                  <a:lnTo>
                    <a:pt x="2215" y="1916"/>
                  </a:lnTo>
                  <a:lnTo>
                    <a:pt x="2707" y="1916"/>
                  </a:lnTo>
                  <a:cubicBezTo>
                    <a:pt x="2758" y="1916"/>
                    <a:pt x="2800" y="1874"/>
                    <a:pt x="2800" y="1822"/>
                  </a:cubicBezTo>
                  <a:lnTo>
                    <a:pt x="2800" y="94"/>
                  </a:lnTo>
                  <a:cubicBezTo>
                    <a:pt x="2800" y="42"/>
                    <a:pt x="2758" y="0"/>
                    <a:pt x="2707" y="0"/>
                  </a:cubicBezTo>
                  <a:close/>
                  <a:moveTo>
                    <a:pt x="2134" y="2013"/>
                  </a:moveTo>
                  <a:lnTo>
                    <a:pt x="2031" y="2202"/>
                  </a:lnTo>
                  <a:lnTo>
                    <a:pt x="1929" y="2013"/>
                  </a:lnTo>
                  <a:lnTo>
                    <a:pt x="1929" y="609"/>
                  </a:lnTo>
                  <a:cubicBezTo>
                    <a:pt x="1929" y="600"/>
                    <a:pt x="1936" y="594"/>
                    <a:pt x="1945" y="594"/>
                  </a:cubicBezTo>
                  <a:lnTo>
                    <a:pt x="2118" y="594"/>
                  </a:lnTo>
                  <a:cubicBezTo>
                    <a:pt x="2127" y="594"/>
                    <a:pt x="2134" y="600"/>
                    <a:pt x="2134" y="609"/>
                  </a:cubicBezTo>
                  <a:lnTo>
                    <a:pt x="2134" y="2013"/>
                  </a:lnTo>
                  <a:close/>
                  <a:moveTo>
                    <a:pt x="2719" y="1822"/>
                  </a:moveTo>
                  <a:cubicBezTo>
                    <a:pt x="2719" y="1829"/>
                    <a:pt x="2714" y="1835"/>
                    <a:pt x="2707" y="1835"/>
                  </a:cubicBezTo>
                  <a:lnTo>
                    <a:pt x="2215" y="1835"/>
                  </a:lnTo>
                  <a:lnTo>
                    <a:pt x="2215" y="687"/>
                  </a:lnTo>
                  <a:lnTo>
                    <a:pt x="2235" y="687"/>
                  </a:lnTo>
                  <a:lnTo>
                    <a:pt x="2235" y="1179"/>
                  </a:lnTo>
                  <a:cubicBezTo>
                    <a:pt x="2235" y="1202"/>
                    <a:pt x="2253" y="1220"/>
                    <a:pt x="2276" y="1220"/>
                  </a:cubicBezTo>
                  <a:cubicBezTo>
                    <a:pt x="2298" y="1220"/>
                    <a:pt x="2316" y="1202"/>
                    <a:pt x="2316" y="1179"/>
                  </a:cubicBezTo>
                  <a:lnTo>
                    <a:pt x="2316" y="647"/>
                  </a:lnTo>
                  <a:cubicBezTo>
                    <a:pt x="2316" y="624"/>
                    <a:pt x="2298" y="606"/>
                    <a:pt x="2276" y="606"/>
                  </a:cubicBezTo>
                  <a:lnTo>
                    <a:pt x="2215" y="606"/>
                  </a:lnTo>
                  <a:cubicBezTo>
                    <a:pt x="2213" y="555"/>
                    <a:pt x="2172" y="514"/>
                    <a:pt x="2121" y="512"/>
                  </a:cubicBezTo>
                  <a:lnTo>
                    <a:pt x="2121" y="309"/>
                  </a:lnTo>
                  <a:cubicBezTo>
                    <a:pt x="2121" y="275"/>
                    <a:pt x="2093" y="247"/>
                    <a:pt x="2059" y="247"/>
                  </a:cubicBezTo>
                  <a:lnTo>
                    <a:pt x="2005" y="247"/>
                  </a:lnTo>
                  <a:cubicBezTo>
                    <a:pt x="1970" y="247"/>
                    <a:pt x="1942" y="275"/>
                    <a:pt x="1942" y="309"/>
                  </a:cubicBezTo>
                  <a:lnTo>
                    <a:pt x="1942" y="512"/>
                  </a:lnTo>
                  <a:cubicBezTo>
                    <a:pt x="1890" y="514"/>
                    <a:pt x="1848" y="557"/>
                    <a:pt x="1848" y="609"/>
                  </a:cubicBezTo>
                  <a:lnTo>
                    <a:pt x="1848" y="1835"/>
                  </a:lnTo>
                  <a:lnTo>
                    <a:pt x="94" y="1835"/>
                  </a:lnTo>
                  <a:cubicBezTo>
                    <a:pt x="87" y="1835"/>
                    <a:pt x="82" y="1829"/>
                    <a:pt x="82" y="1822"/>
                  </a:cubicBezTo>
                  <a:lnTo>
                    <a:pt x="82" y="94"/>
                  </a:lnTo>
                  <a:cubicBezTo>
                    <a:pt x="82" y="87"/>
                    <a:pt x="87" y="82"/>
                    <a:pt x="94" y="82"/>
                  </a:cubicBezTo>
                  <a:lnTo>
                    <a:pt x="2707" y="82"/>
                  </a:lnTo>
                  <a:cubicBezTo>
                    <a:pt x="2714" y="82"/>
                    <a:pt x="2719" y="87"/>
                    <a:pt x="2719" y="94"/>
                  </a:cubicBezTo>
                  <a:lnTo>
                    <a:pt x="2719" y="18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50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306" name="PA-任意多边形 60"/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3443" y="1853"/>
              <a:ext cx="335" cy="454"/>
            </a:xfrm>
            <a:custGeom>
              <a:avLst/>
              <a:gdLst>
                <a:gd name="T0" fmla="*/ 815 w 887"/>
                <a:gd name="T1" fmla="*/ 0 h 1204"/>
                <a:gd name="T2" fmla="*/ 72 w 887"/>
                <a:gd name="T3" fmla="*/ 0 h 1204"/>
                <a:gd name="T4" fmla="*/ 0 w 887"/>
                <a:gd name="T5" fmla="*/ 72 h 1204"/>
                <a:gd name="T6" fmla="*/ 0 w 887"/>
                <a:gd name="T7" fmla="*/ 220 h 1204"/>
                <a:gd name="T8" fmla="*/ 72 w 887"/>
                <a:gd name="T9" fmla="*/ 292 h 1204"/>
                <a:gd name="T10" fmla="*/ 815 w 887"/>
                <a:gd name="T11" fmla="*/ 292 h 1204"/>
                <a:gd name="T12" fmla="*/ 887 w 887"/>
                <a:gd name="T13" fmla="*/ 220 h 1204"/>
                <a:gd name="T14" fmla="*/ 887 w 887"/>
                <a:gd name="T15" fmla="*/ 72 h 1204"/>
                <a:gd name="T16" fmla="*/ 815 w 887"/>
                <a:gd name="T17" fmla="*/ 0 h 1204"/>
                <a:gd name="T18" fmla="*/ 806 w 887"/>
                <a:gd name="T19" fmla="*/ 211 h 1204"/>
                <a:gd name="T20" fmla="*/ 81 w 887"/>
                <a:gd name="T21" fmla="*/ 211 h 1204"/>
                <a:gd name="T22" fmla="*/ 81 w 887"/>
                <a:gd name="T23" fmla="*/ 81 h 1204"/>
                <a:gd name="T24" fmla="*/ 806 w 887"/>
                <a:gd name="T25" fmla="*/ 81 h 1204"/>
                <a:gd name="T26" fmla="*/ 806 w 887"/>
                <a:gd name="T27" fmla="*/ 211 h 1204"/>
                <a:gd name="T28" fmla="*/ 838 w 887"/>
                <a:gd name="T29" fmla="*/ 801 h 1204"/>
                <a:gd name="T30" fmla="*/ 47 w 887"/>
                <a:gd name="T31" fmla="*/ 801 h 1204"/>
                <a:gd name="T32" fmla="*/ 6 w 887"/>
                <a:gd name="T33" fmla="*/ 842 h 1204"/>
                <a:gd name="T34" fmla="*/ 47 w 887"/>
                <a:gd name="T35" fmla="*/ 883 h 1204"/>
                <a:gd name="T36" fmla="*/ 838 w 887"/>
                <a:gd name="T37" fmla="*/ 883 h 1204"/>
                <a:gd name="T38" fmla="*/ 878 w 887"/>
                <a:gd name="T39" fmla="*/ 842 h 1204"/>
                <a:gd name="T40" fmla="*/ 838 w 887"/>
                <a:gd name="T41" fmla="*/ 801 h 1204"/>
                <a:gd name="T42" fmla="*/ 589 w 887"/>
                <a:gd name="T43" fmla="*/ 1122 h 1204"/>
                <a:gd name="T44" fmla="*/ 47 w 887"/>
                <a:gd name="T45" fmla="*/ 1122 h 1204"/>
                <a:gd name="T46" fmla="*/ 6 w 887"/>
                <a:gd name="T47" fmla="*/ 1163 h 1204"/>
                <a:gd name="T48" fmla="*/ 47 w 887"/>
                <a:gd name="T49" fmla="*/ 1204 h 1204"/>
                <a:gd name="T50" fmla="*/ 589 w 887"/>
                <a:gd name="T51" fmla="*/ 1204 h 1204"/>
                <a:gd name="T52" fmla="*/ 630 w 887"/>
                <a:gd name="T53" fmla="*/ 1163 h 1204"/>
                <a:gd name="T54" fmla="*/ 589 w 887"/>
                <a:gd name="T55" fmla="*/ 1122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7" h="1204">
                  <a:moveTo>
                    <a:pt x="815" y="0"/>
                  </a:moveTo>
                  <a:lnTo>
                    <a:pt x="72" y="0"/>
                  </a:lnTo>
                  <a:cubicBezTo>
                    <a:pt x="32" y="0"/>
                    <a:pt x="0" y="32"/>
                    <a:pt x="0" y="72"/>
                  </a:cubicBezTo>
                  <a:lnTo>
                    <a:pt x="0" y="220"/>
                  </a:lnTo>
                  <a:cubicBezTo>
                    <a:pt x="0" y="260"/>
                    <a:pt x="32" y="292"/>
                    <a:pt x="72" y="292"/>
                  </a:cubicBezTo>
                  <a:lnTo>
                    <a:pt x="815" y="292"/>
                  </a:lnTo>
                  <a:cubicBezTo>
                    <a:pt x="855" y="292"/>
                    <a:pt x="887" y="260"/>
                    <a:pt x="887" y="220"/>
                  </a:cubicBezTo>
                  <a:lnTo>
                    <a:pt x="887" y="72"/>
                  </a:lnTo>
                  <a:cubicBezTo>
                    <a:pt x="887" y="32"/>
                    <a:pt x="855" y="0"/>
                    <a:pt x="815" y="0"/>
                  </a:cubicBezTo>
                  <a:close/>
                  <a:moveTo>
                    <a:pt x="806" y="211"/>
                  </a:moveTo>
                  <a:lnTo>
                    <a:pt x="81" y="211"/>
                  </a:lnTo>
                  <a:lnTo>
                    <a:pt x="81" y="81"/>
                  </a:lnTo>
                  <a:lnTo>
                    <a:pt x="806" y="81"/>
                  </a:lnTo>
                  <a:lnTo>
                    <a:pt x="806" y="211"/>
                  </a:lnTo>
                  <a:close/>
                  <a:moveTo>
                    <a:pt x="838" y="801"/>
                  </a:moveTo>
                  <a:lnTo>
                    <a:pt x="47" y="801"/>
                  </a:lnTo>
                  <a:cubicBezTo>
                    <a:pt x="24" y="801"/>
                    <a:pt x="6" y="819"/>
                    <a:pt x="6" y="842"/>
                  </a:cubicBezTo>
                  <a:cubicBezTo>
                    <a:pt x="6" y="864"/>
                    <a:pt x="24" y="883"/>
                    <a:pt x="47" y="883"/>
                  </a:cubicBezTo>
                  <a:lnTo>
                    <a:pt x="838" y="883"/>
                  </a:lnTo>
                  <a:cubicBezTo>
                    <a:pt x="860" y="883"/>
                    <a:pt x="878" y="864"/>
                    <a:pt x="878" y="842"/>
                  </a:cubicBezTo>
                  <a:cubicBezTo>
                    <a:pt x="878" y="819"/>
                    <a:pt x="860" y="801"/>
                    <a:pt x="838" y="801"/>
                  </a:cubicBezTo>
                  <a:close/>
                  <a:moveTo>
                    <a:pt x="589" y="1122"/>
                  </a:moveTo>
                  <a:lnTo>
                    <a:pt x="47" y="1122"/>
                  </a:lnTo>
                  <a:cubicBezTo>
                    <a:pt x="24" y="1122"/>
                    <a:pt x="6" y="1141"/>
                    <a:pt x="6" y="1163"/>
                  </a:cubicBezTo>
                  <a:cubicBezTo>
                    <a:pt x="6" y="1186"/>
                    <a:pt x="24" y="1204"/>
                    <a:pt x="47" y="1204"/>
                  </a:cubicBezTo>
                  <a:lnTo>
                    <a:pt x="589" y="1204"/>
                  </a:lnTo>
                  <a:cubicBezTo>
                    <a:pt x="612" y="1204"/>
                    <a:pt x="630" y="1186"/>
                    <a:pt x="630" y="1163"/>
                  </a:cubicBezTo>
                  <a:cubicBezTo>
                    <a:pt x="630" y="1141"/>
                    <a:pt x="612" y="1122"/>
                    <a:pt x="589" y="112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3" name="icon"/>
          <p:cNvGrpSpPr/>
          <p:nvPr>
            <p:custDataLst>
              <p:tags r:id="rId25"/>
            </p:custDataLst>
          </p:nvPr>
        </p:nvGrpSpPr>
        <p:grpSpPr>
          <a:xfrm>
            <a:off x="3332640" y="2129689"/>
            <a:ext cx="204513" cy="304078"/>
            <a:chOff x="21522460" y="27526552"/>
            <a:chExt cx="1148953" cy="1524578"/>
          </a:xfrm>
          <a:solidFill>
            <a:schemeClr val="accent1"/>
          </a:solidFill>
        </p:grpSpPr>
        <p:sp>
          <p:nvSpPr>
            <p:cNvPr id="38" name="PA-任意多边形 3432"/>
            <p:cNvSpPr/>
            <p:nvPr>
              <p:custDataLst>
                <p:tags r:id="rId26"/>
              </p:custDataLst>
            </p:nvPr>
          </p:nvSpPr>
          <p:spPr bwMode="auto">
            <a:xfrm>
              <a:off x="21522460" y="27526552"/>
              <a:ext cx="294680" cy="1390055"/>
            </a:xfrm>
            <a:custGeom>
              <a:avLst/>
              <a:gdLst>
                <a:gd name="connsiteX0" fmla="*/ 268064 w 294679"/>
                <a:gd name="connsiteY0" fmla="*/ 1391017 h 1390054"/>
                <a:gd name="connsiteX1" fmla="*/ 27433 w 294679"/>
                <a:gd name="connsiteY1" fmla="*/ 1391017 h 1390054"/>
                <a:gd name="connsiteX2" fmla="*/ 698 w 294679"/>
                <a:gd name="connsiteY2" fmla="*/ 1364282 h 1390054"/>
                <a:gd name="connsiteX3" fmla="*/ 698 w 294679"/>
                <a:gd name="connsiteY3" fmla="*/ 27433 h 1390054"/>
                <a:gd name="connsiteX4" fmla="*/ 27433 w 294679"/>
                <a:gd name="connsiteY4" fmla="*/ 698 h 1390054"/>
                <a:gd name="connsiteX5" fmla="*/ 268064 w 294679"/>
                <a:gd name="connsiteY5" fmla="*/ 698 h 1390054"/>
                <a:gd name="connsiteX6" fmla="*/ 294800 w 294679"/>
                <a:gd name="connsiteY6" fmla="*/ 27433 h 1390054"/>
                <a:gd name="connsiteX7" fmla="*/ 294800 w 294679"/>
                <a:gd name="connsiteY7" fmla="*/ 1364276 h 1390054"/>
                <a:gd name="connsiteX8" fmla="*/ 268064 w 294679"/>
                <a:gd name="connsiteY8" fmla="*/ 1391017 h 1390054"/>
                <a:gd name="connsiteX9" fmla="*/ 54172 w 294679"/>
                <a:gd name="connsiteY9" fmla="*/ 1337540 h 1390054"/>
                <a:gd name="connsiteX10" fmla="*/ 241329 w 294679"/>
                <a:gd name="connsiteY10" fmla="*/ 1337540 h 1390054"/>
                <a:gd name="connsiteX11" fmla="*/ 241329 w 294679"/>
                <a:gd name="connsiteY11" fmla="*/ 54172 h 1390054"/>
                <a:gd name="connsiteX12" fmla="*/ 54172 w 294679"/>
                <a:gd name="connsiteY12" fmla="*/ 54172 h 1390054"/>
                <a:gd name="connsiteX13" fmla="*/ 54172 w 294679"/>
                <a:gd name="connsiteY13" fmla="*/ 1337540 h 139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4679" h="1390054">
                  <a:moveTo>
                    <a:pt x="268064" y="1391017"/>
                  </a:moveTo>
                  <a:lnTo>
                    <a:pt x="27433" y="1391017"/>
                  </a:lnTo>
                  <a:cubicBezTo>
                    <a:pt x="12666" y="1391017"/>
                    <a:pt x="698" y="1379046"/>
                    <a:pt x="698" y="1364282"/>
                  </a:cubicBezTo>
                  <a:lnTo>
                    <a:pt x="698" y="27433"/>
                  </a:lnTo>
                  <a:cubicBezTo>
                    <a:pt x="698" y="12669"/>
                    <a:pt x="12669" y="698"/>
                    <a:pt x="27433" y="698"/>
                  </a:cubicBezTo>
                  <a:lnTo>
                    <a:pt x="268064" y="698"/>
                  </a:lnTo>
                  <a:cubicBezTo>
                    <a:pt x="282831" y="698"/>
                    <a:pt x="294800" y="12669"/>
                    <a:pt x="294800" y="27433"/>
                  </a:cubicBezTo>
                  <a:lnTo>
                    <a:pt x="294800" y="1364276"/>
                  </a:lnTo>
                  <a:cubicBezTo>
                    <a:pt x="294806" y="1379043"/>
                    <a:pt x="282831" y="1391017"/>
                    <a:pt x="268064" y="1391017"/>
                  </a:cubicBezTo>
                  <a:close/>
                  <a:moveTo>
                    <a:pt x="54172" y="1337540"/>
                  </a:moveTo>
                  <a:lnTo>
                    <a:pt x="241329" y="1337540"/>
                  </a:lnTo>
                  <a:lnTo>
                    <a:pt x="241329" y="54172"/>
                  </a:lnTo>
                  <a:lnTo>
                    <a:pt x="54172" y="54172"/>
                  </a:lnTo>
                  <a:lnTo>
                    <a:pt x="54172" y="13375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6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4" name="PA-任意多边形 3434"/>
            <p:cNvSpPr/>
            <p:nvPr>
              <p:custDataLst>
                <p:tags r:id="rId27"/>
              </p:custDataLst>
            </p:nvPr>
          </p:nvSpPr>
          <p:spPr bwMode="auto">
            <a:xfrm>
              <a:off x="21763091" y="27526552"/>
              <a:ext cx="907852" cy="1524000"/>
            </a:xfrm>
            <a:custGeom>
              <a:avLst/>
              <a:gdLst>
                <a:gd name="connsiteX0" fmla="*/ 883013 w 907851"/>
                <a:gd name="connsiteY0" fmla="*/ 1524698 h 1524000"/>
                <a:gd name="connsiteX1" fmla="*/ 27433 w 907851"/>
                <a:gd name="connsiteY1" fmla="*/ 1524698 h 1524000"/>
                <a:gd name="connsiteX2" fmla="*/ 698 w 907851"/>
                <a:gd name="connsiteY2" fmla="*/ 1497962 h 1524000"/>
                <a:gd name="connsiteX3" fmla="*/ 698 w 907851"/>
                <a:gd name="connsiteY3" fmla="*/ 27433 h 1524000"/>
                <a:gd name="connsiteX4" fmla="*/ 27433 w 907851"/>
                <a:gd name="connsiteY4" fmla="*/ 698 h 1524000"/>
                <a:gd name="connsiteX5" fmla="*/ 799527 w 907851"/>
                <a:gd name="connsiteY5" fmla="*/ 698 h 1524000"/>
                <a:gd name="connsiteX6" fmla="*/ 909752 w 907851"/>
                <a:gd name="connsiteY6" fmla="*/ 110923 h 1524000"/>
                <a:gd name="connsiteX7" fmla="*/ 909752 w 907851"/>
                <a:gd name="connsiteY7" fmla="*/ 1497962 h 1524000"/>
                <a:gd name="connsiteX8" fmla="*/ 883013 w 907851"/>
                <a:gd name="connsiteY8" fmla="*/ 1524698 h 1524000"/>
                <a:gd name="connsiteX9" fmla="*/ 54175 w 907851"/>
                <a:gd name="connsiteY9" fmla="*/ 1471224 h 1524000"/>
                <a:gd name="connsiteX10" fmla="*/ 856278 w 907851"/>
                <a:gd name="connsiteY10" fmla="*/ 1471224 h 1524000"/>
                <a:gd name="connsiteX11" fmla="*/ 856278 w 907851"/>
                <a:gd name="connsiteY11" fmla="*/ 110923 h 1524000"/>
                <a:gd name="connsiteX12" fmla="*/ 799527 w 907851"/>
                <a:gd name="connsiteY12" fmla="*/ 54172 h 1524000"/>
                <a:gd name="connsiteX13" fmla="*/ 54175 w 907851"/>
                <a:gd name="connsiteY13" fmla="*/ 54172 h 1524000"/>
                <a:gd name="connsiteX14" fmla="*/ 54175 w 907851"/>
                <a:gd name="connsiteY14" fmla="*/ 1471224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7851" h="1524000">
                  <a:moveTo>
                    <a:pt x="883013" y="1524698"/>
                  </a:moveTo>
                  <a:lnTo>
                    <a:pt x="27433" y="1524698"/>
                  </a:lnTo>
                  <a:cubicBezTo>
                    <a:pt x="12666" y="1524698"/>
                    <a:pt x="698" y="1512726"/>
                    <a:pt x="698" y="1497962"/>
                  </a:cubicBezTo>
                  <a:lnTo>
                    <a:pt x="698" y="27433"/>
                  </a:lnTo>
                  <a:cubicBezTo>
                    <a:pt x="698" y="12666"/>
                    <a:pt x="12669" y="698"/>
                    <a:pt x="27433" y="698"/>
                  </a:cubicBezTo>
                  <a:lnTo>
                    <a:pt x="799527" y="698"/>
                  </a:lnTo>
                  <a:cubicBezTo>
                    <a:pt x="860299" y="698"/>
                    <a:pt x="909752" y="50144"/>
                    <a:pt x="909752" y="110923"/>
                  </a:cubicBezTo>
                  <a:lnTo>
                    <a:pt x="909752" y="1497962"/>
                  </a:lnTo>
                  <a:cubicBezTo>
                    <a:pt x="909752" y="1512726"/>
                    <a:pt x="897780" y="1524698"/>
                    <a:pt x="883013" y="1524698"/>
                  </a:cubicBezTo>
                  <a:close/>
                  <a:moveTo>
                    <a:pt x="54175" y="1471224"/>
                  </a:moveTo>
                  <a:lnTo>
                    <a:pt x="856278" y="1471224"/>
                  </a:lnTo>
                  <a:lnTo>
                    <a:pt x="856278" y="110923"/>
                  </a:lnTo>
                  <a:cubicBezTo>
                    <a:pt x="856278" y="79630"/>
                    <a:pt x="830819" y="54172"/>
                    <a:pt x="799527" y="54172"/>
                  </a:cubicBezTo>
                  <a:lnTo>
                    <a:pt x="54175" y="54172"/>
                  </a:lnTo>
                  <a:lnTo>
                    <a:pt x="54175" y="14712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6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5" name="PA-任意多边形 3436"/>
            <p:cNvSpPr/>
            <p:nvPr>
              <p:custDataLst>
                <p:tags r:id="rId28"/>
              </p:custDataLst>
            </p:nvPr>
          </p:nvSpPr>
          <p:spPr bwMode="auto">
            <a:xfrm>
              <a:off x="21522460" y="28756450"/>
              <a:ext cx="1148953" cy="294680"/>
            </a:xfrm>
            <a:custGeom>
              <a:avLst/>
              <a:gdLst>
                <a:gd name="connsiteX0" fmla="*/ 1123645 w 1148953"/>
                <a:gd name="connsiteY0" fmla="*/ 294800 h 294679"/>
                <a:gd name="connsiteX1" fmla="*/ 147749 w 1148953"/>
                <a:gd name="connsiteY1" fmla="*/ 294800 h 294679"/>
                <a:gd name="connsiteX2" fmla="*/ 698 w 1148953"/>
                <a:gd name="connsiteY2" fmla="*/ 147749 h 294679"/>
                <a:gd name="connsiteX3" fmla="*/ 147749 w 1148953"/>
                <a:gd name="connsiteY3" fmla="*/ 698 h 294679"/>
                <a:gd name="connsiteX4" fmla="*/ 1123645 w 1148953"/>
                <a:gd name="connsiteY4" fmla="*/ 698 h 294679"/>
                <a:gd name="connsiteX5" fmla="*/ 1150380 w 1148953"/>
                <a:gd name="connsiteY5" fmla="*/ 27433 h 294679"/>
                <a:gd name="connsiteX6" fmla="*/ 1150380 w 1148953"/>
                <a:gd name="connsiteY6" fmla="*/ 268064 h 294679"/>
                <a:gd name="connsiteX7" fmla="*/ 1123645 w 1148953"/>
                <a:gd name="connsiteY7" fmla="*/ 294800 h 294679"/>
                <a:gd name="connsiteX8" fmla="*/ 147749 w 1148953"/>
                <a:gd name="connsiteY8" fmla="*/ 54169 h 294679"/>
                <a:gd name="connsiteX9" fmla="*/ 54169 w 1148953"/>
                <a:gd name="connsiteY9" fmla="*/ 147749 h 294679"/>
                <a:gd name="connsiteX10" fmla="*/ 147749 w 1148953"/>
                <a:gd name="connsiteY10" fmla="*/ 241329 h 294679"/>
                <a:gd name="connsiteX11" fmla="*/ 1096909 w 1148953"/>
                <a:gd name="connsiteY11" fmla="*/ 241329 h 294679"/>
                <a:gd name="connsiteX12" fmla="*/ 1096909 w 1148953"/>
                <a:gd name="connsiteY12" fmla="*/ 54172 h 294679"/>
                <a:gd name="connsiteX13" fmla="*/ 147749 w 1148953"/>
                <a:gd name="connsiteY13" fmla="*/ 54172 h 29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8953" h="294679">
                  <a:moveTo>
                    <a:pt x="1123645" y="294800"/>
                  </a:moveTo>
                  <a:lnTo>
                    <a:pt x="147749" y="294800"/>
                  </a:lnTo>
                  <a:cubicBezTo>
                    <a:pt x="66661" y="294800"/>
                    <a:pt x="698" y="228830"/>
                    <a:pt x="698" y="147749"/>
                  </a:cubicBezTo>
                  <a:cubicBezTo>
                    <a:pt x="698" y="66667"/>
                    <a:pt x="66667" y="698"/>
                    <a:pt x="147749" y="698"/>
                  </a:cubicBezTo>
                  <a:lnTo>
                    <a:pt x="1123645" y="698"/>
                  </a:lnTo>
                  <a:cubicBezTo>
                    <a:pt x="1138411" y="698"/>
                    <a:pt x="1150380" y="12669"/>
                    <a:pt x="1150380" y="27433"/>
                  </a:cubicBezTo>
                  <a:lnTo>
                    <a:pt x="1150380" y="268064"/>
                  </a:lnTo>
                  <a:cubicBezTo>
                    <a:pt x="1150383" y="282828"/>
                    <a:pt x="1138411" y="294800"/>
                    <a:pt x="1123645" y="294800"/>
                  </a:cubicBezTo>
                  <a:close/>
                  <a:moveTo>
                    <a:pt x="147749" y="54169"/>
                  </a:moveTo>
                  <a:cubicBezTo>
                    <a:pt x="96147" y="54169"/>
                    <a:pt x="54169" y="96153"/>
                    <a:pt x="54169" y="147749"/>
                  </a:cubicBezTo>
                  <a:cubicBezTo>
                    <a:pt x="54169" y="199341"/>
                    <a:pt x="96147" y="241329"/>
                    <a:pt x="147749" y="241329"/>
                  </a:cubicBezTo>
                  <a:lnTo>
                    <a:pt x="1096909" y="241329"/>
                  </a:lnTo>
                  <a:lnTo>
                    <a:pt x="1096909" y="54172"/>
                  </a:lnTo>
                  <a:lnTo>
                    <a:pt x="147749" y="5417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4" name="PA-任意多边形 3438"/>
            <p:cNvSpPr/>
            <p:nvPr>
              <p:custDataLst>
                <p:tags r:id="rId29"/>
              </p:custDataLst>
            </p:nvPr>
          </p:nvSpPr>
          <p:spPr bwMode="auto">
            <a:xfrm>
              <a:off x="21870042" y="27847402"/>
              <a:ext cx="696516" cy="696516"/>
            </a:xfrm>
            <a:custGeom>
              <a:avLst/>
              <a:gdLst>
                <a:gd name="connsiteX0" fmla="*/ 455222 w 696515"/>
                <a:gd name="connsiteY0" fmla="*/ 695850 h 696515"/>
                <a:gd name="connsiteX1" fmla="*/ 241326 w 696515"/>
                <a:gd name="connsiteY1" fmla="*/ 695850 h 696515"/>
                <a:gd name="connsiteX2" fmla="*/ 214590 w 696515"/>
                <a:gd name="connsiteY2" fmla="*/ 669115 h 696515"/>
                <a:gd name="connsiteX3" fmla="*/ 214590 w 696515"/>
                <a:gd name="connsiteY3" fmla="*/ 481957 h 696515"/>
                <a:gd name="connsiteX4" fmla="*/ 27433 w 696515"/>
                <a:gd name="connsiteY4" fmla="*/ 481957 h 696515"/>
                <a:gd name="connsiteX5" fmla="*/ 698 w 696515"/>
                <a:gd name="connsiteY5" fmla="*/ 455222 h 696515"/>
                <a:gd name="connsiteX6" fmla="*/ 698 w 696515"/>
                <a:gd name="connsiteY6" fmla="*/ 241326 h 696515"/>
                <a:gd name="connsiteX7" fmla="*/ 27433 w 696515"/>
                <a:gd name="connsiteY7" fmla="*/ 214590 h 696515"/>
                <a:gd name="connsiteX8" fmla="*/ 214590 w 696515"/>
                <a:gd name="connsiteY8" fmla="*/ 214590 h 696515"/>
                <a:gd name="connsiteX9" fmla="*/ 214590 w 696515"/>
                <a:gd name="connsiteY9" fmla="*/ 27433 h 696515"/>
                <a:gd name="connsiteX10" fmla="*/ 241326 w 696515"/>
                <a:gd name="connsiteY10" fmla="*/ 698 h 696515"/>
                <a:gd name="connsiteX11" fmla="*/ 455222 w 696515"/>
                <a:gd name="connsiteY11" fmla="*/ 698 h 696515"/>
                <a:gd name="connsiteX12" fmla="*/ 481957 w 696515"/>
                <a:gd name="connsiteY12" fmla="*/ 27433 h 696515"/>
                <a:gd name="connsiteX13" fmla="*/ 481957 w 696515"/>
                <a:gd name="connsiteY13" fmla="*/ 214590 h 696515"/>
                <a:gd name="connsiteX14" fmla="*/ 669115 w 696515"/>
                <a:gd name="connsiteY14" fmla="*/ 214590 h 696515"/>
                <a:gd name="connsiteX15" fmla="*/ 695850 w 696515"/>
                <a:gd name="connsiteY15" fmla="*/ 241326 h 696515"/>
                <a:gd name="connsiteX16" fmla="*/ 695850 w 696515"/>
                <a:gd name="connsiteY16" fmla="*/ 455222 h 696515"/>
                <a:gd name="connsiteX17" fmla="*/ 669115 w 696515"/>
                <a:gd name="connsiteY17" fmla="*/ 481957 h 696515"/>
                <a:gd name="connsiteX18" fmla="*/ 481957 w 696515"/>
                <a:gd name="connsiteY18" fmla="*/ 481957 h 696515"/>
                <a:gd name="connsiteX19" fmla="*/ 481957 w 696515"/>
                <a:gd name="connsiteY19" fmla="*/ 669115 h 696515"/>
                <a:gd name="connsiteX20" fmla="*/ 455222 w 696515"/>
                <a:gd name="connsiteY20" fmla="*/ 695850 h 696515"/>
                <a:gd name="connsiteX21" fmla="*/ 268061 w 696515"/>
                <a:gd name="connsiteY21" fmla="*/ 642373 h 696515"/>
                <a:gd name="connsiteX22" fmla="*/ 428483 w 696515"/>
                <a:gd name="connsiteY22" fmla="*/ 642373 h 696515"/>
                <a:gd name="connsiteX23" fmla="*/ 428483 w 696515"/>
                <a:gd name="connsiteY23" fmla="*/ 455216 h 696515"/>
                <a:gd name="connsiteX24" fmla="*/ 455219 w 696515"/>
                <a:gd name="connsiteY24" fmla="*/ 428480 h 696515"/>
                <a:gd name="connsiteX25" fmla="*/ 642376 w 696515"/>
                <a:gd name="connsiteY25" fmla="*/ 428480 h 696515"/>
                <a:gd name="connsiteX26" fmla="*/ 642376 w 696515"/>
                <a:gd name="connsiteY26" fmla="*/ 268058 h 696515"/>
                <a:gd name="connsiteX27" fmla="*/ 455219 w 696515"/>
                <a:gd name="connsiteY27" fmla="*/ 268058 h 696515"/>
                <a:gd name="connsiteX28" fmla="*/ 428483 w 696515"/>
                <a:gd name="connsiteY28" fmla="*/ 241323 h 696515"/>
                <a:gd name="connsiteX29" fmla="*/ 428483 w 696515"/>
                <a:gd name="connsiteY29" fmla="*/ 54166 h 696515"/>
                <a:gd name="connsiteX30" fmla="*/ 268061 w 696515"/>
                <a:gd name="connsiteY30" fmla="*/ 54166 h 696515"/>
                <a:gd name="connsiteX31" fmla="*/ 268061 w 696515"/>
                <a:gd name="connsiteY31" fmla="*/ 241323 h 696515"/>
                <a:gd name="connsiteX32" fmla="*/ 241326 w 696515"/>
                <a:gd name="connsiteY32" fmla="*/ 268058 h 696515"/>
                <a:gd name="connsiteX33" fmla="*/ 54169 w 696515"/>
                <a:gd name="connsiteY33" fmla="*/ 268058 h 696515"/>
                <a:gd name="connsiteX34" fmla="*/ 54169 w 696515"/>
                <a:gd name="connsiteY34" fmla="*/ 428480 h 696515"/>
                <a:gd name="connsiteX35" fmla="*/ 241326 w 696515"/>
                <a:gd name="connsiteY35" fmla="*/ 428480 h 696515"/>
                <a:gd name="connsiteX36" fmla="*/ 268061 w 696515"/>
                <a:gd name="connsiteY36" fmla="*/ 455216 h 696515"/>
                <a:gd name="connsiteX37" fmla="*/ 268061 w 696515"/>
                <a:gd name="connsiteY37" fmla="*/ 642373 h 696515"/>
                <a:gd name="connsiteX38" fmla="*/ 268061 w 696515"/>
                <a:gd name="connsiteY38" fmla="*/ 642373 h 69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6515" h="696515">
                  <a:moveTo>
                    <a:pt x="455222" y="695850"/>
                  </a:moveTo>
                  <a:lnTo>
                    <a:pt x="241326" y="695850"/>
                  </a:lnTo>
                  <a:cubicBezTo>
                    <a:pt x="226559" y="695850"/>
                    <a:pt x="214590" y="683878"/>
                    <a:pt x="214590" y="669115"/>
                  </a:cubicBezTo>
                  <a:lnTo>
                    <a:pt x="214590" y="481957"/>
                  </a:lnTo>
                  <a:lnTo>
                    <a:pt x="27433" y="481957"/>
                  </a:lnTo>
                  <a:cubicBezTo>
                    <a:pt x="12666" y="481957"/>
                    <a:pt x="698" y="469985"/>
                    <a:pt x="698" y="455222"/>
                  </a:cubicBezTo>
                  <a:lnTo>
                    <a:pt x="698" y="241326"/>
                  </a:lnTo>
                  <a:cubicBezTo>
                    <a:pt x="698" y="226559"/>
                    <a:pt x="12669" y="214590"/>
                    <a:pt x="27433" y="214590"/>
                  </a:cubicBezTo>
                  <a:lnTo>
                    <a:pt x="214590" y="214590"/>
                  </a:lnTo>
                  <a:lnTo>
                    <a:pt x="214590" y="27433"/>
                  </a:lnTo>
                  <a:cubicBezTo>
                    <a:pt x="214590" y="12666"/>
                    <a:pt x="226562" y="698"/>
                    <a:pt x="241326" y="698"/>
                  </a:cubicBezTo>
                  <a:lnTo>
                    <a:pt x="455222" y="698"/>
                  </a:lnTo>
                  <a:cubicBezTo>
                    <a:pt x="469988" y="698"/>
                    <a:pt x="481957" y="12669"/>
                    <a:pt x="481957" y="27433"/>
                  </a:cubicBezTo>
                  <a:lnTo>
                    <a:pt x="481957" y="214590"/>
                  </a:lnTo>
                  <a:lnTo>
                    <a:pt x="669115" y="214590"/>
                  </a:lnTo>
                  <a:cubicBezTo>
                    <a:pt x="683881" y="214590"/>
                    <a:pt x="695850" y="226562"/>
                    <a:pt x="695850" y="241326"/>
                  </a:cubicBezTo>
                  <a:lnTo>
                    <a:pt x="695850" y="455222"/>
                  </a:lnTo>
                  <a:cubicBezTo>
                    <a:pt x="695850" y="469988"/>
                    <a:pt x="683878" y="481957"/>
                    <a:pt x="669115" y="481957"/>
                  </a:cubicBezTo>
                  <a:lnTo>
                    <a:pt x="481957" y="481957"/>
                  </a:lnTo>
                  <a:lnTo>
                    <a:pt x="481957" y="669115"/>
                  </a:lnTo>
                  <a:cubicBezTo>
                    <a:pt x="481960" y="683875"/>
                    <a:pt x="469985" y="695850"/>
                    <a:pt x="455222" y="695850"/>
                  </a:cubicBezTo>
                  <a:close/>
                  <a:moveTo>
                    <a:pt x="268061" y="642373"/>
                  </a:moveTo>
                  <a:lnTo>
                    <a:pt x="428483" y="642373"/>
                  </a:lnTo>
                  <a:lnTo>
                    <a:pt x="428483" y="455216"/>
                  </a:lnTo>
                  <a:cubicBezTo>
                    <a:pt x="428483" y="440449"/>
                    <a:pt x="440455" y="428480"/>
                    <a:pt x="455219" y="428480"/>
                  </a:cubicBezTo>
                  <a:lnTo>
                    <a:pt x="642376" y="428480"/>
                  </a:lnTo>
                  <a:lnTo>
                    <a:pt x="642376" y="268058"/>
                  </a:lnTo>
                  <a:lnTo>
                    <a:pt x="455219" y="268058"/>
                  </a:lnTo>
                  <a:cubicBezTo>
                    <a:pt x="440452" y="268058"/>
                    <a:pt x="428483" y="256087"/>
                    <a:pt x="428483" y="241323"/>
                  </a:cubicBezTo>
                  <a:lnTo>
                    <a:pt x="428483" y="54166"/>
                  </a:lnTo>
                  <a:lnTo>
                    <a:pt x="268061" y="54166"/>
                  </a:lnTo>
                  <a:lnTo>
                    <a:pt x="268061" y="241323"/>
                  </a:lnTo>
                  <a:cubicBezTo>
                    <a:pt x="268061" y="256090"/>
                    <a:pt x="256090" y="268058"/>
                    <a:pt x="241326" y="268058"/>
                  </a:cubicBezTo>
                  <a:lnTo>
                    <a:pt x="54169" y="268058"/>
                  </a:lnTo>
                  <a:lnTo>
                    <a:pt x="54169" y="428480"/>
                  </a:lnTo>
                  <a:lnTo>
                    <a:pt x="241326" y="428480"/>
                  </a:lnTo>
                  <a:cubicBezTo>
                    <a:pt x="256093" y="428480"/>
                    <a:pt x="268061" y="440452"/>
                    <a:pt x="268061" y="455216"/>
                  </a:cubicBezTo>
                  <a:lnTo>
                    <a:pt x="268061" y="642373"/>
                  </a:lnTo>
                  <a:lnTo>
                    <a:pt x="268061" y="64237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2" name="icon"/>
          <p:cNvGrpSpPr/>
          <p:nvPr>
            <p:custDataLst>
              <p:tags r:id="rId30"/>
            </p:custDataLst>
          </p:nvPr>
        </p:nvGrpSpPr>
        <p:grpSpPr>
          <a:xfrm>
            <a:off x="8607357" y="2172260"/>
            <a:ext cx="304078" cy="218936"/>
            <a:chOff x="21254357" y="5373515"/>
            <a:chExt cx="1632857" cy="1197429"/>
          </a:xfrm>
          <a:solidFill>
            <a:schemeClr val="accent1"/>
          </a:solidFill>
        </p:grpSpPr>
        <p:sp>
          <p:nvSpPr>
            <p:cNvPr id="83" name="PA-任意多边形: 形状 743"/>
            <p:cNvSpPr/>
            <p:nvPr>
              <p:custDataLst>
                <p:tags r:id="rId31"/>
              </p:custDataLst>
            </p:nvPr>
          </p:nvSpPr>
          <p:spPr bwMode="auto">
            <a:xfrm>
              <a:off x="21254357" y="5373515"/>
              <a:ext cx="1632857" cy="1197429"/>
            </a:xfrm>
            <a:custGeom>
              <a:avLst/>
              <a:gdLst>
                <a:gd name="connsiteX0" fmla="*/ 1224643 w 1632857"/>
                <a:gd name="connsiteY0" fmla="*/ 81643 h 1197428"/>
                <a:gd name="connsiteX1" fmla="*/ 843643 w 1632857"/>
                <a:gd name="connsiteY1" fmla="*/ 302079 h 1197428"/>
                <a:gd name="connsiteX2" fmla="*/ 462643 w 1632857"/>
                <a:gd name="connsiteY2" fmla="*/ 81643 h 1197428"/>
                <a:gd name="connsiteX3" fmla="*/ 81643 w 1632857"/>
                <a:gd name="connsiteY3" fmla="*/ 302079 h 1197428"/>
                <a:gd name="connsiteX4" fmla="*/ 81643 w 1632857"/>
                <a:gd name="connsiteY4" fmla="*/ 1172936 h 1197428"/>
                <a:gd name="connsiteX5" fmla="*/ 462643 w 1632857"/>
                <a:gd name="connsiteY5" fmla="*/ 955439 h 1197428"/>
                <a:gd name="connsiteX6" fmla="*/ 843643 w 1632857"/>
                <a:gd name="connsiteY6" fmla="*/ 1172827 h 1197428"/>
                <a:gd name="connsiteX7" fmla="*/ 1224643 w 1632857"/>
                <a:gd name="connsiteY7" fmla="*/ 955330 h 1197428"/>
                <a:gd name="connsiteX8" fmla="*/ 1605643 w 1632857"/>
                <a:gd name="connsiteY8" fmla="*/ 1172827 h 1197428"/>
                <a:gd name="connsiteX9" fmla="*/ 1605643 w 1632857"/>
                <a:gd name="connsiteY9" fmla="*/ 301970 h 1197428"/>
                <a:gd name="connsiteX10" fmla="*/ 1224643 w 1632857"/>
                <a:gd name="connsiteY10" fmla="*/ 81643 h 1197428"/>
                <a:gd name="connsiteX11" fmla="*/ 734786 w 1632857"/>
                <a:gd name="connsiteY11" fmla="*/ 955113 h 1197428"/>
                <a:gd name="connsiteX12" fmla="*/ 462643 w 1632857"/>
                <a:gd name="connsiteY12" fmla="*/ 846800 h 1197428"/>
                <a:gd name="connsiteX13" fmla="*/ 190500 w 1632857"/>
                <a:gd name="connsiteY13" fmla="*/ 955113 h 1197428"/>
                <a:gd name="connsiteX14" fmla="*/ 190500 w 1632857"/>
                <a:gd name="connsiteY14" fmla="*/ 345513 h 1197428"/>
                <a:gd name="connsiteX15" fmla="*/ 462643 w 1632857"/>
                <a:gd name="connsiteY15" fmla="*/ 191153 h 1197428"/>
                <a:gd name="connsiteX16" fmla="*/ 734786 w 1632857"/>
                <a:gd name="connsiteY16" fmla="*/ 345730 h 1197428"/>
                <a:gd name="connsiteX17" fmla="*/ 734786 w 1632857"/>
                <a:gd name="connsiteY17" fmla="*/ 955113 h 1197428"/>
                <a:gd name="connsiteX18" fmla="*/ 1496786 w 1632857"/>
                <a:gd name="connsiteY18" fmla="*/ 955113 h 1197428"/>
                <a:gd name="connsiteX19" fmla="*/ 1224643 w 1632857"/>
                <a:gd name="connsiteY19" fmla="*/ 846800 h 1197428"/>
                <a:gd name="connsiteX20" fmla="*/ 952500 w 1632857"/>
                <a:gd name="connsiteY20" fmla="*/ 955113 h 1197428"/>
                <a:gd name="connsiteX21" fmla="*/ 952500 w 1632857"/>
                <a:gd name="connsiteY21" fmla="*/ 345513 h 1197428"/>
                <a:gd name="connsiteX22" fmla="*/ 1224643 w 1632857"/>
                <a:gd name="connsiteY22" fmla="*/ 191153 h 1197428"/>
                <a:gd name="connsiteX23" fmla="*/ 1496786 w 1632857"/>
                <a:gd name="connsiteY23" fmla="*/ 345730 h 1197428"/>
                <a:gd name="connsiteX24" fmla="*/ 1496786 w 1632857"/>
                <a:gd name="connsiteY24" fmla="*/ 955113 h 1197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32857" h="1197428">
                  <a:moveTo>
                    <a:pt x="1224643" y="81643"/>
                  </a:moveTo>
                  <a:cubicBezTo>
                    <a:pt x="1055697" y="81643"/>
                    <a:pt x="843643" y="181900"/>
                    <a:pt x="843643" y="302079"/>
                  </a:cubicBezTo>
                  <a:cubicBezTo>
                    <a:pt x="843643" y="181900"/>
                    <a:pt x="631589" y="81643"/>
                    <a:pt x="462643" y="81643"/>
                  </a:cubicBezTo>
                  <a:cubicBezTo>
                    <a:pt x="293697" y="81643"/>
                    <a:pt x="81643" y="181900"/>
                    <a:pt x="81643" y="302079"/>
                  </a:cubicBezTo>
                  <a:lnTo>
                    <a:pt x="81643" y="1172936"/>
                  </a:lnTo>
                  <a:cubicBezTo>
                    <a:pt x="81643" y="1057656"/>
                    <a:pt x="295547" y="955439"/>
                    <a:pt x="462643" y="955439"/>
                  </a:cubicBezTo>
                  <a:cubicBezTo>
                    <a:pt x="629739" y="955439"/>
                    <a:pt x="843643" y="1070392"/>
                    <a:pt x="843643" y="1172827"/>
                  </a:cubicBezTo>
                  <a:cubicBezTo>
                    <a:pt x="843643" y="1057547"/>
                    <a:pt x="1057547" y="955330"/>
                    <a:pt x="1224643" y="955330"/>
                  </a:cubicBezTo>
                  <a:cubicBezTo>
                    <a:pt x="1391739" y="955330"/>
                    <a:pt x="1605643" y="1070392"/>
                    <a:pt x="1605643" y="1172827"/>
                  </a:cubicBezTo>
                  <a:lnTo>
                    <a:pt x="1605643" y="301970"/>
                  </a:lnTo>
                  <a:cubicBezTo>
                    <a:pt x="1605643" y="181900"/>
                    <a:pt x="1393589" y="81643"/>
                    <a:pt x="1224643" y="81643"/>
                  </a:cubicBezTo>
                  <a:close/>
                  <a:moveTo>
                    <a:pt x="734786" y="955113"/>
                  </a:moveTo>
                  <a:cubicBezTo>
                    <a:pt x="734786" y="883376"/>
                    <a:pt x="582059" y="846800"/>
                    <a:pt x="462643" y="846800"/>
                  </a:cubicBezTo>
                  <a:cubicBezTo>
                    <a:pt x="343227" y="846800"/>
                    <a:pt x="190500" y="874449"/>
                    <a:pt x="190500" y="955113"/>
                  </a:cubicBezTo>
                  <a:lnTo>
                    <a:pt x="190500" y="345513"/>
                  </a:lnTo>
                  <a:cubicBezTo>
                    <a:pt x="190500" y="261366"/>
                    <a:pt x="342029" y="191153"/>
                    <a:pt x="462643" y="191153"/>
                  </a:cubicBezTo>
                  <a:cubicBezTo>
                    <a:pt x="583257" y="191153"/>
                    <a:pt x="734786" y="261475"/>
                    <a:pt x="734786" y="345730"/>
                  </a:cubicBezTo>
                  <a:lnTo>
                    <a:pt x="734786" y="955113"/>
                  </a:lnTo>
                  <a:close/>
                  <a:moveTo>
                    <a:pt x="1496786" y="955113"/>
                  </a:moveTo>
                  <a:cubicBezTo>
                    <a:pt x="1496786" y="883376"/>
                    <a:pt x="1344059" y="846800"/>
                    <a:pt x="1224643" y="846800"/>
                  </a:cubicBezTo>
                  <a:cubicBezTo>
                    <a:pt x="1105227" y="846800"/>
                    <a:pt x="952500" y="874449"/>
                    <a:pt x="952500" y="955113"/>
                  </a:cubicBezTo>
                  <a:lnTo>
                    <a:pt x="952500" y="345513"/>
                  </a:lnTo>
                  <a:cubicBezTo>
                    <a:pt x="952500" y="261366"/>
                    <a:pt x="1104029" y="191153"/>
                    <a:pt x="1224643" y="191153"/>
                  </a:cubicBezTo>
                  <a:cubicBezTo>
                    <a:pt x="1345257" y="191153"/>
                    <a:pt x="1496786" y="261475"/>
                    <a:pt x="1496786" y="345730"/>
                  </a:cubicBezTo>
                  <a:lnTo>
                    <a:pt x="1496786" y="9551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40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46" name="icon"/>
          <p:cNvGrpSpPr/>
          <p:nvPr>
            <p:custDataLst>
              <p:tags r:id="rId32"/>
            </p:custDataLst>
          </p:nvPr>
        </p:nvGrpSpPr>
        <p:grpSpPr>
          <a:xfrm>
            <a:off x="1138382" y="2440228"/>
            <a:ext cx="232914" cy="265566"/>
            <a:chOff x="10666560" y="17285475"/>
            <a:chExt cx="1526777" cy="1432131"/>
          </a:xfrm>
          <a:solidFill>
            <a:schemeClr val="accent1"/>
          </a:solidFill>
        </p:grpSpPr>
        <p:sp>
          <p:nvSpPr>
            <p:cNvPr id="447" name="PA-任意多边形: 形状 1652"/>
            <p:cNvSpPr/>
            <p:nvPr>
              <p:custDataLst>
                <p:tags r:id="rId33"/>
              </p:custDataLst>
            </p:nvPr>
          </p:nvSpPr>
          <p:spPr bwMode="auto">
            <a:xfrm>
              <a:off x="11249475" y="17509553"/>
              <a:ext cx="892519" cy="710176"/>
            </a:xfrm>
            <a:custGeom>
              <a:avLst/>
              <a:gdLst>
                <a:gd name="connsiteX0" fmla="*/ 787626 w 892518"/>
                <a:gd name="connsiteY0" fmla="*/ 89152 h 710176"/>
                <a:gd name="connsiteX1" fmla="*/ 787631 w 892518"/>
                <a:gd name="connsiteY1" fmla="*/ 89152 h 710176"/>
                <a:gd name="connsiteX2" fmla="*/ 787631 w 892518"/>
                <a:gd name="connsiteY2" fmla="*/ 606997 h 710176"/>
                <a:gd name="connsiteX3" fmla="*/ 102367 w 892518"/>
                <a:gd name="connsiteY3" fmla="*/ 607846 h 710176"/>
                <a:gd name="connsiteX4" fmla="*/ 102367 w 892518"/>
                <a:gd name="connsiteY4" fmla="*/ 363142 h 710176"/>
                <a:gd name="connsiteX5" fmla="*/ 2530 w 892518"/>
                <a:gd name="connsiteY5" fmla="*/ 363142 h 710176"/>
                <a:gd name="connsiteX6" fmla="*/ 3568 w 892518"/>
                <a:gd name="connsiteY6" fmla="*/ 609519 h 710176"/>
                <a:gd name="connsiteX7" fmla="*/ 116943 w 892518"/>
                <a:gd name="connsiteY7" fmla="*/ 708837 h 710176"/>
                <a:gd name="connsiteX8" fmla="*/ 777334 w 892518"/>
                <a:gd name="connsiteY8" fmla="*/ 710025 h 710176"/>
                <a:gd name="connsiteX9" fmla="*/ 892572 w 892518"/>
                <a:gd name="connsiteY9" fmla="*/ 593821 h 710176"/>
                <a:gd name="connsiteX10" fmla="*/ 892388 w 892518"/>
                <a:gd name="connsiteY10" fmla="*/ 89142 h 710176"/>
                <a:gd name="connsiteX11" fmla="*/ 892572 w 892518"/>
                <a:gd name="connsiteY11" fmla="*/ 89142 h 710176"/>
                <a:gd name="connsiteX12" fmla="*/ 892572 w 892518"/>
                <a:gd name="connsiteY12" fmla="*/ 1440 h 710176"/>
                <a:gd name="connsiteX13" fmla="*/ 787624 w 892518"/>
                <a:gd name="connsiteY13" fmla="*/ 1440 h 710176"/>
                <a:gd name="connsiteX14" fmla="*/ 787626 w 892518"/>
                <a:gd name="connsiteY14" fmla="*/ 89152 h 710176"/>
                <a:gd name="connsiteX15" fmla="*/ 787626 w 892518"/>
                <a:gd name="connsiteY15" fmla="*/ 89152 h 71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2518" h="710176">
                  <a:moveTo>
                    <a:pt x="787626" y="89152"/>
                  </a:moveTo>
                  <a:lnTo>
                    <a:pt x="787631" y="89152"/>
                  </a:lnTo>
                  <a:cubicBezTo>
                    <a:pt x="787631" y="261996"/>
                    <a:pt x="787631" y="433115"/>
                    <a:pt x="787631" y="606997"/>
                  </a:cubicBezTo>
                  <a:cubicBezTo>
                    <a:pt x="557939" y="607995"/>
                    <a:pt x="332101" y="608187"/>
                    <a:pt x="102367" y="607846"/>
                  </a:cubicBezTo>
                  <a:cubicBezTo>
                    <a:pt x="102367" y="522997"/>
                    <a:pt x="102367" y="443985"/>
                    <a:pt x="102367" y="363142"/>
                  </a:cubicBezTo>
                  <a:cubicBezTo>
                    <a:pt x="68528" y="363142"/>
                    <a:pt x="38587" y="363142"/>
                    <a:pt x="2530" y="363142"/>
                  </a:cubicBezTo>
                  <a:cubicBezTo>
                    <a:pt x="2530" y="448288"/>
                    <a:pt x="-513" y="529089"/>
                    <a:pt x="3568" y="609519"/>
                  </a:cubicBezTo>
                  <a:cubicBezTo>
                    <a:pt x="6437" y="666094"/>
                    <a:pt x="59605" y="708716"/>
                    <a:pt x="116943" y="708837"/>
                  </a:cubicBezTo>
                  <a:cubicBezTo>
                    <a:pt x="337074" y="709316"/>
                    <a:pt x="557204" y="709111"/>
                    <a:pt x="777334" y="710025"/>
                  </a:cubicBezTo>
                  <a:cubicBezTo>
                    <a:pt x="842780" y="710305"/>
                    <a:pt x="892883" y="663919"/>
                    <a:pt x="892572" y="593821"/>
                  </a:cubicBezTo>
                  <a:cubicBezTo>
                    <a:pt x="891832" y="425595"/>
                    <a:pt x="892369" y="257368"/>
                    <a:pt x="892388" y="89142"/>
                  </a:cubicBezTo>
                  <a:lnTo>
                    <a:pt x="892572" y="89142"/>
                  </a:lnTo>
                  <a:lnTo>
                    <a:pt x="892572" y="1440"/>
                  </a:lnTo>
                  <a:lnTo>
                    <a:pt x="787624" y="1440"/>
                  </a:lnTo>
                  <a:lnTo>
                    <a:pt x="787626" y="89152"/>
                  </a:lnTo>
                  <a:lnTo>
                    <a:pt x="787626" y="89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48" name="PA-任意多边形: 形状 1653"/>
            <p:cNvSpPr/>
            <p:nvPr>
              <p:custDataLst>
                <p:tags r:id="rId34"/>
              </p:custDataLst>
            </p:nvPr>
          </p:nvSpPr>
          <p:spPr bwMode="auto">
            <a:xfrm>
              <a:off x="11201010" y="17311191"/>
              <a:ext cx="992327" cy="168907"/>
            </a:xfrm>
            <a:custGeom>
              <a:avLst/>
              <a:gdLst>
                <a:gd name="connsiteX0" fmla="*/ 955366 w 992327"/>
                <a:gd name="connsiteY0" fmla="*/ 68812 h 168906"/>
                <a:gd name="connsiteX1" fmla="*/ 920128 w 992327"/>
                <a:gd name="connsiteY1" fmla="*/ 65824 h 168906"/>
                <a:gd name="connsiteX2" fmla="*/ 590111 w 992327"/>
                <a:gd name="connsiteY2" fmla="*/ 65705 h 168906"/>
                <a:gd name="connsiteX3" fmla="*/ 566148 w 992327"/>
                <a:gd name="connsiteY3" fmla="*/ 65705 h 168906"/>
                <a:gd name="connsiteX4" fmla="*/ 495487 w 992327"/>
                <a:gd name="connsiteY4" fmla="*/ 1440 h 168906"/>
                <a:gd name="connsiteX5" fmla="*/ 424820 w 992327"/>
                <a:gd name="connsiteY5" fmla="*/ 65705 h 168906"/>
                <a:gd name="connsiteX6" fmla="*/ 398333 w 992327"/>
                <a:gd name="connsiteY6" fmla="*/ 65705 h 168906"/>
                <a:gd name="connsiteX7" fmla="*/ 80235 w 992327"/>
                <a:gd name="connsiteY7" fmla="*/ 65712 h 168906"/>
                <a:gd name="connsiteX8" fmla="*/ 52421 w 992327"/>
                <a:gd name="connsiteY8" fmla="*/ 66044 h 168906"/>
                <a:gd name="connsiteX9" fmla="*/ 1446 w 992327"/>
                <a:gd name="connsiteY9" fmla="*/ 118177 h 168906"/>
                <a:gd name="connsiteX10" fmla="*/ 53949 w 992327"/>
                <a:gd name="connsiteY10" fmla="*/ 168882 h 168906"/>
                <a:gd name="connsiteX11" fmla="*/ 73823 w 992327"/>
                <a:gd name="connsiteY11" fmla="*/ 169078 h 168906"/>
                <a:gd name="connsiteX12" fmla="*/ 920756 w 992327"/>
                <a:gd name="connsiteY12" fmla="*/ 169080 h 168906"/>
                <a:gd name="connsiteX13" fmla="*/ 940629 w 992327"/>
                <a:gd name="connsiteY13" fmla="*/ 168922 h 168906"/>
                <a:gd name="connsiteX14" fmla="*/ 991013 w 992327"/>
                <a:gd name="connsiteY14" fmla="*/ 121181 h 168906"/>
                <a:gd name="connsiteX15" fmla="*/ 955366 w 992327"/>
                <a:gd name="connsiteY15" fmla="*/ 68812 h 1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2327" h="168906">
                  <a:moveTo>
                    <a:pt x="955366" y="68812"/>
                  </a:moveTo>
                  <a:cubicBezTo>
                    <a:pt x="944409" y="65302"/>
                    <a:pt x="931927" y="65843"/>
                    <a:pt x="920128" y="65824"/>
                  </a:cubicBezTo>
                  <a:cubicBezTo>
                    <a:pt x="810122" y="65626"/>
                    <a:pt x="700114" y="65705"/>
                    <a:pt x="590111" y="65705"/>
                  </a:cubicBezTo>
                  <a:cubicBezTo>
                    <a:pt x="581958" y="65705"/>
                    <a:pt x="573856" y="65705"/>
                    <a:pt x="566148" y="65705"/>
                  </a:cubicBezTo>
                  <a:cubicBezTo>
                    <a:pt x="562754" y="29651"/>
                    <a:pt x="532426" y="1440"/>
                    <a:pt x="495487" y="1440"/>
                  </a:cubicBezTo>
                  <a:cubicBezTo>
                    <a:pt x="458548" y="1440"/>
                    <a:pt x="428208" y="29653"/>
                    <a:pt x="424820" y="65705"/>
                  </a:cubicBezTo>
                  <a:cubicBezTo>
                    <a:pt x="416287" y="65705"/>
                    <a:pt x="407331" y="65705"/>
                    <a:pt x="398333" y="65705"/>
                  </a:cubicBezTo>
                  <a:cubicBezTo>
                    <a:pt x="292307" y="65705"/>
                    <a:pt x="186278" y="65701"/>
                    <a:pt x="80235" y="65712"/>
                  </a:cubicBezTo>
                  <a:cubicBezTo>
                    <a:pt x="70959" y="65714"/>
                    <a:pt x="61598" y="65037"/>
                    <a:pt x="52421" y="66044"/>
                  </a:cubicBezTo>
                  <a:cubicBezTo>
                    <a:pt x="25298" y="69012"/>
                    <a:pt x="985" y="94258"/>
                    <a:pt x="1446" y="118177"/>
                  </a:cubicBezTo>
                  <a:cubicBezTo>
                    <a:pt x="1905" y="141934"/>
                    <a:pt x="26828" y="166193"/>
                    <a:pt x="53949" y="168882"/>
                  </a:cubicBezTo>
                  <a:cubicBezTo>
                    <a:pt x="60515" y="169534"/>
                    <a:pt x="67197" y="169078"/>
                    <a:pt x="73823" y="169078"/>
                  </a:cubicBezTo>
                  <a:cubicBezTo>
                    <a:pt x="356135" y="169083"/>
                    <a:pt x="638445" y="169083"/>
                    <a:pt x="920756" y="169080"/>
                  </a:cubicBezTo>
                  <a:cubicBezTo>
                    <a:pt x="927387" y="169080"/>
                    <a:pt x="934055" y="169534"/>
                    <a:pt x="940629" y="168922"/>
                  </a:cubicBezTo>
                  <a:cubicBezTo>
                    <a:pt x="966282" y="166538"/>
                    <a:pt x="988735" y="145087"/>
                    <a:pt x="991013" y="121181"/>
                  </a:cubicBezTo>
                  <a:cubicBezTo>
                    <a:pt x="992837" y="101857"/>
                    <a:pt x="976267" y="75511"/>
                    <a:pt x="955366" y="688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49" name="PA-任意多边形: 形状 1654"/>
            <p:cNvSpPr/>
            <p:nvPr>
              <p:custDataLst>
                <p:tags r:id="rId35"/>
              </p:custDataLst>
            </p:nvPr>
          </p:nvSpPr>
          <p:spPr bwMode="auto">
            <a:xfrm>
              <a:off x="11248782" y="17509562"/>
              <a:ext cx="107486" cy="117083"/>
            </a:xfrm>
            <a:custGeom>
              <a:avLst/>
              <a:gdLst>
                <a:gd name="connsiteX0" fmla="*/ 106388 w 107486"/>
                <a:gd name="connsiteY0" fmla="*/ 116793 h 117083"/>
                <a:gd name="connsiteX1" fmla="*/ 106388 w 107486"/>
                <a:gd name="connsiteY1" fmla="*/ 1440 h 117083"/>
                <a:gd name="connsiteX2" fmla="*/ 1440 w 107486"/>
                <a:gd name="connsiteY2" fmla="*/ 1440 h 117083"/>
                <a:gd name="connsiteX3" fmla="*/ 1440 w 107486"/>
                <a:gd name="connsiteY3" fmla="*/ 116793 h 117083"/>
                <a:gd name="connsiteX4" fmla="*/ 5428 w 107486"/>
                <a:gd name="connsiteY4" fmla="*/ 116793 h 117083"/>
                <a:gd name="connsiteX5" fmla="*/ 102398 w 107486"/>
                <a:gd name="connsiteY5" fmla="*/ 116793 h 117083"/>
                <a:gd name="connsiteX6" fmla="*/ 106388 w 107486"/>
                <a:gd name="connsiteY6" fmla="*/ 116793 h 11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486" h="117083">
                  <a:moveTo>
                    <a:pt x="106388" y="116793"/>
                  </a:moveTo>
                  <a:lnTo>
                    <a:pt x="106388" y="1440"/>
                  </a:lnTo>
                  <a:lnTo>
                    <a:pt x="1440" y="1440"/>
                  </a:lnTo>
                  <a:lnTo>
                    <a:pt x="1440" y="116793"/>
                  </a:lnTo>
                  <a:lnTo>
                    <a:pt x="5428" y="116793"/>
                  </a:lnTo>
                  <a:cubicBezTo>
                    <a:pt x="38883" y="116793"/>
                    <a:pt x="69636" y="116793"/>
                    <a:pt x="102398" y="116793"/>
                  </a:cubicBezTo>
                  <a:lnTo>
                    <a:pt x="106388" y="1167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50" name="PA-任意多边形: 形状 1655"/>
            <p:cNvSpPr/>
            <p:nvPr>
              <p:custDataLst>
                <p:tags r:id="rId36"/>
              </p:custDataLst>
            </p:nvPr>
          </p:nvSpPr>
          <p:spPr bwMode="auto">
            <a:xfrm>
              <a:off x="10781859" y="17285475"/>
              <a:ext cx="343572" cy="343572"/>
            </a:xfrm>
            <a:custGeom>
              <a:avLst/>
              <a:gdLst>
                <a:gd name="connsiteX0" fmla="*/ 343257 w 343571"/>
                <a:gd name="connsiteY0" fmla="*/ 172348 h 343571"/>
                <a:gd name="connsiteX1" fmla="*/ 172348 w 343571"/>
                <a:gd name="connsiteY1" fmla="*/ 343257 h 343571"/>
                <a:gd name="connsiteX2" fmla="*/ 1440 w 343571"/>
                <a:gd name="connsiteY2" fmla="*/ 172348 h 343571"/>
                <a:gd name="connsiteX3" fmla="*/ 172348 w 343571"/>
                <a:gd name="connsiteY3" fmla="*/ 1440 h 343571"/>
                <a:gd name="connsiteX4" fmla="*/ 343257 w 343571"/>
                <a:gd name="connsiteY4" fmla="*/ 172348 h 34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571" h="343571">
                  <a:moveTo>
                    <a:pt x="343257" y="172348"/>
                  </a:moveTo>
                  <a:cubicBezTo>
                    <a:pt x="343257" y="266739"/>
                    <a:pt x="266739" y="343257"/>
                    <a:pt x="172348" y="343257"/>
                  </a:cubicBezTo>
                  <a:cubicBezTo>
                    <a:pt x="77958" y="343257"/>
                    <a:pt x="1440" y="266739"/>
                    <a:pt x="1440" y="172348"/>
                  </a:cubicBezTo>
                  <a:cubicBezTo>
                    <a:pt x="1440" y="77958"/>
                    <a:pt x="77958" y="1440"/>
                    <a:pt x="172348" y="1440"/>
                  </a:cubicBezTo>
                  <a:cubicBezTo>
                    <a:pt x="266739" y="1440"/>
                    <a:pt x="343257" y="77958"/>
                    <a:pt x="343257" y="1723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51" name="PA-任意多边形: 形状 1656"/>
            <p:cNvSpPr/>
            <p:nvPr>
              <p:custDataLst>
                <p:tags r:id="rId37"/>
              </p:custDataLst>
            </p:nvPr>
          </p:nvSpPr>
          <p:spPr bwMode="auto">
            <a:xfrm>
              <a:off x="10666560" y="17652242"/>
              <a:ext cx="940504" cy="1059506"/>
            </a:xfrm>
            <a:custGeom>
              <a:avLst/>
              <a:gdLst>
                <a:gd name="connsiteX0" fmla="*/ 845002 w 940503"/>
                <a:gd name="connsiteY0" fmla="*/ 1440 h 1059506"/>
                <a:gd name="connsiteX1" fmla="*/ 407346 w 940503"/>
                <a:gd name="connsiteY1" fmla="*/ 1440 h 1059506"/>
                <a:gd name="connsiteX2" fmla="*/ 385981 w 940503"/>
                <a:gd name="connsiteY2" fmla="*/ 134329 h 1059506"/>
                <a:gd name="connsiteX3" fmla="*/ 366585 w 940503"/>
                <a:gd name="connsiteY3" fmla="*/ 254992 h 1059506"/>
                <a:gd name="connsiteX4" fmla="*/ 341213 w 940503"/>
                <a:gd name="connsiteY4" fmla="*/ 254992 h 1059506"/>
                <a:gd name="connsiteX5" fmla="*/ 324869 w 940503"/>
                <a:gd name="connsiteY5" fmla="*/ 69311 h 1059506"/>
                <a:gd name="connsiteX6" fmla="*/ 344009 w 940503"/>
                <a:gd name="connsiteY6" fmla="*/ 1447 h 1059506"/>
                <a:gd name="connsiteX7" fmla="*/ 231285 w 940503"/>
                <a:gd name="connsiteY7" fmla="*/ 1447 h 1059506"/>
                <a:gd name="connsiteX8" fmla="*/ 250425 w 940503"/>
                <a:gd name="connsiteY8" fmla="*/ 69311 h 1059506"/>
                <a:gd name="connsiteX9" fmla="*/ 234082 w 940503"/>
                <a:gd name="connsiteY9" fmla="*/ 254992 h 1059506"/>
                <a:gd name="connsiteX10" fmla="*/ 208709 w 940503"/>
                <a:gd name="connsiteY10" fmla="*/ 254992 h 1059506"/>
                <a:gd name="connsiteX11" fmla="*/ 193379 w 940503"/>
                <a:gd name="connsiteY11" fmla="*/ 159621 h 1059506"/>
                <a:gd name="connsiteX12" fmla="*/ 174105 w 940503"/>
                <a:gd name="connsiteY12" fmla="*/ 39724 h 1059506"/>
                <a:gd name="connsiteX13" fmla="*/ 167949 w 940503"/>
                <a:gd name="connsiteY13" fmla="*/ 1441 h 1059506"/>
                <a:gd name="connsiteX14" fmla="*/ 97409 w 940503"/>
                <a:gd name="connsiteY14" fmla="*/ 1441 h 1059506"/>
                <a:gd name="connsiteX15" fmla="*/ 97169 w 940503"/>
                <a:gd name="connsiteY15" fmla="*/ 1441 h 1059506"/>
                <a:gd name="connsiteX16" fmla="*/ 97169 w 940503"/>
                <a:gd name="connsiteY16" fmla="*/ 1447 h 1059506"/>
                <a:gd name="connsiteX17" fmla="*/ 1440 w 940503"/>
                <a:gd name="connsiteY17" fmla="*/ 97411 h 1059506"/>
                <a:gd name="connsiteX18" fmla="*/ 1440 w 940503"/>
                <a:gd name="connsiteY18" fmla="*/ 506223 h 1059506"/>
                <a:gd name="connsiteX19" fmla="*/ 97409 w 940503"/>
                <a:gd name="connsiteY19" fmla="*/ 602193 h 1059506"/>
                <a:gd name="connsiteX20" fmla="*/ 97409 w 940503"/>
                <a:gd name="connsiteY20" fmla="*/ 962172 h 1059506"/>
                <a:gd name="connsiteX21" fmla="*/ 193379 w 940503"/>
                <a:gd name="connsiteY21" fmla="*/ 1058142 h 1059506"/>
                <a:gd name="connsiteX22" fmla="*/ 287644 w 940503"/>
                <a:gd name="connsiteY22" fmla="*/ 980126 h 1059506"/>
                <a:gd name="connsiteX23" fmla="*/ 381916 w 940503"/>
                <a:gd name="connsiteY23" fmla="*/ 1058142 h 1059506"/>
                <a:gd name="connsiteX24" fmla="*/ 477885 w 940503"/>
                <a:gd name="connsiteY24" fmla="*/ 962172 h 1059506"/>
                <a:gd name="connsiteX25" fmla="*/ 477885 w 940503"/>
                <a:gd name="connsiteY25" fmla="*/ 554237 h 1059506"/>
                <a:gd name="connsiteX26" fmla="*/ 477885 w 940503"/>
                <a:gd name="connsiteY26" fmla="*/ 383770 h 1059506"/>
                <a:gd name="connsiteX27" fmla="*/ 477885 w 940503"/>
                <a:gd name="connsiteY27" fmla="*/ 193385 h 1059506"/>
                <a:gd name="connsiteX28" fmla="*/ 845006 w 940503"/>
                <a:gd name="connsiteY28" fmla="*/ 193385 h 1059506"/>
                <a:gd name="connsiteX29" fmla="*/ 940976 w 940503"/>
                <a:gd name="connsiteY29" fmla="*/ 97415 h 1059506"/>
                <a:gd name="connsiteX30" fmla="*/ 845002 w 940503"/>
                <a:gd name="connsiteY30" fmla="*/ 1440 h 1059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40503" h="1059506">
                  <a:moveTo>
                    <a:pt x="845002" y="1440"/>
                  </a:moveTo>
                  <a:lnTo>
                    <a:pt x="407346" y="1440"/>
                  </a:lnTo>
                  <a:lnTo>
                    <a:pt x="385981" y="134329"/>
                  </a:lnTo>
                  <a:lnTo>
                    <a:pt x="366585" y="254992"/>
                  </a:lnTo>
                  <a:lnTo>
                    <a:pt x="341213" y="254992"/>
                  </a:lnTo>
                  <a:lnTo>
                    <a:pt x="324869" y="69311"/>
                  </a:lnTo>
                  <a:lnTo>
                    <a:pt x="344009" y="1447"/>
                  </a:lnTo>
                  <a:lnTo>
                    <a:pt x="231285" y="1447"/>
                  </a:lnTo>
                  <a:lnTo>
                    <a:pt x="250425" y="69311"/>
                  </a:lnTo>
                  <a:lnTo>
                    <a:pt x="234082" y="254992"/>
                  </a:lnTo>
                  <a:lnTo>
                    <a:pt x="208709" y="254992"/>
                  </a:lnTo>
                  <a:lnTo>
                    <a:pt x="193379" y="159621"/>
                  </a:lnTo>
                  <a:lnTo>
                    <a:pt x="174105" y="39724"/>
                  </a:lnTo>
                  <a:lnTo>
                    <a:pt x="167949" y="1441"/>
                  </a:lnTo>
                  <a:lnTo>
                    <a:pt x="97409" y="1441"/>
                  </a:lnTo>
                  <a:lnTo>
                    <a:pt x="97169" y="1441"/>
                  </a:lnTo>
                  <a:lnTo>
                    <a:pt x="97169" y="1447"/>
                  </a:lnTo>
                  <a:cubicBezTo>
                    <a:pt x="44275" y="1576"/>
                    <a:pt x="1440" y="44488"/>
                    <a:pt x="1440" y="97411"/>
                  </a:cubicBezTo>
                  <a:lnTo>
                    <a:pt x="1440" y="506223"/>
                  </a:lnTo>
                  <a:cubicBezTo>
                    <a:pt x="1440" y="559222"/>
                    <a:pt x="44407" y="602193"/>
                    <a:pt x="97409" y="602193"/>
                  </a:cubicBezTo>
                  <a:lnTo>
                    <a:pt x="97409" y="962172"/>
                  </a:lnTo>
                  <a:cubicBezTo>
                    <a:pt x="97409" y="1015174"/>
                    <a:pt x="140377" y="1058142"/>
                    <a:pt x="193379" y="1058142"/>
                  </a:cubicBezTo>
                  <a:cubicBezTo>
                    <a:pt x="240243" y="1058142"/>
                    <a:pt x="279236" y="1024543"/>
                    <a:pt x="287644" y="980126"/>
                  </a:cubicBezTo>
                  <a:cubicBezTo>
                    <a:pt x="296055" y="1024545"/>
                    <a:pt x="335052" y="1058142"/>
                    <a:pt x="381916" y="1058142"/>
                  </a:cubicBezTo>
                  <a:cubicBezTo>
                    <a:pt x="434918" y="1058142"/>
                    <a:pt x="477885" y="1015174"/>
                    <a:pt x="477885" y="962172"/>
                  </a:cubicBezTo>
                  <a:lnTo>
                    <a:pt x="477885" y="554237"/>
                  </a:lnTo>
                  <a:lnTo>
                    <a:pt x="477885" y="383770"/>
                  </a:lnTo>
                  <a:lnTo>
                    <a:pt x="477885" y="193385"/>
                  </a:lnTo>
                  <a:lnTo>
                    <a:pt x="845006" y="193385"/>
                  </a:lnTo>
                  <a:cubicBezTo>
                    <a:pt x="898006" y="193385"/>
                    <a:pt x="940976" y="150415"/>
                    <a:pt x="940976" y="97415"/>
                  </a:cubicBezTo>
                  <a:cubicBezTo>
                    <a:pt x="940972" y="44407"/>
                    <a:pt x="898006" y="1440"/>
                    <a:pt x="845002" y="14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325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52" name="PA-任意多边形: 形状 1657"/>
            <p:cNvSpPr/>
            <p:nvPr>
              <p:custDataLst>
                <p:tags r:id="rId38"/>
              </p:custDataLst>
            </p:nvPr>
          </p:nvSpPr>
          <p:spPr bwMode="auto">
            <a:xfrm>
              <a:off x="11396150" y="18255032"/>
              <a:ext cx="600771" cy="462574"/>
            </a:xfrm>
            <a:custGeom>
              <a:avLst/>
              <a:gdLst>
                <a:gd name="connsiteX0" fmla="*/ 583842 w 600770"/>
                <a:gd name="connsiteY0" fmla="*/ 363607 h 462574"/>
                <a:gd name="connsiteX1" fmla="*/ 583915 w 600770"/>
                <a:gd name="connsiteY1" fmla="*/ 363532 h 462574"/>
                <a:gd name="connsiteX2" fmla="*/ 354307 w 600770"/>
                <a:gd name="connsiteY2" fmla="*/ 133924 h 462574"/>
                <a:gd name="connsiteX3" fmla="*/ 354307 w 600770"/>
                <a:gd name="connsiteY3" fmla="*/ 1440 h 462574"/>
                <a:gd name="connsiteX4" fmla="*/ 246715 w 600770"/>
                <a:gd name="connsiteY4" fmla="*/ 1440 h 462574"/>
                <a:gd name="connsiteX5" fmla="*/ 246715 w 600770"/>
                <a:gd name="connsiteY5" fmla="*/ 124400 h 462574"/>
                <a:gd name="connsiteX6" fmla="*/ 246715 w 600770"/>
                <a:gd name="connsiteY6" fmla="*/ 133926 h 462574"/>
                <a:gd name="connsiteX7" fmla="*/ 17110 w 600770"/>
                <a:gd name="connsiteY7" fmla="*/ 363532 h 462574"/>
                <a:gd name="connsiteX8" fmla="*/ 17182 w 600770"/>
                <a:gd name="connsiteY8" fmla="*/ 363607 h 462574"/>
                <a:gd name="connsiteX9" fmla="*/ 17182 w 600770"/>
                <a:gd name="connsiteY9" fmla="*/ 439611 h 462574"/>
                <a:gd name="connsiteX10" fmla="*/ 93189 w 600770"/>
                <a:gd name="connsiteY10" fmla="*/ 439611 h 462574"/>
                <a:gd name="connsiteX11" fmla="*/ 246717 w 600770"/>
                <a:gd name="connsiteY11" fmla="*/ 286082 h 462574"/>
                <a:gd name="connsiteX12" fmla="*/ 246717 w 600770"/>
                <a:gd name="connsiteY12" fmla="*/ 408968 h 462574"/>
                <a:gd name="connsiteX13" fmla="*/ 300460 w 600770"/>
                <a:gd name="connsiteY13" fmla="*/ 462711 h 462574"/>
                <a:gd name="connsiteX14" fmla="*/ 354203 w 600770"/>
                <a:gd name="connsiteY14" fmla="*/ 408968 h 462574"/>
                <a:gd name="connsiteX15" fmla="*/ 354309 w 600770"/>
                <a:gd name="connsiteY15" fmla="*/ 408968 h 462574"/>
                <a:gd name="connsiteX16" fmla="*/ 354309 w 600770"/>
                <a:gd name="connsiteY16" fmla="*/ 286082 h 462574"/>
                <a:gd name="connsiteX17" fmla="*/ 507837 w 600770"/>
                <a:gd name="connsiteY17" fmla="*/ 439611 h 462574"/>
                <a:gd name="connsiteX18" fmla="*/ 583844 w 600770"/>
                <a:gd name="connsiteY18" fmla="*/ 439611 h 462574"/>
                <a:gd name="connsiteX19" fmla="*/ 583842 w 600770"/>
                <a:gd name="connsiteY19" fmla="*/ 363607 h 46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0770" h="462574">
                  <a:moveTo>
                    <a:pt x="583842" y="363607"/>
                  </a:moveTo>
                  <a:lnTo>
                    <a:pt x="583915" y="363532"/>
                  </a:lnTo>
                  <a:lnTo>
                    <a:pt x="354307" y="133924"/>
                  </a:lnTo>
                  <a:lnTo>
                    <a:pt x="354307" y="1440"/>
                  </a:lnTo>
                  <a:lnTo>
                    <a:pt x="246715" y="1440"/>
                  </a:lnTo>
                  <a:lnTo>
                    <a:pt x="246715" y="124400"/>
                  </a:lnTo>
                  <a:lnTo>
                    <a:pt x="246715" y="133926"/>
                  </a:lnTo>
                  <a:lnTo>
                    <a:pt x="17110" y="363532"/>
                  </a:lnTo>
                  <a:lnTo>
                    <a:pt x="17182" y="363607"/>
                  </a:lnTo>
                  <a:cubicBezTo>
                    <a:pt x="-3808" y="384595"/>
                    <a:pt x="-3808" y="418622"/>
                    <a:pt x="17182" y="439611"/>
                  </a:cubicBezTo>
                  <a:cubicBezTo>
                    <a:pt x="38173" y="460603"/>
                    <a:pt x="72198" y="460601"/>
                    <a:pt x="93189" y="439611"/>
                  </a:cubicBezTo>
                  <a:lnTo>
                    <a:pt x="246717" y="286082"/>
                  </a:lnTo>
                  <a:lnTo>
                    <a:pt x="246717" y="408968"/>
                  </a:lnTo>
                  <a:cubicBezTo>
                    <a:pt x="246717" y="438649"/>
                    <a:pt x="270775" y="462711"/>
                    <a:pt x="300460" y="462711"/>
                  </a:cubicBezTo>
                  <a:cubicBezTo>
                    <a:pt x="330142" y="462711"/>
                    <a:pt x="354203" y="438649"/>
                    <a:pt x="354203" y="408968"/>
                  </a:cubicBezTo>
                  <a:lnTo>
                    <a:pt x="354309" y="408968"/>
                  </a:lnTo>
                  <a:lnTo>
                    <a:pt x="354309" y="286082"/>
                  </a:lnTo>
                  <a:lnTo>
                    <a:pt x="507837" y="439611"/>
                  </a:lnTo>
                  <a:cubicBezTo>
                    <a:pt x="528828" y="460601"/>
                    <a:pt x="562853" y="460603"/>
                    <a:pt x="583844" y="439611"/>
                  </a:cubicBezTo>
                  <a:cubicBezTo>
                    <a:pt x="604830" y="418622"/>
                    <a:pt x="604830" y="384595"/>
                    <a:pt x="583842" y="36360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rmAutofit fontScale="25000" lnSpcReduction="2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40000"/>
                </a:lnSpc>
                <a:buClrTx/>
                <a:buSzTx/>
                <a:buFontTx/>
              </a:pPr>
              <a:endParaRPr lang="en-US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8" name="标题 17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63253" y="1201067"/>
            <a:ext cx="9665495" cy="18651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CN" altLang="en-US" sz="4800" b="1" spc="3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隐秘的政治轴线</a:t>
            </a:r>
            <a:endParaRPr kumimoji="1" lang="en-US" altLang="zh-CN" sz="4800" b="1" spc="3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CN" sz="4800" b="1" spc="3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——</a:t>
            </a:r>
            <a:r>
              <a:rPr kumimoji="1" lang="zh-CN" altLang="en-US" sz="4800" b="1" spc="3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近代前夜的皇权膨胀</a:t>
            </a:r>
            <a:endParaRPr kumimoji="1" lang="zh-CN" altLang="en-US" sz="4800" b="1" spc="3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47160" y="3826510"/>
            <a:ext cx="46913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/>
              <a:t>杭州学军中学    钟徐楼芳</a:t>
            </a:r>
            <a:endParaRPr lang="zh-CN" altLang="en-US" sz="3200"/>
          </a:p>
        </p:txBody>
      </p:sp>
      <p:sp>
        <p:nvSpPr>
          <p:cNvPr id="4" name="文本框 3"/>
          <p:cNvSpPr txBox="1"/>
          <p:nvPr/>
        </p:nvSpPr>
        <p:spPr>
          <a:xfrm>
            <a:off x="2882900" y="44894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学习实录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623510" y="-193"/>
            <a:ext cx="10944920" cy="699807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tile tx="0" ty="0" sx="100000" sy="100000" flip="none" algn="tl"/>
          </a:blipFill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base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  <a:cs typeface="+mj-cs"/>
                <a:sym typeface="+mn-ea"/>
              </a:rPr>
              <a:t>多重取向的结合</a:t>
            </a:r>
            <a:endParaRPr lang="zh-CN" altLang="en-US" sz="3600" b="1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  <a:cs typeface="+mj-cs"/>
              <a:sym typeface="+mn-ea"/>
            </a:endParaRPr>
          </a:p>
        </p:txBody>
      </p:sp>
      <p:cxnSp>
        <p:nvCxnSpPr>
          <p:cNvPr id="52" name="Straight Connector 49"/>
          <p:cNvCxnSpPr/>
          <p:nvPr>
            <p:custDataLst>
              <p:tags r:id="rId3"/>
            </p:custDataLst>
          </p:nvPr>
        </p:nvCxnSpPr>
        <p:spPr>
          <a:xfrm>
            <a:off x="4443095" y="2771140"/>
            <a:ext cx="102108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</p:cxnSp>
      <p:cxnSp>
        <p:nvCxnSpPr>
          <p:cNvPr id="53" name="Straight Connector 52"/>
          <p:cNvCxnSpPr/>
          <p:nvPr>
            <p:custDataLst>
              <p:tags r:id="rId4"/>
            </p:custDataLst>
          </p:nvPr>
        </p:nvCxnSpPr>
        <p:spPr>
          <a:xfrm>
            <a:off x="3498850" y="4862195"/>
            <a:ext cx="137541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</p:cxnSp>
      <p:cxnSp>
        <p:nvCxnSpPr>
          <p:cNvPr id="54" name="Straight Connector 38"/>
          <p:cNvCxnSpPr/>
          <p:nvPr>
            <p:custDataLst>
              <p:tags r:id="rId5"/>
            </p:custDataLst>
          </p:nvPr>
        </p:nvCxnSpPr>
        <p:spPr>
          <a:xfrm>
            <a:off x="6594475" y="4673600"/>
            <a:ext cx="244348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/>
        </p:spPr>
      </p:cxnSp>
      <p:sp>
        <p:nvSpPr>
          <p:cNvPr id="58" name="Oval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67450" y="3811905"/>
            <a:ext cx="1820545" cy="1848485"/>
          </a:xfrm>
          <a:prstGeom prst="ellipse">
            <a:avLst/>
          </a:prstGeom>
          <a:solidFill>
            <a:schemeClr val="accent2"/>
          </a:solidFill>
          <a:ln w="76200">
            <a:solidFill>
              <a:srgbClr val="F7CAAC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Oval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01920" y="1846580"/>
            <a:ext cx="1820545" cy="1848485"/>
          </a:xfrm>
          <a:prstGeom prst="ellipse">
            <a:avLst/>
          </a:prstGeom>
          <a:solidFill>
            <a:schemeClr val="accent1"/>
          </a:solidFill>
          <a:ln w="76200">
            <a:solidFill>
              <a:srgbClr val="B8D4EE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1" name="Oval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216400" y="3806825"/>
            <a:ext cx="1820545" cy="1848485"/>
          </a:xfrm>
          <a:prstGeom prst="ellipse">
            <a:avLst/>
          </a:prstGeom>
          <a:solidFill>
            <a:schemeClr val="accent3"/>
          </a:solidFill>
          <a:ln w="76200">
            <a:solidFill>
              <a:srgbClr val="D5D5D5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" name="Oval 6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297545" y="4311015"/>
            <a:ext cx="718820" cy="729615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F7CAAC"/>
            </a:solidFill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ctr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2" name="Oval 6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90570" y="4519295"/>
            <a:ext cx="718820" cy="729615"/>
          </a:xfrm>
          <a:prstGeom prst="ellipse">
            <a:avLst/>
          </a:prstGeom>
          <a:solidFill>
            <a:schemeClr val="accent3"/>
          </a:solidFill>
          <a:ln w="38100">
            <a:solidFill>
              <a:srgbClr val="D5D5D5"/>
            </a:solidFill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ctr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3" name="Oval 7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34815" y="2367915"/>
            <a:ext cx="718820" cy="729615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B8D4EE"/>
            </a:solidFill>
          </a:ln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ctr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7" name="Oval 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182235" y="3143250"/>
            <a:ext cx="1806575" cy="1834515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bg1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defTabSz="914400" eaLnBrk="1" latinLnBrk="0" hangingPunct="1">
              <a:lnSpc>
                <a:spcPct val="120000"/>
              </a:lnSpc>
              <a:buClrTx/>
              <a:buSzTx/>
              <a:buFontTx/>
              <a:buNone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空心弧 4"/>
          <p:cNvSpPr/>
          <p:nvPr>
            <p:custDataLst>
              <p:tags r:id="rId13"/>
            </p:custDataLst>
          </p:nvPr>
        </p:nvSpPr>
        <p:spPr>
          <a:xfrm rot="5400000">
            <a:off x="5182235" y="3157220"/>
            <a:ext cx="1806575" cy="1806575"/>
          </a:xfrm>
          <a:prstGeom prst="blockArc">
            <a:avLst>
              <a:gd name="adj1" fmla="val 14539512"/>
              <a:gd name="adj2" fmla="val 21487703"/>
              <a:gd name="adj3" fmla="val 1135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" name="空心弧 54"/>
          <p:cNvSpPr/>
          <p:nvPr>
            <p:custDataLst>
              <p:tags r:id="rId14"/>
            </p:custDataLst>
          </p:nvPr>
        </p:nvSpPr>
        <p:spPr>
          <a:xfrm rot="5400000">
            <a:off x="5182235" y="3157220"/>
            <a:ext cx="1806575" cy="1806575"/>
          </a:xfrm>
          <a:prstGeom prst="blockArc">
            <a:avLst>
              <a:gd name="adj1" fmla="val 8021480"/>
              <a:gd name="adj2" fmla="val 14611067"/>
              <a:gd name="adj3" fmla="val 11394"/>
            </a:avLst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6" name="空心弧 55"/>
          <p:cNvSpPr/>
          <p:nvPr>
            <p:custDataLst>
              <p:tags r:id="rId15"/>
            </p:custDataLst>
          </p:nvPr>
        </p:nvSpPr>
        <p:spPr>
          <a:xfrm rot="5400000">
            <a:off x="5182235" y="3157220"/>
            <a:ext cx="1806575" cy="1806575"/>
          </a:xfrm>
          <a:prstGeom prst="blockArc">
            <a:avLst>
              <a:gd name="adj1" fmla="val 21457307"/>
              <a:gd name="adj2" fmla="val 8060412"/>
              <a:gd name="adj3" fmla="val 11420"/>
            </a:avLst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16"/>
            </p:custDataLst>
          </p:nvPr>
        </p:nvSpPr>
        <p:spPr>
          <a:xfrm>
            <a:off x="519430" y="1955165"/>
            <a:ext cx="3599815" cy="155638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兴趣制导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（故事、视频、学生报告等）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17"/>
            </p:custDataLst>
          </p:nvPr>
        </p:nvSpPr>
        <p:spPr>
          <a:xfrm>
            <a:off x="8223885" y="2367915"/>
            <a:ext cx="3599180" cy="1978025"/>
          </a:xfrm>
          <a:prstGeom prst="rect">
            <a:avLst/>
          </a:prstGeom>
          <a:noFill/>
        </p:spPr>
        <p:txBody>
          <a:bodyPr wrap="square" rtlCol="0" anchor="ctr" anchorCtr="0"/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应试制导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教材单元标题【面（专题）】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单课标题【线（线索）】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8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目标题、学习聚焦与大字【点】</a:t>
            </a:r>
            <a:endParaRPr lang="zh-CN" altLang="en-US" sz="18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18"/>
            </p:custDataLst>
          </p:nvPr>
        </p:nvSpPr>
        <p:spPr>
          <a:xfrm>
            <a:off x="1116965" y="4222115"/>
            <a:ext cx="2404745" cy="19157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素养制导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0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（大字与栏目）</a:t>
            </a:r>
            <a:endParaRPr lang="zh-CN" altLang="en-US" sz="200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4" name="icon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5816600" y="2315210"/>
            <a:ext cx="590550" cy="590550"/>
          </a:xfrm>
          <a:custGeom>
            <a:avLst/>
            <a:gdLst>
              <a:gd name="T0" fmla="*/ 320 w 640"/>
              <a:gd name="T1" fmla="*/ 640 h 640"/>
              <a:gd name="T2" fmla="*/ 0 w 640"/>
              <a:gd name="T3" fmla="*/ 320 h 640"/>
              <a:gd name="T4" fmla="*/ 320 w 640"/>
              <a:gd name="T5" fmla="*/ 0 h 640"/>
              <a:gd name="T6" fmla="*/ 640 w 640"/>
              <a:gd name="T7" fmla="*/ 320 h 640"/>
              <a:gd name="T8" fmla="*/ 320 w 640"/>
              <a:gd name="T9" fmla="*/ 640 h 640"/>
              <a:gd name="T10" fmla="*/ 320 w 640"/>
              <a:gd name="T11" fmla="*/ 32 h 640"/>
              <a:gd name="T12" fmla="*/ 32 w 640"/>
              <a:gd name="T13" fmla="*/ 320 h 640"/>
              <a:gd name="T14" fmla="*/ 320 w 640"/>
              <a:gd name="T15" fmla="*/ 608 h 640"/>
              <a:gd name="T16" fmla="*/ 608 w 640"/>
              <a:gd name="T17" fmla="*/ 320 h 640"/>
              <a:gd name="T18" fmla="*/ 320 w 640"/>
              <a:gd name="T19" fmla="*/ 32 h 640"/>
              <a:gd name="T20" fmla="*/ 320 w 640"/>
              <a:gd name="T21" fmla="*/ 416 h 640"/>
              <a:gd name="T22" fmla="*/ 224 w 640"/>
              <a:gd name="T23" fmla="*/ 320 h 640"/>
              <a:gd name="T24" fmla="*/ 320 w 640"/>
              <a:gd name="T25" fmla="*/ 224 h 640"/>
              <a:gd name="T26" fmla="*/ 416 w 640"/>
              <a:gd name="T27" fmla="*/ 320 h 640"/>
              <a:gd name="T28" fmla="*/ 320 w 640"/>
              <a:gd name="T29" fmla="*/ 416 h 640"/>
              <a:gd name="T30" fmla="*/ 320 w 640"/>
              <a:gd name="T31" fmla="*/ 256 h 640"/>
              <a:gd name="T32" fmla="*/ 256 w 640"/>
              <a:gd name="T33" fmla="*/ 320 h 640"/>
              <a:gd name="T34" fmla="*/ 320 w 640"/>
              <a:gd name="T35" fmla="*/ 384 h 640"/>
              <a:gd name="T36" fmla="*/ 384 w 640"/>
              <a:gd name="T37" fmla="*/ 320 h 640"/>
              <a:gd name="T38" fmla="*/ 320 w 640"/>
              <a:gd name="T39" fmla="*/ 256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40" h="640">
                <a:moveTo>
                  <a:pt x="320" y="640"/>
                </a:moveTo>
                <a:cubicBezTo>
                  <a:pt x="144" y="640"/>
                  <a:pt x="0" y="497"/>
                  <a:pt x="0" y="320"/>
                </a:cubicBezTo>
                <a:cubicBezTo>
                  <a:pt x="0" y="144"/>
                  <a:pt x="144" y="0"/>
                  <a:pt x="320" y="0"/>
                </a:cubicBezTo>
                <a:cubicBezTo>
                  <a:pt x="497" y="0"/>
                  <a:pt x="640" y="144"/>
                  <a:pt x="640" y="320"/>
                </a:cubicBezTo>
                <a:cubicBezTo>
                  <a:pt x="640" y="497"/>
                  <a:pt x="497" y="640"/>
                  <a:pt x="320" y="640"/>
                </a:cubicBezTo>
                <a:close/>
                <a:moveTo>
                  <a:pt x="320" y="32"/>
                </a:moveTo>
                <a:cubicBezTo>
                  <a:pt x="161" y="32"/>
                  <a:pt x="32" y="161"/>
                  <a:pt x="32" y="320"/>
                </a:cubicBezTo>
                <a:cubicBezTo>
                  <a:pt x="32" y="480"/>
                  <a:pt x="161" y="608"/>
                  <a:pt x="320" y="608"/>
                </a:cubicBezTo>
                <a:cubicBezTo>
                  <a:pt x="480" y="608"/>
                  <a:pt x="608" y="480"/>
                  <a:pt x="608" y="320"/>
                </a:cubicBezTo>
                <a:cubicBezTo>
                  <a:pt x="608" y="161"/>
                  <a:pt x="480" y="32"/>
                  <a:pt x="320" y="32"/>
                </a:cubicBezTo>
                <a:close/>
                <a:moveTo>
                  <a:pt x="320" y="416"/>
                </a:moveTo>
                <a:cubicBezTo>
                  <a:pt x="267" y="416"/>
                  <a:pt x="224" y="373"/>
                  <a:pt x="224" y="320"/>
                </a:cubicBezTo>
                <a:cubicBezTo>
                  <a:pt x="224" y="267"/>
                  <a:pt x="267" y="224"/>
                  <a:pt x="320" y="224"/>
                </a:cubicBezTo>
                <a:cubicBezTo>
                  <a:pt x="373" y="224"/>
                  <a:pt x="416" y="267"/>
                  <a:pt x="416" y="320"/>
                </a:cubicBezTo>
                <a:cubicBezTo>
                  <a:pt x="416" y="373"/>
                  <a:pt x="373" y="416"/>
                  <a:pt x="320" y="416"/>
                </a:cubicBezTo>
                <a:close/>
                <a:moveTo>
                  <a:pt x="320" y="256"/>
                </a:moveTo>
                <a:cubicBezTo>
                  <a:pt x="285" y="256"/>
                  <a:pt x="256" y="285"/>
                  <a:pt x="256" y="320"/>
                </a:cubicBezTo>
                <a:cubicBezTo>
                  <a:pt x="256" y="356"/>
                  <a:pt x="285" y="384"/>
                  <a:pt x="320" y="384"/>
                </a:cubicBezTo>
                <a:cubicBezTo>
                  <a:pt x="356" y="384"/>
                  <a:pt x="384" y="356"/>
                  <a:pt x="384" y="320"/>
                </a:cubicBezTo>
                <a:cubicBezTo>
                  <a:pt x="384" y="285"/>
                  <a:pt x="356" y="256"/>
                  <a:pt x="320" y="256"/>
                </a:cubicBezTo>
                <a:close/>
              </a:path>
            </a:pathLst>
          </a:custGeom>
          <a:solidFill>
            <a:srgbClr val="9DC3E6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4" name="icon"/>
          <p:cNvGrpSpPr/>
          <p:nvPr>
            <p:custDataLst>
              <p:tags r:id="rId20"/>
            </p:custDataLst>
          </p:nvPr>
        </p:nvGrpSpPr>
        <p:grpSpPr bwMode="auto">
          <a:xfrm>
            <a:off x="5896502" y="3774758"/>
            <a:ext cx="377406" cy="571500"/>
            <a:chOff x="2779" y="2013"/>
            <a:chExt cx="203" cy="294"/>
          </a:xfrm>
          <a:solidFill>
            <a:schemeClr val="accent1"/>
          </a:solidFill>
        </p:grpSpPr>
        <p:sp>
          <p:nvSpPr>
            <p:cNvPr id="15" name="PA-任意多边形 774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2779" y="2013"/>
              <a:ext cx="203" cy="294"/>
            </a:xfrm>
            <a:custGeom>
              <a:avLst/>
              <a:gdLst>
                <a:gd name="T0" fmla="*/ 481 w 529"/>
                <a:gd name="T1" fmla="*/ 768 h 768"/>
                <a:gd name="T2" fmla="*/ 48 w 529"/>
                <a:gd name="T3" fmla="*/ 768 h 768"/>
                <a:gd name="T4" fmla="*/ 0 w 529"/>
                <a:gd name="T5" fmla="*/ 720 h 768"/>
                <a:gd name="T6" fmla="*/ 0 w 529"/>
                <a:gd name="T7" fmla="*/ 48 h 768"/>
                <a:gd name="T8" fmla="*/ 48 w 529"/>
                <a:gd name="T9" fmla="*/ 0 h 768"/>
                <a:gd name="T10" fmla="*/ 481 w 529"/>
                <a:gd name="T11" fmla="*/ 0 h 768"/>
                <a:gd name="T12" fmla="*/ 529 w 529"/>
                <a:gd name="T13" fmla="*/ 48 h 768"/>
                <a:gd name="T14" fmla="*/ 529 w 529"/>
                <a:gd name="T15" fmla="*/ 720 h 768"/>
                <a:gd name="T16" fmla="*/ 481 w 529"/>
                <a:gd name="T17" fmla="*/ 768 h 768"/>
                <a:gd name="T18" fmla="*/ 48 w 529"/>
                <a:gd name="T19" fmla="*/ 32 h 768"/>
                <a:gd name="T20" fmla="*/ 32 w 529"/>
                <a:gd name="T21" fmla="*/ 48 h 768"/>
                <a:gd name="T22" fmla="*/ 32 w 529"/>
                <a:gd name="T23" fmla="*/ 720 h 768"/>
                <a:gd name="T24" fmla="*/ 48 w 529"/>
                <a:gd name="T25" fmla="*/ 736 h 768"/>
                <a:gd name="T26" fmla="*/ 481 w 529"/>
                <a:gd name="T27" fmla="*/ 736 h 768"/>
                <a:gd name="T28" fmla="*/ 497 w 529"/>
                <a:gd name="T29" fmla="*/ 720 h 768"/>
                <a:gd name="T30" fmla="*/ 497 w 529"/>
                <a:gd name="T31" fmla="*/ 48 h 768"/>
                <a:gd name="T32" fmla="*/ 481 w 529"/>
                <a:gd name="T33" fmla="*/ 32 h 768"/>
                <a:gd name="T34" fmla="*/ 48 w 529"/>
                <a:gd name="T35" fmla="*/ 32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9" h="768">
                  <a:moveTo>
                    <a:pt x="481" y="768"/>
                  </a:moveTo>
                  <a:lnTo>
                    <a:pt x="48" y="768"/>
                  </a:lnTo>
                  <a:cubicBezTo>
                    <a:pt x="21" y="768"/>
                    <a:pt x="0" y="747"/>
                    <a:pt x="0" y="720"/>
                  </a:cubicBezTo>
                  <a:lnTo>
                    <a:pt x="0" y="48"/>
                  </a:lnTo>
                  <a:cubicBezTo>
                    <a:pt x="0" y="22"/>
                    <a:pt x="21" y="0"/>
                    <a:pt x="48" y="0"/>
                  </a:cubicBezTo>
                  <a:lnTo>
                    <a:pt x="481" y="0"/>
                  </a:lnTo>
                  <a:cubicBezTo>
                    <a:pt x="508" y="0"/>
                    <a:pt x="529" y="22"/>
                    <a:pt x="529" y="48"/>
                  </a:cubicBezTo>
                  <a:lnTo>
                    <a:pt x="529" y="720"/>
                  </a:lnTo>
                  <a:cubicBezTo>
                    <a:pt x="529" y="747"/>
                    <a:pt x="508" y="768"/>
                    <a:pt x="481" y="768"/>
                  </a:cubicBezTo>
                  <a:close/>
                  <a:moveTo>
                    <a:pt x="48" y="32"/>
                  </a:moveTo>
                  <a:cubicBezTo>
                    <a:pt x="39" y="32"/>
                    <a:pt x="32" y="40"/>
                    <a:pt x="32" y="48"/>
                  </a:cubicBezTo>
                  <a:lnTo>
                    <a:pt x="32" y="720"/>
                  </a:lnTo>
                  <a:cubicBezTo>
                    <a:pt x="32" y="729"/>
                    <a:pt x="39" y="736"/>
                    <a:pt x="48" y="736"/>
                  </a:cubicBezTo>
                  <a:lnTo>
                    <a:pt x="481" y="736"/>
                  </a:lnTo>
                  <a:cubicBezTo>
                    <a:pt x="490" y="736"/>
                    <a:pt x="497" y="729"/>
                    <a:pt x="497" y="720"/>
                  </a:cubicBezTo>
                  <a:lnTo>
                    <a:pt x="497" y="48"/>
                  </a:lnTo>
                  <a:cubicBezTo>
                    <a:pt x="497" y="40"/>
                    <a:pt x="490" y="32"/>
                    <a:pt x="481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prstClr val="black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6" name="PA-任意多边形 775"/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2807" y="2134"/>
              <a:ext cx="146" cy="146"/>
            </a:xfrm>
            <a:custGeom>
              <a:avLst/>
              <a:gdLst>
                <a:gd name="T0" fmla="*/ 190 w 381"/>
                <a:gd name="T1" fmla="*/ 382 h 382"/>
                <a:gd name="T2" fmla="*/ 0 w 381"/>
                <a:gd name="T3" fmla="*/ 191 h 382"/>
                <a:gd name="T4" fmla="*/ 190 w 381"/>
                <a:gd name="T5" fmla="*/ 0 h 382"/>
                <a:gd name="T6" fmla="*/ 381 w 381"/>
                <a:gd name="T7" fmla="*/ 191 h 382"/>
                <a:gd name="T8" fmla="*/ 190 w 381"/>
                <a:gd name="T9" fmla="*/ 382 h 382"/>
                <a:gd name="T10" fmla="*/ 190 w 381"/>
                <a:gd name="T11" fmla="*/ 32 h 382"/>
                <a:gd name="T12" fmla="*/ 32 w 381"/>
                <a:gd name="T13" fmla="*/ 191 h 382"/>
                <a:gd name="T14" fmla="*/ 190 w 381"/>
                <a:gd name="T15" fmla="*/ 350 h 382"/>
                <a:gd name="T16" fmla="*/ 349 w 381"/>
                <a:gd name="T17" fmla="*/ 191 h 382"/>
                <a:gd name="T18" fmla="*/ 190 w 381"/>
                <a:gd name="T19" fmla="*/ 3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" h="382">
                  <a:moveTo>
                    <a:pt x="190" y="382"/>
                  </a:moveTo>
                  <a:cubicBezTo>
                    <a:pt x="85" y="382"/>
                    <a:pt x="0" y="296"/>
                    <a:pt x="0" y="191"/>
                  </a:cubicBezTo>
                  <a:cubicBezTo>
                    <a:pt x="0" y="85"/>
                    <a:pt x="85" y="0"/>
                    <a:pt x="190" y="0"/>
                  </a:cubicBezTo>
                  <a:cubicBezTo>
                    <a:pt x="296" y="0"/>
                    <a:pt x="381" y="85"/>
                    <a:pt x="381" y="191"/>
                  </a:cubicBezTo>
                  <a:cubicBezTo>
                    <a:pt x="381" y="296"/>
                    <a:pt x="296" y="382"/>
                    <a:pt x="190" y="382"/>
                  </a:cubicBezTo>
                  <a:close/>
                  <a:moveTo>
                    <a:pt x="190" y="32"/>
                  </a:moveTo>
                  <a:cubicBezTo>
                    <a:pt x="103" y="32"/>
                    <a:pt x="32" y="103"/>
                    <a:pt x="32" y="191"/>
                  </a:cubicBezTo>
                  <a:cubicBezTo>
                    <a:pt x="32" y="278"/>
                    <a:pt x="103" y="350"/>
                    <a:pt x="190" y="350"/>
                  </a:cubicBezTo>
                  <a:cubicBezTo>
                    <a:pt x="278" y="350"/>
                    <a:pt x="349" y="278"/>
                    <a:pt x="349" y="191"/>
                  </a:cubicBezTo>
                  <a:cubicBezTo>
                    <a:pt x="349" y="103"/>
                    <a:pt x="278" y="32"/>
                    <a:pt x="190" y="32"/>
                  </a:cubicBez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7" name="PA-任意多边形 776"/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2843" y="2042"/>
              <a:ext cx="74" cy="74"/>
            </a:xfrm>
            <a:custGeom>
              <a:avLst/>
              <a:gdLst>
                <a:gd name="T0" fmla="*/ 96 w 193"/>
                <a:gd name="T1" fmla="*/ 193 h 193"/>
                <a:gd name="T2" fmla="*/ 0 w 193"/>
                <a:gd name="T3" fmla="*/ 97 h 193"/>
                <a:gd name="T4" fmla="*/ 96 w 193"/>
                <a:gd name="T5" fmla="*/ 0 h 193"/>
                <a:gd name="T6" fmla="*/ 193 w 193"/>
                <a:gd name="T7" fmla="*/ 97 h 193"/>
                <a:gd name="T8" fmla="*/ 96 w 193"/>
                <a:gd name="T9" fmla="*/ 193 h 193"/>
                <a:gd name="T10" fmla="*/ 96 w 193"/>
                <a:gd name="T11" fmla="*/ 32 h 193"/>
                <a:gd name="T12" fmla="*/ 32 w 193"/>
                <a:gd name="T13" fmla="*/ 97 h 193"/>
                <a:gd name="T14" fmla="*/ 96 w 193"/>
                <a:gd name="T15" fmla="*/ 161 h 193"/>
                <a:gd name="T16" fmla="*/ 161 w 193"/>
                <a:gd name="T17" fmla="*/ 97 h 193"/>
                <a:gd name="T18" fmla="*/ 96 w 193"/>
                <a:gd name="T19" fmla="*/ 3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193">
                  <a:moveTo>
                    <a:pt x="96" y="193"/>
                  </a:moveTo>
                  <a:cubicBezTo>
                    <a:pt x="43" y="193"/>
                    <a:pt x="0" y="150"/>
                    <a:pt x="0" y="97"/>
                  </a:cubicBezTo>
                  <a:cubicBezTo>
                    <a:pt x="0" y="43"/>
                    <a:pt x="43" y="0"/>
                    <a:pt x="96" y="0"/>
                  </a:cubicBezTo>
                  <a:cubicBezTo>
                    <a:pt x="150" y="0"/>
                    <a:pt x="193" y="43"/>
                    <a:pt x="193" y="97"/>
                  </a:cubicBezTo>
                  <a:cubicBezTo>
                    <a:pt x="193" y="150"/>
                    <a:pt x="150" y="193"/>
                    <a:pt x="96" y="193"/>
                  </a:cubicBezTo>
                  <a:close/>
                  <a:moveTo>
                    <a:pt x="96" y="32"/>
                  </a:moveTo>
                  <a:cubicBezTo>
                    <a:pt x="61" y="32"/>
                    <a:pt x="32" y="61"/>
                    <a:pt x="32" y="97"/>
                  </a:cubicBezTo>
                  <a:cubicBezTo>
                    <a:pt x="32" y="132"/>
                    <a:pt x="61" y="161"/>
                    <a:pt x="96" y="161"/>
                  </a:cubicBezTo>
                  <a:cubicBezTo>
                    <a:pt x="132" y="161"/>
                    <a:pt x="161" y="132"/>
                    <a:pt x="161" y="97"/>
                  </a:cubicBezTo>
                  <a:cubicBezTo>
                    <a:pt x="161" y="61"/>
                    <a:pt x="132" y="32"/>
                    <a:pt x="96" y="32"/>
                  </a:cubicBez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PA-任意多边形 777"/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2843" y="2169"/>
              <a:ext cx="74" cy="74"/>
            </a:xfrm>
            <a:custGeom>
              <a:avLst/>
              <a:gdLst>
                <a:gd name="T0" fmla="*/ 96 w 193"/>
                <a:gd name="T1" fmla="*/ 193 h 193"/>
                <a:gd name="T2" fmla="*/ 0 w 193"/>
                <a:gd name="T3" fmla="*/ 97 h 193"/>
                <a:gd name="T4" fmla="*/ 96 w 193"/>
                <a:gd name="T5" fmla="*/ 0 h 193"/>
                <a:gd name="T6" fmla="*/ 193 w 193"/>
                <a:gd name="T7" fmla="*/ 97 h 193"/>
                <a:gd name="T8" fmla="*/ 96 w 193"/>
                <a:gd name="T9" fmla="*/ 193 h 193"/>
                <a:gd name="T10" fmla="*/ 96 w 193"/>
                <a:gd name="T11" fmla="*/ 32 h 193"/>
                <a:gd name="T12" fmla="*/ 32 w 193"/>
                <a:gd name="T13" fmla="*/ 97 h 193"/>
                <a:gd name="T14" fmla="*/ 96 w 193"/>
                <a:gd name="T15" fmla="*/ 161 h 193"/>
                <a:gd name="T16" fmla="*/ 161 w 193"/>
                <a:gd name="T17" fmla="*/ 97 h 193"/>
                <a:gd name="T18" fmla="*/ 96 w 193"/>
                <a:gd name="T19" fmla="*/ 3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193">
                  <a:moveTo>
                    <a:pt x="96" y="193"/>
                  </a:moveTo>
                  <a:cubicBezTo>
                    <a:pt x="43" y="193"/>
                    <a:pt x="0" y="150"/>
                    <a:pt x="0" y="97"/>
                  </a:cubicBezTo>
                  <a:cubicBezTo>
                    <a:pt x="0" y="43"/>
                    <a:pt x="43" y="0"/>
                    <a:pt x="96" y="0"/>
                  </a:cubicBezTo>
                  <a:cubicBezTo>
                    <a:pt x="150" y="0"/>
                    <a:pt x="193" y="43"/>
                    <a:pt x="193" y="97"/>
                  </a:cubicBezTo>
                  <a:cubicBezTo>
                    <a:pt x="193" y="150"/>
                    <a:pt x="150" y="193"/>
                    <a:pt x="96" y="193"/>
                  </a:cubicBezTo>
                  <a:close/>
                  <a:moveTo>
                    <a:pt x="96" y="32"/>
                  </a:moveTo>
                  <a:cubicBezTo>
                    <a:pt x="61" y="32"/>
                    <a:pt x="32" y="61"/>
                    <a:pt x="32" y="97"/>
                  </a:cubicBezTo>
                  <a:cubicBezTo>
                    <a:pt x="32" y="132"/>
                    <a:pt x="61" y="161"/>
                    <a:pt x="96" y="161"/>
                  </a:cubicBezTo>
                  <a:cubicBezTo>
                    <a:pt x="132" y="161"/>
                    <a:pt x="161" y="132"/>
                    <a:pt x="161" y="97"/>
                  </a:cubicBezTo>
                  <a:cubicBezTo>
                    <a:pt x="161" y="61"/>
                    <a:pt x="132" y="32"/>
                    <a:pt x="96" y="32"/>
                  </a:cubicBezTo>
                  <a:close/>
                </a:path>
              </a:pathLst>
            </a:custGeom>
            <a:solidFill>
              <a:prstClr val="black"/>
            </a:solidFill>
            <a:ln w="0">
              <a:noFill/>
              <a:prstDash val="solid"/>
              <a:rou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grpSp>
        <p:nvGrpSpPr>
          <p:cNvPr id="6" name="icon"/>
          <p:cNvGrpSpPr/>
          <p:nvPr>
            <p:custDataLst>
              <p:tags r:id="rId25"/>
            </p:custDataLst>
          </p:nvPr>
        </p:nvGrpSpPr>
        <p:grpSpPr>
          <a:xfrm>
            <a:off x="7133182" y="4469130"/>
            <a:ext cx="454840" cy="676275"/>
            <a:chOff x="21522460" y="27526552"/>
            <a:chExt cx="1148953" cy="1524578"/>
          </a:xfrm>
          <a:solidFill>
            <a:schemeClr val="accent1"/>
          </a:solidFill>
        </p:grpSpPr>
        <p:sp>
          <p:nvSpPr>
            <p:cNvPr id="7" name="PA-任意多边形 3432"/>
            <p:cNvSpPr/>
            <p:nvPr>
              <p:custDataLst>
                <p:tags r:id="rId26"/>
              </p:custDataLst>
            </p:nvPr>
          </p:nvSpPr>
          <p:spPr>
            <a:xfrm>
              <a:off x="21522460" y="27526552"/>
              <a:ext cx="294680" cy="1390055"/>
            </a:xfrm>
            <a:custGeom>
              <a:avLst/>
              <a:gdLst>
                <a:gd name="connsiteX0" fmla="*/ 268064 w 294679"/>
                <a:gd name="connsiteY0" fmla="*/ 1391017 h 1390054"/>
                <a:gd name="connsiteX1" fmla="*/ 27433 w 294679"/>
                <a:gd name="connsiteY1" fmla="*/ 1391017 h 1390054"/>
                <a:gd name="connsiteX2" fmla="*/ 698 w 294679"/>
                <a:gd name="connsiteY2" fmla="*/ 1364282 h 1390054"/>
                <a:gd name="connsiteX3" fmla="*/ 698 w 294679"/>
                <a:gd name="connsiteY3" fmla="*/ 27433 h 1390054"/>
                <a:gd name="connsiteX4" fmla="*/ 27433 w 294679"/>
                <a:gd name="connsiteY4" fmla="*/ 698 h 1390054"/>
                <a:gd name="connsiteX5" fmla="*/ 268064 w 294679"/>
                <a:gd name="connsiteY5" fmla="*/ 698 h 1390054"/>
                <a:gd name="connsiteX6" fmla="*/ 294800 w 294679"/>
                <a:gd name="connsiteY6" fmla="*/ 27433 h 1390054"/>
                <a:gd name="connsiteX7" fmla="*/ 294800 w 294679"/>
                <a:gd name="connsiteY7" fmla="*/ 1364276 h 1390054"/>
                <a:gd name="connsiteX8" fmla="*/ 268064 w 294679"/>
                <a:gd name="connsiteY8" fmla="*/ 1391017 h 1390054"/>
                <a:gd name="connsiteX9" fmla="*/ 54172 w 294679"/>
                <a:gd name="connsiteY9" fmla="*/ 1337540 h 1390054"/>
                <a:gd name="connsiteX10" fmla="*/ 241329 w 294679"/>
                <a:gd name="connsiteY10" fmla="*/ 1337540 h 1390054"/>
                <a:gd name="connsiteX11" fmla="*/ 241329 w 294679"/>
                <a:gd name="connsiteY11" fmla="*/ 54172 h 1390054"/>
                <a:gd name="connsiteX12" fmla="*/ 54172 w 294679"/>
                <a:gd name="connsiteY12" fmla="*/ 54172 h 1390054"/>
                <a:gd name="connsiteX13" fmla="*/ 54172 w 294679"/>
                <a:gd name="connsiteY13" fmla="*/ 1337540 h 139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4679" h="1390054">
                  <a:moveTo>
                    <a:pt x="268064" y="1391017"/>
                  </a:moveTo>
                  <a:lnTo>
                    <a:pt x="27433" y="1391017"/>
                  </a:lnTo>
                  <a:cubicBezTo>
                    <a:pt x="12666" y="1391017"/>
                    <a:pt x="698" y="1379046"/>
                    <a:pt x="698" y="1364282"/>
                  </a:cubicBezTo>
                  <a:lnTo>
                    <a:pt x="698" y="27433"/>
                  </a:lnTo>
                  <a:cubicBezTo>
                    <a:pt x="698" y="12669"/>
                    <a:pt x="12669" y="698"/>
                    <a:pt x="27433" y="698"/>
                  </a:cubicBezTo>
                  <a:lnTo>
                    <a:pt x="268064" y="698"/>
                  </a:lnTo>
                  <a:cubicBezTo>
                    <a:pt x="282831" y="698"/>
                    <a:pt x="294800" y="12669"/>
                    <a:pt x="294800" y="27433"/>
                  </a:cubicBezTo>
                  <a:lnTo>
                    <a:pt x="294800" y="1364276"/>
                  </a:lnTo>
                  <a:cubicBezTo>
                    <a:pt x="294806" y="1379043"/>
                    <a:pt x="282831" y="1391017"/>
                    <a:pt x="268064" y="1391017"/>
                  </a:cubicBezTo>
                  <a:close/>
                  <a:moveTo>
                    <a:pt x="54172" y="1337540"/>
                  </a:moveTo>
                  <a:lnTo>
                    <a:pt x="241329" y="1337540"/>
                  </a:lnTo>
                  <a:lnTo>
                    <a:pt x="241329" y="54172"/>
                  </a:lnTo>
                  <a:lnTo>
                    <a:pt x="54172" y="54172"/>
                  </a:lnTo>
                  <a:lnTo>
                    <a:pt x="54172" y="1337540"/>
                  </a:ln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PA-任意多边形 3434"/>
            <p:cNvSpPr/>
            <p:nvPr>
              <p:custDataLst>
                <p:tags r:id="rId27"/>
              </p:custDataLst>
            </p:nvPr>
          </p:nvSpPr>
          <p:spPr>
            <a:xfrm>
              <a:off x="21763091" y="27526552"/>
              <a:ext cx="907852" cy="1524000"/>
            </a:xfrm>
            <a:custGeom>
              <a:avLst/>
              <a:gdLst>
                <a:gd name="connsiteX0" fmla="*/ 883013 w 907851"/>
                <a:gd name="connsiteY0" fmla="*/ 1524698 h 1524000"/>
                <a:gd name="connsiteX1" fmla="*/ 27433 w 907851"/>
                <a:gd name="connsiteY1" fmla="*/ 1524698 h 1524000"/>
                <a:gd name="connsiteX2" fmla="*/ 698 w 907851"/>
                <a:gd name="connsiteY2" fmla="*/ 1497962 h 1524000"/>
                <a:gd name="connsiteX3" fmla="*/ 698 w 907851"/>
                <a:gd name="connsiteY3" fmla="*/ 27433 h 1524000"/>
                <a:gd name="connsiteX4" fmla="*/ 27433 w 907851"/>
                <a:gd name="connsiteY4" fmla="*/ 698 h 1524000"/>
                <a:gd name="connsiteX5" fmla="*/ 799527 w 907851"/>
                <a:gd name="connsiteY5" fmla="*/ 698 h 1524000"/>
                <a:gd name="connsiteX6" fmla="*/ 909752 w 907851"/>
                <a:gd name="connsiteY6" fmla="*/ 110923 h 1524000"/>
                <a:gd name="connsiteX7" fmla="*/ 909752 w 907851"/>
                <a:gd name="connsiteY7" fmla="*/ 1497962 h 1524000"/>
                <a:gd name="connsiteX8" fmla="*/ 883013 w 907851"/>
                <a:gd name="connsiteY8" fmla="*/ 1524698 h 1524000"/>
                <a:gd name="connsiteX9" fmla="*/ 54175 w 907851"/>
                <a:gd name="connsiteY9" fmla="*/ 1471224 h 1524000"/>
                <a:gd name="connsiteX10" fmla="*/ 856278 w 907851"/>
                <a:gd name="connsiteY10" fmla="*/ 1471224 h 1524000"/>
                <a:gd name="connsiteX11" fmla="*/ 856278 w 907851"/>
                <a:gd name="connsiteY11" fmla="*/ 110923 h 1524000"/>
                <a:gd name="connsiteX12" fmla="*/ 799527 w 907851"/>
                <a:gd name="connsiteY12" fmla="*/ 54172 h 1524000"/>
                <a:gd name="connsiteX13" fmla="*/ 54175 w 907851"/>
                <a:gd name="connsiteY13" fmla="*/ 54172 h 1524000"/>
                <a:gd name="connsiteX14" fmla="*/ 54175 w 907851"/>
                <a:gd name="connsiteY14" fmla="*/ 1471224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7851" h="1524000">
                  <a:moveTo>
                    <a:pt x="883013" y="1524698"/>
                  </a:moveTo>
                  <a:lnTo>
                    <a:pt x="27433" y="1524698"/>
                  </a:lnTo>
                  <a:cubicBezTo>
                    <a:pt x="12666" y="1524698"/>
                    <a:pt x="698" y="1512726"/>
                    <a:pt x="698" y="1497962"/>
                  </a:cubicBezTo>
                  <a:lnTo>
                    <a:pt x="698" y="27433"/>
                  </a:lnTo>
                  <a:cubicBezTo>
                    <a:pt x="698" y="12666"/>
                    <a:pt x="12669" y="698"/>
                    <a:pt x="27433" y="698"/>
                  </a:cubicBezTo>
                  <a:lnTo>
                    <a:pt x="799527" y="698"/>
                  </a:lnTo>
                  <a:cubicBezTo>
                    <a:pt x="860299" y="698"/>
                    <a:pt x="909752" y="50144"/>
                    <a:pt x="909752" y="110923"/>
                  </a:cubicBezTo>
                  <a:lnTo>
                    <a:pt x="909752" y="1497962"/>
                  </a:lnTo>
                  <a:cubicBezTo>
                    <a:pt x="909752" y="1512726"/>
                    <a:pt x="897780" y="1524698"/>
                    <a:pt x="883013" y="1524698"/>
                  </a:cubicBezTo>
                  <a:close/>
                  <a:moveTo>
                    <a:pt x="54175" y="1471224"/>
                  </a:moveTo>
                  <a:lnTo>
                    <a:pt x="856278" y="1471224"/>
                  </a:lnTo>
                  <a:lnTo>
                    <a:pt x="856278" y="110923"/>
                  </a:lnTo>
                  <a:cubicBezTo>
                    <a:pt x="856278" y="79630"/>
                    <a:pt x="830819" y="54172"/>
                    <a:pt x="799527" y="54172"/>
                  </a:cubicBezTo>
                  <a:lnTo>
                    <a:pt x="54175" y="54172"/>
                  </a:lnTo>
                  <a:lnTo>
                    <a:pt x="54175" y="1471224"/>
                  </a:ln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PA-任意多边形 3436"/>
            <p:cNvSpPr/>
            <p:nvPr>
              <p:custDataLst>
                <p:tags r:id="rId28"/>
              </p:custDataLst>
            </p:nvPr>
          </p:nvSpPr>
          <p:spPr>
            <a:xfrm>
              <a:off x="21522460" y="28756450"/>
              <a:ext cx="1148953" cy="294680"/>
            </a:xfrm>
            <a:custGeom>
              <a:avLst/>
              <a:gdLst>
                <a:gd name="connsiteX0" fmla="*/ 1123645 w 1148953"/>
                <a:gd name="connsiteY0" fmla="*/ 294800 h 294679"/>
                <a:gd name="connsiteX1" fmla="*/ 147749 w 1148953"/>
                <a:gd name="connsiteY1" fmla="*/ 294800 h 294679"/>
                <a:gd name="connsiteX2" fmla="*/ 698 w 1148953"/>
                <a:gd name="connsiteY2" fmla="*/ 147749 h 294679"/>
                <a:gd name="connsiteX3" fmla="*/ 147749 w 1148953"/>
                <a:gd name="connsiteY3" fmla="*/ 698 h 294679"/>
                <a:gd name="connsiteX4" fmla="*/ 1123645 w 1148953"/>
                <a:gd name="connsiteY4" fmla="*/ 698 h 294679"/>
                <a:gd name="connsiteX5" fmla="*/ 1150380 w 1148953"/>
                <a:gd name="connsiteY5" fmla="*/ 27433 h 294679"/>
                <a:gd name="connsiteX6" fmla="*/ 1150380 w 1148953"/>
                <a:gd name="connsiteY6" fmla="*/ 268064 h 294679"/>
                <a:gd name="connsiteX7" fmla="*/ 1123645 w 1148953"/>
                <a:gd name="connsiteY7" fmla="*/ 294800 h 294679"/>
                <a:gd name="connsiteX8" fmla="*/ 147749 w 1148953"/>
                <a:gd name="connsiteY8" fmla="*/ 54169 h 294679"/>
                <a:gd name="connsiteX9" fmla="*/ 54169 w 1148953"/>
                <a:gd name="connsiteY9" fmla="*/ 147749 h 294679"/>
                <a:gd name="connsiteX10" fmla="*/ 147749 w 1148953"/>
                <a:gd name="connsiteY10" fmla="*/ 241329 h 294679"/>
                <a:gd name="connsiteX11" fmla="*/ 1096909 w 1148953"/>
                <a:gd name="connsiteY11" fmla="*/ 241329 h 294679"/>
                <a:gd name="connsiteX12" fmla="*/ 1096909 w 1148953"/>
                <a:gd name="connsiteY12" fmla="*/ 54172 h 294679"/>
                <a:gd name="connsiteX13" fmla="*/ 147749 w 1148953"/>
                <a:gd name="connsiteY13" fmla="*/ 54172 h 29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8953" h="294679">
                  <a:moveTo>
                    <a:pt x="1123645" y="294800"/>
                  </a:moveTo>
                  <a:lnTo>
                    <a:pt x="147749" y="294800"/>
                  </a:lnTo>
                  <a:cubicBezTo>
                    <a:pt x="66661" y="294800"/>
                    <a:pt x="698" y="228830"/>
                    <a:pt x="698" y="147749"/>
                  </a:cubicBezTo>
                  <a:cubicBezTo>
                    <a:pt x="698" y="66667"/>
                    <a:pt x="66667" y="698"/>
                    <a:pt x="147749" y="698"/>
                  </a:cubicBezTo>
                  <a:lnTo>
                    <a:pt x="1123645" y="698"/>
                  </a:lnTo>
                  <a:cubicBezTo>
                    <a:pt x="1138411" y="698"/>
                    <a:pt x="1150380" y="12669"/>
                    <a:pt x="1150380" y="27433"/>
                  </a:cubicBezTo>
                  <a:lnTo>
                    <a:pt x="1150380" y="268064"/>
                  </a:lnTo>
                  <a:cubicBezTo>
                    <a:pt x="1150383" y="282828"/>
                    <a:pt x="1138411" y="294800"/>
                    <a:pt x="1123645" y="294800"/>
                  </a:cubicBezTo>
                  <a:close/>
                  <a:moveTo>
                    <a:pt x="147749" y="54169"/>
                  </a:moveTo>
                  <a:cubicBezTo>
                    <a:pt x="96147" y="54169"/>
                    <a:pt x="54169" y="96153"/>
                    <a:pt x="54169" y="147749"/>
                  </a:cubicBezTo>
                  <a:cubicBezTo>
                    <a:pt x="54169" y="199341"/>
                    <a:pt x="96147" y="241329"/>
                    <a:pt x="147749" y="241329"/>
                  </a:cubicBezTo>
                  <a:lnTo>
                    <a:pt x="1096909" y="241329"/>
                  </a:lnTo>
                  <a:lnTo>
                    <a:pt x="1096909" y="54172"/>
                  </a:lnTo>
                  <a:lnTo>
                    <a:pt x="147749" y="54172"/>
                  </a:lnTo>
                  <a:close/>
                </a:path>
              </a:pathLst>
            </a:custGeom>
            <a:solidFill>
              <a:srgbClr val="595959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PA-任意多边形 3438"/>
            <p:cNvSpPr/>
            <p:nvPr>
              <p:custDataLst>
                <p:tags r:id="rId29"/>
              </p:custDataLst>
            </p:nvPr>
          </p:nvSpPr>
          <p:spPr>
            <a:xfrm>
              <a:off x="21870042" y="27847402"/>
              <a:ext cx="696516" cy="696516"/>
            </a:xfrm>
            <a:custGeom>
              <a:avLst/>
              <a:gdLst>
                <a:gd name="connsiteX0" fmla="*/ 455222 w 696515"/>
                <a:gd name="connsiteY0" fmla="*/ 695850 h 696515"/>
                <a:gd name="connsiteX1" fmla="*/ 241326 w 696515"/>
                <a:gd name="connsiteY1" fmla="*/ 695850 h 696515"/>
                <a:gd name="connsiteX2" fmla="*/ 214590 w 696515"/>
                <a:gd name="connsiteY2" fmla="*/ 669115 h 696515"/>
                <a:gd name="connsiteX3" fmla="*/ 214590 w 696515"/>
                <a:gd name="connsiteY3" fmla="*/ 481957 h 696515"/>
                <a:gd name="connsiteX4" fmla="*/ 27433 w 696515"/>
                <a:gd name="connsiteY4" fmla="*/ 481957 h 696515"/>
                <a:gd name="connsiteX5" fmla="*/ 698 w 696515"/>
                <a:gd name="connsiteY5" fmla="*/ 455222 h 696515"/>
                <a:gd name="connsiteX6" fmla="*/ 698 w 696515"/>
                <a:gd name="connsiteY6" fmla="*/ 241326 h 696515"/>
                <a:gd name="connsiteX7" fmla="*/ 27433 w 696515"/>
                <a:gd name="connsiteY7" fmla="*/ 214590 h 696515"/>
                <a:gd name="connsiteX8" fmla="*/ 214590 w 696515"/>
                <a:gd name="connsiteY8" fmla="*/ 214590 h 696515"/>
                <a:gd name="connsiteX9" fmla="*/ 214590 w 696515"/>
                <a:gd name="connsiteY9" fmla="*/ 27433 h 696515"/>
                <a:gd name="connsiteX10" fmla="*/ 241326 w 696515"/>
                <a:gd name="connsiteY10" fmla="*/ 698 h 696515"/>
                <a:gd name="connsiteX11" fmla="*/ 455222 w 696515"/>
                <a:gd name="connsiteY11" fmla="*/ 698 h 696515"/>
                <a:gd name="connsiteX12" fmla="*/ 481957 w 696515"/>
                <a:gd name="connsiteY12" fmla="*/ 27433 h 696515"/>
                <a:gd name="connsiteX13" fmla="*/ 481957 w 696515"/>
                <a:gd name="connsiteY13" fmla="*/ 214590 h 696515"/>
                <a:gd name="connsiteX14" fmla="*/ 669115 w 696515"/>
                <a:gd name="connsiteY14" fmla="*/ 214590 h 696515"/>
                <a:gd name="connsiteX15" fmla="*/ 695850 w 696515"/>
                <a:gd name="connsiteY15" fmla="*/ 241326 h 696515"/>
                <a:gd name="connsiteX16" fmla="*/ 695850 w 696515"/>
                <a:gd name="connsiteY16" fmla="*/ 455222 h 696515"/>
                <a:gd name="connsiteX17" fmla="*/ 669115 w 696515"/>
                <a:gd name="connsiteY17" fmla="*/ 481957 h 696515"/>
                <a:gd name="connsiteX18" fmla="*/ 481957 w 696515"/>
                <a:gd name="connsiteY18" fmla="*/ 481957 h 696515"/>
                <a:gd name="connsiteX19" fmla="*/ 481957 w 696515"/>
                <a:gd name="connsiteY19" fmla="*/ 669115 h 696515"/>
                <a:gd name="connsiteX20" fmla="*/ 455222 w 696515"/>
                <a:gd name="connsiteY20" fmla="*/ 695850 h 696515"/>
                <a:gd name="connsiteX21" fmla="*/ 268061 w 696515"/>
                <a:gd name="connsiteY21" fmla="*/ 642373 h 696515"/>
                <a:gd name="connsiteX22" fmla="*/ 428483 w 696515"/>
                <a:gd name="connsiteY22" fmla="*/ 642373 h 696515"/>
                <a:gd name="connsiteX23" fmla="*/ 428483 w 696515"/>
                <a:gd name="connsiteY23" fmla="*/ 455216 h 696515"/>
                <a:gd name="connsiteX24" fmla="*/ 455219 w 696515"/>
                <a:gd name="connsiteY24" fmla="*/ 428480 h 696515"/>
                <a:gd name="connsiteX25" fmla="*/ 642376 w 696515"/>
                <a:gd name="connsiteY25" fmla="*/ 428480 h 696515"/>
                <a:gd name="connsiteX26" fmla="*/ 642376 w 696515"/>
                <a:gd name="connsiteY26" fmla="*/ 268058 h 696515"/>
                <a:gd name="connsiteX27" fmla="*/ 455219 w 696515"/>
                <a:gd name="connsiteY27" fmla="*/ 268058 h 696515"/>
                <a:gd name="connsiteX28" fmla="*/ 428483 w 696515"/>
                <a:gd name="connsiteY28" fmla="*/ 241323 h 696515"/>
                <a:gd name="connsiteX29" fmla="*/ 428483 w 696515"/>
                <a:gd name="connsiteY29" fmla="*/ 54166 h 696515"/>
                <a:gd name="connsiteX30" fmla="*/ 268061 w 696515"/>
                <a:gd name="connsiteY30" fmla="*/ 54166 h 696515"/>
                <a:gd name="connsiteX31" fmla="*/ 268061 w 696515"/>
                <a:gd name="connsiteY31" fmla="*/ 241323 h 696515"/>
                <a:gd name="connsiteX32" fmla="*/ 241326 w 696515"/>
                <a:gd name="connsiteY32" fmla="*/ 268058 h 696515"/>
                <a:gd name="connsiteX33" fmla="*/ 54169 w 696515"/>
                <a:gd name="connsiteY33" fmla="*/ 268058 h 696515"/>
                <a:gd name="connsiteX34" fmla="*/ 54169 w 696515"/>
                <a:gd name="connsiteY34" fmla="*/ 428480 h 696515"/>
                <a:gd name="connsiteX35" fmla="*/ 241326 w 696515"/>
                <a:gd name="connsiteY35" fmla="*/ 428480 h 696515"/>
                <a:gd name="connsiteX36" fmla="*/ 268061 w 696515"/>
                <a:gd name="connsiteY36" fmla="*/ 455216 h 696515"/>
                <a:gd name="connsiteX37" fmla="*/ 268061 w 696515"/>
                <a:gd name="connsiteY37" fmla="*/ 642373 h 696515"/>
                <a:gd name="connsiteX38" fmla="*/ 268061 w 696515"/>
                <a:gd name="connsiteY38" fmla="*/ 642373 h 69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6515" h="696515">
                  <a:moveTo>
                    <a:pt x="455222" y="695850"/>
                  </a:moveTo>
                  <a:lnTo>
                    <a:pt x="241326" y="695850"/>
                  </a:lnTo>
                  <a:cubicBezTo>
                    <a:pt x="226559" y="695850"/>
                    <a:pt x="214590" y="683878"/>
                    <a:pt x="214590" y="669115"/>
                  </a:cubicBezTo>
                  <a:lnTo>
                    <a:pt x="214590" y="481957"/>
                  </a:lnTo>
                  <a:lnTo>
                    <a:pt x="27433" y="481957"/>
                  </a:lnTo>
                  <a:cubicBezTo>
                    <a:pt x="12666" y="481957"/>
                    <a:pt x="698" y="469985"/>
                    <a:pt x="698" y="455222"/>
                  </a:cubicBezTo>
                  <a:lnTo>
                    <a:pt x="698" y="241326"/>
                  </a:lnTo>
                  <a:cubicBezTo>
                    <a:pt x="698" y="226559"/>
                    <a:pt x="12669" y="214590"/>
                    <a:pt x="27433" y="214590"/>
                  </a:cubicBezTo>
                  <a:lnTo>
                    <a:pt x="214590" y="214590"/>
                  </a:lnTo>
                  <a:lnTo>
                    <a:pt x="214590" y="27433"/>
                  </a:lnTo>
                  <a:cubicBezTo>
                    <a:pt x="214590" y="12666"/>
                    <a:pt x="226562" y="698"/>
                    <a:pt x="241326" y="698"/>
                  </a:cubicBezTo>
                  <a:lnTo>
                    <a:pt x="455222" y="698"/>
                  </a:lnTo>
                  <a:cubicBezTo>
                    <a:pt x="469988" y="698"/>
                    <a:pt x="481957" y="12669"/>
                    <a:pt x="481957" y="27433"/>
                  </a:cubicBezTo>
                  <a:lnTo>
                    <a:pt x="481957" y="214590"/>
                  </a:lnTo>
                  <a:lnTo>
                    <a:pt x="669115" y="214590"/>
                  </a:lnTo>
                  <a:cubicBezTo>
                    <a:pt x="683881" y="214590"/>
                    <a:pt x="695850" y="226562"/>
                    <a:pt x="695850" y="241326"/>
                  </a:cubicBezTo>
                  <a:lnTo>
                    <a:pt x="695850" y="455222"/>
                  </a:lnTo>
                  <a:cubicBezTo>
                    <a:pt x="695850" y="469988"/>
                    <a:pt x="683878" y="481957"/>
                    <a:pt x="669115" y="481957"/>
                  </a:cubicBezTo>
                  <a:lnTo>
                    <a:pt x="481957" y="481957"/>
                  </a:lnTo>
                  <a:lnTo>
                    <a:pt x="481957" y="669115"/>
                  </a:lnTo>
                  <a:cubicBezTo>
                    <a:pt x="481960" y="683875"/>
                    <a:pt x="469985" y="695850"/>
                    <a:pt x="455222" y="695850"/>
                  </a:cubicBezTo>
                  <a:close/>
                  <a:moveTo>
                    <a:pt x="268061" y="642373"/>
                  </a:moveTo>
                  <a:lnTo>
                    <a:pt x="428483" y="642373"/>
                  </a:lnTo>
                  <a:lnTo>
                    <a:pt x="428483" y="455216"/>
                  </a:lnTo>
                  <a:cubicBezTo>
                    <a:pt x="428483" y="440449"/>
                    <a:pt x="440455" y="428480"/>
                    <a:pt x="455219" y="428480"/>
                  </a:cubicBezTo>
                  <a:lnTo>
                    <a:pt x="642376" y="428480"/>
                  </a:lnTo>
                  <a:lnTo>
                    <a:pt x="642376" y="268058"/>
                  </a:lnTo>
                  <a:lnTo>
                    <a:pt x="455219" y="268058"/>
                  </a:lnTo>
                  <a:cubicBezTo>
                    <a:pt x="440452" y="268058"/>
                    <a:pt x="428483" y="256087"/>
                    <a:pt x="428483" y="241323"/>
                  </a:cubicBezTo>
                  <a:lnTo>
                    <a:pt x="428483" y="54166"/>
                  </a:lnTo>
                  <a:lnTo>
                    <a:pt x="268061" y="54166"/>
                  </a:lnTo>
                  <a:lnTo>
                    <a:pt x="268061" y="241323"/>
                  </a:lnTo>
                  <a:cubicBezTo>
                    <a:pt x="268061" y="256090"/>
                    <a:pt x="256090" y="268058"/>
                    <a:pt x="241326" y="268058"/>
                  </a:cubicBezTo>
                  <a:lnTo>
                    <a:pt x="54169" y="268058"/>
                  </a:lnTo>
                  <a:lnTo>
                    <a:pt x="54169" y="428480"/>
                  </a:lnTo>
                  <a:lnTo>
                    <a:pt x="241326" y="428480"/>
                  </a:lnTo>
                  <a:cubicBezTo>
                    <a:pt x="256093" y="428480"/>
                    <a:pt x="268061" y="440452"/>
                    <a:pt x="268061" y="455216"/>
                  </a:cubicBezTo>
                  <a:lnTo>
                    <a:pt x="268061" y="642373"/>
                  </a:lnTo>
                  <a:lnTo>
                    <a:pt x="268061" y="642373"/>
                  </a:lnTo>
                  <a:close/>
                </a:path>
              </a:pathLst>
            </a:custGeom>
            <a:solidFill>
              <a:srgbClr val="595959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icon"/>
          <p:cNvGrpSpPr/>
          <p:nvPr>
            <p:custDataLst>
              <p:tags r:id="rId30"/>
            </p:custDataLst>
          </p:nvPr>
        </p:nvGrpSpPr>
        <p:grpSpPr>
          <a:xfrm>
            <a:off x="4713403" y="4504690"/>
            <a:ext cx="480465" cy="714375"/>
            <a:chOff x="21522460" y="27526552"/>
            <a:chExt cx="1148953" cy="1524578"/>
          </a:xfrm>
          <a:solidFill>
            <a:schemeClr val="accent1"/>
          </a:solidFill>
        </p:grpSpPr>
        <p:sp>
          <p:nvSpPr>
            <p:cNvPr id="11" name="PA-任意多边形 3432"/>
            <p:cNvSpPr/>
            <p:nvPr>
              <p:custDataLst>
                <p:tags r:id="rId31"/>
              </p:custDataLst>
            </p:nvPr>
          </p:nvSpPr>
          <p:spPr>
            <a:xfrm>
              <a:off x="21522460" y="27526552"/>
              <a:ext cx="294680" cy="1390055"/>
            </a:xfrm>
            <a:custGeom>
              <a:avLst/>
              <a:gdLst>
                <a:gd name="connsiteX0" fmla="*/ 268064 w 294679"/>
                <a:gd name="connsiteY0" fmla="*/ 1391017 h 1390054"/>
                <a:gd name="connsiteX1" fmla="*/ 27433 w 294679"/>
                <a:gd name="connsiteY1" fmla="*/ 1391017 h 1390054"/>
                <a:gd name="connsiteX2" fmla="*/ 698 w 294679"/>
                <a:gd name="connsiteY2" fmla="*/ 1364282 h 1390054"/>
                <a:gd name="connsiteX3" fmla="*/ 698 w 294679"/>
                <a:gd name="connsiteY3" fmla="*/ 27433 h 1390054"/>
                <a:gd name="connsiteX4" fmla="*/ 27433 w 294679"/>
                <a:gd name="connsiteY4" fmla="*/ 698 h 1390054"/>
                <a:gd name="connsiteX5" fmla="*/ 268064 w 294679"/>
                <a:gd name="connsiteY5" fmla="*/ 698 h 1390054"/>
                <a:gd name="connsiteX6" fmla="*/ 294800 w 294679"/>
                <a:gd name="connsiteY6" fmla="*/ 27433 h 1390054"/>
                <a:gd name="connsiteX7" fmla="*/ 294800 w 294679"/>
                <a:gd name="connsiteY7" fmla="*/ 1364276 h 1390054"/>
                <a:gd name="connsiteX8" fmla="*/ 268064 w 294679"/>
                <a:gd name="connsiteY8" fmla="*/ 1391017 h 1390054"/>
                <a:gd name="connsiteX9" fmla="*/ 54172 w 294679"/>
                <a:gd name="connsiteY9" fmla="*/ 1337540 h 1390054"/>
                <a:gd name="connsiteX10" fmla="*/ 241329 w 294679"/>
                <a:gd name="connsiteY10" fmla="*/ 1337540 h 1390054"/>
                <a:gd name="connsiteX11" fmla="*/ 241329 w 294679"/>
                <a:gd name="connsiteY11" fmla="*/ 54172 h 1390054"/>
                <a:gd name="connsiteX12" fmla="*/ 54172 w 294679"/>
                <a:gd name="connsiteY12" fmla="*/ 54172 h 1390054"/>
                <a:gd name="connsiteX13" fmla="*/ 54172 w 294679"/>
                <a:gd name="connsiteY13" fmla="*/ 1337540 h 139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4679" h="1390054">
                  <a:moveTo>
                    <a:pt x="268064" y="1391017"/>
                  </a:moveTo>
                  <a:lnTo>
                    <a:pt x="27433" y="1391017"/>
                  </a:lnTo>
                  <a:cubicBezTo>
                    <a:pt x="12666" y="1391017"/>
                    <a:pt x="698" y="1379046"/>
                    <a:pt x="698" y="1364282"/>
                  </a:cubicBezTo>
                  <a:lnTo>
                    <a:pt x="698" y="27433"/>
                  </a:lnTo>
                  <a:cubicBezTo>
                    <a:pt x="698" y="12669"/>
                    <a:pt x="12669" y="698"/>
                    <a:pt x="27433" y="698"/>
                  </a:cubicBezTo>
                  <a:lnTo>
                    <a:pt x="268064" y="698"/>
                  </a:lnTo>
                  <a:cubicBezTo>
                    <a:pt x="282831" y="698"/>
                    <a:pt x="294800" y="12669"/>
                    <a:pt x="294800" y="27433"/>
                  </a:cubicBezTo>
                  <a:lnTo>
                    <a:pt x="294800" y="1364276"/>
                  </a:lnTo>
                  <a:cubicBezTo>
                    <a:pt x="294806" y="1379043"/>
                    <a:pt x="282831" y="1391017"/>
                    <a:pt x="268064" y="1391017"/>
                  </a:cubicBezTo>
                  <a:close/>
                  <a:moveTo>
                    <a:pt x="54172" y="1337540"/>
                  </a:moveTo>
                  <a:lnTo>
                    <a:pt x="241329" y="1337540"/>
                  </a:lnTo>
                  <a:lnTo>
                    <a:pt x="241329" y="54172"/>
                  </a:lnTo>
                  <a:lnTo>
                    <a:pt x="54172" y="54172"/>
                  </a:lnTo>
                  <a:lnTo>
                    <a:pt x="54172" y="1337540"/>
                  </a:ln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PA-任意多边形 3434"/>
            <p:cNvSpPr/>
            <p:nvPr>
              <p:custDataLst>
                <p:tags r:id="rId32"/>
              </p:custDataLst>
            </p:nvPr>
          </p:nvSpPr>
          <p:spPr>
            <a:xfrm>
              <a:off x="21763091" y="27526552"/>
              <a:ext cx="907852" cy="1524000"/>
            </a:xfrm>
            <a:custGeom>
              <a:avLst/>
              <a:gdLst>
                <a:gd name="connsiteX0" fmla="*/ 883013 w 907851"/>
                <a:gd name="connsiteY0" fmla="*/ 1524698 h 1524000"/>
                <a:gd name="connsiteX1" fmla="*/ 27433 w 907851"/>
                <a:gd name="connsiteY1" fmla="*/ 1524698 h 1524000"/>
                <a:gd name="connsiteX2" fmla="*/ 698 w 907851"/>
                <a:gd name="connsiteY2" fmla="*/ 1497962 h 1524000"/>
                <a:gd name="connsiteX3" fmla="*/ 698 w 907851"/>
                <a:gd name="connsiteY3" fmla="*/ 27433 h 1524000"/>
                <a:gd name="connsiteX4" fmla="*/ 27433 w 907851"/>
                <a:gd name="connsiteY4" fmla="*/ 698 h 1524000"/>
                <a:gd name="connsiteX5" fmla="*/ 799527 w 907851"/>
                <a:gd name="connsiteY5" fmla="*/ 698 h 1524000"/>
                <a:gd name="connsiteX6" fmla="*/ 909752 w 907851"/>
                <a:gd name="connsiteY6" fmla="*/ 110923 h 1524000"/>
                <a:gd name="connsiteX7" fmla="*/ 909752 w 907851"/>
                <a:gd name="connsiteY7" fmla="*/ 1497962 h 1524000"/>
                <a:gd name="connsiteX8" fmla="*/ 883013 w 907851"/>
                <a:gd name="connsiteY8" fmla="*/ 1524698 h 1524000"/>
                <a:gd name="connsiteX9" fmla="*/ 54175 w 907851"/>
                <a:gd name="connsiteY9" fmla="*/ 1471224 h 1524000"/>
                <a:gd name="connsiteX10" fmla="*/ 856278 w 907851"/>
                <a:gd name="connsiteY10" fmla="*/ 1471224 h 1524000"/>
                <a:gd name="connsiteX11" fmla="*/ 856278 w 907851"/>
                <a:gd name="connsiteY11" fmla="*/ 110923 h 1524000"/>
                <a:gd name="connsiteX12" fmla="*/ 799527 w 907851"/>
                <a:gd name="connsiteY12" fmla="*/ 54172 h 1524000"/>
                <a:gd name="connsiteX13" fmla="*/ 54175 w 907851"/>
                <a:gd name="connsiteY13" fmla="*/ 54172 h 1524000"/>
                <a:gd name="connsiteX14" fmla="*/ 54175 w 907851"/>
                <a:gd name="connsiteY14" fmla="*/ 1471224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7851" h="1524000">
                  <a:moveTo>
                    <a:pt x="883013" y="1524698"/>
                  </a:moveTo>
                  <a:lnTo>
                    <a:pt x="27433" y="1524698"/>
                  </a:lnTo>
                  <a:cubicBezTo>
                    <a:pt x="12666" y="1524698"/>
                    <a:pt x="698" y="1512726"/>
                    <a:pt x="698" y="1497962"/>
                  </a:cubicBezTo>
                  <a:lnTo>
                    <a:pt x="698" y="27433"/>
                  </a:lnTo>
                  <a:cubicBezTo>
                    <a:pt x="698" y="12666"/>
                    <a:pt x="12669" y="698"/>
                    <a:pt x="27433" y="698"/>
                  </a:cubicBezTo>
                  <a:lnTo>
                    <a:pt x="799527" y="698"/>
                  </a:lnTo>
                  <a:cubicBezTo>
                    <a:pt x="860299" y="698"/>
                    <a:pt x="909752" y="50144"/>
                    <a:pt x="909752" y="110923"/>
                  </a:cubicBezTo>
                  <a:lnTo>
                    <a:pt x="909752" y="1497962"/>
                  </a:lnTo>
                  <a:cubicBezTo>
                    <a:pt x="909752" y="1512726"/>
                    <a:pt x="897780" y="1524698"/>
                    <a:pt x="883013" y="1524698"/>
                  </a:cubicBezTo>
                  <a:close/>
                  <a:moveTo>
                    <a:pt x="54175" y="1471224"/>
                  </a:moveTo>
                  <a:lnTo>
                    <a:pt x="856278" y="1471224"/>
                  </a:lnTo>
                  <a:lnTo>
                    <a:pt x="856278" y="110923"/>
                  </a:lnTo>
                  <a:cubicBezTo>
                    <a:pt x="856278" y="79630"/>
                    <a:pt x="830819" y="54172"/>
                    <a:pt x="799527" y="54172"/>
                  </a:cubicBezTo>
                  <a:lnTo>
                    <a:pt x="54175" y="54172"/>
                  </a:lnTo>
                  <a:lnTo>
                    <a:pt x="54175" y="1471224"/>
                  </a:lnTo>
                  <a:close/>
                </a:path>
              </a:pathLst>
            </a:custGeom>
            <a:solidFill>
              <a:prstClr val="black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PA-任意多边形 3436"/>
            <p:cNvSpPr/>
            <p:nvPr>
              <p:custDataLst>
                <p:tags r:id="rId33"/>
              </p:custDataLst>
            </p:nvPr>
          </p:nvSpPr>
          <p:spPr>
            <a:xfrm>
              <a:off x="21522460" y="28756450"/>
              <a:ext cx="1148953" cy="294680"/>
            </a:xfrm>
            <a:custGeom>
              <a:avLst/>
              <a:gdLst>
                <a:gd name="connsiteX0" fmla="*/ 1123645 w 1148953"/>
                <a:gd name="connsiteY0" fmla="*/ 294800 h 294679"/>
                <a:gd name="connsiteX1" fmla="*/ 147749 w 1148953"/>
                <a:gd name="connsiteY1" fmla="*/ 294800 h 294679"/>
                <a:gd name="connsiteX2" fmla="*/ 698 w 1148953"/>
                <a:gd name="connsiteY2" fmla="*/ 147749 h 294679"/>
                <a:gd name="connsiteX3" fmla="*/ 147749 w 1148953"/>
                <a:gd name="connsiteY3" fmla="*/ 698 h 294679"/>
                <a:gd name="connsiteX4" fmla="*/ 1123645 w 1148953"/>
                <a:gd name="connsiteY4" fmla="*/ 698 h 294679"/>
                <a:gd name="connsiteX5" fmla="*/ 1150380 w 1148953"/>
                <a:gd name="connsiteY5" fmla="*/ 27433 h 294679"/>
                <a:gd name="connsiteX6" fmla="*/ 1150380 w 1148953"/>
                <a:gd name="connsiteY6" fmla="*/ 268064 h 294679"/>
                <a:gd name="connsiteX7" fmla="*/ 1123645 w 1148953"/>
                <a:gd name="connsiteY7" fmla="*/ 294800 h 294679"/>
                <a:gd name="connsiteX8" fmla="*/ 147749 w 1148953"/>
                <a:gd name="connsiteY8" fmla="*/ 54169 h 294679"/>
                <a:gd name="connsiteX9" fmla="*/ 54169 w 1148953"/>
                <a:gd name="connsiteY9" fmla="*/ 147749 h 294679"/>
                <a:gd name="connsiteX10" fmla="*/ 147749 w 1148953"/>
                <a:gd name="connsiteY10" fmla="*/ 241329 h 294679"/>
                <a:gd name="connsiteX11" fmla="*/ 1096909 w 1148953"/>
                <a:gd name="connsiteY11" fmla="*/ 241329 h 294679"/>
                <a:gd name="connsiteX12" fmla="*/ 1096909 w 1148953"/>
                <a:gd name="connsiteY12" fmla="*/ 54172 h 294679"/>
                <a:gd name="connsiteX13" fmla="*/ 147749 w 1148953"/>
                <a:gd name="connsiteY13" fmla="*/ 54172 h 294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8953" h="294679">
                  <a:moveTo>
                    <a:pt x="1123645" y="294800"/>
                  </a:moveTo>
                  <a:lnTo>
                    <a:pt x="147749" y="294800"/>
                  </a:lnTo>
                  <a:cubicBezTo>
                    <a:pt x="66661" y="294800"/>
                    <a:pt x="698" y="228830"/>
                    <a:pt x="698" y="147749"/>
                  </a:cubicBezTo>
                  <a:cubicBezTo>
                    <a:pt x="698" y="66667"/>
                    <a:pt x="66667" y="698"/>
                    <a:pt x="147749" y="698"/>
                  </a:cubicBezTo>
                  <a:lnTo>
                    <a:pt x="1123645" y="698"/>
                  </a:lnTo>
                  <a:cubicBezTo>
                    <a:pt x="1138411" y="698"/>
                    <a:pt x="1150380" y="12669"/>
                    <a:pt x="1150380" y="27433"/>
                  </a:cubicBezTo>
                  <a:lnTo>
                    <a:pt x="1150380" y="268064"/>
                  </a:lnTo>
                  <a:cubicBezTo>
                    <a:pt x="1150383" y="282828"/>
                    <a:pt x="1138411" y="294800"/>
                    <a:pt x="1123645" y="294800"/>
                  </a:cubicBezTo>
                  <a:close/>
                  <a:moveTo>
                    <a:pt x="147749" y="54169"/>
                  </a:moveTo>
                  <a:cubicBezTo>
                    <a:pt x="96147" y="54169"/>
                    <a:pt x="54169" y="96153"/>
                    <a:pt x="54169" y="147749"/>
                  </a:cubicBezTo>
                  <a:cubicBezTo>
                    <a:pt x="54169" y="199341"/>
                    <a:pt x="96147" y="241329"/>
                    <a:pt x="147749" y="241329"/>
                  </a:cubicBezTo>
                  <a:lnTo>
                    <a:pt x="1096909" y="241329"/>
                  </a:lnTo>
                  <a:lnTo>
                    <a:pt x="1096909" y="54172"/>
                  </a:lnTo>
                  <a:lnTo>
                    <a:pt x="147749" y="54172"/>
                  </a:lnTo>
                  <a:close/>
                </a:path>
              </a:pathLst>
            </a:custGeom>
            <a:solidFill>
              <a:srgbClr val="595959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PA-任意多边形 3438"/>
            <p:cNvSpPr/>
            <p:nvPr>
              <p:custDataLst>
                <p:tags r:id="rId34"/>
              </p:custDataLst>
            </p:nvPr>
          </p:nvSpPr>
          <p:spPr>
            <a:xfrm>
              <a:off x="21870042" y="27847402"/>
              <a:ext cx="696516" cy="696516"/>
            </a:xfrm>
            <a:custGeom>
              <a:avLst/>
              <a:gdLst>
                <a:gd name="connsiteX0" fmla="*/ 455222 w 696515"/>
                <a:gd name="connsiteY0" fmla="*/ 695850 h 696515"/>
                <a:gd name="connsiteX1" fmla="*/ 241326 w 696515"/>
                <a:gd name="connsiteY1" fmla="*/ 695850 h 696515"/>
                <a:gd name="connsiteX2" fmla="*/ 214590 w 696515"/>
                <a:gd name="connsiteY2" fmla="*/ 669115 h 696515"/>
                <a:gd name="connsiteX3" fmla="*/ 214590 w 696515"/>
                <a:gd name="connsiteY3" fmla="*/ 481957 h 696515"/>
                <a:gd name="connsiteX4" fmla="*/ 27433 w 696515"/>
                <a:gd name="connsiteY4" fmla="*/ 481957 h 696515"/>
                <a:gd name="connsiteX5" fmla="*/ 698 w 696515"/>
                <a:gd name="connsiteY5" fmla="*/ 455222 h 696515"/>
                <a:gd name="connsiteX6" fmla="*/ 698 w 696515"/>
                <a:gd name="connsiteY6" fmla="*/ 241326 h 696515"/>
                <a:gd name="connsiteX7" fmla="*/ 27433 w 696515"/>
                <a:gd name="connsiteY7" fmla="*/ 214590 h 696515"/>
                <a:gd name="connsiteX8" fmla="*/ 214590 w 696515"/>
                <a:gd name="connsiteY8" fmla="*/ 214590 h 696515"/>
                <a:gd name="connsiteX9" fmla="*/ 214590 w 696515"/>
                <a:gd name="connsiteY9" fmla="*/ 27433 h 696515"/>
                <a:gd name="connsiteX10" fmla="*/ 241326 w 696515"/>
                <a:gd name="connsiteY10" fmla="*/ 698 h 696515"/>
                <a:gd name="connsiteX11" fmla="*/ 455222 w 696515"/>
                <a:gd name="connsiteY11" fmla="*/ 698 h 696515"/>
                <a:gd name="connsiteX12" fmla="*/ 481957 w 696515"/>
                <a:gd name="connsiteY12" fmla="*/ 27433 h 696515"/>
                <a:gd name="connsiteX13" fmla="*/ 481957 w 696515"/>
                <a:gd name="connsiteY13" fmla="*/ 214590 h 696515"/>
                <a:gd name="connsiteX14" fmla="*/ 669115 w 696515"/>
                <a:gd name="connsiteY14" fmla="*/ 214590 h 696515"/>
                <a:gd name="connsiteX15" fmla="*/ 695850 w 696515"/>
                <a:gd name="connsiteY15" fmla="*/ 241326 h 696515"/>
                <a:gd name="connsiteX16" fmla="*/ 695850 w 696515"/>
                <a:gd name="connsiteY16" fmla="*/ 455222 h 696515"/>
                <a:gd name="connsiteX17" fmla="*/ 669115 w 696515"/>
                <a:gd name="connsiteY17" fmla="*/ 481957 h 696515"/>
                <a:gd name="connsiteX18" fmla="*/ 481957 w 696515"/>
                <a:gd name="connsiteY18" fmla="*/ 481957 h 696515"/>
                <a:gd name="connsiteX19" fmla="*/ 481957 w 696515"/>
                <a:gd name="connsiteY19" fmla="*/ 669115 h 696515"/>
                <a:gd name="connsiteX20" fmla="*/ 455222 w 696515"/>
                <a:gd name="connsiteY20" fmla="*/ 695850 h 696515"/>
                <a:gd name="connsiteX21" fmla="*/ 268061 w 696515"/>
                <a:gd name="connsiteY21" fmla="*/ 642373 h 696515"/>
                <a:gd name="connsiteX22" fmla="*/ 428483 w 696515"/>
                <a:gd name="connsiteY22" fmla="*/ 642373 h 696515"/>
                <a:gd name="connsiteX23" fmla="*/ 428483 w 696515"/>
                <a:gd name="connsiteY23" fmla="*/ 455216 h 696515"/>
                <a:gd name="connsiteX24" fmla="*/ 455219 w 696515"/>
                <a:gd name="connsiteY24" fmla="*/ 428480 h 696515"/>
                <a:gd name="connsiteX25" fmla="*/ 642376 w 696515"/>
                <a:gd name="connsiteY25" fmla="*/ 428480 h 696515"/>
                <a:gd name="connsiteX26" fmla="*/ 642376 w 696515"/>
                <a:gd name="connsiteY26" fmla="*/ 268058 h 696515"/>
                <a:gd name="connsiteX27" fmla="*/ 455219 w 696515"/>
                <a:gd name="connsiteY27" fmla="*/ 268058 h 696515"/>
                <a:gd name="connsiteX28" fmla="*/ 428483 w 696515"/>
                <a:gd name="connsiteY28" fmla="*/ 241323 h 696515"/>
                <a:gd name="connsiteX29" fmla="*/ 428483 w 696515"/>
                <a:gd name="connsiteY29" fmla="*/ 54166 h 696515"/>
                <a:gd name="connsiteX30" fmla="*/ 268061 w 696515"/>
                <a:gd name="connsiteY30" fmla="*/ 54166 h 696515"/>
                <a:gd name="connsiteX31" fmla="*/ 268061 w 696515"/>
                <a:gd name="connsiteY31" fmla="*/ 241323 h 696515"/>
                <a:gd name="connsiteX32" fmla="*/ 241326 w 696515"/>
                <a:gd name="connsiteY32" fmla="*/ 268058 h 696515"/>
                <a:gd name="connsiteX33" fmla="*/ 54169 w 696515"/>
                <a:gd name="connsiteY33" fmla="*/ 268058 h 696515"/>
                <a:gd name="connsiteX34" fmla="*/ 54169 w 696515"/>
                <a:gd name="connsiteY34" fmla="*/ 428480 h 696515"/>
                <a:gd name="connsiteX35" fmla="*/ 241326 w 696515"/>
                <a:gd name="connsiteY35" fmla="*/ 428480 h 696515"/>
                <a:gd name="connsiteX36" fmla="*/ 268061 w 696515"/>
                <a:gd name="connsiteY36" fmla="*/ 455216 h 696515"/>
                <a:gd name="connsiteX37" fmla="*/ 268061 w 696515"/>
                <a:gd name="connsiteY37" fmla="*/ 642373 h 696515"/>
                <a:gd name="connsiteX38" fmla="*/ 268061 w 696515"/>
                <a:gd name="connsiteY38" fmla="*/ 642373 h 69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6515" h="696515">
                  <a:moveTo>
                    <a:pt x="455222" y="695850"/>
                  </a:moveTo>
                  <a:lnTo>
                    <a:pt x="241326" y="695850"/>
                  </a:lnTo>
                  <a:cubicBezTo>
                    <a:pt x="226559" y="695850"/>
                    <a:pt x="214590" y="683878"/>
                    <a:pt x="214590" y="669115"/>
                  </a:cubicBezTo>
                  <a:lnTo>
                    <a:pt x="214590" y="481957"/>
                  </a:lnTo>
                  <a:lnTo>
                    <a:pt x="27433" y="481957"/>
                  </a:lnTo>
                  <a:cubicBezTo>
                    <a:pt x="12666" y="481957"/>
                    <a:pt x="698" y="469985"/>
                    <a:pt x="698" y="455222"/>
                  </a:cubicBezTo>
                  <a:lnTo>
                    <a:pt x="698" y="241326"/>
                  </a:lnTo>
                  <a:cubicBezTo>
                    <a:pt x="698" y="226559"/>
                    <a:pt x="12669" y="214590"/>
                    <a:pt x="27433" y="214590"/>
                  </a:cubicBezTo>
                  <a:lnTo>
                    <a:pt x="214590" y="214590"/>
                  </a:lnTo>
                  <a:lnTo>
                    <a:pt x="214590" y="27433"/>
                  </a:lnTo>
                  <a:cubicBezTo>
                    <a:pt x="214590" y="12666"/>
                    <a:pt x="226562" y="698"/>
                    <a:pt x="241326" y="698"/>
                  </a:cubicBezTo>
                  <a:lnTo>
                    <a:pt x="455222" y="698"/>
                  </a:lnTo>
                  <a:cubicBezTo>
                    <a:pt x="469988" y="698"/>
                    <a:pt x="481957" y="12669"/>
                    <a:pt x="481957" y="27433"/>
                  </a:cubicBezTo>
                  <a:lnTo>
                    <a:pt x="481957" y="214590"/>
                  </a:lnTo>
                  <a:lnTo>
                    <a:pt x="669115" y="214590"/>
                  </a:lnTo>
                  <a:cubicBezTo>
                    <a:pt x="683881" y="214590"/>
                    <a:pt x="695850" y="226562"/>
                    <a:pt x="695850" y="241326"/>
                  </a:cubicBezTo>
                  <a:lnTo>
                    <a:pt x="695850" y="455222"/>
                  </a:lnTo>
                  <a:cubicBezTo>
                    <a:pt x="695850" y="469988"/>
                    <a:pt x="683878" y="481957"/>
                    <a:pt x="669115" y="481957"/>
                  </a:cubicBezTo>
                  <a:lnTo>
                    <a:pt x="481957" y="481957"/>
                  </a:lnTo>
                  <a:lnTo>
                    <a:pt x="481957" y="669115"/>
                  </a:lnTo>
                  <a:cubicBezTo>
                    <a:pt x="481960" y="683875"/>
                    <a:pt x="469985" y="695850"/>
                    <a:pt x="455222" y="695850"/>
                  </a:cubicBezTo>
                  <a:close/>
                  <a:moveTo>
                    <a:pt x="268061" y="642373"/>
                  </a:moveTo>
                  <a:lnTo>
                    <a:pt x="428483" y="642373"/>
                  </a:lnTo>
                  <a:lnTo>
                    <a:pt x="428483" y="455216"/>
                  </a:lnTo>
                  <a:cubicBezTo>
                    <a:pt x="428483" y="440449"/>
                    <a:pt x="440455" y="428480"/>
                    <a:pt x="455219" y="428480"/>
                  </a:cubicBezTo>
                  <a:lnTo>
                    <a:pt x="642376" y="428480"/>
                  </a:lnTo>
                  <a:lnTo>
                    <a:pt x="642376" y="268058"/>
                  </a:lnTo>
                  <a:lnTo>
                    <a:pt x="455219" y="268058"/>
                  </a:lnTo>
                  <a:cubicBezTo>
                    <a:pt x="440452" y="268058"/>
                    <a:pt x="428483" y="256087"/>
                    <a:pt x="428483" y="241323"/>
                  </a:cubicBezTo>
                  <a:lnTo>
                    <a:pt x="428483" y="54166"/>
                  </a:lnTo>
                  <a:lnTo>
                    <a:pt x="268061" y="54166"/>
                  </a:lnTo>
                  <a:lnTo>
                    <a:pt x="268061" y="241323"/>
                  </a:lnTo>
                  <a:cubicBezTo>
                    <a:pt x="268061" y="256090"/>
                    <a:pt x="256090" y="268058"/>
                    <a:pt x="241326" y="268058"/>
                  </a:cubicBezTo>
                  <a:lnTo>
                    <a:pt x="54169" y="268058"/>
                  </a:lnTo>
                  <a:lnTo>
                    <a:pt x="54169" y="428480"/>
                  </a:lnTo>
                  <a:lnTo>
                    <a:pt x="241326" y="428480"/>
                  </a:lnTo>
                  <a:cubicBezTo>
                    <a:pt x="256093" y="428480"/>
                    <a:pt x="268061" y="440452"/>
                    <a:pt x="268061" y="455216"/>
                  </a:cubicBezTo>
                  <a:lnTo>
                    <a:pt x="268061" y="642373"/>
                  </a:lnTo>
                  <a:lnTo>
                    <a:pt x="268061" y="642373"/>
                  </a:lnTo>
                  <a:close/>
                </a:path>
              </a:pathLst>
            </a:custGeom>
            <a:solidFill>
              <a:srgbClr val="595959"/>
            </a:solidFill>
            <a:ln w="2977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35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可以参考的书籍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从历史印迹中走来的世界：中国篇、外国篇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历史长河中的人类社会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《学生学习用书》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《中学历史单元教学关键环节例说》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《中学历史单元教学设计指南》</a:t>
            </a:r>
            <a:endParaRPr lang="zh-CN" alt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/>
              <a:t>《深度学习：走向核心素养》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  <a:buClrTx/>
              <a:buSzTx/>
              <a:buFontTx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</a:rPr>
              <a:t>总结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20445"/>
            <a:ext cx="10972800" cy="515048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/>
              <a:t>多桶水与多杯水</a:t>
            </a:r>
            <a:endParaRPr lang="en-US" altLang="zh-CN" sz="280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800"/>
              <a:t>1.</a:t>
            </a:r>
            <a:r>
              <a:rPr lang="zh-CN" altLang="en-US" sz="2800"/>
              <a:t>放开历史的视野：</a:t>
            </a:r>
            <a:endParaRPr lang="zh-CN" altLang="en-US" sz="2800"/>
          </a:p>
          <a:p>
            <a:pPr indent="0">
              <a:lnSpc>
                <a:spcPct val="150000"/>
              </a:lnSpc>
              <a:spcBef>
                <a:spcPts val="0"/>
              </a:spcBef>
            </a:pPr>
            <a:r>
              <a:rPr lang="zh-CN" altLang="en-US" sz="2800"/>
              <a:t>大中学课程衔接（历史学与初高中历史教学衔接）</a:t>
            </a:r>
            <a:endParaRPr lang="zh-CN" altLang="en-US" sz="280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/>
              <a:t>北大全国高中历史教师研修班</a:t>
            </a:r>
            <a:endParaRPr lang="zh-CN" altLang="en-US" sz="280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sz="2800"/>
              <a:t>上一版</a:t>
            </a:r>
            <a:r>
              <a:rPr lang="zh-CN" altLang="en-US" sz="2800"/>
              <a:t>教材的培训（张帆、徐蓝等）</a:t>
            </a:r>
            <a:endParaRPr lang="zh-CN" altLang="en-US" sz="2800"/>
          </a:p>
          <a:p>
            <a:pPr indent="0">
              <a:lnSpc>
                <a:spcPct val="150000"/>
              </a:lnSpc>
              <a:spcBef>
                <a:spcPts val="0"/>
              </a:spcBef>
            </a:pPr>
            <a:r>
              <a:rPr lang="zh-CN" altLang="en-US" sz="2800"/>
              <a:t>通史体系、专题史（多学科背景）</a:t>
            </a:r>
            <a:endParaRPr lang="zh-CN" altLang="en-US" sz="2800"/>
          </a:p>
          <a:p>
            <a:pPr indent="0">
              <a:lnSpc>
                <a:spcPct val="150000"/>
              </a:lnSpc>
              <a:spcBef>
                <a:spcPts val="0"/>
              </a:spcBef>
            </a:pPr>
            <a:r>
              <a:rPr lang="zh-CN" altLang="en-US" sz="2800"/>
              <a:t>史料与史论：研究综述、名家访谈、相关著作</a:t>
            </a:r>
            <a:endParaRPr lang="zh-CN" altLang="en-US" sz="280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800"/>
              <a:t>2.</a:t>
            </a:r>
            <a:r>
              <a:rPr lang="zh-CN" altLang="en-US" sz="2800"/>
              <a:t>细致地用足教材：标题</a:t>
            </a:r>
            <a:r>
              <a:rPr lang="en-US" altLang="zh-CN" sz="2800"/>
              <a:t>——</a:t>
            </a:r>
            <a:r>
              <a:rPr lang="zh-CN" altLang="en-US" sz="2800"/>
              <a:t>栏目</a:t>
            </a:r>
            <a:r>
              <a:rPr lang="en-US" altLang="zh-CN" sz="2800"/>
              <a:t>——</a:t>
            </a:r>
            <a:r>
              <a:rPr lang="zh-CN" altLang="en-US" sz="2800"/>
              <a:t>逻辑等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080" y="0"/>
            <a:ext cx="12263120" cy="15036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3600" b="1" dirty="0"/>
              <a:t>一点反思：历史与现实的共情</a:t>
            </a:r>
            <a:br>
              <a:rPr lang="en-US" altLang="zh-CN" sz="2800" b="1" dirty="0"/>
            </a:br>
            <a:r>
              <a:rPr lang="zh-CN" altLang="en-US" sz="2800" b="1" dirty="0"/>
              <a:t>历史课的责任</a:t>
            </a:r>
            <a:r>
              <a:rPr lang="en-US" altLang="zh-CN" sz="2800" b="1" dirty="0"/>
              <a:t>——</a:t>
            </a:r>
            <a:r>
              <a:rPr lang="zh-CN" altLang="en-US" sz="2800" b="1" dirty="0"/>
              <a:t>辩证地思考古今中西的关系、人文关怀与了解之同情</a:t>
            </a:r>
            <a:endParaRPr lang="zh-CN" altLang="en-US" sz="28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2960" y="1804036"/>
            <a:ext cx="11135360" cy="44297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历史老师乃至知识分子的使命是否只有批判与否定？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警惕“倒放电影”：批判易建设难，事非经过不知难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人文关怀（情境）与理性主义（批判的手术刀）张力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温情与敬意、“了解之同情”、历史主义与未来关怀</a:t>
            </a:r>
            <a:endParaRPr lang="en-US" altLang="zh-CN" sz="3200" dirty="0"/>
          </a:p>
          <a:p>
            <a:pPr>
              <a:lnSpc>
                <a:spcPct val="150000"/>
              </a:lnSpc>
            </a:pPr>
            <a:r>
              <a:rPr lang="zh-CN" altLang="en-US" sz="3200" dirty="0"/>
              <a:t>对断裂与延续、批判与继承、历史观与现实感的反思</a:t>
            </a:r>
            <a:endParaRPr lang="en-US" altLang="zh-CN" sz="3200" dirty="0"/>
          </a:p>
          <a:p>
            <a:endParaRPr lang="zh-CN" alt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397635"/>
            <a:ext cx="11804015" cy="452628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000"/>
              <a:t>纲要：纲（线索、逻辑），要（主题）</a:t>
            </a:r>
            <a:endParaRPr lang="zh-CN" altLang="en-US" sz="300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000"/>
              <a:t>中外历史纲要（上、下）：中国视角下的世界，中国与世界的关系</a:t>
            </a:r>
            <a:endParaRPr lang="zh-CN" altLang="en-US" sz="300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000">
                <a:sym typeface="+mn-ea"/>
              </a:rPr>
              <a:t>王家范《中国历史通论》：基本特征、演进脉络（节律脉动与古今特征）</a:t>
            </a:r>
            <a:endParaRPr lang="zh-CN" altLang="en-US" sz="300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000"/>
              <a:t>许倬云：</a:t>
            </a:r>
            <a:r>
              <a:rPr lang="zh-CN" altLang="en-US" sz="3000">
                <a:sym typeface="+mn-ea"/>
              </a:rPr>
              <a:t>人类学</a:t>
            </a:r>
            <a:r>
              <a:rPr lang="en-US" altLang="zh-CN" sz="3000">
                <a:sym typeface="+mn-ea"/>
              </a:rPr>
              <a:t>“</a:t>
            </a:r>
            <a:r>
              <a:rPr lang="zh-CN" altLang="en-US" sz="3000">
                <a:sym typeface="+mn-ea"/>
              </a:rPr>
              <a:t>文化传播与扩散</a:t>
            </a:r>
            <a:r>
              <a:rPr lang="en-US" altLang="zh-CN" sz="3000">
                <a:sym typeface="+mn-ea"/>
              </a:rPr>
              <a:t>”</a:t>
            </a:r>
            <a:r>
              <a:rPr lang="zh-CN" altLang="en-US" sz="3000">
                <a:sym typeface="+mn-ea"/>
              </a:rPr>
              <a:t>学理</a:t>
            </a:r>
            <a:endParaRPr lang="zh-CN" altLang="en-US" sz="3000">
              <a:sym typeface="+mn-e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3000"/>
              <a:t>                  接触</a:t>
            </a:r>
            <a:r>
              <a:rPr lang="en-US" altLang="zh-CN" sz="3000"/>
              <a:t>——</a:t>
            </a:r>
            <a:r>
              <a:rPr lang="zh-CN" altLang="en-US" sz="3000"/>
              <a:t>冲突</a:t>
            </a:r>
            <a:r>
              <a:rPr lang="en-US" altLang="zh-CN" sz="3000"/>
              <a:t>——</a:t>
            </a:r>
            <a:r>
              <a:rPr lang="zh-CN" altLang="en-US" sz="3000"/>
              <a:t>交流</a:t>
            </a:r>
            <a:r>
              <a:rPr lang="en-US" altLang="zh-CN" sz="3000"/>
              <a:t>——</a:t>
            </a:r>
            <a:r>
              <a:rPr lang="zh-CN" altLang="en-US" sz="3000"/>
              <a:t>融合</a:t>
            </a:r>
            <a:r>
              <a:rPr lang="en-US" altLang="zh-CN" sz="3000"/>
              <a:t>——</a:t>
            </a:r>
            <a:r>
              <a:rPr lang="zh-CN" altLang="en-US" sz="3000"/>
              <a:t>整合</a:t>
            </a:r>
            <a:endParaRPr lang="zh-CN" altLang="en-US" sz="3000"/>
          </a:p>
          <a:p>
            <a:endParaRPr lang="zh-CN" altLang="en-US" sz="300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/>
              <a:t>我的理解</a:t>
            </a:r>
            <a:endParaRPr lang="zh-CN" altLang="en-US" sz="4000" b="1"/>
          </a:p>
        </p:txBody>
      </p:sp>
    </p:spTree>
    <p:custDataLst>
      <p:tags r:id="rId1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br>
              <a:rPr lang="en-US" altLang="zh-CN" sz="3600" dirty="0"/>
            </a:br>
            <a:br>
              <a:rPr lang="en-US" altLang="zh-CN" sz="3600" dirty="0"/>
            </a:br>
            <a:endParaRPr lang="zh-CN" altLang="en-US" sz="36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72720" y="1137920"/>
            <a:ext cx="12019281" cy="53238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4300" dirty="0">
                <a:solidFill>
                  <a:schemeClr val="tx1"/>
                </a:solidFill>
              </a:rPr>
              <a:t>批判继承（新与对的关系，对古今中西的关注）</a:t>
            </a:r>
            <a:endParaRPr lang="en-US" altLang="zh-CN" sz="3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</a:rPr>
              <a:t>摒弃二元对立：不新不旧、亦新亦旧、不中不西、亦中亦西</a:t>
            </a:r>
            <a:br>
              <a:rPr lang="en-US" altLang="zh-CN" sz="3200" dirty="0">
                <a:solidFill>
                  <a:schemeClr val="tx1"/>
                </a:solidFill>
              </a:rPr>
            </a:br>
            <a:r>
              <a:rPr lang="zh-CN" altLang="en-US" sz="3200" dirty="0">
                <a:solidFill>
                  <a:schemeClr val="tx1"/>
                </a:solidFill>
              </a:rPr>
              <a:t>对古今中西的辩证看待：无论是历史记忆，还是历史学成果</a:t>
            </a:r>
            <a:br>
              <a:rPr lang="en-US" altLang="zh-CN" sz="3200" dirty="0">
                <a:solidFill>
                  <a:schemeClr val="tx1"/>
                </a:solidFill>
              </a:rPr>
            </a:br>
            <a:r>
              <a:rPr lang="zh-CN" altLang="en-US" sz="3200" dirty="0">
                <a:solidFill>
                  <a:schemeClr val="tx1"/>
                </a:solidFill>
              </a:rPr>
              <a:t>对教与学关系辩证看待：教学相长、不断学习、教研在路上</a:t>
            </a:r>
            <a:br>
              <a:rPr lang="en-US" altLang="zh-CN" sz="3200" dirty="0">
                <a:solidFill>
                  <a:schemeClr val="tx1"/>
                </a:solidFill>
              </a:rPr>
            </a:br>
            <a:r>
              <a:rPr lang="zh-CN" altLang="en-US" sz="3200" dirty="0">
                <a:solidFill>
                  <a:schemeClr val="tx1"/>
                </a:solidFill>
              </a:rPr>
              <a:t>对从教者认识辩证看待：经验与知识、认识与规律的发展性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A-矩形 3"/>
          <p:cNvSpPr/>
          <p:nvPr>
            <p:custDataLst>
              <p:tags r:id="rId3"/>
            </p:custDataLst>
          </p:nvPr>
        </p:nvSpPr>
        <p:spPr>
          <a:xfrm>
            <a:off x="3743960" y="2212340"/>
            <a:ext cx="640651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汉黑W" panose="00020600040101010101" charset="-122"/>
                <a:ea typeface="汉仪汉黑W" panose="00020600040101010101" charset="-122"/>
                <a:sym typeface="思源黑体" panose="020B0500000000000000" pitchFamily="34" charset="-122"/>
              </a:rPr>
              <a:t>谢谢聆听</a:t>
            </a:r>
            <a:endParaRPr lang="zh-CN" altLang="en-US" sz="9600" dirty="0">
              <a:solidFill>
                <a:schemeClr val="tx1">
                  <a:lumMod val="75000"/>
                  <a:lumOff val="25000"/>
                </a:schemeClr>
              </a:solidFill>
              <a:latin typeface="汉仪汉黑W" panose="00020600040101010101" charset="-122"/>
              <a:ea typeface="汉仪汉黑W" panose="00020600040101010101" charset="-122"/>
              <a:sym typeface="思源黑体" panose="020B05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097" y="5706247"/>
            <a:ext cx="2767313" cy="51816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5138118" y="3985738"/>
            <a:ext cx="5012357" cy="0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407777" y="1988801"/>
            <a:ext cx="5058754" cy="0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334171"/>
            <a:ext cx="1767840" cy="176784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945" y="2212340"/>
            <a:ext cx="5691505" cy="1568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140" y="5706110"/>
            <a:ext cx="2921635" cy="518795"/>
          </a:xfrm>
          <a:prstGeom prst="rect">
            <a:avLst/>
          </a:prstGeom>
        </p:spPr>
      </p:pic>
      <p:pic>
        <p:nvPicPr>
          <p:cNvPr id="7" name="图片 6" descr="1350167490"/>
          <p:cNvPicPr>
            <a:picLocks noChangeAspect="1"/>
          </p:cNvPicPr>
          <p:nvPr/>
        </p:nvPicPr>
        <p:blipFill>
          <a:blip r:embed="rId8"/>
          <a:srcRect l="5814" t="24905" r="6402" b="20423"/>
          <a:stretch>
            <a:fillRect/>
          </a:stretch>
        </p:blipFill>
        <p:spPr>
          <a:xfrm>
            <a:off x="436245" y="1746885"/>
            <a:ext cx="2521585" cy="3403600"/>
          </a:xfrm>
          <a:prstGeom prst="rect">
            <a:avLst/>
          </a:prstGeom>
        </p:spPr>
      </p:pic>
      <p:pic>
        <p:nvPicPr>
          <p:cNvPr id="13" name="图片 12" descr="6578233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1500" y="2083435"/>
            <a:ext cx="2730500" cy="273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417955"/>
            <a:ext cx="10972800" cy="4526280"/>
          </a:xfrm>
        </p:spPr>
        <p:txBody>
          <a:bodyPr/>
          <a:lstStyle/>
          <a:p>
            <a:pPr marL="0" indent="0" fontAlgn="auto">
              <a:lnSpc>
                <a:spcPct val="150000"/>
              </a:lnSpc>
              <a:buNone/>
            </a:pPr>
            <a:r>
              <a:rPr lang="en-US" altLang="zh-CN"/>
              <a:t>       “</a:t>
            </a:r>
            <a:r>
              <a:rPr lang="zh-CN" altLang="en-US"/>
              <a:t>现在大家口口声声的大喊着要恢复民族精神，但是一般人对于本民族已往的历史一点也不知道，那么所谓恢复又何从而谈起?所以中国现在非常需要一部有系统的中国通史不可。但是这部书始终还没有见到，也没有听说有人要从事于此种工作。”</a:t>
            </a:r>
            <a:endParaRPr lang="zh-CN" altLang="en-US"/>
          </a:p>
          <a:p>
            <a:pPr marL="0" indent="0" algn="r" fontAlgn="auto">
              <a:lnSpc>
                <a:spcPct val="150000"/>
              </a:lnSpc>
              <a:buNone/>
            </a:pPr>
            <a:r>
              <a:rPr lang="en-US" altLang="zh-CN"/>
              <a:t>——</a:t>
            </a:r>
            <a:r>
              <a:rPr lang="zh-CN" altLang="en-US"/>
              <a:t>【钱穆学生】克明《钱穆的历史观》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/>
              <a:t>集各家教材之所长（以华师大版初中教材为例）</a:t>
            </a:r>
            <a:endParaRPr lang="zh-CN" altLang="en-US" sz="3200" b="1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41980" y="1550035"/>
            <a:ext cx="3184525" cy="4406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1550670"/>
            <a:ext cx="2497455" cy="4406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580" y="3838575"/>
            <a:ext cx="4401820" cy="22974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264" y="1062219"/>
            <a:ext cx="3457575" cy="269126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1.0"/>
</p:tagLst>
</file>

<file path=ppt/tags/tag10.xml><?xml version="1.0" encoding="utf-8"?>
<p:tagLst xmlns:p="http://schemas.openxmlformats.org/presentationml/2006/main">
  <p:tag name="KSO_WM_UNIT_VALUE" val="1030*304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317_1*d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PLACING_PICTURE_INFO" val="{&quot;code&quot;:&quot;ab&quot;,&quot;full_picture&quot;:true,&quot;last_crop_picture&quot;:&quot;1-1&quot;,&quot;last_full_picture&quot;:&quot;ab&quot;,&quot;margin&quot;:{&quot;bottom&quot;:27.035358233111083,&quot;top&quot;:25.59445389044015},&quot;scheme&quot;:&quot;3-1&quot;,&quot;spacing&quot;:5}"/>
  <p:tag name="KSO_WM_UNIT_BLOCK" val="0"/>
  <p:tag name="KSO_WM_UNIT_PLACING_PICTURE" val="43710.7111956018"/>
  <p:tag name="KSO_WM_UNIT_SUPPORT_UNIT_TYPE" val="[&quot;all&quot;]"/>
  <p:tag name="KSO_WM_UNIT_PLACING_PICTURE_USER_VIEWPORT" val="{&quot;height&quot;:4669,&quot;width&quot;:3355}"/>
  <p:tag name="KSO_WM_UNIT_PLACING_PICTURE_COLLAGE_VIEWPORT" val="{&quot;height&quot;:5255.714730518479,&quot;width&quot;:3779.0532255017251}"/>
  <p:tag name="KSO_WM_UNIT_PLACING_PICTURE_USER_RELATIVERECTANGLE" val="{&quot;bottom&quot;:0,&quot;left&quot;:0,&quot;right&quot;:0,&quot;top&quot;:0}"/>
  <p:tag name="KSO_WM_UNIT_PLACING_PICTURE_COLLAGE_RELATIVERECTANGLE" val="{&quot;bottom&quot;:-0.0099339363301235613,&quot;left&quot;:0,&quot;right&quot;:0,&quot;top&quot;:-0.009933936330123341}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95760_3*l_h_f*1_4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101.xml><?xml version="1.0" encoding="utf-8"?>
<p:tagLst xmlns:p="http://schemas.openxmlformats.org/presentationml/2006/main">
  <p:tag name="PA" val="v5.2.7"/>
  <p:tag name="PAMAINTYPE" val="4"/>
  <p:tag name="PATYPE" val="176"/>
  <p:tag name="PASUBTYPE" val="282"/>
  <p:tag name="RESOURCELIBID_SHAPE" val="286950"/>
  <p:tag name="RESOURCELIB_SHAPETYPE" val="4"/>
  <p:tag name="KSO_WM_UNIT_VALUE" val="84*8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95760_3*l_h_x*1_1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ICON_FILEID" val="3139668"/>
  <p:tag name="KSO_WM_UNIT_ICON_STYLE" val="2"/>
  <p:tag name="KSO_WM_UNIT_USESOURCEFORMAT_APPLY" val="1"/>
  <p:tag name="KSO_WM_UNIT_FILL_FORE_SCHEMECOLOR_INDEX" val="5"/>
  <p:tag name="KSO_WM_UNIT_FILL_TYPE" val="1"/>
</p:tagLst>
</file>

<file path=ppt/tags/tag102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03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04.xml><?xml version="1.0" encoding="utf-8"?>
<p:tagLst xmlns:p="http://schemas.openxmlformats.org/presentationml/2006/main">
  <p:tag name="PA" val="v5.2.7"/>
  <p:tag name="PAMAINTYPE" val="4"/>
  <p:tag name="PATYPE" val="176"/>
  <p:tag name="PASUBTYPE" val="282"/>
  <p:tag name="RESOURCELIBID_SHAPE" val="486602"/>
  <p:tag name="RESOURCELIB_SHAPETYPE" val="4"/>
  <p:tag name="KSO_WM_UNIT_VALUE" val="84*8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95760_3*l_h_x*1_2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ICON_FILEID" val="3139460"/>
  <p:tag name="KSO_WM_UNIT_ICON_STYLE" val="2"/>
  <p:tag name="KSO_WM_UNIT_USESOURCEFORMAT_APPLY" val="1"/>
  <p:tag name="KSO_WM_UNIT_FILL_FORE_SCHEMECOLOR_INDEX" val="5"/>
  <p:tag name="KSO_WM_UNIT_FILL_TYPE" val="1"/>
</p:tagLst>
</file>

<file path=ppt/tags/tag105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06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07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08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09.xml><?xml version="1.0" encoding="utf-8"?>
<p:tagLst xmlns:p="http://schemas.openxmlformats.org/presentationml/2006/main">
  <p:tag name="PA" val="v5.2.7"/>
  <p:tag name="PAMAINTYPE" val="4"/>
  <p:tag name="PATYPE" val="176"/>
  <p:tag name="PASUBTYPE" val="282"/>
  <p:tag name="RESOURCELIBID_SHAPE" val="56956"/>
  <p:tag name="RESOURCELIB_SHAPETYPE" val="4"/>
  <p:tag name="KSO_WM_UNIT_VALUE" val="84*8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95760_3*l_h_x*1_3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ICON_FILEID" val="3139461"/>
  <p:tag name="KSO_WM_UNIT_ICON_STYLE" val="2"/>
  <p:tag name="KSO_WM_UNIT_USESOURCEFORMAT_APPLY" val="1"/>
  <p:tag name="KSO_WM_UNIT_FILL_FORE_SCHEMECOLOR_INDEX" val="5"/>
  <p:tag name="KSO_WM_UNIT_FILL_TYPE" val="1"/>
</p:tagLst>
</file>

<file path=ppt/tags/tag11.xml><?xml version="1.0" encoding="utf-8"?>
<p:tagLst xmlns:p="http://schemas.openxmlformats.org/presentationml/2006/main">
  <p:tag name="KSO_WM_UNIT_PLACING_PICTURE_USER_VIEWPORT" val="{&quot;height&quot;:4687,&quot;width&quot;:3303}"/>
</p:tagLst>
</file>

<file path=ppt/tags/tag110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11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3088"/>
  <p:tag name="RESOURCELIB_SHAPETYPE" val="4"/>
  <p:tag name="KSO_WM_UNIT_VALUE" val="74*7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95760_3*l_h_x*1_4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ICON_FILEID" val="3139537"/>
  <p:tag name="KSO_WM_UNIT_ICON_STYLE" val="2"/>
  <p:tag name="KSO_WM_UNIT_USESOURCEFORMAT_APPLY" val="1"/>
  <p:tag name="KSO_WM_UNIT_FILL_FORE_SCHEMECOLOR_INDEX" val="5"/>
  <p:tag name="KSO_WM_UNIT_FILL_TYPE" val="1"/>
</p:tagLst>
</file>

<file path=ppt/tags/tag112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13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14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15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16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17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14"/>
  <p:tag name="KSO_WM_UNIT_FILL_TYPE" val="1"/>
</p:tagLst>
</file>

<file path=ppt/tags/tag118.xml><?xml version="1.0" encoding="utf-8"?>
<p:tagLst xmlns:p="http://schemas.openxmlformats.org/presentationml/2006/main">
  <p:tag name="KSO_WM_SLIDE_ID" val="diagram20195760_3"/>
  <p:tag name="KSO_WM_TEMPLATE_SUBCATEGORY" val="0"/>
  <p:tag name="KSO_WM_TEMPLATE_MASTER_TYPE" val="1"/>
  <p:tag name="KSO_WM_TEMPLATE_COLOR_TYPE" val="1"/>
  <p:tag name="KSO_WM_SLIDE_TYPE" val="text"/>
  <p:tag name="KSO_WM_SLIDE_SUBTYPE" val="diag"/>
  <p:tag name="KSO_WM_SLIDE_ITEM_CNT" val="5"/>
  <p:tag name="KSO_WM_SLIDE_INDEX" val="3"/>
  <p:tag name="KSO_WM_SLIDE_SIZE" val="941.909*278.31"/>
  <p:tag name="KSO_WM_SLIDE_POSITION" val="9.04551*130.845"/>
  <p:tag name="KSO_WM_DIAGRAM_GROUP_CODE" val="l1-1"/>
  <p:tag name="KSO_WM_SLIDE_DIAGTYPE" val="l"/>
  <p:tag name="KSO_WM_TAG_VERSION" val="1.0"/>
  <p:tag name="KSO_WM_BEAUTIFY_FLAG" val="#wm#"/>
  <p:tag name="KSO_WM_TEMPLATE_CATEGORY" val="diagram"/>
  <p:tag name="KSO_WM_TEMPLATE_INDEX" val="20195760"/>
  <p:tag name="KSO_WM_SLIDE_LAYOUT" val="a_l"/>
  <p:tag name="KSO_WM_SLIDE_LAYOUT_CNT" val="1_1"/>
  <p:tag name="KSO_WM_SPECIAL_SOURCE" val="bdnull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UNIT_PLACING_PICTURE_USER_VIEWPORT" val="{&quot;height&quot;:4683,&quot;width&quot;:3232}"/>
</p:tagLst>
</file>

<file path=ppt/tags/tag120.xml><?xml version="1.0" encoding="utf-8"?>
<p:tagLst xmlns:p="http://schemas.openxmlformats.org/presentationml/2006/main">
  <p:tag name="KSO_WM_UNIT_ISCONTENTSTITLE" val="0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a"/>
  <p:tag name="KSO_WM_UNIT_INDEX" val="1"/>
  <p:tag name="KSO_WM_UNIT_ID" val="diagram20169785_1*a*1"/>
  <p:tag name="KSO_WM_TEMPLATE_CATEGORY" val="diagram"/>
  <p:tag name="KSO_WM_TEMPLATE_INDEX" val="20169785"/>
  <p:tag name="KSO_WM_UNIT_LAYERLEVEL" val="1"/>
  <p:tag name="KSO_WM_TAG_VERSION" val="1.0"/>
  <p:tag name="KSO_WM_BEAUTIFY_FLAG" val="#wm#"/>
  <p:tag name="KSO_WM_UNIT_PRESET_TEXT" val="单击此处添加大标题内容"/>
  <p:tag name="KSO_WM_UNIT_ISNUMDGMTITLE" val="0"/>
  <p:tag name="KSO_WM_UNIT_USESOURCEFORMAT_APPLY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69785_1*q_h_i*1_1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LINE_FORE_SCHEMECOLOR_INDEX_BRIGHTNESS" val="-0.35"/>
  <p:tag name="KSO_WM_UNIT_LINE_FORE_SCHEMECOLOR_INDEX" val="14"/>
  <p:tag name="KSO_WM_UNIT_LINE_FILL_TYPE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69785_1*q_h_i*1_3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LINE_FORE_SCHEMECOLOR_INDEX_BRIGHTNESS" val="-0.35"/>
  <p:tag name="KSO_WM_UNIT_LINE_FORE_SCHEMECOLOR_INDEX" val="14"/>
  <p:tag name="KSO_WM_UNIT_LINE_FILL_TYPE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69785_1*q_h_i*1_2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LINE_FORE_SCHEMECOLOR_INDEX_BRIGHTNESS" val="-0.35"/>
  <p:tag name="KSO_WM_UNIT_LINE_FORE_SCHEMECOLOR_INDEX" val="14"/>
  <p:tag name="KSO_WM_UNIT_LINE_FILL_TYPE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69785_1*q_h_i*1_2_2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LINE_FORE_SCHEMECOLOR_INDEX_BRIGHTNESS" val="0.8"/>
  <p:tag name="KSO_WM_UNIT_LINE_FORE_SCHEMECOLOR_INDEX" val="6"/>
  <p:tag name="KSO_WM_UNIT_LINE_FILL_TYPE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69785_1*q_h_i*1_1_2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LINE_FORE_SCHEMECOLOR_INDEX_BRIGHTNESS" val="0.8"/>
  <p:tag name="KSO_WM_UNIT_LINE_FORE_SCHEMECOLOR_INDEX" val="5"/>
  <p:tag name="KSO_WM_UNIT_LINE_FILL_TYPE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69785_1*q_h_i*1_3_2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7"/>
  <p:tag name="KSO_WM_UNIT_FILL_TYPE" val="1"/>
  <p:tag name="KSO_WM_UNIT_LINE_FORE_SCHEMECOLOR_INDEX_BRIGHTNESS" val="0.8"/>
  <p:tag name="KSO_WM_UNIT_LINE_FORE_SCHEMECOLOR_INDEX" val="7"/>
  <p:tag name="KSO_WM_UNIT_LINE_FILL_TYPE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169785_1*q_h_i*1_2_3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LINE_FORE_SCHEMECOLOR_INDEX_BRIGHTNESS" val="0.8"/>
  <p:tag name="KSO_WM_UNIT_LINE_FORE_SCHEMECOLOR_INDEX" val="6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169785_1*q_h_i*1_3_3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7"/>
  <p:tag name="KSO_WM_UNIT_FILL_TYPE" val="1"/>
  <p:tag name="KSO_WM_UNIT_LINE_FORE_SCHEMECOLOR_INDEX_BRIGHTNESS" val="0.8"/>
  <p:tag name="KSO_WM_UNIT_LINE_FORE_SCHEMECOLOR_INDEX" val="7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3"/>
  <p:tag name="KSO_WM_UNIT_ID" val="diagram20169785_1*q_h_i*1_1_3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LINE_FORE_SCHEMECOLOR_INDEX_BRIGHTNESS" val="0.8"/>
  <p:tag name="KSO_WM_UNIT_LINE_FORE_SCHEMECOLOR_INDEX" val="5"/>
  <p:tag name="KSO_WM_UNIT_LINE_FILL_TYPE" val="2"/>
  <p:tag name="KSO_WM_UNIT_TEXT_FILL_FORE_SCHEMECOLOR_INDEX_BRIGHTNESS" val="0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PLACING_PICTURE_USER_VIEWPORT" val="{&quot;height&quot;:4722,&quot;width&quot;:3107}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169785_1*q_i*1_1"/>
  <p:tag name="KSO_WM_TEMPLATE_CATEGORY" val="diagram"/>
  <p:tag name="KSO_WM_TEMPLATE_INDEX" val="20169785"/>
  <p:tag name="KSO_WM_UNIT_LAYERLEVEL" val="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4"/>
  <p:tag name="KSO_WM_UNIT_LINE_FILL_TYPE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169785_1*q_i*1_2"/>
  <p:tag name="KSO_WM_TEMPLATE_CATEGORY" val="diagram"/>
  <p:tag name="KSO_WM_TEMPLATE_INDEX" val="20169785"/>
  <p:tag name="KSO_WM_UNIT_LAYERLEVEL" val="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3"/>
  <p:tag name="KSO_WM_UNIT_ID" val="diagram20169785_1*q_i*1_3"/>
  <p:tag name="KSO_WM_TEMPLATE_CATEGORY" val="diagram"/>
  <p:tag name="KSO_WM_TEMPLATE_INDEX" val="20169785"/>
  <p:tag name="KSO_WM_UNIT_LAYERLEVEL" val="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4"/>
  <p:tag name="KSO_WM_UNIT_ID" val="diagram20169785_1*q_i*1_4"/>
  <p:tag name="KSO_WM_TEMPLATE_CATEGORY" val="diagram"/>
  <p:tag name="KSO_WM_TEMPLATE_INDEX" val="20169785"/>
  <p:tag name="KSO_WM_UNIT_LAYERLEVEL" val="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169785_1*q_h_f*1_1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SUBTYPE" val="a"/>
  <p:tag name="KSO_WM_UNIT_USESOURCEFORMAT_APPLY" val="1"/>
  <p:tag name="KSO_WM_UNIT_TEXT_FILL_FORE_SCHEMECOLOR_INDEX_BRIGHTNESS" val="0.15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169785_1*q_h_f*1_2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SUBTYPE" val="a"/>
  <p:tag name="KSO_WM_UNIT_USESOURCEFORMAT_APPLY" val="1"/>
  <p:tag name="KSO_WM_UNIT_TEXT_FILL_FORE_SCHEMECOLOR_INDEX_BRIGHTNESS" val="0.15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169785_1*q_h_f*1_3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SUBTYPE" val="a"/>
  <p:tag name="KSO_WM_UNIT_USESOURCEFORMAT_APPLY" val="1"/>
  <p:tag name="KSO_WM_UNIT_TEXT_FILL_FORE_SCHEMECOLOR_INDEX_BRIGHTNESS" val="0.15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PA" val="v5.2.7"/>
  <p:tag name="PAMAINTYPE" val="4"/>
  <p:tag name="PATYPE" val="155"/>
  <p:tag name="PASUBTYPE" val="278"/>
  <p:tag name="RESOURCELIBID_SHAPE" val="33319"/>
  <p:tag name="RESOURCELIB_SHAPETYPE" val="4"/>
  <p:tag name="KSO_WM_UNIT_VALUE" val="164*15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169785_1*q_h_x*1_1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ICON_FILEID" val="3140546"/>
  <p:tag name="KSO_WM_UNIT_ICON_STYLE" val="2"/>
  <p:tag name="KSO_WM_UNIT_USESOURCEFORMAT_APPLY" val="1"/>
  <p:tag name="KSO_WM_UNIT_FILL_FORE_SCHEMECOLOR_INDEX_BRIGHTNESS" val="0"/>
  <p:tag name="KSO_WM_UNIT_FILL_FORE_SCHEMECOLOR_INDEX" val="5"/>
  <p:tag name="KSO_WM_UNIT_FILL_TYPE" val="1"/>
</p:tagLst>
</file>

<file path=ppt/tags/tag138.xml><?xml version="1.0" encoding="utf-8"?>
<p:tagLst xmlns:p="http://schemas.openxmlformats.org/presentationml/2006/main">
  <p:tag name="PA" val="v5.2.7"/>
  <p:tag name="PAMAINTYPE" val="4"/>
  <p:tag name="PATYPE" val="155"/>
  <p:tag name="PASUBTYPE" val="278"/>
  <p:tag name="RESOURCELIBID_SHAPE" val="32980"/>
  <p:tag name="RESOURCELIB_SHAPETYPE" val="4"/>
  <p:tag name="KSO_WM_UNIT_VALUE" val="151*15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x"/>
  <p:tag name="KSO_WM_UNIT_INDEX" val="1_1"/>
  <p:tag name="KSO_WM_UNIT_ID" val="diagram20169785_1*q_x*1_1"/>
  <p:tag name="KSO_WM_TEMPLATE_CATEGORY" val="diagram"/>
  <p:tag name="KSO_WM_TEMPLATE_INDEX" val="20169785"/>
  <p:tag name="KSO_WM_UNIT_LAYERLEVEL" val="1_1"/>
  <p:tag name="KSO_WM_TAG_VERSION" val="1.0"/>
  <p:tag name="KSO_WM_BEAUTIFY_FLAG" val="#wm#"/>
  <p:tag name="KSO_WM_UNIT_ICON_FILEID" val="3140552"/>
  <p:tag name="KSO_WM_UNIT_ICON_STYLE" val="2"/>
  <p:tag name="KSO_WM_UNIT_USESOURCEFORMAT_APPLY" val="1"/>
  <p:tag name="KSO_WM_UNIT_FILL_FORE_SCHEMECOLOR_INDEX" val="5"/>
  <p:tag name="KSO_WM_UNIT_FILL_TYPE" val="1"/>
</p:tagLst>
</file>

<file path=ppt/tags/tag139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</p:tagLst>
</file>

<file path=ppt/tags/tag14.xml><?xml version="1.0" encoding="utf-8"?>
<p:tagLst xmlns:p="http://schemas.openxmlformats.org/presentationml/2006/main">
  <p:tag name="KSO_WM_UNIT_PLACING_PICTURE_USER_VIEWPORT" val="{&quot;height&quot;:4721,&quot;width&quot;:3707}"/>
</p:tagLst>
</file>

<file path=ppt/tags/tag140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</p:tagLst>
</file>

<file path=ppt/tags/tag141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</p:tagLst>
</file>

<file path=ppt/tags/tag142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</p:tagLst>
</file>

<file path=ppt/tags/tag143.xml><?xml version="1.0" encoding="utf-8"?>
<p:tagLst xmlns:p="http://schemas.openxmlformats.org/presentationml/2006/main">
  <p:tag name="PA" val="v5.2.7"/>
  <p:tag name="PAMAINTYPE" val="4"/>
  <p:tag name="PATYPE" val="176"/>
  <p:tag name="PASUBTYPE" val="282"/>
  <p:tag name="RESOURCELIBID_SHAPE" val="486602"/>
  <p:tag name="RESOURCELIB_SHAPETYPE" val="4"/>
  <p:tag name="KSO_WM_UNIT_VALUE" val="130*188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169785_1*q_h_x*1_2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ICON_FILEID" val="3139460"/>
  <p:tag name="KSO_WM_UNIT_ICON_STYLE" val="2"/>
  <p:tag name="KSO_WM_UNIT_USESOURCEFORMAT_APPLY" val="1"/>
  <p:tag name="KSO_WM_UNIT_FILL_FORE_SCHEMECOLOR_INDEX" val="5"/>
  <p:tag name="KSO_WM_UNIT_FILL_TYPE" val="1"/>
</p:tagLst>
</file>

<file path=ppt/tags/tag144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PA" val="v5.2.7"/>
  <p:tag name="PAMAINTYPE" val="4"/>
  <p:tag name="PATYPE" val="176"/>
  <p:tag name="PASUBTYPE" val="282"/>
  <p:tag name="RESOURCELIBID_SHAPE" val="486602"/>
  <p:tag name="RESOURCELIB_SHAPETYPE" val="4"/>
  <p:tag name="KSO_WM_UNIT_VALUE" val="198*17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169785_1*q_h_x*1_3_1"/>
  <p:tag name="KSO_WM_TEMPLATE_CATEGORY" val="diagram"/>
  <p:tag name="KSO_WM_TEMPLATE_INDEX" val="20169785"/>
  <p:tag name="KSO_WM_UNIT_LAYERLEVEL" val="1_1_1"/>
  <p:tag name="KSO_WM_TAG_VERSION" val="1.0"/>
  <p:tag name="KSO_WM_BEAUTIFY_FLAG" val="#wm#"/>
  <p:tag name="KSO_WM_UNIT_ICON_FILEID" val="3139460"/>
  <p:tag name="KSO_WM_UNIT_ICON_STYLE" val="2"/>
  <p:tag name="KSO_WM_UNIT_USESOURCEFORMAT_APPLY" val="1"/>
  <p:tag name="KSO_WM_UNIT_FILL_FORE_SCHEMECOLOR_INDEX" val="5"/>
  <p:tag name="KSO_WM_UNIT_FILL_TYPE" val="1"/>
</p:tagLst>
</file>

<file path=ppt/tags/tag149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PLACING_PICTURE_USER_VIEWPORT" val="{&quot;height&quot;:4708,&quot;width&quot;:3307}"/>
</p:tagLst>
</file>

<file path=ppt/tags/tag150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1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PA" val="v5.2.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53.xml><?xml version="1.0" encoding="utf-8"?>
<p:tagLst xmlns:p="http://schemas.openxmlformats.org/presentationml/2006/main">
  <p:tag name="KSO_WM_SLIDE_ID" val="diagram20169785_1"/>
  <p:tag name="KSO_WM_TEMPLATE_SUBCATEGORY" val="0"/>
  <p:tag name="KSO_WM_TEMPLATE_MASTER_TYPE" val="0"/>
  <p:tag name="KSO_WM_TEMPLATE_COLOR_TYPE" val="1"/>
  <p:tag name="KSO_WM_SLIDE_TYPE" val="text"/>
  <p:tag name="KSO_WM_SLIDE_SUBTYPE" val="diag"/>
  <p:tag name="KSO_WM_SLIDE_ITEM_CNT" val="3"/>
  <p:tag name="KSO_WM_SLIDE_INDEX" val="1"/>
  <p:tag name="KSO_WM_SLIDE_SIZE" val="851.7*336.1"/>
  <p:tag name="KSO_WM_SLIDE_POSITION" val="54.2*145.4"/>
  <p:tag name="KSO_WM_DIAGRAM_GROUP_CODE" val="q1-1"/>
  <p:tag name="KSO_WM_SLIDE_DIAGTYPE" val="q"/>
  <p:tag name="KSO_WM_TAG_VERSION" val="1.0"/>
  <p:tag name="KSO_WM_BEAUTIFY_FLAG" val="#wm#"/>
  <p:tag name="KSO_WM_TEMPLATE_CATEGORY" val="diagram"/>
  <p:tag name="KSO_WM_TEMPLATE_INDEX" val="20169785"/>
  <p:tag name="KSO_WM_SLIDE_LAYOUT" val="a_q"/>
  <p:tag name="KSO_WM_SLIDE_LAYOUT_CNT" val="1_1"/>
  <p:tag name="KSO_WM_SPECIAL_SOURCE" val="bdnull"/>
</p:tagLst>
</file>

<file path=ppt/tags/tag154.xml><?xml version="1.0" encoding="utf-8"?>
<p:tagLst xmlns:p="http://schemas.openxmlformats.org/presentationml/2006/main">
  <p:tag name="KSO_WM_SPECIAL_SOURCE" val="bdnull"/>
</p:tagLst>
</file>

<file path=ppt/tags/tag155.xml><?xml version="1.0" encoding="utf-8"?>
<p:tagLst xmlns:p="http://schemas.openxmlformats.org/presentationml/2006/main">
  <p:tag name="KSO_WM_SPECIAL_SOURCE" val="bdnull"/>
</p:tagLst>
</file>

<file path=ppt/tags/tag156.xml><?xml version="1.0" encoding="utf-8"?>
<p:tagLst xmlns:p="http://schemas.openxmlformats.org/presentationml/2006/main">
  <p:tag name="PA" val="v5.1.0"/>
</p:tagLst>
</file>

<file path=ppt/tags/tag157.xml><?xml version="1.0" encoding="utf-8"?>
<p:tagLst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0E1D4189-C6CE-4E0A-8573-37DE6D2BCA2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C:\Users\codi\Desktop"/>
  <p:tag name="ISPRING_PRESENTATION_TITLE" val="演示文稿2"/>
  <p:tag name="ISPRING_FIRST_PUBLISH" val="1"/>
  <p:tag name="KSO_WM_SCREEN_THEME_FLAG" val="Dlrq25wU2PGuGg5bbmjbDIgBOjLOWTAN1cd+b9NCKVJffS4IkcZR7BVqZg62np28BUltnpYAE/25j4P6T1IlR0OiMENw3WhHDdy3IDoSxjM="/>
</p:tagLst>
</file>

<file path=ppt/tags/tag16.xml><?xml version="1.0" encoding="utf-8"?>
<p:tagLst xmlns:p="http://schemas.openxmlformats.org/presentationml/2006/main">
  <p:tag name="KSO_WM_SPECIAL_SOURCE" val="bdnull"/>
  <p:tag name="KSO_WM_TEMPLATE_INDEX" val="20187974"/>
  <p:tag name="KSO_WM_TAG_VERSION" val="1.0"/>
  <p:tag name="KSO_WM_SLIDE_INDEX" val="2"/>
  <p:tag name="KSO_WM_SLIDE_ITEM_CNT" val="2"/>
  <p:tag name="KSO_WM_SLIDE_LAYOUT" val="l"/>
  <p:tag name="KSO_WM_SLIDE_LAYOUT_CNT" val="1"/>
  <p:tag name="KSO_WM_SLIDE_TYPE" val="text"/>
  <p:tag name="KSO_WM_SLIDE_SUBTYPE" val="diag"/>
  <p:tag name="KSO_WM_BEAUTIFY_FLAG" val="#wm#"/>
  <p:tag name="KSO_WM_SLIDE_POSITION" val="77.9354*87.122"/>
  <p:tag name="KSO_WM_SLIDE_SIZE" val="804.129*349.592"/>
  <p:tag name="KSO_WM_DIAGRAM_GROUP_CODE" val="l1-1"/>
  <p:tag name="KSO_WM_TEMPLATE_CATEGORY" val="diagram"/>
  <p:tag name="KSO_WM_SLIDE_ID" val="diagram20187974_2"/>
  <p:tag name="KSO_WM_SLIDE_DIAGTYPE" val="l"/>
</p:tagLst>
</file>

<file path=ppt/tags/tag17.xml><?xml version="1.0" encoding="utf-8"?>
<p:tagLst xmlns:p="http://schemas.openxmlformats.org/presentationml/2006/main">
  <p:tag name="KSO_WM_SPECIAL_SOURCE" val="bdnull"/>
</p:tagLst>
</file>

<file path=ppt/tags/tag18.xml><?xml version="1.0" encoding="utf-8"?>
<p:tagLst xmlns:p="http://schemas.openxmlformats.org/presentationml/2006/main">
  <p:tag name="KSO_WM_SPECIAL_SOURCE" val="bdnull"/>
</p:tagLst>
</file>

<file path=ppt/tags/tag1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TEMPLATE_CATEGORY" val="diagram"/>
  <p:tag name="KSO_WM_TEMPLATE_INDEX" val="20187974"/>
  <p:tag name="KSO_WM_UNIT_TYPE" val="l_h_i"/>
  <p:tag name="KSO_WM_UNIT_INDEX" val="1_1_1"/>
  <p:tag name="KSO_WM_UNIT_ID" val="diagram20187974_2*l_h_i*1_1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SLIDE_MODEL_TYPE" val="timeline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5831_3*m_h_i*1_1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5831_3*m_h_f*1_1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USESOURCEFORMAT_APPLY" val="1"/>
  <p:tag name="KSO_WM_UNIT_TEXT_FILL_FORE_SCHEMECOLOR_INDEX_BRIGHTNESS" val="0.15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5831_3*m_h_i*1_1_2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5831_3*m_h_i*1_1_3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05831_3*m_h_i*1_1_4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05831_3*m_h_i*1_1_5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6"/>
  <p:tag name="KSO_WM_UNIT_ID" val="diagram20205831_3*m_h_i*1_1_6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.xml><?xml version="1.0" encoding="utf-8"?>
<p:tagLst xmlns:p="http://schemas.openxmlformats.org/presentationml/2006/main">
  <p:tag name="KSO_WM_TEMPLATE_CATEGORY" val="diagram"/>
  <p:tag name="KSO_WM_TEMPLATE_INDEX" val="20187974"/>
  <p:tag name="KSO_WM_UNIT_TYPE" val="l_h_i"/>
  <p:tag name="KSO_WM_UNIT_INDEX" val="1_1_2"/>
  <p:tag name="KSO_WM_UNIT_ID" val="diagram20187974_2*l_h_i*1_1_2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USESOURCEFORMAT_APPLY" val="1"/>
  <p:tag name="KSO_WM_UNIT_TEXT_FILL_FORE_SCHEMECOLOR_INDEX_BRIGHTNESS" val="0"/>
  <p:tag name="KSO_WM_UNIT_TEXT_FILL_FORE_SCHEMECOLOR_INDEX" val="5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5831_3*m_h_i*1_2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5831_3*m_h_f*1_2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USESOURCEFORMAT_APPLY" val="1"/>
  <p:tag name="KSO_WM_UNIT_TEXT_FILL_FORE_SCHEMECOLOR_INDEX_BRIGHTNESS" val="0.15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5831_3*m_h_i*1_2_2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5831_3*m_h_i*1_2_3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05831_3*m_h_i*1_2_4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05831_3*m_h_i*1_2_5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205831_3*m_h_i*1_2_6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5831_3*m_h_i*1_3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05"/>
  <p:tag name="KSO_WM_UNIT_FILL_FORE_SCHEMECOLOR_INDEX" val="14"/>
  <p:tag name="KSO_WM_UNIT_FILL_TYPE" val="1"/>
  <p:tag name="KSO_WM_UNIT_LINE_FORE_SCHEMECOLOR_INDEX_BRIGHTNESS" val="-0.3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5831_3*m_h_f*1_3_1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PRESET_TEXT" val="单点击此处添加正文，文字是您思想的提炼，为了演示发布的良好效果，请您尽可能提炼思想的精髓，然后简单的阐述您的观点。如果您的内容确实非常重要又难以精简，也请使用分段处理，对内容进行简单的梳理和提炼，这样会使逻辑框架相对清晰。请您尽可能提炼思想的精髓，否则容易造成观者的阅读压力，适得其反。"/>
  <p:tag name="KSO_WM_UNIT_USESOURCEFORMAT_APPLY" val="1"/>
  <p:tag name="KSO_WM_UNIT_TEXT_FILL_FORE_SCHEMECOLOR_INDEX_BRIGHTNESS" val="0.15"/>
  <p:tag name="KSO_WM_UNIT_TEXT_FILL_FORE_SCHEMECOLOR_INDEX" val="13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5831_3*m_h_i*1_3_2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20187974"/>
  <p:tag name="KSO_WM_UNIT_TYPE" val="l_h_f"/>
  <p:tag name="KSO_WM_UNIT_INDEX" val="1_1_1"/>
  <p:tag name="KSO_WM_UNIT_ID" val="diagram20187974_2*l_h_f*1_1_1"/>
  <p:tag name="KSO_WM_UNIT_LAYERLEVEL" val="1_1_1"/>
  <p:tag name="KSO_WM_UNIT_VALUE" val="6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单击此处添加文本具体内容"/>
  <p:tag name="KSO_WM_UNIT_DIAGRAM_ISNUMVISUAL" val="0"/>
  <p:tag name="KSO_WM_UNIT_DIAGRAM_ISREFERUNIT" val="0"/>
  <p:tag name="KSO_WM_UNIT_USESOURCEFORMAT_APPLY" val="1"/>
  <p:tag name="KSO_WM_UNIT_TEXT_FILL_FORE_SCHEMECOLOR_INDEX_BRIGHTNESS" val="0.25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5831_3*m_h_i*1_3_3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05831_3*m_h_i*1_3_4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05831_3*m_h_i*1_3_5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6"/>
  <p:tag name="KSO_WM_UNIT_ID" val="diagram20205831_3*m_h_i*1_3_6"/>
  <p:tag name="KSO_WM_TEMPLATE_CATEGORY" val="diagram"/>
  <p:tag name="KSO_WM_TEMPLATE_INDEX" val="2020583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6178_1*a*1"/>
  <p:tag name="KSO_WM_TEMPLATE_CATEGORY" val="diagram"/>
  <p:tag name="KSO_WM_TEMPLATE_INDEX" val="2020617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4bb90d9624e4f4b945baff48be77f70"/>
  <p:tag name="KSO_WM_ASSEMBLE_CHIP_INDEX" val="a76b72e9e1aa4cb8aeef85125b27a066"/>
  <p:tag name="KSO_WM_UNIT_TEXT_FILL_FORE_SCHEMECOLOR_INDEX_BRIGHTNESS" val="0"/>
  <p:tag name="KSO_WM_UNIT_TEXT_FILL_FORE_SCHEMECOLOR_INDEX" val="13"/>
  <p:tag name="KSO_WM_UNIT_TEXT_FILL_TYPE" val="1"/>
  <p:tag name="KSO_WM_TEMPLATE_ASSEMBLE_XID" val="5eeccd1aa758c1ec0b708d84"/>
  <p:tag name="KSO_WM_TEMPLATE_ASSEMBLE_GROUPID" val="5eeccd1aa758c1ec0b708d84"/>
  <p:tag name="KSO_WM_UNIT_SMARTLAYOUT_COMPRESS_INFO" val="{&#10;    &quot;id&quot;: &quot;2020-06-19T22:35:11&quot;,&#10;    &quot;max&quot;: 0.00015881395715666713,&#10;    &quot;topChanged&quot;: 0.00015881395715666713&#10;}&#10;"/>
  <p:tag name="KSO_WM_UNIT_LAST_MAX_FONTSIZE" val="880"/>
</p:tagLst>
</file>

<file path=ppt/tags/tag45.xml><?xml version="1.0" encoding="utf-8"?>
<p:tagLst xmlns:p="http://schemas.openxmlformats.org/presentationml/2006/main">
  <p:tag name="KSO_WM_SPECIAL_SOURCE" val="bdnull"/>
  <p:tag name="KSO_WM_BEAUTIFY_FLAG" val="#wm#"/>
  <p:tag name="KSO_WM_TEMPLATE_CATEGORY" val="diagram"/>
  <p:tag name="KSO_WM_TEMPLATE_INDEX" val="20206178"/>
  <p:tag name="KSO_WM_SLIDE_LAYOUT_INFO" val="{&quot;direction&quot;:1,&quot;id&quot;:&quot;2020-06-19T22:35:11&quot;,&quot;maxSize&quot;:{&quot;size1&quot;:35},&quot;minSize&quot;:{&quot;size1&quot;:35},&quot;normalSize&quot;:{&quot;size1&quot;:35},&quot;subLayout&quot;:[{&quot;backgroundInfo&quot;:[{&quot;bottom&quot;:0,&quot;bottomAbs&quot;:false,&quot;left&quot;:0,&quot;leftAbs&quot;:false,&quot;right&quot;:-0.071428574600000003,&quot;rightAbs&quot;:false,&quot;top&quot;:0,&quot;topAbs&quot;:false,&quot;type&quot;:&quot;leftRight&quot;}],&quot;id&quot;:&quot;2020-06-19T22:35:11&quot;,&quot;margin&quot;:{&quot;bottom&quot;:2.752000093460083,&quot;left&quot;:2.1170001029968262,&quot;right&quot;:1.2699999809265137,&quot;top&quot;:2.6809999942779541},&quot;type&quot;:0},{&quot;id&quot;:&quot;2020-06-19T22:35:11&quot;,&quot;margin&quot;:{&quot;bottom&quot;:0,&quot;left&quot;:0.84700000286102295,&quot;right&quot;:0,&quot;top&quot;:0},&quot;type&quot;:0}],&quot;type&quot;:0}"/>
  <p:tag name="KSO_WM_SLIDE_BACKGROUND" val="[&quot;leftRight&quot;]"/>
  <p:tag name="KSO_WM_SLIDE_RATIO" val="1.777778"/>
  <p:tag name="KSO_WM_CHIP_INFOS" val="{&quot;layout_type&quot;:&quot;leftright&quot;,&quot;tags&quot;:{&quot;style&quot;:[&quot;商务&quot;,&quot;简约&quot;,&quot;文艺清新&quot;,&quot;卡通&quot;,&quot;欧美风&quot;,&quot;黑板风&quot;,&quot;渐变风&quot;,&quot;党政风&quot;]},&quot;slide_type&quot;:[&quot;text&quot;],&quot;aspect_ratio&quot;:&quot;16:9&quot;}"/>
  <p:tag name="KSO_WM_CHIP_XID" val="5e9e5c7a73d2384101fd9cdf"/>
  <p:tag name="KSO_WM_CHIP_FILLPROP" val="[[{&quot;fill_id&quot;:&quot;64c88a2f93074d78ad317745c10fcd9a&quot;,&quot;fill_align&quot;:&quot;cm&quot;,&quot;text_align&quot;:&quot;cm&quot;,&quot;text_direction&quot;:&quot;horizontal&quot;,&quot;chip_types&quot;:[&quot;diagram&quot;,&quot;picture&quot;,&quot;chart&quot;,&quot;table&quot;,&quot;video&quot;]},{&quot;fill_id&quot;:&quot;de16023a2a2f4285a53407bd63298359&quot;,&quot;fill_align&quot;:&quot;lm&quot;,&quot;text_align&quot;:&quot;lm&quot;,&quot;text_direction&quot;:&quot;horizontal&quot;,&quot;chip_types&quot;:[&quot;text&quot;,&quot;header&quot;]}],[{&quot;fill_id&quot;:&quot;64c88a2f93074d78ad317745c10fcd9a&quot;,&quot;fill_align&quot;:&quot;cm&quot;,&quot;text_align&quot;:&quot;lm&quot;,&quot;text_direction&quot;:&quot;horizontal&quot;,&quot;chip_types&quot;:[&quot;diagram&quot;,&quot;picture&quot;,&quot;chart&quot;,&quot;table&quot;,&quot;video&quot;]},{&quot;fill_id&quot;:&quot;de16023a2a2f4285a53407bd63298359&quot;,&quot;fill_align&quot;:&quot;lm&quot;,&quot;text_align&quot;:&quot;lm&quot;,&quot;text_direction&quot;:&quot;horizontal&quot;,&quot;chip_types&quot;:[&quot;text&quot;,&quot;header&quot;]}]]"/>
  <p:tag name="KSO_WM_SLIDE_ID" val="diagram2020617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0"/>
  <p:tag name="KSO_WM_SLIDE_POSITION" val="0*0"/>
  <p:tag name="KSO_WM_TAG_VERSION" val="1.0"/>
  <p:tag name="KSO_WM_SLIDE_LAYOUT" val="a_d"/>
  <p:tag name="KSO_WM_SLIDE_LAYOUT_CNT" val="1_1"/>
  <p:tag name="KSO_WM_CHIP_GROUPID" val="5e9e5c7a73d2384101fd9cde"/>
  <p:tag name="KSO_WM_SLIDE_BK_DARK_LIGHT" val="2"/>
  <p:tag name="KSO_WM_SLIDE_BACKGROUND_TYPE" val="leftRight"/>
  <p:tag name="KSO_WM_SLIDE_SUPPORT_FEATURE_TYPE" val="0"/>
  <p:tag name="KSO_WM_TEMPLATE_ASSEMBLE_XID" val="5eeccd1aa758c1ec0b708d84"/>
  <p:tag name="KSO_WM_TEMPLATE_ASSEMBLE_GROUPID" val="5eeccd1aa758c1ec0b708d84"/>
</p:tagLst>
</file>

<file path=ppt/tags/tag46.xml><?xml version="1.0" encoding="utf-8"?>
<p:tagLst xmlns:p="http://schemas.openxmlformats.org/presentationml/2006/main">
  <p:tag name="KSO_WM_UNIT_PLACING_PICTURE_USER_VIEWPORT" val="{&quot;height&quot;:2990,&quot;width&quot;:10962}"/>
</p:tagLst>
</file>

<file path=ppt/tags/tag47.xml><?xml version="1.0" encoding="utf-8"?>
<p:tagLst xmlns:p="http://schemas.openxmlformats.org/presentationml/2006/main">
  <p:tag name="KSO_WM_UNIT_PLACING_PICTURE_USER_VIEWPORT" val="{&quot;height&quot;:2466,&quot;width&quot;:11140}"/>
</p:tagLst>
</file>

<file path=ppt/tags/tag48.xml><?xml version="1.0" encoding="utf-8"?>
<p:tagLst xmlns:p="http://schemas.openxmlformats.org/presentationml/2006/main">
  <p:tag name="KSO_WM_UNIT_PLACING_PICTURE_USER_VIEWPORT" val="{&quot;height&quot;:3149,&quot;width&quot;:10134}"/>
</p:tagLst>
</file>

<file path=ppt/tags/tag49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l1-1"/>
  <p:tag name="KSO_WM_UNIT_TYPE" val="l_h_a"/>
  <p:tag name="KSO_WM_UNIT_INDEX" val="1_1_1"/>
  <p:tag name="KSO_WM_UNIT_ID" val="diagram20187974_2*l_h_a*1_1_1"/>
  <p:tag name="KSO_WM_TEMPLATE_CATEGORY" val="diagram"/>
  <p:tag name="KSO_WM_TEMPLATE_INDEX" val="20187974"/>
  <p:tag name="KSO_WM_UNIT_LAYERLEVEL" val="1_1_1"/>
  <p:tag name="KSO_WM_TAG_VERSION" val="1.0"/>
  <p:tag name="KSO_WM_BEAUTIFY_FLAG" val="#wm#"/>
  <p:tag name="KSO_WM_UNIT_PRESET_TEXT" val="单击此处添加标题"/>
  <p:tag name="KSO_WM_UNIT_VALUE" val="14"/>
  <p:tag name="KSO_WM_UNIT_DIAGRAM_ISNUMVISUAL" val="0"/>
  <p:tag name="KSO_WM_UNIT_DIAGRAM_ISREFERUNIT" val="0"/>
  <p:tag name="KSO_WM_UNIT_USESOURCEFORMAT_APPLY" val="1"/>
  <p:tag name="KSO_WM_UNIT_TEXT_FILL_FORE_SCHEMECOLOR_INDEX_BRIGHTNESS" val="0"/>
  <p:tag name="KSO_WM_UNIT_TEXT_FILL_FORE_SCHEMECOLOR_INDEX" val="5"/>
  <p:tag name="KSO_WM_UNIT_TEXT_FILL_TYPE" val="1"/>
</p:tagLst>
</file>

<file path=ppt/tags/tag50.xml><?xml version="1.0" encoding="utf-8"?>
<p:tagLst xmlns:p="http://schemas.openxmlformats.org/presentationml/2006/main">
  <p:tag name="KSO_WM_SPECIAL_SOURCE" val="bdnull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SPECIAL_SOURCE" val="bdnull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SPECIAL_SOURCE" val="bdnull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SPECIAL_SOURCE" val="bdnull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4551_1*l_h_i*1_2_1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4551_1*l_h_i*1_2_1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EMPLATE_CATEGORY" val="diagram"/>
  <p:tag name="KSO_WM_TEMPLATE_INDEX" val="20187974"/>
  <p:tag name="KSO_WM_UNIT_TYPE" val="l_h_i"/>
  <p:tag name="KSO_WM_UNIT_INDEX" val="1_2_1"/>
  <p:tag name="KSO_WM_UNIT_ID" val="diagram20187974_2*l_h_i*1_2_1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USESOURCEFORMAT_APPLY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4551_1*l_h_i*1_1_2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4551_1*l_h_i*1_2_2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VALUE" val="94*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94551_1*l_h_x*1_2_1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19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4551_1*l_h_f*1_1_1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4551_1*l_h_a*1_1_1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19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4551_1*l_h_f*1_2_1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94551_1*l_h_a*1_2_1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z"/>
  <p:tag name="KSO_WM_UNIT_INDEX" val="1_2_3"/>
  <p:tag name="KSO_WM_UNIT_ID" val="diagram20194551_1*l_h_z*1_2_3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LINE_FORE_SCHEMECOLOR_INDEX_BRIGHTNESS" val="-0.25"/>
  <p:tag name="KSO_WM_UNIT_LINE_FORE_SCHEMECOLOR_INDEX" val="14"/>
  <p:tag name="KSO_WM_UNIT_LINE_FILL_TYPE" val="2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584_1*a*1"/>
  <p:tag name="KSO_WM_TEMPLATE_CATEGORY" val="diagram"/>
  <p:tag name="KSO_WM_TEMPLATE_INDEX" val="2020758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57ffd9c8c942089055fc05db16766e"/>
  <p:tag name="KSO_WM_ASSEMBLE_CHIP_INDEX" val="2fc8cc9710cd47b89465ee1978d51436"/>
  <p:tag name="KSO_WM_UNIT_TEXT_FILL_FORE_SCHEMECOLOR_INDEX_BRIGHTNESS" val="0"/>
  <p:tag name="KSO_WM_UNIT_TEXT_FILL_FORE_SCHEMECOLOR_INDEX" val="13"/>
  <p:tag name="KSO_WM_UNIT_TEXT_FILL_TYPE" val="1"/>
  <p:tag name="KSO_WM_TEMPLATE_ASSEMBLE_XID" val="5eeb859ea758c1ec0b70898d"/>
  <p:tag name="KSO_WM_TEMPLATE_ASSEMBLE_GROUPID" val="5eeb859ea758c1ec0b70898d"/>
  <p:tag name="KSO_WM_UNIT_SMARTLAYOUT_COMPRESS_INFO" val="{&#10;    &quot;id&quot;: &quot;2020-06-18T23:20:39&quot;,&#10;    &quot;max&quot;: 0,&#10;    &quot;topChanged&quot;: 0&#10;}&#10;"/>
  <p:tag name="KSO_WM_UNIT_LAST_MAX_FONTSIZE" val="800"/>
</p:tagLst>
</file>

<file path=ppt/tags/tag69.xml><?xml version="1.0" encoding="utf-8"?>
<p:tagLst xmlns:p="http://schemas.openxmlformats.org/presentationml/2006/main">
  <p:tag name="PA" val="v5.2.7"/>
  <p:tag name="KSO_WM_UNIT_VALUE" val="94*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94551_1*l_h_x*1_1_1"/>
  <p:tag name="KSO_WM_TEMPLATE_CATEGORY" val="diagram"/>
  <p:tag name="KSO_WM_TEMPLATE_INDEX" val="20194551"/>
  <p:tag name="KSO_WM_UNIT_LAYERLEVEL" val="1_1_1"/>
  <p:tag name="KSO_WM_TAG_VERSION" val="1.0"/>
  <p:tag name="KSO_WM_BEAUTIFY_FLAG" val="#wm#"/>
  <p:tag name="KSO_WM_UNIT_USESOURCEFORMAT_APPLY" val="1"/>
  <p:tag name="KSO_WM_UNIT_ICON_FILEID" val="3139465"/>
  <p:tag name="KSO_WM_UNIT_ICON_STYLE" val="2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20187974"/>
  <p:tag name="KSO_WM_UNIT_TYPE" val="l_h_i"/>
  <p:tag name="KSO_WM_UNIT_INDEX" val="1_2_2"/>
  <p:tag name="KSO_WM_UNIT_ID" val="diagram20187974_2*l_h_i*1_2_2"/>
  <p:tag name="KSO_WM_UNIT_LAYERLEVEL" val="1_1_1"/>
  <p:tag name="KSO_WM_BEAUTIFY_FLAG" val="#wm#"/>
  <p:tag name="KSO_WM_TAG_VERSION" val="1.0"/>
  <p:tag name="KSO_WM_DIAGRAM_GROUP_CODE" val="l1-1"/>
  <p:tag name="KSO_WM_UNIT_HIGHLIGHT" val="0"/>
  <p:tag name="KSO_WM_UNIT_COMPATIBLE" val="0"/>
  <p:tag name="KSO_WM_UNIT_DIAGRAM_ISNUMVISUAL" val="0"/>
  <p:tag name="KSO_WM_UNIT_DIAGRAM_ISREFERUNIT" val="0"/>
  <p:tag name="KSO_WM_UNIT_USESOURCEFORMAT_APPLY" val="1"/>
  <p:tag name="KSO_WM_UNIT_TEXT_FILL_FORE_SCHEMECOLOR_INDEX_BRIGHTNESS" val="0"/>
  <p:tag name="KSO_WM_UNIT_TEXT_FILL_FORE_SCHEMECOLOR_INDEX" val="6"/>
  <p:tag name="KSO_WM_UNIT_TEXT_FILL_TYPE" val="1"/>
</p:tagLst>
</file>

<file path=ppt/tags/tag70.xml><?xml version="1.0" encoding="utf-8"?>
<p:tagLst xmlns:p="http://schemas.openxmlformats.org/presentationml/2006/main">
  <p:tag name="KSO_WM_SPECIAL_SOURCE" val="bdnull"/>
  <p:tag name="KSO_WM_BEAUTIFY_FLAG" val="#wm#"/>
  <p:tag name="KSO_WM_TEMPLATE_CATEGORY" val="diagram"/>
  <p:tag name="KSO_WM_TEMPLATE_INDEX" val="2020758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06-18T23:20:39&quot;,&quot;maxSize&quot;:{&quot;size1&quot;:94.999585609621136},&quot;minSize&quot;:{&quot;size1&quot;:94.999585609621136},&quot;normalSize&quot;:{&quot;size1&quot;:94.999585609621136},&quot;subLayout&quot;:[{&quot;id&quot;:&quot;2020-06-18T23:20:39&quot;,&quot;margin&quot;:{&quot;bottom&quot;:2.1170001029968262,&quot;left&quot;:2.1170001029968262,&quot;right&quot;:0.42300000786781311,&quot;top&quot;:13.970000267028809},&quot;type&quot;:0},{&quot;id&quot;:&quot;2020-06-18T23:20:39&quot;,&quot;type&quot;:0}],&quot;type&quot;:0}"/>
  <p:tag name="KSO_WM_SLIDE_BACKGROUND" val="[&quot;general&quot;]"/>
  <p:tag name="KSO_WM_SLIDE_RATIO" val="1.777778"/>
  <p:tag name="KSO_WM_CHIP_INFOS" val="{&quot;layout_type&quot;:&quot;topbottom&quot;,&quot;tags&quot;:{&quot;style&quot;:[&quot;商务&quot;,&quot;简约&quot;,&quot;文艺清新&quot;,&quot;卡通&quot;,&quot;欧美风&quot;,&quot;黑板风&quot;,&quot;渐变风&quot;,&quot;党政风&quot;]},&quot;slide_type&quot;:[&quot;text&quot;],&quot;aspect_ratio&quot;:&quot;16:9&quot;}"/>
  <p:tag name="KSO_WM_CHIP_XID" val="5e99803bdade925159b52637"/>
  <p:tag name="KSO_WM_CHIP_FILLPROP" val="[[{&quot;fill_id&quot;:&quot;239989fc39764f8a8cafcdf894f2ad2f&quot;,&quot;fill_align&quot;:&quot;cm&quot;,&quot;text_align&quot;:&quot;cm&quot;,&quot;text_direction&quot;:&quot;horizontal&quot;,&quot;chip_types&quot;:[&quot;diagram&quot;,&quot;picture&quot;,&quot;chart&quot;,&quot;table&quot;,&quot;video&quot;]},{&quot;fill_id&quot;:&quot;302c7c5d532b4ca9914098137ecb4065&quot;,&quot;fill_align&quot;:&quot;lm&quot;,&quot;text_align&quot;:&quot;lm&quot;,&quot;text_direction&quot;:&quot;horizontal&quot;,&quot;chip_types&quot;:[&quot;text&quot;,&quot;header&quot;]}],[{&quot;fill_id&quot;:&quot;239989fc39764f8a8cafcdf894f2ad2f&quot;,&quot;fill_align&quot;:&quot;cm&quot;,&quot;text_align&quot;:&quot;cm&quot;,&quot;text_direction&quot;:&quot;horizontal&quot;,&quot;chip_types&quot;:[&quot;diagram&quot;,&quot;picture&quot;,&quot;chart&quot;,&quot;table&quot;,&quot;video&quot;]},{&quot;fill_id&quot;:&quot;302c7c5d532b4ca9914098137ecb4065&quot;,&quot;fill_align&quot;:&quot;cm&quot;,&quot;text_align&quot;:&quot;cm&quot;,&quot;text_direction&quot;:&quot;horizontal&quot;,&quot;chip_types&quot;:[&quot;text&quot;,&quot;header&quot;]}],[{&quot;fill_id&quot;:&quot;239989fc39764f8a8cafcdf894f2ad2f&quot;,&quot;fill_align&quot;:&quot;cm&quot;,&quot;text_align&quot;:&quot;lm&quot;,&quot;text_direction&quot;:&quot;horizontal&quot;,&quot;chip_types&quot;:[&quot;diagram&quot;,&quot;picture&quot;,&quot;chart&quot;,&quot;table&quot;,&quot;video&quot;]},{&quot;fill_id&quot;:&quot;302c7c5d532b4ca9914098137ecb4065&quot;,&quot;fill_align&quot;:&quot;lm&quot;,&quot;text_align&quot;:&quot;lm&quot;,&quot;text_direction&quot;:&quot;horizontal&quot;,&quot;chip_types&quot;:[&quot;text&quot;,&quot;header&quot;]}],[{&quot;fill_id&quot;:&quot;239989fc39764f8a8cafcdf894f2ad2f&quot;,&quot;fill_align&quot;:&quot;cm&quot;,&quot;text_align&quot;:&quot;lm&quot;,&quot;text_direction&quot;:&quot;horizontal&quot;,&quot;chip_types&quot;:[&quot;diagram&quot;,&quot;picture&quot;,&quot;chart&quot;,&quot;table&quot;,&quot;video&quot;]},{&quot;fill_id&quot;:&quot;302c7c5d532b4ca9914098137ecb4065&quot;,&quot;fill_align&quot;:&quot;cm&quot;,&quot;text_align&quot;:&quot;cm&quot;,&quot;text_direction&quot;:&quot;horizontal&quot;,&quot;chip_types&quot;:[&quot;text&quot;,&quot;header&quot;]}]]"/>
  <p:tag name="KSO_WM_TEMPLATE_THUMBS_INDEX" val="1、4"/>
  <p:tag name="KSO_WM_SLIDE_ID" val="diagram2020758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9*468"/>
  <p:tag name="KSO_WM_SLIDE_POSITION" val="35*36"/>
  <p:tag name="KSO_WM_TAG_VERSION" val="1.0"/>
  <p:tag name="KSO_WM_SLIDE_LAYOUT" val="a_d"/>
  <p:tag name="KSO_WM_SLIDE_LAYOUT_CNT" val="1_1"/>
  <p:tag name="KSO_WM_CHIP_GROUPID" val="5e9d7803dc741d3f2d9ea5bb"/>
  <p:tag name="KSO_WM_SLIDE_BK_DARK_LIGHT" val="2"/>
  <p:tag name="KSO_WM_SLIDE_BACKGROUND_TYPE" val="general"/>
  <p:tag name="KSO_WM_SLIDE_SUPPORT_FEATURE_TYPE" val="0"/>
  <p:tag name="KSO_WM_TEMPLATE_ASSEMBLE_XID" val="5eeb859ea758c1ec0b70898d"/>
  <p:tag name="KSO_WM_TEMPLATE_ASSEMBLE_GROUPID" val="5eeb859ea758c1ec0b70898d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42"/>
  <p:tag name="KSO_WM_UNIT_HIGHLIGHT" val="0"/>
  <p:tag name="KSO_WM_UNIT_COMPATIBLE" val="0"/>
  <p:tag name="KSO_WM_UNIT_DIAGRAM_ISNUMVISUAL" val="0"/>
  <p:tag name="KSO_WM_UNIT_DIAGRAM_ISREFERUNIT" val="0"/>
  <p:tag name="KSO_WM_DIAGRAM_GROUP_CODE" val="l1-3"/>
  <p:tag name="KSO_WM_UNIT_TYPE" val="a"/>
  <p:tag name="KSO_WM_UNIT_INDEX" val="1"/>
  <p:tag name="KSO_WM_UNIT_ID" val="diagram20195760_3*a*1"/>
  <p:tag name="KSO_WM_TEMPLATE_CATEGORY" val="diagram"/>
  <p:tag name="KSO_WM_TEMPLATE_INDEX" val="20195760"/>
  <p:tag name="KSO_WM_UNIT_LAYERLEVEL" val="1"/>
  <p:tag name="KSO_WM_TAG_VERSION" val="1.0"/>
  <p:tag name="KSO_WM_BEAUTIFY_FLAG" val="#wm#"/>
  <p:tag name="KSO_WM_UNIT_PRESET_TEXT" val="单击此处添加标题具体内容"/>
  <p:tag name="KSO_WM_UNIT_USESOURCEFORMAT_APPLY" val="1"/>
</p:tagLst>
</file>

<file path=ppt/tags/tag79.xml><?xml version="1.0" encoding="utf-8"?>
<p:tagLst xmlns:p="http://schemas.openxmlformats.org/presentationml/2006/main">
  <p:tag name="KSO_WM_BEAUTIFY_FLAG" val="#wm#"/>
  <p:tag name="KSO_WM_TEMPLATE_CATEGORY" val="diagram"/>
  <p:tag name="KSO_WM_TEMPLATE_INDEX" val="20195760"/>
</p:tagLst>
</file>

<file path=ppt/tags/tag8.xml><?xml version="1.0" encoding="utf-8"?>
<p:tagLst xmlns:p="http://schemas.openxmlformats.org/presentationml/2006/main">
  <p:tag name="KSO_WM_TEMPLATE_CATEGORY" val="diagram"/>
  <p:tag name="KSO_WM_TEMPLATE_INDEX" val="20187974"/>
  <p:tag name="KSO_WM_UNIT_TYPE" val="l_h_f"/>
  <p:tag name="KSO_WM_UNIT_INDEX" val="1_2_1"/>
  <p:tag name="KSO_WM_UNIT_ID" val="diagram20187974_2*l_h_f*1_2_1"/>
  <p:tag name="KSO_WM_UNIT_LAYERLEVEL" val="1_1_1"/>
  <p:tag name="KSO_WM_UNIT_VALUE" val="60"/>
  <p:tag name="KSO_WM_UNIT_HIGHLIGHT" val="0"/>
  <p:tag name="KSO_WM_UNIT_COMPATIBLE" val="0"/>
  <p:tag name="KSO_WM_BEAUTIFY_FLAG" val="#wm#"/>
  <p:tag name="KSO_WM_TAG_VERSION" val="1.0"/>
  <p:tag name="KSO_WM_DIAGRAM_GROUP_CODE" val="l1-1"/>
  <p:tag name="KSO_WM_UNIT_PRESET_TEXT" val="单击此处添加文本具体内容"/>
  <p:tag name="KSO_WM_UNIT_DIAGRAM_ISNUMVISUAL" val="0"/>
  <p:tag name="KSO_WM_UNIT_DIAGRAM_ISREFERUNIT" val="0"/>
  <p:tag name="KSO_WM_UNIT_USESOURCEFORMAT_APPLY" val="1"/>
  <p:tag name="KSO_WM_UNIT_TEXT_FILL_FORE_SCHEMECOLOR_INDEX_BRIGHTNESS" val="0.25"/>
  <p:tag name="KSO_WM_UNIT_TEXT_FILL_FORE_SCHEMECOLOR_INDEX" val="13"/>
  <p:tag name="KSO_WM_UNIT_TEXT_FILL_TYPE" val="1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20195760_3*l_h_i*1_5_3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95760_3*l_h_i*1_4_3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95760_3*l_h_i*1_1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15"/>
  <p:tag name="KSO_WM_UNIT_FILL_FORE_SCHEMECOLOR_INDEX" val="14"/>
  <p:tag name="KSO_WM_UNIT_FILL_TYPE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95760_3*l_h_i*1_3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15"/>
  <p:tag name="KSO_WM_UNIT_FILL_FORE_SCHEMECOLOR_INDEX" val="14"/>
  <p:tag name="KSO_WM_UNIT_FILL_TYPE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95760_3*l_h_i*1_2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15"/>
  <p:tag name="KSO_WM_UNIT_FILL_FORE_SCHEMECOLOR_INDEX" val="14"/>
  <p:tag name="KSO_WM_UNIT_FILL_TYPE" val="1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95760_3*l_h_i*1_3_3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95760_3*l_h_i*1_2_3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95760_3*l_h_i*1_1_3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5"/>
  <p:tag name="KSO_WM_UNIT_TEXT_FILL_TYPE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95760_3*l_h_i*1_1_2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5"/>
  <p:tag name="KSO_WM_UNIT_FILL_TYPE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95760_3*l_h_i*1_3_2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.5"/>
  <p:tag name="KSO_WM_UNIT_FILL_FORE_SCHEMECOLOR_INDEX" val="13"/>
  <p:tag name="KSO_WM_UNIT_FILL_TYPE" val="1"/>
</p:tagLst>
</file>

<file path=ppt/tags/tag9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l1-1"/>
  <p:tag name="KSO_WM_UNIT_TYPE" val="l_h_a"/>
  <p:tag name="KSO_WM_UNIT_INDEX" val="1_2_1"/>
  <p:tag name="KSO_WM_UNIT_ID" val="diagram20187974_2*l_h_a*1_2_1"/>
  <p:tag name="KSO_WM_TEMPLATE_CATEGORY" val="diagram"/>
  <p:tag name="KSO_WM_TEMPLATE_INDEX" val="20187974"/>
  <p:tag name="KSO_WM_UNIT_LAYERLEVEL" val="1_1_1"/>
  <p:tag name="KSO_WM_TAG_VERSION" val="1.0"/>
  <p:tag name="KSO_WM_BEAUTIFY_FLAG" val="#wm#"/>
  <p:tag name="KSO_WM_UNIT_PRESET_TEXT" val="单击此处添加标题"/>
  <p:tag name="KSO_WM_UNIT_VALUE" val="14"/>
  <p:tag name="KSO_WM_UNIT_DIAGRAM_ISNUMVISUAL" val="0"/>
  <p:tag name="KSO_WM_UNIT_DIAGRAM_ISREFERUNIT" val="0"/>
  <p:tag name="KSO_WM_UNIT_USESOURCEFORMAT_APPLY" val="1"/>
  <p:tag name="KSO_WM_UNIT_TEXT_FILL_FORE_SCHEMECOLOR_INDEX_BRIGHTNESS" val="0"/>
  <p:tag name="KSO_WM_UNIT_TEXT_FILL_FORE_SCHEMECOLOR_INDEX" val="6"/>
  <p:tag name="KSO_WM_UNIT_TEXT_FILL_TYPE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95760_3*l_h_i*1_2_2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.5"/>
  <p:tag name="KSO_WM_UNIT_FILL_FORE_SCHEMECOLOR_INDEX" val="13"/>
  <p:tag name="KSO_WM_UNIT_FILL_TYPE" val="1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7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95760_3*l_h_f*1_1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92.xml><?xml version="1.0" encoding="utf-8"?>
<p:tagLst xmlns:p="http://schemas.openxmlformats.org/presentationml/2006/main">
  <p:tag name="KSO_WM_UNIT_SUBTYPE" val="a"/>
  <p:tag name="KSO_WM_UNIT_NOCLEAR" val="0"/>
  <p:tag name="KSO_WM_UNIT_VALUE" val="5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95760_3*l_h_f*1_2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UNIT_SUBTYPE" val="a"/>
  <p:tag name="KSO_WM_UNIT_NOCLEAR" val="0"/>
  <p:tag name="KSO_WM_UNIT_VALUE" val="5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95760_3*l_h_f*1_3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195760_3*l_h_i*1_5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15"/>
  <p:tag name="KSO_WM_UNIT_FILL_FORE_SCHEMECOLOR_INDEX" val="14"/>
  <p:tag name="KSO_WM_UNIT_FILL_TYPE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195760_3*l_h_i*1_5_2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.5"/>
  <p:tag name="KSO_WM_UNIT_FILL_FORE_SCHEMECOLOR_INDEX" val="13"/>
  <p:tag name="KSO_WM_UNIT_FILL_TYPE" val="1"/>
</p:tagLst>
</file>

<file path=ppt/tags/tag96.xml><?xml version="1.0" encoding="utf-8"?>
<p:tagLst xmlns:p="http://schemas.openxmlformats.org/presentationml/2006/main">
  <p:tag name="KSO_WM_UNIT_VALUE" val="74*7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195760_3*l_h_x*1_5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"/>
  <p:tag name="KSO_WM_UNIT_FILL_FORE_SCHEMECOLOR_INDEX" val="14"/>
  <p:tag name="KSO_WM_UNIT_FILL_TYPE" val="1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195760_3*l_h_f*1_5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USESOURCEFORMAT_APPLY" val="1"/>
  <p:tag name="KSO_WM_UNIT_TEXT_FILL_FORE_SCHEMECOLOR_INDEX_BRIGHTNESS" val="0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95760_3*l_h_i*1_4_1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-0.15"/>
  <p:tag name="KSO_WM_UNIT_FILL_FORE_SCHEMECOLOR_INDEX" val="14"/>
  <p:tag name="KSO_WM_UNIT_FILL_TYPE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95760_3*l_h_i*1_4_2"/>
  <p:tag name="KSO_WM_TEMPLATE_CATEGORY" val="diagram"/>
  <p:tag name="KSO_WM_TEMPLATE_INDEX" val="20195760"/>
  <p:tag name="KSO_WM_UNIT_LAYERLEVEL" val="1_1_1"/>
  <p:tag name="KSO_WM_TAG_VERSION" val="1.0"/>
  <p:tag name="KSO_WM_BEAUTIFY_FLAG" val="#wm#"/>
  <p:tag name="KSO_WM_UNIT_USESOURCEFORMAT_APPLY" val="1"/>
  <p:tag name="KSO_WM_UNIT_FILL_FORE_SCHEMECOLOR_INDEX_BRIGHTNESS" val="0.5"/>
  <p:tag name="KSO_WM_UNIT_FILL_FORE_SCHEMECOLOR_INDEX" val="13"/>
  <p:tag name="KSO_WM_UNIT_FILL_TYP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6950</Words>
  <Application>WPS 演示</Application>
  <PresentationFormat>宽屏</PresentationFormat>
  <Paragraphs>565</Paragraphs>
  <Slides>71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71</vt:i4>
      </vt:variant>
    </vt:vector>
  </HeadingPairs>
  <TitlesOfParts>
    <vt:vector size="94" baseType="lpstr">
      <vt:lpstr>Arial</vt:lpstr>
      <vt:lpstr>宋体</vt:lpstr>
      <vt:lpstr>Wingdings</vt:lpstr>
      <vt:lpstr>文道楷体</vt:lpstr>
      <vt:lpstr>思源黑体</vt:lpstr>
      <vt:lpstr>华文新魏</vt:lpstr>
      <vt:lpstr>Times New Roman</vt:lpstr>
      <vt:lpstr>楷体</vt:lpstr>
      <vt:lpstr>微软雅黑</vt:lpstr>
      <vt:lpstr>Wingdings</vt:lpstr>
      <vt:lpstr>黑体</vt:lpstr>
      <vt:lpstr>Arial Unicode MS</vt:lpstr>
      <vt:lpstr>Calibri Light</vt:lpstr>
      <vt:lpstr>Calibri</vt:lpstr>
      <vt:lpstr>等线</vt:lpstr>
      <vt:lpstr>PMingLiU</vt:lpstr>
      <vt:lpstr>PMingLiU-ExtB</vt:lpstr>
      <vt:lpstr>仿宋</vt:lpstr>
      <vt:lpstr>微软雅黑 Light</vt:lpstr>
      <vt:lpstr>Impact</vt:lpstr>
      <vt:lpstr>汉仪汉黑W</vt:lpstr>
      <vt:lpstr>Office Theme</vt:lpstr>
      <vt:lpstr>默认设计模板</vt:lpstr>
      <vt:lpstr>PowerPoint 演示文稿</vt:lpstr>
      <vt:lpstr>PowerPoint 演示文稿</vt:lpstr>
      <vt:lpstr>几个场景</vt:lpstr>
      <vt:lpstr>一、对《中外历史纲要》的认识</vt:lpstr>
      <vt:lpstr>简单回应</vt:lpstr>
      <vt:lpstr>社会的需求：从简则要</vt:lpstr>
      <vt:lpstr>我的理解</vt:lpstr>
      <vt:lpstr>PowerPoint 演示文稿</vt:lpstr>
      <vt:lpstr>集各家教材之所长（以华师大版初中教材为例）</vt:lpstr>
      <vt:lpstr>二、新时代、新课改、新挑战（背景）</vt:lpstr>
      <vt:lpstr>转引自叶小兵：《统编中学历史教材的取向》（课件）</vt:lpstr>
      <vt:lpstr>PowerPoint 演示文稿</vt:lpstr>
      <vt:lpstr>三、高中课程体系与中学、高校的衔接</vt:lpstr>
      <vt:lpstr>PowerPoint 演示文稿</vt:lpstr>
      <vt:lpstr>PowerPoint 演示文稿</vt:lpstr>
      <vt:lpstr>PowerPoint 演示文稿</vt:lpstr>
      <vt:lpstr>PowerPoint 演示文稿</vt:lpstr>
      <vt:lpstr>个人认识</vt:lpstr>
      <vt:lpstr>3.核心素养的有机融入：栏目编排</vt:lpstr>
      <vt:lpstr>4.史学成果的合理吸收</vt:lpstr>
      <vt:lpstr>PowerPoint 演示文稿</vt:lpstr>
      <vt:lpstr>PowerPoint 演示文稿</vt:lpstr>
      <vt:lpstr>四、海派教学的探索</vt:lpstr>
      <vt:lpstr>个人认识</vt:lpstr>
      <vt:lpstr>PowerPoint 演示文稿</vt:lpstr>
      <vt:lpstr>PowerPoint 演示文稿</vt:lpstr>
      <vt:lpstr>（一）思路：以多元一体为例</vt:lpstr>
      <vt:lpstr>如何让这段叙述更为直观？</vt:lpstr>
      <vt:lpstr>上下勾连</vt:lpstr>
      <vt:lpstr>上下勾连</vt:lpstr>
      <vt:lpstr>重视多元一体这一提法的直接缘由</vt:lpstr>
      <vt:lpstr>良渚文明（补充）</vt:lpstr>
      <vt:lpstr>2.辽宋夏金元时期：民族关系与统一多民族封建国家的发展</vt:lpstr>
      <vt:lpstr>PowerPoint 演示文稿</vt:lpstr>
      <vt:lpstr>教材史料（高中）</vt:lpstr>
      <vt:lpstr>教材图片（初中）</vt:lpstr>
      <vt:lpstr>民族关系：战争与和平</vt:lpstr>
      <vt:lpstr>教材补充理解</vt:lpstr>
      <vt:lpstr>高中教材其他栏目</vt:lpstr>
      <vt:lpstr>（二）结构：以“北方地区的民族交融”为例</vt:lpstr>
      <vt:lpstr>PowerPoint 演示文稿</vt:lpstr>
      <vt:lpstr>PowerPoint 演示文稿</vt:lpstr>
      <vt:lpstr>1.东汉的兴衰</vt:lpstr>
      <vt:lpstr>2.安史之乱、黄巢起义与五代十国</vt:lpstr>
      <vt:lpstr>六、案例：“挽救民族危亡的斗争”</vt:lpstr>
      <vt:lpstr>PowerPoint 演示文稿</vt:lpstr>
      <vt:lpstr>综合课标、单元导言与学习聚焦</vt:lpstr>
      <vt:lpstr>对比教材初稿与定稿</vt:lpstr>
      <vt:lpstr>内容主旨</vt:lpstr>
      <vt:lpstr>杨晓军老师组织的网络备课工作室</vt:lpstr>
      <vt:lpstr>PowerPoint 演示文稿</vt:lpstr>
      <vt:lpstr>上为初稿，下为定稿（下同）</vt:lpstr>
      <vt:lpstr>呈现次序、层次的调整</vt:lpstr>
      <vt:lpstr>图片与布局</vt:lpstr>
      <vt:lpstr>时间轴、结构图的调整</vt:lpstr>
      <vt:lpstr>小结</vt:lpstr>
      <vt:lpstr>七、多桶水与多杯水</vt:lpstr>
      <vt:lpstr>备课参考：“道”与“术”</vt:lpstr>
      <vt:lpstr>PowerPoint 演示文稿</vt:lpstr>
      <vt:lpstr>PowerPoint 演示文稿</vt:lpstr>
      <vt:lpstr>备课资料的收集</vt:lpstr>
      <vt:lpstr>独行孤，众行远</vt:lpstr>
      <vt:lpstr>PowerPoint 演示文稿</vt:lpstr>
      <vt:lpstr>PowerPoint 演示文稿</vt:lpstr>
      <vt:lpstr>PowerPoint 演示文稿</vt:lpstr>
      <vt:lpstr>PowerPoint 演示文稿</vt:lpstr>
      <vt:lpstr>可以参考的书籍</vt:lpstr>
      <vt:lpstr>总结</vt:lpstr>
      <vt:lpstr>一点反思：历史与现实的共情 历史课的责任——辩证地思考古今中西的关系、人文关怀与了解之同情</vt:lpstr>
      <vt:lpstr>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演示文稿2</dc:title>
  <dc:creator>Wavoy</dc:creator>
  <cp:lastModifiedBy>谭伟弘</cp:lastModifiedBy>
  <cp:revision>93</cp:revision>
  <dcterms:created xsi:type="dcterms:W3CDTF">2019-11-11T11:40:00Z</dcterms:created>
  <dcterms:modified xsi:type="dcterms:W3CDTF">2020-08-22T14:24:04Z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