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gs/tag6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3"/>
    <p:sldId id="260" r:id="rId4"/>
    <p:sldId id="261" r:id="rId5"/>
    <p:sldId id="263" r:id="rId6"/>
    <p:sldId id="264" r:id="rId7"/>
    <p:sldId id="259" r:id="rId8"/>
    <p:sldId id="265" r:id="rId9"/>
    <p:sldId id="258" r:id="rId10"/>
    <p:sldId id="267" r:id="rId11"/>
    <p:sldId id="30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6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341" r:id="rId42"/>
    <p:sldId id="301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4B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tableStyles" Target="tableStyles.xml" Id="rId48" /><Relationship Type="http://schemas.openxmlformats.org/officeDocument/2006/relationships/viewProps" Target="viewProps.xml" Id="rId47" /><Relationship Type="http://schemas.openxmlformats.org/officeDocument/2006/relationships/presProps" Target="presProps.xml" Id="rId46" /><Relationship Type="http://schemas.openxmlformats.org/officeDocument/2006/relationships/handoutMaster" Target="handoutMasters/handoutMaster1.xml" Id="rId45" /><Relationship Type="http://schemas.openxmlformats.org/officeDocument/2006/relationships/notesMaster" Target="notesMasters/notesMaster1.xml" Id="rId44" /><Relationship Type="http://schemas.openxmlformats.org/officeDocument/2006/relationships/slide" Target="slides/slide41.xml" Id="rId43" /><Relationship Type="http://schemas.openxmlformats.org/officeDocument/2006/relationships/slide" Target="slides/slide40.xml" Id="rId42" /><Relationship Type="http://schemas.openxmlformats.org/officeDocument/2006/relationships/slide" Target="slides/slide39.xml" Id="rId41" /><Relationship Type="http://schemas.openxmlformats.org/officeDocument/2006/relationships/slide" Target="slides/slide38.xml" Id="rId40" /><Relationship Type="http://schemas.openxmlformats.org/officeDocument/2006/relationships/slide" Target="slides/slide2.xml" Id="rId4" /><Relationship Type="http://schemas.openxmlformats.org/officeDocument/2006/relationships/slide" Target="slides/slide37.xml" Id="rId39" /><Relationship Type="http://schemas.openxmlformats.org/officeDocument/2006/relationships/slide" Target="slides/slide36.xml" Id="rId38" /><Relationship Type="http://schemas.openxmlformats.org/officeDocument/2006/relationships/slide" Target="slides/slide35.xml" Id="rId37" /><Relationship Type="http://schemas.openxmlformats.org/officeDocument/2006/relationships/slide" Target="slides/slide34.xml" Id="rId36" /><Relationship Type="http://schemas.openxmlformats.org/officeDocument/2006/relationships/slide" Target="slides/slide33.xml" Id="rId35" /><Relationship Type="http://schemas.openxmlformats.org/officeDocument/2006/relationships/slide" Target="slides/slide32.xml" Id="rId34" /><Relationship Type="http://schemas.openxmlformats.org/officeDocument/2006/relationships/slide" Target="slides/slide31.xml" Id="rId33" /><Relationship Type="http://schemas.openxmlformats.org/officeDocument/2006/relationships/slide" Target="slides/slide30.xml" Id="rId32" /><Relationship Type="http://schemas.openxmlformats.org/officeDocument/2006/relationships/slide" Target="slides/slide29.xml" Id="rId31" /><Relationship Type="http://schemas.openxmlformats.org/officeDocument/2006/relationships/slide" Target="slides/slide28.xml" Id="rId30" /><Relationship Type="http://schemas.openxmlformats.org/officeDocument/2006/relationships/slide" Target="slides/slide1.xml" Id="rId3" /><Relationship Type="http://schemas.openxmlformats.org/officeDocument/2006/relationships/slide" Target="slides/slide27.xml" Id="rId29" /><Relationship Type="http://schemas.openxmlformats.org/officeDocument/2006/relationships/slide" Target="slides/slide26.xml" Id="rId28" /><Relationship Type="http://schemas.openxmlformats.org/officeDocument/2006/relationships/slide" Target="slides/slide25.xml" Id="rId27" /><Relationship Type="http://schemas.openxmlformats.org/officeDocument/2006/relationships/slide" Target="slides/slide24.xml" Id="rId26" /><Relationship Type="http://schemas.openxmlformats.org/officeDocument/2006/relationships/slide" Target="slides/slide23.xml" Id="rId25" /><Relationship Type="http://schemas.openxmlformats.org/officeDocument/2006/relationships/slide" Target="slides/slide22.xml" Id="rId24" /><Relationship Type="http://schemas.openxmlformats.org/officeDocument/2006/relationships/slide" Target="slides/slide2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3.xml" Id="R946d5a0b49a14bcb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90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p>
            <a:pPr fontAlgn="auto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591" name="文本框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t" anchorCtr="0">
            <a:normAutofit/>
          </a:bodyPr>
          <a:p>
            <a:pPr algn="l" fontAlgn="auto"/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48592" name="文本框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t" anchorCtr="0">
            <a:normAutofit/>
          </a:bodyPr>
          <a:p>
            <a:pPr algn="ctr" fontAlgn="auto"/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48593" name="文本框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t" anchorCtr="0">
            <a:normAutofit/>
          </a:bodyPr>
          <a:p>
            <a:pPr algn="r" fontAlgn="auto"/>
            <a:fld id="{CAD2D6BD-DE1B-4B5F-8B41-2702339687B9}" type="slidenum">
              <a:rPr lang="en-US" altLang="zh-CN" sz="1200" b="0" i="0" u="none" strike="noStrike" kern="1200" cap="none" spc="0" baseline="0" noProof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4219575"/>
            <a:ext cx="12147550" cy="275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/>
          <p:nvPr>
            <p:ph type="ctrTitle"/>
          </p:nvPr>
        </p:nvSpPr>
        <p:spPr>
          <a:xfrm>
            <a:off x="-38735" y="1432560"/>
            <a:ext cx="12208510" cy="218884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6000" b="1">
                <a:solidFill>
                  <a:srgbClr val="C00000"/>
                </a:solidFill>
                <a:effectLst/>
                <a:latin typeface="+mj-ea"/>
                <a:cs typeface="黑体" panose="02010609060101010101" charset="-122"/>
              </a:rPr>
              <a:t>信息与关联</a:t>
            </a:r>
            <a:br>
              <a:rPr lang="zh-CN" altLang="en-US" sz="6000" b="1">
                <a:solidFill>
                  <a:srgbClr val="C00000"/>
                </a:solidFill>
                <a:effectLst/>
                <a:latin typeface="+mj-ea"/>
                <a:cs typeface="黑体" panose="02010609060101010101" charset="-122"/>
              </a:rPr>
            </a:br>
            <a:r>
              <a:rPr lang="zh-CN" altLang="en-US" sz="4400" b="1">
                <a:solidFill>
                  <a:schemeClr val="tx1"/>
                </a:solidFill>
                <a:effectLst/>
                <a:latin typeface="+mj-ea"/>
                <a:cs typeface="黑体" panose="02010609060101010101" charset="-122"/>
              </a:rPr>
              <a:t>                 </a:t>
            </a:r>
            <a:r>
              <a:rPr lang="en-US" altLang="zh-CN" sz="4400" b="1">
                <a:solidFill>
                  <a:schemeClr val="tx1"/>
                </a:solidFill>
                <a:effectLst/>
                <a:latin typeface="+mj-ea"/>
                <a:cs typeface="黑体" panose="02010609060101010101" charset="-122"/>
              </a:rPr>
              <a:t>——</a:t>
            </a:r>
            <a:r>
              <a:rPr lang="zh-CN" altLang="en-US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全国卷</a:t>
            </a:r>
            <a:r>
              <a:rPr lang="en-US" altLang="zh-CN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41</a:t>
            </a:r>
            <a:r>
              <a:rPr lang="zh-CN" altLang="zh-CN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题技术化</a:t>
            </a:r>
            <a:r>
              <a:rPr lang="zh-CN" altLang="en-US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研究</a:t>
            </a: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  <a:t>                            【</a:t>
            </a:r>
            <a:r>
              <a:rPr lang="zh-CN" altLang="en-US" sz="3600" b="1">
                <a:solidFill>
                  <a:srgbClr val="482E4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绵中实验 张勇】</a:t>
            </a: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  <a:t>                            </a:t>
            </a:r>
            <a:endParaRPr lang="zh-CN" altLang="en-US" sz="4000" b="1">
              <a:solidFill>
                <a:srgbClr val="002060"/>
              </a:solidFill>
              <a:effectLst/>
              <a:latin typeface="+mj-ea"/>
              <a:cs typeface="+mj-ea"/>
            </a:endParaRPr>
          </a:p>
        </p:txBody>
      </p:sp>
      <p:sp>
        <p:nvSpPr>
          <p:cNvPr id="174" name="稻壳儿春秋广告/盗版必究        原创来源：http://chn.docer.com/works?userid=199329941#!/work_time"/>
          <p:cNvSpPr txBox="1"/>
          <p:nvPr/>
        </p:nvSpPr>
        <p:spPr>
          <a:xfrm>
            <a:off x="217805" y="189865"/>
            <a:ext cx="7200900" cy="645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zh-CN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绵阳市高</a:t>
            </a:r>
            <a:r>
              <a:rPr lang="en-US" altLang="zh-C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2016</a:t>
            </a:r>
            <a:r>
              <a:rPr lang="zh-CN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级</a:t>
            </a:r>
            <a:r>
              <a:rPr lang="en-US" altLang="zh-C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·</a:t>
            </a:r>
            <a:r>
              <a:rPr lang="zh-CN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三诊后教研会</a:t>
            </a:r>
            <a:endParaRPr lang="zh-CN" alt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26485" y="592455"/>
            <a:ext cx="6756400" cy="647700"/>
          </a:xfrm>
        </p:spPr>
        <p:txBody>
          <a:bodyPr/>
          <a:p>
            <a:r>
              <a:rPr lang="zh-CN" altLang="en-US" sz="4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第二部分 备考技术</a:t>
            </a:r>
            <a:endParaRPr lang="zh-CN" altLang="en-US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6030" y="2013585"/>
            <a:ext cx="7535545" cy="2830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endParaRPr lang="zh-CN" altLang="en-US" b="1">
              <a:solidFill>
                <a:srgbClr val="482E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内容措施类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特点类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比较异同类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变化类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背景目的类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影响评价类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认识类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评述评析类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925" y="156845"/>
            <a:ext cx="23717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备考技术</a:t>
            </a:r>
            <a:endParaRPr lang="zh-CN" altLang="en-US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6415" y="72644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一、内容措施类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694305"/>
            <a:ext cx="11422380" cy="4027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590" y="1310005"/>
            <a:ext cx="11057255" cy="1383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800"/>
              <a:t>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内容主张主要考查某一历史事件的主要内容、某一历史现象的表现、某一国家在重要时期的改革措施、某些历史人物的基本主张等。一般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逐句概括，寻找关键词，整理归类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38430"/>
            <a:ext cx="11474450" cy="6089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6235" y="273050"/>
            <a:ext cx="2570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二、特点类</a:t>
            </a:r>
            <a:endParaRPr lang="zh-CN" sz="3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1605" y="856615"/>
            <a:ext cx="11995150" cy="181483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267335"/>
            <a:r>
              <a:rPr lang="en-US" altLang="zh-CN" sz="2800" b="0"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相对内容题，特点题答题的范围更广，不但包含内容，还包含历史现象的原因、过程、影响等等。而且答案带有一定抽象性，需要更高的归纳能力。一般而言，做特点题时，基本原则：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逐句分析，框架作答。</a:t>
            </a:r>
            <a:endParaRPr lang="zh-CN" sz="28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267335"/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总之，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点要多，面要广，话要短。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2670810"/>
            <a:ext cx="12081510" cy="4050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" y="502285"/>
            <a:ext cx="11737975" cy="5853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" y="212090"/>
            <a:ext cx="11536680" cy="63582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2855" y="30226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三、比较异同类</a:t>
            </a:r>
            <a:endParaRPr lang="zh-CN" sz="3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180" y="1191895"/>
            <a:ext cx="10906125" cy="31076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比较题分为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时间比较和空间比较。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空间比较是中外两个相似历史现象比较，一般常用设问词：“指出异同”或者“指出不同之处”。时间比较是一个历史现象的不同阶段的比较。一般常用设问词：“指出变化”偶尔也会用“指出异同”。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比较题的基本步骤：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分别找出各自的特点；同类项目比较，注意互补关系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。就目前来看，全国卷考查时间比较类的特别多，而且以“指出变化”作为常规设问，故变化类试题我们单列。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474345"/>
            <a:ext cx="11603990" cy="57804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" y="232410"/>
            <a:ext cx="11511915" cy="6338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6275" y="642620"/>
            <a:ext cx="2376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四、变化类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005" y="1226185"/>
            <a:ext cx="10799445" cy="22453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/>
              <a:t>  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时间比较题在设问中常常以“变化”题出现。但是因为涉及到时段数量的差异。需要注意不同变化的回答模式。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一个时段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的变化：与特点题类似。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两个时段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的变化：以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“从XX变为XX”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进行作答；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三个时段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的变化：分别列出各时段的特点即可。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0260" y="1229995"/>
            <a:ext cx="10934700" cy="3969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高考试题：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2007-2018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年全国卷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（新课标卷，大纲卷、海南卷）</a:t>
            </a:r>
            <a:endParaRPr lang="zh-CN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三个大神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刘芃：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《考试文集》，人民教育出版社,2012年版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穆易宁：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《新课标下高中历史学科考试测量命题改革》，《历史教学》，2005年第4期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江桥.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《熟知未必深解》系列文章，《历史教学》，2015年第9.10.11期，2016年第1期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8010" y="448945"/>
            <a:ext cx="3061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rgbClr val="482E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主要研究</a:t>
            </a:r>
            <a:r>
              <a:rPr lang="zh-CN" altLang="zh-CN" sz="3600" b="1">
                <a:solidFill>
                  <a:srgbClr val="482E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资料</a:t>
            </a:r>
            <a:endParaRPr lang="zh-CN" altLang="zh-CN" sz="3600" b="1">
              <a:solidFill>
                <a:srgbClr val="482E4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86360"/>
            <a:ext cx="12153265" cy="64573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621665"/>
            <a:ext cx="11877675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" y="215265"/>
            <a:ext cx="11925300" cy="65062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30600" y="364807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五、背景目的类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125" y="1061085"/>
            <a:ext cx="11150600" cy="353822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p>
            <a:pPr indent="26670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很多人回答背景主要就是国内国际，政治经济文化作答。这种大背景的模式的确是正确的，但是现在高考主要是新情景题，如果仅按此原则作答，则会丧失小背景的分数，而且显得非常生硬，难得高分。现在的新情景回答逻辑，我称之为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同心圆理论。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   背景答案的基本模式：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大历史，小专题，具体问题具体分析。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强调由远到近，由彼到此：   目的答案的基本模式：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直接目的，间接目的，根本目的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。强调由浅入深，由表及里：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1037590"/>
            <a:ext cx="11973560" cy="49155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449580"/>
            <a:ext cx="10789920" cy="50666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23665" y="325120"/>
            <a:ext cx="2640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六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原因类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7055" y="1056005"/>
            <a:ext cx="10956925" cy="138366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266700"/>
            <a:r>
              <a:rPr lang="en-US" altLang="zh-CN" sz="2800" b="1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按照普通常识逻辑，原因有两种分类：深度原因和广度原因（见下表）。这是回答原因需要把握的基本层次和要求。而根据对高考试题的研究原因的组织主要有</a:t>
            </a:r>
            <a:r>
              <a:rPr lang="zh-CN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三个层面四种答法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endParaRPr lang="zh-CN" altLang="en-US" sz="2800" b="1"/>
          </a:p>
        </p:txBody>
      </p:sp>
      <p:graphicFrame>
        <p:nvGraphicFramePr>
          <p:cNvPr id="5" name="表格 4"/>
          <p:cNvGraphicFramePr/>
          <p:nvPr/>
        </p:nvGraphicFramePr>
        <p:xfrm>
          <a:off x="768985" y="2738755"/>
          <a:ext cx="106540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5810"/>
                <a:gridCol w="7348220"/>
              </a:tblGrid>
              <a:tr h="5486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全球力量层面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四面八方型（外交战争）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国家社会层面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三位一体阶段特征型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时段发展类型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梳理本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段发生的历史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事件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比较变化类型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针锋相对，互补对应，阶段特征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547370"/>
            <a:ext cx="11461115" cy="57048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" y="594360"/>
            <a:ext cx="11778615" cy="53587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392430"/>
            <a:ext cx="11490325" cy="583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6580" y="183515"/>
            <a:ext cx="29978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1">
                <a:solidFill>
                  <a:srgbClr val="C00000"/>
                </a:solidFill>
              </a:rPr>
              <a:t>讲座提要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7480" y="1075055"/>
            <a:ext cx="821626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 基本特征</a:t>
            </a:r>
            <a:r>
              <a:rPr lang="en-US" altLang="zh-CN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endParaRPr lang="en-US" altLang="zh-CN" sz="4000" b="1">
              <a:solidFill>
                <a:srgbClr val="482E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宏观              微观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 备考技术</a:t>
            </a:r>
            <a:endParaRPr lang="zh-CN" altLang="en-US" sz="4000" b="1">
              <a:solidFill>
                <a:srgbClr val="482E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内容措施类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特点类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比较异同类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变化类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背景目的类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原因类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影响评价类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认识类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评述评析类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60" y="541655"/>
            <a:ext cx="12004040" cy="61791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" y="137795"/>
            <a:ext cx="12042775" cy="64941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69870" y="478155"/>
            <a:ext cx="71037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141855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七、影响评价类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1181100"/>
            <a:ext cx="11407775" cy="31076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作用类的分析和原因类似。比如叫回答影响，那就是比较影响，和比较原因相似。只不过原因的分析是从远到近，而影响的分析则是从近到远。其中注意些细微的区别，作用影响都需要一分为二作答，意义则仅需要从积极方面作答即可，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即：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辩证分析、同心圆结构、史论结合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。其中重点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强调史论结合，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言之有据，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忌讳一系列“有利于”却没有史实支撑。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尽量按照逻辑发散思维作答。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437515"/>
            <a:ext cx="11880850" cy="47872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835025"/>
            <a:ext cx="11804015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30600" y="52006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33985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八、认识启示题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8645" y="1421130"/>
            <a:ext cx="11443970" cy="310769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目前为止，高考中认识类的题不多。但是随着唯物史观的强调，需要倍加注意。认识主要涉及历史认识伦问题，由此回答主要五个板块：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 历史的原因</a:t>
            </a:r>
            <a:r>
              <a:rPr lang="zh-CN" sz="2800" b="1">
                <a:ea typeface="宋体" panose="02010600030101010101" pitchFamily="2" charset="-122"/>
              </a:rPr>
              <a:t>：社会存在决定社会意识，社会意识的反作用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历史的规律</a:t>
            </a:r>
            <a:r>
              <a:rPr lang="zh-CN" sz="2800" b="1">
                <a:ea typeface="宋体" panose="02010600030101010101" pitchFamily="2" charset="-122"/>
              </a:rPr>
              <a:t>：任何事物发展不是一帆风顺的等等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en-US" altLang="zh-CN" sz="2800" b="1"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历史的本质</a:t>
            </a:r>
            <a:r>
              <a:rPr lang="zh-CN" altLang="en-US" sz="2800" b="1">
                <a:ea typeface="宋体" panose="02010600030101010101" pitchFamily="2" charset="-122"/>
              </a:rPr>
              <a:t>：本质上代表</a:t>
            </a:r>
            <a:r>
              <a:rPr lang="en-US" altLang="zh-CN" sz="2800" b="1">
                <a:ea typeface="宋体" panose="02010600030101010101" pitchFamily="2" charset="-122"/>
              </a:rPr>
              <a:t>XX</a:t>
            </a:r>
            <a:r>
              <a:rPr lang="zh-CN" altLang="en-US" sz="2800" b="1">
                <a:ea typeface="宋体" panose="02010600030101010101" pitchFamily="2" charset="-122"/>
              </a:rPr>
              <a:t>的利益</a:t>
            </a:r>
            <a:r>
              <a:rPr lang="en-US" altLang="zh-CN" sz="2800" b="1">
                <a:ea typeface="宋体" panose="02010600030101010101" pitchFamily="2" charset="-122"/>
              </a:rPr>
              <a:t>......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历史的评价</a:t>
            </a:r>
            <a:r>
              <a:rPr lang="zh-CN" sz="2800" b="1">
                <a:ea typeface="宋体" panose="02010600030101010101" pitchFamily="2" charset="-122"/>
              </a:rPr>
              <a:t>：历史发展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辩证</a:t>
            </a:r>
            <a:r>
              <a:rPr lang="zh-CN" sz="2800" b="1">
                <a:ea typeface="宋体" panose="02010600030101010101" pitchFamily="2" charset="-122"/>
              </a:rPr>
              <a:t>看待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历史的启示</a:t>
            </a:r>
            <a:r>
              <a:rPr lang="zh-CN" sz="2800" b="1">
                <a:ea typeface="宋体" panose="02010600030101010101" pitchFamily="2" charset="-122"/>
              </a:rPr>
              <a:t>：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宏观立意考虑；微观材料考虑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306195"/>
            <a:ext cx="11337925" cy="36283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99310" y="594995"/>
            <a:ext cx="72790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784985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九、评析评述类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860" y="1443990"/>
            <a:ext cx="10876280" cy="439991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评价即辩证评价历史现象；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评述：评价和叙述；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即叙述历史现象的过程，并且对其简要评价。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评析：评价和分析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；即分析历史现象的原因，评价历史现象。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三者是层层递进的过程。例1和例2即是典型的评析和评述题。由上可知，评析的范围原则上比评述的更大。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但是鉴于当下评析评述滥用情况：  对于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历史事件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，一般采用：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现象+原因+评价+认识的模式。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对于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历史观点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，一般采用：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观点+评述（论证）+认识模式</a:t>
            </a:r>
            <a:endParaRPr 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注意：由于评述评析分值比较大，一般在12分左右。在改革史部分，无论评价评析还是评述，其实都是评价题。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341630"/>
            <a:ext cx="12034520" cy="63804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-35560"/>
            <a:ext cx="11845925" cy="7104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2305" y="142875"/>
            <a:ext cx="248158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宏观特征</a:t>
            </a:r>
            <a:r>
              <a:rPr lang="en-US" altLang="zh-CN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6395" y="1677670"/>
            <a:ext cx="11211560" cy="396938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sz="2800" b="1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任何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材料题都具有封闭性和开放性的特征。但是就全国卷而言，41题明显体现封闭性特点，42题明显体现开放性特点。</a:t>
            </a:r>
            <a:endParaRPr 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由此在设问上41题基本围绕</a:t>
            </a:r>
            <a:r>
              <a:rPr 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原因、特点、变化、异同、影响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等方面进行考查，42题的设问则一提取信息、论证观点、发现问题等等出现。而在答案组织上，41题的答案也</a:t>
            </a:r>
            <a:r>
              <a:rPr 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几乎不会出现“言之有理、均可得分”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这样的表述。而42题则仅仅提供示例，甚至不提供示例。</a:t>
            </a:r>
            <a:endParaRPr 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9930" y="1032510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一、试题类型：封闭性为主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74380" y="5953760"/>
            <a:ext cx="3761739" cy="833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28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130" name="图片"/>
          <p:cNvPicPr>
            <a:picLocks noChangeAspect="1"/>
          </p:cNvPicPr>
          <p:nvPr/>
        </p:nvPicPr>
        <p:blipFill>
          <a:blip r:embed="rId2" cstate="print"/>
          <a:srcRect l="3799" t="2936" b="3735"/>
          <a:stretch>
            <a:fillRect/>
          </a:stretch>
        </p:blipFill>
        <p:spPr>
          <a:xfrm>
            <a:off x="177165" y="1437640"/>
            <a:ext cx="2606675" cy="331597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131" name="矩形"/>
          <p:cNvSpPr/>
          <p:nvPr/>
        </p:nvSpPr>
        <p:spPr>
          <a:xfrm>
            <a:off x="2929890" y="1685925"/>
            <a:ext cx="8286114" cy="2820352"/>
          </a:xfrm>
          <a:prstGeom prst="rect">
            <a:avLst/>
          </a:prstGeom>
          <a:noFill/>
          <a:ln w="28575" cap="flat" cmpd="thickThin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 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往年的试题是精雕细磨的产物，它反映了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对考试内容的深思熟虑、对设问和答案的准确拿捏、对学生水平的客观判断。研究这些试题，就如同和试题的制作者对话。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当你真正把</a:t>
            </a:r>
            <a:r>
              <a:rPr lang="zh-CN" altLang="en-US" sz="2800" b="1" i="0" u="sng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格式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搞透了，这些试题便有如己出，临考时对试卷就绝无陌生之感，并会触类旁通。</a:t>
            </a:r>
            <a:endParaRPr lang="en-US" altLang="zh-CN" sz="2800" b="1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Calibri" panose="020F0502020204030204" charset="0"/>
              <a:sym typeface="宋体" panose="02010600030101010101" pitchFamily="2" charset="-122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1D01EF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      ——</a:t>
            </a:r>
            <a:r>
              <a:rPr lang="zh-CN" altLang="en-US" sz="2800" b="1" i="0" u="none" strike="noStrike" kern="1200" cap="none" spc="0" baseline="0">
                <a:solidFill>
                  <a:srgbClr val="1D01EF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教育部考试中心历史命题组主任刘芃</a:t>
            </a:r>
            <a:endParaRPr lang="zh-CN" altLang="en-US" sz="2800" b="1" i="0" u="none" strike="noStrike" kern="1200" cap="none" spc="0" baseline="0">
              <a:solidFill>
                <a:srgbClr val="1D01EF"/>
              </a:solidFill>
              <a:latin typeface="楷体" panose="02010609060101010101" charset="-122"/>
              <a:ea typeface="楷体" panose="02010609060101010101" charset="-122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26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34755" y="976630"/>
            <a:ext cx="2825749" cy="26631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64" name="矩形"/>
          <p:cNvSpPr/>
          <p:nvPr/>
        </p:nvSpPr>
        <p:spPr>
          <a:xfrm>
            <a:off x="1244600" y="1578610"/>
            <a:ext cx="7023100" cy="202501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  </a:t>
            </a:r>
            <a:r>
              <a:rPr lang="zh-CN" altLang="en-US" sz="4000" b="1" i="0" u="none" strike="noStrike" kern="1200" cap="none" spc="0" baseline="0">
                <a:solidFill>
                  <a:srgbClr val="3237FE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只有高于高考，才有可能有效地赢得高考   </a:t>
            </a:r>
            <a:r>
              <a:rPr lang="en-US" altLang="zh-CN" sz="4800" b="0" i="0" u="none" strike="noStrike" kern="1200" cap="none" spc="0" baseline="0">
                <a:solidFill>
                  <a:srgbClr val="3237FE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</a:t>
            </a:r>
            <a:r>
              <a:rPr lang="en-US" altLang="zh-CN" sz="1800" b="0" i="0" u="none" strike="noStrike" kern="1200" cap="none" spc="0" baseline="0">
                <a:solidFill>
                  <a:srgbClr val="3237FE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</a:t>
            </a:r>
            <a:r>
              <a:rPr lang="en-US" altLang="zh-CN" sz="4000" b="1" i="0" u="none" strike="noStrike" kern="1200" cap="none" spc="0" baseline="0">
                <a:solidFill>
                  <a:srgbClr val="3237FE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</a:t>
            </a:r>
            <a:endParaRPr lang="en-US" altLang="zh-CN" sz="4000" b="1" i="0" u="none" strike="noStrike" kern="1200" cap="none" spc="0" baseline="0">
              <a:solidFill>
                <a:srgbClr val="3237FE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                 </a:t>
            </a:r>
            <a:r>
              <a:rPr lang="en-US" altLang="zh-CN" sz="36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———聂幼犁教授</a:t>
            </a:r>
            <a:endParaRPr lang="zh-CN" altLang="en-US" sz="3600" b="1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265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2384" y="5631180"/>
            <a:ext cx="4376419" cy="98869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66" name="矩形"/>
          <p:cNvSpPr/>
          <p:nvPr/>
        </p:nvSpPr>
        <p:spPr>
          <a:xfrm>
            <a:off x="9050020" y="3999865"/>
            <a:ext cx="2743200" cy="1383665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            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聂幼犁</a:t>
            </a:r>
            <a:endParaRPr lang="en-US" altLang="zh-CN" sz="2800" b="1" i="0" u="none" strike="noStrike" kern="1200" cap="none" spc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历史教学专业委员会常务理事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67" name="矩形"/>
          <p:cNvSpPr/>
          <p:nvPr/>
        </p:nvSpPr>
        <p:spPr>
          <a:xfrm>
            <a:off x="634999" y="557530"/>
            <a:ext cx="2057400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结语：</a:t>
            </a:r>
            <a:endParaRPr lang="zh-CN" altLang="en-US" sz="4000" b="1" i="0" u="none" strike="noStrike" kern="120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268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50" y="4411345"/>
            <a:ext cx="4201160" cy="231013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3710" y="1736725"/>
            <a:ext cx="11243945" cy="3384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 indent="0"/>
            <a:endParaRPr lang="en-US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（1）古今贯通、中外关联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：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侧重于对同一主题的历时性知识进行纵向考查；或者同一时段的共时性知识进行横向考查。</a:t>
            </a:r>
            <a:endParaRPr lang="en-US" sz="2800" b="1">
              <a:solidFill>
                <a:schemeClr val="tx1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（2）新情景、大历史：</a:t>
            </a:r>
            <a:endParaRPr lang="en-US" sz="2800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  通过“小切口”，采用“以点带面”的命题手法，要求考生构建“通史结构”，把握同时段政治、经济、文化等各横切面知识的内在联系与中外关联。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152775" y="1020445"/>
            <a:ext cx="5885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二、考查范围：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中国史和西方史</a:t>
            </a:r>
            <a:r>
              <a:rPr lang="en-US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</a:t>
            </a:r>
            <a:endParaRPr lang="en-US" altLang="en-US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305" y="142875"/>
            <a:ext cx="248158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宏观特征</a:t>
            </a:r>
            <a:r>
              <a:rPr lang="en-US" altLang="zh-CN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505460" y="649605"/>
          <a:ext cx="1099566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8035"/>
                <a:gridCol w="2907030"/>
                <a:gridCol w="2918460"/>
                <a:gridCol w="3112135"/>
              </a:tblGrid>
              <a:tr h="103632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    </a:t>
                      </a: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  </a:t>
                      </a:r>
                      <a:r>
                        <a:rPr lang="en-US" sz="3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三、考查能力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：三大能力为主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28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目标  要求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I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II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III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获取和解读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信息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理解试题提供的图文信息和考试要求。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整理材料，最大限度地获取有效信息。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对有效信息进行进行完整、准确、合理的解读。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调动和运用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辨别历史事实和历史叙述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理解历史叙述与历史结论。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说明历史现象和历史观点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描述和阐释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事物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客观叙述历史事物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正确解释历史事物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认识历史事物的本质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论证和探讨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问题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发现历史问题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论证历史问题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独立提出观点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62305" y="142875"/>
            <a:ext cx="248158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宏观特征</a:t>
            </a:r>
            <a:r>
              <a:rPr lang="en-US" altLang="zh-CN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9420" y="228600"/>
            <a:ext cx="2807970" cy="7067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r>
              <a:rPr lang="zh-CN" sz="4000" b="1">
                <a:solidFill>
                  <a:srgbClr val="C00000"/>
                </a:solidFill>
                <a:ea typeface="宋体" panose="02010600030101010101" pitchFamily="2" charset="-122"/>
              </a:rPr>
              <a:t>微观特征</a:t>
            </a:r>
            <a:endParaRPr lang="zh-CN" altLang="en-US" sz="40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5225" y="58801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cs typeface="黑体" panose="02010609060101010101" charset="-122"/>
              </a:rPr>
              <a:t>情景材料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090" y="1459230"/>
            <a:ext cx="10863580" cy="353822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A.形式基本固定：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以文字材料为主(16年2卷除外），而且一般字数在450字左右。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B.表述比较完整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句左右。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前两句为背景，中间部分为过程内容，后两句为影响C.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选取服务于问题：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一般而言都是经典著作。如白寿彝的《中国通史》，张海鹏的《中国近代通史》，郭德宏的《中华人民共和国史》，或者是相关专业的经典著作。一般均为“摘编自”，最大幅度给考生展示全部信息。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7250" y="1471930"/>
            <a:ext cx="10497185" cy="2676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提供给考生的材料，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都是经过命题者精心选择并加工处理过的，它既不违背基本的历史史实，又有相对集中的问题指向，与设问之间相互呼应，相辅相成，里面包含的有效信息是为解答问题服务的，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而不是提供给考生进行学术研究，学术争鸣的材料，考生不应该跳出设问圈定的范围随意解释和挖掘信息。     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—— 吴 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0085" y="1318895"/>
            <a:ext cx="11177270" cy="33229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800" b="1">
                <a:ea typeface="宋体" panose="02010600030101010101" pitchFamily="2" charset="-122"/>
              </a:rPr>
              <a:t>A.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个数</a:t>
            </a:r>
            <a:r>
              <a:rPr lang="zh-CN" sz="2800" b="1">
                <a:ea typeface="宋体" panose="02010600030101010101" pitchFamily="2" charset="-122"/>
              </a:rPr>
              <a:t>：2018年以前一般为两问；2018年开始全部为</a:t>
            </a:r>
            <a:r>
              <a:rPr 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三问</a:t>
            </a:r>
            <a:r>
              <a:rPr lang="zh-CN" sz="2800" b="1">
                <a:ea typeface="宋体" panose="02010600030101010101" pitchFamily="2" charset="-122"/>
              </a:rPr>
              <a:t>。 B.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问项：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均为知识体系内的设问</a:t>
            </a:r>
            <a:r>
              <a:rPr lang="zh-CN" sz="2800" b="1">
                <a:ea typeface="宋体" panose="02010600030101010101" pitchFamily="2" charset="-122"/>
              </a:rPr>
              <a:t>：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原因背景目的+特点异同变化+意义影响作用+认识启示。</a:t>
            </a:r>
            <a:r>
              <a:rPr lang="zh-CN" sz="2800" b="1">
                <a:ea typeface="宋体" panose="02010600030101010101" pitchFamily="2" charset="-122"/>
              </a:rPr>
              <a:t>C.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定法词：</a:t>
            </a:r>
            <a:r>
              <a:rPr lang="zh-CN" sz="2800" b="1">
                <a:ea typeface="宋体" panose="02010600030101010101" pitchFamily="2" charset="-122"/>
              </a:rPr>
              <a:t>概括、指出、分析、说明等均用，并且表述区别不大。只有评析和评述的问法值得特别注意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37025" y="43561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二、设问情况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  <p:tag name="KSO_WM_SCREEN_THEME_FLAG" val="Dlrq25wU2PGuGg5bbmjbDPb40PzzhuEUvVsPjzcZ2kH7vZc1LDONDXcAoIfefP9mw+xWIxuFAzp5vJvNrADReUrIa/nc0Nf4lbe3EnY+5G0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  <p:tag name="KSO_WM_SCREEN_THEME_FLAG" val="Dlrq25wU2PGuGg5bbmjbDPb40PzzhuEUvVsPjzcZ2kH7vZc1LDONDXcAoIfefP9mw+xWIxuFAzp5vJvNrADReUrIa/nc0Nf4lbe3EnY+5G0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Pb40PzzhuEUvVsPjzcZ2kH7vZc1LDONDXcAoIfefP9mw+xWIxuFAzp5vJvNrADReUrIa/nc0Nf4lbe3EnY+5G0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Pb40PzzhuEUvVsPjzcZ2kH7vZc1LDONDXcAoIfefP9mw+xWIxuFAzp5vJvNrADReUrIa/nc0Nf4lbe3EnY+5G0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Pb40PzzhuEUvVsPjzcZ2kH7vZc1LDONDXcAoIfefP9mw+xWIxuFAzp5vJvNrADReUrIa/nc0Nf4lbe3EnY+5G0=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  <p:tag name="KSO_WM_SCREEN_THEME_FLAG" val="Dlrq25wU2PGuGg5bbmjbDPb40PzzhuEUvVsPjzcZ2kH7vZc1LDONDXcAoIfefP9mw+xWIxuFAzp5vJvNrADReUrIa/nc0Nf4lbe3EnY+5G0="/>
</p:tagLst>
</file>

<file path=ppt/tags/tag62.xml><?xml version="1.0" encoding="utf-8"?>
<p:tagLst xmlns:p="http://schemas.openxmlformats.org/presentationml/2006/main">
  <p:tag name="KSO_WM_SLIDE_MODEL_TYPE" val="cover"/>
  <p:tag name="KSO_WM_SCREEN_THEME_FLAG" val="Dlrq25wU2PGuGg5bbmjbDPb40PzzhuEUvVsPjzcZ2kH7vZc1LDONDXcAoIfefP9mw+xWIxuFAzp5vJvNrADReUrIa/nc0Nf4lbe3EnY+5G0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Pb40PzzhuEUvVsPjzcZ2kH7vZc1LDONDXcAoIfefP9mw+xWIxuFAzp5vJvNrADReUrIa/nc0Nf4lbe3EnY+5G0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3500</Words>
  <Application>WPS 演示</Application>
  <PresentationFormat>宽屏</PresentationFormat>
  <Paragraphs>287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Wingdings</vt:lpstr>
      <vt:lpstr>华文楷体</vt:lpstr>
      <vt:lpstr>华文中宋</vt:lpstr>
      <vt:lpstr>Arial Unicode MS</vt:lpstr>
      <vt:lpstr>隶书</vt:lpstr>
      <vt:lpstr>方正硬笔行书_GBK</vt:lpstr>
      <vt:lpstr>仿宋</vt:lpstr>
      <vt:lpstr>华文新魏</vt:lpstr>
      <vt:lpstr>Office 主题​​</vt:lpstr>
      <vt:lpstr>信息与同心圆                                                    ——全国卷41题研究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第二部分 备考技术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丹枫</cp:lastModifiedBy>
  <cp:revision>16</cp:revision>
  <dcterms:created xsi:type="dcterms:W3CDTF">2019-04-29T09:26:00Z</dcterms:created>
  <dcterms:modified xsi:type="dcterms:W3CDTF">2019-05-06T10:48:57Z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