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6" r:id="rId4"/>
    <p:sldId id="287" r:id="rId6"/>
    <p:sldId id="289" r:id="rId7"/>
    <p:sldId id="288" r:id="rId8"/>
    <p:sldId id="290" r:id="rId9"/>
    <p:sldId id="291" r:id="rId10"/>
    <p:sldId id="292" r:id="rId11"/>
    <p:sldId id="312" r:id="rId12"/>
    <p:sldId id="294" r:id="rId13"/>
    <p:sldId id="295" r:id="rId14"/>
    <p:sldId id="296" r:id="rId15"/>
    <p:sldId id="297" r:id="rId16"/>
    <p:sldId id="298" r:id="rId17"/>
    <p:sldId id="299" r:id="rId18"/>
    <p:sldId id="300" r:id="rId19"/>
    <p:sldId id="301" r:id="rId20"/>
    <p:sldId id="304" r:id="rId21"/>
    <p:sldId id="305" r:id="rId22"/>
    <p:sldId id="302" r:id="rId23"/>
    <p:sldId id="313" r:id="rId24"/>
    <p:sldId id="303" r:id="rId25"/>
    <p:sldId id="306" r:id="rId26"/>
    <p:sldId id="307" r:id="rId27"/>
    <p:sldId id="308" r:id="rId28"/>
    <p:sldId id="277" r:id="rId29"/>
  </p:sldIdLst>
  <p:sldSz cx="12192000" cy="6858000"/>
  <p:notesSz cx="7103745" cy="10234295"/>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1896" y="-942"/>
      </p:cViewPr>
      <p:guideLst>
        <p:guide orient="horz" pos="2160"/>
        <p:guide pos="376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3" Type="http://schemas.openxmlformats.org/officeDocument/2006/relationships/tags" Target="tags/tag4.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7A2E1A55-33FA-453F-A241-2319480EB91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1DFAFBE8-D4F7-47CE-BACA-3B71B77A994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AFBE8-D4F7-47CE-BACA-3B71B77A994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AFBE8-D4F7-47CE-BACA-3B71B77A994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AFBE8-D4F7-47CE-BACA-3B71B77A994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AFBE8-D4F7-47CE-BACA-3B71B77A994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AFBE8-D4F7-47CE-BACA-3B71B77A994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AFBE8-D4F7-47CE-BACA-3B71B77A994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AFBE8-D4F7-47CE-BACA-3B71B77A994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AFBE8-D4F7-47CE-BACA-3B71B77A994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AFBE8-D4F7-47CE-BACA-3B71B77A994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AFBE8-D4F7-47CE-BACA-3B71B77A994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AFBE8-D4F7-47CE-BACA-3B71B77A994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AFBE8-D4F7-47CE-BACA-3B71B77A994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AFBE8-D4F7-47CE-BACA-3B71B77A994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AFBE8-D4F7-47CE-BACA-3B71B77A994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AFBE8-D4F7-47CE-BACA-3B71B77A994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AFBE8-D4F7-47CE-BACA-3B71B77A994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AFBE8-D4F7-47CE-BACA-3B71B77A994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AFBE8-D4F7-47CE-BACA-3B71B77A994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AFBE8-D4F7-47CE-BACA-3B71B77A994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AFBE8-D4F7-47CE-BACA-3B71B77A994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AFBE8-D4F7-47CE-BACA-3B71B77A994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AFBE8-D4F7-47CE-BACA-3B71B77A994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FAFBE8-D4F7-47CE-BACA-3B71B77A994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
        <p:nvSpPr>
          <p:cNvPr id="11" name="TextBox 10"/>
          <p:cNvSpPr txBox="1"/>
          <p:nvPr userDrawn="1"/>
        </p:nvSpPr>
        <p:spPr>
          <a:xfrm>
            <a:off x="2123604" y="6760685"/>
            <a:ext cx="1224136" cy="118430"/>
          </a:xfrm>
          <a:prstGeom prst="rect">
            <a:avLst/>
          </a:prstGeom>
          <a:noFill/>
        </p:spPr>
        <p:txBody>
          <a:bodyPr wrap="square" rtlCol="0">
            <a:spAutoFit/>
          </a:bodyPr>
          <a:lstStyle/>
          <a:p>
            <a:pPr>
              <a:lnSpc>
                <a:spcPct val="200000"/>
              </a:lnSpc>
            </a:pP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下载</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http://www.1ppt.com/xiazai/</a:t>
            </a:r>
            <a:endParaRPr lang="en-US" altLang="zh-CN" sz="100" dirty="0" smtClean="0">
              <a:solidFill>
                <a:prstClr val="black"/>
              </a:solidFill>
              <a:ea typeface="微软雅黑" panose="020B0503020204020204"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image" Target="../media/image5.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 name="图片 3" descr="a57b798e4b625df102c1b698ac40fc83"/>
          <p:cNvPicPr>
            <a:picLocks noChangeAspect="1"/>
          </p:cNvPicPr>
          <p:nvPr/>
        </p:nvPicPr>
        <p:blipFill>
          <a:blip r:embed="rId2" cstate="screen"/>
          <a:stretch>
            <a:fillRect/>
          </a:stretch>
        </p:blipFill>
        <p:spPr>
          <a:xfrm>
            <a:off x="-50165" y="-24130"/>
            <a:ext cx="3877310" cy="10058400"/>
          </a:xfrm>
          <a:prstGeom prst="rect">
            <a:avLst/>
          </a:prstGeom>
        </p:spPr>
      </p:pic>
      <p:sp>
        <p:nvSpPr>
          <p:cNvPr id="10" name="圆角矩形 9"/>
          <p:cNvSpPr/>
          <p:nvPr/>
        </p:nvSpPr>
        <p:spPr>
          <a:xfrm>
            <a:off x="278307" y="269240"/>
            <a:ext cx="11679767" cy="6284807"/>
          </a:xfrm>
          <a:prstGeom prst="roundRect">
            <a:avLst/>
          </a:prstGeom>
          <a:noFill/>
          <a:ln w="12700">
            <a:solidFill>
              <a:srgbClr val="5B392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 name="矩形 2"/>
          <p:cNvSpPr/>
          <p:nvPr/>
        </p:nvSpPr>
        <p:spPr>
          <a:xfrm>
            <a:off x="3748405" y="1525270"/>
            <a:ext cx="8107680" cy="1260475"/>
          </a:xfrm>
          <a:prstGeom prst="rect">
            <a:avLst/>
          </a:prstGeom>
          <a:noFill/>
          <a:ln>
            <a:noFill/>
          </a:ln>
        </p:spPr>
        <p:txBody>
          <a:bodyPr wrap="none" rtlCol="0" anchor="t">
            <a:spAutoFit/>
          </a:bodyPr>
          <a:p>
            <a:pPr algn="ctr"/>
            <a:r>
              <a:rPr lang="zh-CN" altLang="en-US" sz="4000" spc="300" smtClean="0">
                <a:latin typeface="楷体" panose="02010609060101010101" charset="-122"/>
                <a:ea typeface="楷体" panose="02010609060101010101" charset="-122"/>
                <a:cs typeface="楷体" panose="02010609060101010101" charset="-122"/>
                <a:sym typeface="+mn-ea"/>
              </a:rPr>
              <a:t>2021年</a:t>
            </a:r>
            <a:r>
              <a:rPr lang="zh-CN" altLang="en-US" sz="4000" spc="300">
                <a:latin typeface="楷体" panose="02010609060101010101" charset="-122"/>
                <a:ea typeface="楷体" panose="02010609060101010101" charset="-122"/>
                <a:cs typeface="楷体" panose="02010609060101010101" charset="-122"/>
                <a:sym typeface="+mn-ea"/>
              </a:rPr>
              <a:t>高考</a:t>
            </a:r>
            <a:endParaRPr lang="zh-CN" altLang="en-US" sz="4000" spc="300">
              <a:latin typeface="楷体" panose="02010609060101010101" charset="-122"/>
              <a:ea typeface="楷体" panose="02010609060101010101" charset="-122"/>
              <a:cs typeface="楷体" panose="02010609060101010101" charset="-122"/>
              <a:sym typeface="+mn-ea"/>
            </a:endParaRPr>
          </a:p>
          <a:p>
            <a:pPr algn="ctr"/>
            <a:r>
              <a:rPr lang="zh-CN" altLang="en-US" sz="3600" spc="300">
                <a:latin typeface="楷体" panose="02010609060101010101" charset="-122"/>
                <a:ea typeface="楷体" panose="02010609060101010101" charset="-122"/>
                <a:cs typeface="楷体" panose="02010609060101010101" charset="-122"/>
                <a:sym typeface="+mn-ea"/>
              </a:rPr>
              <a:t>广东省普通高中学业水平选择性考试</a:t>
            </a:r>
            <a:endParaRPr lang="zh-CN" altLang="en-US" sz="3600" spc="300">
              <a:latin typeface="楷体" panose="02010609060101010101" charset="-122"/>
              <a:ea typeface="楷体" panose="02010609060101010101" charset="-122"/>
              <a:cs typeface="楷体" panose="02010609060101010101" charset="-122"/>
              <a:sym typeface="+mn-ea"/>
            </a:endParaRPr>
          </a:p>
        </p:txBody>
      </p:sp>
      <p:sp>
        <p:nvSpPr>
          <p:cNvPr id="11" name="矩形 10"/>
          <p:cNvSpPr/>
          <p:nvPr/>
        </p:nvSpPr>
        <p:spPr>
          <a:xfrm>
            <a:off x="5442585" y="3489960"/>
            <a:ext cx="4290060" cy="706755"/>
          </a:xfrm>
          <a:prstGeom prst="rect">
            <a:avLst/>
          </a:prstGeom>
          <a:noFill/>
          <a:ln>
            <a:noFill/>
          </a:ln>
        </p:spPr>
        <p:txBody>
          <a:bodyPr wrap="none" rtlCol="0" anchor="t">
            <a:spAutoFit/>
          </a:bodyPr>
          <a:p>
            <a:pPr algn="ctr"/>
            <a:r>
              <a:rPr lang="zh-CN" altLang="en-US" sz="2000" b="1" spc="300" smtClean="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邵阳学院历史学</a:t>
            </a:r>
            <a:r>
              <a:rPr lang="zh-CN" altLang="en-US" sz="2000" b="1" spc="300" smtClean="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读</a:t>
            </a:r>
            <a:r>
              <a:rPr lang="zh-CN" altLang="en-US" sz="2000" b="1" spc="300" smtClean="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文</a:t>
            </a:r>
            <a:r>
              <a:rPr lang="zh-CN" altLang="en-US" sz="2000" b="1" spc="300" smtClean="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研</a:t>
            </a:r>
            <a:r>
              <a:rPr lang="zh-CN" altLang="en-US" sz="2000" b="1" spc="300" smtClean="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史工作室</a:t>
            </a:r>
            <a:endParaRPr lang="zh-CN" altLang="en-US" sz="2000" b="1" spc="300" smtClean="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algn="ctr"/>
            <a:r>
              <a:rPr lang="en-US" altLang="zh-CN" sz="2000" b="1" spc="300" smtClean="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2021/06/13</a:t>
            </a:r>
            <a:endParaRPr lang="en-US" altLang="zh-CN" sz="2000" b="1" spc="300" smtClean="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p:txBody>
      </p:sp>
      <p:pic>
        <p:nvPicPr>
          <p:cNvPr id="12" name="图片 11"/>
          <p:cNvPicPr>
            <a:picLocks noChangeAspect="1"/>
          </p:cNvPicPr>
          <p:nvPr/>
        </p:nvPicPr>
        <p:blipFill>
          <a:blip r:embed="rId3"/>
          <a:stretch>
            <a:fillRect/>
          </a:stretch>
        </p:blipFill>
        <p:spPr>
          <a:xfrm>
            <a:off x="4434205" y="704215"/>
            <a:ext cx="1373505" cy="13735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819"/>
    </mc:Choice>
    <mc:Fallback>
      <p:transition spd="slow" advTm="28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85191" y="2132965"/>
            <a:ext cx="499872" cy="49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C:\Users\Thinkpad\Desktop\7.png"/>
          <p:cNvPicPr>
            <a:picLocks noChangeAspect="1" noChangeArrowheads="1"/>
          </p:cNvPicPr>
          <p:nvPr/>
        </p:nvPicPr>
        <p:blipFill>
          <a:blip r:embed="rId2" cstate="email"/>
          <a:srcRect/>
          <a:stretch>
            <a:fillRect/>
          </a:stretch>
        </p:blipFill>
        <p:spPr bwMode="auto">
          <a:xfrm>
            <a:off x="-47" y="0"/>
            <a:ext cx="12188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85445" y="528955"/>
            <a:ext cx="10886440" cy="1938020"/>
          </a:xfrm>
          <a:prstGeom prst="rect">
            <a:avLst/>
          </a:prstGeom>
        </p:spPr>
        <p:txBody>
          <a:bodyPr wrap="square">
            <a:spAutoFit/>
          </a:bodyPr>
          <a:p>
            <a:pPr indent="0">
              <a:lnSpc>
                <a:spcPct val="150000"/>
              </a:lnSpc>
            </a:pPr>
            <a:r>
              <a:rPr sz="2000">
                <a:solidFill>
                  <a:schemeClr val="tx1"/>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rPr>
              <a:t>9.对于毛泽东的重庆之行，民主人士柳亚子赋诗称颂为“弥天大勇”。重庆《大公报》发表社评说：“毛先生能够惠然肯来，其本身就是一件大喜事。”这反映了当时（    ）</a:t>
            </a:r>
            <a:endParaRPr sz="2000">
              <a:solidFill>
                <a:schemeClr val="tx1"/>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endParaRPr>
          </a:p>
          <a:p>
            <a:pPr indent="0">
              <a:lnSpc>
                <a:spcPct val="150000"/>
              </a:lnSpc>
            </a:pPr>
            <a:r>
              <a:rPr sz="2000">
                <a:solidFill>
                  <a:schemeClr val="tx1"/>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rPr>
              <a:t>A.国共力量对比出现逆转                   B.民主党派认同新民主主义革命纲领</a:t>
            </a:r>
            <a:endParaRPr sz="2000">
              <a:solidFill>
                <a:schemeClr val="tx1"/>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endParaRPr>
          </a:p>
          <a:p>
            <a:pPr indent="0">
              <a:lnSpc>
                <a:spcPct val="150000"/>
              </a:lnSpc>
            </a:pPr>
            <a:r>
              <a:rPr sz="2000">
                <a:solidFill>
                  <a:schemeClr val="tx1"/>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rPr>
              <a:t>C.国家重建成为国人共识                   D.民族矛盾的上升推动国共走向和谈</a:t>
            </a:r>
            <a:endParaRPr sz="2000">
              <a:solidFill>
                <a:schemeClr val="tx1"/>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endParaRPr>
          </a:p>
        </p:txBody>
      </p:sp>
      <p:sp>
        <p:nvSpPr>
          <p:cNvPr id="3" name="矩形 2"/>
          <p:cNvSpPr/>
          <p:nvPr/>
        </p:nvSpPr>
        <p:spPr>
          <a:xfrm>
            <a:off x="385445" y="2723515"/>
            <a:ext cx="10886440" cy="2553335"/>
          </a:xfrm>
          <a:prstGeom prst="rect">
            <a:avLst/>
          </a:prstGeom>
        </p:spPr>
        <p:txBody>
          <a:bodyPr wrap="square">
            <a:spAutoFit/>
          </a:bodyPr>
          <a:p>
            <a:pPr indent="0" fontAlgn="auto">
              <a:lnSpc>
                <a:spcPct val="100000"/>
              </a:lnSpc>
            </a:pPr>
            <a:r>
              <a:rPr sz="2000">
                <a:solidFill>
                  <a:srgbClr val="FF0000"/>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rPr>
              <a:t>本题考查重庆谈判。</a:t>
            </a:r>
            <a:endParaRPr sz="2000">
              <a:solidFill>
                <a:srgbClr val="FF0000"/>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endParaRPr>
          </a:p>
          <a:p>
            <a:pPr indent="0" fontAlgn="auto">
              <a:lnSpc>
                <a:spcPct val="100000"/>
              </a:lnSpc>
            </a:pPr>
            <a:r>
              <a:rPr sz="2000">
                <a:solidFill>
                  <a:srgbClr val="FF0000"/>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rPr>
              <a:t>A项，国共力量对比出现逆转是在解放战争的三大战役中，与题干时间不符。故A项错误。</a:t>
            </a:r>
            <a:endParaRPr sz="2000">
              <a:solidFill>
                <a:srgbClr val="FF0000"/>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endParaRPr>
          </a:p>
          <a:p>
            <a:pPr indent="0" fontAlgn="auto">
              <a:lnSpc>
                <a:spcPct val="100000"/>
              </a:lnSpc>
            </a:pPr>
            <a:r>
              <a:rPr sz="2000">
                <a:solidFill>
                  <a:srgbClr val="FF0000"/>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rPr>
              <a:t>B项，材料中包括民主人士和重庆《大公报》对于重庆谈判的评论，该项只涉及民主党派的态度。故B项错误。C项，重庆谈判，是抗日战争胜利之际，中国共产党和中国国民党两党就中国未来的发展前途、建设大计在重庆进行的一次历史性会谈。材料中“弥天大勇”“毛先生能够惠然肯来，其本身就是一件大喜事”反映了国人对和平民主的期望，这反映当时国家重建成为国人共识。故C项正确。D项，重庆谈判发生于抗日战争胜利之 讲题视频际，并不是由民族矛盾的上升所推动。故D项错误。</a:t>
            </a:r>
            <a:r>
              <a:rPr lang="zh-CN" sz="2000">
                <a:solidFill>
                  <a:srgbClr val="FF0000"/>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rPr>
              <a:t>故本题正确答案为</a:t>
            </a:r>
            <a:r>
              <a:rPr lang="en-US" altLang="zh-CN" sz="2000">
                <a:solidFill>
                  <a:srgbClr val="FF0000"/>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rPr>
              <a:t>C</a:t>
            </a:r>
            <a:r>
              <a:rPr lang="zh-CN" altLang="en-US" sz="2000">
                <a:solidFill>
                  <a:srgbClr val="FF0000"/>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rPr>
              <a:t>。</a:t>
            </a:r>
            <a:endParaRPr lang="zh-CN" altLang="en-US" sz="2000">
              <a:solidFill>
                <a:srgbClr val="FF0000"/>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2243">
        <p14:vortex dir="r"/>
      </p:transition>
    </mc:Choice>
    <mc:Fallback>
      <p:transition spd="slow" advTm="22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64211" y="2399665"/>
            <a:ext cx="499872" cy="49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C:\Users\Thinkpad\Desktop\7.png"/>
          <p:cNvPicPr>
            <a:picLocks noChangeAspect="1" noChangeArrowheads="1"/>
          </p:cNvPicPr>
          <p:nvPr/>
        </p:nvPicPr>
        <p:blipFill>
          <a:blip r:embed="rId2" cstate="email"/>
          <a:srcRect/>
          <a:stretch>
            <a:fillRect/>
          </a:stretch>
        </p:blipFill>
        <p:spPr bwMode="auto">
          <a:xfrm>
            <a:off x="1858" y="0"/>
            <a:ext cx="12188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0" name="文本框 99"/>
          <p:cNvSpPr txBox="1"/>
          <p:nvPr/>
        </p:nvSpPr>
        <p:spPr>
          <a:xfrm>
            <a:off x="164593" y="798830"/>
            <a:ext cx="11420856" cy="2399665"/>
          </a:xfrm>
          <a:prstGeom prst="rect">
            <a:avLst/>
          </a:prstGeom>
          <a:noFill/>
          <a:ln w="9525">
            <a:noFill/>
          </a:ln>
        </p:spPr>
        <p:txBody>
          <a:bodyPr wrap="square">
            <a:spAutoFit/>
          </a:bodyPr>
          <a:p>
            <a:pPr indent="0">
              <a:lnSpc>
                <a:spcPct val="150000"/>
              </a:lnSpc>
            </a:pPr>
            <a:r>
              <a:rPr sz="2000" b="0">
                <a:latin typeface="楷体" panose="02010609060101010101" charset="-122"/>
                <a:ea typeface="楷体" panose="02010609060101010101" charset="-122"/>
                <a:cs typeface="楷体" panose="02010609060101010101" charset="-122"/>
              </a:rPr>
              <a:t>10.1957年创办于广州的中国出口商品交易会（简称广交会），在新中国外贸史上占有重要的地位。周恩来指出：“一年两次的广交会是在我们被封锁的情况下不得已搞的，我们只好请人家进来看。”由此可知，广交会的创办（    ）</a:t>
            </a:r>
            <a:endParaRPr sz="2000" b="0">
              <a:latin typeface="楷体" panose="02010609060101010101" charset="-122"/>
              <a:ea typeface="楷体" panose="02010609060101010101" charset="-122"/>
              <a:cs typeface="楷体" panose="02010609060101010101" charset="-122"/>
            </a:endParaRPr>
          </a:p>
          <a:p>
            <a:pPr indent="0">
              <a:lnSpc>
                <a:spcPct val="150000"/>
              </a:lnSpc>
            </a:pPr>
            <a:r>
              <a:rPr sz="2000" b="0">
                <a:latin typeface="楷体" panose="02010609060101010101" charset="-122"/>
                <a:ea typeface="楷体" panose="02010609060101010101" charset="-122"/>
                <a:cs typeface="楷体" panose="02010609060101010101" charset="-122"/>
              </a:rPr>
              <a:t>A.扩展了与外部世界的交流渠道              B.强化了与苏联的经贸联系</a:t>
            </a:r>
            <a:endParaRPr sz="2000" b="0">
              <a:latin typeface="楷体" panose="02010609060101010101" charset="-122"/>
              <a:ea typeface="楷体" panose="02010609060101010101" charset="-122"/>
              <a:cs typeface="楷体" panose="02010609060101010101" charset="-122"/>
            </a:endParaRPr>
          </a:p>
          <a:p>
            <a:pPr indent="0">
              <a:lnSpc>
                <a:spcPct val="150000"/>
              </a:lnSpc>
            </a:pPr>
            <a:r>
              <a:rPr sz="2000" b="0">
                <a:latin typeface="楷体" panose="02010609060101010101" charset="-122"/>
                <a:ea typeface="楷体" panose="02010609060101010101" charset="-122"/>
                <a:cs typeface="楷体" panose="02010609060101010101" charset="-122"/>
              </a:rPr>
              <a:t>C.突破了计划经济对外贸的束缚              D.加速了不结盟运动的进程</a:t>
            </a:r>
            <a:endParaRPr sz="2000" b="0">
              <a:latin typeface="楷体" panose="02010609060101010101" charset="-122"/>
              <a:ea typeface="楷体" panose="02010609060101010101" charset="-122"/>
              <a:cs typeface="楷体" panose="02010609060101010101" charset="-122"/>
            </a:endParaRPr>
          </a:p>
        </p:txBody>
      </p:sp>
      <p:sp>
        <p:nvSpPr>
          <p:cNvPr id="2" name="矩形 1"/>
          <p:cNvSpPr/>
          <p:nvPr/>
        </p:nvSpPr>
        <p:spPr>
          <a:xfrm>
            <a:off x="223520" y="3416935"/>
            <a:ext cx="11165840" cy="2861310"/>
          </a:xfrm>
          <a:prstGeom prst="rect">
            <a:avLst/>
          </a:prstGeom>
        </p:spPr>
        <p:txBody>
          <a:bodyPr wrap="square">
            <a:spAutoFit/>
          </a:bodyPr>
          <a:p>
            <a:pPr indent="0" fontAlgn="auto">
              <a:lnSpc>
                <a:spcPct val="100000"/>
              </a:lnSpc>
            </a:pPr>
            <a:r>
              <a:rPr lang="zh-CN">
                <a:solidFill>
                  <a:srgbClr val="C00000"/>
                </a:solidFill>
                <a:latin typeface="华文仿宋" panose="02010600040101010101" pitchFamily="2" charset="-122"/>
                <a:ea typeface="华文仿宋" panose="02010600040101010101" pitchFamily="2" charset="-122"/>
              </a:rPr>
              <a:t>本题考查新中国初期的外交。</a:t>
            </a:r>
            <a:endParaRPr lang="zh-CN">
              <a:solidFill>
                <a:srgbClr val="C00000"/>
              </a:solidFill>
              <a:latin typeface="华文仿宋" panose="02010600040101010101" pitchFamily="2" charset="-122"/>
              <a:ea typeface="华文仿宋" panose="02010600040101010101" pitchFamily="2" charset="-122"/>
            </a:endParaRPr>
          </a:p>
          <a:p>
            <a:pPr indent="0" fontAlgn="auto">
              <a:lnSpc>
                <a:spcPct val="100000"/>
              </a:lnSpc>
            </a:pPr>
            <a:r>
              <a:rPr lang="zh-CN">
                <a:solidFill>
                  <a:srgbClr val="C00000"/>
                </a:solidFill>
                <a:latin typeface="华文仿宋" panose="02010600040101010101" pitchFamily="2" charset="-122"/>
                <a:ea typeface="华文仿宋" panose="02010600040101010101" pitchFamily="2" charset="-122"/>
              </a:rPr>
              <a:t>A项，1957年我国于广州创办中国出口商品交易会(通称“广交会”)，以港澳和东南亚为重点发展对资本主义国家和地区贸易。材料中“一年两次的广交会是在我们被封锁的情况下不得已搞的。我们只好请人家进来看”反映了在中国经济被封锁的情况下，我们也参与到与外部世界的交流中。这说明了广交会是中国适应新形势的对外贸易场所，其创办扩展了中国与外部世界的交流渠道。故A项正确。B项，从20世纪50年代后期开始，中苏双方分歧越来越大，材料中“我们只好请人家进来看”的“人家”也并不是单指苏联，因此，广交会的创办并不是为了强与苏联的经贸联系。故B项错误。 讲题视频乡C项，不符合史实，当时中国并没有突破计划经济对外贸的束缚。故C项错误。</a:t>
            </a:r>
            <a:r>
              <a:rPr lang="en-US" altLang="zh-CN">
                <a:solidFill>
                  <a:srgbClr val="C00000"/>
                </a:solidFill>
                <a:latin typeface="华文仿宋" panose="02010600040101010101" pitchFamily="2" charset="-122"/>
                <a:ea typeface="华文仿宋" panose="02010600040101010101" pitchFamily="2" charset="-122"/>
              </a:rPr>
              <a:t>D</a:t>
            </a:r>
            <a:r>
              <a:rPr lang="zh-CN" altLang="en-US">
                <a:solidFill>
                  <a:srgbClr val="C00000"/>
                </a:solidFill>
                <a:latin typeface="华文仿宋" panose="02010600040101010101" pitchFamily="2" charset="-122"/>
                <a:ea typeface="华文仿宋" panose="02010600040101010101" pitchFamily="2" charset="-122"/>
              </a:rPr>
              <a:t>项，不结盟运动成立于</a:t>
            </a:r>
            <a:r>
              <a:rPr lang="en-US" altLang="zh-CN">
                <a:solidFill>
                  <a:srgbClr val="C00000"/>
                </a:solidFill>
                <a:latin typeface="华文仿宋" panose="02010600040101010101" pitchFamily="2" charset="-122"/>
                <a:ea typeface="华文仿宋" panose="02010600040101010101" pitchFamily="2" charset="-122"/>
              </a:rPr>
              <a:t>1961</a:t>
            </a:r>
            <a:r>
              <a:rPr lang="zh-CN" altLang="en-US">
                <a:solidFill>
                  <a:srgbClr val="C00000"/>
                </a:solidFill>
                <a:latin typeface="华文仿宋" panose="02010600040101010101" pitchFamily="2" charset="-122"/>
                <a:ea typeface="华文仿宋" panose="02010600040101010101" pitchFamily="2" charset="-122"/>
              </a:rPr>
              <a:t>年，奉行独立、自主和非集团的宗旨和原则，支持各国人民维护民族独立、捍卫国家主权以及发展民族经济和文化的斗争，与材料关系不大。故D项错误。</a:t>
            </a:r>
            <a:endParaRPr lang="zh-CN" altLang="en-US">
              <a:solidFill>
                <a:srgbClr val="C00000"/>
              </a:solidFill>
              <a:latin typeface="华文仿宋" panose="02010600040101010101" pitchFamily="2" charset="-122"/>
              <a:ea typeface="华文仿宋" panose="02010600040101010101" pitchFamily="2" charset="-122"/>
            </a:endParaRPr>
          </a:p>
          <a:p>
            <a:pPr indent="0" fontAlgn="auto">
              <a:lnSpc>
                <a:spcPct val="100000"/>
              </a:lnSpc>
            </a:pPr>
            <a:r>
              <a:rPr lang="zh-CN" altLang="en-US">
                <a:solidFill>
                  <a:srgbClr val="C00000"/>
                </a:solidFill>
                <a:latin typeface="华文仿宋" panose="02010600040101010101" pitchFamily="2" charset="-122"/>
                <a:ea typeface="华文仿宋" panose="02010600040101010101" pitchFamily="2" charset="-122"/>
              </a:rPr>
              <a:t>综上所述，本题正确答案为A。</a:t>
            </a:r>
            <a:endParaRPr lang="zh-CN" altLang="en-US">
              <a:solidFill>
                <a:srgbClr val="C00000"/>
              </a:solidFill>
              <a:latin typeface="华文仿宋" panose="02010600040101010101" pitchFamily="2" charset="-122"/>
              <a:ea typeface="华文仿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2243">
        <p14:vortex dir="r"/>
      </p:transition>
    </mc:Choice>
    <mc:Fallback>
      <p:transition spd="slow" advTm="22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anim calcmode="lin" valueType="num">
                                      <p:cBhvr>
                                        <p:cTn id="8" dur="1000" fill="hold"/>
                                        <p:tgtEl>
                                          <p:spTgt spid="100"/>
                                        </p:tgtEl>
                                        <p:attrNameLst>
                                          <p:attrName>ppt_x</p:attrName>
                                        </p:attrNameLst>
                                      </p:cBhvr>
                                      <p:tavLst>
                                        <p:tav tm="0">
                                          <p:val>
                                            <p:strVal val="#ppt_x"/>
                                          </p:val>
                                        </p:tav>
                                        <p:tav tm="100000">
                                          <p:val>
                                            <p:strVal val="#ppt_x"/>
                                          </p:val>
                                        </p:tav>
                                      </p:tavLst>
                                    </p:anim>
                                    <p:anim calcmode="lin" valueType="num">
                                      <p:cBhvr>
                                        <p:cTn id="9"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1"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80">
                                          <p:stCondLst>
                                            <p:cond delay="0"/>
                                          </p:stCondLst>
                                        </p:cTn>
                                        <p:tgtEl>
                                          <p:spTgt spid="2"/>
                                        </p:tgtEl>
                                      </p:cBhvr>
                                    </p:animEffect>
                                    <p:anim calcmode="lin" valueType="num">
                                      <p:cBhvr>
                                        <p:cTn id="2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7" dur="26">
                                          <p:stCondLst>
                                            <p:cond delay="650"/>
                                          </p:stCondLst>
                                        </p:cTn>
                                        <p:tgtEl>
                                          <p:spTgt spid="2"/>
                                        </p:tgtEl>
                                      </p:cBhvr>
                                      <p:to x="100000" y="60000"/>
                                    </p:animScale>
                                    <p:animScale>
                                      <p:cBhvr>
                                        <p:cTn id="28" dur="166" decel="50000">
                                          <p:stCondLst>
                                            <p:cond delay="676"/>
                                          </p:stCondLst>
                                        </p:cTn>
                                        <p:tgtEl>
                                          <p:spTgt spid="2"/>
                                        </p:tgtEl>
                                      </p:cBhvr>
                                      <p:to x="100000" y="100000"/>
                                    </p:animScale>
                                    <p:animScale>
                                      <p:cBhvr>
                                        <p:cTn id="29" dur="26">
                                          <p:stCondLst>
                                            <p:cond delay="1312"/>
                                          </p:stCondLst>
                                        </p:cTn>
                                        <p:tgtEl>
                                          <p:spTgt spid="2"/>
                                        </p:tgtEl>
                                      </p:cBhvr>
                                      <p:to x="100000" y="80000"/>
                                    </p:animScale>
                                    <p:animScale>
                                      <p:cBhvr>
                                        <p:cTn id="30" dur="166" decel="50000">
                                          <p:stCondLst>
                                            <p:cond delay="1338"/>
                                          </p:stCondLst>
                                        </p:cTn>
                                        <p:tgtEl>
                                          <p:spTgt spid="2"/>
                                        </p:tgtEl>
                                      </p:cBhvr>
                                      <p:to x="100000" y="100000"/>
                                    </p:animScale>
                                    <p:animScale>
                                      <p:cBhvr>
                                        <p:cTn id="31" dur="26">
                                          <p:stCondLst>
                                            <p:cond delay="1642"/>
                                          </p:stCondLst>
                                        </p:cTn>
                                        <p:tgtEl>
                                          <p:spTgt spid="2"/>
                                        </p:tgtEl>
                                      </p:cBhvr>
                                      <p:to x="100000" y="90000"/>
                                    </p:animScale>
                                    <p:animScale>
                                      <p:cBhvr>
                                        <p:cTn id="32" dur="166" decel="50000">
                                          <p:stCondLst>
                                            <p:cond delay="1668"/>
                                          </p:stCondLst>
                                        </p:cTn>
                                        <p:tgtEl>
                                          <p:spTgt spid="2"/>
                                        </p:tgtEl>
                                      </p:cBhvr>
                                      <p:to x="100000" y="100000"/>
                                    </p:animScale>
                                    <p:animScale>
                                      <p:cBhvr>
                                        <p:cTn id="33" dur="26">
                                          <p:stCondLst>
                                            <p:cond delay="1808"/>
                                          </p:stCondLst>
                                        </p:cTn>
                                        <p:tgtEl>
                                          <p:spTgt spid="2"/>
                                        </p:tgtEl>
                                      </p:cBhvr>
                                      <p:to x="100000" y="95000"/>
                                    </p:animScale>
                                    <p:animScale>
                                      <p:cBhvr>
                                        <p:cTn id="34" dur="166" decel="50000">
                                          <p:stCondLst>
                                            <p:cond delay="1834"/>
                                          </p:stCondLst>
                                        </p:cTn>
                                        <p:tgtEl>
                                          <p:spTgt spid="2"/>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1000" fill="hold"/>
                                        <p:tgtEl>
                                          <p:spTgt spid="4"/>
                                        </p:tgtEl>
                                        <p:attrNameLst>
                                          <p:attrName>ppt_w</p:attrName>
                                        </p:attrNameLst>
                                      </p:cBhvr>
                                      <p:tavLst>
                                        <p:tav tm="0">
                                          <p:val>
                                            <p:fltVal val="0"/>
                                          </p:val>
                                        </p:tav>
                                        <p:tav tm="100000">
                                          <p:val>
                                            <p:strVal val="#ppt_w"/>
                                          </p:val>
                                        </p:tav>
                                      </p:tavLst>
                                    </p:anim>
                                    <p:anim calcmode="lin" valueType="num">
                                      <p:cBhvr>
                                        <p:cTn id="40" dur="1000" fill="hold"/>
                                        <p:tgtEl>
                                          <p:spTgt spid="4"/>
                                        </p:tgtEl>
                                        <p:attrNameLst>
                                          <p:attrName>ppt_h</p:attrName>
                                        </p:attrNameLst>
                                      </p:cBhvr>
                                      <p:tavLst>
                                        <p:tav tm="0">
                                          <p:val>
                                            <p:fltVal val="0"/>
                                          </p:val>
                                        </p:tav>
                                        <p:tav tm="100000">
                                          <p:val>
                                            <p:strVal val="#ppt_h"/>
                                          </p:val>
                                        </p:tav>
                                      </p:tavLst>
                                    </p:anim>
                                    <p:anim calcmode="lin" valueType="num">
                                      <p:cBhvr>
                                        <p:cTn id="41" dur="1000" fill="hold"/>
                                        <p:tgtEl>
                                          <p:spTgt spid="4"/>
                                        </p:tgtEl>
                                        <p:attrNameLst>
                                          <p:attrName>style.rotation</p:attrName>
                                        </p:attrNameLst>
                                      </p:cBhvr>
                                      <p:tavLst>
                                        <p:tav tm="0">
                                          <p:val>
                                            <p:fltVal val="90"/>
                                          </p:val>
                                        </p:tav>
                                        <p:tav tm="100000">
                                          <p:val>
                                            <p:fltVal val="0"/>
                                          </p:val>
                                        </p:tav>
                                      </p:tavLst>
                                    </p:anim>
                                    <p:animEffect transition="in" filter="fade">
                                      <p:cBhvr>
                                        <p:cTn id="4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42519" y="2181437"/>
            <a:ext cx="499872" cy="49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C:\Users\Thinkpad\Desktop\7.png"/>
          <p:cNvPicPr>
            <a:picLocks noChangeAspect="1" noChangeArrowheads="1"/>
          </p:cNvPicPr>
          <p:nvPr/>
        </p:nvPicPr>
        <p:blipFill>
          <a:blip r:embed="rId2" cstate="email"/>
          <a:srcRect/>
          <a:stretch>
            <a:fillRect/>
          </a:stretch>
        </p:blipFill>
        <p:spPr bwMode="auto">
          <a:xfrm>
            <a:off x="1858" y="0"/>
            <a:ext cx="12188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0" name="文本框 99"/>
          <p:cNvSpPr txBox="1"/>
          <p:nvPr/>
        </p:nvSpPr>
        <p:spPr>
          <a:xfrm>
            <a:off x="405384" y="743091"/>
            <a:ext cx="11454384" cy="1938020"/>
          </a:xfrm>
          <a:prstGeom prst="rect">
            <a:avLst/>
          </a:prstGeom>
          <a:noFill/>
          <a:ln w="9525">
            <a:noFill/>
          </a:ln>
        </p:spPr>
        <p:txBody>
          <a:bodyPr wrap="square">
            <a:spAutoFit/>
          </a:bodyPr>
          <a:p>
            <a:pPr indent="0">
              <a:lnSpc>
                <a:spcPct val="150000"/>
              </a:lnSpc>
            </a:pPr>
            <a:r>
              <a:rPr sz="2000" b="0">
                <a:latin typeface="楷体" panose="02010609060101010101" charset="-122"/>
                <a:ea typeface="楷体" panose="02010609060101010101" charset="-122"/>
                <a:cs typeface="楷体" panose="02010609060101010101" charset="-122"/>
              </a:rPr>
              <a:t>11.公元前5世纪中期，叙拉古城邦推行橄榄叶放逐法，投票时使用橄榄叶，投票数没有最低限制且可以频繁使用。许多公民因担心被流放而拒绝参与国家管理，由此引发政局混乱。这主要反映了（    ）</a:t>
            </a:r>
            <a:endParaRPr sz="2000" b="0">
              <a:latin typeface="楷体" panose="02010609060101010101" charset="-122"/>
              <a:ea typeface="楷体" panose="02010609060101010101" charset="-122"/>
              <a:cs typeface="楷体" panose="02010609060101010101" charset="-122"/>
            </a:endParaRPr>
          </a:p>
          <a:p>
            <a:pPr indent="0">
              <a:lnSpc>
                <a:spcPct val="150000"/>
              </a:lnSpc>
            </a:pPr>
            <a:r>
              <a:rPr sz="2000" b="0">
                <a:latin typeface="楷体" panose="02010609060101010101" charset="-122"/>
                <a:ea typeface="楷体" panose="02010609060101010101" charset="-122"/>
                <a:cs typeface="楷体" panose="02010609060101010101" charset="-122"/>
              </a:rPr>
              <a:t>A.公正性缺失导致城邦瓦解                  B.内部矛盾扩大了社会阶层的对立</a:t>
            </a:r>
            <a:endParaRPr sz="2000" b="0">
              <a:latin typeface="楷体" panose="02010609060101010101" charset="-122"/>
              <a:ea typeface="楷体" panose="02010609060101010101" charset="-122"/>
              <a:cs typeface="楷体" panose="02010609060101010101" charset="-122"/>
            </a:endParaRPr>
          </a:p>
          <a:p>
            <a:pPr indent="0">
              <a:lnSpc>
                <a:spcPct val="150000"/>
              </a:lnSpc>
            </a:pPr>
            <a:r>
              <a:rPr sz="2000" b="0">
                <a:latin typeface="楷体" panose="02010609060101010101" charset="-122"/>
                <a:ea typeface="楷体" panose="02010609060101010101" charset="-122"/>
                <a:cs typeface="楷体" panose="02010609060101010101" charset="-122"/>
              </a:rPr>
              <a:t>C.权力的滥用影响国家稳定                  D.轮番而治削弱了平民的政治地位</a:t>
            </a:r>
            <a:endParaRPr sz="2000" b="0">
              <a:latin typeface="楷体" panose="02010609060101010101" charset="-122"/>
              <a:ea typeface="楷体" panose="02010609060101010101" charset="-122"/>
              <a:cs typeface="楷体" panose="02010609060101010101" charset="-122"/>
            </a:endParaRPr>
          </a:p>
        </p:txBody>
      </p:sp>
      <p:sp>
        <p:nvSpPr>
          <p:cNvPr id="2" name="矩形 1"/>
          <p:cNvSpPr/>
          <p:nvPr/>
        </p:nvSpPr>
        <p:spPr>
          <a:xfrm>
            <a:off x="250190" y="3432810"/>
            <a:ext cx="11292840" cy="2553335"/>
          </a:xfrm>
          <a:prstGeom prst="rect">
            <a:avLst/>
          </a:prstGeom>
        </p:spPr>
        <p:txBody>
          <a:bodyPr wrap="square">
            <a:spAutoFit/>
          </a:bodyPr>
          <a:p>
            <a:pPr indent="0" fontAlgn="auto">
              <a:lnSpc>
                <a:spcPct val="100000"/>
              </a:lnSpc>
            </a:pPr>
            <a:r>
              <a:rPr lang="zh-CN" sz="2000">
                <a:solidFill>
                  <a:srgbClr val="C00000"/>
                </a:solidFill>
                <a:latin typeface="华文仿宋" panose="02010600040101010101" pitchFamily="2" charset="-122"/>
                <a:ea typeface="华文仿宋" panose="02010600040101010101" pitchFamily="2" charset="-122"/>
              </a:rPr>
              <a:t>本题考查橄榄叶放逐法。</a:t>
            </a:r>
            <a:endParaRPr lang="zh-CN" sz="2000">
              <a:solidFill>
                <a:srgbClr val="C00000"/>
              </a:solidFill>
              <a:latin typeface="华文仿宋" panose="02010600040101010101" pitchFamily="2" charset="-122"/>
              <a:ea typeface="华文仿宋" panose="02010600040101010101" pitchFamily="2" charset="-122"/>
            </a:endParaRPr>
          </a:p>
          <a:p>
            <a:pPr indent="0" fontAlgn="auto">
              <a:lnSpc>
                <a:spcPct val="100000"/>
              </a:lnSpc>
            </a:pPr>
            <a:r>
              <a:rPr lang="zh-CN" sz="2000">
                <a:solidFill>
                  <a:srgbClr val="C00000"/>
                </a:solidFill>
                <a:latin typeface="华文仿宋" panose="02010600040101010101" pitchFamily="2" charset="-122"/>
                <a:ea typeface="华文仿宋" panose="02010600040101010101" pitchFamily="2" charset="-122"/>
              </a:rPr>
              <a:t>A项，材料中只涉及“引发政局混乱”，</a:t>
            </a:r>
            <a:endParaRPr lang="zh-CN" sz="2000">
              <a:solidFill>
                <a:srgbClr val="C00000"/>
              </a:solidFill>
              <a:latin typeface="华文仿宋" panose="02010600040101010101" pitchFamily="2" charset="-122"/>
              <a:ea typeface="华文仿宋" panose="02010600040101010101" pitchFamily="2" charset="-122"/>
            </a:endParaRPr>
          </a:p>
          <a:p>
            <a:pPr indent="0" fontAlgn="auto">
              <a:lnSpc>
                <a:spcPct val="100000"/>
              </a:lnSpc>
            </a:pPr>
            <a:r>
              <a:rPr lang="zh-CN" sz="2000">
                <a:solidFill>
                  <a:srgbClr val="C00000"/>
                </a:solidFill>
                <a:latin typeface="华文仿宋" panose="02010600040101010101" pitchFamily="2" charset="-122"/>
                <a:ea typeface="华文仿宋" panose="02010600040101010101" pitchFamily="2" charset="-122"/>
              </a:rPr>
              <a:t>无法得出“城邦瓦解”这一结论，且当时叙拉古城邦并没有瓦解。故A项错误。</a:t>
            </a:r>
            <a:endParaRPr lang="zh-CN" sz="2000">
              <a:solidFill>
                <a:srgbClr val="C00000"/>
              </a:solidFill>
              <a:latin typeface="华文仿宋" panose="02010600040101010101" pitchFamily="2" charset="-122"/>
              <a:ea typeface="华文仿宋" panose="02010600040101010101" pitchFamily="2" charset="-122"/>
            </a:endParaRPr>
          </a:p>
          <a:p>
            <a:pPr indent="0" fontAlgn="auto">
              <a:lnSpc>
                <a:spcPct val="100000"/>
              </a:lnSpc>
            </a:pPr>
            <a:r>
              <a:rPr lang="zh-CN" sz="2000">
                <a:solidFill>
                  <a:srgbClr val="C00000"/>
                </a:solidFill>
                <a:latin typeface="华文仿宋" panose="02010600040101010101" pitchFamily="2" charset="-122"/>
                <a:ea typeface="华文仿宋" panose="02010600040101010101" pitchFamily="2" charset="-122"/>
              </a:rPr>
              <a:t>B项，材料中只涉及公民拒绝参与国家管理，并没有涉及社会阶层的对立。故B项错误。</a:t>
            </a:r>
            <a:endParaRPr lang="zh-CN" sz="2000">
              <a:solidFill>
                <a:srgbClr val="C00000"/>
              </a:solidFill>
              <a:latin typeface="华文仿宋" panose="02010600040101010101" pitchFamily="2" charset="-122"/>
              <a:ea typeface="华文仿宋" panose="02010600040101010101" pitchFamily="2" charset="-122"/>
            </a:endParaRPr>
          </a:p>
          <a:p>
            <a:pPr indent="0" fontAlgn="auto">
              <a:lnSpc>
                <a:spcPct val="100000"/>
              </a:lnSpc>
            </a:pPr>
            <a:r>
              <a:rPr lang="zh-CN" sz="2000">
                <a:solidFill>
                  <a:srgbClr val="C00000"/>
                </a:solidFill>
                <a:latin typeface="华文仿宋" panose="02010600040101010101" pitchFamily="2" charset="-122"/>
                <a:ea typeface="华文仿宋" panose="02010600040101010101" pitchFamily="2" charset="-122"/>
              </a:rPr>
              <a:t>C项，材料中“投票时使用橄榄叶，投票数没有最低限制且可以频繁使用”“许多公民因担心被流放而拒绝参与国家管理，由此引发政局混乱”体现了叙拉古城邦这种民主政治容易导致权力的滥用和误用，从而引发政局混乱，影响国家稳定。故C项正确。D项，轮番而治是指轮流着来担任国家或者地区的领导，材料中未涉及轮番而讲题视频内容。故D项错误。</a:t>
            </a:r>
            <a:endParaRPr lang="zh-CN" sz="2000">
              <a:solidFill>
                <a:srgbClr val="C00000"/>
              </a:solidFill>
              <a:latin typeface="华文仿宋" panose="02010600040101010101" pitchFamily="2" charset="-122"/>
              <a:ea typeface="华文仿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2243">
        <p14:vortex dir="r"/>
      </p:transition>
    </mc:Choice>
    <mc:Fallback>
      <p:transition spd="slow" advTm="22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down)">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173220" y="1915795"/>
            <a:ext cx="499872" cy="49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C:\Users\Thinkpad\Desktop\7.png"/>
          <p:cNvPicPr>
            <a:picLocks noChangeAspect="1" noChangeArrowheads="1"/>
          </p:cNvPicPr>
          <p:nvPr/>
        </p:nvPicPr>
        <p:blipFill>
          <a:blip r:embed="rId2" cstate="email"/>
          <a:srcRect/>
          <a:stretch>
            <a:fillRect/>
          </a:stretch>
        </p:blipFill>
        <p:spPr bwMode="auto">
          <a:xfrm>
            <a:off x="3763" y="0"/>
            <a:ext cx="12188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0" name="文本框 99"/>
          <p:cNvSpPr txBox="1"/>
          <p:nvPr/>
        </p:nvSpPr>
        <p:spPr>
          <a:xfrm>
            <a:off x="121920" y="830834"/>
            <a:ext cx="11692128" cy="1938020"/>
          </a:xfrm>
          <a:prstGeom prst="rect">
            <a:avLst/>
          </a:prstGeom>
          <a:noFill/>
          <a:ln w="9525">
            <a:noFill/>
          </a:ln>
        </p:spPr>
        <p:txBody>
          <a:bodyPr wrap="square">
            <a:spAutoFit/>
          </a:bodyPr>
          <a:p>
            <a:pPr indent="0">
              <a:lnSpc>
                <a:spcPct val="150000"/>
              </a:lnSpc>
            </a:pPr>
            <a:r>
              <a:rPr sz="2000" b="0">
                <a:latin typeface="楷体" panose="02010609060101010101" charset="-122"/>
                <a:ea typeface="楷体" panose="02010609060101010101" charset="-122"/>
                <a:cs typeface="楷体" panose="02010609060101010101" charset="-122"/>
              </a:rPr>
              <a:t>12.15世纪下半叶，德国艺术家逐渐减少了从圣徒中选择创作主题。骑士、商队、城市市场、大学生活、士兵行军和野营等场景越来越多地出现在作品中。这反映德国（    ）</a:t>
            </a:r>
            <a:endParaRPr sz="2000" b="0">
              <a:latin typeface="楷体" panose="02010609060101010101" charset="-122"/>
              <a:ea typeface="楷体" panose="02010609060101010101" charset="-122"/>
              <a:cs typeface="楷体" panose="02010609060101010101" charset="-122"/>
            </a:endParaRPr>
          </a:p>
          <a:p>
            <a:pPr indent="0">
              <a:lnSpc>
                <a:spcPct val="150000"/>
              </a:lnSpc>
            </a:pPr>
            <a:r>
              <a:rPr sz="2000" b="0">
                <a:latin typeface="楷体" panose="02010609060101010101" charset="-122"/>
                <a:ea typeface="楷体" panose="02010609060101010101" charset="-122"/>
                <a:cs typeface="楷体" panose="02010609060101010101" charset="-122"/>
              </a:rPr>
              <a:t>A.理性主义的产生                           B.人文主义的兴起</a:t>
            </a:r>
            <a:endParaRPr sz="2000" b="0">
              <a:latin typeface="楷体" panose="02010609060101010101" charset="-122"/>
              <a:ea typeface="楷体" panose="02010609060101010101" charset="-122"/>
              <a:cs typeface="楷体" panose="02010609060101010101" charset="-122"/>
            </a:endParaRPr>
          </a:p>
          <a:p>
            <a:pPr indent="0">
              <a:lnSpc>
                <a:spcPct val="150000"/>
              </a:lnSpc>
            </a:pPr>
            <a:r>
              <a:rPr sz="2000" b="0">
                <a:latin typeface="楷体" panose="02010609060101010101" charset="-122"/>
                <a:ea typeface="楷体" panose="02010609060101010101" charset="-122"/>
                <a:cs typeface="楷体" panose="02010609060101010101" charset="-122"/>
              </a:rPr>
              <a:t>C.宗教改革的开始                            D.浪漫主义的发展</a:t>
            </a:r>
            <a:endParaRPr sz="2000" b="0">
              <a:latin typeface="楷体" panose="02010609060101010101" charset="-122"/>
              <a:ea typeface="楷体" panose="02010609060101010101" charset="-122"/>
              <a:cs typeface="楷体" panose="02010609060101010101" charset="-122"/>
            </a:endParaRPr>
          </a:p>
        </p:txBody>
      </p:sp>
      <p:sp>
        <p:nvSpPr>
          <p:cNvPr id="2" name="矩形 1"/>
          <p:cNvSpPr/>
          <p:nvPr/>
        </p:nvSpPr>
        <p:spPr>
          <a:xfrm>
            <a:off x="598805" y="3075305"/>
            <a:ext cx="10995025" cy="3476625"/>
          </a:xfrm>
          <a:prstGeom prst="rect">
            <a:avLst/>
          </a:prstGeom>
        </p:spPr>
        <p:txBody>
          <a:bodyPr wrap="square">
            <a:spAutoFit/>
          </a:bodyPr>
          <a:p>
            <a:pPr indent="0" fontAlgn="auto">
              <a:lnSpc>
                <a:spcPct val="100000"/>
              </a:lnSpc>
            </a:pPr>
            <a:r>
              <a:rPr lang="zh-CN" sz="2000">
                <a:solidFill>
                  <a:srgbClr val="C00000"/>
                </a:solidFill>
                <a:latin typeface="华文仿宋" panose="02010600040101010101" pitchFamily="2" charset="-122"/>
                <a:ea typeface="华文仿宋" panose="02010600040101010101" pitchFamily="2" charset="-122"/>
              </a:rPr>
              <a:t>本题考查文艺复兴。</a:t>
            </a:r>
            <a:endParaRPr lang="zh-CN" sz="2000">
              <a:solidFill>
                <a:srgbClr val="C00000"/>
              </a:solidFill>
              <a:latin typeface="华文仿宋" panose="02010600040101010101" pitchFamily="2" charset="-122"/>
              <a:ea typeface="华文仿宋" panose="02010600040101010101" pitchFamily="2" charset="-122"/>
            </a:endParaRPr>
          </a:p>
          <a:p>
            <a:pPr indent="0" fontAlgn="auto">
              <a:lnSpc>
                <a:spcPct val="100000"/>
              </a:lnSpc>
            </a:pPr>
            <a:r>
              <a:rPr lang="zh-CN" sz="2000">
                <a:solidFill>
                  <a:srgbClr val="C00000"/>
                </a:solidFill>
                <a:latin typeface="华文仿宋" panose="02010600040101010101" pitchFamily="2" charset="-122"/>
                <a:ea typeface="华文仿宋" panose="02010600040101010101" pitchFamily="2" charset="-122"/>
              </a:rPr>
              <a:t>A项，理性主义是建立在承认人的理性可以作为知识来源的理论基础上的一种哲学方法，高于并独立于感官感知，主要传播于17-18世纪，与材料中“创作主题由宗教到市井生活的转变”这一内容关系不大。故A项错误。B项，根据材料提供时间“15世纪下半叶”可知当时正处于文艺复兴时期；材料中“逐渐减少了从圣徒中选择创作主题。骑士、商队、城市市场、大学生活、士兵行军和野营等场景越来越多地出现在作品中”反映了德国艺术家的创作主题由宗教到市井生活的转变。结合所学知识，文艺复兴运动的开展，使得人文主义思想得至广泛传播，并日益融入市井生活，导到讲题视频材料中德国艺术家创作主题的转变。故B项正确。</a:t>
            </a:r>
            <a:endParaRPr lang="zh-CN" sz="2000">
              <a:solidFill>
                <a:srgbClr val="C00000"/>
              </a:solidFill>
              <a:latin typeface="华文仿宋" panose="02010600040101010101" pitchFamily="2" charset="-122"/>
              <a:ea typeface="华文仿宋" panose="02010600040101010101" pitchFamily="2" charset="-122"/>
            </a:endParaRPr>
          </a:p>
          <a:p>
            <a:pPr indent="0" fontAlgn="auto">
              <a:lnSpc>
                <a:spcPct val="100000"/>
              </a:lnSpc>
            </a:pPr>
            <a:r>
              <a:rPr lang="zh-CN" sz="2000">
                <a:solidFill>
                  <a:srgbClr val="C00000"/>
                </a:solidFill>
                <a:latin typeface="华文仿宋" panose="02010600040101010101" pitchFamily="2" charset="-122"/>
                <a:ea typeface="华文仿宋" panose="02010600040101010101" pitchFamily="2" charset="-122"/>
              </a:rPr>
              <a:t>C项，宗教改革的开始是在16世纪，与题干时间不符。故C项错误。</a:t>
            </a:r>
            <a:endParaRPr lang="zh-CN" sz="2000">
              <a:solidFill>
                <a:srgbClr val="C00000"/>
              </a:solidFill>
              <a:latin typeface="华文仿宋" panose="02010600040101010101" pitchFamily="2" charset="-122"/>
              <a:ea typeface="华文仿宋" panose="02010600040101010101" pitchFamily="2" charset="-122"/>
            </a:endParaRPr>
          </a:p>
          <a:p>
            <a:pPr indent="0" fontAlgn="auto">
              <a:lnSpc>
                <a:spcPct val="100000"/>
              </a:lnSpc>
            </a:pPr>
            <a:r>
              <a:rPr lang="zh-CN" sz="2000">
                <a:solidFill>
                  <a:srgbClr val="C00000"/>
                </a:solidFill>
                <a:latin typeface="华文仿宋" panose="02010600040101010101" pitchFamily="2" charset="-122"/>
                <a:ea typeface="华文仿宋" panose="02010600040101010101" pitchFamily="2" charset="-122"/>
              </a:rPr>
              <a:t>D项，浪漫主义的发展是在18世纪中后期以后，与题干时间不符。故D项错误。综上所述，本题正确答案为B。</a:t>
            </a:r>
            <a:endParaRPr lang="zh-CN" sz="2000">
              <a:solidFill>
                <a:srgbClr val="C00000"/>
              </a:solidFill>
              <a:latin typeface="华文仿宋" panose="02010600040101010101" pitchFamily="2" charset="-122"/>
              <a:ea typeface="华文仿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2243">
        <p14:vortex dir="r"/>
      </p:transition>
    </mc:Choice>
    <mc:Fallback>
      <p:transition spd="slow" advTm="22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anim calcmode="lin" valueType="num">
                                      <p:cBhvr>
                                        <p:cTn id="8" dur="1000" fill="hold"/>
                                        <p:tgtEl>
                                          <p:spTgt spid="100"/>
                                        </p:tgtEl>
                                        <p:attrNameLst>
                                          <p:attrName>ppt_x</p:attrName>
                                        </p:attrNameLst>
                                      </p:cBhvr>
                                      <p:tavLst>
                                        <p:tav tm="0">
                                          <p:val>
                                            <p:strVal val="#ppt_x"/>
                                          </p:val>
                                        </p:tav>
                                        <p:tav tm="100000">
                                          <p:val>
                                            <p:strVal val="#ppt_x"/>
                                          </p:val>
                                        </p:tav>
                                      </p:tavLst>
                                    </p:anim>
                                    <p:anim calcmode="lin" valueType="num">
                                      <p:cBhvr>
                                        <p:cTn id="9"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43154" y="2427990"/>
            <a:ext cx="499872" cy="49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C:\Users\Thinkpad\Desktop\7.png"/>
          <p:cNvPicPr>
            <a:picLocks noChangeAspect="1" noChangeArrowheads="1"/>
          </p:cNvPicPr>
          <p:nvPr/>
        </p:nvPicPr>
        <p:blipFill>
          <a:blip r:embed="rId2" cstate="email"/>
          <a:srcRect/>
          <a:stretch>
            <a:fillRect/>
          </a:stretch>
        </p:blipFill>
        <p:spPr bwMode="auto">
          <a:xfrm>
            <a:off x="36783" y="0"/>
            <a:ext cx="12188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0" name="文本框 99"/>
          <p:cNvSpPr txBox="1"/>
          <p:nvPr/>
        </p:nvSpPr>
        <p:spPr>
          <a:xfrm>
            <a:off x="268224" y="794258"/>
            <a:ext cx="11725656" cy="1938020"/>
          </a:xfrm>
          <a:prstGeom prst="rect">
            <a:avLst/>
          </a:prstGeom>
          <a:noFill/>
          <a:ln w="9525">
            <a:noFill/>
          </a:ln>
        </p:spPr>
        <p:txBody>
          <a:bodyPr wrap="square">
            <a:spAutoFit/>
          </a:bodyPr>
          <a:p>
            <a:pPr indent="0">
              <a:lnSpc>
                <a:spcPct val="150000"/>
              </a:lnSpc>
            </a:pPr>
            <a:r>
              <a:rPr lang="zh-CN" sz="2000" b="0">
                <a:latin typeface="方正书宋_GBK" panose="03000509000000000000" pitchFamily="65" charset="-122"/>
                <a:ea typeface="方正书宋_GBK" panose="03000509000000000000" pitchFamily="65" charset="-122"/>
              </a:rPr>
              <a:t>13.1873年5月，法兰西共和国总统梯也尔对君主派议员说：“你们不要弄错，民众绝大多数都站在共和国一边。”君主派议员占优势的议会随后通过对政府的不信任案，梯也尔被迫辞职。这反映了（    ）</a:t>
            </a:r>
            <a:endParaRPr lang="zh-CN" sz="2000" b="0">
              <a:latin typeface="方正书宋_GBK" panose="03000509000000000000" pitchFamily="65" charset="-122"/>
              <a:ea typeface="方正书宋_GBK" panose="03000509000000000000" pitchFamily="65" charset="-122"/>
            </a:endParaRPr>
          </a:p>
          <a:p>
            <a:pPr indent="0">
              <a:lnSpc>
                <a:spcPct val="150000"/>
              </a:lnSpc>
            </a:pPr>
            <a:r>
              <a:rPr lang="zh-CN" sz="2000" b="0">
                <a:latin typeface="方正书宋_GBK" panose="03000509000000000000" pitchFamily="65" charset="-122"/>
                <a:ea typeface="方正书宋_GBK" panose="03000509000000000000" pitchFamily="65" charset="-122"/>
              </a:rPr>
              <a:t>A.巴黎公社的政治影响                        B.主权在民观念的淡化</a:t>
            </a:r>
            <a:endParaRPr lang="zh-CN" sz="2000" b="0">
              <a:latin typeface="方正书宋_GBK" panose="03000509000000000000" pitchFamily="65" charset="-122"/>
              <a:ea typeface="方正书宋_GBK" panose="03000509000000000000" pitchFamily="65" charset="-122"/>
            </a:endParaRPr>
          </a:p>
          <a:p>
            <a:pPr indent="0">
              <a:lnSpc>
                <a:spcPct val="150000"/>
              </a:lnSpc>
            </a:pPr>
            <a:r>
              <a:rPr lang="zh-CN" sz="2000" b="0">
                <a:latin typeface="方正书宋_GBK" panose="03000509000000000000" pitchFamily="65" charset="-122"/>
                <a:ea typeface="方正书宋_GBK" panose="03000509000000000000" pitchFamily="65" charset="-122"/>
              </a:rPr>
              <a:t>C.代议制度的曲折发展                        D.三权分立体制的确立</a:t>
            </a:r>
            <a:endParaRPr lang="zh-CN" sz="2000" b="0">
              <a:latin typeface="方正书宋_GBK" panose="03000509000000000000" pitchFamily="65" charset="-122"/>
              <a:ea typeface="方正书宋_GBK" panose="03000509000000000000" pitchFamily="65" charset="-122"/>
            </a:endParaRPr>
          </a:p>
        </p:txBody>
      </p:sp>
      <p:sp>
        <p:nvSpPr>
          <p:cNvPr id="2" name="矩形 1"/>
          <p:cNvSpPr/>
          <p:nvPr/>
        </p:nvSpPr>
        <p:spPr>
          <a:xfrm>
            <a:off x="343154" y="3089533"/>
            <a:ext cx="11289792" cy="2861310"/>
          </a:xfrm>
          <a:prstGeom prst="rect">
            <a:avLst/>
          </a:prstGeom>
        </p:spPr>
        <p:txBody>
          <a:bodyPr wrap="square">
            <a:spAutoFit/>
          </a:bodyPr>
          <a:p>
            <a:pPr indent="0" fontAlgn="auto">
              <a:lnSpc>
                <a:spcPct val="100000"/>
              </a:lnSpc>
            </a:pPr>
            <a:r>
              <a:rPr sz="2000">
                <a:solidFill>
                  <a:srgbClr val="C00000"/>
                </a:solidFill>
                <a:latin typeface="华文仿宋" panose="02010600040101010101" pitchFamily="2" charset="-122"/>
                <a:ea typeface="华文仿宋" panose="02010600040101010101" pitchFamily="2" charset="-122"/>
              </a:rPr>
              <a:t>本题考查法国的政治。</a:t>
            </a:r>
            <a:endParaRPr sz="2000">
              <a:solidFill>
                <a:srgbClr val="C00000"/>
              </a:solidFill>
              <a:latin typeface="华文仿宋" panose="02010600040101010101" pitchFamily="2" charset="-122"/>
              <a:ea typeface="华文仿宋" panose="02010600040101010101" pitchFamily="2" charset="-122"/>
            </a:endParaRPr>
          </a:p>
          <a:p>
            <a:pPr indent="0" fontAlgn="auto">
              <a:lnSpc>
                <a:spcPct val="100000"/>
              </a:lnSpc>
            </a:pPr>
            <a:r>
              <a:rPr sz="2000">
                <a:solidFill>
                  <a:srgbClr val="C00000"/>
                </a:solidFill>
                <a:latin typeface="华文仿宋" panose="02010600040101010101" pitchFamily="2" charset="-122"/>
                <a:ea typeface="华文仿宋" panose="02010600040101010101" pitchFamily="2" charset="-122"/>
              </a:rPr>
              <a:t>A项，巴黎公社的政治影响是无产阶级推翻资产阶级统治，建立无产阶级专政的一次伟大尝试，是无产阶级革命史上的一个光辉节点。材料中未涉及无产阶级革命的相关内容。故A项错误。B项，材料中“民众绝大多数都站在共和国一边”并结合所学知识可知，法国民众的主权在民观念并没有淡化。故B项错误。C项，材料中“民众绝大多数都站在共和国一边”“君主派议员占优势的议公随后通过对政府的不信任案，梯也尔被迫辞职”并结合所学知识可知，当时君主派与共和派势均力敌，法国的代议制度道路</a:t>
            </a:r>
            <a:r>
              <a:rPr lang="zh-CN" sz="2000">
                <a:solidFill>
                  <a:srgbClr val="C00000"/>
                </a:solidFill>
                <a:latin typeface="华文仿宋" panose="02010600040101010101" pitchFamily="2" charset="-122"/>
                <a:ea typeface="华文仿宋" panose="02010600040101010101" pitchFamily="2" charset="-122"/>
              </a:rPr>
              <a:t>曲</a:t>
            </a:r>
            <a:r>
              <a:rPr sz="2000">
                <a:solidFill>
                  <a:srgbClr val="C00000"/>
                </a:solidFill>
                <a:latin typeface="华文仿宋" panose="02010600040101010101" pitchFamily="2" charset="-122"/>
                <a:ea typeface="华文仿宋" panose="02010600040101010101" pitchFamily="2" charset="-122"/>
              </a:rPr>
              <a:t>折。故C项正确。 D项，三权分立制度，是立法、行政和司</a:t>
            </a:r>
            <a:endParaRPr sz="2000">
              <a:solidFill>
                <a:srgbClr val="C00000"/>
              </a:solidFill>
              <a:latin typeface="华文仿宋" panose="02010600040101010101" pitchFamily="2" charset="-122"/>
              <a:ea typeface="华文仿宋" panose="02010600040101010101" pitchFamily="2" charset="-122"/>
            </a:endParaRPr>
          </a:p>
          <a:p>
            <a:pPr indent="0" fontAlgn="auto">
              <a:lnSpc>
                <a:spcPct val="100000"/>
              </a:lnSpc>
            </a:pPr>
            <a:r>
              <a:rPr sz="2000">
                <a:solidFill>
                  <a:srgbClr val="C00000"/>
                </a:solidFill>
                <a:latin typeface="华文仿宋" panose="02010600040101010101" pitchFamily="2" charset="-122"/>
                <a:ea typeface="华文仿宋" panose="02010600040101010101" pitchFamily="2" charset="-122"/>
              </a:rPr>
              <a:t>法三种国家权力分别由不同机关掌握，各各自独立行使、相互制约制衡。材料中不能体现三权分立。故D项错误。综上所述，本题正确答案为C。</a:t>
            </a:r>
            <a:endParaRPr sz="2000">
              <a:solidFill>
                <a:srgbClr val="C00000"/>
              </a:solidFill>
              <a:latin typeface="华文仿宋" panose="02010600040101010101" pitchFamily="2" charset="-122"/>
              <a:ea typeface="华文仿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2243">
        <p14:vortex dir="r"/>
      </p:transition>
    </mc:Choice>
    <mc:Fallback>
      <p:transition spd="slow" advTm="22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randombar(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914900" y="1638935"/>
            <a:ext cx="499872" cy="49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C:\Users\Thinkpad\Desktop\7.png"/>
          <p:cNvPicPr>
            <a:picLocks noChangeAspect="1" noChangeArrowheads="1"/>
          </p:cNvPicPr>
          <p:nvPr/>
        </p:nvPicPr>
        <p:blipFill>
          <a:blip r:embed="rId2" cstate="email"/>
          <a:srcRect/>
          <a:stretch>
            <a:fillRect/>
          </a:stretch>
        </p:blipFill>
        <p:spPr bwMode="auto">
          <a:xfrm>
            <a:off x="-172767" y="-196850"/>
            <a:ext cx="12188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0" name="文本框 99"/>
          <p:cNvSpPr txBox="1"/>
          <p:nvPr/>
        </p:nvSpPr>
        <p:spPr>
          <a:xfrm>
            <a:off x="292608" y="978408"/>
            <a:ext cx="11722608" cy="1476375"/>
          </a:xfrm>
          <a:prstGeom prst="rect">
            <a:avLst/>
          </a:prstGeom>
          <a:noFill/>
          <a:ln w="9525">
            <a:noFill/>
          </a:ln>
        </p:spPr>
        <p:txBody>
          <a:bodyPr wrap="square">
            <a:spAutoFit/>
          </a:bodyPr>
          <a:p>
            <a:pPr indent="0">
              <a:lnSpc>
                <a:spcPct val="150000"/>
              </a:lnSpc>
            </a:pPr>
            <a:r>
              <a:rPr sz="2000" b="0">
                <a:ea typeface="宋体" panose="02010600030101010101" pitchFamily="2" charset="-122"/>
              </a:rPr>
              <a:t>14.图1漫画可用来说明当时美国（    ）</a:t>
            </a:r>
            <a:endParaRPr sz="2000" b="0">
              <a:ea typeface="宋体" panose="02010600030101010101" pitchFamily="2" charset="-122"/>
            </a:endParaRPr>
          </a:p>
          <a:p>
            <a:pPr indent="0">
              <a:lnSpc>
                <a:spcPct val="150000"/>
              </a:lnSpc>
            </a:pPr>
            <a:r>
              <a:rPr sz="2000" b="0">
                <a:ea typeface="宋体" panose="02010600030101010101" pitchFamily="2" charset="-122"/>
              </a:rPr>
              <a:t>A.货币贬值已缓解了经济危机                  B.经济模式改弦易辙势在必行</a:t>
            </a:r>
            <a:endParaRPr sz="2000" b="0">
              <a:ea typeface="宋体" panose="02010600030101010101" pitchFamily="2" charset="-122"/>
            </a:endParaRPr>
          </a:p>
          <a:p>
            <a:pPr indent="0">
              <a:lnSpc>
                <a:spcPct val="150000"/>
              </a:lnSpc>
            </a:pPr>
            <a:r>
              <a:rPr sz="2000" b="0">
                <a:ea typeface="宋体" panose="02010600030101010101" pitchFamily="2" charset="-122"/>
              </a:rPr>
              <a:t>C.社会保障制度已经建立                      D.国家干预政策初见成效</a:t>
            </a:r>
            <a:endParaRPr sz="2000" b="0">
              <a:ea typeface="宋体" panose="02010600030101010101" pitchFamily="2" charset="-122"/>
            </a:endParaRPr>
          </a:p>
        </p:txBody>
      </p:sp>
      <p:pic>
        <p:nvPicPr>
          <p:cNvPr id="2" name="图片 4" descr="C:\Users\dell\Desktop\微信截图_20210609150754.png"/>
          <p:cNvPicPr>
            <a:picLocks noChangeAspect="1"/>
          </p:cNvPicPr>
          <p:nvPr/>
        </p:nvPicPr>
        <p:blipFill>
          <a:blip r:embed="rId3"/>
          <a:stretch>
            <a:fillRect/>
          </a:stretch>
        </p:blipFill>
        <p:spPr>
          <a:xfrm>
            <a:off x="9172893" y="669290"/>
            <a:ext cx="1637665" cy="2095500"/>
          </a:xfrm>
          <a:prstGeom prst="rect">
            <a:avLst/>
          </a:prstGeom>
          <a:noFill/>
          <a:ln w="9525">
            <a:noFill/>
          </a:ln>
        </p:spPr>
      </p:pic>
      <p:sp>
        <p:nvSpPr>
          <p:cNvPr id="4" name="文本框 3"/>
          <p:cNvSpPr txBox="1"/>
          <p:nvPr/>
        </p:nvSpPr>
        <p:spPr>
          <a:xfrm>
            <a:off x="60198" y="2857373"/>
            <a:ext cx="11722608" cy="2861310"/>
          </a:xfrm>
          <a:prstGeom prst="rect">
            <a:avLst/>
          </a:prstGeom>
          <a:noFill/>
          <a:ln w="9525">
            <a:noFill/>
          </a:ln>
        </p:spPr>
        <p:txBody>
          <a:bodyPr wrap="square">
            <a:spAutoFit/>
          </a:bodyPr>
          <a:p>
            <a:pPr indent="0" fontAlgn="auto">
              <a:lnSpc>
                <a:spcPct val="100000"/>
              </a:lnSpc>
            </a:pPr>
            <a:r>
              <a:rPr sz="2000" b="0">
                <a:solidFill>
                  <a:srgbClr val="FF0000"/>
                </a:solidFill>
                <a:latin typeface="楷体" panose="02010609060101010101" charset="-122"/>
                <a:ea typeface="楷体" panose="02010609060101010101" charset="-122"/>
                <a:cs typeface="楷体" panose="02010609060101010101" charset="-122"/>
              </a:rPr>
              <a:t>本题考查经济危机和罗斯福新政。</a:t>
            </a:r>
            <a:endParaRPr sz="2000" b="0">
              <a:solidFill>
                <a:srgbClr val="FF0000"/>
              </a:solidFill>
              <a:latin typeface="楷体" panose="02010609060101010101" charset="-122"/>
              <a:ea typeface="楷体" panose="02010609060101010101" charset="-122"/>
              <a:cs typeface="楷体" panose="02010609060101010101" charset="-122"/>
            </a:endParaRPr>
          </a:p>
          <a:p>
            <a:pPr indent="0" fontAlgn="auto">
              <a:lnSpc>
                <a:spcPct val="100000"/>
              </a:lnSpc>
            </a:pPr>
            <a:r>
              <a:rPr sz="2000" b="0">
                <a:solidFill>
                  <a:srgbClr val="FF0000"/>
                </a:solidFill>
                <a:latin typeface="楷体" panose="02010609060101010101" charset="-122"/>
                <a:ea typeface="楷体" panose="02010609060101010101" charset="-122"/>
                <a:cs typeface="楷体" panose="02010609060101010101" charset="-122"/>
              </a:rPr>
              <a:t>A项“已缓解了”说法过于绝对，夸大了货币贬值的意义。故A项错误。</a:t>
            </a:r>
            <a:endParaRPr sz="2000" b="0">
              <a:solidFill>
                <a:srgbClr val="FF0000"/>
              </a:solidFill>
              <a:latin typeface="楷体" panose="02010609060101010101" charset="-122"/>
              <a:ea typeface="楷体" panose="02010609060101010101" charset="-122"/>
              <a:cs typeface="楷体" panose="02010609060101010101" charset="-122"/>
            </a:endParaRPr>
          </a:p>
          <a:p>
            <a:pPr indent="0" fontAlgn="auto">
              <a:lnSpc>
                <a:spcPct val="100000"/>
              </a:lnSpc>
            </a:pPr>
            <a:r>
              <a:rPr sz="2000" b="0">
                <a:solidFill>
                  <a:srgbClr val="FF0000"/>
                </a:solidFill>
                <a:latin typeface="楷体" panose="02010609060101010101" charset="-122"/>
                <a:ea typeface="楷体" panose="02010609060101010101" charset="-122"/>
                <a:cs typeface="楷体" panose="02010609060101010101" charset="-122"/>
              </a:rPr>
              <a:t>B项，根据漫画中“是的，我的确同情任何将要失去住所的人！！”“罗斯福”</a:t>
            </a:r>
            <a:endParaRPr sz="2000" b="0">
              <a:solidFill>
                <a:srgbClr val="FF0000"/>
              </a:solidFill>
              <a:latin typeface="楷体" panose="02010609060101010101" charset="-122"/>
              <a:ea typeface="楷体" panose="02010609060101010101" charset="-122"/>
              <a:cs typeface="楷体" panose="02010609060101010101" charset="-122"/>
            </a:endParaRPr>
          </a:p>
          <a:p>
            <a:pPr indent="0" fontAlgn="auto">
              <a:lnSpc>
                <a:spcPct val="100000"/>
              </a:lnSpc>
            </a:pPr>
            <a:r>
              <a:rPr sz="2000" b="0">
                <a:solidFill>
                  <a:srgbClr val="FF0000"/>
                </a:solidFill>
                <a:latin typeface="楷体" panose="02010609060101010101" charset="-122"/>
                <a:ea typeface="楷体" panose="02010609060101010101" charset="-122"/>
                <a:cs typeface="楷体" panose="02010609060101010101" charset="-122"/>
              </a:rPr>
              <a:t>“银行”“贷款”等字眼，并结合所学知识可知，当时的美国正在处于经济危机之中，美国经济萧条，造成许多美国人民流离失所。为了解决经济危机带来的危害，1933年罗斯福开始实行国家干预经济，推行新政，实行整顿银行与金融体系、工业复兴等措施。这说明当时美国的经济模式改弦易辙势在必行。故B项正确。C项，材料中涉及的是经济模式的改变，与社会保障制度关系不大。故C项错误。D项，当时罗斯福刚实行国家干预经济讲题视频：策，且漫画中无法得出国家干预经济是否初见成效。故D项错误。</a:t>
            </a:r>
            <a:r>
              <a:rPr lang="zh-CN" sz="2000" b="0">
                <a:solidFill>
                  <a:srgbClr val="FF0000"/>
                </a:solidFill>
                <a:latin typeface="楷体" panose="02010609060101010101" charset="-122"/>
                <a:ea typeface="楷体" panose="02010609060101010101" charset="-122"/>
                <a:cs typeface="楷体" panose="02010609060101010101" charset="-122"/>
              </a:rPr>
              <a:t>综合上述，本题正确答案为</a:t>
            </a:r>
            <a:r>
              <a:rPr lang="en-US" altLang="zh-CN" sz="2000" b="0">
                <a:solidFill>
                  <a:srgbClr val="FF0000"/>
                </a:solidFill>
                <a:latin typeface="楷体" panose="02010609060101010101" charset="-122"/>
                <a:ea typeface="楷体" panose="02010609060101010101" charset="-122"/>
                <a:cs typeface="楷体" panose="02010609060101010101" charset="-122"/>
              </a:rPr>
              <a:t>B</a:t>
            </a:r>
            <a:r>
              <a:rPr lang="zh-CN" altLang="en-US" sz="2000" b="0">
                <a:solidFill>
                  <a:srgbClr val="FF0000"/>
                </a:solidFill>
                <a:latin typeface="楷体" panose="02010609060101010101" charset="-122"/>
                <a:ea typeface="楷体" panose="02010609060101010101" charset="-122"/>
                <a:cs typeface="楷体" panose="02010609060101010101" charset="-122"/>
              </a:rPr>
              <a:t>。</a:t>
            </a:r>
            <a:endParaRPr lang="zh-CN" altLang="en-US" sz="2000" b="0">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2243">
        <p14:vortex dir="r"/>
      </p:transition>
    </mc:Choice>
    <mc:Fallback>
      <p:transition spd="slow" advTm="22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anim calcmode="lin" valueType="num">
                                      <p:cBhvr>
                                        <p:cTn id="8" dur="1000" fill="hold"/>
                                        <p:tgtEl>
                                          <p:spTgt spid="100"/>
                                        </p:tgtEl>
                                        <p:attrNameLst>
                                          <p:attrName>ppt_x</p:attrName>
                                        </p:attrNameLst>
                                      </p:cBhvr>
                                      <p:tavLst>
                                        <p:tav tm="0">
                                          <p:val>
                                            <p:strVal val="#ppt_x"/>
                                          </p:val>
                                        </p:tav>
                                        <p:tav tm="100000">
                                          <p:val>
                                            <p:strVal val="#ppt_x"/>
                                          </p:val>
                                        </p:tav>
                                      </p:tavLst>
                                    </p:anim>
                                    <p:anim calcmode="lin" valueType="num">
                                      <p:cBhvr>
                                        <p:cTn id="9"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86180" y="2249979"/>
            <a:ext cx="499872" cy="49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C:\Users\Thinkpad\Desktop\7.png"/>
          <p:cNvPicPr>
            <a:picLocks noChangeAspect="1" noChangeArrowheads="1"/>
          </p:cNvPicPr>
          <p:nvPr/>
        </p:nvPicPr>
        <p:blipFill>
          <a:blip r:embed="rId2" cstate="email"/>
          <a:srcRect/>
          <a:stretch>
            <a:fillRect/>
          </a:stretch>
        </p:blipFill>
        <p:spPr bwMode="auto">
          <a:xfrm>
            <a:off x="1858" y="0"/>
            <a:ext cx="12188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86156" y="795528"/>
            <a:ext cx="11219687" cy="2399665"/>
          </a:xfrm>
          <a:prstGeom prst="rect">
            <a:avLst/>
          </a:prstGeom>
          <a:noFill/>
          <a:ln w="9525">
            <a:noFill/>
          </a:ln>
        </p:spPr>
        <p:txBody>
          <a:bodyPr wrap="square">
            <a:spAutoFit/>
          </a:bodyPr>
          <a:p>
            <a:pPr indent="0">
              <a:lnSpc>
                <a:spcPct val="150000"/>
              </a:lnSpc>
            </a:pPr>
            <a:r>
              <a:rPr lang="zh-CN" sz="2000" b="0">
                <a:latin typeface="黑体" panose="02010609060101010101" pitchFamily="49" charset="-122"/>
                <a:ea typeface="黑体" panose="02010609060101010101" pitchFamily="49" charset="-122"/>
              </a:rPr>
              <a:t>15.20世纪20年代中后期，苏联大力发展中等技术教育，到1927年俄罗斯联邦就有672所中等技术学校。此外还成立工农速成班，招收未受过中等教育的工人和青年农民。这种做法的主要目的是（    ）</a:t>
            </a:r>
            <a:endParaRPr lang="zh-CN" sz="2000" b="0">
              <a:latin typeface="黑体" panose="02010609060101010101" pitchFamily="49" charset="-122"/>
              <a:ea typeface="黑体" panose="02010609060101010101" pitchFamily="49" charset="-122"/>
            </a:endParaRPr>
          </a:p>
          <a:p>
            <a:pPr indent="0">
              <a:lnSpc>
                <a:spcPct val="150000"/>
              </a:lnSpc>
            </a:pPr>
            <a:r>
              <a:rPr lang="zh-CN" sz="2000" b="0">
                <a:latin typeface="黑体" panose="02010609060101010101" pitchFamily="49" charset="-122"/>
                <a:ea typeface="黑体" panose="02010609060101010101" pitchFamily="49" charset="-122"/>
              </a:rPr>
              <a:t>A.适应工业化建设的需要                      B.促进中等技术教育普及</a:t>
            </a:r>
            <a:endParaRPr lang="zh-CN" sz="2000" b="0">
              <a:latin typeface="黑体" panose="02010609060101010101" pitchFamily="49" charset="-122"/>
              <a:ea typeface="黑体" panose="02010609060101010101" pitchFamily="49" charset="-122"/>
            </a:endParaRPr>
          </a:p>
          <a:p>
            <a:pPr indent="0">
              <a:lnSpc>
                <a:spcPct val="150000"/>
              </a:lnSpc>
            </a:pPr>
            <a:r>
              <a:rPr lang="zh-CN" sz="2000" b="0">
                <a:latin typeface="黑体" panose="02010609060101010101" pitchFamily="49" charset="-122"/>
                <a:ea typeface="黑体" panose="02010609060101010101" pitchFamily="49" charset="-122"/>
              </a:rPr>
              <a:t>C.完善新经济政策                            D.冲破西方技术封锁</a:t>
            </a:r>
            <a:endParaRPr lang="zh-CN" sz="2000" b="0">
              <a:latin typeface="黑体" panose="02010609060101010101" pitchFamily="49" charset="-122"/>
              <a:ea typeface="黑体" panose="02010609060101010101" pitchFamily="49" charset="-122"/>
            </a:endParaRPr>
          </a:p>
        </p:txBody>
      </p:sp>
      <p:sp>
        <p:nvSpPr>
          <p:cNvPr id="3" name="文本框 2"/>
          <p:cNvSpPr txBox="1"/>
          <p:nvPr/>
        </p:nvSpPr>
        <p:spPr>
          <a:xfrm>
            <a:off x="258826" y="3633343"/>
            <a:ext cx="11219687" cy="2553335"/>
          </a:xfrm>
          <a:prstGeom prst="rect">
            <a:avLst/>
          </a:prstGeom>
          <a:noFill/>
          <a:ln w="9525">
            <a:noFill/>
          </a:ln>
        </p:spPr>
        <p:txBody>
          <a:bodyPr wrap="square">
            <a:spAutoFit/>
          </a:bodyPr>
          <a:p>
            <a:pPr indent="0" fontAlgn="auto">
              <a:lnSpc>
                <a:spcPct val="100000"/>
              </a:lnSpc>
            </a:pPr>
            <a:r>
              <a:rPr lang="zh-CN" sz="2000" b="0">
                <a:solidFill>
                  <a:srgbClr val="FF0000"/>
                </a:solidFill>
                <a:latin typeface="楷体" panose="02010609060101010101" charset="-122"/>
                <a:ea typeface="楷体" panose="02010609060101010101" charset="-122"/>
                <a:cs typeface="楷体" panose="02010609060101010101" charset="-122"/>
              </a:rPr>
              <a:t>本题考查斯大林模式。</a:t>
            </a:r>
            <a:endParaRPr lang="zh-CN" sz="2000" b="0">
              <a:solidFill>
                <a:srgbClr val="FF0000"/>
              </a:solidFill>
              <a:latin typeface="楷体" panose="02010609060101010101" charset="-122"/>
              <a:ea typeface="楷体" panose="02010609060101010101" charset="-122"/>
              <a:cs typeface="楷体" panose="02010609060101010101" charset="-122"/>
            </a:endParaRPr>
          </a:p>
          <a:p>
            <a:pPr indent="0" fontAlgn="auto">
              <a:lnSpc>
                <a:spcPct val="100000"/>
              </a:lnSpc>
            </a:pPr>
            <a:r>
              <a:rPr lang="zh-CN" sz="2000" b="0">
                <a:solidFill>
                  <a:srgbClr val="FF0000"/>
                </a:solidFill>
                <a:latin typeface="楷体" panose="02010609060101010101" charset="-122"/>
                <a:ea typeface="楷体" panose="02010609060101010101" charset="-122"/>
                <a:cs typeface="楷体" panose="02010609060101010101" charset="-122"/>
              </a:rPr>
              <a:t>A项，根据材料提供时间“20世纪20年代中后期”“1927年”可知，当时正处于斯大林时期；结合所学知识，斯大林时期，主张优先发展重工业，这一时期“大力发展中等技术教育”“成立工农速成班”的主要目的就是为了适应工业化建设的需要。故A项正确。</a:t>
            </a:r>
            <a:endParaRPr lang="zh-CN" sz="2000" b="0">
              <a:solidFill>
                <a:srgbClr val="FF0000"/>
              </a:solidFill>
              <a:latin typeface="楷体" panose="02010609060101010101" charset="-122"/>
              <a:ea typeface="楷体" panose="02010609060101010101" charset="-122"/>
              <a:cs typeface="楷体" panose="02010609060101010101" charset="-122"/>
            </a:endParaRPr>
          </a:p>
          <a:p>
            <a:pPr indent="0" fontAlgn="auto">
              <a:lnSpc>
                <a:spcPct val="100000"/>
              </a:lnSpc>
            </a:pPr>
            <a:r>
              <a:rPr lang="zh-CN" sz="2000" b="0">
                <a:solidFill>
                  <a:srgbClr val="FF0000"/>
                </a:solidFill>
                <a:latin typeface="楷体" panose="02010609060101010101" charset="-122"/>
                <a:ea typeface="楷体" panose="02010609060101010101" charset="-122"/>
                <a:cs typeface="楷体" panose="02010609060101010101" charset="-122"/>
              </a:rPr>
              <a:t>B项，促进中等技术教育普及是材料中这一做法的目的，但不是主要目的。故B项错误。</a:t>
            </a:r>
            <a:endParaRPr lang="zh-CN" sz="2000" b="0">
              <a:solidFill>
                <a:srgbClr val="FF0000"/>
              </a:solidFill>
              <a:latin typeface="楷体" panose="02010609060101010101" charset="-122"/>
              <a:ea typeface="楷体" panose="02010609060101010101" charset="-122"/>
              <a:cs typeface="楷体" panose="02010609060101010101" charset="-122"/>
            </a:endParaRPr>
          </a:p>
          <a:p>
            <a:pPr indent="0" fontAlgn="auto">
              <a:lnSpc>
                <a:spcPct val="100000"/>
              </a:lnSpc>
            </a:pPr>
            <a:r>
              <a:rPr lang="zh-CN" sz="2000" b="0">
                <a:solidFill>
                  <a:srgbClr val="FF0000"/>
                </a:solidFill>
                <a:latin typeface="楷体" panose="02010609060101010101" charset="-122"/>
                <a:ea typeface="楷体" panose="02010609060101010101" charset="-122"/>
                <a:cs typeface="楷体" panose="02010609060101010101" charset="-122"/>
              </a:rPr>
              <a:t>C项，新经济政策在于20世纪20年代中后期逐渐瓦解，于1928年完全瓦解。故C项错误。</a:t>
            </a:r>
            <a:endParaRPr lang="zh-CN" sz="2000" b="0">
              <a:solidFill>
                <a:srgbClr val="FF0000"/>
              </a:solidFill>
              <a:latin typeface="楷体" panose="02010609060101010101" charset="-122"/>
              <a:ea typeface="楷体" panose="02010609060101010101" charset="-122"/>
              <a:cs typeface="楷体" panose="02010609060101010101" charset="-122"/>
            </a:endParaRPr>
          </a:p>
          <a:p>
            <a:pPr indent="0" fontAlgn="auto">
              <a:lnSpc>
                <a:spcPct val="100000"/>
              </a:lnSpc>
            </a:pPr>
            <a:r>
              <a:rPr lang="zh-CN" sz="2000" b="0">
                <a:solidFill>
                  <a:srgbClr val="FF0000"/>
                </a:solidFill>
                <a:latin typeface="楷体" panose="02010609060101010101" charset="-122"/>
                <a:ea typeface="楷体" panose="02010609060101010101" charset="-122"/>
                <a:cs typeface="楷体" panose="02010609060101010101" charset="-122"/>
              </a:rPr>
              <a:t>D项，冲破西方技术封锁并不是材料中做法的主要目的。故D项错误。</a:t>
            </a:r>
            <a:endParaRPr lang="zh-CN" sz="2000" b="0">
              <a:solidFill>
                <a:srgbClr val="FF0000"/>
              </a:solidFill>
              <a:latin typeface="楷体" panose="02010609060101010101" charset="-122"/>
              <a:ea typeface="楷体" panose="02010609060101010101" charset="-122"/>
              <a:cs typeface="楷体" panose="02010609060101010101" charset="-122"/>
            </a:endParaRPr>
          </a:p>
          <a:p>
            <a:pPr indent="0" fontAlgn="auto">
              <a:lnSpc>
                <a:spcPct val="100000"/>
              </a:lnSpc>
            </a:pPr>
            <a:r>
              <a:rPr lang="zh-CN" sz="2000" b="0">
                <a:solidFill>
                  <a:srgbClr val="FF0000"/>
                </a:solidFill>
                <a:latin typeface="楷体" panose="02010609060101010101" charset="-122"/>
                <a:ea typeface="楷体" panose="02010609060101010101" charset="-122"/>
                <a:cs typeface="楷体" panose="02010609060101010101" charset="-122"/>
              </a:rPr>
              <a:t>综上所述，本题正确答案为A。</a:t>
            </a:r>
            <a:endParaRPr lang="zh-CN" sz="2000" b="0">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2243">
        <p14:vortex dir="r"/>
      </p:transition>
    </mc:Choice>
    <mc:Fallback>
      <p:transition spd="slow" advTm="22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2050"/>
                                        </p:tgtEl>
                                        <p:attrNameLst>
                                          <p:attrName>style.visibility</p:attrName>
                                        </p:attrNameLst>
                                      </p:cBhvr>
                                      <p:to>
                                        <p:strVal val="visible"/>
                                      </p:to>
                                    </p:set>
                                    <p:anim calcmode="lin" valueType="num">
                                      <p:cBhvr>
                                        <p:cTn id="43" dur="1000" fill="hold"/>
                                        <p:tgtEl>
                                          <p:spTgt spid="2050"/>
                                        </p:tgtEl>
                                        <p:attrNameLst>
                                          <p:attrName>ppt_w</p:attrName>
                                        </p:attrNameLst>
                                      </p:cBhvr>
                                      <p:tavLst>
                                        <p:tav tm="0">
                                          <p:val>
                                            <p:fltVal val="0"/>
                                          </p:val>
                                        </p:tav>
                                        <p:tav tm="100000">
                                          <p:val>
                                            <p:strVal val="#ppt_w"/>
                                          </p:val>
                                        </p:tav>
                                      </p:tavLst>
                                    </p:anim>
                                    <p:anim calcmode="lin" valueType="num">
                                      <p:cBhvr>
                                        <p:cTn id="44" dur="1000" fill="hold"/>
                                        <p:tgtEl>
                                          <p:spTgt spid="2050"/>
                                        </p:tgtEl>
                                        <p:attrNameLst>
                                          <p:attrName>ppt_h</p:attrName>
                                        </p:attrNameLst>
                                      </p:cBhvr>
                                      <p:tavLst>
                                        <p:tav tm="0">
                                          <p:val>
                                            <p:fltVal val="0"/>
                                          </p:val>
                                        </p:tav>
                                        <p:tav tm="100000">
                                          <p:val>
                                            <p:strVal val="#ppt_h"/>
                                          </p:val>
                                        </p:tav>
                                      </p:tavLst>
                                    </p:anim>
                                    <p:anim calcmode="lin" valueType="num">
                                      <p:cBhvr>
                                        <p:cTn id="45" dur="1000" fill="hold"/>
                                        <p:tgtEl>
                                          <p:spTgt spid="2050"/>
                                        </p:tgtEl>
                                        <p:attrNameLst>
                                          <p:attrName>style.rotation</p:attrName>
                                        </p:attrNameLst>
                                      </p:cBhvr>
                                      <p:tavLst>
                                        <p:tav tm="0">
                                          <p:val>
                                            <p:fltVal val="90"/>
                                          </p:val>
                                        </p:tav>
                                        <p:tav tm="100000">
                                          <p:val>
                                            <p:fltVal val="0"/>
                                          </p:val>
                                        </p:tav>
                                      </p:tavLst>
                                    </p:anim>
                                    <p:animEffect transition="in" filter="fade">
                                      <p:cBhvr>
                                        <p:cTn id="46"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464705" y="2719879"/>
            <a:ext cx="499872" cy="49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C:\Users\Thinkpad\Desktop\7.png"/>
          <p:cNvPicPr>
            <a:picLocks noChangeAspect="1" noChangeArrowheads="1"/>
          </p:cNvPicPr>
          <p:nvPr/>
        </p:nvPicPr>
        <p:blipFill>
          <a:blip r:embed="rId2" cstate="email"/>
          <a:srcRect/>
          <a:stretch>
            <a:fillRect/>
          </a:stretch>
        </p:blipFill>
        <p:spPr bwMode="auto">
          <a:xfrm>
            <a:off x="-47" y="0"/>
            <a:ext cx="12188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0" name="文本框 99"/>
          <p:cNvSpPr txBox="1"/>
          <p:nvPr/>
        </p:nvSpPr>
        <p:spPr>
          <a:xfrm>
            <a:off x="2221230" y="628015"/>
            <a:ext cx="8707755" cy="337185"/>
          </a:xfrm>
          <a:prstGeom prst="rect">
            <a:avLst/>
          </a:prstGeom>
          <a:noFill/>
          <a:ln w="9525">
            <a:noFill/>
          </a:ln>
        </p:spPr>
        <p:txBody>
          <a:bodyPr wrap="square">
            <a:spAutoFit/>
          </a:bodyPr>
          <a:p>
            <a:pPr indent="0"/>
            <a:r>
              <a:rPr lang="en-US" sz="1600" b="0">
                <a:latin typeface="楷体" panose="02010609060101010101" charset="-122"/>
                <a:ea typeface="楷体" panose="02010609060101010101" charset="-122"/>
                <a:cs typeface="楷体" panose="02010609060101010101" charset="-122"/>
              </a:rPr>
              <a:t>16.</a:t>
            </a:r>
            <a:r>
              <a:rPr lang="zh-CN" sz="1600" b="0">
                <a:latin typeface="楷体" panose="02010609060101010101" charset="-122"/>
                <a:ea typeface="楷体" panose="02010609060101010101" charset="-122"/>
                <a:cs typeface="楷体" panose="02010609060101010101" charset="-122"/>
              </a:rPr>
              <a:t>表</a:t>
            </a:r>
            <a:r>
              <a:rPr lang="en-US" sz="1600" b="0">
                <a:latin typeface="楷体" panose="02010609060101010101" charset="-122"/>
                <a:ea typeface="楷体" panose="02010609060101010101" charset="-122"/>
                <a:cs typeface="楷体" panose="02010609060101010101" charset="-122"/>
              </a:rPr>
              <a:t>1  </a:t>
            </a:r>
            <a:r>
              <a:rPr lang="zh-CN" sz="1600" b="0">
                <a:latin typeface="楷体" panose="02010609060101010101" charset="-122"/>
                <a:ea typeface="楷体" panose="02010609060101010101" charset="-122"/>
                <a:cs typeface="楷体" panose="02010609060101010101" charset="-122"/>
              </a:rPr>
              <a:t>美国与西欧对苏联、东欧国家贸易出口额比较               单位：百万美元</a:t>
            </a:r>
            <a:endParaRPr lang="zh-CN" altLang="en-US" sz="1600">
              <a:latin typeface="楷体" panose="02010609060101010101" charset="-122"/>
              <a:ea typeface="楷体" panose="02010609060101010101" charset="-122"/>
              <a:cs typeface="楷体" panose="02010609060101010101" charset="-122"/>
            </a:endParaRPr>
          </a:p>
        </p:txBody>
      </p:sp>
      <p:graphicFrame>
        <p:nvGraphicFramePr>
          <p:cNvPr id="2" name="表格 1"/>
          <p:cNvGraphicFramePr/>
          <p:nvPr>
            <p:custDataLst>
              <p:tags r:id="rId3"/>
            </p:custDataLst>
          </p:nvPr>
        </p:nvGraphicFramePr>
        <p:xfrm>
          <a:off x="2191385" y="1174750"/>
          <a:ext cx="6329680" cy="609600"/>
        </p:xfrm>
        <a:graphic>
          <a:graphicData uri="http://schemas.openxmlformats.org/drawingml/2006/table">
            <a:tbl>
              <a:tblPr firstRow="1" bandRow="1">
                <a:tableStyleId>{5940675A-B579-460E-94D1-54222C63F5DA}</a:tableStyleId>
              </a:tblPr>
              <a:tblGrid>
                <a:gridCol w="1797050"/>
                <a:gridCol w="2422525"/>
                <a:gridCol w="2109788"/>
              </a:tblGrid>
              <a:tr h="0">
                <a:tc>
                  <a:txBody>
                    <a:bodyPr/>
                    <a:p>
                      <a:pPr indent="0" algn="ctr">
                        <a:buNone/>
                      </a:pPr>
                      <a:r>
                        <a:rPr lang="en-US" sz="1400" b="0">
                          <a:latin typeface="楷体" panose="02010609060101010101" charset="-122"/>
                          <a:ea typeface="楷体" panose="02010609060101010101" charset="-122"/>
                          <a:cs typeface="Times New Roman" panose="02020603050405020304" pitchFamily="18" charset="0"/>
                        </a:rPr>
                        <a:t>年份</a:t>
                      </a:r>
                      <a:endParaRPr lang="en-US" altLang="en-US" sz="1400" b="0">
                        <a:latin typeface="楷体" panose="02010609060101010101" charset="-122"/>
                        <a:ea typeface="楷体" panose="02010609060101010101"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楷体" panose="02010609060101010101" charset="-122"/>
                          <a:ea typeface="楷体" panose="02010609060101010101" charset="-122"/>
                          <a:cs typeface="Times New Roman" panose="02020603050405020304" pitchFamily="18" charset="0"/>
                        </a:rPr>
                        <a:t>美国对苏联、东欧国家</a:t>
                      </a:r>
                      <a:endParaRPr lang="en-US" altLang="en-US" sz="1400" b="0">
                        <a:latin typeface="楷体" panose="02010609060101010101" charset="-122"/>
                        <a:ea typeface="楷体" panose="02010609060101010101"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楷体" panose="02010609060101010101" charset="-122"/>
                          <a:ea typeface="楷体" panose="02010609060101010101" charset="-122"/>
                          <a:cs typeface="Times New Roman" panose="02020603050405020304" pitchFamily="18" charset="0"/>
                        </a:rPr>
                        <a:t>西欧对苏联、东欧国家</a:t>
                      </a:r>
                      <a:endParaRPr lang="en-US" altLang="en-US" sz="1400" b="0">
                        <a:latin typeface="楷体" panose="02010609060101010101" charset="-122"/>
                        <a:ea typeface="楷体" panose="02010609060101010101"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400" b="0">
                          <a:latin typeface="楷体" panose="02010609060101010101" charset="-122"/>
                          <a:ea typeface="楷体" panose="02010609060101010101" charset="-122"/>
                          <a:cs typeface="楷体" panose="02010609060101010101" charset="-122"/>
                        </a:rPr>
                        <a:t>1948年</a:t>
                      </a:r>
                      <a:endParaRPr lang="en-US" altLang="en-US" sz="14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楷体" panose="02010609060101010101" charset="-122"/>
                          <a:ea typeface="楷体" panose="02010609060101010101" charset="-122"/>
                          <a:cs typeface="Times New Roman" panose="02020603050405020304" pitchFamily="18" charset="0"/>
                        </a:rPr>
                        <a:t>397</a:t>
                      </a:r>
                      <a:endParaRPr lang="en-US" altLang="en-US" sz="1400" b="0">
                        <a:latin typeface="楷体" panose="02010609060101010101" charset="-122"/>
                        <a:ea typeface="楷体" panose="02010609060101010101"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楷体" panose="02010609060101010101" charset="-122"/>
                          <a:ea typeface="楷体" panose="02010609060101010101" charset="-122"/>
                          <a:cs typeface="Times New Roman" panose="02020603050405020304" pitchFamily="18" charset="0"/>
                        </a:rPr>
                        <a:t>582</a:t>
                      </a:r>
                      <a:endParaRPr lang="en-US" altLang="en-US" sz="1400" b="0">
                        <a:latin typeface="楷体" panose="02010609060101010101" charset="-122"/>
                        <a:ea typeface="楷体" panose="02010609060101010101"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400" b="0">
                          <a:latin typeface="楷体" panose="02010609060101010101" charset="-122"/>
                          <a:ea typeface="楷体" panose="02010609060101010101" charset="-122"/>
                          <a:cs typeface="楷体" panose="02010609060101010101" charset="-122"/>
                        </a:rPr>
                        <a:t>1949年</a:t>
                      </a:r>
                      <a:endParaRPr lang="en-US" altLang="en-US" sz="14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楷体" panose="02010609060101010101" charset="-122"/>
                          <a:ea typeface="楷体" panose="02010609060101010101" charset="-122"/>
                          <a:cs typeface="Times New Roman" panose="02020603050405020304" pitchFamily="18" charset="0"/>
                        </a:rPr>
                        <a:t>145</a:t>
                      </a:r>
                      <a:endParaRPr lang="en-US" altLang="en-US" sz="1400" b="0">
                        <a:latin typeface="楷体" panose="02010609060101010101" charset="-122"/>
                        <a:ea typeface="楷体" panose="02010609060101010101"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楷体" panose="02010609060101010101" charset="-122"/>
                          <a:ea typeface="楷体" panose="02010609060101010101" charset="-122"/>
                          <a:cs typeface="Times New Roman" panose="02020603050405020304" pitchFamily="18" charset="0"/>
                        </a:rPr>
                        <a:t>765</a:t>
                      </a:r>
                      <a:endParaRPr lang="en-US" altLang="en-US" sz="1400" b="0">
                        <a:latin typeface="楷体" panose="02010609060101010101" charset="-122"/>
                        <a:ea typeface="楷体" panose="02010609060101010101"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400" b="0">
                          <a:latin typeface="楷体" panose="02010609060101010101" charset="-122"/>
                          <a:ea typeface="楷体" panose="02010609060101010101" charset="-122"/>
                          <a:cs typeface="楷体" panose="02010609060101010101" charset="-122"/>
                        </a:rPr>
                        <a:t>1950年1-6月</a:t>
                      </a:r>
                      <a:endParaRPr lang="en-US" altLang="en-US" sz="14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楷体" panose="02010609060101010101" charset="-122"/>
                          <a:ea typeface="楷体" panose="02010609060101010101" charset="-122"/>
                          <a:cs typeface="Times New Roman" panose="02020603050405020304" pitchFamily="18" charset="0"/>
                        </a:rPr>
                        <a:t>41</a:t>
                      </a:r>
                      <a:endParaRPr lang="en-US" altLang="en-US" sz="1400" b="0">
                        <a:latin typeface="楷体" panose="02010609060101010101" charset="-122"/>
                        <a:ea typeface="楷体" panose="02010609060101010101"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楷体" panose="02010609060101010101" charset="-122"/>
                          <a:ea typeface="楷体" panose="02010609060101010101" charset="-122"/>
                          <a:cs typeface="Times New Roman" panose="02020603050405020304" pitchFamily="18" charset="0"/>
                        </a:rPr>
                        <a:t>268</a:t>
                      </a:r>
                      <a:endParaRPr lang="en-US" altLang="en-US" sz="1400" b="0">
                        <a:latin typeface="楷体" panose="02010609060101010101" charset="-122"/>
                        <a:ea typeface="楷体" panose="02010609060101010101"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1340485" y="2140585"/>
            <a:ext cx="9152890" cy="922020"/>
          </a:xfrm>
          <a:prstGeom prst="rect">
            <a:avLst/>
          </a:prstGeom>
          <a:noFill/>
          <a:ln w="9525">
            <a:noFill/>
          </a:ln>
        </p:spPr>
        <p:txBody>
          <a:bodyPr wrap="square">
            <a:spAutoFit/>
          </a:bodyPr>
          <a:p>
            <a:pPr indent="0"/>
            <a:r>
              <a:rPr lang="zh-CN" b="0">
                <a:latin typeface="楷体" panose="02010609060101010101" charset="-122"/>
                <a:ea typeface="楷体" panose="02010609060101010101" charset="-122"/>
                <a:cs typeface="楷体" panose="02010609060101010101" charset="-122"/>
              </a:rPr>
              <a:t>表</a:t>
            </a:r>
            <a:r>
              <a:rPr lang="en-US" b="0">
                <a:latin typeface="楷体" panose="02010609060101010101" charset="-122"/>
                <a:ea typeface="楷体" panose="02010609060101010101" charset="-122"/>
                <a:cs typeface="楷体" panose="02010609060101010101" charset="-122"/>
              </a:rPr>
              <a:t>1</a:t>
            </a:r>
            <a:r>
              <a:rPr lang="zh-CN" b="0">
                <a:latin typeface="楷体" panose="02010609060101010101" charset="-122"/>
                <a:ea typeface="楷体" panose="02010609060101010101" charset="-122"/>
                <a:cs typeface="楷体" panose="02010609060101010101" charset="-122"/>
              </a:rPr>
              <a:t>作为直接论据，可用来探究的论题是（    ）</a:t>
            </a:r>
            <a:r>
              <a:rPr lang="en-US" b="0">
                <a:latin typeface="楷体" panose="02010609060101010101" charset="-122"/>
                <a:ea typeface="楷体" panose="02010609060101010101" charset="-122"/>
                <a:cs typeface="楷体" panose="02010609060101010101" charset="-122"/>
              </a:rPr>
              <a:t>A.</a:t>
            </a:r>
            <a:r>
              <a:rPr lang="zh-CN" b="0">
                <a:latin typeface="楷体" panose="02010609060101010101" charset="-122"/>
                <a:ea typeface="楷体" panose="02010609060101010101" charset="-122"/>
                <a:cs typeface="楷体" panose="02010609060101010101" charset="-122"/>
              </a:rPr>
              <a:t>马歇尔计划的出台及其历史背景               </a:t>
            </a:r>
            <a:r>
              <a:rPr lang="en-US" b="0">
                <a:latin typeface="楷体" panose="02010609060101010101" charset="-122"/>
                <a:ea typeface="楷体" panose="02010609060101010101" charset="-122"/>
                <a:cs typeface="楷体" panose="02010609060101010101" charset="-122"/>
              </a:rPr>
              <a:t>B.</a:t>
            </a:r>
            <a:r>
              <a:rPr lang="zh-CN" b="0">
                <a:latin typeface="楷体" panose="02010609060101010101" charset="-122"/>
                <a:ea typeface="楷体" panose="02010609060101010101" charset="-122"/>
                <a:cs typeface="楷体" panose="02010609060101010101" charset="-122"/>
              </a:rPr>
              <a:t>两极格局与西方国家滞胀的根源</a:t>
            </a:r>
            <a:r>
              <a:rPr lang="en-US" b="0">
                <a:latin typeface="楷体" panose="02010609060101010101" charset="-122"/>
                <a:ea typeface="楷体" panose="02010609060101010101" charset="-122"/>
                <a:cs typeface="楷体" panose="02010609060101010101" charset="-122"/>
              </a:rPr>
              <a:t>C.</a:t>
            </a:r>
            <a:r>
              <a:rPr lang="zh-CN" b="0">
                <a:latin typeface="楷体" panose="02010609060101010101" charset="-122"/>
                <a:ea typeface="楷体" panose="02010609060101010101" charset="-122"/>
                <a:cs typeface="楷体" panose="02010609060101010101" charset="-122"/>
              </a:rPr>
              <a:t>世界贸易与布雷顿森林体系形成               </a:t>
            </a:r>
            <a:r>
              <a:rPr lang="en-US" b="0">
                <a:latin typeface="楷体" panose="02010609060101010101" charset="-122"/>
                <a:ea typeface="楷体" panose="02010609060101010101" charset="-122"/>
                <a:cs typeface="楷体" panose="02010609060101010101" charset="-122"/>
              </a:rPr>
              <a:t>D.</a:t>
            </a:r>
            <a:r>
              <a:rPr lang="zh-CN" b="0">
                <a:latin typeface="楷体" panose="02010609060101010101" charset="-122"/>
                <a:ea typeface="楷体" panose="02010609060101010101" charset="-122"/>
                <a:cs typeface="楷体" panose="02010609060101010101" charset="-122"/>
              </a:rPr>
              <a:t>欧洲市场与资本主义阵营的分化</a:t>
            </a:r>
            <a:endParaRPr lang="zh-CN" altLang="en-US" b="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461010" y="3062605"/>
            <a:ext cx="11149965" cy="2584450"/>
          </a:xfrm>
          <a:prstGeom prst="rect">
            <a:avLst/>
          </a:prstGeom>
          <a:noFill/>
          <a:ln w="9525">
            <a:noFill/>
          </a:ln>
        </p:spPr>
        <p:txBody>
          <a:bodyPr wrap="square">
            <a:spAutoFit/>
          </a:bodyPr>
          <a:p>
            <a:pPr indent="0"/>
            <a:r>
              <a:rPr b="0">
                <a:latin typeface="楷体" panose="02010609060101010101" charset="-122"/>
                <a:ea typeface="楷体" panose="02010609060101010101" charset="-122"/>
                <a:cs typeface="楷体" panose="02010609060101010101" charset="-122"/>
              </a:rPr>
              <a:t>本题考查考生对图表的理解。</a:t>
            </a:r>
            <a:endParaRPr b="0">
              <a:latin typeface="楷体" panose="02010609060101010101" charset="-122"/>
              <a:ea typeface="楷体" panose="02010609060101010101" charset="-122"/>
              <a:cs typeface="楷体" panose="02010609060101010101" charset="-122"/>
            </a:endParaRPr>
          </a:p>
          <a:p>
            <a:pPr indent="0"/>
            <a:r>
              <a:rPr b="0">
                <a:latin typeface="楷体" panose="02010609060101010101" charset="-122"/>
                <a:ea typeface="楷体" panose="02010609060101010101" charset="-122"/>
                <a:cs typeface="楷体" panose="02010609060101010101" charset="-122"/>
              </a:rPr>
              <a:t>A项，马歇尔计划是在1947年启动的，与题干时间不符。故A项错误。</a:t>
            </a:r>
            <a:endParaRPr b="0">
              <a:latin typeface="楷体" panose="02010609060101010101" charset="-122"/>
              <a:ea typeface="楷体" panose="02010609060101010101" charset="-122"/>
              <a:cs typeface="楷体" panose="02010609060101010101" charset="-122"/>
            </a:endParaRPr>
          </a:p>
          <a:p>
            <a:pPr indent="0"/>
            <a:r>
              <a:rPr b="0">
                <a:latin typeface="楷体" panose="02010609060101010101" charset="-122"/>
                <a:ea typeface="楷体" panose="02010609060101010101" charset="-122"/>
                <a:cs typeface="楷体" panose="02010609060101010101" charset="-122"/>
              </a:rPr>
              <a:t>B项，西方国家的滞胀现象出现在20世纪七八十年代，是由于石油危机、通货膨胀引起的。故B项错误。</a:t>
            </a:r>
            <a:endParaRPr b="0">
              <a:latin typeface="楷体" panose="02010609060101010101" charset="-122"/>
              <a:ea typeface="楷体" panose="02010609060101010101" charset="-122"/>
              <a:cs typeface="楷体" panose="02010609060101010101" charset="-122"/>
            </a:endParaRPr>
          </a:p>
          <a:p>
            <a:pPr indent="0"/>
            <a:r>
              <a:rPr b="0">
                <a:latin typeface="楷体" panose="02010609060101010101" charset="-122"/>
                <a:ea typeface="楷体" panose="02010609060101010101" charset="-122"/>
                <a:cs typeface="楷体" panose="02010609060101010101" charset="-122"/>
              </a:rPr>
              <a:t>C项，布雷顿森林体系形成于1944年，无法体现1948-1950年贸易出口额的变化。故C项错误。</a:t>
            </a:r>
            <a:endParaRPr b="0">
              <a:latin typeface="楷体" panose="02010609060101010101" charset="-122"/>
              <a:ea typeface="楷体" panose="02010609060101010101" charset="-122"/>
              <a:cs typeface="楷体" panose="02010609060101010101" charset="-122"/>
            </a:endParaRPr>
          </a:p>
          <a:p>
            <a:pPr indent="0"/>
            <a:r>
              <a:rPr b="0">
                <a:latin typeface="楷体" panose="02010609060101010101" charset="-122"/>
                <a:ea typeface="楷体" panose="02010609060101010101" charset="-122"/>
                <a:cs typeface="楷体" panose="02010609060101010101" charset="-122"/>
              </a:rPr>
              <a:t>D项，根据题干信息可知，从1948年至1950年，美国对苏联、东欧国家的贸易出口额不断下降，西欧对苏联、东欧国家的贸易出口额先上升后下降，总体呈下降趋势，但西欧的贸易出口额远远高于美国。结合所学知识，这与欧洲市场与资本主阵营的分化有关。美苏冷战期间，美国</a:t>
            </a:r>
            <a:r>
              <a:rPr lang="zh-CN" b="0">
                <a:latin typeface="楷体" panose="02010609060101010101" charset="-122"/>
                <a:ea typeface="楷体" panose="02010609060101010101" charset="-122"/>
                <a:cs typeface="楷体" panose="02010609060101010101" charset="-122"/>
              </a:rPr>
              <a:t>对</a:t>
            </a:r>
            <a:r>
              <a:rPr b="0">
                <a:latin typeface="楷体" panose="02010609060101010101" charset="-122"/>
                <a:ea typeface="楷体" panose="02010609060101010101" charset="-122"/>
                <a:cs typeface="楷体" panose="02010609060101010101" charset="-122"/>
              </a:rPr>
              <a:t>苏联及社会主义阵营国家的贸易出口额不断减少；由于资本主义阵营的分化以及</a:t>
            </a:r>
            <a:r>
              <a:rPr lang="zh-CN" b="0">
                <a:latin typeface="楷体" panose="02010609060101010101" charset="-122"/>
                <a:ea typeface="楷体" panose="02010609060101010101" charset="-122"/>
                <a:cs typeface="楷体" panose="02010609060101010101" charset="-122"/>
              </a:rPr>
              <a:t>欧洲市场不断发展，使得西欧的贸易出口额远超过美国，故</a:t>
            </a:r>
            <a:r>
              <a:rPr lang="en-US" altLang="zh-CN" b="0">
                <a:latin typeface="楷体" panose="02010609060101010101" charset="-122"/>
                <a:ea typeface="楷体" panose="02010609060101010101" charset="-122"/>
                <a:cs typeface="楷体" panose="02010609060101010101" charset="-122"/>
              </a:rPr>
              <a:t>D</a:t>
            </a:r>
            <a:r>
              <a:rPr lang="zh-CN" altLang="en-US" b="0">
                <a:latin typeface="楷体" panose="02010609060101010101" charset="-122"/>
                <a:ea typeface="楷体" panose="02010609060101010101" charset="-122"/>
                <a:cs typeface="楷体" panose="02010609060101010101" charset="-122"/>
              </a:rPr>
              <a:t>正确。综合上述，本题正确答案为</a:t>
            </a:r>
            <a:r>
              <a:rPr lang="en-US" altLang="zh-CN" b="0">
                <a:latin typeface="楷体" panose="02010609060101010101" charset="-122"/>
                <a:ea typeface="楷体" panose="02010609060101010101" charset="-122"/>
                <a:cs typeface="楷体" panose="02010609060101010101" charset="-122"/>
              </a:rPr>
              <a:t>D</a:t>
            </a:r>
            <a:r>
              <a:rPr lang="zh-CN" altLang="en-US" b="0">
                <a:latin typeface="楷体" panose="02010609060101010101" charset="-122"/>
                <a:ea typeface="楷体" panose="02010609060101010101" charset="-122"/>
                <a:cs typeface="楷体" panose="02010609060101010101" charset="-122"/>
              </a:rPr>
              <a:t>。</a:t>
            </a:r>
            <a:endParaRPr lang="zh-CN" altLang="en-US" b="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2243">
        <p14:vortex dir="r"/>
      </p:transition>
    </mc:Choice>
    <mc:Fallback>
      <p:transition spd="slow" advTm="22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Thinkpad\Desktop\7.png"/>
          <p:cNvPicPr>
            <a:picLocks noChangeAspect="1" noChangeArrowheads="1"/>
          </p:cNvPicPr>
          <p:nvPr/>
        </p:nvPicPr>
        <p:blipFill>
          <a:blip r:embed="rId1" cstate="email"/>
          <a:srcRect/>
          <a:stretch>
            <a:fillRect/>
          </a:stretch>
        </p:blipFill>
        <p:spPr bwMode="auto">
          <a:xfrm>
            <a:off x="1858" y="0"/>
            <a:ext cx="12188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1" name="文本框 100"/>
          <p:cNvSpPr txBox="1"/>
          <p:nvPr/>
        </p:nvSpPr>
        <p:spPr>
          <a:xfrm>
            <a:off x="246888" y="1088771"/>
            <a:ext cx="11676888" cy="4707890"/>
          </a:xfrm>
          <a:prstGeom prst="rect">
            <a:avLst/>
          </a:prstGeom>
          <a:noFill/>
          <a:ln w="9525">
            <a:noFill/>
          </a:ln>
        </p:spPr>
        <p:txBody>
          <a:bodyPr wrap="square">
            <a:spAutoFit/>
          </a:bodyPr>
          <a:p>
            <a:pPr indent="0" fontAlgn="auto">
              <a:lnSpc>
                <a:spcPct val="100000"/>
              </a:lnSpc>
            </a:pPr>
            <a:r>
              <a:rPr sz="2000" b="0">
                <a:latin typeface="楷体" panose="02010609060101010101" charset="-122"/>
                <a:ea typeface="楷体" panose="02010609060101010101" charset="-122"/>
                <a:cs typeface="楷体" panose="02010609060101010101" charset="-122"/>
              </a:rPr>
              <a:t>17．作为中国共产党思想路线的“实事求是”，植根于中国优秀的传统文化。阅读材料，完成下列要求。（14分）</a:t>
            </a:r>
            <a:endParaRPr sz="2000" b="0">
              <a:latin typeface="楷体" panose="02010609060101010101" charset="-122"/>
              <a:ea typeface="楷体" panose="02010609060101010101" charset="-122"/>
              <a:cs typeface="楷体" panose="02010609060101010101" charset="-122"/>
            </a:endParaRPr>
          </a:p>
          <a:p>
            <a:pPr indent="0" fontAlgn="auto">
              <a:lnSpc>
                <a:spcPct val="100000"/>
              </a:lnSpc>
            </a:pPr>
            <a:r>
              <a:rPr sz="2000" b="0">
                <a:latin typeface="楷体" panose="02010609060101010101" charset="-122"/>
                <a:ea typeface="楷体" panose="02010609060101010101" charset="-122"/>
                <a:cs typeface="楷体" panose="02010609060101010101" charset="-122"/>
              </a:rPr>
              <a:t>材料一</a:t>
            </a:r>
            <a:endParaRPr sz="2000" b="0">
              <a:latin typeface="楷体" panose="02010609060101010101" charset="-122"/>
              <a:ea typeface="楷体" panose="02010609060101010101" charset="-122"/>
              <a:cs typeface="楷体" panose="02010609060101010101" charset="-122"/>
            </a:endParaRPr>
          </a:p>
          <a:p>
            <a:pPr indent="0" fontAlgn="auto">
              <a:lnSpc>
                <a:spcPct val="100000"/>
              </a:lnSpc>
            </a:pPr>
            <a:r>
              <a:rPr sz="2000" b="0">
                <a:latin typeface="楷体" panose="02010609060101010101" charset="-122"/>
                <a:ea typeface="楷体" panose="02010609060101010101" charset="-122"/>
                <a:cs typeface="楷体" panose="02010609060101010101" charset="-122"/>
              </a:rPr>
              <a:t>汉武帝时，广开献书之路。河间献王好儒学，从民间收集经过秦火保留下来的《尚书》《礼记》等古文先秦旧书，经考辨将正本献给朝廷。《汉书》评价献王“修学好古，实事求是”。唐代颜师古作注解释为：“务得事实，每求真是也。”与之形成对比的是，淮南王亦好书，但“所招致率多浮辩”，故颜师古说他“言无实用耳”。</a:t>
            </a:r>
            <a:endParaRPr sz="2000" b="0">
              <a:latin typeface="楷体" panose="02010609060101010101" charset="-122"/>
              <a:ea typeface="楷体" panose="02010609060101010101" charset="-122"/>
              <a:cs typeface="楷体" panose="02010609060101010101" charset="-122"/>
            </a:endParaRPr>
          </a:p>
          <a:p>
            <a:pPr indent="0" algn="r" fontAlgn="auto">
              <a:lnSpc>
                <a:spcPct val="100000"/>
              </a:lnSpc>
            </a:pPr>
            <a:r>
              <a:rPr sz="2000" b="0">
                <a:latin typeface="楷体" panose="02010609060101010101" charset="-122"/>
                <a:ea typeface="楷体" panose="02010609060101010101" charset="-122"/>
                <a:cs typeface="楷体" panose="02010609060101010101" charset="-122"/>
              </a:rPr>
              <a:t>——摘编自《汉书》等</a:t>
            </a:r>
            <a:endParaRPr sz="2000" b="0">
              <a:latin typeface="楷体" panose="02010609060101010101" charset="-122"/>
              <a:ea typeface="楷体" panose="02010609060101010101" charset="-122"/>
              <a:cs typeface="楷体" panose="02010609060101010101" charset="-122"/>
            </a:endParaRPr>
          </a:p>
          <a:p>
            <a:pPr indent="0" fontAlgn="auto">
              <a:lnSpc>
                <a:spcPct val="100000"/>
              </a:lnSpc>
            </a:pPr>
            <a:r>
              <a:rPr sz="2000" b="0">
                <a:latin typeface="楷体" panose="02010609060101010101" charset="-122"/>
                <a:ea typeface="楷体" panose="02010609060101010101" charset="-122"/>
                <a:cs typeface="楷体" panose="02010609060101010101" charset="-122"/>
              </a:rPr>
              <a:t>材料二</a:t>
            </a:r>
            <a:endParaRPr sz="2000" b="0">
              <a:latin typeface="楷体" panose="02010609060101010101" charset="-122"/>
              <a:ea typeface="楷体" panose="02010609060101010101" charset="-122"/>
              <a:cs typeface="楷体" panose="02010609060101010101" charset="-122"/>
            </a:endParaRPr>
          </a:p>
          <a:p>
            <a:pPr indent="0" fontAlgn="auto">
              <a:lnSpc>
                <a:spcPct val="100000"/>
              </a:lnSpc>
            </a:pPr>
            <a:r>
              <a:rPr sz="2000" b="0">
                <a:latin typeface="楷体" panose="02010609060101010101" charset="-122"/>
                <a:ea typeface="楷体" panose="02010609060101010101" charset="-122"/>
                <a:cs typeface="楷体" panose="02010609060101010101" charset="-122"/>
              </a:rPr>
              <a:t>清代学者阮元批评宋明理学家“自遁于虚而争是非于不可究诘之境”，而清儒“束身修行，好古敏求，不立门户，不涉二氏（即佛、道），似有合于‘实事求是’之教”。阮元进一步评论道，“实者，实事也。圣贤讲学，不在空言，实而已矣”。近人梁启超也认为清儒“以实事求是为学鹄，颇饶有科学的精神”。梁启超笔下的科学精神，是指“善怀疑，善寻间，不肯妄徇古人之成说与一己之臆见，而必力求真是真非之所存”等。</a:t>
            </a:r>
            <a:endParaRPr sz="2000" b="0">
              <a:latin typeface="楷体" panose="02010609060101010101" charset="-122"/>
              <a:ea typeface="楷体" panose="02010609060101010101" charset="-122"/>
              <a:cs typeface="楷体" panose="02010609060101010101" charset="-122"/>
            </a:endParaRPr>
          </a:p>
          <a:p>
            <a:pPr indent="0" algn="r" fontAlgn="auto">
              <a:lnSpc>
                <a:spcPct val="100000"/>
              </a:lnSpc>
            </a:pPr>
            <a:r>
              <a:rPr sz="2000" b="0">
                <a:latin typeface="楷体" panose="02010609060101010101" charset="-122"/>
                <a:ea typeface="楷体" panose="02010609060101010101" charset="-122"/>
                <a:cs typeface="楷体" panose="02010609060101010101" charset="-122"/>
              </a:rPr>
              <a:t>——摘编自梁启超《论中国学术思想变迁之大势》等</a:t>
            </a:r>
            <a:endParaRPr sz="2000" b="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2243">
        <p14:vortex dir="r"/>
      </p:transition>
    </mc:Choice>
    <mc:Fallback>
      <p:transition spd="slow" advTm="22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heel(1)">
                                      <p:cBhvr>
                                        <p:cTn id="7" dur="2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Thinkpad\Desktop\7.png"/>
          <p:cNvPicPr>
            <a:picLocks noChangeAspect="1" noChangeArrowheads="1"/>
          </p:cNvPicPr>
          <p:nvPr/>
        </p:nvPicPr>
        <p:blipFill>
          <a:blip r:embed="rId1" cstate="email"/>
          <a:srcRect/>
          <a:stretch>
            <a:fillRect/>
          </a:stretch>
        </p:blipFill>
        <p:spPr bwMode="auto">
          <a:xfrm>
            <a:off x="1858" y="0"/>
            <a:ext cx="12188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0" name="文本框 99"/>
          <p:cNvSpPr txBox="1"/>
          <p:nvPr/>
        </p:nvSpPr>
        <p:spPr>
          <a:xfrm>
            <a:off x="257175" y="544957"/>
            <a:ext cx="12192000" cy="1322070"/>
          </a:xfrm>
          <a:prstGeom prst="rect">
            <a:avLst/>
          </a:prstGeom>
          <a:noFill/>
          <a:ln w="9525">
            <a:noFill/>
          </a:ln>
        </p:spPr>
        <p:txBody>
          <a:bodyPr wrap="square">
            <a:spAutoFit/>
          </a:bodyPr>
          <a:p>
            <a:pPr indent="0" fontAlgn="auto">
              <a:lnSpc>
                <a:spcPct val="100000"/>
              </a:lnSpc>
            </a:pPr>
            <a:r>
              <a:rPr sz="2000" b="0">
                <a:latin typeface="楷体" panose="02010609060101010101" charset="-122"/>
                <a:ea typeface="楷体" panose="02010609060101010101" charset="-122"/>
                <a:cs typeface="楷体" panose="02010609060101010101" charset="-122"/>
              </a:rPr>
              <a:t>（1）结合材料一和所学知识，概括汉武帝“广开献书之路”的背景，并简析河间献王被评价为“实事求是”的原因。（6分）</a:t>
            </a:r>
            <a:endParaRPr sz="2000" b="0">
              <a:latin typeface="楷体" panose="02010609060101010101" charset="-122"/>
              <a:ea typeface="楷体" panose="02010609060101010101" charset="-122"/>
              <a:cs typeface="楷体" panose="02010609060101010101" charset="-122"/>
            </a:endParaRPr>
          </a:p>
          <a:p>
            <a:pPr indent="0" fontAlgn="auto">
              <a:lnSpc>
                <a:spcPct val="100000"/>
              </a:lnSpc>
            </a:pPr>
            <a:r>
              <a:rPr sz="2000" b="0">
                <a:latin typeface="楷体" panose="02010609060101010101" charset="-122"/>
                <a:ea typeface="楷体" panose="02010609060101010101" charset="-122"/>
                <a:cs typeface="楷体" panose="02010609060101010101" charset="-122"/>
              </a:rPr>
              <a:t>（2）结合材料一、二和所学知识，概括阮元批评宋明理学家的原因，并指出梁启超所述“实事求是”的新内涵。（8分）</a:t>
            </a:r>
            <a:endParaRPr sz="2000" b="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142875" y="2028825"/>
            <a:ext cx="11906250" cy="3784600"/>
          </a:xfrm>
          <a:prstGeom prst="rect">
            <a:avLst/>
          </a:prstGeom>
          <a:noFill/>
          <a:ln w="9525">
            <a:noFill/>
          </a:ln>
        </p:spPr>
        <p:txBody>
          <a:bodyPr wrap="square">
            <a:spAutoFit/>
          </a:bodyPr>
          <a:p>
            <a:pPr indent="0" fontAlgn="auto">
              <a:lnSpc>
                <a:spcPct val="150000"/>
              </a:lnSpc>
            </a:pPr>
            <a:r>
              <a:rPr lang="zh-CN" sz="1600" b="0">
                <a:solidFill>
                  <a:srgbClr val="FF0000"/>
                </a:solidFill>
                <a:latin typeface="楷体" panose="02010609060101010101" charset="-122"/>
                <a:ea typeface="楷体" panose="02010609060101010101" charset="-122"/>
                <a:cs typeface="楷体" panose="02010609060101010101" charset="-122"/>
              </a:rPr>
              <a:t>（</a:t>
            </a:r>
            <a:r>
              <a:rPr sz="1600" b="0">
                <a:solidFill>
                  <a:srgbClr val="FF0000"/>
                </a:solidFill>
                <a:latin typeface="楷体" panose="02010609060101010101" charset="-122"/>
                <a:ea typeface="楷体" panose="02010609060101010101" charset="-122"/>
                <a:cs typeface="楷体" panose="02010609060101010101" charset="-122"/>
              </a:rPr>
              <a:t>1)背景：</a:t>
            </a:r>
            <a:endParaRPr sz="1600" b="0">
              <a:solidFill>
                <a:srgbClr val="FF0000"/>
              </a:solidFill>
              <a:latin typeface="楷体" panose="02010609060101010101" charset="-122"/>
              <a:ea typeface="楷体" panose="02010609060101010101" charset="-122"/>
              <a:cs typeface="楷体" panose="02010609060101010101" charset="-122"/>
            </a:endParaRPr>
          </a:p>
          <a:p>
            <a:pPr indent="0" fontAlgn="auto">
              <a:lnSpc>
                <a:spcPct val="150000"/>
              </a:lnSpc>
            </a:pPr>
            <a:r>
              <a:rPr sz="1600" b="0">
                <a:solidFill>
                  <a:srgbClr val="FF0000"/>
                </a:solidFill>
                <a:latin typeface="楷体" panose="02010609060101010101" charset="-122"/>
                <a:ea typeface="楷体" panose="02010609060101010101" charset="-122"/>
                <a:cs typeface="楷体" panose="02010609060101010101" charset="-122"/>
              </a:rPr>
              <a:t>①吸取秦朝焚书坑儒的教训；②汉朝建立了大一统的王朝；③汉武帝采纳董仲舒的建议，罢黜百家，独尊儒术，儒学确立了主流正统的地位。4汉武帝实行中外朝制度、推恩令、设刺史加强了专制主义中央集权。5汉初休养生息、轻摇薄赋，汉武帝时期盐铁官营、汉朝经济得到长足发展。原因：①考证古书时求其真本。重视实物，从民间收集古文先秦旧书。②实证的治学态度和方法，对先秦旧书进行考辨，遵从实际情况出发。(6分)</a:t>
            </a:r>
            <a:endParaRPr sz="1600" b="0">
              <a:solidFill>
                <a:srgbClr val="FF0000"/>
              </a:solidFill>
              <a:latin typeface="楷体" panose="02010609060101010101" charset="-122"/>
              <a:ea typeface="楷体" panose="02010609060101010101" charset="-122"/>
              <a:cs typeface="楷体" panose="02010609060101010101" charset="-122"/>
            </a:endParaRPr>
          </a:p>
          <a:p>
            <a:pPr indent="0" fontAlgn="auto">
              <a:lnSpc>
                <a:spcPct val="150000"/>
              </a:lnSpc>
            </a:pPr>
            <a:r>
              <a:rPr sz="1600" b="0">
                <a:solidFill>
                  <a:srgbClr val="FF0000"/>
                </a:solidFill>
                <a:latin typeface="楷体" panose="02010609060101010101" charset="-122"/>
                <a:ea typeface="楷体" panose="02010609060101010101" charset="-122"/>
                <a:cs typeface="楷体" panose="02010609060101010101" charset="-122"/>
              </a:rPr>
              <a:t>(2)原因：①阮元反对宋明理学的“虚学”“空疏”，力求恢复儒学经典的本来面目，探讨圣贤之道的真义。</a:t>
            </a:r>
            <a:endParaRPr sz="1600" b="0">
              <a:solidFill>
                <a:srgbClr val="FF0000"/>
              </a:solidFill>
              <a:latin typeface="楷体" panose="02010609060101010101" charset="-122"/>
              <a:ea typeface="楷体" panose="02010609060101010101" charset="-122"/>
              <a:cs typeface="楷体" panose="02010609060101010101" charset="-122"/>
            </a:endParaRPr>
          </a:p>
          <a:p>
            <a:pPr indent="0" fontAlgn="auto">
              <a:lnSpc>
                <a:spcPct val="150000"/>
              </a:lnSpc>
            </a:pPr>
            <a:r>
              <a:rPr sz="1600" b="0">
                <a:solidFill>
                  <a:srgbClr val="FF0000"/>
                </a:solidFill>
                <a:latin typeface="楷体" panose="02010609060101010101" charset="-122"/>
                <a:ea typeface="楷体" panose="02010609060101010101" charset="-122"/>
                <a:cs typeface="楷体" panose="02010609060101010101" charset="-122"/>
              </a:rPr>
              <a:t>②阮元认宋明理学吸收了佛教、道教思想，不讲题视频粹。</a:t>
            </a:r>
            <a:endParaRPr sz="1600" b="0">
              <a:solidFill>
                <a:srgbClr val="FF0000"/>
              </a:solidFill>
              <a:latin typeface="楷体" panose="02010609060101010101" charset="-122"/>
              <a:ea typeface="楷体" panose="02010609060101010101" charset="-122"/>
              <a:cs typeface="楷体" panose="02010609060101010101" charset="-122"/>
            </a:endParaRPr>
          </a:p>
          <a:p>
            <a:pPr indent="0" fontAlgn="auto">
              <a:lnSpc>
                <a:spcPct val="150000"/>
              </a:lnSpc>
            </a:pPr>
            <a:r>
              <a:rPr sz="1600" b="0">
                <a:solidFill>
                  <a:srgbClr val="FF0000"/>
                </a:solidFill>
                <a:latin typeface="楷体" panose="02010609060101010101" charset="-122"/>
                <a:ea typeface="楷体" panose="02010609060101010101" charset="-122"/>
                <a:cs typeface="楷体" panose="02010609060101010101" charset="-122"/>
              </a:rPr>
              <a:t>③阮元强调实事求是，就在于圣贤不讨论空言。与宋明理学不一致，宋明理学讨论空言。与宋明理学不一致，宋明理学关注天理，朱熹强调格物致知；陆王心学强调心即理也，心外无物、心外无理。</a:t>
            </a:r>
            <a:endParaRPr sz="1600" b="0">
              <a:solidFill>
                <a:srgbClr val="FF0000"/>
              </a:solidFill>
              <a:latin typeface="楷体" panose="02010609060101010101" charset="-122"/>
              <a:ea typeface="楷体" panose="02010609060101010101" charset="-122"/>
              <a:cs typeface="楷体" panose="02010609060101010101" charset="-122"/>
            </a:endParaRPr>
          </a:p>
          <a:p>
            <a:pPr indent="0" fontAlgn="auto">
              <a:lnSpc>
                <a:spcPct val="150000"/>
              </a:lnSpc>
            </a:pPr>
            <a:r>
              <a:rPr sz="1600" b="0">
                <a:solidFill>
                  <a:srgbClr val="FF0000"/>
                </a:solidFill>
                <a:latin typeface="楷体" panose="02010609060101010101" charset="-122"/>
                <a:ea typeface="楷体" panose="02010609060101010101" charset="-122"/>
                <a:cs typeface="楷体" panose="02010609060101010101" charset="-122"/>
              </a:rPr>
              <a:t>新内涵：1提倡质疑、批判精神。2注重实践，强调经世致用，学以致用。</a:t>
            </a:r>
            <a:endParaRPr sz="1600" b="0">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2243">
        <p14:vortex dir="r"/>
      </p:transition>
    </mc:Choice>
    <mc:Fallback>
      <p:transition spd="slow" advTm="22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randombar(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5286145" y="1990899"/>
            <a:ext cx="499872" cy="49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文本框 99"/>
          <p:cNvSpPr txBox="1"/>
          <p:nvPr/>
        </p:nvSpPr>
        <p:spPr>
          <a:xfrm>
            <a:off x="522224" y="468019"/>
            <a:ext cx="11603990" cy="1938020"/>
          </a:xfrm>
          <a:prstGeom prst="rect">
            <a:avLst/>
          </a:prstGeom>
          <a:noFill/>
          <a:ln w="9525">
            <a:noFill/>
          </a:ln>
        </p:spPr>
        <p:txBody>
          <a:bodyPr wrap="square">
            <a:spAutoFit/>
          </a:bodyPr>
          <a:p>
            <a:pPr indent="0">
              <a:lnSpc>
                <a:spcPct val="150000"/>
              </a:lnSpc>
            </a:pPr>
            <a:r>
              <a:rPr sz="2000" b="0">
                <a:latin typeface="楷体" panose="02010609060101010101" charset="-122"/>
                <a:ea typeface="楷体" panose="02010609060101010101" charset="-122"/>
                <a:cs typeface="楷体" panose="02010609060101010101" charset="-122"/>
              </a:rPr>
              <a:t>1.今河南平顶山应国墓地、陕西长安张家坡及普渡村墓地等处出土了一批具有长江中下游风格的西周青铜器。这说明西周时期（    ）</a:t>
            </a:r>
            <a:endParaRPr sz="2000" b="0">
              <a:latin typeface="楷体" panose="02010609060101010101" charset="-122"/>
              <a:ea typeface="楷体" panose="02010609060101010101" charset="-122"/>
              <a:cs typeface="楷体" panose="02010609060101010101" charset="-122"/>
            </a:endParaRPr>
          </a:p>
          <a:p>
            <a:pPr indent="0">
              <a:lnSpc>
                <a:spcPct val="150000"/>
              </a:lnSpc>
            </a:pPr>
            <a:r>
              <a:rPr sz="2000" b="0">
                <a:latin typeface="楷体" panose="02010609060101010101" charset="-122"/>
                <a:ea typeface="楷体" panose="02010609060101010101" charset="-122"/>
                <a:cs typeface="楷体" panose="02010609060101010101" charset="-122"/>
              </a:rPr>
              <a:t>A.中原文化向周边传播                  B.各诸侯国维护周礼</a:t>
            </a:r>
            <a:endParaRPr sz="2000" b="0">
              <a:latin typeface="楷体" panose="02010609060101010101" charset="-122"/>
              <a:ea typeface="楷体" panose="02010609060101010101" charset="-122"/>
              <a:cs typeface="楷体" panose="02010609060101010101" charset="-122"/>
            </a:endParaRPr>
          </a:p>
          <a:p>
            <a:pPr indent="0">
              <a:lnSpc>
                <a:spcPct val="150000"/>
              </a:lnSpc>
            </a:pPr>
            <a:r>
              <a:rPr sz="2000" b="0">
                <a:latin typeface="楷体" panose="02010609060101010101" charset="-122"/>
                <a:ea typeface="楷体" panose="02010609060101010101" charset="-122"/>
                <a:cs typeface="楷体" panose="02010609060101010101" charset="-122"/>
              </a:rPr>
              <a:t>C.宗法制度分崩离析                    D.南北文化相互交流</a:t>
            </a:r>
            <a:endParaRPr sz="2000" b="0">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436372" y="3309493"/>
            <a:ext cx="11320272" cy="1938020"/>
          </a:xfrm>
          <a:prstGeom prst="rect">
            <a:avLst/>
          </a:prstGeom>
          <a:noFill/>
          <a:ln w="9525">
            <a:noFill/>
          </a:ln>
        </p:spPr>
        <p:txBody>
          <a:bodyPr wrap="square">
            <a:spAutoFit/>
          </a:bodyPr>
          <a:p>
            <a:pPr indent="0">
              <a:lnSpc>
                <a:spcPct val="150000"/>
              </a:lnSpc>
            </a:pPr>
            <a:r>
              <a:rPr lang="zh-CN" sz="2000" b="0" smtClean="0">
                <a:solidFill>
                  <a:srgbClr val="FF0000"/>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rPr>
              <a:t>本题考察西周文化传播。</a:t>
            </a:r>
            <a:endParaRPr lang="zh-CN" sz="2000" b="0" smtClean="0">
              <a:solidFill>
                <a:srgbClr val="FF0000"/>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endParaRPr>
          </a:p>
          <a:p>
            <a:pPr indent="0">
              <a:lnSpc>
                <a:spcPct val="150000"/>
              </a:lnSpc>
            </a:pPr>
            <a:r>
              <a:rPr lang="zh-CN" altLang="en-US" sz="2000" b="0">
                <a:solidFill>
                  <a:srgbClr val="FF0000"/>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rPr>
              <a:t>根据材料</a:t>
            </a:r>
            <a:r>
              <a:rPr lang="en-US" altLang="zh-CN" sz="2000" b="0">
                <a:solidFill>
                  <a:srgbClr val="FF0000"/>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rPr>
              <a:t>“</a:t>
            </a:r>
            <a:r>
              <a:rPr sz="2000">
                <a:solidFill>
                  <a:srgbClr val="FF0000"/>
                </a:solidFill>
                <a:latin typeface="楷体" panose="02010609060101010101" charset="-122"/>
                <a:ea typeface="楷体" panose="02010609060101010101" charset="-122"/>
                <a:cs typeface="楷体" panose="02010609060101010101" charset="-122"/>
                <a:sym typeface="+mn-ea"/>
              </a:rPr>
              <a:t>今河南平顶山应国墓地、陕西长安张家坡及普渡村墓地等处出土了一批具有长江中下游风格的西周青铜器</a:t>
            </a:r>
            <a:r>
              <a:rPr lang="en-US" sz="200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000">
                <a:solidFill>
                  <a:srgbClr val="FF0000"/>
                </a:solidFill>
                <a:latin typeface="楷体" panose="02010609060101010101" charset="-122"/>
                <a:ea typeface="楷体" panose="02010609060101010101" charset="-122"/>
                <a:cs typeface="楷体" panose="02010609060101010101" charset="-122"/>
                <a:sym typeface="+mn-ea"/>
              </a:rPr>
              <a:t>可知，原本在中原地区的青铜器流入周边等地，说明南北文化进行了相互交流。故此本题正确答案为</a:t>
            </a:r>
            <a:r>
              <a:rPr lang="en-US" altLang="zh-CN" sz="2000">
                <a:solidFill>
                  <a:srgbClr val="FF0000"/>
                </a:solidFill>
                <a:latin typeface="楷体" panose="02010609060101010101" charset="-122"/>
                <a:ea typeface="楷体" panose="02010609060101010101" charset="-122"/>
                <a:cs typeface="楷体" panose="02010609060101010101" charset="-122"/>
                <a:sym typeface="+mn-ea"/>
              </a:rPr>
              <a:t>D</a:t>
            </a:r>
            <a:endParaRPr lang="en-US" altLang="zh-CN" sz="2000" b="0">
              <a:solidFill>
                <a:srgbClr val="FF0000"/>
              </a:solidFill>
              <a:latin typeface="楷体" panose="02010609060101010101" charset="-122"/>
              <a:ea typeface="楷体" panose="02010609060101010101" charset="-122"/>
              <a:cs typeface="楷体" panose="02010609060101010101" charset="-122"/>
              <a:sym typeface="+mn-ea"/>
            </a:endParaRPr>
          </a:p>
        </p:txBody>
      </p:sp>
      <p:pic>
        <p:nvPicPr>
          <p:cNvPr id="13" name="Picture 2" descr="C:\Users\Thinkpad\Desktop\7.png"/>
          <p:cNvPicPr>
            <a:picLocks noChangeAspect="1" noChangeArrowheads="1"/>
          </p:cNvPicPr>
          <p:nvPr/>
        </p:nvPicPr>
        <p:blipFill>
          <a:blip r:embed="rId2" cstate="email"/>
          <a:srcRect/>
          <a:stretch>
            <a:fillRect/>
          </a:stretch>
        </p:blipFill>
        <p:spPr bwMode="auto">
          <a:xfrm>
            <a:off x="-47" y="0"/>
            <a:ext cx="12188237"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4000" advTm="2243">
        <p14:vortex dir="r"/>
      </p:transition>
    </mc:Choice>
    <mc:Fallback>
      <p:transition spd="slow" advTm="22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1000" fill="hold"/>
                                        <p:tgtEl>
                                          <p:spTgt spid="2050"/>
                                        </p:tgtEl>
                                        <p:attrNameLst>
                                          <p:attrName>ppt_w</p:attrName>
                                        </p:attrNameLst>
                                      </p:cBhvr>
                                      <p:tavLst>
                                        <p:tav tm="0">
                                          <p:val>
                                            <p:fltVal val="0"/>
                                          </p:val>
                                        </p:tav>
                                        <p:tav tm="100000">
                                          <p:val>
                                            <p:strVal val="#ppt_w"/>
                                          </p:val>
                                        </p:tav>
                                      </p:tavLst>
                                    </p:anim>
                                    <p:anim calcmode="lin" valueType="num">
                                      <p:cBhvr>
                                        <p:cTn id="20" dur="1000" fill="hold"/>
                                        <p:tgtEl>
                                          <p:spTgt spid="2050"/>
                                        </p:tgtEl>
                                        <p:attrNameLst>
                                          <p:attrName>ppt_h</p:attrName>
                                        </p:attrNameLst>
                                      </p:cBhvr>
                                      <p:tavLst>
                                        <p:tav tm="0">
                                          <p:val>
                                            <p:fltVal val="0"/>
                                          </p:val>
                                        </p:tav>
                                        <p:tav tm="100000">
                                          <p:val>
                                            <p:strVal val="#ppt_h"/>
                                          </p:val>
                                        </p:tav>
                                      </p:tavLst>
                                    </p:anim>
                                    <p:anim calcmode="lin" valueType="num">
                                      <p:cBhvr>
                                        <p:cTn id="21" dur="1000" fill="hold"/>
                                        <p:tgtEl>
                                          <p:spTgt spid="2050"/>
                                        </p:tgtEl>
                                        <p:attrNameLst>
                                          <p:attrName>style.rotation</p:attrName>
                                        </p:attrNameLst>
                                      </p:cBhvr>
                                      <p:tavLst>
                                        <p:tav tm="0">
                                          <p:val>
                                            <p:fltVal val="90"/>
                                          </p:val>
                                        </p:tav>
                                        <p:tav tm="100000">
                                          <p:val>
                                            <p:fltVal val="0"/>
                                          </p:val>
                                        </p:tav>
                                      </p:tavLst>
                                    </p:anim>
                                    <p:animEffect transition="in" filter="fade">
                                      <p:cBhvr>
                                        <p:cTn id="22"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0" y="545465"/>
            <a:ext cx="11906250" cy="4030980"/>
          </a:xfrm>
          <a:prstGeom prst="rect">
            <a:avLst/>
          </a:prstGeom>
          <a:noFill/>
          <a:ln w="9525">
            <a:noFill/>
          </a:ln>
        </p:spPr>
        <p:txBody>
          <a:bodyPr wrap="square">
            <a:spAutoFit/>
          </a:bodyPr>
          <a:p>
            <a:pPr indent="0" fontAlgn="auto">
              <a:lnSpc>
                <a:spcPct val="100000"/>
              </a:lnSpc>
            </a:pPr>
            <a:r>
              <a:rPr sz="1600" b="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解析</a:t>
            </a:r>
            <a:endParaRPr sz="1600" b="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endParaRPr>
          </a:p>
          <a:p>
            <a:pPr indent="0" fontAlgn="auto">
              <a:lnSpc>
                <a:spcPct val="150000"/>
              </a:lnSpc>
            </a:pPr>
            <a:r>
              <a:rPr sz="1600" b="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1.本题考查中国古代的儒学思想。</a:t>
            </a:r>
            <a:endParaRPr sz="1600" b="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endParaRPr>
          </a:p>
          <a:p>
            <a:pPr indent="0" fontAlgn="auto">
              <a:lnSpc>
                <a:spcPct val="150000"/>
              </a:lnSpc>
            </a:pPr>
            <a:r>
              <a:rPr sz="1600" b="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(1)背景：结合材料和所学可得。原因：根据所学知识可知，汉武帝时期，汉朝实现了大一统，经济得到恢复和发展，董仲舒提出“罢黜百家，独尊儒术”，在这样的背景下，汉武帝“广开献书之路”。根据材料“经考排将正本献给朝廷”“修好古，实事术是”“务得事实，每求真讲题视频也”可知，河间献王河间献王对于古文先秦旧书以求实的治学的态度和方法，不夸大，不缩小，正确对待处理，因此被评价为“实事求是”。</a:t>
            </a:r>
            <a:endParaRPr sz="1600" b="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endParaRPr>
          </a:p>
          <a:p>
            <a:pPr indent="0" fontAlgn="auto">
              <a:lnSpc>
                <a:spcPct val="150000"/>
              </a:lnSpc>
            </a:pPr>
            <a:r>
              <a:rPr sz="1600" b="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(2)根据材料“自遁于虚而争是非于不可究话之境”“束身修行，好古敏求，不立门户，不涉二氏(即佛、道)，似有合于‘实事求是’之教”和所学知识可知，①阮元反对宋明理学的“虚学”“空疏”，力求恢复儒学经典的本来面目，探讨圣贤之道的真义。②阮元认为宋明理学吸收了佛教、道教思想，不纯粹。③阮元强调实事求是，就在于圣贤不讨论空言。与宋明理学不一致，宋明理学关注天理，朱熹强调格物致知；陆王心学强调心即理也，心外无物、心外无理。新内涵：结合“善怀疑，寻寻间，不肯妄徇古人之成与一已之子见，而必力求真是真非之所讲题视频存”可概括其新内涵是提倡质疑、批判精神；注重实践，强调经世致用，学以致</a:t>
            </a:r>
            <a:r>
              <a:rPr lang="zh-CN" sz="1600" b="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用。</a:t>
            </a:r>
            <a:endParaRPr lang="zh-CN" sz="1600" b="0">
              <a:solidFill>
                <a:schemeClr val="accent1"/>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Thinkpad\Desktop\7.png"/>
          <p:cNvPicPr>
            <a:picLocks noChangeAspect="1" noChangeArrowheads="1"/>
          </p:cNvPicPr>
          <p:nvPr/>
        </p:nvPicPr>
        <p:blipFill>
          <a:blip r:embed="rId1" cstate="email"/>
          <a:srcRect/>
          <a:stretch>
            <a:fillRect/>
          </a:stretch>
        </p:blipFill>
        <p:spPr bwMode="auto">
          <a:xfrm>
            <a:off x="3763" y="0"/>
            <a:ext cx="12188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737870" y="687705"/>
            <a:ext cx="8808720" cy="922020"/>
          </a:xfrm>
          <a:prstGeom prst="rect">
            <a:avLst/>
          </a:prstGeom>
          <a:noFill/>
          <a:ln w="9525">
            <a:noFill/>
          </a:ln>
        </p:spPr>
        <p:txBody>
          <a:bodyPr wrap="square">
            <a:spAutoFit/>
          </a:bodyPr>
          <a:p>
            <a:pPr indent="0"/>
            <a:r>
              <a:rPr lang="en-US" b="0">
                <a:latin typeface="楷体" panose="02010609060101010101" charset="-122"/>
                <a:ea typeface="楷体" panose="02010609060101010101" charset="-122"/>
                <a:cs typeface="楷体" panose="02010609060101010101" charset="-122"/>
              </a:rPr>
              <a:t>18</a:t>
            </a:r>
            <a:r>
              <a:rPr lang="zh-CN" b="0">
                <a:latin typeface="楷体" panose="02010609060101010101" charset="-122"/>
                <a:ea typeface="楷体" panose="02010609060101010101" charset="-122"/>
                <a:cs typeface="楷体" panose="02010609060101010101" charset="-122"/>
              </a:rPr>
              <a:t>．阅读材料，完成下列要求。（</a:t>
            </a:r>
            <a:r>
              <a:rPr lang="en-US" b="0">
                <a:latin typeface="楷体" panose="02010609060101010101" charset="-122"/>
                <a:ea typeface="楷体" panose="02010609060101010101" charset="-122"/>
                <a:cs typeface="楷体" panose="02010609060101010101" charset="-122"/>
              </a:rPr>
              <a:t>14</a:t>
            </a:r>
            <a:r>
              <a:rPr lang="zh-CN" b="0">
                <a:latin typeface="楷体" panose="02010609060101010101" charset="-122"/>
                <a:ea typeface="楷体" panose="02010609060101010101" charset="-122"/>
                <a:cs typeface="楷体" panose="02010609060101010101" charset="-122"/>
              </a:rPr>
              <a:t>分）材料一关于英国工业革命对工人阶级的影响，以下两种观点颇具代表性。</a:t>
            </a:r>
            <a:endParaRPr lang="zh-CN" altLang="en-US" b="0">
              <a:latin typeface="楷体" panose="02010609060101010101" charset="-122"/>
              <a:ea typeface="楷体" panose="02010609060101010101" charset="-122"/>
              <a:cs typeface="楷体" panose="02010609060101010101" charset="-122"/>
            </a:endParaRPr>
          </a:p>
        </p:txBody>
      </p:sp>
      <p:graphicFrame>
        <p:nvGraphicFramePr>
          <p:cNvPr id="5" name="表格 4"/>
          <p:cNvGraphicFramePr/>
          <p:nvPr>
            <p:custDataLst>
              <p:tags r:id="rId2"/>
            </p:custDataLst>
          </p:nvPr>
        </p:nvGraphicFramePr>
        <p:xfrm>
          <a:off x="737870" y="1569403"/>
          <a:ext cx="10438765" cy="1225550"/>
        </p:xfrm>
        <a:graphic>
          <a:graphicData uri="http://schemas.openxmlformats.org/drawingml/2006/table">
            <a:tbl>
              <a:tblPr firstRow="1" bandRow="1">
                <a:tableStyleId>{5940675A-B579-460E-94D1-54222C63F5DA}</a:tableStyleId>
              </a:tblPr>
              <a:tblGrid>
                <a:gridCol w="751840"/>
                <a:gridCol w="9686925"/>
              </a:tblGrid>
              <a:tr h="593090">
                <a:tc>
                  <a:txBody>
                    <a:bodyPr/>
                    <a:p>
                      <a:pPr indent="0">
                        <a:buNone/>
                      </a:pPr>
                      <a:r>
                        <a:rPr lang="en-US" sz="1600" b="0">
                          <a:latin typeface="楷体" panose="02010609060101010101" charset="-122"/>
                          <a:ea typeface="楷体" panose="02010609060101010101" charset="-122"/>
                          <a:cs typeface="Times New Roman" panose="02020603050405020304" pitchFamily="18" charset="0"/>
                        </a:rPr>
                        <a:t>观点一</a:t>
                      </a:r>
                      <a:endParaRPr lang="en-US" altLang="en-US" sz="1600" b="0">
                        <a:latin typeface="楷体" panose="02010609060101010101" charset="-122"/>
                        <a:ea typeface="楷体" panose="02010609060101010101"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楷体" panose="02010609060101010101" charset="-122"/>
                          <a:ea typeface="楷体" panose="02010609060101010101" charset="-122"/>
                          <a:cs typeface="楷体" panose="02010609060101010101" charset="-122"/>
                        </a:rPr>
                        <a:t>强迫工人、儿童每天工作16小时，将工人挤入贫民窟里，降低了他们的生活水平，摧毁了传统的手工行业，剥夺了工人们的尊严，将他们扔进没有灵魂的工厂和城市。</a:t>
                      </a:r>
                      <a:endParaRPr lang="en-US" altLang="en-US" sz="1600" b="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32460">
                <a:tc>
                  <a:txBody>
                    <a:bodyPr/>
                    <a:p>
                      <a:pPr indent="0">
                        <a:buNone/>
                      </a:pPr>
                      <a:r>
                        <a:rPr lang="en-US" sz="1600" b="0">
                          <a:latin typeface="楷体" panose="02010609060101010101" charset="-122"/>
                          <a:ea typeface="楷体" panose="02010609060101010101" charset="-122"/>
                          <a:cs typeface="Times New Roman" panose="02020603050405020304" pitchFamily="18" charset="0"/>
                        </a:rPr>
                        <a:t>观点二</a:t>
                      </a:r>
                      <a:endParaRPr lang="en-US" altLang="en-US" sz="1600" b="0">
                        <a:latin typeface="楷体" panose="02010609060101010101" charset="-122"/>
                        <a:ea typeface="楷体" panose="02010609060101010101"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楷体" panose="02010609060101010101" charset="-122"/>
                          <a:ea typeface="楷体" panose="02010609060101010101" charset="-122"/>
                          <a:cs typeface="Times New Roman" panose="02020603050405020304" pitchFamily="18" charset="0"/>
                        </a:rPr>
                        <a:t>创造了许多充满机会的城市，给千百万人提供了工作，提高了他们的生活水平和教育程度，并给予他们较大的自由，使他们在政治上和文化上有更大的作用。</a:t>
                      </a:r>
                      <a:endParaRPr lang="en-US" altLang="en-US" sz="1600" b="0">
                        <a:latin typeface="楷体" panose="02010609060101010101" charset="-122"/>
                        <a:ea typeface="楷体" panose="02010609060101010101" charset="-122"/>
                        <a:cs typeface="Times New Roman" panose="02020603050405020304" pitchFamily="18"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7" name="文本框 6"/>
          <p:cNvSpPr txBox="1"/>
          <p:nvPr/>
        </p:nvSpPr>
        <p:spPr>
          <a:xfrm>
            <a:off x="589915" y="2881630"/>
            <a:ext cx="10934065" cy="1976120"/>
          </a:xfrm>
          <a:prstGeom prst="rect">
            <a:avLst/>
          </a:prstGeom>
          <a:noFill/>
          <a:ln w="9525">
            <a:noFill/>
          </a:ln>
        </p:spPr>
        <p:txBody>
          <a:bodyPr wrap="square">
            <a:spAutoFit/>
          </a:bodyPr>
          <a:p>
            <a:pPr indent="266700" algn="l"/>
            <a:endParaRPr lang="en-US" sz="1050" b="0">
              <a:latin typeface="Times New Roman" panose="02020603050405020304" pitchFamily="18" charset="0"/>
            </a:endParaRPr>
          </a:p>
          <a:p>
            <a:pPr indent="266700" algn="l"/>
            <a:r>
              <a:rPr lang="en-US" sz="1600" b="0">
                <a:latin typeface="楷体" panose="02010609060101010101" charset="-122"/>
                <a:ea typeface="楷体" panose="02010609060101010101" charset="-122"/>
                <a:cs typeface="楷体" panose="02010609060101010101" charset="-122"/>
              </a:rPr>
              <a:t>                                                            ——</a:t>
            </a:r>
            <a:r>
              <a:rPr lang="zh-CN" sz="1600" b="0">
                <a:latin typeface="楷体" panose="02010609060101010101" charset="-122"/>
                <a:ea typeface="楷体" panose="02010609060101010101" charset="-122"/>
                <a:cs typeface="楷体" panose="02010609060101010101" charset="-122"/>
              </a:rPr>
              <a:t>摘编自（美）克莱顿</a:t>
            </a:r>
            <a:r>
              <a:rPr lang="en-US" sz="1600" b="0">
                <a:latin typeface="楷体" panose="02010609060101010101" charset="-122"/>
                <a:ea typeface="楷体" panose="02010609060101010101" charset="-122"/>
                <a:cs typeface="楷体" panose="02010609060101010101" charset="-122"/>
              </a:rPr>
              <a:t>·</a:t>
            </a:r>
            <a:r>
              <a:rPr lang="zh-CN" sz="1600" b="0">
                <a:latin typeface="楷体" panose="02010609060101010101" charset="-122"/>
                <a:ea typeface="楷体" panose="02010609060101010101" charset="-122"/>
                <a:cs typeface="楷体" panose="02010609060101010101" charset="-122"/>
              </a:rPr>
              <a:t>罗伯茨等《英国史》材料二英国工人阶级的历史是从</a:t>
            </a:r>
            <a:r>
              <a:rPr lang="en-US" sz="1600" b="0">
                <a:latin typeface="楷体" panose="02010609060101010101" charset="-122"/>
                <a:ea typeface="楷体" panose="02010609060101010101" charset="-122"/>
                <a:cs typeface="楷体" panose="02010609060101010101" charset="-122"/>
              </a:rPr>
              <a:t>18</a:t>
            </a:r>
            <a:r>
              <a:rPr lang="zh-CN" sz="1600" b="0">
                <a:latin typeface="楷体" panose="02010609060101010101" charset="-122"/>
                <a:ea typeface="楷体" panose="02010609060101010101" charset="-122"/>
                <a:cs typeface="楷体" panose="02010609060101010101" charset="-122"/>
              </a:rPr>
              <a:t>世纪后半期，从蒸汽机和棉花加工机的发明开始的。大家知道，这些发明推动了产业革命，产业革命同时又引起了市民社会中的全面变革，而它的世界历史意义只是在现在才开始被认识清楚。</a:t>
            </a:r>
            <a:r>
              <a:rPr lang="en-US" sz="1600" b="0">
                <a:latin typeface="楷体" panose="02010609060101010101" charset="-122"/>
                <a:ea typeface="楷体" panose="02010609060101010101" charset="-122"/>
                <a:cs typeface="楷体" panose="02010609060101010101" charset="-122"/>
              </a:rPr>
              <a:t>                                                           ——</a:t>
            </a:r>
            <a:r>
              <a:rPr lang="zh-CN" sz="1600" b="0">
                <a:latin typeface="楷体" panose="02010609060101010101" charset="-122"/>
                <a:ea typeface="楷体" panose="02010609060101010101" charset="-122"/>
                <a:cs typeface="楷体" panose="02010609060101010101" charset="-122"/>
              </a:rPr>
              <a:t>恩格斯《英国工人阶级状况》（</a:t>
            </a:r>
            <a:r>
              <a:rPr lang="en-US" sz="1600" b="0">
                <a:latin typeface="楷体" panose="02010609060101010101" charset="-122"/>
                <a:ea typeface="楷体" panose="02010609060101010101" charset="-122"/>
                <a:cs typeface="楷体" panose="02010609060101010101" charset="-122"/>
              </a:rPr>
              <a:t>1845</a:t>
            </a:r>
            <a:r>
              <a:rPr lang="zh-CN" sz="1600" b="0">
                <a:latin typeface="楷体" panose="02010609060101010101" charset="-122"/>
                <a:ea typeface="楷体" panose="02010609060101010101" charset="-122"/>
                <a:cs typeface="楷体" panose="02010609060101010101" charset="-122"/>
              </a:rPr>
              <a:t>年）（</a:t>
            </a:r>
            <a:r>
              <a:rPr lang="en-US" sz="1600" b="0">
                <a:latin typeface="楷体" panose="02010609060101010101" charset="-122"/>
                <a:ea typeface="楷体" panose="02010609060101010101" charset="-122"/>
                <a:cs typeface="楷体" panose="02010609060101010101" charset="-122"/>
              </a:rPr>
              <a:t>1</a:t>
            </a:r>
            <a:r>
              <a:rPr lang="zh-CN" sz="1600" b="0">
                <a:latin typeface="楷体" panose="02010609060101010101" charset="-122"/>
                <a:ea typeface="楷体" panose="02010609060101010101" charset="-122"/>
                <a:cs typeface="楷体" panose="02010609060101010101" charset="-122"/>
              </a:rPr>
              <a:t>）结合材料一和所学知识，分别指出两种观点有何局限，并就英国工业革命对工人阶级的影响谈谈你的看法。（</a:t>
            </a:r>
            <a:r>
              <a:rPr lang="en-US" sz="1600" b="0">
                <a:latin typeface="楷体" panose="02010609060101010101" charset="-122"/>
                <a:ea typeface="楷体" panose="02010609060101010101" charset="-122"/>
                <a:cs typeface="楷体" panose="02010609060101010101" charset="-122"/>
              </a:rPr>
              <a:t>8</a:t>
            </a:r>
            <a:r>
              <a:rPr lang="zh-CN" sz="1600" b="0">
                <a:latin typeface="楷体" panose="02010609060101010101" charset="-122"/>
                <a:ea typeface="楷体" panose="02010609060101010101" charset="-122"/>
                <a:cs typeface="楷体" panose="02010609060101010101" charset="-122"/>
              </a:rPr>
              <a:t>分）（</a:t>
            </a:r>
            <a:r>
              <a:rPr lang="en-US" sz="1600" b="0">
                <a:latin typeface="楷体" panose="02010609060101010101" charset="-122"/>
                <a:ea typeface="楷体" panose="02010609060101010101" charset="-122"/>
                <a:cs typeface="楷体" panose="02010609060101010101" charset="-122"/>
              </a:rPr>
              <a:t>2</a:t>
            </a:r>
            <a:r>
              <a:rPr lang="zh-CN" sz="1600" b="0">
                <a:latin typeface="楷体" panose="02010609060101010101" charset="-122"/>
                <a:ea typeface="楷体" panose="02010609060101010101" charset="-122"/>
                <a:cs typeface="楷体" panose="02010609060101010101" charset="-122"/>
              </a:rPr>
              <a:t>）结合材料二和所学知识，运用唯物史观简述英国工业革命的历史意义。（</a:t>
            </a:r>
            <a:r>
              <a:rPr lang="en-US" sz="1600" b="0">
                <a:latin typeface="楷体" panose="02010609060101010101" charset="-122"/>
                <a:ea typeface="楷体" panose="02010609060101010101" charset="-122"/>
                <a:cs typeface="楷体" panose="02010609060101010101" charset="-122"/>
              </a:rPr>
              <a:t>6</a:t>
            </a:r>
            <a:r>
              <a:rPr lang="zh-CN" sz="1600" b="0">
                <a:latin typeface="楷体" panose="02010609060101010101" charset="-122"/>
                <a:ea typeface="楷体" panose="02010609060101010101" charset="-122"/>
                <a:cs typeface="楷体" panose="02010609060101010101" charset="-122"/>
              </a:rPr>
              <a:t>分）</a:t>
            </a:r>
            <a:endParaRPr lang="zh-CN" altLang="en-US" sz="1600" b="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2243">
        <p14:vortex dir="r"/>
      </p:transition>
    </mc:Choice>
    <mc:Fallback>
      <p:transition spd="slow" advTm="2243">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Thinkpad\Desktop\7.png"/>
          <p:cNvPicPr>
            <a:picLocks noChangeAspect="1" noChangeArrowheads="1"/>
          </p:cNvPicPr>
          <p:nvPr/>
        </p:nvPicPr>
        <p:blipFill>
          <a:blip r:embed="rId1" cstate="email"/>
          <a:srcRect/>
          <a:stretch>
            <a:fillRect/>
          </a:stretch>
        </p:blipFill>
        <p:spPr bwMode="auto">
          <a:xfrm>
            <a:off x="1858" y="0"/>
            <a:ext cx="12188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67335" y="3165475"/>
            <a:ext cx="11343005" cy="2861310"/>
          </a:xfrm>
          <a:prstGeom prst="rect">
            <a:avLst/>
          </a:prstGeom>
        </p:spPr>
        <p:txBody>
          <a:bodyPr wrap="square">
            <a:spAutoFit/>
          </a:bodyPr>
          <a:p>
            <a:pPr indent="0" fontAlgn="auto">
              <a:lnSpc>
                <a:spcPct val="100000"/>
              </a:lnSpc>
            </a:pPr>
            <a:r>
              <a:rPr lang="zh-CN" altLang="zh-CN" sz="2000" smtClean="0">
                <a:solidFill>
                  <a:srgbClr val="C00000"/>
                </a:solidFill>
                <a:latin typeface="华文仿宋" panose="02010600040101010101" pitchFamily="2" charset="-122"/>
                <a:ea typeface="华文仿宋" panose="02010600040101010101" pitchFamily="2" charset="-122"/>
              </a:rPr>
              <a:t>【</a:t>
            </a:r>
            <a:r>
              <a:rPr lang="zh-CN" altLang="en-US" sz="2000" smtClean="0">
                <a:solidFill>
                  <a:srgbClr val="C00000"/>
                </a:solidFill>
                <a:latin typeface="华文仿宋" panose="02010600040101010101" pitchFamily="2" charset="-122"/>
                <a:ea typeface="华文仿宋" panose="02010600040101010101" pitchFamily="2" charset="-122"/>
              </a:rPr>
              <a:t>解法</a:t>
            </a:r>
            <a:r>
              <a:rPr lang="zh-CN" altLang="zh-CN" sz="2000" smtClean="0">
                <a:solidFill>
                  <a:srgbClr val="C00000"/>
                </a:solidFill>
                <a:latin typeface="华文仿宋" panose="02010600040101010101" pitchFamily="2" charset="-122"/>
                <a:ea typeface="华文仿宋" panose="02010600040101010101" pitchFamily="2" charset="-122"/>
              </a:rPr>
              <a:t>】</a:t>
            </a:r>
            <a:endParaRPr lang="en-US" altLang="zh-CN" sz="2000" smtClean="0">
              <a:solidFill>
                <a:srgbClr val="C00000"/>
              </a:solidFill>
              <a:latin typeface="华文仿宋" panose="02010600040101010101" pitchFamily="2" charset="-122"/>
              <a:ea typeface="华文仿宋" panose="02010600040101010101" pitchFamily="2" charset="-122"/>
            </a:endParaRPr>
          </a:p>
          <a:p>
            <a:pPr indent="0" fontAlgn="auto">
              <a:lnSpc>
                <a:spcPct val="100000"/>
              </a:lnSpc>
            </a:pPr>
            <a:r>
              <a:rPr lang="zh-CN" altLang="zh-CN" sz="2000">
                <a:solidFill>
                  <a:srgbClr val="C00000"/>
                </a:solidFill>
                <a:latin typeface="华文仿宋" panose="02010600040101010101" pitchFamily="2" charset="-122"/>
                <a:ea typeface="华文仿宋" panose="02010600040101010101" pitchFamily="2" charset="-122"/>
              </a:rPr>
              <a:t>(1)根据材料“将工人挤入贫民窟，降低了他们的生活水平，摧毁了传统的手工行业，剥夺了工人们的尊严”可知，这一观点仅看到了工业革命的局限性。根据材料“创造了许多充满机会的城市，给千百万人提供了工作，提高了他们的生活水平和教育程度”等信息可知，这一观点仅看到了工业革命的积极性。英国工业革命对工人阶级的影响可结合所学知识从增加收入，提高工业资产阶级地位、受到剥削等方面分析作答。</a:t>
            </a:r>
            <a:endParaRPr lang="zh-CN" altLang="zh-CN" sz="2000">
              <a:solidFill>
                <a:srgbClr val="C00000"/>
              </a:solidFill>
              <a:latin typeface="华文仿宋" panose="02010600040101010101" pitchFamily="2" charset="-122"/>
              <a:ea typeface="华文仿宋" panose="02010600040101010101" pitchFamily="2" charset="-122"/>
            </a:endParaRPr>
          </a:p>
          <a:p>
            <a:pPr indent="0" fontAlgn="auto">
              <a:lnSpc>
                <a:spcPct val="100000"/>
              </a:lnSpc>
            </a:pPr>
            <a:r>
              <a:rPr lang="zh-CN" altLang="zh-CN" sz="2000">
                <a:solidFill>
                  <a:srgbClr val="C00000"/>
                </a:solidFill>
                <a:latin typeface="华文仿宋" panose="02010600040101010101" pitchFamily="2" charset="-122"/>
                <a:ea typeface="华文仿宋" panose="02010600040101010101" pitchFamily="2" charset="-122"/>
              </a:rPr>
              <a:t>(2)英国工业革命的历史意义可结合材料“推动了产业革命”“引起了市民社会中的全面变革”和所学知识从改变生产方式、加快城市化进程、英国成为世界工厂、推动世界市场初步形成、改变思想意识等方面展开分析。</a:t>
            </a:r>
            <a:endParaRPr lang="en-US" altLang="zh-CN" sz="2000">
              <a:solidFill>
                <a:srgbClr val="C00000"/>
              </a:solidFill>
              <a:latin typeface="华文仿宋" panose="02010600040101010101" pitchFamily="2" charset="-122"/>
              <a:ea typeface="华文仿宋" panose="02010600040101010101" pitchFamily="2" charset="-122"/>
            </a:endParaRPr>
          </a:p>
        </p:txBody>
      </p:sp>
      <p:sp>
        <p:nvSpPr>
          <p:cNvPr id="3" name="矩形 2"/>
          <p:cNvSpPr/>
          <p:nvPr/>
        </p:nvSpPr>
        <p:spPr>
          <a:xfrm>
            <a:off x="373380" y="655320"/>
            <a:ext cx="11315065" cy="1938020"/>
          </a:xfrm>
          <a:prstGeom prst="rect">
            <a:avLst/>
          </a:prstGeom>
        </p:spPr>
        <p:txBody>
          <a:bodyPr wrap="square">
            <a:spAutoFit/>
          </a:bodyPr>
          <a:p>
            <a:pPr>
              <a:lnSpc>
                <a:spcPct val="150000"/>
              </a:lnSpc>
            </a:pPr>
            <a:r>
              <a:rPr lang="en-US" altLang="zh-CN" sz="2000" smtClean="0">
                <a:solidFill>
                  <a:srgbClr val="7030A0"/>
                </a:solidFill>
                <a:latin typeface="Times New Roman" panose="02020603050405020304" pitchFamily="18" charset="0"/>
                <a:ea typeface="楷体" panose="02010609060101010101" charset="-122"/>
                <a:cs typeface="Times New Roman" panose="02020603050405020304" pitchFamily="18" charset="0"/>
              </a:rPr>
              <a:t>【</a:t>
            </a:r>
            <a:r>
              <a:rPr lang="zh-CN" altLang="en-US" sz="2000" smtClean="0">
                <a:solidFill>
                  <a:srgbClr val="7030A0"/>
                </a:solidFill>
                <a:latin typeface="Times New Roman" panose="02020603050405020304" pitchFamily="18" charset="0"/>
                <a:ea typeface="楷体" panose="02010609060101010101" charset="-122"/>
                <a:cs typeface="Times New Roman" panose="02020603050405020304" pitchFamily="18" charset="0"/>
              </a:rPr>
              <a:t>答案</a:t>
            </a:r>
            <a:r>
              <a:rPr lang="en-US" altLang="zh-CN" sz="2000" smtClean="0">
                <a:solidFill>
                  <a:srgbClr val="7030A0"/>
                </a:solidFill>
                <a:latin typeface="Times New Roman" panose="02020603050405020304" pitchFamily="18" charset="0"/>
                <a:ea typeface="楷体" panose="02010609060101010101" charset="-122"/>
                <a:cs typeface="Times New Roman" panose="02020603050405020304" pitchFamily="18" charset="0"/>
              </a:rPr>
              <a:t>】</a:t>
            </a:r>
            <a:endParaRPr lang="en-US" altLang="zh-CN" sz="2000" smtClean="0">
              <a:solidFill>
                <a:srgbClr val="7030A0"/>
              </a:solidFill>
              <a:latin typeface="Times New Roman" panose="02020603050405020304" pitchFamily="18" charset="0"/>
              <a:ea typeface="楷体" panose="02010609060101010101" charset="-122"/>
              <a:cs typeface="Times New Roman" panose="02020603050405020304" pitchFamily="18" charset="0"/>
            </a:endParaRPr>
          </a:p>
          <a:p>
            <a:pPr fontAlgn="auto">
              <a:lnSpc>
                <a:spcPct val="100000"/>
              </a:lnSpc>
            </a:pPr>
            <a:r>
              <a:rPr lang="en-US" altLang="zh-CN" smtClean="0">
                <a:solidFill>
                  <a:srgbClr val="7030A0"/>
                </a:solidFill>
                <a:latin typeface="Times New Roman" panose="02020603050405020304" pitchFamily="18" charset="0"/>
                <a:ea typeface="楷体" panose="02010609060101010101" charset="-122"/>
                <a:cs typeface="Times New Roman" panose="02020603050405020304" pitchFamily="18" charset="0"/>
              </a:rPr>
              <a:t>(1)观点一仅局限于工业革命的消极方面；观点二仅局限于工业革命的积极方面。工业革命在一定程度上提高了工人阶级的收入，工业资产阶级逐渐成为资产阶级的主导部分；同时，由于资本的压榨，工人阶级也面临着被剥削的灾难。(8分)</a:t>
            </a:r>
            <a:endParaRPr lang="en-US" altLang="zh-CN" smtClean="0">
              <a:solidFill>
                <a:srgbClr val="7030A0"/>
              </a:solidFill>
              <a:latin typeface="Times New Roman" panose="02020603050405020304" pitchFamily="18" charset="0"/>
              <a:ea typeface="楷体" panose="02010609060101010101" charset="-122"/>
              <a:cs typeface="Times New Roman" panose="02020603050405020304" pitchFamily="18" charset="0"/>
            </a:endParaRPr>
          </a:p>
          <a:p>
            <a:pPr fontAlgn="auto">
              <a:lnSpc>
                <a:spcPct val="100000"/>
              </a:lnSpc>
            </a:pPr>
            <a:r>
              <a:rPr lang="en-US" altLang="zh-CN" smtClean="0">
                <a:solidFill>
                  <a:srgbClr val="7030A0"/>
                </a:solidFill>
                <a:latin typeface="Times New Roman" panose="02020603050405020304" pitchFamily="18" charset="0"/>
                <a:ea typeface="楷体" panose="02010609060101010101" charset="-122"/>
                <a:cs typeface="Times New Roman" panose="02020603050405020304" pitchFamily="18" charset="0"/>
              </a:rPr>
              <a:t>(2)伴随着工业革命中生产力的发展，生产方式发生改变，城市化进程加快，英国从农业国变为工业国，并成为世界工厂，世界市场初步形成。人们的思想意识也发生改变，促进科学社会主义、自由主义的诞生。(6分)</a:t>
            </a:r>
            <a:endParaRPr lang="en-US" altLang="zh-CN" smtClean="0">
              <a:solidFill>
                <a:srgbClr val="7030A0"/>
              </a:solidFill>
              <a:latin typeface="Times New Roman" panose="02020603050405020304" pitchFamily="18" charset="0"/>
              <a:ea typeface="楷体" panose="02010609060101010101"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4000" advTm="2243">
        <p14:vortex dir="r"/>
      </p:transition>
    </mc:Choice>
    <mc:Fallback>
      <p:transition spd="slow" advTm="22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Thinkpad\Desktop\7.png"/>
          <p:cNvPicPr>
            <a:picLocks noChangeAspect="1" noChangeArrowheads="1"/>
          </p:cNvPicPr>
          <p:nvPr/>
        </p:nvPicPr>
        <p:blipFill>
          <a:blip r:embed="rId1" cstate="email"/>
          <a:srcRect/>
          <a:stretch>
            <a:fillRect/>
          </a:stretch>
        </p:blipFill>
        <p:spPr bwMode="auto">
          <a:xfrm>
            <a:off x="1858" y="0"/>
            <a:ext cx="12188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1" name="文本框 100"/>
          <p:cNvSpPr txBox="1"/>
          <p:nvPr/>
        </p:nvSpPr>
        <p:spPr>
          <a:xfrm>
            <a:off x="342265" y="1228725"/>
            <a:ext cx="11507470" cy="4399915"/>
          </a:xfrm>
          <a:prstGeom prst="rect">
            <a:avLst/>
          </a:prstGeom>
          <a:noFill/>
          <a:ln w="9525">
            <a:noFill/>
          </a:ln>
        </p:spPr>
        <p:txBody>
          <a:bodyPr wrap="square">
            <a:spAutoFit/>
          </a:bodyPr>
          <a:p>
            <a:pPr indent="0" fontAlgn="auto">
              <a:lnSpc>
                <a:spcPct val="100000"/>
              </a:lnSpc>
            </a:pPr>
            <a:r>
              <a:rPr sz="2000" b="0">
                <a:latin typeface="楷体" panose="02010609060101010101" charset="-122"/>
                <a:ea typeface="楷体" panose="02010609060101010101" charset="-122"/>
                <a:cs typeface="楷体" panose="02010609060101010101" charset="-122"/>
              </a:rPr>
              <a:t>19．关于历史课程标准的研制，新中国成立前也进行过一些探索。阅读材料，完成下列要求。（12分）</a:t>
            </a:r>
            <a:endParaRPr sz="2000" b="0">
              <a:latin typeface="楷体" panose="02010609060101010101" charset="-122"/>
              <a:ea typeface="楷体" panose="02010609060101010101" charset="-122"/>
              <a:cs typeface="楷体" panose="02010609060101010101" charset="-122"/>
            </a:endParaRPr>
          </a:p>
          <a:p>
            <a:pPr indent="0" fontAlgn="auto">
              <a:lnSpc>
                <a:spcPct val="100000"/>
              </a:lnSpc>
            </a:pPr>
            <a:r>
              <a:rPr sz="2000" b="0">
                <a:latin typeface="楷体" panose="02010609060101010101" charset="-122"/>
                <a:ea typeface="楷体" panose="02010609060101010101" charset="-122"/>
                <a:cs typeface="楷体" panose="02010609060101010101" charset="-122"/>
              </a:rPr>
              <a:t>材料</a:t>
            </a:r>
            <a:endParaRPr sz="2000" b="0">
              <a:latin typeface="楷体" panose="02010609060101010101" charset="-122"/>
              <a:ea typeface="楷体" panose="02010609060101010101" charset="-122"/>
              <a:cs typeface="楷体" panose="02010609060101010101" charset="-122"/>
            </a:endParaRPr>
          </a:p>
          <a:p>
            <a:pPr indent="0" fontAlgn="auto">
              <a:lnSpc>
                <a:spcPct val="100000"/>
              </a:lnSpc>
            </a:pPr>
            <a:r>
              <a:rPr sz="2000" b="0">
                <a:latin typeface="楷体" panose="02010609060101010101" charset="-122"/>
                <a:ea typeface="楷体" panose="02010609060101010101" charset="-122"/>
                <a:cs typeface="楷体" panose="02010609060101010101" charset="-122"/>
              </a:rPr>
              <a:t>第一  目标</a:t>
            </a:r>
            <a:endParaRPr sz="2000" b="0">
              <a:latin typeface="楷体" panose="02010609060101010101" charset="-122"/>
              <a:ea typeface="楷体" panose="02010609060101010101" charset="-122"/>
              <a:cs typeface="楷体" panose="02010609060101010101" charset="-122"/>
            </a:endParaRPr>
          </a:p>
          <a:p>
            <a:pPr indent="0" fontAlgn="auto">
              <a:lnSpc>
                <a:spcPct val="100000"/>
              </a:lnSpc>
            </a:pPr>
            <a:r>
              <a:rPr sz="2000" b="0">
                <a:latin typeface="楷体" panose="02010609060101010101" charset="-122"/>
                <a:ea typeface="楷体" panose="02010609060101010101" charset="-122"/>
                <a:cs typeface="楷体" panose="02010609060101010101" charset="-122"/>
              </a:rPr>
              <a:t>（壹）研求中国民族之演进；特别说明其历史上之光荣，及近代所受列强侵略之经过与其原因，以激发学生民族复兴之思想，且培养其自信自觉发扬光大之精神。</a:t>
            </a:r>
            <a:endParaRPr sz="2000" b="0">
              <a:latin typeface="楷体" panose="02010609060101010101" charset="-122"/>
              <a:ea typeface="楷体" panose="02010609060101010101" charset="-122"/>
              <a:cs typeface="楷体" panose="02010609060101010101" charset="-122"/>
            </a:endParaRPr>
          </a:p>
          <a:p>
            <a:pPr indent="0" fontAlgn="auto">
              <a:lnSpc>
                <a:spcPct val="100000"/>
              </a:lnSpc>
            </a:pPr>
            <a:r>
              <a:rPr sz="2000" b="0">
                <a:latin typeface="楷体" panose="02010609060101010101" charset="-122"/>
                <a:ea typeface="楷体" panose="02010609060101010101" charset="-122"/>
                <a:cs typeface="楷体" panose="02010609060101010101" charset="-122"/>
              </a:rPr>
              <a:t>（贰）叙述中国文化演进之概况；特别说明其对于世界文化之贡献，使学生明了吾先民伟大之事迹，以养成其高尚之志趣，与自强不息之精神。</a:t>
            </a:r>
            <a:endParaRPr sz="2000" b="0">
              <a:latin typeface="楷体" panose="02010609060101010101" charset="-122"/>
              <a:ea typeface="楷体" panose="02010609060101010101" charset="-122"/>
              <a:cs typeface="楷体" panose="02010609060101010101" charset="-122"/>
            </a:endParaRPr>
          </a:p>
          <a:p>
            <a:pPr indent="0" fontAlgn="auto">
              <a:lnSpc>
                <a:spcPct val="100000"/>
              </a:lnSpc>
            </a:pPr>
            <a:r>
              <a:rPr sz="2000" b="0">
                <a:latin typeface="楷体" panose="02010609060101010101" charset="-122"/>
                <a:ea typeface="楷体" panose="02010609060101010101" charset="-122"/>
                <a:cs typeface="楷体" panose="02010609060101010101" charset="-122"/>
              </a:rPr>
              <a:t>（叁）叙述各国历史之概况，说明其文化之特点，以培养学生世界的常识，并特别注意国际现势之由来，与吾国所处之地位，以唤醒学生在本国民族运动上责任的自觉。</a:t>
            </a:r>
            <a:endParaRPr sz="2000" b="0">
              <a:latin typeface="楷体" panose="02010609060101010101" charset="-122"/>
              <a:ea typeface="楷体" panose="02010609060101010101" charset="-122"/>
              <a:cs typeface="楷体" panose="02010609060101010101" charset="-122"/>
            </a:endParaRPr>
          </a:p>
          <a:p>
            <a:pPr indent="0" fontAlgn="auto">
              <a:lnSpc>
                <a:spcPct val="100000"/>
              </a:lnSpc>
            </a:pPr>
            <a:r>
              <a:rPr sz="2000" b="0">
                <a:latin typeface="楷体" panose="02010609060101010101" charset="-122"/>
                <a:ea typeface="楷体" panose="02010609060101010101" charset="-122"/>
                <a:cs typeface="楷体" panose="02010609060101010101" charset="-122"/>
              </a:rPr>
              <a:t>（肆）叙述中外各时代文化之变迁；应特别说明现代政治制度，及经济状况之由来，以确立学生对于民权主义、民生主义之信念。</a:t>
            </a:r>
            <a:endParaRPr sz="2000" b="0">
              <a:latin typeface="楷体" panose="02010609060101010101" charset="-122"/>
              <a:ea typeface="楷体" panose="02010609060101010101" charset="-122"/>
              <a:cs typeface="楷体" panose="02010609060101010101" charset="-122"/>
            </a:endParaRPr>
          </a:p>
          <a:p>
            <a:pPr indent="0" fontAlgn="auto">
              <a:lnSpc>
                <a:spcPct val="100000"/>
              </a:lnSpc>
            </a:pPr>
            <a:r>
              <a:rPr sz="2000" b="0">
                <a:latin typeface="楷体" panose="02010609060101010101" charset="-122"/>
                <a:ea typeface="楷体" panose="02010609060101010101" charset="-122"/>
                <a:cs typeface="楷体" panose="02010609060101010101" charset="-122"/>
              </a:rPr>
              <a:t>                                             ——《初级中学历史课程标准》（1932年颁行）</a:t>
            </a:r>
            <a:endParaRPr sz="2000" b="0">
              <a:latin typeface="楷体" panose="02010609060101010101" charset="-122"/>
              <a:ea typeface="楷体" panose="02010609060101010101" charset="-122"/>
              <a:cs typeface="楷体" panose="02010609060101010101" charset="-122"/>
            </a:endParaRPr>
          </a:p>
          <a:p>
            <a:pPr indent="0" fontAlgn="auto">
              <a:lnSpc>
                <a:spcPct val="100000"/>
              </a:lnSpc>
            </a:pPr>
            <a:r>
              <a:rPr sz="2000" b="0">
                <a:latin typeface="楷体" panose="02010609060101010101" charset="-122"/>
                <a:ea typeface="楷体" panose="02010609060101010101" charset="-122"/>
                <a:cs typeface="楷体" panose="02010609060101010101" charset="-122"/>
              </a:rPr>
              <a:t>评析上述材料所示历史课程的目标。（说明：运用具体史实，对材料所示历史课程目标的一点或整体展开评析。要求观点明确、史论结合、表述清晰，不能重复材料）</a:t>
            </a:r>
            <a:endParaRPr sz="2000" b="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2243">
        <p14:vortex dir="r"/>
      </p:transition>
    </mc:Choice>
    <mc:Fallback>
      <p:transition spd="slow" advTm="22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0-#ppt_w/2"/>
                                          </p:val>
                                        </p:tav>
                                        <p:tav tm="100000">
                                          <p:val>
                                            <p:strVal val="#ppt_x"/>
                                          </p:val>
                                        </p:tav>
                                      </p:tavLst>
                                    </p:anim>
                                    <p:anim calcmode="lin" valueType="num">
                                      <p:cBhvr additive="base">
                                        <p:cTn id="8" dur="500" fill="hold"/>
                                        <p:tgtEl>
                                          <p:spTgt spid="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Thinkpad\Desktop\7.png"/>
          <p:cNvPicPr>
            <a:picLocks noChangeAspect="1" noChangeArrowheads="1"/>
          </p:cNvPicPr>
          <p:nvPr/>
        </p:nvPicPr>
        <p:blipFill>
          <a:blip r:embed="rId1" cstate="email"/>
          <a:srcRect/>
          <a:stretch>
            <a:fillRect/>
          </a:stretch>
        </p:blipFill>
        <p:spPr bwMode="auto">
          <a:xfrm>
            <a:off x="1858" y="0"/>
            <a:ext cx="12188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542544" y="991761"/>
            <a:ext cx="10677144" cy="3415030"/>
          </a:xfrm>
          <a:prstGeom prst="rect">
            <a:avLst/>
          </a:prstGeom>
        </p:spPr>
        <p:txBody>
          <a:bodyPr wrap="square">
            <a:spAutoFit/>
          </a:bodyPr>
          <a:p>
            <a:pPr indent="0" fontAlgn="auto">
              <a:lnSpc>
                <a:spcPct val="100000"/>
              </a:lnSpc>
            </a:pPr>
            <a:r>
              <a:rPr altLang="zh-CN">
                <a:latin typeface="楷体" panose="02010609060101010101" charset="-122"/>
                <a:ea typeface="楷体" panose="02010609060101010101" charset="-122"/>
              </a:rPr>
              <a:t>示例：新中国成立前的历史课程目标注重培养学生家国情怀的历史学科素养。新中国成立前的历史课程目标，注重中国民族演进历程，特别说明中华文明的光荣历史以及近代所受侵略，激发学生的民族复兴思想，培养学生的家国情怀。夏商周以来的古代文明，给后世留下了丰富的文明遗产。政治制度方面，元朝行省制，沿用至今，有利于加强中央集权；隋唐科举制，依据才能选官，为后世的选官制度提供优秀借鉴。经济方面，中国古代农耕文明长期处于世界领先地位；科技文化领域，中国的四大发明对世界文明发展做出重要贡献；鸦片战争后，中国被迫开放通商口岸，沦为列强的商品市场和原料产地，开始沦为半殖民地半封建社会。甲午中日战争之后，列强掀起瓜分中国的狂潮，民族危机不断加深，以康有为、梁启超为代表的资产阶级维新派反对封建专制，主张兴民权，起到了思想启蒙的作用，促进了人民觉醒、民族复兴；抗日战争是近代以来中国人民反侵略战争的第一次完全胜利。抗战胜利增强了民族意识(民族认同感、民族自尊心和自信心)，大大提高了中国的国际地位，废除部分不平等条约，维护了国家主权，为新民主主义革命胜利奠基，推动了中华民族复兴的进程。历史课程目标的设置，使学生在了解历史演进历程的同时，培养了学生的家国情怀。(12分)</a:t>
            </a:r>
            <a:endParaRPr altLang="zh-CN">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2243">
        <p14:vortex dir="r"/>
      </p:transition>
    </mc:Choice>
    <mc:Fallback>
      <p:transition spd="slow" advTm="22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a57b798e4b625df102c1b698ac40fc83"/>
          <p:cNvPicPr>
            <a:picLocks noChangeAspect="1"/>
          </p:cNvPicPr>
          <p:nvPr/>
        </p:nvPicPr>
        <p:blipFill>
          <a:blip r:embed="rId1" cstate="screen"/>
          <a:stretch>
            <a:fillRect/>
          </a:stretch>
        </p:blipFill>
        <p:spPr>
          <a:xfrm>
            <a:off x="-50200" y="-24165"/>
            <a:ext cx="4269740" cy="10058400"/>
          </a:xfrm>
          <a:prstGeom prst="rect">
            <a:avLst/>
          </a:prstGeom>
        </p:spPr>
      </p:pic>
      <p:pic>
        <p:nvPicPr>
          <p:cNvPr id="2" name="图片 1"/>
          <p:cNvPicPr>
            <a:picLocks noChangeAspect="1"/>
          </p:cNvPicPr>
          <p:nvPr/>
        </p:nvPicPr>
        <p:blipFill>
          <a:blip r:embed="rId2" cstate="screen"/>
          <a:stretch>
            <a:fillRect/>
          </a:stretch>
        </p:blipFill>
        <p:spPr>
          <a:xfrm>
            <a:off x="7972235" y="1070016"/>
            <a:ext cx="1813891" cy="1809032"/>
          </a:xfrm>
          <a:prstGeom prst="rect">
            <a:avLst/>
          </a:prstGeom>
        </p:spPr>
      </p:pic>
      <p:sp>
        <p:nvSpPr>
          <p:cNvPr id="15" name="文本框 14"/>
          <p:cNvSpPr txBox="1"/>
          <p:nvPr/>
        </p:nvSpPr>
        <p:spPr>
          <a:xfrm>
            <a:off x="7950375" y="826073"/>
            <a:ext cx="1512168" cy="2143760"/>
          </a:xfrm>
          <a:prstGeom prst="rect">
            <a:avLst/>
          </a:prstGeom>
          <a:noFill/>
        </p:spPr>
        <p:txBody>
          <a:bodyPr wrap="square" rtlCol="0">
            <a:spAutoFit/>
          </a:bodyPr>
          <a:lstStyle/>
          <a:p>
            <a:r>
              <a:rPr lang="zh-CN" altLang="en-US" sz="13335" dirty="0">
                <a:solidFill>
                  <a:srgbClr val="5B3928"/>
                </a:solidFill>
                <a:effectLst/>
                <a:cs typeface="+mn-ea"/>
                <a:sym typeface="+mn-lt"/>
              </a:rPr>
              <a:t>再</a:t>
            </a:r>
            <a:endParaRPr lang="zh-CN" altLang="en-US" sz="13335" dirty="0">
              <a:solidFill>
                <a:srgbClr val="5B3928"/>
              </a:solidFill>
              <a:effectLst/>
              <a:cs typeface="+mn-ea"/>
              <a:sym typeface="+mn-lt"/>
            </a:endParaRPr>
          </a:p>
        </p:txBody>
      </p:sp>
      <p:sp>
        <p:nvSpPr>
          <p:cNvPr id="16" name="文本框 15"/>
          <p:cNvSpPr txBox="1"/>
          <p:nvPr/>
        </p:nvSpPr>
        <p:spPr>
          <a:xfrm>
            <a:off x="8908324" y="2343576"/>
            <a:ext cx="1512168" cy="2143760"/>
          </a:xfrm>
          <a:prstGeom prst="rect">
            <a:avLst/>
          </a:prstGeom>
          <a:noFill/>
        </p:spPr>
        <p:txBody>
          <a:bodyPr wrap="square" rtlCol="0">
            <a:spAutoFit/>
          </a:bodyPr>
          <a:lstStyle/>
          <a:p>
            <a:r>
              <a:rPr lang="zh-CN" altLang="en-US" sz="13335" dirty="0">
                <a:solidFill>
                  <a:srgbClr val="5B3928"/>
                </a:solidFill>
                <a:effectLst/>
                <a:cs typeface="+mn-ea"/>
                <a:sym typeface="+mn-lt"/>
              </a:rPr>
              <a:t>见</a:t>
            </a:r>
            <a:endParaRPr lang="zh-CN" altLang="en-US" sz="13335" dirty="0">
              <a:solidFill>
                <a:srgbClr val="5B3928"/>
              </a:solidFill>
              <a:effectLst/>
              <a:cs typeface="+mn-ea"/>
              <a:sym typeface="+mn-lt"/>
            </a:endParaRPr>
          </a:p>
        </p:txBody>
      </p:sp>
      <p:sp>
        <p:nvSpPr>
          <p:cNvPr id="17" name="椭圆 16"/>
          <p:cNvSpPr/>
          <p:nvPr/>
        </p:nvSpPr>
        <p:spPr>
          <a:xfrm>
            <a:off x="8466939" y="2999979"/>
            <a:ext cx="478208" cy="478208"/>
          </a:xfrm>
          <a:prstGeom prst="ellipse">
            <a:avLst/>
          </a:prstGeom>
          <a:solidFill>
            <a:srgbClr val="5B3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 name="文本框 18"/>
          <p:cNvSpPr txBox="1"/>
          <p:nvPr/>
        </p:nvSpPr>
        <p:spPr>
          <a:xfrm>
            <a:off x="8440126" y="2965312"/>
            <a:ext cx="413667" cy="460375"/>
          </a:xfrm>
          <a:prstGeom prst="rect">
            <a:avLst/>
          </a:prstGeom>
          <a:noFill/>
        </p:spPr>
        <p:txBody>
          <a:bodyPr wrap="square" rtlCol="0">
            <a:spAutoFit/>
          </a:bodyPr>
          <a:lstStyle/>
          <a:p>
            <a:r>
              <a:rPr lang="zh-CN" altLang="en-US" sz="2400" dirty="0">
                <a:solidFill>
                  <a:prstClr val="white"/>
                </a:solidFill>
                <a:cs typeface="+mn-ea"/>
                <a:sym typeface="+mn-lt"/>
              </a:rPr>
              <a:t>古</a:t>
            </a:r>
            <a:endParaRPr lang="zh-CN" altLang="en-US" sz="2400" dirty="0">
              <a:solidFill>
                <a:prstClr val="white"/>
              </a:solidFill>
              <a:cs typeface="+mn-ea"/>
              <a:sym typeface="+mn-lt"/>
            </a:endParaRPr>
          </a:p>
        </p:txBody>
      </p:sp>
      <p:sp>
        <p:nvSpPr>
          <p:cNvPr id="20" name="椭圆 19"/>
          <p:cNvSpPr/>
          <p:nvPr/>
        </p:nvSpPr>
        <p:spPr>
          <a:xfrm>
            <a:off x="8466939" y="3628817"/>
            <a:ext cx="478208" cy="478208"/>
          </a:xfrm>
          <a:prstGeom prst="ellipse">
            <a:avLst/>
          </a:prstGeom>
          <a:solidFill>
            <a:srgbClr val="5B3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 name="文本框 20"/>
          <p:cNvSpPr txBox="1"/>
          <p:nvPr/>
        </p:nvSpPr>
        <p:spPr>
          <a:xfrm>
            <a:off x="8440126" y="3616651"/>
            <a:ext cx="413667" cy="460375"/>
          </a:xfrm>
          <a:prstGeom prst="rect">
            <a:avLst/>
          </a:prstGeom>
          <a:noFill/>
        </p:spPr>
        <p:txBody>
          <a:bodyPr wrap="square" rtlCol="0">
            <a:spAutoFit/>
          </a:bodyPr>
          <a:lstStyle/>
          <a:p>
            <a:r>
              <a:rPr lang="zh-CN" altLang="en-US" sz="2400" dirty="0">
                <a:solidFill>
                  <a:prstClr val="white"/>
                </a:solidFill>
                <a:cs typeface="+mn-ea"/>
                <a:sym typeface="+mn-lt"/>
              </a:rPr>
              <a:t>风</a:t>
            </a:r>
            <a:endParaRPr lang="zh-CN" altLang="en-US" sz="2400" dirty="0">
              <a:solidFill>
                <a:prstClr val="white"/>
              </a:solidFill>
              <a:cs typeface="+mn-ea"/>
              <a:sym typeface="+mn-lt"/>
            </a:endParaRPr>
          </a:p>
        </p:txBody>
      </p:sp>
      <p:sp>
        <p:nvSpPr>
          <p:cNvPr id="22" name="椭圆 21"/>
          <p:cNvSpPr/>
          <p:nvPr/>
        </p:nvSpPr>
        <p:spPr>
          <a:xfrm>
            <a:off x="8466939" y="4280156"/>
            <a:ext cx="478208" cy="478208"/>
          </a:xfrm>
          <a:prstGeom prst="ellipse">
            <a:avLst/>
          </a:prstGeom>
          <a:solidFill>
            <a:srgbClr val="5B3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 name="文本框 22"/>
          <p:cNvSpPr txBox="1"/>
          <p:nvPr/>
        </p:nvSpPr>
        <p:spPr>
          <a:xfrm>
            <a:off x="8440126" y="4244852"/>
            <a:ext cx="413667" cy="460375"/>
          </a:xfrm>
          <a:prstGeom prst="rect">
            <a:avLst/>
          </a:prstGeom>
          <a:noFill/>
        </p:spPr>
        <p:txBody>
          <a:bodyPr wrap="square" rtlCol="0">
            <a:spAutoFit/>
          </a:bodyPr>
          <a:lstStyle/>
          <a:p>
            <a:r>
              <a:rPr lang="zh-CN" altLang="en-US" sz="2400" dirty="0">
                <a:solidFill>
                  <a:prstClr val="white"/>
                </a:solidFill>
                <a:cs typeface="+mn-ea"/>
                <a:sym typeface="+mn-lt"/>
              </a:rPr>
              <a:t>风</a:t>
            </a:r>
            <a:endParaRPr lang="zh-CN" altLang="en-US" sz="2400" dirty="0">
              <a:solidFill>
                <a:prstClr val="white"/>
              </a:solidFill>
              <a:cs typeface="+mn-ea"/>
              <a:sym typeface="+mn-lt"/>
            </a:endParaRPr>
          </a:p>
        </p:txBody>
      </p:sp>
      <p:pic>
        <p:nvPicPr>
          <p:cNvPr id="29" name="图片 28"/>
          <p:cNvPicPr>
            <a:picLocks noChangeAspect="1"/>
          </p:cNvPicPr>
          <p:nvPr/>
        </p:nvPicPr>
        <p:blipFill rotWithShape="1">
          <a:blip r:embed="rId3" cstate="screen"/>
          <a:srcRect/>
          <a:stretch>
            <a:fillRect/>
          </a:stretch>
        </p:blipFill>
        <p:spPr>
          <a:xfrm>
            <a:off x="5725316" y="1090748"/>
            <a:ext cx="3182959" cy="2179936"/>
          </a:xfrm>
          <a:prstGeom prst="rect">
            <a:avLst/>
          </a:prstGeom>
        </p:spPr>
      </p:pic>
      <p:sp>
        <p:nvSpPr>
          <p:cNvPr id="32" name="圆角矩形 31"/>
          <p:cNvSpPr/>
          <p:nvPr/>
        </p:nvSpPr>
        <p:spPr>
          <a:xfrm>
            <a:off x="278307" y="269240"/>
            <a:ext cx="11679767" cy="6284807"/>
          </a:xfrm>
          <a:prstGeom prst="roundRect">
            <a:avLst/>
          </a:prstGeom>
          <a:noFill/>
          <a:ln w="12700">
            <a:solidFill>
              <a:srgbClr val="5B392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4000" advTm="2820">
        <p14:vortex dir="r"/>
      </p:transition>
    </mc:Choice>
    <mc:Fallback>
      <p:transition spd="slow" advTm="282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par>
                                <p:cTn id="55" presetID="22" presetClass="entr" presetSubtype="1"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up)">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bldLvl="0" animBg="1"/>
      <p:bldP spid="19" grpId="0"/>
      <p:bldP spid="20" grpId="0" bldLvl="0" animBg="1"/>
      <p:bldP spid="21" grpId="0"/>
      <p:bldP spid="22" grpId="0" bldLvl="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266155" y="1759805"/>
            <a:ext cx="499872" cy="49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C:\Users\Thinkpad\Desktop\7.png"/>
          <p:cNvPicPr>
            <a:picLocks noChangeAspect="1" noChangeArrowheads="1"/>
          </p:cNvPicPr>
          <p:nvPr/>
        </p:nvPicPr>
        <p:blipFill>
          <a:blip r:embed="rId2" cstate="email"/>
          <a:srcRect/>
          <a:stretch>
            <a:fillRect/>
          </a:stretch>
        </p:blipFill>
        <p:spPr bwMode="auto">
          <a:xfrm>
            <a:off x="-47" y="0"/>
            <a:ext cx="12188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0" name="文本框 99"/>
          <p:cNvSpPr txBox="1"/>
          <p:nvPr/>
        </p:nvSpPr>
        <p:spPr>
          <a:xfrm>
            <a:off x="449200" y="622046"/>
            <a:ext cx="11740895" cy="1476375"/>
          </a:xfrm>
          <a:prstGeom prst="rect">
            <a:avLst/>
          </a:prstGeom>
          <a:noFill/>
          <a:ln w="9525">
            <a:noFill/>
          </a:ln>
        </p:spPr>
        <p:txBody>
          <a:bodyPr wrap="square">
            <a:spAutoFit/>
          </a:bodyPr>
          <a:p>
            <a:pPr indent="0">
              <a:lnSpc>
                <a:spcPct val="150000"/>
              </a:lnSpc>
            </a:pPr>
            <a:r>
              <a:rPr sz="2000" b="0">
                <a:latin typeface="楷体" panose="02010609060101010101" charset="-122"/>
                <a:ea typeface="楷体" panose="02010609060101010101" charset="-122"/>
                <a:cs typeface="楷体" panose="02010609060101010101" charset="-122"/>
              </a:rPr>
              <a:t>2.汉代设尚书台，其首领是尚书令、尚书仆射。魏晋时期，“事无大小，咸归令、仆”。这一现象说明（    ）</a:t>
            </a:r>
            <a:endParaRPr sz="2000" b="0">
              <a:latin typeface="楷体" panose="02010609060101010101" charset="-122"/>
              <a:ea typeface="楷体" panose="02010609060101010101" charset="-122"/>
              <a:cs typeface="楷体" panose="02010609060101010101" charset="-122"/>
            </a:endParaRPr>
          </a:p>
          <a:p>
            <a:pPr indent="0">
              <a:lnSpc>
                <a:spcPct val="150000"/>
              </a:lnSpc>
            </a:pPr>
            <a:r>
              <a:rPr sz="2000" b="0">
                <a:latin typeface="楷体" panose="02010609060101010101" charset="-122"/>
                <a:ea typeface="楷体" panose="02010609060101010101" charset="-122"/>
                <a:cs typeface="楷体" panose="02010609060101010101" charset="-122"/>
              </a:rPr>
              <a:t>A.皇权旁落            B.相权转移         C.地方权力削弱         D.行政效率降低</a:t>
            </a:r>
            <a:endParaRPr sz="2000" b="0">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436372" y="2955163"/>
            <a:ext cx="11320272" cy="2861310"/>
          </a:xfrm>
          <a:prstGeom prst="rect">
            <a:avLst/>
          </a:prstGeom>
          <a:noFill/>
          <a:ln w="9525">
            <a:noFill/>
          </a:ln>
        </p:spPr>
        <p:txBody>
          <a:bodyPr wrap="square">
            <a:spAutoFit/>
          </a:bodyPr>
          <a:p>
            <a:pPr indent="0">
              <a:lnSpc>
                <a:spcPct val="150000"/>
              </a:lnSpc>
            </a:pPr>
            <a:r>
              <a:rPr lang="zh-CN" sz="2000" b="0" smtClean="0">
                <a:solidFill>
                  <a:srgbClr val="FF0000"/>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rPr>
              <a:t>本题考查尚书台的相关史实。</a:t>
            </a:r>
            <a:endParaRPr lang="zh-CN" sz="2000" b="0" smtClean="0">
              <a:solidFill>
                <a:srgbClr val="FF0000"/>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endParaRPr>
          </a:p>
          <a:p>
            <a:pPr indent="0">
              <a:lnSpc>
                <a:spcPct val="150000"/>
              </a:lnSpc>
            </a:pPr>
            <a:r>
              <a:rPr lang="zh-CN" sz="2000" b="0" smtClean="0">
                <a:solidFill>
                  <a:srgbClr val="FF0000"/>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rPr>
              <a:t> A项，据所学，尚书台从始至终均为皇帝负责，其存在主要为了巩固皇权，因此不存在皇权旁落的情况。故A项错误。B项，材料体现的是尚书台职员职务范围的变化，可知，尚书台职员职务范围扩大，是为了削弱相权。故B项正确C项，材料讨论的是中央权力的问题，未涉及地方权力。故C项错误。</a:t>
            </a:r>
            <a:endParaRPr lang="zh-CN" sz="2000" b="0" smtClean="0">
              <a:solidFill>
                <a:srgbClr val="FF0000"/>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endParaRPr>
          </a:p>
          <a:p>
            <a:pPr indent="0">
              <a:lnSpc>
                <a:spcPct val="150000"/>
              </a:lnSpc>
            </a:pPr>
            <a:r>
              <a:rPr lang="zh-CN" sz="2000" b="0" smtClean="0">
                <a:solidFill>
                  <a:srgbClr val="FF0000"/>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rPr>
              <a:t> D项，尚书台职员令、仆职务范围的变化，未涉及行政效率的低下。故D项错误。</a:t>
            </a:r>
            <a:endParaRPr lang="zh-CN" sz="2000" b="0" smtClean="0">
              <a:solidFill>
                <a:srgbClr val="FF0000"/>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endParaRPr>
          </a:p>
          <a:p>
            <a:pPr indent="0">
              <a:lnSpc>
                <a:spcPct val="150000"/>
              </a:lnSpc>
            </a:pPr>
            <a:r>
              <a:rPr lang="zh-CN" sz="2000" b="0" smtClean="0">
                <a:solidFill>
                  <a:srgbClr val="FF0000"/>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rPr>
              <a:t>综上所述，本题正确答案为B。</a:t>
            </a:r>
            <a:endParaRPr lang="zh-CN" sz="2000" b="0" smtClean="0">
              <a:solidFill>
                <a:srgbClr val="FF0000"/>
              </a:solidFill>
              <a:effectLst>
                <a:outerShdw blurRad="38100" dist="19050" dir="2700000" algn="tl" rotWithShape="0">
                  <a:schemeClr val="dk1">
                    <a:alpha val="40000"/>
                  </a:schemeClr>
                </a:outerShdw>
              </a:effectLst>
              <a:latin typeface="华文仿宋" panose="02010600040101010101" pitchFamily="2" charset="-122"/>
              <a:ea typeface="华文仿宋" panose="02010600040101010101" pitchFamily="2" charset="-122"/>
            </a:endParaRPr>
          </a:p>
        </p:txBody>
      </p:sp>
      <p:pic>
        <p:nvPicPr>
          <p:cNvPr id="2" name="Picture 2" descr="C:\Users\Thinkpad\Desktop\7.png"/>
          <p:cNvPicPr>
            <a:picLocks noChangeAspect="1" noChangeArrowheads="1"/>
          </p:cNvPicPr>
          <p:nvPr/>
        </p:nvPicPr>
        <p:blipFill>
          <a:blip r:embed="rId2" cstate="email"/>
          <a:srcRect/>
          <a:stretch>
            <a:fillRect/>
          </a:stretch>
        </p:blipFill>
        <p:spPr bwMode="auto">
          <a:xfrm>
            <a:off x="107903" y="136525"/>
            <a:ext cx="12188237"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4000" advTm="2243">
        <p14:vortex dir="r"/>
      </p:transition>
    </mc:Choice>
    <mc:Fallback>
      <p:transition spd="slow" advTm="22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arn(inVertic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321785" y="4040725"/>
            <a:ext cx="499872" cy="49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C:\Users\Thinkpad\Desktop\7.png"/>
          <p:cNvPicPr>
            <a:picLocks noChangeAspect="1" noChangeArrowheads="1"/>
          </p:cNvPicPr>
          <p:nvPr/>
        </p:nvPicPr>
        <p:blipFill>
          <a:blip r:embed="rId2" cstate="email"/>
          <a:srcRect/>
          <a:stretch>
            <a:fillRect/>
          </a:stretch>
        </p:blipFill>
        <p:spPr bwMode="auto">
          <a:xfrm>
            <a:off x="-47" y="0"/>
            <a:ext cx="12188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p:cNvSpPr txBox="1"/>
          <p:nvPr/>
        </p:nvSpPr>
        <p:spPr>
          <a:xfrm>
            <a:off x="1016000" y="528955"/>
            <a:ext cx="9919970" cy="368300"/>
          </a:xfrm>
          <a:prstGeom prst="rect">
            <a:avLst/>
          </a:prstGeom>
          <a:noFill/>
          <a:ln w="9525">
            <a:noFill/>
          </a:ln>
        </p:spPr>
        <p:txBody>
          <a:bodyPr wrap="square">
            <a:spAutoFit/>
          </a:bodyPr>
          <a:p>
            <a:pPr indent="0"/>
            <a:r>
              <a:rPr lang="en-US" b="0">
                <a:latin typeface="Times New Roman" panose="02020603050405020304" pitchFamily="18" charset="0"/>
              </a:rPr>
              <a:t>3.</a:t>
            </a:r>
            <a:r>
              <a:rPr lang="zh-CN" b="0">
                <a:ea typeface="宋体" panose="02010600030101010101" pitchFamily="2" charset="-122"/>
              </a:rPr>
              <a:t>安史之乱时，唐玄宗逃奔成都，途中发生兵变，杨贵妃死于马嵬坡。以下为若干记载。</a:t>
            </a:r>
            <a:endParaRPr lang="zh-CN" altLang="en-US" b="0">
              <a:ea typeface="宋体" panose="02010600030101010101" pitchFamily="2" charset="-122"/>
            </a:endParaRPr>
          </a:p>
        </p:txBody>
      </p:sp>
      <p:graphicFrame>
        <p:nvGraphicFramePr>
          <p:cNvPr id="16" name="表格 15"/>
          <p:cNvGraphicFramePr/>
          <p:nvPr>
            <p:custDataLst>
              <p:tags r:id="rId3"/>
            </p:custDataLst>
          </p:nvPr>
        </p:nvGraphicFramePr>
        <p:xfrm>
          <a:off x="1188720" y="1134745"/>
          <a:ext cx="9770745" cy="1619885"/>
        </p:xfrm>
        <a:graphic>
          <a:graphicData uri="http://schemas.openxmlformats.org/drawingml/2006/table">
            <a:tbl>
              <a:tblPr firstRow="1" bandRow="1">
                <a:tableStyleId>{5940675A-B579-460E-94D1-54222C63F5DA}</a:tableStyleId>
              </a:tblPr>
              <a:tblGrid>
                <a:gridCol w="6439535"/>
                <a:gridCol w="3331210"/>
              </a:tblGrid>
              <a:tr h="462915">
                <a:tc>
                  <a:txBody>
                    <a:bodyPr/>
                    <a:p>
                      <a:pPr indent="0">
                        <a:buNone/>
                      </a:pPr>
                      <a:r>
                        <a:rPr lang="en-US" sz="1400" b="0">
                          <a:latin typeface="楷体" panose="02010609060101010101" charset="-122"/>
                          <a:ea typeface="楷体" panose="02010609060101010101" charset="-122"/>
                          <a:cs typeface="楷体" panose="02010609060101010101" charset="-122"/>
                        </a:rPr>
                        <a:t>路边杨贵人，坟高三四尺。乃问里中儿，皆言幸蜀时……贵人饮金屑，倏忽舜英暮。平生服杏丹，颜色真如故。</a:t>
                      </a:r>
                      <a:endParaRPr lang="en-US" altLang="en-US" sz="1400" b="0">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楷体" panose="02010609060101010101" charset="-122"/>
                          <a:ea typeface="楷体" panose="02010609060101010101" charset="-122"/>
                          <a:cs typeface="Times New Roman" panose="02020603050405020304" pitchFamily="18" charset="0"/>
                        </a:rPr>
                        <a:t>（唐）刘禹锡《马嵬行》</a:t>
                      </a:r>
                      <a:endParaRPr lang="en-US" altLang="en-US" sz="1400" b="0">
                        <a:latin typeface="楷体" panose="02010609060101010101" charset="-122"/>
                        <a:ea typeface="楷体" panose="02010609060101010101"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62915">
                <a:tc>
                  <a:txBody>
                    <a:bodyPr/>
                    <a:p>
                      <a:pPr indent="0">
                        <a:buNone/>
                      </a:pPr>
                      <a:r>
                        <a:rPr lang="en-US" sz="1400" b="0">
                          <a:latin typeface="楷体" panose="02010609060101010101" charset="-122"/>
                          <a:ea typeface="楷体" panose="02010609060101010101" charset="-122"/>
                          <a:cs typeface="楷体" panose="02010609060101010101" charset="-122"/>
                        </a:rPr>
                        <a:t>上令高力士诘之，回奏曰：“诸将既诛国忠，以贵妃在宫，人情恐惧。”上即命力士赐贵妃自尽。</a:t>
                      </a:r>
                      <a:endParaRPr lang="en-US" altLang="en-US" sz="1400" b="0">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楷体" panose="02010609060101010101" charset="-122"/>
                          <a:ea typeface="楷体" panose="02010609060101010101" charset="-122"/>
                          <a:cs typeface="Times New Roman" panose="02020603050405020304" pitchFamily="18" charset="0"/>
                        </a:rPr>
                        <a:t>（五代）刘昫等《旧唐书》</a:t>
                      </a:r>
                      <a:endParaRPr lang="en-US" altLang="en-US" sz="1400" b="0">
                        <a:latin typeface="楷体" panose="02010609060101010101" charset="-122"/>
                        <a:ea typeface="楷体" panose="02010609060101010101"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94055">
                <a:tc>
                  <a:txBody>
                    <a:bodyPr/>
                    <a:p>
                      <a:pPr indent="0">
                        <a:buNone/>
                      </a:pPr>
                      <a:r>
                        <a:rPr lang="en-US" sz="1400" b="0">
                          <a:latin typeface="楷体" panose="02010609060101010101" charset="-122"/>
                          <a:ea typeface="楷体" panose="02010609060101010101" charset="-122"/>
                          <a:cs typeface="楷体" panose="02010609060101010101" charset="-122"/>
                        </a:rPr>
                        <a:t>上曰：“贵妃常居深宫，安知国忠反谋？”高力士曰：“贵妃诚无罪，然将士已杀国忠，而贵妃在陛下左右，岂敢自安！愿陛下审思之，将士安则陛下安矣。”上乃命力士引贵妃于佛堂，缢杀之。</a:t>
                      </a:r>
                      <a:endParaRPr lang="en-US" altLang="en-US" sz="1400" b="0">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楷体" panose="02010609060101010101" charset="-122"/>
                          <a:ea typeface="楷体" panose="02010609060101010101" charset="-122"/>
                          <a:cs typeface="Times New Roman" panose="02020603050405020304" pitchFamily="18" charset="0"/>
                        </a:rPr>
                        <a:t>（宋）司马光《资治通鉴》</a:t>
                      </a:r>
                      <a:endParaRPr lang="en-US" altLang="en-US" sz="1400" b="0">
                        <a:latin typeface="楷体" panose="02010609060101010101" charset="-122"/>
                        <a:ea typeface="楷体" panose="02010609060101010101" charset="-122"/>
                        <a:cs typeface="Times New Roman" panose="02020603050405020304" pitchFamily="18"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7" name="文本框 16"/>
          <p:cNvSpPr txBox="1"/>
          <p:nvPr/>
        </p:nvSpPr>
        <p:spPr>
          <a:xfrm>
            <a:off x="1322070" y="2872105"/>
            <a:ext cx="7006590" cy="1483995"/>
          </a:xfrm>
          <a:prstGeom prst="rect">
            <a:avLst/>
          </a:prstGeom>
          <a:noFill/>
          <a:ln w="9525">
            <a:noFill/>
          </a:ln>
        </p:spPr>
        <p:txBody>
          <a:bodyPr wrap="square">
            <a:spAutoFit/>
          </a:bodyPr>
          <a:p>
            <a:pPr indent="0"/>
            <a:endParaRPr lang="zh-CN" sz="1050" b="0">
              <a:ea typeface="宋体" panose="02010600030101010101" pitchFamily="2" charset="-122"/>
            </a:endParaRPr>
          </a:p>
          <a:p>
            <a:pPr indent="0"/>
            <a:r>
              <a:rPr lang="zh-CN" sz="1600" b="0">
                <a:latin typeface="楷体" panose="02010609060101010101" charset="-122"/>
                <a:ea typeface="楷体" panose="02010609060101010101" charset="-122"/>
                <a:cs typeface="楷体" panose="02010609060101010101" charset="-122"/>
              </a:rPr>
              <a:t>有学生以上述材料探究杨贵妃之死，下列推论正确的是（</a:t>
            </a:r>
            <a:r>
              <a:rPr lang="en-US" sz="1600" b="0">
                <a:latin typeface="楷体" panose="02010609060101010101" charset="-122"/>
                <a:ea typeface="楷体" panose="02010609060101010101" charset="-122"/>
                <a:cs typeface="楷体" panose="02010609060101010101" charset="-122"/>
              </a:rPr>
              <a:t>    </a:t>
            </a:r>
            <a:r>
              <a:rPr lang="zh-CN" sz="1600" b="0">
                <a:latin typeface="楷体" panose="02010609060101010101" charset="-122"/>
                <a:ea typeface="楷体" panose="02010609060101010101" charset="-122"/>
                <a:cs typeface="楷体" panose="02010609060101010101" charset="-122"/>
              </a:rPr>
              <a:t>）</a:t>
            </a:r>
            <a:r>
              <a:rPr lang="en-US" sz="1600" b="0">
                <a:latin typeface="楷体" panose="02010609060101010101" charset="-122"/>
                <a:ea typeface="楷体" panose="02010609060101010101" charset="-122"/>
                <a:cs typeface="楷体" panose="02010609060101010101" charset="-122"/>
              </a:rPr>
              <a:t>A.</a:t>
            </a:r>
            <a:r>
              <a:rPr lang="zh-CN" sz="1600" b="0">
                <a:latin typeface="楷体" panose="02010609060101010101" charset="-122"/>
                <a:ea typeface="楷体" panose="02010609060101010101" charset="-122"/>
                <a:cs typeface="楷体" panose="02010609060101010101" charset="-122"/>
              </a:rPr>
              <a:t>《马嵬行》选材来自传说，不能作为历史研究的材料</a:t>
            </a:r>
            <a:r>
              <a:rPr lang="en-US" sz="1600" b="0">
                <a:latin typeface="楷体" panose="02010609060101010101" charset="-122"/>
                <a:ea typeface="楷体" panose="02010609060101010101" charset="-122"/>
                <a:cs typeface="楷体" panose="02010609060101010101" charset="-122"/>
              </a:rPr>
              <a:t>B.</a:t>
            </a:r>
            <a:r>
              <a:rPr lang="zh-CN" sz="1600" b="0">
                <a:latin typeface="楷体" panose="02010609060101010101" charset="-122"/>
                <a:ea typeface="楷体" panose="02010609060101010101" charset="-122"/>
                <a:cs typeface="楷体" panose="02010609060101010101" charset="-122"/>
              </a:rPr>
              <a:t>《资治通鉴》较多细节描写，还原了杨贵妃之死的真相</a:t>
            </a:r>
            <a:r>
              <a:rPr lang="en-US" sz="1600" b="0">
                <a:latin typeface="楷体" panose="02010609060101010101" charset="-122"/>
                <a:ea typeface="楷体" panose="02010609060101010101" charset="-122"/>
                <a:cs typeface="楷体" panose="02010609060101010101" charset="-122"/>
              </a:rPr>
              <a:t>C.</a:t>
            </a:r>
            <a:r>
              <a:rPr lang="zh-CN" sz="1600" b="0">
                <a:latin typeface="楷体" panose="02010609060101010101" charset="-122"/>
                <a:ea typeface="楷体" panose="02010609060101010101" charset="-122"/>
                <a:cs typeface="楷体" panose="02010609060101010101" charset="-122"/>
              </a:rPr>
              <a:t>《资治通鉴》成书晚于《旧唐书》，故可信度相对较低</a:t>
            </a:r>
            <a:r>
              <a:rPr lang="en-US" sz="1600" b="0">
                <a:latin typeface="楷体" panose="02010609060101010101" charset="-122"/>
                <a:ea typeface="楷体" panose="02010609060101010101" charset="-122"/>
                <a:cs typeface="楷体" panose="02010609060101010101" charset="-122"/>
              </a:rPr>
              <a:t>D.</a:t>
            </a:r>
            <a:r>
              <a:rPr lang="zh-CN" sz="1600" b="0">
                <a:latin typeface="楷体" panose="02010609060101010101" charset="-122"/>
                <a:ea typeface="楷体" panose="02010609060101010101" charset="-122"/>
                <a:cs typeface="楷体" panose="02010609060101010101" charset="-122"/>
              </a:rPr>
              <a:t>《旧唐书》《资治通鉴》作为史料，应注意作者的立场</a:t>
            </a:r>
            <a:endParaRPr lang="zh-CN" altLang="en-US" sz="1600" b="0">
              <a:latin typeface="楷体" panose="02010609060101010101" charset="-122"/>
              <a:ea typeface="楷体" panose="02010609060101010101" charset="-122"/>
              <a:cs typeface="楷体" panose="02010609060101010101" charset="-122"/>
            </a:endParaRPr>
          </a:p>
        </p:txBody>
      </p:sp>
      <p:sp>
        <p:nvSpPr>
          <p:cNvPr id="18" name="文本框 17"/>
          <p:cNvSpPr txBox="1"/>
          <p:nvPr/>
        </p:nvSpPr>
        <p:spPr>
          <a:xfrm>
            <a:off x="1016000" y="4453890"/>
            <a:ext cx="10591800" cy="1483995"/>
          </a:xfrm>
          <a:prstGeom prst="rect">
            <a:avLst/>
          </a:prstGeom>
          <a:noFill/>
          <a:ln w="9525">
            <a:noFill/>
          </a:ln>
        </p:spPr>
        <p:txBody>
          <a:bodyPr wrap="square">
            <a:spAutoFit/>
          </a:bodyPr>
          <a:p>
            <a:pPr indent="0"/>
            <a:endParaRPr lang="zh-CN" sz="1050" b="0">
              <a:solidFill>
                <a:srgbClr val="FF0000"/>
              </a:solidFill>
              <a:ea typeface="宋体" panose="02010600030101010101" pitchFamily="2" charset="-122"/>
            </a:endParaRPr>
          </a:p>
          <a:p>
            <a:pPr indent="0"/>
            <a:r>
              <a:rPr sz="1600" b="0">
                <a:solidFill>
                  <a:srgbClr val="FF0000"/>
                </a:solidFill>
                <a:latin typeface="楷体" panose="02010609060101010101" charset="-122"/>
                <a:ea typeface="楷体" panose="02010609060101010101" charset="-122"/>
                <a:cs typeface="楷体" panose="02010609060101010101" charset="-122"/>
              </a:rPr>
              <a:t>本题考查史料的相关知识。</a:t>
            </a:r>
            <a:endParaRPr sz="1600" b="0">
              <a:solidFill>
                <a:srgbClr val="FF0000"/>
              </a:solidFill>
              <a:latin typeface="楷体" panose="02010609060101010101" charset="-122"/>
              <a:ea typeface="楷体" panose="02010609060101010101" charset="-122"/>
              <a:cs typeface="楷体" panose="02010609060101010101" charset="-122"/>
            </a:endParaRPr>
          </a:p>
          <a:p>
            <a:pPr indent="0"/>
            <a:r>
              <a:rPr sz="1600" b="0">
                <a:solidFill>
                  <a:srgbClr val="FF0000"/>
                </a:solidFill>
                <a:latin typeface="楷体" panose="02010609060101010101" charset="-122"/>
                <a:ea typeface="楷体" panose="02010609060101010101" charset="-122"/>
                <a:cs typeface="楷体" panose="02010609060101010101" charset="-122"/>
              </a:rPr>
              <a:t>根据表格的《旧唐书》的内容，作者将杨贵妃描写成人情恐惧之人，下令赐其自尽；在《资治通鉴》中，作者认为，贵妃久居深宫，并不会与将军串通谋反。两者的立场不同，给读者传递的信息也不相同，容易产生误解。因此，《旧唐书》《资治通鉴》作为史料，应注意作者的立场。</a:t>
            </a:r>
            <a:endParaRPr sz="1600" b="0">
              <a:solidFill>
                <a:srgbClr val="FF0000"/>
              </a:solidFill>
              <a:latin typeface="楷体" panose="02010609060101010101" charset="-122"/>
              <a:ea typeface="楷体" panose="02010609060101010101" charset="-122"/>
              <a:cs typeface="楷体" panose="02010609060101010101" charset="-122"/>
            </a:endParaRPr>
          </a:p>
          <a:p>
            <a:pPr indent="0"/>
            <a:r>
              <a:rPr sz="1600" b="0">
                <a:solidFill>
                  <a:srgbClr val="FF0000"/>
                </a:solidFill>
                <a:latin typeface="楷体" panose="02010609060101010101" charset="-122"/>
                <a:ea typeface="楷体" panose="02010609060101010101" charset="-122"/>
                <a:cs typeface="楷体" panose="02010609060101010101" charset="-122"/>
              </a:rPr>
              <a:t>故本题正确答案为D。</a:t>
            </a:r>
            <a:endParaRPr sz="1600" b="0">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2243">
        <p14:vortex dir="r"/>
      </p:transition>
    </mc:Choice>
    <mc:Fallback>
      <p:transition spd="slow" advTm="22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5281010" y="1293715"/>
            <a:ext cx="499872" cy="49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文本框 99"/>
          <p:cNvSpPr txBox="1"/>
          <p:nvPr/>
        </p:nvSpPr>
        <p:spPr>
          <a:xfrm>
            <a:off x="311150" y="275590"/>
            <a:ext cx="11727053" cy="1938020"/>
          </a:xfrm>
          <a:prstGeom prst="rect">
            <a:avLst/>
          </a:prstGeom>
          <a:noFill/>
          <a:ln w="9525">
            <a:noFill/>
          </a:ln>
        </p:spPr>
        <p:txBody>
          <a:bodyPr wrap="square">
            <a:spAutoFit/>
          </a:bodyPr>
          <a:p>
            <a:pPr indent="0">
              <a:lnSpc>
                <a:spcPct val="150000"/>
              </a:lnSpc>
            </a:pPr>
            <a:r>
              <a:rPr sz="2000" b="0">
                <a:latin typeface="楷体" panose="02010609060101010101" charset="-122"/>
                <a:ea typeface="楷体" panose="02010609060101010101" charset="-122"/>
                <a:cs typeface="楷体" panose="02010609060101010101" charset="-122"/>
              </a:rPr>
              <a:t>4.1289年，元政府在广泛种植木棉的浙东、江东、江西、湖广、福建等地设木棉提举司，每年向民间征收木棉布十万匹，使民众不堪重负。这（    ）</a:t>
            </a:r>
            <a:endParaRPr sz="2000" b="0">
              <a:latin typeface="楷体" panose="02010609060101010101" charset="-122"/>
              <a:ea typeface="楷体" panose="02010609060101010101" charset="-122"/>
              <a:cs typeface="楷体" panose="02010609060101010101" charset="-122"/>
            </a:endParaRPr>
          </a:p>
          <a:p>
            <a:pPr indent="0">
              <a:lnSpc>
                <a:spcPct val="150000"/>
              </a:lnSpc>
            </a:pPr>
            <a:r>
              <a:rPr sz="2000" b="0">
                <a:latin typeface="楷体" panose="02010609060101010101" charset="-122"/>
                <a:ea typeface="楷体" panose="02010609060101010101" charset="-122"/>
                <a:cs typeface="楷体" panose="02010609060101010101" charset="-122"/>
              </a:rPr>
              <a:t>A.加重了区域经济的不均衡                B.妨碍了社会经济的发展</a:t>
            </a:r>
            <a:endParaRPr sz="2000" b="0">
              <a:latin typeface="楷体" panose="02010609060101010101" charset="-122"/>
              <a:ea typeface="楷体" panose="02010609060101010101" charset="-122"/>
              <a:cs typeface="楷体" panose="02010609060101010101" charset="-122"/>
            </a:endParaRPr>
          </a:p>
          <a:p>
            <a:pPr indent="0">
              <a:lnSpc>
                <a:spcPct val="150000"/>
              </a:lnSpc>
            </a:pPr>
            <a:r>
              <a:rPr sz="2000" b="0">
                <a:latin typeface="楷体" panose="02010609060101010101" charset="-122"/>
                <a:ea typeface="楷体" panose="02010609060101010101" charset="-122"/>
                <a:cs typeface="楷体" panose="02010609060101010101" charset="-122"/>
              </a:rPr>
              <a:t>C.推动私营棉纺织业的繁荣                D.促使财政管理权限下移</a:t>
            </a:r>
            <a:endParaRPr sz="2000" b="0">
              <a:latin typeface="楷体" panose="02010609060101010101" charset="-122"/>
              <a:ea typeface="楷体" panose="02010609060101010101" charset="-122"/>
              <a:cs typeface="楷体" panose="02010609060101010101" charset="-122"/>
            </a:endParaRPr>
          </a:p>
        </p:txBody>
      </p:sp>
      <p:sp>
        <p:nvSpPr>
          <p:cNvPr id="2" name="矩形 1"/>
          <p:cNvSpPr/>
          <p:nvPr/>
        </p:nvSpPr>
        <p:spPr>
          <a:xfrm>
            <a:off x="609600" y="3562985"/>
            <a:ext cx="11245215" cy="2245360"/>
          </a:xfrm>
          <a:prstGeom prst="rect">
            <a:avLst/>
          </a:prstGeom>
        </p:spPr>
        <p:txBody>
          <a:bodyPr wrap="square">
            <a:spAutoFit/>
          </a:bodyPr>
          <a:p>
            <a:pPr fontAlgn="auto">
              <a:lnSpc>
                <a:spcPct val="100000"/>
              </a:lnSpc>
            </a:pPr>
            <a:r>
              <a:rPr lang="zh-CN" sz="2000">
                <a:solidFill>
                  <a:srgbClr val="C00000"/>
                </a:solidFill>
                <a:latin typeface="华文仿宋" panose="02010600040101010101" pitchFamily="2" charset="-122"/>
                <a:ea typeface="华文仿宋" panose="02010600040101010101" pitchFamily="2" charset="-122"/>
              </a:rPr>
              <a:t>本题考查元朝的经济。</a:t>
            </a:r>
            <a:endParaRPr lang="zh-CN" sz="2000">
              <a:solidFill>
                <a:srgbClr val="C00000"/>
              </a:solidFill>
              <a:latin typeface="华文仿宋" panose="02010600040101010101" pitchFamily="2" charset="-122"/>
              <a:ea typeface="华文仿宋" panose="02010600040101010101" pitchFamily="2" charset="-122"/>
            </a:endParaRPr>
          </a:p>
          <a:p>
            <a:pPr fontAlgn="auto">
              <a:lnSpc>
                <a:spcPct val="100000"/>
              </a:lnSpc>
            </a:pPr>
            <a:r>
              <a:rPr lang="zh-CN" sz="2000">
                <a:solidFill>
                  <a:srgbClr val="C00000"/>
                </a:solidFill>
                <a:latin typeface="华文仿宋" panose="02010600040101010101" pitchFamily="2" charset="-122"/>
                <a:ea typeface="华文仿宋" panose="02010600040101010101" pitchFamily="2" charset="-122"/>
              </a:rPr>
              <a:t>A项，材料未对其他地区产生对比，不能得出区域经济不平衡的结论。故A项错误。</a:t>
            </a:r>
            <a:endParaRPr lang="zh-CN" sz="2000">
              <a:solidFill>
                <a:srgbClr val="C00000"/>
              </a:solidFill>
              <a:latin typeface="华文仿宋" panose="02010600040101010101" pitchFamily="2" charset="-122"/>
              <a:ea typeface="华文仿宋" panose="02010600040101010101" pitchFamily="2" charset="-122"/>
            </a:endParaRPr>
          </a:p>
          <a:p>
            <a:pPr fontAlgn="auto">
              <a:lnSpc>
                <a:spcPct val="100000"/>
              </a:lnSpc>
            </a:pPr>
            <a:r>
              <a:rPr lang="zh-CN" sz="2000">
                <a:solidFill>
                  <a:srgbClr val="C00000"/>
                </a:solidFill>
                <a:latin typeface="华文仿宋" panose="02010600040101010101" pitchFamily="2" charset="-122"/>
                <a:ea typeface="华文仿宋" panose="02010600040101010101" pitchFamily="2" charset="-122"/>
              </a:rPr>
              <a:t>B项，由材料“每年向民间征收木棉布十万匹，使民众不堪重负”可知，民众为缴十万匹木棉布生活不堪重负，政府的行为严重损坏了民众的生产积极性，妨碍了社会经济的发展。故B项正确。</a:t>
            </a:r>
            <a:endParaRPr lang="zh-CN" sz="2000">
              <a:solidFill>
                <a:srgbClr val="C00000"/>
              </a:solidFill>
              <a:latin typeface="华文仿宋" panose="02010600040101010101" pitchFamily="2" charset="-122"/>
              <a:ea typeface="华文仿宋" panose="02010600040101010101" pitchFamily="2" charset="-122"/>
            </a:endParaRPr>
          </a:p>
          <a:p>
            <a:pPr fontAlgn="auto">
              <a:lnSpc>
                <a:spcPct val="100000"/>
              </a:lnSpc>
            </a:pPr>
            <a:r>
              <a:rPr lang="zh-CN" sz="2000">
                <a:solidFill>
                  <a:srgbClr val="C00000"/>
                </a:solidFill>
                <a:latin typeface="华文仿宋" panose="02010600040101010101" pitchFamily="2" charset="-122"/>
                <a:ea typeface="华文仿宋" panose="02010600040101010101" pitchFamily="2" charset="-122"/>
              </a:rPr>
              <a:t>C项，材料未涉及私营纺织业的营业情况。故C项错误。</a:t>
            </a:r>
            <a:endParaRPr lang="zh-CN" sz="2000">
              <a:solidFill>
                <a:srgbClr val="C00000"/>
              </a:solidFill>
              <a:latin typeface="华文仿宋" panose="02010600040101010101" pitchFamily="2" charset="-122"/>
              <a:ea typeface="华文仿宋" panose="02010600040101010101" pitchFamily="2" charset="-122"/>
            </a:endParaRPr>
          </a:p>
          <a:p>
            <a:pPr fontAlgn="auto">
              <a:lnSpc>
                <a:spcPct val="100000"/>
              </a:lnSpc>
            </a:pPr>
            <a:r>
              <a:rPr lang="zh-CN" sz="2000">
                <a:solidFill>
                  <a:srgbClr val="C00000"/>
                </a:solidFill>
                <a:latin typeface="华文仿宋" panose="02010600040101010101" pitchFamily="2" charset="-122"/>
                <a:ea typeface="华文仿宋" panose="02010600040101010101" pitchFamily="2" charset="-122"/>
              </a:rPr>
              <a:t>D项，材料着重强调政府向民间征收大量木棉皮，并未涉及其财政权限。故D项讲题错误。</a:t>
            </a:r>
            <a:endParaRPr lang="zh-CN" sz="2000">
              <a:solidFill>
                <a:srgbClr val="C00000"/>
              </a:solidFill>
              <a:latin typeface="华文仿宋" panose="02010600040101010101" pitchFamily="2" charset="-122"/>
              <a:ea typeface="华文仿宋" panose="02010600040101010101" pitchFamily="2" charset="-122"/>
            </a:endParaRPr>
          </a:p>
          <a:p>
            <a:pPr fontAlgn="auto">
              <a:lnSpc>
                <a:spcPct val="100000"/>
              </a:lnSpc>
            </a:pPr>
            <a:r>
              <a:rPr lang="zh-CN" sz="2000">
                <a:solidFill>
                  <a:srgbClr val="C00000"/>
                </a:solidFill>
                <a:latin typeface="华文仿宋" panose="02010600040101010101" pitchFamily="2" charset="-122"/>
                <a:ea typeface="华文仿宋" panose="02010600040101010101" pitchFamily="2" charset="-122"/>
              </a:rPr>
              <a:t>综上所述，本题正确答案为B。</a:t>
            </a:r>
            <a:endParaRPr lang="zh-CN" sz="2000">
              <a:solidFill>
                <a:srgbClr val="C00000"/>
              </a:solidFill>
              <a:latin typeface="华文仿宋" panose="02010600040101010101" pitchFamily="2" charset="-122"/>
              <a:ea typeface="华文仿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2243">
        <p14:vortex dir="r"/>
      </p:transition>
    </mc:Choice>
    <mc:Fallback>
      <p:transition spd="slow" advTm="22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down)">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41376" y="1725041"/>
            <a:ext cx="499872" cy="49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C:\Users\Thinkpad\Desktop\7.png"/>
          <p:cNvPicPr>
            <a:picLocks noChangeAspect="1" noChangeArrowheads="1"/>
          </p:cNvPicPr>
          <p:nvPr/>
        </p:nvPicPr>
        <p:blipFill>
          <a:blip r:embed="rId2" cstate="email"/>
          <a:srcRect/>
          <a:stretch>
            <a:fillRect/>
          </a:stretch>
        </p:blipFill>
        <p:spPr bwMode="auto">
          <a:xfrm>
            <a:off x="-47" y="0"/>
            <a:ext cx="12188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0" name="文本框 99"/>
          <p:cNvSpPr txBox="1"/>
          <p:nvPr/>
        </p:nvSpPr>
        <p:spPr>
          <a:xfrm>
            <a:off x="314325" y="666750"/>
            <a:ext cx="11319510" cy="1938020"/>
          </a:xfrm>
          <a:prstGeom prst="rect">
            <a:avLst/>
          </a:prstGeom>
          <a:noFill/>
          <a:ln w="9525">
            <a:noFill/>
          </a:ln>
        </p:spPr>
        <p:txBody>
          <a:bodyPr wrap="square">
            <a:spAutoFit/>
          </a:bodyPr>
          <a:p>
            <a:pPr indent="0">
              <a:lnSpc>
                <a:spcPct val="150000"/>
              </a:lnSpc>
            </a:pPr>
            <a:r>
              <a:rPr sz="2000" b="0">
                <a:latin typeface="楷体" panose="02010609060101010101" charset="-122"/>
                <a:ea typeface="楷体" panose="02010609060101010101" charset="-122"/>
                <a:cs typeface="楷体" panose="02010609060101010101" charset="-122"/>
              </a:rPr>
              <a:t>5.在明代，庶民袖小衣短，“去地五寸”；生员袖大衣长，“去地一寸”，体现斯文之气，且其服饰颜色和制式内含“比德于玉”“规言矩行”等意。这反映了当时（    ）</a:t>
            </a:r>
            <a:endParaRPr sz="2000" b="0">
              <a:latin typeface="楷体" panose="02010609060101010101" charset="-122"/>
              <a:ea typeface="楷体" panose="02010609060101010101" charset="-122"/>
              <a:cs typeface="楷体" panose="02010609060101010101" charset="-122"/>
            </a:endParaRPr>
          </a:p>
          <a:p>
            <a:pPr indent="0">
              <a:lnSpc>
                <a:spcPct val="150000"/>
              </a:lnSpc>
            </a:pPr>
            <a:r>
              <a:rPr sz="2000" b="0">
                <a:latin typeface="楷体" panose="02010609060101010101" charset="-122"/>
                <a:ea typeface="楷体" panose="02010609060101010101" charset="-122"/>
                <a:cs typeface="楷体" panose="02010609060101010101" charset="-122"/>
              </a:rPr>
              <a:t>A.儒家思想规范社会生活                   B.科举制度限制社会流动</a:t>
            </a:r>
            <a:endParaRPr sz="2000" b="0">
              <a:latin typeface="楷体" panose="02010609060101010101" charset="-122"/>
              <a:ea typeface="楷体" panose="02010609060101010101" charset="-122"/>
              <a:cs typeface="楷体" panose="02010609060101010101" charset="-122"/>
            </a:endParaRPr>
          </a:p>
          <a:p>
            <a:pPr indent="0">
              <a:lnSpc>
                <a:spcPct val="150000"/>
              </a:lnSpc>
            </a:pPr>
            <a:r>
              <a:rPr sz="2000" b="0">
                <a:latin typeface="楷体" panose="02010609060101010101" charset="-122"/>
                <a:ea typeface="楷体" panose="02010609060101010101" charset="-122"/>
                <a:cs typeface="楷体" panose="02010609060101010101" charset="-122"/>
              </a:rPr>
              <a:t>C.社会等级结构日益固化                   D.市民文化突破礼制限定</a:t>
            </a:r>
            <a:endParaRPr sz="2000" b="0">
              <a:latin typeface="楷体" panose="02010609060101010101" charset="-122"/>
              <a:ea typeface="楷体" panose="02010609060101010101" charset="-122"/>
              <a:cs typeface="楷体" panose="02010609060101010101" charset="-122"/>
            </a:endParaRPr>
          </a:p>
        </p:txBody>
      </p:sp>
      <p:sp>
        <p:nvSpPr>
          <p:cNvPr id="2" name="矩形 1"/>
          <p:cNvSpPr/>
          <p:nvPr/>
        </p:nvSpPr>
        <p:spPr>
          <a:xfrm>
            <a:off x="341630" y="3735705"/>
            <a:ext cx="11292205" cy="1476375"/>
          </a:xfrm>
          <a:prstGeom prst="rect">
            <a:avLst/>
          </a:prstGeom>
        </p:spPr>
        <p:txBody>
          <a:bodyPr wrap="square">
            <a:spAutoFit/>
          </a:bodyPr>
          <a:p>
            <a:pPr indent="0">
              <a:lnSpc>
                <a:spcPct val="150000"/>
              </a:lnSpc>
            </a:pPr>
            <a:r>
              <a:rPr lang="zh-CN" altLang="en-US" sz="2000">
                <a:solidFill>
                  <a:srgbClr val="FF0000"/>
                </a:solidFill>
                <a:latin typeface="楷体" panose="02010609060101010101" charset="-122"/>
                <a:ea typeface="楷体" panose="02010609060101010101" charset="-122"/>
                <a:cs typeface="楷体" panose="02010609060101010101" charset="-122"/>
              </a:rPr>
              <a:t>材料</a:t>
            </a:r>
            <a:r>
              <a:rPr lang="en-US" altLang="zh-CN" sz="2000">
                <a:solidFill>
                  <a:srgbClr val="FF0000"/>
                </a:solidFill>
                <a:latin typeface="楷体" panose="02010609060101010101" charset="-122"/>
                <a:ea typeface="楷体" panose="02010609060101010101" charset="-122"/>
                <a:cs typeface="楷体" panose="02010609060101010101" charset="-122"/>
              </a:rPr>
              <a:t>“</a:t>
            </a:r>
            <a:r>
              <a:rPr sz="2000">
                <a:solidFill>
                  <a:srgbClr val="FF0000"/>
                </a:solidFill>
                <a:latin typeface="楷体" panose="02010609060101010101" charset="-122"/>
                <a:ea typeface="楷体" panose="02010609060101010101" charset="-122"/>
                <a:cs typeface="楷体" panose="02010609060101010101" charset="-122"/>
                <a:sym typeface="+mn-ea"/>
              </a:rPr>
              <a:t>在明代，庶民袖小衣短，“去地五寸”；生员袖大衣长，“去地一寸”，体现斯文之气，且其服饰颜色和制式内含“比德于玉”“规言矩行”等意</a:t>
            </a:r>
            <a:r>
              <a:rPr lang="en-US" sz="200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000">
                <a:solidFill>
                  <a:srgbClr val="FF0000"/>
                </a:solidFill>
                <a:latin typeface="楷体" panose="02010609060101010101" charset="-122"/>
                <a:ea typeface="楷体" panose="02010609060101010101" charset="-122"/>
                <a:cs typeface="楷体" panose="02010609060101010101" charset="-122"/>
                <a:sym typeface="+mn-ea"/>
              </a:rPr>
              <a:t>体现了明朝的宋理学规范社会生活，故本题答案为</a:t>
            </a:r>
            <a:r>
              <a:rPr lang="en-US" altLang="zh-CN" sz="2000">
                <a:solidFill>
                  <a:srgbClr val="FF0000"/>
                </a:solidFill>
                <a:latin typeface="楷体" panose="02010609060101010101" charset="-122"/>
                <a:ea typeface="楷体" panose="02010609060101010101" charset="-122"/>
                <a:cs typeface="楷体" panose="02010609060101010101" charset="-122"/>
                <a:sym typeface="+mn-ea"/>
              </a:rPr>
              <a:t>A</a:t>
            </a:r>
            <a:endParaRPr lang="en-US" altLang="zh-CN" sz="2000">
              <a:solidFill>
                <a:srgbClr val="FF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advTm="2243">
        <p14:vortex dir="r"/>
      </p:transition>
    </mc:Choice>
    <mc:Fallback>
      <p:transition spd="slow" advTm="22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1000" fill="hold"/>
                                        <p:tgtEl>
                                          <p:spTgt spid="100"/>
                                        </p:tgtEl>
                                        <p:attrNameLst>
                                          <p:attrName>ppt_w</p:attrName>
                                        </p:attrNameLst>
                                      </p:cBhvr>
                                      <p:tavLst>
                                        <p:tav tm="0">
                                          <p:val>
                                            <p:fltVal val="0"/>
                                          </p:val>
                                        </p:tav>
                                        <p:tav tm="100000">
                                          <p:val>
                                            <p:strVal val="#ppt_w"/>
                                          </p:val>
                                        </p:tav>
                                      </p:tavLst>
                                    </p:anim>
                                    <p:anim calcmode="lin" valueType="num">
                                      <p:cBhvr>
                                        <p:cTn id="8" dur="1000" fill="hold"/>
                                        <p:tgtEl>
                                          <p:spTgt spid="100"/>
                                        </p:tgtEl>
                                        <p:attrNameLst>
                                          <p:attrName>ppt_h</p:attrName>
                                        </p:attrNameLst>
                                      </p:cBhvr>
                                      <p:tavLst>
                                        <p:tav tm="0">
                                          <p:val>
                                            <p:fltVal val="0"/>
                                          </p:val>
                                        </p:tav>
                                        <p:tav tm="100000">
                                          <p:val>
                                            <p:strVal val="#ppt_h"/>
                                          </p:val>
                                        </p:tav>
                                      </p:tavLst>
                                    </p:anim>
                                    <p:anim calcmode="lin" valueType="num">
                                      <p:cBhvr>
                                        <p:cTn id="9" dur="1000" fill="hold"/>
                                        <p:tgtEl>
                                          <p:spTgt spid="100"/>
                                        </p:tgtEl>
                                        <p:attrNameLst>
                                          <p:attrName>style.rotation</p:attrName>
                                        </p:attrNameLst>
                                      </p:cBhvr>
                                      <p:tavLst>
                                        <p:tav tm="0">
                                          <p:val>
                                            <p:fltVal val="90"/>
                                          </p:val>
                                        </p:tav>
                                        <p:tav tm="100000">
                                          <p:val>
                                            <p:fltVal val="0"/>
                                          </p:val>
                                        </p:tav>
                                      </p:tavLst>
                                    </p:anim>
                                    <p:animEffect transition="in" filter="fade">
                                      <p:cBhvr>
                                        <p:cTn id="10" dur="1000"/>
                                        <p:tgtEl>
                                          <p:spTgt spid="10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24866" y="2456942"/>
            <a:ext cx="499872" cy="49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C:\Users\Thinkpad\Desktop\7.png"/>
          <p:cNvPicPr>
            <a:picLocks noChangeAspect="1" noChangeArrowheads="1"/>
          </p:cNvPicPr>
          <p:nvPr/>
        </p:nvPicPr>
        <p:blipFill>
          <a:blip r:embed="rId2" cstate="email"/>
          <a:srcRect/>
          <a:stretch>
            <a:fillRect/>
          </a:stretch>
        </p:blipFill>
        <p:spPr bwMode="auto">
          <a:xfrm>
            <a:off x="1858" y="0"/>
            <a:ext cx="12188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0" name="文本框 99"/>
          <p:cNvSpPr txBox="1"/>
          <p:nvPr/>
        </p:nvSpPr>
        <p:spPr>
          <a:xfrm>
            <a:off x="325247" y="890143"/>
            <a:ext cx="11479657" cy="1938020"/>
          </a:xfrm>
          <a:prstGeom prst="rect">
            <a:avLst/>
          </a:prstGeom>
          <a:noFill/>
          <a:ln w="9525">
            <a:noFill/>
          </a:ln>
        </p:spPr>
        <p:txBody>
          <a:bodyPr wrap="square">
            <a:spAutoFit/>
          </a:bodyPr>
          <a:p>
            <a:pPr indent="0">
              <a:lnSpc>
                <a:spcPct val="150000"/>
              </a:lnSpc>
            </a:pPr>
            <a:r>
              <a:rPr sz="2000" b="0">
                <a:latin typeface="楷体" panose="02010609060101010101" charset="-122"/>
                <a:ea typeface="楷体" panose="02010609060101010101" charset="-122"/>
                <a:cs typeface="楷体" panose="02010609060101010101" charset="-122"/>
              </a:rPr>
              <a:t>6.鸦片战争后的半个世纪里，洋纱输入最多的是产棉稀少的华南、西南地区，而江南地区输入洋纱要少得多，上海附近的松江地区土布店收购土布时声明“掺和洋纱，概不收买”。这说明当时（    ）</a:t>
            </a:r>
            <a:endParaRPr sz="2000" b="0">
              <a:latin typeface="楷体" panose="02010609060101010101" charset="-122"/>
              <a:ea typeface="楷体" panose="02010609060101010101" charset="-122"/>
              <a:cs typeface="楷体" panose="02010609060101010101" charset="-122"/>
            </a:endParaRPr>
          </a:p>
          <a:p>
            <a:pPr indent="0">
              <a:lnSpc>
                <a:spcPct val="150000"/>
              </a:lnSpc>
            </a:pPr>
            <a:r>
              <a:rPr sz="2000" b="0">
                <a:latin typeface="楷体" panose="02010609060101010101" charset="-122"/>
                <a:ea typeface="楷体" panose="02010609060101010101" charset="-122"/>
                <a:cs typeface="楷体" panose="02010609060101010101" charset="-122"/>
              </a:rPr>
              <a:t>A.自然经济解体的程度沿海超过内地         B.上海尚未成为对外贸易中心</a:t>
            </a:r>
            <a:endParaRPr sz="2000" b="0">
              <a:latin typeface="楷体" panose="02010609060101010101" charset="-122"/>
              <a:ea typeface="楷体" panose="02010609060101010101" charset="-122"/>
              <a:cs typeface="楷体" panose="02010609060101010101" charset="-122"/>
            </a:endParaRPr>
          </a:p>
          <a:p>
            <a:pPr indent="0">
              <a:lnSpc>
                <a:spcPct val="150000"/>
              </a:lnSpc>
            </a:pPr>
            <a:r>
              <a:rPr sz="2000" b="0">
                <a:latin typeface="楷体" panose="02010609060101010101" charset="-122"/>
                <a:ea typeface="楷体" panose="02010609060101010101" charset="-122"/>
                <a:cs typeface="楷体" panose="02010609060101010101" charset="-122"/>
              </a:rPr>
              <a:t>C.洋纱排挤土纱进程受制于原料成本         D.民族资本主义经济快速发展</a:t>
            </a:r>
            <a:endParaRPr sz="2000" b="0">
              <a:latin typeface="楷体" panose="02010609060101010101" charset="-122"/>
              <a:ea typeface="楷体" panose="02010609060101010101" charset="-122"/>
              <a:cs typeface="楷体" panose="02010609060101010101" charset="-122"/>
            </a:endParaRPr>
          </a:p>
        </p:txBody>
      </p:sp>
      <p:sp>
        <p:nvSpPr>
          <p:cNvPr id="2" name="矩形 1"/>
          <p:cNvSpPr/>
          <p:nvPr/>
        </p:nvSpPr>
        <p:spPr>
          <a:xfrm>
            <a:off x="325120" y="3494405"/>
            <a:ext cx="11303000" cy="2553335"/>
          </a:xfrm>
          <a:prstGeom prst="rect">
            <a:avLst/>
          </a:prstGeom>
        </p:spPr>
        <p:txBody>
          <a:bodyPr wrap="square">
            <a:spAutoFit/>
          </a:bodyPr>
          <a:p>
            <a:pPr indent="0" fontAlgn="auto">
              <a:lnSpc>
                <a:spcPct val="100000"/>
              </a:lnSpc>
            </a:pPr>
            <a:r>
              <a:rPr lang="zh-CN" sz="2000">
                <a:solidFill>
                  <a:srgbClr val="C00000"/>
                </a:solidFill>
                <a:latin typeface="华文仿宋" panose="02010600040101010101" pitchFamily="2" charset="-122"/>
                <a:ea typeface="华文仿宋" panose="02010600040101010101" pitchFamily="2" charset="-122"/>
              </a:rPr>
              <a:t>本题考查中国自然经济的解体。</a:t>
            </a:r>
            <a:endParaRPr lang="zh-CN" sz="2000">
              <a:solidFill>
                <a:srgbClr val="C00000"/>
              </a:solidFill>
              <a:latin typeface="华文仿宋" panose="02010600040101010101" pitchFamily="2" charset="-122"/>
              <a:ea typeface="华文仿宋" panose="02010600040101010101" pitchFamily="2" charset="-122"/>
            </a:endParaRPr>
          </a:p>
          <a:p>
            <a:pPr indent="0" fontAlgn="auto">
              <a:lnSpc>
                <a:spcPct val="100000"/>
              </a:lnSpc>
            </a:pPr>
            <a:r>
              <a:rPr lang="zh-CN" sz="2000">
                <a:solidFill>
                  <a:srgbClr val="C00000"/>
                </a:solidFill>
                <a:latin typeface="华文仿宋" panose="02010600040101010101" pitchFamily="2" charset="-122"/>
                <a:ea typeface="华文仿宋" panose="02010600040101010101" pitchFamily="2" charset="-122"/>
              </a:rPr>
              <a:t>A项，材料表明在西南、华南等内地地区的洋纱需求量要比上海等沿海地区的需求量大，表明内地的自然经济解体程度大于沿海。故A项错误。</a:t>
            </a:r>
            <a:endParaRPr lang="zh-CN" sz="2000">
              <a:solidFill>
                <a:srgbClr val="C00000"/>
              </a:solidFill>
              <a:latin typeface="华文仿宋" panose="02010600040101010101" pitchFamily="2" charset="-122"/>
              <a:ea typeface="华文仿宋" panose="02010600040101010101" pitchFamily="2" charset="-122"/>
            </a:endParaRPr>
          </a:p>
          <a:p>
            <a:pPr indent="0" fontAlgn="auto">
              <a:lnSpc>
                <a:spcPct val="100000"/>
              </a:lnSpc>
            </a:pPr>
            <a:r>
              <a:rPr lang="zh-CN" sz="2000">
                <a:solidFill>
                  <a:srgbClr val="C00000"/>
                </a:solidFill>
                <a:latin typeface="华文仿宋" panose="02010600040101010101" pitchFamily="2" charset="-122"/>
                <a:ea typeface="华文仿宋" panose="02010600040101010101" pitchFamily="2" charset="-122"/>
              </a:rPr>
              <a:t>B项，上海对洋纱的抗拒并不能说明上海是否成为对外贸易的中心。故B项错误。</a:t>
            </a:r>
            <a:endParaRPr lang="zh-CN" sz="2000">
              <a:solidFill>
                <a:srgbClr val="C00000"/>
              </a:solidFill>
              <a:latin typeface="华文仿宋" panose="02010600040101010101" pitchFamily="2" charset="-122"/>
              <a:ea typeface="华文仿宋" panose="02010600040101010101" pitchFamily="2" charset="-122"/>
            </a:endParaRPr>
          </a:p>
          <a:p>
            <a:pPr indent="0" fontAlgn="auto">
              <a:lnSpc>
                <a:spcPct val="100000"/>
              </a:lnSpc>
            </a:pPr>
            <a:r>
              <a:rPr lang="zh-CN" sz="2000">
                <a:solidFill>
                  <a:srgbClr val="C00000"/>
                </a:solidFill>
                <a:latin typeface="华文仿宋" panose="02010600040101010101" pitchFamily="2" charset="-122"/>
                <a:ea typeface="华文仿宋" panose="02010600040101010101" pitchFamily="2" charset="-122"/>
              </a:rPr>
              <a:t>C项，据所学，土纱由手工制作，效率低，价格高，做工粗糙，而洋纱由机器生产，生产技术先进，做工精良，价格便宜；因此土纱劳动成本以及原料成本高，遭受排挤。故C项正确。</a:t>
            </a:r>
            <a:endParaRPr lang="zh-CN" sz="2000">
              <a:solidFill>
                <a:srgbClr val="C00000"/>
              </a:solidFill>
              <a:latin typeface="华文仿宋" panose="02010600040101010101" pitchFamily="2" charset="-122"/>
              <a:ea typeface="华文仿宋" panose="02010600040101010101" pitchFamily="2" charset="-122"/>
            </a:endParaRPr>
          </a:p>
          <a:p>
            <a:pPr indent="0" fontAlgn="auto">
              <a:lnSpc>
                <a:spcPct val="100000"/>
              </a:lnSpc>
            </a:pPr>
            <a:r>
              <a:rPr lang="zh-CN" sz="2000">
                <a:solidFill>
                  <a:srgbClr val="C00000"/>
                </a:solidFill>
                <a:latin typeface="华文仿宋" panose="02010600040101010101" pitchFamily="2" charset="-122"/>
                <a:ea typeface="华文仿宋" panose="02010600040101010101" pitchFamily="2" charset="-122"/>
              </a:rPr>
              <a:t>D项，辛亥革命后(1912到1919)，列强忙于一战，中国民族资本主义迎来短暂白春天，一战结束不久，列强卷土重来，“快速发展”与史实不符。故D项错误。综合上述，本题选</a:t>
            </a:r>
            <a:r>
              <a:rPr lang="en-US" altLang="zh-CN" sz="2000">
                <a:solidFill>
                  <a:srgbClr val="C00000"/>
                </a:solidFill>
                <a:latin typeface="华文仿宋" panose="02010600040101010101" pitchFamily="2" charset="-122"/>
                <a:ea typeface="华文仿宋" panose="02010600040101010101" pitchFamily="2" charset="-122"/>
              </a:rPr>
              <a:t>C</a:t>
            </a:r>
            <a:r>
              <a:rPr lang="zh-CN" altLang="en-US" sz="2000">
                <a:solidFill>
                  <a:srgbClr val="C00000"/>
                </a:solidFill>
                <a:latin typeface="华文仿宋" panose="02010600040101010101" pitchFamily="2" charset="-122"/>
                <a:ea typeface="华文仿宋" panose="02010600040101010101" pitchFamily="2" charset="-122"/>
              </a:rPr>
              <a:t>。</a:t>
            </a:r>
            <a:endParaRPr lang="zh-CN" altLang="en-US" sz="2000">
              <a:solidFill>
                <a:srgbClr val="C00000"/>
              </a:solidFill>
              <a:latin typeface="华文仿宋" panose="02010600040101010101" pitchFamily="2" charset="-122"/>
              <a:ea typeface="华文仿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2243">
        <p14:vortex dir="r"/>
      </p:transition>
    </mc:Choice>
    <mc:Fallback>
      <p:transition spd="slow" advTm="22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down)">
                                      <p:cBhvr>
                                        <p:cTn id="7" dur="580">
                                          <p:stCondLst>
                                            <p:cond delay="0"/>
                                          </p:stCondLst>
                                        </p:cTn>
                                        <p:tgtEl>
                                          <p:spTgt spid="100"/>
                                        </p:tgtEl>
                                      </p:cBhvr>
                                    </p:animEffect>
                                    <p:anim calcmode="lin" valueType="num">
                                      <p:cBhvr>
                                        <p:cTn id="8" dur="1822" tmFilter="0,0; 0.14,0.36; 0.43,0.73; 0.71,0.91; 1.0,1.0">
                                          <p:stCondLst>
                                            <p:cond delay="0"/>
                                          </p:stCondLst>
                                        </p:cTn>
                                        <p:tgtEl>
                                          <p:spTgt spid="10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0"/>
                                        </p:tgtEl>
                                      </p:cBhvr>
                                      <p:to x="100000" y="60000"/>
                                    </p:animScale>
                                    <p:animScale>
                                      <p:cBhvr>
                                        <p:cTn id="14" dur="166" decel="50000">
                                          <p:stCondLst>
                                            <p:cond delay="676"/>
                                          </p:stCondLst>
                                        </p:cTn>
                                        <p:tgtEl>
                                          <p:spTgt spid="100"/>
                                        </p:tgtEl>
                                      </p:cBhvr>
                                      <p:to x="100000" y="100000"/>
                                    </p:animScale>
                                    <p:animScale>
                                      <p:cBhvr>
                                        <p:cTn id="15" dur="26">
                                          <p:stCondLst>
                                            <p:cond delay="1312"/>
                                          </p:stCondLst>
                                        </p:cTn>
                                        <p:tgtEl>
                                          <p:spTgt spid="100"/>
                                        </p:tgtEl>
                                      </p:cBhvr>
                                      <p:to x="100000" y="80000"/>
                                    </p:animScale>
                                    <p:animScale>
                                      <p:cBhvr>
                                        <p:cTn id="16" dur="166" decel="50000">
                                          <p:stCondLst>
                                            <p:cond delay="1338"/>
                                          </p:stCondLst>
                                        </p:cTn>
                                        <p:tgtEl>
                                          <p:spTgt spid="100"/>
                                        </p:tgtEl>
                                      </p:cBhvr>
                                      <p:to x="100000" y="100000"/>
                                    </p:animScale>
                                    <p:animScale>
                                      <p:cBhvr>
                                        <p:cTn id="17" dur="26">
                                          <p:stCondLst>
                                            <p:cond delay="1642"/>
                                          </p:stCondLst>
                                        </p:cTn>
                                        <p:tgtEl>
                                          <p:spTgt spid="100"/>
                                        </p:tgtEl>
                                      </p:cBhvr>
                                      <p:to x="100000" y="90000"/>
                                    </p:animScale>
                                    <p:animScale>
                                      <p:cBhvr>
                                        <p:cTn id="18" dur="166" decel="50000">
                                          <p:stCondLst>
                                            <p:cond delay="1668"/>
                                          </p:stCondLst>
                                        </p:cTn>
                                        <p:tgtEl>
                                          <p:spTgt spid="100"/>
                                        </p:tgtEl>
                                      </p:cBhvr>
                                      <p:to x="100000" y="100000"/>
                                    </p:animScale>
                                    <p:animScale>
                                      <p:cBhvr>
                                        <p:cTn id="19" dur="26">
                                          <p:stCondLst>
                                            <p:cond delay="1808"/>
                                          </p:stCondLst>
                                        </p:cTn>
                                        <p:tgtEl>
                                          <p:spTgt spid="100"/>
                                        </p:tgtEl>
                                      </p:cBhvr>
                                      <p:to x="100000" y="95000"/>
                                    </p:animScale>
                                    <p:animScale>
                                      <p:cBhvr>
                                        <p:cTn id="20" dur="166" decel="50000">
                                          <p:stCondLst>
                                            <p:cond delay="1834"/>
                                          </p:stCondLst>
                                        </p:cTn>
                                        <p:tgtEl>
                                          <p:spTgt spid="10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style.rotation</p:attrName>
                                        </p:attrNameLst>
                                      </p:cBhvr>
                                      <p:tavLst>
                                        <p:tav tm="0">
                                          <p:val>
                                            <p:fltVal val="90"/>
                                          </p:val>
                                        </p:tav>
                                        <p:tav tm="100000">
                                          <p:val>
                                            <p:fltVal val="0"/>
                                          </p:val>
                                        </p:tav>
                                      </p:tavLst>
                                    </p:anim>
                                    <p:animEffect transition="in" filter="fade">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5565140" y="1709928"/>
            <a:ext cx="499872" cy="49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文本框 99"/>
          <p:cNvSpPr txBox="1"/>
          <p:nvPr/>
        </p:nvSpPr>
        <p:spPr>
          <a:xfrm>
            <a:off x="460248" y="156845"/>
            <a:ext cx="11582019" cy="1938020"/>
          </a:xfrm>
          <a:prstGeom prst="rect">
            <a:avLst/>
          </a:prstGeom>
          <a:noFill/>
          <a:ln w="9525">
            <a:noFill/>
          </a:ln>
        </p:spPr>
        <p:txBody>
          <a:bodyPr wrap="square">
            <a:spAutoFit/>
          </a:bodyPr>
          <a:p>
            <a:pPr indent="0">
              <a:lnSpc>
                <a:spcPct val="150000"/>
              </a:lnSpc>
            </a:pPr>
            <a:r>
              <a:rPr sz="2000" b="0">
                <a:latin typeface="楷体" panose="02010609060101010101" charset="-122"/>
                <a:ea typeface="楷体" panose="02010609060101010101" charset="-122"/>
                <a:cs typeface="楷体" panose="02010609060101010101" charset="-122"/>
              </a:rPr>
              <a:t>7.孙中山在一次演说中认为，近代欧美各国工商业发达，却出现“富者敌国，贫者无立锥”的现象，因此中国必须“未雨绸缪，赶紧设法，免得再蹈覆辙”。孙中山旨在（    ）</a:t>
            </a:r>
            <a:endParaRPr sz="2000" b="0">
              <a:latin typeface="楷体" panose="02010609060101010101" charset="-122"/>
              <a:ea typeface="楷体" panose="02010609060101010101" charset="-122"/>
              <a:cs typeface="楷体" panose="02010609060101010101" charset="-122"/>
            </a:endParaRPr>
          </a:p>
          <a:p>
            <a:pPr indent="0">
              <a:lnSpc>
                <a:spcPct val="150000"/>
              </a:lnSpc>
            </a:pPr>
            <a:r>
              <a:rPr sz="2000" b="0">
                <a:latin typeface="楷体" panose="02010609060101010101" charset="-122"/>
                <a:ea typeface="楷体" panose="02010609060101010101" charset="-122"/>
                <a:cs typeface="楷体" panose="02010609060101010101" charset="-122"/>
              </a:rPr>
              <a:t>A.抨击资本主义制度的弊端                 B.宣传“均贫富”的政治理想</a:t>
            </a:r>
            <a:endParaRPr sz="2000" b="0">
              <a:latin typeface="楷体" panose="02010609060101010101" charset="-122"/>
              <a:ea typeface="楷体" panose="02010609060101010101" charset="-122"/>
              <a:cs typeface="楷体" panose="02010609060101010101" charset="-122"/>
            </a:endParaRPr>
          </a:p>
          <a:p>
            <a:pPr indent="0">
              <a:lnSpc>
                <a:spcPct val="150000"/>
              </a:lnSpc>
            </a:pPr>
            <a:r>
              <a:rPr sz="2000" b="0">
                <a:latin typeface="楷体" panose="02010609060101010101" charset="-122"/>
                <a:ea typeface="楷体" panose="02010609060101010101" charset="-122"/>
                <a:cs typeface="楷体" panose="02010609060101010101" charset="-122"/>
              </a:rPr>
              <a:t>C.为联合苏俄提供政策依据                 D.主张社会革命解决民生问题</a:t>
            </a:r>
            <a:endParaRPr sz="2000" b="0">
              <a:latin typeface="楷体" panose="02010609060101010101" charset="-122"/>
              <a:ea typeface="楷体" panose="02010609060101010101" charset="-122"/>
              <a:cs typeface="楷体" panose="02010609060101010101" charset="-122"/>
            </a:endParaRPr>
          </a:p>
        </p:txBody>
      </p:sp>
      <p:sp>
        <p:nvSpPr>
          <p:cNvPr id="4" name="矩形 3"/>
          <p:cNvSpPr/>
          <p:nvPr/>
        </p:nvSpPr>
        <p:spPr>
          <a:xfrm>
            <a:off x="514350" y="3730625"/>
            <a:ext cx="11163300" cy="2399665"/>
          </a:xfrm>
          <a:prstGeom prst="rect">
            <a:avLst/>
          </a:prstGeom>
        </p:spPr>
        <p:txBody>
          <a:bodyPr wrap="square">
            <a:spAutoFit/>
          </a:bodyPr>
          <a:p>
            <a:pPr indent="0">
              <a:lnSpc>
                <a:spcPct val="150000"/>
              </a:lnSpc>
            </a:pPr>
            <a:r>
              <a:rPr lang="zh-CN" altLang="zh-CN" sz="2000">
                <a:solidFill>
                  <a:srgbClr val="CC3300"/>
                </a:solidFill>
                <a:latin typeface="楷体" panose="02010609060101010101" charset="-122"/>
                <a:ea typeface="楷体" panose="02010609060101010101" charset="-122"/>
                <a:cs typeface="楷体" panose="02010609060101010101" charset="-122"/>
              </a:rPr>
              <a:t>本题考查三民主义。</a:t>
            </a:r>
            <a:endParaRPr lang="zh-CN" altLang="zh-CN" sz="2000">
              <a:solidFill>
                <a:srgbClr val="CC3300"/>
              </a:solidFill>
              <a:latin typeface="楷体" panose="02010609060101010101" charset="-122"/>
              <a:ea typeface="楷体" panose="02010609060101010101" charset="-122"/>
              <a:cs typeface="楷体" panose="02010609060101010101" charset="-122"/>
            </a:endParaRPr>
          </a:p>
          <a:p>
            <a:pPr indent="0">
              <a:lnSpc>
                <a:spcPct val="150000"/>
              </a:lnSpc>
            </a:pPr>
            <a:r>
              <a:rPr lang="zh-CN" altLang="zh-CN" sz="2000">
                <a:solidFill>
                  <a:srgbClr val="CC3300"/>
                </a:solidFill>
                <a:latin typeface="楷体" panose="02010609060101010101" charset="-122"/>
                <a:ea typeface="楷体" panose="02010609060101010101" charset="-122"/>
                <a:cs typeface="楷体" panose="02010609060101010101" charset="-122"/>
              </a:rPr>
              <a:t>由题干中，“近代欧美各国工商业发达，却出现‘富者敌国，贫者无立锥’的现象，因此中国必须‘未雨绸缪，赶紧设法，免得再蹈覆辙’”可知，正是孙中山因为看到欧美国家贫富差距悬殊，害怕在中国也会导致如此后果，因此倡导民生 ，主张社会革命解决民生问题。</a:t>
            </a:r>
            <a:endParaRPr lang="zh-CN" altLang="zh-CN" sz="2000">
              <a:solidFill>
                <a:srgbClr val="CC3300"/>
              </a:solidFill>
              <a:latin typeface="楷体" panose="02010609060101010101" charset="-122"/>
              <a:ea typeface="楷体" panose="02010609060101010101" charset="-122"/>
              <a:cs typeface="楷体" panose="02010609060101010101" charset="-122"/>
            </a:endParaRPr>
          </a:p>
          <a:p>
            <a:pPr indent="0">
              <a:lnSpc>
                <a:spcPct val="150000"/>
              </a:lnSpc>
            </a:pPr>
            <a:r>
              <a:rPr lang="zh-CN" altLang="zh-CN" sz="2000">
                <a:solidFill>
                  <a:srgbClr val="CC3300"/>
                </a:solidFill>
                <a:latin typeface="楷体" panose="02010609060101010101" charset="-122"/>
                <a:ea typeface="楷体" panose="02010609060101010101" charset="-122"/>
                <a:cs typeface="楷体" panose="02010609060101010101" charset="-122"/>
              </a:rPr>
              <a:t>故本题正确答案为D。</a:t>
            </a:r>
            <a:endParaRPr lang="zh-CN" altLang="zh-CN" sz="2000">
              <a:solidFill>
                <a:srgbClr val="CC3300"/>
              </a:solidFill>
              <a:latin typeface="楷体" panose="02010609060101010101" charset="-122"/>
              <a:ea typeface="楷体" panose="02010609060101010101" charset="-122"/>
              <a:cs typeface="楷体" panose="02010609060101010101" charset="-122"/>
            </a:endParaRPr>
          </a:p>
        </p:txBody>
      </p:sp>
      <p:pic>
        <p:nvPicPr>
          <p:cNvPr id="13" name="Picture 2" descr="C:\Users\Thinkpad\Desktop\7.png"/>
          <p:cNvPicPr>
            <a:picLocks noChangeAspect="1" noChangeArrowheads="1"/>
          </p:cNvPicPr>
          <p:nvPr/>
        </p:nvPicPr>
        <p:blipFill>
          <a:blip r:embed="rId2" cstate="email"/>
          <a:srcRect/>
          <a:stretch>
            <a:fillRect/>
          </a:stretch>
        </p:blipFill>
        <p:spPr bwMode="auto">
          <a:xfrm>
            <a:off x="-47" y="0"/>
            <a:ext cx="12188237"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arn(inVertic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26009" y="2351278"/>
            <a:ext cx="499872" cy="49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C:\Users\Thinkpad\Desktop\7.png"/>
          <p:cNvPicPr>
            <a:picLocks noChangeAspect="1" noChangeArrowheads="1"/>
          </p:cNvPicPr>
          <p:nvPr/>
        </p:nvPicPr>
        <p:blipFill>
          <a:blip r:embed="rId2" cstate="email"/>
          <a:srcRect/>
          <a:stretch>
            <a:fillRect/>
          </a:stretch>
        </p:blipFill>
        <p:spPr bwMode="auto">
          <a:xfrm>
            <a:off x="1858" y="0"/>
            <a:ext cx="1218823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0" name="文本框 99"/>
          <p:cNvSpPr txBox="1"/>
          <p:nvPr/>
        </p:nvSpPr>
        <p:spPr>
          <a:xfrm>
            <a:off x="266318" y="795528"/>
            <a:ext cx="11474577" cy="2399665"/>
          </a:xfrm>
          <a:prstGeom prst="rect">
            <a:avLst/>
          </a:prstGeom>
          <a:noFill/>
          <a:ln w="9525">
            <a:noFill/>
          </a:ln>
        </p:spPr>
        <p:txBody>
          <a:bodyPr wrap="square">
            <a:spAutoFit/>
          </a:bodyPr>
          <a:p>
            <a:pPr indent="0">
              <a:lnSpc>
                <a:spcPct val="150000"/>
              </a:lnSpc>
            </a:pPr>
            <a:r>
              <a:rPr sz="2000" b="0">
                <a:ea typeface="宋体" panose="02010600030101010101" pitchFamily="2" charset="-122"/>
              </a:rPr>
              <a:t>8.在广州召开的中国共产党第三次全国代表大会指出，当前中国“资产阶级不能充分发展，因之无产阶级也自然不能充分发展，阶级分化不充分的全国人民，皆受制在资本帝国主义，及本国军阀之下，不能不要求经济发展而行向国民革命”。这说明中国共产党（    ）</a:t>
            </a:r>
            <a:endParaRPr sz="2000" b="0">
              <a:ea typeface="宋体" panose="02010600030101010101" pitchFamily="2" charset="-122"/>
            </a:endParaRPr>
          </a:p>
          <a:p>
            <a:pPr indent="0">
              <a:lnSpc>
                <a:spcPct val="150000"/>
              </a:lnSpc>
            </a:pPr>
            <a:r>
              <a:rPr sz="2000" b="0">
                <a:ea typeface="宋体" panose="02010600030101010101" pitchFamily="2" charset="-122"/>
              </a:rPr>
              <a:t>A.适应国情调整革命策略                   B.总结经验教训开展武装斗争</a:t>
            </a:r>
            <a:endParaRPr sz="2000" b="0">
              <a:ea typeface="宋体" panose="02010600030101010101" pitchFamily="2" charset="-122"/>
            </a:endParaRPr>
          </a:p>
          <a:p>
            <a:pPr indent="0">
              <a:lnSpc>
                <a:spcPct val="150000"/>
              </a:lnSpc>
            </a:pPr>
            <a:r>
              <a:rPr sz="2000" b="0">
                <a:ea typeface="宋体" panose="02010600030101010101" pitchFamily="2" charset="-122"/>
              </a:rPr>
              <a:t>C.统一认识促进经济发展                   D.根据矛盾变化扩大阶级基础</a:t>
            </a:r>
            <a:r>
              <a:rPr lang="en-US" altLang="zh-CN" sz="2000" b="0" smtClean="0">
                <a:ea typeface="宋体" panose="02010600030101010101" pitchFamily="2" charset="-122"/>
              </a:rPr>
              <a:t>                                      </a:t>
            </a:r>
            <a:endParaRPr lang="zh-CN" altLang="en-US" sz="2000" b="0">
              <a:ea typeface="宋体" panose="02010600030101010101" pitchFamily="2" charset="-122"/>
            </a:endParaRPr>
          </a:p>
        </p:txBody>
      </p:sp>
      <p:sp>
        <p:nvSpPr>
          <p:cNvPr id="4" name="文本框 3"/>
          <p:cNvSpPr txBox="1"/>
          <p:nvPr/>
        </p:nvSpPr>
        <p:spPr>
          <a:xfrm>
            <a:off x="326008" y="3436493"/>
            <a:ext cx="11474577" cy="2168525"/>
          </a:xfrm>
          <a:prstGeom prst="rect">
            <a:avLst/>
          </a:prstGeom>
          <a:noFill/>
          <a:ln w="9525">
            <a:noFill/>
          </a:ln>
        </p:spPr>
        <p:txBody>
          <a:bodyPr wrap="square">
            <a:spAutoFit/>
          </a:bodyPr>
          <a:p>
            <a:pPr indent="0">
              <a:lnSpc>
                <a:spcPct val="150000"/>
              </a:lnSpc>
            </a:pPr>
            <a:r>
              <a:rPr b="0">
                <a:solidFill>
                  <a:srgbClr val="FF0000"/>
                </a:solidFill>
                <a:latin typeface="楷体" panose="02010609060101010101" charset="-122"/>
                <a:ea typeface="楷体" panose="02010609060101010101" charset="-122"/>
                <a:cs typeface="楷体" panose="02010609060101010101" charset="-122"/>
              </a:rPr>
              <a:t>本题考查中国的社会矛盾。</a:t>
            </a:r>
            <a:endParaRPr b="0">
              <a:solidFill>
                <a:srgbClr val="FF0000"/>
              </a:solidFill>
              <a:latin typeface="楷体" panose="02010609060101010101" charset="-122"/>
              <a:ea typeface="楷体" panose="02010609060101010101" charset="-122"/>
              <a:cs typeface="楷体" panose="02010609060101010101" charset="-122"/>
            </a:endParaRPr>
          </a:p>
          <a:p>
            <a:pPr indent="0">
              <a:lnSpc>
                <a:spcPct val="150000"/>
              </a:lnSpc>
            </a:pPr>
            <a:r>
              <a:rPr b="0">
                <a:solidFill>
                  <a:srgbClr val="FF0000"/>
                </a:solidFill>
                <a:latin typeface="楷体" panose="02010609060101010101" charset="-122"/>
                <a:ea typeface="楷体" panose="02010609060101010101" charset="-122"/>
                <a:cs typeface="楷体" panose="02010609060101010101" charset="-122"/>
              </a:rPr>
              <a:t>根据材料“资产阶级不能充分发展，因之无产阶级也自然不能充分发展，阶级分化不充分的全国人民，皆受制在资本帝国主义，及本国军阀之下，不能不要求经济发展而行向国民革命”可说明中国之国民革命及无产阶级和农民在此革命中所占的地位，认为无产阶级是一种现实的最彻底的有力部分，因为其余的阶级，多为列强白经济力所束缚，因此这说明中国共产党讲题视频应国情调整革命战略。</a:t>
            </a:r>
            <a:r>
              <a:rPr lang="zh-CN" b="0">
                <a:solidFill>
                  <a:srgbClr val="FF0000"/>
                </a:solidFill>
                <a:latin typeface="楷体" panose="02010609060101010101" charset="-122"/>
                <a:ea typeface="楷体" panose="02010609060101010101" charset="-122"/>
                <a:cs typeface="楷体" panose="02010609060101010101" charset="-122"/>
              </a:rPr>
              <a:t>故本题正确答案为</a:t>
            </a:r>
            <a:r>
              <a:rPr lang="en-US" altLang="zh-CN" b="0">
                <a:solidFill>
                  <a:srgbClr val="FF0000"/>
                </a:solidFill>
                <a:latin typeface="楷体" panose="02010609060101010101" charset="-122"/>
                <a:ea typeface="楷体" panose="02010609060101010101" charset="-122"/>
                <a:cs typeface="楷体" panose="02010609060101010101" charset="-122"/>
              </a:rPr>
              <a:t>A</a:t>
            </a:r>
            <a:endParaRPr lang="en-US" altLang="zh-CN" b="0">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2243">
        <p14:vortex dir="r"/>
      </p:transition>
    </mc:Choice>
    <mc:Fallback>
      <p:transition spd="slow" advTm="22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4" grpId="0"/>
    </p:bldLst>
  </p:timing>
</p:sld>
</file>

<file path=ppt/tags/tag1.xml><?xml version="1.0" encoding="utf-8"?>
<p:tagLst xmlns:p="http://schemas.openxmlformats.org/presentationml/2006/main">
  <p:tag name="KSO_WM_UNIT_TABLE_BEAUTIFY" val="smartTable{9f0be16b-460d-45d7-8e65-5ac54d6a75fc}"/>
  <p:tag name="TABLE_ENDDRAG_ORIGIN_RECT" val="648*127"/>
  <p:tag name="TABLE_ENDDRAG_RECT" val="93*89*648*127"/>
  <p:tag name="KSO_WM_SCREEN_THEME_FLAG" val="Dlrq25wU2PGuGg5bbmjbDH20tM4YDu6/9QM4E9gCHYHEJXrV0gbKSDGE2tYWq7eyvicBm4Atd+wV4KYwEELPxYh8qiu8M1iJNBX1Qu+41Gs="/>
</p:tagLst>
</file>

<file path=ppt/tags/tag2.xml><?xml version="1.0" encoding="utf-8"?>
<p:tagLst xmlns:p="http://schemas.openxmlformats.org/presentationml/2006/main">
  <p:tag name="KSO_WM_UNIT_TABLE_BEAUTIFY" val="smartTable{88d4ba6f-aea7-4293-889c-69c4e7c55147}"/>
  <p:tag name="KSO_WM_SCREEN_THEME_FLAG" val="Dlrq25wU2PGuGg5bbmjbDH20tM4YDu6/9QM4E9gCHYHEJXrV0gbKSDGE2tYWq7eyvicBm4Atd+wV4KYwEELPxYh8qiu8M1iJNBX1Qu+41Gs="/>
</p:tagLst>
</file>

<file path=ppt/tags/tag3.xml><?xml version="1.0" encoding="utf-8"?>
<p:tagLst xmlns:p="http://schemas.openxmlformats.org/presentationml/2006/main">
  <p:tag name="KSO_WM_UNIT_TABLE_BEAUTIFY" val="smartTable{d8b241e7-babb-4ae6-9cbf-387a08be3abe}"/>
  <p:tag name="TABLE_ENDDRAG_ORIGIN_RECT" val="655*124"/>
  <p:tag name="TABLE_ENDDRAG_RECT" val="58*123*655*124"/>
  <p:tag name="KSO_WM_SCREEN_THEME_FLAG" val="Dlrq25wU2PGuGg5bbmjbDH20tM4YDu6/9QM4E9gCHYHEJXrV0gbKSDGE2tYWq7eyvicBm4Atd+wV4KYwEELPxYh8qiu8M1iJNBX1Qu+41Gs="/>
</p:tagLst>
</file>

<file path=ppt/tags/tag4.xml><?xml version="1.0" encoding="utf-8"?>
<p:tagLst xmlns:p="http://schemas.openxmlformats.org/presentationml/2006/main">
  <p:tag name="ISPRING_PRESENTATION_TITLE" val="PowerPoint 演示文稿"/>
  <p:tag name="KSO_WM_SCREEN_THEME_FLAG" val="Dlrq25wU2PGuGg5bbmjbDH20tM4YDu6/9QM4E9gCHYHEJXrV0gbKSDGE2tYWq7eyvicBm4Atd+wV4KYwEELPxYh8qiu8M1iJNBX1Qu+41Gs="/>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0aywmkr">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10472</Words>
  <PresentationFormat>自定义</PresentationFormat>
  <Paragraphs>258</Paragraphs>
  <Slides>25</Slides>
  <Notes>22</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25</vt:i4>
      </vt:variant>
    </vt:vector>
  </HeadingPairs>
  <TitlesOfParts>
    <vt:vector size="41" baseType="lpstr">
      <vt:lpstr>Arial</vt:lpstr>
      <vt:lpstr>宋体</vt:lpstr>
      <vt:lpstr>Wingdings</vt:lpstr>
      <vt:lpstr>微软雅黑</vt:lpstr>
      <vt:lpstr>楷体</vt:lpstr>
      <vt:lpstr>华文仿宋</vt:lpstr>
      <vt:lpstr>仿宋</vt:lpstr>
      <vt:lpstr>Times New Roman</vt:lpstr>
      <vt:lpstr>方正书宋_GBK</vt:lpstr>
      <vt:lpstr>Arial Unicode MS</vt:lpstr>
      <vt:lpstr>义启小魏楷</vt:lpstr>
      <vt:lpstr>等线</vt:lpstr>
      <vt:lpstr>黑体</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2017-11-06T12:32:00Z</dcterms:created>
  <dcterms:modified xsi:type="dcterms:W3CDTF">2021-06-13T04:18:00Z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