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gs/tag12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9" r:id="rId4"/>
    <p:sldId id="257" r:id="rId5"/>
    <p:sldId id="258" r:id="rId6"/>
    <p:sldId id="277" r:id="rId7"/>
    <p:sldId id="278" r:id="rId8"/>
    <p:sldId id="283" r:id="rId9"/>
    <p:sldId id="282" r:id="rId10"/>
    <p:sldId id="280" r:id="rId11"/>
    <p:sldId id="263" r:id="rId12"/>
    <p:sldId id="265" r:id="rId13"/>
    <p:sldId id="267" r:id="rId14"/>
    <p:sldId id="276" r:id="rId15"/>
    <p:sldId id="285" r:id="rId16"/>
    <p:sldId id="313" r:id="rId17"/>
    <p:sldId id="312" r:id="rId18"/>
    <p:sldId id="298" r:id="rId19"/>
    <p:sldId id="300" r:id="rId20"/>
    <p:sldId id="314" r:id="rId21"/>
    <p:sldId id="315" r:id="rId22"/>
    <p:sldId id="302" r:id="rId23"/>
    <p:sldId id="317" r:id="rId24"/>
    <p:sldId id="307" r:id="rId25"/>
    <p:sldId id="318" r:id="rId26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9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9" /><Relationship Type="http://schemas.openxmlformats.org/officeDocument/2006/relationships/slide" Target="slides/slide6.xml" Id="rId8" /><Relationship Type="http://schemas.openxmlformats.org/officeDocument/2006/relationships/slide" Target="slides/slide5.xml" Id="rId7" /><Relationship Type="http://schemas.openxmlformats.org/officeDocument/2006/relationships/slide" Target="slides/slide4.xml" Id="rId6" /><Relationship Type="http://schemas.openxmlformats.org/officeDocument/2006/relationships/slide" Target="slides/slide3.xml" Id="rId5" /><Relationship Type="http://schemas.openxmlformats.org/officeDocument/2006/relationships/slide" Target="slides/slide2.xml" Id="rId4" /><Relationship Type="http://schemas.openxmlformats.org/officeDocument/2006/relationships/slide" Target="slides/slide1.xml" Id="rId3" /><Relationship Type="http://schemas.openxmlformats.org/officeDocument/2006/relationships/tableStyles" Target="tableStyles.xml" Id="rId29" /><Relationship Type="http://schemas.openxmlformats.org/officeDocument/2006/relationships/viewProps" Target="viewProps.xml" Id="rId28" /><Relationship Type="http://schemas.openxmlformats.org/officeDocument/2006/relationships/presProps" Target="presProps.xml" Id="rId27" /><Relationship Type="http://schemas.openxmlformats.org/officeDocument/2006/relationships/slide" Target="slides/slide24.xml" Id="rId26" /><Relationship Type="http://schemas.openxmlformats.org/officeDocument/2006/relationships/slide" Target="slides/slide23.xml" Id="rId25" /><Relationship Type="http://schemas.openxmlformats.org/officeDocument/2006/relationships/slide" Target="slides/slide22.xml" Id="rId24" /><Relationship Type="http://schemas.openxmlformats.org/officeDocument/2006/relationships/slide" Target="slides/slide21.xml" Id="rId23" /><Relationship Type="http://schemas.openxmlformats.org/officeDocument/2006/relationships/slide" Target="slides/slide20.xml" Id="rId22" /><Relationship Type="http://schemas.openxmlformats.org/officeDocument/2006/relationships/slide" Target="slides/slide19.xml" Id="rId21" /><Relationship Type="http://schemas.openxmlformats.org/officeDocument/2006/relationships/slide" Target="slides/slide18.xml" Id="rId20" /><Relationship Type="http://schemas.openxmlformats.org/officeDocument/2006/relationships/theme" Target="theme/theme1.xml" Id="rId2" /><Relationship Type="http://schemas.openxmlformats.org/officeDocument/2006/relationships/slide" Target="slides/slide17.xml" Id="rId19" /><Relationship Type="http://schemas.openxmlformats.org/officeDocument/2006/relationships/slide" Target="slides/slide16.xml" Id="rId18" /><Relationship Type="http://schemas.openxmlformats.org/officeDocument/2006/relationships/slide" Target="slides/slide15.xml" Id="rId17" /><Relationship Type="http://schemas.openxmlformats.org/officeDocument/2006/relationships/slide" Target="slides/slide14.xml" Id="rId16" /><Relationship Type="http://schemas.openxmlformats.org/officeDocument/2006/relationships/slide" Target="slides/slide13.xml" Id="rId15" /><Relationship Type="http://schemas.openxmlformats.org/officeDocument/2006/relationships/slide" Target="slides/slide12.xml" Id="rId14" /><Relationship Type="http://schemas.openxmlformats.org/officeDocument/2006/relationships/slide" Target="slides/slide11.xml" Id="rId13" /><Relationship Type="http://schemas.openxmlformats.org/officeDocument/2006/relationships/slide" Target="slides/slide10.xml" Id="rId12" /><Relationship Type="http://schemas.openxmlformats.org/officeDocument/2006/relationships/slide" Target="slides/slide9.xml" Id="rId11" /><Relationship Type="http://schemas.openxmlformats.org/officeDocument/2006/relationships/slide" Target="slides/slide8.xml" Id="rId10" /><Relationship Type="http://schemas.openxmlformats.org/officeDocument/2006/relationships/slideMaster" Target="slideMasters/slideMaster1.xml" Id="rId1" /><Relationship Type="http://schemas.openxmlformats.org/officeDocument/2006/relationships/tags" Target="/ppt/tags/tag121.xml" Id="R0ba146327b4044e9" 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NULL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image" Target="../media/image2.png"/><Relationship Id="rId5" Type="http://schemas.openxmlformats.org/officeDocument/2006/relationships/tags" Target="../tags/tag47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55.xml"/><Relationship Id="rId8" Type="http://schemas.openxmlformats.org/officeDocument/2006/relationships/tags" Target="../tags/tag54.xml"/><Relationship Id="rId7" Type="http://schemas.openxmlformats.org/officeDocument/2006/relationships/tags" Target="../tags/tag53.xml"/><Relationship Id="rId6" Type="http://schemas.openxmlformats.org/officeDocument/2006/relationships/image" Target="../media/image3.png"/><Relationship Id="rId5" Type="http://schemas.openxmlformats.org/officeDocument/2006/relationships/tags" Target="../tags/tag52.xml"/><Relationship Id="rId4" Type="http://schemas.openxmlformats.org/officeDocument/2006/relationships/image" Target="NULL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51.xml"/><Relationship Id="rId12" Type="http://schemas.openxmlformats.org/officeDocument/2006/relationships/tags" Target="../tags/tag58.xml"/><Relationship Id="rId11" Type="http://schemas.openxmlformats.org/officeDocument/2006/relationships/tags" Target="../tags/tag57.xml"/><Relationship Id="rId10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63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image" Target="../media/image2.png"/><Relationship Id="rId5" Type="http://schemas.openxmlformats.org/officeDocument/2006/relationships/tags" Target="../tags/tag60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image" Target="../media/image2.png"/><Relationship Id="rId6" Type="http://schemas.openxmlformats.org/officeDocument/2006/relationships/tags" Target="../tags/tag66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image" Target="../media/image2.png"/><Relationship Id="rId6" Type="http://schemas.openxmlformats.org/officeDocument/2006/relationships/tags" Target="../tags/tag77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85.xml"/><Relationship Id="rId8" Type="http://schemas.openxmlformats.org/officeDocument/2006/relationships/tags" Target="../tags/tag84.xml"/><Relationship Id="rId7" Type="http://schemas.openxmlformats.org/officeDocument/2006/relationships/image" Target="../media/image2.png"/><Relationship Id="rId6" Type="http://schemas.openxmlformats.org/officeDocument/2006/relationships/tags" Target="../tags/tag83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0" Type="http://schemas.openxmlformats.org/officeDocument/2006/relationships/tags" Target="../tags/tag86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image" Target="../media/image2.png"/><Relationship Id="rId6" Type="http://schemas.openxmlformats.org/officeDocument/2006/relationships/tags" Target="../tags/tag89.xml"/><Relationship Id="rId5" Type="http://schemas.openxmlformats.org/officeDocument/2006/relationships/image" Target="NULL" TargetMode="External"/><Relationship Id="rId4" Type="http://schemas.openxmlformats.org/officeDocument/2006/relationships/image" Target="../media/image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0" Type="http://schemas.openxmlformats.org/officeDocument/2006/relationships/tags" Target="../tags/tag92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image" Target="../media/image6.png"/><Relationship Id="rId6" Type="http://schemas.openxmlformats.org/officeDocument/2006/relationships/tags" Target="../tags/tag95.xml"/><Relationship Id="rId5" Type="http://schemas.openxmlformats.org/officeDocument/2006/relationships/image" Target="NULL" TargetMode="External"/><Relationship Id="rId4" Type="http://schemas.openxmlformats.org/officeDocument/2006/relationships/image" Target="../media/image5.png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tags" Target="../tags/tag10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image" Target="NULL" TargetMode="Externa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image" Target="../media/image2.png"/><Relationship Id="rId5" Type="http://schemas.openxmlformats.org/officeDocument/2006/relationships/tags" Target="../tags/tag19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1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image" Target="../media/image2.png"/><Relationship Id="rId5" Type="http://schemas.openxmlformats.org/officeDocument/2006/relationships/tags" Target="../tags/tag24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image" Target="../media/image2.png"/><Relationship Id="rId5" Type="http://schemas.openxmlformats.org/officeDocument/2006/relationships/tags" Target="../tags/tag29.xml"/><Relationship Id="rId4" Type="http://schemas.openxmlformats.org/officeDocument/2006/relationships/image" Target="NULL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2.png"/><Relationship Id="rId5" Type="http://schemas.openxmlformats.org/officeDocument/2006/relationships/tags" Target="../tags/tag37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3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image" Target="../media/image2.png"/><Relationship Id="rId5" Type="http://schemas.openxmlformats.org/officeDocument/2006/relationships/tags" Target="../tags/tag42.xml"/><Relationship Id="rId4" Type="http://schemas.openxmlformats.org/officeDocument/2006/relationships/image" Target="NULL" TargetMode="External"/><Relationship Id="rId3" Type="http://schemas.openxmlformats.org/officeDocument/2006/relationships/image" Target="../media/image3.png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图片 5" descr="C:/Users/1V994W2/Documents/Tencent%20Files/574576071/FileRecv/拼装素材/中国风-64/33/subject_holdleft_52,49,46_0_staid_full_0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4572000" y="865188"/>
            <a:ext cx="4114800" cy="5127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图片 4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3" name="组合 10"/>
          <p:cNvGrpSpPr/>
          <p:nvPr/>
        </p:nvGrpSpPr>
        <p:grpSpPr>
          <a:xfrm>
            <a:off x="1965325" y="671513"/>
            <a:ext cx="1243013" cy="5514975"/>
            <a:chOff x="7904480" y="671195"/>
            <a:chExt cx="1657350" cy="5515610"/>
          </a:xfrm>
        </p:grpSpPr>
        <p:sp>
          <p:nvSpPr>
            <p:cNvPr id="12" name="矩形 11"/>
            <p:cNvSpPr/>
            <p:nvPr>
              <p:custDataLst>
                <p:tags r:id="rId7"/>
              </p:custDataLst>
            </p:nvPr>
          </p:nvSpPr>
          <p:spPr>
            <a:xfrm>
              <a:off x="7904480" y="767080"/>
              <a:ext cx="1657350" cy="5330190"/>
            </a:xfrm>
            <a:prstGeom prst="rect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8"/>
              </p:custDataLst>
            </p:nvPr>
          </p:nvSpPr>
          <p:spPr>
            <a:xfrm>
              <a:off x="8432800" y="5995670"/>
              <a:ext cx="600075" cy="19113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  <p:sp>
          <p:nvSpPr>
            <p:cNvPr id="14" name="矩形 13"/>
            <p:cNvSpPr/>
            <p:nvPr>
              <p:custDataLst>
                <p:tags r:id="rId9"/>
              </p:custDataLst>
            </p:nvPr>
          </p:nvSpPr>
          <p:spPr>
            <a:xfrm>
              <a:off x="8432800" y="671195"/>
              <a:ext cx="600075" cy="19113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</p:grpSp>
      <p:sp>
        <p:nvSpPr>
          <p:cNvPr id="2" name="副标题 1"/>
          <p:cNvSpPr>
            <a:spLocks noGrp="1"/>
          </p:cNvSpPr>
          <p:nvPr>
            <p:ph type="subTitle" idx="13" hasCustomPrompt="1"/>
          </p:nvPr>
        </p:nvSpPr>
        <p:spPr>
          <a:xfrm>
            <a:off x="1463993" y="766445"/>
            <a:ext cx="344805" cy="5080635"/>
          </a:xfrm>
          <a:noFill/>
        </p:spPr>
        <p:txBody>
          <a:bodyPr vert="eaVert" wrap="square" lIns="0" tIns="0" rIns="0" bIns="0" rtlCol="0" anchor="t" anchorCtr="0">
            <a:normAutofit/>
          </a:bodyPr>
          <a:lstStyle>
            <a:lvl1pPr marL="0" indent="0" algn="ctr">
              <a:buNone/>
              <a:defRPr lang="zh-CN" altLang="en-US" sz="1500" spc="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57150" lvl="0" indent="-342900" fontAlgn="auto">
              <a:lnSpc>
                <a:spcPct val="100000"/>
              </a:lnSpc>
              <a:buClrTx/>
              <a:buSzTx/>
            </a:pPr>
            <a:r>
              <a:rPr lang="zh-CN" altLang="en-US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9" name="竖排文字占位符 8"/>
          <p:cNvSpPr>
            <a:spLocks noGrp="1"/>
          </p:cNvSpPr>
          <p:nvPr>
            <p:ph type="body" orient="vert" sz="quarter" idx="15" hasCustomPrompt="1"/>
          </p:nvPr>
        </p:nvSpPr>
        <p:spPr>
          <a:xfrm>
            <a:off x="3366612" y="2770671"/>
            <a:ext cx="386238" cy="1594168"/>
          </a:xfrm>
        </p:spPr>
        <p:txBody>
          <a:bodyPr vert="eaVert" anchor="ctr"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fontAlgn="auto"/>
            <a:r>
              <a:rPr lang="zh-CN" altLang="en-US" strike="noStrike" noProof="1" dirty="0"/>
              <a:t>汇报人姓名</a:t>
            </a:r>
            <a:endParaRPr lang="zh-CN" altLang="en-US" strike="noStrike" noProof="1" dirty="0"/>
          </a:p>
        </p:txBody>
      </p:sp>
      <p:sp>
        <p:nvSpPr>
          <p:cNvPr id="19" name="竖排文字占位符 8"/>
          <p:cNvSpPr>
            <a:spLocks noGrp="1"/>
          </p:cNvSpPr>
          <p:nvPr>
            <p:ph type="body" orient="vert" sz="quarter" idx="16" hasCustomPrompt="1"/>
          </p:nvPr>
        </p:nvSpPr>
        <p:spPr>
          <a:xfrm>
            <a:off x="3366612" y="4470400"/>
            <a:ext cx="386238" cy="1594168"/>
          </a:xfrm>
        </p:spPr>
        <p:txBody>
          <a:bodyPr vert="eaVert" anchor="ctr"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fontAlgn="auto"/>
            <a:r>
              <a:rPr lang="zh-CN" altLang="en-US" strike="noStrike" noProof="1" dirty="0"/>
              <a:t>汇报名字</a:t>
            </a:r>
            <a:endParaRPr lang="zh-CN" altLang="en-US" strike="noStrike" noProof="1" dirty="0"/>
          </a:p>
        </p:txBody>
      </p:sp>
      <p:sp>
        <p:nvSpPr>
          <p:cNvPr id="7" name="竖排文字占位符 6"/>
          <p:cNvSpPr>
            <a:spLocks noGrp="1"/>
          </p:cNvSpPr>
          <p:nvPr>
            <p:ph type="body" orient="vert" sz="quarter" idx="17" hasCustomPrompt="1"/>
          </p:nvPr>
        </p:nvSpPr>
        <p:spPr>
          <a:xfrm>
            <a:off x="2248614" y="1114893"/>
            <a:ext cx="677228" cy="4659629"/>
          </a:xfrm>
        </p:spPr>
        <p:txBody>
          <a:bodyPr vert="eaVert" anchor="ctr">
            <a:normAutofit/>
          </a:bodyPr>
          <a:lstStyle>
            <a:lvl1pPr marL="0" indent="0" algn="ctr">
              <a:buNone/>
              <a:defRPr sz="3300" baseline="0">
                <a:ea typeface="汉仪尚巍手书W" panose="00020600040101010101" pitchFamily="18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图片 7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图片 5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02448" y="952508"/>
            <a:ext cx="8139178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图片 6" descr="C:/Users/1V994W2/Documents/Tencent%20Files/574576071/FileRecv/拼装素材/中国风-64/33/subject_holdleft_52,49,46_0_staid_full_0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457200" y="865188"/>
            <a:ext cx="4114800" cy="5127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2" name="图片 5" descr="C:/Users/1V994W2/PycharmProjects/PPT_Background_Generation/pic_temp/0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3" name="组合 8"/>
          <p:cNvGrpSpPr/>
          <p:nvPr/>
        </p:nvGrpSpPr>
        <p:grpSpPr>
          <a:xfrm>
            <a:off x="5927725" y="671513"/>
            <a:ext cx="1243013" cy="5514975"/>
            <a:chOff x="12448" y="1057"/>
            <a:chExt cx="2610" cy="8685"/>
          </a:xfrm>
        </p:grpSpPr>
        <p:sp>
          <p:nvSpPr>
            <p:cNvPr id="10" name="矩形 9"/>
            <p:cNvSpPr/>
            <p:nvPr>
              <p:custDataLst>
                <p:tags r:id="rId7"/>
              </p:custDataLst>
            </p:nvPr>
          </p:nvSpPr>
          <p:spPr>
            <a:xfrm>
              <a:off x="12448" y="1208"/>
              <a:ext cx="2610" cy="8394"/>
            </a:xfrm>
            <a:prstGeom prst="rect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  <p:sp>
          <p:nvSpPr>
            <p:cNvPr id="11" name="矩形 10"/>
            <p:cNvSpPr/>
            <p:nvPr>
              <p:custDataLst>
                <p:tags r:id="rId8"/>
              </p:custDataLst>
            </p:nvPr>
          </p:nvSpPr>
          <p:spPr>
            <a:xfrm>
              <a:off x="13280" y="9442"/>
              <a:ext cx="945" cy="3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  <p:sp>
          <p:nvSpPr>
            <p:cNvPr id="12" name="矩形 11"/>
            <p:cNvSpPr/>
            <p:nvPr>
              <p:custDataLst>
                <p:tags r:id="rId9"/>
              </p:custDataLst>
            </p:nvPr>
          </p:nvSpPr>
          <p:spPr>
            <a:xfrm>
              <a:off x="13280" y="1057"/>
              <a:ext cx="945" cy="30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/>
              <a:endParaRPr lang="zh-CN" altLang="en-US" sz="1350" strike="noStrike" baseline="0" noProof="1">
                <a:latin typeface="Arial" panose="020B0604020202020204" pitchFamily="34" charset="0"/>
              </a:endParaRPr>
            </a:p>
          </p:txBody>
        </p:sp>
      </p:grpSp>
      <p:sp>
        <p:nvSpPr>
          <p:cNvPr id="8" name="文本占位符 7"/>
          <p:cNvSpPr>
            <a:spLocks noGrp="1"/>
          </p:cNvSpPr>
          <p:nvPr>
            <p:ph type="body" idx="14" hasCustomPrompt="1"/>
          </p:nvPr>
        </p:nvSpPr>
        <p:spPr>
          <a:xfrm>
            <a:off x="5426393" y="766445"/>
            <a:ext cx="344805" cy="5080635"/>
          </a:xfrm>
          <a:noFill/>
        </p:spPr>
        <p:txBody>
          <a:bodyPr vert="eaVert" wrap="square" lIns="0" tIns="0" rIns="0" bIns="0" rtlCol="0" anchor="t" anchorCtr="0">
            <a:normAutofit/>
          </a:bodyPr>
          <a:lstStyle>
            <a:lvl1pPr marL="0" indent="0" algn="l">
              <a:buNone/>
              <a:defRPr lang="zh-CN" altLang="en-US" sz="1500" spc="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marL="57150" lvl="0" indent="-342900" fontAlgn="auto">
              <a:lnSpc>
                <a:spcPct val="100000"/>
              </a:lnSpc>
              <a:buClrTx/>
              <a:buSzTx/>
            </a:pPr>
            <a:r>
              <a:rPr lang="zh-CN" altLang="en-US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17" name="竖排文字占位符 16"/>
          <p:cNvSpPr>
            <a:spLocks noGrp="1"/>
          </p:cNvSpPr>
          <p:nvPr>
            <p:ph type="body" orient="vert" sz="quarter" idx="15" hasCustomPrompt="1"/>
          </p:nvPr>
        </p:nvSpPr>
        <p:spPr>
          <a:xfrm>
            <a:off x="6057000" y="1244600"/>
            <a:ext cx="983933" cy="4381500"/>
          </a:xfrm>
        </p:spPr>
        <p:txBody>
          <a:bodyPr vert="eaVert" anchor="ctr">
            <a:noAutofit/>
          </a:bodyPr>
          <a:lstStyle>
            <a:lvl1pPr marL="0" indent="0" algn="l">
              <a:buNone/>
              <a:defRPr sz="4950" baseline="0">
                <a:ea typeface="汉仪尚巍手书W" panose="00020600040101010101" pitchFamily="18" charset="-122"/>
              </a:defRPr>
            </a:lvl1pPr>
          </a:lstStyle>
          <a:p>
            <a:pPr lvl="0" fontAlgn="auto"/>
            <a:r>
              <a:rPr lang="zh-CN" altLang="en-US" sz="4950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组合 7"/>
          <p:cNvGrpSpPr/>
          <p:nvPr/>
        </p:nvGrpSpPr>
        <p:grpSpPr>
          <a:xfrm>
            <a:off x="0" y="0"/>
            <a:ext cx="9144000" cy="722313"/>
            <a:chOff x="0" y="0"/>
            <a:chExt cx="12192000" cy="721560"/>
          </a:xfrm>
        </p:grpSpPr>
        <p:pic>
          <p:nvPicPr>
            <p:cNvPr id="13316" name="图片 6" descr="C:/Users/1V994W2/PycharmProjects/PPT_Background_Generation/pic_temp/0_pic_quater_right_up.png"/>
            <p:cNvPicPr/>
            <p:nvPr userDrawn="1">
              <p:custDataLst>
                <p:tags r:id="rId2"/>
              </p:custDataLst>
            </p:nvPr>
          </p:nvPicPr>
          <p:blipFill>
            <a:blip r:embed="rId3" r:link="rId4"/>
            <a:stretch>
              <a:fillRect/>
            </a:stretch>
          </p:blipFill>
          <p:spPr>
            <a:xfrm>
              <a:off x="0" y="0"/>
              <a:ext cx="720090" cy="7215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17" name="图片 5" descr="C:/Users/1V994W2/PycharmProjects/PPT_Background_Generation/pic_temp/1_pic_quater_right_up.png"/>
            <p:cNvPicPr/>
            <p:nvPr userDrawn="1">
              <p:custDataLst>
                <p:tags r:id="rId5"/>
              </p:custDataLst>
            </p:nvPr>
          </p:nvPicPr>
          <p:blipFill>
            <a:blip r:embed="rId6" r:link="rId4"/>
            <a:stretch>
              <a:fillRect/>
            </a:stretch>
          </p:blipFill>
          <p:spPr>
            <a:xfrm>
              <a:off x="11471910" y="0"/>
              <a:ext cx="720090" cy="48112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219075" y="303213"/>
            <a:ext cx="8705850" cy="6251575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grpSp>
        <p:nvGrpSpPr>
          <p:cNvPr id="14340" name="组合 5"/>
          <p:cNvGrpSpPr/>
          <p:nvPr/>
        </p:nvGrpSpPr>
        <p:grpSpPr>
          <a:xfrm>
            <a:off x="0" y="0"/>
            <a:ext cx="9144000" cy="722313"/>
            <a:chOff x="0" y="0"/>
            <a:chExt cx="12192000" cy="721560"/>
          </a:xfrm>
        </p:grpSpPr>
        <p:pic>
          <p:nvPicPr>
            <p:cNvPr id="14341" name="图片 8" descr="C:/Users/1V994W2/PycharmProjects/PPT_Background_Generation/pic_temp/0_pic_quater_right_up.png"/>
            <p:cNvPicPr/>
            <p:nvPr userDrawn="1">
              <p:custDataLst>
                <p:tags r:id="rId3"/>
              </p:custDataLst>
            </p:nvPr>
          </p:nvPicPr>
          <p:blipFill>
            <a:blip r:embed="rId4" r:link="rId5"/>
            <a:stretch>
              <a:fillRect/>
            </a:stretch>
          </p:blipFill>
          <p:spPr>
            <a:xfrm>
              <a:off x="0" y="0"/>
              <a:ext cx="720090" cy="7215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2" name="图片 7" descr="C:/Users/1V994W2/PycharmProjects/PPT_Background_Generation/pic_temp/1_pic_quater_right_up.png"/>
            <p:cNvPicPr/>
            <p:nvPr userDrawn="1">
              <p:custDataLst>
                <p:tags r:id="rId6"/>
              </p:custDataLst>
            </p:nvPr>
          </p:nvPicPr>
          <p:blipFill>
            <a:blip r:embed="rId7" r:link="rId5"/>
            <a:stretch>
              <a:fillRect/>
            </a:stretch>
          </p:blipFill>
          <p:spPr>
            <a:xfrm>
              <a:off x="11471910" y="0"/>
              <a:ext cx="720090" cy="48112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61200" y="1249200"/>
            <a:ext cx="7219800" cy="723600"/>
          </a:xfrm>
        </p:spPr>
        <p:txBody>
          <a:bodyPr anchor="ctr"/>
          <a:lstStyle>
            <a:lvl1pPr>
              <a:defRPr sz="2400"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960835" y="2163600"/>
            <a:ext cx="721995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361791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pic>
        <p:nvPicPr>
          <p:cNvPr id="15364" name="图片 7" descr="C:/Users/1V994W2/PycharmProjects/PPT_Background_Generation/pic_temp/0_pic_quater_right_up.png"/>
          <p:cNvPicPr/>
          <p:nvPr>
            <p:custDataLst>
              <p:tags r:id="rId3"/>
            </p:custDataLst>
          </p:nvPr>
        </p:nvPicPr>
        <p:blipFill>
          <a:blip r:embed="rId4" r:link="rId5"/>
          <a:stretch>
            <a:fillRect/>
          </a:stretch>
        </p:blipFill>
        <p:spPr>
          <a:xfrm>
            <a:off x="860425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7400" y="770400"/>
            <a:ext cx="2970000" cy="882000"/>
          </a:xfrm>
        </p:spPr>
        <p:txBody>
          <a:bodyPr anchor="ctr" anchorCtr="0"/>
          <a:lstStyle>
            <a:lvl1pPr>
              <a:defRPr sz="2700"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40100" y="1764000"/>
            <a:ext cx="29673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3825900" y="769938"/>
            <a:ext cx="486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grpSp>
        <p:nvGrpSpPr>
          <p:cNvPr id="16388" name="组合 5"/>
          <p:cNvGrpSpPr/>
          <p:nvPr/>
        </p:nvGrpSpPr>
        <p:grpSpPr>
          <a:xfrm>
            <a:off x="0" y="0"/>
            <a:ext cx="9144000" cy="722313"/>
            <a:chOff x="0" y="0"/>
            <a:chExt cx="12192000" cy="721560"/>
          </a:xfrm>
        </p:grpSpPr>
        <p:pic>
          <p:nvPicPr>
            <p:cNvPr id="16389" name="图片 9" descr="C:/Users/1V994W2/PycharmProjects/PPT_Background_Generation/pic_temp/0_pic_quater_right_up.png"/>
            <p:cNvPicPr/>
            <p:nvPr userDrawn="1">
              <p:custDataLst>
                <p:tags r:id="rId3"/>
              </p:custDataLst>
            </p:nvPr>
          </p:nvPicPr>
          <p:blipFill>
            <a:blip r:embed="rId4" r:link="rId5"/>
            <a:stretch>
              <a:fillRect/>
            </a:stretch>
          </p:blipFill>
          <p:spPr>
            <a:xfrm>
              <a:off x="0" y="0"/>
              <a:ext cx="720090" cy="7215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390" name="图片 7" descr="C:/Users/1V994W2/PycharmProjects/PPT_Background_Generation/pic_temp/1_pic_quater_right_up.png"/>
            <p:cNvPicPr/>
            <p:nvPr userDrawn="1">
              <p:custDataLst>
                <p:tags r:id="rId6"/>
              </p:custDataLst>
            </p:nvPr>
          </p:nvPicPr>
          <p:blipFill>
            <a:blip r:embed="rId7" r:link="rId5"/>
            <a:stretch>
              <a:fillRect/>
            </a:stretch>
          </p:blipFill>
          <p:spPr>
            <a:xfrm>
              <a:off x="11471910" y="0"/>
              <a:ext cx="720090" cy="48112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9000" y="781200"/>
            <a:ext cx="8232300" cy="626400"/>
          </a:xfrm>
        </p:spPr>
        <p:txBody>
          <a:bodyPr anchor="ctr"/>
          <a:lstStyle>
            <a:lvl1pPr algn="ctr">
              <a:defRPr sz="2700"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459000" y="1659600"/>
            <a:ext cx="8231981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59581" y="2808000"/>
            <a:ext cx="82242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5029200"/>
            <a:ext cx="9144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grpSp>
        <p:nvGrpSpPr>
          <p:cNvPr id="17412" name="组合 5"/>
          <p:cNvGrpSpPr/>
          <p:nvPr/>
        </p:nvGrpSpPr>
        <p:grpSpPr>
          <a:xfrm>
            <a:off x="0" y="0"/>
            <a:ext cx="9144000" cy="722313"/>
            <a:chOff x="0" y="0"/>
            <a:chExt cx="12192000" cy="721560"/>
          </a:xfrm>
        </p:grpSpPr>
        <p:pic>
          <p:nvPicPr>
            <p:cNvPr id="17413" name="图片 9" descr="C:/Users/1V994W2/PycharmProjects/PPT_Background_Generation/pic_temp/0_pic_quater_right_up.png"/>
            <p:cNvPicPr/>
            <p:nvPr userDrawn="1">
              <p:custDataLst>
                <p:tags r:id="rId3"/>
              </p:custDataLst>
            </p:nvPr>
          </p:nvPicPr>
          <p:blipFill>
            <a:blip r:embed="rId4" r:link="rId5"/>
            <a:stretch>
              <a:fillRect/>
            </a:stretch>
          </p:blipFill>
          <p:spPr>
            <a:xfrm>
              <a:off x="0" y="0"/>
              <a:ext cx="720090" cy="7215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14" name="图片 7" descr="C:/Users/1V994W2/PycharmProjects/PPT_Background_Generation/pic_temp/1_pic_quater_right_up.png"/>
            <p:cNvPicPr/>
            <p:nvPr userDrawn="1">
              <p:custDataLst>
                <p:tags r:id="rId6"/>
              </p:custDataLst>
            </p:nvPr>
          </p:nvPicPr>
          <p:blipFill>
            <a:blip r:embed="rId7" r:link="rId5"/>
            <a:stretch>
              <a:fillRect/>
            </a:stretch>
          </p:blipFill>
          <p:spPr>
            <a:xfrm>
              <a:off x="11471910" y="0"/>
              <a:ext cx="720090" cy="48112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600" y="669600"/>
            <a:ext cx="8232300" cy="565200"/>
          </a:xfrm>
        </p:spPr>
        <p:txBody>
          <a:bodyPr anchor="ctr" anchorCtr="0"/>
          <a:lstStyle>
            <a:lvl1pPr algn="ctr">
              <a:defRPr sz="2400"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53628" y="1681200"/>
            <a:ext cx="82431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445500" y="5180400"/>
            <a:ext cx="82512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grpSp>
        <p:nvGrpSpPr>
          <p:cNvPr id="18436" name="组合 5"/>
          <p:cNvGrpSpPr/>
          <p:nvPr/>
        </p:nvGrpSpPr>
        <p:grpSpPr>
          <a:xfrm>
            <a:off x="0" y="6135688"/>
            <a:ext cx="9144000" cy="722312"/>
            <a:chOff x="0" y="6136441"/>
            <a:chExt cx="12192000" cy="721560"/>
          </a:xfrm>
        </p:grpSpPr>
        <p:pic>
          <p:nvPicPr>
            <p:cNvPr id="18437" name="图片 11" descr="C:/Users/1V994W2/PycharmProjects/PPT_Background_Generation/pic_temp/0_pic_quater_right_up.png"/>
            <p:cNvPicPr/>
            <p:nvPr userDrawn="1">
              <p:custDataLst>
                <p:tags r:id="rId3"/>
              </p:custDataLst>
            </p:nvPr>
          </p:nvPicPr>
          <p:blipFill>
            <a:blip r:embed="rId4" r:link="rId5"/>
            <a:stretch>
              <a:fillRect/>
            </a:stretch>
          </p:blipFill>
          <p:spPr>
            <a:xfrm>
              <a:off x="11471910" y="6136441"/>
              <a:ext cx="720090" cy="7215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38" name="图片 9" descr="C:/Users/1V994W2/PycharmProjects/PPT_Background_Generation/pic_temp/1_pic_quater_right_up.png"/>
            <p:cNvPicPr/>
            <p:nvPr userDrawn="1">
              <p:custDataLst>
                <p:tags r:id="rId6"/>
              </p:custDataLst>
            </p:nvPr>
          </p:nvPicPr>
          <p:blipFill>
            <a:blip r:embed="rId7" r:link="rId5"/>
            <a:stretch>
              <a:fillRect/>
            </a:stretch>
          </p:blipFill>
          <p:spPr>
            <a:xfrm>
              <a:off x="0" y="6376878"/>
              <a:ext cx="720090" cy="48112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4700" y="237600"/>
            <a:ext cx="8278200" cy="441964"/>
          </a:xfrm>
        </p:spPr>
        <p:txBody>
          <a:bodyPr/>
          <a:lstStyle>
            <a:lvl1pPr>
              <a:defRPr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34700" y="1663200"/>
            <a:ext cx="40068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4681800" y="1663200"/>
            <a:ext cx="40257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429300" y="4816800"/>
            <a:ext cx="40068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4689900" y="4813200"/>
            <a:ext cx="40257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4088"/>
            <a:ext cx="9144000" cy="4949825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grpSp>
        <p:nvGrpSpPr>
          <p:cNvPr id="19460" name="组合 5"/>
          <p:cNvGrpSpPr/>
          <p:nvPr/>
        </p:nvGrpSpPr>
        <p:grpSpPr>
          <a:xfrm>
            <a:off x="0" y="5233988"/>
            <a:ext cx="9144000" cy="1624012"/>
            <a:chOff x="0" y="5234491"/>
            <a:chExt cx="12191999" cy="1623509"/>
          </a:xfrm>
        </p:grpSpPr>
        <p:pic>
          <p:nvPicPr>
            <p:cNvPr id="19461" name="图片 8" descr="C:/Users/1V994W2/PycharmProjects/PPT_Background_Generation/pic_temp/0_pic_quater_right_down.png"/>
            <p:cNvPicPr/>
            <p:nvPr userDrawn="1">
              <p:custDataLst>
                <p:tags r:id="rId3"/>
              </p:custDataLst>
            </p:nvPr>
          </p:nvPicPr>
          <p:blipFill>
            <a:blip r:embed="rId4" r:link="rId5"/>
            <a:stretch>
              <a:fillRect/>
            </a:stretch>
          </p:blipFill>
          <p:spPr>
            <a:xfrm>
              <a:off x="10571797" y="5234491"/>
              <a:ext cx="1620202" cy="162350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462" name="图片 7" descr="C:/Users/1V994W2/PycharmProjects/PPT_Background_Generation/pic_temp/1_pic_quater_left_down.png"/>
            <p:cNvPicPr/>
            <p:nvPr userDrawn="1">
              <p:custDataLst>
                <p:tags r:id="rId6"/>
              </p:custDataLst>
            </p:nvPr>
          </p:nvPicPr>
          <p:blipFill>
            <a:blip r:embed="rId7" r:link="rId5"/>
            <a:stretch>
              <a:fillRect/>
            </a:stretch>
          </p:blipFill>
          <p:spPr>
            <a:xfrm>
              <a:off x="0" y="5775475"/>
              <a:ext cx="1620202" cy="108252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142100" y="1339200"/>
            <a:ext cx="6858000" cy="2386800"/>
          </a:xfrm>
        </p:spPr>
        <p:txBody>
          <a:bodyPr anchor="b"/>
          <a:lstStyle>
            <a:lvl1pPr algn="ctr">
              <a:defRPr sz="4500" b="0"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41810" y="3862800"/>
            <a:ext cx="6858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图片 7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图片 6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412" y="952508"/>
            <a:ext cx="8139178" cy="5388907"/>
          </a:xfrm>
        </p:spPr>
        <p:txBody>
          <a:bodyPr vert="horz" lIns="90170" tIns="46990" rIns="90170" bIns="4699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图片 6" descr="C:/Users/1V994W2/PycharmProjects/PPT_Background_Generation/pic_temp/pic_half_to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3048000" y="4960938"/>
            <a:ext cx="3048000" cy="1897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09107" y="2613025"/>
            <a:ext cx="4325779" cy="81597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2400" u="none" strike="noStrike" kern="1200" cap="none" spc="3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尚巍手书W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2409107" y="3836672"/>
            <a:ext cx="4325779" cy="38608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微软雅黑" panose="020B0503020204020204" charset="-122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图片 8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图片 7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2448" y="952508"/>
            <a:ext cx="3962432" cy="5388907"/>
          </a:xfrm>
        </p:spPr>
        <p:txBody>
          <a:bodyPr vert="horz" lIns="90170" tIns="46990" rIns="90170" bIns="4699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  <a:p>
            <a:pPr lvl="1" fontAlgn="auto"/>
            <a:r>
              <a:rPr strike="noStrike" noProof="1">
                <a:sym typeface="+mn-ea"/>
              </a:rPr>
              <a:t>第二级</a:t>
            </a:r>
            <a:endParaRPr strike="noStrike" noProof="1">
              <a:sym typeface="+mn-ea"/>
            </a:endParaRPr>
          </a:p>
          <a:p>
            <a:pPr lvl="2" fontAlgn="auto"/>
            <a:r>
              <a:rPr strike="noStrike" noProof="1">
                <a:sym typeface="+mn-ea"/>
              </a:rPr>
              <a:t>第三级</a:t>
            </a:r>
            <a:endParaRPr strike="noStrike" noProof="1">
              <a:sym typeface="+mn-ea"/>
            </a:endParaRPr>
          </a:p>
          <a:p>
            <a:pPr lvl="3" fontAlgn="auto"/>
            <a:r>
              <a:rPr strike="noStrike" noProof="1">
                <a:sym typeface="+mn-ea"/>
              </a:rPr>
              <a:t>第四级</a:t>
            </a:r>
            <a:endParaRPr strike="noStrike" noProof="1">
              <a:sym typeface="+mn-ea"/>
            </a:endParaRPr>
          </a:p>
          <a:p>
            <a:pPr lvl="4" fontAlgn="auto"/>
            <a:r>
              <a:rPr strike="noStrike" noProof="1">
                <a:sym typeface="+mn-ea"/>
              </a:rPr>
              <a:t>第五级</a:t>
            </a:r>
            <a:endParaRPr strike="noStrike"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158" y="952508"/>
            <a:ext cx="396243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eaLnBrk="1" fontAlgn="auto" latinLnBrk="0" hangingPunct="1">
              <a:defRPr sz="1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eaLnBrk="1" fontAlgn="auto" latinLnBrk="0" hangingPunct="1">
              <a:defRPr sz="1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eaLnBrk="1" fontAlgn="auto" latinLnBrk="0" hangingPunct="1">
              <a:defRPr sz="1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eaLnBrk="1" fontAlgn="auto" latinLnBrk="0" hangingPunct="1">
              <a:defRPr sz="1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图片 10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8" name="图片 9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443234"/>
            <a:ext cx="8139178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502448" y="952508"/>
            <a:ext cx="396243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444" y="1406525"/>
            <a:ext cx="3962400" cy="4934752"/>
          </a:xfrm>
        </p:spPr>
        <p:txBody>
          <a:bodyPr vert="horz" lIns="90170" tIns="46990" rIns="90170" bIns="4699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76813" y="952508"/>
            <a:ext cx="396243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strike="noStrike" noProof="1">
                <a:sym typeface="+mn-ea"/>
              </a:rPr>
              <a:t>单击此处编辑文本</a:t>
            </a:r>
            <a:endParaRPr strike="noStrike" noProof="1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76813" y="1406525"/>
            <a:ext cx="3962432" cy="4934752"/>
          </a:xfrm>
        </p:spPr>
        <p:txBody>
          <a:bodyPr vert="horz" lIns="90170" tIns="46990" rIns="90170" bIns="4699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图片 6" descr="C:/Users/1V994W2/Documents/Tencent%20Files/574576071/FileRecv/拼装素材/中国风-64/33/subject_holdleft_52,49,46_0_staid_full_0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5622925" y="1377950"/>
            <a:ext cx="3292475" cy="4102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2" name="图片 5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0" y="6376988"/>
            <a:ext cx="539750" cy="481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图片 8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图片 7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48" y="443234"/>
            <a:ext cx="8139178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2448" y="952508"/>
            <a:ext cx="396243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 fontAlgn="auto"/>
            <a:endParaRPr strike="noStrike" noProof="1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9194" y="952508"/>
            <a:ext cx="3962432" cy="5388907"/>
          </a:xfrm>
        </p:spPr>
        <p:txBody>
          <a:bodyPr vert="horz" lIns="90170" tIns="46990" rIns="90170" bIns="4699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单击此处编辑母版文本样式</a:t>
            </a:r>
            <a:endParaRPr strike="noStrike" noProof="1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9EFD9D74-47D9-4702-A33C-335B63B48DBF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FABC47A4-756D-490B-A52F-7D9E2C9FC05F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图片 7" descr="C:/Users/1V994W2/PycharmProjects/PPT_Background_Generation/pic_temp/0_pic_quater_right_up.png"/>
          <p:cNvPicPr/>
          <p:nvPr>
            <p:custDataLst>
              <p:tags r:id="rId2"/>
            </p:custDataLst>
          </p:nvPr>
        </p:nvPicPr>
        <p:blipFill>
          <a:blip r:embed="rId3" r:link="rId4"/>
          <a:stretch>
            <a:fillRect/>
          </a:stretch>
        </p:blipFill>
        <p:spPr>
          <a:xfrm>
            <a:off x="0" y="0"/>
            <a:ext cx="539750" cy="72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图片 6" descr="C:/Users/1V994W2/PycharmProjects/PPT_Background_Generation/pic_temp/1_pic_quater_right_up.png"/>
          <p:cNvPicPr/>
          <p:nvPr>
            <p:custDataLst>
              <p:tags r:id="rId5"/>
            </p:custDataLst>
          </p:nvPr>
        </p:nvPicPr>
        <p:blipFill>
          <a:blip r:embed="rId6" r:link="rId4"/>
          <a:stretch>
            <a:fillRect/>
          </a:stretch>
        </p:blipFill>
        <p:spPr>
          <a:xfrm>
            <a:off x="8604250" y="0"/>
            <a:ext cx="539750" cy="48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928351" y="952508"/>
            <a:ext cx="713238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单击此处编辑母版标题样式</a:t>
            </a:r>
            <a:endParaRPr strike="noStrike"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444" y="952500"/>
            <a:ext cx="7371076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7" Type="http://schemas.openxmlformats.org/officeDocument/2006/relationships/theme" Target="../theme/theme1.xml"/><Relationship Id="rId26" Type="http://schemas.openxmlformats.org/officeDocument/2006/relationships/tags" Target="../tags/tag104.xml"/><Relationship Id="rId25" Type="http://schemas.openxmlformats.org/officeDocument/2006/relationships/tags" Target="../tags/tag103.xml"/><Relationship Id="rId24" Type="http://schemas.openxmlformats.org/officeDocument/2006/relationships/tags" Target="../tags/tag102.xml"/><Relationship Id="rId23" Type="http://schemas.openxmlformats.org/officeDocument/2006/relationships/tags" Target="../tags/tag101.xml"/><Relationship Id="rId22" Type="http://schemas.openxmlformats.org/officeDocument/2006/relationships/tags" Target="../tags/tag100.xml"/><Relationship Id="rId21" Type="http://schemas.openxmlformats.org/officeDocument/2006/relationships/tags" Target="../tags/tag99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>
          <a:xfrm>
            <a:off x="501650" y="442913"/>
            <a:ext cx="8140700" cy="442912"/>
          </a:xfrm>
          <a:prstGeom prst="rect">
            <a:avLst/>
          </a:prstGeom>
          <a:noFill/>
          <a:ln w="9525">
            <a:noFill/>
          </a:ln>
        </p:spPr>
        <p:txBody>
          <a:bodyPr vert="horz" lIns="90170" tIns="46990" rIns="90170" bIns="46990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  <p:custDataLst>
              <p:tags r:id="rId22"/>
            </p:custDataLst>
          </p:nvPr>
        </p:nvSpPr>
        <p:spPr>
          <a:xfrm>
            <a:off x="501650" y="962025"/>
            <a:ext cx="8140700" cy="5387975"/>
          </a:xfrm>
          <a:prstGeom prst="rect">
            <a:avLst/>
          </a:prstGeom>
          <a:noFill/>
          <a:ln w="9525">
            <a:noFill/>
          </a:ln>
        </p:spPr>
        <p:txBody>
          <a:bodyPr vert="horz" lIns="90170" tIns="46990" rIns="90170" bIns="46990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171450"/>
            <a:r>
              <a:rPr lang="zh-CN" altLang="en-US" dirty="0"/>
              <a:t>第二级</a:t>
            </a:r>
            <a:endParaRPr lang="zh-CN" altLang="en-US" dirty="0"/>
          </a:p>
          <a:p>
            <a:pPr lvl="2" indent="-171450"/>
            <a:r>
              <a:rPr lang="zh-CN" altLang="en-US" dirty="0"/>
              <a:t>第三级</a:t>
            </a:r>
            <a:endParaRPr lang="zh-CN" altLang="en-US" dirty="0"/>
          </a:p>
          <a:p>
            <a:pPr lvl="3" indent="-171450"/>
            <a:r>
              <a:rPr lang="zh-CN" altLang="en-US" dirty="0"/>
              <a:t>第四级</a:t>
            </a:r>
            <a:endParaRPr lang="zh-CN" altLang="en-US" dirty="0"/>
          </a:p>
          <a:p>
            <a:pPr lvl="4" indent="-17145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3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4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5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7" name="KSO_TEMPLATE" hidden="1"/>
          <p:cNvSpPr/>
          <p:nvPr>
            <p:custDataLst>
              <p:tags r:id="rId26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hf sldNum="0" hdr="0" ftr="0" dt="0"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1800" b="0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5.xml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7.xml"/><Relationship Id="rId2" Type="http://schemas.openxmlformats.org/officeDocument/2006/relationships/image" Target="../media/image7.png"/><Relationship Id="rId1" Type="http://schemas.openxmlformats.org/officeDocument/2006/relationships/tags" Target="../tags/tag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3" name="文本占位符 3"/>
          <p:cNvSpPr>
            <a:spLocks noGrp="1"/>
          </p:cNvSpPr>
          <p:nvPr>
            <p:ph type="body" orient="vert" sz="quarter" idx="17" hasCustomPrompt="1"/>
          </p:nvPr>
        </p:nvSpPr>
        <p:spPr>
          <a:xfrm>
            <a:off x="2247900" y="1003300"/>
            <a:ext cx="677863" cy="4843463"/>
          </a:xfrm>
        </p:spPr>
        <p:txBody>
          <a:bodyPr lIns="90170" tIns="46990" rIns="90170" bIns="46990" anchor="ctr">
            <a:normAutofit/>
          </a:bodyPr>
          <a:p>
            <a:pPr marL="0" marR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40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汉仪尚巍手书W" panose="00020600040101010101" pitchFamily="18" charset="-122"/>
                <a:cs typeface="+mn-cs"/>
              </a:rPr>
              <a:t>中国古代史专题复习</a:t>
            </a:r>
            <a:endParaRPr kumimoji="0" lang="zh-CN" altLang="en-US" sz="4000" b="0" i="0" u="none" strike="noStrike" kern="1200" cap="none" spc="15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汉仪尚巍手书W" panose="00020600040101010101" pitchFamily="18" charset="-122"/>
              <a:cs typeface="+mn-cs"/>
            </a:endParaRPr>
          </a:p>
        </p:txBody>
      </p:sp>
      <p:sp>
        <p:nvSpPr>
          <p:cNvPr id="20484" name="副标题 4"/>
          <p:cNvSpPr>
            <a:spLocks noGrp="1"/>
          </p:cNvSpPr>
          <p:nvPr>
            <p:ph type="subTitle" idx="13" hasCustomPrompt="1"/>
          </p:nvPr>
        </p:nvSpPr>
        <p:spPr>
          <a:xfrm>
            <a:off x="1365250" y="766763"/>
            <a:ext cx="444500" cy="5080000"/>
          </a:xfrm>
        </p:spPr>
        <p:txBody>
          <a:bodyPr wrap="square" lIns="0" tIns="0" rIns="0" bIns="0" rtlCol="0" anchor="t" anchorCtr="0">
            <a:normAutofit/>
          </a:bodyPr>
          <a:p>
            <a:pPr marL="0" marR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2400" b="0" i="0" u="none" strike="noStrike" kern="1200" cap="none" spc="150" normalizeH="0" baseline="0" noProof="1">
                <a:solidFill>
                  <a:srgbClr val="595959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教师：谢雁</a:t>
            </a:r>
            <a:endParaRPr kumimoji="0" lang="zh-CN" altLang="en-US" sz="2400" b="0" i="0" u="none" strike="noStrike" kern="1200" cap="none" spc="150" normalizeH="0" baseline="0" noProof="1">
              <a:solidFill>
                <a:srgbClr val="595959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标题 1"/>
          <p:cNvSpPr>
            <a:spLocks noGrp="1"/>
          </p:cNvSpPr>
          <p:nvPr>
            <p:ph type="title"/>
          </p:nvPr>
        </p:nvSpPr>
        <p:spPr>
          <a:xfrm>
            <a:off x="501650" y="4429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</a:rPr>
              <a:t>二、对国家统一的认识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26626" name="文本占位符 25602"/>
          <p:cNvSpPr>
            <a:spLocks noGrp="1"/>
          </p:cNvSpPr>
          <p:nvPr>
            <p:ph idx="1"/>
          </p:nvPr>
        </p:nvSpPr>
        <p:spPr>
          <a:xfrm>
            <a:off x="501650" y="1233488"/>
            <a:ext cx="8140700" cy="1646238"/>
          </a:xfrm>
        </p:spPr>
        <p:txBody>
          <a:bodyPr lIns="90170" tIns="46990" rIns="90170" bIns="46990" rtlCol="0" anchor="t">
            <a:norm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24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    国家统一是中国历史发展的不可抗拒的潮流，纵观我国封建社会长达</a:t>
            </a:r>
            <a:r>
              <a:rPr kumimoji="0" lang="en-US" altLang="zh-CN" sz="24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2300</a:t>
            </a:r>
            <a:r>
              <a:rPr kumimoji="0" lang="zh-CN" altLang="en-US" sz="24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多年的历史，</a:t>
            </a:r>
            <a:r>
              <a:rPr kumimoji="0" lang="zh-CN" altLang="en-US" sz="2400" b="0" i="0" u="none" strike="noStrike" kern="1200" cap="none" spc="150" normalizeH="0" baseline="0" noProof="1" dirty="0">
                <a:solidFill>
                  <a:srgbClr val="CC0000"/>
                </a:solidFill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统一始终是主流，分裂只是支流，</a:t>
            </a:r>
            <a:r>
              <a:rPr kumimoji="0" lang="zh-CN" altLang="en-US" sz="24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即使是国家处于分裂状态，也仍然孕育着统一的因素。</a:t>
            </a:r>
            <a:endParaRPr kumimoji="0" lang="zh-CN" altLang="en-US" sz="2400" b="0" i="0" u="none" strike="noStrike" kern="1200" cap="none" spc="150" normalizeH="0" baseline="0" noProof="1" dirty="0">
              <a:solidFill>
                <a:schemeClr val="tx1"/>
              </a:solidFill>
              <a:uFillTx/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6627" name="矩形 25603"/>
          <p:cNvSpPr/>
          <p:nvPr/>
        </p:nvSpPr>
        <p:spPr>
          <a:xfrm>
            <a:off x="501650" y="3033713"/>
            <a:ext cx="814070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indent="609600">
              <a:buFont typeface="Arial" panose="020B0604020202020204" pitchFamily="34" charset="0"/>
            </a:pPr>
            <a:r>
              <a:rPr lang="zh-CN" altLang="en-US" sz="2400" dirty="0">
                <a:solidFill>
                  <a:srgbClr val="CC0000"/>
                </a:solidFill>
                <a:latin typeface="楷体" panose="02010609060101010101" charset="-122"/>
                <a:ea typeface="楷体" panose="02010609060101010101" charset="-122"/>
              </a:rPr>
              <a:t>合则利，分则伤。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统一是历史发展的进步潮流，任何分裂势力都是逆历史潮流而动，必然被历史的车轮碾得粉碎。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 indent="609600">
              <a:buFont typeface="Arial" panose="020B0604020202020204" pitchFamily="34" charset="0"/>
            </a:pPr>
            <a:r>
              <a:rPr lang="zh-CN" altLang="en-US" sz="2400" dirty="0">
                <a:solidFill>
                  <a:srgbClr val="CC0000"/>
                </a:solidFill>
                <a:latin typeface="楷体" panose="02010609060101010101" charset="-122"/>
                <a:ea typeface="楷体" panose="02010609060101010101" charset="-122"/>
              </a:rPr>
              <a:t>统一需要实力和政策，实力是基础，政策是关键。</a:t>
            </a:r>
            <a:endParaRPr lang="zh-CN" altLang="en-US" sz="2400" dirty="0">
              <a:solidFill>
                <a:srgbClr val="CC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indent="609600">
              <a:buFont typeface="Arial" panose="020B0604020202020204" pitchFamily="34" charset="0"/>
            </a:pPr>
            <a:r>
              <a:rPr lang="zh-CN" altLang="en-US" sz="2400" dirty="0">
                <a:solidFill>
                  <a:srgbClr val="CC0000"/>
                </a:solidFill>
                <a:latin typeface="楷体" panose="02010609060101010101" charset="-122"/>
                <a:ea typeface="楷体" panose="02010609060101010101" charset="-122"/>
              </a:rPr>
              <a:t>统一符合各族人民的共同愿望，必然得到人民的拥护。</a:t>
            </a:r>
            <a:endParaRPr lang="zh-CN" altLang="en-US" sz="2400" dirty="0">
              <a:solidFill>
                <a:srgbClr val="CC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6628" name="矩形 25604"/>
          <p:cNvSpPr/>
          <p:nvPr/>
        </p:nvSpPr>
        <p:spPr>
          <a:xfrm>
            <a:off x="501650" y="4972050"/>
            <a:ext cx="8140700" cy="83026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我国古代统一的典型朝代有：秦朝；两汉；隋朝；唐朝；元朝；明朝和清朝。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6626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charRg st="0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  <p:bldP spid="26627" grpId="0"/>
      <p:bldP spid="266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文本框 166927"/>
          <p:cNvSpPr txBox="1"/>
          <p:nvPr/>
        </p:nvSpPr>
        <p:spPr>
          <a:xfrm>
            <a:off x="0" y="1004888"/>
            <a:ext cx="4673600" cy="3046412"/>
          </a:xfrm>
          <a:prstGeom prst="rect">
            <a:avLst/>
          </a:prstGeom>
          <a:noFill/>
          <a:ln w="19050" cap="flat" cmpd="sng">
            <a:solidFill>
              <a:srgbClr val="C29C6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6916" name="椭圆 166915"/>
          <p:cNvSpPr/>
          <p:nvPr/>
        </p:nvSpPr>
        <p:spPr>
          <a:xfrm>
            <a:off x="2493963" y="2844800"/>
            <a:ext cx="709612" cy="65405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吴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17" name="椭圆 166916"/>
          <p:cNvSpPr/>
          <p:nvPr/>
        </p:nvSpPr>
        <p:spPr>
          <a:xfrm>
            <a:off x="838200" y="2917825"/>
            <a:ext cx="709613" cy="65405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蜀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18" name="椭圆 166917"/>
          <p:cNvSpPr/>
          <p:nvPr/>
        </p:nvSpPr>
        <p:spPr>
          <a:xfrm>
            <a:off x="1630363" y="1547813"/>
            <a:ext cx="709612" cy="65405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魏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19" name="直接连接符 166918"/>
          <p:cNvSpPr/>
          <p:nvPr/>
        </p:nvSpPr>
        <p:spPr>
          <a:xfrm flipH="1">
            <a:off x="1403350" y="2201863"/>
            <a:ext cx="503238" cy="6477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750" name="直接连接符 166919"/>
          <p:cNvSpPr/>
          <p:nvPr/>
        </p:nvSpPr>
        <p:spPr>
          <a:xfrm>
            <a:off x="2268538" y="213042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751" name="直接连接符 166920"/>
          <p:cNvSpPr/>
          <p:nvPr/>
        </p:nvSpPr>
        <p:spPr>
          <a:xfrm>
            <a:off x="1908175" y="227488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6922" name="直接连接符 166921"/>
          <p:cNvSpPr/>
          <p:nvPr/>
        </p:nvSpPr>
        <p:spPr>
          <a:xfrm>
            <a:off x="1908175" y="2201863"/>
            <a:ext cx="503238" cy="6492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681" name="直接连接符 166922"/>
          <p:cNvSpPr/>
          <p:nvPr/>
        </p:nvSpPr>
        <p:spPr>
          <a:xfrm flipV="1">
            <a:off x="1403350" y="2849563"/>
            <a:ext cx="1008063" cy="15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6924" name="文本框 166923"/>
          <p:cNvSpPr txBox="1"/>
          <p:nvPr/>
        </p:nvSpPr>
        <p:spPr>
          <a:xfrm>
            <a:off x="1116013" y="933450"/>
            <a:ext cx="1608137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folHlink"/>
                </a:solidFill>
                <a:latin typeface="华文行楷" panose="02010800040101010101" charset="-122"/>
                <a:ea typeface="华文行楷" panose="02010800040101010101" charset="-122"/>
              </a:rPr>
              <a:t>三国时期</a:t>
            </a:r>
            <a:endParaRPr lang="zh-CN" altLang="en-US" sz="2800" b="1" dirty="0">
              <a:solidFill>
                <a:schemeClr val="folHlink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66925" name="文本框 166924"/>
          <p:cNvSpPr txBox="1"/>
          <p:nvPr/>
        </p:nvSpPr>
        <p:spPr>
          <a:xfrm>
            <a:off x="1985963" y="1985963"/>
            <a:ext cx="2481262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(220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年曹丕洛阳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6926" name="文本框 166925"/>
          <p:cNvSpPr txBox="1"/>
          <p:nvPr/>
        </p:nvSpPr>
        <p:spPr>
          <a:xfrm>
            <a:off x="-17462" y="3643313"/>
            <a:ext cx="23574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(221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刘备成都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6927" name="文本框 166926"/>
          <p:cNvSpPr txBox="1"/>
          <p:nvPr/>
        </p:nvSpPr>
        <p:spPr>
          <a:xfrm>
            <a:off x="2268538" y="3643313"/>
            <a:ext cx="2481262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(229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孙权建业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1758" name="文本框 166928"/>
          <p:cNvSpPr txBox="1"/>
          <p:nvPr/>
        </p:nvSpPr>
        <p:spPr>
          <a:xfrm>
            <a:off x="3616325" y="4410075"/>
            <a:ext cx="5527675" cy="3667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6930" name="文本框 166929"/>
          <p:cNvSpPr txBox="1"/>
          <p:nvPr/>
        </p:nvSpPr>
        <p:spPr>
          <a:xfrm>
            <a:off x="1619250" y="4165600"/>
            <a:ext cx="5649913" cy="2584450"/>
          </a:xfrm>
          <a:prstGeom prst="rect">
            <a:avLst/>
          </a:prstGeom>
          <a:noFill/>
          <a:ln w="12700" cap="flat" cmpd="sng">
            <a:solidFill>
              <a:srgbClr val="C29C6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                                          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6931" name="文本框 166930"/>
          <p:cNvSpPr txBox="1"/>
          <p:nvPr/>
        </p:nvSpPr>
        <p:spPr>
          <a:xfrm>
            <a:off x="3454400" y="4103688"/>
            <a:ext cx="1873250" cy="5222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2800" b="1" dirty="0">
                <a:solidFill>
                  <a:schemeClr val="folHlink"/>
                </a:solidFill>
                <a:latin typeface="华文行楷" panose="02010800040101010101" charset="-122"/>
                <a:ea typeface="华文行楷" panose="02010800040101010101" charset="-122"/>
              </a:rPr>
              <a:t>南北朝</a:t>
            </a:r>
            <a:endParaRPr lang="zh-CN" altLang="en-US" sz="2800" b="1" dirty="0">
              <a:solidFill>
                <a:schemeClr val="folHlink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66932" name="直接连接符 166931"/>
          <p:cNvSpPr/>
          <p:nvPr/>
        </p:nvSpPr>
        <p:spPr>
          <a:xfrm flipV="1">
            <a:off x="1978025" y="5803900"/>
            <a:ext cx="5040313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6933" name="椭圆 166932"/>
          <p:cNvSpPr/>
          <p:nvPr/>
        </p:nvSpPr>
        <p:spPr>
          <a:xfrm>
            <a:off x="2265363" y="6019800"/>
            <a:ext cx="720725" cy="57467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宋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34" name="椭圆 166933"/>
          <p:cNvSpPr/>
          <p:nvPr/>
        </p:nvSpPr>
        <p:spPr>
          <a:xfrm>
            <a:off x="3417888" y="6019800"/>
            <a:ext cx="720725" cy="57467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齐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35" name="椭圆 166934"/>
          <p:cNvSpPr/>
          <p:nvPr/>
        </p:nvSpPr>
        <p:spPr>
          <a:xfrm>
            <a:off x="4641850" y="6019800"/>
            <a:ext cx="720725" cy="57467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梁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36" name="椭圆 166935"/>
          <p:cNvSpPr/>
          <p:nvPr/>
        </p:nvSpPr>
        <p:spPr>
          <a:xfrm>
            <a:off x="5794375" y="6019800"/>
            <a:ext cx="720725" cy="57467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陈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37" name="直接连接符 166936"/>
          <p:cNvSpPr/>
          <p:nvPr/>
        </p:nvSpPr>
        <p:spPr>
          <a:xfrm>
            <a:off x="2986088" y="6308725"/>
            <a:ext cx="4318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38" name="直接连接符 166937"/>
          <p:cNvSpPr/>
          <p:nvPr/>
        </p:nvSpPr>
        <p:spPr>
          <a:xfrm>
            <a:off x="4138613" y="6308725"/>
            <a:ext cx="50323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39" name="直接连接符 166938"/>
          <p:cNvSpPr/>
          <p:nvPr/>
        </p:nvSpPr>
        <p:spPr>
          <a:xfrm>
            <a:off x="5362575" y="6308725"/>
            <a:ext cx="4318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40" name="矩形 166939"/>
          <p:cNvSpPr/>
          <p:nvPr/>
        </p:nvSpPr>
        <p:spPr>
          <a:xfrm>
            <a:off x="2193925" y="5011738"/>
            <a:ext cx="914400" cy="504825"/>
          </a:xfrm>
          <a:prstGeom prst="rect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北魏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41" name="直接连接符 166940"/>
          <p:cNvSpPr/>
          <p:nvPr/>
        </p:nvSpPr>
        <p:spPr>
          <a:xfrm flipV="1">
            <a:off x="3201988" y="5011738"/>
            <a:ext cx="647700" cy="2889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42" name="直接连接符 166941"/>
          <p:cNvSpPr/>
          <p:nvPr/>
        </p:nvSpPr>
        <p:spPr>
          <a:xfrm>
            <a:off x="3201988" y="5300663"/>
            <a:ext cx="649287" cy="2159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43" name="椭圆 166942"/>
          <p:cNvSpPr/>
          <p:nvPr/>
        </p:nvSpPr>
        <p:spPr>
          <a:xfrm>
            <a:off x="3849688" y="4724400"/>
            <a:ext cx="936625" cy="43180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东魏</a:t>
            </a:r>
            <a:endParaRPr lang="zh-CN" altLang="en-US" sz="28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44" name="椭圆 166943"/>
          <p:cNvSpPr/>
          <p:nvPr/>
        </p:nvSpPr>
        <p:spPr>
          <a:xfrm>
            <a:off x="3849688" y="5300663"/>
            <a:ext cx="936625" cy="43180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西魏</a:t>
            </a:r>
            <a:endParaRPr lang="zh-CN" altLang="en-US" sz="28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45" name="椭圆 166944"/>
          <p:cNvSpPr/>
          <p:nvPr/>
        </p:nvSpPr>
        <p:spPr>
          <a:xfrm>
            <a:off x="5291138" y="4724400"/>
            <a:ext cx="936625" cy="43180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北齐</a:t>
            </a:r>
            <a:endParaRPr lang="zh-CN" altLang="en-US" sz="28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46" name="椭圆 166945"/>
          <p:cNvSpPr/>
          <p:nvPr/>
        </p:nvSpPr>
        <p:spPr>
          <a:xfrm>
            <a:off x="5291138" y="5300663"/>
            <a:ext cx="936625" cy="431800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北周</a:t>
            </a:r>
            <a:endParaRPr lang="zh-CN" altLang="en-US" sz="28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47" name="直接连接符 166946"/>
          <p:cNvSpPr/>
          <p:nvPr/>
        </p:nvSpPr>
        <p:spPr>
          <a:xfrm>
            <a:off x="4786313" y="4940300"/>
            <a:ext cx="5048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48" name="直接连接符 166947"/>
          <p:cNvSpPr/>
          <p:nvPr/>
        </p:nvSpPr>
        <p:spPr>
          <a:xfrm flipV="1">
            <a:off x="4714875" y="5516563"/>
            <a:ext cx="576263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6950" name="文本框 166949"/>
          <p:cNvSpPr txBox="1"/>
          <p:nvPr/>
        </p:nvSpPr>
        <p:spPr>
          <a:xfrm>
            <a:off x="4779963" y="1004888"/>
            <a:ext cx="4367212" cy="3046412"/>
          </a:xfrm>
          <a:prstGeom prst="rect">
            <a:avLst/>
          </a:prstGeom>
          <a:noFill/>
          <a:ln w="19050" cap="flat" cmpd="sng">
            <a:solidFill>
              <a:srgbClr val="C29C69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6951" name="文本框 166950"/>
          <p:cNvSpPr txBox="1"/>
          <p:nvPr/>
        </p:nvSpPr>
        <p:spPr>
          <a:xfrm>
            <a:off x="4673600" y="1004888"/>
            <a:ext cx="445770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folHlink"/>
                </a:solidFill>
                <a:latin typeface="华文行楷" panose="02010800040101010101" charset="-122"/>
                <a:ea typeface="华文行楷" panose="02010800040101010101" charset="-122"/>
              </a:rPr>
              <a:t>五代、辽、宋、夏、金时期</a:t>
            </a:r>
            <a:endParaRPr lang="zh-CN" altLang="en-US" sz="2800" b="1" dirty="0">
              <a:solidFill>
                <a:schemeClr val="folHlink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66952" name="椭圆 166951"/>
          <p:cNvSpPr/>
          <p:nvPr/>
        </p:nvSpPr>
        <p:spPr>
          <a:xfrm>
            <a:off x="6516688" y="2344738"/>
            <a:ext cx="865187" cy="72072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600" b="1" dirty="0">
                <a:latin typeface="隶书" panose="02010509060101010101" pitchFamily="49" charset="-122"/>
                <a:ea typeface="隶书" panose="02010509060101010101" pitchFamily="49" charset="-122"/>
              </a:rPr>
              <a:t>辽</a:t>
            </a:r>
            <a:endParaRPr lang="zh-CN" altLang="en-US" sz="36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53" name="椭圆 166952"/>
          <p:cNvSpPr/>
          <p:nvPr/>
        </p:nvSpPr>
        <p:spPr>
          <a:xfrm>
            <a:off x="7667625" y="1912938"/>
            <a:ext cx="865188" cy="72072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4000" b="1" dirty="0">
                <a:latin typeface="隶书" panose="02010509060101010101" pitchFamily="49" charset="-122"/>
                <a:ea typeface="隶书" panose="02010509060101010101" pitchFamily="49" charset="-122"/>
              </a:rPr>
              <a:t>金</a:t>
            </a:r>
            <a:endParaRPr lang="zh-CN" altLang="en-US" sz="40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54" name="椭圆 166953"/>
          <p:cNvSpPr/>
          <p:nvPr/>
        </p:nvSpPr>
        <p:spPr>
          <a:xfrm>
            <a:off x="5292725" y="3136900"/>
            <a:ext cx="865188" cy="720725"/>
          </a:xfrm>
          <a:prstGeom prst="ellipse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西夏</a:t>
            </a:r>
            <a:endParaRPr lang="zh-CN" altLang="en-US" sz="28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6955" name="矩形 166954"/>
          <p:cNvSpPr/>
          <p:nvPr/>
        </p:nvSpPr>
        <p:spPr>
          <a:xfrm>
            <a:off x="6804025" y="3425825"/>
            <a:ext cx="1008063" cy="576263"/>
          </a:xfrm>
          <a:prstGeom prst="rect">
            <a:avLst/>
          </a:prstGeom>
          <a:blipFill rotWithShape="1">
            <a:blip r:embed="rId1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3600" b="1" dirty="0">
                <a:latin typeface="隶书" panose="02010509060101010101" pitchFamily="49" charset="-122"/>
                <a:ea typeface="隶书" panose="02010509060101010101" pitchFamily="49" charset="-122"/>
              </a:rPr>
              <a:t>宋</a:t>
            </a:r>
            <a:endParaRPr lang="zh-CN" altLang="en-US" sz="36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8712" name="标题 43"/>
          <p:cNvSpPr>
            <a:spLocks noGrp="1"/>
          </p:cNvSpPr>
          <p:nvPr>
            <p:ph type="title"/>
          </p:nvPr>
        </p:nvSpPr>
        <p:spPr>
          <a:xfrm>
            <a:off x="501650" y="273050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封建社会的三次大分裂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69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1669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1669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1669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1669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6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6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6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66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66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6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6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6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6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66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1669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1669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770" decel="100000"/>
                                        <p:tgtEl>
                                          <p:spTgt spid="1669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770" decel="100000"/>
                                        <p:tgtEl>
                                          <p:spTgt spid="1669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770" decel="100000"/>
                                        <p:tgtEl>
                                          <p:spTgt spid="1669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770" decel="100000"/>
                                        <p:tgtEl>
                                          <p:spTgt spid="1669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66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5" dur="770" fill="hold"/>
                                        <p:tgtEl>
                                          <p:spTgt spid="166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70" decel="100000"/>
                                        <p:tgtEl>
                                          <p:spTgt spid="1669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770" decel="100000"/>
                                        <p:tgtEl>
                                          <p:spTgt spid="1669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770" fill="hold"/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770" decel="100000"/>
                                        <p:tgtEl>
                                          <p:spTgt spid="1669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770" decel="100000"/>
                                        <p:tgtEl>
                                          <p:spTgt spid="1669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1" dur="770" fill="hold"/>
                                        <p:tgtEl>
                                          <p:spTgt spid="166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3" dur="770" fill="hold"/>
                                        <p:tgtEl>
                                          <p:spTgt spid="166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770" decel="100000"/>
                                        <p:tgtEl>
                                          <p:spTgt spid="1669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770" decel="100000"/>
                                        <p:tgtEl>
                                          <p:spTgt spid="1669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2" dur="770" fill="hold"/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4" presetID="5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770" decel="100000"/>
                                        <p:tgtEl>
                                          <p:spTgt spid="1669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770" decel="100000"/>
                                        <p:tgtEl>
                                          <p:spTgt spid="1669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1" dur="77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770" decel="100000"/>
                                        <p:tgtEl>
                                          <p:spTgt spid="1669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770" decel="100000"/>
                                        <p:tgtEl>
                                          <p:spTgt spid="1669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8" dur="770" fill="hold"/>
                                        <p:tgtEl>
                                          <p:spTgt spid="166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0" dur="770" fill="hold"/>
                                        <p:tgtEl>
                                          <p:spTgt spid="166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770" decel="100000"/>
                                        <p:tgtEl>
                                          <p:spTgt spid="1669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770" decel="100000"/>
                                        <p:tgtEl>
                                          <p:spTgt spid="1669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7" dur="770" fill="hold"/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9" dur="770" fill="hold"/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770" decel="100000"/>
                                        <p:tgtEl>
                                          <p:spTgt spid="1669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770" decel="100000"/>
                                        <p:tgtEl>
                                          <p:spTgt spid="1669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8" dur="770" fill="hold"/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0" dur="770" fill="hold"/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6" dur="500"/>
                                        <p:tgtEl>
                                          <p:spTgt spid="16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9" dur="2000"/>
                                        <p:tgtEl>
                                          <p:spTgt spid="166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2" dur="2000"/>
                                        <p:tgtEl>
                                          <p:spTgt spid="16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16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1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bldLvl="0" animBg="1"/>
      <p:bldP spid="166917" grpId="0" bldLvl="0" animBg="1"/>
      <p:bldP spid="166918" grpId="0" bldLvl="0" animBg="1"/>
      <p:bldP spid="166924" grpId="0"/>
      <p:bldP spid="166925" grpId="0"/>
      <p:bldP spid="166926" grpId="0"/>
      <p:bldP spid="166927" grpId="0"/>
      <p:bldP spid="166930" grpId="0" bldLvl="0" animBg="1"/>
      <p:bldP spid="166930" grpId="1" bldLvl="0" animBg="1"/>
      <p:bldP spid="166930" grpId="2" bldLvl="0" animBg="1"/>
      <p:bldP spid="166931" grpId="0"/>
      <p:bldP spid="166933" grpId="0" bldLvl="0" animBg="1"/>
      <p:bldP spid="166934" grpId="0" bldLvl="0" animBg="1"/>
      <p:bldP spid="166935" grpId="0" bldLvl="0" animBg="1"/>
      <p:bldP spid="166936" grpId="0" bldLvl="0" animBg="1"/>
      <p:bldP spid="166940" grpId="0" bldLvl="0" animBg="1"/>
      <p:bldP spid="166943" grpId="0" bldLvl="0" animBg="1"/>
      <p:bldP spid="166944" grpId="0" bldLvl="0" animBg="1"/>
      <p:bldP spid="166945" grpId="0" bldLvl="0" animBg="1"/>
      <p:bldP spid="166946" grpId="0" bldLvl="0" animBg="1"/>
      <p:bldP spid="166950" grpId="0" bldLvl="0" animBg="1"/>
      <p:bldP spid="166951" grpId="0"/>
      <p:bldP spid="166952" grpId="0" bldLvl="0" animBg="1"/>
      <p:bldP spid="166953" grpId="0" bldLvl="0" animBg="1"/>
      <p:bldP spid="166954" grpId="0" bldLvl="0" animBg="1"/>
      <p:bldP spid="166955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3"/>
          <p:cNvSpPr>
            <a:spLocks noGrp="1"/>
          </p:cNvSpPr>
          <p:nvPr>
            <p:ph type="title"/>
          </p:nvPr>
        </p:nvSpPr>
        <p:spPr>
          <a:xfrm>
            <a:off x="501650" y="4429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封建社会四次大统一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graphicFrame>
        <p:nvGraphicFramePr>
          <p:cNvPr id="32770" name="表格 32769"/>
          <p:cNvGraphicFramePr/>
          <p:nvPr>
            <p:custDataLst>
              <p:tags r:id="rId1"/>
            </p:custDataLst>
          </p:nvPr>
        </p:nvGraphicFramePr>
        <p:xfrm>
          <a:off x="301625" y="1816100"/>
          <a:ext cx="8540750" cy="3552825"/>
        </p:xfrm>
        <a:graphic>
          <a:graphicData uri="http://schemas.openxmlformats.org/drawingml/2006/table">
            <a:tbl>
              <a:tblPr/>
              <a:tblGrid>
                <a:gridCol w="2508250"/>
                <a:gridCol w="2663825"/>
                <a:gridCol w="3368675"/>
              </a:tblGrid>
              <a:tr h="711200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国家统一  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时间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统一王朝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</a:tr>
              <a:tr h="711200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第一次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</a:tr>
              <a:tr h="708025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第二次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</a:tr>
              <a:tr h="711200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第三次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</a:tr>
              <a:tr h="711200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r>
                        <a:rPr lang="zh-CN" altLang="en-US" sz="3200" b="1" dirty="0"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第四次</a:t>
                      </a: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None/>
                      </a:pPr>
                      <a:endParaRPr lang="zh-CN" altLang="en-US" sz="3200" b="1" dirty="0"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2"/>
                    </a:blipFill>
                  </a:tcPr>
                </a:tc>
              </a:tr>
            </a:tbl>
          </a:graphicData>
        </a:graphic>
      </p:graphicFrame>
      <p:sp>
        <p:nvSpPr>
          <p:cNvPr id="170017" name="文本框 170016"/>
          <p:cNvSpPr txBox="1"/>
          <p:nvPr/>
        </p:nvSpPr>
        <p:spPr>
          <a:xfrm>
            <a:off x="2981325" y="2611438"/>
            <a:ext cx="2376488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前</a:t>
            </a:r>
            <a:r>
              <a:rPr lang="en-US" altLang="zh-CN" sz="32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221</a:t>
            </a:r>
            <a:r>
              <a:rPr lang="zh-CN" altLang="en-US" sz="320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年</a:t>
            </a:r>
            <a:endParaRPr lang="zh-CN" altLang="en-US" sz="320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18" name="文本框 170017"/>
          <p:cNvSpPr txBox="1"/>
          <p:nvPr/>
        </p:nvSpPr>
        <p:spPr>
          <a:xfrm>
            <a:off x="5716588" y="2611438"/>
            <a:ext cx="2087563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noProof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+mn-cs"/>
              </a:rPr>
              <a:t>秦统一</a:t>
            </a:r>
            <a:endParaRPr lang="zh-CN" altLang="en-US" sz="3200" b="1" noProof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19" name="文本框 170018"/>
          <p:cNvSpPr txBox="1"/>
          <p:nvPr/>
        </p:nvSpPr>
        <p:spPr>
          <a:xfrm>
            <a:off x="2981325" y="3300413"/>
            <a:ext cx="187325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280</a:t>
            </a:r>
            <a:r>
              <a:rPr lang="zh-CN" altLang="en-US" sz="320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年</a:t>
            </a:r>
            <a:endParaRPr lang="zh-CN" altLang="en-US" sz="320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20" name="文本框 170019"/>
          <p:cNvSpPr txBox="1"/>
          <p:nvPr/>
        </p:nvSpPr>
        <p:spPr>
          <a:xfrm>
            <a:off x="5716588" y="3300413"/>
            <a:ext cx="316865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noProof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+mn-cs"/>
              </a:rPr>
              <a:t>西晋短期统一</a:t>
            </a:r>
            <a:endParaRPr lang="zh-CN" altLang="en-US" sz="3200" b="1" noProof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21" name="文本框 170020"/>
          <p:cNvSpPr txBox="1"/>
          <p:nvPr/>
        </p:nvSpPr>
        <p:spPr>
          <a:xfrm>
            <a:off x="2981325" y="4027488"/>
            <a:ext cx="2016125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589</a:t>
            </a:r>
            <a:r>
              <a:rPr lang="zh-CN" altLang="en-US" sz="320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年</a:t>
            </a:r>
            <a:endParaRPr lang="zh-CN" altLang="en-US" sz="320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22" name="文本框 170021"/>
          <p:cNvSpPr txBox="1"/>
          <p:nvPr/>
        </p:nvSpPr>
        <p:spPr>
          <a:xfrm>
            <a:off x="5716588" y="4027488"/>
            <a:ext cx="208915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noProof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+mn-cs"/>
              </a:rPr>
              <a:t>隋统一</a:t>
            </a:r>
            <a:endParaRPr lang="zh-CN" altLang="en-US" sz="3200" b="1" noProof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23" name="文本框 170022"/>
          <p:cNvSpPr txBox="1"/>
          <p:nvPr/>
        </p:nvSpPr>
        <p:spPr>
          <a:xfrm>
            <a:off x="2981325" y="4713288"/>
            <a:ext cx="215900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1279</a:t>
            </a:r>
            <a:r>
              <a:rPr lang="zh-CN" altLang="en-US" sz="320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年</a:t>
            </a:r>
            <a:endParaRPr lang="zh-CN" altLang="en-US" sz="320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0024" name="文本框 170023"/>
          <p:cNvSpPr txBox="1"/>
          <p:nvPr/>
        </p:nvSpPr>
        <p:spPr>
          <a:xfrm>
            <a:off x="5716588" y="4713288"/>
            <a:ext cx="2160588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noProof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+mn-cs"/>
              </a:rPr>
              <a:t>元统一</a:t>
            </a:r>
            <a:endParaRPr lang="zh-CN" altLang="en-US" sz="3200" b="1" noProof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700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700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700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700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1700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1700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1700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1700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17" grpId="0"/>
      <p:bldP spid="170018" grpId="0"/>
      <p:bldP spid="170019" grpId="0"/>
      <p:bldP spid="170020" grpId="0"/>
      <p:bldP spid="170021" grpId="0"/>
      <p:bldP spid="170022" grpId="0"/>
      <p:bldP spid="170023" grpId="0"/>
      <p:bldP spid="1700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标题 1"/>
          <p:cNvSpPr>
            <a:spLocks noGrp="1"/>
          </p:cNvSpPr>
          <p:nvPr>
            <p:ph type="title"/>
          </p:nvPr>
        </p:nvSpPr>
        <p:spPr>
          <a:xfrm>
            <a:off x="501650" y="4302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</a:rPr>
              <a:t>三、科举制的发展历程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0213" y="1117600"/>
            <a:ext cx="8140700" cy="25622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科举制的创立：隋朝</a:t>
            </a:r>
            <a:endParaRPr lang="zh-CN" altLang="en-US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）背景：魏晋以来选官注重门第，不利于选拔有真才实学的人做官，为改变此弊端，隋朝创立了一种新的选官制度。       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）创立：隋文帝开始用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分科考试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的方法选拔官员，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隋炀帝时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正式设进士科，按考试成绩选拔人才，我国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科举制度正式诞生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。 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0213" y="3851275"/>
            <a:ext cx="8140700" cy="232251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科举制的完善：唐朝</a:t>
            </a:r>
            <a:endParaRPr lang="zh-CN" altLang="en-US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）唐太宗时，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扩充国学的规模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，增加学员，扩建学舍；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）武则天时，大量增加科举取士的人数，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首创武举和殿试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；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）唐玄宗时，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诗赋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成为进士科的考试内容。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5" name="矩形 30724"/>
          <p:cNvSpPr/>
          <p:nvPr/>
        </p:nvSpPr>
        <p:spPr>
          <a:xfrm>
            <a:off x="438150" y="695325"/>
            <a:ext cx="8267700" cy="169703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3.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科举制度的演变：明朝</a:t>
            </a:r>
            <a:endParaRPr lang="zh-CN" altLang="en-US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明清时期实行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八股取士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，规定科举考试只许在四书五经范围内命题，考生只能根据指定的观点答卷，不准发挥自己的见解</a:t>
            </a:r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,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文体严格限于八股文。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38150" y="2489200"/>
            <a:ext cx="8267700" cy="1327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4.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科举制度的废除：清末</a:t>
            </a:r>
            <a:endParaRPr lang="zh-CN" altLang="en-US" sz="2400" dirty="0">
              <a:latin typeface="隶书" panose="02010509060101010101" pitchFamily="49" charset="-122"/>
              <a:ea typeface="隶书" panose="02010509060101010101" pitchFamily="49" charset="-122"/>
              <a:sym typeface="微软雅黑" panose="020B0503020204020204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戊戌变法期间，取消了八股取士制度；</a:t>
            </a:r>
            <a:r>
              <a:rPr lang="en-US" alt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1905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年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，在我国封建社会延续了一千三百多年的科举制度被废除。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  <a:sym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8150" y="3911600"/>
            <a:ext cx="8267700" cy="256381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</a:rPr>
              <a:t>5.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评价：</a:t>
            </a:r>
            <a:endParaRPr lang="zh-CN" altLang="en-US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积极影响：改善了用人制度，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扩大了统治基础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；促进了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教育事业的发展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，士人用功读书的风气盛行；促进了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文学艺术的发展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，尤其是促进了唐诗的繁荣。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消极影响：明清时期的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八股取士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，严重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束缚了人们思想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，摧残了文化，阻碍了科技和社会进步。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标题 1"/>
          <p:cNvSpPr>
            <a:spLocks noGrp="1"/>
          </p:cNvSpPr>
          <p:nvPr>
            <p:ph type="title"/>
          </p:nvPr>
        </p:nvSpPr>
        <p:spPr>
          <a:xfrm>
            <a:off x="501650" y="4302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四、</a:t>
            </a: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隶书" panose="02010509060101010101" pitchFamily="49" charset="-122"/>
                <a:ea typeface="隶书" panose="02010509060101010101" pitchFamily="49" charset="-122"/>
                <a:cs typeface="+mj-cs"/>
                <a:sym typeface="+mn-ea"/>
              </a:rPr>
              <a:t>统一多民族国家的形成及民族政策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隶书" panose="02010509060101010101" pitchFamily="49" charset="-122"/>
              <a:ea typeface="隶书" panose="02010509060101010101" pitchFamily="49" charset="-122"/>
              <a:cs typeface="+mj-cs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1650" y="1231900"/>
            <a:ext cx="8356600" cy="1327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形成和初步发展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公元前</a:t>
            </a:r>
            <a:r>
              <a:rPr lang="en-US" alt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221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，我国第一个统一的中央集权的封建国家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—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秦朝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建立，汉朝初步发展。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1650" y="2741613"/>
            <a:ext cx="8356600" cy="9588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繁荣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隋唐时期，是我国统一多民族国家的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空前发展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时期。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317" name="矩形 13316"/>
          <p:cNvSpPr/>
          <p:nvPr/>
        </p:nvSpPr>
        <p:spPr>
          <a:xfrm>
            <a:off x="501650" y="3883025"/>
            <a:ext cx="8140700" cy="1031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3.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新发展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  <a:sym typeface="微软雅黑" panose="020B0503020204020204" charset="-122"/>
            </a:endParaRPr>
          </a:p>
          <a:p>
            <a:pPr>
              <a:spcBef>
                <a:spcPct val="20000"/>
              </a:spcBef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元朝时，我国统一多民族国家有了新发展。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318" name="矩形 13317"/>
          <p:cNvSpPr/>
          <p:nvPr/>
        </p:nvSpPr>
        <p:spPr>
          <a:xfrm>
            <a:off x="501650" y="5099050"/>
            <a:ext cx="5973763" cy="1031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20000"/>
              </a:spcBef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4.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巩固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  <a:sym typeface="微软雅黑" panose="020B0503020204020204" charset="-122"/>
            </a:endParaRPr>
          </a:p>
          <a:p>
            <a:pPr>
              <a:spcBef>
                <a:spcPct val="20000"/>
              </a:spcBef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明清时期，是统一多民族国家的巩固时期。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317" grpId="0"/>
      <p:bldP spid="133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44538" y="1336675"/>
            <a:ext cx="7627937" cy="145573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从方式上看：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和亲：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①西汉汉元帝时，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昭君出塞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        ②唐朝时，唐太宗把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文成公主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嫁给松赞干布。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6866" name="文本框 3"/>
          <p:cNvSpPr txBox="1"/>
          <p:nvPr/>
        </p:nvSpPr>
        <p:spPr>
          <a:xfrm>
            <a:off x="744538" y="339725"/>
            <a:ext cx="6583362" cy="8921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民族政策</a:t>
            </a:r>
            <a:endParaRPr lang="zh-CN" altLang="en-US" sz="2800" b="1">
              <a:latin typeface="隶书" panose="02010509060101010101" pitchFamily="49" charset="-122"/>
              <a:ea typeface="隶书" panose="02010509060101010101" pitchFamily="49" charset="-122"/>
              <a:sym typeface="微软雅黑" panose="020B0503020204020204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（加强对边疆及少数民族地区管理的主要方式）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44538" y="3252788"/>
            <a:ext cx="7627937" cy="306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2.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战争：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①秦朝：秦始皇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北击匈奴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，修筑长城。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        ②汉朝：汉武帝时，卫青、霍去病击败匈奴，使西北边郡得到安定。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        ③宋辽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（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澶渊之战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）、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宋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金（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郾城大捷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）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之间的战争。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        ④清朝时期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，康熙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平定准噶尔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叛乱，乾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隆帝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平定大小和卓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的叛乱。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9575" y="2438400"/>
            <a:ext cx="8324850" cy="4057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</a:rPr>
              <a:t>4.</a:t>
            </a:r>
            <a:r>
              <a:rPr lang="zh-CN" altLang="x-none" sz="2400" dirty="0">
                <a:latin typeface="隶书" panose="02010509060101010101" pitchFamily="49" charset="-122"/>
                <a:ea typeface="隶书" panose="02010509060101010101" pitchFamily="49" charset="-122"/>
              </a:rPr>
              <a:t>设置机构（官职）</a:t>
            </a:r>
            <a:endParaRPr lang="zh-CN" altLang="x-none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①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西汉末年，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设置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西域都护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，管理今新疆地区．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②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元朝政府加强对西藏和琉球的管辖。(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宣政院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澎湖巡检司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zh-CN" altLang="x-none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③ 1727年，雍正帝设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驻藏大臣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，代表中央政府与达赖、班禅共同管理西藏事务，大大加强了中央政府对西藏的管辖。</a:t>
            </a:r>
            <a:endParaRPr lang="zh-CN" altLang="x-none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④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乾隆帝设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伊犁将军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，管辖包括巴尔喀什湖在内的整个新疆地区，维护了祖国统一。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⑤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1684年，清朝设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台湾府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</a:rPr>
              <a:t>，隶属福建省，加强了台湾和祖国内地的联系，巩固了东南海防。</a:t>
            </a:r>
            <a:endParaRPr lang="zh-CN" altLang="x-none" sz="2400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9575" y="612775"/>
            <a:ext cx="8324850" cy="1695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3.</a:t>
            </a:r>
            <a:r>
              <a:rPr lang="zh-CN" altLang="x-none" sz="2400" dirty="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册封</a:t>
            </a:r>
            <a:endParaRPr lang="zh-CN" altLang="x-none" sz="2400" dirty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清朝：顺治帝赐予达赖五世“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达赖喇嘛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”的封号；康熙帝赐予五世班禅“</a:t>
            </a:r>
            <a:r>
              <a:rPr lang="zh-CN" altLang="x-none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班禅额尔德尼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”的封号，并规定历代达赖和班禅都必须经过中央政府的册封。</a:t>
            </a:r>
            <a:endParaRPr lang="zh-CN" altLang="x-none" sz="2400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22275" y="431800"/>
            <a:ext cx="8461375" cy="381476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从不同时期看：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秦汉时期：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秦朝：秦始皇北击匈奴，修筑长城。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两汉：①“和亲”：昭君出塞。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      ②战争：汉武帝时，卫青、霍去病击败匈奴。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      ③友好往来：汉武帝时，张骞出使西域，加强了汉与西域的友好往来。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      ④设置机构：西域都护。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2275" y="4368800"/>
            <a:ext cx="8461375" cy="232251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2.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三国两晋南北朝时期：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北魏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统一黄河流域后，出现了民族大融合的趋势，孝文帝的改革加速了民族融合，推动了北方各少数民族封建化的进程。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3.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唐朝：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唐朝统治者实行较为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开明的民族政策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和亲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：文成公主和金城公主嫁到吐蕃，汉藏“和同为一家”。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42900" y="2811463"/>
            <a:ext cx="8512175" cy="3800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5.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明清：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①册封：顺治帝赐予达赖五世“达赖喇嘛”的封号；康熙帝赐予五世班禅“班禅额尔德尼”的封号，并规定历代达赖和班禅都必须经过中央政府的册封。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②平定叛乱：乾隆帝平定大小和卓的叛乱。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③设置机构：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1727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年，雍正帝设驻藏大臣，代表中央政府与达赖、班禅共同管理西藏事务。乾隆帝设伊犁将军，管辖包括巴尔喀什湖在内的整个新疆地区。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1684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年，清朝设台湾府，隶属福建省，加强了台湾和祖国内地的联系。 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900" y="617538"/>
            <a:ext cx="8512175" cy="21939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4. 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五代辽宋夏金元：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①设置机构：元朝政府加强对西藏和琉球的管辖。</a:t>
            </a:r>
            <a:r>
              <a:rPr lang="zh-CN" altLang="x-none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(宣政院、澎湖巡检司)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②友好往来：元朝时，边疆各族同汉族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杂居相处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；开始形成了一个新的民族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——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回族。 （元朝民族融合的表现）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标题 1"/>
          <p:cNvSpPr>
            <a:spLocks noGrp="1"/>
          </p:cNvSpPr>
          <p:nvPr>
            <p:ph type="title"/>
          </p:nvPr>
        </p:nvSpPr>
        <p:spPr>
          <a:xfrm>
            <a:off x="593725" y="358775"/>
            <a:ext cx="8139113" cy="441325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一、基本制度——封建专制主义中央集权制度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8000" y="1078230"/>
            <a:ext cx="8410575" cy="16319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1.萌芽于战国</a:t>
            </a:r>
            <a:endParaRPr kumimoji="0" lang="en-US" altLang="zh-CN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内容：①理论上，战国时期，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韩非子提出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建立封建专制主义中央集权的君主专制国家。②实践上，战国时期，秦国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商鞅变法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，规定废分封，行县制，实行中央集权制度。</a:t>
            </a:r>
            <a:endParaRPr lang="zh-CN" altLang="en-US" sz="2400" noProof="1"/>
          </a:p>
        </p:txBody>
      </p:sp>
      <p:sp>
        <p:nvSpPr>
          <p:cNvPr id="5" name="文本框 4"/>
          <p:cNvSpPr txBox="1"/>
          <p:nvPr/>
        </p:nvSpPr>
        <p:spPr>
          <a:xfrm>
            <a:off x="508000" y="2644775"/>
            <a:ext cx="8410575" cy="2065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2.建立于秦朝</a:t>
            </a:r>
            <a:endParaRPr kumimoji="0" lang="en-US" altLang="zh-CN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内容：确立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皇帝制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三公九卿制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、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郡县制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，颁布秦律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。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统一度量衡、货币和文字。焚书坑儒，加强思想控制。</a:t>
            </a:r>
            <a:endParaRPr kumimoji="0" lang="en-US" altLang="zh-CN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特点：把专制主义的决策方式和中央集权的政治制度有机地结合起来。</a:t>
            </a:r>
            <a:endParaRPr lang="zh-CN" altLang="en-US" sz="2400" noProof="1"/>
          </a:p>
        </p:txBody>
      </p:sp>
      <p:sp>
        <p:nvSpPr>
          <p:cNvPr id="6" name="文本框 5"/>
          <p:cNvSpPr txBox="1"/>
          <p:nvPr/>
        </p:nvSpPr>
        <p:spPr>
          <a:xfrm>
            <a:off x="508000" y="4644390"/>
            <a:ext cx="8410575" cy="2065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3.巩固于西汉</a:t>
            </a:r>
            <a:endParaRPr kumimoji="0" lang="en-US" altLang="zh-CN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内容：实行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刺史制度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，颁布“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推恩令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”，解决王国问题。实行“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罢黜百家，独尊儒术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”。</a:t>
            </a:r>
            <a:endParaRPr kumimoji="0" lang="en-US" altLang="zh-CN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特点：重新加强了中央对地方的直接统治；将儒家思想改造为适应封建专制主义中央集权需要的指导思想。</a:t>
            </a:r>
            <a:endParaRPr lang="zh-CN" altLang="en-US" sz="2400" noProof="1"/>
          </a:p>
        </p:txBody>
      </p:sp>
      <p:sp>
        <p:nvSpPr>
          <p:cNvPr id="7" name="文本框 6"/>
          <p:cNvSpPr txBox="1"/>
          <p:nvPr/>
        </p:nvSpPr>
        <p:spPr>
          <a:xfrm>
            <a:off x="3924935" y="706438"/>
            <a:ext cx="27908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君主专制（决策）：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24935" y="1181100"/>
            <a:ext cx="27765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中央集权（地方）：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1" name="左大括号 10"/>
          <p:cNvSpPr/>
          <p:nvPr/>
        </p:nvSpPr>
        <p:spPr>
          <a:xfrm>
            <a:off x="3779838" y="799783"/>
            <a:ext cx="144463" cy="677863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2" name="上箭头 11"/>
          <p:cNvSpPr/>
          <p:nvPr/>
        </p:nvSpPr>
        <p:spPr>
          <a:xfrm>
            <a:off x="8446135" y="706755"/>
            <a:ext cx="144145" cy="37211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3" name="下箭头 12"/>
          <p:cNvSpPr/>
          <p:nvPr/>
        </p:nvSpPr>
        <p:spPr>
          <a:xfrm>
            <a:off x="7419340" y="711835"/>
            <a:ext cx="142875" cy="366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4" name="上箭头 13"/>
          <p:cNvSpPr/>
          <p:nvPr/>
        </p:nvSpPr>
        <p:spPr>
          <a:xfrm>
            <a:off x="8446135" y="1228090"/>
            <a:ext cx="144145" cy="3111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5" name="下箭头 14"/>
          <p:cNvSpPr/>
          <p:nvPr/>
        </p:nvSpPr>
        <p:spPr>
          <a:xfrm>
            <a:off x="7419340" y="1167130"/>
            <a:ext cx="142875" cy="3721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6" name="文本框 15"/>
          <p:cNvSpPr txBox="1"/>
          <p:nvPr/>
        </p:nvSpPr>
        <p:spPr>
          <a:xfrm>
            <a:off x="7561898" y="706438"/>
            <a:ext cx="8270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皇权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701790" y="706438"/>
            <a:ext cx="8286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相权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504748" y="1167130"/>
            <a:ext cx="9413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中央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715760" y="1166813"/>
            <a:ext cx="8461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地方</a:t>
            </a:r>
            <a:endParaRPr lang="zh-CN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 bldLvl="0" animBg="1"/>
      <p:bldP spid="16" grpId="0"/>
      <p:bldP spid="23" grpId="0"/>
      <p:bldP spid="12" grpId="0" bldLvl="0" animBg="1"/>
      <p:bldP spid="13" grpId="0" bldLvl="0" animBg="1"/>
      <p:bldP spid="24" grpId="0"/>
      <p:bldP spid="25" grpId="0"/>
      <p:bldP spid="14" grpId="0" bldLvl="0" animBg="1"/>
      <p:bldP spid="15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19113" y="638175"/>
            <a:ext cx="8105775" cy="51657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从不同地区看：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西藏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①唐朝：唐朝实行开明的民族政策，对吐蕃采取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和亲方式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，松赞干布与文成公主通婚，加强了唐蕃之间的经济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、文化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交流；金城公主入吐蕃，唐蕃“和同为一家”。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②元朝：元政府加强对西藏的管辖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宣政院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)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，西藏成为元朝的正式行政区。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③清朝：顺治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册封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五世达赖为“达赖喇嘛”，康熙册封五世班禅为“班禅额尔德尼”，规定历世达赖和班禅都必须经过中央政府的册封。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1727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年设驻藏大臣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,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代表中央政府与达赖、班禅共管西藏事务。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④新中国成立后，和平解放西藏，设立西藏自治区。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31800" y="130175"/>
            <a:ext cx="8281988" cy="33020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5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新疆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西汉末年（公元前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60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年），设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西域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都护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，管理今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新疆地区。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唐朝：唐太宗和武则天先后设立管辖西域的最高行政和军事机构（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安西都护府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北庭都护府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清朝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前期：乾隆粉碎大小和卓叛乱，设伊犁将军，管辖包括巴尔喀什湖在内的整个新疆地区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。清朝军队驻扎新疆各地，设置哨所，加强对西北地区的管辖。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④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新中国成立后，设立新疆自治区。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0213" y="3432175"/>
            <a:ext cx="8283575" cy="33035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5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3.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台湾 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三国时，吴国孙权派卫温率船队到达夷洲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,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加强了台湾与内地的联系。</a:t>
            </a:r>
            <a:endParaRPr lang="en-US" altLang="zh-CN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元朝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设机构加强对琉球的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管辖（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澎湖巡检司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）。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清朝初年，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1661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年郑成功率军从金门出发，打败荷兰殖民者；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1662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年，台湾回到祖国怀抱。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500"/>
              </a:spcAft>
              <a:buFontTx/>
              <a:buAutoNum type="circleNumDbPlain"/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1683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年，清军进入台湾，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1684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年清朝设置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台湾府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，隶属福建省，巩固了祖国的东南海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防。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文本框 3"/>
          <p:cNvSpPr txBox="1"/>
          <p:nvPr/>
        </p:nvSpPr>
        <p:spPr>
          <a:xfrm>
            <a:off x="396875" y="1027113"/>
            <a:ext cx="8451850" cy="83026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从两汉、历经隋唐、宋元到明朝前期，封建政府奉行对外开放政策；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明朝后期开始限制对外交往，到清朝实行闭关锁国政策。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6875" y="1971675"/>
            <a:ext cx="8450263" cy="20669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秦汉：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对外交往的初始阶段。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张骞通西域之后，中国同西亚和欧洲的通商关系开始发展起来，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丝绸之路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和海上丝绸之路相继开通。东汉时，班超经营西域曾派部下甘英出使大秦。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166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年大秦王安敦派使臣访问洛阳，这是欧洲国家同我国的首次直接交往。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6871" name="矩形 36870"/>
          <p:cNvSpPr/>
          <p:nvPr/>
        </p:nvSpPr>
        <p:spPr>
          <a:xfrm>
            <a:off x="396875" y="4097338"/>
            <a:ext cx="8450263" cy="24352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隋唐：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对外交往活跃。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日本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13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次派“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遣唐使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”来华学习唐朝文化，唐朝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鉴真东渡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传播文化；新罗派使节和大批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留学生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到唐朝学习中国文化，仿照唐朝建立了政治制度，采用科举制。双方贸易往来频繁，新罗物产居唐朝进口首位。唐朝时中国同天竺交往频繁，贞观初年，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玄奘西游天竺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，著成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《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大唐西域记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》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501650" y="4302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五、</a:t>
            </a: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隶书" panose="02010509060101010101" pitchFamily="49" charset="-122"/>
                <a:ea typeface="隶书" panose="02010509060101010101" pitchFamily="49" charset="-122"/>
                <a:cs typeface="楷体" panose="02010609060101010101" charset="-122"/>
                <a:sym typeface="+mn-ea"/>
              </a:rPr>
              <a:t>中国古代的对外关系及政策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隶书" panose="02010509060101010101" pitchFamily="49" charset="-122"/>
              <a:ea typeface="隶书" panose="02010509060101010101" pitchFamily="49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87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70" name="矩形 36869"/>
          <p:cNvSpPr/>
          <p:nvPr/>
        </p:nvSpPr>
        <p:spPr>
          <a:xfrm>
            <a:off x="455613" y="655638"/>
            <a:ext cx="8232775" cy="206533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3.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宋元：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对外交往进入频繁时期，海外贸易发达。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对外交往东达朝鲜、日本，西至阿拉伯半岛和非洲东海岸一些国家，南宋的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外贸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所得，在财政收入中占重要地位。元朝时大都是闻名世界的商业大都市。意大利人马可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·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波罗来华居住十多年，著有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《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马可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·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波罗行纪</a:t>
            </a:r>
            <a:r>
              <a:rPr lang="en-US" altLang="zh-CN" sz="2400" dirty="0">
                <a:latin typeface="楷体" panose="02010609060101010101" charset="-122"/>
                <a:ea typeface="楷体" panose="02010609060101010101" charset="-122"/>
              </a:rPr>
              <a:t>》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7894" name="矩形 37893"/>
          <p:cNvSpPr/>
          <p:nvPr/>
        </p:nvSpPr>
        <p:spPr>
          <a:xfrm>
            <a:off x="455613" y="2914650"/>
            <a:ext cx="8232775" cy="24352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 dirty="0">
                <a:latin typeface="隶书" panose="02010509060101010101" pitchFamily="49" charset="-122"/>
                <a:ea typeface="隶书" panose="02010509060101010101" pitchFamily="49" charset="-122"/>
              </a:rPr>
              <a:t>4.</a:t>
            </a: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明朝：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对外交往由开放走向闭关。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前期国力强盛，明成祖开始派遣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郑和先后七次下西洋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，最远到达非洲东海岸和红海沿岸地区。明朝后期至清朝前期，由于我国封建制度日趋没落和西方殖民者的入侵，统治者实行闭关锁国政策，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严格限制对外贸易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，只开广州一处作为对外通商口岸。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7892" name="矩形 37891"/>
          <p:cNvSpPr/>
          <p:nvPr/>
        </p:nvSpPr>
        <p:spPr>
          <a:xfrm>
            <a:off x="423863" y="5543550"/>
            <a:ext cx="8380412" cy="8286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 dirty="0">
                <a:latin typeface="隶书" panose="02010509060101010101" pitchFamily="49" charset="-122"/>
                <a:ea typeface="隶书" panose="02010509060101010101" pitchFamily="49" charset="-122"/>
              </a:rPr>
              <a:t>启示：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</a:rPr>
              <a:t>只有对外开放，对外经济文化交流才能促进社会进步，闭关锁国只能造成国家和民族的落后。</a:t>
            </a:r>
            <a:endParaRPr lang="zh-CN" altLang="en-US" sz="2400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7894" grpId="0"/>
      <p:bldP spid="3789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23863" y="1031875"/>
            <a:ext cx="8296275" cy="47942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古代促进中外友好交往的代表人物</a:t>
            </a:r>
            <a:endParaRPr lang="zh-CN" altLang="en-US" sz="240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1.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张骞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：通西域后开通丝绸之路，开辟了中西交通新纪元。从此中国文明不断传到西方。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2.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鉴真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：唐朝高僧，六次东渡日本最终成功，在日本居留十年，传播唐文化。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3.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玄奘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：唐朝高僧，唐太宗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时期去天竺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研究佛经，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促进了中印文化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交流。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4.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马可</a:t>
            </a:r>
            <a:r>
              <a:rPr lang="en-US" alt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波罗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：意大利人，元世祖时来华居住，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《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马可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·</a:t>
            </a:r>
            <a:r>
              <a:rPr lang="zh-CN" altLang="en-US" sz="2400" dirty="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波罗行纪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》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pPr>
              <a:spcAft>
                <a:spcPts val="1000"/>
              </a:spcAft>
            </a:pP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5.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郑和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：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1405—1433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年七下西洋，促进中国和亚非各国的友好交往。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标题 3"/>
          <p:cNvSpPr>
            <a:spLocks noGrp="1"/>
          </p:cNvSpPr>
          <p:nvPr>
            <p:ph type="title"/>
          </p:nvPr>
        </p:nvSpPr>
        <p:spPr>
          <a:xfrm>
            <a:off x="593725" y="358775"/>
            <a:ext cx="8139113" cy="441325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一、基本制度——封建专制主义中央集权制度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1013" y="1120775"/>
            <a:ext cx="8251825" cy="25622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4.完善于隋唐</a:t>
            </a:r>
            <a:endParaRPr kumimoji="0" lang="en-US" altLang="zh-CN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内容：实行</a:t>
            </a:r>
            <a:r>
              <a:rPr lang="en-US" altLang="zh-CN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三省六部制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，使封建官僚机构形成完整严密的体系，削弱了相权，加强了皇权。创立和完善科举制，扩大了官吏的来源。</a:t>
            </a:r>
            <a:endParaRPr kumimoji="0" lang="en-US" altLang="zh-CN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特点：①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用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分权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的办法来加强皇权；②官员选拔规范化，制度化。</a:t>
            </a:r>
            <a:endParaRPr lang="zh-CN" altLang="en-US" sz="2400" noProof="1"/>
          </a:p>
        </p:txBody>
      </p:sp>
      <p:sp>
        <p:nvSpPr>
          <p:cNvPr id="5" name="文本框 4"/>
          <p:cNvSpPr txBox="1"/>
          <p:nvPr/>
        </p:nvSpPr>
        <p:spPr>
          <a:xfrm>
            <a:off x="481013" y="3683000"/>
            <a:ext cx="8253413" cy="25638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rPr>
              <a:t>5.</a:t>
            </a:r>
            <a:r>
              <a:rPr lang="zh-CN" altLang="en-US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rPr>
              <a:t>加强于北宋</a:t>
            </a:r>
            <a:endParaRPr kumimoji="0" lang="zh-CN" altLang="en-US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内容：集中军权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——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解除禁军将领的兵权，控制对军队的调动。集中行政权</a:t>
            </a:r>
            <a:r>
              <a:rPr lang="en-US" altLang="zh-CN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——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设参知政事、枢密使、三司使分割宰相的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政、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军、财权。派文官担任各地州县的长官，与通判互相牵制。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</a:endParaRPr>
          </a:p>
          <a:p>
            <a:pPr marR="0" defTabSz="685800" fontAlgn="auto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特点：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强干弱枝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；在中央集权的基础上地方分权。</a:t>
            </a:r>
            <a:endParaRPr lang="zh-CN" altLang="en-US" sz="2400" noProof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标题 3"/>
          <p:cNvSpPr>
            <a:spLocks noGrp="1"/>
          </p:cNvSpPr>
          <p:nvPr>
            <p:ph type="title"/>
          </p:nvPr>
        </p:nvSpPr>
        <p:spPr>
          <a:xfrm>
            <a:off x="593725" y="358775"/>
            <a:ext cx="8139113" cy="441325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一、基本制度——封建专制主义中央集权制度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7825" y="800100"/>
            <a:ext cx="8391525" cy="24352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6.</a:t>
            </a:r>
            <a:r>
              <a:rPr lang="zh-CN" altLang="en-US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发展于元朝</a:t>
            </a:r>
            <a:endParaRPr kumimoji="0" lang="zh-CN" altLang="en-US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内容：在中央，健全了中央官制，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设中书省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、枢密院和御史台，分管行政、军事和监察事务；设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宣政院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，统领宗教事务和管辖西藏地区。在地方，实行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行省制度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特点：地方行政体系有了重大发展；建立了中央政府对边疆地区的直接管理制度。</a:t>
            </a:r>
            <a:endParaRPr lang="zh-CN" altLang="en-US" sz="2400" noProof="1"/>
          </a:p>
        </p:txBody>
      </p:sp>
      <p:sp>
        <p:nvSpPr>
          <p:cNvPr id="5" name="文本框 4"/>
          <p:cNvSpPr txBox="1"/>
          <p:nvPr/>
        </p:nvSpPr>
        <p:spPr>
          <a:xfrm>
            <a:off x="377825" y="3235325"/>
            <a:ext cx="8391525" cy="20669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7.</a:t>
            </a:r>
            <a:r>
              <a:rPr lang="zh-CN" altLang="en-US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强化于明清</a:t>
            </a:r>
            <a:endParaRPr kumimoji="0" lang="zh-CN" altLang="en-US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内容：明初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废丞相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，权分六部，地方实行三司分权，设厂卫特务机构。实行八股取士。清朝沿用明朝制度，增设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军机处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，大兴文字狱，强化专制主义中央集权。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特点：专制主义中央集权发展到顶峰。</a:t>
            </a:r>
            <a:endParaRPr lang="zh-CN" altLang="en-US" sz="2400" noProof="1"/>
          </a:p>
        </p:txBody>
      </p:sp>
      <p:sp>
        <p:nvSpPr>
          <p:cNvPr id="6" name="文本框 5"/>
          <p:cNvSpPr txBox="1"/>
          <p:nvPr/>
        </p:nvSpPr>
        <p:spPr>
          <a:xfrm>
            <a:off x="393700" y="5302250"/>
            <a:ext cx="8356600" cy="12620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en-US" altLang="zh-CN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8.</a:t>
            </a:r>
            <a:r>
              <a:rPr lang="zh-CN" altLang="en-US" sz="2400" spc="150" noProof="1"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结束于1912年</a:t>
            </a:r>
            <a:endParaRPr kumimoji="0" lang="zh-CN" altLang="en-US" sz="2400" kern="1200" cap="none" spc="150" normalizeH="0" baseline="0" noProof="1">
              <a:latin typeface="Arial" panose="020B0604020202020204" pitchFamily="34" charset="0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 fontAlgn="auto"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辛亥革命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推翻了清朝统治，结束了中国两千多年的封建君主专制制度。</a:t>
            </a:r>
            <a:endParaRPr lang="zh-CN" altLang="en-US" sz="2400" noProof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标题 1"/>
          <p:cNvSpPr>
            <a:spLocks noGrp="1"/>
          </p:cNvSpPr>
          <p:nvPr>
            <p:ph type="title"/>
          </p:nvPr>
        </p:nvSpPr>
        <p:spPr>
          <a:xfrm>
            <a:off x="501650" y="442913"/>
            <a:ext cx="8140700" cy="442912"/>
          </a:xfrm>
        </p:spPr>
        <p:txBody>
          <a:bodyPr lIns="90170" tIns="46990" rIns="90170" bIns="46990" anchor="ctr"/>
          <a:p>
            <a:pPr indent="0" defTabSz="685800"/>
            <a:r>
              <a:rPr lang="zh-CN" sz="2800" b="1" kern="1200" spc="200" normalizeH="0" baseline="0">
                <a:latin typeface="Arial" panose="020B0604020202020204" pitchFamily="34" charset="0"/>
                <a:ea typeface="隶书" panose="02010509060101010101" pitchFamily="49" charset="-122"/>
                <a:cs typeface="+mj-cs"/>
              </a:rPr>
              <a:t>中央行政制度</a:t>
            </a:r>
            <a:endParaRPr lang="zh-CN" altLang="en-US" sz="2800" b="1" kern="1200" spc="200" normalizeH="0" baseline="0">
              <a:latin typeface="Arial" panose="020B0604020202020204" pitchFamily="34" charset="0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7175" y="1157288"/>
            <a:ext cx="8628063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三公九卿制：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它是秦始皇创立的专制主义中央集权制度中的中央行政制度，由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丞相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御史大夫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太尉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等官职组成，其中丞相制度延续了一千多年，御史大夫兼理监察事务，太尉负责管理军事。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7175" y="2814638"/>
            <a:ext cx="8628063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sz="2400"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2</a:t>
            </a:r>
            <a:r>
              <a:rPr sz="2400"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.三省六部制：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三省六部制是隋唐时期一种新的中央行政制度。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三省为中书省、门下省、尚书省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，是中央最高政府机构。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中书省负责草拟和颁发皇帝诏令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；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门下省负责审核政令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；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尚书省负责执行国家重要政令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。六部即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吏、户、礼、兵、刑、工六部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，是尚书省的下设机构。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三省六部既有分工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又有合作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彼此相互监督和牵制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，使封建官僚机构形成一个严密完整的体系，有力地提高了行政效率，加强了中央的统治力量。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三省的长官都是宰相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相权一分为三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削弱了相权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加强了皇权</a:t>
            </a:r>
            <a:r>
              <a:rPr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。宋、元、明、清各朝官制均在此基础上稍加变化，实质情况变化不大。</a:t>
            </a:r>
            <a:endParaRPr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3225" y="914400"/>
            <a:ext cx="8337550" cy="5632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）秦在中央设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三公九卿制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，丞相为首，协助皇帝处理政事；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）西汉汉武帝改革官制，实行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内外朝制度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，削弱相权；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）隋唐设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三省六部制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，把相权一分为三，互相牵制，体现了皇权的加强；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）北宋在宰相下增设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参知政事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为副相，分割宰相的行政权，设枢密使分割军权，设三司使分割财权，把宰相职权一分为三，便于皇帝总揽大权；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5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）元朝设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中书省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，置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左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、右丞相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，行宰相职权，为最高行政机关，另设枢密使、御史台、宣政院分掌军事、监察和宗教事务；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6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）明朝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废丞相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，权分六部；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</a:rPr>
              <a:t>7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）清朝设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军机处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，丞相制残余荡然无存，反映出皇权已达到顶峰。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认识：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从变化之中看到，皇帝对相权分割、削弱，一步步把各种大权集中到自己手中，从而有效地实行君主专制。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6626" name="文本框 4"/>
          <p:cNvSpPr txBox="1"/>
          <p:nvPr/>
        </p:nvSpPr>
        <p:spPr>
          <a:xfrm>
            <a:off x="676275" y="393700"/>
            <a:ext cx="5162550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latin typeface="隶书" panose="02010509060101010101" pitchFamily="49" charset="-122"/>
                <a:ea typeface="隶书" panose="02010509060101010101" pitchFamily="49" charset="-122"/>
              </a:rPr>
              <a:t>古代宰相（丞相）制度的变革：</a:t>
            </a:r>
            <a:endParaRPr lang="zh-CN" altLang="en-US" sz="280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charRg st="29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charRg st="2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>
                                            <p:txEl>
                                              <p:charRg st="2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56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charRg st="56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charRg st="56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>
                                            <p:txEl>
                                              <p:charRg st="56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56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9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charRg st="91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charRg st="9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4">
                                            <p:txEl>
                                              <p:charRg st="9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9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57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charRg st="157" end="2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charRg st="157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">
                                            <p:txEl>
                                              <p:charRg st="157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57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1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30" end="2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charRg st="230" end="2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charRg st="230" end="26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">
                                            <p:txEl>
                                              <p:charRg st="230" end="26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30" end="26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6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charRg st="262" end="3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charRg st="26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4">
                                            <p:txEl>
                                              <p:charRg st="26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6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4"/>
          <p:cNvSpPr>
            <a:spLocks noGrp="1"/>
          </p:cNvSpPr>
          <p:nvPr>
            <p:ph type="title"/>
          </p:nvPr>
        </p:nvSpPr>
        <p:spPr>
          <a:xfrm>
            <a:off x="530225" y="442913"/>
            <a:ext cx="8139113" cy="442912"/>
          </a:xfrm>
        </p:spPr>
        <p:txBody>
          <a:bodyPr lIns="90170" tIns="46990" rIns="90170" bIns="46990" anchor="ctr"/>
          <a:p>
            <a:pPr indent="0" defTabSz="685800"/>
            <a:r>
              <a:rPr lang="zh-CN" sz="2800" b="1" kern="1200" spc="200" normalizeH="0" baseline="0"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地方行政制度</a:t>
            </a:r>
            <a:endParaRPr lang="zh-CN" altLang="en-US" sz="2800" b="1" kern="1200" spc="200" normalizeH="0" baseline="0"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4350" y="1255713"/>
            <a:ext cx="8297863" cy="1198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1.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分封制：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西周统治者为了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巩固奴隶主政权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，政治上实行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分封诸侯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的制度，使周朝巩固了统治，扩大了疆域。到春秋战国时逐步崩溃，被郡县制取代，在以后的某些朝代仍保留。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4350" y="2774950"/>
            <a:ext cx="829945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2.郡县制：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春秋战国时出现，秦朝在全国推行，从而在全国范围内取代了分封制，大大</a:t>
            </a:r>
            <a:r>
              <a:rPr lang="en-US" alt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削弱了地方政权的独立性</a:t>
            </a:r>
            <a:r>
              <a:rPr lang="en-US" altLang="zh-CN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，加强了中央集权，这是我国地方行政制度上一个划时代的改革，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郡县制在我国被长期沿用下来，影响十分深远。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4350" y="4664075"/>
            <a:ext cx="8297863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Aft>
                <a:spcPts val="1000"/>
              </a:spcAft>
            </a:pPr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3.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  <a:sym typeface="微软雅黑" panose="020B0503020204020204" charset="-122"/>
              </a:rPr>
              <a:t>郡国并行制：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西汉初期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在地方推行郡县制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，同时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又有封国制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sym typeface="微软雅黑" panose="020B0503020204020204" charset="-122"/>
              </a:rPr>
              <a:t>。封国独立性较大，不利于国家的统一管理，具有分裂的危险。汉武帝颁布推恩令，下令允许诸侯王将自己的封地分给子弟，诸侯国越分越小，汉武帝再趁机削弱其势力。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463550" y="955675"/>
            <a:ext cx="8167688" cy="230663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400">
                <a:latin typeface="隶书" panose="02010509060101010101" pitchFamily="49" charset="-122"/>
                <a:ea typeface="隶书" panose="02010509060101010101" pitchFamily="49" charset="-122"/>
              </a:rPr>
              <a:t>4.</a:t>
            </a:r>
            <a:r>
              <a:rPr lang="zh-CN" altLang="en-US" sz="2400">
                <a:latin typeface="隶书" panose="02010509060101010101" pitchFamily="49" charset="-122"/>
                <a:ea typeface="隶书" panose="02010509060101010101" pitchFamily="49" charset="-122"/>
              </a:rPr>
              <a:t>行省制: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元朝是当时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地域空前辽阔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的封建国家，为了对各地实行有效的管辖和统治，元政府建立了行省制度。它的确立，巩固了国家统一，使中央集权在体制上得以保障，是继秦朝郡县制后，我国政治制度史上的项重大变革。元朝的行省制度对后世的政治制度影响深远，行省从此成为我国的地方行政机构，明清沿用此制，一直保留到今天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3550" y="3571875"/>
            <a:ext cx="8167688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>
                <a:latin typeface="隶书" panose="02010509060101010101" pitchFamily="49" charset="-122"/>
                <a:ea typeface="隶书" panose="02010509060101010101" pitchFamily="49" charset="-122"/>
              </a:rPr>
              <a:t>认识: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①历代封建统治者，通过系列行政区划分与变革，加强了对地方人民的控制，将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地方权力集中中央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，使多民族国家不断发展。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400">
                <a:latin typeface="楷体" panose="02010609060101010101" charset="-122"/>
                <a:ea typeface="楷体" panose="02010609060101010101" charset="-122"/>
              </a:rPr>
              <a:t>     ②由分封制到郡县制，主要反映管理任用原则由宗法血缘关系到行政任命关系的变化，属于政治制度进步的表现。由郡县制到行省制的变化，主要反映行政区划分的变化，一般说来，随着社会的发展，行政区越划越小，越划越多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8675" name="标题 9"/>
          <p:cNvSpPr>
            <a:spLocks noGrp="1"/>
          </p:cNvSpPr>
          <p:nvPr>
            <p:ph type="title"/>
          </p:nvPr>
        </p:nvSpPr>
        <p:spPr>
          <a:xfrm>
            <a:off x="530225" y="442913"/>
            <a:ext cx="8139113" cy="442912"/>
          </a:xfrm>
        </p:spPr>
        <p:txBody>
          <a:bodyPr lIns="90170" tIns="46990" rIns="90170" bIns="46990" anchor="ctr"/>
          <a:p>
            <a:pPr indent="0" defTabSz="685800"/>
            <a:r>
              <a:rPr lang="zh-CN" sz="2800" b="1" kern="1200" spc="200" normalizeH="0" baseline="0"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地方行政制度</a:t>
            </a:r>
            <a:endParaRPr lang="zh-CN" altLang="en-US" sz="2800" b="1" kern="1200" spc="200" normalizeH="0" baseline="0"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501650" y="227013"/>
            <a:ext cx="8140700" cy="442913"/>
          </a:xfrm>
        </p:spPr>
        <p:txBody>
          <a:bodyPr lIns="90170" tIns="46990" rIns="90170" bIns="46990" rtlCol="0" anchor="ctr" anchorCtr="0">
            <a:noAutofit/>
          </a:bodyPr>
          <a:p>
            <a:pPr marL="0" marR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微软雅黑" panose="020B0503020204020204" charset="-122"/>
              </a:rPr>
              <a:t>对专制主义中央集权制度的评价：</a:t>
            </a:r>
            <a:endParaRPr kumimoji="0" lang="zh-CN" altLang="en-US" sz="2800" b="1" i="0" u="none" strike="noStrike" kern="1200" cap="none" spc="200" normalizeH="0" baseline="0" noProof="1">
              <a:solidFill>
                <a:schemeClr val="tx1"/>
              </a:solidFill>
              <a:uFillTx/>
              <a:latin typeface="Arial" panose="020B0604020202020204" pitchFamily="34" charset="0"/>
              <a:ea typeface="隶书" panose="02010509060101010101" pitchFamily="49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3375" y="5487988"/>
            <a:ext cx="8645525" cy="1327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R="0" defTabSz="685800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隶书" panose="02010509060101010101" pitchFamily="49" charset="-122"/>
                <a:ea typeface="宋体" panose="02010600030101010101" pitchFamily="2" charset="-122"/>
                <a:cs typeface="+mn-cs"/>
                <a:sym typeface="微软雅黑" panose="020B0503020204020204" charset="-122"/>
              </a:rPr>
              <a:t>（</a:t>
            </a:r>
            <a:r>
              <a:rPr lang="zh-CN" altLang="en-US" sz="2400" spc="150" noProof="1">
                <a:latin typeface="隶书" panose="02010509060101010101" pitchFamily="49" charset="-122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二）不同阶段作用不同。</a:t>
            </a:r>
            <a:endParaRPr kumimoji="0" lang="zh-CN" altLang="en-US" sz="2400" kern="1200" cap="none" spc="150" normalizeH="0" baseline="0" noProof="1">
              <a:latin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隶书" panose="02010509060101010101" pitchFamily="49" charset="-122"/>
                <a:ea typeface="宋体" panose="02010600030101010101" pitchFamily="2" charset="-122"/>
                <a:cs typeface="+mn-cs"/>
                <a:sym typeface="微软雅黑" panose="020B0503020204020204" charset="-122"/>
              </a:rPr>
              <a:t> 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在封建社会前期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，主要起积极作用；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封建社会后期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，主要是消极作用。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3375" y="669925"/>
            <a:ext cx="8645525" cy="4779963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R="0" defTabSz="685800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latin typeface="隶书" panose="02010509060101010101" pitchFamily="49" charset="-122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（一）双重作用。</a:t>
            </a:r>
            <a:endParaRPr kumimoji="0" lang="zh-CN" altLang="en-US" sz="2400" kern="1200" cap="none" spc="150" normalizeH="0" baseline="0" noProof="1">
              <a:latin typeface="隶书" panose="02010509060101010101" pitchFamily="49" charset="-122"/>
              <a:ea typeface="隶书" panose="02010509060101010101" pitchFamily="49" charset="-122"/>
              <a:cs typeface="+mn-cs"/>
              <a:sym typeface="微软雅黑" panose="020B0503020204020204" charset="-122"/>
            </a:endParaRPr>
          </a:p>
          <a:p>
            <a:pPr marR="0" defTabSz="685800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积极作用</a:t>
            </a:r>
            <a:r>
              <a:rPr lang="zh-CN" altLang="en-US" sz="2400" spc="150" noProof="1">
                <a:latin typeface="隶书" panose="02010509060101010101" pitchFamily="49" charset="-122"/>
                <a:ea typeface="隶书" panose="02010509060101010101" pitchFamily="49" charset="-122"/>
                <a:cs typeface="+mn-cs"/>
                <a:sym typeface="微软雅黑" panose="020B0503020204020204" charset="-122"/>
              </a:rPr>
              <a:t>：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①有利于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多民族封建国家的建立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、巩固和发展，有利于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维护祖国统一与领土完整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。如：秦朝、清朝前期维护国家统一。②能有效地组织人力、物力和财力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从事大规模的生产活动和经济建设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，有利于社会经济发展。如秦朝修筑长城、隋朝开凿大运河。③在统一的环境下，有利于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各民族的融合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，又利于各地的经济文化交流。如元朝的民族融合。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  <a:p>
            <a:pPr marR="0" defTabSz="685800"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2400" spc="150" noProof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微软雅黑" panose="020B0503020204020204" charset="-122"/>
              </a:rPr>
              <a:t> 消极</a:t>
            </a:r>
            <a:r>
              <a:rPr lang="zh-CN" altLang="en-US" sz="2400" spc="150" noProof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微软雅黑" panose="020B0503020204020204" charset="-122"/>
              </a:rPr>
              <a:t>作用</a:t>
            </a:r>
            <a:r>
              <a:rPr lang="zh-CN" altLang="en-US" sz="2400" spc="150" noProof="1"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微软雅黑" panose="020B0503020204020204" charset="-122"/>
              </a:rPr>
              <a:t>：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①专制容易形成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暴政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、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腐败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现象，是阻碍历史发展的因素。如秦朝暴政。②思想上表现为独尊一家，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钳制了思想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，束缚了文化。如汉朝“罢黜百家，独尊儒术”、清朝“文字狱”。③在封建社会末期，</a:t>
            </a:r>
            <a:r>
              <a:rPr lang="zh-CN" altLang="en-US" sz="2400" spc="150" noProof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阻碍了新兴的资本主义生产关系萌芽的发展</a:t>
            </a:r>
            <a:r>
              <a:rPr lang="zh-CN" altLang="en-US" sz="2400" spc="150" noProof="1">
                <a:latin typeface="楷体" panose="02010609060101010101" charset="-122"/>
                <a:ea typeface="楷体" panose="02010609060101010101" charset="-122"/>
                <a:cs typeface="+mn-cs"/>
                <a:sym typeface="微软雅黑" panose="020B0503020204020204" charset="-122"/>
              </a:rPr>
              <a:t>。如明清时期。</a:t>
            </a:r>
            <a:endParaRPr kumimoji="0" lang="zh-CN" altLang="en-US" sz="2400" kern="1200" cap="none" spc="150" normalizeH="0" baseline="0" noProof="1">
              <a:latin typeface="楷体" panose="02010609060101010101" charset="-122"/>
              <a:ea typeface="楷体" panose="02010609060101010101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9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charRg st="9" end="1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charRg st="9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charRg st="9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9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65" end="2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charRg st="165" end="2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charRg st="165" end="28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>
                                            <p:txEl>
                                              <p:charRg st="165" end="28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65" end="28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EXe/DvlBYPnUfHCDSYL9XUBnSQMVoAreYegTRqfRd3UXSk4PjGv+9i51lMooL8eioNbiJOYyexNz4FUndygnGU=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EXe/DvlBYPnUfHCDSYL9XUBnSQMVoAreYegTRqfRd3UXSk4PjGv+9i51lMooL8eioNbiJOYyexNz4FUndygnGU=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EXe/DvlBYPnUfHCDSYL9XUBnSQMVoAreYegTRqfRd3UXSk4PjGv+9i51lMooL8eioNbiJOYyexNz4FUndygnGU="/>
</p:tagLst>
</file>

<file path=ppt/tags/tag104.xml><?xml version="1.0" encoding="utf-8"?>
<p:tagLst xmlns:p="http://schemas.openxmlformats.org/presentationml/2006/main">
  <p:tag name="KSO_WM_TEMPLATE_THUMBS_INDEX" val="1、4、7、9、12、17、20、21、22、23、24、25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5.xml><?xml version="1.0" encoding="utf-8"?>
<p:tagLst xmlns:p="http://schemas.openxmlformats.org/presentationml/2006/main"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6.xml><?xml version="1.0" encoding="utf-8"?>
<p:tagLst xmlns:p="http://schemas.openxmlformats.org/presentationml/2006/main">
  <p:tag name="KSO_WM_UNIT_TABLE_BEAUTIFY" val="smartTable{4728257e-8ea9-46c9-ab1b-f2908f5d3833}"/>
  <p:tag name="KSO_WM_SCREEN_THEME_FLAG" val="Dlrq25wU2PGuGg5bbmjbDEXe/DvlBYPnUfHCDSYL9XUBnSQMVoAreYegTRqfRd3UXSk4PjGv+9i51lMooL8eioNbiJOYyexNz4FUndygnGU="/>
</p:tagLst>
</file>

<file path=ppt/tags/tag117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8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EXe/DvlBYPnUfHCDSYL9XUBnSQMVoAreYegTRqfRd3UXSk4PjGv+9i51lMooL8eioNbiJOYyexNz4FUndygnGU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*i*4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1*i*3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1*i*4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1*i*2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3*i*0"/>
  <p:tag name="KSO_WM_UNIT_BK_DARK_LIGHT" val="2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4*i*0"/>
  <p:tag name="KSO_WM_UNIT_BK_DARK_LIGHT" val="2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5*i*0"/>
  <p:tag name="KSO_WM_UNIT_BK_DARK_LIGHT" val="2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6*i*0"/>
  <p:tag name="KSO_WM_UNIT_BK_DARK_LIGHT" val="2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8*i*0"/>
  <p:tag name="KSO_WM_UNIT_BK_DARK_LIGHT" val="2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187"/>
  <p:tag name="KSO_WM_SCREEN_THEME_FLAG" val="Dlrq25wU2PGuGg5bbmjbDEXe/DvlBYPnUfHCDSYL9XUBnSQMVoAreYegTRqfRd3UXSk4PjGv+9i51lMooL8eioNbiJOYyexNz4FUndygnGU="/>
</p:tagLst>
</file>

<file path=ppt/theme/theme1.xml><?xml version="1.0" encoding="utf-8"?>
<a:theme xmlns:a="http://schemas.openxmlformats.org/drawingml/2006/main" name="Office 主题​​">
  <a:themeElements>
    <a:clrScheme name="1428">
      <a:dk1>
        <a:sysClr val="windowText" lastClr="000000"/>
      </a:dk1>
      <a:lt1>
        <a:sysClr val="window" lastClr="FFFFFF"/>
      </a:lt1>
      <a:dk2>
        <a:srgbClr val="EFEDEC"/>
      </a:dk2>
      <a:lt2>
        <a:srgbClr val="FFFFFF"/>
      </a:lt2>
      <a:accent1>
        <a:srgbClr val="C29C69"/>
      </a:accent1>
      <a:accent2>
        <a:srgbClr val="83A289"/>
      </a:accent2>
      <a:accent3>
        <a:srgbClr val="44A7A9"/>
      </a:accent3>
      <a:accent4>
        <a:srgbClr val="29A79F"/>
      </a:accent4>
      <a:accent5>
        <a:srgbClr val="33A26B"/>
      </a:accent5>
      <a:accent6>
        <a:srgbClr val="3D9D37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5810</Words>
  <Application>WPS 演示</Application>
  <PresentationFormat/>
  <Paragraphs>338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5" baseType="lpstr">
      <vt:lpstr>Arial</vt:lpstr>
      <vt:lpstr>宋体</vt:lpstr>
      <vt:lpstr>Wingdings</vt:lpstr>
      <vt:lpstr>隶书</vt:lpstr>
      <vt:lpstr>汉仪尚巍手书W</vt:lpstr>
      <vt:lpstr>微软雅黑</vt:lpstr>
      <vt:lpstr>楷体</vt:lpstr>
      <vt:lpstr>Calibri</vt:lpstr>
      <vt:lpstr>Arial Unicode MS</vt:lpstr>
      <vt:lpstr>华文行楷</vt:lpstr>
      <vt:lpstr>Office 主题​​</vt:lpstr>
      <vt:lpstr>PowerPoint 演示文稿</vt:lpstr>
      <vt:lpstr>一、基本制度——封建专制主义中央集权制度</vt:lpstr>
      <vt:lpstr>一、基本制度——封建专制主义中央集权制度</vt:lpstr>
      <vt:lpstr>一、基本制度——封建专制主义中央集权制度</vt:lpstr>
      <vt:lpstr>中央行政制度</vt:lpstr>
      <vt:lpstr>PowerPoint 演示文稿</vt:lpstr>
      <vt:lpstr>地方行政制度</vt:lpstr>
      <vt:lpstr>地方行政制度</vt:lpstr>
      <vt:lpstr>对专制主义中央集权制度的评价：</vt:lpstr>
      <vt:lpstr>二、对国家统一的认识</vt:lpstr>
      <vt:lpstr>封建社会的三次大分裂</vt:lpstr>
      <vt:lpstr>封建社会四次大统一</vt:lpstr>
      <vt:lpstr>三、科举制的发展历程</vt:lpstr>
      <vt:lpstr>PowerPoint 演示文稿</vt:lpstr>
      <vt:lpstr>四、统一多民族国家的形成及民族政策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五、中国古代的对外关系及政策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</dc:creator>
  <cp:lastModifiedBy>孤雁幽梦</cp:lastModifiedBy>
  <cp:revision>8</cp:revision>
  <dcterms:created xsi:type="dcterms:W3CDTF">2020-02-20T16:17:00Z</dcterms:created>
  <dcterms:modified xsi:type="dcterms:W3CDTF">2020-02-27T13:48:18Z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2052-11.1.0.9513</vt:lpwstr>
  </property>
</Properties>
</file>