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80.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76" r:id="rId7"/>
    <p:sldId id="294" r:id="rId8"/>
    <p:sldId id="277" r:id="rId9"/>
    <p:sldId id="295" r:id="rId10"/>
    <p:sldId id="313" r:id="rId11"/>
    <p:sldId id="260" r:id="rId12"/>
    <p:sldId id="262" r:id="rId13"/>
    <p:sldId id="315" r:id="rId14"/>
    <p:sldId id="316" r:id="rId15"/>
    <p:sldId id="317" r:id="rId16"/>
    <p:sldId id="265" r:id="rId17"/>
    <p:sldId id="266" r:id="rId18"/>
    <p:sldId id="268" r:id="rId19"/>
    <p:sldId id="329" r:id="rId20"/>
    <p:sldId id="330" r:id="rId21"/>
    <p:sldId id="318" r:id="rId22"/>
    <p:sldId id="269" r:id="rId23"/>
    <p:sldId id="271" r:id="rId24"/>
    <p:sldId id="272" r:id="rId25"/>
    <p:sldId id="331" r:id="rId26"/>
    <p:sldId id="332" r:id="rId27"/>
    <p:sldId id="273" r:id="rId28"/>
    <p:sldId id="274" r:id="rId29"/>
    <p:sldId id="275"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75" d="100"/>
          <a:sy n="75" d="100"/>
        </p:scale>
        <p:origin x="540" y="1194"/>
      </p:cViewPr>
      <p:guideLst/>
    </p:cSldViewPr>
  </p:slideViewPr>
  <p:notesTextViewPr>
    <p:cViewPr>
      <p:scale>
        <a:sx n="3" d="2"/>
        <a:sy n="3" d="2"/>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slide" Target="slides/slide3.xml" Id="rId6" /><Relationship Type="http://schemas.openxmlformats.org/officeDocument/2006/relationships/slide" Target="slides/slide2.xml" Id="rId5" /><Relationship Type="http://schemas.openxmlformats.org/officeDocument/2006/relationships/notesMaster" Target="notesMasters/notesMaster1.xml" Id="rId4" /><Relationship Type="http://schemas.openxmlformats.org/officeDocument/2006/relationships/tableStyles" Target="tableStyles.xml" Id="rId33" /><Relationship Type="http://schemas.openxmlformats.org/officeDocument/2006/relationships/viewProps" Target="viewProps.xml" Id="rId32" /><Relationship Type="http://schemas.openxmlformats.org/officeDocument/2006/relationships/presProps" Target="presProps.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80.xml" Id="R93953cfd9bb84a2d"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Download more </a:t>
            </a:r>
            <a:r>
              <a:rPr lang="en-US" dirty="0" err="1"/>
              <a:t>Powerpoint</a:t>
            </a:r>
            <a:r>
              <a:rPr lang="en-US" dirty="0"/>
              <a:t> templates on https://</a:t>
            </a:r>
            <a:r>
              <a:rPr lang="en-US" dirty="0" err="1"/>
              <a:t>slideforest.com</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Download more </a:t>
            </a:r>
            <a:r>
              <a:rPr lang="en-US" dirty="0" err="1"/>
              <a:t>Powerpoint</a:t>
            </a:r>
            <a:r>
              <a:rPr lang="en-US" dirty="0"/>
              <a:t> templates on https://</a:t>
            </a:r>
            <a:r>
              <a:rPr lang="en-US" dirty="0" err="1"/>
              <a:t>slideforest.com</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Download more </a:t>
            </a:r>
            <a:r>
              <a:rPr lang="en-US" dirty="0" err="1"/>
              <a:t>Powerpoint</a:t>
            </a:r>
            <a:r>
              <a:rPr lang="en-US" dirty="0"/>
              <a:t> templates on https://</a:t>
            </a:r>
            <a:r>
              <a:rPr lang="en-US" dirty="0" err="1"/>
              <a:t>slideforest.com</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1"/>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1"/>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3.xml"/><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6.xml"/><Relationship Id="rId2" Type="http://schemas.openxmlformats.org/officeDocument/2006/relationships/image" Target="../media/image18.png"/><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renan-kamikoga-709781-unsplash"/>
          <p:cNvPicPr>
            <a:picLocks noChangeAspect="1"/>
          </p:cNvPicPr>
          <p:nvPr/>
        </p:nvPicPr>
        <p:blipFill>
          <a:blip r:embed="rId1"/>
          <a:srcRect/>
          <a:stretch>
            <a:fillRect/>
          </a:stretch>
        </p:blipFill>
        <p:spPr>
          <a:xfrm>
            <a:off x="438785" y="308610"/>
            <a:ext cx="11380470" cy="6254750"/>
          </a:xfrm>
          <a:prstGeom prst="rect">
            <a:avLst/>
          </a:prstGeom>
        </p:spPr>
      </p:pic>
      <p:sp>
        <p:nvSpPr>
          <p:cNvPr id="5" name="矩形 4"/>
          <p:cNvSpPr/>
          <p:nvPr/>
        </p:nvSpPr>
        <p:spPr>
          <a:xfrm>
            <a:off x="415290" y="299085"/>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867535" y="2832735"/>
            <a:ext cx="9003030" cy="2368550"/>
          </a:xfrm>
          <a:prstGeom prst="rect">
            <a:avLst/>
          </a:prstGeom>
          <a:noFill/>
          <a:effectLst>
            <a:outerShdw blurRad="50800" dist="38100" dir="2700000" algn="tl" rotWithShape="0">
              <a:prstClr val="black">
                <a:alpha val="39000"/>
              </a:prstClr>
            </a:outerShdw>
          </a:effectLst>
        </p:spPr>
        <p:txBody>
          <a:bodyPr wrap="square" rtlCol="0">
            <a:spAutoFit/>
          </a:bodyPr>
          <a:p>
            <a:pPr algn="ctr"/>
            <a:r>
              <a:rPr lang="en-US" altLang="zh-CN" sz="4000" b="1">
                <a:solidFill>
                  <a:schemeClr val="bg1"/>
                </a:solidFill>
                <a:latin typeface="Batang" panose="02030600000101010101" charset="-127"/>
                <a:ea typeface="宋体" panose="02010600030101010101" pitchFamily="2" charset="-122"/>
              </a:rPr>
              <a:t>——</a:t>
            </a:r>
            <a:r>
              <a:rPr lang="zh-CN" altLang="en-US" sz="4000" b="1">
                <a:solidFill>
                  <a:schemeClr val="bg1"/>
                </a:solidFill>
                <a:latin typeface="Batang" panose="02030600000101010101" charset="-127"/>
                <a:ea typeface="宋体" panose="02010600030101010101" pitchFamily="2" charset="-122"/>
              </a:rPr>
              <a:t>历史解释的批判性阅读与反思</a:t>
            </a:r>
            <a:endParaRPr lang="zh-CN" altLang="en-US" sz="4000" b="1">
              <a:solidFill>
                <a:schemeClr val="bg1"/>
              </a:solidFill>
              <a:latin typeface="Batang" panose="02030600000101010101" charset="-127"/>
              <a:ea typeface="宋体" panose="02010600030101010101" pitchFamily="2" charset="-122"/>
            </a:endParaRPr>
          </a:p>
          <a:p>
            <a:pPr algn="ctr"/>
            <a:endParaRPr lang="zh-CN" altLang="en-US" sz="3600" b="1">
              <a:solidFill>
                <a:schemeClr val="bg1"/>
              </a:solidFill>
              <a:latin typeface="Batang" panose="02030600000101010101" charset="-127"/>
              <a:ea typeface="宋体" panose="02010600030101010101" pitchFamily="2" charset="-122"/>
            </a:endParaRPr>
          </a:p>
          <a:p>
            <a:pPr algn="ctr"/>
            <a:r>
              <a:rPr lang="zh-CN" altLang="en-US" sz="3600" b="1">
                <a:solidFill>
                  <a:schemeClr val="bg1"/>
                </a:solidFill>
                <a:latin typeface="Batang" panose="02030600000101010101" charset="-127"/>
                <a:ea typeface="宋体" panose="02010600030101010101" pitchFamily="2" charset="-122"/>
              </a:rPr>
              <a:t>（由浅入深、先立后破）</a:t>
            </a:r>
            <a:endParaRPr lang="zh-CN" altLang="en-US" sz="3600" b="1">
              <a:solidFill>
                <a:schemeClr val="bg1"/>
              </a:solidFill>
              <a:latin typeface="Batang" panose="02030600000101010101" charset="-127"/>
              <a:ea typeface="宋体" panose="02010600030101010101" pitchFamily="2" charset="-122"/>
            </a:endParaRPr>
          </a:p>
          <a:p>
            <a:pPr algn="ctr"/>
            <a:r>
              <a:rPr lang="en-US" altLang="zh-CN" sz="3600" b="1">
                <a:solidFill>
                  <a:schemeClr val="bg1"/>
                </a:solidFill>
                <a:latin typeface="Batang" panose="02030600000101010101" charset="-127"/>
                <a:ea typeface="宋体" panose="02010600030101010101" pitchFamily="2" charset="-122"/>
              </a:rPr>
              <a:t>1→2</a:t>
            </a:r>
            <a:r>
              <a:rPr lang="zh-CN" altLang="en-US" sz="3600" b="1">
                <a:solidFill>
                  <a:schemeClr val="bg1"/>
                </a:solidFill>
                <a:latin typeface="Batang" panose="02030600000101010101" charset="-127"/>
                <a:ea typeface="宋体" panose="02010600030101010101" pitchFamily="2" charset="-122"/>
              </a:rPr>
              <a:t>、</a:t>
            </a:r>
            <a:r>
              <a:rPr lang="en-US" altLang="zh-CN" sz="3600" b="1">
                <a:solidFill>
                  <a:schemeClr val="bg1"/>
                </a:solidFill>
                <a:latin typeface="Batang" panose="02030600000101010101" charset="-127"/>
                <a:ea typeface="宋体" panose="02010600030101010101" pitchFamily="2" charset="-122"/>
              </a:rPr>
              <a:t>3→4</a:t>
            </a:r>
            <a:r>
              <a:rPr lang="zh-CN" altLang="en-US" sz="3600" b="1">
                <a:solidFill>
                  <a:schemeClr val="bg1"/>
                </a:solidFill>
                <a:latin typeface="Batang" panose="02030600000101010101" charset="-127"/>
                <a:ea typeface="宋体" panose="02010600030101010101" pitchFamily="2" charset="-122"/>
              </a:rPr>
              <a:t>；</a:t>
            </a:r>
            <a:r>
              <a:rPr lang="en-US" altLang="zh-CN" sz="3600" b="1">
                <a:solidFill>
                  <a:schemeClr val="bg1"/>
                </a:solidFill>
                <a:latin typeface="Batang" panose="02030600000101010101" charset="-127"/>
                <a:ea typeface="宋体" panose="02010600030101010101" pitchFamily="2" charset="-122"/>
              </a:rPr>
              <a:t>1</a:t>
            </a:r>
            <a:r>
              <a:rPr lang="zh-CN" altLang="en-US" sz="3600" b="1">
                <a:solidFill>
                  <a:schemeClr val="bg1"/>
                </a:solidFill>
                <a:latin typeface="Batang" panose="02030600000101010101" charset="-127"/>
                <a:ea typeface="宋体" panose="02010600030101010101" pitchFamily="2" charset="-122"/>
              </a:rPr>
              <a:t>、</a:t>
            </a:r>
            <a:r>
              <a:rPr lang="en-US" altLang="zh-CN" sz="3600" b="1">
                <a:solidFill>
                  <a:schemeClr val="bg1"/>
                </a:solidFill>
                <a:latin typeface="Batang" panose="02030600000101010101" charset="-127"/>
                <a:ea typeface="宋体" panose="02010600030101010101" pitchFamily="2" charset="-122"/>
              </a:rPr>
              <a:t>2</a:t>
            </a:r>
            <a:r>
              <a:rPr lang="zh-CN" altLang="en-US" sz="3600" b="1">
                <a:solidFill>
                  <a:schemeClr val="bg1"/>
                </a:solidFill>
                <a:latin typeface="Batang" panose="02030600000101010101" charset="-127"/>
                <a:ea typeface="宋体" panose="02010600030101010101" pitchFamily="2" charset="-122"/>
              </a:rPr>
              <a:t>、</a:t>
            </a:r>
            <a:r>
              <a:rPr lang="en-US" altLang="zh-CN" sz="3600" b="1">
                <a:solidFill>
                  <a:schemeClr val="bg1"/>
                </a:solidFill>
                <a:latin typeface="Batang" panose="02030600000101010101" charset="-127"/>
                <a:ea typeface="宋体" panose="02010600030101010101" pitchFamily="2" charset="-122"/>
              </a:rPr>
              <a:t>3→4</a:t>
            </a:r>
            <a:endParaRPr lang="en-US" altLang="zh-CN" sz="3600" b="1">
              <a:solidFill>
                <a:schemeClr val="bg1"/>
              </a:solidFill>
              <a:latin typeface="Batang" panose="02030600000101010101" charset="-127"/>
              <a:ea typeface="宋体" panose="02010600030101010101" pitchFamily="2" charset="-122"/>
            </a:endParaRPr>
          </a:p>
        </p:txBody>
      </p:sp>
      <p:sp>
        <p:nvSpPr>
          <p:cNvPr id="3" name="Title 6"/>
          <p:cNvSpPr txBox="1"/>
          <p:nvPr>
            <p:custDataLst>
              <p:tags r:id="rId2"/>
            </p:custDataLst>
          </p:nvPr>
        </p:nvSpPr>
        <p:spPr>
          <a:xfrm>
            <a:off x="7523480" y="5932170"/>
            <a:ext cx="4095750" cy="47244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just" fontAlgn="auto">
              <a:lnSpc>
                <a:spcPct val="130000"/>
              </a:lnSpc>
              <a:spcBef>
                <a:spcPts val="800"/>
              </a:spcBef>
              <a:spcAft>
                <a:spcPts val="0"/>
              </a:spcAft>
              <a:buSzPct val="100000"/>
              <a:buNone/>
            </a:pPr>
            <a:r>
              <a:rPr lang="zh-CN" altLang="en-US" sz="2000" b="1" spc="300" dirty="0">
                <a:ln w="3175">
                  <a:noFill/>
                  <a:prstDash val="dash"/>
                </a:ln>
                <a:solidFill>
                  <a:schemeClr val="bg1"/>
                </a:solidFill>
                <a:latin typeface="微软雅黑" panose="020B0503020204020204" charset="-122"/>
                <a:ea typeface="微软雅黑" panose="020B0503020204020204" charset="-122"/>
                <a:cs typeface="微软雅黑" panose="020B0503020204020204" charset="-122"/>
              </a:rPr>
              <a:t>浙江台州 刘凯2019.05.16</a:t>
            </a:r>
            <a:endParaRPr lang="zh-CN" altLang="en-US" sz="2000" b="1" spc="300" dirty="0">
              <a:ln w="3175">
                <a:noFill/>
                <a:prstDash val="dash"/>
              </a:ln>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Shape 5592"/>
          <p:cNvSpPr/>
          <p:nvPr/>
        </p:nvSpPr>
        <p:spPr>
          <a:xfrm>
            <a:off x="2146935" y="773430"/>
            <a:ext cx="8176260" cy="1923415"/>
          </a:xfrm>
          <a:custGeom>
            <a:avLst/>
            <a:gdLst/>
            <a:ahLst/>
            <a:cxnLst>
              <a:cxn ang="0">
                <a:pos x="wd2" y="hd2"/>
              </a:cxn>
              <a:cxn ang="5400000">
                <a:pos x="wd2" y="hd2"/>
              </a:cxn>
              <a:cxn ang="10800000">
                <a:pos x="wd2" y="hd2"/>
              </a:cxn>
              <a:cxn ang="16200000">
                <a:pos x="wd2" y="hd2"/>
              </a:cxn>
            </a:cxnLst>
            <a:rect l="0" t="0" r="r" b="b"/>
            <a:pathLst>
              <a:path w="21600" h="21600" extrusionOk="0">
                <a:moveTo>
                  <a:pt x="15565" y="6171"/>
                </a:moveTo>
                <a:cubicBezTo>
                  <a:pt x="15882" y="7714"/>
                  <a:pt x="16835" y="8229"/>
                  <a:pt x="17471" y="8743"/>
                </a:cubicBezTo>
                <a:cubicBezTo>
                  <a:pt x="19694" y="9257"/>
                  <a:pt x="21600" y="11314"/>
                  <a:pt x="21600" y="14914"/>
                </a:cubicBezTo>
                <a:cubicBezTo>
                  <a:pt x="21600" y="19029"/>
                  <a:pt x="19376" y="21600"/>
                  <a:pt x="17153" y="21600"/>
                </a:cubicBezTo>
                <a:cubicBezTo>
                  <a:pt x="13341" y="21600"/>
                  <a:pt x="12071" y="13886"/>
                  <a:pt x="11118" y="9257"/>
                </a:cubicBezTo>
                <a:cubicBezTo>
                  <a:pt x="10165" y="5143"/>
                  <a:pt x="9212" y="3086"/>
                  <a:pt x="6353" y="3086"/>
                </a:cubicBezTo>
                <a:cubicBezTo>
                  <a:pt x="4129" y="3086"/>
                  <a:pt x="1906" y="6686"/>
                  <a:pt x="1906" y="10800"/>
                </a:cubicBezTo>
                <a:cubicBezTo>
                  <a:pt x="1906" y="14400"/>
                  <a:pt x="3812" y="18514"/>
                  <a:pt x="6353" y="18514"/>
                </a:cubicBezTo>
                <a:cubicBezTo>
                  <a:pt x="7624" y="18514"/>
                  <a:pt x="8576" y="18000"/>
                  <a:pt x="9529" y="16457"/>
                </a:cubicBezTo>
                <a:cubicBezTo>
                  <a:pt x="9847" y="15943"/>
                  <a:pt x="10165" y="14914"/>
                  <a:pt x="10482" y="14400"/>
                </a:cubicBezTo>
                <a:cubicBezTo>
                  <a:pt x="11435" y="17486"/>
                  <a:pt x="11435" y="17486"/>
                  <a:pt x="11435" y="17486"/>
                </a:cubicBezTo>
                <a:cubicBezTo>
                  <a:pt x="11435" y="17486"/>
                  <a:pt x="11118" y="18000"/>
                  <a:pt x="10800" y="18514"/>
                </a:cubicBezTo>
                <a:cubicBezTo>
                  <a:pt x="11118" y="18514"/>
                  <a:pt x="11118" y="18514"/>
                  <a:pt x="11118" y="18514"/>
                </a:cubicBezTo>
                <a:cubicBezTo>
                  <a:pt x="9847" y="21086"/>
                  <a:pt x="7941" y="21600"/>
                  <a:pt x="6353" y="21600"/>
                </a:cubicBezTo>
                <a:cubicBezTo>
                  <a:pt x="2541" y="21600"/>
                  <a:pt x="0" y="16457"/>
                  <a:pt x="0" y="10800"/>
                </a:cubicBezTo>
                <a:cubicBezTo>
                  <a:pt x="0" y="5143"/>
                  <a:pt x="2859" y="0"/>
                  <a:pt x="6353" y="0"/>
                </a:cubicBezTo>
                <a:cubicBezTo>
                  <a:pt x="12071" y="0"/>
                  <a:pt x="12388" y="8229"/>
                  <a:pt x="14294" y="14400"/>
                </a:cubicBezTo>
                <a:cubicBezTo>
                  <a:pt x="14929" y="16457"/>
                  <a:pt x="15882" y="18514"/>
                  <a:pt x="17153" y="18514"/>
                </a:cubicBezTo>
                <a:cubicBezTo>
                  <a:pt x="18424" y="18514"/>
                  <a:pt x="19694" y="16971"/>
                  <a:pt x="19694" y="14914"/>
                </a:cubicBezTo>
                <a:cubicBezTo>
                  <a:pt x="19694" y="10286"/>
                  <a:pt x="14294" y="13371"/>
                  <a:pt x="13659" y="5657"/>
                </a:cubicBezTo>
                <a:cubicBezTo>
                  <a:pt x="13659" y="5657"/>
                  <a:pt x="13659" y="5143"/>
                  <a:pt x="13659" y="5143"/>
                </a:cubicBezTo>
                <a:cubicBezTo>
                  <a:pt x="13659" y="2057"/>
                  <a:pt x="15247" y="0"/>
                  <a:pt x="16835" y="0"/>
                </a:cubicBezTo>
                <a:cubicBezTo>
                  <a:pt x="18106" y="0"/>
                  <a:pt x="18741" y="0"/>
                  <a:pt x="19376" y="1029"/>
                </a:cubicBezTo>
                <a:cubicBezTo>
                  <a:pt x="19376" y="1029"/>
                  <a:pt x="19376" y="1029"/>
                  <a:pt x="19376" y="1029"/>
                </a:cubicBezTo>
                <a:cubicBezTo>
                  <a:pt x="19694" y="1543"/>
                  <a:pt x="20012" y="2571"/>
                  <a:pt x="20329" y="3086"/>
                </a:cubicBezTo>
                <a:cubicBezTo>
                  <a:pt x="18741" y="5143"/>
                  <a:pt x="18741" y="5143"/>
                  <a:pt x="18741" y="5143"/>
                </a:cubicBezTo>
                <a:cubicBezTo>
                  <a:pt x="18424" y="4114"/>
                  <a:pt x="18424" y="4114"/>
                  <a:pt x="18106" y="3600"/>
                </a:cubicBezTo>
                <a:cubicBezTo>
                  <a:pt x="18106" y="3600"/>
                  <a:pt x="18106" y="3600"/>
                  <a:pt x="18106" y="3600"/>
                </a:cubicBezTo>
                <a:cubicBezTo>
                  <a:pt x="17788" y="3086"/>
                  <a:pt x="17153" y="3086"/>
                  <a:pt x="16835" y="3086"/>
                </a:cubicBezTo>
                <a:cubicBezTo>
                  <a:pt x="16200" y="3086"/>
                  <a:pt x="15565" y="4114"/>
                  <a:pt x="15565" y="5143"/>
                </a:cubicBezTo>
                <a:cubicBezTo>
                  <a:pt x="15565" y="5657"/>
                  <a:pt x="15565" y="6171"/>
                  <a:pt x="15565" y="6171"/>
                </a:cubicBezTo>
                <a:close/>
              </a:path>
            </a:pathLst>
          </a:custGeom>
          <a:solidFill>
            <a:schemeClr val="bg1"/>
          </a:solidFill>
          <a:ln w="12700" cap="flat">
            <a:noFill/>
            <a:miter lim="400000"/>
          </a:ln>
          <a:effectLst/>
        </p:spPr>
        <p:txBody>
          <a:bodyPr wrap="square" lIns="45638" tIns="45638" rIns="45638" bIns="45638" numCol="1" anchor="t">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1435" algn="l" defTabSz="1828800" rtl="0" eaLnBrk="1" latinLnBrk="0" hangingPunct="1">
              <a:defRPr sz="3600" kern="1200">
                <a:solidFill>
                  <a:schemeClr val="tx1"/>
                </a:solidFill>
                <a:latin typeface="+mn-lt"/>
                <a:ea typeface="+mn-ea"/>
                <a:cs typeface="+mn-cs"/>
              </a:defRPr>
            </a:lvl8pPr>
            <a:lvl9pPr marL="7315835" algn="l" defTabSz="1828800" rtl="0" eaLnBrk="1" latinLnBrk="0" hangingPunct="1">
              <a:defRPr sz="3600" kern="1200">
                <a:solidFill>
                  <a:schemeClr val="tx1"/>
                </a:solidFill>
                <a:latin typeface="+mn-lt"/>
                <a:ea typeface="+mn-ea"/>
                <a:cs typeface="+mn-cs"/>
              </a:defRPr>
            </a:lvl9pPr>
          </a:lstStyle>
          <a:p>
            <a:pPr algn="ctr" defTabSz="729615">
              <a:defRPr sz="2400">
                <a:solidFill>
                  <a:srgbClr val="000000"/>
                </a:solidFill>
                <a:latin typeface="Calibri" panose="020F0502020204030204"/>
                <a:ea typeface="Calibri" panose="020F0502020204030204"/>
                <a:cs typeface="Calibri" panose="020F0502020204030204"/>
                <a:sym typeface="Calibri" panose="020F0502020204030204"/>
              </a:defRPr>
            </a:pPr>
            <a:endParaRPr lang="zh-CN" sz="4000" b="1">
              <a:solidFill>
                <a:schemeClr val="tx1"/>
              </a:solidFill>
              <a:effectLst>
                <a:outerShdw blurRad="38100" dist="19050" dir="2700000" algn="tl" rotWithShape="0">
                  <a:schemeClr val="dk1">
                    <a:alpha val="40000"/>
                  </a:schemeClr>
                </a:outerShdw>
              </a:effectLst>
              <a:ea typeface="宋体" panose="02010600030101010101" pitchFamily="2" charset="-122"/>
            </a:endParaRPr>
          </a:p>
          <a:p>
            <a:pPr algn="ctr" defTabSz="729615">
              <a:defRPr sz="2400">
                <a:solidFill>
                  <a:srgbClr val="000000"/>
                </a:solidFill>
                <a:latin typeface="Calibri" panose="020F0502020204030204"/>
                <a:ea typeface="Calibri" panose="020F0502020204030204"/>
                <a:cs typeface="Calibri" panose="020F0502020204030204"/>
                <a:sym typeface="Calibri" panose="020F0502020204030204"/>
              </a:defRPr>
            </a:pPr>
            <a:r>
              <a:rPr lang="zh-CN" sz="4800" b="1">
                <a:solidFill>
                  <a:schemeClr val="tx1"/>
                </a:solidFill>
                <a:effectLst>
                  <a:outerShdw blurRad="38100" dist="19050" dir="2700000" algn="tl" rotWithShape="0">
                    <a:schemeClr val="dk1">
                      <a:alpha val="40000"/>
                    </a:schemeClr>
                  </a:outerShdw>
                </a:effectLst>
                <a:ea typeface="宋体" panose="02010600030101010101" pitchFamily="2" charset="-122"/>
              </a:rPr>
              <a:t>学术视角下的历史核心素养</a:t>
            </a:r>
            <a:endParaRPr lang="zh-CN" sz="4800" b="1">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bldLvl="0" animBg="1"/>
      <p:bldP spid="7" grpId="1" animBg="1"/>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10216" y="940647"/>
            <a:ext cx="9328705" cy="2541984"/>
            <a:chOff x="2664858" y="2130309"/>
            <a:chExt cx="18657409" cy="5083967"/>
          </a:xfrm>
        </p:grpSpPr>
        <p:sp>
          <p:nvSpPr>
            <p:cNvPr id="14" name="TextBox 13"/>
            <p:cNvSpPr txBox="1"/>
            <p:nvPr/>
          </p:nvSpPr>
          <p:spPr>
            <a:xfrm>
              <a:off x="2664858" y="3294804"/>
              <a:ext cx="5224780" cy="920750"/>
            </a:xfrm>
            <a:prstGeom prst="rect">
              <a:avLst/>
            </a:prstGeom>
            <a:noFill/>
          </p:spPr>
          <p:txBody>
            <a:bodyPr wrap="none" rtlCol="0">
              <a:spAutoFit/>
            </a:bodyPr>
            <a:lstStyle/>
            <a:p>
              <a:pPr algn="ctr"/>
              <a:r>
                <a:rPr lang="zh-CN" altLang="en-US" sz="2400" b="1" spc="600" dirty="0">
                  <a:solidFill>
                    <a:schemeClr val="tx2"/>
                  </a:solidFill>
                  <a:latin typeface="Montserrat" charset="0"/>
                  <a:ea typeface="宋体" panose="02010600030101010101" pitchFamily="2" charset="-122"/>
                  <a:cs typeface="Montserrat" charset="0"/>
                </a:rPr>
                <a:t>事情</a:t>
              </a:r>
              <a:r>
                <a:rPr lang="en-US" altLang="zh-CN" sz="2400" b="1" spc="600" dirty="0">
                  <a:solidFill>
                    <a:schemeClr val="tx2"/>
                  </a:solidFill>
                  <a:latin typeface="Montserrat" charset="0"/>
                  <a:ea typeface="宋体" panose="02010600030101010101" pitchFamily="2" charset="-122"/>
                  <a:cs typeface="Montserrat" charset="0"/>
                  <a:sym typeface="+mn-ea"/>
                </a:rPr>
                <a:t>affair</a:t>
              </a:r>
              <a:r>
                <a:rPr lang="zh-CN" altLang="en-US" sz="2400" b="1" spc="600" dirty="0">
                  <a:solidFill>
                    <a:schemeClr val="tx2"/>
                  </a:solidFill>
                  <a:latin typeface="Montserrat" charset="0"/>
                  <a:ea typeface="宋体" panose="02010600030101010101" pitchFamily="2" charset="-122"/>
                  <a:cs typeface="Montserrat" charset="0"/>
                  <a:sym typeface="+mn-ea"/>
                </a:rPr>
                <a:t>？</a:t>
              </a:r>
              <a:endParaRPr lang="zh-CN" altLang="en-US" sz="2400" b="1" spc="600" dirty="0">
                <a:solidFill>
                  <a:schemeClr val="tx2"/>
                </a:solidFill>
                <a:latin typeface="Montserrat" charset="0"/>
                <a:ea typeface="宋体" panose="02010600030101010101" pitchFamily="2" charset="-122"/>
                <a:cs typeface="Montserrat" charset="0"/>
                <a:sym typeface="+mn-ea"/>
              </a:endParaRPr>
            </a:p>
          </p:txBody>
        </p:sp>
        <p:sp>
          <p:nvSpPr>
            <p:cNvPr id="16" name="TextBox 15"/>
            <p:cNvSpPr txBox="1"/>
            <p:nvPr/>
          </p:nvSpPr>
          <p:spPr>
            <a:xfrm>
              <a:off x="9614535" y="3294804"/>
              <a:ext cx="5072380" cy="920750"/>
            </a:xfrm>
            <a:prstGeom prst="rect">
              <a:avLst/>
            </a:prstGeom>
            <a:noFill/>
          </p:spPr>
          <p:txBody>
            <a:bodyPr wrap="none" rtlCol="0">
              <a:spAutoFit/>
            </a:bodyPr>
            <a:lstStyle/>
            <a:p>
              <a:pPr algn="ctr"/>
              <a:r>
                <a:rPr lang="zh-CN" altLang="en-US" sz="2400" b="1" spc="600" dirty="0">
                  <a:solidFill>
                    <a:schemeClr val="tx2"/>
                  </a:solidFill>
                  <a:latin typeface="Montserrat" charset="0"/>
                  <a:ea typeface="宋体" panose="02010600030101010101" pitchFamily="2" charset="-122"/>
                  <a:cs typeface="Montserrat" charset="0"/>
                </a:rPr>
                <a:t>事件</a:t>
              </a:r>
              <a:r>
                <a:rPr lang="en-US" altLang="zh-CN" sz="2400" b="1" spc="600" dirty="0">
                  <a:solidFill>
                    <a:schemeClr val="tx2"/>
                  </a:solidFill>
                  <a:latin typeface="Montserrat" charset="0"/>
                  <a:ea typeface="宋体" panose="02010600030101010101" pitchFamily="2" charset="-122"/>
                  <a:cs typeface="Montserrat" charset="0"/>
                </a:rPr>
                <a:t>event</a:t>
              </a:r>
              <a:r>
                <a:rPr lang="zh-CN" altLang="en-US" sz="2400" b="1" spc="600" dirty="0">
                  <a:solidFill>
                    <a:schemeClr val="tx2"/>
                  </a:solidFill>
                  <a:latin typeface="Montserrat" charset="0"/>
                  <a:ea typeface="宋体" panose="02010600030101010101" pitchFamily="2" charset="-122"/>
                  <a:cs typeface="Montserrat" charset="0"/>
                </a:rPr>
                <a:t>？</a:t>
              </a:r>
              <a:endParaRPr lang="zh-CN" altLang="en-US" sz="2400" b="1" spc="600" dirty="0">
                <a:solidFill>
                  <a:schemeClr val="tx2"/>
                </a:solidFill>
                <a:latin typeface="Montserrat" charset="0"/>
                <a:ea typeface="宋体" panose="02010600030101010101" pitchFamily="2" charset="-122"/>
                <a:cs typeface="Montserrat" charset="0"/>
              </a:endParaRPr>
            </a:p>
          </p:txBody>
        </p:sp>
        <p:sp>
          <p:nvSpPr>
            <p:cNvPr id="21" name="TextBox 20"/>
            <p:cNvSpPr txBox="1"/>
            <p:nvPr/>
          </p:nvSpPr>
          <p:spPr>
            <a:xfrm>
              <a:off x="16878537" y="3294804"/>
              <a:ext cx="4443730" cy="920750"/>
            </a:xfrm>
            <a:prstGeom prst="rect">
              <a:avLst/>
            </a:prstGeom>
            <a:noFill/>
          </p:spPr>
          <p:txBody>
            <a:bodyPr wrap="none" rtlCol="0">
              <a:spAutoFit/>
            </a:bodyPr>
            <a:lstStyle/>
            <a:p>
              <a:pPr algn="ctr"/>
              <a:r>
                <a:rPr lang="zh-CN" altLang="en-US" sz="2400" b="1" spc="600" dirty="0">
                  <a:solidFill>
                    <a:schemeClr val="tx2"/>
                  </a:solidFill>
                  <a:latin typeface="Montserrat" charset="0"/>
                  <a:ea typeface="宋体" panose="02010600030101010101" pitchFamily="2" charset="-122"/>
                  <a:cs typeface="Montserrat" charset="0"/>
                </a:rPr>
                <a:t>事实</a:t>
              </a:r>
              <a:r>
                <a:rPr lang="en-US" sz="2400" b="1" spc="600" dirty="0">
                  <a:solidFill>
                    <a:schemeClr val="tx2"/>
                  </a:solidFill>
                  <a:latin typeface="Montserrat" charset="0"/>
                  <a:ea typeface="Montserrat" charset="0"/>
                  <a:cs typeface="Montserrat" charset="0"/>
                </a:rPr>
                <a:t>fact</a:t>
              </a:r>
              <a:r>
                <a:rPr lang="zh-CN" altLang="en-US" sz="2400" b="1" spc="600" dirty="0">
                  <a:solidFill>
                    <a:schemeClr val="tx2"/>
                  </a:solidFill>
                  <a:latin typeface="Montserrat" charset="0"/>
                  <a:ea typeface="宋体" panose="02010600030101010101" pitchFamily="2" charset="-122"/>
                  <a:cs typeface="Montserrat" charset="0"/>
                </a:rPr>
                <a:t>？</a:t>
              </a:r>
              <a:endParaRPr lang="zh-CN" altLang="en-US" sz="2400" b="1" spc="600" dirty="0">
                <a:solidFill>
                  <a:schemeClr val="tx2"/>
                </a:solidFill>
                <a:latin typeface="Montserrat" charset="0"/>
                <a:ea typeface="宋体" panose="02010600030101010101" pitchFamily="2" charset="-122"/>
                <a:cs typeface="Montserrat" charset="0"/>
              </a:endParaRPr>
            </a:p>
          </p:txBody>
        </p:sp>
        <p:sp>
          <p:nvSpPr>
            <p:cNvPr id="23" name="TextBox 22"/>
            <p:cNvSpPr txBox="1"/>
            <p:nvPr/>
          </p:nvSpPr>
          <p:spPr>
            <a:xfrm>
              <a:off x="3966607" y="6293526"/>
              <a:ext cx="2659380" cy="920750"/>
            </a:xfrm>
            <a:prstGeom prst="rect">
              <a:avLst/>
            </a:prstGeom>
            <a:noFill/>
          </p:spPr>
          <p:txBody>
            <a:bodyPr wrap="none" rtlCol="0">
              <a:spAutoFit/>
            </a:bodyPr>
            <a:lstStyle/>
            <a:p>
              <a:pPr algn="ctr"/>
              <a:r>
                <a:rPr lang="zh-CN" altLang="en-US" sz="2400" b="1" spc="600" dirty="0">
                  <a:solidFill>
                    <a:schemeClr val="tx2"/>
                  </a:solidFill>
                  <a:latin typeface="Montserrat" charset="0"/>
                  <a:ea typeface="宋体" panose="02010600030101010101" pitchFamily="2" charset="-122"/>
                  <a:cs typeface="Montserrat" charset="0"/>
                </a:rPr>
                <a:t>静音中</a:t>
              </a:r>
              <a:endParaRPr lang="zh-CN" altLang="en-US" sz="2400" b="1" spc="600" dirty="0">
                <a:solidFill>
                  <a:schemeClr val="tx2"/>
                </a:solidFill>
                <a:latin typeface="Montserrat" charset="0"/>
                <a:ea typeface="宋体" panose="02010600030101010101" pitchFamily="2" charset="-122"/>
                <a:cs typeface="Montserrat" charset="0"/>
              </a:endParaRPr>
            </a:p>
          </p:txBody>
        </p:sp>
        <p:sp>
          <p:nvSpPr>
            <p:cNvPr id="25" name="TextBox 24"/>
            <p:cNvSpPr txBox="1"/>
            <p:nvPr/>
          </p:nvSpPr>
          <p:spPr>
            <a:xfrm>
              <a:off x="10883265" y="6293526"/>
              <a:ext cx="2659380" cy="920750"/>
            </a:xfrm>
            <a:prstGeom prst="rect">
              <a:avLst/>
            </a:prstGeom>
            <a:noFill/>
          </p:spPr>
          <p:txBody>
            <a:bodyPr wrap="none" rtlCol="0">
              <a:spAutoFit/>
            </a:bodyPr>
            <a:lstStyle/>
            <a:p>
              <a:pPr algn="ctr"/>
              <a:r>
                <a:rPr lang="zh-CN" altLang="en-US" sz="2400" b="1" spc="600" dirty="0">
                  <a:solidFill>
                    <a:schemeClr val="tx2"/>
                  </a:solidFill>
                  <a:latin typeface="Montserrat" charset="0"/>
                  <a:ea typeface="宋体" panose="02010600030101010101" pitchFamily="2" charset="-122"/>
                  <a:cs typeface="Montserrat" charset="0"/>
                </a:rPr>
                <a:t>有声音</a:t>
              </a:r>
              <a:endParaRPr lang="zh-CN" altLang="en-US" sz="2400" b="1" spc="600" dirty="0">
                <a:solidFill>
                  <a:schemeClr val="tx2"/>
                </a:solidFill>
                <a:latin typeface="Montserrat" charset="0"/>
                <a:ea typeface="宋体" panose="02010600030101010101" pitchFamily="2" charset="-122"/>
                <a:cs typeface="Montserrat" charset="0"/>
              </a:endParaRPr>
            </a:p>
          </p:txBody>
        </p:sp>
        <p:sp>
          <p:nvSpPr>
            <p:cNvPr id="27" name="TextBox 26"/>
            <p:cNvSpPr txBox="1"/>
            <p:nvPr/>
          </p:nvSpPr>
          <p:spPr>
            <a:xfrm>
              <a:off x="17741502" y="6293526"/>
              <a:ext cx="2659380" cy="920750"/>
            </a:xfrm>
            <a:prstGeom prst="rect">
              <a:avLst/>
            </a:prstGeom>
            <a:noFill/>
          </p:spPr>
          <p:txBody>
            <a:bodyPr wrap="none" rtlCol="0">
              <a:spAutoFit/>
            </a:bodyPr>
            <a:lstStyle/>
            <a:p>
              <a:pPr algn="ctr"/>
              <a:r>
                <a:rPr lang="zh-CN" altLang="en-US" sz="2400" b="1" spc="600" dirty="0">
                  <a:solidFill>
                    <a:schemeClr val="tx2"/>
                  </a:solidFill>
                  <a:latin typeface="Montserrat" charset="0"/>
                  <a:ea typeface="宋体" panose="02010600030101010101" pitchFamily="2" charset="-122"/>
                  <a:cs typeface="Montserrat" charset="0"/>
                </a:rPr>
                <a:t>较响亮</a:t>
              </a:r>
              <a:endParaRPr lang="zh-CN" altLang="en-US" sz="2400" b="1" spc="600" dirty="0">
                <a:solidFill>
                  <a:schemeClr val="tx2"/>
                </a:solidFill>
                <a:latin typeface="Montserrat" charset="0"/>
                <a:ea typeface="宋体" panose="02010600030101010101" pitchFamily="2" charset="-122"/>
                <a:cs typeface="Montserrat" charset="0"/>
              </a:endParaRPr>
            </a:p>
          </p:txBody>
        </p:sp>
        <p:sp>
          <p:nvSpPr>
            <p:cNvPr id="19" name="Shape 2664"/>
            <p:cNvSpPr/>
            <p:nvPr/>
          </p:nvSpPr>
          <p:spPr>
            <a:xfrm>
              <a:off x="4585585" y="2130309"/>
              <a:ext cx="1304542" cy="711570"/>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1" name="Shape 2674"/>
            <p:cNvSpPr/>
            <p:nvPr/>
          </p:nvSpPr>
          <p:spPr>
            <a:xfrm>
              <a:off x="4703301" y="4215326"/>
              <a:ext cx="1185949" cy="1304540"/>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9" name="Shape 2665"/>
            <p:cNvSpPr/>
            <p:nvPr/>
          </p:nvSpPr>
          <p:spPr>
            <a:xfrm>
              <a:off x="11560634" y="2130309"/>
              <a:ext cx="1304542" cy="711570"/>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0" name="Shape 2666"/>
            <p:cNvSpPr/>
            <p:nvPr/>
          </p:nvSpPr>
          <p:spPr>
            <a:xfrm>
              <a:off x="18475021" y="2130309"/>
              <a:ext cx="1304542" cy="711570"/>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Shape 2675"/>
            <p:cNvSpPr/>
            <p:nvPr/>
          </p:nvSpPr>
          <p:spPr>
            <a:xfrm>
              <a:off x="11794888" y="4215326"/>
              <a:ext cx="711919" cy="1304540"/>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3" name="Shape 2676"/>
            <p:cNvSpPr/>
            <p:nvPr/>
          </p:nvSpPr>
          <p:spPr>
            <a:xfrm>
              <a:off x="18597033" y="4215326"/>
              <a:ext cx="948759" cy="1304540"/>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aphicFrame>
        <p:nvGraphicFramePr>
          <p:cNvPr id="2" name="表格 1"/>
          <p:cNvGraphicFramePr/>
          <p:nvPr/>
        </p:nvGraphicFramePr>
        <p:xfrm>
          <a:off x="999490" y="3872230"/>
          <a:ext cx="10271760" cy="2730500"/>
        </p:xfrm>
        <a:graphic>
          <a:graphicData uri="http://schemas.openxmlformats.org/drawingml/2006/table">
            <a:tbl>
              <a:tblPr firstRow="1" bandRow="1">
                <a:tableStyleId>{5C22544A-7EE6-4342-B048-85BDC9FD1C3A}</a:tableStyleId>
              </a:tblPr>
              <a:tblGrid>
                <a:gridCol w="2567940"/>
                <a:gridCol w="2567940"/>
                <a:gridCol w="2567940"/>
                <a:gridCol w="2567940"/>
              </a:tblGrid>
              <a:tr h="1337945">
                <a:tc>
                  <a:txBody>
                    <a:bodyPr/>
                    <a:p>
                      <a:pPr>
                        <a:buNone/>
                      </a:pPr>
                      <a:r>
                        <a:rPr lang="zh-CN" altLang="en-US"/>
                        <a:t>类别</a:t>
                      </a:r>
                      <a:endParaRPr lang="zh-CN" altLang="en-US"/>
                    </a:p>
                  </a:txBody>
                  <a:tcPr/>
                </a:tc>
                <a:tc>
                  <a:txBody>
                    <a:bodyPr/>
                    <a:p>
                      <a:pPr>
                        <a:buNone/>
                      </a:pPr>
                      <a:r>
                        <a:rPr lang="zh-CN" altLang="en-US"/>
                        <a:t>事情</a:t>
                      </a:r>
                      <a:endParaRPr lang="zh-CN" altLang="en-US"/>
                    </a:p>
                  </a:txBody>
                  <a:tcPr/>
                </a:tc>
                <a:tc>
                  <a:txBody>
                    <a:bodyPr/>
                    <a:p>
                      <a:pPr>
                        <a:buNone/>
                      </a:pPr>
                      <a:r>
                        <a:rPr lang="zh-CN" altLang="en-US"/>
                        <a:t>事件</a:t>
                      </a:r>
                      <a:endParaRPr lang="zh-CN" altLang="en-US"/>
                    </a:p>
                  </a:txBody>
                  <a:tcPr/>
                </a:tc>
                <a:tc>
                  <a:txBody>
                    <a:bodyPr/>
                    <a:p>
                      <a:pPr>
                        <a:buNone/>
                      </a:pPr>
                      <a:r>
                        <a:rPr lang="zh-CN" altLang="en-US"/>
                        <a:t>事实</a:t>
                      </a:r>
                      <a:endParaRPr lang="zh-CN" altLang="en-US"/>
                    </a:p>
                  </a:txBody>
                  <a:tcPr/>
                </a:tc>
              </a:tr>
              <a:tr h="1392555">
                <a:tc>
                  <a:txBody>
                    <a:bodyPr/>
                    <a:p>
                      <a:pPr>
                        <a:buNone/>
                      </a:pPr>
                      <a:r>
                        <a:rPr lang="zh-CN" altLang="en-US"/>
                        <a:t>含义（综合</a:t>
                      </a:r>
                      <a:r>
                        <a:rPr lang="en-US" altLang="zh-CN"/>
                        <a:t>[</a:t>
                      </a:r>
                      <a:r>
                        <a:rPr lang="zh-CN" altLang="en-US"/>
                        <a:t>英</a:t>
                      </a:r>
                      <a:r>
                        <a:rPr lang="en-US" altLang="zh-CN"/>
                        <a:t>]</a:t>
                      </a:r>
                      <a:r>
                        <a:rPr lang="zh-CN" altLang="en-US"/>
                        <a:t>迈克尔</a:t>
                      </a:r>
                      <a:r>
                        <a:rPr lang="en-US" altLang="zh-CN"/>
                        <a:t>·</a:t>
                      </a:r>
                      <a:r>
                        <a:rPr lang="zh-CN" altLang="en-US"/>
                        <a:t>斯坦福《历史研究导论》的定义）</a:t>
                      </a:r>
                      <a:endParaRPr lang="zh-CN" altLang="en-US"/>
                    </a:p>
                  </a:txBody>
                  <a:tcPr/>
                </a:tc>
                <a:tc>
                  <a:txBody>
                    <a:bodyPr/>
                    <a:p>
                      <a:pPr>
                        <a:buNone/>
                      </a:pPr>
                      <a:r>
                        <a:rPr lang="en-US" altLang="zh-CN"/>
                        <a:t>……</a:t>
                      </a:r>
                      <a:endParaRPr lang="en-US" altLang="zh-CN"/>
                    </a:p>
                  </a:txBody>
                  <a:tcPr/>
                </a:tc>
                <a:tc>
                  <a:txBody>
                    <a:bodyPr/>
                    <a:p>
                      <a:pPr>
                        <a:buNone/>
                      </a:pPr>
                      <a:r>
                        <a:rPr lang="zh-CN" altLang="en-US"/>
                        <a:t>更具有公共含义</a:t>
                      </a:r>
                      <a:r>
                        <a:rPr lang="en-US" altLang="zh-CN"/>
                        <a:t>…</a:t>
                      </a:r>
                      <a:r>
                        <a:rPr lang="zh-CN" altLang="en-US"/>
                        <a:t>超乎常情而引起人们注意者</a:t>
                      </a:r>
                      <a:r>
                        <a:rPr lang="en-US" altLang="zh-CN"/>
                        <a:t>…</a:t>
                      </a:r>
                      <a:r>
                        <a:rPr lang="zh-CN" altLang="en-US"/>
                        <a:t>就是变化</a:t>
                      </a:r>
                      <a:r>
                        <a:rPr lang="en-US" altLang="zh-CN"/>
                        <a:t>…</a:t>
                      </a:r>
                      <a:endParaRPr lang="en-US" altLang="zh-CN"/>
                    </a:p>
                    <a:p>
                      <a:pPr>
                        <a:buNone/>
                      </a:pPr>
                      <a:r>
                        <a:rPr lang="zh-CN" altLang="en-US"/>
                        <a:t>事件是发生出来的，不涉及文字。</a:t>
                      </a:r>
                      <a:endParaRPr lang="zh-CN" altLang="en-US"/>
                    </a:p>
                  </a:txBody>
                  <a:tcPr/>
                </a:tc>
                <a:tc>
                  <a:txBody>
                    <a:bodyPr/>
                    <a:p>
                      <a:pPr>
                        <a:buNone/>
                      </a:pPr>
                      <a:r>
                        <a:rPr lang="zh-CN" altLang="en-US"/>
                        <a:t>处于某种特定描述下的事件。</a:t>
                      </a:r>
                      <a:endParaRPr lang="zh-CN" altLang="en-US"/>
                    </a:p>
                    <a:p>
                      <a:pPr>
                        <a:buNone/>
                      </a:pPr>
                      <a:r>
                        <a:rPr lang="zh-CN" altLang="en-US"/>
                        <a:t>事实是陈述出来的，必须涉及文字。</a:t>
                      </a:r>
                      <a:endParaRPr lang="zh-CN" altLang="en-US"/>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ppt_x"/>
                                          </p:val>
                                        </p:tav>
                                        <p:tav tm="100000">
                                          <p:val>
                                            <p:strVal val="#ppt_x"/>
                                          </p:val>
                                        </p:tav>
                                      </p:tavLst>
                                    </p:anim>
                                    <p:anim calcmode="lin" valueType="num">
                                      <p:cBhvr additive="base">
                                        <p:cTn id="14"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4655"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Rectangle 10"/>
          <p:cNvSpPr/>
          <p:nvPr/>
        </p:nvSpPr>
        <p:spPr>
          <a:xfrm>
            <a:off x="512445" y="434975"/>
            <a:ext cx="11264265" cy="6123940"/>
          </a:xfrm>
          <a:prstGeom prst="rect">
            <a:avLst/>
          </a:prstGeom>
        </p:spPr>
        <p:txBody>
          <a:bodyPr wrap="square">
            <a:spAutoFit/>
          </a:bodyPr>
          <a:p>
            <a:pPr fontAlgn="auto">
              <a:lnSpc>
                <a:spcPct val="100000"/>
              </a:lnSpc>
            </a:pPr>
            <a:r>
              <a:rPr lang="zh-CN" altLang="en-US" sz="2400" dirty="0" err="1">
                <a:solidFill>
                  <a:schemeClr val="bg1"/>
                </a:solidFill>
                <a:latin typeface="Batang" panose="02030600000101010101" charset="-127"/>
                <a:ea typeface="宋体" panose="02010600030101010101" pitchFamily="2" charset="-122"/>
              </a:rPr>
              <a:t>举例：</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r>
              <a:rPr lang="zh-CN" altLang="en-US" sz="2400" dirty="0" err="1">
                <a:solidFill>
                  <a:schemeClr val="bg1"/>
                </a:solidFill>
                <a:latin typeface="Batang" panose="02030600000101010101" charset="-127"/>
                <a:ea typeface="宋体" panose="02010600030101010101" pitchFamily="2" charset="-122"/>
              </a:rPr>
              <a:t>       </a:t>
            </a:r>
            <a:r>
              <a:rPr lang="zh-CN" altLang="en-US" sz="2000" dirty="0" err="1">
                <a:solidFill>
                  <a:schemeClr val="bg1"/>
                </a:solidFill>
                <a:latin typeface="Batang" panose="02030600000101010101" charset="-127"/>
                <a:ea typeface="宋体" panose="02010600030101010101" pitchFamily="2" charset="-122"/>
              </a:rPr>
              <a:t>史学文本语言分析的史学意义，是在区分历史研究与历史撰述两个层次的基础上，关注后者对于我们的</a:t>
            </a:r>
            <a:r>
              <a:rPr lang="zh-CN" altLang="en-US" sz="2000" dirty="0" err="1">
                <a:solidFill>
                  <a:srgbClr val="FF0000"/>
                </a:solidFill>
                <a:latin typeface="Batang" panose="02030600000101010101" charset="-127"/>
                <a:ea typeface="宋体" panose="02010600030101010101" pitchFamily="2" charset="-122"/>
              </a:rPr>
              <a:t>历史理解</a:t>
            </a:r>
            <a:r>
              <a:rPr lang="zh-CN" altLang="en-US" sz="2000" dirty="0" err="1">
                <a:solidFill>
                  <a:schemeClr val="bg1"/>
                </a:solidFill>
                <a:latin typeface="Batang" panose="02030600000101010101" charset="-127"/>
                <a:ea typeface="宋体" panose="02010600030101010101" pitchFamily="2" charset="-122"/>
              </a:rPr>
              <a:t>的意义。在史学文本的层次上，历史叙述的要义并非</a:t>
            </a:r>
            <a:r>
              <a:rPr lang="zh-CN" altLang="en-US" sz="2000" dirty="0" err="1">
                <a:solidFill>
                  <a:srgbClr val="FF0000"/>
                </a:solidFill>
                <a:latin typeface="Batang" panose="02030600000101010101" charset="-127"/>
                <a:ea typeface="宋体" panose="02010600030101010101" pitchFamily="2" charset="-122"/>
              </a:rPr>
              <a:t>历史事实</a:t>
            </a:r>
            <a:r>
              <a:rPr lang="zh-CN" altLang="en-US" sz="2000" dirty="0" err="1">
                <a:solidFill>
                  <a:schemeClr val="bg1"/>
                </a:solidFill>
                <a:latin typeface="Batang" panose="02030600000101010101" charset="-127"/>
                <a:ea typeface="宋体" panose="02010600030101010101" pitchFamily="2" charset="-122"/>
              </a:rPr>
              <a:t>的考订与记载——此乃陈述句所为，而是对过去的语言阐释。的确，如安克斯密特所说：“历史著作的史学价值更多地是由</a:t>
            </a:r>
            <a:r>
              <a:rPr lang="zh-CN" altLang="en-US" sz="2000" dirty="0" err="1">
                <a:solidFill>
                  <a:srgbClr val="FF0000"/>
                </a:solidFill>
                <a:latin typeface="Batang" panose="02030600000101010101" charset="-127"/>
                <a:ea typeface="宋体" panose="02010600030101010101" pitchFamily="2" charset="-122"/>
              </a:rPr>
              <a:t>叙述性阐释</a:t>
            </a:r>
            <a:r>
              <a:rPr lang="zh-CN" altLang="en-US" sz="2000" dirty="0" err="1">
                <a:solidFill>
                  <a:schemeClr val="bg1"/>
                </a:solidFill>
                <a:latin typeface="Batang" panose="02030600000101010101" charset="-127"/>
                <a:ea typeface="宋体" panose="02010600030101010101" pitchFamily="2" charset="-122"/>
              </a:rPr>
              <a:t>而不是由其所给出的</a:t>
            </a:r>
            <a:r>
              <a:rPr lang="zh-CN" altLang="en-US" sz="2000" dirty="0" err="1">
                <a:solidFill>
                  <a:srgbClr val="FF0000"/>
                </a:solidFill>
                <a:latin typeface="Batang" panose="02030600000101010101" charset="-127"/>
                <a:ea typeface="宋体" panose="02010600030101010101" pitchFamily="2" charset="-122"/>
              </a:rPr>
              <a:t>事实性陈述</a:t>
            </a:r>
            <a:r>
              <a:rPr lang="zh-CN" altLang="en-US" sz="2000" dirty="0" err="1">
                <a:solidFill>
                  <a:schemeClr val="bg1"/>
                </a:solidFill>
                <a:latin typeface="Batang" panose="02030600000101010101" charset="-127"/>
                <a:ea typeface="宋体" panose="02010600030101010101" pitchFamily="2" charset="-122"/>
              </a:rPr>
              <a:t>决定的。”彻底地说，</a:t>
            </a:r>
            <a:r>
              <a:rPr lang="zh-CN" altLang="en-US" sz="2000" dirty="0" err="1">
                <a:solidFill>
                  <a:srgbClr val="FF0000"/>
                </a:solidFill>
                <a:latin typeface="Batang" panose="02030600000101010101" charset="-127"/>
                <a:ea typeface="宋体" panose="02010600030101010101" pitchFamily="2" charset="-122"/>
              </a:rPr>
              <a:t>历史事实</a:t>
            </a:r>
            <a:r>
              <a:rPr lang="zh-CN" altLang="en-US" sz="2000" dirty="0" err="1">
                <a:solidFill>
                  <a:schemeClr val="bg1"/>
                </a:solidFill>
                <a:latin typeface="Batang" panose="02030600000101010101" charset="-127"/>
                <a:ea typeface="宋体" panose="02010600030101010101" pitchFamily="2" charset="-122"/>
              </a:rPr>
              <a:t>及其在特定历史叙述中的</a:t>
            </a:r>
            <a:r>
              <a:rPr lang="zh-CN" altLang="en-US" sz="2000" dirty="0" err="1">
                <a:solidFill>
                  <a:srgbClr val="FF0000"/>
                </a:solidFill>
                <a:latin typeface="Batang" panose="02030600000101010101" charset="-127"/>
                <a:ea typeface="宋体" panose="02010600030101010101" pitchFamily="2" charset="-122"/>
              </a:rPr>
              <a:t>适当性本身</a:t>
            </a:r>
            <a:r>
              <a:rPr lang="zh-CN" altLang="en-US" sz="2000" dirty="0" err="1">
                <a:solidFill>
                  <a:schemeClr val="bg1"/>
                </a:solidFill>
                <a:latin typeface="Batang" panose="02030600000101010101" charset="-127"/>
                <a:ea typeface="宋体" panose="02010600030101010101" pitchFamily="2" charset="-122"/>
              </a:rPr>
              <a:t>亦包括内在的语言维度，从而须在文本整体中获得规定，加以理解。</a:t>
            </a:r>
            <a:r>
              <a:rPr lang="zh-CN" altLang="en-US" sz="2400" dirty="0" err="1">
                <a:solidFill>
                  <a:schemeClr val="bg1"/>
                </a:solidFill>
                <a:latin typeface="Batang" panose="02030600000101010101" charset="-127"/>
                <a:ea typeface="宋体" panose="02010600030101010101" pitchFamily="2" charset="-122"/>
              </a:rPr>
              <a:t> </a:t>
            </a:r>
            <a:endParaRPr lang="zh-CN" altLang="en-US" sz="2400" dirty="0" err="1">
              <a:solidFill>
                <a:schemeClr val="bg1"/>
              </a:solidFill>
              <a:latin typeface="Batang" panose="02030600000101010101" charset="-127"/>
              <a:ea typeface="宋体" panose="02010600030101010101" pitchFamily="2" charset="-122"/>
            </a:endParaRPr>
          </a:p>
          <a:p>
            <a:pPr algn="r" fontAlgn="auto">
              <a:lnSpc>
                <a:spcPct val="100000"/>
              </a:lnSpc>
            </a:pPr>
            <a:r>
              <a:rPr lang="en-US" altLang="zh-CN" sz="2400" dirty="0" err="1">
                <a:solidFill>
                  <a:schemeClr val="bg1"/>
                </a:solidFill>
                <a:latin typeface="Batang" panose="02030600000101010101" charset="-127"/>
                <a:ea typeface="宋体" panose="02010600030101010101" pitchFamily="2" charset="-122"/>
              </a:rPr>
              <a:t>——</a:t>
            </a:r>
            <a:r>
              <a:rPr lang="zh-CN" altLang="en-US" sz="2000" dirty="0" err="1">
                <a:solidFill>
                  <a:schemeClr val="bg1"/>
                </a:solidFill>
                <a:latin typeface="Batang" panose="02030600000101010101" charset="-127"/>
                <a:ea typeface="宋体" panose="02010600030101010101" pitchFamily="2" charset="-122"/>
              </a:rPr>
              <a:t>周建漳、朱志杰《历史叙述：从表现的观点看——安克斯密特“历史表现”观述评》</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r>
              <a:rPr lang="zh-CN" altLang="en-US" sz="2400" dirty="0" err="1">
                <a:solidFill>
                  <a:schemeClr val="bg1"/>
                </a:solidFill>
                <a:latin typeface="Batang" panose="02030600000101010101" charset="-127"/>
                <a:ea typeface="宋体" panose="02010600030101010101" pitchFamily="2" charset="-122"/>
              </a:rPr>
              <a:t>读后感：         </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r>
              <a:rPr lang="zh-CN" altLang="en-US" sz="2000" dirty="0" err="1">
                <a:solidFill>
                  <a:schemeClr val="bg1"/>
                </a:solidFill>
                <a:latin typeface="Batang" panose="02030600000101010101" charset="-127"/>
                <a:ea typeface="宋体" panose="02010600030101010101" pitchFamily="2" charset="-122"/>
              </a:rPr>
              <a:t>        历史理解understanding可以是历史解释explaination的前提，但二者更多地是纠缠在一起的。历史解释不仅是解释explain历史事件event的原因和影响等，更要解读interpret（[芬]哲学家冯·赖特认为，它比狭义上的原因即为什么的“解释”层次更高）所谓历史事实fact，如文艺复兴、工业革命这些历史概念concept的源流。让学生明白历史事实包含了很多史家建构出来的概念性事实，是故，事实不一定全部为真truth——而普罗大众也并不热衷于真，毋宁说他们更相信（因为能力和兴趣问题）当世主流历史学家的基本共识</a:t>
            </a:r>
            <a:r>
              <a:rPr lang="en-US" altLang="zh-CN" sz="2000" dirty="0" err="1">
                <a:solidFill>
                  <a:schemeClr val="bg1"/>
                </a:solidFill>
                <a:latin typeface="Batang" panose="02030600000101010101" charset="-127"/>
                <a:ea typeface="宋体" panose="02010600030101010101" pitchFamily="2" charset="-122"/>
              </a:rPr>
              <a:t>——</a:t>
            </a:r>
            <a:r>
              <a:rPr lang="zh-CN" altLang="en-US" sz="2000" dirty="0" err="1">
                <a:solidFill>
                  <a:schemeClr val="bg1"/>
                </a:solidFill>
                <a:latin typeface="Batang" panose="02030600000101010101" charset="-127"/>
                <a:ea typeface="宋体" panose="02010600030101010101" pitchFamily="2" charset="-122"/>
              </a:rPr>
              <a:t>即使它仅是一种</a:t>
            </a:r>
            <a:r>
              <a:rPr lang="zh-CN" altLang="en-US" sz="2000" dirty="0" err="1">
                <a:solidFill>
                  <a:schemeClr val="bg1"/>
                </a:solidFill>
                <a:latin typeface="Batang" panose="02030600000101010101" charset="-127"/>
                <a:ea typeface="宋体" panose="02010600030101010101" pitchFamily="2" charset="-122"/>
              </a:rPr>
              <a:t>历史</a:t>
            </a:r>
            <a:r>
              <a:rPr lang="zh-CN" altLang="en-US" sz="2000" dirty="0" err="1">
                <a:solidFill>
                  <a:schemeClr val="bg1"/>
                </a:solidFill>
                <a:latin typeface="Batang" panose="02030600000101010101" charset="-127"/>
                <a:ea typeface="宋体" panose="02010600030101010101" pitchFamily="2" charset="-122"/>
              </a:rPr>
              <a:t>叙述</a:t>
            </a:r>
            <a:r>
              <a:rPr lang="zh-CN" altLang="en-US" sz="2000" dirty="0" err="1">
                <a:solidFill>
                  <a:schemeClr val="bg1"/>
                </a:solidFill>
                <a:latin typeface="Batang" panose="02030600000101010101" charset="-127"/>
                <a:ea typeface="宋体" panose="02010600030101010101" pitchFamily="2" charset="-122"/>
              </a:rPr>
              <a:t>。历史真相truth便犹如已然逝去的历史事件event。</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endParaRPr lang="zh-CN" altLang="en-US" sz="2400" dirty="0" err="1">
              <a:solidFill>
                <a:schemeClr val="bg1"/>
              </a:solidFill>
              <a:latin typeface="Batang" panose="02030600000101010101" charset="-127"/>
              <a:ea typeface="宋体" panose="02010600030101010101" pitchFamily="2" charset="-122"/>
            </a:endParaRPr>
          </a:p>
        </p:txBody>
      </p:sp>
      <p:sp>
        <p:nvSpPr>
          <p:cNvPr id="12" name="Rectangle 10"/>
          <p:cNvSpPr/>
          <p:nvPr/>
        </p:nvSpPr>
        <p:spPr>
          <a:xfrm>
            <a:off x="955675" y="2228850"/>
            <a:ext cx="3300095" cy="645160"/>
          </a:xfrm>
          <a:prstGeom prst="rect">
            <a:avLst/>
          </a:prstGeom>
        </p:spPr>
        <p:txBody>
          <a:bodyPr wrap="square">
            <a:spAutoFit/>
          </a:bodyPr>
          <a:p>
            <a:pPr algn="ctr" fontAlgn="auto">
              <a:lnSpc>
                <a:spcPct val="100000"/>
              </a:lnSpc>
            </a:pPr>
            <a:endParaRPr lang="en-US" altLang="zh-CN" sz="3600" b="1" dirty="0">
              <a:solidFill>
                <a:schemeClr val="tx1">
                  <a:lumMod val="75000"/>
                  <a:lumOff val="25000"/>
                </a:schemeClr>
              </a:solidFill>
              <a:latin typeface="Batang" panose="02030600000101010101" charset="-127"/>
              <a:ea typeface="Batang" panose="02030600000101010101" charset="-127"/>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4655"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Rectangle 10"/>
          <p:cNvSpPr/>
          <p:nvPr/>
        </p:nvSpPr>
        <p:spPr>
          <a:xfrm>
            <a:off x="512445" y="434975"/>
            <a:ext cx="11264265" cy="6123940"/>
          </a:xfrm>
          <a:prstGeom prst="rect">
            <a:avLst/>
          </a:prstGeom>
        </p:spPr>
        <p:txBody>
          <a:bodyPr wrap="square">
            <a:spAutoFit/>
          </a:bodyPr>
          <a:p>
            <a:pPr fontAlgn="auto">
              <a:lnSpc>
                <a:spcPct val="100000"/>
              </a:lnSpc>
            </a:pPr>
            <a:r>
              <a:rPr lang="zh-CN" altLang="en-US" sz="2400" dirty="0" err="1">
                <a:solidFill>
                  <a:schemeClr val="bg1"/>
                </a:solidFill>
                <a:latin typeface="Batang" panose="02030600000101010101" charset="-127"/>
                <a:ea typeface="宋体" panose="02010600030101010101" pitchFamily="2" charset="-122"/>
              </a:rPr>
              <a:t>进一步举例：</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r>
              <a:rPr lang="zh-CN" altLang="en-US" sz="2400" dirty="0" err="1">
                <a:solidFill>
                  <a:schemeClr val="bg1"/>
                </a:solidFill>
                <a:latin typeface="Batang" panose="02030600000101010101" charset="-127"/>
                <a:ea typeface="宋体" panose="02010600030101010101" pitchFamily="2" charset="-122"/>
              </a:rPr>
              <a:t>       </a:t>
            </a:r>
            <a:r>
              <a:rPr lang="zh-CN" altLang="en-US" sz="2000" dirty="0" err="1">
                <a:solidFill>
                  <a:schemeClr val="bg1"/>
                </a:solidFill>
                <a:latin typeface="Batang" panose="02030600000101010101" charset="-127"/>
                <a:ea typeface="宋体" panose="02010600030101010101" pitchFamily="2" charset="-122"/>
              </a:rPr>
              <a:t>作为理解过去的</a:t>
            </a:r>
            <a:r>
              <a:rPr lang="zh-CN" altLang="en-US" sz="2000" dirty="0" err="1">
                <a:solidFill>
                  <a:srgbClr val="FF0000"/>
                </a:solidFill>
                <a:latin typeface="Batang" panose="02030600000101010101" charset="-127"/>
                <a:ea typeface="宋体" panose="02010600030101010101" pitchFamily="2" charset="-122"/>
              </a:rPr>
              <a:t>阐释性建议</a:t>
            </a:r>
            <a:r>
              <a:rPr lang="zh-CN" altLang="en-US" sz="2000" dirty="0" err="1">
                <a:solidFill>
                  <a:schemeClr val="bg1"/>
                </a:solidFill>
                <a:latin typeface="Batang" panose="02030600000101010101" charset="-127"/>
                <a:ea typeface="宋体" panose="02010600030101010101" pitchFamily="2" charset="-122"/>
              </a:rPr>
              <a:t>，</a:t>
            </a:r>
            <a:r>
              <a:rPr lang="zh-CN" altLang="en-US" sz="2000" dirty="0" err="1">
                <a:solidFill>
                  <a:srgbClr val="FF0000"/>
                </a:solidFill>
                <a:latin typeface="Batang" panose="02030600000101010101" charset="-127"/>
                <a:ea typeface="宋体" panose="02010600030101010101" pitchFamily="2" charset="-122"/>
              </a:rPr>
              <a:t>历史叙述</a:t>
            </a:r>
            <a:r>
              <a:rPr lang="zh-CN" altLang="en-US" sz="2000" dirty="0" err="1">
                <a:solidFill>
                  <a:schemeClr val="bg1"/>
                </a:solidFill>
                <a:latin typeface="Batang" panose="02030600000101010101" charset="-127"/>
                <a:ea typeface="宋体" panose="02010600030101010101" pitchFamily="2" charset="-122"/>
              </a:rPr>
              <a:t>可理解为“隐喻”，安克斯密特举的例子是：（1） “地球是一艘太空船。”这当然不是对地球的某种科学</a:t>
            </a:r>
            <a:r>
              <a:rPr lang="zh-CN" altLang="en-US" sz="2000" dirty="0" err="1">
                <a:solidFill>
                  <a:srgbClr val="FF0000"/>
                </a:solidFill>
                <a:latin typeface="Batang" panose="02030600000101010101" charset="-127"/>
                <a:ea typeface="宋体" panose="02010600030101010101" pitchFamily="2" charset="-122"/>
              </a:rPr>
              <a:t>陈述</a:t>
            </a:r>
            <a:r>
              <a:rPr lang="zh-CN" altLang="en-US" sz="2000" dirty="0" err="1">
                <a:solidFill>
                  <a:schemeClr val="bg1"/>
                </a:solidFill>
                <a:latin typeface="Batang" panose="02030600000101010101" charset="-127"/>
                <a:ea typeface="宋体" panose="02010600030101010101" pitchFamily="2" charset="-122"/>
              </a:rPr>
              <a:t>，而是关于我们应如何看待自己所在的这个星球的某种</a:t>
            </a:r>
            <a:r>
              <a:rPr lang="zh-CN" altLang="en-US" sz="2000" dirty="0" err="1">
                <a:solidFill>
                  <a:srgbClr val="FF0000"/>
                </a:solidFill>
                <a:latin typeface="Batang" panose="02030600000101010101" charset="-127"/>
                <a:ea typeface="宋体" panose="02010600030101010101" pitchFamily="2" charset="-122"/>
              </a:rPr>
              <a:t>建议</a:t>
            </a:r>
            <a:r>
              <a:rPr lang="zh-CN" altLang="en-US" sz="2000" dirty="0" err="1">
                <a:solidFill>
                  <a:schemeClr val="bg1"/>
                </a:solidFill>
                <a:latin typeface="Batang" panose="02030600000101010101" charset="-127"/>
                <a:ea typeface="宋体" panose="02010600030101010101" pitchFamily="2" charset="-122"/>
              </a:rPr>
              <a:t>。这一建议的</a:t>
            </a:r>
            <a:r>
              <a:rPr lang="zh-CN" altLang="en-US" sz="2000" b="1" dirty="0" err="1">
                <a:solidFill>
                  <a:srgbClr val="FF0000"/>
                </a:solidFill>
                <a:latin typeface="Batang" panose="02030600000101010101" charset="-127"/>
                <a:ea typeface="宋体" panose="02010600030101010101" pitchFamily="2" charset="-122"/>
              </a:rPr>
              <a:t>合理性</a:t>
            </a:r>
            <a:r>
              <a:rPr lang="zh-CN" altLang="en-US" sz="2000" dirty="0" err="1">
                <a:solidFill>
                  <a:schemeClr val="bg1"/>
                </a:solidFill>
                <a:latin typeface="Batang" panose="02030600000101010101" charset="-127"/>
                <a:ea typeface="宋体" panose="02010600030101010101" pitchFamily="2" charset="-122"/>
              </a:rPr>
              <a:t>很难单就其本身加以</a:t>
            </a:r>
            <a:r>
              <a:rPr lang="zh-CN" altLang="en-US" sz="2000" b="1" dirty="0" err="1">
                <a:solidFill>
                  <a:srgbClr val="FF0000"/>
                </a:solidFill>
                <a:latin typeface="Batang" panose="02030600000101010101" charset="-127"/>
                <a:ea typeface="宋体" panose="02010600030101010101" pitchFamily="2" charset="-122"/>
              </a:rPr>
              <a:t>判断</a:t>
            </a:r>
            <a:r>
              <a:rPr lang="zh-CN" altLang="en-US" sz="2000" dirty="0" err="1">
                <a:solidFill>
                  <a:schemeClr val="bg1"/>
                </a:solidFill>
                <a:latin typeface="Batang" panose="02030600000101010101" charset="-127"/>
                <a:ea typeface="宋体" panose="02010600030101010101" pitchFamily="2" charset="-122"/>
              </a:rPr>
              <a:t>，只有在与</a:t>
            </a:r>
            <a:r>
              <a:rPr lang="zh-CN" altLang="en-US" sz="2000" dirty="0" err="1">
                <a:solidFill>
                  <a:srgbClr val="FF0000"/>
                </a:solidFill>
                <a:latin typeface="Batang" panose="02030600000101010101" charset="-127"/>
                <a:ea typeface="宋体" panose="02010600030101010101" pitchFamily="2" charset="-122"/>
              </a:rPr>
              <a:t>不同隐喻的比较中</a:t>
            </a:r>
            <a:r>
              <a:rPr lang="zh-CN" altLang="en-US" sz="2000" dirty="0" err="1">
                <a:solidFill>
                  <a:schemeClr val="bg1"/>
                </a:solidFill>
                <a:latin typeface="Batang" panose="02030600000101010101" charset="-127"/>
                <a:ea typeface="宋体" panose="02010600030101010101" pitchFamily="2" charset="-122"/>
              </a:rPr>
              <a:t>才可能显现。试考虑另两种可能的不同隐喻：（2）地球是个花园；（3）地球是间起居室。这三个隐喻都包含着地球作为生态系统所能容忍的特定限度的</a:t>
            </a:r>
            <a:r>
              <a:rPr lang="zh-CN" altLang="en-US" sz="2000" dirty="0" err="1">
                <a:solidFill>
                  <a:srgbClr val="FF0000"/>
                </a:solidFill>
                <a:latin typeface="Batang" panose="02030600000101010101" charset="-127"/>
                <a:ea typeface="宋体" panose="02010600030101010101" pitchFamily="2" charset="-122"/>
              </a:rPr>
              <a:t>概念</a:t>
            </a:r>
            <a:r>
              <a:rPr lang="zh-CN" altLang="en-US" sz="2000" dirty="0" err="1">
                <a:solidFill>
                  <a:schemeClr val="bg1"/>
                </a:solidFill>
                <a:latin typeface="Batang" panose="02030600000101010101" charset="-127"/>
                <a:ea typeface="宋体" panose="02010600030101010101" pitchFamily="2" charset="-122"/>
              </a:rPr>
              <a:t>，区别在于，“花园”隐喻允许甚至鼓励使用杀虫剂，“起居室”隐喻隐含地准许我们做任何我们想做的事——只要不妨碍我们的邻居，而我们从“太空船”隐喻中却不大可能得出这样的结论，她是我们永远无法自外于她的唯一家园。</a:t>
            </a:r>
            <a:r>
              <a:rPr lang="zh-CN" altLang="en-US" sz="2400" dirty="0" err="1">
                <a:solidFill>
                  <a:schemeClr val="bg1"/>
                </a:solidFill>
                <a:latin typeface="Batang" panose="02030600000101010101" charset="-127"/>
                <a:ea typeface="宋体" panose="02010600030101010101" pitchFamily="2" charset="-122"/>
              </a:rPr>
              <a:t> </a:t>
            </a:r>
            <a:endParaRPr lang="zh-CN" altLang="en-US" sz="2400" dirty="0" err="1">
              <a:solidFill>
                <a:schemeClr val="bg1"/>
              </a:solidFill>
              <a:latin typeface="Batang" panose="02030600000101010101" charset="-127"/>
              <a:ea typeface="宋体" panose="02010600030101010101" pitchFamily="2" charset="-122"/>
            </a:endParaRPr>
          </a:p>
          <a:p>
            <a:pPr algn="r" fontAlgn="auto">
              <a:lnSpc>
                <a:spcPct val="100000"/>
              </a:lnSpc>
            </a:pPr>
            <a:r>
              <a:rPr lang="en-US" altLang="zh-CN" sz="2400" dirty="0" err="1">
                <a:solidFill>
                  <a:schemeClr val="bg1"/>
                </a:solidFill>
                <a:latin typeface="Batang" panose="02030600000101010101" charset="-127"/>
                <a:ea typeface="宋体" panose="02010600030101010101" pitchFamily="2" charset="-122"/>
              </a:rPr>
              <a:t>——</a:t>
            </a:r>
            <a:r>
              <a:rPr lang="zh-CN" altLang="en-US" sz="2000" dirty="0" err="1">
                <a:solidFill>
                  <a:schemeClr val="bg1"/>
                </a:solidFill>
                <a:latin typeface="Batang" panose="02030600000101010101" charset="-127"/>
                <a:ea typeface="宋体" panose="02010600030101010101" pitchFamily="2" charset="-122"/>
              </a:rPr>
              <a:t>周建漳、朱志杰《历史叙述：从表现的观点看——安克斯密特“历史表现”观述评》</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r>
              <a:rPr lang="zh-CN" altLang="en-US" sz="2400" dirty="0" err="1">
                <a:solidFill>
                  <a:schemeClr val="bg1"/>
                </a:solidFill>
                <a:latin typeface="Batang" panose="02030600000101010101" charset="-127"/>
                <a:ea typeface="宋体" panose="02010600030101010101" pitchFamily="2" charset="-122"/>
              </a:rPr>
              <a:t>摘录：         </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r>
              <a:rPr lang="zh-CN" altLang="en-US" sz="2000" dirty="0" err="1">
                <a:solidFill>
                  <a:schemeClr val="bg1"/>
                </a:solidFill>
                <a:latin typeface="Batang" panose="02030600000101010101" charset="-127"/>
                <a:ea typeface="宋体" panose="02010600030101010101" pitchFamily="2" charset="-122"/>
              </a:rPr>
              <a:t>        </a:t>
            </a:r>
            <a:r>
              <a:rPr sz="2000" dirty="0" err="1">
                <a:solidFill>
                  <a:schemeClr val="bg1"/>
                </a:solidFill>
                <a:latin typeface="Batang" panose="02030600000101010101" charset="-127"/>
                <a:ea typeface="宋体" panose="02010600030101010101" pitchFamily="2" charset="-122"/>
              </a:rPr>
              <a:t>何文忠译《我们赖以生存的隐喻》（Metaphors We Live By）“第二十五章 客观主义和主观主义的神话”，在批判了二者之后提出了“第三个选择：经验主义的综合”，并认为“我们之所以如此关注隐喻，是因为隐喻把理性和想象统一起来了。最起码，理性涉及范畴化、蕴涵和推论。想象的诸多方面中的一个涉及从一种事物的角度看待另一事物，即我们所谓的隐喻思想。因此说，隐喻是富于想象力的理性。”</a:t>
            </a:r>
            <a:endParaRPr sz="2000" dirty="0" err="1">
              <a:solidFill>
                <a:schemeClr val="bg1"/>
              </a:solidFill>
              <a:latin typeface="Batang" panose="02030600000101010101" charset="-127"/>
              <a:ea typeface="宋体" panose="02010600030101010101" pitchFamily="2" charset="-122"/>
            </a:endParaRPr>
          </a:p>
          <a:p>
            <a:pPr fontAlgn="auto">
              <a:lnSpc>
                <a:spcPct val="100000"/>
              </a:lnSpc>
            </a:pPr>
            <a:endParaRPr lang="zh-CN" altLang="en-US" sz="2400" dirty="0" err="1">
              <a:solidFill>
                <a:schemeClr val="bg1"/>
              </a:solidFill>
              <a:latin typeface="Batang" panose="02030600000101010101" charset="-127"/>
              <a:ea typeface="宋体" panose="02010600030101010101" pitchFamily="2" charset="-122"/>
            </a:endParaRPr>
          </a:p>
          <a:p>
            <a:pPr fontAlgn="auto">
              <a:lnSpc>
                <a:spcPct val="100000"/>
              </a:lnSpc>
            </a:pPr>
            <a:endParaRPr lang="zh-CN" altLang="en-US" sz="2400" dirty="0" err="1">
              <a:solidFill>
                <a:schemeClr val="bg1"/>
              </a:solidFill>
              <a:latin typeface="Batang" panose="02030600000101010101" charset="-127"/>
              <a:ea typeface="宋体" panose="02010600030101010101" pitchFamily="2" charset="-122"/>
            </a:endParaRPr>
          </a:p>
        </p:txBody>
      </p:sp>
      <p:sp>
        <p:nvSpPr>
          <p:cNvPr id="12" name="Rectangle 10"/>
          <p:cNvSpPr/>
          <p:nvPr/>
        </p:nvSpPr>
        <p:spPr>
          <a:xfrm>
            <a:off x="968375" y="2228850"/>
            <a:ext cx="3300095" cy="645160"/>
          </a:xfrm>
          <a:prstGeom prst="rect">
            <a:avLst/>
          </a:prstGeom>
        </p:spPr>
        <p:txBody>
          <a:bodyPr wrap="square">
            <a:spAutoFit/>
          </a:bodyPr>
          <a:p>
            <a:pPr algn="ctr" fontAlgn="auto">
              <a:lnSpc>
                <a:spcPct val="100000"/>
              </a:lnSpc>
            </a:pPr>
            <a:endParaRPr lang="en-US" altLang="zh-CN" sz="3600" b="1" dirty="0">
              <a:solidFill>
                <a:schemeClr val="tx1">
                  <a:lumMod val="75000"/>
                  <a:lumOff val="25000"/>
                </a:schemeClr>
              </a:solidFill>
              <a:latin typeface="Batang" panose="02030600000101010101" charset="-127"/>
              <a:ea typeface="Batang" panose="02030600000101010101" charset="-127"/>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5290"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流程图: 离页连接符 4"/>
          <p:cNvSpPr/>
          <p:nvPr/>
        </p:nvSpPr>
        <p:spPr>
          <a:xfrm>
            <a:off x="654685" y="299720"/>
            <a:ext cx="2667000" cy="2966085"/>
          </a:xfrm>
          <a:prstGeom prst="flowChartOffpageConnector">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800">
                <a:solidFill>
                  <a:schemeClr val="tx1">
                    <a:lumMod val="85000"/>
                    <a:lumOff val="15000"/>
                  </a:schemeClr>
                </a:solidFill>
                <a:latin typeface="Batang" panose="02030600000101010101" charset="-127"/>
                <a:ea typeface="Batang" panose="02030600000101010101" charset="-127"/>
              </a:rPr>
              <a:t>3</a:t>
            </a:r>
            <a:endParaRPr lang="en-US" altLang="zh-CN" sz="4800">
              <a:solidFill>
                <a:schemeClr val="tx1">
                  <a:lumMod val="85000"/>
                  <a:lumOff val="15000"/>
                </a:schemeClr>
              </a:solidFill>
              <a:latin typeface="Batang" panose="02030600000101010101" charset="-127"/>
              <a:ea typeface="Batang" panose="02030600000101010101" charset="-127"/>
            </a:endParaRPr>
          </a:p>
        </p:txBody>
      </p:sp>
      <p:sp>
        <p:nvSpPr>
          <p:cNvPr id="12" name="Rectangle 10"/>
          <p:cNvSpPr/>
          <p:nvPr/>
        </p:nvSpPr>
        <p:spPr>
          <a:xfrm>
            <a:off x="750570" y="2098675"/>
            <a:ext cx="2475230" cy="829945"/>
          </a:xfrm>
          <a:prstGeom prst="rect">
            <a:avLst/>
          </a:prstGeom>
        </p:spPr>
        <p:txBody>
          <a:bodyPr wrap="square">
            <a:spAutoFit/>
          </a:bodyPr>
          <a:p>
            <a:pPr algn="ctr" fontAlgn="auto">
              <a:lnSpc>
                <a:spcPct val="100000"/>
              </a:lnSpc>
            </a:pPr>
            <a:r>
              <a:rPr lang="zh-CN" altLang="en-US" sz="2400" b="1" dirty="0">
                <a:solidFill>
                  <a:schemeClr val="tx1">
                    <a:lumMod val="75000"/>
                    <a:lumOff val="25000"/>
                  </a:schemeClr>
                </a:solidFill>
                <a:latin typeface="Batang" panose="02030600000101010101" charset="-127"/>
                <a:ea typeface="宋体" panose="02010600030101010101" pitchFamily="2" charset="-122"/>
              </a:rPr>
              <a:t>解释什么？</a:t>
            </a:r>
            <a:endParaRPr lang="zh-CN" altLang="en-US" sz="2400" b="1" dirty="0">
              <a:solidFill>
                <a:schemeClr val="tx1">
                  <a:lumMod val="75000"/>
                  <a:lumOff val="25000"/>
                </a:schemeClr>
              </a:solidFill>
              <a:latin typeface="Batang" panose="02030600000101010101" charset="-127"/>
              <a:ea typeface="宋体" panose="02010600030101010101" pitchFamily="2" charset="-122"/>
            </a:endParaRPr>
          </a:p>
          <a:p>
            <a:pPr algn="ctr" fontAlgn="auto">
              <a:lnSpc>
                <a:spcPct val="100000"/>
              </a:lnSpc>
            </a:pPr>
            <a:r>
              <a:rPr lang="zh-CN" altLang="en-US" sz="2400" b="1" dirty="0">
                <a:solidFill>
                  <a:schemeClr val="tx1">
                    <a:lumMod val="75000"/>
                    <a:lumOff val="25000"/>
                  </a:schemeClr>
                </a:solidFill>
                <a:latin typeface="Batang" panose="02030600000101010101" charset="-127"/>
                <a:ea typeface="宋体" panose="02010600030101010101" pitchFamily="2" charset="-122"/>
              </a:rPr>
              <a:t>如何解释？</a:t>
            </a:r>
            <a:endParaRPr lang="zh-CN" altLang="en-US" sz="2400" b="1" dirty="0">
              <a:solidFill>
                <a:schemeClr val="tx1">
                  <a:lumMod val="75000"/>
                  <a:lumOff val="25000"/>
                </a:schemeClr>
              </a:solidFill>
              <a:latin typeface="Batang" panose="02030600000101010101" charset="-127"/>
              <a:ea typeface="宋体" panose="02010600030101010101" pitchFamily="2" charset="-122"/>
            </a:endParaRPr>
          </a:p>
        </p:txBody>
      </p:sp>
      <p:pic>
        <p:nvPicPr>
          <p:cNvPr id="2" name="图片占位符 1" descr="人民版英国史知识体系 海洋蓝"/>
          <p:cNvPicPr>
            <a:picLocks noChangeAspect="1"/>
          </p:cNvPicPr>
          <p:nvPr>
            <p:ph type="pic" sz="quarter" idx="10"/>
          </p:nvPr>
        </p:nvPicPr>
        <p:blipFill>
          <a:blip r:embed="rId2"/>
          <a:stretch>
            <a:fillRect/>
          </a:stretch>
        </p:blipFill>
        <p:spPr>
          <a:xfrm>
            <a:off x="670560" y="3345180"/>
            <a:ext cx="10852150" cy="3125470"/>
          </a:xfrm>
          <a:prstGeom prst="rect">
            <a:avLst/>
          </a:prstGeom>
          <a:blipFill rotWithShape="1">
            <a:blip r:embed="rId3"/>
            <a:stretch>
              <a:fillRect/>
            </a:stretch>
          </a:blipFill>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片占位符 4"/>
          <p:cNvSpPr/>
          <p:nvPr>
            <p:ph type="pic" sz="quarter" idx="12"/>
          </p:nvPr>
        </p:nvSpPr>
        <p:spPr>
          <a:blipFill rotWithShape="1">
            <a:blip r:embed="rId1"/>
            <a:stretch>
              <a:fillRect/>
            </a:stretch>
          </a:blipFill>
        </p:spPr>
      </p:sp>
      <p:sp>
        <p:nvSpPr>
          <p:cNvPr id="3" name="图片占位符 2"/>
          <p:cNvSpPr/>
          <p:nvPr>
            <p:ph type="pic" sz="quarter" idx="11"/>
          </p:nvPr>
        </p:nvSpPr>
        <p:spPr>
          <a:blipFill rotWithShape="1">
            <a:blip r:embed="rId1"/>
            <a:stretch>
              <a:fillRect/>
            </a:stretch>
          </a:blipFill>
        </p:spPr>
      </p:sp>
      <p:grpSp>
        <p:nvGrpSpPr>
          <p:cNvPr id="23" name="Group 22"/>
          <p:cNvGrpSpPr/>
          <p:nvPr/>
        </p:nvGrpSpPr>
        <p:grpSpPr>
          <a:xfrm>
            <a:off x="2440940" y="2152650"/>
            <a:ext cx="1809115" cy="665480"/>
            <a:chOff x="3805006" y="3959241"/>
            <a:chExt cx="1952736" cy="901517"/>
          </a:xfrm>
        </p:grpSpPr>
        <p:sp>
          <p:nvSpPr>
            <p:cNvPr id="19" name="Rectangle 18"/>
            <p:cNvSpPr/>
            <p:nvPr/>
          </p:nvSpPr>
          <p:spPr>
            <a:xfrm>
              <a:off x="3805006" y="3959241"/>
              <a:ext cx="1952736" cy="90151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969505" y="4038382"/>
              <a:ext cx="1788237" cy="723450"/>
            </a:xfrm>
            <a:prstGeom prst="rect">
              <a:avLst/>
            </a:prstGeom>
            <a:noFill/>
          </p:spPr>
          <p:txBody>
            <a:bodyPr wrap="square" rtlCol="0">
              <a:spAutoFit/>
            </a:bodyPr>
            <a:lstStyle/>
            <a:p>
              <a:pPr>
                <a:lnSpc>
                  <a:spcPct val="120000"/>
                </a:lnSpc>
              </a:pPr>
              <a:r>
                <a:rPr lang="en-US" altLang="zh-CN"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a</a:t>
              </a:r>
              <a:r>
                <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解释原因？</a:t>
              </a:r>
              <a:endPar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endParaRPr>
            </a:p>
          </p:txBody>
        </p:sp>
      </p:grpSp>
      <p:grpSp>
        <p:nvGrpSpPr>
          <p:cNvPr id="24" name="Group 23"/>
          <p:cNvGrpSpPr/>
          <p:nvPr/>
        </p:nvGrpSpPr>
        <p:grpSpPr>
          <a:xfrm>
            <a:off x="2445385" y="4756785"/>
            <a:ext cx="1973580" cy="666115"/>
            <a:chOff x="3805006" y="3959241"/>
            <a:chExt cx="1952736" cy="901517"/>
          </a:xfrm>
        </p:grpSpPr>
        <p:sp>
          <p:nvSpPr>
            <p:cNvPr id="25" name="Rectangle 24"/>
            <p:cNvSpPr/>
            <p:nvPr/>
          </p:nvSpPr>
          <p:spPr>
            <a:xfrm>
              <a:off x="3805006" y="3959241"/>
              <a:ext cx="1952736" cy="90151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969830" y="4038808"/>
              <a:ext cx="1602251" cy="722761"/>
            </a:xfrm>
            <a:prstGeom prst="rect">
              <a:avLst/>
            </a:prstGeom>
            <a:noFill/>
          </p:spPr>
          <p:txBody>
            <a:bodyPr wrap="square" rtlCol="0">
              <a:spAutoFit/>
            </a:bodyPr>
            <a:lstStyle/>
            <a:p>
              <a:pPr>
                <a:lnSpc>
                  <a:spcPct val="120000"/>
                </a:lnSpc>
              </a:pPr>
              <a:r>
                <a:rPr lang="en-US" altLang="zh-CN"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b</a:t>
              </a:r>
              <a:r>
                <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解释影响？</a:t>
              </a:r>
              <a:endPar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endParaRPr>
            </a:p>
          </p:txBody>
        </p:sp>
      </p:grpSp>
      <p:grpSp>
        <p:nvGrpSpPr>
          <p:cNvPr id="27" name="Group 26"/>
          <p:cNvGrpSpPr/>
          <p:nvPr/>
        </p:nvGrpSpPr>
        <p:grpSpPr>
          <a:xfrm>
            <a:off x="7051040" y="1541145"/>
            <a:ext cx="3260725" cy="1915160"/>
            <a:chOff x="3518328" y="2899426"/>
            <a:chExt cx="3163494" cy="2941544"/>
          </a:xfrm>
        </p:grpSpPr>
        <p:sp>
          <p:nvSpPr>
            <p:cNvPr id="28" name="Rectangle 27"/>
            <p:cNvSpPr/>
            <p:nvPr/>
          </p:nvSpPr>
          <p:spPr>
            <a:xfrm>
              <a:off x="3915719" y="2899426"/>
              <a:ext cx="1952736" cy="90151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518328" y="2978426"/>
              <a:ext cx="3163494" cy="2862544"/>
            </a:xfrm>
            <a:prstGeom prst="rect">
              <a:avLst/>
            </a:prstGeom>
            <a:noFill/>
          </p:spPr>
          <p:txBody>
            <a:bodyPr wrap="square" rtlCol="0">
              <a:spAutoFit/>
            </a:bodyPr>
            <a:lstStyle/>
            <a:p>
              <a:pPr>
                <a:lnSpc>
                  <a:spcPct val="120000"/>
                </a:lnSpc>
              </a:pPr>
              <a:r>
                <a:rPr lang="en-US" altLang="zh-CN"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      c</a:t>
              </a:r>
              <a:r>
                <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解释</a:t>
              </a:r>
              <a:r>
                <a:rPr lang="en-US" altLang="zh-CN"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a:t>
              </a:r>
              <a:r>
                <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解读</a:t>
              </a:r>
              <a:r>
                <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a:t>
              </a:r>
              <a:endPar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endParaRPr>
            </a:p>
            <a:p>
              <a:pPr>
                <a:lnSpc>
                  <a:spcPct val="120000"/>
                </a:lnSpc>
              </a:pPr>
              <a:r>
                <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     如因果关系、</a:t>
              </a:r>
              <a:endPar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endParaRPr>
            </a:p>
            <a:p>
              <a:pPr>
                <a:lnSpc>
                  <a:spcPct val="120000"/>
                </a:lnSpc>
              </a:pPr>
              <a:r>
                <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知识体系（史料）和概念（时空或语境）。</a:t>
              </a:r>
              <a:endParaRPr lang="zh-CN" altLang="en-US" sz="2400" dirty="0">
                <a:solidFill>
                  <a:schemeClr val="bg1"/>
                </a:solidFill>
                <a:latin typeface="Calibri Light" panose="020F0302020204030204" pitchFamily="34" charset="0"/>
                <a:ea typeface="宋体" panose="02010600030101010101" pitchFamily="2" charset="-122"/>
                <a:cs typeface="Calibri Light" panose="020F0302020204030204" pitchFamily="34" charset="0"/>
              </a:endParaRPr>
            </a:p>
          </p:txBody>
        </p:sp>
      </p:grpSp>
      <p:sp>
        <p:nvSpPr>
          <p:cNvPr id="33" name="Subtitle 2"/>
          <p:cNvSpPr txBox="1"/>
          <p:nvPr/>
        </p:nvSpPr>
        <p:spPr>
          <a:xfrm>
            <a:off x="7051040" y="4050665"/>
            <a:ext cx="4283075" cy="2063750"/>
          </a:xfrm>
          <a:prstGeom prst="rect">
            <a:avLst/>
          </a:prstGeom>
        </p:spPr>
        <p:txBody>
          <a:bodyPr vert="horz" wrap="square" lIns="217490" tIns="108745" rIns="217490" bIns="108745"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ct val="100000"/>
              </a:lnSpc>
              <a:spcBef>
                <a:spcPts val="0"/>
              </a:spcBef>
            </a:pPr>
            <a:r>
              <a:rPr lang="zh-CN" altLang="en-US" sz="2000" dirty="0" err="1">
                <a:solidFill>
                  <a:schemeClr val="bg1"/>
                </a:solidFill>
                <a:latin typeface="Batang" panose="02030600000101010101" charset="-127"/>
                <a:ea typeface="宋体" panose="02010600030101010101" pitchFamily="2" charset="-122"/>
                <a:sym typeface="+mn-ea"/>
              </a:rPr>
              <a:t>[芬]分析哲学家冯·赖特认为，解读</a:t>
            </a:r>
            <a:r>
              <a:rPr lang="en-US" altLang="zh-CN" sz="2000" dirty="0" err="1">
                <a:solidFill>
                  <a:schemeClr val="bg1"/>
                </a:solidFill>
                <a:latin typeface="Batang" panose="02030600000101010101" charset="-127"/>
                <a:ea typeface="宋体" panose="02010600030101010101" pitchFamily="2" charset="-122"/>
                <a:sym typeface="+mn-ea"/>
              </a:rPr>
              <a:t>interpret</a:t>
            </a:r>
            <a:r>
              <a:rPr lang="zh-CN" altLang="en-US" sz="2000" dirty="0" err="1">
                <a:solidFill>
                  <a:schemeClr val="bg1"/>
                </a:solidFill>
                <a:latin typeface="Batang" panose="02030600000101010101" charset="-127"/>
                <a:ea typeface="宋体" panose="02010600030101010101" pitchFamily="2" charset="-122"/>
                <a:sym typeface="+mn-ea"/>
              </a:rPr>
              <a:t>，比狭义上的原因，即事件发生为什么的“解释</a:t>
            </a:r>
            <a:r>
              <a:rPr lang="en-US" altLang="zh-CN" sz="2000" dirty="0" err="1">
                <a:solidFill>
                  <a:schemeClr val="bg1"/>
                </a:solidFill>
                <a:latin typeface="Batang" panose="02030600000101010101" charset="-127"/>
                <a:ea typeface="宋体" panose="02010600030101010101" pitchFamily="2" charset="-122"/>
                <a:sym typeface="+mn-ea"/>
              </a:rPr>
              <a:t>explain</a:t>
            </a:r>
            <a:r>
              <a:rPr lang="zh-CN" altLang="en-US" sz="2000" dirty="0" err="1">
                <a:solidFill>
                  <a:schemeClr val="bg1"/>
                </a:solidFill>
                <a:latin typeface="Batang" panose="02030600000101010101" charset="-127"/>
                <a:ea typeface="宋体" panose="02010600030101010101" pitchFamily="2" charset="-122"/>
                <a:sym typeface="+mn-ea"/>
              </a:rPr>
              <a:t>”层次更高。如我们一般称为解读文本，而非解释文本；前者更显学术专业性。</a:t>
            </a:r>
            <a:endParaRPr lang="en-US" sz="2000">
              <a:latin typeface="Batang" panose="02030600000101010101" charset="-127"/>
              <a:ea typeface="Batang" panose="02030600000101010101" charset="-127"/>
            </a:endParaRPr>
          </a:p>
        </p:txBody>
      </p:sp>
      <p:sp>
        <p:nvSpPr>
          <p:cNvPr id="13" name="TextBox 14"/>
          <p:cNvSpPr txBox="1"/>
          <p:nvPr/>
        </p:nvSpPr>
        <p:spPr>
          <a:xfrm>
            <a:off x="669634" y="1454913"/>
            <a:ext cx="5113655" cy="645160"/>
          </a:xfrm>
          <a:prstGeom prst="rect">
            <a:avLst/>
          </a:prstGeom>
          <a:noFill/>
        </p:spPr>
        <p:txBody>
          <a:bodyPr wrap="none" rtlCol="0">
            <a:spAutoFit/>
          </a:bodyPr>
          <a:p>
            <a:pPr algn="l" fontAlgn="auto">
              <a:lnSpc>
                <a:spcPct val="100000"/>
              </a:lnSpc>
            </a:pPr>
            <a:r>
              <a:rPr lang="en-US" sz="3600" b="1" dirty="0" smtClean="0">
                <a:solidFill>
                  <a:schemeClr val="bg1"/>
                </a:solidFill>
                <a:latin typeface="Batang" panose="02030600000101010101" charset="-127"/>
                <a:ea typeface="Batang" panose="02030600000101010101" charset="-127"/>
                <a:cs typeface="Montserrat Bold" charset="0"/>
              </a:rPr>
              <a:t>3.</a:t>
            </a:r>
            <a:r>
              <a:rPr lang="zh-CN" altLang="en-US" sz="3600" b="1" dirty="0" smtClean="0">
                <a:solidFill>
                  <a:schemeClr val="bg1"/>
                </a:solidFill>
                <a:latin typeface="Batang" panose="02030600000101010101" charset="-127"/>
                <a:ea typeface="宋体" panose="02010600030101010101" pitchFamily="2" charset="-122"/>
                <a:cs typeface="Montserrat Bold" charset="0"/>
              </a:rPr>
              <a:t>解释什么？如何解释？</a:t>
            </a:r>
            <a:endParaRPr lang="zh-CN" altLang="en-US" sz="3600" b="1" dirty="0" smtClean="0">
              <a:solidFill>
                <a:schemeClr val="bg1"/>
              </a:solidFill>
              <a:latin typeface="Batang" panose="02030600000101010101" charset="-127"/>
              <a:ea typeface="宋体" panose="02010600030101010101" pitchFamily="2" charset="-122"/>
              <a:cs typeface="Montserrat Bold"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ppt_x"/>
                                          </p:val>
                                        </p:tav>
                                        <p:tav tm="100000">
                                          <p:val>
                                            <p:strVal val="#ppt_x"/>
                                          </p:val>
                                        </p:tav>
                                      </p:tavLst>
                                    </p:anim>
                                    <p:anim calcmode="lin" valueType="num">
                                      <p:cBhvr additive="base">
                                        <p:cTn id="8"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000" fill="hold"/>
                                        <p:tgtEl>
                                          <p:spTgt spid="27"/>
                                        </p:tgtEl>
                                        <p:attrNameLst>
                                          <p:attrName>ppt_w</p:attrName>
                                        </p:attrNameLst>
                                      </p:cBhvr>
                                      <p:tavLst>
                                        <p:tav tm="0">
                                          <p:val>
                                            <p:fltVal val="0"/>
                                          </p:val>
                                        </p:tav>
                                        <p:tav tm="100000">
                                          <p:val>
                                            <p:strVal val="#ppt_w"/>
                                          </p:val>
                                        </p:tav>
                                      </p:tavLst>
                                    </p:anim>
                                    <p:anim calcmode="lin" valueType="num">
                                      <p:cBhvr>
                                        <p:cTn id="26" dur="1000" fill="hold"/>
                                        <p:tgtEl>
                                          <p:spTgt spid="27"/>
                                        </p:tgtEl>
                                        <p:attrNameLst>
                                          <p:attrName>ppt_h</p:attrName>
                                        </p:attrNameLst>
                                      </p:cBhvr>
                                      <p:tavLst>
                                        <p:tav tm="0">
                                          <p:val>
                                            <p:fltVal val="0"/>
                                          </p:val>
                                        </p:tav>
                                        <p:tav tm="100000">
                                          <p:val>
                                            <p:strVal val="#ppt_h"/>
                                          </p:val>
                                        </p:tav>
                                      </p:tavLst>
                                    </p:anim>
                                    <p:anim calcmode="lin" valueType="num">
                                      <p:cBhvr>
                                        <p:cTn id="27"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p:sp>
      <p:sp>
        <p:nvSpPr>
          <p:cNvPr id="3" name="Rectangle 2"/>
          <p:cNvSpPr/>
          <p:nvPr/>
        </p:nvSpPr>
        <p:spPr>
          <a:xfrm>
            <a:off x="1588" y="1"/>
            <a:ext cx="12188825" cy="3390900"/>
          </a:xfrm>
          <a:prstGeom prst="rect">
            <a:avLst/>
          </a:prstGeom>
          <a:blipFill rotWithShape="1">
            <a:blip r:embed="rId1"/>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Montserrat Light" charset="0"/>
            </a:endParaRPr>
          </a:p>
        </p:txBody>
      </p:sp>
      <p:sp>
        <p:nvSpPr>
          <p:cNvPr id="26" name="TextBox 25"/>
          <p:cNvSpPr txBox="1"/>
          <p:nvPr/>
        </p:nvSpPr>
        <p:spPr>
          <a:xfrm>
            <a:off x="80645" y="847090"/>
            <a:ext cx="11897360" cy="1014730"/>
          </a:xfrm>
          <a:prstGeom prst="rect">
            <a:avLst/>
          </a:prstGeom>
          <a:noFill/>
        </p:spPr>
        <p:txBody>
          <a:bodyPr wrap="square" rtlCol="0">
            <a:spAutoFit/>
          </a:bodyPr>
          <a:lstStyle/>
          <a:p>
            <a:pPr algn="ctr"/>
            <a:r>
              <a:rPr lang="zh-CN" altLang="en-US" sz="2800" spc="600" dirty="0">
                <a:solidFill>
                  <a:schemeClr val="bg1"/>
                </a:solidFill>
                <a:latin typeface="Batang" panose="02030600000101010101" charset="-127"/>
                <a:ea typeface="宋体" panose="02010600030101010101" pitchFamily="2" charset="-122"/>
                <a:cs typeface="Montserrat" charset="0"/>
              </a:rPr>
              <a:t>解释项（因果前件） </a:t>
            </a:r>
            <a:r>
              <a:rPr lang="en-US" altLang="zh-CN" sz="2800" u="sng" spc="600" dirty="0">
                <a:ln w="22225">
                  <a:solidFill>
                    <a:schemeClr val="accent2"/>
                  </a:solidFill>
                  <a:prstDash val="solid"/>
                </a:ln>
                <a:solidFill>
                  <a:schemeClr val="accent2">
                    <a:lumMod val="40000"/>
                    <a:lumOff val="60000"/>
                  </a:schemeClr>
                </a:solidFill>
                <a:effectLst/>
                <a:latin typeface="Batang" panose="02030600000101010101" charset="-127"/>
                <a:ea typeface="宋体" panose="02010600030101010101" pitchFamily="2" charset="-122"/>
                <a:cs typeface="Montserrat" charset="0"/>
              </a:rPr>
              <a:t>→</a:t>
            </a:r>
            <a:r>
              <a:rPr lang="zh-CN" altLang="en-US" sz="2800" u="sng" spc="600" dirty="0">
                <a:ln w="22225">
                  <a:solidFill>
                    <a:schemeClr val="accent2"/>
                  </a:solidFill>
                  <a:prstDash val="solid"/>
                </a:ln>
                <a:solidFill>
                  <a:schemeClr val="accent2">
                    <a:lumMod val="40000"/>
                    <a:lumOff val="60000"/>
                  </a:schemeClr>
                </a:solidFill>
                <a:effectLst/>
                <a:latin typeface="Batang" panose="02030600000101010101" charset="-127"/>
                <a:ea typeface="宋体" panose="02010600030101010101" pitchFamily="2" charset="-122"/>
                <a:cs typeface="Montserrat" charset="0"/>
              </a:rPr>
              <a:t>因果解释</a:t>
            </a:r>
            <a:r>
              <a:rPr lang="en-US" altLang="zh-CN" sz="2800" u="sng" spc="600" dirty="0">
                <a:ln w="22225">
                  <a:solidFill>
                    <a:schemeClr val="accent2"/>
                  </a:solidFill>
                  <a:prstDash val="solid"/>
                </a:ln>
                <a:solidFill>
                  <a:schemeClr val="accent2">
                    <a:lumMod val="40000"/>
                    <a:lumOff val="60000"/>
                  </a:schemeClr>
                </a:solidFill>
                <a:effectLst/>
                <a:latin typeface="Batang" panose="02030600000101010101" charset="-127"/>
                <a:ea typeface="宋体" panose="02010600030101010101" pitchFamily="2" charset="-122"/>
                <a:cs typeface="Montserrat" charset="0"/>
              </a:rPr>
              <a:t>→</a:t>
            </a:r>
            <a:r>
              <a:rPr lang="zh-CN" altLang="en-US" sz="2800" spc="600" dirty="0">
                <a:solidFill>
                  <a:schemeClr val="bg1"/>
                </a:solidFill>
                <a:latin typeface="Batang" panose="02030600000101010101" charset="-127"/>
                <a:ea typeface="宋体" panose="02010600030101010101" pitchFamily="2" charset="-122"/>
                <a:cs typeface="Montserrat" charset="0"/>
              </a:rPr>
              <a:t>  被解释项（行动）结果</a:t>
            </a:r>
            <a:endParaRPr lang="zh-CN" altLang="en-US" sz="2800" spc="600" dirty="0">
              <a:solidFill>
                <a:schemeClr val="bg1"/>
              </a:solidFill>
              <a:latin typeface="Batang" panose="02030600000101010101" charset="-127"/>
              <a:ea typeface="宋体" panose="02010600030101010101" pitchFamily="2" charset="-122"/>
              <a:cs typeface="Montserrat" charset="0"/>
            </a:endParaRPr>
          </a:p>
          <a:p>
            <a:pPr algn="ctr"/>
            <a:r>
              <a:rPr lang="zh-CN" altLang="en-US" sz="3200" b="1" u="sng" spc="600" dirty="0">
                <a:ln w="22225">
                  <a:solidFill>
                    <a:schemeClr val="accent2"/>
                  </a:solidFill>
                  <a:prstDash val="solid"/>
                </a:ln>
                <a:solidFill>
                  <a:schemeClr val="accent2">
                    <a:lumMod val="40000"/>
                    <a:lumOff val="60000"/>
                  </a:schemeClr>
                </a:solidFill>
                <a:effectLst/>
                <a:latin typeface="华文新魏" panose="02010800040101010101" charset="-122"/>
                <a:ea typeface="华文新魏" panose="02010800040101010101" charset="-122"/>
                <a:cs typeface="华文新魏" panose="02010800040101010101" charset="-122"/>
              </a:rPr>
              <a:t>（历史解释</a:t>
            </a:r>
            <a:r>
              <a:rPr lang="en-US" altLang="zh-CN" sz="3200" b="1" u="sng" spc="600" dirty="0">
                <a:ln w="22225">
                  <a:solidFill>
                    <a:schemeClr val="accent2"/>
                  </a:solidFill>
                  <a:prstDash val="solid"/>
                </a:ln>
                <a:solidFill>
                  <a:schemeClr val="accent2">
                    <a:lumMod val="40000"/>
                    <a:lumOff val="60000"/>
                  </a:schemeClr>
                </a:solidFill>
                <a:effectLst/>
                <a:latin typeface="华文新魏" panose="02010800040101010101" charset="-122"/>
                <a:ea typeface="华文新魏" panose="02010800040101010101" charset="-122"/>
                <a:cs typeface="华文新魏" panose="02010800040101010101" charset="-122"/>
              </a:rPr>
              <a:t>→</a:t>
            </a:r>
            <a:r>
              <a:rPr lang="zh-CN" altLang="en-US" sz="3200" b="1" u="sng" spc="600" dirty="0">
                <a:ln w="22225">
                  <a:solidFill>
                    <a:schemeClr val="accent2"/>
                  </a:solidFill>
                  <a:prstDash val="solid"/>
                </a:ln>
                <a:solidFill>
                  <a:schemeClr val="accent2">
                    <a:lumMod val="40000"/>
                    <a:lumOff val="60000"/>
                  </a:schemeClr>
                </a:solidFill>
                <a:effectLst/>
                <a:latin typeface="华文新魏" panose="02010800040101010101" charset="-122"/>
                <a:ea typeface="华文新魏" panose="02010800040101010101" charset="-122"/>
                <a:cs typeface="华文新魏" panose="02010800040101010101" charset="-122"/>
              </a:rPr>
              <a:t>？）</a:t>
            </a:r>
            <a:endParaRPr lang="zh-CN" altLang="en-US" sz="3200" b="1" u="sng" spc="600" dirty="0">
              <a:ln w="22225">
                <a:solidFill>
                  <a:schemeClr val="accent2"/>
                </a:solidFill>
                <a:prstDash val="solid"/>
              </a:ln>
              <a:solidFill>
                <a:schemeClr val="accent2">
                  <a:lumMod val="40000"/>
                  <a:lumOff val="60000"/>
                </a:schemeClr>
              </a:solidFill>
              <a:effectLst/>
              <a:latin typeface="华文新魏" panose="02010800040101010101" charset="-122"/>
              <a:ea typeface="华文新魏" panose="02010800040101010101" charset="-122"/>
              <a:cs typeface="华文新魏" panose="02010800040101010101" charset="-122"/>
            </a:endParaRPr>
          </a:p>
        </p:txBody>
      </p:sp>
      <p:sp>
        <p:nvSpPr>
          <p:cNvPr id="27" name="TextBox 26"/>
          <p:cNvSpPr txBox="1"/>
          <p:nvPr/>
        </p:nvSpPr>
        <p:spPr>
          <a:xfrm>
            <a:off x="328404" y="126888"/>
            <a:ext cx="10425430" cy="398780"/>
          </a:xfrm>
          <a:prstGeom prst="rect">
            <a:avLst/>
          </a:prstGeom>
          <a:noFill/>
        </p:spPr>
        <p:txBody>
          <a:bodyPr wrap="none" rtlCol="0">
            <a:spAutoFit/>
          </a:bodyPr>
          <a:lstStyle/>
          <a:p>
            <a:pPr algn="ctr"/>
            <a:r>
              <a:rPr lang="zh-CN" altLang="en-US" sz="2000" spc="1200" dirty="0">
                <a:solidFill>
                  <a:schemeClr val="bg1"/>
                </a:solidFill>
                <a:latin typeface="Batang" panose="02030600000101010101" charset="-127"/>
                <a:ea typeface="宋体" panose="02010600030101010101" pitchFamily="2" charset="-122"/>
                <a:cs typeface="Montserrat" charset="0"/>
              </a:rPr>
              <a:t>【解读】第一次世界大战爆发的</a:t>
            </a:r>
            <a:r>
              <a:rPr lang="en-US" altLang="zh-CN" sz="2000" spc="1200" dirty="0">
                <a:solidFill>
                  <a:schemeClr val="bg1"/>
                </a:solidFill>
                <a:latin typeface="Batang" panose="02030600000101010101" charset="-127"/>
                <a:ea typeface="宋体" panose="02010600030101010101" pitchFamily="2" charset="-122"/>
                <a:cs typeface="Montserrat" charset="0"/>
              </a:rPr>
              <a:t>“</a:t>
            </a:r>
            <a:r>
              <a:rPr lang="zh-CN" altLang="en-US" sz="2000" spc="1200" dirty="0">
                <a:solidFill>
                  <a:schemeClr val="bg1"/>
                </a:solidFill>
                <a:latin typeface="Batang" panose="02030600000101010101" charset="-127"/>
                <a:ea typeface="宋体" panose="02010600030101010101" pitchFamily="2" charset="-122"/>
                <a:cs typeface="Montserrat" charset="0"/>
              </a:rPr>
              <a:t>导火线</a:t>
            </a:r>
            <a:r>
              <a:rPr lang="en-US" altLang="zh-CN" sz="2000" spc="1200" dirty="0">
                <a:solidFill>
                  <a:schemeClr val="bg1"/>
                </a:solidFill>
                <a:latin typeface="Batang" panose="02030600000101010101" charset="-127"/>
                <a:ea typeface="宋体" panose="02010600030101010101" pitchFamily="2" charset="-122"/>
                <a:cs typeface="Montserrat" charset="0"/>
              </a:rPr>
              <a:t>”</a:t>
            </a:r>
            <a:r>
              <a:rPr lang="zh-CN" altLang="en-US" sz="2000" spc="1200" dirty="0">
                <a:solidFill>
                  <a:schemeClr val="bg1"/>
                </a:solidFill>
                <a:latin typeface="Batang" panose="02030600000101010101" charset="-127"/>
                <a:ea typeface="宋体" panose="02010600030101010101" pitchFamily="2" charset="-122"/>
                <a:cs typeface="Montserrat" charset="0"/>
              </a:rPr>
              <a:t>：萨拉热窝事件</a:t>
            </a:r>
            <a:endParaRPr lang="zh-CN" altLang="en-US" sz="2000" spc="1200" dirty="0">
              <a:solidFill>
                <a:schemeClr val="bg1"/>
              </a:solidFill>
              <a:latin typeface="Batang" panose="02030600000101010101" charset="-127"/>
              <a:ea typeface="宋体" panose="02010600030101010101" pitchFamily="2" charset="-122"/>
              <a:cs typeface="Montserrat" charset="0"/>
            </a:endParaRPr>
          </a:p>
        </p:txBody>
      </p:sp>
      <p:sp>
        <p:nvSpPr>
          <p:cNvPr id="28" name="TextBox 27"/>
          <p:cNvSpPr txBox="1"/>
          <p:nvPr/>
        </p:nvSpPr>
        <p:spPr>
          <a:xfrm>
            <a:off x="184785" y="1861820"/>
            <a:ext cx="12006580" cy="1506855"/>
          </a:xfrm>
          <a:prstGeom prst="rect">
            <a:avLst/>
          </a:prstGeom>
          <a:noFill/>
        </p:spPr>
        <p:txBody>
          <a:bodyPr wrap="square" rtlCol="0">
            <a:spAutoFit/>
          </a:bodyPr>
          <a:lstStyle/>
          <a:p>
            <a:pPr algn="ctr" fontAlgn="auto">
              <a:lnSpc>
                <a:spcPct val="100000"/>
              </a:lnSpc>
            </a:pPr>
            <a:r>
              <a:rPr lang="en-US" altLang="zh-CN" sz="2400" spc="300" dirty="0">
                <a:solidFill>
                  <a:schemeClr val="bg1"/>
                </a:solidFill>
                <a:latin typeface="Batang" panose="02030600000101010101" charset="-127"/>
                <a:ea typeface="宋体" panose="02010600030101010101" pitchFamily="2" charset="-122"/>
                <a:cs typeface="Montserrat Light" charset="0"/>
              </a:rPr>
              <a:t>“</a:t>
            </a:r>
            <a:r>
              <a:rPr lang="zh-CN" altLang="en-US" sz="2400" spc="300" dirty="0">
                <a:solidFill>
                  <a:schemeClr val="bg1"/>
                </a:solidFill>
                <a:latin typeface="Batang" panose="02030600000101010101" charset="-127"/>
                <a:ea typeface="宋体" panose="02010600030101010101" pitchFamily="2" charset="-122"/>
                <a:cs typeface="Montserrat Light" charset="0"/>
              </a:rPr>
              <a:t>那么，这次刺激如何促成了战争爆发的呢？显然，它促成战争爆发</a:t>
            </a:r>
            <a:r>
              <a:rPr lang="zh-CN" altLang="en-US" sz="2400" spc="300" dirty="0">
                <a:solidFill>
                  <a:srgbClr val="FF0000"/>
                </a:solidFill>
                <a:latin typeface="Batang" panose="02030600000101010101" charset="-127"/>
                <a:ea typeface="宋体" panose="02010600030101010101" pitchFamily="2" charset="-122"/>
                <a:cs typeface="Montserrat Light" charset="0"/>
              </a:rPr>
              <a:t>并不是</a:t>
            </a:r>
            <a:r>
              <a:rPr lang="zh-CN" altLang="en-US" sz="2400" spc="300" dirty="0">
                <a:solidFill>
                  <a:schemeClr val="bg1"/>
                </a:solidFill>
                <a:latin typeface="Batang" panose="02030600000101010101" charset="-127"/>
                <a:ea typeface="宋体" panose="02010600030101010101" pitchFamily="2" charset="-122"/>
                <a:cs typeface="Montserrat Light" charset="0"/>
              </a:rPr>
              <a:t>跟火花引爆弹药筒完全一样。这种比喻最终</a:t>
            </a:r>
            <a:r>
              <a:rPr lang="zh-CN" altLang="en-US" sz="2400" spc="300" dirty="0">
                <a:solidFill>
                  <a:srgbClr val="FF0000"/>
                </a:solidFill>
                <a:latin typeface="Batang" panose="02030600000101010101" charset="-127"/>
                <a:ea typeface="宋体" panose="02010600030101010101" pitchFamily="2" charset="-122"/>
                <a:cs typeface="Montserrat Light" charset="0"/>
              </a:rPr>
              <a:t>可能会</a:t>
            </a:r>
            <a:r>
              <a:rPr lang="zh-CN" altLang="en-US" sz="2400" spc="300" dirty="0">
                <a:solidFill>
                  <a:schemeClr val="bg1"/>
                </a:solidFill>
                <a:latin typeface="Batang" panose="02030600000101010101" charset="-127"/>
                <a:ea typeface="宋体" panose="02010600030101010101" pitchFamily="2" charset="-122"/>
                <a:cs typeface="Montserrat Light" charset="0"/>
              </a:rPr>
              <a:t>严重误导人，因为两种情况下的机制作用方式</a:t>
            </a:r>
            <a:r>
              <a:rPr lang="zh-CN" altLang="en-US" sz="2400" spc="300" dirty="0">
                <a:solidFill>
                  <a:srgbClr val="FF0000"/>
                </a:solidFill>
                <a:latin typeface="Batang" panose="02030600000101010101" charset="-127"/>
                <a:ea typeface="宋体" panose="02010600030101010101" pitchFamily="2" charset="-122"/>
                <a:cs typeface="Montserrat Light" charset="0"/>
              </a:rPr>
              <a:t>可能完全不同</a:t>
            </a:r>
            <a:r>
              <a:rPr lang="zh-CN" altLang="en-US" sz="2400" spc="300" dirty="0">
                <a:solidFill>
                  <a:schemeClr val="bg1"/>
                </a:solidFill>
                <a:latin typeface="Batang" panose="02030600000101010101" charset="-127"/>
                <a:ea typeface="宋体" panose="02010600030101010101" pitchFamily="2" charset="-122"/>
                <a:cs typeface="Montserrat Light" charset="0"/>
              </a:rPr>
              <a:t>。</a:t>
            </a:r>
            <a:r>
              <a:rPr lang="en-US" altLang="zh-CN" sz="2400" spc="300" dirty="0">
                <a:solidFill>
                  <a:schemeClr val="bg1"/>
                </a:solidFill>
                <a:latin typeface="Batang" panose="02030600000101010101" charset="-127"/>
                <a:ea typeface="宋体" panose="02010600030101010101" pitchFamily="2" charset="-122"/>
                <a:cs typeface="Montserrat Light" charset="0"/>
              </a:rPr>
              <a:t>”</a:t>
            </a:r>
            <a:endParaRPr lang="en-US" altLang="zh-CN" sz="2400" spc="300" dirty="0">
              <a:solidFill>
                <a:schemeClr val="bg1"/>
              </a:solidFill>
              <a:latin typeface="Batang" panose="02030600000101010101" charset="-127"/>
              <a:ea typeface="宋体" panose="02010600030101010101" pitchFamily="2" charset="-122"/>
              <a:cs typeface="Montserrat Light" charset="0"/>
            </a:endParaRPr>
          </a:p>
          <a:p>
            <a:pPr algn="ctr" fontAlgn="auto">
              <a:lnSpc>
                <a:spcPct val="100000"/>
              </a:lnSpc>
            </a:pPr>
            <a:r>
              <a:rPr lang="zh-CN" altLang="en-US" sz="2000" spc="300" dirty="0">
                <a:solidFill>
                  <a:schemeClr val="bg1"/>
                </a:solidFill>
                <a:latin typeface="Batang" panose="02030600000101010101" charset="-127"/>
                <a:ea typeface="宋体" panose="02010600030101010101" pitchFamily="2" charset="-122"/>
                <a:cs typeface="Montserrat Light" charset="0"/>
              </a:rPr>
              <a:t>可下载</a:t>
            </a:r>
            <a:r>
              <a:rPr lang="en-US" altLang="zh-CN" sz="2000" spc="300" dirty="0">
                <a:solidFill>
                  <a:schemeClr val="bg1"/>
                </a:solidFill>
                <a:latin typeface="Batang" panose="02030600000101010101" charset="-127"/>
                <a:ea typeface="宋体" panose="02010600030101010101" pitchFamily="2" charset="-122"/>
                <a:cs typeface="Montserrat Light" charset="0"/>
              </a:rPr>
              <a:t>BBC</a:t>
            </a:r>
            <a:r>
              <a:rPr lang="zh-CN" altLang="en-US" sz="2000" spc="300" dirty="0">
                <a:solidFill>
                  <a:schemeClr val="bg1"/>
                </a:solidFill>
                <a:latin typeface="Batang" panose="02030600000101010101" charset="-127"/>
                <a:ea typeface="宋体" panose="02010600030101010101" pitchFamily="2" charset="-122"/>
                <a:cs typeface="Montserrat Light" charset="0"/>
              </a:rPr>
              <a:t>《</a:t>
            </a:r>
            <a:r>
              <a:rPr lang="en-US" altLang="zh-CN" sz="2000" spc="300" dirty="0">
                <a:solidFill>
                  <a:schemeClr val="bg1"/>
                </a:solidFill>
                <a:latin typeface="Batang" panose="02030600000101010101" charset="-127"/>
                <a:ea typeface="宋体" panose="02010600030101010101" pitchFamily="2" charset="-122"/>
                <a:cs typeface="Montserrat Light" charset="0"/>
              </a:rPr>
              <a:t>The Great War</a:t>
            </a:r>
            <a:r>
              <a:rPr lang="zh-CN" altLang="en-US" sz="2000" spc="300" dirty="0">
                <a:solidFill>
                  <a:schemeClr val="bg1"/>
                </a:solidFill>
                <a:latin typeface="Batang" panose="02030600000101010101" charset="-127"/>
                <a:ea typeface="宋体" panose="02010600030101010101" pitchFamily="2" charset="-122"/>
                <a:cs typeface="Montserrat Light" charset="0"/>
              </a:rPr>
              <a:t>》观看，该纪录片较普高教材更能反映历史真相（口头简述）。</a:t>
            </a:r>
            <a:endParaRPr lang="zh-CN" altLang="en-US" sz="2000" spc="300" dirty="0">
              <a:solidFill>
                <a:schemeClr val="bg1"/>
              </a:solidFill>
              <a:latin typeface="Batang" panose="02030600000101010101" charset="-127"/>
              <a:ea typeface="宋体" panose="02010600030101010101" pitchFamily="2" charset="-122"/>
              <a:cs typeface="Montserrat Light" charset="0"/>
            </a:endParaRPr>
          </a:p>
        </p:txBody>
      </p:sp>
      <p:sp>
        <p:nvSpPr>
          <p:cNvPr id="33" name="TextBox 32"/>
          <p:cNvSpPr txBox="1"/>
          <p:nvPr/>
        </p:nvSpPr>
        <p:spPr>
          <a:xfrm>
            <a:off x="796831" y="4303365"/>
            <a:ext cx="1745945" cy="1337945"/>
          </a:xfrm>
          <a:prstGeom prst="rect">
            <a:avLst/>
          </a:prstGeom>
          <a:noFill/>
        </p:spPr>
        <p:txBody>
          <a:bodyPr wrap="square" rtlCol="0">
            <a:spAutoFit/>
          </a:bodyPr>
          <a:lstStyle/>
          <a:p>
            <a:pPr algn="ctr">
              <a:lnSpc>
                <a:spcPct val="150000"/>
              </a:lnSpc>
            </a:pPr>
            <a:r>
              <a:rPr lang="zh-CN" altLang="en-US" dirty="0">
                <a:latin typeface="Batang" panose="02030600000101010101" charset="-127"/>
                <a:ea typeface="宋体" panose="02010600030101010101" pitchFamily="2" charset="-122"/>
                <a:cs typeface="Montserrat Light" charset="0"/>
              </a:rPr>
              <a:t>奥地利内阁为什么会签署这样的最后通牒？</a:t>
            </a:r>
            <a:endParaRPr lang="zh-CN" altLang="en-US" dirty="0">
              <a:latin typeface="Batang" panose="02030600000101010101" charset="-127"/>
              <a:ea typeface="宋体" panose="02010600030101010101" pitchFamily="2" charset="-122"/>
              <a:cs typeface="Montserrat Light" charset="0"/>
            </a:endParaRPr>
          </a:p>
        </p:txBody>
      </p:sp>
      <p:sp>
        <p:nvSpPr>
          <p:cNvPr id="41" name="TextBox 40"/>
          <p:cNvSpPr txBox="1"/>
          <p:nvPr/>
        </p:nvSpPr>
        <p:spPr>
          <a:xfrm>
            <a:off x="3018155" y="4311015"/>
            <a:ext cx="3097530" cy="1753235"/>
          </a:xfrm>
          <a:prstGeom prst="rect">
            <a:avLst/>
          </a:prstGeom>
          <a:noFill/>
        </p:spPr>
        <p:txBody>
          <a:bodyPr wrap="square" rtlCol="0">
            <a:spAutoFit/>
          </a:bodyPr>
          <a:lstStyle/>
          <a:p>
            <a:pPr algn="ctr">
              <a:lnSpc>
                <a:spcPct val="150000"/>
              </a:lnSpc>
            </a:pPr>
            <a:r>
              <a:rPr lang="zh-CN" altLang="en-US" dirty="0">
                <a:latin typeface="Batang" panose="02030600000101010101" charset="-127"/>
                <a:ea typeface="宋体" panose="02010600030101010101" pitchFamily="2" charset="-122"/>
                <a:cs typeface="Montserrat Light" charset="0"/>
              </a:rPr>
              <a:t>作用：它改变了奥地利政府为了得出适当的实践结论而采取行动所必须加以评估的事实情境。</a:t>
            </a:r>
            <a:endParaRPr lang="zh-CN" altLang="en-US" dirty="0">
              <a:latin typeface="Batang" panose="02030600000101010101" charset="-127"/>
              <a:ea typeface="宋体" panose="02010600030101010101" pitchFamily="2" charset="-122"/>
              <a:cs typeface="Montserrat Light" charset="0"/>
            </a:endParaRPr>
          </a:p>
        </p:txBody>
      </p:sp>
      <p:sp>
        <p:nvSpPr>
          <p:cNvPr id="49" name="TextBox 48"/>
          <p:cNvSpPr txBox="1"/>
          <p:nvPr/>
        </p:nvSpPr>
        <p:spPr>
          <a:xfrm>
            <a:off x="6410325" y="4190365"/>
            <a:ext cx="1993900" cy="2168525"/>
          </a:xfrm>
          <a:prstGeom prst="rect">
            <a:avLst/>
          </a:prstGeom>
          <a:noFill/>
        </p:spPr>
        <p:txBody>
          <a:bodyPr wrap="square" rtlCol="0">
            <a:spAutoFit/>
          </a:bodyPr>
          <a:lstStyle/>
          <a:p>
            <a:pPr algn="ctr">
              <a:lnSpc>
                <a:spcPct val="150000"/>
              </a:lnSpc>
            </a:pPr>
            <a:r>
              <a:rPr lang="zh-CN" altLang="en-US" dirty="0">
                <a:latin typeface="Batang" panose="02030600000101010101" charset="-127"/>
                <a:ea typeface="宋体" panose="02010600030101010101" pitchFamily="2" charset="-122"/>
                <a:cs typeface="Montserrat Light" charset="0"/>
              </a:rPr>
              <a:t>就这样，间接地，那场谋杀也改变了奥地利政府采取行动的动机背景。</a:t>
            </a:r>
            <a:endParaRPr lang="zh-CN" altLang="en-US" dirty="0">
              <a:latin typeface="Batang" panose="02030600000101010101" charset="-127"/>
              <a:ea typeface="宋体" panose="02010600030101010101" pitchFamily="2" charset="-122"/>
              <a:cs typeface="Montserrat Light" charset="0"/>
            </a:endParaRPr>
          </a:p>
        </p:txBody>
      </p:sp>
      <p:sp>
        <p:nvSpPr>
          <p:cNvPr id="51" name="TextBox 50"/>
          <p:cNvSpPr txBox="1"/>
          <p:nvPr/>
        </p:nvSpPr>
        <p:spPr>
          <a:xfrm>
            <a:off x="8726805" y="4103370"/>
            <a:ext cx="2923540" cy="2168525"/>
          </a:xfrm>
          <a:prstGeom prst="rect">
            <a:avLst/>
          </a:prstGeom>
          <a:noFill/>
        </p:spPr>
        <p:txBody>
          <a:bodyPr wrap="square" rtlCol="0">
            <a:spAutoFit/>
          </a:bodyPr>
          <a:lstStyle/>
          <a:p>
            <a:pPr algn="ctr">
              <a:lnSpc>
                <a:spcPct val="150000"/>
              </a:lnSpc>
            </a:pPr>
            <a:r>
              <a:rPr lang="zh-CN" altLang="en-US" dirty="0">
                <a:latin typeface="Batang" panose="02030600000101010101" charset="-127"/>
                <a:ea typeface="宋体" panose="02010600030101010101" pitchFamily="2" charset="-122"/>
                <a:cs typeface="Montserrat Light" charset="0"/>
              </a:rPr>
              <a:t>奥地利政府的行动（反应）又以类似的方式影响了俄国政府采取行动的动机背景，由此，逐步地，</a:t>
            </a:r>
            <a:r>
              <a:rPr lang="en-US" altLang="zh-CN" dirty="0">
                <a:latin typeface="Batang" panose="02030600000101010101" charset="-127"/>
                <a:ea typeface="宋体" panose="02010600030101010101" pitchFamily="2" charset="-122"/>
                <a:cs typeface="Montserrat Light" charset="0"/>
              </a:rPr>
              <a:t>“</a:t>
            </a:r>
            <a:r>
              <a:rPr lang="zh-CN" altLang="en-US" dirty="0">
                <a:latin typeface="Batang" panose="02030600000101010101" charset="-127"/>
                <a:ea typeface="宋体" panose="02010600030101010101" pitchFamily="2" charset="-122"/>
                <a:cs typeface="Montserrat Light" charset="0"/>
              </a:rPr>
              <a:t>借助于外部力量</a:t>
            </a:r>
            <a:r>
              <a:rPr lang="en-US" altLang="zh-CN" dirty="0">
                <a:latin typeface="Batang" panose="02030600000101010101" charset="-127"/>
                <a:ea typeface="宋体" panose="02010600030101010101" pitchFamily="2" charset="-122"/>
                <a:cs typeface="Montserrat Light" charset="0"/>
              </a:rPr>
              <a:t>”</a:t>
            </a:r>
            <a:r>
              <a:rPr lang="zh-CN" altLang="en-US" dirty="0">
                <a:latin typeface="Batang" panose="02030600000101010101" charset="-127"/>
                <a:ea typeface="宋体" panose="02010600030101010101" pitchFamily="2" charset="-122"/>
                <a:cs typeface="Montserrat Light" charset="0"/>
              </a:rPr>
              <a:t>，</a:t>
            </a:r>
            <a:r>
              <a:rPr lang="en-US" altLang="zh-CN" dirty="0">
                <a:latin typeface="Batang" panose="02030600000101010101" charset="-127"/>
                <a:ea typeface="宋体" panose="02010600030101010101" pitchFamily="2" charset="-122"/>
                <a:cs typeface="Montserrat Light" charset="0"/>
              </a:rPr>
              <a:t>……</a:t>
            </a:r>
            <a:endParaRPr lang="en-US" altLang="zh-CN" dirty="0">
              <a:latin typeface="Batang" panose="02030600000101010101" charset="-127"/>
              <a:ea typeface="宋体" panose="02010600030101010101" pitchFamily="2" charset="-122"/>
              <a:cs typeface="Montserrat Light" charset="0"/>
            </a:endParaRPr>
          </a:p>
        </p:txBody>
      </p:sp>
      <p:grpSp>
        <p:nvGrpSpPr>
          <p:cNvPr id="4" name="组合 3"/>
          <p:cNvGrpSpPr/>
          <p:nvPr/>
        </p:nvGrpSpPr>
        <p:grpSpPr>
          <a:xfrm>
            <a:off x="1798320" y="3390900"/>
            <a:ext cx="8595995" cy="535940"/>
            <a:chOff x="2904" y="4975"/>
            <a:chExt cx="13537" cy="844"/>
          </a:xfrm>
        </p:grpSpPr>
        <p:sp>
          <p:nvSpPr>
            <p:cNvPr id="31" name="Shape 2934"/>
            <p:cNvSpPr/>
            <p:nvPr/>
          </p:nvSpPr>
          <p:spPr>
            <a:xfrm>
              <a:off x="2904" y="4999"/>
              <a:ext cx="594" cy="817"/>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2">
                <a:lumMod val="25000"/>
              </a:schemeClr>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9" name="Shape 2904"/>
            <p:cNvSpPr/>
            <p:nvPr/>
          </p:nvSpPr>
          <p:spPr>
            <a:xfrm>
              <a:off x="7040" y="4987"/>
              <a:ext cx="817" cy="817"/>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2">
                <a:lumMod val="25000"/>
              </a:schemeClr>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Shape 2943"/>
            <p:cNvSpPr/>
            <p:nvPr/>
          </p:nvSpPr>
          <p:spPr>
            <a:xfrm>
              <a:off x="11403" y="4975"/>
              <a:ext cx="668" cy="817"/>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bg2">
                <a:lumMod val="25000"/>
              </a:schemeClr>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3" name="Freeform 486"/>
            <p:cNvSpPr>
              <a:spLocks noChangeAspect="1" noChangeArrowheads="1"/>
            </p:cNvSpPr>
            <p:nvPr/>
          </p:nvSpPr>
          <p:spPr bwMode="auto">
            <a:xfrm>
              <a:off x="15627" y="5005"/>
              <a:ext cx="814" cy="814"/>
            </a:xfrm>
            <a:custGeom>
              <a:avLst/>
              <a:gdLst>
                <a:gd name="T0" fmla="*/ 448 w 905"/>
                <a:gd name="T1" fmla="*/ 0 h 904"/>
                <a:gd name="T2" fmla="*/ 0 w 905"/>
                <a:gd name="T3" fmla="*/ 455 h 904"/>
                <a:gd name="T4" fmla="*/ 135 w 905"/>
                <a:gd name="T5" fmla="*/ 455 h 904"/>
                <a:gd name="T6" fmla="*/ 135 w 905"/>
                <a:gd name="T7" fmla="*/ 903 h 904"/>
                <a:gd name="T8" fmla="*/ 314 w 905"/>
                <a:gd name="T9" fmla="*/ 903 h 904"/>
                <a:gd name="T10" fmla="*/ 314 w 905"/>
                <a:gd name="T11" fmla="*/ 664 h 904"/>
                <a:gd name="T12" fmla="*/ 553 w 905"/>
                <a:gd name="T13" fmla="*/ 664 h 904"/>
                <a:gd name="T14" fmla="*/ 553 w 905"/>
                <a:gd name="T15" fmla="*/ 903 h 904"/>
                <a:gd name="T16" fmla="*/ 732 w 905"/>
                <a:gd name="T17" fmla="*/ 903 h 904"/>
                <a:gd name="T18" fmla="*/ 732 w 905"/>
                <a:gd name="T19" fmla="*/ 455 h 904"/>
                <a:gd name="T20" fmla="*/ 904 w 905"/>
                <a:gd name="T21" fmla="*/ 455 h 904"/>
                <a:gd name="T22" fmla="*/ 448 w 905"/>
                <a:gd name="T2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5" h="904">
                  <a:moveTo>
                    <a:pt x="448" y="0"/>
                  </a:moveTo>
                  <a:lnTo>
                    <a:pt x="0" y="455"/>
                  </a:lnTo>
                  <a:lnTo>
                    <a:pt x="135" y="455"/>
                  </a:lnTo>
                  <a:lnTo>
                    <a:pt x="135" y="903"/>
                  </a:lnTo>
                  <a:lnTo>
                    <a:pt x="314" y="903"/>
                  </a:lnTo>
                  <a:lnTo>
                    <a:pt x="314" y="664"/>
                  </a:lnTo>
                  <a:lnTo>
                    <a:pt x="553" y="664"/>
                  </a:lnTo>
                  <a:lnTo>
                    <a:pt x="553" y="903"/>
                  </a:lnTo>
                  <a:lnTo>
                    <a:pt x="732" y="903"/>
                  </a:lnTo>
                  <a:lnTo>
                    <a:pt x="732" y="455"/>
                  </a:lnTo>
                  <a:lnTo>
                    <a:pt x="904" y="455"/>
                  </a:lnTo>
                  <a:lnTo>
                    <a:pt x="448" y="0"/>
                  </a:lnTo>
                </a:path>
              </a:pathLst>
            </a:custGeom>
            <a:solidFill>
              <a:schemeClr val="bg2">
                <a:lumMod val="25000"/>
              </a:schemeClr>
            </a:solidFill>
            <a:ln w="34290" cap="flat">
              <a:solidFill>
                <a:schemeClr val="bg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latin typeface="Montserrat Light"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ppt_x</p:attrName>
                                        </p:attrNameLst>
                                      </p:cBhvr>
                                      <p:tavLst>
                                        <p:tav tm="0">
                                          <p:val>
                                            <p:strVal val="#ppt_x-.2"/>
                                          </p:val>
                                        </p:tav>
                                        <p:tav tm="100000">
                                          <p:val>
                                            <p:strVal val="#ppt_x"/>
                                          </p:val>
                                        </p:tav>
                                      </p:tavLst>
                                    </p:anim>
                                    <p:anim calcmode="lin" valueType="num">
                                      <p:cBhvr>
                                        <p:cTn id="8"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heckerboard(across)">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ppt_x</p:attrName>
                                        </p:attrNameLst>
                                      </p:cBhvr>
                                      <p:tavLst>
                                        <p:tav tm="0">
                                          <p:val>
                                            <p:strVal val="#ppt_x-.2"/>
                                          </p:val>
                                        </p:tav>
                                        <p:tav tm="100000">
                                          <p:val>
                                            <p:strVal val="#ppt_x"/>
                                          </p:val>
                                        </p:tav>
                                      </p:tavLst>
                                    </p:anim>
                                    <p:anim calcmode="lin" valueType="num">
                                      <p:cBhvr>
                                        <p:cTn id="20"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2"/>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1000" fill="hold"/>
                                        <p:tgtEl>
                                          <p:spTgt spid="49"/>
                                        </p:tgtEl>
                                        <p:attrNameLst>
                                          <p:attrName>ppt_x</p:attrName>
                                        </p:attrNameLst>
                                      </p:cBhvr>
                                      <p:tavLst>
                                        <p:tav tm="0">
                                          <p:val>
                                            <p:strVal val="#ppt_x-.2"/>
                                          </p:val>
                                        </p:tav>
                                        <p:tav tm="100000">
                                          <p:val>
                                            <p:strVal val="#ppt_x"/>
                                          </p:val>
                                        </p:tav>
                                      </p:tavLst>
                                    </p:anim>
                                    <p:anim calcmode="lin" valueType="num">
                                      <p:cBhvr>
                                        <p:cTn id="34"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35" dur="10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p:cTn id="40" dur="1000" fill="hold"/>
                                        <p:tgtEl>
                                          <p:spTgt spid="51"/>
                                        </p:tgtEl>
                                        <p:attrNameLst>
                                          <p:attrName>ppt_x</p:attrName>
                                        </p:attrNameLst>
                                      </p:cBhvr>
                                      <p:tavLst>
                                        <p:tav tm="0">
                                          <p:val>
                                            <p:strVal val="#ppt_x-.2"/>
                                          </p:val>
                                        </p:tav>
                                        <p:tav tm="100000">
                                          <p:val>
                                            <p:strVal val="#ppt_x"/>
                                          </p:val>
                                        </p:tav>
                                      </p:tavLst>
                                    </p:anim>
                                    <p:anim calcmode="lin" valueType="num">
                                      <p:cBhvr>
                                        <p:cTn id="41"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42"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6" grpId="0"/>
      <p:bldP spid="26" grpId="1"/>
      <p:bldP spid="33" grpId="0"/>
      <p:bldP spid="33" grpId="1"/>
      <p:bldP spid="41" grpId="0"/>
      <p:bldP spid="41" grpId="1"/>
      <p:bldP spid="49" grpId="0"/>
      <p:bldP spid="49" grpId="1"/>
      <p:bldP spid="51" grpId="0"/>
      <p:bldP spid="5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653155" y="2571115"/>
            <a:ext cx="4274185" cy="2661217"/>
            <a:chOff x="1662156" y="2305049"/>
            <a:chExt cx="8867688" cy="3113039"/>
          </a:xfrm>
        </p:grpSpPr>
        <p:grpSp>
          <p:nvGrpSpPr>
            <p:cNvPr id="7" name="Group 6"/>
            <p:cNvGrpSpPr/>
            <p:nvPr/>
          </p:nvGrpSpPr>
          <p:grpSpPr>
            <a:xfrm>
              <a:off x="1662156" y="2305049"/>
              <a:ext cx="2953063" cy="3113039"/>
              <a:chOff x="954374" y="2305049"/>
              <a:chExt cx="2953063" cy="3113039"/>
            </a:xfrm>
          </p:grpSpPr>
          <p:sp>
            <p:nvSpPr>
              <p:cNvPr id="3" name="Rectangle 2"/>
              <p:cNvSpPr/>
              <p:nvPr/>
            </p:nvSpPr>
            <p:spPr>
              <a:xfrm>
                <a:off x="954374" y="2305049"/>
                <a:ext cx="2953063" cy="30642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073413" y="2883654"/>
                <a:ext cx="714985" cy="714985"/>
                <a:chOff x="1638323" y="2394947"/>
                <a:chExt cx="714985" cy="714985"/>
              </a:xfrm>
            </p:grpSpPr>
            <p:sp>
              <p:nvSpPr>
                <p:cNvPr id="9" name="AutoShape 147"/>
                <p:cNvSpPr/>
                <p:nvPr/>
              </p:nvSpPr>
              <p:spPr bwMode="auto">
                <a:xfrm>
                  <a:off x="1765976" y="2550889"/>
                  <a:ext cx="459678" cy="403101"/>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chemeClr val="bg1"/>
                </a:solid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1" name="Oval 10"/>
                <p:cNvSpPr/>
                <p:nvPr/>
              </p:nvSpPr>
              <p:spPr>
                <a:xfrm>
                  <a:off x="1638323" y="2394947"/>
                  <a:ext cx="714985" cy="7149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1106674" y="4218775"/>
                <a:ext cx="2648461" cy="710870"/>
              </a:xfrm>
              <a:prstGeom prst="rect">
                <a:avLst/>
              </a:prstGeom>
              <a:noFill/>
            </p:spPr>
            <p:txBody>
              <a:bodyPr wrap="square" rtlCol="0">
                <a:spAutoFit/>
              </a:bodyPr>
              <a:lstStyle/>
              <a:p>
                <a:pPr algn="ctr">
                  <a:lnSpc>
                    <a:spcPct val="120000"/>
                  </a:lnSpc>
                </a:pPr>
                <a:endParaRPr lang="en-US" sz="1400" dirty="0">
                  <a:solidFill>
                    <a:schemeClr val="bg1"/>
                  </a:solidFill>
                  <a:latin typeface="Calibri Light" panose="020F0302020204030204" pitchFamily="34" charset="0"/>
                  <a:ea typeface="Open Sans" panose="020B0606030504020204" pitchFamily="34" charset="0"/>
                  <a:cs typeface="Calibri Light" panose="020F0302020204030204" pitchFamily="34" charset="0"/>
                </a:endParaRPr>
              </a:p>
              <a:p>
                <a:pPr algn="ctr">
                  <a:lnSpc>
                    <a:spcPct val="120000"/>
                  </a:lnSpc>
                </a:pPr>
                <a:endParaRPr lang="en-US" sz="1400" dirty="0">
                  <a:solidFill>
                    <a:schemeClr val="bg1"/>
                  </a:solidFill>
                  <a:latin typeface="Calibri Light" panose="020F0302020204030204" pitchFamily="34" charset="0"/>
                  <a:ea typeface="Open Sans" panose="020B0606030504020204" pitchFamily="34" charset="0"/>
                  <a:cs typeface="Calibri Light" panose="020F0302020204030204" pitchFamily="34" charset="0"/>
                </a:endParaRPr>
              </a:p>
            </p:txBody>
          </p:sp>
          <p:sp>
            <p:nvSpPr>
              <p:cNvPr id="23" name="Rectangle 22"/>
              <p:cNvSpPr/>
              <p:nvPr/>
            </p:nvSpPr>
            <p:spPr>
              <a:xfrm>
                <a:off x="1286956" y="3757164"/>
                <a:ext cx="2468984" cy="1660924"/>
              </a:xfrm>
              <a:prstGeom prst="rect">
                <a:avLst/>
              </a:prstGeom>
            </p:spPr>
            <p:txBody>
              <a:bodyPr wrap="square">
                <a:spAutoFit/>
              </a:bodyPr>
              <a:lstStyle/>
              <a:p>
                <a:pPr>
                  <a:lnSpc>
                    <a:spcPct val="120000"/>
                  </a:lnSpc>
                </a:pPr>
                <a:r>
                  <a:rPr lang="zh-CN" altLang="en-US" b="1"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左侧</a:t>
                </a:r>
                <a:r>
                  <a:rPr lang="en-US" altLang="zh-CN" b="1"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1689</a:t>
                </a:r>
                <a:r>
                  <a:rPr lang="zh-CN" altLang="en-US" b="1"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年</a:t>
                </a:r>
                <a:r>
                  <a:rPr lang="en-US" altLang="zh-CN" b="1"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2</a:t>
                </a:r>
                <a:r>
                  <a:rPr lang="zh-CN" altLang="en-US" b="1"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月《权利宣言》</a:t>
                </a:r>
                <a:endParaRPr lang="zh-CN" altLang="en-US" b="1" dirty="0">
                  <a:solidFill>
                    <a:schemeClr val="bg1"/>
                  </a:solidFill>
                  <a:latin typeface="Calibri Light" panose="020F0302020204030204" pitchFamily="34" charset="0"/>
                  <a:ea typeface="宋体" panose="02010600030101010101" pitchFamily="2" charset="-122"/>
                  <a:cs typeface="Calibri Light" panose="020F0302020204030204" pitchFamily="34" charset="0"/>
                </a:endParaRPr>
              </a:p>
            </p:txBody>
          </p:sp>
        </p:grpSp>
        <p:grpSp>
          <p:nvGrpSpPr>
            <p:cNvPr id="4" name="Group 3"/>
            <p:cNvGrpSpPr/>
            <p:nvPr/>
          </p:nvGrpSpPr>
          <p:grpSpPr>
            <a:xfrm>
              <a:off x="7576781" y="2305049"/>
              <a:ext cx="2953063" cy="3109244"/>
              <a:chOff x="8284564" y="2305049"/>
              <a:chExt cx="2953063" cy="3109244"/>
            </a:xfrm>
          </p:grpSpPr>
          <p:sp>
            <p:nvSpPr>
              <p:cNvPr id="5" name="Rectangle 4"/>
              <p:cNvSpPr/>
              <p:nvPr/>
            </p:nvSpPr>
            <p:spPr>
              <a:xfrm>
                <a:off x="8284564" y="2305049"/>
                <a:ext cx="2953063" cy="30642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9403603" y="2883654"/>
                <a:ext cx="714985" cy="714985"/>
                <a:chOff x="9401830" y="2575356"/>
                <a:chExt cx="714985" cy="714985"/>
              </a:xfrm>
            </p:grpSpPr>
            <p:sp>
              <p:nvSpPr>
                <p:cNvPr id="10" name="Freeform 32"/>
                <p:cNvSpPr>
                  <a:spLocks noEditPoints="1"/>
                </p:cNvSpPr>
                <p:nvPr/>
              </p:nvSpPr>
              <p:spPr bwMode="auto">
                <a:xfrm>
                  <a:off x="9526247" y="2779994"/>
                  <a:ext cx="466151" cy="305709"/>
                </a:xfrm>
                <a:custGeom>
                  <a:avLst/>
                  <a:gdLst>
                    <a:gd name="T0" fmla="*/ 188 w 200"/>
                    <a:gd name="T1" fmla="*/ 0 h 132"/>
                    <a:gd name="T2" fmla="*/ 12 w 200"/>
                    <a:gd name="T3" fmla="*/ 0 h 132"/>
                    <a:gd name="T4" fmla="*/ 0 w 200"/>
                    <a:gd name="T5" fmla="*/ 12 h 132"/>
                    <a:gd name="T6" fmla="*/ 0 w 200"/>
                    <a:gd name="T7" fmla="*/ 120 h 132"/>
                    <a:gd name="T8" fmla="*/ 12 w 200"/>
                    <a:gd name="T9" fmla="*/ 132 h 132"/>
                    <a:gd name="T10" fmla="*/ 188 w 200"/>
                    <a:gd name="T11" fmla="*/ 132 h 132"/>
                    <a:gd name="T12" fmla="*/ 200 w 200"/>
                    <a:gd name="T13" fmla="*/ 120 h 132"/>
                    <a:gd name="T14" fmla="*/ 200 w 200"/>
                    <a:gd name="T15" fmla="*/ 12 h 132"/>
                    <a:gd name="T16" fmla="*/ 188 w 200"/>
                    <a:gd name="T17" fmla="*/ 0 h 132"/>
                    <a:gd name="T18" fmla="*/ 100 w 200"/>
                    <a:gd name="T19" fmla="*/ 71 h 132"/>
                    <a:gd name="T20" fmla="*/ 15 w 200"/>
                    <a:gd name="T21" fmla="*/ 8 h 132"/>
                    <a:gd name="T22" fmla="*/ 185 w 200"/>
                    <a:gd name="T23" fmla="*/ 8 h 132"/>
                    <a:gd name="T24" fmla="*/ 100 w 200"/>
                    <a:gd name="T25" fmla="*/ 71 h 132"/>
                    <a:gd name="T26" fmla="*/ 69 w 200"/>
                    <a:gd name="T27" fmla="*/ 58 h 132"/>
                    <a:gd name="T28" fmla="*/ 8 w 200"/>
                    <a:gd name="T29" fmla="*/ 118 h 132"/>
                    <a:gd name="T30" fmla="*/ 8 w 200"/>
                    <a:gd name="T31" fmla="*/ 13 h 132"/>
                    <a:gd name="T32" fmla="*/ 69 w 200"/>
                    <a:gd name="T33" fmla="*/ 58 h 132"/>
                    <a:gd name="T34" fmla="*/ 75 w 200"/>
                    <a:gd name="T35" fmla="*/ 63 h 132"/>
                    <a:gd name="T36" fmla="*/ 100 w 200"/>
                    <a:gd name="T37" fmla="*/ 81 h 132"/>
                    <a:gd name="T38" fmla="*/ 125 w 200"/>
                    <a:gd name="T39" fmla="*/ 63 h 132"/>
                    <a:gd name="T40" fmla="*/ 186 w 200"/>
                    <a:gd name="T41" fmla="*/ 124 h 132"/>
                    <a:gd name="T42" fmla="*/ 14 w 200"/>
                    <a:gd name="T43" fmla="*/ 124 h 132"/>
                    <a:gd name="T44" fmla="*/ 75 w 200"/>
                    <a:gd name="T45" fmla="*/ 63 h 132"/>
                    <a:gd name="T46" fmla="*/ 131 w 200"/>
                    <a:gd name="T47" fmla="*/ 58 h 132"/>
                    <a:gd name="T48" fmla="*/ 192 w 200"/>
                    <a:gd name="T49" fmla="*/ 13 h 132"/>
                    <a:gd name="T50" fmla="*/ 192 w 200"/>
                    <a:gd name="T51" fmla="*/ 118 h 132"/>
                    <a:gd name="T52" fmla="*/ 131 w 200"/>
                    <a:gd name="T53" fmla="*/ 5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32">
                      <a:moveTo>
                        <a:pt x="188" y="0"/>
                      </a:moveTo>
                      <a:cubicBezTo>
                        <a:pt x="12" y="0"/>
                        <a:pt x="12" y="0"/>
                        <a:pt x="12" y="0"/>
                      </a:cubicBezTo>
                      <a:cubicBezTo>
                        <a:pt x="5" y="0"/>
                        <a:pt x="0" y="5"/>
                        <a:pt x="0" y="12"/>
                      </a:cubicBezTo>
                      <a:cubicBezTo>
                        <a:pt x="0" y="120"/>
                        <a:pt x="0" y="120"/>
                        <a:pt x="0" y="120"/>
                      </a:cubicBezTo>
                      <a:cubicBezTo>
                        <a:pt x="0" y="127"/>
                        <a:pt x="5" y="132"/>
                        <a:pt x="12" y="132"/>
                      </a:cubicBezTo>
                      <a:cubicBezTo>
                        <a:pt x="188" y="132"/>
                        <a:pt x="188" y="132"/>
                        <a:pt x="188" y="132"/>
                      </a:cubicBezTo>
                      <a:cubicBezTo>
                        <a:pt x="195" y="132"/>
                        <a:pt x="200" y="127"/>
                        <a:pt x="200" y="120"/>
                      </a:cubicBezTo>
                      <a:cubicBezTo>
                        <a:pt x="200" y="12"/>
                        <a:pt x="200" y="12"/>
                        <a:pt x="200" y="12"/>
                      </a:cubicBezTo>
                      <a:cubicBezTo>
                        <a:pt x="200" y="5"/>
                        <a:pt x="195" y="0"/>
                        <a:pt x="188" y="0"/>
                      </a:cubicBezTo>
                      <a:close/>
                      <a:moveTo>
                        <a:pt x="100" y="71"/>
                      </a:moveTo>
                      <a:cubicBezTo>
                        <a:pt x="15" y="8"/>
                        <a:pt x="15" y="8"/>
                        <a:pt x="15" y="8"/>
                      </a:cubicBezTo>
                      <a:cubicBezTo>
                        <a:pt x="185" y="8"/>
                        <a:pt x="185" y="8"/>
                        <a:pt x="185" y="8"/>
                      </a:cubicBezTo>
                      <a:lnTo>
                        <a:pt x="100" y="71"/>
                      </a:lnTo>
                      <a:close/>
                      <a:moveTo>
                        <a:pt x="69" y="58"/>
                      </a:moveTo>
                      <a:cubicBezTo>
                        <a:pt x="8" y="118"/>
                        <a:pt x="8" y="118"/>
                        <a:pt x="8" y="118"/>
                      </a:cubicBezTo>
                      <a:cubicBezTo>
                        <a:pt x="8" y="13"/>
                        <a:pt x="8" y="13"/>
                        <a:pt x="8" y="13"/>
                      </a:cubicBezTo>
                      <a:lnTo>
                        <a:pt x="69" y="58"/>
                      </a:lnTo>
                      <a:close/>
                      <a:moveTo>
                        <a:pt x="75" y="63"/>
                      </a:moveTo>
                      <a:cubicBezTo>
                        <a:pt x="100" y="81"/>
                        <a:pt x="100" y="81"/>
                        <a:pt x="100" y="81"/>
                      </a:cubicBezTo>
                      <a:cubicBezTo>
                        <a:pt x="125" y="63"/>
                        <a:pt x="125" y="63"/>
                        <a:pt x="125" y="63"/>
                      </a:cubicBezTo>
                      <a:cubicBezTo>
                        <a:pt x="186" y="124"/>
                        <a:pt x="186" y="124"/>
                        <a:pt x="186" y="124"/>
                      </a:cubicBezTo>
                      <a:cubicBezTo>
                        <a:pt x="14" y="124"/>
                        <a:pt x="14" y="124"/>
                        <a:pt x="14" y="124"/>
                      </a:cubicBezTo>
                      <a:lnTo>
                        <a:pt x="75" y="63"/>
                      </a:lnTo>
                      <a:close/>
                      <a:moveTo>
                        <a:pt x="131" y="58"/>
                      </a:moveTo>
                      <a:cubicBezTo>
                        <a:pt x="192" y="13"/>
                        <a:pt x="192" y="13"/>
                        <a:pt x="192" y="13"/>
                      </a:cubicBezTo>
                      <a:cubicBezTo>
                        <a:pt x="192" y="118"/>
                        <a:pt x="192" y="118"/>
                        <a:pt x="192" y="118"/>
                      </a:cubicBezTo>
                      <a:lnTo>
                        <a:pt x="131" y="58"/>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15" name="Oval 14"/>
                <p:cNvSpPr/>
                <p:nvPr/>
              </p:nvSpPr>
              <p:spPr>
                <a:xfrm>
                  <a:off x="9401830" y="2575356"/>
                  <a:ext cx="714985" cy="7149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8706418" y="3753369"/>
                <a:ext cx="1912347" cy="1660924"/>
              </a:xfrm>
              <a:prstGeom prst="rect">
                <a:avLst/>
              </a:prstGeom>
            </p:spPr>
            <p:txBody>
              <a:bodyPr wrap="square">
                <a:spAutoFit/>
              </a:bodyPr>
              <a:lstStyle/>
              <a:p>
                <a:pPr>
                  <a:lnSpc>
                    <a:spcPct val="120000"/>
                  </a:lnSpc>
                </a:pPr>
                <a:r>
                  <a:rPr lang="zh-CN" altLang="en-US" b="1" dirty="0">
                    <a:solidFill>
                      <a:schemeClr val="bg1"/>
                    </a:solidFill>
                    <a:latin typeface="Calibri Light" panose="020F0302020204030204" pitchFamily="34" charset="0"/>
                    <a:ea typeface="宋体" panose="02010600030101010101" pitchFamily="2" charset="-122"/>
                    <a:cs typeface="Calibri Light" panose="020F0302020204030204" pitchFamily="34" charset="0"/>
                  </a:rPr>
                  <a:t>右侧该年底《权利法案》</a:t>
                </a:r>
                <a:endParaRPr lang="zh-CN" altLang="en-US" b="1" dirty="0">
                  <a:solidFill>
                    <a:schemeClr val="bg1"/>
                  </a:solidFill>
                  <a:latin typeface="Calibri Light" panose="020F0302020204030204" pitchFamily="34" charset="0"/>
                  <a:ea typeface="宋体" panose="02010600030101010101" pitchFamily="2" charset="-122"/>
                  <a:cs typeface="Calibri Light" panose="020F0302020204030204" pitchFamily="34" charset="0"/>
                </a:endParaRPr>
              </a:p>
            </p:txBody>
          </p:sp>
        </p:grpSp>
        <p:grpSp>
          <p:nvGrpSpPr>
            <p:cNvPr id="2" name="Group 1"/>
            <p:cNvGrpSpPr/>
            <p:nvPr/>
          </p:nvGrpSpPr>
          <p:grpSpPr>
            <a:xfrm>
              <a:off x="4619468" y="2305049"/>
              <a:ext cx="2953063" cy="3064241"/>
              <a:chOff x="4619468" y="2305049"/>
              <a:chExt cx="2953063" cy="3064241"/>
            </a:xfrm>
          </p:grpSpPr>
          <p:sp>
            <p:nvSpPr>
              <p:cNvPr id="6" name="Rectangle 5"/>
              <p:cNvSpPr/>
              <p:nvPr/>
            </p:nvSpPr>
            <p:spPr>
              <a:xfrm>
                <a:off x="4619468" y="2305049"/>
                <a:ext cx="2953063" cy="306424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38508" y="2883654"/>
                <a:ext cx="714985" cy="7149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48"/>
              <p:cNvSpPr>
                <a:spLocks noEditPoints="1"/>
              </p:cNvSpPr>
              <p:nvPr/>
            </p:nvSpPr>
            <p:spPr bwMode="auto">
              <a:xfrm>
                <a:off x="5879418" y="3044984"/>
                <a:ext cx="433161" cy="392325"/>
              </a:xfrm>
              <a:custGeom>
                <a:avLst/>
                <a:gdLst>
                  <a:gd name="T0" fmla="*/ 89 w 172"/>
                  <a:gd name="T1" fmla="*/ 190 h 192"/>
                  <a:gd name="T2" fmla="*/ 167 w 172"/>
                  <a:gd name="T3" fmla="*/ 56 h 192"/>
                  <a:gd name="T4" fmla="*/ 172 w 172"/>
                  <a:gd name="T5" fmla="*/ 56 h 192"/>
                  <a:gd name="T6" fmla="*/ 144 w 172"/>
                  <a:gd name="T7" fmla="*/ 0 h 192"/>
                  <a:gd name="T8" fmla="*/ 28 w 172"/>
                  <a:gd name="T9" fmla="*/ 0 h 192"/>
                  <a:gd name="T10" fmla="*/ 0 w 172"/>
                  <a:gd name="T11" fmla="*/ 56 h 192"/>
                  <a:gd name="T12" fmla="*/ 4 w 172"/>
                  <a:gd name="T13" fmla="*/ 56 h 192"/>
                  <a:gd name="T14" fmla="*/ 83 w 172"/>
                  <a:gd name="T15" fmla="*/ 190 h 192"/>
                  <a:gd name="T16" fmla="*/ 83 w 172"/>
                  <a:gd name="T17" fmla="*/ 190 h 192"/>
                  <a:gd name="T18" fmla="*/ 83 w 172"/>
                  <a:gd name="T19" fmla="*/ 190 h 192"/>
                  <a:gd name="T20" fmla="*/ 83 w 172"/>
                  <a:gd name="T21" fmla="*/ 191 h 192"/>
                  <a:gd name="T22" fmla="*/ 84 w 172"/>
                  <a:gd name="T23" fmla="*/ 191 h 192"/>
                  <a:gd name="T24" fmla="*/ 84 w 172"/>
                  <a:gd name="T25" fmla="*/ 192 h 192"/>
                  <a:gd name="T26" fmla="*/ 85 w 172"/>
                  <a:gd name="T27" fmla="*/ 192 h 192"/>
                  <a:gd name="T28" fmla="*/ 86 w 172"/>
                  <a:gd name="T29" fmla="*/ 192 h 192"/>
                  <a:gd name="T30" fmla="*/ 86 w 172"/>
                  <a:gd name="T31" fmla="*/ 192 h 192"/>
                  <a:gd name="T32" fmla="*/ 87 w 172"/>
                  <a:gd name="T33" fmla="*/ 192 h 192"/>
                  <a:gd name="T34" fmla="*/ 88 w 172"/>
                  <a:gd name="T35" fmla="*/ 192 h 192"/>
                  <a:gd name="T36" fmla="*/ 88 w 172"/>
                  <a:gd name="T37" fmla="*/ 191 h 192"/>
                  <a:gd name="T38" fmla="*/ 89 w 172"/>
                  <a:gd name="T39" fmla="*/ 191 h 192"/>
                  <a:gd name="T40" fmla="*/ 89 w 172"/>
                  <a:gd name="T41" fmla="*/ 190 h 192"/>
                  <a:gd name="T42" fmla="*/ 89 w 172"/>
                  <a:gd name="T43" fmla="*/ 190 h 192"/>
                  <a:gd name="T44" fmla="*/ 89 w 172"/>
                  <a:gd name="T45" fmla="*/ 190 h 192"/>
                  <a:gd name="T46" fmla="*/ 109 w 172"/>
                  <a:gd name="T47" fmla="*/ 56 h 192"/>
                  <a:gd name="T48" fmla="*/ 86 w 172"/>
                  <a:gd name="T49" fmla="*/ 168 h 192"/>
                  <a:gd name="T50" fmla="*/ 62 w 172"/>
                  <a:gd name="T51" fmla="*/ 56 h 192"/>
                  <a:gd name="T52" fmla="*/ 109 w 172"/>
                  <a:gd name="T53" fmla="*/ 56 h 192"/>
                  <a:gd name="T54" fmla="*/ 63 w 172"/>
                  <a:gd name="T55" fmla="*/ 48 h 192"/>
                  <a:gd name="T56" fmla="*/ 86 w 172"/>
                  <a:gd name="T57" fmla="*/ 12 h 192"/>
                  <a:gd name="T58" fmla="*/ 108 w 172"/>
                  <a:gd name="T59" fmla="*/ 48 h 192"/>
                  <a:gd name="T60" fmla="*/ 63 w 172"/>
                  <a:gd name="T61" fmla="*/ 48 h 192"/>
                  <a:gd name="T62" fmla="*/ 95 w 172"/>
                  <a:gd name="T63" fmla="*/ 165 h 192"/>
                  <a:gd name="T64" fmla="*/ 117 w 172"/>
                  <a:gd name="T65" fmla="*/ 56 h 192"/>
                  <a:gd name="T66" fmla="*/ 157 w 172"/>
                  <a:gd name="T67" fmla="*/ 56 h 192"/>
                  <a:gd name="T68" fmla="*/ 95 w 172"/>
                  <a:gd name="T69" fmla="*/ 165 h 192"/>
                  <a:gd name="T70" fmla="*/ 159 w 172"/>
                  <a:gd name="T71" fmla="*/ 48 h 192"/>
                  <a:gd name="T72" fmla="*/ 118 w 172"/>
                  <a:gd name="T73" fmla="*/ 48 h 192"/>
                  <a:gd name="T74" fmla="*/ 93 w 172"/>
                  <a:gd name="T75" fmla="*/ 8 h 192"/>
                  <a:gd name="T76" fmla="*/ 139 w 172"/>
                  <a:gd name="T77" fmla="*/ 8 h 192"/>
                  <a:gd name="T78" fmla="*/ 159 w 172"/>
                  <a:gd name="T79" fmla="*/ 48 h 192"/>
                  <a:gd name="T80" fmla="*/ 33 w 172"/>
                  <a:gd name="T81" fmla="*/ 8 h 192"/>
                  <a:gd name="T82" fmla="*/ 79 w 172"/>
                  <a:gd name="T83" fmla="*/ 8 h 192"/>
                  <a:gd name="T84" fmla="*/ 53 w 172"/>
                  <a:gd name="T85" fmla="*/ 48 h 192"/>
                  <a:gd name="T86" fmla="*/ 13 w 172"/>
                  <a:gd name="T87" fmla="*/ 48 h 192"/>
                  <a:gd name="T88" fmla="*/ 33 w 172"/>
                  <a:gd name="T89" fmla="*/ 8 h 192"/>
                  <a:gd name="T90" fmla="*/ 54 w 172"/>
                  <a:gd name="T91" fmla="*/ 56 h 192"/>
                  <a:gd name="T92" fmla="*/ 77 w 172"/>
                  <a:gd name="T93" fmla="*/ 165 h 192"/>
                  <a:gd name="T94" fmla="*/ 13 w 172"/>
                  <a:gd name="T95" fmla="*/ 56 h 192"/>
                  <a:gd name="T96" fmla="*/ 54 w 172"/>
                  <a:gd name="T97" fmla="*/ 5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 h="192">
                    <a:moveTo>
                      <a:pt x="89" y="190"/>
                    </a:moveTo>
                    <a:cubicBezTo>
                      <a:pt x="167" y="56"/>
                      <a:pt x="167" y="56"/>
                      <a:pt x="167" y="56"/>
                    </a:cubicBezTo>
                    <a:cubicBezTo>
                      <a:pt x="172" y="56"/>
                      <a:pt x="172" y="56"/>
                      <a:pt x="172" y="56"/>
                    </a:cubicBezTo>
                    <a:cubicBezTo>
                      <a:pt x="144" y="0"/>
                      <a:pt x="144" y="0"/>
                      <a:pt x="144" y="0"/>
                    </a:cubicBezTo>
                    <a:cubicBezTo>
                      <a:pt x="28" y="0"/>
                      <a:pt x="28" y="0"/>
                      <a:pt x="28" y="0"/>
                    </a:cubicBezTo>
                    <a:cubicBezTo>
                      <a:pt x="0" y="56"/>
                      <a:pt x="0" y="56"/>
                      <a:pt x="0" y="56"/>
                    </a:cubicBezTo>
                    <a:cubicBezTo>
                      <a:pt x="4" y="56"/>
                      <a:pt x="4" y="56"/>
                      <a:pt x="4" y="56"/>
                    </a:cubicBezTo>
                    <a:cubicBezTo>
                      <a:pt x="83" y="190"/>
                      <a:pt x="83" y="190"/>
                      <a:pt x="83" y="190"/>
                    </a:cubicBezTo>
                    <a:cubicBezTo>
                      <a:pt x="83" y="190"/>
                      <a:pt x="83" y="190"/>
                      <a:pt x="83" y="190"/>
                    </a:cubicBezTo>
                    <a:cubicBezTo>
                      <a:pt x="83" y="190"/>
                      <a:pt x="83" y="190"/>
                      <a:pt x="83" y="190"/>
                    </a:cubicBezTo>
                    <a:cubicBezTo>
                      <a:pt x="83" y="191"/>
                      <a:pt x="83" y="191"/>
                      <a:pt x="83" y="191"/>
                    </a:cubicBezTo>
                    <a:cubicBezTo>
                      <a:pt x="83" y="191"/>
                      <a:pt x="84" y="191"/>
                      <a:pt x="84" y="191"/>
                    </a:cubicBezTo>
                    <a:cubicBezTo>
                      <a:pt x="84" y="191"/>
                      <a:pt x="84" y="192"/>
                      <a:pt x="84" y="192"/>
                    </a:cubicBezTo>
                    <a:cubicBezTo>
                      <a:pt x="85" y="192"/>
                      <a:pt x="85" y="192"/>
                      <a:pt x="85" y="192"/>
                    </a:cubicBezTo>
                    <a:cubicBezTo>
                      <a:pt x="85" y="192"/>
                      <a:pt x="86" y="192"/>
                      <a:pt x="86" y="192"/>
                    </a:cubicBezTo>
                    <a:cubicBezTo>
                      <a:pt x="86" y="192"/>
                      <a:pt x="86" y="192"/>
                      <a:pt x="86" y="192"/>
                    </a:cubicBezTo>
                    <a:cubicBezTo>
                      <a:pt x="86" y="192"/>
                      <a:pt x="87" y="192"/>
                      <a:pt x="87" y="192"/>
                    </a:cubicBezTo>
                    <a:cubicBezTo>
                      <a:pt x="87" y="192"/>
                      <a:pt x="87" y="192"/>
                      <a:pt x="88" y="192"/>
                    </a:cubicBezTo>
                    <a:cubicBezTo>
                      <a:pt x="88" y="192"/>
                      <a:pt x="88" y="191"/>
                      <a:pt x="88" y="191"/>
                    </a:cubicBezTo>
                    <a:cubicBezTo>
                      <a:pt x="88" y="191"/>
                      <a:pt x="88" y="191"/>
                      <a:pt x="89" y="191"/>
                    </a:cubicBezTo>
                    <a:cubicBezTo>
                      <a:pt x="89" y="191"/>
                      <a:pt x="89" y="191"/>
                      <a:pt x="89" y="190"/>
                    </a:cubicBezTo>
                    <a:cubicBezTo>
                      <a:pt x="89" y="190"/>
                      <a:pt x="89" y="190"/>
                      <a:pt x="89" y="190"/>
                    </a:cubicBezTo>
                    <a:cubicBezTo>
                      <a:pt x="89" y="190"/>
                      <a:pt x="89" y="190"/>
                      <a:pt x="89" y="190"/>
                    </a:cubicBezTo>
                    <a:close/>
                    <a:moveTo>
                      <a:pt x="109" y="56"/>
                    </a:moveTo>
                    <a:cubicBezTo>
                      <a:pt x="86" y="168"/>
                      <a:pt x="86" y="168"/>
                      <a:pt x="86" y="168"/>
                    </a:cubicBezTo>
                    <a:cubicBezTo>
                      <a:pt x="62" y="56"/>
                      <a:pt x="62" y="56"/>
                      <a:pt x="62" y="56"/>
                    </a:cubicBezTo>
                    <a:lnTo>
                      <a:pt x="109" y="56"/>
                    </a:lnTo>
                    <a:close/>
                    <a:moveTo>
                      <a:pt x="63" y="48"/>
                    </a:moveTo>
                    <a:cubicBezTo>
                      <a:pt x="86" y="12"/>
                      <a:pt x="86" y="12"/>
                      <a:pt x="86" y="12"/>
                    </a:cubicBezTo>
                    <a:cubicBezTo>
                      <a:pt x="108" y="48"/>
                      <a:pt x="108" y="48"/>
                      <a:pt x="108" y="48"/>
                    </a:cubicBezTo>
                    <a:lnTo>
                      <a:pt x="63" y="48"/>
                    </a:lnTo>
                    <a:close/>
                    <a:moveTo>
                      <a:pt x="95" y="165"/>
                    </a:moveTo>
                    <a:cubicBezTo>
                      <a:pt x="117" y="56"/>
                      <a:pt x="117" y="56"/>
                      <a:pt x="117" y="56"/>
                    </a:cubicBezTo>
                    <a:cubicBezTo>
                      <a:pt x="157" y="56"/>
                      <a:pt x="157" y="56"/>
                      <a:pt x="157" y="56"/>
                    </a:cubicBezTo>
                    <a:lnTo>
                      <a:pt x="95" y="165"/>
                    </a:lnTo>
                    <a:close/>
                    <a:moveTo>
                      <a:pt x="159" y="48"/>
                    </a:moveTo>
                    <a:cubicBezTo>
                      <a:pt x="118" y="48"/>
                      <a:pt x="118" y="48"/>
                      <a:pt x="118" y="48"/>
                    </a:cubicBezTo>
                    <a:cubicBezTo>
                      <a:pt x="93" y="8"/>
                      <a:pt x="93" y="8"/>
                      <a:pt x="93" y="8"/>
                    </a:cubicBezTo>
                    <a:cubicBezTo>
                      <a:pt x="139" y="8"/>
                      <a:pt x="139" y="8"/>
                      <a:pt x="139" y="8"/>
                    </a:cubicBezTo>
                    <a:lnTo>
                      <a:pt x="159" y="48"/>
                    </a:lnTo>
                    <a:close/>
                    <a:moveTo>
                      <a:pt x="33" y="8"/>
                    </a:moveTo>
                    <a:cubicBezTo>
                      <a:pt x="79" y="8"/>
                      <a:pt x="79" y="8"/>
                      <a:pt x="79" y="8"/>
                    </a:cubicBezTo>
                    <a:cubicBezTo>
                      <a:pt x="53" y="48"/>
                      <a:pt x="53" y="48"/>
                      <a:pt x="53" y="48"/>
                    </a:cubicBezTo>
                    <a:cubicBezTo>
                      <a:pt x="13" y="48"/>
                      <a:pt x="13" y="48"/>
                      <a:pt x="13" y="48"/>
                    </a:cubicBezTo>
                    <a:lnTo>
                      <a:pt x="33" y="8"/>
                    </a:lnTo>
                    <a:close/>
                    <a:moveTo>
                      <a:pt x="54" y="56"/>
                    </a:moveTo>
                    <a:cubicBezTo>
                      <a:pt x="77" y="165"/>
                      <a:pt x="77" y="165"/>
                      <a:pt x="77" y="165"/>
                    </a:cubicBezTo>
                    <a:cubicBezTo>
                      <a:pt x="13" y="56"/>
                      <a:pt x="13" y="56"/>
                      <a:pt x="13" y="56"/>
                    </a:cubicBezTo>
                    <a:lnTo>
                      <a:pt x="54" y="56"/>
                    </a:lnTo>
                    <a:close/>
                  </a:path>
                </a:pathLst>
              </a:custGeom>
              <a:solidFill>
                <a:schemeClr val="bg1"/>
              </a:solidFill>
              <a:ln>
                <a:noFill/>
              </a:ln>
            </p:spPr>
            <p:txBody>
              <a:bodyPr vert="horz" wrap="square" lIns="91440" tIns="45720" rIns="91440" bIns="45720" numCol="1" anchor="t" anchorCtr="0" compatLnSpc="1"/>
              <a:lstStyle/>
              <a:p>
                <a:endParaRPr lang="en-US" dirty="0"/>
              </a:p>
            </p:txBody>
          </p:sp>
          <p:sp>
            <p:nvSpPr>
              <p:cNvPr id="25" name="Rectangle 24"/>
              <p:cNvSpPr/>
              <p:nvPr/>
            </p:nvSpPr>
            <p:spPr>
              <a:xfrm>
                <a:off x="5008064" y="3752737"/>
                <a:ext cx="2319322" cy="883945"/>
              </a:xfrm>
              <a:prstGeom prst="rect">
                <a:avLst/>
              </a:prstGeom>
            </p:spPr>
            <p:txBody>
              <a:bodyPr wrap="square">
                <a:spAutoFit/>
              </a:bodyPr>
              <a:lstStyle/>
              <a:p>
                <a:pPr>
                  <a:lnSpc>
                    <a:spcPct val="120000"/>
                  </a:lnSpc>
                </a:pPr>
                <a:r>
                  <a:rPr lang="en-US" altLang="zh-CN" b="1" dirty="0">
                    <a:solidFill>
                      <a:schemeClr val="accent1"/>
                    </a:solidFill>
                    <a:latin typeface="Calibri Light" panose="020F0302020204030204" pitchFamily="34" charset="0"/>
                    <a:ea typeface="宋体" panose="02010600030101010101" pitchFamily="2" charset="-122"/>
                    <a:cs typeface="Calibri Light" panose="020F0302020204030204" pitchFamily="34" charset="0"/>
                  </a:rPr>
                  <a:t>    </a:t>
                </a:r>
                <a:r>
                  <a:rPr lang="zh-CN" altLang="en-US" b="1" dirty="0">
                    <a:solidFill>
                      <a:schemeClr val="accent1"/>
                    </a:solidFill>
                    <a:latin typeface="Calibri Light" panose="020F0302020204030204" pitchFamily="34" charset="0"/>
                    <a:ea typeface="宋体" panose="02010600030101010101" pitchFamily="2" charset="-122"/>
                    <a:cs typeface="Calibri Light" panose="020F0302020204030204" pitchFamily="34" charset="0"/>
                  </a:rPr>
                  <a:t>前身</a:t>
                </a:r>
                <a:r>
                  <a:rPr lang="en-US" altLang="zh-CN" b="1" dirty="0">
                    <a:solidFill>
                      <a:schemeClr val="accent1"/>
                    </a:solidFill>
                    <a:latin typeface="Calibri Light" panose="020F0302020204030204" pitchFamily="34" charset="0"/>
                    <a:ea typeface="宋体" panose="02010600030101010101" pitchFamily="2" charset="-122"/>
                    <a:cs typeface="Calibri Light" panose="020F0302020204030204" pitchFamily="34" charset="0"/>
                  </a:rPr>
                  <a:t>→</a:t>
                </a:r>
                <a:r>
                  <a:rPr lang="zh-CN" altLang="en-US" b="1" dirty="0">
                    <a:solidFill>
                      <a:schemeClr val="accent1"/>
                    </a:solidFill>
                    <a:latin typeface="Calibri Light" panose="020F0302020204030204" pitchFamily="34" charset="0"/>
                    <a:ea typeface="宋体" panose="02010600030101010101" pitchFamily="2" charset="-122"/>
                    <a:cs typeface="Calibri Light" panose="020F0302020204030204" pitchFamily="34" charset="0"/>
                  </a:rPr>
                  <a:t>升级</a:t>
                </a:r>
                <a:endParaRPr lang="zh-CN" altLang="en-US" b="1" dirty="0">
                  <a:solidFill>
                    <a:schemeClr val="accent1"/>
                  </a:solidFill>
                  <a:latin typeface="Calibri Light" panose="020F0302020204030204" pitchFamily="34" charset="0"/>
                  <a:ea typeface="宋体" panose="02010600030101010101" pitchFamily="2" charset="-122"/>
                  <a:cs typeface="Calibri Light" panose="020F0302020204030204" pitchFamily="34" charset="0"/>
                </a:endParaRPr>
              </a:p>
            </p:txBody>
          </p:sp>
        </p:grpSp>
      </p:grpSp>
      <p:sp>
        <p:nvSpPr>
          <p:cNvPr id="13" name="TextBox 25"/>
          <p:cNvSpPr txBox="1"/>
          <p:nvPr/>
        </p:nvSpPr>
        <p:spPr>
          <a:xfrm>
            <a:off x="186954" y="129627"/>
            <a:ext cx="5135880" cy="1106805"/>
          </a:xfrm>
          <a:prstGeom prst="rect">
            <a:avLst/>
          </a:prstGeom>
          <a:noFill/>
        </p:spPr>
        <p:txBody>
          <a:bodyPr wrap="none" rtlCol="0">
            <a:spAutoFit/>
          </a:bodyPr>
          <a:p>
            <a:pPr algn="ctr"/>
            <a:r>
              <a:rPr lang="zh-CN" altLang="en-US" sz="3300" spc="600" dirty="0">
                <a:solidFill>
                  <a:schemeClr val="bg2">
                    <a:lumMod val="25000"/>
                  </a:schemeClr>
                </a:solidFill>
                <a:latin typeface="Batang" panose="02030600000101010101" charset="-127"/>
                <a:ea typeface="宋体" panose="02010600030101010101" pitchFamily="2" charset="-122"/>
                <a:cs typeface="Montserrat" charset="0"/>
              </a:rPr>
              <a:t>英国《权利法案》辨析</a:t>
            </a:r>
            <a:endParaRPr lang="zh-CN" altLang="en-US" sz="3300" spc="600" dirty="0">
              <a:solidFill>
                <a:schemeClr val="bg2">
                  <a:lumMod val="25000"/>
                </a:schemeClr>
              </a:solidFill>
              <a:latin typeface="Batang" panose="02030600000101010101" charset="-127"/>
              <a:ea typeface="宋体" panose="02010600030101010101" pitchFamily="2" charset="-122"/>
              <a:cs typeface="Montserrat" charset="0"/>
            </a:endParaRPr>
          </a:p>
          <a:p>
            <a:pPr algn="ctr"/>
            <a:r>
              <a:rPr lang="en-US" altLang="zh-CN" sz="3300" spc="600" dirty="0">
                <a:solidFill>
                  <a:srgbClr val="FF0000"/>
                </a:solidFill>
                <a:latin typeface="Batang" panose="02030600000101010101" charset="-127"/>
                <a:ea typeface="宋体" panose="02010600030101010101" pitchFamily="2" charset="-122"/>
                <a:cs typeface="Montserrat" charset="0"/>
              </a:rPr>
              <a:t>Bill of Rights</a:t>
            </a:r>
            <a:endParaRPr lang="en-US" altLang="zh-CN" sz="3300" spc="600" dirty="0">
              <a:solidFill>
                <a:srgbClr val="FF0000"/>
              </a:solidFill>
              <a:latin typeface="Batang" panose="02030600000101010101" charset="-127"/>
              <a:ea typeface="宋体" panose="02010600030101010101" pitchFamily="2" charset="-122"/>
              <a:cs typeface="Montserrat" charset="0"/>
            </a:endParaRPr>
          </a:p>
        </p:txBody>
      </p:sp>
      <p:sp>
        <p:nvSpPr>
          <p:cNvPr id="28" name="TextBox 27"/>
          <p:cNvSpPr txBox="1"/>
          <p:nvPr/>
        </p:nvSpPr>
        <p:spPr>
          <a:xfrm>
            <a:off x="5322570" y="129540"/>
            <a:ext cx="6322060" cy="1014730"/>
          </a:xfrm>
          <a:prstGeom prst="rect">
            <a:avLst/>
          </a:prstGeom>
          <a:noFill/>
        </p:spPr>
        <p:txBody>
          <a:bodyPr wrap="square" rtlCol="0">
            <a:spAutoFit/>
          </a:bodyPr>
          <a:p>
            <a:pPr algn="ctr" fontAlgn="auto">
              <a:lnSpc>
                <a:spcPct val="100000"/>
              </a:lnSpc>
            </a:pPr>
            <a:r>
              <a:rPr lang="zh-CN" altLang="en-US" sz="2000" spc="300" dirty="0">
                <a:solidFill>
                  <a:schemeClr val="bg2">
                    <a:lumMod val="50000"/>
                  </a:schemeClr>
                </a:solidFill>
                <a:latin typeface="Batang" panose="02030600000101010101" charset="-127"/>
                <a:ea typeface="宋体" panose="02010600030101010101" pitchFamily="2" charset="-122"/>
                <a:cs typeface="Montserrat Light" charset="0"/>
              </a:rPr>
              <a:t>英文全称：An </a:t>
            </a:r>
            <a:r>
              <a:rPr lang="zh-CN" altLang="en-US" sz="2000" spc="300" dirty="0">
                <a:solidFill>
                  <a:srgbClr val="FF0000"/>
                </a:solidFill>
                <a:latin typeface="Batang" panose="02030600000101010101" charset="-127"/>
                <a:ea typeface="宋体" panose="02010600030101010101" pitchFamily="2" charset="-122"/>
                <a:cs typeface="Montserrat Light" charset="0"/>
              </a:rPr>
              <a:t>Act</a:t>
            </a:r>
            <a:r>
              <a:rPr lang="zh-CN" altLang="en-US" sz="2000" spc="300" dirty="0">
                <a:solidFill>
                  <a:schemeClr val="bg2">
                    <a:lumMod val="50000"/>
                  </a:schemeClr>
                </a:solidFill>
                <a:latin typeface="Batang" panose="02030600000101010101" charset="-127"/>
                <a:ea typeface="宋体" panose="02010600030101010101" pitchFamily="2" charset="-122"/>
                <a:cs typeface="Montserrat Light" charset="0"/>
              </a:rPr>
              <a:t> declaring the Rights and Liberties of the Subject, and</a:t>
            </a:r>
            <a:r>
              <a:rPr lang="zh-CN" altLang="en-US" sz="2000" spc="300" dirty="0">
                <a:solidFill>
                  <a:srgbClr val="FF0000"/>
                </a:solidFill>
                <a:latin typeface="Batang" panose="02030600000101010101" charset="-127"/>
                <a:ea typeface="宋体" panose="02010600030101010101" pitchFamily="2" charset="-122"/>
                <a:cs typeface="Montserrat Light" charset="0"/>
              </a:rPr>
              <a:t> settling the Succession of the Crown</a:t>
            </a:r>
            <a:endParaRPr lang="zh-CN" altLang="en-US" sz="2000" spc="300" dirty="0">
              <a:solidFill>
                <a:srgbClr val="FF0000"/>
              </a:solidFill>
              <a:latin typeface="Batang" panose="02030600000101010101" charset="-127"/>
              <a:ea typeface="宋体" panose="02010600030101010101" pitchFamily="2" charset="-122"/>
              <a:cs typeface="Montserrat Light" charset="0"/>
            </a:endParaRPr>
          </a:p>
        </p:txBody>
      </p:sp>
      <p:pic>
        <p:nvPicPr>
          <p:cNvPr id="17" name="图片 16"/>
          <p:cNvPicPr>
            <a:picLocks noChangeAspect="1"/>
          </p:cNvPicPr>
          <p:nvPr/>
        </p:nvPicPr>
        <p:blipFill>
          <a:blip r:embed="rId1"/>
          <a:stretch>
            <a:fillRect/>
          </a:stretch>
        </p:blipFill>
        <p:spPr>
          <a:xfrm>
            <a:off x="92075" y="1316990"/>
            <a:ext cx="3442970" cy="4541520"/>
          </a:xfrm>
          <a:prstGeom prst="rect">
            <a:avLst/>
          </a:prstGeom>
        </p:spPr>
      </p:pic>
      <p:pic>
        <p:nvPicPr>
          <p:cNvPr id="19" name="图片 18"/>
          <p:cNvPicPr>
            <a:picLocks noChangeAspect="1"/>
          </p:cNvPicPr>
          <p:nvPr/>
        </p:nvPicPr>
        <p:blipFill>
          <a:blip r:embed="rId2"/>
          <a:stretch>
            <a:fillRect/>
          </a:stretch>
        </p:blipFill>
        <p:spPr>
          <a:xfrm>
            <a:off x="8206740" y="1316990"/>
            <a:ext cx="3844925" cy="48647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0" fill="hold"/>
                                        <p:tgtEl>
                                          <p:spTgt spid="17"/>
                                        </p:tgtEl>
                                        <p:attrNameLst>
                                          <p:attrName>ppt_x</p:attrName>
                                        </p:attrNameLst>
                                      </p:cBhvr>
                                      <p:tavLst>
                                        <p:tav tm="0">
                                          <p:val>
                                            <p:strVal val="#ppt_x"/>
                                          </p:val>
                                        </p:tav>
                                        <p:tav tm="100000">
                                          <p:val>
                                            <p:strVal val="#ppt_x"/>
                                          </p:val>
                                        </p:tav>
                                      </p:tavLst>
                                    </p:anim>
                                    <p:anim calcmode="lin" valueType="num">
                                      <p:cBhvr additive="base">
                                        <p:cTn id="8" dur="5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heckerboard(across)">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fltVal val="0"/>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anim calcmode="lin" valueType="num">
                                      <p:cBhvr>
                                        <p:cTn id="34"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7"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0" fill="hold"/>
                                        <p:tgtEl>
                                          <p:spTgt spid="18"/>
                                        </p:tgtEl>
                                        <p:attrNameLst>
                                          <p:attrName>ppt_x</p:attrName>
                                        </p:attrNameLst>
                                      </p:cBhvr>
                                      <p:tavLst>
                                        <p:tav tm="0">
                                          <p:val>
                                            <p:strVal val="#ppt_x"/>
                                          </p:val>
                                        </p:tav>
                                        <p:tav tm="100000">
                                          <p:val>
                                            <p:strVal val="#ppt_x"/>
                                          </p:val>
                                        </p:tav>
                                      </p:tavLst>
                                    </p:anim>
                                    <p:anim calcmode="lin" valueType="num">
                                      <p:cBhvr additive="base">
                                        <p:cTn id="41" dur="5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1275" y="361950"/>
            <a:ext cx="4153535" cy="6134100"/>
          </a:xfrm>
          <a:prstGeom prst="rect">
            <a:avLst/>
          </a:prstGeom>
        </p:spPr>
      </p:pic>
      <p:pic>
        <p:nvPicPr>
          <p:cNvPr id="3" name="图片 2"/>
          <p:cNvPicPr>
            <a:picLocks noChangeAspect="1"/>
          </p:cNvPicPr>
          <p:nvPr/>
        </p:nvPicPr>
        <p:blipFill>
          <a:blip r:embed="rId2"/>
          <a:stretch>
            <a:fillRect/>
          </a:stretch>
        </p:blipFill>
        <p:spPr>
          <a:xfrm>
            <a:off x="4474845" y="361950"/>
            <a:ext cx="3778250" cy="6096000"/>
          </a:xfrm>
          <a:prstGeom prst="rect">
            <a:avLst/>
          </a:prstGeom>
        </p:spPr>
      </p:pic>
      <p:pic>
        <p:nvPicPr>
          <p:cNvPr id="4" name="图片 3"/>
          <p:cNvPicPr>
            <a:picLocks noChangeAspect="1"/>
          </p:cNvPicPr>
          <p:nvPr/>
        </p:nvPicPr>
        <p:blipFill>
          <a:blip r:embed="rId3"/>
          <a:stretch>
            <a:fillRect/>
          </a:stretch>
        </p:blipFill>
        <p:spPr>
          <a:xfrm>
            <a:off x="8253095" y="773430"/>
            <a:ext cx="3866515" cy="52724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96520" y="622935"/>
            <a:ext cx="6109970" cy="5612130"/>
          </a:xfrm>
          <a:prstGeom prst="rect">
            <a:avLst/>
          </a:prstGeom>
        </p:spPr>
      </p:pic>
      <p:pic>
        <p:nvPicPr>
          <p:cNvPr id="3" name="图片 2"/>
          <p:cNvPicPr>
            <a:picLocks noChangeAspect="1"/>
          </p:cNvPicPr>
          <p:nvPr/>
        </p:nvPicPr>
        <p:blipFill>
          <a:blip r:embed="rId2"/>
          <a:stretch>
            <a:fillRect/>
          </a:stretch>
        </p:blipFill>
        <p:spPr>
          <a:xfrm>
            <a:off x="6572885" y="622935"/>
            <a:ext cx="5105400" cy="56121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84282" y="216848"/>
            <a:ext cx="5361815" cy="1614805"/>
          </a:xfrm>
          <a:prstGeom prst="rect">
            <a:avLst/>
          </a:prstGeom>
          <a:noFill/>
        </p:spPr>
        <p:txBody>
          <a:bodyPr wrap="square" rtlCol="0">
            <a:spAutoFit/>
          </a:bodyPr>
          <a:lstStyle/>
          <a:p>
            <a:pPr algn="ctr"/>
            <a:r>
              <a:rPr lang="en-US" sz="3300" spc="600" dirty="0">
                <a:solidFill>
                  <a:schemeClr val="tx2"/>
                </a:solidFill>
                <a:latin typeface="Batang" panose="02030600000101010101" charset="-127"/>
                <a:ea typeface="Batang" panose="02030600000101010101" charset="-127"/>
                <a:cs typeface="Montserrat" charset="0"/>
              </a:rPr>
              <a:t>BILL OF RIGHTS</a:t>
            </a:r>
            <a:r>
              <a:rPr lang="zh-CN" altLang="en-US" sz="3300" spc="600" dirty="0">
                <a:solidFill>
                  <a:schemeClr val="tx2"/>
                </a:solidFill>
                <a:latin typeface="Batang" panose="02030600000101010101" charset="-127"/>
                <a:ea typeface="宋体" panose="02010600030101010101" pitchFamily="2" charset="-122"/>
                <a:cs typeface="Montserrat" charset="0"/>
              </a:rPr>
              <a:t>（档案史料）</a:t>
            </a:r>
            <a:endParaRPr lang="en-US" sz="3300" spc="600" dirty="0">
              <a:solidFill>
                <a:schemeClr val="tx2"/>
              </a:solidFill>
              <a:latin typeface="Batang" panose="02030600000101010101" charset="-127"/>
              <a:ea typeface="Batang" panose="02030600000101010101" charset="-127"/>
              <a:cs typeface="Montserrat" charset="0"/>
            </a:endParaRPr>
          </a:p>
          <a:p>
            <a:pPr algn="ctr"/>
            <a:r>
              <a:rPr lang="en-US" sz="3300" spc="600" dirty="0">
                <a:solidFill>
                  <a:schemeClr val="tx2"/>
                </a:solidFill>
                <a:latin typeface="Batang" panose="02030600000101010101" charset="-127"/>
                <a:ea typeface="Batang" panose="02030600000101010101" charset="-127"/>
                <a:cs typeface="Montserrat" charset="0"/>
              </a:rPr>
              <a:t> </a:t>
            </a:r>
            <a:r>
              <a:rPr lang="zh-CN" altLang="en-US" sz="3300" spc="600" dirty="0">
                <a:solidFill>
                  <a:schemeClr val="tx2"/>
                </a:solidFill>
                <a:latin typeface="Batang" panose="02030600000101010101" charset="-127"/>
                <a:ea typeface="宋体" panose="02010600030101010101" pitchFamily="2" charset="-122"/>
                <a:cs typeface="Montserrat" charset="0"/>
              </a:rPr>
              <a:t>文</a:t>
            </a:r>
            <a:r>
              <a:rPr lang="en-US" sz="3300" spc="600" dirty="0">
                <a:solidFill>
                  <a:schemeClr val="tx2"/>
                </a:solidFill>
                <a:latin typeface="Batang" panose="02030600000101010101" charset="-127"/>
                <a:ea typeface="Batang" panose="02030600000101010101" charset="-127"/>
                <a:cs typeface="Montserrat" charset="0"/>
              </a:rPr>
              <a:t>TEXT</a:t>
            </a:r>
            <a:r>
              <a:rPr lang="zh-CN" altLang="en-US" sz="3300" spc="600" dirty="0">
                <a:solidFill>
                  <a:schemeClr val="tx2"/>
                </a:solidFill>
                <a:latin typeface="Batang" panose="02030600000101010101" charset="-127"/>
                <a:ea typeface="宋体" panose="02010600030101010101" pitchFamily="2" charset="-122"/>
                <a:cs typeface="Montserrat" charset="0"/>
              </a:rPr>
              <a:t>本 解读</a:t>
            </a:r>
            <a:endParaRPr lang="zh-CN" altLang="en-US" sz="3300" spc="600" dirty="0">
              <a:solidFill>
                <a:schemeClr val="tx2"/>
              </a:solidFill>
              <a:latin typeface="Batang" panose="02030600000101010101" charset="-127"/>
              <a:ea typeface="宋体" panose="02010600030101010101" pitchFamily="2" charset="-122"/>
              <a:cs typeface="Montserrat" charset="0"/>
            </a:endParaRPr>
          </a:p>
        </p:txBody>
      </p:sp>
      <p:grpSp>
        <p:nvGrpSpPr>
          <p:cNvPr id="2" name="Group 1"/>
          <p:cNvGrpSpPr/>
          <p:nvPr/>
        </p:nvGrpSpPr>
        <p:grpSpPr>
          <a:xfrm>
            <a:off x="1849533" y="2154699"/>
            <a:ext cx="5101320" cy="521970"/>
            <a:chOff x="3276792" y="4309397"/>
            <a:chExt cx="10202640" cy="1043940"/>
          </a:xfrm>
        </p:grpSpPr>
        <p:sp>
          <p:nvSpPr>
            <p:cNvPr id="6" name="TextBox 5"/>
            <p:cNvSpPr txBox="1"/>
            <p:nvPr/>
          </p:nvSpPr>
          <p:spPr>
            <a:xfrm>
              <a:off x="4103022" y="4309397"/>
              <a:ext cx="9376410" cy="1043940"/>
            </a:xfrm>
            <a:prstGeom prst="rect">
              <a:avLst/>
            </a:prstGeom>
            <a:noFill/>
          </p:spPr>
          <p:txBody>
            <a:bodyPr wrap="none" rtlCol="0">
              <a:spAutoFit/>
            </a:bodyPr>
            <a:lstStyle/>
            <a:p>
              <a:pPr algn="l"/>
              <a:r>
                <a:rPr lang="en-US" sz="2800" spc="600" dirty="0">
                  <a:solidFill>
                    <a:schemeClr val="tx2"/>
                  </a:solidFill>
                  <a:latin typeface="Batang" panose="02030600000101010101" charset="-127"/>
                  <a:ea typeface="Batang" panose="02030600000101010101" charset="-127"/>
                  <a:cs typeface="Montserrat" charset="0"/>
                </a:rPr>
                <a:t>（1）控诉詹姆斯二世，</a:t>
              </a:r>
              <a:endParaRPr lang="en-US" sz="2800" spc="600" dirty="0">
                <a:solidFill>
                  <a:schemeClr val="tx2"/>
                </a:solidFill>
                <a:latin typeface="Batang" panose="02030600000101010101" charset="-127"/>
                <a:ea typeface="Batang" panose="02030600000101010101" charset="-127"/>
                <a:cs typeface="Montserrat" charset="0"/>
              </a:endParaRPr>
            </a:p>
          </p:txBody>
        </p:sp>
        <p:sp>
          <p:nvSpPr>
            <p:cNvPr id="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Batang" panose="02030600000101010101" charset="-127"/>
                <a:ea typeface="Batang" panose="02030600000101010101" charset="-127"/>
              </a:endParaRPr>
            </a:p>
          </p:txBody>
        </p:sp>
      </p:grpSp>
      <p:grpSp>
        <p:nvGrpSpPr>
          <p:cNvPr id="10" name="Group 9"/>
          <p:cNvGrpSpPr/>
          <p:nvPr/>
        </p:nvGrpSpPr>
        <p:grpSpPr>
          <a:xfrm>
            <a:off x="1849533" y="3429000"/>
            <a:ext cx="8184880" cy="521970"/>
            <a:chOff x="3276792" y="4309397"/>
            <a:chExt cx="16369760" cy="1043940"/>
          </a:xfrm>
        </p:grpSpPr>
        <p:sp>
          <p:nvSpPr>
            <p:cNvPr id="12" name="TextBox 11"/>
            <p:cNvSpPr txBox="1"/>
            <p:nvPr/>
          </p:nvSpPr>
          <p:spPr>
            <a:xfrm>
              <a:off x="4103022" y="4309397"/>
              <a:ext cx="15543530" cy="1043940"/>
            </a:xfrm>
            <a:prstGeom prst="rect">
              <a:avLst/>
            </a:prstGeom>
            <a:noFill/>
          </p:spPr>
          <p:txBody>
            <a:bodyPr wrap="none" rtlCol="0">
              <a:spAutoFit/>
            </a:bodyPr>
            <a:lstStyle/>
            <a:p>
              <a:pPr algn="l"/>
              <a:r>
                <a:rPr lang="en-US" sz="2800" spc="600" dirty="0">
                  <a:solidFill>
                    <a:schemeClr val="tx2"/>
                  </a:solidFill>
                  <a:latin typeface="Batang" panose="02030600000101010101" charset="-127"/>
                  <a:ea typeface="Batang" panose="02030600000101010101" charset="-127"/>
                  <a:cs typeface="Montserrat" charset="0"/>
                </a:rPr>
                <a:t>（2）声明国王权限和臣民权利与自由，</a:t>
              </a:r>
              <a:endParaRPr lang="en-US" sz="2800" spc="600" dirty="0">
                <a:solidFill>
                  <a:schemeClr val="tx2"/>
                </a:solidFill>
                <a:latin typeface="Batang" panose="02030600000101010101" charset="-127"/>
                <a:ea typeface="Batang" panose="02030600000101010101" charset="-127"/>
                <a:cs typeface="Montserrat" charset="0"/>
              </a:endParaRPr>
            </a:p>
          </p:txBody>
        </p:sp>
        <p:sp>
          <p:nvSpPr>
            <p:cNvPr id="13"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Batang" panose="02030600000101010101" charset="-127"/>
                <a:ea typeface="Batang" panose="02030600000101010101" charset="-127"/>
              </a:endParaRPr>
            </a:p>
          </p:txBody>
        </p:sp>
      </p:grpSp>
      <p:grpSp>
        <p:nvGrpSpPr>
          <p:cNvPr id="14" name="Group 13"/>
          <p:cNvGrpSpPr/>
          <p:nvPr/>
        </p:nvGrpSpPr>
        <p:grpSpPr>
          <a:xfrm>
            <a:off x="1849533" y="4716362"/>
            <a:ext cx="10134600" cy="953135"/>
            <a:chOff x="3276792" y="4309397"/>
            <a:chExt cx="20269200" cy="1906270"/>
          </a:xfrm>
        </p:grpSpPr>
        <p:sp>
          <p:nvSpPr>
            <p:cNvPr id="16" name="TextBox 15"/>
            <p:cNvSpPr txBox="1"/>
            <p:nvPr/>
          </p:nvSpPr>
          <p:spPr>
            <a:xfrm>
              <a:off x="4103562" y="4309397"/>
              <a:ext cx="19442430" cy="1906270"/>
            </a:xfrm>
            <a:prstGeom prst="rect">
              <a:avLst/>
            </a:prstGeom>
            <a:noFill/>
          </p:spPr>
          <p:txBody>
            <a:bodyPr wrap="square" rtlCol="0">
              <a:spAutoFit/>
            </a:bodyPr>
            <a:lstStyle/>
            <a:p>
              <a:pPr algn="l"/>
              <a:r>
                <a:rPr lang="en-US" sz="2800" spc="600" dirty="0">
                  <a:solidFill>
                    <a:schemeClr val="tx2"/>
                  </a:solidFill>
                  <a:latin typeface="Batang" panose="02030600000101010101" charset="-127"/>
                  <a:ea typeface="Batang" panose="02030600000101010101" charset="-127"/>
                  <a:cs typeface="Montserrat" charset="0"/>
                </a:rPr>
                <a:t>（3）宣告王位继承及其顺序</a:t>
              </a:r>
              <a:endParaRPr lang="en-US" sz="2800" spc="600" dirty="0">
                <a:solidFill>
                  <a:schemeClr val="tx2"/>
                </a:solidFill>
                <a:latin typeface="Batang" panose="02030600000101010101" charset="-127"/>
                <a:ea typeface="Batang" panose="02030600000101010101" charset="-127"/>
                <a:cs typeface="Montserrat" charset="0"/>
              </a:endParaRPr>
            </a:p>
            <a:p>
              <a:pPr algn="l"/>
              <a:r>
                <a:rPr lang="en-US" sz="2800" spc="600" dirty="0">
                  <a:solidFill>
                    <a:schemeClr val="tx2"/>
                  </a:solidFill>
                  <a:latin typeface="Batang" panose="02030600000101010101" charset="-127"/>
                  <a:ea typeface="Batang" panose="02030600000101010101" charset="-127"/>
                  <a:cs typeface="Montserrat" charset="0"/>
                </a:rPr>
                <a:t>（于真实的历史</a:t>
              </a:r>
              <a:r>
                <a:rPr lang="zh-CN" altLang="en-US" sz="2800" spc="600" dirty="0">
                  <a:solidFill>
                    <a:schemeClr val="tx2"/>
                  </a:solidFill>
                  <a:latin typeface="Batang" panose="02030600000101010101" charset="-127"/>
                  <a:ea typeface="宋体" panose="02010600030101010101" pitchFamily="2" charset="-122"/>
                  <a:cs typeface="Montserrat" charset="0"/>
                </a:rPr>
                <a:t>，</a:t>
              </a:r>
              <a:r>
                <a:rPr lang="en-US" sz="2800" spc="600" dirty="0">
                  <a:solidFill>
                    <a:schemeClr val="tx2"/>
                  </a:solidFill>
                  <a:latin typeface="Batang" panose="02030600000101010101" charset="-127"/>
                  <a:ea typeface="Batang" panose="02030600000101010101" charset="-127"/>
                  <a:cs typeface="Montserrat" charset="0"/>
                </a:rPr>
                <a:t>和英文的文献记载</a:t>
              </a:r>
              <a:r>
                <a:rPr lang="zh-CN" altLang="en-US" sz="2800" spc="600" dirty="0">
                  <a:solidFill>
                    <a:schemeClr val="tx2"/>
                  </a:solidFill>
                  <a:latin typeface="Batang" panose="02030600000101010101" charset="-127"/>
                  <a:ea typeface="宋体" panose="02010600030101010101" pitchFamily="2" charset="-122"/>
                  <a:cs typeface="Montserrat" charset="0"/>
                </a:rPr>
                <a:t>，</a:t>
              </a:r>
              <a:r>
                <a:rPr lang="en-US" sz="2800" spc="600" dirty="0">
                  <a:solidFill>
                    <a:schemeClr val="tx2"/>
                  </a:solidFill>
                  <a:latin typeface="Batang" panose="02030600000101010101" charset="-127"/>
                  <a:ea typeface="Batang" panose="02030600000101010101" charset="-127"/>
                  <a:cs typeface="Montserrat" charset="0"/>
                </a:rPr>
                <a:t>却是压轴）。</a:t>
              </a:r>
              <a:endParaRPr lang="en-US" sz="2800" spc="600" dirty="0">
                <a:solidFill>
                  <a:schemeClr val="tx2"/>
                </a:solidFill>
                <a:latin typeface="Batang" panose="02030600000101010101" charset="-127"/>
                <a:ea typeface="Batang" panose="02030600000101010101" charset="-127"/>
                <a:cs typeface="Montserrat" charset="0"/>
              </a:endParaRPr>
            </a:p>
          </p:txBody>
        </p:sp>
        <p:sp>
          <p:nvSpPr>
            <p:cNvPr id="1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Batang" panose="02030600000101010101" charset="-127"/>
                <a:ea typeface="Batang" panose="02030600000101010101" charset="-127"/>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ppt_x"/>
                                          </p:val>
                                        </p:tav>
                                        <p:tav tm="100000">
                                          <p:val>
                                            <p:strVal val="#ppt_x"/>
                                          </p:val>
                                        </p:tav>
                                      </p:tavLst>
                                    </p:anim>
                                    <p:anim calcmode="lin" valueType="num">
                                      <p:cBhvr additive="base">
                                        <p:cTn id="14"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ppt_x</p:attrName>
                                        </p:attrNameLst>
                                      </p:cBhvr>
                                      <p:tavLst>
                                        <p:tav tm="0">
                                          <p:val>
                                            <p:strVal val="#ppt_x-.2"/>
                                          </p:val>
                                        </p:tav>
                                        <p:tav tm="100000">
                                          <p:val>
                                            <p:strVal val="#ppt_x"/>
                                          </p:val>
                                        </p:tav>
                                      </p:tavLst>
                                    </p:anim>
                                    <p:anim calcmode="lin" valueType="num">
                                      <p:cBhvr>
                                        <p:cTn id="2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ben-dutton-1190471-unsplash"/>
          <p:cNvPicPr>
            <a:picLocks noChangeAspect="1"/>
          </p:cNvPicPr>
          <p:nvPr/>
        </p:nvPicPr>
        <p:blipFill>
          <a:blip r:embed="rId1"/>
          <a:srcRect/>
          <a:stretch>
            <a:fillRect/>
          </a:stretch>
        </p:blipFill>
        <p:spPr>
          <a:xfrm>
            <a:off x="-4445" y="-41910"/>
            <a:ext cx="6621780" cy="6891020"/>
          </a:xfrm>
          <a:prstGeom prst="rect">
            <a:avLst/>
          </a:prstGeom>
        </p:spPr>
      </p:pic>
      <p:sp>
        <p:nvSpPr>
          <p:cNvPr id="6" name="矩形 5"/>
          <p:cNvSpPr/>
          <p:nvPr/>
        </p:nvSpPr>
        <p:spPr>
          <a:xfrm>
            <a:off x="4178935" y="2706370"/>
            <a:ext cx="2994025" cy="139446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6600">
                <a:solidFill>
                  <a:schemeClr val="tx1"/>
                </a:solidFill>
                <a:latin typeface="方正悠黑体" panose="02010600010101010101" charset="-122"/>
                <a:ea typeface="方正悠黑体" panose="02010600010101010101" charset="-122"/>
              </a:rPr>
              <a:t>目录</a:t>
            </a:r>
            <a:endParaRPr lang="zh-CN" altLang="zh-CN" sz="6600">
              <a:solidFill>
                <a:schemeClr val="tx1"/>
              </a:solidFill>
              <a:latin typeface="方正悠黑体" panose="02010600010101010101" charset="-122"/>
              <a:ea typeface="方正悠黑体" panose="02010600010101010101" charset="-122"/>
            </a:endParaRPr>
          </a:p>
        </p:txBody>
      </p:sp>
      <p:grpSp>
        <p:nvGrpSpPr>
          <p:cNvPr id="23" name="组合 22"/>
          <p:cNvGrpSpPr/>
          <p:nvPr/>
        </p:nvGrpSpPr>
        <p:grpSpPr>
          <a:xfrm>
            <a:off x="6812002" y="432839"/>
            <a:ext cx="5218755" cy="5847882"/>
            <a:chOff x="11572" y="1382"/>
            <a:chExt cx="6726" cy="6366"/>
          </a:xfrm>
        </p:grpSpPr>
        <p:sp>
          <p:nvSpPr>
            <p:cNvPr id="7" name="文本框 6"/>
            <p:cNvSpPr txBox="1"/>
            <p:nvPr/>
          </p:nvSpPr>
          <p:spPr>
            <a:xfrm>
              <a:off x="11593" y="1382"/>
              <a:ext cx="766" cy="702"/>
            </a:xfrm>
            <a:prstGeom prst="rect">
              <a:avLst/>
            </a:prstGeom>
            <a:noFill/>
          </p:spPr>
          <p:txBody>
            <a:bodyPr wrap="square" rtlCol="0">
              <a:spAutoFit/>
            </a:bodyPr>
            <a:p>
              <a:pPr algn="ctr"/>
              <a:r>
                <a:rPr lang="en-US" altLang="zh-CN" sz="3600">
                  <a:latin typeface="Batang" panose="02030600000101010101" charset="-127"/>
                  <a:ea typeface="Batang" panose="02030600000101010101" charset="-127"/>
                </a:rPr>
                <a:t>1.</a:t>
              </a:r>
              <a:endParaRPr lang="en-US" altLang="zh-CN" sz="3600">
                <a:latin typeface="Batang" panose="02030600000101010101" charset="-127"/>
                <a:ea typeface="Batang" panose="02030600000101010101" charset="-127"/>
              </a:endParaRPr>
            </a:p>
          </p:txBody>
        </p:sp>
        <p:sp>
          <p:nvSpPr>
            <p:cNvPr id="8" name="文本框 7"/>
            <p:cNvSpPr txBox="1"/>
            <p:nvPr/>
          </p:nvSpPr>
          <p:spPr>
            <a:xfrm>
              <a:off x="11592" y="2385"/>
              <a:ext cx="766" cy="702"/>
            </a:xfrm>
            <a:prstGeom prst="rect">
              <a:avLst/>
            </a:prstGeom>
            <a:noFill/>
          </p:spPr>
          <p:txBody>
            <a:bodyPr wrap="square" rtlCol="0">
              <a:spAutoFit/>
            </a:bodyPr>
            <a:p>
              <a:pPr algn="ctr"/>
              <a:r>
                <a:rPr lang="en-US" altLang="zh-CN" sz="3600">
                  <a:latin typeface="Batang" panose="02030600000101010101" charset="-127"/>
                  <a:ea typeface="Batang" panose="02030600000101010101" charset="-127"/>
                </a:rPr>
                <a:t>2.</a:t>
              </a:r>
              <a:endParaRPr lang="en-US" altLang="zh-CN" sz="3600">
                <a:latin typeface="Batang" panose="02030600000101010101" charset="-127"/>
                <a:ea typeface="Batang" panose="02030600000101010101" charset="-127"/>
              </a:endParaRPr>
            </a:p>
          </p:txBody>
        </p:sp>
        <p:sp>
          <p:nvSpPr>
            <p:cNvPr id="9" name="文本框 8"/>
            <p:cNvSpPr txBox="1"/>
            <p:nvPr/>
          </p:nvSpPr>
          <p:spPr>
            <a:xfrm>
              <a:off x="11572" y="4313"/>
              <a:ext cx="888" cy="702"/>
            </a:xfrm>
            <a:prstGeom prst="rect">
              <a:avLst/>
            </a:prstGeom>
            <a:noFill/>
          </p:spPr>
          <p:txBody>
            <a:bodyPr wrap="square" rtlCol="0">
              <a:spAutoFit/>
            </a:bodyPr>
            <a:p>
              <a:pPr algn="ctr"/>
              <a:r>
                <a:rPr lang="en-US" altLang="zh-CN" sz="3600">
                  <a:latin typeface="Batang" panose="02030600000101010101" charset="-127"/>
                  <a:ea typeface="Batang" panose="02030600000101010101" charset="-127"/>
                </a:rPr>
                <a:t>3.</a:t>
              </a:r>
              <a:endParaRPr lang="en-US" altLang="zh-CN" sz="3600">
                <a:latin typeface="Batang" panose="02030600000101010101" charset="-127"/>
                <a:ea typeface="Batang" panose="02030600000101010101" charset="-127"/>
              </a:endParaRPr>
            </a:p>
          </p:txBody>
        </p:sp>
        <p:sp>
          <p:nvSpPr>
            <p:cNvPr id="10" name="文本框 9"/>
            <p:cNvSpPr txBox="1"/>
            <p:nvPr/>
          </p:nvSpPr>
          <p:spPr>
            <a:xfrm>
              <a:off x="11593" y="5716"/>
              <a:ext cx="939" cy="702"/>
            </a:xfrm>
            <a:prstGeom prst="rect">
              <a:avLst/>
            </a:prstGeom>
            <a:noFill/>
          </p:spPr>
          <p:txBody>
            <a:bodyPr wrap="square" rtlCol="0">
              <a:spAutoFit/>
            </a:bodyPr>
            <a:p>
              <a:pPr algn="ctr"/>
              <a:r>
                <a:rPr lang="en-US" altLang="zh-CN" sz="3600">
                  <a:latin typeface="Batang" panose="02030600000101010101" charset="-127"/>
                  <a:ea typeface="Batang" panose="02030600000101010101" charset="-127"/>
                </a:rPr>
                <a:t>4.</a:t>
              </a:r>
              <a:endParaRPr lang="en-US" altLang="zh-CN" sz="3600">
                <a:latin typeface="Batang" panose="02030600000101010101" charset="-127"/>
                <a:ea typeface="Batang" panose="02030600000101010101" charset="-127"/>
              </a:endParaRPr>
            </a:p>
          </p:txBody>
        </p:sp>
        <p:grpSp>
          <p:nvGrpSpPr>
            <p:cNvPr id="13" name="组合 12"/>
            <p:cNvGrpSpPr/>
            <p:nvPr/>
          </p:nvGrpSpPr>
          <p:grpSpPr>
            <a:xfrm>
              <a:off x="12359" y="1584"/>
              <a:ext cx="5865" cy="802"/>
              <a:chOff x="12359" y="1584"/>
              <a:chExt cx="5865" cy="802"/>
            </a:xfrm>
          </p:grpSpPr>
          <p:sp>
            <p:nvSpPr>
              <p:cNvPr id="11" name="Rectangle 10"/>
              <p:cNvSpPr/>
              <p:nvPr/>
            </p:nvSpPr>
            <p:spPr>
              <a:xfrm>
                <a:off x="12769" y="1985"/>
                <a:ext cx="5353" cy="401"/>
              </a:xfrm>
              <a:prstGeom prst="rect">
                <a:avLst/>
              </a:prstGeom>
            </p:spPr>
            <p:txBody>
              <a:bodyPr wrap="square">
                <a:spAutoFit/>
              </a:bodyPr>
              <a:p>
                <a:pPr fontAlgn="auto">
                  <a:lnSpc>
                    <a:spcPct val="100000"/>
                  </a:lnSpc>
                </a:pPr>
                <a:r>
                  <a:rPr lang="zh-CN" altLang="en-ID" dirty="0">
                    <a:solidFill>
                      <a:srgbClr val="FF0000"/>
                    </a:solidFill>
                    <a:latin typeface="华文行楷" panose="02010800040101010101" charset="-122"/>
                    <a:ea typeface="华文行楷" panose="02010800040101010101" charset="-122"/>
                  </a:rPr>
                  <a:t>一般常识与学术视角的关系</a:t>
                </a:r>
                <a:endParaRPr lang="zh-CN" altLang="en-ID" dirty="0">
                  <a:solidFill>
                    <a:srgbClr val="FF0000"/>
                  </a:solidFill>
                  <a:latin typeface="华文行楷" panose="02010800040101010101" charset="-122"/>
                  <a:ea typeface="华文行楷" panose="02010800040101010101" charset="-122"/>
                </a:endParaRPr>
              </a:p>
            </p:txBody>
          </p:sp>
          <p:sp>
            <p:nvSpPr>
              <p:cNvPr id="12" name="Rectangle 10"/>
              <p:cNvSpPr/>
              <p:nvPr/>
            </p:nvSpPr>
            <p:spPr>
              <a:xfrm>
                <a:off x="12359" y="1584"/>
                <a:ext cx="5865" cy="501"/>
              </a:xfrm>
              <a:prstGeom prst="rect">
                <a:avLst/>
              </a:prstGeom>
            </p:spPr>
            <p:txBody>
              <a:bodyPr wrap="square">
                <a:spAutoFit/>
              </a:bodyPr>
              <a:p>
                <a:pPr fontAlgn="auto">
                  <a:lnSpc>
                    <a:spcPct val="100000"/>
                  </a:lnSpc>
                </a:pPr>
                <a:r>
                  <a:rPr lang="zh-CN" altLang="en-US" sz="2400" b="1" dirty="0">
                    <a:latin typeface="华文新魏" panose="02010800040101010101" charset="-122"/>
                    <a:ea typeface="华文新魏" panose="02010800040101010101" charset="-122"/>
                    <a:cs typeface="华文新魏" panose="02010800040101010101" charset="-122"/>
                  </a:rPr>
                  <a:t>学术视角？什么是</a:t>
                </a:r>
                <a:r>
                  <a:rPr lang="zh-CN" altLang="en-US" sz="2400" b="1" dirty="0">
                    <a:latin typeface="华文新魏" panose="02010800040101010101" charset="-122"/>
                    <a:ea typeface="华文新魏" panose="02010800040101010101" charset="-122"/>
                    <a:cs typeface="华文新魏" panose="02010800040101010101" charset="-122"/>
                  </a:rPr>
                  <a:t>历史及其解释？</a:t>
                </a:r>
                <a:endParaRPr lang="zh-CN" altLang="en-US" sz="2400" b="1" dirty="0">
                  <a:latin typeface="华文新魏" panose="02010800040101010101" charset="-122"/>
                  <a:ea typeface="华文新魏" panose="02010800040101010101" charset="-122"/>
                  <a:cs typeface="华文新魏" panose="02010800040101010101" charset="-122"/>
                </a:endParaRPr>
              </a:p>
            </p:txBody>
          </p:sp>
        </p:grpSp>
        <p:grpSp>
          <p:nvGrpSpPr>
            <p:cNvPr id="14" name="组合 13"/>
            <p:cNvGrpSpPr/>
            <p:nvPr/>
          </p:nvGrpSpPr>
          <p:grpSpPr>
            <a:xfrm>
              <a:off x="12358" y="2596"/>
              <a:ext cx="5824" cy="2108"/>
              <a:chOff x="12357" y="677"/>
              <a:chExt cx="5824" cy="2108"/>
            </a:xfrm>
          </p:grpSpPr>
          <p:sp>
            <p:nvSpPr>
              <p:cNvPr id="15" name="Rectangle 10"/>
              <p:cNvSpPr/>
              <p:nvPr/>
            </p:nvSpPr>
            <p:spPr>
              <a:xfrm>
                <a:off x="12709" y="1178"/>
                <a:ext cx="5472" cy="1607"/>
              </a:xfrm>
              <a:prstGeom prst="rect">
                <a:avLst/>
              </a:prstGeom>
            </p:spPr>
            <p:txBody>
              <a:bodyPr wrap="square">
                <a:spAutoFit/>
              </a:bodyPr>
              <a:p>
                <a:pPr fontAlgn="auto">
                  <a:lnSpc>
                    <a:spcPct val="100000"/>
                  </a:lnSpc>
                </a:pPr>
                <a:r>
                  <a:rPr lang="zh-CN" altLang="en-ID" dirty="0">
                    <a:solidFill>
                      <a:srgbClr val="FF0000"/>
                    </a:solidFill>
                    <a:latin typeface="华文行楷" panose="02010800040101010101" charset="-122"/>
                    <a:ea typeface="华文行楷" panose="02010800040101010101" charset="-122"/>
                    <a:cs typeface="华文行楷" panose="02010800040101010101" charset="-122"/>
                  </a:rPr>
                  <a:t>史料、历史事物、理性、客观评判、历史叙述、事实、陈述、陈述者、主观认识、描述、理解、深层因果关系、历史真实</a:t>
                </a:r>
                <a:r>
                  <a:rPr lang="en-US" altLang="zh-CN" dirty="0">
                    <a:solidFill>
                      <a:srgbClr val="FF0000"/>
                    </a:solidFill>
                    <a:latin typeface="华文行楷" panose="02010800040101010101" charset="-122"/>
                    <a:ea typeface="华文行楷" panose="02010800040101010101" charset="-122"/>
                    <a:cs typeface="华文行楷" panose="02010800040101010101" charset="-122"/>
                  </a:rPr>
                  <a:t>——</a:t>
                </a:r>
                <a:r>
                  <a:rPr lang="zh-CN" altLang="en-US" dirty="0">
                    <a:solidFill>
                      <a:srgbClr val="FF0000"/>
                    </a:solidFill>
                    <a:latin typeface="华文行楷" panose="02010800040101010101" charset="-122"/>
                    <a:ea typeface="华文行楷" panose="02010800040101010101" charset="-122"/>
                    <a:cs typeface="华文行楷" panose="02010800040101010101" charset="-122"/>
                  </a:rPr>
                  <a:t>对后现代主义史学的</a:t>
                </a:r>
                <a:r>
                  <a:rPr lang="en-US" altLang="zh-CN" dirty="0">
                    <a:solidFill>
                      <a:srgbClr val="FF0000"/>
                    </a:solidFill>
                    <a:latin typeface="华文行楷" panose="02010800040101010101" charset="-122"/>
                    <a:ea typeface="华文行楷" panose="02010800040101010101" charset="-122"/>
                    <a:cs typeface="华文行楷" panose="02010800040101010101" charset="-122"/>
                  </a:rPr>
                  <a:t>“</a:t>
                </a:r>
                <a:r>
                  <a:rPr lang="zh-CN" altLang="en-US" dirty="0">
                    <a:solidFill>
                      <a:srgbClr val="FF0000"/>
                    </a:solidFill>
                    <a:latin typeface="华文行楷" panose="02010800040101010101" charset="-122"/>
                    <a:ea typeface="华文行楷" panose="02010800040101010101" charset="-122"/>
                    <a:cs typeface="华文行楷" panose="02010800040101010101" charset="-122"/>
                  </a:rPr>
                  <a:t>应对之举</a:t>
                </a:r>
                <a:r>
                  <a:rPr lang="en-US" altLang="zh-CN" dirty="0">
                    <a:solidFill>
                      <a:srgbClr val="FF0000"/>
                    </a:solidFill>
                    <a:latin typeface="华文行楷" panose="02010800040101010101" charset="-122"/>
                    <a:ea typeface="华文行楷" panose="02010800040101010101" charset="-122"/>
                    <a:cs typeface="华文行楷" panose="02010800040101010101" charset="-122"/>
                  </a:rPr>
                  <a:t>”</a:t>
                </a:r>
                <a:r>
                  <a:rPr lang="zh-CN" altLang="en-US" dirty="0">
                    <a:solidFill>
                      <a:srgbClr val="FF0000"/>
                    </a:solidFill>
                    <a:latin typeface="华文行楷" panose="02010800040101010101" charset="-122"/>
                    <a:ea typeface="华文行楷" panose="02010800040101010101" charset="-122"/>
                    <a:cs typeface="华文行楷" panose="02010800040101010101" charset="-122"/>
                  </a:rPr>
                  <a:t>？因应、顺应！</a:t>
                </a:r>
                <a:endParaRPr lang="zh-CN" altLang="en-US" dirty="0">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16" name="Rectangle 10"/>
              <p:cNvSpPr/>
              <p:nvPr/>
            </p:nvSpPr>
            <p:spPr>
              <a:xfrm>
                <a:off x="12357" y="677"/>
                <a:ext cx="5553" cy="501"/>
              </a:xfrm>
              <a:prstGeom prst="rect">
                <a:avLst/>
              </a:prstGeom>
            </p:spPr>
            <p:txBody>
              <a:bodyPr wrap="square">
                <a:spAutoFit/>
              </a:bodyPr>
              <a:p>
                <a:pPr fontAlgn="auto">
                  <a:lnSpc>
                    <a:spcPct val="100000"/>
                  </a:lnSpc>
                </a:pPr>
                <a:r>
                  <a:rPr lang="zh-CN" altLang="en-US" sz="2400" b="1" dirty="0">
                    <a:latin typeface="华文新魏" panose="02010800040101010101" charset="-122"/>
                    <a:ea typeface="华文新魏" panose="02010800040101010101" charset="-122"/>
                  </a:rPr>
                  <a:t>课标及其《解读》</a:t>
                </a:r>
                <a:endParaRPr lang="zh-CN" altLang="en-US" sz="2400" b="1" dirty="0">
                  <a:latin typeface="华文新魏" panose="02010800040101010101" charset="-122"/>
                  <a:ea typeface="华文新魏" panose="02010800040101010101" charset="-122"/>
                </a:endParaRPr>
              </a:p>
            </p:txBody>
          </p:sp>
        </p:grpSp>
        <p:grpSp>
          <p:nvGrpSpPr>
            <p:cNvPr id="17" name="组合 16"/>
            <p:cNvGrpSpPr/>
            <p:nvPr/>
          </p:nvGrpSpPr>
          <p:grpSpPr>
            <a:xfrm>
              <a:off x="12359" y="4704"/>
              <a:ext cx="5823" cy="1337"/>
              <a:chOff x="12357" y="817"/>
              <a:chExt cx="5823" cy="1337"/>
            </a:xfrm>
          </p:grpSpPr>
          <p:sp>
            <p:nvSpPr>
              <p:cNvPr id="18" name="Rectangle 10"/>
              <p:cNvSpPr/>
              <p:nvPr/>
            </p:nvSpPr>
            <p:spPr>
              <a:xfrm>
                <a:off x="12708" y="1318"/>
                <a:ext cx="5472" cy="836"/>
              </a:xfrm>
              <a:prstGeom prst="rect">
                <a:avLst/>
              </a:prstGeom>
            </p:spPr>
            <p:txBody>
              <a:bodyPr wrap="square">
                <a:spAutoFit/>
              </a:bodyPr>
              <a:p>
                <a:pPr fontAlgn="auto">
                  <a:lnSpc>
                    <a:spcPct val="100000"/>
                  </a:lnSpc>
                </a:pPr>
                <a:r>
                  <a:rPr lang="zh-CN" altLang="en-US" sz="2400" dirty="0">
                    <a:solidFill>
                      <a:srgbClr val="FF0000"/>
                    </a:solidFill>
                    <a:latin typeface="华文行楷" panose="02010800040101010101" charset="-122"/>
                    <a:ea typeface="华文行楷" panose="02010800040101010101" charset="-122"/>
                    <a:cs typeface="华文行楷" panose="02010800040101010101" charset="-122"/>
                  </a:rPr>
                  <a:t>世界史</a:t>
                </a:r>
                <a:r>
                  <a:rPr lang="en-US" altLang="zh-CN" sz="2400" dirty="0">
                    <a:solidFill>
                      <a:srgbClr val="FF0000"/>
                    </a:solidFill>
                    <a:latin typeface="华文行楷" panose="02010800040101010101" charset="-122"/>
                    <a:ea typeface="华文行楷" panose="02010800040101010101" charset="-122"/>
                    <a:cs typeface="华文行楷" panose="02010800040101010101" charset="-122"/>
                  </a:rPr>
                  <a:t>2</a:t>
                </a:r>
                <a:r>
                  <a:rPr lang="zh-CN" altLang="en-US" sz="2400" dirty="0">
                    <a:solidFill>
                      <a:srgbClr val="FF0000"/>
                    </a:solidFill>
                    <a:latin typeface="华文行楷" panose="02010800040101010101" charset="-122"/>
                    <a:ea typeface="华文行楷" panose="02010800040101010101" charset="-122"/>
                    <a:cs typeface="华文行楷" panose="02010800040101010101" charset="-122"/>
                  </a:rPr>
                  <a:t>个</a:t>
                </a:r>
                <a:r>
                  <a:rPr lang="zh-CN" altLang="en-US" sz="2400" dirty="0">
                    <a:solidFill>
                      <a:srgbClr val="FF0000"/>
                    </a:solidFill>
                    <a:latin typeface="华文行楷" panose="02010800040101010101" charset="-122"/>
                    <a:ea typeface="华文行楷" panose="02010800040101010101" charset="-122"/>
                    <a:cs typeface="华文行楷" panose="02010800040101010101" charset="-122"/>
                  </a:rPr>
                  <a:t>案例分析</a:t>
                </a:r>
                <a:endParaRPr lang="zh-CN" altLang="en-US" sz="2400" dirty="0">
                  <a:solidFill>
                    <a:srgbClr val="FF0000"/>
                  </a:solidFill>
                  <a:latin typeface="华文行楷" panose="02010800040101010101" charset="-122"/>
                  <a:ea typeface="华文行楷" panose="02010800040101010101" charset="-122"/>
                  <a:cs typeface="华文行楷" panose="02010800040101010101" charset="-122"/>
                </a:endParaRPr>
              </a:p>
              <a:p>
                <a:pPr fontAlgn="auto">
                  <a:lnSpc>
                    <a:spcPct val="100000"/>
                  </a:lnSpc>
                </a:pPr>
                <a:endParaRPr lang="zh-CN" altLang="en-US" sz="2000" dirty="0">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19" name="Rectangle 10"/>
              <p:cNvSpPr/>
              <p:nvPr/>
            </p:nvSpPr>
            <p:spPr>
              <a:xfrm>
                <a:off x="12357" y="817"/>
                <a:ext cx="5356" cy="501"/>
              </a:xfrm>
              <a:prstGeom prst="rect">
                <a:avLst/>
              </a:prstGeom>
            </p:spPr>
            <p:txBody>
              <a:bodyPr wrap="square">
                <a:spAutoFit/>
              </a:bodyPr>
              <a:p>
                <a:pPr fontAlgn="auto">
                  <a:lnSpc>
                    <a:spcPct val="100000"/>
                  </a:lnSpc>
                </a:pPr>
                <a:r>
                  <a:rPr lang="zh-CN" altLang="en-US" sz="2400" b="1" dirty="0">
                    <a:latin typeface="华文新魏" panose="02010800040101010101" charset="-122"/>
                    <a:ea typeface="华文新魏" panose="02010800040101010101" charset="-122"/>
                  </a:rPr>
                  <a:t>解释什么？如何解释？</a:t>
                </a:r>
                <a:endParaRPr lang="zh-CN" altLang="en-US" sz="2400" b="1" dirty="0">
                  <a:latin typeface="华文新魏" panose="02010800040101010101" charset="-122"/>
                  <a:ea typeface="华文新魏" panose="02010800040101010101" charset="-122"/>
                </a:endParaRPr>
              </a:p>
            </p:txBody>
          </p:sp>
        </p:grpSp>
        <p:sp>
          <p:nvSpPr>
            <p:cNvPr id="22" name="Rectangle 10"/>
            <p:cNvSpPr/>
            <p:nvPr/>
          </p:nvSpPr>
          <p:spPr>
            <a:xfrm>
              <a:off x="12359" y="6041"/>
              <a:ext cx="5939" cy="1707"/>
            </a:xfrm>
            <a:prstGeom prst="rect">
              <a:avLst/>
            </a:prstGeom>
          </p:spPr>
          <p:txBody>
            <a:bodyPr wrap="square">
              <a:spAutoFit/>
            </a:bodyPr>
            <a:p>
              <a:pPr fontAlgn="auto">
                <a:lnSpc>
                  <a:spcPct val="100000"/>
                </a:lnSpc>
              </a:pPr>
              <a:r>
                <a:rPr lang="zh-CN" altLang="en-US" sz="2400" b="1" dirty="0">
                  <a:latin typeface="华文新魏" panose="02010800040101010101" charset="-122"/>
                  <a:ea typeface="华文新魏" panose="02010800040101010101" charset="-122"/>
                </a:rPr>
                <a:t>反思历史解释</a:t>
              </a:r>
              <a:endParaRPr lang="zh-CN" altLang="en-US" sz="2400" b="1" dirty="0">
                <a:latin typeface="华文新魏" panose="02010800040101010101" charset="-122"/>
                <a:ea typeface="华文新魏" panose="02010800040101010101" charset="-122"/>
              </a:endParaRPr>
            </a:p>
            <a:p>
              <a:pPr fontAlgn="auto">
                <a:lnSpc>
                  <a:spcPct val="100000"/>
                </a:lnSpc>
              </a:pPr>
              <a:r>
                <a:rPr lang="zh-CN" altLang="en-US" sz="2400" b="1" dirty="0">
                  <a:latin typeface="华文新魏" panose="02010800040101010101" charset="-122"/>
                  <a:ea typeface="华文新魏" panose="02010800040101010101" charset="-122"/>
                </a:rPr>
                <a:t>（与时空、实证等的关系；</a:t>
              </a:r>
              <a:endParaRPr lang="zh-CN" altLang="en-US" sz="2400" b="1" dirty="0">
                <a:latin typeface="华文新魏" panose="02010800040101010101" charset="-122"/>
                <a:ea typeface="华文新魏" panose="02010800040101010101" charset="-122"/>
              </a:endParaRPr>
            </a:p>
            <a:p>
              <a:pPr fontAlgn="auto">
                <a:lnSpc>
                  <a:spcPct val="100000"/>
                </a:lnSpc>
              </a:pPr>
              <a:r>
                <a:rPr lang="zh-CN" altLang="en-US" sz="2400" b="1" dirty="0">
                  <a:latin typeface="华文新魏" panose="02010800040101010101" charset="-122"/>
                  <a:ea typeface="华文新魏" panose="02010800040101010101" charset="-122"/>
                </a:rPr>
                <a:t>教师自身素养面临的困境和提升之道）</a:t>
              </a:r>
              <a:endParaRPr lang="zh-CN" altLang="en-US" sz="2400" b="1" dirty="0">
                <a:latin typeface="华文新魏" panose="02010800040101010101" charset="-122"/>
                <a:ea typeface="华文新魏" panose="02010800040101010101" charset="-122"/>
              </a:endParaRP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76340" y="1863725"/>
            <a:ext cx="4739640" cy="3322955"/>
          </a:xfrm>
          <a:prstGeom prst="rect">
            <a:avLst/>
          </a:prstGeom>
        </p:spPr>
        <p:txBody>
          <a:bodyPr wrap="square">
            <a:spAutoFit/>
          </a:bodyPr>
          <a:lstStyle/>
          <a:p>
            <a:pPr>
              <a:lnSpc>
                <a:spcPct val="150000"/>
              </a:lnSpc>
            </a:pPr>
            <a:r>
              <a:rPr lang="en-US" altLang="zh-CN"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18</a:t>
            </a:r>
            <a:r>
              <a:rPr lang="zh-CN" altLang="en-US"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世纪英国经验主义哲学家、历史学家休谟《英格兰史》（暂无权威学术译本）；</a:t>
            </a:r>
            <a:endParaRPr lang="zh-CN" altLang="en-US"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endParaRPr>
          </a:p>
          <a:p>
            <a:pPr>
              <a:lnSpc>
                <a:spcPct val="150000"/>
              </a:lnSpc>
            </a:pPr>
            <a:r>
              <a:rPr lang="en-US" altLang="zh-CN"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20</a:t>
            </a:r>
            <a:r>
              <a:rPr lang="zh-CN" altLang="en-US"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世纪乔纳森</a:t>
            </a:r>
            <a:r>
              <a:rPr lang="en-US" altLang="zh-CN"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a:t>
            </a:r>
            <a:r>
              <a:rPr lang="zh-CN" altLang="en-US"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克拉克《</a:t>
            </a:r>
            <a:r>
              <a:rPr lang="en-US" altLang="zh-CN"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1660-1832</a:t>
            </a:r>
            <a:r>
              <a:rPr lang="zh-CN" altLang="en-US"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年的英国社会》等；</a:t>
            </a:r>
            <a:endParaRPr lang="zh-CN" altLang="en-US"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endParaRPr>
          </a:p>
          <a:p>
            <a:pPr>
              <a:lnSpc>
                <a:spcPct val="150000"/>
              </a:lnSpc>
            </a:pPr>
            <a:r>
              <a:rPr lang="zh-CN" altLang="en-US"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rPr>
              <a:t>尤为著名的巴特菲尔德《辉格党式的历史阐释》。</a:t>
            </a:r>
            <a:endParaRPr lang="zh-CN" altLang="en-US" sz="2000" dirty="0">
              <a:solidFill>
                <a:schemeClr val="bg1">
                  <a:lumMod val="50000"/>
                </a:schemeClr>
              </a:solidFill>
              <a:latin typeface="Lato" panose="020F0502020204030203" pitchFamily="34" charset="0"/>
              <a:ea typeface="宋体" panose="02010600030101010101" pitchFamily="2" charset="-122"/>
              <a:cs typeface="Lato" panose="020F0502020204030203" pitchFamily="34" charset="0"/>
            </a:endParaRPr>
          </a:p>
        </p:txBody>
      </p:sp>
      <p:sp>
        <p:nvSpPr>
          <p:cNvPr id="8" name="TextBox 7"/>
          <p:cNvSpPr txBox="1"/>
          <p:nvPr/>
        </p:nvSpPr>
        <p:spPr>
          <a:xfrm>
            <a:off x="5700395" y="667385"/>
            <a:ext cx="6339840" cy="953135"/>
          </a:xfrm>
          <a:prstGeom prst="rect">
            <a:avLst/>
          </a:prstGeom>
          <a:noFill/>
        </p:spPr>
        <p:txBody>
          <a:bodyPr wrap="square" rtlCol="0">
            <a:spAutoFit/>
          </a:bodyPr>
          <a:lstStyle/>
          <a:p>
            <a:r>
              <a:rPr lang="en-US" altLang="id-ID" sz="2800" spc="300" dirty="0" smtClean="0">
                <a:solidFill>
                  <a:schemeClr val="tx1">
                    <a:lumMod val="85000"/>
                    <a:lumOff val="15000"/>
                  </a:schemeClr>
                </a:solidFill>
                <a:latin typeface="Batang" panose="02030600000101010101" charset="-127"/>
                <a:ea typeface="Batang" panose="02030600000101010101" charset="-127"/>
              </a:rPr>
              <a:t>17</a:t>
            </a:r>
            <a:r>
              <a:rPr lang="zh-CN" altLang="en-US" sz="2800" spc="300" dirty="0" smtClean="0">
                <a:solidFill>
                  <a:schemeClr val="tx1">
                    <a:lumMod val="85000"/>
                    <a:lumOff val="15000"/>
                  </a:schemeClr>
                </a:solidFill>
                <a:latin typeface="Batang" panose="02030600000101010101" charset="-127"/>
                <a:ea typeface="宋体" panose="02010600030101010101" pitchFamily="2" charset="-122"/>
              </a:rPr>
              <a:t>世纪以来反辉格党派</a:t>
            </a:r>
            <a:endParaRPr lang="zh-CN" altLang="en-US" sz="2800" spc="300" dirty="0" smtClean="0">
              <a:solidFill>
                <a:schemeClr val="tx1">
                  <a:lumMod val="85000"/>
                  <a:lumOff val="15000"/>
                </a:schemeClr>
              </a:solidFill>
              <a:latin typeface="Batang" panose="02030600000101010101" charset="-127"/>
              <a:ea typeface="宋体" panose="02010600030101010101" pitchFamily="2" charset="-122"/>
            </a:endParaRPr>
          </a:p>
          <a:p>
            <a:r>
              <a:rPr lang="zh-CN" altLang="en-US" sz="2800" spc="300" dirty="0" smtClean="0">
                <a:solidFill>
                  <a:schemeClr val="tx1">
                    <a:lumMod val="85000"/>
                    <a:lumOff val="15000"/>
                  </a:schemeClr>
                </a:solidFill>
                <a:latin typeface="Batang" panose="02030600000101010101" charset="-127"/>
                <a:ea typeface="宋体" panose="02010600030101010101" pitchFamily="2" charset="-122"/>
              </a:rPr>
              <a:t>（线性的宪政史观）的严肃史学：</a:t>
            </a:r>
            <a:endParaRPr lang="zh-CN" altLang="en-US" sz="2800" spc="300" dirty="0" smtClean="0">
              <a:solidFill>
                <a:schemeClr val="tx1">
                  <a:lumMod val="85000"/>
                  <a:lumOff val="15000"/>
                </a:schemeClr>
              </a:solidFill>
              <a:latin typeface="Batang" panose="02030600000101010101" charset="-127"/>
              <a:ea typeface="宋体" panose="02010600030101010101" pitchFamily="2" charset="-122"/>
            </a:endParaRPr>
          </a:p>
        </p:txBody>
      </p:sp>
      <p:sp>
        <p:nvSpPr>
          <p:cNvPr id="28" name="TextBox 27"/>
          <p:cNvSpPr txBox="1"/>
          <p:nvPr/>
        </p:nvSpPr>
        <p:spPr>
          <a:xfrm>
            <a:off x="493456" y="1909320"/>
            <a:ext cx="4161790" cy="583565"/>
          </a:xfrm>
          <a:prstGeom prst="rect">
            <a:avLst/>
          </a:prstGeom>
          <a:noFill/>
        </p:spPr>
        <p:txBody>
          <a:bodyPr wrap="none" rtlCol="0">
            <a:spAutoFit/>
          </a:bodyPr>
          <a:lstStyle/>
          <a:p>
            <a:r>
              <a:rPr lang="en-US" altLang="id-ID" sz="3200" spc="300" dirty="0" smtClean="0">
                <a:solidFill>
                  <a:schemeClr val="tx1">
                    <a:lumMod val="85000"/>
                    <a:lumOff val="15000"/>
                  </a:schemeClr>
                </a:solidFill>
                <a:latin typeface="Batang" panose="02030600000101010101" charset="-127"/>
                <a:ea typeface="Batang" panose="02030600000101010101" charset="-127"/>
              </a:rPr>
              <a:t>19</a:t>
            </a:r>
            <a:r>
              <a:rPr lang="zh-CN" altLang="en-US" sz="3200" spc="300" dirty="0" smtClean="0">
                <a:solidFill>
                  <a:schemeClr val="tx1">
                    <a:lumMod val="85000"/>
                    <a:lumOff val="15000"/>
                  </a:schemeClr>
                </a:solidFill>
                <a:latin typeface="Batang" panose="02030600000101010101" charset="-127"/>
                <a:ea typeface="宋体" panose="02010600030101010101" pitchFamily="2" charset="-122"/>
              </a:rPr>
              <a:t>世纪辉格党派史学</a:t>
            </a:r>
            <a:endParaRPr lang="zh-CN" altLang="en-US" sz="3200" spc="300" dirty="0" smtClean="0">
              <a:solidFill>
                <a:schemeClr val="tx1">
                  <a:lumMod val="85000"/>
                  <a:lumOff val="15000"/>
                </a:schemeClr>
              </a:solidFill>
              <a:latin typeface="Batang" panose="02030600000101010101" charset="-127"/>
              <a:ea typeface="宋体" panose="02010600030101010101" pitchFamily="2" charset="-122"/>
            </a:endParaRPr>
          </a:p>
        </p:txBody>
      </p:sp>
      <p:sp>
        <p:nvSpPr>
          <p:cNvPr id="29" name="Rectangle 28"/>
          <p:cNvSpPr/>
          <p:nvPr/>
        </p:nvSpPr>
        <p:spPr>
          <a:xfrm>
            <a:off x="493395" y="2494280"/>
            <a:ext cx="4983480" cy="3830955"/>
          </a:xfrm>
          <a:prstGeom prst="rect">
            <a:avLst/>
          </a:prstGeom>
        </p:spPr>
        <p:txBody>
          <a:bodyPr wrap="square">
            <a:spAutoFit/>
          </a:bodyPr>
          <a:lstStyle/>
          <a:p>
            <a:pPr algn="just">
              <a:lnSpc>
                <a:spcPct val="150000"/>
              </a:lnSpc>
            </a:pPr>
            <a:r>
              <a:rPr lang="id-ID" i="0" dirty="0" smtClean="0">
                <a:solidFill>
                  <a:schemeClr val="bg1">
                    <a:lumMod val="50000"/>
                  </a:schemeClr>
                </a:solidFill>
                <a:effectLst/>
                <a:latin typeface="Batang" panose="02030600000101010101" charset="-127"/>
                <a:ea typeface="Batang" panose="02030600000101010101" charset="-127"/>
                <a:cs typeface="Lato" panose="020F0502020204030203" pitchFamily="34" charset="0"/>
              </a:rPr>
              <a:t>隶属于不同社会单位的历史学家通过历史叙述能够取得解释社会历史的权威地位。由 于历史学是在叙述中解释历史的演变与现实的生成，因此获得社会解释权对历史学家来说 就有特别的意义。举个简单的例子，19世纪英国托利党历史学家与辉格党历史学家在解释 历史时分别贯穿的是保守主义与自由主义的思想，接受哪一种思想将直接影响到英国未来 政策的制定。</a:t>
            </a:r>
            <a:endParaRPr lang="id-ID" i="0" dirty="0" smtClean="0">
              <a:solidFill>
                <a:schemeClr val="bg1">
                  <a:lumMod val="50000"/>
                </a:schemeClr>
              </a:solidFill>
              <a:effectLst/>
              <a:latin typeface="Batang" panose="02030600000101010101" charset="-127"/>
              <a:ea typeface="Batang" panose="02030600000101010101" charset="-127"/>
              <a:cs typeface="Lato" panose="020F0502020204030203" pitchFamily="34" charset="0"/>
            </a:endParaRPr>
          </a:p>
          <a:p>
            <a:pPr algn="r">
              <a:lnSpc>
                <a:spcPct val="150000"/>
              </a:lnSpc>
            </a:pPr>
            <a:r>
              <a:rPr lang="en-US" altLang="id-ID" i="0" dirty="0" smtClean="0">
                <a:solidFill>
                  <a:schemeClr val="bg1">
                    <a:lumMod val="50000"/>
                  </a:schemeClr>
                </a:solidFill>
                <a:effectLst/>
                <a:latin typeface="Batang" panose="02030600000101010101" charset="-127"/>
                <a:ea typeface="Batang" panose="02030600000101010101" charset="-127"/>
                <a:cs typeface="Lato" panose="020F0502020204030203" pitchFamily="34" charset="0"/>
              </a:rPr>
              <a:t>           ——</a:t>
            </a:r>
            <a:r>
              <a:rPr lang="id-ID" i="0" dirty="0" smtClean="0">
                <a:solidFill>
                  <a:schemeClr val="bg1">
                    <a:lumMod val="50000"/>
                  </a:schemeClr>
                </a:solidFill>
                <a:effectLst/>
                <a:latin typeface="Batang" panose="02030600000101010101" charset="-127"/>
                <a:ea typeface="Batang" panose="02030600000101010101" charset="-127"/>
                <a:cs typeface="Lato" panose="020F0502020204030203" pitchFamily="34" charset="0"/>
              </a:rPr>
              <a:t>陈新《我们为什么要叙述历史》</a:t>
            </a:r>
            <a:endParaRPr lang="id-ID" i="0" dirty="0" smtClean="0">
              <a:solidFill>
                <a:schemeClr val="bg1">
                  <a:lumMod val="50000"/>
                </a:schemeClr>
              </a:solidFill>
              <a:effectLst/>
              <a:latin typeface="Batang" panose="02030600000101010101" charset="-127"/>
              <a:ea typeface="Batang" panose="02030600000101010101" charset="-127"/>
              <a:cs typeface="Lato" panose="020F0502020204030203"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ppt_x</p:attrName>
                                        </p:attrNameLst>
                                      </p:cBhvr>
                                      <p:tavLst>
                                        <p:tav tm="0">
                                          <p:val>
                                            <p:strVal val="#ppt_x-.2"/>
                                          </p:val>
                                        </p:tav>
                                        <p:tav tm="100000">
                                          <p:val>
                                            <p:strVal val="#ppt_x"/>
                                          </p:val>
                                        </p:tav>
                                      </p:tavLst>
                                    </p:anim>
                                    <p:anim calcmode="lin" valueType="num">
                                      <p:cBhvr>
                                        <p:cTn id="20"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8" grpId="0"/>
      <p:bldP spid="8" grpId="1"/>
      <p:bldP spid="29" grpId="0"/>
      <p:bldP spid="29"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4655"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流程图: 离页连接符 4"/>
          <p:cNvSpPr/>
          <p:nvPr/>
        </p:nvSpPr>
        <p:spPr>
          <a:xfrm>
            <a:off x="1248410" y="299720"/>
            <a:ext cx="2823210" cy="2966085"/>
          </a:xfrm>
          <a:prstGeom prst="flowChartOffpageConnector">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800">
                <a:solidFill>
                  <a:schemeClr val="tx1">
                    <a:lumMod val="85000"/>
                    <a:lumOff val="15000"/>
                  </a:schemeClr>
                </a:solidFill>
                <a:latin typeface="Batang" panose="02030600000101010101" charset="-127"/>
                <a:ea typeface="Batang" panose="02030600000101010101" charset="-127"/>
              </a:rPr>
              <a:t>4</a:t>
            </a:r>
            <a:endParaRPr lang="en-US" altLang="zh-CN" sz="4800">
              <a:solidFill>
                <a:schemeClr val="tx1">
                  <a:lumMod val="85000"/>
                  <a:lumOff val="15000"/>
                </a:schemeClr>
              </a:solidFill>
              <a:latin typeface="Batang" panose="02030600000101010101" charset="-127"/>
              <a:ea typeface="Batang" panose="02030600000101010101" charset="-127"/>
            </a:endParaRPr>
          </a:p>
        </p:txBody>
      </p:sp>
      <p:sp>
        <p:nvSpPr>
          <p:cNvPr id="11" name="Rectangle 10"/>
          <p:cNvSpPr/>
          <p:nvPr/>
        </p:nvSpPr>
        <p:spPr>
          <a:xfrm>
            <a:off x="6390640" y="1784985"/>
            <a:ext cx="4149725" cy="2861310"/>
          </a:xfrm>
          <a:prstGeom prst="rect">
            <a:avLst/>
          </a:prstGeom>
        </p:spPr>
        <p:txBody>
          <a:bodyPr wrap="square">
            <a:spAutoFit/>
          </a:bodyPr>
          <a:p>
            <a:pPr fontAlgn="auto">
              <a:lnSpc>
                <a:spcPct val="100000"/>
              </a:lnSpc>
            </a:pPr>
            <a:r>
              <a:rPr lang="zh-CN" altLang="en-ID" sz="600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charset="-122"/>
                <a:ea typeface="华文行楷" panose="02010800040101010101" charset="-122"/>
              </a:rPr>
              <a:t>与时空观念</a:t>
            </a:r>
            <a:endParaRPr lang="zh-CN" altLang="en-ID" sz="600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charset="-122"/>
              <a:ea typeface="华文行楷" panose="02010800040101010101" charset="-122"/>
            </a:endParaRPr>
          </a:p>
          <a:p>
            <a:pPr fontAlgn="auto">
              <a:lnSpc>
                <a:spcPct val="100000"/>
              </a:lnSpc>
            </a:pPr>
            <a:r>
              <a:rPr lang="zh-CN" altLang="en-ID" sz="600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charset="-122"/>
                <a:ea typeface="华文行楷" panose="02010800040101010101" charset="-122"/>
              </a:rPr>
              <a:t>和史料实证</a:t>
            </a:r>
            <a:endParaRPr lang="zh-CN" altLang="en-ID" sz="600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charset="-122"/>
              <a:ea typeface="华文行楷" panose="02010800040101010101" charset="-122"/>
            </a:endParaRPr>
          </a:p>
          <a:p>
            <a:pPr fontAlgn="auto">
              <a:lnSpc>
                <a:spcPct val="100000"/>
              </a:lnSpc>
            </a:pPr>
            <a:r>
              <a:rPr lang="zh-CN" altLang="en-ID" sz="600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charset="-122"/>
                <a:ea typeface="华文行楷" panose="02010800040101010101" charset="-122"/>
              </a:rPr>
              <a:t>的关系</a:t>
            </a:r>
            <a:endParaRPr lang="zh-CN" altLang="en-ID" sz="600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charset="-122"/>
              <a:ea typeface="华文行楷" panose="02010800040101010101" charset="-122"/>
            </a:endParaRPr>
          </a:p>
        </p:txBody>
      </p:sp>
      <p:sp>
        <p:nvSpPr>
          <p:cNvPr id="12" name="Rectangle 10"/>
          <p:cNvSpPr/>
          <p:nvPr/>
        </p:nvSpPr>
        <p:spPr>
          <a:xfrm>
            <a:off x="955675" y="2228850"/>
            <a:ext cx="3300095" cy="645160"/>
          </a:xfrm>
          <a:prstGeom prst="rect">
            <a:avLst/>
          </a:prstGeom>
        </p:spPr>
        <p:txBody>
          <a:bodyPr wrap="square">
            <a:spAutoFit/>
          </a:bodyPr>
          <a:p>
            <a:pPr algn="ctr" fontAlgn="auto">
              <a:lnSpc>
                <a:spcPct val="100000"/>
              </a:lnSpc>
            </a:pPr>
            <a:r>
              <a:rPr lang="zh-CN" altLang="en-US" sz="3600" b="1" dirty="0">
                <a:solidFill>
                  <a:schemeClr val="tx1">
                    <a:lumMod val="75000"/>
                    <a:lumOff val="25000"/>
                  </a:schemeClr>
                </a:solidFill>
                <a:latin typeface="Batang" panose="02030600000101010101" charset="-127"/>
                <a:ea typeface="宋体" panose="02010600030101010101" pitchFamily="2" charset="-122"/>
              </a:rPr>
              <a:t>反思历史解释</a:t>
            </a:r>
            <a:endParaRPr lang="zh-CN" altLang="en-US" sz="3600" b="1" dirty="0">
              <a:solidFill>
                <a:schemeClr val="tx1">
                  <a:lumMod val="75000"/>
                  <a:lumOff val="25000"/>
                </a:schemeClr>
              </a:solidFill>
              <a:latin typeface="Batang" panose="02030600000101010101" charset="-127"/>
              <a:ea typeface="宋体" panose="02010600030101010101" pitchFamily="2" charset="-122"/>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jenny-caywood-1216631-unsplash"/>
          <p:cNvPicPr>
            <a:picLocks noChangeAspect="1"/>
          </p:cNvPicPr>
          <p:nvPr/>
        </p:nvPicPr>
        <p:blipFill>
          <a:blip r:embed="rId1"/>
          <a:stretch>
            <a:fillRect/>
          </a:stretch>
        </p:blipFill>
        <p:spPr>
          <a:xfrm>
            <a:off x="6181725" y="-13335"/>
            <a:ext cx="6082665" cy="6863715"/>
          </a:xfrm>
          <a:prstGeom prst="rect">
            <a:avLst/>
          </a:prstGeom>
        </p:spPr>
      </p:pic>
      <p:sp>
        <p:nvSpPr>
          <p:cNvPr id="28" name="TextBox 27"/>
          <p:cNvSpPr txBox="1"/>
          <p:nvPr/>
        </p:nvSpPr>
        <p:spPr>
          <a:xfrm>
            <a:off x="1363406" y="392305"/>
            <a:ext cx="1960880" cy="583565"/>
          </a:xfrm>
          <a:prstGeom prst="rect">
            <a:avLst/>
          </a:prstGeom>
          <a:noFill/>
        </p:spPr>
        <p:txBody>
          <a:bodyPr wrap="none" rtlCol="0">
            <a:spAutoFit/>
          </a:bodyPr>
          <a:p>
            <a:r>
              <a:rPr lang="zh-CN" altLang="id-ID" sz="3200" spc="300" dirty="0" smtClean="0">
                <a:solidFill>
                  <a:schemeClr val="tx1">
                    <a:lumMod val="85000"/>
                    <a:lumOff val="15000"/>
                  </a:schemeClr>
                </a:solidFill>
                <a:latin typeface="Batang" panose="02030600000101010101" charset="-127"/>
                <a:ea typeface="宋体" panose="02010600030101010101" pitchFamily="2" charset="-122"/>
              </a:rPr>
              <a:t>时空观念</a:t>
            </a:r>
            <a:endParaRPr lang="zh-CN" altLang="id-ID" sz="3200" spc="300" dirty="0" smtClean="0">
              <a:solidFill>
                <a:schemeClr val="tx1">
                  <a:lumMod val="85000"/>
                  <a:lumOff val="15000"/>
                </a:schemeClr>
              </a:solidFill>
              <a:latin typeface="Batang" panose="02030600000101010101" charset="-127"/>
              <a:ea typeface="宋体" panose="02010600030101010101" pitchFamily="2" charset="-122"/>
            </a:endParaRPr>
          </a:p>
        </p:txBody>
      </p:sp>
      <p:sp>
        <p:nvSpPr>
          <p:cNvPr id="9" name="TextBox 8"/>
          <p:cNvSpPr txBox="1"/>
          <p:nvPr/>
        </p:nvSpPr>
        <p:spPr>
          <a:xfrm>
            <a:off x="1363345" y="1289050"/>
            <a:ext cx="4326890" cy="3538220"/>
          </a:xfrm>
          <a:prstGeom prst="rect">
            <a:avLst/>
          </a:prstGeom>
          <a:noFill/>
        </p:spPr>
        <p:txBody>
          <a:bodyPr wrap="square" rtlCol="0">
            <a:spAutoFit/>
          </a:bodyPr>
          <a:p>
            <a:pPr algn="just" fontAlgn="auto">
              <a:lnSpc>
                <a:spcPct val="100000"/>
              </a:lnSpc>
            </a:pPr>
            <a:r>
              <a:rPr lang="en-US" altLang="zh-CN" sz="2800" dirty="0">
                <a:latin typeface="Batang" panose="02030600000101010101" charset="-127"/>
                <a:ea typeface="宋体" panose="02010600030101010101" pitchFamily="2" charset="-122"/>
                <a:cs typeface="Montserrat Light" charset="0"/>
              </a:rPr>
              <a:t>1.</a:t>
            </a:r>
            <a:r>
              <a:rPr lang="zh-CN" altLang="en-US" sz="2800" dirty="0">
                <a:latin typeface="Batang" panose="02030600000101010101" charset="-127"/>
                <a:ea typeface="宋体" panose="02010600030101010101" pitchFamily="2" charset="-122"/>
                <a:cs typeface="Montserrat Light" charset="0"/>
              </a:rPr>
              <a:t>英格兰、苏格兰和爱尔兰，</a:t>
            </a:r>
            <a:r>
              <a:rPr lang="en-US" altLang="zh-CN" sz="2800" dirty="0">
                <a:latin typeface="Batang" panose="02030600000101010101" charset="-127"/>
                <a:ea typeface="宋体" panose="02010600030101010101" pitchFamily="2" charset="-122"/>
                <a:cs typeface="Montserrat Light" charset="0"/>
              </a:rPr>
              <a:t>2.</a:t>
            </a:r>
            <a:r>
              <a:rPr lang="zh-CN" altLang="en-US" sz="2800" dirty="0">
                <a:latin typeface="Batang" panose="02030600000101010101" charset="-127"/>
                <a:ea typeface="宋体" panose="02010600030101010101" pitchFamily="2" charset="-122"/>
                <a:cs typeface="Montserrat Light" charset="0"/>
              </a:rPr>
              <a:t>与荷法的争霸。</a:t>
            </a:r>
            <a:endParaRPr lang="zh-CN" altLang="en-US" sz="2800" dirty="0">
              <a:latin typeface="Batang" panose="02030600000101010101" charset="-127"/>
              <a:ea typeface="宋体" panose="02010600030101010101" pitchFamily="2" charset="-122"/>
              <a:cs typeface="Montserrat Light" charset="0"/>
            </a:endParaRPr>
          </a:p>
          <a:p>
            <a:pPr algn="just" fontAlgn="auto">
              <a:lnSpc>
                <a:spcPct val="100000"/>
              </a:lnSpc>
            </a:pPr>
            <a:r>
              <a:rPr lang="zh-CN" altLang="en-US" sz="2800" dirty="0">
                <a:latin typeface="Batang" panose="02030600000101010101" charset="-127"/>
                <a:ea typeface="宋体" panose="02010600030101010101" pitchFamily="2" charset="-122"/>
                <a:cs typeface="Montserrat Light" charset="0"/>
              </a:rPr>
              <a:t>由此，可知</a:t>
            </a:r>
            <a:r>
              <a:rPr lang="en-US" altLang="zh-CN" sz="2800" dirty="0">
                <a:latin typeface="Batang" panose="02030600000101010101" charset="-127"/>
                <a:ea typeface="宋体" panose="02010600030101010101" pitchFamily="2" charset="-122"/>
                <a:cs typeface="Montserrat Light" charset="0"/>
              </a:rPr>
              <a:t>“</a:t>
            </a:r>
            <a:r>
              <a:rPr lang="zh-CN" altLang="en-US" sz="2800" dirty="0">
                <a:latin typeface="Batang" panose="02030600000101010101" charset="-127"/>
                <a:ea typeface="宋体" panose="02010600030101010101" pitchFamily="2" charset="-122"/>
                <a:cs typeface="Montserrat Light" charset="0"/>
              </a:rPr>
              <a:t>光荣革命</a:t>
            </a:r>
            <a:r>
              <a:rPr lang="en-US" altLang="zh-CN" sz="2800" dirty="0">
                <a:latin typeface="Batang" panose="02030600000101010101" charset="-127"/>
                <a:ea typeface="宋体" panose="02010600030101010101" pitchFamily="2" charset="-122"/>
                <a:cs typeface="Montserrat Light" charset="0"/>
              </a:rPr>
              <a:t>”</a:t>
            </a:r>
            <a:r>
              <a:rPr lang="zh-CN" altLang="en-US" sz="2800" dirty="0">
                <a:latin typeface="Batang" panose="02030600000101010101" charset="-127"/>
                <a:ea typeface="宋体" panose="02010600030101010101" pitchFamily="2" charset="-122"/>
                <a:cs typeface="Montserrat Light" charset="0"/>
              </a:rPr>
              <a:t>不仅是政治影响深远，还包括</a:t>
            </a:r>
            <a:r>
              <a:rPr lang="en-US" altLang="zh-CN" sz="2800" dirty="0">
                <a:latin typeface="Batang" panose="02030600000101010101" charset="-127"/>
                <a:ea typeface="宋体" panose="02010600030101010101" pitchFamily="2" charset="-122"/>
                <a:cs typeface="Montserrat Light" charset="0"/>
              </a:rPr>
              <a:t>……</a:t>
            </a:r>
            <a:endParaRPr lang="en-US" altLang="zh-CN" sz="2800" dirty="0">
              <a:latin typeface="Batang" panose="02030600000101010101" charset="-127"/>
              <a:ea typeface="宋体" panose="02010600030101010101" pitchFamily="2" charset="-122"/>
              <a:cs typeface="Montserrat Light" charset="0"/>
            </a:endParaRPr>
          </a:p>
          <a:p>
            <a:pPr algn="just" fontAlgn="auto">
              <a:lnSpc>
                <a:spcPct val="100000"/>
              </a:lnSpc>
            </a:pPr>
            <a:r>
              <a:rPr lang="zh-CN" altLang="en-US" sz="2800" dirty="0">
                <a:latin typeface="Batang" panose="02030600000101010101" charset="-127"/>
                <a:ea typeface="宋体" panose="02010600030101010101" pitchFamily="2" charset="-122"/>
                <a:cs typeface="Montserrat Light" charset="0"/>
              </a:rPr>
              <a:t>此例即是历史解释（影响）必须有此观念作为基础。</a:t>
            </a:r>
            <a:endParaRPr lang="zh-CN" altLang="en-US" sz="2800" dirty="0">
              <a:latin typeface="Batang" panose="02030600000101010101" charset="-127"/>
              <a:ea typeface="宋体" panose="02010600030101010101" pitchFamily="2" charset="-122"/>
              <a:cs typeface="Montserrat Light" charset="0"/>
            </a:endParaRPr>
          </a:p>
          <a:p>
            <a:pPr algn="just" fontAlgn="auto">
              <a:lnSpc>
                <a:spcPct val="100000"/>
              </a:lnSpc>
            </a:pPr>
            <a:endParaRPr lang="zh-CN" altLang="en-US" sz="2800" dirty="0">
              <a:latin typeface="Batang" panose="02030600000101010101" charset="-127"/>
              <a:ea typeface="宋体" panose="02010600030101010101" pitchFamily="2" charset="-122"/>
              <a:cs typeface="Montserrat Light" charset="0"/>
            </a:endParaRPr>
          </a:p>
        </p:txBody>
      </p:sp>
      <p:sp>
        <p:nvSpPr>
          <p:cNvPr id="5" name="圆角矩形 4"/>
          <p:cNvSpPr/>
          <p:nvPr/>
        </p:nvSpPr>
        <p:spPr>
          <a:xfrm>
            <a:off x="1635125" y="5033010"/>
            <a:ext cx="2810510" cy="7759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p>
            <a:pPr algn="ctr"/>
            <a:r>
              <a:rPr lang="zh-CN" altLang="en-US"/>
              <a:t>前示人民版英国史</a:t>
            </a:r>
            <a:endParaRPr lang="zh-CN" altLang="en-US"/>
          </a:p>
          <a:p>
            <a:pPr algn="ctr"/>
            <a:r>
              <a:rPr lang="zh-CN" altLang="en-US"/>
              <a:t>知识体系示意图</a:t>
            </a:r>
            <a:endParaRPr lang="zh-CN" altLang="en-US"/>
          </a:p>
        </p:txBody>
      </p:sp>
      <p:sp>
        <p:nvSpPr>
          <p:cNvPr id="8" name="矩形 7"/>
          <p:cNvSpPr/>
          <p:nvPr/>
        </p:nvSpPr>
        <p:spPr>
          <a:xfrm>
            <a:off x="469900" y="313690"/>
            <a:ext cx="645160" cy="6623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那么，我们中学教师如何去做历史解释（影响）？</a:t>
            </a:r>
            <a:endParaRPr lang="zh-CN" altLang="en-US"/>
          </a:p>
        </p:txBody>
      </p:sp>
      <p:pic>
        <p:nvPicPr>
          <p:cNvPr id="4" name="内容占位符 3"/>
          <p:cNvPicPr>
            <a:picLocks noChangeAspect="1"/>
          </p:cNvPicPr>
          <p:nvPr>
            <p:ph idx="1"/>
          </p:nvPr>
        </p:nvPicPr>
        <p:blipFill>
          <a:blip r:embed="rId1"/>
          <a:stretch>
            <a:fillRect/>
          </a:stretch>
        </p:blipFill>
        <p:spPr>
          <a:xfrm>
            <a:off x="757555" y="1079500"/>
            <a:ext cx="5991225" cy="1924050"/>
          </a:xfrm>
          <a:prstGeom prst="rect">
            <a:avLst/>
          </a:prstGeom>
        </p:spPr>
      </p:pic>
      <p:pic>
        <p:nvPicPr>
          <p:cNvPr id="5" name="图片 4"/>
          <p:cNvPicPr>
            <a:picLocks noChangeAspect="1"/>
          </p:cNvPicPr>
          <p:nvPr/>
        </p:nvPicPr>
        <p:blipFill>
          <a:blip r:embed="rId2"/>
          <a:stretch>
            <a:fillRect/>
          </a:stretch>
        </p:blipFill>
        <p:spPr>
          <a:xfrm>
            <a:off x="833755" y="3003550"/>
            <a:ext cx="5838825" cy="2819400"/>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10565" y="461645"/>
            <a:ext cx="11152505" cy="5358765"/>
          </a:xfrm>
        </p:spPr>
        <p:txBody>
          <a:bodyPr/>
          <a:p>
            <a:r>
              <a:rPr lang="en-US" altLang="zh-CN"/>
              <a:t>      </a:t>
            </a:r>
            <a:r>
              <a:rPr lang="zh-CN" altLang="en-US"/>
              <a:t>但中学历史教师既然并非史家，绝少有能力像史家一样辨析史料——必须通过史家的肩膀，而史料又不会自己说话，</a:t>
            </a:r>
            <a:br>
              <a:rPr lang="zh-CN" altLang="en-US"/>
            </a:br>
            <a:r>
              <a:rPr lang="zh-CN" altLang="en-US"/>
              <a:t>      那我们唯有通过辨析史家的著述，并以此来理解历史、解释历史，然后方能指导、帮助学生也通过史家对史料的辨析自己去理解历史、解释历史。</a:t>
            </a:r>
            <a:br>
              <a:rPr lang="zh-CN" altLang="en-US"/>
            </a:br>
            <a:r>
              <a:rPr lang="zh-CN" altLang="en-US"/>
              <a:t>      除非我们先能驳倒史家著述；否则，轻视史家二手著述，也会走向历史真相的独断论（没有任何史家可以自负地认为他的著述能够全面、完整地再现历史真相，那我们自然也不必顾虑师生会迷信这些二手著述），更不会和学生一起共同理解历史、解释历史。</a:t>
            </a:r>
            <a:br>
              <a:rPr lang="zh-CN" altLang="en-US"/>
            </a:br>
            <a:r>
              <a:rPr lang="zh-CN" altLang="en-US"/>
              <a:t>      最后，系统、专业地阅读某一专题的学术史及其代表作，才能不为史料所迷惑。</a:t>
            </a:r>
            <a:endParaRPr lang="zh-CN" altLang="en-US"/>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denys-nevozhai-387994-unsplash"/>
          <p:cNvPicPr>
            <a:picLocks noChangeAspect="1"/>
          </p:cNvPicPr>
          <p:nvPr/>
        </p:nvPicPr>
        <p:blipFill>
          <a:blip r:embed="rId1"/>
          <a:stretch>
            <a:fillRect/>
          </a:stretch>
        </p:blipFill>
        <p:spPr>
          <a:xfrm>
            <a:off x="964565" y="502285"/>
            <a:ext cx="3721735" cy="5673725"/>
          </a:xfrm>
          <a:prstGeom prst="rect">
            <a:avLst/>
          </a:prstGeom>
        </p:spPr>
      </p:pic>
      <p:sp>
        <p:nvSpPr>
          <p:cNvPr id="28" name="TextBox 27"/>
          <p:cNvSpPr txBox="1"/>
          <p:nvPr/>
        </p:nvSpPr>
        <p:spPr>
          <a:xfrm>
            <a:off x="3456305" y="224155"/>
            <a:ext cx="4552950" cy="1568450"/>
          </a:xfrm>
          <a:prstGeom prst="rect">
            <a:avLst/>
          </a:prstGeom>
          <a:noFill/>
        </p:spPr>
        <p:txBody>
          <a:bodyPr wrap="square" rtlCol="0">
            <a:spAutoFit/>
          </a:bodyPr>
          <a:p>
            <a:r>
              <a:rPr lang="zh-CN" altLang="id-ID" sz="3200" spc="300" dirty="0" smtClean="0">
                <a:solidFill>
                  <a:schemeClr val="tx1">
                    <a:lumMod val="85000"/>
                    <a:lumOff val="15000"/>
                  </a:schemeClr>
                </a:solidFill>
                <a:latin typeface="Batang" panose="02030600000101010101" charset="-127"/>
                <a:ea typeface="宋体" panose="02010600030101010101" pitchFamily="2" charset="-122"/>
              </a:rPr>
              <a:t>史料实证（如图片所示：艰难险阻、任重道远，勇于攀登）</a:t>
            </a:r>
            <a:endParaRPr lang="zh-CN" altLang="id-ID" sz="3200" spc="300" dirty="0" smtClean="0">
              <a:solidFill>
                <a:schemeClr val="tx1">
                  <a:lumMod val="85000"/>
                  <a:lumOff val="15000"/>
                </a:schemeClr>
              </a:solidFill>
              <a:latin typeface="Batang" panose="02030600000101010101" charset="-127"/>
              <a:ea typeface="宋体" panose="02010600030101010101" pitchFamily="2" charset="-122"/>
            </a:endParaRPr>
          </a:p>
        </p:txBody>
      </p:sp>
      <p:sp>
        <p:nvSpPr>
          <p:cNvPr id="9" name="TextBox 8"/>
          <p:cNvSpPr txBox="1"/>
          <p:nvPr/>
        </p:nvSpPr>
        <p:spPr>
          <a:xfrm>
            <a:off x="5322570" y="1652905"/>
            <a:ext cx="6224905" cy="5077460"/>
          </a:xfrm>
          <a:prstGeom prst="rect">
            <a:avLst/>
          </a:prstGeom>
          <a:noFill/>
        </p:spPr>
        <p:txBody>
          <a:bodyPr wrap="square" rtlCol="0">
            <a:spAutoFit/>
          </a:bodyPr>
          <a:p>
            <a:pPr algn="just" fontAlgn="auto">
              <a:lnSpc>
                <a:spcPct val="100000"/>
              </a:lnSpc>
            </a:pPr>
            <a:r>
              <a:rPr lang="en-US" altLang="zh-CN" sz="2400" dirty="0">
                <a:latin typeface="Batang" panose="02030600000101010101" charset="-127"/>
                <a:ea typeface="宋体" panose="02010600030101010101" pitchFamily="2" charset="-122"/>
                <a:cs typeface="Montserrat Light" charset="0"/>
              </a:rPr>
              <a:t>1.</a:t>
            </a:r>
            <a:r>
              <a:rPr lang="zh-CN" altLang="en-US" sz="2400" dirty="0">
                <a:latin typeface="Batang" panose="02030600000101010101" charset="-127"/>
                <a:ea typeface="宋体" panose="02010600030101010101" pitchFamily="2" charset="-122"/>
                <a:cs typeface="Montserrat Light" charset="0"/>
              </a:rPr>
              <a:t>一手史料与二手史料的关系：</a:t>
            </a:r>
            <a:endParaRPr lang="zh-CN" altLang="en-US" sz="2400" dirty="0">
              <a:latin typeface="Batang" panose="02030600000101010101" charset="-127"/>
              <a:ea typeface="宋体" panose="02010600030101010101" pitchFamily="2" charset="-122"/>
              <a:cs typeface="Montserrat Light" charset="0"/>
            </a:endParaRPr>
          </a:p>
          <a:p>
            <a:pPr algn="just" fontAlgn="auto">
              <a:lnSpc>
                <a:spcPct val="100000"/>
              </a:lnSpc>
            </a:pPr>
            <a:r>
              <a:rPr lang="zh-CN" altLang="en-US" sz="2400" dirty="0">
                <a:latin typeface="Batang" panose="02030600000101010101" charset="-127"/>
                <a:ea typeface="宋体" panose="02010600030101010101" pitchFamily="2" charset="-122"/>
                <a:cs typeface="Montserrat Light" charset="0"/>
              </a:rPr>
              <a:t>对学术史尤其是名家论著的把握，</a:t>
            </a:r>
            <a:endParaRPr lang="zh-CN" altLang="en-US" sz="2400" dirty="0">
              <a:latin typeface="Batang" panose="02030600000101010101" charset="-127"/>
              <a:ea typeface="宋体" panose="02010600030101010101" pitchFamily="2" charset="-122"/>
              <a:cs typeface="Montserrat Light" charset="0"/>
            </a:endParaRPr>
          </a:p>
          <a:p>
            <a:pPr algn="just" fontAlgn="auto">
              <a:lnSpc>
                <a:spcPct val="100000"/>
              </a:lnSpc>
            </a:pPr>
            <a:r>
              <a:rPr lang="zh-CN" altLang="en-US" sz="2400" dirty="0">
                <a:latin typeface="Batang" panose="02030600000101010101" charset="-127"/>
                <a:ea typeface="宋体" panose="02010600030101010101" pitchFamily="2" charset="-122"/>
                <a:cs typeface="Montserrat Light" charset="0"/>
              </a:rPr>
              <a:t>关乎时效、严谨，而非落伍、戏说。</a:t>
            </a:r>
            <a:endParaRPr lang="zh-CN" altLang="en-US" sz="2400" dirty="0">
              <a:latin typeface="Batang" panose="02030600000101010101" charset="-127"/>
              <a:ea typeface="宋体" panose="02010600030101010101" pitchFamily="2" charset="-122"/>
              <a:cs typeface="Montserrat Light" charset="0"/>
            </a:endParaRPr>
          </a:p>
          <a:p>
            <a:pPr algn="just" fontAlgn="auto">
              <a:lnSpc>
                <a:spcPct val="100000"/>
              </a:lnSpc>
            </a:pPr>
            <a:endParaRPr lang="zh-CN" altLang="en-US" sz="2400" dirty="0">
              <a:latin typeface="Batang" panose="02030600000101010101" charset="-127"/>
              <a:ea typeface="宋体" panose="02010600030101010101" pitchFamily="2" charset="-122"/>
              <a:cs typeface="Montserrat Light" charset="0"/>
            </a:endParaRPr>
          </a:p>
          <a:p>
            <a:pPr algn="just" fontAlgn="auto">
              <a:lnSpc>
                <a:spcPct val="100000"/>
              </a:lnSpc>
            </a:pPr>
            <a:r>
              <a:rPr lang="en-US" altLang="zh-CN" sz="2400" dirty="0">
                <a:latin typeface="Batang" panose="02030600000101010101" charset="-127"/>
                <a:ea typeface="宋体" panose="02010600030101010101" pitchFamily="2" charset="-122"/>
                <a:cs typeface="Montserrat Light" charset="0"/>
              </a:rPr>
              <a:t>2.</a:t>
            </a:r>
            <a:r>
              <a:rPr lang="zh-CN" altLang="en-US" sz="2400" dirty="0">
                <a:latin typeface="Batang" panose="02030600000101010101" charset="-127"/>
                <a:ea typeface="宋体" panose="02010600030101010101" pitchFamily="2" charset="-122"/>
                <a:cs typeface="Montserrat Light" charset="0"/>
              </a:rPr>
              <a:t>教师群体教学教研交流：</a:t>
            </a:r>
            <a:endParaRPr lang="zh-CN" altLang="en-US" sz="2400" dirty="0">
              <a:latin typeface="Batang" panose="02030600000101010101" charset="-127"/>
              <a:ea typeface="宋体" panose="02010600030101010101" pitchFamily="2" charset="-122"/>
              <a:cs typeface="Montserrat Light" charset="0"/>
            </a:endParaRPr>
          </a:p>
          <a:p>
            <a:pPr algn="just" fontAlgn="auto">
              <a:lnSpc>
                <a:spcPct val="100000"/>
              </a:lnSpc>
            </a:pPr>
            <a:r>
              <a:rPr lang="zh-CN" altLang="en-US" sz="2400" dirty="0">
                <a:latin typeface="Batang" panose="02030600000101010101" charset="-127"/>
                <a:ea typeface="宋体" panose="02010600030101010101" pitchFamily="2" charset="-122"/>
                <a:cs typeface="Montserrat Light" charset="0"/>
              </a:rPr>
              <a:t>教学立意与核心素养。</a:t>
            </a:r>
            <a:endParaRPr lang="zh-CN" altLang="en-US" sz="2400" dirty="0">
              <a:latin typeface="Batang" panose="02030600000101010101" charset="-127"/>
              <a:ea typeface="宋体" panose="02010600030101010101" pitchFamily="2" charset="-122"/>
              <a:cs typeface="Montserrat Light" charset="0"/>
            </a:endParaRPr>
          </a:p>
          <a:p>
            <a:pPr algn="just" fontAlgn="auto">
              <a:lnSpc>
                <a:spcPct val="100000"/>
              </a:lnSpc>
            </a:pPr>
            <a:r>
              <a:rPr lang="en-US" altLang="zh-CN" sz="2400" dirty="0">
                <a:latin typeface="Batang" panose="02030600000101010101" charset="-127"/>
                <a:ea typeface="宋体" panose="02010600030101010101" pitchFamily="2" charset="-122"/>
                <a:cs typeface="Montserrat Light" charset="0"/>
              </a:rPr>
              <a:t>3.</a:t>
            </a:r>
            <a:endParaRPr lang="zh-CN" altLang="en-US" sz="2400" dirty="0">
              <a:latin typeface="Batang" panose="02030600000101010101" charset="-127"/>
              <a:ea typeface="宋体" panose="02010600030101010101" pitchFamily="2" charset="-122"/>
              <a:cs typeface="Montserrat Light" charset="0"/>
            </a:endParaRPr>
          </a:p>
          <a:p>
            <a:pPr algn="just" fontAlgn="auto">
              <a:lnSpc>
                <a:spcPct val="100000"/>
              </a:lnSpc>
            </a:pPr>
            <a:r>
              <a:rPr lang="zh-CN" altLang="en-US" sz="2400" dirty="0">
                <a:latin typeface="Batang" panose="02030600000101010101" charset="-127"/>
                <a:ea typeface="宋体" panose="02010600030101010101" pitchFamily="2" charset="-122"/>
                <a:cs typeface="Montserrat Light" charset="0"/>
              </a:rPr>
              <a:t> 像史家一样阅读，绝非有意引导学生、也不可能人人成为历史学家。但要学会以历史学科最基本的理论和方法（</a:t>
            </a:r>
            <a:r>
              <a:rPr lang="zh-CN" altLang="en-US" sz="2400" dirty="0">
                <a:solidFill>
                  <a:srgbClr val="FF0000"/>
                </a:solidFill>
                <a:latin typeface="Batang" panose="02030600000101010101" charset="-127"/>
                <a:ea typeface="宋体" panose="02010600030101010101" pitchFamily="2" charset="-122"/>
                <a:cs typeface="Montserrat Light" charset="0"/>
              </a:rPr>
              <a:t>历史解释</a:t>
            </a:r>
            <a:r>
              <a:rPr lang="zh-CN" altLang="en-US" sz="2400" dirty="0">
                <a:latin typeface="Batang" panose="02030600000101010101" charset="-127"/>
                <a:ea typeface="宋体" panose="02010600030101010101" pitchFamily="2" charset="-122"/>
                <a:cs typeface="Montserrat Light" charset="0"/>
              </a:rPr>
              <a:t>）来面对生活，解决实际问题。服务于立德树人的根本任务。</a:t>
            </a:r>
            <a:endParaRPr lang="zh-CN" altLang="en-US" sz="2400" dirty="0">
              <a:latin typeface="Batang" panose="02030600000101010101" charset="-127"/>
              <a:ea typeface="宋体" panose="02010600030101010101" pitchFamily="2" charset="-122"/>
              <a:cs typeface="Montserrat Light" charset="0"/>
            </a:endParaRPr>
          </a:p>
          <a:p>
            <a:pPr algn="just" fontAlgn="auto">
              <a:lnSpc>
                <a:spcPct val="100000"/>
              </a:lnSpc>
            </a:pPr>
            <a:r>
              <a:rPr lang="zh-CN" altLang="en-US" dirty="0">
                <a:latin typeface="楷体" panose="02010609060101010101" charset="-122"/>
                <a:ea typeface="楷体" panose="02010609060101010101" charset="-122"/>
                <a:cs typeface="Montserrat Light" charset="0"/>
              </a:rPr>
              <a:t>淘宝有售美国史家面相中学生而写的《像史家一样阅读》（台版）。</a:t>
            </a:r>
            <a:endParaRPr lang="zh-CN" altLang="en-US" dirty="0">
              <a:latin typeface="楷体" panose="02010609060101010101" charset="-122"/>
              <a:ea typeface="楷体" panose="02010609060101010101" charset="-122"/>
              <a:cs typeface="Montserrat Light" charset="0"/>
            </a:endParaRPr>
          </a:p>
        </p:txBody>
      </p:sp>
      <p:sp>
        <p:nvSpPr>
          <p:cNvPr id="8" name="TextBox 7"/>
          <p:cNvSpPr txBox="1"/>
          <p:nvPr/>
        </p:nvSpPr>
        <p:spPr>
          <a:xfrm>
            <a:off x="7785941" y="502399"/>
            <a:ext cx="3133947" cy="953135"/>
          </a:xfrm>
          <a:prstGeom prst="rect">
            <a:avLst/>
          </a:prstGeom>
          <a:noFill/>
        </p:spPr>
        <p:txBody>
          <a:bodyPr wrap="square" rtlCol="0">
            <a:spAutoFit/>
            <a:scene3d>
              <a:camera prst="orthographicFront"/>
              <a:lightRig rig="threePt" dir="t"/>
            </a:scene3d>
          </a:bodyPr>
          <a:p>
            <a:pPr algn="l"/>
            <a:r>
              <a:rPr lang="zh-CN" altLang="en-US" sz="2800" spc="1200" dirty="0">
                <a:ln w="22225">
                  <a:solidFill>
                    <a:schemeClr val="accent2"/>
                  </a:solidFill>
                  <a:prstDash val="solid"/>
                </a:ln>
                <a:solidFill>
                  <a:schemeClr val="accent2">
                    <a:lumMod val="40000"/>
                    <a:lumOff val="60000"/>
                  </a:schemeClr>
                </a:solidFill>
                <a:effectLst/>
                <a:latin typeface="Batang" panose="02030600000101010101" charset="-127"/>
                <a:ea typeface="宋体" panose="02010600030101010101" pitchFamily="2" charset="-122"/>
                <a:cs typeface="Montserrat" charset="0"/>
              </a:rPr>
              <a:t>史料的搜集、整理和辨析。</a:t>
            </a:r>
            <a:endParaRPr lang="zh-CN" altLang="en-US" sz="2800" spc="1200" dirty="0">
              <a:ln w="22225">
                <a:solidFill>
                  <a:schemeClr val="accent2"/>
                </a:solidFill>
                <a:prstDash val="solid"/>
              </a:ln>
              <a:solidFill>
                <a:schemeClr val="accent2">
                  <a:lumMod val="40000"/>
                  <a:lumOff val="60000"/>
                </a:schemeClr>
              </a:solidFill>
              <a:effectLst/>
              <a:latin typeface="Batang" panose="02030600000101010101" charset="-127"/>
              <a:ea typeface="宋体" panose="02010600030101010101" pitchFamily="2" charset="-122"/>
              <a:cs typeface="Montserrat" charset="0"/>
            </a:endParaRPr>
          </a:p>
        </p:txBody>
      </p:sp>
      <p:sp>
        <p:nvSpPr>
          <p:cNvPr id="6" name="圆角矩形 5"/>
          <p:cNvSpPr/>
          <p:nvPr/>
        </p:nvSpPr>
        <p:spPr>
          <a:xfrm>
            <a:off x="5484495" y="4277995"/>
            <a:ext cx="952500" cy="304800"/>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210820" y="363220"/>
            <a:ext cx="3428365" cy="829945"/>
          </a:xfrm>
          <a:prstGeom prst="rect">
            <a:avLst/>
          </a:prstGeom>
          <a:noFill/>
        </p:spPr>
        <p:txBody>
          <a:bodyPr wrap="square" rtlCol="0">
            <a:spAutoFit/>
          </a:bodyPr>
          <a:p>
            <a:pPr algn="ctr"/>
            <a:r>
              <a:rPr lang="zh-CN" altLang="en-US" sz="2400" b="1">
                <a:ln w="22225">
                  <a:solidFill>
                    <a:schemeClr val="accent2"/>
                  </a:solidFill>
                  <a:prstDash val="solid"/>
                </a:ln>
                <a:solidFill>
                  <a:schemeClr val="accent2">
                    <a:lumMod val="40000"/>
                    <a:lumOff val="60000"/>
                  </a:schemeClr>
                </a:solidFill>
                <a:effectLst/>
                <a:latin typeface="Adobe Gothic Std B" panose="020B0800000000000000" charset="-128"/>
                <a:ea typeface="宋体" panose="02010600030101010101" pitchFamily="2" charset="-122"/>
              </a:rPr>
              <a:t>教师不断求索，</a:t>
            </a:r>
            <a:endParaRPr lang="zh-CN" altLang="en-US" sz="2400" b="1">
              <a:ln w="22225">
                <a:solidFill>
                  <a:schemeClr val="accent2"/>
                </a:solidFill>
                <a:prstDash val="solid"/>
              </a:ln>
              <a:solidFill>
                <a:schemeClr val="accent2">
                  <a:lumMod val="40000"/>
                  <a:lumOff val="60000"/>
                </a:schemeClr>
              </a:solidFill>
              <a:effectLst/>
              <a:latin typeface="Adobe Gothic Std B" panose="020B0800000000000000" charset="-128"/>
              <a:ea typeface="宋体" panose="02010600030101010101" pitchFamily="2" charset="-122"/>
            </a:endParaRPr>
          </a:p>
          <a:p>
            <a:pPr algn="ctr"/>
            <a:r>
              <a:rPr lang="zh-CN" altLang="en-US" sz="2400" b="1">
                <a:ln w="22225">
                  <a:solidFill>
                    <a:schemeClr val="accent2"/>
                  </a:solidFill>
                  <a:prstDash val="solid"/>
                </a:ln>
                <a:solidFill>
                  <a:schemeClr val="accent2">
                    <a:lumMod val="40000"/>
                    <a:lumOff val="60000"/>
                  </a:schemeClr>
                </a:solidFill>
                <a:effectLst/>
                <a:latin typeface="Adobe Gothic Std B" panose="020B0800000000000000" charset="-128"/>
                <a:ea typeface="宋体" panose="02010600030101010101" pitchFamily="2" charset="-122"/>
              </a:rPr>
              <a:t>提高自身素养</a:t>
            </a:r>
            <a:endParaRPr lang="zh-CN" altLang="en-US" sz="2400" b="1">
              <a:ln w="22225">
                <a:solidFill>
                  <a:schemeClr val="accent2"/>
                </a:solidFill>
                <a:prstDash val="solid"/>
              </a:ln>
              <a:solidFill>
                <a:schemeClr val="accent2">
                  <a:lumMod val="40000"/>
                  <a:lumOff val="60000"/>
                </a:schemeClr>
              </a:solidFill>
              <a:effectLst/>
              <a:latin typeface="Adobe Gothic Std B" panose="020B0800000000000000" charset="-128"/>
              <a:ea typeface="宋体" panose="0201060003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0" fill="hold"/>
                                        <p:tgtEl>
                                          <p:spTgt spid="28"/>
                                        </p:tgtEl>
                                        <p:attrNameLst>
                                          <p:attrName>ppt_x</p:attrName>
                                        </p:attrNameLst>
                                      </p:cBhvr>
                                      <p:tavLst>
                                        <p:tav tm="0">
                                          <p:val>
                                            <p:strVal val="#ppt_x"/>
                                          </p:val>
                                        </p:tav>
                                        <p:tav tm="100000">
                                          <p:val>
                                            <p:strVal val="#ppt_x"/>
                                          </p:val>
                                        </p:tav>
                                      </p:tavLst>
                                    </p:anim>
                                    <p:anim calcmode="lin" valueType="num">
                                      <p:cBhvr additive="base">
                                        <p:cTn id="20" dur="5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8" grpId="0"/>
      <p:bldP spid="8" grpId="1"/>
      <p:bldP spid="28" grpId="0"/>
      <p:bldP spid="28" grpId="1"/>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5165" y="336550"/>
            <a:ext cx="8061960" cy="6692900"/>
          </a:xfrm>
          <a:prstGeom prst="rect">
            <a:avLst/>
          </a:prstGeom>
          <a:noFill/>
        </p:spPr>
        <p:txBody>
          <a:bodyPr wrap="square" rtlCol="0">
            <a:spAutoFit/>
          </a:bodyPr>
          <a:p>
            <a:pPr algn="ctr"/>
            <a:r>
              <a:rPr lang="zh-CN" altLang="en-US" sz="3300" spc="600" dirty="0">
                <a:solidFill>
                  <a:schemeClr val="tx2"/>
                </a:solidFill>
                <a:latin typeface="Batang" panose="02030600000101010101" charset="-127"/>
                <a:ea typeface="宋体" panose="02010600030101010101" pitchFamily="2" charset="-122"/>
                <a:cs typeface="Montserrat" charset="0"/>
              </a:rPr>
              <a:t>参考文献：</a:t>
            </a: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ct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ct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ct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ct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ctr"/>
            <a:r>
              <a:rPr lang="zh-CN" altLang="en-US" sz="3300" spc="600" dirty="0">
                <a:solidFill>
                  <a:schemeClr val="tx2"/>
                </a:solidFill>
                <a:latin typeface="Batang" panose="02030600000101010101" charset="-127"/>
                <a:ea typeface="宋体" panose="02010600030101010101" pitchFamily="2" charset="-122"/>
                <a:cs typeface="Montserrat" charset="0"/>
              </a:rPr>
              <a:t>（略）</a:t>
            </a: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l"/>
            <a:r>
              <a:rPr lang="zh-CN" altLang="en-US" sz="3300" spc="600" dirty="0">
                <a:solidFill>
                  <a:schemeClr val="tx2"/>
                </a:solidFill>
                <a:latin typeface="Batang" panose="02030600000101010101" charset="-127"/>
                <a:ea typeface="宋体" panose="02010600030101010101" pitchFamily="2" charset="-122"/>
                <a:cs typeface="Montserrat" charset="0"/>
              </a:rPr>
              <a:t>感兴趣的老师，可以针对某个问题或理论，联系本人</a:t>
            </a:r>
            <a:r>
              <a:rPr lang="en-US" altLang="zh-CN" sz="3300" spc="600" dirty="0">
                <a:solidFill>
                  <a:schemeClr val="tx2"/>
                </a:solidFill>
                <a:latin typeface="Batang" panose="02030600000101010101" charset="-127"/>
                <a:ea typeface="宋体" panose="02010600030101010101" pitchFamily="2" charset="-122"/>
                <a:cs typeface="Montserrat" charset="0"/>
              </a:rPr>
              <a:t>QQ</a:t>
            </a:r>
            <a:r>
              <a:rPr lang="zh-CN" altLang="en-US" sz="3300" spc="600" dirty="0">
                <a:solidFill>
                  <a:schemeClr val="tx2"/>
                </a:solidFill>
                <a:latin typeface="Batang" panose="02030600000101010101" charset="-127"/>
                <a:ea typeface="宋体" panose="02010600030101010101" pitchFamily="2" charset="-122"/>
                <a:cs typeface="Montserrat" charset="0"/>
              </a:rPr>
              <a:t>或微信</a:t>
            </a:r>
            <a:r>
              <a:rPr lang="zh-CN" altLang="en-US" sz="3300" spc="600" dirty="0">
                <a:solidFill>
                  <a:schemeClr val="tx2"/>
                </a:solidFill>
                <a:latin typeface="Batang" panose="02030600000101010101" charset="-127"/>
                <a:ea typeface="宋体" panose="02010600030101010101" pitchFamily="2" charset="-122"/>
                <a:cs typeface="Montserrat" charset="0"/>
              </a:rPr>
              <a:t>，免费提供相关论文（英文），和推荐有关著作。</a:t>
            </a: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l"/>
            <a:r>
              <a:rPr lang="zh-CN" altLang="en-US" sz="3300" spc="600" dirty="0">
                <a:solidFill>
                  <a:schemeClr val="tx2"/>
                </a:solidFill>
                <a:latin typeface="Batang" panose="02030600000101010101" charset="-127"/>
                <a:ea typeface="宋体" panose="02010600030101010101" pitchFamily="2" charset="-122"/>
                <a:cs typeface="Montserrat" charset="0"/>
              </a:rPr>
              <a:t>恳请批评、指正！</a:t>
            </a: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l"/>
            <a:r>
              <a:rPr lang="zh-CN" altLang="en-US" sz="3300" spc="600" dirty="0">
                <a:solidFill>
                  <a:schemeClr val="tx2"/>
                </a:solidFill>
                <a:latin typeface="Batang" panose="02030600000101010101" charset="-127"/>
                <a:ea typeface="宋体" panose="02010600030101010101" pitchFamily="2" charset="-122"/>
                <a:cs typeface="Montserrat" charset="0"/>
              </a:rPr>
              <a:t>欢迎交流。</a:t>
            </a:r>
            <a:endParaRPr lang="zh-CN" altLang="en-US" sz="3300" spc="600" dirty="0">
              <a:solidFill>
                <a:schemeClr val="tx2"/>
              </a:solidFill>
              <a:latin typeface="Batang" panose="02030600000101010101" charset="-127"/>
              <a:ea typeface="宋体" panose="02010600030101010101" pitchFamily="2" charset="-122"/>
              <a:cs typeface="Montserrat" charset="0"/>
            </a:endParaRPr>
          </a:p>
          <a:p>
            <a:pPr algn="l"/>
            <a:endParaRPr lang="zh-CN" altLang="en-US" sz="3300" spc="600" dirty="0">
              <a:solidFill>
                <a:schemeClr val="tx2"/>
              </a:solidFill>
              <a:latin typeface="Batang" panose="02030600000101010101" charset="-127"/>
              <a:ea typeface="宋体" panose="02010600030101010101" pitchFamily="2" charset="-122"/>
              <a:cs typeface="Montserrat" charset="0"/>
            </a:endParaRPr>
          </a:p>
        </p:txBody>
      </p:sp>
      <p:sp>
        <p:nvSpPr>
          <p:cNvPr id="11" name="矩形 10"/>
          <p:cNvSpPr/>
          <p:nvPr/>
        </p:nvSpPr>
        <p:spPr>
          <a:xfrm>
            <a:off x="3451225" y="1365250"/>
            <a:ext cx="5069840" cy="135191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renan-kamikoga-709781-unsplash"/>
          <p:cNvPicPr>
            <a:picLocks noChangeAspect="1"/>
          </p:cNvPicPr>
          <p:nvPr/>
        </p:nvPicPr>
        <p:blipFill>
          <a:blip r:embed="rId1"/>
          <a:srcRect/>
          <a:stretch>
            <a:fillRect/>
          </a:stretch>
        </p:blipFill>
        <p:spPr>
          <a:xfrm>
            <a:off x="438785" y="308610"/>
            <a:ext cx="11380470" cy="6254750"/>
          </a:xfrm>
          <a:prstGeom prst="rect">
            <a:avLst/>
          </a:prstGeom>
        </p:spPr>
      </p:pic>
      <p:sp>
        <p:nvSpPr>
          <p:cNvPr id="10" name="矩形 9"/>
          <p:cNvSpPr/>
          <p:nvPr/>
        </p:nvSpPr>
        <p:spPr>
          <a:xfrm>
            <a:off x="423545" y="290195"/>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3110230" y="2832735"/>
            <a:ext cx="6281420" cy="1198880"/>
          </a:xfrm>
          <a:prstGeom prst="rect">
            <a:avLst/>
          </a:prstGeom>
          <a:noFill/>
          <a:effectLst>
            <a:outerShdw blurRad="50800" dist="38100" dir="2700000" algn="tl" rotWithShape="0">
              <a:prstClr val="black">
                <a:alpha val="39000"/>
              </a:prstClr>
            </a:outerShdw>
          </a:effectLst>
        </p:spPr>
        <p:txBody>
          <a:bodyPr wrap="square" rtlCol="0">
            <a:spAutoFit/>
          </a:bodyPr>
          <a:p>
            <a:pPr algn="ctr"/>
            <a:r>
              <a:rPr lang="en-US" altLang="zh-CN" sz="7200" b="1">
                <a:solidFill>
                  <a:schemeClr val="bg1"/>
                </a:solidFill>
                <a:latin typeface="Batang" panose="02030600000101010101" charset="-127"/>
                <a:ea typeface="Batang" panose="02030600000101010101" charset="-127"/>
              </a:rPr>
              <a:t>THANKS</a:t>
            </a:r>
            <a:endParaRPr lang="en-US" altLang="zh-CN" sz="7200" b="1">
              <a:solidFill>
                <a:schemeClr val="bg1"/>
              </a:solidFill>
              <a:latin typeface="Batang" panose="02030600000101010101" charset="-127"/>
              <a:ea typeface="Batang" panose="02030600000101010101" charset="-127"/>
            </a:endParaRPr>
          </a:p>
        </p:txBody>
      </p:sp>
      <p:sp>
        <p:nvSpPr>
          <p:cNvPr id="42" name="Shape 5592"/>
          <p:cNvSpPr/>
          <p:nvPr/>
        </p:nvSpPr>
        <p:spPr>
          <a:xfrm>
            <a:off x="5748020" y="2225675"/>
            <a:ext cx="762000" cy="471170"/>
          </a:xfrm>
          <a:custGeom>
            <a:avLst/>
            <a:gdLst/>
            <a:ahLst/>
            <a:cxnLst>
              <a:cxn ang="0">
                <a:pos x="wd2" y="hd2"/>
              </a:cxn>
              <a:cxn ang="5400000">
                <a:pos x="wd2" y="hd2"/>
              </a:cxn>
              <a:cxn ang="10800000">
                <a:pos x="wd2" y="hd2"/>
              </a:cxn>
              <a:cxn ang="16200000">
                <a:pos x="wd2" y="hd2"/>
              </a:cxn>
            </a:cxnLst>
            <a:rect l="0" t="0" r="r" b="b"/>
            <a:pathLst>
              <a:path w="21600" h="21600" extrusionOk="0">
                <a:moveTo>
                  <a:pt x="15565" y="6171"/>
                </a:moveTo>
                <a:cubicBezTo>
                  <a:pt x="15882" y="7714"/>
                  <a:pt x="16835" y="8229"/>
                  <a:pt x="17471" y="8743"/>
                </a:cubicBezTo>
                <a:cubicBezTo>
                  <a:pt x="19694" y="9257"/>
                  <a:pt x="21600" y="11314"/>
                  <a:pt x="21600" y="14914"/>
                </a:cubicBezTo>
                <a:cubicBezTo>
                  <a:pt x="21600" y="19029"/>
                  <a:pt x="19376" y="21600"/>
                  <a:pt x="17153" y="21600"/>
                </a:cubicBezTo>
                <a:cubicBezTo>
                  <a:pt x="13341" y="21600"/>
                  <a:pt x="12071" y="13886"/>
                  <a:pt x="11118" y="9257"/>
                </a:cubicBezTo>
                <a:cubicBezTo>
                  <a:pt x="10165" y="5143"/>
                  <a:pt x="9212" y="3086"/>
                  <a:pt x="6353" y="3086"/>
                </a:cubicBezTo>
                <a:cubicBezTo>
                  <a:pt x="4129" y="3086"/>
                  <a:pt x="1906" y="6686"/>
                  <a:pt x="1906" y="10800"/>
                </a:cubicBezTo>
                <a:cubicBezTo>
                  <a:pt x="1906" y="14400"/>
                  <a:pt x="3812" y="18514"/>
                  <a:pt x="6353" y="18514"/>
                </a:cubicBezTo>
                <a:cubicBezTo>
                  <a:pt x="7624" y="18514"/>
                  <a:pt x="8576" y="18000"/>
                  <a:pt x="9529" y="16457"/>
                </a:cubicBezTo>
                <a:cubicBezTo>
                  <a:pt x="9847" y="15943"/>
                  <a:pt x="10165" y="14914"/>
                  <a:pt x="10482" y="14400"/>
                </a:cubicBezTo>
                <a:cubicBezTo>
                  <a:pt x="11435" y="17486"/>
                  <a:pt x="11435" y="17486"/>
                  <a:pt x="11435" y="17486"/>
                </a:cubicBezTo>
                <a:cubicBezTo>
                  <a:pt x="11435" y="17486"/>
                  <a:pt x="11118" y="18000"/>
                  <a:pt x="10800" y="18514"/>
                </a:cubicBezTo>
                <a:cubicBezTo>
                  <a:pt x="11118" y="18514"/>
                  <a:pt x="11118" y="18514"/>
                  <a:pt x="11118" y="18514"/>
                </a:cubicBezTo>
                <a:cubicBezTo>
                  <a:pt x="9847" y="21086"/>
                  <a:pt x="7941" y="21600"/>
                  <a:pt x="6353" y="21600"/>
                </a:cubicBezTo>
                <a:cubicBezTo>
                  <a:pt x="2541" y="21600"/>
                  <a:pt x="0" y="16457"/>
                  <a:pt x="0" y="10800"/>
                </a:cubicBezTo>
                <a:cubicBezTo>
                  <a:pt x="0" y="5143"/>
                  <a:pt x="2859" y="0"/>
                  <a:pt x="6353" y="0"/>
                </a:cubicBezTo>
                <a:cubicBezTo>
                  <a:pt x="12071" y="0"/>
                  <a:pt x="12388" y="8229"/>
                  <a:pt x="14294" y="14400"/>
                </a:cubicBezTo>
                <a:cubicBezTo>
                  <a:pt x="14929" y="16457"/>
                  <a:pt x="15882" y="18514"/>
                  <a:pt x="17153" y="18514"/>
                </a:cubicBezTo>
                <a:cubicBezTo>
                  <a:pt x="18424" y="18514"/>
                  <a:pt x="19694" y="16971"/>
                  <a:pt x="19694" y="14914"/>
                </a:cubicBezTo>
                <a:cubicBezTo>
                  <a:pt x="19694" y="10286"/>
                  <a:pt x="14294" y="13371"/>
                  <a:pt x="13659" y="5657"/>
                </a:cubicBezTo>
                <a:cubicBezTo>
                  <a:pt x="13659" y="5657"/>
                  <a:pt x="13659" y="5143"/>
                  <a:pt x="13659" y="5143"/>
                </a:cubicBezTo>
                <a:cubicBezTo>
                  <a:pt x="13659" y="2057"/>
                  <a:pt x="15247" y="0"/>
                  <a:pt x="16835" y="0"/>
                </a:cubicBezTo>
                <a:cubicBezTo>
                  <a:pt x="18106" y="0"/>
                  <a:pt x="18741" y="0"/>
                  <a:pt x="19376" y="1029"/>
                </a:cubicBezTo>
                <a:cubicBezTo>
                  <a:pt x="19376" y="1029"/>
                  <a:pt x="19376" y="1029"/>
                  <a:pt x="19376" y="1029"/>
                </a:cubicBezTo>
                <a:cubicBezTo>
                  <a:pt x="19694" y="1543"/>
                  <a:pt x="20012" y="2571"/>
                  <a:pt x="20329" y="3086"/>
                </a:cubicBezTo>
                <a:cubicBezTo>
                  <a:pt x="18741" y="5143"/>
                  <a:pt x="18741" y="5143"/>
                  <a:pt x="18741" y="5143"/>
                </a:cubicBezTo>
                <a:cubicBezTo>
                  <a:pt x="18424" y="4114"/>
                  <a:pt x="18424" y="4114"/>
                  <a:pt x="18106" y="3600"/>
                </a:cubicBezTo>
                <a:cubicBezTo>
                  <a:pt x="18106" y="3600"/>
                  <a:pt x="18106" y="3600"/>
                  <a:pt x="18106" y="3600"/>
                </a:cubicBezTo>
                <a:cubicBezTo>
                  <a:pt x="17788" y="3086"/>
                  <a:pt x="17153" y="3086"/>
                  <a:pt x="16835" y="3086"/>
                </a:cubicBezTo>
                <a:cubicBezTo>
                  <a:pt x="16200" y="3086"/>
                  <a:pt x="15565" y="4114"/>
                  <a:pt x="15565" y="5143"/>
                </a:cubicBezTo>
                <a:cubicBezTo>
                  <a:pt x="15565" y="5657"/>
                  <a:pt x="15565" y="6171"/>
                  <a:pt x="15565" y="6171"/>
                </a:cubicBezTo>
                <a:close/>
              </a:path>
            </a:pathLst>
          </a:custGeom>
          <a:solidFill>
            <a:schemeClr val="bg1"/>
          </a:solidFill>
          <a:ln w="12700" cap="flat">
            <a:noFill/>
            <a:miter lim="400000"/>
          </a:ln>
          <a:effectLst/>
        </p:spPr>
        <p:txBody>
          <a:bodyPr wrap="square" lIns="45638" tIns="45638" rIns="45638" bIns="45638" numCol="1" anchor="t">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1435" algn="l" defTabSz="1828800" rtl="0" eaLnBrk="1" latinLnBrk="0" hangingPunct="1">
              <a:defRPr sz="3600" kern="1200">
                <a:solidFill>
                  <a:schemeClr val="tx1"/>
                </a:solidFill>
                <a:latin typeface="+mn-lt"/>
                <a:ea typeface="+mn-ea"/>
                <a:cs typeface="+mn-cs"/>
              </a:defRPr>
            </a:lvl8pPr>
            <a:lvl9pPr marL="7315835" algn="l" defTabSz="1828800" rtl="0" eaLnBrk="1" latinLnBrk="0" hangingPunct="1">
              <a:defRPr sz="3600" kern="1200">
                <a:solidFill>
                  <a:schemeClr val="tx1"/>
                </a:solidFill>
                <a:latin typeface="+mn-lt"/>
                <a:ea typeface="+mn-ea"/>
                <a:cs typeface="+mn-cs"/>
              </a:defRPr>
            </a:lvl9pPr>
          </a:lstStyle>
          <a:p>
            <a:pPr defTabSz="729615">
              <a:defRPr sz="2400">
                <a:solidFill>
                  <a:srgbClr val="000000"/>
                </a:solidFill>
                <a:latin typeface="Calibri" panose="020F0502020204030204"/>
                <a:ea typeface="Calibri" panose="020F0502020204030204"/>
                <a:cs typeface="Calibri" panose="020F0502020204030204"/>
                <a:sym typeface="Calibri" panose="020F0502020204030204"/>
              </a:defRPr>
            </a:pPr>
            <a:endParaRPr sz="2395"/>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4655"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流程图: 离页连接符 4"/>
          <p:cNvSpPr/>
          <p:nvPr/>
        </p:nvSpPr>
        <p:spPr>
          <a:xfrm>
            <a:off x="546100" y="452755"/>
            <a:ext cx="2316480" cy="1776095"/>
          </a:xfrm>
          <a:prstGeom prst="flowChartOffpageConnector">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800">
                <a:solidFill>
                  <a:schemeClr val="tx1">
                    <a:lumMod val="85000"/>
                    <a:lumOff val="15000"/>
                  </a:schemeClr>
                </a:solidFill>
                <a:latin typeface="Batang" panose="02030600000101010101" charset="-127"/>
                <a:ea typeface="Batang" panose="02030600000101010101" charset="-127"/>
              </a:rPr>
              <a:t>1</a:t>
            </a:r>
            <a:r>
              <a:rPr lang="zh-CN" altLang="en-US" sz="4800">
                <a:solidFill>
                  <a:schemeClr val="tx1">
                    <a:lumMod val="85000"/>
                    <a:lumOff val="15000"/>
                  </a:schemeClr>
                </a:solidFill>
                <a:latin typeface="Batang" panose="02030600000101010101" charset="-127"/>
                <a:ea typeface="宋体" panose="02010600030101010101" pitchFamily="2" charset="-122"/>
              </a:rPr>
              <a:t>（</a:t>
            </a:r>
            <a:r>
              <a:rPr lang="en-US" altLang="zh-CN" sz="4800">
                <a:solidFill>
                  <a:schemeClr val="tx1">
                    <a:lumMod val="85000"/>
                    <a:lumOff val="15000"/>
                  </a:schemeClr>
                </a:solidFill>
                <a:latin typeface="Batang" panose="02030600000101010101" charset="-127"/>
                <a:ea typeface="宋体" panose="02010600030101010101" pitchFamily="2" charset="-122"/>
              </a:rPr>
              <a:t>1</a:t>
            </a:r>
            <a:r>
              <a:rPr lang="zh-CN" altLang="en-US" sz="4800">
                <a:solidFill>
                  <a:schemeClr val="tx1">
                    <a:lumMod val="85000"/>
                    <a:lumOff val="15000"/>
                  </a:schemeClr>
                </a:solidFill>
                <a:latin typeface="Batang" panose="02030600000101010101" charset="-127"/>
                <a:ea typeface="宋体" panose="02010600030101010101" pitchFamily="2" charset="-122"/>
              </a:rPr>
              <a:t>）</a:t>
            </a:r>
            <a:endParaRPr lang="en-US" altLang="zh-CN" sz="13800">
              <a:solidFill>
                <a:schemeClr val="tx1">
                  <a:lumMod val="85000"/>
                  <a:lumOff val="15000"/>
                </a:schemeClr>
              </a:solidFill>
              <a:latin typeface="Batang" panose="02030600000101010101" charset="-127"/>
              <a:ea typeface="Batang" panose="02030600000101010101" charset="-127"/>
            </a:endParaRPr>
          </a:p>
          <a:p>
            <a:pPr algn="ctr"/>
            <a:r>
              <a:rPr lang="zh-CN" altLang="en-US" sz="2400">
                <a:solidFill>
                  <a:schemeClr val="tx1">
                    <a:lumMod val="85000"/>
                    <a:lumOff val="15000"/>
                  </a:schemeClr>
                </a:solidFill>
                <a:latin typeface="Batang" panose="02030600000101010101" charset="-127"/>
                <a:ea typeface="宋体" panose="02010600030101010101" pitchFamily="2" charset="-122"/>
              </a:rPr>
              <a:t>常识与学术：</a:t>
            </a:r>
            <a:endParaRPr lang="zh-CN" altLang="en-US" sz="2400">
              <a:solidFill>
                <a:schemeClr val="tx1">
                  <a:lumMod val="85000"/>
                  <a:lumOff val="15000"/>
                </a:schemeClr>
              </a:solidFill>
              <a:latin typeface="Batang" panose="02030600000101010101" charset="-127"/>
              <a:ea typeface="宋体" panose="02010600030101010101" pitchFamily="2" charset="-122"/>
            </a:endParaRPr>
          </a:p>
          <a:p>
            <a:pPr algn="ctr"/>
            <a:r>
              <a:rPr lang="zh-CN" altLang="en-US" sz="2400">
                <a:solidFill>
                  <a:schemeClr val="tx1">
                    <a:lumMod val="85000"/>
                    <a:lumOff val="15000"/>
                  </a:schemeClr>
                </a:solidFill>
                <a:latin typeface="Batang" panose="02030600000101010101" charset="-127"/>
                <a:ea typeface="宋体" panose="02010600030101010101" pitchFamily="2" charset="-122"/>
              </a:rPr>
              <a:t>历史？</a:t>
            </a:r>
            <a:endParaRPr lang="zh-CN" altLang="en-US" sz="2400">
              <a:solidFill>
                <a:schemeClr val="tx1">
                  <a:lumMod val="85000"/>
                  <a:lumOff val="15000"/>
                </a:schemeClr>
              </a:solidFill>
              <a:latin typeface="Batang" panose="02030600000101010101" charset="-127"/>
              <a:ea typeface="宋体" panose="02010600030101010101" pitchFamily="2" charset="-122"/>
            </a:endParaRPr>
          </a:p>
        </p:txBody>
      </p:sp>
      <p:sp>
        <p:nvSpPr>
          <p:cNvPr id="11" name="Rectangle 10"/>
          <p:cNvSpPr/>
          <p:nvPr/>
        </p:nvSpPr>
        <p:spPr>
          <a:xfrm>
            <a:off x="3049270" y="452755"/>
            <a:ext cx="8519160" cy="5446395"/>
          </a:xfrm>
          <a:prstGeom prst="rect">
            <a:avLst/>
          </a:prstGeom>
        </p:spPr>
        <p:txBody>
          <a:bodyPr wrap="square">
            <a:spAutoFit/>
          </a:bodyPr>
          <a:p>
            <a:pPr fontAlgn="auto">
              <a:lnSpc>
                <a:spcPct val="100000"/>
              </a:lnSpc>
            </a:pPr>
            <a:endParaRPr lang="zh-CN" altLang="en-ID" sz="2400" dirty="0" err="1">
              <a:solidFill>
                <a:schemeClr val="bg1"/>
              </a:solidFill>
              <a:latin typeface="Batang" panose="02030600000101010101" charset="-127"/>
              <a:ea typeface="宋体" panose="02010600030101010101" pitchFamily="2" charset="-122"/>
            </a:endParaRPr>
          </a:p>
          <a:p>
            <a:pPr fontAlgn="auto">
              <a:lnSpc>
                <a:spcPct val="150000"/>
              </a:lnSpc>
            </a:pPr>
            <a:r>
              <a:rPr lang="zh-CN" altLang="en-ID" sz="2400" dirty="0" err="1">
                <a:solidFill>
                  <a:schemeClr val="bg1"/>
                </a:solidFill>
                <a:latin typeface="Batang" panose="02030600000101010101" charset="-127"/>
                <a:ea typeface="宋体" panose="02010600030101010101" pitchFamily="2" charset="-122"/>
              </a:rPr>
              <a:t>       在现代词汇中，“历史”本身指代了两种含义，即历史学研究的“历史”与作为历史学研究本身的“历史”。日常生活中这种含义的混用并非人们语义不清，而是因为二者之间存在着不可分离的内在联系。 </a:t>
            </a:r>
            <a:endParaRPr lang="zh-CN" altLang="en-ID" sz="2400" dirty="0" err="1">
              <a:solidFill>
                <a:schemeClr val="bg1"/>
              </a:solidFill>
              <a:latin typeface="Batang" panose="02030600000101010101" charset="-127"/>
              <a:ea typeface="宋体" panose="02010600030101010101" pitchFamily="2" charset="-122"/>
            </a:endParaRPr>
          </a:p>
          <a:p>
            <a:pPr fontAlgn="auto">
              <a:lnSpc>
                <a:spcPct val="150000"/>
              </a:lnSpc>
            </a:pPr>
            <a:r>
              <a:rPr lang="zh-CN" altLang="en-ID" sz="2400" dirty="0" err="1">
                <a:solidFill>
                  <a:schemeClr val="bg1"/>
                </a:solidFill>
                <a:latin typeface="Batang" panose="02030600000101010101" charset="-127"/>
                <a:ea typeface="宋体" panose="02010600030101010101" pitchFamily="2" charset="-122"/>
              </a:rPr>
              <a:t>        作为历史学研究对象的“历史”是什么，它的含义最初源于人们的日常意识，即：历史是过去发生的事件。这种定义超越了时空，被最为广泛地使用，我们称之为实在论定义。</a:t>
            </a:r>
            <a:endParaRPr lang="zh-CN" altLang="en-ID" sz="2400" dirty="0" err="1">
              <a:solidFill>
                <a:schemeClr val="bg1"/>
              </a:solidFill>
              <a:latin typeface="Batang" panose="02030600000101010101" charset="-127"/>
              <a:ea typeface="宋体" panose="02010600030101010101" pitchFamily="2" charset="-122"/>
            </a:endParaRPr>
          </a:p>
          <a:p>
            <a:pPr fontAlgn="auto">
              <a:lnSpc>
                <a:spcPct val="150000"/>
              </a:lnSpc>
            </a:pPr>
            <a:r>
              <a:rPr lang="zh-CN" altLang="en-ID" sz="2400" dirty="0" err="1">
                <a:solidFill>
                  <a:schemeClr val="bg1"/>
                </a:solidFill>
                <a:latin typeface="Batang" panose="02030600000101010101" charset="-127"/>
                <a:ea typeface="宋体" panose="02010600030101010101" pitchFamily="2" charset="-122"/>
              </a:rPr>
              <a:t> </a:t>
            </a:r>
            <a:endParaRPr lang="zh-CN" altLang="en-ID" sz="2400" dirty="0" err="1">
              <a:solidFill>
                <a:schemeClr val="bg1"/>
              </a:solidFill>
              <a:latin typeface="Batang" panose="02030600000101010101" charset="-127"/>
              <a:ea typeface="宋体" panose="02010600030101010101" pitchFamily="2" charset="-122"/>
            </a:endParaRPr>
          </a:p>
          <a:p>
            <a:pPr algn="r" fontAlgn="auto">
              <a:lnSpc>
                <a:spcPct val="150000"/>
              </a:lnSpc>
            </a:pPr>
            <a:r>
              <a:rPr lang="zh-CN" altLang="en-ID" sz="2400" dirty="0" err="1">
                <a:solidFill>
                  <a:schemeClr val="bg1"/>
                </a:solidFill>
                <a:latin typeface="Batang" panose="02030600000101010101" charset="-127"/>
                <a:ea typeface="宋体" panose="02010600030101010101" pitchFamily="2" charset="-122"/>
              </a:rPr>
              <a:t>                      陈新《我们为什么要叙述历史》                                                                                            </a:t>
            </a:r>
            <a:endParaRPr lang="zh-CN" altLang="en-ID" sz="2400" dirty="0" err="1">
              <a:solidFill>
                <a:schemeClr val="bg1"/>
              </a:solidFill>
              <a:latin typeface="Batang" panose="02030600000101010101" charset="-127"/>
              <a:ea typeface="宋体" panose="02010600030101010101" pitchFamily="2" charset="-122"/>
            </a:endParaRPr>
          </a:p>
        </p:txBody>
      </p:sp>
      <p:sp>
        <p:nvSpPr>
          <p:cNvPr id="12" name="Rectangle 10"/>
          <p:cNvSpPr/>
          <p:nvPr/>
        </p:nvSpPr>
        <p:spPr>
          <a:xfrm>
            <a:off x="955675" y="2228850"/>
            <a:ext cx="3300095" cy="645160"/>
          </a:xfrm>
          <a:prstGeom prst="rect">
            <a:avLst/>
          </a:prstGeom>
        </p:spPr>
        <p:txBody>
          <a:bodyPr wrap="square">
            <a:spAutoFit/>
          </a:bodyPr>
          <a:p>
            <a:pPr algn="ctr" fontAlgn="auto">
              <a:lnSpc>
                <a:spcPct val="100000"/>
              </a:lnSpc>
            </a:pPr>
            <a:endParaRPr lang="en-US" altLang="zh-CN" sz="3600" b="1" dirty="0">
              <a:solidFill>
                <a:schemeClr val="tx1">
                  <a:lumMod val="75000"/>
                  <a:lumOff val="25000"/>
                </a:schemeClr>
              </a:solidFill>
              <a:latin typeface="Batang" panose="02030600000101010101" charset="-127"/>
              <a:ea typeface="Batang" panose="02030600000101010101" charset="-127"/>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0" fill="hold"/>
                                        <p:tgtEl>
                                          <p:spTgt spid="11"/>
                                        </p:tgtEl>
                                        <p:attrNameLst>
                                          <p:attrName>ppt_x</p:attrName>
                                        </p:attrNameLst>
                                      </p:cBhvr>
                                      <p:tavLst>
                                        <p:tav tm="0">
                                          <p:val>
                                            <p:strVal val="#ppt_x"/>
                                          </p:val>
                                        </p:tav>
                                        <p:tav tm="100000">
                                          <p:val>
                                            <p:strVal val="#ppt_x"/>
                                          </p:val>
                                        </p:tav>
                                      </p:tavLst>
                                    </p:anim>
                                    <p:anim calcmode="lin" valueType="num">
                                      <p:cBhvr additive="base">
                                        <p:cTn id="14"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4655"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流程图: 离页连接符 4"/>
          <p:cNvSpPr/>
          <p:nvPr/>
        </p:nvSpPr>
        <p:spPr>
          <a:xfrm>
            <a:off x="546100" y="452755"/>
            <a:ext cx="2316480" cy="1776095"/>
          </a:xfrm>
          <a:prstGeom prst="flowChartOffpageConnector">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800">
                <a:solidFill>
                  <a:schemeClr val="tx1">
                    <a:lumMod val="85000"/>
                    <a:lumOff val="15000"/>
                  </a:schemeClr>
                </a:solidFill>
                <a:latin typeface="Batang" panose="02030600000101010101" charset="-127"/>
                <a:ea typeface="Batang" panose="02030600000101010101" charset="-127"/>
              </a:rPr>
              <a:t>1</a:t>
            </a:r>
            <a:r>
              <a:rPr lang="zh-CN" altLang="en-US" sz="4800">
                <a:solidFill>
                  <a:schemeClr val="tx1">
                    <a:lumMod val="85000"/>
                    <a:lumOff val="15000"/>
                  </a:schemeClr>
                </a:solidFill>
                <a:latin typeface="Batang" panose="02030600000101010101" charset="-127"/>
                <a:ea typeface="宋体" panose="02010600030101010101" pitchFamily="2" charset="-122"/>
              </a:rPr>
              <a:t>（</a:t>
            </a:r>
            <a:r>
              <a:rPr lang="en-US" altLang="zh-CN" sz="4800">
                <a:solidFill>
                  <a:schemeClr val="tx1">
                    <a:lumMod val="85000"/>
                    <a:lumOff val="15000"/>
                  </a:schemeClr>
                </a:solidFill>
                <a:latin typeface="Batang" panose="02030600000101010101" charset="-127"/>
                <a:ea typeface="宋体" panose="02010600030101010101" pitchFamily="2" charset="-122"/>
              </a:rPr>
              <a:t>2</a:t>
            </a:r>
            <a:r>
              <a:rPr lang="zh-CN" altLang="en-US" sz="4800">
                <a:solidFill>
                  <a:schemeClr val="tx1">
                    <a:lumMod val="85000"/>
                    <a:lumOff val="15000"/>
                  </a:schemeClr>
                </a:solidFill>
                <a:latin typeface="Batang" panose="02030600000101010101" charset="-127"/>
                <a:ea typeface="宋体" panose="02010600030101010101" pitchFamily="2" charset="-122"/>
              </a:rPr>
              <a:t>）</a:t>
            </a:r>
            <a:endParaRPr lang="en-US" altLang="zh-CN" sz="13800">
              <a:solidFill>
                <a:schemeClr val="tx1">
                  <a:lumMod val="85000"/>
                  <a:lumOff val="15000"/>
                </a:schemeClr>
              </a:solidFill>
              <a:latin typeface="Batang" panose="02030600000101010101" charset="-127"/>
              <a:ea typeface="Batang" panose="02030600000101010101" charset="-127"/>
            </a:endParaRPr>
          </a:p>
          <a:p>
            <a:pPr algn="ctr"/>
            <a:r>
              <a:rPr lang="zh-CN" altLang="en-US" sz="2400">
                <a:solidFill>
                  <a:schemeClr val="tx1">
                    <a:lumMod val="85000"/>
                    <a:lumOff val="15000"/>
                  </a:schemeClr>
                </a:solidFill>
                <a:latin typeface="Batang" panose="02030600000101010101" charset="-127"/>
                <a:ea typeface="宋体" panose="02010600030101010101" pitchFamily="2" charset="-122"/>
              </a:rPr>
              <a:t>常识与学术：</a:t>
            </a:r>
            <a:endParaRPr lang="zh-CN" altLang="en-US" sz="2400">
              <a:solidFill>
                <a:schemeClr val="tx1">
                  <a:lumMod val="85000"/>
                  <a:lumOff val="15000"/>
                </a:schemeClr>
              </a:solidFill>
              <a:latin typeface="Batang" panose="02030600000101010101" charset="-127"/>
              <a:ea typeface="宋体" panose="02010600030101010101" pitchFamily="2" charset="-122"/>
            </a:endParaRPr>
          </a:p>
          <a:p>
            <a:pPr algn="ctr"/>
            <a:r>
              <a:rPr lang="zh-CN" altLang="en-US" sz="2400">
                <a:solidFill>
                  <a:schemeClr val="tx1">
                    <a:lumMod val="85000"/>
                    <a:lumOff val="15000"/>
                  </a:schemeClr>
                </a:solidFill>
                <a:latin typeface="Batang" panose="02030600000101010101" charset="-127"/>
                <a:ea typeface="宋体" panose="02010600030101010101" pitchFamily="2" charset="-122"/>
              </a:rPr>
              <a:t>历史（？）解释</a:t>
            </a:r>
            <a:endParaRPr lang="zh-CN" altLang="en-US" sz="2400">
              <a:solidFill>
                <a:schemeClr val="tx1">
                  <a:lumMod val="85000"/>
                  <a:lumOff val="15000"/>
                </a:schemeClr>
              </a:solidFill>
              <a:latin typeface="Batang" panose="02030600000101010101" charset="-127"/>
              <a:ea typeface="宋体" panose="02010600030101010101" pitchFamily="2" charset="-122"/>
            </a:endParaRPr>
          </a:p>
        </p:txBody>
      </p:sp>
      <p:sp>
        <p:nvSpPr>
          <p:cNvPr id="11" name="Rectangle 10"/>
          <p:cNvSpPr/>
          <p:nvPr/>
        </p:nvSpPr>
        <p:spPr>
          <a:xfrm>
            <a:off x="3049270" y="452755"/>
            <a:ext cx="8519160" cy="6000750"/>
          </a:xfrm>
          <a:prstGeom prst="rect">
            <a:avLst/>
          </a:prstGeom>
        </p:spPr>
        <p:txBody>
          <a:bodyPr wrap="square">
            <a:spAutoFit/>
          </a:bodyPr>
          <a:p>
            <a:pPr fontAlgn="auto">
              <a:lnSpc>
                <a:spcPct val="100000"/>
              </a:lnSpc>
            </a:pPr>
            <a:r>
              <a:rPr lang="en-US" altLang="zh-CN" sz="2400" dirty="0" err="1">
                <a:solidFill>
                  <a:schemeClr val="bg1"/>
                </a:solidFill>
                <a:latin typeface="Batang" panose="02030600000101010101" charset="-127"/>
                <a:ea typeface="宋体" panose="02010600030101010101" pitchFamily="2" charset="-122"/>
              </a:rPr>
              <a:t>      </a:t>
            </a:r>
            <a:r>
              <a:rPr lang="zh-CN" altLang="en-ID" sz="2400" dirty="0" err="1">
                <a:solidFill>
                  <a:schemeClr val="bg1"/>
                </a:solidFill>
                <a:latin typeface="Batang" panose="02030600000101010101" charset="-127"/>
                <a:ea typeface="宋体" panose="02010600030101010101" pitchFamily="2" charset="-122"/>
              </a:rPr>
              <a:t> 历史是否有特殊类型的解释？</a:t>
            </a:r>
            <a:endParaRPr lang="zh-CN" altLang="en-ID" sz="2400" dirty="0" err="1">
              <a:solidFill>
                <a:schemeClr val="bg1"/>
              </a:solidFill>
              <a:latin typeface="Batang" panose="02030600000101010101" charset="-127"/>
              <a:ea typeface="宋体" panose="02010600030101010101" pitchFamily="2" charset="-122"/>
            </a:endParaRPr>
          </a:p>
          <a:p>
            <a:pPr fontAlgn="auto">
              <a:lnSpc>
                <a:spcPct val="150000"/>
              </a:lnSpc>
            </a:pPr>
            <a:r>
              <a:rPr lang="zh-CN" altLang="en-ID" sz="2400" dirty="0" err="1">
                <a:solidFill>
                  <a:schemeClr val="bg1"/>
                </a:solidFill>
                <a:latin typeface="Batang" panose="02030600000101010101" charset="-127"/>
                <a:ea typeface="宋体" panose="02010600030101010101" pitchFamily="2" charset="-122"/>
              </a:rPr>
              <a:t>       是否有一种特殊类型的解释可以供历史学家使用？如果有，那么它与一般日常解释又有何不同？它与所谓的科学解释是否相同？这些问题近五十年来已有相当多的争论。在这些争论中，许多历史学家和同情历史的哲学家，辩称适用于历史解释的方法与用于科学解释者非常不同。然而，哲学家鲁本曾说：</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唯一能区分的只是完全或部分解释</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此言极是。何必为科学解释和历史解释的差异烦心？何必为这些解释与一般日常解释的差异烦心？我们真正追求的，应该是有待解释事物的完全或完整解释。</a:t>
            </a:r>
            <a:endParaRPr lang="zh-CN" altLang="en-ID" sz="2400" dirty="0" err="1">
              <a:solidFill>
                <a:schemeClr val="bg1"/>
              </a:solidFill>
              <a:latin typeface="Batang" panose="02030600000101010101" charset="-127"/>
              <a:ea typeface="宋体" panose="02010600030101010101" pitchFamily="2" charset="-122"/>
            </a:endParaRPr>
          </a:p>
          <a:p>
            <a:pPr algn="r" fontAlgn="auto">
              <a:lnSpc>
                <a:spcPct val="150000"/>
              </a:lnSpc>
            </a:pPr>
            <a:r>
              <a:rPr lang="zh-CN" altLang="en-ID" sz="2400" dirty="0" err="1">
                <a:solidFill>
                  <a:schemeClr val="bg1"/>
                </a:solidFill>
                <a:latin typeface="Batang" panose="02030600000101010101" charset="-127"/>
                <a:ea typeface="宋体" panose="02010600030101010101" pitchFamily="2" charset="-122"/>
              </a:rPr>
              <a:t>                      </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英</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迈克尔</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斯坦福</a:t>
            </a:r>
            <a:r>
              <a:rPr lang="zh-CN" altLang="en-ID" sz="2400" dirty="0" err="1">
                <a:solidFill>
                  <a:schemeClr val="bg1"/>
                </a:solidFill>
                <a:latin typeface="Batang" panose="02030600000101010101" charset="-127"/>
                <a:ea typeface="宋体" panose="02010600030101010101" pitchFamily="2" charset="-122"/>
              </a:rPr>
              <a:t>《历史研究导论》                                                                                            </a:t>
            </a:r>
            <a:endParaRPr lang="zh-CN" altLang="en-ID" sz="2400" dirty="0" err="1">
              <a:solidFill>
                <a:schemeClr val="bg1"/>
              </a:solidFill>
              <a:latin typeface="Batang" panose="02030600000101010101" charset="-127"/>
              <a:ea typeface="宋体" panose="02010600030101010101" pitchFamily="2" charset="-122"/>
            </a:endParaRPr>
          </a:p>
        </p:txBody>
      </p:sp>
      <p:sp>
        <p:nvSpPr>
          <p:cNvPr id="12" name="Rectangle 10"/>
          <p:cNvSpPr/>
          <p:nvPr/>
        </p:nvSpPr>
        <p:spPr>
          <a:xfrm>
            <a:off x="955675" y="2228850"/>
            <a:ext cx="3300095" cy="645160"/>
          </a:xfrm>
          <a:prstGeom prst="rect">
            <a:avLst/>
          </a:prstGeom>
        </p:spPr>
        <p:txBody>
          <a:bodyPr wrap="square">
            <a:spAutoFit/>
          </a:bodyPr>
          <a:p>
            <a:pPr algn="ctr" fontAlgn="auto">
              <a:lnSpc>
                <a:spcPct val="100000"/>
              </a:lnSpc>
            </a:pPr>
            <a:endParaRPr lang="en-US" altLang="zh-CN" sz="3600" b="1" dirty="0">
              <a:solidFill>
                <a:schemeClr val="tx1">
                  <a:lumMod val="75000"/>
                  <a:lumOff val="25000"/>
                </a:schemeClr>
              </a:solidFill>
              <a:latin typeface="Batang" panose="02030600000101010101" charset="-127"/>
              <a:ea typeface="Batang" panose="02030600000101010101" charset="-127"/>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0" fill="hold"/>
                                        <p:tgtEl>
                                          <p:spTgt spid="11"/>
                                        </p:tgtEl>
                                        <p:attrNameLst>
                                          <p:attrName>ppt_x</p:attrName>
                                        </p:attrNameLst>
                                      </p:cBhvr>
                                      <p:tavLst>
                                        <p:tav tm="0">
                                          <p:val>
                                            <p:strVal val="#ppt_x"/>
                                          </p:val>
                                        </p:tav>
                                        <p:tav tm="100000">
                                          <p:val>
                                            <p:strVal val="#ppt_x"/>
                                          </p:val>
                                        </p:tav>
                                      </p:tavLst>
                                    </p:anim>
                                    <p:anim calcmode="lin" valueType="num">
                                      <p:cBhvr additive="base">
                                        <p:cTn id="14"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4655"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Rectangle 10"/>
          <p:cNvSpPr/>
          <p:nvPr/>
        </p:nvSpPr>
        <p:spPr>
          <a:xfrm>
            <a:off x="668655" y="434975"/>
            <a:ext cx="10944860" cy="6123940"/>
          </a:xfrm>
          <a:prstGeom prst="rect">
            <a:avLst/>
          </a:prstGeom>
        </p:spPr>
        <p:txBody>
          <a:bodyPr wrap="square">
            <a:spAutoFit/>
          </a:bodyPr>
          <a:p>
            <a:pPr fontAlgn="auto">
              <a:lnSpc>
                <a:spcPct val="100000"/>
              </a:lnSpc>
            </a:pPr>
            <a:r>
              <a:rPr lang="zh-CN" altLang="en-ID" sz="3200" dirty="0" err="1">
                <a:solidFill>
                  <a:schemeClr val="bg1"/>
                </a:solidFill>
                <a:effectLst>
                  <a:outerShdw blurRad="38100" dist="19050" dir="2700000" algn="tl" rotWithShape="0">
                    <a:schemeClr val="dk1">
                      <a:alpha val="40000"/>
                    </a:schemeClr>
                  </a:outerShdw>
                </a:effectLst>
                <a:latin typeface="Batang" panose="02030600000101010101" charset="-127"/>
                <a:ea typeface="宋体" panose="02010600030101010101" pitchFamily="2" charset="-122"/>
              </a:rPr>
              <a:t>思考：</a:t>
            </a:r>
            <a:endParaRPr lang="zh-CN" altLang="en-ID" sz="2400" dirty="0" err="1">
              <a:solidFill>
                <a:schemeClr val="bg1"/>
              </a:solidFill>
              <a:latin typeface="Batang" panose="02030600000101010101" charset="-127"/>
              <a:ea typeface="宋体" panose="02010600030101010101" pitchFamily="2" charset="-122"/>
            </a:endParaRPr>
          </a:p>
          <a:p>
            <a:pPr fontAlgn="auto">
              <a:lnSpc>
                <a:spcPct val="150000"/>
              </a:lnSpc>
            </a:pPr>
            <a:r>
              <a:rPr lang="en-US" altLang="zh-CN" sz="2400" dirty="0" err="1">
                <a:solidFill>
                  <a:schemeClr val="bg1"/>
                </a:solidFill>
                <a:latin typeface="Batang" panose="02030600000101010101" charset="-127"/>
                <a:ea typeface="宋体" panose="02010600030101010101" pitchFamily="2" charset="-122"/>
              </a:rPr>
              <a:t>1</a:t>
            </a:r>
            <a:r>
              <a:rPr lang="zh-CN" altLang="en-US" sz="2400" dirty="0" err="1">
                <a:solidFill>
                  <a:schemeClr val="bg1"/>
                </a:solidFill>
                <a:latin typeface="Batang" panose="02030600000101010101" charset="-127"/>
                <a:ea typeface="宋体" panose="02010600030101010101" pitchFamily="2" charset="-122"/>
              </a:rPr>
              <a:t>，中学实践层面：</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50000"/>
              </a:lnSpc>
            </a:pPr>
            <a:r>
              <a:rPr lang="zh-CN" altLang="en-US" sz="2400" dirty="0" err="1">
                <a:solidFill>
                  <a:schemeClr val="bg1"/>
                </a:solidFill>
                <a:latin typeface="Batang" panose="02030600000101010101" charset="-127"/>
                <a:ea typeface="宋体" panose="02010600030101010101" pitchFamily="2" charset="-122"/>
              </a:rPr>
              <a:t>        普高教学中和应试当中，诸多史观的引入和碰撞，是否可以认为是完全的或部分的解释，是否是在追求</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完全或完整的解释</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50000"/>
              </a:lnSpc>
            </a:pPr>
            <a:endParaRPr lang="en-US" altLang="zh-CN" sz="2400" dirty="0" err="1">
              <a:solidFill>
                <a:schemeClr val="bg1"/>
              </a:solidFill>
              <a:latin typeface="Batang" panose="02030600000101010101" charset="-127"/>
              <a:ea typeface="宋体" panose="02010600030101010101" pitchFamily="2" charset="-122"/>
            </a:endParaRPr>
          </a:p>
          <a:p>
            <a:pPr fontAlgn="auto">
              <a:lnSpc>
                <a:spcPct val="150000"/>
              </a:lnSpc>
            </a:pPr>
            <a:r>
              <a:rPr lang="en-US" altLang="zh-CN" sz="2400" dirty="0" err="1">
                <a:solidFill>
                  <a:schemeClr val="bg1"/>
                </a:solidFill>
                <a:latin typeface="Batang" panose="02030600000101010101" charset="-127"/>
                <a:ea typeface="宋体" panose="02010600030101010101" pitchFamily="2" charset="-122"/>
              </a:rPr>
              <a:t>2</a:t>
            </a:r>
            <a:r>
              <a:rPr lang="zh-CN" altLang="en-US" sz="2400" dirty="0" err="1">
                <a:solidFill>
                  <a:schemeClr val="bg1"/>
                </a:solidFill>
                <a:latin typeface="Batang" panose="02030600000101010101" charset="-127"/>
                <a:ea typeface="宋体" panose="02010600030101010101" pitchFamily="2" charset="-122"/>
              </a:rPr>
              <a:t>，史学理论层面：</a:t>
            </a:r>
            <a:endParaRPr lang="zh-CN" altLang="en-US" sz="2400" dirty="0" err="1">
              <a:solidFill>
                <a:schemeClr val="bg1"/>
              </a:solidFill>
              <a:latin typeface="Batang" panose="02030600000101010101" charset="-127"/>
              <a:ea typeface="宋体" panose="02010600030101010101" pitchFamily="2" charset="-122"/>
            </a:endParaRPr>
          </a:p>
          <a:p>
            <a:pPr fontAlgn="auto">
              <a:lnSpc>
                <a:spcPct val="150000"/>
              </a:lnSpc>
            </a:pPr>
            <a:r>
              <a:rPr lang="en-US" altLang="zh-CN" sz="2400" dirty="0" err="1">
                <a:solidFill>
                  <a:schemeClr val="bg1"/>
                </a:solidFill>
                <a:latin typeface="Batang" panose="02030600000101010101" charset="-127"/>
                <a:ea typeface="宋体" panose="02010600030101010101" pitchFamily="2" charset="-122"/>
              </a:rPr>
              <a:t>        “</a:t>
            </a:r>
            <a:r>
              <a:rPr lang="zh-CN" altLang="en-US" sz="2400" dirty="0" err="1">
                <a:solidFill>
                  <a:schemeClr val="bg1"/>
                </a:solidFill>
                <a:latin typeface="Batang" panose="02030600000101010101" charset="-127"/>
                <a:ea typeface="宋体" panose="02010600030101010101" pitchFamily="2" charset="-122"/>
              </a:rPr>
              <a:t>历史学不断从邻近学科借用概念：它花时间孵别人家的蛋。</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历史学，</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是在挪用其他社会科学的</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概念。</a:t>
            </a:r>
            <a:r>
              <a:rPr lang="zh-CN" altLang="en-ID" sz="2400" dirty="0" err="1">
                <a:solidFill>
                  <a:schemeClr val="bg1"/>
                </a:solidFill>
                <a:latin typeface="Batang" panose="02030600000101010101" charset="-127"/>
                <a:ea typeface="宋体" panose="02010600030101010101" pitchFamily="2" charset="-122"/>
              </a:rPr>
              <a:t> </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历史学有时会冒出在这些学科中称霸的抱负：概念的交换只是单向的，历史学只进口不出口，它可以占领别人的领地同时自己还是自己，但反过来却不行。</a:t>
            </a:r>
            <a:r>
              <a:rPr lang="en-US" altLang="zh-CN" sz="2400" dirty="0" err="1">
                <a:solidFill>
                  <a:schemeClr val="bg1"/>
                </a:solidFill>
                <a:latin typeface="Batang" panose="02030600000101010101" charset="-127"/>
                <a:ea typeface="宋体" panose="02010600030101010101" pitchFamily="2" charset="-122"/>
              </a:rPr>
              <a:t>”</a:t>
            </a:r>
            <a:endParaRPr lang="en-US" altLang="zh-CN" sz="2400" dirty="0" err="1">
              <a:solidFill>
                <a:schemeClr val="bg1"/>
              </a:solidFill>
              <a:latin typeface="Batang" panose="02030600000101010101" charset="-127"/>
              <a:ea typeface="宋体" panose="02010600030101010101" pitchFamily="2" charset="-122"/>
            </a:endParaRPr>
          </a:p>
          <a:p>
            <a:pPr algn="r" fontAlgn="auto">
              <a:lnSpc>
                <a:spcPct val="150000"/>
              </a:lnSpc>
            </a:pP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法</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安托万</a:t>
            </a:r>
            <a:r>
              <a:rPr lang="en-US" altLang="zh-CN" sz="2400" dirty="0" err="1">
                <a:solidFill>
                  <a:schemeClr val="bg1"/>
                </a:solidFill>
                <a:latin typeface="Batang" panose="02030600000101010101" charset="-127"/>
                <a:ea typeface="宋体" panose="02010600030101010101" pitchFamily="2" charset="-122"/>
              </a:rPr>
              <a:t>·</a:t>
            </a:r>
            <a:r>
              <a:rPr lang="zh-CN" altLang="en-US" sz="2400" dirty="0" err="1">
                <a:solidFill>
                  <a:schemeClr val="bg1"/>
                </a:solidFill>
                <a:latin typeface="Batang" panose="02030600000101010101" charset="-127"/>
                <a:ea typeface="宋体" panose="02010600030101010101" pitchFamily="2" charset="-122"/>
              </a:rPr>
              <a:t>普洛斯特《历史学十二讲》</a:t>
            </a:r>
            <a:endParaRPr lang="zh-CN" altLang="en-US" sz="2400" dirty="0" err="1">
              <a:solidFill>
                <a:schemeClr val="bg1"/>
              </a:solidFill>
              <a:latin typeface="Batang" panose="02030600000101010101" charset="-127"/>
              <a:ea typeface="宋体" panose="02010600030101010101" pitchFamily="2" charset="-122"/>
            </a:endParaRPr>
          </a:p>
        </p:txBody>
      </p:sp>
      <p:sp>
        <p:nvSpPr>
          <p:cNvPr id="12" name="Rectangle 10"/>
          <p:cNvSpPr/>
          <p:nvPr/>
        </p:nvSpPr>
        <p:spPr>
          <a:xfrm>
            <a:off x="955675" y="2228850"/>
            <a:ext cx="3300095" cy="645160"/>
          </a:xfrm>
          <a:prstGeom prst="rect">
            <a:avLst/>
          </a:prstGeom>
        </p:spPr>
        <p:txBody>
          <a:bodyPr wrap="square">
            <a:spAutoFit/>
          </a:bodyPr>
          <a:p>
            <a:pPr algn="ctr" fontAlgn="auto">
              <a:lnSpc>
                <a:spcPct val="100000"/>
              </a:lnSpc>
            </a:pPr>
            <a:endParaRPr lang="en-US" altLang="zh-CN" sz="3600" b="1" dirty="0">
              <a:solidFill>
                <a:schemeClr val="tx1">
                  <a:lumMod val="75000"/>
                  <a:lumOff val="25000"/>
                </a:schemeClr>
              </a:solidFill>
              <a:latin typeface="Batang" panose="02030600000101010101" charset="-127"/>
              <a:ea typeface="Batang" panose="02030600000101010101" charset="-127"/>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4655"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流程图: 离页连接符 4"/>
          <p:cNvSpPr/>
          <p:nvPr/>
        </p:nvSpPr>
        <p:spPr>
          <a:xfrm>
            <a:off x="546100" y="452755"/>
            <a:ext cx="2502535" cy="1776095"/>
          </a:xfrm>
          <a:prstGeom prst="flowChartOffpageConnector">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800">
                <a:solidFill>
                  <a:schemeClr val="tx1">
                    <a:lumMod val="85000"/>
                    <a:lumOff val="15000"/>
                  </a:schemeClr>
                </a:solidFill>
                <a:latin typeface="Batang" panose="02030600000101010101" charset="-127"/>
                <a:ea typeface="Batang" panose="02030600000101010101" charset="-127"/>
              </a:rPr>
              <a:t>1</a:t>
            </a:r>
            <a:r>
              <a:rPr lang="zh-CN" altLang="en-US" sz="4800">
                <a:solidFill>
                  <a:schemeClr val="tx1">
                    <a:lumMod val="85000"/>
                    <a:lumOff val="15000"/>
                  </a:schemeClr>
                </a:solidFill>
                <a:latin typeface="Batang" panose="02030600000101010101" charset="-127"/>
                <a:ea typeface="宋体" panose="02010600030101010101" pitchFamily="2" charset="-122"/>
              </a:rPr>
              <a:t>（</a:t>
            </a:r>
            <a:r>
              <a:rPr lang="en-US" altLang="zh-CN" sz="4800">
                <a:solidFill>
                  <a:schemeClr val="tx1">
                    <a:lumMod val="85000"/>
                    <a:lumOff val="15000"/>
                  </a:schemeClr>
                </a:solidFill>
                <a:latin typeface="Batang" panose="02030600000101010101" charset="-127"/>
                <a:ea typeface="宋体" panose="02010600030101010101" pitchFamily="2" charset="-122"/>
              </a:rPr>
              <a:t>3</a:t>
            </a:r>
            <a:r>
              <a:rPr lang="zh-CN" altLang="en-US" sz="4800">
                <a:solidFill>
                  <a:schemeClr val="tx1">
                    <a:lumMod val="85000"/>
                    <a:lumOff val="15000"/>
                  </a:schemeClr>
                </a:solidFill>
                <a:latin typeface="Batang" panose="02030600000101010101" charset="-127"/>
                <a:ea typeface="宋体" panose="02010600030101010101" pitchFamily="2" charset="-122"/>
              </a:rPr>
              <a:t>）</a:t>
            </a:r>
            <a:endParaRPr lang="en-US" altLang="zh-CN" sz="13800">
              <a:solidFill>
                <a:schemeClr val="tx1">
                  <a:lumMod val="85000"/>
                  <a:lumOff val="15000"/>
                </a:schemeClr>
              </a:solidFill>
              <a:latin typeface="Batang" panose="02030600000101010101" charset="-127"/>
              <a:ea typeface="Batang" panose="02030600000101010101" charset="-127"/>
            </a:endParaRPr>
          </a:p>
          <a:p>
            <a:pPr algn="ctr"/>
            <a:r>
              <a:rPr lang="zh-CN" altLang="en-US" sz="2400">
                <a:solidFill>
                  <a:schemeClr val="tx1">
                    <a:lumMod val="85000"/>
                    <a:lumOff val="15000"/>
                  </a:schemeClr>
                </a:solidFill>
                <a:latin typeface="Batang" panose="02030600000101010101" charset="-127"/>
                <a:ea typeface="宋体" panose="02010600030101010101" pitchFamily="2" charset="-122"/>
              </a:rPr>
              <a:t>常识与学术：</a:t>
            </a:r>
            <a:endParaRPr lang="zh-CN" altLang="en-US" sz="2400">
              <a:solidFill>
                <a:schemeClr val="tx1">
                  <a:lumMod val="85000"/>
                  <a:lumOff val="15000"/>
                </a:schemeClr>
              </a:solidFill>
              <a:latin typeface="Batang" panose="02030600000101010101" charset="-127"/>
              <a:ea typeface="宋体" panose="02010600030101010101" pitchFamily="2" charset="-122"/>
            </a:endParaRPr>
          </a:p>
          <a:p>
            <a:pPr algn="ctr"/>
            <a:r>
              <a:rPr lang="zh-CN" altLang="en-US" sz="2400">
                <a:solidFill>
                  <a:schemeClr val="tx1">
                    <a:lumMod val="85000"/>
                    <a:lumOff val="15000"/>
                  </a:schemeClr>
                </a:solidFill>
                <a:latin typeface="Batang" panose="02030600000101010101" charset="-127"/>
                <a:ea typeface="宋体" panose="02010600030101010101" pitchFamily="2" charset="-122"/>
              </a:rPr>
              <a:t>历史学家的身份？</a:t>
            </a:r>
            <a:endParaRPr lang="zh-CN" altLang="en-US" sz="2400">
              <a:solidFill>
                <a:schemeClr val="tx1">
                  <a:lumMod val="85000"/>
                  <a:lumOff val="15000"/>
                </a:schemeClr>
              </a:solidFill>
              <a:latin typeface="Batang" panose="02030600000101010101" charset="-127"/>
              <a:ea typeface="宋体" panose="02010600030101010101" pitchFamily="2" charset="-122"/>
            </a:endParaRPr>
          </a:p>
        </p:txBody>
      </p:sp>
      <p:sp>
        <p:nvSpPr>
          <p:cNvPr id="11" name="Rectangle 10"/>
          <p:cNvSpPr/>
          <p:nvPr/>
        </p:nvSpPr>
        <p:spPr>
          <a:xfrm>
            <a:off x="3291840" y="452755"/>
            <a:ext cx="8260715" cy="5139055"/>
          </a:xfrm>
          <a:prstGeom prst="rect">
            <a:avLst/>
          </a:prstGeom>
        </p:spPr>
        <p:txBody>
          <a:bodyPr wrap="square">
            <a:spAutoFit/>
          </a:bodyPr>
          <a:p>
            <a:pPr fontAlgn="auto">
              <a:lnSpc>
                <a:spcPct val="100000"/>
              </a:lnSpc>
            </a:pPr>
            <a:endParaRPr lang="zh-CN" altLang="en-ID" sz="2400" dirty="0" err="1">
              <a:solidFill>
                <a:schemeClr val="bg1"/>
              </a:solidFill>
              <a:latin typeface="Batang" panose="02030600000101010101" charset="-127"/>
              <a:ea typeface="宋体" panose="02010600030101010101" pitchFamily="2" charset="-122"/>
            </a:endParaRPr>
          </a:p>
          <a:p>
            <a:pPr fontAlgn="auto">
              <a:lnSpc>
                <a:spcPct val="100000"/>
              </a:lnSpc>
            </a:pPr>
            <a:r>
              <a:rPr lang="en-US" altLang="zh-CN" sz="2800" dirty="0" err="1">
                <a:solidFill>
                  <a:schemeClr val="bg1"/>
                </a:solidFill>
                <a:latin typeface="华文新魏" panose="02010800040101010101" charset="-122"/>
                <a:ea typeface="华文新魏" panose="02010800040101010101" charset="-122"/>
                <a:cs typeface="华文新魏" panose="02010800040101010101" charset="-122"/>
              </a:rPr>
              <a:t>A</a:t>
            </a:r>
            <a:r>
              <a:rPr lang="zh-CN" altLang="en-US" sz="2800" dirty="0" err="1">
                <a:solidFill>
                  <a:schemeClr val="bg1"/>
                </a:solidFill>
                <a:latin typeface="华文新魏" panose="02010800040101010101" charset="-122"/>
                <a:ea typeface="华文新魏" panose="02010800040101010101" charset="-122"/>
                <a:cs typeface="华文新魏" panose="02010800040101010101" charset="-122"/>
              </a:rPr>
              <a:t>侦探、警官</a:t>
            </a:r>
            <a:endParaRPr lang="en-US" altLang="zh-CN" sz="2800" dirty="0" err="1">
              <a:solidFill>
                <a:schemeClr val="bg1"/>
              </a:solidFill>
              <a:latin typeface="华文新魏" panose="02010800040101010101" charset="-122"/>
              <a:ea typeface="华文新魏" panose="02010800040101010101" charset="-122"/>
              <a:cs typeface="华文新魏" panose="02010800040101010101" charset="-122"/>
            </a:endParaRPr>
          </a:p>
          <a:p>
            <a:pPr fontAlgn="auto">
              <a:lnSpc>
                <a:spcPct val="150000"/>
              </a:lnSpc>
            </a:pPr>
            <a:r>
              <a:rPr lang="en-US" altLang="zh-CN" sz="2800" dirty="0" err="1">
                <a:solidFill>
                  <a:schemeClr val="bg1"/>
                </a:solidFill>
                <a:latin typeface="华文新魏" panose="02010800040101010101" charset="-122"/>
                <a:ea typeface="华文新魏" panose="02010800040101010101" charset="-122"/>
                <a:cs typeface="华文新魏" panose="02010800040101010101" charset="-122"/>
              </a:rPr>
              <a:t>B</a:t>
            </a:r>
            <a:r>
              <a:rPr lang="zh-CN" altLang="en-US" sz="2800" dirty="0" err="1">
                <a:solidFill>
                  <a:schemeClr val="bg1"/>
                </a:solidFill>
                <a:latin typeface="华文新魏" panose="02010800040101010101" charset="-122"/>
                <a:ea typeface="华文新魏" panose="02010800040101010101" charset="-122"/>
                <a:cs typeface="华文新魏" panose="02010800040101010101" charset="-122"/>
              </a:rPr>
              <a:t>法官、律师</a:t>
            </a:r>
            <a:endParaRPr lang="en-US" altLang="zh-CN" sz="2800" dirty="0" err="1">
              <a:solidFill>
                <a:schemeClr val="bg1"/>
              </a:solidFill>
              <a:latin typeface="华文新魏" panose="02010800040101010101" charset="-122"/>
              <a:ea typeface="华文新魏" panose="02010800040101010101" charset="-122"/>
              <a:cs typeface="华文新魏" panose="02010800040101010101" charset="-122"/>
            </a:endParaRPr>
          </a:p>
          <a:p>
            <a:pPr fontAlgn="auto">
              <a:lnSpc>
                <a:spcPct val="150000"/>
              </a:lnSpc>
            </a:pPr>
            <a:r>
              <a:rPr lang="en-US" altLang="zh-CN" sz="2800" dirty="0" err="1">
                <a:solidFill>
                  <a:schemeClr val="bg1"/>
                </a:solidFill>
                <a:latin typeface="华文新魏" panose="02010800040101010101" charset="-122"/>
                <a:ea typeface="华文新魏" panose="02010800040101010101" charset="-122"/>
                <a:cs typeface="华文新魏" panose="02010800040101010101" charset="-122"/>
              </a:rPr>
              <a:t>C</a:t>
            </a:r>
            <a:r>
              <a:rPr lang="zh-CN" altLang="en-US" sz="2800" dirty="0" err="1">
                <a:solidFill>
                  <a:schemeClr val="bg1"/>
                </a:solidFill>
                <a:latin typeface="华文新魏" panose="02010800040101010101" charset="-122"/>
                <a:ea typeface="华文新魏" panose="02010800040101010101" charset="-122"/>
                <a:cs typeface="华文新魏" panose="02010800040101010101" charset="-122"/>
              </a:rPr>
              <a:t>记者</a:t>
            </a:r>
            <a:endParaRPr lang="en-US" altLang="zh-CN" sz="2800" dirty="0" err="1">
              <a:solidFill>
                <a:schemeClr val="bg1"/>
              </a:solidFill>
              <a:latin typeface="华文新魏" panose="02010800040101010101" charset="-122"/>
              <a:ea typeface="华文新魏" panose="02010800040101010101" charset="-122"/>
              <a:cs typeface="华文新魏" panose="02010800040101010101" charset="-122"/>
            </a:endParaRPr>
          </a:p>
          <a:p>
            <a:pPr fontAlgn="auto">
              <a:lnSpc>
                <a:spcPct val="150000"/>
              </a:lnSpc>
            </a:pPr>
            <a:r>
              <a:rPr lang="en-US" altLang="zh-CN" sz="2800" dirty="0" err="1">
                <a:solidFill>
                  <a:schemeClr val="bg1"/>
                </a:solidFill>
                <a:latin typeface="华文新魏" panose="02010800040101010101" charset="-122"/>
                <a:ea typeface="华文新魏" panose="02010800040101010101" charset="-122"/>
                <a:cs typeface="华文新魏" panose="02010800040101010101" charset="-122"/>
              </a:rPr>
              <a:t>D……</a:t>
            </a:r>
            <a:endParaRPr lang="en-US" altLang="zh-CN" sz="2800" dirty="0" err="1">
              <a:solidFill>
                <a:schemeClr val="bg1"/>
              </a:solidFill>
              <a:latin typeface="华文新魏" panose="02010800040101010101" charset="-122"/>
              <a:ea typeface="华文新魏" panose="02010800040101010101" charset="-122"/>
              <a:cs typeface="华文新魏" panose="02010800040101010101" charset="-122"/>
            </a:endParaRPr>
          </a:p>
          <a:p>
            <a:pPr fontAlgn="auto">
              <a:lnSpc>
                <a:spcPct val="150000"/>
              </a:lnSpc>
            </a:pPr>
            <a:endParaRPr lang="en-US" altLang="zh-CN" sz="2800" dirty="0" err="1">
              <a:solidFill>
                <a:schemeClr val="bg1"/>
              </a:solidFill>
              <a:latin typeface="华文新魏" panose="02010800040101010101" charset="-122"/>
              <a:ea typeface="华文新魏" panose="02010800040101010101" charset="-122"/>
              <a:cs typeface="华文新魏" panose="02010800040101010101" charset="-122"/>
            </a:endParaRPr>
          </a:p>
          <a:p>
            <a:pPr fontAlgn="auto">
              <a:lnSpc>
                <a:spcPct val="150000"/>
              </a:lnSpc>
            </a:pPr>
            <a:r>
              <a:rPr lang="zh-CN" altLang="en-US" sz="3600" dirty="0" err="1">
                <a:solidFill>
                  <a:schemeClr val="bg1"/>
                </a:solidFill>
                <a:latin typeface="华文新魏" panose="02010800040101010101" charset="-122"/>
                <a:ea typeface="华文新魏" panose="02010800040101010101" charset="-122"/>
                <a:cs typeface="华文新魏" panose="02010800040101010101" charset="-122"/>
              </a:rPr>
              <a:t>总结这些身份共有的特性？</a:t>
            </a:r>
            <a:endParaRPr lang="zh-CN" altLang="en-US" sz="3600" dirty="0" err="1">
              <a:solidFill>
                <a:schemeClr val="bg1"/>
              </a:solidFill>
              <a:latin typeface="华文新魏" panose="02010800040101010101" charset="-122"/>
              <a:ea typeface="华文新魏" panose="02010800040101010101" charset="-122"/>
              <a:cs typeface="华文新魏" panose="02010800040101010101" charset="-122"/>
            </a:endParaRPr>
          </a:p>
          <a:p>
            <a:pPr fontAlgn="auto">
              <a:lnSpc>
                <a:spcPct val="150000"/>
              </a:lnSpc>
            </a:pPr>
            <a:r>
              <a:rPr lang="zh-CN" altLang="en-US" sz="3600" dirty="0" err="1">
                <a:solidFill>
                  <a:schemeClr val="bg1"/>
                </a:solidFill>
                <a:latin typeface="华文新魏" panose="02010800040101010101" charset="-122"/>
                <a:ea typeface="华文新魏" panose="02010800040101010101" charset="-122"/>
                <a:cs typeface="华文新魏" panose="02010800040101010101" charset="-122"/>
              </a:rPr>
              <a:t>多与什么事物打交道，即研究工具为何？</a:t>
            </a:r>
            <a:r>
              <a:rPr lang="zh-CN" altLang="en-ID" sz="2400" dirty="0" err="1">
                <a:solidFill>
                  <a:schemeClr val="bg1"/>
                </a:solidFill>
                <a:latin typeface="Batang" panose="02030600000101010101" charset="-127"/>
                <a:ea typeface="宋体" panose="02010600030101010101" pitchFamily="2" charset="-122"/>
              </a:rPr>
              <a:t>                          </a:t>
            </a:r>
            <a:endParaRPr lang="zh-CN" altLang="en-ID" sz="2400" dirty="0" err="1">
              <a:solidFill>
                <a:schemeClr val="bg1"/>
              </a:solidFill>
              <a:latin typeface="Batang" panose="02030600000101010101" charset="-127"/>
              <a:ea typeface="宋体" panose="02010600030101010101" pitchFamily="2" charset="-122"/>
            </a:endParaRPr>
          </a:p>
        </p:txBody>
      </p:sp>
      <p:sp>
        <p:nvSpPr>
          <p:cNvPr id="12" name="Rectangle 10"/>
          <p:cNvSpPr/>
          <p:nvPr/>
        </p:nvSpPr>
        <p:spPr>
          <a:xfrm>
            <a:off x="955675" y="2228850"/>
            <a:ext cx="3300095" cy="645160"/>
          </a:xfrm>
          <a:prstGeom prst="rect">
            <a:avLst/>
          </a:prstGeom>
        </p:spPr>
        <p:txBody>
          <a:bodyPr wrap="square">
            <a:spAutoFit/>
          </a:bodyPr>
          <a:p>
            <a:pPr algn="ctr" fontAlgn="auto">
              <a:lnSpc>
                <a:spcPct val="100000"/>
              </a:lnSpc>
            </a:pPr>
            <a:endParaRPr lang="en-US" altLang="zh-CN" sz="3600" b="1" dirty="0">
              <a:solidFill>
                <a:schemeClr val="tx1">
                  <a:lumMod val="75000"/>
                  <a:lumOff val="25000"/>
                </a:schemeClr>
              </a:solidFill>
              <a:latin typeface="Batang" panose="02030600000101010101" charset="-127"/>
              <a:ea typeface="Batang" panose="02030600000101010101" charset="-127"/>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0" fill="hold"/>
                                        <p:tgtEl>
                                          <p:spTgt spid="11"/>
                                        </p:tgtEl>
                                        <p:attrNameLst>
                                          <p:attrName>ppt_x</p:attrName>
                                        </p:attrNameLst>
                                      </p:cBhvr>
                                      <p:tavLst>
                                        <p:tav tm="0">
                                          <p:val>
                                            <p:strVal val="#ppt_x"/>
                                          </p:val>
                                        </p:tav>
                                        <p:tav tm="100000">
                                          <p:val>
                                            <p:strVal val="#ppt_x"/>
                                          </p:val>
                                        </p:tav>
                                      </p:tavLst>
                                    </p:anim>
                                    <p:anim calcmode="lin" valueType="num">
                                      <p:cBhvr additive="base">
                                        <p:cTn id="14"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berhard-grossgasteiger-1192781-unsplash"/>
          <p:cNvPicPr>
            <a:picLocks noChangeAspect="1"/>
          </p:cNvPicPr>
          <p:nvPr/>
        </p:nvPicPr>
        <p:blipFill>
          <a:blip r:embed="rId1"/>
          <a:stretch>
            <a:fillRect/>
          </a:stretch>
        </p:blipFill>
        <p:spPr>
          <a:xfrm>
            <a:off x="414655" y="299720"/>
            <a:ext cx="11362690" cy="6259195"/>
          </a:xfrm>
          <a:prstGeom prst="rect">
            <a:avLst/>
          </a:prstGeom>
        </p:spPr>
      </p:pic>
      <p:sp>
        <p:nvSpPr>
          <p:cNvPr id="10" name="矩形 9"/>
          <p:cNvSpPr/>
          <p:nvPr/>
        </p:nvSpPr>
        <p:spPr>
          <a:xfrm>
            <a:off x="414655" y="299720"/>
            <a:ext cx="11362055" cy="625919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流程图: 离页连接符 4"/>
          <p:cNvSpPr/>
          <p:nvPr/>
        </p:nvSpPr>
        <p:spPr>
          <a:xfrm>
            <a:off x="515620" y="407035"/>
            <a:ext cx="2577465" cy="1687830"/>
          </a:xfrm>
          <a:prstGeom prst="flowChartOffpageConnector">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800">
                <a:solidFill>
                  <a:schemeClr val="tx1">
                    <a:lumMod val="85000"/>
                    <a:lumOff val="15000"/>
                  </a:schemeClr>
                </a:solidFill>
                <a:latin typeface="Batang" panose="02030600000101010101" charset="-127"/>
                <a:ea typeface="Batang" panose="02030600000101010101" charset="-127"/>
              </a:rPr>
              <a:t>2</a:t>
            </a:r>
            <a:endParaRPr lang="en-US" altLang="zh-CN" sz="4800">
              <a:solidFill>
                <a:schemeClr val="tx1">
                  <a:lumMod val="85000"/>
                  <a:lumOff val="15000"/>
                </a:schemeClr>
              </a:solidFill>
              <a:latin typeface="Batang" panose="02030600000101010101" charset="-127"/>
              <a:ea typeface="Batang" panose="02030600000101010101" charset="-127"/>
            </a:endParaRPr>
          </a:p>
        </p:txBody>
      </p:sp>
      <p:sp>
        <p:nvSpPr>
          <p:cNvPr id="11" name="Rectangle 10"/>
          <p:cNvSpPr/>
          <p:nvPr/>
        </p:nvSpPr>
        <p:spPr>
          <a:xfrm>
            <a:off x="3277235" y="429260"/>
            <a:ext cx="7938135" cy="6062345"/>
          </a:xfrm>
          <a:prstGeom prst="rect">
            <a:avLst/>
          </a:prstGeom>
        </p:spPr>
        <p:txBody>
          <a:bodyPr wrap="square">
            <a:spAutoFit/>
          </a:bodyPr>
          <a:p>
            <a:pPr fontAlgn="auto">
              <a:lnSpc>
                <a:spcPct val="100000"/>
              </a:lnSpc>
            </a:pPr>
            <a:r>
              <a:rPr lang="en-US" altLang="zh-CN" sz="3200" dirty="0" err="1">
                <a:solidFill>
                  <a:schemeClr val="bg1"/>
                </a:solidFill>
                <a:latin typeface="Batang" panose="02030600000101010101" charset="-127"/>
                <a:ea typeface="宋体" panose="02010600030101010101" pitchFamily="2" charset="-122"/>
              </a:rPr>
              <a:t>        </a:t>
            </a:r>
            <a:r>
              <a:rPr lang="zh-CN" altLang="en-ID" sz="2400" dirty="0" err="1">
                <a:solidFill>
                  <a:schemeClr val="bg1"/>
                </a:solidFill>
                <a:latin typeface="华文新魏" panose="02010800040101010101" charset="-122"/>
                <a:ea typeface="华文新魏" panose="02010800040101010101" charset="-122"/>
                <a:cs typeface="华文新魏" panose="02010800040101010101" charset="-122"/>
              </a:rPr>
              <a:t>历史及其解释，通过文字的书写留存下来：文献史料包括一手和二手等。</a:t>
            </a:r>
            <a:endParaRPr lang="zh-CN" altLang="en-ID" sz="2400" dirty="0" err="1">
              <a:solidFill>
                <a:schemeClr val="bg1"/>
              </a:solidFill>
              <a:latin typeface="华文新魏" panose="02010800040101010101" charset="-122"/>
              <a:ea typeface="华文新魏" panose="02010800040101010101" charset="-122"/>
              <a:cs typeface="华文新魏" panose="02010800040101010101" charset="-122"/>
            </a:endParaRPr>
          </a:p>
          <a:p>
            <a:pPr fontAlgn="auto">
              <a:lnSpc>
                <a:spcPct val="100000"/>
              </a:lnSpc>
            </a:pPr>
            <a:r>
              <a:rPr lang="zh-CN" altLang="en-ID" sz="2400" dirty="0" err="1">
                <a:solidFill>
                  <a:schemeClr val="bg1"/>
                </a:solidFill>
                <a:latin typeface="华文新魏" panose="02010800040101010101" charset="-122"/>
                <a:ea typeface="华文新魏" panose="02010800040101010101" charset="-122"/>
                <a:cs typeface="华文新魏" panose="02010800040101010101" charset="-122"/>
              </a:rPr>
              <a:t>        但普通人、非专家，如我们中学教师也大多是通过名家论著来了解和教授历史。因此，离不开各种二手资料即史家叙述出来的文本。</a:t>
            </a:r>
            <a:endParaRPr lang="zh-CN" altLang="en-ID" sz="3200" dirty="0" err="1">
              <a:solidFill>
                <a:schemeClr val="bg1"/>
              </a:solidFill>
              <a:latin typeface="Batang" panose="02030600000101010101" charset="-127"/>
              <a:ea typeface="宋体" panose="02010600030101010101" pitchFamily="2" charset="-122"/>
            </a:endParaRPr>
          </a:p>
          <a:p>
            <a:pPr fontAlgn="auto">
              <a:lnSpc>
                <a:spcPct val="100000"/>
              </a:lnSpc>
            </a:pPr>
            <a:endParaRPr lang="zh-CN" altLang="en-ID" sz="3200" dirty="0" err="1">
              <a:solidFill>
                <a:schemeClr val="bg1"/>
              </a:solidFill>
              <a:latin typeface="Batang" panose="02030600000101010101" charset="-127"/>
              <a:ea typeface="宋体" panose="02010600030101010101" pitchFamily="2" charset="-122"/>
            </a:endParaRPr>
          </a:p>
          <a:p>
            <a:pPr fontAlgn="auto">
              <a:lnSpc>
                <a:spcPct val="100000"/>
              </a:lnSpc>
            </a:pPr>
            <a:r>
              <a:rPr lang="zh-CN" altLang="en-ID" sz="3200" dirty="0" err="1">
                <a:solidFill>
                  <a:schemeClr val="bg1"/>
                </a:solidFill>
                <a:latin typeface="Batang" panose="02030600000101010101" charset="-127"/>
                <a:ea typeface="宋体" panose="02010600030101010101" pitchFamily="2" charset="-122"/>
              </a:rPr>
              <a:t>        </a:t>
            </a:r>
            <a:r>
              <a:rPr lang="zh-CN" altLang="en-ID" sz="2800" dirty="0" err="1">
                <a:solidFill>
                  <a:schemeClr val="bg1"/>
                </a:solidFill>
                <a:latin typeface="Batang" panose="02030600000101010101" charset="-127"/>
                <a:ea typeface="宋体" panose="02010600030101010101" pitchFamily="2" charset="-122"/>
              </a:rPr>
              <a:t>课标及其官方解读，面相现代化教育，顺应全球化和国际化的历史教育趋势。不可避免地深受五六十年代以来的现代史学发展、变化的影响：语言学转向和叙述主义（研读文本</a:t>
            </a:r>
            <a:r>
              <a:rPr lang="en-US" altLang="zh-CN" sz="2800" dirty="0" err="1">
                <a:solidFill>
                  <a:schemeClr val="bg1"/>
                </a:solidFill>
                <a:latin typeface="Batang" panose="02030600000101010101" charset="-127"/>
                <a:ea typeface="宋体" panose="02010600030101010101" pitchFamily="2" charset="-122"/>
              </a:rPr>
              <a:t>text</a:t>
            </a:r>
            <a:r>
              <a:rPr lang="zh-CN" altLang="en-ID" sz="2800" dirty="0" err="1">
                <a:solidFill>
                  <a:schemeClr val="bg1"/>
                </a:solidFill>
                <a:latin typeface="Batang" panose="02030600000101010101" charset="-127"/>
                <a:ea typeface="宋体" panose="02010600030101010101" pitchFamily="2" charset="-122"/>
              </a:rPr>
              <a:t>、还原语境</a:t>
            </a:r>
            <a:r>
              <a:rPr lang="en-US" altLang="zh-CN" sz="2800" dirty="0" err="1">
                <a:solidFill>
                  <a:schemeClr val="bg1"/>
                </a:solidFill>
                <a:latin typeface="Batang" panose="02030600000101010101" charset="-127"/>
                <a:ea typeface="宋体" panose="02010600030101010101" pitchFamily="2" charset="-122"/>
              </a:rPr>
              <a:t>context</a:t>
            </a:r>
            <a:r>
              <a:rPr lang="zh-CN" altLang="en-US" sz="2800" dirty="0" err="1">
                <a:solidFill>
                  <a:schemeClr val="bg1"/>
                </a:solidFill>
                <a:latin typeface="Batang" panose="02030600000101010101" charset="-127"/>
                <a:ea typeface="宋体" panose="02010600030101010101" pitchFamily="2" charset="-122"/>
              </a:rPr>
              <a:t>）</a:t>
            </a:r>
            <a:r>
              <a:rPr lang="zh-CN" altLang="en-ID" sz="2800" dirty="0" err="1">
                <a:solidFill>
                  <a:schemeClr val="bg1"/>
                </a:solidFill>
                <a:latin typeface="Batang" panose="02030600000101010101" charset="-127"/>
                <a:ea typeface="宋体" panose="02010600030101010101" pitchFamily="2" charset="-122"/>
              </a:rPr>
              <a:t>等等。具体是什么？</a:t>
            </a:r>
            <a:endParaRPr lang="zh-CN" altLang="en-ID" sz="2800" dirty="0" err="1">
              <a:solidFill>
                <a:schemeClr val="bg1"/>
              </a:solidFill>
              <a:latin typeface="Batang" panose="02030600000101010101" charset="-127"/>
              <a:ea typeface="宋体" panose="02010600030101010101" pitchFamily="2" charset="-122"/>
            </a:endParaRPr>
          </a:p>
          <a:p>
            <a:pPr fontAlgn="auto">
              <a:lnSpc>
                <a:spcPct val="100000"/>
              </a:lnSpc>
            </a:pPr>
            <a:endParaRPr lang="zh-CN" altLang="en-ID" sz="2800" dirty="0" err="1">
              <a:solidFill>
                <a:schemeClr val="bg1"/>
              </a:solidFill>
              <a:latin typeface="Batang" panose="02030600000101010101" charset="-127"/>
              <a:ea typeface="宋体" panose="02010600030101010101" pitchFamily="2" charset="-122"/>
            </a:endParaRPr>
          </a:p>
          <a:p>
            <a:pPr fontAlgn="auto">
              <a:lnSpc>
                <a:spcPct val="100000"/>
              </a:lnSpc>
            </a:pPr>
            <a:r>
              <a:rPr lang="zh-CN" altLang="en-ID" sz="2800" dirty="0" err="1">
                <a:solidFill>
                  <a:schemeClr val="bg1"/>
                </a:solidFill>
                <a:latin typeface="Batang" panose="02030600000101010101" charset="-127"/>
                <a:ea typeface="宋体" panose="02010600030101010101" pitchFamily="2" charset="-122"/>
              </a:rPr>
              <a:t>        内含的历史学科核心素养，既是</a:t>
            </a:r>
            <a:r>
              <a:rPr lang="en-US" altLang="zh-CN" sz="2800" dirty="0" err="1">
                <a:solidFill>
                  <a:schemeClr val="bg1"/>
                </a:solidFill>
                <a:latin typeface="Batang" panose="02030600000101010101" charset="-127"/>
                <a:ea typeface="宋体" panose="02010600030101010101" pitchFamily="2" charset="-122"/>
              </a:rPr>
              <a:t>“</a:t>
            </a:r>
            <a:r>
              <a:rPr lang="zh-CN" altLang="en-US" sz="2800" dirty="0" err="1">
                <a:solidFill>
                  <a:schemeClr val="bg1"/>
                </a:solidFill>
                <a:latin typeface="Batang" panose="02030600000101010101" charset="-127"/>
                <a:ea typeface="宋体" panose="02010600030101010101" pitchFamily="2" charset="-122"/>
              </a:rPr>
              <a:t>应对之举</a:t>
            </a:r>
            <a:r>
              <a:rPr lang="en-US" altLang="zh-CN" sz="2800" dirty="0" err="1">
                <a:solidFill>
                  <a:schemeClr val="bg1"/>
                </a:solidFill>
                <a:latin typeface="Batang" panose="02030600000101010101" charset="-127"/>
                <a:ea typeface="宋体" panose="02010600030101010101" pitchFamily="2" charset="-122"/>
              </a:rPr>
              <a:t>”</a:t>
            </a:r>
            <a:r>
              <a:rPr lang="zh-CN" altLang="en-US" sz="2800" dirty="0" err="1">
                <a:solidFill>
                  <a:schemeClr val="bg1"/>
                </a:solidFill>
                <a:latin typeface="Batang" panose="02030600000101010101" charset="-127"/>
                <a:ea typeface="宋体" panose="02010600030101010101" pitchFamily="2" charset="-122"/>
              </a:rPr>
              <a:t>，也是因应、顺应。历史解释是如何</a:t>
            </a:r>
            <a:r>
              <a:rPr lang="en-US" altLang="zh-CN" sz="2800" dirty="0" err="1">
                <a:solidFill>
                  <a:schemeClr val="bg1"/>
                </a:solidFill>
                <a:latin typeface="Batang" panose="02030600000101010101" charset="-127"/>
                <a:ea typeface="宋体" panose="02010600030101010101" pitchFamily="2" charset="-122"/>
              </a:rPr>
              <a:t>“</a:t>
            </a:r>
            <a:r>
              <a:rPr lang="zh-CN" altLang="en-US" sz="2800" dirty="0" err="1">
                <a:solidFill>
                  <a:schemeClr val="bg1"/>
                </a:solidFill>
                <a:latin typeface="Batang" panose="02030600000101010101" charset="-127"/>
                <a:ea typeface="宋体" panose="02010600030101010101" pitchFamily="2" charset="-122"/>
              </a:rPr>
              <a:t>应对</a:t>
            </a:r>
            <a:r>
              <a:rPr lang="en-US" altLang="zh-CN" sz="2800" dirty="0" err="1">
                <a:solidFill>
                  <a:schemeClr val="bg1"/>
                </a:solidFill>
                <a:latin typeface="Batang" panose="02030600000101010101" charset="-127"/>
                <a:ea typeface="宋体" panose="02010600030101010101" pitchFamily="2" charset="-122"/>
              </a:rPr>
              <a:t>”</a:t>
            </a:r>
            <a:r>
              <a:rPr lang="zh-CN" altLang="en-US" sz="2800" dirty="0" err="1">
                <a:solidFill>
                  <a:schemeClr val="bg1"/>
                </a:solidFill>
                <a:latin typeface="Batang" panose="02030600000101010101" charset="-127"/>
                <a:ea typeface="宋体" panose="02010600030101010101" pitchFamily="2" charset="-122"/>
              </a:rPr>
              <a:t>的？</a:t>
            </a:r>
            <a:endParaRPr lang="zh-CN" altLang="en-US" sz="2800" dirty="0" err="1">
              <a:solidFill>
                <a:schemeClr val="bg1"/>
              </a:solidFill>
              <a:latin typeface="Batang" panose="02030600000101010101" charset="-127"/>
              <a:ea typeface="宋体" panose="02010600030101010101" pitchFamily="2" charset="-122"/>
            </a:endParaRPr>
          </a:p>
        </p:txBody>
      </p:sp>
      <p:sp>
        <p:nvSpPr>
          <p:cNvPr id="12" name="Rectangle 10"/>
          <p:cNvSpPr/>
          <p:nvPr/>
        </p:nvSpPr>
        <p:spPr>
          <a:xfrm>
            <a:off x="515620" y="1421130"/>
            <a:ext cx="2761615" cy="460375"/>
          </a:xfrm>
          <a:prstGeom prst="rect">
            <a:avLst/>
          </a:prstGeom>
        </p:spPr>
        <p:txBody>
          <a:bodyPr wrap="square">
            <a:spAutoFit/>
          </a:bodyPr>
          <a:p>
            <a:pPr algn="ctr" fontAlgn="auto">
              <a:lnSpc>
                <a:spcPct val="100000"/>
              </a:lnSpc>
            </a:pPr>
            <a:r>
              <a:rPr lang="zh-CN" altLang="en-US" sz="2400" b="1" dirty="0">
                <a:solidFill>
                  <a:schemeClr val="tx1">
                    <a:lumMod val="75000"/>
                    <a:lumOff val="25000"/>
                  </a:schemeClr>
                </a:solidFill>
                <a:latin typeface="Batang" panose="02030600000101010101" charset="-127"/>
                <a:ea typeface="宋体" panose="02010600030101010101" pitchFamily="2" charset="-122"/>
              </a:rPr>
              <a:t>课标及其《解读》</a:t>
            </a:r>
            <a:endParaRPr lang="zh-CN" altLang="en-US" sz="2400" b="1" dirty="0">
              <a:solidFill>
                <a:schemeClr val="tx1">
                  <a:lumMod val="75000"/>
                  <a:lumOff val="25000"/>
                </a:schemeClr>
              </a:solidFill>
              <a:latin typeface="Batang" panose="02030600000101010101" charset="-127"/>
              <a:ea typeface="宋体" panose="02010600030101010101" pitchFamily="2"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326890" y="1590040"/>
            <a:ext cx="1993900" cy="367728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TextBox 14"/>
          <p:cNvSpPr txBox="1"/>
          <p:nvPr/>
        </p:nvSpPr>
        <p:spPr>
          <a:xfrm>
            <a:off x="428334" y="153163"/>
            <a:ext cx="3061335" cy="1198880"/>
          </a:xfrm>
          <a:prstGeom prst="rect">
            <a:avLst/>
          </a:prstGeom>
          <a:noFill/>
        </p:spPr>
        <p:txBody>
          <a:bodyPr wrap="square" rtlCol="0">
            <a:spAutoFit/>
          </a:bodyPr>
          <a:p>
            <a:pPr algn="l" fontAlgn="auto">
              <a:lnSpc>
                <a:spcPct val="100000"/>
              </a:lnSpc>
            </a:pPr>
            <a:r>
              <a:rPr lang="en-US" altLang="zh-CN" sz="2400" b="1" dirty="0" smtClean="0">
                <a:solidFill>
                  <a:schemeClr val="tx2"/>
                </a:solidFill>
                <a:latin typeface="Batang" panose="02030600000101010101" charset="-127"/>
                <a:ea typeface="宋体" panose="02010600030101010101" pitchFamily="2" charset="-122"/>
                <a:cs typeface="Montserrat Bold" charset="0"/>
              </a:rPr>
              <a:t>20</a:t>
            </a:r>
            <a:r>
              <a:rPr lang="zh-CN" altLang="en-US" sz="2400" b="1" dirty="0" smtClean="0">
                <a:solidFill>
                  <a:schemeClr val="tx2"/>
                </a:solidFill>
                <a:latin typeface="Batang" panose="02030600000101010101" charset="-127"/>
                <a:ea typeface="宋体" panose="02010600030101010101" pitchFamily="2" charset="-122"/>
                <a:cs typeface="Montserrat Bold" charset="0"/>
              </a:rPr>
              <a:t>世纪后半叶，以海登</a:t>
            </a:r>
            <a:r>
              <a:rPr lang="en-US" altLang="zh-CN" sz="2400" b="1" dirty="0" smtClean="0">
                <a:solidFill>
                  <a:schemeClr val="tx2"/>
                </a:solidFill>
                <a:latin typeface="Batang" panose="02030600000101010101" charset="-127"/>
                <a:ea typeface="宋体" panose="02010600030101010101" pitchFamily="2" charset="-122"/>
                <a:cs typeface="Montserrat Bold" charset="0"/>
              </a:rPr>
              <a:t>·</a:t>
            </a:r>
            <a:r>
              <a:rPr lang="zh-CN" altLang="en-US" sz="2400" b="1" dirty="0" smtClean="0">
                <a:solidFill>
                  <a:schemeClr val="tx2"/>
                </a:solidFill>
                <a:latin typeface="Batang" panose="02030600000101010101" charset="-127"/>
                <a:ea typeface="宋体" panose="02010600030101010101" pitchFamily="2" charset="-122"/>
                <a:cs typeface="Montserrat Bold" charset="0"/>
              </a:rPr>
              <a:t>怀特《元史学》为代表：</a:t>
            </a:r>
            <a:endParaRPr lang="zh-CN" altLang="en-US" sz="2400" b="1" dirty="0" smtClean="0">
              <a:solidFill>
                <a:schemeClr val="tx2"/>
              </a:solidFill>
              <a:latin typeface="Batang" panose="02030600000101010101" charset="-127"/>
              <a:ea typeface="宋体" panose="02010600030101010101" pitchFamily="2" charset="-122"/>
              <a:cs typeface="Montserrat Bold" charset="0"/>
            </a:endParaRPr>
          </a:p>
        </p:txBody>
      </p:sp>
      <p:sp>
        <p:nvSpPr>
          <p:cNvPr id="10" name="Rectangle 9"/>
          <p:cNvSpPr/>
          <p:nvPr/>
        </p:nvSpPr>
        <p:spPr>
          <a:xfrm>
            <a:off x="428625" y="1351915"/>
            <a:ext cx="3667125" cy="4523105"/>
          </a:xfrm>
          <a:prstGeom prst="rect">
            <a:avLst/>
          </a:prstGeom>
        </p:spPr>
        <p:txBody>
          <a:bodyPr wrap="square">
            <a:spAutoFit/>
          </a:bodyPr>
          <a:p>
            <a:pPr algn="just" fontAlgn="auto">
              <a:lnSpc>
                <a:spcPct val="100000"/>
              </a:lnSpc>
            </a:pPr>
            <a:r>
              <a:rPr lang="en-US" altLang="zh-CN" sz="2400" dirty="0" smtClean="0">
                <a:solidFill>
                  <a:schemeClr val="bg1">
                    <a:lumMod val="50000"/>
                  </a:schemeClr>
                </a:solidFill>
                <a:latin typeface="Batang" panose="02030600000101010101" charset="-127"/>
                <a:ea typeface="宋体" panose="02010600030101010101" pitchFamily="2" charset="-122"/>
                <a:cs typeface="Lato" panose="020F0502020204030203" pitchFamily="34" charset="0"/>
              </a:rPr>
              <a:t>        </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简而言之，史学家的问题是</a:t>
            </a:r>
            <a:r>
              <a:rPr lang="zh-CN" altLang="id-ID" sz="2400" dirty="0" smtClean="0">
                <a:solidFill>
                  <a:srgbClr val="FF0000"/>
                </a:solidFill>
                <a:latin typeface="华文行楷" panose="02010800040101010101" charset="-122"/>
                <a:ea typeface="华文行楷" panose="02010800040101010101" charset="-122"/>
                <a:cs typeface="Lato" panose="020F0502020204030203" pitchFamily="34" charset="0"/>
              </a:rPr>
              <a:t>建构</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一种语言规则，它具有词汇的、语法的、句法的和</a:t>
            </a:r>
            <a:r>
              <a:rPr lang="zh-CN" altLang="id-ID" sz="2400" dirty="0" smtClean="0">
                <a:solidFill>
                  <a:srgbClr val="FF0000"/>
                </a:solidFill>
                <a:latin typeface="华文行楷" panose="02010800040101010101" charset="-122"/>
                <a:ea typeface="华文行楷" panose="02010800040101010101" charset="-122"/>
                <a:cs typeface="Lato" panose="020F0502020204030203" pitchFamily="34" charset="0"/>
              </a:rPr>
              <a:t>语义学</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的维度，借助于它们可以用史学家</a:t>
            </a:r>
            <a:r>
              <a:rPr lang="zh-CN" altLang="id-ID" sz="2400" b="1"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自己的术语</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（而不是用</a:t>
            </a:r>
            <a:r>
              <a:rPr lang="zh-CN" altLang="id-ID" sz="2400" dirty="0" smtClean="0">
                <a:solidFill>
                  <a:srgbClr val="FF0000"/>
                </a:solidFill>
                <a:latin typeface="华文行楷" panose="02010800040101010101" charset="-122"/>
                <a:ea typeface="华文行楷" panose="02010800040101010101" charset="-122"/>
                <a:cs typeface="Lato" panose="020F0502020204030203" pitchFamily="34" charset="0"/>
              </a:rPr>
              <a:t>文献</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本身用来</a:t>
            </a:r>
            <a:r>
              <a:rPr lang="zh-CN" altLang="id-ID" sz="2400" dirty="0" smtClean="0">
                <a:solidFill>
                  <a:srgbClr val="FF0000"/>
                </a:solidFill>
                <a:latin typeface="华文行楷" panose="02010800040101010101" charset="-122"/>
                <a:ea typeface="华文行楷" panose="02010800040101010101" charset="-122"/>
                <a:cs typeface="Lato" panose="020F0502020204030203" pitchFamily="34" charset="0"/>
              </a:rPr>
              <a:t>标示</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它们的术语）来</a:t>
            </a:r>
            <a:r>
              <a:rPr lang="zh-CN" altLang="id-ID" sz="2400" dirty="0" smtClean="0">
                <a:solidFill>
                  <a:srgbClr val="FF0000"/>
                </a:solidFill>
                <a:latin typeface="华文行楷" panose="02010800040101010101" charset="-122"/>
                <a:ea typeface="华文行楷" panose="02010800040101010101" charset="-122"/>
                <a:cs typeface="Lato" panose="020F0502020204030203" pitchFamily="34" charset="0"/>
              </a:rPr>
              <a:t>表现</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历史领域及其要素的特征，并由此准备并</a:t>
            </a:r>
            <a:r>
              <a:rPr lang="zh-CN" altLang="id-ID" sz="2400" dirty="0" smtClean="0">
                <a:solidFill>
                  <a:srgbClr val="FF0000"/>
                </a:solidFill>
                <a:latin typeface="华文行楷" panose="02010800040101010101" charset="-122"/>
                <a:ea typeface="华文行楷" panose="02010800040101010101" charset="-122"/>
                <a:cs typeface="Lato" panose="020F0502020204030203" pitchFamily="34" charset="0"/>
              </a:rPr>
              <a:t>解释</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这些要素，这是史学家在其以后的</a:t>
            </a:r>
            <a:r>
              <a:rPr lang="zh-CN" altLang="id-ID" sz="2400" dirty="0" smtClean="0">
                <a:solidFill>
                  <a:srgbClr val="FF0000"/>
                </a:solidFill>
                <a:latin typeface="华文行楷" panose="02010800040101010101" charset="-122"/>
                <a:ea typeface="华文行楷" panose="02010800040101010101" charset="-122"/>
                <a:cs typeface="Lato" panose="020F0502020204030203" pitchFamily="34" charset="0"/>
              </a:rPr>
              <a:t>叙述</a:t>
            </a:r>
            <a:r>
              <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rPr>
              <a:t>中要做的。</a:t>
            </a:r>
            <a:endParaRPr lang="zh-CN" altLang="id-ID" sz="2400" dirty="0" smtClean="0">
              <a:solidFill>
                <a:schemeClr val="bg1">
                  <a:lumMod val="50000"/>
                </a:schemeClr>
              </a:solidFill>
              <a:latin typeface="华文行楷" panose="02010800040101010101" charset="-122"/>
              <a:ea typeface="华文行楷" panose="02010800040101010101" charset="-122"/>
              <a:cs typeface="Lato" panose="020F0502020204030203" pitchFamily="34" charset="0"/>
            </a:endParaRPr>
          </a:p>
        </p:txBody>
      </p:sp>
      <p:sp>
        <p:nvSpPr>
          <p:cNvPr id="7" name="Rectangle 9"/>
          <p:cNvSpPr/>
          <p:nvPr/>
        </p:nvSpPr>
        <p:spPr>
          <a:xfrm>
            <a:off x="6320790" y="374650"/>
            <a:ext cx="5767070" cy="6369685"/>
          </a:xfrm>
          <a:prstGeom prst="rect">
            <a:avLst/>
          </a:prstGeom>
        </p:spPr>
        <p:txBody>
          <a:bodyPr wrap="square">
            <a:spAutoFit/>
          </a:bodyPr>
          <a:p>
            <a:pPr algn="just" fontAlgn="auto">
              <a:lnSpc>
                <a:spcPct val="100000"/>
              </a:lnSpc>
            </a:pPr>
            <a:r>
              <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rPr>
              <a:t>陈新：</a:t>
            </a:r>
            <a:endPar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rPr>
              <a:t>《我们为什么要叙述历史》</a:t>
            </a:r>
            <a:endPar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rPr>
              <a:t>《论历史性与历史叙述者》</a:t>
            </a:r>
            <a:endPar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dirty="0" smtClean="0">
                <a:latin typeface="Batang" panose="02030600000101010101" charset="-127"/>
                <a:ea typeface="宋体" panose="02010600030101010101" pitchFamily="2" charset="-122"/>
                <a:cs typeface="Lato" panose="020F0502020204030203" pitchFamily="34" charset="0"/>
                <a:sym typeface="+mn-ea"/>
              </a:rPr>
              <a:t>《论历史叙述中的理解与解释》</a:t>
            </a:r>
            <a:endParaRPr lang="zh-CN" altLang="id-ID" sz="2400" dirty="0" smtClean="0">
              <a:latin typeface="Batang" panose="02030600000101010101" charset="-127"/>
              <a:ea typeface="宋体" panose="02010600030101010101" pitchFamily="2" charset="-122"/>
              <a:cs typeface="Lato" panose="020F0502020204030203" pitchFamily="34" charset="0"/>
              <a:sym typeface="+mn-ea"/>
            </a:endParaRPr>
          </a:p>
          <a:p>
            <a:pPr algn="just" fontAlgn="auto">
              <a:lnSpc>
                <a:spcPct val="100000"/>
              </a:lnSpc>
            </a:pPr>
            <a:r>
              <a:rPr lang="zh-CN" altLang="id-ID" sz="2400" dirty="0" smtClean="0">
                <a:latin typeface="Batang" panose="02030600000101010101" charset="-127"/>
                <a:ea typeface="宋体" panose="02010600030101010101" pitchFamily="2" charset="-122"/>
                <a:cs typeface="Lato" panose="020F0502020204030203" pitchFamily="34" charset="0"/>
                <a:sym typeface="+mn-ea"/>
              </a:rPr>
              <a:t>《论历史叙述研究中的历史事实概念》</a:t>
            </a:r>
            <a:endPar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rPr>
              <a:t>《论西方现代历史叙述范式的形成与嬗变》</a:t>
            </a:r>
            <a:endPar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dirty="0" smtClean="0">
                <a:latin typeface="Batang" panose="02030600000101010101" charset="-127"/>
                <a:ea typeface="宋体" panose="02010600030101010101" pitchFamily="2" charset="-122"/>
                <a:cs typeface="Lato" panose="020F0502020204030203" pitchFamily="34" charset="0"/>
                <a:sym typeface="+mn-ea"/>
              </a:rPr>
              <a:t>《论历史叙述在历史学实践中的地位及功能》</a:t>
            </a:r>
            <a:endParaRPr lang="zh-CN" altLang="id-ID" sz="2400" dirty="0" smtClean="0">
              <a:latin typeface="Batang" panose="02030600000101010101" charset="-127"/>
              <a:ea typeface="宋体" panose="02010600030101010101" pitchFamily="2" charset="-122"/>
              <a:cs typeface="Lato" panose="020F0502020204030203" pitchFamily="34" charset="0"/>
              <a:sym typeface="+mn-ea"/>
            </a:endParaRPr>
          </a:p>
          <a:p>
            <a:pPr algn="just" fontAlgn="auto">
              <a:lnSpc>
                <a:spcPct val="100000"/>
              </a:lnSpc>
            </a:pPr>
            <a:r>
              <a:rPr lang="zh-CN" altLang="id-ID" sz="2400" dirty="0" smtClean="0">
                <a:latin typeface="Batang" panose="02030600000101010101" charset="-127"/>
                <a:ea typeface="宋体" panose="02010600030101010101" pitchFamily="2" charset="-122"/>
                <a:cs typeface="Lato" panose="020F0502020204030203" pitchFamily="34" charset="0"/>
                <a:sym typeface="+mn-ea"/>
              </a:rPr>
              <a:t>彭刚，清华大学：</a:t>
            </a:r>
            <a:endParaRPr lang="zh-CN" altLang="id-ID" sz="2400" dirty="0" smtClean="0">
              <a:latin typeface="Batang" panose="02030600000101010101" charset="-127"/>
              <a:ea typeface="宋体" panose="02010600030101010101" pitchFamily="2" charset="-122"/>
              <a:cs typeface="Lato" panose="020F0502020204030203" pitchFamily="34" charset="0"/>
              <a:sym typeface="+mn-ea"/>
            </a:endParaRPr>
          </a:p>
          <a:p>
            <a:pPr algn="just" fontAlgn="auto">
              <a:lnSpc>
                <a:spcPct val="100000"/>
              </a:lnSpc>
            </a:pPr>
            <a:r>
              <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rPr>
              <a:t>《事实与解释：历史知识的限度》</a:t>
            </a:r>
            <a:endPar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rPr>
              <a:t>《历史事实与历史解释——20世纪西方史学理论视野下的考察》</a:t>
            </a:r>
            <a:endPar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rPr>
              <a:t>《相对主义、叙事主义与历史学客观性问题》</a:t>
            </a:r>
            <a:endParaRPr lang="zh-CN" altLang="id-ID" sz="2400"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u="sng" dirty="0" smtClean="0">
                <a:solidFill>
                  <a:schemeClr val="tx1"/>
                </a:solidFill>
                <a:latin typeface="Batang" panose="02030600000101010101" charset="-127"/>
                <a:ea typeface="宋体" panose="02010600030101010101" pitchFamily="2" charset="-122"/>
                <a:cs typeface="Lato" panose="020F0502020204030203" pitchFamily="34" charset="0"/>
              </a:rPr>
              <a:t>周建漳：</a:t>
            </a:r>
            <a:endParaRPr lang="zh-CN" altLang="id-ID" sz="2400" u="sng" dirty="0" smtClean="0">
              <a:solidFill>
                <a:schemeClr val="tx1"/>
              </a:solidFill>
              <a:latin typeface="Batang" panose="02030600000101010101" charset="-127"/>
              <a:ea typeface="宋体" panose="02010600030101010101" pitchFamily="2" charset="-122"/>
              <a:cs typeface="Lato" panose="020F0502020204030203" pitchFamily="34" charset="0"/>
            </a:endParaRPr>
          </a:p>
          <a:p>
            <a:pPr algn="just" fontAlgn="auto">
              <a:lnSpc>
                <a:spcPct val="100000"/>
              </a:lnSpc>
            </a:pPr>
            <a:r>
              <a:rPr lang="zh-CN" altLang="id-ID" sz="2400" u="sng" dirty="0" smtClean="0">
                <a:solidFill>
                  <a:schemeClr val="tx1"/>
                </a:solidFill>
                <a:latin typeface="Batang" panose="02030600000101010101" charset="-127"/>
                <a:ea typeface="宋体" panose="02010600030101010101" pitchFamily="2" charset="-122"/>
                <a:cs typeface="Lato" panose="020F0502020204030203" pitchFamily="34" charset="0"/>
              </a:rPr>
              <a:t>《从叙述文本到历史经验——近三十年来西方历史哲学的新发展》</a:t>
            </a:r>
            <a:endParaRPr lang="zh-CN" altLang="id-ID" sz="2400" u="sng" dirty="0" smtClean="0">
              <a:solidFill>
                <a:schemeClr val="tx1"/>
              </a:solidFill>
              <a:latin typeface="Batang" panose="02030600000101010101" charset="-127"/>
              <a:ea typeface="宋体" panose="02010600030101010101" pitchFamily="2" charset="-122"/>
              <a:cs typeface="Lato" panose="020F0502020204030203" pitchFamily="34" charset="0"/>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05155" y="1019810"/>
            <a:ext cx="5801560" cy="5392477"/>
            <a:chOff x="953" y="2494"/>
            <a:chExt cx="9065" cy="7361"/>
          </a:xfrm>
        </p:grpSpPr>
        <p:grpSp>
          <p:nvGrpSpPr>
            <p:cNvPr id="51" name="Group 50"/>
            <p:cNvGrpSpPr/>
            <p:nvPr/>
          </p:nvGrpSpPr>
          <p:grpSpPr>
            <a:xfrm>
              <a:off x="2000" y="2494"/>
              <a:ext cx="8018" cy="4545"/>
              <a:chOff x="610466" y="930304"/>
              <a:chExt cx="3816027" cy="2885760"/>
            </a:xfrm>
          </p:grpSpPr>
          <p:sp>
            <p:nvSpPr>
              <p:cNvPr id="52" name="TextBox 51"/>
              <p:cNvSpPr txBox="1"/>
              <p:nvPr/>
            </p:nvSpPr>
            <p:spPr>
              <a:xfrm>
                <a:off x="610466" y="1436578"/>
                <a:ext cx="3816027" cy="2379486"/>
              </a:xfrm>
              <a:prstGeom prst="rect">
                <a:avLst/>
              </a:prstGeom>
              <a:noFill/>
              <a:ln>
                <a:noFill/>
              </a:ln>
            </p:spPr>
            <p:txBody>
              <a:bodyPr wrap="square" rtlCol="0">
                <a:spAutoFit/>
              </a:bodyPr>
              <a:lstStyle/>
              <a:p>
                <a:pPr>
                  <a:lnSpc>
                    <a:spcPts val="2300"/>
                  </a:lnSpc>
                </a:pPr>
                <a:r>
                  <a:rPr lang="en-US" altLang="en-GB" sz="2800" dirty="0">
                    <a:latin typeface="Batang" panose="02030600000101010101" charset="-127"/>
                    <a:ea typeface="Batang" panose="02030600000101010101" charset="-127"/>
                  </a:rPr>
                  <a:t>…</a:t>
                </a:r>
                <a:r>
                  <a:rPr lang="zh-CN" altLang="en-US" sz="2800" dirty="0">
                    <a:latin typeface="Batang" panose="02030600000101010101" charset="-127"/>
                    <a:ea typeface="宋体" panose="02010600030101010101" pitchFamily="2" charset="-122"/>
                  </a:rPr>
                  <a:t>以</a:t>
                </a:r>
                <a:r>
                  <a:rPr lang="zh-CN" altLang="en-US" sz="2800" dirty="0">
                    <a:solidFill>
                      <a:srgbClr val="FF0000"/>
                    </a:solidFill>
                    <a:latin typeface="Batang" panose="02030600000101010101" charset="-127"/>
                    <a:ea typeface="宋体" panose="02010600030101010101" pitchFamily="2" charset="-122"/>
                  </a:rPr>
                  <a:t>史料</a:t>
                </a:r>
                <a:r>
                  <a:rPr lang="zh-CN" altLang="en-US" sz="2800" dirty="0">
                    <a:latin typeface="Batang" panose="02030600000101010101" charset="-127"/>
                    <a:ea typeface="宋体" panose="02010600030101010101" pitchFamily="2" charset="-122"/>
                  </a:rPr>
                  <a:t>为依据，</a:t>
                </a:r>
                <a:r>
                  <a:rPr lang="en-US" altLang="zh-CN" sz="2800" dirty="0">
                    <a:latin typeface="Batang" panose="02030600000101010101" charset="-127"/>
                    <a:ea typeface="宋体" panose="02010600030101010101" pitchFamily="2" charset="-122"/>
                  </a:rPr>
                  <a:t>……</a:t>
                </a:r>
                <a:endParaRPr lang="en-US" altLang="zh-CN" sz="2800" dirty="0">
                  <a:latin typeface="Batang" panose="02030600000101010101" charset="-127"/>
                  <a:ea typeface="宋体" panose="02010600030101010101" pitchFamily="2" charset="-122"/>
                </a:endParaRPr>
              </a:p>
              <a:p>
                <a:pPr>
                  <a:lnSpc>
                    <a:spcPts val="2300"/>
                  </a:lnSpc>
                </a:pPr>
                <a:endParaRPr lang="en-US" altLang="zh-CN" sz="2800" dirty="0">
                  <a:latin typeface="Batang" panose="02030600000101010101" charset="-127"/>
                  <a:ea typeface="宋体" panose="02010600030101010101" pitchFamily="2" charset="-122"/>
                </a:endParaRPr>
              </a:p>
              <a:p>
                <a:pPr>
                  <a:lnSpc>
                    <a:spcPts val="2300"/>
                  </a:lnSpc>
                </a:pPr>
                <a:r>
                  <a:rPr lang="zh-CN" altLang="en-US" sz="2800" dirty="0">
                    <a:latin typeface="Batang" panose="02030600000101010101" charset="-127"/>
                    <a:ea typeface="宋体" panose="02010600030101010101" pitchFamily="2" charset="-122"/>
                  </a:rPr>
                  <a:t>所有</a:t>
                </a:r>
                <a:r>
                  <a:rPr lang="zh-CN" altLang="en-US" sz="2800" dirty="0">
                    <a:solidFill>
                      <a:srgbClr val="FF0000"/>
                    </a:solidFill>
                    <a:latin typeface="Batang" panose="02030600000101010101" charset="-127"/>
                    <a:ea typeface="宋体" panose="02010600030101010101" pitchFamily="2" charset="-122"/>
                  </a:rPr>
                  <a:t>历史叙述</a:t>
                </a:r>
                <a:r>
                  <a:rPr lang="zh-CN" altLang="en-US" sz="2800" dirty="0">
                    <a:latin typeface="Batang" panose="02030600000101010101" charset="-127"/>
                    <a:ea typeface="宋体" panose="02010600030101010101" pitchFamily="2" charset="-122"/>
                  </a:rPr>
                  <a:t>在本质上都是对</a:t>
                </a:r>
                <a:endParaRPr lang="zh-CN" altLang="en-US" sz="2800" dirty="0">
                  <a:latin typeface="Batang" panose="02030600000101010101" charset="-127"/>
                  <a:ea typeface="宋体" panose="02010600030101010101" pitchFamily="2" charset="-122"/>
                </a:endParaRPr>
              </a:p>
              <a:p>
                <a:pPr>
                  <a:lnSpc>
                    <a:spcPts val="2300"/>
                  </a:lnSpc>
                </a:pPr>
                <a:endParaRPr lang="zh-CN" altLang="en-US" sz="2800" dirty="0">
                  <a:latin typeface="Batang" panose="02030600000101010101" charset="-127"/>
                  <a:ea typeface="宋体" panose="02010600030101010101" pitchFamily="2" charset="-122"/>
                </a:endParaRPr>
              </a:p>
              <a:p>
                <a:pPr>
                  <a:lnSpc>
                    <a:spcPts val="2300"/>
                  </a:lnSpc>
                </a:pPr>
                <a:r>
                  <a:rPr lang="zh-CN" altLang="en-US" sz="2800" dirty="0">
                    <a:latin typeface="Batang" panose="02030600000101010101" charset="-127"/>
                    <a:ea typeface="宋体" panose="02010600030101010101" pitchFamily="2" charset="-122"/>
                  </a:rPr>
                  <a:t>历史的</a:t>
                </a:r>
                <a:r>
                  <a:rPr lang="zh-CN" altLang="en-US" sz="2800" dirty="0">
                    <a:solidFill>
                      <a:srgbClr val="FF0000"/>
                    </a:solidFill>
                    <a:latin typeface="Batang" panose="02030600000101010101" charset="-127"/>
                    <a:ea typeface="宋体" panose="02010600030101010101" pitchFamily="2" charset="-122"/>
                  </a:rPr>
                  <a:t>解释</a:t>
                </a:r>
                <a:r>
                  <a:rPr lang="zh-CN" altLang="en-US" sz="2800" dirty="0">
                    <a:latin typeface="Batang" panose="02030600000101010101" charset="-127"/>
                    <a:ea typeface="宋体" panose="02010600030101010101" pitchFamily="2" charset="-122"/>
                  </a:rPr>
                  <a:t>，即便是对基本</a:t>
                </a:r>
                <a:r>
                  <a:rPr lang="zh-CN" altLang="en-US" sz="2800" b="1" dirty="0">
                    <a:solidFill>
                      <a:srgbClr val="FF0000"/>
                    </a:solidFill>
                    <a:latin typeface="Batang" panose="02030600000101010101" charset="-127"/>
                    <a:ea typeface="宋体" panose="02010600030101010101" pitchFamily="2" charset="-122"/>
                  </a:rPr>
                  <a:t>事</a:t>
                </a:r>
                <a:endParaRPr lang="zh-CN" altLang="en-US" sz="2800" b="1" dirty="0">
                  <a:solidFill>
                    <a:srgbClr val="FF0000"/>
                  </a:solidFill>
                  <a:latin typeface="Batang" panose="02030600000101010101" charset="-127"/>
                  <a:ea typeface="宋体" panose="02010600030101010101" pitchFamily="2" charset="-122"/>
                </a:endParaRPr>
              </a:p>
              <a:p>
                <a:pPr>
                  <a:lnSpc>
                    <a:spcPts val="2300"/>
                  </a:lnSpc>
                </a:pPr>
                <a:endParaRPr lang="zh-CN" altLang="en-US" sz="2800" b="1" dirty="0">
                  <a:solidFill>
                    <a:srgbClr val="FF0000"/>
                  </a:solidFill>
                  <a:latin typeface="Batang" panose="02030600000101010101" charset="-127"/>
                  <a:ea typeface="宋体" panose="02010600030101010101" pitchFamily="2" charset="-122"/>
                </a:endParaRPr>
              </a:p>
              <a:p>
                <a:pPr>
                  <a:lnSpc>
                    <a:spcPts val="2300"/>
                  </a:lnSpc>
                </a:pPr>
                <a:r>
                  <a:rPr lang="zh-CN" altLang="en-US" sz="2800" b="1" dirty="0">
                    <a:solidFill>
                      <a:srgbClr val="FF0000"/>
                    </a:solidFill>
                    <a:latin typeface="Batang" panose="02030600000101010101" charset="-127"/>
                    <a:ea typeface="宋体" panose="02010600030101010101" pitchFamily="2" charset="-122"/>
                  </a:rPr>
                  <a:t>实</a:t>
                </a:r>
                <a:r>
                  <a:rPr lang="zh-CN" altLang="en-US" sz="2800" dirty="0">
                    <a:latin typeface="Batang" panose="02030600000101010101" charset="-127"/>
                    <a:ea typeface="宋体" panose="02010600030101010101" pitchFamily="2" charset="-122"/>
                  </a:rPr>
                  <a:t>的</a:t>
                </a:r>
                <a:r>
                  <a:rPr lang="zh-CN" altLang="en-US" sz="2800" dirty="0">
                    <a:solidFill>
                      <a:srgbClr val="FF0000"/>
                    </a:solidFill>
                    <a:latin typeface="Batang" panose="02030600000101010101" charset="-127"/>
                    <a:ea typeface="宋体" panose="02010600030101010101" pitchFamily="2" charset="-122"/>
                  </a:rPr>
                  <a:t>陈述</a:t>
                </a:r>
                <a:r>
                  <a:rPr lang="zh-CN" altLang="en-US" sz="2800" dirty="0">
                    <a:latin typeface="Batang" panose="02030600000101010101" charset="-127"/>
                    <a:ea typeface="宋体" panose="02010600030101010101" pitchFamily="2" charset="-122"/>
                  </a:rPr>
                  <a:t>也包含了</a:t>
                </a:r>
                <a:r>
                  <a:rPr lang="zh-CN" altLang="en-US" sz="2800" dirty="0">
                    <a:solidFill>
                      <a:srgbClr val="FF0000"/>
                    </a:solidFill>
                    <a:latin typeface="Batang" panose="02030600000101010101" charset="-127"/>
                    <a:ea typeface="宋体" panose="02010600030101010101" pitchFamily="2" charset="-122"/>
                  </a:rPr>
                  <a:t>陈述者</a:t>
                </a:r>
                <a:r>
                  <a:rPr lang="zh-CN" altLang="en-US" sz="2800" dirty="0">
                    <a:latin typeface="Batang" panose="02030600000101010101" charset="-127"/>
                    <a:ea typeface="宋体" panose="02010600030101010101" pitchFamily="2" charset="-122"/>
                  </a:rPr>
                  <a:t>的</a:t>
                </a:r>
                <a:r>
                  <a:rPr lang="zh-CN" altLang="en-US" sz="2800" dirty="0">
                    <a:solidFill>
                      <a:srgbClr val="FF0000"/>
                    </a:solidFill>
                    <a:latin typeface="Batang" panose="02030600000101010101" charset="-127"/>
                    <a:ea typeface="宋体" panose="02010600030101010101" pitchFamily="2" charset="-122"/>
                  </a:rPr>
                  <a:t>主</a:t>
                </a:r>
                <a:endParaRPr lang="zh-CN" altLang="en-US" sz="2800" dirty="0">
                  <a:solidFill>
                    <a:srgbClr val="FF0000"/>
                  </a:solidFill>
                  <a:latin typeface="Batang" panose="02030600000101010101" charset="-127"/>
                  <a:ea typeface="宋体" panose="02010600030101010101" pitchFamily="2" charset="-122"/>
                </a:endParaRPr>
              </a:p>
              <a:p>
                <a:pPr>
                  <a:lnSpc>
                    <a:spcPts val="2300"/>
                  </a:lnSpc>
                </a:pPr>
                <a:endParaRPr lang="zh-CN" altLang="en-US" sz="2800" dirty="0">
                  <a:solidFill>
                    <a:srgbClr val="FF0000"/>
                  </a:solidFill>
                  <a:latin typeface="Batang" panose="02030600000101010101" charset="-127"/>
                  <a:ea typeface="宋体" panose="02010600030101010101" pitchFamily="2" charset="-122"/>
                </a:endParaRPr>
              </a:p>
              <a:p>
                <a:pPr>
                  <a:lnSpc>
                    <a:spcPts val="2300"/>
                  </a:lnSpc>
                </a:pPr>
                <a:r>
                  <a:rPr lang="zh-CN" altLang="en-US" sz="2800" dirty="0">
                    <a:solidFill>
                      <a:srgbClr val="FF0000"/>
                    </a:solidFill>
                    <a:latin typeface="Batang" panose="02030600000101010101" charset="-127"/>
                    <a:ea typeface="宋体" panose="02010600030101010101" pitchFamily="2" charset="-122"/>
                  </a:rPr>
                  <a:t>观认识</a:t>
                </a:r>
                <a:r>
                  <a:rPr lang="zh-CN" altLang="en-US" sz="2800" dirty="0">
                    <a:latin typeface="Batang" panose="02030600000101010101" charset="-127"/>
                    <a:ea typeface="宋体" panose="02010600030101010101" pitchFamily="2" charset="-122"/>
                  </a:rPr>
                  <a:t>。</a:t>
                </a:r>
                <a:r>
                  <a:rPr lang="en-US" altLang="zh-CN" sz="2800" dirty="0">
                    <a:latin typeface="Batang" panose="02030600000101010101" charset="-127"/>
                    <a:ea typeface="宋体" panose="02010600030101010101" pitchFamily="2" charset="-122"/>
                  </a:rPr>
                  <a:t>……</a:t>
                </a:r>
                <a:r>
                  <a:rPr lang="zh-CN" altLang="en-US" sz="2800" dirty="0">
                    <a:latin typeface="Batang" panose="02030600000101010101" charset="-127"/>
                    <a:ea typeface="宋体" panose="02010600030101010101" pitchFamily="2" charset="-122"/>
                  </a:rPr>
                  <a:t>不断接近</a:t>
                </a:r>
                <a:r>
                  <a:rPr lang="zh-CN" altLang="en-US" sz="2800" b="1" dirty="0">
                    <a:solidFill>
                      <a:srgbClr val="FF0000"/>
                    </a:solidFill>
                    <a:latin typeface="Batang" panose="02030600000101010101" charset="-127"/>
                    <a:ea typeface="宋体" panose="02010600030101010101" pitchFamily="2" charset="-122"/>
                  </a:rPr>
                  <a:t>历史真实</a:t>
                </a:r>
                <a:r>
                  <a:rPr lang="zh-CN" altLang="en-US" sz="2800" dirty="0">
                    <a:latin typeface="Batang" panose="02030600000101010101" charset="-127"/>
                    <a:ea typeface="宋体" panose="02010600030101010101" pitchFamily="2" charset="-122"/>
                  </a:rPr>
                  <a:t>。</a:t>
                </a:r>
                <a:endParaRPr lang="zh-CN" altLang="en-US" sz="2800" dirty="0">
                  <a:latin typeface="Batang" panose="02030600000101010101" charset="-127"/>
                  <a:ea typeface="宋体" panose="02010600030101010101" pitchFamily="2" charset="-122"/>
                </a:endParaRPr>
              </a:p>
            </p:txBody>
          </p:sp>
          <p:sp>
            <p:nvSpPr>
              <p:cNvPr id="53" name="TextBox 52"/>
              <p:cNvSpPr txBox="1"/>
              <p:nvPr/>
            </p:nvSpPr>
            <p:spPr>
              <a:xfrm>
                <a:off x="738910" y="930304"/>
                <a:ext cx="3026421" cy="282725"/>
              </a:xfrm>
              <a:prstGeom prst="rect">
                <a:avLst/>
              </a:prstGeom>
              <a:noFill/>
              <a:ln>
                <a:noFill/>
              </a:ln>
            </p:spPr>
            <p:txBody>
              <a:bodyPr wrap="square" rtlCol="0">
                <a:spAutoFit/>
              </a:bodyPr>
              <a:lstStyle/>
              <a:p>
                <a:r>
                  <a:rPr lang="en-US" altLang="en-GB" b="1" dirty="0">
                    <a:latin typeface="Batang" panose="02030600000101010101" charset="-127"/>
                    <a:ea typeface="Batang" panose="02030600000101010101" charset="-127"/>
                  </a:rPr>
                  <a:t>4.</a:t>
                </a:r>
                <a:r>
                  <a:rPr lang="zh-CN" altLang="en-US" b="1" dirty="0">
                    <a:latin typeface="Batang" panose="02030600000101010101" charset="-127"/>
                    <a:ea typeface="宋体" panose="02010600030101010101" pitchFamily="2" charset="-122"/>
                  </a:rPr>
                  <a:t>历史解释</a:t>
                </a:r>
                <a:endParaRPr lang="zh-CN" altLang="en-US" b="1" dirty="0">
                  <a:latin typeface="Batang" panose="02030600000101010101" charset="-127"/>
                  <a:ea typeface="宋体" panose="02010600030101010101" pitchFamily="2" charset="-122"/>
                </a:endParaRPr>
              </a:p>
            </p:txBody>
          </p:sp>
        </p:grpSp>
        <p:grpSp>
          <p:nvGrpSpPr>
            <p:cNvPr id="60" name="Group 59"/>
            <p:cNvGrpSpPr/>
            <p:nvPr/>
          </p:nvGrpSpPr>
          <p:grpSpPr>
            <a:xfrm>
              <a:off x="2239" y="8260"/>
              <a:ext cx="7748" cy="1595"/>
              <a:chOff x="738910" y="816017"/>
              <a:chExt cx="3687434" cy="1012582"/>
            </a:xfrm>
          </p:grpSpPr>
          <p:sp>
            <p:nvSpPr>
              <p:cNvPr id="61" name="TextBox 60"/>
              <p:cNvSpPr txBox="1"/>
              <p:nvPr/>
            </p:nvSpPr>
            <p:spPr>
              <a:xfrm>
                <a:off x="738910" y="1238081"/>
                <a:ext cx="3687434" cy="590518"/>
              </a:xfrm>
              <a:prstGeom prst="rect">
                <a:avLst/>
              </a:prstGeom>
              <a:noFill/>
              <a:ln>
                <a:noFill/>
              </a:ln>
            </p:spPr>
            <p:txBody>
              <a:bodyPr wrap="square" rtlCol="0">
                <a:spAutoFit/>
              </a:bodyPr>
              <a:lstStyle/>
              <a:p>
                <a:pPr>
                  <a:lnSpc>
                    <a:spcPts val="2300"/>
                  </a:lnSpc>
                </a:pPr>
                <a:r>
                  <a:rPr lang="en-US" altLang="en-GB" sz="2400" b="1" dirty="0">
                    <a:latin typeface="Batang" panose="02030600000101010101" charset="-127"/>
                    <a:ea typeface="Batang" panose="02030600000101010101" charset="-127"/>
                  </a:rPr>
                  <a:t>…</a:t>
                </a:r>
                <a:r>
                  <a:rPr lang="zh-CN" altLang="en-US" sz="2400" b="1" dirty="0">
                    <a:latin typeface="Batang" panose="02030600000101010101" charset="-127"/>
                    <a:ea typeface="宋体" panose="02010600030101010101" pitchFamily="2" charset="-122"/>
                  </a:rPr>
                  <a:t>对获取的</a:t>
                </a:r>
                <a:r>
                  <a:rPr lang="zh-CN" altLang="en-US" sz="2400" b="1" dirty="0">
                    <a:solidFill>
                      <a:srgbClr val="FF0000"/>
                    </a:solidFill>
                    <a:latin typeface="Batang" panose="02030600000101010101" charset="-127"/>
                    <a:ea typeface="宋体" panose="02010600030101010101" pitchFamily="2" charset="-122"/>
                  </a:rPr>
                  <a:t>史料</a:t>
                </a:r>
                <a:r>
                  <a:rPr lang="zh-CN" altLang="en-US" sz="2400" b="1" dirty="0">
                    <a:latin typeface="Batang" panose="02030600000101010101" charset="-127"/>
                    <a:ea typeface="宋体" panose="02010600030101010101" pitchFamily="2" charset="-122"/>
                  </a:rPr>
                  <a:t>进行</a:t>
                </a:r>
                <a:r>
                  <a:rPr lang="zh-CN" altLang="en-US" sz="2400" b="1" dirty="0">
                    <a:solidFill>
                      <a:srgbClr val="FF0000"/>
                    </a:solidFill>
                    <a:latin typeface="Batang" panose="02030600000101010101" charset="-127"/>
                    <a:ea typeface="宋体" panose="02010600030101010101" pitchFamily="2" charset="-122"/>
                  </a:rPr>
                  <a:t>辨析</a:t>
                </a:r>
                <a:r>
                  <a:rPr lang="en-US" altLang="zh-CN" sz="2400" b="1" dirty="0">
                    <a:latin typeface="Batang" panose="02030600000101010101" charset="-127"/>
                    <a:ea typeface="宋体" panose="02010600030101010101" pitchFamily="2" charset="-122"/>
                  </a:rPr>
                  <a:t>……</a:t>
                </a:r>
                <a:r>
                  <a:rPr lang="zh-CN" altLang="en-US" sz="2400" b="1" dirty="0">
                    <a:latin typeface="Batang" panose="02030600000101010101" charset="-127"/>
                    <a:ea typeface="宋体" panose="02010600030101010101" pitchFamily="2" charset="-122"/>
                  </a:rPr>
                  <a:t>重现</a:t>
                </a:r>
                <a:r>
                  <a:rPr lang="zh-CN" altLang="en-US" sz="2400" b="1" dirty="0">
                    <a:solidFill>
                      <a:srgbClr val="FF0000"/>
                    </a:solidFill>
                    <a:latin typeface="Batang" panose="02030600000101010101" charset="-127"/>
                    <a:ea typeface="宋体" panose="02010600030101010101" pitchFamily="2" charset="-122"/>
                  </a:rPr>
                  <a:t>历史真实</a:t>
                </a:r>
                <a:r>
                  <a:rPr lang="zh-CN" altLang="en-US" sz="2400" b="1" dirty="0">
                    <a:latin typeface="Batang" panose="02030600000101010101" charset="-127"/>
                    <a:ea typeface="宋体" panose="02010600030101010101" pitchFamily="2" charset="-122"/>
                  </a:rPr>
                  <a:t>的态度与方法。</a:t>
                </a:r>
                <a:endParaRPr lang="en-US" altLang="zh-CN" sz="2400" b="1" dirty="0">
                  <a:latin typeface="Batang" panose="02030600000101010101" charset="-127"/>
                  <a:ea typeface="宋体" panose="02010600030101010101" pitchFamily="2" charset="-122"/>
                </a:endParaRPr>
              </a:p>
            </p:txBody>
          </p:sp>
          <p:sp>
            <p:nvSpPr>
              <p:cNvPr id="62" name="TextBox 61"/>
              <p:cNvSpPr txBox="1"/>
              <p:nvPr/>
            </p:nvSpPr>
            <p:spPr>
              <a:xfrm>
                <a:off x="738910" y="816017"/>
                <a:ext cx="3026421" cy="319199"/>
              </a:xfrm>
              <a:prstGeom prst="rect">
                <a:avLst/>
              </a:prstGeom>
              <a:noFill/>
              <a:ln>
                <a:noFill/>
              </a:ln>
            </p:spPr>
            <p:txBody>
              <a:bodyPr wrap="square" rtlCol="0">
                <a:spAutoFit/>
              </a:bodyPr>
              <a:lstStyle/>
              <a:p>
                <a:r>
                  <a:rPr lang="en-US" altLang="zh-CN" b="1" dirty="0">
                    <a:latin typeface="Batang" panose="02030600000101010101" charset="-127"/>
                    <a:ea typeface="宋体" panose="02010600030101010101" pitchFamily="2" charset="-122"/>
                  </a:rPr>
                  <a:t>3.</a:t>
                </a:r>
                <a:r>
                  <a:rPr lang="zh-CN" altLang="en-GB" b="1" dirty="0">
                    <a:latin typeface="Batang" panose="02030600000101010101" charset="-127"/>
                    <a:ea typeface="宋体" panose="02010600030101010101" pitchFamily="2" charset="-122"/>
                  </a:rPr>
                  <a:t>史料实证</a:t>
                </a:r>
                <a:endParaRPr lang="zh-CN" altLang="en-GB" b="1" dirty="0">
                  <a:latin typeface="Batang" panose="02030600000101010101" charset="-127"/>
                  <a:ea typeface="宋体" panose="02010600030101010101" pitchFamily="2" charset="-122"/>
                </a:endParaRPr>
              </a:p>
            </p:txBody>
          </p:sp>
        </p:grpSp>
        <p:sp>
          <p:nvSpPr>
            <p:cNvPr id="63" name="Oval 62"/>
            <p:cNvSpPr/>
            <p:nvPr/>
          </p:nvSpPr>
          <p:spPr>
            <a:xfrm>
              <a:off x="953" y="2856"/>
              <a:ext cx="1048" cy="104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Lato" panose="020F0502020204030203" pitchFamily="34" charset="0"/>
              </a:endParaRPr>
            </a:p>
          </p:txBody>
        </p:sp>
        <p:sp>
          <p:nvSpPr>
            <p:cNvPr id="64" name="TextBox 63"/>
            <p:cNvSpPr txBox="1"/>
            <p:nvPr/>
          </p:nvSpPr>
          <p:spPr>
            <a:xfrm>
              <a:off x="953" y="3012"/>
              <a:ext cx="1048" cy="712"/>
            </a:xfrm>
            <a:prstGeom prst="rect">
              <a:avLst/>
            </a:prstGeom>
            <a:noFill/>
            <a:ln>
              <a:noFill/>
            </a:ln>
          </p:spPr>
          <p:txBody>
            <a:bodyPr wrap="square" rtlCol="0" anchor="ctr">
              <a:spAutoFit/>
            </a:bodyPr>
            <a:lstStyle/>
            <a:p>
              <a:pPr algn="ctr"/>
              <a:endParaRPr lang="en-GB" sz="2800" b="1" dirty="0">
                <a:solidFill>
                  <a:schemeClr val="bg1"/>
                </a:solidFill>
                <a:latin typeface="Lato" panose="020F0502020204030203" pitchFamily="34" charset="0"/>
              </a:endParaRPr>
            </a:p>
          </p:txBody>
        </p:sp>
        <p:sp>
          <p:nvSpPr>
            <p:cNvPr id="69" name="Oval 68"/>
            <p:cNvSpPr/>
            <p:nvPr/>
          </p:nvSpPr>
          <p:spPr>
            <a:xfrm>
              <a:off x="953" y="8741"/>
              <a:ext cx="1048" cy="1048"/>
            </a:xfrm>
            <a:prstGeom prst="ellipse">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Lato" panose="020F0502020204030203" pitchFamily="34" charset="0"/>
              </a:endParaRPr>
            </a:p>
          </p:txBody>
        </p:sp>
        <p:sp>
          <p:nvSpPr>
            <p:cNvPr id="70" name="TextBox 69"/>
            <p:cNvSpPr txBox="1"/>
            <p:nvPr/>
          </p:nvSpPr>
          <p:spPr>
            <a:xfrm>
              <a:off x="953" y="8896"/>
              <a:ext cx="1048" cy="712"/>
            </a:xfrm>
            <a:prstGeom prst="rect">
              <a:avLst/>
            </a:prstGeom>
            <a:noFill/>
            <a:ln>
              <a:noFill/>
            </a:ln>
          </p:spPr>
          <p:txBody>
            <a:bodyPr wrap="square" rtlCol="0" anchor="ctr">
              <a:spAutoFit/>
            </a:bodyPr>
            <a:lstStyle/>
            <a:p>
              <a:pPr algn="ctr"/>
              <a:endParaRPr lang="en-US" altLang="en-GB" sz="2800" b="1" dirty="0">
                <a:solidFill>
                  <a:schemeClr val="bg1"/>
                </a:solidFill>
                <a:latin typeface="Lato" panose="020F0502020204030203" pitchFamily="34" charset="0"/>
              </a:endParaRPr>
            </a:p>
          </p:txBody>
        </p:sp>
      </p:grpSp>
      <p:pic>
        <p:nvPicPr>
          <p:cNvPr id="2" name="图片 1" descr="marcus-carlsson-1295799-unsplash"/>
          <p:cNvPicPr>
            <a:picLocks noChangeAspect="1"/>
          </p:cNvPicPr>
          <p:nvPr/>
        </p:nvPicPr>
        <p:blipFill>
          <a:blip r:embed="rId1"/>
          <a:stretch>
            <a:fillRect/>
          </a:stretch>
        </p:blipFill>
        <p:spPr>
          <a:xfrm>
            <a:off x="7296150" y="916940"/>
            <a:ext cx="3553460" cy="4442460"/>
          </a:xfrm>
          <a:prstGeom prst="rect">
            <a:avLst/>
          </a:prstGeom>
        </p:spPr>
      </p:pic>
      <p:sp>
        <p:nvSpPr>
          <p:cNvPr id="71" name="TextBox 70"/>
          <p:cNvSpPr txBox="1"/>
          <p:nvPr/>
        </p:nvSpPr>
        <p:spPr>
          <a:xfrm>
            <a:off x="7296150" y="2891790"/>
            <a:ext cx="3554095" cy="2061210"/>
          </a:xfrm>
          <a:prstGeom prst="rect">
            <a:avLst/>
          </a:prstGeom>
          <a:noFill/>
        </p:spPr>
        <p:txBody>
          <a:bodyPr wrap="square" rtlCol="0">
            <a:spAutoFit/>
          </a:bodyPr>
          <a:lstStyle/>
          <a:p>
            <a:pPr algn="l">
              <a:tabLst>
                <a:tab pos="536575" algn="l"/>
              </a:tabLst>
            </a:pPr>
            <a:r>
              <a:rPr lang="en-ID" sz="3200" b="1" dirty="0">
                <a:solidFill>
                  <a:schemeClr val="bg1"/>
                </a:solidFill>
                <a:latin typeface="DFKai-SB" panose="03000509000000000000" charset="-120"/>
                <a:ea typeface="DFKai-SB" panose="03000509000000000000" charset="-120"/>
              </a:rPr>
              <a:t>Your Header Here</a:t>
            </a:r>
            <a:r>
              <a:rPr lang="zh-CN" altLang="en-ID" sz="3200" b="1" dirty="0">
                <a:solidFill>
                  <a:schemeClr val="bg1"/>
                </a:solidFill>
                <a:latin typeface="DFKai-SB" panose="03000509000000000000" charset="-120"/>
                <a:ea typeface="宋体" panose="02010600030101010101" pitchFamily="2" charset="-122"/>
              </a:rPr>
              <a:t>：</a:t>
            </a:r>
            <a:endParaRPr lang="zh-CN" altLang="en-ID" sz="3200" b="1" dirty="0">
              <a:solidFill>
                <a:schemeClr val="bg1"/>
              </a:solidFill>
              <a:latin typeface="DFKai-SB" panose="03000509000000000000" charset="-120"/>
              <a:ea typeface="宋体" panose="02010600030101010101" pitchFamily="2" charset="-122"/>
            </a:endParaRPr>
          </a:p>
          <a:p>
            <a:pPr algn="l">
              <a:tabLst>
                <a:tab pos="536575" algn="l"/>
              </a:tabLst>
            </a:pPr>
            <a:endParaRPr lang="zh-CN" altLang="en-ID" sz="3200" b="1" dirty="0">
              <a:solidFill>
                <a:schemeClr val="bg1"/>
              </a:solidFill>
              <a:latin typeface="DFKai-SB" panose="03000509000000000000" charset="-120"/>
              <a:ea typeface="宋体" panose="02010600030101010101" pitchFamily="2" charset="-122"/>
            </a:endParaRPr>
          </a:p>
          <a:p>
            <a:pPr algn="l">
              <a:tabLst>
                <a:tab pos="536575" algn="l"/>
              </a:tabLst>
            </a:pPr>
            <a:r>
              <a:rPr lang="zh-CN" altLang="en-ID" sz="3200" b="1" dirty="0">
                <a:solidFill>
                  <a:schemeClr val="bg1"/>
                </a:solidFill>
                <a:latin typeface="DFKai-SB" panose="03000509000000000000" charset="-120"/>
                <a:ea typeface="宋体" panose="02010600030101010101" pitchFamily="2" charset="-122"/>
              </a:rPr>
              <a:t>理解学术和官方二者的突破点在哪里？</a:t>
            </a:r>
            <a:endParaRPr lang="zh-CN" altLang="en-ID" sz="3200" b="1" dirty="0">
              <a:solidFill>
                <a:schemeClr val="bg1"/>
              </a:solidFill>
              <a:latin typeface="DFKai-SB" panose="03000509000000000000" charset="-12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INDEX" val="20187308"/>
  <p:tag name="KSO_WM_TEMPLATE_CATEGORY" val="custom"/>
  <p:tag name="KSO_WM_SCREEN_THEME_FLAG" val="Dlrq25wU2PGuGg5bbmjbDH0Z7lCGPFuUf8JTKgbSDYvAieOKrrC7+PU7jfTGuwwCAd6wtwkY/fWnFnbw9Tj6vJX9R2DHHviky9Z4Rdb0GT0="/>
</p:tagLst>
</file>

<file path=ppt/tags/tag62.xml><?xml version="1.0" encoding="utf-8"?>
<p:tagLst xmlns:p="http://schemas.openxmlformats.org/presentationml/2006/main">
  <p:tag name="KSO_WM_UNIT_PRESET_TEXT_INDEX" val="0"/>
  <p:tag name="KSO_WM_UNIT_PRESET_TEXT_LEN" val="0"/>
  <p:tag name="KSO_WM_UNIT_NOCLEAR" val="0"/>
  <p:tag name="KSO_WM_UNIT_VALUE" val="19"/>
  <p:tag name="KSO_WM_UNIT_HIGHLIGHT" val="0"/>
  <p:tag name="KSO_WM_UNIT_COMPATIBLE" val="0"/>
  <p:tag name="KSO_WM_UNIT_DIAGRAM_ISNUMVISUAL" val="0"/>
  <p:tag name="KSO_WM_UNIT_DIAGRAM_ISREFERUNIT" val="0"/>
  <p:tag name="KSO_WM_UNIT_TYPE" val="f"/>
  <p:tag name="KSO_WM_UNIT_INDEX" val="1"/>
  <p:tag name="KSO_WM_UNIT_ID" val="OneParaTitle0_6*f*1"/>
  <p:tag name="KSO_WM_TEMPLATE_CATEGORY" val="OneParaTitle"/>
  <p:tag name="KSO_WM_TEMPLATE_INDEX" val="0"/>
  <p:tag name="KSO_WM_UNIT_LAYERLEVEL" val="1"/>
  <p:tag name="KSO_WM_TAG_VERSION" val="1.0"/>
  <p:tag name="KSO_WM_BEAUTIFY_FLAG" val="#wm#"/>
  <p:tag name="KSO_WM_UNIT_TEXTBOXSTYLE_GUID" val="{25077f6b-7d09-481d-8b09-594dc06b6d8f}"/>
  <p:tag name="KSO_WM_UNIT_TEXTBOXSTYLE_INDEX" val="1"/>
  <p:tag name="KSO_WM_UNIT_TEXTBOXSTYLE_TYPE" val="OneParaTitle"/>
  <p:tag name="KSO_WM_SCREEN_THEME_FLAG" val="Dlrq25wU2PGuGg5bbmjbDH0Z7lCGPFuUf8JTKgbSDYvAieOKrrC7+PU7jfTGuwwCAd6wtwkY/fWnFnbw9Tj6vJX9R2DHHviky9Z4Rdb0GT0="/>
</p:tagLst>
</file>

<file path=ppt/tags/tag63.xml><?xml version="1.0" encoding="utf-8"?>
<p:tagLst xmlns:p="http://schemas.openxmlformats.org/presentationml/2006/main">
  <p:tag name="KSO_WM_TEMPLATE_THUMBS_INDEX" val="1、2、3、6、8、10、11、12、15"/>
  <p:tag name="KSO_WM_SLIDE_MODEL_TYPE" val="cover"/>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CREEN_THEME_FLAG" val="Dlrq25wU2PGuGg5bbmjbDH0Z7lCGPFuUf8JTKgbSDYvAieOKrrC7+PU7jfTGuwwCAd6wtwkY/fWnFnbw9Tj6vJX9R2DHHviky9Z4Rdb0GT0="/>
</p:tagLst>
</file>

<file path=ppt/tags/tag64.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65.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66.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67.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68.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69.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70.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1.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2.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3.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4.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5.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6.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7.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8.xml><?xml version="1.0" encoding="utf-8"?>
<p:tagLst xmlns:p="http://schemas.openxmlformats.org/presentationml/2006/main">
  <p:tag name="KSO_WM_BEAUTIFY_FLAG" val="#wm#"/>
  <p:tag name="KSO_WM_TEMPLATE_CATEGORY" val="custom"/>
  <p:tag name="KSO_WM_TEMPLATE_INDEX" val="20187308"/>
  <p:tag name="KSO_WM_SCREEN_THEME_FLAG" val="Dlrq25wU2PGuGg5bbmjbDH0Z7lCGPFuUf8JTKgbSDYvAieOKrrC7+PU7jfTGuwwCAd6wtwkY/fWnFnbw9Tj6vJX9R2DHHviky9Z4Rdb0GT0="/>
</p:tagLst>
</file>

<file path=ppt/tags/tag79.xml><?xml version="1.0" encoding="utf-8"?>
<p:tagLst xmlns:p="http://schemas.openxmlformats.org/presentationml/2006/main">
  <p:tag name="KSO_WM_TEMPLATE_THUMBS_INDEX" val="1、2、3、6、8、10、11、12、15"/>
  <p:tag name="KSO_WM_SLIDE_MODEL_TYPE" val="cover"/>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CREEN_THEME_FLAG" val="Dlrq25wU2PGuGg5bbmjbDH0Z7lCGPFuUf8JTKgbSDYvAieOKrrC7+PU7jfTGuwwCAd6wtwkY/fWnFnbw9Tj6vJX9R2DHHviky9Z4Rdb0GT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0Z7lCGPFuUf8JTKgbSDYvAieOKrrC7+PU7jfTGuwwCAd6wtwkY/fWnFnbw9Tj6vJX9R2DHHviky9Z4Rdb0GT0="/>
</p:tagLst>
</file>

<file path=ppt/tags/tag80.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H0Z7lCGPFuUf8JTKgbSDYvAieOKrrC7+PU7jfTGuwwCAd6wtwkY/fWnFnbw9Tj6vJX9R2DHHviky9Z4Rdb0GT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0Z7lCGPFuUf8JTKgbSDYvAieOKrrC7+PU7jfTGuwwCAd6wtwkY/fWnFnbw9Tj6vJX9R2DHHviky9Z4Rdb0GT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5166</Words>
  <Application>WPS 演示</Application>
  <PresentationFormat>宽屏</PresentationFormat>
  <Paragraphs>290</Paragraphs>
  <Slides>27</Slides>
  <Notes>15</Notes>
  <HiddenSlides>0</HiddenSlides>
  <MMClips>0</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27</vt:i4>
      </vt:variant>
    </vt:vector>
  </HeadingPairs>
  <TitlesOfParts>
    <vt:vector size="61" baseType="lpstr">
      <vt:lpstr>Arial</vt:lpstr>
      <vt:lpstr>宋体</vt:lpstr>
      <vt:lpstr>Wingdings</vt:lpstr>
      <vt:lpstr>Batang</vt:lpstr>
      <vt:lpstr>Constantia</vt:lpstr>
      <vt:lpstr>Segoe UI</vt:lpstr>
      <vt:lpstr>微软雅黑</vt:lpstr>
      <vt:lpstr>Calibri</vt:lpstr>
      <vt:lpstr>方正悠黑体</vt:lpstr>
      <vt:lpstr>黑体</vt:lpstr>
      <vt:lpstr>华文行楷</vt:lpstr>
      <vt:lpstr>华文新魏</vt:lpstr>
      <vt:lpstr>Montserrat Bold</vt:lpstr>
      <vt:lpstr>Lato</vt:lpstr>
      <vt:lpstr>DFKai-SB</vt:lpstr>
      <vt:lpstr>Montserrat</vt:lpstr>
      <vt:lpstr>Segoe Print</vt:lpstr>
      <vt:lpstr>Gill Sans</vt:lpstr>
      <vt:lpstr>Arial Unicode MS</vt:lpstr>
      <vt:lpstr>Calibri</vt:lpstr>
      <vt:lpstr>MingLiU-ExtB</vt:lpstr>
      <vt:lpstr>Gill Sans MT</vt:lpstr>
      <vt:lpstr>Calibri Light</vt:lpstr>
      <vt:lpstr>Arial</vt:lpstr>
      <vt:lpstr>Open Sans Light</vt:lpstr>
      <vt:lpstr>Open Sans</vt:lpstr>
      <vt:lpstr>Montserrat Light</vt:lpstr>
      <vt:lpstr>Gill Sans</vt:lpstr>
      <vt:lpstr>Open Sans</vt:lpstr>
      <vt:lpstr>Source Sans Pro Semibold</vt:lpstr>
      <vt:lpstr>Adobe Gothic Std B</vt:lpstr>
      <vt:lpstr>Yu Gothic UI Semibold</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2GGTFQ2</dc:creator>
  <cp:lastModifiedBy>刘凯</cp:lastModifiedBy>
  <cp:revision>439</cp:revision>
  <dcterms:created xsi:type="dcterms:W3CDTF">2018-07-25T09:21:00Z</dcterms:created>
  <dcterms:modified xsi:type="dcterms:W3CDTF">2019-05-16T11:25:12Z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y fmtid="{D5CDD505-2E9C-101B-9397-08002B2CF9AE}" pid="3" name="KSORubyTemplateID">
    <vt:lpwstr>8</vt:lpwstr>
  </property>
</Properties>
</file>