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429" r:id="rId4"/>
    <p:sldId id="439" r:id="rId5"/>
    <p:sldId id="257" r:id="rId6"/>
    <p:sldId id="440" r:id="rId7"/>
    <p:sldId id="441" r:id="rId8"/>
    <p:sldId id="442" r:id="rId9"/>
    <p:sldId id="446" r:id="rId10"/>
    <p:sldId id="259" r:id="rId11"/>
    <p:sldId id="443" r:id="rId12"/>
    <p:sldId id="444" r:id="rId13"/>
    <p:sldId id="445" r:id="rId14"/>
    <p:sldId id="430" r:id="rId15"/>
    <p:sldId id="447" r:id="rId16"/>
    <p:sldId id="43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1" autoAdjust="0"/>
    <p:restoredTop sz="73636" autoAdjust="0"/>
  </p:normalViewPr>
  <p:slideViewPr>
    <p:cSldViewPr snapToGrid="0">
      <p:cViewPr varScale="1">
        <p:scale>
          <a:sx n="63" d="100"/>
          <a:sy n="63" d="100"/>
        </p:scale>
        <p:origin x="2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2.xml" Id="rId3" /><Relationship Type="http://schemas.openxmlformats.org/officeDocument/2006/relationships/theme" Target="theme/theme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presProps" Target="pres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bleStyles" Target="tableStyles.xml" Id="rId22" /><Relationship Type="http://schemas.openxmlformats.org/officeDocument/2006/relationships/tags" Target="/ppt/tags/tag1.xml" Id="R0da11485ed8449f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49CD-A6BB-4D31-9D11-972FF6708BE1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42C5-EE6E-4F71-8DF5-083B584EF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4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99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以儒家思想为核心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糅合了佛教、道教的一些思想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形成了新的儒学思想体系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理学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49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活字印刷术的发明、火药用于军事、指南针应用于航海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这些发明的西传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对欧洲的社会发展产生了重大影响。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908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文人画、风俗画各领风骚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宋词、元曲丰富了中华民族的文化宝库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辽、西夏、金、元各政权都创制了本民族文字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592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4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60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4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阶段特征：辽宋夏金多民族政权并立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元朝实现统一。这一时期中国的经济、文化成就在世界上仍处于领先地位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4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960</a:t>
            </a:r>
            <a:r>
              <a:rPr lang="zh-CN" altLang="en-US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年，后周大将赵匡胤在陈桥驿发动兵变，被部下拥立为皇帝，随即回师夺取后周政权，改国号为宋，以开封为东京，作为都城，史称北宋。</a:t>
            </a:r>
            <a:endParaRPr lang="en-US" altLang="zh-CN" sz="12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中央集权制度强化。</a:t>
            </a: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三省六部制进一步发展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宋朝实行二府三司制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强化了皇权。此外，北宋采取一系列措施加强中央集权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基本解决了中央与地方的矛盾问题。</a:t>
            </a:r>
            <a:endParaRPr lang="zh-CN" altLang="en-US" sz="12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25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辽、西夏、金在保存民族特色政治制度的同时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积极学习汉族先进政治制度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24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1206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年，铁木真建立蒙古汗国，随后灭西夏、金，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1271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年忽必烈建立元朝，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1276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年元灭南宋，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1279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年统一全国。元朝实行了一系列加强中央集权的措施，其行省制度加强了中央集权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是我国省制的开端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8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辽宋夏金多民族政权并立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到元朝实现统一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统一多民族国家进一步发展和巩固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汉族政权与少数民族政权对峙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有战有和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以和平经济文化交流为主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元朝统一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民族交融出现新高潮。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45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0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封建经济继续发展。农业、手工业进一步发展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商业和城市空前繁荣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海外贸易发达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封建生产方式进一步向边疆地区扩展。契丹、党项、女真等族逐渐采用农业生产方式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边疆地区得到开发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42C5-EE6E-4F71-8DF5-083B584EF1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25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49FC9-4884-4891-B5A8-42AD46A31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26F3CA-BECE-4D97-AB5F-A59FA3A5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74653-351F-4555-83C9-3ADDD825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DA840-6ECC-4566-B636-2F09BAA1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510D54-E6D5-4659-97CD-C641EA14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60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8989D-13F5-403B-AA71-357FB1C1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41D90A-9A11-4BA2-AA4F-963E9760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1C730-2004-4351-893F-3BECC937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0B548F-A96A-4727-8E50-F1332B53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64F8FB-DD40-4481-B908-5AD3A70B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9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FC3C30-EDAD-4962-B10A-EEF65E076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35ED97-7EF4-4EC3-A55E-CB71B7B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90401A-76B6-4CE9-AF72-34BBC386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0BD0CD-C043-4016-8C9E-B2EC2FCC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8433E2-7A47-4ED8-9FD5-47D81136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6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1AB37-6320-45F9-AFC0-7EBF8444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24F38-CF0D-4C5F-99B5-3F858124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0D7B36-2ED3-4FFC-954B-D0868B1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82BB4A-BA8B-41F4-956B-AE239769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1121AC-0B98-42A6-B662-9A738364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5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D4ACD-72D1-4FD2-8784-6B4A02F6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794617-46CC-425C-8D82-738E9F20B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70767-6EB0-42A7-AA89-750B0AEA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61D742-396E-41AF-9EA2-4B0DFBFD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CADD8-9855-41F7-8433-A1FA43C0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96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723ED-7EE7-4754-B4C2-804D0BFC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068BAC-2C24-464C-A094-8C1127BEE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09C227-F1D5-452F-8606-4D1441755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747B42-A125-4EB9-8930-A494C4BE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F73FA6-7012-49F4-AD19-DA7E4762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F464D8-1161-4386-B9E0-988679E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5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21196-2E31-4E6D-AE5E-50F2C69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1AE13E-3B3D-40BA-BB4E-5235479A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DCC1FE-F56A-426E-A11F-A093ED43A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2E26696-FE04-4E5D-AD82-74D2CEDAE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BD1960-A371-462C-9668-0371D7A3C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BCB07C-654C-432A-B45D-5FA64D35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B9E8DF-2475-404C-B7D4-97F09317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97B43B-1CBD-4C07-950E-6DB3B66E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5F524-52FA-434F-B6FD-C9517604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F5960D-6A7C-4FBF-BC96-020F9AAB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7C8946-DECD-4E57-BE36-4F7B4A5F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3729D9-D29C-4ABC-8020-EB7AF479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BC05DA-3970-4EC2-9288-7D06797A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469F93-50F3-42BC-A2F4-31439310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2D5DD0-D12A-4225-8652-A71777A6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6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CB72C-48FD-45E5-B1CF-5EEB903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D2AC87-8D4E-4393-A912-D247074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571036-8432-4AB3-907E-747F948DF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FAFDBD-99A0-48AF-A455-545ACF70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4D18C9-3BD8-42B7-A806-51C5E6F4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2772D7-4800-4B6D-8B19-9CC3F1F1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8696B-0992-4FDE-A430-B0B69066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5B9E9D-929A-494D-951F-12C71D6D9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B682FC-0E38-4C80-9B61-821CC5071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DD2A9D-A2AB-467B-99B4-2F0EEFC8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C23F99-8424-4E47-ABCC-3499C328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36803B-D537-48D9-9B7A-2644E144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53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5EE33F-AEBD-42F3-AFE2-BE77C504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F54E4F-41C7-498C-9A89-DD593781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DE13-7747-43D8-8EF4-CA6C4773B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BC4D-5A26-4ADB-9BFF-06779FE2BEF4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0107E-779F-4DCF-ABE5-2A9E5C2E9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5DB966-999C-4185-A27B-E947C062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5DB1-EC34-4950-940E-E6C9AABF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5" name="Rectangle 25">
            <a:extLst>
              <a:ext uri="{FF2B5EF4-FFF2-40B4-BE49-F238E27FC236}">
                <a16:creationId xmlns:a16="http://schemas.microsoft.com/office/drawing/2014/main" id="{FD4B5DCE-D595-4FAB-A231-6940ABC5D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26" y="184165"/>
            <a:ext cx="10650003" cy="8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zh-CN" altLang="en-US" sz="480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单元复习课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F321413-2DBD-4257-B3B8-702C3439647C}"/>
              </a:ext>
            </a:extLst>
          </p:cNvPr>
          <p:cNvCxnSpPr/>
          <p:nvPr/>
        </p:nvCxnSpPr>
        <p:spPr>
          <a:xfrm>
            <a:off x="786063" y="1138989"/>
            <a:ext cx="108605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25">
            <a:extLst>
              <a:ext uri="{FF2B5EF4-FFF2-40B4-BE49-F238E27FC236}">
                <a16:creationId xmlns:a16="http://schemas.microsoft.com/office/drawing/2014/main" id="{C52571F0-61B4-4C46-8EA2-5D4F757DE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845" y="1913335"/>
            <a:ext cx="8635320" cy="42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zh-CN" altLang="en-US" sz="480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第三单元</a:t>
            </a:r>
            <a:endParaRPr lang="en-US" altLang="zh-CN" sz="480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CN" altLang="en-US" sz="480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辽宋夏金多民族政权的并立与元朝的统一</a:t>
            </a:r>
          </a:p>
          <a:p>
            <a:pPr algn="ctr" eaLnBrk="0" hangingPunct="0"/>
            <a:endParaRPr lang="en-US" altLang="zh-CN" sz="480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0" hangingPunct="0"/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授课人：杨欢</a:t>
            </a:r>
            <a:endParaRPr lang="en-US" altLang="zh-CN" sz="3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0" hangingPunct="0"/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2">
            <a:extLst>
              <a:ext uri="{FF2B5EF4-FFF2-40B4-BE49-F238E27FC236}">
                <a16:creationId xmlns:a16="http://schemas.microsoft.com/office/drawing/2014/main" id="{21A2CDAE-407F-4990-8163-0ED8FE13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725103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二、宋元时期经济重心南移和思想科技文化</a:t>
            </a:r>
          </a:p>
        </p:txBody>
      </p:sp>
      <p:sp>
        <p:nvSpPr>
          <p:cNvPr id="44" name="矩形 7">
            <a:extLst>
              <a:ext uri="{FF2B5EF4-FFF2-40B4-BE49-F238E27FC236}">
                <a16:creationId xmlns:a16="http://schemas.microsoft.com/office/drawing/2014/main" id="{C05BC0E8-CC8E-4E19-A437-4F5E00D3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952068"/>
            <a:ext cx="3958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、经济发展及重心南移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97845F-F294-4A00-9355-7B6DCB8DE065}"/>
              </a:ext>
            </a:extLst>
          </p:cNvPr>
          <p:cNvSpPr txBox="1"/>
          <p:nvPr/>
        </p:nvSpPr>
        <p:spPr>
          <a:xfrm>
            <a:off x="1007009" y="1895301"/>
            <a:ext cx="738664" cy="4322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/>
              <a:t>南方经济发展的表现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2B65947E-38CE-4386-B021-DCA20E84B7AC}"/>
              </a:ext>
            </a:extLst>
          </p:cNvPr>
          <p:cNvSpPr/>
          <p:nvPr/>
        </p:nvSpPr>
        <p:spPr>
          <a:xfrm>
            <a:off x="1895302" y="1695796"/>
            <a:ext cx="349134" cy="4671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7">
            <a:extLst>
              <a:ext uri="{FF2B5EF4-FFF2-40B4-BE49-F238E27FC236}">
                <a16:creationId xmlns:a16="http://schemas.microsoft.com/office/drawing/2014/main" id="{56A54C37-D8F2-4EC0-BC4E-A2154346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454" y="196899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农业</a:t>
            </a:r>
          </a:p>
        </p:txBody>
      </p:sp>
      <p:sp>
        <p:nvSpPr>
          <p:cNvPr id="49" name="矩形 7">
            <a:extLst>
              <a:ext uri="{FF2B5EF4-FFF2-40B4-BE49-F238E27FC236}">
                <a16:creationId xmlns:a16="http://schemas.microsoft.com/office/drawing/2014/main" id="{36CA3027-FFAF-4372-B0E0-A8FFE909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454" y="3501305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手工业</a:t>
            </a:r>
          </a:p>
        </p:txBody>
      </p:sp>
      <p:sp>
        <p:nvSpPr>
          <p:cNvPr id="50" name="矩形 7">
            <a:extLst>
              <a:ext uri="{FF2B5EF4-FFF2-40B4-BE49-F238E27FC236}">
                <a16:creationId xmlns:a16="http://schemas.microsoft.com/office/drawing/2014/main" id="{050E6FFD-969D-41B5-8C8C-8E597A6C6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454" y="523035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商业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888A20F9-5C4D-425F-9189-FC66B66492D1}"/>
              </a:ext>
            </a:extLst>
          </p:cNvPr>
          <p:cNvSpPr/>
          <p:nvPr/>
        </p:nvSpPr>
        <p:spPr>
          <a:xfrm>
            <a:off x="3042460" y="1729048"/>
            <a:ext cx="182880" cy="9809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7">
            <a:extLst>
              <a:ext uri="{FF2B5EF4-FFF2-40B4-BE49-F238E27FC236}">
                <a16:creationId xmlns:a16="http://schemas.microsoft.com/office/drawing/2014/main" id="{C7CC9452-D6B4-41FE-823B-87213CFF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738" y="1603232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粮食作物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F2A122-22D8-4094-BD74-D78DEF579C58}"/>
              </a:ext>
            </a:extLst>
          </p:cNvPr>
          <p:cNvSpPr/>
          <p:nvPr/>
        </p:nvSpPr>
        <p:spPr>
          <a:xfrm>
            <a:off x="5054139" y="1376788"/>
            <a:ext cx="5569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占城稻引进推广，苏湖熟，天下足；</a:t>
            </a:r>
            <a:endParaRPr lang="en-US" altLang="zh-CN" sz="2800" b="1" dirty="0">
              <a:latin typeface="Calibri" panose="020F0502020204030204" pitchFamily="34" charset="0"/>
            </a:endParaRPr>
          </a:p>
          <a:p>
            <a:r>
              <a:rPr lang="zh-CN" altLang="en-US" sz="2800" b="1" dirty="0">
                <a:latin typeface="Calibri" panose="020F0502020204030204" pitchFamily="34" charset="0"/>
              </a:rPr>
              <a:t> 水稻产量居粮食首位。</a:t>
            </a:r>
          </a:p>
        </p:txBody>
      </p:sp>
      <p:sp>
        <p:nvSpPr>
          <p:cNvPr id="54" name="矩形 7">
            <a:extLst>
              <a:ext uri="{FF2B5EF4-FFF2-40B4-BE49-F238E27FC236}">
                <a16:creationId xmlns:a16="http://schemas.microsoft.com/office/drawing/2014/main" id="{C58690FB-766F-4775-8CEA-555F94C8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257" y="2354148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经济作物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F444D38-2B16-493C-B943-A81A6CEF0086}"/>
              </a:ext>
            </a:extLst>
          </p:cNvPr>
          <p:cNvSpPr/>
          <p:nvPr/>
        </p:nvSpPr>
        <p:spPr>
          <a:xfrm>
            <a:off x="5073536" y="2343836"/>
            <a:ext cx="5569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棉花、茶树的种植和栽培得到推广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C8038476-8384-4D96-9CB1-4FBBD1B19D88}"/>
              </a:ext>
            </a:extLst>
          </p:cNvPr>
          <p:cNvSpPr/>
          <p:nvPr/>
        </p:nvSpPr>
        <p:spPr>
          <a:xfrm>
            <a:off x="3408218" y="3009207"/>
            <a:ext cx="149629" cy="1496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7">
            <a:extLst>
              <a:ext uri="{FF2B5EF4-FFF2-40B4-BE49-F238E27FC236}">
                <a16:creationId xmlns:a16="http://schemas.microsoft.com/office/drawing/2014/main" id="{862EB9B1-AEDD-46EB-837E-78E3DA9D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266" y="2952662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纺织业</a:t>
            </a:r>
          </a:p>
        </p:txBody>
      </p:sp>
      <p:sp>
        <p:nvSpPr>
          <p:cNvPr id="58" name="矩形 7">
            <a:extLst>
              <a:ext uri="{FF2B5EF4-FFF2-40B4-BE49-F238E27FC236}">
                <a16:creationId xmlns:a16="http://schemas.microsoft.com/office/drawing/2014/main" id="{2765C5AD-D37D-4933-8E54-42A4ADC9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266" y="3484679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制瓷业</a:t>
            </a:r>
          </a:p>
        </p:txBody>
      </p:sp>
      <p:sp>
        <p:nvSpPr>
          <p:cNvPr id="59" name="矩形 7">
            <a:extLst>
              <a:ext uri="{FF2B5EF4-FFF2-40B4-BE49-F238E27FC236}">
                <a16:creationId xmlns:a16="http://schemas.microsoft.com/office/drawing/2014/main" id="{11AE87D2-FEC7-440D-A84A-48557DE7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266" y="4036091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造船业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962B2AA-3F70-4D41-8634-2CE1B0B7D98A}"/>
              </a:ext>
            </a:extLst>
          </p:cNvPr>
          <p:cNvSpPr/>
          <p:nvPr/>
        </p:nvSpPr>
        <p:spPr>
          <a:xfrm>
            <a:off x="4876800" y="2945120"/>
            <a:ext cx="69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丝织业超过北方（江浙、蜀地）棉织业推广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258D091-77A5-4C94-86C4-22439F1F8165}"/>
              </a:ext>
            </a:extLst>
          </p:cNvPr>
          <p:cNvSpPr/>
          <p:nvPr/>
        </p:nvSpPr>
        <p:spPr>
          <a:xfrm>
            <a:off x="4929448" y="3463282"/>
            <a:ext cx="69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重心在江南（哥窑、景德镇）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E3B9CF8-EC57-478A-8852-0CF777B254BB}"/>
              </a:ext>
            </a:extLst>
          </p:cNvPr>
          <p:cNvSpPr/>
          <p:nvPr/>
        </p:nvSpPr>
        <p:spPr>
          <a:xfrm>
            <a:off x="4948845" y="4047945"/>
            <a:ext cx="69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宋代居首位（广州、泉州）</a:t>
            </a:r>
          </a:p>
        </p:txBody>
      </p:sp>
      <p:sp>
        <p:nvSpPr>
          <p:cNvPr id="63" name="左大括号 62">
            <a:extLst>
              <a:ext uri="{FF2B5EF4-FFF2-40B4-BE49-F238E27FC236}">
                <a16:creationId xmlns:a16="http://schemas.microsoft.com/office/drawing/2014/main" id="{6E271110-04AE-4CDD-BC88-0B9F8077BB5B}"/>
              </a:ext>
            </a:extLst>
          </p:cNvPr>
          <p:cNvSpPr/>
          <p:nvPr/>
        </p:nvSpPr>
        <p:spPr>
          <a:xfrm>
            <a:off x="3111731" y="4757650"/>
            <a:ext cx="149629" cy="1496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7">
            <a:extLst>
              <a:ext uri="{FF2B5EF4-FFF2-40B4-BE49-F238E27FC236}">
                <a16:creationId xmlns:a16="http://schemas.microsoft.com/office/drawing/2014/main" id="{33C99BC6-78AF-45B3-B335-CE2520473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655" y="4667854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商业都市</a:t>
            </a:r>
          </a:p>
        </p:txBody>
      </p:sp>
      <p:sp>
        <p:nvSpPr>
          <p:cNvPr id="71" name="矩形 7">
            <a:extLst>
              <a:ext uri="{FF2B5EF4-FFF2-40B4-BE49-F238E27FC236}">
                <a16:creationId xmlns:a16="http://schemas.microsoft.com/office/drawing/2014/main" id="{8DD895A2-86B6-4FF1-9C03-2616611C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655" y="5199871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对外贸易</a:t>
            </a:r>
          </a:p>
        </p:txBody>
      </p:sp>
      <p:sp>
        <p:nvSpPr>
          <p:cNvPr id="72" name="矩形 7">
            <a:extLst>
              <a:ext uri="{FF2B5EF4-FFF2-40B4-BE49-F238E27FC236}">
                <a16:creationId xmlns:a16="http://schemas.microsoft.com/office/drawing/2014/main" id="{B8FA3D72-7624-49F6-89F9-2DFF125FD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655" y="575128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货币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E3052F2-57DE-4B75-A428-8BDE19C6012F}"/>
              </a:ext>
            </a:extLst>
          </p:cNvPr>
          <p:cNvSpPr/>
          <p:nvPr/>
        </p:nvSpPr>
        <p:spPr>
          <a:xfrm>
            <a:off x="4912815" y="4660311"/>
            <a:ext cx="69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商业城市繁荣（临安）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6057942A-70C5-4A0A-A48F-A368BFFF2C45}"/>
              </a:ext>
            </a:extLst>
          </p:cNvPr>
          <p:cNvSpPr/>
          <p:nvPr/>
        </p:nvSpPr>
        <p:spPr>
          <a:xfrm>
            <a:off x="4898961" y="5228349"/>
            <a:ext cx="69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重心在江南（广州、泉州、市舶司）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02B32744-14B5-4FA7-990D-09D646766FD7}"/>
              </a:ext>
            </a:extLst>
          </p:cNvPr>
          <p:cNvSpPr/>
          <p:nvPr/>
        </p:nvSpPr>
        <p:spPr>
          <a:xfrm>
            <a:off x="4319842" y="5813012"/>
            <a:ext cx="6949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北宋交子，设交子务，控制纸币的印制和发行，南宋纸币和铜钱并行。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70" grpId="0"/>
      <p:bldP spid="71" grpId="0"/>
      <p:bldP spid="72" grpId="0"/>
      <p:bldP spid="73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2">
            <a:extLst>
              <a:ext uri="{FF2B5EF4-FFF2-40B4-BE49-F238E27FC236}">
                <a16:creationId xmlns:a16="http://schemas.microsoft.com/office/drawing/2014/main" id="{21A2CDAE-407F-4990-8163-0ED8FE13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725103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二、宋元时期经济重心南移和思想科技文化</a:t>
            </a:r>
          </a:p>
        </p:txBody>
      </p:sp>
      <p:sp>
        <p:nvSpPr>
          <p:cNvPr id="44" name="矩形 7">
            <a:extLst>
              <a:ext uri="{FF2B5EF4-FFF2-40B4-BE49-F238E27FC236}">
                <a16:creationId xmlns:a16="http://schemas.microsoft.com/office/drawing/2014/main" id="{C05BC0E8-CC8E-4E19-A437-4F5E00D3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952068"/>
            <a:ext cx="3958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、儒学复兴和程朱理学</a:t>
            </a:r>
          </a:p>
        </p:txBody>
      </p:sp>
      <p:pic>
        <p:nvPicPr>
          <p:cNvPr id="30" name="Picture 1" descr="C:\Users\44540\AppData\Roaming\Tencent\Users\46728224\QQ\WinTemp\RichOle\W1@3L1{$KXQV(9[1}QWA5SN.png">
            <a:extLst>
              <a:ext uri="{FF2B5EF4-FFF2-40B4-BE49-F238E27FC236}">
                <a16:creationId xmlns:a16="http://schemas.microsoft.com/office/drawing/2014/main" id="{32B0D2CC-5E30-49B9-B7FA-2927AF2AA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53578" r="68949" b="7425"/>
          <a:stretch/>
        </p:blipFill>
        <p:spPr bwMode="auto">
          <a:xfrm>
            <a:off x="548640" y="2942707"/>
            <a:ext cx="2427316" cy="22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7BFF19A-3CC7-437D-9E3F-4A1D2C5D8C26}"/>
              </a:ext>
            </a:extLst>
          </p:cNvPr>
          <p:cNvSpPr txBox="1"/>
          <p:nvPr/>
        </p:nvSpPr>
        <p:spPr>
          <a:xfrm>
            <a:off x="3125586" y="1529542"/>
            <a:ext cx="8628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主要思想：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）理之源在于天理，天理就是三纲五常，是人性的最高境界。</a:t>
            </a:r>
            <a:endParaRPr lang="en-US" altLang="zh-CN" sz="2400" b="1" dirty="0"/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）人性与天理一致，强调“存天理，灭人欲”。</a:t>
            </a:r>
            <a:endParaRPr lang="en-US" altLang="zh-CN" sz="2400" b="1" dirty="0"/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）认为“物”是指天理、人伦、圣言、世故。“格物致知”的目的在于明道德之善，而不是求科学之真。</a:t>
            </a:r>
            <a:endParaRPr lang="en-US" altLang="zh-CN" sz="2400" b="1" dirty="0"/>
          </a:p>
          <a:p>
            <a:r>
              <a:rPr lang="zh-CN" altLang="en-US" sz="2400" b="1" dirty="0">
                <a:solidFill>
                  <a:srgbClr val="C00000"/>
                </a:solidFill>
              </a:rPr>
              <a:t>代表作：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四书章句集注</a:t>
            </a:r>
            <a:r>
              <a:rPr lang="en-US" altLang="zh-CN" sz="2400" b="1" dirty="0"/>
              <a:t>》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影响：</a:t>
            </a:r>
            <a:r>
              <a:rPr lang="zh-CN" altLang="en-US" sz="2400" b="1" dirty="0"/>
              <a:t>维护封建专制，还远及日本、朝鲜至欧洲。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29399A8-D16D-40F7-A182-D296A6DF9B2A}"/>
              </a:ext>
            </a:extLst>
          </p:cNvPr>
          <p:cNvSpPr txBox="1"/>
          <p:nvPr/>
        </p:nvSpPr>
        <p:spPr>
          <a:xfrm>
            <a:off x="6949440" y="4645857"/>
            <a:ext cx="2826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主要思想：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）心即理也</a:t>
            </a:r>
            <a:endParaRPr lang="en-US" altLang="zh-CN" sz="2400" b="1" dirty="0"/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）致良知</a:t>
            </a:r>
            <a:endParaRPr lang="en-US" altLang="zh-CN" sz="2400" b="1" dirty="0"/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）知行合一</a:t>
            </a:r>
            <a:endParaRPr lang="en-US" altLang="zh-CN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11847E-10A4-47CB-A11E-68DD5B02860D}"/>
              </a:ext>
            </a:extLst>
          </p:cNvPr>
          <p:cNvSpPr txBox="1"/>
          <p:nvPr/>
        </p:nvSpPr>
        <p:spPr>
          <a:xfrm>
            <a:off x="881148" y="1762299"/>
            <a:ext cx="2211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</a:rPr>
              <a:t>朱熹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E94237E-F2D3-4413-A1AA-B118C6877C5C}"/>
              </a:ext>
            </a:extLst>
          </p:cNvPr>
          <p:cNvSpPr txBox="1"/>
          <p:nvPr/>
        </p:nvSpPr>
        <p:spPr>
          <a:xfrm>
            <a:off x="4106486" y="4973782"/>
            <a:ext cx="297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</a:rPr>
              <a:t>王阳明</a:t>
            </a:r>
          </a:p>
        </p:txBody>
      </p:sp>
    </p:spTree>
    <p:extLst>
      <p:ext uri="{BB962C8B-B14F-4D97-AF65-F5344CB8AC3E}">
        <p14:creationId xmlns:p14="http://schemas.microsoft.com/office/powerpoint/2010/main" val="20838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2">
            <a:extLst>
              <a:ext uri="{FF2B5EF4-FFF2-40B4-BE49-F238E27FC236}">
                <a16:creationId xmlns:a16="http://schemas.microsoft.com/office/drawing/2014/main" id="{21A2CDAE-407F-4990-8163-0ED8FE13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725103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二、宋元时期经济重心南移和思想科技文化</a:t>
            </a:r>
          </a:p>
        </p:txBody>
      </p:sp>
      <p:sp>
        <p:nvSpPr>
          <p:cNvPr id="44" name="矩形 7">
            <a:extLst>
              <a:ext uri="{FF2B5EF4-FFF2-40B4-BE49-F238E27FC236}">
                <a16:creationId xmlns:a16="http://schemas.microsoft.com/office/drawing/2014/main" id="{C05BC0E8-CC8E-4E19-A437-4F5E00D3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013" y="1500707"/>
            <a:ext cx="6466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、宋元时期的科技文化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896B4D-C182-43A1-B7D1-4788588907FE}"/>
              </a:ext>
            </a:extLst>
          </p:cNvPr>
          <p:cNvGrpSpPr/>
          <p:nvPr/>
        </p:nvGrpSpPr>
        <p:grpSpPr>
          <a:xfrm>
            <a:off x="2676699" y="879986"/>
            <a:ext cx="8711736" cy="5720318"/>
            <a:chOff x="2676699" y="879986"/>
            <a:chExt cx="8711736" cy="5720318"/>
          </a:xfrm>
        </p:grpSpPr>
        <p:pic>
          <p:nvPicPr>
            <p:cNvPr id="9" name="Picture 1" descr="C:\Users\44540\AppData\Roaming\Tencent\Users\46728224\QQ\WinTemp\RichOle\E[Z64PUF%)JBM@715BX$D0B.png">
              <a:extLst>
                <a:ext uri="{FF2B5EF4-FFF2-40B4-BE49-F238E27FC236}">
                  <a16:creationId xmlns:a16="http://schemas.microsoft.com/office/drawing/2014/main" id="{5A06E702-8D5A-4BEE-BEFE-70A403460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949" y="971001"/>
              <a:ext cx="8678486" cy="562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FA5A43B-1823-4792-9077-4A3264AD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699" y="879986"/>
              <a:ext cx="6583679" cy="1746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40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2">
            <a:extLst>
              <a:ext uri="{FF2B5EF4-FFF2-40B4-BE49-F238E27FC236}">
                <a16:creationId xmlns:a16="http://schemas.microsoft.com/office/drawing/2014/main" id="{21A2CDAE-407F-4990-8163-0ED8FE13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725103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二、宋元时期经济重心南移和思想科技文化</a:t>
            </a:r>
          </a:p>
        </p:txBody>
      </p:sp>
      <p:sp>
        <p:nvSpPr>
          <p:cNvPr id="44" name="矩形 7">
            <a:extLst>
              <a:ext uri="{FF2B5EF4-FFF2-40B4-BE49-F238E27FC236}">
                <a16:creationId xmlns:a16="http://schemas.microsoft.com/office/drawing/2014/main" id="{C05BC0E8-CC8E-4E19-A437-4F5E00D3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" y="752566"/>
            <a:ext cx="4620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、宋元时期的文学艺术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94299D7-0F19-4149-AFAC-05569043E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98366"/>
              </p:ext>
            </p:extLst>
          </p:nvPr>
        </p:nvGraphicFramePr>
        <p:xfrm>
          <a:off x="432262" y="1230749"/>
          <a:ext cx="11305308" cy="1470892"/>
        </p:xfrm>
        <a:graphic>
          <a:graphicData uri="http://schemas.openxmlformats.org/drawingml/2006/table">
            <a:tbl>
              <a:tblPr/>
              <a:tblGrid>
                <a:gridCol w="64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927">
                <a:tc rowSpan="3"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zh-CN" sz="2400" b="1" dirty="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宋词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背景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两宋城市生活丰富多彩，娱乐场所需要大量的歌词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</a:rPr>
                        <a:t>特点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句子长短不等，可配乐歌唱，据乐谱分为不同的词牌，各有固定格式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</a:rPr>
                        <a:t>成就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士大夫词广泛流传。豪放派的苏轼、辛弃疾和婉约派的柳永、李清照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30CE128-D1B1-4C8B-B8FD-FE8667ED2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317093"/>
              </p:ext>
            </p:extLst>
          </p:nvPr>
        </p:nvGraphicFramePr>
        <p:xfrm>
          <a:off x="415637" y="2776168"/>
          <a:ext cx="11305309" cy="2358173"/>
        </p:xfrm>
        <a:graphic>
          <a:graphicData uri="http://schemas.openxmlformats.org/drawingml/2006/table">
            <a:tbl>
              <a:tblPr/>
              <a:tblGrid>
                <a:gridCol w="66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928">
                <a:tc rowSpan="4"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400" b="1" dirty="0"/>
                    </a:p>
                    <a:p>
                      <a:pPr marL="0" lvl="0" indent="0" algn="ctr">
                        <a:buNone/>
                      </a:pPr>
                      <a:endParaRPr lang="zh-CN" altLang="en-US" sz="2400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元曲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散曲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散曲词更灵活、配乐诗歌体裁适合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市井</a:t>
                      </a: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演唱的需要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02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杂剧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成套散曲歌唱，辅以音乐、舞蹈、表演、道白，安排不同角色，表达完整故事情节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52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作家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关汉卿、王实甫等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7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地位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元杂剧标志着我国古代戏曲艺术的成熟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CDFF109-4344-499C-9225-BD1186045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668247"/>
              </p:ext>
            </p:extLst>
          </p:nvPr>
        </p:nvGraphicFramePr>
        <p:xfrm>
          <a:off x="428769" y="5254111"/>
          <a:ext cx="11325427" cy="1394408"/>
        </p:xfrm>
        <a:graphic>
          <a:graphicData uri="http://schemas.openxmlformats.org/drawingml/2006/table">
            <a:tbl>
              <a:tblPr/>
              <a:tblGrid>
                <a:gridCol w="98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96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书法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宋元两朝，书法名家辈出，与唐朝相比更加追求个性，不拘法度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49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绘画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文人画特点：不强调写实，注重意境和笔墨情趣</a:t>
                      </a:r>
                      <a:endParaRPr lang="en-US" altLang="zh-CN" sz="2400" b="1" kern="1200" dirty="0">
                        <a:solidFill>
                          <a:srgbClr val="00000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风俗画：描写市井真实生活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5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1205455F-D807-41A2-8888-1349AEB2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8" y="1329802"/>
            <a:ext cx="1128868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政治方面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中央集权和地方割据势力的矛盾得到解决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从此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地方再也无力与中央对抗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秦汉魏晋以来的豪强世家势力衰落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科举制下出现了大批平民出身的官僚。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经济方面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国家土地政策调整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国家土地所有制占优势转变为地主私有制占优势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租佃经济成为仅次于自耕农经济的经营方式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两税法取代了租庸调制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由实物经济开始向货币经济转型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纸币交子出现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商税收入成为政府的重要财源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海上丝绸之路更加发达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经济重心实现了南移。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军事方面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募兵制取代了府兵制。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城市发展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打破市坊的界限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草市更加普遍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不再有严格的时间限制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政府对市场的监管削弱。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文化方面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在儒学的基础上产生了理学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普通百姓得到更多的受教育机会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市民文化兴起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词的创作繁荣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话本小说兴起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文人画更加强调意境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风俗画的发展。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社会习俗方面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科举制度开放了社会等级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各阶层流动加快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婚姻、社交打破了严格的士庶界限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国家放松对社会的控制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人们的活动更加自由。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BFB6792-B654-40AA-AD8F-9412768FE0A6}"/>
              </a:ext>
            </a:extLst>
          </p:cNvPr>
          <p:cNvGrpSpPr/>
          <p:nvPr/>
        </p:nvGrpSpPr>
        <p:grpSpPr>
          <a:xfrm>
            <a:off x="767929" y="463481"/>
            <a:ext cx="10878252" cy="584775"/>
            <a:chOff x="452969" y="483801"/>
            <a:chExt cx="10878252" cy="584775"/>
          </a:xfrm>
        </p:grpSpPr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82BB7E8E-9EB1-4012-8800-F8125BFD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269" y="483801"/>
              <a:ext cx="47548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辽宋夏金元时期社会变化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4F554BE-6147-44C9-8023-D74E44005E6F}"/>
                </a:ext>
              </a:extLst>
            </p:cNvPr>
            <p:cNvCxnSpPr/>
            <p:nvPr/>
          </p:nvCxnSpPr>
          <p:spPr>
            <a:xfrm>
              <a:off x="452969" y="818148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6E3D850-CF24-45F4-8C9D-79CD92C77A4E}"/>
                </a:ext>
              </a:extLst>
            </p:cNvPr>
            <p:cNvCxnSpPr/>
            <p:nvPr/>
          </p:nvCxnSpPr>
          <p:spPr>
            <a:xfrm>
              <a:off x="8684273" y="811682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1205455F-D807-41A2-8888-1349AEB2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8" y="1180173"/>
            <a:ext cx="11288683" cy="53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思想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理学出现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儒家思想成熟。实质上反映了封建社会中后期强化君主专制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维护封建统治的需要。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科技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:(1)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宋元时期是火药、指南针、印刷术广泛使用并外传西方的重要时期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反映了社会生产发展的需要，也反映了宋元社会经济的高度发展和中外交流的空前繁荣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推动了世界文明的进程。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:(1)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宋词成为宋朝主要文学形式。民族政权并立、国家分裂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词抒发对国家分裂的悲愤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宋代商品经济发展、市民阶层壮大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词更加适应市民生活的需要。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元曲成为元朝主要的文学形式。反映了元代少数民族入主中原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实行民族分化政策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民族矛盾和阶级矛盾交织并行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统治异常黑暗的时代特征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如关汉卿借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窦娥冤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的呐喊控诉等。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书画艺术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:(1)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宋代手工业、商业的不断发展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城市经济繁荣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封建文化高度发展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涌现出一大批书法家、画家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山水画成就突出。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宋代强化中央集权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反映在绘画方面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如宫廷画盛行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强调以景写意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抒发作者个人内心情感的文人画产生。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BFB6792-B654-40AA-AD8F-9412768FE0A6}"/>
              </a:ext>
            </a:extLst>
          </p:cNvPr>
          <p:cNvGrpSpPr/>
          <p:nvPr/>
        </p:nvGrpSpPr>
        <p:grpSpPr>
          <a:xfrm>
            <a:off x="767929" y="463481"/>
            <a:ext cx="10878252" cy="584775"/>
            <a:chOff x="452969" y="483801"/>
            <a:chExt cx="10878252" cy="584775"/>
          </a:xfrm>
        </p:grpSpPr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82BB7E8E-9EB1-4012-8800-F8125BFD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516" y="483801"/>
              <a:ext cx="510401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宋元思想文化折射时代特征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4F554BE-6147-44C9-8023-D74E44005E6F}"/>
                </a:ext>
              </a:extLst>
            </p:cNvPr>
            <p:cNvCxnSpPr/>
            <p:nvPr/>
          </p:nvCxnSpPr>
          <p:spPr>
            <a:xfrm>
              <a:off x="452969" y="818148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6E3D850-CF24-45F4-8C9D-79CD92C77A4E}"/>
                </a:ext>
              </a:extLst>
            </p:cNvPr>
            <p:cNvCxnSpPr/>
            <p:nvPr/>
          </p:nvCxnSpPr>
          <p:spPr>
            <a:xfrm>
              <a:off x="8684273" y="811682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17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72A91A5B-5D2D-4785-8429-50FE8765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33" y="1119459"/>
            <a:ext cx="116378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在南宋临安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街头吆喝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小贩叫卖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勾栏表演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汴京话声声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入耳。杭州杂剧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以中原音韵为主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杂以杭州土语。徽州婺源灵祠在杭州有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个行祠。受市民喜爱的济公和尚是一名来自天台山的外来和尚。上述现象反映了南宋临安	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娱乐文化日益商品化与市场化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本地区的文化日趋式微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娱乐文化由特权化趋向大众化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移民特性影响城市文化特色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5D15D9-53E0-4EE0-94C8-2681E7D6BE53}"/>
              </a:ext>
            </a:extLst>
          </p:cNvPr>
          <p:cNvGrpSpPr/>
          <p:nvPr/>
        </p:nvGrpSpPr>
        <p:grpSpPr>
          <a:xfrm>
            <a:off x="1726665" y="308224"/>
            <a:ext cx="8798026" cy="831125"/>
            <a:chOff x="1411705" y="328544"/>
            <a:chExt cx="8798026" cy="831125"/>
          </a:xfrm>
        </p:grpSpPr>
        <p:sp>
          <p:nvSpPr>
            <p:cNvPr id="5" name="Rectangle 25">
              <a:extLst>
                <a:ext uri="{FF2B5EF4-FFF2-40B4-BE49-F238E27FC236}">
                  <a16:creationId xmlns:a16="http://schemas.microsoft.com/office/drawing/2014/main" id="{D8949F44-C751-4355-8410-7B5D164E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578" y="328544"/>
              <a:ext cx="2829903" cy="83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zh-CN" altLang="en-US" sz="480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学以致用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1261255-2FAE-4724-9020-9AD7A79C8E1B}"/>
                </a:ext>
              </a:extLst>
            </p:cNvPr>
            <p:cNvCxnSpPr/>
            <p:nvPr/>
          </p:nvCxnSpPr>
          <p:spPr>
            <a:xfrm>
              <a:off x="1411705" y="786063"/>
              <a:ext cx="2646948" cy="0"/>
            </a:xfrm>
            <a:prstGeom prst="line">
              <a:avLst/>
            </a:prstGeom>
            <a:ln w="82550" cap="sq" cmpd="dbl">
              <a:solidFill>
                <a:srgbClr val="C00000"/>
              </a:solidFill>
              <a:prstDash val="sysDash"/>
              <a:bevel/>
              <a:headEnd type="oval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2E2DCE2-AECE-4913-B1D0-A9545FD61FA8}"/>
                </a:ext>
              </a:extLst>
            </p:cNvPr>
            <p:cNvCxnSpPr/>
            <p:nvPr/>
          </p:nvCxnSpPr>
          <p:spPr>
            <a:xfrm>
              <a:off x="7562783" y="796223"/>
              <a:ext cx="2646948" cy="0"/>
            </a:xfrm>
            <a:prstGeom prst="line">
              <a:avLst/>
            </a:prstGeom>
            <a:ln w="82550" cap="sq" cmpd="dbl">
              <a:solidFill>
                <a:srgbClr val="C00000"/>
              </a:solidFill>
              <a:prstDash val="sysDash"/>
              <a:bevel/>
              <a:headEnd type="oval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2">
            <a:extLst>
              <a:ext uri="{FF2B5EF4-FFF2-40B4-BE49-F238E27FC236}">
                <a16:creationId xmlns:a16="http://schemas.microsoft.com/office/drawing/2014/main" id="{EDA040A9-CADE-4DEA-A465-06068FCC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07" y="4180344"/>
            <a:ext cx="1098824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。材料论述的是市民文化影响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没有体现出商品化信息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材料显示本地区文化受到外来文化影响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并没有说本地文化式微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材料中没有体现出娱乐文化向大众化转变的信息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材料中“在南宋临安”“汴京话声声入耳”“杭州杂剧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以中原音韵为主”“市民喜爱的济公和尚是一名来自天台山的外来和尚”说明外来移民影响城市文化特色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正确。</a:t>
            </a:r>
          </a:p>
        </p:txBody>
      </p:sp>
    </p:spTree>
    <p:extLst>
      <p:ext uri="{BB962C8B-B14F-4D97-AF65-F5344CB8AC3E}">
        <p14:creationId xmlns:p14="http://schemas.microsoft.com/office/powerpoint/2010/main" val="1209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165" name="Picture 333" descr="时空定位·思维脉图">
            <a:extLst>
              <a:ext uri="{FF2B5EF4-FFF2-40B4-BE49-F238E27FC236}">
                <a16:creationId xmlns:a16="http://schemas.microsoft.com/office/drawing/2014/main" id="{B07C7D77-388F-4F0C-95BC-C4265B32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42" y="179065"/>
            <a:ext cx="9190014" cy="9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19STBG1SCXJCZWGYLS40C.eps">
            <a:extLst>
              <a:ext uri="{FF2B5EF4-FFF2-40B4-BE49-F238E27FC236}">
                <a16:creationId xmlns:a16="http://schemas.microsoft.com/office/drawing/2014/main" id="{30755088-F3AC-4D2A-962E-3A72BBAA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2" y="1180407"/>
            <a:ext cx="10922923" cy="52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E0A6BB6-7F9A-458E-9801-605461683D3F}"/>
              </a:ext>
            </a:extLst>
          </p:cNvPr>
          <p:cNvGrpSpPr/>
          <p:nvPr/>
        </p:nvGrpSpPr>
        <p:grpSpPr>
          <a:xfrm>
            <a:off x="1726665" y="308224"/>
            <a:ext cx="8798026" cy="831125"/>
            <a:chOff x="1411705" y="328544"/>
            <a:chExt cx="8798026" cy="831125"/>
          </a:xfrm>
        </p:grpSpPr>
        <p:sp>
          <p:nvSpPr>
            <p:cNvPr id="368665" name="Rectangle 25">
              <a:extLst>
                <a:ext uri="{FF2B5EF4-FFF2-40B4-BE49-F238E27FC236}">
                  <a16:creationId xmlns:a16="http://schemas.microsoft.com/office/drawing/2014/main" id="{FD4B5DCE-D595-4FAB-A231-6940ABC5D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578" y="328544"/>
              <a:ext cx="2829903" cy="83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zh-CN" altLang="en-US" sz="480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知识体系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AA28532-357A-47EE-B620-2189FAD59A7A}"/>
                </a:ext>
              </a:extLst>
            </p:cNvPr>
            <p:cNvCxnSpPr/>
            <p:nvPr/>
          </p:nvCxnSpPr>
          <p:spPr>
            <a:xfrm>
              <a:off x="1411705" y="786063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5F9751E-572E-4E6B-A0FE-60A2288F1F2E}"/>
                </a:ext>
              </a:extLst>
            </p:cNvPr>
            <p:cNvCxnSpPr/>
            <p:nvPr/>
          </p:nvCxnSpPr>
          <p:spPr>
            <a:xfrm>
              <a:off x="7562783" y="796223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201lsrx96j.jpg" descr="说明: id:2147504705;FounderCES">
            <a:extLst>
              <a:ext uri="{FF2B5EF4-FFF2-40B4-BE49-F238E27FC236}">
                <a16:creationId xmlns:a16="http://schemas.microsoft.com/office/drawing/2014/main" id="{CD2A4FCE-BD86-47EF-96A1-99BAB479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8" y="1426094"/>
            <a:ext cx="10385367" cy="45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8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E0A6BB6-7F9A-458E-9801-605461683D3F}"/>
              </a:ext>
            </a:extLst>
          </p:cNvPr>
          <p:cNvGrpSpPr/>
          <p:nvPr/>
        </p:nvGrpSpPr>
        <p:grpSpPr>
          <a:xfrm>
            <a:off x="1726665" y="308224"/>
            <a:ext cx="8798026" cy="831125"/>
            <a:chOff x="1411705" y="328544"/>
            <a:chExt cx="8798026" cy="831125"/>
          </a:xfrm>
        </p:grpSpPr>
        <p:sp>
          <p:nvSpPr>
            <p:cNvPr id="368665" name="Rectangle 25">
              <a:extLst>
                <a:ext uri="{FF2B5EF4-FFF2-40B4-BE49-F238E27FC236}">
                  <a16:creationId xmlns:a16="http://schemas.microsoft.com/office/drawing/2014/main" id="{FD4B5DCE-D595-4FAB-A231-6940ABC5D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578" y="328544"/>
              <a:ext cx="2829903" cy="83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zh-CN" altLang="en-US" sz="480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阶段特征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AA28532-357A-47EE-B620-2189FAD59A7A}"/>
                </a:ext>
              </a:extLst>
            </p:cNvPr>
            <p:cNvCxnSpPr/>
            <p:nvPr/>
          </p:nvCxnSpPr>
          <p:spPr>
            <a:xfrm>
              <a:off x="1411705" y="786063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5F9751E-572E-4E6B-A0FE-60A2288F1F2E}"/>
                </a:ext>
              </a:extLst>
            </p:cNvPr>
            <p:cNvCxnSpPr/>
            <p:nvPr/>
          </p:nvCxnSpPr>
          <p:spPr>
            <a:xfrm>
              <a:off x="7562783" y="796223"/>
              <a:ext cx="2646948" cy="0"/>
            </a:xfrm>
            <a:prstGeom prst="line">
              <a:avLst/>
            </a:prstGeom>
            <a:ln w="82550" cap="rnd" cmpd="dbl">
              <a:solidFill>
                <a:srgbClr val="C00000"/>
              </a:solidFill>
              <a:prstDash val="sysDash"/>
              <a:bevel/>
              <a:headEnd type="diamond"/>
              <a:tailEnd type="diamond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1" descr="C:\Users\44540\AppData\Roaming\Tencent\Users\46728224\QQ\WinTemp\RichOle\S93SMV@}VKRF)ZCKF4~_$RJ.png">
            <a:extLst>
              <a:ext uri="{FF2B5EF4-FFF2-40B4-BE49-F238E27FC236}">
                <a16:creationId xmlns:a16="http://schemas.microsoft.com/office/drawing/2014/main" id="{F51975F4-0AEC-451D-BB7A-1E881A4D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79" y="1201796"/>
            <a:ext cx="9144000" cy="52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6A7FD032-26A2-4524-B762-CEE5AAF0321D}"/>
              </a:ext>
            </a:extLst>
          </p:cNvPr>
          <p:cNvSpPr/>
          <p:nvPr/>
        </p:nvSpPr>
        <p:spPr>
          <a:xfrm>
            <a:off x="3823855" y="1230284"/>
            <a:ext cx="3009207" cy="498763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2">
            <a:extLst>
              <a:ext uri="{FF2B5EF4-FFF2-40B4-BE49-F238E27FC236}">
                <a16:creationId xmlns:a16="http://schemas.microsoft.com/office/drawing/2014/main" id="{DABCA4B9-2819-40A8-A21A-1205531A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920262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一、中华文明的继续发展时期</a:t>
            </a:r>
            <a:r>
              <a:rPr lang="en-US" altLang="zh-CN" sz="2800" b="1" dirty="0">
                <a:solidFill>
                  <a:srgbClr val="A50021"/>
                </a:solidFill>
              </a:rPr>
              <a:t>——</a:t>
            </a:r>
            <a:r>
              <a:rPr lang="zh-CN" altLang="en-US" sz="2800" b="1" dirty="0">
                <a:solidFill>
                  <a:srgbClr val="A50021"/>
                </a:solidFill>
              </a:rPr>
              <a:t>宋元时期（</a:t>
            </a:r>
            <a:r>
              <a:rPr lang="en-US" altLang="zh-CN" sz="2800" b="1" dirty="0">
                <a:solidFill>
                  <a:srgbClr val="A50021"/>
                </a:solidFill>
              </a:rPr>
              <a:t>960-1368</a:t>
            </a:r>
            <a:r>
              <a:rPr lang="zh-CN" altLang="en-US" sz="2800" b="1" dirty="0">
                <a:solidFill>
                  <a:srgbClr val="A50021"/>
                </a:solidFill>
              </a:rPr>
              <a:t>）</a:t>
            </a:r>
          </a:p>
        </p:txBody>
      </p:sp>
      <p:sp>
        <p:nvSpPr>
          <p:cNvPr id="31" name="矩形 1">
            <a:extLst>
              <a:ext uri="{FF2B5EF4-FFF2-40B4-BE49-F238E27FC236}">
                <a16:creationId xmlns:a16="http://schemas.microsoft.com/office/drawing/2014/main" id="{FCBA8BC5-7D98-49EA-89B0-1D0CE1B3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85" y="928687"/>
            <a:ext cx="359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、北宋强化中央集权</a:t>
            </a:r>
          </a:p>
        </p:txBody>
      </p:sp>
      <p:pic>
        <p:nvPicPr>
          <p:cNvPr id="32" name="Picture 1" descr="C:\Users\44540\AppData\Roaming\Tencent\Users\46728224\QQ\WinTemp\RichOle\HUQHUH9R5G%P$L8LM~C69E3.png">
            <a:extLst>
              <a:ext uri="{FF2B5EF4-FFF2-40B4-BE49-F238E27FC236}">
                <a16:creationId xmlns:a16="http://schemas.microsoft.com/office/drawing/2014/main" id="{67CB8542-5E48-4182-B3E7-1A75CB3B0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5" y="1488498"/>
            <a:ext cx="871537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E77E2D96-8138-4096-9FF2-7A891643F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920262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一、中华文明的继续发展时期</a:t>
            </a:r>
            <a:r>
              <a:rPr lang="en-US" altLang="zh-CN" sz="2800" b="1" dirty="0">
                <a:solidFill>
                  <a:srgbClr val="A50021"/>
                </a:solidFill>
              </a:rPr>
              <a:t>——</a:t>
            </a:r>
            <a:r>
              <a:rPr lang="zh-CN" altLang="en-US" sz="2800" b="1" dirty="0">
                <a:solidFill>
                  <a:srgbClr val="A50021"/>
                </a:solidFill>
              </a:rPr>
              <a:t>宋元时期（</a:t>
            </a:r>
            <a:r>
              <a:rPr lang="en-US" altLang="zh-CN" sz="2800" b="1" dirty="0">
                <a:solidFill>
                  <a:srgbClr val="A50021"/>
                </a:solidFill>
              </a:rPr>
              <a:t>960-1368</a:t>
            </a:r>
            <a:r>
              <a:rPr lang="zh-CN" altLang="en-US" sz="2800" b="1" dirty="0">
                <a:solidFill>
                  <a:srgbClr val="A50021"/>
                </a:solidFill>
              </a:rPr>
              <a:t>）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75F20E60-CF21-42A9-8C2B-7BE267B0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9" y="862185"/>
            <a:ext cx="4676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、辽、西夏、金的兴起发展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C700196-91D9-4874-9DC9-933A59808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99912"/>
              </p:ext>
            </p:extLst>
          </p:nvPr>
        </p:nvGraphicFramePr>
        <p:xfrm>
          <a:off x="631767" y="1590884"/>
          <a:ext cx="11006053" cy="491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民族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契丹（辽）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党项（西夏）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女真（金）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455">
                <a:tc>
                  <a:txBody>
                    <a:bodyPr/>
                    <a:lstStyle/>
                    <a:p>
                      <a:pPr algn="ctr"/>
                      <a:endParaRPr lang="en-US" altLang="zh-CN" sz="24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rgbClr val="7030A0"/>
                          </a:solidFill>
                        </a:rPr>
                        <a:t>发源地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b="1" dirty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辽河上游一带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宁夏、甘肃、陕西西北一带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松花江、黑龙江下游一带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7030A0"/>
                          </a:solidFill>
                        </a:rPr>
                        <a:t>社会生活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游牧和渔猎生活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游牧生活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游牧生活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7030A0"/>
                          </a:solidFill>
                        </a:rPr>
                        <a:t>杰出首领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耶律阿保机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元昊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完颜阿骨打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666">
                <a:tc>
                  <a:txBody>
                    <a:bodyPr/>
                    <a:lstStyle/>
                    <a:p>
                      <a:pPr algn="ctr"/>
                      <a:endParaRPr lang="en-US" altLang="zh-CN" sz="24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rgbClr val="7030A0"/>
                          </a:solidFill>
                        </a:rPr>
                        <a:t>建国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FF"/>
                          </a:solidFill>
                        </a:rPr>
                        <a:t>916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年，阿保机建立契丹国，定都上京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FF"/>
                          </a:solidFill>
                        </a:rPr>
                        <a:t>1038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年，元昊称大夏国皇帝，都城在兴庆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FF"/>
                          </a:solidFill>
                        </a:rPr>
                        <a:t>1115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年阿骨打建立金，定都会宁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7030A0"/>
                          </a:solidFill>
                        </a:rPr>
                        <a:t>重要制度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“蕃汉分治”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制度</a:t>
                      </a:r>
                      <a:endParaRPr lang="en-US" altLang="zh-CN" sz="2400" b="1" dirty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南北面官制度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仿唐宋政治制度，推行科举制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猛安谋克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</a:rPr>
                        <a:t>制度（军事编制、生产单位和地方行政组织三位一体的封建化基层组织）</a:t>
                      </a:r>
                      <a:endParaRPr lang="en-US" altLang="zh-CN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42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2">
            <a:extLst>
              <a:ext uri="{FF2B5EF4-FFF2-40B4-BE49-F238E27FC236}">
                <a16:creationId xmlns:a16="http://schemas.microsoft.com/office/drawing/2014/main" id="{DABCA4B9-2819-40A8-A21A-1205531A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920262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一、中华文明的继续发展时期</a:t>
            </a:r>
            <a:r>
              <a:rPr lang="en-US" altLang="zh-CN" sz="2800" b="1" dirty="0">
                <a:solidFill>
                  <a:srgbClr val="A50021"/>
                </a:solidFill>
              </a:rPr>
              <a:t>——</a:t>
            </a:r>
            <a:r>
              <a:rPr lang="zh-CN" altLang="en-US" sz="2800" b="1" dirty="0">
                <a:solidFill>
                  <a:srgbClr val="A50021"/>
                </a:solidFill>
              </a:rPr>
              <a:t>宋元时期（</a:t>
            </a:r>
            <a:r>
              <a:rPr lang="en-US" altLang="zh-CN" sz="2800" b="1" dirty="0">
                <a:solidFill>
                  <a:srgbClr val="A50021"/>
                </a:solidFill>
              </a:rPr>
              <a:t>960-1368</a:t>
            </a:r>
            <a:r>
              <a:rPr lang="zh-CN" altLang="en-US" sz="2800" b="1" dirty="0">
                <a:solidFill>
                  <a:srgbClr val="A50021"/>
                </a:solidFill>
              </a:rPr>
              <a:t>）</a:t>
            </a:r>
          </a:p>
        </p:txBody>
      </p:sp>
      <p:sp>
        <p:nvSpPr>
          <p:cNvPr id="31" name="矩形 1">
            <a:extLst>
              <a:ext uri="{FF2B5EF4-FFF2-40B4-BE49-F238E27FC236}">
                <a16:creationId xmlns:a16="http://schemas.microsoft.com/office/drawing/2014/main" id="{FCBA8BC5-7D98-49EA-89B0-1D0CE1B3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85" y="928687"/>
            <a:ext cx="3239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、元朝的统治措施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BF76BE-33E3-4E80-8EFC-29658576979B}"/>
              </a:ext>
            </a:extLst>
          </p:cNvPr>
          <p:cNvGrpSpPr/>
          <p:nvPr/>
        </p:nvGrpSpPr>
        <p:grpSpPr>
          <a:xfrm>
            <a:off x="2751254" y="1545127"/>
            <a:ext cx="8537430" cy="4922174"/>
            <a:chOff x="407064" y="1694757"/>
            <a:chExt cx="6093489" cy="4313238"/>
          </a:xfrm>
        </p:grpSpPr>
        <p:pic>
          <p:nvPicPr>
            <p:cNvPr id="5" name="Picture 1" descr="C:\Users\44540\AppData\Roaming\Tencent\Users\46728224\QQ\WinTemp\RichOle\VO~RQ3$P$Z[WS7)BG_Z{R%D.png">
              <a:extLst>
                <a:ext uri="{FF2B5EF4-FFF2-40B4-BE49-F238E27FC236}">
                  <a16:creationId xmlns:a16="http://schemas.microsoft.com/office/drawing/2014/main" id="{B510345B-D961-41A7-B0F0-92D9C9777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64" y="1694757"/>
              <a:ext cx="6093489" cy="431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58E15ED-6D31-4C6F-8F3B-5E6D1934EB88}"/>
                </a:ext>
              </a:extLst>
            </p:cNvPr>
            <p:cNvSpPr/>
            <p:nvPr/>
          </p:nvSpPr>
          <p:spPr>
            <a:xfrm>
              <a:off x="448887" y="1729047"/>
              <a:ext cx="3724102" cy="5652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1">
            <a:extLst>
              <a:ext uri="{FF2B5EF4-FFF2-40B4-BE49-F238E27FC236}">
                <a16:creationId xmlns:a16="http://schemas.microsoft.com/office/drawing/2014/main" id="{B34314BE-0E53-4F1B-9690-0BBFB9603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78" y="1696229"/>
            <a:ext cx="21627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）中央：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中书一省制</a:t>
            </a:r>
          </a:p>
        </p:txBody>
      </p:sp>
    </p:spTree>
    <p:extLst>
      <p:ext uri="{BB962C8B-B14F-4D97-AF65-F5344CB8AC3E}">
        <p14:creationId xmlns:p14="http://schemas.microsoft.com/office/powerpoint/2010/main" val="15136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2">
            <a:extLst>
              <a:ext uri="{FF2B5EF4-FFF2-40B4-BE49-F238E27FC236}">
                <a16:creationId xmlns:a16="http://schemas.microsoft.com/office/drawing/2014/main" id="{DABCA4B9-2819-40A8-A21A-1205531A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1" y="272716"/>
            <a:ext cx="920262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</a:rPr>
              <a:t>一、中华文明的继续发展时期</a:t>
            </a:r>
            <a:r>
              <a:rPr lang="en-US" altLang="zh-CN" sz="2800" b="1" dirty="0">
                <a:solidFill>
                  <a:srgbClr val="A50021"/>
                </a:solidFill>
              </a:rPr>
              <a:t>——</a:t>
            </a:r>
            <a:r>
              <a:rPr lang="zh-CN" altLang="en-US" sz="2800" b="1" dirty="0">
                <a:solidFill>
                  <a:srgbClr val="A50021"/>
                </a:solidFill>
              </a:rPr>
              <a:t>宋元时期（</a:t>
            </a:r>
            <a:r>
              <a:rPr lang="en-US" altLang="zh-CN" sz="2800" b="1" dirty="0">
                <a:solidFill>
                  <a:srgbClr val="A50021"/>
                </a:solidFill>
              </a:rPr>
              <a:t>960-1368</a:t>
            </a:r>
            <a:r>
              <a:rPr lang="zh-CN" altLang="en-US" sz="2800" b="1" dirty="0">
                <a:solidFill>
                  <a:srgbClr val="A50021"/>
                </a:solidFill>
              </a:rPr>
              <a:t>）</a:t>
            </a:r>
          </a:p>
        </p:txBody>
      </p:sp>
      <p:sp>
        <p:nvSpPr>
          <p:cNvPr id="31" name="矩形 1">
            <a:extLst>
              <a:ext uri="{FF2B5EF4-FFF2-40B4-BE49-F238E27FC236}">
                <a16:creationId xmlns:a16="http://schemas.microsoft.com/office/drawing/2014/main" id="{FCBA8BC5-7D98-49EA-89B0-1D0CE1B3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85" y="928687"/>
            <a:ext cx="3239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、元朝的统治措施</a:t>
            </a:r>
          </a:p>
        </p:txBody>
      </p:sp>
      <p:pic>
        <p:nvPicPr>
          <p:cNvPr id="9" name="Picture 1" descr="C:\Users\44540\AppData\Roaming\Tencent\Users\46728224\QQ\WinTemp\RichOle\XTWHJT5GT)%{RMB1`B@%R}1.png">
            <a:extLst>
              <a:ext uri="{FF2B5EF4-FFF2-40B4-BE49-F238E27FC236}">
                <a16:creationId xmlns:a16="http://schemas.microsoft.com/office/drawing/2014/main" id="{CE15BFAB-2D2D-451E-B701-6AFA21AC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41" y="1400434"/>
            <a:ext cx="8215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">
            <a:extLst>
              <a:ext uri="{FF2B5EF4-FFF2-40B4-BE49-F238E27FC236}">
                <a16:creationId xmlns:a16="http://schemas.microsoft.com/office/drawing/2014/main" id="{93E71943-DE52-41D4-A5B7-DD15371E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4673"/>
            <a:ext cx="48546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）民族政策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民族压迫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四等人制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蒙古人、色目人、汉人、南人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（民族交融→回族形成）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B34314BE-0E53-4F1B-9690-0BBFB9603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2484"/>
            <a:ext cx="3239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）地方：行省制</a:t>
            </a:r>
          </a:p>
        </p:txBody>
      </p:sp>
    </p:spTree>
    <p:extLst>
      <p:ext uri="{BB962C8B-B14F-4D97-AF65-F5344CB8AC3E}">
        <p14:creationId xmlns:p14="http://schemas.microsoft.com/office/powerpoint/2010/main" val="7737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72A91A5B-5D2D-4785-8429-50FE8765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70" y="1003084"/>
            <a:ext cx="1098649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元朝委派官员到各地署事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行使中书省职权。在距离省治较偏远的地区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分道设宣慰司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处理当地军民事务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且多选用土官任职。对此材料理解正确的是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反映了国内各民族的大融合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行省是元朝管辖地方的唯一机构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行省长官多为汉人并且掌握实权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中央加强了对地方的有效管理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5D15D9-53E0-4EE0-94C8-2681E7D6BE53}"/>
              </a:ext>
            </a:extLst>
          </p:cNvPr>
          <p:cNvGrpSpPr/>
          <p:nvPr/>
        </p:nvGrpSpPr>
        <p:grpSpPr>
          <a:xfrm>
            <a:off x="1726665" y="141974"/>
            <a:ext cx="8798026" cy="831125"/>
            <a:chOff x="1411705" y="328544"/>
            <a:chExt cx="8798026" cy="831125"/>
          </a:xfrm>
        </p:grpSpPr>
        <p:sp>
          <p:nvSpPr>
            <p:cNvPr id="5" name="Rectangle 25">
              <a:extLst>
                <a:ext uri="{FF2B5EF4-FFF2-40B4-BE49-F238E27FC236}">
                  <a16:creationId xmlns:a16="http://schemas.microsoft.com/office/drawing/2014/main" id="{D8949F44-C751-4355-8410-7B5D164E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578" y="328544"/>
              <a:ext cx="2829903" cy="83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zh-CN" altLang="en-US" sz="480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学以致用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1261255-2FAE-4724-9020-9AD7A79C8E1B}"/>
                </a:ext>
              </a:extLst>
            </p:cNvPr>
            <p:cNvCxnSpPr/>
            <p:nvPr/>
          </p:nvCxnSpPr>
          <p:spPr>
            <a:xfrm>
              <a:off x="1411705" y="786063"/>
              <a:ext cx="2646948" cy="0"/>
            </a:xfrm>
            <a:prstGeom prst="line">
              <a:avLst/>
            </a:prstGeom>
            <a:ln w="82550" cap="sq" cmpd="dbl">
              <a:solidFill>
                <a:srgbClr val="C00000"/>
              </a:solidFill>
              <a:prstDash val="sysDash"/>
              <a:bevel/>
              <a:headEnd type="oval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2E2DCE2-AECE-4913-B1D0-A9545FD61FA8}"/>
                </a:ext>
              </a:extLst>
            </p:cNvPr>
            <p:cNvCxnSpPr/>
            <p:nvPr/>
          </p:nvCxnSpPr>
          <p:spPr>
            <a:xfrm>
              <a:off x="7562783" y="796223"/>
              <a:ext cx="2646948" cy="0"/>
            </a:xfrm>
            <a:prstGeom prst="line">
              <a:avLst/>
            </a:prstGeom>
            <a:ln w="82550" cap="sq" cmpd="dbl">
              <a:solidFill>
                <a:srgbClr val="C00000"/>
              </a:solidFill>
              <a:prstDash val="sysDash"/>
              <a:bevel/>
              <a:headEnd type="oval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2">
            <a:extLst>
              <a:ext uri="{FF2B5EF4-FFF2-40B4-BE49-F238E27FC236}">
                <a16:creationId xmlns:a16="http://schemas.microsoft.com/office/drawing/2014/main" id="{EDA040A9-CADE-4DEA-A465-06068FCC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79" y="4544731"/>
            <a:ext cx="107222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。材料的意思是各地的官员都是由中央委派的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即使是在偏远地区也设置“宣慰司”这样的机构进行管理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国内各民族的大融合与题意无关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行省是元朝管辖地方的机构之一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而不是唯一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元朝是蒙古族建立的政权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实行民族歧视的政策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错误。</a:t>
            </a:r>
          </a:p>
        </p:txBody>
      </p:sp>
    </p:spTree>
    <p:extLst>
      <p:ext uri="{BB962C8B-B14F-4D97-AF65-F5344CB8AC3E}">
        <p14:creationId xmlns:p14="http://schemas.microsoft.com/office/powerpoint/2010/main" val="1203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fZmkKebFG0e9sp4o19rj1IHe+/RsMpTBvmTd5VfPywK05ZbLaKOj2WX3ayTH47YgsupS5Nkr5gSKrFK5OdVHo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2033</Words>
  <Application>Microsoft Office PowerPoint</Application>
  <PresentationFormat>宽屏</PresentationFormat>
  <Paragraphs>169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黑体</vt:lpstr>
      <vt:lpstr>华文楷体</vt:lpstr>
      <vt:lpstr>宋体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欢</dc:creator>
  <cp:lastModifiedBy>杨 欢</cp:lastModifiedBy>
  <cp:revision>30</cp:revision>
  <dcterms:created xsi:type="dcterms:W3CDTF">2020-02-12T04:02:46Z</dcterms:created>
  <dcterms:modified xsi:type="dcterms:W3CDTF">2020-02-12T11:30:30Z</dcterms:modified>
</cp:coreProperties>
</file>