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5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ableStyles" Target="tableStyles.xml" Id="rId20" /><Relationship Type="http://schemas.openxmlformats.org/officeDocument/2006/relationships/theme" Target="theme/theme1.xml" Id="rId2" /><Relationship Type="http://schemas.openxmlformats.org/officeDocument/2006/relationships/viewProps" Target="viewProps.xml" Id="rId19" /><Relationship Type="http://schemas.openxmlformats.org/officeDocument/2006/relationships/presProps" Target="presProps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8dec0eb54391429b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file:///E:\&#37073;&#21608;&#33395;&#32769;&#24072;\&#22823;&#22269;&#23835;&#36215;&#20043;&#32654;&#22269;_clip(1)(1).wmv" TargetMode="External"/><Relationship Id="rId1" Type="http://schemas.openxmlformats.org/officeDocument/2006/relationships/video" Target="file:///E:\&#37073;&#21608;&#33395;&#32769;&#24072;\&#22823;&#22269;&#23835;&#36215;&#20043;&#32654;&#22269;_clip(1)(1)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oleObject" Target="../embeddings/Workbook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背景_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255" y="-37465"/>
            <a:ext cx="12212955" cy="687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4900" y="2096135"/>
            <a:ext cx="7447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经典中宋简" panose="02010609000101010101" charset="-122"/>
                <a:ea typeface="经典中宋简" panose="02010609000101010101" charset="-122"/>
                <a:sym typeface="Microsoft YaHei" panose="020B0503020204020204" charset="-122"/>
              </a:rPr>
              <a:t>战后国际货币金融体系的建立</a:t>
            </a:r>
            <a:endParaRPr lang="zh-CN" altLang="en-US" sz="440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4525" y="3459480"/>
            <a:ext cx="5706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rgbClr val="800000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rPr>
              <a:t>深圳市建文外国语学校  郑周艳</a:t>
            </a:r>
            <a:endParaRPr lang="zh-CN" altLang="en-US" sz="3200">
              <a:solidFill>
                <a:srgbClr val="8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"/>
          <p:cNvSpPr/>
          <p:nvPr/>
        </p:nvSpPr>
        <p:spPr>
          <a:xfrm>
            <a:off x="840740" y="1943100"/>
            <a:ext cx="1022858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特点：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（1）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固定汇率制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</a:t>
            </a:r>
            <a:r>
              <a:rPr lang="zh-CN" altLang="en-US" sz="3600" b="1" dirty="0">
                <a:solidFill>
                  <a:schemeClr val="tx2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以美元为中心</a:t>
            </a:r>
            <a:r>
              <a:rPr lang="zh-CN" altLang="en-US" sz="3600" b="1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）</a:t>
            </a:r>
            <a:r>
              <a:rPr lang="zh-CN" altLang="en-US" sz="3600" b="1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（2）认缴资金的数额决定投票权的多少。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14338" name="文本框 2"/>
          <p:cNvSpPr/>
          <p:nvPr/>
        </p:nvSpPr>
        <p:spPr>
          <a:xfrm>
            <a:off x="914824" y="1135419"/>
            <a:ext cx="7764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/>
            <a:r>
              <a:rPr lang="zh-CN" altLang="en-US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（三）布雷顿森林体系的特点</a:t>
            </a:r>
            <a:endParaRPr lang="zh-CN" altLang="en-US" sz="3600" b="1" dirty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  <p:sp>
        <p:nvSpPr>
          <p:cNvPr id="17412" name="文本框 4"/>
          <p:cNvSpPr/>
          <p:nvPr/>
        </p:nvSpPr>
        <p:spPr>
          <a:xfrm>
            <a:off x="915035" y="4672965"/>
            <a:ext cx="94945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实质：以美元为主导的国际货币金融</a:t>
            </a:r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体系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3"/>
          <p:cNvSpPr/>
          <p:nvPr/>
        </p:nvSpPr>
        <p:spPr>
          <a:xfrm>
            <a:off x="627380" y="2901315"/>
            <a:ext cx="11090275" cy="175323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材料二  资本主义世界各国都用美元作为主要的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国际支付手段</a:t>
            </a:r>
            <a:r>
              <a:rPr lang="en-US" altLang="x-none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Calibri" panose="020F0502020204030204" charset="0"/>
              </a:rPr>
              <a:t>.</a:t>
            </a: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Calibri" panose="020F0502020204030204" charset="0"/>
              </a:rPr>
              <a:t>....</a:t>
            </a:r>
            <a:endParaRPr lang="en-US" altLang="x-none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Calibri" panose="020F0502020204030204" charset="0"/>
            </a:endParaRPr>
          </a:p>
        </p:txBody>
      </p:sp>
      <p:sp>
        <p:nvSpPr>
          <p:cNvPr id="18436" name="文本框 5"/>
          <p:cNvSpPr/>
          <p:nvPr/>
        </p:nvSpPr>
        <p:spPr>
          <a:xfrm>
            <a:off x="628650" y="1424940"/>
            <a:ext cx="11090275" cy="147637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材料一  </a:t>
            </a:r>
            <a:r>
              <a:rPr lang="zh-CN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这个体系造福美国的同时也造福世界。</a:t>
            </a:r>
            <a:endParaRPr lang="zh-CN" altLang="zh-CN" sz="3600" b="1" dirty="0" smtClean="0"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                              ——《</a:t>
            </a:r>
            <a:r>
              <a:rPr lang="zh-CN" altLang="en-US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环球时报</a:t>
            </a:r>
            <a:r>
              <a:rPr lang="en-US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》</a:t>
            </a:r>
            <a:endParaRPr lang="en-US" altLang="x-none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Calibri" panose="020F0502020204030204" charset="0"/>
            </a:endParaRPr>
          </a:p>
        </p:txBody>
      </p:sp>
      <p:sp>
        <p:nvSpPr>
          <p:cNvPr id="18437" name="文本框 6"/>
          <p:cNvSpPr/>
          <p:nvPr/>
        </p:nvSpPr>
        <p:spPr>
          <a:xfrm>
            <a:off x="4719320" y="3902710"/>
            <a:ext cx="2908300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经济霸主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2" name="文本框 6"/>
          <p:cNvSpPr/>
          <p:nvPr/>
        </p:nvSpPr>
        <p:spPr>
          <a:xfrm>
            <a:off x="1369695" y="2294890"/>
            <a:ext cx="5553075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促进世界经济发展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7380" y="539115"/>
            <a:ext cx="10515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合作探究</a:t>
            </a:r>
            <a:r>
              <a:rPr lang="en-US" altLang="x-none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2  </a:t>
            </a:r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布雷顿森林体系的影响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sp>
        <p:nvSpPr>
          <p:cNvPr id="19459" name="文本框 4"/>
          <p:cNvSpPr/>
          <p:nvPr/>
        </p:nvSpPr>
        <p:spPr>
          <a:xfrm>
            <a:off x="627380" y="4654550"/>
            <a:ext cx="11029315" cy="17532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材料三：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纽约也将金融活动的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触角伸向世界的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各个角落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19460" name="文本框 6"/>
          <p:cNvSpPr/>
          <p:nvPr/>
        </p:nvSpPr>
        <p:spPr>
          <a:xfrm>
            <a:off x="4718685" y="5759450"/>
            <a:ext cx="2908300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资本扩张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2" grpId="0" bldLvl="0" animBg="1"/>
      <p:bldP spid="1946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3"/>
          <p:cNvSpPr/>
          <p:nvPr/>
        </p:nvSpPr>
        <p:spPr>
          <a:xfrm>
            <a:off x="1268095" y="3554095"/>
            <a:ext cx="9618980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2</a:t>
            </a:r>
            <a:r>
              <a:rPr lang="zh-CN" altLang="en-US" sz="3600" b="1" dirty="0" smtClean="0"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、</a:t>
            </a:r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确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立了美国在“二战”后相当一段时期内左右世界经济的霸主地位。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20483" name="文本框 14"/>
          <p:cNvSpPr/>
          <p:nvPr/>
        </p:nvSpPr>
        <p:spPr>
          <a:xfrm>
            <a:off x="1226820" y="2098040"/>
            <a:ext cx="1002855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.在一定程度上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稳定了世界金融货币秩序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，促进了世界贸易，有利于世界经济的发展。</a:t>
            </a:r>
            <a:endParaRPr lang="zh-CN" altLang="en-US" sz="3600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20484" name="文本框 15"/>
          <p:cNvSpPr/>
          <p:nvPr/>
        </p:nvSpPr>
        <p:spPr>
          <a:xfrm>
            <a:off x="1300480" y="4998720"/>
            <a:ext cx="958659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、适应了美国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对外资本扩张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的需要。</a:t>
            </a:r>
            <a:endParaRPr lang="zh-CN" altLang="en-US" sz="3600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0238" y="1097145"/>
            <a:ext cx="5676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三、布雷顿森林体系的影响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本框 2"/>
          <p:cNvSpPr/>
          <p:nvPr/>
        </p:nvSpPr>
        <p:spPr>
          <a:xfrm>
            <a:off x="1472565" y="5697855"/>
            <a:ext cx="8587740" cy="645160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20世纪70年代初，布雷顿森林体系瓦解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9095" y="241935"/>
            <a:ext cx="75368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四、布雷顿森林体系的解体</a:t>
            </a:r>
            <a:endParaRPr lang="zh-CN" altLang="en-US" sz="3600" b="1" dirty="0" smtClean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9095" y="887095"/>
            <a:ext cx="8068945" cy="4538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右箭头 81931"/>
          <p:cNvSpPr/>
          <p:nvPr/>
        </p:nvSpPr>
        <p:spPr>
          <a:xfrm rot="1988954">
            <a:off x="6281420" y="2981960"/>
            <a:ext cx="1384935" cy="276225"/>
          </a:xfrm>
          <a:prstGeom prst="rightArrow">
            <a:avLst>
              <a:gd name="adj1" fmla="val 50000"/>
              <a:gd name="adj2" fmla="val 1013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3" name="右箭头 81932"/>
          <p:cNvSpPr/>
          <p:nvPr/>
        </p:nvSpPr>
        <p:spPr>
          <a:xfrm rot="673591">
            <a:off x="3696915" y="4649647"/>
            <a:ext cx="886123" cy="190574"/>
          </a:xfrm>
          <a:prstGeom prst="rightArrow">
            <a:avLst>
              <a:gd name="adj1" fmla="val 50000"/>
              <a:gd name="adj2" fmla="val 1041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4" name="右箭头 81935"/>
          <p:cNvSpPr/>
          <p:nvPr/>
        </p:nvSpPr>
        <p:spPr>
          <a:xfrm rot="19526096">
            <a:off x="6228715" y="4613910"/>
            <a:ext cx="1468755" cy="219075"/>
          </a:xfrm>
          <a:prstGeom prst="rightArrow">
            <a:avLst>
              <a:gd name="adj1" fmla="val 75387"/>
              <a:gd name="adj2" fmla="val 884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5" name="右箭头 81936"/>
          <p:cNvSpPr/>
          <p:nvPr/>
        </p:nvSpPr>
        <p:spPr>
          <a:xfrm rot="20798117">
            <a:off x="3593172" y="3088385"/>
            <a:ext cx="859622" cy="187070"/>
          </a:xfrm>
          <a:prstGeom prst="rightArrow">
            <a:avLst>
              <a:gd name="adj1" fmla="val 50000"/>
              <a:gd name="adj2" fmla="val 10354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6" name="文本框 81937"/>
          <p:cNvSpPr/>
          <p:nvPr/>
        </p:nvSpPr>
        <p:spPr>
          <a:xfrm>
            <a:off x="8020685" y="2902585"/>
            <a:ext cx="2353310" cy="230695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国际货币金融体系</a:t>
            </a:r>
            <a:r>
              <a:rPr lang="en-US" altLang="x-none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以美元为中心</a:t>
            </a:r>
            <a:r>
              <a:rPr lang="en-US" altLang="x-none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)</a:t>
            </a:r>
            <a:endParaRPr lang="en-US" altLang="x-none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7" name="文本框 81940"/>
          <p:cNvSpPr/>
          <p:nvPr/>
        </p:nvSpPr>
        <p:spPr>
          <a:xfrm>
            <a:off x="2839287" y="1985851"/>
            <a:ext cx="744409" cy="396938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布雷顿森林会议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Hei" panose="02010609060101010101" charset="-122"/>
            </a:endParaRPr>
          </a:p>
        </p:txBody>
      </p:sp>
      <p:sp>
        <p:nvSpPr>
          <p:cNvPr id="19466" name="文本框 86034"/>
          <p:cNvSpPr/>
          <p:nvPr/>
        </p:nvSpPr>
        <p:spPr>
          <a:xfrm>
            <a:off x="709930" y="2625725"/>
            <a:ext cx="1292860" cy="230695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经济危机、二战教训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9467" name="下箭头 86050"/>
          <p:cNvSpPr/>
          <p:nvPr/>
        </p:nvSpPr>
        <p:spPr>
          <a:xfrm rot="16200000">
            <a:off x="2336164" y="3252412"/>
            <a:ext cx="297611" cy="709396"/>
          </a:xfrm>
          <a:prstGeom prst="downArrow">
            <a:avLst>
              <a:gd name="adj1" fmla="val 50000"/>
              <a:gd name="adj2" fmla="val 3129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41" name="文本框 86045"/>
          <p:cNvSpPr/>
          <p:nvPr/>
        </p:nvSpPr>
        <p:spPr>
          <a:xfrm>
            <a:off x="2171755" y="2339947"/>
            <a:ext cx="390472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需要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制度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8709" y="933175"/>
            <a:ext cx="2351206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课堂小结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1" name="文本框 81927"/>
          <p:cNvSpPr/>
          <p:nvPr/>
        </p:nvSpPr>
        <p:spPr>
          <a:xfrm>
            <a:off x="4592987" y="2170812"/>
            <a:ext cx="1692807" cy="175323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国际货币基金组织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8" name="文本框 81941"/>
          <p:cNvSpPr/>
          <p:nvPr/>
        </p:nvSpPr>
        <p:spPr>
          <a:xfrm>
            <a:off x="4592987" y="4596831"/>
            <a:ext cx="1692807" cy="119888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世 界 银 行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  <p:bldP spid="22537" grpId="0" bldLvl="0" animBg="1"/>
      <p:bldP spid="22541" grpId="0" bldLvl="0"/>
      <p:bldP spid="22531" grpId="0" bldLvl="0" animBg="1"/>
      <p:bldP spid="2253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130" y="-5080"/>
            <a:ext cx="1222946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99"/>
          <p:cNvSpPr/>
          <p:nvPr/>
        </p:nvSpPr>
        <p:spPr>
          <a:xfrm>
            <a:off x="1034415" y="1664970"/>
            <a:ext cx="963358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  <a:buNone/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材料一</a:t>
            </a: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   </a:t>
            </a:r>
            <a:r>
              <a:rPr lang="zh-CN" altLang="en-US" sz="360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楷体_GB2312" panose="02010609030101010101" pitchFamily="1" charset="-122"/>
              </a:rPr>
              <a:t>两次世界大战之间的20年中，国际货币体系分裂成几个相互竞争的货币集团……呈现出一种无政府状态。 </a:t>
            </a:r>
            <a:endParaRPr lang="zh-CN" altLang="en-US" sz="360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楷体_GB2312" panose="02010609030101010101" pitchFamily="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76135" y="2450407"/>
            <a:ext cx="2024923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5394960" y="3244215"/>
            <a:ext cx="3899535" cy="2984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360291" y="4071074"/>
            <a:ext cx="2241092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39215" y="4177665"/>
            <a:ext cx="89535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各国期望建立政府主导的稳定的国际经济新秩序</a:t>
            </a:r>
            <a:endParaRPr lang="zh-CN" altLang="en-US" sz="3600" b="1" dirty="0" smtClean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6804" y="945560"/>
            <a:ext cx="636460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合作探究</a:t>
            </a:r>
            <a:r>
              <a:rPr lang="en-US" altLang="x-none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1  </a:t>
            </a:r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新体系建立的背景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76424" y="22963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</a:rPr>
              <a:t>历史影院</a:t>
            </a:r>
            <a:endParaRPr lang="zh-CN" altLang="en-US" sz="2875" b="1" dirty="0">
              <a:latin typeface="SimHei" panose="02010609060101010101" charset="-122"/>
              <a:ea typeface="SimHei" panose="02010609060101010101" charset="-122"/>
            </a:endParaRPr>
          </a:p>
        </p:txBody>
      </p:sp>
      <p:pic>
        <p:nvPicPr>
          <p:cNvPr id="5" name="大国崛起之美国_clip(1)(1)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02360" y="875030"/>
            <a:ext cx="9659620" cy="5433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/>
          <p:nvPr/>
        </p:nvSpPr>
        <p:spPr>
          <a:xfrm>
            <a:off x="918250" y="3186405"/>
            <a:ext cx="6998814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2、世界经济格局发生变化</a:t>
            </a:r>
            <a:endParaRPr lang="zh-CN" altLang="en-US" sz="3600" b="1" dirty="0"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sp>
        <p:nvSpPr>
          <p:cNvPr id="7174" name="Rectangle 14"/>
          <p:cNvSpPr/>
          <p:nvPr/>
        </p:nvSpPr>
        <p:spPr>
          <a:xfrm>
            <a:off x="918210" y="4330065"/>
            <a:ext cx="10013315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x-none" sz="3600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3</a:t>
            </a:r>
            <a:r>
              <a:rPr lang="zh-CN" altLang="en-US" sz="3600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、美国企图确立世界经济霸主地</a:t>
            </a:r>
            <a:r>
              <a:rPr lang="zh-CN" altLang="en-US" sz="3600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位（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动力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）</a:t>
            </a:r>
            <a:endParaRPr lang="zh-CN" altLang="en-US" sz="3600" dirty="0"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7175" name="Rectangle 20"/>
          <p:cNvSpPr/>
          <p:nvPr/>
        </p:nvSpPr>
        <p:spPr>
          <a:xfrm>
            <a:off x="895985" y="1997075"/>
            <a:ext cx="9790430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1、经济大危机及二战的惨痛教训（必要）</a:t>
            </a:r>
            <a:endParaRPr lang="zh-CN" altLang="en-US" sz="3600"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8949" y="1071394"/>
            <a:ext cx="65925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一、布雷顿森林体系建立的背景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7174" grpId="0" bldLvl="0" animBg="1"/>
      <p:bldP spid="717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04990" y="502920"/>
            <a:ext cx="4632960" cy="2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/>
          <p:nvPr/>
        </p:nvSpPr>
        <p:spPr>
          <a:xfrm>
            <a:off x="549275" y="3223895"/>
            <a:ext cx="1099121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5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（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一）建立</a:t>
            </a:r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：</a:t>
            </a:r>
            <a:r>
              <a:rPr lang="en-US" altLang="x-none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1944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年召开布雷顿森林会议签订《协定》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8195" name="Text Box 4"/>
          <p:cNvSpPr/>
          <p:nvPr/>
        </p:nvSpPr>
        <p:spPr>
          <a:xfrm>
            <a:off x="560070" y="4203700"/>
            <a:ext cx="109169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（二）构成：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1945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年建立国际货币基金组织（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IMF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）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     和世界银行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(WB)</a:t>
            </a:r>
            <a:endParaRPr lang="en-US" altLang="zh-CN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0539" y="1343321"/>
            <a:ext cx="5676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二、布雷顿森林体系的建立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9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表格 13314"/>
          <p:cNvGraphicFramePr/>
          <p:nvPr/>
        </p:nvGraphicFramePr>
        <p:xfrm>
          <a:off x="965835" y="1112520"/>
          <a:ext cx="10349865" cy="5280660"/>
        </p:xfrm>
        <a:graphic>
          <a:graphicData uri="http://schemas.openxmlformats.org/drawingml/2006/table">
            <a:tbl>
              <a:tblPr/>
              <a:tblGrid>
                <a:gridCol w="1358900"/>
                <a:gridCol w="4715510"/>
                <a:gridCol w="4275455"/>
              </a:tblGrid>
              <a:tr h="199453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01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名称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404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国际货币基金组织</a:t>
                      </a:r>
                      <a:endParaRPr lang="zh-CN" altLang="en-US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世界银行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宗旨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任务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1" name="文本框 13360"/>
          <p:cNvSpPr txBox="1">
            <a:spLocks noChangeArrowheads="1"/>
          </p:cNvSpPr>
          <p:nvPr/>
        </p:nvSpPr>
        <p:spPr bwMode="auto">
          <a:xfrm>
            <a:off x="2611120" y="5633720"/>
            <a:ext cx="43948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稳定国际货币体系</a:t>
            </a:r>
            <a:endParaRPr lang="zh-CN" altLang="en-US" sz="3600" b="1" dirty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62" name="文本框 13361"/>
          <p:cNvSpPr txBox="1">
            <a:spLocks noChangeArrowheads="1"/>
          </p:cNvSpPr>
          <p:nvPr/>
        </p:nvSpPr>
        <p:spPr bwMode="auto">
          <a:xfrm>
            <a:off x="7385685" y="5633720"/>
            <a:ext cx="393001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全球性的发展援助</a:t>
            </a:r>
            <a:endParaRPr lang="zh-CN" altLang="en-US" sz="3600" b="1" dirty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3357" name="矩形 13356"/>
          <p:cNvSpPr>
            <a:spLocks noChangeArrowheads="1"/>
          </p:cNvSpPr>
          <p:nvPr/>
        </p:nvSpPr>
        <p:spPr bwMode="auto">
          <a:xfrm>
            <a:off x="2203450" y="4588510"/>
            <a:ext cx="4876165" cy="635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经典中宋简" panose="02010609000101010101" charset="-122"/>
                <a:ea typeface="经典中宋简" panose="02010609000101010101" charset="-122"/>
              </a:rPr>
              <a:t>稳定汇率和</a:t>
            </a:r>
            <a:r>
              <a:rPr lang="zh-CN" altLang="en-US" sz="3600" b="1" dirty="0">
                <a:latin typeface="经典中宋简" panose="02010609000101010101" charset="-122"/>
                <a:ea typeface="经典中宋简" panose="02010609000101010101" charset="-122"/>
              </a:rPr>
              <a:t>短期贷款</a:t>
            </a:r>
            <a:endParaRPr lang="zh-CN" altLang="en-US" sz="3600" b="1" dirty="0">
              <a:solidFill>
                <a:srgbClr val="FF33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56" name="矩形 13355"/>
          <p:cNvSpPr>
            <a:spLocks noChangeArrowheads="1"/>
          </p:cNvSpPr>
          <p:nvPr/>
        </p:nvSpPr>
        <p:spPr bwMode="auto">
          <a:xfrm>
            <a:off x="7005955" y="4639310"/>
            <a:ext cx="44011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经典中宋简" panose="02010609000101010101" charset="-122"/>
                <a:ea typeface="经典中宋简" panose="02010609000101010101" charset="-122"/>
              </a:rPr>
              <a:t>长期贷款</a:t>
            </a:r>
            <a:r>
              <a:rPr lang="zh-CN" altLang="en-US" sz="3600" b="1" dirty="0">
                <a:latin typeface="经典中宋简" panose="02010609000101010101" charset="-122"/>
                <a:ea typeface="经典中宋简" panose="02010609000101010101" charset="-122"/>
              </a:rPr>
              <a:t>和技术援助</a:t>
            </a:r>
            <a:endParaRPr lang="zh-CN" altLang="en-US" sz="3600" b="1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8194" name="图片 7170" descr="IMF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7865" y="1165860"/>
            <a:ext cx="2404745" cy="1876425"/>
          </a:xfrm>
          <a:prstGeom prst="rect">
            <a:avLst/>
          </a:prstGeom>
          <a:solidFill>
            <a:srgbClr val="FFFF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" name="矩形 15"/>
          <p:cNvSpPr/>
          <p:nvPr/>
        </p:nvSpPr>
        <p:spPr>
          <a:xfrm>
            <a:off x="1659255" y="314960"/>
            <a:ext cx="84048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1</a:t>
            </a:r>
            <a:r>
              <a:rPr lang="zh-CN" altLang="en-US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、</a:t>
            </a:r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IMF</a:t>
            </a:r>
            <a:r>
              <a:rPr lang="zh-CN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和</a:t>
            </a:r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WB</a:t>
            </a:r>
            <a:r>
              <a:rPr lang="zh-CN" altLang="en-US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的宗旨和任务</a:t>
            </a:r>
            <a:endParaRPr lang="en-US" altLang="zh-CN" sz="3600" b="1" dirty="0" smtClean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10" y="1125855"/>
            <a:ext cx="2602230" cy="191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 bldLvl="0"/>
      <p:bldP spid="13362" grpId="0" bldLvl="0"/>
      <p:bldP spid="13357" grpId="0" bldLvl="0"/>
      <p:bldP spid="1335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07745" y="1426845"/>
            <a:ext cx="9631045" cy="25844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案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例一： </a:t>
            </a:r>
            <a:r>
              <a:rPr lang="en-US" altLang="zh-CN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1997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年，韩国爆发金融危机，韩元贬值一半以上，韩国政府向</a:t>
            </a:r>
            <a:r>
              <a:rPr lang="zh-CN" altLang="en-US" sz="3600" u="sng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      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申请紧急贷款以稳定汇率。</a:t>
            </a:r>
            <a:endParaRPr lang="zh-CN" altLang="en-US" sz="3600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350635" y="2150745"/>
            <a:ext cx="1503045" cy="922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中宋简" panose="02010609000101010101" charset="-122"/>
                <a:ea typeface="经典中宋简" panose="02010609000101010101" charset="-122"/>
                <a:cs typeface="+mn-cs"/>
              </a:rPr>
              <a:t>IMF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中宋简" panose="02010609000101010101" charset="-122"/>
              <a:ea typeface="经典中宋简" panose="02010609000101010101" charset="-122"/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552815" y="4650740"/>
            <a:ext cx="969010" cy="9220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WB</a:t>
            </a:r>
            <a:endParaRPr lang="en-US" altLang="zh-CN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7745" y="4759325"/>
            <a:ext cx="102088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C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</a:t>
            </a:r>
            <a:r>
              <a:rPr lang="zh-CN" altLang="en-US" sz="3600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案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例二：汶川地震恢复重建项目获得</a:t>
            </a:r>
            <a:r>
              <a:rPr lang="zh-CN" altLang="en-US" sz="3600" u="sng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   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贷款</a:t>
            </a:r>
            <a:r>
              <a:rPr lang="en-US" altLang="zh-CN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7.1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亿美元，用</a:t>
            </a:r>
            <a:r>
              <a:rPr lang="zh-CN" altLang="en-US" sz="3600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于基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础设施和卫生教育设施重建。</a:t>
            </a:r>
            <a:endParaRPr lang="zh-CN" altLang="en-US" sz="36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927100" y="389890"/>
            <a:ext cx="8594725" cy="68834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猜一猜他们可以向哪一机构寻求帮助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4" name="文本框 16389"/>
          <p:cNvSpPr txBox="1">
            <a:spLocks noChangeArrowheads="1"/>
          </p:cNvSpPr>
          <p:nvPr/>
        </p:nvSpPr>
        <p:spPr bwMode="auto">
          <a:xfrm>
            <a:off x="4164965" y="3339465"/>
            <a:ext cx="6357620" cy="1419860"/>
          </a:xfrm>
          <a:prstGeom prst="rect">
            <a:avLst/>
          </a:prstGeom>
          <a:solidFill>
            <a:schemeClr val="tx1"/>
          </a:solidFill>
          <a:ln w="9525">
            <a:solidFill>
              <a:srgbClr val="FFC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货币贬值找基金（救急</a:t>
            </a:r>
            <a:r>
              <a:rPr lang="zh-CN" altLang="en-US" sz="3600" b="1" dirty="0" smtClean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）</a:t>
            </a:r>
            <a:endParaRPr lang="en-US" altLang="zh-CN" sz="3600" b="1" dirty="0" smtClean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缺乏</a:t>
            </a: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资金找世行（救贫）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ldLvl="0" animBg="1"/>
      <p:bldP spid="1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944245" y="1076960"/>
          <a:ext cx="5033010" cy="277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431665" imgH="2194560" progId="Excel.Sheet.8">
                  <p:embed/>
                </p:oleObj>
              </mc:Choice>
              <mc:Fallback>
                <p:oleObj name="" r:id="rId1" imgW="4431665" imgH="2194560" progId="Excel.Sheet.8">
                  <p:embed/>
                  <p:pic>
                    <p:nvPicPr>
                      <p:cNvPr id="0" name="Object 2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4245" y="1076960"/>
                        <a:ext cx="5033010" cy="27730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对象 122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015" y="1043940"/>
            <a:ext cx="5657215" cy="294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57555" y="3989705"/>
            <a:ext cx="53320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经典中宋简" panose="02010609000101010101" charset="-122"/>
                <a:ea typeface="经典中宋简" panose="02010609000101010101" charset="-122"/>
              </a:rPr>
              <a:t>各国在世界银行的投票权</a:t>
            </a:r>
            <a:endParaRPr lang="zh-CN" altLang="en-US" sz="28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89015" y="3903345"/>
            <a:ext cx="5749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经典中宋简" panose="02010609000101010101" charset="-122"/>
                <a:ea typeface="经典中宋简" panose="02010609000101010101" charset="-122"/>
              </a:rPr>
              <a:t>各国在国际货币基金组织的投票权</a:t>
            </a:r>
            <a:endParaRPr lang="zh-CN" altLang="en-US" sz="28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13" name="文本框 15364"/>
          <p:cNvSpPr/>
          <p:nvPr/>
        </p:nvSpPr>
        <p:spPr>
          <a:xfrm>
            <a:off x="856615" y="320675"/>
            <a:ext cx="7732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、IMF和WB的组织原则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6389" name="文本框 15365"/>
          <p:cNvSpPr/>
          <p:nvPr/>
        </p:nvSpPr>
        <p:spPr>
          <a:xfrm>
            <a:off x="1492250" y="4961890"/>
            <a:ext cx="8662035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根据认缴资金的数额决定投票权的多少。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15365" grpId="1"/>
      <p:bldP spid="163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17"/>
          <p:cNvSpPr/>
          <p:nvPr/>
        </p:nvSpPr>
        <p:spPr>
          <a:xfrm>
            <a:off x="5611687" y="-119997"/>
            <a:ext cx="52320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endParaRPr lang="zh-CN" altLang="en-US" sz="360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9390" y="1480820"/>
            <a:ext cx="93738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布雷顿森林体系建立后实行怎样的国际货币制度？</a:t>
            </a:r>
            <a:endParaRPr lang="zh-CN" altLang="en-US" sz="3600" b="1" dirty="0" smtClean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5" name="Picture 2" descr="两个挂钩"/>
          <p:cNvPicPr>
            <a:picLocks noChangeAspect="1" noChangeArrowheads="1"/>
          </p:cNvPicPr>
          <p:nvPr/>
        </p:nvPicPr>
        <p:blipFill>
          <a:blip r:embed="rId1" cstate="print">
            <a:lum contrast="30000"/>
          </a:blip>
          <a:srcRect/>
          <a:stretch>
            <a:fillRect/>
          </a:stretch>
        </p:blipFill>
        <p:spPr bwMode="auto">
          <a:xfrm>
            <a:off x="2232660" y="2679700"/>
            <a:ext cx="6880860" cy="259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Text Box 2"/>
          <p:cNvSpPr/>
          <p:nvPr/>
        </p:nvSpPr>
        <p:spPr>
          <a:xfrm>
            <a:off x="1469704" y="817886"/>
            <a:ext cx="3652520" cy="662940"/>
          </a:xfrm>
          <a:prstGeom prst="rect">
            <a:avLst/>
          </a:prstGeom>
          <a:noFill/>
          <a:ln w="9525">
            <a:noFill/>
          </a:ln>
        </p:spPr>
        <p:txBody>
          <a:bodyPr wrap="none" lIns="109596" tIns="54797" rIns="109596" bIns="54797" anchor="t">
            <a:spAutoFit/>
          </a:bodyPr>
          <a:lstStyle/>
          <a:p>
            <a:pPr lvl="0" indent="0"/>
            <a:r>
              <a:rPr lang="en-US" altLang="zh-CN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3</a:t>
            </a:r>
            <a:r>
              <a:rPr lang="zh-CN" altLang="en-US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、国际货币制度</a:t>
            </a:r>
            <a:endParaRPr lang="zh-CN" altLang="en-US" sz="3600" b="1" dirty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SimHei" panose="02010609060101010101" charset="-122"/>
            </a:endParaRPr>
          </a:p>
        </p:txBody>
      </p:sp>
      <p:sp>
        <p:nvSpPr>
          <p:cNvPr id="12291" name="文本框 9220"/>
          <p:cNvSpPr/>
          <p:nvPr/>
        </p:nvSpPr>
        <p:spPr>
          <a:xfrm>
            <a:off x="3499485" y="5390515"/>
            <a:ext cx="40252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楷体_GB2312" panose="02010609030101010101" pitchFamily="1" charset="-122"/>
              </a:rPr>
              <a:t>固定汇率制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楷体_GB2312" panose="02010609030101010101" pitchFamily="1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6482080" y="2433320"/>
            <a:ext cx="3393440" cy="1049655"/>
          </a:xfrm>
          <a:prstGeom prst="wedgeEllipseCallout">
            <a:avLst>
              <a:gd name="adj1" fmla="val -79033"/>
              <a:gd name="adj2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世界货币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PWOgkzByZ8hJ/4xUem5TeO6FNQdhH9YxBKSW+AbKYuTqqocjhXhxxW/Bet/qo0WUobeLqiiTcX8vlWCcr5BHu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演示</Application>
  <PresentationFormat>宽屏</PresentationFormat>
  <Paragraphs>127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经典中宋简</vt:lpstr>
      <vt:lpstr>Microsoft YaHei</vt:lpstr>
      <vt:lpstr>Calibri</vt:lpstr>
      <vt:lpstr>SimHei</vt:lpstr>
      <vt:lpstr>楷体_GB2312</vt:lpstr>
      <vt:lpstr>Garamond</vt:lpstr>
      <vt:lpstr>华文新魏</vt:lpstr>
      <vt:lpstr>KaiTi</vt:lpstr>
      <vt:lpstr>Calibri Light</vt:lpstr>
      <vt:lpstr>Arial Unicode MS</vt:lpstr>
      <vt:lpstr>NSimSun</vt:lpstr>
      <vt:lpstr>PMingLiU-ExtB</vt:lpstr>
      <vt:lpstr>Office 主题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Administrator</cp:lastModifiedBy>
  <cp:revision>24</cp:revision>
  <dcterms:created xsi:type="dcterms:W3CDTF">2017-06-05T01:52:00Z</dcterms:created>
  <dcterms:modified xsi:type="dcterms:W3CDTF">2017-08-24T17:32:03Z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