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8" r:id="rId3"/>
    <p:sldId id="257" r:id="rId4"/>
    <p:sldId id="260" r:id="rId5"/>
    <p:sldId id="280" r:id="rId6"/>
    <p:sldId id="259" r:id="rId7"/>
    <p:sldId id="261" r:id="rId8"/>
    <p:sldId id="266" r:id="rId9"/>
    <p:sldId id="268" r:id="rId10"/>
    <p:sldId id="267" r:id="rId11"/>
    <p:sldId id="269" r:id="rId12"/>
    <p:sldId id="270" r:id="rId13"/>
    <p:sldId id="279" r:id="rId14"/>
    <p:sldId id="278" r:id="rId15"/>
    <p:sldId id="265" r:id="rId16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00FF"/>
    <a:srgbClr val="0066F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presProps" Target="presProps.xml" Id="rId18" /><Relationship Type="http://schemas.openxmlformats.org/officeDocument/2006/relationships/slide" Target="slides/slide1.xml" Id="rId3" /><Relationship Type="http://schemas.openxmlformats.org/officeDocument/2006/relationships/tableStyles" Target="tableStyles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notesMaster" Target="notesMasters/notesMaster1.xml" Id="rId17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theme" Target="theme/theme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8.xml" Id="rId10" /><Relationship Type="http://schemas.openxmlformats.org/officeDocument/2006/relationships/viewProps" Target="viewProps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tags" Target="/ppt/tags/tag1.xml" Id="Rdac2da5f0e6c4c1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ea typeface="宋体" charset="-122"/>
              </a:defRPr>
            </a:lvl1pPr>
          </a:lstStyle>
          <a:p>
            <a:pPr>
              <a:defRPr/>
            </a:pPr>
            <a:fld id="{80384EE8-E417-4F73-B3B4-E21849E97904}" type="datetimeFigureOut">
              <a:rPr lang="zh-CN" altLang="en-US"/>
              <a:pPr>
                <a:defRPr/>
              </a:pPr>
              <a:t>2017/8/24</a:t>
            </a:fld>
            <a:endParaRPr lang="en-US" altLang="zh-CN"/>
          </a:p>
        </p:txBody>
      </p:sp>
      <p:sp>
        <p:nvSpPr>
          <p:cNvPr id="2458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ea typeface="宋体" charset="-122"/>
              </a:defRPr>
            </a:lvl1pPr>
          </a:lstStyle>
          <a:p>
            <a:pPr>
              <a:defRPr/>
            </a:pPr>
            <a:fld id="{AA176E3B-4D11-4DFF-A527-042B150A94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93C1-1B28-4445-BFEA-652E98E9771F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3E62-D25A-4FED-A130-81ABA0F92E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38A4-0569-484C-B1BF-F7CC6D2E0629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1933-8B02-4629-AB6D-D1F874F5A2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5447-773C-4B7C-A6E2-80BF443D1D4D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4BC4-7C5B-42FC-879E-17FA649B31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5046-8B19-4EEA-85E9-432BF6D35836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77AB-80E7-4A0D-9951-068E63EC71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2CB5-C6C9-45BD-B5A4-584E69CF192A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4085-4326-48A4-BA31-20A52701EF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78610-D1F8-4200-AB71-C96510EF7B26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B9400-1ED6-450A-B18A-A227F496E1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1570-D0E9-44D8-89B9-A987D79771C8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3DEE-3C5F-49A5-A7E3-C548B071A1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3CC27-3555-4F67-B9C4-2932B9BA85A9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8AF8-CA48-4BB4-9D69-F1F85BA5B4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CE11-7357-48F5-8323-7725F34EEF1A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0E73-F46B-45B9-9281-F56437C5CF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A72CD-3D7F-4FB4-A76E-550B87AA894B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D2D2-5C08-4048-B0DF-C4F21E7938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C99A-7090-4DAC-A042-ABF332749FF7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F987-278A-48ED-8E12-4811AE3770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C812-265C-4B1D-BED2-2BDB0A3407AE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F0E0-5CCE-4C00-88F8-77E276A3B7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0385-B145-46B3-B1B1-25BB54501344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A3B3-936B-437C-80B7-F696AC6FCA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FD47-0DA9-4BB0-A9E5-BBDED993FD3B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884C-CC00-4590-9957-E55B2BF0E0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9AFE-E168-47D1-954C-BF7353ABA7A7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F71B-A400-4880-91FF-C2CC5A5C50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9959-75B7-4815-83D5-B4D61AD80C8A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9F65-EB37-4673-9430-4DDB57363D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3E75-B78A-494D-A48C-139B538C7D99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CEB9-A3E2-4AC4-8692-417B79268F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304C-0A2D-4CE7-A8E2-6946530C477F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F87B-70B6-4CF3-875C-7F7841B8BB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841D-531E-4A57-8F30-AF6CAE176C7B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62C5-936F-4087-B806-6CC358F203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143B-7297-4C83-BB5E-FCFADAE76DE7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33B6-4A69-458B-9FF8-4D5FDBB0DE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15BE-3F58-4496-A1DB-2C6FF81D5C3A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EB95-EA2A-40FD-A97B-C9E93E20A1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848A381-2806-461A-B217-7AB8CA9E99B2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C7E74D2F-FB87-4F7F-8F63-DF2E3DC866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1C886168-E50B-4D2A-B130-7435DEBBDA18}" type="datetimeFigureOut">
              <a:rPr lang="zh-CN" altLang="en-US"/>
              <a:pPr>
                <a:defRPr/>
              </a:pPr>
              <a:t>2017/8/24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D62DDC7-A1DF-4978-A45C-AACD35A908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ews.ycwb.com/2014-07/05/content_7134391_6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timg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1525" y="819150"/>
            <a:ext cx="4572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d0fa2445e818462d96d612c8f2cef735_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7213"/>
            <a:ext cx="6692900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04863" y="4738688"/>
            <a:ext cx="1058068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7月25日，日军借口修理电线，向廊坊中国守军第29军113旅226团发动进攻，并占领廊坊车站，制造了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“廊坊事件”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。廊坊中国守军奋起抵抗，日军增调大批援军，其中包括14架飞机轰炸中国军队兵营，双方展开激烈交战。激战至26日中午，廊坊被日军完全占领。</a:t>
            </a:r>
            <a:endParaRPr lang="zh-CN" altLang="en-US" sz="200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986" name="Picture 5" descr="56435159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2163" y="606425"/>
            <a:ext cx="55276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035550" y="4213225"/>
            <a:ext cx="21193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宋体" pitchFamily="49" charset="-122"/>
              </a:rPr>
              <a:t>廊坊火车站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56435159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552450"/>
            <a:ext cx="57467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22263" y="4000500"/>
            <a:ext cx="115427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“廊坊事件”发生后，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日凌晨，日军又从天津派出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多名官兵，以保护北平城内日本侨民为借口，到达北平广安门外，并要求进城。当时驻守在广安门的中国守军，是赵登禹部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132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师独立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27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旅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679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团，团长名叫刘汝珍。刘汝珍采取了一个计策，就是先打开城门，诱日军进入。当进至一半时，刘汝珍下令士兵开枪射击，日军便被分割为城内、城外两部分，书记官佐藤茂被守军击毙。驻丰台的日本驻屯军河边旅团知道情况后，马上与冀察当局交涉，其结果为：城外的日军部队返回丰台，已经进入城内的日军分乘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辆汽车，于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27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日凌晨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点进入东交民巷的日军兵营，这就是</a:t>
            </a: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“广安门事件”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grpSp>
        <p:nvGrpSpPr>
          <p:cNvPr id="44035" name="Group 6"/>
          <p:cNvGrpSpPr>
            <a:grpSpLocks/>
          </p:cNvGrpSpPr>
          <p:nvPr/>
        </p:nvGrpSpPr>
        <p:grpSpPr bwMode="auto">
          <a:xfrm>
            <a:off x="6724650" y="541338"/>
            <a:ext cx="3962400" cy="3282950"/>
            <a:chOff x="4201" y="312"/>
            <a:chExt cx="2496" cy="2068"/>
          </a:xfrm>
        </p:grpSpPr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4252" y="2130"/>
              <a:ext cx="2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宋体" pitchFamily="49" charset="-122"/>
                </a:rPr>
                <a:t>占领北平广安门后的日本士兵</a:t>
              </a:r>
            </a:p>
          </p:txBody>
        </p:sp>
        <p:pic>
          <p:nvPicPr>
            <p:cNvPr id="44037" name="Picture 5" descr="56435159_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01" y="312"/>
              <a:ext cx="2496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u=1432211737,1284609552&amp;fm=214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552450"/>
            <a:ext cx="55213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6" descr="20070618172446a7b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913" y="555625"/>
            <a:ext cx="51816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38150" y="4540250"/>
            <a:ext cx="110569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  蒋介石（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1887</a:t>
            </a: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31</a:t>
            </a: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日～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1975</a:t>
            </a: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日），名中正，字介石。祖籍江苏宜兴，生于浙江奉化。历任黄埔军校校长、国民革命军总司令、国民政府主席、行政院院长、国民政府军事委员会委员长、中华民国特级上将、中国国民党总裁、三民主义青年团团长、第二次世界大战同盟国中国战区最高统帅、中华民国总统等职。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1975</a:t>
            </a: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日，在台北士林官邸逝世。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</a:p>
          <a:p>
            <a:pPr>
              <a:defRPr/>
            </a:pP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  蒋介石是中国近现代史上的一个关键人物，他的政治生涯对中国近现代史的进程产生过极为重要的影响。</a:t>
            </a: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1800"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05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49156" name="Picture 4" descr="image 6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879475"/>
            <a:ext cx="688022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7107" name="Rectangle 5"/>
          <p:cNvSpPr>
            <a:spLocks noChangeArrowheads="1"/>
          </p:cNvSpPr>
          <p:nvPr/>
        </p:nvSpPr>
        <p:spPr bwMode="auto">
          <a:xfrm>
            <a:off x="0" y="0"/>
            <a:ext cx="315595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49157" name="Picture 5" descr="image 6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8888" y="620713"/>
            <a:ext cx="6223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860800" y="1263650"/>
            <a:ext cx="47561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zh-CN" altLang="en-US" sz="9000" b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行楷" pitchFamily="2" charset="-122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CN" altLang="en-US" sz="9000" b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</a:rPr>
              <a:t>谢谢欣赏</a:t>
            </a:r>
          </a:p>
          <a:p>
            <a:pPr algn="ctr">
              <a:lnSpc>
                <a:spcPct val="90000"/>
              </a:lnSpc>
              <a:defRPr/>
            </a:pPr>
            <a:endParaRPr lang="zh-CN" altLang="en-US" sz="9000" b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行楷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9154" name="内容占位符 3" descr="03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3813" y="-4763"/>
            <a:ext cx="12228513" cy="6838951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7650" name="内容占位符 3" descr="背景_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7938" y="-38100"/>
            <a:ext cx="12212638" cy="6870700"/>
          </a:xfrm>
        </p:spPr>
      </p:pic>
      <p:sp>
        <p:nvSpPr>
          <p:cNvPr id="12291" name="文本框 4"/>
          <p:cNvSpPr txBox="1">
            <a:spLocks noChangeArrowheads="1"/>
          </p:cNvSpPr>
          <p:nvPr/>
        </p:nvSpPr>
        <p:spPr bwMode="auto">
          <a:xfrm>
            <a:off x="2828925" y="2230438"/>
            <a:ext cx="6540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400" b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经典中宋简"/>
                <a:ea typeface="经典中宋简"/>
                <a:cs typeface="经典中宋简"/>
              </a:rPr>
              <a:t>从蒋介石日记看七七事变</a:t>
            </a:r>
          </a:p>
        </p:txBody>
      </p:sp>
      <p:sp>
        <p:nvSpPr>
          <p:cNvPr id="27652" name="文本框 5"/>
          <p:cNvSpPr txBox="1">
            <a:spLocks noChangeArrowheads="1"/>
          </p:cNvSpPr>
          <p:nvPr/>
        </p:nvSpPr>
        <p:spPr bwMode="auto">
          <a:xfrm>
            <a:off x="4462463" y="3475038"/>
            <a:ext cx="3263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制作人   庞鸿武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t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6388" y="796925"/>
            <a:ext cx="496728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698" name="Group 5"/>
          <p:cNvGrpSpPr>
            <a:grpSpLocks/>
          </p:cNvGrpSpPr>
          <p:nvPr/>
        </p:nvGrpSpPr>
        <p:grpSpPr bwMode="auto">
          <a:xfrm>
            <a:off x="717550" y="650875"/>
            <a:ext cx="5581650" cy="4895850"/>
            <a:chOff x="2086" y="486"/>
            <a:chExt cx="3516" cy="3084"/>
          </a:xfrm>
        </p:grpSpPr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2129" y="3378"/>
              <a:ext cx="34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kumimoji="1"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49" charset="-122"/>
                </a:rPr>
                <a:t>九一八事变后被日军占据的张学良官邸</a:t>
              </a:r>
            </a:p>
          </p:txBody>
        </p:sp>
        <p:pic>
          <p:nvPicPr>
            <p:cNvPr id="29700" name="Picture 7" descr="09被日军占据的张学良官邸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86" y="486"/>
              <a:ext cx="3516" cy="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8" name="Group 10"/>
          <p:cNvGrpSpPr>
            <a:grpSpLocks/>
          </p:cNvGrpSpPr>
          <p:nvPr/>
        </p:nvGrpSpPr>
        <p:grpSpPr bwMode="auto">
          <a:xfrm>
            <a:off x="7469188" y="2505075"/>
            <a:ext cx="4322762" cy="3276600"/>
            <a:chOff x="2478" y="1331"/>
            <a:chExt cx="2723" cy="2064"/>
          </a:xfrm>
        </p:grpSpPr>
        <p:pic>
          <p:nvPicPr>
            <p:cNvPr id="53253" name="Picture 5" descr="002511e10c401521b70f15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8" y="1331"/>
              <a:ext cx="2723" cy="1815"/>
            </a:xfrm>
            <a:prstGeom prst="rect">
              <a:avLst/>
            </a:prstGeom>
            <a:noFill/>
          </p:spPr>
        </p:pic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2620" y="3164"/>
              <a:ext cx="2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18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中国军队撤退后，日军通过卢沟桥 </a:t>
              </a:r>
            </a:p>
          </p:txBody>
        </p:sp>
      </p:grpSp>
      <p:grpSp>
        <p:nvGrpSpPr>
          <p:cNvPr id="53260" name="Group 12"/>
          <p:cNvGrpSpPr>
            <a:grpSpLocks/>
          </p:cNvGrpSpPr>
          <p:nvPr/>
        </p:nvGrpSpPr>
        <p:grpSpPr bwMode="auto">
          <a:xfrm>
            <a:off x="328613" y="595313"/>
            <a:ext cx="7058025" cy="4037012"/>
            <a:chOff x="1612" y="493"/>
            <a:chExt cx="4446" cy="2543"/>
          </a:xfrm>
        </p:grpSpPr>
        <p:pic>
          <p:nvPicPr>
            <p:cNvPr id="53256" name="Picture 8" descr="timg?image&amp;quality=80&amp;size=b10000_10000&amp;sec=1503557597&amp;di=52f98d0d2ff7953a2349bf4781cb4f28&amp;src=http%3A%2F%2Fimg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2" y="493"/>
              <a:ext cx="4446" cy="2268"/>
            </a:xfrm>
            <a:prstGeom prst="rect">
              <a:avLst/>
            </a:prstGeom>
            <a:noFill/>
          </p:spPr>
        </p:pic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2559" y="2786"/>
              <a:ext cx="25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49" charset="-122"/>
                  <a:ea typeface="黑体" pitchFamily="49" charset="-122"/>
                </a:rPr>
                <a:t>中国军队在卢沟桥反击日军进攻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0050" y="581025"/>
            <a:ext cx="114490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330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    </a:t>
            </a:r>
            <a:r>
              <a:rPr lang="zh-CN" altLang="en-US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倭寇在卢沟桥挑衅，彼将趁我准备未完之时使我屈服乎？与宋哲元为难乎？使华北独立乎？决心应战，此其时乎？</a:t>
            </a:r>
          </a:p>
          <a:p>
            <a:pPr algn="r">
              <a:lnSpc>
                <a:spcPct val="110000"/>
              </a:lnSpc>
              <a:defRPr/>
            </a:pPr>
            <a:r>
              <a:rPr lang="en-US" altLang="zh-CN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蒋介石家书日记文墨选录</a:t>
            </a:r>
            <a:r>
              <a:rPr lang="en-US" altLang="zh-CN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defRPr/>
            </a:pPr>
            <a:r>
              <a:rPr lang="zh-CN" alt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注：宋哲元，时任平津卫戍司令。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3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蒋介石对于日本的阴谋是否有清晰的认识？当时是否有明确的应对之策？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没有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54075" y="614363"/>
            <a:ext cx="10628313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330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    </a:t>
            </a:r>
            <a:r>
              <a:rPr lang="zh-CN" altLang="en-US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“此时倭寇无与我开战之利”</a:t>
            </a:r>
            <a:r>
              <a:rPr lang="en-US" altLang="zh-CN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……“</a:t>
            </a:r>
            <a:r>
              <a:rPr lang="zh-CN" altLang="en-US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惟我积极进兵，北上备战，或可戢（</a:t>
            </a:r>
            <a:r>
              <a:rPr lang="en-US" altLang="zh-CN" sz="330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  <a:cs typeface="Times New Roman" pitchFamily="18" charset="0"/>
              </a:rPr>
              <a:t>jí</a:t>
            </a:r>
            <a:r>
              <a:rPr lang="zh-CN" altLang="en-US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，收敛）其野心”</a:t>
            </a:r>
            <a:r>
              <a:rPr lang="en-US" altLang="zh-CN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……“</a:t>
            </a:r>
            <a:r>
              <a:rPr lang="zh-CN" altLang="en-US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如我不有积极准备，以示决心，则不能和平解决也”</a:t>
            </a:r>
          </a:p>
          <a:p>
            <a:pPr algn="r">
              <a:lnSpc>
                <a:spcPct val="140000"/>
              </a:lnSpc>
              <a:defRPr/>
            </a:pPr>
            <a:r>
              <a:rPr lang="en-US" altLang="zh-CN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蒋介石家书日记文墨选录</a:t>
            </a:r>
            <a:r>
              <a:rPr lang="en-US" altLang="zh-CN" sz="33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330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zh-CN" altLang="en-US" sz="33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蒋介石对于七七事变最初的解决方案是什么？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以战求和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33413" y="577850"/>
            <a:ext cx="10990262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倭寇既备大战，则其权在倭王。若我宣言能感动彼，或可转危为安。是较之平时权在下级与前哨当易乎？其次，卢案已经发动十日，而倭仍徘徊威胁，未敢正式开战，是其无意开战，志在不开战而屈之一点。</a:t>
            </a:r>
          </a:p>
          <a:p>
            <a:pPr algn="r">
              <a:lnSpc>
                <a:spcPct val="125000"/>
              </a:lnSpc>
            </a:pPr>
            <a:r>
              <a:rPr lang="en-US" altLang="zh-CN" sz="30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蒋介石家书日记文墨选录</a:t>
            </a:r>
            <a:r>
              <a:rPr lang="en-US" altLang="zh-CN" sz="30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33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此时的蒋介石对日本寄以怎样的希望？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希望通过与日本政府交涉，使事态不致扩大化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0"/>
          <p:cNvGrpSpPr>
            <a:grpSpLocks/>
          </p:cNvGrpSpPr>
          <p:nvPr/>
        </p:nvGrpSpPr>
        <p:grpSpPr bwMode="auto">
          <a:xfrm>
            <a:off x="636588" y="573088"/>
            <a:ext cx="10877550" cy="5407025"/>
            <a:chOff x="401" y="361"/>
            <a:chExt cx="6852" cy="3406"/>
          </a:xfrm>
        </p:grpSpPr>
        <p:pic>
          <p:nvPicPr>
            <p:cNvPr id="37890" name="Picture 5" descr="22蒋介石发表庐山讲话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6" y="456"/>
              <a:ext cx="4727" cy="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1" name="Picture 7" descr="22蒋介石发表庐山讲话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6" y="361"/>
              <a:ext cx="4727" cy="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01" y="3077"/>
              <a:ext cx="6852" cy="6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pPr>
                <a:defRPr/>
              </a:pPr>
              <a:r>
                <a:rPr kumimoji="1" lang="zh-CN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　　</a:t>
              </a:r>
              <a:r>
                <a:rPr kumimoji="1" lang="en-US" altLang="zh-CN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1937</a:t>
              </a:r>
              <a:r>
                <a:rPr kumimoji="1" lang="zh-CN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年</a:t>
              </a:r>
              <a:r>
                <a:rPr kumimoji="1" lang="en-US" altLang="zh-CN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7</a:t>
              </a:r>
              <a:r>
                <a:rPr kumimoji="1" lang="zh-CN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月</a:t>
              </a:r>
              <a:r>
                <a:rPr kumimoji="1" lang="en-US" altLang="zh-CN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17</a:t>
              </a:r>
              <a:r>
                <a:rPr kumimoji="1" lang="zh-CN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日，蒋介石在庐山发表强硬讲话并号召：“如果战端一开，那就地无分南北，人无分老幼，无论何人皆有守土抗战之责任，皆应抱定牺牲一切之决心。”</a:t>
              </a: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1507" y="369"/>
              <a:ext cx="22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宋体" pitchFamily="49" charset="-122"/>
                </a:rPr>
                <a:t>蒋介石发表庐山讲话</a:t>
              </a: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宋体" pitchFamily="49" charset="-12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44538" y="577850"/>
            <a:ext cx="10888662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“决心发表告国民书，人人（以）为危，阻不欲发，而我以为转危为安，独在此举。但此意既定，无论安危成败在所不计”</a:t>
            </a:r>
            <a:r>
              <a:rPr lang="en-US" altLang="zh-CN" sz="30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……“</a:t>
            </a:r>
            <a:r>
              <a:rPr lang="zh-CN" alt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惟此为对倭最后之方剂耳”。</a:t>
            </a:r>
          </a:p>
          <a:p>
            <a:pPr algn="r">
              <a:lnSpc>
                <a:spcPct val="110000"/>
              </a:lnSpc>
              <a:defRPr/>
            </a:pPr>
            <a:r>
              <a:rPr lang="en-US" altLang="zh-CN" sz="30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蒋介石家书日记文墨选录</a:t>
            </a:r>
            <a:r>
              <a:rPr lang="en-US" altLang="zh-CN" sz="300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3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此时蒋介石对日本的侵略持何态度？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坚决抗战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3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为何会有这种态度？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日本的侵略威胁到整个中华民族的生存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GtAVjKxnFDuokZMVZ30OBfPy5hPuKfVVyjGGFExLfRqFDl/NSJdVKEjhmuGTu2AUZOhNpB9RaPTNrDHR/G6KSU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1012</Words>
  <Application>WPS 演示</Application>
  <PresentationFormat>自定义</PresentationFormat>
  <Paragraphs>34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Calibri Light</vt:lpstr>
      <vt:lpstr>Calibri</vt:lpstr>
      <vt:lpstr>经典中宋简</vt:lpstr>
      <vt:lpstr>微软雅黑</vt:lpstr>
      <vt:lpstr>Times New Roman</vt:lpstr>
      <vt:lpstr>黑体</vt:lpstr>
      <vt:lpstr>新宋体</vt:lpstr>
      <vt:lpstr>楷体</vt:lpstr>
      <vt:lpstr>华文楷体</vt:lpstr>
      <vt:lpstr>华文行楷</vt:lpstr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zhangxiaomin</dc:creator>
  <cp:lastModifiedBy>phw</cp:lastModifiedBy>
  <cp:revision>28</cp:revision>
  <dcterms:created xsi:type="dcterms:W3CDTF">2017-06-05T01:52:00Z</dcterms:created>
  <dcterms:modified xsi:type="dcterms:W3CDTF">2017-08-24T06:57:34Z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