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5"/>
  </p:notesMasterIdLst>
  <p:sldIdLst>
    <p:sldId id="258" r:id="rId2"/>
    <p:sldId id="333" r:id="rId3"/>
    <p:sldId id="334" r:id="rId4"/>
    <p:sldId id="260" r:id="rId5"/>
    <p:sldId id="261" r:id="rId6"/>
    <p:sldId id="262" r:id="rId7"/>
    <p:sldId id="263" r:id="rId8"/>
    <p:sldId id="264" r:id="rId9"/>
    <p:sldId id="335" r:id="rId10"/>
    <p:sldId id="336" r:id="rId11"/>
    <p:sldId id="268" r:id="rId12"/>
    <p:sldId id="337" r:id="rId13"/>
    <p:sldId id="339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269" r:id="rId28"/>
    <p:sldId id="270" r:id="rId29"/>
    <p:sldId id="272" r:id="rId30"/>
    <p:sldId id="387" r:id="rId31"/>
    <p:sldId id="388" r:id="rId32"/>
    <p:sldId id="277" r:id="rId33"/>
    <p:sldId id="278" r:id="rId34"/>
    <p:sldId id="355" r:id="rId35"/>
    <p:sldId id="281" r:id="rId36"/>
    <p:sldId id="282" r:id="rId37"/>
    <p:sldId id="284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356" r:id="rId46"/>
    <p:sldId id="295" r:id="rId47"/>
    <p:sldId id="296" r:id="rId48"/>
    <p:sldId id="358" r:id="rId49"/>
    <p:sldId id="359" r:id="rId50"/>
    <p:sldId id="360" r:id="rId51"/>
    <p:sldId id="297" r:id="rId52"/>
    <p:sldId id="361" r:id="rId53"/>
    <p:sldId id="362" r:id="rId54"/>
    <p:sldId id="300" r:id="rId55"/>
    <p:sldId id="363" r:id="rId56"/>
    <p:sldId id="364" r:id="rId57"/>
    <p:sldId id="365" r:id="rId58"/>
    <p:sldId id="366" r:id="rId59"/>
    <p:sldId id="367" r:id="rId60"/>
    <p:sldId id="368" r:id="rId61"/>
    <p:sldId id="369" r:id="rId62"/>
    <p:sldId id="302" r:id="rId63"/>
    <p:sldId id="371" r:id="rId64"/>
    <p:sldId id="303" r:id="rId65"/>
    <p:sldId id="383" r:id="rId66"/>
    <p:sldId id="384" r:id="rId67"/>
    <p:sldId id="385" r:id="rId68"/>
    <p:sldId id="386" r:id="rId69"/>
    <p:sldId id="372" r:id="rId70"/>
    <p:sldId id="373" r:id="rId71"/>
    <p:sldId id="374" r:id="rId72"/>
    <p:sldId id="375" r:id="rId73"/>
    <p:sldId id="376" r:id="rId74"/>
    <p:sldId id="377" r:id="rId75"/>
    <p:sldId id="378" r:id="rId76"/>
    <p:sldId id="379" r:id="rId77"/>
    <p:sldId id="380" r:id="rId78"/>
    <p:sldId id="381" r:id="rId79"/>
    <p:sldId id="382" r:id="rId80"/>
    <p:sldId id="318" r:id="rId81"/>
    <p:sldId id="319" r:id="rId82"/>
    <p:sldId id="320" r:id="rId83"/>
    <p:sldId id="332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sd" initials="T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8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5.xml" Id="rId26" /><Relationship Type="http://schemas.openxmlformats.org/officeDocument/2006/relationships/slide" Target="slides/slide20.xml" Id="rId21" /><Relationship Type="http://schemas.openxmlformats.org/officeDocument/2006/relationships/slide" Target="slides/slide41.xml" Id="rId42" /><Relationship Type="http://schemas.openxmlformats.org/officeDocument/2006/relationships/slide" Target="slides/slide46.xml" Id="rId47" /><Relationship Type="http://schemas.openxmlformats.org/officeDocument/2006/relationships/slide" Target="slides/slide62.xml" Id="rId63" /><Relationship Type="http://schemas.openxmlformats.org/officeDocument/2006/relationships/slide" Target="slides/slide67.xml" Id="rId68" /><Relationship Type="http://schemas.openxmlformats.org/officeDocument/2006/relationships/slide" Target="slides/slide83.xml" Id="rId84" /><Relationship Type="http://schemas.openxmlformats.org/officeDocument/2006/relationships/theme" Target="theme/theme1.xml" Id="rId89" /><Relationship Type="http://schemas.openxmlformats.org/officeDocument/2006/relationships/slide" Target="slides/slide15.xml" Id="rId16" /><Relationship Type="http://schemas.openxmlformats.org/officeDocument/2006/relationships/slide" Target="slides/slide10.xml" Id="rId11" /><Relationship Type="http://schemas.openxmlformats.org/officeDocument/2006/relationships/slide" Target="slides/slide31.xml" Id="rId32" /><Relationship Type="http://schemas.openxmlformats.org/officeDocument/2006/relationships/slide" Target="slides/slide36.xml" Id="rId37" /><Relationship Type="http://schemas.openxmlformats.org/officeDocument/2006/relationships/slide" Target="slides/slide52.xml" Id="rId53" /><Relationship Type="http://schemas.openxmlformats.org/officeDocument/2006/relationships/slide" Target="slides/slide57.xml" Id="rId58" /><Relationship Type="http://schemas.openxmlformats.org/officeDocument/2006/relationships/slide" Target="slides/slide73.xml" Id="rId74" /><Relationship Type="http://schemas.openxmlformats.org/officeDocument/2006/relationships/slide" Target="slides/slide78.xml" Id="rId79" /><Relationship Type="http://schemas.openxmlformats.org/officeDocument/2006/relationships/slide" Target="slides/slide4.xml" Id="rId5" /><Relationship Type="http://schemas.openxmlformats.org/officeDocument/2006/relationships/tableStyles" Target="tableStyles.xml" Id="rId90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42.xml" Id="rId43" /><Relationship Type="http://schemas.openxmlformats.org/officeDocument/2006/relationships/slide" Target="slides/slide47.xml" Id="rId48" /><Relationship Type="http://schemas.openxmlformats.org/officeDocument/2006/relationships/slide" Target="slides/slide55.xml" Id="rId56" /><Relationship Type="http://schemas.openxmlformats.org/officeDocument/2006/relationships/slide" Target="slides/slide63.xml" Id="rId64" /><Relationship Type="http://schemas.openxmlformats.org/officeDocument/2006/relationships/slide" Target="slides/slide68.xml" Id="rId69" /><Relationship Type="http://schemas.openxmlformats.org/officeDocument/2006/relationships/slide" Target="slides/slide76.xml" Id="rId77" /><Relationship Type="http://schemas.openxmlformats.org/officeDocument/2006/relationships/slide" Target="slides/slide7.xml" Id="rId8" /><Relationship Type="http://schemas.openxmlformats.org/officeDocument/2006/relationships/slide" Target="slides/slide50.xml" Id="rId51" /><Relationship Type="http://schemas.openxmlformats.org/officeDocument/2006/relationships/slide" Target="slides/slide71.xml" Id="rId72" /><Relationship Type="http://schemas.openxmlformats.org/officeDocument/2006/relationships/slide" Target="slides/slide79.xml" Id="rId80" /><Relationship Type="http://schemas.openxmlformats.org/officeDocument/2006/relationships/notesMaster" Target="notesMasters/notesMaster1.xml" Id="rId85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slide" Target="slides/slide37.xml" Id="rId38" /><Relationship Type="http://schemas.openxmlformats.org/officeDocument/2006/relationships/slide" Target="slides/slide45.xml" Id="rId46" /><Relationship Type="http://schemas.openxmlformats.org/officeDocument/2006/relationships/slide" Target="slides/slide58.xml" Id="rId59" /><Relationship Type="http://schemas.openxmlformats.org/officeDocument/2006/relationships/slide" Target="slides/slide66.xml" Id="rId67" /><Relationship Type="http://schemas.openxmlformats.org/officeDocument/2006/relationships/slide" Target="slides/slide19.xml" Id="rId20" /><Relationship Type="http://schemas.openxmlformats.org/officeDocument/2006/relationships/slide" Target="slides/slide40.xml" Id="rId41" /><Relationship Type="http://schemas.openxmlformats.org/officeDocument/2006/relationships/slide" Target="slides/slide53.xml" Id="rId54" /><Relationship Type="http://schemas.openxmlformats.org/officeDocument/2006/relationships/slide" Target="slides/slide61.xml" Id="rId62" /><Relationship Type="http://schemas.openxmlformats.org/officeDocument/2006/relationships/slide" Target="slides/slide69.xml" Id="rId70" /><Relationship Type="http://schemas.openxmlformats.org/officeDocument/2006/relationships/slide" Target="slides/slide74.xml" Id="rId75" /><Relationship Type="http://schemas.openxmlformats.org/officeDocument/2006/relationships/slide" Target="slides/slide82.xml" Id="rId83" /><Relationship Type="http://schemas.openxmlformats.org/officeDocument/2006/relationships/viewProps" Target="viewProps.xml" Id="rId88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slide" Target="slides/slide48.xml" Id="rId49" /><Relationship Type="http://schemas.openxmlformats.org/officeDocument/2006/relationships/slide" Target="slides/slide56.xml" Id="rId57" /><Relationship Type="http://schemas.openxmlformats.org/officeDocument/2006/relationships/slide" Target="slides/slide9.xml" Id="rId10" /><Relationship Type="http://schemas.openxmlformats.org/officeDocument/2006/relationships/slide" Target="slides/slide30.xml" Id="rId31" /><Relationship Type="http://schemas.openxmlformats.org/officeDocument/2006/relationships/slide" Target="slides/slide43.xml" Id="rId44" /><Relationship Type="http://schemas.openxmlformats.org/officeDocument/2006/relationships/slide" Target="slides/slide51.xml" Id="rId52" /><Relationship Type="http://schemas.openxmlformats.org/officeDocument/2006/relationships/slide" Target="slides/slide59.xml" Id="rId60" /><Relationship Type="http://schemas.openxmlformats.org/officeDocument/2006/relationships/slide" Target="slides/slide64.xml" Id="rId65" /><Relationship Type="http://schemas.openxmlformats.org/officeDocument/2006/relationships/slide" Target="slides/slide72.xml" Id="rId73" /><Relationship Type="http://schemas.openxmlformats.org/officeDocument/2006/relationships/slide" Target="slides/slide77.xml" Id="rId78" /><Relationship Type="http://schemas.openxmlformats.org/officeDocument/2006/relationships/slide" Target="slides/slide80.xml" Id="rId81" /><Relationship Type="http://schemas.openxmlformats.org/officeDocument/2006/relationships/commentAuthors" Target="commentAuthors.xml" Id="rId86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38.xml" Id="rId39" /><Relationship Type="http://schemas.openxmlformats.org/officeDocument/2006/relationships/slide" Target="slides/slide33.xml" Id="rId34" /><Relationship Type="http://schemas.openxmlformats.org/officeDocument/2006/relationships/slide" Target="slides/slide49.xml" Id="rId50" /><Relationship Type="http://schemas.openxmlformats.org/officeDocument/2006/relationships/slide" Target="slides/slide54.xml" Id="rId55" /><Relationship Type="http://schemas.openxmlformats.org/officeDocument/2006/relationships/slide" Target="slides/slide75.xml" Id="rId76" /><Relationship Type="http://schemas.openxmlformats.org/officeDocument/2006/relationships/slide" Target="slides/slide6.xml" Id="rId7" /><Relationship Type="http://schemas.openxmlformats.org/officeDocument/2006/relationships/slide" Target="slides/slide70.xml" Id="rId71" /><Relationship Type="http://schemas.openxmlformats.org/officeDocument/2006/relationships/slide" Target="slides/slide1.xml" Id="rId2" /><Relationship Type="http://schemas.openxmlformats.org/officeDocument/2006/relationships/slide" Target="slides/slide28.xml" Id="rId29" /><Relationship Type="http://schemas.openxmlformats.org/officeDocument/2006/relationships/slide" Target="slides/slide23.xml" Id="rId24" /><Relationship Type="http://schemas.openxmlformats.org/officeDocument/2006/relationships/slide" Target="slides/slide39.xml" Id="rId40" /><Relationship Type="http://schemas.openxmlformats.org/officeDocument/2006/relationships/slide" Target="slides/slide44.xml" Id="rId45" /><Relationship Type="http://schemas.openxmlformats.org/officeDocument/2006/relationships/slide" Target="slides/slide65.xml" Id="rId66" /><Relationship Type="http://schemas.openxmlformats.org/officeDocument/2006/relationships/presProps" Target="presProps.xml" Id="rId87" /><Relationship Type="http://schemas.openxmlformats.org/officeDocument/2006/relationships/slide" Target="slides/slide60.xml" Id="rId61" /><Relationship Type="http://schemas.openxmlformats.org/officeDocument/2006/relationships/slide" Target="slides/slide81.xml" Id="rId82" /><Relationship Type="http://schemas.openxmlformats.org/officeDocument/2006/relationships/slide" Target="slides/slide18.xml" Id="rId19" /><Relationship Type="http://schemas.openxmlformats.org/officeDocument/2006/relationships/tags" Target="/ppt/tags/tag1.xml" Id="Rded1bd09b53a4752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zhiyao:Downloads:&#31532;&#20108;&#27493;&#20840;&#23616;&#32479;&#35745;%20-%20&#25968;&#20540;huaxue-&#22788;&#2970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zhiyao:Downloads:&#31532;&#20108;&#27493;&#20840;&#23616;&#32479;&#35745;%20-%20&#25968;&#20540;huaxue-&#22788;&#29702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zhiyao:Downloads:&#31532;&#20108;&#27493;&#20840;&#23616;&#32479;&#35745;%20-%20&#25968;&#20540;huaxue-&#22788;&#29702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化学!$AD$3:$AK$3</c:f>
            </c:numRef>
          </c:val>
        </c:ser>
        <c:ser>
          <c:idx val="1"/>
          <c:order val="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化学!$AD$4:$AK$4</c:f>
            </c:numRef>
          </c:val>
        </c:ser>
        <c:ser>
          <c:idx val="2"/>
          <c:order val="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化学!$AD$5:$AK$5</c:f>
            </c:numRef>
          </c:val>
        </c:ser>
        <c:ser>
          <c:idx val="3"/>
          <c:order val="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化学!$AD$6:$AK$6</c:f>
            </c:numRef>
          </c:val>
        </c:ser>
        <c:ser>
          <c:idx val="4"/>
          <c:order val="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化学!$AD$7:$AK$7</c:f>
            </c:numRef>
          </c:val>
        </c:ser>
        <c:ser>
          <c:idx val="5"/>
          <c:order val="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化学!$AD$8:$AK$8</c:f>
            </c:numRef>
          </c:val>
        </c:ser>
        <c:ser>
          <c:idx val="6"/>
          <c:order val="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化学!$AD$9:$AK$9</c:f>
            </c:numRef>
          </c:val>
        </c:ser>
        <c:ser>
          <c:idx val="7"/>
          <c:order val="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化学!$AD$10:$AK$10</c:f>
            </c:numRef>
          </c:val>
        </c:ser>
        <c:ser>
          <c:idx val="8"/>
          <c:order val="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化学!$AD$11:$AK$11</c:f>
            </c:numRef>
          </c:val>
        </c:ser>
        <c:ser>
          <c:idx val="9"/>
          <c:order val="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化学!$AD$12:$AK$12</c:f>
            </c:numRef>
          </c:val>
        </c:ser>
        <c:ser>
          <c:idx val="10"/>
          <c:order val="1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化学!$AD$13:$AK$13</c:f>
            </c:numRef>
          </c:val>
        </c:ser>
        <c:ser>
          <c:idx val="11"/>
          <c:order val="1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化学!$AD$14:$AK$14</c:f>
            </c:numRef>
          </c:val>
        </c:ser>
        <c:ser>
          <c:idx val="12"/>
          <c:order val="1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化学!$AD$15:$AK$15</c:f>
            </c:numRef>
          </c:val>
        </c:ser>
        <c:ser>
          <c:idx val="13"/>
          <c:order val="1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化学!$AD$16:$AK$16</c:f>
            </c:numRef>
          </c:val>
        </c:ser>
        <c:ser>
          <c:idx val="14"/>
          <c:order val="1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化学!$AD$17:$AK$17</c:f>
            </c:numRef>
          </c:val>
        </c:ser>
        <c:ser>
          <c:idx val="15"/>
          <c:order val="1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化学!$AD$18:$AK$18</c:f>
            </c:numRef>
          </c:val>
        </c:ser>
        <c:ser>
          <c:idx val="16"/>
          <c:order val="1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化学!$AD$19:$AK$19</c:f>
            </c:numRef>
          </c:val>
        </c:ser>
        <c:ser>
          <c:idx val="17"/>
          <c:order val="1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化学!$AD$20:$AK$20</c:f>
            </c:numRef>
          </c:val>
        </c:ser>
        <c:ser>
          <c:idx val="18"/>
          <c:order val="1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化学!$AD$21:$AK$21</c:f>
            </c:numRef>
          </c:val>
        </c:ser>
        <c:ser>
          <c:idx val="19"/>
          <c:order val="1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化学!$AD$22:$AK$22</c:f>
            </c:numRef>
          </c:val>
        </c:ser>
        <c:ser>
          <c:idx val="20"/>
          <c:order val="2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化学!$AD$23:$AK$23</c:f>
            </c:numRef>
          </c:val>
        </c:ser>
        <c:ser>
          <c:idx val="21"/>
          <c:order val="2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化学!$AD$24:$AK$24</c:f>
            </c:numRef>
          </c:val>
        </c:ser>
        <c:ser>
          <c:idx val="22"/>
          <c:order val="2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化学!$AD$25:$AK$25</c:f>
            </c:numRef>
          </c:val>
        </c:ser>
        <c:ser>
          <c:idx val="23"/>
          <c:order val="2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化学!$AD$26:$AK$26</c:f>
            </c:numRef>
          </c:val>
        </c:ser>
        <c:ser>
          <c:idx val="24"/>
          <c:order val="2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化学!$AD$27:$AK$27</c:f>
            </c:numRef>
          </c:val>
        </c:ser>
        <c:ser>
          <c:idx val="25"/>
          <c:order val="2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化学!$AD$28:$AK$28</c:f>
            </c:numRef>
          </c:val>
        </c:ser>
        <c:ser>
          <c:idx val="26"/>
          <c:order val="2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化学!$AD$29:$AK$29</c:f>
            </c:numRef>
          </c:val>
        </c:ser>
        <c:ser>
          <c:idx val="27"/>
          <c:order val="2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化学!$AD$30:$AK$30</c:f>
            </c:numRef>
          </c:val>
        </c:ser>
        <c:ser>
          <c:idx val="28"/>
          <c:order val="2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化学!$AD$31:$AK$31</c:f>
            </c:numRef>
          </c:val>
        </c:ser>
        <c:ser>
          <c:idx val="29"/>
          <c:order val="2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化学!$AD$32:$AK$32</c:f>
            </c:numRef>
          </c:val>
        </c:ser>
        <c:ser>
          <c:idx val="30"/>
          <c:order val="3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化学!$AD$33:$AK$33</c:f>
            </c:numRef>
          </c:val>
        </c:ser>
        <c:ser>
          <c:idx val="31"/>
          <c:order val="3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化学!$AD$34:$AK$34</c:f>
            </c:numRef>
          </c:val>
        </c:ser>
        <c:ser>
          <c:idx val="32"/>
          <c:order val="3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化学!$AD$35:$AK$35</c:f>
            </c:numRef>
          </c:val>
        </c:ser>
        <c:ser>
          <c:idx val="33"/>
          <c:order val="3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化学!$AD$36:$AK$36</c:f>
            </c:numRef>
          </c:val>
        </c:ser>
        <c:ser>
          <c:idx val="34"/>
          <c:order val="3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化学!$AD$37:$AK$37</c:f>
            </c:numRef>
          </c:val>
        </c:ser>
        <c:ser>
          <c:idx val="35"/>
          <c:order val="3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化学!$AD$38:$AK$38</c:f>
            </c:numRef>
          </c:val>
        </c:ser>
        <c:ser>
          <c:idx val="36"/>
          <c:order val="3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化学!$AD$39:$AK$39</c:f>
            </c:numRef>
          </c:val>
        </c:ser>
        <c:ser>
          <c:idx val="37"/>
          <c:order val="3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化学!$AD$40:$AK$40</c:f>
            </c:numRef>
          </c:val>
        </c:ser>
        <c:ser>
          <c:idx val="38"/>
          <c:order val="3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化学!$AD$41:$AK$41</c:f>
            </c:numRef>
          </c:val>
        </c:ser>
        <c:ser>
          <c:idx val="39"/>
          <c:order val="3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化学!$AD$42:$AK$42</c:f>
            </c:numRef>
          </c:val>
        </c:ser>
        <c:ser>
          <c:idx val="40"/>
          <c:order val="4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化学!$AD$43:$AK$43</c:f>
            </c:numRef>
          </c:val>
        </c:ser>
        <c:ser>
          <c:idx val="41"/>
          <c:order val="4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化学!$AD$44:$AK$44</c:f>
            </c:numRef>
          </c:val>
        </c:ser>
        <c:ser>
          <c:idx val="42"/>
          <c:order val="4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化学!$AD$45:$AK$45</c:f>
            </c:numRef>
          </c:val>
        </c:ser>
        <c:ser>
          <c:idx val="43"/>
          <c:order val="4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化学!$AD$46:$AK$46</c:f>
            </c:numRef>
          </c:val>
        </c:ser>
        <c:ser>
          <c:idx val="44"/>
          <c:order val="4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化学!$AD$47:$AK$47</c:f>
            </c:numRef>
          </c:val>
        </c:ser>
        <c:ser>
          <c:idx val="45"/>
          <c:order val="4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化学!$AD$48:$AK$48</c:f>
            </c:numRef>
          </c:val>
        </c:ser>
        <c:ser>
          <c:idx val="46"/>
          <c:order val="4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化学!$AD$49:$AK$49</c:f>
            </c:numRef>
          </c:val>
        </c:ser>
        <c:ser>
          <c:idx val="47"/>
          <c:order val="4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化学!$AD$50:$AK$50</c:f>
            </c:numRef>
          </c:val>
        </c:ser>
        <c:ser>
          <c:idx val="48"/>
          <c:order val="4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化学!$AD$51:$AK$51</c:f>
            </c:numRef>
          </c:val>
        </c:ser>
        <c:ser>
          <c:idx val="49"/>
          <c:order val="4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化学!$AD$52:$AK$52</c:f>
            </c:numRef>
          </c:val>
        </c:ser>
        <c:ser>
          <c:idx val="50"/>
          <c:order val="5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化学!$AD$53:$AK$53</c:f>
            </c:numRef>
          </c:val>
        </c:ser>
        <c:ser>
          <c:idx val="51"/>
          <c:order val="5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化学!$AD$54:$AK$54</c:f>
            </c:numRef>
          </c:val>
        </c:ser>
        <c:ser>
          <c:idx val="52"/>
          <c:order val="5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化学!$AD$55:$AK$55</c:f>
            </c:numRef>
          </c:val>
        </c:ser>
        <c:ser>
          <c:idx val="53"/>
          <c:order val="5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化学!$AD$56:$AK$56</c:f>
            </c:numRef>
          </c:val>
        </c:ser>
        <c:ser>
          <c:idx val="54"/>
          <c:order val="5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化学!$AD$57:$AK$57</c:f>
            </c:numRef>
          </c:val>
        </c:ser>
        <c:ser>
          <c:idx val="55"/>
          <c:order val="5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化学!$AD$58:$AK$58</c:f>
            </c:numRef>
          </c:val>
        </c:ser>
        <c:ser>
          <c:idx val="56"/>
          <c:order val="5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化学!$AD$59:$AK$59</c:f>
            </c:numRef>
          </c:val>
        </c:ser>
        <c:ser>
          <c:idx val="57"/>
          <c:order val="5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化学!$AD$60:$AK$60</c:f>
            </c:numRef>
          </c:val>
        </c:ser>
        <c:ser>
          <c:idx val="58"/>
          <c:order val="5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化学!$AD$61:$AK$61</c:f>
            </c:numRef>
          </c:val>
        </c:ser>
        <c:ser>
          <c:idx val="59"/>
          <c:order val="5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化学!$AD$62:$AK$62</c:f>
            </c:numRef>
          </c:val>
        </c:ser>
        <c:ser>
          <c:idx val="60"/>
          <c:order val="6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化学!$AD$63:$AK$63</c:f>
            </c:numRef>
          </c:val>
        </c:ser>
        <c:ser>
          <c:idx val="61"/>
          <c:order val="6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化学!$AD$64:$AK$64</c:f>
            </c:numRef>
          </c:val>
        </c:ser>
        <c:ser>
          <c:idx val="62"/>
          <c:order val="6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化学!$AD$65:$AK$65</c:f>
            </c:numRef>
          </c:val>
        </c:ser>
        <c:ser>
          <c:idx val="63"/>
          <c:order val="6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化学!$AD$66:$AK$66</c:f>
            </c:numRef>
          </c:val>
        </c:ser>
        <c:ser>
          <c:idx val="64"/>
          <c:order val="6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化学!$AD$67:$AK$67</c:f>
            </c:numRef>
          </c:val>
        </c:ser>
        <c:ser>
          <c:idx val="65"/>
          <c:order val="6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化学!$AD$68:$AK$68</c:f>
            </c:numRef>
          </c:val>
        </c:ser>
        <c:ser>
          <c:idx val="66"/>
          <c:order val="6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化学!$AD$69:$AK$69</c:f>
            </c:numRef>
          </c:val>
        </c:ser>
        <c:ser>
          <c:idx val="67"/>
          <c:order val="6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化学!$AD$70:$AK$70</c:f>
            </c:numRef>
          </c:val>
        </c:ser>
        <c:ser>
          <c:idx val="68"/>
          <c:order val="6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化学!$AD$71:$AK$71</c:f>
            </c:numRef>
          </c:val>
        </c:ser>
        <c:ser>
          <c:idx val="69"/>
          <c:order val="6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化学!$AD$72:$AK$72</c:f>
            </c:numRef>
          </c:val>
        </c:ser>
        <c:ser>
          <c:idx val="70"/>
          <c:order val="7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化学!$AD$73:$AK$73</c:f>
            </c:numRef>
          </c:val>
        </c:ser>
        <c:ser>
          <c:idx val="71"/>
          <c:order val="7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化学!$AD$74:$AK$74</c:f>
            </c:numRef>
          </c:val>
        </c:ser>
        <c:ser>
          <c:idx val="72"/>
          <c:order val="7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化学!$AD$75:$AK$75</c:f>
            </c:numRef>
          </c:val>
        </c:ser>
        <c:ser>
          <c:idx val="73"/>
          <c:order val="7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化学!$AD$76:$AK$76</c:f>
            </c:numRef>
          </c:val>
        </c:ser>
        <c:ser>
          <c:idx val="74"/>
          <c:order val="7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化学!$AD$77:$AK$77</c:f>
            </c:numRef>
          </c:val>
        </c:ser>
        <c:ser>
          <c:idx val="75"/>
          <c:order val="7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化学!$AD$78:$AK$78</c:f>
            </c:numRef>
          </c:val>
        </c:ser>
        <c:ser>
          <c:idx val="76"/>
          <c:order val="7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化学!$AD$79:$AK$79</c:f>
            </c:numRef>
          </c:val>
        </c:ser>
        <c:ser>
          <c:idx val="77"/>
          <c:order val="7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化学!$AD$80:$AK$80</c:f>
            </c:numRef>
          </c:val>
        </c:ser>
        <c:ser>
          <c:idx val="78"/>
          <c:order val="7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化学!$AD$81:$AK$81</c:f>
            </c:numRef>
          </c:val>
        </c:ser>
        <c:ser>
          <c:idx val="79"/>
          <c:order val="7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化学!$AD$82:$AK$82</c:f>
            </c:numRef>
          </c:val>
        </c:ser>
        <c:ser>
          <c:idx val="80"/>
          <c:order val="8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化学!$AD$83:$AK$83</c:f>
            </c:numRef>
          </c:val>
        </c:ser>
        <c:ser>
          <c:idx val="81"/>
          <c:order val="8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化学!$AD$84:$AK$84</c:f>
            </c:numRef>
          </c:val>
        </c:ser>
        <c:ser>
          <c:idx val="82"/>
          <c:order val="8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化学!$AD$85:$AK$85</c:f>
            </c:numRef>
          </c:val>
        </c:ser>
        <c:ser>
          <c:idx val="83"/>
          <c:order val="8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化学!$AD$86:$AK$86</c:f>
            </c:numRef>
          </c:val>
        </c:ser>
        <c:ser>
          <c:idx val="84"/>
          <c:order val="8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化学!$AD$87:$AK$87</c:f>
            </c:numRef>
          </c:val>
        </c:ser>
        <c:ser>
          <c:idx val="85"/>
          <c:order val="8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化学!$AD$88:$AK$88</c:f>
            </c:numRef>
          </c:val>
        </c:ser>
        <c:ser>
          <c:idx val="86"/>
          <c:order val="8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化学!$AD$89:$AK$89</c:f>
            </c:numRef>
          </c:val>
        </c:ser>
        <c:ser>
          <c:idx val="87"/>
          <c:order val="8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化学!$AD$90:$AK$90</c:f>
            </c:numRef>
          </c:val>
        </c:ser>
        <c:ser>
          <c:idx val="88"/>
          <c:order val="8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化学!$AD$91:$AK$91</c:f>
            </c:numRef>
          </c:val>
        </c:ser>
        <c:ser>
          <c:idx val="89"/>
          <c:order val="8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化学!$AD$92:$AK$92</c:f>
            </c:numRef>
          </c:val>
        </c:ser>
        <c:ser>
          <c:idx val="90"/>
          <c:order val="9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化学!$AD$93:$AK$93</c:f>
            </c:numRef>
          </c:val>
        </c:ser>
        <c:ser>
          <c:idx val="91"/>
          <c:order val="9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化学!$AD$94:$AK$94</c:f>
            </c:numRef>
          </c:val>
        </c:ser>
        <c:ser>
          <c:idx val="92"/>
          <c:order val="9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化学!$AD$95:$AK$95</c:f>
            </c:numRef>
          </c:val>
        </c:ser>
        <c:ser>
          <c:idx val="93"/>
          <c:order val="9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化学!$AD$96:$AK$96</c:f>
            </c:numRef>
          </c:val>
        </c:ser>
        <c:ser>
          <c:idx val="94"/>
          <c:order val="9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化学!$AD$97:$AK$97</c:f>
            </c:numRef>
          </c:val>
        </c:ser>
        <c:ser>
          <c:idx val="95"/>
          <c:order val="9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化学!$AD$98:$AK$98</c:f>
            </c:numRef>
          </c:val>
        </c:ser>
        <c:ser>
          <c:idx val="96"/>
          <c:order val="9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化学!$AD$99:$AK$99</c:f>
            </c:numRef>
          </c:val>
        </c:ser>
        <c:ser>
          <c:idx val="97"/>
          <c:order val="9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化学!$AD$100:$AK$100</c:f>
            </c:numRef>
          </c:val>
        </c:ser>
        <c:ser>
          <c:idx val="98"/>
          <c:order val="9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化学!$AD$101:$AK$101</c:f>
            </c:numRef>
          </c:val>
        </c:ser>
        <c:ser>
          <c:idx val="99"/>
          <c:order val="9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化学!$AD$102:$AK$102</c:f>
              <c:numCache>
                <c:formatCode>0.00_ </c:formatCode>
                <c:ptCount val="8"/>
                <c:pt idx="0">
                  <c:v>0.84668508287292799</c:v>
                </c:pt>
                <c:pt idx="1">
                  <c:v>0.94585635359116005</c:v>
                </c:pt>
                <c:pt idx="2">
                  <c:v>0.90441988950276075</c:v>
                </c:pt>
                <c:pt idx="3">
                  <c:v>0.87016574585635276</c:v>
                </c:pt>
                <c:pt idx="4">
                  <c:v>0.88674033149171305</c:v>
                </c:pt>
                <c:pt idx="5">
                  <c:v>0.61629834254143723</c:v>
                </c:pt>
                <c:pt idx="6">
                  <c:v>0.34419889502762474</c:v>
                </c:pt>
                <c:pt idx="7">
                  <c:v>0.65193370165745801</c:v>
                </c:pt>
              </c:numCache>
            </c:numRef>
          </c:val>
        </c:ser>
        <c:ser>
          <c:idx val="100"/>
          <c:order val="10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化学!$AD$103:$AK$103</c:f>
              <c:numCache>
                <c:formatCode>0.00_ </c:formatCode>
                <c:ptCount val="8"/>
                <c:pt idx="0">
                  <c:v>0.72700216450216359</c:v>
                </c:pt>
                <c:pt idx="1">
                  <c:v>0.88095238095237927</c:v>
                </c:pt>
                <c:pt idx="2">
                  <c:v>0.82873376623376604</c:v>
                </c:pt>
                <c:pt idx="3">
                  <c:v>0.81385281385281405</c:v>
                </c:pt>
                <c:pt idx="4">
                  <c:v>0.81222943722943886</c:v>
                </c:pt>
                <c:pt idx="5">
                  <c:v>0.53760822510822504</c:v>
                </c:pt>
                <c:pt idx="6">
                  <c:v>0.23890692640692643</c:v>
                </c:pt>
                <c:pt idx="7">
                  <c:v>0.53030303030303005</c:v>
                </c:pt>
              </c:numCache>
            </c:numRef>
          </c:val>
        </c:ser>
        <c:ser>
          <c:idx val="101"/>
          <c:order val="10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化学!$AD$104:$AK$104</c:f>
              <c:numCache>
                <c:formatCode>0.00_ </c:formatCode>
                <c:ptCount val="8"/>
                <c:pt idx="0">
                  <c:v>0.52887537993920997</c:v>
                </c:pt>
                <c:pt idx="1">
                  <c:v>0.69072948328267636</c:v>
                </c:pt>
                <c:pt idx="2">
                  <c:v>0.6164513677811545</c:v>
                </c:pt>
                <c:pt idx="3">
                  <c:v>0.58339665653495398</c:v>
                </c:pt>
                <c:pt idx="4">
                  <c:v>0.54293313069908911</c:v>
                </c:pt>
                <c:pt idx="5">
                  <c:v>0.42781155015197608</c:v>
                </c:pt>
                <c:pt idx="6">
                  <c:v>0.14627659574468097</c:v>
                </c:pt>
                <c:pt idx="7">
                  <c:v>0.25151975683890593</c:v>
                </c:pt>
              </c:numCache>
            </c:numRef>
          </c:val>
        </c:ser>
        <c:ser>
          <c:idx val="102"/>
          <c:order val="10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化学!$AD$105:$AK$105</c:f>
              <c:numCache>
                <c:formatCode>0.00_ </c:formatCode>
                <c:ptCount val="8"/>
                <c:pt idx="0">
                  <c:v>0.31354515050167175</c:v>
                </c:pt>
                <c:pt idx="1">
                  <c:v>0.46153846153846262</c:v>
                </c:pt>
                <c:pt idx="2">
                  <c:v>0.34698996655518438</c:v>
                </c:pt>
                <c:pt idx="3">
                  <c:v>0.28511705685618638</c:v>
                </c:pt>
                <c:pt idx="4">
                  <c:v>0.30936454849498374</c:v>
                </c:pt>
                <c:pt idx="5">
                  <c:v>0.28846153846153738</c:v>
                </c:pt>
                <c:pt idx="6">
                  <c:v>5.4347826086956513E-2</c:v>
                </c:pt>
                <c:pt idx="7">
                  <c:v>6.6889632107023422E-2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142592"/>
        <c:axId val="194499808"/>
      </c:barChart>
      <c:catAx>
        <c:axId val="19614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499808"/>
        <c:crosses val="autoZero"/>
        <c:auto val="1"/>
        <c:lblAlgn val="ctr"/>
        <c:lblOffset val="100"/>
        <c:noMultiLvlLbl val="0"/>
      </c:catAx>
      <c:valAx>
        <c:axId val="194499808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crossAx val="1961425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化学!$AD$3:$AK$3</c:f>
            </c:numRef>
          </c:val>
        </c:ser>
        <c:ser>
          <c:idx val="1"/>
          <c:order val="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化学!$AD$4:$AK$4</c:f>
            </c:numRef>
          </c:val>
        </c:ser>
        <c:ser>
          <c:idx val="2"/>
          <c:order val="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化学!$AD$5:$AK$5</c:f>
            </c:numRef>
          </c:val>
        </c:ser>
        <c:ser>
          <c:idx val="3"/>
          <c:order val="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化学!$AD$6:$AK$6</c:f>
            </c:numRef>
          </c:val>
        </c:ser>
        <c:ser>
          <c:idx val="4"/>
          <c:order val="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化学!$AD$7:$AK$7</c:f>
            </c:numRef>
          </c:val>
        </c:ser>
        <c:ser>
          <c:idx val="5"/>
          <c:order val="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化学!$AD$8:$AK$8</c:f>
            </c:numRef>
          </c:val>
        </c:ser>
        <c:ser>
          <c:idx val="6"/>
          <c:order val="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化学!$AD$9:$AK$9</c:f>
            </c:numRef>
          </c:val>
        </c:ser>
        <c:ser>
          <c:idx val="7"/>
          <c:order val="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化学!$AD$10:$AK$10</c:f>
            </c:numRef>
          </c:val>
        </c:ser>
        <c:ser>
          <c:idx val="8"/>
          <c:order val="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化学!$AD$11:$AK$11</c:f>
            </c:numRef>
          </c:val>
        </c:ser>
        <c:ser>
          <c:idx val="9"/>
          <c:order val="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化学!$AD$12:$AK$12</c:f>
            </c:numRef>
          </c:val>
        </c:ser>
        <c:ser>
          <c:idx val="10"/>
          <c:order val="1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化学!$AD$13:$AK$13</c:f>
            </c:numRef>
          </c:val>
        </c:ser>
        <c:ser>
          <c:idx val="11"/>
          <c:order val="1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化学!$AD$14:$AK$14</c:f>
            </c:numRef>
          </c:val>
        </c:ser>
        <c:ser>
          <c:idx val="12"/>
          <c:order val="1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化学!$AD$15:$AK$15</c:f>
            </c:numRef>
          </c:val>
        </c:ser>
        <c:ser>
          <c:idx val="13"/>
          <c:order val="1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化学!$AD$16:$AK$16</c:f>
            </c:numRef>
          </c:val>
        </c:ser>
        <c:ser>
          <c:idx val="14"/>
          <c:order val="1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化学!$AD$17:$AK$17</c:f>
            </c:numRef>
          </c:val>
        </c:ser>
        <c:ser>
          <c:idx val="15"/>
          <c:order val="1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化学!$AD$18:$AK$18</c:f>
            </c:numRef>
          </c:val>
        </c:ser>
        <c:ser>
          <c:idx val="16"/>
          <c:order val="1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化学!$AD$19:$AK$19</c:f>
            </c:numRef>
          </c:val>
        </c:ser>
        <c:ser>
          <c:idx val="17"/>
          <c:order val="1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化学!$AD$20:$AK$20</c:f>
            </c:numRef>
          </c:val>
        </c:ser>
        <c:ser>
          <c:idx val="18"/>
          <c:order val="1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化学!$AD$21:$AK$21</c:f>
            </c:numRef>
          </c:val>
        </c:ser>
        <c:ser>
          <c:idx val="19"/>
          <c:order val="1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化学!$AD$22:$AK$22</c:f>
            </c:numRef>
          </c:val>
        </c:ser>
        <c:ser>
          <c:idx val="20"/>
          <c:order val="2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化学!$AD$23:$AK$23</c:f>
            </c:numRef>
          </c:val>
        </c:ser>
        <c:ser>
          <c:idx val="21"/>
          <c:order val="2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化学!$AD$24:$AK$24</c:f>
            </c:numRef>
          </c:val>
        </c:ser>
        <c:ser>
          <c:idx val="22"/>
          <c:order val="2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化学!$AD$25:$AK$25</c:f>
            </c:numRef>
          </c:val>
        </c:ser>
        <c:ser>
          <c:idx val="23"/>
          <c:order val="2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化学!$AD$26:$AK$26</c:f>
            </c:numRef>
          </c:val>
        </c:ser>
        <c:ser>
          <c:idx val="24"/>
          <c:order val="2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化学!$AD$27:$AK$27</c:f>
            </c:numRef>
          </c:val>
        </c:ser>
        <c:ser>
          <c:idx val="25"/>
          <c:order val="2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化学!$AD$28:$AK$28</c:f>
            </c:numRef>
          </c:val>
        </c:ser>
        <c:ser>
          <c:idx val="26"/>
          <c:order val="2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化学!$AD$29:$AK$29</c:f>
            </c:numRef>
          </c:val>
        </c:ser>
        <c:ser>
          <c:idx val="27"/>
          <c:order val="2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化学!$AD$30:$AK$30</c:f>
            </c:numRef>
          </c:val>
        </c:ser>
        <c:ser>
          <c:idx val="28"/>
          <c:order val="2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化学!$AD$31:$AK$31</c:f>
            </c:numRef>
          </c:val>
        </c:ser>
        <c:ser>
          <c:idx val="29"/>
          <c:order val="2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化学!$AD$32:$AK$32</c:f>
            </c:numRef>
          </c:val>
        </c:ser>
        <c:ser>
          <c:idx val="30"/>
          <c:order val="3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化学!$AD$33:$AK$33</c:f>
            </c:numRef>
          </c:val>
        </c:ser>
        <c:ser>
          <c:idx val="31"/>
          <c:order val="3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化学!$AD$34:$AK$34</c:f>
            </c:numRef>
          </c:val>
        </c:ser>
        <c:ser>
          <c:idx val="32"/>
          <c:order val="3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化学!$AD$35:$AK$35</c:f>
            </c:numRef>
          </c:val>
        </c:ser>
        <c:ser>
          <c:idx val="33"/>
          <c:order val="3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化学!$AD$36:$AK$36</c:f>
            </c:numRef>
          </c:val>
        </c:ser>
        <c:ser>
          <c:idx val="34"/>
          <c:order val="3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化学!$AD$37:$AK$37</c:f>
            </c:numRef>
          </c:val>
        </c:ser>
        <c:ser>
          <c:idx val="35"/>
          <c:order val="3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化学!$AD$38:$AK$38</c:f>
            </c:numRef>
          </c:val>
        </c:ser>
        <c:ser>
          <c:idx val="36"/>
          <c:order val="3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化学!$AD$39:$AK$39</c:f>
            </c:numRef>
          </c:val>
        </c:ser>
        <c:ser>
          <c:idx val="37"/>
          <c:order val="3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化学!$AD$40:$AK$40</c:f>
            </c:numRef>
          </c:val>
        </c:ser>
        <c:ser>
          <c:idx val="38"/>
          <c:order val="3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化学!$AD$41:$AK$41</c:f>
            </c:numRef>
          </c:val>
        </c:ser>
        <c:ser>
          <c:idx val="39"/>
          <c:order val="3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化学!$AD$42:$AK$42</c:f>
            </c:numRef>
          </c:val>
        </c:ser>
        <c:ser>
          <c:idx val="40"/>
          <c:order val="4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化学!$AD$43:$AK$43</c:f>
            </c:numRef>
          </c:val>
        </c:ser>
        <c:ser>
          <c:idx val="41"/>
          <c:order val="4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化学!$AD$44:$AK$44</c:f>
            </c:numRef>
          </c:val>
        </c:ser>
        <c:ser>
          <c:idx val="42"/>
          <c:order val="4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化学!$AD$45:$AK$45</c:f>
            </c:numRef>
          </c:val>
        </c:ser>
        <c:ser>
          <c:idx val="43"/>
          <c:order val="4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化学!$AD$46:$AK$46</c:f>
            </c:numRef>
          </c:val>
        </c:ser>
        <c:ser>
          <c:idx val="44"/>
          <c:order val="4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化学!$AD$47:$AK$47</c:f>
            </c:numRef>
          </c:val>
        </c:ser>
        <c:ser>
          <c:idx val="45"/>
          <c:order val="4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化学!$AD$48:$AK$48</c:f>
            </c:numRef>
          </c:val>
        </c:ser>
        <c:ser>
          <c:idx val="46"/>
          <c:order val="4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化学!$AD$49:$AK$49</c:f>
            </c:numRef>
          </c:val>
        </c:ser>
        <c:ser>
          <c:idx val="47"/>
          <c:order val="4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化学!$AD$50:$AK$50</c:f>
            </c:numRef>
          </c:val>
        </c:ser>
        <c:ser>
          <c:idx val="48"/>
          <c:order val="4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化学!$AD$51:$AK$51</c:f>
            </c:numRef>
          </c:val>
        </c:ser>
        <c:ser>
          <c:idx val="49"/>
          <c:order val="4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化学!$AD$52:$AK$52</c:f>
            </c:numRef>
          </c:val>
        </c:ser>
        <c:ser>
          <c:idx val="50"/>
          <c:order val="5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化学!$AD$53:$AK$53</c:f>
            </c:numRef>
          </c:val>
        </c:ser>
        <c:ser>
          <c:idx val="51"/>
          <c:order val="5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化学!$AD$54:$AK$54</c:f>
            </c:numRef>
          </c:val>
        </c:ser>
        <c:ser>
          <c:idx val="52"/>
          <c:order val="5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化学!$AD$55:$AK$55</c:f>
            </c:numRef>
          </c:val>
        </c:ser>
        <c:ser>
          <c:idx val="53"/>
          <c:order val="5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化学!$AD$56:$AK$56</c:f>
            </c:numRef>
          </c:val>
        </c:ser>
        <c:ser>
          <c:idx val="54"/>
          <c:order val="5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化学!$AD$57:$AK$57</c:f>
            </c:numRef>
          </c:val>
        </c:ser>
        <c:ser>
          <c:idx val="55"/>
          <c:order val="5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化学!$AD$58:$AK$58</c:f>
            </c:numRef>
          </c:val>
        </c:ser>
        <c:ser>
          <c:idx val="56"/>
          <c:order val="5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化学!$AD$59:$AK$59</c:f>
            </c:numRef>
          </c:val>
        </c:ser>
        <c:ser>
          <c:idx val="57"/>
          <c:order val="5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化学!$AD$60:$AK$60</c:f>
            </c:numRef>
          </c:val>
        </c:ser>
        <c:ser>
          <c:idx val="58"/>
          <c:order val="5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化学!$AD$61:$AK$61</c:f>
            </c:numRef>
          </c:val>
        </c:ser>
        <c:ser>
          <c:idx val="59"/>
          <c:order val="5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化学!$AD$62:$AK$62</c:f>
            </c:numRef>
          </c:val>
        </c:ser>
        <c:ser>
          <c:idx val="60"/>
          <c:order val="6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化学!$AD$63:$AK$63</c:f>
            </c:numRef>
          </c:val>
        </c:ser>
        <c:ser>
          <c:idx val="61"/>
          <c:order val="6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化学!$AD$64:$AK$64</c:f>
            </c:numRef>
          </c:val>
        </c:ser>
        <c:ser>
          <c:idx val="62"/>
          <c:order val="6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化学!$AD$65:$AK$65</c:f>
            </c:numRef>
          </c:val>
        </c:ser>
        <c:ser>
          <c:idx val="63"/>
          <c:order val="6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化学!$AD$66:$AK$66</c:f>
            </c:numRef>
          </c:val>
        </c:ser>
        <c:ser>
          <c:idx val="64"/>
          <c:order val="6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化学!$AD$67:$AK$67</c:f>
            </c:numRef>
          </c:val>
        </c:ser>
        <c:ser>
          <c:idx val="65"/>
          <c:order val="6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化学!$AD$68:$AK$68</c:f>
            </c:numRef>
          </c:val>
        </c:ser>
        <c:ser>
          <c:idx val="66"/>
          <c:order val="6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化学!$AD$69:$AK$69</c:f>
            </c:numRef>
          </c:val>
        </c:ser>
        <c:ser>
          <c:idx val="67"/>
          <c:order val="6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化学!$AD$70:$AK$70</c:f>
            </c:numRef>
          </c:val>
        </c:ser>
        <c:ser>
          <c:idx val="68"/>
          <c:order val="6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化学!$AD$71:$AK$71</c:f>
            </c:numRef>
          </c:val>
        </c:ser>
        <c:ser>
          <c:idx val="69"/>
          <c:order val="6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化学!$AD$72:$AK$72</c:f>
            </c:numRef>
          </c:val>
        </c:ser>
        <c:ser>
          <c:idx val="70"/>
          <c:order val="7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化学!$AD$73:$AK$73</c:f>
            </c:numRef>
          </c:val>
        </c:ser>
        <c:ser>
          <c:idx val="71"/>
          <c:order val="7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化学!$AD$74:$AK$74</c:f>
            </c:numRef>
          </c:val>
        </c:ser>
        <c:ser>
          <c:idx val="72"/>
          <c:order val="7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化学!$AD$75:$AK$75</c:f>
            </c:numRef>
          </c:val>
        </c:ser>
        <c:ser>
          <c:idx val="73"/>
          <c:order val="7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化学!$AD$76:$AK$76</c:f>
            </c:numRef>
          </c:val>
        </c:ser>
        <c:ser>
          <c:idx val="74"/>
          <c:order val="7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化学!$AD$77:$AK$77</c:f>
            </c:numRef>
          </c:val>
        </c:ser>
        <c:ser>
          <c:idx val="75"/>
          <c:order val="7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化学!$AD$78:$AK$78</c:f>
            </c:numRef>
          </c:val>
        </c:ser>
        <c:ser>
          <c:idx val="76"/>
          <c:order val="7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化学!$AD$79:$AK$79</c:f>
            </c:numRef>
          </c:val>
        </c:ser>
        <c:ser>
          <c:idx val="77"/>
          <c:order val="7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化学!$AD$80:$AK$80</c:f>
            </c:numRef>
          </c:val>
        </c:ser>
        <c:ser>
          <c:idx val="78"/>
          <c:order val="7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化学!$AD$81:$AK$81</c:f>
            </c:numRef>
          </c:val>
        </c:ser>
        <c:ser>
          <c:idx val="79"/>
          <c:order val="7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化学!$AD$82:$AK$82</c:f>
            </c:numRef>
          </c:val>
        </c:ser>
        <c:ser>
          <c:idx val="80"/>
          <c:order val="8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化学!$AD$83:$AK$83</c:f>
            </c:numRef>
          </c:val>
        </c:ser>
        <c:ser>
          <c:idx val="81"/>
          <c:order val="8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化学!$AD$84:$AK$84</c:f>
            </c:numRef>
          </c:val>
        </c:ser>
        <c:ser>
          <c:idx val="82"/>
          <c:order val="8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化学!$AD$85:$AK$85</c:f>
            </c:numRef>
          </c:val>
        </c:ser>
        <c:ser>
          <c:idx val="83"/>
          <c:order val="8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化学!$AD$86:$AK$86</c:f>
            </c:numRef>
          </c:val>
        </c:ser>
        <c:ser>
          <c:idx val="84"/>
          <c:order val="8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化学!$AD$87:$AK$87</c:f>
            </c:numRef>
          </c:val>
        </c:ser>
        <c:ser>
          <c:idx val="85"/>
          <c:order val="8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化学!$AD$88:$AK$88</c:f>
            </c:numRef>
          </c:val>
        </c:ser>
        <c:ser>
          <c:idx val="86"/>
          <c:order val="8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化学!$AD$89:$AK$89</c:f>
            </c:numRef>
          </c:val>
        </c:ser>
        <c:ser>
          <c:idx val="87"/>
          <c:order val="8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化学!$AD$90:$AK$90</c:f>
            </c:numRef>
          </c:val>
        </c:ser>
        <c:ser>
          <c:idx val="88"/>
          <c:order val="8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化学!$AD$91:$AK$91</c:f>
            </c:numRef>
          </c:val>
        </c:ser>
        <c:ser>
          <c:idx val="89"/>
          <c:order val="8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化学!$AD$92:$AK$92</c:f>
            </c:numRef>
          </c:val>
        </c:ser>
        <c:ser>
          <c:idx val="90"/>
          <c:order val="9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化学!$AD$93:$AK$93</c:f>
            </c:numRef>
          </c:val>
        </c:ser>
        <c:ser>
          <c:idx val="91"/>
          <c:order val="9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化学!$AD$94:$AK$94</c:f>
            </c:numRef>
          </c:val>
        </c:ser>
        <c:ser>
          <c:idx val="92"/>
          <c:order val="9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化学!$AD$95:$AK$95</c:f>
            </c:numRef>
          </c:val>
        </c:ser>
        <c:ser>
          <c:idx val="93"/>
          <c:order val="9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化学!$AD$96:$AK$96</c:f>
            </c:numRef>
          </c:val>
        </c:ser>
        <c:ser>
          <c:idx val="94"/>
          <c:order val="9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化学!$AD$97:$AK$97</c:f>
            </c:numRef>
          </c:val>
        </c:ser>
        <c:ser>
          <c:idx val="95"/>
          <c:order val="9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化学!$AD$98:$AK$98</c:f>
            </c:numRef>
          </c:val>
        </c:ser>
        <c:ser>
          <c:idx val="96"/>
          <c:order val="9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化学!$AD$99:$AK$99</c:f>
            </c:numRef>
          </c:val>
        </c:ser>
        <c:ser>
          <c:idx val="97"/>
          <c:order val="9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化学!$AD$100:$AK$100</c:f>
            </c:numRef>
          </c:val>
        </c:ser>
        <c:ser>
          <c:idx val="98"/>
          <c:order val="9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化学!$AD$101:$AK$101</c:f>
            </c:numRef>
          </c:val>
        </c:ser>
        <c:ser>
          <c:idx val="99"/>
          <c:order val="9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化学!$AD$102:$AK$102</c:f>
              <c:numCache>
                <c:formatCode>0.00_ </c:formatCode>
                <c:ptCount val="8"/>
                <c:pt idx="0">
                  <c:v>0.84668508287292799</c:v>
                </c:pt>
                <c:pt idx="1">
                  <c:v>0.94585635359116005</c:v>
                </c:pt>
                <c:pt idx="2">
                  <c:v>0.90441988950276075</c:v>
                </c:pt>
                <c:pt idx="3">
                  <c:v>0.87016574585635276</c:v>
                </c:pt>
                <c:pt idx="4">
                  <c:v>0.88674033149171305</c:v>
                </c:pt>
                <c:pt idx="5">
                  <c:v>0.61629834254143723</c:v>
                </c:pt>
                <c:pt idx="6">
                  <c:v>0.34419889502762474</c:v>
                </c:pt>
                <c:pt idx="7">
                  <c:v>0.65193370165745801</c:v>
                </c:pt>
              </c:numCache>
            </c:numRef>
          </c:val>
        </c:ser>
        <c:ser>
          <c:idx val="100"/>
          <c:order val="10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化学!$AD$103:$AK$103</c:f>
              <c:numCache>
                <c:formatCode>0.00_ </c:formatCode>
                <c:ptCount val="8"/>
                <c:pt idx="0">
                  <c:v>0.72700216450216359</c:v>
                </c:pt>
                <c:pt idx="1">
                  <c:v>0.88095238095237927</c:v>
                </c:pt>
                <c:pt idx="2">
                  <c:v>0.82873376623376604</c:v>
                </c:pt>
                <c:pt idx="3">
                  <c:v>0.81385281385281405</c:v>
                </c:pt>
                <c:pt idx="4">
                  <c:v>0.81222943722943886</c:v>
                </c:pt>
                <c:pt idx="5">
                  <c:v>0.53760822510822504</c:v>
                </c:pt>
                <c:pt idx="6">
                  <c:v>0.23890692640692643</c:v>
                </c:pt>
                <c:pt idx="7">
                  <c:v>0.53030303030303005</c:v>
                </c:pt>
              </c:numCache>
            </c:numRef>
          </c:val>
        </c:ser>
        <c:ser>
          <c:idx val="101"/>
          <c:order val="10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化学!$AD$104:$AK$104</c:f>
              <c:numCache>
                <c:formatCode>0.00_ </c:formatCode>
                <c:ptCount val="8"/>
                <c:pt idx="0">
                  <c:v>0.52887537993920997</c:v>
                </c:pt>
                <c:pt idx="1">
                  <c:v>0.69072948328267636</c:v>
                </c:pt>
                <c:pt idx="2">
                  <c:v>0.6164513677811545</c:v>
                </c:pt>
                <c:pt idx="3">
                  <c:v>0.58339665653495398</c:v>
                </c:pt>
                <c:pt idx="4">
                  <c:v>0.54293313069908911</c:v>
                </c:pt>
                <c:pt idx="5">
                  <c:v>0.42781155015197608</c:v>
                </c:pt>
                <c:pt idx="6">
                  <c:v>0.14627659574468097</c:v>
                </c:pt>
                <c:pt idx="7">
                  <c:v>0.25151975683890593</c:v>
                </c:pt>
              </c:numCache>
            </c:numRef>
          </c:val>
        </c:ser>
        <c:ser>
          <c:idx val="102"/>
          <c:order val="10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化学!$AD$105:$AK$105</c:f>
              <c:numCache>
                <c:formatCode>0.00_ </c:formatCode>
                <c:ptCount val="8"/>
                <c:pt idx="0">
                  <c:v>0.31354515050167175</c:v>
                </c:pt>
                <c:pt idx="1">
                  <c:v>0.46153846153846262</c:v>
                </c:pt>
                <c:pt idx="2">
                  <c:v>0.34698996655518438</c:v>
                </c:pt>
                <c:pt idx="3">
                  <c:v>0.28511705685618638</c:v>
                </c:pt>
                <c:pt idx="4">
                  <c:v>0.30936454849498374</c:v>
                </c:pt>
                <c:pt idx="5">
                  <c:v>0.28846153846153738</c:v>
                </c:pt>
                <c:pt idx="6">
                  <c:v>5.4347826086956513E-2</c:v>
                </c:pt>
                <c:pt idx="7">
                  <c:v>6.6889632107023422E-2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177840"/>
        <c:axId val="247178400"/>
      </c:barChart>
      <c:catAx>
        <c:axId val="24717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7178400"/>
        <c:crosses val="autoZero"/>
        <c:auto val="1"/>
        <c:lblAlgn val="ctr"/>
        <c:lblOffset val="100"/>
        <c:noMultiLvlLbl val="0"/>
      </c:catAx>
      <c:valAx>
        <c:axId val="247178400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crossAx val="247177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化学!$AD$3:$AK$3</c:f>
            </c:numRef>
          </c:val>
        </c:ser>
        <c:ser>
          <c:idx val="1"/>
          <c:order val="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化学!$AD$4:$AK$4</c:f>
            </c:numRef>
          </c:val>
        </c:ser>
        <c:ser>
          <c:idx val="2"/>
          <c:order val="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化学!$AD$5:$AK$5</c:f>
            </c:numRef>
          </c:val>
        </c:ser>
        <c:ser>
          <c:idx val="3"/>
          <c:order val="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化学!$AD$6:$AK$6</c:f>
            </c:numRef>
          </c:val>
        </c:ser>
        <c:ser>
          <c:idx val="4"/>
          <c:order val="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化学!$AD$7:$AK$7</c:f>
            </c:numRef>
          </c:val>
        </c:ser>
        <c:ser>
          <c:idx val="5"/>
          <c:order val="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化学!$AD$8:$AK$8</c:f>
            </c:numRef>
          </c:val>
        </c:ser>
        <c:ser>
          <c:idx val="6"/>
          <c:order val="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化学!$AD$9:$AK$9</c:f>
            </c:numRef>
          </c:val>
        </c:ser>
        <c:ser>
          <c:idx val="7"/>
          <c:order val="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化学!$AD$10:$AK$10</c:f>
            </c:numRef>
          </c:val>
        </c:ser>
        <c:ser>
          <c:idx val="8"/>
          <c:order val="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化学!$AD$11:$AK$11</c:f>
            </c:numRef>
          </c:val>
        </c:ser>
        <c:ser>
          <c:idx val="9"/>
          <c:order val="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化学!$AD$12:$AK$12</c:f>
            </c:numRef>
          </c:val>
        </c:ser>
        <c:ser>
          <c:idx val="10"/>
          <c:order val="1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化学!$AD$13:$AK$13</c:f>
            </c:numRef>
          </c:val>
        </c:ser>
        <c:ser>
          <c:idx val="11"/>
          <c:order val="1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化学!$AD$14:$AK$14</c:f>
            </c:numRef>
          </c:val>
        </c:ser>
        <c:ser>
          <c:idx val="12"/>
          <c:order val="1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化学!$AD$15:$AK$15</c:f>
            </c:numRef>
          </c:val>
        </c:ser>
        <c:ser>
          <c:idx val="13"/>
          <c:order val="1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化学!$AD$16:$AK$16</c:f>
            </c:numRef>
          </c:val>
        </c:ser>
        <c:ser>
          <c:idx val="14"/>
          <c:order val="1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化学!$AD$17:$AK$17</c:f>
            </c:numRef>
          </c:val>
        </c:ser>
        <c:ser>
          <c:idx val="15"/>
          <c:order val="1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化学!$AD$18:$AK$18</c:f>
            </c:numRef>
          </c:val>
        </c:ser>
        <c:ser>
          <c:idx val="16"/>
          <c:order val="1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化学!$AD$19:$AK$19</c:f>
            </c:numRef>
          </c:val>
        </c:ser>
        <c:ser>
          <c:idx val="17"/>
          <c:order val="1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化学!$AD$20:$AK$20</c:f>
            </c:numRef>
          </c:val>
        </c:ser>
        <c:ser>
          <c:idx val="18"/>
          <c:order val="1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化学!$AD$21:$AK$21</c:f>
            </c:numRef>
          </c:val>
        </c:ser>
        <c:ser>
          <c:idx val="19"/>
          <c:order val="1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化学!$AD$22:$AK$22</c:f>
            </c:numRef>
          </c:val>
        </c:ser>
        <c:ser>
          <c:idx val="20"/>
          <c:order val="2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化学!$AD$23:$AK$23</c:f>
            </c:numRef>
          </c:val>
        </c:ser>
        <c:ser>
          <c:idx val="21"/>
          <c:order val="2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化学!$AD$24:$AK$24</c:f>
            </c:numRef>
          </c:val>
        </c:ser>
        <c:ser>
          <c:idx val="22"/>
          <c:order val="2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化学!$AD$25:$AK$25</c:f>
            </c:numRef>
          </c:val>
        </c:ser>
        <c:ser>
          <c:idx val="23"/>
          <c:order val="2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化学!$AD$26:$AK$26</c:f>
            </c:numRef>
          </c:val>
        </c:ser>
        <c:ser>
          <c:idx val="24"/>
          <c:order val="2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化学!$AD$27:$AK$27</c:f>
            </c:numRef>
          </c:val>
        </c:ser>
        <c:ser>
          <c:idx val="25"/>
          <c:order val="2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化学!$AD$28:$AK$28</c:f>
            </c:numRef>
          </c:val>
        </c:ser>
        <c:ser>
          <c:idx val="26"/>
          <c:order val="2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化学!$AD$29:$AK$29</c:f>
            </c:numRef>
          </c:val>
        </c:ser>
        <c:ser>
          <c:idx val="27"/>
          <c:order val="2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化学!$AD$30:$AK$30</c:f>
            </c:numRef>
          </c:val>
        </c:ser>
        <c:ser>
          <c:idx val="28"/>
          <c:order val="2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化学!$AD$31:$AK$31</c:f>
            </c:numRef>
          </c:val>
        </c:ser>
        <c:ser>
          <c:idx val="29"/>
          <c:order val="2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化学!$AD$32:$AK$32</c:f>
            </c:numRef>
          </c:val>
        </c:ser>
        <c:ser>
          <c:idx val="30"/>
          <c:order val="3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化学!$AD$33:$AK$33</c:f>
            </c:numRef>
          </c:val>
        </c:ser>
        <c:ser>
          <c:idx val="31"/>
          <c:order val="3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化学!$AD$34:$AK$34</c:f>
            </c:numRef>
          </c:val>
        </c:ser>
        <c:ser>
          <c:idx val="32"/>
          <c:order val="3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化学!$AD$35:$AK$35</c:f>
            </c:numRef>
          </c:val>
        </c:ser>
        <c:ser>
          <c:idx val="33"/>
          <c:order val="3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化学!$AD$36:$AK$36</c:f>
            </c:numRef>
          </c:val>
        </c:ser>
        <c:ser>
          <c:idx val="34"/>
          <c:order val="3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化学!$AD$37:$AK$37</c:f>
            </c:numRef>
          </c:val>
        </c:ser>
        <c:ser>
          <c:idx val="35"/>
          <c:order val="3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化学!$AD$38:$AK$38</c:f>
            </c:numRef>
          </c:val>
        </c:ser>
        <c:ser>
          <c:idx val="36"/>
          <c:order val="3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化学!$AD$39:$AK$39</c:f>
            </c:numRef>
          </c:val>
        </c:ser>
        <c:ser>
          <c:idx val="37"/>
          <c:order val="3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化学!$AD$40:$AK$40</c:f>
            </c:numRef>
          </c:val>
        </c:ser>
        <c:ser>
          <c:idx val="38"/>
          <c:order val="3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化学!$AD$41:$AK$41</c:f>
            </c:numRef>
          </c:val>
        </c:ser>
        <c:ser>
          <c:idx val="39"/>
          <c:order val="3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化学!$AD$42:$AK$42</c:f>
            </c:numRef>
          </c:val>
        </c:ser>
        <c:ser>
          <c:idx val="40"/>
          <c:order val="4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化学!$AD$43:$AK$43</c:f>
            </c:numRef>
          </c:val>
        </c:ser>
        <c:ser>
          <c:idx val="41"/>
          <c:order val="4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化学!$AD$44:$AK$44</c:f>
            </c:numRef>
          </c:val>
        </c:ser>
        <c:ser>
          <c:idx val="42"/>
          <c:order val="4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化学!$AD$45:$AK$45</c:f>
            </c:numRef>
          </c:val>
        </c:ser>
        <c:ser>
          <c:idx val="43"/>
          <c:order val="4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化学!$AD$46:$AK$46</c:f>
            </c:numRef>
          </c:val>
        </c:ser>
        <c:ser>
          <c:idx val="44"/>
          <c:order val="4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化学!$AD$47:$AK$47</c:f>
            </c:numRef>
          </c:val>
        </c:ser>
        <c:ser>
          <c:idx val="45"/>
          <c:order val="4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化学!$AD$48:$AK$48</c:f>
            </c:numRef>
          </c:val>
        </c:ser>
        <c:ser>
          <c:idx val="46"/>
          <c:order val="4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化学!$AD$49:$AK$49</c:f>
            </c:numRef>
          </c:val>
        </c:ser>
        <c:ser>
          <c:idx val="47"/>
          <c:order val="4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化学!$AD$50:$AK$50</c:f>
            </c:numRef>
          </c:val>
        </c:ser>
        <c:ser>
          <c:idx val="48"/>
          <c:order val="4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化学!$AD$51:$AK$51</c:f>
            </c:numRef>
          </c:val>
        </c:ser>
        <c:ser>
          <c:idx val="49"/>
          <c:order val="4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化学!$AD$52:$AK$52</c:f>
            </c:numRef>
          </c:val>
        </c:ser>
        <c:ser>
          <c:idx val="50"/>
          <c:order val="5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化学!$AD$53:$AK$53</c:f>
            </c:numRef>
          </c:val>
        </c:ser>
        <c:ser>
          <c:idx val="51"/>
          <c:order val="5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化学!$AD$54:$AK$54</c:f>
            </c:numRef>
          </c:val>
        </c:ser>
        <c:ser>
          <c:idx val="52"/>
          <c:order val="5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化学!$AD$55:$AK$55</c:f>
            </c:numRef>
          </c:val>
        </c:ser>
        <c:ser>
          <c:idx val="53"/>
          <c:order val="5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化学!$AD$56:$AK$56</c:f>
            </c:numRef>
          </c:val>
        </c:ser>
        <c:ser>
          <c:idx val="54"/>
          <c:order val="5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化学!$AD$57:$AK$57</c:f>
            </c:numRef>
          </c:val>
        </c:ser>
        <c:ser>
          <c:idx val="55"/>
          <c:order val="5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化学!$AD$58:$AK$58</c:f>
            </c:numRef>
          </c:val>
        </c:ser>
        <c:ser>
          <c:idx val="56"/>
          <c:order val="5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化学!$AD$59:$AK$59</c:f>
            </c:numRef>
          </c:val>
        </c:ser>
        <c:ser>
          <c:idx val="57"/>
          <c:order val="5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化学!$AD$60:$AK$60</c:f>
            </c:numRef>
          </c:val>
        </c:ser>
        <c:ser>
          <c:idx val="58"/>
          <c:order val="5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化学!$AD$61:$AK$61</c:f>
            </c:numRef>
          </c:val>
        </c:ser>
        <c:ser>
          <c:idx val="59"/>
          <c:order val="5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化学!$AD$62:$AK$62</c:f>
            </c:numRef>
          </c:val>
        </c:ser>
        <c:ser>
          <c:idx val="60"/>
          <c:order val="6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化学!$AD$63:$AK$63</c:f>
            </c:numRef>
          </c:val>
        </c:ser>
        <c:ser>
          <c:idx val="61"/>
          <c:order val="6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化学!$AD$64:$AK$64</c:f>
            </c:numRef>
          </c:val>
        </c:ser>
        <c:ser>
          <c:idx val="62"/>
          <c:order val="6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化学!$AD$65:$AK$65</c:f>
            </c:numRef>
          </c:val>
        </c:ser>
        <c:ser>
          <c:idx val="63"/>
          <c:order val="6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化学!$AD$66:$AK$66</c:f>
            </c:numRef>
          </c:val>
        </c:ser>
        <c:ser>
          <c:idx val="64"/>
          <c:order val="6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化学!$AD$67:$AK$67</c:f>
            </c:numRef>
          </c:val>
        </c:ser>
        <c:ser>
          <c:idx val="65"/>
          <c:order val="6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化学!$AD$68:$AK$68</c:f>
            </c:numRef>
          </c:val>
        </c:ser>
        <c:ser>
          <c:idx val="66"/>
          <c:order val="6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化学!$AD$69:$AK$69</c:f>
            </c:numRef>
          </c:val>
        </c:ser>
        <c:ser>
          <c:idx val="67"/>
          <c:order val="6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化学!$AD$70:$AK$70</c:f>
            </c:numRef>
          </c:val>
        </c:ser>
        <c:ser>
          <c:idx val="68"/>
          <c:order val="6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化学!$AD$71:$AK$71</c:f>
            </c:numRef>
          </c:val>
        </c:ser>
        <c:ser>
          <c:idx val="69"/>
          <c:order val="6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化学!$AD$72:$AK$72</c:f>
            </c:numRef>
          </c:val>
        </c:ser>
        <c:ser>
          <c:idx val="70"/>
          <c:order val="7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化学!$AD$73:$AK$73</c:f>
            </c:numRef>
          </c:val>
        </c:ser>
        <c:ser>
          <c:idx val="71"/>
          <c:order val="7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化学!$AD$74:$AK$74</c:f>
            </c:numRef>
          </c:val>
        </c:ser>
        <c:ser>
          <c:idx val="72"/>
          <c:order val="7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化学!$AD$75:$AK$75</c:f>
            </c:numRef>
          </c:val>
        </c:ser>
        <c:ser>
          <c:idx val="73"/>
          <c:order val="7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化学!$AD$76:$AK$76</c:f>
            </c:numRef>
          </c:val>
        </c:ser>
        <c:ser>
          <c:idx val="74"/>
          <c:order val="7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化学!$AD$77:$AK$77</c:f>
            </c:numRef>
          </c:val>
        </c:ser>
        <c:ser>
          <c:idx val="75"/>
          <c:order val="7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化学!$AD$78:$AK$78</c:f>
            </c:numRef>
          </c:val>
        </c:ser>
        <c:ser>
          <c:idx val="76"/>
          <c:order val="7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化学!$AD$79:$AK$79</c:f>
            </c:numRef>
          </c:val>
        </c:ser>
        <c:ser>
          <c:idx val="77"/>
          <c:order val="7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化学!$AD$80:$AK$80</c:f>
            </c:numRef>
          </c:val>
        </c:ser>
        <c:ser>
          <c:idx val="78"/>
          <c:order val="7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化学!$AD$81:$AK$81</c:f>
            </c:numRef>
          </c:val>
        </c:ser>
        <c:ser>
          <c:idx val="79"/>
          <c:order val="7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化学!$AD$82:$AK$82</c:f>
            </c:numRef>
          </c:val>
        </c:ser>
        <c:ser>
          <c:idx val="80"/>
          <c:order val="8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化学!$AD$83:$AK$83</c:f>
            </c:numRef>
          </c:val>
        </c:ser>
        <c:ser>
          <c:idx val="81"/>
          <c:order val="8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化学!$AD$84:$AK$84</c:f>
            </c:numRef>
          </c:val>
        </c:ser>
        <c:ser>
          <c:idx val="82"/>
          <c:order val="8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化学!$AD$85:$AK$85</c:f>
            </c:numRef>
          </c:val>
        </c:ser>
        <c:ser>
          <c:idx val="83"/>
          <c:order val="8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化学!$AD$86:$AK$86</c:f>
            </c:numRef>
          </c:val>
        </c:ser>
        <c:ser>
          <c:idx val="84"/>
          <c:order val="8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化学!$AD$87:$AK$87</c:f>
            </c:numRef>
          </c:val>
        </c:ser>
        <c:ser>
          <c:idx val="85"/>
          <c:order val="8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化学!$AD$88:$AK$88</c:f>
            </c:numRef>
          </c:val>
        </c:ser>
        <c:ser>
          <c:idx val="86"/>
          <c:order val="8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化学!$AD$89:$AK$89</c:f>
            </c:numRef>
          </c:val>
        </c:ser>
        <c:ser>
          <c:idx val="87"/>
          <c:order val="8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化学!$AD$90:$AK$90</c:f>
            </c:numRef>
          </c:val>
        </c:ser>
        <c:ser>
          <c:idx val="88"/>
          <c:order val="8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化学!$AD$91:$AK$91</c:f>
            </c:numRef>
          </c:val>
        </c:ser>
        <c:ser>
          <c:idx val="89"/>
          <c:order val="8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化学!$AD$92:$AK$92</c:f>
            </c:numRef>
          </c:val>
        </c:ser>
        <c:ser>
          <c:idx val="90"/>
          <c:order val="9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化学!$AD$93:$AK$93</c:f>
            </c:numRef>
          </c:val>
        </c:ser>
        <c:ser>
          <c:idx val="91"/>
          <c:order val="9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化学!$AD$94:$AK$94</c:f>
            </c:numRef>
          </c:val>
        </c:ser>
        <c:ser>
          <c:idx val="92"/>
          <c:order val="9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化学!$AD$95:$AK$95</c:f>
            </c:numRef>
          </c:val>
        </c:ser>
        <c:ser>
          <c:idx val="93"/>
          <c:order val="9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化学!$AD$96:$AK$96</c:f>
            </c:numRef>
          </c:val>
        </c:ser>
        <c:ser>
          <c:idx val="94"/>
          <c:order val="9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化学!$AD$97:$AK$97</c:f>
            </c:numRef>
          </c:val>
        </c:ser>
        <c:ser>
          <c:idx val="95"/>
          <c:order val="9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化学!$AD$98:$AK$98</c:f>
            </c:numRef>
          </c:val>
        </c:ser>
        <c:ser>
          <c:idx val="96"/>
          <c:order val="9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化学!$AD$99:$AK$99</c:f>
            </c:numRef>
          </c:val>
        </c:ser>
        <c:ser>
          <c:idx val="97"/>
          <c:order val="9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化学!$AD$100:$AK$100</c:f>
            </c:numRef>
          </c:val>
        </c:ser>
        <c:ser>
          <c:idx val="98"/>
          <c:order val="9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化学!$AD$101:$AK$101</c:f>
            </c:numRef>
          </c:val>
        </c:ser>
        <c:ser>
          <c:idx val="99"/>
          <c:order val="9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化学!$AD$102:$AK$102</c:f>
              <c:numCache>
                <c:formatCode>0.00_ </c:formatCode>
                <c:ptCount val="8"/>
                <c:pt idx="0">
                  <c:v>0.84668508287292799</c:v>
                </c:pt>
                <c:pt idx="1">
                  <c:v>0.94585635359116005</c:v>
                </c:pt>
                <c:pt idx="2">
                  <c:v>0.90441988950276075</c:v>
                </c:pt>
                <c:pt idx="3">
                  <c:v>0.87016574585635276</c:v>
                </c:pt>
                <c:pt idx="4">
                  <c:v>0.88674033149171305</c:v>
                </c:pt>
                <c:pt idx="5">
                  <c:v>0.61629834254143723</c:v>
                </c:pt>
                <c:pt idx="6">
                  <c:v>0.34419889502762474</c:v>
                </c:pt>
                <c:pt idx="7">
                  <c:v>0.65193370165745801</c:v>
                </c:pt>
              </c:numCache>
            </c:numRef>
          </c:val>
        </c:ser>
        <c:ser>
          <c:idx val="100"/>
          <c:order val="10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化学!$AD$103:$AK$103</c:f>
              <c:numCache>
                <c:formatCode>0.00_ </c:formatCode>
                <c:ptCount val="8"/>
                <c:pt idx="0">
                  <c:v>0.72700216450216359</c:v>
                </c:pt>
                <c:pt idx="1">
                  <c:v>0.88095238095237927</c:v>
                </c:pt>
                <c:pt idx="2">
                  <c:v>0.82873376623376604</c:v>
                </c:pt>
                <c:pt idx="3">
                  <c:v>0.81385281385281405</c:v>
                </c:pt>
                <c:pt idx="4">
                  <c:v>0.81222943722943886</c:v>
                </c:pt>
                <c:pt idx="5">
                  <c:v>0.53760822510822504</c:v>
                </c:pt>
                <c:pt idx="6">
                  <c:v>0.23890692640692643</c:v>
                </c:pt>
                <c:pt idx="7">
                  <c:v>0.53030303030303005</c:v>
                </c:pt>
              </c:numCache>
            </c:numRef>
          </c:val>
        </c:ser>
        <c:ser>
          <c:idx val="101"/>
          <c:order val="10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化学!$AD$104:$AK$104</c:f>
              <c:numCache>
                <c:formatCode>0.00_ </c:formatCode>
                <c:ptCount val="8"/>
                <c:pt idx="0">
                  <c:v>0.52887537993920997</c:v>
                </c:pt>
                <c:pt idx="1">
                  <c:v>0.69072948328267636</c:v>
                </c:pt>
                <c:pt idx="2">
                  <c:v>0.6164513677811545</c:v>
                </c:pt>
                <c:pt idx="3">
                  <c:v>0.58339665653495398</c:v>
                </c:pt>
                <c:pt idx="4">
                  <c:v>0.54293313069908911</c:v>
                </c:pt>
                <c:pt idx="5">
                  <c:v>0.42781155015197608</c:v>
                </c:pt>
                <c:pt idx="6">
                  <c:v>0.14627659574468097</c:v>
                </c:pt>
                <c:pt idx="7">
                  <c:v>0.25151975683890593</c:v>
                </c:pt>
              </c:numCache>
            </c:numRef>
          </c:val>
        </c:ser>
        <c:ser>
          <c:idx val="102"/>
          <c:order val="10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化学!$AD$105:$AK$105</c:f>
              <c:numCache>
                <c:formatCode>0.00_ </c:formatCode>
                <c:ptCount val="8"/>
                <c:pt idx="0">
                  <c:v>0.31354515050167175</c:v>
                </c:pt>
                <c:pt idx="1">
                  <c:v>0.46153846153846262</c:v>
                </c:pt>
                <c:pt idx="2">
                  <c:v>0.34698996655518438</c:v>
                </c:pt>
                <c:pt idx="3">
                  <c:v>0.28511705685618638</c:v>
                </c:pt>
                <c:pt idx="4">
                  <c:v>0.30936454849498374</c:v>
                </c:pt>
                <c:pt idx="5">
                  <c:v>0.28846153846153738</c:v>
                </c:pt>
                <c:pt idx="6">
                  <c:v>5.4347826086956513E-2</c:v>
                </c:pt>
                <c:pt idx="7">
                  <c:v>6.6889632107023422E-2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279104"/>
        <c:axId val="248279664"/>
      </c:barChart>
      <c:catAx>
        <c:axId val="24827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8279664"/>
        <c:crosses val="autoZero"/>
        <c:auto val="1"/>
        <c:lblAlgn val="ctr"/>
        <c:lblOffset val="100"/>
        <c:noMultiLvlLbl val="0"/>
      </c:catAx>
      <c:valAx>
        <c:axId val="248279664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crossAx val="248279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6-10-03T16:20:31.343" idx="2">
    <p:pos x="5342" y="1037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6AD44-DBF4-41C8-A2A3-E927C2758BCE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B6D40-D033-44EA-A1E7-8BC6B2C0C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66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背景最该关注什么？最突出的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9BDE0-5D05-45B0-B93B-692F700FC6FA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4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174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知识复习有死角</a:t>
            </a:r>
            <a:r>
              <a:rPr lang="zh-CN" altLang="en-US" sz="1200" dirty="0" smtClean="0">
                <a:latin typeface="华文细黑" pitchFamily="2" charset="-122"/>
                <a:ea typeface="华文细黑" pitchFamily="2" charset="-122"/>
              </a:rPr>
              <a:t>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771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方向，不是抽象的名词概念，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64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427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背景最该关注什么？最突出的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9BDE0-5D05-45B0-B93B-692F700FC6FA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7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9BDE0-5D05-45B0-B93B-692F700FC6FA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376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期末、一摸都放在这儿，找教研员，文科。做集体反思。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708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E8434-7706-4E05-871F-EA00DADB64B1}" type="slidenum">
              <a:rPr lang="en-US" altLang="zh-CN" smtClean="0"/>
              <a:pPr/>
              <a:t>29</a:t>
            </a:fld>
            <a:endParaRPr lang="en-US" altLang="zh-CN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241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8B56FD-DB91-461F-BB9C-EF3B7E2DDF4A}" type="slidenum">
              <a:rPr lang="en-US" altLang="zh-CN" smtClean="0"/>
              <a:pPr/>
              <a:t>40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151576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知识复习有死角</a:t>
            </a:r>
            <a:r>
              <a:rPr lang="zh-CN" altLang="en-US" sz="1200" dirty="0" smtClean="0">
                <a:latin typeface="华文细黑" pitchFamily="2" charset="-122"/>
                <a:ea typeface="华文细黑" pitchFamily="2" charset="-122"/>
              </a:rPr>
              <a:t>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9272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298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137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27051" y="260351"/>
            <a:ext cx="10972800" cy="568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6B345-3511-40E8-9878-45FC41243F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799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1" y="260351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27051" y="1423988"/>
            <a:ext cx="109728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AAF8-48C7-4D89-9D51-90B50ED9DD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74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1" y="260351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27051" y="1423988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5051" y="1423988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380D-9856-474F-818D-407D643F5A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59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218.24.233.167:8000/Resource/GZ/GZYY/YYXKLW/JYLL/SZJYSSFF/42190141ZW_0016_1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403" y="452669"/>
            <a:ext cx="10753195" cy="4082386"/>
          </a:xfrm>
        </p:spPr>
        <p:txBody>
          <a:bodyPr>
            <a:normAutofit/>
          </a:bodyPr>
          <a:lstStyle/>
          <a:p>
            <a:pPr eaLnBrk="1" hangingPunct="1"/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  <a:p>
            <a:pPr eaLnBrk="1" hangingPunct="1"/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4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精细分析 聚焦关键</a:t>
            </a:r>
            <a:endParaRPr lang="en-US" altLang="zh-CN" sz="4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4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基于证据 持续改进 </a:t>
            </a:r>
            <a:endParaRPr lang="en-US" altLang="zh-CN" sz="4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以高三模拟考试质量分析</a:t>
            </a:r>
            <a:r>
              <a:rPr lang="zh-CN" altLang="en-US" sz="4000" b="1" smtClean="0">
                <a:latin typeface="楷体" pitchFamily="49" charset="-122"/>
                <a:ea typeface="楷体" pitchFamily="49" charset="-122"/>
              </a:rPr>
              <a:t>为</a:t>
            </a:r>
            <a:r>
              <a:rPr lang="zh-CN" altLang="en-US" sz="4000" b="1" smtClean="0">
                <a:latin typeface="楷体" pitchFamily="49" charset="-122"/>
                <a:ea typeface="楷体" pitchFamily="49" charset="-122"/>
              </a:rPr>
              <a:t>例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6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3339" y="980017"/>
            <a:ext cx="11617291" cy="571334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彰显学科育人功能，强调价值观的引领</a:t>
            </a:r>
            <a:endParaRPr lang="en-US" altLang="zh-CN" sz="3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全面体现北京</a:t>
            </a:r>
            <a:r>
              <a:rPr lang="en-US" altLang="zh-CN" sz="32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2018</a:t>
            </a:r>
            <a:r>
              <a:rPr lang="zh-CN" altLang="en-US" sz="32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高考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内容与能力要求</a:t>
            </a:r>
            <a:endParaRPr lang="en-US" altLang="zh-CN" sz="3200" dirty="0">
              <a:latin typeface="华文细黑" panose="02010600040101010101" pitchFamily="2" charset="-122"/>
              <a:ea typeface="华文细黑" panose="02010600040101010101" pitchFamily="2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（</a:t>
            </a:r>
            <a:r>
              <a:rPr lang="en-US" altLang="zh-CN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3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）强调深入理解知识，突出问题解决能力</a:t>
            </a:r>
            <a:endParaRPr lang="en-US" altLang="zh-CN" sz="3200" dirty="0">
              <a:latin typeface="华文细黑" panose="02010600040101010101" pitchFamily="2" charset="-122"/>
              <a:ea typeface="华文细黑" panose="02010600040101010101" pitchFamily="2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（</a:t>
            </a:r>
            <a:r>
              <a:rPr lang="en-US" altLang="zh-CN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4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）关注生活、热点、前沿，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注重综合素养</a:t>
            </a:r>
            <a:endParaRPr lang="en-US" altLang="zh-CN" sz="3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（</a:t>
            </a:r>
            <a:r>
              <a:rPr lang="en-US" altLang="zh-CN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5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）设问角度灵活，注重考查学生思维过程</a:t>
            </a:r>
            <a:endParaRPr lang="en-US" altLang="zh-CN" sz="3200" dirty="0">
              <a:latin typeface="华文细黑" panose="02010600040101010101" pitchFamily="2" charset="-122"/>
              <a:ea typeface="华文细黑" panose="02010600040101010101" pitchFamily="2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（</a:t>
            </a:r>
            <a:r>
              <a:rPr lang="en-US" altLang="zh-CN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6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）重选择、开放，激励学生展示学业成就</a:t>
            </a:r>
            <a:endParaRPr lang="en-US" altLang="zh-CN" sz="3200" dirty="0">
              <a:latin typeface="华文细黑" panose="02010600040101010101" pitchFamily="2" charset="-122"/>
              <a:ea typeface="华文细黑" panose="02010600040101010101" pitchFamily="2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zh-CN" altLang="en-US" sz="3600" dirty="0" smtClean="0">
                <a:solidFill>
                  <a:srgbClr val="C00000"/>
                </a:solidFill>
              </a:rPr>
              <a:t>仿真演练，“形”似“神”同</a:t>
            </a:r>
            <a:endParaRPr lang="en-US" altLang="zh-CN" sz="36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110"/>
          <p:cNvGrpSpPr>
            <a:grpSpLocks/>
          </p:cNvGrpSpPr>
          <p:nvPr/>
        </p:nvGrpSpPr>
        <p:grpSpPr bwMode="auto">
          <a:xfrm>
            <a:off x="485142" y="118374"/>
            <a:ext cx="4732364" cy="720080"/>
            <a:chOff x="0" y="0"/>
            <a:chExt cx="3370216" cy="493479"/>
          </a:xfrm>
          <a:solidFill>
            <a:srgbClr val="0070C0"/>
          </a:solidFill>
        </p:grpSpPr>
        <p:sp>
          <p:nvSpPr>
            <p:cNvPr id="5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571500" indent="-5715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zh-CN" altLang="en-US" sz="3733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一模试题特点</a:t>
              </a:r>
              <a:endParaRPr lang="zh-CN" altLang="zh-CN" sz="3733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40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349" y="898784"/>
            <a:ext cx="11617291" cy="5959217"/>
          </a:xfrm>
        </p:spPr>
        <p:txBody>
          <a:bodyPr/>
          <a:lstStyle/>
          <a:p>
            <a:r>
              <a:rPr lang="zh-CN" altLang="en-US" sz="2933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传统文化：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“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经典咏流传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”、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《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论语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》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、中国的生肖文化（用英语讲述）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</a:p>
          <a:p>
            <a:r>
              <a:rPr lang="zh-CN" altLang="en-US" sz="2933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政治生活：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马克思诞辰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200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周年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、修宪、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中国共产党与世界政党高层对话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、改革开放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30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年、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2018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政府工作报告“推动形成全面开放新格局”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</a:p>
          <a:p>
            <a:r>
              <a:rPr lang="zh-CN" altLang="en-US" sz="2933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社会生活：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“我与新北京”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</a:p>
          <a:p>
            <a:r>
              <a:rPr lang="zh-CN" altLang="en-US" sz="2933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科技成就：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长征三号乙运载火箭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、北斗卫星导航系统、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我国在南海北部神狐海域（图中水合物钻探区）进行的可燃冰试采获得成功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平昌冬奥会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“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北京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8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分钟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”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主创团队用石墨烯制作了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-20 </a:t>
            </a:r>
            <a:r>
              <a:rPr lang="en-US" altLang="zh-CN" sz="2933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oC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能发热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4 h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的智能服饰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及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用铝合金管材和碳纤维制作的熊猫木偶，</a:t>
            </a:r>
            <a:endParaRPr lang="en-US" altLang="zh-CN" sz="29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国际视野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：一带一路、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北极东北航道发展成为重要的国际海上航线所面临的机遇和挑战</a:t>
            </a:r>
            <a:endParaRPr lang="en-US" altLang="zh-CN" sz="29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7381" y="260648"/>
            <a:ext cx="691276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733" dirty="0"/>
              <a:t>特别注重情境的创设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2351584" y="1640909"/>
            <a:ext cx="6048672" cy="1788091"/>
          </a:xfrm>
          <a:prstGeom prst="wedgeRoundRectCallout">
            <a:avLst>
              <a:gd name="adj1" fmla="val -25466"/>
              <a:gd name="adj2" fmla="val -88024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素养的形成、评价都离不开情境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  <a:p>
            <a:pPr marL="457189" indent="-457189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教材滞后于社会发展和科技进步，高考命题肩负“弥合”之责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17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051985"/>
            <a:ext cx="8437033" cy="507364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zh-CN" altLang="en-US" b="1" smtClean="0">
              <a:solidFill>
                <a:srgbClr val="A50021"/>
              </a:solidFill>
            </a:endParaRPr>
          </a:p>
          <a:p>
            <a:pPr algn="ctr" eaLnBrk="1" hangingPunct="1">
              <a:buFontTx/>
              <a:buNone/>
            </a:pPr>
            <a:endParaRPr lang="zh-CN" altLang="en-US" sz="4000">
              <a:solidFill>
                <a:srgbClr val="660033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buFontTx/>
              <a:buNone/>
            </a:pPr>
            <a:endParaRPr lang="zh-CN" altLang="en-US" smtClean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431801" y="1214967"/>
          <a:ext cx="1142527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357"/>
                <a:gridCol w="5004457"/>
                <a:gridCol w="5004456"/>
              </a:tblGrid>
              <a:tr h="579120"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学</a:t>
                      </a:r>
                    </a:p>
                  </a:txBody>
                  <a:tcPr marL="91439" marR="91439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微软雅黑" pitchFamily="34" charset="-122"/>
                          <a:ea typeface="微软雅黑" pitchFamily="34" charset="-122"/>
                        </a:rPr>
                        <a:t>方向</a:t>
                      </a:r>
                      <a:endParaRPr lang="zh-CN" altLang="en-US" sz="3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 pitchFamily="49" charset="-122"/>
                          <a:ea typeface="黑体" pitchFamily="49" charset="-122"/>
                        </a:rPr>
                        <a:t>准确把握高考改革方向，理解一模试题的命题意图，体悟高考命题的“形”与“神”</a:t>
                      </a:r>
                      <a:endParaRPr lang="zh-CN" altLang="en-US" sz="24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感知高考命题的试卷结构、题型特点、呈现方式、内容要求、难度要求、答题规范等</a:t>
                      </a:r>
                    </a:p>
                  </a:txBody>
                  <a:tcPr marL="91439" marR="91439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微软雅黑" pitchFamily="34" charset="-122"/>
                          <a:ea typeface="微软雅黑" pitchFamily="34" charset="-122"/>
                        </a:rPr>
                        <a:t>定位</a:t>
                      </a:r>
                      <a:endParaRPr lang="zh-CN" altLang="en-US" sz="3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基于数据，结合高考要求，准确诊断学生学业水平，校准高三后期复习的基准点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正确认识已获得的学习成果，积淀考场经验，调整目标，调适心态，再次出发</a:t>
                      </a:r>
                    </a:p>
                  </a:txBody>
                  <a:tcPr marL="91439" marR="91439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微软雅黑" pitchFamily="34" charset="-122"/>
                          <a:ea typeface="微软雅黑" pitchFamily="34" charset="-122"/>
                        </a:rPr>
                        <a:t>反思</a:t>
                      </a:r>
                      <a:endParaRPr lang="zh-CN" altLang="en-US" sz="3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基于数据和学生答题情况查找教学问题，反思教学目标、教学内容、教学策略、教学行为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基于数据查找学习中的问题，准确归因，调整学习策略和学习行为</a:t>
                      </a:r>
                    </a:p>
                  </a:txBody>
                  <a:tcPr marL="91439" marR="91439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微软雅黑" pitchFamily="34" charset="-122"/>
                          <a:ea typeface="微软雅黑" pitchFamily="34" charset="-122"/>
                        </a:rPr>
                        <a:t>提升</a:t>
                      </a:r>
                      <a:endParaRPr lang="zh-CN" altLang="en-US" sz="3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针对学生问题精心设计专题，匹配习题，精讲精练，突破难点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寻求帮助，通过弥补知识漏洞、能力缺陷、策略不足，坚定信心，获得发展</a:t>
                      </a:r>
                    </a:p>
                  </a:txBody>
                  <a:tcPr marL="91439" marR="91439"/>
                </a:tc>
              </a:tr>
            </a:tbl>
          </a:graphicData>
        </a:graphic>
      </p:graphicFrame>
      <p:grpSp>
        <p:nvGrpSpPr>
          <p:cNvPr id="5" name="组合 110"/>
          <p:cNvGrpSpPr>
            <a:grpSpLocks/>
          </p:cNvGrpSpPr>
          <p:nvPr/>
        </p:nvGrpSpPr>
        <p:grpSpPr bwMode="auto">
          <a:xfrm>
            <a:off x="485142" y="118374"/>
            <a:ext cx="4732364" cy="720080"/>
            <a:chOff x="0" y="0"/>
            <a:chExt cx="3370216" cy="493479"/>
          </a:xfrm>
          <a:solidFill>
            <a:srgbClr val="0070C0"/>
          </a:solidFill>
        </p:grpSpPr>
        <p:sp>
          <p:nvSpPr>
            <p:cNvPr id="6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571500" indent="-5715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zh-CN" altLang="en-US" sz="3733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一模教学导向</a:t>
              </a:r>
              <a:endParaRPr lang="zh-CN" altLang="zh-CN" sz="3733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8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715135" y="1652461"/>
            <a:ext cx="2052638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99"/>
                </a:solidFill>
                <a:latin typeface="Verdana" panose="020B0604030504040204" pitchFamily="34" charset="0"/>
              </a:rPr>
              <a:t>采集数据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786574" y="4676648"/>
            <a:ext cx="2052637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99"/>
                </a:solidFill>
                <a:latin typeface="Verdana" panose="020B0604030504040204" pitchFamily="34" charset="0"/>
              </a:rPr>
              <a:t>归因分析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1786574" y="5684711"/>
            <a:ext cx="2052637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99"/>
                </a:solidFill>
                <a:latin typeface="Verdana" panose="020B0604030504040204" pitchFamily="34" charset="0"/>
              </a:rPr>
              <a:t>改进教学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715135" y="2660523"/>
            <a:ext cx="2160588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99"/>
                </a:solidFill>
                <a:latin typeface="Verdana" panose="020B0604030504040204" pitchFamily="34" charset="0"/>
              </a:rPr>
              <a:t>呈现数据</a:t>
            </a:r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>
            <a:off x="2651761" y="2228723"/>
            <a:ext cx="360363" cy="433388"/>
          </a:xfrm>
          <a:prstGeom prst="downArrow">
            <a:avLst>
              <a:gd name="adj1" fmla="val 50000"/>
              <a:gd name="adj2" fmla="val 3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41321" name="AutoShape 9"/>
          <p:cNvSpPr>
            <a:spLocks noChangeArrowheads="1"/>
          </p:cNvSpPr>
          <p:nvPr/>
        </p:nvSpPr>
        <p:spPr bwMode="auto">
          <a:xfrm>
            <a:off x="2651761" y="3236787"/>
            <a:ext cx="360363" cy="433387"/>
          </a:xfrm>
          <a:prstGeom prst="downArrow">
            <a:avLst>
              <a:gd name="adj1" fmla="val 50000"/>
              <a:gd name="adj2" fmla="val 3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651761" y="5252912"/>
            <a:ext cx="360363" cy="433387"/>
          </a:xfrm>
          <a:prstGeom prst="downArrow">
            <a:avLst>
              <a:gd name="adj1" fmla="val 50000"/>
              <a:gd name="adj2" fmla="val 3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>
            <a:off x="2651761" y="4244848"/>
            <a:ext cx="360363" cy="433388"/>
          </a:xfrm>
          <a:prstGeom prst="downArrow">
            <a:avLst>
              <a:gd name="adj1" fmla="val 50000"/>
              <a:gd name="adj2" fmla="val 3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1786574" y="3668586"/>
            <a:ext cx="2052637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99"/>
                </a:solidFill>
                <a:latin typeface="Verdana" panose="020B0604030504040204" pitchFamily="34" charset="0"/>
              </a:rPr>
              <a:t>解读数据</a:t>
            </a:r>
          </a:p>
        </p:txBody>
      </p:sp>
      <p:sp>
        <p:nvSpPr>
          <p:cNvPr id="141337" name="AutoShape 25"/>
          <p:cNvSpPr>
            <a:spLocks noChangeArrowheads="1"/>
          </p:cNvSpPr>
          <p:nvPr/>
        </p:nvSpPr>
        <p:spPr bwMode="auto">
          <a:xfrm>
            <a:off x="3802698" y="5541837"/>
            <a:ext cx="2881312" cy="50323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338" name="Text Box 26"/>
          <p:cNvSpPr txBox="1">
            <a:spLocks noChangeArrowheads="1"/>
          </p:cNvSpPr>
          <p:nvPr/>
        </p:nvSpPr>
        <p:spPr bwMode="auto">
          <a:xfrm>
            <a:off x="5531486" y="3668587"/>
            <a:ext cx="720725" cy="18383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99"/>
                </a:solidFill>
                <a:latin typeface="Verdana" panose="020B0604030504040204" pitchFamily="34" charset="0"/>
              </a:rPr>
              <a:t>效果检测</a:t>
            </a:r>
          </a:p>
        </p:txBody>
      </p:sp>
      <p:sp>
        <p:nvSpPr>
          <p:cNvPr id="141340" name="AutoShape 28"/>
          <p:cNvSpPr>
            <a:spLocks noChangeArrowheads="1"/>
          </p:cNvSpPr>
          <p:nvPr/>
        </p:nvSpPr>
        <p:spPr bwMode="auto">
          <a:xfrm rot="16200000">
            <a:off x="3732055" y="1219868"/>
            <a:ext cx="2519363" cy="2378075"/>
          </a:xfrm>
          <a:custGeom>
            <a:avLst/>
            <a:gdLst>
              <a:gd name="G0" fmla="+- 7200 0 0"/>
              <a:gd name="G1" fmla="+- 18514 0 0"/>
              <a:gd name="G2" fmla="+- 7200 0 0"/>
              <a:gd name="G3" fmla="*/ 7200 1 2"/>
              <a:gd name="G4" fmla="+- G3 10800 0"/>
              <a:gd name="G5" fmla="+- 21600 7200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4400 w 21600"/>
              <a:gd name="T1" fmla="*/ 0 h 21600"/>
              <a:gd name="T2" fmla="*/ 7200 w 21600"/>
              <a:gd name="T3" fmla="*/ 7200 h 21600"/>
              <a:gd name="T4" fmla="*/ 0 w 21600"/>
              <a:gd name="T5" fmla="*/ 16800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400" y="0"/>
                </a:moveTo>
                <a:lnTo>
                  <a:pt x="7200" y="7200"/>
                </a:lnTo>
                <a:lnTo>
                  <a:pt x="10286" y="7200"/>
                </a:lnTo>
                <a:lnTo>
                  <a:pt x="10286" y="12001"/>
                </a:lnTo>
                <a:lnTo>
                  <a:pt x="0" y="12001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341" name="Line 29"/>
          <p:cNvSpPr>
            <a:spLocks noChangeShapeType="1"/>
          </p:cNvSpPr>
          <p:nvPr/>
        </p:nvSpPr>
        <p:spPr bwMode="auto">
          <a:xfrm>
            <a:off x="3947160" y="933324"/>
            <a:ext cx="0" cy="6048375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" name="组合 110"/>
          <p:cNvGrpSpPr>
            <a:grpSpLocks/>
          </p:cNvGrpSpPr>
          <p:nvPr/>
        </p:nvGrpSpPr>
        <p:grpSpPr bwMode="auto">
          <a:xfrm>
            <a:off x="248418" y="189236"/>
            <a:ext cx="4732364" cy="720080"/>
            <a:chOff x="0" y="0"/>
            <a:chExt cx="3370216" cy="493479"/>
          </a:xfrm>
          <a:solidFill>
            <a:srgbClr val="336600"/>
          </a:solidFill>
        </p:grpSpPr>
        <p:sp>
          <p:nvSpPr>
            <p:cNvPr id="21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3800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二、分析数据</a:t>
              </a:r>
              <a:endParaRPr lang="zh-CN" altLang="zh-CN" sz="3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592824" y="1825625"/>
            <a:ext cx="47609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3600" smtClean="0">
                <a:solidFill>
                  <a:srgbClr val="000066"/>
                </a:solidFill>
                <a:ea typeface="隶书" panose="02010509060101010101" pitchFamily="49" charset="-122"/>
              </a:rPr>
              <a:t>规划设计关键在领导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3600" smtClean="0">
                <a:solidFill>
                  <a:srgbClr val="000066"/>
                </a:solidFill>
                <a:ea typeface="隶书" panose="02010509060101010101" pitchFamily="49" charset="-122"/>
              </a:rPr>
              <a:t>取得实效关键在教师</a:t>
            </a:r>
          </a:p>
          <a:p>
            <a:endParaRPr lang="en-US" altLang="zh-CN" sz="3600" dirty="0">
              <a:solidFill>
                <a:srgbClr val="000066"/>
              </a:solidFill>
              <a:ea typeface="隶书" panose="02010509060101010101" pitchFamily="49" charset="-122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9991920" y="3075793"/>
            <a:ext cx="1702493" cy="22320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800000"/>
                </a:solidFill>
              </a:rPr>
              <a:t>技术</a:t>
            </a:r>
          </a:p>
          <a:p>
            <a:pPr algn="ctr"/>
            <a:r>
              <a:rPr lang="zh-CN" altLang="en-US" sz="2800" b="1" dirty="0">
                <a:solidFill>
                  <a:srgbClr val="800000"/>
                </a:solidFill>
              </a:rPr>
              <a:t>支持</a:t>
            </a:r>
          </a:p>
        </p:txBody>
      </p:sp>
    </p:spTree>
    <p:extLst>
      <p:ext uri="{BB962C8B-B14F-4D97-AF65-F5344CB8AC3E}">
        <p14:creationId xmlns:p14="http://schemas.microsoft.com/office/powerpoint/2010/main" val="215355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  <p:bldP spid="141317" grpId="0" animBg="1"/>
      <p:bldP spid="141318" grpId="0" animBg="1"/>
      <p:bldP spid="141319" grpId="0" animBg="1"/>
      <p:bldP spid="141320" grpId="0" animBg="1"/>
      <p:bldP spid="141321" grpId="0" animBg="1"/>
      <p:bldP spid="141322" grpId="0" animBg="1"/>
      <p:bldP spid="141325" grpId="0" animBg="1"/>
      <p:bldP spid="141335" grpId="0" animBg="1"/>
      <p:bldP spid="141337" grpId="0" animBg="1"/>
      <p:bldP spid="141338" grpId="0" animBg="1"/>
      <p:bldP spid="141340" grpId="0" animBg="1"/>
      <p:bldP spid="14134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9184" y="981075"/>
            <a:ext cx="10338816" cy="54181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3600" dirty="0">
                <a:solidFill>
                  <a:srgbClr val="0000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管理层面：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32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3000" dirty="0" smtClean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重在</a:t>
            </a:r>
            <a:r>
              <a:rPr lang="zh-CN" altLang="en-US" sz="30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导向把握、宏观规划、方法指导、监督落实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导向：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诊断、激励、发展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规划：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谁来做、做什么、为什么做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指导：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怎么做（必要的培训）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监督：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做了没有，做得怎么样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</a:p>
        </p:txBody>
      </p:sp>
      <p:sp>
        <p:nvSpPr>
          <p:cNvPr id="162822" name="Text Box 6" descr="粉色砂纸"/>
          <p:cNvSpPr txBox="1">
            <a:spLocks noChangeArrowheads="1"/>
          </p:cNvSpPr>
          <p:nvPr/>
        </p:nvSpPr>
        <p:spPr bwMode="white">
          <a:xfrm>
            <a:off x="8570913" y="5319713"/>
            <a:ext cx="1890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Verdana" panose="020B0604030504040204" pitchFamily="34" charset="0"/>
              </a:rPr>
              <a:t>实效性</a:t>
            </a:r>
          </a:p>
        </p:txBody>
      </p:sp>
    </p:spTree>
    <p:extLst>
      <p:ext uri="{BB962C8B-B14F-4D97-AF65-F5344CB8AC3E}">
        <p14:creationId xmlns:p14="http://schemas.microsoft.com/office/powerpoint/2010/main" val="380891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3621" y="618744"/>
            <a:ext cx="8785225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0000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教学层面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30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重在细化分析、找出问题、准确归因、寻求改进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细化：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知能组块、小题分析；年级</a:t>
            </a:r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-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班级</a:t>
            </a:r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-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学生个体；横向、纵向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找准：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典型问题、关键问题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归因：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反思教与学的过程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改进：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寻求发展、提升</a:t>
            </a:r>
          </a:p>
          <a:p>
            <a:endParaRPr lang="en-US" altLang="zh-CN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01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61987"/>
            <a:ext cx="10515600" cy="4351338"/>
          </a:xfrm>
        </p:spPr>
        <p:txBody>
          <a:bodyPr/>
          <a:lstStyle/>
          <a:p>
            <a:r>
              <a:rPr lang="en-US" altLang="zh-CN" sz="4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4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数据采集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white">
          <a:xfrm>
            <a:off x="2478024" y="1467255"/>
            <a:ext cx="3131185" cy="1200329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66"/>
                </a:solidFill>
              </a:rPr>
              <a:t>初高三</a:t>
            </a:r>
            <a:r>
              <a:rPr lang="zh-CN" altLang="en-US" sz="2400" b="1" dirty="0">
                <a:solidFill>
                  <a:srgbClr val="000066"/>
                </a:solidFill>
              </a:rPr>
              <a:t>工作领导小组</a:t>
            </a:r>
          </a:p>
          <a:p>
            <a:r>
              <a:rPr lang="zh-CN" altLang="en-US" sz="2400" b="1" dirty="0">
                <a:solidFill>
                  <a:srgbClr val="000066"/>
                </a:solidFill>
              </a:rPr>
              <a:t>主管校长</a:t>
            </a:r>
          </a:p>
          <a:p>
            <a:r>
              <a:rPr lang="zh-CN" altLang="en-US" sz="2400" b="1" dirty="0">
                <a:solidFill>
                  <a:srgbClr val="000066"/>
                </a:solidFill>
              </a:rPr>
              <a:t>主任、年级组长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white">
          <a:xfrm>
            <a:off x="6615684" y="1611718"/>
            <a:ext cx="2520950" cy="83099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</a:rPr>
              <a:t>规划设计</a:t>
            </a:r>
          </a:p>
          <a:p>
            <a:pPr algn="ctr"/>
            <a:r>
              <a:rPr lang="en-US" altLang="zh-CN" sz="2400" b="1">
                <a:solidFill>
                  <a:srgbClr val="000066"/>
                </a:solidFill>
              </a:rPr>
              <a:t>(</a:t>
            </a:r>
            <a:r>
              <a:rPr lang="zh-CN" altLang="en-US" sz="2400" b="1">
                <a:solidFill>
                  <a:srgbClr val="000066"/>
                </a:solidFill>
              </a:rPr>
              <a:t>统计哪些数据</a:t>
            </a:r>
            <a:r>
              <a:rPr lang="en-US" altLang="zh-CN" sz="2400" b="1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142342" name="Line 6"/>
          <p:cNvSpPr>
            <a:spLocks noChangeShapeType="1"/>
          </p:cNvSpPr>
          <p:nvPr/>
        </p:nvSpPr>
        <p:spPr bwMode="auto">
          <a:xfrm>
            <a:off x="5607622" y="2043517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2063750" y="3789364"/>
            <a:ext cx="8229600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zh-CN" altLang="zh-CN"/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833310" y="2995611"/>
            <a:ext cx="792003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66"/>
                </a:solidFill>
              </a:rPr>
              <a:t>常规数据（群体与个体：平均分</a:t>
            </a:r>
            <a:r>
              <a:rPr lang="en-US" altLang="zh-CN" dirty="0">
                <a:solidFill>
                  <a:srgbClr val="000066"/>
                </a:solidFill>
              </a:rPr>
              <a:t>/</a:t>
            </a:r>
            <a:r>
              <a:rPr lang="zh-CN" altLang="en-US" dirty="0">
                <a:solidFill>
                  <a:srgbClr val="000066"/>
                </a:solidFill>
              </a:rPr>
              <a:t>及格率</a:t>
            </a:r>
            <a:r>
              <a:rPr lang="en-US" altLang="zh-CN" dirty="0">
                <a:solidFill>
                  <a:srgbClr val="000066"/>
                </a:solidFill>
              </a:rPr>
              <a:t>/</a:t>
            </a:r>
            <a:r>
              <a:rPr lang="zh-CN" altLang="en-US" dirty="0">
                <a:solidFill>
                  <a:srgbClr val="000066"/>
                </a:solidFill>
              </a:rPr>
              <a:t>优秀率</a:t>
            </a:r>
            <a:r>
              <a:rPr lang="en-US" altLang="zh-CN" dirty="0">
                <a:solidFill>
                  <a:srgbClr val="000066"/>
                </a:solidFill>
              </a:rPr>
              <a:t>/</a:t>
            </a:r>
            <a:r>
              <a:rPr lang="zh-CN" altLang="en-US" dirty="0">
                <a:solidFill>
                  <a:srgbClr val="000066"/>
                </a:solidFill>
              </a:rPr>
              <a:t>低分率</a:t>
            </a:r>
            <a:r>
              <a:rPr lang="en-US" altLang="zh-CN" dirty="0">
                <a:solidFill>
                  <a:srgbClr val="000066"/>
                </a:solidFill>
              </a:rPr>
              <a:t>/</a:t>
            </a:r>
            <a:r>
              <a:rPr lang="zh-CN" altLang="en-US" dirty="0">
                <a:solidFill>
                  <a:srgbClr val="000066"/>
                </a:solidFill>
              </a:rPr>
              <a:t>学科小题得分率</a:t>
            </a:r>
            <a:r>
              <a:rPr lang="en-US" altLang="zh-CN" dirty="0">
                <a:solidFill>
                  <a:srgbClr val="000066"/>
                </a:solidFill>
              </a:rPr>
              <a:t>/</a:t>
            </a:r>
            <a:r>
              <a:rPr lang="zh-CN" altLang="en-US" dirty="0">
                <a:solidFill>
                  <a:srgbClr val="000066"/>
                </a:solidFill>
              </a:rPr>
              <a:t>分数段人数分布状况数据</a:t>
            </a:r>
            <a:r>
              <a:rPr lang="en-US" altLang="zh-CN" dirty="0">
                <a:solidFill>
                  <a:srgbClr val="000066"/>
                </a:solidFill>
              </a:rPr>
              <a:t>……)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66"/>
                </a:solidFill>
              </a:rPr>
              <a:t>过程分析线相关数据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66"/>
                </a:solidFill>
              </a:rPr>
              <a:t>学科知识、能力板块相关数据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000066"/>
                </a:solidFill>
              </a:rPr>
              <a:t>……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000066"/>
              </a:solidFill>
            </a:endParaRPr>
          </a:p>
        </p:txBody>
      </p:sp>
      <p:sp>
        <p:nvSpPr>
          <p:cNvPr id="142345" name="AutoShape 9"/>
          <p:cNvSpPr>
            <a:spLocks noChangeArrowheads="1"/>
          </p:cNvSpPr>
          <p:nvPr/>
        </p:nvSpPr>
        <p:spPr bwMode="auto">
          <a:xfrm>
            <a:off x="7104064" y="4508500"/>
            <a:ext cx="2808287" cy="1657350"/>
          </a:xfrm>
          <a:prstGeom prst="star16">
            <a:avLst>
              <a:gd name="adj" fmla="val 41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800000"/>
                </a:solidFill>
              </a:rPr>
              <a:t>结合校情</a:t>
            </a:r>
          </a:p>
          <a:p>
            <a:pPr algn="ctr"/>
            <a:r>
              <a:rPr lang="zh-CN" altLang="en-US" sz="2400" b="1">
                <a:solidFill>
                  <a:srgbClr val="800000"/>
                </a:solidFill>
              </a:rPr>
              <a:t>创造性地工作</a:t>
            </a:r>
          </a:p>
        </p:txBody>
      </p:sp>
    </p:spTree>
    <p:extLst>
      <p:ext uri="{BB962C8B-B14F-4D97-AF65-F5344CB8AC3E}">
        <p14:creationId xmlns:p14="http://schemas.microsoft.com/office/powerpoint/2010/main" val="5925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2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2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nimBg="1"/>
      <p:bldP spid="142341" grpId="0" animBg="1"/>
      <p:bldP spid="142342" grpId="0" animBg="1"/>
      <p:bldP spid="1423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Company Logo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466" y="686626"/>
            <a:ext cx="8516938" cy="52181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000099"/>
                </a:solidFill>
                <a:ea typeface="宋体" panose="02010600030101010101" pitchFamily="2" charset="-122"/>
              </a:rPr>
              <a:t> </a:t>
            </a:r>
            <a:r>
              <a:rPr lang="zh-CN" altLang="en-US" sz="3600" dirty="0">
                <a:solidFill>
                  <a:srgbClr val="000066"/>
                </a:solidFill>
                <a:ea typeface="宋体" panose="02010600030101010101" pitchFamily="2" charset="-122"/>
              </a:rPr>
              <a:t>让老师</a:t>
            </a:r>
            <a:r>
              <a:rPr lang="zh-CN" altLang="en-US" sz="3600" dirty="0">
                <a:solidFill>
                  <a:srgbClr val="800000"/>
                </a:solidFill>
                <a:ea typeface="黑体" panose="02010609060101010101" pitchFamily="49" charset="-122"/>
              </a:rPr>
              <a:t>认同</a:t>
            </a:r>
            <a:r>
              <a:rPr lang="zh-CN" altLang="en-US" sz="3600" dirty="0">
                <a:solidFill>
                  <a:srgbClr val="000066"/>
                </a:solidFill>
                <a:ea typeface="宋体" panose="02010600030101010101" pitchFamily="2" charset="-122"/>
              </a:rPr>
              <a:t>数据分析的意义和价值</a:t>
            </a:r>
            <a:endParaRPr lang="zh-CN" altLang="en-US" sz="3200" dirty="0">
              <a:solidFill>
                <a:srgbClr val="000099"/>
              </a:solidFill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99"/>
                </a:solidFill>
                <a:ea typeface="隶书" panose="02010509060101010101" pitchFamily="49" charset="-122"/>
              </a:rPr>
              <a:t>例如：学科科知识内容（学科能力）得分率统计分析的意义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702817" y="3132552"/>
            <a:ext cx="1755775" cy="46166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</a:rPr>
              <a:t>具体的题目</a:t>
            </a:r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 flipV="1">
            <a:off x="3458592" y="2772188"/>
            <a:ext cx="809625" cy="5857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3458592" y="3357976"/>
            <a:ext cx="765175" cy="493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4268216" y="2502314"/>
            <a:ext cx="2205038" cy="46166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</a:rPr>
              <a:t>学科知识</a:t>
            </a: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4223766" y="3581813"/>
            <a:ext cx="2249488" cy="10302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</a:rPr>
              <a:t>学科能力</a:t>
            </a:r>
          </a:p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</a:rPr>
              <a:t>学科思想方法</a:t>
            </a:r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>
            <a:off x="6473254" y="2727738"/>
            <a:ext cx="3603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6473254" y="4077113"/>
            <a:ext cx="3603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6833616" y="2141952"/>
            <a:ext cx="2744788" cy="327818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tx2"/>
                </a:solidFill>
              </a:rPr>
              <a:t>学科本质是什么？那些知识哪些最有价值，最应该让学生掌握？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tx2"/>
                </a:solidFill>
              </a:rPr>
              <a:t>特定的知识在整个知识系统与其他知识横向纵向联系是什么？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tx2"/>
                </a:solidFill>
              </a:rPr>
              <a:t>学生在哪些地方最容易出现问题？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tx2"/>
                </a:solidFill>
              </a:rPr>
              <a:t>特定的内容怎么呈现给学生？学生怎么学会？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>
            <a:off x="1992313" y="4365626"/>
            <a:ext cx="2305050" cy="22320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800000"/>
                </a:solidFill>
              </a:rPr>
              <a:t>调动老师</a:t>
            </a:r>
          </a:p>
          <a:p>
            <a:pPr algn="ctr"/>
            <a:r>
              <a:rPr lang="zh-CN" altLang="en-US" sz="2800" b="1">
                <a:solidFill>
                  <a:srgbClr val="800000"/>
                </a:solidFill>
              </a:rPr>
              <a:t>的积极性</a:t>
            </a:r>
          </a:p>
        </p:txBody>
      </p:sp>
    </p:spTree>
    <p:extLst>
      <p:ext uri="{BB962C8B-B14F-4D97-AF65-F5344CB8AC3E}">
        <p14:creationId xmlns:p14="http://schemas.microsoft.com/office/powerpoint/2010/main" val="8756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animBg="1"/>
      <p:bldP spid="168964" grpId="0" animBg="1"/>
      <p:bldP spid="168965" grpId="0" animBg="1"/>
      <p:bldP spid="168966" grpId="0" animBg="1"/>
      <p:bldP spid="168967" grpId="0" animBg="1"/>
      <p:bldP spid="168968" grpId="0" animBg="1"/>
      <p:bldP spid="168969" grpId="0" animBg="1"/>
      <p:bldP spid="168970" grpId="0" animBg="1"/>
      <p:bldP spid="1689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456" y="353441"/>
            <a:ext cx="10515600" cy="4351338"/>
          </a:xfrm>
        </p:spPr>
        <p:txBody>
          <a:bodyPr/>
          <a:lstStyle/>
          <a:p>
            <a:r>
              <a:rPr lang="en-US" altLang="zh-CN" sz="4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4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数据呈现与解读 </a:t>
            </a:r>
          </a:p>
          <a:p>
            <a:r>
              <a:rPr lang="zh-CN" altLang="en-US" sz="36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数据呈现：实用、直观、醒目、简约 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（不要人为地复杂化）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3600" dirty="0">
              <a:solidFill>
                <a:srgbClr val="00006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5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9811" y="211156"/>
            <a:ext cx="8507412" cy="5191125"/>
          </a:xfrm>
        </p:spPr>
        <p:txBody>
          <a:bodyPr/>
          <a:lstStyle/>
          <a:p>
            <a:pPr lvl="1"/>
            <a:r>
              <a:rPr lang="zh-CN" altLang="en-US" sz="3600" b="1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数据解读：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不同的主体关注点各有侧重</a:t>
            </a: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  <p:grpSp>
        <p:nvGrpSpPr>
          <p:cNvPr id="178180" name="Group 4"/>
          <p:cNvGrpSpPr>
            <a:grpSpLocks/>
          </p:cNvGrpSpPr>
          <p:nvPr/>
        </p:nvGrpSpPr>
        <p:grpSpPr bwMode="auto">
          <a:xfrm>
            <a:off x="3110422" y="1898016"/>
            <a:ext cx="5113337" cy="3916363"/>
            <a:chOff x="1094" y="431"/>
            <a:chExt cx="3988" cy="3340"/>
          </a:xfrm>
        </p:grpSpPr>
        <p:sp>
          <p:nvSpPr>
            <p:cNvPr id="178181" name="Rectangle 5"/>
            <p:cNvSpPr>
              <a:spLocks noChangeArrowheads="1"/>
            </p:cNvSpPr>
            <p:nvPr/>
          </p:nvSpPr>
          <p:spPr bwMode="auto">
            <a:xfrm>
              <a:off x="2682" y="431"/>
              <a:ext cx="737" cy="33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ea typeface="隶书" panose="02010509060101010101" pitchFamily="49" charset="-122"/>
                </a:rPr>
                <a:t>校长</a:t>
              </a:r>
            </a:p>
          </p:txBody>
        </p:sp>
        <p:sp>
          <p:nvSpPr>
            <p:cNvPr id="178182" name="Rectangle 6"/>
            <p:cNvSpPr>
              <a:spLocks noChangeArrowheads="1"/>
            </p:cNvSpPr>
            <p:nvPr/>
          </p:nvSpPr>
          <p:spPr bwMode="auto">
            <a:xfrm>
              <a:off x="2143" y="1083"/>
              <a:ext cx="1871" cy="34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ea typeface="隶书" panose="02010509060101010101" pitchFamily="49" charset="-122"/>
                </a:rPr>
                <a:t>教学管理干部</a:t>
              </a:r>
            </a:p>
          </p:txBody>
        </p:sp>
        <p:sp>
          <p:nvSpPr>
            <p:cNvPr id="178183" name="Rectangle 7"/>
            <p:cNvSpPr>
              <a:spLocks noChangeArrowheads="1"/>
            </p:cNvSpPr>
            <p:nvPr/>
          </p:nvSpPr>
          <p:spPr bwMode="auto">
            <a:xfrm>
              <a:off x="1094" y="1763"/>
              <a:ext cx="1582" cy="33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ea typeface="隶书" panose="02010509060101010101" pitchFamily="49" charset="-122"/>
                </a:rPr>
                <a:t>备课组</a:t>
              </a:r>
            </a:p>
          </p:txBody>
        </p:sp>
        <p:sp>
          <p:nvSpPr>
            <p:cNvPr id="178184" name="Rectangle 8"/>
            <p:cNvSpPr>
              <a:spLocks noChangeArrowheads="1"/>
            </p:cNvSpPr>
            <p:nvPr/>
          </p:nvSpPr>
          <p:spPr bwMode="auto">
            <a:xfrm>
              <a:off x="1264" y="2443"/>
              <a:ext cx="1134" cy="39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ea typeface="隶书" panose="02010509060101010101" pitchFamily="49" charset="-122"/>
                </a:rPr>
                <a:t>任课教师</a:t>
              </a:r>
            </a:p>
          </p:txBody>
        </p:sp>
        <p:sp>
          <p:nvSpPr>
            <p:cNvPr id="178185" name="Rectangle 9"/>
            <p:cNvSpPr>
              <a:spLocks noChangeArrowheads="1"/>
            </p:cNvSpPr>
            <p:nvPr/>
          </p:nvSpPr>
          <p:spPr bwMode="auto">
            <a:xfrm>
              <a:off x="3532" y="1763"/>
              <a:ext cx="1550" cy="33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ea typeface="隶书" panose="02010509060101010101" pitchFamily="49" charset="-122"/>
                </a:rPr>
                <a:t>年级组</a:t>
              </a:r>
            </a:p>
          </p:txBody>
        </p:sp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3759" y="2500"/>
              <a:ext cx="1163" cy="3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ea typeface="隶书" panose="02010509060101010101" pitchFamily="49" charset="-122"/>
                </a:rPr>
                <a:t>班主任</a:t>
              </a:r>
            </a:p>
          </p:txBody>
        </p:sp>
        <p:sp>
          <p:nvSpPr>
            <p:cNvPr id="178187" name="Rectangle 11"/>
            <p:cNvSpPr>
              <a:spLocks noChangeArrowheads="1"/>
            </p:cNvSpPr>
            <p:nvPr/>
          </p:nvSpPr>
          <p:spPr bwMode="auto">
            <a:xfrm>
              <a:off x="2341" y="3407"/>
              <a:ext cx="1361" cy="36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ea typeface="隶书" panose="02010509060101010101" pitchFamily="49" charset="-122"/>
                </a:rPr>
                <a:t>学生与家长</a:t>
              </a:r>
            </a:p>
          </p:txBody>
        </p:sp>
        <p:sp>
          <p:nvSpPr>
            <p:cNvPr id="178188" name="Line 12"/>
            <p:cNvSpPr>
              <a:spLocks noChangeShapeType="1"/>
            </p:cNvSpPr>
            <p:nvPr/>
          </p:nvSpPr>
          <p:spPr bwMode="white">
            <a:xfrm flipH="1">
              <a:off x="1718" y="1395"/>
              <a:ext cx="1332" cy="36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8189" name="Line 13"/>
            <p:cNvSpPr>
              <a:spLocks noChangeShapeType="1"/>
            </p:cNvSpPr>
            <p:nvPr/>
          </p:nvSpPr>
          <p:spPr bwMode="white">
            <a:xfrm>
              <a:off x="3050" y="1395"/>
              <a:ext cx="1304" cy="36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8190" name="Line 14"/>
            <p:cNvSpPr>
              <a:spLocks noChangeShapeType="1"/>
            </p:cNvSpPr>
            <p:nvPr/>
          </p:nvSpPr>
          <p:spPr bwMode="white">
            <a:xfrm>
              <a:off x="1746" y="2103"/>
              <a:ext cx="0" cy="36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8191" name="Line 15"/>
            <p:cNvSpPr>
              <a:spLocks noChangeShapeType="1"/>
            </p:cNvSpPr>
            <p:nvPr/>
          </p:nvSpPr>
          <p:spPr bwMode="white">
            <a:xfrm>
              <a:off x="4326" y="2103"/>
              <a:ext cx="0" cy="39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8192" name="Line 16"/>
            <p:cNvSpPr>
              <a:spLocks noChangeShapeType="1"/>
            </p:cNvSpPr>
            <p:nvPr/>
          </p:nvSpPr>
          <p:spPr bwMode="white">
            <a:xfrm>
              <a:off x="1746" y="2840"/>
              <a:ext cx="1332" cy="56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8193" name="Line 17"/>
            <p:cNvSpPr>
              <a:spLocks noChangeShapeType="1"/>
            </p:cNvSpPr>
            <p:nvPr/>
          </p:nvSpPr>
          <p:spPr bwMode="white">
            <a:xfrm flipH="1">
              <a:off x="3078" y="2869"/>
              <a:ext cx="1219" cy="53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78194" name="Line 18"/>
          <p:cNvSpPr>
            <a:spLocks noChangeShapeType="1"/>
          </p:cNvSpPr>
          <p:nvPr/>
        </p:nvSpPr>
        <p:spPr bwMode="white">
          <a:xfrm>
            <a:off x="5631371" y="2258378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8195" name="AutoShape 19"/>
          <p:cNvSpPr>
            <a:spLocks noChangeArrowheads="1"/>
          </p:cNvSpPr>
          <p:nvPr/>
        </p:nvSpPr>
        <p:spPr bwMode="auto">
          <a:xfrm>
            <a:off x="7431596" y="1610678"/>
            <a:ext cx="2087562" cy="792162"/>
          </a:xfrm>
          <a:prstGeom prst="wedgeRectCallout">
            <a:avLst>
              <a:gd name="adj1" fmla="val -136769"/>
              <a:gd name="adj2" fmla="val 63829"/>
            </a:avLst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000" b="1">
                <a:solidFill>
                  <a:srgbClr val="000000"/>
                </a:solidFill>
              </a:rPr>
              <a:t>整体及各学科的定位及趋势变化</a:t>
            </a:r>
          </a:p>
        </p:txBody>
      </p:sp>
      <p:sp>
        <p:nvSpPr>
          <p:cNvPr id="178196" name="AutoShape 20"/>
          <p:cNvSpPr>
            <a:spLocks noChangeArrowheads="1"/>
          </p:cNvSpPr>
          <p:nvPr/>
        </p:nvSpPr>
        <p:spPr bwMode="auto">
          <a:xfrm>
            <a:off x="7934834" y="2547304"/>
            <a:ext cx="1909763" cy="1152525"/>
          </a:xfrm>
          <a:prstGeom prst="wedgeRectCallout">
            <a:avLst>
              <a:gd name="adj1" fmla="val -85579"/>
              <a:gd name="adj2" fmla="val 28097"/>
            </a:avLst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solidFill>
                  <a:srgbClr val="000000"/>
                </a:solidFill>
              </a:rPr>
              <a:t>班级的差异及趋势变化，特殊群体</a:t>
            </a:r>
          </a:p>
        </p:txBody>
      </p:sp>
      <p:sp>
        <p:nvSpPr>
          <p:cNvPr id="178197" name="AutoShape 21"/>
          <p:cNvSpPr>
            <a:spLocks noChangeArrowheads="1"/>
          </p:cNvSpPr>
          <p:nvPr/>
        </p:nvSpPr>
        <p:spPr bwMode="auto">
          <a:xfrm>
            <a:off x="1815021" y="2186941"/>
            <a:ext cx="1909762" cy="792163"/>
          </a:xfrm>
          <a:prstGeom prst="wedgeRectCallout">
            <a:avLst>
              <a:gd name="adj1" fmla="val 45593"/>
              <a:gd name="adj2" fmla="val 109319"/>
            </a:avLst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solidFill>
                  <a:srgbClr val="000000"/>
                </a:solidFill>
              </a:rPr>
              <a:t>学生学科知识能力发展状况</a:t>
            </a:r>
          </a:p>
        </p:txBody>
      </p:sp>
      <p:sp>
        <p:nvSpPr>
          <p:cNvPr id="178198" name="AutoShape 22"/>
          <p:cNvSpPr>
            <a:spLocks noChangeArrowheads="1"/>
          </p:cNvSpPr>
          <p:nvPr/>
        </p:nvSpPr>
        <p:spPr bwMode="auto">
          <a:xfrm>
            <a:off x="8223759" y="4634866"/>
            <a:ext cx="1909763" cy="1152525"/>
          </a:xfrm>
          <a:prstGeom prst="wedgeRectCallout">
            <a:avLst>
              <a:gd name="adj1" fmla="val -87741"/>
              <a:gd name="adj2" fmla="val -43940"/>
            </a:avLst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solidFill>
                  <a:srgbClr val="000000"/>
                </a:solidFill>
              </a:rPr>
              <a:t>班级整体及学生个体各科的综合情况</a:t>
            </a:r>
          </a:p>
        </p:txBody>
      </p:sp>
      <p:sp>
        <p:nvSpPr>
          <p:cNvPr id="178199" name="AutoShape 23"/>
          <p:cNvSpPr>
            <a:spLocks noChangeArrowheads="1"/>
          </p:cNvSpPr>
          <p:nvPr/>
        </p:nvSpPr>
        <p:spPr bwMode="auto">
          <a:xfrm>
            <a:off x="1454658" y="3555366"/>
            <a:ext cx="1295400" cy="1800225"/>
          </a:xfrm>
          <a:prstGeom prst="wedgeRectCallout">
            <a:avLst>
              <a:gd name="adj1" fmla="val 93384"/>
              <a:gd name="adj2" fmla="val 1236"/>
            </a:avLst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solidFill>
                  <a:srgbClr val="000000"/>
                </a:solidFill>
              </a:rPr>
              <a:t>班级整体及学生个体</a:t>
            </a:r>
            <a:r>
              <a:rPr lang="zh-CN" altLang="en-US" b="1">
                <a:solidFill>
                  <a:srgbClr val="000000"/>
                </a:solidFill>
              </a:rPr>
              <a:t>学科知识能力的发展状况</a:t>
            </a:r>
          </a:p>
          <a:p>
            <a:endParaRPr lang="en-US" altLang="zh-CN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8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5" grpId="0" animBg="1"/>
      <p:bldP spid="178196" grpId="0" animBg="1"/>
      <p:bldP spid="178197" grpId="0" animBg="1"/>
      <p:bldP spid="178198" grpId="0" animBg="1"/>
      <p:bldP spid="1781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2168" y="0"/>
            <a:ext cx="10515600" cy="1325563"/>
          </a:xfrm>
        </p:spPr>
        <p:txBody>
          <a:bodyPr/>
          <a:lstStyle/>
          <a:p>
            <a:r>
              <a:rPr lang="zh-CN" altLang="en-US" sz="4000" b="1" dirty="0">
                <a:ea typeface="黑体" panose="02010609060101010101" pitchFamily="49" charset="-122"/>
              </a:rPr>
              <a:t>教学与考试关系图</a:t>
            </a:r>
          </a:p>
        </p:txBody>
      </p:sp>
      <p:pic>
        <p:nvPicPr>
          <p:cNvPr id="129027" name="Picture 3" descr="http://218.24.233.167:8000/Resource/GZ/GZYY/YYXKLW/JYLL/SZJYSSFF/42190141ZW_0016_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4"/>
          <a:stretch>
            <a:fillRect/>
          </a:stretch>
        </p:blipFill>
        <p:spPr bwMode="auto">
          <a:xfrm>
            <a:off x="2351088" y="1052514"/>
            <a:ext cx="65532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566989" y="5084764"/>
            <a:ext cx="6408737" cy="12287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0099"/>
                </a:solidFill>
                <a:ea typeface="隶书" panose="02010509060101010101" pitchFamily="49" charset="-122"/>
              </a:rPr>
              <a:t>通过考试结果来反思和改进教学过程是考试评价的应有之义</a:t>
            </a:r>
          </a:p>
        </p:txBody>
      </p:sp>
      <p:sp>
        <p:nvSpPr>
          <p:cNvPr id="129030" name="AutoShape 6"/>
          <p:cNvSpPr>
            <a:spLocks/>
          </p:cNvSpPr>
          <p:nvPr/>
        </p:nvSpPr>
        <p:spPr bwMode="auto">
          <a:xfrm>
            <a:off x="8759825" y="3213101"/>
            <a:ext cx="215900" cy="1368425"/>
          </a:xfrm>
          <a:prstGeom prst="leftBrace">
            <a:avLst>
              <a:gd name="adj1" fmla="val 52819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8975725" y="2781301"/>
            <a:ext cx="1441450" cy="46166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ea typeface="仿宋_GB2312" charset="-122"/>
              </a:rPr>
              <a:t>试题评价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8975725" y="3789363"/>
            <a:ext cx="1441450" cy="12128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ea typeface="仿宋_GB2312" charset="-122"/>
              </a:rPr>
              <a:t>考生水平及教学质量评价</a:t>
            </a:r>
          </a:p>
        </p:txBody>
      </p:sp>
      <p:sp>
        <p:nvSpPr>
          <p:cNvPr id="2" name="矩形 1"/>
          <p:cNvSpPr/>
          <p:nvPr/>
        </p:nvSpPr>
        <p:spPr>
          <a:xfrm>
            <a:off x="4892040" y="3674766"/>
            <a:ext cx="603504" cy="454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0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>
                <a:latin typeface="隶书" panose="02010509060101010101" pitchFamily="49" charset="-122"/>
                <a:ea typeface="隶书" panose="02010509060101010101" pitchFamily="49" charset="-122"/>
              </a:rPr>
              <a:t>考试评价常用指标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36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考试试题评价：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难度、区分度、信度、效度</a:t>
            </a:r>
            <a:r>
              <a:rPr lang="en-US" altLang="zh-CN" sz="3200" dirty="0">
                <a:solidFill>
                  <a:srgbClr val="000099"/>
                </a:solidFill>
                <a:ea typeface="隶书" panose="02010509060101010101" pitchFamily="49" charset="-122"/>
              </a:rPr>
              <a:t>……</a:t>
            </a:r>
            <a:endParaRPr lang="en-US" altLang="zh-CN" sz="3200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6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学生水平及教学质量评价：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</a:t>
            </a:r>
            <a:r>
              <a:rPr lang="zh-CN" altLang="en-US" sz="3200" u="sng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平均数、中位数、众位数</a:t>
            </a: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3200" u="sng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</a:t>
            </a:r>
            <a:r>
              <a:rPr lang="zh-CN" altLang="en-US" sz="3200" u="sng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标准差、方差、差异系数、鉴别指数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</a:t>
            </a:r>
            <a:r>
              <a:rPr lang="zh-CN" altLang="en-US" sz="3200" u="sng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标准分</a:t>
            </a: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Z</a:t>
            </a: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分数、</a:t>
            </a:r>
            <a:r>
              <a:rPr lang="en-US" altLang="zh-CN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T</a:t>
            </a: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分数）</a:t>
            </a:r>
            <a:endParaRPr lang="zh-CN" altLang="en-US" sz="3200" u="sng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</a:t>
            </a:r>
            <a:r>
              <a:rPr lang="en-US" altLang="zh-CN" dirty="0">
                <a:solidFill>
                  <a:srgbClr val="000099"/>
                </a:solidFill>
                <a:ea typeface="隶书" panose="02010509060101010101" pitchFamily="49" charset="-122"/>
              </a:rPr>
              <a:t>……</a:t>
            </a:r>
            <a:endParaRPr lang="en-US" altLang="zh-CN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5956" name="AutoShape 4"/>
          <p:cNvSpPr>
            <a:spLocks noChangeArrowheads="1"/>
          </p:cNvSpPr>
          <p:nvPr/>
        </p:nvSpPr>
        <p:spPr bwMode="auto">
          <a:xfrm>
            <a:off x="7680325" y="2781301"/>
            <a:ext cx="2736850" cy="936625"/>
          </a:xfrm>
          <a:prstGeom prst="cloudCallout">
            <a:avLst>
              <a:gd name="adj1" fmla="val -51162"/>
              <a:gd name="adj2" fmla="val 5966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反映集中量</a:t>
            </a:r>
          </a:p>
        </p:txBody>
      </p:sp>
      <p:sp>
        <p:nvSpPr>
          <p:cNvPr id="125957" name="AutoShape 5"/>
          <p:cNvSpPr>
            <a:spLocks noChangeArrowheads="1"/>
          </p:cNvSpPr>
          <p:nvPr/>
        </p:nvSpPr>
        <p:spPr bwMode="auto">
          <a:xfrm>
            <a:off x="7931150" y="4476751"/>
            <a:ext cx="2736850" cy="936625"/>
          </a:xfrm>
          <a:prstGeom prst="cloudCallout">
            <a:avLst>
              <a:gd name="adj1" fmla="val -62801"/>
              <a:gd name="adj2" fmla="val -431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反映分散量</a:t>
            </a:r>
          </a:p>
        </p:txBody>
      </p:sp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5519739" y="5445126"/>
            <a:ext cx="2447925" cy="936625"/>
          </a:xfrm>
          <a:prstGeom prst="cloudCallout">
            <a:avLst>
              <a:gd name="adj1" fmla="val -114333"/>
              <a:gd name="adj2" fmla="val -688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分数转化</a:t>
            </a:r>
          </a:p>
        </p:txBody>
      </p:sp>
    </p:spTree>
    <p:extLst>
      <p:ext uri="{BB962C8B-B14F-4D97-AF65-F5344CB8AC3E}">
        <p14:creationId xmlns:p14="http://schemas.microsoft.com/office/powerpoint/2010/main" val="15364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7" grpId="0" animBg="1"/>
      <p:bldP spid="1259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628776"/>
            <a:ext cx="8518525" cy="4968875"/>
          </a:xfrm>
        </p:spPr>
        <p:txBody>
          <a:bodyPr/>
          <a:lstStyle/>
          <a:p>
            <a:endParaRPr lang="en-US" altLang="zh-CN" sz="3200" dirty="0">
              <a:solidFill>
                <a:srgbClr val="000099"/>
              </a:solidFill>
              <a:ea typeface="隶书" panose="02010509060101010101" pitchFamily="49" charset="-122"/>
            </a:endParaRPr>
          </a:p>
          <a:p>
            <a:endParaRPr lang="en-US" altLang="zh-CN" sz="3200" dirty="0">
              <a:solidFill>
                <a:srgbClr val="000099"/>
              </a:solidFill>
              <a:ea typeface="隶书" panose="02010509060101010101" pitchFamily="49" charset="-122"/>
            </a:endParaRPr>
          </a:p>
          <a:p>
            <a:r>
              <a:rPr lang="zh-CN" altLang="en-US" sz="4000" dirty="0">
                <a:solidFill>
                  <a:srgbClr val="000099"/>
                </a:solidFill>
                <a:ea typeface="隶书" panose="02010509060101010101" pitchFamily="49" charset="-122"/>
              </a:rPr>
              <a:t>平均数</a:t>
            </a:r>
            <a:r>
              <a:rPr lang="en-US" altLang="zh-CN" sz="4000" dirty="0">
                <a:solidFill>
                  <a:srgbClr val="000099"/>
                </a:solidFill>
                <a:ea typeface="隶书" panose="02010509060101010101" pitchFamily="49" charset="-122"/>
              </a:rPr>
              <a:t>:</a:t>
            </a:r>
            <a:r>
              <a:rPr lang="zh-CN" altLang="en-US" sz="3600" dirty="0">
                <a:solidFill>
                  <a:srgbClr val="000099"/>
                </a:solidFill>
                <a:ea typeface="隶书" panose="02010509060101010101" pitchFamily="49" charset="-122"/>
              </a:rPr>
              <a:t>用一组数据中所有数据的总和除以该列数据的总个数所得的商。（</a:t>
            </a:r>
            <a:r>
              <a:rPr lang="en-US" altLang="zh-CN" sz="3600" dirty="0">
                <a:solidFill>
                  <a:srgbClr val="000099"/>
                </a:solidFill>
                <a:ea typeface="隶书" panose="02010509060101010101" pitchFamily="49" charset="-122"/>
              </a:rPr>
              <a:t>M</a:t>
            </a:r>
            <a:r>
              <a:rPr lang="zh-CN" altLang="en-US" sz="3600" dirty="0">
                <a:solidFill>
                  <a:srgbClr val="000099"/>
                </a:solidFill>
                <a:ea typeface="隶书" panose="02010509060101010101" pitchFamily="49" charset="-122"/>
              </a:rPr>
              <a:t>）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2351088" y="1844675"/>
            <a:ext cx="6481762" cy="647700"/>
          </a:xfrm>
          <a:prstGeom prst="wedgeRoundRectCallout">
            <a:avLst>
              <a:gd name="adj1" fmla="val -43116"/>
              <a:gd name="adj2" fmla="val 143630"/>
              <a:gd name="adj3" fmla="val 16667"/>
            </a:avLst>
          </a:prstGeom>
          <a:solidFill>
            <a:srgbClr val="CCFFFF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b="1">
                <a:solidFill>
                  <a:srgbClr val="CC0000"/>
                </a:solidFill>
                <a:ea typeface="隶书" panose="02010509060101010101" pitchFamily="49" charset="-122"/>
              </a:rPr>
              <a:t>反应一组数据的一般水平和集中趋势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40396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03388" y="836614"/>
            <a:ext cx="8589962" cy="5184775"/>
          </a:xfrm>
        </p:spPr>
        <p:txBody>
          <a:bodyPr/>
          <a:lstStyle/>
          <a:p>
            <a:endParaRPr lang="en-US" altLang="zh-CN">
              <a:latin typeface="楷体_GB2312" charset="-122"/>
              <a:ea typeface="楷体_GB2312" charset="-122"/>
            </a:endParaRPr>
          </a:p>
          <a:p>
            <a:r>
              <a:rPr lang="zh-CN" altLang="en-US" sz="360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方差：各个数据与平均数离差的平方和的平均数。</a:t>
            </a:r>
          </a:p>
          <a:p>
            <a:r>
              <a:rPr lang="zh-CN" altLang="en-US" sz="360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标准差：方差的平方根。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</a:p>
          <a:p>
            <a:endParaRPr lang="en-US" altLang="zh-CN" sz="360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7764" name="Picture 4" descr="标准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2022" r="9467" b="75792"/>
          <a:stretch>
            <a:fillRect/>
          </a:stretch>
        </p:blipFill>
        <p:spPr bwMode="auto">
          <a:xfrm>
            <a:off x="5448300" y="3284539"/>
            <a:ext cx="4679950" cy="10064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566989" y="4724400"/>
            <a:ext cx="5761037" cy="1081088"/>
          </a:xfrm>
          <a:prstGeom prst="wedgeRoundRectCallout">
            <a:avLst>
              <a:gd name="adj1" fmla="val -45838"/>
              <a:gd name="adj2" fmla="val -209912"/>
              <a:gd name="adj3" fmla="val 16667"/>
            </a:avLst>
          </a:prstGeom>
          <a:solidFill>
            <a:srgbClr val="CCFFFF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3200" b="1">
                <a:solidFill>
                  <a:srgbClr val="CC0000"/>
                </a:solidFill>
                <a:ea typeface="隶书" panose="02010509060101010101" pitchFamily="49" charset="-122"/>
              </a:rPr>
              <a:t>衡量一组数据的分散程度，标准差越大则离散程度越大</a:t>
            </a:r>
          </a:p>
        </p:txBody>
      </p:sp>
    </p:spTree>
    <p:extLst>
      <p:ext uri="{BB962C8B-B14F-4D97-AF65-F5344CB8AC3E}">
        <p14:creationId xmlns:p14="http://schemas.microsoft.com/office/powerpoint/2010/main" val="1988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3216276" y="1268413"/>
          <a:ext cx="5186363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位图图像" r:id="rId3" imgW="1467055" imgH="2619048" progId="Paint.Picture">
                  <p:embed/>
                </p:oleObj>
              </mc:Choice>
              <mc:Fallback>
                <p:oleObj name="位图图像" r:id="rId3" imgW="1467055" imgH="2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1268413"/>
                        <a:ext cx="5186363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35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32101" name="AutoShape 5"/>
          <p:cNvSpPr>
            <a:spLocks noChangeArrowheads="1"/>
          </p:cNvSpPr>
          <p:nvPr/>
        </p:nvSpPr>
        <p:spPr bwMode="auto">
          <a:xfrm>
            <a:off x="5519738" y="4868863"/>
            <a:ext cx="2089150" cy="647700"/>
          </a:xfrm>
          <a:prstGeom prst="wedgeRoundRectCallout">
            <a:avLst>
              <a:gd name="adj1" fmla="val -78269"/>
              <a:gd name="adj2" fmla="val 1502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 b="1">
                <a:ea typeface="黑体" panose="02010609060101010101" pitchFamily="49" charset="-122"/>
              </a:rPr>
              <a:t>标准差大</a:t>
            </a:r>
          </a:p>
        </p:txBody>
      </p:sp>
      <p:graphicFrame>
        <p:nvGraphicFramePr>
          <p:cNvPr id="132278" name="Group 182"/>
          <p:cNvGraphicFramePr>
            <a:graphicFrameLocks noGrp="1"/>
          </p:cNvGraphicFramePr>
          <p:nvPr>
            <p:ph idx="1"/>
          </p:nvPr>
        </p:nvGraphicFramePr>
        <p:xfrm>
          <a:off x="2063750" y="1268414"/>
          <a:ext cx="1162050" cy="5159693"/>
        </p:xfrm>
        <a:graphic>
          <a:graphicData uri="http://schemas.openxmlformats.org/drawingml/2006/table">
            <a:tbl>
              <a:tblPr/>
              <a:tblGrid>
                <a:gridCol w="1162050"/>
              </a:tblGrid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班级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平均分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标准差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279" name="AutoShape 183"/>
          <p:cNvSpPr>
            <a:spLocks noChangeArrowheads="1"/>
          </p:cNvSpPr>
          <p:nvPr/>
        </p:nvSpPr>
        <p:spPr bwMode="auto">
          <a:xfrm>
            <a:off x="3071813" y="3573463"/>
            <a:ext cx="2089150" cy="647700"/>
          </a:xfrm>
          <a:prstGeom prst="wedgeRoundRectCallout">
            <a:avLst>
              <a:gd name="adj1" fmla="val 14440"/>
              <a:gd name="adj2" fmla="val 2977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 b="1">
                <a:ea typeface="黑体" panose="02010609060101010101" pitchFamily="49" charset="-122"/>
              </a:rPr>
              <a:t>平均分高</a:t>
            </a:r>
          </a:p>
        </p:txBody>
      </p:sp>
      <p:sp>
        <p:nvSpPr>
          <p:cNvPr id="132280" name="Rectangle 184"/>
          <p:cNvSpPr>
            <a:spLocks noChangeArrowheads="1"/>
          </p:cNvSpPr>
          <p:nvPr/>
        </p:nvSpPr>
        <p:spPr bwMode="auto">
          <a:xfrm>
            <a:off x="3432175" y="6092826"/>
            <a:ext cx="467995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2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  <p:bldP spid="132279" grpId="0" animBg="1"/>
      <p:bldP spid="1322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Company Logo</a:t>
            </a:r>
          </a:p>
        </p:txBody>
      </p:sp>
      <p:sp>
        <p:nvSpPr>
          <p:cNvPr id="8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CN"/>
              <a:t>www.themegallery.com</a:t>
            </a: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3238" y="548680"/>
            <a:ext cx="8589962" cy="5904656"/>
          </a:xfrm>
        </p:spPr>
        <p:txBody>
          <a:bodyPr>
            <a:normAutofit lnSpcReduction="10000"/>
          </a:bodyPr>
          <a:lstStyle/>
          <a:p>
            <a:endParaRPr lang="en-US" altLang="zh-CN" dirty="0">
              <a:latin typeface="楷体_GB2312" charset="-122"/>
              <a:ea typeface="楷体_GB2312" charset="-122"/>
            </a:endParaRPr>
          </a:p>
          <a:p>
            <a:r>
              <a:rPr lang="zh-CN" altLang="en-US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差异系数：</a:t>
            </a:r>
            <a:r>
              <a:rPr lang="zh-CN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样本标准差与其平均数的百分比</a:t>
            </a:r>
            <a:r>
              <a:rPr lang="zh-CN" altLang="en-US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en-US" altLang="zh-CN" sz="3600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endParaRPr lang="zh-CN" altLang="en-US" sz="3600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鉴别指数：</a:t>
            </a:r>
            <a:r>
              <a:rPr lang="zh-CN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测验对考生实际水平的区分程度</a:t>
            </a:r>
            <a:r>
              <a:rPr lang="zh-CN" altLang="en-US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r>
              <a:rPr lang="zh-CN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采用高低分组法，即按照测验总分，由低到高依次排列分数，分别取出高分组（前</a:t>
            </a:r>
            <a:r>
              <a:rPr lang="en-US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27%</a:t>
            </a:r>
            <a:r>
              <a:rPr lang="zh-CN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考生）与低分组（后</a:t>
            </a:r>
            <a:r>
              <a:rPr lang="en-US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27%</a:t>
            </a:r>
            <a:r>
              <a:rPr lang="zh-CN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考生），计算这两组考生的试题得分率的差值。</a:t>
            </a:r>
          </a:p>
          <a:p>
            <a:endParaRPr lang="zh-CN" altLang="en-US" sz="3600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</a:p>
          <a:p>
            <a:endParaRPr lang="en-US" altLang="zh-CN" sz="3600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5666542" y="1839680"/>
            <a:ext cx="4464496" cy="1081088"/>
          </a:xfrm>
          <a:prstGeom prst="wedgeRoundRectCallout">
            <a:avLst>
              <a:gd name="adj1" fmla="val -53750"/>
              <a:gd name="adj2" fmla="val -19603"/>
              <a:gd name="adj3" fmla="val 16667"/>
            </a:avLst>
          </a:prstGeom>
          <a:solidFill>
            <a:srgbClr val="CCFFFF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3200" b="1" dirty="0">
                <a:solidFill>
                  <a:srgbClr val="CC0000"/>
                </a:solidFill>
                <a:ea typeface="隶书" panose="02010509060101010101" pitchFamily="49" charset="-122"/>
              </a:rPr>
              <a:t>可对不同样本观测结果离散程度直接进行比较</a:t>
            </a:r>
            <a:endParaRPr lang="zh-CN" altLang="en-US" sz="3200" b="1" dirty="0">
              <a:solidFill>
                <a:srgbClr val="CC0000"/>
              </a:solidFill>
              <a:ea typeface="隶书" panose="02010509060101010101" pitchFamily="49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3503712" y="1839681"/>
          <a:ext cx="1930668" cy="7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公式" r:id="rId3" imgW="1066337" imgH="393529" progId="Equation.3">
                  <p:embed/>
                </p:oleObj>
              </mc:Choice>
              <mc:Fallback>
                <p:oleObj name="公式" r:id="rId3" imgW="106633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1839681"/>
                        <a:ext cx="1930668" cy="725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0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62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z="3200">
                <a:solidFill>
                  <a:srgbClr val="000099"/>
                </a:solidFill>
                <a:ea typeface="隶书" panose="02010509060101010101" pitchFamily="49" charset="-122"/>
              </a:rPr>
              <a:t>标准分：原始分数与平均分之差占标准差的百分比</a:t>
            </a: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>
                <a:ea typeface="宋体" panose="02010600030101010101" pitchFamily="2" charset="-122"/>
              </a:rPr>
              <a:t>   </a:t>
            </a:r>
          </a:p>
        </p:txBody>
      </p:sp>
      <p:pic>
        <p:nvPicPr>
          <p:cNvPr id="130052" name="Picture 4" descr="标准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r="30710" b="9703"/>
          <a:stretch>
            <a:fillRect/>
          </a:stretch>
        </p:blipFill>
        <p:spPr bwMode="auto">
          <a:xfrm>
            <a:off x="6096000" y="1196975"/>
            <a:ext cx="4319588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3" name="AutoShape 5"/>
          <p:cNvSpPr>
            <a:spLocks noChangeArrowheads="1"/>
          </p:cNvSpPr>
          <p:nvPr/>
        </p:nvSpPr>
        <p:spPr bwMode="auto">
          <a:xfrm>
            <a:off x="1919288" y="2924175"/>
            <a:ext cx="5256212" cy="1296988"/>
          </a:xfrm>
          <a:prstGeom prst="wedgeRoundRectCallout">
            <a:avLst>
              <a:gd name="adj1" fmla="val -32847"/>
              <a:gd name="adj2" fmla="val -138616"/>
              <a:gd name="adj3" fmla="val 16667"/>
            </a:avLst>
          </a:prstGeom>
          <a:solidFill>
            <a:srgbClr val="CCFFFF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CC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赋予分数相对的意义</a:t>
            </a:r>
          </a:p>
          <a:p>
            <a:r>
              <a:rPr lang="zh-CN" altLang="en-US" sz="2400" b="1">
                <a:solidFill>
                  <a:srgbClr val="CC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反映某一数据在全体数据中的位置</a:t>
            </a:r>
            <a:r>
              <a:rPr lang="zh-CN" altLang="en-US" sz="2400">
                <a:solidFill>
                  <a:srgbClr val="CC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</a:p>
          <a:p>
            <a:r>
              <a:rPr lang="zh-CN" altLang="en-US" sz="2400" b="1">
                <a:solidFill>
                  <a:srgbClr val="CC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比较不同学科、不同次考试的结果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74" name="Rectangle 26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30181" name="Group 133"/>
          <p:cNvGraphicFramePr>
            <a:graphicFrameLocks noGrp="1"/>
          </p:cNvGraphicFramePr>
          <p:nvPr>
            <p:ph sz="half" idx="2"/>
          </p:nvPr>
        </p:nvGraphicFramePr>
        <p:xfrm>
          <a:off x="2566988" y="4365626"/>
          <a:ext cx="6985000" cy="2016125"/>
        </p:xfrm>
        <a:graphic>
          <a:graphicData uri="http://schemas.openxmlformats.org/drawingml/2006/table">
            <a:tbl>
              <a:tblPr/>
              <a:tblGrid>
                <a:gridCol w="1746250"/>
                <a:gridCol w="1746250"/>
                <a:gridCol w="1746250"/>
                <a:gridCol w="1746250"/>
              </a:tblGrid>
              <a:tr h="67310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某同学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的两次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英语考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试成绩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时间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原始分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标准分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期中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-0.2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期末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182" name="Rectangle 134"/>
          <p:cNvSpPr>
            <a:spLocks noChangeArrowheads="1"/>
          </p:cNvSpPr>
          <p:nvPr/>
        </p:nvSpPr>
        <p:spPr bwMode="auto">
          <a:xfrm>
            <a:off x="7824788" y="4365626"/>
            <a:ext cx="1727200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5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nimBg="1"/>
      <p:bldP spid="130182" grpId="0" animBg="1"/>
      <p:bldP spid="13018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32" name="Rectangle 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51556" name="AutoShape 4"/>
          <p:cNvSpPr>
            <a:spLocks noChangeArrowheads="1"/>
          </p:cNvSpPr>
          <p:nvPr/>
        </p:nvSpPr>
        <p:spPr bwMode="auto">
          <a:xfrm>
            <a:off x="6024564" y="1052513"/>
            <a:ext cx="3240087" cy="863600"/>
          </a:xfrm>
          <a:prstGeom prst="cloudCallout">
            <a:avLst>
              <a:gd name="adj1" fmla="val -95417"/>
              <a:gd name="adj2" fmla="val 25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>
                <a:solidFill>
                  <a:srgbClr val="000000"/>
                </a:solidFill>
              </a:rPr>
              <a:t>海淀的独创</a:t>
            </a:r>
          </a:p>
        </p:txBody>
      </p:sp>
      <p:graphicFrame>
        <p:nvGraphicFramePr>
          <p:cNvPr id="151743" name="Group 19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063750" y="1989139"/>
          <a:ext cx="8147050" cy="3527425"/>
        </p:xfrm>
        <a:graphic>
          <a:graphicData uri="http://schemas.openxmlformats.org/drawingml/2006/table">
            <a:tbl>
              <a:tblPr/>
              <a:tblGrid>
                <a:gridCol w="1152525"/>
                <a:gridCol w="884238"/>
                <a:gridCol w="1019175"/>
                <a:gridCol w="1017587"/>
                <a:gridCol w="1019175"/>
                <a:gridCol w="1017588"/>
                <a:gridCol w="1019175"/>
                <a:gridCol w="1017587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过程线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内容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全区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本校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4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总分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471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69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15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13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语文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102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103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28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34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16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25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数学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108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53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29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18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6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英语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104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68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物理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90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51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化学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73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71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1739" name="Text Box 187"/>
          <p:cNvSpPr txBox="1">
            <a:spLocks noChangeArrowheads="1"/>
          </p:cNvSpPr>
          <p:nvPr/>
        </p:nvSpPr>
        <p:spPr bwMode="auto">
          <a:xfrm>
            <a:off x="2279651" y="1196976"/>
            <a:ext cx="287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66"/>
                </a:solidFill>
                <a:ea typeface="隶书" panose="02010509060101010101" pitchFamily="49" charset="-122"/>
              </a:rPr>
              <a:t>过程分析线</a:t>
            </a:r>
          </a:p>
        </p:txBody>
      </p:sp>
      <p:sp>
        <p:nvSpPr>
          <p:cNvPr id="151744" name="Oval 192"/>
          <p:cNvSpPr>
            <a:spLocks noChangeArrowheads="1"/>
          </p:cNvSpPr>
          <p:nvPr/>
        </p:nvSpPr>
        <p:spPr bwMode="auto">
          <a:xfrm>
            <a:off x="4224339" y="2492376"/>
            <a:ext cx="719137" cy="2879725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745" name="AutoShape 193"/>
          <p:cNvSpPr>
            <a:spLocks/>
          </p:cNvSpPr>
          <p:nvPr/>
        </p:nvSpPr>
        <p:spPr bwMode="auto">
          <a:xfrm>
            <a:off x="2135188" y="5661025"/>
            <a:ext cx="1439862" cy="863600"/>
          </a:xfrm>
          <a:prstGeom prst="borderCallout2">
            <a:avLst>
              <a:gd name="adj1" fmla="val 13236"/>
              <a:gd name="adj2" fmla="val 105292"/>
              <a:gd name="adj3" fmla="val 13236"/>
              <a:gd name="adj4" fmla="val 137157"/>
              <a:gd name="adj5" fmla="val -58088"/>
              <a:gd name="adj6" fmla="val 169903"/>
            </a:avLst>
          </a:prstGeom>
          <a:solidFill>
            <a:schemeClr val="accent1">
              <a:alpha val="63000"/>
            </a:schemeClr>
          </a:solidFill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区里提</a:t>
            </a:r>
          </a:p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供数据</a:t>
            </a:r>
          </a:p>
        </p:txBody>
      </p:sp>
      <p:sp>
        <p:nvSpPr>
          <p:cNvPr id="151746" name="Oval 194"/>
          <p:cNvSpPr>
            <a:spLocks noChangeArrowheads="1"/>
          </p:cNvSpPr>
          <p:nvPr/>
        </p:nvSpPr>
        <p:spPr bwMode="auto">
          <a:xfrm>
            <a:off x="5303838" y="2492375"/>
            <a:ext cx="4895850" cy="295275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747" name="AutoShape 195"/>
          <p:cNvSpPr>
            <a:spLocks/>
          </p:cNvSpPr>
          <p:nvPr/>
        </p:nvSpPr>
        <p:spPr bwMode="auto">
          <a:xfrm>
            <a:off x="8975726" y="5589589"/>
            <a:ext cx="1223963" cy="896937"/>
          </a:xfrm>
          <a:prstGeom prst="borderCallout2">
            <a:avLst>
              <a:gd name="adj1" fmla="val 12745"/>
              <a:gd name="adj2" fmla="val -6227"/>
              <a:gd name="adj3" fmla="val 12745"/>
              <a:gd name="adj4" fmla="val -61088"/>
              <a:gd name="adj5" fmla="val -19468"/>
              <a:gd name="adj6" fmla="val -118028"/>
            </a:avLst>
          </a:prstGeom>
          <a:solidFill>
            <a:schemeClr val="accent1">
              <a:alpha val="83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学校填</a:t>
            </a:r>
          </a:p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写人数</a:t>
            </a:r>
          </a:p>
        </p:txBody>
      </p:sp>
    </p:spTree>
    <p:extLst>
      <p:ext uri="{BB962C8B-B14F-4D97-AF65-F5344CB8AC3E}">
        <p14:creationId xmlns:p14="http://schemas.microsoft.com/office/powerpoint/2010/main" val="27285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  <p:bldP spid="151744" grpId="0" animBg="1"/>
      <p:bldP spid="151745" grpId="0" animBg="1"/>
      <p:bldP spid="151746" grpId="0" animBg="1"/>
      <p:bldP spid="1517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4632" y="304829"/>
            <a:ext cx="7488765" cy="497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178" indent="-457178">
              <a:spcBef>
                <a:spcPct val="50000"/>
              </a:spcBef>
              <a:buBlip>
                <a:blip r:embed="rId3"/>
              </a:buBlip>
              <a:defRPr/>
            </a:pPr>
            <a:r>
              <a:rPr lang="zh-CN" altLang="en-US" sz="3733" b="1" dirty="0" smtClean="0">
                <a:latin typeface="+mn-ea"/>
              </a:rPr>
              <a:t>例如：高三一模成绩通报</a:t>
            </a:r>
            <a:endParaRPr lang="en-US" altLang="zh-CN" sz="3733" b="1" dirty="0" smtClean="0">
              <a:latin typeface="+mn-ea"/>
            </a:endParaRPr>
          </a:p>
          <a:p>
            <a:pPr marL="457178" indent="-457178">
              <a:spcBef>
                <a:spcPct val="50000"/>
              </a:spcBef>
              <a:buBlip>
                <a:blip r:embed="rId3"/>
              </a:buBlip>
              <a:defRPr/>
            </a:pPr>
            <a:r>
              <a:rPr lang="zh-CN" altLang="en-US" sz="3733" b="1" dirty="0" smtClean="0">
                <a:latin typeface="+mn-ea"/>
              </a:rPr>
              <a:t>文理科总分分布曲线</a:t>
            </a:r>
            <a:endParaRPr lang="en-US" altLang="zh-CN" sz="3733" b="1" dirty="0" smtClean="0">
              <a:latin typeface="+mn-ea"/>
            </a:endParaRPr>
          </a:p>
          <a:p>
            <a:pPr marL="457178" indent="-457178">
              <a:spcBef>
                <a:spcPct val="50000"/>
              </a:spcBef>
              <a:buBlip>
                <a:blip r:embed="rId3"/>
              </a:buBlip>
              <a:defRPr/>
            </a:pPr>
            <a:r>
              <a:rPr lang="zh-CN" altLang="en-US" sz="3733" b="1" dirty="0">
                <a:latin typeface="+mn-ea"/>
              </a:rPr>
              <a:t>平均</a:t>
            </a:r>
            <a:r>
              <a:rPr lang="zh-CN" altLang="en-US" sz="3733" b="1" dirty="0" smtClean="0">
                <a:latin typeface="+mn-ea"/>
              </a:rPr>
              <a:t>分（全区、各组校）</a:t>
            </a:r>
            <a:endParaRPr lang="en-US" altLang="zh-CN" sz="3733" b="1" dirty="0" smtClean="0">
              <a:latin typeface="+mn-ea"/>
            </a:endParaRPr>
          </a:p>
          <a:p>
            <a:pPr marL="457178" indent="-457178">
              <a:spcBef>
                <a:spcPct val="50000"/>
              </a:spcBef>
              <a:buBlip>
                <a:blip r:embed="rId3"/>
              </a:buBlip>
              <a:defRPr/>
            </a:pPr>
            <a:r>
              <a:rPr lang="zh-CN" altLang="en-US" sz="3733" b="1" dirty="0" smtClean="0">
                <a:latin typeface="+mn-ea"/>
              </a:rPr>
              <a:t>标准差（期中、期末、一模）</a:t>
            </a:r>
            <a:endParaRPr lang="en-US" altLang="zh-CN" sz="3733" b="1" dirty="0" smtClean="0">
              <a:latin typeface="+mn-ea"/>
            </a:endParaRPr>
          </a:p>
          <a:p>
            <a:pPr marL="457178" indent="-457178">
              <a:spcBef>
                <a:spcPct val="50000"/>
              </a:spcBef>
              <a:buBlip>
                <a:blip r:embed="rId3"/>
              </a:buBlip>
              <a:defRPr/>
            </a:pPr>
            <a:r>
              <a:rPr lang="zh-CN" altLang="en-US" sz="3733" b="1" dirty="0" smtClean="0">
                <a:latin typeface="+mn-ea"/>
              </a:rPr>
              <a:t>过程分析线指标</a:t>
            </a:r>
            <a:endParaRPr lang="en-US" altLang="zh-CN" sz="3733" b="1" dirty="0" smtClean="0">
              <a:latin typeface="+mn-ea"/>
            </a:endParaRPr>
          </a:p>
          <a:p>
            <a:pPr marL="457178" indent="-457178">
              <a:spcBef>
                <a:spcPct val="50000"/>
              </a:spcBef>
              <a:buBlip>
                <a:blip r:embed="rId3"/>
              </a:buBlip>
              <a:defRPr/>
            </a:pPr>
            <a:endParaRPr lang="zh-CN" altLang="en-US" sz="3733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03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351619" y="620186"/>
            <a:ext cx="6720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zh-CN" altLang="en-US" sz="3467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一模练习各科平均分（文史类）</a:t>
            </a:r>
          </a:p>
        </p:txBody>
      </p:sp>
      <p:graphicFrame>
        <p:nvGraphicFramePr>
          <p:cNvPr id="216067" name="Group 3"/>
          <p:cNvGraphicFramePr>
            <a:graphicFrameLocks noGrp="1"/>
          </p:cNvGraphicFramePr>
          <p:nvPr>
            <p:ph/>
            <p:extLst/>
          </p:nvPr>
        </p:nvGraphicFramePr>
        <p:xfrm>
          <a:off x="239351" y="1604800"/>
          <a:ext cx="11713300" cy="3768361"/>
        </p:xfrm>
        <a:graphic>
          <a:graphicData uri="http://schemas.openxmlformats.org/drawingml/2006/table">
            <a:tbl>
              <a:tblPr/>
              <a:tblGrid>
                <a:gridCol w="1020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7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73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73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52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73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993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7091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93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学科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语文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数学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英语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政治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历史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地理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总分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2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赋分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5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一模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101.99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110.34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101.65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61.55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58.75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63.38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496.56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7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难度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0.68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0.68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37" name="Text Box 59"/>
          <p:cNvSpPr txBox="1">
            <a:spLocks noChangeArrowheads="1"/>
          </p:cNvSpPr>
          <p:nvPr/>
        </p:nvSpPr>
        <p:spPr bwMode="auto">
          <a:xfrm>
            <a:off x="1007435" y="5637245"/>
            <a:ext cx="3240616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3" b="1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最高分</a:t>
            </a:r>
            <a:r>
              <a:rPr lang="en-US" altLang="zh-CN" sz="3733" b="1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678</a:t>
            </a:r>
          </a:p>
        </p:txBody>
      </p:sp>
    </p:spTree>
    <p:extLst>
      <p:ext uri="{BB962C8B-B14F-4D97-AF65-F5344CB8AC3E}">
        <p14:creationId xmlns:p14="http://schemas.microsoft.com/office/powerpoint/2010/main" val="35162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2639484" y="620184"/>
            <a:ext cx="75607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457178" indent="-457178" algn="ctr">
              <a:spcBef>
                <a:spcPct val="50000"/>
              </a:spcBef>
            </a:pPr>
            <a:r>
              <a:rPr lang="zh-CN" altLang="en-US" sz="3467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一模练习各科平均分（理工类）</a:t>
            </a:r>
          </a:p>
        </p:txBody>
      </p:sp>
      <p:graphicFrame>
        <p:nvGraphicFramePr>
          <p:cNvPr id="217091" name="Group 3"/>
          <p:cNvGraphicFramePr>
            <a:graphicFrameLocks noGrp="1"/>
          </p:cNvGraphicFramePr>
          <p:nvPr>
            <p:ph/>
            <p:extLst/>
          </p:nvPr>
        </p:nvGraphicFramePr>
        <p:xfrm>
          <a:off x="334433" y="1644652"/>
          <a:ext cx="11329264" cy="3816351"/>
        </p:xfrm>
        <a:graphic>
          <a:graphicData uri="http://schemas.openxmlformats.org/drawingml/2006/table">
            <a:tbl>
              <a:tblPr/>
              <a:tblGrid>
                <a:gridCol w="1076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51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5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1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51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51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351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6418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74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学科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语文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数学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英语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物理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化学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生物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总分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5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赋分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150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150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150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120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100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80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750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一模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103.89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114.83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109.64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88.59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69.91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538.31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2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难度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85" name="Text Box 59"/>
          <p:cNvSpPr txBox="1">
            <a:spLocks noChangeArrowheads="1"/>
          </p:cNvSpPr>
          <p:nvPr/>
        </p:nvSpPr>
        <p:spPr bwMode="auto">
          <a:xfrm>
            <a:off x="1103448" y="5637247"/>
            <a:ext cx="3600449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3" b="1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最高分</a:t>
            </a:r>
            <a:r>
              <a:rPr lang="en-US" altLang="zh-CN" sz="3733" b="1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712</a:t>
            </a:r>
          </a:p>
        </p:txBody>
      </p:sp>
    </p:spTree>
    <p:extLst>
      <p:ext uri="{BB962C8B-B14F-4D97-AF65-F5344CB8AC3E}">
        <p14:creationId xmlns:p14="http://schemas.microsoft.com/office/powerpoint/2010/main" val="23929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4937443"/>
          </a:xfrm>
        </p:spPr>
        <p:txBody>
          <a:bodyPr>
            <a:normAutofit/>
          </a:bodyPr>
          <a:lstStyle/>
          <a:p>
            <a:endParaRPr lang="en-US" altLang="zh-CN" sz="36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分析角度：命题背景、功能定位、试题特点、教学导向</a:t>
            </a:r>
            <a:r>
              <a:rPr lang="en-US" altLang="zh-CN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  <a:endParaRPr lang="zh-CN" altLang="en-US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110"/>
          <p:cNvGrpSpPr>
            <a:grpSpLocks/>
          </p:cNvGrpSpPr>
          <p:nvPr/>
        </p:nvGrpSpPr>
        <p:grpSpPr bwMode="auto">
          <a:xfrm>
            <a:off x="529977" y="256812"/>
            <a:ext cx="4732364" cy="720080"/>
            <a:chOff x="0" y="0"/>
            <a:chExt cx="3370216" cy="493479"/>
          </a:xfrm>
          <a:solidFill>
            <a:srgbClr val="336600"/>
          </a:solidFill>
        </p:grpSpPr>
        <p:sp>
          <p:nvSpPr>
            <p:cNvPr id="5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3800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一、分析试题</a:t>
              </a:r>
              <a:endParaRPr lang="zh-CN" altLang="zh-CN" sz="3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094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8" y="1125540"/>
            <a:ext cx="10973751" cy="5633192"/>
          </a:xfrm>
          <a:prstGeom prst="rect">
            <a:avLst/>
          </a:prstGeom>
        </p:spPr>
      </p:pic>
      <p:sp>
        <p:nvSpPr>
          <p:cNvPr id="261123" name="AutoShape 3"/>
          <p:cNvSpPr>
            <a:spLocks noChangeArrowheads="1"/>
          </p:cNvSpPr>
          <p:nvPr/>
        </p:nvSpPr>
        <p:spPr bwMode="auto">
          <a:xfrm>
            <a:off x="4751852" y="1453305"/>
            <a:ext cx="3600451" cy="574675"/>
          </a:xfrm>
          <a:prstGeom prst="wedgeRectCallout">
            <a:avLst>
              <a:gd name="adj1" fmla="val -59416"/>
              <a:gd name="adj2" fmla="val 94370"/>
            </a:avLst>
          </a:prstGeom>
          <a:solidFill>
            <a:srgbClr val="0000FF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1" rIns="90488" bIns="44451"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45000"/>
              </a:spcBef>
              <a:buClr>
                <a:srgbClr val="003399"/>
              </a:buClr>
              <a:buFontTx/>
              <a:buNone/>
            </a:pPr>
            <a:r>
              <a:rPr lang="zh-CN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一本段：</a:t>
            </a:r>
            <a:r>
              <a:rPr lang="en-US" altLang="zh-CN" b="1" dirty="0">
                <a:solidFill>
                  <a:srgbClr val="FFFF00"/>
                </a:solidFill>
                <a:latin typeface="黑体" panose="02010609060101010101" pitchFamily="49" charset="-122"/>
              </a:rPr>
              <a:t>550</a:t>
            </a:r>
            <a:r>
              <a:rPr lang="en-US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→540</a:t>
            </a:r>
            <a:endParaRPr lang="zh-CN" altLang="en-US" b="1" dirty="0">
              <a:solidFill>
                <a:srgbClr val="FFFF00"/>
              </a:solidFill>
              <a:latin typeface="黑体" panose="02010609060101010101" pitchFamily="49" charset="-122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24113" y="360366"/>
            <a:ext cx="77724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178" indent="-457178" algn="ctr">
              <a:spcBef>
                <a:spcPct val="50000"/>
              </a:spcBef>
              <a:buNone/>
            </a:pPr>
            <a:r>
              <a:rPr lang="zh-CN" altLang="en-US" sz="3467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文史类一本、二本工作段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712917" y="3001221"/>
            <a:ext cx="3600451" cy="574675"/>
          </a:xfrm>
          <a:prstGeom prst="wedgeRectCallout">
            <a:avLst>
              <a:gd name="adj1" fmla="val -104450"/>
              <a:gd name="adj2" fmla="val 103613"/>
            </a:avLst>
          </a:prstGeom>
          <a:solidFill>
            <a:srgbClr val="0000FF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1" rIns="90488" bIns="44451"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45000"/>
              </a:spcBef>
              <a:buClr>
                <a:srgbClr val="003399"/>
              </a:buClr>
              <a:buFontTx/>
              <a:buNone/>
            </a:pPr>
            <a:r>
              <a:rPr lang="zh-CN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二本段：</a:t>
            </a:r>
            <a:r>
              <a:rPr lang="en-US" altLang="zh-CN" b="1" dirty="0">
                <a:solidFill>
                  <a:srgbClr val="FFFF00"/>
                </a:solidFill>
                <a:latin typeface="黑体" panose="02010609060101010101" pitchFamily="49" charset="-122"/>
              </a:rPr>
              <a:t>455</a:t>
            </a:r>
            <a:r>
              <a:rPr lang="en-US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→445</a:t>
            </a:r>
            <a:endParaRPr lang="zh-CN" altLang="en-US" b="1" dirty="0">
              <a:solidFill>
                <a:srgbClr val="FFFF00"/>
              </a:solidFill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6130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nimBg="1" autoUpdateAnimBg="0"/>
      <p:bldP spid="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74" y="1098553"/>
            <a:ext cx="11083489" cy="5700255"/>
          </a:xfrm>
          <a:prstGeom prst="rect">
            <a:avLst/>
          </a:prstGeom>
        </p:spPr>
      </p:pic>
      <p:sp>
        <p:nvSpPr>
          <p:cNvPr id="260099" name="AutoShape 3"/>
          <p:cNvSpPr>
            <a:spLocks noChangeArrowheads="1"/>
          </p:cNvSpPr>
          <p:nvPr/>
        </p:nvSpPr>
        <p:spPr bwMode="auto">
          <a:xfrm>
            <a:off x="7082401" y="2904437"/>
            <a:ext cx="3917295" cy="576263"/>
          </a:xfrm>
          <a:prstGeom prst="wedgeRectCallout">
            <a:avLst>
              <a:gd name="adj1" fmla="val -75935"/>
              <a:gd name="adj2" fmla="val 242710"/>
            </a:avLst>
          </a:prstGeom>
          <a:solidFill>
            <a:srgbClr val="0000FF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1" rIns="90488" bIns="44451"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45000"/>
              </a:spcBef>
              <a:buClr>
                <a:srgbClr val="003399"/>
              </a:buClr>
              <a:buFontTx/>
              <a:buNone/>
            </a:pPr>
            <a:r>
              <a:rPr lang="zh-CN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二本段：</a:t>
            </a:r>
            <a:r>
              <a:rPr lang="en-US" altLang="zh-CN" b="1" dirty="0">
                <a:solidFill>
                  <a:srgbClr val="FFFF00"/>
                </a:solidFill>
                <a:latin typeface="黑体" panose="02010609060101010101" pitchFamily="49" charset="-122"/>
              </a:rPr>
              <a:t>410</a:t>
            </a:r>
            <a:r>
              <a:rPr lang="en-US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 → </a:t>
            </a:r>
            <a:r>
              <a:rPr lang="en-US" altLang="zh-CN" b="1" dirty="0">
                <a:solidFill>
                  <a:srgbClr val="FFFF00"/>
                </a:solidFill>
                <a:latin typeface="黑体" panose="02010609060101010101" pitchFamily="49" charset="-122"/>
              </a:rPr>
              <a:t>400</a:t>
            </a:r>
            <a:endParaRPr lang="zh-CN" altLang="en-US" b="1" dirty="0">
              <a:solidFill>
                <a:srgbClr val="FFFF00"/>
              </a:solidFill>
              <a:latin typeface="黑体" panose="02010609060101010101" pitchFamily="49" charset="-122"/>
            </a:endParaRPr>
          </a:p>
        </p:txBody>
      </p:sp>
      <p:sp>
        <p:nvSpPr>
          <p:cNvPr id="260100" name="AutoShape 4"/>
          <p:cNvSpPr>
            <a:spLocks noChangeArrowheads="1"/>
          </p:cNvSpPr>
          <p:nvPr/>
        </p:nvSpPr>
        <p:spPr bwMode="auto">
          <a:xfrm>
            <a:off x="6722090" y="1502857"/>
            <a:ext cx="3990735" cy="574675"/>
          </a:xfrm>
          <a:prstGeom prst="wedgeRectCallout">
            <a:avLst>
              <a:gd name="adj1" fmla="val -103963"/>
              <a:gd name="adj2" fmla="val 233719"/>
            </a:avLst>
          </a:prstGeom>
          <a:solidFill>
            <a:srgbClr val="0000FF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1" rIns="90488" bIns="44451"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45000"/>
              </a:spcBef>
              <a:buClr>
                <a:srgbClr val="003399"/>
              </a:buClr>
              <a:buFontTx/>
              <a:buNone/>
            </a:pPr>
            <a:r>
              <a:rPr lang="zh-CN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一本段：</a:t>
            </a:r>
            <a:r>
              <a:rPr lang="en-US" altLang="zh-CN" b="1" dirty="0">
                <a:solidFill>
                  <a:srgbClr val="FFFF00"/>
                </a:solidFill>
                <a:latin typeface="黑体" panose="02010609060101010101" pitchFamily="49" charset="-122"/>
              </a:rPr>
              <a:t>525</a:t>
            </a:r>
            <a:r>
              <a:rPr lang="en-US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 → </a:t>
            </a:r>
            <a:r>
              <a:rPr lang="en-US" altLang="zh-CN" b="1" dirty="0">
                <a:solidFill>
                  <a:srgbClr val="FFFF00"/>
                </a:solidFill>
                <a:latin typeface="黑体" panose="02010609060101010101" pitchFamily="49" charset="-122"/>
              </a:rPr>
              <a:t>515</a:t>
            </a:r>
            <a:endParaRPr lang="zh-CN" altLang="en-US" b="1" dirty="0">
              <a:solidFill>
                <a:srgbClr val="FFFF00"/>
              </a:solidFill>
              <a:latin typeface="黑体" panose="02010609060101010101" pitchFamily="49" charset="-122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063751" y="333378"/>
            <a:ext cx="8204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178" indent="-457178" algn="ctr">
              <a:spcBef>
                <a:spcPct val="50000"/>
              </a:spcBef>
              <a:buNone/>
            </a:pPr>
            <a:r>
              <a:rPr lang="zh-CN" altLang="en-US" sz="3467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理工类一本、二本工作段</a:t>
            </a:r>
          </a:p>
        </p:txBody>
      </p:sp>
    </p:spTree>
    <p:extLst>
      <p:ext uri="{BB962C8B-B14F-4D97-AF65-F5344CB8AC3E}">
        <p14:creationId xmlns:p14="http://schemas.microsoft.com/office/powerpoint/2010/main" val="724476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nimBg="1"/>
      <p:bldP spid="26010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663" name="Group 479"/>
          <p:cNvGraphicFramePr>
            <a:graphicFrameLocks noGrp="1"/>
          </p:cNvGraphicFramePr>
          <p:nvPr>
            <p:ph idx="1"/>
            <p:extLst/>
          </p:nvPr>
        </p:nvGraphicFramePr>
        <p:xfrm>
          <a:off x="719669" y="1220757"/>
          <a:ext cx="10945215" cy="5304399"/>
        </p:xfrm>
        <a:graphic>
          <a:graphicData uri="http://schemas.openxmlformats.org/drawingml/2006/table">
            <a:tbl>
              <a:tblPr/>
              <a:tblGrid>
                <a:gridCol w="1216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727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+mn-cs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总分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语文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数学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英语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文综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政治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历史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地理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241.5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233.5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9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15%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599.5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586.5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30%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9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539.5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201.5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0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8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416.5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6183" name="Rectangle 482"/>
          <p:cNvSpPr>
            <a:spLocks noChangeArrowheads="1"/>
          </p:cNvSpPr>
          <p:nvPr/>
        </p:nvSpPr>
        <p:spPr bwMode="auto">
          <a:xfrm>
            <a:off x="1775884" y="2603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178" indent="-457178" algn="ctr">
              <a:spcBef>
                <a:spcPct val="50000"/>
              </a:spcBef>
            </a:pPr>
            <a:r>
              <a:rPr lang="en-US" altLang="zh-CN" sz="4400" dirty="0">
                <a:solidFill>
                  <a:srgbClr val="000066"/>
                </a:solidFill>
                <a:ea typeface="隶书" pitchFamily="49" charset="-122"/>
              </a:rPr>
              <a:t>  </a:t>
            </a:r>
            <a:r>
              <a:rPr lang="zh-CN" altLang="en-US" sz="3467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一模过程分析线指标（文史类）</a:t>
            </a:r>
          </a:p>
        </p:txBody>
      </p:sp>
      <p:sp>
        <p:nvSpPr>
          <p:cNvPr id="46184" name="Line 483"/>
          <p:cNvSpPr>
            <a:spLocks noChangeShapeType="1"/>
          </p:cNvSpPr>
          <p:nvPr/>
        </p:nvSpPr>
        <p:spPr bwMode="auto">
          <a:xfrm>
            <a:off x="719668" y="1220757"/>
            <a:ext cx="1242971" cy="5643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0615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735" name="Group 479"/>
          <p:cNvGraphicFramePr>
            <a:graphicFrameLocks noGrp="1"/>
          </p:cNvGraphicFramePr>
          <p:nvPr>
            <p:ph idx="1"/>
            <p:extLst/>
          </p:nvPr>
        </p:nvGraphicFramePr>
        <p:xfrm>
          <a:off x="527051" y="1220759"/>
          <a:ext cx="11137572" cy="5325452"/>
        </p:xfrm>
        <a:graphic>
          <a:graphicData uri="http://schemas.openxmlformats.org/drawingml/2006/table">
            <a:tbl>
              <a:tblPr/>
              <a:tblGrid>
                <a:gridCol w="1237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9134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总分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语文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数学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英语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理综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物理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化学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生物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00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00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653.5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839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15%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00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628.5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0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30%</a:t>
                      </a:r>
                      <a:endParaRPr kumimoji="0" lang="zh-CN" altLang="en-US" sz="2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黑体" pitchFamily="49" charset="-122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839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529.5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8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4738" name="Rectangle 482"/>
          <p:cNvSpPr>
            <a:spLocks noGrp="1" noChangeArrowheads="1"/>
          </p:cNvSpPr>
          <p:nvPr>
            <p:ph type="title"/>
          </p:nvPr>
        </p:nvSpPr>
        <p:spPr>
          <a:xfrm>
            <a:off x="527049" y="164637"/>
            <a:ext cx="10972800" cy="1143000"/>
          </a:xfrm>
        </p:spPr>
        <p:txBody>
          <a:bodyPr/>
          <a:lstStyle/>
          <a:p>
            <a:pPr marL="457178" indent="-457178" algn="ctr">
              <a:spcBef>
                <a:spcPct val="50000"/>
              </a:spcBef>
              <a:defRPr/>
            </a:pPr>
            <a:r>
              <a:rPr lang="zh-CN" altLang="en-US" sz="3467" b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一模过程分析线指标（理工类）</a:t>
            </a:r>
          </a:p>
        </p:txBody>
      </p:sp>
      <p:sp>
        <p:nvSpPr>
          <p:cNvPr id="47208" name="Line 483"/>
          <p:cNvSpPr>
            <a:spLocks noChangeShapeType="1"/>
          </p:cNvSpPr>
          <p:nvPr/>
        </p:nvSpPr>
        <p:spPr bwMode="auto">
          <a:xfrm>
            <a:off x="527052" y="1220759"/>
            <a:ext cx="1152459" cy="5643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0460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043" y="2005012"/>
            <a:ext cx="10515600" cy="4351338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优势、问题及归</a:t>
            </a:r>
            <a:r>
              <a:rPr lang="zh-CN" altLang="en-US" sz="4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因分析 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依靠个人的反思和团队的研究</a:t>
            </a:r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5979508" y="3663157"/>
            <a:ext cx="5256213" cy="2160587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800000"/>
                </a:solidFill>
              </a:rPr>
              <a:t>头脑风暴</a:t>
            </a:r>
          </a:p>
        </p:txBody>
      </p:sp>
      <p:grpSp>
        <p:nvGrpSpPr>
          <p:cNvPr id="9" name="组合 110"/>
          <p:cNvGrpSpPr>
            <a:grpSpLocks/>
          </p:cNvGrpSpPr>
          <p:nvPr/>
        </p:nvGrpSpPr>
        <p:grpSpPr bwMode="auto">
          <a:xfrm>
            <a:off x="529977" y="256812"/>
            <a:ext cx="4732364" cy="720080"/>
            <a:chOff x="0" y="0"/>
            <a:chExt cx="3370216" cy="493479"/>
          </a:xfrm>
          <a:solidFill>
            <a:srgbClr val="336600"/>
          </a:solidFill>
        </p:grpSpPr>
        <p:sp>
          <p:nvSpPr>
            <p:cNvPr id="10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3800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三、聚焦关键</a:t>
              </a:r>
              <a:endParaRPr lang="zh-CN" altLang="zh-CN" sz="3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8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9" y="4239393"/>
            <a:ext cx="12192000" cy="25765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" y="1508787"/>
            <a:ext cx="12192000" cy="2726512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3339" y="4239393"/>
            <a:ext cx="2496277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133" b="1" dirty="0"/>
              <a:t>文科总分分布比较</a:t>
            </a:r>
            <a:endParaRPr lang="en-US" altLang="zh-CN" sz="2133" b="1" dirty="0"/>
          </a:p>
          <a:p>
            <a:pPr algn="ctr"/>
            <a:r>
              <a:rPr lang="zh-CN" altLang="en-US" sz="2133" b="1" dirty="0"/>
              <a:t>（与去年同期）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0" y="1482036"/>
            <a:ext cx="2496277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133" b="1" dirty="0"/>
              <a:t>理科总分分布比较</a:t>
            </a:r>
            <a:endParaRPr lang="en-US" altLang="zh-CN" sz="2133" b="1" dirty="0"/>
          </a:p>
          <a:p>
            <a:pPr algn="ctr"/>
            <a:r>
              <a:rPr lang="zh-CN" altLang="en-US" sz="2133" b="1" dirty="0"/>
              <a:t>（与去年同期）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8880310" y="3899204"/>
            <a:ext cx="2784309" cy="1128344"/>
          </a:xfrm>
          <a:prstGeom prst="wedgeRoundRectCallout">
            <a:avLst>
              <a:gd name="adj1" fmla="val -76806"/>
              <a:gd name="adj2" fmla="val -21046"/>
              <a:gd name="adj3" fmla="val 1666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文理科的整体情况好于去年同期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1627" y="18063"/>
            <a:ext cx="5761567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82" indent="-342882">
              <a:spcBef>
                <a:spcPct val="50000"/>
              </a:spcBef>
              <a:buBlip>
                <a:blip r:embed="rId4"/>
              </a:buBlip>
              <a:defRPr/>
            </a:pPr>
            <a:r>
              <a:rPr lang="zh-CN" altLang="en-US" sz="4267" dirty="0" smtClean="0">
                <a:latin typeface="+mn-ea"/>
              </a:rPr>
              <a:t>例如：优势</a:t>
            </a:r>
            <a:r>
              <a:rPr lang="zh-CN" altLang="en-US" sz="4267" dirty="0">
                <a:latin typeface="+mn-ea"/>
              </a:rPr>
              <a:t>分析</a:t>
            </a:r>
            <a:endParaRPr lang="en-US" altLang="zh-CN" sz="4267" dirty="0">
              <a:latin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72264" y="642644"/>
            <a:ext cx="11042649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4267" kern="0" dirty="0">
                <a:solidFill>
                  <a:srgbClr val="FF3300"/>
                </a:solidFill>
                <a:latin typeface="宋体" charset="-122"/>
                <a:ea typeface="宋体" charset="-122"/>
              </a:rPr>
              <a:t>★</a:t>
            </a:r>
            <a:r>
              <a:rPr lang="zh-CN" altLang="en-US" sz="37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优势</a:t>
            </a:r>
            <a:r>
              <a:rPr lang="en-US" altLang="zh-CN" sz="37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37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：发展态势良好，学生成绩整体有提升</a:t>
            </a:r>
            <a:endParaRPr lang="en-US" altLang="zh-CN" sz="3733" kern="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18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" y="3481704"/>
            <a:ext cx="12192000" cy="33762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51" y="-42828"/>
            <a:ext cx="12192000" cy="3456384"/>
          </a:xfrm>
          <a:prstGeom prst="rect">
            <a:avLst/>
          </a:prstGeom>
        </p:spPr>
      </p:pic>
      <p:sp>
        <p:nvSpPr>
          <p:cNvPr id="50180" name="文本框 4"/>
          <p:cNvSpPr txBox="1">
            <a:spLocks noChangeArrowheads="1"/>
          </p:cNvSpPr>
          <p:nvPr/>
        </p:nvSpPr>
        <p:spPr bwMode="auto">
          <a:xfrm>
            <a:off x="-21664" y="164637"/>
            <a:ext cx="2464435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133" b="1" dirty="0"/>
              <a:t>理科总分分布比较</a:t>
            </a:r>
            <a:endParaRPr lang="en-US" altLang="zh-CN" sz="2133" b="1" dirty="0"/>
          </a:p>
          <a:p>
            <a:pPr algn="ctr"/>
            <a:r>
              <a:rPr lang="zh-CN" altLang="en-US" sz="2133" b="1" dirty="0"/>
              <a:t>（本届）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6103730" y="2086528"/>
            <a:ext cx="5664629" cy="2208245"/>
          </a:xfrm>
          <a:prstGeom prst="wedgeRoundRectCallout">
            <a:avLst>
              <a:gd name="adj1" fmla="val -49298"/>
              <a:gd name="adj2" fmla="val 27926"/>
              <a:gd name="adj3" fmla="val 1666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文理科均较期中期末整体有提升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高分段学生人数分布比例有改观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尖子生表现优异，且形成团队，</a:t>
            </a:r>
            <a:r>
              <a:rPr lang="zh-CN" altLang="en-US" sz="2667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其中***学校表现</a:t>
            </a: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最为突出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39350" y="3515073"/>
            <a:ext cx="2496277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133" b="1" dirty="0"/>
              <a:t>文科总分分布比较</a:t>
            </a:r>
            <a:endParaRPr lang="en-US" altLang="zh-CN" sz="2133" b="1" dirty="0"/>
          </a:p>
          <a:p>
            <a:pPr algn="ctr"/>
            <a:r>
              <a:rPr lang="zh-CN" altLang="en-US" sz="2133" b="1" dirty="0"/>
              <a:t>（本届）</a:t>
            </a:r>
          </a:p>
        </p:txBody>
      </p:sp>
    </p:spTree>
    <p:extLst>
      <p:ext uri="{BB962C8B-B14F-4D97-AF65-F5344CB8AC3E}">
        <p14:creationId xmlns:p14="http://schemas.microsoft.com/office/powerpoint/2010/main" val="6217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5520" y="244660"/>
            <a:ext cx="9450917" cy="1143000"/>
          </a:xfrm>
        </p:spPr>
        <p:txBody>
          <a:bodyPr/>
          <a:lstStyle/>
          <a:p>
            <a:r>
              <a:rPr lang="zh-CN" altLang="en-US" sz="3733" dirty="0" smtClean="0"/>
              <a:t>**中学</a:t>
            </a:r>
            <a:endParaRPr lang="zh-CN" altLang="en-US" sz="3733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51" y="1424519"/>
            <a:ext cx="6337035" cy="2447288"/>
          </a:xfrm>
        </p:spPr>
        <p:txBody>
          <a:bodyPr/>
          <a:lstStyle/>
          <a:p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坚持以人为本，高站位决策、低重心运行、近距离服务</a:t>
            </a:r>
            <a:endParaRPr lang="zh-CN" altLang="en-US" sz="34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4"/>
          <p:cNvGrpSpPr>
            <a:grpSpLocks/>
          </p:cNvGrpSpPr>
          <p:nvPr/>
        </p:nvGrpSpPr>
        <p:grpSpPr bwMode="auto">
          <a:xfrm>
            <a:off x="431371" y="448039"/>
            <a:ext cx="1439565" cy="767623"/>
            <a:chOff x="0" y="1"/>
            <a:chExt cx="1276346" cy="500048"/>
          </a:xfrm>
        </p:grpSpPr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0" y="1"/>
              <a:ext cx="1276346" cy="500048"/>
            </a:xfrm>
            <a:custGeom>
              <a:avLst/>
              <a:gdLst>
                <a:gd name="T0" fmla="*/ 2147483646 w 1119"/>
                <a:gd name="T1" fmla="*/ 0 h 590"/>
                <a:gd name="T2" fmla="*/ 0 w 1119"/>
                <a:gd name="T3" fmla="*/ 2147483646 h 590"/>
                <a:gd name="T4" fmla="*/ 2147483646 w 1119"/>
                <a:gd name="T5" fmla="*/ 2147483646 h 590"/>
                <a:gd name="T6" fmla="*/ 2147483646 w 1119"/>
                <a:gd name="T7" fmla="*/ 2147483646 h 590"/>
                <a:gd name="T8" fmla="*/ 2147483646 w 1119"/>
                <a:gd name="T9" fmla="*/ 0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9"/>
                <a:gd name="T16" fmla="*/ 0 h 590"/>
                <a:gd name="T17" fmla="*/ 1119 w 1119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9" h="590">
                  <a:moveTo>
                    <a:pt x="548" y="0"/>
                  </a:moveTo>
                  <a:lnTo>
                    <a:pt x="0" y="267"/>
                  </a:lnTo>
                  <a:lnTo>
                    <a:pt x="548" y="590"/>
                  </a:lnTo>
                  <a:lnTo>
                    <a:pt x="1119" y="264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66FF33">
                <a:alpha val="70195"/>
              </a:srgbClr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239903" y="79410"/>
              <a:ext cx="828517" cy="30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002060"/>
                  </a:solidFill>
                  <a:ea typeface="宋体" panose="02010600030101010101" pitchFamily="2" charset="-122"/>
                </a:rPr>
                <a:t>案例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171" y="227853"/>
            <a:ext cx="3936437" cy="31051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0" y="3908666"/>
            <a:ext cx="3840425" cy="29327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571" y="3349795"/>
            <a:ext cx="4469100" cy="35082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675" y="3941067"/>
            <a:ext cx="3691496" cy="29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9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5520" y="207992"/>
            <a:ext cx="9450917" cy="1143000"/>
          </a:xfrm>
        </p:spPr>
        <p:txBody>
          <a:bodyPr/>
          <a:lstStyle/>
          <a:p>
            <a:r>
              <a:rPr lang="zh-CN" altLang="en-US" sz="3733" dirty="0" smtClean="0"/>
              <a:t>***学校</a:t>
            </a:r>
            <a:endParaRPr lang="zh-CN" altLang="en-US" sz="3733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51" y="1424518"/>
            <a:ext cx="5952992" cy="2772567"/>
          </a:xfrm>
        </p:spPr>
        <p:txBody>
          <a:bodyPr/>
          <a:lstStyle/>
          <a:p>
            <a:r>
              <a:rPr lang="zh-CN" altLang="en-US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信息化云教学助力高三教学，实现了课程内容的优化、教学流程的重构，使异步学习和个别化指导成为课堂教学的常态。</a:t>
            </a:r>
          </a:p>
        </p:txBody>
      </p:sp>
      <p:grpSp>
        <p:nvGrpSpPr>
          <p:cNvPr id="8" name="组合 4"/>
          <p:cNvGrpSpPr>
            <a:grpSpLocks/>
          </p:cNvGrpSpPr>
          <p:nvPr/>
        </p:nvGrpSpPr>
        <p:grpSpPr bwMode="auto">
          <a:xfrm>
            <a:off x="431371" y="448039"/>
            <a:ext cx="1439565" cy="767623"/>
            <a:chOff x="0" y="1"/>
            <a:chExt cx="1276346" cy="500048"/>
          </a:xfrm>
        </p:grpSpPr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0" y="1"/>
              <a:ext cx="1276346" cy="500048"/>
            </a:xfrm>
            <a:custGeom>
              <a:avLst/>
              <a:gdLst>
                <a:gd name="T0" fmla="*/ 2147483646 w 1119"/>
                <a:gd name="T1" fmla="*/ 0 h 590"/>
                <a:gd name="T2" fmla="*/ 0 w 1119"/>
                <a:gd name="T3" fmla="*/ 2147483646 h 590"/>
                <a:gd name="T4" fmla="*/ 2147483646 w 1119"/>
                <a:gd name="T5" fmla="*/ 2147483646 h 590"/>
                <a:gd name="T6" fmla="*/ 2147483646 w 1119"/>
                <a:gd name="T7" fmla="*/ 2147483646 h 590"/>
                <a:gd name="T8" fmla="*/ 2147483646 w 1119"/>
                <a:gd name="T9" fmla="*/ 0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9"/>
                <a:gd name="T16" fmla="*/ 0 h 590"/>
                <a:gd name="T17" fmla="*/ 1119 w 1119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9" h="590">
                  <a:moveTo>
                    <a:pt x="548" y="0"/>
                  </a:moveTo>
                  <a:lnTo>
                    <a:pt x="0" y="267"/>
                  </a:lnTo>
                  <a:lnTo>
                    <a:pt x="548" y="590"/>
                  </a:lnTo>
                  <a:lnTo>
                    <a:pt x="1119" y="264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66FF33">
                <a:alpha val="70195"/>
              </a:srgbClr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239903" y="79410"/>
              <a:ext cx="828517" cy="30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002060"/>
                  </a:solidFill>
                  <a:ea typeface="宋体" panose="02010600030101010101" pitchFamily="2" charset="-122"/>
                </a:rPr>
                <a:t>案例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6259"/>
            <a:ext cx="5843552" cy="39364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117" y="4232712"/>
            <a:ext cx="4219435" cy="26252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59" y="4197085"/>
            <a:ext cx="7423117" cy="26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35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733" dirty="0"/>
              <a:t>多所学校三次区统练呈稳步提升态势（标准分）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z="2667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4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0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页脚占位符 3"/>
          <p:cNvSpPr>
            <a:spLocks noGrp="1"/>
          </p:cNvSpPr>
          <p:nvPr>
            <p:ph type="ftr" sz="quarter" idx="4294967295"/>
          </p:nvPr>
        </p:nvSpPr>
        <p:spPr bwMode="auto">
          <a:xfrm>
            <a:off x="7952185" y="5643563"/>
            <a:ext cx="1600200" cy="183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254979" name="Picture 2" descr="leave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gray">
          <a:xfrm>
            <a:off x="8667749" y="3911207"/>
            <a:ext cx="857251" cy="52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le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18900000">
            <a:off x="2947101" y="2134855"/>
            <a:ext cx="190207" cy="2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5"/>
          <p:cNvSpPr>
            <a:spLocks noChangeArrowheads="1"/>
          </p:cNvSpPr>
          <p:nvPr/>
        </p:nvSpPr>
        <p:spPr bwMode="gray">
          <a:xfrm>
            <a:off x="384663" y="1747808"/>
            <a:ext cx="11233248" cy="432679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gray">
          <a:xfrm>
            <a:off x="1007435" y="1420138"/>
            <a:ext cx="1791467" cy="48258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背景</a:t>
            </a:r>
            <a:r>
              <a:rPr lang="en-US" altLang="ko-K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603" y="2100245"/>
            <a:ext cx="10942621" cy="4185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zh-CN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用十九大精神统领高考命题工作，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教育部考试中心为高考“最新定调”</a:t>
            </a:r>
            <a:endParaRPr lang="en-US" altLang="zh-CN" sz="3200" b="1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聚焦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立德树人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，上好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一课堂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，着力凸显价值引领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注重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服务选才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，做精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一把尺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，全面提升选拔效能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积极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引导教学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，树好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一面旗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，大力助推素质教育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姜钢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刘桔</a:t>
            </a: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《牢记立德树人使命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写好教育考试奋进之笔》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10"/>
          <p:cNvGrpSpPr>
            <a:grpSpLocks/>
          </p:cNvGrpSpPr>
          <p:nvPr/>
        </p:nvGrpSpPr>
        <p:grpSpPr bwMode="auto">
          <a:xfrm>
            <a:off x="529977" y="256812"/>
            <a:ext cx="4732364" cy="720080"/>
            <a:chOff x="0" y="0"/>
            <a:chExt cx="3370216" cy="493479"/>
          </a:xfrm>
          <a:solidFill>
            <a:srgbClr val="0070C0"/>
          </a:solidFill>
        </p:grpSpPr>
        <p:sp>
          <p:nvSpPr>
            <p:cNvPr id="20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571500" indent="-5715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zh-CN" altLang="en-US" sz="3733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</a:t>
              </a:r>
              <a:r>
                <a:rPr lang="zh-CN" altLang="en-US" sz="3733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模命题背景</a:t>
              </a:r>
              <a:endParaRPr lang="zh-CN" altLang="zh-CN" sz="3733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圆角矩形标注 10"/>
          <p:cNvSpPr/>
          <p:nvPr/>
        </p:nvSpPr>
        <p:spPr>
          <a:xfrm>
            <a:off x="6192013" y="417506"/>
            <a:ext cx="5242212" cy="1247377"/>
          </a:xfrm>
          <a:prstGeom prst="wedgeRoundRectCallout">
            <a:avLst>
              <a:gd name="adj1" fmla="val -32627"/>
              <a:gd name="adj2" fmla="val 94444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“最新定调”如何落实到学校管理，落实到学科的教</a:t>
            </a:r>
            <a:r>
              <a:rPr kumimoji="0" lang="en-US" altLang="zh-CN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-</a:t>
            </a: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学</a:t>
            </a:r>
            <a:r>
              <a:rPr kumimoji="0" lang="en-US" altLang="zh-CN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-</a:t>
            </a: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评？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41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5361" y="548681"/>
            <a:ext cx="11042649" cy="80920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733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★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优势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：学科基础落实较好，一轮复习效果有巩固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Group 4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20827" y="2372883"/>
          <a:ext cx="10849203" cy="2337288"/>
        </p:xfrm>
        <a:graphic>
          <a:graphicData uri="http://schemas.openxmlformats.org/drawingml/2006/table">
            <a:tbl>
              <a:tblPr/>
              <a:tblGrid>
                <a:gridCol w="22950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6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0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06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06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506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语文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英语</a:t>
                      </a: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历史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地理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政治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得分率</a:t>
                      </a:r>
                      <a:endParaRPr kumimoji="0" lang="en-US" altLang="zh-CN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0.74</a:t>
                      </a:r>
                      <a:endParaRPr kumimoji="0" lang="zh-CN" altLang="en-US" sz="2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0.87</a:t>
                      </a:r>
                      <a:endParaRPr kumimoji="0" lang="zh-CN" altLang="en-US" sz="2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0.69</a:t>
                      </a:r>
                      <a:endParaRPr kumimoji="0" lang="zh-CN" altLang="en-US" sz="2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理科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语文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英语</a:t>
                      </a: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物理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化学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生物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得分率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0.77</a:t>
                      </a:r>
                      <a:endParaRPr kumimoji="0" lang="zh-CN" altLang="en-US" sz="2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0.92</a:t>
                      </a:r>
                      <a:endParaRPr kumimoji="0" lang="zh-CN" altLang="en-US" sz="2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0.74</a:t>
                      </a:r>
                      <a:endParaRPr kumimoji="0" lang="zh-CN" altLang="en-US" sz="2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2447595" y="1593470"/>
            <a:ext cx="7969251" cy="62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467" dirty="0">
                <a:latin typeface="楷体" pitchFamily="49" charset="-122"/>
                <a:ea typeface="楷体" pitchFamily="49" charset="-122"/>
              </a:rPr>
              <a:t>一模各学科基础性试题得分率分析表</a:t>
            </a:r>
            <a:endParaRPr lang="en-US" altLang="zh-CN" sz="3467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391479" y="5026999"/>
            <a:ext cx="10178552" cy="1185848"/>
          </a:xfrm>
          <a:prstGeom prst="wedgeRoundRectCallout">
            <a:avLst>
              <a:gd name="adj1" fmla="val -28784"/>
              <a:gd name="adj2" fmla="val -77688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三四组校功不可没</a:t>
            </a:r>
            <a:r>
              <a:rPr kumimoji="0" lang="zh-CN" altLang="en-US" sz="2800" b="1" dirty="0" smtClean="0">
                <a:solidFill>
                  <a:schemeClr val="accent6"/>
                </a:solidFill>
                <a:ea typeface="黑体" panose="02010609060101010101" pitchFamily="49" charset="-122"/>
              </a:rPr>
              <a:t>，</a:t>
            </a:r>
            <a:r>
              <a:rPr kumimoji="0" lang="en-US" altLang="zh-CN" sz="2800" b="1" dirty="0" smtClean="0">
                <a:solidFill>
                  <a:schemeClr val="accent6"/>
                </a:solidFill>
                <a:ea typeface="黑体" panose="02010609060101010101" pitchFamily="49" charset="-122"/>
              </a:rPr>
              <a:t>……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59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1371" y="452670"/>
            <a:ext cx="11425269" cy="80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3733" kern="0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★</a:t>
            </a:r>
            <a:r>
              <a:rPr lang="zh-CN" altLang="en-US" sz="37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优势</a:t>
            </a:r>
            <a:r>
              <a:rPr lang="en-US" altLang="zh-CN" sz="37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r>
              <a:rPr lang="zh-CN" altLang="en-US" sz="37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学科综合能力有所提升，专题复习见成效</a:t>
            </a:r>
            <a:endParaRPr lang="en-US" altLang="zh-CN" sz="3733" kern="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911424" y="1412777"/>
          <a:ext cx="10081119" cy="2404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909"/>
                <a:gridCol w="5618985"/>
                <a:gridCol w="2644225"/>
              </a:tblGrid>
              <a:tr h="57182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数学</a:t>
                      </a:r>
                      <a:endParaRPr lang="zh-CN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考查内容</a:t>
                      </a:r>
                      <a:endParaRPr lang="zh-CN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得分率</a:t>
                      </a:r>
                      <a:endParaRPr lang="zh-CN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/>
                </a:tc>
              </a:tr>
              <a:tr h="6028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期中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运用导数研究函数性质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>
                          <a:solidFill>
                            <a:schemeClr val="tx1"/>
                          </a:solidFill>
                        </a:rPr>
                        <a:t>0.23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</a:tr>
              <a:tr h="5718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期末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运用导数研究函数性质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>
                          <a:solidFill>
                            <a:schemeClr val="tx1"/>
                          </a:solidFill>
                        </a:rPr>
                        <a:t>0.21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</a:tr>
              <a:tr h="6538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一模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运用导数研究函数性质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>
                          <a:solidFill>
                            <a:schemeClr val="tx1"/>
                          </a:solidFill>
                        </a:rPr>
                        <a:t>0.40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918608" y="3963942"/>
          <a:ext cx="10081119" cy="2441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909"/>
                <a:gridCol w="5618985"/>
                <a:gridCol w="2644225"/>
              </a:tblGrid>
              <a:tr h="5816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化学</a:t>
                      </a:r>
                      <a:endParaRPr lang="zh-CN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考查内容</a:t>
                      </a:r>
                      <a:endParaRPr lang="zh-CN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得分率</a:t>
                      </a:r>
                      <a:endParaRPr lang="zh-CN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/>
                </a:tc>
              </a:tr>
              <a:tr h="6131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期中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实验探究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>
                          <a:solidFill>
                            <a:schemeClr val="tx1"/>
                          </a:solidFill>
                        </a:rPr>
                        <a:t>0.54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</a:tr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期末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smtClean="0">
                          <a:solidFill>
                            <a:schemeClr val="tx1"/>
                          </a:solidFill>
                        </a:rPr>
                        <a:t>实验探究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>
                          <a:solidFill>
                            <a:schemeClr val="tx1"/>
                          </a:solidFill>
                        </a:rPr>
                        <a:t>0.52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</a:tr>
              <a:tr h="6650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一模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实验探究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>
                          <a:solidFill>
                            <a:schemeClr val="tx1"/>
                          </a:solidFill>
                        </a:rPr>
                        <a:t>0.58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951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934" y="2375392"/>
            <a:ext cx="11741300" cy="648280"/>
          </a:xfrm>
        </p:spPr>
        <p:txBody>
          <a:bodyPr/>
          <a:lstStyle/>
          <a:p>
            <a:r>
              <a:rPr lang="en-US" altLang="zh-CN" sz="3467" dirty="0"/>
              <a:t>2018</a:t>
            </a:r>
            <a:r>
              <a:rPr lang="zh-CN" altLang="en-US" sz="3467" dirty="0"/>
              <a:t>北京高考英语听力机考中海淀满分率创</a:t>
            </a:r>
            <a:r>
              <a:rPr lang="zh-CN" altLang="en-US" sz="3467" dirty="0">
                <a:solidFill>
                  <a:srgbClr val="FF0000"/>
                </a:solidFill>
              </a:rPr>
              <a:t>历史新高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1371" y="449209"/>
            <a:ext cx="11413352" cy="1209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None/>
            </a:pPr>
            <a:r>
              <a:rPr lang="en-US" altLang="zh-CN" sz="2800" kern="0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★</a:t>
            </a:r>
            <a:r>
              <a:rPr kumimoji="1"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优势</a:t>
            </a:r>
            <a:r>
              <a:rPr kumimoji="1"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r>
              <a:rPr kumimoji="1"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：顺应高考改革，区域策略得当</a:t>
            </a:r>
            <a:endParaRPr kumimoji="1"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007435" y="3621021"/>
          <a:ext cx="9978996" cy="2634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4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4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4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947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38245"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2016</a:t>
                      </a:r>
                      <a:r>
                        <a:rPr lang="zh-CN" altLang="en-US" sz="2800" dirty="0" smtClean="0"/>
                        <a:t>年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2017</a:t>
                      </a:r>
                      <a:r>
                        <a:rPr lang="zh-CN" altLang="en-US" sz="2800" dirty="0" smtClean="0"/>
                        <a:t>年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2018</a:t>
                      </a:r>
                      <a:r>
                        <a:rPr lang="zh-CN" altLang="en-US" sz="2800" dirty="0" smtClean="0"/>
                        <a:t>年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8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北京市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28.5%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30.3%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30.6%</a:t>
                      </a:r>
                      <a:r>
                        <a:rPr lang="zh-CN" altLang="en-US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en-US" sz="15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第一次</a:t>
                      </a:r>
                      <a:r>
                        <a:rPr lang="zh-CN" altLang="en-US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8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海淀区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44.2%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45.3%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56.2%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2501643" y="2942259"/>
            <a:ext cx="7272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黑体" pitchFamily="49" charset="-122"/>
              </a:rPr>
              <a:t>近三年高考听力市区满分率对比</a:t>
            </a:r>
            <a:endParaRPr lang="en-US" altLang="zh-CN" sz="3200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50701" y="1220642"/>
            <a:ext cx="11741300" cy="118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9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高考综合改革之英语听力机考。</a:t>
            </a:r>
            <a:endParaRPr lang="en-US" altLang="zh-CN" sz="2933" kern="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高度重视，加强练习，精心组织模拟演练，精心组织考试。</a:t>
            </a:r>
            <a:endParaRPr lang="zh-CN" altLang="en-US" sz="2933" kern="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0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27382" y="548679"/>
            <a:ext cx="11317341" cy="11102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None/>
            </a:pPr>
            <a:r>
              <a:rPr lang="zh-CN" altLang="en-US" sz="3733" kern="0" dirty="0">
                <a:latin typeface="宋体" pitchFamily="2" charset="-122"/>
                <a:ea typeface="宋体" pitchFamily="2" charset="-122"/>
              </a:rPr>
              <a:t>考试内容与形式改革：</a:t>
            </a:r>
            <a:endParaRPr kumimoji="1"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39350" y="1424518"/>
            <a:ext cx="11260501" cy="6420972"/>
          </a:xfrm>
        </p:spPr>
        <p:txBody>
          <a:bodyPr/>
          <a:lstStyle/>
          <a:p>
            <a:pPr>
              <a:spcBef>
                <a:spcPts val="1067"/>
              </a:spcBef>
              <a:spcAft>
                <a:spcPts val="800"/>
              </a:spcAft>
            </a:pPr>
            <a:r>
              <a:rPr lang="zh-CN" altLang="en-US" sz="3467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“宽”而“活”</a:t>
            </a:r>
            <a:endParaRPr lang="en-US" altLang="zh-CN" sz="3467" dirty="0">
              <a:solidFill>
                <a:srgbClr val="8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ts val="1067"/>
              </a:spcBef>
              <a:spcAft>
                <a:spcPts val="800"/>
              </a:spcAft>
            </a:pPr>
            <a:r>
              <a:rPr lang="zh-CN" altLang="en-US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例如：语文学科经典阅读</a:t>
            </a:r>
            <a:endParaRPr lang="en-US" altLang="zh-CN" sz="34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ts val="1067"/>
              </a:spcBef>
              <a:spcAft>
                <a:spcPts val="800"/>
              </a:spcAft>
            </a:pPr>
            <a:r>
              <a:rPr lang="zh-CN" altLang="en-US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教</a:t>
            </a:r>
            <a:r>
              <a:rPr lang="en-US" altLang="zh-CN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学策略：丰厚积累，情境运用，以思维品质的提升为核心（关联、系统、发散、灵活、敏捷）</a:t>
            </a:r>
            <a:endParaRPr lang="en-US" altLang="zh-CN" sz="34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97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语文学科经典阅读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——《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论语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》</a:t>
            </a:r>
            <a:endParaRPr lang="zh-CN" altLang="en-US" sz="3733" dirty="0"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815413" y="1892830"/>
          <a:ext cx="10684445" cy="3840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4723"/>
                <a:gridCol w="918195"/>
                <a:gridCol w="918195"/>
                <a:gridCol w="1265327"/>
                <a:gridCol w="2949421"/>
                <a:gridCol w="965357"/>
                <a:gridCol w="996837"/>
                <a:gridCol w="918195"/>
                <a:gridCol w="918195"/>
              </a:tblGrid>
              <a:tr h="529715"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400" kern="1200" dirty="0" smtClean="0"/>
                        <a:t>题号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分值</a:t>
                      </a:r>
                      <a:endParaRPr lang="zh-CN" altLang="en-US" sz="2400" dirty="0"/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题型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能力要求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400" kern="1200" dirty="0" smtClean="0"/>
                        <a:t>得分率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400" kern="1200" dirty="0" smtClean="0"/>
                        <a:t>满分人数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9715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文科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理科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文科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理科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</a:tr>
              <a:tr h="927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期中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简答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理解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0.53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0.54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</a:tr>
              <a:tr h="927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期末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②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微写作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理解、简单运用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（任选一则）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0.64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0.65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</a:tr>
              <a:tr h="927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一模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微写作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理解、综合运用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（两则关联）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0.63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0.64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8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8570384" y="6381751"/>
            <a:ext cx="2133600" cy="24553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   </a:t>
            </a:r>
          </a:p>
          <a:p>
            <a:r>
              <a:rPr lang="en-US" altLang="zh-CN" smtClean="0">
                <a:ea typeface="宋体" charset="-122"/>
              </a:rPr>
              <a:t>   </a:t>
            </a:r>
          </a:p>
        </p:txBody>
      </p:sp>
      <p:sp>
        <p:nvSpPr>
          <p:cNvPr id="51202" name="AutoShape 2"/>
          <p:cNvSpPr>
            <a:spLocks noChangeArrowheads="1"/>
          </p:cNvSpPr>
          <p:nvPr/>
        </p:nvSpPr>
        <p:spPr bwMode="gray">
          <a:xfrm>
            <a:off x="1904077" y="178050"/>
            <a:ext cx="8388351" cy="8530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C3554"/>
              </a:gs>
              <a:gs pos="100000">
                <a:srgbClr val="5F73B5"/>
              </a:gs>
            </a:gsLst>
            <a:lin ang="5400000" scaled="1"/>
          </a:gradFill>
          <a:ln w="57150" cmpd="thickThin" algn="ctr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51211" name="Rectangle 13"/>
          <p:cNvSpPr>
            <a:spLocks noChangeArrowheads="1"/>
          </p:cNvSpPr>
          <p:nvPr/>
        </p:nvSpPr>
        <p:spPr bwMode="gray">
          <a:xfrm>
            <a:off x="4131734" y="228602"/>
            <a:ext cx="4059767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733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我们是如何做到的</a:t>
            </a:r>
            <a:endParaRPr lang="en-US" altLang="zh-CN" sz="3733" b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1224" name="Rectangle 29"/>
          <p:cNvSpPr>
            <a:spLocks noChangeArrowheads="1"/>
          </p:cNvSpPr>
          <p:nvPr/>
        </p:nvSpPr>
        <p:spPr bwMode="gray">
          <a:xfrm>
            <a:off x="1598083" y="1051755"/>
            <a:ext cx="9127067" cy="814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CN" altLang="en-US" sz="4267" b="1" dirty="0">
                <a:solidFill>
                  <a:srgbClr val="660033"/>
                </a:solidFill>
              </a:rPr>
              <a:t>直面问题，依靠团队，攻坚克难</a:t>
            </a:r>
            <a:endParaRPr lang="en-US" altLang="zh-CN" sz="4267" dirty="0">
              <a:solidFill>
                <a:srgbClr val="660033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5639" y="2375959"/>
            <a:ext cx="2317751" cy="2775129"/>
            <a:chOff x="146729" y="1781969"/>
            <a:chExt cx="1738313" cy="2081347"/>
          </a:xfrm>
        </p:grpSpPr>
        <p:sp>
          <p:nvSpPr>
            <p:cNvPr id="51212" name="AutoShape 14"/>
            <p:cNvSpPr>
              <a:spLocks noChangeArrowheads="1"/>
            </p:cNvSpPr>
            <p:nvPr/>
          </p:nvSpPr>
          <p:spPr bwMode="gray">
            <a:xfrm>
              <a:off x="419779" y="1781969"/>
              <a:ext cx="1200150" cy="1092200"/>
            </a:xfrm>
            <a:prstGeom prst="diamond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74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400"/>
            </a:p>
          </p:txBody>
        </p:sp>
        <p:sp>
          <p:nvSpPr>
            <p:cNvPr id="274452" name="Text Box 21"/>
            <p:cNvSpPr txBox="1">
              <a:spLocks noChangeArrowheads="1"/>
            </p:cNvSpPr>
            <p:nvPr/>
          </p:nvSpPr>
          <p:spPr bwMode="gray">
            <a:xfrm>
              <a:off x="542017" y="1935956"/>
              <a:ext cx="933450" cy="76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敏锐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洞察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1220" name="Text Box 25"/>
            <p:cNvSpPr txBox="1">
              <a:spLocks noChangeArrowheads="1"/>
            </p:cNvSpPr>
            <p:nvPr/>
          </p:nvSpPr>
          <p:spPr bwMode="gray">
            <a:xfrm>
              <a:off x="146729" y="2963069"/>
              <a:ext cx="1738313" cy="900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zh-CN" altLang="en-US" sz="2400" b="1" dirty="0">
                  <a:solidFill>
                    <a:srgbClr val="000000"/>
                  </a:solidFill>
                </a:rPr>
                <a:t>中高端人数比例不足，集中在十余所学校</a:t>
              </a:r>
              <a:endParaRPr lang="en-US" altLang="zh-CN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159906" y="2375959"/>
            <a:ext cx="3145367" cy="2775129"/>
            <a:chOff x="1619929" y="1781969"/>
            <a:chExt cx="2359025" cy="2081347"/>
          </a:xfrm>
        </p:grpSpPr>
        <p:sp>
          <p:nvSpPr>
            <p:cNvPr id="51213" name="AutoShape 15"/>
            <p:cNvSpPr>
              <a:spLocks noChangeArrowheads="1"/>
            </p:cNvSpPr>
            <p:nvPr/>
          </p:nvSpPr>
          <p:spPr bwMode="gray">
            <a:xfrm>
              <a:off x="2554967" y="1781969"/>
              <a:ext cx="1200150" cy="1092200"/>
            </a:xfrm>
            <a:prstGeom prst="diamond">
              <a:avLst/>
            </a:prstGeom>
            <a:solidFill>
              <a:srgbClr val="CBCAA2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74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C1CF9D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400"/>
            </a:p>
          </p:txBody>
        </p:sp>
        <p:cxnSp>
          <p:nvCxnSpPr>
            <p:cNvPr id="51216" name="AutoShape 18"/>
            <p:cNvCxnSpPr>
              <a:cxnSpLocks noChangeShapeType="1"/>
              <a:stCxn id="51212" idx="3"/>
              <a:endCxn id="51213" idx="1"/>
            </p:cNvCxnSpPr>
            <p:nvPr/>
          </p:nvCxnSpPr>
          <p:spPr bwMode="gray">
            <a:xfrm>
              <a:off x="1619929" y="2328069"/>
              <a:ext cx="935038" cy="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</p:spPr>
        </p:cxnSp>
        <p:sp>
          <p:nvSpPr>
            <p:cNvPr id="51221" name="Text Box 26"/>
            <p:cNvSpPr txBox="1">
              <a:spLocks noChangeArrowheads="1"/>
            </p:cNvSpPr>
            <p:nvPr/>
          </p:nvSpPr>
          <p:spPr bwMode="gray">
            <a:xfrm>
              <a:off x="2240642" y="2963069"/>
              <a:ext cx="1738312" cy="900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altLang="zh-CN" sz="2400" b="1" dirty="0">
                  <a:solidFill>
                    <a:srgbClr val="000000"/>
                  </a:solidFill>
                </a:rPr>
                <a:t>1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月</a:t>
              </a:r>
              <a:r>
                <a:rPr lang="en-US" altLang="zh-CN" sz="2400" b="1" dirty="0">
                  <a:solidFill>
                    <a:srgbClr val="000000"/>
                  </a:solidFill>
                </a:rPr>
                <a:t>23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日部分学校教学管理干部交流研讨</a:t>
              </a:r>
              <a:endParaRPr lang="en-US" altLang="zh-CN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gray">
            <a:xfrm>
              <a:off x="2645802" y="1927850"/>
              <a:ext cx="935037" cy="76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问题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剖析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06823" y="1634896"/>
            <a:ext cx="4765960" cy="1469196"/>
            <a:chOff x="3755117" y="1226172"/>
            <a:chExt cx="3574470" cy="1101897"/>
          </a:xfrm>
        </p:grpSpPr>
        <p:sp>
          <p:nvSpPr>
            <p:cNvPr id="51214" name="AutoShape 16"/>
            <p:cNvSpPr>
              <a:spLocks noChangeArrowheads="1"/>
            </p:cNvSpPr>
            <p:nvPr/>
          </p:nvSpPr>
          <p:spPr bwMode="gray">
            <a:xfrm>
              <a:off x="4628043" y="1226172"/>
              <a:ext cx="1200150" cy="1092200"/>
            </a:xfrm>
            <a:prstGeom prst="diamond">
              <a:avLst/>
            </a:prstGeom>
            <a:solidFill>
              <a:srgbClr val="CBCAA2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74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C1CF9D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400"/>
            </a:p>
          </p:txBody>
        </p:sp>
        <p:cxnSp>
          <p:nvCxnSpPr>
            <p:cNvPr id="51217" name="AutoShape 19"/>
            <p:cNvCxnSpPr>
              <a:cxnSpLocks noChangeShapeType="1"/>
              <a:stCxn id="51213" idx="3"/>
            </p:cNvCxnSpPr>
            <p:nvPr/>
          </p:nvCxnSpPr>
          <p:spPr bwMode="gray">
            <a:xfrm flipV="1">
              <a:off x="3755117" y="1781969"/>
              <a:ext cx="866095" cy="54610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</p:spPr>
        </p:cxnSp>
        <p:sp>
          <p:nvSpPr>
            <p:cNvPr id="51222" name="Text Box 27"/>
            <p:cNvSpPr txBox="1">
              <a:spLocks noChangeArrowheads="1"/>
            </p:cNvSpPr>
            <p:nvPr/>
          </p:nvSpPr>
          <p:spPr bwMode="gray">
            <a:xfrm>
              <a:off x="5591274" y="1291816"/>
              <a:ext cx="1738313" cy="900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zh-CN" altLang="en-US" sz="2400" b="1" dirty="0">
                  <a:solidFill>
                    <a:srgbClr val="000000"/>
                  </a:solidFill>
                </a:rPr>
                <a:t>深入</a:t>
              </a:r>
              <a:r>
                <a:rPr lang="en-US" altLang="zh-CN" sz="2400" b="1" dirty="0">
                  <a:solidFill>
                    <a:srgbClr val="000000"/>
                  </a:solidFill>
                </a:rPr>
                <a:t>12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所学校调研指导，解决“真”问题</a:t>
              </a:r>
              <a:endParaRPr lang="en-US" altLang="zh-CN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gray">
            <a:xfrm>
              <a:off x="4729300" y="1357263"/>
              <a:ext cx="933450" cy="76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个性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指导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34974" y="3105978"/>
            <a:ext cx="4835036" cy="1473413"/>
            <a:chOff x="3776230" y="2329484"/>
            <a:chExt cx="3626277" cy="1105060"/>
          </a:xfrm>
        </p:grpSpPr>
        <p:sp>
          <p:nvSpPr>
            <p:cNvPr id="51223" name="Text Box 28"/>
            <p:cNvSpPr txBox="1">
              <a:spLocks noChangeArrowheads="1"/>
            </p:cNvSpPr>
            <p:nvPr/>
          </p:nvSpPr>
          <p:spPr bwMode="gray">
            <a:xfrm>
              <a:off x="5687213" y="2534297"/>
              <a:ext cx="1715294" cy="900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altLang="zh-CN" sz="2400" b="1" dirty="0">
                  <a:solidFill>
                    <a:srgbClr val="000000"/>
                  </a:solidFill>
                </a:rPr>
                <a:t>3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月</a:t>
              </a:r>
              <a:r>
                <a:rPr lang="en-US" altLang="zh-CN" sz="2400" b="1" dirty="0">
                  <a:solidFill>
                    <a:srgbClr val="000000"/>
                  </a:solidFill>
                </a:rPr>
                <a:t>21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日“</a:t>
              </a:r>
              <a:r>
                <a:rPr lang="zh-CN" altLang="zh-CN" sz="2400" b="1" dirty="0">
                  <a:solidFill>
                    <a:srgbClr val="000000"/>
                  </a:solidFill>
                </a:rPr>
                <a:t>高三复习备考深度交流研讨会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”</a:t>
              </a:r>
              <a:endParaRPr lang="en-US" altLang="zh-CN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215" name="AutoShape 17"/>
            <p:cNvSpPr>
              <a:spLocks noChangeArrowheads="1"/>
            </p:cNvSpPr>
            <p:nvPr/>
          </p:nvSpPr>
          <p:spPr bwMode="gray">
            <a:xfrm>
              <a:off x="4617377" y="2332037"/>
              <a:ext cx="1200150" cy="1092200"/>
            </a:xfrm>
            <a:prstGeom prst="diamond">
              <a:avLst/>
            </a:prstGeom>
            <a:solidFill>
              <a:srgbClr val="CBCAA2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74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C1CF9D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400"/>
            </a:p>
          </p:txBody>
        </p:sp>
        <p:cxnSp>
          <p:nvCxnSpPr>
            <p:cNvPr id="51218" name="AutoShape 20"/>
            <p:cNvCxnSpPr>
              <a:cxnSpLocks noChangeShapeType="1"/>
            </p:cNvCxnSpPr>
            <p:nvPr/>
          </p:nvCxnSpPr>
          <p:spPr bwMode="gray">
            <a:xfrm>
              <a:off x="3776230" y="2329484"/>
              <a:ext cx="834316" cy="57449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</p:spPr>
        </p:cxnSp>
        <p:sp>
          <p:nvSpPr>
            <p:cNvPr id="36" name="Text Box 21"/>
            <p:cNvSpPr txBox="1">
              <a:spLocks noChangeArrowheads="1"/>
            </p:cNvSpPr>
            <p:nvPr/>
          </p:nvSpPr>
          <p:spPr bwMode="gray">
            <a:xfrm>
              <a:off x="4729300" y="2478709"/>
              <a:ext cx="935037" cy="76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典型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引路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20422" y="2315519"/>
            <a:ext cx="5167337" cy="3078726"/>
            <a:chOff x="5265316" y="1736639"/>
            <a:chExt cx="3875503" cy="2309045"/>
          </a:xfrm>
        </p:grpSpPr>
        <p:cxnSp>
          <p:nvCxnSpPr>
            <p:cNvPr id="42" name="AutoShape 18"/>
            <p:cNvCxnSpPr>
              <a:cxnSpLocks noChangeShapeType="1"/>
            </p:cNvCxnSpPr>
            <p:nvPr/>
          </p:nvCxnSpPr>
          <p:spPr bwMode="gray">
            <a:xfrm flipV="1">
              <a:off x="5265316" y="2328068"/>
              <a:ext cx="2331020" cy="27658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</p:spPr>
        </p:cxnSp>
        <p:sp>
          <p:nvSpPr>
            <p:cNvPr id="44" name="AutoShape 14"/>
            <p:cNvSpPr>
              <a:spLocks noChangeArrowheads="1"/>
            </p:cNvSpPr>
            <p:nvPr/>
          </p:nvSpPr>
          <p:spPr bwMode="gray">
            <a:xfrm>
              <a:off x="7635789" y="1736639"/>
              <a:ext cx="1200150" cy="1092200"/>
            </a:xfrm>
            <a:prstGeom prst="diamond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74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400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gray">
            <a:xfrm>
              <a:off x="7762828" y="1890626"/>
              <a:ext cx="933450" cy="76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持续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跟进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gray">
            <a:xfrm>
              <a:off x="7402507" y="2868439"/>
              <a:ext cx="1738312" cy="11772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zh-CN" altLang="en-US" sz="2400" b="1" dirty="0">
                  <a:solidFill>
                    <a:srgbClr val="000000"/>
                  </a:solidFill>
                </a:rPr>
                <a:t>深入</a:t>
              </a:r>
              <a:r>
                <a:rPr lang="en-US" altLang="zh-CN" sz="2400" b="1" dirty="0">
                  <a:solidFill>
                    <a:srgbClr val="000000"/>
                  </a:solidFill>
                </a:rPr>
                <a:t>10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所学校调研，了解改进情况，解决阶段关键问题</a:t>
              </a:r>
              <a:endParaRPr lang="en-US" altLang="zh-CN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" y="5357104"/>
            <a:ext cx="12178196" cy="831943"/>
            <a:chOff x="7172" y="4254431"/>
            <a:chExt cx="9133647" cy="623957"/>
          </a:xfrm>
        </p:grpSpPr>
        <p:sp>
          <p:nvSpPr>
            <p:cNvPr id="51203" name="Rectangle 3"/>
            <p:cNvSpPr>
              <a:spLocks noChangeArrowheads="1"/>
            </p:cNvSpPr>
            <p:nvPr/>
          </p:nvSpPr>
          <p:spPr bwMode="gray">
            <a:xfrm>
              <a:off x="7172" y="4254431"/>
              <a:ext cx="9133647" cy="606425"/>
            </a:xfrm>
            <a:prstGeom prst="rect">
              <a:avLst/>
            </a:prstGeom>
            <a:solidFill>
              <a:srgbClr val="D7D7C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15209" y="4254431"/>
              <a:ext cx="1916095" cy="606425"/>
              <a:chOff x="404" y="1980"/>
              <a:chExt cx="1294" cy="298"/>
            </a:xfrm>
          </p:grpSpPr>
          <p:sp>
            <p:nvSpPr>
              <p:cNvPr id="51228" name="Rectangle 5"/>
              <p:cNvSpPr>
                <a:spLocks noChangeArrowheads="1"/>
              </p:cNvSpPr>
              <p:nvPr/>
            </p:nvSpPr>
            <p:spPr bwMode="gray">
              <a:xfrm>
                <a:off x="404" y="1980"/>
                <a:ext cx="1205" cy="298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  <p:sp>
            <p:nvSpPr>
              <p:cNvPr id="51229" name="AutoShape 6"/>
              <p:cNvSpPr>
                <a:spLocks noChangeArrowheads="1"/>
              </p:cNvSpPr>
              <p:nvPr/>
            </p:nvSpPr>
            <p:spPr bwMode="gray">
              <a:xfrm rot="5400000">
                <a:off x="1568" y="2072"/>
                <a:ext cx="139" cy="120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</p:grpSp>
        <p:sp>
          <p:nvSpPr>
            <p:cNvPr id="51205" name="Text Box 7"/>
            <p:cNvSpPr txBox="1">
              <a:spLocks noChangeArrowheads="1"/>
            </p:cNvSpPr>
            <p:nvPr/>
          </p:nvSpPr>
          <p:spPr bwMode="gray">
            <a:xfrm>
              <a:off x="1799517" y="4351268"/>
              <a:ext cx="1746142" cy="37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667" b="1" dirty="0">
                  <a:latin typeface="华文细黑" pitchFamily="2" charset="-122"/>
                </a:rPr>
                <a:t>谋划解决策略</a:t>
              </a:r>
              <a:endParaRPr lang="en-US" altLang="zh-CN" sz="2667" b="1" dirty="0">
                <a:latin typeface="华文细黑" pitchFamily="2" charset="-122"/>
              </a:endParaRPr>
            </a:p>
          </p:txBody>
        </p:sp>
        <p:sp>
          <p:nvSpPr>
            <p:cNvPr id="274439" name="Rectangle 8"/>
            <p:cNvSpPr>
              <a:spLocks noChangeArrowheads="1"/>
            </p:cNvSpPr>
            <p:nvPr/>
          </p:nvSpPr>
          <p:spPr bwMode="gray">
            <a:xfrm>
              <a:off x="19447" y="4359206"/>
              <a:ext cx="1911857" cy="3770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667" b="1" dirty="0">
                  <a:latin typeface="华文细黑" panose="02010600040101010101" pitchFamily="2" charset="-122"/>
                  <a:ea typeface="宋体" pitchFamily="2" charset="-122"/>
                </a:rPr>
                <a:t>聚焦共性问题</a:t>
              </a:r>
              <a:endParaRPr lang="en-US" altLang="zh-CN" sz="2667" b="1" dirty="0">
                <a:latin typeface="华文细黑" panose="02010600040101010101" pitchFamily="2" charset="-122"/>
                <a:ea typeface="宋体" pitchFamily="2" charset="-122"/>
              </a:endParaRPr>
            </a:p>
          </p:txBody>
        </p:sp>
        <p:sp>
          <p:nvSpPr>
            <p:cNvPr id="274440" name="AutoShape 9"/>
            <p:cNvSpPr>
              <a:spLocks noChangeArrowheads="1"/>
            </p:cNvSpPr>
            <p:nvPr/>
          </p:nvSpPr>
          <p:spPr bwMode="gray">
            <a:xfrm>
              <a:off x="3426774" y="4438480"/>
              <a:ext cx="383599" cy="266700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rgbClr val="D7D7C3"/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ea typeface="宋体" pitchFamily="2" charset="-122"/>
              </a:endParaRPr>
            </a:p>
          </p:txBody>
        </p:sp>
        <p:sp>
          <p:nvSpPr>
            <p:cNvPr id="51208" name="Text Box 10"/>
            <p:cNvSpPr txBox="1">
              <a:spLocks noChangeArrowheads="1"/>
            </p:cNvSpPr>
            <p:nvPr/>
          </p:nvSpPr>
          <p:spPr bwMode="gray">
            <a:xfrm>
              <a:off x="3710634" y="4383018"/>
              <a:ext cx="1746142" cy="37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667" b="1" dirty="0">
                  <a:latin typeface="华文细黑" pitchFamily="2" charset="-122"/>
                </a:rPr>
                <a:t>专题调研指导</a:t>
              </a:r>
              <a:endParaRPr lang="en-US" altLang="zh-CN" sz="2667" b="1" dirty="0">
                <a:latin typeface="华文细黑" pitchFamily="2" charset="-122"/>
              </a:endParaRPr>
            </a:p>
          </p:txBody>
        </p:sp>
        <p:sp>
          <p:nvSpPr>
            <p:cNvPr id="274442" name="AutoShape 11"/>
            <p:cNvSpPr>
              <a:spLocks noChangeArrowheads="1"/>
            </p:cNvSpPr>
            <p:nvPr/>
          </p:nvSpPr>
          <p:spPr bwMode="gray">
            <a:xfrm>
              <a:off x="5318070" y="4438480"/>
              <a:ext cx="383599" cy="287237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rgbClr val="D7D7C3"/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ea typeface="宋体" pitchFamily="2" charset="-122"/>
              </a:endParaRPr>
            </a:p>
          </p:txBody>
        </p:sp>
        <p:sp>
          <p:nvSpPr>
            <p:cNvPr id="51210" name="Text Box 12"/>
            <p:cNvSpPr txBox="1">
              <a:spLocks noChangeArrowheads="1"/>
            </p:cNvSpPr>
            <p:nvPr/>
          </p:nvSpPr>
          <p:spPr bwMode="gray">
            <a:xfrm>
              <a:off x="5558709" y="4402910"/>
              <a:ext cx="2227943" cy="37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667" b="1" dirty="0">
                  <a:latin typeface="华文细黑" pitchFamily="2" charset="-122"/>
                </a:rPr>
                <a:t>提炼经验辐射引领</a:t>
              </a:r>
              <a:endParaRPr lang="en-US" altLang="zh-CN" sz="2667" b="1" dirty="0">
                <a:latin typeface="华文细黑" pitchFamily="2" charset="-122"/>
              </a:endParaRPr>
            </a:p>
          </p:txBody>
        </p:sp>
        <p:sp>
          <p:nvSpPr>
            <p:cNvPr id="47" name="AutoShape 11"/>
            <p:cNvSpPr>
              <a:spLocks noChangeArrowheads="1"/>
            </p:cNvSpPr>
            <p:nvPr/>
          </p:nvSpPr>
          <p:spPr bwMode="gray">
            <a:xfrm>
              <a:off x="7696785" y="4466448"/>
              <a:ext cx="383599" cy="287237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rgbClr val="D7D7C3"/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ea typeface="宋体" pitchFamily="2" charset="-122"/>
              </a:endParaRPr>
            </a:p>
          </p:txBody>
        </p:sp>
        <p:grpSp>
          <p:nvGrpSpPr>
            <p:cNvPr id="48" name="Group 4"/>
            <p:cNvGrpSpPr>
              <a:grpSpLocks/>
            </p:cNvGrpSpPr>
            <p:nvPr/>
          </p:nvGrpSpPr>
          <p:grpSpPr bwMode="auto">
            <a:xfrm>
              <a:off x="8043862" y="4271963"/>
              <a:ext cx="1096957" cy="606425"/>
              <a:chOff x="404" y="1980"/>
              <a:chExt cx="1294" cy="298"/>
            </a:xfrm>
          </p:grpSpPr>
          <p:sp>
            <p:nvSpPr>
              <p:cNvPr id="49" name="Rectangle 5"/>
              <p:cNvSpPr>
                <a:spLocks noChangeArrowheads="1"/>
              </p:cNvSpPr>
              <p:nvPr/>
            </p:nvSpPr>
            <p:spPr bwMode="gray">
              <a:xfrm>
                <a:off x="404" y="1980"/>
                <a:ext cx="1205" cy="298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zh-CN" altLang="en-US" sz="2400" dirty="0"/>
                  <a:t>深入推进</a:t>
                </a:r>
              </a:p>
            </p:txBody>
          </p:sp>
          <p:sp>
            <p:nvSpPr>
              <p:cNvPr id="50" name="AutoShape 6"/>
              <p:cNvSpPr>
                <a:spLocks noChangeArrowheads="1"/>
              </p:cNvSpPr>
              <p:nvPr/>
            </p:nvSpPr>
            <p:spPr bwMode="gray">
              <a:xfrm rot="5400000">
                <a:off x="1568" y="2072"/>
                <a:ext cx="139" cy="120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33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267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学校：教研、科研支持教师专业发展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350" y="1316766"/>
            <a:ext cx="11248956" cy="4525433"/>
          </a:xfrm>
        </p:spPr>
        <p:txBody>
          <a:bodyPr/>
          <a:lstStyle/>
          <a:p>
            <a:r>
              <a:rPr lang="zh-CN" altLang="en-US" dirty="0" smtClean="0"/>
              <a:t>例如：育英中学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851" y="1403351"/>
            <a:ext cx="7296811" cy="677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7" y="2276873"/>
            <a:ext cx="12090400" cy="41258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37" y="2841680"/>
            <a:ext cx="5049479" cy="38596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178" y="2876018"/>
            <a:ext cx="2167236" cy="38253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415" y="2796419"/>
            <a:ext cx="4607248" cy="39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9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1801" y="165100"/>
            <a:ext cx="5761567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1" indent="-342891">
              <a:spcBef>
                <a:spcPct val="50000"/>
              </a:spcBef>
              <a:buBlip>
                <a:blip r:embed="rId3"/>
              </a:buBlip>
              <a:defRPr/>
            </a:pPr>
            <a:r>
              <a:rPr lang="zh-CN" altLang="en-US" sz="4267" dirty="0" smtClean="0">
                <a:latin typeface="+mn-ea"/>
              </a:rPr>
              <a:t>例如：问题</a:t>
            </a:r>
            <a:r>
              <a:rPr lang="zh-CN" altLang="en-US" sz="4267" dirty="0">
                <a:latin typeface="+mn-ea"/>
              </a:rPr>
              <a:t>反思</a:t>
            </a:r>
            <a:endParaRPr lang="en-US" altLang="zh-CN" sz="4267" dirty="0">
              <a:latin typeface="+mn-ea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27381" y="962321"/>
            <a:ext cx="10944787" cy="964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733" dirty="0" smtClean="0"/>
              <a:t>少</a:t>
            </a:r>
            <a:r>
              <a:rPr lang="zh-CN" altLang="en-US" sz="3733" dirty="0"/>
              <a:t>部分学校整体呈下滑趋势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372883"/>
            <a:ext cx="11425269" cy="44275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75439" y="1678406"/>
            <a:ext cx="60486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四所学校三次统练总分标准分折线图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4871212" y="194421"/>
            <a:ext cx="5882132" cy="719667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FFC000"/>
              </a:gs>
              <a:gs pos="76000">
                <a:schemeClr val="folHlink">
                  <a:gamma/>
                  <a:tint val="6078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学校</a:t>
            </a:r>
            <a:r>
              <a:rPr lang="zh-CN" altLang="en-US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层面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（主要问题）</a:t>
            </a:r>
            <a:endParaRPr lang="en-US" altLang="zh-CN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15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 txBox="1">
            <a:spLocks/>
          </p:cNvSpPr>
          <p:nvPr/>
        </p:nvSpPr>
        <p:spPr bwMode="auto">
          <a:xfrm>
            <a:off x="431371" y="356659"/>
            <a:ext cx="10972800" cy="8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3733" kern="0" dirty="0" smtClean="0"/>
              <a:t>学科</a:t>
            </a:r>
            <a:r>
              <a:rPr lang="zh-CN" altLang="en-US" sz="3733" kern="0" dirty="0"/>
              <a:t>短板问题未能得到有效解决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35124" y="1700808"/>
          <a:ext cx="11325501" cy="201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8389"/>
                <a:gridCol w="1258389"/>
                <a:gridCol w="1258389"/>
                <a:gridCol w="1258389"/>
                <a:gridCol w="1258389"/>
                <a:gridCol w="1258389"/>
                <a:gridCol w="1258389"/>
                <a:gridCol w="1258389"/>
                <a:gridCol w="1258389"/>
              </a:tblGrid>
              <a:tr h="67207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过程线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总分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语文</a:t>
                      </a: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数学</a:t>
                      </a: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英语</a:t>
                      </a: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物理</a:t>
                      </a: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化学</a:t>
                      </a: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生物</a:t>
                      </a: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校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en-US" altLang="zh-CN" sz="2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校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en-US" altLang="zh-CN" sz="2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Rectangle 482"/>
          <p:cNvSpPr>
            <a:spLocks noGrp="1" noChangeArrowheads="1"/>
          </p:cNvSpPr>
          <p:nvPr>
            <p:ph type="title"/>
          </p:nvPr>
        </p:nvSpPr>
        <p:spPr>
          <a:xfrm>
            <a:off x="3023659" y="795595"/>
            <a:ext cx="5568619" cy="1143000"/>
          </a:xfrm>
        </p:spPr>
        <p:txBody>
          <a:bodyPr/>
          <a:lstStyle/>
          <a:p>
            <a:pPr marL="457189" indent="-457189" algn="ctr">
              <a:spcBef>
                <a:spcPct val="50000"/>
              </a:spcBef>
              <a:defRPr/>
            </a:pPr>
            <a:r>
              <a:rPr lang="en-US" altLang="zh-CN" sz="2933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r>
              <a:rPr lang="zh-CN" altLang="en-US" sz="2933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en-US" altLang="zh-CN" sz="2933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r>
              <a:rPr lang="zh-CN" altLang="en-US" sz="2933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两所学校过程分析线分析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251141" y="4677139"/>
          <a:ext cx="5666633" cy="201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519"/>
                <a:gridCol w="809519"/>
                <a:gridCol w="809519"/>
                <a:gridCol w="809519"/>
                <a:gridCol w="809519"/>
                <a:gridCol w="809519"/>
                <a:gridCol w="809519"/>
              </a:tblGrid>
              <a:tr h="67207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C</a:t>
                      </a:r>
                    </a:p>
                    <a:p>
                      <a:pPr algn="ctr"/>
                      <a:r>
                        <a:rPr lang="zh-CN" altLang="en-US" sz="2400" dirty="0" smtClean="0"/>
                        <a:t>校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期中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期末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一模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7207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总分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语文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总分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语文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总分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语文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zh-CN" altLang="en-US" sz="2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77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30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100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76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111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64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6238362" y="4677139"/>
          <a:ext cx="5666633" cy="201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519"/>
                <a:gridCol w="809519"/>
                <a:gridCol w="809519"/>
                <a:gridCol w="809519"/>
                <a:gridCol w="809519"/>
                <a:gridCol w="809519"/>
                <a:gridCol w="809519"/>
              </a:tblGrid>
              <a:tr h="67207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D</a:t>
                      </a:r>
                    </a:p>
                    <a:p>
                      <a:pPr algn="ctr"/>
                      <a:r>
                        <a:rPr lang="zh-CN" altLang="en-US" sz="2400" dirty="0" smtClean="0"/>
                        <a:t>校</a:t>
                      </a:r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期中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期末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一模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7207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总分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英语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总分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英语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总分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英语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zh-CN" altLang="en-US" sz="2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168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164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135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96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114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79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Rectangle 482"/>
          <p:cNvSpPr txBox="1">
            <a:spLocks noChangeArrowheads="1"/>
          </p:cNvSpPr>
          <p:nvPr/>
        </p:nvSpPr>
        <p:spPr bwMode="auto">
          <a:xfrm>
            <a:off x="258891" y="3717032"/>
            <a:ext cx="55686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marL="457189" indent="-457189" algn="ctr" eaLnBrk="1" hangingPunct="1">
              <a:spcBef>
                <a:spcPct val="50000"/>
              </a:spcBef>
              <a:defRPr/>
            </a:pPr>
            <a:r>
              <a:rPr lang="en-US" altLang="zh-CN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r>
              <a:rPr lang="zh-CN" altLang="en-US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校三次统练过程分析线分析</a:t>
            </a:r>
          </a:p>
        </p:txBody>
      </p:sp>
      <p:sp>
        <p:nvSpPr>
          <p:cNvPr id="13" name="Rectangle 482"/>
          <p:cNvSpPr txBox="1">
            <a:spLocks noChangeArrowheads="1"/>
          </p:cNvSpPr>
          <p:nvPr/>
        </p:nvSpPr>
        <p:spPr bwMode="auto">
          <a:xfrm>
            <a:off x="6238361" y="3717032"/>
            <a:ext cx="55686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marL="457189" indent="-457189" algn="ctr" eaLnBrk="1" hangingPunct="1">
              <a:spcBef>
                <a:spcPct val="50000"/>
              </a:spcBef>
              <a:defRPr/>
            </a:pPr>
            <a:r>
              <a:rPr lang="en-US" altLang="zh-CN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r>
              <a:rPr lang="zh-CN" altLang="en-US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校三次统练过程分析线分析</a:t>
            </a:r>
          </a:p>
        </p:txBody>
      </p:sp>
    </p:spTree>
    <p:extLst>
      <p:ext uri="{BB962C8B-B14F-4D97-AF65-F5344CB8AC3E}">
        <p14:creationId xmlns:p14="http://schemas.microsoft.com/office/powerpoint/2010/main" val="34519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2"/>
          <p:cNvSpPr txBox="1">
            <a:spLocks noChangeArrowheads="1"/>
          </p:cNvSpPr>
          <p:nvPr/>
        </p:nvSpPr>
        <p:spPr bwMode="auto">
          <a:xfrm>
            <a:off x="45927" y="356659"/>
            <a:ext cx="63367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marL="457189" indent="-457189" algn="ctr" eaLnBrk="1" hangingPunct="1">
              <a:spcBef>
                <a:spcPct val="50000"/>
              </a:spcBef>
              <a:defRPr/>
            </a:pPr>
            <a:r>
              <a:rPr lang="en-US" altLang="zh-CN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r>
              <a:rPr lang="zh-CN" altLang="en-US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校三次统练语文学科得分率分析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688" y="1229291"/>
            <a:ext cx="6000667" cy="5329653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903979" y="644690"/>
            <a:ext cx="6288021" cy="591425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◎引导学科团队：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提炼经验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zh-CN" altLang="en-US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多文本阅读、文学阅读是如何提升的？</a:t>
            </a:r>
            <a:endParaRPr lang="en-US" altLang="zh-CN" sz="34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专题突破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：文言阅读、古诗阅读主要问题是什么？如何来解决（着力点、内容、素材、教学方式）？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谋划长远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：学科（团队）建设（上届有同样问题）</a:t>
            </a:r>
          </a:p>
        </p:txBody>
      </p:sp>
    </p:spTree>
    <p:extLst>
      <p:ext uri="{BB962C8B-B14F-4D97-AF65-F5344CB8AC3E}">
        <p14:creationId xmlns:p14="http://schemas.microsoft.com/office/powerpoint/2010/main" val="22536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527382" y="817621"/>
            <a:ext cx="11137236" cy="510765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gray">
          <a:xfrm>
            <a:off x="1199457" y="452671"/>
            <a:ext cx="1779569" cy="4998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背景</a:t>
            </a:r>
            <a:r>
              <a:rPr lang="en-US" altLang="zh-CN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2</a:t>
            </a:r>
            <a:endParaRPr lang="en-US" altLang="ko-KR" sz="26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4" name="TextBox 25"/>
          <p:cNvSpPr txBox="1"/>
          <p:nvPr/>
        </p:nvSpPr>
        <p:spPr>
          <a:xfrm>
            <a:off x="815414" y="1087515"/>
            <a:ext cx="10561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《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普通高中课程方案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》(2017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年版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及普通高中学科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《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课程标准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》(2017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年版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颁布。</a:t>
            </a:r>
            <a:endParaRPr lang="en-US" altLang="zh-CN" sz="3200" b="1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落实立德树人根本任务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发展学生核心素养与学科核心素养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增加了学业质量标准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与高考综合改革相衔接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672063" y="2180862"/>
            <a:ext cx="4992555" cy="864095"/>
          </a:xfrm>
          <a:prstGeom prst="wedgeRoundRectCallout">
            <a:avLst>
              <a:gd name="adj1" fmla="val -27669"/>
              <a:gd name="adj2" fmla="val -73173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高考命题终将走向核心素养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83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2"/>
          <p:cNvSpPr txBox="1">
            <a:spLocks noChangeArrowheads="1"/>
          </p:cNvSpPr>
          <p:nvPr/>
        </p:nvSpPr>
        <p:spPr bwMode="auto">
          <a:xfrm>
            <a:off x="158225" y="121323"/>
            <a:ext cx="63367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marL="457189" indent="-457189" algn="ctr" eaLnBrk="1" hangingPunct="1">
              <a:spcBef>
                <a:spcPct val="50000"/>
              </a:spcBef>
              <a:defRPr/>
            </a:pPr>
            <a:r>
              <a:rPr lang="en-US" altLang="zh-CN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r>
              <a:rPr lang="zh-CN" altLang="en-US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校三次统练英语学科得分率分析</a:t>
            </a: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6047317" y="644690"/>
            <a:ext cx="6001344" cy="591425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◎引导学科团队：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反思教学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：学生</a:t>
            </a:r>
            <a:r>
              <a:rPr lang="zh-CN" altLang="en-US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为什么后劲不足？</a:t>
            </a:r>
            <a:endParaRPr lang="en-US" altLang="zh-CN" sz="34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专题突破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：如何弥补学科知识漏洞？如何提升学科关键能力？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谋划长远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：教师教学观念与教学行为的转变（高二大量练高考题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836"/>
            <a:ext cx="6021133" cy="529462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 bwMode="auto">
          <a:xfrm>
            <a:off x="623392" y="2276872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39349" y="3313784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527381" y="5157192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4817872" y="3347480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4559829" y="4524176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2846524" y="6021288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3983765" y="5548255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267" dirty="0"/>
              <a:t>反思</a:t>
            </a:r>
            <a:r>
              <a:rPr lang="en-US" altLang="zh-CN" sz="4267" dirty="0"/>
              <a:t>——</a:t>
            </a:r>
            <a:endParaRPr lang="zh-CN" altLang="en-US" sz="4267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教学管理过于上位。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问题导向意识不强。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对教师专业引领不够。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校本研修实效性不强。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endParaRPr lang="zh-CN" altLang="en-US" sz="3733" dirty="0"/>
          </a:p>
        </p:txBody>
      </p:sp>
    </p:spTree>
    <p:extLst>
      <p:ext uri="{BB962C8B-B14F-4D97-AF65-F5344CB8AC3E}">
        <p14:creationId xmlns:p14="http://schemas.microsoft.com/office/powerpoint/2010/main" val="21820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3" name="AutoShape 7"/>
          <p:cNvSpPr>
            <a:spLocks noChangeArrowheads="1"/>
          </p:cNvSpPr>
          <p:nvPr/>
        </p:nvSpPr>
        <p:spPr bwMode="gray">
          <a:xfrm>
            <a:off x="2603500" y="165100"/>
            <a:ext cx="6985000" cy="719667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FFC000"/>
              </a:gs>
              <a:gs pos="76000">
                <a:schemeClr val="folHlink">
                  <a:gamma/>
                  <a:tint val="6078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教学层面（主要问题）</a:t>
            </a:r>
            <a:endParaRPr lang="en-US" altLang="zh-CN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583499" y="884767"/>
            <a:ext cx="9025004" cy="244822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对改革方向、趋势不够敏感，基于经验惯性平滑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defRPr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对高考说明要求理解不到位，教学定位出现偏颇</a:t>
            </a:r>
          </a:p>
          <a:p>
            <a:pPr algn="ctr" eaLnBrk="1" hangingPunct="1">
              <a:defRPr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学情不明，目标不清，教学少设计，落实不到位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defRPr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对提升学生的学科综合能力、思维水平缺乏策略</a:t>
            </a:r>
          </a:p>
          <a:p>
            <a:pPr algn="ctr" eaLnBrk="1" hangingPunct="1">
              <a:defRPr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素材选择不精，使用不充分，优质素材资源不足</a:t>
            </a:r>
          </a:p>
        </p:txBody>
      </p:sp>
      <p:sp>
        <p:nvSpPr>
          <p:cNvPr id="4" name="AutoShape 38"/>
          <p:cNvSpPr>
            <a:spLocks noChangeArrowheads="1"/>
          </p:cNvSpPr>
          <p:nvPr/>
        </p:nvSpPr>
        <p:spPr bwMode="auto">
          <a:xfrm>
            <a:off x="5699123" y="3364445"/>
            <a:ext cx="793751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990099"/>
            </a:prstShdw>
          </a:effectLst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kumimoji="0" lang="zh-CN" altLang="en-US" sz="1800"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91477" y="3850800"/>
            <a:ext cx="9423644" cy="254423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3467" dirty="0"/>
              <a:t>对高考育人价值的理解不到位</a:t>
            </a:r>
            <a:endParaRPr lang="en-US" altLang="zh-CN" sz="3467" dirty="0"/>
          </a:p>
          <a:p>
            <a:pPr algn="ctr"/>
            <a:r>
              <a:rPr lang="zh-CN" altLang="en-US" sz="3467" dirty="0"/>
              <a:t>教、学、考三者一致性有欠缺</a:t>
            </a:r>
            <a:endParaRPr lang="en-US" altLang="zh-CN" sz="3467" dirty="0"/>
          </a:p>
          <a:p>
            <a:pPr algn="ctr"/>
            <a:r>
              <a:rPr lang="zh-CN" altLang="en-US" sz="3467" dirty="0"/>
              <a:t>资源开发重组的能力与高考要求不匹配</a:t>
            </a:r>
            <a:endParaRPr lang="en-US" altLang="zh-CN" sz="3467" dirty="0"/>
          </a:p>
          <a:p>
            <a:pPr algn="ctr"/>
            <a:r>
              <a:rPr lang="zh-CN" altLang="en-US" sz="3467" dirty="0"/>
              <a:t>教学方式与高考要求不匹配</a:t>
            </a:r>
            <a:endParaRPr lang="en-US" altLang="zh-CN" sz="3467" dirty="0"/>
          </a:p>
        </p:txBody>
      </p:sp>
    </p:spTree>
    <p:extLst>
      <p:ext uri="{BB962C8B-B14F-4D97-AF65-F5344CB8AC3E}">
        <p14:creationId xmlns:p14="http://schemas.microsoft.com/office/powerpoint/2010/main" val="4339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360" y="1412776"/>
            <a:ext cx="11328400" cy="4320117"/>
          </a:xfrm>
          <a:ln w="38100">
            <a:solidFill>
              <a:srgbClr val="008000"/>
            </a:solidFill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itchFamily="2" charset="-122"/>
                <a:ea typeface="华文细黑" pitchFamily="2" charset="-122"/>
              </a:rPr>
              <a:t>学科知识的结构化水平、理解水平有待进一步提升</a:t>
            </a: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itchFamily="2" charset="-122"/>
                <a:ea typeface="华文细黑" pitchFamily="2" charset="-122"/>
              </a:rPr>
              <a:t>综合运用知识从不同角度分析问题的能力有待提升</a:t>
            </a:r>
            <a:endParaRPr lang="en-US" altLang="zh-CN" sz="3733" dirty="0"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itchFamily="2" charset="-122"/>
                <a:ea typeface="华文细黑" pitchFamily="2" charset="-122"/>
              </a:rPr>
              <a:t>在新情境下迁移运用知识解决问题的能力相对薄弱</a:t>
            </a:r>
            <a:endParaRPr lang="en-US" altLang="zh-CN" sz="3733" dirty="0"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itchFamily="2" charset="-122"/>
                <a:ea typeface="华文细黑" pitchFamily="2" charset="-122"/>
              </a:rPr>
              <a:t>运用学科语言进行清晰表达的能力有待进一步提升</a:t>
            </a: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itchFamily="2" charset="-122"/>
                <a:ea typeface="华文细黑" pitchFamily="2" charset="-122"/>
              </a:rPr>
              <a:t>主观试题解答的精准化和精细化水平尚有提升空间</a:t>
            </a:r>
          </a:p>
        </p:txBody>
      </p:sp>
      <p:sp>
        <p:nvSpPr>
          <p:cNvPr id="454663" name="AutoShape 7"/>
          <p:cNvSpPr>
            <a:spLocks noChangeArrowheads="1"/>
          </p:cNvSpPr>
          <p:nvPr/>
        </p:nvSpPr>
        <p:spPr bwMode="gray">
          <a:xfrm>
            <a:off x="2603500" y="356659"/>
            <a:ext cx="6985000" cy="717551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FFC000"/>
              </a:gs>
              <a:gs pos="76000">
                <a:schemeClr val="folHlink">
                  <a:gamma/>
                  <a:tint val="6078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学习层面（一模暴露的共性问题）</a:t>
            </a:r>
            <a:endParaRPr lang="en-US" altLang="zh-CN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4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1"/>
          <p:cNvSpPr txBox="1">
            <a:spLocks/>
          </p:cNvSpPr>
          <p:nvPr/>
        </p:nvSpPr>
        <p:spPr bwMode="auto">
          <a:xfrm>
            <a:off x="527051" y="485303"/>
            <a:ext cx="10944787" cy="96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3733" kern="0" dirty="0" smtClean="0"/>
              <a:t>学生对</a:t>
            </a:r>
            <a:r>
              <a:rPr lang="zh-CN" altLang="en-US" sz="3733" kern="0" dirty="0"/>
              <a:t>新颖设问适应不良，应变能力有待提升，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1" y="1386048"/>
            <a:ext cx="11379200" cy="505460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927648" y="2654504"/>
            <a:ext cx="8544189" cy="3768867"/>
          </a:xfrm>
          <a:prstGeom prst="wedgeRoundRectCallout">
            <a:avLst>
              <a:gd name="adj1" fmla="val -7411"/>
              <a:gd name="adj2" fmla="val -91258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09585" indent="-6095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67" dirty="0"/>
              <a:t>设问用了类似修辞中“比喻”的方式。设问非常新颖，所以学生有些不适应。学生首先应当辨别的是，“甜”是味蕾感觉到的甜，还是比喻意义上的，即追求真理的收获的喜悦。因此，真理是甜的，其实就是在问获得真理为何会有喜悦？学生应当以真理的含义、真理的作用作答。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00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4242" y="-443864"/>
            <a:ext cx="8569325" cy="1431925"/>
          </a:xfrm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zh-CN" sz="3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3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隶书" panose="02010509060101010101" pitchFamily="49" charset="-122"/>
              </a:rPr>
            </a:br>
            <a:endParaRPr lang="en-US" altLang="zh-CN" sz="2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7032" y="60947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600" dirty="0" smtClean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挖掘本质很关键！</a:t>
            </a:r>
            <a:endParaRPr lang="en-US" altLang="zh-CN" sz="3600" dirty="0" smtClean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 dirty="0" smtClean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例如</a:t>
            </a:r>
            <a:endParaRPr lang="en-US" altLang="zh-CN" sz="3600" dirty="0" smtClean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过氧化氢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</a:t>
            </a:r>
            <a:r>
              <a:rPr lang="en-US" altLang="zh-CN" sz="2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O</a:t>
            </a:r>
            <a:r>
              <a:rPr lang="en-US" altLang="zh-CN" sz="2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）的水溶液俗称双氧水，在医疗上可作为消毒杀菌剂。每个</a:t>
            </a:r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</a:t>
            </a:r>
            <a:r>
              <a:rPr lang="en-US" altLang="zh-CN" sz="2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O</a:t>
            </a:r>
            <a:r>
              <a:rPr lang="en-US" altLang="zh-CN" sz="2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分子是由</a:t>
            </a:r>
          </a:p>
          <a:p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A. 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氢原子和氧原子组成            </a:t>
            </a:r>
          </a:p>
          <a:p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B. 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一个氢原子和一个氧原子构成      </a:t>
            </a:r>
          </a:p>
          <a:p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C. 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氢元素和氧元素组成             </a:t>
            </a:r>
          </a:p>
          <a:p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D. 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两个氢原子和两个氧原子构成</a:t>
            </a:r>
          </a:p>
        </p:txBody>
      </p:sp>
    </p:spTree>
    <p:extLst>
      <p:ext uri="{BB962C8B-B14F-4D97-AF65-F5344CB8AC3E}">
        <p14:creationId xmlns:p14="http://schemas.microsoft.com/office/powerpoint/2010/main" val="278434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1196975"/>
            <a:ext cx="8305800" cy="471488"/>
          </a:xfrm>
        </p:spPr>
        <p:txBody>
          <a:bodyPr vert="horz" lIns="92075" tIns="46038" rIns="92075" bIns="46038" rtlCol="0" anchor="ctr">
            <a:normAutofit fontScale="90000"/>
          </a:bodyPr>
          <a:lstStyle/>
          <a:p>
            <a:pPr algn="l"/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多数教师对考试结果的看法：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1" y="1773239"/>
            <a:ext cx="8569325" cy="4751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该试题考查的内容，是初中化学的最基本的知识，属于是送分的题目；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考试的结果，试题的难度值为</a:t>
            </a:r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0.67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，区分度为</a:t>
            </a:r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0.4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，表现为中等难度试题；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考试的结果，不算理想；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可能的原因：好学生不会有问题，差的学生丢分，影响试题的得分率。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教学反馈信息：对差学生的基本概念的教学，还应该加强。          </a:t>
            </a:r>
          </a:p>
        </p:txBody>
      </p:sp>
    </p:spTree>
    <p:extLst>
      <p:ext uri="{BB962C8B-B14F-4D97-AF65-F5344CB8AC3E}">
        <p14:creationId xmlns:p14="http://schemas.microsoft.com/office/powerpoint/2010/main" val="3983683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Company Logo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CN"/>
              <a:t>www.themegallery.com</a:t>
            </a:r>
          </a:p>
        </p:txBody>
      </p:sp>
      <p:pic>
        <p:nvPicPr>
          <p:cNvPr id="795651" name="Picture 3" descr="化学26－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4214" y="1628776"/>
            <a:ext cx="8713787" cy="4968875"/>
          </a:xfrm>
          <a:noFill/>
        </p:spPr>
      </p:pic>
      <p:sp>
        <p:nvSpPr>
          <p:cNvPr id="795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anose="02010509060101010101" pitchFamily="49" charset="-122"/>
              </a:rPr>
              <a:t>分组统计表</a:t>
            </a:r>
          </a:p>
        </p:txBody>
      </p:sp>
    </p:spTree>
    <p:extLst>
      <p:ext uri="{BB962C8B-B14F-4D97-AF65-F5344CB8AC3E}">
        <p14:creationId xmlns:p14="http://schemas.microsoft.com/office/powerpoint/2010/main" val="2009663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6760" y="1249553"/>
            <a:ext cx="10515600" cy="4351338"/>
          </a:xfrm>
        </p:spPr>
        <p:txBody>
          <a:bodyPr/>
          <a:lstStyle/>
          <a:p>
            <a:r>
              <a:rPr lang="zh-CN" altLang="en-US" sz="3600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数据解读</a:t>
            </a:r>
          </a:p>
          <a:p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 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组（成绩较差的学生）：选错人数超过选对人数；</a:t>
            </a:r>
          </a:p>
          <a:p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组：正确选项人数略超过错误选项人数；</a:t>
            </a:r>
          </a:p>
          <a:p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成绩好的学生也失分较多：</a:t>
            </a:r>
          </a:p>
          <a:p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组占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20%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</a:p>
          <a:p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6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组占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10%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</a:p>
          <a:p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7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组是尖子生，也有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4%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的考生丢分。</a:t>
            </a:r>
          </a:p>
        </p:txBody>
      </p:sp>
    </p:spTree>
    <p:extLst>
      <p:ext uri="{BB962C8B-B14F-4D97-AF65-F5344CB8AC3E}">
        <p14:creationId xmlns:p14="http://schemas.microsoft.com/office/powerpoint/2010/main" val="3022603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4000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归因分析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主要干扰项是</a:t>
            </a:r>
            <a:r>
              <a:rPr lang="en-US" altLang="zh-CN" sz="32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C</a:t>
            </a:r>
            <a:r>
              <a:rPr lang="zh-CN" altLang="en-US" sz="32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项，原因何在？</a:t>
            </a:r>
          </a:p>
          <a:p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试题存在问题。</a:t>
            </a:r>
          </a:p>
          <a:p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学生审题不仔细。</a:t>
            </a:r>
          </a:p>
          <a:p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学生并没有真正理解和掌握概念。</a:t>
            </a:r>
          </a:p>
          <a:p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时间紧，教学内容多，有时来不及落实。</a:t>
            </a:r>
          </a:p>
          <a:p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平时对学生表述的准确要求不到位。</a:t>
            </a:r>
          </a:p>
          <a:p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没有顾及到班级不同层次的学生。</a:t>
            </a:r>
          </a:p>
          <a:p>
            <a:r>
              <a:rPr lang="en-US" altLang="zh-CN" dirty="0" smtClean="0">
                <a:solidFill>
                  <a:srgbClr val="000066"/>
                </a:solidFill>
                <a:latin typeface="黑体" panose="02010609060101010101" pitchFamily="49" charset="-122"/>
                <a:ea typeface="隶书" panose="02010509060101010101" pitchFamily="49" charset="-122"/>
              </a:rPr>
              <a:t>……</a:t>
            </a:r>
            <a:endParaRPr lang="en-US" altLang="zh-CN" dirty="0">
              <a:solidFill>
                <a:srgbClr val="00006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dirty="0">
              <a:solidFill>
                <a:srgbClr val="00006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4727576" y="25654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800000"/>
                </a:solidFill>
              </a:rPr>
              <a:t>×</a:t>
            </a:r>
          </a:p>
        </p:txBody>
      </p:sp>
      <p:sp>
        <p:nvSpPr>
          <p:cNvPr id="188421" name="AutoShape 5"/>
          <p:cNvSpPr>
            <a:spLocks noChangeArrowheads="1"/>
          </p:cNvSpPr>
          <p:nvPr/>
        </p:nvSpPr>
        <p:spPr bwMode="auto">
          <a:xfrm>
            <a:off x="6311900" y="1052513"/>
            <a:ext cx="4356100" cy="208915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800000"/>
                </a:solidFill>
              </a:rPr>
              <a:t>透过现象</a:t>
            </a:r>
          </a:p>
          <a:p>
            <a:pPr algn="ctr"/>
            <a:r>
              <a:rPr lang="zh-CN" altLang="en-US" sz="4000" b="1">
                <a:solidFill>
                  <a:srgbClr val="800000"/>
                </a:solidFill>
              </a:rPr>
              <a:t>看本质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37576" y="3511296"/>
            <a:ext cx="1234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i="1" dirty="0" smtClean="0"/>
              <a:t>？</a:t>
            </a:r>
            <a:endParaRPr lang="zh-CN" altLang="en-US" sz="8800" i="1" dirty="0"/>
          </a:p>
        </p:txBody>
      </p:sp>
    </p:spTree>
    <p:extLst>
      <p:ext uri="{BB962C8B-B14F-4D97-AF65-F5344CB8AC3E}">
        <p14:creationId xmlns:p14="http://schemas.microsoft.com/office/powerpoint/2010/main" val="3494830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1884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页脚占位符 3"/>
          <p:cNvSpPr>
            <a:spLocks noGrp="1"/>
          </p:cNvSpPr>
          <p:nvPr>
            <p:ph type="ftr" sz="quarter" idx="4294967295"/>
          </p:nvPr>
        </p:nvSpPr>
        <p:spPr bwMode="auto">
          <a:xfrm>
            <a:off x="7952185" y="5643563"/>
            <a:ext cx="1600200" cy="183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254979" name="Picture 2" descr="leave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gray">
          <a:xfrm>
            <a:off x="8667749" y="3911207"/>
            <a:ext cx="857251" cy="52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le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18900000">
            <a:off x="2947101" y="2134855"/>
            <a:ext cx="190207" cy="2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5"/>
          <p:cNvSpPr>
            <a:spLocks noChangeArrowheads="1"/>
          </p:cNvSpPr>
          <p:nvPr/>
        </p:nvSpPr>
        <p:spPr bwMode="gray">
          <a:xfrm>
            <a:off x="527381" y="1106366"/>
            <a:ext cx="11233248" cy="491227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gray">
          <a:xfrm>
            <a:off x="1250736" y="836713"/>
            <a:ext cx="1791467" cy="51094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背景</a:t>
            </a:r>
            <a:r>
              <a:rPr lang="en-US" altLang="zh-CN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3</a:t>
            </a:r>
            <a:endParaRPr lang="en-US" altLang="ko-KR" sz="26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413" y="1652072"/>
            <a:ext cx="1046516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新高考方案逐步“落地”，北京市全面启动高考综合改革。</a:t>
            </a:r>
            <a:endParaRPr lang="en-US" altLang="zh-CN" sz="3200" b="1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原则与目标：坚持育人为本，确保公平公正，体现科学选材，注重统筹推进。分类考试、综合评价、多元录取。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年起高考英语听力采用计算机化考试，与统考笔试分离，一年两次考试，取最高成绩计入高考英语总分。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2018.1 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北京教育考试院组织“</a:t>
            </a: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年普通高中学业水平考试等级性考试抽样测试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”（</a:t>
            </a: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科）。</a:t>
            </a:r>
            <a:endParaRPr lang="zh-CN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327575" y="0"/>
            <a:ext cx="10474344" cy="4052136"/>
          </a:xfrm>
          <a:prstGeom prst="wedgeRoundRectCallout">
            <a:avLst>
              <a:gd name="adj1" fmla="val -25408"/>
              <a:gd name="adj2" fmla="val 65744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北京市等级考抽测卷（六科）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zh-CN" altLang="en-US" sz="2800" dirty="0">
                <a:ea typeface="黑体" panose="02010609060101010101" pitchFamily="49" charset="-122"/>
              </a:rPr>
              <a:t>立意</a:t>
            </a:r>
            <a:r>
              <a:rPr kumimoji="0" lang="zh-CN" altLang="en-US" sz="2800" dirty="0">
                <a:solidFill>
                  <a:schemeClr val="accent6"/>
                </a:solidFill>
                <a:ea typeface="黑体" panose="02010609060101010101" pitchFamily="49" charset="-122"/>
              </a:rPr>
              <a:t>：由单一、孤立的知识点考查走向综合情境中的问题解决；用“真研究”考查“真素养”，关注思辨能力和创新能力发展。</a:t>
            </a:r>
            <a:endParaRPr kumimoji="0" lang="en-US" altLang="zh-CN" sz="2800" dirty="0">
              <a:solidFill>
                <a:schemeClr val="accent6"/>
              </a:solidFill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zh-CN" altLang="en-US" sz="2800" dirty="0">
                <a:ea typeface="黑体" panose="02010609060101010101" pitchFamily="49" charset="-122"/>
              </a:rPr>
              <a:t>情境</a:t>
            </a:r>
            <a:r>
              <a:rPr kumimoji="0" lang="zh-CN" altLang="en-US" sz="2800" dirty="0">
                <a:solidFill>
                  <a:schemeClr val="accent6"/>
                </a:solidFill>
                <a:ea typeface="黑体" panose="02010609060101010101" pitchFamily="49" charset="-122"/>
              </a:rPr>
              <a:t>：用较长逻辑链的文字和图、表搭配，考查获取信息能力，试</a:t>
            </a:r>
            <a:r>
              <a:rPr kumimoji="0" lang="zh-CN" altLang="zh-CN" sz="2800" dirty="0">
                <a:solidFill>
                  <a:schemeClr val="accent6"/>
                </a:solidFill>
                <a:ea typeface="黑体" panose="02010609060101010101" pitchFamily="49" charset="-122"/>
              </a:rPr>
              <a:t>题素材紧密联系</a:t>
            </a:r>
            <a:r>
              <a:rPr kumimoji="0" lang="zh-CN" altLang="en-US" sz="2800" dirty="0">
                <a:solidFill>
                  <a:schemeClr val="accent6"/>
                </a:solidFill>
                <a:ea typeface="黑体" panose="02010609060101010101" pitchFamily="49" charset="-122"/>
              </a:rPr>
              <a:t>生产生活</a:t>
            </a:r>
            <a:r>
              <a:rPr kumimoji="0" lang="zh-CN" altLang="zh-CN" sz="2800" dirty="0">
                <a:solidFill>
                  <a:schemeClr val="accent6"/>
                </a:solidFill>
                <a:ea typeface="黑体" panose="02010609060101010101" pitchFamily="49" charset="-122"/>
              </a:rPr>
              <a:t>实际</a:t>
            </a:r>
            <a:r>
              <a:rPr kumimoji="0" lang="zh-CN" altLang="en-US" sz="2800" dirty="0">
                <a:solidFill>
                  <a:schemeClr val="accent6"/>
                </a:solidFill>
                <a:ea typeface="黑体" panose="02010609060101010101" pitchFamily="49" charset="-122"/>
              </a:rPr>
              <a:t>、科技发展前沿。</a:t>
            </a:r>
            <a:endParaRPr kumimoji="0" lang="en-US" altLang="zh-CN" sz="2800" dirty="0">
              <a:solidFill>
                <a:schemeClr val="accent6"/>
              </a:solidFill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zh-CN" altLang="en-US" sz="2800" dirty="0">
                <a:ea typeface="黑体" panose="02010609060101010101" pitchFamily="49" charset="-122"/>
              </a:rPr>
              <a:t>设问</a:t>
            </a:r>
            <a:r>
              <a:rPr kumimoji="0" lang="zh-CN" altLang="en-US" sz="2800" dirty="0">
                <a:solidFill>
                  <a:schemeClr val="accent6"/>
                </a:solidFill>
                <a:ea typeface="黑体" panose="02010609060101010101" pitchFamily="49" charset="-122"/>
              </a:rPr>
              <a:t>：反映学科本质、灵活、开放。</a:t>
            </a:r>
            <a:endParaRPr kumimoji="0" lang="en-US" altLang="zh-CN" sz="2800" dirty="0">
              <a:solidFill>
                <a:schemeClr val="accent6"/>
              </a:solidFill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zh-CN" altLang="en-US" sz="2800" dirty="0">
                <a:ea typeface="黑体" panose="02010609060101010101" pitchFamily="49" charset="-122"/>
              </a:rPr>
              <a:t>评标：</a:t>
            </a:r>
            <a:r>
              <a:rPr kumimoji="0" lang="zh-CN" altLang="en-US" sz="2800" dirty="0">
                <a:solidFill>
                  <a:schemeClr val="accent6"/>
                </a:solidFill>
                <a:ea typeface="黑体" panose="02010609060101010101" pitchFamily="49" charset="-122"/>
              </a:rPr>
              <a:t>按水平等级赋分，强调有逻辑地组织语言，规范陈述。</a:t>
            </a:r>
            <a:endParaRPr kumimoji="0" lang="en-US" altLang="zh-CN" sz="2800" dirty="0">
              <a:solidFill>
                <a:schemeClr val="accent6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92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本题涉及了元素、分子、原子三个化学基本概念，学生没有真正理解其内涵，加之这三个概念相邻、相近，造成干扰，学生常常不能区分。</a:t>
            </a:r>
          </a:p>
          <a:p>
            <a:r>
              <a:rPr lang="zh-CN" altLang="en-US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元素是宏观概念，不能说个数的，只能说种类 。 分子、原子都是微观概念。</a:t>
            </a:r>
          </a:p>
        </p:txBody>
      </p:sp>
      <p:sp>
        <p:nvSpPr>
          <p:cNvPr id="189444" name="AutoShape 4"/>
          <p:cNvSpPr>
            <a:spLocks noChangeArrowheads="1"/>
          </p:cNvSpPr>
          <p:nvPr/>
        </p:nvSpPr>
        <p:spPr bwMode="auto">
          <a:xfrm>
            <a:off x="3503613" y="4076701"/>
            <a:ext cx="3168650" cy="1584325"/>
          </a:xfrm>
          <a:prstGeom prst="cloudCallout">
            <a:avLst>
              <a:gd name="adj1" fmla="val 91333"/>
              <a:gd name="adj2" fmla="val -10761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600" b="1">
                <a:solidFill>
                  <a:srgbClr val="800000"/>
                </a:solidFill>
              </a:rPr>
              <a:t>反思</a:t>
            </a:r>
          </a:p>
          <a:p>
            <a:pPr algn="ctr"/>
            <a:r>
              <a:rPr lang="zh-CN" altLang="en-US" sz="3600" b="1">
                <a:solidFill>
                  <a:srgbClr val="800000"/>
                </a:solidFill>
              </a:rPr>
              <a:t>概念教学</a:t>
            </a:r>
          </a:p>
        </p:txBody>
      </p:sp>
    </p:spTree>
    <p:extLst>
      <p:ext uri="{BB962C8B-B14F-4D97-AF65-F5344CB8AC3E}">
        <p14:creationId xmlns:p14="http://schemas.microsoft.com/office/powerpoint/2010/main" val="335193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4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63750" y="981076"/>
          <a:ext cx="84328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图表" r:id="rId3" imgW="5848350" imgH="2667000" progId="Excel.Chart.8">
                  <p:embed/>
                </p:oleObj>
              </mc:Choice>
              <mc:Fallback>
                <p:oleObj name="图表" r:id="rId3" imgW="5848350" imgH="2667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981076"/>
                        <a:ext cx="84328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1" name="AutoShape 7"/>
          <p:cNvSpPr>
            <a:spLocks noChangeArrowheads="1"/>
          </p:cNvSpPr>
          <p:nvPr/>
        </p:nvSpPr>
        <p:spPr bwMode="auto">
          <a:xfrm>
            <a:off x="6024563" y="188914"/>
            <a:ext cx="5256212" cy="2160587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800000"/>
                </a:solidFill>
              </a:rPr>
              <a:t>分析卷面</a:t>
            </a:r>
          </a:p>
          <a:p>
            <a:pPr algn="ctr"/>
            <a:r>
              <a:rPr lang="zh-CN" altLang="en-US" sz="4000" b="1">
                <a:solidFill>
                  <a:srgbClr val="800000"/>
                </a:solidFill>
              </a:rPr>
              <a:t>访谈 </a:t>
            </a:r>
          </a:p>
        </p:txBody>
      </p:sp>
      <p:sp>
        <p:nvSpPr>
          <p:cNvPr id="190472" name="AutoShape 8"/>
          <p:cNvSpPr>
            <a:spLocks noChangeArrowheads="1"/>
          </p:cNvSpPr>
          <p:nvPr/>
        </p:nvSpPr>
        <p:spPr bwMode="auto">
          <a:xfrm>
            <a:off x="2063751" y="4437064"/>
            <a:ext cx="8424863" cy="2016125"/>
          </a:xfrm>
          <a:prstGeom prst="wedgeRoundRectCallout">
            <a:avLst>
              <a:gd name="adj1" fmla="val 2120"/>
              <a:gd name="adj2" fmla="val -74644"/>
              <a:gd name="adj3" fmla="val 16667"/>
            </a:avLst>
          </a:prstGeom>
          <a:solidFill>
            <a:srgbClr val="FF99CC">
              <a:alpha val="47000"/>
            </a:srgbClr>
          </a:solidFill>
          <a:ln w="9525" algn="ctr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/>
          <a:lstStyle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990000"/>
                </a:solidFill>
                <a:latin typeface="ˎ̥" charset="0"/>
              </a:rPr>
              <a:t> </a:t>
            </a:r>
            <a:r>
              <a:rPr lang="zh-CN" altLang="en-US" sz="2400" b="1">
                <a:solidFill>
                  <a:srgbClr val="990000"/>
                </a:solidFill>
                <a:latin typeface="ˎ̥" charset="0"/>
              </a:rPr>
              <a:t>甲学生，基础部分回答较好，后三道大题</a:t>
            </a:r>
            <a:r>
              <a:rPr lang="en-US" altLang="zh-CN" sz="2400" b="1">
                <a:solidFill>
                  <a:srgbClr val="990000"/>
                </a:solidFill>
                <a:latin typeface="ˎ̥" charset="0"/>
              </a:rPr>
              <a:t>22</a:t>
            </a:r>
            <a:r>
              <a:rPr lang="zh-CN" altLang="en-US" sz="2400" b="1">
                <a:solidFill>
                  <a:srgbClr val="990000"/>
                </a:solidFill>
                <a:latin typeface="ˎ̥" charset="0"/>
              </a:rPr>
              <a:t>分只得了</a:t>
            </a:r>
            <a:r>
              <a:rPr lang="en-US" altLang="zh-CN" sz="2400" b="1">
                <a:solidFill>
                  <a:srgbClr val="990000"/>
                </a:solidFill>
                <a:latin typeface="ˎ̥" charset="0"/>
              </a:rPr>
              <a:t>7</a:t>
            </a:r>
            <a:r>
              <a:rPr lang="zh-CN" altLang="en-US" sz="2400" b="1">
                <a:solidFill>
                  <a:srgbClr val="990000"/>
                </a:solidFill>
                <a:latin typeface="ˎ̥" charset="0"/>
              </a:rPr>
              <a:t>分。另外在第</a:t>
            </a:r>
            <a:r>
              <a:rPr lang="en-US" altLang="zh-CN" sz="2400" b="1">
                <a:solidFill>
                  <a:srgbClr val="990000"/>
                </a:solidFill>
                <a:latin typeface="ˎ̥" charset="0"/>
              </a:rPr>
              <a:t>8</a:t>
            </a:r>
            <a:r>
              <a:rPr lang="zh-CN" altLang="en-US" sz="2400" b="1">
                <a:solidFill>
                  <a:srgbClr val="990000"/>
                </a:solidFill>
                <a:latin typeface="ˎ̥" charset="0"/>
              </a:rPr>
              <a:t>题上花了太多的时间 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990000"/>
                </a:solidFill>
                <a:latin typeface="ˎ̥" charset="0"/>
              </a:rPr>
              <a:t> 乙学生后三道大题得了</a:t>
            </a:r>
            <a:r>
              <a:rPr lang="en-US" altLang="zh-CN" sz="2400" b="1">
                <a:solidFill>
                  <a:srgbClr val="990000"/>
                </a:solidFill>
                <a:latin typeface="ˎ̥" charset="0"/>
              </a:rPr>
              <a:t>18</a:t>
            </a:r>
            <a:r>
              <a:rPr lang="zh-CN" altLang="en-US" sz="2400" b="1">
                <a:solidFill>
                  <a:srgbClr val="990000"/>
                </a:solidFill>
                <a:latin typeface="ˎ̥" charset="0"/>
              </a:rPr>
              <a:t>分，但他前面落了一题，还有计算错误。</a:t>
            </a:r>
          </a:p>
        </p:txBody>
      </p:sp>
      <p:sp>
        <p:nvSpPr>
          <p:cNvPr id="190474" name="AutoShape 10"/>
          <p:cNvSpPr>
            <a:spLocks noChangeArrowheads="1"/>
          </p:cNvSpPr>
          <p:nvPr/>
        </p:nvSpPr>
        <p:spPr bwMode="auto">
          <a:xfrm>
            <a:off x="1774825" y="1844676"/>
            <a:ext cx="2305050" cy="22320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800000"/>
                </a:solidFill>
              </a:rPr>
              <a:t>微观透视</a:t>
            </a:r>
          </a:p>
        </p:txBody>
      </p:sp>
    </p:spTree>
    <p:extLst>
      <p:ext uri="{BB962C8B-B14F-4D97-AF65-F5344CB8AC3E}">
        <p14:creationId xmlns:p14="http://schemas.microsoft.com/office/powerpoint/2010/main" val="28767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1" grpId="0" animBg="1"/>
      <p:bldP spid="190472" grpId="0" animBg="1"/>
      <p:bldP spid="19047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218" name="Group 42"/>
          <p:cNvGraphicFramePr>
            <a:graphicFrameLocks noGrp="1"/>
          </p:cNvGraphicFramePr>
          <p:nvPr>
            <p:ph idx="1"/>
          </p:nvPr>
        </p:nvGraphicFramePr>
        <p:xfrm>
          <a:off x="1991784" y="2059518"/>
          <a:ext cx="8496302" cy="2894014"/>
        </p:xfrm>
        <a:graphic>
          <a:graphicData uri="http://schemas.openxmlformats.org/drawingml/2006/table">
            <a:tbl>
              <a:tblPr/>
              <a:tblGrid>
                <a:gridCol w="17208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3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第一阶段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全面复习 </a:t>
                      </a: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基础过关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第二阶段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专题（主）</a:t>
                      </a: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+</a:t>
                      </a: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综合（辅）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能力突破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第三阶段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综合（主）</a:t>
                      </a: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+</a:t>
                      </a: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专题（辅）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查漏补缺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综合提升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第四阶段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调适备考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查漏补缺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保温冲刺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4201" name="Rectangle 25"/>
          <p:cNvSpPr>
            <a:spLocks noChangeArrowheads="1"/>
          </p:cNvSpPr>
          <p:nvPr/>
        </p:nvSpPr>
        <p:spPr bwMode="auto">
          <a:xfrm>
            <a:off x="1524000" y="1341967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高三复习阶段划分</a:t>
            </a:r>
          </a:p>
        </p:txBody>
      </p:sp>
      <p:sp>
        <p:nvSpPr>
          <p:cNvPr id="63514" name="Rectangle 36"/>
          <p:cNvSpPr>
            <a:spLocks noChangeArrowheads="1"/>
          </p:cNvSpPr>
          <p:nvPr/>
        </p:nvSpPr>
        <p:spPr bwMode="auto">
          <a:xfrm>
            <a:off x="1991785" y="3141134"/>
            <a:ext cx="8496300" cy="1801284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kumimoji="0" lang="zh-CN" altLang="en-US" sz="1800">
              <a:ea typeface="宋体" panose="02010600030101010101" pitchFamily="2" charset="-122"/>
            </a:endParaRPr>
          </a:p>
        </p:txBody>
      </p:sp>
      <p:sp>
        <p:nvSpPr>
          <p:cNvPr id="63515" name="AutoShape 38"/>
          <p:cNvSpPr>
            <a:spLocks noChangeArrowheads="1"/>
          </p:cNvSpPr>
          <p:nvPr/>
        </p:nvSpPr>
        <p:spPr bwMode="auto">
          <a:xfrm>
            <a:off x="5808134" y="4942417"/>
            <a:ext cx="793751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>
            <a:noFill/>
          </a:ln>
          <a:effectLst>
            <a:prstShdw prst="shdw17" dist="17961" dir="2700000">
              <a:srgbClr val="990099"/>
            </a:prstShdw>
          </a:effectLst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kumimoji="0" lang="zh-CN" altLang="en-US" sz="1800">
              <a:ea typeface="宋体" panose="02010600030101010101" pitchFamily="2" charset="-122"/>
            </a:endParaRPr>
          </a:p>
        </p:txBody>
      </p:sp>
      <p:sp>
        <p:nvSpPr>
          <p:cNvPr id="60448" name="Rectangle 29"/>
          <p:cNvSpPr>
            <a:spLocks noChangeArrowheads="1"/>
          </p:cNvSpPr>
          <p:nvPr/>
        </p:nvSpPr>
        <p:spPr bwMode="auto">
          <a:xfrm>
            <a:off x="1240079" y="567031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3200"/>
          </a:p>
        </p:txBody>
      </p:sp>
      <p:sp>
        <p:nvSpPr>
          <p:cNvPr id="60443" name="Text Box 39"/>
          <p:cNvSpPr txBox="1">
            <a:spLocks noChangeArrowheads="1"/>
          </p:cNvSpPr>
          <p:nvPr/>
        </p:nvSpPr>
        <p:spPr bwMode="auto">
          <a:xfrm>
            <a:off x="1623485" y="5397501"/>
            <a:ext cx="9408583" cy="135614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A5C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zh-CN" altLang="en-US" sz="3733">
                <a:ea typeface="黑体" pitchFamily="49" charset="-122"/>
              </a:rPr>
              <a:t>时间紧、节奏快、任务重</a:t>
            </a:r>
            <a:endParaRPr kumimoji="1" lang="en-US" altLang="zh-CN" sz="3733">
              <a:ea typeface="黑体" pitchFamily="49" charset="-122"/>
            </a:endParaRPr>
          </a:p>
          <a:p>
            <a:pPr>
              <a:spcBef>
                <a:spcPct val="20000"/>
              </a:spcBef>
            </a:pPr>
            <a:r>
              <a:rPr kumimoji="1" lang="zh-CN" altLang="en-US" sz="3733">
                <a:ea typeface="黑体" pitchFamily="49" charset="-122"/>
              </a:rPr>
              <a:t>（老问题、新问题叠加，没有时间从容解决）</a:t>
            </a:r>
            <a:endParaRPr kumimoji="1" lang="en-US" altLang="zh-CN" sz="3733">
              <a:ea typeface="黑体" pitchFamily="49" charset="-122"/>
            </a:endParaRPr>
          </a:p>
        </p:txBody>
      </p:sp>
      <p:sp>
        <p:nvSpPr>
          <p:cNvPr id="11" name="矩形 111"/>
          <p:cNvSpPr>
            <a:spLocks noChangeArrowheads="1"/>
          </p:cNvSpPr>
          <p:nvPr/>
        </p:nvSpPr>
        <p:spPr bwMode="auto">
          <a:xfrm>
            <a:off x="529977" y="256812"/>
            <a:ext cx="4286674" cy="720080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800" b="1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四、持续改进</a:t>
            </a:r>
            <a:endParaRPr lang="zh-CN" altLang="zh-CN" sz="3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91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内容占位符 2"/>
          <p:cNvSpPr>
            <a:spLocks noGrp="1"/>
          </p:cNvSpPr>
          <p:nvPr>
            <p:ph idx="1"/>
          </p:nvPr>
        </p:nvSpPr>
        <p:spPr>
          <a:xfrm>
            <a:off x="338328" y="502919"/>
            <a:ext cx="10115361" cy="5926455"/>
          </a:xfrm>
        </p:spPr>
        <p:txBody>
          <a:bodyPr/>
          <a:lstStyle/>
          <a:p>
            <a:r>
              <a:rPr lang="en-US" altLang="zh-CN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1.</a:t>
            </a:r>
            <a:r>
              <a:rPr lang="zh-CN" altLang="en-US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高考方向</a:t>
            </a:r>
            <a:r>
              <a:rPr lang="en-US" altLang="zh-CN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深度理解改革的内涵，重点内容逐一落实</a:t>
            </a:r>
            <a:endParaRPr lang="en-US" altLang="zh-CN" sz="36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Tx/>
              <a:buNone/>
            </a:pPr>
            <a:r>
              <a:rPr lang="zh-CN" altLang="en-US" dirty="0" smtClean="0"/>
              <a:t>   例如：能力与</a:t>
            </a:r>
            <a:r>
              <a:rPr lang="zh-CN" altLang="en-US" dirty="0" smtClean="0">
                <a:solidFill>
                  <a:srgbClr val="C00000"/>
                </a:solidFill>
              </a:rPr>
              <a:t>价值观</a:t>
            </a:r>
            <a:r>
              <a:rPr lang="zh-CN" altLang="en-US" dirty="0" smtClean="0"/>
              <a:t>并重</a:t>
            </a:r>
            <a:endParaRPr lang="en-US" altLang="zh-CN" dirty="0" smtClean="0"/>
          </a:p>
          <a:p>
            <a:pPr>
              <a:buFontTx/>
              <a:buNone/>
            </a:pPr>
            <a:r>
              <a:rPr lang="zh-CN" altLang="en-US" dirty="0"/>
              <a:t>  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949186" y="2071688"/>
            <a:ext cx="2791089" cy="4448394"/>
            <a:chOff x="492" y="2300"/>
            <a:chExt cx="1623" cy="138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 rot="5400000">
              <a:off x="593" y="2207"/>
              <a:ext cx="1374" cy="157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chemeClr val="bg1">
                    <a:gamma/>
                    <a:shade val="78824"/>
                    <a:invGamma/>
                    <a:alpha val="98000"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8824"/>
                    <a:invGamma/>
                    <a:alpha val="98000"/>
                  </a:schemeClr>
                </a:gs>
              </a:gsLst>
              <a:lin ang="5400000" scaled="1"/>
            </a:gradFill>
            <a:ln w="3810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623" name="Freeform 4"/>
            <p:cNvSpPr>
              <a:spLocks/>
            </p:cNvSpPr>
            <p:nvPr/>
          </p:nvSpPr>
          <p:spPr bwMode="gray">
            <a:xfrm>
              <a:off x="502" y="2300"/>
              <a:ext cx="1613" cy="313"/>
            </a:xfrm>
            <a:custGeom>
              <a:avLst/>
              <a:gdLst>
                <a:gd name="T0" fmla="*/ 13 w 1270"/>
                <a:gd name="T1" fmla="*/ 345 h 303"/>
                <a:gd name="T2" fmla="*/ 55 w 1270"/>
                <a:gd name="T3" fmla="*/ 201 h 303"/>
                <a:gd name="T4" fmla="*/ 447 w 1270"/>
                <a:gd name="T5" fmla="*/ 26 h 303"/>
                <a:gd name="T6" fmla="*/ 939 w 1270"/>
                <a:gd name="T7" fmla="*/ 11 h 303"/>
                <a:gd name="T8" fmla="*/ 2426 w 1270"/>
                <a:gd name="T9" fmla="*/ 12 h 303"/>
                <a:gd name="T10" fmla="*/ 2784 w 1270"/>
                <a:gd name="T11" fmla="*/ 14 h 303"/>
                <a:gd name="T12" fmla="*/ 3278 w 1270"/>
                <a:gd name="T13" fmla="*/ 215 h 303"/>
                <a:gd name="T14" fmla="*/ 3295 w 1270"/>
                <a:gd name="T15" fmla="*/ 344 h 303"/>
                <a:gd name="T16" fmla="*/ 13 w 1270"/>
                <a:gd name="T17" fmla="*/ 345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0"/>
                <a:gd name="T28" fmla="*/ 0 h 303"/>
                <a:gd name="T29" fmla="*/ 1270 w 127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4" name="Rectangle 5"/>
            <p:cNvSpPr>
              <a:spLocks noChangeArrowheads="1"/>
            </p:cNvSpPr>
            <p:nvPr/>
          </p:nvSpPr>
          <p:spPr bwMode="gray">
            <a:xfrm>
              <a:off x="668" y="2355"/>
              <a:ext cx="122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载体</a:t>
              </a:r>
              <a:endParaRPr kumimoji="0"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625" name="Text Box 6"/>
            <p:cNvSpPr txBox="1">
              <a:spLocks noChangeArrowheads="1"/>
            </p:cNvSpPr>
            <p:nvPr/>
          </p:nvSpPr>
          <p:spPr bwMode="gray">
            <a:xfrm>
              <a:off x="495" y="2613"/>
              <a:ext cx="1578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400">
                  <a:latin typeface="黑体" panose="02010609060101010101" pitchFamily="49" charset="-122"/>
                </a:rPr>
                <a:t>体现民族精神、传统文化的内容，反映政治、经济、文化、社会、科技等领域发展进步的素材，现实生活中践行社会主义核心价值观的感人事迹等</a:t>
              </a:r>
              <a:endParaRPr kumimoji="0" lang="en-US" altLang="zh-CN" sz="2400">
                <a:solidFill>
                  <a:srgbClr val="1C1C1C"/>
                </a:solidFill>
                <a:latin typeface="黑体" panose="02010609060101010101" pitchFamily="49" charset="-122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810125" y="2071688"/>
            <a:ext cx="2787650" cy="4432300"/>
            <a:chOff x="494" y="2300"/>
            <a:chExt cx="1621" cy="1377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gray">
            <a:xfrm rot="5400000">
              <a:off x="593" y="2207"/>
              <a:ext cx="1374" cy="157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chemeClr val="bg1">
                    <a:gamma/>
                    <a:shade val="78824"/>
                    <a:invGamma/>
                    <a:alpha val="98000"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8824"/>
                    <a:invGamma/>
                    <a:alpha val="98000"/>
                  </a:schemeClr>
                </a:gs>
              </a:gsLst>
              <a:lin ang="5400000" scaled="1"/>
            </a:gradFill>
            <a:ln w="3810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619" name="Freeform 4"/>
            <p:cNvSpPr>
              <a:spLocks/>
            </p:cNvSpPr>
            <p:nvPr/>
          </p:nvSpPr>
          <p:spPr bwMode="gray">
            <a:xfrm>
              <a:off x="502" y="2300"/>
              <a:ext cx="1613" cy="313"/>
            </a:xfrm>
            <a:custGeom>
              <a:avLst/>
              <a:gdLst>
                <a:gd name="T0" fmla="*/ 13 w 1270"/>
                <a:gd name="T1" fmla="*/ 345 h 303"/>
                <a:gd name="T2" fmla="*/ 55 w 1270"/>
                <a:gd name="T3" fmla="*/ 201 h 303"/>
                <a:gd name="T4" fmla="*/ 447 w 1270"/>
                <a:gd name="T5" fmla="*/ 26 h 303"/>
                <a:gd name="T6" fmla="*/ 939 w 1270"/>
                <a:gd name="T7" fmla="*/ 11 h 303"/>
                <a:gd name="T8" fmla="*/ 2426 w 1270"/>
                <a:gd name="T9" fmla="*/ 12 h 303"/>
                <a:gd name="T10" fmla="*/ 2784 w 1270"/>
                <a:gd name="T11" fmla="*/ 14 h 303"/>
                <a:gd name="T12" fmla="*/ 3278 w 1270"/>
                <a:gd name="T13" fmla="*/ 215 h 303"/>
                <a:gd name="T14" fmla="*/ 3295 w 1270"/>
                <a:gd name="T15" fmla="*/ 344 h 303"/>
                <a:gd name="T16" fmla="*/ 13 w 1270"/>
                <a:gd name="T17" fmla="*/ 345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0"/>
                <a:gd name="T28" fmla="*/ 0 h 303"/>
                <a:gd name="T29" fmla="*/ 1270 w 127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0" name="Rectangle 5"/>
            <p:cNvSpPr>
              <a:spLocks noChangeArrowheads="1"/>
            </p:cNvSpPr>
            <p:nvPr/>
          </p:nvSpPr>
          <p:spPr bwMode="gray">
            <a:xfrm>
              <a:off x="668" y="2355"/>
              <a:ext cx="122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落点</a:t>
              </a:r>
              <a:endParaRPr kumimoji="0"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621" name="Text Box 6"/>
            <p:cNvSpPr txBox="1">
              <a:spLocks noChangeArrowheads="1"/>
            </p:cNvSpPr>
            <p:nvPr/>
          </p:nvSpPr>
          <p:spPr bwMode="gray">
            <a:xfrm>
              <a:off x="495" y="2613"/>
              <a:ext cx="1578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400">
                  <a:latin typeface="黑体" panose="02010609060101010101" pitchFamily="49" charset="-122"/>
                </a:rPr>
                <a:t>学生对传统文化、社会现状、时事政策的了解、思考和把握，学生对生活和社会现象所反映的价值判断、价值选择和相关行为进行分析和评价</a:t>
              </a:r>
              <a:endParaRPr kumimoji="0" lang="en-US" altLang="zh-CN" sz="2400">
                <a:latin typeface="黑体" panose="02010609060101010101" pitchFamily="49" charset="-122"/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664186" y="2071688"/>
            <a:ext cx="2791089" cy="4448394"/>
            <a:chOff x="492" y="2300"/>
            <a:chExt cx="1623" cy="1382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gray">
            <a:xfrm rot="5400000">
              <a:off x="593" y="2207"/>
              <a:ext cx="1374" cy="157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chemeClr val="bg1">
                    <a:gamma/>
                    <a:shade val="78824"/>
                    <a:invGamma/>
                    <a:alpha val="98000"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8824"/>
                    <a:invGamma/>
                    <a:alpha val="98000"/>
                  </a:schemeClr>
                </a:gs>
              </a:gsLst>
              <a:lin ang="5400000" scaled="1"/>
            </a:gradFill>
            <a:ln w="3810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615" name="Freeform 4"/>
            <p:cNvSpPr>
              <a:spLocks/>
            </p:cNvSpPr>
            <p:nvPr/>
          </p:nvSpPr>
          <p:spPr bwMode="gray">
            <a:xfrm>
              <a:off x="502" y="2300"/>
              <a:ext cx="1613" cy="313"/>
            </a:xfrm>
            <a:custGeom>
              <a:avLst/>
              <a:gdLst>
                <a:gd name="T0" fmla="*/ 13 w 1270"/>
                <a:gd name="T1" fmla="*/ 345 h 303"/>
                <a:gd name="T2" fmla="*/ 55 w 1270"/>
                <a:gd name="T3" fmla="*/ 201 h 303"/>
                <a:gd name="T4" fmla="*/ 447 w 1270"/>
                <a:gd name="T5" fmla="*/ 26 h 303"/>
                <a:gd name="T6" fmla="*/ 939 w 1270"/>
                <a:gd name="T7" fmla="*/ 11 h 303"/>
                <a:gd name="T8" fmla="*/ 2426 w 1270"/>
                <a:gd name="T9" fmla="*/ 12 h 303"/>
                <a:gd name="T10" fmla="*/ 2784 w 1270"/>
                <a:gd name="T11" fmla="*/ 14 h 303"/>
                <a:gd name="T12" fmla="*/ 3278 w 1270"/>
                <a:gd name="T13" fmla="*/ 215 h 303"/>
                <a:gd name="T14" fmla="*/ 3295 w 1270"/>
                <a:gd name="T15" fmla="*/ 344 h 303"/>
                <a:gd name="T16" fmla="*/ 13 w 1270"/>
                <a:gd name="T17" fmla="*/ 345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0"/>
                <a:gd name="T28" fmla="*/ 0 h 303"/>
                <a:gd name="T29" fmla="*/ 1270 w 127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16" name="Rectangle 5"/>
            <p:cNvSpPr>
              <a:spLocks noChangeArrowheads="1"/>
            </p:cNvSpPr>
            <p:nvPr/>
          </p:nvSpPr>
          <p:spPr bwMode="gray">
            <a:xfrm>
              <a:off x="668" y="2355"/>
              <a:ext cx="122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</a:t>
              </a:r>
              <a:endParaRPr kumimoji="0"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617" name="Text Box 6"/>
            <p:cNvSpPr txBox="1">
              <a:spLocks noChangeArrowheads="1"/>
            </p:cNvSpPr>
            <p:nvPr/>
          </p:nvSpPr>
          <p:spPr bwMode="gray">
            <a:xfrm>
              <a:off x="495" y="2744"/>
              <a:ext cx="157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zh-CN" altLang="en-US" sz="2400">
                  <a:latin typeface="黑体" panose="02010609060101010101" pitchFamily="49" charset="-122"/>
                </a:rPr>
                <a:t>素材选择高度关注价值观导向</a:t>
              </a:r>
              <a:endParaRPr kumimoji="0" lang="en-US" altLang="zh-CN" sz="2400">
                <a:latin typeface="黑体" panose="02010609060101010101" pitchFamily="49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zh-CN" altLang="en-US" sz="2400">
                  <a:latin typeface="黑体" panose="02010609060101010101" pitchFamily="49" charset="-122"/>
                </a:rPr>
                <a:t>对学生的价值观取向要有正确的引领</a:t>
              </a:r>
              <a:endParaRPr kumimoji="0" lang="en-US" altLang="zh-CN" sz="2400">
                <a:latin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3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904" y="9569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只有方向对了，所有的努力才有意义！</a:t>
            </a:r>
            <a:endParaRPr lang="en-US" altLang="zh-CN" sz="3733" dirty="0">
              <a:solidFill>
                <a:srgbClr val="8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3733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内化理念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：深入“解读”高考改革精神，内化为团队及个体的教育教学观念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3733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建立关联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：改革方向引领</a:t>
            </a:r>
            <a:r>
              <a:rPr lang="zh-CN" altLang="en-US" sz="3733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学科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目标定位、任务确定、策略选择、评价改进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3733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行为跟进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：理念转化为自觉的教育教学行为</a:t>
            </a:r>
            <a:r>
              <a:rPr lang="zh-CN" altLang="en-US" sz="3733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33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644691"/>
            <a:ext cx="1054643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1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0"/>
            <a:ext cx="8832981" cy="33329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531" y="3429000"/>
            <a:ext cx="8544949" cy="31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740701"/>
            <a:ext cx="6962269" cy="3840427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 bwMode="auto">
          <a:xfrm>
            <a:off x="1775520" y="120486"/>
            <a:ext cx="3072341" cy="812237"/>
          </a:xfrm>
          <a:prstGeom prst="cloudCallout">
            <a:avLst>
              <a:gd name="adj1" fmla="val -22156"/>
              <a:gd name="adj2" fmla="val 8668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33" dirty="0">
                <a:latin typeface="Arial" charset="0"/>
                <a:ea typeface="宋体" charset="0"/>
                <a:cs typeface="宋体" charset="0"/>
              </a:rPr>
              <a:t>抽测卷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798" y="2852937"/>
            <a:ext cx="7720805" cy="379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267" dirty="0"/>
              <a:t>从现在开始</a:t>
            </a:r>
            <a:r>
              <a:rPr lang="en-US" altLang="zh-CN" sz="4267" dirty="0"/>
              <a:t>——</a:t>
            </a:r>
            <a:endParaRPr lang="zh-CN" altLang="en-US" sz="4267" dirty="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99457" y="1220755"/>
            <a:ext cx="998643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l"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反复揣摩调研卷，体会设问方式和作答角度</a:t>
            </a:r>
            <a:endParaRPr lang="en-US" altLang="zh-CN" b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l"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研究零模、一模的命题思路和考查方式</a:t>
            </a:r>
            <a:endParaRPr lang="en-US" altLang="zh-CN" b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l"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研读考试说明，体会能力要求的表述</a:t>
            </a:r>
            <a:endParaRPr lang="en-US" altLang="zh-CN" b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l"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重做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2016~2017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高考真题，标注能力点</a:t>
            </a:r>
            <a:endParaRPr lang="en-US" altLang="zh-CN" b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l"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改造旧的练习题，训练和提高新的能力</a:t>
            </a:r>
            <a:endParaRPr lang="en-US" altLang="zh-CN" b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12064" y="214313"/>
            <a:ext cx="1016812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教学内容</a:t>
            </a:r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基于学情，问题导向，动态调整</a:t>
            </a:r>
          </a:p>
        </p:txBody>
      </p:sp>
      <p:sp>
        <p:nvSpPr>
          <p:cNvPr id="5" name="内容占位符 4"/>
          <p:cNvSpPr txBox="1">
            <a:spLocks/>
          </p:cNvSpPr>
          <p:nvPr/>
        </p:nvSpPr>
        <p:spPr bwMode="auto">
          <a:xfrm>
            <a:off x="1666876" y="1214439"/>
            <a:ext cx="85010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kumimoji="1" lang="zh-CN" altLang="en-US" sz="3200" kern="0" dirty="0"/>
              <a:t>案例</a:t>
            </a:r>
            <a:r>
              <a:rPr kumimoji="1" lang="zh-CN" altLang="en-US" sz="3200" kern="0" dirty="0" smtClean="0"/>
              <a:t>：化学</a:t>
            </a:r>
            <a:r>
              <a:rPr kumimoji="1" lang="zh-CN" altLang="en-US" sz="3200" kern="0" dirty="0"/>
              <a:t>实验探究一二模之间教学内容选择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679575" y="1928814"/>
          <a:ext cx="8631237" cy="414337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19758"/>
                <a:gridCol w="1460030"/>
                <a:gridCol w="2486865"/>
                <a:gridCol w="1201590"/>
                <a:gridCol w="2362994"/>
              </a:tblGrid>
              <a:tr h="4019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题号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能力任务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学科思想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思维品质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关键点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71117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8-1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分析解释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因素分析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孤立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干扰因素分析（原型）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401969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8-2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推论预测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推理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关联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物质性质知识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711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28-3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方案设计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------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----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物质检验知识（原型）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4019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28</a:t>
                      </a:r>
                      <a:r>
                        <a:rPr lang="zh-CN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-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4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分析解释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因素分析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-</a:t>
                      </a:r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熟悉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-</a:t>
                      </a:r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提示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关联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基于实验现象推理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4019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28-5-1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简单设计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因素控制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-</a:t>
                      </a:r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提示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关联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实验设计规范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711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28-5-2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系统探究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因素分析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+</a:t>
                      </a:r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变量控制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系统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基于结论和假设的系统推理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4019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28-5-3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系统探究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因素分析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系统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变量的系统分析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1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431371" y="620688"/>
            <a:ext cx="11137237" cy="568863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gray">
          <a:xfrm>
            <a:off x="1199457" y="356659"/>
            <a:ext cx="1779569" cy="4517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背景</a:t>
            </a:r>
            <a:r>
              <a:rPr lang="en-US" altLang="zh-CN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4</a:t>
            </a:r>
            <a:endParaRPr lang="en-US" altLang="ko-KR" sz="26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4" name="TextBox 25"/>
          <p:cNvSpPr txBox="1"/>
          <p:nvPr/>
        </p:nvSpPr>
        <p:spPr>
          <a:xfrm>
            <a:off x="623392" y="1023605"/>
            <a:ext cx="10657184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《2018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年普通高等学校招生全国统一考试北京卷考试说明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》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稳中有变</a:t>
            </a:r>
            <a:endParaRPr lang="en-US" altLang="zh-CN" sz="3200" b="1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总体原则：保持稳定，略有调整，持续发展。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继续强调</a:t>
            </a:r>
            <a:r>
              <a:rPr lang="zh-CN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立德树人、服务选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才</a:t>
            </a:r>
            <a:r>
              <a:rPr lang="zh-CN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引导</a:t>
            </a:r>
            <a:r>
              <a:rPr lang="zh-CN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教学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继续强化能力立意、素养导向，注重价值观引领。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调整：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考查范围：语文（</a:t>
            </a: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论语</a:t>
            </a: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能力要求：生物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考试时间及形式：英语（听力）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样题：所有学科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231904" y="2180861"/>
            <a:ext cx="5760640" cy="1152128"/>
          </a:xfrm>
          <a:prstGeom prst="wedgeRoundRectCallout">
            <a:avLst>
              <a:gd name="adj1" fmla="val -25466"/>
              <a:gd name="adj2" fmla="val -88024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kumimoji="0" lang="en-US" altLang="zh-CN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《</a:t>
            </a: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考试说明</a:t>
            </a:r>
            <a:r>
              <a:rPr kumimoji="0" lang="en-US" altLang="zh-CN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》</a:t>
            </a: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：高考命题的直接依据，既要“熟知”，更要“深解”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722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>
            <a:graphicFrameLocks/>
          </p:cNvGraphicFramePr>
          <p:nvPr/>
        </p:nvGraphicFramePr>
        <p:xfrm>
          <a:off x="2092686" y="398115"/>
          <a:ext cx="7582483" cy="585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椭圆 4"/>
          <p:cNvSpPr/>
          <p:nvPr/>
        </p:nvSpPr>
        <p:spPr>
          <a:xfrm>
            <a:off x="2506664" y="3795713"/>
            <a:ext cx="2505075" cy="75406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CN" altLang="en-US"/>
          </a:p>
        </p:txBody>
      </p:sp>
      <p:sp>
        <p:nvSpPr>
          <p:cNvPr id="6" name="矩形标注 5"/>
          <p:cNvSpPr/>
          <p:nvPr/>
        </p:nvSpPr>
        <p:spPr>
          <a:xfrm>
            <a:off x="4291014" y="1706564"/>
            <a:ext cx="4454525" cy="1857375"/>
          </a:xfrm>
          <a:prstGeom prst="wedgeRectCallout">
            <a:avLst>
              <a:gd name="adj1" fmla="val -45223"/>
              <a:gd name="adj2" fmla="val 63833"/>
            </a:avLst>
          </a:prstGeom>
          <a:solidFill>
            <a:srgbClr val="FFFFFF"/>
          </a:solidFill>
          <a:ln w="57150" cmpd="sng">
            <a:solidFill>
              <a:srgbClr val="E74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kumimoji="1" lang="zh-CN" altLang="en-US" sz="2400" dirty="0">
                <a:solidFill>
                  <a:srgbClr val="FF0000"/>
                </a:solidFill>
                <a:latin typeface="黑体"/>
              </a:rPr>
              <a:t>四组校在实验知识、化学知识方面有很大提升空间，这部分试题都是教材中的原型实验或知识，学生完全可以掌握</a:t>
            </a:r>
          </a:p>
        </p:txBody>
      </p:sp>
    </p:spTree>
    <p:extLst>
      <p:ext uri="{BB962C8B-B14F-4D97-AF65-F5344CB8AC3E}">
        <p14:creationId xmlns:p14="http://schemas.microsoft.com/office/powerpoint/2010/main" val="13299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>
            <a:graphicFrameLocks/>
          </p:cNvGraphicFramePr>
          <p:nvPr/>
        </p:nvGraphicFramePr>
        <p:xfrm>
          <a:off x="2092686" y="398115"/>
          <a:ext cx="7582483" cy="585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椭圆 4"/>
          <p:cNvSpPr/>
          <p:nvPr/>
        </p:nvSpPr>
        <p:spPr>
          <a:xfrm>
            <a:off x="2528889" y="2809876"/>
            <a:ext cx="795337" cy="75406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CN" altLang="en-US"/>
          </a:p>
        </p:txBody>
      </p:sp>
      <p:sp>
        <p:nvSpPr>
          <p:cNvPr id="6" name="矩形标注 5"/>
          <p:cNvSpPr/>
          <p:nvPr/>
        </p:nvSpPr>
        <p:spPr>
          <a:xfrm>
            <a:off x="3400425" y="341314"/>
            <a:ext cx="5270500" cy="1857375"/>
          </a:xfrm>
          <a:prstGeom prst="wedgeRectCallout">
            <a:avLst>
              <a:gd name="adj1" fmla="val -45223"/>
              <a:gd name="adj2" fmla="val 63833"/>
            </a:avLst>
          </a:prstGeom>
          <a:solidFill>
            <a:srgbClr val="FFFFFF"/>
          </a:solidFill>
          <a:ln w="57150" cmpd="sng">
            <a:solidFill>
              <a:srgbClr val="E74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kumimoji="1" lang="zh-CN" altLang="en-US" sz="2400" dirty="0">
                <a:solidFill>
                  <a:srgbClr val="FF0000"/>
                </a:solidFill>
                <a:latin typeface="黑体"/>
              </a:rPr>
              <a:t>三组校这两问不理想，反映出学生在实验问题分析解决中，思维、表达不够严谨，模棱两可，在后续复习中加以重视，会有很大改善</a:t>
            </a:r>
          </a:p>
        </p:txBody>
      </p:sp>
      <p:sp>
        <p:nvSpPr>
          <p:cNvPr id="9" name="椭圆 8"/>
          <p:cNvSpPr/>
          <p:nvPr/>
        </p:nvSpPr>
        <p:spPr>
          <a:xfrm>
            <a:off x="5638800" y="2695575"/>
            <a:ext cx="795338" cy="75565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8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>
            <a:graphicFrameLocks/>
          </p:cNvGraphicFramePr>
          <p:nvPr/>
        </p:nvGraphicFramePr>
        <p:xfrm>
          <a:off x="2092686" y="398115"/>
          <a:ext cx="7582483" cy="585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标注 5"/>
          <p:cNvSpPr/>
          <p:nvPr/>
        </p:nvSpPr>
        <p:spPr>
          <a:xfrm>
            <a:off x="2547938" y="1611314"/>
            <a:ext cx="7486650" cy="1857375"/>
          </a:xfrm>
          <a:prstGeom prst="wedgeRectCallout">
            <a:avLst>
              <a:gd name="adj1" fmla="val 19447"/>
              <a:gd name="adj2" fmla="val 69659"/>
            </a:avLst>
          </a:prstGeom>
          <a:solidFill>
            <a:srgbClr val="FFFFFF"/>
          </a:solidFill>
          <a:ln w="57150" cmpd="sng">
            <a:solidFill>
              <a:srgbClr val="E74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kumimoji="1" lang="zh-CN" altLang="en-US" sz="2400" dirty="0">
                <a:solidFill>
                  <a:srgbClr val="FF0000"/>
                </a:solidFill>
                <a:latin typeface="黑体"/>
              </a:rPr>
              <a:t>一组、二组校学生在这一文中表现不理想，说明学生没有真正的形成实验思维，在实验情境中的系统推理能力有待提升，建议教师一定从习题中跳出来，首先培养学生理解探究的能力，通过进行假设论证、方案论证、现象与结论间推理培养学生的高级思维能力。</a:t>
            </a:r>
          </a:p>
        </p:txBody>
      </p:sp>
      <p:sp>
        <p:nvSpPr>
          <p:cNvPr id="7" name="椭圆 6"/>
          <p:cNvSpPr/>
          <p:nvPr/>
        </p:nvSpPr>
        <p:spPr>
          <a:xfrm>
            <a:off x="7135814" y="3833813"/>
            <a:ext cx="795337" cy="102076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943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 1"/>
          <p:cNvSpPr>
            <a:spLocks noGrp="1"/>
          </p:cNvSpPr>
          <p:nvPr>
            <p:ph type="title"/>
          </p:nvPr>
        </p:nvSpPr>
        <p:spPr>
          <a:xfrm>
            <a:off x="665036" y="269177"/>
            <a:ext cx="8572500" cy="1143000"/>
          </a:xfrm>
        </p:spPr>
        <p:txBody>
          <a:bodyPr/>
          <a:lstStyle/>
          <a:p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3.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选题用题</a:t>
            </a:r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精选、精编、精讲、精练</a:t>
            </a:r>
          </a:p>
        </p:txBody>
      </p:sp>
      <p:sp>
        <p:nvSpPr>
          <p:cNvPr id="78851" name="内容占位符 2"/>
          <p:cNvSpPr>
            <a:spLocks noGrp="1"/>
          </p:cNvSpPr>
          <p:nvPr>
            <p:ph idx="1"/>
          </p:nvPr>
        </p:nvSpPr>
        <p:spPr>
          <a:xfrm>
            <a:off x="557784" y="1412177"/>
            <a:ext cx="10908792" cy="47355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800000"/>
                </a:solidFill>
              </a:rPr>
              <a:t>“</a:t>
            </a:r>
            <a:r>
              <a:rPr lang="zh-CN" altLang="en-US" sz="3200" b="1" dirty="0">
                <a:solidFill>
                  <a:srgbClr val="800000"/>
                </a:solidFill>
              </a:rPr>
              <a:t>精选”</a:t>
            </a:r>
            <a:r>
              <a:rPr lang="en-US" altLang="zh-CN" sz="3200" b="1" dirty="0">
                <a:solidFill>
                  <a:srgbClr val="800000"/>
                </a:solidFill>
              </a:rPr>
              <a:t>——</a:t>
            </a:r>
            <a:r>
              <a:rPr lang="zh-CN" altLang="en-US" sz="3200" dirty="0"/>
              <a:t>高考趋势、方向，风格、特点、典型性，与海淀题的匹配关系。</a:t>
            </a:r>
          </a:p>
          <a:p>
            <a:pPr eaLnBrk="1" hangingPunct="1"/>
            <a:r>
              <a:rPr lang="en-US" altLang="zh-CN" sz="3200" b="1" dirty="0">
                <a:solidFill>
                  <a:srgbClr val="800000"/>
                </a:solidFill>
              </a:rPr>
              <a:t>“</a:t>
            </a:r>
            <a:r>
              <a:rPr lang="zh-CN" altLang="en-US" sz="3200" b="1" dirty="0">
                <a:solidFill>
                  <a:srgbClr val="800000"/>
                </a:solidFill>
              </a:rPr>
              <a:t>精编”</a:t>
            </a:r>
            <a:r>
              <a:rPr lang="en-US" altLang="zh-CN" sz="3200" b="1" dirty="0">
                <a:solidFill>
                  <a:srgbClr val="800000"/>
                </a:solidFill>
              </a:rPr>
              <a:t>——</a:t>
            </a:r>
            <a:r>
              <a:rPr lang="zh-CN" altLang="en-US" sz="3200" dirty="0"/>
              <a:t>筛选分类、</a:t>
            </a:r>
            <a:r>
              <a:rPr lang="zh-CN" altLang="en-US" sz="3200" dirty="0">
                <a:solidFill>
                  <a:srgbClr val="FF0000"/>
                </a:solidFill>
              </a:rPr>
              <a:t>搭配组合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拓展深化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归类提炼</a:t>
            </a:r>
            <a:r>
              <a:rPr lang="zh-CN" altLang="en-US" sz="3200" dirty="0"/>
              <a:t>。</a:t>
            </a:r>
          </a:p>
          <a:p>
            <a:pPr eaLnBrk="1" hangingPunct="1"/>
            <a:r>
              <a:rPr lang="en-US" altLang="zh-CN" sz="3200" b="1" dirty="0">
                <a:solidFill>
                  <a:srgbClr val="800000"/>
                </a:solidFill>
              </a:rPr>
              <a:t>“</a:t>
            </a:r>
            <a:r>
              <a:rPr lang="zh-CN" altLang="en-US" sz="3200" b="1" dirty="0">
                <a:solidFill>
                  <a:srgbClr val="800000"/>
                </a:solidFill>
              </a:rPr>
              <a:t>精练”</a:t>
            </a:r>
            <a:r>
              <a:rPr lang="en-US" altLang="zh-CN" sz="3200" b="1" dirty="0">
                <a:solidFill>
                  <a:srgbClr val="800000"/>
                </a:solidFill>
              </a:rPr>
              <a:t>——</a:t>
            </a:r>
            <a:r>
              <a:rPr lang="zh-CN" altLang="en-US" sz="3200" dirty="0"/>
              <a:t>一题多练，变式迁移；控制难度、频度。</a:t>
            </a:r>
          </a:p>
          <a:p>
            <a:pPr eaLnBrk="1" hangingPunct="1"/>
            <a:r>
              <a:rPr lang="en-US" altLang="zh-CN" sz="3200" b="1" dirty="0">
                <a:solidFill>
                  <a:srgbClr val="800000"/>
                </a:solidFill>
              </a:rPr>
              <a:t>“</a:t>
            </a:r>
            <a:r>
              <a:rPr lang="zh-CN" altLang="en-US" sz="3200" b="1" dirty="0">
                <a:solidFill>
                  <a:srgbClr val="800000"/>
                </a:solidFill>
              </a:rPr>
              <a:t>精讲”</a:t>
            </a:r>
            <a:r>
              <a:rPr lang="en-US" altLang="zh-CN" sz="3200" b="1" dirty="0">
                <a:solidFill>
                  <a:srgbClr val="800000"/>
                </a:solidFill>
              </a:rPr>
              <a:t>——</a:t>
            </a:r>
            <a:r>
              <a:rPr lang="zh-CN" altLang="en-US" sz="3200" dirty="0"/>
              <a:t>为什么对</a:t>
            </a:r>
            <a:r>
              <a:rPr lang="zh-CN" altLang="en-US" sz="3200" dirty="0">
                <a:latin typeface="黑体" panose="02010609060101010101" pitchFamily="49" charset="-122"/>
              </a:rPr>
              <a:t>→怎样才能对、怎样才能会</a:t>
            </a:r>
            <a:endParaRPr lang="zh-CN" altLang="zh-CN" sz="3200" dirty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2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1071563"/>
            <a:ext cx="60483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919288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zh-CN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本区题的使用</a:t>
            </a:r>
            <a:r>
              <a:rPr kumimoji="1" lang="en-US" altLang="zh-CN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——</a:t>
            </a:r>
            <a:r>
              <a:rPr kumimoji="1" lang="zh-CN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纵向贯通</a:t>
            </a:r>
          </a:p>
        </p:txBody>
      </p:sp>
      <p:sp>
        <p:nvSpPr>
          <p:cNvPr id="4" name="矩形 3"/>
          <p:cNvSpPr/>
          <p:nvPr/>
        </p:nvSpPr>
        <p:spPr>
          <a:xfrm>
            <a:off x="3381376" y="4357689"/>
            <a:ext cx="5472113" cy="185737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643064"/>
            <a:ext cx="7856538" cy="201612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1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952625" y="357189"/>
          <a:ext cx="8358188" cy="607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2"/>
                <a:gridCol w="4786313"/>
                <a:gridCol w="2786063"/>
              </a:tblGrid>
              <a:tr h="20240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期中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</a:tr>
              <a:tr h="20240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期末</a:t>
                      </a:r>
                      <a:endParaRPr lang="zh-CN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</a:tr>
              <a:tr h="20240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一模</a:t>
                      </a:r>
                      <a:endParaRPr lang="zh-CN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428625"/>
            <a:ext cx="7572375" cy="928688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2"/>
          <a:stretch>
            <a:fillRect/>
          </a:stretch>
        </p:blipFill>
        <p:spPr bwMode="auto">
          <a:xfrm>
            <a:off x="2738439" y="1428750"/>
            <a:ext cx="7572375" cy="877888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2428876"/>
            <a:ext cx="7572375" cy="898525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3429001"/>
            <a:ext cx="7572375" cy="912813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4357689"/>
            <a:ext cx="75723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5786439"/>
            <a:ext cx="75723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919288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zh-CN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其它题的使用</a:t>
            </a:r>
            <a:r>
              <a:rPr kumimoji="1" lang="en-US" altLang="zh-CN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——</a:t>
            </a:r>
            <a:r>
              <a:rPr kumimoji="1" lang="zh-CN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甄别、为我所用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952626" y="2071688"/>
            <a:ext cx="6500813" cy="1143000"/>
          </a:xfrm>
          <a:prstGeom prst="wedgeRoundRectCallout">
            <a:avLst>
              <a:gd name="adj1" fmla="val -33407"/>
              <a:gd name="adj2" fmla="val -47065"/>
              <a:gd name="adj3" fmla="val 16667"/>
            </a:avLst>
          </a:prstGeom>
          <a:solidFill>
            <a:srgbClr val="000080"/>
          </a:solidFill>
          <a:ln>
            <a:noFill/>
          </a:ln>
          <a:effectLst>
            <a:prstShdw prst="shdw17" dist="17961" dir="2700000">
              <a:srgbClr val="0000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800">
                <a:solidFill>
                  <a:srgbClr val="FFFFCC"/>
                </a:solidFill>
                <a:latin typeface="黑体" panose="02010609060101010101" pitchFamily="49" charset="-122"/>
              </a:rPr>
              <a:t>数学中诱导公式的使用成了解决物理题的关键，偏离物理学科的本质   舍！</a:t>
            </a:r>
            <a:endParaRPr kumimoji="0" lang="en-US" altLang="zh-CN" sz="2800" b="1">
              <a:solidFill>
                <a:srgbClr val="FFFFCC"/>
              </a:solidFill>
              <a:ea typeface="楷体" panose="02010609060101010101" pitchFamily="49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952625" y="3571875"/>
            <a:ext cx="8286750" cy="1143000"/>
          </a:xfrm>
          <a:prstGeom prst="wedgeRoundRectCallout">
            <a:avLst>
              <a:gd name="adj1" fmla="val -33273"/>
              <a:gd name="adj2" fmla="val -44843"/>
              <a:gd name="adj3" fmla="val 16667"/>
            </a:avLst>
          </a:prstGeom>
          <a:solidFill>
            <a:srgbClr val="000080"/>
          </a:solidFill>
          <a:ln>
            <a:noFill/>
          </a:ln>
          <a:effectLst>
            <a:prstShdw prst="shdw17" dist="17961" dir="2700000">
              <a:srgbClr val="0000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800">
                <a:solidFill>
                  <a:srgbClr val="FFFFCC"/>
                </a:solidFill>
                <a:latin typeface="黑体" panose="02010609060101010101" pitchFamily="49" charset="-122"/>
              </a:rPr>
              <a:t>试题涉及的某一解法在物理学上被证实为错误解法，只是这个解法得到的结果恰好正确而已  舍！</a:t>
            </a:r>
            <a:endParaRPr kumimoji="0" lang="en-US" altLang="zh-CN" sz="2800">
              <a:solidFill>
                <a:srgbClr val="FFFFCC"/>
              </a:solidFill>
              <a:latin typeface="黑体" panose="02010609060101010101" pitchFamily="49" charset="-122"/>
            </a:endParaRPr>
          </a:p>
        </p:txBody>
      </p:sp>
      <p:sp>
        <p:nvSpPr>
          <p:cNvPr id="81925" name="TextBox 7"/>
          <p:cNvSpPr txBox="1">
            <a:spLocks noChangeArrowheads="1"/>
          </p:cNvSpPr>
          <p:nvPr/>
        </p:nvSpPr>
        <p:spPr bwMode="auto">
          <a:xfrm>
            <a:off x="2095501" y="928689"/>
            <a:ext cx="7858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800" b="1">
                <a:ea typeface="宋体" panose="02010600030101010101" pitchFamily="2" charset="-122"/>
              </a:rPr>
              <a:t>选择的标准：与高考方向的匹配度、科学性、训练价值</a:t>
            </a:r>
          </a:p>
        </p:txBody>
      </p:sp>
    </p:spTree>
    <p:extLst>
      <p:ext uri="{BB962C8B-B14F-4D97-AF65-F5344CB8AC3E}">
        <p14:creationId xmlns:p14="http://schemas.microsoft.com/office/powerpoint/2010/main" val="11503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矩形 1"/>
          <p:cNvSpPr>
            <a:spLocks noChangeArrowheads="1"/>
          </p:cNvSpPr>
          <p:nvPr/>
        </p:nvSpPr>
        <p:spPr bwMode="auto">
          <a:xfrm>
            <a:off x="1506537" y="50800"/>
            <a:ext cx="50577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000">
                <a:solidFill>
                  <a:srgbClr val="FF0000"/>
                </a:solidFill>
                <a:latin typeface="黑体" panose="02010609060101010101" pitchFamily="49" charset="-122"/>
              </a:rPr>
              <a:t>分层设问，难度递进，层层引导，逐层深入</a:t>
            </a:r>
          </a:p>
        </p:txBody>
      </p:sp>
      <p:sp>
        <p:nvSpPr>
          <p:cNvPr id="82947" name="TextBox 2"/>
          <p:cNvSpPr txBox="1">
            <a:spLocks noChangeArrowheads="1"/>
          </p:cNvSpPr>
          <p:nvPr/>
        </p:nvSpPr>
        <p:spPr bwMode="auto">
          <a:xfrm>
            <a:off x="1714500" y="4508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>
                <a:solidFill>
                  <a:srgbClr val="0000FF"/>
                </a:solidFill>
                <a:latin typeface="黑体" panose="02010609060101010101" pitchFamily="49" charset="-122"/>
              </a:rPr>
              <a:t>从单杆引申到直流电动机</a:t>
            </a:r>
            <a:endParaRPr kumimoji="0" lang="en-US" altLang="zh-CN" sz="1800">
              <a:solidFill>
                <a:srgbClr val="0000FF"/>
              </a:solidFill>
              <a:latin typeface="黑体" panose="02010609060101010101" pitchFamily="49" charset="-122"/>
            </a:endParaRP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1"/>
          <a:stretch>
            <a:fillRect/>
          </a:stretch>
        </p:blipFill>
        <p:spPr bwMode="auto">
          <a:xfrm>
            <a:off x="1474787" y="820738"/>
            <a:ext cx="6130926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Box 3"/>
          <p:cNvSpPr txBox="1">
            <a:spLocks noChangeArrowheads="1"/>
          </p:cNvSpPr>
          <p:nvPr/>
        </p:nvSpPr>
        <p:spPr bwMode="auto">
          <a:xfrm>
            <a:off x="8328026" y="1628776"/>
            <a:ext cx="23399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 b="1">
                <a:solidFill>
                  <a:srgbClr val="FF0000"/>
                </a:solidFill>
                <a:ea typeface="宋体" panose="02010600030101010101" pitchFamily="2" charset="-122"/>
              </a:rPr>
              <a:t>分层设问是北京高考物理试卷多年以来的特色模式，纵观近年高考，</a:t>
            </a:r>
            <a:r>
              <a:rPr kumimoji="0" lang="en-US" altLang="zh-CN" sz="1800" b="1">
                <a:solidFill>
                  <a:srgbClr val="FF0000"/>
                </a:solidFill>
                <a:ea typeface="宋体" panose="02010600030101010101" pitchFamily="2" charset="-122"/>
              </a:rPr>
              <a:t>22-24</a:t>
            </a:r>
            <a:r>
              <a:rPr kumimoji="0" lang="zh-CN" altLang="en-US" sz="1800" b="1">
                <a:solidFill>
                  <a:srgbClr val="FF0000"/>
                </a:solidFill>
                <a:ea typeface="宋体" panose="02010600030101010101" pitchFamily="2" charset="-122"/>
              </a:rPr>
              <a:t>题均采用分层设问，一般为</a:t>
            </a:r>
            <a:r>
              <a:rPr kumimoji="0" lang="en-US" altLang="zh-CN" sz="1800" b="1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r>
              <a:rPr kumimoji="0" lang="zh-CN" altLang="en-US" sz="1800" b="1">
                <a:solidFill>
                  <a:srgbClr val="FF0000"/>
                </a:solidFill>
                <a:ea typeface="宋体" panose="02010600030101010101" pitchFamily="2" charset="-122"/>
              </a:rPr>
              <a:t>问，难度递进，难点分散，层层引导，让学生有发挥的空间，体现高考为全体考生服务的宗旨。</a:t>
            </a:r>
          </a:p>
        </p:txBody>
      </p:sp>
    </p:spTree>
    <p:extLst>
      <p:ext uri="{BB962C8B-B14F-4D97-AF65-F5344CB8AC3E}">
        <p14:creationId xmlns:p14="http://schemas.microsoft.com/office/powerpoint/2010/main" val="34229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1730376"/>
            <a:ext cx="796448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Box 3"/>
          <p:cNvSpPr txBox="1">
            <a:spLocks noChangeArrowheads="1"/>
          </p:cNvSpPr>
          <p:nvPr/>
        </p:nvSpPr>
        <p:spPr bwMode="auto">
          <a:xfrm>
            <a:off x="1770063" y="1362075"/>
            <a:ext cx="457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>
                <a:solidFill>
                  <a:srgbClr val="0000FF"/>
                </a:solidFill>
                <a:latin typeface="黑体" panose="02010609060101010101" pitchFamily="49" charset="-122"/>
              </a:rPr>
              <a:t>外区（东城区）：自行设计实验并简要证明</a:t>
            </a:r>
            <a:endParaRPr kumimoji="0" lang="en-US" altLang="zh-CN" sz="1800">
              <a:solidFill>
                <a:srgbClr val="0000FF"/>
              </a:solidFill>
              <a:latin typeface="黑体" panose="02010609060101010101" pitchFamily="49" charset="-122"/>
            </a:endParaRPr>
          </a:p>
        </p:txBody>
      </p:sp>
      <p:sp>
        <p:nvSpPr>
          <p:cNvPr id="83972" name="TextBox 1"/>
          <p:cNvSpPr txBox="1">
            <a:spLocks noChangeArrowheads="1"/>
          </p:cNvSpPr>
          <p:nvPr/>
        </p:nvSpPr>
        <p:spPr bwMode="auto">
          <a:xfrm>
            <a:off x="6600826" y="808039"/>
            <a:ext cx="39290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北京高考还没有这样的命题方式，</a:t>
            </a:r>
            <a:r>
              <a:rPr kumimoji="0" lang="zh-CN" altLang="en-US" sz="18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但是高中</a:t>
            </a:r>
            <a:r>
              <a:rPr kumimoji="0"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春季会考中已经有了开放式问题，在后续复习中要引起重视</a:t>
            </a:r>
          </a:p>
        </p:txBody>
      </p:sp>
      <p:sp>
        <p:nvSpPr>
          <p:cNvPr id="83973" name="矩形 4"/>
          <p:cNvSpPr>
            <a:spLocks noChangeArrowheads="1"/>
          </p:cNvSpPr>
          <p:nvPr/>
        </p:nvSpPr>
        <p:spPr bwMode="auto">
          <a:xfrm>
            <a:off x="1770064" y="808038"/>
            <a:ext cx="2236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000">
                <a:solidFill>
                  <a:srgbClr val="FF0000"/>
                </a:solidFill>
                <a:latin typeface="黑体" panose="02010609060101010101" pitchFamily="49" charset="-122"/>
              </a:rPr>
              <a:t>问题设问的开放性</a:t>
            </a:r>
          </a:p>
        </p:txBody>
      </p:sp>
    </p:spTree>
    <p:extLst>
      <p:ext uri="{BB962C8B-B14F-4D97-AF65-F5344CB8AC3E}">
        <p14:creationId xmlns:p14="http://schemas.microsoft.com/office/powerpoint/2010/main" val="8286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标题 1"/>
          <p:cNvSpPr>
            <a:spLocks noGrp="1"/>
          </p:cNvSpPr>
          <p:nvPr>
            <p:ph type="title"/>
          </p:nvPr>
        </p:nvSpPr>
        <p:spPr>
          <a:xfrm>
            <a:off x="758952" y="214313"/>
            <a:ext cx="9694736" cy="1143000"/>
          </a:xfrm>
        </p:spPr>
        <p:txBody>
          <a:bodyPr/>
          <a:lstStyle/>
          <a:p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4.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综合能力</a:t>
            </a:r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落实在课堂上</a:t>
            </a:r>
          </a:p>
        </p:txBody>
      </p:sp>
      <p:sp>
        <p:nvSpPr>
          <p:cNvPr id="84995" name="内容占位符 2"/>
          <p:cNvSpPr>
            <a:spLocks noGrp="1"/>
          </p:cNvSpPr>
          <p:nvPr>
            <p:ph idx="1"/>
          </p:nvPr>
        </p:nvSpPr>
        <p:spPr>
          <a:xfrm>
            <a:off x="1919288" y="1214438"/>
            <a:ext cx="8229600" cy="47355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CN" altLang="en-US" dirty="0" smtClean="0">
                <a:ea typeface="微软雅黑" panose="020B0503020204020204" pitchFamily="34" charset="-122"/>
              </a:rPr>
              <a:t>学生综合运用能力的提升</a:t>
            </a:r>
            <a:r>
              <a:rPr kumimoji="0" lang="en-US" altLang="zh-CN" dirty="0" smtClean="0">
                <a:ea typeface="微软雅黑" panose="020B0503020204020204" pitchFamily="34" charset="-122"/>
              </a:rPr>
              <a:t>——</a:t>
            </a:r>
            <a:endParaRPr kumimoji="0" lang="zh-CN" altLang="en-US" dirty="0" smtClean="0"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熟化学科知识，建立知识关联</a:t>
            </a:r>
            <a:endParaRPr lang="en-US" altLang="zh-CN" dirty="0" smtClean="0">
              <a:solidFill>
                <a:srgbClr val="33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创设真实情境、问题驱动。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让方法的程序化、横可视化。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让课堂上有学生的认识过程的发生。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要有学生独立解决问题的练的过程。</a:t>
            </a:r>
            <a:endParaRPr lang="zh-CN" altLang="zh-CN" dirty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11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431371" y="548680"/>
            <a:ext cx="11233248" cy="612068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gray">
          <a:xfrm>
            <a:off x="1391478" y="260649"/>
            <a:ext cx="1779569" cy="5067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背景</a:t>
            </a:r>
            <a:r>
              <a:rPr lang="en-US" altLang="zh-CN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5</a:t>
            </a:r>
            <a:endParaRPr lang="en-US" altLang="ko-KR" sz="26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4" name="TextBox 25"/>
          <p:cNvSpPr txBox="1"/>
          <p:nvPr/>
        </p:nvSpPr>
        <p:spPr>
          <a:xfrm>
            <a:off x="623392" y="817273"/>
            <a:ext cx="10849205" cy="4893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从调研情况看，全区高三工作稳步推进，但面临巨大挑战</a:t>
            </a:r>
            <a:endParaRPr lang="en-US" altLang="zh-CN" sz="3200" b="1" kern="0" dirty="0">
              <a:solidFill>
                <a:srgbClr val="000000"/>
              </a:solidFill>
            </a:endParaRPr>
          </a:p>
          <a:p>
            <a:pPr lvl="0"/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优势：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最尖端学生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实力较强，表现较为突出。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一轮复习的目标基本达成，学科基础知识、基本能力、基本方法落实尚可，应对北京高考内容与形式改革，落实初见成效。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部分学校持续保持高位稳定</a:t>
            </a: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部分学校稳步提升。</a:t>
            </a:r>
          </a:p>
          <a:p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问题：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从上学期成绩看，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关键分数段人数下滑，中高端学生比例不足。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学生在真实情境中解决问题的能力有待提升。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少数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学校成绩</a:t>
            </a: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呈现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下滑</a:t>
            </a: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趋势。</a:t>
            </a:r>
            <a:endParaRPr lang="zh-CN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0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3339" y="1214439"/>
            <a:ext cx="11713300" cy="2118551"/>
          </a:xfrm>
        </p:spPr>
        <p:txBody>
          <a:bodyPr/>
          <a:lstStyle/>
          <a:p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看课前准备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是否有“深度备课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”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，是否有教学（学习）设计（试题研究、数据准备、问题聚焦、改进策略、练习设计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6042" name="标题 5"/>
          <p:cNvSpPr>
            <a:spLocks noGrp="1"/>
          </p:cNvSpPr>
          <p:nvPr>
            <p:ph type="title"/>
          </p:nvPr>
        </p:nvSpPr>
        <p:spPr>
          <a:xfrm>
            <a:off x="527051" y="260351"/>
            <a:ext cx="10972800" cy="768383"/>
          </a:xfrm>
        </p:spPr>
        <p:txBody>
          <a:bodyPr/>
          <a:lstStyle/>
          <a:p>
            <a:r>
              <a:rPr lang="zh-CN" altLang="en-US" sz="4267" dirty="0">
                <a:latin typeface="华文细黑" panose="02010600040101010101" pitchFamily="2" charset="-122"/>
                <a:ea typeface="华文细黑" panose="02010600040101010101" pitchFamily="2" charset="-122"/>
              </a:rPr>
              <a:t>教学管理干部一定要进课堂！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286677" y="3332990"/>
          <a:ext cx="11905323" cy="3212137"/>
        </p:xfrm>
        <a:graphic>
          <a:graphicData uri="http://schemas.openxmlformats.org/drawingml/2006/table">
            <a:tbl>
              <a:tblPr/>
              <a:tblGrid>
                <a:gridCol w="2655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49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13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433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83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关键问题是什么</a:t>
                      </a: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为什么成为关键问题</a:t>
                      </a: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怎样解决问题</a:t>
                      </a: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怎样检验效果</a:t>
                      </a: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3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明确表述关键问题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1.高考的知识、能力要求和呈现方式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2.学生现在的掌握情况及存在的问题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3.学生可能的提升空间</a:t>
                      </a: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1.</a:t>
                      </a: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信息提取和建模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2.知识系统方面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3.能力提升方面</a:t>
                      </a:r>
                      <a:endParaRPr kumimoji="0" lang="zh-CN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4.课上呈现方式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5.课上落实方式</a:t>
                      </a: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1.检验方案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rPr>
                        <a:t>2</a:t>
                      </a: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rPr>
                        <a:t>.</a:t>
                      </a: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Franklin Gothic Medium" panose="020B0603020102020204" pitchFamily="34" charset="0"/>
                        </a:rPr>
                        <a:t>问题记录</a:t>
                      </a:r>
                      <a:endParaRPr kumimoji="0" lang="zh-CN" alt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微软雅黑" panose="020B0503020204020204" pitchFamily="34" charset="-122"/>
                        <a:sym typeface="Franklin Gothic Medium" panose="020B0603020102020204" pitchFamily="34" charset="0"/>
                      </a:endParaRP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78701" y="452670"/>
            <a:ext cx="11713300" cy="768085"/>
          </a:xfrm>
        </p:spPr>
        <p:txBody>
          <a:bodyPr/>
          <a:lstStyle/>
          <a:p>
            <a:r>
              <a:rPr lang="zh-CN" altLang="en-US" sz="37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课堂观察</a:t>
            </a:r>
            <a:r>
              <a:rPr lang="en-US" altLang="zh-CN" sz="37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7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落实小专题复习课、试卷讲评课常规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 bwMode="auto">
          <a:xfrm>
            <a:off x="382690" y="4620355"/>
            <a:ext cx="11905321" cy="27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33" kern="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课后研讨</a:t>
            </a:r>
            <a:r>
              <a:rPr lang="en-US" altLang="zh-CN" sz="3733" kern="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733" kern="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教学是否指向关键问题的解决</a:t>
            </a:r>
            <a:endParaRPr lang="en-US" altLang="zh-CN" sz="3733" kern="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733" dirty="0">
                <a:ea typeface="宋体" panose="02010600030101010101" pitchFamily="2" charset="-122"/>
              </a:rPr>
              <a:t>    </a:t>
            </a:r>
            <a:r>
              <a:rPr lang="zh-CN" altLang="en-US" sz="3733" kern="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议课：是基于平等交流、真诚沟通的唤醒、激励、</a:t>
            </a:r>
            <a:endParaRPr lang="en-US" altLang="zh-CN" sz="3733" kern="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733" kern="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zh-CN" altLang="en-US" sz="3733" kern="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引领的过程。</a:t>
            </a:r>
            <a:endParaRPr lang="en-US" altLang="zh-CN" sz="3733" kern="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83" y="1151758"/>
            <a:ext cx="8292041" cy="33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51" y="164638"/>
            <a:ext cx="11233579" cy="6528725"/>
          </a:xfrm>
        </p:spPr>
        <p:txBody>
          <a:bodyPr/>
          <a:lstStyle/>
          <a:p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特别注意：</a:t>
            </a:r>
            <a:endParaRPr lang="en-US" altLang="zh-CN" sz="3733" dirty="0">
              <a:solidFill>
                <a:srgbClr val="8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引导老师反思课堂的整体氛围，师生关系；反思课堂上是否有真的学习行为发生，以及学生的投入程度。</a:t>
            </a:r>
            <a:endParaRPr lang="en-US" altLang="zh-CN" sz="2933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引发老师对一二模间学科教学定位、内容本质、教学方式进行深入思考（如**内容第一学期也复习过，现在复习和以往有什么不同？）</a:t>
            </a:r>
            <a:endParaRPr lang="en-US" altLang="zh-CN" sz="2933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引导老师反思自己的课堂教学关注的是学生学什么，学会什么，还是会学什么。</a:t>
            </a:r>
            <a:endParaRPr lang="en-US" altLang="zh-CN" sz="2933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引导教师反思自身的教学策略是否灵活多样，是否与目标、内容相匹配（如，提升学生鉴赏能力，就要</a:t>
            </a:r>
            <a:r>
              <a:rPr lang="zh-CN" altLang="en-US" sz="2933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设计鉴赏类学习活动</a:t>
            </a:r>
            <a:r>
              <a:rPr lang="zh-CN" altLang="en-US" sz="29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）。</a:t>
            </a:r>
            <a:endParaRPr lang="en-US" altLang="zh-CN" sz="2933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多思考，重提炼，聚焦共性问题团队攻坚；将好的经验做法上升到规律性的认识，辐射引领，让个体的经验转化为团队的共识。</a:t>
            </a:r>
          </a:p>
        </p:txBody>
      </p:sp>
    </p:spTree>
    <p:extLst>
      <p:ext uri="{BB962C8B-B14F-4D97-AF65-F5344CB8AC3E}">
        <p14:creationId xmlns:p14="http://schemas.microsoft.com/office/powerpoint/2010/main" val="19829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kumimoji="0" lang="zh-CN" alt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zh-CN" altLang="en-US" smtClean="0"/>
          </a:p>
        </p:txBody>
      </p:sp>
      <p:sp>
        <p:nvSpPr>
          <p:cNvPr id="117763" name="WordArt 4"/>
          <p:cNvSpPr>
            <a:spLocks noChangeArrowheads="1" noChangeShapeType="1" noTextEdit="1"/>
          </p:cNvSpPr>
          <p:nvPr/>
        </p:nvSpPr>
        <p:spPr bwMode="auto">
          <a:xfrm>
            <a:off x="3216276" y="1989140"/>
            <a:ext cx="5688013" cy="3095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262059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2444" y="950795"/>
            <a:ext cx="8568267" cy="79163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zh-CN" sz="4000" dirty="0">
                <a:solidFill>
                  <a:schemeClr val="tx2"/>
                </a:solidFill>
              </a:rPr>
              <a:t>  </a:t>
            </a:r>
            <a:r>
              <a:rPr lang="zh-CN" altLang="en-US" sz="3200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预测评估       诊断改进      激励发展</a:t>
            </a:r>
            <a:endParaRPr lang="zh-CN" altLang="en-US" sz="3200" dirty="0">
              <a:solidFill>
                <a:srgbClr val="000099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-143933" y="1703918"/>
            <a:ext cx="5757333" cy="4751916"/>
            <a:chOff x="1565" y="1026"/>
            <a:chExt cx="2630" cy="2994"/>
          </a:xfrm>
        </p:grpSpPr>
        <p:sp>
          <p:nvSpPr>
            <p:cNvPr id="31775" name="Rectangle 5"/>
            <p:cNvSpPr>
              <a:spLocks noChangeArrowheads="1"/>
            </p:cNvSpPr>
            <p:nvPr/>
          </p:nvSpPr>
          <p:spPr bwMode="auto">
            <a:xfrm>
              <a:off x="2290" y="1026"/>
              <a:ext cx="1089" cy="227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b="1">
                  <a:ea typeface="黑体" pitchFamily="49" charset="-122"/>
                  <a:cs typeface="宋体" charset="-122"/>
                </a:rPr>
                <a:t>课程纲要</a:t>
              </a:r>
            </a:p>
          </p:txBody>
        </p:sp>
        <p:sp>
          <p:nvSpPr>
            <p:cNvPr id="31776" name="Line 6"/>
            <p:cNvSpPr>
              <a:spLocks noChangeShapeType="1"/>
            </p:cNvSpPr>
            <p:nvPr/>
          </p:nvSpPr>
          <p:spPr bwMode="auto">
            <a:xfrm>
              <a:off x="2835" y="1253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7" name="Rectangle 7"/>
            <p:cNvSpPr>
              <a:spLocks noChangeArrowheads="1"/>
            </p:cNvSpPr>
            <p:nvPr/>
          </p:nvSpPr>
          <p:spPr bwMode="auto">
            <a:xfrm>
              <a:off x="2290" y="1434"/>
              <a:ext cx="1089" cy="227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b="1">
                  <a:ea typeface="黑体" pitchFamily="49" charset="-122"/>
                  <a:cs typeface="宋体" charset="-122"/>
                </a:rPr>
                <a:t>课程标准</a:t>
              </a:r>
            </a:p>
          </p:txBody>
        </p:sp>
        <p:sp>
          <p:nvSpPr>
            <p:cNvPr id="31778" name="Line 8"/>
            <p:cNvSpPr>
              <a:spLocks noChangeShapeType="1"/>
            </p:cNvSpPr>
            <p:nvPr/>
          </p:nvSpPr>
          <p:spPr bwMode="auto">
            <a:xfrm>
              <a:off x="2835" y="1661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9" name="Rectangle 9"/>
            <p:cNvSpPr>
              <a:spLocks noChangeArrowheads="1"/>
            </p:cNvSpPr>
            <p:nvPr/>
          </p:nvSpPr>
          <p:spPr bwMode="auto">
            <a:xfrm>
              <a:off x="1927" y="1979"/>
              <a:ext cx="1905" cy="409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b="1">
                  <a:ea typeface="黑体" pitchFamily="49" charset="-122"/>
                  <a:cs typeface="宋体" charset="-122"/>
                </a:rPr>
                <a:t>考试说明</a:t>
              </a:r>
            </a:p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（考试性质、内容、形式、难度）</a:t>
              </a:r>
            </a:p>
          </p:txBody>
        </p:sp>
        <p:sp>
          <p:nvSpPr>
            <p:cNvPr id="31780" name="Line 10"/>
            <p:cNvSpPr>
              <a:spLocks noChangeShapeType="1"/>
            </p:cNvSpPr>
            <p:nvPr/>
          </p:nvSpPr>
          <p:spPr bwMode="auto">
            <a:xfrm>
              <a:off x="2835" y="2432"/>
              <a:ext cx="0" cy="181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81" name="Rectangle 11"/>
            <p:cNvSpPr>
              <a:spLocks noChangeArrowheads="1"/>
            </p:cNvSpPr>
            <p:nvPr/>
          </p:nvSpPr>
          <p:spPr bwMode="auto">
            <a:xfrm>
              <a:off x="1927" y="2614"/>
              <a:ext cx="1905" cy="409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b="1">
                  <a:ea typeface="黑体" pitchFamily="49" charset="-122"/>
                  <a:cs typeface="宋体" charset="-122"/>
                </a:rPr>
                <a:t>区情</a:t>
              </a:r>
            </a:p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（管理、教、学）</a:t>
              </a:r>
            </a:p>
          </p:txBody>
        </p:sp>
        <p:sp>
          <p:nvSpPr>
            <p:cNvPr id="31782" name="Rectangle 12"/>
            <p:cNvSpPr>
              <a:spLocks noChangeArrowheads="1"/>
            </p:cNvSpPr>
            <p:nvPr/>
          </p:nvSpPr>
          <p:spPr bwMode="auto">
            <a:xfrm>
              <a:off x="1565" y="1842"/>
              <a:ext cx="2630" cy="1271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31783" name="Line 13"/>
            <p:cNvSpPr>
              <a:spLocks noChangeShapeType="1"/>
            </p:cNvSpPr>
            <p:nvPr/>
          </p:nvSpPr>
          <p:spPr bwMode="auto">
            <a:xfrm>
              <a:off x="2835" y="3113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84" name="Rectangle 14"/>
            <p:cNvSpPr>
              <a:spLocks noChangeArrowheads="1"/>
            </p:cNvSpPr>
            <p:nvPr/>
          </p:nvSpPr>
          <p:spPr bwMode="auto">
            <a:xfrm>
              <a:off x="2290" y="3339"/>
              <a:ext cx="1134" cy="273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b="1">
                  <a:ea typeface="黑体" pitchFamily="49" charset="-122"/>
                  <a:cs typeface="宋体" charset="-122"/>
                </a:rPr>
                <a:t>一模试卷</a:t>
              </a:r>
            </a:p>
          </p:txBody>
        </p:sp>
        <p:sp>
          <p:nvSpPr>
            <p:cNvPr id="31785" name="Rectangle 15"/>
            <p:cNvSpPr>
              <a:spLocks noChangeArrowheads="1"/>
            </p:cNvSpPr>
            <p:nvPr/>
          </p:nvSpPr>
          <p:spPr bwMode="auto">
            <a:xfrm>
              <a:off x="2426" y="3793"/>
              <a:ext cx="908" cy="227"/>
            </a:xfrm>
            <a:prstGeom prst="rect">
              <a:avLst/>
            </a:prstGeom>
            <a:solidFill>
              <a:srgbClr val="0000FF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rgbClr val="FFFF00"/>
                  </a:solidFill>
                  <a:ea typeface="黑体" pitchFamily="49" charset="-122"/>
                  <a:cs typeface="宋体" charset="-122"/>
                </a:rPr>
                <a:t>预测评估</a:t>
              </a:r>
            </a:p>
          </p:txBody>
        </p:sp>
        <p:sp>
          <p:nvSpPr>
            <p:cNvPr id="31786" name="Line 16"/>
            <p:cNvSpPr>
              <a:spLocks noChangeShapeType="1"/>
            </p:cNvSpPr>
            <p:nvPr/>
          </p:nvSpPr>
          <p:spPr bwMode="auto">
            <a:xfrm>
              <a:off x="2835" y="3566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1747" name="Group 17"/>
          <p:cNvGrpSpPr>
            <a:grpSpLocks/>
          </p:cNvGrpSpPr>
          <p:nvPr/>
        </p:nvGrpSpPr>
        <p:grpSpPr bwMode="auto">
          <a:xfrm>
            <a:off x="6096001" y="1657352"/>
            <a:ext cx="5473700" cy="4895849"/>
            <a:chOff x="1383" y="981"/>
            <a:chExt cx="2722" cy="3039"/>
          </a:xfrm>
        </p:grpSpPr>
        <p:sp>
          <p:nvSpPr>
            <p:cNvPr id="31750" name="Rectangle 18"/>
            <p:cNvSpPr>
              <a:spLocks noChangeArrowheads="1"/>
            </p:cNvSpPr>
            <p:nvPr/>
          </p:nvSpPr>
          <p:spPr bwMode="auto">
            <a:xfrm>
              <a:off x="2154" y="981"/>
              <a:ext cx="1134" cy="226"/>
            </a:xfrm>
            <a:prstGeom prst="rect">
              <a:avLst/>
            </a:prstGeom>
            <a:solidFill>
              <a:schemeClr val="accent2"/>
            </a:solidFill>
            <a:ln w="38100" cap="rnd" algn="ctr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rgbClr val="FFFF00"/>
                  </a:solidFill>
                  <a:ea typeface="黑体" pitchFamily="49" charset="-122"/>
                  <a:cs typeface="宋体" charset="-122"/>
                </a:rPr>
                <a:t>诊断改进</a:t>
              </a:r>
            </a:p>
          </p:txBody>
        </p:sp>
        <p:sp>
          <p:nvSpPr>
            <p:cNvPr id="31751" name="Rectangle 19"/>
            <p:cNvSpPr>
              <a:spLocks noChangeArrowheads="1"/>
            </p:cNvSpPr>
            <p:nvPr/>
          </p:nvSpPr>
          <p:spPr bwMode="auto">
            <a:xfrm>
              <a:off x="3560" y="1570"/>
              <a:ext cx="409" cy="226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学</a:t>
              </a:r>
            </a:p>
          </p:txBody>
        </p:sp>
        <p:sp>
          <p:nvSpPr>
            <p:cNvPr id="31752" name="Rectangle 20"/>
            <p:cNvSpPr>
              <a:spLocks noChangeArrowheads="1"/>
            </p:cNvSpPr>
            <p:nvPr/>
          </p:nvSpPr>
          <p:spPr bwMode="auto">
            <a:xfrm>
              <a:off x="1474" y="1570"/>
              <a:ext cx="409" cy="226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教</a:t>
              </a:r>
            </a:p>
          </p:txBody>
        </p:sp>
        <p:sp>
          <p:nvSpPr>
            <p:cNvPr id="31753" name="Rectangle 21"/>
            <p:cNvSpPr>
              <a:spLocks noChangeArrowheads="1"/>
            </p:cNvSpPr>
            <p:nvPr/>
          </p:nvSpPr>
          <p:spPr bwMode="auto">
            <a:xfrm>
              <a:off x="1383" y="2160"/>
              <a:ext cx="636" cy="227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知识能力</a:t>
              </a:r>
            </a:p>
          </p:txBody>
        </p:sp>
        <p:sp>
          <p:nvSpPr>
            <p:cNvPr id="31754" name="Rectangle 22"/>
            <p:cNvSpPr>
              <a:spLocks noChangeArrowheads="1"/>
            </p:cNvSpPr>
            <p:nvPr/>
          </p:nvSpPr>
          <p:spPr bwMode="auto">
            <a:xfrm>
              <a:off x="3379" y="2160"/>
              <a:ext cx="726" cy="227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情感态度</a:t>
              </a:r>
            </a:p>
          </p:txBody>
        </p:sp>
        <p:sp>
          <p:nvSpPr>
            <p:cNvPr id="31755" name="Rectangle 23"/>
            <p:cNvSpPr>
              <a:spLocks noChangeArrowheads="1"/>
            </p:cNvSpPr>
            <p:nvPr/>
          </p:nvSpPr>
          <p:spPr bwMode="auto">
            <a:xfrm>
              <a:off x="2381" y="2160"/>
              <a:ext cx="771" cy="227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 b="1">
                <a:ea typeface="黑体" pitchFamily="49" charset="-122"/>
                <a:cs typeface="宋体" charset="-122"/>
              </a:endParaRPr>
            </a:p>
          </p:txBody>
        </p:sp>
        <p:sp>
          <p:nvSpPr>
            <p:cNvPr id="31756" name="Rectangle 24"/>
            <p:cNvSpPr>
              <a:spLocks noChangeArrowheads="1"/>
            </p:cNvSpPr>
            <p:nvPr/>
          </p:nvSpPr>
          <p:spPr bwMode="auto">
            <a:xfrm>
              <a:off x="2018" y="2795"/>
              <a:ext cx="1588" cy="318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发现问题  主动改进</a:t>
              </a:r>
            </a:p>
          </p:txBody>
        </p:sp>
        <p:sp>
          <p:nvSpPr>
            <p:cNvPr id="31757" name="Rectangle 25"/>
            <p:cNvSpPr>
              <a:spLocks noChangeArrowheads="1"/>
            </p:cNvSpPr>
            <p:nvPr/>
          </p:nvSpPr>
          <p:spPr bwMode="auto">
            <a:xfrm>
              <a:off x="2018" y="3249"/>
              <a:ext cx="1588" cy="363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迁移运用   综合提升</a:t>
              </a:r>
            </a:p>
          </p:txBody>
        </p:sp>
        <p:sp>
          <p:nvSpPr>
            <p:cNvPr id="31758" name="Line 26"/>
            <p:cNvSpPr>
              <a:spLocks noChangeShapeType="1"/>
            </p:cNvSpPr>
            <p:nvPr/>
          </p:nvSpPr>
          <p:spPr bwMode="auto">
            <a:xfrm flipV="1">
              <a:off x="3787" y="138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59" name="Line 27"/>
            <p:cNvSpPr>
              <a:spLocks noChangeShapeType="1"/>
            </p:cNvSpPr>
            <p:nvPr/>
          </p:nvSpPr>
          <p:spPr bwMode="auto">
            <a:xfrm>
              <a:off x="2699" y="1207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0" name="Line 28"/>
            <p:cNvSpPr>
              <a:spLocks noChangeShapeType="1"/>
            </p:cNvSpPr>
            <p:nvPr/>
          </p:nvSpPr>
          <p:spPr bwMode="auto">
            <a:xfrm>
              <a:off x="1701" y="1389"/>
              <a:ext cx="20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1" name="Line 29"/>
            <p:cNvSpPr>
              <a:spLocks noChangeShapeType="1"/>
            </p:cNvSpPr>
            <p:nvPr/>
          </p:nvSpPr>
          <p:spPr bwMode="auto">
            <a:xfrm flipV="1">
              <a:off x="3787" y="1797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2" name="Line 30"/>
            <p:cNvSpPr>
              <a:spLocks noChangeShapeType="1"/>
            </p:cNvSpPr>
            <p:nvPr/>
          </p:nvSpPr>
          <p:spPr bwMode="auto">
            <a:xfrm flipV="1">
              <a:off x="1701" y="138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3" name="Line 31"/>
            <p:cNvSpPr>
              <a:spLocks noChangeShapeType="1"/>
            </p:cNvSpPr>
            <p:nvPr/>
          </p:nvSpPr>
          <p:spPr bwMode="auto">
            <a:xfrm flipV="1">
              <a:off x="1701" y="1797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4" name="Line 32"/>
            <p:cNvSpPr>
              <a:spLocks noChangeShapeType="1"/>
            </p:cNvSpPr>
            <p:nvPr/>
          </p:nvSpPr>
          <p:spPr bwMode="auto">
            <a:xfrm>
              <a:off x="1701" y="1979"/>
              <a:ext cx="20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5" name="Line 33"/>
            <p:cNvSpPr>
              <a:spLocks noChangeShapeType="1"/>
            </p:cNvSpPr>
            <p:nvPr/>
          </p:nvSpPr>
          <p:spPr bwMode="auto">
            <a:xfrm flipV="1">
              <a:off x="1701" y="197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6" name="Line 34"/>
            <p:cNvSpPr>
              <a:spLocks noChangeShapeType="1"/>
            </p:cNvSpPr>
            <p:nvPr/>
          </p:nvSpPr>
          <p:spPr bwMode="auto">
            <a:xfrm flipV="1">
              <a:off x="2744" y="197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7" name="Line 35"/>
            <p:cNvSpPr>
              <a:spLocks noChangeShapeType="1"/>
            </p:cNvSpPr>
            <p:nvPr/>
          </p:nvSpPr>
          <p:spPr bwMode="auto">
            <a:xfrm flipV="1">
              <a:off x="3787" y="197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8" name="Line 36"/>
            <p:cNvSpPr>
              <a:spLocks noChangeShapeType="1"/>
            </p:cNvSpPr>
            <p:nvPr/>
          </p:nvSpPr>
          <p:spPr bwMode="auto">
            <a:xfrm>
              <a:off x="2744" y="2387"/>
              <a:ext cx="0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9" name="Line 37"/>
            <p:cNvSpPr>
              <a:spLocks noChangeShapeType="1"/>
            </p:cNvSpPr>
            <p:nvPr/>
          </p:nvSpPr>
          <p:spPr bwMode="auto">
            <a:xfrm flipV="1">
              <a:off x="1701" y="2387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0" name="Line 38"/>
            <p:cNvSpPr>
              <a:spLocks noChangeShapeType="1"/>
            </p:cNvSpPr>
            <p:nvPr/>
          </p:nvSpPr>
          <p:spPr bwMode="auto">
            <a:xfrm flipV="1">
              <a:off x="3787" y="2387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1" name="Line 39"/>
            <p:cNvSpPr>
              <a:spLocks noChangeShapeType="1"/>
            </p:cNvSpPr>
            <p:nvPr/>
          </p:nvSpPr>
          <p:spPr bwMode="auto">
            <a:xfrm>
              <a:off x="1701" y="2568"/>
              <a:ext cx="20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2" name="Line 40"/>
            <p:cNvSpPr>
              <a:spLocks noChangeShapeType="1"/>
            </p:cNvSpPr>
            <p:nvPr/>
          </p:nvSpPr>
          <p:spPr bwMode="auto">
            <a:xfrm>
              <a:off x="2744" y="3067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3" name="Line 41"/>
            <p:cNvSpPr>
              <a:spLocks noChangeShapeType="1"/>
            </p:cNvSpPr>
            <p:nvPr/>
          </p:nvSpPr>
          <p:spPr bwMode="auto">
            <a:xfrm>
              <a:off x="2744" y="3566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4" name="Rectangle 42"/>
            <p:cNvSpPr>
              <a:spLocks noChangeArrowheads="1"/>
            </p:cNvSpPr>
            <p:nvPr/>
          </p:nvSpPr>
          <p:spPr bwMode="auto">
            <a:xfrm>
              <a:off x="2336" y="3748"/>
              <a:ext cx="816" cy="272"/>
            </a:xfrm>
            <a:prstGeom prst="rect">
              <a:avLst/>
            </a:prstGeom>
            <a:solidFill>
              <a:srgbClr val="0000FF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rgbClr val="FFFF00"/>
                  </a:solidFill>
                  <a:ea typeface="黑体" pitchFamily="49" charset="-122"/>
                  <a:cs typeface="宋体" charset="-122"/>
                </a:rPr>
                <a:t>激励发展</a:t>
              </a:r>
            </a:p>
          </p:txBody>
        </p:sp>
      </p:grpSp>
      <p:sp>
        <p:nvSpPr>
          <p:cNvPr id="31749" name="矩形 2"/>
          <p:cNvSpPr>
            <a:spLocks noChangeArrowheads="1"/>
          </p:cNvSpPr>
          <p:nvPr/>
        </p:nvSpPr>
        <p:spPr bwMode="auto">
          <a:xfrm>
            <a:off x="8217009" y="3488268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ea typeface="黑体" pitchFamily="49" charset="-122"/>
                <a:cs typeface="宋体" charset="-122"/>
              </a:rPr>
              <a:t>习惯方法</a:t>
            </a:r>
          </a:p>
        </p:txBody>
      </p:sp>
      <p:sp>
        <p:nvSpPr>
          <p:cNvPr id="44" name="圆角矩形标注 43"/>
          <p:cNvSpPr/>
          <p:nvPr/>
        </p:nvSpPr>
        <p:spPr>
          <a:xfrm>
            <a:off x="4144047" y="5086745"/>
            <a:ext cx="3546143" cy="1188947"/>
          </a:xfrm>
          <a:prstGeom prst="wedgeRoundRectCallout">
            <a:avLst>
              <a:gd name="adj1" fmla="val 23167"/>
              <a:gd name="adj2" fmla="val -107559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关键：一二模之间的教学与之匹配</a:t>
            </a:r>
          </a:p>
        </p:txBody>
      </p:sp>
      <p:grpSp>
        <p:nvGrpSpPr>
          <p:cNvPr id="46" name="组合 110"/>
          <p:cNvGrpSpPr>
            <a:grpSpLocks/>
          </p:cNvGrpSpPr>
          <p:nvPr/>
        </p:nvGrpSpPr>
        <p:grpSpPr bwMode="auto">
          <a:xfrm>
            <a:off x="485142" y="118374"/>
            <a:ext cx="4732364" cy="720080"/>
            <a:chOff x="0" y="0"/>
            <a:chExt cx="3370216" cy="493479"/>
          </a:xfrm>
          <a:solidFill>
            <a:srgbClr val="0070C0"/>
          </a:solidFill>
        </p:grpSpPr>
        <p:sp>
          <p:nvSpPr>
            <p:cNvPr id="47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571500" indent="-5715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zh-CN" altLang="en-US" sz="3733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一模功能定位</a:t>
              </a:r>
              <a:endParaRPr lang="zh-CN" altLang="zh-CN" sz="3733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459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Izo00SLF0euZF6KcL7BinLSjdWaP/29FirahzdzdRIOUw+inhMvffYXVr5BuuxXTDGitABIC5J2yOqjZ/sEv0c=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学校ppt背板-蓝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学校ppt背板-蓝">
    <a:majorFont>
      <a:latin typeface="Arial"/>
      <a:ea typeface="黑体"/>
      <a:cs typeface="黑体"/>
    </a:majorFont>
    <a:minorFont>
      <a:latin typeface="Arial"/>
      <a:ea typeface="黑体"/>
      <a:cs typeface="黑体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学校ppt背板-蓝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学校ppt背板-蓝">
    <a:majorFont>
      <a:latin typeface="Arial"/>
      <a:ea typeface="黑体"/>
      <a:cs typeface="黑体"/>
    </a:majorFont>
    <a:minorFont>
      <a:latin typeface="Arial"/>
      <a:ea typeface="黑体"/>
      <a:cs typeface="黑体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学校ppt背板-蓝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学校ppt背板-蓝">
    <a:majorFont>
      <a:latin typeface="Arial"/>
      <a:ea typeface="黑体"/>
      <a:cs typeface="黑体"/>
    </a:majorFont>
    <a:minorFont>
      <a:latin typeface="Arial"/>
      <a:ea typeface="黑体"/>
      <a:cs typeface="黑体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5204</Words>
  <Application>Microsoft Office PowerPoint</Application>
  <PresentationFormat>宽屏</PresentationFormat>
  <Paragraphs>1019</Paragraphs>
  <Slides>83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83</vt:i4>
      </vt:variant>
    </vt:vector>
  </HeadingPairs>
  <TitlesOfParts>
    <vt:vector size="104" baseType="lpstr">
      <vt:lpstr>ˎ̥</vt:lpstr>
      <vt:lpstr>Gulim</vt:lpstr>
      <vt:lpstr>仿宋_GB2312</vt:lpstr>
      <vt:lpstr>黑体</vt:lpstr>
      <vt:lpstr>华文细黑</vt:lpstr>
      <vt:lpstr>楷体</vt:lpstr>
      <vt:lpstr>楷体_GB2312</vt:lpstr>
      <vt:lpstr>隶书</vt:lpstr>
      <vt:lpstr>宋体</vt:lpstr>
      <vt:lpstr>微软雅黑</vt:lpstr>
      <vt:lpstr>Arial</vt:lpstr>
      <vt:lpstr>Calibri</vt:lpstr>
      <vt:lpstr>Calibri Light</vt:lpstr>
      <vt:lpstr>Franklin Gothic Medium</vt:lpstr>
      <vt:lpstr>Times New Roman</vt:lpstr>
      <vt:lpstr>Verdana</vt:lpstr>
      <vt:lpstr>Wingdings</vt:lpstr>
      <vt:lpstr>Office 主题</vt:lpstr>
      <vt:lpstr>位图图像</vt:lpstr>
      <vt:lpstr>公式</vt:lpstr>
      <vt:lpstr>图表</vt:lpstr>
      <vt:lpstr>PowerPoint 演示文稿</vt:lpstr>
      <vt:lpstr>教学与考试关系图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考试评价常用指标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一模过程分析线指标（理工类）</vt:lpstr>
      <vt:lpstr>PowerPoint 演示文稿</vt:lpstr>
      <vt:lpstr>PowerPoint 演示文稿</vt:lpstr>
      <vt:lpstr>PowerPoint 演示文稿</vt:lpstr>
      <vt:lpstr>**中学</vt:lpstr>
      <vt:lpstr>***学校</vt:lpstr>
      <vt:lpstr>多所学校三次区统练呈稳步提升态势（标准分）</vt:lpstr>
      <vt:lpstr>PowerPoint 演示文稿</vt:lpstr>
      <vt:lpstr>PowerPoint 演示文稿</vt:lpstr>
      <vt:lpstr>PowerPoint 演示文稿</vt:lpstr>
      <vt:lpstr>PowerPoint 演示文稿</vt:lpstr>
      <vt:lpstr>语文学科经典阅读——《论语》</vt:lpstr>
      <vt:lpstr>PowerPoint 演示文稿</vt:lpstr>
      <vt:lpstr>学校：教研、科研支持教师专业发展</vt:lpstr>
      <vt:lpstr>PowerPoint 演示文稿</vt:lpstr>
      <vt:lpstr>C、D两所学校过程分析线分析</vt:lpstr>
      <vt:lpstr>PowerPoint 演示文稿</vt:lpstr>
      <vt:lpstr>PowerPoint 演示文稿</vt:lpstr>
      <vt:lpstr>反思——</vt:lpstr>
      <vt:lpstr>PowerPoint 演示文稿</vt:lpstr>
      <vt:lpstr>PowerPoint 演示文稿</vt:lpstr>
      <vt:lpstr>PowerPoint 演示文稿</vt:lpstr>
      <vt:lpstr> </vt:lpstr>
      <vt:lpstr>多数教师对考试结果的看法：</vt:lpstr>
      <vt:lpstr>分组统计表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从现在开始——</vt:lpstr>
      <vt:lpstr>2 教学内容——基于学情，问题导向，动态调整</vt:lpstr>
      <vt:lpstr>PowerPoint 演示文稿</vt:lpstr>
      <vt:lpstr>PowerPoint 演示文稿</vt:lpstr>
      <vt:lpstr>PowerPoint 演示文稿</vt:lpstr>
      <vt:lpstr>3.选题用题——精选、精编、精讲、精练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4.综合能力——落实在课堂上</vt:lpstr>
      <vt:lpstr>教学管理干部一定要进课堂！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ZhaoChen</cp:lastModifiedBy>
  <cp:revision>28</cp:revision>
  <dcterms:created xsi:type="dcterms:W3CDTF">2018-04-19T23:52:36Z</dcterms:created>
  <dcterms:modified xsi:type="dcterms:W3CDTF">2018-04-20T04:57:57Z</dcterms:modified>
</cp:coreProperties>
</file>