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139" r:id="rId3"/>
    <p:sldId id="1855" r:id="rId4"/>
    <p:sldId id="1862" r:id="rId5"/>
    <p:sldId id="1863" r:id="rId6"/>
    <p:sldId id="1857" r:id="rId7"/>
    <p:sldId id="1858" r:id="rId8"/>
    <p:sldId id="1869" r:id="rId9"/>
    <p:sldId id="1859" r:id="rId10"/>
    <p:sldId id="1871" r:id="rId11"/>
    <p:sldId id="1860" r:id="rId12"/>
    <p:sldId id="310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tpDown" initials="F" lastIdx="2" clrIdx="0"/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504" y="-108"/>
      </p:cViewPr>
      <p:guideLst>
        <p:guide orient="horz" pos="2081"/>
        <p:guide pos="2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theme" Target="theme/theme1.xml" Id="rId2" /><Relationship Type="http://schemas.openxmlformats.org/officeDocument/2006/relationships/commentAuthors" Target="commentAuthors.xml" Id="rId18" /><Relationship Type="http://schemas.openxmlformats.org/officeDocument/2006/relationships/tableStyles" Target="tableStyles.xml" Id="rId17" /><Relationship Type="http://schemas.openxmlformats.org/officeDocument/2006/relationships/viewProps" Target="viewProps.xml" Id="rId16" /><Relationship Type="http://schemas.openxmlformats.org/officeDocument/2006/relationships/presProps" Target="presProps.xml" Id="rId15" /><Relationship Type="http://schemas.openxmlformats.org/officeDocument/2006/relationships/notesMaster" Target="notesMasters/notesMaster1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.xml" Id="Ra65f55346db64d2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6F3EC-AE4E-4E58-9BB2-DB689EEB23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09875-D542-41B8-A0C6-727FBAE35C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9797CA-8297-4AC8-9C81-032E3F98347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2C858-BC06-4367-81EE-76F1C93906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CC01A-6CE3-4AEC-A63F-9954B45CB3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CD597-A6B0-4518-8350-2879F1724D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DC72C-4C38-406C-A616-7AE3E923E8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A7D91-D01C-4EC4-B3BB-C02B90622D4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288B2C-0FB3-4CC6-8261-920225B8ED9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499701" y="952122"/>
            <a:ext cx="4642477" cy="2856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045" y="952122"/>
            <a:ext cx="2499809" cy="2856442"/>
          </a:xfrm>
        </p:spPr>
        <p:txBody>
          <a:bodyPr rtlCol="0">
            <a:normAutofit/>
          </a:bodyPr>
          <a:lstStyle/>
          <a:p>
            <a:pPr marL="307975" marR="0" lvl="0" indent="-307975" algn="l" defTabSz="8159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单击图标添加图片</a:t>
            </a:r>
            <a:endParaRPr kumimoji="0" lang="zh-CN" altLang="en-US" sz="2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045" y="3999015"/>
            <a:ext cx="2499809" cy="2856442"/>
          </a:xfrm>
        </p:spPr>
        <p:txBody>
          <a:bodyPr rtlCol="0">
            <a:normAutofit/>
          </a:bodyPr>
          <a:lstStyle/>
          <a:p>
            <a:pPr marL="307975" marR="0" lvl="0" indent="-307975" algn="l" defTabSz="8159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单击图标添加图片</a:t>
            </a:r>
            <a:endParaRPr kumimoji="0" lang="zh-CN" altLang="en-US" sz="2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499701" y="3999015"/>
            <a:ext cx="4642477" cy="2856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0" y="6324375"/>
            <a:ext cx="9143683" cy="533203"/>
          </a:xfrm>
          <a:prstGeom prst="rect">
            <a:avLst/>
          </a:prstGeom>
          <a:solidFill>
            <a:srgbClr val="3B4A4B"/>
          </a:solidFill>
          <a:ln w="25400">
            <a:noFill/>
            <a:miter lim="800000"/>
          </a:ln>
        </p:spPr>
        <p:txBody>
          <a:bodyPr lIns="81640" tIns="40821" rIns="81640" bIns="40821" anchor="ctr"/>
          <a:lstStyle/>
          <a:p>
            <a:pPr marL="0" marR="0" lvl="0" indent="0" algn="ctr" defTabSz="815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76" name="组合 13"/>
          <p:cNvGrpSpPr/>
          <p:nvPr userDrawn="1"/>
        </p:nvGrpSpPr>
        <p:grpSpPr>
          <a:xfrm>
            <a:off x="0" y="4039221"/>
            <a:ext cx="2514076" cy="2532711"/>
            <a:chOff x="-71438" y="2497138"/>
            <a:chExt cx="3522663" cy="2663825"/>
          </a:xfrm>
        </p:grpSpPr>
        <p:pic>
          <p:nvPicPr>
            <p:cNvPr id="3080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597150" y="3849688"/>
              <a:ext cx="246063" cy="5191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1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0825" y="3171825"/>
              <a:ext cx="406400" cy="404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2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85875" y="3324225"/>
              <a:ext cx="406400" cy="404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124075" y="3819525"/>
              <a:ext cx="404813" cy="4064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359820" y="2497138"/>
              <a:ext cx="682090" cy="719893"/>
            </a:xfrm>
            <a:prstGeom prst="ellipse">
              <a:avLst/>
            </a:prstGeom>
            <a:solidFill>
              <a:srgbClr val="CCCC00">
                <a:alpha val="14902"/>
              </a:srgbClr>
            </a:solidFill>
            <a:ln w="9525">
              <a:noFill/>
              <a:round/>
            </a:ln>
          </p:spPr>
          <p:txBody>
            <a:bodyPr wrap="none" lIns="145139" tIns="72569" rIns="145139" bIns="72569" anchor="ctr"/>
            <a:lstStyle/>
            <a:p>
              <a:pPr marL="0" marR="0" lvl="0" indent="0" algn="l" defTabSz="1450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085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71438" y="3198813"/>
              <a:ext cx="1455738" cy="19621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6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200150" y="3981450"/>
              <a:ext cx="876300" cy="11795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7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3225" y="3324225"/>
              <a:ext cx="406400" cy="404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8" name="Picture 7" descr="abstract-design-with-beautiful-flowers1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203575" y="4189413"/>
              <a:ext cx="247650" cy="17938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7" name="图片 5138" descr="logo(png格式）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419934" y="0"/>
            <a:ext cx="723749" cy="10113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5139" descr="未标题1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4157" y="6303216"/>
            <a:ext cx="5699526" cy="5543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直接连接符 5140"/>
          <p:cNvSpPr>
            <a:spLocks noChangeShapeType="1"/>
          </p:cNvSpPr>
          <p:nvPr/>
        </p:nvSpPr>
        <p:spPr bwMode="auto">
          <a:xfrm>
            <a:off x="0" y="533203"/>
            <a:ext cx="811519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315" y="571260"/>
            <a:ext cx="4642470" cy="238036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77AD5-0ACA-4BFF-8963-56C45EB252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93F31-F430-427A-AFC2-6E053CC600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4A206-377E-465E-ADC3-B3DA2DE2A4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00BAE-44BB-4A2C-A6C6-DC2A6942DF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13ACA-6D12-4AB6-81BB-1A05D582BC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CC9A-A226-4107-9AD7-B8FD3D45B6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19867-4E8C-4C30-8C86-7C0B147749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5EA7B-413C-4795-A52B-55381DFAB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0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F288E0-7875-42C4-84C8-98DBBD3BF4D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D6B21FF-A8A0-41A5-855D-C7611C147D5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22" name="组合 9221"/>
          <p:cNvGrpSpPr/>
          <p:nvPr/>
        </p:nvGrpSpPr>
        <p:grpSpPr>
          <a:xfrm>
            <a:off x="57785" y="67310"/>
            <a:ext cx="9028430" cy="6716395"/>
            <a:chOff x="0" y="0"/>
            <a:chExt cx="5760" cy="4330"/>
          </a:xfrm>
        </p:grpSpPr>
        <p:grpSp>
          <p:nvGrpSpPr>
            <p:cNvPr id="9223" name="组合 9222"/>
            <p:cNvGrpSpPr>
              <a:grpSpLocks noChangeAspect="1"/>
            </p:cNvGrpSpPr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9224" name="图片 5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5760" cy="43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225" name="图片 5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760" cy="4320"/>
              </a:xfrm>
              <a:prstGeom prst="rect">
                <a:avLst/>
              </a:prstGeom>
              <a:noFill/>
              <a:ln w="76200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</p:grpSp>
        <p:pic>
          <p:nvPicPr>
            <p:cNvPr id="9226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842"/>
              <a:ext cx="5760" cy="14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7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760" cy="14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84250" y="3088005"/>
            <a:ext cx="7538720" cy="8731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  <a:effectLst/>
        </p:spPr>
        <p:txBody>
          <a:bodyPr wrap="none"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黑体" panose="02010609060101010101" pitchFamily="49" charset="-122"/>
              </a:rPr>
              <a:t>专题八</a:t>
            </a:r>
            <a:r>
              <a:rPr lang="en-US" altLang="zh-CN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黑体" panose="02010609060101010101" pitchFamily="49" charset="-122"/>
              </a:rPr>
              <a:t>  现代中国经济的发展</a:t>
            </a:r>
            <a:endParaRPr lang="en-US" altLang="zh-CN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6985" y="1153160"/>
            <a:ext cx="9095105" cy="5066665"/>
          </a:xfrm>
          <a:prstGeom prst="roundRect">
            <a:avLst>
              <a:gd name="adj" fmla="val 693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135201" y="1343478"/>
            <a:ext cx="275717" cy="275717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1"/>
          <a:stretch>
            <a:fillRect/>
          </a:stretch>
        </p:blipFill>
        <p:spPr>
          <a:xfrm>
            <a:off x="6905625" y="1136650"/>
            <a:ext cx="2214245" cy="5066030"/>
          </a:xfrm>
          <a:prstGeom prst="rect">
            <a:avLst/>
          </a:prstGeom>
        </p:spPr>
      </p:pic>
      <p:pic>
        <p:nvPicPr>
          <p:cNvPr id="2" name="图片 1" descr="24"/>
          <p:cNvPicPr>
            <a:picLocks noChangeAspect="1"/>
          </p:cNvPicPr>
          <p:nvPr/>
        </p:nvPicPr>
        <p:blipFill>
          <a:blip r:embed="rId3"/>
          <a:srcRect t="37287" b="43001"/>
          <a:stretch>
            <a:fillRect/>
          </a:stretch>
        </p:blipFill>
        <p:spPr>
          <a:xfrm>
            <a:off x="424180" y="1166495"/>
            <a:ext cx="6920230" cy="2385060"/>
          </a:xfrm>
          <a:prstGeom prst="rect">
            <a:avLst/>
          </a:prstGeom>
        </p:spPr>
      </p:pic>
      <p:sp>
        <p:nvSpPr>
          <p:cNvPr id="5" name="TextBox 25"/>
          <p:cNvSpPr txBox="1"/>
          <p:nvPr/>
        </p:nvSpPr>
        <p:spPr>
          <a:xfrm>
            <a:off x="251428" y="239713"/>
            <a:ext cx="6541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专题八　</a:t>
            </a:r>
            <a:r>
              <a:rPr lang="zh-CN" altLang="zh-CN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现代中国经济的发展</a:t>
            </a:r>
            <a:endParaRPr lang="zh-CN" altLang="zh-CN" sz="36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9768" y="1844144"/>
            <a:ext cx="225852" cy="225852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" name="同心圆 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4965700" y="3229610"/>
            <a:ext cx="2222500" cy="33718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1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）十一届三中全会。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7" name="图片 6" descr="24"/>
          <p:cNvPicPr>
            <a:picLocks noChangeAspect="1"/>
          </p:cNvPicPr>
          <p:nvPr/>
        </p:nvPicPr>
        <p:blipFill>
          <a:blip r:embed="rId3"/>
          <a:srcRect t="59613" b="35003"/>
          <a:stretch>
            <a:fillRect/>
          </a:stretch>
        </p:blipFill>
        <p:spPr>
          <a:xfrm>
            <a:off x="424180" y="3551555"/>
            <a:ext cx="6920230" cy="6515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7080" y="4203065"/>
            <a:ext cx="6138545" cy="181292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>
              <a:lnSpc>
                <a:spcPct val="140000"/>
              </a:lnSpc>
            </a:pP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[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示例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] 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观点：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改革开放改善了人们的生活。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</a:pP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               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论证：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改革开放以后，我国经济迅速发展，人民收入增加，生活水平提高，如城镇和农村人均住宅面积大幅提升，住房条件也得到改善；如人们的衣着从原来灰色的中山装或蓝色的解放装变得丰富多彩。可见，改革开放改善了人们的生活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6350" y="1046480"/>
            <a:ext cx="9095105" cy="5066665"/>
          </a:xfrm>
          <a:prstGeom prst="roundRect">
            <a:avLst>
              <a:gd name="adj" fmla="val 693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2"/>
          <a:srcRect b="52040"/>
          <a:stretch>
            <a:fillRect/>
          </a:stretch>
        </p:blipFill>
        <p:spPr>
          <a:xfrm>
            <a:off x="-662940" y="2359660"/>
            <a:ext cx="9764395" cy="3736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4" name="组合 113"/>
          <p:cNvGrpSpPr/>
          <p:nvPr/>
        </p:nvGrpSpPr>
        <p:grpSpPr>
          <a:xfrm>
            <a:off x="3719830" y="1496695"/>
            <a:ext cx="890905" cy="1174750"/>
            <a:chOff x="3724323" y="1908536"/>
            <a:chExt cx="1329153" cy="1329153"/>
          </a:xfrm>
        </p:grpSpPr>
        <p:sp>
          <p:nvSpPr>
            <p:cNvPr id="115" name="椭圆 11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3815207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结</a:t>
              </a:r>
              <a:endPara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" y="3606800"/>
            <a:ext cx="1706245" cy="24898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610735" y="2359660"/>
            <a:ext cx="890905" cy="1174750"/>
            <a:chOff x="3724323" y="1908536"/>
            <a:chExt cx="1329153" cy="1329153"/>
          </a:xfrm>
        </p:grpSpPr>
        <p:sp>
          <p:nvSpPr>
            <p:cNvPr id="4" name="椭圆 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sp>
          <p:nvSpPr>
            <p:cNvPr id="5" name="椭圆 4"/>
            <p:cNvSpPr/>
            <p:nvPr/>
          </p:nvSpPr>
          <p:spPr>
            <a:xfrm>
              <a:off x="3815207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束</a:t>
              </a:r>
              <a:endPara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6" name="TextBox 25"/>
          <p:cNvSpPr txBox="1"/>
          <p:nvPr/>
        </p:nvSpPr>
        <p:spPr>
          <a:xfrm>
            <a:off x="251428" y="239713"/>
            <a:ext cx="6541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专题八　</a:t>
            </a:r>
            <a:r>
              <a:rPr lang="zh-CN" altLang="zh-CN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现代中国经济的发展</a:t>
            </a:r>
            <a:endParaRPr lang="zh-CN" altLang="zh-CN" sz="36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6985" y="1153160"/>
            <a:ext cx="9095105" cy="5066665"/>
          </a:xfrm>
          <a:prstGeom prst="roundRect">
            <a:avLst>
              <a:gd name="adj" fmla="val 693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25"/>
          <p:cNvSpPr txBox="1"/>
          <p:nvPr/>
        </p:nvSpPr>
        <p:spPr>
          <a:xfrm>
            <a:off x="251428" y="239713"/>
            <a:ext cx="6541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专题八　</a:t>
            </a:r>
            <a:r>
              <a:rPr lang="zh-CN" altLang="zh-CN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现代中国经济的发展</a:t>
            </a:r>
            <a:endParaRPr lang="zh-CN" altLang="zh-CN" sz="36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35201" y="1343478"/>
            <a:ext cx="275717" cy="275717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1"/>
          <a:stretch>
            <a:fillRect/>
          </a:stretch>
        </p:blipFill>
        <p:spPr>
          <a:xfrm>
            <a:off x="6905625" y="1136650"/>
            <a:ext cx="2214245" cy="5066030"/>
          </a:xfrm>
          <a:prstGeom prst="rect">
            <a:avLst/>
          </a:prstGeom>
        </p:spPr>
      </p:pic>
      <p:pic>
        <p:nvPicPr>
          <p:cNvPr id="2" name="图片 1" descr="22"/>
          <p:cNvPicPr>
            <a:picLocks noChangeAspect="1"/>
          </p:cNvPicPr>
          <p:nvPr/>
        </p:nvPicPr>
        <p:blipFill>
          <a:blip r:embed="rId3"/>
          <a:srcRect b="63007"/>
          <a:stretch>
            <a:fillRect/>
          </a:stretch>
        </p:blipFill>
        <p:spPr>
          <a:xfrm>
            <a:off x="464820" y="1224915"/>
            <a:ext cx="6867525" cy="476313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99768" y="1844144"/>
            <a:ext cx="225852" cy="225852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770481" y="2141121"/>
            <a:ext cx="785817" cy="922020"/>
          </a:xfrm>
          <a:prstGeom prst="rect">
            <a:avLst/>
          </a:prstGeom>
          <a:noFill/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</a:t>
            </a:r>
            <a:endParaRPr kumimoji="0" lang="en-US" altLang="zh-CN" sz="5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95276" y="3620036"/>
            <a:ext cx="785817" cy="922020"/>
          </a:xfrm>
          <a:prstGeom prst="rect">
            <a:avLst/>
          </a:prstGeom>
          <a:noFill/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</a:t>
            </a:r>
            <a:endParaRPr kumimoji="0" lang="en-US" altLang="zh-CN" sz="5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32000" y="2901950"/>
            <a:ext cx="5080000" cy="58356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 marL="0" indent="0"/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【解析】  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考查“一五计划”。结合材料信息东北三省占了其中的三分之一，故选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C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46120" y="3948430"/>
            <a:ext cx="3390265" cy="33718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【解析】 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考查的知识点为三大改造。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6985" y="1153160"/>
            <a:ext cx="9095105" cy="5066665"/>
          </a:xfrm>
          <a:prstGeom prst="roundRect">
            <a:avLst>
              <a:gd name="adj" fmla="val 693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135201" y="1343478"/>
            <a:ext cx="275717" cy="275717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1"/>
          <a:stretch>
            <a:fillRect/>
          </a:stretch>
        </p:blipFill>
        <p:spPr>
          <a:xfrm>
            <a:off x="6905625" y="1136650"/>
            <a:ext cx="2214245" cy="5066030"/>
          </a:xfrm>
          <a:prstGeom prst="rect">
            <a:avLst/>
          </a:prstGeom>
        </p:spPr>
      </p:pic>
      <p:pic>
        <p:nvPicPr>
          <p:cNvPr id="2" name="图片 1" descr="22"/>
          <p:cNvPicPr>
            <a:picLocks noChangeAspect="1"/>
          </p:cNvPicPr>
          <p:nvPr/>
        </p:nvPicPr>
        <p:blipFill>
          <a:blip r:embed="rId3"/>
          <a:srcRect t="36895" b="34385"/>
          <a:stretch>
            <a:fillRect/>
          </a:stretch>
        </p:blipFill>
        <p:spPr>
          <a:xfrm>
            <a:off x="447040" y="1456055"/>
            <a:ext cx="6955790" cy="4142105"/>
          </a:xfrm>
          <a:prstGeom prst="rect">
            <a:avLst/>
          </a:prstGeom>
        </p:spPr>
      </p:pic>
      <p:sp>
        <p:nvSpPr>
          <p:cNvPr id="4" name="TextBox 25"/>
          <p:cNvSpPr txBox="1"/>
          <p:nvPr/>
        </p:nvSpPr>
        <p:spPr>
          <a:xfrm>
            <a:off x="251428" y="239713"/>
            <a:ext cx="6541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专题八　</a:t>
            </a:r>
            <a:r>
              <a:rPr lang="zh-CN" altLang="zh-CN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现代中国经济的发展</a:t>
            </a:r>
            <a:endParaRPr lang="zh-CN" altLang="zh-CN" sz="36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9768" y="1844144"/>
            <a:ext cx="225852" cy="225852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89376" y="1221641"/>
            <a:ext cx="785817" cy="922020"/>
          </a:xfrm>
          <a:prstGeom prst="rect">
            <a:avLst/>
          </a:prstGeom>
          <a:noFill/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en-US" altLang="zh-CN" sz="5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20496" y="3279041"/>
            <a:ext cx="785817" cy="922020"/>
          </a:xfrm>
          <a:prstGeom prst="rect">
            <a:avLst/>
          </a:prstGeom>
          <a:noFill/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en-US" altLang="zh-CN" sz="5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96515" y="2161540"/>
            <a:ext cx="4057650" cy="58356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【解析】 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结合材料信息中的“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1956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年”、“公私合营”等推断，选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A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53690" y="4431665"/>
            <a:ext cx="4057650" cy="82994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【解析】 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考查的知识点是“大跃进”运动。漫画中“水稻丰收用锯割”，明显浮夸，符合“大跃进”运动的特点。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6985" y="1153160"/>
            <a:ext cx="9095105" cy="5066665"/>
          </a:xfrm>
          <a:prstGeom prst="roundRect">
            <a:avLst>
              <a:gd name="adj" fmla="val 693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135201" y="1343478"/>
            <a:ext cx="275717" cy="275717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1"/>
          <a:stretch>
            <a:fillRect/>
          </a:stretch>
        </p:blipFill>
        <p:spPr>
          <a:xfrm>
            <a:off x="6905625" y="1136650"/>
            <a:ext cx="2214245" cy="5066030"/>
          </a:xfrm>
          <a:prstGeom prst="rect">
            <a:avLst/>
          </a:prstGeom>
        </p:spPr>
      </p:pic>
      <p:pic>
        <p:nvPicPr>
          <p:cNvPr id="2" name="图片 1" descr="22"/>
          <p:cNvPicPr>
            <a:picLocks noChangeAspect="1"/>
          </p:cNvPicPr>
          <p:nvPr/>
        </p:nvPicPr>
        <p:blipFill>
          <a:blip r:embed="rId3"/>
          <a:srcRect t="65263" b="752"/>
          <a:stretch>
            <a:fillRect/>
          </a:stretch>
        </p:blipFill>
        <p:spPr>
          <a:xfrm>
            <a:off x="446405" y="1491615"/>
            <a:ext cx="6938645" cy="4136390"/>
          </a:xfrm>
          <a:prstGeom prst="rect">
            <a:avLst/>
          </a:prstGeom>
        </p:spPr>
      </p:pic>
      <p:sp>
        <p:nvSpPr>
          <p:cNvPr id="4" name="TextBox 25"/>
          <p:cNvSpPr txBox="1"/>
          <p:nvPr/>
        </p:nvSpPr>
        <p:spPr>
          <a:xfrm>
            <a:off x="251428" y="239713"/>
            <a:ext cx="6541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专题八　</a:t>
            </a:r>
            <a:r>
              <a:rPr lang="zh-CN" altLang="zh-CN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现代中国经济的发展</a:t>
            </a:r>
            <a:endParaRPr lang="zh-CN" altLang="zh-CN" sz="36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9768" y="1844144"/>
            <a:ext cx="225852" cy="225852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040106" y="1636931"/>
            <a:ext cx="785817" cy="922020"/>
          </a:xfrm>
          <a:prstGeom prst="rect">
            <a:avLst/>
          </a:prstGeom>
          <a:noFill/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</a:t>
            </a:r>
            <a:endParaRPr kumimoji="0" lang="en-US" altLang="zh-CN" sz="5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625090" y="2452370"/>
            <a:ext cx="4759960" cy="107632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【解析】 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考查的知识点是“文革”对经济的破坏。根据柱状图中的时间“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1966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年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-1968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年”处于文革时期。从福建财政收入逐年骤降，可以推断文革对经济的破坏。故选 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C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8476" y="3685441"/>
            <a:ext cx="785817" cy="922020"/>
          </a:xfrm>
          <a:prstGeom prst="rect">
            <a:avLst/>
          </a:prstGeom>
          <a:noFill/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en-US" altLang="zh-CN" sz="5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71495" y="4572000"/>
            <a:ext cx="4182110" cy="902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>
              <a:lnSpc>
                <a:spcPct val="110000"/>
              </a:lnSpc>
            </a:pP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【解析】 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考查的知识点是经济特区的设立。结合材料信息“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1979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年”、“深圳、珠海”可知答案为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B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7620" y="1153160"/>
            <a:ext cx="9095105" cy="5066665"/>
          </a:xfrm>
          <a:prstGeom prst="roundRect">
            <a:avLst>
              <a:gd name="adj" fmla="val 693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135201" y="1343478"/>
            <a:ext cx="275717" cy="275717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1"/>
          <a:stretch>
            <a:fillRect/>
          </a:stretch>
        </p:blipFill>
        <p:spPr>
          <a:xfrm>
            <a:off x="25400" y="4603115"/>
            <a:ext cx="9093835" cy="1470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538470"/>
            <a:ext cx="9095105" cy="681355"/>
          </a:xfrm>
          <a:prstGeom prst="rect">
            <a:avLst/>
          </a:prstGeom>
        </p:spPr>
      </p:pic>
      <p:pic>
        <p:nvPicPr>
          <p:cNvPr id="35" name="Picture 7" descr="DT00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3285" y="1250950"/>
            <a:ext cx="1885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723265" y="3199130"/>
            <a:ext cx="12147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不正确。</a:t>
            </a:r>
            <a:endParaRPr lang="zh-CN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23"/>
          <p:cNvPicPr>
            <a:picLocks noChangeAspect="1"/>
          </p:cNvPicPr>
          <p:nvPr/>
        </p:nvPicPr>
        <p:blipFill>
          <a:blip r:embed="rId6"/>
          <a:srcRect b="85710"/>
          <a:stretch>
            <a:fillRect/>
          </a:stretch>
        </p:blipFill>
        <p:spPr>
          <a:xfrm>
            <a:off x="428625" y="1183640"/>
            <a:ext cx="6823075" cy="1987550"/>
          </a:xfrm>
          <a:prstGeom prst="rect">
            <a:avLst/>
          </a:prstGeom>
        </p:spPr>
      </p:pic>
      <p:sp>
        <p:nvSpPr>
          <p:cNvPr id="5" name="TextBox 25"/>
          <p:cNvSpPr txBox="1"/>
          <p:nvPr/>
        </p:nvSpPr>
        <p:spPr>
          <a:xfrm>
            <a:off x="251428" y="239713"/>
            <a:ext cx="6541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专题八　</a:t>
            </a:r>
            <a:r>
              <a:rPr lang="zh-CN" altLang="zh-CN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现代中国经济的发展</a:t>
            </a:r>
            <a:endParaRPr lang="zh-CN" altLang="zh-CN" sz="36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23265" y="2700020"/>
            <a:ext cx="1841500" cy="4533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55"/>
          </a:p>
        </p:txBody>
      </p:sp>
      <p:sp>
        <p:nvSpPr>
          <p:cNvPr id="4" name="文本框 3"/>
          <p:cNvSpPr txBox="1"/>
          <p:nvPr/>
        </p:nvSpPr>
        <p:spPr>
          <a:xfrm>
            <a:off x="2032000" y="3221990"/>
            <a:ext cx="6254115" cy="1004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00025" indent="-200025">
              <a:lnSpc>
                <a:spcPct val="110000"/>
              </a:lnSpc>
            </a:pPr>
            <a:r>
              <a:rPr lang="zh-CN" altLang="en-US" sz="1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理由：</a:t>
            </a:r>
            <a:r>
              <a:rPr lang="zh-CN" altLang="en-US" sz="1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第一句话</a:t>
            </a:r>
            <a:r>
              <a:rPr lang="zh-CN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表述的是厦门市国内生产总值的变化，属于历史事实，对应的应</a:t>
            </a:r>
            <a:r>
              <a:rPr lang="zh-CN" altLang="en-US" sz="1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是历史叙述</a:t>
            </a:r>
            <a:r>
              <a:rPr lang="zh-CN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；</a:t>
            </a:r>
            <a:endParaRPr lang="zh-CN" alt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200025" indent="-200025">
              <a:lnSpc>
                <a:spcPct val="110000"/>
              </a:lnSpc>
            </a:pPr>
            <a:r>
              <a:rPr lang="zh-CN" altLang="en-US" sz="1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第二句话</a:t>
            </a:r>
            <a:r>
              <a:rPr lang="zh-CN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是基于前一句史实得出的主观认识，即</a:t>
            </a:r>
            <a:r>
              <a:rPr lang="zh-CN" altLang="en-US" sz="1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历史结论</a:t>
            </a:r>
            <a:r>
              <a:rPr lang="zh-CN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。</a:t>
            </a:r>
            <a:endParaRPr lang="zh-CN" alt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3910" y="4250690"/>
            <a:ext cx="7552690" cy="902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>
              <a:lnSpc>
                <a:spcPct val="110000"/>
              </a:lnSpc>
            </a:pP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【解析】 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本题以经济特区为切入点，考查史学方法，要求区分历史叙述和历史结论。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历史叙述是对历史事实的客观描述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，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历史结论是对历史现象或历史事件的总结性认识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，主要包括对历史现象或历史事件的性质、意义、历史地位等所作的总结。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9768" y="1844144"/>
            <a:ext cx="225852" cy="225852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 bldLvl="0" animBg="1"/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6985" y="1153160"/>
            <a:ext cx="9095105" cy="5066665"/>
          </a:xfrm>
          <a:prstGeom prst="roundRect">
            <a:avLst>
              <a:gd name="adj" fmla="val 693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135201" y="1343478"/>
            <a:ext cx="275717" cy="275717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1"/>
          <a:stretch>
            <a:fillRect/>
          </a:stretch>
        </p:blipFill>
        <p:spPr>
          <a:xfrm>
            <a:off x="6905625" y="1136650"/>
            <a:ext cx="2214245" cy="5066030"/>
          </a:xfrm>
          <a:prstGeom prst="rect">
            <a:avLst/>
          </a:prstGeom>
        </p:spPr>
      </p:pic>
      <p:pic>
        <p:nvPicPr>
          <p:cNvPr id="2" name="图片 1" descr="23"/>
          <p:cNvPicPr>
            <a:picLocks noChangeAspect="1"/>
          </p:cNvPicPr>
          <p:nvPr/>
        </p:nvPicPr>
        <p:blipFill>
          <a:blip r:embed="rId3"/>
          <a:srcRect t="19263" b="54343"/>
          <a:stretch>
            <a:fillRect/>
          </a:stretch>
        </p:blipFill>
        <p:spPr>
          <a:xfrm>
            <a:off x="454660" y="1153160"/>
            <a:ext cx="6862445" cy="2891155"/>
          </a:xfrm>
          <a:prstGeom prst="rect">
            <a:avLst/>
          </a:prstGeom>
        </p:spPr>
      </p:pic>
      <p:sp>
        <p:nvSpPr>
          <p:cNvPr id="5" name="TextBox 25"/>
          <p:cNvSpPr txBox="1"/>
          <p:nvPr/>
        </p:nvSpPr>
        <p:spPr>
          <a:xfrm>
            <a:off x="251428" y="239713"/>
            <a:ext cx="6541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专题八　</a:t>
            </a:r>
            <a:r>
              <a:rPr lang="zh-CN" altLang="zh-CN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现代中国经济的发展</a:t>
            </a:r>
            <a:endParaRPr lang="zh-CN" altLang="zh-CN" sz="36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3" name="图片 2" descr="23"/>
          <p:cNvPicPr>
            <a:picLocks noChangeAspect="1"/>
          </p:cNvPicPr>
          <p:nvPr/>
        </p:nvPicPr>
        <p:blipFill>
          <a:blip r:embed="rId3"/>
          <a:srcRect t="63563" b="28151"/>
          <a:stretch>
            <a:fillRect/>
          </a:stretch>
        </p:blipFill>
        <p:spPr>
          <a:xfrm>
            <a:off x="454660" y="3998595"/>
            <a:ext cx="6862445" cy="97853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99768" y="1844144"/>
            <a:ext cx="225852" cy="225852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1299845" y="4029075"/>
            <a:ext cx="795020" cy="2978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55"/>
          </a:p>
        </p:txBody>
      </p:sp>
      <p:sp>
        <p:nvSpPr>
          <p:cNvPr id="10" name="圆角矩形 9"/>
          <p:cNvSpPr/>
          <p:nvPr/>
        </p:nvSpPr>
        <p:spPr>
          <a:xfrm>
            <a:off x="1304925" y="4384675"/>
            <a:ext cx="795020" cy="2978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55"/>
          </a:p>
        </p:txBody>
      </p:sp>
      <p:sp>
        <p:nvSpPr>
          <p:cNvPr id="12" name="圆角矩形 11"/>
          <p:cNvSpPr/>
          <p:nvPr/>
        </p:nvSpPr>
        <p:spPr>
          <a:xfrm>
            <a:off x="650875" y="2385060"/>
            <a:ext cx="374650" cy="2978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55"/>
          </a:p>
        </p:txBody>
      </p:sp>
      <p:sp>
        <p:nvSpPr>
          <p:cNvPr id="15" name="圆角矩形 14"/>
          <p:cNvSpPr/>
          <p:nvPr/>
        </p:nvSpPr>
        <p:spPr>
          <a:xfrm>
            <a:off x="1570355" y="2390140"/>
            <a:ext cx="374650" cy="2978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55"/>
          </a:p>
        </p:txBody>
      </p:sp>
      <p:sp>
        <p:nvSpPr>
          <p:cNvPr id="16" name="圆角矩形 15"/>
          <p:cNvSpPr/>
          <p:nvPr/>
        </p:nvSpPr>
        <p:spPr>
          <a:xfrm>
            <a:off x="2591435" y="2374900"/>
            <a:ext cx="484505" cy="2978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55"/>
          </a:p>
        </p:txBody>
      </p:sp>
      <p:sp>
        <p:nvSpPr>
          <p:cNvPr id="17" name="圆角矩形 16"/>
          <p:cNvSpPr/>
          <p:nvPr/>
        </p:nvSpPr>
        <p:spPr>
          <a:xfrm>
            <a:off x="4812030" y="2359660"/>
            <a:ext cx="1763395" cy="2978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55"/>
          </a:p>
        </p:txBody>
      </p:sp>
      <p:sp>
        <p:nvSpPr>
          <p:cNvPr id="100" name="文本框 99"/>
          <p:cNvSpPr txBox="1"/>
          <p:nvPr/>
        </p:nvSpPr>
        <p:spPr>
          <a:xfrm>
            <a:off x="2606675" y="1395095"/>
            <a:ext cx="4650105" cy="33718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1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）拥有土地；拥有农具；粮食增产；饮食改善。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534535" y="3373120"/>
            <a:ext cx="795020" cy="579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55"/>
          </a:p>
        </p:txBody>
      </p:sp>
      <p:sp>
        <p:nvSpPr>
          <p:cNvPr id="19" name="文本框 18"/>
          <p:cNvSpPr txBox="1"/>
          <p:nvPr/>
        </p:nvSpPr>
        <p:spPr>
          <a:xfrm>
            <a:off x="2158365" y="4682490"/>
            <a:ext cx="4096385" cy="33718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）部门：重工业。举措：实施一五计划。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8140" y="5057140"/>
            <a:ext cx="7005320" cy="13220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【解析】 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0" indent="0"/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第（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1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）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抓住关键句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从土地状况、农具拥有情况、粮食产量和饮食状况四个角度来概括。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  <a:p>
            <a:pPr marL="0" indent="0"/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第（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2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）问中“总产值”增长最快的经济部门直接找表格信息中数字最大所对应的经济部门。再结合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1952-1957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这一时期可知道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与一五计划的实施有关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00" grpId="0" animBg="1"/>
      <p:bldP spid="19" grpId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24130" y="1136650"/>
            <a:ext cx="9095105" cy="5066665"/>
          </a:xfrm>
          <a:prstGeom prst="roundRect">
            <a:avLst>
              <a:gd name="adj" fmla="val 693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135201" y="1343478"/>
            <a:ext cx="275717" cy="275717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1"/>
          <a:stretch>
            <a:fillRect/>
          </a:stretch>
        </p:blipFill>
        <p:spPr>
          <a:xfrm>
            <a:off x="6905625" y="1136650"/>
            <a:ext cx="2214245" cy="5066030"/>
          </a:xfrm>
          <a:prstGeom prst="rect">
            <a:avLst/>
          </a:prstGeom>
        </p:spPr>
      </p:pic>
      <p:pic>
        <p:nvPicPr>
          <p:cNvPr id="2" name="图片 1" descr="23"/>
          <p:cNvPicPr>
            <a:picLocks noChangeAspect="1"/>
          </p:cNvPicPr>
          <p:nvPr/>
        </p:nvPicPr>
        <p:blipFill>
          <a:blip r:embed="rId3"/>
          <a:srcRect t="46646" b="36437"/>
          <a:stretch>
            <a:fillRect/>
          </a:stretch>
        </p:blipFill>
        <p:spPr>
          <a:xfrm>
            <a:off x="426085" y="1176020"/>
            <a:ext cx="6920865" cy="2176780"/>
          </a:xfrm>
          <a:prstGeom prst="rect">
            <a:avLst/>
          </a:prstGeom>
        </p:spPr>
      </p:pic>
      <p:sp>
        <p:nvSpPr>
          <p:cNvPr id="5" name="TextBox 25"/>
          <p:cNvSpPr txBox="1"/>
          <p:nvPr/>
        </p:nvSpPr>
        <p:spPr>
          <a:xfrm>
            <a:off x="251428" y="239713"/>
            <a:ext cx="6541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专题八　</a:t>
            </a:r>
            <a:r>
              <a:rPr lang="zh-CN" altLang="zh-CN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现代中国经济的发展</a:t>
            </a:r>
            <a:endParaRPr lang="zh-CN" altLang="zh-CN" sz="36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3" name="图片 2" descr="23"/>
          <p:cNvPicPr>
            <a:picLocks noChangeAspect="1"/>
          </p:cNvPicPr>
          <p:nvPr/>
        </p:nvPicPr>
        <p:blipFill>
          <a:blip r:embed="rId3"/>
          <a:srcRect t="71649" b="21981"/>
          <a:stretch>
            <a:fillRect/>
          </a:stretch>
        </p:blipFill>
        <p:spPr>
          <a:xfrm>
            <a:off x="400050" y="3261360"/>
            <a:ext cx="6921500" cy="72517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99768" y="1844144"/>
            <a:ext cx="225852" cy="225852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763905" y="4184650"/>
            <a:ext cx="3580765" cy="73088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>
              <a:lnSpc>
                <a:spcPct val="130000"/>
              </a:lnSpc>
            </a:pP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3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）特点：盲目追求高速度。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</a:pP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     结果：造成三年经济困难局面。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3905" y="5056505"/>
            <a:ext cx="5517515" cy="77978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200025" indent="-200025">
              <a:lnSpc>
                <a:spcPct val="140000"/>
              </a:lnSpc>
            </a:pP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4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）遵循客观经济规律；生产关系调整要符合生产力水平；实事求是，符合基本国情。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24130" y="1153160"/>
            <a:ext cx="9095105" cy="5066665"/>
          </a:xfrm>
          <a:prstGeom prst="roundRect">
            <a:avLst>
              <a:gd name="adj" fmla="val 693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135201" y="1343478"/>
            <a:ext cx="275717" cy="275717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1"/>
          <a:stretch>
            <a:fillRect/>
          </a:stretch>
        </p:blipFill>
        <p:spPr>
          <a:xfrm>
            <a:off x="6905625" y="1136650"/>
            <a:ext cx="2214245" cy="5066030"/>
          </a:xfrm>
          <a:prstGeom prst="rect">
            <a:avLst/>
          </a:prstGeom>
        </p:spPr>
      </p:pic>
      <p:pic>
        <p:nvPicPr>
          <p:cNvPr id="2" name="图片 1" descr="23"/>
          <p:cNvPicPr>
            <a:picLocks noChangeAspect="1"/>
          </p:cNvPicPr>
          <p:nvPr/>
        </p:nvPicPr>
        <p:blipFill>
          <a:blip r:embed="rId3"/>
          <a:srcRect t="80281" b="2891"/>
          <a:stretch>
            <a:fillRect/>
          </a:stretch>
        </p:blipFill>
        <p:spPr>
          <a:xfrm>
            <a:off x="424180" y="1153160"/>
            <a:ext cx="6920230" cy="2540635"/>
          </a:xfrm>
          <a:prstGeom prst="rect">
            <a:avLst/>
          </a:prstGeom>
        </p:spPr>
      </p:pic>
      <p:pic>
        <p:nvPicPr>
          <p:cNvPr id="3" name="图片 2" descr="24"/>
          <p:cNvPicPr>
            <a:picLocks noChangeAspect="1"/>
          </p:cNvPicPr>
          <p:nvPr/>
        </p:nvPicPr>
        <p:blipFill>
          <a:blip r:embed="rId4"/>
          <a:srcRect t="23475" b="73385"/>
          <a:stretch>
            <a:fillRect/>
          </a:stretch>
        </p:blipFill>
        <p:spPr>
          <a:xfrm>
            <a:off x="426085" y="3693795"/>
            <a:ext cx="6917690" cy="460375"/>
          </a:xfrm>
          <a:prstGeom prst="rect">
            <a:avLst/>
          </a:prstGeom>
        </p:spPr>
      </p:pic>
      <p:sp>
        <p:nvSpPr>
          <p:cNvPr id="5" name="TextBox 25"/>
          <p:cNvSpPr txBox="1"/>
          <p:nvPr/>
        </p:nvSpPr>
        <p:spPr>
          <a:xfrm>
            <a:off x="251428" y="239713"/>
            <a:ext cx="6541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专题八　</a:t>
            </a:r>
            <a:r>
              <a:rPr lang="zh-CN" altLang="zh-CN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现代中国经济的发展</a:t>
            </a:r>
            <a:endParaRPr lang="zh-CN" altLang="zh-CN" sz="36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9768" y="1844144"/>
            <a:ext cx="225852" cy="225852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738505" y="4154170"/>
            <a:ext cx="24104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1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</a:t>
            </a:r>
            <a:r>
              <a:rPr lang="en-US" altLang="zh-CN" sz="1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1</a:t>
            </a:r>
            <a:r>
              <a:rPr lang="zh-CN" altLang="en-US" sz="1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）收入大幅增加。</a:t>
            </a:r>
            <a:endParaRPr lang="zh-CN" altLang="en-US" sz="1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6110" y="4587240"/>
            <a:ext cx="6054090" cy="119888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</a:pP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【解析】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本题以家庭联产承包责任制为切入点，以个案为依托展现改革开放以后中国思想的解放和改革的推进。第（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1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）问提取材料一的关键信息“一年盈利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6000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元”得出“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收入大幅增加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”。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930650" y="2426335"/>
            <a:ext cx="1302385" cy="3949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5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0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6985" y="1153160"/>
            <a:ext cx="9095105" cy="5066665"/>
          </a:xfrm>
          <a:prstGeom prst="roundRect">
            <a:avLst>
              <a:gd name="adj" fmla="val 693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135201" y="1343478"/>
            <a:ext cx="275717" cy="275717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1"/>
          <a:stretch>
            <a:fillRect/>
          </a:stretch>
        </p:blipFill>
        <p:spPr>
          <a:xfrm>
            <a:off x="6905625" y="1136650"/>
            <a:ext cx="2214245" cy="5066030"/>
          </a:xfrm>
          <a:prstGeom prst="rect">
            <a:avLst/>
          </a:prstGeom>
        </p:spPr>
      </p:pic>
      <p:pic>
        <p:nvPicPr>
          <p:cNvPr id="2" name="图片 1" descr="23"/>
          <p:cNvPicPr>
            <a:picLocks noChangeAspect="1"/>
          </p:cNvPicPr>
          <p:nvPr/>
        </p:nvPicPr>
        <p:blipFill>
          <a:blip r:embed="rId3"/>
          <a:srcRect t="96604"/>
          <a:stretch>
            <a:fillRect/>
          </a:stretch>
        </p:blipFill>
        <p:spPr>
          <a:xfrm>
            <a:off x="454660" y="1181735"/>
            <a:ext cx="6811010" cy="464820"/>
          </a:xfrm>
          <a:prstGeom prst="rect">
            <a:avLst/>
          </a:prstGeom>
        </p:spPr>
      </p:pic>
      <p:pic>
        <p:nvPicPr>
          <p:cNvPr id="3" name="图片 2" descr="24"/>
          <p:cNvPicPr>
            <a:picLocks noChangeAspect="1"/>
          </p:cNvPicPr>
          <p:nvPr/>
        </p:nvPicPr>
        <p:blipFill>
          <a:blip r:embed="rId4"/>
          <a:srcRect t="972" b="76442"/>
          <a:stretch>
            <a:fillRect/>
          </a:stretch>
        </p:blipFill>
        <p:spPr>
          <a:xfrm>
            <a:off x="441325" y="1617980"/>
            <a:ext cx="6824980" cy="2830195"/>
          </a:xfrm>
          <a:prstGeom prst="rect">
            <a:avLst/>
          </a:prstGeom>
        </p:spPr>
      </p:pic>
      <p:sp>
        <p:nvSpPr>
          <p:cNvPr id="5" name="TextBox 25"/>
          <p:cNvSpPr txBox="1"/>
          <p:nvPr/>
        </p:nvSpPr>
        <p:spPr>
          <a:xfrm>
            <a:off x="251428" y="239713"/>
            <a:ext cx="6541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专题八　</a:t>
            </a:r>
            <a:r>
              <a:rPr lang="zh-CN" altLang="zh-CN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现代中国经济的发展</a:t>
            </a:r>
            <a:endParaRPr lang="zh-CN" altLang="zh-CN" sz="36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4" name="图片 3" descr="24"/>
          <p:cNvPicPr>
            <a:picLocks noChangeAspect="1"/>
          </p:cNvPicPr>
          <p:nvPr/>
        </p:nvPicPr>
        <p:blipFill>
          <a:blip r:embed="rId4"/>
          <a:srcRect t="26021" b="65216"/>
          <a:stretch>
            <a:fillRect/>
          </a:stretch>
        </p:blipFill>
        <p:spPr>
          <a:xfrm>
            <a:off x="439420" y="4420870"/>
            <a:ext cx="6826250" cy="10858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99768" y="1844144"/>
            <a:ext cx="225852" cy="225852"/>
            <a:chOff x="304800" y="673100"/>
            <a:chExt cx="4000500" cy="400050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7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953385" y="1646555"/>
            <a:ext cx="4175125" cy="97599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>
              <a:lnSpc>
                <a:spcPct val="120000"/>
              </a:lnSpc>
            </a:pP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）是否有利：不利。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</a:pP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     态度：肯定（赞扬）其做法。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</a:pP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     趋势：思想不断解放（改革不断推进）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4220" y="5633720"/>
            <a:ext cx="4206240" cy="33718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</a:t>
            </a:r>
            <a:r>
              <a:rPr lang="en-US" altLang="zh-CN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3</a:t>
            </a:r>
            <a:r>
              <a:rPr lang="zh-CN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）群众的实践；媒体的讨论；政策的松绑。</a:t>
            </a:r>
            <a:endParaRPr lang="zh-CN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DubC/EiYuIJmkJ8onaZR4/VNKIe8h4UGrG1z99F5huPvzGLpUBZuENNF1njIIro4rG88NOzHWY0qWl9IhTBUwg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PresentationFormat>全屏显示(4:3)</PresentationFormat>
  <Paragraphs>85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Calibri Light</vt:lpstr>
      <vt:lpstr>Times New Roman</vt:lpstr>
      <vt:lpstr>华文新魏</vt:lpstr>
      <vt:lpstr>黑体</vt:lpstr>
      <vt:lpstr>华文隶书</vt:lpstr>
      <vt:lpstr>微软雅黑</vt:lpstr>
      <vt:lpstr>Arial Unicode MS</vt:lpstr>
      <vt:lpstr>楷体_GB2312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2015-12-28T13:36:00Z</dcterms:created>
  <dcterms:modified xsi:type="dcterms:W3CDTF">2018-04-22T15:18:53Z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