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gs/tag8.xml" ContentType="application/vnd.openxmlformats-officedocument.presentationml.tag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4" r:id="rId3"/>
  </p:sldMasterIdLst>
  <p:notesMasterIdLst>
    <p:notesMasterId r:id="rId5"/>
  </p:notesMasterIdLst>
  <p:sldIdLst>
    <p:sldId id="302" r:id="rId4"/>
    <p:sldId id="306" r:id="rId6"/>
    <p:sldId id="307" r:id="rId7"/>
    <p:sldId id="308" r:id="rId8"/>
    <p:sldId id="309" r:id="rId9"/>
    <p:sldId id="310" r:id="rId10"/>
    <p:sldId id="311" r:id="rId11"/>
    <p:sldId id="312" r:id="rId12"/>
    <p:sldId id="314" r:id="rId13"/>
    <p:sldId id="315" r:id="rId14"/>
    <p:sldId id="317" r:id="rId15"/>
    <p:sldId id="320" r:id="rId16"/>
    <p:sldId id="321" r:id="rId17"/>
    <p:sldId id="322" r:id="rId18"/>
    <p:sldId id="323" r:id="rId19"/>
    <p:sldId id="324" r:id="rId20"/>
    <p:sldId id="326" r:id="rId21"/>
    <p:sldId id="327" r:id="rId22"/>
    <p:sldId id="328" r:id="rId23"/>
    <p:sldId id="329" r:id="rId24"/>
    <p:sldId id="331" r:id="rId25"/>
    <p:sldId id="333" r:id="rId26"/>
    <p:sldId id="334" r:id="rId27"/>
    <p:sldId id="335" r:id="rId28"/>
    <p:sldId id="336" r:id="rId29"/>
    <p:sldId id="337" r:id="rId30"/>
    <p:sldId id="340" r:id="rId31"/>
    <p:sldId id="341" r:id="rId32"/>
    <p:sldId id="342" r:id="rId33"/>
    <p:sldId id="344" r:id="rId34"/>
    <p:sldId id="345" r:id="rId35"/>
    <p:sldId id="346" r:id="rId36"/>
    <p:sldId id="347" r:id="rId37"/>
    <p:sldId id="348" r:id="rId38"/>
    <p:sldId id="349" r:id="rId39"/>
    <p:sldId id="350" r:id="rId40"/>
    <p:sldId id="351" r:id="rId41"/>
  </p:sldIdLst>
  <p:sldSz cx="9144000" cy="5143500" type="screen16x9"/>
  <p:notesSz cx="6858000" cy="9144000"/>
  <p:embeddedFontLst>
    <p:embeddedFont>
      <p:font typeface="Calibri" panose="020F0502020204030204"/>
      <p:regular r:id="rId46"/>
      <p:bold r:id="rId47"/>
      <p:italic r:id="rId48"/>
      <p:boldItalic r:id="rId49"/>
    </p:embeddedFont>
    <p:embeddedFont>
      <p:font typeface="微软雅黑" panose="020B0503020204020204" pitchFamily="34" charset="-122"/>
      <p:regular r:id="rId50"/>
    </p:embeddedFont>
    <p:embeddedFont>
      <p:font typeface="Impact" panose="020B0806030902050204" pitchFamily="34" charset="0"/>
      <p:regular r:id="rId51"/>
    </p:embeddedFont>
    <p:embeddedFont>
      <p:font typeface="Calibri" panose="020F0502020204030204" pitchFamily="34" charset="0"/>
      <p:regular r:id="rId52"/>
      <p:bold r:id="rId53"/>
      <p:italic r:id="rId54"/>
      <p:boldItalic r:id="rId55"/>
    </p:embeddedFont>
    <p:embeddedFont>
      <p:font typeface="黑体" panose="02010609060101010101" pitchFamily="2" charset="-122"/>
      <p:regular r:id="rId56"/>
    </p:embeddedFont>
    <p:embeddedFont>
      <p:font typeface="Tahoma" panose="020B0604030504040204" pitchFamily="34" charset="0"/>
      <p:regular r:id="rId57"/>
      <p:bold r:id="rId5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新萝卜家园" initials="" lastIdx="0" clrIdx="0"/>
  <p:cmAuthor id="1" name="王秀红" initials="王" lastIdx="0" clrIdx="0"/>
  <p:cmAuthor id="2" name="MC SYSTEM" initials="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166" autoAdjust="0"/>
    <p:restoredTop sz="94660"/>
  </p:normalViewPr>
  <p:slideViewPr>
    <p:cSldViewPr>
      <p:cViewPr>
        <p:scale>
          <a:sx n="129" d="100"/>
          <a:sy n="129" d="100"/>
        </p:scale>
        <p:origin x="-858" y="-414"/>
      </p:cViewPr>
      <p:guideLst>
        <p:guide orient="horz" pos="1824"/>
        <p:guide pos="2909"/>
      </p:guideLst>
    </p:cSldViewPr>
  </p:slideViewPr>
  <p:notesTextViewPr>
    <p:cViewPr>
      <p:scale>
        <a:sx n="100" d="100"/>
        <a:sy n="100" d="100"/>
      </p:scale>
      <p:origin x="0" y="0"/>
    </p:cViewPr>
  </p:notesTextViewPr>
  <p:sorterViewPr>
    <p:cViewPr>
      <p:scale>
        <a:sx n="40" d="100"/>
        <a:sy n="40" d="100"/>
      </p:scale>
      <p:origin x="0" y="0"/>
    </p:cViewPr>
  </p:sorter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5.xml" Id="rId9" /><Relationship Type="http://schemas.openxmlformats.org/officeDocument/2006/relationships/slide" Target="slides/slide4.xml" Id="rId8" /><Relationship Type="http://schemas.openxmlformats.org/officeDocument/2006/relationships/slide" Target="slides/slide3.xml" Id="rId7" /><Relationship Type="http://schemas.openxmlformats.org/officeDocument/2006/relationships/slide" Target="slides/slide2.xml" Id="rId6" /><Relationship Type="http://schemas.openxmlformats.org/officeDocument/2006/relationships/font" Target="fonts/font13.fntdata" Id="rId58" /><Relationship Type="http://schemas.openxmlformats.org/officeDocument/2006/relationships/font" Target="fonts/font12.fntdata" Id="rId57" /><Relationship Type="http://schemas.openxmlformats.org/officeDocument/2006/relationships/font" Target="fonts/font11.fntdata" Id="rId56" /><Relationship Type="http://schemas.openxmlformats.org/officeDocument/2006/relationships/font" Target="fonts/font10.fntdata" Id="rId55" /><Relationship Type="http://schemas.openxmlformats.org/officeDocument/2006/relationships/font" Target="fonts/font9.fntdata" Id="rId54" /><Relationship Type="http://schemas.openxmlformats.org/officeDocument/2006/relationships/font" Target="fonts/font8.fntdata" Id="rId53" /><Relationship Type="http://schemas.openxmlformats.org/officeDocument/2006/relationships/font" Target="fonts/font7.fntdata" Id="rId52" /><Relationship Type="http://schemas.openxmlformats.org/officeDocument/2006/relationships/font" Target="fonts/font6.fntdata" Id="rId51" /><Relationship Type="http://schemas.openxmlformats.org/officeDocument/2006/relationships/font" Target="fonts/font5.fntdata" Id="rId50" /><Relationship Type="http://schemas.openxmlformats.org/officeDocument/2006/relationships/notesMaster" Target="notesMasters/notesMaster1.xml" Id="rId5" /><Relationship Type="http://schemas.openxmlformats.org/officeDocument/2006/relationships/font" Target="fonts/font4.fntdata" Id="rId49" /><Relationship Type="http://schemas.openxmlformats.org/officeDocument/2006/relationships/font" Target="fonts/font3.fntdata" Id="rId48" /><Relationship Type="http://schemas.openxmlformats.org/officeDocument/2006/relationships/font" Target="fonts/font2.fntdata" Id="rId47" /><Relationship Type="http://schemas.openxmlformats.org/officeDocument/2006/relationships/font" Target="fonts/font1.fntdata" Id="rId46" /><Relationship Type="http://schemas.openxmlformats.org/officeDocument/2006/relationships/commentAuthors" Target="commentAuthors.xml" Id="rId45" /><Relationship Type="http://schemas.openxmlformats.org/officeDocument/2006/relationships/tableStyles" Target="tableStyles.xml" Id="rId44" /><Relationship Type="http://schemas.openxmlformats.org/officeDocument/2006/relationships/viewProps" Target="viewProps.xml" Id="rId43" /><Relationship Type="http://schemas.openxmlformats.org/officeDocument/2006/relationships/presProps" Target="presProps.xml" Id="rId42" /><Relationship Type="http://schemas.openxmlformats.org/officeDocument/2006/relationships/slide" Target="slides/slide37.xml" Id="rId41" /><Relationship Type="http://schemas.openxmlformats.org/officeDocument/2006/relationships/slide" Target="slides/slide36.xml" Id="rId40" /><Relationship Type="http://schemas.openxmlformats.org/officeDocument/2006/relationships/slide" Target="slides/slide1.xml" Id="rId4" /><Relationship Type="http://schemas.openxmlformats.org/officeDocument/2006/relationships/slide" Target="slides/slide35.xml" Id="rId39" /><Relationship Type="http://schemas.openxmlformats.org/officeDocument/2006/relationships/slide" Target="slides/slide34.xml" Id="rId38" /><Relationship Type="http://schemas.openxmlformats.org/officeDocument/2006/relationships/slide" Target="slides/slide33.xml" Id="rId37" /><Relationship Type="http://schemas.openxmlformats.org/officeDocument/2006/relationships/slide" Target="slides/slide32.xml" Id="rId36" /><Relationship Type="http://schemas.openxmlformats.org/officeDocument/2006/relationships/slide" Target="slides/slide31.xml" Id="rId35" /><Relationship Type="http://schemas.openxmlformats.org/officeDocument/2006/relationships/slide" Target="slides/slide30.xml" Id="rId34" /><Relationship Type="http://schemas.openxmlformats.org/officeDocument/2006/relationships/slide" Target="slides/slide29.xml" Id="rId33" /><Relationship Type="http://schemas.openxmlformats.org/officeDocument/2006/relationships/slide" Target="slides/slide28.xml" Id="rId32" /><Relationship Type="http://schemas.openxmlformats.org/officeDocument/2006/relationships/slide" Target="slides/slide27.xml" Id="rId31" /><Relationship Type="http://schemas.openxmlformats.org/officeDocument/2006/relationships/slide" Target="slides/slide26.xml" Id="rId30" /><Relationship Type="http://schemas.openxmlformats.org/officeDocument/2006/relationships/slideMaster" Target="slideMasters/slideMaster2.xml" Id="rId3" /><Relationship Type="http://schemas.openxmlformats.org/officeDocument/2006/relationships/slide" Target="slides/slide25.xml" Id="rId29" /><Relationship Type="http://schemas.openxmlformats.org/officeDocument/2006/relationships/slide" Target="slides/slide24.xml" Id="rId28" /><Relationship Type="http://schemas.openxmlformats.org/officeDocument/2006/relationships/slide" Target="slides/slide23.xml" Id="rId27" /><Relationship Type="http://schemas.openxmlformats.org/officeDocument/2006/relationships/slide" Target="slides/slide22.xml" Id="rId26" /><Relationship Type="http://schemas.openxmlformats.org/officeDocument/2006/relationships/slide" Target="slides/slide21.xml" Id="rId25" /><Relationship Type="http://schemas.openxmlformats.org/officeDocument/2006/relationships/slide" Target="slides/slide20.xml" Id="rId24" /><Relationship Type="http://schemas.openxmlformats.org/officeDocument/2006/relationships/slide" Target="slides/slide19.xml" Id="rId23" /><Relationship Type="http://schemas.openxmlformats.org/officeDocument/2006/relationships/slide" Target="slides/slide18.xml" Id="rId22" /><Relationship Type="http://schemas.openxmlformats.org/officeDocument/2006/relationships/slide" Target="slides/slide17.xml" Id="rId21" /><Relationship Type="http://schemas.openxmlformats.org/officeDocument/2006/relationships/slide" Target="slides/slide16.xml" Id="rId20" /><Relationship Type="http://schemas.openxmlformats.org/officeDocument/2006/relationships/theme" Target="theme/theme1.xml" Id="rId2" /><Relationship Type="http://schemas.openxmlformats.org/officeDocument/2006/relationships/slide" Target="slides/slide15.xml" Id="rId19" /><Relationship Type="http://schemas.openxmlformats.org/officeDocument/2006/relationships/slide" Target="slides/slide14.xml" Id="rId18" /><Relationship Type="http://schemas.openxmlformats.org/officeDocument/2006/relationships/slide" Target="slides/slide13.xml" Id="rId17" /><Relationship Type="http://schemas.openxmlformats.org/officeDocument/2006/relationships/slide" Target="slides/slide12.xml" Id="rId16" /><Relationship Type="http://schemas.openxmlformats.org/officeDocument/2006/relationships/slide" Target="slides/slide11.xml" Id="rId15" /><Relationship Type="http://schemas.openxmlformats.org/officeDocument/2006/relationships/slide" Target="slides/slide10.xml" Id="rId14" /><Relationship Type="http://schemas.openxmlformats.org/officeDocument/2006/relationships/slide" Target="slides/slide9.xml" Id="rId13" /><Relationship Type="http://schemas.openxmlformats.org/officeDocument/2006/relationships/slide" Target="slides/slide8.xml" Id="rId12" /><Relationship Type="http://schemas.openxmlformats.org/officeDocument/2006/relationships/slide" Target="slides/slide7.xml" Id="rId11" /><Relationship Type="http://schemas.openxmlformats.org/officeDocument/2006/relationships/slide" Target="slides/slide6.xml" Id="rId10" /><Relationship Type="http://schemas.openxmlformats.org/officeDocument/2006/relationships/slideMaster" Target="slideMasters/slideMaster1.xml" Id="rId1" /><Relationship Type="http://schemas.openxmlformats.org/officeDocument/2006/relationships/tags" Target="/ppt/tags/tag8.xml" Id="R9961ad295ccd4be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42B909-2B53-4A70-BC70-AEF46C7ACF2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79BF44-F5CE-455C-A9FE-73A15FC422D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457200" y="4772508"/>
            <a:ext cx="2133600" cy="273844"/>
          </a:xfrm>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a:xfrm>
            <a:off x="3086690" y="4772508"/>
            <a:ext cx="2895600" cy="273844"/>
          </a:xfrm>
        </p:spPr>
        <p:txBody>
          <a:bodyPr vert="horz" lIns="76618" tIns="38309" rIns="76618" bIns="38309" rtlCol="0" anchor="ctr"/>
          <a:lstStyle>
            <a:lvl1pPr>
              <a:defRPr lang="en-US" altLang="zh-CN" smtClean="0">
                <a:solidFill>
                  <a:prstClr val="white">
                    <a:lumMod val="65000"/>
                  </a:prstClr>
                </a:solidFill>
                <a:latin typeface="Calibri" panose="020F0502020204030204"/>
              </a:defRPr>
            </a:lvl1pPr>
          </a:lstStyle>
          <a:p>
            <a:endParaRPr lang="zh-CN" altLang="en-US"/>
          </a:p>
        </p:txBody>
      </p:sp>
      <p:sp>
        <p:nvSpPr>
          <p:cNvPr id="22" name="灯片编号占位符 4"/>
          <p:cNvSpPr>
            <a:spLocks noGrp="1"/>
          </p:cNvSpPr>
          <p:nvPr>
            <p:ph type="sldNum" sz="quarter" idx="12"/>
          </p:nvPr>
        </p:nvSpPr>
        <p:spPr>
          <a:xfrm>
            <a:off x="6948573" y="4763842"/>
            <a:ext cx="1388046" cy="282500"/>
          </a:xfrm>
        </p:spPr>
        <p:txBody>
          <a:bodyPr vert="horz" lIns="102156" tIns="51076" rIns="102156" bIns="51076" rtlCol="0" anchor="ctr"/>
          <a:lstStyle>
            <a:lvl1pPr algn="r">
              <a:defRPr lang="zh-CN" altLang="en-US" smtClean="0"/>
            </a:lvl1p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4"/>
            <a:ext cx="5486400" cy="425055"/>
          </a:xfrm>
          <a:prstGeom prst="rect">
            <a:avLst/>
          </a:prstGeom>
        </p:spPr>
        <p:txBody>
          <a:bodyPr lIns="72545" tIns="36273" rIns="72545" bIns="36273" anchor="b"/>
          <a:lstStyle>
            <a:lvl1pPr algn="l">
              <a:defRPr sz="19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lIns="72545" tIns="36273" rIns="72545" bIns="36273"/>
          <a:lstStyle>
            <a:lvl1pPr marL="0" indent="0">
              <a:buNone/>
              <a:defRPr sz="2900"/>
            </a:lvl1pPr>
            <a:lvl2pPr marL="424180" indent="0">
              <a:buNone/>
              <a:defRPr sz="2600"/>
            </a:lvl2pPr>
            <a:lvl3pPr marL="848360" indent="0">
              <a:buNone/>
              <a:defRPr sz="2200"/>
            </a:lvl3pPr>
            <a:lvl4pPr marL="1271905" indent="0">
              <a:buNone/>
              <a:defRPr sz="1900"/>
            </a:lvl4pPr>
            <a:lvl5pPr marL="1696085" indent="0">
              <a:buNone/>
              <a:defRPr sz="1900"/>
            </a:lvl5pPr>
            <a:lvl6pPr marL="2120265" indent="0">
              <a:buNone/>
              <a:defRPr sz="1900"/>
            </a:lvl6pPr>
            <a:lvl7pPr marL="2544445" indent="0">
              <a:buNone/>
              <a:defRPr sz="1900"/>
            </a:lvl7pPr>
            <a:lvl8pPr marL="2967990" indent="0">
              <a:buNone/>
              <a:defRPr sz="1900"/>
            </a:lvl8pPr>
            <a:lvl9pPr marL="3392170" indent="0">
              <a:buNone/>
              <a:defRPr sz="1900"/>
            </a:lvl9pPr>
          </a:lstStyle>
          <a:p>
            <a:pPr lvl="0"/>
            <a:endParaRPr lang="zh-CN" altLang="en-US" noProof="0" smtClean="0"/>
          </a:p>
        </p:txBody>
      </p:sp>
      <p:sp>
        <p:nvSpPr>
          <p:cNvPr id="4" name="文本占位符 3"/>
          <p:cNvSpPr>
            <a:spLocks noGrp="1"/>
          </p:cNvSpPr>
          <p:nvPr>
            <p:ph type="body" sz="half" idx="2"/>
          </p:nvPr>
        </p:nvSpPr>
        <p:spPr>
          <a:xfrm>
            <a:off x="1792288" y="4025509"/>
            <a:ext cx="5486400" cy="603645"/>
          </a:xfrm>
          <a:prstGeom prst="rect">
            <a:avLst/>
          </a:prstGeom>
        </p:spPr>
        <p:txBody>
          <a:bodyPr lIns="72545" tIns="36273" rIns="72545" bIns="36273"/>
          <a:lstStyle>
            <a:lvl1pPr marL="0" indent="0">
              <a:buNone/>
              <a:defRPr sz="1300"/>
            </a:lvl1pPr>
            <a:lvl2pPr marL="424180" indent="0">
              <a:buNone/>
              <a:defRPr sz="1100"/>
            </a:lvl2pPr>
            <a:lvl3pPr marL="848360" indent="0">
              <a:buNone/>
              <a:defRPr sz="1000"/>
            </a:lvl3pPr>
            <a:lvl4pPr marL="1271905" indent="0">
              <a:buNone/>
              <a:defRPr sz="800"/>
            </a:lvl4pPr>
            <a:lvl5pPr marL="1696085" indent="0">
              <a:buNone/>
              <a:defRPr sz="800"/>
            </a:lvl5pPr>
            <a:lvl6pPr marL="2120265" indent="0">
              <a:buNone/>
              <a:defRPr sz="800"/>
            </a:lvl6pPr>
            <a:lvl7pPr marL="2544445" indent="0">
              <a:buNone/>
              <a:defRPr sz="800"/>
            </a:lvl7pPr>
            <a:lvl8pPr marL="2967990" indent="0">
              <a:buNone/>
              <a:defRPr sz="800"/>
            </a:lvl8pPr>
            <a:lvl9pPr marL="3392170" indent="0">
              <a:buNone/>
              <a:defRPr sz="800"/>
            </a:lvl9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68671" y="87314"/>
            <a:ext cx="8206671" cy="486455"/>
          </a:xfrm>
          <a:prstGeom prst="rect">
            <a:avLst/>
          </a:prstGeom>
        </p:spPr>
        <p:txBody>
          <a:bodyPr lIns="72545" tIns="36273" rIns="72545" bIns="36273"/>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671" y="735920"/>
            <a:ext cx="8206671" cy="4029982"/>
          </a:xfrm>
          <a:prstGeom prst="rect">
            <a:avLst/>
          </a:prstGeom>
        </p:spPr>
        <p:txBody>
          <a:bodyPr vert="eaVert" lIns="72545" tIns="36273" rIns="72545" bIns="36273"/>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86922"/>
            <a:ext cx="2051050" cy="4679156"/>
          </a:xfrm>
          <a:prstGeom prst="rect">
            <a:avLst/>
          </a:prstGeom>
        </p:spPr>
        <p:txBody>
          <a:bodyPr vert="eaVert" lIns="72545" tIns="36273" rIns="72545" bIns="36273"/>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8" y="86922"/>
            <a:ext cx="6003925" cy="4679156"/>
          </a:xfrm>
          <a:prstGeom prst="rect">
            <a:avLst/>
          </a:prstGeom>
        </p:spPr>
        <p:txBody>
          <a:bodyPr vert="eaVert" lIns="72545" tIns="36273" rIns="72545" bIns="36273"/>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lvl1pPr>
          </a:lstStyle>
          <a:p>
            <a:pPr>
              <a:defRPr/>
            </a:pPr>
            <a:fld id="{0FA59DB0-1DD9-4097-83B0-51B0BCFE5A5D}" type="datetimeFigureOut">
              <a:rPr lang="zh-CN" altLang="en-US"/>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lvl1pPr>
          </a:lstStyle>
          <a:p>
            <a:fld id="{DB9479F6-FA64-44DF-B1EA-7E0AE9E1ED2A}" type="slidenum">
              <a:rPr lang="zh-CN" altLang="en-US"/>
            </a:fld>
            <a:endParaRPr lang="zh-CN" altLang="en-US"/>
          </a:p>
        </p:txBody>
      </p:sp>
    </p:spTree>
  </p:cSld>
  <p:clrMapOvr>
    <a:masterClrMapping/>
  </p:clrMapOvr>
  <p:transition spd="slow" advTm="3000">
    <p:wip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643"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1048644"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endParaRPr lang="zh-CN" altLang="en-US"/>
          </a:p>
        </p:txBody>
      </p:sp>
      <p:sp>
        <p:nvSpPr>
          <p:cNvPr id="1048645" name="日期占位符 3"/>
          <p:cNvSpPr>
            <a:spLocks noGrp="1"/>
          </p:cNvSpPr>
          <p:nvPr>
            <p:ph type="dt" sz="half" idx="10"/>
          </p:nvPr>
        </p:nvSpPr>
        <p:spPr>
          <a:xfrm>
            <a:off x="457200" y="4767263"/>
            <a:ext cx="2133600" cy="273844"/>
          </a:xfrm>
        </p:spPr>
        <p:txBody>
          <a:bodyPr/>
          <a:lstStyle/>
          <a:p>
            <a:pPr marL="0" marR="0" lvl="0" indent="0" algn="l" defTabSz="457200" rtl="0" eaLnBrk="1" fontAlgn="auto" latinLnBrk="0" hangingPunct="1">
              <a:lnSpc>
                <a:spcPct val="100000"/>
              </a:lnSpc>
              <a:spcBef>
                <a:spcPts val="0"/>
              </a:spcBef>
              <a:spcAft>
                <a:spcPts val="0"/>
              </a:spcAft>
              <a:buClrTx/>
              <a:buSzTx/>
              <a:buFontTx/>
              <a:buNone/>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48646" name="页脚占位符 4"/>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48647" name="灯片编号占位符 5"/>
          <p:cNvSpPr>
            <a:spLocks noGrp="1"/>
          </p:cNvSpPr>
          <p:nvPr>
            <p:ph type="sldNum" sz="quarter" idx="12"/>
          </p:nvPr>
        </p:nvSpPr>
        <p:spPr>
          <a:xfrm>
            <a:off x="6553200" y="4767263"/>
            <a:ext cx="2133600" cy="273844"/>
          </a:xfrm>
        </p:spPr>
        <p:txBody>
          <a:bodyPr/>
          <a:lstStyle/>
          <a:p>
            <a:pPr marL="0" marR="0" lvl="0" indent="0" algn="r" defTabSz="457200" rtl="0" eaLnBrk="1" fontAlgn="base" latinLnBrk="0" hangingPunct="1">
              <a:lnSpc>
                <a:spcPct val="100000"/>
              </a:lnSpc>
              <a:spcBef>
                <a:spcPct val="0"/>
              </a:spcBef>
              <a:spcAft>
                <a:spcPct val="0"/>
              </a:spcAft>
              <a:buClrTx/>
              <a:buSzTx/>
              <a:buFontTx/>
              <a:buNone/>
            </a:pPr>
            <a:fld id="{0741C1C7-A889-4251-91EE-A6C3AF24615D}" type="slidenum">
              <a:rPr kumimoji="1"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1"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2" name="标题 1"/>
          <p:cNvSpPr>
            <a:spLocks noGrp="1"/>
          </p:cNvSpPr>
          <p:nvPr>
            <p:ph type="title"/>
          </p:nvPr>
        </p:nvSpPr>
        <p:spPr>
          <a:xfrm>
            <a:off x="906977" y="267494"/>
            <a:ext cx="5897272" cy="330507"/>
          </a:xfrm>
        </p:spPr>
        <p:txBody>
          <a:bodyPr vert="horz" lIns="68580" tIns="34290" rIns="68580" bIns="34290" rtlCol="0" anchor="ctr">
            <a:noAutofit/>
          </a:bodyPr>
          <a:lstStyle>
            <a:lvl1pPr algn="l">
              <a:defRPr lang="zh-CN" altLang="en-US" sz="2200" b="0" i="0" baseline="0" dirty="0">
                <a:solidFill>
                  <a:schemeClr val="tx1">
                    <a:lumMod val="65000"/>
                    <a:lumOff val="35000"/>
                  </a:schemeClr>
                </a:solidFill>
                <a:effectLst/>
                <a:latin typeface="微软雅黑" panose="020B0503020204020204" pitchFamily="34" charset="-122"/>
                <a:ea typeface="微软雅黑" panose="020B0503020204020204" pitchFamily="34" charset="-122"/>
              </a:defRPr>
            </a:lvl1pPr>
          </a:lstStyle>
          <a:p>
            <a:pPr lvl="0" defTabSz="514350">
              <a:lnSpc>
                <a:spcPct val="90000"/>
              </a:lnSpc>
            </a:pPr>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D67E1CCE-4C69-481E-8A82-8C3A41A945F4}" type="datetimeFigureOut">
              <a:rPr lang="zh-CN" altLang="en-US" smtClean="0"/>
            </a:fld>
            <a:endParaRPr lang="zh-CN" altLang="en-US"/>
          </a:p>
        </p:txBody>
      </p:sp>
      <p:sp>
        <p:nvSpPr>
          <p:cNvPr id="4" name="页脚占位符 3"/>
          <p:cNvSpPr>
            <a:spLocks noGrp="1"/>
          </p:cNvSpPr>
          <p:nvPr>
            <p:ph type="ftr" sz="quarter" idx="11"/>
          </p:nvPr>
        </p:nvSpPr>
        <p:spPr>
          <a:xfrm>
            <a:off x="3124200" y="4791015"/>
            <a:ext cx="2895600" cy="273844"/>
          </a:xfrm>
        </p:spPr>
        <p:txBody>
          <a:bodyPr/>
          <a:lstStyle>
            <a:lvl1pPr>
              <a:defRPr sz="1050"/>
            </a:lvl1pPr>
          </a:lstStyle>
          <a:p>
            <a:endParaRPr lang="zh-CN" altLang="en-US"/>
          </a:p>
        </p:txBody>
      </p:sp>
      <p:sp>
        <p:nvSpPr>
          <p:cNvPr id="5" name="灯片编号占位符 4"/>
          <p:cNvSpPr>
            <a:spLocks noGrp="1"/>
          </p:cNvSpPr>
          <p:nvPr>
            <p:ph type="sldNum" sz="quarter" idx="12"/>
          </p:nvPr>
        </p:nvSpPr>
        <p:spPr>
          <a:xfrm>
            <a:off x="7452320" y="4787436"/>
            <a:ext cx="1224136" cy="304675"/>
          </a:xfrm>
        </p:spPr>
        <p:txBody>
          <a:bodyPr/>
          <a:lstStyle>
            <a:lvl1pPr algn="ctr">
              <a:defRPr sz="1400">
                <a:latin typeface="Impact" panose="020B0806030902050204" pitchFamily="34" charset="0"/>
              </a:defRPr>
            </a:lvl1pPr>
          </a:lstStyle>
          <a:p>
            <a:fld id="{FCC3A858-5ED0-4B4A-8756-97846365D733}" type="slidenum">
              <a:rPr lang="zh-CN" altLang="en-US" smtClean="0"/>
            </a:fld>
            <a:endParaRPr lang="zh-CN" altLang="en-US"/>
          </a:p>
        </p:txBody>
      </p:sp>
      <p:cxnSp>
        <p:nvCxnSpPr>
          <p:cNvPr id="12" name="直接连接符 11"/>
          <p:cNvCxnSpPr/>
          <p:nvPr/>
        </p:nvCxnSpPr>
        <p:spPr>
          <a:xfrm flipV="1">
            <a:off x="953128" y="654062"/>
            <a:ext cx="7859428" cy="1"/>
          </a:xfrm>
          <a:prstGeom prst="line">
            <a:avLst/>
          </a:prstGeom>
          <a:ln w="6350" cmpd="sng">
            <a:solidFill>
              <a:srgbClr val="C00000"/>
            </a:solidFill>
          </a:ln>
          <a:effectLst/>
        </p:spPr>
        <p:style>
          <a:lnRef idx="2">
            <a:schemeClr val="accent1"/>
          </a:lnRef>
          <a:fillRef idx="0">
            <a:schemeClr val="accent1"/>
          </a:fillRef>
          <a:effectRef idx="1">
            <a:schemeClr val="accent1"/>
          </a:effectRef>
          <a:fontRef idx="minor">
            <a:schemeClr val="tx1"/>
          </a:fontRef>
        </p:style>
      </p:cxnSp>
      <p:grpSp>
        <p:nvGrpSpPr>
          <p:cNvPr id="14" name="组合 13"/>
          <p:cNvGrpSpPr/>
          <p:nvPr/>
        </p:nvGrpSpPr>
        <p:grpSpPr>
          <a:xfrm>
            <a:off x="395576" y="248444"/>
            <a:ext cx="396000" cy="396000"/>
            <a:chOff x="406574" y="236732"/>
            <a:chExt cx="612048" cy="593261"/>
          </a:xfrm>
        </p:grpSpPr>
        <p:sp>
          <p:nvSpPr>
            <p:cNvPr id="15" name="矩形 14"/>
            <p:cNvSpPr/>
            <p:nvPr userDrawn="1"/>
          </p:nvSpPr>
          <p:spPr>
            <a:xfrm>
              <a:off x="406574" y="236732"/>
              <a:ext cx="504000" cy="504000"/>
            </a:xfrm>
            <a:prstGeom prst="rect">
              <a:avLst/>
            </a:prstGeom>
            <a:solidFill>
              <a:schemeClr val="tx1">
                <a:lumMod val="65000"/>
                <a:lumOff val="3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694606" y="512239"/>
              <a:ext cx="324016" cy="3177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图片 16"/>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8176201" y="236957"/>
            <a:ext cx="644271" cy="3479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3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 calcmode="lin" valueType="num">
                                      <p:cBhvr>
                                        <p:cTn id="17" dur="500" fill="hold"/>
                                        <p:tgtEl>
                                          <p:spTgt spid="14"/>
                                        </p:tgtEl>
                                        <p:attrNameLst>
                                          <p:attrName>style.rotation</p:attrName>
                                        </p:attrNameLst>
                                      </p:cBhvr>
                                      <p:tavLst>
                                        <p:tav tm="0">
                                          <p:val>
                                            <p:fltVal val="90"/>
                                          </p:val>
                                        </p:tav>
                                        <p:tav tm="100000">
                                          <p:val>
                                            <p:fltVal val="0"/>
                                          </p:val>
                                        </p:tav>
                                      </p:tavLst>
                                    </p:anim>
                                    <p:animEffect transition="in" filter="fade">
                                      <p:cBhvr>
                                        <p:cTn id="18" dur="500"/>
                                        <p:tgtEl>
                                          <p:spTgt spid="14"/>
                                        </p:tgtEl>
                                      </p:cBhvr>
                                    </p:animEffect>
                                  </p:childTnLst>
                                </p:cTn>
                              </p:par>
                              <p:par>
                                <p:cTn id="19" presetID="22" presetClass="entr" presetSubtype="8" fill="hold" nodeType="withEffect">
                                  <p:stCondLst>
                                    <p:cond delay="25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4" name="Freeform 46"/>
          <p:cNvSpPr/>
          <p:nvPr/>
        </p:nvSpPr>
        <p:spPr bwMode="gray">
          <a:xfrm>
            <a:off x="-1588" y="831056"/>
            <a:ext cx="9175751" cy="4312444"/>
          </a:xfrm>
          <a:custGeom>
            <a:avLst/>
            <a:gdLst/>
            <a:ahLst/>
            <a:cxnLst>
              <a:cxn ang="0">
                <a:pos x="7" y="3616"/>
              </a:cxn>
              <a:cxn ang="0">
                <a:pos x="5780" y="3622"/>
              </a:cxn>
              <a:cxn ang="0">
                <a:pos x="5760" y="0"/>
              </a:cxn>
              <a:cxn ang="0">
                <a:pos x="0" y="0"/>
              </a:cxn>
              <a:cxn ang="0">
                <a:pos x="7" y="3616"/>
              </a:cxn>
            </a:cxnLst>
            <a:rect l="0" t="0" r="r" b="b"/>
            <a:pathLst>
              <a:path w="5780" h="3622">
                <a:moveTo>
                  <a:pt x="7" y="3616"/>
                </a:moveTo>
                <a:lnTo>
                  <a:pt x="5780" y="3622"/>
                </a:lnTo>
                <a:lnTo>
                  <a:pt x="5760" y="0"/>
                </a:lnTo>
                <a:lnTo>
                  <a:pt x="0" y="0"/>
                </a:lnTo>
                <a:lnTo>
                  <a:pt x="7" y="3616"/>
                </a:lnTo>
                <a:close/>
              </a:path>
            </a:pathLst>
          </a:custGeom>
          <a:solidFill>
            <a:srgbClr val="FFFFFF">
              <a:alpha val="50000"/>
            </a:srgbClr>
          </a:solidFill>
          <a:ln w="9525">
            <a:noFill/>
            <a:round/>
          </a:ln>
          <a:effectLst/>
        </p:spPr>
        <p:txBody>
          <a:bodyPr/>
          <a:lstStyle/>
          <a:p>
            <a:pPr>
              <a:defRPr/>
            </a:pPr>
            <a:endParaRPr lang="zh-CN" altLang="en-US" sz="1350" b="0">
              <a:ea typeface="+mn-ea"/>
            </a:endParaRPr>
          </a:p>
        </p:txBody>
      </p:sp>
      <p:sp>
        <p:nvSpPr>
          <p:cNvPr id="5" name="Freeform 73"/>
          <p:cNvSpPr/>
          <p:nvPr/>
        </p:nvSpPr>
        <p:spPr bwMode="gray">
          <a:xfrm>
            <a:off x="3175" y="514350"/>
            <a:ext cx="9131300" cy="514350"/>
          </a:xfrm>
          <a:custGeom>
            <a:avLst/>
            <a:gdLst/>
            <a:ahLst/>
            <a:cxnLst>
              <a:cxn ang="0">
                <a:pos x="5745" y="9"/>
              </a:cxn>
              <a:cxn ang="0">
                <a:pos x="2449" y="8"/>
              </a:cxn>
              <a:cxn ang="0">
                <a:pos x="2347" y="14"/>
              </a:cxn>
              <a:cxn ang="0">
                <a:pos x="2174" y="93"/>
              </a:cxn>
              <a:cxn ang="0">
                <a:pos x="2046" y="127"/>
              </a:cxn>
              <a:cxn ang="0">
                <a:pos x="0" y="119"/>
              </a:cxn>
              <a:cxn ang="0">
                <a:pos x="0" y="444"/>
              </a:cxn>
              <a:cxn ang="0">
                <a:pos x="3601" y="444"/>
              </a:cxn>
              <a:cxn ang="0">
                <a:pos x="3672" y="424"/>
              </a:cxn>
              <a:cxn ang="0">
                <a:pos x="3883" y="331"/>
              </a:cxn>
              <a:cxn ang="0">
                <a:pos x="3985" y="325"/>
              </a:cxn>
              <a:cxn ang="0">
                <a:pos x="5752" y="325"/>
              </a:cxn>
              <a:cxn ang="0">
                <a:pos x="5745" y="9"/>
              </a:cxn>
            </a:cxnLst>
            <a:rect l="0" t="0" r="r" b="b"/>
            <a:pathLst>
              <a:path w="5752" h="444">
                <a:moveTo>
                  <a:pt x="5745" y="9"/>
                </a:moveTo>
                <a:lnTo>
                  <a:pt x="2449" y="8"/>
                </a:lnTo>
                <a:cubicBezTo>
                  <a:pt x="2309" y="8"/>
                  <a:pt x="2404" y="0"/>
                  <a:pt x="2347" y="14"/>
                </a:cubicBezTo>
                <a:lnTo>
                  <a:pt x="2174" y="93"/>
                </a:lnTo>
                <a:cubicBezTo>
                  <a:pt x="2124" y="112"/>
                  <a:pt x="2142" y="120"/>
                  <a:pt x="2046" y="127"/>
                </a:cubicBezTo>
                <a:cubicBezTo>
                  <a:pt x="1076" y="125"/>
                  <a:pt x="0" y="119"/>
                  <a:pt x="0" y="119"/>
                </a:cubicBezTo>
                <a:lnTo>
                  <a:pt x="0" y="444"/>
                </a:lnTo>
                <a:lnTo>
                  <a:pt x="3601" y="444"/>
                </a:lnTo>
                <a:lnTo>
                  <a:pt x="3672" y="424"/>
                </a:lnTo>
                <a:lnTo>
                  <a:pt x="3883" y="331"/>
                </a:lnTo>
                <a:lnTo>
                  <a:pt x="3985" y="325"/>
                </a:lnTo>
                <a:lnTo>
                  <a:pt x="5752" y="325"/>
                </a:lnTo>
                <a:lnTo>
                  <a:pt x="5745" y="9"/>
                </a:lnTo>
                <a:close/>
              </a:path>
            </a:pathLst>
          </a:custGeom>
          <a:solidFill>
            <a:srgbClr val="FFFFFF">
              <a:alpha val="50000"/>
            </a:srgbClr>
          </a:solidFill>
          <a:ln w="9525">
            <a:noFill/>
            <a:round/>
          </a:ln>
          <a:effectLst/>
        </p:spPr>
        <p:txBody>
          <a:bodyPr/>
          <a:lstStyle/>
          <a:p>
            <a:pPr>
              <a:defRPr/>
            </a:pPr>
            <a:endParaRPr lang="zh-CN" altLang="en-US" sz="1350" b="0">
              <a:ea typeface="+mn-ea"/>
            </a:endParaRPr>
          </a:p>
        </p:txBody>
      </p:sp>
      <p:sp>
        <p:nvSpPr>
          <p:cNvPr id="6" name="Freeform 39"/>
          <p:cNvSpPr/>
          <p:nvPr/>
        </p:nvSpPr>
        <p:spPr bwMode="gray">
          <a:xfrm>
            <a:off x="3175" y="4760119"/>
            <a:ext cx="9131300" cy="383381"/>
          </a:xfrm>
          <a:custGeom>
            <a:avLst/>
            <a:gdLst/>
            <a:ahLst/>
            <a:cxnLst>
              <a:cxn ang="0">
                <a:pos x="5745" y="9"/>
              </a:cxn>
              <a:cxn ang="0">
                <a:pos x="2449" y="8"/>
              </a:cxn>
              <a:cxn ang="0">
                <a:pos x="2347" y="14"/>
              </a:cxn>
              <a:cxn ang="0">
                <a:pos x="2174" y="93"/>
              </a:cxn>
              <a:cxn ang="0">
                <a:pos x="2046" y="127"/>
              </a:cxn>
              <a:cxn ang="0">
                <a:pos x="0" y="119"/>
              </a:cxn>
              <a:cxn ang="0">
                <a:pos x="0" y="444"/>
              </a:cxn>
              <a:cxn ang="0">
                <a:pos x="3601" y="444"/>
              </a:cxn>
              <a:cxn ang="0">
                <a:pos x="3672" y="424"/>
              </a:cxn>
              <a:cxn ang="0">
                <a:pos x="3883" y="331"/>
              </a:cxn>
              <a:cxn ang="0">
                <a:pos x="3985" y="325"/>
              </a:cxn>
              <a:cxn ang="0">
                <a:pos x="5752" y="325"/>
              </a:cxn>
              <a:cxn ang="0">
                <a:pos x="5745" y="9"/>
              </a:cxn>
            </a:cxnLst>
            <a:rect l="0" t="0" r="r" b="b"/>
            <a:pathLst>
              <a:path w="5752" h="444">
                <a:moveTo>
                  <a:pt x="5745" y="9"/>
                </a:moveTo>
                <a:lnTo>
                  <a:pt x="2449" y="8"/>
                </a:lnTo>
                <a:cubicBezTo>
                  <a:pt x="2309" y="8"/>
                  <a:pt x="2404" y="0"/>
                  <a:pt x="2347" y="14"/>
                </a:cubicBezTo>
                <a:lnTo>
                  <a:pt x="2174" y="93"/>
                </a:lnTo>
                <a:cubicBezTo>
                  <a:pt x="2124" y="112"/>
                  <a:pt x="2142" y="120"/>
                  <a:pt x="2046" y="127"/>
                </a:cubicBezTo>
                <a:cubicBezTo>
                  <a:pt x="1076" y="125"/>
                  <a:pt x="0" y="119"/>
                  <a:pt x="0" y="119"/>
                </a:cubicBezTo>
                <a:lnTo>
                  <a:pt x="0" y="444"/>
                </a:lnTo>
                <a:lnTo>
                  <a:pt x="3601" y="444"/>
                </a:lnTo>
                <a:lnTo>
                  <a:pt x="3672" y="424"/>
                </a:lnTo>
                <a:lnTo>
                  <a:pt x="3883" y="331"/>
                </a:lnTo>
                <a:lnTo>
                  <a:pt x="3985" y="325"/>
                </a:lnTo>
                <a:lnTo>
                  <a:pt x="5752" y="325"/>
                </a:lnTo>
                <a:lnTo>
                  <a:pt x="5745" y="9"/>
                </a:lnTo>
                <a:close/>
              </a:path>
            </a:pathLst>
          </a:custGeom>
          <a:solidFill>
            <a:srgbClr val="FFFFFF">
              <a:alpha val="50000"/>
            </a:srgbClr>
          </a:solidFill>
          <a:ln w="9525">
            <a:noFill/>
            <a:round/>
          </a:ln>
          <a:effectLst/>
        </p:spPr>
        <p:txBody>
          <a:bodyPr/>
          <a:lstStyle/>
          <a:p>
            <a:pPr>
              <a:defRPr/>
            </a:pPr>
            <a:endParaRPr lang="zh-CN" altLang="en-US" sz="1350" b="0">
              <a:ea typeface="+mn-ea"/>
            </a:endParaRPr>
          </a:p>
        </p:txBody>
      </p:sp>
      <p:sp>
        <p:nvSpPr>
          <p:cNvPr id="7" name="Freeform 29"/>
          <p:cNvSpPr/>
          <p:nvPr/>
        </p:nvSpPr>
        <p:spPr bwMode="gray">
          <a:xfrm>
            <a:off x="-1588" y="-1191"/>
            <a:ext cx="9155113" cy="3705226"/>
          </a:xfrm>
          <a:custGeom>
            <a:avLst/>
            <a:gdLst/>
            <a:ahLst/>
            <a:cxnLst>
              <a:cxn ang="0">
                <a:pos x="8" y="3103"/>
              </a:cxn>
              <a:cxn ang="0">
                <a:pos x="2913" y="3102"/>
              </a:cxn>
              <a:cxn ang="0">
                <a:pos x="3143" y="3022"/>
              </a:cxn>
              <a:cxn ang="0">
                <a:pos x="3668" y="2460"/>
              </a:cxn>
              <a:cxn ang="0">
                <a:pos x="4129" y="2235"/>
              </a:cxn>
              <a:cxn ang="0">
                <a:pos x="5761" y="2235"/>
              </a:cxn>
              <a:cxn ang="0">
                <a:pos x="5767" y="0"/>
              </a:cxn>
              <a:cxn ang="0">
                <a:pos x="0" y="1"/>
              </a:cxn>
              <a:cxn ang="0">
                <a:pos x="8" y="3103"/>
              </a:cxn>
            </a:cxnLst>
            <a:rect l="0" t="0" r="r" b="b"/>
            <a:pathLst>
              <a:path w="5767" h="3128">
                <a:moveTo>
                  <a:pt x="8" y="3103"/>
                </a:moveTo>
                <a:lnTo>
                  <a:pt x="2913" y="3102"/>
                </a:lnTo>
                <a:cubicBezTo>
                  <a:pt x="3054" y="3102"/>
                  <a:pt x="3012" y="3128"/>
                  <a:pt x="3143" y="3022"/>
                </a:cubicBezTo>
                <a:lnTo>
                  <a:pt x="3668" y="2460"/>
                </a:lnTo>
                <a:cubicBezTo>
                  <a:pt x="3832" y="2329"/>
                  <a:pt x="3809" y="2215"/>
                  <a:pt x="4129" y="2235"/>
                </a:cubicBezTo>
                <a:lnTo>
                  <a:pt x="5761" y="2235"/>
                </a:lnTo>
                <a:lnTo>
                  <a:pt x="5767" y="0"/>
                </a:lnTo>
                <a:lnTo>
                  <a:pt x="0" y="1"/>
                </a:lnTo>
                <a:lnTo>
                  <a:pt x="8" y="3103"/>
                </a:lnTo>
                <a:close/>
              </a:path>
            </a:pathLst>
          </a:custGeom>
          <a:solidFill>
            <a:schemeClr val="bg2">
              <a:alpha val="89999"/>
            </a:schemeClr>
          </a:solidFill>
          <a:ln w="9525">
            <a:noFill/>
            <a:round/>
          </a:ln>
          <a:effectLst/>
        </p:spPr>
        <p:txBody>
          <a:bodyPr/>
          <a:lstStyle/>
          <a:p>
            <a:pPr>
              <a:defRPr/>
            </a:pPr>
            <a:endParaRPr lang="zh-CN" altLang="en-US" sz="1350" b="0">
              <a:ea typeface="+mn-ea"/>
            </a:endParaRPr>
          </a:p>
        </p:txBody>
      </p:sp>
      <p:sp>
        <p:nvSpPr>
          <p:cNvPr id="8" name="Freeform 28"/>
          <p:cNvSpPr/>
          <p:nvPr/>
        </p:nvSpPr>
        <p:spPr bwMode="gray">
          <a:xfrm>
            <a:off x="0" y="0"/>
            <a:ext cx="9155113" cy="3250406"/>
          </a:xfrm>
          <a:custGeom>
            <a:avLst/>
            <a:gdLst/>
            <a:ahLst/>
            <a:cxnLst>
              <a:cxn ang="0">
                <a:pos x="8" y="2730"/>
              </a:cxn>
              <a:cxn ang="0">
                <a:pos x="3040" y="2726"/>
              </a:cxn>
              <a:cxn ang="0">
                <a:pos x="3347" y="2630"/>
              </a:cxn>
              <a:cxn ang="0">
                <a:pos x="3795" y="2170"/>
              </a:cxn>
              <a:cxn ang="0">
                <a:pos x="4115" y="2080"/>
              </a:cxn>
              <a:cxn ang="0">
                <a:pos x="5760" y="2093"/>
              </a:cxn>
              <a:cxn ang="0">
                <a:pos x="5767" y="0"/>
              </a:cxn>
              <a:cxn ang="0">
                <a:pos x="0" y="1"/>
              </a:cxn>
              <a:cxn ang="0">
                <a:pos x="8" y="2730"/>
              </a:cxn>
            </a:cxnLst>
            <a:rect l="0" t="0" r="r" b="b"/>
            <a:pathLst>
              <a:path w="5767" h="2730">
                <a:moveTo>
                  <a:pt x="8" y="2730"/>
                </a:moveTo>
                <a:lnTo>
                  <a:pt x="3040" y="2726"/>
                </a:lnTo>
                <a:cubicBezTo>
                  <a:pt x="3181" y="2726"/>
                  <a:pt x="3224" y="2728"/>
                  <a:pt x="3347" y="2630"/>
                </a:cubicBezTo>
                <a:lnTo>
                  <a:pt x="3795" y="2170"/>
                </a:lnTo>
                <a:cubicBezTo>
                  <a:pt x="3923" y="2078"/>
                  <a:pt x="3942" y="2074"/>
                  <a:pt x="4115" y="2080"/>
                </a:cubicBezTo>
                <a:lnTo>
                  <a:pt x="5760" y="2093"/>
                </a:lnTo>
                <a:lnTo>
                  <a:pt x="5767" y="0"/>
                </a:lnTo>
                <a:lnTo>
                  <a:pt x="0" y="1"/>
                </a:lnTo>
                <a:lnTo>
                  <a:pt x="8" y="2730"/>
                </a:lnTo>
                <a:close/>
              </a:path>
            </a:pathLst>
          </a:custGeom>
          <a:gradFill rotWithShape="1">
            <a:gsLst>
              <a:gs pos="0">
                <a:schemeClr val="bg1">
                  <a:gamma/>
                  <a:tint val="0"/>
                  <a:invGamma/>
                </a:schemeClr>
              </a:gs>
              <a:gs pos="100000">
                <a:schemeClr val="bg1">
                  <a:alpha val="89999"/>
                </a:schemeClr>
              </a:gs>
            </a:gsLst>
            <a:lin ang="0" scaled="1"/>
          </a:gradFill>
          <a:ln w="9525">
            <a:noFill/>
            <a:round/>
          </a:ln>
          <a:effectLst/>
        </p:spPr>
        <p:txBody>
          <a:bodyPr/>
          <a:lstStyle/>
          <a:p>
            <a:pPr>
              <a:defRPr/>
            </a:pPr>
            <a:endParaRPr lang="zh-CN" altLang="en-US" sz="1350" b="0">
              <a:ea typeface="+mn-ea"/>
            </a:endParaRPr>
          </a:p>
        </p:txBody>
      </p:sp>
      <p:sp>
        <p:nvSpPr>
          <p:cNvPr id="9" name="Freeform 30"/>
          <p:cNvSpPr/>
          <p:nvPr/>
        </p:nvSpPr>
        <p:spPr bwMode="gray">
          <a:xfrm>
            <a:off x="0" y="0"/>
            <a:ext cx="9153525" cy="1200150"/>
          </a:xfrm>
          <a:custGeom>
            <a:avLst/>
            <a:gdLst/>
            <a:ahLst/>
            <a:cxnLst>
              <a:cxn ang="0">
                <a:pos x="0" y="1008"/>
              </a:cxn>
              <a:cxn ang="0">
                <a:pos x="1884" y="1008"/>
              </a:cxn>
              <a:cxn ang="0">
                <a:pos x="2152" y="921"/>
              </a:cxn>
              <a:cxn ang="0">
                <a:pos x="2560" y="531"/>
              </a:cxn>
              <a:cxn ang="0">
                <a:pos x="2892" y="448"/>
              </a:cxn>
              <a:cxn ang="0">
                <a:pos x="5766" y="461"/>
              </a:cxn>
              <a:cxn ang="0">
                <a:pos x="5758" y="0"/>
              </a:cxn>
              <a:cxn ang="0">
                <a:pos x="0" y="2"/>
              </a:cxn>
              <a:cxn ang="0">
                <a:pos x="0" y="1008"/>
              </a:cxn>
            </a:cxnLst>
            <a:rect l="0" t="0" r="r" b="b"/>
            <a:pathLst>
              <a:path w="5766" h="1008">
                <a:moveTo>
                  <a:pt x="0" y="1008"/>
                </a:moveTo>
                <a:lnTo>
                  <a:pt x="1884" y="1008"/>
                </a:lnTo>
                <a:cubicBezTo>
                  <a:pt x="2088" y="990"/>
                  <a:pt x="2034" y="1005"/>
                  <a:pt x="2152" y="921"/>
                </a:cubicBezTo>
                <a:lnTo>
                  <a:pt x="2560" y="531"/>
                </a:lnTo>
                <a:cubicBezTo>
                  <a:pt x="2683" y="452"/>
                  <a:pt x="2611" y="454"/>
                  <a:pt x="2892" y="448"/>
                </a:cubicBezTo>
                <a:lnTo>
                  <a:pt x="5766" y="461"/>
                </a:lnTo>
                <a:lnTo>
                  <a:pt x="5758" y="0"/>
                </a:lnTo>
                <a:lnTo>
                  <a:pt x="0" y="2"/>
                </a:lnTo>
                <a:lnTo>
                  <a:pt x="0" y="1008"/>
                </a:lnTo>
                <a:close/>
              </a:path>
            </a:pathLst>
          </a:custGeom>
          <a:gradFill rotWithShape="1">
            <a:gsLst>
              <a:gs pos="0">
                <a:schemeClr val="bg1"/>
              </a:gs>
              <a:gs pos="100000">
                <a:schemeClr val="bg2"/>
              </a:gs>
            </a:gsLst>
            <a:lin ang="0" scaled="1"/>
          </a:gradFill>
          <a:ln w="9525">
            <a:noFill/>
            <a:round/>
          </a:ln>
          <a:effectLst/>
        </p:spPr>
        <p:txBody>
          <a:bodyPr/>
          <a:lstStyle/>
          <a:p>
            <a:pPr>
              <a:defRPr/>
            </a:pPr>
            <a:endParaRPr lang="zh-CN" altLang="en-US" sz="1350" b="0">
              <a:ea typeface="+mn-ea"/>
            </a:endParaRPr>
          </a:p>
        </p:txBody>
      </p:sp>
      <p:sp>
        <p:nvSpPr>
          <p:cNvPr id="10" name="Freeform 37"/>
          <p:cNvSpPr/>
          <p:nvPr/>
        </p:nvSpPr>
        <p:spPr bwMode="gray">
          <a:xfrm>
            <a:off x="3175" y="3421856"/>
            <a:ext cx="9131300" cy="383381"/>
          </a:xfrm>
          <a:custGeom>
            <a:avLst/>
            <a:gdLst/>
            <a:ahLst/>
            <a:cxnLst>
              <a:cxn ang="0">
                <a:pos x="5745" y="9"/>
              </a:cxn>
              <a:cxn ang="0">
                <a:pos x="2449" y="8"/>
              </a:cxn>
              <a:cxn ang="0">
                <a:pos x="2347" y="14"/>
              </a:cxn>
              <a:cxn ang="0">
                <a:pos x="2174" y="93"/>
              </a:cxn>
              <a:cxn ang="0">
                <a:pos x="2046" y="127"/>
              </a:cxn>
              <a:cxn ang="0">
                <a:pos x="0" y="119"/>
              </a:cxn>
              <a:cxn ang="0">
                <a:pos x="0" y="444"/>
              </a:cxn>
              <a:cxn ang="0">
                <a:pos x="3601" y="444"/>
              </a:cxn>
              <a:cxn ang="0">
                <a:pos x="3672" y="424"/>
              </a:cxn>
              <a:cxn ang="0">
                <a:pos x="3883" y="331"/>
              </a:cxn>
              <a:cxn ang="0">
                <a:pos x="3985" y="325"/>
              </a:cxn>
              <a:cxn ang="0">
                <a:pos x="5752" y="325"/>
              </a:cxn>
              <a:cxn ang="0">
                <a:pos x="5745" y="9"/>
              </a:cxn>
            </a:cxnLst>
            <a:rect l="0" t="0" r="r" b="b"/>
            <a:pathLst>
              <a:path w="5752" h="444">
                <a:moveTo>
                  <a:pt x="5745" y="9"/>
                </a:moveTo>
                <a:lnTo>
                  <a:pt x="2449" y="8"/>
                </a:lnTo>
                <a:cubicBezTo>
                  <a:pt x="2309" y="8"/>
                  <a:pt x="2404" y="0"/>
                  <a:pt x="2347" y="14"/>
                </a:cubicBezTo>
                <a:lnTo>
                  <a:pt x="2174" y="93"/>
                </a:lnTo>
                <a:cubicBezTo>
                  <a:pt x="2124" y="112"/>
                  <a:pt x="2142" y="120"/>
                  <a:pt x="2046" y="127"/>
                </a:cubicBezTo>
                <a:cubicBezTo>
                  <a:pt x="1076" y="125"/>
                  <a:pt x="0" y="119"/>
                  <a:pt x="0" y="119"/>
                </a:cubicBezTo>
                <a:lnTo>
                  <a:pt x="0" y="444"/>
                </a:lnTo>
                <a:lnTo>
                  <a:pt x="3601" y="444"/>
                </a:lnTo>
                <a:lnTo>
                  <a:pt x="3672" y="424"/>
                </a:lnTo>
                <a:lnTo>
                  <a:pt x="3883" y="331"/>
                </a:lnTo>
                <a:lnTo>
                  <a:pt x="3985" y="325"/>
                </a:lnTo>
                <a:lnTo>
                  <a:pt x="5752" y="325"/>
                </a:lnTo>
                <a:lnTo>
                  <a:pt x="5745" y="9"/>
                </a:lnTo>
                <a:close/>
              </a:path>
            </a:pathLst>
          </a:custGeom>
          <a:solidFill>
            <a:srgbClr val="FFFFFF">
              <a:alpha val="50000"/>
            </a:srgbClr>
          </a:solidFill>
          <a:ln w="9525">
            <a:noFill/>
            <a:round/>
          </a:ln>
          <a:effectLst/>
        </p:spPr>
        <p:txBody>
          <a:bodyPr/>
          <a:lstStyle/>
          <a:p>
            <a:pPr>
              <a:defRPr/>
            </a:pPr>
            <a:endParaRPr lang="zh-CN" altLang="en-US" sz="1350" b="0">
              <a:ea typeface="+mn-ea"/>
            </a:endParaRPr>
          </a:p>
        </p:txBody>
      </p:sp>
      <p:sp>
        <p:nvSpPr>
          <p:cNvPr id="3087" name="Rectangle 15"/>
          <p:cNvSpPr>
            <a:spLocks noGrp="1" noChangeArrowheads="1"/>
          </p:cNvSpPr>
          <p:nvPr>
            <p:ph type="ctrTitle"/>
          </p:nvPr>
        </p:nvSpPr>
        <p:spPr>
          <a:xfrm>
            <a:off x="228600" y="1371600"/>
            <a:ext cx="5486400" cy="1102519"/>
          </a:xfrm>
        </p:spPr>
        <p:txBody>
          <a:bodyPr/>
          <a:lstStyle>
            <a:lvl1pPr>
              <a:defRPr sz="3300">
                <a:solidFill>
                  <a:schemeClr val="tx1"/>
                </a:solidFill>
              </a:defRPr>
            </a:lvl1pPr>
          </a:lstStyle>
          <a:p>
            <a:r>
              <a:rPr lang="zh-CN" altLang="en-US"/>
              <a:t>单击此处编辑母版标题样式</a:t>
            </a:r>
            <a:endParaRPr lang="zh-CN" altLang="en-US"/>
          </a:p>
        </p:txBody>
      </p:sp>
      <p:sp>
        <p:nvSpPr>
          <p:cNvPr id="3088" name="Rectangle 16"/>
          <p:cNvSpPr>
            <a:spLocks noGrp="1" noChangeArrowheads="1"/>
          </p:cNvSpPr>
          <p:nvPr>
            <p:ph type="subTitle" idx="1"/>
          </p:nvPr>
        </p:nvSpPr>
        <p:spPr>
          <a:xfrm>
            <a:off x="228600" y="2400300"/>
            <a:ext cx="5472113" cy="342900"/>
          </a:xfrm>
        </p:spPr>
        <p:txBody>
          <a:bodyPr/>
          <a:lstStyle>
            <a:lvl1pPr marL="0" indent="0" algn="dist">
              <a:buFontTx/>
              <a:buNone/>
              <a:defRPr sz="1200" i="1">
                <a:latin typeface="Times New Roman" panose="02020603050405020304" pitchFamily="18" charset="0"/>
              </a:defRPr>
            </a:lvl1pPr>
          </a:lstStyle>
          <a:p>
            <a:r>
              <a:rPr lang="zh-CN" altLang="en-US"/>
              <a:t>单击此处编辑母版副标题样式</a:t>
            </a:r>
            <a:endParaRPr lang="zh-CN" altLang="en-US"/>
          </a:p>
        </p:txBody>
      </p:sp>
      <p:sp>
        <p:nvSpPr>
          <p:cNvPr id="11" name="Rectangle 17"/>
          <p:cNvSpPr>
            <a:spLocks noGrp="1" noChangeArrowheads="1"/>
          </p:cNvSpPr>
          <p:nvPr>
            <p:ph type="dt" sz="half" idx="10"/>
          </p:nvPr>
        </p:nvSpPr>
        <p:spPr>
          <a:xfrm>
            <a:off x="762000" y="4857750"/>
            <a:ext cx="2133600" cy="185738"/>
          </a:xfrm>
        </p:spPr>
        <p:txBody>
          <a:bodyPr/>
          <a:lstStyle>
            <a:lvl1pPr>
              <a:defRPr/>
            </a:lvl1pPr>
          </a:lstStyle>
          <a:p>
            <a:pPr>
              <a:defRPr/>
            </a:pPr>
            <a:endParaRPr lang="en-US" altLang="zh-CN"/>
          </a:p>
        </p:txBody>
      </p:sp>
      <p:sp>
        <p:nvSpPr>
          <p:cNvPr id="12" name="Rectangle 18"/>
          <p:cNvSpPr>
            <a:spLocks noGrp="1" noChangeArrowheads="1"/>
          </p:cNvSpPr>
          <p:nvPr>
            <p:ph type="ftr" sz="quarter" idx="11"/>
          </p:nvPr>
        </p:nvSpPr>
        <p:spPr>
          <a:xfrm>
            <a:off x="3048000" y="4857750"/>
            <a:ext cx="3276600" cy="185738"/>
          </a:xfrm>
        </p:spPr>
        <p:txBody>
          <a:bodyPr/>
          <a:lstStyle>
            <a:lvl1pPr algn="l">
              <a:defRPr/>
            </a:lvl1pPr>
          </a:lstStyle>
          <a:p>
            <a:pPr>
              <a:defRPr/>
            </a:pPr>
            <a:endParaRPr lang="en-US" altLang="zh-CN"/>
          </a:p>
        </p:txBody>
      </p:sp>
      <p:sp>
        <p:nvSpPr>
          <p:cNvPr id="13" name="Rectangle 19"/>
          <p:cNvSpPr>
            <a:spLocks noGrp="1" noChangeArrowheads="1"/>
          </p:cNvSpPr>
          <p:nvPr>
            <p:ph type="sldNum" sz="quarter" idx="12"/>
          </p:nvPr>
        </p:nvSpPr>
        <p:spPr>
          <a:xfrm>
            <a:off x="304800" y="4857750"/>
            <a:ext cx="381000" cy="185738"/>
          </a:xfrm>
        </p:spPr>
        <p:txBody>
          <a:bodyPr/>
          <a:lstStyle>
            <a:lvl1pPr>
              <a:defRPr/>
            </a:lvl1pPr>
          </a:lstStyle>
          <a:p>
            <a:pPr>
              <a:defRPr/>
            </a:pPr>
            <a:fld id="{989FF75A-17A2-4AF3-865D-F8472AA480E4}"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10" grpId="0" bldLvl="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自定义版式">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日期占位符 3"/>
          <p:cNvSpPr>
            <a:spLocks noGrp="1"/>
          </p:cNvSpPr>
          <p:nvPr>
            <p:ph type="dt" sz="half" idx="2"/>
          </p:nvPr>
        </p:nvSpPr>
        <p:spPr>
          <a:xfrm>
            <a:off x="628650" y="4767263"/>
            <a:ext cx="2057400" cy="274638"/>
          </a:xfrm>
          <a:prstGeom prst="rect">
            <a:avLst/>
          </a:prstGeom>
        </p:spPr>
        <p:txBody>
          <a:bodyPr/>
          <a:lstStyle>
            <a:lvl1pPr eaLnBrk="1" hangingPunct="1">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99D5443B-DCD2-4971-863E-AC630FCBA846}" type="datetimeFigureOut">
              <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fld>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 name="灯片编号占位符 5"/>
          <p:cNvSpPr>
            <a:spLocks noGrp="1"/>
          </p:cNvSpPr>
          <p:nvPr>
            <p:ph type="sldNum" sz="quarter" idx="4"/>
          </p:nvPr>
        </p:nvSpPr>
        <p:spPr>
          <a:xfrm>
            <a:off x="6457950" y="4767263"/>
            <a:ext cx="2057400" cy="274638"/>
          </a:xfrm>
          <a:prstGeom prst="rect">
            <a:avLst/>
          </a:prstGeom>
        </p:spPr>
        <p:txBody>
          <a:bodyPr vert="horz" wrap="square" lIns="91440" tIns="45720" rIns="91440" bIns="45720" numCol="1" anchor="t" anchorCtr="0" compatLnSpc="1"/>
          <a:p>
            <a:pPr lvl="0" eaLnBrk="1" fontAlgn="base" hangingPunct="1">
              <a:buNone/>
            </a:pPr>
            <a:fld id="{9A0DB2DC-4C9A-4742-B13C-FB6460FD3503}" type="slidenum">
              <a:rPr lang="zh-CN" altLang="en-US" strike="noStrike" noProof="1" dirty="0">
                <a:latin typeface="微软雅黑" panose="020B0503020204020204" pitchFamily="34" charset="-122"/>
                <a:ea typeface="微软雅黑" panose="020B0503020204020204" pitchFamily="34" charset="-122"/>
                <a:cs typeface="+mn-cs"/>
              </a:rPr>
            </a:fld>
            <a:endParaRPr lang="zh-CN" altLang="en-US" strike="noStrike" noProof="1"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6.jpeg"/><Relationship Id="rId7" Type="http://schemas.microsoft.com/office/2007/relationships/hdphoto" Target="../media/image5.wdp"/><Relationship Id="rId6" Type="http://schemas.openxmlformats.org/officeDocument/2006/relationships/image" Target="../media/image4.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slideLayout" Target="../slideLayouts/slideLayout13.xml"/><Relationship Id="rId7" Type="http://schemas.openxmlformats.org/officeDocument/2006/relationships/slideLayout" Target="../slideLayouts/slideLayout12.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 Type="http://schemas.openxmlformats.org/officeDocument/2006/relationships/slideLayout" Target="../slideLayouts/slideLayout7.xml"/><Relationship Id="rId13" Type="http://schemas.openxmlformats.org/officeDocument/2006/relationships/theme" Target="../theme/theme2.xml"/><Relationship Id="rId12" Type="http://schemas.openxmlformats.org/officeDocument/2006/relationships/image" Target="../media/image7.png"/><Relationship Id="rId11" Type="http://schemas.openxmlformats.org/officeDocument/2006/relationships/slideLayout" Target="../slideLayouts/slideLayout16.xml"/><Relationship Id="rId10" Type="http://schemas.openxmlformats.org/officeDocument/2006/relationships/slideLayout" Target="../slideLayouts/slideLayout1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102156" tIns="51076" rIns="102156" bIns="51076"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63"/>
            <a:ext cx="8229600" cy="3394472"/>
          </a:xfrm>
          <a:prstGeom prst="rect">
            <a:avLst/>
          </a:prstGeom>
        </p:spPr>
        <p:txBody>
          <a:bodyPr vert="horz" lIns="102156" tIns="51076" rIns="102156" bIns="51076"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4767264"/>
            <a:ext cx="2133600" cy="273844"/>
          </a:xfrm>
          <a:prstGeom prst="rect">
            <a:avLst/>
          </a:prstGeom>
        </p:spPr>
        <p:txBody>
          <a:bodyPr vert="horz" lIns="102156" tIns="51076" rIns="102156" bIns="51076" rtlCol="0" anchor="ctr"/>
          <a:lstStyle>
            <a:lvl1pPr algn="l">
              <a:defRPr sz="13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102156" tIns="51076" rIns="102156" bIns="51076" rtlCol="0" anchor="ctr"/>
          <a:lstStyle>
            <a:lvl1pPr algn="ctr">
              <a:defRPr sz="13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102156" tIns="51076" rIns="102156" bIns="51076" rtlCol="0" anchor="ctr"/>
          <a:lstStyle>
            <a:lvl1pPr algn="r">
              <a:defRPr sz="1300">
                <a:solidFill>
                  <a:schemeClr val="tx1">
                    <a:tint val="75000"/>
                  </a:schemeClr>
                </a:solidFill>
              </a:defRPr>
            </a:lvl1pPr>
          </a:lstStyle>
          <a:p>
            <a:fld id="{0C913308-F349-4B6D-A68A-DD1791B4A57B}" type="slidenum">
              <a:rPr lang="zh-CN" altLang="en-US" smtClean="0"/>
            </a:fld>
            <a:endParaRPr lang="zh-CN" altLang="en-US"/>
          </a:p>
        </p:txBody>
      </p:sp>
      <p:pic>
        <p:nvPicPr>
          <p:cNvPr id="13" name="Picture 76"/>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bwMode="auto">
          <a:xfrm>
            <a:off x="0" y="-17112"/>
            <a:ext cx="9144000" cy="5160611"/>
          </a:xfrm>
          <a:prstGeom prst="rect">
            <a:avLst/>
          </a:prstGeom>
          <a:blipFill>
            <a:blip r:embed="rId8"/>
            <a:tile tx="0" ty="0" sx="100000" sy="100000" flip="none" algn="tl"/>
          </a:blipFill>
          <a:ln>
            <a:noFill/>
          </a:ln>
        </p:spPr>
      </p:pic>
      <p:sp>
        <p:nvSpPr>
          <p:cNvPr id="7" name="矩形 6"/>
          <p:cNvSpPr/>
          <p:nvPr userDrawn="1"/>
        </p:nvSpPr>
        <p:spPr>
          <a:xfrm>
            <a:off x="0" y="-17112"/>
            <a:ext cx="9144000" cy="5160611"/>
          </a:xfrm>
          <a:prstGeom prst="rect">
            <a:avLst/>
          </a:prstGeom>
          <a:gradFill flip="none" rotWithShape="1">
            <a:gsLst>
              <a:gs pos="0">
                <a:schemeClr val="bg1">
                  <a:alpha val="84000"/>
                </a:schemeClr>
              </a:gs>
              <a:gs pos="58000">
                <a:schemeClr val="bg1">
                  <a:shade val="100000"/>
                  <a:satMod val="11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par>
    </p:tnLst>
  </p:timing>
  <p:txStyles>
    <p:titleStyle>
      <a:lvl1pPr algn="ctr" defTabSz="1022985" rtl="0" eaLnBrk="1" latinLnBrk="0" hangingPunct="1">
        <a:spcBef>
          <a:spcPct val="0"/>
        </a:spcBef>
        <a:buNone/>
        <a:defRPr sz="5000" kern="1200">
          <a:solidFill>
            <a:schemeClr val="tx1"/>
          </a:solidFill>
          <a:latin typeface="+mj-lt"/>
          <a:ea typeface="+mj-ea"/>
          <a:cs typeface="+mj-cs"/>
        </a:defRPr>
      </a:lvl1pPr>
    </p:titleStyle>
    <p:bodyStyle>
      <a:lvl1pPr marL="383540" indent="-383540" algn="l" defTabSz="102298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1215" indent="-320040" algn="l" defTabSz="1022985"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8890" indent="-255905" algn="l" defTabSz="102298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90700"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02510"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1368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549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730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4911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22985" rtl="0" eaLnBrk="1" latinLnBrk="0" hangingPunct="1">
        <a:defRPr sz="2000" kern="1200">
          <a:solidFill>
            <a:schemeClr val="tx1"/>
          </a:solidFill>
          <a:latin typeface="+mn-lt"/>
          <a:ea typeface="+mn-ea"/>
          <a:cs typeface="+mn-cs"/>
        </a:defRPr>
      </a:lvl1pPr>
      <a:lvl2pPr marL="511810" algn="l" defTabSz="1022985" rtl="0" eaLnBrk="1" latinLnBrk="0" hangingPunct="1">
        <a:defRPr sz="2000" kern="1200">
          <a:solidFill>
            <a:schemeClr val="tx1"/>
          </a:solidFill>
          <a:latin typeface="+mn-lt"/>
          <a:ea typeface="+mn-ea"/>
          <a:cs typeface="+mn-cs"/>
        </a:defRPr>
      </a:lvl2pPr>
      <a:lvl3pPr marL="1022985" algn="l" defTabSz="1022985" rtl="0" eaLnBrk="1" latinLnBrk="0" hangingPunct="1">
        <a:defRPr sz="2000" kern="1200">
          <a:solidFill>
            <a:schemeClr val="tx1"/>
          </a:solidFill>
          <a:latin typeface="+mn-lt"/>
          <a:ea typeface="+mn-ea"/>
          <a:cs typeface="+mn-cs"/>
        </a:defRPr>
      </a:lvl3pPr>
      <a:lvl4pPr marL="1534795" algn="l" defTabSz="1022985" rtl="0" eaLnBrk="1" latinLnBrk="0" hangingPunct="1">
        <a:defRPr sz="2000" kern="1200">
          <a:solidFill>
            <a:schemeClr val="tx1"/>
          </a:solidFill>
          <a:latin typeface="+mn-lt"/>
          <a:ea typeface="+mn-ea"/>
          <a:cs typeface="+mn-cs"/>
        </a:defRPr>
      </a:lvl4pPr>
      <a:lvl5pPr marL="2046605" algn="l" defTabSz="1022985" rtl="0" eaLnBrk="1" latinLnBrk="0" hangingPunct="1">
        <a:defRPr sz="2000" kern="1200">
          <a:solidFill>
            <a:schemeClr val="tx1"/>
          </a:solidFill>
          <a:latin typeface="+mn-lt"/>
          <a:ea typeface="+mn-ea"/>
          <a:cs typeface="+mn-cs"/>
        </a:defRPr>
      </a:lvl5pPr>
      <a:lvl6pPr marL="2558415" algn="l" defTabSz="1022985" rtl="0" eaLnBrk="1" latinLnBrk="0" hangingPunct="1">
        <a:defRPr sz="2000" kern="1200">
          <a:solidFill>
            <a:schemeClr val="tx1"/>
          </a:solidFill>
          <a:latin typeface="+mn-lt"/>
          <a:ea typeface="+mn-ea"/>
          <a:cs typeface="+mn-cs"/>
        </a:defRPr>
      </a:lvl6pPr>
      <a:lvl7pPr marL="3069590" algn="l" defTabSz="1022985" rtl="0" eaLnBrk="1" latinLnBrk="0" hangingPunct="1">
        <a:defRPr sz="2000" kern="1200">
          <a:solidFill>
            <a:schemeClr val="tx1"/>
          </a:solidFill>
          <a:latin typeface="+mn-lt"/>
          <a:ea typeface="+mn-ea"/>
          <a:cs typeface="+mn-cs"/>
        </a:defRPr>
      </a:lvl7pPr>
      <a:lvl8pPr marL="3581400" algn="l" defTabSz="1022985" rtl="0" eaLnBrk="1" latinLnBrk="0" hangingPunct="1">
        <a:defRPr sz="2000" kern="1200">
          <a:solidFill>
            <a:schemeClr val="tx1"/>
          </a:solidFill>
          <a:latin typeface="+mn-lt"/>
          <a:ea typeface="+mn-ea"/>
          <a:cs typeface="+mn-cs"/>
        </a:defRPr>
      </a:lvl8pPr>
      <a:lvl9pPr marL="4093210" algn="l" defTabSz="1022985"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12" cstate="print">
            <a:extLst>
              <a:ext uri="{28A0092B-C50C-407E-A947-70E740481C1C}">
                <a14:useLocalDpi xmlns:a14="http://schemas.microsoft.com/office/drawing/2010/main" val="0"/>
              </a:ext>
            </a:extLst>
          </a:blip>
          <a:srcRect l="406" t="1679" b="2789"/>
          <a:stretch>
            <a:fillRect/>
          </a:stretch>
        </p:blipFill>
        <p:spPr>
          <a:xfrm>
            <a:off x="0" y="0"/>
            <a:ext cx="9141726" cy="5146766"/>
          </a:xfrm>
          <a:prstGeom prst="rect">
            <a:avLst/>
          </a:prstGeom>
        </p:spPr>
      </p:pic>
      <p:sp>
        <p:nvSpPr>
          <p:cNvPr id="10" name="矩形 9"/>
          <p:cNvSpPr/>
          <p:nvPr userDrawn="1"/>
        </p:nvSpPr>
        <p:spPr>
          <a:xfrm>
            <a:off x="0" y="1"/>
            <a:ext cx="9144000" cy="4872446"/>
          </a:xfrm>
          <a:prstGeom prst="rect">
            <a:avLst/>
          </a:prstGeom>
          <a:gradFill flip="none" rotWithShape="1">
            <a:gsLst>
              <a:gs pos="19000">
                <a:schemeClr val="bg1">
                  <a:alpha val="91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16" name="矩形 15"/>
          <p:cNvSpPr/>
          <p:nvPr userDrawn="1"/>
        </p:nvSpPr>
        <p:spPr>
          <a:xfrm>
            <a:off x="0" y="641040"/>
            <a:ext cx="9144000" cy="86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300">
              <a:solidFill>
                <a:prstClr val="white"/>
              </a:solidFill>
            </a:endParaRPr>
          </a:p>
        </p:txBody>
      </p:sp>
      <p:sp>
        <p:nvSpPr>
          <p:cNvPr id="17" name="椭圆 16"/>
          <p:cNvSpPr/>
          <p:nvPr userDrawn="1"/>
        </p:nvSpPr>
        <p:spPr>
          <a:xfrm>
            <a:off x="258775" y="650490"/>
            <a:ext cx="64766" cy="64800"/>
          </a:xfrm>
          <a:prstGeom prst="ellips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300">
              <a:solidFill>
                <a:prstClr val="white"/>
              </a:solidFill>
            </a:endParaRPr>
          </a:p>
        </p:txBody>
      </p:sp>
      <p:sp>
        <p:nvSpPr>
          <p:cNvPr id="18" name="椭圆 14"/>
          <p:cNvSpPr>
            <a:spLocks noChangeAspect="1"/>
          </p:cNvSpPr>
          <p:nvPr userDrawn="1"/>
        </p:nvSpPr>
        <p:spPr bwMode="auto">
          <a:xfrm>
            <a:off x="80080" y="141540"/>
            <a:ext cx="422156" cy="540000"/>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00B05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00">
              <a:solidFill>
                <a:prstClr val="white"/>
              </a:solidFill>
            </a:endParaRPr>
          </a:p>
        </p:txBody>
      </p:sp>
      <p:sp>
        <p:nvSpPr>
          <p:cNvPr id="19" name="矩形 18"/>
          <p:cNvSpPr/>
          <p:nvPr userDrawn="1"/>
        </p:nvSpPr>
        <p:spPr>
          <a:xfrm>
            <a:off x="-36512" y="209774"/>
            <a:ext cx="593756" cy="276999"/>
          </a:xfrm>
          <a:prstGeom prst="rect">
            <a:avLst/>
          </a:prstGeom>
        </p:spPr>
        <p:txBody>
          <a:bodyPr lIns="68580" tIns="34290" rIns="68580" bIns="34290"/>
          <a:lstStyle/>
          <a:p>
            <a:pPr algn="ctr">
              <a:defRPr/>
            </a:pPr>
            <a:r>
              <a:rPr lang="zh-CN" altLang="en-US" sz="1400" dirty="0">
                <a:solidFill>
                  <a:prstClr val="black">
                    <a:lumMod val="75000"/>
                    <a:lumOff val="25000"/>
                  </a:prstClr>
                </a:solidFill>
                <a:latin typeface="Arial Unicode MS" panose="020B0604020202020204" pitchFamily="34" charset="-122"/>
                <a:ea typeface="Arial Unicode MS" panose="020B0604020202020204" pitchFamily="34" charset="-122"/>
                <a:cs typeface="Arial Unicode MS" panose="020B0604020202020204" pitchFamily="34" charset="-122"/>
              </a:rPr>
              <a:t> </a:t>
            </a:r>
            <a:fld id="{2EEF1883-7A0E-4F66-9932-E581691AD397}" type="slidenum">
              <a:rPr lang="zh-CN" altLang="en-US" sz="14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fld>
            <a:r>
              <a:rPr lang="zh-CN" altLang="en-US" sz="1400" dirty="0">
                <a:solidFill>
                  <a:prstClr val="black">
                    <a:lumMod val="75000"/>
                    <a:lumOff val="25000"/>
                  </a:prstClr>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400" dirty="0">
              <a:solidFill>
                <a:prstClr val="black">
                  <a:lumMod val="75000"/>
                  <a:lumOff val="25000"/>
                </a:prst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424180"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848360"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271905"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1696085"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9pPr>
    </p:titleStyle>
    <p:bodyStyle>
      <a:lvl1pPr marL="167640"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900" b="1">
          <a:solidFill>
            <a:schemeClr val="tx1"/>
          </a:solidFill>
          <a:latin typeface="+mn-lt"/>
          <a:ea typeface="+mn-ea"/>
          <a:cs typeface="+mn-cs"/>
        </a:defRPr>
      </a:lvl1pPr>
      <a:lvl2pPr marL="501015"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a:solidFill>
            <a:schemeClr val="tx1"/>
          </a:solidFill>
          <a:latin typeface="+mn-lt"/>
          <a:ea typeface="+mn-ea"/>
          <a:cs typeface="+mn-cs"/>
        </a:defRPr>
      </a:lvl2pPr>
      <a:lvl3pPr marL="829945" indent="-16129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400">
          <a:solidFill>
            <a:schemeClr val="tx1"/>
          </a:solidFill>
          <a:latin typeface="+mn-lt"/>
          <a:ea typeface="+mn-ea"/>
          <a:cs typeface="+mn-cs"/>
        </a:defRPr>
      </a:lvl3pPr>
      <a:lvl4pPr marL="1163955"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300">
          <a:solidFill>
            <a:schemeClr val="tx1"/>
          </a:solidFill>
          <a:latin typeface="+mn-lt"/>
          <a:ea typeface="+mn-ea"/>
          <a:cs typeface="+mn-cs"/>
        </a:defRPr>
      </a:lvl4pPr>
      <a:lvl5pPr marL="1501140" indent="-17018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5pPr>
      <a:lvl6pPr marL="1925955"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6pPr>
      <a:lvl7pPr marL="2350135"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7pPr>
      <a:lvl8pPr marL="2773680"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8pPr>
      <a:lvl9pPr marL="3197860"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9pPr>
    </p:bodyStyle>
    <p:otherStyle>
      <a:defPPr>
        <a:defRPr lang="zh-CN"/>
      </a:defPPr>
      <a:lvl1pPr marL="0" algn="l" defTabSz="848360" rtl="0" eaLnBrk="1" latinLnBrk="0" hangingPunct="1">
        <a:defRPr sz="1700" kern="1200">
          <a:solidFill>
            <a:schemeClr val="tx1"/>
          </a:solidFill>
          <a:latin typeface="+mn-lt"/>
          <a:ea typeface="+mn-ea"/>
          <a:cs typeface="+mn-cs"/>
        </a:defRPr>
      </a:lvl1pPr>
      <a:lvl2pPr marL="424180" algn="l" defTabSz="848360" rtl="0" eaLnBrk="1" latinLnBrk="0" hangingPunct="1">
        <a:defRPr sz="1700" kern="1200">
          <a:solidFill>
            <a:schemeClr val="tx1"/>
          </a:solidFill>
          <a:latin typeface="+mn-lt"/>
          <a:ea typeface="+mn-ea"/>
          <a:cs typeface="+mn-cs"/>
        </a:defRPr>
      </a:lvl2pPr>
      <a:lvl3pPr marL="848360" algn="l" defTabSz="848360" rtl="0" eaLnBrk="1" latinLnBrk="0" hangingPunct="1">
        <a:defRPr sz="1700" kern="1200">
          <a:solidFill>
            <a:schemeClr val="tx1"/>
          </a:solidFill>
          <a:latin typeface="+mn-lt"/>
          <a:ea typeface="+mn-ea"/>
          <a:cs typeface="+mn-cs"/>
        </a:defRPr>
      </a:lvl3pPr>
      <a:lvl4pPr marL="1271905" algn="l" defTabSz="848360" rtl="0" eaLnBrk="1" latinLnBrk="0" hangingPunct="1">
        <a:defRPr sz="1700" kern="1200">
          <a:solidFill>
            <a:schemeClr val="tx1"/>
          </a:solidFill>
          <a:latin typeface="+mn-lt"/>
          <a:ea typeface="+mn-ea"/>
          <a:cs typeface="+mn-cs"/>
        </a:defRPr>
      </a:lvl4pPr>
      <a:lvl5pPr marL="1696085" algn="l" defTabSz="848360" rtl="0" eaLnBrk="1" latinLnBrk="0" hangingPunct="1">
        <a:defRPr sz="1700" kern="1200">
          <a:solidFill>
            <a:schemeClr val="tx1"/>
          </a:solidFill>
          <a:latin typeface="+mn-lt"/>
          <a:ea typeface="+mn-ea"/>
          <a:cs typeface="+mn-cs"/>
        </a:defRPr>
      </a:lvl5pPr>
      <a:lvl6pPr marL="2120265" algn="l" defTabSz="848360" rtl="0" eaLnBrk="1" latinLnBrk="0" hangingPunct="1">
        <a:defRPr sz="1700" kern="1200">
          <a:solidFill>
            <a:schemeClr val="tx1"/>
          </a:solidFill>
          <a:latin typeface="+mn-lt"/>
          <a:ea typeface="+mn-ea"/>
          <a:cs typeface="+mn-cs"/>
        </a:defRPr>
      </a:lvl6pPr>
      <a:lvl7pPr marL="2544445" algn="l" defTabSz="848360" rtl="0" eaLnBrk="1" latinLnBrk="0" hangingPunct="1">
        <a:defRPr sz="1700" kern="1200">
          <a:solidFill>
            <a:schemeClr val="tx1"/>
          </a:solidFill>
          <a:latin typeface="+mn-lt"/>
          <a:ea typeface="+mn-ea"/>
          <a:cs typeface="+mn-cs"/>
        </a:defRPr>
      </a:lvl7pPr>
      <a:lvl8pPr marL="2967990" algn="l" defTabSz="848360" rtl="0" eaLnBrk="1" latinLnBrk="0" hangingPunct="1">
        <a:defRPr sz="1700" kern="1200">
          <a:solidFill>
            <a:schemeClr val="tx1"/>
          </a:solidFill>
          <a:latin typeface="+mn-lt"/>
          <a:ea typeface="+mn-ea"/>
          <a:cs typeface="+mn-cs"/>
        </a:defRPr>
      </a:lvl8pPr>
      <a:lvl9pPr marL="3392170" algn="l" defTabSz="84836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microsoft.com/office/2007/relationships/hdphoto" Target="../media/image9.wdp"/><Relationship Id="rId8" Type="http://schemas.openxmlformats.org/officeDocument/2006/relationships/image" Target="../media/image8.png"/><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1" Type="http://schemas.openxmlformats.org/officeDocument/2006/relationships/notesSlide" Target="../notesSlides/notesSlide1.xml"/><Relationship Id="rId10"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pn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8.jpeg"/><Relationship Id="rId1"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0.jpeg"/><Relationship Id="rId1" Type="http://schemas.openxmlformats.org/officeDocument/2006/relationships/image" Target="../media/image39.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3.jpeg"/><Relationship Id="rId1" Type="http://schemas.openxmlformats.org/officeDocument/2006/relationships/image" Target="../media/image42.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5.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5.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5.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5.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5.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0.png"/><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1"/>
          <p:cNvSpPr/>
          <p:nvPr/>
        </p:nvSpPr>
        <p:spPr>
          <a:xfrm>
            <a:off x="2435714" y="3392893"/>
            <a:ext cx="4433016" cy="468000"/>
          </a:xfrm>
          <a:prstGeom prst="roundRect">
            <a:avLst>
              <a:gd name="adj" fmla="val 50000"/>
            </a:avLst>
          </a:prstGeom>
          <a:gradFill>
            <a:gsLst>
              <a:gs pos="0">
                <a:srgbClr val="007BD3"/>
              </a:gs>
              <a:gs pos="100000">
                <a:srgbClr val="034373"/>
              </a:gs>
            </a:gsLst>
            <a:lin ang="5400000" scaled="0"/>
          </a:gradFill>
          <a:ln w="12700" cap="flat" cmpd="sng" algn="ctr">
            <a:gradFill flip="none" rotWithShape="1">
              <a:gsLst>
                <a:gs pos="0">
                  <a:srgbClr val="BE309C">
                    <a:lumMod val="5000"/>
                    <a:lumOff val="95000"/>
                  </a:srgbClr>
                </a:gs>
                <a:gs pos="100000">
                  <a:sysClr val="window" lastClr="FFFFFF">
                    <a:lumMod val="65000"/>
                  </a:sysClr>
                </a:gs>
              </a:gsLst>
              <a:lin ang="13500000" scaled="1"/>
              <a:tileRect/>
            </a:gradFill>
            <a:prstDash val="solid"/>
            <a:miter lim="800000"/>
          </a:ln>
          <a:effectLst>
            <a:innerShdw blurRad="127000" dist="88900" dir="18900000">
              <a:prstClr val="black">
                <a:alpha val="38000"/>
              </a:prstClr>
            </a:innerShdw>
          </a:effectLst>
        </p:spPr>
        <p:txBody>
          <a:bodyPr anchor="ctr"/>
          <a:lstStyle/>
          <a:p>
            <a:pPr algn="ctr"/>
            <a:endParaRPr lang="zh-CN" altLang="en-US" kern="0">
              <a:solidFill>
                <a:prstClr val="white"/>
              </a:solidFill>
              <a:latin typeface="Calibri" panose="020F0502020204030204"/>
              <a:ea typeface="宋体" panose="02010600030101010101" pitchFamily="2" charset="-122"/>
            </a:endParaRPr>
          </a:p>
        </p:txBody>
      </p:sp>
      <p:sp>
        <p:nvSpPr>
          <p:cNvPr id="11" name="圆角矩形 2"/>
          <p:cNvSpPr/>
          <p:nvPr/>
        </p:nvSpPr>
        <p:spPr>
          <a:xfrm>
            <a:off x="2435717" y="3399628"/>
            <a:ext cx="4433017" cy="468000"/>
          </a:xfrm>
          <a:prstGeom prst="roundRect">
            <a:avLst>
              <a:gd name="adj" fmla="val 50000"/>
            </a:avLst>
          </a:prstGeom>
          <a:solidFill>
            <a:schemeClr val="bg1">
              <a:lumMod val="65000"/>
            </a:schemeClr>
          </a:solidFill>
          <a:ln w="12700" cap="flat" cmpd="sng" algn="ctr">
            <a:gradFill flip="none" rotWithShape="1">
              <a:gsLst>
                <a:gs pos="0">
                  <a:srgbClr val="BE309C">
                    <a:lumMod val="5000"/>
                    <a:lumOff val="95000"/>
                  </a:srgbClr>
                </a:gs>
                <a:gs pos="100000">
                  <a:sysClr val="window" lastClr="FFFFFF">
                    <a:lumMod val="65000"/>
                  </a:sysClr>
                </a:gs>
              </a:gsLst>
              <a:lin ang="13500000" scaled="1"/>
              <a:tileRect/>
            </a:gradFill>
            <a:prstDash val="solid"/>
            <a:miter lim="800000"/>
          </a:ln>
          <a:effectLst>
            <a:innerShdw blurRad="127000" dist="88900" dir="18900000">
              <a:prstClr val="black">
                <a:alpha val="30000"/>
              </a:prstClr>
            </a:innerShdw>
          </a:effectLst>
        </p:spPr>
        <p:txBody>
          <a:bodyPr anchor="ctr"/>
          <a:lstStyle/>
          <a:p>
            <a:pPr algn="ctr"/>
            <a:endParaRPr lang="zh-CN" altLang="en-US" kern="0">
              <a:solidFill>
                <a:prstClr val="white"/>
              </a:solidFill>
              <a:latin typeface="Calibri" panose="020F0502020204030204"/>
              <a:ea typeface="宋体" panose="02010600030101010101" pitchFamily="2" charset="-122"/>
            </a:endParaRPr>
          </a:p>
        </p:txBody>
      </p:sp>
      <p:sp>
        <p:nvSpPr>
          <p:cNvPr id="13" name="圆角矩形 12"/>
          <p:cNvSpPr/>
          <p:nvPr/>
        </p:nvSpPr>
        <p:spPr>
          <a:xfrm>
            <a:off x="2422442" y="3363838"/>
            <a:ext cx="729371" cy="504000"/>
          </a:xfrm>
          <a:prstGeom prst="roundRect">
            <a:avLst>
              <a:gd name="adj" fmla="val 50000"/>
            </a:avLst>
          </a:prstGeom>
          <a:gradFill>
            <a:gsLst>
              <a:gs pos="0">
                <a:schemeClr val="bg1">
                  <a:lumMod val="75000"/>
                </a:schemeClr>
              </a:gs>
              <a:gs pos="100000">
                <a:schemeClr val="bg1"/>
              </a:gs>
            </a:gsLst>
            <a:lin ang="2700000" scaled="0"/>
          </a:gradFill>
          <a:ln w="22225">
            <a:gradFill>
              <a:gsLst>
                <a:gs pos="0">
                  <a:schemeClr val="bg1">
                    <a:lumMod val="65000"/>
                  </a:schemeClr>
                </a:gs>
                <a:gs pos="100000">
                  <a:schemeClr val="bg1"/>
                </a:gs>
              </a:gsLst>
              <a:lin ang="13500000" scaled="0"/>
            </a:gradFill>
          </a:ln>
          <a:effectLst>
            <a:outerShdw blurRad="50800" dist="38100" dir="2700000" sx="97000" sy="9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cs typeface="+mn-ea"/>
            </a:endParaRPr>
          </a:p>
        </p:txBody>
      </p:sp>
      <p:sp>
        <p:nvSpPr>
          <p:cNvPr id="37" name="MH_Other_4"/>
          <p:cNvSpPr/>
          <p:nvPr>
            <p:custDataLst>
              <p:tags r:id="rId1"/>
            </p:custDataLst>
          </p:nvPr>
        </p:nvSpPr>
        <p:spPr>
          <a:xfrm>
            <a:off x="4352265" y="1073645"/>
            <a:ext cx="221402" cy="221402"/>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scene3d>
              <a:camera prst="orthographicFront"/>
              <a:lightRig rig="threePt" dir="t"/>
            </a:scene3d>
          </a:bodyPr>
          <a:lstStyle/>
          <a:p>
            <a:pPr algn="ctr"/>
            <a:endParaRPr lang="en-US">
              <a:solidFill>
                <a:schemeClr val="accent1"/>
              </a:solidFill>
              <a:effectLst>
                <a:outerShdw blurRad="38100" dist="25400" dir="5400000" algn="ctr" rotWithShape="0">
                  <a:srgbClr val="6E747A">
                    <a:alpha val="43000"/>
                  </a:srgbClr>
                </a:outerShdw>
              </a:effectLst>
              <a:sym typeface="+mn-lt"/>
            </a:endParaRPr>
          </a:p>
        </p:txBody>
      </p:sp>
      <p:sp>
        <p:nvSpPr>
          <p:cNvPr id="38" name="MH_Other_4"/>
          <p:cNvSpPr/>
          <p:nvPr>
            <p:custDataLst>
              <p:tags r:id="rId2"/>
            </p:custDataLst>
          </p:nvPr>
        </p:nvSpPr>
        <p:spPr>
          <a:xfrm>
            <a:off x="5613548" y="2510413"/>
            <a:ext cx="271937" cy="271937"/>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39" name="椭圆 38"/>
          <p:cNvSpPr/>
          <p:nvPr/>
        </p:nvSpPr>
        <p:spPr>
          <a:xfrm>
            <a:off x="1583943" y="2126045"/>
            <a:ext cx="324000" cy="324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0" name="MH_Other_4"/>
          <p:cNvSpPr/>
          <p:nvPr>
            <p:custDataLst>
              <p:tags r:id="rId3"/>
            </p:custDataLst>
          </p:nvPr>
        </p:nvSpPr>
        <p:spPr>
          <a:xfrm>
            <a:off x="7387221" y="2159755"/>
            <a:ext cx="153681" cy="153681"/>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41" name="MH_Other_4"/>
          <p:cNvSpPr/>
          <p:nvPr>
            <p:custDataLst>
              <p:tags r:id="rId4"/>
            </p:custDataLst>
          </p:nvPr>
        </p:nvSpPr>
        <p:spPr>
          <a:xfrm>
            <a:off x="5946783" y="1025734"/>
            <a:ext cx="234066" cy="208074"/>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42" name="MH_Other_4"/>
          <p:cNvSpPr/>
          <p:nvPr>
            <p:custDataLst>
              <p:tags r:id="rId5"/>
            </p:custDataLst>
          </p:nvPr>
        </p:nvSpPr>
        <p:spPr>
          <a:xfrm>
            <a:off x="2390270" y="2607774"/>
            <a:ext cx="180000" cy="180000"/>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43" name="椭圆 42"/>
          <p:cNvSpPr/>
          <p:nvPr/>
        </p:nvSpPr>
        <p:spPr>
          <a:xfrm>
            <a:off x="7474636" y="1540311"/>
            <a:ext cx="247478" cy="24747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44" name="MH_Other_4"/>
          <p:cNvSpPr/>
          <p:nvPr>
            <p:custDataLst>
              <p:tags r:id="rId6"/>
            </p:custDataLst>
          </p:nvPr>
        </p:nvSpPr>
        <p:spPr>
          <a:xfrm>
            <a:off x="1168087" y="1648254"/>
            <a:ext cx="153681" cy="153681"/>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46" name="MH_Other_4"/>
          <p:cNvSpPr/>
          <p:nvPr>
            <p:custDataLst>
              <p:tags r:id="rId7"/>
            </p:custDataLst>
          </p:nvPr>
        </p:nvSpPr>
        <p:spPr>
          <a:xfrm>
            <a:off x="8091365" y="1275126"/>
            <a:ext cx="153043" cy="153043"/>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522" tIns="50759" rIns="101522" bIns="50759" anchor="ctr"/>
          <a:lstStyle/>
          <a:p>
            <a:pPr algn="ctr"/>
            <a:endParaRPr lang="en-US">
              <a:solidFill>
                <a:prstClr val="white"/>
              </a:solidFill>
              <a:sym typeface="+mn-lt"/>
            </a:endParaRPr>
          </a:p>
        </p:txBody>
      </p:sp>
      <p:sp>
        <p:nvSpPr>
          <p:cNvPr id="56" name="椭圆 55"/>
          <p:cNvSpPr/>
          <p:nvPr/>
        </p:nvSpPr>
        <p:spPr>
          <a:xfrm>
            <a:off x="1759723" y="1622598"/>
            <a:ext cx="204991" cy="204991"/>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pic>
        <p:nvPicPr>
          <p:cNvPr id="2" name="图片 1"/>
          <p:cNvPicPr>
            <a:picLocks noChangeAspect="1"/>
          </p:cNvPicPr>
          <p:nvPr/>
        </p:nvPicPr>
        <p:blipFill>
          <a:blip r:embed="rId8" cstate="print">
            <a:extLst>
              <a:ext uri="{BEBA8EAE-BF5A-486C-A8C5-ECC9F3942E4B}">
                <a14:imgProps xmlns:a14="http://schemas.microsoft.com/office/drawing/2010/main">
                  <a14:imgLayer r:embed="rId9">
                    <a14:imgEffect>
                      <a14:saturation sat="300000"/>
                    </a14:imgEffect>
                  </a14:imgLayer>
                </a14:imgProps>
              </a:ext>
              <a:ext uri="{28A0092B-C50C-407E-A947-70E740481C1C}">
                <a14:useLocalDpi xmlns:a14="http://schemas.microsoft.com/office/drawing/2010/main" val="0"/>
              </a:ext>
            </a:extLst>
          </a:blip>
          <a:stretch>
            <a:fillRect/>
          </a:stretch>
        </p:blipFill>
        <p:spPr>
          <a:xfrm>
            <a:off x="-19685" y="171450"/>
            <a:ext cx="3455035" cy="3096895"/>
          </a:xfrm>
          <a:prstGeom prst="rect">
            <a:avLst/>
          </a:prstGeom>
        </p:spPr>
      </p:pic>
      <p:sp>
        <p:nvSpPr>
          <p:cNvPr id="5" name="TextBox 8"/>
          <p:cNvSpPr txBox="1"/>
          <p:nvPr/>
        </p:nvSpPr>
        <p:spPr>
          <a:xfrm>
            <a:off x="2435860" y="314325"/>
            <a:ext cx="3605530" cy="829945"/>
          </a:xfrm>
          <a:prstGeom prst="rect">
            <a:avLst/>
          </a:prstGeom>
          <a:noFill/>
        </p:spPr>
        <p:txBody>
          <a:bodyPr wrap="square" rtlCol="0">
            <a:spAutoFit/>
          </a:bodyPr>
          <a:lstStyle>
            <a:defPPr>
              <a:defRPr lang="zh-CN"/>
            </a:defPPr>
            <a:lvl1pPr algn="ctr">
              <a:defRPr sz="4800" b="1">
                <a:ln w="12700">
                  <a:noFill/>
                  <a:prstDash val="solid"/>
                </a:ln>
                <a:solidFill>
                  <a:schemeClr val="accent1"/>
                </a:solidFill>
                <a:latin typeface="+mj-ea"/>
                <a:ea typeface="+mj-ea"/>
              </a:defRPr>
            </a:lvl1pPr>
          </a:lstStyle>
          <a:p>
            <a:pPr algn="l"/>
            <a:r>
              <a:rPr lang="zh-CN" altLang="zh-CN" i="1" dirty="0">
                <a:solidFill>
                  <a:srgbClr val="4B6CB6"/>
                </a:solidFill>
              </a:rPr>
              <a:t>中 考 历 史</a:t>
            </a:r>
            <a:endParaRPr lang="zh-CN" altLang="zh-CN" i="1" dirty="0">
              <a:solidFill>
                <a:srgbClr val="4B6CB6"/>
              </a:solidFill>
            </a:endParaRPr>
          </a:p>
        </p:txBody>
      </p:sp>
      <p:sp>
        <p:nvSpPr>
          <p:cNvPr id="3" name="TextBox 6"/>
          <p:cNvSpPr txBox="1"/>
          <p:nvPr/>
        </p:nvSpPr>
        <p:spPr>
          <a:xfrm>
            <a:off x="3007995" y="3366135"/>
            <a:ext cx="3128645" cy="521970"/>
          </a:xfrm>
          <a:prstGeom prst="rect">
            <a:avLst/>
          </a:prstGeom>
          <a:noFill/>
        </p:spPr>
        <p:txBody>
          <a:bodyPr wrap="square" rtlCol="0">
            <a:spAutoFit/>
            <a:scene3d>
              <a:camera prst="orthographicFront"/>
              <a:lightRig rig="threePt" dir="t"/>
            </a:scene3d>
          </a:bodyPr>
          <a:p>
            <a:pPr algn="dist"/>
            <a:r>
              <a:rPr lang="zh-CN" altLang="en-US" sz="2800" b="1" i="1" dirty="0">
                <a:solidFill>
                  <a:schemeClr val="bg1"/>
                </a:solidFill>
                <a:effectLst>
                  <a:outerShdw blurRad="38100" dist="25400" dir="5400000" algn="ctr" rotWithShape="0">
                    <a:srgbClr val="6E747A">
                      <a:alpha val="43000"/>
                    </a:srgbClr>
                  </a:outerShdw>
                </a:effectLst>
                <a:latin typeface="+mj-ea"/>
                <a:ea typeface="+mj-ea"/>
                <a:sym typeface="+mn-ea"/>
              </a:rPr>
              <a:t>考前特训篇</a:t>
            </a:r>
            <a:endParaRPr lang="zh-CN" altLang="en-US" sz="2400" b="1" i="1" dirty="0">
              <a:ln>
                <a:solidFill>
                  <a:schemeClr val="accent4">
                    <a:lumMod val="75000"/>
                  </a:schemeClr>
                </a:solidFill>
              </a:ln>
              <a:solidFill>
                <a:schemeClr val="bg1"/>
              </a:solidFill>
              <a:effectLst>
                <a:outerShdw blurRad="38100" dist="25400" dir="5400000" algn="ctr" rotWithShape="0">
                  <a:srgbClr val="6E747A">
                    <a:alpha val="43000"/>
                  </a:srgbClr>
                </a:outerShdw>
              </a:effectLst>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42" presetClass="path" presetSubtype="0" accel="50000" decel="50000" autoRev="1" fill="hold" grpId="1" nodeType="withEffect">
                                  <p:stCondLst>
                                    <p:cond delay="1000"/>
                                  </p:stCondLst>
                                  <p:childTnLst>
                                    <p:animMotion origin="layout" path="M -2.22222E-6 3.97962E-6 L 0.11997 -0.0954 " pathEditMode="relative" rAng="0" ptsTypes="AA">
                                      <p:cBhvr>
                                        <p:cTn id="9" dur="500" fill="hold"/>
                                        <p:tgtEl>
                                          <p:spTgt spid="56"/>
                                        </p:tgtEl>
                                        <p:attrNameLst>
                                          <p:attrName>ppt_x</p:attrName>
                                          <p:attrName>ppt_y</p:attrName>
                                        </p:attrNameLst>
                                      </p:cBhvr>
                                      <p:rCtr x="5990" y="-4785"/>
                                    </p:animMotion>
                                  </p:childTnLst>
                                </p:cTn>
                              </p:par>
                              <p:par>
                                <p:cTn id="10" presetID="10" presetClass="entr" presetSubtype="0" fill="hold" grpId="0" nodeType="withEffect">
                                  <p:stCondLst>
                                    <p:cond delay="125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42" presetClass="path" presetSubtype="0" accel="50000" decel="50000" autoRev="1" fill="hold" grpId="1" nodeType="withEffect">
                                  <p:stCondLst>
                                    <p:cond delay="750"/>
                                  </p:stCondLst>
                                  <p:childTnLst>
                                    <p:animMotion origin="layout" path="M -2.22222E-6 3.97962E-6 L 0.11997 -0.0954 " pathEditMode="relative" rAng="0" ptsTypes="AA">
                                      <p:cBhvr>
                                        <p:cTn id="14" dur="500" fill="hold"/>
                                        <p:tgtEl>
                                          <p:spTgt spid="39"/>
                                        </p:tgtEl>
                                        <p:attrNameLst>
                                          <p:attrName>ppt_x</p:attrName>
                                          <p:attrName>ppt_y</p:attrName>
                                        </p:attrNameLst>
                                      </p:cBhvr>
                                      <p:rCtr x="5990" y="-4785"/>
                                    </p:animMotion>
                                  </p:childTnLst>
                                </p:cTn>
                              </p:par>
                              <p:par>
                                <p:cTn id="15" presetID="10" presetClass="entr" presetSubtype="0" fill="hold" grpId="0" nodeType="withEffect">
                                  <p:stCondLst>
                                    <p:cond delay="15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par>
                                <p:cTn id="18" presetID="42" presetClass="path" presetSubtype="0" accel="50000" decel="50000" autoRev="1" fill="hold" grpId="1" nodeType="withEffect">
                                  <p:stCondLst>
                                    <p:cond delay="1000"/>
                                  </p:stCondLst>
                                  <p:childTnLst>
                                    <p:animMotion origin="layout" path="M -4.44444E-6 2.12411E-6 L 0.17275 -0.00371 " pathEditMode="relative" rAng="0" ptsTypes="AA">
                                      <p:cBhvr>
                                        <p:cTn id="19" dur="500" fill="hold"/>
                                        <p:tgtEl>
                                          <p:spTgt spid="42"/>
                                        </p:tgtEl>
                                        <p:attrNameLst>
                                          <p:attrName>ppt_x</p:attrName>
                                          <p:attrName>ppt_y</p:attrName>
                                        </p:attrNameLst>
                                      </p:cBhvr>
                                      <p:rCtr x="8628" y="-185"/>
                                    </p:animMotion>
                                  </p:childTnLst>
                                </p:cTn>
                              </p:par>
                              <p:par>
                                <p:cTn id="20" presetID="10" presetClass="entr" presetSubtype="0" fill="hold" grpId="0" nodeType="withEffect">
                                  <p:stCondLst>
                                    <p:cond delay="20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42" presetClass="path" presetSubtype="0" accel="50000" decel="50000" autoRev="1" fill="hold" grpId="1" nodeType="withEffect">
                                  <p:stCondLst>
                                    <p:cond delay="1500"/>
                                  </p:stCondLst>
                                  <p:childTnLst>
                                    <p:animMotion origin="layout" path="M 8.33333E-7 3.04415E-6 L 0.10156 -0.10775 " pathEditMode="relative" rAng="0" ptsTypes="AA">
                                      <p:cBhvr>
                                        <p:cTn id="24" dur="500" fill="hold"/>
                                        <p:tgtEl>
                                          <p:spTgt spid="44"/>
                                        </p:tgtEl>
                                        <p:attrNameLst>
                                          <p:attrName>ppt_x</p:attrName>
                                          <p:attrName>ppt_y</p:attrName>
                                        </p:attrNameLst>
                                      </p:cBhvr>
                                      <p:rCtr x="5069" y="-5403"/>
                                    </p:animMotion>
                                  </p:childTnLst>
                                </p:cTn>
                              </p:par>
                              <p:par>
                                <p:cTn id="25" presetID="10" presetClass="entr" presetSubtype="0" fill="hold" grpId="0" nodeType="withEffect">
                                  <p:stCondLst>
                                    <p:cond delay="225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par>
                                <p:cTn id="28" presetID="42" presetClass="path" presetSubtype="0" accel="50000" decel="50000" autoRev="1" fill="hold" grpId="1" nodeType="withEffect">
                                  <p:stCondLst>
                                    <p:cond delay="1750"/>
                                  </p:stCondLst>
                                  <p:childTnLst>
                                    <p:animMotion origin="layout" path="M 3.05556E-6 -3.21395E-6 L -0.02153 0.16518 " pathEditMode="relative" rAng="0" ptsTypes="AA">
                                      <p:cBhvr>
                                        <p:cTn id="29" dur="500" fill="hold"/>
                                        <p:tgtEl>
                                          <p:spTgt spid="37"/>
                                        </p:tgtEl>
                                        <p:attrNameLst>
                                          <p:attrName>ppt_x</p:attrName>
                                          <p:attrName>ppt_y</p:attrName>
                                        </p:attrNameLst>
                                      </p:cBhvr>
                                      <p:rCtr x="-1076" y="8243"/>
                                    </p:animMotion>
                                  </p:childTnLst>
                                </p:cTn>
                              </p:par>
                              <p:par>
                                <p:cTn id="30" presetID="10" presetClass="entr" presetSubtype="0" fill="hold" grpId="0" nodeType="withEffect">
                                  <p:stCondLst>
                                    <p:cond delay="275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par>
                                <p:cTn id="33" presetID="42" presetClass="path" presetSubtype="0" accel="50000" decel="50000" autoRev="1" fill="hold" grpId="1" nodeType="withEffect">
                                  <p:stCondLst>
                                    <p:cond delay="2250"/>
                                  </p:stCondLst>
                                  <p:childTnLst>
                                    <p:animMotion origin="layout" path="M -1.94444E-6 -2.3464E-7 L -0.03611 -0.17505 " pathEditMode="relative" rAng="0" ptsTypes="AA">
                                      <p:cBhvr>
                                        <p:cTn id="34" dur="500" fill="hold"/>
                                        <p:tgtEl>
                                          <p:spTgt spid="38"/>
                                        </p:tgtEl>
                                        <p:attrNameLst>
                                          <p:attrName>ppt_x</p:attrName>
                                          <p:attrName>ppt_y</p:attrName>
                                        </p:attrNameLst>
                                      </p:cBhvr>
                                      <p:rCtr x="-1806" y="-8768"/>
                                    </p:animMotion>
                                  </p:childTnLst>
                                </p:cTn>
                              </p:par>
                              <p:par>
                                <p:cTn id="35" presetID="10" presetClass="entr" presetSubtype="0" fill="hold" grpId="0" nodeType="withEffect">
                                  <p:stCondLst>
                                    <p:cond delay="300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42" presetClass="path" presetSubtype="0" accel="50000" decel="50000" autoRev="1" fill="hold" grpId="1" nodeType="withEffect">
                                  <p:stCondLst>
                                    <p:cond delay="2500"/>
                                  </p:stCondLst>
                                  <p:childTnLst>
                                    <p:animMotion origin="layout" path="M 4.16667E-6 2.59031E-6 L -0.06407 0.1201 " pathEditMode="relative" rAng="0" ptsTypes="AA">
                                      <p:cBhvr>
                                        <p:cTn id="39" dur="500" fill="hold"/>
                                        <p:tgtEl>
                                          <p:spTgt spid="41"/>
                                        </p:tgtEl>
                                        <p:attrNameLst>
                                          <p:attrName>ppt_x</p:attrName>
                                          <p:attrName>ppt_y</p:attrName>
                                        </p:attrNameLst>
                                      </p:cBhvr>
                                      <p:rCtr x="-3212" y="5990"/>
                                    </p:animMotion>
                                  </p:childTnLst>
                                </p:cTn>
                              </p:par>
                              <p:par>
                                <p:cTn id="40" presetID="10" presetClass="entr" presetSubtype="0" fill="hold" grpId="0" nodeType="withEffect">
                                  <p:stCondLst>
                                    <p:cond delay="350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par>
                                <p:cTn id="43" presetID="42" presetClass="path" presetSubtype="0" accel="50000" decel="50000" autoRev="1" fill="hold" grpId="1" nodeType="withEffect">
                                  <p:stCondLst>
                                    <p:cond delay="3000"/>
                                  </p:stCondLst>
                                  <p:childTnLst>
                                    <p:animMotion origin="layout" path="M -1.94444E-6 3.97962E-6 L -0.10555 -0.05342 " pathEditMode="relative" rAng="0" ptsTypes="AA">
                                      <p:cBhvr>
                                        <p:cTn id="44" dur="500" fill="hold"/>
                                        <p:tgtEl>
                                          <p:spTgt spid="40"/>
                                        </p:tgtEl>
                                        <p:attrNameLst>
                                          <p:attrName>ppt_x</p:attrName>
                                          <p:attrName>ppt_y</p:attrName>
                                        </p:attrNameLst>
                                      </p:cBhvr>
                                      <p:rCtr x="-5278" y="-2686"/>
                                    </p:animMotion>
                                  </p:childTnLst>
                                </p:cTn>
                              </p:par>
                              <p:par>
                                <p:cTn id="45" presetID="10" presetClass="entr" presetSubtype="0" fill="hold" grpId="0" nodeType="withEffect">
                                  <p:stCondLst>
                                    <p:cond delay="375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par>
                                <p:cTn id="48" presetID="42" presetClass="path" presetSubtype="0" accel="50000" decel="50000" autoRev="1" fill="hold" grpId="1" nodeType="withEffect">
                                  <p:stCondLst>
                                    <p:cond delay="3250"/>
                                  </p:stCondLst>
                                  <p:childTnLst>
                                    <p:animMotion origin="layout" path="M -2.22222E-6 4.24205E-6 L -0.09566 0.06143 " pathEditMode="relative" rAng="0" ptsTypes="AA">
                                      <p:cBhvr>
                                        <p:cTn id="49" dur="500" fill="hold"/>
                                        <p:tgtEl>
                                          <p:spTgt spid="43"/>
                                        </p:tgtEl>
                                        <p:attrNameLst>
                                          <p:attrName>ppt_x</p:attrName>
                                          <p:attrName>ppt_y</p:attrName>
                                        </p:attrNameLst>
                                      </p:cBhvr>
                                      <p:rCtr x="-4792" y="3056"/>
                                    </p:animMotion>
                                  </p:childTnLst>
                                </p:cTn>
                              </p:par>
                              <p:par>
                                <p:cTn id="50" presetID="10" presetClass="entr" presetSubtype="0" fill="hold" grpId="0" nodeType="withEffect">
                                  <p:stCondLst>
                                    <p:cond delay="350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childTnLst>
                                </p:cTn>
                              </p:par>
                              <p:par>
                                <p:cTn id="53" presetID="42" presetClass="path" presetSubtype="0" accel="50000" decel="50000" autoRev="1" fill="hold" grpId="1" nodeType="withEffect">
                                  <p:stCondLst>
                                    <p:cond delay="3000"/>
                                  </p:stCondLst>
                                  <p:childTnLst>
                                    <p:animMotion origin="layout" path="M 5E-6 -4.2297E-7 L -0.1658 0.11392 " pathEditMode="relative" rAng="0" ptsTypes="AA">
                                      <p:cBhvr>
                                        <p:cTn id="54" dur="500" fill="hold"/>
                                        <p:tgtEl>
                                          <p:spTgt spid="46"/>
                                        </p:tgtEl>
                                        <p:attrNameLst>
                                          <p:attrName>ppt_x</p:attrName>
                                          <p:attrName>ppt_y</p:attrName>
                                        </p:attrNameLst>
                                      </p:cBhvr>
                                      <p:rCtr x="-8299" y="5681"/>
                                    </p:animMotion>
                                  </p:childTnLst>
                                </p:cTn>
                              </p:par>
                              <p:par>
                                <p:cTn id="55" presetID="10"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childTnLst>
                                </p:cTn>
                              </p:par>
                              <p:par>
                                <p:cTn id="58" presetID="10" presetClass="entr" presetSubtype="0" fill="hold" grpId="1"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childTnLst>
                                </p:cTn>
                              </p:par>
                              <p:par>
                                <p:cTn id="64" presetID="42" presetClass="path" presetSubtype="0" accel="50000" decel="50000" fill="hold" grpId="0" nodeType="withEffect">
                                  <p:stCondLst>
                                    <p:cond delay="1000"/>
                                  </p:stCondLst>
                                  <p:childTnLst>
                                    <p:animMotion origin="layout" path="M -0.000069 -0.000123 L 0.423611 -0.006914 " pathEditMode="relative" rAng="0" ptsTypes="">
                                      <p:cBhvr>
                                        <p:cTn id="65" dur="2000" fill="hold"/>
                                        <p:tgtEl>
                                          <p:spTgt spid="13"/>
                                        </p:tgtEl>
                                        <p:attrNameLst>
                                          <p:attrName>ppt_x</p:attrName>
                                          <p:attrName>ppt_y</p:attrName>
                                        </p:attrNameLst>
                                      </p:cBhvr>
                                      <p:rCtr x="205" y="0"/>
                                    </p:animMotion>
                                  </p:childTnLst>
                                </p:cTn>
                              </p:par>
                              <p:par>
                                <p:cTn id="66" presetID="22" presetClass="exit" presetSubtype="8" fill="hold" grpId="0" nodeType="withEffect">
                                  <p:stCondLst>
                                    <p:cond delay="1250"/>
                                  </p:stCondLst>
                                  <p:childTnLst>
                                    <p:animEffect transition="out" filter="wipe(left)">
                                      <p:cBhvr>
                                        <p:cTn id="67" dur="1750"/>
                                        <p:tgtEl>
                                          <p:spTgt spid="11"/>
                                        </p:tgtEl>
                                      </p:cBhvr>
                                    </p:animEffect>
                                    <p:set>
                                      <p:cBhvr>
                                        <p:cTn id="68" dur="1" fill="hold">
                                          <p:stCondLst>
                                            <p:cond delay="1749"/>
                                          </p:stCondLst>
                                        </p:cTn>
                                        <p:tgtEl>
                                          <p:spTgt spid="11"/>
                                        </p:tgtEl>
                                        <p:attrNameLst>
                                          <p:attrName>style.visibility</p:attrName>
                                        </p:attrNameLst>
                                      </p:cBhvr>
                                      <p:to>
                                        <p:strVal val="hidden"/>
                                      </p:to>
                                    </p:set>
                                  </p:childTnLst>
                                </p:cTn>
                              </p:par>
                              <p:par>
                                <p:cTn id="69" presetID="42" presetClass="entr" presetSubtype="0" fill="hold" nodeType="withEffect">
                                  <p:stCondLst>
                                    <p:cond delay="0"/>
                                  </p:stCondLst>
                                  <p:childTnLst>
                                    <p:set>
                                      <p:cBhvr>
                                        <p:cTn id="70" dur="500" fill="hold">
                                          <p:stCondLst>
                                            <p:cond delay="0"/>
                                          </p:stCondLst>
                                        </p:cTn>
                                        <p:tgtEl>
                                          <p:spTgt spid="2"/>
                                        </p:tgtEl>
                                        <p:attrNameLst>
                                          <p:attrName>style.visibility</p:attrName>
                                        </p:attrNameLst>
                                      </p:cBhvr>
                                      <p:to>
                                        <p:strVal val="visible"/>
                                      </p:to>
                                    </p:set>
                                    <p:animEffect transition="in" filter="fade">
                                      <p:cBhvr>
                                        <p:cTn id="71" dur="500"/>
                                        <p:tgtEl>
                                          <p:spTgt spid="2"/>
                                        </p:tgtEl>
                                      </p:cBhvr>
                                    </p:animEffect>
                                    <p:anim calcmode="lin" valueType="num">
                                      <p:cBhvr>
                                        <p:cTn id="72" dur="500" fill="hold"/>
                                        <p:tgtEl>
                                          <p:spTgt spid="2"/>
                                        </p:tgtEl>
                                        <p:attrNameLst>
                                          <p:attrName>ppt_x</p:attrName>
                                        </p:attrNameLst>
                                      </p:cBhvr>
                                      <p:tavLst>
                                        <p:tav tm="0">
                                          <p:val>
                                            <p:strVal val="#ppt_x"/>
                                          </p:val>
                                        </p:tav>
                                        <p:tav tm="100000">
                                          <p:val>
                                            <p:strVal val="#ppt_x"/>
                                          </p:val>
                                        </p:tav>
                                      </p:tavLst>
                                    </p:anim>
                                    <p:anim calcmode="lin" valueType="num">
                                      <p:cBhvr>
                                        <p:cTn id="73" dur="500" fill="hold"/>
                                        <p:tgtEl>
                                          <p:spTgt spid="2"/>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500"/>
                                  </p:stCondLst>
                                  <p:iterate type="lt">
                                    <p:tmPct val="10000"/>
                                  </p:iterate>
                                  <p:childTnLst>
                                    <p:set>
                                      <p:cBhvr>
                                        <p:cTn id="75" dur="500" fill="hold">
                                          <p:stCondLst>
                                            <p:cond delay="0"/>
                                          </p:stCondLst>
                                        </p:cTn>
                                        <p:tgtEl>
                                          <p:spTgt spid="5"/>
                                        </p:tgtEl>
                                        <p:attrNameLst>
                                          <p:attrName>style.visibility</p:attrName>
                                        </p:attrNameLst>
                                      </p:cBhvr>
                                      <p:to>
                                        <p:strVal val="visible"/>
                                      </p:to>
                                    </p:set>
                                    <p:animEffect transition="in" filter="fade">
                                      <p:cBhvr>
                                        <p:cTn id="76" dur="500"/>
                                        <p:tgtEl>
                                          <p:spTgt spid="5"/>
                                        </p:tgtEl>
                                      </p:cBhvr>
                                    </p:animEffect>
                                    <p:anim calcmode="lin" valueType="num">
                                      <p:cBhvr>
                                        <p:cTn id="77" dur="500" fill="hold"/>
                                        <p:tgtEl>
                                          <p:spTgt spid="5"/>
                                        </p:tgtEl>
                                        <p:attrNameLst>
                                          <p:attrName>ppt_x</p:attrName>
                                        </p:attrNameLst>
                                      </p:cBhvr>
                                      <p:tavLst>
                                        <p:tav tm="0">
                                          <p:val>
                                            <p:strVal val="#ppt_x"/>
                                          </p:val>
                                        </p:tav>
                                        <p:tav tm="100000">
                                          <p:val>
                                            <p:strVal val="#ppt_x"/>
                                          </p:val>
                                        </p:tav>
                                      </p:tavLst>
                                    </p:anim>
                                    <p:anim calcmode="lin" valueType="num">
                                      <p:cBhvr>
                                        <p:cTn id="78" dur="500" fill="hold"/>
                                        <p:tgtEl>
                                          <p:spTgt spid="5"/>
                                        </p:tgtEl>
                                        <p:attrNameLst>
                                          <p:attrName>ppt_y</p:attrName>
                                        </p:attrNameLst>
                                      </p:cBhvr>
                                      <p:tavLst>
                                        <p:tav tm="0">
                                          <p:val>
                                            <p:strVal val="#ppt_y-.1"/>
                                          </p:val>
                                        </p:tav>
                                        <p:tav tm="100000">
                                          <p:val>
                                            <p:strVal val="#ppt_y"/>
                                          </p:val>
                                        </p:tav>
                                      </p:tavLst>
                                    </p:anim>
                                  </p:childTnLst>
                                </p:cTn>
                              </p:par>
                              <p:par>
                                <p:cTn id="79" presetID="10" presetClass="entr" presetSubtype="0" fill="hold" grpId="0" nodeType="withEffect">
                                  <p:stCondLst>
                                    <p:cond delay="2000"/>
                                  </p:stCondLst>
                                  <p:iterate type="lt">
                                    <p:tmPct val="10000"/>
                                  </p:iterate>
                                  <p:childTnLst>
                                    <p:set>
                                      <p:cBhvr>
                                        <p:cTn id="80" dur="500" fill="hold">
                                          <p:stCondLst>
                                            <p:cond delay="0"/>
                                          </p:stCondLst>
                                        </p:cTn>
                                        <p:tgtEl>
                                          <p:spTgt spid="3"/>
                                        </p:tgtEl>
                                        <p:attrNameLst>
                                          <p:attrName>style.visibility</p:attrName>
                                        </p:attrNameLst>
                                      </p:cBhvr>
                                      <p:to>
                                        <p:strVal val="visible"/>
                                      </p:to>
                                    </p:set>
                                    <p:animEffect transition="in" filter="fade">
                                      <p:cBhvr>
                                        <p:cTn id="8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1" grpId="1" bldLvl="0" animBg="1"/>
      <p:bldP spid="13" grpId="0" animBg="1"/>
      <p:bldP spid="13" grpId="1" animBg="1"/>
      <p:bldP spid="37" grpId="0" bldLvl="0" animBg="1"/>
      <p:bldP spid="37" grpId="1" bldLvl="0" animBg="1"/>
      <p:bldP spid="38" grpId="0" bldLvl="0" animBg="1"/>
      <p:bldP spid="38" grpId="1" bldLvl="0" animBg="1"/>
      <p:bldP spid="39" grpId="0" animBg="1"/>
      <p:bldP spid="39" grpId="1" animBg="1"/>
      <p:bldP spid="40" grpId="0" bldLvl="0" animBg="1"/>
      <p:bldP spid="40" grpId="1" bldLvl="0" animBg="1"/>
      <p:bldP spid="41" grpId="0" animBg="1"/>
      <p:bldP spid="41" grpId="1" animBg="1"/>
      <p:bldP spid="42" grpId="0" bldLvl="0" animBg="1"/>
      <p:bldP spid="42" grpId="1" bldLvl="0" animBg="1"/>
      <p:bldP spid="43" grpId="0" animBg="1"/>
      <p:bldP spid="43" grpId="1" animBg="1"/>
      <p:bldP spid="44" grpId="0" bldLvl="0" animBg="1"/>
      <p:bldP spid="44" grpId="1" bldLvl="0" animBg="1"/>
      <p:bldP spid="46" grpId="0" bldLvl="0" animBg="1"/>
      <p:bldP spid="46" grpId="1" bldLvl="0" animBg="1"/>
      <p:bldP spid="56" grpId="0" animBg="1"/>
      <p:bldP spid="56" grpId="1" animBg="1"/>
      <p:bldP spid="5"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354" name="图片 2097716"/>
          <p:cNvPicPr>
            <a:picLocks noChangeAspect="1"/>
          </p:cNvPicPr>
          <p:nvPr/>
        </p:nvPicPr>
        <p:blipFill>
          <a:blip r:embed="rId1"/>
          <a:srcRect/>
          <a:stretch>
            <a:fillRect/>
          </a:stretch>
        </p:blipFill>
        <p:spPr>
          <a:xfrm>
            <a:off x="251301" y="687944"/>
            <a:ext cx="2971800" cy="3159919"/>
          </a:xfrm>
          <a:prstGeom prst="rect">
            <a:avLst/>
          </a:prstGeom>
          <a:noFill/>
          <a:ln w="9525">
            <a:noFill/>
          </a:ln>
        </p:spPr>
      </p:pic>
      <p:sp>
        <p:nvSpPr>
          <p:cNvPr id="1049092" name="矩形 1049603"/>
          <p:cNvSpPr/>
          <p:nvPr/>
        </p:nvSpPr>
        <p:spPr>
          <a:xfrm>
            <a:off x="2051606" y="123666"/>
            <a:ext cx="4968478" cy="437515"/>
          </a:xfrm>
          <a:prstGeom prst="rect">
            <a:avLst/>
          </a:prstGeom>
          <a:noFill/>
          <a:ln w="9525">
            <a:noFill/>
          </a:ln>
        </p:spPr>
        <p:txBody>
          <a:bodyPr vert="horz" lIns="68580" tIns="34290" rIns="68580" bIns="34290" anchor="t" anchorCtr="0">
            <a:spAutoFit/>
          </a:bodyPr>
          <a:p>
            <a:pPr>
              <a:spcBef>
                <a:spcPct val="50000"/>
              </a:spcBef>
              <a:buFontTx/>
              <a:buNone/>
            </a:pPr>
            <a:r>
              <a:rPr lang="en-US" altLang="zh-CN" sz="2400" b="1" baseline="0" dirty="0">
                <a:latin typeface="Tahoma" panose="020B0604030504040204" pitchFamily="34" charset="0"/>
                <a:ea typeface="宋体" panose="02010600030101010101" pitchFamily="2" charset="-122"/>
                <a:sym typeface="Arial" panose="020B0604020202020204" pitchFamily="34" charset="0"/>
              </a:rPr>
              <a:t>《1929</a:t>
            </a:r>
            <a:r>
              <a:rPr lang="zh-CN" altLang="en-US" sz="2400" b="1" baseline="0" dirty="0">
                <a:latin typeface="Tahoma" panose="020B0604030504040204" pitchFamily="34" charset="0"/>
                <a:ea typeface="宋体" panose="02010600030101010101" pitchFamily="2" charset="-122"/>
                <a:sym typeface="Arial" panose="020B0604020202020204" pitchFamily="34" charset="0"/>
              </a:rPr>
              <a:t>～</a:t>
            </a:r>
            <a:r>
              <a:rPr lang="en-US" altLang="zh-CN" sz="2400" b="1" baseline="0" dirty="0">
                <a:latin typeface="Tahoma" panose="020B0604030504040204" pitchFamily="34" charset="0"/>
                <a:ea typeface="宋体" panose="02010600030101010101" pitchFamily="2" charset="-122"/>
                <a:sym typeface="Arial" panose="020B0604020202020204" pitchFamily="34" charset="0"/>
              </a:rPr>
              <a:t>1945</a:t>
            </a:r>
            <a:r>
              <a:rPr lang="zh-CN" altLang="en-US" sz="2400" b="1" baseline="0" dirty="0">
                <a:latin typeface="Tahoma" panose="020B0604030504040204" pitchFamily="34" charset="0"/>
                <a:ea typeface="宋体" panose="02010600030101010101" pitchFamily="2" charset="-122"/>
                <a:sym typeface="Arial" panose="020B0604020202020204" pitchFamily="34" charset="0"/>
              </a:rPr>
              <a:t>年美国失业率</a:t>
            </a:r>
            <a:r>
              <a:rPr lang="en-US" altLang="zh-CN" sz="2400" b="1" baseline="0" dirty="0">
                <a:latin typeface="Tahoma" panose="020B0604030504040204" pitchFamily="34" charset="0"/>
                <a:ea typeface="宋体" panose="02010600030101010101" pitchFamily="2" charset="-122"/>
                <a:sym typeface="Arial" panose="020B0604020202020204" pitchFamily="34" charset="0"/>
              </a:rPr>
              <a:t>》</a:t>
            </a:r>
            <a:endParaRPr lang="zh-CN" altLang="zh-CN" sz="1350" dirty="0">
              <a:latin typeface="Arial" panose="020B0604020202020204" pitchFamily="34" charset="0"/>
            </a:endParaRPr>
          </a:p>
        </p:txBody>
      </p:sp>
      <p:sp>
        <p:nvSpPr>
          <p:cNvPr id="1049094" name="矩形 1049605"/>
          <p:cNvSpPr/>
          <p:nvPr/>
        </p:nvSpPr>
        <p:spPr>
          <a:xfrm>
            <a:off x="4193381" y="1815704"/>
            <a:ext cx="3807619" cy="1315085"/>
          </a:xfrm>
          <a:prstGeom prst="rect">
            <a:avLst/>
          </a:prstGeom>
          <a:noFill/>
          <a:ln w="9525">
            <a:noFill/>
          </a:ln>
        </p:spPr>
        <p:txBody>
          <a:bodyPr vert="horz" lIns="68580" tIns="34290" rIns="68580" bIns="34290" anchor="t" anchorCtr="0">
            <a:spAutoFit/>
          </a:bodyPr>
          <a:p>
            <a:pPr>
              <a:spcBef>
                <a:spcPct val="50000"/>
              </a:spcBef>
              <a:buFontTx/>
              <a:buNone/>
            </a:pPr>
            <a:r>
              <a:rPr lang="en-US" altLang="zh-CN" b="1" baseline="0" dirty="0">
                <a:latin typeface="黑体" panose="02010609060101010101" pitchFamily="2" charset="-122"/>
                <a:ea typeface="黑体" panose="02010609060101010101" pitchFamily="2" charset="-122"/>
                <a:sym typeface="Arial" panose="020B0604020202020204" pitchFamily="34" charset="0"/>
              </a:rPr>
              <a:t>1924</a:t>
            </a:r>
            <a:r>
              <a:rPr lang="zh-CN" altLang="en-US" b="1" baseline="0" dirty="0">
                <a:latin typeface="黑体" panose="02010609060101010101" pitchFamily="2" charset="-122"/>
                <a:ea typeface="黑体" panose="02010609060101010101" pitchFamily="2" charset="-122"/>
                <a:sym typeface="Arial" panose="020B0604020202020204" pitchFamily="34" charset="0"/>
              </a:rPr>
              <a:t>～</a:t>
            </a:r>
            <a:r>
              <a:rPr lang="en-US" altLang="zh-CN" b="1" baseline="0" dirty="0">
                <a:latin typeface="黑体" panose="02010609060101010101" pitchFamily="2" charset="-122"/>
                <a:ea typeface="黑体" panose="02010609060101010101" pitchFamily="2" charset="-122"/>
                <a:sym typeface="Arial" panose="020B0604020202020204" pitchFamily="34" charset="0"/>
              </a:rPr>
              <a:t>1929</a:t>
            </a:r>
            <a:r>
              <a:rPr lang="zh-CN" altLang="en-US" b="1" baseline="0" dirty="0">
                <a:latin typeface="黑体" panose="02010609060101010101" pitchFamily="2" charset="-122"/>
                <a:ea typeface="黑体" panose="02010609060101010101" pitchFamily="2" charset="-122"/>
                <a:sym typeface="Arial" panose="020B0604020202020204" pitchFamily="34" charset="0"/>
              </a:rPr>
              <a:t>年失业率低，</a:t>
            </a:r>
            <a:endParaRPr lang="zh-CN" altLang="zh-CN" sz="1350" dirty="0">
              <a:latin typeface="Arial" panose="020B0604020202020204" pitchFamily="34" charset="0"/>
            </a:endParaRPr>
          </a:p>
          <a:p>
            <a:pPr>
              <a:spcBef>
                <a:spcPct val="50000"/>
              </a:spcBef>
              <a:buFontTx/>
              <a:buNone/>
            </a:pPr>
            <a:r>
              <a:rPr lang="zh-CN" altLang="en-US" b="1" baseline="0" dirty="0">
                <a:latin typeface="黑体" panose="02010609060101010101" pitchFamily="2" charset="-122"/>
                <a:ea typeface="黑体" panose="02010609060101010101" pitchFamily="2" charset="-122"/>
                <a:sym typeface="Arial" panose="020B0604020202020204" pitchFamily="34" charset="0"/>
              </a:rPr>
              <a:t>原因：</a:t>
            </a:r>
            <a:r>
              <a:rPr lang="en-US" altLang="zh-CN" b="1" baseline="0" dirty="0">
                <a:latin typeface="Tahoma" panose="020B0604030504040204" pitchFamily="34" charset="0"/>
                <a:ea typeface="宋体" panose="02010600030101010101" pitchFamily="2" charset="-122"/>
                <a:sym typeface="Arial" panose="020B0604020202020204" pitchFamily="34" charset="0"/>
              </a:rPr>
              <a:t>凡尔赛—</a:t>
            </a:r>
            <a:r>
              <a:rPr lang="zh-CN" altLang="en-US" b="1" baseline="0" dirty="0">
                <a:latin typeface="Tahoma" panose="020B0604030504040204" pitchFamily="34" charset="0"/>
                <a:ea typeface="宋体" panose="02010600030101010101" pitchFamily="2" charset="-122"/>
                <a:sym typeface="Arial" panose="020B0604020202020204" pitchFamily="34" charset="0"/>
              </a:rPr>
              <a:t>华盛顿体系暂时调整矛盾，资本主义世界处于相对稳定时期，资本主义经济“繁荣”一时</a:t>
            </a:r>
            <a:endParaRPr lang="zh-CN" altLang="zh-CN" sz="1350" dirty="0">
              <a:latin typeface="Arial" panose="020B0604020202020204" pitchFamily="34" charset="0"/>
            </a:endParaRPr>
          </a:p>
        </p:txBody>
      </p:sp>
      <p:sp>
        <p:nvSpPr>
          <p:cNvPr id="1049096" name="矩形 1049607"/>
          <p:cNvSpPr/>
          <p:nvPr/>
        </p:nvSpPr>
        <p:spPr>
          <a:xfrm>
            <a:off x="4193381" y="3112294"/>
            <a:ext cx="3509963" cy="622300"/>
          </a:xfrm>
          <a:prstGeom prst="rect">
            <a:avLst/>
          </a:prstGeom>
          <a:noFill/>
          <a:ln w="9525">
            <a:noFill/>
          </a:ln>
        </p:spPr>
        <p:txBody>
          <a:bodyPr vert="horz" lIns="68580" tIns="34290" rIns="68580" bIns="34290" anchor="t" anchorCtr="0">
            <a:spAutoFit/>
          </a:bodyPr>
          <a:p>
            <a:pPr>
              <a:spcBef>
                <a:spcPct val="50000"/>
              </a:spcBef>
              <a:buFontTx/>
              <a:buNone/>
            </a:pPr>
            <a:r>
              <a:rPr lang="en-US" altLang="zh-CN" b="1" baseline="0" dirty="0">
                <a:latin typeface="黑体" panose="02010609060101010101" pitchFamily="2" charset="-122"/>
                <a:ea typeface="黑体" panose="02010609060101010101" pitchFamily="2" charset="-122"/>
                <a:sym typeface="Arial" panose="020B0604020202020204" pitchFamily="34" charset="0"/>
              </a:rPr>
              <a:t>1929</a:t>
            </a:r>
            <a:r>
              <a:rPr lang="zh-CN" altLang="en-US" b="1" baseline="0" dirty="0">
                <a:latin typeface="黑体" panose="02010609060101010101" pitchFamily="2" charset="-122"/>
                <a:ea typeface="黑体" panose="02010609060101010101" pitchFamily="2" charset="-122"/>
                <a:sym typeface="Arial" panose="020B0604020202020204" pitchFamily="34" charset="0"/>
              </a:rPr>
              <a:t>～</a:t>
            </a:r>
            <a:r>
              <a:rPr lang="en-US" altLang="zh-CN" b="1" baseline="0" dirty="0">
                <a:latin typeface="黑体" panose="02010609060101010101" pitchFamily="2" charset="-122"/>
                <a:ea typeface="黑体" panose="02010609060101010101" pitchFamily="2" charset="-122"/>
                <a:sym typeface="Arial" panose="020B0604020202020204" pitchFamily="34" charset="0"/>
              </a:rPr>
              <a:t>1933</a:t>
            </a:r>
            <a:r>
              <a:rPr lang="zh-CN" altLang="en-US" b="1" baseline="0" dirty="0">
                <a:latin typeface="黑体" panose="02010609060101010101" pitchFamily="2" charset="-122"/>
                <a:ea typeface="黑体" panose="02010609060101010101" pitchFamily="2" charset="-122"/>
                <a:sym typeface="Arial" panose="020B0604020202020204" pitchFamily="34" charset="0"/>
              </a:rPr>
              <a:t>年失业率高，      原因：</a:t>
            </a:r>
            <a:r>
              <a:rPr lang="zh-CN" altLang="en-US" b="1" baseline="0" dirty="0">
                <a:latin typeface="Tahoma" panose="020B0604030504040204" pitchFamily="34" charset="0"/>
                <a:ea typeface="宋体" panose="02010600030101010101" pitchFamily="2" charset="-122"/>
                <a:sym typeface="Arial" panose="020B0604020202020204" pitchFamily="34" charset="0"/>
              </a:rPr>
              <a:t>经济大危机</a:t>
            </a:r>
            <a:endParaRPr lang="zh-CN" altLang="zh-CN" sz="1350" dirty="0">
              <a:latin typeface="Arial" panose="020B0604020202020204" pitchFamily="34" charset="0"/>
            </a:endParaRPr>
          </a:p>
        </p:txBody>
      </p:sp>
      <p:sp>
        <p:nvSpPr>
          <p:cNvPr id="1049098" name="矩形 1049609"/>
          <p:cNvSpPr/>
          <p:nvPr/>
        </p:nvSpPr>
        <p:spPr>
          <a:xfrm>
            <a:off x="4139803" y="3794522"/>
            <a:ext cx="3861196" cy="345440"/>
          </a:xfrm>
          <a:prstGeom prst="rect">
            <a:avLst/>
          </a:prstGeom>
          <a:noFill/>
          <a:ln w="9525">
            <a:noFill/>
          </a:ln>
        </p:spPr>
        <p:txBody>
          <a:bodyPr vert="horz" lIns="68580" tIns="34290" rIns="68580" bIns="34290" anchor="t" anchorCtr="0">
            <a:spAutoFit/>
          </a:bodyPr>
          <a:p>
            <a:pPr>
              <a:spcBef>
                <a:spcPct val="50000"/>
              </a:spcBef>
              <a:buFontTx/>
              <a:buNone/>
            </a:pPr>
            <a:r>
              <a:rPr lang="en-US" altLang="zh-CN" b="1" baseline="0" dirty="0">
                <a:latin typeface="黑体" panose="02010609060101010101" pitchFamily="2" charset="-122"/>
                <a:ea typeface="黑体" panose="02010609060101010101" pitchFamily="2" charset="-122"/>
                <a:sym typeface="Arial" panose="020B0604020202020204" pitchFamily="34" charset="0"/>
              </a:rPr>
              <a:t>1933</a:t>
            </a:r>
            <a:r>
              <a:rPr lang="zh-CN" altLang="en-US" b="1" baseline="0" dirty="0">
                <a:latin typeface="黑体" panose="02010609060101010101" pitchFamily="2" charset="-122"/>
                <a:ea typeface="黑体" panose="02010609060101010101" pitchFamily="2" charset="-122"/>
                <a:sym typeface="Arial" panose="020B0604020202020204" pitchFamily="34" charset="0"/>
              </a:rPr>
              <a:t>年以后降低，原因：</a:t>
            </a:r>
            <a:r>
              <a:rPr lang="zh-CN" altLang="en-US" b="1" baseline="0" dirty="0">
                <a:latin typeface="Tahoma" panose="020B0604030504040204" pitchFamily="34" charset="0"/>
                <a:ea typeface="宋体" panose="02010600030101010101" pitchFamily="2" charset="-122"/>
                <a:sym typeface="Arial" panose="020B0604020202020204" pitchFamily="34" charset="0"/>
              </a:rPr>
              <a:t>罗斯福新政</a:t>
            </a:r>
            <a:endParaRPr lang="zh-CN" altLang="zh-CN" sz="1350" dirty="0">
              <a:latin typeface="Arial" panose="020B0604020202020204" pitchFamily="34" charset="0"/>
            </a:endParaRPr>
          </a:p>
        </p:txBody>
      </p:sp>
      <p:sp>
        <p:nvSpPr>
          <p:cNvPr id="1049100" name="矩形 1049611"/>
          <p:cNvSpPr/>
          <p:nvPr/>
        </p:nvSpPr>
        <p:spPr>
          <a:xfrm>
            <a:off x="4787504" y="785535"/>
            <a:ext cx="1890713" cy="1037590"/>
          </a:xfrm>
          <a:prstGeom prst="rect">
            <a:avLst/>
          </a:prstGeom>
          <a:noFill/>
          <a:ln w="9525">
            <a:noFill/>
          </a:ln>
        </p:spPr>
        <p:txBody>
          <a:bodyPr vert="horz" lIns="68580" tIns="34290" rIns="68580" bIns="34290" anchor="ctr" anchorCtr="0">
            <a:spAutoFit/>
          </a:bodyPr>
          <a:p>
            <a:pPr>
              <a:buFontTx/>
              <a:buNone/>
            </a:pPr>
            <a:r>
              <a:rPr lang="en-US" altLang="zh-CN" sz="2100" b="1" baseline="0" dirty="0">
                <a:latin typeface="Arial" panose="020B0604020202020204" pitchFamily="34" charset="0"/>
                <a:ea typeface="宋体" panose="02010600030101010101" pitchFamily="2" charset="-122"/>
                <a:sym typeface="Arial" panose="020B0604020202020204" pitchFamily="34" charset="0"/>
              </a:rPr>
              <a:t>1</a:t>
            </a:r>
            <a:r>
              <a:rPr lang="zh-CN" altLang="en-US" sz="2100" b="1" baseline="0" dirty="0">
                <a:latin typeface="Arial" panose="020B0604020202020204" pitchFamily="34" charset="0"/>
                <a:ea typeface="宋体" panose="02010600030101010101" pitchFamily="2" charset="-122"/>
                <a:sym typeface="Arial" panose="020B0604020202020204" pitchFamily="34" charset="0"/>
              </a:rPr>
              <a:t>、曲线变化</a:t>
            </a:r>
            <a:endParaRPr lang="zh-CN" altLang="zh-CN" sz="1350" dirty="0">
              <a:latin typeface="Arial" panose="020B0604020202020204" pitchFamily="34" charset="0"/>
            </a:endParaRPr>
          </a:p>
          <a:p>
            <a:pPr>
              <a:buFontTx/>
              <a:buNone/>
            </a:pPr>
            <a:r>
              <a:rPr lang="en-US" altLang="zh-CN" sz="2100" b="1" baseline="0" dirty="0">
                <a:latin typeface="Arial" panose="020B0604020202020204" pitchFamily="34" charset="0"/>
                <a:ea typeface="宋体" panose="02010600030101010101" pitchFamily="2" charset="-122"/>
                <a:sym typeface="Arial" panose="020B0604020202020204" pitchFamily="34" charset="0"/>
              </a:rPr>
              <a:t>2</a:t>
            </a:r>
            <a:r>
              <a:rPr lang="zh-CN" altLang="en-US" sz="2100" b="1" baseline="0" dirty="0">
                <a:latin typeface="Arial" panose="020B0604020202020204" pitchFamily="34" charset="0"/>
                <a:ea typeface="宋体" panose="02010600030101010101" pitchFamily="2" charset="-122"/>
                <a:sym typeface="Arial" panose="020B0604020202020204" pitchFamily="34" charset="0"/>
              </a:rPr>
              <a:t>、变化原因</a:t>
            </a:r>
            <a:endParaRPr lang="zh-CN" altLang="zh-CN" sz="1350" dirty="0">
              <a:latin typeface="Arial" panose="020B0604020202020204" pitchFamily="34" charset="0"/>
            </a:endParaRPr>
          </a:p>
          <a:p>
            <a:pPr>
              <a:buFontTx/>
              <a:buNone/>
            </a:pPr>
            <a:r>
              <a:rPr lang="en-US" altLang="zh-CN" sz="2100" b="1" baseline="0" dirty="0">
                <a:latin typeface="Arial" panose="020B0604020202020204" pitchFamily="34" charset="0"/>
                <a:ea typeface="宋体" panose="02010600030101010101" pitchFamily="2" charset="-122"/>
                <a:sym typeface="Arial" panose="020B0604020202020204" pitchFamily="34" charset="0"/>
              </a:rPr>
              <a:t>3</a:t>
            </a:r>
            <a:r>
              <a:rPr lang="zh-CN" altLang="en-US" sz="2100" b="1" baseline="0" dirty="0">
                <a:latin typeface="Arial" panose="020B0604020202020204" pitchFamily="34" charset="0"/>
                <a:ea typeface="宋体" panose="02010600030101010101" pitchFamily="2" charset="-122"/>
                <a:sym typeface="Arial" panose="020B0604020202020204" pitchFamily="34" charset="0"/>
              </a:rPr>
              <a:t>、说明结论</a:t>
            </a:r>
            <a:endParaRPr lang="zh-CN" altLang="zh-CN" sz="1350" dirty="0">
              <a:latin typeface="Arial" panose="020B0604020202020204" pitchFamily="34" charset="0"/>
            </a:endParaRPr>
          </a:p>
        </p:txBody>
      </p:sp>
      <p:sp>
        <p:nvSpPr>
          <p:cNvPr id="1049102" name="矩形 1049613"/>
          <p:cNvSpPr/>
          <p:nvPr/>
        </p:nvSpPr>
        <p:spPr>
          <a:xfrm>
            <a:off x="395605" y="4278630"/>
            <a:ext cx="6532245" cy="622300"/>
          </a:xfrm>
          <a:prstGeom prst="rect">
            <a:avLst/>
          </a:prstGeom>
          <a:noFill/>
          <a:ln w="9525">
            <a:noFill/>
          </a:ln>
        </p:spPr>
        <p:txBody>
          <a:bodyPr vert="horz" wrap="square" lIns="68580" tIns="34290" rIns="68580" bIns="34290" anchor="t" anchorCtr="0">
            <a:spAutoFit/>
          </a:bodyPr>
          <a:p>
            <a:pPr>
              <a:spcBef>
                <a:spcPct val="50000"/>
              </a:spcBef>
              <a:buFontTx/>
              <a:buNone/>
            </a:pPr>
            <a:r>
              <a:rPr lang="zh-CN" altLang="en-US" b="1" baseline="0" dirty="0">
                <a:latin typeface="Arial" panose="020B0604020202020204" pitchFamily="34" charset="0"/>
                <a:ea typeface="宋体" panose="02010600030101010101" pitchFamily="2" charset="-122"/>
                <a:sym typeface="Arial" panose="020B0604020202020204" pitchFamily="34" charset="0"/>
              </a:rPr>
              <a:t>说明了：罗斯福新政开创了资本主义国家对经济干预的先例。制定政策要符合国情，敢于创新。</a:t>
            </a:r>
            <a:endParaRPr lang="zh-CN" altLang="zh-CN" sz="1350" dirty="0">
              <a:latin typeface="Arial" panose="020B0604020202020204" pitchFamily="34" charset="0"/>
            </a:endParaRPr>
          </a:p>
        </p:txBody>
      </p:sp>
      <p:sp>
        <p:nvSpPr>
          <p:cNvPr id="1049104" name="矩形 1049615"/>
          <p:cNvSpPr/>
          <p:nvPr/>
        </p:nvSpPr>
        <p:spPr>
          <a:xfrm>
            <a:off x="7163991" y="4624388"/>
            <a:ext cx="603885" cy="276225"/>
          </a:xfrm>
          <a:prstGeom prst="rect">
            <a:avLst/>
          </a:prstGeom>
          <a:noFill/>
          <a:ln w="9525">
            <a:noFill/>
          </a:ln>
        </p:spPr>
        <p:txBody>
          <a:bodyPr vert="horz" wrap="none" lIns="68580" tIns="34290" rIns="68580" bIns="34290" anchor="t" anchorCtr="0">
            <a:spAutoFit/>
          </a:bodyPr>
          <a:p>
            <a:pPr>
              <a:buFontTx/>
              <a:buNone/>
            </a:pPr>
            <a:r>
              <a:rPr lang="en-US" altLang="zh-CN" sz="1350" baseline="0" dirty="0">
                <a:latin typeface="Arial" panose="020B0604020202020204" pitchFamily="34" charset="0"/>
                <a:ea typeface="宋体" panose="02010600030101010101" pitchFamily="2" charset="-122"/>
                <a:sym typeface="Arial" panose="020B0604020202020204" pitchFamily="34" charset="0"/>
                <a:hlinkClick r:id=""/>
              </a:rPr>
              <a:t>BACK</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9094"/>
                                        </p:tgtEl>
                                        <p:attrNameLst>
                                          <p:attrName>style.visibility</p:attrName>
                                        </p:attrNameLst>
                                      </p:cBhvr>
                                      <p:to>
                                        <p:strVal val="visible"/>
                                      </p:to>
                                    </p:set>
                                    <p:animEffect transition="in" filter="blinds(horizontal)">
                                      <p:cBhvr>
                                        <p:cTn id="7" dur="500"/>
                                        <p:tgtEl>
                                          <p:spTgt spid="104909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9096"/>
                                        </p:tgtEl>
                                        <p:attrNameLst>
                                          <p:attrName>style.visibility</p:attrName>
                                        </p:attrNameLst>
                                      </p:cBhvr>
                                      <p:to>
                                        <p:strVal val="visible"/>
                                      </p:to>
                                    </p:set>
                                    <p:animEffect transition="in" filter="blinds(horizontal)">
                                      <p:cBhvr>
                                        <p:cTn id="12" dur="500"/>
                                        <p:tgtEl>
                                          <p:spTgt spid="104909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49098"/>
                                        </p:tgtEl>
                                        <p:attrNameLst>
                                          <p:attrName>style.visibility</p:attrName>
                                        </p:attrNameLst>
                                      </p:cBhvr>
                                      <p:to>
                                        <p:strVal val="visible"/>
                                      </p:to>
                                    </p:set>
                                    <p:animEffect transition="in" filter="blinds(horizontal)">
                                      <p:cBhvr>
                                        <p:cTn id="17" dur="500"/>
                                        <p:tgtEl>
                                          <p:spTgt spid="104909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49102"/>
                                        </p:tgtEl>
                                        <p:attrNameLst>
                                          <p:attrName>style.visibility</p:attrName>
                                        </p:attrNameLst>
                                      </p:cBhvr>
                                      <p:to>
                                        <p:strVal val="visible"/>
                                      </p:to>
                                    </p:set>
                                    <p:animEffect transition="in" filter="blinds(horizontal)">
                                      <p:cBhvr>
                                        <p:cTn id="22" dur="500"/>
                                        <p:tgtEl>
                                          <p:spTgt spid="1049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112" name="文本占位符 1049623"/>
          <p:cNvSpPr/>
          <p:nvPr>
            <p:ph type="body" idx="1"/>
          </p:nvPr>
        </p:nvSpPr>
        <p:spPr>
          <a:xfrm>
            <a:off x="116840" y="915670"/>
            <a:ext cx="9027160" cy="2488565"/>
          </a:xfrm>
        </p:spPr>
        <p:txBody>
          <a:bodyPr lIns="68580" tIns="34290" rIns="68580" bIns="34290" anchor="t" anchorCtr="0"/>
          <a:p>
            <a:pPr marL="0" indent="0">
              <a:buSzPct val="100000"/>
              <a:buFontTx/>
              <a:buNone/>
            </a:pPr>
            <a:r>
              <a:rPr lang="en-US" altLang="zh-CN" sz="3200" b="0" baseline="0" dirty="0">
                <a:latin typeface="Arial" panose="020B0604020202020204" pitchFamily="34" charset="0"/>
                <a:ea typeface="楷体_GB2312" pitchFamily="49" charset="-122"/>
                <a:sym typeface="Arial" panose="020B0604020202020204" pitchFamily="34" charset="0"/>
              </a:rPr>
              <a:t>一位唐朝官员说：“国家取士，远法前代，进士之科，得人为盛。”材料反映的选官制度正式创立于 </a:t>
            </a:r>
            <a:endParaRPr lang="en-US" altLang="en-US" sz="3200" dirty="0"/>
          </a:p>
          <a:p>
            <a:pPr marL="0" indent="0">
              <a:buSzPct val="100000"/>
              <a:buFontTx/>
              <a:buNone/>
            </a:pPr>
            <a:r>
              <a:rPr lang="en-US" altLang="zh-CN" sz="3200" b="0" baseline="0" dirty="0">
                <a:latin typeface="Arial" panose="020B0604020202020204" pitchFamily="34" charset="0"/>
                <a:ea typeface="楷体_GB2312" pitchFamily="49" charset="-122"/>
                <a:sym typeface="Arial" panose="020B0604020202020204" pitchFamily="34" charset="0"/>
              </a:rPr>
              <a:t>A.</a:t>
            </a:r>
            <a:r>
              <a:rPr lang="zh-CN" altLang="en-US" sz="3200" b="0" baseline="0" dirty="0">
                <a:latin typeface="Arial" panose="020B0604020202020204" pitchFamily="34" charset="0"/>
                <a:ea typeface="楷体_GB2312" pitchFamily="49" charset="-122"/>
                <a:sym typeface="Arial" panose="020B0604020202020204" pitchFamily="34" charset="0"/>
              </a:rPr>
              <a:t>隋文帝 		   </a:t>
            </a:r>
            <a:r>
              <a:rPr lang="en-US" altLang="zh-CN" sz="3200" b="0" baseline="0" dirty="0">
                <a:latin typeface="Arial" panose="020B0604020202020204" pitchFamily="34" charset="0"/>
                <a:ea typeface="楷体_GB2312" pitchFamily="49" charset="-122"/>
                <a:sym typeface="Arial" panose="020B0604020202020204" pitchFamily="34" charset="0"/>
              </a:rPr>
              <a:t>B.</a:t>
            </a:r>
            <a:r>
              <a:rPr lang="zh-CN" altLang="en-US" sz="3200" b="0" baseline="0" dirty="0">
                <a:latin typeface="Arial" panose="020B0604020202020204" pitchFamily="34" charset="0"/>
                <a:ea typeface="楷体_GB2312" pitchFamily="49" charset="-122"/>
                <a:sym typeface="Arial" panose="020B0604020202020204" pitchFamily="34" charset="0"/>
              </a:rPr>
              <a:t>隋炀帝 		</a:t>
            </a:r>
            <a:endParaRPr lang="en-US" altLang="en-US" sz="3200" dirty="0"/>
          </a:p>
          <a:p>
            <a:pPr marL="0" indent="0">
              <a:buSzPct val="100000"/>
              <a:buFontTx/>
              <a:buNone/>
            </a:pPr>
            <a:r>
              <a:rPr lang="en-US" altLang="zh-CN" sz="3200" b="0" baseline="0" dirty="0">
                <a:latin typeface="Arial" panose="020B0604020202020204" pitchFamily="34" charset="0"/>
                <a:ea typeface="楷体_GB2312" pitchFamily="49" charset="-122"/>
                <a:sym typeface="Arial" panose="020B0604020202020204" pitchFamily="34" charset="0"/>
              </a:rPr>
              <a:t>C.</a:t>
            </a:r>
            <a:r>
              <a:rPr lang="zh-CN" altLang="en-US" sz="3200" b="0" baseline="0" dirty="0">
                <a:latin typeface="Arial" panose="020B0604020202020204" pitchFamily="34" charset="0"/>
                <a:ea typeface="楷体_GB2312" pitchFamily="49" charset="-122"/>
                <a:sym typeface="Arial" panose="020B0604020202020204" pitchFamily="34" charset="0"/>
              </a:rPr>
              <a:t>唐太宗 		   </a:t>
            </a:r>
            <a:r>
              <a:rPr lang="en-US" altLang="zh-CN" sz="3200" b="0" baseline="0" dirty="0">
                <a:latin typeface="Arial" panose="020B0604020202020204" pitchFamily="34" charset="0"/>
                <a:ea typeface="楷体_GB2312" pitchFamily="49" charset="-122"/>
                <a:sym typeface="Arial" panose="020B0604020202020204" pitchFamily="34" charset="0"/>
              </a:rPr>
              <a:t>D.</a:t>
            </a:r>
            <a:r>
              <a:rPr lang="zh-CN" altLang="en-US" sz="3200" b="0" baseline="0" dirty="0">
                <a:latin typeface="Arial" panose="020B0604020202020204" pitchFamily="34" charset="0"/>
                <a:ea typeface="楷体_GB2312" pitchFamily="49" charset="-122"/>
                <a:sym typeface="Arial" panose="020B0604020202020204" pitchFamily="34" charset="0"/>
              </a:rPr>
              <a:t>唐玄宗</a:t>
            </a:r>
            <a:endParaRPr lang="zh-CN" altLang="en-US" sz="3200" b="0" baseline="0" dirty="0">
              <a:latin typeface="Arial" panose="020B0604020202020204" pitchFamily="34" charset="0"/>
              <a:ea typeface="楷体_GB2312" pitchFamily="49" charset="-122"/>
              <a:sym typeface="Arial" panose="020B0604020202020204" pitchFamily="34" charset="0"/>
            </a:endParaRPr>
          </a:p>
        </p:txBody>
      </p:sp>
      <p:sp>
        <p:nvSpPr>
          <p:cNvPr id="1049114" name="矩形 1049625"/>
          <p:cNvSpPr/>
          <p:nvPr/>
        </p:nvSpPr>
        <p:spPr>
          <a:xfrm>
            <a:off x="383540" y="3580130"/>
            <a:ext cx="8494395" cy="1397635"/>
          </a:xfrm>
          <a:prstGeom prst="rect">
            <a:avLst/>
          </a:prstGeom>
          <a:solidFill>
            <a:srgbClr val="CCFFCC"/>
          </a:solidFill>
          <a:ln w="9525">
            <a:noFill/>
          </a:ln>
        </p:spPr>
        <p:txBody>
          <a:bodyPr vert="horz" wrap="square" lIns="68580" tIns="34290" rIns="68580" bIns="34290" anchor="t" anchorCtr="0">
            <a:spAutoFit/>
          </a:bodyPr>
          <a:p>
            <a:pPr>
              <a:spcBef>
                <a:spcPct val="50000"/>
              </a:spcBef>
              <a:buFontTx/>
              <a:buNone/>
            </a:pPr>
            <a:r>
              <a:rPr lang="zh-CN" altLang="en-US" sz="24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解题技巧：</a:t>
            </a:r>
            <a:endParaRPr lang="zh-CN" altLang="zh-CN" sz="1400" dirty="0">
              <a:latin typeface="Arial" panose="020B0604020202020204" pitchFamily="34" charset="0"/>
            </a:endParaRPr>
          </a:p>
          <a:p>
            <a:pPr>
              <a:lnSpc>
                <a:spcPct val="90000"/>
              </a:lnSpc>
              <a:spcBef>
                <a:spcPct val="20000"/>
              </a:spcBef>
              <a:buFontTx/>
              <a:buNone/>
            </a:pPr>
            <a:r>
              <a:rPr lang="en-US" altLang="zh-CN" sz="24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1</a:t>
            </a:r>
            <a:r>
              <a:rPr lang="zh-CN" altLang="en-US" sz="24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、根据问题“选官制度创立”，联系所学知识直接选择；</a:t>
            </a:r>
            <a:endParaRPr lang="zh-CN" altLang="zh-CN" sz="1400" dirty="0">
              <a:latin typeface="Arial" panose="020B0604020202020204" pitchFamily="34" charset="0"/>
            </a:endParaRPr>
          </a:p>
          <a:p>
            <a:pPr>
              <a:spcBef>
                <a:spcPct val="50000"/>
              </a:spcBef>
              <a:buFontTx/>
              <a:buNone/>
            </a:pPr>
            <a:r>
              <a:rPr lang="zh-CN" altLang="en-US" sz="24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选择 </a:t>
            </a:r>
            <a:r>
              <a:rPr lang="en-US" altLang="zh-CN" sz="24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B</a:t>
            </a:r>
            <a:endParaRPr lang="en-US" altLang="zh-CN" sz="2400" b="1" baseline="0" dirty="0">
              <a:solidFill>
                <a:srgbClr val="FF0000"/>
              </a:solidFill>
              <a:latin typeface="Arial" panose="020B0604020202020204" pitchFamily="34" charset="0"/>
              <a:ea typeface="宋体" panose="02010600030101010101" pitchFamily="2" charset="-122"/>
              <a:sym typeface="Arial" panose="020B0604020202020204" pitchFamily="34" charset="0"/>
            </a:endParaRPr>
          </a:p>
        </p:txBody>
      </p:sp>
      <p:sp>
        <p:nvSpPr>
          <p:cNvPr id="2" name="文本框 1"/>
          <p:cNvSpPr txBox="1"/>
          <p:nvPr/>
        </p:nvSpPr>
        <p:spPr>
          <a:xfrm>
            <a:off x="107315" y="123190"/>
            <a:ext cx="2224405" cy="583565"/>
          </a:xfrm>
          <a:prstGeom prst="rect">
            <a:avLst/>
          </a:prstGeom>
          <a:noFill/>
        </p:spPr>
        <p:txBody>
          <a:bodyPr wrap="none" rtlCol="0" anchor="t">
            <a:spAutoFit/>
          </a:bodyPr>
          <a:p>
            <a:r>
              <a:rPr lang="zh-CN" altLang="en-US" sz="3200" b="1" dirty="0">
                <a:latin typeface="Arial" panose="020B0604020202020204" pitchFamily="34" charset="0"/>
                <a:ea typeface="黑体" panose="02010609060101010101" pitchFamily="2" charset="-122"/>
                <a:sym typeface="Arial" panose="020B0604020202020204" pitchFamily="34" charset="0"/>
              </a:rPr>
              <a:t>引用材料类</a:t>
            </a:r>
            <a:endParaRPr lang="zh-CN" altLang="en-US" sz="3200" b="1" dirty="0">
              <a:latin typeface="Arial" panose="020B0604020202020204" pitchFamily="34" charset="0"/>
              <a:ea typeface="黑体" panose="02010609060101010101" pitchFamily="2"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9114"/>
                                        </p:tgtEl>
                                        <p:attrNameLst>
                                          <p:attrName>style.visibility</p:attrName>
                                        </p:attrNameLst>
                                      </p:cBhvr>
                                      <p:to>
                                        <p:strVal val="visible"/>
                                      </p:to>
                                    </p:set>
                                    <p:animEffect transition="in" filter="box(in)">
                                      <p:cBhvr>
                                        <p:cTn id="7" dur="500"/>
                                        <p:tgtEl>
                                          <p:spTgt spid="1049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156" name="文本占位符 1049671"/>
          <p:cNvSpPr/>
          <p:nvPr>
            <p:ph type="body" idx="1"/>
          </p:nvPr>
        </p:nvSpPr>
        <p:spPr>
          <a:xfrm>
            <a:off x="395605" y="339725"/>
            <a:ext cx="8462010" cy="2771140"/>
          </a:xfrm>
        </p:spPr>
        <p:txBody>
          <a:bodyPr lIns="68580" tIns="34290" rIns="68580" bIns="34290" anchor="t" anchorCtr="0"/>
          <a:p>
            <a:pPr marL="0" indent="0">
              <a:buSzPct val="100000"/>
              <a:buFontTx/>
              <a:buNone/>
            </a:pPr>
            <a:r>
              <a:rPr lang="en-US" altLang="zh-CN" sz="2400" b="0" baseline="0" dirty="0">
                <a:latin typeface="Arial" panose="020B0604020202020204" pitchFamily="34" charset="0"/>
                <a:ea typeface="楷体_GB2312" pitchFamily="49" charset="-122"/>
                <a:sym typeface="Arial" panose="020B0604020202020204" pitchFamily="34" charset="0"/>
              </a:rPr>
              <a:t>1921</a:t>
            </a:r>
            <a:r>
              <a:rPr lang="zh-CN" altLang="en-US" sz="2400" b="0" baseline="0" dirty="0">
                <a:latin typeface="Arial" panose="020B0604020202020204" pitchFamily="34" charset="0"/>
                <a:ea typeface="楷体_GB2312" pitchFamily="49" charset="-122"/>
                <a:sym typeface="Arial" panose="020B0604020202020204" pitchFamily="34" charset="0"/>
              </a:rPr>
              <a:t>年中共的诞生证明了中国革命的方向，在艰难曲折的革命斗争历程中，党逐步走向成熟。中共历史上的遵义会议</a:t>
            </a:r>
            <a:endParaRPr lang="en-US" altLang="en-US" sz="2400" dirty="0"/>
          </a:p>
          <a:p>
            <a:pPr marL="0" indent="0">
              <a:buSzPct val="100000"/>
              <a:buFontTx/>
              <a:buNone/>
            </a:pPr>
            <a:r>
              <a:rPr lang="en-US" altLang="zh-CN" sz="2400" b="0" baseline="0" dirty="0">
                <a:latin typeface="Arial" panose="020B0604020202020204" pitchFamily="34" charset="0"/>
                <a:ea typeface="楷体_GB2312" pitchFamily="49" charset="-122"/>
                <a:sym typeface="Arial" panose="020B0604020202020204" pitchFamily="34" charset="0"/>
              </a:rPr>
              <a:t>A</a:t>
            </a:r>
            <a:r>
              <a:rPr lang="zh-CN" altLang="en-US" sz="2400" b="0" baseline="0" dirty="0">
                <a:latin typeface="Arial" panose="020B0604020202020204" pitchFamily="34" charset="0"/>
                <a:ea typeface="楷体_GB2312" pitchFamily="49" charset="-122"/>
                <a:sym typeface="Arial" panose="020B0604020202020204" pitchFamily="34" charset="0"/>
              </a:rPr>
              <a:t>．中国革命面貌焕然一新        </a:t>
            </a:r>
            <a:endParaRPr lang="en-US" altLang="en-US" sz="2400" dirty="0"/>
          </a:p>
          <a:p>
            <a:pPr marL="0" indent="0">
              <a:buSzPct val="100000"/>
              <a:buFontTx/>
              <a:buNone/>
            </a:pPr>
            <a:r>
              <a:rPr lang="en-US" altLang="zh-CN" sz="2400" b="0" baseline="0" dirty="0">
                <a:latin typeface="Arial" panose="020B0604020202020204" pitchFamily="34" charset="0"/>
                <a:ea typeface="楷体_GB2312" pitchFamily="49" charset="-122"/>
                <a:sym typeface="Arial" panose="020B0604020202020204" pitchFamily="34" charset="0"/>
              </a:rPr>
              <a:t>B</a:t>
            </a:r>
            <a:r>
              <a:rPr lang="zh-CN" altLang="en-US" sz="2400" b="0" baseline="0" dirty="0">
                <a:latin typeface="Arial" panose="020B0604020202020204" pitchFamily="34" charset="0"/>
                <a:ea typeface="楷体_GB2312" pitchFamily="49" charset="-122"/>
                <a:sym typeface="Arial" panose="020B0604020202020204" pitchFamily="34" charset="0"/>
              </a:rPr>
              <a:t>．为井冈山会师创造了条件</a:t>
            </a:r>
            <a:endParaRPr lang="en-US" altLang="en-US" sz="2400" dirty="0"/>
          </a:p>
          <a:p>
            <a:pPr marL="0" indent="0">
              <a:buSzPct val="100000"/>
              <a:buFontTx/>
              <a:buNone/>
            </a:pPr>
            <a:r>
              <a:rPr lang="en-US" altLang="zh-CN" sz="2400" b="0" baseline="0" dirty="0">
                <a:latin typeface="Arial" panose="020B0604020202020204" pitchFamily="34" charset="0"/>
                <a:ea typeface="楷体_GB2312" pitchFamily="49" charset="-122"/>
                <a:sym typeface="Arial" panose="020B0604020202020204" pitchFamily="34" charset="0"/>
              </a:rPr>
              <a:t>C</a:t>
            </a:r>
            <a:r>
              <a:rPr lang="zh-CN" altLang="en-US" sz="2400" b="0" baseline="0" dirty="0">
                <a:latin typeface="Arial" panose="020B0604020202020204" pitchFamily="34" charset="0"/>
                <a:ea typeface="楷体_GB2312" pitchFamily="49" charset="-122"/>
                <a:sym typeface="Arial" panose="020B0604020202020204" pitchFamily="34" charset="0"/>
              </a:rPr>
              <a:t>．及时作出了挽救党和革命的决定      </a:t>
            </a:r>
            <a:endParaRPr lang="zh-CN" altLang="en-US" sz="2400" b="0" baseline="0" dirty="0">
              <a:latin typeface="Arial" panose="020B0604020202020204" pitchFamily="34" charset="0"/>
              <a:ea typeface="楷体_GB2312" pitchFamily="49" charset="-122"/>
              <a:sym typeface="Arial" panose="020B0604020202020204" pitchFamily="34" charset="0"/>
            </a:endParaRPr>
          </a:p>
          <a:p>
            <a:pPr marL="0" indent="0">
              <a:buSzPct val="100000"/>
              <a:buFontTx/>
              <a:buNone/>
            </a:pPr>
            <a:r>
              <a:rPr lang="en-US" altLang="zh-CN" sz="2400" b="0" baseline="0" dirty="0">
                <a:latin typeface="Arial" panose="020B0604020202020204" pitchFamily="34" charset="0"/>
                <a:ea typeface="楷体_GB2312" pitchFamily="49" charset="-122"/>
                <a:sym typeface="Arial" panose="020B0604020202020204" pitchFamily="34" charset="0"/>
              </a:rPr>
              <a:t>D</a:t>
            </a:r>
            <a:r>
              <a:rPr lang="zh-CN" altLang="en-US" sz="2400" b="0" baseline="0" dirty="0">
                <a:latin typeface="Arial" panose="020B0604020202020204" pitchFamily="34" charset="0"/>
                <a:ea typeface="楷体_GB2312" pitchFamily="49" charset="-122"/>
                <a:sym typeface="Arial" panose="020B0604020202020204" pitchFamily="34" charset="0"/>
              </a:rPr>
              <a:t>．促成了团结抗日局面的实现 </a:t>
            </a:r>
            <a:endParaRPr lang="zh-CN" altLang="en-US" sz="2400" b="0" baseline="0" dirty="0">
              <a:latin typeface="Arial" panose="020B0604020202020204" pitchFamily="34" charset="0"/>
              <a:ea typeface="楷体_GB2312" pitchFamily="49" charset="-122"/>
              <a:sym typeface="Arial" panose="020B0604020202020204" pitchFamily="34" charset="0"/>
            </a:endParaRPr>
          </a:p>
        </p:txBody>
      </p:sp>
      <p:sp>
        <p:nvSpPr>
          <p:cNvPr id="1049158" name="矩形 1049673"/>
          <p:cNvSpPr/>
          <p:nvPr/>
        </p:nvSpPr>
        <p:spPr>
          <a:xfrm>
            <a:off x="231140" y="3363595"/>
            <a:ext cx="8214360" cy="1684020"/>
          </a:xfrm>
          <a:prstGeom prst="rect">
            <a:avLst/>
          </a:prstGeom>
          <a:solidFill>
            <a:srgbClr val="CCFFCC"/>
          </a:solidFill>
          <a:ln w="9525">
            <a:noFill/>
          </a:ln>
        </p:spPr>
        <p:txBody>
          <a:bodyPr vert="horz" wrap="square" lIns="68580" tIns="34290" rIns="68580" bIns="34290" anchor="t" anchorCtr="0">
            <a:spAutoFit/>
          </a:bodyPr>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解题技巧：</a:t>
            </a:r>
            <a:endParaRPr lang="zh-CN" altLang="zh-CN" sz="1350" dirty="0">
              <a:latin typeface="Arial" panose="020B0604020202020204" pitchFamily="34" charset="0"/>
            </a:endParaRPr>
          </a:p>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名词解释类题干较长，要始终抓住最后一问，不被题干中的其它叙述文字干扰，如“</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1921”</a:t>
            </a:r>
            <a:endParaRPr lang="zh-CN" altLang="zh-CN" sz="1350" dirty="0">
              <a:latin typeface="Arial" panose="020B0604020202020204" pitchFamily="34" charset="0"/>
            </a:endParaRPr>
          </a:p>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选择 </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C</a:t>
            </a:r>
            <a:endPar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9158"/>
                                        </p:tgtEl>
                                        <p:attrNameLst>
                                          <p:attrName>style.visibility</p:attrName>
                                        </p:attrNameLst>
                                      </p:cBhvr>
                                      <p:to>
                                        <p:strVal val="visible"/>
                                      </p:to>
                                    </p:set>
                                    <p:animEffect transition="in" filter="box(in)">
                                      <p:cBhvr>
                                        <p:cTn id="7" dur="500"/>
                                        <p:tgtEl>
                                          <p:spTgt spid="104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160" name="文本占位符 1049675"/>
          <p:cNvSpPr/>
          <p:nvPr>
            <p:ph type="body" idx="1"/>
          </p:nvPr>
        </p:nvSpPr>
        <p:spPr>
          <a:xfrm>
            <a:off x="539750" y="267970"/>
            <a:ext cx="7994650" cy="2821940"/>
          </a:xfrm>
        </p:spPr>
        <p:txBody>
          <a:bodyPr lIns="68580" tIns="34290" rIns="68580" bIns="34290" anchor="t" anchorCtr="0"/>
          <a:p>
            <a:pPr marL="0" indent="0">
              <a:buSzPct val="100000"/>
              <a:buFontTx/>
              <a:buNone/>
            </a:pPr>
            <a:r>
              <a:rPr lang="zh-CN" altLang="en-US" sz="2800" b="0" baseline="0" dirty="0">
                <a:latin typeface="Arial" panose="020B0604020202020204" pitchFamily="34" charset="0"/>
                <a:ea typeface="楷体_GB2312" pitchFamily="49" charset="-122"/>
                <a:sym typeface="Arial" panose="020B0604020202020204" pitchFamily="34" charset="0"/>
              </a:rPr>
              <a:t>人类历史上发生的三次科技革命的共同影响不包括</a:t>
            </a:r>
            <a:endParaRPr lang="en-US" altLang="en-US" sz="2800" dirty="0"/>
          </a:p>
          <a:p>
            <a:pPr marL="0" indent="0">
              <a:buSzPct val="100000"/>
              <a:buFontTx/>
              <a:buNone/>
            </a:pPr>
            <a:r>
              <a:rPr lang="en-US" altLang="zh-CN" sz="2800" b="0" baseline="0" dirty="0">
                <a:latin typeface="Arial" panose="020B0604020202020204" pitchFamily="34" charset="0"/>
                <a:ea typeface="楷体_GB2312" pitchFamily="49" charset="-122"/>
                <a:sym typeface="Arial" panose="020B0604020202020204" pitchFamily="34" charset="0"/>
              </a:rPr>
              <a:t>A.</a:t>
            </a:r>
            <a:r>
              <a:rPr lang="zh-CN" altLang="en-US" sz="2800" b="0" baseline="0" dirty="0">
                <a:latin typeface="Arial" panose="020B0604020202020204" pitchFamily="34" charset="0"/>
                <a:ea typeface="楷体_GB2312" pitchFamily="49" charset="-122"/>
                <a:sym typeface="Arial" panose="020B0604020202020204" pitchFamily="34" charset="0"/>
              </a:rPr>
              <a:t>推动社会生产力的发展 			</a:t>
            </a:r>
            <a:endParaRPr lang="en-US" altLang="en-US" sz="2800" dirty="0"/>
          </a:p>
          <a:p>
            <a:pPr marL="0" indent="0">
              <a:buSzPct val="100000"/>
              <a:buFontTx/>
              <a:buNone/>
            </a:pPr>
            <a:r>
              <a:rPr lang="en-US" altLang="zh-CN" sz="2800" b="0" baseline="0" dirty="0">
                <a:latin typeface="Arial" panose="020B0604020202020204" pitchFamily="34" charset="0"/>
                <a:ea typeface="楷体_GB2312" pitchFamily="49" charset="-122"/>
                <a:sym typeface="Arial" panose="020B0604020202020204" pitchFamily="34" charset="0"/>
              </a:rPr>
              <a:t>B.</a:t>
            </a:r>
            <a:r>
              <a:rPr lang="zh-CN" altLang="en-US" sz="2800" b="0" baseline="0" dirty="0">
                <a:latin typeface="Arial" panose="020B0604020202020204" pitchFamily="34" charset="0"/>
                <a:ea typeface="楷体_GB2312" pitchFamily="49" charset="-122"/>
                <a:sym typeface="Arial" panose="020B0604020202020204" pitchFamily="34" charset="0"/>
              </a:rPr>
              <a:t>改变了人们的生活方式 </a:t>
            </a:r>
            <a:endParaRPr lang="en-US" altLang="en-US" sz="2800" dirty="0"/>
          </a:p>
          <a:p>
            <a:pPr marL="0" indent="0">
              <a:buSzPct val="100000"/>
              <a:buFontTx/>
              <a:buNone/>
            </a:pPr>
            <a:r>
              <a:rPr lang="en-US" altLang="zh-CN" sz="2800" b="0" baseline="0" dirty="0">
                <a:latin typeface="Arial" panose="020B0604020202020204" pitchFamily="34" charset="0"/>
                <a:ea typeface="楷体_GB2312" pitchFamily="49" charset="-122"/>
                <a:sym typeface="Arial" panose="020B0604020202020204" pitchFamily="34" charset="0"/>
              </a:rPr>
              <a:t>C.</a:t>
            </a:r>
            <a:r>
              <a:rPr lang="zh-CN" altLang="en-US" sz="2800" b="0" baseline="0" dirty="0">
                <a:latin typeface="Arial" panose="020B0604020202020204" pitchFamily="34" charset="0"/>
                <a:ea typeface="楷体_GB2312" pitchFamily="49" charset="-122"/>
                <a:sym typeface="Arial" panose="020B0604020202020204" pitchFamily="34" charset="0"/>
              </a:rPr>
              <a:t>加强了世界各地的联系 			</a:t>
            </a:r>
            <a:endParaRPr lang="en-US" altLang="en-US" sz="2800" dirty="0"/>
          </a:p>
          <a:p>
            <a:pPr marL="0" indent="0">
              <a:buSzPct val="100000"/>
              <a:buFontTx/>
              <a:buNone/>
            </a:pPr>
            <a:r>
              <a:rPr lang="en-US" altLang="zh-CN" sz="2800" b="0" baseline="0" dirty="0">
                <a:latin typeface="Arial" panose="020B0604020202020204" pitchFamily="34" charset="0"/>
                <a:ea typeface="楷体_GB2312" pitchFamily="49" charset="-122"/>
                <a:sym typeface="Arial" panose="020B0604020202020204" pitchFamily="34" charset="0"/>
              </a:rPr>
              <a:t>D.</a:t>
            </a:r>
            <a:r>
              <a:rPr lang="zh-CN" altLang="en-US" sz="2800" b="0" baseline="0" dirty="0">
                <a:latin typeface="Arial" panose="020B0604020202020204" pitchFamily="34" charset="0"/>
                <a:ea typeface="楷体_GB2312" pitchFamily="49" charset="-122"/>
                <a:sym typeface="Arial" panose="020B0604020202020204" pitchFamily="34" charset="0"/>
              </a:rPr>
              <a:t>把人类带入“电气时代”</a:t>
            </a:r>
            <a:endParaRPr lang="zh-CN" altLang="en-US" sz="2800" b="0" baseline="0" dirty="0">
              <a:latin typeface="Arial" panose="020B0604020202020204" pitchFamily="34" charset="0"/>
              <a:ea typeface="楷体_GB2312" pitchFamily="49" charset="-122"/>
              <a:sym typeface="Arial" panose="020B0604020202020204" pitchFamily="34" charset="0"/>
            </a:endParaRPr>
          </a:p>
        </p:txBody>
      </p:sp>
      <p:sp>
        <p:nvSpPr>
          <p:cNvPr id="1049162" name="矩形 1049677"/>
          <p:cNvSpPr/>
          <p:nvPr/>
        </p:nvSpPr>
        <p:spPr>
          <a:xfrm>
            <a:off x="540465" y="3161665"/>
            <a:ext cx="5455444" cy="1845945"/>
          </a:xfrm>
          <a:prstGeom prst="rect">
            <a:avLst/>
          </a:prstGeom>
          <a:solidFill>
            <a:srgbClr val="CCFFCC"/>
          </a:solidFill>
          <a:ln w="9525">
            <a:noFill/>
          </a:ln>
        </p:spPr>
        <p:txBody>
          <a:bodyPr vert="horz" lIns="68580" tIns="34290" rIns="68580" bIns="34290" anchor="t" anchorCtr="0">
            <a:spAutoFit/>
          </a:bodyPr>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解题技巧：</a:t>
            </a:r>
            <a:endParaRPr lang="zh-CN" altLang="zh-CN" sz="1350" dirty="0">
              <a:latin typeface="Arial" panose="020B0604020202020204" pitchFamily="34" charset="0"/>
            </a:endParaRPr>
          </a:p>
          <a:p>
            <a:pPr>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1</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、注意归纳历史事件之间的异同点</a:t>
            </a:r>
            <a:endParaRPr lang="zh-CN" altLang="zh-CN" sz="1350" dirty="0">
              <a:latin typeface="Arial" panose="020B0604020202020204" pitchFamily="34" charset="0"/>
            </a:endParaRPr>
          </a:p>
          <a:p>
            <a:pPr>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2</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、注意审题如“不包括”“不正确”</a:t>
            </a:r>
            <a:endParaRPr lang="zh-CN" altLang="zh-CN" sz="1350" dirty="0">
              <a:latin typeface="Arial" panose="020B0604020202020204" pitchFamily="34" charset="0"/>
            </a:endParaRPr>
          </a:p>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选择 </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D</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9162"/>
                                        </p:tgtEl>
                                        <p:attrNameLst>
                                          <p:attrName>style.visibility</p:attrName>
                                        </p:attrNameLst>
                                      </p:cBhvr>
                                      <p:to>
                                        <p:strVal val="visible"/>
                                      </p:to>
                                    </p:set>
                                    <p:animEffect transition="in" filter="box(in)">
                                      <p:cBhvr>
                                        <p:cTn id="7" dur="500"/>
                                        <p:tgtEl>
                                          <p:spTgt spid="1049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164" name="标题 1049687"/>
          <p:cNvSpPr/>
          <p:nvPr>
            <p:ph type="title" idx="4294967295"/>
          </p:nvPr>
        </p:nvSpPr>
        <p:spPr>
          <a:xfrm>
            <a:off x="323850" y="123825"/>
            <a:ext cx="3103880" cy="499745"/>
          </a:xfrm>
        </p:spPr>
        <p:txBody>
          <a:bodyPr lIns="68580" tIns="34290" rIns="68580" bIns="34290" anchor="t" anchorCtr="0">
            <a:normAutofit fontScale="90000"/>
          </a:bodyPr>
          <a:p>
            <a:pPr algn="l">
              <a:buFontTx/>
              <a:buNone/>
            </a:pPr>
            <a:r>
              <a:rPr lang="zh-CN" altLang="en-US" sz="3600" b="1" baseline="0" dirty="0">
                <a:latin typeface="Arial" panose="020B0604020202020204" pitchFamily="34" charset="0"/>
                <a:ea typeface="黑体" panose="02010609060101010101" pitchFamily="2" charset="-122"/>
                <a:sym typeface="Arial" panose="020B0604020202020204" pitchFamily="34" charset="0"/>
              </a:rPr>
              <a:t>组合选择题</a:t>
            </a:r>
            <a:endParaRPr lang="zh-CN" altLang="en-US" sz="3600" b="1" baseline="0" dirty="0">
              <a:latin typeface="Arial" panose="020B0604020202020204" pitchFamily="34" charset="0"/>
              <a:ea typeface="黑体" panose="02010609060101010101" pitchFamily="2" charset="-122"/>
              <a:sym typeface="Arial" panose="020B0604020202020204" pitchFamily="34" charset="0"/>
            </a:endParaRPr>
          </a:p>
        </p:txBody>
      </p:sp>
      <p:sp>
        <p:nvSpPr>
          <p:cNvPr id="1049166" name="文本占位符 1049689"/>
          <p:cNvSpPr/>
          <p:nvPr>
            <p:ph type="body" idx="1"/>
          </p:nvPr>
        </p:nvSpPr>
        <p:spPr>
          <a:xfrm>
            <a:off x="179070" y="699770"/>
            <a:ext cx="8703310" cy="2502535"/>
          </a:xfrm>
        </p:spPr>
        <p:txBody>
          <a:bodyPr lIns="68580" tIns="34290" rIns="68580" bIns="34290" anchor="t" anchorCtr="0"/>
          <a:p>
            <a:pPr marL="0" indent="0">
              <a:buSzPct val="100000"/>
              <a:buFontTx/>
              <a:buNone/>
            </a:pPr>
            <a:r>
              <a:rPr lang="en-US" altLang="zh-CN" sz="2400" b="0" baseline="0" dirty="0">
                <a:solidFill>
                  <a:srgbClr val="FF0000"/>
                </a:solidFill>
                <a:latin typeface="Arial" panose="020B0604020202020204" pitchFamily="34" charset="0"/>
                <a:ea typeface="楷体_GB2312" pitchFamily="49" charset="-122"/>
                <a:sym typeface="Arial" panose="020B0604020202020204" pitchFamily="34" charset="0"/>
              </a:rPr>
              <a:t>1</a:t>
            </a:r>
            <a:r>
              <a:rPr lang="zh-CN" altLang="en-US" sz="2400" b="0" baseline="0" dirty="0">
                <a:solidFill>
                  <a:srgbClr val="FF0000"/>
                </a:solidFill>
                <a:latin typeface="Arial" panose="020B0604020202020204" pitchFamily="34" charset="0"/>
                <a:ea typeface="楷体_GB2312" pitchFamily="49" charset="-122"/>
                <a:sym typeface="Arial" panose="020B0604020202020204" pitchFamily="34" charset="0"/>
              </a:rPr>
              <a:t>、时间类</a:t>
            </a:r>
            <a:endParaRPr lang="en-US" altLang="en-US" sz="2400" dirty="0"/>
          </a:p>
          <a:p>
            <a:pPr marL="0" indent="0">
              <a:buSzPct val="100000"/>
              <a:buFontTx/>
              <a:buNone/>
            </a:pPr>
            <a:r>
              <a:rPr lang="en-US" altLang="zh-CN" sz="2400" b="0" baseline="0" dirty="0">
                <a:latin typeface="Arial" panose="020B0604020202020204" pitchFamily="34" charset="0"/>
                <a:ea typeface="楷体_GB2312" pitchFamily="49" charset="-122"/>
                <a:sym typeface="Arial" panose="020B0604020202020204" pitchFamily="34" charset="0"/>
              </a:rPr>
              <a:t>下列与第二次世界大战有关的历史事件，按时间先后顺序排列，正确的是①诺曼底登陆②德国进攻波兰③慕尼黑阴谋④日本偷袭珍珠港</a:t>
            </a:r>
            <a:endParaRPr lang="en-US" altLang="en-US" sz="2400" dirty="0"/>
          </a:p>
          <a:p>
            <a:pPr marL="0" indent="0">
              <a:buSzPct val="100000"/>
              <a:buFontTx/>
              <a:buNone/>
            </a:pPr>
            <a:r>
              <a:rPr lang="en-US" altLang="zh-CN" sz="2400" b="0" baseline="0" dirty="0">
                <a:latin typeface="Arial" panose="020B0604020202020204" pitchFamily="34" charset="0"/>
                <a:ea typeface="楷体_GB2312" pitchFamily="49" charset="-122"/>
                <a:sym typeface="Arial" panose="020B0604020202020204" pitchFamily="34" charset="0"/>
              </a:rPr>
              <a:t>A.②①③④ 	      B.③④②① 	</a:t>
            </a:r>
            <a:endParaRPr lang="en-US" altLang="en-US" sz="2400" dirty="0"/>
          </a:p>
          <a:p>
            <a:pPr marL="0" indent="0">
              <a:buSzPct val="100000"/>
              <a:buFontTx/>
              <a:buNone/>
            </a:pPr>
            <a:r>
              <a:rPr lang="en-US" altLang="zh-CN" sz="2400" b="0" baseline="0" dirty="0">
                <a:latin typeface="Arial" panose="020B0604020202020204" pitchFamily="34" charset="0"/>
                <a:ea typeface="楷体_GB2312" pitchFamily="49" charset="-122"/>
                <a:sym typeface="Arial" panose="020B0604020202020204" pitchFamily="34" charset="0"/>
              </a:rPr>
              <a:t>C.②③④① 	      D.③②④①</a:t>
            </a:r>
            <a:endParaRPr lang="en-US" altLang="zh-CN" sz="2400" b="0" baseline="0" dirty="0">
              <a:latin typeface="Arial" panose="020B0604020202020204" pitchFamily="34" charset="0"/>
              <a:ea typeface="楷体_GB2312" pitchFamily="49" charset="-122"/>
              <a:sym typeface="Arial" panose="020B0604020202020204" pitchFamily="34" charset="0"/>
            </a:endParaRPr>
          </a:p>
        </p:txBody>
      </p:sp>
      <p:sp>
        <p:nvSpPr>
          <p:cNvPr id="1049168" name="矩形 1049691"/>
          <p:cNvSpPr/>
          <p:nvPr/>
        </p:nvSpPr>
        <p:spPr>
          <a:xfrm>
            <a:off x="4574540" y="3218815"/>
            <a:ext cx="4641215" cy="1845945"/>
          </a:xfrm>
          <a:prstGeom prst="rect">
            <a:avLst/>
          </a:prstGeom>
          <a:solidFill>
            <a:srgbClr val="CCFFCC"/>
          </a:solidFill>
          <a:ln w="9525">
            <a:noFill/>
          </a:ln>
        </p:spPr>
        <p:txBody>
          <a:bodyPr vert="horz" wrap="square" lIns="68580" tIns="34290" rIns="68580" bIns="34290" anchor="t" anchorCtr="0">
            <a:spAutoFit/>
          </a:bodyPr>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解题技巧：</a:t>
            </a:r>
            <a:endParaRPr lang="zh-CN" altLang="zh-CN" sz="1350" dirty="0">
              <a:latin typeface="Arial" panose="020B0604020202020204" pitchFamily="34" charset="0"/>
            </a:endParaRPr>
          </a:p>
          <a:p>
            <a:pPr>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1</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、熟悉事件之间的联系、逻辑关系</a:t>
            </a:r>
            <a:endParaRPr lang="zh-CN" altLang="zh-CN" sz="1350" dirty="0">
              <a:latin typeface="Arial" panose="020B0604020202020204" pitchFamily="34" charset="0"/>
            </a:endParaRPr>
          </a:p>
          <a:p>
            <a:pPr>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2</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、将熟悉的事件排序，再运用排除法</a:t>
            </a:r>
            <a:endParaRPr lang="zh-CN" altLang="zh-CN" sz="1350" dirty="0">
              <a:latin typeface="Arial" panose="020B0604020202020204" pitchFamily="34" charset="0"/>
            </a:endParaRPr>
          </a:p>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选择 </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D</a:t>
            </a:r>
            <a:endPar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9168"/>
                                        </p:tgtEl>
                                        <p:attrNameLst>
                                          <p:attrName>style.visibility</p:attrName>
                                        </p:attrNameLst>
                                      </p:cBhvr>
                                      <p:to>
                                        <p:strVal val="visible"/>
                                      </p:to>
                                    </p:set>
                                    <p:animEffect transition="in" filter="box(in)">
                                      <p:cBhvr>
                                        <p:cTn id="7" dur="500"/>
                                        <p:tgtEl>
                                          <p:spTgt spid="1049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170" name="文本占位符 1049693"/>
          <p:cNvSpPr/>
          <p:nvPr>
            <p:ph type="body" idx="1"/>
          </p:nvPr>
        </p:nvSpPr>
        <p:spPr>
          <a:xfrm>
            <a:off x="323850" y="195580"/>
            <a:ext cx="8510270" cy="3394710"/>
          </a:xfrm>
        </p:spPr>
        <p:txBody>
          <a:bodyPr lIns="68580" tIns="34290" rIns="68580" bIns="34290" anchor="t" anchorCtr="0">
            <a:normAutofit/>
          </a:bodyPr>
          <a:p>
            <a:pPr marL="0" indent="0">
              <a:buSzPct val="100000"/>
              <a:buFontTx/>
              <a:buNone/>
            </a:pPr>
            <a:r>
              <a:rPr lang="en-US" altLang="zh-CN" sz="2800" b="0" baseline="0" dirty="0">
                <a:latin typeface="Arial" panose="020B0604020202020204" pitchFamily="34" charset="0"/>
                <a:ea typeface="楷体_GB2312" pitchFamily="49" charset="-122"/>
                <a:sym typeface="Arial" panose="020B0604020202020204" pitchFamily="34" charset="0"/>
              </a:rPr>
              <a:t>20</a:t>
            </a:r>
            <a:r>
              <a:rPr lang="zh-CN" altLang="en-US" sz="2800" b="0" baseline="0" dirty="0">
                <a:latin typeface="Arial" panose="020B0604020202020204" pitchFamily="34" charset="0"/>
                <a:ea typeface="楷体_GB2312" pitchFamily="49" charset="-122"/>
                <a:sym typeface="Arial" panose="020B0604020202020204" pitchFamily="34" charset="0"/>
              </a:rPr>
              <a:t>世纪</a:t>
            </a:r>
            <a:r>
              <a:rPr lang="en-US" altLang="zh-CN" sz="2800" b="0" baseline="0" dirty="0">
                <a:latin typeface="Arial" panose="020B0604020202020204" pitchFamily="34" charset="0"/>
                <a:ea typeface="楷体_GB2312" pitchFamily="49" charset="-122"/>
                <a:sym typeface="Arial" panose="020B0604020202020204" pitchFamily="34" charset="0"/>
              </a:rPr>
              <a:t>70</a:t>
            </a:r>
            <a:r>
              <a:rPr lang="zh-CN" altLang="en-US" sz="2800" b="0" baseline="0" dirty="0">
                <a:latin typeface="Arial" panose="020B0604020202020204" pitchFamily="34" charset="0"/>
                <a:ea typeface="楷体_GB2312" pitchFamily="49" charset="-122"/>
                <a:sym typeface="Arial" panose="020B0604020202020204" pitchFamily="34" charset="0"/>
              </a:rPr>
              <a:t>年代，中国外交事业取得一系列成就。下列属于这一时期的外交成就有①提出和平共处五项原则②恢复在联合国的合法席位③中美正式建立外交关系④承办亚太经合组织会议</a:t>
            </a:r>
            <a:endParaRPr lang="en-US" altLang="en-US" sz="2800" dirty="0"/>
          </a:p>
          <a:p>
            <a:pPr marL="0" indent="0">
              <a:buSzPct val="100000"/>
              <a:buFontTx/>
              <a:buNone/>
            </a:pPr>
            <a:r>
              <a:rPr lang="en-US" altLang="zh-CN" sz="2800" b="0" baseline="0" dirty="0">
                <a:latin typeface="Arial" panose="020B0604020202020204" pitchFamily="34" charset="0"/>
                <a:ea typeface="楷体_GB2312" pitchFamily="49" charset="-122"/>
                <a:sym typeface="Arial" panose="020B0604020202020204" pitchFamily="34" charset="0"/>
              </a:rPr>
              <a:t>A.①②③ 		B.②③ 		</a:t>
            </a:r>
            <a:endParaRPr lang="en-US" altLang="en-US" sz="2800" dirty="0"/>
          </a:p>
          <a:p>
            <a:pPr marL="0" indent="0">
              <a:buSzPct val="100000"/>
              <a:buFontTx/>
              <a:buNone/>
            </a:pPr>
            <a:r>
              <a:rPr lang="en-US" altLang="zh-CN" sz="2800" b="0" baseline="0" dirty="0">
                <a:latin typeface="Arial" panose="020B0604020202020204" pitchFamily="34" charset="0"/>
                <a:ea typeface="楷体_GB2312" pitchFamily="49" charset="-122"/>
                <a:sym typeface="Arial" panose="020B0604020202020204" pitchFamily="34" charset="0"/>
              </a:rPr>
              <a:t>C.①③④ 		D.②④ </a:t>
            </a:r>
            <a:endParaRPr lang="en-US" altLang="zh-CN" sz="2800" b="0" baseline="0" dirty="0">
              <a:latin typeface="Arial" panose="020B0604020202020204" pitchFamily="34" charset="0"/>
              <a:ea typeface="楷体_GB2312" pitchFamily="49" charset="-122"/>
              <a:sym typeface="Arial" panose="020B0604020202020204" pitchFamily="34" charset="0"/>
            </a:endParaRPr>
          </a:p>
        </p:txBody>
      </p:sp>
      <p:sp>
        <p:nvSpPr>
          <p:cNvPr id="1049172" name="矩形 1049695"/>
          <p:cNvSpPr/>
          <p:nvPr/>
        </p:nvSpPr>
        <p:spPr>
          <a:xfrm>
            <a:off x="510540" y="3796030"/>
            <a:ext cx="8408035" cy="1360805"/>
          </a:xfrm>
          <a:prstGeom prst="rect">
            <a:avLst/>
          </a:prstGeom>
          <a:solidFill>
            <a:srgbClr val="CCFFCC"/>
          </a:solidFill>
          <a:ln w="9525">
            <a:noFill/>
          </a:ln>
        </p:spPr>
        <p:txBody>
          <a:bodyPr vert="horz" wrap="square" lIns="68580" tIns="34290" rIns="68580" bIns="34290" anchor="t" anchorCtr="0">
            <a:spAutoFit/>
          </a:bodyPr>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解题技巧：</a:t>
            </a:r>
            <a:endParaRPr lang="zh-CN" altLang="zh-CN" sz="1350" dirty="0">
              <a:latin typeface="Arial" panose="020B0604020202020204" pitchFamily="34" charset="0"/>
            </a:endParaRPr>
          </a:p>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抓住问题指向的时期“</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20</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世纪</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70</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年代”，问题涉及的方面“外交成就”</a:t>
            </a:r>
            <a:endParaRPr lang="zh-CN" altLang="zh-CN" sz="1350" dirty="0">
              <a:latin typeface="Arial" panose="020B0604020202020204" pitchFamily="34" charset="0"/>
            </a:endParaRPr>
          </a:p>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选择 </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B</a:t>
            </a:r>
            <a:endPar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9172"/>
                                        </p:tgtEl>
                                        <p:attrNameLst>
                                          <p:attrName>style.visibility</p:attrName>
                                        </p:attrNameLst>
                                      </p:cBhvr>
                                      <p:to>
                                        <p:strVal val="visible"/>
                                      </p:to>
                                    </p:set>
                                    <p:animEffect transition="in" filter="box(in)">
                                      <p:cBhvr>
                                        <p:cTn id="7" dur="500"/>
                                        <p:tgtEl>
                                          <p:spTgt spid="1049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174" name="文本占位符 1049697"/>
          <p:cNvSpPr/>
          <p:nvPr>
            <p:ph type="body" idx="1"/>
          </p:nvPr>
        </p:nvSpPr>
        <p:spPr>
          <a:xfrm>
            <a:off x="385445" y="195580"/>
            <a:ext cx="7615555" cy="3942080"/>
          </a:xfrm>
        </p:spPr>
        <p:txBody>
          <a:bodyPr lIns="68580" tIns="34290" rIns="68580" bIns="34290" anchor="t" anchorCtr="0"/>
          <a:p>
            <a:pPr marL="0" indent="0">
              <a:lnSpc>
                <a:spcPct val="90000"/>
              </a:lnSpc>
              <a:buSzPct val="100000"/>
              <a:buFontTx/>
              <a:buNone/>
            </a:pPr>
            <a:r>
              <a:rPr lang="en-US" altLang="zh-CN" sz="2100" b="0" baseline="0" dirty="0">
                <a:solidFill>
                  <a:srgbClr val="FF0000"/>
                </a:solidFill>
                <a:latin typeface="Arial" panose="020B0604020202020204" pitchFamily="34" charset="0"/>
                <a:ea typeface="楷体_GB2312" pitchFamily="49" charset="-122"/>
                <a:sym typeface="Arial" panose="020B0604020202020204" pitchFamily="34" charset="0"/>
              </a:rPr>
              <a:t>3</a:t>
            </a:r>
            <a:r>
              <a:rPr lang="zh-CN" altLang="en-US" sz="2100" b="0" baseline="0" dirty="0">
                <a:solidFill>
                  <a:srgbClr val="FF0000"/>
                </a:solidFill>
                <a:latin typeface="Arial" panose="020B0604020202020204" pitchFamily="34" charset="0"/>
                <a:ea typeface="楷体_GB2312" pitchFamily="49" charset="-122"/>
                <a:sym typeface="Arial" panose="020B0604020202020204" pitchFamily="34" charset="0"/>
              </a:rPr>
              <a:t>、图表类</a:t>
            </a:r>
            <a:endParaRPr lang="en-US" altLang="en-US" dirty="0"/>
          </a:p>
          <a:p>
            <a:pPr marL="0" indent="0">
              <a:lnSpc>
                <a:spcPct val="90000"/>
              </a:lnSpc>
              <a:buSzPct val="100000"/>
              <a:buFontTx/>
              <a:buNone/>
            </a:pPr>
            <a:r>
              <a:rPr lang="en-US" altLang="zh-CN" sz="1800" b="0" baseline="0" dirty="0">
                <a:latin typeface="Arial" panose="020B0604020202020204" pitchFamily="34" charset="0"/>
                <a:ea typeface="楷体_GB2312" pitchFamily="49" charset="-122"/>
                <a:sym typeface="Arial" panose="020B0604020202020204" pitchFamily="34" charset="0"/>
              </a:rPr>
              <a:t>统计图表能帮助我们分析历史。从下表中我们可以分析得出的结论有</a:t>
            </a:r>
            <a:endParaRPr lang="en-US" altLang="en-US" dirty="0"/>
          </a:p>
          <a:p>
            <a:pPr marL="0" indent="0">
              <a:lnSpc>
                <a:spcPct val="90000"/>
              </a:lnSpc>
              <a:buSzPct val="100000"/>
              <a:buFontTx/>
              <a:buNone/>
            </a:pPr>
            <a:r>
              <a:rPr lang="en-US" altLang="zh-CN" sz="1800" b="0" baseline="0" dirty="0">
                <a:latin typeface="Arial" panose="020B0604020202020204" pitchFamily="34" charset="0"/>
                <a:ea typeface="楷体_GB2312" pitchFamily="49" charset="-122"/>
                <a:sym typeface="Arial" panose="020B0604020202020204" pitchFamily="34" charset="0"/>
              </a:rPr>
              <a:t>两次世界大战统计表</a:t>
            </a:r>
            <a:endParaRPr lang="en-US" altLang="en-US" dirty="0"/>
          </a:p>
          <a:p>
            <a:pPr>
              <a:lnSpc>
                <a:spcPct val="90000"/>
              </a:lnSpc>
              <a:buSzPct val="100000"/>
              <a:buFontTx/>
              <a:buChar char="•"/>
            </a:pPr>
            <a:endParaRPr lang="en-US" altLang="zh-CN" sz="1800" b="0" baseline="0" dirty="0">
              <a:latin typeface="Arial" panose="020B0604020202020204" pitchFamily="34" charset="0"/>
              <a:ea typeface="楷体_GB2312" pitchFamily="49" charset="-122"/>
              <a:sym typeface="Arial" panose="020B0604020202020204" pitchFamily="34" charset="0"/>
            </a:endParaRPr>
          </a:p>
          <a:p>
            <a:pPr>
              <a:lnSpc>
                <a:spcPct val="90000"/>
              </a:lnSpc>
              <a:buSzPct val="100000"/>
              <a:buFontTx/>
              <a:buChar char="•"/>
            </a:pPr>
            <a:endParaRPr lang="en-US" altLang="zh-CN" sz="1800" b="0" baseline="0" dirty="0">
              <a:latin typeface="Arial" panose="020B0604020202020204" pitchFamily="34" charset="0"/>
              <a:ea typeface="楷体_GB2312" pitchFamily="49" charset="-122"/>
              <a:sym typeface="Arial" panose="020B0604020202020204" pitchFamily="34" charset="0"/>
            </a:endParaRPr>
          </a:p>
          <a:p>
            <a:pPr>
              <a:lnSpc>
                <a:spcPct val="90000"/>
              </a:lnSpc>
              <a:buSzPct val="100000"/>
              <a:buFontTx/>
              <a:buChar char="•"/>
            </a:pPr>
            <a:endParaRPr lang="en-US" altLang="zh-CN" sz="1800" b="0" baseline="0" dirty="0">
              <a:latin typeface="Arial" panose="020B0604020202020204" pitchFamily="34" charset="0"/>
              <a:ea typeface="楷体_GB2312" pitchFamily="49" charset="-122"/>
              <a:sym typeface="Arial" panose="020B0604020202020204" pitchFamily="34" charset="0"/>
            </a:endParaRPr>
          </a:p>
          <a:p>
            <a:pPr>
              <a:lnSpc>
                <a:spcPct val="90000"/>
              </a:lnSpc>
              <a:buSzPct val="100000"/>
              <a:buFontTx/>
              <a:buChar char="•"/>
            </a:pPr>
            <a:endParaRPr lang="en-US" altLang="zh-CN" sz="1800" b="0" baseline="0" dirty="0">
              <a:latin typeface="Arial" panose="020B0604020202020204" pitchFamily="34" charset="0"/>
              <a:ea typeface="楷体_GB2312" pitchFamily="49" charset="-122"/>
              <a:sym typeface="Arial" panose="020B0604020202020204" pitchFamily="34" charset="0"/>
            </a:endParaRPr>
          </a:p>
          <a:p>
            <a:pPr marL="0" indent="0">
              <a:lnSpc>
                <a:spcPct val="90000"/>
              </a:lnSpc>
              <a:buSzPct val="100000"/>
              <a:buFontTx/>
              <a:buNone/>
            </a:pPr>
            <a:r>
              <a:rPr lang="en-US" altLang="zh-CN" sz="1800" b="0" baseline="0" dirty="0">
                <a:latin typeface="Arial" panose="020B0604020202020204" pitchFamily="34" charset="0"/>
                <a:ea typeface="楷体_GB2312" pitchFamily="49" charset="-122"/>
                <a:sym typeface="Arial" panose="020B0604020202020204" pitchFamily="34" charset="0"/>
              </a:rPr>
              <a:t>①战争是人类的浩劫    ②两次战争引起了世界的剧烈震荡</a:t>
            </a:r>
            <a:endParaRPr lang="en-US" altLang="en-US" dirty="0"/>
          </a:p>
          <a:p>
            <a:pPr marL="0" indent="0">
              <a:lnSpc>
                <a:spcPct val="90000"/>
              </a:lnSpc>
              <a:buSzPct val="100000"/>
              <a:buFontTx/>
              <a:buNone/>
            </a:pPr>
            <a:r>
              <a:rPr lang="en-US" altLang="zh-CN" sz="1800" b="0" baseline="0" dirty="0">
                <a:latin typeface="Arial" panose="020B0604020202020204" pitchFamily="34" charset="0"/>
                <a:ea typeface="楷体_GB2312" pitchFamily="49" charset="-122"/>
                <a:sym typeface="Arial" panose="020B0604020202020204" pitchFamily="34" charset="0"/>
              </a:rPr>
              <a:t>③两次战争都是正义与邪恶的较量    ④和平事关各国人民的福祉</a:t>
            </a:r>
            <a:endParaRPr lang="en-US" altLang="en-US" dirty="0"/>
          </a:p>
          <a:p>
            <a:pPr marL="0" indent="0">
              <a:lnSpc>
                <a:spcPct val="90000"/>
              </a:lnSpc>
              <a:buSzPct val="100000"/>
              <a:buFontTx/>
              <a:buNone/>
            </a:pPr>
            <a:r>
              <a:rPr lang="en-US" altLang="zh-CN" sz="1800" b="0" baseline="0" dirty="0">
                <a:latin typeface="Arial" panose="020B0604020202020204" pitchFamily="34" charset="0"/>
                <a:ea typeface="楷体_GB2312" pitchFamily="49" charset="-122"/>
                <a:sym typeface="Arial" panose="020B0604020202020204" pitchFamily="34" charset="0"/>
              </a:rPr>
              <a:t>A</a:t>
            </a:r>
            <a:r>
              <a:rPr lang="zh-CN" altLang="en-US" sz="1800" b="0" baseline="0" dirty="0">
                <a:latin typeface="Arial" panose="020B0604020202020204" pitchFamily="34" charset="0"/>
                <a:ea typeface="楷体_GB2312" pitchFamily="49" charset="-122"/>
                <a:sym typeface="Arial" panose="020B0604020202020204" pitchFamily="34" charset="0"/>
              </a:rPr>
              <a:t>．①②③     </a:t>
            </a:r>
            <a:r>
              <a:rPr lang="en-US" altLang="zh-CN" sz="1800" b="0" baseline="0" dirty="0">
                <a:latin typeface="Arial" panose="020B0604020202020204" pitchFamily="34" charset="0"/>
                <a:ea typeface="楷体_GB2312" pitchFamily="49" charset="-122"/>
                <a:sym typeface="Arial" panose="020B0604020202020204" pitchFamily="34" charset="0"/>
              </a:rPr>
              <a:t>B</a:t>
            </a:r>
            <a:r>
              <a:rPr lang="zh-CN" altLang="en-US" sz="1800" b="0" baseline="0" dirty="0">
                <a:latin typeface="Arial" panose="020B0604020202020204" pitchFamily="34" charset="0"/>
                <a:ea typeface="楷体_GB2312" pitchFamily="49" charset="-122"/>
                <a:sym typeface="Arial" panose="020B0604020202020204" pitchFamily="34" charset="0"/>
              </a:rPr>
              <a:t>．①③④       </a:t>
            </a:r>
            <a:r>
              <a:rPr lang="en-US" altLang="zh-CN" sz="1800" b="0" baseline="0" dirty="0">
                <a:latin typeface="Arial" panose="020B0604020202020204" pitchFamily="34" charset="0"/>
                <a:ea typeface="楷体_GB2312" pitchFamily="49" charset="-122"/>
                <a:sym typeface="Arial" panose="020B0604020202020204" pitchFamily="34" charset="0"/>
              </a:rPr>
              <a:t>C</a:t>
            </a:r>
            <a:r>
              <a:rPr lang="zh-CN" altLang="en-US" sz="1800" b="0" baseline="0" dirty="0">
                <a:latin typeface="Arial" panose="020B0604020202020204" pitchFamily="34" charset="0"/>
                <a:ea typeface="楷体_GB2312" pitchFamily="49" charset="-122"/>
                <a:sym typeface="Arial" panose="020B0604020202020204" pitchFamily="34" charset="0"/>
              </a:rPr>
              <a:t>．①②④       </a:t>
            </a:r>
            <a:r>
              <a:rPr lang="en-US" altLang="zh-CN" sz="1800" b="0" baseline="0" dirty="0">
                <a:latin typeface="Arial" panose="020B0604020202020204" pitchFamily="34" charset="0"/>
                <a:ea typeface="楷体_GB2312" pitchFamily="49" charset="-122"/>
                <a:sym typeface="Arial" panose="020B0604020202020204" pitchFamily="34" charset="0"/>
              </a:rPr>
              <a:t>D</a:t>
            </a:r>
            <a:r>
              <a:rPr lang="zh-CN" altLang="en-US" sz="1800" b="0" baseline="0" dirty="0">
                <a:latin typeface="Arial" panose="020B0604020202020204" pitchFamily="34" charset="0"/>
                <a:ea typeface="楷体_GB2312" pitchFamily="49" charset="-122"/>
                <a:sym typeface="Arial" panose="020B0604020202020204" pitchFamily="34" charset="0"/>
              </a:rPr>
              <a:t>．②③④</a:t>
            </a:r>
            <a:endParaRPr lang="en-US" altLang="en-US" dirty="0"/>
          </a:p>
        </p:txBody>
      </p:sp>
      <p:pic>
        <p:nvPicPr>
          <p:cNvPr id="2097356" name="图片 2097718"/>
          <p:cNvPicPr>
            <a:picLocks noChangeAspect="1"/>
          </p:cNvPicPr>
          <p:nvPr/>
        </p:nvPicPr>
        <p:blipFill>
          <a:blip r:embed="rId1">
            <a:lum bright="-14001" contrast="34000"/>
          </a:blip>
          <a:srcRect/>
          <a:stretch>
            <a:fillRect/>
          </a:stretch>
        </p:blipFill>
        <p:spPr>
          <a:xfrm>
            <a:off x="1979613" y="1204040"/>
            <a:ext cx="4860131" cy="1026319"/>
          </a:xfrm>
          <a:prstGeom prst="rect">
            <a:avLst/>
          </a:prstGeom>
          <a:noFill/>
          <a:ln w="9525">
            <a:noFill/>
          </a:ln>
        </p:spPr>
      </p:pic>
      <p:sp>
        <p:nvSpPr>
          <p:cNvPr id="1049176" name="矩形 1049699"/>
          <p:cNvSpPr/>
          <p:nvPr/>
        </p:nvSpPr>
        <p:spPr>
          <a:xfrm>
            <a:off x="426085" y="3651885"/>
            <a:ext cx="8291830" cy="1360805"/>
          </a:xfrm>
          <a:prstGeom prst="rect">
            <a:avLst/>
          </a:prstGeom>
          <a:solidFill>
            <a:srgbClr val="CCFFCC"/>
          </a:solidFill>
          <a:ln w="9525">
            <a:noFill/>
          </a:ln>
        </p:spPr>
        <p:txBody>
          <a:bodyPr vert="horz" wrap="square" lIns="68580" tIns="34290" rIns="68580" bIns="34290" anchor="t" anchorCtr="0">
            <a:spAutoFit/>
          </a:bodyPr>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解题技巧：</a:t>
            </a:r>
            <a:endParaRPr lang="zh-CN" altLang="zh-CN" sz="1350" dirty="0">
              <a:latin typeface="Arial" panose="020B0604020202020204" pitchFamily="34" charset="0"/>
            </a:endParaRPr>
          </a:p>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关注表格中的选项，从中确定问题的主题“伤亡人数”“经济损失”。</a:t>
            </a:r>
            <a:endParaRPr lang="zh-CN" altLang="zh-CN" sz="1350" dirty="0">
              <a:latin typeface="Arial" panose="020B0604020202020204" pitchFamily="34" charset="0"/>
            </a:endParaRPr>
          </a:p>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选择 </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C</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9176"/>
                                        </p:tgtEl>
                                        <p:attrNameLst>
                                          <p:attrName>style.visibility</p:attrName>
                                        </p:attrNameLst>
                                      </p:cBhvr>
                                      <p:to>
                                        <p:strVal val="visible"/>
                                      </p:to>
                                    </p:set>
                                    <p:animEffect transition="in" filter="box(in)">
                                      <p:cBhvr>
                                        <p:cTn id="7" dur="500"/>
                                        <p:tgtEl>
                                          <p:spTgt spid="1049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184" name="标题 1049707"/>
          <p:cNvSpPr/>
          <p:nvPr>
            <p:ph type="title" idx="4294967295"/>
          </p:nvPr>
        </p:nvSpPr>
        <p:spPr>
          <a:xfrm>
            <a:off x="109855" y="267970"/>
            <a:ext cx="8934450" cy="1096645"/>
          </a:xfrm>
        </p:spPr>
        <p:txBody>
          <a:bodyPr lIns="68580" tIns="34290" rIns="68580" bIns="34290" anchor="t" anchorCtr="0">
            <a:normAutofit fontScale="90000"/>
          </a:bodyPr>
          <a:p>
            <a:pPr algn="l">
              <a:buFontTx/>
              <a:buNone/>
            </a:pPr>
            <a:r>
              <a:rPr lang="zh-CN" altLang="en-US" sz="3000" b="1" baseline="0" dirty="0">
                <a:solidFill>
                  <a:srgbClr val="FF0000"/>
                </a:solidFill>
                <a:latin typeface="Arial" panose="020B0604020202020204" pitchFamily="34" charset="0"/>
                <a:ea typeface="黑体" panose="02010609060101010101" pitchFamily="2" charset="-122"/>
                <a:sym typeface="Arial" panose="020B0604020202020204" pitchFamily="34" charset="0"/>
              </a:rPr>
              <a:t>第一、判断型选择题</a:t>
            </a:r>
            <a:r>
              <a:rPr lang="zh-CN" altLang="en-US" sz="2400" b="1" baseline="0" dirty="0">
                <a:solidFill>
                  <a:srgbClr val="FF0000"/>
                </a:solidFill>
                <a:latin typeface="Arial" panose="020B0604020202020204" pitchFamily="34" charset="0"/>
                <a:ea typeface="黑体" panose="02010609060101010101" pitchFamily="2" charset="-122"/>
                <a:sym typeface="Arial" panose="020B0604020202020204" pitchFamily="34" charset="0"/>
              </a:rPr>
              <a:t>　　</a:t>
            </a:r>
            <a:br>
              <a:rPr lang="en-US" altLang="en-US" sz="2400" b="1" baseline="0" dirty="0">
                <a:solidFill>
                  <a:srgbClr val="000000"/>
                </a:solidFill>
                <a:latin typeface="Arial" panose="020B0604020202020204" pitchFamily="34" charset="0"/>
                <a:ea typeface="黑体" panose="02010609060101010101" pitchFamily="2" charset="-122"/>
                <a:sym typeface="Arial" panose="020B0604020202020204" pitchFamily="34" charset="0"/>
              </a:rPr>
            </a:br>
            <a:r>
              <a:rPr lang="zh-CN" altLang="en-US" sz="2400" b="1" baseline="0" dirty="0">
                <a:solidFill>
                  <a:srgbClr val="000000"/>
                </a:solidFill>
                <a:latin typeface="Arial" panose="020B0604020202020204" pitchFamily="34" charset="0"/>
                <a:ea typeface="黑体" panose="02010609060101010101" pitchFamily="2" charset="-122"/>
                <a:sym typeface="Arial" panose="020B0604020202020204" pitchFamily="34" charset="0"/>
              </a:rPr>
              <a:t>判断型选择题，也称概念型选择题。判断型选择题可分直接和间接两种。</a:t>
            </a:r>
            <a:r>
              <a:rPr lang="zh-CN" altLang="en-US" sz="2400" baseline="0" dirty="0">
                <a:latin typeface="Arial" panose="020B0604020202020204" pitchFamily="34" charset="0"/>
                <a:ea typeface="黑体" panose="02010609060101010101" pitchFamily="2" charset="-122"/>
                <a:sym typeface="Arial" panose="020B0604020202020204" pitchFamily="34" charset="0"/>
              </a:rPr>
              <a:t> </a:t>
            </a:r>
            <a:endParaRPr lang="en-US" altLang="en-US" dirty="0"/>
          </a:p>
        </p:txBody>
      </p:sp>
      <p:sp>
        <p:nvSpPr>
          <p:cNvPr id="1049186" name="矩形 1049709"/>
          <p:cNvSpPr/>
          <p:nvPr/>
        </p:nvSpPr>
        <p:spPr>
          <a:xfrm>
            <a:off x="467519" y="1266190"/>
            <a:ext cx="6805613" cy="1684020"/>
          </a:xfrm>
          <a:prstGeom prst="rect">
            <a:avLst/>
          </a:prstGeom>
          <a:noFill/>
          <a:ln w="9525">
            <a:noFill/>
          </a:ln>
        </p:spPr>
        <p:txBody>
          <a:bodyPr vert="horz" lIns="68580" tIns="34290" rIns="68580" bIns="34290" anchor="t" anchorCtr="0">
            <a:spAutoFit/>
          </a:bodyPr>
          <a:p>
            <a:pPr>
              <a:buFontTx/>
              <a:buNone/>
            </a:pPr>
            <a:r>
              <a:rPr lang="zh-CN" altLang="en-US" sz="2100" baseline="0" dirty="0">
                <a:latin typeface="Tahoma" panose="020B0604030504040204" pitchFamily="34" charset="0"/>
                <a:ea typeface="宋体" panose="02010600030101010101" pitchFamily="2" charset="-122"/>
                <a:sym typeface="Arial" panose="020B0604020202020204" pitchFamily="34" charset="0"/>
              </a:rPr>
              <a:t>　</a:t>
            </a:r>
            <a:endParaRPr lang="zh-CN" altLang="zh-CN" sz="1350" dirty="0">
              <a:latin typeface="Arial" panose="020B0604020202020204" pitchFamily="34" charset="0"/>
            </a:endParaRPr>
          </a:p>
          <a:p>
            <a:pPr>
              <a:buFontTx/>
              <a:buNone/>
            </a:pPr>
            <a:r>
              <a:rPr lang="en-US" altLang="zh-CN" sz="2100" b="1" baseline="0" dirty="0">
                <a:latin typeface="楷体_GB2312" pitchFamily="49" charset="-122"/>
                <a:ea typeface="楷体_GB2312" pitchFamily="49" charset="-122"/>
                <a:sym typeface="Arial" panose="020B0604020202020204" pitchFamily="34" charset="0"/>
              </a:rPr>
              <a:t>【</a:t>
            </a:r>
            <a:r>
              <a:rPr lang="zh-CN" altLang="en-US" sz="2100" b="1" baseline="0" dirty="0">
                <a:latin typeface="楷体_GB2312" pitchFamily="49" charset="-122"/>
                <a:ea typeface="楷体_GB2312" pitchFamily="49" charset="-122"/>
                <a:sym typeface="Arial" panose="020B0604020202020204" pitchFamily="34" charset="0"/>
              </a:rPr>
              <a:t>例</a:t>
            </a:r>
            <a:r>
              <a:rPr lang="en-US" altLang="zh-CN" sz="2100" b="1" baseline="0" dirty="0">
                <a:latin typeface="楷体_GB2312" pitchFamily="49" charset="-122"/>
                <a:ea typeface="楷体_GB2312" pitchFamily="49" charset="-122"/>
                <a:sym typeface="Arial" panose="020B0604020202020204" pitchFamily="34" charset="0"/>
              </a:rPr>
              <a:t>1】</a:t>
            </a:r>
            <a:r>
              <a:rPr lang="zh-CN" altLang="en-US" sz="2100" b="1" baseline="0" dirty="0">
                <a:latin typeface="楷体_GB2312" pitchFamily="49" charset="-122"/>
                <a:ea typeface="楷体_GB2312" pitchFamily="49" charset="-122"/>
                <a:sym typeface="Arial" panose="020B0604020202020204" pitchFamily="34" charset="0"/>
              </a:rPr>
              <a:t>确立毛泽东为核心的党中央正确领导的会议是　　</a:t>
            </a:r>
            <a:endParaRPr lang="zh-CN" altLang="zh-CN" sz="1350" dirty="0">
              <a:latin typeface="Arial" panose="020B0604020202020204" pitchFamily="34" charset="0"/>
            </a:endParaRPr>
          </a:p>
          <a:p>
            <a:pPr>
              <a:buFontTx/>
              <a:buNone/>
            </a:pPr>
            <a:r>
              <a:rPr lang="zh-CN" altLang="en-US" sz="2100" b="1" baseline="0" dirty="0">
                <a:latin typeface="楷体_GB2312" pitchFamily="49" charset="-122"/>
                <a:ea typeface="楷体_GB2312" pitchFamily="49" charset="-122"/>
                <a:sym typeface="Arial" panose="020B0604020202020204" pitchFamily="34" charset="0"/>
              </a:rPr>
              <a:t>   </a:t>
            </a:r>
            <a:r>
              <a:rPr lang="en-US" altLang="zh-CN" sz="2100" b="1" baseline="0" dirty="0">
                <a:latin typeface="楷体_GB2312" pitchFamily="49" charset="-122"/>
                <a:ea typeface="楷体_GB2312" pitchFamily="49" charset="-122"/>
                <a:sym typeface="Arial" panose="020B0604020202020204" pitchFamily="34" charset="0"/>
              </a:rPr>
              <a:t>A</a:t>
            </a:r>
            <a:r>
              <a:rPr lang="zh-CN" altLang="en-US" sz="2100" b="1" baseline="0" dirty="0">
                <a:latin typeface="楷体_GB2312" pitchFamily="49" charset="-122"/>
                <a:ea typeface="楷体_GB2312" pitchFamily="49" charset="-122"/>
                <a:sym typeface="Arial" panose="020B0604020202020204" pitchFamily="34" charset="0"/>
              </a:rPr>
              <a:t>中共一大               </a:t>
            </a:r>
            <a:r>
              <a:rPr lang="en-US" altLang="zh-CN" sz="2100" b="1" baseline="0" dirty="0">
                <a:latin typeface="楷体_GB2312" pitchFamily="49" charset="-122"/>
                <a:ea typeface="楷体_GB2312" pitchFamily="49" charset="-122"/>
                <a:sym typeface="Arial" panose="020B0604020202020204" pitchFamily="34" charset="0"/>
              </a:rPr>
              <a:t>B</a:t>
            </a:r>
            <a:r>
              <a:rPr lang="zh-CN" altLang="en-US" sz="2100" b="1" baseline="0" dirty="0">
                <a:latin typeface="楷体_GB2312" pitchFamily="49" charset="-122"/>
                <a:ea typeface="楷体_GB2312" pitchFamily="49" charset="-122"/>
                <a:sym typeface="Arial" panose="020B0604020202020204" pitchFamily="34" charset="0"/>
              </a:rPr>
              <a:t>遵义会议   </a:t>
            </a:r>
            <a:endParaRPr lang="zh-CN" altLang="zh-CN" sz="1350" dirty="0">
              <a:latin typeface="Arial" panose="020B0604020202020204" pitchFamily="34" charset="0"/>
            </a:endParaRPr>
          </a:p>
          <a:p>
            <a:pPr>
              <a:buFontTx/>
              <a:buNone/>
            </a:pPr>
            <a:r>
              <a:rPr lang="zh-CN" altLang="en-US" sz="2100" b="1" baseline="0" dirty="0">
                <a:latin typeface="楷体_GB2312" pitchFamily="49" charset="-122"/>
                <a:ea typeface="楷体_GB2312" pitchFamily="49" charset="-122"/>
                <a:sym typeface="Arial" panose="020B0604020202020204" pitchFamily="34" charset="0"/>
              </a:rPr>
              <a:t>   </a:t>
            </a:r>
            <a:r>
              <a:rPr lang="en-US" altLang="zh-CN" sz="2100" b="1" baseline="0" dirty="0">
                <a:latin typeface="楷体_GB2312" pitchFamily="49" charset="-122"/>
                <a:ea typeface="楷体_GB2312" pitchFamily="49" charset="-122"/>
                <a:sym typeface="Arial" panose="020B0604020202020204" pitchFamily="34" charset="0"/>
              </a:rPr>
              <a:t>C</a:t>
            </a:r>
            <a:r>
              <a:rPr lang="zh-CN" altLang="en-US" sz="2100" b="1" baseline="0" dirty="0">
                <a:latin typeface="楷体_GB2312" pitchFamily="49" charset="-122"/>
                <a:ea typeface="楷体_GB2312" pitchFamily="49" charset="-122"/>
                <a:sym typeface="Arial" panose="020B0604020202020204" pitchFamily="34" charset="0"/>
              </a:rPr>
              <a:t>中共七大               </a:t>
            </a:r>
            <a:r>
              <a:rPr lang="en-US" altLang="zh-CN" sz="2100" b="1" baseline="0" dirty="0">
                <a:latin typeface="楷体_GB2312" pitchFamily="49" charset="-122"/>
                <a:ea typeface="楷体_GB2312" pitchFamily="49" charset="-122"/>
                <a:sym typeface="Arial" panose="020B0604020202020204" pitchFamily="34" charset="0"/>
              </a:rPr>
              <a:t>D</a:t>
            </a:r>
            <a:r>
              <a:rPr lang="zh-CN" altLang="en-US" sz="2100" b="1" baseline="0" dirty="0">
                <a:latin typeface="楷体_GB2312" pitchFamily="49" charset="-122"/>
                <a:ea typeface="楷体_GB2312" pitchFamily="49" charset="-122"/>
                <a:sym typeface="Arial" panose="020B0604020202020204" pitchFamily="34" charset="0"/>
              </a:rPr>
              <a:t>十一届三中全会</a:t>
            </a:r>
            <a:r>
              <a:rPr lang="zh-CN" altLang="en-US" sz="2100" baseline="0" dirty="0">
                <a:latin typeface="楷体_GB2312" pitchFamily="49" charset="-122"/>
                <a:ea typeface="楷体_GB2312" pitchFamily="49" charset="-122"/>
                <a:sym typeface="Arial" panose="020B0604020202020204" pitchFamily="34" charset="0"/>
              </a:rPr>
              <a:t>　</a:t>
            </a:r>
            <a:r>
              <a:rPr lang="zh-CN" altLang="en-US" sz="2100" baseline="0" dirty="0">
                <a:latin typeface="Tahoma" panose="020B0604030504040204" pitchFamily="34" charset="0"/>
                <a:ea typeface="宋体" panose="02010600030101010101" pitchFamily="2" charset="-122"/>
                <a:sym typeface="Arial" panose="020B0604020202020204" pitchFamily="34" charset="0"/>
              </a:rPr>
              <a:t>　</a:t>
            </a:r>
            <a:endParaRPr lang="zh-CN" altLang="zh-CN" sz="1350" dirty="0">
              <a:latin typeface="Arial" panose="020B0604020202020204" pitchFamily="34" charset="0"/>
            </a:endParaRPr>
          </a:p>
          <a:p>
            <a:pPr>
              <a:buFontTx/>
              <a:buNone/>
            </a:pPr>
            <a:r>
              <a:rPr lang="zh-CN" altLang="en-US" sz="2100" baseline="0" dirty="0">
                <a:latin typeface="Tahoma" panose="020B0604030504040204" pitchFamily="34" charset="0"/>
                <a:ea typeface="宋体" panose="02010600030101010101" pitchFamily="2" charset="-122"/>
                <a:sym typeface="Arial" panose="020B0604020202020204" pitchFamily="34" charset="0"/>
              </a:rPr>
              <a:t>　　</a:t>
            </a:r>
            <a:endParaRPr lang="zh-CN" altLang="zh-CN" sz="1350" dirty="0">
              <a:latin typeface="Arial" panose="020B0604020202020204" pitchFamily="34" charset="0"/>
            </a:endParaRPr>
          </a:p>
        </p:txBody>
      </p:sp>
      <p:sp>
        <p:nvSpPr>
          <p:cNvPr id="1049188" name="矩形 1049711"/>
          <p:cNvSpPr/>
          <p:nvPr/>
        </p:nvSpPr>
        <p:spPr>
          <a:xfrm>
            <a:off x="7568804" y="1924050"/>
            <a:ext cx="432197" cy="391160"/>
          </a:xfrm>
          <a:prstGeom prst="rect">
            <a:avLst/>
          </a:prstGeom>
          <a:noFill/>
          <a:ln w="9525">
            <a:noFill/>
          </a:ln>
        </p:spPr>
        <p:txBody>
          <a:bodyPr vert="horz" lIns="68580" tIns="34290" rIns="68580" bIns="34290" anchor="t" anchorCtr="0">
            <a:spAutoFit/>
          </a:bodyPr>
          <a:p>
            <a:pPr>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B</a:t>
            </a:r>
            <a:endParaRPr lang="zh-CN" altLang="zh-CN" sz="1350" dirty="0">
              <a:latin typeface="Arial" panose="020B0604020202020204" pitchFamily="34" charset="0"/>
            </a:endParaRPr>
          </a:p>
        </p:txBody>
      </p:sp>
      <p:sp>
        <p:nvSpPr>
          <p:cNvPr id="1049190" name="矩形 1049713"/>
          <p:cNvSpPr/>
          <p:nvPr/>
        </p:nvSpPr>
        <p:spPr>
          <a:xfrm>
            <a:off x="611664" y="3436144"/>
            <a:ext cx="6049566" cy="876300"/>
          </a:xfrm>
          <a:prstGeom prst="rect">
            <a:avLst/>
          </a:prstGeom>
          <a:noFill/>
          <a:ln w="9525">
            <a:noFill/>
          </a:ln>
        </p:spPr>
        <p:txBody>
          <a:bodyPr vert="horz" lIns="68580" tIns="34290" rIns="68580" bIns="34290" anchor="t" anchorCtr="0">
            <a:spAutoFit/>
          </a:bodyPr>
          <a:p>
            <a:pPr>
              <a:spcBef>
                <a:spcPct val="50000"/>
              </a:spcBef>
              <a:buFontTx/>
              <a:buNone/>
            </a:pPr>
            <a:r>
              <a:rPr lang="en-US" altLang="zh-CN" sz="2100" b="1" baseline="0" dirty="0">
                <a:latin typeface="楷体_GB2312" pitchFamily="49" charset="-122"/>
                <a:ea typeface="楷体_GB2312" pitchFamily="49" charset="-122"/>
                <a:sym typeface="Arial" panose="020B0604020202020204" pitchFamily="34" charset="0"/>
              </a:rPr>
              <a:t>【</a:t>
            </a:r>
            <a:r>
              <a:rPr lang="zh-CN" altLang="en-US" sz="2100" b="1" baseline="0" dirty="0">
                <a:latin typeface="楷体_GB2312" pitchFamily="49" charset="-122"/>
                <a:ea typeface="楷体_GB2312" pitchFamily="49" charset="-122"/>
                <a:sym typeface="Arial" panose="020B0604020202020204" pitchFamily="34" charset="0"/>
              </a:rPr>
              <a:t>例</a:t>
            </a:r>
            <a:r>
              <a:rPr lang="en-US" altLang="zh-CN" sz="2100" b="1" baseline="0" dirty="0">
                <a:latin typeface="楷体_GB2312" pitchFamily="49" charset="-122"/>
                <a:ea typeface="楷体_GB2312" pitchFamily="49" charset="-122"/>
                <a:sym typeface="Arial" panose="020B0604020202020204" pitchFamily="34" charset="0"/>
              </a:rPr>
              <a:t>2】</a:t>
            </a:r>
            <a:r>
              <a:rPr lang="zh-CN" altLang="en-US" sz="2100" b="1" baseline="0" dirty="0">
                <a:latin typeface="楷体_GB2312" pitchFamily="49" charset="-122"/>
                <a:ea typeface="楷体_GB2312" pitchFamily="49" charset="-122"/>
                <a:sym typeface="Arial" panose="020B0604020202020204" pitchFamily="34" charset="0"/>
              </a:rPr>
              <a:t>下列人物到达美洲大陆的是</a:t>
            </a:r>
            <a:endParaRPr lang="zh-CN" altLang="zh-CN" sz="1350" dirty="0">
              <a:latin typeface="Arial" panose="020B0604020202020204" pitchFamily="34" charset="0"/>
            </a:endParaRPr>
          </a:p>
          <a:p>
            <a:pPr>
              <a:spcBef>
                <a:spcPct val="50000"/>
              </a:spcBef>
              <a:buFontTx/>
              <a:buNone/>
            </a:pPr>
            <a:r>
              <a:rPr lang="zh-CN" altLang="en-US" sz="2100" b="1" baseline="0" dirty="0">
                <a:latin typeface="楷体_GB2312" pitchFamily="49" charset="-122"/>
                <a:ea typeface="楷体_GB2312" pitchFamily="49" charset="-122"/>
                <a:sym typeface="Arial" panose="020B0604020202020204" pitchFamily="34" charset="0"/>
              </a:rPr>
              <a:t>   </a:t>
            </a:r>
            <a:r>
              <a:rPr lang="en-US" altLang="zh-CN" sz="2100" b="1" baseline="0" dirty="0">
                <a:latin typeface="楷体_GB2312" pitchFamily="49" charset="-122"/>
                <a:ea typeface="楷体_GB2312" pitchFamily="49" charset="-122"/>
                <a:sym typeface="Arial" panose="020B0604020202020204" pitchFamily="34" charset="0"/>
              </a:rPr>
              <a:t>A</a:t>
            </a:r>
            <a:r>
              <a:rPr lang="zh-CN" altLang="en-US" sz="2100" b="1" baseline="0" dirty="0">
                <a:latin typeface="楷体_GB2312" pitchFamily="49" charset="-122"/>
                <a:ea typeface="楷体_GB2312" pitchFamily="49" charset="-122"/>
                <a:sym typeface="Arial" panose="020B0604020202020204" pitchFamily="34" charset="0"/>
              </a:rPr>
              <a:t>达伽马    </a:t>
            </a:r>
            <a:r>
              <a:rPr lang="en-US" altLang="zh-CN" sz="2100" b="1" baseline="0" dirty="0">
                <a:latin typeface="楷体_GB2312" pitchFamily="49" charset="-122"/>
                <a:ea typeface="楷体_GB2312" pitchFamily="49" charset="-122"/>
                <a:sym typeface="Arial" panose="020B0604020202020204" pitchFamily="34" charset="0"/>
              </a:rPr>
              <a:t>B</a:t>
            </a:r>
            <a:r>
              <a:rPr lang="zh-CN" altLang="en-US" sz="2100" b="1" baseline="0" dirty="0">
                <a:latin typeface="楷体_GB2312" pitchFamily="49" charset="-122"/>
                <a:ea typeface="楷体_GB2312" pitchFamily="49" charset="-122"/>
                <a:sym typeface="Arial" panose="020B0604020202020204" pitchFamily="34" charset="0"/>
              </a:rPr>
              <a:t>麦哲伦   </a:t>
            </a:r>
            <a:r>
              <a:rPr lang="en-US" altLang="zh-CN" sz="2100" b="1" baseline="0" dirty="0">
                <a:latin typeface="楷体_GB2312" pitchFamily="49" charset="-122"/>
                <a:ea typeface="楷体_GB2312" pitchFamily="49" charset="-122"/>
                <a:sym typeface="Arial" panose="020B0604020202020204" pitchFamily="34" charset="0"/>
              </a:rPr>
              <a:t>C</a:t>
            </a:r>
            <a:r>
              <a:rPr lang="zh-CN" altLang="en-US" sz="2100" b="1" baseline="0" dirty="0">
                <a:latin typeface="楷体_GB2312" pitchFamily="49" charset="-122"/>
                <a:ea typeface="楷体_GB2312" pitchFamily="49" charset="-122"/>
                <a:sym typeface="Arial" panose="020B0604020202020204" pitchFamily="34" charset="0"/>
              </a:rPr>
              <a:t>哥伦布   </a:t>
            </a:r>
            <a:r>
              <a:rPr lang="en-US" altLang="zh-CN" sz="2100" b="1" baseline="0" dirty="0">
                <a:latin typeface="楷体_GB2312" pitchFamily="49" charset="-122"/>
                <a:ea typeface="楷体_GB2312" pitchFamily="49" charset="-122"/>
                <a:sym typeface="Arial" panose="020B0604020202020204" pitchFamily="34" charset="0"/>
              </a:rPr>
              <a:t>D</a:t>
            </a:r>
            <a:r>
              <a:rPr lang="zh-CN" altLang="en-US" sz="2100" b="1" baseline="0" dirty="0">
                <a:latin typeface="楷体_GB2312" pitchFamily="49" charset="-122"/>
                <a:ea typeface="楷体_GB2312" pitchFamily="49" charset="-122"/>
                <a:sym typeface="Arial" panose="020B0604020202020204" pitchFamily="34" charset="0"/>
              </a:rPr>
              <a:t>迪亚士</a:t>
            </a:r>
            <a:endParaRPr lang="zh-CN" altLang="zh-CN" sz="1350" dirty="0">
              <a:latin typeface="Arial" panose="020B0604020202020204" pitchFamily="34" charset="0"/>
            </a:endParaRPr>
          </a:p>
        </p:txBody>
      </p:sp>
      <p:sp>
        <p:nvSpPr>
          <p:cNvPr id="1049192" name="矩形 1049715"/>
          <p:cNvSpPr/>
          <p:nvPr/>
        </p:nvSpPr>
        <p:spPr>
          <a:xfrm>
            <a:off x="7568565" y="3921125"/>
            <a:ext cx="684530" cy="391160"/>
          </a:xfrm>
          <a:prstGeom prst="rect">
            <a:avLst/>
          </a:prstGeom>
          <a:noFill/>
          <a:ln w="9525">
            <a:noFill/>
          </a:ln>
        </p:spPr>
        <p:txBody>
          <a:bodyPr vert="horz" wrap="square" lIns="68580" tIns="34290" rIns="68580" bIns="34290" anchor="t" anchorCtr="0">
            <a:spAutoFit/>
          </a:bodyPr>
          <a:p>
            <a:pPr>
              <a:spcBef>
                <a:spcPct val="50000"/>
              </a:spcBef>
              <a:buFontTx/>
              <a:buNone/>
            </a:pPr>
            <a:r>
              <a:rPr lang="en-US" altLang="zh-CN" sz="2100" b="1" baseline="0" dirty="0">
                <a:solidFill>
                  <a:srgbClr val="FF0000"/>
                </a:solidFill>
                <a:latin typeface="楷体_GB2312" pitchFamily="49" charset="-122"/>
                <a:ea typeface="楷体_GB2312" pitchFamily="49" charset="-122"/>
                <a:sym typeface="Arial" panose="020B0604020202020204" pitchFamily="34" charset="0"/>
              </a:rPr>
              <a:t>C</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9186"/>
                                        </p:tgtEl>
                                        <p:attrNameLst>
                                          <p:attrName>style.visibility</p:attrName>
                                        </p:attrNameLst>
                                      </p:cBhvr>
                                      <p:to>
                                        <p:strVal val="visible"/>
                                      </p:to>
                                    </p:set>
                                    <p:animEffect transition="in" filter="box(in)">
                                      <p:cBhvr>
                                        <p:cTn id="7" dur="500"/>
                                        <p:tgtEl>
                                          <p:spTgt spid="10491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9188"/>
                                        </p:tgtEl>
                                        <p:attrNameLst>
                                          <p:attrName>style.visibility</p:attrName>
                                        </p:attrNameLst>
                                      </p:cBhvr>
                                      <p:to>
                                        <p:strVal val="visible"/>
                                      </p:to>
                                    </p:set>
                                    <p:animEffect transition="in" filter="blinds(horizontal)">
                                      <p:cBhvr>
                                        <p:cTn id="12" dur="500"/>
                                        <p:tgtEl>
                                          <p:spTgt spid="104918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49190"/>
                                        </p:tgtEl>
                                        <p:attrNameLst>
                                          <p:attrName>style.visibility</p:attrName>
                                        </p:attrNameLst>
                                      </p:cBhvr>
                                      <p:to>
                                        <p:strVal val="visible"/>
                                      </p:to>
                                    </p:set>
                                    <p:animEffect transition="in" filter="blinds(horizontal)">
                                      <p:cBhvr>
                                        <p:cTn id="17" dur="500"/>
                                        <p:tgtEl>
                                          <p:spTgt spid="104919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49192"/>
                                        </p:tgtEl>
                                        <p:attrNameLst>
                                          <p:attrName>style.visibility</p:attrName>
                                        </p:attrNameLst>
                                      </p:cBhvr>
                                      <p:to>
                                        <p:strVal val="visible"/>
                                      </p:to>
                                    </p:set>
                                    <p:animEffect transition="in" filter="blinds(horizontal)">
                                      <p:cBhvr>
                                        <p:cTn id="22" dur="500"/>
                                        <p:tgtEl>
                                          <p:spTgt spid="1049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194" name="矩形 1049717"/>
          <p:cNvSpPr/>
          <p:nvPr/>
        </p:nvSpPr>
        <p:spPr>
          <a:xfrm>
            <a:off x="251460" y="123825"/>
            <a:ext cx="8405495" cy="1353820"/>
          </a:xfrm>
          <a:prstGeom prst="rect">
            <a:avLst/>
          </a:prstGeom>
          <a:noFill/>
          <a:ln w="9525">
            <a:noFill/>
          </a:ln>
        </p:spPr>
        <p:txBody>
          <a:bodyPr vert="horz" wrap="square" lIns="68580" tIns="34290" rIns="68580" bIns="34290" anchor="t" anchorCtr="0">
            <a:spAutoFit/>
          </a:bodyPr>
          <a:p>
            <a:pPr>
              <a:lnSpc>
                <a:spcPct val="110000"/>
              </a:lnSpc>
              <a:buFontTx/>
              <a:buNone/>
            </a:pPr>
            <a:r>
              <a:rPr lang="zh-CN" altLang="en-US" sz="2800" b="1" baseline="0" dirty="0">
                <a:solidFill>
                  <a:srgbClr val="FF0000"/>
                </a:solidFill>
                <a:latin typeface="Tahoma" panose="020B0604030504040204" pitchFamily="34" charset="0"/>
                <a:ea typeface="宋体" panose="02010600030101010101" pitchFamily="2" charset="-122"/>
                <a:sym typeface="Arial" panose="020B0604020202020204" pitchFamily="34" charset="0"/>
              </a:rPr>
              <a:t>第二、材料型选择题</a:t>
            </a:r>
            <a:r>
              <a:rPr lang="zh-CN" altLang="en-US" sz="2400" b="1" baseline="0" dirty="0">
                <a:latin typeface="Tahoma" panose="020B0604030504040204" pitchFamily="34" charset="0"/>
                <a:ea typeface="宋体" panose="02010600030101010101" pitchFamily="2" charset="-122"/>
                <a:sym typeface="Arial" panose="020B0604020202020204" pitchFamily="34" charset="0"/>
              </a:rPr>
              <a:t>　　</a:t>
            </a:r>
            <a:endParaRPr lang="zh-CN" altLang="zh-CN" sz="1400" dirty="0">
              <a:latin typeface="Arial" panose="020B0604020202020204" pitchFamily="34" charset="0"/>
            </a:endParaRPr>
          </a:p>
          <a:p>
            <a:pPr>
              <a:lnSpc>
                <a:spcPct val="110000"/>
              </a:lnSpc>
              <a:buFontTx/>
              <a:buNone/>
            </a:pPr>
            <a:r>
              <a:rPr lang="zh-CN" altLang="en-US" sz="2400" b="1" baseline="0" dirty="0">
                <a:latin typeface="Tahoma" panose="020B0604030504040204" pitchFamily="34" charset="0"/>
                <a:ea typeface="宋体" panose="02010600030101010101" pitchFamily="2" charset="-122"/>
                <a:sym typeface="Arial" panose="020B0604020202020204" pitchFamily="34" charset="0"/>
              </a:rPr>
              <a:t>    同一般材料解析题一样，材料型选择题的材料来源广，形式多样，如文字材料、图片材料等。　　</a:t>
            </a:r>
            <a:endParaRPr lang="zh-CN" altLang="en-US" sz="2400" b="1" baseline="0" dirty="0">
              <a:latin typeface="Tahoma" panose="020B0604030504040204" pitchFamily="34" charset="0"/>
              <a:ea typeface="宋体" panose="02010600030101010101" pitchFamily="2" charset="-122"/>
              <a:sym typeface="Arial" panose="020B0604020202020204" pitchFamily="34" charset="0"/>
            </a:endParaRPr>
          </a:p>
        </p:txBody>
      </p:sp>
      <p:sp>
        <p:nvSpPr>
          <p:cNvPr id="1049196" name="矩形 1049719"/>
          <p:cNvSpPr/>
          <p:nvPr/>
        </p:nvSpPr>
        <p:spPr>
          <a:xfrm>
            <a:off x="251460" y="1635760"/>
            <a:ext cx="8096250" cy="3155315"/>
          </a:xfrm>
          <a:prstGeom prst="rect">
            <a:avLst/>
          </a:prstGeom>
          <a:noFill/>
          <a:ln w="9525">
            <a:noFill/>
          </a:ln>
        </p:spPr>
        <p:txBody>
          <a:bodyPr vert="horz" wrap="square" lIns="68580" tIns="34290" rIns="68580" bIns="34290" anchor="t" anchorCtr="0">
            <a:spAutoFit/>
          </a:bodyPr>
          <a:p>
            <a:pPr>
              <a:lnSpc>
                <a:spcPct val="170000"/>
              </a:lnSpc>
              <a:buFontTx/>
              <a:buNone/>
            </a:pPr>
            <a:r>
              <a:rPr lang="en-US" altLang="zh-CN" b="1" baseline="0" dirty="0">
                <a:latin typeface="Tahoma" panose="020B0604030504040204" pitchFamily="34" charset="0"/>
                <a:ea typeface="宋体" panose="02010600030101010101" pitchFamily="2" charset="-122"/>
                <a:sym typeface="Arial" panose="020B0604020202020204" pitchFamily="34" charset="0"/>
              </a:rPr>
              <a:t>【</a:t>
            </a:r>
            <a:r>
              <a:rPr lang="zh-CN" altLang="en-US" b="1" baseline="0" dirty="0">
                <a:latin typeface="Tahoma" panose="020B0604030504040204" pitchFamily="34" charset="0"/>
                <a:ea typeface="宋体" panose="02010600030101010101" pitchFamily="2" charset="-122"/>
                <a:sym typeface="Arial" panose="020B0604020202020204" pitchFamily="34" charset="0"/>
              </a:rPr>
              <a:t>例</a:t>
            </a:r>
            <a:r>
              <a:rPr lang="en-US" altLang="zh-CN" b="1" baseline="0" dirty="0">
                <a:latin typeface="Tahoma" panose="020B0604030504040204" pitchFamily="34" charset="0"/>
                <a:ea typeface="宋体" panose="02010600030101010101" pitchFamily="2" charset="-122"/>
                <a:sym typeface="Arial" panose="020B0604020202020204" pitchFamily="34" charset="0"/>
              </a:rPr>
              <a:t>1】</a:t>
            </a:r>
            <a:r>
              <a:rPr lang="zh-CN" altLang="en-US" sz="2000" b="1" baseline="0" dirty="0">
                <a:latin typeface="Arial" panose="020B0604020202020204" pitchFamily="34" charset="0"/>
                <a:ea typeface="宋体" panose="02010600030101010101" pitchFamily="2" charset="-122"/>
                <a:sym typeface="Arial" panose="020B0604020202020204" pitchFamily="34" charset="0"/>
              </a:rPr>
              <a:t>右图是上海世博会会徽寓意是你、我、他的人类社会。世博会的核心理念永远都是我们</a:t>
            </a:r>
            <a:r>
              <a:rPr lang="en-US" altLang="zh-CN" sz="2000" b="1" baseline="0" dirty="0">
                <a:latin typeface="Arial" panose="020B0604020202020204" pitchFamily="34" charset="0"/>
                <a:ea typeface="宋体" panose="02010600030101010101" pitchFamily="2" charset="-122"/>
                <a:sym typeface="Arial" panose="020B0604020202020204" pitchFamily="34" charset="0"/>
              </a:rPr>
              <a:t>——“</a:t>
            </a:r>
            <a:r>
              <a:rPr lang="zh-CN" altLang="en-US" sz="2000" b="1" baseline="0" dirty="0">
                <a:latin typeface="Arial" panose="020B0604020202020204" pitchFamily="34" charset="0"/>
                <a:ea typeface="宋体" panose="02010600030101010101" pitchFamily="2" charset="-122"/>
                <a:sym typeface="Arial" panose="020B0604020202020204" pitchFamily="34" charset="0"/>
              </a:rPr>
              <a:t>人”。下列事件中最先提倡“发扬人的个性，追求人在现实生活中的幸福”的是（   ）</a:t>
            </a:r>
            <a:endParaRPr lang="zh-CN" altLang="zh-CN" sz="1200" dirty="0">
              <a:latin typeface="Arial" panose="020B0604020202020204" pitchFamily="34" charset="0"/>
            </a:endParaRPr>
          </a:p>
          <a:p>
            <a:pPr>
              <a:lnSpc>
                <a:spcPct val="170000"/>
              </a:lnSpc>
              <a:buFontTx/>
              <a:buNone/>
            </a:pPr>
            <a:r>
              <a:rPr lang="en-US" altLang="zh-CN" sz="2000" b="1" baseline="0" dirty="0">
                <a:latin typeface="Arial" panose="020B0604020202020204" pitchFamily="34" charset="0"/>
                <a:ea typeface="宋体" panose="02010600030101010101" pitchFamily="2" charset="-122"/>
                <a:sym typeface="Arial" panose="020B0604020202020204" pitchFamily="34" charset="0"/>
              </a:rPr>
              <a:t>A</a:t>
            </a:r>
            <a:r>
              <a:rPr lang="zh-CN" altLang="en-US" sz="2000" b="1" baseline="0" dirty="0">
                <a:latin typeface="Arial" panose="020B0604020202020204" pitchFamily="34" charset="0"/>
                <a:ea typeface="宋体" panose="02010600030101010101" pitchFamily="2" charset="-122"/>
                <a:sym typeface="Arial" panose="020B0604020202020204" pitchFamily="34" charset="0"/>
              </a:rPr>
              <a:t>．文艺复兴           </a:t>
            </a:r>
            <a:r>
              <a:rPr lang="en-US" altLang="zh-CN" sz="2000" b="1" baseline="0" dirty="0">
                <a:latin typeface="Arial" panose="020B0604020202020204" pitchFamily="34" charset="0"/>
                <a:ea typeface="宋体" panose="02010600030101010101" pitchFamily="2" charset="-122"/>
                <a:sym typeface="Arial" panose="020B0604020202020204" pitchFamily="34" charset="0"/>
              </a:rPr>
              <a:t>B</a:t>
            </a:r>
            <a:r>
              <a:rPr lang="zh-CN" altLang="en-US" sz="2000" b="1" baseline="0" dirty="0">
                <a:latin typeface="Arial" panose="020B0604020202020204" pitchFamily="34" charset="0"/>
                <a:ea typeface="宋体" panose="02010600030101010101" pitchFamily="2" charset="-122"/>
                <a:sym typeface="Arial" panose="020B0604020202020204" pitchFamily="34" charset="0"/>
              </a:rPr>
              <a:t>．英国资产阶级革命    </a:t>
            </a:r>
            <a:endParaRPr lang="zh-CN" altLang="zh-CN" sz="1200" dirty="0">
              <a:latin typeface="Arial" panose="020B0604020202020204" pitchFamily="34" charset="0"/>
            </a:endParaRPr>
          </a:p>
          <a:p>
            <a:pPr>
              <a:lnSpc>
                <a:spcPct val="170000"/>
              </a:lnSpc>
              <a:buFontTx/>
              <a:buNone/>
            </a:pPr>
            <a:r>
              <a:rPr lang="en-US" altLang="zh-CN" sz="2000" b="1" baseline="0" dirty="0">
                <a:latin typeface="Arial" panose="020B0604020202020204" pitchFamily="34" charset="0"/>
                <a:ea typeface="宋体" panose="02010600030101010101" pitchFamily="2" charset="-122"/>
                <a:sym typeface="Arial" panose="020B0604020202020204" pitchFamily="34" charset="0"/>
              </a:rPr>
              <a:t>C</a:t>
            </a:r>
            <a:r>
              <a:rPr lang="zh-CN" altLang="en-US" sz="2000" b="1" baseline="0" dirty="0">
                <a:latin typeface="Arial" panose="020B0604020202020204" pitchFamily="34" charset="0"/>
                <a:ea typeface="宋体" panose="02010600030101010101" pitchFamily="2" charset="-122"/>
                <a:sym typeface="Arial" panose="020B0604020202020204" pitchFamily="34" charset="0"/>
              </a:rPr>
              <a:t>．南北战争           </a:t>
            </a:r>
            <a:r>
              <a:rPr lang="en-US" altLang="zh-CN" sz="2000" b="1" baseline="0" dirty="0">
                <a:latin typeface="Arial" panose="020B0604020202020204" pitchFamily="34" charset="0"/>
                <a:ea typeface="宋体" panose="02010600030101010101" pitchFamily="2" charset="-122"/>
                <a:sym typeface="Arial" panose="020B0604020202020204" pitchFamily="34" charset="0"/>
              </a:rPr>
              <a:t>D</a:t>
            </a:r>
            <a:r>
              <a:rPr lang="zh-CN" altLang="en-US" sz="2000" b="1" baseline="0" dirty="0">
                <a:latin typeface="Arial" panose="020B0604020202020204" pitchFamily="34" charset="0"/>
                <a:ea typeface="宋体" panose="02010600030101010101" pitchFamily="2" charset="-122"/>
                <a:sym typeface="Arial" panose="020B0604020202020204" pitchFamily="34" charset="0"/>
              </a:rPr>
              <a:t>．工业革命</a:t>
            </a:r>
            <a:r>
              <a:rPr lang="zh-CN" altLang="en-US" sz="2000" b="1" baseline="0" dirty="0">
                <a:latin typeface="Tahoma" panose="020B0604030504040204" pitchFamily="34" charset="0"/>
                <a:ea typeface="宋体" panose="02010600030101010101" pitchFamily="2" charset="-122"/>
                <a:sym typeface="Arial" panose="020B0604020202020204" pitchFamily="34" charset="0"/>
              </a:rPr>
              <a:t>　</a:t>
            </a:r>
            <a:endParaRPr lang="zh-CN" altLang="zh-CN" sz="1200" dirty="0">
              <a:latin typeface="Arial" panose="020B0604020202020204" pitchFamily="34" charset="0"/>
            </a:endParaRPr>
          </a:p>
          <a:p>
            <a:pPr>
              <a:lnSpc>
                <a:spcPct val="170000"/>
              </a:lnSpc>
              <a:buFontTx/>
              <a:buNone/>
            </a:pPr>
            <a:r>
              <a:rPr lang="zh-CN" altLang="en-US" b="1" baseline="0" dirty="0">
                <a:latin typeface="Tahoma" panose="020B0604030504040204" pitchFamily="34" charset="0"/>
                <a:ea typeface="宋体" panose="02010600030101010101" pitchFamily="2" charset="-122"/>
                <a:sym typeface="Arial" panose="020B0604020202020204" pitchFamily="34" charset="0"/>
              </a:rPr>
              <a:t>　　</a:t>
            </a:r>
            <a:endParaRPr lang="zh-CN" altLang="en-US" b="1" baseline="0" dirty="0">
              <a:latin typeface="Tahoma" panose="020B0604030504040204" pitchFamily="34" charset="0"/>
              <a:ea typeface="宋体" panose="02010600030101010101" pitchFamily="2" charset="-122"/>
              <a:sym typeface="Arial" panose="020B0604020202020204" pitchFamily="34" charset="0"/>
            </a:endParaRPr>
          </a:p>
        </p:txBody>
      </p:sp>
      <p:pic>
        <p:nvPicPr>
          <p:cNvPr id="2097358" name="图片 2097720"/>
          <p:cNvPicPr>
            <a:picLocks noChangeAspect="1"/>
          </p:cNvPicPr>
          <p:nvPr/>
        </p:nvPicPr>
        <p:blipFill>
          <a:blip r:embed="rId1"/>
          <a:srcRect/>
          <a:stretch>
            <a:fillRect/>
          </a:stretch>
        </p:blipFill>
        <p:spPr>
          <a:xfrm>
            <a:off x="7020560" y="3075940"/>
            <a:ext cx="1569085" cy="1497965"/>
          </a:xfrm>
          <a:prstGeom prst="rect">
            <a:avLst/>
          </a:prstGeom>
          <a:noFill/>
          <a:ln w="9525">
            <a:noFill/>
          </a:ln>
        </p:spPr>
      </p:pic>
      <p:sp>
        <p:nvSpPr>
          <p:cNvPr id="1049198" name="矩形 1049721"/>
          <p:cNvSpPr/>
          <p:nvPr/>
        </p:nvSpPr>
        <p:spPr>
          <a:xfrm>
            <a:off x="5723890" y="3148330"/>
            <a:ext cx="765810" cy="391160"/>
          </a:xfrm>
          <a:prstGeom prst="rect">
            <a:avLst/>
          </a:prstGeom>
          <a:noFill/>
          <a:ln w="9525">
            <a:noFill/>
          </a:ln>
        </p:spPr>
        <p:txBody>
          <a:bodyPr vert="horz" wrap="square" lIns="68580" tIns="34290" rIns="68580" bIns="34290" anchor="t" anchorCtr="0">
            <a:spAutoFit/>
          </a:bodyPr>
          <a:p>
            <a:pPr>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A</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49196"/>
                                        </p:tgtEl>
                                        <p:attrNameLst>
                                          <p:attrName>style.visibility</p:attrName>
                                        </p:attrNameLst>
                                      </p:cBhvr>
                                      <p:to>
                                        <p:strVal val="visible"/>
                                      </p:to>
                                    </p:set>
                                    <p:animEffect transition="in" filter="diamond(in)">
                                      <p:cBhvr>
                                        <p:cTn id="7" dur="2000"/>
                                        <p:tgtEl>
                                          <p:spTgt spid="1049196"/>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2097358"/>
                                        </p:tgtEl>
                                        <p:attrNameLst>
                                          <p:attrName>style.visibility</p:attrName>
                                        </p:attrNameLst>
                                      </p:cBhvr>
                                      <p:to>
                                        <p:strVal val="visible"/>
                                      </p:to>
                                    </p:set>
                                    <p:animEffect transition="in" filter="blinds(horizontal)">
                                      <p:cBhvr>
                                        <p:cTn id="11" dur="500"/>
                                        <p:tgtEl>
                                          <p:spTgt spid="209735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49198"/>
                                        </p:tgtEl>
                                        <p:attrNameLst>
                                          <p:attrName>style.visibility</p:attrName>
                                        </p:attrNameLst>
                                      </p:cBhvr>
                                      <p:to>
                                        <p:strVal val="visible"/>
                                      </p:to>
                                    </p:set>
                                    <p:animEffect transition="in" filter="blinds(horizontal)">
                                      <p:cBhvr>
                                        <p:cTn id="16" dur="500"/>
                                        <p:tgtEl>
                                          <p:spTgt spid="1049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200" name="矩形 1049723"/>
          <p:cNvSpPr/>
          <p:nvPr/>
        </p:nvSpPr>
        <p:spPr>
          <a:xfrm>
            <a:off x="323850" y="502285"/>
            <a:ext cx="8138160" cy="4139565"/>
          </a:xfrm>
          <a:prstGeom prst="rect">
            <a:avLst/>
          </a:prstGeom>
          <a:noFill/>
          <a:ln w="9525">
            <a:noFill/>
          </a:ln>
        </p:spPr>
        <p:txBody>
          <a:bodyPr vert="horz" wrap="square" lIns="68580" tIns="34290" rIns="68580" bIns="34290" anchor="t" anchorCtr="0">
            <a:spAutoFit/>
          </a:bodyPr>
          <a:p>
            <a:pPr>
              <a:lnSpc>
                <a:spcPct val="180000"/>
              </a:lnSpc>
              <a:buFontTx/>
              <a:buNone/>
            </a:pPr>
            <a:r>
              <a:rPr lang="en-US" altLang="zh-CN" sz="2100" b="1" baseline="0" dirty="0">
                <a:latin typeface="Arial" panose="020B0604020202020204" pitchFamily="34" charset="0"/>
                <a:ea typeface="宋体" panose="02010600030101010101" pitchFamily="2" charset="-122"/>
                <a:sym typeface="Arial" panose="020B0604020202020204" pitchFamily="34" charset="0"/>
              </a:rPr>
              <a:t>【</a:t>
            </a:r>
            <a:r>
              <a:rPr lang="zh-CN" altLang="en-US" sz="2100" b="1" baseline="0" dirty="0">
                <a:latin typeface="Arial" panose="020B0604020202020204" pitchFamily="34" charset="0"/>
                <a:ea typeface="宋体" panose="02010600030101010101" pitchFamily="2" charset="-122"/>
                <a:sym typeface="Arial" panose="020B0604020202020204" pitchFamily="34" charset="0"/>
              </a:rPr>
              <a:t>例</a:t>
            </a:r>
            <a:r>
              <a:rPr lang="en-US" altLang="zh-CN" sz="2100" b="1" baseline="0" dirty="0">
                <a:latin typeface="Arial" panose="020B0604020202020204" pitchFamily="34" charset="0"/>
                <a:ea typeface="宋体" panose="02010600030101010101" pitchFamily="2" charset="-122"/>
                <a:sym typeface="Arial" panose="020B0604020202020204" pitchFamily="34" charset="0"/>
              </a:rPr>
              <a:t>2】</a:t>
            </a:r>
            <a:r>
              <a:rPr lang="zh-CN" altLang="en-US" sz="2100" b="1" baseline="0" dirty="0">
                <a:latin typeface="Arial" panose="020B0604020202020204" pitchFamily="34" charset="0"/>
                <a:ea typeface="宋体" panose="02010600030101010101" pitchFamily="2" charset="-122"/>
                <a:sym typeface="Arial" panose="020B0604020202020204" pitchFamily="34" charset="0"/>
              </a:rPr>
              <a:t>梁启超在</a:t>
            </a:r>
            <a:r>
              <a:rPr lang="en-US" altLang="zh-CN" sz="2100" b="1" baseline="0" dirty="0">
                <a:latin typeface="Arial" panose="020B0604020202020204" pitchFamily="34" charset="0"/>
                <a:ea typeface="宋体" panose="02010600030101010101" pitchFamily="2" charset="-122"/>
                <a:sym typeface="Arial" panose="020B0604020202020204" pitchFamily="34" charset="0"/>
              </a:rPr>
              <a:t>《</a:t>
            </a:r>
            <a:r>
              <a:rPr lang="zh-CN" altLang="en-US" sz="2100" b="1" baseline="0" dirty="0">
                <a:latin typeface="Arial" panose="020B0604020202020204" pitchFamily="34" charset="0"/>
                <a:ea typeface="宋体" panose="02010600030101010101" pitchFamily="2" charset="-122"/>
                <a:sym typeface="Arial" panose="020B0604020202020204" pitchFamily="34" charset="0"/>
              </a:rPr>
              <a:t>五十年中国进化概论</a:t>
            </a:r>
            <a:r>
              <a:rPr lang="en-US" altLang="zh-CN" sz="2100" b="1" baseline="0" dirty="0">
                <a:latin typeface="Arial" panose="020B0604020202020204" pitchFamily="34" charset="0"/>
                <a:ea typeface="宋体" panose="02010600030101010101" pitchFamily="2" charset="-122"/>
                <a:sym typeface="Arial" panose="020B0604020202020204" pitchFamily="34" charset="0"/>
              </a:rPr>
              <a:t>》</a:t>
            </a:r>
            <a:r>
              <a:rPr lang="zh-CN" altLang="en-US" sz="2100" b="1" baseline="0" dirty="0">
                <a:latin typeface="Arial" panose="020B0604020202020204" pitchFamily="34" charset="0"/>
                <a:ea typeface="宋体" panose="02010600030101010101" pitchFamily="2" charset="-122"/>
                <a:sym typeface="Arial" panose="020B0604020202020204" pitchFamily="34" charset="0"/>
              </a:rPr>
              <a:t>中说：“近五十年来，中国人渐渐知道自己的不足了，</a:t>
            </a:r>
            <a:r>
              <a:rPr lang="en-US" altLang="zh-CN" sz="2100" b="1" baseline="0" dirty="0">
                <a:latin typeface="Arial" panose="020B0604020202020204" pitchFamily="34" charset="0"/>
                <a:ea typeface="宋体" panose="02010600030101010101" pitchFamily="2" charset="-122"/>
                <a:sym typeface="Arial" panose="020B0604020202020204" pitchFamily="34" charset="0"/>
              </a:rPr>
              <a:t>……</a:t>
            </a:r>
            <a:r>
              <a:rPr lang="zh-CN" altLang="en-US" sz="2100" b="1" baseline="0" dirty="0">
                <a:latin typeface="Arial" panose="020B0604020202020204" pitchFamily="34" charset="0"/>
                <a:ea typeface="宋体" panose="02010600030101010101" pitchFamily="2" charset="-122"/>
                <a:sym typeface="Arial" panose="020B0604020202020204" pitchFamily="34" charset="0"/>
              </a:rPr>
              <a:t>第一期，先从机器上感觉不足，</a:t>
            </a:r>
            <a:r>
              <a:rPr lang="en-US" altLang="zh-CN" sz="2100" b="1" baseline="0" dirty="0">
                <a:latin typeface="Arial" panose="020B0604020202020204" pitchFamily="34" charset="0"/>
                <a:ea typeface="宋体" panose="02010600030101010101" pitchFamily="2" charset="-122"/>
                <a:sym typeface="Arial" panose="020B0604020202020204" pitchFamily="34" charset="0"/>
              </a:rPr>
              <a:t>……</a:t>
            </a:r>
            <a:r>
              <a:rPr lang="zh-CN" altLang="en-US" sz="2100" b="1" baseline="0" dirty="0">
                <a:latin typeface="Arial" panose="020B0604020202020204" pitchFamily="34" charset="0"/>
                <a:ea typeface="宋体" panose="02010600030101010101" pitchFamily="2" charset="-122"/>
                <a:sym typeface="Arial" panose="020B0604020202020204" pitchFamily="34" charset="0"/>
              </a:rPr>
              <a:t>于是福州船政局、上海制造局等渐次设立起来。</a:t>
            </a:r>
            <a:r>
              <a:rPr lang="en-US" altLang="zh-CN" sz="2100" b="1" baseline="0" dirty="0">
                <a:latin typeface="Arial" panose="020B0604020202020204" pitchFamily="34" charset="0"/>
                <a:ea typeface="宋体" panose="02010600030101010101" pitchFamily="2" charset="-122"/>
                <a:sym typeface="Arial" panose="020B0604020202020204" pitchFamily="34" charset="0"/>
              </a:rPr>
              <a:t>……</a:t>
            </a:r>
            <a:r>
              <a:rPr lang="zh-CN" altLang="en-US" sz="2100" b="1" baseline="0" dirty="0">
                <a:latin typeface="Arial" panose="020B0604020202020204" pitchFamily="34" charset="0"/>
                <a:ea typeface="宋体" panose="02010600030101010101" pitchFamily="2" charset="-122"/>
                <a:sym typeface="Arial" panose="020B0604020202020204" pitchFamily="34" charset="0"/>
              </a:rPr>
              <a:t>第二期是从制度上感觉不足，</a:t>
            </a:r>
            <a:r>
              <a:rPr lang="en-US" altLang="zh-CN" sz="2100" b="1" baseline="0" dirty="0">
                <a:latin typeface="Arial" panose="020B0604020202020204" pitchFamily="34" charset="0"/>
                <a:ea typeface="宋体" panose="02010600030101010101" pitchFamily="2" charset="-122"/>
                <a:sym typeface="Arial" panose="020B0604020202020204" pitchFamily="34" charset="0"/>
              </a:rPr>
              <a:t>……</a:t>
            </a:r>
            <a:r>
              <a:rPr lang="zh-CN" altLang="en-US" sz="2100" b="1" baseline="0" dirty="0">
                <a:latin typeface="Arial" panose="020B0604020202020204" pitchFamily="34" charset="0"/>
                <a:ea typeface="宋体" panose="02010600030101010101" pitchFamily="2" charset="-122"/>
                <a:sym typeface="Arial" panose="020B0604020202020204" pitchFamily="34" charset="0"/>
              </a:rPr>
              <a:t>第三期便从文化根本上感觉不足。”你知道中国人启动的与第一期相关的重大历史事件是什么吗？　　</a:t>
            </a:r>
            <a:endParaRPr lang="zh-CN" altLang="zh-CN" sz="1350" dirty="0">
              <a:latin typeface="Arial" panose="020B0604020202020204" pitchFamily="34" charset="0"/>
            </a:endParaRPr>
          </a:p>
          <a:p>
            <a:pPr>
              <a:lnSpc>
                <a:spcPct val="180000"/>
              </a:lnSpc>
              <a:buFontTx/>
              <a:buNone/>
            </a:pPr>
            <a:r>
              <a:rPr lang="zh-CN" altLang="en-US" sz="2100" b="1" baseline="0" dirty="0">
                <a:latin typeface="Arial" panose="020B0604020202020204" pitchFamily="34" charset="0"/>
                <a:ea typeface="宋体" panose="02010600030101010101" pitchFamily="2" charset="-122"/>
                <a:sym typeface="Arial" panose="020B0604020202020204" pitchFamily="34" charset="0"/>
              </a:rPr>
              <a:t>   </a:t>
            </a:r>
            <a:r>
              <a:rPr lang="en-US" altLang="zh-CN" sz="2100" b="1" baseline="0" dirty="0">
                <a:latin typeface="Arial" panose="020B0604020202020204" pitchFamily="34" charset="0"/>
                <a:ea typeface="宋体" panose="02010600030101010101" pitchFamily="2" charset="-122"/>
                <a:sym typeface="Arial" panose="020B0604020202020204" pitchFamily="34" charset="0"/>
              </a:rPr>
              <a:t>A</a:t>
            </a:r>
            <a:r>
              <a:rPr lang="zh-CN" altLang="en-US" sz="2100" b="1" baseline="0" dirty="0">
                <a:latin typeface="Arial" panose="020B0604020202020204" pitchFamily="34" charset="0"/>
                <a:ea typeface="宋体" panose="02010600030101010101" pitchFamily="2" charset="-122"/>
                <a:sym typeface="Arial" panose="020B0604020202020204" pitchFamily="34" charset="0"/>
              </a:rPr>
              <a:t>戊戌变法         </a:t>
            </a:r>
            <a:r>
              <a:rPr lang="en-US" altLang="zh-CN" sz="2100" b="1" baseline="0" dirty="0">
                <a:latin typeface="Arial" panose="020B0604020202020204" pitchFamily="34" charset="0"/>
                <a:ea typeface="宋体" panose="02010600030101010101" pitchFamily="2" charset="-122"/>
                <a:sym typeface="Arial" panose="020B0604020202020204" pitchFamily="34" charset="0"/>
              </a:rPr>
              <a:t> </a:t>
            </a:r>
            <a:r>
              <a:rPr lang="zh-CN" altLang="en-US" sz="2100" b="1" baseline="0" dirty="0">
                <a:latin typeface="Arial" panose="020B0604020202020204" pitchFamily="34" charset="0"/>
                <a:ea typeface="宋体" panose="02010600030101010101" pitchFamily="2" charset="-122"/>
                <a:sym typeface="Arial" panose="020B0604020202020204" pitchFamily="34" charset="0"/>
              </a:rPr>
              <a:t>   </a:t>
            </a:r>
            <a:r>
              <a:rPr lang="en-US" altLang="zh-CN" sz="2100" b="1" baseline="0" dirty="0">
                <a:latin typeface="Arial" panose="020B0604020202020204" pitchFamily="34" charset="0"/>
                <a:ea typeface="宋体" panose="02010600030101010101" pitchFamily="2" charset="-122"/>
                <a:sym typeface="Arial" panose="020B0604020202020204" pitchFamily="34" charset="0"/>
              </a:rPr>
              <a:t>B</a:t>
            </a:r>
            <a:r>
              <a:rPr lang="zh-CN" altLang="en-US" sz="2100" b="1" baseline="0" dirty="0">
                <a:latin typeface="Arial" panose="020B0604020202020204" pitchFamily="34" charset="0"/>
                <a:ea typeface="宋体" panose="02010600030101010101" pitchFamily="2" charset="-122"/>
                <a:sym typeface="Arial" panose="020B0604020202020204" pitchFamily="34" charset="0"/>
              </a:rPr>
              <a:t>辛亥革命</a:t>
            </a:r>
            <a:endParaRPr lang="zh-CN" altLang="zh-CN" sz="1350" dirty="0">
              <a:latin typeface="Arial" panose="020B0604020202020204" pitchFamily="34" charset="0"/>
            </a:endParaRPr>
          </a:p>
          <a:p>
            <a:pPr>
              <a:lnSpc>
                <a:spcPct val="180000"/>
              </a:lnSpc>
              <a:buFontTx/>
              <a:buNone/>
            </a:pPr>
            <a:r>
              <a:rPr lang="zh-CN" altLang="en-US" sz="2100" b="1" baseline="0" dirty="0">
                <a:latin typeface="Arial" panose="020B0604020202020204" pitchFamily="34" charset="0"/>
                <a:ea typeface="宋体" panose="02010600030101010101" pitchFamily="2" charset="-122"/>
                <a:sym typeface="Arial" panose="020B0604020202020204" pitchFamily="34" charset="0"/>
              </a:rPr>
              <a:t>　</a:t>
            </a:r>
            <a:r>
              <a:rPr lang="en-US" altLang="zh-CN" sz="2100" b="1" baseline="0" dirty="0">
                <a:latin typeface="Arial" panose="020B0604020202020204" pitchFamily="34" charset="0"/>
                <a:ea typeface="宋体" panose="02010600030101010101" pitchFamily="2" charset="-122"/>
                <a:sym typeface="Arial" panose="020B0604020202020204" pitchFamily="34" charset="0"/>
              </a:rPr>
              <a:t>C</a:t>
            </a:r>
            <a:r>
              <a:rPr lang="zh-CN" altLang="en-US" sz="2100" b="1" baseline="0" dirty="0">
                <a:latin typeface="Arial" panose="020B0604020202020204" pitchFamily="34" charset="0"/>
                <a:ea typeface="宋体" panose="02010600030101010101" pitchFamily="2" charset="-122"/>
                <a:sym typeface="Arial" panose="020B0604020202020204" pitchFamily="34" charset="0"/>
              </a:rPr>
              <a:t>洋务运动          </a:t>
            </a:r>
            <a:r>
              <a:rPr lang="en-US" altLang="zh-CN" sz="2100" b="1" baseline="0" dirty="0">
                <a:latin typeface="Arial" panose="020B0604020202020204" pitchFamily="34" charset="0"/>
                <a:ea typeface="宋体" panose="02010600030101010101" pitchFamily="2" charset="-122"/>
                <a:sym typeface="Arial" panose="020B0604020202020204" pitchFamily="34" charset="0"/>
              </a:rPr>
              <a:t> </a:t>
            </a:r>
            <a:r>
              <a:rPr lang="zh-CN" altLang="en-US" sz="2100" b="1" baseline="0" dirty="0">
                <a:latin typeface="Arial" panose="020B0604020202020204" pitchFamily="34" charset="0"/>
                <a:ea typeface="宋体" panose="02010600030101010101" pitchFamily="2" charset="-122"/>
                <a:sym typeface="Arial" panose="020B0604020202020204" pitchFamily="34" charset="0"/>
              </a:rPr>
              <a:t>  </a:t>
            </a:r>
            <a:r>
              <a:rPr lang="en-US" altLang="zh-CN" sz="2100" b="1" baseline="0" dirty="0">
                <a:latin typeface="Arial" panose="020B0604020202020204" pitchFamily="34" charset="0"/>
                <a:ea typeface="宋体" panose="02010600030101010101" pitchFamily="2" charset="-122"/>
                <a:sym typeface="Arial" panose="020B0604020202020204" pitchFamily="34" charset="0"/>
              </a:rPr>
              <a:t>D</a:t>
            </a:r>
            <a:r>
              <a:rPr lang="zh-CN" altLang="en-US" sz="2100" b="1" baseline="0" dirty="0">
                <a:latin typeface="Arial" panose="020B0604020202020204" pitchFamily="34" charset="0"/>
                <a:ea typeface="宋体" panose="02010600030101010101" pitchFamily="2" charset="-122"/>
                <a:sym typeface="Arial" panose="020B0604020202020204" pitchFamily="34" charset="0"/>
              </a:rPr>
              <a:t>太平天国</a:t>
            </a:r>
            <a:r>
              <a:rPr lang="zh-CN" altLang="en-US" sz="1350" b="1" baseline="0" dirty="0">
                <a:latin typeface="Arial" panose="020B0604020202020204" pitchFamily="34" charset="0"/>
                <a:ea typeface="宋体" panose="02010600030101010101" pitchFamily="2" charset="-122"/>
                <a:sym typeface="Arial" panose="020B0604020202020204" pitchFamily="34" charset="0"/>
              </a:rPr>
              <a:t>　</a:t>
            </a:r>
            <a:endParaRPr lang="zh-CN" altLang="zh-CN" sz="1350" dirty="0">
              <a:latin typeface="Arial" panose="020B0604020202020204" pitchFamily="34" charset="0"/>
            </a:endParaRPr>
          </a:p>
        </p:txBody>
      </p:sp>
      <p:sp>
        <p:nvSpPr>
          <p:cNvPr id="1049202" name="矩形 1049725"/>
          <p:cNvSpPr/>
          <p:nvPr/>
        </p:nvSpPr>
        <p:spPr>
          <a:xfrm>
            <a:off x="7236460" y="3651885"/>
            <a:ext cx="527050" cy="391160"/>
          </a:xfrm>
          <a:prstGeom prst="rect">
            <a:avLst/>
          </a:prstGeom>
          <a:noFill/>
          <a:ln w="9525">
            <a:noFill/>
          </a:ln>
        </p:spPr>
        <p:txBody>
          <a:bodyPr vert="horz" wrap="square" lIns="68580" tIns="34290" rIns="68580" bIns="34290" anchor="t" anchorCtr="0">
            <a:spAutoFit/>
          </a:bodyPr>
          <a:p>
            <a:pPr>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C</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9202"/>
                                        </p:tgtEl>
                                        <p:attrNameLst>
                                          <p:attrName>style.visibility</p:attrName>
                                        </p:attrNameLst>
                                      </p:cBhvr>
                                      <p:to>
                                        <p:strVal val="visible"/>
                                      </p:to>
                                    </p:set>
                                    <p:animEffect transition="in" filter="blinds(horizontal)">
                                      <p:cBhvr>
                                        <p:cTn id="7" dur="500"/>
                                        <p:tgtEl>
                                          <p:spTgt spid="1049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028" name="标题 1049287"/>
          <p:cNvSpPr/>
          <p:nvPr>
            <p:ph type="title" idx="4294967295"/>
          </p:nvPr>
        </p:nvSpPr>
        <p:spPr>
          <a:xfrm>
            <a:off x="107315" y="62865"/>
            <a:ext cx="3375660" cy="598170"/>
          </a:xfrm>
        </p:spPr>
        <p:txBody>
          <a:bodyPr lIns="68580" tIns="34290" rIns="68580" bIns="34290" anchor="t" anchorCtr="0"/>
          <a:p>
            <a:pPr algn="l">
              <a:buFontTx/>
              <a:buNone/>
            </a:pPr>
            <a:r>
              <a:rPr lang="zh-CN" altLang="en-US" sz="3200" b="1" baseline="0" dirty="0">
                <a:latin typeface="Arial" panose="020B0604020202020204" pitchFamily="34" charset="0"/>
                <a:ea typeface="黑体" panose="02010609060101010101" pitchFamily="2" charset="-122"/>
                <a:sym typeface="Arial" panose="020B0604020202020204" pitchFamily="34" charset="0"/>
              </a:rPr>
              <a:t>人、物、场景类</a:t>
            </a:r>
            <a:endParaRPr lang="zh-CN" altLang="en-US" sz="3200" b="1" baseline="0" dirty="0">
              <a:latin typeface="Arial" panose="020B0604020202020204" pitchFamily="34" charset="0"/>
              <a:ea typeface="黑体" panose="02010609060101010101" pitchFamily="2" charset="-122"/>
              <a:sym typeface="Arial" panose="020B0604020202020204" pitchFamily="34" charset="0"/>
            </a:endParaRPr>
          </a:p>
        </p:txBody>
      </p:sp>
      <p:sp>
        <p:nvSpPr>
          <p:cNvPr id="1049030" name="文本占位符 1049289"/>
          <p:cNvSpPr/>
          <p:nvPr>
            <p:ph type="body" idx="1"/>
          </p:nvPr>
        </p:nvSpPr>
        <p:spPr>
          <a:xfrm>
            <a:off x="251460" y="699783"/>
            <a:ext cx="8229600" cy="3394472"/>
          </a:xfrm>
        </p:spPr>
        <p:txBody>
          <a:bodyPr lIns="68580" tIns="34290" rIns="68580" bIns="34290" anchor="t" anchorCtr="0">
            <a:normAutofit/>
          </a:bodyPr>
          <a:p>
            <a:pPr>
              <a:lnSpc>
                <a:spcPct val="110000"/>
              </a:lnSpc>
              <a:buSzPct val="100000"/>
              <a:buFontTx/>
              <a:buChar char="•"/>
            </a:pPr>
            <a:r>
              <a:rPr lang="en-US" altLang="zh-CN" sz="2400" b="0" baseline="0" dirty="0">
                <a:solidFill>
                  <a:srgbClr val="FF0000"/>
                </a:solidFill>
                <a:latin typeface="Arial" panose="020B0604020202020204" pitchFamily="34" charset="0"/>
                <a:ea typeface="楷体_GB2312" pitchFamily="49" charset="-122"/>
                <a:sym typeface="Arial" panose="020B0604020202020204" pitchFamily="34" charset="0"/>
              </a:rPr>
              <a:t>1</a:t>
            </a:r>
            <a:r>
              <a:rPr lang="zh-CN" altLang="en-US" sz="2400" b="0" baseline="0" dirty="0">
                <a:solidFill>
                  <a:srgbClr val="FF0000"/>
                </a:solidFill>
                <a:latin typeface="Arial" panose="020B0604020202020204" pitchFamily="34" charset="0"/>
                <a:ea typeface="楷体_GB2312" pitchFamily="49" charset="-122"/>
                <a:sym typeface="Arial" panose="020B0604020202020204" pitchFamily="34" charset="0"/>
              </a:rPr>
              <a:t>、人</a:t>
            </a:r>
            <a:endParaRPr lang="en-US" altLang="en-US" sz="2400" dirty="0"/>
          </a:p>
          <a:p>
            <a:pPr marL="0" indent="0">
              <a:lnSpc>
                <a:spcPct val="110000"/>
              </a:lnSpc>
              <a:buSzPct val="100000"/>
              <a:buFontTx/>
              <a:buNone/>
            </a:pPr>
            <a:r>
              <a:rPr lang="en-US" altLang="zh-CN" sz="2400" b="0" baseline="0" dirty="0">
                <a:latin typeface="Arial" panose="020B0604020202020204" pitchFamily="34" charset="0"/>
                <a:ea typeface="楷体_GB2312" pitchFamily="49" charset="-122"/>
                <a:sym typeface="Arial" panose="020B0604020202020204" pitchFamily="34" charset="0"/>
              </a:rPr>
              <a:t>中国共产党的成立是中国历史上开天辟地的大事。在她成立的大会上，被选举为中央局书记的是</a:t>
            </a:r>
            <a:endParaRPr lang="en-US" altLang="en-US" sz="2400" dirty="0"/>
          </a:p>
          <a:p>
            <a:pPr marL="0" indent="0">
              <a:lnSpc>
                <a:spcPct val="110000"/>
              </a:lnSpc>
              <a:buSzPct val="100000"/>
              <a:buFontTx/>
              <a:buNone/>
            </a:pPr>
            <a:r>
              <a:rPr lang="en-US" altLang="zh-CN" sz="2400" b="0" baseline="0" dirty="0">
                <a:latin typeface="Arial" panose="020B0604020202020204" pitchFamily="34" charset="0"/>
                <a:ea typeface="楷体_GB2312" pitchFamily="49" charset="-122"/>
                <a:sym typeface="Arial" panose="020B0604020202020204" pitchFamily="34" charset="0"/>
              </a:rPr>
              <a:t>A.</a:t>
            </a:r>
            <a:r>
              <a:rPr lang="zh-CN" altLang="en-US" sz="2400" b="0" baseline="0" dirty="0">
                <a:latin typeface="Arial" panose="020B0604020202020204" pitchFamily="34" charset="0"/>
                <a:ea typeface="楷体_GB2312" pitchFamily="49" charset="-122"/>
                <a:sym typeface="Arial" panose="020B0604020202020204" pitchFamily="34" charset="0"/>
              </a:rPr>
              <a:t>陈独秀   </a:t>
            </a:r>
            <a:r>
              <a:rPr lang="en-US" altLang="zh-CN" sz="2400" b="0" baseline="0" dirty="0">
                <a:latin typeface="Arial" panose="020B0604020202020204" pitchFamily="34" charset="0"/>
                <a:ea typeface="楷体_GB2312" pitchFamily="49" charset="-122"/>
                <a:sym typeface="Arial" panose="020B0604020202020204" pitchFamily="34" charset="0"/>
              </a:rPr>
              <a:t>B.</a:t>
            </a:r>
            <a:r>
              <a:rPr lang="zh-CN" altLang="en-US" sz="2400" b="0" baseline="0" dirty="0">
                <a:latin typeface="Arial" panose="020B0604020202020204" pitchFamily="34" charset="0"/>
                <a:ea typeface="楷体_GB2312" pitchFamily="49" charset="-122"/>
                <a:sym typeface="Arial" panose="020B0604020202020204" pitchFamily="34" charset="0"/>
              </a:rPr>
              <a:t>李大钊  </a:t>
            </a:r>
            <a:r>
              <a:rPr lang="en-US" altLang="zh-CN" sz="2400" b="0" baseline="0" dirty="0">
                <a:latin typeface="Arial" panose="020B0604020202020204" pitchFamily="34" charset="0"/>
                <a:ea typeface="楷体_GB2312" pitchFamily="49" charset="-122"/>
                <a:sym typeface="Arial" panose="020B0604020202020204" pitchFamily="34" charset="0"/>
              </a:rPr>
              <a:t>C.</a:t>
            </a:r>
            <a:r>
              <a:rPr lang="zh-CN" altLang="en-US" sz="2400" b="0" baseline="0" dirty="0">
                <a:latin typeface="Arial" panose="020B0604020202020204" pitchFamily="34" charset="0"/>
                <a:ea typeface="楷体_GB2312" pitchFamily="49" charset="-122"/>
                <a:sym typeface="Arial" panose="020B0604020202020204" pitchFamily="34" charset="0"/>
              </a:rPr>
              <a:t>毛泽东  </a:t>
            </a:r>
            <a:r>
              <a:rPr lang="en-US" altLang="zh-CN" sz="2400" b="0" baseline="0" dirty="0">
                <a:latin typeface="Arial" panose="020B0604020202020204" pitchFamily="34" charset="0"/>
                <a:ea typeface="楷体_GB2312" pitchFamily="49" charset="-122"/>
                <a:sym typeface="Arial" panose="020B0604020202020204" pitchFamily="34" charset="0"/>
              </a:rPr>
              <a:t>D.</a:t>
            </a:r>
            <a:r>
              <a:rPr lang="zh-CN" altLang="en-US" sz="2400" b="0" baseline="0" dirty="0">
                <a:latin typeface="Arial" panose="020B0604020202020204" pitchFamily="34" charset="0"/>
                <a:ea typeface="楷体_GB2312" pitchFamily="49" charset="-122"/>
                <a:sym typeface="Arial" panose="020B0604020202020204" pitchFamily="34" charset="0"/>
              </a:rPr>
              <a:t>董必武</a:t>
            </a:r>
            <a:endParaRPr lang="zh-CN" altLang="en-US" sz="2400" b="0" baseline="0" dirty="0">
              <a:latin typeface="Arial" panose="020B0604020202020204" pitchFamily="34" charset="0"/>
              <a:ea typeface="楷体_GB2312" pitchFamily="49" charset="-122"/>
              <a:sym typeface="Arial" panose="020B0604020202020204" pitchFamily="34" charset="0"/>
            </a:endParaRPr>
          </a:p>
        </p:txBody>
      </p:sp>
      <p:pic>
        <p:nvPicPr>
          <p:cNvPr id="2097304" name="图片 2097486" descr="学科网(www.zxxk.com)--教育资源门户，提供试卷、教案、课件、论文、素材及各类教学资源下载，还有大量而丰富的教学相关资讯！"/>
          <p:cNvPicPr>
            <a:picLocks noChangeAspect="1"/>
          </p:cNvPicPr>
          <p:nvPr/>
        </p:nvPicPr>
        <p:blipFill>
          <a:blip r:embed="rId1"/>
          <a:srcRect/>
          <a:stretch>
            <a:fillRect/>
          </a:stretch>
        </p:blipFill>
        <p:spPr>
          <a:xfrm>
            <a:off x="274876" y="3184287"/>
            <a:ext cx="1188244" cy="1565672"/>
          </a:xfrm>
          <a:prstGeom prst="rect">
            <a:avLst/>
          </a:prstGeom>
          <a:noFill/>
          <a:ln w="9525">
            <a:noFill/>
          </a:ln>
        </p:spPr>
      </p:pic>
      <p:pic>
        <p:nvPicPr>
          <p:cNvPr id="2097306" name="图片 2097488" descr="学科网(www.zxxk.com)--教育资源门户，提供试卷、教案、课件、论文、素材及各类教学资源下载，还有大量而丰富的教学相关资讯！"/>
          <p:cNvPicPr>
            <a:picLocks noChangeAspect="1"/>
          </p:cNvPicPr>
          <p:nvPr/>
        </p:nvPicPr>
        <p:blipFill>
          <a:blip r:embed="rId2"/>
          <a:srcRect/>
          <a:stretch>
            <a:fillRect/>
          </a:stretch>
        </p:blipFill>
        <p:spPr>
          <a:xfrm>
            <a:off x="1733391" y="3184287"/>
            <a:ext cx="1241822" cy="1512094"/>
          </a:xfrm>
          <a:prstGeom prst="rect">
            <a:avLst/>
          </a:prstGeom>
          <a:noFill/>
          <a:ln w="9525">
            <a:noFill/>
          </a:ln>
        </p:spPr>
      </p:pic>
      <p:pic>
        <p:nvPicPr>
          <p:cNvPr id="2097308" name="图片 2097490" descr="学科网(www.zxxk.com)--教育资源门户，提供试卷、教案、课件、论文、素材及各类教学资源下载，还有大量而丰富的教学相关资讯！"/>
          <p:cNvPicPr>
            <a:picLocks noChangeAspect="1"/>
          </p:cNvPicPr>
          <p:nvPr/>
        </p:nvPicPr>
        <p:blipFill>
          <a:blip r:embed="rId3"/>
          <a:srcRect/>
          <a:stretch>
            <a:fillRect/>
          </a:stretch>
        </p:blipFill>
        <p:spPr>
          <a:xfrm>
            <a:off x="3191907" y="3184287"/>
            <a:ext cx="1026319" cy="1512094"/>
          </a:xfrm>
          <a:prstGeom prst="rect">
            <a:avLst/>
          </a:prstGeom>
          <a:noFill/>
          <a:ln w="9525">
            <a:noFill/>
          </a:ln>
        </p:spPr>
      </p:pic>
      <p:pic>
        <p:nvPicPr>
          <p:cNvPr id="2097310" name="图片 2097492" descr="学科网(www.zxxk.com)--教育资源门户，提供试卷、教案、课件、论文、素材及各类教学资源下载，还有大量而丰富的教学相关资讯！"/>
          <p:cNvPicPr>
            <a:picLocks noChangeAspect="1"/>
          </p:cNvPicPr>
          <p:nvPr/>
        </p:nvPicPr>
        <p:blipFill>
          <a:blip r:embed="rId4"/>
          <a:srcRect/>
          <a:stretch>
            <a:fillRect/>
          </a:stretch>
        </p:blipFill>
        <p:spPr>
          <a:xfrm>
            <a:off x="1143000" y="3463529"/>
            <a:ext cx="14288" cy="14288"/>
          </a:xfrm>
          <a:prstGeom prst="rect">
            <a:avLst/>
          </a:prstGeom>
          <a:noFill/>
          <a:ln w="9525">
            <a:noFill/>
          </a:ln>
        </p:spPr>
      </p:pic>
      <p:pic>
        <p:nvPicPr>
          <p:cNvPr id="2097312" name="图片 2097494" descr="学科网(www.zxxk.com)--教育资源门户，提供试卷、教案、课件、论文、素材及各类教学资源下载，还有大量而丰富的教学相关资讯！"/>
          <p:cNvPicPr>
            <a:picLocks noChangeAspect="1"/>
          </p:cNvPicPr>
          <p:nvPr/>
        </p:nvPicPr>
        <p:blipFill>
          <a:blip r:embed="rId5"/>
          <a:srcRect/>
          <a:stretch>
            <a:fillRect/>
          </a:stretch>
        </p:blipFill>
        <p:spPr>
          <a:xfrm>
            <a:off x="4487307" y="3184287"/>
            <a:ext cx="1081088" cy="1512094"/>
          </a:xfrm>
          <a:prstGeom prst="rect">
            <a:avLst/>
          </a:prstGeom>
          <a:noFill/>
          <a:ln w="9525">
            <a:noFill/>
          </a:ln>
        </p:spPr>
      </p:pic>
      <p:sp>
        <p:nvSpPr>
          <p:cNvPr id="1049032" name="矩形 1049291"/>
          <p:cNvSpPr/>
          <p:nvPr/>
        </p:nvSpPr>
        <p:spPr>
          <a:xfrm>
            <a:off x="1143000" y="491729"/>
            <a:ext cx="6858000" cy="0"/>
          </a:xfrm>
          <a:prstGeom prst="rect">
            <a:avLst/>
          </a:prstGeom>
          <a:noFill/>
          <a:ln w="9525">
            <a:noFill/>
          </a:ln>
        </p:spPr>
        <p:txBody>
          <a:bodyPr vert="horz" lIns="68580" tIns="34290" rIns="68580" bIns="34290" anchor="t" anchorCtr="0"/>
          <a:p>
            <a:pPr>
              <a:buFontTx/>
              <a:buNone/>
            </a:pPr>
            <a:endParaRPr lang="zh-CN" altLang="en-US" sz="1350" baseline="0" dirty="0">
              <a:latin typeface="Arial" panose="020B0604020202020204" pitchFamily="34" charset="0"/>
              <a:ea typeface="宋体" panose="02010600030101010101" pitchFamily="2" charset="-122"/>
              <a:sym typeface="Arial" panose="020B0604020202020204" pitchFamily="34" charset="0"/>
            </a:endParaRPr>
          </a:p>
        </p:txBody>
      </p:sp>
      <p:sp>
        <p:nvSpPr>
          <p:cNvPr id="1049034" name="矩形 1049293"/>
          <p:cNvSpPr/>
          <p:nvPr/>
        </p:nvSpPr>
        <p:spPr>
          <a:xfrm>
            <a:off x="1143000" y="1298893"/>
            <a:ext cx="327660" cy="183515"/>
          </a:xfrm>
          <a:prstGeom prst="rect">
            <a:avLst/>
          </a:prstGeom>
          <a:noFill/>
          <a:ln w="9525">
            <a:noFill/>
          </a:ln>
        </p:spPr>
        <p:txBody>
          <a:bodyPr vert="horz" wrap="none" lIns="68580" tIns="34290" rIns="68580" bIns="34290" anchor="ctr" anchorCtr="0">
            <a:spAutoFit/>
          </a:bodyPr>
          <a:p>
            <a:pPr>
              <a:buFontTx/>
              <a:buNone/>
            </a:pPr>
            <a:r>
              <a:rPr lang="zh-CN" altLang="en-US" sz="750" baseline="0" dirty="0">
                <a:latin typeface="宋体" panose="02010600030101010101" pitchFamily="2" charset="-122"/>
                <a:ea typeface="宋体" panose="02010600030101010101" pitchFamily="2" charset="-122"/>
                <a:sym typeface="Arial" panose="020B0604020202020204" pitchFamily="34" charset="0"/>
              </a:rPr>
              <a:t>    </a:t>
            </a:r>
            <a:endParaRPr lang="zh-CN" altLang="zh-CN" sz="1350" dirty="0">
              <a:latin typeface="Arial" panose="020B0604020202020204" pitchFamily="34" charset="0"/>
            </a:endParaRPr>
          </a:p>
        </p:txBody>
      </p:sp>
      <p:sp>
        <p:nvSpPr>
          <p:cNvPr id="1049036" name="矩形 1049295"/>
          <p:cNvSpPr/>
          <p:nvPr/>
        </p:nvSpPr>
        <p:spPr>
          <a:xfrm>
            <a:off x="1143000" y="2289493"/>
            <a:ext cx="327660" cy="183515"/>
          </a:xfrm>
          <a:prstGeom prst="rect">
            <a:avLst/>
          </a:prstGeom>
          <a:noFill/>
          <a:ln w="9525">
            <a:noFill/>
          </a:ln>
        </p:spPr>
        <p:txBody>
          <a:bodyPr vert="horz" wrap="none" lIns="68580" tIns="34290" rIns="68580" bIns="34290" anchor="ctr" anchorCtr="0">
            <a:spAutoFit/>
          </a:bodyPr>
          <a:p>
            <a:pPr>
              <a:buFontTx/>
              <a:buNone/>
            </a:pPr>
            <a:r>
              <a:rPr lang="zh-CN" altLang="en-US" sz="750" baseline="0" dirty="0">
                <a:latin typeface="宋体" panose="02010600030101010101" pitchFamily="2" charset="-122"/>
                <a:ea typeface="宋体" panose="02010600030101010101" pitchFamily="2" charset="-122"/>
                <a:sym typeface="Arial" panose="020B0604020202020204" pitchFamily="34" charset="0"/>
              </a:rPr>
              <a:t>    </a:t>
            </a:r>
            <a:endParaRPr lang="zh-CN" altLang="zh-CN" sz="1350" dirty="0">
              <a:latin typeface="Arial" panose="020B0604020202020204" pitchFamily="34" charset="0"/>
            </a:endParaRPr>
          </a:p>
        </p:txBody>
      </p:sp>
      <p:sp>
        <p:nvSpPr>
          <p:cNvPr id="1049038" name="矩形 1049297"/>
          <p:cNvSpPr/>
          <p:nvPr/>
        </p:nvSpPr>
        <p:spPr>
          <a:xfrm>
            <a:off x="1143000" y="3280093"/>
            <a:ext cx="184785" cy="183515"/>
          </a:xfrm>
          <a:prstGeom prst="rect">
            <a:avLst/>
          </a:prstGeom>
          <a:noFill/>
          <a:ln w="9525">
            <a:noFill/>
          </a:ln>
        </p:spPr>
        <p:txBody>
          <a:bodyPr vert="horz" wrap="none" lIns="68580" tIns="34290" rIns="68580" bIns="34290" anchor="ctr" anchorCtr="0">
            <a:spAutoFit/>
          </a:bodyPr>
          <a:p>
            <a:pPr>
              <a:buFontTx/>
              <a:buNone/>
            </a:pPr>
            <a:r>
              <a:rPr lang="zh-CN" altLang="en-US" sz="750" baseline="0" dirty="0">
                <a:latin typeface="宋体" panose="02010600030101010101" pitchFamily="2" charset="-122"/>
                <a:ea typeface="宋体" panose="02010600030101010101" pitchFamily="2" charset="-122"/>
                <a:sym typeface="Arial" panose="020B0604020202020204" pitchFamily="34" charset="0"/>
              </a:rPr>
              <a:t> </a:t>
            </a:r>
            <a:endParaRPr lang="zh-CN" altLang="zh-CN" sz="1350" dirty="0">
              <a:latin typeface="Arial" panose="020B0604020202020204" pitchFamily="34" charset="0"/>
            </a:endParaRPr>
          </a:p>
        </p:txBody>
      </p:sp>
      <p:sp>
        <p:nvSpPr>
          <p:cNvPr id="1049040" name="矩形 1049299"/>
          <p:cNvSpPr/>
          <p:nvPr/>
        </p:nvSpPr>
        <p:spPr>
          <a:xfrm>
            <a:off x="1143000" y="3477737"/>
            <a:ext cx="280035" cy="183515"/>
          </a:xfrm>
          <a:prstGeom prst="rect">
            <a:avLst/>
          </a:prstGeom>
          <a:noFill/>
          <a:ln w="9525">
            <a:noFill/>
          </a:ln>
        </p:spPr>
        <p:txBody>
          <a:bodyPr vert="horz" wrap="none" lIns="68580" tIns="34290" rIns="68580" bIns="34290" anchor="ctr" anchorCtr="0">
            <a:spAutoFit/>
          </a:bodyPr>
          <a:p>
            <a:pPr>
              <a:buFontTx/>
              <a:buNone/>
            </a:pPr>
            <a:r>
              <a:rPr lang="zh-CN" altLang="en-US" sz="750" baseline="0" dirty="0">
                <a:latin typeface="宋体" panose="02010600030101010101" pitchFamily="2" charset="-122"/>
                <a:ea typeface="宋体" panose="02010600030101010101" pitchFamily="2" charset="-122"/>
                <a:sym typeface="Arial" panose="020B0604020202020204" pitchFamily="34" charset="0"/>
              </a:rPr>
              <a:t>   </a:t>
            </a:r>
            <a:endParaRPr lang="zh-CN" altLang="zh-CN" sz="1350" dirty="0">
              <a:latin typeface="Arial" panose="020B0604020202020204" pitchFamily="34" charset="0"/>
            </a:endParaRPr>
          </a:p>
        </p:txBody>
      </p:sp>
      <p:sp>
        <p:nvSpPr>
          <p:cNvPr id="1049042" name="矩形 1049301"/>
          <p:cNvSpPr/>
          <p:nvPr/>
        </p:nvSpPr>
        <p:spPr>
          <a:xfrm>
            <a:off x="1143000" y="4468337"/>
            <a:ext cx="327660" cy="183515"/>
          </a:xfrm>
          <a:prstGeom prst="rect">
            <a:avLst/>
          </a:prstGeom>
          <a:noFill/>
          <a:ln w="9525">
            <a:noFill/>
          </a:ln>
        </p:spPr>
        <p:txBody>
          <a:bodyPr vert="horz" wrap="none" lIns="68580" tIns="34290" rIns="68580" bIns="34290" anchor="ctr" anchorCtr="0">
            <a:spAutoFit/>
          </a:bodyPr>
          <a:p>
            <a:pPr>
              <a:buFontTx/>
              <a:buNone/>
            </a:pPr>
            <a:r>
              <a:rPr lang="zh-CN" altLang="en-US" sz="750" baseline="0" dirty="0">
                <a:latin typeface="宋体" panose="02010600030101010101" pitchFamily="2" charset="-122"/>
                <a:ea typeface="宋体" panose="02010600030101010101" pitchFamily="2" charset="-122"/>
                <a:sym typeface="Arial" panose="020B0604020202020204" pitchFamily="34" charset="0"/>
              </a:rPr>
              <a:t>    </a:t>
            </a:r>
            <a:endParaRPr lang="zh-CN" altLang="zh-CN" sz="1350" dirty="0">
              <a:latin typeface="Arial" panose="020B0604020202020204" pitchFamily="34" charset="0"/>
            </a:endParaRPr>
          </a:p>
        </p:txBody>
      </p:sp>
      <p:sp>
        <p:nvSpPr>
          <p:cNvPr id="1049044" name="矩形 1049303"/>
          <p:cNvSpPr/>
          <p:nvPr/>
        </p:nvSpPr>
        <p:spPr>
          <a:xfrm>
            <a:off x="6228080" y="2571750"/>
            <a:ext cx="2826385" cy="2330450"/>
          </a:xfrm>
          <a:prstGeom prst="rect">
            <a:avLst/>
          </a:prstGeom>
          <a:solidFill>
            <a:srgbClr val="CCFFCC"/>
          </a:solidFill>
          <a:ln w="9525">
            <a:noFill/>
          </a:ln>
        </p:spPr>
        <p:txBody>
          <a:bodyPr vert="horz" wrap="square" lIns="68580" tIns="34290" rIns="68580" bIns="34290" anchor="t" anchorCtr="0">
            <a:spAutoFit/>
          </a:bodyPr>
          <a:p>
            <a:pPr>
              <a:lnSpc>
                <a:spcPct val="120000"/>
              </a:lnSpc>
              <a:spcBef>
                <a:spcPct val="50000"/>
              </a:spcBef>
              <a:buFontTx/>
              <a:buNone/>
            </a:pPr>
            <a:r>
              <a:rPr lang="zh-CN" altLang="en-US" sz="16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解题技巧：</a:t>
            </a:r>
            <a:endParaRPr lang="zh-CN" altLang="zh-CN" sz="900" dirty="0">
              <a:latin typeface="Arial" panose="020B0604020202020204" pitchFamily="34" charset="0"/>
            </a:endParaRPr>
          </a:p>
          <a:p>
            <a:pPr>
              <a:lnSpc>
                <a:spcPct val="120000"/>
              </a:lnSpc>
              <a:spcBef>
                <a:spcPct val="50000"/>
              </a:spcBef>
              <a:buFontTx/>
              <a:buNone/>
            </a:pPr>
            <a:r>
              <a:rPr lang="en-US" altLang="zh-CN" sz="16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1</a:t>
            </a:r>
            <a:r>
              <a:rPr lang="zh-CN" altLang="en-US" sz="16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、熟悉人物主要事迹</a:t>
            </a:r>
            <a:endParaRPr lang="zh-CN" altLang="zh-CN" sz="900" dirty="0">
              <a:latin typeface="Arial" panose="020B0604020202020204" pitchFamily="34" charset="0"/>
            </a:endParaRPr>
          </a:p>
          <a:p>
            <a:pPr>
              <a:lnSpc>
                <a:spcPct val="120000"/>
              </a:lnSpc>
              <a:spcBef>
                <a:spcPct val="50000"/>
              </a:spcBef>
              <a:buFontTx/>
              <a:buNone/>
            </a:pPr>
            <a:r>
              <a:rPr lang="en-US" altLang="zh-CN" sz="16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2</a:t>
            </a:r>
            <a:r>
              <a:rPr lang="zh-CN" altLang="en-US" sz="16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、把握关键词“开天辟地”“书记”</a:t>
            </a:r>
            <a:endParaRPr lang="zh-CN" altLang="zh-CN" sz="900" dirty="0">
              <a:latin typeface="Arial" panose="020B0604020202020204" pitchFamily="34" charset="0"/>
            </a:endParaRPr>
          </a:p>
          <a:p>
            <a:pPr>
              <a:lnSpc>
                <a:spcPct val="120000"/>
              </a:lnSpc>
              <a:spcBef>
                <a:spcPct val="50000"/>
              </a:spcBef>
              <a:buFontTx/>
              <a:buNone/>
            </a:pPr>
            <a:r>
              <a:rPr lang="en-US" altLang="zh-CN" sz="16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3</a:t>
            </a:r>
            <a:r>
              <a:rPr lang="zh-CN" altLang="en-US" sz="16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、识辨人物外貌</a:t>
            </a:r>
            <a:endParaRPr lang="zh-CN" altLang="zh-CN" sz="900" dirty="0">
              <a:latin typeface="Arial" panose="020B0604020202020204" pitchFamily="34" charset="0"/>
            </a:endParaRPr>
          </a:p>
          <a:p>
            <a:pPr>
              <a:lnSpc>
                <a:spcPct val="120000"/>
              </a:lnSpc>
              <a:spcBef>
                <a:spcPct val="50000"/>
              </a:spcBef>
              <a:buFontTx/>
              <a:buNone/>
            </a:pPr>
            <a:r>
              <a:rPr lang="zh-CN" altLang="en-US" sz="16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选择 </a:t>
            </a:r>
            <a:r>
              <a:rPr lang="en-US" altLang="zh-CN" sz="16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A</a:t>
            </a:r>
            <a:endParaRPr lang="en-US" altLang="zh-CN" sz="1600" b="1" baseline="0" dirty="0">
              <a:solidFill>
                <a:srgbClr val="FF0000"/>
              </a:solidFill>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9044"/>
                                        </p:tgtEl>
                                        <p:attrNameLst>
                                          <p:attrName>style.visibility</p:attrName>
                                        </p:attrNameLst>
                                      </p:cBhvr>
                                      <p:to>
                                        <p:strVal val="visible"/>
                                      </p:to>
                                    </p:set>
                                    <p:animEffect transition="in" filter="box(in)">
                                      <p:cBhvr>
                                        <p:cTn id="7" dur="500"/>
                                        <p:tgtEl>
                                          <p:spTgt spid="1049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204" name="矩形 1049729"/>
          <p:cNvSpPr/>
          <p:nvPr/>
        </p:nvSpPr>
        <p:spPr>
          <a:xfrm>
            <a:off x="323850" y="267970"/>
            <a:ext cx="7363460" cy="1692910"/>
          </a:xfrm>
          <a:prstGeom prst="rect">
            <a:avLst/>
          </a:prstGeom>
          <a:noFill/>
          <a:ln w="9525">
            <a:noFill/>
          </a:ln>
        </p:spPr>
        <p:txBody>
          <a:bodyPr vert="horz" wrap="square" lIns="68580" tIns="34290" rIns="68580" bIns="34290" anchor="t" anchorCtr="0">
            <a:spAutoFit/>
          </a:bodyPr>
          <a:p>
            <a:pPr>
              <a:lnSpc>
                <a:spcPct val="120000"/>
              </a:lnSpc>
              <a:buFontTx/>
              <a:buNone/>
            </a:pPr>
            <a:r>
              <a:rPr lang="zh-CN" altLang="en-US" sz="2800" b="1" baseline="0" dirty="0">
                <a:solidFill>
                  <a:srgbClr val="FF0000"/>
                </a:solidFill>
                <a:latin typeface="楷体_GB2312" pitchFamily="49" charset="-122"/>
                <a:ea typeface="楷体_GB2312" pitchFamily="49" charset="-122"/>
                <a:sym typeface="Arial" panose="020B0604020202020204" pitchFamily="34" charset="0"/>
              </a:rPr>
              <a:t>第三、逆向选择题（否定型选择题）</a:t>
            </a:r>
            <a:r>
              <a:rPr lang="zh-CN" altLang="en-US" sz="2800" baseline="0" dirty="0">
                <a:solidFill>
                  <a:srgbClr val="FF0000"/>
                </a:solidFill>
                <a:latin typeface="楷体_GB2312" pitchFamily="49" charset="-122"/>
                <a:ea typeface="楷体_GB2312" pitchFamily="49" charset="-122"/>
                <a:sym typeface="Arial" panose="020B0604020202020204" pitchFamily="34" charset="0"/>
              </a:rPr>
              <a:t>　</a:t>
            </a:r>
            <a:r>
              <a:rPr lang="zh-CN" altLang="en-US" sz="2000" baseline="0" dirty="0">
                <a:latin typeface="楷体_GB2312" pitchFamily="49" charset="-122"/>
                <a:ea typeface="楷体_GB2312" pitchFamily="49" charset="-122"/>
                <a:sym typeface="Arial" panose="020B0604020202020204" pitchFamily="34" charset="0"/>
              </a:rPr>
              <a:t>　</a:t>
            </a:r>
            <a:endParaRPr lang="zh-CN" altLang="zh-CN" sz="1400" dirty="0">
              <a:latin typeface="Arial" panose="020B0604020202020204" pitchFamily="34" charset="0"/>
            </a:endParaRPr>
          </a:p>
          <a:p>
            <a:pPr>
              <a:lnSpc>
                <a:spcPct val="120000"/>
              </a:lnSpc>
              <a:buFontTx/>
              <a:buNone/>
            </a:pPr>
            <a:r>
              <a:rPr lang="en-US" altLang="zh-CN" sz="2000" baseline="0" dirty="0">
                <a:latin typeface="黑体" panose="02010609060101010101" pitchFamily="2" charset="-122"/>
                <a:ea typeface="黑体" panose="02010609060101010101" pitchFamily="2" charset="-122"/>
                <a:sym typeface="Arial" panose="020B0604020202020204" pitchFamily="34" charset="0"/>
              </a:rPr>
              <a:t>此类选择题通常要求选出与事实不符的选项。题干部分采用否定式的提示或限制，如用“不是”、“无”、“没有”、“不正确”等词语，所以要特别注意逆向思维.</a:t>
            </a:r>
            <a:r>
              <a:rPr lang="en-US" altLang="zh-CN" sz="2000" baseline="0" dirty="0">
                <a:latin typeface="楷体_GB2312" pitchFamily="49" charset="-122"/>
                <a:ea typeface="楷体_GB2312" pitchFamily="49" charset="-122"/>
                <a:sym typeface="Arial" panose="020B0604020202020204" pitchFamily="34" charset="0"/>
              </a:rPr>
              <a:t> </a:t>
            </a:r>
            <a:endParaRPr lang="en-US" altLang="zh-CN" sz="2000" baseline="0" dirty="0">
              <a:latin typeface="楷体_GB2312" pitchFamily="49" charset="-122"/>
              <a:ea typeface="楷体_GB2312" pitchFamily="49" charset="-122"/>
              <a:sym typeface="Arial" panose="020B0604020202020204" pitchFamily="34" charset="0"/>
            </a:endParaRPr>
          </a:p>
        </p:txBody>
      </p:sp>
      <p:sp>
        <p:nvSpPr>
          <p:cNvPr id="1049206" name="矩形 1049731"/>
          <p:cNvSpPr/>
          <p:nvPr/>
        </p:nvSpPr>
        <p:spPr>
          <a:xfrm>
            <a:off x="179705" y="1924050"/>
            <a:ext cx="8728075" cy="2430780"/>
          </a:xfrm>
          <a:prstGeom prst="rect">
            <a:avLst/>
          </a:prstGeom>
          <a:noFill/>
          <a:ln w="9525">
            <a:noFill/>
          </a:ln>
        </p:spPr>
        <p:txBody>
          <a:bodyPr vert="horz" wrap="square" lIns="68580" tIns="34290" rIns="68580" bIns="34290" anchor="t" anchorCtr="0">
            <a:spAutoFit/>
          </a:bodyPr>
          <a:p>
            <a:pPr>
              <a:lnSpc>
                <a:spcPct val="160000"/>
              </a:lnSpc>
              <a:buFontTx/>
              <a:buNone/>
            </a:pPr>
            <a:r>
              <a:rPr lang="en-US" altLang="zh-CN" sz="2400" b="1" baseline="0" dirty="0">
                <a:latin typeface="Tahoma" panose="020B0604030504040204" pitchFamily="34" charset="0"/>
                <a:ea typeface="宋体" panose="02010600030101010101" pitchFamily="2" charset="-122"/>
                <a:sym typeface="Arial" panose="020B0604020202020204" pitchFamily="34" charset="0"/>
              </a:rPr>
              <a:t>【</a:t>
            </a:r>
            <a:r>
              <a:rPr lang="zh-CN" altLang="en-US" sz="2400" b="1" baseline="0" dirty="0">
                <a:latin typeface="Tahoma" panose="020B0604030504040204" pitchFamily="34" charset="0"/>
                <a:ea typeface="宋体" panose="02010600030101010101" pitchFamily="2" charset="-122"/>
                <a:sym typeface="Arial" panose="020B0604020202020204" pitchFamily="34" charset="0"/>
              </a:rPr>
              <a:t>例题</a:t>
            </a:r>
            <a:r>
              <a:rPr lang="en-US" altLang="zh-CN" sz="2400" b="1" baseline="0" dirty="0">
                <a:latin typeface="Tahoma" panose="020B0604030504040204" pitchFamily="34" charset="0"/>
                <a:ea typeface="宋体" panose="02010600030101010101" pitchFamily="2" charset="-122"/>
                <a:sym typeface="Arial" panose="020B0604020202020204" pitchFamily="34" charset="0"/>
              </a:rPr>
              <a:t>】</a:t>
            </a:r>
            <a:r>
              <a:rPr lang="zh-CN" altLang="en-US" sz="2400" b="1" baseline="0" dirty="0">
                <a:latin typeface="Tahoma" panose="020B0604030504040204" pitchFamily="34" charset="0"/>
                <a:ea typeface="宋体" panose="02010600030101010101" pitchFamily="2" charset="-122"/>
                <a:sym typeface="Arial" panose="020B0604020202020204" pitchFamily="34" charset="0"/>
              </a:rPr>
              <a:t>下列关于</a:t>
            </a:r>
            <a:r>
              <a:rPr lang="en-US" altLang="zh-CN" sz="2400" b="1" baseline="0" dirty="0">
                <a:latin typeface="Tahoma" panose="020B0604030504040204" pitchFamily="34" charset="0"/>
                <a:ea typeface="宋体" panose="02010600030101010101" pitchFamily="2" charset="-122"/>
                <a:sym typeface="Arial" panose="020B0604020202020204" pitchFamily="34" charset="0"/>
              </a:rPr>
              <a:t>《 </a:t>
            </a:r>
            <a:r>
              <a:rPr lang="zh-CN" altLang="en-US" sz="2400" b="1" baseline="0" dirty="0">
                <a:latin typeface="Tahoma" panose="020B0604030504040204" pitchFamily="34" charset="0"/>
                <a:ea typeface="宋体" panose="02010600030101010101" pitchFamily="2" charset="-122"/>
                <a:sym typeface="Arial" panose="020B0604020202020204" pitchFamily="34" charset="0"/>
              </a:rPr>
              <a:t>权利法案</a:t>
            </a:r>
            <a:r>
              <a:rPr lang="en-US" altLang="zh-CN" sz="2400" b="1" baseline="0" dirty="0">
                <a:latin typeface="Tahoma" panose="020B0604030504040204" pitchFamily="34" charset="0"/>
                <a:ea typeface="宋体" panose="02010600030101010101" pitchFamily="2" charset="-122"/>
                <a:sym typeface="Arial" panose="020B0604020202020204" pitchFamily="34" charset="0"/>
              </a:rPr>
              <a:t>》 </a:t>
            </a:r>
            <a:r>
              <a:rPr lang="zh-CN" altLang="en-US" sz="2400" b="1" baseline="0" dirty="0">
                <a:latin typeface="Tahoma" panose="020B0604030504040204" pitchFamily="34" charset="0"/>
                <a:ea typeface="宋体" panose="02010600030101010101" pitchFamily="2" charset="-122"/>
                <a:sym typeface="Arial" panose="020B0604020202020204" pitchFamily="34" charset="0"/>
              </a:rPr>
              <a:t>和</a:t>
            </a:r>
            <a:r>
              <a:rPr lang="en-US" altLang="zh-CN" sz="2400" b="1" baseline="0" dirty="0">
                <a:latin typeface="Tahoma" panose="020B0604030504040204" pitchFamily="34" charset="0"/>
                <a:ea typeface="宋体" panose="02010600030101010101" pitchFamily="2" charset="-122"/>
                <a:sym typeface="Arial" panose="020B0604020202020204" pitchFamily="34" charset="0"/>
              </a:rPr>
              <a:t>《 </a:t>
            </a:r>
            <a:r>
              <a:rPr lang="zh-CN" altLang="en-US" sz="2400" b="1" baseline="0" dirty="0">
                <a:latin typeface="Tahoma" panose="020B0604030504040204" pitchFamily="34" charset="0"/>
                <a:ea typeface="宋体" panose="02010600030101010101" pitchFamily="2" charset="-122"/>
                <a:sym typeface="Arial" panose="020B0604020202020204" pitchFamily="34" charset="0"/>
              </a:rPr>
              <a:t>人权宣言</a:t>
            </a:r>
            <a:r>
              <a:rPr lang="en-US" altLang="zh-CN" sz="2400" b="1" baseline="0" dirty="0">
                <a:latin typeface="Tahoma" panose="020B0604030504040204" pitchFamily="34" charset="0"/>
                <a:ea typeface="宋体" panose="02010600030101010101" pitchFamily="2" charset="-122"/>
                <a:sym typeface="Arial" panose="020B0604020202020204" pitchFamily="34" charset="0"/>
              </a:rPr>
              <a:t>》 </a:t>
            </a:r>
            <a:r>
              <a:rPr lang="zh-CN" altLang="en-US" sz="2400" b="1" baseline="0" dirty="0">
                <a:latin typeface="Tahoma" panose="020B0604030504040204" pitchFamily="34" charset="0"/>
                <a:ea typeface="宋体" panose="02010600030101010101" pitchFamily="2" charset="-122"/>
                <a:sym typeface="Arial" panose="020B0604020202020204" pitchFamily="34" charset="0"/>
              </a:rPr>
              <a:t>的表述，</a:t>
            </a:r>
            <a:endParaRPr lang="zh-CN" altLang="en-US" sz="2400" b="1" baseline="0" dirty="0">
              <a:latin typeface="Tahoma" panose="020B0604030504040204" pitchFamily="34" charset="0"/>
              <a:ea typeface="宋体" panose="02010600030101010101" pitchFamily="2" charset="-122"/>
              <a:sym typeface="Arial" panose="020B0604020202020204" pitchFamily="34" charset="0"/>
            </a:endParaRPr>
          </a:p>
          <a:p>
            <a:pPr>
              <a:lnSpc>
                <a:spcPct val="160000"/>
              </a:lnSpc>
              <a:buFontTx/>
              <a:buNone/>
            </a:pPr>
            <a:r>
              <a:rPr lang="zh-CN" altLang="en-US" sz="2400" b="1" baseline="0" dirty="0">
                <a:latin typeface="Tahoma" panose="020B0604030504040204" pitchFamily="34" charset="0"/>
                <a:ea typeface="宋体" panose="02010600030101010101" pitchFamily="2" charset="-122"/>
                <a:sym typeface="Arial" panose="020B0604020202020204" pitchFamily="34" charset="0"/>
              </a:rPr>
              <a:t>不正确的是</a:t>
            </a:r>
            <a:r>
              <a:rPr lang="en-US" altLang="zh-CN" sz="2400" baseline="0" dirty="0">
                <a:latin typeface="Tahoma" panose="020B0604030504040204" pitchFamily="34" charset="0"/>
                <a:ea typeface="宋体" panose="02010600030101010101" pitchFamily="2" charset="-122"/>
                <a:sym typeface="Arial" panose="020B0604020202020204" pitchFamily="34" charset="0"/>
              </a:rPr>
              <a:t>　　</a:t>
            </a:r>
            <a:endParaRPr lang="zh-CN" altLang="zh-CN" sz="1600" dirty="0">
              <a:latin typeface="Arial" panose="020B0604020202020204" pitchFamily="34" charset="0"/>
            </a:endParaRPr>
          </a:p>
          <a:p>
            <a:pPr>
              <a:lnSpc>
                <a:spcPct val="160000"/>
              </a:lnSpc>
              <a:buFontTx/>
              <a:buNone/>
            </a:pPr>
            <a:r>
              <a:rPr lang="en-US" altLang="zh-CN" sz="2400" baseline="0" dirty="0">
                <a:latin typeface="Tahoma" panose="020B0604030504040204" pitchFamily="34" charset="0"/>
                <a:ea typeface="宋体" panose="02010600030101010101" pitchFamily="2" charset="-122"/>
                <a:sym typeface="Arial" panose="020B0604020202020204" pitchFamily="34" charset="0"/>
              </a:rPr>
              <a:t>A</a:t>
            </a:r>
            <a:r>
              <a:rPr lang="zh-CN" altLang="en-US" sz="2400" baseline="0" dirty="0">
                <a:latin typeface="Tahoma" panose="020B0604030504040204" pitchFamily="34" charset="0"/>
                <a:ea typeface="宋体" panose="02010600030101010101" pitchFamily="2" charset="-122"/>
                <a:sym typeface="Arial" panose="020B0604020202020204" pitchFamily="34" charset="0"/>
              </a:rPr>
              <a:t>都是资产阶级革命的产物  </a:t>
            </a:r>
            <a:r>
              <a:rPr lang="en-US" altLang="zh-CN" sz="2400" baseline="0" dirty="0">
                <a:latin typeface="Tahoma" panose="020B0604030504040204" pitchFamily="34" charset="0"/>
                <a:ea typeface="宋体" panose="02010600030101010101" pitchFamily="2" charset="-122"/>
                <a:sym typeface="Arial" panose="020B0604020202020204" pitchFamily="34" charset="0"/>
              </a:rPr>
              <a:t>B</a:t>
            </a:r>
            <a:r>
              <a:rPr lang="zh-CN" altLang="en-US" sz="2400" baseline="0" dirty="0">
                <a:latin typeface="Tahoma" panose="020B0604030504040204" pitchFamily="34" charset="0"/>
                <a:ea typeface="宋体" panose="02010600030101010101" pitchFamily="2" charset="-122"/>
                <a:sym typeface="Arial" panose="020B0604020202020204" pitchFamily="34" charset="0"/>
              </a:rPr>
              <a:t>都体现了反对封建专制的要求　　</a:t>
            </a:r>
            <a:endParaRPr lang="zh-CN" altLang="zh-CN" sz="1600" dirty="0">
              <a:latin typeface="Arial" panose="020B0604020202020204" pitchFamily="34" charset="0"/>
            </a:endParaRPr>
          </a:p>
          <a:p>
            <a:pPr>
              <a:lnSpc>
                <a:spcPct val="160000"/>
              </a:lnSpc>
              <a:buFontTx/>
              <a:buNone/>
            </a:pPr>
            <a:r>
              <a:rPr lang="en-US" altLang="zh-CN" sz="2400" baseline="0" dirty="0">
                <a:latin typeface="Tahoma" panose="020B0604030504040204" pitchFamily="34" charset="0"/>
                <a:ea typeface="宋体" panose="02010600030101010101" pitchFamily="2" charset="-122"/>
                <a:sym typeface="Arial" panose="020B0604020202020204" pitchFamily="34" charset="0"/>
              </a:rPr>
              <a:t>C</a:t>
            </a:r>
            <a:r>
              <a:rPr lang="zh-CN" altLang="en-US" sz="2400" baseline="0" dirty="0">
                <a:latin typeface="Tahoma" panose="020B0604030504040204" pitchFamily="34" charset="0"/>
                <a:ea typeface="宋体" panose="02010600030101010101" pitchFamily="2" charset="-122"/>
                <a:sym typeface="Arial" panose="020B0604020202020204" pitchFamily="34" charset="0"/>
              </a:rPr>
              <a:t>都维护了资产阶级的利益  </a:t>
            </a:r>
            <a:r>
              <a:rPr lang="en-US" altLang="zh-CN" sz="2400" baseline="0" dirty="0">
                <a:latin typeface="Tahoma" panose="020B0604030504040204" pitchFamily="34" charset="0"/>
                <a:ea typeface="宋体" panose="02010600030101010101" pitchFamily="2" charset="-122"/>
                <a:sym typeface="Arial" panose="020B0604020202020204" pitchFamily="34" charset="0"/>
              </a:rPr>
              <a:t>D</a:t>
            </a:r>
            <a:r>
              <a:rPr lang="zh-CN" altLang="en-US" sz="2400" baseline="0" dirty="0">
                <a:latin typeface="Tahoma" panose="020B0604030504040204" pitchFamily="34" charset="0"/>
                <a:ea typeface="宋体" panose="02010600030101010101" pitchFamily="2" charset="-122"/>
                <a:sym typeface="Arial" panose="020B0604020202020204" pitchFamily="34" charset="0"/>
              </a:rPr>
              <a:t>都确立了资产阶级的君主立宪制　　</a:t>
            </a:r>
            <a:endParaRPr lang="zh-CN" altLang="en-US" sz="2400" baseline="0" dirty="0">
              <a:latin typeface="Tahoma" panose="020B0604030504040204" pitchFamily="34" charset="0"/>
              <a:ea typeface="宋体" panose="02010600030101010101" pitchFamily="2" charset="-122"/>
              <a:sym typeface="Arial" panose="020B0604020202020204" pitchFamily="34" charset="0"/>
            </a:endParaRPr>
          </a:p>
        </p:txBody>
      </p:sp>
      <p:sp>
        <p:nvSpPr>
          <p:cNvPr id="1049208" name="矩形 1049733"/>
          <p:cNvSpPr/>
          <p:nvPr/>
        </p:nvSpPr>
        <p:spPr>
          <a:xfrm>
            <a:off x="8244205" y="2499995"/>
            <a:ext cx="662940" cy="391160"/>
          </a:xfrm>
          <a:prstGeom prst="rect">
            <a:avLst/>
          </a:prstGeom>
          <a:noFill/>
          <a:ln w="9525">
            <a:noFill/>
          </a:ln>
        </p:spPr>
        <p:txBody>
          <a:bodyPr vert="horz" wrap="square" lIns="68580" tIns="34290" rIns="68580" bIns="34290" anchor="t" anchorCtr="0">
            <a:spAutoFit/>
          </a:bodyPr>
          <a:p>
            <a:pPr>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D</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92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049208"/>
                                        </p:tgtEl>
                                        <p:attrNameLst>
                                          <p:attrName>style.visibility</p:attrName>
                                        </p:attrNameLst>
                                      </p:cBhvr>
                                      <p:to>
                                        <p:strVal val="visible"/>
                                      </p:to>
                                    </p:set>
                                    <p:animEffect transition="in" filter="blinds(horizontal)">
                                      <p:cBhvr>
                                        <p:cTn id="11" dur="500"/>
                                        <p:tgtEl>
                                          <p:spTgt spid="1049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212" name="矩形 1049737"/>
          <p:cNvSpPr/>
          <p:nvPr/>
        </p:nvSpPr>
        <p:spPr>
          <a:xfrm>
            <a:off x="346710" y="195580"/>
            <a:ext cx="8505825" cy="843280"/>
          </a:xfrm>
          <a:prstGeom prst="rect">
            <a:avLst/>
          </a:prstGeom>
          <a:noFill/>
          <a:ln w="9525">
            <a:noFill/>
          </a:ln>
        </p:spPr>
        <p:txBody>
          <a:bodyPr vert="horz" wrap="square" lIns="68580" tIns="34290" rIns="68580" bIns="34290" anchor="t" anchorCtr="0">
            <a:spAutoFit/>
          </a:bodyPr>
          <a:p>
            <a:pPr>
              <a:lnSpc>
                <a:spcPct val="120000"/>
              </a:lnSpc>
              <a:buFontTx/>
              <a:buNone/>
            </a:pPr>
            <a:r>
              <a:rPr lang="zh-CN" altLang="en-US" sz="2400" b="1" baseline="0" dirty="0">
                <a:solidFill>
                  <a:srgbClr val="FF0000"/>
                </a:solidFill>
                <a:latin typeface="Tahoma" panose="020B0604030504040204" pitchFamily="34" charset="0"/>
                <a:ea typeface="宋体" panose="02010600030101010101" pitchFamily="2" charset="-122"/>
                <a:sym typeface="Arial" panose="020B0604020202020204" pitchFamily="34" charset="0"/>
              </a:rPr>
              <a:t>比较型选择题的解题方法　</a:t>
            </a:r>
            <a:r>
              <a:rPr lang="zh-CN" altLang="en-US" b="1" baseline="0" dirty="0">
                <a:latin typeface="Tahoma" panose="020B0604030504040204" pitchFamily="34" charset="0"/>
                <a:ea typeface="宋体" panose="02010600030101010101" pitchFamily="2" charset="-122"/>
                <a:sym typeface="Arial" panose="020B0604020202020204" pitchFamily="34" charset="0"/>
              </a:rPr>
              <a:t>　</a:t>
            </a:r>
            <a:endParaRPr lang="zh-CN" altLang="zh-CN" sz="1350" dirty="0">
              <a:latin typeface="Arial" panose="020B0604020202020204" pitchFamily="34" charset="0"/>
            </a:endParaRPr>
          </a:p>
          <a:p>
            <a:pPr>
              <a:lnSpc>
                <a:spcPct val="120000"/>
              </a:lnSpc>
              <a:buFontTx/>
              <a:buNone/>
            </a:pPr>
            <a:r>
              <a:rPr lang="zh-CN" altLang="en-US" b="1" baseline="0" dirty="0">
                <a:latin typeface="Tahoma" panose="020B0604030504040204" pitchFamily="34" charset="0"/>
                <a:ea typeface="楷体_GB2312" pitchFamily="49" charset="-122"/>
                <a:sym typeface="Arial" panose="020B0604020202020204" pitchFamily="34" charset="0"/>
              </a:rPr>
              <a:t>根据题干提供的条件，并结合所学知识进行综合判断，找出两者的相同点和不同点。</a:t>
            </a:r>
            <a:r>
              <a:rPr lang="zh-CN" altLang="en-US" baseline="0" dirty="0">
                <a:latin typeface="Tahoma" panose="020B0604030504040204" pitchFamily="34" charset="0"/>
                <a:ea typeface="宋体" panose="02010600030101010101" pitchFamily="2" charset="-122"/>
                <a:sym typeface="Arial" panose="020B0604020202020204" pitchFamily="34" charset="0"/>
              </a:rPr>
              <a:t> </a:t>
            </a:r>
            <a:endParaRPr lang="zh-CN" altLang="zh-CN" sz="1350" dirty="0">
              <a:latin typeface="Arial" panose="020B0604020202020204" pitchFamily="34" charset="0"/>
            </a:endParaRPr>
          </a:p>
        </p:txBody>
      </p:sp>
      <p:sp>
        <p:nvSpPr>
          <p:cNvPr id="1049214" name="矩形 1049739"/>
          <p:cNvSpPr/>
          <p:nvPr/>
        </p:nvSpPr>
        <p:spPr>
          <a:xfrm>
            <a:off x="395605" y="1452880"/>
            <a:ext cx="7755890" cy="2776855"/>
          </a:xfrm>
          <a:prstGeom prst="rect">
            <a:avLst/>
          </a:prstGeom>
          <a:noFill/>
          <a:ln w="9525">
            <a:noFill/>
          </a:ln>
        </p:spPr>
        <p:txBody>
          <a:bodyPr vert="horz" wrap="square" lIns="68580" tIns="34290" rIns="68580" bIns="34290" anchor="t" anchorCtr="0">
            <a:spAutoFit/>
          </a:bodyPr>
          <a:p>
            <a:pPr>
              <a:buFontTx/>
              <a:buNone/>
            </a:pPr>
            <a:r>
              <a:rPr lang="en-US" altLang="zh-CN" sz="2400" b="1" baseline="0" dirty="0">
                <a:latin typeface="Tahoma" panose="020B0604030504040204" pitchFamily="34" charset="0"/>
                <a:ea typeface="宋体" panose="02010600030101010101" pitchFamily="2" charset="-122"/>
                <a:sym typeface="Arial" panose="020B0604020202020204" pitchFamily="34" charset="0"/>
              </a:rPr>
              <a:t>【</a:t>
            </a:r>
            <a:r>
              <a:rPr lang="zh-CN" altLang="en-US" sz="2400" b="1" baseline="0" dirty="0">
                <a:latin typeface="Tahoma" panose="020B0604030504040204" pitchFamily="34" charset="0"/>
                <a:ea typeface="宋体" panose="02010600030101010101" pitchFamily="2" charset="-122"/>
                <a:sym typeface="Arial" panose="020B0604020202020204" pitchFamily="34" charset="0"/>
              </a:rPr>
              <a:t>例</a:t>
            </a:r>
            <a:r>
              <a:rPr lang="en-US" altLang="zh-CN" sz="2400" b="1" baseline="0" dirty="0">
                <a:latin typeface="Tahoma" panose="020B0604030504040204" pitchFamily="34" charset="0"/>
                <a:ea typeface="宋体" panose="02010600030101010101" pitchFamily="2" charset="-122"/>
                <a:sym typeface="Arial" panose="020B0604020202020204" pitchFamily="34" charset="0"/>
              </a:rPr>
              <a:t>】</a:t>
            </a:r>
            <a:r>
              <a:rPr lang="zh-CN" altLang="en-US" sz="2000" b="1" baseline="0" dirty="0">
                <a:latin typeface="Arial" panose="020B0604020202020204" pitchFamily="34" charset="0"/>
                <a:ea typeface="宋体" panose="02010600030101010101" pitchFamily="2" charset="-122"/>
                <a:sym typeface="Arial" panose="020B0604020202020204" pitchFamily="34" charset="0"/>
              </a:rPr>
              <a:t>俄国废除农奴制和日本明治维新的影响相同的是</a:t>
            </a:r>
            <a:endParaRPr lang="zh-CN" altLang="zh-CN" sz="1400" dirty="0">
              <a:latin typeface="Arial" panose="020B0604020202020204" pitchFamily="34" charset="0"/>
            </a:endParaRPr>
          </a:p>
          <a:p>
            <a:pPr>
              <a:buFontTx/>
              <a:buNone/>
            </a:pPr>
            <a:r>
              <a:rPr lang="en-US" altLang="zh-CN" sz="2000" b="1" baseline="0" dirty="0">
                <a:latin typeface="Arial" panose="020B0604020202020204" pitchFamily="34" charset="0"/>
                <a:ea typeface="宋体" panose="02010600030101010101" pitchFamily="2" charset="-122"/>
                <a:sym typeface="Arial" panose="020B0604020202020204" pitchFamily="34" charset="0"/>
              </a:rPr>
              <a:t>A</a:t>
            </a:r>
            <a:r>
              <a:rPr lang="zh-CN" altLang="en-US" sz="2000" b="1" baseline="0" dirty="0">
                <a:latin typeface="Arial" panose="020B0604020202020204" pitchFamily="34" charset="0"/>
                <a:ea typeface="宋体" panose="02010600030101010101" pitchFamily="2" charset="-122"/>
                <a:sym typeface="Arial" panose="020B0604020202020204" pitchFamily="34" charset="0"/>
              </a:rPr>
              <a:t>．保留了“天皇制”    	</a:t>
            </a:r>
            <a:r>
              <a:rPr lang="en-US" altLang="zh-CN" sz="2000" b="1" baseline="0" dirty="0">
                <a:latin typeface="Arial" panose="020B0604020202020204" pitchFamily="34" charset="0"/>
                <a:ea typeface="宋体" panose="02010600030101010101" pitchFamily="2" charset="-122"/>
                <a:sym typeface="Arial" panose="020B0604020202020204" pitchFamily="34" charset="0"/>
              </a:rPr>
              <a:t>B</a:t>
            </a:r>
            <a:r>
              <a:rPr lang="zh-CN" altLang="en-US" sz="2000" b="1" baseline="0" dirty="0">
                <a:latin typeface="Arial" panose="020B0604020202020204" pitchFamily="34" charset="0"/>
                <a:ea typeface="宋体" panose="02010600030101010101" pitchFamily="2" charset="-122"/>
                <a:sym typeface="Arial" panose="020B0604020202020204" pitchFamily="34" charset="0"/>
              </a:rPr>
              <a:t>．使本国走上资本主义道路</a:t>
            </a:r>
            <a:endParaRPr lang="zh-CN" altLang="zh-CN" sz="1400" dirty="0">
              <a:latin typeface="Arial" panose="020B0604020202020204" pitchFamily="34" charset="0"/>
            </a:endParaRPr>
          </a:p>
          <a:p>
            <a:pPr>
              <a:buFontTx/>
              <a:buNone/>
            </a:pPr>
            <a:r>
              <a:rPr lang="en-US" altLang="zh-CN" sz="2000" b="1" baseline="0" dirty="0">
                <a:latin typeface="Arial" panose="020B0604020202020204" pitchFamily="34" charset="0"/>
                <a:ea typeface="宋体" panose="02010600030101010101" pitchFamily="2" charset="-122"/>
                <a:sym typeface="Arial" panose="020B0604020202020204" pitchFamily="34" charset="0"/>
              </a:rPr>
              <a:t>C</a:t>
            </a:r>
            <a:r>
              <a:rPr lang="zh-CN" altLang="en-US" sz="2000" b="1" baseline="0" dirty="0">
                <a:latin typeface="Arial" panose="020B0604020202020204" pitchFamily="34" charset="0"/>
                <a:ea typeface="宋体" panose="02010600030101010101" pitchFamily="2" charset="-122"/>
                <a:sym typeface="Arial" panose="020B0604020202020204" pitchFamily="34" charset="0"/>
              </a:rPr>
              <a:t>．摆脱了美、英、法等国的统治    </a:t>
            </a:r>
            <a:r>
              <a:rPr lang="en-US" altLang="zh-CN" sz="2000" b="1" baseline="0" dirty="0">
                <a:latin typeface="Arial" panose="020B0604020202020204" pitchFamily="34" charset="0"/>
                <a:ea typeface="宋体" panose="02010600030101010101" pitchFamily="2" charset="-122"/>
                <a:sym typeface="Arial" panose="020B0604020202020204" pitchFamily="34" charset="0"/>
              </a:rPr>
              <a:t>D</a:t>
            </a:r>
            <a:r>
              <a:rPr lang="zh-CN" altLang="en-US" sz="2000" b="1" baseline="0" dirty="0">
                <a:latin typeface="Arial" panose="020B0604020202020204" pitchFamily="34" charset="0"/>
                <a:ea typeface="宋体" panose="02010600030101010101" pitchFamily="2" charset="-122"/>
                <a:sym typeface="Arial" panose="020B0604020202020204" pitchFamily="34" charset="0"/>
              </a:rPr>
              <a:t>．解放了农奴</a:t>
            </a:r>
            <a:r>
              <a:rPr lang="zh-CN" altLang="en-US" sz="2000" b="1" baseline="0" dirty="0">
                <a:latin typeface="Tahoma" panose="020B0604030504040204" pitchFamily="34" charset="0"/>
                <a:ea typeface="宋体" panose="02010600030101010101" pitchFamily="2" charset="-122"/>
                <a:sym typeface="Arial" panose="020B0604020202020204" pitchFamily="34" charset="0"/>
              </a:rPr>
              <a:t>　　</a:t>
            </a:r>
            <a:endParaRPr lang="zh-CN" altLang="zh-CN" sz="1400" dirty="0">
              <a:latin typeface="Arial" panose="020B0604020202020204" pitchFamily="34" charset="0"/>
            </a:endParaRPr>
          </a:p>
          <a:p>
            <a:pPr>
              <a:buFontTx/>
              <a:buNone/>
            </a:pPr>
            <a:endParaRPr lang="en-US" altLang="zh-CN" sz="2400" b="1" baseline="0" dirty="0">
              <a:latin typeface="Tahoma" panose="020B0604030504040204" pitchFamily="34" charset="0"/>
              <a:ea typeface="宋体" panose="02010600030101010101" pitchFamily="2" charset="-122"/>
              <a:sym typeface="Arial" panose="020B0604020202020204" pitchFamily="34" charset="0"/>
            </a:endParaRPr>
          </a:p>
          <a:p>
            <a:pPr>
              <a:buFontTx/>
              <a:buNone/>
            </a:pPr>
            <a:r>
              <a:rPr lang="en-US" altLang="zh-CN" sz="2400" b="1" baseline="0" dirty="0">
                <a:latin typeface="Tahoma" panose="020B0604030504040204" pitchFamily="34" charset="0"/>
                <a:ea typeface="宋体" panose="02010600030101010101" pitchFamily="2" charset="-122"/>
                <a:sym typeface="Arial" panose="020B0604020202020204" pitchFamily="34" charset="0"/>
              </a:rPr>
              <a:t>【</a:t>
            </a:r>
            <a:r>
              <a:rPr lang="zh-CN" altLang="en-US" sz="2400" b="1" baseline="0" dirty="0">
                <a:latin typeface="Tahoma" panose="020B0604030504040204" pitchFamily="34" charset="0"/>
                <a:ea typeface="宋体" panose="02010600030101010101" pitchFamily="2" charset="-122"/>
                <a:sym typeface="Arial" panose="020B0604020202020204" pitchFamily="34" charset="0"/>
              </a:rPr>
              <a:t>例</a:t>
            </a:r>
            <a:r>
              <a:rPr lang="en-US" altLang="zh-CN" sz="2400" b="1" baseline="0" dirty="0">
                <a:latin typeface="Tahoma" panose="020B0604030504040204" pitchFamily="34" charset="0"/>
                <a:ea typeface="宋体" panose="02010600030101010101" pitchFamily="2" charset="-122"/>
                <a:sym typeface="Arial" panose="020B0604020202020204" pitchFamily="34" charset="0"/>
              </a:rPr>
              <a:t>】</a:t>
            </a:r>
            <a:r>
              <a:rPr lang="zh-CN" altLang="en-US" sz="2000" b="1" baseline="0" dirty="0">
                <a:latin typeface="Arial" panose="020B0604020202020204" pitchFamily="34" charset="0"/>
                <a:ea typeface="宋体" panose="02010600030101010101" pitchFamily="2" charset="-122"/>
                <a:sym typeface="Arial" panose="020B0604020202020204" pitchFamily="34" charset="0"/>
              </a:rPr>
              <a:t>比较评价历史人物，是历史学科能力要求之一。华盛顿、拿破仑作为资产阶级政治家，其历史作用的相同之处是</a:t>
            </a:r>
            <a:endParaRPr lang="zh-CN" altLang="zh-CN" sz="1400" dirty="0">
              <a:latin typeface="Arial" panose="020B0604020202020204" pitchFamily="34" charset="0"/>
            </a:endParaRPr>
          </a:p>
          <a:p>
            <a:pPr>
              <a:buFontTx/>
              <a:buNone/>
            </a:pPr>
            <a:r>
              <a:rPr lang="en-US" altLang="zh-CN" sz="2000" b="1" baseline="0" dirty="0">
                <a:latin typeface="Arial" panose="020B0604020202020204" pitchFamily="34" charset="0"/>
                <a:ea typeface="宋体" panose="02010600030101010101" pitchFamily="2" charset="-122"/>
                <a:sym typeface="Arial" panose="020B0604020202020204" pitchFamily="34" charset="0"/>
              </a:rPr>
              <a:t>A</a:t>
            </a:r>
            <a:r>
              <a:rPr lang="zh-CN" altLang="en-US" sz="2000" b="1" baseline="0" dirty="0">
                <a:latin typeface="Arial" panose="020B0604020202020204" pitchFamily="34" charset="0"/>
                <a:ea typeface="宋体" panose="02010600030101010101" pitchFamily="2" charset="-122"/>
                <a:sym typeface="Arial" panose="020B0604020202020204" pitchFamily="34" charset="0"/>
              </a:rPr>
              <a:t>．赢得了民族独立           </a:t>
            </a:r>
            <a:r>
              <a:rPr lang="en-US" altLang="zh-CN" sz="2000" b="1" baseline="0" dirty="0">
                <a:latin typeface="Arial" panose="020B0604020202020204" pitchFamily="34" charset="0"/>
                <a:ea typeface="宋体" panose="02010600030101010101" pitchFamily="2" charset="-122"/>
                <a:sym typeface="Arial" panose="020B0604020202020204" pitchFamily="34" charset="0"/>
              </a:rPr>
              <a:t>B</a:t>
            </a:r>
            <a:r>
              <a:rPr lang="zh-CN" altLang="en-US" sz="2000" b="1" baseline="0" dirty="0">
                <a:latin typeface="Arial" panose="020B0604020202020204" pitchFamily="34" charset="0"/>
                <a:ea typeface="宋体" panose="02010600030101010101" pitchFamily="2" charset="-122"/>
                <a:sym typeface="Arial" panose="020B0604020202020204" pitchFamily="34" charset="0"/>
              </a:rPr>
              <a:t>．维护了国家统一</a:t>
            </a:r>
            <a:endParaRPr lang="zh-CN" altLang="zh-CN" sz="1400" dirty="0">
              <a:latin typeface="Arial" panose="020B0604020202020204" pitchFamily="34" charset="0"/>
            </a:endParaRPr>
          </a:p>
          <a:p>
            <a:pPr>
              <a:buFontTx/>
              <a:buNone/>
            </a:pPr>
            <a:r>
              <a:rPr lang="en-US" altLang="zh-CN" sz="2000" b="1" baseline="0" dirty="0">
                <a:latin typeface="Arial" panose="020B0604020202020204" pitchFamily="34" charset="0"/>
                <a:ea typeface="宋体" panose="02010600030101010101" pitchFamily="2" charset="-122"/>
                <a:sym typeface="Arial" panose="020B0604020202020204" pitchFamily="34" charset="0"/>
              </a:rPr>
              <a:t>C</a:t>
            </a:r>
            <a:r>
              <a:rPr lang="zh-CN" altLang="en-US" sz="2000" b="1" baseline="0" dirty="0">
                <a:latin typeface="Arial" panose="020B0604020202020204" pitchFamily="34" charset="0"/>
                <a:ea typeface="宋体" panose="02010600030101010101" pitchFamily="2" charset="-122"/>
                <a:sym typeface="Arial" panose="020B0604020202020204" pitchFamily="34" charset="0"/>
              </a:rPr>
              <a:t>．打击了封建势力           </a:t>
            </a:r>
            <a:r>
              <a:rPr lang="en-US" altLang="zh-CN" sz="2000" b="1" baseline="0" dirty="0">
                <a:latin typeface="Arial" panose="020B0604020202020204" pitchFamily="34" charset="0"/>
                <a:ea typeface="宋体" panose="02010600030101010101" pitchFamily="2" charset="-122"/>
                <a:sym typeface="Arial" panose="020B0604020202020204" pitchFamily="34" charset="0"/>
              </a:rPr>
              <a:t>D</a:t>
            </a:r>
            <a:r>
              <a:rPr lang="zh-CN" altLang="en-US" sz="2000" b="1" baseline="0" dirty="0">
                <a:latin typeface="Arial" panose="020B0604020202020204" pitchFamily="34" charset="0"/>
                <a:ea typeface="宋体" panose="02010600030101010101" pitchFamily="2" charset="-122"/>
                <a:sym typeface="Arial" panose="020B0604020202020204" pitchFamily="34" charset="0"/>
              </a:rPr>
              <a:t>．推动了资产阶级民主政治进程 </a:t>
            </a:r>
            <a:r>
              <a:rPr lang="zh-CN" altLang="en-US" sz="2400" b="1" baseline="0" dirty="0">
                <a:latin typeface="Tahoma" panose="020B0604030504040204" pitchFamily="34" charset="0"/>
                <a:ea typeface="宋体" panose="02010600030101010101" pitchFamily="2" charset="-122"/>
                <a:sym typeface="Arial" panose="020B0604020202020204" pitchFamily="34" charset="0"/>
              </a:rPr>
              <a:t>　　</a:t>
            </a:r>
            <a:endParaRPr lang="zh-CN" altLang="en-US" sz="2400" b="1" baseline="0" dirty="0">
              <a:latin typeface="Tahoma" panose="020B0604030504040204" pitchFamily="34" charset="0"/>
              <a:ea typeface="宋体" panose="02010600030101010101" pitchFamily="2" charset="-122"/>
              <a:sym typeface="Arial" panose="020B0604020202020204" pitchFamily="34" charset="0"/>
            </a:endParaRPr>
          </a:p>
        </p:txBody>
      </p:sp>
      <p:sp>
        <p:nvSpPr>
          <p:cNvPr id="1049216" name="矩形 1049741"/>
          <p:cNvSpPr/>
          <p:nvPr/>
        </p:nvSpPr>
        <p:spPr>
          <a:xfrm>
            <a:off x="7668181" y="1707991"/>
            <a:ext cx="701278" cy="391160"/>
          </a:xfrm>
          <a:prstGeom prst="rect">
            <a:avLst/>
          </a:prstGeom>
          <a:noFill/>
          <a:ln w="9525">
            <a:noFill/>
          </a:ln>
        </p:spPr>
        <p:txBody>
          <a:bodyPr vert="horz" lIns="68580" tIns="34290" rIns="68580" bIns="34290" anchor="t" anchorCtr="0">
            <a:spAutoFit/>
          </a:bodyPr>
          <a:p>
            <a:pPr>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B</a:t>
            </a:r>
            <a:endParaRPr lang="zh-CN" altLang="zh-CN" sz="1350" dirty="0">
              <a:latin typeface="Arial" panose="020B0604020202020204" pitchFamily="34" charset="0"/>
            </a:endParaRPr>
          </a:p>
        </p:txBody>
      </p:sp>
      <p:sp>
        <p:nvSpPr>
          <p:cNvPr id="1049218" name="矩形 1049743"/>
          <p:cNvSpPr/>
          <p:nvPr/>
        </p:nvSpPr>
        <p:spPr>
          <a:xfrm>
            <a:off x="7524036" y="3363992"/>
            <a:ext cx="378619" cy="391160"/>
          </a:xfrm>
          <a:prstGeom prst="rect">
            <a:avLst/>
          </a:prstGeom>
          <a:noFill/>
          <a:ln w="9525">
            <a:noFill/>
          </a:ln>
        </p:spPr>
        <p:txBody>
          <a:bodyPr vert="horz" lIns="68580" tIns="34290" rIns="68580" bIns="34290" anchor="t" anchorCtr="0">
            <a:spAutoFit/>
          </a:bodyPr>
          <a:p>
            <a:pPr>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D</a:t>
            </a:r>
            <a:endParaRPr lang="zh-CN" altLang="zh-CN" sz="1350" dirty="0">
              <a:latin typeface="Arial" panose="020B0604020202020204" pitchFamily="34" charset="0"/>
            </a:endParaRPr>
          </a:p>
        </p:txBody>
      </p:sp>
      <p:sp>
        <p:nvSpPr>
          <p:cNvPr id="1049220" name="矩形 1049745"/>
          <p:cNvSpPr/>
          <p:nvPr/>
        </p:nvSpPr>
        <p:spPr>
          <a:xfrm>
            <a:off x="1907778" y="4372134"/>
            <a:ext cx="3509963" cy="437515"/>
          </a:xfrm>
          <a:prstGeom prst="rect">
            <a:avLst/>
          </a:prstGeom>
          <a:noFill/>
          <a:ln w="9525">
            <a:noFill/>
          </a:ln>
        </p:spPr>
        <p:txBody>
          <a:bodyPr vert="horz" lIns="68580" tIns="34290" rIns="68580" bIns="34290" anchor="t" anchorCtr="0">
            <a:spAutoFit/>
          </a:bodyPr>
          <a:p>
            <a:pPr>
              <a:spcBef>
                <a:spcPct val="50000"/>
              </a:spcBef>
              <a:buFontTx/>
              <a:buNone/>
            </a:pPr>
            <a:r>
              <a:rPr lang="zh-CN" altLang="en-US" sz="2400" b="1" baseline="0" dirty="0">
                <a:solidFill>
                  <a:srgbClr val="FF0000"/>
                </a:solidFill>
                <a:latin typeface="Arial" panose="020B0604020202020204" pitchFamily="34" charset="0"/>
                <a:ea typeface="楷体_GB2312" pitchFamily="49" charset="-122"/>
                <a:sym typeface="Arial" panose="020B0604020202020204" pitchFamily="34" charset="0"/>
              </a:rPr>
              <a:t>认真分析，一一排除</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92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049216"/>
                                        </p:tgtEl>
                                        <p:attrNameLst>
                                          <p:attrName>style.visibility</p:attrName>
                                        </p:attrNameLst>
                                      </p:cBhvr>
                                      <p:to>
                                        <p:strVal val="visible"/>
                                      </p:to>
                                    </p:set>
                                    <p:animEffect transition="in" filter="blinds(horizontal)">
                                      <p:cBhvr>
                                        <p:cTn id="11" dur="500"/>
                                        <p:tgtEl>
                                          <p:spTgt spid="104921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49218"/>
                                        </p:tgtEl>
                                        <p:attrNameLst>
                                          <p:attrName>style.visibility</p:attrName>
                                        </p:attrNameLst>
                                      </p:cBhvr>
                                      <p:to>
                                        <p:strVal val="visible"/>
                                      </p:to>
                                    </p:set>
                                    <p:animEffect transition="in" filter="blinds(horizontal)">
                                      <p:cBhvr>
                                        <p:cTn id="16" dur="500"/>
                                        <p:tgtEl>
                                          <p:spTgt spid="1049218"/>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1049220"/>
                                        </p:tgtEl>
                                        <p:attrNameLst>
                                          <p:attrName>style.visibility</p:attrName>
                                        </p:attrNameLst>
                                      </p:cBhvr>
                                      <p:to>
                                        <p:strVal val="visible"/>
                                      </p:to>
                                    </p:set>
                                    <p:animEffect transition="in" filter="diamond(in)">
                                      <p:cBhvr>
                                        <p:cTn id="21" dur="2000"/>
                                        <p:tgtEl>
                                          <p:spTgt spid="104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226" name="矩形 1049913"/>
          <p:cNvSpPr/>
          <p:nvPr/>
        </p:nvSpPr>
        <p:spPr>
          <a:xfrm>
            <a:off x="323771" y="195660"/>
            <a:ext cx="2484834" cy="345440"/>
          </a:xfrm>
          <a:prstGeom prst="rect">
            <a:avLst/>
          </a:prstGeom>
          <a:noFill/>
          <a:ln w="9525">
            <a:noFill/>
          </a:ln>
        </p:spPr>
        <p:txBody>
          <a:bodyPr vert="horz" lIns="68580" tIns="34290" rIns="68580" bIns="34290" anchor="t" anchorCtr="0">
            <a:spAutoFit/>
          </a:bodyPr>
          <a:p>
            <a:pPr>
              <a:spcBef>
                <a:spcPct val="50000"/>
              </a:spcBef>
              <a:buFontTx/>
              <a:buNone/>
            </a:pPr>
            <a:r>
              <a:rPr lang="zh-CN" altLang="en-US" b="1" baseline="0" dirty="0">
                <a:latin typeface="Arial" panose="020B0604020202020204" pitchFamily="34" charset="0"/>
                <a:ea typeface="宋体" panose="02010600030101010101" pitchFamily="2" charset="-122"/>
                <a:sym typeface="Arial" panose="020B0604020202020204" pitchFamily="34" charset="0"/>
              </a:rPr>
              <a:t>读图，回答问题</a:t>
            </a:r>
            <a:endParaRPr lang="zh-CN" altLang="en-US" b="1" baseline="0" dirty="0">
              <a:latin typeface="Arial" panose="020B0604020202020204" pitchFamily="34" charset="0"/>
              <a:ea typeface="宋体" panose="02010600030101010101" pitchFamily="2" charset="-122"/>
              <a:sym typeface="Arial" panose="020B0604020202020204" pitchFamily="34" charset="0"/>
            </a:endParaRPr>
          </a:p>
        </p:txBody>
      </p:sp>
      <p:sp>
        <p:nvSpPr>
          <p:cNvPr id="1049228" name="矩形 1049915"/>
          <p:cNvSpPr/>
          <p:nvPr/>
        </p:nvSpPr>
        <p:spPr>
          <a:xfrm>
            <a:off x="3347641" y="411163"/>
            <a:ext cx="2484834" cy="276225"/>
          </a:xfrm>
          <a:prstGeom prst="rect">
            <a:avLst/>
          </a:prstGeom>
          <a:noFill/>
          <a:ln w="9525">
            <a:noFill/>
          </a:ln>
        </p:spPr>
        <p:txBody>
          <a:bodyPr vert="horz" lIns="68580" tIns="34290" rIns="68580" bIns="34290" anchor="t" anchorCtr="0">
            <a:spAutoFit/>
          </a:bodyPr>
          <a:p>
            <a:pPr>
              <a:spcBef>
                <a:spcPct val="50000"/>
              </a:spcBef>
              <a:buFontTx/>
              <a:buNone/>
            </a:pPr>
            <a:r>
              <a:rPr lang="en-US" altLang="zh-CN" sz="1350" b="1" baseline="0" dirty="0">
                <a:latin typeface="Arial" panose="020B0604020202020204" pitchFamily="34" charset="0"/>
                <a:ea typeface="宋体" panose="02010600030101010101" pitchFamily="2" charset="-122"/>
                <a:sym typeface="Arial" panose="020B0604020202020204" pitchFamily="34" charset="0"/>
              </a:rPr>
              <a:t>【</a:t>
            </a:r>
            <a:r>
              <a:rPr lang="zh-CN" altLang="en-US" sz="1350" b="1" baseline="0" dirty="0">
                <a:latin typeface="Arial" panose="020B0604020202020204" pitchFamily="34" charset="0"/>
                <a:ea typeface="宋体" panose="02010600030101010101" pitchFamily="2" charset="-122"/>
                <a:sym typeface="Arial" panose="020B0604020202020204" pitchFamily="34" charset="0"/>
              </a:rPr>
              <a:t>白玉浮雕凝固历史</a:t>
            </a:r>
            <a:r>
              <a:rPr lang="en-US" altLang="zh-CN" sz="1350" b="1" baseline="0" dirty="0">
                <a:latin typeface="Arial" panose="020B0604020202020204" pitchFamily="34" charset="0"/>
                <a:ea typeface="宋体" panose="02010600030101010101" pitchFamily="2" charset="-122"/>
                <a:sym typeface="Arial" panose="020B0604020202020204" pitchFamily="34" charset="0"/>
              </a:rPr>
              <a:t>】</a:t>
            </a:r>
            <a:endParaRPr lang="zh-CN" altLang="zh-CN" sz="1350" dirty="0">
              <a:latin typeface="Arial" panose="020B0604020202020204" pitchFamily="34" charset="0"/>
            </a:endParaRPr>
          </a:p>
        </p:txBody>
      </p:sp>
      <p:pic>
        <p:nvPicPr>
          <p:cNvPr id="2097360" name="图片 2097724"/>
          <p:cNvPicPr>
            <a:picLocks noChangeAspect="1"/>
          </p:cNvPicPr>
          <p:nvPr/>
        </p:nvPicPr>
        <p:blipFill>
          <a:blip r:embed="rId1"/>
          <a:srcRect/>
          <a:stretch>
            <a:fillRect/>
          </a:stretch>
        </p:blipFill>
        <p:spPr>
          <a:xfrm>
            <a:off x="1763316" y="844154"/>
            <a:ext cx="2538413" cy="1133475"/>
          </a:xfrm>
          <a:prstGeom prst="rect">
            <a:avLst/>
          </a:prstGeom>
          <a:noFill/>
          <a:ln w="9525">
            <a:noFill/>
          </a:ln>
        </p:spPr>
      </p:pic>
      <p:pic>
        <p:nvPicPr>
          <p:cNvPr id="2097362" name="图片 2097726"/>
          <p:cNvPicPr>
            <a:picLocks noChangeAspect="1"/>
          </p:cNvPicPr>
          <p:nvPr/>
        </p:nvPicPr>
        <p:blipFill>
          <a:blip r:embed="rId2"/>
          <a:srcRect/>
          <a:stretch>
            <a:fillRect/>
          </a:stretch>
        </p:blipFill>
        <p:spPr>
          <a:xfrm>
            <a:off x="4787504" y="844154"/>
            <a:ext cx="2214563" cy="1163240"/>
          </a:xfrm>
          <a:prstGeom prst="rect">
            <a:avLst/>
          </a:prstGeom>
          <a:noFill/>
          <a:ln w="9525">
            <a:noFill/>
          </a:ln>
        </p:spPr>
      </p:pic>
      <p:sp>
        <p:nvSpPr>
          <p:cNvPr id="1049230" name="矩形 1049917"/>
          <p:cNvSpPr/>
          <p:nvPr/>
        </p:nvSpPr>
        <p:spPr>
          <a:xfrm>
            <a:off x="278765" y="2441337"/>
            <a:ext cx="6723460" cy="345440"/>
          </a:xfrm>
          <a:prstGeom prst="rect">
            <a:avLst/>
          </a:prstGeom>
          <a:noFill/>
          <a:ln w="9525">
            <a:noFill/>
          </a:ln>
        </p:spPr>
        <p:txBody>
          <a:bodyPr vert="horz" lIns="68580" tIns="34290" rIns="68580" bIns="34290" anchor="t" anchorCtr="0">
            <a:spAutoFit/>
          </a:bodyPr>
          <a:p>
            <a:pPr>
              <a:spcBef>
                <a:spcPct val="50000"/>
              </a:spcBef>
              <a:buFontTx/>
              <a:buNone/>
            </a:pPr>
            <a:r>
              <a:rPr lang="zh-CN" altLang="en-US" b="1" baseline="0" dirty="0">
                <a:latin typeface="Arial" panose="020B0604020202020204" pitchFamily="34" charset="0"/>
                <a:ea typeface="宋体" panose="02010600030101010101" pitchFamily="2" charset="-122"/>
                <a:sym typeface="Arial" panose="020B0604020202020204" pitchFamily="34" charset="0"/>
              </a:rPr>
              <a:t>（</a:t>
            </a:r>
            <a:r>
              <a:rPr lang="en-US" altLang="zh-CN" b="1" baseline="0" dirty="0">
                <a:latin typeface="Arial" panose="020B0604020202020204" pitchFamily="34" charset="0"/>
                <a:ea typeface="宋体" panose="02010600030101010101" pitchFamily="2" charset="-122"/>
                <a:sym typeface="Arial" panose="020B0604020202020204" pitchFamily="34" charset="0"/>
              </a:rPr>
              <a:t>1</a:t>
            </a:r>
            <a:r>
              <a:rPr lang="zh-CN" altLang="en-US" b="1" baseline="0" dirty="0">
                <a:latin typeface="Arial" panose="020B0604020202020204" pitchFamily="34" charset="0"/>
                <a:ea typeface="宋体" panose="02010600030101010101" pitchFamily="2" charset="-122"/>
                <a:sym typeface="Arial" panose="020B0604020202020204" pitchFamily="34" charset="0"/>
              </a:rPr>
              <a:t>）图一刻画的历史事件是什么？该事件有何重要的历史意义？</a:t>
            </a:r>
            <a:endParaRPr lang="zh-CN" altLang="zh-CN" sz="1350" dirty="0">
              <a:latin typeface="Arial" panose="020B0604020202020204" pitchFamily="34" charset="0"/>
            </a:endParaRPr>
          </a:p>
        </p:txBody>
      </p:sp>
      <p:sp>
        <p:nvSpPr>
          <p:cNvPr id="1049232" name="矩形 1049919"/>
          <p:cNvSpPr/>
          <p:nvPr/>
        </p:nvSpPr>
        <p:spPr>
          <a:xfrm>
            <a:off x="251460" y="3940175"/>
            <a:ext cx="7156450" cy="345440"/>
          </a:xfrm>
          <a:prstGeom prst="rect">
            <a:avLst/>
          </a:prstGeom>
          <a:noFill/>
          <a:ln w="9525">
            <a:noFill/>
          </a:ln>
        </p:spPr>
        <p:txBody>
          <a:bodyPr vert="horz" wrap="square" lIns="68580" tIns="34290" rIns="68580" bIns="34290" anchor="t" anchorCtr="0">
            <a:spAutoFit/>
          </a:bodyPr>
          <a:p>
            <a:pPr>
              <a:spcBef>
                <a:spcPct val="50000"/>
              </a:spcBef>
              <a:buFontTx/>
              <a:buNone/>
            </a:pPr>
            <a:r>
              <a:rPr lang="zh-CN" altLang="en-US" b="1" baseline="0" dirty="0">
                <a:latin typeface="Arial" panose="020B0604020202020204" pitchFamily="34" charset="0"/>
                <a:ea typeface="宋体" panose="02010600030101010101" pitchFamily="2" charset="-122"/>
                <a:sym typeface="Arial" panose="020B0604020202020204" pitchFamily="34" charset="0"/>
              </a:rPr>
              <a:t>（</a:t>
            </a:r>
            <a:r>
              <a:rPr lang="en-US" altLang="zh-CN" b="1" baseline="0" dirty="0">
                <a:latin typeface="Arial" panose="020B0604020202020204" pitchFamily="34" charset="0"/>
                <a:ea typeface="宋体" panose="02010600030101010101" pitchFamily="2" charset="-122"/>
                <a:sym typeface="Arial" panose="020B0604020202020204" pitchFamily="34" charset="0"/>
              </a:rPr>
              <a:t>2</a:t>
            </a:r>
            <a:r>
              <a:rPr lang="zh-CN" altLang="en-US" b="1" baseline="0" dirty="0">
                <a:latin typeface="Arial" panose="020B0604020202020204" pitchFamily="34" charset="0"/>
                <a:ea typeface="宋体" panose="02010600030101010101" pitchFamily="2" charset="-122"/>
                <a:sym typeface="Arial" panose="020B0604020202020204" pitchFamily="34" charset="0"/>
              </a:rPr>
              <a:t>）图二所示事件被认为是新民主主义革命的开始，该事件是什么？</a:t>
            </a:r>
            <a:endParaRPr lang="zh-CN" altLang="zh-CN" sz="1350" dirty="0">
              <a:latin typeface="Arial" panose="020B0604020202020204" pitchFamily="34" charset="0"/>
            </a:endParaRPr>
          </a:p>
        </p:txBody>
      </p:sp>
      <p:sp>
        <p:nvSpPr>
          <p:cNvPr id="1049234" name="矩形 1049921"/>
          <p:cNvSpPr/>
          <p:nvPr/>
        </p:nvSpPr>
        <p:spPr>
          <a:xfrm>
            <a:off x="1871663" y="2787253"/>
            <a:ext cx="5994797" cy="760730"/>
          </a:xfrm>
          <a:prstGeom prst="rect">
            <a:avLst/>
          </a:prstGeom>
          <a:noFill/>
          <a:ln w="9525">
            <a:noFill/>
          </a:ln>
        </p:spPr>
        <p:txBody>
          <a:bodyPr vert="horz" lIns="68580" tIns="34290" rIns="68580" bIns="34290" anchor="t" anchorCtr="0">
            <a:spAutoFit/>
          </a:bodyPr>
          <a:p>
            <a:pPr>
              <a:spcBef>
                <a:spcPct val="50000"/>
              </a:spcBef>
              <a:buFontTx/>
              <a:buNone/>
            </a:pPr>
            <a:r>
              <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虎门销烟；</a:t>
            </a:r>
            <a:endParaRPr lang="zh-CN" altLang="zh-CN" sz="1350" dirty="0">
              <a:latin typeface="Arial" panose="020B0604020202020204" pitchFamily="34" charset="0"/>
            </a:endParaRPr>
          </a:p>
          <a:p>
            <a:pPr>
              <a:spcBef>
                <a:spcPct val="50000"/>
              </a:spcBef>
              <a:buFontTx/>
              <a:buNone/>
            </a:pPr>
            <a:r>
              <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表现了中国人民反抗外来侵略的坚强决心和意志</a:t>
            </a:r>
            <a:endParaRPr lang="zh-CN" altLang="zh-CN" sz="1350" dirty="0">
              <a:latin typeface="Arial" panose="020B0604020202020204" pitchFamily="34" charset="0"/>
            </a:endParaRPr>
          </a:p>
        </p:txBody>
      </p:sp>
      <p:sp>
        <p:nvSpPr>
          <p:cNvPr id="1049236" name="矩形 1049923"/>
          <p:cNvSpPr/>
          <p:nvPr/>
        </p:nvSpPr>
        <p:spPr>
          <a:xfrm>
            <a:off x="3492103" y="4516041"/>
            <a:ext cx="1889522" cy="345440"/>
          </a:xfrm>
          <a:prstGeom prst="rect">
            <a:avLst/>
          </a:prstGeom>
          <a:noFill/>
          <a:ln w="9525">
            <a:noFill/>
          </a:ln>
        </p:spPr>
        <p:txBody>
          <a:bodyPr vert="horz" lIns="68580" tIns="34290" rIns="68580" bIns="34290" anchor="t" anchorCtr="0">
            <a:spAutoFit/>
          </a:bodyPr>
          <a:p>
            <a:pPr>
              <a:spcBef>
                <a:spcPct val="50000"/>
              </a:spcBef>
              <a:buFontTx/>
              <a:buNone/>
            </a:pPr>
            <a:r>
              <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rPr>
              <a:t>五四运动</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9234"/>
                                        </p:tgtEl>
                                        <p:attrNameLst>
                                          <p:attrName>style.visibility</p:attrName>
                                        </p:attrNameLst>
                                      </p:cBhvr>
                                      <p:to>
                                        <p:strVal val="visible"/>
                                      </p:to>
                                    </p:set>
                                    <p:anim calcmode="lin" valueType="num">
                                      <p:cBhvr additive="base">
                                        <p:cTn id="7" dur="500" fill="hold"/>
                                        <p:tgtEl>
                                          <p:spTgt spid="1049234"/>
                                        </p:tgtEl>
                                        <p:attrNameLst>
                                          <p:attrName>ppt_x</p:attrName>
                                        </p:attrNameLst>
                                      </p:cBhvr>
                                      <p:tavLst>
                                        <p:tav tm="0">
                                          <p:val>
                                            <p:strVal val="#ppt_x"/>
                                          </p:val>
                                        </p:tav>
                                        <p:tav tm="100000">
                                          <p:val>
                                            <p:strVal val="#ppt_x"/>
                                          </p:val>
                                        </p:tav>
                                      </p:tavLst>
                                    </p:anim>
                                    <p:anim calcmode="lin" valueType="num">
                                      <p:cBhvr additive="base">
                                        <p:cTn id="8" dur="500" fill="hold"/>
                                        <p:tgtEl>
                                          <p:spTgt spid="10492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9236"/>
                                        </p:tgtEl>
                                        <p:attrNameLst>
                                          <p:attrName>style.visibility</p:attrName>
                                        </p:attrNameLst>
                                      </p:cBhvr>
                                      <p:to>
                                        <p:strVal val="visible"/>
                                      </p:to>
                                    </p:set>
                                    <p:anim calcmode="lin" valueType="num">
                                      <p:cBhvr additive="base">
                                        <p:cTn id="13" dur="500" fill="hold"/>
                                        <p:tgtEl>
                                          <p:spTgt spid="1049236"/>
                                        </p:tgtEl>
                                        <p:attrNameLst>
                                          <p:attrName>ppt_x</p:attrName>
                                        </p:attrNameLst>
                                      </p:cBhvr>
                                      <p:tavLst>
                                        <p:tav tm="0">
                                          <p:val>
                                            <p:strVal val="#ppt_x"/>
                                          </p:val>
                                        </p:tav>
                                        <p:tav tm="100000">
                                          <p:val>
                                            <p:strVal val="#ppt_x"/>
                                          </p:val>
                                        </p:tav>
                                      </p:tavLst>
                                    </p:anim>
                                    <p:anim calcmode="lin" valueType="num">
                                      <p:cBhvr additive="base">
                                        <p:cTn id="14" dur="500" fill="hold"/>
                                        <p:tgtEl>
                                          <p:spTgt spid="10492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238" name="矩形 1049925"/>
          <p:cNvSpPr/>
          <p:nvPr/>
        </p:nvSpPr>
        <p:spPr>
          <a:xfrm>
            <a:off x="251381" y="195263"/>
            <a:ext cx="2484834" cy="276225"/>
          </a:xfrm>
          <a:prstGeom prst="rect">
            <a:avLst/>
          </a:prstGeom>
          <a:noFill/>
          <a:ln w="9525">
            <a:noFill/>
          </a:ln>
        </p:spPr>
        <p:txBody>
          <a:bodyPr vert="horz" lIns="68580" tIns="34290" rIns="68580" bIns="34290" anchor="t" anchorCtr="0">
            <a:spAutoFit/>
          </a:bodyPr>
          <a:p>
            <a:pPr>
              <a:spcBef>
                <a:spcPct val="50000"/>
              </a:spcBef>
              <a:buFontTx/>
              <a:buNone/>
            </a:pPr>
            <a:r>
              <a:rPr lang="en-US" altLang="zh-CN" sz="1350" b="1" baseline="0" dirty="0">
                <a:latin typeface="Arial" panose="020B0604020202020204" pitchFamily="34" charset="0"/>
                <a:ea typeface="宋体" panose="02010600030101010101" pitchFamily="2" charset="-122"/>
                <a:sym typeface="Arial" panose="020B0604020202020204" pitchFamily="34" charset="0"/>
              </a:rPr>
              <a:t>【</a:t>
            </a:r>
            <a:r>
              <a:rPr lang="zh-CN" altLang="en-US" sz="1350" b="1" baseline="0" dirty="0">
                <a:latin typeface="Arial" panose="020B0604020202020204" pitchFamily="34" charset="0"/>
                <a:ea typeface="宋体" panose="02010600030101010101" pitchFamily="2" charset="-122"/>
                <a:sym typeface="Arial" panose="020B0604020202020204" pitchFamily="34" charset="0"/>
              </a:rPr>
              <a:t>方寸之间记录历史</a:t>
            </a:r>
            <a:r>
              <a:rPr lang="en-US" altLang="zh-CN" sz="1350" b="1" baseline="0" dirty="0">
                <a:latin typeface="Arial" panose="020B0604020202020204" pitchFamily="34" charset="0"/>
                <a:ea typeface="宋体" panose="02010600030101010101" pitchFamily="2" charset="-122"/>
                <a:sym typeface="Arial" panose="020B0604020202020204" pitchFamily="34" charset="0"/>
              </a:rPr>
              <a:t>】</a:t>
            </a:r>
            <a:endParaRPr lang="zh-CN" altLang="zh-CN" sz="1350" dirty="0">
              <a:latin typeface="Arial" panose="020B0604020202020204" pitchFamily="34" charset="0"/>
            </a:endParaRPr>
          </a:p>
        </p:txBody>
      </p:sp>
      <p:pic>
        <p:nvPicPr>
          <p:cNvPr id="2097364" name="图片 2097728"/>
          <p:cNvPicPr>
            <a:picLocks noChangeAspect="1"/>
          </p:cNvPicPr>
          <p:nvPr/>
        </p:nvPicPr>
        <p:blipFill>
          <a:blip r:embed="rId1"/>
          <a:srcRect/>
          <a:stretch>
            <a:fillRect/>
          </a:stretch>
        </p:blipFill>
        <p:spPr>
          <a:xfrm>
            <a:off x="1494235" y="573881"/>
            <a:ext cx="2370534" cy="1801416"/>
          </a:xfrm>
          <a:prstGeom prst="rect">
            <a:avLst/>
          </a:prstGeom>
          <a:noFill/>
          <a:ln w="9525">
            <a:noFill/>
          </a:ln>
        </p:spPr>
      </p:pic>
      <p:pic>
        <p:nvPicPr>
          <p:cNvPr id="2097366" name="图片 2097730"/>
          <p:cNvPicPr>
            <a:picLocks noChangeAspect="1"/>
          </p:cNvPicPr>
          <p:nvPr/>
        </p:nvPicPr>
        <p:blipFill>
          <a:blip r:embed="rId2"/>
          <a:srcRect/>
          <a:stretch>
            <a:fillRect/>
          </a:stretch>
        </p:blipFill>
        <p:spPr>
          <a:xfrm>
            <a:off x="4680347" y="627460"/>
            <a:ext cx="2316956" cy="1760934"/>
          </a:xfrm>
          <a:prstGeom prst="rect">
            <a:avLst/>
          </a:prstGeom>
          <a:noFill/>
          <a:ln w="9525">
            <a:noFill/>
          </a:ln>
        </p:spPr>
      </p:pic>
      <p:sp>
        <p:nvSpPr>
          <p:cNvPr id="1049240" name="矩形 1049927"/>
          <p:cNvSpPr/>
          <p:nvPr/>
        </p:nvSpPr>
        <p:spPr>
          <a:xfrm>
            <a:off x="539750" y="2715895"/>
            <a:ext cx="7132320" cy="622300"/>
          </a:xfrm>
          <a:prstGeom prst="rect">
            <a:avLst/>
          </a:prstGeom>
          <a:noFill/>
          <a:ln w="9525">
            <a:noFill/>
          </a:ln>
        </p:spPr>
        <p:txBody>
          <a:bodyPr vert="horz" wrap="square" lIns="68580" tIns="34290" rIns="68580" bIns="34290" anchor="t" anchorCtr="0">
            <a:spAutoFit/>
          </a:bodyPr>
          <a:p>
            <a:pPr>
              <a:spcBef>
                <a:spcPct val="50000"/>
              </a:spcBef>
              <a:buFontTx/>
              <a:buNone/>
            </a:pPr>
            <a:r>
              <a:rPr lang="zh-CN" altLang="en-US" b="1" baseline="0" dirty="0">
                <a:latin typeface="Arial" panose="020B0604020202020204" pitchFamily="34" charset="0"/>
                <a:ea typeface="宋体" panose="02010600030101010101" pitchFamily="2" charset="-122"/>
                <a:sym typeface="Arial" panose="020B0604020202020204" pitchFamily="34" charset="0"/>
              </a:rPr>
              <a:t>（</a:t>
            </a:r>
            <a:r>
              <a:rPr lang="en-US" altLang="zh-CN" b="1" baseline="0" dirty="0">
                <a:latin typeface="Arial" panose="020B0604020202020204" pitchFamily="34" charset="0"/>
                <a:ea typeface="宋体" panose="02010600030101010101" pitchFamily="2" charset="-122"/>
                <a:sym typeface="Arial" panose="020B0604020202020204" pitchFamily="34" charset="0"/>
              </a:rPr>
              <a:t>3</a:t>
            </a:r>
            <a:r>
              <a:rPr lang="zh-CN" altLang="en-US" b="1" baseline="0" dirty="0">
                <a:latin typeface="Arial" panose="020B0604020202020204" pitchFamily="34" charset="0"/>
                <a:ea typeface="宋体" panose="02010600030101010101" pitchFamily="2" charset="-122"/>
                <a:sym typeface="Arial" panose="020B0604020202020204" pitchFamily="34" charset="0"/>
              </a:rPr>
              <a:t>）图三船只所示事件发生在今天的哪座城市？图四描绘的场景应该出现在哪一重大事件当中？</a:t>
            </a:r>
            <a:endParaRPr lang="zh-CN" altLang="zh-CN" sz="1350" dirty="0">
              <a:latin typeface="Arial" panose="020B0604020202020204" pitchFamily="34" charset="0"/>
            </a:endParaRPr>
          </a:p>
        </p:txBody>
      </p:sp>
      <p:sp>
        <p:nvSpPr>
          <p:cNvPr id="1049242" name="矩形 1049929"/>
          <p:cNvSpPr/>
          <p:nvPr/>
        </p:nvSpPr>
        <p:spPr>
          <a:xfrm>
            <a:off x="412750" y="4084320"/>
            <a:ext cx="8446770" cy="345440"/>
          </a:xfrm>
          <a:prstGeom prst="rect">
            <a:avLst/>
          </a:prstGeom>
          <a:noFill/>
          <a:ln w="9525">
            <a:noFill/>
          </a:ln>
        </p:spPr>
        <p:txBody>
          <a:bodyPr vert="horz" wrap="square" lIns="68580" tIns="34290" rIns="68580" bIns="34290" anchor="t" anchorCtr="0">
            <a:spAutoFit/>
          </a:bodyPr>
          <a:p>
            <a:pPr>
              <a:spcBef>
                <a:spcPct val="50000"/>
              </a:spcBef>
              <a:buFontTx/>
              <a:buNone/>
            </a:pPr>
            <a:r>
              <a:rPr lang="zh-CN" altLang="en-US" b="1" baseline="0" dirty="0">
                <a:latin typeface="Arial" panose="020B0604020202020204" pitchFamily="34" charset="0"/>
                <a:ea typeface="宋体" panose="02010600030101010101" pitchFamily="2" charset="-122"/>
                <a:sym typeface="Arial" panose="020B0604020202020204" pitchFamily="34" charset="0"/>
              </a:rPr>
              <a:t>（</a:t>
            </a:r>
            <a:r>
              <a:rPr lang="en-US" altLang="zh-CN" b="1" baseline="0" dirty="0">
                <a:latin typeface="Arial" panose="020B0604020202020204" pitchFamily="34" charset="0"/>
                <a:ea typeface="宋体" panose="02010600030101010101" pitchFamily="2" charset="-122"/>
                <a:sym typeface="Arial" panose="020B0604020202020204" pitchFamily="34" charset="0"/>
              </a:rPr>
              <a:t>4</a:t>
            </a:r>
            <a:r>
              <a:rPr lang="zh-CN" altLang="en-US" b="1" baseline="0" dirty="0">
                <a:latin typeface="Arial" panose="020B0604020202020204" pitchFamily="34" charset="0"/>
                <a:ea typeface="宋体" panose="02010600030101010101" pitchFamily="2" charset="-122"/>
                <a:sym typeface="Arial" panose="020B0604020202020204" pitchFamily="34" charset="0"/>
              </a:rPr>
              <a:t>）如果要给你概括从图三到图四的整个历史时期，你用一个什么名称比较合适？</a:t>
            </a:r>
            <a:endParaRPr lang="zh-CN" altLang="zh-CN" sz="1350" dirty="0">
              <a:latin typeface="Arial" panose="020B0604020202020204" pitchFamily="34" charset="0"/>
            </a:endParaRPr>
          </a:p>
        </p:txBody>
      </p:sp>
      <p:sp>
        <p:nvSpPr>
          <p:cNvPr id="1049244" name="矩形 1049931"/>
          <p:cNvSpPr/>
          <p:nvPr/>
        </p:nvSpPr>
        <p:spPr>
          <a:xfrm>
            <a:off x="2567623" y="3435985"/>
            <a:ext cx="4429125" cy="345440"/>
          </a:xfrm>
          <a:prstGeom prst="rect">
            <a:avLst/>
          </a:prstGeom>
          <a:noFill/>
          <a:ln w="9525">
            <a:noFill/>
          </a:ln>
        </p:spPr>
        <p:txBody>
          <a:bodyPr vert="horz" lIns="68580" tIns="34290" rIns="68580" bIns="34290" anchor="t" anchorCtr="0">
            <a:spAutoFit/>
          </a:bodyPr>
          <a:p>
            <a:pPr>
              <a:spcBef>
                <a:spcPct val="50000"/>
              </a:spcBef>
              <a:buFontTx/>
              <a:buNone/>
            </a:pPr>
            <a:r>
              <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浙江嘉兴；开国大典（新中国的成立）</a:t>
            </a:r>
            <a:endParaRPr lang="zh-CN" altLang="zh-CN" sz="1350" dirty="0">
              <a:latin typeface="Arial" panose="020B0604020202020204" pitchFamily="34" charset="0"/>
            </a:endParaRPr>
          </a:p>
        </p:txBody>
      </p:sp>
      <p:sp>
        <p:nvSpPr>
          <p:cNvPr id="1049246" name="矩形 1049933"/>
          <p:cNvSpPr/>
          <p:nvPr/>
        </p:nvSpPr>
        <p:spPr>
          <a:xfrm>
            <a:off x="3492103" y="4569619"/>
            <a:ext cx="3186113" cy="345440"/>
          </a:xfrm>
          <a:prstGeom prst="rect">
            <a:avLst/>
          </a:prstGeom>
          <a:noFill/>
          <a:ln w="9525">
            <a:noFill/>
          </a:ln>
        </p:spPr>
        <p:txBody>
          <a:bodyPr vert="horz" lIns="68580" tIns="34290" rIns="68580" bIns="34290" anchor="t" anchorCtr="0">
            <a:spAutoFit/>
          </a:bodyPr>
          <a:p>
            <a:pPr>
              <a:spcBef>
                <a:spcPct val="50000"/>
              </a:spcBef>
              <a:buFontTx/>
              <a:buNone/>
            </a:pPr>
            <a:r>
              <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rPr>
              <a:t>中国共产党奋斗的</a:t>
            </a:r>
            <a:r>
              <a:rPr lang="en-US" altLang="zh-CN" b="1" baseline="0" dirty="0">
                <a:solidFill>
                  <a:srgbClr val="FF0000"/>
                </a:solidFill>
                <a:latin typeface="Arial" panose="020B0604020202020204" pitchFamily="34" charset="0"/>
                <a:ea typeface="宋体" panose="02010600030101010101" pitchFamily="2" charset="-122"/>
                <a:sym typeface="Arial" panose="020B0604020202020204" pitchFamily="34" charset="0"/>
              </a:rPr>
              <a:t>28</a:t>
            </a:r>
            <a:r>
              <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年</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9244"/>
                                        </p:tgtEl>
                                        <p:attrNameLst>
                                          <p:attrName>style.visibility</p:attrName>
                                        </p:attrNameLst>
                                      </p:cBhvr>
                                      <p:to>
                                        <p:strVal val="visible"/>
                                      </p:to>
                                    </p:set>
                                    <p:anim calcmode="lin" valueType="num">
                                      <p:cBhvr additive="base">
                                        <p:cTn id="7" dur="500" fill="hold"/>
                                        <p:tgtEl>
                                          <p:spTgt spid="1049244"/>
                                        </p:tgtEl>
                                        <p:attrNameLst>
                                          <p:attrName>ppt_x</p:attrName>
                                        </p:attrNameLst>
                                      </p:cBhvr>
                                      <p:tavLst>
                                        <p:tav tm="0">
                                          <p:val>
                                            <p:strVal val="#ppt_x"/>
                                          </p:val>
                                        </p:tav>
                                        <p:tav tm="100000">
                                          <p:val>
                                            <p:strVal val="#ppt_x"/>
                                          </p:val>
                                        </p:tav>
                                      </p:tavLst>
                                    </p:anim>
                                    <p:anim calcmode="lin" valueType="num">
                                      <p:cBhvr additive="base">
                                        <p:cTn id="8" dur="500" fill="hold"/>
                                        <p:tgtEl>
                                          <p:spTgt spid="10492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9246"/>
                                        </p:tgtEl>
                                        <p:attrNameLst>
                                          <p:attrName>style.visibility</p:attrName>
                                        </p:attrNameLst>
                                      </p:cBhvr>
                                      <p:to>
                                        <p:strVal val="visible"/>
                                      </p:to>
                                    </p:set>
                                    <p:anim calcmode="lin" valueType="num">
                                      <p:cBhvr additive="base">
                                        <p:cTn id="13" dur="500" fill="hold"/>
                                        <p:tgtEl>
                                          <p:spTgt spid="1049246"/>
                                        </p:tgtEl>
                                        <p:attrNameLst>
                                          <p:attrName>ppt_x</p:attrName>
                                        </p:attrNameLst>
                                      </p:cBhvr>
                                      <p:tavLst>
                                        <p:tav tm="0">
                                          <p:val>
                                            <p:strVal val="#ppt_x"/>
                                          </p:val>
                                        </p:tav>
                                        <p:tav tm="100000">
                                          <p:val>
                                            <p:strVal val="#ppt_x"/>
                                          </p:val>
                                        </p:tav>
                                      </p:tavLst>
                                    </p:anim>
                                    <p:anim calcmode="lin" valueType="num">
                                      <p:cBhvr additive="base">
                                        <p:cTn id="14" dur="500" fill="hold"/>
                                        <p:tgtEl>
                                          <p:spTgt spid="1049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248" name="矩形 1049935"/>
          <p:cNvSpPr/>
          <p:nvPr/>
        </p:nvSpPr>
        <p:spPr>
          <a:xfrm>
            <a:off x="416560" y="-1905"/>
            <a:ext cx="7794625" cy="1176020"/>
          </a:xfrm>
          <a:prstGeom prst="rect">
            <a:avLst/>
          </a:prstGeom>
          <a:noFill/>
          <a:ln w="9525">
            <a:noFill/>
          </a:ln>
        </p:spPr>
        <p:txBody>
          <a:bodyPr vert="horz" wrap="square" lIns="68580" tIns="34290" rIns="68580" bIns="34290" anchor="t" anchorCtr="0">
            <a:spAutoFit/>
          </a:bodyPr>
          <a:p>
            <a:pPr>
              <a:spcBef>
                <a:spcPct val="50000"/>
              </a:spcBef>
              <a:buFontTx/>
              <a:buNone/>
            </a:pPr>
            <a:r>
              <a:rPr lang="en-US" altLang="zh-CN" b="1" baseline="0" dirty="0">
                <a:latin typeface="宋体" panose="02010600030101010101" pitchFamily="2" charset="-122"/>
                <a:ea typeface="宋体" panose="02010600030101010101" pitchFamily="2" charset="-122"/>
                <a:sym typeface="Arial" panose="020B0604020202020204" pitchFamily="34" charset="0"/>
              </a:rPr>
              <a:t>2011</a:t>
            </a:r>
            <a:r>
              <a:rPr lang="zh-CN" altLang="en-US" b="1" baseline="0" dirty="0">
                <a:latin typeface="宋体" panose="02010600030101010101" pitchFamily="2" charset="-122"/>
                <a:ea typeface="宋体" panose="02010600030101010101" pitchFamily="2" charset="-122"/>
                <a:sym typeface="Arial" panose="020B0604020202020204" pitchFamily="34" charset="0"/>
              </a:rPr>
              <a:t>年，中国改革开放已走过</a:t>
            </a:r>
            <a:r>
              <a:rPr lang="en-US" altLang="zh-CN" b="1" baseline="0" dirty="0">
                <a:latin typeface="宋体" panose="02010600030101010101" pitchFamily="2" charset="-122"/>
                <a:ea typeface="宋体" panose="02010600030101010101" pitchFamily="2" charset="-122"/>
                <a:sym typeface="Arial" panose="020B0604020202020204" pitchFamily="34" charset="0"/>
              </a:rPr>
              <a:t>32</a:t>
            </a:r>
            <a:r>
              <a:rPr lang="zh-CN" altLang="en-US" b="1" baseline="0" dirty="0">
                <a:latin typeface="宋体" panose="02010600030101010101" pitchFamily="2" charset="-122"/>
                <a:ea typeface="宋体" panose="02010600030101010101" pitchFamily="2" charset="-122"/>
                <a:sym typeface="Arial" panose="020B0604020202020204" pitchFamily="34" charset="0"/>
              </a:rPr>
              <a:t>个春秋，回首中国</a:t>
            </a:r>
            <a:r>
              <a:rPr lang="en-US" altLang="zh-CN" b="1" baseline="0" dirty="0">
                <a:latin typeface="宋体" panose="02010600030101010101" pitchFamily="2" charset="-122"/>
                <a:ea typeface="宋体" panose="02010600030101010101" pitchFamily="2" charset="-122"/>
                <a:sym typeface="Arial" panose="020B0604020202020204" pitchFamily="34" charset="0"/>
              </a:rPr>
              <a:t>32</a:t>
            </a:r>
            <a:r>
              <a:rPr lang="zh-CN" altLang="en-US" b="1" baseline="0" dirty="0">
                <a:latin typeface="宋体" panose="02010600030101010101" pitchFamily="2" charset="-122"/>
                <a:ea typeface="宋体" panose="02010600030101010101" pitchFamily="2" charset="-122"/>
                <a:sym typeface="Arial" panose="020B0604020202020204" pitchFamily="34" charset="0"/>
              </a:rPr>
              <a:t>年的巨变，我们要深深的感谢中国改革开放的总设计师</a:t>
            </a:r>
            <a:r>
              <a:rPr lang="en-US" altLang="zh-CN" b="1" baseline="0" dirty="0">
                <a:latin typeface="宋体" panose="02010600030101010101" pitchFamily="2" charset="-122"/>
                <a:ea typeface="宋体" panose="02010600030101010101" pitchFamily="2" charset="-122"/>
                <a:sym typeface="Arial" panose="020B0604020202020204" pitchFamily="34" charset="0"/>
              </a:rPr>
              <a:t>---</a:t>
            </a:r>
            <a:r>
              <a:rPr lang="zh-CN" altLang="en-US" b="1" baseline="0" dirty="0">
                <a:latin typeface="宋体" panose="02010600030101010101" pitchFamily="2" charset="-122"/>
                <a:ea typeface="宋体" panose="02010600030101010101" pitchFamily="2" charset="-122"/>
                <a:sym typeface="Arial" panose="020B0604020202020204" pitchFamily="34" charset="0"/>
              </a:rPr>
              <a:t>邓小平同志。他一生八次登上美国</a:t>
            </a:r>
            <a:r>
              <a:rPr lang="en-US" altLang="zh-CN" b="1" baseline="0" dirty="0">
                <a:latin typeface="宋体" panose="02010600030101010101" pitchFamily="2" charset="-122"/>
                <a:ea typeface="宋体" panose="02010600030101010101" pitchFamily="2" charset="-122"/>
                <a:sym typeface="Arial" panose="020B0604020202020204" pitchFamily="34" charset="0"/>
              </a:rPr>
              <a:t>《</a:t>
            </a:r>
            <a:r>
              <a:rPr lang="zh-CN" altLang="en-US" b="1" baseline="0" dirty="0">
                <a:latin typeface="宋体" panose="02010600030101010101" pitchFamily="2" charset="-122"/>
                <a:ea typeface="宋体" panose="02010600030101010101" pitchFamily="2" charset="-122"/>
                <a:sym typeface="Arial" panose="020B0604020202020204" pitchFamily="34" charset="0"/>
              </a:rPr>
              <a:t>时代</a:t>
            </a:r>
            <a:r>
              <a:rPr lang="en-US" altLang="zh-CN" b="1" baseline="0" dirty="0">
                <a:latin typeface="宋体" panose="02010600030101010101" pitchFamily="2" charset="-122"/>
                <a:ea typeface="宋体" panose="02010600030101010101" pitchFamily="2" charset="-122"/>
                <a:sym typeface="Arial" panose="020B0604020202020204" pitchFamily="34" charset="0"/>
              </a:rPr>
              <a:t>》</a:t>
            </a:r>
            <a:r>
              <a:rPr lang="zh-CN" altLang="en-US" b="1" baseline="0" dirty="0">
                <a:latin typeface="宋体" panose="02010600030101010101" pitchFamily="2" charset="-122"/>
                <a:ea typeface="宋体" panose="02010600030101010101" pitchFamily="2" charset="-122"/>
                <a:sym typeface="Arial" panose="020B0604020202020204" pitchFamily="34" charset="0"/>
              </a:rPr>
              <a:t>周刊的封面，两次被</a:t>
            </a:r>
            <a:r>
              <a:rPr lang="en-US" altLang="zh-CN" b="1" baseline="0" dirty="0">
                <a:latin typeface="宋体" panose="02010600030101010101" pitchFamily="2" charset="-122"/>
                <a:ea typeface="宋体" panose="02010600030101010101" pitchFamily="2" charset="-122"/>
                <a:sym typeface="Arial" panose="020B0604020202020204" pitchFamily="34" charset="0"/>
              </a:rPr>
              <a:t>《</a:t>
            </a:r>
            <a:r>
              <a:rPr lang="zh-CN" altLang="en-US" b="1" baseline="0" dirty="0">
                <a:latin typeface="宋体" panose="02010600030101010101" pitchFamily="2" charset="-122"/>
                <a:ea typeface="宋体" panose="02010600030101010101" pitchFamily="2" charset="-122"/>
                <a:sym typeface="Arial" panose="020B0604020202020204" pitchFamily="34" charset="0"/>
              </a:rPr>
              <a:t>时代</a:t>
            </a:r>
            <a:r>
              <a:rPr lang="en-US" altLang="zh-CN" b="1" baseline="0" dirty="0">
                <a:latin typeface="宋体" panose="02010600030101010101" pitchFamily="2" charset="-122"/>
                <a:ea typeface="宋体" panose="02010600030101010101" pitchFamily="2" charset="-122"/>
                <a:sym typeface="Arial" panose="020B0604020202020204" pitchFamily="34" charset="0"/>
              </a:rPr>
              <a:t>》</a:t>
            </a:r>
            <a:r>
              <a:rPr lang="zh-CN" altLang="en-US" b="1" baseline="0" dirty="0">
                <a:latin typeface="宋体" panose="02010600030101010101" pitchFamily="2" charset="-122"/>
                <a:ea typeface="宋体" panose="02010600030101010101" pitchFamily="2" charset="-122"/>
                <a:sym typeface="Arial" panose="020B0604020202020204" pitchFamily="34" charset="0"/>
              </a:rPr>
              <a:t>周刊评为“年度风云人物”，也永远活在中国人民心中，也永远受到美国人民的尊敬。阅读下面材料请回答：</a:t>
            </a:r>
            <a:endParaRPr lang="zh-CN" altLang="en-US" b="1" baseline="0" dirty="0">
              <a:latin typeface="宋体" panose="02010600030101010101" pitchFamily="2" charset="-122"/>
              <a:ea typeface="宋体" panose="02010600030101010101" pitchFamily="2" charset="-122"/>
              <a:sym typeface="Arial" panose="020B0604020202020204" pitchFamily="34" charset="0"/>
            </a:endParaRPr>
          </a:p>
        </p:txBody>
      </p:sp>
      <p:sp>
        <p:nvSpPr>
          <p:cNvPr id="1049250" name="矩形 1049937"/>
          <p:cNvSpPr/>
          <p:nvPr/>
        </p:nvSpPr>
        <p:spPr>
          <a:xfrm>
            <a:off x="416560" y="1293495"/>
            <a:ext cx="4369435" cy="899160"/>
          </a:xfrm>
          <a:prstGeom prst="rect">
            <a:avLst/>
          </a:prstGeom>
          <a:noFill/>
          <a:ln w="9525">
            <a:noFill/>
          </a:ln>
        </p:spPr>
        <p:txBody>
          <a:bodyPr vert="horz" wrap="square" lIns="68580" tIns="34290" rIns="68580" bIns="34290" anchor="t" anchorCtr="0">
            <a:spAutoFit/>
          </a:bodyPr>
          <a:p>
            <a:pPr>
              <a:spcBef>
                <a:spcPct val="50000"/>
              </a:spcBef>
              <a:buFontTx/>
              <a:buNone/>
            </a:pPr>
            <a:r>
              <a:rPr lang="zh-CN" altLang="en-US" b="1" baseline="0" dirty="0">
                <a:latin typeface="Arial" panose="020B0604020202020204" pitchFamily="34" charset="0"/>
                <a:ea typeface="宋体" panose="02010600030101010101" pitchFamily="2" charset="-122"/>
                <a:sym typeface="Arial" panose="020B0604020202020204" pitchFamily="34" charset="0"/>
              </a:rPr>
              <a:t>材料一：右图为</a:t>
            </a:r>
            <a:r>
              <a:rPr lang="en-US" altLang="zh-CN" b="1" baseline="0" dirty="0">
                <a:latin typeface="Arial" panose="020B0604020202020204" pitchFamily="34" charset="0"/>
                <a:ea typeface="宋体" panose="02010600030101010101" pitchFamily="2" charset="-122"/>
                <a:sym typeface="Arial" panose="020B0604020202020204" pitchFamily="34" charset="0"/>
              </a:rPr>
              <a:t>1976</a:t>
            </a:r>
            <a:r>
              <a:rPr lang="zh-CN" altLang="en-US" b="1" baseline="0" dirty="0">
                <a:latin typeface="Arial" panose="020B0604020202020204" pitchFamily="34" charset="0"/>
                <a:ea typeface="宋体" panose="02010600030101010101" pitchFamily="2" charset="-122"/>
                <a:sym typeface="Arial" panose="020B0604020202020204" pitchFamily="34" charset="0"/>
              </a:rPr>
              <a:t>年</a:t>
            </a:r>
            <a:r>
              <a:rPr lang="en-US" altLang="zh-CN" b="1" baseline="0" dirty="0">
                <a:latin typeface="Arial" panose="020B0604020202020204" pitchFamily="34" charset="0"/>
                <a:ea typeface="宋体" panose="02010600030101010101" pitchFamily="2" charset="-122"/>
                <a:sym typeface="Arial" panose="020B0604020202020204" pitchFamily="34" charset="0"/>
              </a:rPr>
              <a:t>1</a:t>
            </a:r>
            <a:r>
              <a:rPr lang="zh-CN" altLang="en-US" b="1" baseline="0" dirty="0">
                <a:latin typeface="Arial" panose="020B0604020202020204" pitchFamily="34" charset="0"/>
                <a:ea typeface="宋体" panose="02010600030101010101" pitchFamily="2" charset="-122"/>
                <a:sym typeface="Arial" panose="020B0604020202020204" pitchFamily="34" charset="0"/>
              </a:rPr>
              <a:t>月</a:t>
            </a:r>
            <a:r>
              <a:rPr lang="en-US" altLang="zh-CN" b="1" baseline="0" dirty="0">
                <a:latin typeface="Arial" panose="020B0604020202020204" pitchFamily="34" charset="0"/>
                <a:ea typeface="宋体" panose="02010600030101010101" pitchFamily="2" charset="-122"/>
                <a:sym typeface="Arial" panose="020B0604020202020204" pitchFamily="34" charset="0"/>
              </a:rPr>
              <a:t>19</a:t>
            </a:r>
            <a:r>
              <a:rPr lang="zh-CN" altLang="en-US" b="1" baseline="0" dirty="0">
                <a:latin typeface="Arial" panose="020B0604020202020204" pitchFamily="34" charset="0"/>
                <a:ea typeface="宋体" panose="02010600030101010101" pitchFamily="2" charset="-122"/>
                <a:sym typeface="Arial" panose="020B0604020202020204" pitchFamily="34" charset="0"/>
              </a:rPr>
              <a:t>日的</a:t>
            </a:r>
            <a:r>
              <a:rPr lang="en-US" altLang="zh-CN" b="1" baseline="0" dirty="0">
                <a:latin typeface="Arial" panose="020B0604020202020204" pitchFamily="34" charset="0"/>
                <a:ea typeface="宋体" panose="02010600030101010101" pitchFamily="2" charset="-122"/>
                <a:sym typeface="Arial" panose="020B0604020202020204" pitchFamily="34" charset="0"/>
              </a:rPr>
              <a:t>《</a:t>
            </a:r>
            <a:r>
              <a:rPr lang="zh-CN" altLang="en-US" b="1" baseline="0" dirty="0">
                <a:latin typeface="Arial" panose="020B0604020202020204" pitchFamily="34" charset="0"/>
                <a:ea typeface="宋体" panose="02010600030101010101" pitchFamily="2" charset="-122"/>
                <a:sym typeface="Arial" panose="020B0604020202020204" pitchFamily="34" charset="0"/>
              </a:rPr>
              <a:t>时代</a:t>
            </a:r>
            <a:r>
              <a:rPr lang="en-US" altLang="zh-CN" b="1" baseline="0" dirty="0">
                <a:latin typeface="Arial" panose="020B0604020202020204" pitchFamily="34" charset="0"/>
                <a:ea typeface="宋体" panose="02010600030101010101" pitchFamily="2" charset="-122"/>
                <a:sym typeface="Arial" panose="020B0604020202020204" pitchFamily="34" charset="0"/>
              </a:rPr>
              <a:t>》</a:t>
            </a:r>
            <a:r>
              <a:rPr lang="zh-CN" altLang="en-US" b="1" baseline="0" dirty="0">
                <a:latin typeface="Arial" panose="020B0604020202020204" pitchFamily="34" charset="0"/>
                <a:ea typeface="宋体" panose="02010600030101010101" pitchFamily="2" charset="-122"/>
                <a:sym typeface="Arial" panose="020B0604020202020204" pitchFamily="34" charset="0"/>
              </a:rPr>
              <a:t>封面，标题为“周的继任者邓小平”，右上角写着：“中国，是朋友还是敌人？”</a:t>
            </a:r>
            <a:endParaRPr lang="zh-CN" altLang="en-US" b="1" baseline="0" dirty="0">
              <a:latin typeface="Arial" panose="020B0604020202020204" pitchFamily="34" charset="0"/>
              <a:ea typeface="宋体" panose="02010600030101010101" pitchFamily="2" charset="-122"/>
              <a:sym typeface="Arial" panose="020B0604020202020204" pitchFamily="34" charset="0"/>
            </a:endParaRPr>
          </a:p>
        </p:txBody>
      </p:sp>
      <p:sp>
        <p:nvSpPr>
          <p:cNvPr id="1049252" name="矩形 1049939"/>
          <p:cNvSpPr/>
          <p:nvPr/>
        </p:nvSpPr>
        <p:spPr>
          <a:xfrm>
            <a:off x="416560" y="2428240"/>
            <a:ext cx="4572635" cy="1176020"/>
          </a:xfrm>
          <a:prstGeom prst="rect">
            <a:avLst/>
          </a:prstGeom>
          <a:noFill/>
          <a:ln w="9525">
            <a:noFill/>
          </a:ln>
        </p:spPr>
        <p:txBody>
          <a:bodyPr vert="horz" wrap="square" lIns="68580" tIns="34290" rIns="68580" bIns="34290" anchor="t" anchorCtr="0">
            <a:spAutoFit/>
          </a:bodyPr>
          <a:p>
            <a:pPr>
              <a:spcBef>
                <a:spcPct val="50000"/>
              </a:spcBef>
              <a:buFontTx/>
              <a:buNone/>
            </a:pPr>
            <a:r>
              <a:rPr lang="zh-CN" altLang="en-US" b="1" baseline="0" dirty="0">
                <a:latin typeface="Arial" panose="020B0604020202020204" pitchFamily="34" charset="0"/>
                <a:ea typeface="宋体" panose="02010600030101010101" pitchFamily="2" charset="-122"/>
                <a:sym typeface="Arial" panose="020B0604020202020204" pitchFamily="34" charset="0"/>
              </a:rPr>
              <a:t>据材料一分析，</a:t>
            </a:r>
            <a:r>
              <a:rPr lang="en-US" altLang="zh-CN" b="1" baseline="0" dirty="0">
                <a:latin typeface="Arial" panose="020B0604020202020204" pitchFamily="34" charset="0"/>
                <a:ea typeface="宋体" panose="02010600030101010101" pitchFamily="2" charset="-122"/>
                <a:sym typeface="Arial" panose="020B0604020202020204" pitchFamily="34" charset="0"/>
              </a:rPr>
              <a:t>1976</a:t>
            </a:r>
            <a:r>
              <a:rPr lang="zh-CN" altLang="en-US" b="1" baseline="0" dirty="0">
                <a:latin typeface="Arial" panose="020B0604020202020204" pitchFamily="34" charset="0"/>
                <a:ea typeface="宋体" panose="02010600030101010101" pitchFamily="2" charset="-122"/>
                <a:sym typeface="Arial" panose="020B0604020202020204" pitchFamily="34" charset="0"/>
              </a:rPr>
              <a:t>年</a:t>
            </a:r>
            <a:r>
              <a:rPr lang="en-US" altLang="zh-CN" b="1" baseline="0" dirty="0">
                <a:latin typeface="Arial" panose="020B0604020202020204" pitchFamily="34" charset="0"/>
                <a:ea typeface="宋体" panose="02010600030101010101" pitchFamily="2" charset="-122"/>
                <a:sym typeface="Arial" panose="020B0604020202020204" pitchFamily="34" charset="0"/>
              </a:rPr>
              <a:t>《</a:t>
            </a:r>
            <a:r>
              <a:rPr lang="zh-CN" altLang="en-US" b="1" baseline="0" dirty="0">
                <a:latin typeface="Arial" panose="020B0604020202020204" pitchFamily="34" charset="0"/>
                <a:ea typeface="宋体" panose="02010600030101010101" pitchFamily="2" charset="-122"/>
                <a:sym typeface="Arial" panose="020B0604020202020204" pitchFamily="34" charset="0"/>
              </a:rPr>
              <a:t>时代</a:t>
            </a:r>
            <a:r>
              <a:rPr lang="en-US" altLang="zh-CN" b="1" baseline="0" dirty="0">
                <a:latin typeface="Arial" panose="020B0604020202020204" pitchFamily="34" charset="0"/>
                <a:ea typeface="宋体" panose="02010600030101010101" pitchFamily="2" charset="-122"/>
                <a:sym typeface="Arial" panose="020B0604020202020204" pitchFamily="34" charset="0"/>
              </a:rPr>
              <a:t>》</a:t>
            </a:r>
            <a:r>
              <a:rPr lang="zh-CN" altLang="en-US" b="1" baseline="0" dirty="0">
                <a:latin typeface="Arial" panose="020B0604020202020204" pitchFamily="34" charset="0"/>
                <a:ea typeface="宋体" panose="02010600030101010101" pitchFamily="2" charset="-122"/>
                <a:sym typeface="Arial" panose="020B0604020202020204" pitchFamily="34" charset="0"/>
              </a:rPr>
              <a:t>周刊的封面色调极为黯淡，阴郁，原因何在？“中国，是朋友还是敌人？”这样的疑虑，反映了当时美国人怎样的心态？</a:t>
            </a:r>
            <a:endParaRPr lang="zh-CN" altLang="en-US" b="1" baseline="0" dirty="0">
              <a:latin typeface="Arial" panose="020B0604020202020204" pitchFamily="34" charset="0"/>
              <a:ea typeface="宋体" panose="02010600030101010101" pitchFamily="2" charset="-122"/>
              <a:sym typeface="Arial" panose="020B0604020202020204" pitchFamily="34" charset="0"/>
            </a:endParaRPr>
          </a:p>
        </p:txBody>
      </p:sp>
      <p:pic>
        <p:nvPicPr>
          <p:cNvPr id="2097368" name="图片 2097732" descr="史海钩沉:邓小平八次登《时代周刊》封面揭秘(组图) - 军强则国强 - 军事狂人"/>
          <p:cNvPicPr>
            <a:picLocks noChangeAspect="1"/>
          </p:cNvPicPr>
          <p:nvPr/>
        </p:nvPicPr>
        <p:blipFill>
          <a:blip r:embed="rId1"/>
          <a:srcRect/>
          <a:stretch>
            <a:fillRect/>
          </a:stretch>
        </p:blipFill>
        <p:spPr>
          <a:xfrm>
            <a:off x="5363845" y="1275715"/>
            <a:ext cx="2657475" cy="2479040"/>
          </a:xfrm>
          <a:prstGeom prst="rect">
            <a:avLst/>
          </a:prstGeom>
          <a:noFill/>
          <a:ln w="9525">
            <a:noFill/>
          </a:ln>
        </p:spPr>
      </p:pic>
      <p:sp>
        <p:nvSpPr>
          <p:cNvPr id="1049254" name="矩形 1049941"/>
          <p:cNvSpPr/>
          <p:nvPr/>
        </p:nvSpPr>
        <p:spPr>
          <a:xfrm>
            <a:off x="396875" y="3796665"/>
            <a:ext cx="8121015" cy="760730"/>
          </a:xfrm>
          <a:prstGeom prst="rect">
            <a:avLst/>
          </a:prstGeom>
          <a:noFill/>
          <a:ln w="9525">
            <a:noFill/>
          </a:ln>
        </p:spPr>
        <p:txBody>
          <a:bodyPr vert="horz" wrap="square" lIns="68580" tIns="34290" rIns="68580" bIns="34290" anchor="t" anchorCtr="0">
            <a:spAutoFit/>
          </a:bodyPr>
          <a:p>
            <a:pPr>
              <a:spcBef>
                <a:spcPct val="50000"/>
              </a:spcBef>
              <a:buFontTx/>
              <a:buNone/>
            </a:pPr>
            <a:r>
              <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当时中国处在“文革”时期，十年动乱，经济萧条、文化黯淡、社会动荡，</a:t>
            </a:r>
            <a:endPar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endParaRPr>
          </a:p>
          <a:p>
            <a:pPr>
              <a:spcBef>
                <a:spcPct val="50000"/>
              </a:spcBef>
              <a:buFontTx/>
              <a:buNone/>
            </a:pPr>
            <a:r>
              <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各行各业陷于瘫痪的局面。周恩来病逝，全国人民沉浸在巨大悲痛之中。</a:t>
            </a:r>
            <a:endPar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endParaRPr>
          </a:p>
        </p:txBody>
      </p:sp>
      <p:sp>
        <p:nvSpPr>
          <p:cNvPr id="1049256" name="矩形 1049943"/>
          <p:cNvSpPr/>
          <p:nvPr/>
        </p:nvSpPr>
        <p:spPr>
          <a:xfrm>
            <a:off x="467995" y="4660265"/>
            <a:ext cx="4770755" cy="345440"/>
          </a:xfrm>
          <a:prstGeom prst="rect">
            <a:avLst/>
          </a:prstGeom>
          <a:noFill/>
          <a:ln w="9525">
            <a:noFill/>
          </a:ln>
        </p:spPr>
        <p:txBody>
          <a:bodyPr vert="horz" wrap="square" lIns="68580" tIns="34290" rIns="68580" bIns="34290" anchor="t" anchorCtr="0">
            <a:spAutoFit/>
          </a:bodyPr>
          <a:p>
            <a:pPr>
              <a:spcBef>
                <a:spcPct val="50000"/>
              </a:spcBef>
              <a:buFontTx/>
              <a:buNone/>
            </a:pPr>
            <a:r>
              <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rPr>
              <a:t>美国人对中美关系的发展和走向充满疑虑。</a:t>
            </a:r>
            <a:endPar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9254"/>
                                        </p:tgtEl>
                                        <p:attrNameLst>
                                          <p:attrName>style.visibility</p:attrName>
                                        </p:attrNameLst>
                                      </p:cBhvr>
                                      <p:to>
                                        <p:strVal val="visible"/>
                                      </p:to>
                                    </p:set>
                                    <p:anim calcmode="lin" valueType="num">
                                      <p:cBhvr additive="base">
                                        <p:cTn id="7" dur="500" fill="hold"/>
                                        <p:tgtEl>
                                          <p:spTgt spid="1049254"/>
                                        </p:tgtEl>
                                        <p:attrNameLst>
                                          <p:attrName>ppt_x</p:attrName>
                                        </p:attrNameLst>
                                      </p:cBhvr>
                                      <p:tavLst>
                                        <p:tav tm="0">
                                          <p:val>
                                            <p:strVal val="#ppt_x"/>
                                          </p:val>
                                        </p:tav>
                                        <p:tav tm="100000">
                                          <p:val>
                                            <p:strVal val="#ppt_x"/>
                                          </p:val>
                                        </p:tav>
                                      </p:tavLst>
                                    </p:anim>
                                    <p:anim calcmode="lin" valueType="num">
                                      <p:cBhvr additive="base">
                                        <p:cTn id="8" dur="500" fill="hold"/>
                                        <p:tgtEl>
                                          <p:spTgt spid="10492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9256"/>
                                        </p:tgtEl>
                                        <p:attrNameLst>
                                          <p:attrName>style.visibility</p:attrName>
                                        </p:attrNameLst>
                                      </p:cBhvr>
                                      <p:to>
                                        <p:strVal val="visible"/>
                                      </p:to>
                                    </p:set>
                                    <p:anim calcmode="lin" valueType="num">
                                      <p:cBhvr additive="base">
                                        <p:cTn id="13" dur="500" fill="hold"/>
                                        <p:tgtEl>
                                          <p:spTgt spid="1049256"/>
                                        </p:tgtEl>
                                        <p:attrNameLst>
                                          <p:attrName>ppt_x</p:attrName>
                                        </p:attrNameLst>
                                      </p:cBhvr>
                                      <p:tavLst>
                                        <p:tav tm="0">
                                          <p:val>
                                            <p:strVal val="#ppt_x"/>
                                          </p:val>
                                        </p:tav>
                                        <p:tav tm="100000">
                                          <p:val>
                                            <p:strVal val="#ppt_x"/>
                                          </p:val>
                                        </p:tav>
                                      </p:tavLst>
                                    </p:anim>
                                    <p:anim calcmode="lin" valueType="num">
                                      <p:cBhvr additive="base">
                                        <p:cTn id="14" dur="500" fill="hold"/>
                                        <p:tgtEl>
                                          <p:spTgt spid="10492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258" name="矩形 1049945"/>
          <p:cNvSpPr/>
          <p:nvPr/>
        </p:nvSpPr>
        <p:spPr>
          <a:xfrm>
            <a:off x="179705" y="123825"/>
            <a:ext cx="8603615" cy="1053465"/>
          </a:xfrm>
          <a:prstGeom prst="rect">
            <a:avLst/>
          </a:prstGeom>
          <a:noFill/>
          <a:ln w="9525">
            <a:noFill/>
          </a:ln>
        </p:spPr>
        <p:txBody>
          <a:bodyPr vert="horz" wrap="square" lIns="68580" tIns="34290" rIns="68580" bIns="34290" anchor="t" anchorCtr="0">
            <a:spAutoFit/>
          </a:bodyPr>
          <a:p>
            <a:pPr>
              <a:spcBef>
                <a:spcPct val="50000"/>
              </a:spcBef>
              <a:buFontTx/>
              <a:buNone/>
            </a:pPr>
            <a:r>
              <a:rPr lang="zh-CN" altLang="en-US" sz="1600" baseline="0" dirty="0">
                <a:latin typeface="Arial" panose="020B0604020202020204" pitchFamily="34" charset="0"/>
                <a:ea typeface="宋体" panose="02010600030101010101" pitchFamily="2" charset="-122"/>
                <a:sym typeface="Arial" panose="020B0604020202020204" pitchFamily="34" charset="0"/>
              </a:rPr>
              <a:t>材料二：</a:t>
            </a:r>
            <a:r>
              <a:rPr lang="en-US" altLang="zh-CN" sz="1600" baseline="0" dirty="0">
                <a:latin typeface="Arial" panose="020B0604020202020204" pitchFamily="34" charset="0"/>
                <a:ea typeface="宋体" panose="02010600030101010101" pitchFamily="2" charset="-122"/>
                <a:sym typeface="Arial" panose="020B0604020202020204" pitchFamily="34" charset="0"/>
              </a:rPr>
              <a:t>1978</a:t>
            </a:r>
            <a:r>
              <a:rPr lang="zh-CN" altLang="en-US" sz="1600" baseline="0" dirty="0">
                <a:latin typeface="Arial" panose="020B0604020202020204" pitchFamily="34" charset="0"/>
                <a:ea typeface="宋体" panose="02010600030101010101" pitchFamily="2" charset="-122"/>
                <a:sym typeface="Arial" panose="020B0604020202020204" pitchFamily="34" charset="0"/>
              </a:rPr>
              <a:t>年</a:t>
            </a:r>
            <a:r>
              <a:rPr lang="en-US" altLang="zh-CN" sz="1600" baseline="0" dirty="0">
                <a:latin typeface="Arial" panose="020B0604020202020204" pitchFamily="34" charset="0"/>
                <a:ea typeface="宋体" panose="02010600030101010101" pitchFamily="2" charset="-122"/>
                <a:sym typeface="Arial" panose="020B0604020202020204" pitchFamily="34" charset="0"/>
              </a:rPr>
              <a:t>12</a:t>
            </a:r>
            <a:r>
              <a:rPr lang="zh-CN" altLang="en-US" sz="1600" baseline="0" dirty="0">
                <a:latin typeface="Arial" panose="020B0604020202020204" pitchFamily="34" charset="0"/>
                <a:ea typeface="宋体" panose="02010600030101010101" pitchFamily="2" charset="-122"/>
                <a:sym typeface="Arial" panose="020B0604020202020204" pitchFamily="34" charset="0"/>
              </a:rPr>
              <a:t>月</a:t>
            </a:r>
            <a:r>
              <a:rPr lang="en-US" altLang="zh-CN" sz="1600" baseline="0" dirty="0">
                <a:latin typeface="Arial" panose="020B0604020202020204" pitchFamily="34" charset="0"/>
                <a:ea typeface="宋体" panose="02010600030101010101" pitchFamily="2" charset="-122"/>
                <a:sym typeface="Arial" panose="020B0604020202020204" pitchFamily="34" charset="0"/>
              </a:rPr>
              <a:t>25</a:t>
            </a:r>
            <a:r>
              <a:rPr lang="zh-CN" altLang="en-US" sz="1600" baseline="0" dirty="0">
                <a:latin typeface="Arial" panose="020B0604020202020204" pitchFamily="34" charset="0"/>
                <a:ea typeface="宋体" panose="02010600030101010101" pitchFamily="2" charset="-122"/>
                <a:sym typeface="Arial" panose="020B0604020202020204" pitchFamily="34" charset="0"/>
              </a:rPr>
              <a:t>日，邓小平与卡特总统同时出现在</a:t>
            </a:r>
            <a:r>
              <a:rPr lang="en-US" altLang="zh-CN" sz="1600" baseline="0" dirty="0">
                <a:latin typeface="Arial" panose="020B0604020202020204" pitchFamily="34" charset="0"/>
                <a:ea typeface="宋体" panose="02010600030101010101" pitchFamily="2" charset="-122"/>
                <a:sym typeface="Arial" panose="020B0604020202020204" pitchFamily="34" charset="0"/>
              </a:rPr>
              <a:t>《</a:t>
            </a:r>
            <a:r>
              <a:rPr lang="zh-CN" altLang="en-US" sz="1600" baseline="0" dirty="0">
                <a:latin typeface="Arial" panose="020B0604020202020204" pitchFamily="34" charset="0"/>
                <a:ea typeface="宋体" panose="02010600030101010101" pitchFamily="2" charset="-122"/>
                <a:sym typeface="Arial" panose="020B0604020202020204" pitchFamily="34" charset="0"/>
              </a:rPr>
              <a:t>时代</a:t>
            </a:r>
            <a:r>
              <a:rPr lang="en-US" altLang="zh-CN" sz="1600" baseline="0" dirty="0">
                <a:latin typeface="Arial" panose="020B0604020202020204" pitchFamily="34" charset="0"/>
                <a:ea typeface="宋体" panose="02010600030101010101" pitchFamily="2" charset="-122"/>
                <a:sym typeface="Arial" panose="020B0604020202020204" pitchFamily="34" charset="0"/>
              </a:rPr>
              <a:t>》</a:t>
            </a:r>
            <a:r>
              <a:rPr lang="zh-CN" altLang="en-US" sz="1600" baseline="0" dirty="0">
                <a:latin typeface="Arial" panose="020B0604020202020204" pitchFamily="34" charset="0"/>
                <a:ea typeface="宋体" panose="02010600030101010101" pitchFamily="2" charset="-122"/>
                <a:sym typeface="Arial" panose="020B0604020202020204" pitchFamily="34" charset="0"/>
              </a:rPr>
              <a:t>封面上，标题是”与中国打交道，与以色列免谈”。（左图）</a:t>
            </a:r>
            <a:r>
              <a:rPr lang="en-US" altLang="zh-CN" sz="1600" baseline="0" dirty="0">
                <a:latin typeface="Arial" panose="020B0604020202020204" pitchFamily="34" charset="0"/>
                <a:ea typeface="宋体" panose="02010600030101010101" pitchFamily="2" charset="-122"/>
                <a:sym typeface="Arial" panose="020B0604020202020204" pitchFamily="34" charset="0"/>
              </a:rPr>
              <a:t>1978</a:t>
            </a:r>
            <a:r>
              <a:rPr lang="zh-CN" altLang="en-US" sz="1600" baseline="0" dirty="0">
                <a:latin typeface="Arial" panose="020B0604020202020204" pitchFamily="34" charset="0"/>
                <a:ea typeface="宋体" panose="02010600030101010101" pitchFamily="2" charset="-122"/>
                <a:sym typeface="Arial" panose="020B0604020202020204" pitchFamily="34" charset="0"/>
              </a:rPr>
              <a:t>年，邓小平被评为</a:t>
            </a:r>
            <a:r>
              <a:rPr lang="en-US" altLang="zh-CN" sz="1600" baseline="0" dirty="0">
                <a:latin typeface="Arial" panose="020B0604020202020204" pitchFamily="34" charset="0"/>
                <a:ea typeface="宋体" panose="02010600030101010101" pitchFamily="2" charset="-122"/>
                <a:sym typeface="Arial" panose="020B0604020202020204" pitchFamily="34" charset="0"/>
              </a:rPr>
              <a:t>《</a:t>
            </a:r>
            <a:r>
              <a:rPr lang="zh-CN" altLang="en-US" sz="1600" baseline="0" dirty="0">
                <a:latin typeface="Arial" panose="020B0604020202020204" pitchFamily="34" charset="0"/>
                <a:ea typeface="宋体" panose="02010600030101010101" pitchFamily="2" charset="-122"/>
                <a:sym typeface="Arial" panose="020B0604020202020204" pitchFamily="34" charset="0"/>
              </a:rPr>
              <a:t>时代</a:t>
            </a:r>
            <a:r>
              <a:rPr lang="en-US" altLang="zh-CN" sz="1600" baseline="0" dirty="0">
                <a:latin typeface="Arial" panose="020B0604020202020204" pitchFamily="34" charset="0"/>
                <a:ea typeface="宋体" panose="02010600030101010101" pitchFamily="2" charset="-122"/>
                <a:sym typeface="Arial" panose="020B0604020202020204" pitchFamily="34" charset="0"/>
              </a:rPr>
              <a:t>》</a:t>
            </a:r>
            <a:r>
              <a:rPr lang="zh-CN" altLang="en-US" sz="1600" baseline="0" dirty="0">
                <a:latin typeface="Arial" panose="020B0604020202020204" pitchFamily="34" charset="0"/>
                <a:ea typeface="宋体" panose="02010600030101010101" pitchFamily="2" charset="-122"/>
                <a:sym typeface="Arial" panose="020B0604020202020204" pitchFamily="34" charset="0"/>
              </a:rPr>
              <a:t>周刊“年度风云人物”。</a:t>
            </a:r>
            <a:r>
              <a:rPr lang="en-US" altLang="zh-CN" sz="1600" baseline="0" dirty="0">
                <a:latin typeface="Arial" panose="020B0604020202020204" pitchFamily="34" charset="0"/>
                <a:ea typeface="宋体" panose="02010600030101010101" pitchFamily="2" charset="-122"/>
                <a:sym typeface="Arial" panose="020B0604020202020204" pitchFamily="34" charset="0"/>
              </a:rPr>
              <a:t>1979</a:t>
            </a:r>
            <a:r>
              <a:rPr lang="zh-CN" altLang="en-US" sz="1600" baseline="0" dirty="0">
                <a:latin typeface="Arial" panose="020B0604020202020204" pitchFamily="34" charset="0"/>
                <a:ea typeface="宋体" panose="02010600030101010101" pitchFamily="2" charset="-122"/>
                <a:sym typeface="Arial" panose="020B0604020202020204" pitchFamily="34" charset="0"/>
              </a:rPr>
              <a:t>年</a:t>
            </a:r>
            <a:r>
              <a:rPr lang="en-US" altLang="zh-CN" sz="1600" baseline="0" dirty="0">
                <a:latin typeface="Arial" panose="020B0604020202020204" pitchFamily="34" charset="0"/>
                <a:ea typeface="宋体" panose="02010600030101010101" pitchFamily="2" charset="-122"/>
                <a:sym typeface="Arial" panose="020B0604020202020204" pitchFamily="34" charset="0"/>
              </a:rPr>
              <a:t>1</a:t>
            </a:r>
            <a:r>
              <a:rPr lang="zh-CN" altLang="en-US" sz="1600" baseline="0" dirty="0">
                <a:latin typeface="Arial" panose="020B0604020202020204" pitchFamily="34" charset="0"/>
                <a:ea typeface="宋体" panose="02010600030101010101" pitchFamily="2" charset="-122"/>
                <a:sym typeface="Arial" panose="020B0604020202020204" pitchFamily="34" charset="0"/>
              </a:rPr>
              <a:t>月</a:t>
            </a:r>
            <a:r>
              <a:rPr lang="en-US" altLang="zh-CN" sz="1600" baseline="0" dirty="0">
                <a:latin typeface="Arial" panose="020B0604020202020204" pitchFamily="34" charset="0"/>
                <a:ea typeface="宋体" panose="02010600030101010101" pitchFamily="2" charset="-122"/>
                <a:sym typeface="Arial" panose="020B0604020202020204" pitchFamily="34" charset="0"/>
              </a:rPr>
              <a:t>1</a:t>
            </a:r>
            <a:r>
              <a:rPr lang="zh-CN" altLang="en-US" sz="1600" baseline="0" dirty="0">
                <a:latin typeface="Arial" panose="020B0604020202020204" pitchFamily="34" charset="0"/>
                <a:ea typeface="宋体" panose="02010600030101010101" pitchFamily="2" charset="-122"/>
                <a:sym typeface="Arial" panose="020B0604020202020204" pitchFamily="34" charset="0"/>
              </a:rPr>
              <a:t>日，他的头像第三次登上</a:t>
            </a:r>
            <a:r>
              <a:rPr lang="en-US" altLang="zh-CN" sz="1600" baseline="0" dirty="0">
                <a:latin typeface="Arial" panose="020B0604020202020204" pitchFamily="34" charset="0"/>
                <a:ea typeface="宋体" panose="02010600030101010101" pitchFamily="2" charset="-122"/>
                <a:sym typeface="Arial" panose="020B0604020202020204" pitchFamily="34" charset="0"/>
              </a:rPr>
              <a:t>《</a:t>
            </a:r>
            <a:r>
              <a:rPr lang="zh-CN" altLang="en-US" sz="1600" baseline="0" dirty="0">
                <a:latin typeface="Arial" panose="020B0604020202020204" pitchFamily="34" charset="0"/>
                <a:ea typeface="宋体" panose="02010600030101010101" pitchFamily="2" charset="-122"/>
                <a:sym typeface="Arial" panose="020B0604020202020204" pitchFamily="34" charset="0"/>
              </a:rPr>
              <a:t>时代</a:t>
            </a:r>
            <a:r>
              <a:rPr lang="en-US" altLang="zh-CN" sz="1600" baseline="0" dirty="0">
                <a:latin typeface="Arial" panose="020B0604020202020204" pitchFamily="34" charset="0"/>
                <a:ea typeface="宋体" panose="02010600030101010101" pitchFamily="2" charset="-122"/>
                <a:sym typeface="Arial" panose="020B0604020202020204" pitchFamily="34" charset="0"/>
              </a:rPr>
              <a:t>》</a:t>
            </a:r>
            <a:r>
              <a:rPr lang="zh-CN" altLang="en-US" sz="1600" baseline="0" dirty="0">
                <a:latin typeface="Arial" panose="020B0604020202020204" pitchFamily="34" charset="0"/>
                <a:ea typeface="宋体" panose="02010600030101010101" pitchFamily="2" charset="-122"/>
                <a:sym typeface="Arial" panose="020B0604020202020204" pitchFamily="34" charset="0"/>
              </a:rPr>
              <a:t>封面，标题是“邓小平，中国新时代的形象。（右图）</a:t>
            </a:r>
            <a:endParaRPr lang="zh-CN" altLang="en-US" sz="1600" baseline="0" dirty="0">
              <a:latin typeface="Arial" panose="020B0604020202020204" pitchFamily="34" charset="0"/>
              <a:ea typeface="宋体" panose="02010600030101010101" pitchFamily="2" charset="-122"/>
              <a:sym typeface="Arial" panose="020B0604020202020204" pitchFamily="34" charset="0"/>
            </a:endParaRPr>
          </a:p>
        </p:txBody>
      </p:sp>
      <p:pic>
        <p:nvPicPr>
          <p:cNvPr id="2097370" name="图片 2097734" descr="史海钩沉:邓小平八次登《时代周刊》封面揭秘(组图) - 军强则国强 - 军事狂人"/>
          <p:cNvPicPr>
            <a:picLocks noChangeAspect="1"/>
          </p:cNvPicPr>
          <p:nvPr/>
        </p:nvPicPr>
        <p:blipFill>
          <a:blip r:embed="rId1"/>
          <a:srcRect/>
          <a:stretch>
            <a:fillRect/>
          </a:stretch>
        </p:blipFill>
        <p:spPr>
          <a:xfrm>
            <a:off x="1835785" y="1132205"/>
            <a:ext cx="2254885" cy="2480310"/>
          </a:xfrm>
          <a:prstGeom prst="rect">
            <a:avLst/>
          </a:prstGeom>
          <a:noFill/>
          <a:ln w="9525">
            <a:noFill/>
          </a:ln>
        </p:spPr>
      </p:pic>
      <p:pic>
        <p:nvPicPr>
          <p:cNvPr id="2097372" name="图片 2097736" descr="史海钩沉:邓小平八次登《时代周刊》封面揭秘(组图) - 军强则国强 - 军事狂人"/>
          <p:cNvPicPr>
            <a:picLocks noChangeAspect="1"/>
          </p:cNvPicPr>
          <p:nvPr/>
        </p:nvPicPr>
        <p:blipFill>
          <a:blip r:embed="rId2"/>
          <a:srcRect/>
          <a:stretch>
            <a:fillRect/>
          </a:stretch>
        </p:blipFill>
        <p:spPr>
          <a:xfrm>
            <a:off x="4842510" y="1177290"/>
            <a:ext cx="2251710" cy="2529205"/>
          </a:xfrm>
          <a:prstGeom prst="rect">
            <a:avLst/>
          </a:prstGeom>
          <a:noFill/>
          <a:ln w="9525">
            <a:noFill/>
          </a:ln>
        </p:spPr>
      </p:pic>
      <p:sp>
        <p:nvSpPr>
          <p:cNvPr id="1049260" name="矩形 1049947"/>
          <p:cNvSpPr/>
          <p:nvPr/>
        </p:nvSpPr>
        <p:spPr>
          <a:xfrm>
            <a:off x="323850" y="3900805"/>
            <a:ext cx="8368030" cy="683895"/>
          </a:xfrm>
          <a:prstGeom prst="rect">
            <a:avLst/>
          </a:prstGeom>
          <a:noFill/>
          <a:ln w="9525">
            <a:noFill/>
          </a:ln>
        </p:spPr>
        <p:txBody>
          <a:bodyPr vert="horz" wrap="square" lIns="68580" tIns="34290" rIns="68580" bIns="34290" anchor="t" anchorCtr="0">
            <a:spAutoFit/>
          </a:bodyPr>
          <a:p>
            <a:pPr>
              <a:spcBef>
                <a:spcPct val="50000"/>
              </a:spcBef>
              <a:buFontTx/>
              <a:buNone/>
            </a:pPr>
            <a:r>
              <a:rPr lang="zh-CN" altLang="en-US" sz="2000" b="1" baseline="0" dirty="0">
                <a:latin typeface="Arial" panose="020B0604020202020204" pitchFamily="34" charset="0"/>
                <a:ea typeface="宋体" panose="02010600030101010101" pitchFamily="2" charset="-122"/>
                <a:sym typeface="Arial" panose="020B0604020202020204" pitchFamily="34" charset="0"/>
              </a:rPr>
              <a:t>（</a:t>
            </a:r>
            <a:r>
              <a:rPr lang="en-US" altLang="zh-CN" sz="2000" b="1" baseline="0" dirty="0">
                <a:latin typeface="Arial" panose="020B0604020202020204" pitchFamily="34" charset="0"/>
                <a:ea typeface="宋体" panose="02010600030101010101" pitchFamily="2" charset="-122"/>
                <a:sym typeface="Arial" panose="020B0604020202020204" pitchFamily="34" charset="0"/>
              </a:rPr>
              <a:t>2</a:t>
            </a:r>
            <a:r>
              <a:rPr lang="zh-CN" altLang="en-US" sz="2000" b="1" baseline="0" dirty="0">
                <a:latin typeface="Arial" panose="020B0604020202020204" pitchFamily="34" charset="0"/>
                <a:ea typeface="宋体" panose="02010600030101010101" pitchFamily="2" charset="-122"/>
                <a:sym typeface="Arial" panose="020B0604020202020204" pitchFamily="34" charset="0"/>
              </a:rPr>
              <a:t>）材料二中，邓小平被评为</a:t>
            </a:r>
            <a:r>
              <a:rPr lang="en-US" altLang="zh-CN" sz="2000" b="1" baseline="0" dirty="0">
                <a:latin typeface="Arial" panose="020B0604020202020204" pitchFamily="34" charset="0"/>
                <a:ea typeface="宋体" panose="02010600030101010101" pitchFamily="2" charset="-122"/>
                <a:sym typeface="Arial" panose="020B0604020202020204" pitchFamily="34" charset="0"/>
              </a:rPr>
              <a:t>《</a:t>
            </a:r>
            <a:r>
              <a:rPr lang="zh-CN" altLang="en-US" sz="2000" b="1" baseline="0" dirty="0">
                <a:latin typeface="Arial" panose="020B0604020202020204" pitchFamily="34" charset="0"/>
                <a:ea typeface="宋体" panose="02010600030101010101" pitchFamily="2" charset="-122"/>
                <a:sym typeface="Arial" panose="020B0604020202020204" pitchFamily="34" charset="0"/>
              </a:rPr>
              <a:t>时代</a:t>
            </a:r>
            <a:r>
              <a:rPr lang="en-US" altLang="zh-CN" sz="2000" b="1" baseline="0" dirty="0">
                <a:latin typeface="Arial" panose="020B0604020202020204" pitchFamily="34" charset="0"/>
                <a:ea typeface="宋体" panose="02010600030101010101" pitchFamily="2" charset="-122"/>
                <a:sym typeface="Arial" panose="020B0604020202020204" pitchFamily="34" charset="0"/>
              </a:rPr>
              <a:t>》</a:t>
            </a:r>
            <a:r>
              <a:rPr lang="zh-CN" altLang="en-US" sz="2000" b="1" baseline="0" dirty="0">
                <a:latin typeface="Arial" panose="020B0604020202020204" pitchFamily="34" charset="0"/>
                <a:ea typeface="宋体" panose="02010600030101010101" pitchFamily="2" charset="-122"/>
                <a:sym typeface="Arial" panose="020B0604020202020204" pitchFamily="34" charset="0"/>
              </a:rPr>
              <a:t>周刊</a:t>
            </a:r>
            <a:r>
              <a:rPr lang="en-US" altLang="zh-CN" sz="2000" b="1" baseline="0" dirty="0">
                <a:latin typeface="Arial" panose="020B0604020202020204" pitchFamily="34" charset="0"/>
                <a:ea typeface="宋体" panose="02010600030101010101" pitchFamily="2" charset="-122"/>
                <a:sym typeface="Arial" panose="020B0604020202020204" pitchFamily="34" charset="0"/>
              </a:rPr>
              <a:t>1978</a:t>
            </a:r>
            <a:r>
              <a:rPr lang="zh-CN" altLang="en-US" sz="2000" b="1" baseline="0" dirty="0">
                <a:latin typeface="Arial" panose="020B0604020202020204" pitchFamily="34" charset="0"/>
                <a:ea typeface="宋体" panose="02010600030101010101" pitchFamily="2" charset="-122"/>
                <a:sym typeface="Arial" panose="020B0604020202020204" pitchFamily="34" charset="0"/>
              </a:rPr>
              <a:t>年年度风云人物的理由是什么？</a:t>
            </a:r>
            <a:endParaRPr lang="zh-CN" altLang="en-US" sz="2000" b="1" baseline="0" dirty="0">
              <a:latin typeface="Arial" panose="020B0604020202020204" pitchFamily="34" charset="0"/>
              <a:ea typeface="宋体" panose="02010600030101010101" pitchFamily="2" charset="-122"/>
              <a:sym typeface="Arial" panose="020B0604020202020204" pitchFamily="34" charset="0"/>
            </a:endParaRPr>
          </a:p>
        </p:txBody>
      </p:sp>
      <p:sp>
        <p:nvSpPr>
          <p:cNvPr id="1049262" name="矩形 1049949"/>
          <p:cNvSpPr/>
          <p:nvPr/>
        </p:nvSpPr>
        <p:spPr>
          <a:xfrm>
            <a:off x="2195830" y="4584700"/>
            <a:ext cx="4490085" cy="375920"/>
          </a:xfrm>
          <a:prstGeom prst="rect">
            <a:avLst/>
          </a:prstGeom>
          <a:noFill/>
          <a:ln w="9525">
            <a:noFill/>
          </a:ln>
        </p:spPr>
        <p:txBody>
          <a:bodyPr vert="horz" wrap="square" lIns="68580" tIns="34290" rIns="68580" bIns="34290" anchor="t" anchorCtr="0">
            <a:spAutoFit/>
          </a:bodyPr>
          <a:p>
            <a:pPr>
              <a:spcBef>
                <a:spcPct val="50000"/>
              </a:spcBef>
              <a:buFontTx/>
              <a:buNone/>
            </a:pPr>
            <a:r>
              <a:rPr lang="zh-CN" altLang="en-US" sz="20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促成中美建交；</a:t>
            </a:r>
            <a:r>
              <a:rPr lang="en-US" altLang="zh-CN" sz="20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   </a:t>
            </a:r>
            <a:r>
              <a:rPr lang="zh-CN" altLang="en-US" sz="20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启动了中国改革开放</a:t>
            </a:r>
            <a:endParaRPr lang="zh-CN" altLang="en-US" sz="2000" b="1" baseline="0" dirty="0">
              <a:solidFill>
                <a:srgbClr val="FF0000"/>
              </a:solidFill>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9262"/>
                                        </p:tgtEl>
                                        <p:attrNameLst>
                                          <p:attrName>style.visibility</p:attrName>
                                        </p:attrNameLst>
                                      </p:cBhvr>
                                      <p:to>
                                        <p:strVal val="visible"/>
                                      </p:to>
                                    </p:set>
                                    <p:anim calcmode="lin" valueType="num">
                                      <p:cBhvr additive="base">
                                        <p:cTn id="7" dur="500" fill="hold"/>
                                        <p:tgtEl>
                                          <p:spTgt spid="1049262"/>
                                        </p:tgtEl>
                                        <p:attrNameLst>
                                          <p:attrName>ppt_x</p:attrName>
                                        </p:attrNameLst>
                                      </p:cBhvr>
                                      <p:tavLst>
                                        <p:tav tm="0">
                                          <p:val>
                                            <p:strVal val="#ppt_x"/>
                                          </p:val>
                                        </p:tav>
                                        <p:tav tm="100000">
                                          <p:val>
                                            <p:strVal val="#ppt_x"/>
                                          </p:val>
                                        </p:tav>
                                      </p:tavLst>
                                    </p:anim>
                                    <p:anim calcmode="lin" valueType="num">
                                      <p:cBhvr additive="base">
                                        <p:cTn id="8" dur="500" fill="hold"/>
                                        <p:tgtEl>
                                          <p:spTgt spid="10492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374" name="图片 2097738" descr="史海钩沉:邓小平八次登《时代周刊》封面揭秘(组图) - 军强则国强 - 军事狂人"/>
          <p:cNvPicPr>
            <a:picLocks noChangeAspect="1"/>
          </p:cNvPicPr>
          <p:nvPr/>
        </p:nvPicPr>
        <p:blipFill>
          <a:blip r:embed="rId1"/>
          <a:srcRect/>
          <a:stretch>
            <a:fillRect/>
          </a:stretch>
        </p:blipFill>
        <p:spPr>
          <a:xfrm>
            <a:off x="6011942" y="1275954"/>
            <a:ext cx="2600325" cy="3429000"/>
          </a:xfrm>
          <a:prstGeom prst="rect">
            <a:avLst/>
          </a:prstGeom>
          <a:noFill/>
          <a:ln w="9525">
            <a:noFill/>
          </a:ln>
        </p:spPr>
      </p:pic>
      <p:sp>
        <p:nvSpPr>
          <p:cNvPr id="1049264" name="矩形 1049951"/>
          <p:cNvSpPr/>
          <p:nvPr/>
        </p:nvSpPr>
        <p:spPr>
          <a:xfrm>
            <a:off x="276225" y="123825"/>
            <a:ext cx="8591550" cy="899160"/>
          </a:xfrm>
          <a:prstGeom prst="rect">
            <a:avLst/>
          </a:prstGeom>
          <a:noFill/>
          <a:ln w="9525">
            <a:noFill/>
          </a:ln>
        </p:spPr>
        <p:txBody>
          <a:bodyPr vert="horz" wrap="square" lIns="68580" tIns="34290" rIns="68580" bIns="34290" anchor="t" anchorCtr="0">
            <a:spAutoFit/>
          </a:bodyPr>
          <a:p>
            <a:pPr>
              <a:spcBef>
                <a:spcPct val="50000"/>
              </a:spcBef>
              <a:buFontTx/>
              <a:buNone/>
            </a:pPr>
            <a:r>
              <a:rPr lang="zh-CN" altLang="en-US" b="1" baseline="0" dirty="0">
                <a:latin typeface="Arial" panose="020B0604020202020204" pitchFamily="34" charset="0"/>
                <a:ea typeface="宋体" panose="02010600030101010101" pitchFamily="2" charset="-122"/>
                <a:sym typeface="Arial" panose="020B0604020202020204" pitchFamily="34" charset="0"/>
              </a:rPr>
              <a:t>材料三：</a:t>
            </a:r>
            <a:r>
              <a:rPr lang="en-US" altLang="zh-CN" b="1" baseline="0" dirty="0">
                <a:latin typeface="Arial" panose="020B0604020202020204" pitchFamily="34" charset="0"/>
                <a:ea typeface="宋体" panose="02010600030101010101" pitchFamily="2" charset="-122"/>
                <a:sym typeface="Arial" panose="020B0604020202020204" pitchFamily="34" charset="0"/>
              </a:rPr>
              <a:t>1985</a:t>
            </a:r>
            <a:r>
              <a:rPr lang="zh-CN" altLang="en-US" b="1" baseline="0" dirty="0">
                <a:latin typeface="Arial" panose="020B0604020202020204" pitchFamily="34" charset="0"/>
                <a:ea typeface="宋体" panose="02010600030101010101" pitchFamily="2" charset="-122"/>
                <a:sym typeface="Arial" panose="020B0604020202020204" pitchFamily="34" charset="0"/>
              </a:rPr>
              <a:t>年</a:t>
            </a:r>
            <a:r>
              <a:rPr lang="en-US" altLang="zh-CN" b="1" baseline="0" dirty="0">
                <a:latin typeface="Arial" panose="020B0604020202020204" pitchFamily="34" charset="0"/>
                <a:ea typeface="宋体" panose="02010600030101010101" pitchFamily="2" charset="-122"/>
                <a:sym typeface="Arial" panose="020B0604020202020204" pitchFamily="34" charset="0"/>
              </a:rPr>
              <a:t>9</a:t>
            </a:r>
            <a:r>
              <a:rPr lang="zh-CN" altLang="en-US" b="1" baseline="0" dirty="0">
                <a:latin typeface="Arial" panose="020B0604020202020204" pitchFamily="34" charset="0"/>
                <a:ea typeface="宋体" panose="02010600030101010101" pitchFamily="2" charset="-122"/>
                <a:sym typeface="Arial" panose="020B0604020202020204" pitchFamily="34" charset="0"/>
              </a:rPr>
              <a:t>月</a:t>
            </a:r>
            <a:r>
              <a:rPr lang="en-US" altLang="zh-CN" b="1" baseline="0" dirty="0">
                <a:latin typeface="Arial" panose="020B0604020202020204" pitchFamily="34" charset="0"/>
                <a:ea typeface="宋体" panose="02010600030101010101" pitchFamily="2" charset="-122"/>
                <a:sym typeface="Arial" panose="020B0604020202020204" pitchFamily="34" charset="0"/>
              </a:rPr>
              <a:t>23</a:t>
            </a:r>
            <a:r>
              <a:rPr lang="zh-CN" altLang="en-US" b="1" baseline="0" dirty="0">
                <a:latin typeface="Arial" panose="020B0604020202020204" pitchFamily="34" charset="0"/>
                <a:ea typeface="宋体" panose="02010600030101010101" pitchFamily="2" charset="-122"/>
                <a:sym typeface="Arial" panose="020B0604020202020204" pitchFamily="34" charset="0"/>
              </a:rPr>
              <a:t>日，邓小平第六次荣登</a:t>
            </a:r>
            <a:r>
              <a:rPr lang="en-US" altLang="zh-CN" b="1" baseline="0" dirty="0">
                <a:latin typeface="Arial" panose="020B0604020202020204" pitchFamily="34" charset="0"/>
                <a:ea typeface="宋体" panose="02010600030101010101" pitchFamily="2" charset="-122"/>
                <a:sym typeface="Arial" panose="020B0604020202020204" pitchFamily="34" charset="0"/>
              </a:rPr>
              <a:t>《</a:t>
            </a:r>
            <a:r>
              <a:rPr lang="zh-CN" altLang="en-US" b="1" baseline="0" dirty="0">
                <a:latin typeface="Arial" panose="020B0604020202020204" pitchFamily="34" charset="0"/>
                <a:ea typeface="宋体" panose="02010600030101010101" pitchFamily="2" charset="-122"/>
                <a:sym typeface="Arial" panose="020B0604020202020204" pitchFamily="34" charset="0"/>
              </a:rPr>
              <a:t>时代</a:t>
            </a:r>
            <a:r>
              <a:rPr lang="en-US" altLang="zh-CN" b="1" baseline="0" dirty="0">
                <a:latin typeface="Arial" panose="020B0604020202020204" pitchFamily="34" charset="0"/>
                <a:ea typeface="宋体" panose="02010600030101010101" pitchFamily="2" charset="-122"/>
                <a:sym typeface="Arial" panose="020B0604020202020204" pitchFamily="34" charset="0"/>
              </a:rPr>
              <a:t>》</a:t>
            </a:r>
            <a:r>
              <a:rPr lang="zh-CN" altLang="en-US" b="1" baseline="0" dirty="0">
                <a:latin typeface="Arial" panose="020B0604020202020204" pitchFamily="34" charset="0"/>
                <a:ea typeface="宋体" panose="02010600030101010101" pitchFamily="2" charset="-122"/>
                <a:sym typeface="Arial" panose="020B0604020202020204" pitchFamily="34" charset="0"/>
              </a:rPr>
              <a:t>封面，标题为“中国正在远离马克思”，封面上一边是游行队伍高举马克思画像，农民在田里插秧；另一边是忙忙碌碌的上班族，高楼大厦，汉堡包、照相机等消费品。</a:t>
            </a:r>
            <a:endParaRPr lang="zh-CN" altLang="en-US" b="1" baseline="0" dirty="0">
              <a:latin typeface="Arial" panose="020B0604020202020204" pitchFamily="34" charset="0"/>
              <a:ea typeface="宋体" panose="02010600030101010101" pitchFamily="2" charset="-122"/>
              <a:sym typeface="Arial" panose="020B0604020202020204" pitchFamily="34" charset="0"/>
            </a:endParaRPr>
          </a:p>
        </p:txBody>
      </p:sp>
      <p:sp>
        <p:nvSpPr>
          <p:cNvPr id="1049266" name="矩形 1049953"/>
          <p:cNvSpPr/>
          <p:nvPr/>
        </p:nvSpPr>
        <p:spPr>
          <a:xfrm>
            <a:off x="323850" y="1216660"/>
            <a:ext cx="4641215" cy="560705"/>
          </a:xfrm>
          <a:prstGeom prst="rect">
            <a:avLst/>
          </a:prstGeom>
          <a:noFill/>
          <a:ln w="9525">
            <a:noFill/>
          </a:ln>
        </p:spPr>
        <p:txBody>
          <a:bodyPr vert="horz" wrap="square" lIns="68580" tIns="34290" rIns="68580" bIns="34290" anchor="t" anchorCtr="0">
            <a:spAutoFit/>
          </a:bodyPr>
          <a:p>
            <a:pPr>
              <a:spcBef>
                <a:spcPct val="50000"/>
              </a:spcBef>
              <a:buFontTx/>
              <a:buNone/>
            </a:pPr>
            <a:r>
              <a:rPr lang="zh-CN" altLang="en-US" sz="1600" b="1" baseline="0" dirty="0">
                <a:latin typeface="Arial" panose="020B0604020202020204" pitchFamily="34" charset="0"/>
                <a:ea typeface="宋体" panose="02010600030101010101" pitchFamily="2" charset="-122"/>
                <a:sym typeface="Arial" panose="020B0604020202020204" pitchFamily="34" charset="0"/>
              </a:rPr>
              <a:t>（</a:t>
            </a:r>
            <a:r>
              <a:rPr lang="en-US" altLang="zh-CN" sz="1600" b="1" baseline="0" dirty="0">
                <a:latin typeface="Arial" panose="020B0604020202020204" pitchFamily="34" charset="0"/>
                <a:ea typeface="宋体" panose="02010600030101010101" pitchFamily="2" charset="-122"/>
                <a:sym typeface="Arial" panose="020B0604020202020204" pitchFamily="34" charset="0"/>
              </a:rPr>
              <a:t>3</a:t>
            </a:r>
            <a:r>
              <a:rPr lang="zh-CN" altLang="en-US" sz="1600" b="1" baseline="0" dirty="0">
                <a:latin typeface="Arial" panose="020B0604020202020204" pitchFamily="34" charset="0"/>
                <a:ea typeface="宋体" panose="02010600030101010101" pitchFamily="2" charset="-122"/>
                <a:sym typeface="Arial" panose="020B0604020202020204" pitchFamily="34" charset="0"/>
              </a:rPr>
              <a:t>）据材料三分析：</a:t>
            </a:r>
            <a:r>
              <a:rPr lang="en-US" altLang="zh-CN" sz="1600" b="1" baseline="0" dirty="0">
                <a:latin typeface="Arial" panose="020B0604020202020204" pitchFamily="34" charset="0"/>
                <a:ea typeface="宋体" panose="02010600030101010101" pitchFamily="2" charset="-122"/>
                <a:sym typeface="Arial" panose="020B0604020202020204" pitchFamily="34" charset="0"/>
              </a:rPr>
              <a:t>1985</a:t>
            </a:r>
            <a:r>
              <a:rPr lang="zh-CN" altLang="en-US" sz="1600" b="1" baseline="0" dirty="0">
                <a:latin typeface="Arial" panose="020B0604020202020204" pitchFamily="34" charset="0"/>
                <a:ea typeface="宋体" panose="02010600030101010101" pitchFamily="2" charset="-122"/>
                <a:sym typeface="Arial" panose="020B0604020202020204" pitchFamily="34" charset="0"/>
              </a:rPr>
              <a:t>年的中国是否像</a:t>
            </a:r>
            <a:r>
              <a:rPr lang="en-US" altLang="zh-CN" sz="1600" b="1" baseline="0" dirty="0">
                <a:latin typeface="Arial" panose="020B0604020202020204" pitchFamily="34" charset="0"/>
                <a:ea typeface="宋体" panose="02010600030101010101" pitchFamily="2" charset="-122"/>
                <a:sym typeface="Arial" panose="020B0604020202020204" pitchFamily="34" charset="0"/>
              </a:rPr>
              <a:t>《</a:t>
            </a:r>
            <a:r>
              <a:rPr lang="zh-CN" altLang="en-US" sz="1600" b="1" baseline="0" dirty="0">
                <a:latin typeface="Arial" panose="020B0604020202020204" pitchFamily="34" charset="0"/>
                <a:ea typeface="宋体" panose="02010600030101010101" pitchFamily="2" charset="-122"/>
                <a:sym typeface="Arial" panose="020B0604020202020204" pitchFamily="34" charset="0"/>
              </a:rPr>
              <a:t>时代</a:t>
            </a:r>
            <a:r>
              <a:rPr lang="en-US" altLang="zh-CN" sz="1600" b="1" baseline="0" dirty="0">
                <a:latin typeface="Arial" panose="020B0604020202020204" pitchFamily="34" charset="0"/>
                <a:ea typeface="宋体" panose="02010600030101010101" pitchFamily="2" charset="-122"/>
                <a:sym typeface="Arial" panose="020B0604020202020204" pitchFamily="34" charset="0"/>
              </a:rPr>
              <a:t>》</a:t>
            </a:r>
            <a:r>
              <a:rPr lang="zh-CN" altLang="en-US" sz="1600" b="1" baseline="0" dirty="0">
                <a:latin typeface="Arial" panose="020B0604020202020204" pitchFamily="34" charset="0"/>
                <a:ea typeface="宋体" panose="02010600030101010101" pitchFamily="2" charset="-122"/>
                <a:sym typeface="Arial" panose="020B0604020202020204" pitchFamily="34" charset="0"/>
              </a:rPr>
              <a:t>周刊评论的那样”正在远离马克思”？请说明理由。</a:t>
            </a:r>
            <a:endParaRPr lang="zh-CN" altLang="en-US" sz="1600" b="1" baseline="0" dirty="0">
              <a:latin typeface="Arial" panose="020B0604020202020204" pitchFamily="34" charset="0"/>
              <a:ea typeface="宋体" panose="02010600030101010101" pitchFamily="2" charset="-122"/>
              <a:sym typeface="Arial" panose="020B0604020202020204" pitchFamily="34" charset="0"/>
            </a:endParaRPr>
          </a:p>
        </p:txBody>
      </p:sp>
      <p:sp>
        <p:nvSpPr>
          <p:cNvPr id="1049268" name="矩形 1049955"/>
          <p:cNvSpPr/>
          <p:nvPr/>
        </p:nvSpPr>
        <p:spPr>
          <a:xfrm>
            <a:off x="323850" y="3004185"/>
            <a:ext cx="4856480" cy="299085"/>
          </a:xfrm>
          <a:prstGeom prst="rect">
            <a:avLst/>
          </a:prstGeom>
          <a:noFill/>
          <a:ln w="9525">
            <a:noFill/>
          </a:ln>
        </p:spPr>
        <p:txBody>
          <a:bodyPr vert="horz" wrap="square" lIns="68580" tIns="34290" rIns="68580" bIns="34290" anchor="t" anchorCtr="0">
            <a:spAutoFit/>
          </a:bodyPr>
          <a:p>
            <a:pPr>
              <a:spcBef>
                <a:spcPct val="50000"/>
              </a:spcBef>
              <a:buFontTx/>
              <a:buNone/>
            </a:pPr>
            <a:r>
              <a:rPr lang="zh-CN" altLang="en-US" sz="1500" b="1" baseline="0" dirty="0">
                <a:latin typeface="Arial" panose="020B0604020202020204" pitchFamily="34" charset="0"/>
                <a:ea typeface="宋体" panose="02010600030101010101" pitchFamily="2" charset="-122"/>
                <a:sym typeface="Arial" panose="020B0604020202020204" pitchFamily="34" charset="0"/>
              </a:rPr>
              <a:t>（</a:t>
            </a:r>
            <a:r>
              <a:rPr lang="en-US" altLang="zh-CN" sz="1500" b="1" baseline="0" dirty="0">
                <a:latin typeface="Arial" panose="020B0604020202020204" pitchFamily="34" charset="0"/>
                <a:ea typeface="宋体" panose="02010600030101010101" pitchFamily="2" charset="-122"/>
                <a:sym typeface="Arial" panose="020B0604020202020204" pitchFamily="34" charset="0"/>
              </a:rPr>
              <a:t>4</a:t>
            </a:r>
            <a:r>
              <a:rPr lang="zh-CN" altLang="en-US" sz="1500" b="1" baseline="0" dirty="0">
                <a:latin typeface="Arial" panose="020B0604020202020204" pitchFamily="34" charset="0"/>
                <a:ea typeface="宋体" panose="02010600030101010101" pitchFamily="2" charset="-122"/>
                <a:sym typeface="Arial" panose="020B0604020202020204" pitchFamily="34" charset="0"/>
              </a:rPr>
              <a:t>）通过对以上问题的分析，你有何感想？</a:t>
            </a:r>
            <a:endParaRPr lang="zh-CN" altLang="zh-CN" sz="1350" dirty="0">
              <a:latin typeface="Arial" panose="020B0604020202020204" pitchFamily="34" charset="0"/>
            </a:endParaRPr>
          </a:p>
        </p:txBody>
      </p:sp>
      <p:sp>
        <p:nvSpPr>
          <p:cNvPr id="1049270" name="矩形 1049957"/>
          <p:cNvSpPr/>
          <p:nvPr/>
        </p:nvSpPr>
        <p:spPr>
          <a:xfrm>
            <a:off x="179705" y="1924050"/>
            <a:ext cx="5413375" cy="807085"/>
          </a:xfrm>
          <a:prstGeom prst="rect">
            <a:avLst/>
          </a:prstGeom>
          <a:noFill/>
          <a:ln w="9525">
            <a:noFill/>
          </a:ln>
        </p:spPr>
        <p:txBody>
          <a:bodyPr vert="horz" wrap="square" lIns="68580" tIns="34290" rIns="68580" bIns="34290" anchor="t" anchorCtr="0">
            <a:spAutoFit/>
          </a:bodyPr>
          <a:p>
            <a:pPr>
              <a:spcBef>
                <a:spcPct val="50000"/>
              </a:spcBef>
              <a:buFontTx/>
              <a:buNone/>
            </a:pPr>
            <a:r>
              <a:rPr lang="zh-CN" altLang="en-US" sz="16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改革在坚持社会主义制度下，对不适应生产力发展的生产关系进行变革，根本目的是发展社会主义经济，因此不会偏离社会主义方向。</a:t>
            </a:r>
            <a:endParaRPr lang="zh-CN" altLang="en-US" sz="1600" b="1" baseline="0" dirty="0">
              <a:solidFill>
                <a:srgbClr val="FF0000"/>
              </a:solidFill>
              <a:latin typeface="Arial" panose="020B0604020202020204" pitchFamily="34" charset="0"/>
              <a:ea typeface="宋体" panose="02010600030101010101" pitchFamily="2" charset="-122"/>
              <a:sym typeface="Arial" panose="020B0604020202020204" pitchFamily="34" charset="0"/>
            </a:endParaRPr>
          </a:p>
        </p:txBody>
      </p:sp>
      <p:sp>
        <p:nvSpPr>
          <p:cNvPr id="1049272" name="矩形 1049959"/>
          <p:cNvSpPr/>
          <p:nvPr/>
        </p:nvSpPr>
        <p:spPr>
          <a:xfrm>
            <a:off x="2303780" y="3381375"/>
            <a:ext cx="1887220" cy="345440"/>
          </a:xfrm>
          <a:prstGeom prst="rect">
            <a:avLst/>
          </a:prstGeom>
          <a:noFill/>
          <a:ln w="9525">
            <a:noFill/>
          </a:ln>
        </p:spPr>
        <p:txBody>
          <a:bodyPr vert="horz" wrap="square" lIns="68580" tIns="34290" rIns="68580" bIns="34290" anchor="t" anchorCtr="0">
            <a:spAutoFit/>
          </a:bodyPr>
          <a:p>
            <a:pPr>
              <a:spcBef>
                <a:spcPct val="50000"/>
              </a:spcBef>
              <a:buFontTx/>
              <a:buNone/>
            </a:pPr>
            <a:r>
              <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启示</a:t>
            </a:r>
            <a:r>
              <a:rPr lang="en-US" altLang="zh-CN" b="1" baseline="0" dirty="0">
                <a:solidFill>
                  <a:srgbClr val="FF0000"/>
                </a:solidFill>
                <a:latin typeface="Arial" panose="020B0604020202020204" pitchFamily="34" charset="0"/>
                <a:ea typeface="宋体" panose="02010600030101010101" pitchFamily="2" charset="-122"/>
                <a:sym typeface="Arial" panose="020B0604020202020204" pitchFamily="34" charset="0"/>
              </a:rPr>
              <a:t>+</a:t>
            </a:r>
            <a:r>
              <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怎么办</a:t>
            </a:r>
            <a:endPar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endParaRPr>
          </a:p>
        </p:txBody>
      </p:sp>
      <p:sp>
        <p:nvSpPr>
          <p:cNvPr id="1049274" name="矩形 1049961"/>
          <p:cNvSpPr/>
          <p:nvPr/>
        </p:nvSpPr>
        <p:spPr>
          <a:xfrm>
            <a:off x="467360" y="3868420"/>
            <a:ext cx="5288915" cy="899160"/>
          </a:xfrm>
          <a:prstGeom prst="rect">
            <a:avLst/>
          </a:prstGeom>
          <a:noFill/>
          <a:ln w="9525">
            <a:noFill/>
          </a:ln>
        </p:spPr>
        <p:txBody>
          <a:bodyPr vert="horz" wrap="square" lIns="68580" tIns="34290" rIns="68580" bIns="34290" anchor="t" anchorCtr="0">
            <a:spAutoFit/>
          </a:bodyPr>
          <a:p>
            <a:pPr>
              <a:spcBef>
                <a:spcPct val="50000"/>
              </a:spcBef>
              <a:buFontTx/>
              <a:buNone/>
            </a:pPr>
            <a:r>
              <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rPr>
              <a:t>邓小平的一生是伟大的一生，光荣的一生。新世纪我们必须继续高举邓小平理论伟大旗帜，坚持改革开放，坚定不移的走中国特色社会主义道路。</a:t>
            </a:r>
            <a:endPar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9270"/>
                                        </p:tgtEl>
                                        <p:attrNameLst>
                                          <p:attrName>style.visibility</p:attrName>
                                        </p:attrNameLst>
                                      </p:cBhvr>
                                      <p:to>
                                        <p:strVal val="visible"/>
                                      </p:to>
                                    </p:set>
                                    <p:anim calcmode="lin" valueType="num">
                                      <p:cBhvr additive="base">
                                        <p:cTn id="7" dur="500" fill="hold"/>
                                        <p:tgtEl>
                                          <p:spTgt spid="1049270"/>
                                        </p:tgtEl>
                                        <p:attrNameLst>
                                          <p:attrName>ppt_x</p:attrName>
                                        </p:attrNameLst>
                                      </p:cBhvr>
                                      <p:tavLst>
                                        <p:tav tm="0">
                                          <p:val>
                                            <p:strVal val="#ppt_x"/>
                                          </p:val>
                                        </p:tav>
                                        <p:tav tm="100000">
                                          <p:val>
                                            <p:strVal val="#ppt_x"/>
                                          </p:val>
                                        </p:tav>
                                      </p:tavLst>
                                    </p:anim>
                                    <p:anim calcmode="lin" valueType="num">
                                      <p:cBhvr additive="base">
                                        <p:cTn id="8" dur="500" fill="hold"/>
                                        <p:tgtEl>
                                          <p:spTgt spid="10492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9272"/>
                                        </p:tgtEl>
                                        <p:attrNameLst>
                                          <p:attrName>style.visibility</p:attrName>
                                        </p:attrNameLst>
                                      </p:cBhvr>
                                      <p:to>
                                        <p:strVal val="visible"/>
                                      </p:to>
                                    </p:set>
                                    <p:anim calcmode="lin" valueType="num">
                                      <p:cBhvr additive="base">
                                        <p:cTn id="13" dur="500" fill="hold"/>
                                        <p:tgtEl>
                                          <p:spTgt spid="1049272"/>
                                        </p:tgtEl>
                                        <p:attrNameLst>
                                          <p:attrName>ppt_x</p:attrName>
                                        </p:attrNameLst>
                                      </p:cBhvr>
                                      <p:tavLst>
                                        <p:tav tm="0">
                                          <p:val>
                                            <p:strVal val="#ppt_x"/>
                                          </p:val>
                                        </p:tav>
                                        <p:tav tm="100000">
                                          <p:val>
                                            <p:strVal val="#ppt_x"/>
                                          </p:val>
                                        </p:tav>
                                      </p:tavLst>
                                    </p:anim>
                                    <p:anim calcmode="lin" valueType="num">
                                      <p:cBhvr additive="base">
                                        <p:cTn id="14" dur="500" fill="hold"/>
                                        <p:tgtEl>
                                          <p:spTgt spid="104927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9274"/>
                                        </p:tgtEl>
                                        <p:attrNameLst>
                                          <p:attrName>style.visibility</p:attrName>
                                        </p:attrNameLst>
                                      </p:cBhvr>
                                      <p:to>
                                        <p:strVal val="visible"/>
                                      </p:to>
                                    </p:set>
                                    <p:anim calcmode="lin" valueType="num">
                                      <p:cBhvr additive="base">
                                        <p:cTn id="19" dur="500" fill="hold"/>
                                        <p:tgtEl>
                                          <p:spTgt spid="1049274"/>
                                        </p:tgtEl>
                                        <p:attrNameLst>
                                          <p:attrName>ppt_x</p:attrName>
                                        </p:attrNameLst>
                                      </p:cBhvr>
                                      <p:tavLst>
                                        <p:tav tm="0">
                                          <p:val>
                                            <p:strVal val="#ppt_x"/>
                                          </p:val>
                                        </p:tav>
                                        <p:tav tm="100000">
                                          <p:val>
                                            <p:strVal val="#ppt_x"/>
                                          </p:val>
                                        </p:tav>
                                      </p:tavLst>
                                    </p:anim>
                                    <p:anim calcmode="lin" valueType="num">
                                      <p:cBhvr additive="base">
                                        <p:cTn id="20" dur="500" fill="hold"/>
                                        <p:tgtEl>
                                          <p:spTgt spid="10492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286" name="矩形 1049973"/>
          <p:cNvSpPr/>
          <p:nvPr/>
        </p:nvSpPr>
        <p:spPr>
          <a:xfrm>
            <a:off x="424815" y="-19685"/>
            <a:ext cx="8293735" cy="4315460"/>
          </a:xfrm>
          <a:prstGeom prst="rect">
            <a:avLst/>
          </a:prstGeom>
          <a:noFill/>
          <a:ln w="9525">
            <a:noFill/>
          </a:ln>
        </p:spPr>
        <p:txBody>
          <a:bodyPr vert="horz" wrap="square" lIns="68580" tIns="34290" rIns="68580" bIns="34290" anchor="t" anchorCtr="0">
            <a:spAutoFit/>
          </a:bodyPr>
          <a:p>
            <a:pPr>
              <a:buFontTx/>
              <a:buNone/>
            </a:pPr>
            <a:r>
              <a:rPr lang="zh-CN" altLang="en-US" sz="2400" b="1" baseline="0" dirty="0">
                <a:latin typeface="Arial" panose="020B0604020202020204" pitchFamily="34" charset="0"/>
                <a:ea typeface="宋体" panose="02010600030101010101" pitchFamily="2" charset="-122"/>
                <a:sym typeface="Arial" panose="020B0604020202020204" pitchFamily="34" charset="0"/>
              </a:rPr>
              <a:t>例：</a:t>
            </a:r>
            <a:r>
              <a:rPr lang="en-US" altLang="zh-CN" sz="1600" b="1" baseline="0" dirty="0">
                <a:latin typeface="Arial" panose="020B0604020202020204" pitchFamily="34" charset="0"/>
                <a:ea typeface="宋体" panose="02010600030101010101" pitchFamily="2" charset="-122"/>
                <a:sym typeface="Arial" panose="020B0604020202020204" pitchFamily="34" charset="0"/>
              </a:rPr>
              <a:t>15</a:t>
            </a:r>
            <a:r>
              <a:rPr lang="zh-CN" altLang="en-US" sz="1600" b="1" baseline="0" dirty="0">
                <a:latin typeface="Arial" panose="020B0604020202020204" pitchFamily="34" charset="0"/>
                <a:ea typeface="宋体" panose="02010600030101010101" pitchFamily="2" charset="-122"/>
                <a:sym typeface="Arial" panose="020B0604020202020204" pitchFamily="34" charset="0"/>
              </a:rPr>
              <a:t>．时间是组成生命的材料，时间是解读历史的标尺。</a:t>
            </a:r>
            <a:endParaRPr lang="zh-CN" altLang="zh-CN" sz="1400" dirty="0">
              <a:latin typeface="Arial" panose="020B0604020202020204" pitchFamily="34" charset="0"/>
            </a:endParaRPr>
          </a:p>
          <a:p>
            <a:pPr>
              <a:buFontTx/>
              <a:buNone/>
            </a:pPr>
            <a:r>
              <a:rPr lang="zh-CN" altLang="en-US" sz="1600" b="1" baseline="0" dirty="0">
                <a:latin typeface="Arial" panose="020B0604020202020204" pitchFamily="34" charset="0"/>
                <a:ea typeface="宋体" panose="02010600030101010101" pitchFamily="2" charset="-122"/>
                <a:sym typeface="Arial" panose="020B0604020202020204" pitchFamily="34" charset="0"/>
              </a:rPr>
              <a:t>材料一  佛罗伦萨人认为时间和生命像黄金一样宝贵。为了珍惜它们，</a:t>
            </a:r>
            <a:r>
              <a:rPr lang="en-US" altLang="zh-CN" sz="1600" b="1" baseline="0" dirty="0">
                <a:latin typeface="Arial" panose="020B0604020202020204" pitchFamily="34" charset="0"/>
                <a:ea typeface="宋体" panose="02010600030101010101" pitchFamily="2" charset="-122"/>
                <a:sym typeface="Arial" panose="020B0604020202020204" pitchFamily="34" charset="0"/>
              </a:rPr>
              <a:t>1329</a:t>
            </a:r>
            <a:r>
              <a:rPr lang="zh-CN" altLang="en-US" sz="1600" b="1" baseline="0" dirty="0">
                <a:latin typeface="Arial" panose="020B0604020202020204" pitchFamily="34" charset="0"/>
                <a:ea typeface="宋体" panose="02010600030101010101" pitchFamily="2" charset="-122"/>
                <a:sym typeface="Arial" panose="020B0604020202020204" pitchFamily="34" charset="0"/>
              </a:rPr>
              <a:t>年，佛罗伦萨人在城楼上安装了最早的机械钟。</a:t>
            </a:r>
            <a:endParaRPr lang="zh-CN" altLang="zh-CN" sz="1400" dirty="0">
              <a:latin typeface="Arial" panose="020B0604020202020204" pitchFamily="34" charset="0"/>
            </a:endParaRPr>
          </a:p>
          <a:p>
            <a:pPr algn="r">
              <a:buFontTx/>
              <a:buNone/>
            </a:pPr>
            <a:r>
              <a:rPr lang="en-US" altLang="zh-CN" sz="1600" b="1" baseline="0" dirty="0">
                <a:latin typeface="Arial" panose="020B0604020202020204" pitchFamily="34" charset="0"/>
                <a:ea typeface="宋体" panose="02010600030101010101" pitchFamily="2" charset="-122"/>
                <a:sym typeface="Arial" panose="020B0604020202020204" pitchFamily="34" charset="0"/>
              </a:rPr>
              <a:t>——</a:t>
            </a:r>
            <a:r>
              <a:rPr lang="zh-CN" altLang="en-US" sz="1600" b="1" baseline="0" dirty="0">
                <a:latin typeface="Arial" panose="020B0604020202020204" pitchFamily="34" charset="0"/>
                <a:ea typeface="宋体" panose="02010600030101010101" pitchFamily="2" charset="-122"/>
                <a:sym typeface="Arial" panose="020B0604020202020204" pitchFamily="34" charset="0"/>
              </a:rPr>
              <a:t>摘编自陕西师大</a:t>
            </a:r>
            <a:r>
              <a:rPr lang="en-US" altLang="zh-CN" sz="1600" b="1" baseline="0" dirty="0">
                <a:latin typeface="Arial" panose="020B0604020202020204" pitchFamily="34" charset="0"/>
                <a:ea typeface="宋体" panose="02010600030101010101" pitchFamily="2" charset="-122"/>
                <a:sym typeface="Arial" panose="020B0604020202020204" pitchFamily="34" charset="0"/>
              </a:rPr>
              <a:t>《</a:t>
            </a:r>
            <a:r>
              <a:rPr lang="zh-CN" altLang="en-US" sz="1600" b="1" baseline="0" dirty="0">
                <a:latin typeface="Arial" panose="020B0604020202020204" pitchFamily="34" charset="0"/>
                <a:ea typeface="宋体" panose="02010600030101010101" pitchFamily="2" charset="-122"/>
                <a:sym typeface="Arial" panose="020B0604020202020204" pitchFamily="34" charset="0"/>
              </a:rPr>
              <a:t>中学历史教学参考</a:t>
            </a:r>
            <a:r>
              <a:rPr lang="en-US" altLang="zh-CN" sz="1600" b="1" baseline="0" dirty="0">
                <a:latin typeface="Arial" panose="020B0604020202020204" pitchFamily="34" charset="0"/>
                <a:ea typeface="宋体" panose="02010600030101010101" pitchFamily="2" charset="-122"/>
                <a:sym typeface="Arial" panose="020B0604020202020204" pitchFamily="34" charset="0"/>
              </a:rPr>
              <a:t>》</a:t>
            </a:r>
            <a:r>
              <a:rPr lang="zh-CN" altLang="en-US" sz="1600" b="1" baseline="0" dirty="0">
                <a:latin typeface="Arial" panose="020B0604020202020204" pitchFamily="34" charset="0"/>
                <a:ea typeface="宋体" panose="02010600030101010101" pitchFamily="2" charset="-122"/>
                <a:sym typeface="Arial" panose="020B0604020202020204" pitchFamily="34" charset="0"/>
              </a:rPr>
              <a:t>。</a:t>
            </a:r>
            <a:endParaRPr lang="zh-CN" altLang="zh-CN" sz="1400" dirty="0">
              <a:latin typeface="Arial" panose="020B0604020202020204" pitchFamily="34" charset="0"/>
            </a:endParaRPr>
          </a:p>
          <a:p>
            <a:pPr>
              <a:buFontTx/>
              <a:buNone/>
            </a:pPr>
            <a:r>
              <a:rPr lang="zh-CN" altLang="en-US" sz="1600" b="1" baseline="0" dirty="0">
                <a:latin typeface="Arial" panose="020B0604020202020204" pitchFamily="34" charset="0"/>
                <a:ea typeface="宋体" panose="02010600030101010101" pitchFamily="2" charset="-122"/>
                <a:sym typeface="Arial" panose="020B0604020202020204" pitchFamily="34" charset="0"/>
              </a:rPr>
              <a:t>（</a:t>
            </a:r>
            <a:r>
              <a:rPr lang="en-US" altLang="zh-CN" sz="1600" b="1" baseline="0" dirty="0">
                <a:latin typeface="Arial" panose="020B0604020202020204" pitchFamily="34" charset="0"/>
                <a:ea typeface="宋体" panose="02010600030101010101" pitchFamily="2" charset="-122"/>
                <a:sym typeface="Arial" panose="020B0604020202020204" pitchFamily="34" charset="0"/>
              </a:rPr>
              <a:t>1</a:t>
            </a:r>
            <a:r>
              <a:rPr lang="zh-CN" altLang="en-US" sz="1600" b="1" baseline="0" dirty="0">
                <a:latin typeface="Arial" panose="020B0604020202020204" pitchFamily="34" charset="0"/>
                <a:ea typeface="宋体" panose="02010600030101010101" pitchFamily="2" charset="-122"/>
                <a:sym typeface="Arial" panose="020B0604020202020204" pitchFamily="34" charset="0"/>
              </a:rPr>
              <a:t>）佛罗伦萨人安装机械钟的行为是受到了文艺复兴运动中什么思潮的影响？（</a:t>
            </a:r>
            <a:r>
              <a:rPr lang="en-US" altLang="zh-CN" sz="1600" b="1" baseline="0" dirty="0">
                <a:latin typeface="Arial" panose="020B0604020202020204" pitchFamily="34" charset="0"/>
                <a:ea typeface="宋体" panose="02010600030101010101" pitchFamily="2" charset="-122"/>
                <a:sym typeface="Arial" panose="020B0604020202020204" pitchFamily="34" charset="0"/>
              </a:rPr>
              <a:t>2</a:t>
            </a:r>
            <a:r>
              <a:rPr lang="zh-CN" altLang="en-US" sz="1600" b="1" baseline="0" dirty="0">
                <a:latin typeface="Arial" panose="020B0604020202020204" pitchFamily="34" charset="0"/>
                <a:ea typeface="宋体" panose="02010600030101010101" pitchFamily="2" charset="-122"/>
                <a:sym typeface="Arial" panose="020B0604020202020204" pitchFamily="34" charset="0"/>
              </a:rPr>
              <a:t>分）</a:t>
            </a:r>
            <a:endParaRPr lang="zh-CN" altLang="en-US" sz="1600" b="1" baseline="0" dirty="0">
              <a:latin typeface="Arial" panose="020B0604020202020204" pitchFamily="34" charset="0"/>
              <a:ea typeface="宋体" panose="02010600030101010101" pitchFamily="2" charset="-122"/>
              <a:sym typeface="Arial" panose="020B0604020202020204" pitchFamily="34" charset="0"/>
            </a:endParaRPr>
          </a:p>
          <a:p>
            <a:pPr>
              <a:buFontTx/>
              <a:buNone/>
            </a:pPr>
            <a:endParaRPr lang="zh-CN" altLang="zh-CN" sz="1400" dirty="0">
              <a:latin typeface="Arial" panose="020B0604020202020204" pitchFamily="34" charset="0"/>
            </a:endParaRPr>
          </a:p>
          <a:p>
            <a:pPr>
              <a:buFontTx/>
              <a:buNone/>
            </a:pPr>
            <a:r>
              <a:rPr lang="zh-CN" altLang="en-US" sz="1600" b="1" baseline="0" dirty="0">
                <a:latin typeface="Arial" panose="020B0604020202020204" pitchFamily="34" charset="0"/>
                <a:ea typeface="宋体" panose="02010600030101010101" pitchFamily="2" charset="-122"/>
                <a:sym typeface="Arial" panose="020B0604020202020204" pitchFamily="34" charset="0"/>
              </a:rPr>
              <a:t>材料二  过去以天为单位，现在以分钟、秒计算；</a:t>
            </a:r>
            <a:r>
              <a:rPr lang="en-US" altLang="zh-CN" sz="1600" b="1" baseline="0" dirty="0">
                <a:latin typeface="Arial" panose="020B0604020202020204" pitchFamily="34" charset="0"/>
                <a:ea typeface="宋体" panose="02010600030101010101" pitchFamily="2" charset="-122"/>
                <a:sym typeface="Arial" panose="020B0604020202020204" pitchFamily="34" charset="0"/>
              </a:rPr>
              <a:t>……</a:t>
            </a:r>
            <a:r>
              <a:rPr lang="zh-CN" altLang="en-US" sz="1600" b="1" baseline="0" dirty="0">
                <a:latin typeface="Arial" panose="020B0604020202020204" pitchFamily="34" charset="0"/>
                <a:ea typeface="宋体" panose="02010600030101010101" pitchFamily="2" charset="-122"/>
                <a:sym typeface="Arial" panose="020B0604020202020204" pitchFamily="34" charset="0"/>
              </a:rPr>
              <a:t>火车还教会人们守时，准时准点成了现代生活的准则，人们开始要随身带上一块表，时间概念是一个全新的概念。                                        （</a:t>
            </a:r>
            <a:r>
              <a:rPr lang="en-US" altLang="zh-CN" sz="1600" b="1" baseline="0" dirty="0">
                <a:latin typeface="Arial" panose="020B0604020202020204" pitchFamily="34" charset="0"/>
                <a:ea typeface="宋体" panose="02010600030101010101" pitchFamily="2" charset="-122"/>
                <a:sym typeface="Arial" panose="020B0604020202020204" pitchFamily="34" charset="0"/>
              </a:rPr>
              <a:t>2</a:t>
            </a:r>
            <a:r>
              <a:rPr lang="zh-CN" altLang="en-US" sz="1600" b="1" baseline="0" dirty="0">
                <a:latin typeface="Arial" panose="020B0604020202020204" pitchFamily="34" charset="0"/>
                <a:ea typeface="宋体" panose="02010600030101010101" pitchFamily="2" charset="-122"/>
                <a:sym typeface="Arial" panose="020B0604020202020204" pitchFamily="34" charset="0"/>
              </a:rPr>
              <a:t>）从材料二看，“准时准点成了现代生活的准则”应开始于（     ）（</a:t>
            </a:r>
            <a:r>
              <a:rPr lang="en-US" altLang="zh-CN" sz="1600" b="1" baseline="0" dirty="0">
                <a:latin typeface="Arial" panose="020B0604020202020204" pitchFamily="34" charset="0"/>
                <a:ea typeface="宋体" panose="02010600030101010101" pitchFamily="2" charset="-122"/>
                <a:sym typeface="Arial" panose="020B0604020202020204" pitchFamily="34" charset="0"/>
              </a:rPr>
              <a:t>2</a:t>
            </a:r>
            <a:r>
              <a:rPr lang="zh-CN" altLang="en-US" sz="1600" b="1" baseline="0" dirty="0">
                <a:latin typeface="Arial" panose="020B0604020202020204" pitchFamily="34" charset="0"/>
                <a:ea typeface="宋体" panose="02010600030101010101" pitchFamily="2" charset="-122"/>
                <a:sym typeface="Arial" panose="020B0604020202020204" pitchFamily="34" charset="0"/>
              </a:rPr>
              <a:t>分）</a:t>
            </a:r>
            <a:endParaRPr lang="zh-CN" altLang="zh-CN" sz="1400" dirty="0">
              <a:latin typeface="Arial" panose="020B0604020202020204" pitchFamily="34" charset="0"/>
            </a:endParaRPr>
          </a:p>
          <a:p>
            <a:pPr>
              <a:buFontTx/>
              <a:buNone/>
            </a:pPr>
            <a:r>
              <a:rPr lang="en-US" altLang="zh-CN" sz="1600" b="1" baseline="0" dirty="0">
                <a:latin typeface="Arial" panose="020B0604020202020204" pitchFamily="34" charset="0"/>
                <a:ea typeface="宋体" panose="02010600030101010101" pitchFamily="2" charset="-122"/>
                <a:sym typeface="Arial" panose="020B0604020202020204" pitchFamily="34" charset="0"/>
              </a:rPr>
              <a:t>A</a:t>
            </a:r>
            <a:r>
              <a:rPr lang="zh-CN" altLang="en-US" sz="1600" b="1" baseline="0" dirty="0">
                <a:latin typeface="Arial" panose="020B0604020202020204" pitchFamily="34" charset="0"/>
                <a:ea typeface="宋体" panose="02010600030101010101" pitchFamily="2" charset="-122"/>
                <a:sym typeface="Arial" panose="020B0604020202020204" pitchFamily="34" charset="0"/>
              </a:rPr>
              <a:t>．</a:t>
            </a:r>
            <a:r>
              <a:rPr lang="en-US" altLang="zh-CN" sz="1600" b="1" baseline="0" dirty="0">
                <a:latin typeface="Arial" panose="020B0604020202020204" pitchFamily="34" charset="0"/>
                <a:ea typeface="宋体" panose="02010600030101010101" pitchFamily="2" charset="-122"/>
                <a:sym typeface="Arial" panose="020B0604020202020204" pitchFamily="34" charset="0"/>
              </a:rPr>
              <a:t>16</a:t>
            </a:r>
            <a:r>
              <a:rPr lang="zh-CN" altLang="en-US" sz="1600" b="1" baseline="0" dirty="0">
                <a:latin typeface="Arial" panose="020B0604020202020204" pitchFamily="34" charset="0"/>
                <a:ea typeface="宋体" panose="02010600030101010101" pitchFamily="2" charset="-122"/>
                <a:sym typeface="Arial" panose="020B0604020202020204" pitchFamily="34" charset="0"/>
              </a:rPr>
              <a:t>世纪	</a:t>
            </a:r>
            <a:r>
              <a:rPr lang="en-US" altLang="zh-CN" sz="1600" b="1" baseline="0" dirty="0">
                <a:latin typeface="Arial" panose="020B0604020202020204" pitchFamily="34" charset="0"/>
                <a:ea typeface="宋体" panose="02010600030101010101" pitchFamily="2" charset="-122"/>
                <a:sym typeface="Arial" panose="020B0604020202020204" pitchFamily="34" charset="0"/>
              </a:rPr>
              <a:t>B</a:t>
            </a:r>
            <a:r>
              <a:rPr lang="zh-CN" altLang="en-US" sz="1600" b="1" baseline="0" dirty="0">
                <a:latin typeface="Arial" panose="020B0604020202020204" pitchFamily="34" charset="0"/>
                <a:ea typeface="宋体" panose="02010600030101010101" pitchFamily="2" charset="-122"/>
                <a:sym typeface="Arial" panose="020B0604020202020204" pitchFamily="34" charset="0"/>
              </a:rPr>
              <a:t>．</a:t>
            </a:r>
            <a:r>
              <a:rPr lang="en-US" altLang="zh-CN" sz="1600" b="1" baseline="0" dirty="0">
                <a:latin typeface="Arial" panose="020B0604020202020204" pitchFamily="34" charset="0"/>
                <a:ea typeface="宋体" panose="02010600030101010101" pitchFamily="2" charset="-122"/>
                <a:sym typeface="Arial" panose="020B0604020202020204" pitchFamily="34" charset="0"/>
              </a:rPr>
              <a:t>17</a:t>
            </a:r>
            <a:r>
              <a:rPr lang="zh-CN" altLang="en-US" sz="1600" b="1" baseline="0" dirty="0">
                <a:latin typeface="Arial" panose="020B0604020202020204" pitchFamily="34" charset="0"/>
                <a:ea typeface="宋体" panose="02010600030101010101" pitchFamily="2" charset="-122"/>
                <a:sym typeface="Arial" panose="020B0604020202020204" pitchFamily="34" charset="0"/>
              </a:rPr>
              <a:t>世纪	</a:t>
            </a:r>
            <a:r>
              <a:rPr lang="en-US" altLang="zh-CN" sz="1600" b="1" baseline="0" dirty="0">
                <a:latin typeface="Arial" panose="020B0604020202020204" pitchFamily="34" charset="0"/>
                <a:ea typeface="宋体" panose="02010600030101010101" pitchFamily="2" charset="-122"/>
                <a:sym typeface="Arial" panose="020B0604020202020204" pitchFamily="34" charset="0"/>
              </a:rPr>
              <a:t>C</a:t>
            </a:r>
            <a:r>
              <a:rPr lang="zh-CN" altLang="en-US" sz="1600" b="1" baseline="0" dirty="0">
                <a:latin typeface="Arial" panose="020B0604020202020204" pitchFamily="34" charset="0"/>
                <a:ea typeface="宋体" panose="02010600030101010101" pitchFamily="2" charset="-122"/>
                <a:sym typeface="Arial" panose="020B0604020202020204" pitchFamily="34" charset="0"/>
              </a:rPr>
              <a:t>．</a:t>
            </a:r>
            <a:r>
              <a:rPr lang="en-US" altLang="zh-CN" sz="1600" b="1" baseline="0" dirty="0">
                <a:latin typeface="Arial" panose="020B0604020202020204" pitchFamily="34" charset="0"/>
                <a:ea typeface="宋体" panose="02010600030101010101" pitchFamily="2" charset="-122"/>
                <a:sym typeface="Arial" panose="020B0604020202020204" pitchFamily="34" charset="0"/>
              </a:rPr>
              <a:t>18</a:t>
            </a:r>
            <a:r>
              <a:rPr lang="zh-CN" altLang="en-US" sz="1600" b="1" baseline="0" dirty="0">
                <a:latin typeface="Arial" panose="020B0604020202020204" pitchFamily="34" charset="0"/>
                <a:ea typeface="宋体" panose="02010600030101010101" pitchFamily="2" charset="-122"/>
                <a:sym typeface="Arial" panose="020B0604020202020204" pitchFamily="34" charset="0"/>
              </a:rPr>
              <a:t>世纪	</a:t>
            </a:r>
            <a:r>
              <a:rPr lang="en-US" altLang="zh-CN" sz="1600" b="1" baseline="0" dirty="0">
                <a:latin typeface="Arial" panose="020B0604020202020204" pitchFamily="34" charset="0"/>
                <a:ea typeface="宋体" panose="02010600030101010101" pitchFamily="2" charset="-122"/>
                <a:sym typeface="Arial" panose="020B0604020202020204" pitchFamily="34" charset="0"/>
              </a:rPr>
              <a:t>D</a:t>
            </a:r>
            <a:r>
              <a:rPr lang="zh-CN" altLang="en-US" sz="1600" b="1" baseline="0" dirty="0">
                <a:latin typeface="Arial" panose="020B0604020202020204" pitchFamily="34" charset="0"/>
                <a:ea typeface="宋体" panose="02010600030101010101" pitchFamily="2" charset="-122"/>
                <a:sym typeface="Arial" panose="020B0604020202020204" pitchFamily="34" charset="0"/>
              </a:rPr>
              <a:t>．</a:t>
            </a:r>
            <a:r>
              <a:rPr lang="en-US" altLang="zh-CN" sz="1600" b="1" baseline="0" dirty="0">
                <a:latin typeface="Arial" panose="020B0604020202020204" pitchFamily="34" charset="0"/>
                <a:ea typeface="宋体" panose="02010600030101010101" pitchFamily="2" charset="-122"/>
                <a:sym typeface="Arial" panose="020B0604020202020204" pitchFamily="34" charset="0"/>
              </a:rPr>
              <a:t>19</a:t>
            </a:r>
            <a:r>
              <a:rPr lang="zh-CN" altLang="en-US" sz="1600" b="1" baseline="0" dirty="0">
                <a:latin typeface="Arial" panose="020B0604020202020204" pitchFamily="34" charset="0"/>
                <a:ea typeface="宋体" panose="02010600030101010101" pitchFamily="2" charset="-122"/>
                <a:sym typeface="Arial" panose="020B0604020202020204" pitchFamily="34" charset="0"/>
              </a:rPr>
              <a:t>世纪</a:t>
            </a:r>
            <a:endParaRPr lang="zh-CN" altLang="zh-CN" sz="1400" dirty="0">
              <a:latin typeface="Arial" panose="020B0604020202020204" pitchFamily="34" charset="0"/>
            </a:endParaRPr>
          </a:p>
          <a:p>
            <a:pPr>
              <a:buFontTx/>
              <a:buNone/>
            </a:pPr>
            <a:r>
              <a:rPr lang="zh-CN" altLang="en-US" sz="1600" b="1" baseline="0" dirty="0">
                <a:latin typeface="Arial" panose="020B0604020202020204" pitchFamily="34" charset="0"/>
                <a:ea typeface="宋体" panose="02010600030101010101" pitchFamily="2" charset="-122"/>
                <a:sym typeface="Arial" panose="020B0604020202020204" pitchFamily="34" charset="0"/>
              </a:rPr>
              <a:t>材料三   </a:t>
            </a:r>
            <a:r>
              <a:rPr lang="en-US" altLang="zh-CN" sz="1600" b="1" baseline="0" dirty="0">
                <a:latin typeface="Arial" panose="020B0604020202020204" pitchFamily="34" charset="0"/>
                <a:ea typeface="宋体" panose="02010600030101010101" pitchFamily="2" charset="-122"/>
                <a:sym typeface="Arial" panose="020B0604020202020204" pitchFamily="34" charset="0"/>
              </a:rPr>
              <a:t>1949</a:t>
            </a:r>
            <a:r>
              <a:rPr lang="zh-CN" altLang="en-US" sz="1600" b="1" baseline="0" dirty="0">
                <a:latin typeface="Arial" panose="020B0604020202020204" pitchFamily="34" charset="0"/>
                <a:ea typeface="宋体" panose="02010600030101010101" pitchFamily="2" charset="-122"/>
                <a:sym typeface="Arial" panose="020B0604020202020204" pitchFamily="34" charset="0"/>
              </a:rPr>
              <a:t>年</a:t>
            </a:r>
            <a:r>
              <a:rPr lang="en-US" altLang="zh-CN" sz="1600" b="1" baseline="0" dirty="0">
                <a:latin typeface="Arial" panose="020B0604020202020204" pitchFamily="34" charset="0"/>
                <a:ea typeface="宋体" panose="02010600030101010101" pitchFamily="2" charset="-122"/>
                <a:sym typeface="Arial" panose="020B0604020202020204" pitchFamily="34" charset="0"/>
              </a:rPr>
              <a:t>10</a:t>
            </a:r>
            <a:r>
              <a:rPr lang="zh-CN" altLang="en-US" sz="1600" b="1" baseline="0" dirty="0">
                <a:latin typeface="Arial" panose="020B0604020202020204" pitchFamily="34" charset="0"/>
                <a:ea typeface="宋体" panose="02010600030101010101" pitchFamily="2" charset="-122"/>
                <a:sym typeface="Arial" panose="020B0604020202020204" pitchFamily="34" charset="0"/>
              </a:rPr>
              <a:t>月，有位诗人以一句“时间开始了”来表达自己当时的喜悦心情。</a:t>
            </a:r>
            <a:r>
              <a:rPr lang="en-US" altLang="zh-CN" sz="1600" b="1" baseline="0" dirty="0">
                <a:latin typeface="Arial" panose="020B0604020202020204" pitchFamily="34" charset="0"/>
                <a:ea typeface="宋体" panose="02010600030101010101" pitchFamily="2" charset="-122"/>
                <a:sym typeface="Arial" panose="020B0604020202020204" pitchFamily="34" charset="0"/>
              </a:rPr>
              <a:t>1978</a:t>
            </a:r>
            <a:r>
              <a:rPr lang="zh-CN" altLang="en-US" sz="1600" b="1" baseline="0" dirty="0">
                <a:latin typeface="Arial" panose="020B0604020202020204" pitchFamily="34" charset="0"/>
                <a:ea typeface="宋体" panose="02010600030101010101" pitchFamily="2" charset="-122"/>
                <a:sym typeface="Arial" panose="020B0604020202020204" pitchFamily="34" charset="0"/>
              </a:rPr>
              <a:t>年</a:t>
            </a:r>
            <a:r>
              <a:rPr lang="en-US" altLang="zh-CN" sz="1600" b="1" baseline="0" dirty="0">
                <a:latin typeface="Arial" panose="020B0604020202020204" pitchFamily="34" charset="0"/>
                <a:ea typeface="宋体" panose="02010600030101010101" pitchFamily="2" charset="-122"/>
                <a:sym typeface="Arial" panose="020B0604020202020204" pitchFamily="34" charset="0"/>
              </a:rPr>
              <a:t>12</a:t>
            </a:r>
            <a:r>
              <a:rPr lang="zh-CN" altLang="en-US" sz="1600" b="1" baseline="0" dirty="0">
                <a:latin typeface="Arial" panose="020B0604020202020204" pitchFamily="34" charset="0"/>
                <a:ea typeface="宋体" panose="02010600030101010101" pitchFamily="2" charset="-122"/>
                <a:sym typeface="Arial" panose="020B0604020202020204" pitchFamily="34" charset="0"/>
              </a:rPr>
              <a:t>月，对于无数中国人来说，“时间又开始了”</a:t>
            </a:r>
            <a:r>
              <a:rPr lang="en-US" altLang="zh-CN" sz="1600" b="1" baseline="0" dirty="0">
                <a:latin typeface="Arial" panose="020B0604020202020204" pitchFamily="34" charset="0"/>
                <a:ea typeface="宋体" panose="02010600030101010101" pitchFamily="2" charset="-122"/>
                <a:sym typeface="Arial" panose="020B0604020202020204" pitchFamily="34" charset="0"/>
              </a:rPr>
              <a:t>……</a:t>
            </a:r>
            <a:endParaRPr lang="en-US" altLang="zh-CN" sz="1600" b="1" baseline="0" dirty="0">
              <a:latin typeface="Arial" panose="020B0604020202020204" pitchFamily="34" charset="0"/>
              <a:ea typeface="宋体" panose="02010600030101010101" pitchFamily="2" charset="-122"/>
              <a:sym typeface="Arial" panose="020B0604020202020204" pitchFamily="34" charset="0"/>
            </a:endParaRPr>
          </a:p>
          <a:p>
            <a:pPr>
              <a:buFontTx/>
              <a:buNone/>
            </a:pPr>
            <a:endParaRPr lang="zh-CN" altLang="zh-CN" sz="1400" dirty="0">
              <a:latin typeface="Arial" panose="020B0604020202020204" pitchFamily="34" charset="0"/>
            </a:endParaRPr>
          </a:p>
          <a:p>
            <a:pPr>
              <a:buFontTx/>
              <a:buNone/>
            </a:pPr>
            <a:r>
              <a:rPr lang="zh-CN" altLang="en-US" sz="1600" b="1" baseline="0" dirty="0">
                <a:latin typeface="Arial" panose="020B0604020202020204" pitchFamily="34" charset="0"/>
                <a:ea typeface="宋体" panose="02010600030101010101" pitchFamily="2" charset="-122"/>
                <a:sym typeface="Arial" panose="020B0604020202020204" pitchFamily="34" charset="0"/>
              </a:rPr>
              <a:t>（</a:t>
            </a:r>
            <a:r>
              <a:rPr lang="en-US" altLang="zh-CN" sz="1600" b="1" baseline="0" dirty="0">
                <a:latin typeface="Arial" panose="020B0604020202020204" pitchFamily="34" charset="0"/>
                <a:ea typeface="宋体" panose="02010600030101010101" pitchFamily="2" charset="-122"/>
                <a:sym typeface="Arial" panose="020B0604020202020204" pitchFamily="34" charset="0"/>
              </a:rPr>
              <a:t>3</a:t>
            </a:r>
            <a:r>
              <a:rPr lang="zh-CN" altLang="en-US" sz="1600" b="1" baseline="0" dirty="0">
                <a:latin typeface="Arial" panose="020B0604020202020204" pitchFamily="34" charset="0"/>
                <a:ea typeface="宋体" panose="02010600030101010101" pitchFamily="2" charset="-122"/>
                <a:sym typeface="Arial" panose="020B0604020202020204" pitchFamily="34" charset="0"/>
              </a:rPr>
              <a:t>）这位诗人“喜悦的心情”是因什么重大事件产生的？党和国家工作重心怎样的转移促使“时间又开始了”？（</a:t>
            </a:r>
            <a:r>
              <a:rPr lang="en-US" altLang="zh-CN" sz="1600" b="1" baseline="0" dirty="0">
                <a:latin typeface="Arial" panose="020B0604020202020204" pitchFamily="34" charset="0"/>
                <a:ea typeface="宋体" panose="02010600030101010101" pitchFamily="2" charset="-122"/>
                <a:sym typeface="Arial" panose="020B0604020202020204" pitchFamily="34" charset="0"/>
              </a:rPr>
              <a:t>4</a:t>
            </a:r>
            <a:r>
              <a:rPr lang="zh-CN" altLang="en-US" sz="1600" b="1" baseline="0" dirty="0">
                <a:latin typeface="Arial" panose="020B0604020202020204" pitchFamily="34" charset="0"/>
                <a:ea typeface="宋体" panose="02010600030101010101" pitchFamily="2" charset="-122"/>
                <a:sym typeface="Arial" panose="020B0604020202020204" pitchFamily="34" charset="0"/>
              </a:rPr>
              <a:t>分）</a:t>
            </a:r>
            <a:endParaRPr lang="zh-CN" altLang="zh-CN" sz="1400" dirty="0">
              <a:latin typeface="Arial" panose="020B0604020202020204" pitchFamily="34" charset="0"/>
            </a:endParaRPr>
          </a:p>
          <a:p>
            <a:pPr>
              <a:buFontTx/>
              <a:buNone/>
            </a:pPr>
            <a:endParaRPr lang="zh-CN" altLang="en-US" sz="1600" b="1" baseline="0" dirty="0">
              <a:latin typeface="Arial" panose="020B0604020202020204" pitchFamily="34" charset="0"/>
              <a:ea typeface="宋体" panose="02010600030101010101" pitchFamily="2" charset="-122"/>
              <a:sym typeface="Arial" panose="020B0604020202020204" pitchFamily="34" charset="0"/>
            </a:endParaRPr>
          </a:p>
          <a:p>
            <a:pPr>
              <a:buFontTx/>
              <a:buNone/>
            </a:pPr>
            <a:r>
              <a:rPr lang="zh-CN" altLang="en-US" sz="1600" b="1" baseline="0" dirty="0">
                <a:latin typeface="Arial" panose="020B0604020202020204" pitchFamily="34" charset="0"/>
                <a:ea typeface="宋体" panose="02010600030101010101" pitchFamily="2" charset="-122"/>
                <a:sym typeface="Arial" panose="020B0604020202020204" pitchFamily="34" charset="0"/>
              </a:rPr>
              <a:t>（</a:t>
            </a:r>
            <a:r>
              <a:rPr lang="en-US" altLang="zh-CN" sz="1600" b="1" baseline="0" dirty="0">
                <a:latin typeface="Arial" panose="020B0604020202020204" pitchFamily="34" charset="0"/>
                <a:ea typeface="宋体" panose="02010600030101010101" pitchFamily="2" charset="-122"/>
                <a:sym typeface="Arial" panose="020B0604020202020204" pitchFamily="34" charset="0"/>
              </a:rPr>
              <a:t>4</a:t>
            </a:r>
            <a:r>
              <a:rPr lang="zh-CN" altLang="en-US" sz="1600" b="1" baseline="0" dirty="0">
                <a:latin typeface="Arial" panose="020B0604020202020204" pitchFamily="34" charset="0"/>
                <a:ea typeface="宋体" panose="02010600030101010101" pitchFamily="2" charset="-122"/>
                <a:sym typeface="Arial" panose="020B0604020202020204" pitchFamily="34" charset="0"/>
              </a:rPr>
              <a:t>）从以上三则材料中，我们可以得到哪些有益启示？（</a:t>
            </a:r>
            <a:r>
              <a:rPr lang="en-US" altLang="zh-CN" sz="1600" b="1" baseline="0" dirty="0">
                <a:latin typeface="Arial" panose="020B0604020202020204" pitchFamily="34" charset="0"/>
                <a:ea typeface="宋体" panose="02010600030101010101" pitchFamily="2" charset="-122"/>
                <a:sym typeface="Arial" panose="020B0604020202020204" pitchFamily="34" charset="0"/>
              </a:rPr>
              <a:t>2</a:t>
            </a:r>
            <a:r>
              <a:rPr lang="zh-CN" altLang="en-US" sz="1600" b="1" baseline="0" dirty="0">
                <a:latin typeface="Arial" panose="020B0604020202020204" pitchFamily="34" charset="0"/>
                <a:ea typeface="宋体" panose="02010600030101010101" pitchFamily="2" charset="-122"/>
                <a:sym typeface="Arial" panose="020B0604020202020204" pitchFamily="34" charset="0"/>
              </a:rPr>
              <a:t>分）</a:t>
            </a:r>
            <a:endParaRPr lang="zh-CN" altLang="en-US" sz="1600" b="1" baseline="0" dirty="0">
              <a:latin typeface="Arial" panose="020B0604020202020204" pitchFamily="34" charset="0"/>
              <a:ea typeface="宋体" panose="02010600030101010101" pitchFamily="2" charset="-122"/>
              <a:sym typeface="Arial" panose="020B0604020202020204" pitchFamily="34" charset="0"/>
            </a:endParaRPr>
          </a:p>
        </p:txBody>
      </p:sp>
      <p:sp>
        <p:nvSpPr>
          <p:cNvPr id="1049288" name="矩形 1049975"/>
          <p:cNvSpPr/>
          <p:nvPr/>
        </p:nvSpPr>
        <p:spPr>
          <a:xfrm>
            <a:off x="2915761" y="1276191"/>
            <a:ext cx="2159794" cy="345440"/>
          </a:xfrm>
          <a:prstGeom prst="rect">
            <a:avLst/>
          </a:prstGeom>
          <a:noFill/>
          <a:ln w="9525">
            <a:noFill/>
          </a:ln>
        </p:spPr>
        <p:txBody>
          <a:bodyPr vert="horz" lIns="68580" tIns="34290" rIns="68580" bIns="34290" anchor="t" anchorCtr="0">
            <a:spAutoFit/>
          </a:bodyPr>
          <a:p>
            <a:pPr>
              <a:spcBef>
                <a:spcPct val="50000"/>
              </a:spcBef>
              <a:buFontTx/>
              <a:buNone/>
            </a:pPr>
            <a:r>
              <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rPr>
              <a:t>人文主义</a:t>
            </a:r>
            <a:endParaRPr lang="zh-CN" altLang="zh-CN" sz="1350" dirty="0">
              <a:latin typeface="Arial" panose="020B0604020202020204" pitchFamily="34" charset="0"/>
            </a:endParaRPr>
          </a:p>
        </p:txBody>
      </p:sp>
      <p:sp>
        <p:nvSpPr>
          <p:cNvPr id="1049290" name="矩形 1049977"/>
          <p:cNvSpPr/>
          <p:nvPr/>
        </p:nvSpPr>
        <p:spPr>
          <a:xfrm>
            <a:off x="6300153" y="1997314"/>
            <a:ext cx="702469" cy="345440"/>
          </a:xfrm>
          <a:prstGeom prst="rect">
            <a:avLst/>
          </a:prstGeom>
          <a:noFill/>
          <a:ln w="9525">
            <a:noFill/>
          </a:ln>
        </p:spPr>
        <p:txBody>
          <a:bodyPr vert="horz" lIns="68580" tIns="34290" rIns="68580" bIns="34290" anchor="t" anchorCtr="0">
            <a:spAutoFit/>
          </a:bodyPr>
          <a:p>
            <a:pPr>
              <a:spcBef>
                <a:spcPct val="50000"/>
              </a:spcBef>
              <a:buFontTx/>
              <a:buNone/>
            </a:pPr>
            <a:r>
              <a:rPr lang="en-US" altLang="zh-CN" b="1" baseline="0" dirty="0">
                <a:solidFill>
                  <a:srgbClr val="FF0000"/>
                </a:solidFill>
                <a:latin typeface="Arial" panose="020B0604020202020204" pitchFamily="34" charset="0"/>
                <a:ea typeface="宋体" panose="02010600030101010101" pitchFamily="2" charset="-122"/>
                <a:sym typeface="Arial" panose="020B0604020202020204" pitchFamily="34" charset="0"/>
              </a:rPr>
              <a:t>C</a:t>
            </a:r>
            <a:endParaRPr lang="zh-CN" altLang="zh-CN" sz="1350" dirty="0">
              <a:latin typeface="Arial" panose="020B0604020202020204" pitchFamily="34" charset="0"/>
            </a:endParaRPr>
          </a:p>
        </p:txBody>
      </p:sp>
      <p:sp>
        <p:nvSpPr>
          <p:cNvPr id="1049292" name="矩形 1049979"/>
          <p:cNvSpPr/>
          <p:nvPr/>
        </p:nvSpPr>
        <p:spPr>
          <a:xfrm>
            <a:off x="2681288" y="3706416"/>
            <a:ext cx="1565672" cy="345440"/>
          </a:xfrm>
          <a:prstGeom prst="rect">
            <a:avLst/>
          </a:prstGeom>
          <a:noFill/>
          <a:ln w="9525">
            <a:noFill/>
          </a:ln>
        </p:spPr>
        <p:txBody>
          <a:bodyPr vert="horz" lIns="68580" tIns="34290" rIns="68580" bIns="34290" anchor="t" anchorCtr="0">
            <a:spAutoFit/>
          </a:bodyPr>
          <a:p>
            <a:pPr>
              <a:spcBef>
                <a:spcPct val="50000"/>
              </a:spcBef>
              <a:buFontTx/>
              <a:buNone/>
            </a:pPr>
            <a:r>
              <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新中国的成立</a:t>
            </a:r>
            <a:endParaRPr lang="zh-CN" altLang="zh-CN" sz="1350" dirty="0">
              <a:latin typeface="Arial" panose="020B0604020202020204" pitchFamily="34" charset="0"/>
            </a:endParaRPr>
          </a:p>
        </p:txBody>
      </p:sp>
      <p:sp>
        <p:nvSpPr>
          <p:cNvPr id="1049294" name="矩形 1049981"/>
          <p:cNvSpPr/>
          <p:nvPr/>
        </p:nvSpPr>
        <p:spPr>
          <a:xfrm>
            <a:off x="4625579" y="3651647"/>
            <a:ext cx="2483644" cy="345440"/>
          </a:xfrm>
          <a:prstGeom prst="rect">
            <a:avLst/>
          </a:prstGeom>
          <a:noFill/>
          <a:ln w="9525">
            <a:noFill/>
          </a:ln>
        </p:spPr>
        <p:txBody>
          <a:bodyPr vert="horz" lIns="68580" tIns="34290" rIns="68580" bIns="34290" anchor="t" anchorCtr="0">
            <a:spAutoFit/>
          </a:bodyPr>
          <a:p>
            <a:pPr>
              <a:spcBef>
                <a:spcPct val="50000"/>
              </a:spcBef>
              <a:buFontTx/>
              <a:buNone/>
            </a:pPr>
            <a:r>
              <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转移到经济建设上来</a:t>
            </a:r>
            <a:endParaRPr lang="zh-CN" altLang="zh-CN" sz="1350" dirty="0">
              <a:latin typeface="Arial" panose="020B0604020202020204" pitchFamily="34" charset="0"/>
            </a:endParaRPr>
          </a:p>
        </p:txBody>
      </p:sp>
      <p:sp>
        <p:nvSpPr>
          <p:cNvPr id="1049296" name="矩形 1049983"/>
          <p:cNvSpPr/>
          <p:nvPr/>
        </p:nvSpPr>
        <p:spPr>
          <a:xfrm>
            <a:off x="755650" y="4228465"/>
            <a:ext cx="7383780" cy="899160"/>
          </a:xfrm>
          <a:prstGeom prst="rect">
            <a:avLst/>
          </a:prstGeom>
          <a:noFill/>
          <a:ln w="9525">
            <a:noFill/>
          </a:ln>
        </p:spPr>
        <p:txBody>
          <a:bodyPr vert="horz" wrap="square" lIns="68580" tIns="34290" rIns="68580" bIns="34290" anchor="t" anchorCtr="0">
            <a:spAutoFit/>
          </a:bodyPr>
          <a:p>
            <a:pPr>
              <a:spcBef>
                <a:spcPct val="50000"/>
              </a:spcBef>
              <a:buFontTx/>
              <a:buNone/>
            </a:pPr>
            <a:r>
              <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rPr>
              <a:t>珍爱时间就是珍爱生命；科技发明改变人类生活（或改变人们的观念）</a:t>
            </a:r>
            <a:r>
              <a:rPr lang="en-US" altLang="zh-CN" b="1" baseline="0" dirty="0">
                <a:solidFill>
                  <a:srgbClr val="FF0000"/>
                </a:solidFill>
                <a:latin typeface="Arial" panose="020B0604020202020204" pitchFamily="34" charset="0"/>
                <a:ea typeface="宋体" panose="02010600030101010101" pitchFamily="2" charset="-122"/>
                <a:sym typeface="Arial" panose="020B0604020202020204" pitchFamily="34" charset="0"/>
              </a:rPr>
              <a:t>;</a:t>
            </a:r>
            <a:r>
              <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思想解放有利于社会的进步；好的制度、政策有利于社会的发展</a:t>
            </a:r>
            <a:r>
              <a:rPr lang="en-US" altLang="zh-CN" b="1" baseline="0" dirty="0">
                <a:solidFill>
                  <a:srgbClr val="FF0000"/>
                </a:solidFill>
                <a:latin typeface="Arial" panose="020B0604020202020204" pitchFamily="34" charset="0"/>
                <a:ea typeface="宋体" panose="02010600030101010101" pitchFamily="2" charset="-122"/>
                <a:sym typeface="Arial" panose="020B0604020202020204" pitchFamily="34" charset="0"/>
              </a:rPr>
              <a:t>;</a:t>
            </a:r>
            <a:r>
              <a:rPr lang="zh-CN" altLang="en-US"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必须抓住历史发展的机遇；必须以经济建设中心、改革开放等</a:t>
            </a:r>
            <a:r>
              <a:rPr lang="en-US" altLang="zh-CN" b="1" baseline="0" dirty="0">
                <a:solidFill>
                  <a:srgbClr val="FF0000"/>
                </a:solidFill>
                <a:latin typeface="Arial" panose="020B0604020202020204" pitchFamily="34" charset="0"/>
                <a:ea typeface="宋体" panose="02010600030101010101" pitchFamily="2" charset="-122"/>
                <a:sym typeface="Arial" panose="020B0604020202020204" pitchFamily="34" charset="0"/>
              </a:rPr>
              <a:t>.</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9288"/>
                                        </p:tgtEl>
                                        <p:attrNameLst>
                                          <p:attrName>style.visibility</p:attrName>
                                        </p:attrNameLst>
                                      </p:cBhvr>
                                      <p:to>
                                        <p:strVal val="visible"/>
                                      </p:to>
                                    </p:set>
                                    <p:animEffect transition="in" filter="blinds(horizontal)">
                                      <p:cBhvr>
                                        <p:cTn id="7" dur="500"/>
                                        <p:tgtEl>
                                          <p:spTgt spid="104928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9290"/>
                                        </p:tgtEl>
                                        <p:attrNameLst>
                                          <p:attrName>style.visibility</p:attrName>
                                        </p:attrNameLst>
                                      </p:cBhvr>
                                      <p:to>
                                        <p:strVal val="visible"/>
                                      </p:to>
                                    </p:set>
                                    <p:animEffect transition="in" filter="blinds(horizontal)">
                                      <p:cBhvr>
                                        <p:cTn id="12" dur="500"/>
                                        <p:tgtEl>
                                          <p:spTgt spid="104929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49292"/>
                                        </p:tgtEl>
                                        <p:attrNameLst>
                                          <p:attrName>style.visibility</p:attrName>
                                        </p:attrNameLst>
                                      </p:cBhvr>
                                      <p:to>
                                        <p:strVal val="visible"/>
                                      </p:to>
                                    </p:set>
                                    <p:animEffect transition="in" filter="blinds(horizontal)">
                                      <p:cBhvr>
                                        <p:cTn id="17" dur="500"/>
                                        <p:tgtEl>
                                          <p:spTgt spid="104929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49294"/>
                                        </p:tgtEl>
                                        <p:attrNameLst>
                                          <p:attrName>style.visibility</p:attrName>
                                        </p:attrNameLst>
                                      </p:cBhvr>
                                      <p:to>
                                        <p:strVal val="visible"/>
                                      </p:to>
                                    </p:set>
                                    <p:animEffect transition="in" filter="blinds(horizontal)">
                                      <p:cBhvr>
                                        <p:cTn id="22" dur="500"/>
                                        <p:tgtEl>
                                          <p:spTgt spid="104929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49296"/>
                                        </p:tgtEl>
                                        <p:attrNameLst>
                                          <p:attrName>style.visibility</p:attrName>
                                        </p:attrNameLst>
                                      </p:cBhvr>
                                      <p:to>
                                        <p:strVal val="visible"/>
                                      </p:to>
                                    </p:set>
                                    <p:animEffect transition="in" filter="blinds(horizontal)">
                                      <p:cBhvr>
                                        <p:cTn id="27" dur="500"/>
                                        <p:tgtEl>
                                          <p:spTgt spid="1049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298" name="矩形 1049985"/>
          <p:cNvSpPr/>
          <p:nvPr/>
        </p:nvSpPr>
        <p:spPr>
          <a:xfrm>
            <a:off x="107315" y="195580"/>
            <a:ext cx="8615680" cy="1684020"/>
          </a:xfrm>
          <a:prstGeom prst="rect">
            <a:avLst/>
          </a:prstGeom>
          <a:noFill/>
          <a:ln w="9525">
            <a:noFill/>
          </a:ln>
        </p:spPr>
        <p:txBody>
          <a:bodyPr vert="horz" wrap="square" lIns="68580" tIns="34290" rIns="68580" bIns="34290" anchor="ctr" anchorCtr="0">
            <a:spAutoFit/>
          </a:bodyPr>
          <a:p>
            <a:pPr>
              <a:buFontTx/>
              <a:buNone/>
            </a:pPr>
            <a:r>
              <a:rPr lang="zh-CN" altLang="en-US" sz="2100" b="1" baseline="0" dirty="0">
                <a:latin typeface="Arial" panose="020B0604020202020204" pitchFamily="34" charset="0"/>
                <a:ea typeface="宋体" panose="02010600030101010101" pitchFamily="2" charset="-122"/>
                <a:sym typeface="Arial" panose="020B0604020202020204" pitchFamily="34" charset="0"/>
              </a:rPr>
              <a:t>        鲁迅先生回顾历史时说：“中国太难改变了，不是很大的鞭子打在背上。中国自己是不肯动弹的。”请你结合有关中外近代思想解放的史实回答下列问题：</a:t>
            </a:r>
            <a:endParaRPr lang="zh-CN" altLang="zh-CN" sz="1350" dirty="0">
              <a:latin typeface="Arial" panose="020B0604020202020204" pitchFamily="34" charset="0"/>
            </a:endParaRPr>
          </a:p>
          <a:p>
            <a:pPr>
              <a:buFontTx/>
              <a:buNone/>
            </a:pPr>
            <a:r>
              <a:rPr lang="zh-CN" altLang="en-US" sz="2100" b="1" baseline="0" dirty="0">
                <a:latin typeface="Arial" panose="020B0604020202020204" pitchFamily="34" charset="0"/>
                <a:ea typeface="宋体" panose="02010600030101010101" pitchFamily="2" charset="-122"/>
                <a:sym typeface="Arial" panose="020B0604020202020204" pitchFamily="34" charset="0"/>
              </a:rPr>
              <a:t>（</a:t>
            </a:r>
            <a:r>
              <a:rPr lang="en-US" altLang="zh-CN" sz="2100" b="1" baseline="0" dirty="0">
                <a:latin typeface="Arial" panose="020B0604020202020204" pitchFamily="34" charset="0"/>
                <a:ea typeface="宋体" panose="02010600030101010101" pitchFamily="2" charset="-122"/>
                <a:sym typeface="Arial" panose="020B0604020202020204" pitchFamily="34" charset="0"/>
              </a:rPr>
              <a:t>1</a:t>
            </a:r>
            <a:r>
              <a:rPr lang="zh-CN" altLang="en-US" sz="2100" b="1" baseline="0" dirty="0">
                <a:latin typeface="Arial" panose="020B0604020202020204" pitchFamily="34" charset="0"/>
                <a:ea typeface="宋体" panose="02010600030101010101" pitchFamily="2" charset="-122"/>
                <a:sym typeface="Arial" panose="020B0604020202020204" pitchFamily="34" charset="0"/>
              </a:rPr>
              <a:t>）世界近代上两次的资产阶级思想解放潮流分别是什么</a:t>
            </a:r>
            <a:r>
              <a:rPr lang="en-US" altLang="zh-CN" sz="2100" b="1" baseline="0" dirty="0">
                <a:latin typeface="Arial" panose="020B0604020202020204" pitchFamily="34" charset="0"/>
                <a:ea typeface="宋体" panose="02010600030101010101" pitchFamily="2" charset="-122"/>
                <a:sym typeface="Arial" panose="020B0604020202020204" pitchFamily="34" charset="0"/>
              </a:rPr>
              <a:t>?</a:t>
            </a:r>
            <a:endParaRPr lang="zh-CN" altLang="zh-CN" sz="1350" dirty="0">
              <a:latin typeface="Arial" panose="020B0604020202020204" pitchFamily="34" charset="0"/>
            </a:endParaRPr>
          </a:p>
          <a:p>
            <a:pPr>
              <a:buFontTx/>
              <a:buNone/>
            </a:pPr>
            <a:endParaRPr lang="zh-CN" altLang="en-US" sz="2100" b="1" baseline="0" dirty="0">
              <a:latin typeface="Arial" panose="020B0604020202020204" pitchFamily="34" charset="0"/>
              <a:ea typeface="宋体" panose="02010600030101010101" pitchFamily="2" charset="-122"/>
              <a:sym typeface="Arial" panose="020B0604020202020204" pitchFamily="34" charset="0"/>
            </a:endParaRPr>
          </a:p>
        </p:txBody>
      </p:sp>
      <p:sp>
        <p:nvSpPr>
          <p:cNvPr id="1049300" name="矩形 1049987"/>
          <p:cNvSpPr/>
          <p:nvPr/>
        </p:nvSpPr>
        <p:spPr>
          <a:xfrm>
            <a:off x="2800350" y="1713587"/>
            <a:ext cx="3200400" cy="391160"/>
          </a:xfrm>
          <a:prstGeom prst="rect">
            <a:avLst/>
          </a:prstGeom>
          <a:noFill/>
          <a:ln w="9525">
            <a:noFill/>
          </a:ln>
        </p:spPr>
        <p:txBody>
          <a:bodyPr vert="horz" lIns="68580" tIns="34290" rIns="68580" bIns="34290" anchor="ctr" anchorCtr="0">
            <a:spAutoFit/>
          </a:bodyPr>
          <a:p>
            <a:pPr algn="ctr">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文艺复兴和启蒙运动 </a:t>
            </a:r>
            <a:endParaRPr lang="zh-CN" altLang="zh-CN" sz="1350" dirty="0">
              <a:latin typeface="Arial" panose="020B0604020202020204" pitchFamily="34" charset="0"/>
            </a:endParaRPr>
          </a:p>
        </p:txBody>
      </p:sp>
      <p:sp>
        <p:nvSpPr>
          <p:cNvPr id="1049302" name="矩形 1049989"/>
          <p:cNvSpPr/>
          <p:nvPr/>
        </p:nvSpPr>
        <p:spPr>
          <a:xfrm>
            <a:off x="107315" y="2214880"/>
            <a:ext cx="8476615" cy="714375"/>
          </a:xfrm>
          <a:prstGeom prst="rect">
            <a:avLst/>
          </a:prstGeom>
          <a:noFill/>
          <a:ln w="9525">
            <a:noFill/>
          </a:ln>
        </p:spPr>
        <p:txBody>
          <a:bodyPr vert="horz" wrap="square" lIns="68580" tIns="34290" rIns="68580" bIns="34290" anchor="t" anchorCtr="0">
            <a:spAutoFit/>
          </a:bodyPr>
          <a:p>
            <a:pPr>
              <a:buFontTx/>
              <a:buNone/>
            </a:pPr>
            <a:r>
              <a:rPr lang="zh-CN" altLang="en-US" sz="2100" b="1" baseline="0" dirty="0">
                <a:latin typeface="Arial" panose="020B0604020202020204" pitchFamily="34" charset="0"/>
                <a:ea typeface="宋体" panose="02010600030101010101" pitchFamily="2" charset="-122"/>
                <a:sym typeface="Arial" panose="020B0604020202020204" pitchFamily="34" charset="0"/>
              </a:rPr>
              <a:t>（</a:t>
            </a:r>
            <a:r>
              <a:rPr lang="en-US" altLang="zh-CN" sz="2100" b="1" baseline="0" dirty="0">
                <a:latin typeface="Arial" panose="020B0604020202020204" pitchFamily="34" charset="0"/>
                <a:ea typeface="宋体" panose="02010600030101010101" pitchFamily="2" charset="-122"/>
                <a:sym typeface="Arial" panose="020B0604020202020204" pitchFamily="34" charset="0"/>
              </a:rPr>
              <a:t>2</a:t>
            </a:r>
            <a:r>
              <a:rPr lang="zh-CN" altLang="en-US" sz="2100" b="1" baseline="0" dirty="0">
                <a:latin typeface="Arial" panose="020B0604020202020204" pitchFamily="34" charset="0"/>
                <a:ea typeface="宋体" panose="02010600030101010101" pitchFamily="2" charset="-122"/>
                <a:sym typeface="Arial" panose="020B0604020202020204" pitchFamily="34" charset="0"/>
              </a:rPr>
              <a:t>）鸦片战争后，谁最早提出“师夷长技以制夷”的思想？他是在哪一著作中提出的？</a:t>
            </a:r>
            <a:endParaRPr lang="zh-CN" altLang="zh-CN" sz="1350" dirty="0">
              <a:latin typeface="Arial" panose="020B0604020202020204" pitchFamily="34" charset="0"/>
            </a:endParaRPr>
          </a:p>
        </p:txBody>
      </p:sp>
      <p:sp>
        <p:nvSpPr>
          <p:cNvPr id="1049304" name="矩形 1049991"/>
          <p:cNvSpPr/>
          <p:nvPr/>
        </p:nvSpPr>
        <p:spPr>
          <a:xfrm>
            <a:off x="3028950" y="2856587"/>
            <a:ext cx="3086100" cy="391160"/>
          </a:xfrm>
          <a:prstGeom prst="rect">
            <a:avLst/>
          </a:prstGeom>
          <a:noFill/>
          <a:ln w="9525">
            <a:noFill/>
          </a:ln>
        </p:spPr>
        <p:txBody>
          <a:bodyPr vert="horz" lIns="68580" tIns="34290" rIns="68580" bIns="34290" anchor="ctr" anchorCtr="0">
            <a:spAutoFit/>
          </a:bodyPr>
          <a:p>
            <a:pPr algn="ctr">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魏源；</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海国图志</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 </a:t>
            </a:r>
            <a:endParaRPr lang="zh-CN" altLang="zh-CN" sz="1350" dirty="0">
              <a:latin typeface="Arial" panose="020B0604020202020204" pitchFamily="34" charset="0"/>
            </a:endParaRPr>
          </a:p>
        </p:txBody>
      </p:sp>
      <p:sp>
        <p:nvSpPr>
          <p:cNvPr id="1049306" name="矩形 1049993"/>
          <p:cNvSpPr/>
          <p:nvPr/>
        </p:nvSpPr>
        <p:spPr>
          <a:xfrm>
            <a:off x="251460" y="3435985"/>
            <a:ext cx="8543925" cy="714375"/>
          </a:xfrm>
          <a:prstGeom prst="rect">
            <a:avLst/>
          </a:prstGeom>
          <a:noFill/>
          <a:ln w="9525">
            <a:noFill/>
          </a:ln>
        </p:spPr>
        <p:txBody>
          <a:bodyPr vert="horz" wrap="square" lIns="68580" tIns="34290" rIns="68580" bIns="34290" anchor="t" anchorCtr="0">
            <a:spAutoFit/>
          </a:bodyPr>
          <a:p>
            <a:pPr>
              <a:buFontTx/>
              <a:buNone/>
            </a:pPr>
            <a:r>
              <a:rPr lang="zh-CN" altLang="en-US" sz="2100" b="1" baseline="0" dirty="0">
                <a:latin typeface="Arial" panose="020B0604020202020204" pitchFamily="34" charset="0"/>
                <a:ea typeface="宋体" panose="02010600030101010101" pitchFamily="2" charset="-122"/>
                <a:sym typeface="Arial" panose="020B0604020202020204" pitchFamily="34" charset="0"/>
              </a:rPr>
              <a:t>（</a:t>
            </a:r>
            <a:r>
              <a:rPr lang="en-US" altLang="zh-CN" sz="2100" b="1" baseline="0" dirty="0">
                <a:latin typeface="Arial" panose="020B0604020202020204" pitchFamily="34" charset="0"/>
                <a:ea typeface="宋体" panose="02010600030101010101" pitchFamily="2" charset="-122"/>
                <a:sym typeface="Arial" panose="020B0604020202020204" pitchFamily="34" charset="0"/>
              </a:rPr>
              <a:t>3</a:t>
            </a:r>
            <a:r>
              <a:rPr lang="zh-CN" altLang="en-US" sz="2100" b="1" baseline="0" dirty="0">
                <a:latin typeface="Arial" panose="020B0604020202020204" pitchFamily="34" charset="0"/>
                <a:ea typeface="宋体" panose="02010600030101010101" pitchFamily="2" charset="-122"/>
                <a:sym typeface="Arial" panose="020B0604020202020204" pitchFamily="34" charset="0"/>
              </a:rPr>
              <a:t>）第二次鸦片战争后，在中国出现了学习西方先进科技的洋务运动，这一时期中国出现了哪些新的交通运输和通讯工具。</a:t>
            </a:r>
            <a:endParaRPr lang="zh-CN" altLang="zh-CN" sz="1350" dirty="0">
              <a:latin typeface="Arial" panose="020B0604020202020204" pitchFamily="34" charset="0"/>
            </a:endParaRPr>
          </a:p>
        </p:txBody>
      </p:sp>
      <p:sp>
        <p:nvSpPr>
          <p:cNvPr id="1049308" name="矩形 1049995"/>
          <p:cNvSpPr/>
          <p:nvPr/>
        </p:nvSpPr>
        <p:spPr>
          <a:xfrm>
            <a:off x="2857500" y="4399637"/>
            <a:ext cx="3657600" cy="391160"/>
          </a:xfrm>
          <a:prstGeom prst="rect">
            <a:avLst/>
          </a:prstGeom>
          <a:noFill/>
          <a:ln w="9525">
            <a:noFill/>
          </a:ln>
        </p:spPr>
        <p:txBody>
          <a:bodyPr vert="horz" lIns="68580" tIns="34290" rIns="68580" bIns="34290" anchor="ctr" anchorCtr="0">
            <a:spAutoFit/>
          </a:bodyPr>
          <a:p>
            <a:pPr algn="ctr">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火车、轮船、电报等 </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9300"/>
                                        </p:tgtEl>
                                        <p:attrNameLst>
                                          <p:attrName>style.visibility</p:attrName>
                                        </p:attrNameLst>
                                      </p:cBhvr>
                                      <p:to>
                                        <p:strVal val="visible"/>
                                      </p:to>
                                    </p:set>
                                    <p:animEffect transition="in" filter="blinds(horizontal)">
                                      <p:cBhvr>
                                        <p:cTn id="7" dur="500"/>
                                        <p:tgtEl>
                                          <p:spTgt spid="10493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9302"/>
                                        </p:tgtEl>
                                        <p:attrNameLst>
                                          <p:attrName>style.visibility</p:attrName>
                                        </p:attrNameLst>
                                      </p:cBhvr>
                                      <p:to>
                                        <p:strVal val="visible"/>
                                      </p:to>
                                    </p:set>
                                    <p:animEffect transition="in" filter="blinds(horizontal)">
                                      <p:cBhvr>
                                        <p:cTn id="12" dur="500"/>
                                        <p:tgtEl>
                                          <p:spTgt spid="104930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49304"/>
                                        </p:tgtEl>
                                        <p:attrNameLst>
                                          <p:attrName>style.visibility</p:attrName>
                                        </p:attrNameLst>
                                      </p:cBhvr>
                                      <p:to>
                                        <p:strVal val="visible"/>
                                      </p:to>
                                    </p:set>
                                    <p:animEffect transition="in" filter="blinds(horizontal)">
                                      <p:cBhvr>
                                        <p:cTn id="17" dur="500"/>
                                        <p:tgtEl>
                                          <p:spTgt spid="104930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49306"/>
                                        </p:tgtEl>
                                        <p:attrNameLst>
                                          <p:attrName>style.visibility</p:attrName>
                                        </p:attrNameLst>
                                      </p:cBhvr>
                                      <p:to>
                                        <p:strVal val="visible"/>
                                      </p:to>
                                    </p:set>
                                    <p:animEffect transition="in" filter="blinds(horizontal)">
                                      <p:cBhvr>
                                        <p:cTn id="22" dur="500"/>
                                        <p:tgtEl>
                                          <p:spTgt spid="104930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49308"/>
                                        </p:tgtEl>
                                        <p:attrNameLst>
                                          <p:attrName>style.visibility</p:attrName>
                                        </p:attrNameLst>
                                      </p:cBhvr>
                                      <p:to>
                                        <p:strVal val="visible"/>
                                      </p:to>
                                    </p:set>
                                    <p:animEffect transition="in" filter="blinds(horizontal)">
                                      <p:cBhvr>
                                        <p:cTn id="27" dur="500"/>
                                        <p:tgtEl>
                                          <p:spTgt spid="1049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310" name="矩形 1049997"/>
          <p:cNvSpPr/>
          <p:nvPr/>
        </p:nvSpPr>
        <p:spPr>
          <a:xfrm>
            <a:off x="250825" y="305753"/>
            <a:ext cx="8662670" cy="745490"/>
          </a:xfrm>
          <a:prstGeom prst="rect">
            <a:avLst/>
          </a:prstGeom>
          <a:noFill/>
          <a:ln w="9525">
            <a:noFill/>
          </a:ln>
        </p:spPr>
        <p:txBody>
          <a:bodyPr vert="horz" wrap="square" lIns="68580" tIns="34290" rIns="68580" bIns="34290" anchor="ctr" anchorCtr="0">
            <a:spAutoFit/>
          </a:bodyPr>
          <a:p>
            <a:pPr>
              <a:lnSpc>
                <a:spcPct val="110000"/>
              </a:lnSpc>
              <a:buFontTx/>
              <a:buNone/>
            </a:pPr>
            <a:r>
              <a:rPr lang="zh-CN" altLang="en-US" sz="2000" b="1" baseline="0" dirty="0">
                <a:latin typeface="Arial" panose="020B0604020202020204" pitchFamily="34" charset="0"/>
                <a:ea typeface="宋体" panose="02010600030101010101" pitchFamily="2" charset="-122"/>
                <a:sym typeface="Arial" panose="020B0604020202020204" pitchFamily="34" charset="0"/>
              </a:rPr>
              <a:t>   （</a:t>
            </a:r>
            <a:r>
              <a:rPr lang="en-US" altLang="zh-CN" sz="2000" b="1" baseline="0" dirty="0">
                <a:latin typeface="Arial" panose="020B0604020202020204" pitchFamily="34" charset="0"/>
                <a:ea typeface="宋体" panose="02010600030101010101" pitchFamily="2" charset="-122"/>
                <a:sym typeface="Arial" panose="020B0604020202020204" pitchFamily="34" charset="0"/>
              </a:rPr>
              <a:t>4</a:t>
            </a:r>
            <a:r>
              <a:rPr lang="zh-CN" altLang="en-US" sz="2000" b="1" baseline="0" dirty="0">
                <a:latin typeface="Arial" panose="020B0604020202020204" pitchFamily="34" charset="0"/>
                <a:ea typeface="宋体" panose="02010600030101010101" pitchFamily="2" charset="-122"/>
                <a:sym typeface="Arial" panose="020B0604020202020204" pitchFamily="34" charset="0"/>
              </a:rPr>
              <a:t>）</a:t>
            </a:r>
            <a:r>
              <a:rPr lang="en-US" altLang="zh-CN" sz="2000" b="1" baseline="0" dirty="0">
                <a:latin typeface="Arial" panose="020B0604020202020204" pitchFamily="34" charset="0"/>
                <a:ea typeface="宋体" panose="02010600030101010101" pitchFamily="2" charset="-122"/>
                <a:sym typeface="Arial" panose="020B0604020202020204" pitchFamily="34" charset="0"/>
              </a:rPr>
              <a:t>19</a:t>
            </a:r>
            <a:r>
              <a:rPr lang="zh-CN" altLang="en-US" sz="2000" b="1" baseline="0" dirty="0">
                <a:latin typeface="Arial" panose="020B0604020202020204" pitchFamily="34" charset="0"/>
                <a:ea typeface="宋体" panose="02010600030101010101" pitchFamily="2" charset="-122"/>
                <a:sym typeface="Arial" panose="020B0604020202020204" pitchFamily="34" charset="0"/>
              </a:rPr>
              <a:t>世纪末</a:t>
            </a:r>
            <a:r>
              <a:rPr lang="en-US" altLang="zh-CN" sz="2000" b="1" baseline="0" dirty="0">
                <a:latin typeface="Arial" panose="020B0604020202020204" pitchFamily="34" charset="0"/>
                <a:ea typeface="宋体" panose="02010600030101010101" pitchFamily="2" charset="-122"/>
                <a:sym typeface="Arial" panose="020B0604020202020204" pitchFamily="34" charset="0"/>
              </a:rPr>
              <a:t>20</a:t>
            </a:r>
            <a:r>
              <a:rPr lang="zh-CN" altLang="en-US" sz="2000" b="1" baseline="0" dirty="0">
                <a:latin typeface="Arial" panose="020B0604020202020204" pitchFamily="34" charset="0"/>
                <a:ea typeface="宋体" panose="02010600030101010101" pitchFamily="2" charset="-122"/>
                <a:sym typeface="Arial" panose="020B0604020202020204" pitchFamily="34" charset="0"/>
              </a:rPr>
              <a:t>世纪初，西方民主思想传人中国，开启了近代中国资产阶级民主化之路。请列举促进近代中国资产阶级民主化进程的重大事件。</a:t>
            </a:r>
            <a:endParaRPr lang="zh-CN" altLang="en-US" sz="2000" b="1" baseline="0" dirty="0">
              <a:latin typeface="Arial" panose="020B0604020202020204" pitchFamily="34" charset="0"/>
              <a:ea typeface="宋体" panose="02010600030101010101" pitchFamily="2" charset="-122"/>
              <a:sym typeface="Arial" panose="020B0604020202020204" pitchFamily="34" charset="0"/>
            </a:endParaRPr>
          </a:p>
        </p:txBody>
      </p:sp>
      <p:sp>
        <p:nvSpPr>
          <p:cNvPr id="1049312" name="矩形 1049999"/>
          <p:cNvSpPr/>
          <p:nvPr/>
        </p:nvSpPr>
        <p:spPr>
          <a:xfrm>
            <a:off x="1475740" y="1132562"/>
            <a:ext cx="4629150" cy="391160"/>
          </a:xfrm>
          <a:prstGeom prst="rect">
            <a:avLst/>
          </a:prstGeom>
          <a:noFill/>
          <a:ln w="9525">
            <a:noFill/>
          </a:ln>
        </p:spPr>
        <p:txBody>
          <a:bodyPr vert="horz" lIns="68580" tIns="34290" rIns="68580" bIns="34290" anchor="ctr" anchorCtr="0">
            <a:spAutoFit/>
          </a:bodyPr>
          <a:p>
            <a:pPr algn="ctr">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戊戌变法、辛亥革命、新文化运动。 </a:t>
            </a:r>
            <a:endParaRPr lang="zh-CN" altLang="zh-CN" sz="1350" dirty="0">
              <a:latin typeface="Arial" panose="020B0604020202020204" pitchFamily="34" charset="0"/>
            </a:endParaRPr>
          </a:p>
        </p:txBody>
      </p:sp>
      <p:sp>
        <p:nvSpPr>
          <p:cNvPr id="1049314" name="矩形 1050001"/>
          <p:cNvSpPr/>
          <p:nvPr/>
        </p:nvSpPr>
        <p:spPr>
          <a:xfrm>
            <a:off x="251460" y="1565275"/>
            <a:ext cx="8540115" cy="868680"/>
          </a:xfrm>
          <a:prstGeom prst="rect">
            <a:avLst/>
          </a:prstGeom>
          <a:noFill/>
          <a:ln w="9525">
            <a:noFill/>
          </a:ln>
        </p:spPr>
        <p:txBody>
          <a:bodyPr vert="horz" wrap="square" lIns="68580" tIns="34290" rIns="68580" bIns="34290" anchor="t" anchorCtr="0">
            <a:spAutoFit/>
          </a:bodyPr>
          <a:p>
            <a:pPr>
              <a:lnSpc>
                <a:spcPct val="130000"/>
              </a:lnSpc>
              <a:buFontTx/>
              <a:buNone/>
            </a:pPr>
            <a:r>
              <a:rPr lang="zh-CN" altLang="en-US" sz="2000" b="1" baseline="0" dirty="0">
                <a:latin typeface="Arial" panose="020B0604020202020204" pitchFamily="34" charset="0"/>
                <a:ea typeface="宋体" panose="02010600030101010101" pitchFamily="2" charset="-122"/>
                <a:sym typeface="Arial" panose="020B0604020202020204" pitchFamily="34" charset="0"/>
              </a:rPr>
              <a:t>（</a:t>
            </a:r>
            <a:r>
              <a:rPr lang="en-US" altLang="zh-CN" sz="2000" b="1" baseline="0" dirty="0">
                <a:latin typeface="Arial" panose="020B0604020202020204" pitchFamily="34" charset="0"/>
                <a:ea typeface="宋体" panose="02010600030101010101" pitchFamily="2" charset="-122"/>
                <a:sym typeface="Arial" panose="020B0604020202020204" pitchFamily="34" charset="0"/>
              </a:rPr>
              <a:t>5</a:t>
            </a:r>
            <a:r>
              <a:rPr lang="zh-CN" altLang="en-US" sz="2000" b="1" baseline="0" dirty="0">
                <a:latin typeface="Arial" panose="020B0604020202020204" pitchFamily="34" charset="0"/>
                <a:ea typeface="宋体" panose="02010600030101010101" pitchFamily="2" charset="-122"/>
                <a:sym typeface="Arial" panose="020B0604020202020204" pitchFamily="34" charset="0"/>
              </a:rPr>
              <a:t>）</a:t>
            </a:r>
            <a:r>
              <a:rPr lang="en-US" altLang="zh-CN" sz="2000" b="1" baseline="0" dirty="0">
                <a:latin typeface="Arial" panose="020B0604020202020204" pitchFamily="34" charset="0"/>
                <a:ea typeface="宋体" panose="02010600030101010101" pitchFamily="2" charset="-122"/>
                <a:sym typeface="Arial" panose="020B0604020202020204" pitchFamily="34" charset="0"/>
              </a:rPr>
              <a:t>19</a:t>
            </a:r>
            <a:r>
              <a:rPr lang="zh-CN" altLang="en-US" sz="2000" b="1" baseline="0" dirty="0">
                <a:latin typeface="Arial" panose="020B0604020202020204" pitchFamily="34" charset="0"/>
                <a:ea typeface="宋体" panose="02010600030101010101" pitchFamily="2" charset="-122"/>
                <a:sym typeface="Arial" panose="020B0604020202020204" pitchFamily="34" charset="0"/>
              </a:rPr>
              <a:t>世纪中期形成的指导国际工人运动的科学理论是什么？</a:t>
            </a:r>
            <a:endParaRPr lang="zh-CN" altLang="en-US" sz="2000" b="1" baseline="0" dirty="0">
              <a:latin typeface="Arial" panose="020B0604020202020204" pitchFamily="34" charset="0"/>
              <a:ea typeface="宋体" panose="02010600030101010101" pitchFamily="2" charset="-122"/>
              <a:sym typeface="Arial" panose="020B0604020202020204" pitchFamily="34" charset="0"/>
            </a:endParaRPr>
          </a:p>
          <a:p>
            <a:pPr>
              <a:lnSpc>
                <a:spcPct val="130000"/>
              </a:lnSpc>
              <a:buFontTx/>
              <a:buNone/>
            </a:pPr>
            <a:r>
              <a:rPr lang="en-US" altLang="zh-CN" sz="2000" b="1" baseline="0" dirty="0">
                <a:latin typeface="Arial" panose="020B0604020202020204" pitchFamily="34" charset="0"/>
                <a:ea typeface="宋体" panose="02010600030101010101" pitchFamily="2" charset="-122"/>
                <a:sym typeface="Arial" panose="020B0604020202020204" pitchFamily="34" charset="0"/>
              </a:rPr>
              <a:t>20</a:t>
            </a:r>
            <a:r>
              <a:rPr lang="zh-CN" altLang="en-US" sz="2000" b="1" baseline="0" dirty="0">
                <a:latin typeface="Arial" panose="020B0604020202020204" pitchFamily="34" charset="0"/>
                <a:ea typeface="宋体" panose="02010600030101010101" pitchFamily="2" charset="-122"/>
                <a:sym typeface="Arial" panose="020B0604020202020204" pitchFamily="34" charset="0"/>
              </a:rPr>
              <a:t>世纪</a:t>
            </a:r>
            <a:r>
              <a:rPr lang="en-US" altLang="zh-CN" sz="2000" b="1" baseline="0" dirty="0">
                <a:latin typeface="Arial" panose="020B0604020202020204" pitchFamily="34" charset="0"/>
                <a:ea typeface="宋体" panose="02010600030101010101" pitchFamily="2" charset="-122"/>
                <a:sym typeface="Arial" panose="020B0604020202020204" pitchFamily="34" charset="0"/>
              </a:rPr>
              <a:t>20</a:t>
            </a:r>
            <a:r>
              <a:rPr lang="zh-CN" altLang="en-US" sz="2000" b="1" baseline="0" dirty="0">
                <a:latin typeface="Arial" panose="020B0604020202020204" pitchFamily="34" charset="0"/>
                <a:ea typeface="宋体" panose="02010600030101010101" pitchFamily="2" charset="-122"/>
                <a:sym typeface="Arial" panose="020B0604020202020204" pitchFamily="34" charset="0"/>
              </a:rPr>
              <a:t>年代，以此科学理论为指导，在中国出现了哪一先进政党？</a:t>
            </a:r>
            <a:endParaRPr lang="zh-CN" altLang="en-US" sz="2000" b="1" baseline="0" dirty="0">
              <a:latin typeface="Arial" panose="020B0604020202020204" pitchFamily="34" charset="0"/>
              <a:ea typeface="宋体" panose="02010600030101010101" pitchFamily="2" charset="-122"/>
              <a:sym typeface="Arial" panose="020B0604020202020204" pitchFamily="34" charset="0"/>
            </a:endParaRPr>
          </a:p>
        </p:txBody>
      </p:sp>
      <p:sp>
        <p:nvSpPr>
          <p:cNvPr id="1049316" name="矩形 1050003"/>
          <p:cNvSpPr/>
          <p:nvPr/>
        </p:nvSpPr>
        <p:spPr>
          <a:xfrm>
            <a:off x="2124075" y="2429867"/>
            <a:ext cx="4057650" cy="391160"/>
          </a:xfrm>
          <a:prstGeom prst="rect">
            <a:avLst/>
          </a:prstGeom>
          <a:noFill/>
          <a:ln w="9525">
            <a:noFill/>
          </a:ln>
        </p:spPr>
        <p:txBody>
          <a:bodyPr vert="horz" lIns="68580" tIns="34290" rIns="68580" bIns="34290" anchor="ctr" anchorCtr="0">
            <a:spAutoFit/>
          </a:bodyPr>
          <a:p>
            <a:pPr algn="ctr">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马克思主义；中国共产党。 </a:t>
            </a:r>
            <a:endParaRPr lang="zh-CN" altLang="zh-CN" sz="1350" dirty="0">
              <a:latin typeface="Arial" panose="020B0604020202020204" pitchFamily="34" charset="0"/>
            </a:endParaRPr>
          </a:p>
        </p:txBody>
      </p:sp>
      <p:sp>
        <p:nvSpPr>
          <p:cNvPr id="1049320" name="矩形 1050007"/>
          <p:cNvSpPr/>
          <p:nvPr/>
        </p:nvSpPr>
        <p:spPr>
          <a:xfrm>
            <a:off x="686435" y="3664467"/>
            <a:ext cx="6286500" cy="1360805"/>
          </a:xfrm>
          <a:prstGeom prst="rect">
            <a:avLst/>
          </a:prstGeom>
          <a:noFill/>
          <a:ln w="9525">
            <a:noFill/>
          </a:ln>
        </p:spPr>
        <p:txBody>
          <a:bodyPr vert="horz" lIns="68580" tIns="34290" rIns="68580" bIns="34290" anchor="ctr" anchorCtr="0">
            <a:spAutoFit/>
          </a:bodyPr>
          <a:p>
            <a:pPr>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坚持解放思想，培养民族创新意识，与时俱进；</a:t>
            </a:r>
            <a:endParaRPr lang="zh-CN" altLang="zh-CN" sz="1350" dirty="0">
              <a:latin typeface="Arial" panose="020B0604020202020204" pitchFamily="34" charset="0"/>
            </a:endParaRPr>
          </a:p>
          <a:p>
            <a:pPr>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树立民族开放意识，善于吸取世界先进科技文化，吐故纳新；</a:t>
            </a:r>
            <a:endParaRPr lang="zh-CN" altLang="zh-CN" sz="1350" dirty="0">
              <a:latin typeface="Arial" panose="020B0604020202020204" pitchFamily="34" charset="0"/>
            </a:endParaRPr>
          </a:p>
          <a:p>
            <a:pPr>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培养民族忧患意识，勇于拼搏和奉献，自强不息。</a:t>
            </a:r>
            <a:endParaRPr lang="zh-CN" altLang="en-US" sz="2100" b="1" baseline="0" dirty="0">
              <a:solidFill>
                <a:srgbClr val="FF0000"/>
              </a:solidFill>
              <a:latin typeface="Arial" panose="020B0604020202020204" pitchFamily="34" charset="0"/>
              <a:ea typeface="Times New Roman" panose="02020603050405020304" pitchFamily="18" charset="0"/>
              <a:sym typeface="Arial" panose="020B0604020202020204" pitchFamily="34" charset="0"/>
            </a:endParaRPr>
          </a:p>
        </p:txBody>
      </p:sp>
      <p:sp>
        <p:nvSpPr>
          <p:cNvPr id="1049318" name="矩形 1050005"/>
          <p:cNvSpPr/>
          <p:nvPr/>
        </p:nvSpPr>
        <p:spPr>
          <a:xfrm>
            <a:off x="180975" y="2893060"/>
            <a:ext cx="8821420" cy="714375"/>
          </a:xfrm>
          <a:prstGeom prst="rect">
            <a:avLst/>
          </a:prstGeom>
          <a:noFill/>
          <a:ln w="9525">
            <a:noFill/>
          </a:ln>
        </p:spPr>
        <p:txBody>
          <a:bodyPr vert="horz" wrap="square" lIns="68580" tIns="34290" rIns="68580" bIns="34290" anchor="ctr" anchorCtr="0">
            <a:spAutoFit/>
          </a:bodyPr>
          <a:p>
            <a:pPr>
              <a:buFontTx/>
              <a:buNone/>
            </a:pPr>
            <a:r>
              <a:rPr lang="zh-CN" altLang="en-US" sz="2100" b="1" baseline="0" dirty="0">
                <a:latin typeface="Arial" panose="020B0604020202020204" pitchFamily="34" charset="0"/>
                <a:ea typeface="宋体" panose="02010600030101010101" pitchFamily="2" charset="-122"/>
                <a:sym typeface="Arial" panose="020B0604020202020204" pitchFamily="34" charset="0"/>
              </a:rPr>
              <a:t>（</a:t>
            </a:r>
            <a:r>
              <a:rPr lang="en-US" altLang="zh-CN" sz="2100" b="1" baseline="0" dirty="0">
                <a:latin typeface="Arial" panose="020B0604020202020204" pitchFamily="34" charset="0"/>
                <a:ea typeface="宋体" panose="02010600030101010101" pitchFamily="2" charset="-122"/>
                <a:sym typeface="Arial" panose="020B0604020202020204" pitchFamily="34" charset="0"/>
              </a:rPr>
              <a:t>6</a:t>
            </a:r>
            <a:r>
              <a:rPr lang="zh-CN" altLang="en-US" sz="2100" b="1" baseline="0" dirty="0">
                <a:latin typeface="Arial" panose="020B0604020202020204" pitchFamily="34" charset="0"/>
                <a:ea typeface="宋体" panose="02010600030101010101" pitchFamily="2" charset="-122"/>
                <a:sym typeface="Arial" panose="020B0604020202020204" pitchFamily="34" charset="0"/>
              </a:rPr>
              <a:t>）感悟鲁迅先生的话，请你谈谈要实现中华民族的伟大复兴，应该具备怎样的民族精神品质？</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9312"/>
                                        </p:tgtEl>
                                        <p:attrNameLst>
                                          <p:attrName>style.visibility</p:attrName>
                                        </p:attrNameLst>
                                      </p:cBhvr>
                                      <p:to>
                                        <p:strVal val="visible"/>
                                      </p:to>
                                    </p:set>
                                    <p:animEffect transition="in" filter="blinds(horizontal)">
                                      <p:cBhvr>
                                        <p:cTn id="7" dur="500"/>
                                        <p:tgtEl>
                                          <p:spTgt spid="10493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9314"/>
                                        </p:tgtEl>
                                        <p:attrNameLst>
                                          <p:attrName>style.visibility</p:attrName>
                                        </p:attrNameLst>
                                      </p:cBhvr>
                                      <p:to>
                                        <p:strVal val="visible"/>
                                      </p:to>
                                    </p:set>
                                    <p:animEffect transition="in" filter="blinds(horizontal)">
                                      <p:cBhvr>
                                        <p:cTn id="12" dur="500"/>
                                        <p:tgtEl>
                                          <p:spTgt spid="10493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49316"/>
                                        </p:tgtEl>
                                        <p:attrNameLst>
                                          <p:attrName>style.visibility</p:attrName>
                                        </p:attrNameLst>
                                      </p:cBhvr>
                                      <p:to>
                                        <p:strVal val="visible"/>
                                      </p:to>
                                    </p:set>
                                    <p:animEffect transition="in" filter="blinds(horizontal)">
                                      <p:cBhvr>
                                        <p:cTn id="17" dur="500"/>
                                        <p:tgtEl>
                                          <p:spTgt spid="10493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49320">
                                            <p:txEl>
                                              <p:charRg st="0" end="22"/>
                                            </p:txEl>
                                          </p:spTgt>
                                        </p:tgtEl>
                                        <p:attrNameLst>
                                          <p:attrName>style.visibility</p:attrName>
                                        </p:attrNameLst>
                                      </p:cBhvr>
                                      <p:to>
                                        <p:strVal val="visible"/>
                                      </p:to>
                                    </p:set>
                                    <p:animEffect transition="in" filter="blinds(horizontal)">
                                      <p:cBhvr>
                                        <p:cTn id="22" dur="500"/>
                                        <p:tgtEl>
                                          <p:spTgt spid="1049320">
                                            <p:txEl>
                                              <p:charRg st="0" end="2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49320">
                                            <p:txEl>
                                              <p:charRg st="22" end="50"/>
                                            </p:txEl>
                                          </p:spTgt>
                                        </p:tgtEl>
                                        <p:attrNameLst>
                                          <p:attrName>style.visibility</p:attrName>
                                        </p:attrNameLst>
                                      </p:cBhvr>
                                      <p:to>
                                        <p:strVal val="visible"/>
                                      </p:to>
                                    </p:set>
                                    <p:animEffect transition="in" filter="blinds(horizontal)">
                                      <p:cBhvr>
                                        <p:cTn id="27" dur="500"/>
                                        <p:tgtEl>
                                          <p:spTgt spid="1049320">
                                            <p:txEl>
                                              <p:charRg st="22" end="5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49320">
                                            <p:txEl>
                                              <p:charRg st="50" end="73"/>
                                            </p:txEl>
                                          </p:spTgt>
                                        </p:tgtEl>
                                        <p:attrNameLst>
                                          <p:attrName>style.visibility</p:attrName>
                                        </p:attrNameLst>
                                      </p:cBhvr>
                                      <p:to>
                                        <p:strVal val="visible"/>
                                      </p:to>
                                    </p:set>
                                    <p:animEffect transition="in" filter="blinds(horizontal)">
                                      <p:cBhvr>
                                        <p:cTn id="32" dur="500"/>
                                        <p:tgtEl>
                                          <p:spTgt spid="1049320">
                                            <p:txEl>
                                              <p:charRg st="50" end="7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046" name="文本占位符 1049305"/>
          <p:cNvSpPr/>
          <p:nvPr>
            <p:ph type="body" idx="1"/>
          </p:nvPr>
        </p:nvSpPr>
        <p:spPr>
          <a:xfrm>
            <a:off x="328295" y="915670"/>
            <a:ext cx="7129780" cy="2729865"/>
          </a:xfrm>
        </p:spPr>
        <p:txBody>
          <a:bodyPr lIns="68580" tIns="34290" rIns="68580" bIns="34290" anchor="t" anchorCtr="0">
            <a:normAutofit lnSpcReduction="20000"/>
          </a:bodyPr>
          <a:p>
            <a:pPr marL="0" indent="0">
              <a:lnSpc>
                <a:spcPct val="60000"/>
              </a:lnSpc>
              <a:buSzPct val="100000"/>
              <a:buFontTx/>
              <a:buNone/>
            </a:pPr>
            <a:r>
              <a:rPr lang="zh-CN" altLang="en-US" b="0" baseline="0" dirty="0">
                <a:latin typeface="Arial" panose="020B0604020202020204" pitchFamily="34" charset="0"/>
                <a:ea typeface="楷体_GB2312" pitchFamily="49" charset="-122"/>
                <a:sym typeface="Arial" panose="020B0604020202020204" pitchFamily="34" charset="0"/>
              </a:rPr>
              <a:t>下列属于古代西方文明成就的是</a:t>
            </a:r>
            <a:endParaRPr lang="en-US" altLang="en-US" dirty="0"/>
          </a:p>
          <a:p>
            <a:pPr marL="0" indent="0">
              <a:lnSpc>
                <a:spcPct val="60000"/>
              </a:lnSpc>
              <a:buSzPct val="100000"/>
              <a:buFontTx/>
              <a:buNone/>
            </a:pPr>
            <a:r>
              <a:rPr lang="en-US" altLang="zh-CN" baseline="0" dirty="0">
                <a:latin typeface="Arial" panose="020B0604020202020204" pitchFamily="34" charset="0"/>
                <a:ea typeface="楷体_GB2312" pitchFamily="49" charset="-122"/>
                <a:sym typeface="Arial" panose="020B0604020202020204" pitchFamily="34" charset="0"/>
              </a:rPr>
              <a:t>  </a:t>
            </a:r>
            <a:endParaRPr lang="en-US" altLang="en-US" dirty="0"/>
          </a:p>
          <a:p>
            <a:pPr>
              <a:lnSpc>
                <a:spcPct val="60000"/>
              </a:lnSpc>
              <a:buSzPct val="100000"/>
              <a:buFontTx/>
              <a:buChar char="•"/>
            </a:pPr>
            <a:endParaRPr lang="en-US" altLang="zh-CN" baseline="0" dirty="0">
              <a:latin typeface="Arial" panose="020B0604020202020204" pitchFamily="34" charset="0"/>
              <a:ea typeface="楷体_GB2312" pitchFamily="49" charset="-122"/>
              <a:sym typeface="Arial" panose="020B0604020202020204" pitchFamily="34" charset="0"/>
            </a:endParaRPr>
          </a:p>
          <a:p>
            <a:pPr>
              <a:lnSpc>
                <a:spcPct val="60000"/>
              </a:lnSpc>
              <a:buSzPct val="100000"/>
              <a:buFontTx/>
              <a:buChar char="•"/>
            </a:pPr>
            <a:endParaRPr lang="en-US" altLang="zh-CN" baseline="0" dirty="0">
              <a:latin typeface="Arial" panose="020B0604020202020204" pitchFamily="34" charset="0"/>
              <a:ea typeface="楷体_GB2312" pitchFamily="49" charset="-122"/>
              <a:sym typeface="Arial" panose="020B0604020202020204" pitchFamily="34" charset="0"/>
            </a:endParaRPr>
          </a:p>
          <a:p>
            <a:pPr>
              <a:lnSpc>
                <a:spcPct val="60000"/>
              </a:lnSpc>
              <a:buSzPct val="100000"/>
              <a:buFontTx/>
              <a:buChar char="•"/>
            </a:pPr>
            <a:endParaRPr lang="en-US" altLang="zh-CN" baseline="0" dirty="0">
              <a:latin typeface="Arial" panose="020B0604020202020204" pitchFamily="34" charset="0"/>
              <a:ea typeface="楷体_GB2312" pitchFamily="49" charset="-122"/>
              <a:sym typeface="Arial" panose="020B0604020202020204" pitchFamily="34" charset="0"/>
            </a:endParaRPr>
          </a:p>
          <a:p>
            <a:pPr marL="0" indent="0">
              <a:lnSpc>
                <a:spcPct val="60000"/>
              </a:lnSpc>
              <a:buSzPct val="100000"/>
              <a:buFontTx/>
              <a:buNone/>
            </a:pPr>
            <a:endParaRPr lang="en-US" altLang="zh-CN" baseline="0" dirty="0">
              <a:latin typeface="Arial" panose="020B0604020202020204" pitchFamily="34" charset="0"/>
              <a:ea typeface="楷体_GB2312" pitchFamily="49" charset="-122"/>
              <a:sym typeface="Arial" panose="020B0604020202020204" pitchFamily="34" charset="0"/>
            </a:endParaRPr>
          </a:p>
          <a:p>
            <a:pPr marL="0" indent="0">
              <a:lnSpc>
                <a:spcPct val="60000"/>
              </a:lnSpc>
              <a:buSzPct val="100000"/>
              <a:buFontTx/>
              <a:buNone/>
            </a:pPr>
            <a:r>
              <a:rPr lang="en-US" altLang="zh-CN" baseline="0" dirty="0">
                <a:latin typeface="Arial" panose="020B0604020202020204" pitchFamily="34" charset="0"/>
                <a:ea typeface="楷体_GB2312" pitchFamily="49" charset="-122"/>
                <a:sym typeface="Arial" panose="020B0604020202020204" pitchFamily="34" charset="0"/>
              </a:rPr>
              <a:t>A               B           C       D </a:t>
            </a:r>
            <a:endParaRPr lang="en-US" altLang="en-US" dirty="0"/>
          </a:p>
        </p:txBody>
      </p:sp>
      <p:pic>
        <p:nvPicPr>
          <p:cNvPr id="2097314" name="图片 2097496" descr="学科网(www.zxxk.com)--教育资源门户，提供试卷、教案、课件、论文、素材及各类教学资源下载，还有大量而丰富的教学相关资讯！"/>
          <p:cNvPicPr>
            <a:picLocks noChangeAspect="1"/>
          </p:cNvPicPr>
          <p:nvPr/>
        </p:nvPicPr>
        <p:blipFill>
          <a:blip r:embed="rId1"/>
          <a:srcRect/>
          <a:stretch>
            <a:fillRect/>
          </a:stretch>
        </p:blipFill>
        <p:spPr>
          <a:xfrm>
            <a:off x="328216" y="1329929"/>
            <a:ext cx="1619250" cy="1350169"/>
          </a:xfrm>
          <a:prstGeom prst="rect">
            <a:avLst/>
          </a:prstGeom>
          <a:noFill/>
          <a:ln w="9525">
            <a:noFill/>
          </a:ln>
        </p:spPr>
      </p:pic>
      <p:pic>
        <p:nvPicPr>
          <p:cNvPr id="2097316" name="图片 2097498" descr="学科网(www.zxxk.com)--教育资源门户，提供试卷、教案、课件、论文、素材及各类教学资源下载，还有大量而丰富的教学相关资讯！"/>
          <p:cNvPicPr>
            <a:picLocks noChangeAspect="1"/>
          </p:cNvPicPr>
          <p:nvPr/>
        </p:nvPicPr>
        <p:blipFill>
          <a:blip r:embed="rId2"/>
          <a:srcRect/>
          <a:stretch>
            <a:fillRect/>
          </a:stretch>
        </p:blipFill>
        <p:spPr>
          <a:xfrm>
            <a:off x="2057003" y="1329929"/>
            <a:ext cx="1727597" cy="1295400"/>
          </a:xfrm>
          <a:prstGeom prst="rect">
            <a:avLst/>
          </a:prstGeom>
          <a:noFill/>
          <a:ln w="9525">
            <a:noFill/>
          </a:ln>
        </p:spPr>
      </p:pic>
      <p:pic>
        <p:nvPicPr>
          <p:cNvPr id="2097318" name="图片 2097500" descr="学科网(www.zxxk.com)--教育资源门户，提供试卷、教案、课件、论文、素材及各类教学资源下载，还有大量而丰富的教学相关资讯！"/>
          <p:cNvPicPr>
            <a:picLocks noChangeAspect="1"/>
          </p:cNvPicPr>
          <p:nvPr/>
        </p:nvPicPr>
        <p:blipFill>
          <a:blip r:embed="rId3"/>
          <a:srcRect/>
          <a:stretch>
            <a:fillRect/>
          </a:stretch>
        </p:blipFill>
        <p:spPr>
          <a:xfrm>
            <a:off x="4001294" y="1383506"/>
            <a:ext cx="850106" cy="1243013"/>
          </a:xfrm>
          <a:prstGeom prst="rect">
            <a:avLst/>
          </a:prstGeom>
          <a:noFill/>
          <a:ln w="9525">
            <a:noFill/>
          </a:ln>
        </p:spPr>
      </p:pic>
      <p:pic>
        <p:nvPicPr>
          <p:cNvPr id="2097320" name="图片 2097502" descr="学科网(www.zxxk.com)--教育资源门户，提供试卷、教案、课件、论文、素材及各类教学资源下载，还有大量而丰富的教学相关资讯！"/>
          <p:cNvPicPr>
            <a:picLocks noChangeAspect="1"/>
          </p:cNvPicPr>
          <p:nvPr/>
        </p:nvPicPr>
        <p:blipFill>
          <a:blip r:embed="rId4"/>
          <a:srcRect/>
          <a:stretch>
            <a:fillRect/>
          </a:stretch>
        </p:blipFill>
        <p:spPr>
          <a:xfrm>
            <a:off x="5081191" y="1383506"/>
            <a:ext cx="1026319" cy="1243013"/>
          </a:xfrm>
          <a:prstGeom prst="rect">
            <a:avLst/>
          </a:prstGeom>
          <a:noFill/>
          <a:ln w="9525">
            <a:noFill/>
          </a:ln>
        </p:spPr>
      </p:pic>
      <p:sp>
        <p:nvSpPr>
          <p:cNvPr id="1049048" name="矩形 1049307"/>
          <p:cNvSpPr/>
          <p:nvPr/>
        </p:nvSpPr>
        <p:spPr>
          <a:xfrm>
            <a:off x="1115378" y="3297238"/>
            <a:ext cx="6210300" cy="1845945"/>
          </a:xfrm>
          <a:prstGeom prst="rect">
            <a:avLst/>
          </a:prstGeom>
          <a:solidFill>
            <a:srgbClr val="CCFFCC"/>
          </a:solidFill>
          <a:ln w="9525">
            <a:noFill/>
          </a:ln>
        </p:spPr>
        <p:txBody>
          <a:bodyPr vert="horz" lIns="68580" tIns="34290" rIns="68580" bIns="34290" anchor="t" anchorCtr="0">
            <a:spAutoFit/>
          </a:bodyPr>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解题技巧：</a:t>
            </a:r>
            <a:endParaRPr lang="zh-CN" altLang="zh-CN" sz="1350" dirty="0">
              <a:latin typeface="Arial" panose="020B0604020202020204" pitchFamily="34" charset="0"/>
            </a:endParaRPr>
          </a:p>
          <a:p>
            <a:pPr>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1</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、熟悉古代西方和东方文明的典型代表</a:t>
            </a:r>
            <a:endParaRPr lang="zh-CN" altLang="zh-CN" sz="1350" dirty="0">
              <a:latin typeface="Arial" panose="020B0604020202020204" pitchFamily="34" charset="0"/>
            </a:endParaRPr>
          </a:p>
          <a:p>
            <a:pPr>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2</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、读图，辨认各选项信息</a:t>
            </a:r>
            <a:endParaRPr lang="zh-CN" altLang="zh-CN" sz="1350" dirty="0">
              <a:latin typeface="Arial" panose="020B0604020202020204" pitchFamily="34" charset="0"/>
            </a:endParaRPr>
          </a:p>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选择 </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D</a:t>
            </a:r>
            <a:endParaRPr lang="zh-CN" altLang="zh-CN" sz="1350" dirty="0">
              <a:latin typeface="Arial" panose="020B0604020202020204" pitchFamily="34" charset="0"/>
            </a:endParaRPr>
          </a:p>
        </p:txBody>
      </p:sp>
      <p:sp>
        <p:nvSpPr>
          <p:cNvPr id="2" name="文本框 1"/>
          <p:cNvSpPr txBox="1"/>
          <p:nvPr/>
        </p:nvSpPr>
        <p:spPr>
          <a:xfrm>
            <a:off x="179705" y="51435"/>
            <a:ext cx="1345565" cy="497205"/>
          </a:xfrm>
          <a:prstGeom prst="rect">
            <a:avLst/>
          </a:prstGeom>
          <a:noFill/>
        </p:spPr>
        <p:txBody>
          <a:bodyPr wrap="none" rtlCol="0" anchor="t">
            <a:spAutoFit/>
          </a:bodyPr>
          <a:p>
            <a:pPr marL="383540" indent="-383540" algn="l" defTabSz="1022985">
              <a:lnSpc>
                <a:spcPct val="110000"/>
              </a:lnSpc>
              <a:spcBef>
                <a:spcPct val="20000"/>
              </a:spcBef>
              <a:buFontTx/>
              <a:buChar char="•"/>
            </a:pPr>
            <a:r>
              <a:rPr lang="en-US" altLang="zh-CN" sz="2400" dirty="0">
                <a:solidFill>
                  <a:srgbClr val="FF0000"/>
                </a:solidFill>
                <a:latin typeface="Arial" panose="020B0604020202020204" pitchFamily="34" charset="0"/>
                <a:ea typeface="楷体_GB2312" pitchFamily="49" charset="-122"/>
                <a:sym typeface="Arial" panose="020B0604020202020204" pitchFamily="34" charset="0"/>
              </a:rPr>
              <a:t>2</a:t>
            </a:r>
            <a:r>
              <a:rPr lang="zh-CN" altLang="en-US" sz="2400" dirty="0">
                <a:solidFill>
                  <a:srgbClr val="FF0000"/>
                </a:solidFill>
                <a:latin typeface="Arial" panose="020B0604020202020204" pitchFamily="34" charset="0"/>
                <a:ea typeface="楷体_GB2312" pitchFamily="49" charset="-122"/>
                <a:sym typeface="Arial" panose="020B0604020202020204" pitchFamily="34" charset="0"/>
              </a:rPr>
              <a:t>、物</a:t>
            </a:r>
            <a:endParaRPr lang="en-US" altLang="zh-CN" sz="2400" dirty="0">
              <a:solidFill>
                <a:srgbClr val="FF0000"/>
              </a:solidFill>
              <a:latin typeface="Arial" panose="020B0604020202020204" pitchFamily="34" charset="0"/>
              <a:ea typeface="楷体_GB2312" pitchFamily="49"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9048"/>
                                        </p:tgtEl>
                                        <p:attrNameLst>
                                          <p:attrName>style.visibility</p:attrName>
                                        </p:attrNameLst>
                                      </p:cBhvr>
                                      <p:to>
                                        <p:strVal val="visible"/>
                                      </p:to>
                                    </p:set>
                                    <p:animEffect transition="in" filter="box(in)">
                                      <p:cBhvr>
                                        <p:cTn id="7" dur="500"/>
                                        <p:tgtEl>
                                          <p:spTgt spid="1049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322" name="矩形 1050009"/>
          <p:cNvSpPr/>
          <p:nvPr/>
        </p:nvSpPr>
        <p:spPr>
          <a:xfrm>
            <a:off x="323850" y="401003"/>
            <a:ext cx="8574405" cy="3068955"/>
          </a:xfrm>
          <a:prstGeom prst="rect">
            <a:avLst/>
          </a:prstGeom>
          <a:noFill/>
          <a:ln w="9525">
            <a:noFill/>
          </a:ln>
        </p:spPr>
        <p:txBody>
          <a:bodyPr vert="horz" wrap="square" lIns="68580" tIns="34290" rIns="68580" bIns="34290" anchor="ctr" anchorCtr="0">
            <a:spAutoFit/>
          </a:bodyPr>
          <a:p>
            <a:pPr>
              <a:buFontTx/>
              <a:buNone/>
            </a:pPr>
            <a:r>
              <a:rPr lang="zh-CN" altLang="en-US" sz="2100" baseline="0" dirty="0">
                <a:latin typeface="Arial" panose="020B0604020202020204" pitchFamily="34" charset="0"/>
                <a:ea typeface="宋体" panose="02010600030101010101" pitchFamily="2" charset="-122"/>
                <a:sym typeface="Arial" panose="020B0604020202020204" pitchFamily="34" charset="0"/>
              </a:rPr>
              <a:t>阅读下列材料：</a:t>
            </a:r>
            <a:endParaRPr lang="zh-CN" altLang="zh-CN" sz="1350" dirty="0">
              <a:latin typeface="Arial" panose="020B0604020202020204" pitchFamily="34" charset="0"/>
            </a:endParaRPr>
          </a:p>
          <a:p>
            <a:pPr>
              <a:buFontTx/>
              <a:buNone/>
            </a:pPr>
            <a:r>
              <a:rPr lang="zh-CN" altLang="en-US" sz="2100" baseline="0" dirty="0">
                <a:latin typeface="Arial" panose="020B0604020202020204" pitchFamily="34" charset="0"/>
                <a:ea typeface="宋体" panose="02010600030101010101" pitchFamily="2" charset="-122"/>
                <a:sym typeface="Arial" panose="020B0604020202020204" pitchFamily="34" charset="0"/>
              </a:rPr>
              <a:t>材料一：</a:t>
            </a:r>
            <a:r>
              <a:rPr lang="en-US" altLang="zh-CN" b="1" baseline="0" dirty="0">
                <a:latin typeface="Arial" panose="020B0604020202020204" pitchFamily="34" charset="0"/>
                <a:ea typeface="宋体" panose="02010600030101010101" pitchFamily="2" charset="-122"/>
                <a:sym typeface="Arial" panose="020B0604020202020204" pitchFamily="34" charset="0"/>
              </a:rPr>
              <a:t>人生来是而且始终是自由的，在权利方面是平等的；自由、财产、安全和反抗压迫是天赋而不可剥夺的人权……</a:t>
            </a:r>
            <a:endParaRPr lang="zh-CN" altLang="zh-CN" sz="1350" dirty="0">
              <a:latin typeface="Arial" panose="020B0604020202020204" pitchFamily="34" charset="0"/>
            </a:endParaRPr>
          </a:p>
          <a:p>
            <a:pPr>
              <a:buFontTx/>
              <a:buNone/>
            </a:pPr>
            <a:r>
              <a:rPr lang="zh-CN" altLang="en-US" sz="2100" baseline="0" dirty="0">
                <a:latin typeface="Arial" panose="020B0604020202020204" pitchFamily="34" charset="0"/>
                <a:ea typeface="宋体" panose="02010600030101010101" pitchFamily="2" charset="-122"/>
                <a:sym typeface="Arial" panose="020B0604020202020204" pitchFamily="34" charset="0"/>
              </a:rPr>
              <a:t>材料二：</a:t>
            </a:r>
            <a:r>
              <a:rPr lang="en-US" altLang="zh-CN" b="1" baseline="0" dirty="0">
                <a:latin typeface="Arial" panose="020B0604020202020204" pitchFamily="34" charset="0"/>
                <a:ea typeface="宋体" panose="02010600030101010101" pitchFamily="2" charset="-122"/>
                <a:sym typeface="Arial" panose="020B0604020202020204" pitchFamily="34" charset="0"/>
              </a:rPr>
              <a:t>凡未经议会同意，以国王权威停止法律或停止法律实施之越权力，为非法权力。议会议员之选举应是自由的……</a:t>
            </a:r>
            <a:endParaRPr lang="zh-CN" altLang="zh-CN" sz="1350" dirty="0">
              <a:latin typeface="Arial" panose="020B0604020202020204" pitchFamily="34" charset="0"/>
            </a:endParaRPr>
          </a:p>
          <a:p>
            <a:pPr>
              <a:buFontTx/>
              <a:buNone/>
            </a:pPr>
            <a:r>
              <a:rPr lang="zh-CN" altLang="en-US" sz="2100" baseline="0" dirty="0">
                <a:latin typeface="Arial" panose="020B0604020202020204" pitchFamily="34" charset="0"/>
                <a:ea typeface="宋体" panose="02010600030101010101" pitchFamily="2" charset="-122"/>
                <a:sym typeface="Arial" panose="020B0604020202020204" pitchFamily="34" charset="0"/>
              </a:rPr>
              <a:t>材料三：</a:t>
            </a:r>
            <a:r>
              <a:rPr lang="en-US" altLang="zh-CN" b="1" baseline="0" dirty="0">
                <a:latin typeface="Arial" panose="020B0604020202020204" pitchFamily="34" charset="0"/>
                <a:ea typeface="宋体" panose="02010600030101010101" pitchFamily="2" charset="-122"/>
                <a:sym typeface="Arial" panose="020B0604020202020204" pitchFamily="34" charset="0"/>
              </a:rPr>
              <a:t>谴责了英国国王对殖民地的暴政，宣布一切人生而平等，人们有生存、自由和追求幸福等权利。同时宣告北美13</a:t>
            </a:r>
            <a:r>
              <a:rPr lang="zh-CN" altLang="en-US" b="1" baseline="0" dirty="0">
                <a:latin typeface="Arial" panose="020B0604020202020204" pitchFamily="34" charset="0"/>
                <a:ea typeface="宋体" panose="02010600030101010101" pitchFamily="2" charset="-122"/>
                <a:sym typeface="Arial" panose="020B0604020202020204" pitchFamily="34" charset="0"/>
              </a:rPr>
              <a:t>个殖民地脱离英国而独立</a:t>
            </a:r>
            <a:r>
              <a:rPr lang="en-US" altLang="zh-CN" b="1" baseline="0" dirty="0">
                <a:latin typeface="Arial" panose="020B0604020202020204" pitchFamily="34" charset="0"/>
                <a:ea typeface="宋体" panose="02010600030101010101" pitchFamily="2" charset="-122"/>
                <a:sym typeface="Arial" panose="020B0604020202020204" pitchFamily="34" charset="0"/>
              </a:rPr>
              <a:t>……</a:t>
            </a:r>
            <a:endParaRPr lang="zh-CN" altLang="zh-CN" sz="1350" dirty="0">
              <a:latin typeface="Arial" panose="020B0604020202020204" pitchFamily="34" charset="0"/>
            </a:endParaRPr>
          </a:p>
          <a:p>
            <a:pPr>
              <a:buFontTx/>
              <a:buNone/>
            </a:pPr>
            <a:r>
              <a:rPr lang="zh-CN" altLang="en-US" sz="2100" baseline="0" dirty="0">
                <a:latin typeface="Arial" panose="020B0604020202020204" pitchFamily="34" charset="0"/>
                <a:ea typeface="宋体" panose="02010600030101010101" pitchFamily="2" charset="-122"/>
                <a:sym typeface="Arial" panose="020B0604020202020204" pitchFamily="34" charset="0"/>
              </a:rPr>
              <a:t>请回答：</a:t>
            </a:r>
            <a:endParaRPr lang="zh-CN" altLang="zh-CN" sz="1350" dirty="0">
              <a:latin typeface="Arial" panose="020B0604020202020204" pitchFamily="34" charset="0"/>
            </a:endParaRPr>
          </a:p>
          <a:p>
            <a:pPr>
              <a:buFontTx/>
              <a:buNone/>
            </a:pPr>
            <a:r>
              <a:rPr lang="en-US" altLang="zh-CN" b="1" baseline="0" dirty="0">
                <a:latin typeface="Arial" panose="020B0604020202020204" pitchFamily="34" charset="0"/>
                <a:ea typeface="宋体" panose="02010600030101010101" pitchFamily="2" charset="-122"/>
                <a:sym typeface="Arial" panose="020B0604020202020204" pitchFamily="34" charset="0"/>
              </a:rPr>
              <a:t>（1</a:t>
            </a:r>
            <a:r>
              <a:rPr lang="zh-CN" altLang="en-US" b="1" baseline="0" dirty="0">
                <a:latin typeface="Arial" panose="020B0604020202020204" pitchFamily="34" charset="0"/>
                <a:ea typeface="宋体" panose="02010600030101010101" pitchFamily="2" charset="-122"/>
                <a:sym typeface="Arial" panose="020B0604020202020204" pitchFamily="34" charset="0"/>
              </a:rPr>
              <a:t>）当今英国的“国王统而不治、首相领导的议会掌握最高权力”这一政治现象源于上述哪一材料？结合所学知识从材料分析判断，英国确立了怎样的政治体制？ </a:t>
            </a:r>
            <a:endParaRPr lang="zh-CN" altLang="zh-CN" sz="1350" dirty="0">
              <a:latin typeface="Arial" panose="020B0604020202020204" pitchFamily="34" charset="0"/>
            </a:endParaRPr>
          </a:p>
        </p:txBody>
      </p:sp>
      <p:sp>
        <p:nvSpPr>
          <p:cNvPr id="1049324" name="矩形 1050011"/>
          <p:cNvSpPr/>
          <p:nvPr/>
        </p:nvSpPr>
        <p:spPr>
          <a:xfrm>
            <a:off x="2686050" y="4056737"/>
            <a:ext cx="3657600" cy="391160"/>
          </a:xfrm>
          <a:prstGeom prst="rect">
            <a:avLst/>
          </a:prstGeom>
          <a:noFill/>
          <a:ln w="9525">
            <a:noFill/>
          </a:ln>
        </p:spPr>
        <p:txBody>
          <a:bodyPr vert="horz" lIns="68580" tIns="34290" rIns="68580" bIns="34290" anchor="ctr" anchorCtr="0">
            <a:spAutoFit/>
          </a:bodyPr>
          <a:p>
            <a:pPr>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材料二，    君主立宪制。</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9324"/>
                                        </p:tgtEl>
                                        <p:attrNameLst>
                                          <p:attrName>style.visibility</p:attrName>
                                        </p:attrNameLst>
                                      </p:cBhvr>
                                      <p:to>
                                        <p:strVal val="visible"/>
                                      </p:to>
                                    </p:set>
                                    <p:animEffect transition="in" filter="blinds(horizontal)">
                                      <p:cBhvr>
                                        <p:cTn id="7" dur="500"/>
                                        <p:tgtEl>
                                          <p:spTgt spid="1049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326" name="矩形 1050013"/>
          <p:cNvSpPr/>
          <p:nvPr/>
        </p:nvSpPr>
        <p:spPr>
          <a:xfrm>
            <a:off x="251460" y="412115"/>
            <a:ext cx="8328660" cy="3623310"/>
          </a:xfrm>
          <a:prstGeom prst="rect">
            <a:avLst/>
          </a:prstGeom>
          <a:noFill/>
          <a:ln w="9525">
            <a:noFill/>
          </a:ln>
        </p:spPr>
        <p:txBody>
          <a:bodyPr vert="horz" wrap="square" lIns="68580" tIns="34290" rIns="68580" bIns="34290" anchor="ctr" anchorCtr="0">
            <a:spAutoFit/>
          </a:bodyPr>
          <a:p>
            <a:pPr>
              <a:buFontTx/>
              <a:buNone/>
            </a:pPr>
            <a:r>
              <a:rPr lang="zh-CN" altLang="en-US" sz="2100" baseline="0" dirty="0">
                <a:latin typeface="Arial" panose="020B0604020202020204" pitchFamily="34" charset="0"/>
                <a:ea typeface="宋体" panose="02010600030101010101" pitchFamily="2" charset="-122"/>
                <a:sym typeface="Arial" panose="020B0604020202020204" pitchFamily="34" charset="0"/>
              </a:rPr>
              <a:t>阅读下列材料：</a:t>
            </a:r>
            <a:endParaRPr lang="zh-CN" altLang="zh-CN" sz="1350" dirty="0">
              <a:latin typeface="Arial" panose="020B0604020202020204" pitchFamily="34" charset="0"/>
            </a:endParaRPr>
          </a:p>
          <a:p>
            <a:pPr>
              <a:buFontTx/>
              <a:buNone/>
            </a:pPr>
            <a:r>
              <a:rPr lang="zh-CN" altLang="en-US" sz="2100" baseline="0" dirty="0">
                <a:latin typeface="Arial" panose="020B0604020202020204" pitchFamily="34" charset="0"/>
                <a:ea typeface="宋体" panose="02010600030101010101" pitchFamily="2" charset="-122"/>
                <a:sym typeface="Arial" panose="020B0604020202020204" pitchFamily="34" charset="0"/>
              </a:rPr>
              <a:t>材料一：</a:t>
            </a:r>
            <a:r>
              <a:rPr lang="en-US" altLang="zh-CN" b="1" baseline="0" dirty="0">
                <a:latin typeface="Arial" panose="020B0604020202020204" pitchFamily="34" charset="0"/>
                <a:ea typeface="宋体" panose="02010600030101010101" pitchFamily="2" charset="-122"/>
                <a:sym typeface="Arial" panose="020B0604020202020204" pitchFamily="34" charset="0"/>
              </a:rPr>
              <a:t>人生来是而且始终是自由的，在权利方面是平等的；自由、财产、安全和反抗压迫是天赋而不可剥夺的人权……</a:t>
            </a:r>
            <a:endParaRPr lang="zh-CN" altLang="zh-CN" sz="1350" dirty="0">
              <a:latin typeface="Arial" panose="020B0604020202020204" pitchFamily="34" charset="0"/>
            </a:endParaRPr>
          </a:p>
          <a:p>
            <a:pPr>
              <a:buFontTx/>
              <a:buNone/>
            </a:pPr>
            <a:r>
              <a:rPr lang="zh-CN" altLang="en-US" sz="2100" baseline="0" dirty="0">
                <a:latin typeface="Arial" panose="020B0604020202020204" pitchFamily="34" charset="0"/>
                <a:ea typeface="宋体" panose="02010600030101010101" pitchFamily="2" charset="-122"/>
                <a:sym typeface="Arial" panose="020B0604020202020204" pitchFamily="34" charset="0"/>
              </a:rPr>
              <a:t>材料二：</a:t>
            </a:r>
            <a:r>
              <a:rPr lang="en-US" altLang="zh-CN" b="1" baseline="0" dirty="0">
                <a:latin typeface="Arial" panose="020B0604020202020204" pitchFamily="34" charset="0"/>
                <a:ea typeface="宋体" panose="02010600030101010101" pitchFamily="2" charset="-122"/>
                <a:sym typeface="Arial" panose="020B0604020202020204" pitchFamily="34" charset="0"/>
              </a:rPr>
              <a:t>凡未经议会同意，以国王权威停止法律或停止法律实施之越权力，为非法权力。议会议员之选举应是自由的……</a:t>
            </a:r>
            <a:endParaRPr lang="zh-CN" altLang="zh-CN" sz="1350" dirty="0">
              <a:latin typeface="Arial" panose="020B0604020202020204" pitchFamily="34" charset="0"/>
            </a:endParaRPr>
          </a:p>
          <a:p>
            <a:pPr>
              <a:buFontTx/>
              <a:buNone/>
            </a:pPr>
            <a:r>
              <a:rPr lang="zh-CN" altLang="en-US" sz="2100" baseline="0" dirty="0">
                <a:latin typeface="Arial" panose="020B0604020202020204" pitchFamily="34" charset="0"/>
                <a:ea typeface="宋体" panose="02010600030101010101" pitchFamily="2" charset="-122"/>
                <a:sym typeface="Arial" panose="020B0604020202020204" pitchFamily="34" charset="0"/>
              </a:rPr>
              <a:t>材料三：</a:t>
            </a:r>
            <a:r>
              <a:rPr lang="en-US" altLang="zh-CN" b="1" baseline="0" dirty="0">
                <a:latin typeface="Arial" panose="020B0604020202020204" pitchFamily="34" charset="0"/>
                <a:ea typeface="宋体" panose="02010600030101010101" pitchFamily="2" charset="-122"/>
                <a:sym typeface="Arial" panose="020B0604020202020204" pitchFamily="34" charset="0"/>
              </a:rPr>
              <a:t>谴责了英国国王对殖民地的暴政，宣布一切人生而平等，人们有生存、自由和追求幸福等权利。同时宣告北美13</a:t>
            </a:r>
            <a:r>
              <a:rPr lang="zh-CN" altLang="en-US" b="1" baseline="0" dirty="0">
                <a:latin typeface="Arial" panose="020B0604020202020204" pitchFamily="34" charset="0"/>
                <a:ea typeface="宋体" panose="02010600030101010101" pitchFamily="2" charset="-122"/>
                <a:sym typeface="Arial" panose="020B0604020202020204" pitchFamily="34" charset="0"/>
              </a:rPr>
              <a:t>个殖民地脱离英国而独立</a:t>
            </a:r>
            <a:r>
              <a:rPr lang="en-US" altLang="zh-CN" b="1" baseline="0" dirty="0">
                <a:latin typeface="Arial" panose="020B0604020202020204" pitchFamily="34" charset="0"/>
                <a:ea typeface="宋体" panose="02010600030101010101" pitchFamily="2" charset="-122"/>
                <a:sym typeface="Arial" panose="020B0604020202020204" pitchFamily="34" charset="0"/>
              </a:rPr>
              <a:t>……</a:t>
            </a:r>
            <a:endParaRPr lang="zh-CN" altLang="zh-CN" sz="1350" dirty="0">
              <a:latin typeface="Arial" panose="020B0604020202020204" pitchFamily="34" charset="0"/>
            </a:endParaRPr>
          </a:p>
          <a:p>
            <a:pPr>
              <a:buFontTx/>
              <a:buNone/>
            </a:pPr>
            <a:r>
              <a:rPr lang="zh-CN" altLang="en-US" sz="2100" baseline="0" dirty="0">
                <a:latin typeface="Arial" panose="020B0604020202020204" pitchFamily="34" charset="0"/>
                <a:ea typeface="宋体" panose="02010600030101010101" pitchFamily="2" charset="-122"/>
                <a:sym typeface="Arial" panose="020B0604020202020204" pitchFamily="34" charset="0"/>
              </a:rPr>
              <a:t>请回答：</a:t>
            </a:r>
            <a:endParaRPr lang="zh-CN" altLang="zh-CN" sz="1350" dirty="0">
              <a:latin typeface="Arial" panose="020B0604020202020204" pitchFamily="34" charset="0"/>
            </a:endParaRPr>
          </a:p>
          <a:p>
            <a:pPr>
              <a:buFontTx/>
              <a:buNone/>
            </a:pPr>
            <a:r>
              <a:rPr lang="en-US" altLang="zh-CN" b="1" baseline="0" dirty="0">
                <a:latin typeface="Arial" panose="020B0604020202020204" pitchFamily="34" charset="0"/>
                <a:ea typeface="宋体" panose="02010600030101010101" pitchFamily="2" charset="-122"/>
                <a:sym typeface="Arial" panose="020B0604020202020204" pitchFamily="34" charset="0"/>
              </a:rPr>
              <a:t>（2</a:t>
            </a:r>
            <a:r>
              <a:rPr lang="zh-CN" altLang="en-US" b="1" baseline="0" dirty="0">
                <a:latin typeface="Arial" panose="020B0604020202020204" pitchFamily="34" charset="0"/>
                <a:ea typeface="宋体" panose="02010600030101010101" pitchFamily="2" charset="-122"/>
                <a:sym typeface="Arial" panose="020B0604020202020204" pitchFamily="34" charset="0"/>
              </a:rPr>
              <a:t>）美国的自由女神像右手高擎火炬，左手握着一块铭板，上面刻有日期：</a:t>
            </a:r>
            <a:r>
              <a:rPr lang="en-US" altLang="zh-CN" b="1" baseline="0" dirty="0">
                <a:latin typeface="Arial" panose="020B0604020202020204" pitchFamily="34" charset="0"/>
                <a:ea typeface="宋体" panose="02010600030101010101" pitchFamily="2" charset="-122"/>
                <a:sym typeface="Arial" panose="020B0604020202020204" pitchFamily="34" charset="0"/>
              </a:rPr>
              <a:t>1776</a:t>
            </a:r>
            <a:r>
              <a:rPr lang="zh-CN" altLang="en-US" b="1" baseline="0" dirty="0">
                <a:latin typeface="Arial" panose="020B0604020202020204" pitchFamily="34" charset="0"/>
                <a:ea typeface="宋体" panose="02010600030101010101" pitchFamily="2" charset="-122"/>
                <a:sym typeface="Arial" panose="020B0604020202020204" pitchFamily="34" charset="0"/>
              </a:rPr>
              <a:t>年</a:t>
            </a:r>
            <a:r>
              <a:rPr lang="en-US" altLang="zh-CN" b="1" baseline="0" dirty="0">
                <a:latin typeface="Arial" panose="020B0604020202020204" pitchFamily="34" charset="0"/>
                <a:ea typeface="宋体" panose="02010600030101010101" pitchFamily="2" charset="-122"/>
                <a:sym typeface="Arial" panose="020B0604020202020204" pitchFamily="34" charset="0"/>
              </a:rPr>
              <a:t>7</a:t>
            </a:r>
            <a:r>
              <a:rPr lang="zh-CN" altLang="en-US" b="1" baseline="0" dirty="0">
                <a:latin typeface="Arial" panose="020B0604020202020204" pitchFamily="34" charset="0"/>
                <a:ea typeface="宋体" panose="02010600030101010101" pitchFamily="2" charset="-122"/>
                <a:sym typeface="Arial" panose="020B0604020202020204" pitchFamily="34" charset="0"/>
              </a:rPr>
              <a:t>月</a:t>
            </a:r>
            <a:r>
              <a:rPr lang="en-US" altLang="zh-CN" b="1" baseline="0" dirty="0">
                <a:latin typeface="Arial" panose="020B0604020202020204" pitchFamily="34" charset="0"/>
                <a:ea typeface="宋体" panose="02010600030101010101" pitchFamily="2" charset="-122"/>
                <a:sym typeface="Arial" panose="020B0604020202020204" pitchFamily="34" charset="0"/>
              </a:rPr>
              <a:t>4</a:t>
            </a:r>
            <a:r>
              <a:rPr lang="zh-CN" altLang="en-US" b="1" baseline="0" dirty="0">
                <a:latin typeface="Arial" panose="020B0604020202020204" pitchFamily="34" charset="0"/>
                <a:ea typeface="宋体" panose="02010600030101010101" pitchFamily="2" charset="-122"/>
                <a:sym typeface="Arial" panose="020B0604020202020204" pitchFamily="34" charset="0"/>
              </a:rPr>
              <a:t>日。你认为上述哪一材料内容符合刻在铭板的上文件内容？该文件的名称是什么？</a:t>
            </a:r>
            <a:endParaRPr lang="zh-CN" altLang="zh-CN" sz="1350" dirty="0">
              <a:latin typeface="Arial" panose="020B0604020202020204" pitchFamily="34" charset="0"/>
            </a:endParaRPr>
          </a:p>
          <a:p>
            <a:pPr>
              <a:buFontTx/>
              <a:buNone/>
            </a:pPr>
            <a:endParaRPr lang="zh-CN" altLang="en-US" b="1" baseline="0" dirty="0">
              <a:latin typeface="Arial" panose="020B0604020202020204" pitchFamily="34" charset="0"/>
              <a:ea typeface="宋体" panose="02010600030101010101" pitchFamily="2" charset="-122"/>
              <a:sym typeface="Arial" panose="020B0604020202020204" pitchFamily="34" charset="0"/>
            </a:endParaRPr>
          </a:p>
        </p:txBody>
      </p:sp>
      <p:sp>
        <p:nvSpPr>
          <p:cNvPr id="1049328" name="矩形 1050015"/>
          <p:cNvSpPr/>
          <p:nvPr/>
        </p:nvSpPr>
        <p:spPr>
          <a:xfrm>
            <a:off x="2800350" y="4056737"/>
            <a:ext cx="3714750" cy="391160"/>
          </a:xfrm>
          <a:prstGeom prst="rect">
            <a:avLst/>
          </a:prstGeom>
          <a:noFill/>
          <a:ln w="9525">
            <a:noFill/>
          </a:ln>
        </p:spPr>
        <p:txBody>
          <a:bodyPr vert="horz" lIns="68580" tIns="34290" rIns="68580" bIns="34290" anchor="ctr" anchorCtr="0">
            <a:spAutoFit/>
          </a:bodyPr>
          <a:p>
            <a:pPr>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材料三，   </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独立宣言</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 </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9328"/>
                                        </p:tgtEl>
                                        <p:attrNameLst>
                                          <p:attrName>style.visibility</p:attrName>
                                        </p:attrNameLst>
                                      </p:cBhvr>
                                      <p:to>
                                        <p:strVal val="visible"/>
                                      </p:to>
                                    </p:set>
                                    <p:animEffect transition="in" filter="blinds(horizontal)">
                                      <p:cBhvr>
                                        <p:cTn id="7" dur="500"/>
                                        <p:tgtEl>
                                          <p:spTgt spid="1049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330" name="矩形 1050017"/>
          <p:cNvSpPr/>
          <p:nvPr/>
        </p:nvSpPr>
        <p:spPr>
          <a:xfrm>
            <a:off x="539750" y="4150360"/>
            <a:ext cx="7615555" cy="345440"/>
          </a:xfrm>
          <a:prstGeom prst="rect">
            <a:avLst/>
          </a:prstGeom>
          <a:noFill/>
          <a:ln w="9525">
            <a:noFill/>
          </a:ln>
        </p:spPr>
        <p:txBody>
          <a:bodyPr vert="horz" wrap="square" lIns="68580" tIns="34290" rIns="68580" bIns="34290" anchor="ctr" anchorCtr="0">
            <a:spAutoFit/>
          </a:bodyPr>
          <a:p>
            <a:pPr>
              <a:buFontTx/>
              <a:buNone/>
            </a:pPr>
            <a:r>
              <a:rPr lang="zh-CN" altLang="en-US" b="1" baseline="0" dirty="0">
                <a:latin typeface="Arial" panose="020B0604020202020204" pitchFamily="34" charset="0"/>
                <a:ea typeface="宋体" panose="02010600030101010101" pitchFamily="2" charset="-122"/>
                <a:sym typeface="Arial" panose="020B0604020202020204" pitchFamily="34" charset="0"/>
              </a:rPr>
              <a:t>（</a:t>
            </a:r>
            <a:r>
              <a:rPr lang="en-US" altLang="zh-CN" b="1" baseline="0" dirty="0">
                <a:latin typeface="Arial" panose="020B0604020202020204" pitchFamily="34" charset="0"/>
                <a:ea typeface="宋体" panose="02010600030101010101" pitchFamily="2" charset="-122"/>
                <a:sym typeface="Arial" panose="020B0604020202020204" pitchFamily="34" charset="0"/>
              </a:rPr>
              <a:t>4</a:t>
            </a:r>
            <a:r>
              <a:rPr lang="zh-CN" altLang="en-US" b="1" baseline="0" dirty="0">
                <a:latin typeface="Arial" panose="020B0604020202020204" pitchFamily="34" charset="0"/>
                <a:ea typeface="宋体" panose="02010600030101010101" pitchFamily="2" charset="-122"/>
                <a:sym typeface="Arial" panose="020B0604020202020204" pitchFamily="34" charset="0"/>
              </a:rPr>
              <a:t>）三则材料所表达的共同核心内容反映了哪一时代的发展要求？</a:t>
            </a:r>
            <a:endParaRPr lang="zh-CN" altLang="zh-CN" sz="1350" dirty="0">
              <a:latin typeface="Arial" panose="020B0604020202020204" pitchFamily="34" charset="0"/>
            </a:endParaRPr>
          </a:p>
        </p:txBody>
      </p:sp>
      <p:sp>
        <p:nvSpPr>
          <p:cNvPr id="1049332" name="矩形 1050019"/>
          <p:cNvSpPr/>
          <p:nvPr/>
        </p:nvSpPr>
        <p:spPr>
          <a:xfrm>
            <a:off x="467360" y="69215"/>
            <a:ext cx="8250555" cy="3333115"/>
          </a:xfrm>
          <a:prstGeom prst="rect">
            <a:avLst/>
          </a:prstGeom>
          <a:noFill/>
          <a:ln w="9525">
            <a:noFill/>
          </a:ln>
        </p:spPr>
        <p:txBody>
          <a:bodyPr vert="horz" wrap="square" lIns="68580" tIns="34290" rIns="68580" bIns="34290" anchor="ctr" anchorCtr="0">
            <a:spAutoFit/>
          </a:bodyPr>
          <a:p>
            <a:pPr>
              <a:lnSpc>
                <a:spcPct val="120000"/>
              </a:lnSpc>
              <a:buFontTx/>
              <a:buNone/>
            </a:pPr>
            <a:r>
              <a:rPr lang="zh-CN" altLang="en-US" sz="2100" baseline="0" dirty="0">
                <a:latin typeface="Arial" panose="020B0604020202020204" pitchFamily="34" charset="0"/>
                <a:ea typeface="宋体" panose="02010600030101010101" pitchFamily="2" charset="-122"/>
                <a:sym typeface="Arial" panose="020B0604020202020204" pitchFamily="34" charset="0"/>
              </a:rPr>
              <a:t>阅读下列材料：</a:t>
            </a:r>
            <a:endParaRPr lang="zh-CN" altLang="zh-CN" sz="1350" dirty="0">
              <a:latin typeface="Arial" panose="020B0604020202020204" pitchFamily="34" charset="0"/>
            </a:endParaRPr>
          </a:p>
          <a:p>
            <a:pPr>
              <a:lnSpc>
                <a:spcPct val="120000"/>
              </a:lnSpc>
              <a:buFontTx/>
              <a:buNone/>
            </a:pPr>
            <a:r>
              <a:rPr lang="zh-CN" altLang="en-US" sz="2100" baseline="0" dirty="0">
                <a:latin typeface="Arial" panose="020B0604020202020204" pitchFamily="34" charset="0"/>
                <a:ea typeface="宋体" panose="02010600030101010101" pitchFamily="2" charset="-122"/>
                <a:sym typeface="Arial" panose="020B0604020202020204" pitchFamily="34" charset="0"/>
              </a:rPr>
              <a:t>材料一：</a:t>
            </a:r>
            <a:r>
              <a:rPr lang="en-US" altLang="zh-CN" b="1" baseline="0" dirty="0">
                <a:latin typeface="Arial" panose="020B0604020202020204" pitchFamily="34" charset="0"/>
                <a:ea typeface="宋体" panose="02010600030101010101" pitchFamily="2" charset="-122"/>
                <a:sym typeface="Arial" panose="020B0604020202020204" pitchFamily="34" charset="0"/>
              </a:rPr>
              <a:t>人生来是而且始终是自由的，在权利方面是平等的；自由、财产、安全和反抗压迫是天赋而不可剥夺的人权……</a:t>
            </a:r>
            <a:endParaRPr lang="zh-CN" altLang="zh-CN" sz="1350" dirty="0">
              <a:latin typeface="Arial" panose="020B0604020202020204" pitchFamily="34" charset="0"/>
            </a:endParaRPr>
          </a:p>
          <a:p>
            <a:pPr>
              <a:lnSpc>
                <a:spcPct val="120000"/>
              </a:lnSpc>
              <a:buFontTx/>
              <a:buNone/>
            </a:pPr>
            <a:r>
              <a:rPr lang="zh-CN" altLang="en-US" sz="2100" baseline="0" dirty="0">
                <a:latin typeface="Arial" panose="020B0604020202020204" pitchFamily="34" charset="0"/>
                <a:ea typeface="宋体" panose="02010600030101010101" pitchFamily="2" charset="-122"/>
                <a:sym typeface="Arial" panose="020B0604020202020204" pitchFamily="34" charset="0"/>
              </a:rPr>
              <a:t>材料二：</a:t>
            </a:r>
            <a:r>
              <a:rPr lang="en-US" altLang="zh-CN" b="1" baseline="0" dirty="0">
                <a:latin typeface="Arial" panose="020B0604020202020204" pitchFamily="34" charset="0"/>
                <a:ea typeface="宋体" panose="02010600030101010101" pitchFamily="2" charset="-122"/>
                <a:sym typeface="Arial" panose="020B0604020202020204" pitchFamily="34" charset="0"/>
              </a:rPr>
              <a:t>凡未经议会同意，以国王权威停止法律或停止法律实施之越权力，为非法权力。议会议员之选举应是自由的……</a:t>
            </a:r>
            <a:endParaRPr lang="zh-CN" altLang="zh-CN" sz="1350" dirty="0">
              <a:latin typeface="Arial" panose="020B0604020202020204" pitchFamily="34" charset="0"/>
            </a:endParaRPr>
          </a:p>
          <a:p>
            <a:pPr>
              <a:lnSpc>
                <a:spcPct val="120000"/>
              </a:lnSpc>
              <a:buFontTx/>
              <a:buNone/>
            </a:pPr>
            <a:r>
              <a:rPr lang="zh-CN" altLang="en-US" sz="2100" baseline="0" dirty="0">
                <a:latin typeface="Arial" panose="020B0604020202020204" pitchFamily="34" charset="0"/>
                <a:ea typeface="宋体" panose="02010600030101010101" pitchFamily="2" charset="-122"/>
                <a:sym typeface="Arial" panose="020B0604020202020204" pitchFamily="34" charset="0"/>
              </a:rPr>
              <a:t>材料三：</a:t>
            </a:r>
            <a:r>
              <a:rPr lang="en-US" altLang="zh-CN" b="1" baseline="0" dirty="0">
                <a:latin typeface="Arial" panose="020B0604020202020204" pitchFamily="34" charset="0"/>
                <a:ea typeface="宋体" panose="02010600030101010101" pitchFamily="2" charset="-122"/>
                <a:sym typeface="Arial" panose="020B0604020202020204" pitchFamily="34" charset="0"/>
              </a:rPr>
              <a:t>谴责了英国国王对殖民地的暴政，宣布一切人生而平等，人们有生存、自由和追求幸福等权利。同时宣告北美13</a:t>
            </a:r>
            <a:r>
              <a:rPr lang="zh-CN" altLang="en-US" b="1" baseline="0" dirty="0">
                <a:latin typeface="Arial" panose="020B0604020202020204" pitchFamily="34" charset="0"/>
                <a:ea typeface="宋体" panose="02010600030101010101" pitchFamily="2" charset="-122"/>
                <a:sym typeface="Arial" panose="020B0604020202020204" pitchFamily="34" charset="0"/>
              </a:rPr>
              <a:t>个殖民地脱离英国而独立</a:t>
            </a:r>
            <a:r>
              <a:rPr lang="en-US" altLang="zh-CN" b="1" baseline="0" dirty="0">
                <a:latin typeface="Arial" panose="020B0604020202020204" pitchFamily="34" charset="0"/>
                <a:ea typeface="宋体" panose="02010600030101010101" pitchFamily="2" charset="-122"/>
                <a:sym typeface="Arial" panose="020B0604020202020204" pitchFamily="34" charset="0"/>
              </a:rPr>
              <a:t>……</a:t>
            </a:r>
            <a:endParaRPr lang="zh-CN" altLang="zh-CN" sz="1350" dirty="0">
              <a:latin typeface="Arial" panose="020B0604020202020204" pitchFamily="34" charset="0"/>
            </a:endParaRPr>
          </a:p>
          <a:p>
            <a:pPr>
              <a:lnSpc>
                <a:spcPct val="120000"/>
              </a:lnSpc>
              <a:buFontTx/>
              <a:buNone/>
            </a:pPr>
            <a:r>
              <a:rPr lang="zh-CN" altLang="en-US" sz="2100" baseline="0" dirty="0">
                <a:latin typeface="Arial" panose="020B0604020202020204" pitchFamily="34" charset="0"/>
                <a:ea typeface="宋体" panose="02010600030101010101" pitchFamily="2" charset="-122"/>
                <a:sym typeface="Arial" panose="020B0604020202020204" pitchFamily="34" charset="0"/>
              </a:rPr>
              <a:t>请回答：</a:t>
            </a:r>
            <a:endParaRPr lang="zh-CN" altLang="zh-CN" sz="1350" dirty="0">
              <a:latin typeface="Arial" panose="020B0604020202020204" pitchFamily="34" charset="0"/>
            </a:endParaRPr>
          </a:p>
          <a:p>
            <a:pPr>
              <a:lnSpc>
                <a:spcPct val="120000"/>
              </a:lnSpc>
              <a:buFontTx/>
              <a:buNone/>
            </a:pPr>
            <a:r>
              <a:rPr lang="en-US" altLang="zh-CN" b="1" baseline="0" dirty="0">
                <a:latin typeface="Arial" panose="020B0604020202020204" pitchFamily="34" charset="0"/>
                <a:ea typeface="宋体" panose="02010600030101010101" pitchFamily="2" charset="-122"/>
                <a:sym typeface="Arial" panose="020B0604020202020204" pitchFamily="34" charset="0"/>
              </a:rPr>
              <a:t>（3</a:t>
            </a:r>
            <a:r>
              <a:rPr lang="zh-CN" altLang="en-US" b="1" baseline="0" dirty="0">
                <a:latin typeface="Arial" panose="020B0604020202020204" pitchFamily="34" charset="0"/>
                <a:ea typeface="宋体" panose="02010600030101010101" pitchFamily="2" charset="-122"/>
                <a:sym typeface="Arial" panose="020B0604020202020204" pitchFamily="34" charset="0"/>
              </a:rPr>
              <a:t>）材料一颁布于哪次资产阶级革命中？材料中的要求反映了哪一阶级的利益？</a:t>
            </a:r>
            <a:endParaRPr lang="zh-CN" altLang="zh-CN" sz="1350" dirty="0">
              <a:latin typeface="Arial" panose="020B0604020202020204" pitchFamily="34" charset="0"/>
            </a:endParaRPr>
          </a:p>
        </p:txBody>
      </p:sp>
      <p:sp>
        <p:nvSpPr>
          <p:cNvPr id="1049334" name="矩形 1050021"/>
          <p:cNvSpPr/>
          <p:nvPr/>
        </p:nvSpPr>
        <p:spPr>
          <a:xfrm>
            <a:off x="2339975" y="3508097"/>
            <a:ext cx="4286250" cy="391160"/>
          </a:xfrm>
          <a:prstGeom prst="rect">
            <a:avLst/>
          </a:prstGeom>
          <a:noFill/>
          <a:ln w="9525">
            <a:noFill/>
          </a:ln>
        </p:spPr>
        <p:txBody>
          <a:bodyPr vert="horz" lIns="68580" tIns="34290" rIns="68580" bIns="34290" anchor="ctr" anchorCtr="0">
            <a:spAutoFit/>
          </a:bodyPr>
          <a:p>
            <a:pPr algn="ctr">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法国大革命，资产阶级。</a:t>
            </a:r>
            <a:endParaRPr lang="zh-CN" altLang="zh-CN" sz="1350" dirty="0">
              <a:latin typeface="Arial" panose="020B0604020202020204" pitchFamily="34" charset="0"/>
            </a:endParaRPr>
          </a:p>
        </p:txBody>
      </p:sp>
      <p:sp>
        <p:nvSpPr>
          <p:cNvPr id="1049336" name="矩形 1050023"/>
          <p:cNvSpPr/>
          <p:nvPr/>
        </p:nvSpPr>
        <p:spPr>
          <a:xfrm>
            <a:off x="3028950" y="4513937"/>
            <a:ext cx="2628900" cy="391160"/>
          </a:xfrm>
          <a:prstGeom prst="rect">
            <a:avLst/>
          </a:prstGeom>
          <a:noFill/>
          <a:ln w="9525">
            <a:noFill/>
          </a:ln>
        </p:spPr>
        <p:txBody>
          <a:bodyPr vert="horz" lIns="68580" tIns="34290" rIns="68580" bIns="34290" anchor="ctr" anchorCtr="0">
            <a:spAutoFit/>
          </a:bodyPr>
          <a:p>
            <a:pPr algn="ctr">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资本主义时代 </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9334"/>
                                        </p:tgtEl>
                                        <p:attrNameLst>
                                          <p:attrName>style.visibility</p:attrName>
                                        </p:attrNameLst>
                                      </p:cBhvr>
                                      <p:to>
                                        <p:strVal val="visible"/>
                                      </p:to>
                                    </p:set>
                                    <p:animEffect transition="in" filter="blinds(horizontal)">
                                      <p:cBhvr>
                                        <p:cTn id="7" dur="500"/>
                                        <p:tgtEl>
                                          <p:spTgt spid="10493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9330"/>
                                        </p:tgtEl>
                                        <p:attrNameLst>
                                          <p:attrName>style.visibility</p:attrName>
                                        </p:attrNameLst>
                                      </p:cBhvr>
                                      <p:to>
                                        <p:strVal val="visible"/>
                                      </p:to>
                                    </p:set>
                                    <p:animEffect transition="in" filter="blinds(horizontal)">
                                      <p:cBhvr>
                                        <p:cTn id="12" dur="500"/>
                                        <p:tgtEl>
                                          <p:spTgt spid="10493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49336"/>
                                        </p:tgtEl>
                                        <p:attrNameLst>
                                          <p:attrName>style.visibility</p:attrName>
                                        </p:attrNameLst>
                                      </p:cBhvr>
                                      <p:to>
                                        <p:strVal val="visible"/>
                                      </p:to>
                                    </p:set>
                                    <p:animEffect transition="in" filter="blinds(horizontal)">
                                      <p:cBhvr>
                                        <p:cTn id="17" dur="500"/>
                                        <p:tgtEl>
                                          <p:spTgt spid="1049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378" name="图片 2097742"/>
          <p:cNvPicPr>
            <a:picLocks noChangeAspect="1"/>
          </p:cNvPicPr>
          <p:nvPr/>
        </p:nvPicPr>
        <p:blipFill>
          <a:blip r:embed="rId1">
            <a:clrChange>
              <a:clrFrom>
                <a:srgbClr val="FFFFFF"/>
              </a:clrFrom>
              <a:clrTo>
                <a:srgbClr val="FFFFFF">
                  <a:alpha val="0"/>
                </a:srgbClr>
              </a:clrTo>
            </a:clrChange>
          </a:blip>
          <a:srcRect/>
          <a:stretch>
            <a:fillRect/>
          </a:stretch>
        </p:blipFill>
        <p:spPr>
          <a:xfrm>
            <a:off x="2171700" y="514350"/>
            <a:ext cx="4857750" cy="2832497"/>
          </a:xfrm>
          <a:prstGeom prst="rect">
            <a:avLst/>
          </a:prstGeom>
          <a:noFill/>
          <a:ln w="9525">
            <a:noFill/>
          </a:ln>
        </p:spPr>
      </p:pic>
      <p:sp>
        <p:nvSpPr>
          <p:cNvPr id="1049338" name="矩形 1050025"/>
          <p:cNvSpPr/>
          <p:nvPr/>
        </p:nvSpPr>
        <p:spPr>
          <a:xfrm>
            <a:off x="0" y="123825"/>
            <a:ext cx="7828915" cy="345440"/>
          </a:xfrm>
          <a:prstGeom prst="rect">
            <a:avLst/>
          </a:prstGeom>
          <a:solidFill>
            <a:srgbClr val="FFFFFF"/>
          </a:solidFill>
          <a:ln w="9525">
            <a:noFill/>
          </a:ln>
        </p:spPr>
        <p:txBody>
          <a:bodyPr vert="horz" wrap="square" lIns="68580" tIns="34290" rIns="68580" bIns="34290" anchor="ctr" anchorCtr="0">
            <a:spAutoFit/>
          </a:bodyPr>
          <a:p>
            <a:pPr indent="-409575">
              <a:buFontTx/>
              <a:buNone/>
            </a:pPr>
            <a:r>
              <a:rPr lang="zh-CN" altLang="en-US" b="1" baseline="0" dirty="0">
                <a:latin typeface="宋体" panose="02010600030101010101" pitchFamily="2" charset="-122"/>
                <a:ea typeface="宋体" panose="02010600030101010101" pitchFamily="2" charset="-122"/>
                <a:sym typeface="Arial" panose="020B0604020202020204" pitchFamily="34" charset="0"/>
              </a:rPr>
              <a:t>分析</a:t>
            </a:r>
            <a:r>
              <a:rPr lang="en-US" altLang="zh-CN" b="1" baseline="0" dirty="0">
                <a:latin typeface="宋体" panose="02010600030101010101" pitchFamily="2" charset="-122"/>
                <a:ea typeface="宋体" panose="02010600030101010101" pitchFamily="2" charset="-122"/>
                <a:sym typeface="Arial" panose="020B0604020202020204" pitchFamily="34" charset="0"/>
              </a:rPr>
              <a:t>1700</a:t>
            </a:r>
            <a:r>
              <a:rPr lang="zh-CN" altLang="en-US" b="1" baseline="0" dirty="0">
                <a:latin typeface="宋体" panose="02010600030101010101" pitchFamily="2" charset="-122"/>
                <a:ea typeface="宋体" panose="02010600030101010101" pitchFamily="2" charset="-122"/>
                <a:sym typeface="Arial" panose="020B0604020202020204" pitchFamily="34" charset="0"/>
              </a:rPr>
              <a:t>年至</a:t>
            </a:r>
            <a:r>
              <a:rPr lang="en-US" altLang="zh-CN" b="1" baseline="0" dirty="0">
                <a:latin typeface="宋体" panose="02010600030101010101" pitchFamily="2" charset="-122"/>
                <a:ea typeface="宋体" panose="02010600030101010101" pitchFamily="2" charset="-122"/>
                <a:sym typeface="Arial" panose="020B0604020202020204" pitchFamily="34" charset="0"/>
              </a:rPr>
              <a:t>1973</a:t>
            </a:r>
            <a:r>
              <a:rPr lang="zh-CN" altLang="en-US" b="1" baseline="0" dirty="0">
                <a:latin typeface="宋体" panose="02010600030101010101" pitchFamily="2" charset="-122"/>
                <a:ea typeface="宋体" panose="02010600030101010101" pitchFamily="2" charset="-122"/>
                <a:sym typeface="Arial" panose="020B0604020202020204" pitchFamily="34" charset="0"/>
              </a:rPr>
              <a:t>年世界部分国家人均</a:t>
            </a:r>
            <a:r>
              <a:rPr lang="en-US" altLang="zh-CN" b="1" baseline="0" dirty="0">
                <a:latin typeface="宋体" panose="02010600030101010101" pitchFamily="2" charset="-122"/>
                <a:ea typeface="宋体" panose="02010600030101010101" pitchFamily="2" charset="-122"/>
                <a:sym typeface="Arial" panose="020B0604020202020204" pitchFamily="34" charset="0"/>
              </a:rPr>
              <a:t>GDP</a:t>
            </a:r>
            <a:r>
              <a:rPr lang="zh-CN" altLang="en-US" b="1" baseline="0" dirty="0">
                <a:latin typeface="宋体" panose="02010600030101010101" pitchFamily="2" charset="-122"/>
                <a:ea typeface="宋体" panose="02010600030101010101" pitchFamily="2" charset="-122"/>
                <a:sym typeface="Arial" panose="020B0604020202020204" pitchFamily="34" charset="0"/>
              </a:rPr>
              <a:t>变化的折线图，回答下列问题。</a:t>
            </a:r>
            <a:endParaRPr lang="zh-CN" altLang="zh-CN" sz="1350" dirty="0">
              <a:latin typeface="Arial" panose="020B0604020202020204" pitchFamily="34" charset="0"/>
            </a:endParaRPr>
          </a:p>
        </p:txBody>
      </p:sp>
      <p:sp>
        <p:nvSpPr>
          <p:cNvPr id="1049340" name="矩形 1050027"/>
          <p:cNvSpPr/>
          <p:nvPr/>
        </p:nvSpPr>
        <p:spPr>
          <a:xfrm>
            <a:off x="179705" y="3346768"/>
            <a:ext cx="8178800" cy="714375"/>
          </a:xfrm>
          <a:prstGeom prst="rect">
            <a:avLst/>
          </a:prstGeom>
          <a:noFill/>
          <a:ln w="9525">
            <a:noFill/>
          </a:ln>
        </p:spPr>
        <p:txBody>
          <a:bodyPr vert="horz" wrap="square" lIns="68580" tIns="34290" rIns="68580" bIns="34290" anchor="ctr" anchorCtr="0">
            <a:spAutoFit/>
          </a:bodyPr>
          <a:p>
            <a:pPr indent="-409575">
              <a:buFontTx/>
              <a:buNone/>
            </a:pPr>
            <a:r>
              <a:rPr lang="zh-CN" altLang="en-US" sz="2100" baseline="0" dirty="0">
                <a:latin typeface="宋体" panose="02010600030101010101" pitchFamily="2" charset="-122"/>
                <a:ea typeface="宋体" panose="02010600030101010101" pitchFamily="2" charset="-122"/>
                <a:sym typeface="Arial" panose="020B0604020202020204" pitchFamily="34" charset="0"/>
              </a:rPr>
              <a:t>问题：</a:t>
            </a:r>
            <a:endParaRPr lang="zh-CN" altLang="zh-CN" sz="1350" dirty="0">
              <a:latin typeface="Arial" panose="020B0604020202020204" pitchFamily="34" charset="0"/>
            </a:endParaRPr>
          </a:p>
          <a:p>
            <a:pPr indent="-409575">
              <a:buFontTx/>
              <a:buNone/>
            </a:pPr>
            <a:r>
              <a:rPr lang="en-US" altLang="zh-CN" sz="2100" baseline="0" dirty="0">
                <a:latin typeface="宋体" panose="02010600030101010101" pitchFamily="2" charset="-122"/>
                <a:ea typeface="宋体" panose="02010600030101010101" pitchFamily="2" charset="-122"/>
                <a:sym typeface="Arial" panose="020B0604020202020204" pitchFamily="34" charset="0"/>
              </a:rPr>
              <a:t>(1)</a:t>
            </a:r>
            <a:r>
              <a:rPr lang="zh-CN" altLang="en-US" sz="2100" baseline="0" dirty="0">
                <a:latin typeface="宋体" panose="02010600030101010101" pitchFamily="2" charset="-122"/>
                <a:ea typeface="宋体" panose="02010600030101010101" pitchFamily="2" charset="-122"/>
                <a:sym typeface="Arial" panose="020B0604020202020204" pitchFamily="34" charset="0"/>
              </a:rPr>
              <a:t>中国与英、德、日三国人均</a:t>
            </a:r>
            <a:r>
              <a:rPr lang="en-US" altLang="zh-CN" sz="2100" baseline="0" dirty="0">
                <a:latin typeface="宋体" panose="02010600030101010101" pitchFamily="2" charset="-122"/>
                <a:ea typeface="宋体" panose="02010600030101010101" pitchFamily="2" charset="-122"/>
                <a:sym typeface="Arial" panose="020B0604020202020204" pitchFamily="34" charset="0"/>
              </a:rPr>
              <a:t>GDP</a:t>
            </a:r>
            <a:r>
              <a:rPr lang="zh-CN" altLang="en-US" sz="2100" baseline="0" dirty="0">
                <a:latin typeface="宋体" panose="02010600030101010101" pitchFamily="2" charset="-122"/>
                <a:ea typeface="宋体" panose="02010600030101010101" pitchFamily="2" charset="-122"/>
                <a:sym typeface="Arial" panose="020B0604020202020204" pitchFamily="34" charset="0"/>
              </a:rPr>
              <a:t>增长趋势相比，呈现何种明显差别</a:t>
            </a:r>
            <a:r>
              <a:rPr lang="en-US" altLang="zh-CN" sz="2100" baseline="0" dirty="0">
                <a:latin typeface="宋体" panose="02010600030101010101" pitchFamily="2" charset="-122"/>
                <a:ea typeface="宋体" panose="02010600030101010101" pitchFamily="2" charset="-122"/>
                <a:sym typeface="Arial" panose="020B0604020202020204" pitchFamily="34" charset="0"/>
              </a:rPr>
              <a:t>?  </a:t>
            </a:r>
            <a:endParaRPr lang="zh-CN" altLang="zh-CN" sz="1350" dirty="0">
              <a:latin typeface="Arial" panose="020B0604020202020204" pitchFamily="34" charset="0"/>
            </a:endParaRPr>
          </a:p>
        </p:txBody>
      </p:sp>
      <p:sp>
        <p:nvSpPr>
          <p:cNvPr id="1049342" name="矩形 1050029"/>
          <p:cNvSpPr/>
          <p:nvPr/>
        </p:nvSpPr>
        <p:spPr>
          <a:xfrm>
            <a:off x="1907540" y="4227989"/>
            <a:ext cx="4872038" cy="714375"/>
          </a:xfrm>
          <a:prstGeom prst="rect">
            <a:avLst/>
          </a:prstGeom>
          <a:noFill/>
          <a:ln w="9525">
            <a:noFill/>
          </a:ln>
        </p:spPr>
        <p:txBody>
          <a:bodyPr vert="horz" lIns="68580" tIns="34290" rIns="68580" bIns="34290" anchor="ctr" anchorCtr="0">
            <a:spAutoFit/>
          </a:bodyPr>
          <a:p>
            <a:pPr>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英、德、日的人均</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GDP</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快速上升，</a:t>
            </a:r>
            <a:endParaRPr lang="zh-CN" altLang="zh-CN" sz="1350" dirty="0">
              <a:latin typeface="Arial" panose="020B0604020202020204" pitchFamily="34" charset="0"/>
            </a:endParaRPr>
          </a:p>
          <a:p>
            <a:pPr>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中国的人均</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GDP</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增长缓慢。 </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9342"/>
                                        </p:tgtEl>
                                        <p:attrNameLst>
                                          <p:attrName>style.visibility</p:attrName>
                                        </p:attrNameLst>
                                      </p:cBhvr>
                                      <p:to>
                                        <p:strVal val="visible"/>
                                      </p:to>
                                    </p:set>
                                    <p:animEffect transition="in" filter="blinds(horizontal)">
                                      <p:cBhvr>
                                        <p:cTn id="7" dur="500"/>
                                        <p:tgtEl>
                                          <p:spTgt spid="1049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380" name="图片 2097744"/>
          <p:cNvPicPr>
            <a:picLocks noChangeAspect="1"/>
          </p:cNvPicPr>
          <p:nvPr/>
        </p:nvPicPr>
        <p:blipFill>
          <a:blip r:embed="rId1">
            <a:clrChange>
              <a:clrFrom>
                <a:srgbClr val="FFFFFF"/>
              </a:clrFrom>
              <a:clrTo>
                <a:srgbClr val="FFFFFF">
                  <a:alpha val="0"/>
                </a:srgbClr>
              </a:clrTo>
            </a:clrChange>
          </a:blip>
          <a:srcRect/>
          <a:stretch>
            <a:fillRect/>
          </a:stretch>
        </p:blipFill>
        <p:spPr>
          <a:xfrm>
            <a:off x="2171700" y="514350"/>
            <a:ext cx="4857750" cy="2832497"/>
          </a:xfrm>
          <a:prstGeom prst="rect">
            <a:avLst/>
          </a:prstGeom>
          <a:noFill/>
          <a:ln w="9525">
            <a:noFill/>
          </a:ln>
        </p:spPr>
      </p:pic>
      <p:sp>
        <p:nvSpPr>
          <p:cNvPr id="1049344" name="矩形 1050031"/>
          <p:cNvSpPr/>
          <p:nvPr/>
        </p:nvSpPr>
        <p:spPr>
          <a:xfrm>
            <a:off x="251460" y="138430"/>
            <a:ext cx="7684135" cy="345440"/>
          </a:xfrm>
          <a:prstGeom prst="rect">
            <a:avLst/>
          </a:prstGeom>
          <a:solidFill>
            <a:srgbClr val="FFFFFF"/>
          </a:solidFill>
          <a:ln w="9525">
            <a:noFill/>
          </a:ln>
        </p:spPr>
        <p:txBody>
          <a:bodyPr vert="horz" wrap="square" lIns="68580" tIns="34290" rIns="68580" bIns="34290" anchor="ctr" anchorCtr="0">
            <a:spAutoFit/>
          </a:bodyPr>
          <a:p>
            <a:pPr indent="-409575">
              <a:buFontTx/>
              <a:buNone/>
            </a:pPr>
            <a:r>
              <a:rPr lang="zh-CN" altLang="en-US" b="1" baseline="0" dirty="0">
                <a:latin typeface="宋体" panose="02010600030101010101" pitchFamily="2" charset="-122"/>
                <a:ea typeface="宋体" panose="02010600030101010101" pitchFamily="2" charset="-122"/>
                <a:sym typeface="Arial" panose="020B0604020202020204" pitchFamily="34" charset="0"/>
              </a:rPr>
              <a:t>分析</a:t>
            </a:r>
            <a:r>
              <a:rPr lang="en-US" altLang="zh-CN" b="1" baseline="0" dirty="0">
                <a:latin typeface="宋体" panose="02010600030101010101" pitchFamily="2" charset="-122"/>
                <a:ea typeface="宋体" panose="02010600030101010101" pitchFamily="2" charset="-122"/>
                <a:sym typeface="Arial" panose="020B0604020202020204" pitchFamily="34" charset="0"/>
              </a:rPr>
              <a:t>1700</a:t>
            </a:r>
            <a:r>
              <a:rPr lang="zh-CN" altLang="en-US" b="1" baseline="0" dirty="0">
                <a:latin typeface="宋体" panose="02010600030101010101" pitchFamily="2" charset="-122"/>
                <a:ea typeface="宋体" panose="02010600030101010101" pitchFamily="2" charset="-122"/>
                <a:sym typeface="Arial" panose="020B0604020202020204" pitchFamily="34" charset="0"/>
              </a:rPr>
              <a:t>年至</a:t>
            </a:r>
            <a:r>
              <a:rPr lang="en-US" altLang="zh-CN" b="1" baseline="0" dirty="0">
                <a:latin typeface="宋体" panose="02010600030101010101" pitchFamily="2" charset="-122"/>
                <a:ea typeface="宋体" panose="02010600030101010101" pitchFamily="2" charset="-122"/>
                <a:sym typeface="Arial" panose="020B0604020202020204" pitchFamily="34" charset="0"/>
              </a:rPr>
              <a:t>1973</a:t>
            </a:r>
            <a:r>
              <a:rPr lang="zh-CN" altLang="en-US" b="1" baseline="0" dirty="0">
                <a:latin typeface="宋体" panose="02010600030101010101" pitchFamily="2" charset="-122"/>
                <a:ea typeface="宋体" panose="02010600030101010101" pitchFamily="2" charset="-122"/>
                <a:sym typeface="Arial" panose="020B0604020202020204" pitchFamily="34" charset="0"/>
              </a:rPr>
              <a:t>年世界部分国家人均</a:t>
            </a:r>
            <a:r>
              <a:rPr lang="en-US" altLang="zh-CN" b="1" baseline="0" dirty="0">
                <a:latin typeface="宋体" panose="02010600030101010101" pitchFamily="2" charset="-122"/>
                <a:ea typeface="宋体" panose="02010600030101010101" pitchFamily="2" charset="-122"/>
                <a:sym typeface="Arial" panose="020B0604020202020204" pitchFamily="34" charset="0"/>
              </a:rPr>
              <a:t>GDP</a:t>
            </a:r>
            <a:r>
              <a:rPr lang="zh-CN" altLang="en-US" b="1" baseline="0" dirty="0">
                <a:latin typeface="宋体" panose="02010600030101010101" pitchFamily="2" charset="-122"/>
                <a:ea typeface="宋体" panose="02010600030101010101" pitchFamily="2" charset="-122"/>
                <a:sym typeface="Arial" panose="020B0604020202020204" pitchFamily="34" charset="0"/>
              </a:rPr>
              <a:t>变化的折线图，回答下列问题。</a:t>
            </a:r>
            <a:endParaRPr lang="zh-CN" altLang="zh-CN" sz="1350" dirty="0">
              <a:latin typeface="Arial" panose="020B0604020202020204" pitchFamily="34" charset="0"/>
            </a:endParaRPr>
          </a:p>
        </p:txBody>
      </p:sp>
      <p:sp>
        <p:nvSpPr>
          <p:cNvPr id="1049346" name="矩形 1050033"/>
          <p:cNvSpPr/>
          <p:nvPr/>
        </p:nvSpPr>
        <p:spPr>
          <a:xfrm>
            <a:off x="539750" y="3248025"/>
            <a:ext cx="8489315" cy="1037590"/>
          </a:xfrm>
          <a:prstGeom prst="rect">
            <a:avLst/>
          </a:prstGeom>
          <a:noFill/>
          <a:ln w="9525">
            <a:noFill/>
          </a:ln>
        </p:spPr>
        <p:txBody>
          <a:bodyPr vert="horz" wrap="square" lIns="68580" tIns="34290" rIns="68580" bIns="34290" anchor="ctr" anchorCtr="0">
            <a:spAutoFit/>
          </a:bodyPr>
          <a:p>
            <a:pPr indent="-409575">
              <a:buFontTx/>
              <a:buNone/>
            </a:pPr>
            <a:r>
              <a:rPr lang="zh-CN" altLang="en-US" sz="2100" baseline="0" dirty="0">
                <a:latin typeface="宋体" panose="02010600030101010101" pitchFamily="2" charset="-122"/>
                <a:ea typeface="宋体" panose="02010600030101010101" pitchFamily="2" charset="-122"/>
                <a:sym typeface="Arial" panose="020B0604020202020204" pitchFamily="34" charset="0"/>
              </a:rPr>
              <a:t>问题：</a:t>
            </a:r>
            <a:endParaRPr lang="zh-CN" altLang="zh-CN" sz="1350" dirty="0">
              <a:latin typeface="Arial" panose="020B0604020202020204" pitchFamily="34" charset="0"/>
            </a:endParaRPr>
          </a:p>
          <a:p>
            <a:pPr indent="-409575">
              <a:buFontTx/>
              <a:buNone/>
            </a:pPr>
            <a:r>
              <a:rPr lang="en-US" altLang="zh-CN" sz="2100" baseline="0" dirty="0">
                <a:latin typeface="宋体" panose="02010600030101010101" pitchFamily="2" charset="-122"/>
                <a:ea typeface="宋体" panose="02010600030101010101" pitchFamily="2" charset="-122"/>
                <a:sym typeface="Arial" panose="020B0604020202020204" pitchFamily="34" charset="0"/>
              </a:rPr>
              <a:t>(2)</a:t>
            </a:r>
            <a:r>
              <a:rPr lang="zh-CN" altLang="en-US" sz="2100" baseline="0" dirty="0">
                <a:latin typeface="宋体" panose="02010600030101010101" pitchFamily="2" charset="-122"/>
                <a:ea typeface="宋体" panose="02010600030101010101" pitchFamily="2" charset="-122"/>
                <a:sym typeface="Arial" panose="020B0604020202020204" pitchFamily="34" charset="0"/>
              </a:rPr>
              <a:t>促使日本在</a:t>
            </a:r>
            <a:r>
              <a:rPr lang="en-US" altLang="zh-CN" sz="2100" baseline="0" dirty="0">
                <a:latin typeface="宋体" panose="02010600030101010101" pitchFamily="2" charset="-122"/>
                <a:ea typeface="宋体" panose="02010600030101010101" pitchFamily="2" charset="-122"/>
                <a:sym typeface="Arial" panose="020B0604020202020204" pitchFamily="34" charset="0"/>
              </a:rPr>
              <a:t>1870</a:t>
            </a:r>
            <a:r>
              <a:rPr lang="zh-CN" altLang="en-US" sz="2100" baseline="0" dirty="0">
                <a:latin typeface="宋体" panose="02010600030101010101" pitchFamily="2" charset="-122"/>
                <a:ea typeface="宋体" panose="02010600030101010101" pitchFamily="2" charset="-122"/>
                <a:sym typeface="Arial" panose="020B0604020202020204" pitchFamily="34" charset="0"/>
              </a:rPr>
              <a:t>年至</a:t>
            </a:r>
            <a:r>
              <a:rPr lang="en-US" altLang="zh-CN" sz="2100" baseline="0" dirty="0">
                <a:latin typeface="宋体" panose="02010600030101010101" pitchFamily="2" charset="-122"/>
                <a:ea typeface="宋体" panose="02010600030101010101" pitchFamily="2" charset="-122"/>
                <a:sym typeface="Arial" panose="020B0604020202020204" pitchFamily="34" charset="0"/>
              </a:rPr>
              <a:t>1913</a:t>
            </a:r>
            <a:r>
              <a:rPr lang="zh-CN" altLang="en-US" sz="2100" baseline="0" dirty="0">
                <a:latin typeface="宋体" panose="02010600030101010101" pitchFamily="2" charset="-122"/>
                <a:ea typeface="宋体" panose="02010600030101010101" pitchFamily="2" charset="-122"/>
                <a:sym typeface="Arial" panose="020B0604020202020204" pitchFamily="34" charset="0"/>
              </a:rPr>
              <a:t>年期间，经济迅速增长的主要原因是哪一历史事件</a:t>
            </a:r>
            <a:r>
              <a:rPr lang="en-US" altLang="zh-CN" sz="2100" baseline="0" dirty="0">
                <a:latin typeface="宋体" panose="02010600030101010101" pitchFamily="2" charset="-122"/>
                <a:ea typeface="宋体" panose="02010600030101010101" pitchFamily="2" charset="-122"/>
                <a:sym typeface="Arial" panose="020B0604020202020204" pitchFamily="34" charset="0"/>
              </a:rPr>
              <a:t>? </a:t>
            </a:r>
            <a:endParaRPr lang="zh-CN" altLang="zh-CN" sz="1350" dirty="0">
              <a:latin typeface="Arial" panose="020B0604020202020204" pitchFamily="34" charset="0"/>
            </a:endParaRPr>
          </a:p>
        </p:txBody>
      </p:sp>
      <p:sp>
        <p:nvSpPr>
          <p:cNvPr id="1049348" name="矩形 1050035"/>
          <p:cNvSpPr/>
          <p:nvPr/>
        </p:nvSpPr>
        <p:spPr>
          <a:xfrm>
            <a:off x="3060065" y="4444087"/>
            <a:ext cx="2857500" cy="391160"/>
          </a:xfrm>
          <a:prstGeom prst="rect">
            <a:avLst/>
          </a:prstGeom>
          <a:noFill/>
          <a:ln w="9525">
            <a:noFill/>
          </a:ln>
        </p:spPr>
        <p:txBody>
          <a:bodyPr vert="horz" lIns="68580" tIns="34290" rIns="68580" bIns="34290" anchor="ctr" anchorCtr="0">
            <a:spAutoFit/>
          </a:bodyPr>
          <a:p>
            <a:pPr algn="ctr">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日本明治维新 </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9348"/>
                                        </p:tgtEl>
                                        <p:attrNameLst>
                                          <p:attrName>style.visibility</p:attrName>
                                        </p:attrNameLst>
                                      </p:cBhvr>
                                      <p:to>
                                        <p:strVal val="visible"/>
                                      </p:to>
                                    </p:set>
                                    <p:animEffect transition="in" filter="blinds(horizontal)">
                                      <p:cBhvr>
                                        <p:cTn id="7" dur="500"/>
                                        <p:tgtEl>
                                          <p:spTgt spid="1049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382" name="图片 2097746"/>
          <p:cNvPicPr>
            <a:picLocks noChangeAspect="1"/>
          </p:cNvPicPr>
          <p:nvPr/>
        </p:nvPicPr>
        <p:blipFill>
          <a:blip r:embed="rId1">
            <a:clrChange>
              <a:clrFrom>
                <a:srgbClr val="FFFFFF"/>
              </a:clrFrom>
              <a:clrTo>
                <a:srgbClr val="FFFFFF">
                  <a:alpha val="0"/>
                </a:srgbClr>
              </a:clrTo>
            </a:clrChange>
          </a:blip>
          <a:srcRect/>
          <a:stretch>
            <a:fillRect/>
          </a:stretch>
        </p:blipFill>
        <p:spPr>
          <a:xfrm>
            <a:off x="2171700" y="514350"/>
            <a:ext cx="4857750" cy="2832497"/>
          </a:xfrm>
          <a:prstGeom prst="rect">
            <a:avLst/>
          </a:prstGeom>
          <a:noFill/>
          <a:ln w="9525">
            <a:noFill/>
          </a:ln>
        </p:spPr>
      </p:pic>
      <p:sp>
        <p:nvSpPr>
          <p:cNvPr id="1049350" name="矩形 1050037"/>
          <p:cNvSpPr/>
          <p:nvPr/>
        </p:nvSpPr>
        <p:spPr>
          <a:xfrm>
            <a:off x="107315" y="123825"/>
            <a:ext cx="7408545" cy="345440"/>
          </a:xfrm>
          <a:prstGeom prst="rect">
            <a:avLst/>
          </a:prstGeom>
          <a:solidFill>
            <a:srgbClr val="FFFFFF"/>
          </a:solidFill>
          <a:ln w="9525">
            <a:noFill/>
          </a:ln>
        </p:spPr>
        <p:txBody>
          <a:bodyPr vert="horz" wrap="square" lIns="68580" tIns="34290" rIns="68580" bIns="34290" anchor="ctr" anchorCtr="0">
            <a:spAutoFit/>
          </a:bodyPr>
          <a:p>
            <a:pPr indent="-409575">
              <a:buFontTx/>
              <a:buNone/>
            </a:pPr>
            <a:r>
              <a:rPr lang="zh-CN" altLang="en-US" b="1" baseline="0" dirty="0">
                <a:latin typeface="宋体" panose="02010600030101010101" pitchFamily="2" charset="-122"/>
                <a:ea typeface="宋体" panose="02010600030101010101" pitchFamily="2" charset="-122"/>
                <a:sym typeface="Arial" panose="020B0604020202020204" pitchFamily="34" charset="0"/>
              </a:rPr>
              <a:t>分析</a:t>
            </a:r>
            <a:r>
              <a:rPr lang="en-US" altLang="zh-CN" b="1" baseline="0" dirty="0">
                <a:latin typeface="宋体" panose="02010600030101010101" pitchFamily="2" charset="-122"/>
                <a:ea typeface="宋体" panose="02010600030101010101" pitchFamily="2" charset="-122"/>
                <a:sym typeface="Arial" panose="020B0604020202020204" pitchFamily="34" charset="0"/>
              </a:rPr>
              <a:t>1700</a:t>
            </a:r>
            <a:r>
              <a:rPr lang="zh-CN" altLang="en-US" b="1" baseline="0" dirty="0">
                <a:latin typeface="宋体" panose="02010600030101010101" pitchFamily="2" charset="-122"/>
                <a:ea typeface="宋体" panose="02010600030101010101" pitchFamily="2" charset="-122"/>
                <a:sym typeface="Arial" panose="020B0604020202020204" pitchFamily="34" charset="0"/>
              </a:rPr>
              <a:t>年至</a:t>
            </a:r>
            <a:r>
              <a:rPr lang="en-US" altLang="zh-CN" b="1" baseline="0" dirty="0">
                <a:latin typeface="宋体" panose="02010600030101010101" pitchFamily="2" charset="-122"/>
                <a:ea typeface="宋体" panose="02010600030101010101" pitchFamily="2" charset="-122"/>
                <a:sym typeface="Arial" panose="020B0604020202020204" pitchFamily="34" charset="0"/>
              </a:rPr>
              <a:t>1973</a:t>
            </a:r>
            <a:r>
              <a:rPr lang="zh-CN" altLang="en-US" b="1" baseline="0" dirty="0">
                <a:latin typeface="宋体" panose="02010600030101010101" pitchFamily="2" charset="-122"/>
                <a:ea typeface="宋体" panose="02010600030101010101" pitchFamily="2" charset="-122"/>
                <a:sym typeface="Arial" panose="020B0604020202020204" pitchFamily="34" charset="0"/>
              </a:rPr>
              <a:t>年世界部分国家人均</a:t>
            </a:r>
            <a:r>
              <a:rPr lang="en-US" altLang="zh-CN" b="1" baseline="0" dirty="0">
                <a:latin typeface="宋体" panose="02010600030101010101" pitchFamily="2" charset="-122"/>
                <a:ea typeface="宋体" panose="02010600030101010101" pitchFamily="2" charset="-122"/>
                <a:sym typeface="Arial" panose="020B0604020202020204" pitchFamily="34" charset="0"/>
              </a:rPr>
              <a:t>GDP</a:t>
            </a:r>
            <a:r>
              <a:rPr lang="zh-CN" altLang="en-US" b="1" baseline="0" dirty="0">
                <a:latin typeface="宋体" panose="02010600030101010101" pitchFamily="2" charset="-122"/>
                <a:ea typeface="宋体" panose="02010600030101010101" pitchFamily="2" charset="-122"/>
                <a:sym typeface="Arial" panose="020B0604020202020204" pitchFamily="34" charset="0"/>
              </a:rPr>
              <a:t>变化的折线图，回答下列问题。</a:t>
            </a:r>
            <a:endParaRPr lang="zh-CN" altLang="zh-CN" sz="1350" dirty="0">
              <a:latin typeface="Arial" panose="020B0604020202020204" pitchFamily="34" charset="0"/>
            </a:endParaRPr>
          </a:p>
        </p:txBody>
      </p:sp>
      <p:sp>
        <p:nvSpPr>
          <p:cNvPr id="1049352" name="矩形 1050039"/>
          <p:cNvSpPr/>
          <p:nvPr/>
        </p:nvSpPr>
        <p:spPr>
          <a:xfrm>
            <a:off x="323850" y="3291840"/>
            <a:ext cx="8551545" cy="1037590"/>
          </a:xfrm>
          <a:prstGeom prst="rect">
            <a:avLst/>
          </a:prstGeom>
          <a:noFill/>
          <a:ln w="9525">
            <a:noFill/>
          </a:ln>
        </p:spPr>
        <p:txBody>
          <a:bodyPr vert="horz" wrap="square" lIns="68580" tIns="34290" rIns="68580" bIns="34290" anchor="ctr" anchorCtr="0">
            <a:spAutoFit/>
          </a:bodyPr>
          <a:p>
            <a:pPr indent="-409575">
              <a:buFontTx/>
              <a:buNone/>
            </a:pPr>
            <a:r>
              <a:rPr lang="zh-CN" altLang="en-US" sz="2100" baseline="0" dirty="0">
                <a:latin typeface="宋体" panose="02010600030101010101" pitchFamily="2" charset="-122"/>
                <a:ea typeface="宋体" panose="02010600030101010101" pitchFamily="2" charset="-122"/>
                <a:sym typeface="Arial" panose="020B0604020202020204" pitchFamily="34" charset="0"/>
              </a:rPr>
              <a:t>问题：</a:t>
            </a:r>
            <a:endParaRPr lang="zh-CN" altLang="zh-CN" sz="1350" dirty="0">
              <a:latin typeface="Arial" panose="020B0604020202020204" pitchFamily="34" charset="0"/>
            </a:endParaRPr>
          </a:p>
          <a:p>
            <a:pPr indent="-409575">
              <a:buFontTx/>
              <a:buNone/>
            </a:pPr>
            <a:r>
              <a:rPr lang="en-US" altLang="zh-CN" sz="2100" baseline="0" dirty="0">
                <a:latin typeface="宋体" panose="02010600030101010101" pitchFamily="2" charset="-122"/>
                <a:ea typeface="宋体" panose="02010600030101010101" pitchFamily="2" charset="-122"/>
                <a:sym typeface="Arial" panose="020B0604020202020204" pitchFamily="34" charset="0"/>
              </a:rPr>
              <a:t>(3)</a:t>
            </a:r>
            <a:r>
              <a:rPr lang="zh-CN" altLang="en-US" sz="2100" baseline="0" dirty="0">
                <a:latin typeface="宋体" panose="02010600030101010101" pitchFamily="2" charset="-122"/>
                <a:ea typeface="宋体" panose="02010600030101010101" pitchFamily="2" charset="-122"/>
                <a:sym typeface="Arial" panose="020B0604020202020204" pitchFamily="34" charset="0"/>
              </a:rPr>
              <a:t>与</a:t>
            </a:r>
            <a:r>
              <a:rPr lang="en-US" altLang="zh-CN" sz="2100" baseline="0" dirty="0">
                <a:latin typeface="宋体" panose="02010600030101010101" pitchFamily="2" charset="-122"/>
                <a:ea typeface="宋体" panose="02010600030101010101" pitchFamily="2" charset="-122"/>
                <a:sym typeface="Arial" panose="020B0604020202020204" pitchFamily="34" charset="0"/>
              </a:rPr>
              <a:t>1913</a:t>
            </a:r>
            <a:r>
              <a:rPr lang="zh-CN" altLang="en-US" sz="2100" baseline="0" dirty="0">
                <a:latin typeface="宋体" panose="02010600030101010101" pitchFamily="2" charset="-122"/>
                <a:ea typeface="宋体" panose="02010600030101010101" pitchFamily="2" charset="-122"/>
                <a:sym typeface="Arial" panose="020B0604020202020204" pitchFamily="34" charset="0"/>
              </a:rPr>
              <a:t>年相比，</a:t>
            </a:r>
            <a:r>
              <a:rPr lang="en-US" altLang="zh-CN" sz="2100" baseline="0" dirty="0">
                <a:latin typeface="宋体" panose="02010600030101010101" pitchFamily="2" charset="-122"/>
                <a:ea typeface="宋体" panose="02010600030101010101" pitchFamily="2" charset="-122"/>
                <a:sym typeface="Arial" panose="020B0604020202020204" pitchFamily="34" charset="0"/>
              </a:rPr>
              <a:t>1950</a:t>
            </a:r>
            <a:r>
              <a:rPr lang="zh-CN" altLang="en-US" sz="2100" baseline="0" dirty="0">
                <a:latin typeface="宋体" panose="02010600030101010101" pitchFamily="2" charset="-122"/>
                <a:ea typeface="宋体" panose="02010600030101010101" pitchFamily="2" charset="-122"/>
                <a:sym typeface="Arial" panose="020B0604020202020204" pitchFamily="34" charset="0"/>
              </a:rPr>
              <a:t>年德、日两国人均</a:t>
            </a:r>
            <a:r>
              <a:rPr lang="en-US" altLang="zh-CN" sz="2100" baseline="0" dirty="0">
                <a:latin typeface="宋体" panose="02010600030101010101" pitchFamily="2" charset="-122"/>
                <a:ea typeface="宋体" panose="02010600030101010101" pitchFamily="2" charset="-122"/>
                <a:sym typeface="Arial" panose="020B0604020202020204" pitchFamily="34" charset="0"/>
              </a:rPr>
              <a:t>GDP</a:t>
            </a:r>
            <a:r>
              <a:rPr lang="zh-CN" altLang="en-US" sz="2100" baseline="0" dirty="0">
                <a:latin typeface="宋体" panose="02010600030101010101" pitchFamily="2" charset="-122"/>
                <a:ea typeface="宋体" panose="02010600030101010101" pitchFamily="2" charset="-122"/>
                <a:sym typeface="Arial" panose="020B0604020202020204" pitchFamily="34" charset="0"/>
              </a:rPr>
              <a:t>增长缓慢的主要共同原因是什么</a:t>
            </a:r>
            <a:r>
              <a:rPr lang="en-US" altLang="zh-CN" sz="2100" baseline="0" dirty="0">
                <a:latin typeface="宋体" panose="02010600030101010101" pitchFamily="2" charset="-122"/>
                <a:ea typeface="宋体" panose="02010600030101010101" pitchFamily="2" charset="-122"/>
                <a:sym typeface="Arial" panose="020B0604020202020204" pitchFamily="34" charset="0"/>
              </a:rPr>
              <a:t>? </a:t>
            </a:r>
            <a:endParaRPr lang="zh-CN" altLang="zh-CN" sz="1350" dirty="0">
              <a:latin typeface="Arial" panose="020B0604020202020204" pitchFamily="34" charset="0"/>
            </a:endParaRPr>
          </a:p>
        </p:txBody>
      </p:sp>
      <p:sp>
        <p:nvSpPr>
          <p:cNvPr id="1049354" name="矩形 1050041"/>
          <p:cNvSpPr/>
          <p:nvPr/>
        </p:nvSpPr>
        <p:spPr>
          <a:xfrm>
            <a:off x="2171700" y="4329152"/>
            <a:ext cx="4972050" cy="391160"/>
          </a:xfrm>
          <a:prstGeom prst="rect">
            <a:avLst/>
          </a:prstGeom>
          <a:noFill/>
          <a:ln w="9525">
            <a:noFill/>
          </a:ln>
        </p:spPr>
        <p:txBody>
          <a:bodyPr vert="horz" lIns="68580" tIns="34290" rIns="68580" bIns="34290" anchor="ctr" anchorCtr="0">
            <a:spAutoFit/>
          </a:bodyPr>
          <a:p>
            <a:pPr algn="ctr">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德、日发动第二次世界大战，并且战败。 </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9354"/>
                                        </p:tgtEl>
                                        <p:attrNameLst>
                                          <p:attrName>style.visibility</p:attrName>
                                        </p:attrNameLst>
                                      </p:cBhvr>
                                      <p:to>
                                        <p:strVal val="visible"/>
                                      </p:to>
                                    </p:set>
                                    <p:animEffect transition="in" filter="blinds(horizontal)">
                                      <p:cBhvr>
                                        <p:cTn id="7" dur="500"/>
                                        <p:tgtEl>
                                          <p:spTgt spid="1049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384" name="图片 2097748"/>
          <p:cNvPicPr>
            <a:picLocks noChangeAspect="1"/>
          </p:cNvPicPr>
          <p:nvPr/>
        </p:nvPicPr>
        <p:blipFill>
          <a:blip r:embed="rId1">
            <a:clrChange>
              <a:clrFrom>
                <a:srgbClr val="FFFFFF"/>
              </a:clrFrom>
              <a:clrTo>
                <a:srgbClr val="FFFFFF">
                  <a:alpha val="0"/>
                </a:srgbClr>
              </a:clrTo>
            </a:clrChange>
          </a:blip>
          <a:srcRect/>
          <a:stretch>
            <a:fillRect/>
          </a:stretch>
        </p:blipFill>
        <p:spPr>
          <a:xfrm>
            <a:off x="2171700" y="514350"/>
            <a:ext cx="4857750" cy="2832497"/>
          </a:xfrm>
          <a:prstGeom prst="rect">
            <a:avLst/>
          </a:prstGeom>
          <a:noFill/>
          <a:ln w="9525">
            <a:noFill/>
          </a:ln>
        </p:spPr>
      </p:pic>
      <p:sp>
        <p:nvSpPr>
          <p:cNvPr id="1049356" name="矩形 1050043"/>
          <p:cNvSpPr/>
          <p:nvPr/>
        </p:nvSpPr>
        <p:spPr>
          <a:xfrm>
            <a:off x="323850" y="189865"/>
            <a:ext cx="7614285" cy="345440"/>
          </a:xfrm>
          <a:prstGeom prst="rect">
            <a:avLst/>
          </a:prstGeom>
          <a:solidFill>
            <a:srgbClr val="FFFFFF"/>
          </a:solidFill>
          <a:ln w="9525">
            <a:noFill/>
          </a:ln>
        </p:spPr>
        <p:txBody>
          <a:bodyPr vert="horz" wrap="square" lIns="68580" tIns="34290" rIns="68580" bIns="34290" anchor="ctr" anchorCtr="0">
            <a:spAutoFit/>
          </a:bodyPr>
          <a:p>
            <a:pPr indent="-409575">
              <a:buFontTx/>
              <a:buNone/>
            </a:pPr>
            <a:r>
              <a:rPr lang="zh-CN" altLang="en-US" b="1" baseline="0" dirty="0">
                <a:latin typeface="宋体" panose="02010600030101010101" pitchFamily="2" charset="-122"/>
                <a:ea typeface="宋体" panose="02010600030101010101" pitchFamily="2" charset="-122"/>
                <a:sym typeface="Arial" panose="020B0604020202020204" pitchFamily="34" charset="0"/>
              </a:rPr>
              <a:t>分析</a:t>
            </a:r>
            <a:r>
              <a:rPr lang="en-US" altLang="zh-CN" b="1" baseline="0" dirty="0">
                <a:latin typeface="宋体" panose="02010600030101010101" pitchFamily="2" charset="-122"/>
                <a:ea typeface="宋体" panose="02010600030101010101" pitchFamily="2" charset="-122"/>
                <a:sym typeface="Arial" panose="020B0604020202020204" pitchFamily="34" charset="0"/>
              </a:rPr>
              <a:t>1700</a:t>
            </a:r>
            <a:r>
              <a:rPr lang="zh-CN" altLang="en-US" b="1" baseline="0" dirty="0">
                <a:latin typeface="宋体" panose="02010600030101010101" pitchFamily="2" charset="-122"/>
                <a:ea typeface="宋体" panose="02010600030101010101" pitchFamily="2" charset="-122"/>
                <a:sym typeface="Arial" panose="020B0604020202020204" pitchFamily="34" charset="0"/>
              </a:rPr>
              <a:t>年至</a:t>
            </a:r>
            <a:r>
              <a:rPr lang="en-US" altLang="zh-CN" b="1" baseline="0" dirty="0">
                <a:latin typeface="宋体" panose="02010600030101010101" pitchFamily="2" charset="-122"/>
                <a:ea typeface="宋体" panose="02010600030101010101" pitchFamily="2" charset="-122"/>
                <a:sym typeface="Arial" panose="020B0604020202020204" pitchFamily="34" charset="0"/>
              </a:rPr>
              <a:t>1973</a:t>
            </a:r>
            <a:r>
              <a:rPr lang="zh-CN" altLang="en-US" b="1" baseline="0" dirty="0">
                <a:latin typeface="宋体" panose="02010600030101010101" pitchFamily="2" charset="-122"/>
                <a:ea typeface="宋体" panose="02010600030101010101" pitchFamily="2" charset="-122"/>
                <a:sym typeface="Arial" panose="020B0604020202020204" pitchFamily="34" charset="0"/>
              </a:rPr>
              <a:t>年世界部分国家人均</a:t>
            </a:r>
            <a:r>
              <a:rPr lang="en-US" altLang="zh-CN" b="1" baseline="0" dirty="0">
                <a:latin typeface="宋体" panose="02010600030101010101" pitchFamily="2" charset="-122"/>
                <a:ea typeface="宋体" panose="02010600030101010101" pitchFamily="2" charset="-122"/>
                <a:sym typeface="Arial" panose="020B0604020202020204" pitchFamily="34" charset="0"/>
              </a:rPr>
              <a:t>GDP</a:t>
            </a:r>
            <a:r>
              <a:rPr lang="zh-CN" altLang="en-US" b="1" baseline="0" dirty="0">
                <a:latin typeface="宋体" panose="02010600030101010101" pitchFamily="2" charset="-122"/>
                <a:ea typeface="宋体" panose="02010600030101010101" pitchFamily="2" charset="-122"/>
                <a:sym typeface="Arial" panose="020B0604020202020204" pitchFamily="34" charset="0"/>
              </a:rPr>
              <a:t>变化的折线图，回答下列问题。</a:t>
            </a:r>
            <a:endParaRPr lang="zh-CN" altLang="zh-CN" sz="1350" dirty="0">
              <a:latin typeface="Arial" panose="020B0604020202020204" pitchFamily="34" charset="0"/>
            </a:endParaRPr>
          </a:p>
        </p:txBody>
      </p:sp>
      <p:sp>
        <p:nvSpPr>
          <p:cNvPr id="1049358" name="矩形 1050045"/>
          <p:cNvSpPr/>
          <p:nvPr/>
        </p:nvSpPr>
        <p:spPr>
          <a:xfrm>
            <a:off x="183515" y="3148330"/>
            <a:ext cx="8662670" cy="1868805"/>
          </a:xfrm>
          <a:prstGeom prst="rect">
            <a:avLst/>
          </a:prstGeom>
          <a:noFill/>
          <a:ln w="9525">
            <a:noFill/>
          </a:ln>
        </p:spPr>
        <p:txBody>
          <a:bodyPr vert="horz" wrap="square" lIns="68580" tIns="34290" rIns="68580" bIns="34290" anchor="ctr" anchorCtr="0">
            <a:spAutoFit/>
          </a:bodyPr>
          <a:p>
            <a:pPr indent="-409575">
              <a:buFontTx/>
              <a:buNone/>
            </a:pPr>
            <a:r>
              <a:rPr lang="zh-CN" altLang="en-US" sz="2100" baseline="0" dirty="0">
                <a:latin typeface="宋体" panose="02010600030101010101" pitchFamily="2" charset="-122"/>
                <a:ea typeface="宋体" panose="02010600030101010101" pitchFamily="2" charset="-122"/>
                <a:sym typeface="Arial" panose="020B0604020202020204" pitchFamily="34" charset="0"/>
              </a:rPr>
              <a:t>问题：</a:t>
            </a:r>
            <a:endParaRPr lang="zh-CN" altLang="zh-CN" sz="1350" dirty="0">
              <a:latin typeface="Arial" panose="020B0604020202020204" pitchFamily="34" charset="0"/>
            </a:endParaRPr>
          </a:p>
          <a:p>
            <a:pPr indent="-409575">
              <a:buFontTx/>
              <a:buNone/>
            </a:pPr>
            <a:r>
              <a:rPr lang="en-US" altLang="zh-CN" sz="2100" baseline="0" dirty="0">
                <a:latin typeface="宋体" panose="02010600030101010101" pitchFamily="2" charset="-122"/>
                <a:ea typeface="宋体" panose="02010600030101010101" pitchFamily="2" charset="-122"/>
                <a:sym typeface="Arial" panose="020B0604020202020204" pitchFamily="34" charset="0"/>
              </a:rPr>
              <a:t>(4)</a:t>
            </a:r>
            <a:r>
              <a:rPr lang="zh-CN" altLang="en-US" sz="2100" baseline="0" dirty="0">
                <a:latin typeface="宋体" panose="02010600030101010101" pitchFamily="2" charset="-122"/>
                <a:ea typeface="宋体" panose="02010600030101010101" pitchFamily="2" charset="-122"/>
                <a:sym typeface="Arial" panose="020B0604020202020204" pitchFamily="34" charset="0"/>
              </a:rPr>
              <a:t>从</a:t>
            </a:r>
            <a:r>
              <a:rPr lang="en-US" altLang="zh-CN" sz="2100" baseline="0" dirty="0">
                <a:latin typeface="宋体" panose="02010600030101010101" pitchFamily="2" charset="-122"/>
                <a:ea typeface="宋体" panose="02010600030101010101" pitchFamily="2" charset="-122"/>
                <a:sym typeface="Arial" panose="020B0604020202020204" pitchFamily="34" charset="0"/>
              </a:rPr>
              <a:t>1950</a:t>
            </a:r>
            <a:r>
              <a:rPr lang="zh-CN" altLang="en-US" sz="2100" baseline="0" dirty="0">
                <a:latin typeface="宋体" panose="02010600030101010101" pitchFamily="2" charset="-122"/>
                <a:ea typeface="宋体" panose="02010600030101010101" pitchFamily="2" charset="-122"/>
                <a:sym typeface="Arial" panose="020B0604020202020204" pitchFamily="34" charset="0"/>
              </a:rPr>
              <a:t>年到</a:t>
            </a:r>
            <a:r>
              <a:rPr lang="en-US" altLang="zh-CN" sz="2100" baseline="0" dirty="0">
                <a:latin typeface="宋体" panose="02010600030101010101" pitchFamily="2" charset="-122"/>
                <a:ea typeface="宋体" panose="02010600030101010101" pitchFamily="2" charset="-122"/>
                <a:sym typeface="Arial" panose="020B0604020202020204" pitchFamily="34" charset="0"/>
              </a:rPr>
              <a:t>1973</a:t>
            </a:r>
            <a:r>
              <a:rPr lang="zh-CN" altLang="en-US" sz="2100" baseline="0" dirty="0">
                <a:latin typeface="宋体" panose="02010600030101010101" pitchFamily="2" charset="-122"/>
                <a:ea typeface="宋体" panose="02010600030101010101" pitchFamily="2" charset="-122"/>
                <a:sym typeface="Arial" panose="020B0604020202020204" pitchFamily="34" charset="0"/>
              </a:rPr>
              <a:t>年，日、英、德三国经济迅速增长的共同外部因素是什么？在经济发展过程中，欧洲逐渐走向联合，</a:t>
            </a:r>
            <a:r>
              <a:rPr lang="en-US" altLang="zh-CN" sz="2100" baseline="0" dirty="0">
                <a:latin typeface="宋体" panose="02010600030101010101" pitchFamily="2" charset="-122"/>
                <a:ea typeface="宋体" panose="02010600030101010101" pitchFamily="2" charset="-122"/>
                <a:sym typeface="Arial" panose="020B0604020202020204" pitchFamily="34" charset="0"/>
              </a:rPr>
              <a:t>20</a:t>
            </a:r>
            <a:r>
              <a:rPr lang="zh-CN" altLang="en-US" sz="2100" baseline="0" dirty="0">
                <a:latin typeface="宋体" panose="02010600030101010101" pitchFamily="2" charset="-122"/>
                <a:ea typeface="宋体" panose="02010600030101010101" pitchFamily="2" charset="-122"/>
                <a:sym typeface="Arial" panose="020B0604020202020204" pitchFamily="34" charset="0"/>
              </a:rPr>
              <a:t>世纪</a:t>
            </a:r>
            <a:r>
              <a:rPr lang="en-US" altLang="zh-CN" sz="2100" baseline="0" dirty="0">
                <a:latin typeface="宋体" panose="02010600030101010101" pitchFamily="2" charset="-122"/>
                <a:ea typeface="宋体" panose="02010600030101010101" pitchFamily="2" charset="-122"/>
                <a:sym typeface="Arial" panose="020B0604020202020204" pitchFamily="34" charset="0"/>
              </a:rPr>
              <a:t>90</a:t>
            </a:r>
            <a:r>
              <a:rPr lang="zh-CN" altLang="en-US" sz="2100" baseline="0" dirty="0">
                <a:latin typeface="宋体" panose="02010600030101010101" pitchFamily="2" charset="-122"/>
                <a:ea typeface="宋体" panose="02010600030101010101" pitchFamily="2" charset="-122"/>
                <a:sym typeface="Arial" panose="020B0604020202020204" pitchFamily="34" charset="0"/>
              </a:rPr>
              <a:t>年代形成的经济体名称是什么？</a:t>
            </a:r>
            <a:endParaRPr lang="zh-CN" altLang="zh-CN" sz="1350" dirty="0">
              <a:latin typeface="Arial" panose="020B0604020202020204" pitchFamily="34" charset="0"/>
            </a:endParaRPr>
          </a:p>
          <a:p>
            <a:pPr indent="-409575">
              <a:buFontTx/>
              <a:buNone/>
            </a:pPr>
            <a:endParaRPr lang="zh-CN" altLang="en-US" sz="3300" baseline="0" dirty="0">
              <a:latin typeface="Arial" panose="020B0604020202020204" pitchFamily="34" charset="0"/>
              <a:ea typeface="宋体" panose="02010600030101010101" pitchFamily="2" charset="-122"/>
              <a:sym typeface="Arial" panose="020B0604020202020204" pitchFamily="34" charset="0"/>
            </a:endParaRPr>
          </a:p>
        </p:txBody>
      </p:sp>
      <p:sp>
        <p:nvSpPr>
          <p:cNvPr id="1049360" name="矩形 1050047"/>
          <p:cNvSpPr/>
          <p:nvPr/>
        </p:nvSpPr>
        <p:spPr>
          <a:xfrm>
            <a:off x="1257300" y="4456787"/>
            <a:ext cx="6515100" cy="391160"/>
          </a:xfrm>
          <a:prstGeom prst="rect">
            <a:avLst/>
          </a:prstGeom>
          <a:noFill/>
          <a:ln w="9525">
            <a:noFill/>
          </a:ln>
        </p:spPr>
        <p:txBody>
          <a:bodyPr vert="horz" lIns="68580" tIns="34290" rIns="68580" bIns="34290" anchor="ctr" anchorCtr="0">
            <a:spAutoFit/>
          </a:bodyPr>
          <a:p>
            <a:pPr algn="ctr">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美国的援助（或美国的扶持）；欧盟（欧洲联盟） </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9360"/>
                                        </p:tgtEl>
                                        <p:attrNameLst>
                                          <p:attrName>style.visibility</p:attrName>
                                        </p:attrNameLst>
                                      </p:cBhvr>
                                      <p:to>
                                        <p:strVal val="visible"/>
                                      </p:to>
                                    </p:set>
                                    <p:animEffect transition="in" filter="blinds(horizontal)">
                                      <p:cBhvr>
                                        <p:cTn id="7" dur="500"/>
                                        <p:tgtEl>
                                          <p:spTgt spid="1049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386" name="图片 2097750"/>
          <p:cNvPicPr>
            <a:picLocks noChangeAspect="1"/>
          </p:cNvPicPr>
          <p:nvPr/>
        </p:nvPicPr>
        <p:blipFill>
          <a:blip r:embed="rId1">
            <a:clrChange>
              <a:clrFrom>
                <a:srgbClr val="FFFFFF"/>
              </a:clrFrom>
              <a:clrTo>
                <a:srgbClr val="FFFFFF">
                  <a:alpha val="0"/>
                </a:srgbClr>
              </a:clrTo>
            </a:clrChange>
          </a:blip>
          <a:srcRect/>
          <a:stretch>
            <a:fillRect/>
          </a:stretch>
        </p:blipFill>
        <p:spPr>
          <a:xfrm>
            <a:off x="2142808" y="627698"/>
            <a:ext cx="4857750" cy="2832497"/>
          </a:xfrm>
          <a:prstGeom prst="rect">
            <a:avLst/>
          </a:prstGeom>
          <a:noFill/>
          <a:ln w="9525">
            <a:noFill/>
          </a:ln>
        </p:spPr>
      </p:pic>
      <p:sp>
        <p:nvSpPr>
          <p:cNvPr id="1049362" name="矩形 1050049"/>
          <p:cNvSpPr/>
          <p:nvPr/>
        </p:nvSpPr>
        <p:spPr>
          <a:xfrm>
            <a:off x="107315" y="173990"/>
            <a:ext cx="7455535" cy="345440"/>
          </a:xfrm>
          <a:prstGeom prst="rect">
            <a:avLst/>
          </a:prstGeom>
          <a:solidFill>
            <a:srgbClr val="FFFFFF"/>
          </a:solidFill>
          <a:ln w="9525">
            <a:noFill/>
          </a:ln>
        </p:spPr>
        <p:txBody>
          <a:bodyPr vert="horz" wrap="square" lIns="68580" tIns="34290" rIns="68580" bIns="34290" anchor="ctr" anchorCtr="0">
            <a:spAutoFit/>
          </a:bodyPr>
          <a:p>
            <a:pPr indent="-409575">
              <a:buFontTx/>
              <a:buNone/>
            </a:pPr>
            <a:r>
              <a:rPr lang="zh-CN" altLang="en-US" b="1" baseline="0" dirty="0">
                <a:latin typeface="宋体" panose="02010600030101010101" pitchFamily="2" charset="-122"/>
                <a:ea typeface="宋体" panose="02010600030101010101" pitchFamily="2" charset="-122"/>
                <a:sym typeface="Arial" panose="020B0604020202020204" pitchFamily="34" charset="0"/>
              </a:rPr>
              <a:t>分析</a:t>
            </a:r>
            <a:r>
              <a:rPr lang="en-US" altLang="zh-CN" b="1" baseline="0" dirty="0">
                <a:latin typeface="宋体" panose="02010600030101010101" pitchFamily="2" charset="-122"/>
                <a:ea typeface="宋体" panose="02010600030101010101" pitchFamily="2" charset="-122"/>
                <a:sym typeface="Arial" panose="020B0604020202020204" pitchFamily="34" charset="0"/>
              </a:rPr>
              <a:t>1700</a:t>
            </a:r>
            <a:r>
              <a:rPr lang="zh-CN" altLang="en-US" b="1" baseline="0" dirty="0">
                <a:latin typeface="宋体" panose="02010600030101010101" pitchFamily="2" charset="-122"/>
                <a:ea typeface="宋体" panose="02010600030101010101" pitchFamily="2" charset="-122"/>
                <a:sym typeface="Arial" panose="020B0604020202020204" pitchFamily="34" charset="0"/>
              </a:rPr>
              <a:t>年至</a:t>
            </a:r>
            <a:r>
              <a:rPr lang="en-US" altLang="zh-CN" b="1" baseline="0" dirty="0">
                <a:latin typeface="宋体" panose="02010600030101010101" pitchFamily="2" charset="-122"/>
                <a:ea typeface="宋体" panose="02010600030101010101" pitchFamily="2" charset="-122"/>
                <a:sym typeface="Arial" panose="020B0604020202020204" pitchFamily="34" charset="0"/>
              </a:rPr>
              <a:t>1973</a:t>
            </a:r>
            <a:r>
              <a:rPr lang="zh-CN" altLang="en-US" b="1" baseline="0" dirty="0">
                <a:latin typeface="宋体" panose="02010600030101010101" pitchFamily="2" charset="-122"/>
                <a:ea typeface="宋体" panose="02010600030101010101" pitchFamily="2" charset="-122"/>
                <a:sym typeface="Arial" panose="020B0604020202020204" pitchFamily="34" charset="0"/>
              </a:rPr>
              <a:t>年世界部分国家人均</a:t>
            </a:r>
            <a:r>
              <a:rPr lang="en-US" altLang="zh-CN" b="1" baseline="0" dirty="0">
                <a:latin typeface="宋体" panose="02010600030101010101" pitchFamily="2" charset="-122"/>
                <a:ea typeface="宋体" panose="02010600030101010101" pitchFamily="2" charset="-122"/>
                <a:sym typeface="Arial" panose="020B0604020202020204" pitchFamily="34" charset="0"/>
              </a:rPr>
              <a:t>GDP</a:t>
            </a:r>
            <a:r>
              <a:rPr lang="zh-CN" altLang="en-US" b="1" baseline="0" dirty="0">
                <a:latin typeface="宋体" panose="02010600030101010101" pitchFamily="2" charset="-122"/>
                <a:ea typeface="宋体" panose="02010600030101010101" pitchFamily="2" charset="-122"/>
                <a:sym typeface="Arial" panose="020B0604020202020204" pitchFamily="34" charset="0"/>
              </a:rPr>
              <a:t>变化的折线图，回答下列问题。</a:t>
            </a:r>
            <a:endParaRPr lang="zh-CN" altLang="zh-CN" sz="1350" dirty="0">
              <a:latin typeface="Arial" panose="020B0604020202020204" pitchFamily="34" charset="0"/>
            </a:endParaRPr>
          </a:p>
        </p:txBody>
      </p:sp>
      <p:sp>
        <p:nvSpPr>
          <p:cNvPr id="1049364" name="矩形 1050051"/>
          <p:cNvSpPr/>
          <p:nvPr/>
        </p:nvSpPr>
        <p:spPr>
          <a:xfrm>
            <a:off x="329565" y="3508058"/>
            <a:ext cx="8484235" cy="1222375"/>
          </a:xfrm>
          <a:prstGeom prst="rect">
            <a:avLst/>
          </a:prstGeom>
          <a:noFill/>
          <a:ln w="9525">
            <a:noFill/>
          </a:ln>
        </p:spPr>
        <p:txBody>
          <a:bodyPr vert="horz" wrap="square" lIns="68580" tIns="34290" rIns="68580" bIns="34290" anchor="ctr" anchorCtr="0">
            <a:spAutoFit/>
          </a:bodyPr>
          <a:p>
            <a:pPr indent="-409575">
              <a:buFontTx/>
              <a:buNone/>
            </a:pPr>
            <a:r>
              <a:rPr lang="zh-CN" altLang="en-US" sz="2100" baseline="0" dirty="0">
                <a:latin typeface="宋体" panose="02010600030101010101" pitchFamily="2" charset="-122"/>
                <a:ea typeface="宋体" panose="02010600030101010101" pitchFamily="2" charset="-122"/>
                <a:sym typeface="Arial" panose="020B0604020202020204" pitchFamily="34" charset="0"/>
              </a:rPr>
              <a:t>问题：</a:t>
            </a:r>
            <a:endParaRPr lang="zh-CN" altLang="zh-CN" sz="1350" dirty="0">
              <a:latin typeface="Arial" panose="020B0604020202020204" pitchFamily="34" charset="0"/>
            </a:endParaRPr>
          </a:p>
          <a:p>
            <a:pPr indent="-409575">
              <a:buFontTx/>
              <a:buNone/>
            </a:pPr>
            <a:r>
              <a:rPr lang="en-US" altLang="zh-CN" sz="2100" baseline="0" dirty="0">
                <a:latin typeface="宋体" panose="02010600030101010101" pitchFamily="2" charset="-122"/>
                <a:ea typeface="宋体" panose="02010600030101010101" pitchFamily="2" charset="-122"/>
                <a:sym typeface="Arial" panose="020B0604020202020204" pitchFamily="34" charset="0"/>
              </a:rPr>
              <a:t>(5)20</a:t>
            </a:r>
            <a:r>
              <a:rPr lang="zh-CN" altLang="en-US" sz="2100" baseline="0" dirty="0">
                <a:latin typeface="宋体" panose="02010600030101010101" pitchFamily="2" charset="-122"/>
                <a:ea typeface="宋体" panose="02010600030101010101" pitchFamily="2" charset="-122"/>
                <a:sym typeface="Arial" panose="020B0604020202020204" pitchFamily="34" charset="0"/>
              </a:rPr>
              <a:t>世纪</a:t>
            </a:r>
            <a:r>
              <a:rPr lang="en-US" altLang="zh-CN" sz="2100" baseline="0" dirty="0">
                <a:latin typeface="宋体" panose="02010600030101010101" pitchFamily="2" charset="-122"/>
                <a:ea typeface="宋体" panose="02010600030101010101" pitchFamily="2" charset="-122"/>
                <a:sym typeface="Arial" panose="020B0604020202020204" pitchFamily="34" charset="0"/>
              </a:rPr>
              <a:t>70</a:t>
            </a:r>
            <a:r>
              <a:rPr lang="zh-CN" altLang="en-US" sz="2100" baseline="0" dirty="0">
                <a:latin typeface="宋体" panose="02010600030101010101" pitchFamily="2" charset="-122"/>
                <a:ea typeface="宋体" panose="02010600030101010101" pitchFamily="2" charset="-122"/>
                <a:sym typeface="Arial" panose="020B0604020202020204" pitchFamily="34" charset="0"/>
              </a:rPr>
              <a:t>年代末，中国为改变落后的局面，作出了什么伟大决策？</a:t>
            </a:r>
            <a:endParaRPr lang="zh-CN" altLang="zh-CN" sz="1350" dirty="0">
              <a:latin typeface="Arial" panose="020B0604020202020204" pitchFamily="34" charset="0"/>
            </a:endParaRPr>
          </a:p>
          <a:p>
            <a:pPr indent="-409575">
              <a:buFontTx/>
              <a:buNone/>
            </a:pPr>
            <a:endParaRPr lang="zh-CN" altLang="en-US" sz="3300" baseline="0" dirty="0">
              <a:latin typeface="Arial" panose="020B0604020202020204" pitchFamily="34" charset="0"/>
              <a:ea typeface="宋体" panose="02010600030101010101" pitchFamily="2" charset="-122"/>
              <a:sym typeface="Arial" panose="020B0604020202020204" pitchFamily="34" charset="0"/>
            </a:endParaRPr>
          </a:p>
        </p:txBody>
      </p:sp>
      <p:sp>
        <p:nvSpPr>
          <p:cNvPr id="1049366" name="矩形 1050053"/>
          <p:cNvSpPr/>
          <p:nvPr/>
        </p:nvSpPr>
        <p:spPr>
          <a:xfrm>
            <a:off x="2844165" y="4444087"/>
            <a:ext cx="3028950" cy="391160"/>
          </a:xfrm>
          <a:prstGeom prst="rect">
            <a:avLst/>
          </a:prstGeom>
          <a:noFill/>
          <a:ln w="9525">
            <a:noFill/>
          </a:ln>
        </p:spPr>
        <p:txBody>
          <a:bodyPr vert="horz" lIns="68580" tIns="34290" rIns="68580" bIns="34290" anchor="ctr" anchorCtr="0">
            <a:spAutoFit/>
          </a:bodyPr>
          <a:p>
            <a:pPr algn="ctr">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实行改革开放。 </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9366"/>
                                        </p:tgtEl>
                                        <p:attrNameLst>
                                          <p:attrName>style.visibility</p:attrName>
                                        </p:attrNameLst>
                                      </p:cBhvr>
                                      <p:to>
                                        <p:strVal val="visible"/>
                                      </p:to>
                                    </p:set>
                                    <p:animEffect transition="in" filter="blinds(horizontal)">
                                      <p:cBhvr>
                                        <p:cTn id="7" dur="500"/>
                                        <p:tgtEl>
                                          <p:spTgt spid="1049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050" name="文本占位符 1049309"/>
          <p:cNvSpPr/>
          <p:nvPr>
            <p:ph type="body" idx="1"/>
          </p:nvPr>
        </p:nvSpPr>
        <p:spPr>
          <a:xfrm>
            <a:off x="107315" y="71120"/>
            <a:ext cx="8314055" cy="4839970"/>
          </a:xfrm>
        </p:spPr>
        <p:txBody>
          <a:bodyPr lIns="68580" tIns="34290" rIns="68580" bIns="34290" anchor="t" anchorCtr="0">
            <a:normAutofit fontScale="70000"/>
          </a:bodyPr>
          <a:p>
            <a:pPr marL="0" indent="0">
              <a:buSzPct val="100000"/>
              <a:buFontTx/>
              <a:buNone/>
            </a:pPr>
            <a:r>
              <a:rPr lang="zh-CN" altLang="en-US" b="0" baseline="0" dirty="0">
                <a:latin typeface="Arial" panose="020B0604020202020204" pitchFamily="34" charset="0"/>
                <a:ea typeface="楷体_GB2312" pitchFamily="49" charset="-122"/>
                <a:sym typeface="Arial" panose="020B0604020202020204" pitchFamily="34" charset="0"/>
              </a:rPr>
              <a:t>有人说：在屈辱的近代，我国因为落后错失第一、二次科技革命的机遇，新中国成立后，我国搭上了第三次科技革命的快车。下列能证明此观点的是</a:t>
            </a:r>
            <a:endParaRPr lang="en-US" altLang="en-US" dirty="0"/>
          </a:p>
          <a:p>
            <a:pPr marL="0" indent="0">
              <a:buSzPct val="100000"/>
              <a:buFontTx/>
              <a:buNone/>
            </a:pPr>
            <a:r>
              <a:rPr lang="zh-CN" altLang="en-US" baseline="0" dirty="0">
                <a:latin typeface="Arial" panose="020B0604020202020204" pitchFamily="34" charset="0"/>
                <a:ea typeface="楷体_GB2312" pitchFamily="49" charset="-122"/>
                <a:sym typeface="Arial" panose="020B0604020202020204" pitchFamily="34" charset="0"/>
              </a:rPr>
              <a:t> </a:t>
            </a:r>
            <a:endParaRPr lang="en-US" altLang="en-US" dirty="0"/>
          </a:p>
          <a:p>
            <a:pPr>
              <a:buSzPct val="100000"/>
              <a:buFontTx/>
              <a:buChar char="•"/>
            </a:pPr>
            <a:endParaRPr lang="zh-CN" altLang="en-US" baseline="0" dirty="0">
              <a:latin typeface="Arial" panose="020B0604020202020204" pitchFamily="34" charset="0"/>
              <a:ea typeface="楷体_GB2312" pitchFamily="49" charset="-122"/>
              <a:sym typeface="Arial" panose="020B0604020202020204" pitchFamily="34" charset="0"/>
            </a:endParaRPr>
          </a:p>
          <a:p>
            <a:pPr>
              <a:buSzPct val="100000"/>
              <a:buFontTx/>
              <a:buChar char="•"/>
            </a:pPr>
            <a:endParaRPr lang="zh-CN" altLang="en-US" baseline="0" dirty="0">
              <a:latin typeface="Arial" panose="020B0604020202020204" pitchFamily="34" charset="0"/>
              <a:ea typeface="楷体_GB2312" pitchFamily="49" charset="-122"/>
              <a:sym typeface="Arial" panose="020B0604020202020204" pitchFamily="34" charset="0"/>
            </a:endParaRPr>
          </a:p>
          <a:p>
            <a:pPr>
              <a:buSzPct val="100000"/>
              <a:buFontTx/>
              <a:buChar char="•"/>
            </a:pPr>
            <a:endParaRPr lang="zh-CN" altLang="en-US" baseline="0" dirty="0">
              <a:latin typeface="Arial" panose="020B0604020202020204" pitchFamily="34" charset="0"/>
              <a:ea typeface="楷体_GB2312" pitchFamily="49" charset="-122"/>
              <a:sym typeface="Arial" panose="020B0604020202020204" pitchFamily="34" charset="0"/>
            </a:endParaRPr>
          </a:p>
          <a:p>
            <a:pPr>
              <a:buSzPct val="100000"/>
              <a:buFontTx/>
              <a:buChar char="•"/>
            </a:pPr>
            <a:endParaRPr lang="zh-CN" altLang="en-US" baseline="0" dirty="0">
              <a:latin typeface="Arial" panose="020B0604020202020204" pitchFamily="34" charset="0"/>
              <a:ea typeface="楷体_GB2312" pitchFamily="49" charset="-122"/>
              <a:sym typeface="Arial" panose="020B0604020202020204" pitchFamily="34" charset="0"/>
            </a:endParaRPr>
          </a:p>
          <a:p>
            <a:pPr marL="0" indent="0">
              <a:buSzPct val="100000"/>
              <a:buFontTx/>
              <a:buNone/>
            </a:pPr>
            <a:r>
              <a:rPr lang="en-US" altLang="zh-CN" b="0" baseline="0" dirty="0">
                <a:latin typeface="Arial" panose="020B0604020202020204" pitchFamily="34" charset="0"/>
                <a:ea typeface="楷体_GB2312" pitchFamily="49" charset="-122"/>
                <a:sym typeface="Arial" panose="020B0604020202020204" pitchFamily="34" charset="0"/>
              </a:rPr>
              <a:t>A.</a:t>
            </a:r>
            <a:r>
              <a:rPr lang="zh-CN" altLang="en-US" b="0" baseline="0" dirty="0">
                <a:latin typeface="Arial" panose="020B0604020202020204" pitchFamily="34" charset="0"/>
                <a:ea typeface="楷体_GB2312" pitchFamily="49" charset="-122"/>
                <a:sym typeface="Arial" panose="020B0604020202020204" pitchFamily="34" charset="0"/>
              </a:rPr>
              <a:t>原子弹爆炸　 　         </a:t>
            </a:r>
            <a:r>
              <a:rPr lang="en-US" altLang="zh-CN" b="0" baseline="0" dirty="0">
                <a:latin typeface="Arial" panose="020B0604020202020204" pitchFamily="34" charset="0"/>
                <a:ea typeface="楷体_GB2312" pitchFamily="49" charset="-122"/>
                <a:sym typeface="Arial" panose="020B0604020202020204" pitchFamily="34" charset="0"/>
              </a:rPr>
              <a:t>B.</a:t>
            </a:r>
            <a:r>
              <a:rPr lang="zh-CN" altLang="en-US" b="0" baseline="0" dirty="0">
                <a:latin typeface="Arial" panose="020B0604020202020204" pitchFamily="34" charset="0"/>
                <a:ea typeface="楷体_GB2312" pitchFamily="49" charset="-122"/>
                <a:sym typeface="Arial" panose="020B0604020202020204" pitchFamily="34" charset="0"/>
              </a:rPr>
              <a:t>蒸汽机　　　　　</a:t>
            </a:r>
            <a:endParaRPr lang="en-US" altLang="en-US" dirty="0"/>
          </a:p>
          <a:p>
            <a:pPr marL="0" indent="0">
              <a:buSzPct val="100000"/>
              <a:buFontTx/>
              <a:buNone/>
            </a:pPr>
            <a:r>
              <a:rPr lang="en-US" altLang="zh-CN" b="0" baseline="0" dirty="0">
                <a:latin typeface="Arial" panose="020B0604020202020204" pitchFamily="34" charset="0"/>
                <a:ea typeface="楷体_GB2312" pitchFamily="49" charset="-122"/>
                <a:sym typeface="Arial" panose="020B0604020202020204" pitchFamily="34" charset="0"/>
              </a:rPr>
              <a:t>C.</a:t>
            </a:r>
            <a:r>
              <a:rPr lang="zh-CN" altLang="en-US" b="0" baseline="0" dirty="0">
                <a:latin typeface="Arial" panose="020B0604020202020204" pitchFamily="34" charset="0"/>
                <a:ea typeface="楷体_GB2312" pitchFamily="49" charset="-122"/>
                <a:sym typeface="Arial" panose="020B0604020202020204" pitchFamily="34" charset="0"/>
              </a:rPr>
              <a:t>蒸汽机车　　　     　</a:t>
            </a:r>
            <a:r>
              <a:rPr lang="en-US" altLang="zh-CN" b="0" baseline="0" dirty="0">
                <a:latin typeface="Arial" panose="020B0604020202020204" pitchFamily="34" charset="0"/>
                <a:ea typeface="楷体_GB2312" pitchFamily="49" charset="-122"/>
                <a:sym typeface="Arial" panose="020B0604020202020204" pitchFamily="34" charset="0"/>
              </a:rPr>
              <a:t>D.</a:t>
            </a:r>
            <a:r>
              <a:rPr lang="zh-CN" altLang="en-US" b="0" baseline="0" dirty="0">
                <a:latin typeface="Arial" panose="020B0604020202020204" pitchFamily="34" charset="0"/>
                <a:ea typeface="楷体_GB2312" pitchFamily="49" charset="-122"/>
                <a:sym typeface="Arial" panose="020B0604020202020204" pitchFamily="34" charset="0"/>
              </a:rPr>
              <a:t>螺旋桨飞机</a:t>
            </a:r>
            <a:endParaRPr lang="en-US" altLang="en-US" dirty="0"/>
          </a:p>
        </p:txBody>
      </p:sp>
      <p:pic>
        <p:nvPicPr>
          <p:cNvPr id="2097322" name="图片 2097504"/>
          <p:cNvPicPr>
            <a:picLocks noChangeAspect="1"/>
          </p:cNvPicPr>
          <p:nvPr/>
        </p:nvPicPr>
        <p:blipFill>
          <a:blip r:embed="rId1"/>
          <a:srcRect/>
          <a:stretch>
            <a:fillRect/>
          </a:stretch>
        </p:blipFill>
        <p:spPr>
          <a:xfrm>
            <a:off x="1601391" y="1545431"/>
            <a:ext cx="1510903" cy="1835944"/>
          </a:xfrm>
          <a:prstGeom prst="rect">
            <a:avLst/>
          </a:prstGeom>
          <a:noFill/>
          <a:ln w="9525">
            <a:noFill/>
          </a:ln>
        </p:spPr>
      </p:pic>
      <p:pic>
        <p:nvPicPr>
          <p:cNvPr id="2097324" name="图片 2097506"/>
          <p:cNvPicPr>
            <a:picLocks noChangeAspect="1"/>
          </p:cNvPicPr>
          <p:nvPr/>
        </p:nvPicPr>
        <p:blipFill>
          <a:blip r:embed="rId2"/>
          <a:srcRect/>
          <a:stretch>
            <a:fillRect/>
          </a:stretch>
        </p:blipFill>
        <p:spPr>
          <a:xfrm>
            <a:off x="3221831" y="1491854"/>
            <a:ext cx="1081088" cy="1835944"/>
          </a:xfrm>
          <a:prstGeom prst="rect">
            <a:avLst/>
          </a:prstGeom>
          <a:noFill/>
          <a:ln w="9525">
            <a:noFill/>
          </a:ln>
        </p:spPr>
      </p:pic>
      <p:pic>
        <p:nvPicPr>
          <p:cNvPr id="2097326" name="图片 2097508"/>
          <p:cNvPicPr>
            <a:picLocks noChangeAspect="1"/>
          </p:cNvPicPr>
          <p:nvPr/>
        </p:nvPicPr>
        <p:blipFill>
          <a:blip r:embed="rId3"/>
          <a:srcRect/>
          <a:stretch>
            <a:fillRect/>
          </a:stretch>
        </p:blipFill>
        <p:spPr>
          <a:xfrm>
            <a:off x="4410075" y="1653779"/>
            <a:ext cx="1350169" cy="1674019"/>
          </a:xfrm>
          <a:prstGeom prst="rect">
            <a:avLst/>
          </a:prstGeom>
          <a:noFill/>
          <a:ln w="9525">
            <a:noFill/>
          </a:ln>
        </p:spPr>
      </p:pic>
      <p:pic>
        <p:nvPicPr>
          <p:cNvPr id="2097328" name="图片 2097510"/>
          <p:cNvPicPr>
            <a:picLocks noChangeAspect="1"/>
          </p:cNvPicPr>
          <p:nvPr/>
        </p:nvPicPr>
        <p:blipFill>
          <a:blip r:embed="rId4"/>
          <a:srcRect/>
          <a:stretch>
            <a:fillRect/>
          </a:stretch>
        </p:blipFill>
        <p:spPr>
          <a:xfrm>
            <a:off x="5760244" y="1545431"/>
            <a:ext cx="1782366" cy="1835944"/>
          </a:xfrm>
          <a:prstGeom prst="rect">
            <a:avLst/>
          </a:prstGeom>
          <a:noFill/>
          <a:ln w="9525">
            <a:noFill/>
          </a:ln>
        </p:spPr>
      </p:pic>
      <p:sp>
        <p:nvSpPr>
          <p:cNvPr id="1049052" name="矩形 1049311"/>
          <p:cNvSpPr/>
          <p:nvPr/>
        </p:nvSpPr>
        <p:spPr>
          <a:xfrm>
            <a:off x="3222307" y="1564005"/>
            <a:ext cx="5832872" cy="1845945"/>
          </a:xfrm>
          <a:prstGeom prst="rect">
            <a:avLst/>
          </a:prstGeom>
          <a:solidFill>
            <a:srgbClr val="CCFFCC"/>
          </a:solidFill>
          <a:ln w="9525">
            <a:noFill/>
          </a:ln>
        </p:spPr>
        <p:txBody>
          <a:bodyPr vert="horz" wrap="square" lIns="68580" tIns="34290" rIns="68580" bIns="34290" anchor="t" anchorCtr="0">
            <a:spAutoFit/>
          </a:bodyPr>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解题技巧：</a:t>
            </a:r>
            <a:endParaRPr lang="zh-CN" altLang="zh-CN" sz="1350" dirty="0">
              <a:latin typeface="Arial" panose="020B0604020202020204" pitchFamily="34" charset="0"/>
            </a:endParaRPr>
          </a:p>
          <a:p>
            <a:pPr>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1</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、熟悉三次科技革命的主要内容</a:t>
            </a:r>
            <a:endParaRPr lang="zh-CN" altLang="zh-CN" sz="1350" dirty="0">
              <a:latin typeface="Arial" panose="020B0604020202020204" pitchFamily="34" charset="0"/>
            </a:endParaRPr>
          </a:p>
          <a:p>
            <a:pPr>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2</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、抓住问题中的关键词“第三次科技革命”</a:t>
            </a:r>
            <a:endParaRPr lang="zh-CN" altLang="zh-CN" sz="1350" dirty="0">
              <a:latin typeface="Arial" panose="020B0604020202020204" pitchFamily="34" charset="0"/>
            </a:endParaRPr>
          </a:p>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选择 </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A</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9052"/>
                                        </p:tgtEl>
                                        <p:attrNameLst>
                                          <p:attrName>style.visibility</p:attrName>
                                        </p:attrNameLst>
                                      </p:cBhvr>
                                      <p:to>
                                        <p:strVal val="visible"/>
                                      </p:to>
                                    </p:set>
                                    <p:animEffect transition="in" filter="box(in)">
                                      <p:cBhvr>
                                        <p:cTn id="7" dur="500"/>
                                        <p:tgtEl>
                                          <p:spTgt spid="1049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054" name="文本占位符 1049313"/>
          <p:cNvSpPr/>
          <p:nvPr>
            <p:ph type="body" idx="1"/>
          </p:nvPr>
        </p:nvSpPr>
        <p:spPr>
          <a:xfrm>
            <a:off x="323850" y="123825"/>
            <a:ext cx="7363460" cy="4320540"/>
          </a:xfrm>
        </p:spPr>
        <p:txBody>
          <a:bodyPr lIns="68580" tIns="34290" rIns="68580" bIns="34290" anchor="t" anchorCtr="0">
            <a:normAutofit fontScale="50000"/>
          </a:bodyPr>
          <a:p>
            <a:pPr>
              <a:buSzPct val="100000"/>
              <a:buFontTx/>
              <a:buChar char="•"/>
            </a:pPr>
            <a:r>
              <a:rPr lang="en-US" altLang="zh-CN" sz="5600" b="0" baseline="0" dirty="0">
                <a:solidFill>
                  <a:srgbClr val="FF0000"/>
                </a:solidFill>
                <a:latin typeface="Arial" panose="020B0604020202020204" pitchFamily="34" charset="0"/>
                <a:ea typeface="楷体_GB2312" pitchFamily="49" charset="-122"/>
                <a:sym typeface="Arial" panose="020B0604020202020204" pitchFamily="34" charset="0"/>
              </a:rPr>
              <a:t>3</a:t>
            </a:r>
            <a:r>
              <a:rPr lang="zh-CN" altLang="en-US" sz="5600" b="0" baseline="0" dirty="0">
                <a:solidFill>
                  <a:srgbClr val="FF0000"/>
                </a:solidFill>
                <a:latin typeface="Arial" panose="020B0604020202020204" pitchFamily="34" charset="0"/>
                <a:ea typeface="楷体_GB2312" pitchFamily="49" charset="-122"/>
                <a:sym typeface="Arial" panose="020B0604020202020204" pitchFamily="34" charset="0"/>
              </a:rPr>
              <a:t>、场景</a:t>
            </a:r>
            <a:endParaRPr lang="en-US" altLang="en-US" sz="5600" dirty="0"/>
          </a:p>
          <a:p>
            <a:pPr marL="0" indent="0">
              <a:buSzPct val="100000"/>
              <a:buFontTx/>
              <a:buNone/>
            </a:pPr>
            <a:r>
              <a:rPr lang="zh-CN" altLang="en-US" sz="5000" b="0" baseline="0" dirty="0">
                <a:latin typeface="Arial" panose="020B0604020202020204" pitchFamily="34" charset="0"/>
                <a:ea typeface="楷体_GB2312" pitchFamily="49" charset="-122"/>
                <a:sym typeface="Arial" panose="020B0604020202020204" pitchFamily="34" charset="0"/>
              </a:rPr>
              <a:t>下列四幅图反映的是人民解放战争时期的重大事件，其中标志人民解放军转入战略反攻的是</a:t>
            </a:r>
            <a:endParaRPr lang="en-US" altLang="en-US" sz="8000" dirty="0"/>
          </a:p>
          <a:p>
            <a:pPr marL="0" indent="0">
              <a:buSzPct val="100000"/>
              <a:buFontTx/>
              <a:buNone/>
            </a:pPr>
            <a:r>
              <a:rPr lang="zh-CN" altLang="en-US" sz="8000" baseline="0" dirty="0">
                <a:latin typeface="Arial" panose="020B0604020202020204" pitchFamily="34" charset="0"/>
                <a:ea typeface="楷体_GB2312" pitchFamily="49" charset="-122"/>
                <a:sym typeface="Arial" panose="020B0604020202020204" pitchFamily="34" charset="0"/>
              </a:rPr>
              <a:t>   </a:t>
            </a:r>
            <a:endParaRPr lang="en-US" altLang="en-US" sz="8000" dirty="0"/>
          </a:p>
          <a:p>
            <a:pPr>
              <a:buSzPct val="100000"/>
              <a:buFontTx/>
              <a:buChar char="•"/>
            </a:pPr>
            <a:endParaRPr lang="zh-CN" altLang="en-US" baseline="0" dirty="0">
              <a:latin typeface="Arial" panose="020B0604020202020204" pitchFamily="34" charset="0"/>
              <a:ea typeface="楷体_GB2312" pitchFamily="49" charset="-122"/>
              <a:sym typeface="Arial" panose="020B0604020202020204" pitchFamily="34" charset="0"/>
            </a:endParaRPr>
          </a:p>
          <a:p>
            <a:pPr>
              <a:buSzPct val="100000"/>
              <a:buFontTx/>
              <a:buChar char="•"/>
            </a:pPr>
            <a:endParaRPr lang="zh-CN" altLang="en-US" baseline="0" dirty="0">
              <a:latin typeface="Arial" panose="020B0604020202020204" pitchFamily="34" charset="0"/>
              <a:ea typeface="楷体_GB2312" pitchFamily="49" charset="-122"/>
              <a:sym typeface="Arial" panose="020B0604020202020204" pitchFamily="34" charset="0"/>
            </a:endParaRPr>
          </a:p>
          <a:p>
            <a:pPr>
              <a:buSzPct val="100000"/>
              <a:buFontTx/>
              <a:buChar char="•"/>
            </a:pPr>
            <a:endParaRPr lang="zh-CN" altLang="en-US" baseline="0" dirty="0">
              <a:latin typeface="Arial" panose="020B0604020202020204" pitchFamily="34" charset="0"/>
              <a:ea typeface="楷体_GB2312" pitchFamily="49" charset="-122"/>
              <a:sym typeface="Arial" panose="020B0604020202020204" pitchFamily="34" charset="0"/>
            </a:endParaRPr>
          </a:p>
          <a:p>
            <a:pPr>
              <a:buSzPct val="100000"/>
              <a:buFontTx/>
              <a:buChar char="•"/>
            </a:pPr>
            <a:endParaRPr lang="zh-CN" altLang="en-US" baseline="0" dirty="0">
              <a:latin typeface="Arial" panose="020B0604020202020204" pitchFamily="34" charset="0"/>
              <a:ea typeface="楷体_GB2312" pitchFamily="49" charset="-122"/>
              <a:sym typeface="Arial" panose="020B0604020202020204" pitchFamily="34" charset="0"/>
            </a:endParaRPr>
          </a:p>
          <a:p>
            <a:pPr marL="0" indent="0">
              <a:buSzPct val="100000"/>
              <a:buFontTx/>
              <a:buNone/>
            </a:pPr>
            <a:r>
              <a:rPr lang="en-US" altLang="zh-CN" b="0" baseline="0" dirty="0">
                <a:latin typeface="Arial" panose="020B0604020202020204" pitchFamily="34" charset="0"/>
                <a:ea typeface="楷体_GB2312" pitchFamily="49" charset="-122"/>
                <a:sym typeface="Arial" panose="020B0604020202020204" pitchFamily="34" charset="0"/>
              </a:rPr>
              <a:t> A</a:t>
            </a:r>
            <a:r>
              <a:rPr lang="zh-CN" altLang="en-US" b="0" baseline="0" dirty="0">
                <a:latin typeface="Arial" panose="020B0604020202020204" pitchFamily="34" charset="0"/>
                <a:ea typeface="楷体_GB2312" pitchFamily="49" charset="-122"/>
                <a:sym typeface="Arial" panose="020B0604020202020204" pitchFamily="34" charset="0"/>
              </a:rPr>
              <a:t>．重庆谈判              </a:t>
            </a:r>
            <a:r>
              <a:rPr lang="en-US" altLang="zh-CN" b="0" baseline="0" dirty="0">
                <a:latin typeface="Arial" panose="020B0604020202020204" pitchFamily="34" charset="0"/>
                <a:ea typeface="楷体_GB2312" pitchFamily="49" charset="-122"/>
                <a:sym typeface="Arial" panose="020B0604020202020204" pitchFamily="34" charset="0"/>
              </a:rPr>
              <a:t>B</a:t>
            </a:r>
            <a:r>
              <a:rPr lang="zh-CN" altLang="en-US" b="0" baseline="0" dirty="0">
                <a:latin typeface="Arial" panose="020B0604020202020204" pitchFamily="34" charset="0"/>
                <a:ea typeface="楷体_GB2312" pitchFamily="49" charset="-122"/>
                <a:sym typeface="Arial" panose="020B0604020202020204" pitchFamily="34" charset="0"/>
              </a:rPr>
              <a:t>．转战陕北       </a:t>
            </a:r>
            <a:endParaRPr lang="zh-CN" altLang="en-US" b="0" baseline="0" dirty="0">
              <a:latin typeface="Arial" panose="020B0604020202020204" pitchFamily="34" charset="0"/>
              <a:ea typeface="楷体_GB2312" pitchFamily="49" charset="-122"/>
              <a:sym typeface="Arial" panose="020B0604020202020204" pitchFamily="34" charset="0"/>
            </a:endParaRPr>
          </a:p>
          <a:p>
            <a:pPr marL="0" indent="0">
              <a:buSzPct val="100000"/>
              <a:buFontTx/>
              <a:buNone/>
            </a:pPr>
            <a:r>
              <a:rPr lang="zh-CN" altLang="en-US" b="0" baseline="0" dirty="0">
                <a:latin typeface="Arial" panose="020B0604020202020204" pitchFamily="34" charset="0"/>
                <a:ea typeface="楷体_GB2312" pitchFamily="49" charset="-122"/>
                <a:sym typeface="Arial" panose="020B0604020202020204" pitchFamily="34" charset="0"/>
              </a:rPr>
              <a:t> </a:t>
            </a:r>
            <a:r>
              <a:rPr lang="en-US" altLang="zh-CN" b="0" baseline="0" dirty="0">
                <a:latin typeface="Arial" panose="020B0604020202020204" pitchFamily="34" charset="0"/>
                <a:ea typeface="楷体_GB2312" pitchFamily="49" charset="-122"/>
                <a:sym typeface="Arial" panose="020B0604020202020204" pitchFamily="34" charset="0"/>
              </a:rPr>
              <a:t>C</a:t>
            </a:r>
            <a:r>
              <a:rPr lang="zh-CN" altLang="en-US" b="0" baseline="0" dirty="0">
                <a:latin typeface="Arial" panose="020B0604020202020204" pitchFamily="34" charset="0"/>
                <a:ea typeface="楷体_GB2312" pitchFamily="49" charset="-122"/>
                <a:sym typeface="Arial" panose="020B0604020202020204" pitchFamily="34" charset="0"/>
              </a:rPr>
              <a:t>．挺进大别山         </a:t>
            </a:r>
            <a:r>
              <a:rPr lang="en-US" altLang="zh-CN" b="0" baseline="0" dirty="0">
                <a:latin typeface="Arial" panose="020B0604020202020204" pitchFamily="34" charset="0"/>
                <a:ea typeface="楷体_GB2312" pitchFamily="49" charset="-122"/>
                <a:sym typeface="Arial" panose="020B0604020202020204" pitchFamily="34" charset="0"/>
              </a:rPr>
              <a:t>D</a:t>
            </a:r>
            <a:r>
              <a:rPr lang="zh-CN" altLang="en-US" b="0" baseline="0" dirty="0">
                <a:latin typeface="Arial" panose="020B0604020202020204" pitchFamily="34" charset="0"/>
                <a:ea typeface="楷体_GB2312" pitchFamily="49" charset="-122"/>
                <a:sym typeface="Arial" panose="020B0604020202020204" pitchFamily="34" charset="0"/>
              </a:rPr>
              <a:t>．渡江战役</a:t>
            </a:r>
            <a:endParaRPr lang="en-US" altLang="en-US" dirty="0"/>
          </a:p>
        </p:txBody>
      </p:sp>
      <p:pic>
        <p:nvPicPr>
          <p:cNvPr id="2097330" name="图片 2097512"/>
          <p:cNvPicPr>
            <a:picLocks noChangeAspect="1"/>
          </p:cNvPicPr>
          <p:nvPr/>
        </p:nvPicPr>
        <p:blipFill>
          <a:blip r:embed="rId1"/>
          <a:srcRect/>
          <a:stretch>
            <a:fillRect/>
          </a:stretch>
        </p:blipFill>
        <p:spPr>
          <a:xfrm>
            <a:off x="506651" y="1583690"/>
            <a:ext cx="1458515" cy="1620441"/>
          </a:xfrm>
          <a:prstGeom prst="rect">
            <a:avLst/>
          </a:prstGeom>
          <a:noFill/>
          <a:ln w="9525">
            <a:noFill/>
          </a:ln>
        </p:spPr>
      </p:pic>
      <p:pic>
        <p:nvPicPr>
          <p:cNvPr id="2097332" name="标题 2097514"/>
          <p:cNvPicPr>
            <a:picLocks noChangeAspect="1"/>
          </p:cNvPicPr>
          <p:nvPr>
            <p:ph type="title" idx="4294967295"/>
          </p:nvPr>
        </p:nvPicPr>
        <p:blipFill>
          <a:blip r:embed="rId2"/>
          <a:srcRect/>
          <a:stretch>
            <a:fillRect/>
          </a:stretch>
        </p:blipFill>
        <p:spPr>
          <a:xfrm>
            <a:off x="2127091" y="1528921"/>
            <a:ext cx="1431131" cy="1674019"/>
          </a:xfrm>
        </p:spPr>
      </p:pic>
      <p:pic>
        <p:nvPicPr>
          <p:cNvPr id="2097334" name="图片 2097516"/>
          <p:cNvPicPr>
            <a:picLocks noChangeAspect="1"/>
          </p:cNvPicPr>
          <p:nvPr/>
        </p:nvPicPr>
        <p:blipFill>
          <a:blip r:embed="rId3"/>
          <a:srcRect/>
          <a:stretch>
            <a:fillRect/>
          </a:stretch>
        </p:blipFill>
        <p:spPr>
          <a:xfrm>
            <a:off x="3639185" y="1584881"/>
            <a:ext cx="1565672" cy="1619250"/>
          </a:xfrm>
          <a:prstGeom prst="rect">
            <a:avLst/>
          </a:prstGeom>
          <a:noFill/>
          <a:ln w="9525">
            <a:noFill/>
          </a:ln>
        </p:spPr>
      </p:pic>
      <p:pic>
        <p:nvPicPr>
          <p:cNvPr id="2097336" name="图片 2097518"/>
          <p:cNvPicPr>
            <a:picLocks noChangeAspect="1"/>
          </p:cNvPicPr>
          <p:nvPr/>
        </p:nvPicPr>
        <p:blipFill>
          <a:blip r:embed="rId4"/>
          <a:srcRect/>
          <a:stretch>
            <a:fillRect/>
          </a:stretch>
        </p:blipFill>
        <p:spPr>
          <a:xfrm>
            <a:off x="5259626" y="1583690"/>
            <a:ext cx="1565672" cy="1620441"/>
          </a:xfrm>
          <a:prstGeom prst="rect">
            <a:avLst/>
          </a:prstGeom>
          <a:noFill/>
          <a:ln w="9525">
            <a:noFill/>
          </a:ln>
        </p:spPr>
      </p:pic>
      <p:sp>
        <p:nvSpPr>
          <p:cNvPr id="1049056" name="矩形 1049315"/>
          <p:cNvSpPr/>
          <p:nvPr/>
        </p:nvSpPr>
        <p:spPr>
          <a:xfrm>
            <a:off x="4066540" y="3274695"/>
            <a:ext cx="5102860" cy="1845945"/>
          </a:xfrm>
          <a:prstGeom prst="rect">
            <a:avLst/>
          </a:prstGeom>
          <a:solidFill>
            <a:srgbClr val="CCFFCC"/>
          </a:solidFill>
          <a:ln w="9525">
            <a:noFill/>
          </a:ln>
        </p:spPr>
        <p:txBody>
          <a:bodyPr vert="horz" wrap="square" lIns="68580" tIns="34290" rIns="68580" bIns="34290" anchor="t" anchorCtr="0">
            <a:spAutoFit/>
          </a:bodyPr>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解题技巧：</a:t>
            </a:r>
            <a:endParaRPr lang="zh-CN" altLang="zh-CN" sz="1350" dirty="0">
              <a:latin typeface="Arial" panose="020B0604020202020204" pitchFamily="34" charset="0"/>
            </a:endParaRPr>
          </a:p>
          <a:p>
            <a:pPr>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1</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、熟悉解放战争中主要战役的意义</a:t>
            </a:r>
            <a:endParaRPr lang="zh-CN" altLang="zh-CN" sz="1350" dirty="0">
              <a:latin typeface="Arial" panose="020B0604020202020204" pitchFamily="34" charset="0"/>
            </a:endParaRPr>
          </a:p>
          <a:p>
            <a:pPr>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2</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、抓住问题中的关键词“转入战略进攻”</a:t>
            </a:r>
            <a:endParaRPr lang="zh-CN" altLang="zh-CN" sz="1350" dirty="0">
              <a:latin typeface="Arial" panose="020B0604020202020204" pitchFamily="34" charset="0"/>
            </a:endParaRPr>
          </a:p>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选择 </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C</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9056"/>
                                        </p:tgtEl>
                                        <p:attrNameLst>
                                          <p:attrName>style.visibility</p:attrName>
                                        </p:attrNameLst>
                                      </p:cBhvr>
                                      <p:to>
                                        <p:strVal val="visible"/>
                                      </p:to>
                                    </p:set>
                                    <p:animEffect transition="in" filter="box(in)">
                                      <p:cBhvr>
                                        <p:cTn id="7" dur="500"/>
                                        <p:tgtEl>
                                          <p:spTgt spid="1049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058" name="文本占位符 1049317"/>
          <p:cNvSpPr/>
          <p:nvPr>
            <p:ph type="body" idx="1"/>
          </p:nvPr>
        </p:nvSpPr>
        <p:spPr>
          <a:xfrm>
            <a:off x="323850" y="159385"/>
            <a:ext cx="8519795" cy="4893310"/>
          </a:xfrm>
        </p:spPr>
        <p:txBody>
          <a:bodyPr lIns="68580" tIns="34290" rIns="68580" bIns="34290" anchor="t" anchorCtr="0"/>
          <a:p>
            <a:pPr marL="0" indent="0">
              <a:lnSpc>
                <a:spcPct val="90000"/>
              </a:lnSpc>
              <a:buSzPct val="100000"/>
              <a:buFontTx/>
              <a:buNone/>
            </a:pPr>
            <a:r>
              <a:rPr lang="zh-CN" altLang="en-US" sz="2100" b="0" baseline="0" dirty="0">
                <a:latin typeface="Arial" panose="020B0604020202020204" pitchFamily="34" charset="0"/>
                <a:ea typeface="楷体_GB2312" pitchFamily="49" charset="-122"/>
                <a:sym typeface="Arial" panose="020B0604020202020204" pitchFamily="34" charset="0"/>
              </a:rPr>
              <a:t>从下列图片所包含的历史信息中提炼出一个学习主题，最恰当的是</a:t>
            </a:r>
            <a:r>
              <a:rPr lang="zh-CN" altLang="en-US" sz="2100" baseline="0" dirty="0">
                <a:latin typeface="Arial" panose="020B0604020202020204" pitchFamily="34" charset="0"/>
                <a:ea typeface="楷体_GB2312" pitchFamily="49" charset="-122"/>
                <a:sym typeface="Arial" panose="020B0604020202020204" pitchFamily="34" charset="0"/>
              </a:rPr>
              <a:t>　　　　  　　</a:t>
            </a:r>
            <a:endParaRPr lang="en-US" altLang="en-US" dirty="0"/>
          </a:p>
          <a:p>
            <a:pPr marL="0" indent="0">
              <a:lnSpc>
                <a:spcPct val="90000"/>
              </a:lnSpc>
              <a:buSzPct val="100000"/>
              <a:buFontTx/>
              <a:buNone/>
            </a:pPr>
            <a:r>
              <a:rPr lang="zh-CN" altLang="en-US" sz="2100" baseline="0" dirty="0">
                <a:latin typeface="Arial" panose="020B0604020202020204" pitchFamily="34" charset="0"/>
                <a:ea typeface="楷体_GB2312" pitchFamily="49" charset="-122"/>
                <a:sym typeface="Arial" panose="020B0604020202020204" pitchFamily="34" charset="0"/>
              </a:rPr>
              <a:t>　　　　</a:t>
            </a:r>
            <a:endParaRPr lang="en-US" altLang="en-US" dirty="0"/>
          </a:p>
          <a:p>
            <a:pPr>
              <a:lnSpc>
                <a:spcPct val="90000"/>
              </a:lnSpc>
              <a:buSzPct val="100000"/>
              <a:buFontTx/>
              <a:buChar char="•"/>
            </a:pPr>
            <a:endParaRPr lang="zh-CN" altLang="en-US" sz="2100" baseline="0" dirty="0">
              <a:latin typeface="Arial" panose="020B0604020202020204" pitchFamily="34" charset="0"/>
              <a:ea typeface="楷体_GB2312" pitchFamily="49" charset="-122"/>
              <a:sym typeface="Arial" panose="020B0604020202020204" pitchFamily="34" charset="0"/>
            </a:endParaRPr>
          </a:p>
          <a:p>
            <a:pPr>
              <a:lnSpc>
                <a:spcPct val="90000"/>
              </a:lnSpc>
              <a:buSzPct val="100000"/>
              <a:buFontTx/>
              <a:buChar char="•"/>
            </a:pPr>
            <a:endParaRPr lang="zh-CN" altLang="en-US" sz="2100" baseline="0" dirty="0">
              <a:latin typeface="Arial" panose="020B0604020202020204" pitchFamily="34" charset="0"/>
              <a:ea typeface="楷体_GB2312" pitchFamily="49" charset="-122"/>
              <a:sym typeface="Arial" panose="020B0604020202020204" pitchFamily="34" charset="0"/>
            </a:endParaRPr>
          </a:p>
          <a:p>
            <a:pPr>
              <a:lnSpc>
                <a:spcPct val="90000"/>
              </a:lnSpc>
              <a:buSzPct val="100000"/>
              <a:buFontTx/>
              <a:buChar char="•"/>
            </a:pPr>
            <a:endParaRPr lang="zh-CN" altLang="en-US" sz="2100" baseline="0" dirty="0">
              <a:latin typeface="Arial" panose="020B0604020202020204" pitchFamily="34" charset="0"/>
              <a:ea typeface="楷体_GB2312" pitchFamily="49" charset="-122"/>
              <a:sym typeface="Arial" panose="020B0604020202020204" pitchFamily="34" charset="0"/>
            </a:endParaRPr>
          </a:p>
          <a:p>
            <a:pPr>
              <a:lnSpc>
                <a:spcPct val="90000"/>
              </a:lnSpc>
              <a:buSzPct val="100000"/>
              <a:buFontTx/>
              <a:buChar char="•"/>
            </a:pPr>
            <a:endParaRPr lang="zh-CN" altLang="en-US" sz="2100" baseline="0" dirty="0">
              <a:latin typeface="Arial" panose="020B0604020202020204" pitchFamily="34" charset="0"/>
              <a:ea typeface="楷体_GB2312" pitchFamily="49" charset="-122"/>
              <a:sym typeface="Arial" panose="020B0604020202020204" pitchFamily="34" charset="0"/>
            </a:endParaRPr>
          </a:p>
          <a:p>
            <a:pPr>
              <a:lnSpc>
                <a:spcPct val="90000"/>
              </a:lnSpc>
              <a:buSzPct val="100000"/>
              <a:buFontTx/>
              <a:buChar char="•"/>
            </a:pPr>
            <a:endParaRPr lang="zh-CN" altLang="en-US" sz="2100" baseline="0" dirty="0">
              <a:latin typeface="Arial" panose="020B0604020202020204" pitchFamily="34" charset="0"/>
              <a:ea typeface="楷体_GB2312" pitchFamily="49" charset="-122"/>
              <a:sym typeface="Arial" panose="020B0604020202020204" pitchFamily="34" charset="0"/>
            </a:endParaRPr>
          </a:p>
          <a:p>
            <a:pPr>
              <a:lnSpc>
                <a:spcPct val="90000"/>
              </a:lnSpc>
              <a:buSzPct val="100000"/>
              <a:buFontTx/>
              <a:buChar char="•"/>
            </a:pPr>
            <a:endParaRPr lang="zh-CN" altLang="en-US" sz="2100" baseline="0" dirty="0">
              <a:latin typeface="Arial" panose="020B0604020202020204" pitchFamily="34" charset="0"/>
              <a:ea typeface="楷体_GB2312" pitchFamily="49" charset="-122"/>
              <a:sym typeface="Arial" panose="020B0604020202020204" pitchFamily="34" charset="0"/>
            </a:endParaRPr>
          </a:p>
          <a:p>
            <a:pPr>
              <a:lnSpc>
                <a:spcPct val="90000"/>
              </a:lnSpc>
              <a:buSzPct val="100000"/>
              <a:buFontTx/>
              <a:buChar char="•"/>
            </a:pPr>
            <a:endParaRPr lang="zh-CN" altLang="en-US" sz="2100" baseline="0" dirty="0">
              <a:latin typeface="Arial" panose="020B0604020202020204" pitchFamily="34" charset="0"/>
              <a:ea typeface="楷体_GB2312" pitchFamily="49" charset="-122"/>
              <a:sym typeface="Arial" panose="020B0604020202020204" pitchFamily="34" charset="0"/>
            </a:endParaRPr>
          </a:p>
          <a:p>
            <a:pPr marL="0" indent="0">
              <a:lnSpc>
                <a:spcPct val="90000"/>
              </a:lnSpc>
              <a:buSzPct val="100000"/>
              <a:buFontTx/>
              <a:buNone/>
            </a:pPr>
            <a:endParaRPr lang="en-US" altLang="zh-CN" sz="1800" b="0" baseline="0" dirty="0">
              <a:latin typeface="Arial" panose="020B0604020202020204" pitchFamily="34" charset="0"/>
              <a:ea typeface="楷体_GB2312" pitchFamily="49" charset="-122"/>
              <a:sym typeface="Arial" panose="020B0604020202020204" pitchFamily="34" charset="0"/>
            </a:endParaRPr>
          </a:p>
          <a:p>
            <a:pPr marL="0" indent="0">
              <a:lnSpc>
                <a:spcPct val="90000"/>
              </a:lnSpc>
              <a:buSzPct val="100000"/>
              <a:buFontTx/>
              <a:buNone/>
            </a:pPr>
            <a:r>
              <a:rPr lang="en-US" altLang="zh-CN" sz="1800" b="0" baseline="0" dirty="0">
                <a:latin typeface="Arial" panose="020B0604020202020204" pitchFamily="34" charset="0"/>
                <a:ea typeface="楷体_GB2312" pitchFamily="49" charset="-122"/>
                <a:sym typeface="Arial" panose="020B0604020202020204" pitchFamily="34" charset="0"/>
              </a:rPr>
              <a:t>A</a:t>
            </a:r>
            <a:r>
              <a:rPr lang="zh-CN" altLang="en-US" sz="1800" b="0" baseline="0" dirty="0">
                <a:latin typeface="Arial" panose="020B0604020202020204" pitchFamily="34" charset="0"/>
                <a:ea typeface="楷体_GB2312" pitchFamily="49" charset="-122"/>
                <a:sym typeface="Arial" panose="020B0604020202020204" pitchFamily="34" charset="0"/>
              </a:rPr>
              <a:t>．反抗列强的侵略           </a:t>
            </a:r>
            <a:endParaRPr lang="en-US" altLang="en-US" dirty="0"/>
          </a:p>
          <a:p>
            <a:pPr marL="0" indent="0">
              <a:lnSpc>
                <a:spcPct val="90000"/>
              </a:lnSpc>
              <a:buSzPct val="100000"/>
              <a:buFontTx/>
              <a:buNone/>
            </a:pPr>
            <a:r>
              <a:rPr lang="en-US" altLang="zh-CN" sz="1800" b="0" baseline="0" dirty="0">
                <a:latin typeface="Arial" panose="020B0604020202020204" pitchFamily="34" charset="0"/>
                <a:ea typeface="楷体_GB2312" pitchFamily="49" charset="-122"/>
                <a:sym typeface="Arial" panose="020B0604020202020204" pitchFamily="34" charset="0"/>
              </a:rPr>
              <a:t>B</a:t>
            </a:r>
            <a:r>
              <a:rPr lang="zh-CN" altLang="en-US" sz="1800" b="0" baseline="0" dirty="0">
                <a:latin typeface="Arial" panose="020B0604020202020204" pitchFamily="34" charset="0"/>
                <a:ea typeface="楷体_GB2312" pitchFamily="49" charset="-122"/>
                <a:sym typeface="Arial" panose="020B0604020202020204" pitchFamily="34" charset="0"/>
              </a:rPr>
              <a:t>．中国近代化的起步</a:t>
            </a:r>
            <a:endParaRPr lang="en-US" altLang="en-US" dirty="0"/>
          </a:p>
          <a:p>
            <a:pPr marL="0" indent="0">
              <a:lnSpc>
                <a:spcPct val="90000"/>
              </a:lnSpc>
              <a:buSzPct val="100000"/>
              <a:buFontTx/>
              <a:buNone/>
            </a:pPr>
            <a:r>
              <a:rPr lang="en-US" altLang="zh-CN" sz="1800" b="0" baseline="0" dirty="0">
                <a:latin typeface="Arial" panose="020B0604020202020204" pitchFamily="34" charset="0"/>
                <a:ea typeface="楷体_GB2312" pitchFamily="49" charset="-122"/>
                <a:sym typeface="Arial" panose="020B0604020202020204" pitchFamily="34" charset="0"/>
              </a:rPr>
              <a:t>C</a:t>
            </a:r>
            <a:r>
              <a:rPr lang="zh-CN" altLang="en-US" sz="1800" b="0" baseline="0" dirty="0">
                <a:latin typeface="Arial" panose="020B0604020202020204" pitchFamily="34" charset="0"/>
                <a:ea typeface="楷体_GB2312" pitchFamily="49" charset="-122"/>
                <a:sym typeface="Arial" panose="020B0604020202020204" pitchFamily="34" charset="0"/>
              </a:rPr>
              <a:t>．新民主主义革命的兴起</a:t>
            </a:r>
            <a:endParaRPr lang="en-US" altLang="en-US" dirty="0"/>
          </a:p>
          <a:p>
            <a:pPr marL="0" indent="0">
              <a:lnSpc>
                <a:spcPct val="90000"/>
              </a:lnSpc>
              <a:buSzPct val="100000"/>
              <a:buFontTx/>
              <a:buNone/>
            </a:pPr>
            <a:r>
              <a:rPr lang="en-US" altLang="zh-CN" sz="1800" b="0" baseline="0" dirty="0">
                <a:latin typeface="Arial" panose="020B0604020202020204" pitchFamily="34" charset="0"/>
                <a:ea typeface="楷体_GB2312" pitchFamily="49" charset="-122"/>
                <a:sym typeface="Arial" panose="020B0604020202020204" pitchFamily="34" charset="0"/>
              </a:rPr>
              <a:t>D</a:t>
            </a:r>
            <a:r>
              <a:rPr lang="zh-CN" altLang="en-US" sz="1800" b="0" baseline="0" dirty="0">
                <a:latin typeface="Arial" panose="020B0604020202020204" pitchFamily="34" charset="0"/>
                <a:ea typeface="楷体_GB2312" pitchFamily="49" charset="-122"/>
                <a:sym typeface="Arial" panose="020B0604020202020204" pitchFamily="34" charset="0"/>
              </a:rPr>
              <a:t>．国共合作与斗争的历程</a:t>
            </a:r>
            <a:endParaRPr lang="en-US" altLang="en-US" dirty="0"/>
          </a:p>
        </p:txBody>
      </p:sp>
      <p:grpSp>
        <p:nvGrpSpPr>
          <p:cNvPr id="293" name="组合 292"/>
          <p:cNvGrpSpPr/>
          <p:nvPr/>
        </p:nvGrpSpPr>
        <p:grpSpPr>
          <a:xfrm>
            <a:off x="1744901" y="681038"/>
            <a:ext cx="5670947" cy="1262063"/>
            <a:chOff x="0" y="0"/>
            <a:chExt cx="6660" cy="2652"/>
          </a:xfrm>
        </p:grpSpPr>
        <p:pic>
          <p:nvPicPr>
            <p:cNvPr id="2097338" name="图片 2097520"/>
            <p:cNvPicPr>
              <a:picLocks noChangeAspect="1"/>
            </p:cNvPicPr>
            <p:nvPr/>
          </p:nvPicPr>
          <p:blipFill>
            <a:blip r:embed="rId1">
              <a:grayscl/>
            </a:blip>
            <a:srcRect b="3"/>
            <a:stretch>
              <a:fillRect/>
            </a:stretch>
          </p:blipFill>
          <p:spPr>
            <a:xfrm>
              <a:off x="0" y="0"/>
              <a:ext cx="3060" cy="2184"/>
            </a:xfrm>
            <a:prstGeom prst="rect">
              <a:avLst/>
            </a:prstGeom>
            <a:noFill/>
            <a:ln w="9525">
              <a:noFill/>
            </a:ln>
          </p:spPr>
        </p:pic>
        <p:pic>
          <p:nvPicPr>
            <p:cNvPr id="2097340" name="图片 2097522"/>
            <p:cNvPicPr>
              <a:picLocks noChangeAspect="1"/>
            </p:cNvPicPr>
            <p:nvPr/>
          </p:nvPicPr>
          <p:blipFill>
            <a:blip r:embed="rId2">
              <a:grayscl/>
            </a:blip>
            <a:srcRect b="3"/>
            <a:stretch>
              <a:fillRect/>
            </a:stretch>
          </p:blipFill>
          <p:spPr>
            <a:xfrm>
              <a:off x="3240" y="0"/>
              <a:ext cx="3420" cy="2235"/>
            </a:xfrm>
            <a:prstGeom prst="rect">
              <a:avLst/>
            </a:prstGeom>
            <a:noFill/>
            <a:ln w="9525">
              <a:noFill/>
            </a:ln>
          </p:spPr>
        </p:pic>
        <p:sp>
          <p:nvSpPr>
            <p:cNvPr id="1049060" name="矩形 1049319"/>
            <p:cNvSpPr/>
            <p:nvPr/>
          </p:nvSpPr>
          <p:spPr>
            <a:xfrm>
              <a:off x="0" y="2184"/>
              <a:ext cx="6660" cy="468"/>
            </a:xfrm>
            <a:prstGeom prst="rect">
              <a:avLst/>
            </a:prstGeom>
            <a:solidFill>
              <a:srgbClr val="FFFFFF"/>
            </a:solidFill>
            <a:ln w="9525" cap="flat" cmpd="sng">
              <a:solidFill>
                <a:srgbClr val="FFFFFF">
                  <a:alpha val="100000"/>
                </a:srgbClr>
              </a:solidFill>
              <a:prstDash val="solid"/>
              <a:miter/>
              <a:headEnd type="none" w="med" len="med"/>
              <a:tailEnd type="none" w="med" len="med"/>
            </a:ln>
          </p:spPr>
          <p:txBody>
            <a:bodyPr vert="horz" lIns="68580" tIns="34290" rIns="68580" bIns="34290" anchor="t" anchorCtr="0"/>
            <a:p>
              <a:pPr algn="just">
                <a:buFontTx/>
                <a:buNone/>
              </a:pPr>
              <a:r>
                <a:rPr lang="zh-CN" altLang="en-US" sz="1200" b="1" baseline="0" dirty="0">
                  <a:latin typeface="楷体_GB2312" pitchFamily="49" charset="-122"/>
                  <a:ea typeface="楷体_GB2312" pitchFamily="49" charset="-122"/>
                  <a:sym typeface="Arial" panose="020B0604020202020204" pitchFamily="34" charset="0"/>
                </a:rPr>
                <a:t>五四运动中商界声援学生                        中共一大部分代表</a:t>
              </a:r>
              <a:endParaRPr lang="zh-CN" altLang="zh-CN" sz="1350" dirty="0">
                <a:latin typeface="Arial" panose="020B0604020202020204" pitchFamily="34" charset="0"/>
              </a:endParaRPr>
            </a:p>
            <a:p>
              <a:pPr>
                <a:buFontTx/>
                <a:buNone/>
              </a:pPr>
              <a:endParaRPr lang="zh-CN" altLang="en-US" sz="1200" b="1" baseline="0" dirty="0">
                <a:latin typeface="Arial" panose="020B0604020202020204" pitchFamily="34" charset="0"/>
                <a:ea typeface="宋体" panose="02010600030101010101" pitchFamily="2" charset="-122"/>
                <a:sym typeface="Arial" panose="020B0604020202020204" pitchFamily="34" charset="0"/>
              </a:endParaRPr>
            </a:p>
          </p:txBody>
        </p:sp>
      </p:grpSp>
      <p:grpSp>
        <p:nvGrpSpPr>
          <p:cNvPr id="295" name="组合 294"/>
          <p:cNvGrpSpPr/>
          <p:nvPr/>
        </p:nvGrpSpPr>
        <p:grpSpPr>
          <a:xfrm>
            <a:off x="1744980" y="1924050"/>
            <a:ext cx="5671185" cy="1337310"/>
            <a:chOff x="0" y="0"/>
            <a:chExt cx="7200" cy="2808"/>
          </a:xfrm>
        </p:grpSpPr>
        <p:pic>
          <p:nvPicPr>
            <p:cNvPr id="2097342" name="图片 2097524"/>
            <p:cNvPicPr>
              <a:picLocks noChangeAspect="1"/>
            </p:cNvPicPr>
            <p:nvPr/>
          </p:nvPicPr>
          <p:blipFill>
            <a:blip r:embed="rId3"/>
            <a:srcRect/>
            <a:stretch>
              <a:fillRect/>
            </a:stretch>
          </p:blipFill>
          <p:spPr>
            <a:xfrm>
              <a:off x="0" y="156"/>
              <a:ext cx="3300" cy="2250"/>
            </a:xfrm>
            <a:prstGeom prst="rect">
              <a:avLst/>
            </a:prstGeom>
            <a:noFill/>
            <a:ln w="9525">
              <a:noFill/>
            </a:ln>
          </p:spPr>
        </p:pic>
        <p:pic>
          <p:nvPicPr>
            <p:cNvPr id="2097344" name="图片 2097526"/>
            <p:cNvPicPr>
              <a:picLocks noChangeAspect="1"/>
            </p:cNvPicPr>
            <p:nvPr/>
          </p:nvPicPr>
          <p:blipFill>
            <a:blip r:embed="rId4"/>
            <a:srcRect/>
            <a:stretch>
              <a:fillRect/>
            </a:stretch>
          </p:blipFill>
          <p:spPr>
            <a:xfrm>
              <a:off x="3420" y="0"/>
              <a:ext cx="3780" cy="2340"/>
            </a:xfrm>
            <a:prstGeom prst="rect">
              <a:avLst/>
            </a:prstGeom>
            <a:noFill/>
            <a:ln w="9525">
              <a:noFill/>
            </a:ln>
          </p:spPr>
        </p:pic>
        <p:sp>
          <p:nvSpPr>
            <p:cNvPr id="1049062" name="矩形 1049321"/>
            <p:cNvSpPr/>
            <p:nvPr/>
          </p:nvSpPr>
          <p:spPr>
            <a:xfrm>
              <a:off x="0" y="2340"/>
              <a:ext cx="7199" cy="468"/>
            </a:xfrm>
            <a:prstGeom prst="rect">
              <a:avLst/>
            </a:prstGeom>
            <a:solidFill>
              <a:srgbClr val="FFFFFF"/>
            </a:solidFill>
            <a:ln w="9525" cap="flat" cmpd="sng">
              <a:solidFill>
                <a:srgbClr val="FFFFFF">
                  <a:alpha val="100000"/>
                </a:srgbClr>
              </a:solidFill>
              <a:prstDash val="solid"/>
              <a:miter/>
              <a:headEnd type="none" w="med" len="med"/>
              <a:tailEnd type="none" w="med" len="med"/>
            </a:ln>
          </p:spPr>
          <p:txBody>
            <a:bodyPr vert="horz" lIns="68580" tIns="34290" rIns="68580" bIns="34290" anchor="t" anchorCtr="0"/>
            <a:p>
              <a:pPr algn="just">
                <a:buFontTx/>
                <a:buNone/>
              </a:pPr>
              <a:r>
                <a:rPr lang="zh-CN" altLang="en-US" sz="1200" b="1" baseline="0" dirty="0">
                  <a:latin typeface="楷体_GB2312" pitchFamily="49" charset="-122"/>
                  <a:ea typeface="楷体_GB2312" pitchFamily="49" charset="-122"/>
                  <a:sym typeface="Arial" panose="020B0604020202020204" pitchFamily="34" charset="0"/>
                </a:rPr>
                <a:t>行军中的叶挺独立团                  （标语）“没有饭吃的穷人快来赶上红军”</a:t>
              </a:r>
              <a:endParaRPr lang="zh-CN" altLang="zh-CN" sz="1350" dirty="0">
                <a:latin typeface="Arial" panose="020B0604020202020204" pitchFamily="34" charset="0"/>
              </a:endParaRPr>
            </a:p>
            <a:p>
              <a:pPr>
                <a:buFontTx/>
                <a:buNone/>
              </a:pPr>
              <a:endParaRPr lang="zh-CN" altLang="en-US" sz="1200" b="1" baseline="0" dirty="0">
                <a:latin typeface="Arial" panose="020B0604020202020204" pitchFamily="34" charset="0"/>
                <a:ea typeface="宋体" panose="02010600030101010101" pitchFamily="2" charset="-122"/>
                <a:sym typeface="Arial" panose="020B0604020202020204" pitchFamily="34" charset="0"/>
              </a:endParaRPr>
            </a:p>
          </p:txBody>
        </p:sp>
      </p:grpSp>
      <p:sp>
        <p:nvSpPr>
          <p:cNvPr id="1049064" name="矩形 1049323"/>
          <p:cNvSpPr/>
          <p:nvPr/>
        </p:nvSpPr>
        <p:spPr>
          <a:xfrm>
            <a:off x="7596426" y="628095"/>
            <a:ext cx="972740" cy="345440"/>
          </a:xfrm>
          <a:prstGeom prst="rect">
            <a:avLst/>
          </a:prstGeom>
          <a:noFill/>
          <a:ln w="9525">
            <a:noFill/>
          </a:ln>
        </p:spPr>
        <p:txBody>
          <a:bodyPr vert="horz" lIns="68580" tIns="34290" rIns="68580" bIns="34290" anchor="t" anchorCtr="0">
            <a:spAutoFit/>
          </a:bodyPr>
          <a:p>
            <a:pPr>
              <a:spcBef>
                <a:spcPct val="50000"/>
              </a:spcBef>
              <a:buFontTx/>
              <a:buNone/>
            </a:pPr>
            <a:r>
              <a:rPr lang="en-US" altLang="zh-CN" baseline="0" dirty="0">
                <a:solidFill>
                  <a:srgbClr val="FF0000"/>
                </a:solidFill>
                <a:latin typeface="Arial" panose="020B0604020202020204" pitchFamily="34" charset="0"/>
                <a:ea typeface="宋体" panose="02010600030101010101" pitchFamily="2" charset="-122"/>
                <a:sym typeface="Arial" panose="020B0604020202020204" pitchFamily="34" charset="0"/>
              </a:rPr>
              <a:t>C</a:t>
            </a:r>
            <a:endParaRPr lang="zh-CN" altLang="zh-CN" sz="1350" dirty="0">
              <a:latin typeface="Arial" panose="020B0604020202020204" pitchFamily="34" charset="0"/>
            </a:endParaRPr>
          </a:p>
        </p:txBody>
      </p:sp>
      <p:sp>
        <p:nvSpPr>
          <p:cNvPr id="1049066" name="矩形 1049325"/>
          <p:cNvSpPr/>
          <p:nvPr/>
        </p:nvSpPr>
        <p:spPr>
          <a:xfrm>
            <a:off x="3761105" y="3300095"/>
            <a:ext cx="5382895" cy="1843405"/>
          </a:xfrm>
          <a:prstGeom prst="rect">
            <a:avLst/>
          </a:prstGeom>
          <a:solidFill>
            <a:srgbClr val="CCFFCC"/>
          </a:solidFill>
          <a:ln w="9525">
            <a:noFill/>
          </a:ln>
        </p:spPr>
        <p:txBody>
          <a:bodyPr vert="horz" wrap="square" lIns="68580" tIns="34290" rIns="68580" bIns="34290" anchor="t" anchorCtr="0">
            <a:spAutoFit/>
          </a:bodyPr>
          <a:p>
            <a:pPr>
              <a:lnSpc>
                <a:spcPct val="70000"/>
              </a:lnSpc>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解题技巧：如何归纳图片主题？</a:t>
            </a:r>
            <a:endParaRPr lang="zh-CN" altLang="zh-CN" sz="1350" dirty="0">
              <a:latin typeface="Arial" panose="020B0604020202020204" pitchFamily="34" charset="0"/>
            </a:endParaRPr>
          </a:p>
          <a:p>
            <a:pPr>
              <a:lnSpc>
                <a:spcPct val="70000"/>
              </a:lnSpc>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1</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、关注题干，寻找主题</a:t>
            </a:r>
            <a:endParaRPr lang="zh-CN" altLang="zh-CN" sz="1350" dirty="0">
              <a:latin typeface="Arial" panose="020B0604020202020204" pitchFamily="34" charset="0"/>
            </a:endParaRPr>
          </a:p>
          <a:p>
            <a:pPr>
              <a:lnSpc>
                <a:spcPct val="70000"/>
              </a:lnSpc>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2</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、关注图片信息（文字提示），找出相同点</a:t>
            </a:r>
            <a:endParaRPr lang="zh-CN" altLang="zh-CN" sz="1350" dirty="0">
              <a:latin typeface="Arial" panose="020B0604020202020204" pitchFamily="34" charset="0"/>
            </a:endParaRPr>
          </a:p>
          <a:p>
            <a:pPr>
              <a:lnSpc>
                <a:spcPct val="70000"/>
              </a:lnSpc>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3</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、辨析选项，建议用排除法</a:t>
            </a:r>
            <a:endParaRPr lang="zh-CN" altLang="zh-CN" sz="1350" dirty="0">
              <a:latin typeface="Arial" panose="020B0604020202020204" pitchFamily="34" charset="0"/>
            </a:endParaRPr>
          </a:p>
          <a:p>
            <a:pPr>
              <a:lnSpc>
                <a:spcPct val="70000"/>
              </a:lnSpc>
              <a:spcBef>
                <a:spcPct val="50000"/>
              </a:spcBef>
              <a:buFontTx/>
              <a:buNone/>
            </a:pP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选择 C</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9064"/>
                                        </p:tgtEl>
                                        <p:attrNameLst>
                                          <p:attrName>style.visibility</p:attrName>
                                        </p:attrNameLst>
                                      </p:cBhvr>
                                      <p:to>
                                        <p:strVal val="visible"/>
                                      </p:to>
                                    </p:set>
                                    <p:anim calcmode="lin" valueType="num">
                                      <p:cBhvr additive="base">
                                        <p:cTn id="7" dur="500" fill="hold"/>
                                        <p:tgtEl>
                                          <p:spTgt spid="1049064"/>
                                        </p:tgtEl>
                                        <p:attrNameLst>
                                          <p:attrName>ppt_x</p:attrName>
                                        </p:attrNameLst>
                                      </p:cBhvr>
                                      <p:tavLst>
                                        <p:tav tm="0">
                                          <p:val>
                                            <p:strVal val="#ppt_x"/>
                                          </p:val>
                                        </p:tav>
                                        <p:tav tm="100000">
                                          <p:val>
                                            <p:strVal val="#ppt_x"/>
                                          </p:val>
                                        </p:tav>
                                      </p:tavLst>
                                    </p:anim>
                                    <p:anim calcmode="lin" valueType="num">
                                      <p:cBhvr additive="base">
                                        <p:cTn id="8" dur="500" fill="hold"/>
                                        <p:tgtEl>
                                          <p:spTgt spid="10490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049066"/>
                                        </p:tgtEl>
                                        <p:attrNameLst>
                                          <p:attrName>style.visibility</p:attrName>
                                        </p:attrNameLst>
                                      </p:cBhvr>
                                      <p:to>
                                        <p:strVal val="visible"/>
                                      </p:to>
                                    </p:set>
                                    <p:animEffect transition="in" filter="box(in)">
                                      <p:cBhvr>
                                        <p:cTn id="13" dur="500"/>
                                        <p:tgtEl>
                                          <p:spTgt spid="1049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068" name="标题 1049579"/>
          <p:cNvSpPr/>
          <p:nvPr>
            <p:ph type="title" idx="4294967295"/>
          </p:nvPr>
        </p:nvSpPr>
        <p:spPr>
          <a:xfrm>
            <a:off x="166370" y="0"/>
            <a:ext cx="3186430" cy="768985"/>
          </a:xfrm>
        </p:spPr>
        <p:txBody>
          <a:bodyPr lIns="68580" tIns="34290" rIns="68580" bIns="34290" anchor="t" anchorCtr="0"/>
          <a:p>
            <a:pPr algn="l">
              <a:buFontTx/>
              <a:buNone/>
            </a:pPr>
            <a:r>
              <a:rPr lang="zh-CN" altLang="en-US" sz="3200" b="1" baseline="0" dirty="0">
                <a:latin typeface="Arial" panose="020B0604020202020204" pitchFamily="34" charset="0"/>
                <a:ea typeface="黑体" panose="02010609060101010101" pitchFamily="2" charset="-122"/>
                <a:sym typeface="Arial" panose="020B0604020202020204" pitchFamily="34" charset="0"/>
              </a:rPr>
              <a:t>表格、数轴类</a:t>
            </a:r>
            <a:endParaRPr lang="zh-CN" altLang="en-US" sz="3200" b="1" baseline="0" dirty="0">
              <a:latin typeface="Arial" panose="020B0604020202020204" pitchFamily="34" charset="0"/>
              <a:ea typeface="黑体" panose="02010609060101010101" pitchFamily="2" charset="-122"/>
              <a:sym typeface="Arial" panose="020B0604020202020204" pitchFamily="34" charset="0"/>
            </a:endParaRPr>
          </a:p>
        </p:txBody>
      </p:sp>
      <p:sp>
        <p:nvSpPr>
          <p:cNvPr id="1049070" name="文本占位符 1049581"/>
          <p:cNvSpPr/>
          <p:nvPr>
            <p:ph type="body" idx="1"/>
          </p:nvPr>
        </p:nvSpPr>
        <p:spPr>
          <a:xfrm>
            <a:off x="166370" y="628015"/>
            <a:ext cx="8229600" cy="2378710"/>
          </a:xfrm>
        </p:spPr>
        <p:txBody>
          <a:bodyPr lIns="68580" tIns="34290" rIns="68580" bIns="34290" anchor="t" anchorCtr="0"/>
          <a:p>
            <a:pPr marL="0" indent="0">
              <a:lnSpc>
                <a:spcPct val="100000"/>
              </a:lnSpc>
              <a:buSzPct val="100000"/>
              <a:buFontTx/>
              <a:buNone/>
            </a:pPr>
            <a:r>
              <a:rPr lang="zh-CN" altLang="en-US" sz="2400" b="0" baseline="0" dirty="0">
                <a:latin typeface="Arial" panose="020B0604020202020204" pitchFamily="34" charset="0"/>
                <a:ea typeface="楷体_GB2312" pitchFamily="49" charset="-122"/>
                <a:sym typeface="Arial" panose="020B0604020202020204" pitchFamily="34" charset="0"/>
              </a:rPr>
              <a:t>下表中两种所有制经济百分比出现的主要原因是</a:t>
            </a:r>
            <a:endParaRPr lang="zh-CN" altLang="en-US" sz="2400" b="0" baseline="0" dirty="0">
              <a:latin typeface="Arial" panose="020B0604020202020204" pitchFamily="34" charset="0"/>
              <a:ea typeface="楷体_GB2312" pitchFamily="49" charset="-122"/>
              <a:sym typeface="Arial" panose="020B0604020202020204" pitchFamily="34" charset="0"/>
            </a:endParaRPr>
          </a:p>
          <a:p>
            <a:pPr marL="0" indent="0">
              <a:lnSpc>
                <a:spcPct val="100000"/>
              </a:lnSpc>
              <a:buSzPct val="100000"/>
              <a:buFontTx/>
              <a:buNone/>
            </a:pPr>
            <a:r>
              <a:rPr lang="en-US" altLang="zh-CN" sz="2400" b="0" baseline="0" dirty="0">
                <a:latin typeface="Arial" panose="020B0604020202020204" pitchFamily="34" charset="0"/>
                <a:ea typeface="楷体_GB2312" pitchFamily="49" charset="-122"/>
                <a:sym typeface="Arial" panose="020B0604020202020204" pitchFamily="34" charset="0"/>
              </a:rPr>
              <a:t>A.</a:t>
            </a:r>
            <a:r>
              <a:rPr lang="zh-CN" altLang="en-US" sz="2400" b="0" baseline="0" dirty="0">
                <a:latin typeface="Arial" panose="020B0604020202020204" pitchFamily="34" charset="0"/>
                <a:ea typeface="楷体_GB2312" pitchFamily="49" charset="-122"/>
                <a:sym typeface="Arial" panose="020B0604020202020204" pitchFamily="34" charset="0"/>
              </a:rPr>
              <a:t>土地改革的基本完成 				</a:t>
            </a:r>
            <a:endParaRPr lang="en-US" altLang="en-US" sz="4000" dirty="0"/>
          </a:p>
          <a:p>
            <a:pPr marL="0" indent="0">
              <a:lnSpc>
                <a:spcPct val="100000"/>
              </a:lnSpc>
              <a:buSzPct val="100000"/>
              <a:buFontTx/>
              <a:buNone/>
            </a:pPr>
            <a:r>
              <a:rPr lang="en-US" altLang="zh-CN" sz="2400" b="0" baseline="0" dirty="0">
                <a:latin typeface="Arial" panose="020B0604020202020204" pitchFamily="34" charset="0"/>
                <a:ea typeface="楷体_GB2312" pitchFamily="49" charset="-122"/>
                <a:sym typeface="Arial" panose="020B0604020202020204" pitchFamily="34" charset="0"/>
              </a:rPr>
              <a:t>B.</a:t>
            </a:r>
            <a:r>
              <a:rPr lang="zh-CN" altLang="en-US" sz="2400" b="0" baseline="0" dirty="0">
                <a:latin typeface="Arial" panose="020B0604020202020204" pitchFamily="34" charset="0"/>
                <a:ea typeface="楷体_GB2312" pitchFamily="49" charset="-122"/>
                <a:sym typeface="Arial" panose="020B0604020202020204" pitchFamily="34" charset="0"/>
              </a:rPr>
              <a:t>三大改造的基本完成 </a:t>
            </a:r>
            <a:endParaRPr lang="en-US" altLang="en-US" sz="4000" dirty="0"/>
          </a:p>
          <a:p>
            <a:pPr marL="0" indent="0">
              <a:lnSpc>
                <a:spcPct val="100000"/>
              </a:lnSpc>
              <a:buSzPct val="100000"/>
              <a:buFontTx/>
              <a:buNone/>
            </a:pPr>
            <a:r>
              <a:rPr lang="en-US" altLang="zh-CN" sz="2400" b="0" baseline="0" dirty="0">
                <a:latin typeface="Arial" panose="020B0604020202020204" pitchFamily="34" charset="0"/>
                <a:ea typeface="楷体_GB2312" pitchFamily="49" charset="-122"/>
                <a:sym typeface="Arial" panose="020B0604020202020204" pitchFamily="34" charset="0"/>
              </a:rPr>
              <a:t>C.</a:t>
            </a:r>
            <a:r>
              <a:rPr lang="zh-CN" altLang="en-US" sz="2400" b="0" baseline="0" dirty="0">
                <a:latin typeface="Arial" panose="020B0604020202020204" pitchFamily="34" charset="0"/>
                <a:ea typeface="楷体_GB2312" pitchFamily="49" charset="-122"/>
                <a:sym typeface="Arial" panose="020B0604020202020204" pitchFamily="34" charset="0"/>
              </a:rPr>
              <a:t>家庭联产承包责任制的实行 		</a:t>
            </a:r>
            <a:endParaRPr lang="en-US" altLang="en-US" sz="4000" dirty="0"/>
          </a:p>
          <a:p>
            <a:pPr marL="0" indent="0">
              <a:lnSpc>
                <a:spcPct val="100000"/>
              </a:lnSpc>
              <a:buSzPct val="100000"/>
              <a:buFontTx/>
              <a:buNone/>
            </a:pPr>
            <a:r>
              <a:rPr lang="en-US" altLang="zh-CN" sz="2400" b="0" baseline="0" dirty="0">
                <a:latin typeface="Arial" panose="020B0604020202020204" pitchFamily="34" charset="0"/>
                <a:ea typeface="楷体_GB2312" pitchFamily="49" charset="-122"/>
                <a:sym typeface="Arial" panose="020B0604020202020204" pitchFamily="34" charset="0"/>
              </a:rPr>
              <a:t>D.</a:t>
            </a:r>
            <a:r>
              <a:rPr lang="zh-CN" altLang="en-US" sz="2400" b="0" baseline="0" dirty="0">
                <a:latin typeface="Arial" panose="020B0604020202020204" pitchFamily="34" charset="0"/>
                <a:ea typeface="楷体_GB2312" pitchFamily="49" charset="-122"/>
                <a:sym typeface="Arial" panose="020B0604020202020204" pitchFamily="34" charset="0"/>
              </a:rPr>
              <a:t>国有企业改革的深化</a:t>
            </a:r>
            <a:endParaRPr lang="zh-CN" altLang="en-US" sz="2400" b="0" baseline="0" dirty="0">
              <a:latin typeface="Arial" panose="020B0604020202020204" pitchFamily="34" charset="0"/>
              <a:ea typeface="楷体_GB2312" pitchFamily="49" charset="-122"/>
              <a:sym typeface="Arial" panose="020B0604020202020204" pitchFamily="34" charset="0"/>
            </a:endParaRPr>
          </a:p>
        </p:txBody>
      </p:sp>
      <p:pic>
        <p:nvPicPr>
          <p:cNvPr id="2097346" name="图片 2097708" descr="学科网(www.zxxk.com)--教育资源门户，提供试卷、教案、课件、论文、素材及各类教学资源下载，还有大量而丰富的教学相关资讯！"/>
          <p:cNvPicPr>
            <a:picLocks noChangeAspect="1"/>
          </p:cNvPicPr>
          <p:nvPr/>
        </p:nvPicPr>
        <p:blipFill>
          <a:blip r:embed="rId1"/>
          <a:srcRect/>
          <a:stretch>
            <a:fillRect/>
          </a:stretch>
        </p:blipFill>
        <p:spPr>
          <a:xfrm>
            <a:off x="4571841" y="1491615"/>
            <a:ext cx="4374356" cy="1385888"/>
          </a:xfrm>
          <a:prstGeom prst="rect">
            <a:avLst/>
          </a:prstGeom>
          <a:noFill/>
          <a:ln w="9525">
            <a:noFill/>
          </a:ln>
        </p:spPr>
      </p:pic>
      <p:sp>
        <p:nvSpPr>
          <p:cNvPr id="1049072" name="矩形 1049583"/>
          <p:cNvSpPr/>
          <p:nvPr/>
        </p:nvSpPr>
        <p:spPr>
          <a:xfrm>
            <a:off x="179705" y="2978150"/>
            <a:ext cx="8058785" cy="2165350"/>
          </a:xfrm>
          <a:prstGeom prst="rect">
            <a:avLst/>
          </a:prstGeom>
          <a:solidFill>
            <a:srgbClr val="CCFFCC"/>
          </a:solidFill>
          <a:ln w="9525">
            <a:noFill/>
          </a:ln>
        </p:spPr>
        <p:txBody>
          <a:bodyPr vert="horz" wrap="square" lIns="68580" tIns="34290" rIns="68580" bIns="34290" anchor="t" anchorCtr="0">
            <a:spAutoFit/>
          </a:bodyPr>
          <a:p>
            <a:pPr>
              <a:lnSpc>
                <a:spcPct val="90000"/>
              </a:lnSpc>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解题技巧：</a:t>
            </a:r>
            <a:endParaRPr lang="zh-CN" altLang="zh-CN" sz="1350" dirty="0">
              <a:latin typeface="Arial" panose="020B0604020202020204" pitchFamily="34" charset="0"/>
            </a:endParaRPr>
          </a:p>
          <a:p>
            <a:pPr indent="0">
              <a:lnSpc>
                <a:spcPct val="90000"/>
              </a:lnSpc>
              <a:spcBef>
                <a:spcPct val="2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在题干和表格中找到关键词“所有制”、“公私经济成分”，确定本题考查对象</a:t>
            </a:r>
            <a:endParaRPr lang="zh-CN" altLang="zh-CN" sz="1350" dirty="0">
              <a:latin typeface="Arial" panose="020B0604020202020204" pitchFamily="34" charset="0"/>
            </a:endParaRPr>
          </a:p>
          <a:p>
            <a:pPr indent="0">
              <a:lnSpc>
                <a:spcPct val="90000"/>
              </a:lnSpc>
              <a:spcBef>
                <a:spcPct val="2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发现表格中相关数字的变化</a:t>
            </a:r>
            <a:endParaRPr lang="zh-CN" altLang="zh-CN" sz="1350" dirty="0">
              <a:latin typeface="Arial" panose="020B0604020202020204" pitchFamily="34" charset="0"/>
            </a:endParaRPr>
          </a:p>
          <a:p>
            <a:pPr indent="0">
              <a:lnSpc>
                <a:spcPct val="90000"/>
              </a:lnSpc>
              <a:spcBef>
                <a:spcPct val="2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联系所学知识分析原因</a:t>
            </a:r>
            <a:endParaRPr lang="zh-CN" altLang="zh-CN" sz="1350" dirty="0">
              <a:latin typeface="Arial" panose="020B0604020202020204" pitchFamily="34" charset="0"/>
            </a:endParaRPr>
          </a:p>
          <a:p>
            <a:pPr>
              <a:lnSpc>
                <a:spcPct val="90000"/>
              </a:lnSpc>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选择 </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B</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9072"/>
                                        </p:tgtEl>
                                        <p:attrNameLst>
                                          <p:attrName>style.visibility</p:attrName>
                                        </p:attrNameLst>
                                      </p:cBhvr>
                                      <p:to>
                                        <p:strVal val="visible"/>
                                      </p:to>
                                    </p:set>
                                    <p:animEffect transition="in" filter="box(in)">
                                      <p:cBhvr>
                                        <p:cTn id="7" dur="500"/>
                                        <p:tgtEl>
                                          <p:spTgt spid="1049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074" name="文本占位符 1049585"/>
          <p:cNvSpPr/>
          <p:nvPr>
            <p:ph type="body" idx="1"/>
          </p:nvPr>
        </p:nvSpPr>
        <p:spPr>
          <a:xfrm>
            <a:off x="303530" y="123825"/>
            <a:ext cx="8536940" cy="4591050"/>
          </a:xfrm>
        </p:spPr>
        <p:txBody>
          <a:bodyPr lIns="68580" tIns="34290" rIns="68580" bIns="34290" anchor="t" anchorCtr="0"/>
          <a:p>
            <a:pPr marL="0" indent="0">
              <a:lnSpc>
                <a:spcPct val="100000"/>
              </a:lnSpc>
              <a:buSzPct val="100000"/>
              <a:buFontTx/>
              <a:buNone/>
            </a:pPr>
            <a:r>
              <a:rPr lang="zh-CN" altLang="en-US" sz="2100" b="0" baseline="0" dirty="0">
                <a:latin typeface="Arial" panose="020B0604020202020204" pitchFamily="34" charset="0"/>
                <a:ea typeface="楷体_GB2312" pitchFamily="49" charset="-122"/>
                <a:sym typeface="Arial" panose="020B0604020202020204" pitchFamily="34" charset="0"/>
              </a:rPr>
              <a:t>右图是我国粮食产量变化曲线图，引起甲点（</a:t>
            </a:r>
            <a:r>
              <a:rPr lang="en-US" altLang="zh-CN" sz="2100" b="0" baseline="0" dirty="0">
                <a:latin typeface="Arial" panose="020B0604020202020204" pitchFamily="34" charset="0"/>
                <a:ea typeface="楷体_GB2312" pitchFamily="49" charset="-122"/>
                <a:sym typeface="Arial" panose="020B0604020202020204" pitchFamily="34" charset="0"/>
              </a:rPr>
              <a:t>1959</a:t>
            </a:r>
            <a:r>
              <a:rPr lang="zh-CN" altLang="en-US" sz="2100" b="0" baseline="0" dirty="0">
                <a:latin typeface="Arial" panose="020B0604020202020204" pitchFamily="34" charset="0"/>
                <a:ea typeface="楷体_GB2312" pitchFamily="49" charset="-122"/>
                <a:sym typeface="Arial" panose="020B0604020202020204" pitchFamily="34" charset="0"/>
              </a:rPr>
              <a:t>年）前后粮食产量变化的历史事件和引起乙点（</a:t>
            </a:r>
            <a:r>
              <a:rPr lang="en-US" altLang="zh-CN" sz="2100" b="0" baseline="0" dirty="0">
                <a:latin typeface="Arial" panose="020B0604020202020204" pitchFamily="34" charset="0"/>
                <a:ea typeface="楷体_GB2312" pitchFamily="49" charset="-122"/>
                <a:sym typeface="Arial" panose="020B0604020202020204" pitchFamily="34" charset="0"/>
              </a:rPr>
              <a:t>1979</a:t>
            </a:r>
            <a:r>
              <a:rPr lang="zh-CN" altLang="en-US" sz="2100" b="0" baseline="0" dirty="0">
                <a:latin typeface="Arial" panose="020B0604020202020204" pitchFamily="34" charset="0"/>
                <a:ea typeface="楷体_GB2312" pitchFamily="49" charset="-122"/>
                <a:sym typeface="Arial" panose="020B0604020202020204" pitchFamily="34" charset="0"/>
              </a:rPr>
              <a:t>年）之后粮食产量大幅度提高的主要原因分别是</a:t>
            </a:r>
            <a:endParaRPr lang="en-US" altLang="en-US" dirty="0"/>
          </a:p>
          <a:p>
            <a:pPr>
              <a:lnSpc>
                <a:spcPct val="100000"/>
              </a:lnSpc>
              <a:buSzPct val="100000"/>
              <a:buFontTx/>
              <a:buNone/>
            </a:pPr>
            <a:r>
              <a:rPr lang="en-US" altLang="zh-CN" sz="1800" b="0" baseline="0" dirty="0">
                <a:latin typeface="Arial" panose="020B0604020202020204" pitchFamily="34" charset="0"/>
                <a:ea typeface="楷体_GB2312" pitchFamily="49" charset="-122"/>
                <a:sym typeface="Arial" panose="020B0604020202020204" pitchFamily="34" charset="0"/>
              </a:rPr>
              <a:t>A</a:t>
            </a:r>
            <a:r>
              <a:rPr lang="zh-CN" altLang="en-US" sz="1800" b="0" baseline="0" dirty="0">
                <a:latin typeface="Arial" panose="020B0604020202020204" pitchFamily="34" charset="0"/>
                <a:ea typeface="楷体_GB2312" pitchFamily="49" charset="-122"/>
                <a:sym typeface="Arial" panose="020B0604020202020204" pitchFamily="34" charset="0"/>
              </a:rPr>
              <a:t>．土地改革，家庭联产承包责任制的实行</a:t>
            </a:r>
            <a:endParaRPr lang="en-US" altLang="en-US" dirty="0"/>
          </a:p>
          <a:p>
            <a:pPr marL="0" indent="0">
              <a:lnSpc>
                <a:spcPct val="100000"/>
              </a:lnSpc>
              <a:buSzPct val="100000"/>
              <a:buFontTx/>
              <a:buNone/>
            </a:pPr>
            <a:r>
              <a:rPr lang="en-US" altLang="zh-CN" sz="1800" b="0" baseline="0" dirty="0">
                <a:latin typeface="Arial" panose="020B0604020202020204" pitchFamily="34" charset="0"/>
                <a:ea typeface="楷体_GB2312" pitchFamily="49" charset="-122"/>
                <a:sym typeface="Arial" panose="020B0604020202020204" pitchFamily="34" charset="0"/>
              </a:rPr>
              <a:t>B</a:t>
            </a:r>
            <a:r>
              <a:rPr lang="zh-CN" altLang="en-US" sz="1800" b="0" baseline="0" dirty="0">
                <a:latin typeface="Arial" panose="020B0604020202020204" pitchFamily="34" charset="0"/>
                <a:ea typeface="楷体_GB2312" pitchFamily="49" charset="-122"/>
                <a:sym typeface="Arial" panose="020B0604020202020204" pitchFamily="34" charset="0"/>
              </a:rPr>
              <a:t>．“大跃进”和人民公社化运动，家庭联产承包责任制的实行</a:t>
            </a:r>
            <a:endParaRPr lang="en-US" altLang="en-US" dirty="0"/>
          </a:p>
          <a:p>
            <a:pPr marL="0" indent="0">
              <a:lnSpc>
                <a:spcPct val="100000"/>
              </a:lnSpc>
              <a:buSzPct val="100000"/>
              <a:buFontTx/>
              <a:buNone/>
            </a:pPr>
            <a:r>
              <a:rPr lang="en-US" altLang="zh-CN" sz="1800" b="0" baseline="0" dirty="0">
                <a:latin typeface="Arial" panose="020B0604020202020204" pitchFamily="34" charset="0"/>
                <a:ea typeface="楷体_GB2312" pitchFamily="49" charset="-122"/>
                <a:sym typeface="Arial" panose="020B0604020202020204" pitchFamily="34" charset="0"/>
              </a:rPr>
              <a:t>C</a:t>
            </a:r>
            <a:r>
              <a:rPr lang="zh-CN" altLang="en-US" sz="1800" b="0" baseline="0" dirty="0">
                <a:latin typeface="Arial" panose="020B0604020202020204" pitchFamily="34" charset="0"/>
                <a:ea typeface="楷体_GB2312" pitchFamily="49" charset="-122"/>
                <a:sym typeface="Arial" panose="020B0604020202020204" pitchFamily="34" charset="0"/>
              </a:rPr>
              <a:t>．三大改造，人民公社化运动的开展</a:t>
            </a:r>
            <a:endParaRPr lang="en-US" altLang="en-US" dirty="0"/>
          </a:p>
          <a:p>
            <a:pPr marL="0" indent="0">
              <a:lnSpc>
                <a:spcPct val="100000"/>
              </a:lnSpc>
              <a:buSzPct val="100000"/>
              <a:buFontTx/>
              <a:buNone/>
            </a:pPr>
            <a:r>
              <a:rPr lang="en-US" altLang="zh-CN" sz="1800" b="0" baseline="0" dirty="0">
                <a:latin typeface="Arial" panose="020B0604020202020204" pitchFamily="34" charset="0"/>
                <a:ea typeface="楷体_GB2312" pitchFamily="49" charset="-122"/>
                <a:sym typeface="Arial" panose="020B0604020202020204" pitchFamily="34" charset="0"/>
              </a:rPr>
              <a:t>D</a:t>
            </a:r>
            <a:r>
              <a:rPr lang="zh-CN" altLang="en-US" sz="1800" b="0" baseline="0" dirty="0">
                <a:latin typeface="Arial" panose="020B0604020202020204" pitchFamily="34" charset="0"/>
                <a:ea typeface="楷体_GB2312" pitchFamily="49" charset="-122"/>
                <a:sym typeface="Arial" panose="020B0604020202020204" pitchFamily="34" charset="0"/>
              </a:rPr>
              <a:t>．“文化大革命”，</a:t>
            </a:r>
            <a:r>
              <a:rPr lang="en-US" altLang="zh-CN" sz="1800" b="0" baseline="0" dirty="0">
                <a:latin typeface="Arial" panose="020B0604020202020204" pitchFamily="34" charset="0"/>
                <a:ea typeface="楷体_GB2312" pitchFamily="49" charset="-122"/>
                <a:sym typeface="Arial" panose="020B0604020202020204" pitchFamily="34" charset="0"/>
              </a:rPr>
              <a:t>《863</a:t>
            </a:r>
            <a:r>
              <a:rPr lang="zh-CN" altLang="en-US" sz="1800" b="0" baseline="0" dirty="0">
                <a:latin typeface="Arial" panose="020B0604020202020204" pitchFamily="34" charset="0"/>
                <a:ea typeface="楷体_GB2312" pitchFamily="49" charset="-122"/>
                <a:sym typeface="Arial" panose="020B0604020202020204" pitchFamily="34" charset="0"/>
              </a:rPr>
              <a:t>计划纲要</a:t>
            </a:r>
            <a:r>
              <a:rPr lang="en-US" altLang="zh-CN" sz="1800" b="0" baseline="0" dirty="0">
                <a:latin typeface="Arial" panose="020B0604020202020204" pitchFamily="34" charset="0"/>
                <a:ea typeface="楷体_GB2312" pitchFamily="49" charset="-122"/>
                <a:sym typeface="Arial" panose="020B0604020202020204" pitchFamily="34" charset="0"/>
              </a:rPr>
              <a:t>》</a:t>
            </a:r>
            <a:r>
              <a:rPr lang="zh-CN" altLang="en-US" sz="1800" b="0" baseline="0" dirty="0">
                <a:latin typeface="Arial" panose="020B0604020202020204" pitchFamily="34" charset="0"/>
                <a:ea typeface="楷体_GB2312" pitchFamily="49" charset="-122"/>
                <a:sym typeface="Arial" panose="020B0604020202020204" pitchFamily="34" charset="0"/>
              </a:rPr>
              <a:t>的实施</a:t>
            </a:r>
            <a:endParaRPr lang="en-US" altLang="en-US" dirty="0"/>
          </a:p>
        </p:txBody>
      </p:sp>
      <p:pic>
        <p:nvPicPr>
          <p:cNvPr id="2097348" name="图片 2097710"/>
          <p:cNvPicPr>
            <a:picLocks noChangeAspect="1"/>
          </p:cNvPicPr>
          <p:nvPr/>
        </p:nvPicPr>
        <p:blipFill>
          <a:blip r:embed="rId1"/>
          <a:srcRect/>
          <a:stretch>
            <a:fillRect/>
          </a:stretch>
        </p:blipFill>
        <p:spPr>
          <a:xfrm>
            <a:off x="5826760" y="2118360"/>
            <a:ext cx="3162935" cy="3025140"/>
          </a:xfrm>
          <a:prstGeom prst="rect">
            <a:avLst/>
          </a:prstGeom>
          <a:noFill/>
          <a:ln w="9525">
            <a:noFill/>
          </a:ln>
        </p:spPr>
      </p:pic>
      <p:sp>
        <p:nvSpPr>
          <p:cNvPr id="1049076" name="矩形 1049587"/>
          <p:cNvSpPr/>
          <p:nvPr/>
        </p:nvSpPr>
        <p:spPr>
          <a:xfrm>
            <a:off x="107315" y="2860040"/>
            <a:ext cx="5013960" cy="2166620"/>
          </a:xfrm>
          <a:prstGeom prst="rect">
            <a:avLst/>
          </a:prstGeom>
          <a:solidFill>
            <a:srgbClr val="CCFFCC"/>
          </a:solidFill>
          <a:ln w="9525">
            <a:noFill/>
          </a:ln>
        </p:spPr>
        <p:txBody>
          <a:bodyPr vert="horz" wrap="square" lIns="68580" tIns="34290" rIns="68580" bIns="34290" anchor="t" anchorCtr="0">
            <a:spAutoFit/>
          </a:bodyPr>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解题技巧：</a:t>
            </a:r>
            <a:endParaRPr lang="zh-CN" altLang="zh-CN" sz="1350" dirty="0">
              <a:latin typeface="Arial" panose="020B0604020202020204" pitchFamily="34" charset="0"/>
            </a:endParaRPr>
          </a:p>
          <a:p>
            <a:pPr>
              <a:lnSpc>
                <a:spcPct val="90000"/>
              </a:lnSpc>
              <a:spcBef>
                <a:spcPct val="20000"/>
              </a:spcBef>
              <a:buFontTx/>
              <a:buChar char="•"/>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根据题干，读懂数轴</a:t>
            </a:r>
            <a:endParaRPr lang="zh-CN" altLang="zh-CN" sz="1350" dirty="0">
              <a:latin typeface="Arial" panose="020B0604020202020204" pitchFamily="34" charset="0"/>
            </a:endParaRPr>
          </a:p>
          <a:p>
            <a:pPr>
              <a:lnSpc>
                <a:spcPct val="90000"/>
              </a:lnSpc>
              <a:spcBef>
                <a:spcPct val="20000"/>
              </a:spcBef>
              <a:buFontTx/>
              <a:buChar char="•"/>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抓住关键词“</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1959</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年产量变化”“</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1979</a:t>
            </a: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年产量大幅提高”，联系同一时期史实，找出相关的原因</a:t>
            </a:r>
            <a:endParaRPr lang="zh-CN" altLang="zh-CN" sz="1350" dirty="0">
              <a:latin typeface="Arial" panose="020B0604020202020204" pitchFamily="34" charset="0"/>
            </a:endParaRPr>
          </a:p>
          <a:p>
            <a:pPr>
              <a:spcBef>
                <a:spcPct val="50000"/>
              </a:spcBef>
              <a:buFontTx/>
              <a:buNone/>
            </a:pPr>
            <a:r>
              <a:rPr lang="zh-CN" altLang="en-US"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选择 </a:t>
            </a:r>
            <a:r>
              <a:rPr lang="en-US" altLang="zh-CN" sz="2100" b="1" baseline="0" dirty="0">
                <a:solidFill>
                  <a:srgbClr val="FF0000"/>
                </a:solidFill>
                <a:latin typeface="Arial" panose="020B0604020202020204" pitchFamily="34" charset="0"/>
                <a:ea typeface="宋体" panose="02010600030101010101" pitchFamily="2" charset="-122"/>
                <a:sym typeface="Arial" panose="020B0604020202020204" pitchFamily="34" charset="0"/>
              </a:rPr>
              <a:t>B</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9076"/>
                                        </p:tgtEl>
                                        <p:attrNameLst>
                                          <p:attrName>style.visibility</p:attrName>
                                        </p:attrNameLst>
                                      </p:cBhvr>
                                      <p:to>
                                        <p:strVal val="visible"/>
                                      </p:to>
                                    </p:set>
                                    <p:animEffect transition="in" filter="box(in)">
                                      <p:cBhvr>
                                        <p:cTn id="7" dur="500"/>
                                        <p:tgtEl>
                                          <p:spTgt spid="1049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352" name="图片 2097714"/>
          <p:cNvPicPr>
            <a:picLocks noChangeAspect="1"/>
          </p:cNvPicPr>
          <p:nvPr/>
        </p:nvPicPr>
        <p:blipFill>
          <a:blip r:embed="rId1">
            <a:lum bright="-35999" contrast="26000"/>
          </a:blip>
          <a:srcRect/>
          <a:stretch>
            <a:fillRect/>
          </a:stretch>
        </p:blipFill>
        <p:spPr>
          <a:xfrm>
            <a:off x="251460" y="1131570"/>
            <a:ext cx="3001645" cy="3600450"/>
          </a:xfrm>
          <a:prstGeom prst="rect">
            <a:avLst/>
          </a:prstGeom>
          <a:noFill/>
          <a:ln w="9525">
            <a:noFill/>
          </a:ln>
        </p:spPr>
      </p:pic>
      <p:sp>
        <p:nvSpPr>
          <p:cNvPr id="1049082" name="矩形 1049593"/>
          <p:cNvSpPr/>
          <p:nvPr/>
        </p:nvSpPr>
        <p:spPr>
          <a:xfrm>
            <a:off x="3625453" y="1557258"/>
            <a:ext cx="4375547" cy="2145665"/>
          </a:xfrm>
          <a:prstGeom prst="rect">
            <a:avLst/>
          </a:prstGeom>
          <a:noFill/>
          <a:ln w="9525">
            <a:noFill/>
          </a:ln>
        </p:spPr>
        <p:txBody>
          <a:bodyPr vert="horz" lIns="68580" tIns="34290" rIns="68580" bIns="34290" anchor="ctr" anchorCtr="0">
            <a:spAutoFit/>
          </a:bodyPr>
          <a:p>
            <a:pPr>
              <a:buFontTx/>
              <a:buNone/>
            </a:pPr>
            <a:r>
              <a:rPr lang="en-US" altLang="zh-CN" sz="2700" b="1" baseline="0" dirty="0">
                <a:latin typeface="Arial" panose="020B0604020202020204" pitchFamily="34" charset="0"/>
                <a:ea typeface="宋体" panose="02010600030101010101" pitchFamily="2" charset="-122"/>
                <a:sym typeface="Arial" panose="020B0604020202020204" pitchFamily="34" charset="0"/>
              </a:rPr>
              <a:t>1</a:t>
            </a:r>
            <a:r>
              <a:rPr lang="zh-CN" altLang="en-US" sz="2700" b="1" baseline="0" dirty="0">
                <a:latin typeface="Arial" panose="020B0604020202020204" pitchFamily="34" charset="0"/>
                <a:ea typeface="宋体" panose="02010600030101010101" pitchFamily="2" charset="-122"/>
                <a:sym typeface="Arial" panose="020B0604020202020204" pitchFamily="34" charset="0"/>
              </a:rPr>
              <a:t>、曲线变化</a:t>
            </a:r>
            <a:r>
              <a:rPr lang="en-US" altLang="zh-CN" sz="2700" b="1" baseline="0" dirty="0">
                <a:latin typeface="Arial" panose="020B0604020202020204" pitchFamily="34" charset="0"/>
                <a:ea typeface="宋体" panose="02010600030101010101" pitchFamily="2" charset="-122"/>
                <a:sym typeface="Arial" panose="020B0604020202020204" pitchFamily="34" charset="0"/>
              </a:rPr>
              <a:t>——</a:t>
            </a:r>
            <a:endParaRPr lang="zh-CN" altLang="zh-CN" sz="1350" dirty="0">
              <a:latin typeface="Arial" panose="020B0604020202020204" pitchFamily="34" charset="0"/>
            </a:endParaRPr>
          </a:p>
          <a:p>
            <a:pPr>
              <a:buFontTx/>
              <a:buNone/>
            </a:pPr>
            <a:r>
              <a:rPr lang="en-US" altLang="zh-CN" sz="2700" b="1" baseline="0" dirty="0">
                <a:latin typeface="Arial" panose="020B0604020202020204" pitchFamily="34" charset="0"/>
                <a:ea typeface="宋体" panose="02010600030101010101" pitchFamily="2" charset="-122"/>
                <a:sym typeface="Arial" panose="020B0604020202020204" pitchFamily="34" charset="0"/>
              </a:rPr>
              <a:t>2</a:t>
            </a:r>
            <a:r>
              <a:rPr lang="zh-CN" altLang="en-US" sz="2700" b="1" baseline="0" dirty="0">
                <a:latin typeface="Arial" panose="020B0604020202020204" pitchFamily="34" charset="0"/>
                <a:ea typeface="宋体" panose="02010600030101010101" pitchFamily="2" charset="-122"/>
                <a:sym typeface="Arial" panose="020B0604020202020204" pitchFamily="34" charset="0"/>
              </a:rPr>
              <a:t>、变化原因</a:t>
            </a:r>
            <a:r>
              <a:rPr lang="en-US" altLang="zh-CN" sz="2700" b="1" baseline="0" dirty="0">
                <a:latin typeface="Arial" panose="020B0604020202020204" pitchFamily="34" charset="0"/>
                <a:ea typeface="宋体" panose="02010600030101010101" pitchFamily="2" charset="-122"/>
                <a:sym typeface="Arial" panose="020B0604020202020204" pitchFamily="34" charset="0"/>
              </a:rPr>
              <a:t>——</a:t>
            </a:r>
            <a:endParaRPr lang="zh-CN" altLang="zh-CN" sz="1350" dirty="0">
              <a:latin typeface="Arial" panose="020B0604020202020204" pitchFamily="34" charset="0"/>
            </a:endParaRPr>
          </a:p>
          <a:p>
            <a:pPr>
              <a:buFontTx/>
              <a:buNone/>
            </a:pPr>
            <a:r>
              <a:rPr lang="zh-CN" altLang="en-US" sz="2700" b="1" baseline="0" dirty="0">
                <a:latin typeface="Arial" panose="020B0604020202020204" pitchFamily="34" charset="0"/>
                <a:ea typeface="华文楷体" pitchFamily="2" charset="-122"/>
                <a:sym typeface="Arial" panose="020B0604020202020204" pitchFamily="34" charset="0"/>
              </a:rPr>
              <a:t>（关注时期，一战期间）</a:t>
            </a:r>
            <a:endParaRPr lang="zh-CN" altLang="zh-CN" sz="1350" dirty="0">
              <a:latin typeface="Arial" panose="020B0604020202020204" pitchFamily="34" charset="0"/>
            </a:endParaRPr>
          </a:p>
          <a:p>
            <a:pPr>
              <a:buFontTx/>
              <a:buNone/>
            </a:pPr>
            <a:endParaRPr lang="en-US" altLang="zh-CN" sz="2700" b="1" baseline="0" dirty="0">
              <a:latin typeface="Arial" panose="020B0604020202020204" pitchFamily="34" charset="0"/>
              <a:ea typeface="宋体" panose="02010600030101010101" pitchFamily="2" charset="-122"/>
              <a:sym typeface="Arial" panose="020B0604020202020204" pitchFamily="34" charset="0"/>
            </a:endParaRPr>
          </a:p>
          <a:p>
            <a:pPr>
              <a:buFontTx/>
              <a:buNone/>
            </a:pPr>
            <a:r>
              <a:rPr lang="en-US" altLang="zh-CN" sz="2700" b="1" baseline="0" dirty="0">
                <a:latin typeface="Arial" panose="020B0604020202020204" pitchFamily="34" charset="0"/>
                <a:ea typeface="宋体" panose="02010600030101010101" pitchFamily="2" charset="-122"/>
                <a:sym typeface="Arial" panose="020B0604020202020204" pitchFamily="34" charset="0"/>
              </a:rPr>
              <a:t>3</a:t>
            </a:r>
            <a:r>
              <a:rPr lang="zh-CN" altLang="en-US" sz="2700" b="1" baseline="0" dirty="0">
                <a:latin typeface="Arial" panose="020B0604020202020204" pitchFamily="34" charset="0"/>
                <a:ea typeface="宋体" panose="02010600030101010101" pitchFamily="2" charset="-122"/>
                <a:sym typeface="Arial" panose="020B0604020202020204" pitchFamily="34" charset="0"/>
              </a:rPr>
              <a:t>、说明结论：</a:t>
            </a:r>
            <a:endParaRPr lang="zh-CN" altLang="zh-CN" sz="1350" dirty="0">
              <a:latin typeface="Arial" panose="020B0604020202020204" pitchFamily="34" charset="0"/>
            </a:endParaRPr>
          </a:p>
        </p:txBody>
      </p:sp>
      <p:sp>
        <p:nvSpPr>
          <p:cNvPr id="1049084" name="矩形 1049595"/>
          <p:cNvSpPr/>
          <p:nvPr/>
        </p:nvSpPr>
        <p:spPr>
          <a:xfrm>
            <a:off x="395526" y="51276"/>
            <a:ext cx="6258560" cy="437515"/>
          </a:xfrm>
          <a:prstGeom prst="rect">
            <a:avLst/>
          </a:prstGeom>
          <a:noFill/>
          <a:ln w="9525">
            <a:noFill/>
          </a:ln>
        </p:spPr>
        <p:txBody>
          <a:bodyPr vert="horz" wrap="none" lIns="68580" tIns="34290" rIns="68580" bIns="34290" anchor="t" anchorCtr="0">
            <a:spAutoFit/>
          </a:bodyPr>
          <a:p>
            <a:pPr>
              <a:buFontTx/>
              <a:buNone/>
            </a:pPr>
            <a:r>
              <a:rPr lang="en-US" altLang="zh-CN" sz="2400" b="1" baseline="0" dirty="0">
                <a:latin typeface="Arial" panose="020B0604020202020204" pitchFamily="34" charset="0"/>
                <a:ea typeface="宋体" panose="02010600030101010101" pitchFamily="2" charset="-122"/>
                <a:sym typeface="Arial" panose="020B0604020202020204" pitchFamily="34" charset="0"/>
              </a:rPr>
              <a:t>《</a:t>
            </a:r>
            <a:r>
              <a:rPr lang="zh-CN" altLang="en-US" sz="2400" b="1" baseline="0" dirty="0">
                <a:latin typeface="Arial" panose="020B0604020202020204" pitchFamily="34" charset="0"/>
                <a:ea typeface="宋体" panose="02010600030101010101" pitchFamily="2" charset="-122"/>
                <a:sym typeface="Arial" panose="020B0604020202020204" pitchFamily="34" charset="0"/>
              </a:rPr>
              <a:t>第一次世界大战期间中国面粉出口增长表</a:t>
            </a:r>
            <a:r>
              <a:rPr lang="en-US" altLang="zh-CN" sz="2400" b="1" baseline="0" dirty="0">
                <a:latin typeface="Arial" panose="020B0604020202020204" pitchFamily="34" charset="0"/>
                <a:ea typeface="宋体" panose="02010600030101010101" pitchFamily="2" charset="-122"/>
                <a:sym typeface="Arial" panose="020B0604020202020204" pitchFamily="34" charset="0"/>
              </a:rPr>
              <a:t>》</a:t>
            </a:r>
            <a:endParaRPr lang="zh-CN" altLang="zh-CN" sz="1350" dirty="0">
              <a:latin typeface="Arial" panose="020B0604020202020204" pitchFamily="34" charset="0"/>
            </a:endParaRPr>
          </a:p>
        </p:txBody>
      </p:sp>
      <p:sp>
        <p:nvSpPr>
          <p:cNvPr id="1049086" name="矩形 1049597"/>
          <p:cNvSpPr/>
          <p:nvPr/>
        </p:nvSpPr>
        <p:spPr>
          <a:xfrm>
            <a:off x="6462713" y="1653779"/>
            <a:ext cx="1133475" cy="391160"/>
          </a:xfrm>
          <a:prstGeom prst="rect">
            <a:avLst/>
          </a:prstGeom>
          <a:noFill/>
          <a:ln w="9525">
            <a:noFill/>
          </a:ln>
        </p:spPr>
        <p:txBody>
          <a:bodyPr vert="horz" lIns="68580" tIns="34290" rIns="68580" bIns="34290" anchor="t" anchorCtr="0">
            <a:spAutoFit/>
          </a:bodyPr>
          <a:p>
            <a:pPr>
              <a:buFontTx/>
              <a:buNone/>
            </a:pPr>
            <a:r>
              <a:rPr lang="zh-CN" altLang="en-US" sz="2100" b="1" baseline="0" dirty="0">
                <a:latin typeface="Arial" panose="020B0604020202020204" pitchFamily="34" charset="0"/>
                <a:ea typeface="宋体" panose="02010600030101010101" pitchFamily="2" charset="-122"/>
                <a:sym typeface="Arial" panose="020B0604020202020204" pitchFamily="34" charset="0"/>
              </a:rPr>
              <a:t>增长</a:t>
            </a:r>
            <a:endParaRPr lang="zh-CN" altLang="zh-CN" sz="1350" dirty="0">
              <a:latin typeface="Arial" panose="020B0604020202020204" pitchFamily="34" charset="0"/>
            </a:endParaRPr>
          </a:p>
        </p:txBody>
      </p:sp>
      <p:sp>
        <p:nvSpPr>
          <p:cNvPr id="1049088" name="矩形 1049599"/>
          <p:cNvSpPr/>
          <p:nvPr/>
        </p:nvSpPr>
        <p:spPr>
          <a:xfrm>
            <a:off x="4139803" y="2842022"/>
            <a:ext cx="1997869" cy="391160"/>
          </a:xfrm>
          <a:prstGeom prst="rect">
            <a:avLst/>
          </a:prstGeom>
          <a:noFill/>
          <a:ln w="9525">
            <a:noFill/>
          </a:ln>
        </p:spPr>
        <p:txBody>
          <a:bodyPr vert="horz" lIns="68580" tIns="34290" rIns="68580" bIns="34290" anchor="t" anchorCtr="0">
            <a:spAutoFit/>
          </a:bodyPr>
          <a:p>
            <a:pPr>
              <a:buFontTx/>
              <a:buNone/>
            </a:pPr>
            <a:r>
              <a:rPr lang="zh-CN" altLang="en-US" sz="2100" b="1" baseline="0" dirty="0">
                <a:latin typeface="Arial" panose="020B0604020202020204" pitchFamily="34" charset="0"/>
                <a:ea typeface="宋体" panose="02010600030101010101" pitchFamily="2" charset="-122"/>
                <a:sym typeface="Arial" panose="020B0604020202020204" pitchFamily="34" charset="0"/>
              </a:rPr>
              <a:t>外因、内因</a:t>
            </a:r>
            <a:endParaRPr lang="zh-CN" altLang="zh-CN" sz="1350" dirty="0">
              <a:latin typeface="Arial" panose="020B0604020202020204" pitchFamily="34" charset="0"/>
            </a:endParaRPr>
          </a:p>
        </p:txBody>
      </p:sp>
      <p:sp>
        <p:nvSpPr>
          <p:cNvPr id="1049090" name="矩形 1049601"/>
          <p:cNvSpPr/>
          <p:nvPr/>
        </p:nvSpPr>
        <p:spPr>
          <a:xfrm>
            <a:off x="3654028" y="3813572"/>
            <a:ext cx="4158853" cy="391160"/>
          </a:xfrm>
          <a:prstGeom prst="rect">
            <a:avLst/>
          </a:prstGeom>
          <a:noFill/>
          <a:ln w="9525">
            <a:noFill/>
          </a:ln>
        </p:spPr>
        <p:txBody>
          <a:bodyPr vert="horz" lIns="68580" tIns="34290" rIns="68580" bIns="34290" anchor="t" anchorCtr="0">
            <a:spAutoFit/>
          </a:bodyPr>
          <a:p>
            <a:pPr>
              <a:buFontTx/>
              <a:buNone/>
            </a:pPr>
            <a:r>
              <a:rPr lang="zh-CN" altLang="en-US" sz="2100" b="1" baseline="0" dirty="0">
                <a:latin typeface="Arial" panose="020B0604020202020204" pitchFamily="34" charset="0"/>
                <a:ea typeface="宋体" panose="02010600030101010101" pitchFamily="2" charset="-122"/>
                <a:sym typeface="Arial" panose="020B0604020202020204" pitchFamily="34" charset="0"/>
              </a:rPr>
              <a:t>中国民族资本主义发展特点及原因</a:t>
            </a:r>
            <a:endParaRPr lang="zh-CN" altLang="zh-CN" sz="135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9086"/>
                                        </p:tgtEl>
                                        <p:attrNameLst>
                                          <p:attrName>style.visibility</p:attrName>
                                        </p:attrNameLst>
                                      </p:cBhvr>
                                      <p:to>
                                        <p:strVal val="visible"/>
                                      </p:to>
                                    </p:set>
                                    <p:animEffect transition="in" filter="blinds(horizontal)">
                                      <p:cBhvr>
                                        <p:cTn id="7" dur="500"/>
                                        <p:tgtEl>
                                          <p:spTgt spid="1049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MH" val="20160202082519"/>
  <p:tag name="MH_LIBRARY" val="GRAPHIC"/>
  <p:tag name="MH_TYPE" val="Other"/>
  <p:tag name="MH_ORDER" val="4"/>
  <p:tag name="KSO_WM_SCREEN_THEME_FLAG" val="Dlrq25wU2PGuGg5bbmjbDJbjNF6D9ox61/ZVMc4WAESSCmYEjECY0w2ftkxJb5nrARwObKYINFFEHXrKc+ovZHTsB7/9iLryuKrgnax7gCc="/>
</p:tagLst>
</file>

<file path=ppt/tags/tag2.xml><?xml version="1.0" encoding="utf-8"?>
<p:tagLst xmlns:p="http://schemas.openxmlformats.org/presentationml/2006/main">
  <p:tag name="MH" val="20160202082519"/>
  <p:tag name="MH_LIBRARY" val="GRAPHIC"/>
  <p:tag name="MH_TYPE" val="Other"/>
  <p:tag name="MH_ORDER" val="4"/>
  <p:tag name="KSO_WM_SCREEN_THEME_FLAG" val="Dlrq25wU2PGuGg5bbmjbDJbjNF6D9ox61/ZVMc4WAESSCmYEjECY0w2ftkxJb5nrARwObKYINFFEHXrKc+ovZHTsB7/9iLryuKrgnax7gCc="/>
</p:tagLst>
</file>

<file path=ppt/tags/tag3.xml><?xml version="1.0" encoding="utf-8"?>
<p:tagLst xmlns:p="http://schemas.openxmlformats.org/presentationml/2006/main">
  <p:tag name="MH" val="20160202082519"/>
  <p:tag name="MH_LIBRARY" val="GRAPHIC"/>
  <p:tag name="MH_TYPE" val="Other"/>
  <p:tag name="MH_ORDER" val="4"/>
  <p:tag name="KSO_WM_SCREEN_THEME_FLAG" val="Dlrq25wU2PGuGg5bbmjbDJbjNF6D9ox61/ZVMc4WAESSCmYEjECY0w2ftkxJb5nrARwObKYINFFEHXrKc+ovZHTsB7/9iLryuKrgnax7gCc="/>
</p:tagLst>
</file>

<file path=ppt/tags/tag4.xml><?xml version="1.0" encoding="utf-8"?>
<p:tagLst xmlns:p="http://schemas.openxmlformats.org/presentationml/2006/main">
  <p:tag name="MH" val="20160202082519"/>
  <p:tag name="MH_LIBRARY" val="GRAPHIC"/>
  <p:tag name="MH_TYPE" val="Other"/>
  <p:tag name="MH_ORDER" val="4"/>
  <p:tag name="KSO_WM_SCREEN_THEME_FLAG" val="Dlrq25wU2PGuGg5bbmjbDJbjNF6D9ox61/ZVMc4WAESSCmYEjECY0w2ftkxJb5nrARwObKYINFFEHXrKc+ovZHTsB7/9iLryuKrgnax7gCc="/>
</p:tagLst>
</file>

<file path=ppt/tags/tag5.xml><?xml version="1.0" encoding="utf-8"?>
<p:tagLst xmlns:p="http://schemas.openxmlformats.org/presentationml/2006/main">
  <p:tag name="MH" val="20160202082519"/>
  <p:tag name="MH_LIBRARY" val="GRAPHIC"/>
  <p:tag name="MH_TYPE" val="Other"/>
  <p:tag name="MH_ORDER" val="4"/>
  <p:tag name="KSO_WM_SCREEN_THEME_FLAG" val="Dlrq25wU2PGuGg5bbmjbDJbjNF6D9ox61/ZVMc4WAESSCmYEjECY0w2ftkxJb5nrARwObKYINFFEHXrKc+ovZHTsB7/9iLryuKrgnax7gCc="/>
</p:tagLst>
</file>

<file path=ppt/tags/tag6.xml><?xml version="1.0" encoding="utf-8"?>
<p:tagLst xmlns:p="http://schemas.openxmlformats.org/presentationml/2006/main">
  <p:tag name="MH" val="20160202082519"/>
  <p:tag name="MH_LIBRARY" val="GRAPHIC"/>
  <p:tag name="MH_TYPE" val="Other"/>
  <p:tag name="MH_ORDER" val="4"/>
  <p:tag name="KSO_WM_SCREEN_THEME_FLAG" val="Dlrq25wU2PGuGg5bbmjbDJbjNF6D9ox61/ZVMc4WAESSCmYEjECY0w2ftkxJb5nrARwObKYINFFEHXrKc+ovZHTsB7/9iLryuKrgnax7gCc="/>
</p:tagLst>
</file>

<file path=ppt/tags/tag7.xml><?xml version="1.0" encoding="utf-8"?>
<p:tagLst xmlns:p="http://schemas.openxmlformats.org/presentationml/2006/main">
  <p:tag name="MH" val="20160202082519"/>
  <p:tag name="MH_LIBRARY" val="GRAPHIC"/>
  <p:tag name="MH_TYPE" val="Other"/>
  <p:tag name="MH_ORDER" val="4"/>
  <p:tag name="KSO_WM_SCREEN_THEME_FLAG" val="Dlrq25wU2PGuGg5bbmjbDJbjNF6D9ox61/ZVMc4WAESSCmYEjECY0w2ftkxJb5nrARwObKYINFFEHXrKc+ovZHTsB7/9iLryuKrgnax7gCc="/>
</p:tagLst>
</file>

<file path=ppt/tags/tag8.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JbjNF6D9ox61/ZVMc4WAESSCmYEjECY0w2ftkxJb5nrARwObKYINFFEHXrKc+ovZHTsB7/9iLryuKrgnax7gCc="/>
</p:tagLst>
</file>

<file path=ppt/theme/theme1.xml><?xml version="1.0" encoding="utf-8"?>
<a:theme xmlns:a="http://schemas.openxmlformats.org/drawingml/2006/main" name="1_Office 主题​​">
  <a:themeElements>
    <a:clrScheme name="自定义 4">
      <a:dk1>
        <a:sysClr val="windowText" lastClr="000000"/>
      </a:dk1>
      <a:lt1>
        <a:sysClr val="window" lastClr="FFFFFF"/>
      </a:lt1>
      <a:dk2>
        <a:srgbClr val="000000"/>
      </a:dk2>
      <a:lt2>
        <a:srgbClr val="EEECE1"/>
      </a:lt2>
      <a:accent1>
        <a:srgbClr val="0065B0"/>
      </a:accent1>
      <a:accent2>
        <a:srgbClr val="00B0F0"/>
      </a:accent2>
      <a:accent3>
        <a:srgbClr val="0084B4"/>
      </a:accent3>
      <a:accent4>
        <a:srgbClr val="92D050"/>
      </a:accent4>
      <a:accent5>
        <a:srgbClr val="FFC000"/>
      </a:accent5>
      <a:accent6>
        <a:srgbClr val="FF0000"/>
      </a:accent6>
      <a:hlink>
        <a:srgbClr val="0000FF"/>
      </a:hlink>
      <a:folHlink>
        <a:srgbClr val="595959"/>
      </a:folHlink>
    </a:clrScheme>
    <a:fontScheme name="微软雅黑和Arial">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微笑PPT - 小A">
  <a:themeElements>
    <a:clrScheme name="自定义 1">
      <a:dk1>
        <a:sysClr val="windowText" lastClr="000000"/>
      </a:dk1>
      <a:lt1>
        <a:sysClr val="window" lastClr="FFFFFF"/>
      </a:lt1>
      <a:dk2>
        <a:srgbClr val="073E87"/>
      </a:dk2>
      <a:lt2>
        <a:srgbClr val="C6E7FC"/>
      </a:lt2>
      <a:accent1>
        <a:srgbClr val="073E87"/>
      </a:accent1>
      <a:accent2>
        <a:srgbClr val="2D82F4"/>
      </a:accent2>
      <a:accent3>
        <a:srgbClr val="5BD078"/>
      </a:accent3>
      <a:accent4>
        <a:srgbClr val="A5D028"/>
      </a:accent4>
      <a:accent5>
        <a:srgbClr val="F5C040"/>
      </a:accent5>
      <a:accent6>
        <a:srgbClr val="05E0DB"/>
      </a:accent6>
      <a:hlink>
        <a:srgbClr val="0080FF"/>
      </a:hlink>
      <a:folHlink>
        <a:srgbClr val="5EAEFF"/>
      </a:folHlink>
    </a:clrScheme>
    <a:fontScheme name="微笑PPT - 小A">
      <a:majorFont>
        <a:latin typeface="Arial"/>
        <a:ea typeface="微软雅黑"/>
        <a:cs typeface="宋体"/>
      </a:majorFont>
      <a:minorFont>
        <a:latin typeface="Arial"/>
        <a:ea typeface="微软雅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itchFamily="2" charset="-122"/>
          </a:defRPr>
        </a:defPPr>
      </a:lstStyle>
    </a:lnDef>
  </a:objectDefaul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6861</Words>
  <Application>WPS 演示</Application>
  <PresentationFormat>全屏显示(16:9)</PresentationFormat>
  <Paragraphs>453</Paragraphs>
  <Slides>37</Slides>
  <Notes>36</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37</vt:i4>
      </vt:variant>
    </vt:vector>
  </HeadingPairs>
  <TitlesOfParts>
    <vt:vector size="55" baseType="lpstr">
      <vt:lpstr>Arial</vt:lpstr>
      <vt:lpstr>宋体</vt:lpstr>
      <vt:lpstr>Wingdings</vt:lpstr>
      <vt:lpstr>Calibri</vt:lpstr>
      <vt:lpstr>微软雅黑</vt:lpstr>
      <vt:lpstr>Impact</vt:lpstr>
      <vt:lpstr>Times New Roman</vt:lpstr>
      <vt:lpstr>华文细黑</vt:lpstr>
      <vt:lpstr>Arial Unicode MS</vt:lpstr>
      <vt:lpstr>Calibri</vt:lpstr>
      <vt:lpstr>黑体</vt:lpstr>
      <vt:lpstr>楷体_GB2312</vt:lpstr>
      <vt:lpstr>新宋体</vt:lpstr>
      <vt:lpstr>华文楷体</vt:lpstr>
      <vt:lpstr>Tahoma</vt:lpstr>
      <vt:lpstr>Arial Unicode MS</vt:lpstr>
      <vt:lpstr>1_Office 主题​​</vt:lpstr>
      <vt:lpstr>1_微笑PPT - 小A</vt:lpstr>
      <vt:lpstr>PowerPoint 演示文稿</vt:lpstr>
      <vt:lpstr>人、物、场景类</vt:lpstr>
      <vt:lpstr>PowerPoint 演示文稿</vt:lpstr>
      <vt:lpstr>PowerPoint 演示文稿</vt:lpstr>
      <vt:lpstr>PowerPoint 演示文稿</vt:lpstr>
      <vt:lpstr>PowerPoint 演示文稿</vt:lpstr>
      <vt:lpstr>表格、数轴类</vt:lpstr>
      <vt:lpstr>PowerPoint 演示文稿</vt:lpstr>
      <vt:lpstr>PowerPoint 演示文稿</vt:lpstr>
      <vt:lpstr>PowerPoint 演示文稿</vt:lpstr>
      <vt:lpstr>PowerPoint 演示文稿</vt:lpstr>
      <vt:lpstr>PowerPoint 演示文稿</vt:lpstr>
      <vt:lpstr>PowerPoint 演示文稿</vt:lpstr>
      <vt:lpstr>组合选择题</vt:lpstr>
      <vt:lpstr>PowerPoint 演示文稿</vt:lpstr>
      <vt:lpstr>PowerPoint 演示文稿</vt:lpstr>
      <vt:lpstr>第一、判断型选择题　　           判断型选择题，也称概念型选择题。判断型选择题可分直接和间接两种。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大气公司介绍企业简介产品宣传PPT模板</dc:title>
  <dc:creator>XB</dc:creator>
  <cp:lastModifiedBy>c</cp:lastModifiedBy>
  <cp:revision>163</cp:revision>
  <dcterms:created xsi:type="dcterms:W3CDTF">2016-03-10T07:57:00Z</dcterms:created>
  <dcterms:modified xsi:type="dcterms:W3CDTF">2021-04-06T07:42:25Z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ICV">
    <vt:lpwstr>54AC16796B77471DBE99067FF0C7559A</vt:lpwstr>
  </property>
</Properties>
</file>