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256" r:id="rId4"/>
    <p:sldId id="265" r:id="rId5"/>
    <p:sldId id="266" r:id="rId7"/>
    <p:sldId id="258" r:id="rId8"/>
    <p:sldId id="259" r:id="rId9"/>
    <p:sldId id="267" r:id="rId10"/>
    <p:sldId id="270" r:id="rId11"/>
    <p:sldId id="271" r:id="rId12"/>
    <p:sldId id="272" r:id="rId13"/>
    <p:sldId id="273" r:id="rId14"/>
    <p:sldId id="274" r:id="rId15"/>
    <p:sldId id="283" r:id="rId16"/>
    <p:sldId id="284" r:id="rId17"/>
    <p:sldId id="275" r:id="rId18"/>
    <p:sldId id="294" r:id="rId19"/>
    <p:sldId id="295" r:id="rId20"/>
    <p:sldId id="296" r:id="rId21"/>
    <p:sldId id="297" r:id="rId22"/>
    <p:sldId id="298" r:id="rId23"/>
    <p:sldId id="300" r:id="rId24"/>
    <p:sldId id="299" r:id="rId25"/>
  </p:sldIdLst>
  <p:sldSz cx="12192000" cy="6858000"/>
  <p:notesSz cx="6858000" cy="9144000"/>
  <p:custDataLst>
    <p:tags r:id="rId29"/>
  </p:custDataLst>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defRPr kern="1200" baseline="0">
        <a:solidFill>
          <a:schemeClr val="tx1"/>
        </a:solidFill>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defaultTextStyle>
  <p:extLst>
    <p:ext uri="{EFAFB233-063F-42B5-8137-9DF3F51BA10A}">
      <p15:sldGuideLst xmlns:p15="http://schemas.microsoft.com/office/powerpoint/2012/main">
        <p15:guide id="1" orient="horz" pos="2126" userDrawn="1">
          <p15:clr>
            <a:srgbClr val="A4A3A4"/>
          </p15:clr>
        </p15:guide>
        <p15:guide id="2" pos="37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9" d="100"/>
          <a:sy n="69" d="100"/>
        </p:scale>
        <p:origin x="-138" y="-102"/>
      </p:cViewPr>
      <p:guideLst>
        <p:guide orient="horz" pos="2126"/>
        <p:guide pos="3737"/>
      </p:guideLst>
    </p:cSldViewPr>
  </p:slide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gs" Target="tags/tag4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2050" name="页眉占位符 1"/>
          <p:cNvSpPr>
            <a:spLocks noGrp="1"/>
          </p:cNvSpPr>
          <p:nvPr>
            <p:ph type="hdr" sz="quarter"/>
          </p:nvPr>
        </p:nvSpPr>
        <p:spPr>
          <a:xfrm>
            <a:off x="0" y="0"/>
            <a:ext cx="2971800" cy="458788"/>
          </a:xfrm>
          <a:prstGeom prst="rect">
            <a:avLst/>
          </a:prstGeom>
          <a:noFill/>
          <a:ln w="9525">
            <a:noFill/>
          </a:ln>
        </p:spPr>
        <p:txBody>
          <a:bodyPr vert="horz"/>
          <a:p>
            <a:pPr lvl="0" algn="l"/>
            <a:endParaRPr sz="1200">
              <a:ea typeface="宋体" panose="02010600030101010101" pitchFamily="2" charset="-122"/>
            </a:endParaRPr>
          </a:p>
        </p:txBody>
      </p:sp>
      <p:sp>
        <p:nvSpPr>
          <p:cNvPr id="2051" name="日期占位符 2"/>
          <p:cNvSpPr>
            <a:spLocks noGrp="1"/>
          </p:cNvSpPr>
          <p:nvPr>
            <p:ph type="dt" idx="1"/>
          </p:nvPr>
        </p:nvSpPr>
        <p:spPr>
          <a:xfrm>
            <a:off x="3884613" y="0"/>
            <a:ext cx="2971800" cy="458788"/>
          </a:xfrm>
          <a:prstGeom prst="rect">
            <a:avLst/>
          </a:prstGeom>
          <a:noFill/>
          <a:ln w="9525">
            <a:noFill/>
          </a:ln>
        </p:spPr>
        <p:txBody>
          <a:bodyPr vert="horz"/>
          <a:p>
            <a:pPr lvl="0" algn="r"/>
            <a:fld id="{BB962C8B-B14F-4D97-AF65-F5344CB8AC3E}" type="datetime1">
              <a:rPr lang="zh-CN" altLang="en-US" dirty="0">
                <a:ea typeface="宋体" panose="02010600030101010101" pitchFamily="2" charset="-122"/>
              </a:rPr>
            </a:fld>
            <a:endParaRPr lang="zh-CN" altLang="en-US" sz="1200" dirty="0">
              <a:ea typeface="宋体" panose="02010600030101010101" pitchFamily="2" charset="-122"/>
            </a:endParaRPr>
          </a:p>
        </p:txBody>
      </p:sp>
      <p:sp>
        <p:nvSpPr>
          <p:cNvPr id="2052" name="幻灯片图像占位符 3"/>
          <p:cNvSpPr>
            <a:spLocks noGrp="1" noRot="1" noChangeAspect="1"/>
          </p:cNvSpPr>
          <p:nvPr>
            <p:ph type="sldImg" idx="2"/>
          </p:nvPr>
        </p:nvSpPr>
        <p:spPr>
          <a:xfrm>
            <a:off x="685800" y="1143000"/>
            <a:ext cx="5486400" cy="3086100"/>
          </a:xfrm>
          <a:prstGeom prst="rect">
            <a:avLst/>
          </a:prstGeom>
          <a:noFill/>
          <a:ln w="9525">
            <a:noFill/>
          </a:ln>
        </p:spPr>
      </p:sp>
      <p:sp>
        <p:nvSpPr>
          <p:cNvPr id="2053" name="备注占位符 4"/>
          <p:cNvSpPr>
            <a:spLocks noGrp="1" noRot="1" noChangeAspect="1"/>
          </p:cNvSpPr>
          <p:nvPr/>
        </p:nvSpPr>
        <p:spPr>
          <a:xfrm>
            <a:off x="685800" y="4400550"/>
            <a:ext cx="5486400" cy="3600450"/>
          </a:xfrm>
          <a:prstGeom prst="rect">
            <a:avLst/>
          </a:prstGeom>
          <a:noFill/>
          <a:ln w="9525">
            <a:noFill/>
          </a:ln>
        </p:spPr>
        <p:txBody>
          <a:bodyPr vert="horz" anchor="ctr"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054" name="页脚占位符 5"/>
          <p:cNvSpPr>
            <a:spLocks noGrp="1"/>
          </p:cNvSpPr>
          <p:nvPr>
            <p:ph type="ftr" sz="quarter" idx="4"/>
          </p:nvPr>
        </p:nvSpPr>
        <p:spPr>
          <a:xfrm>
            <a:off x="0" y="8685213"/>
            <a:ext cx="2971800" cy="458787"/>
          </a:xfrm>
          <a:prstGeom prst="rect">
            <a:avLst/>
          </a:prstGeom>
          <a:noFill/>
          <a:ln w="9525">
            <a:noFill/>
          </a:ln>
        </p:spPr>
        <p:txBody>
          <a:bodyPr vert="horz" anchor="b" anchorCtr="0"/>
          <a:p>
            <a:pPr lvl="0" algn="l"/>
            <a:endParaRPr sz="1200">
              <a:ea typeface="宋体" panose="02010600030101010101" pitchFamily="2" charset="-122"/>
            </a:endParaRPr>
          </a:p>
        </p:txBody>
      </p:sp>
      <p:sp>
        <p:nvSpPr>
          <p:cNvPr id="2055" name="灯片编号占位符 6"/>
          <p:cNvSpPr>
            <a:spLocks noGrp="1"/>
          </p:cNvSpPr>
          <p:nvPr>
            <p:ph type="sldNum" sz="quarter" idx="5"/>
          </p:nvPr>
        </p:nvSpPr>
        <p:spPr>
          <a:xfrm>
            <a:off x="3884613" y="8685213"/>
            <a:ext cx="2971800" cy="458787"/>
          </a:xfrm>
          <a:prstGeom prst="rect">
            <a:avLst/>
          </a:prstGeom>
          <a:noFill/>
          <a:ln w="9525">
            <a:noFill/>
          </a:ln>
        </p:spPr>
        <p:txBody>
          <a:bodyPr vert="horz" anchor="b" anchorCtr="0"/>
          <a:p>
            <a:pPr lvl="0" algn="r"/>
            <a:fld id="{9A0DB2DC-4C9A-4742-B13C-FB6460FD3503}" type="slidenum">
              <a:rPr lang="zh-CN" altLang="en-US" dirty="0">
                <a:ea typeface="宋体" panose="02010600030101010101" pitchFamily="2" charset="-122"/>
              </a:rPr>
            </a:fld>
            <a:endParaRPr lang="zh-CN" altLang="en-US" sz="1200" dirty="0">
              <a:ea typeface="宋体" panose="02010600030101010101" pitchFamily="2" charset="-122"/>
            </a:endParaRPr>
          </a:p>
        </p:txBody>
      </p:sp>
    </p:spTree>
  </p:cSld>
  <p:clrMap bg1="lt1" tx1="dk1" bg2="lt2" tx2="dk2" accent1="accent1" accent2="accent2" accent3="accent3" accent4="accent4" accent5="accent5" accent6="accent6" hlink="hlink" folHlink="folHlink"/>
  <p:hf hdr="0" ftr="0" dt="0"/>
  <p:notesStyle>
    <a:lvl1pPr lvl="0" defTabSz="0" fontAlgn="base">
      <a:defRPr sz="1200" kern="1200"/>
    </a:lvl1pPr>
    <a:lvl2pPr marL="0" lvl="1" indent="0" defTabSz="0" fontAlgn="base">
      <a:defRPr sz="1200" kern="1200"/>
    </a:lvl2pPr>
    <a:lvl3pPr marL="0" lvl="2" indent="0" defTabSz="0" fontAlgn="base">
      <a:defRPr sz="1200" kern="1200"/>
    </a:lvl3pPr>
    <a:lvl4pPr marL="0" lvl="3" indent="0" defTabSz="0" fontAlgn="base">
      <a:defRPr sz="1200" kern="1200"/>
    </a:lvl4pPr>
    <a:lvl5pPr marL="0" lvl="4" indent="0" defTabSz="0" fontAlgn="base">
      <a:defRPr sz="1200" kern="1200"/>
    </a:lvl5pPr>
    <a:lvl6pPr marL="2286000" lvl="5" indent="0" defTabSz="0" fontAlgn="base">
      <a:defRPr sz="1200" kern="1200"/>
    </a:lvl6pPr>
    <a:lvl7pPr marL="2743200" lvl="6" indent="0" defTabSz="0" fontAlgn="base">
      <a:defRPr sz="1200" kern="1200"/>
    </a:lvl7pPr>
    <a:lvl8pPr marL="3200400" lvl="7" indent="0" defTabSz="0" fontAlgn="base">
      <a:defRPr sz="1200" kern="1200"/>
    </a:lvl8pPr>
    <a:lvl9pPr marL="3657600" lvl="8" indent="0" defTabSz="0" fontAlgn="base">
      <a:defRPr sz="1200" kern="1200"/>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灯片编号占位符 2"/>
          <p:cNvSpPr>
            <a:spLocks noGrp="1"/>
          </p:cNvSpPr>
          <p:nvPr>
            <p:ph type="sldNum" sz="quarter" idx="5"/>
          </p:nvPr>
        </p:nvSpPr>
        <p:spPr/>
        <p:txBody>
          <a:bodyPr/>
          <a:p>
            <a:pPr lvl="0" algn="r"/>
            <a:fld id="{9A0DB2DC-4C9A-4742-B13C-FB6460FD3503}" type="slidenum">
              <a:rPr lang="zh-CN" altLang="en-US" dirty="0">
                <a:ea typeface="宋体" panose="02010600030101010101" pitchFamily="2" charset="-122"/>
              </a:rPr>
            </a:fld>
            <a:endParaRPr lang="zh-CN" altLang="en-US" sz="1200" dirty="0">
              <a:ea typeface="宋体" panose="02010600030101010101" pitchFamily="2" charset="-122"/>
            </a:endParaRPr>
          </a:p>
        </p:txBody>
      </p:sp>
      <p:sp>
        <p:nvSpPr>
          <p:cNvPr id="4" name="文本占位符 3"/>
          <p:cNvSpPr>
            <a:spLocks noGrp="1"/>
          </p:cNvSpPr>
          <p:nvPr>
            <p:ph type="body" sz="quarter"/>
          </p:nvPr>
        </p:nvSpPr>
        <p:spPr>
          <a:xfrm>
            <a:off x="662016" y="3931500"/>
            <a:ext cx="5296132" cy="3216682"/>
          </a:xfrm>
          <a:prstGeom prst="rect">
            <a:avLst/>
          </a:prstGeom>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5" name="页脚占位符 4"/>
          <p:cNvSpPr>
            <a:spLocks noGrp="1"/>
          </p:cNvSpPr>
          <p:nvPr>
            <p:ph type="ftr" sz="quarter" idx="11"/>
          </p:nvPr>
        </p:nvSpPr>
        <p:spPr/>
        <p:txBody>
          <a:bodyPr/>
          <a:lstStyle/>
          <a:p>
            <a:pPr lvl="0"/>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8" name="页脚占位符 7"/>
          <p:cNvSpPr>
            <a:spLocks noGrp="1"/>
          </p:cNvSpPr>
          <p:nvPr>
            <p:ph type="ftr" sz="quarter" idx="11"/>
          </p:nvPr>
        </p:nvSpPr>
        <p:spPr/>
        <p:txBody>
          <a:bodyPr/>
          <a:lstStyle/>
          <a:p>
            <a:pPr lvl="0"/>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4" name="页脚占位符 3"/>
          <p:cNvSpPr>
            <a:spLocks noGrp="1"/>
          </p:cNvSpPr>
          <p:nvPr>
            <p:ph type="ftr" sz="quarter" idx="11"/>
          </p:nvPr>
        </p:nvSpPr>
        <p:spPr/>
        <p:txBody>
          <a:bodyPr/>
          <a:lstStyle/>
          <a:p>
            <a:pPr lvl="0"/>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3" name="页脚占位符 2"/>
          <p:cNvSpPr>
            <a:spLocks noGrp="1"/>
          </p:cNvSpPr>
          <p:nvPr>
            <p:ph type="ftr" sz="quarter" idx="11"/>
          </p:nvPr>
        </p:nvSpPr>
        <p:spPr/>
        <p:txBody>
          <a:bodyPr/>
          <a:lstStyle/>
          <a:p>
            <a:pPr lvl="0"/>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zh-CN" altLang="en-US" dirty="0"/>
            </a:fld>
            <a:endParaRPr lang="zh-CN" altLang="en-US" dirty="0">
              <a:ea typeface="宋体" panose="02010600030101010101" pitchFamily="2" charset="-122"/>
            </a:endParaRPr>
          </a:p>
        </p:txBody>
      </p:sp>
      <p:sp>
        <p:nvSpPr>
          <p:cNvPr id="6" name="页脚占位符 5"/>
          <p:cNvSpPr>
            <a:spLocks noGrp="1"/>
          </p:cNvSpPr>
          <p:nvPr>
            <p:ph type="ftr" sz="quarter" idx="11"/>
          </p:nvPr>
        </p:nvSpPr>
        <p:spPr/>
        <p:txBody>
          <a:bodyPr/>
          <a:lstStyle/>
          <a:p>
            <a:pPr lvl="0"/>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vert="horz" anchor="ctr" anchorCtr="0">
            <a:normAutofit/>
          </a:bodyPr>
          <a:p>
            <a:pPr lvl="0"/>
            <a:r>
              <a:rPr lang="zh-CN" altLang="en-US"/>
              <a:t>单击此处编辑母版标题样式</a:t>
            </a:r>
            <a:endParaRPr lang="zh-CN" altLang="en-US"/>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3"/>
          <p:cNvSpPr>
            <a:spLocks noGrp="1"/>
          </p:cNvSpPr>
          <p:nvPr>
            <p:ph type="dt" sz="half" idx="2"/>
          </p:nvPr>
        </p:nvSpPr>
        <p:spPr>
          <a:xfrm>
            <a:off x="838200" y="6356350"/>
            <a:ext cx="2743200" cy="365125"/>
          </a:xfrm>
          <a:prstGeom prst="rect">
            <a:avLst/>
          </a:prstGeom>
          <a:noFill/>
          <a:ln w="9525">
            <a:noFill/>
          </a:ln>
        </p:spPr>
        <p:txBody>
          <a:bodyPr vert="horz" anchor="ctr" anchorCtr="0"/>
          <a:lstStyle>
            <a:lvl1pPr algn="l">
              <a:defRPr sz="1200">
                <a:solidFill>
                  <a:srgbClr val="898989"/>
                </a:solidFill>
                <a:ea typeface="宋体" panose="02010600030101010101" pitchFamily="2" charset="-122"/>
              </a:defRPr>
            </a:lvl1pPr>
          </a:lstStyle>
          <a:p>
            <a:pPr lvl="0"/>
            <a:fld id="{BB962C8B-B14F-4D97-AF65-F5344CB8AC3E}" type="datetime1">
              <a:rPr lang="zh-CN" altLang="en-US" dirty="0"/>
            </a:fld>
            <a:endParaRPr lang="zh-CN" altLang="en-US" dirty="0">
              <a:ea typeface="宋体" panose="02010600030101010101" pitchFamily="2" charset="-122"/>
            </a:endParaRPr>
          </a:p>
        </p:txBody>
      </p:sp>
      <p:sp>
        <p:nvSpPr>
          <p:cNvPr id="1029" name="页脚占位符 4"/>
          <p:cNvSpPr>
            <a:spLocks noGrp="1"/>
          </p:cNvSpPr>
          <p:nvPr>
            <p:ph type="ftr" sz="quarter" idx="3"/>
          </p:nvPr>
        </p:nvSpPr>
        <p:spPr>
          <a:xfrm>
            <a:off x="4038600" y="6356350"/>
            <a:ext cx="4114800" cy="365125"/>
          </a:xfrm>
          <a:prstGeom prst="rect">
            <a:avLst/>
          </a:prstGeom>
          <a:noFill/>
          <a:ln w="9525">
            <a:noFill/>
          </a:ln>
        </p:spPr>
        <p:txBody>
          <a:bodyPr vert="horz" anchor="ctr" anchorCtr="0"/>
          <a:lstStyle>
            <a:lvl1pPr algn="ctr">
              <a:defRPr sz="1200">
                <a:solidFill>
                  <a:srgbClr val="898989"/>
                </a:solidFill>
                <a:ea typeface="宋体" panose="02010600030101010101" pitchFamily="2" charset="-122"/>
              </a:defRPr>
            </a:lvl1pPr>
          </a:lstStyle>
          <a:p>
            <a:pPr lvl="0"/>
          </a:p>
        </p:txBody>
      </p:sp>
      <p:sp>
        <p:nvSpPr>
          <p:cNvPr id="1030" name="灯片编号占位符 5"/>
          <p:cNvSpPr>
            <a:spLocks noGrp="1"/>
          </p:cNvSpPr>
          <p:nvPr>
            <p:ph type="sldNum" sz="quarter" idx="4"/>
          </p:nvPr>
        </p:nvSpPr>
        <p:spPr>
          <a:xfrm>
            <a:off x="8610600" y="6356350"/>
            <a:ext cx="2743200" cy="365125"/>
          </a:xfrm>
          <a:prstGeom prst="rect">
            <a:avLst/>
          </a:prstGeom>
          <a:noFill/>
          <a:ln w="9525">
            <a:noFill/>
          </a:ln>
        </p:spPr>
        <p:txBody>
          <a:bodyPr vert="horz" anchor="ctr" anchorCtr="0"/>
          <a:lstStyle>
            <a:lvl1pPr algn="r">
              <a:defRPr sz="1200">
                <a:solidFill>
                  <a:srgbClr val="898989"/>
                </a:solidFill>
                <a:ea typeface="宋体" panose="02010600030101010101" pitchFamily="2" charset="-122"/>
              </a:defRPr>
            </a:lvl1pPr>
          </a:lstStyle>
          <a:p>
            <a:pPr lvl="0"/>
            <a:fld id="{9A0DB2DC-4C9A-4742-B13C-FB6460FD3503}" type="slidenum">
              <a:rPr lang="zh-CN" altLang="en-US" dirty="0"/>
            </a:fld>
            <a:endParaRPr lang="zh-CN" altLang="en-US" dirty="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914400" lvl="0" indent="-914400" algn="l" eaLnBrk="1" latinLnBrk="0" hangingPunct="1">
        <a:lnSpc>
          <a:spcPct val="90000"/>
        </a:lnSpc>
        <a:spcBef>
          <a:spcPct val="0"/>
        </a:spcBef>
        <a:buNone/>
        <a:defRPr sz="4400" kern="1200">
          <a:solidFill>
            <a:schemeClr val="tx1"/>
          </a:solidFill>
          <a:latin typeface="+mj-lt"/>
          <a:ea typeface="+mj-ea"/>
          <a:cs typeface="+mj-cs"/>
          <a:sym typeface="Calibri Light" panose="020F0302020204030204" charset="0"/>
        </a:defRPr>
      </a:lvl1pPr>
    </p:titleStyle>
    <p:body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lvl="1" indent="-228600" algn="l" defTabSz="914400" eaLnBrk="1" fontAlgn="base"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cs typeface="+mn-cs"/>
          <a:sym typeface="Calibri" panose="020F0502020204030204" charset="0"/>
        </a:defRPr>
      </a:lvl2pPr>
      <a:lvl3pPr marL="1143000" lvl="2" indent="-2286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cs typeface="+mn-cs"/>
          <a:sym typeface="Calibri" panose="020F0502020204030204" charset="0"/>
        </a:defRPr>
      </a:lvl3pPr>
      <a:lvl4pPr marL="1600200" lvl="3"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mn-cs"/>
          <a:sym typeface="Calibri" panose="020F0502020204030204" charset="0"/>
        </a:defRPr>
      </a:lvl4pPr>
      <a:lvl5pPr marL="2057400" lvl="4"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mn-cs"/>
          <a:sym typeface="Calibri" panose="020F0502020204030204"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mn-cs"/>
          <a:sym typeface="Calibri" panose="020F0502020204030204"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mn-cs"/>
          <a:sym typeface="Calibri" panose="020F0502020204030204"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mn-cs"/>
          <a:sym typeface="Calibri" panose="020F0502020204030204"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mn-cs"/>
          <a:sym typeface="Calibri" panose="020F050202020403020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vert="horz" anchor="ctr" anchorCtr="0">
            <a:normAutofit/>
          </a:bodyPr>
          <a:p>
            <a:pPr lvl="0"/>
            <a:r>
              <a:rPr lang="zh-CN" altLang="en-US"/>
              <a:t>单击此处编辑母版标题样式</a:t>
            </a:r>
            <a:endParaRPr lang="zh-CN" altLang="en-US"/>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3"/>
          <p:cNvSpPr>
            <a:spLocks noGrp="1"/>
          </p:cNvSpPr>
          <p:nvPr>
            <p:ph type="dt" sz="half" idx="2"/>
          </p:nvPr>
        </p:nvSpPr>
        <p:spPr>
          <a:xfrm>
            <a:off x="838200" y="6356350"/>
            <a:ext cx="2743200" cy="365125"/>
          </a:xfrm>
          <a:prstGeom prst="rect">
            <a:avLst/>
          </a:prstGeom>
          <a:noFill/>
          <a:ln w="9525">
            <a:noFill/>
          </a:ln>
        </p:spPr>
        <p:txBody>
          <a:bodyPr vert="horz" anchor="ctr" anchorCtr="0"/>
          <a:lstStyle>
            <a:lvl1pPr algn="l">
              <a:defRPr sz="1200">
                <a:solidFill>
                  <a:srgbClr val="898989"/>
                </a:solidFill>
                <a:ea typeface="宋体" panose="02010600030101010101" pitchFamily="2" charset="-122"/>
              </a:defRPr>
            </a:lvl1pPr>
          </a:lstStyle>
          <a:p>
            <a:pPr lvl="0"/>
            <a:fld id="{BB962C8B-B14F-4D97-AF65-F5344CB8AC3E}" type="datetime1">
              <a:rPr lang="zh-CN" altLang="en-US" dirty="0"/>
            </a:fld>
            <a:endParaRPr lang="zh-CN" altLang="en-US" dirty="0">
              <a:ea typeface="宋体" panose="02010600030101010101" pitchFamily="2" charset="-122"/>
            </a:endParaRPr>
          </a:p>
        </p:txBody>
      </p:sp>
      <p:sp>
        <p:nvSpPr>
          <p:cNvPr id="1029" name="页脚占位符 4"/>
          <p:cNvSpPr>
            <a:spLocks noGrp="1"/>
          </p:cNvSpPr>
          <p:nvPr>
            <p:ph type="ftr" sz="quarter" idx="3"/>
          </p:nvPr>
        </p:nvSpPr>
        <p:spPr>
          <a:xfrm>
            <a:off x="4038600" y="6356350"/>
            <a:ext cx="4114800" cy="365125"/>
          </a:xfrm>
          <a:prstGeom prst="rect">
            <a:avLst/>
          </a:prstGeom>
          <a:noFill/>
          <a:ln w="9525">
            <a:noFill/>
          </a:ln>
        </p:spPr>
        <p:txBody>
          <a:bodyPr vert="horz" anchor="ctr" anchorCtr="0"/>
          <a:lstStyle>
            <a:lvl1pPr algn="ctr">
              <a:defRPr sz="1200">
                <a:solidFill>
                  <a:srgbClr val="898989"/>
                </a:solidFill>
                <a:ea typeface="宋体" panose="02010600030101010101" pitchFamily="2" charset="-122"/>
              </a:defRPr>
            </a:lvl1pPr>
          </a:lstStyle>
          <a:p>
            <a:pPr lvl="0"/>
          </a:p>
        </p:txBody>
      </p:sp>
      <p:sp>
        <p:nvSpPr>
          <p:cNvPr id="1030" name="灯片编号占位符 5"/>
          <p:cNvSpPr>
            <a:spLocks noGrp="1"/>
          </p:cNvSpPr>
          <p:nvPr>
            <p:ph type="sldNum" sz="quarter" idx="4"/>
          </p:nvPr>
        </p:nvSpPr>
        <p:spPr>
          <a:xfrm>
            <a:off x="8610600" y="6356350"/>
            <a:ext cx="2743200" cy="365125"/>
          </a:xfrm>
          <a:prstGeom prst="rect">
            <a:avLst/>
          </a:prstGeom>
          <a:noFill/>
          <a:ln w="9525">
            <a:noFill/>
          </a:ln>
        </p:spPr>
        <p:txBody>
          <a:bodyPr vert="horz" anchor="ctr" anchorCtr="0"/>
          <a:lstStyle>
            <a:lvl1pPr algn="r">
              <a:defRPr sz="1200">
                <a:solidFill>
                  <a:srgbClr val="898989"/>
                </a:solidFill>
                <a:ea typeface="宋体" panose="02010600030101010101" pitchFamily="2" charset="-122"/>
              </a:defRPr>
            </a:lvl1pPr>
          </a:lstStyle>
          <a:p>
            <a:pPr lvl="0"/>
            <a:fld id="{9A0DB2DC-4C9A-4742-B13C-FB6460FD3503}" type="slidenum">
              <a:rPr lang="zh-CN" altLang="en-US" dirty="0"/>
            </a:fld>
            <a:endParaRPr lang="zh-CN" altLang="en-US" dirty="0">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914400" lvl="0" indent="-914400" algn="l" eaLnBrk="1" latinLnBrk="0" hangingPunct="1">
        <a:lnSpc>
          <a:spcPct val="90000"/>
        </a:lnSpc>
        <a:spcBef>
          <a:spcPct val="0"/>
        </a:spcBef>
        <a:buNone/>
        <a:defRPr sz="4400" kern="1200">
          <a:solidFill>
            <a:schemeClr val="tx1"/>
          </a:solidFill>
          <a:latin typeface="+mj-lt"/>
          <a:ea typeface="+mj-ea"/>
          <a:cs typeface="+mj-cs"/>
          <a:sym typeface="Calibri Light" panose="020F0302020204030204" charset="0"/>
        </a:defRPr>
      </a:lvl1pPr>
    </p:titleStyle>
    <p:bodyStyle>
      <a:lvl1pPr marL="228600" lvl="0" indent="-228600" algn="l" defTabSz="914400" eaLnBrk="1" fontAlgn="base"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lvl="1" indent="-228600" algn="l" defTabSz="914400" eaLnBrk="1" fontAlgn="base"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cs typeface="+mn-cs"/>
          <a:sym typeface="Calibri" panose="020F0502020204030204" charset="0"/>
        </a:defRPr>
      </a:lvl2pPr>
      <a:lvl3pPr marL="1143000" lvl="2" indent="-228600" algn="l" defTabSz="914400" eaLnBrk="1" fontAlgn="base"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charset="0"/>
          <a:ea typeface="宋体" panose="02010600030101010101" pitchFamily="2" charset="-122"/>
          <a:cs typeface="+mn-cs"/>
          <a:sym typeface="Calibri" panose="020F0502020204030204" charset="0"/>
        </a:defRPr>
      </a:lvl3pPr>
      <a:lvl4pPr marL="1600200" lvl="3"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mn-cs"/>
          <a:sym typeface="Calibri" panose="020F0502020204030204" charset="0"/>
        </a:defRPr>
      </a:lvl4pPr>
      <a:lvl5pPr marL="2057400" lvl="4"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mn-cs"/>
          <a:sym typeface="Calibri" panose="020F0502020204030204" charset="0"/>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mn-cs"/>
          <a:sym typeface="Calibri" panose="020F0502020204030204" charset="0"/>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mn-cs"/>
          <a:sym typeface="Calibri" panose="020F0502020204030204" charset="0"/>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mn-cs"/>
          <a:sym typeface="Calibri" panose="020F0502020204030204" charset="0"/>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mn-cs"/>
          <a:sym typeface="Calibri" panose="020F050202020403020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4.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image" Target="../media/image4.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1.jpeg"/><Relationship Id="rId3" Type="http://schemas.openxmlformats.org/officeDocument/2006/relationships/tags" Target="../tags/tag20.xml"/><Relationship Id="rId2" Type="http://schemas.openxmlformats.org/officeDocument/2006/relationships/image" Target="../media/image4.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4.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image" Target="../media/image4.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image" Target="../media/image4.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1.xml"/><Relationship Id="rId2" Type="http://schemas.openxmlformats.org/officeDocument/2006/relationships/image" Target="../media/image4.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image" Target="../media/image4.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3.jpeg"/><Relationship Id="rId3" Type="http://schemas.openxmlformats.org/officeDocument/2006/relationships/tags" Target="../tags/tag34.xml"/><Relationship Id="rId2" Type="http://schemas.openxmlformats.org/officeDocument/2006/relationships/image" Target="../media/image4.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5.jpeg"/><Relationship Id="rId6" Type="http://schemas.openxmlformats.org/officeDocument/2006/relationships/image" Target="../media/image14.jpeg"/><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image" Target="../media/image4.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image" Target="../media/image4.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0.xml"/><Relationship Id="rId2" Type="http://schemas.openxmlformats.org/officeDocument/2006/relationships/image" Target="../media/image4.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4.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8.jpeg"/><Relationship Id="rId3" Type="http://schemas.openxmlformats.org/officeDocument/2006/relationships/tags" Target="../tags/tag10.xml"/><Relationship Id="rId2" Type="http://schemas.openxmlformats.org/officeDocument/2006/relationships/image" Target="../media/image4.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9.jpeg"/><Relationship Id="rId3" Type="http://schemas.openxmlformats.org/officeDocument/2006/relationships/tags" Target="../tags/tag11.xml"/><Relationship Id="rId2" Type="http://schemas.openxmlformats.org/officeDocument/2006/relationships/image" Target="../media/image4.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2.xml"/><Relationship Id="rId2" Type="http://schemas.openxmlformats.org/officeDocument/2006/relationships/image" Target="../media/image4.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image" Target="../media/image4.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102" name="图片 101"/>
          <p:cNvPicPr/>
          <p:nvPr/>
        </p:nvPicPr>
        <p:blipFill>
          <a:blip r:embed="rId2"/>
          <a:srcRect l="16618" t="7913" r="17016" b="6467"/>
          <a:stretch>
            <a:fillRect/>
          </a:stretch>
        </p:blipFill>
        <p:spPr>
          <a:xfrm>
            <a:off x="104775" y="1368425"/>
            <a:ext cx="4385310" cy="5178425"/>
          </a:xfrm>
          <a:prstGeom prst="rect">
            <a:avLst/>
          </a:prstGeom>
          <a:noFill/>
          <a:ln w="9525">
            <a:noFill/>
          </a:ln>
        </p:spPr>
      </p:pic>
      <p:pic>
        <p:nvPicPr>
          <p:cNvPr id="3075" name="图片 14"/>
          <p:cNvPicPr>
            <a:picLocks noChangeAspect="1"/>
          </p:cNvPicPr>
          <p:nvPr/>
        </p:nvPicPr>
        <p:blipFill>
          <a:blip r:embed="rId3"/>
          <a:stretch>
            <a:fillRect/>
          </a:stretch>
        </p:blipFill>
        <p:spPr>
          <a:xfrm>
            <a:off x="7764463" y="889000"/>
            <a:ext cx="687387" cy="479425"/>
          </a:xfrm>
          <a:prstGeom prst="rect">
            <a:avLst/>
          </a:prstGeom>
          <a:noFill/>
          <a:ln w="9525">
            <a:noFill/>
          </a:ln>
        </p:spPr>
      </p:pic>
      <p:sp>
        <p:nvSpPr>
          <p:cNvPr id="3080" name="矩形 6"/>
          <p:cNvSpPr/>
          <p:nvPr/>
        </p:nvSpPr>
        <p:spPr>
          <a:xfrm>
            <a:off x="9564212" y="4802505"/>
            <a:ext cx="1960880" cy="398780"/>
          </a:xfrm>
          <a:prstGeom prst="rect">
            <a:avLst/>
          </a:prstGeom>
          <a:noFill/>
          <a:ln w="9525">
            <a:noFill/>
          </a:ln>
        </p:spPr>
        <p:txBody>
          <a:bodyPr vert="horz" wrap="none">
            <a:spAutoFit/>
          </a:bodyPr>
          <a:p>
            <a:pPr algn="ctr"/>
            <a:r>
              <a:rPr lang="zh-CN" altLang="en-US" sz="20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分享人：虞玲菊</a:t>
            </a:r>
            <a:endParaRPr lang="zh-CN" altLang="en-US" sz="20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081" name="文本框 7"/>
          <p:cNvSpPr/>
          <p:nvPr/>
        </p:nvSpPr>
        <p:spPr>
          <a:xfrm>
            <a:off x="8239125" y="6056313"/>
            <a:ext cx="309880" cy="337185"/>
          </a:xfrm>
          <a:prstGeom prst="rect">
            <a:avLst/>
          </a:prstGeom>
          <a:noFill/>
          <a:ln w="9525">
            <a:noFill/>
          </a:ln>
        </p:spPr>
        <p:txBody>
          <a:bodyPr vert="horz" wrap="none">
            <a:spAutoFit/>
          </a:bodyPr>
          <a:p>
            <a:endParaRPr lang="en-US" altLang="zh-CN" sz="16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3082" name="组合 13"/>
          <p:cNvGrpSpPr/>
          <p:nvPr/>
        </p:nvGrpSpPr>
        <p:grpSpPr>
          <a:xfrm>
            <a:off x="5436870" y="1143000"/>
            <a:ext cx="4053205" cy="944245"/>
            <a:chOff x="0" y="0"/>
            <a:chExt cx="4079972" cy="974558"/>
          </a:xfrm>
        </p:grpSpPr>
        <p:sp>
          <p:nvSpPr>
            <p:cNvPr id="3087" name="椭圆 8"/>
            <p:cNvSpPr/>
            <p:nvPr/>
          </p:nvSpPr>
          <p:spPr>
            <a:xfrm>
              <a:off x="0" y="0"/>
              <a:ext cx="998621" cy="974558"/>
            </a:xfrm>
            <a:prstGeom prst="ellipse">
              <a:avLst/>
            </a:prstGeom>
            <a:solidFill>
              <a:srgbClr val="501913"/>
            </a:solidFill>
            <a:ln w="19050" cap="flat" cmpd="sng">
              <a:solidFill>
                <a:schemeClr val="bg1"/>
              </a:solidFill>
              <a:prstDash val="solid"/>
              <a:miter/>
              <a:headEnd type="none" w="med" len="med"/>
              <a:tailEnd type="none" w="med" len="med"/>
            </a:ln>
          </p:spPr>
          <p:txBody>
            <a:bodyPr anchor="ctr" anchorCtr="0"/>
            <a:p>
              <a:pPr algn="ctr"/>
              <a:r>
                <a:rPr lang="zh-CN" altLang="en-US" sz="3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中</a:t>
              </a:r>
              <a:endParaRPr lang="zh-CN" altLang="en-US" sz="3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086" name="椭圆 9"/>
            <p:cNvSpPr/>
            <p:nvPr/>
          </p:nvSpPr>
          <p:spPr>
            <a:xfrm>
              <a:off x="760026" y="0"/>
              <a:ext cx="998621" cy="974558"/>
            </a:xfrm>
            <a:prstGeom prst="ellipse">
              <a:avLst/>
            </a:prstGeom>
            <a:solidFill>
              <a:srgbClr val="501913"/>
            </a:solidFill>
            <a:ln w="19050" cap="flat" cmpd="sng">
              <a:solidFill>
                <a:schemeClr val="bg1"/>
              </a:solidFill>
              <a:prstDash val="solid"/>
              <a:miter/>
              <a:headEnd type="none" w="med" len="med"/>
              <a:tailEnd type="none" w="med" len="med"/>
            </a:ln>
          </p:spPr>
          <p:txBody>
            <a:bodyPr anchor="ctr" anchorCtr="0"/>
            <a:p>
              <a:pPr algn="ctr"/>
              <a:r>
                <a:rPr lang="zh-CN" altLang="en-US" sz="3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华</a:t>
              </a:r>
              <a:endParaRPr lang="zh-CN" altLang="en-US" dirty="0">
                <a:ea typeface="宋体" panose="02010600030101010101" pitchFamily="2" charset="-122"/>
              </a:endParaRPr>
            </a:p>
          </p:txBody>
        </p:sp>
        <p:sp>
          <p:nvSpPr>
            <p:cNvPr id="3085" name="椭圆 10"/>
            <p:cNvSpPr/>
            <p:nvPr/>
          </p:nvSpPr>
          <p:spPr>
            <a:xfrm>
              <a:off x="1520052" y="0"/>
              <a:ext cx="998621" cy="974558"/>
            </a:xfrm>
            <a:prstGeom prst="ellipse">
              <a:avLst/>
            </a:prstGeom>
            <a:solidFill>
              <a:srgbClr val="501913"/>
            </a:solidFill>
            <a:ln w="19050" cap="flat" cmpd="sng">
              <a:solidFill>
                <a:schemeClr val="bg1"/>
              </a:solidFill>
              <a:prstDash val="solid"/>
              <a:miter/>
              <a:headEnd type="none" w="med" len="med"/>
              <a:tailEnd type="none" w="med" len="med"/>
            </a:ln>
          </p:spPr>
          <p:txBody>
            <a:bodyPr anchor="ctr" anchorCtr="0"/>
            <a:p>
              <a:pPr algn="ctr"/>
              <a:r>
                <a:rPr lang="zh-CN" altLang="en-US" sz="3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文</a:t>
              </a:r>
              <a:endParaRPr lang="zh-CN" altLang="en-US" sz="3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084" name="椭圆 11"/>
            <p:cNvSpPr/>
            <p:nvPr/>
          </p:nvSpPr>
          <p:spPr>
            <a:xfrm>
              <a:off x="2280078" y="0"/>
              <a:ext cx="998621" cy="974558"/>
            </a:xfrm>
            <a:prstGeom prst="ellipse">
              <a:avLst/>
            </a:prstGeom>
            <a:solidFill>
              <a:srgbClr val="501913"/>
            </a:solidFill>
            <a:ln w="19050" cap="flat" cmpd="sng">
              <a:solidFill>
                <a:schemeClr val="bg1"/>
              </a:solidFill>
              <a:prstDash val="solid"/>
              <a:miter/>
              <a:headEnd type="none" w="med" len="med"/>
              <a:tailEnd type="none" w="med" len="med"/>
            </a:ln>
          </p:spPr>
          <p:txBody>
            <a:bodyPr anchor="ctr" anchorCtr="0"/>
            <a:p>
              <a:pPr algn="ctr"/>
              <a:r>
                <a:rPr lang="zh-CN" altLang="en-US" sz="3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明</a:t>
              </a:r>
              <a:endParaRPr lang="zh-CN" altLang="en-US" sz="3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083" name="椭圆 12"/>
            <p:cNvSpPr/>
            <p:nvPr/>
          </p:nvSpPr>
          <p:spPr>
            <a:xfrm>
              <a:off x="3081351" y="0"/>
              <a:ext cx="998621" cy="974558"/>
            </a:xfrm>
            <a:prstGeom prst="ellipse">
              <a:avLst/>
            </a:prstGeom>
            <a:solidFill>
              <a:srgbClr val="501913"/>
            </a:solidFill>
            <a:ln w="19050" cap="flat" cmpd="sng">
              <a:solidFill>
                <a:schemeClr val="bg1"/>
              </a:solidFill>
              <a:prstDash val="solid"/>
              <a:miter/>
              <a:headEnd type="none" w="med" len="med"/>
              <a:tailEnd type="none" w="med" len="med"/>
            </a:ln>
          </p:spPr>
          <p:txBody>
            <a:bodyPr anchor="ctr" anchorCtr="0"/>
            <a:p>
              <a:pPr algn="ctr"/>
              <a:r>
                <a:rPr lang="zh-CN" altLang="en-US" sz="3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五</a:t>
              </a:r>
              <a:endParaRPr lang="zh-CN" altLang="en-US" sz="3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grpSp>
      <p:sp>
        <p:nvSpPr>
          <p:cNvPr id="5" name="椭圆 12"/>
          <p:cNvSpPr/>
          <p:nvPr>
            <p:custDataLst>
              <p:tags r:id="rId4"/>
            </p:custDataLst>
          </p:nvPr>
        </p:nvSpPr>
        <p:spPr>
          <a:xfrm>
            <a:off x="9311005" y="1143000"/>
            <a:ext cx="906145" cy="944245"/>
          </a:xfrm>
          <a:prstGeom prst="ellipse">
            <a:avLst/>
          </a:prstGeom>
          <a:solidFill>
            <a:srgbClr val="501913"/>
          </a:solidFill>
          <a:ln w="19050" cap="flat" cmpd="sng">
            <a:solidFill>
              <a:schemeClr val="bg1"/>
            </a:solidFill>
            <a:prstDash val="solid"/>
            <a:miter/>
            <a:headEnd type="none" w="med" len="med"/>
            <a:tailEnd type="none" w="med" len="med"/>
          </a:ln>
        </p:spPr>
        <p:txBody>
          <a:bodyPr anchor="ctr" anchorCtr="0"/>
          <a:p>
            <a:pPr algn="ctr"/>
            <a:r>
              <a:rPr lang="zh-CN" altLang="en-US" sz="3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千</a:t>
            </a:r>
            <a:endParaRPr lang="zh-CN" altLang="en-US" sz="3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 name="椭圆 12"/>
          <p:cNvSpPr/>
          <p:nvPr>
            <p:custDataLst>
              <p:tags r:id="rId5"/>
            </p:custDataLst>
          </p:nvPr>
        </p:nvSpPr>
        <p:spPr>
          <a:xfrm>
            <a:off x="10049510" y="1143000"/>
            <a:ext cx="990600" cy="944245"/>
          </a:xfrm>
          <a:prstGeom prst="ellipse">
            <a:avLst/>
          </a:prstGeom>
          <a:solidFill>
            <a:srgbClr val="501913"/>
          </a:solidFill>
          <a:ln w="19050" cap="flat" cmpd="sng">
            <a:solidFill>
              <a:schemeClr val="bg1"/>
            </a:solidFill>
            <a:prstDash val="solid"/>
            <a:miter/>
            <a:headEnd type="none" w="med" len="med"/>
            <a:tailEnd type="none" w="med" len="med"/>
          </a:ln>
        </p:spPr>
        <p:txBody>
          <a:bodyPr anchor="ctr" anchorCtr="0"/>
          <a:p>
            <a:pPr algn="ctr"/>
            <a:r>
              <a:rPr lang="zh-CN" altLang="en-US" sz="3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rPr>
              <a:t>年</a:t>
            </a:r>
            <a:endParaRPr lang="zh-CN" altLang="en-US" sz="3200" b="1" dirty="0">
              <a:solidFill>
                <a:srgbClr val="FFFFF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101" name="矩形 7"/>
          <p:cNvSpPr/>
          <p:nvPr>
            <p:custDataLst>
              <p:tags r:id="rId6"/>
            </p:custDataLst>
          </p:nvPr>
        </p:nvSpPr>
        <p:spPr>
          <a:xfrm>
            <a:off x="9490075" y="3775075"/>
            <a:ext cx="4445000" cy="730885"/>
          </a:xfrm>
          <a:prstGeom prst="rect">
            <a:avLst/>
          </a:prstGeom>
          <a:noFill/>
          <a:ln w="9525">
            <a:noFill/>
          </a:ln>
        </p:spPr>
        <p:txBody>
          <a:bodyPr wrap="square" anchor="b" anchorCtr="0">
            <a:noAutofit/>
          </a:bodyPr>
          <a:p>
            <a:pPr>
              <a:spcAft>
                <a:spcPts val="600"/>
              </a:spcAft>
            </a:pPr>
            <a:r>
              <a:rPr lang="zh-CN" altLang="en-US" sz="36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读书分享</a:t>
            </a:r>
            <a:endParaRPr lang="en-US" altLang="zh-CN" sz="24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8" name="文本框 107"/>
          <p:cNvSpPr txBox="1"/>
          <p:nvPr/>
        </p:nvSpPr>
        <p:spPr>
          <a:xfrm>
            <a:off x="5096510" y="2690495"/>
            <a:ext cx="6880225" cy="589280"/>
          </a:xfrm>
          <a:prstGeom prst="rect">
            <a:avLst/>
          </a:prstGeom>
          <a:noFill/>
          <a:ln w="9525">
            <a:noFill/>
          </a:ln>
        </p:spPr>
        <p:txBody>
          <a:bodyPr>
            <a:noAutofit/>
          </a:bodyPr>
          <a:p>
            <a:r>
              <a:rPr lang="zh-CN" sz="2400" b="1">
                <a:latin typeface="Times New Roman" panose="02020603050405020304" charset="0"/>
                <a:ea typeface="宋体" panose="02010600030101010101" pitchFamily="2" charset="-122"/>
              </a:rPr>
              <a:t>从《中华文明五千年》看中华文化的内涵与特点</a:t>
            </a:r>
            <a:r>
              <a:rPr lang="en-US" sz="2400" b="1">
                <a:latin typeface="Times New Roman" panose="02020603050405020304" charset="0"/>
                <a:ea typeface="宋体" panose="02010600030101010101" pitchFamily="2" charset="-122"/>
              </a:rPr>
              <a:t>    </a:t>
            </a:r>
            <a:endParaRPr lang="en-US" altLang="en-US" sz="2400" b="1">
              <a:latin typeface="Times New Roman" panose="02020603050405020304"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1586865" y="1094105"/>
            <a:ext cx="8022590" cy="5764530"/>
          </a:xfrm>
          <a:prstGeom prst="rect">
            <a:avLst/>
          </a:prstGeom>
          <a:noFill/>
          <a:ln w="9525">
            <a:noFill/>
          </a:ln>
        </p:spPr>
        <p:txBody>
          <a:bodyPr wrap="square" anchor="t" anchorCtr="0">
            <a:noAutofit/>
          </a:bodyPr>
          <a:p>
            <a:pPr algn="just">
              <a:spcAft>
                <a:spcPts val="600"/>
              </a:spcAft>
            </a:pP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rPr>
              <a:t>三国两晋南北朝</a:t>
            </a:r>
            <a:endPar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文本框 2"/>
          <p:cNvSpPr txBox="1"/>
          <p:nvPr>
            <p:custDataLst>
              <p:tags r:id="rId4"/>
            </p:custDataLst>
          </p:nvPr>
        </p:nvSpPr>
        <p:spPr>
          <a:xfrm>
            <a:off x="775335" y="1094105"/>
            <a:ext cx="9185910" cy="3937000"/>
          </a:xfrm>
          <a:prstGeom prst="rect">
            <a:avLst/>
          </a:prstGeom>
          <a:noFill/>
          <a:ln w="9525">
            <a:solidFill>
              <a:srgbClr val="00B0F0"/>
            </a:solidFill>
          </a:ln>
        </p:spPr>
        <p:txBody>
          <a:bodyPr>
            <a:noAutofit/>
          </a:bodyPr>
          <a:p>
            <a:pPr algn="ctr">
              <a:lnSpc>
                <a:spcPct val="150000"/>
              </a:lnSpc>
            </a:pPr>
            <a:r>
              <a:rPr lang="zh-CN" sz="2800" b="1">
                <a:ln w="12700">
                  <a:solidFill>
                    <a:schemeClr val="accent1"/>
                  </a:solidFill>
                  <a:prstDash val="solid"/>
                </a:ln>
                <a:solidFill>
                  <a:srgbClr val="00B0F0"/>
                </a:solidFill>
                <a:effectLst>
                  <a:outerShdw dist="38100" dir="2640000" algn="bl" rotWithShape="0">
                    <a:schemeClr val="accent1"/>
                  </a:outerShdw>
                </a:effectLst>
                <a:latin typeface="Times New Roman" panose="02020603050405020304" charset="0"/>
                <a:ea typeface="宋体" panose="02010600030101010101" pitchFamily="2" charset="-122"/>
              </a:rPr>
              <a:t>汉胡大交会</a:t>
            </a:r>
            <a:r>
              <a:rPr lang="en-US" sz="1800" b="0">
                <a:latin typeface="Times New Roman" panose="02020603050405020304" charset="0"/>
                <a:ea typeface="宋体" panose="02010600030101010101" pitchFamily="2" charset="-122"/>
              </a:rPr>
              <a:t> </a:t>
            </a:r>
            <a:r>
              <a:rPr lang="zh-CN" sz="1800" b="0">
                <a:latin typeface="Times New Roman" panose="02020603050405020304" charset="0"/>
                <a:ea typeface="宋体" panose="02010600030101010101" pitchFamily="2" charset="-122"/>
              </a:rPr>
              <a:t>胡文化“汉化”的两个渠道：</a:t>
            </a:r>
            <a:endParaRPr lang="zh-CN" sz="1800" b="0">
              <a:latin typeface="Times New Roman" panose="02020603050405020304" charset="0"/>
              <a:ea typeface="宋体" panose="02010600030101010101" pitchFamily="2" charset="-122"/>
            </a:endParaRPr>
          </a:p>
          <a:p>
            <a:pPr>
              <a:lnSpc>
                <a:spcPct val="150000"/>
              </a:lnSpc>
            </a:pPr>
            <a:r>
              <a:rPr lang="zh-CN" sz="1800" b="0">
                <a:latin typeface="Times New Roman" panose="02020603050405020304" charset="0"/>
                <a:ea typeface="宋体" panose="02010600030101010101" pitchFamily="2" charset="-122"/>
              </a:rPr>
              <a:t>第一个途径，胡人统治者采用汉族统治的组织形式，推广儒学，从而以强力推进胡文化发生质的变化。</a:t>
            </a:r>
            <a:endParaRPr lang="zh-CN" sz="1800" b="0">
              <a:latin typeface="Times New Roman" panose="02020603050405020304" charset="0"/>
              <a:ea typeface="宋体" panose="02010600030101010101" pitchFamily="2" charset="-122"/>
            </a:endParaRPr>
          </a:p>
          <a:p>
            <a:pPr>
              <a:lnSpc>
                <a:spcPct val="150000"/>
              </a:lnSpc>
            </a:pPr>
            <a:r>
              <a:rPr lang="zh-CN" sz="1800" b="0">
                <a:latin typeface="Times New Roman" panose="02020603050405020304" charset="0"/>
                <a:ea typeface="宋体" panose="02010600030101010101" pitchFamily="2" charset="-122"/>
              </a:rPr>
              <a:t>第二个途径，入迁内地的胡人在“与华民错居”的情势中，不仅“语习中夏”，“多知中国语”，而且潜移默化地受到汉文化观念意识的影响。 </a:t>
            </a:r>
            <a:r>
              <a:rPr lang="en-US" sz="1800" b="0">
                <a:latin typeface="Times New Roman" panose="02020603050405020304" charset="0"/>
                <a:ea typeface="宋体" panose="02010600030101010101" pitchFamily="2" charset="-122"/>
              </a:rPr>
              <a:t>   </a:t>
            </a:r>
            <a:r>
              <a:rPr lang="zh-CN" sz="1800" b="0">
                <a:latin typeface="Times New Roman" panose="02020603050405020304" charset="0"/>
                <a:ea typeface="宋体" panose="02010600030101010101" pitchFamily="2" charset="-122"/>
              </a:rPr>
              <a:t>胡文化也以其固有特质对汉文化系统加以冲击、改造。蛮野但充满生气的北族精神，给高雅温文却因束缚于礼教而冷淡僵硬的汉文化带来新鲜空气，终于推出璀璨的隋唐文化。</a:t>
            </a:r>
            <a:r>
              <a:rPr lang="en-US" sz="1800" b="0">
                <a:latin typeface="Times New Roman" panose="02020603050405020304" charset="0"/>
                <a:ea typeface="宋体" panose="02010600030101010101" pitchFamily="2" charset="-122"/>
              </a:rPr>
              <a:t> </a:t>
            </a:r>
            <a:endParaRPr lang="en-US" altLang="en-US" sz="1800" b="0">
              <a:latin typeface="Times New Roman" panose="02020603050405020304" charset="0"/>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1586865" y="1094105"/>
            <a:ext cx="8022590" cy="5764530"/>
          </a:xfrm>
          <a:prstGeom prst="rect">
            <a:avLst/>
          </a:prstGeom>
          <a:noFill/>
          <a:ln w="9525">
            <a:noFill/>
          </a:ln>
        </p:spPr>
        <p:txBody>
          <a:bodyPr wrap="square" anchor="t" anchorCtr="0">
            <a:noAutofit/>
          </a:bodyPr>
          <a:p>
            <a:pPr algn="just">
              <a:spcAft>
                <a:spcPts val="600"/>
              </a:spcAft>
            </a:pP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en-US" alt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微软雅黑" panose="020B0503020204020204" pitchFamily="2" charset="-122"/>
              </a:rPr>
              <a:t>-</a:t>
            </a:r>
            <a:r>
              <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微软雅黑" panose="020B0503020204020204" pitchFamily="2" charset="-122"/>
              </a:rPr>
              <a:t>隋唐</a:t>
            </a:r>
            <a:endPar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 name="文本框 3"/>
          <p:cNvSpPr txBox="1"/>
          <p:nvPr/>
        </p:nvSpPr>
        <p:spPr>
          <a:xfrm>
            <a:off x="327660" y="717550"/>
            <a:ext cx="11864975" cy="635635"/>
          </a:xfrm>
          <a:prstGeom prst="rect">
            <a:avLst/>
          </a:prstGeom>
          <a:noFill/>
        </p:spPr>
        <p:txBody>
          <a:bodyPr wrap="square" rtlCol="0" anchor="t">
            <a:noAutofit/>
            <a:scene3d>
              <a:camera prst="orthographicFront"/>
              <a:lightRig rig="threePt" dir="t"/>
            </a:scene3d>
          </a:bodyPr>
          <a:p>
            <a:r>
              <a:rPr lang="zh-CN" altLang="en-US" sz="2800">
                <a:ln w="6600">
                  <a:solidFill>
                    <a:schemeClr val="accent2"/>
                  </a:solidFill>
                  <a:prstDash val="solid"/>
                </a:ln>
                <a:solidFill>
                  <a:srgbClr val="FFFFFF"/>
                </a:solidFill>
                <a:effectLst>
                  <a:outerShdw dist="38100" dir="2700000" algn="tl" rotWithShape="0">
                    <a:schemeClr val="accent2"/>
                  </a:outerShdw>
                </a:effectLst>
                <a:sym typeface="+mn-ea"/>
              </a:rPr>
              <a:t>唐代是一个文化政策相对宽容的时代:"三教共弘”是唐代大势</a:t>
            </a:r>
            <a:endParaRPr lang="zh-CN" altLang="en-US" sz="2800">
              <a:ln w="6600">
                <a:solidFill>
                  <a:schemeClr val="accent2"/>
                </a:solidFill>
                <a:prstDash val="solid"/>
              </a:ln>
              <a:solidFill>
                <a:srgbClr val="FFFFFF"/>
              </a:solidFill>
              <a:effectLst>
                <a:outerShdw dist="38100" dir="2700000" algn="tl" rotWithShape="0">
                  <a:schemeClr val="accent2"/>
                </a:outerShdw>
              </a:effectLst>
              <a:sym typeface="+mn-ea"/>
            </a:endParaRPr>
          </a:p>
        </p:txBody>
      </p:sp>
      <p:sp>
        <p:nvSpPr>
          <p:cNvPr id="5" name="文本框 4"/>
          <p:cNvSpPr txBox="1"/>
          <p:nvPr/>
        </p:nvSpPr>
        <p:spPr>
          <a:xfrm>
            <a:off x="820420" y="1678305"/>
            <a:ext cx="1373505" cy="457835"/>
          </a:xfrm>
          <a:prstGeom prst="rect">
            <a:avLst/>
          </a:prstGeom>
          <a:noFill/>
          <a:ln w="38100">
            <a:solidFill>
              <a:srgbClr val="00B0F0"/>
            </a:solidFill>
            <a:prstDash val="solid"/>
          </a:ln>
        </p:spPr>
        <p:txBody>
          <a:bodyPr wrap="square" rtlCol="0">
            <a:noAutofit/>
          </a:bodyPr>
          <a:p>
            <a:pPr algn="ctr"/>
            <a:r>
              <a:rPr lang="en-US" sz="1800">
                <a:solidFill>
                  <a:schemeClr val="accent2"/>
                </a:solidFill>
                <a:latin typeface="Times New Roman" panose="02020603050405020304" charset="0"/>
                <a:sym typeface="+mn-ea"/>
              </a:rPr>
              <a:t> </a:t>
            </a:r>
            <a:r>
              <a:rPr lang="zh-CN" sz="1800" b="1">
                <a:solidFill>
                  <a:schemeClr val="accent2"/>
                </a:solidFill>
                <a:latin typeface="Times New Roman" panose="02020603050405020304" charset="0"/>
                <a:sym typeface="+mn-ea"/>
              </a:rPr>
              <a:t>道教风行</a:t>
            </a:r>
            <a:r>
              <a:rPr lang="en-US" altLang="zh-CN" sz="1800">
                <a:solidFill>
                  <a:schemeClr val="accent2"/>
                </a:solidFill>
                <a:latin typeface="Times New Roman" panose="02020603050405020304" charset="0"/>
                <a:sym typeface="+mn-ea"/>
              </a:rPr>
              <a:t>    </a:t>
            </a:r>
            <a:endParaRPr lang="en-US" altLang="zh-CN" sz="1800">
              <a:solidFill>
                <a:schemeClr val="accent2"/>
              </a:solidFill>
              <a:latin typeface="Times New Roman" panose="02020603050405020304" charset="0"/>
            </a:endParaRPr>
          </a:p>
        </p:txBody>
      </p:sp>
      <p:sp>
        <p:nvSpPr>
          <p:cNvPr id="8" name="文本框 7"/>
          <p:cNvSpPr txBox="1"/>
          <p:nvPr/>
        </p:nvSpPr>
        <p:spPr>
          <a:xfrm>
            <a:off x="4218940" y="1460500"/>
            <a:ext cx="7448550" cy="1523365"/>
          </a:xfrm>
          <a:prstGeom prst="rect">
            <a:avLst/>
          </a:prstGeom>
          <a:noFill/>
        </p:spPr>
        <p:txBody>
          <a:bodyPr wrap="square" rtlCol="0">
            <a:noAutofit/>
          </a:bodyPr>
          <a:p>
            <a:pPr>
              <a:lnSpc>
                <a:spcPct val="150000"/>
              </a:lnSpc>
            </a:pPr>
            <a:r>
              <a:rPr lang="zh-CN" altLang="en-US">
                <a:sym typeface="+mn-ea"/>
              </a:rPr>
              <a:t>唐代道教在上层统治者中格外得宠。</a:t>
            </a:r>
            <a:endParaRPr lang="zh-CN" altLang="en-US"/>
          </a:p>
          <a:p>
            <a:pPr>
              <a:lnSpc>
                <a:spcPct val="150000"/>
              </a:lnSpc>
            </a:pPr>
            <a:r>
              <a:rPr lang="zh-CN" altLang="en-US">
                <a:sym typeface="+mn-ea"/>
              </a:rPr>
              <a:t>李唐王室奉老子李耳为先祖，唐高宗封老子为太上玄元是帝。</a:t>
            </a:r>
            <a:endParaRPr lang="zh-CN" altLang="en-US"/>
          </a:p>
          <a:p>
            <a:pPr>
              <a:lnSpc>
                <a:spcPct val="150000"/>
              </a:lnSpc>
            </a:pPr>
            <a:r>
              <a:rPr lang="zh-CN" altLang="en-US">
                <a:sym typeface="+mn-ea"/>
              </a:rPr>
              <a:t>东都洛阳玄元皇帝庙。长安太清宫</a:t>
            </a:r>
            <a:r>
              <a:rPr lang="en-US">
                <a:solidFill>
                  <a:schemeClr val="accent2"/>
                </a:solidFill>
                <a:latin typeface="Times New Roman" panose="02020603050405020304" charset="0"/>
                <a:sym typeface="+mn-ea"/>
              </a:rPr>
              <a:t>   </a:t>
            </a:r>
            <a:endParaRPr lang="en-US">
              <a:solidFill>
                <a:schemeClr val="accent2"/>
              </a:solidFill>
              <a:latin typeface="Times New Roman" panose="02020603050405020304" charset="0"/>
              <a:sym typeface="+mn-ea"/>
            </a:endParaRPr>
          </a:p>
          <a:p>
            <a:endParaRPr lang="zh-CN" altLang="en-US"/>
          </a:p>
        </p:txBody>
      </p:sp>
      <p:sp>
        <p:nvSpPr>
          <p:cNvPr id="9" name="文本框 8"/>
          <p:cNvSpPr txBox="1"/>
          <p:nvPr/>
        </p:nvSpPr>
        <p:spPr>
          <a:xfrm>
            <a:off x="820420" y="2860675"/>
            <a:ext cx="1372870" cy="424180"/>
          </a:xfrm>
          <a:prstGeom prst="rect">
            <a:avLst/>
          </a:prstGeom>
          <a:noFill/>
          <a:ln w="38100">
            <a:solidFill>
              <a:srgbClr val="00B0F0"/>
            </a:solidFill>
          </a:ln>
        </p:spPr>
        <p:txBody>
          <a:bodyPr wrap="square" rtlCol="0" anchor="t">
            <a:noAutofit/>
          </a:bodyPr>
          <a:p>
            <a:pPr algn="ctr"/>
            <a:r>
              <a:rPr lang="en-US" sz="1800">
                <a:solidFill>
                  <a:schemeClr val="accent2"/>
                </a:solidFill>
                <a:latin typeface="Times New Roman" panose="02020603050405020304" charset="0"/>
                <a:sym typeface="+mn-ea"/>
              </a:rPr>
              <a:t> </a:t>
            </a:r>
            <a:r>
              <a:rPr lang="zh-CN" sz="1800" b="1">
                <a:solidFill>
                  <a:schemeClr val="accent2"/>
                </a:solidFill>
                <a:latin typeface="Times New Roman" panose="02020603050405020304" charset="0"/>
                <a:sym typeface="+mn-ea"/>
              </a:rPr>
              <a:t>佛教兴旺</a:t>
            </a:r>
            <a:r>
              <a:rPr lang="en-US" altLang="zh-CN" sz="1800" b="1">
                <a:solidFill>
                  <a:schemeClr val="accent2"/>
                </a:solidFill>
                <a:latin typeface="Times New Roman" panose="02020603050405020304" charset="0"/>
                <a:sym typeface="+mn-ea"/>
              </a:rPr>
              <a:t>  </a:t>
            </a:r>
            <a:endParaRPr lang="en-US" altLang="zh-CN" sz="1800" b="1">
              <a:solidFill>
                <a:schemeClr val="accent2"/>
              </a:solidFill>
              <a:latin typeface="Times New Roman" panose="02020603050405020304" charset="0"/>
              <a:sym typeface="+mn-ea"/>
            </a:endParaRPr>
          </a:p>
        </p:txBody>
      </p:sp>
      <p:sp>
        <p:nvSpPr>
          <p:cNvPr id="10" name="文本框 9"/>
          <p:cNvSpPr txBox="1"/>
          <p:nvPr/>
        </p:nvSpPr>
        <p:spPr>
          <a:xfrm>
            <a:off x="820420" y="4009390"/>
            <a:ext cx="1372870" cy="454660"/>
          </a:xfrm>
          <a:prstGeom prst="rect">
            <a:avLst/>
          </a:prstGeom>
          <a:noFill/>
          <a:ln w="38100">
            <a:solidFill>
              <a:srgbClr val="00B0F0"/>
            </a:solidFill>
            <a:prstDash val="solid"/>
          </a:ln>
        </p:spPr>
        <p:txBody>
          <a:bodyPr wrap="square" rtlCol="0" anchor="t">
            <a:noAutofit/>
          </a:bodyPr>
          <a:p>
            <a:pPr algn="ctr"/>
            <a:r>
              <a:rPr lang="zh-CN" sz="1800" b="1">
                <a:solidFill>
                  <a:schemeClr val="accent2"/>
                </a:solidFill>
                <a:latin typeface="Times New Roman" panose="02020603050405020304" charset="0"/>
                <a:sym typeface="+mn-ea"/>
              </a:rPr>
              <a:t>儒学昌明</a:t>
            </a:r>
            <a:endParaRPr lang="zh-CN" altLang="en-US" sz="1800" b="1">
              <a:solidFill>
                <a:schemeClr val="accent2"/>
              </a:solidFill>
              <a:latin typeface="Times New Roman" panose="02020603050405020304" charset="0"/>
              <a:sym typeface="+mn-ea"/>
            </a:endParaRPr>
          </a:p>
        </p:txBody>
      </p:sp>
      <p:sp>
        <p:nvSpPr>
          <p:cNvPr id="11" name="右箭头 10"/>
          <p:cNvSpPr/>
          <p:nvPr/>
        </p:nvSpPr>
        <p:spPr>
          <a:xfrm>
            <a:off x="2342515" y="1777365"/>
            <a:ext cx="1072515" cy="296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右箭头 11"/>
          <p:cNvSpPr/>
          <p:nvPr>
            <p:custDataLst>
              <p:tags r:id="rId4"/>
            </p:custDataLst>
          </p:nvPr>
        </p:nvSpPr>
        <p:spPr>
          <a:xfrm>
            <a:off x="2342515" y="2882900"/>
            <a:ext cx="1072515" cy="296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右箭头 12"/>
          <p:cNvSpPr/>
          <p:nvPr>
            <p:custDataLst>
              <p:tags r:id="rId5"/>
            </p:custDataLst>
          </p:nvPr>
        </p:nvSpPr>
        <p:spPr>
          <a:xfrm>
            <a:off x="2342515" y="4095115"/>
            <a:ext cx="1072515" cy="296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4218940" y="2882900"/>
            <a:ext cx="7294880" cy="991870"/>
          </a:xfrm>
          <a:prstGeom prst="rect">
            <a:avLst/>
          </a:prstGeom>
          <a:noFill/>
        </p:spPr>
        <p:txBody>
          <a:bodyPr wrap="square" rtlCol="0" anchor="t">
            <a:noAutofit/>
          </a:bodyPr>
          <a:p>
            <a:r>
              <a:rPr lang="zh-CN" altLang="en-US">
                <a:sym typeface="+mn-ea"/>
              </a:rPr>
              <a:t>东都洛阳，武则天大规模开窟造像于龙门，洛阳卢舍那佛。 唐代天台宗、华严宗、禅宗发展成熟的关键时期。</a:t>
            </a:r>
            <a:endParaRPr lang="zh-CN" altLang="en-US">
              <a:sym typeface="+mn-ea"/>
            </a:endParaRPr>
          </a:p>
        </p:txBody>
      </p:sp>
      <p:sp>
        <p:nvSpPr>
          <p:cNvPr id="15" name="文本框 14"/>
          <p:cNvSpPr txBox="1"/>
          <p:nvPr/>
        </p:nvSpPr>
        <p:spPr>
          <a:xfrm>
            <a:off x="4120515" y="3734435"/>
            <a:ext cx="6096000" cy="922020"/>
          </a:xfrm>
          <a:prstGeom prst="rect">
            <a:avLst/>
          </a:prstGeom>
          <a:noFill/>
        </p:spPr>
        <p:txBody>
          <a:bodyPr wrap="square" rtlCol="0" anchor="t">
            <a:spAutoFit/>
          </a:bodyPr>
          <a:p>
            <a:r>
              <a:rPr lang="zh-CN" altLang="en-US">
                <a:sym typeface="+mn-ea"/>
              </a:rPr>
              <a:t>一度式微于魏晋南北朝的儒学在唐代开始振兴。朝廷对儒术的大力倡导。</a:t>
            </a:r>
            <a:endParaRPr lang="zh-CN" altLang="en-US"/>
          </a:p>
          <a:p>
            <a:r>
              <a:rPr lang="zh-CN" altLang="en-US">
                <a:sym typeface="+mn-ea"/>
              </a:rPr>
              <a:t>唐太宗命国子祭酒孔颖达撰写《五经正义》</a:t>
            </a:r>
            <a:endParaRPr lang="zh-CN" altLang="en-US">
              <a:sym typeface="+mn-ea"/>
            </a:endParaRPr>
          </a:p>
        </p:txBody>
      </p:sp>
      <p:sp>
        <p:nvSpPr>
          <p:cNvPr id="16" name="文本框 15"/>
          <p:cNvSpPr txBox="1"/>
          <p:nvPr/>
        </p:nvSpPr>
        <p:spPr>
          <a:xfrm>
            <a:off x="1354455" y="5188585"/>
            <a:ext cx="9624060" cy="1235710"/>
          </a:xfrm>
          <a:prstGeom prst="rect">
            <a:avLst/>
          </a:prstGeom>
          <a:noFill/>
          <a:ln w="9525">
            <a:noFill/>
          </a:ln>
        </p:spPr>
        <p:txBody>
          <a:bodyPr>
            <a:noAutofit/>
          </a:bodyPr>
          <a:p>
            <a:r>
              <a:rPr lang="zh-CN" sz="2800" b="0">
                <a:latin typeface="Times New Roman" panose="02020603050405020304" charset="0"/>
                <a:ea typeface="宋体" panose="02010600030101010101" pitchFamily="2" charset="-122"/>
              </a:rPr>
              <a:t>唐代统治者鼓励三教自由辩论（白居易《三教论衡》）</a:t>
            </a:r>
            <a:endParaRPr lang="zh-CN" sz="2800" b="0">
              <a:latin typeface="Times New Roman" panose="02020603050405020304" charset="0"/>
              <a:ea typeface="宋体" panose="02010600030101010101" pitchFamily="2" charset="-122"/>
            </a:endParaRPr>
          </a:p>
          <a:p>
            <a:r>
              <a:rPr lang="zh-CN" altLang="en-US" sz="1800">
                <a:sym typeface="+mn-ea"/>
              </a:rPr>
              <a:t>有力促使使儒佛道相互吸取，而且造成一种开放的文化心态，人们不以一教为尊，亦不必以自己的信仰去屈从一尊意志，</a:t>
            </a:r>
            <a:endParaRPr lang="zh-CN" altLang="en-US" sz="1800" b="0">
              <a:latin typeface="Times New Roman" panose="02020603050405020304" charset="0"/>
              <a:ea typeface="宋体" panose="02010600030101010101" pitchFamily="2" charset="-122"/>
            </a:endParaRPr>
          </a:p>
        </p:txBody>
      </p:sp>
      <p:sp>
        <p:nvSpPr>
          <p:cNvPr id="17" name="下箭头 16"/>
          <p:cNvSpPr/>
          <p:nvPr/>
        </p:nvSpPr>
        <p:spPr>
          <a:xfrm>
            <a:off x="4911725" y="4653280"/>
            <a:ext cx="238760" cy="6248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1586865" y="1094105"/>
            <a:ext cx="8022590" cy="5764530"/>
          </a:xfrm>
          <a:prstGeom prst="rect">
            <a:avLst/>
          </a:prstGeom>
          <a:noFill/>
          <a:ln w="9525">
            <a:noFill/>
          </a:ln>
        </p:spPr>
        <p:txBody>
          <a:bodyPr wrap="square" anchor="t" anchorCtr="0">
            <a:noAutofit/>
          </a:bodyPr>
          <a:p>
            <a:pPr algn="just">
              <a:spcAft>
                <a:spcPts val="600"/>
              </a:spcAft>
            </a:pP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en-US" alt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微软雅黑" panose="020B0503020204020204" pitchFamily="2" charset="-122"/>
              </a:rPr>
              <a:t>-</a:t>
            </a:r>
            <a:r>
              <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微软雅黑" panose="020B0503020204020204" pitchFamily="2" charset="-122"/>
              </a:rPr>
              <a:t>隋唐</a:t>
            </a:r>
            <a:endPar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4" name="文本框 103"/>
          <p:cNvSpPr txBox="1"/>
          <p:nvPr/>
        </p:nvSpPr>
        <p:spPr>
          <a:xfrm>
            <a:off x="385445" y="1094105"/>
            <a:ext cx="5080000" cy="460375"/>
          </a:xfrm>
          <a:prstGeom prst="rect">
            <a:avLst/>
          </a:prstGeom>
          <a:noFill/>
          <a:ln w="9525">
            <a:noFill/>
          </a:ln>
        </p:spPr>
        <p:txBody>
          <a:bodyPr>
            <a:spAutoFit/>
          </a:bodyPr>
          <a:p>
            <a:pPr indent="304800"/>
            <a:r>
              <a:rPr lang="zh-CN" sz="2400" b="1">
                <a:latin typeface="Times New Roman" panose="02020603050405020304" charset="0"/>
                <a:ea typeface="宋体" panose="02010600030101010101" pitchFamily="2" charset="-122"/>
              </a:rPr>
              <a:t>律诗极致与书画尽美</a:t>
            </a:r>
            <a:endParaRPr lang="zh-CN" altLang="en-US" sz="2400" b="1">
              <a:latin typeface="Times New Roman" panose="02020603050405020304" charset="0"/>
              <a:ea typeface="宋体" panose="02010600030101010101" pitchFamily="2" charset="-122"/>
            </a:endParaRPr>
          </a:p>
        </p:txBody>
      </p:sp>
      <p:sp>
        <p:nvSpPr>
          <p:cNvPr id="2" name="文本框 1"/>
          <p:cNvSpPr txBox="1"/>
          <p:nvPr/>
        </p:nvSpPr>
        <p:spPr>
          <a:xfrm>
            <a:off x="659130" y="1666240"/>
            <a:ext cx="4208780" cy="3319780"/>
          </a:xfrm>
          <a:prstGeom prst="rect">
            <a:avLst/>
          </a:prstGeom>
          <a:noFill/>
          <a:ln w="9525">
            <a:noFill/>
          </a:ln>
        </p:spPr>
        <p:txBody>
          <a:bodyPr>
            <a:noAutofit/>
          </a:bodyPr>
          <a:p>
            <a:pPr>
              <a:lnSpc>
                <a:spcPct val="150000"/>
              </a:lnSpc>
            </a:pPr>
            <a:r>
              <a:rPr lang="zh-CN" sz="1800" b="0">
                <a:latin typeface="Times New Roman" panose="02020603050405020304" charset="0"/>
                <a:ea typeface="宋体" panose="02010600030101010101" pitchFamily="2" charset="-122"/>
              </a:rPr>
              <a:t>唐代确乎进入中国古典文学艺术“集大成”的境地。宋代苏轼在《书吴道子画后》中说：“故诗至于杜子美，文至于韩退之，书至于颜鲁公，画至于吴道子，而古今之变，天下之能事毕矣。”盛赞唐人的创作“登峰造极”。与仙，儒，侠三种风格集于一身。足以表现个性我的李白相异。杜甫以儒家精神贯穿始终。着意挥写社会我。</a:t>
            </a:r>
            <a:endParaRPr lang="zh-CN" altLang="en-US" sz="1800" b="0">
              <a:latin typeface="Times New Roman" panose="02020603050405020304" charset="0"/>
              <a:ea typeface="宋体" panose="02010600030101010101" pitchFamily="2" charset="-122"/>
            </a:endParaRPr>
          </a:p>
        </p:txBody>
      </p:sp>
      <p:sp>
        <p:nvSpPr>
          <p:cNvPr id="4" name="文本框 3"/>
          <p:cNvSpPr txBox="1"/>
          <p:nvPr/>
        </p:nvSpPr>
        <p:spPr>
          <a:xfrm>
            <a:off x="5788025" y="709930"/>
            <a:ext cx="5080000" cy="460375"/>
          </a:xfrm>
          <a:prstGeom prst="rect">
            <a:avLst/>
          </a:prstGeom>
          <a:noFill/>
          <a:ln w="9525">
            <a:noFill/>
          </a:ln>
        </p:spPr>
        <p:txBody>
          <a:bodyPr>
            <a:spAutoFit/>
          </a:bodyPr>
          <a:p>
            <a:r>
              <a:rPr lang="zh-CN" sz="2400" b="1">
                <a:latin typeface="Times New Roman" panose="02020603050405020304" charset="0"/>
                <a:ea typeface="宋体" panose="02010600030101010101" pitchFamily="2" charset="-122"/>
              </a:rPr>
              <a:t>吸纳异域与泽被东西</a:t>
            </a:r>
            <a:endParaRPr lang="zh-CN" altLang="en-US" sz="2400" b="1">
              <a:latin typeface="Times New Roman" panose="02020603050405020304" charset="0"/>
              <a:ea typeface="宋体" panose="02010600030101010101" pitchFamily="2" charset="-122"/>
            </a:endParaRPr>
          </a:p>
        </p:txBody>
      </p:sp>
      <p:sp>
        <p:nvSpPr>
          <p:cNvPr id="5" name="文本框 4"/>
          <p:cNvSpPr txBox="1"/>
          <p:nvPr/>
        </p:nvSpPr>
        <p:spPr>
          <a:xfrm>
            <a:off x="5043805" y="1280795"/>
            <a:ext cx="4376420" cy="3705225"/>
          </a:xfrm>
          <a:prstGeom prst="rect">
            <a:avLst/>
          </a:prstGeom>
          <a:noFill/>
          <a:ln w="9525">
            <a:noFill/>
          </a:ln>
        </p:spPr>
        <p:txBody>
          <a:bodyPr>
            <a:noAutofit/>
          </a:bodyPr>
          <a:p>
            <a:pPr>
              <a:lnSpc>
                <a:spcPct val="150000"/>
              </a:lnSpc>
            </a:pPr>
            <a:r>
              <a:rPr lang="zh-CN" sz="1800" b="0">
                <a:latin typeface="Times New Roman" panose="02020603050405020304" charset="0"/>
                <a:ea typeface="宋体" panose="02010600030101010101" pitchFamily="2" charset="-122"/>
              </a:rPr>
              <a:t>唐文化开放与拓展精神。与胡化话显然有某种内在联系。</a:t>
            </a:r>
            <a:r>
              <a:rPr lang="en-US" sz="1800" b="0">
                <a:latin typeface="Times New Roman" panose="02020603050405020304" charset="0"/>
                <a:ea typeface="宋体" panose="02010600030101010101" pitchFamily="2" charset="-122"/>
              </a:rPr>
              <a:t>    </a:t>
            </a:r>
            <a:r>
              <a:rPr lang="zh-CN" sz="1800" b="0">
                <a:highlight>
                  <a:srgbClr val="00FF00"/>
                </a:highlight>
                <a:latin typeface="Times New Roman" panose="02020603050405020304" charset="0"/>
                <a:ea typeface="宋体" panose="02010600030101010101" pitchFamily="2" charset="-122"/>
              </a:rPr>
              <a:t>唐文化与日本文化</a:t>
            </a:r>
            <a:r>
              <a:rPr lang="zh-CN" sz="1800" b="0">
                <a:latin typeface="Times New Roman" panose="02020603050405020304" charset="0"/>
                <a:ea typeface="宋体" panose="02010600030101010101" pitchFamily="2" charset="-122"/>
              </a:rPr>
              <a:t>，日本发展唐会及中国风格的绘画行唐礼及福堂服食堂是典型堂，果子用堂是餐具聚物用汉法，对唐文明全面汲取。</a:t>
            </a:r>
            <a:r>
              <a:rPr lang="en-US" sz="1800" b="0">
                <a:latin typeface="Times New Roman" panose="02020603050405020304" charset="0"/>
                <a:ea typeface="宋体" panose="02010600030101010101" pitchFamily="2" charset="-122"/>
              </a:rPr>
              <a:t>    </a:t>
            </a:r>
            <a:r>
              <a:rPr lang="zh-CN" sz="1800" b="0">
                <a:highlight>
                  <a:srgbClr val="00FF00"/>
                </a:highlight>
                <a:latin typeface="Times New Roman" panose="02020603050405020304" charset="0"/>
                <a:ea typeface="宋体" panose="02010600030101010101" pitchFamily="2" charset="-122"/>
              </a:rPr>
              <a:t>唐文化与朝鲜文化，</a:t>
            </a:r>
            <a:r>
              <a:rPr lang="zh-CN" sz="1800" b="0">
                <a:latin typeface="Times New Roman" panose="02020603050405020304" charset="0"/>
                <a:ea typeface="宋体" panose="02010600030101010101" pitchFamily="2" charset="-122"/>
              </a:rPr>
              <a:t>新罗统一朝鲜后，更以唐制为立国轨范。</a:t>
            </a:r>
            <a:r>
              <a:rPr lang="en-US" sz="1800" b="0">
                <a:latin typeface="Times New Roman" panose="02020603050405020304" charset="0"/>
                <a:ea typeface="宋体" panose="02010600030101010101" pitchFamily="2" charset="-122"/>
              </a:rPr>
              <a:t>   </a:t>
            </a:r>
            <a:r>
              <a:rPr lang="en-US" sz="1800" b="0">
                <a:highlight>
                  <a:srgbClr val="00FF00"/>
                </a:highlight>
                <a:latin typeface="Times New Roman" panose="02020603050405020304" charset="0"/>
                <a:ea typeface="宋体" panose="02010600030101010101" pitchFamily="2" charset="-122"/>
              </a:rPr>
              <a:t> </a:t>
            </a:r>
            <a:r>
              <a:rPr lang="zh-CN" sz="1800" b="0">
                <a:highlight>
                  <a:srgbClr val="00FF00"/>
                </a:highlight>
                <a:latin typeface="Times New Roman" panose="02020603050405020304" charset="0"/>
                <a:ea typeface="宋体" panose="02010600030101010101" pitchFamily="2" charset="-122"/>
              </a:rPr>
              <a:t>泽被远西</a:t>
            </a:r>
            <a:r>
              <a:rPr lang="zh-CN" sz="1800" b="0">
                <a:latin typeface="Times New Roman" panose="02020603050405020304" charset="0"/>
                <a:ea typeface="宋体" panose="02010600030101010101" pitchFamily="2" charset="-122"/>
              </a:rPr>
              <a:t>——科技（造纸术、纺织术、炼丹术、十进计数法）、陶瓷之路（由南中国海经印度洋到非洲）</a:t>
            </a:r>
            <a:endParaRPr lang="zh-CN" altLang="en-US" sz="1800" b="0">
              <a:latin typeface="Times New Roman" panose="02020603050405020304" charset="0"/>
              <a:ea typeface="宋体" panose="02010600030101010101" pitchFamily="2" charset="-122"/>
            </a:endParaRPr>
          </a:p>
        </p:txBody>
      </p:sp>
      <p:pic>
        <p:nvPicPr>
          <p:cNvPr id="6" name="图片 5"/>
          <p:cNvPicPr/>
          <p:nvPr/>
        </p:nvPicPr>
        <p:blipFill>
          <a:blip r:embed="rId4"/>
          <a:stretch>
            <a:fillRect/>
          </a:stretch>
        </p:blipFill>
        <p:spPr>
          <a:xfrm>
            <a:off x="9609455" y="2435225"/>
            <a:ext cx="2374265" cy="408305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1586865" y="1094105"/>
            <a:ext cx="8022590" cy="5764530"/>
          </a:xfrm>
          <a:prstGeom prst="rect">
            <a:avLst/>
          </a:prstGeom>
          <a:noFill/>
          <a:ln w="9525">
            <a:noFill/>
          </a:ln>
        </p:spPr>
        <p:txBody>
          <a:bodyPr wrap="square" anchor="t" anchorCtr="0">
            <a:noAutofit/>
          </a:bodyPr>
          <a:p>
            <a:pPr algn="just">
              <a:spcAft>
                <a:spcPts val="600"/>
              </a:spcAft>
            </a:pP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en-US" altLang="zh-CN"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rPr>
              <a:t>-</a:t>
            </a:r>
            <a:r>
              <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rPr>
              <a:t>宋代</a:t>
            </a:r>
            <a:endPar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文本框 2"/>
          <p:cNvSpPr txBox="1"/>
          <p:nvPr>
            <p:custDataLst>
              <p:tags r:id="rId4"/>
            </p:custDataLst>
          </p:nvPr>
        </p:nvSpPr>
        <p:spPr>
          <a:xfrm>
            <a:off x="2331085" y="4116070"/>
            <a:ext cx="2344420" cy="312420"/>
          </a:xfrm>
          <a:prstGeom prst="rect">
            <a:avLst/>
          </a:prstGeom>
          <a:noFill/>
        </p:spPr>
        <p:txBody>
          <a:bodyPr wrap="square" rtlCol="0" anchor="t">
            <a:noAutofit/>
          </a:bodyPr>
          <a:p>
            <a:r>
              <a:rPr lang="zh-CN">
                <a:highlight>
                  <a:srgbClr val="FFFF00"/>
                </a:highlight>
                <a:latin typeface="Times New Roman" panose="02020603050405020304" charset="0"/>
                <a:sym typeface="+mn-ea"/>
              </a:rPr>
              <a:t>地方官学</a:t>
            </a:r>
            <a:r>
              <a:rPr lang="zh-CN">
                <a:latin typeface="Times New Roman" panose="02020603050405020304" charset="0"/>
                <a:sym typeface="+mn-ea"/>
              </a:rPr>
              <a:t>（州县学）</a:t>
            </a:r>
            <a:endParaRPr lang="zh-CN" altLang="en-US"/>
          </a:p>
        </p:txBody>
      </p:sp>
      <p:sp>
        <p:nvSpPr>
          <p:cNvPr id="105" name="文本框 104"/>
          <p:cNvSpPr txBox="1"/>
          <p:nvPr/>
        </p:nvSpPr>
        <p:spPr>
          <a:xfrm>
            <a:off x="629920" y="944245"/>
            <a:ext cx="5080000" cy="460375"/>
          </a:xfrm>
          <a:prstGeom prst="rect">
            <a:avLst/>
          </a:prstGeom>
          <a:noFill/>
          <a:ln w="9525">
            <a:noFill/>
          </a:ln>
        </p:spPr>
        <p:txBody>
          <a:bodyPr>
            <a:spAutoFit/>
          </a:bodyPr>
          <a:p>
            <a:r>
              <a:rPr lang="en-US" altLang="zh-CN" sz="2400" b="1">
                <a:latin typeface="宋体" panose="02010600030101010101" pitchFamily="2" charset="-122"/>
                <a:cs typeface="宋体" panose="02010600030101010101" pitchFamily="2" charset="-122"/>
              </a:rPr>
              <a:t> </a:t>
            </a:r>
            <a:r>
              <a:rPr lang="zh-CN" sz="2400" b="1">
                <a:latin typeface="Times New Roman" panose="02020603050405020304" charset="0"/>
                <a:ea typeface="宋体" panose="02010600030101010101" pitchFamily="2" charset="-122"/>
              </a:rPr>
              <a:t>学校与书院</a:t>
            </a:r>
            <a:endParaRPr lang="zh-CN" altLang="en-US" sz="2400" b="1">
              <a:latin typeface="Times New Roman" panose="02020603050405020304" charset="0"/>
              <a:ea typeface="宋体" panose="02010600030101010101" pitchFamily="2" charset="-122"/>
            </a:endParaRPr>
          </a:p>
        </p:txBody>
      </p:sp>
      <p:sp>
        <p:nvSpPr>
          <p:cNvPr id="2" name="文本框 1"/>
          <p:cNvSpPr txBox="1"/>
          <p:nvPr/>
        </p:nvSpPr>
        <p:spPr>
          <a:xfrm>
            <a:off x="1022350" y="2074545"/>
            <a:ext cx="1816100" cy="365760"/>
          </a:xfrm>
          <a:prstGeom prst="rect">
            <a:avLst/>
          </a:prstGeom>
          <a:noFill/>
          <a:ln w="38100">
            <a:solidFill>
              <a:srgbClr val="00B0F0"/>
            </a:solidFill>
          </a:ln>
        </p:spPr>
        <p:txBody>
          <a:bodyPr>
            <a:noAutofit/>
          </a:bodyPr>
          <a:p>
            <a:pPr algn="ctr"/>
            <a:r>
              <a:rPr lang="zh-CN" sz="2000" b="0">
                <a:latin typeface="Times New Roman" panose="02020603050405020304" charset="0"/>
                <a:ea typeface="宋体" panose="02010600030101010101" pitchFamily="2" charset="-122"/>
              </a:rPr>
              <a:t>四次兴学运动</a:t>
            </a:r>
            <a:endParaRPr lang="zh-CN" altLang="en-US" sz="2000" b="0">
              <a:latin typeface="Times New Roman" panose="02020603050405020304" charset="0"/>
              <a:ea typeface="宋体" panose="02010600030101010101" pitchFamily="2" charset="-122"/>
            </a:endParaRPr>
          </a:p>
        </p:txBody>
      </p:sp>
      <p:sp>
        <p:nvSpPr>
          <p:cNvPr id="4" name="文本框 3"/>
          <p:cNvSpPr txBox="1"/>
          <p:nvPr/>
        </p:nvSpPr>
        <p:spPr>
          <a:xfrm>
            <a:off x="4004945" y="1094105"/>
            <a:ext cx="5080000" cy="2168525"/>
          </a:xfrm>
          <a:prstGeom prst="rect">
            <a:avLst/>
          </a:prstGeom>
          <a:noFill/>
          <a:ln w="9525">
            <a:noFill/>
          </a:ln>
        </p:spPr>
        <p:txBody>
          <a:bodyPr>
            <a:spAutoFit/>
          </a:bodyPr>
          <a:p>
            <a:pPr>
              <a:lnSpc>
                <a:spcPct val="150000"/>
              </a:lnSpc>
            </a:pPr>
            <a:r>
              <a:rPr lang="zh-CN" sz="1800" b="0">
                <a:latin typeface="Times New Roman" panose="02020603050405020304" charset="0"/>
                <a:ea typeface="宋体" panose="02010600030101010101" pitchFamily="2" charset="-122"/>
              </a:rPr>
              <a:t>天圣、景祐时期</a:t>
            </a:r>
            <a:r>
              <a:rPr lang="zh-CN" sz="1800" b="0">
                <a:highlight>
                  <a:srgbClr val="FFFF00"/>
                </a:highlight>
                <a:latin typeface="Times New Roman" panose="02020603050405020304" charset="0"/>
                <a:ea typeface="宋体" panose="02010600030101010101" pitchFamily="2" charset="-122"/>
              </a:rPr>
              <a:t>州县学校</a:t>
            </a:r>
            <a:r>
              <a:rPr lang="zh-CN" sz="1800" b="0">
                <a:latin typeface="Times New Roman" panose="02020603050405020304" charset="0"/>
                <a:ea typeface="宋体" panose="02010600030101010101" pitchFamily="2" charset="-122"/>
              </a:rPr>
              <a:t>大量兴办，</a:t>
            </a:r>
            <a:endParaRPr lang="zh-CN" sz="1800" b="0">
              <a:latin typeface="Times New Roman" panose="02020603050405020304" charset="0"/>
              <a:ea typeface="宋体" panose="02010600030101010101" pitchFamily="2" charset="-122"/>
            </a:endParaRPr>
          </a:p>
          <a:p>
            <a:pPr>
              <a:lnSpc>
                <a:spcPct val="150000"/>
              </a:lnSpc>
            </a:pPr>
            <a:r>
              <a:rPr lang="zh-CN" sz="1800" b="0">
                <a:latin typeface="Times New Roman" panose="02020603050405020304" charset="0"/>
                <a:ea typeface="宋体" panose="02010600030101010101" pitchFamily="2" charset="-122"/>
              </a:rPr>
              <a:t>庆历、嘉祐时期</a:t>
            </a:r>
            <a:r>
              <a:rPr lang="zh-CN" sz="1800" b="0">
                <a:highlight>
                  <a:srgbClr val="FFFF00"/>
                </a:highlight>
                <a:latin typeface="Times New Roman" panose="02020603050405020304" charset="0"/>
                <a:ea typeface="宋体" panose="02010600030101010101" pitchFamily="2" charset="-122"/>
              </a:rPr>
              <a:t>太学盛建</a:t>
            </a:r>
            <a:r>
              <a:rPr lang="zh-CN" sz="1800" b="0">
                <a:latin typeface="Times New Roman" panose="02020603050405020304" charset="0"/>
                <a:ea typeface="宋体" panose="02010600030101010101" pitchFamily="2" charset="-122"/>
              </a:rPr>
              <a:t>；</a:t>
            </a:r>
            <a:endParaRPr lang="zh-CN" sz="1800" b="0">
              <a:latin typeface="Times New Roman" panose="02020603050405020304" charset="0"/>
              <a:ea typeface="宋体" panose="02010600030101010101" pitchFamily="2" charset="-122"/>
            </a:endParaRPr>
          </a:p>
          <a:p>
            <a:pPr>
              <a:lnSpc>
                <a:spcPct val="150000"/>
              </a:lnSpc>
            </a:pPr>
            <a:r>
              <a:rPr lang="zh-CN" sz="1800" b="0">
                <a:latin typeface="Times New Roman" panose="02020603050405020304" charset="0"/>
                <a:ea typeface="宋体" panose="02010600030101010101" pitchFamily="2" charset="-122"/>
              </a:rPr>
              <a:t>熙宁、元丰时期太学“</a:t>
            </a:r>
            <a:r>
              <a:rPr lang="zh-CN" sz="1800" b="0">
                <a:highlight>
                  <a:srgbClr val="FFFF00"/>
                </a:highlight>
                <a:latin typeface="Times New Roman" panose="02020603050405020304" charset="0"/>
                <a:ea typeface="宋体" panose="02010600030101010101" pitchFamily="2" charset="-122"/>
              </a:rPr>
              <a:t>三舍法</a:t>
            </a:r>
            <a:r>
              <a:rPr lang="zh-CN" sz="1800" b="0">
                <a:latin typeface="Times New Roman" panose="02020603050405020304" charset="0"/>
                <a:ea typeface="宋体" panose="02010600030101010101" pitchFamily="2" charset="-122"/>
              </a:rPr>
              <a:t>”实行</a:t>
            </a:r>
            <a:endParaRPr lang="zh-CN" sz="1800" b="0">
              <a:latin typeface="Times New Roman" panose="02020603050405020304" charset="0"/>
              <a:ea typeface="宋体" panose="02010600030101010101" pitchFamily="2" charset="-122"/>
            </a:endParaRPr>
          </a:p>
          <a:p>
            <a:pPr>
              <a:lnSpc>
                <a:spcPct val="150000"/>
              </a:lnSpc>
            </a:pPr>
            <a:r>
              <a:rPr lang="zh-CN" sz="1800" b="0">
                <a:latin typeface="Times New Roman" panose="02020603050405020304" charset="0"/>
                <a:ea typeface="宋体" panose="02010600030101010101" pitchFamily="2" charset="-122"/>
              </a:rPr>
              <a:t>崇宁以后</a:t>
            </a:r>
            <a:r>
              <a:rPr lang="zh-CN" sz="1800" b="0">
                <a:highlight>
                  <a:srgbClr val="FFFF00"/>
                </a:highlight>
                <a:latin typeface="Times New Roman" panose="02020603050405020304" charset="0"/>
                <a:ea typeface="宋体" panose="02010600030101010101" pitchFamily="2" charset="-122"/>
              </a:rPr>
              <a:t>“三舍法”推广至州县</a:t>
            </a:r>
            <a:r>
              <a:rPr lang="zh-CN" sz="1800" b="0">
                <a:latin typeface="Times New Roman" panose="02020603050405020304" charset="0"/>
                <a:ea typeface="宋体" panose="02010600030101010101" pitchFamily="2" charset="-122"/>
              </a:rPr>
              <a:t>，学校考选代替科举成为取士的主要途径。</a:t>
            </a:r>
            <a:endParaRPr lang="zh-CN" altLang="en-US" sz="1800" b="0">
              <a:latin typeface="Times New Roman" panose="02020603050405020304" charset="0"/>
              <a:ea typeface="宋体" panose="02010600030101010101" pitchFamily="2" charset="-122"/>
            </a:endParaRPr>
          </a:p>
        </p:txBody>
      </p:sp>
      <p:sp>
        <p:nvSpPr>
          <p:cNvPr id="5" name="右箭头 4"/>
          <p:cNvSpPr/>
          <p:nvPr/>
        </p:nvSpPr>
        <p:spPr>
          <a:xfrm>
            <a:off x="3034030" y="2197100"/>
            <a:ext cx="775335" cy="122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p>
            <a:pPr algn="just">
              <a:spcAft>
                <a:spcPts val="600"/>
              </a:spcAft>
            </a:pPr>
            <a:endPar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 name="文本框 5"/>
          <p:cNvSpPr txBox="1"/>
          <p:nvPr/>
        </p:nvSpPr>
        <p:spPr>
          <a:xfrm>
            <a:off x="629920" y="3877310"/>
            <a:ext cx="956310" cy="332740"/>
          </a:xfrm>
          <a:prstGeom prst="rect">
            <a:avLst/>
          </a:prstGeom>
          <a:noFill/>
          <a:ln w="38100">
            <a:solidFill>
              <a:srgbClr val="00B0F0"/>
            </a:solidFill>
          </a:ln>
        </p:spPr>
        <p:txBody>
          <a:bodyPr>
            <a:noAutofit/>
          </a:bodyPr>
          <a:p>
            <a:pPr algn="ctr"/>
            <a:r>
              <a:rPr lang="zh-CN" sz="1800">
                <a:latin typeface="Times New Roman" panose="02020603050405020304" charset="0"/>
                <a:sym typeface="+mn-ea"/>
              </a:rPr>
              <a:t>官学</a:t>
            </a:r>
            <a:endParaRPr lang="zh-CN" altLang="en-US" sz="1800">
              <a:latin typeface="Times New Roman" panose="02020603050405020304" charset="0"/>
              <a:sym typeface="+mn-ea"/>
            </a:endParaRPr>
          </a:p>
          <a:p>
            <a:endParaRPr lang="zh-CN" altLang="en-US" sz="1800" b="0">
              <a:latin typeface="Times New Roman" panose="02020603050405020304" charset="0"/>
              <a:ea typeface="宋体" panose="02010600030101010101" pitchFamily="2" charset="-122"/>
              <a:sym typeface="+mn-ea"/>
            </a:endParaRPr>
          </a:p>
        </p:txBody>
      </p:sp>
      <p:sp>
        <p:nvSpPr>
          <p:cNvPr id="7" name="文本框 6"/>
          <p:cNvSpPr txBox="1"/>
          <p:nvPr/>
        </p:nvSpPr>
        <p:spPr>
          <a:xfrm>
            <a:off x="835660" y="3749675"/>
            <a:ext cx="857250" cy="354965"/>
          </a:xfrm>
          <a:prstGeom prst="rect">
            <a:avLst/>
          </a:prstGeom>
          <a:noFill/>
        </p:spPr>
        <p:txBody>
          <a:bodyPr wrap="square" rtlCol="0" anchor="t">
            <a:noAutofit/>
          </a:bodyPr>
          <a:p>
            <a:endParaRPr lang="zh-CN" altLang="en-US" sz="1800">
              <a:latin typeface="Times New Roman" panose="02020603050405020304" charset="0"/>
              <a:sym typeface="+mn-ea"/>
            </a:endParaRPr>
          </a:p>
        </p:txBody>
      </p:sp>
      <p:sp>
        <p:nvSpPr>
          <p:cNvPr id="8" name="文本框 7"/>
          <p:cNvSpPr txBox="1"/>
          <p:nvPr/>
        </p:nvSpPr>
        <p:spPr>
          <a:xfrm>
            <a:off x="629920" y="4968875"/>
            <a:ext cx="956945" cy="395605"/>
          </a:xfrm>
          <a:prstGeom prst="rect">
            <a:avLst/>
          </a:prstGeom>
          <a:noFill/>
          <a:ln w="38100">
            <a:solidFill>
              <a:srgbClr val="00B0F0"/>
            </a:solidFill>
          </a:ln>
        </p:spPr>
        <p:txBody>
          <a:bodyPr wrap="square" rtlCol="0" anchor="t">
            <a:noAutofit/>
          </a:bodyPr>
          <a:p>
            <a:pPr algn="ctr"/>
            <a:r>
              <a:rPr lang="zh-CN" sz="1800">
                <a:latin typeface="Times New Roman" panose="02020603050405020304" charset="0"/>
                <a:sym typeface="+mn-ea"/>
              </a:rPr>
              <a:t>私学</a:t>
            </a:r>
            <a:endParaRPr lang="zh-CN" altLang="en-US" sz="1800">
              <a:latin typeface="Times New Roman" panose="02020603050405020304" charset="0"/>
              <a:sym typeface="+mn-ea"/>
            </a:endParaRPr>
          </a:p>
        </p:txBody>
      </p:sp>
      <p:sp>
        <p:nvSpPr>
          <p:cNvPr id="9" name="文本框 8"/>
          <p:cNvSpPr txBox="1"/>
          <p:nvPr/>
        </p:nvSpPr>
        <p:spPr>
          <a:xfrm>
            <a:off x="2331085" y="3347085"/>
            <a:ext cx="6096000" cy="645160"/>
          </a:xfrm>
          <a:prstGeom prst="rect">
            <a:avLst/>
          </a:prstGeom>
          <a:noFill/>
        </p:spPr>
        <p:txBody>
          <a:bodyPr wrap="square" rtlCol="0" anchor="t">
            <a:spAutoFit/>
          </a:bodyPr>
          <a:p>
            <a:r>
              <a:rPr lang="zh-CN" sz="1800">
                <a:highlight>
                  <a:srgbClr val="FFFF00"/>
                </a:highlight>
                <a:latin typeface="Times New Roman" panose="02020603050405020304" charset="0"/>
                <a:sym typeface="+mn-ea"/>
              </a:rPr>
              <a:t>中央官学</a:t>
            </a:r>
            <a:r>
              <a:rPr lang="zh-CN" sz="1800">
                <a:latin typeface="Times New Roman" panose="02020603050405020304" charset="0"/>
                <a:sym typeface="+mn-ea"/>
              </a:rPr>
              <a:t>（如国子学、太学、四门学、律学、武学、医学六门</a:t>
            </a:r>
            <a:r>
              <a:rPr lang="en-US" sz="1800">
                <a:latin typeface="Times New Roman" panose="02020603050405020304" charset="0"/>
                <a:sym typeface="+mn-ea"/>
              </a:rPr>
              <a:t>)</a:t>
            </a:r>
            <a:endParaRPr lang="en-US" altLang="en-US" sz="1800">
              <a:latin typeface="Times New Roman" panose="02020603050405020304" charset="0"/>
              <a:sym typeface="+mn-ea"/>
            </a:endParaRPr>
          </a:p>
        </p:txBody>
      </p:sp>
      <p:sp>
        <p:nvSpPr>
          <p:cNvPr id="10" name="文本框 9"/>
          <p:cNvSpPr txBox="1"/>
          <p:nvPr/>
        </p:nvSpPr>
        <p:spPr>
          <a:xfrm>
            <a:off x="2331085" y="4647565"/>
            <a:ext cx="6096000" cy="922020"/>
          </a:xfrm>
          <a:prstGeom prst="rect">
            <a:avLst/>
          </a:prstGeom>
          <a:noFill/>
        </p:spPr>
        <p:txBody>
          <a:bodyPr wrap="square" rtlCol="0" anchor="t">
            <a:spAutoFit/>
          </a:bodyPr>
          <a:p>
            <a:r>
              <a:rPr lang="zh-CN" sz="1800">
                <a:latin typeface="Times New Roman" panose="02020603050405020304" charset="0"/>
                <a:sym typeface="+mn-ea"/>
              </a:rPr>
              <a:t>提倡</a:t>
            </a:r>
            <a:r>
              <a:rPr lang="zh-CN" sz="1800">
                <a:highlight>
                  <a:srgbClr val="FFFF00"/>
                </a:highlight>
                <a:latin typeface="Times New Roman" panose="02020603050405020304" charset="0"/>
                <a:sym typeface="+mn-ea"/>
              </a:rPr>
              <a:t>私人设学</a:t>
            </a:r>
            <a:r>
              <a:rPr lang="zh-CN" sz="1800">
                <a:latin typeface="Times New Roman" panose="02020603050405020304" charset="0"/>
                <a:sym typeface="+mn-ea"/>
              </a:rPr>
              <a:t>，故两宋私学发达，李觏</a:t>
            </a:r>
            <a:r>
              <a:rPr lang="en-US" sz="1800">
                <a:latin typeface="Times New Roman" panose="02020603050405020304" charset="0"/>
                <a:sym typeface="+mn-ea"/>
              </a:rPr>
              <a:t>(1009</a:t>
            </a:r>
            <a:r>
              <a:rPr lang="zh-CN" sz="1800">
                <a:latin typeface="Times New Roman" panose="02020603050405020304" charset="0"/>
                <a:sym typeface="+mn-ea"/>
              </a:rPr>
              <a:t>一</a:t>
            </a:r>
            <a:r>
              <a:rPr lang="en-US" sz="1800">
                <a:latin typeface="Times New Roman" panose="02020603050405020304" charset="0"/>
                <a:sym typeface="+mn-ea"/>
              </a:rPr>
              <a:t>1059)</a:t>
            </a:r>
            <a:r>
              <a:rPr lang="zh-CN" sz="1800">
                <a:latin typeface="Times New Roman" panose="02020603050405020304" charset="0"/>
                <a:sym typeface="+mn-ea"/>
              </a:rPr>
              <a:t>、张载</a:t>
            </a:r>
            <a:r>
              <a:rPr lang="en-US" sz="1800">
                <a:latin typeface="Times New Roman" panose="02020603050405020304" charset="0"/>
                <a:sym typeface="+mn-ea"/>
              </a:rPr>
              <a:t>(1020</a:t>
            </a:r>
            <a:r>
              <a:rPr lang="zh-CN" sz="1800">
                <a:latin typeface="Times New Roman" panose="02020603050405020304" charset="0"/>
                <a:sym typeface="+mn-ea"/>
              </a:rPr>
              <a:t>一</a:t>
            </a:r>
            <a:r>
              <a:rPr lang="en-US" sz="1800">
                <a:latin typeface="Times New Roman" panose="02020603050405020304" charset="0"/>
                <a:sym typeface="+mn-ea"/>
              </a:rPr>
              <a:t>1077)</a:t>
            </a:r>
            <a:r>
              <a:rPr lang="zh-CN" sz="1800">
                <a:latin typeface="Times New Roman" panose="02020603050405020304" charset="0"/>
                <a:sym typeface="+mn-ea"/>
              </a:rPr>
              <a:t>、程颢、陆九渊、陈亮</a:t>
            </a:r>
            <a:r>
              <a:rPr lang="en-US" sz="1800">
                <a:latin typeface="Times New Roman" panose="02020603050405020304" charset="0"/>
                <a:sym typeface="+mn-ea"/>
              </a:rPr>
              <a:t>(1143</a:t>
            </a:r>
            <a:r>
              <a:rPr lang="zh-CN" sz="1800">
                <a:latin typeface="Times New Roman" panose="02020603050405020304" charset="0"/>
                <a:sym typeface="+mn-ea"/>
              </a:rPr>
              <a:t>一</a:t>
            </a:r>
            <a:r>
              <a:rPr lang="en-US" sz="1800">
                <a:latin typeface="Times New Roman" panose="02020603050405020304" charset="0"/>
                <a:sym typeface="+mn-ea"/>
              </a:rPr>
              <a:t>1194)</a:t>
            </a:r>
            <a:r>
              <a:rPr lang="zh-CN" sz="1800">
                <a:latin typeface="Times New Roman" panose="02020603050405020304" charset="0"/>
                <a:sym typeface="+mn-ea"/>
              </a:rPr>
              <a:t>、魏了翁</a:t>
            </a:r>
            <a:r>
              <a:rPr lang="en-US" sz="1800">
                <a:latin typeface="Times New Roman" panose="02020603050405020304" charset="0"/>
                <a:sym typeface="+mn-ea"/>
              </a:rPr>
              <a:t>(1178</a:t>
            </a:r>
            <a:r>
              <a:rPr lang="zh-CN" sz="1800">
                <a:latin typeface="Times New Roman" panose="02020603050405020304" charset="0"/>
                <a:sym typeface="+mn-ea"/>
              </a:rPr>
              <a:t>一</a:t>
            </a:r>
            <a:r>
              <a:rPr lang="en-US" sz="1800">
                <a:latin typeface="Times New Roman" panose="02020603050405020304" charset="0"/>
                <a:sym typeface="+mn-ea"/>
              </a:rPr>
              <a:t>1237)</a:t>
            </a:r>
            <a:r>
              <a:rPr lang="zh-CN" sz="1800">
                <a:latin typeface="Times New Roman" panose="02020603050405020304" charset="0"/>
                <a:sym typeface="+mn-ea"/>
              </a:rPr>
              <a:t>等著名学者都曾建学馆，教诸生。</a:t>
            </a:r>
            <a:endParaRPr lang="zh-CN" altLang="en-US" sz="1800">
              <a:latin typeface="Times New Roman" panose="02020603050405020304" charset="0"/>
              <a:sym typeface="+mn-ea"/>
            </a:endParaRPr>
          </a:p>
        </p:txBody>
      </p:sp>
      <p:sp>
        <p:nvSpPr>
          <p:cNvPr id="11" name="右箭头 10"/>
          <p:cNvSpPr/>
          <p:nvPr>
            <p:custDataLst>
              <p:tags r:id="rId5"/>
            </p:custDataLst>
          </p:nvPr>
        </p:nvSpPr>
        <p:spPr>
          <a:xfrm>
            <a:off x="1692910" y="3997960"/>
            <a:ext cx="391795" cy="10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p>
            <a:pPr algn="just">
              <a:spcAft>
                <a:spcPts val="600"/>
              </a:spcAft>
            </a:pPr>
            <a:endPar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2" name="右箭头 11"/>
          <p:cNvSpPr/>
          <p:nvPr>
            <p:custDataLst>
              <p:tags r:id="rId6"/>
            </p:custDataLst>
          </p:nvPr>
        </p:nvSpPr>
        <p:spPr>
          <a:xfrm>
            <a:off x="1693545" y="5075555"/>
            <a:ext cx="309245" cy="10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p>
            <a:pPr algn="just">
              <a:spcAft>
                <a:spcPts val="600"/>
              </a:spcAft>
            </a:pPr>
            <a:endPar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3" name="文本框 12"/>
          <p:cNvSpPr txBox="1"/>
          <p:nvPr/>
        </p:nvSpPr>
        <p:spPr>
          <a:xfrm>
            <a:off x="629920" y="6228715"/>
            <a:ext cx="1062990" cy="323850"/>
          </a:xfrm>
          <a:prstGeom prst="rect">
            <a:avLst/>
          </a:prstGeom>
          <a:noFill/>
          <a:ln w="38100">
            <a:solidFill>
              <a:srgbClr val="00B0F0"/>
            </a:solidFill>
          </a:ln>
        </p:spPr>
        <p:txBody>
          <a:bodyPr>
            <a:noAutofit/>
          </a:bodyPr>
          <a:p>
            <a:pPr algn="ctr"/>
            <a:r>
              <a:rPr lang="zh-CN" sz="1800">
                <a:latin typeface="Times New Roman" panose="02020603050405020304" charset="0"/>
                <a:ea typeface="宋体" panose="02010600030101010101" pitchFamily="2" charset="-122"/>
              </a:rPr>
              <a:t>书院</a:t>
            </a:r>
            <a:endParaRPr lang="zh-CN" altLang="en-US" sz="1800">
              <a:latin typeface="Times New Roman" panose="02020603050405020304" charset="0"/>
              <a:ea typeface="宋体" panose="02010600030101010101" pitchFamily="2" charset="-122"/>
            </a:endParaRPr>
          </a:p>
        </p:txBody>
      </p:sp>
      <p:sp>
        <p:nvSpPr>
          <p:cNvPr id="14" name="右箭头 13"/>
          <p:cNvSpPr/>
          <p:nvPr>
            <p:custDataLst>
              <p:tags r:id="rId7"/>
            </p:custDataLst>
          </p:nvPr>
        </p:nvSpPr>
        <p:spPr>
          <a:xfrm>
            <a:off x="1776095" y="6345555"/>
            <a:ext cx="309245" cy="10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p>
            <a:pPr algn="just">
              <a:spcAft>
                <a:spcPts val="600"/>
              </a:spcAft>
            </a:pPr>
            <a:endPar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5" name="文本框 14"/>
          <p:cNvSpPr txBox="1"/>
          <p:nvPr/>
        </p:nvSpPr>
        <p:spPr>
          <a:xfrm>
            <a:off x="2331085" y="5673090"/>
            <a:ext cx="5767705" cy="879475"/>
          </a:xfrm>
          <a:prstGeom prst="rect">
            <a:avLst/>
          </a:prstGeom>
          <a:noFill/>
          <a:ln w="9525">
            <a:noFill/>
          </a:ln>
        </p:spPr>
        <p:txBody>
          <a:bodyPr>
            <a:noAutofit/>
          </a:bodyPr>
          <a:p>
            <a:r>
              <a:rPr lang="zh-CN" sz="1800" b="0">
                <a:latin typeface="Times New Roman" panose="02020603050405020304" charset="0"/>
                <a:ea typeface="宋体" panose="02010600030101010101" pitchFamily="2" charset="-122"/>
              </a:rPr>
              <a:t>官立书院（官方藏书、校书、储才之处）</a:t>
            </a:r>
            <a:endParaRPr lang="zh-CN" sz="1800" b="0">
              <a:latin typeface="Times New Roman" panose="02020603050405020304" charset="0"/>
              <a:ea typeface="宋体" panose="02010600030101010101" pitchFamily="2" charset="-122"/>
            </a:endParaRPr>
          </a:p>
          <a:p>
            <a:r>
              <a:rPr lang="zh-CN" sz="1800" b="0">
                <a:latin typeface="Times New Roman" panose="02020603050405020304" charset="0"/>
                <a:ea typeface="宋体" panose="02010600030101010101" pitchFamily="2" charset="-122"/>
              </a:rPr>
              <a:t>私立书院（私人读书、讲学之所）</a:t>
            </a:r>
            <a:r>
              <a:rPr lang="en-US" altLang="zh-CN" sz="1800" b="0">
                <a:latin typeface="Times New Roman" panose="02020603050405020304" charset="0"/>
                <a:ea typeface="宋体" panose="02010600030101010101" pitchFamily="2" charset="-122"/>
              </a:rPr>
              <a:t>-</a:t>
            </a:r>
            <a:r>
              <a:rPr lang="zh-CN" altLang="en-US" sz="1800" b="0">
                <a:latin typeface="Times New Roman" panose="02020603050405020304" charset="0"/>
                <a:ea typeface="宋体" panose="02010600030101010101" pitchFamily="2" charset="-122"/>
              </a:rPr>
              <a:t>发展为</a:t>
            </a:r>
            <a:r>
              <a:rPr lang="zh-CN" sz="1800" b="0">
                <a:latin typeface="Times New Roman" panose="02020603050405020304" charset="0"/>
                <a:ea typeface="宋体" panose="02010600030101010101" pitchFamily="2" charset="-122"/>
              </a:rPr>
              <a:t>宋代书院</a:t>
            </a:r>
            <a:endParaRPr lang="zh-CN" altLang="en-US" sz="1800" b="0">
              <a:latin typeface="Times New Roman" panose="02020603050405020304" charset="0"/>
              <a:ea typeface="宋体" panose="02010600030101010101" pitchFamily="2" charset="-122"/>
            </a:endParaRPr>
          </a:p>
        </p:txBody>
      </p:sp>
      <p:sp>
        <p:nvSpPr>
          <p:cNvPr id="16" name="文本框 15"/>
          <p:cNvSpPr txBox="1"/>
          <p:nvPr/>
        </p:nvSpPr>
        <p:spPr>
          <a:xfrm>
            <a:off x="2331085" y="6224905"/>
            <a:ext cx="7624445" cy="1209675"/>
          </a:xfrm>
          <a:prstGeom prst="rect">
            <a:avLst/>
          </a:prstGeom>
          <a:noFill/>
          <a:ln w="9525">
            <a:noFill/>
          </a:ln>
        </p:spPr>
        <p:txBody>
          <a:bodyPr>
            <a:noAutofit/>
          </a:bodyPr>
          <a:p>
            <a:r>
              <a:rPr lang="zh-CN" sz="1800" b="0">
                <a:latin typeface="Times New Roman" panose="02020603050405020304" charset="0"/>
                <a:ea typeface="宋体" panose="02010600030101010101" pitchFamily="2" charset="-122"/>
              </a:rPr>
              <a:t>石鼓（湖南衡阳石鼓山回雁峰下）、白鹿洞（江西庐山五老峰下）、嵩阳（河南登封太室山南）、岳麓（湖南长沙岳麓山）</a:t>
            </a:r>
            <a:r>
              <a:rPr lang="zh-CN" sz="1800" b="0">
                <a:highlight>
                  <a:srgbClr val="FFFF00"/>
                </a:highlight>
                <a:latin typeface="Times New Roman" panose="02020603050405020304" charset="0"/>
                <a:ea typeface="宋体" panose="02010600030101010101" pitchFamily="2" charset="-122"/>
              </a:rPr>
              <a:t>四大书院</a:t>
            </a:r>
            <a:endParaRPr lang="zh-CN" altLang="en-US" sz="1800" b="0">
              <a:highlight>
                <a:srgbClr val="FFFF00"/>
              </a:highlight>
              <a:latin typeface="Times New Roman" panose="02020603050405020304" charset="0"/>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590550" y="2221865"/>
            <a:ext cx="1941830" cy="457200"/>
          </a:xfrm>
          <a:prstGeom prst="rect">
            <a:avLst/>
          </a:prstGeom>
          <a:noFill/>
          <a:ln w="28575">
            <a:solidFill>
              <a:srgbClr val="00B0F0"/>
            </a:solidFill>
          </a:ln>
        </p:spPr>
        <p:txBody>
          <a:bodyPr wrap="square" anchor="t" anchorCtr="0">
            <a:noAutofit/>
          </a:bodyPr>
          <a:p>
            <a:pPr algn="ctr">
              <a:spcAft>
                <a:spcPts val="600"/>
              </a:spcAft>
            </a:pPr>
            <a:r>
              <a:rPr lang="zh-CN" sz="1800">
                <a:latin typeface="Times New Roman" panose="02020603050405020304" charset="0"/>
                <a:sym typeface="+mn-ea"/>
              </a:rPr>
              <a:t>开创——周敦颐；</a:t>
            </a: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en-US" altLang="zh-CN"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rPr>
              <a:t>-</a:t>
            </a:r>
            <a:r>
              <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rPr>
              <a:t>宋代</a:t>
            </a:r>
            <a:endPar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5" name="文本框 104"/>
          <p:cNvSpPr txBox="1"/>
          <p:nvPr/>
        </p:nvSpPr>
        <p:spPr>
          <a:xfrm>
            <a:off x="685165" y="854710"/>
            <a:ext cx="5080000" cy="460375"/>
          </a:xfrm>
          <a:prstGeom prst="rect">
            <a:avLst/>
          </a:prstGeom>
          <a:noFill/>
          <a:ln w="9525">
            <a:noFill/>
          </a:ln>
        </p:spPr>
        <p:txBody>
          <a:bodyPr>
            <a:spAutoFit/>
          </a:bodyPr>
          <a:p>
            <a:r>
              <a:rPr lang="en-US" altLang="zh-CN" sz="2400" b="1">
                <a:latin typeface="Times New Roman" panose="02020603050405020304" charset="0"/>
                <a:ea typeface="宋体" panose="02010600030101010101" pitchFamily="2" charset="-122"/>
              </a:rPr>
              <a:t> </a:t>
            </a:r>
            <a:r>
              <a:rPr lang="zh-CN" sz="2400" b="1">
                <a:latin typeface="Times New Roman" panose="02020603050405020304" charset="0"/>
                <a:ea typeface="宋体" panose="02010600030101010101" pitchFamily="2" charset="-122"/>
              </a:rPr>
              <a:t>儒学复兴与理学建构</a:t>
            </a:r>
            <a:endParaRPr lang="zh-CN" altLang="en-US" sz="2400" b="1">
              <a:latin typeface="Times New Roman" panose="02020603050405020304" charset="0"/>
              <a:ea typeface="宋体" panose="02010600030101010101" pitchFamily="2" charset="-122"/>
            </a:endParaRPr>
          </a:p>
        </p:txBody>
      </p:sp>
      <p:sp>
        <p:nvSpPr>
          <p:cNvPr id="4" name="文本框 3"/>
          <p:cNvSpPr txBox="1"/>
          <p:nvPr/>
        </p:nvSpPr>
        <p:spPr>
          <a:xfrm>
            <a:off x="4876800" y="991870"/>
            <a:ext cx="4362450" cy="2592705"/>
          </a:xfrm>
          <a:prstGeom prst="rect">
            <a:avLst/>
          </a:prstGeom>
        </p:spPr>
        <p:style>
          <a:lnRef idx="2">
            <a:schemeClr val="accent2"/>
          </a:lnRef>
          <a:fillRef idx="1">
            <a:schemeClr val="lt1"/>
          </a:fillRef>
          <a:effectRef idx="0">
            <a:schemeClr val="accent2"/>
          </a:effectRef>
          <a:fontRef idx="minor">
            <a:schemeClr val="dk1"/>
          </a:fontRef>
        </p:style>
        <p:txBody>
          <a:bodyPr>
            <a:noAutofit/>
          </a:bodyPr>
          <a:p>
            <a:pPr>
              <a:lnSpc>
                <a:spcPct val="150000"/>
              </a:lnSpc>
            </a:pPr>
            <a:r>
              <a:rPr lang="zh-CN" sz="1800" b="0">
                <a:latin typeface="Times New Roman" panose="02020603050405020304" charset="0"/>
                <a:ea typeface="宋体" panose="02010600030101010101" pitchFamily="2" charset="-122"/>
              </a:rPr>
              <a:t>学，亦称“新儒学”，又称“道学”或“宋学”。以“理”为宇宙最高本体，以“理”为哲学思辨的最高范畴。究其特质，实是一种以儒学为主体，吸收、改造释、道，涵泳“三教”思想建立起来的伦理本体论。</a:t>
            </a:r>
            <a:endParaRPr lang="zh-CN" altLang="en-US" sz="1800" b="0">
              <a:latin typeface="Times New Roman" panose="02020603050405020304" charset="0"/>
              <a:ea typeface="宋体" panose="02010600030101010101" pitchFamily="2" charset="-122"/>
            </a:endParaRPr>
          </a:p>
        </p:txBody>
      </p:sp>
      <p:sp>
        <p:nvSpPr>
          <p:cNvPr id="5" name="文本框 4"/>
          <p:cNvSpPr txBox="1"/>
          <p:nvPr/>
        </p:nvSpPr>
        <p:spPr>
          <a:xfrm>
            <a:off x="589915" y="4502785"/>
            <a:ext cx="1942465" cy="935990"/>
          </a:xfrm>
          <a:prstGeom prst="rect">
            <a:avLst/>
          </a:prstGeom>
          <a:noFill/>
          <a:ln w="28575">
            <a:solidFill>
              <a:schemeClr val="accent1"/>
            </a:solidFill>
          </a:ln>
        </p:spPr>
        <p:txBody>
          <a:bodyPr>
            <a:noAutofit/>
          </a:bodyPr>
          <a:p>
            <a:pPr algn="ctr"/>
            <a:endParaRPr lang="zh-CN" sz="1800" b="0">
              <a:latin typeface="Times New Roman" panose="02020603050405020304" charset="0"/>
              <a:ea typeface="宋体" panose="02010600030101010101" pitchFamily="2" charset="-122"/>
            </a:endParaRPr>
          </a:p>
          <a:p>
            <a:pPr algn="ctr"/>
            <a:r>
              <a:rPr lang="zh-CN" sz="1800" b="0">
                <a:latin typeface="Times New Roman" panose="02020603050405020304" charset="0"/>
                <a:ea typeface="宋体" panose="02010600030101010101" pitchFamily="2" charset="-122"/>
              </a:rPr>
              <a:t>集大成——朱熹、陆九渊</a:t>
            </a:r>
            <a:r>
              <a:rPr lang="en-US" sz="1800" b="0">
                <a:latin typeface="Times New Roman" panose="02020603050405020304" charset="0"/>
                <a:ea typeface="宋体" panose="02010600030101010101" pitchFamily="2" charset="-122"/>
              </a:rPr>
              <a:t>    </a:t>
            </a:r>
            <a:endParaRPr lang="zh-CN" altLang="en-US" sz="1800" b="0">
              <a:latin typeface="Times New Roman" panose="02020603050405020304" charset="0"/>
              <a:ea typeface="宋体" panose="02010600030101010101" pitchFamily="2" charset="-122"/>
            </a:endParaRPr>
          </a:p>
        </p:txBody>
      </p:sp>
      <p:sp>
        <p:nvSpPr>
          <p:cNvPr id="6" name="文本框 5"/>
          <p:cNvSpPr txBox="1"/>
          <p:nvPr/>
        </p:nvSpPr>
        <p:spPr>
          <a:xfrm>
            <a:off x="590550" y="3150235"/>
            <a:ext cx="1941830" cy="881380"/>
          </a:xfrm>
          <a:prstGeom prst="rect">
            <a:avLst/>
          </a:prstGeom>
          <a:noFill/>
          <a:ln w="28575">
            <a:solidFill>
              <a:srgbClr val="00B0F0"/>
            </a:solidFill>
          </a:ln>
        </p:spPr>
        <p:txBody>
          <a:bodyPr wrap="square" rtlCol="0" anchor="t">
            <a:noAutofit/>
          </a:bodyPr>
          <a:p>
            <a:r>
              <a:rPr lang="zh-CN" sz="1800">
                <a:latin typeface="Times New Roman" panose="02020603050405020304" charset="0"/>
                <a:sym typeface="+mn-ea"/>
              </a:rPr>
              <a:t>奠基——张载与“二程”（程颢、程颐）</a:t>
            </a:r>
            <a:endParaRPr lang="zh-CN" altLang="en-US" sz="1800">
              <a:latin typeface="Times New Roman" panose="02020603050405020304" charset="0"/>
              <a:sym typeface="+mn-ea"/>
            </a:endParaRPr>
          </a:p>
        </p:txBody>
      </p:sp>
      <p:sp>
        <p:nvSpPr>
          <p:cNvPr id="3" name="文本框 2"/>
          <p:cNvSpPr txBox="1"/>
          <p:nvPr/>
        </p:nvSpPr>
        <p:spPr>
          <a:xfrm>
            <a:off x="944880" y="1518285"/>
            <a:ext cx="973455" cy="460375"/>
          </a:xfrm>
          <a:prstGeom prst="rect">
            <a:avLst/>
          </a:prstGeom>
          <a:noFill/>
        </p:spPr>
        <p:txBody>
          <a:bodyPr wrap="square" rtlCol="0">
            <a:spAutoFit/>
            <a:scene3d>
              <a:camera prst="orthographicFront"/>
              <a:lightRig rig="threePt" dir="t"/>
            </a:scene3d>
          </a:bodyPr>
          <a:p>
            <a:pPr algn="ctr"/>
            <a:r>
              <a:rPr lang="zh-CN" altLang="en-US" sz="2400" b="1">
                <a:ln w="22225">
                  <a:solidFill>
                    <a:schemeClr val="accent2"/>
                  </a:solidFill>
                  <a:prstDash val="solid"/>
                </a:ln>
                <a:solidFill>
                  <a:schemeClr val="accent2">
                    <a:lumMod val="40000"/>
                    <a:lumOff val="60000"/>
                  </a:schemeClr>
                </a:solidFill>
              </a:rPr>
              <a:t>过</a:t>
            </a:r>
            <a:r>
              <a:rPr lang="en-US" altLang="zh-CN" sz="2400" b="1">
                <a:ln w="22225">
                  <a:solidFill>
                    <a:schemeClr val="accent2"/>
                  </a:solidFill>
                  <a:prstDash val="solid"/>
                </a:ln>
                <a:solidFill>
                  <a:schemeClr val="accent2">
                    <a:lumMod val="40000"/>
                    <a:lumOff val="60000"/>
                  </a:schemeClr>
                </a:solidFill>
              </a:rPr>
              <a:t> </a:t>
            </a:r>
            <a:r>
              <a:rPr lang="zh-CN" altLang="en-US" sz="2400" b="1">
                <a:ln w="22225">
                  <a:solidFill>
                    <a:schemeClr val="accent2"/>
                  </a:solidFill>
                  <a:prstDash val="solid"/>
                </a:ln>
                <a:solidFill>
                  <a:schemeClr val="accent2">
                    <a:lumMod val="40000"/>
                    <a:lumOff val="60000"/>
                  </a:schemeClr>
                </a:solidFill>
              </a:rPr>
              <a:t>程</a:t>
            </a:r>
            <a:endParaRPr lang="zh-CN" altLang="en-US" sz="2400" b="1">
              <a:ln w="22225">
                <a:solidFill>
                  <a:schemeClr val="accent2"/>
                </a:solidFill>
                <a:prstDash val="solid"/>
              </a:ln>
              <a:solidFill>
                <a:schemeClr val="accent2">
                  <a:lumMod val="40000"/>
                  <a:lumOff val="60000"/>
                </a:schemeClr>
              </a:solidFill>
            </a:endParaRPr>
          </a:p>
        </p:txBody>
      </p:sp>
      <p:sp>
        <p:nvSpPr>
          <p:cNvPr id="7" name="下箭头 6"/>
          <p:cNvSpPr/>
          <p:nvPr/>
        </p:nvSpPr>
        <p:spPr>
          <a:xfrm>
            <a:off x="1368425" y="2807970"/>
            <a:ext cx="202565" cy="2266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下箭头 7"/>
          <p:cNvSpPr/>
          <p:nvPr>
            <p:custDataLst>
              <p:tags r:id="rId4"/>
            </p:custDataLst>
          </p:nvPr>
        </p:nvSpPr>
        <p:spPr>
          <a:xfrm>
            <a:off x="1368425" y="4147185"/>
            <a:ext cx="202565" cy="2266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3724275" y="1642745"/>
            <a:ext cx="480060" cy="829945"/>
          </a:xfrm>
          <a:prstGeom prst="rect">
            <a:avLst/>
          </a:prstGeom>
          <a:noFill/>
        </p:spPr>
        <p:txBody>
          <a:bodyPr wrap="square" rtlCol="0">
            <a:spAutoFit/>
            <a:scene3d>
              <a:camera prst="orthographicFront"/>
              <a:lightRig rig="threePt" dir="t"/>
            </a:scene3d>
          </a:bodyPr>
          <a:p>
            <a:r>
              <a:rPr lang="zh-CN" altLang="en-US" sz="2400">
                <a:ln w="22225">
                  <a:solidFill>
                    <a:schemeClr val="accent2"/>
                  </a:solidFill>
                  <a:prstDash val="solid"/>
                </a:ln>
                <a:solidFill>
                  <a:schemeClr val="accent2">
                    <a:lumMod val="40000"/>
                    <a:lumOff val="60000"/>
                  </a:schemeClr>
                </a:solidFill>
              </a:rPr>
              <a:t>内涵</a:t>
            </a:r>
            <a:endParaRPr lang="zh-CN" altLang="en-US" sz="2400">
              <a:ln w="22225">
                <a:solidFill>
                  <a:schemeClr val="accent2"/>
                </a:solidFill>
                <a:prstDash val="solid"/>
              </a:ln>
              <a:solidFill>
                <a:schemeClr val="accent2">
                  <a:lumMod val="40000"/>
                  <a:lumOff val="60000"/>
                </a:schemeClr>
              </a:solidFill>
            </a:endParaRPr>
          </a:p>
        </p:txBody>
      </p:sp>
      <p:sp>
        <p:nvSpPr>
          <p:cNvPr id="100" name="文本框 99"/>
          <p:cNvSpPr txBox="1"/>
          <p:nvPr/>
        </p:nvSpPr>
        <p:spPr>
          <a:xfrm>
            <a:off x="4876800" y="4147185"/>
            <a:ext cx="4362450" cy="1291590"/>
          </a:xfrm>
          <a:prstGeom prst="rect">
            <a:avLst/>
          </a:prstGeom>
        </p:spPr>
        <p:style>
          <a:lnRef idx="2">
            <a:schemeClr val="accent2"/>
          </a:lnRef>
          <a:fillRef idx="1">
            <a:schemeClr val="lt1"/>
          </a:fillRef>
          <a:effectRef idx="0">
            <a:schemeClr val="accent2"/>
          </a:effectRef>
          <a:fontRef idx="minor">
            <a:schemeClr val="dk1"/>
          </a:fontRef>
        </p:style>
        <p:txBody>
          <a:bodyPr>
            <a:noAutofit/>
          </a:bodyPr>
          <a:p>
            <a:pPr algn="l"/>
            <a:r>
              <a:rPr lang="zh-CN" sz="1800" b="0">
                <a:latin typeface="Times New Roman" panose="02020603050405020304" charset="0"/>
                <a:ea typeface="宋体" panose="02010600030101010101" pitchFamily="2" charset="-122"/>
              </a:rPr>
              <a:t>礼治秩序重建</a:t>
            </a:r>
            <a:endParaRPr lang="zh-CN" sz="1800" b="0">
              <a:latin typeface="Times New Roman" panose="02020603050405020304" charset="0"/>
              <a:ea typeface="宋体" panose="02010600030101010101" pitchFamily="2" charset="-122"/>
            </a:endParaRPr>
          </a:p>
          <a:p>
            <a:pPr algn="l"/>
            <a:r>
              <a:rPr lang="zh-CN" sz="1800">
                <a:latin typeface="Times New Roman" panose="02020603050405020304" charset="0"/>
                <a:ea typeface="宋体" panose="02010600030101010101" pitchFamily="2" charset="-122"/>
                <a:sym typeface="+mn-ea"/>
              </a:rPr>
              <a:t>理学所展开的伦理主体性的本体论，将中国文化重伦理的传统精神推到极致。</a:t>
            </a:r>
            <a:endParaRPr lang="zh-CN" sz="1800">
              <a:latin typeface="Times New Roman" panose="02020603050405020304" charset="0"/>
              <a:ea typeface="宋体" panose="02010600030101010101" pitchFamily="2" charset="-122"/>
              <a:sym typeface="+mn-ea"/>
            </a:endParaRPr>
          </a:p>
          <a:p>
            <a:pPr algn="l"/>
            <a:r>
              <a:rPr lang="zh-CN" sz="1800">
                <a:latin typeface="Times New Roman" panose="02020603050405020304" charset="0"/>
                <a:ea typeface="宋体" panose="02010600030101010101" pitchFamily="2" charset="-122"/>
                <a:sym typeface="+mn-ea"/>
              </a:rPr>
              <a:t>从而产生复杂的文化效应。</a:t>
            </a:r>
            <a:endParaRPr lang="zh-CN" altLang="en-US" sz="1800" b="0">
              <a:latin typeface="Times New Roman" panose="02020603050405020304" charset="0"/>
              <a:ea typeface="宋体" panose="02010600030101010101" pitchFamily="2" charset="-122"/>
            </a:endParaRPr>
          </a:p>
          <a:p>
            <a:pPr algn="ctr"/>
            <a:endParaRPr lang="zh-CN" altLang="en-US" sz="1800" b="0">
              <a:latin typeface="Times New Roman" panose="02020603050405020304" charset="0"/>
              <a:ea typeface="宋体" panose="02010600030101010101" pitchFamily="2" charset="-122"/>
            </a:endParaRPr>
          </a:p>
        </p:txBody>
      </p:sp>
      <p:sp>
        <p:nvSpPr>
          <p:cNvPr id="10" name="文本框 9"/>
          <p:cNvSpPr txBox="1"/>
          <p:nvPr/>
        </p:nvSpPr>
        <p:spPr>
          <a:xfrm flipH="1">
            <a:off x="3622675" y="4373880"/>
            <a:ext cx="683260" cy="818515"/>
          </a:xfrm>
          <a:prstGeom prst="rect">
            <a:avLst/>
          </a:prstGeom>
          <a:noFill/>
        </p:spPr>
        <p:txBody>
          <a:bodyPr wrap="square" rtlCol="0">
            <a:noAutofit/>
            <a:scene3d>
              <a:camera prst="orthographicFront"/>
              <a:lightRig rig="threePt" dir="t"/>
            </a:scene3d>
          </a:bodyPr>
          <a:p>
            <a:r>
              <a:rPr lang="zh-CN" altLang="en-US" sz="2400">
                <a:ln w="22225">
                  <a:solidFill>
                    <a:schemeClr val="accent2"/>
                  </a:solidFill>
                  <a:prstDash val="solid"/>
                </a:ln>
                <a:solidFill>
                  <a:schemeClr val="accent2">
                    <a:lumMod val="40000"/>
                    <a:lumOff val="60000"/>
                  </a:schemeClr>
                </a:solidFill>
              </a:rPr>
              <a:t>影</a:t>
            </a:r>
            <a:endParaRPr lang="zh-CN" altLang="en-US" sz="2400">
              <a:ln w="22225">
                <a:solidFill>
                  <a:schemeClr val="accent2"/>
                </a:solidFill>
                <a:prstDash val="solid"/>
              </a:ln>
              <a:solidFill>
                <a:schemeClr val="accent2">
                  <a:lumMod val="40000"/>
                  <a:lumOff val="60000"/>
                </a:schemeClr>
              </a:solidFill>
            </a:endParaRPr>
          </a:p>
          <a:p>
            <a:r>
              <a:rPr lang="zh-CN" altLang="en-US" sz="2400">
                <a:ln w="22225">
                  <a:solidFill>
                    <a:schemeClr val="accent2"/>
                  </a:solidFill>
                  <a:prstDash val="solid"/>
                </a:ln>
                <a:solidFill>
                  <a:schemeClr val="accent2">
                    <a:lumMod val="40000"/>
                    <a:lumOff val="60000"/>
                  </a:schemeClr>
                </a:solidFill>
              </a:rPr>
              <a:t>响</a:t>
            </a:r>
            <a:endParaRPr lang="zh-CN" altLang="en-US" sz="2400">
              <a:ln w="22225">
                <a:solidFill>
                  <a:schemeClr val="accent2"/>
                </a:solidFill>
                <a:prstDash val="solid"/>
              </a:ln>
              <a:solidFill>
                <a:schemeClr val="accent2">
                  <a:lumMod val="40000"/>
                  <a:lumOff val="60000"/>
                </a:schemeClr>
              </a:solidFill>
            </a:endParaRPr>
          </a:p>
        </p:txBody>
      </p:sp>
      <p:pic>
        <p:nvPicPr>
          <p:cNvPr id="107" name="图片 106"/>
          <p:cNvPicPr/>
          <p:nvPr>
            <p:custDataLst>
              <p:tags r:id="rId5"/>
            </p:custDataLst>
          </p:nvPr>
        </p:nvPicPr>
        <p:blipFill>
          <a:blip r:embed="rId6"/>
          <a:stretch>
            <a:fillRect/>
          </a:stretch>
        </p:blipFill>
        <p:spPr>
          <a:xfrm>
            <a:off x="9394190" y="3768725"/>
            <a:ext cx="2688590" cy="282956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1586865" y="1094105"/>
            <a:ext cx="8022590" cy="5764530"/>
          </a:xfrm>
          <a:prstGeom prst="rect">
            <a:avLst/>
          </a:prstGeom>
          <a:noFill/>
          <a:ln w="9525">
            <a:noFill/>
          </a:ln>
        </p:spPr>
        <p:txBody>
          <a:bodyPr wrap="square" anchor="t" anchorCtr="0">
            <a:noAutofit/>
          </a:bodyPr>
          <a:p>
            <a:pPr algn="just">
              <a:spcAft>
                <a:spcPts val="600"/>
              </a:spcAft>
            </a:pP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rPr>
              <a:t>辽夏金元</a:t>
            </a:r>
            <a:endPar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3" name="文本框 102"/>
          <p:cNvSpPr txBox="1"/>
          <p:nvPr/>
        </p:nvSpPr>
        <p:spPr>
          <a:xfrm>
            <a:off x="408940" y="948690"/>
            <a:ext cx="3710940" cy="4960620"/>
          </a:xfrm>
          <a:prstGeom prst="rect">
            <a:avLst/>
          </a:prstGeom>
          <a:noFill/>
          <a:ln w="9525">
            <a:noFill/>
          </a:ln>
        </p:spPr>
        <p:txBody>
          <a:bodyPr>
            <a:noAutofit/>
          </a:bodyPr>
          <a:p>
            <a:pPr>
              <a:lnSpc>
                <a:spcPct val="130000"/>
              </a:lnSpc>
            </a:pPr>
            <a:r>
              <a:rPr lang="zh-CN" sz="2800" b="1">
                <a:latin typeface="Times New Roman" panose="02020603050405020304" charset="0"/>
                <a:ea typeface="宋体" panose="02010600030101010101" pitchFamily="2" charset="-122"/>
              </a:rPr>
              <a:t>大哉乾元</a:t>
            </a:r>
            <a:r>
              <a:rPr lang="en-US" altLang="zh-CN" sz="2800" b="1">
                <a:latin typeface="Times New Roman" panose="02020603050405020304" charset="0"/>
                <a:ea typeface="宋体" panose="02010600030101010101" pitchFamily="2" charset="-122"/>
              </a:rPr>
              <a:t>-</a:t>
            </a:r>
            <a:r>
              <a:rPr lang="zh-CN" altLang="en-US" sz="2800" b="1">
                <a:latin typeface="Times New Roman" panose="02020603050405020304" charset="0"/>
                <a:ea typeface="宋体" panose="02010600030101010101" pitchFamily="2" charset="-122"/>
              </a:rPr>
              <a:t>背景</a:t>
            </a:r>
            <a:endParaRPr lang="zh-CN" sz="2800" b="1">
              <a:latin typeface="Times New Roman" panose="02020603050405020304" charset="0"/>
              <a:ea typeface="宋体" panose="02010600030101010101" pitchFamily="2" charset="-122"/>
            </a:endParaRPr>
          </a:p>
          <a:p>
            <a:pPr>
              <a:lnSpc>
                <a:spcPct val="130000"/>
              </a:lnSpc>
            </a:pPr>
            <a:r>
              <a:rPr sz="1800" b="0">
                <a:highlight>
                  <a:srgbClr val="FFFF00"/>
                </a:highlight>
                <a:latin typeface="Times New Roman" panose="02020603050405020304" charset="0"/>
                <a:ea typeface="宋体" panose="02010600030101010101" pitchFamily="2" charset="-122"/>
              </a:rPr>
              <a:t>大规模地设置交通网络</a:t>
            </a:r>
            <a:r>
              <a:rPr sz="1800" b="0">
                <a:latin typeface="Times New Roman" panose="02020603050405020304" charset="0"/>
                <a:ea typeface="宋体" panose="02010600030101010101" pitchFamily="2" charset="-122"/>
              </a:rPr>
              <a:t>，不仅促进了以京师为中心的各地政治、经济的密切联系，而且有力地促进了文化的交流和传播</a:t>
            </a:r>
            <a:endParaRPr sz="1800" b="0">
              <a:latin typeface="Times New Roman" panose="02020603050405020304" charset="0"/>
              <a:ea typeface="宋体" panose="02010600030101010101" pitchFamily="2" charset="-122"/>
            </a:endParaRPr>
          </a:p>
          <a:p>
            <a:pPr>
              <a:lnSpc>
                <a:spcPct val="130000"/>
              </a:lnSpc>
            </a:pPr>
            <a:r>
              <a:rPr sz="1800" b="0">
                <a:latin typeface="Times New Roman" panose="02020603050405020304" charset="0"/>
                <a:ea typeface="宋体" panose="02010600030101010101" pitchFamily="2" charset="-122"/>
              </a:rPr>
              <a:t>    亚欧大陆的沟通，为东西方旅行家们的远游提供极大方便，东西方的情形不断地由这些旅行家报告给各自母国，东西方的相互了解有不同于以往任何时代的新发展</a:t>
            </a:r>
            <a:endParaRPr sz="1800" b="0">
              <a:latin typeface="Times New Roman" panose="02020603050405020304" charset="0"/>
              <a:ea typeface="宋体" panose="02010600030101010101" pitchFamily="2" charset="-122"/>
            </a:endParaRPr>
          </a:p>
          <a:p>
            <a:pPr>
              <a:lnSpc>
                <a:spcPct val="130000"/>
              </a:lnSpc>
            </a:pPr>
            <a:r>
              <a:rPr sz="1800" b="0">
                <a:latin typeface="Times New Roman" panose="02020603050405020304" charset="0"/>
                <a:ea typeface="宋体" panose="02010600030101010101" pitchFamily="2" charset="-122"/>
              </a:rPr>
              <a:t>    最先报告的是罗马教皇和法王路易九世所派出的出使蒙古汗国的使节</a:t>
            </a:r>
            <a:endParaRPr sz="1800" b="0">
              <a:latin typeface="Times New Roman" panose="02020603050405020304" charset="0"/>
              <a:ea typeface="宋体" panose="02010600030101010101" pitchFamily="2" charset="-122"/>
            </a:endParaRPr>
          </a:p>
          <a:p>
            <a:pPr>
              <a:lnSpc>
                <a:spcPct val="130000"/>
              </a:lnSpc>
            </a:pPr>
            <a:r>
              <a:rPr sz="1800" b="0">
                <a:latin typeface="Times New Roman" panose="02020603050405020304" charset="0"/>
                <a:ea typeface="宋体" panose="02010600030101010101" pitchFamily="2" charset="-122"/>
              </a:rPr>
              <a:t>    “东方热”直接引发了15-16世纪欧洲航海家努力寻觅东方世界</a:t>
            </a:r>
            <a:endParaRPr sz="1800" b="0">
              <a:latin typeface="Times New Roman" panose="02020603050405020304" charset="0"/>
              <a:ea typeface="宋体" panose="02010600030101010101" pitchFamily="2" charset="-122"/>
            </a:endParaRPr>
          </a:p>
        </p:txBody>
      </p:sp>
      <p:sp>
        <p:nvSpPr>
          <p:cNvPr id="2" name="文本框 1"/>
          <p:cNvSpPr txBox="1"/>
          <p:nvPr/>
        </p:nvSpPr>
        <p:spPr>
          <a:xfrm>
            <a:off x="5786120" y="1015048"/>
            <a:ext cx="5080000" cy="2306955"/>
          </a:xfrm>
          <a:prstGeom prst="rect">
            <a:avLst/>
          </a:prstGeom>
          <a:noFill/>
          <a:ln w="9525">
            <a:noFill/>
          </a:ln>
        </p:spPr>
        <p:txBody>
          <a:bodyPr>
            <a:spAutoFit/>
          </a:bodyPr>
          <a:p>
            <a:r>
              <a:rPr sz="1800" b="0">
                <a:latin typeface="Times New Roman" panose="02020603050405020304" charset="0"/>
                <a:ea typeface="宋体" panose="02010600030101010101" pitchFamily="2" charset="-122"/>
              </a:rPr>
              <a:t>元朝是一个</a:t>
            </a:r>
            <a:r>
              <a:rPr sz="1800" b="0">
                <a:highlight>
                  <a:srgbClr val="FFFF00"/>
                </a:highlight>
                <a:latin typeface="Times New Roman" panose="02020603050405020304" charset="0"/>
                <a:ea typeface="宋体" panose="02010600030101010101" pitchFamily="2" charset="-122"/>
              </a:rPr>
              <a:t>政治现实严峻的时代</a:t>
            </a:r>
            <a:r>
              <a:rPr sz="1800" b="0">
                <a:latin typeface="Times New Roman" panose="02020603050405020304" charset="0"/>
                <a:ea typeface="宋体" panose="02010600030101010101" pitchFamily="2" charset="-122"/>
              </a:rPr>
              <a:t>，汉民族被处于较低社会发展阶段的游牧民族所征服，人们个活力抒发的时代，蒙古铁骑以草原游牧民族勇猛的性格席卷南下，受到先进文化的影响。	传统的信念受到空前的挑战，国破家亡产生巨大的痛苦，处于最深沉的郁闷中。	</a:t>
            </a:r>
            <a:endParaRPr sz="1800" b="0">
              <a:latin typeface="Times New Roman" panose="02020603050405020304" charset="0"/>
              <a:ea typeface="宋体" panose="02010600030101010101" pitchFamily="2" charset="-122"/>
            </a:endParaRPr>
          </a:p>
          <a:p>
            <a:r>
              <a:rPr sz="1800" b="0">
                <a:latin typeface="Times New Roman" panose="02020603050405020304" charset="0"/>
                <a:ea typeface="宋体" panose="02010600030101010101" pitchFamily="2" charset="-122"/>
              </a:rPr>
              <a:t>元杂剧在精神上有</a:t>
            </a:r>
            <a:r>
              <a:rPr sz="1800" b="0">
                <a:highlight>
                  <a:srgbClr val="FFFF00"/>
                </a:highlight>
                <a:latin typeface="Times New Roman" panose="02020603050405020304" charset="0"/>
                <a:ea typeface="宋体" panose="02010600030101010101" pitchFamily="2" charset="-122"/>
              </a:rPr>
              <a:t>两大主调</a:t>
            </a:r>
            <a:r>
              <a:rPr sz="1800" b="0">
                <a:latin typeface="Times New Roman" panose="02020603050405020304" charset="0"/>
                <a:ea typeface="宋体" panose="02010600030101010101" pitchFamily="2" charset="-122"/>
              </a:rPr>
              <a:t>，分别是倾吐民众的愤怒与讴歌非正式的美好追求。</a:t>
            </a:r>
            <a:endParaRPr sz="1800" b="0">
              <a:latin typeface="Times New Roman" panose="02020603050405020304" charset="0"/>
              <a:ea typeface="宋体" panose="02010600030101010101" pitchFamily="2" charset="-122"/>
            </a:endParaRPr>
          </a:p>
        </p:txBody>
      </p:sp>
      <p:sp>
        <p:nvSpPr>
          <p:cNvPr id="100" name="文本框 99"/>
          <p:cNvSpPr txBox="1"/>
          <p:nvPr/>
        </p:nvSpPr>
        <p:spPr>
          <a:xfrm>
            <a:off x="5786120" y="4058920"/>
            <a:ext cx="5080000" cy="2030095"/>
          </a:xfrm>
          <a:prstGeom prst="rect">
            <a:avLst/>
          </a:prstGeom>
          <a:noFill/>
          <a:ln w="9525">
            <a:noFill/>
          </a:ln>
        </p:spPr>
        <p:txBody>
          <a:bodyPr>
            <a:spAutoFit/>
          </a:bodyPr>
          <a:p>
            <a:r>
              <a:rPr lang="zh-CN" sz="1800" b="0">
                <a:highlight>
                  <a:srgbClr val="FFFF00"/>
                </a:highlight>
                <a:latin typeface="Times New Roman" panose="02020603050405020304" charset="0"/>
                <a:ea typeface="宋体" panose="02010600030101010101" pitchFamily="2" charset="-122"/>
              </a:rPr>
              <a:t>纵深度</a:t>
            </a:r>
            <a:r>
              <a:rPr lang="zh-CN" sz="1800" b="0">
                <a:latin typeface="Times New Roman" panose="02020603050405020304" charset="0"/>
                <a:ea typeface="宋体" panose="02010600030101010101" pitchFamily="2" charset="-122"/>
              </a:rPr>
              <a:t>上，元代承袭生机勃勃、成就卓越的宋代科技，因而科学技术各门类起点较高、发展</a:t>
            </a:r>
            <a:r>
              <a:rPr lang="en-US" sz="1800" b="0">
                <a:latin typeface="Times New Roman" panose="02020603050405020304" charset="0"/>
                <a:ea typeface="宋体" panose="02010600030101010101" pitchFamily="2" charset="-122"/>
              </a:rPr>
              <a:t>	</a:t>
            </a:r>
            <a:r>
              <a:rPr lang="zh-CN" sz="1800" b="0">
                <a:latin typeface="Times New Roman" panose="02020603050405020304" charset="0"/>
                <a:ea typeface="宋体" panose="02010600030101010101" pitchFamily="2" charset="-122"/>
              </a:rPr>
              <a:t>势头甚劲</a:t>
            </a:r>
            <a:r>
              <a:rPr lang="en-US" sz="1800" b="0">
                <a:latin typeface="Times New Roman" panose="02020603050405020304" charset="0"/>
                <a:ea typeface="宋体" panose="02010600030101010101" pitchFamily="2" charset="-122"/>
              </a:rPr>
              <a:t>;	</a:t>
            </a:r>
            <a:endParaRPr lang="zh-CN" sz="1800" b="0">
              <a:latin typeface="Times New Roman" panose="02020603050405020304" charset="0"/>
              <a:ea typeface="宋体" panose="02010600030101010101" pitchFamily="2" charset="-122"/>
            </a:endParaRPr>
          </a:p>
          <a:p>
            <a:r>
              <a:rPr lang="zh-CN" sz="1800" b="0">
                <a:highlight>
                  <a:srgbClr val="FFFF00"/>
                </a:highlight>
                <a:latin typeface="Times New Roman" panose="02020603050405020304" charset="0"/>
                <a:ea typeface="宋体" panose="02010600030101010101" pitchFamily="2" charset="-122"/>
              </a:rPr>
              <a:t>延展度</a:t>
            </a:r>
            <a:r>
              <a:rPr lang="zh-CN" sz="1800" b="0">
                <a:latin typeface="Times New Roman" panose="02020603050405020304" charset="0"/>
                <a:ea typeface="宋体" panose="02010600030101010101" pitchFamily="2" charset="-122"/>
              </a:rPr>
              <a:t>上，元代广为受容大漠南北各民族的科技成果，又吸纳远至西亚、欧洲的科技英华。</a:t>
            </a:r>
            <a:r>
              <a:rPr lang="en-US" sz="1800" b="0">
                <a:latin typeface="Times New Roman" panose="02020603050405020304" charset="0"/>
                <a:ea typeface="宋体" panose="02010600030101010101" pitchFamily="2" charset="-122"/>
              </a:rPr>
              <a:t>	</a:t>
            </a:r>
            <a:endParaRPr lang="zh-CN" sz="1800" b="0">
              <a:latin typeface="Times New Roman" panose="02020603050405020304" charset="0"/>
              <a:ea typeface="宋体" panose="02010600030101010101" pitchFamily="2" charset="-122"/>
            </a:endParaRPr>
          </a:p>
          <a:p>
            <a:r>
              <a:rPr lang="zh-CN" altLang="en-US" sz="1800" b="0">
                <a:highlight>
                  <a:srgbClr val="FFFF00"/>
                </a:highlight>
                <a:latin typeface="Times New Roman" panose="02020603050405020304" charset="0"/>
                <a:ea typeface="宋体" panose="02010600030101010101" pitchFamily="2" charset="-122"/>
              </a:rPr>
              <a:t>表现</a:t>
            </a:r>
            <a:r>
              <a:rPr lang="en-US" sz="1800" b="0">
                <a:latin typeface="Times New Roman" panose="02020603050405020304" charset="0"/>
                <a:ea typeface="宋体" panose="02010600030101010101" pitchFamily="2" charset="-122"/>
              </a:rPr>
              <a:t>:</a:t>
            </a:r>
            <a:r>
              <a:rPr lang="zh-CN" sz="1800" b="0">
                <a:latin typeface="Times New Roman" panose="02020603050405020304" charset="0"/>
                <a:ea typeface="宋体" panose="02010600030101010101" pitchFamily="2" charset="-122"/>
              </a:rPr>
              <a:t>农学、水利、纺织、数学、天文历法。</a:t>
            </a:r>
            <a:r>
              <a:rPr lang="en-US" sz="1800" b="0">
                <a:latin typeface="Times New Roman" panose="02020603050405020304" charset="0"/>
                <a:ea typeface="宋体" panose="02010600030101010101" pitchFamily="2" charset="-122"/>
              </a:rPr>
              <a:t> </a:t>
            </a:r>
            <a:endParaRPr lang="en-US" altLang="en-US" sz="1800" b="0">
              <a:latin typeface="Times New Roman" panose="02020603050405020304" charset="0"/>
              <a:ea typeface="宋体" panose="02010600030101010101" pitchFamily="2" charset="-122"/>
            </a:endParaRPr>
          </a:p>
        </p:txBody>
      </p:sp>
      <p:sp>
        <p:nvSpPr>
          <p:cNvPr id="5" name="文本框 4"/>
          <p:cNvSpPr txBox="1"/>
          <p:nvPr/>
        </p:nvSpPr>
        <p:spPr>
          <a:xfrm>
            <a:off x="4685030" y="4475480"/>
            <a:ext cx="535940" cy="829945"/>
          </a:xfrm>
          <a:prstGeom prst="rect">
            <a:avLst/>
          </a:prstGeom>
          <a:noFill/>
          <a:ln w="38100">
            <a:solidFill>
              <a:srgbClr val="00B0F0"/>
            </a:solidFill>
          </a:ln>
        </p:spPr>
        <p:txBody>
          <a:bodyPr wrap="square" rtlCol="0">
            <a:spAutoFit/>
          </a:bodyPr>
          <a:p>
            <a:pPr algn="ctr"/>
            <a:r>
              <a:rPr lang="zh-CN" altLang="en-US" sz="2400" b="1"/>
              <a:t>科技</a:t>
            </a:r>
            <a:endParaRPr lang="zh-CN" altLang="en-US" sz="2400" b="1"/>
          </a:p>
        </p:txBody>
      </p:sp>
      <p:sp>
        <p:nvSpPr>
          <p:cNvPr id="6" name="文本框 5"/>
          <p:cNvSpPr txBox="1"/>
          <p:nvPr/>
        </p:nvSpPr>
        <p:spPr>
          <a:xfrm>
            <a:off x="4642485" y="1565910"/>
            <a:ext cx="536575" cy="815975"/>
          </a:xfrm>
          <a:prstGeom prst="rect">
            <a:avLst/>
          </a:prstGeom>
          <a:noFill/>
          <a:ln w="38100">
            <a:solidFill>
              <a:srgbClr val="00B0F0"/>
            </a:solidFill>
          </a:ln>
        </p:spPr>
        <p:txBody>
          <a:bodyPr wrap="square" rtlCol="0">
            <a:noAutofit/>
          </a:bodyPr>
          <a:p>
            <a:pPr algn="ctr"/>
            <a:r>
              <a:rPr lang="zh-CN" altLang="en-US" sz="2400" b="1"/>
              <a:t>杂剧</a:t>
            </a:r>
            <a:endParaRPr lang="zh-CN" altLang="en-US" sz="2400" b="1"/>
          </a:p>
        </p:txBody>
      </p:sp>
      <p:sp>
        <p:nvSpPr>
          <p:cNvPr id="7" name="右箭头 6"/>
          <p:cNvSpPr/>
          <p:nvPr/>
        </p:nvSpPr>
        <p:spPr>
          <a:xfrm>
            <a:off x="5262880" y="1862455"/>
            <a:ext cx="593090" cy="295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p>
            <a:pPr algn="just">
              <a:spcAft>
                <a:spcPts val="600"/>
              </a:spcAft>
            </a:pPr>
            <a:endPar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 name="右箭头 7"/>
          <p:cNvSpPr/>
          <p:nvPr>
            <p:custDataLst>
              <p:tags r:id="rId4"/>
            </p:custDataLst>
          </p:nvPr>
        </p:nvSpPr>
        <p:spPr>
          <a:xfrm>
            <a:off x="5262880" y="4742180"/>
            <a:ext cx="593090" cy="295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p>
            <a:pPr algn="just">
              <a:spcAft>
                <a:spcPts val="600"/>
              </a:spcAft>
            </a:pPr>
            <a:endPar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359410" y="1969135"/>
            <a:ext cx="4593590" cy="5891530"/>
          </a:xfrm>
          <a:prstGeom prst="rect">
            <a:avLst/>
          </a:prstGeom>
          <a:noFill/>
          <a:ln w="9525">
            <a:noFill/>
          </a:ln>
        </p:spPr>
        <p:txBody>
          <a:bodyPr wrap="square" anchor="t" anchorCtr="0">
            <a:noAutofit/>
          </a:bodyPr>
          <a:p>
            <a:pPr algn="just">
              <a:spcAft>
                <a:spcPts val="600"/>
              </a:spcAft>
            </a:pPr>
            <a:endPar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rPr>
              <a:t>明清</a:t>
            </a:r>
            <a:endPar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文本框 2"/>
          <p:cNvSpPr txBox="1"/>
          <p:nvPr/>
        </p:nvSpPr>
        <p:spPr>
          <a:xfrm>
            <a:off x="6675120" y="809307"/>
            <a:ext cx="5080000" cy="2030095"/>
          </a:xfrm>
          <a:prstGeom prst="rect">
            <a:avLst/>
          </a:prstGeom>
        </p:spPr>
        <p:style>
          <a:lnRef idx="2">
            <a:schemeClr val="accent2"/>
          </a:lnRef>
          <a:fillRef idx="1">
            <a:schemeClr val="lt1"/>
          </a:fillRef>
          <a:effectRef idx="0">
            <a:schemeClr val="accent2"/>
          </a:effectRef>
          <a:fontRef idx="minor">
            <a:schemeClr val="dk1"/>
          </a:fontRef>
        </p:style>
        <p:txBody>
          <a:bodyPr>
            <a:spAutoFit/>
          </a:bodyPr>
          <a:p>
            <a:r>
              <a:rPr lang="zh-CN" b="1"/>
              <a:t>八股</a:t>
            </a:r>
            <a:r>
              <a:rPr lang="zh-CN"/>
              <a:t>:答卷作文的格式由破题、承题、起讲、入手、起股、中股、后股、束股八部组成。其格式刻版、内容空虚无物。清代承袭明代文化政策，帝王提倡程朱理学，实行八股取士。</a:t>
            </a:r>
            <a:endParaRPr lang="zh-CN"/>
          </a:p>
          <a:p>
            <a:r>
              <a:rPr lang="zh-CN"/>
              <a:t>八股——控制士子思想，使人们思想程式化、教条化起到恶劣的作用 </a:t>
            </a:r>
            <a:endParaRPr lang="en-US" altLang="en-US" sz="1800" b="0">
              <a:latin typeface="Times New Roman" panose="02020603050405020304" charset="0"/>
              <a:ea typeface="宋体" panose="02010600030101010101" pitchFamily="2" charset="-122"/>
            </a:endParaRPr>
          </a:p>
        </p:txBody>
      </p:sp>
      <p:sp>
        <p:nvSpPr>
          <p:cNvPr id="100" name="文本框 99"/>
          <p:cNvSpPr txBox="1"/>
          <p:nvPr/>
        </p:nvSpPr>
        <p:spPr>
          <a:xfrm>
            <a:off x="6801485" y="3125787"/>
            <a:ext cx="5080000" cy="2584450"/>
          </a:xfrm>
          <a:prstGeom prst="rect">
            <a:avLst/>
          </a:prstGeom>
        </p:spPr>
        <p:style>
          <a:lnRef idx="2">
            <a:schemeClr val="accent2"/>
          </a:lnRef>
          <a:fillRef idx="1">
            <a:schemeClr val="lt1"/>
          </a:fillRef>
          <a:effectRef idx="0">
            <a:schemeClr val="accent2"/>
          </a:effectRef>
          <a:fontRef idx="minor">
            <a:schemeClr val="dk1"/>
          </a:fontRef>
        </p:style>
        <p:txBody>
          <a:bodyPr>
            <a:spAutoFit/>
          </a:bodyPr>
          <a:p>
            <a:r>
              <a:rPr lang="zh-CN" sz="1800" b="1">
                <a:latin typeface="Times New Roman" panose="02020603050405020304" charset="0"/>
                <a:ea typeface="宋体" panose="02010600030101010101" pitchFamily="2" charset="-122"/>
              </a:rPr>
              <a:t>心学与异端</a:t>
            </a:r>
            <a:r>
              <a:rPr lang="en-US" sz="1800" b="0">
                <a:latin typeface="Times New Roman" panose="02020603050405020304" charset="0"/>
                <a:ea typeface="宋体" panose="02010600030101010101" pitchFamily="2" charset="-122"/>
              </a:rPr>
              <a:t>:</a:t>
            </a:r>
            <a:r>
              <a:rPr lang="zh-CN" sz="1800" b="0">
                <a:latin typeface="Times New Roman" panose="02020603050405020304" charset="0"/>
                <a:ea typeface="宋体" panose="02010600030101010101" pitchFamily="2" charset="-122"/>
              </a:rPr>
              <a:t>是一种高扬“心”亦即人的主体性的哲学。王阳明的“心”本体论，以“心”为天地万物主宰，充分肯定人的主体性、能动性，指明人所生活的。王阳明又提出“心即理”“心外无理”以及“知行合一”等著名命题。以“心”去裁判外间事物。一切是非的价值便有了重估的必要。时人称李贽为“异端之尤”。思想的核心，仍然是对“自然人性”、对“人欲”的热烈首肯。提出“童心”说，为人世间最可宝贵之物。</a:t>
            </a:r>
            <a:endParaRPr lang="zh-CN" sz="1800" b="0">
              <a:latin typeface="Times New Roman" panose="02020603050405020304" charset="0"/>
              <a:ea typeface="宋体" panose="02010600030101010101" pitchFamily="2" charset="-122"/>
            </a:endParaRPr>
          </a:p>
        </p:txBody>
      </p:sp>
      <p:sp>
        <p:nvSpPr>
          <p:cNvPr id="2" name="文本框 1"/>
          <p:cNvSpPr txBox="1"/>
          <p:nvPr/>
        </p:nvSpPr>
        <p:spPr>
          <a:xfrm>
            <a:off x="359410" y="808990"/>
            <a:ext cx="1848485" cy="390525"/>
          </a:xfrm>
          <a:prstGeom prst="rect">
            <a:avLst/>
          </a:prstGeom>
          <a:noFill/>
          <a:ln w="9525">
            <a:noFill/>
          </a:ln>
        </p:spPr>
        <p:txBody>
          <a:bodyPr>
            <a:noAutofit/>
          </a:bodyPr>
          <a:p>
            <a:r>
              <a:rPr lang="zh-CN" sz="2400" b="1">
                <a:latin typeface="Times New Roman" panose="02020603050405020304" charset="0"/>
                <a:ea typeface="宋体" panose="02010600030101010101" pitchFamily="2" charset="-122"/>
              </a:rPr>
              <a:t>专制文网</a:t>
            </a:r>
            <a:endParaRPr lang="zh-CN" altLang="en-US" sz="2400" b="1">
              <a:latin typeface="Times New Roman" panose="02020603050405020304" charset="0"/>
              <a:ea typeface="宋体" panose="02010600030101010101" pitchFamily="2" charset="-122"/>
            </a:endParaRPr>
          </a:p>
        </p:txBody>
      </p:sp>
      <p:sp>
        <p:nvSpPr>
          <p:cNvPr id="5" name="文本框 4"/>
          <p:cNvSpPr txBox="1"/>
          <p:nvPr/>
        </p:nvSpPr>
        <p:spPr>
          <a:xfrm>
            <a:off x="2674620" y="1151255"/>
            <a:ext cx="889635" cy="375920"/>
          </a:xfrm>
          <a:prstGeom prst="rect">
            <a:avLst/>
          </a:prstGeom>
          <a:noFill/>
          <a:ln w="38100">
            <a:solidFill>
              <a:schemeClr val="accent2"/>
            </a:solidFill>
          </a:ln>
        </p:spPr>
        <p:txBody>
          <a:bodyPr>
            <a:noAutofit/>
          </a:bodyPr>
          <a:p>
            <a:pPr algn="ctr"/>
            <a:r>
              <a:rPr lang="zh-CN" sz="1800" b="1">
                <a:latin typeface="Times New Roman" panose="02020603050405020304" charset="0"/>
                <a:ea typeface="宋体" panose="02010600030101010101" pitchFamily="2" charset="-122"/>
              </a:rPr>
              <a:t>表现</a:t>
            </a:r>
            <a:endParaRPr lang="zh-CN" altLang="en-US" sz="1800" b="1">
              <a:latin typeface="Times New Roman" panose="02020603050405020304" charset="0"/>
              <a:ea typeface="宋体" panose="02010600030101010101" pitchFamily="2" charset="-122"/>
            </a:endParaRPr>
          </a:p>
        </p:txBody>
      </p:sp>
      <p:sp>
        <p:nvSpPr>
          <p:cNvPr id="6" name="文本框 5"/>
          <p:cNvSpPr txBox="1"/>
          <p:nvPr/>
        </p:nvSpPr>
        <p:spPr>
          <a:xfrm>
            <a:off x="579755" y="1968500"/>
            <a:ext cx="5080000" cy="1753235"/>
          </a:xfrm>
          <a:prstGeom prst="rect">
            <a:avLst/>
          </a:prstGeom>
          <a:noFill/>
          <a:ln w="9525">
            <a:noFill/>
          </a:ln>
        </p:spPr>
        <p:txBody>
          <a:bodyPr>
            <a:spAutoFit/>
          </a:bodyPr>
          <a:p>
            <a:r>
              <a:rPr lang="zh-CN" sz="1800" b="0">
                <a:latin typeface="Times New Roman" panose="02020603050405020304" charset="0"/>
                <a:ea typeface="宋体" panose="02010600030101010101" pitchFamily="2" charset="-122"/>
              </a:rPr>
              <a:t>朝廷将儒学规定为士人必须崇奉的官方哲学，并将科举制度进一步完善化，以收买罗致广大士人</a:t>
            </a:r>
            <a:r>
              <a:rPr lang="en-US" sz="1800" b="0">
                <a:latin typeface="Times New Roman" panose="02020603050405020304" charset="0"/>
                <a:ea typeface="宋体" panose="02010600030101010101" pitchFamily="2" charset="-122"/>
              </a:rPr>
              <a:t>;</a:t>
            </a:r>
            <a:endParaRPr lang="en-US" sz="1800" b="0">
              <a:latin typeface="Times New Roman" panose="02020603050405020304" charset="0"/>
              <a:ea typeface="宋体" panose="02010600030101010101" pitchFamily="2" charset="-122"/>
            </a:endParaRPr>
          </a:p>
          <a:p>
            <a:endParaRPr lang="en-US" sz="1800" b="0">
              <a:latin typeface="Times New Roman" panose="02020603050405020304" charset="0"/>
              <a:ea typeface="宋体" panose="02010600030101010101" pitchFamily="2" charset="-122"/>
            </a:endParaRPr>
          </a:p>
          <a:p>
            <a:r>
              <a:rPr lang="zh-CN" sz="1800" b="0">
                <a:latin typeface="Times New Roman" panose="02020603050405020304" charset="0"/>
                <a:ea typeface="宋体" panose="02010600030101010101" pitchFamily="2" charset="-122"/>
              </a:rPr>
              <a:t>又屡兴大狱，对于在思想、文字上稍有“越轨”“悖逆”表现的</a:t>
            </a:r>
            <a:r>
              <a:rPr lang="en-US" sz="1800" b="0">
                <a:latin typeface="Times New Roman" panose="02020603050405020304" charset="0"/>
                <a:ea typeface="宋体" panose="02010600030101010101" pitchFamily="2" charset="-122"/>
              </a:rPr>
              <a:t>	</a:t>
            </a:r>
            <a:r>
              <a:rPr lang="zh-CN" sz="1800" b="0">
                <a:latin typeface="Times New Roman" panose="02020603050405020304" charset="0"/>
                <a:ea typeface="宋体" panose="02010600030101010101" pitchFamily="2" charset="-122"/>
              </a:rPr>
              <a:t>士人，予以无情镇压，甚至株连九族。</a:t>
            </a:r>
            <a:r>
              <a:rPr lang="en-US" sz="1800" b="0">
                <a:latin typeface="Times New Roman" panose="02020603050405020304" charset="0"/>
                <a:ea typeface="宋体" panose="02010600030101010101" pitchFamily="2" charset="-122"/>
              </a:rPr>
              <a:t>	</a:t>
            </a:r>
            <a:endParaRPr lang="en-US" altLang="en-US" sz="1800" b="0">
              <a:latin typeface="Times New Roman" panose="02020603050405020304" charset="0"/>
              <a:ea typeface="宋体" panose="02010600030101010101" pitchFamily="2" charset="-122"/>
            </a:endParaRPr>
          </a:p>
        </p:txBody>
      </p:sp>
      <p:sp>
        <p:nvSpPr>
          <p:cNvPr id="7" name="文本框 6"/>
          <p:cNvSpPr txBox="1"/>
          <p:nvPr/>
        </p:nvSpPr>
        <p:spPr>
          <a:xfrm>
            <a:off x="579755" y="3818572"/>
            <a:ext cx="5080000" cy="1198880"/>
          </a:xfrm>
          <a:prstGeom prst="rect">
            <a:avLst/>
          </a:prstGeom>
          <a:noFill/>
          <a:ln w="9525">
            <a:noFill/>
          </a:ln>
        </p:spPr>
        <p:txBody>
          <a:bodyPr>
            <a:spAutoFit/>
          </a:bodyPr>
          <a:p>
            <a:r>
              <a:rPr lang="zh-CN" sz="1800" b="0">
                <a:latin typeface="Times New Roman" panose="02020603050405020304" charset="0"/>
                <a:ea typeface="宋体" panose="02010600030101010101" pitchFamily="2" charset="-122"/>
              </a:rPr>
              <a:t>朱元璋</a:t>
            </a:r>
            <a:r>
              <a:rPr lang="en-US" sz="1800" b="0">
                <a:latin typeface="Times New Roman" panose="02020603050405020304" charset="0"/>
                <a:ea typeface="宋体" panose="02010600030101010101" pitchFamily="2" charset="-122"/>
              </a:rPr>
              <a:t>:</a:t>
            </a:r>
            <a:r>
              <a:rPr lang="zh-CN" sz="1800" b="0">
                <a:latin typeface="Times New Roman" panose="02020603050405020304" charset="0"/>
                <a:ea typeface="宋体" panose="02010600030101010101" pitchFamily="2" charset="-122"/>
              </a:rPr>
              <a:t>挑剔字句、大开杀戒的文字之祸</a:t>
            </a:r>
            <a:r>
              <a:rPr lang="en-US" sz="1800" b="0">
                <a:latin typeface="Times New Roman" panose="02020603050405020304" charset="0"/>
                <a:ea typeface="宋体" panose="02010600030101010101" pitchFamily="2" charset="-122"/>
              </a:rPr>
              <a:t>;</a:t>
            </a:r>
            <a:endParaRPr lang="en-US" sz="1800" b="0">
              <a:latin typeface="Times New Roman" panose="02020603050405020304" charset="0"/>
              <a:ea typeface="宋体" panose="02010600030101010101" pitchFamily="2" charset="-122"/>
            </a:endParaRPr>
          </a:p>
          <a:p>
            <a:r>
              <a:rPr lang="zh-CN" sz="1800" b="0">
                <a:latin typeface="Times New Roman" panose="02020603050405020304" charset="0"/>
                <a:ea typeface="宋体" panose="02010600030101010101" pitchFamily="2" charset="-122"/>
              </a:rPr>
              <a:t>顺治</a:t>
            </a:r>
            <a:r>
              <a:rPr lang="en-US" sz="1800" b="0">
                <a:latin typeface="Times New Roman" panose="02020603050405020304" charset="0"/>
                <a:ea typeface="宋体" panose="02010600030101010101" pitchFamily="2" charset="-122"/>
              </a:rPr>
              <a:t>:</a:t>
            </a:r>
            <a:r>
              <a:rPr lang="zh-CN" sz="1800" b="0">
                <a:latin typeface="Times New Roman" panose="02020603050405020304" charset="0"/>
                <a:ea typeface="宋体" panose="02010600030101010101" pitchFamily="2" charset="-122"/>
              </a:rPr>
              <a:t>毛重倬坊刻制艺序案</a:t>
            </a:r>
            <a:r>
              <a:rPr lang="en-US" sz="1800" b="0">
                <a:latin typeface="Times New Roman" panose="02020603050405020304" charset="0"/>
                <a:ea typeface="宋体" panose="02010600030101010101" pitchFamily="2" charset="-122"/>
              </a:rPr>
              <a:t>;</a:t>
            </a:r>
            <a:endParaRPr lang="en-US" sz="1800" b="0">
              <a:latin typeface="Times New Roman" panose="02020603050405020304" charset="0"/>
              <a:ea typeface="宋体" panose="02010600030101010101" pitchFamily="2" charset="-122"/>
            </a:endParaRPr>
          </a:p>
          <a:p>
            <a:r>
              <a:rPr lang="zh-CN" sz="1800" b="0">
                <a:latin typeface="Times New Roman" panose="02020603050405020304" charset="0"/>
                <a:ea typeface="宋体" panose="02010600030101010101" pitchFamily="2" charset="-122"/>
              </a:rPr>
              <a:t>康熙</a:t>
            </a:r>
            <a:r>
              <a:rPr lang="en-US" sz="1800" b="0">
                <a:latin typeface="Times New Roman" panose="02020603050405020304" charset="0"/>
                <a:ea typeface="宋体" panose="02010600030101010101" pitchFamily="2" charset="-122"/>
              </a:rPr>
              <a:t>:</a:t>
            </a:r>
            <a:r>
              <a:rPr lang="zh-CN" sz="1800" b="0">
                <a:latin typeface="Times New Roman" panose="02020603050405020304" charset="0"/>
                <a:ea typeface="宋体" panose="02010600030101010101" pitchFamily="2" charset="-122"/>
              </a:rPr>
              <a:t>庄廷鍦明史稿案、戴名世《南山集》案;</a:t>
            </a:r>
            <a:endParaRPr lang="zh-CN" sz="1800" b="0">
              <a:latin typeface="Times New Roman" panose="02020603050405020304" charset="0"/>
              <a:ea typeface="宋体" panose="02010600030101010101" pitchFamily="2" charset="-122"/>
            </a:endParaRPr>
          </a:p>
          <a:p>
            <a:r>
              <a:rPr lang="zh-CN" sz="1800" b="0">
                <a:latin typeface="Times New Roman" panose="02020603050405020304" charset="0"/>
                <a:ea typeface="宋体" panose="02010600030101010101" pitchFamily="2" charset="-122"/>
              </a:rPr>
              <a:t>雍正:查嗣廷试题案，吕良文选案;	</a:t>
            </a:r>
            <a:r>
              <a:rPr lang="en-US" sz="1800" b="0">
                <a:latin typeface="Times New Roman" panose="02020603050405020304" charset="0"/>
                <a:ea typeface="宋体" panose="02010600030101010101" pitchFamily="2" charset="-122"/>
              </a:rPr>
              <a:t>	</a:t>
            </a:r>
            <a:endParaRPr lang="en-US" altLang="en-US" sz="1800" b="0">
              <a:latin typeface="Times New Roman" panose="02020603050405020304" charset="0"/>
              <a:ea typeface="宋体" panose="02010600030101010101" pitchFamily="2" charset="-122"/>
            </a:endParaRPr>
          </a:p>
        </p:txBody>
      </p:sp>
      <p:sp>
        <p:nvSpPr>
          <p:cNvPr id="8" name="文本框 7"/>
          <p:cNvSpPr txBox="1"/>
          <p:nvPr/>
        </p:nvSpPr>
        <p:spPr>
          <a:xfrm>
            <a:off x="1920240" y="5875020"/>
            <a:ext cx="8677275" cy="748030"/>
          </a:xfrm>
          <a:prstGeom prst="rect">
            <a:avLst/>
          </a:prstGeom>
          <a:noFill/>
          <a:ln w="9525">
            <a:noFill/>
          </a:ln>
        </p:spPr>
        <p:txBody>
          <a:bodyPr>
            <a:noAutofit/>
            <a:scene3d>
              <a:camera prst="orthographicFront"/>
              <a:lightRig rig="threePt" dir="t"/>
            </a:scene3d>
          </a:bodyPr>
          <a:p>
            <a:r>
              <a:rPr lang="zh-CN" sz="2000" b="0">
                <a:ln w="22225">
                  <a:solidFill>
                    <a:schemeClr val="accent2"/>
                  </a:solidFill>
                  <a:prstDash val="solid"/>
                </a:ln>
                <a:solidFill>
                  <a:schemeClr val="accent2">
                    <a:lumMod val="40000"/>
                    <a:lumOff val="60000"/>
                  </a:schemeClr>
                </a:solidFill>
                <a:effectLst/>
                <a:latin typeface="Times New Roman" panose="02020603050405020304" charset="0"/>
                <a:ea typeface="宋体" panose="02010600030101010101" pitchFamily="2" charset="-122"/>
              </a:rPr>
              <a:t>康雍乾三朝文字狱是中华文明史上黑暗、血腥的一页君主专制制度发展到顶峰状态的奇特产物，是中华文明史上黑暗、血腥的一页。</a:t>
            </a:r>
            <a:endParaRPr lang="zh-CN" altLang="en-US" sz="2000" b="0">
              <a:ln w="22225">
                <a:solidFill>
                  <a:schemeClr val="accent2"/>
                </a:solidFill>
                <a:prstDash val="solid"/>
              </a:ln>
              <a:solidFill>
                <a:schemeClr val="accent2">
                  <a:lumMod val="40000"/>
                  <a:lumOff val="60000"/>
                </a:schemeClr>
              </a:solidFill>
              <a:effectLst/>
              <a:latin typeface="Times New Roman" panose="02020603050405020304" charset="0"/>
              <a:ea typeface="宋体" panose="02010600030101010101" pitchFamily="2" charset="-122"/>
            </a:endParaRPr>
          </a:p>
        </p:txBody>
      </p:sp>
      <p:sp>
        <p:nvSpPr>
          <p:cNvPr id="9" name="下箭头 8"/>
          <p:cNvSpPr/>
          <p:nvPr/>
        </p:nvSpPr>
        <p:spPr>
          <a:xfrm>
            <a:off x="3060700" y="1636395"/>
            <a:ext cx="212090" cy="310515"/>
          </a:xfrm>
          <a:prstGeom prst="downArrow">
            <a:avLst/>
          </a:prstGeom>
        </p:spPr>
        <p:style>
          <a:lnRef idx="2">
            <a:schemeClr val="accent2"/>
          </a:lnRef>
          <a:fillRef idx="1">
            <a:schemeClr val="lt1"/>
          </a:fillRef>
          <a:effectRef idx="0">
            <a:schemeClr val="accent2"/>
          </a:effectRef>
          <a:fontRef idx="minor">
            <a:schemeClr val="dk1"/>
          </a:fontRef>
        </p:style>
        <p:txBody>
          <a:bodyPr wrap="square" anchor="t" anchorCtr="0">
            <a:noAutofit/>
          </a:bodyPr>
          <a:p>
            <a:pPr algn="just">
              <a:spcAft>
                <a:spcPts val="600"/>
              </a:spcAft>
            </a:pPr>
            <a:endPar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1586865" y="1094105"/>
            <a:ext cx="8022590" cy="5764530"/>
          </a:xfrm>
          <a:prstGeom prst="rect">
            <a:avLst/>
          </a:prstGeom>
          <a:noFill/>
          <a:ln w="9525">
            <a:noFill/>
          </a:ln>
        </p:spPr>
        <p:txBody>
          <a:bodyPr wrap="square" anchor="t" anchorCtr="0">
            <a:noAutofit/>
          </a:bodyPr>
          <a:p>
            <a:pPr algn="just">
              <a:spcAft>
                <a:spcPts val="600"/>
              </a:spcAft>
            </a:pP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en-US" alt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微软雅黑" panose="020B0503020204020204" pitchFamily="2" charset="-122"/>
              </a:rPr>
              <a:t>-</a:t>
            </a:r>
            <a:r>
              <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微软雅黑" panose="020B0503020204020204" pitchFamily="2" charset="-122"/>
              </a:rPr>
              <a:t>明清</a:t>
            </a:r>
            <a:endPar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 name="文本框 3"/>
          <p:cNvSpPr txBox="1"/>
          <p:nvPr/>
        </p:nvSpPr>
        <p:spPr>
          <a:xfrm>
            <a:off x="327660" y="717550"/>
            <a:ext cx="11864975" cy="635635"/>
          </a:xfrm>
          <a:prstGeom prst="rect">
            <a:avLst/>
          </a:prstGeom>
          <a:noFill/>
        </p:spPr>
        <p:txBody>
          <a:bodyPr wrap="square" rtlCol="0" anchor="t">
            <a:noAutofit/>
            <a:scene3d>
              <a:camera prst="orthographicFront"/>
              <a:lightRig rig="threePt" dir="t"/>
            </a:scene3d>
          </a:bodyPr>
          <a:p>
            <a:r>
              <a:rPr lang="zh-CN" altLang="en-US" sz="2800">
                <a:ln w="6600">
                  <a:solidFill>
                    <a:schemeClr val="accent2"/>
                  </a:solidFill>
                  <a:prstDash val="solid"/>
                </a:ln>
                <a:solidFill>
                  <a:srgbClr val="FFFFFF"/>
                </a:solidFill>
                <a:effectLst>
                  <a:outerShdw dist="38100" dir="2700000" algn="tl" rotWithShape="0">
                    <a:schemeClr val="accent2"/>
                  </a:outerShdw>
                </a:effectLst>
                <a:sym typeface="+mn-ea"/>
              </a:rPr>
              <a:t>西学东渐与中学西传</a:t>
            </a:r>
            <a:endParaRPr lang="zh-CN" altLang="en-US" sz="2800">
              <a:ln w="6600">
                <a:solidFill>
                  <a:schemeClr val="accent2"/>
                </a:solidFill>
                <a:prstDash val="solid"/>
              </a:ln>
              <a:solidFill>
                <a:srgbClr val="FFFFFF"/>
              </a:solidFill>
              <a:effectLst>
                <a:outerShdw dist="38100" dir="2700000" algn="tl" rotWithShape="0">
                  <a:schemeClr val="accent2"/>
                </a:outerShdw>
              </a:effectLst>
              <a:sym typeface="+mn-ea"/>
            </a:endParaRPr>
          </a:p>
        </p:txBody>
      </p:sp>
      <p:sp>
        <p:nvSpPr>
          <p:cNvPr id="5" name="文本框 4"/>
          <p:cNvSpPr txBox="1"/>
          <p:nvPr/>
        </p:nvSpPr>
        <p:spPr>
          <a:xfrm>
            <a:off x="820420" y="1678305"/>
            <a:ext cx="1373505" cy="457835"/>
          </a:xfrm>
          <a:prstGeom prst="rect">
            <a:avLst/>
          </a:prstGeom>
          <a:noFill/>
          <a:ln w="38100">
            <a:solidFill>
              <a:srgbClr val="00B0F0"/>
            </a:solidFill>
            <a:prstDash val="solid"/>
          </a:ln>
        </p:spPr>
        <p:txBody>
          <a:bodyPr wrap="square" rtlCol="0">
            <a:noAutofit/>
          </a:bodyPr>
          <a:p>
            <a:pPr algn="ctr"/>
            <a:r>
              <a:rPr sz="1800">
                <a:solidFill>
                  <a:schemeClr val="accent2"/>
                </a:solidFill>
                <a:latin typeface="Times New Roman" panose="02020603050405020304" charset="0"/>
                <a:sym typeface="+mn-ea"/>
              </a:rPr>
              <a:t>西学东渐</a:t>
            </a:r>
            <a:r>
              <a:rPr lang="en-US" altLang="zh-CN" sz="1800">
                <a:solidFill>
                  <a:schemeClr val="accent2"/>
                </a:solidFill>
                <a:latin typeface="Times New Roman" panose="02020603050405020304" charset="0"/>
                <a:sym typeface="+mn-ea"/>
              </a:rPr>
              <a:t>    </a:t>
            </a:r>
            <a:endParaRPr lang="en-US" altLang="zh-CN" sz="1800">
              <a:solidFill>
                <a:schemeClr val="accent2"/>
              </a:solidFill>
              <a:latin typeface="Times New Roman" panose="02020603050405020304" charset="0"/>
            </a:endParaRPr>
          </a:p>
        </p:txBody>
      </p:sp>
      <p:sp>
        <p:nvSpPr>
          <p:cNvPr id="8" name="文本框 7"/>
          <p:cNvSpPr txBox="1"/>
          <p:nvPr/>
        </p:nvSpPr>
        <p:spPr>
          <a:xfrm>
            <a:off x="4120515" y="1353185"/>
            <a:ext cx="7448550" cy="1523365"/>
          </a:xfrm>
          <a:prstGeom prst="rect">
            <a:avLst/>
          </a:prstGeom>
          <a:noFill/>
        </p:spPr>
        <p:txBody>
          <a:bodyPr wrap="square" rtlCol="0">
            <a:noAutofit/>
          </a:bodyPr>
          <a:p>
            <a:r>
              <a:rPr lang="zh-CN" altLang="en-US">
                <a:sym typeface="+mn-ea"/>
              </a:rPr>
              <a:t>宗教改革运动中，以扶助教皇为宗旨的耶稣会成立，耶稣会十分注意培养博学的牧师，前往南美、非洲和亚洲。这批传教士来到中国，努力顺应当地习俗，注意走上层路线，又推行学术传教方针，给明清之际的中国带来西方文化，主要是文艺复兴时期的科技成就，比如:天文历法，数学，地理学，物理学与机械工程学，火炮制造术等。</a:t>
            </a:r>
            <a:endParaRPr lang="zh-CN" altLang="en-US">
              <a:sym typeface="+mn-ea"/>
            </a:endParaRPr>
          </a:p>
        </p:txBody>
      </p:sp>
      <p:sp>
        <p:nvSpPr>
          <p:cNvPr id="10" name="文本框 9"/>
          <p:cNvSpPr txBox="1"/>
          <p:nvPr/>
        </p:nvSpPr>
        <p:spPr>
          <a:xfrm>
            <a:off x="820420" y="3640455"/>
            <a:ext cx="1372870" cy="454660"/>
          </a:xfrm>
          <a:prstGeom prst="rect">
            <a:avLst/>
          </a:prstGeom>
          <a:noFill/>
          <a:ln w="38100">
            <a:solidFill>
              <a:srgbClr val="00B0F0"/>
            </a:solidFill>
            <a:prstDash val="solid"/>
          </a:ln>
        </p:spPr>
        <p:txBody>
          <a:bodyPr wrap="square" rtlCol="0" anchor="t">
            <a:noAutofit/>
          </a:bodyPr>
          <a:p>
            <a:pPr algn="ctr"/>
            <a:r>
              <a:rPr sz="1800">
                <a:solidFill>
                  <a:schemeClr val="accent2"/>
                </a:solidFill>
                <a:latin typeface="Times New Roman" panose="02020603050405020304" charset="0"/>
                <a:sym typeface="+mn-ea"/>
              </a:rPr>
              <a:t>中学西传</a:t>
            </a:r>
            <a:r>
              <a:rPr lang="en-US" altLang="zh-CN" sz="1800" b="1">
                <a:solidFill>
                  <a:schemeClr val="accent2"/>
                </a:solidFill>
                <a:latin typeface="Times New Roman" panose="02020603050405020304" charset="0"/>
                <a:sym typeface="+mn-ea"/>
              </a:rPr>
              <a:t> </a:t>
            </a:r>
            <a:endParaRPr lang="zh-CN" altLang="en-US" sz="1800" b="1">
              <a:solidFill>
                <a:schemeClr val="accent2"/>
              </a:solidFill>
              <a:latin typeface="Times New Roman" panose="02020603050405020304" charset="0"/>
              <a:sym typeface="+mn-ea"/>
            </a:endParaRPr>
          </a:p>
        </p:txBody>
      </p:sp>
      <p:sp>
        <p:nvSpPr>
          <p:cNvPr id="11" name="右箭头 10"/>
          <p:cNvSpPr/>
          <p:nvPr/>
        </p:nvSpPr>
        <p:spPr>
          <a:xfrm>
            <a:off x="2342515" y="1777365"/>
            <a:ext cx="1072515" cy="296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右箭头 12"/>
          <p:cNvSpPr/>
          <p:nvPr>
            <p:custDataLst>
              <p:tags r:id="rId4"/>
            </p:custDataLst>
          </p:nvPr>
        </p:nvSpPr>
        <p:spPr>
          <a:xfrm>
            <a:off x="2342515" y="3640455"/>
            <a:ext cx="1072515" cy="296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4120515" y="3379470"/>
            <a:ext cx="7209790" cy="1306830"/>
          </a:xfrm>
          <a:prstGeom prst="rect">
            <a:avLst/>
          </a:prstGeom>
          <a:noFill/>
        </p:spPr>
        <p:txBody>
          <a:bodyPr wrap="square" rtlCol="0" anchor="t">
            <a:noAutofit/>
          </a:bodyPr>
          <a:p>
            <a:r>
              <a:rPr lang="zh-CN" altLang="en-US">
                <a:sym typeface="+mn-ea"/>
              </a:rPr>
              <a:t>17世纪、18世纪的欧洲社会，特别是法国，也因耶稣会士的介绍与中国、西欧间贸易的蓬勃展开，对中国物质文明产生浓厚的兴趣。当时的欧洲流行中国的茶、丝绸、绣品、瓷器和漆器，在艺术样式上，以中国艺术为泉源的洛可可大为盛行。</a:t>
            </a:r>
            <a:endParaRPr lang="zh-CN" altLang="en-US">
              <a:sym typeface="+mn-ea"/>
            </a:endParaRPr>
          </a:p>
        </p:txBody>
      </p:sp>
      <p:sp>
        <p:nvSpPr>
          <p:cNvPr id="16" name="文本框 15"/>
          <p:cNvSpPr txBox="1"/>
          <p:nvPr/>
        </p:nvSpPr>
        <p:spPr>
          <a:xfrm>
            <a:off x="1354455" y="5188585"/>
            <a:ext cx="9624060" cy="1235710"/>
          </a:xfrm>
          <a:prstGeom prst="rect">
            <a:avLst/>
          </a:prstGeom>
          <a:noFill/>
          <a:ln w="9525">
            <a:noFill/>
          </a:ln>
        </p:spPr>
        <p:txBody>
          <a:bodyPr>
            <a:noAutofit/>
          </a:bodyPr>
          <a:p>
            <a:endParaRPr lang="zh-CN" altLang="en-US" sz="1800" b="0">
              <a:latin typeface="Times New Roman" panose="02020603050405020304" charset="0"/>
              <a:ea typeface="宋体" panose="02010600030101010101" pitchFamily="2" charset="-122"/>
            </a:endParaRPr>
          </a:p>
        </p:txBody>
      </p:sp>
      <p:sp>
        <p:nvSpPr>
          <p:cNvPr id="100" name="文本框 99"/>
          <p:cNvSpPr txBox="1"/>
          <p:nvPr/>
        </p:nvSpPr>
        <p:spPr>
          <a:xfrm>
            <a:off x="945515" y="5288280"/>
            <a:ext cx="10624185" cy="1135380"/>
          </a:xfrm>
          <a:prstGeom prst="rect">
            <a:avLst/>
          </a:prstGeom>
          <a:noFill/>
          <a:ln w="9525">
            <a:noFill/>
          </a:ln>
        </p:spPr>
        <p:txBody>
          <a:bodyPr>
            <a:noAutofit/>
          </a:bodyPr>
          <a:p>
            <a:r>
              <a:rPr lang="zh-CN" sz="1800" b="0">
                <a:highlight>
                  <a:srgbClr val="FFFF00"/>
                </a:highlight>
                <a:latin typeface="Times New Roman" panose="02020603050405020304" charset="0"/>
                <a:ea typeface="宋体" panose="02010600030101010101" pitchFamily="2" charset="-122"/>
              </a:rPr>
              <a:t>学术集成</a:t>
            </a:r>
            <a:r>
              <a:rPr lang="en-US" sz="1800" b="0">
                <a:latin typeface="Times New Roman" panose="02020603050405020304" charset="0"/>
                <a:ea typeface="宋体" panose="02010600030101010101" pitchFamily="2" charset="-122"/>
              </a:rPr>
              <a:t>:</a:t>
            </a:r>
            <a:r>
              <a:rPr lang="zh-CN" sz="1800" b="0">
                <a:latin typeface="Times New Roman" panose="02020603050405020304" charset="0"/>
                <a:ea typeface="宋体" panose="02010600030101010101" pitchFamily="2" charset="-122"/>
              </a:rPr>
              <a:t>明清两代，中国古典文明进入总结阶段。调动巨量人力、物力，编纂《永乐大典》《古今图书集成》《四库全书》等类书、丛书，将古代浩如烟海的典籍加以排比类萃。</a:t>
            </a:r>
            <a:endParaRPr lang="zh-CN" sz="1800" b="0">
              <a:latin typeface="Times New Roman" panose="02020603050405020304" charset="0"/>
              <a:ea typeface="宋体" panose="02010600030101010101" pitchFamily="2" charset="-122"/>
            </a:endParaRPr>
          </a:p>
          <a:p>
            <a:r>
              <a:rPr lang="zh-CN" sz="1800" b="0">
                <a:highlight>
                  <a:srgbClr val="FFFF00"/>
                </a:highlight>
                <a:latin typeface="Times New Roman" panose="02020603050405020304" charset="0"/>
                <a:ea typeface="宋体" panose="02010600030101010101" pitchFamily="2" charset="-122"/>
              </a:rPr>
              <a:t>小说丰收</a:t>
            </a:r>
            <a:r>
              <a:rPr lang="en-US" sz="1800" b="0">
                <a:latin typeface="Times New Roman" panose="02020603050405020304" charset="0"/>
                <a:ea typeface="宋体" panose="02010600030101010101" pitchFamily="2" charset="-122"/>
              </a:rPr>
              <a:t>:</a:t>
            </a:r>
            <a:r>
              <a:rPr lang="zh-CN" sz="1800" b="0">
                <a:latin typeface="Times New Roman" panose="02020603050405020304" charset="0"/>
                <a:ea typeface="宋体" panose="02010600030101010101" pitchFamily="2" charset="-122"/>
              </a:rPr>
              <a:t>从社会条件而论，是城市繁荣、商品经济发展、印刷术普及的产物。也与市民思潮的涌动有关。</a:t>
            </a:r>
            <a:endParaRPr lang="zh-CN" altLang="en-US" sz="1800" b="0">
              <a:latin typeface="Times New Roman" panose="02020603050405020304" charset="0"/>
              <a:ea typeface="宋体" panose="02010600030101010101" pitchFamily="2" charset="-122"/>
            </a:endParaRPr>
          </a:p>
        </p:txBody>
      </p:sp>
      <p:sp>
        <p:nvSpPr>
          <p:cNvPr id="2" name="下箭头 1"/>
          <p:cNvSpPr/>
          <p:nvPr/>
        </p:nvSpPr>
        <p:spPr>
          <a:xfrm>
            <a:off x="4868545" y="4585970"/>
            <a:ext cx="267970" cy="6629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p>
            <a:pPr algn="just">
              <a:spcAft>
                <a:spcPts val="600"/>
              </a:spcAft>
            </a:pPr>
            <a:endPar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1586865" y="1094105"/>
            <a:ext cx="8022590" cy="5764530"/>
          </a:xfrm>
          <a:prstGeom prst="rect">
            <a:avLst/>
          </a:prstGeom>
          <a:noFill/>
          <a:ln w="9525">
            <a:noFill/>
          </a:ln>
        </p:spPr>
        <p:txBody>
          <a:bodyPr wrap="square" anchor="t" anchorCtr="0">
            <a:noAutofit/>
          </a:bodyPr>
          <a:p>
            <a:pPr algn="just">
              <a:spcAft>
                <a:spcPts val="600"/>
              </a:spcAft>
            </a:pP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en-US" altLang="zh-CN" sz="2400" b="1"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微软雅黑" panose="020B0503020204020204" pitchFamily="2" charset="-122"/>
              </a:rPr>
              <a:t>-</a:t>
            </a:r>
            <a:r>
              <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微软雅黑" panose="020B0503020204020204" pitchFamily="2" charset="-122"/>
              </a:rPr>
              <a:t>清末至新文化运动</a:t>
            </a:r>
            <a:endPar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4" name="文本框 103"/>
          <p:cNvSpPr txBox="1"/>
          <p:nvPr/>
        </p:nvSpPr>
        <p:spPr>
          <a:xfrm>
            <a:off x="244475" y="939165"/>
            <a:ext cx="11483975" cy="1301115"/>
          </a:xfrm>
          <a:prstGeom prst="rect">
            <a:avLst/>
          </a:prstGeom>
          <a:noFill/>
          <a:ln w="9525">
            <a:noFill/>
          </a:ln>
        </p:spPr>
        <p:txBody>
          <a:bodyPr>
            <a:noAutofit/>
            <a:scene3d>
              <a:camera prst="orthographicFront"/>
              <a:lightRig rig="threePt" dir="t"/>
            </a:scene3d>
          </a:bodyPr>
          <a:p>
            <a:pPr indent="304800"/>
            <a:r>
              <a:rPr lang="zh-CN" sz="24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ea typeface="宋体" panose="02010600030101010101" pitchFamily="2" charset="-122"/>
              </a:rPr>
              <a:t>西方殖民主义者用商品、炮舰、鸦片和不平等条约将中华民族裹挟进世界统一市场，正是在与异质文明的交锋中，中华文明实现从中古形态向近代形态的转型。</a:t>
            </a:r>
            <a:endParaRPr lang="zh-CN" sz="24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ea typeface="宋体" panose="02010600030101010101" pitchFamily="2" charset="-122"/>
            </a:endParaRPr>
          </a:p>
          <a:p>
            <a:pPr indent="304800"/>
            <a:endParaRPr lang="zh-CN" sz="24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ea typeface="宋体" panose="02010600030101010101" pitchFamily="2" charset="-122"/>
            </a:endParaRPr>
          </a:p>
        </p:txBody>
      </p:sp>
      <p:sp>
        <p:nvSpPr>
          <p:cNvPr id="3" name="文本框 2"/>
          <p:cNvSpPr txBox="1"/>
          <p:nvPr/>
        </p:nvSpPr>
        <p:spPr>
          <a:xfrm>
            <a:off x="5911850" y="2075180"/>
            <a:ext cx="5080000" cy="1753235"/>
          </a:xfrm>
          <a:prstGeom prst="rect">
            <a:avLst/>
          </a:prstGeom>
        </p:spPr>
        <p:style>
          <a:lnRef idx="2">
            <a:schemeClr val="accent6"/>
          </a:lnRef>
          <a:fillRef idx="1">
            <a:schemeClr val="lt1"/>
          </a:fillRef>
          <a:effectRef idx="0">
            <a:schemeClr val="accent6"/>
          </a:effectRef>
          <a:fontRef idx="minor">
            <a:schemeClr val="dk1"/>
          </a:fontRef>
        </p:style>
        <p:txBody>
          <a:bodyPr>
            <a:spAutoFit/>
          </a:bodyPr>
          <a:p>
            <a:r>
              <a:rPr lang="zh-CN" sz="1800" b="1">
                <a:latin typeface="Times New Roman" panose="02020603050405020304" charset="0"/>
                <a:ea typeface="宋体" panose="02010600030101010101" pitchFamily="2" charset="-122"/>
              </a:rPr>
              <a:t>体用之辨</a:t>
            </a:r>
            <a:r>
              <a:rPr lang="en-US" sz="1800" b="0">
                <a:latin typeface="Times New Roman" panose="02020603050405020304" charset="0"/>
                <a:ea typeface="宋体" panose="02010600030101010101" pitchFamily="2" charset="-122"/>
              </a:rPr>
              <a:t>:</a:t>
            </a:r>
            <a:r>
              <a:rPr lang="zh-CN" sz="1800" b="0">
                <a:latin typeface="Times New Roman" panose="02020603050405020304" charset="0"/>
                <a:ea typeface="宋体" panose="02010600030101010101" pitchFamily="2" charset="-122"/>
              </a:rPr>
              <a:t>“中体西用”是古老的中华文明吸纳西方文明的营养，创造了一种在当时的历史条件下所可能的模式。“中体西用”说自有其不可克服的内在矛盾，最根本的在于它袭用了传统的“体”“用”范畴，却抛弃了体用相关、“体用不二”这些符合事物本来规律的古典认识论精华。</a:t>
            </a:r>
            <a:endParaRPr lang="zh-CN" altLang="en-US" sz="1800" b="0">
              <a:latin typeface="Times New Roman" panose="02020603050405020304" charset="0"/>
              <a:ea typeface="宋体" panose="02010600030101010101" pitchFamily="2" charset="-122"/>
            </a:endParaRPr>
          </a:p>
        </p:txBody>
      </p:sp>
      <p:sp>
        <p:nvSpPr>
          <p:cNvPr id="7" name="文本框 6"/>
          <p:cNvSpPr txBox="1"/>
          <p:nvPr/>
        </p:nvSpPr>
        <p:spPr>
          <a:xfrm>
            <a:off x="5911850" y="4355465"/>
            <a:ext cx="5080000" cy="1514475"/>
          </a:xfrm>
          <a:prstGeom prst="rect">
            <a:avLst/>
          </a:prstGeom>
        </p:spPr>
        <p:style>
          <a:lnRef idx="2">
            <a:schemeClr val="accent2"/>
          </a:lnRef>
          <a:fillRef idx="1">
            <a:schemeClr val="lt1"/>
          </a:fillRef>
          <a:effectRef idx="0">
            <a:schemeClr val="accent2"/>
          </a:effectRef>
          <a:fontRef idx="minor">
            <a:schemeClr val="dk1"/>
          </a:fontRef>
        </p:style>
        <p:txBody>
          <a:bodyPr>
            <a:noAutofit/>
          </a:bodyPr>
          <a:p>
            <a:r>
              <a:rPr lang="zh-CN" sz="1800" b="0">
                <a:latin typeface="Times New Roman" panose="02020603050405020304" charset="0"/>
                <a:ea typeface="宋体" panose="02010600030101010101" pitchFamily="2" charset="-122"/>
              </a:rPr>
              <a:t>从“维新”到“革命”</a:t>
            </a:r>
            <a:r>
              <a:rPr lang="en-US" sz="1800" b="0">
                <a:latin typeface="Times New Roman" panose="02020603050405020304" charset="0"/>
                <a:ea typeface="宋体" panose="02010600030101010101" pitchFamily="2" charset="-122"/>
              </a:rPr>
              <a:t>:</a:t>
            </a:r>
            <a:r>
              <a:rPr lang="zh-CN" sz="1800" b="0">
                <a:latin typeface="Times New Roman" panose="02020603050405020304" charset="0"/>
                <a:ea typeface="宋体" panose="02010600030101010101" pitchFamily="2" charset="-122"/>
              </a:rPr>
              <a:t>这两派都要求在制度文明层面上学习西方，但在方式和手段上存在分歧，前者温和，后者激烈</a:t>
            </a:r>
            <a:endParaRPr lang="zh-CN" altLang="en-US" sz="1800" b="0">
              <a:latin typeface="Times New Roman" panose="02020603050405020304" charset="0"/>
              <a:ea typeface="宋体" panose="02010600030101010101" pitchFamily="2" charset="-122"/>
            </a:endParaRPr>
          </a:p>
        </p:txBody>
      </p:sp>
      <p:sp>
        <p:nvSpPr>
          <p:cNvPr id="8" name="文本框 7"/>
          <p:cNvSpPr txBox="1"/>
          <p:nvPr/>
        </p:nvSpPr>
        <p:spPr>
          <a:xfrm>
            <a:off x="244475" y="2784475"/>
            <a:ext cx="3295015" cy="1288415"/>
          </a:xfrm>
          <a:prstGeom prst="rect">
            <a:avLst/>
          </a:prstGeom>
          <a:noFill/>
          <a:ln w="9525">
            <a:noFill/>
          </a:ln>
        </p:spPr>
        <p:txBody>
          <a:bodyPr wrap="square">
            <a:noAutofit/>
          </a:bodyPr>
          <a:p>
            <a:endParaRPr lang="zh-CN" sz="1800" b="0">
              <a:latin typeface="Times New Roman" panose="02020603050405020304" charset="0"/>
              <a:ea typeface="宋体" panose="02010600030101010101" pitchFamily="2" charset="-122"/>
            </a:endParaRPr>
          </a:p>
          <a:p>
            <a:r>
              <a:rPr lang="zh-CN" sz="1800" b="0">
                <a:latin typeface="Times New Roman" panose="02020603050405020304" charset="0"/>
                <a:ea typeface="宋体" panose="02010600030101010101" pitchFamily="2" charset="-122"/>
              </a:rPr>
              <a:t>旧书院改制，新学堂开办</a:t>
            </a:r>
            <a:endParaRPr lang="zh-CN" sz="1800" b="0">
              <a:latin typeface="Times New Roman" panose="02020603050405020304" charset="0"/>
              <a:ea typeface="宋体" panose="02010600030101010101" pitchFamily="2" charset="-122"/>
            </a:endParaRPr>
          </a:p>
          <a:p>
            <a:r>
              <a:rPr lang="zh-CN" sz="1800" b="0">
                <a:latin typeface="Times New Roman" panose="02020603050405020304" charset="0"/>
                <a:ea typeface="宋体" panose="02010600030101010101" pitchFamily="2" charset="-122"/>
              </a:rPr>
              <a:t>近代报刊、出版机构也相继建立</a:t>
            </a:r>
            <a:endParaRPr lang="zh-CN" altLang="en-US" sz="1800" b="0">
              <a:latin typeface="Times New Roman" panose="02020603050405020304" charset="0"/>
              <a:ea typeface="宋体" panose="02010600030101010101" pitchFamily="2" charset="-122"/>
            </a:endParaRPr>
          </a:p>
        </p:txBody>
      </p:sp>
      <p:sp>
        <p:nvSpPr>
          <p:cNvPr id="9" name="文本框 8"/>
          <p:cNvSpPr txBox="1"/>
          <p:nvPr/>
        </p:nvSpPr>
        <p:spPr>
          <a:xfrm>
            <a:off x="338455" y="2075180"/>
            <a:ext cx="2794000" cy="438150"/>
          </a:xfrm>
          <a:prstGeom prst="rect">
            <a:avLst/>
          </a:prstGeom>
          <a:noFill/>
          <a:ln w="38100">
            <a:solidFill>
              <a:schemeClr val="accent1"/>
            </a:solidFill>
          </a:ln>
        </p:spPr>
        <p:txBody>
          <a:bodyPr wrap="square" rtlCol="0" anchor="t">
            <a:noAutofit/>
          </a:bodyPr>
          <a:p>
            <a:r>
              <a:rPr lang="zh-CN" sz="1800">
                <a:latin typeface="Times New Roman" panose="02020603050405020304" charset="0"/>
                <a:sym typeface="+mn-ea"/>
              </a:rPr>
              <a:t>新的时代呼唤着新的人才</a:t>
            </a:r>
            <a:endParaRPr lang="zh-CN" altLang="en-US" sz="1800">
              <a:latin typeface="Times New Roman" panose="02020603050405020304" charset="0"/>
              <a:sym typeface="+mn-ea"/>
            </a:endParaRPr>
          </a:p>
        </p:txBody>
      </p:sp>
      <p:sp>
        <p:nvSpPr>
          <p:cNvPr id="10" name="圆角右箭头 9"/>
          <p:cNvSpPr/>
          <p:nvPr/>
        </p:nvSpPr>
        <p:spPr>
          <a:xfrm>
            <a:off x="2957195" y="3014345"/>
            <a:ext cx="282575" cy="75565"/>
          </a:xfrm>
          <a:prstGeom prst="bentArrow">
            <a:avLst/>
          </a:prstGeom>
          <a:noFill/>
          <a:ln w="9525">
            <a:noFill/>
          </a:ln>
        </p:spPr>
        <p:txBody>
          <a:bodyPr wrap="square" anchor="t" anchorCtr="0">
            <a:noAutofit/>
          </a:bodyPr>
          <a:p>
            <a:pPr algn="just">
              <a:spcAft>
                <a:spcPts val="600"/>
              </a:spcAft>
            </a:pPr>
            <a:endParaRPr lang="zh-CN" altLang="en-US" sz="2800" b="1" dirty="0">
              <a:ln w="6600">
                <a:solidFill>
                  <a:schemeClr val="accent2"/>
                </a:solidFill>
                <a:prstDash val="solid"/>
              </a:ln>
              <a:solidFill>
                <a:schemeClr val="tx1"/>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1" name="下箭头 10"/>
          <p:cNvSpPr/>
          <p:nvPr/>
        </p:nvSpPr>
        <p:spPr>
          <a:xfrm>
            <a:off x="1287780" y="2595880"/>
            <a:ext cx="299085" cy="494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p>
            <a:pPr algn="just">
              <a:spcAft>
                <a:spcPts val="600"/>
              </a:spcAft>
            </a:pPr>
            <a:endPar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01" name="图片 100"/>
          <p:cNvPicPr/>
          <p:nvPr/>
        </p:nvPicPr>
        <p:blipFill>
          <a:blip r:embed="rId4"/>
          <a:stretch>
            <a:fillRect/>
          </a:stretch>
        </p:blipFill>
        <p:spPr>
          <a:xfrm>
            <a:off x="244475" y="4185285"/>
            <a:ext cx="4538980" cy="255714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1586865" y="1094105"/>
            <a:ext cx="8022590" cy="5764530"/>
          </a:xfrm>
          <a:prstGeom prst="rect">
            <a:avLst/>
          </a:prstGeom>
          <a:noFill/>
          <a:ln w="9525">
            <a:noFill/>
          </a:ln>
        </p:spPr>
        <p:txBody>
          <a:bodyPr wrap="square" anchor="t" anchorCtr="0">
            <a:noAutofit/>
          </a:bodyPr>
          <a:p>
            <a:pPr algn="just">
              <a:spcAft>
                <a:spcPts val="600"/>
              </a:spcAft>
            </a:pP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rPr>
              <a:t>清末至新文化运动</a:t>
            </a:r>
            <a:endPar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0" name="文本框 99"/>
          <p:cNvSpPr txBox="1"/>
          <p:nvPr>
            <p:custDataLst>
              <p:tags r:id="rId4"/>
            </p:custDataLst>
          </p:nvPr>
        </p:nvSpPr>
        <p:spPr>
          <a:xfrm>
            <a:off x="6660515" y="4469765"/>
            <a:ext cx="4826000" cy="2287905"/>
          </a:xfrm>
          <a:prstGeom prst="rect">
            <a:avLst/>
          </a:prstGeom>
        </p:spPr>
        <p:style>
          <a:lnRef idx="2">
            <a:schemeClr val="accent2"/>
          </a:lnRef>
          <a:fillRef idx="1">
            <a:schemeClr val="lt1"/>
          </a:fillRef>
          <a:effectRef idx="0">
            <a:schemeClr val="accent2"/>
          </a:effectRef>
          <a:fontRef idx="minor">
            <a:schemeClr val="dk1"/>
          </a:fontRef>
        </p:style>
        <p:txBody>
          <a:bodyPr>
            <a:noAutofit/>
          </a:bodyPr>
          <a:p>
            <a:r>
              <a:rPr lang="zh-CN" sz="1800" b="1">
                <a:latin typeface="Times New Roman" panose="02020603050405020304" charset="0"/>
                <a:ea typeface="宋体" panose="02010600030101010101" pitchFamily="2" charset="-122"/>
              </a:rPr>
              <a:t>新知识分子</a:t>
            </a:r>
            <a:r>
              <a:rPr lang="en-US" sz="1800" b="1">
                <a:latin typeface="Times New Roman" panose="02020603050405020304" charset="0"/>
                <a:ea typeface="宋体" panose="02010600030101010101" pitchFamily="2" charset="-122"/>
              </a:rPr>
              <a:t>:</a:t>
            </a:r>
            <a:r>
              <a:rPr lang="zh-CN" sz="1800" b="1">
                <a:latin typeface="Times New Roman" panose="02020603050405020304" charset="0"/>
                <a:ea typeface="宋体" panose="02010600030101010101" pitchFamily="2" charset="-122"/>
              </a:rPr>
              <a:t>新的时代条件</a:t>
            </a:r>
            <a:r>
              <a:rPr lang="zh-CN" sz="1800" b="0">
                <a:latin typeface="Times New Roman" panose="02020603050405020304" charset="0"/>
                <a:ea typeface="宋体" panose="02010600030101010101" pitchFamily="2" charset="-122"/>
              </a:rPr>
              <a:t>，新的文化环境造就了不同于传统士大夫阶层的新一代知识分子群体。根据他们产生的来源，可以分为两大类型</a:t>
            </a:r>
            <a:r>
              <a:rPr lang="en-US" sz="1800" b="0">
                <a:latin typeface="Times New Roman" panose="02020603050405020304" charset="0"/>
                <a:ea typeface="宋体" panose="02010600030101010101" pitchFamily="2" charset="-122"/>
              </a:rPr>
              <a:t>:</a:t>
            </a:r>
            <a:r>
              <a:rPr lang="zh-CN" sz="1800" b="0">
                <a:latin typeface="Times New Roman" panose="02020603050405020304" charset="0"/>
                <a:ea typeface="宋体" panose="02010600030101010101" pitchFamily="2" charset="-122"/>
              </a:rPr>
              <a:t>一是由士大夫营垒分化而出，一则由新文化培育而成。“新”体现在时代意识、知识结构、新的角色认同。</a:t>
            </a:r>
            <a:endParaRPr lang="zh-CN" altLang="en-US" sz="1800" b="0">
              <a:latin typeface="Times New Roman" panose="02020603050405020304" charset="0"/>
              <a:ea typeface="宋体" panose="02010600030101010101" pitchFamily="2" charset="-122"/>
            </a:endParaRPr>
          </a:p>
        </p:txBody>
      </p:sp>
      <p:sp>
        <p:nvSpPr>
          <p:cNvPr id="2" name="文本框 1"/>
          <p:cNvSpPr txBox="1"/>
          <p:nvPr/>
        </p:nvSpPr>
        <p:spPr>
          <a:xfrm>
            <a:off x="6660515" y="1950720"/>
            <a:ext cx="4826000" cy="2218055"/>
          </a:xfrm>
          <a:prstGeom prst="rect">
            <a:avLst/>
          </a:prstGeom>
        </p:spPr>
        <p:style>
          <a:lnRef idx="2">
            <a:schemeClr val="accent1"/>
          </a:lnRef>
          <a:fillRef idx="1">
            <a:schemeClr val="lt1"/>
          </a:fillRef>
          <a:effectRef idx="0">
            <a:schemeClr val="accent1"/>
          </a:effectRef>
          <a:fontRef idx="minor">
            <a:schemeClr val="dk1"/>
          </a:fontRef>
        </p:style>
        <p:txBody>
          <a:bodyPr>
            <a:noAutofit/>
          </a:bodyPr>
          <a:p>
            <a:r>
              <a:rPr lang="zh-CN" sz="1800" b="1">
                <a:latin typeface="Times New Roman" panose="02020603050405020304" charset="0"/>
                <a:ea typeface="宋体" panose="02010600030101010101" pitchFamily="2" charset="-122"/>
              </a:rPr>
              <a:t>习俗转化</a:t>
            </a:r>
            <a:r>
              <a:rPr lang="en-US" sz="1800" b="0">
                <a:latin typeface="Times New Roman" panose="02020603050405020304" charset="0"/>
                <a:ea typeface="宋体" panose="02010600030101010101" pitchFamily="2" charset="-122"/>
              </a:rPr>
              <a:t>:</a:t>
            </a:r>
            <a:r>
              <a:rPr lang="zh-CN" sz="1800" b="0">
                <a:latin typeface="Times New Roman" panose="02020603050405020304" charset="0"/>
                <a:ea typeface="宋体" panose="02010600030101010101" pitchFamily="2" charset="-122"/>
              </a:rPr>
              <a:t>社会积习具有强大的历史惰性，不可能被一次政治风暴扫荡干净。加之领导辛亥革命的中国资产阶级本身在认识和行动上的种种缺陷，他们倡导的移风易俗文化活动并没有取得决定性的胜利，其影响范围多在城市，对广大农村则成效甚微。“德、赛两先生”</a:t>
            </a:r>
            <a:r>
              <a:rPr lang="en-US" sz="1800" b="0">
                <a:latin typeface="Times New Roman" panose="02020603050405020304" charset="0"/>
                <a:ea typeface="宋体" panose="02010600030101010101" pitchFamily="2" charset="-122"/>
              </a:rPr>
              <a:t>:</a:t>
            </a:r>
            <a:r>
              <a:rPr lang="zh-CN" sz="1800" b="0">
                <a:latin typeface="Times New Roman" panose="02020603050405020304" charset="0"/>
                <a:ea typeface="宋体" panose="02010600030101010101" pitchFamily="2" charset="-122"/>
              </a:rPr>
              <a:t>新文化运动在众多的领域掀起了思想解放的浪涛。</a:t>
            </a:r>
            <a:r>
              <a:rPr lang="en-US" sz="1800" b="0">
                <a:latin typeface="Times New Roman" panose="02020603050405020304" charset="0"/>
                <a:ea typeface="宋体" panose="02010600030101010101" pitchFamily="2" charset="-122"/>
              </a:rPr>
              <a:t>  </a:t>
            </a:r>
            <a:endParaRPr lang="en-US" altLang="en-US" sz="1800" b="0">
              <a:latin typeface="Times New Roman" panose="02020603050405020304" charset="0"/>
              <a:ea typeface="宋体" panose="02010600030101010101" pitchFamily="2" charset="-122"/>
            </a:endParaRPr>
          </a:p>
        </p:txBody>
      </p:sp>
      <p:sp>
        <p:nvSpPr>
          <p:cNvPr id="4" name="文本框 3"/>
          <p:cNvSpPr txBox="1"/>
          <p:nvPr/>
        </p:nvSpPr>
        <p:spPr>
          <a:xfrm>
            <a:off x="267970" y="992505"/>
            <a:ext cx="11090910" cy="958215"/>
          </a:xfrm>
          <a:prstGeom prst="rect">
            <a:avLst/>
          </a:prstGeom>
          <a:noFill/>
        </p:spPr>
        <p:txBody>
          <a:bodyPr wrap="square" rtlCol="0" anchor="t">
            <a:noAutofit/>
          </a:bodyPr>
          <a:p>
            <a:pPr indent="304800"/>
            <a:r>
              <a:rPr lang="zh-CN" sz="24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列强的大炮轰开了紧闭的国门，给中华灾难民族带来深重的灾难和屈辱，但它同时也开启了一扇窗口，使中国人得以窥见域外世界的新鲜图景。</a:t>
            </a:r>
            <a:endParaRPr lang="zh-CN" altLang="en-US" sz="24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endParaRPr>
          </a:p>
        </p:txBody>
      </p:sp>
      <p:pic>
        <p:nvPicPr>
          <p:cNvPr id="102" name="图片 101"/>
          <p:cNvPicPr/>
          <p:nvPr>
            <p:custDataLst>
              <p:tags r:id="rId5"/>
            </p:custDataLst>
          </p:nvPr>
        </p:nvPicPr>
        <p:blipFill>
          <a:blip r:embed="rId6"/>
          <a:stretch>
            <a:fillRect/>
          </a:stretch>
        </p:blipFill>
        <p:spPr>
          <a:xfrm>
            <a:off x="77470" y="1996440"/>
            <a:ext cx="5652770" cy="2150745"/>
          </a:xfrm>
          <a:prstGeom prst="rect">
            <a:avLst/>
          </a:prstGeom>
          <a:noFill/>
          <a:ln w="9525">
            <a:noFill/>
          </a:ln>
        </p:spPr>
      </p:pic>
      <p:pic>
        <p:nvPicPr>
          <p:cNvPr id="106" name="图片 105"/>
          <p:cNvPicPr/>
          <p:nvPr/>
        </p:nvPicPr>
        <p:blipFill>
          <a:blip r:embed="rId7"/>
          <a:srcRect t="23113" r="139"/>
          <a:stretch>
            <a:fillRect/>
          </a:stretch>
        </p:blipFill>
        <p:spPr>
          <a:xfrm>
            <a:off x="77470" y="4214495"/>
            <a:ext cx="5827395" cy="259270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098" name="图片 6"/>
          <p:cNvPicPr>
            <a:picLocks noChangeAspect="1"/>
          </p:cNvPicPr>
          <p:nvPr/>
        </p:nvPicPr>
        <p:blipFill>
          <a:blip r:embed="rId2"/>
          <a:stretch>
            <a:fillRect/>
          </a:stretch>
        </p:blipFill>
        <p:spPr>
          <a:xfrm>
            <a:off x="0" y="596900"/>
            <a:ext cx="944563" cy="498475"/>
          </a:xfrm>
          <a:prstGeom prst="rect">
            <a:avLst/>
          </a:prstGeom>
          <a:noFill/>
          <a:ln w="9525">
            <a:noFill/>
          </a:ln>
        </p:spPr>
      </p:pic>
      <p:sp>
        <p:nvSpPr>
          <p:cNvPr id="4100" name="矩形 2"/>
          <p:cNvSpPr/>
          <p:nvPr/>
        </p:nvSpPr>
        <p:spPr>
          <a:xfrm>
            <a:off x="1022350" y="1962150"/>
            <a:ext cx="7038340" cy="2948305"/>
          </a:xfrm>
          <a:prstGeom prst="rect">
            <a:avLst/>
          </a:prstGeom>
          <a:noFill/>
          <a:ln w="9525">
            <a:noFill/>
          </a:ln>
        </p:spPr>
        <p:txBody>
          <a:bodyPr wrap="square" anchor="t" anchorCtr="0">
            <a:noAutofit/>
          </a:bodyPr>
          <a:p>
            <a:pPr algn="just">
              <a:lnSpc>
                <a:spcPct val="150000"/>
              </a:lnSpc>
              <a:spcAft>
                <a:spcPts val="600"/>
              </a:spcAft>
            </a:pPr>
            <a:r>
              <a:rPr lang="en-US" altLang="zh-CN" sz="32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 一．探讨中华文明的生态状况</a:t>
            </a:r>
            <a:endParaRPr lang="en-US" altLang="zh-CN" sz="32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150000"/>
              </a:lnSpc>
              <a:spcAft>
                <a:spcPts val="600"/>
              </a:spcAft>
            </a:pPr>
            <a:r>
              <a:rPr lang="en-US" altLang="zh-CN" sz="32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 二．中华文明发展历程</a:t>
            </a:r>
            <a:endParaRPr lang="en-US" altLang="zh-CN" sz="32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150000"/>
              </a:lnSpc>
              <a:spcAft>
                <a:spcPts val="600"/>
              </a:spcAft>
            </a:pPr>
            <a:r>
              <a:rPr lang="en-US" altLang="zh-CN" sz="32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 三．中华文化的特点</a:t>
            </a:r>
            <a:endParaRPr lang="en-US" altLang="zh-CN" sz="32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101" name="矩形 7"/>
          <p:cNvSpPr/>
          <p:nvPr/>
        </p:nvSpPr>
        <p:spPr>
          <a:xfrm>
            <a:off x="1022350" y="553403"/>
            <a:ext cx="7351713" cy="645160"/>
          </a:xfrm>
          <a:prstGeom prst="rect">
            <a:avLst/>
          </a:prstGeom>
          <a:noFill/>
          <a:ln w="9525">
            <a:noFill/>
          </a:ln>
        </p:spPr>
        <p:txBody>
          <a:bodyPr wrap="square" anchor="b" anchorCtr="0">
            <a:spAutoFit/>
          </a:bodyPr>
          <a:p>
            <a:pPr>
              <a:spcAft>
                <a:spcPts val="600"/>
              </a:spcAft>
            </a:pPr>
            <a:r>
              <a:rPr lang="zh-CN" altLang="en-US" sz="36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目</a:t>
            </a:r>
            <a:r>
              <a:rPr lang="en-US" altLang="zh-CN" sz="36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  </a:t>
            </a:r>
            <a:r>
              <a:rPr lang="zh-CN" altLang="en-US" sz="36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录</a:t>
            </a:r>
            <a:endParaRPr lang="en-US" altLang="zh-CN" sz="24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03" name="图片 102"/>
          <p:cNvPicPr/>
          <p:nvPr/>
        </p:nvPicPr>
        <p:blipFill>
          <a:blip r:embed="rId3"/>
          <a:stretch>
            <a:fillRect/>
          </a:stretch>
        </p:blipFill>
        <p:spPr>
          <a:xfrm>
            <a:off x="7846695" y="2580640"/>
            <a:ext cx="3426460" cy="3797935"/>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1713865" y="981075"/>
            <a:ext cx="8022590" cy="5764530"/>
          </a:xfrm>
          <a:prstGeom prst="rect">
            <a:avLst/>
          </a:prstGeom>
          <a:noFill/>
          <a:ln w="9525">
            <a:noFill/>
          </a:ln>
        </p:spPr>
        <p:txBody>
          <a:bodyPr wrap="square" anchor="t" anchorCtr="0">
            <a:noAutofit/>
          </a:bodyPr>
          <a:p>
            <a:pPr algn="just">
              <a:spcAft>
                <a:spcPts val="600"/>
              </a:spcAft>
            </a:pP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zh-CN" altLang="en-US"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选择性必修三链接：中华优秀传统文化的内涵</a:t>
            </a:r>
            <a:endParaRPr lang="zh-CN" altLang="en-US"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graphicFrame>
        <p:nvGraphicFramePr>
          <p:cNvPr id="6" name="表格 5"/>
          <p:cNvGraphicFramePr/>
          <p:nvPr>
            <p:custDataLst>
              <p:tags r:id="rId4"/>
            </p:custDataLst>
          </p:nvPr>
        </p:nvGraphicFramePr>
        <p:xfrm>
          <a:off x="661035" y="1093470"/>
          <a:ext cx="10636250" cy="3979545"/>
        </p:xfrm>
        <a:graphic>
          <a:graphicData uri="http://schemas.openxmlformats.org/drawingml/2006/table">
            <a:tbl>
              <a:tblPr firstRow="1" bandRow="1">
                <a:tableStyleId>{5C22544A-7EE6-4342-B048-85BDC9FD1C3A}</a:tableStyleId>
              </a:tblPr>
              <a:tblGrid>
                <a:gridCol w="2004060"/>
                <a:gridCol w="1726565"/>
                <a:gridCol w="1726565"/>
                <a:gridCol w="1726565"/>
                <a:gridCol w="1725930"/>
                <a:gridCol w="1726565"/>
              </a:tblGrid>
              <a:tr h="1164590">
                <a:tc>
                  <a:txBody>
                    <a:bodyPr/>
                    <a:p>
                      <a:pPr algn="ctr">
                        <a:lnSpc>
                          <a:spcPct val="120000"/>
                        </a:lnSpc>
                        <a:spcBef>
                          <a:spcPts val="0"/>
                        </a:spcBef>
                        <a:spcAft>
                          <a:spcPts val="0"/>
                        </a:spcAft>
                        <a:buNone/>
                      </a:pPr>
                      <a:r>
                        <a:rPr lang="zh-CN" altLang="en-US" sz="1600" b="1" spc="120">
                          <a:solidFill>
                            <a:srgbClr val="646464"/>
                          </a:solidFill>
                          <a:latin typeface="微软雅黑" panose="020B0503020204020204" pitchFamily="2" charset="-122"/>
                          <a:ea typeface="微软雅黑" panose="020B0503020204020204" pitchFamily="2" charset="-122"/>
                        </a:rPr>
                        <a:t>人本思想</a:t>
                      </a:r>
                      <a:endParaRPr lang="zh-CN" altLang="en-US" sz="1600" b="1" spc="120">
                        <a:solidFill>
                          <a:srgbClr val="646464"/>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p>
                      <a:pPr algn="ctr">
                        <a:lnSpc>
                          <a:spcPct val="120000"/>
                        </a:lnSpc>
                        <a:spcBef>
                          <a:spcPts val="0"/>
                        </a:spcBef>
                        <a:spcAft>
                          <a:spcPts val="0"/>
                        </a:spcAft>
                        <a:buNone/>
                      </a:pPr>
                      <a:r>
                        <a:rPr lang="zh-CN" altLang="en-US" sz="1600" b="1" spc="120">
                          <a:solidFill>
                            <a:srgbClr val="646464"/>
                          </a:solidFill>
                          <a:latin typeface="微软雅黑" panose="020B0503020204020204" pitchFamily="2" charset="-122"/>
                          <a:ea typeface="微软雅黑" panose="020B0503020204020204" pitchFamily="2" charset="-122"/>
                        </a:rPr>
                        <a:t>天人合一，道法自然</a:t>
                      </a:r>
                      <a:endParaRPr lang="zh-CN" altLang="en-US" sz="1600" b="1" spc="120">
                        <a:solidFill>
                          <a:srgbClr val="646464"/>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p>
                      <a:pPr algn="ctr">
                        <a:lnSpc>
                          <a:spcPct val="120000"/>
                        </a:lnSpc>
                        <a:spcBef>
                          <a:spcPts val="0"/>
                        </a:spcBef>
                        <a:spcAft>
                          <a:spcPts val="0"/>
                        </a:spcAft>
                        <a:buNone/>
                      </a:pPr>
                      <a:r>
                        <a:rPr lang="zh-CN" altLang="en-US" sz="1600" b="1" spc="120">
                          <a:solidFill>
                            <a:srgbClr val="646464"/>
                          </a:solidFill>
                          <a:latin typeface="微软雅黑" panose="020B0503020204020204" pitchFamily="2" charset="-122"/>
                          <a:ea typeface="微软雅黑" panose="020B0503020204020204" pitchFamily="2" charset="-122"/>
                        </a:rPr>
                        <a:t>爱国追求家国情怀</a:t>
                      </a:r>
                      <a:endParaRPr lang="zh-CN" altLang="en-US" sz="1600" b="1" spc="120">
                        <a:solidFill>
                          <a:srgbClr val="646464"/>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p>
                      <a:pPr algn="ctr">
                        <a:lnSpc>
                          <a:spcPct val="120000"/>
                        </a:lnSpc>
                        <a:spcBef>
                          <a:spcPts val="0"/>
                        </a:spcBef>
                        <a:spcAft>
                          <a:spcPts val="0"/>
                        </a:spcAft>
                        <a:buNone/>
                      </a:pPr>
                      <a:r>
                        <a:rPr lang="zh-CN" altLang="en-US" sz="1600" b="1" spc="120">
                          <a:solidFill>
                            <a:srgbClr val="646464"/>
                          </a:solidFill>
                          <a:latin typeface="微软雅黑" panose="020B0503020204020204" pitchFamily="2" charset="-122"/>
                          <a:ea typeface="微软雅黑" panose="020B0503020204020204" pitchFamily="2" charset="-122"/>
                        </a:rPr>
                        <a:t>崇德尚贤天下为公</a:t>
                      </a:r>
                      <a:endParaRPr lang="zh-CN" altLang="en-US" sz="1600" b="1" spc="120">
                        <a:solidFill>
                          <a:srgbClr val="646464"/>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p>
                      <a:pPr algn="ctr">
                        <a:lnSpc>
                          <a:spcPct val="120000"/>
                        </a:lnSpc>
                        <a:spcBef>
                          <a:spcPts val="0"/>
                        </a:spcBef>
                        <a:spcAft>
                          <a:spcPts val="0"/>
                        </a:spcAft>
                        <a:buNone/>
                      </a:pPr>
                      <a:r>
                        <a:rPr lang="zh-CN" altLang="en-US" sz="1600" b="1" spc="120">
                          <a:solidFill>
                            <a:srgbClr val="646464"/>
                          </a:solidFill>
                          <a:latin typeface="微软雅黑" panose="020B0503020204020204" pitchFamily="2" charset="-122"/>
                          <a:ea typeface="微软雅黑" panose="020B0503020204020204" pitchFamily="2" charset="-122"/>
                        </a:rPr>
                        <a:t>自强不息厚德载物</a:t>
                      </a:r>
                      <a:endParaRPr lang="zh-CN" altLang="en-US" sz="1600" b="1" spc="120">
                        <a:solidFill>
                          <a:srgbClr val="646464"/>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p>
                      <a:pPr algn="ctr">
                        <a:lnSpc>
                          <a:spcPct val="120000"/>
                        </a:lnSpc>
                        <a:spcBef>
                          <a:spcPts val="0"/>
                        </a:spcBef>
                        <a:spcAft>
                          <a:spcPts val="0"/>
                        </a:spcAft>
                        <a:buNone/>
                      </a:pPr>
                      <a:r>
                        <a:rPr lang="zh-CN" altLang="en-US" sz="1600" b="1" spc="120">
                          <a:solidFill>
                            <a:srgbClr val="646464"/>
                          </a:solidFill>
                          <a:latin typeface="微软雅黑" panose="020B0503020204020204" pitchFamily="2" charset="-122"/>
                          <a:ea typeface="微软雅黑" panose="020B0503020204020204" pitchFamily="2" charset="-122"/>
                        </a:rPr>
                        <a:t>和而不同</a:t>
                      </a:r>
                      <a:endParaRPr lang="zh-CN" altLang="en-US" sz="1600" b="1" spc="120">
                        <a:solidFill>
                          <a:srgbClr val="646464"/>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r>
              <a:tr h="1407160">
                <a:tc>
                  <a:txBody>
                    <a:bodyPr/>
                    <a:p>
                      <a:pPr algn="l">
                        <a:lnSpc>
                          <a:spcPct val="120000"/>
                        </a:lnSpc>
                        <a:spcBef>
                          <a:spcPts val="0"/>
                        </a:spcBef>
                        <a:spcAft>
                          <a:spcPts val="0"/>
                        </a:spcAft>
                        <a:buNone/>
                      </a:pPr>
                      <a:r>
                        <a:rPr lang="zh-CN" altLang="en-US" sz="1400" b="0" spc="120">
                          <a:solidFill>
                            <a:srgbClr val="646464"/>
                          </a:solidFill>
                          <a:latin typeface="微软雅黑" panose="020B0503020204020204" pitchFamily="2" charset="-122"/>
                          <a:ea typeface="微软雅黑" panose="020B0503020204020204" pitchFamily="2" charset="-122"/>
                          <a:cs typeface="微软雅黑" panose="020B0503020204020204" pitchFamily="2" charset="-122"/>
                        </a:rPr>
                        <a:t>孔子-仁者爱人</a:t>
                      </a:r>
                      <a:endParaRPr lang="zh-CN" altLang="en-US" sz="1400" b="0" spc="120">
                        <a:solidFill>
                          <a:srgbClr val="646464"/>
                        </a:solidFill>
                        <a:latin typeface="微软雅黑" panose="020B0503020204020204" pitchFamily="2" charset="-122"/>
                        <a:ea typeface="微软雅黑" panose="020B0503020204020204" pitchFamily="2" charset="-122"/>
                        <a:cs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p>
                      <a:pPr algn="ctr">
                        <a:lnSpc>
                          <a:spcPct val="120000"/>
                        </a:lnSpc>
                        <a:spcBef>
                          <a:spcPts val="0"/>
                        </a:spcBef>
                        <a:spcAft>
                          <a:spcPts val="0"/>
                        </a:spcAft>
                        <a:buNone/>
                      </a:pPr>
                      <a:r>
                        <a:rPr lang="zh-CN" altLang="en-US" sz="1400" b="0" spc="120">
                          <a:solidFill>
                            <a:srgbClr val="404040"/>
                          </a:solidFill>
                          <a:latin typeface="微软雅黑" panose="020B0503020204020204" pitchFamily="2" charset="-122"/>
                          <a:ea typeface="微软雅黑" panose="020B0503020204020204" pitchFamily="2" charset="-122"/>
                        </a:rPr>
                        <a:t>老子的</a:t>
                      </a:r>
                      <a:r>
                        <a:rPr lang="en-US" altLang="zh-CN" sz="1400" b="0" spc="120">
                          <a:solidFill>
                            <a:srgbClr val="404040"/>
                          </a:solidFill>
                          <a:latin typeface="微软雅黑" panose="020B0503020204020204" pitchFamily="2" charset="-122"/>
                          <a:ea typeface="微软雅黑" panose="020B0503020204020204" pitchFamily="2" charset="-122"/>
                        </a:rPr>
                        <a:t>“</a:t>
                      </a:r>
                      <a:r>
                        <a:rPr lang="zh-CN" altLang="en-US" sz="1400" b="0" spc="120">
                          <a:solidFill>
                            <a:srgbClr val="404040"/>
                          </a:solidFill>
                          <a:latin typeface="微软雅黑" panose="020B0503020204020204" pitchFamily="2" charset="-122"/>
                          <a:ea typeface="微软雅黑" panose="020B0503020204020204" pitchFamily="2" charset="-122"/>
                        </a:rPr>
                        <a:t>道</a:t>
                      </a:r>
                      <a:r>
                        <a:rPr lang="en-US" altLang="zh-CN" sz="1400" b="0" spc="120">
                          <a:solidFill>
                            <a:srgbClr val="404040"/>
                          </a:solidFill>
                          <a:latin typeface="微软雅黑" panose="020B0503020204020204" pitchFamily="2" charset="-122"/>
                          <a:ea typeface="微软雅黑" panose="020B0503020204020204" pitchFamily="2" charset="-122"/>
                        </a:rPr>
                        <a:t>’</a:t>
                      </a:r>
                      <a:endParaRPr lang="en-US" altLang="zh-CN" sz="1400" b="0" spc="120">
                        <a:solidFill>
                          <a:srgbClr val="404040"/>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p>
                      <a:pPr algn="ctr">
                        <a:lnSpc>
                          <a:spcPct val="120000"/>
                        </a:lnSpc>
                        <a:spcBef>
                          <a:spcPts val="0"/>
                        </a:spcBef>
                        <a:spcAft>
                          <a:spcPts val="0"/>
                        </a:spcAft>
                        <a:buNone/>
                      </a:pPr>
                      <a:r>
                        <a:rPr lang="zh-CN" altLang="en-US" sz="1400" b="0" spc="120">
                          <a:solidFill>
                            <a:srgbClr val="404040"/>
                          </a:solidFill>
                          <a:latin typeface="微软雅黑" panose="020B0503020204020204" pitchFamily="2" charset="-122"/>
                          <a:ea typeface="微软雅黑" panose="020B0503020204020204" pitchFamily="2" charset="-122"/>
                        </a:rPr>
                        <a:t>儒家：以天下为已任</a:t>
                      </a:r>
                      <a:endParaRPr lang="zh-CN" altLang="en-US" sz="1400" b="0" spc="120">
                        <a:solidFill>
                          <a:srgbClr val="404040"/>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p>
                      <a:pPr algn="ctr">
                        <a:lnSpc>
                          <a:spcPct val="120000"/>
                        </a:lnSpc>
                        <a:spcBef>
                          <a:spcPts val="0"/>
                        </a:spcBef>
                        <a:spcAft>
                          <a:spcPts val="0"/>
                        </a:spcAft>
                        <a:buNone/>
                      </a:pPr>
                      <a:r>
                        <a:rPr lang="zh-CN" altLang="en-US" sz="1400" b="0" spc="120">
                          <a:solidFill>
                            <a:srgbClr val="404040"/>
                          </a:solidFill>
                          <a:latin typeface="微软雅黑" panose="020B0503020204020204" pitchFamily="2" charset="-122"/>
                          <a:ea typeface="微软雅黑" panose="020B0503020204020204" pitchFamily="2" charset="-122"/>
                        </a:rPr>
                        <a:t>孔子</a:t>
                      </a:r>
                      <a:r>
                        <a:rPr lang="en-US" altLang="zh-CN" sz="1400" b="0" spc="120">
                          <a:solidFill>
                            <a:srgbClr val="404040"/>
                          </a:solidFill>
                          <a:latin typeface="微软雅黑" panose="020B0503020204020204" pitchFamily="2" charset="-122"/>
                          <a:ea typeface="微软雅黑" panose="020B0503020204020204" pitchFamily="2" charset="-122"/>
                        </a:rPr>
                        <a:t>:</a:t>
                      </a:r>
                      <a:r>
                        <a:rPr lang="zh-CN" altLang="en-US" sz="1400" b="0" spc="120">
                          <a:solidFill>
                            <a:srgbClr val="404040"/>
                          </a:solidFill>
                          <a:latin typeface="微软雅黑" panose="020B0503020204020204" pitchFamily="2" charset="-122"/>
                          <a:ea typeface="微软雅黑" panose="020B0503020204020204" pitchFamily="2" charset="-122"/>
                        </a:rPr>
                        <a:t>为政以德</a:t>
                      </a:r>
                      <a:endParaRPr lang="zh-CN" altLang="en-US" sz="1400" b="0" spc="120">
                        <a:solidFill>
                          <a:srgbClr val="404040"/>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p>
                      <a:pPr algn="ctr">
                        <a:lnSpc>
                          <a:spcPct val="120000"/>
                        </a:lnSpc>
                        <a:spcBef>
                          <a:spcPts val="0"/>
                        </a:spcBef>
                        <a:spcAft>
                          <a:spcPts val="0"/>
                        </a:spcAft>
                        <a:buNone/>
                      </a:pPr>
                      <a:r>
                        <a:rPr lang="zh-CN" altLang="en-US" sz="1400" b="0" spc="120">
                          <a:solidFill>
                            <a:srgbClr val="404040"/>
                          </a:solidFill>
                          <a:latin typeface="微软雅黑" panose="020B0503020204020204" pitchFamily="2" charset="-122"/>
                          <a:ea typeface="微软雅黑" panose="020B0503020204020204" pitchFamily="2" charset="-122"/>
                        </a:rPr>
                        <a:t>《周易》：天行健，君子以自强不息</a:t>
                      </a:r>
                      <a:endParaRPr lang="zh-CN" altLang="en-US" sz="1400" b="0" spc="120">
                        <a:solidFill>
                          <a:srgbClr val="404040"/>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p>
                      <a:pPr algn="ctr">
                        <a:lnSpc>
                          <a:spcPct val="120000"/>
                        </a:lnSpc>
                        <a:spcBef>
                          <a:spcPts val="0"/>
                        </a:spcBef>
                        <a:spcAft>
                          <a:spcPts val="0"/>
                        </a:spcAft>
                        <a:buNone/>
                      </a:pPr>
                      <a:r>
                        <a:rPr lang="zh-CN" altLang="en-US" sz="1400" b="0" spc="120">
                          <a:solidFill>
                            <a:srgbClr val="404040"/>
                          </a:solidFill>
                          <a:latin typeface="微软雅黑" panose="020B0503020204020204" pitchFamily="2" charset="-122"/>
                          <a:ea typeface="微软雅黑" panose="020B0503020204020204" pitchFamily="2" charset="-122"/>
                        </a:rPr>
                        <a:t>太史伯：和实生物，同则不继</a:t>
                      </a:r>
                      <a:endParaRPr lang="zh-CN" altLang="en-US" sz="1400" b="0" spc="120">
                        <a:solidFill>
                          <a:srgbClr val="404040"/>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r>
              <a:tr h="1407795">
                <a:tc>
                  <a:txBody>
                    <a:bodyPr/>
                    <a:p>
                      <a:pPr algn="l">
                        <a:lnSpc>
                          <a:spcPct val="120000"/>
                        </a:lnSpc>
                        <a:spcBef>
                          <a:spcPts val="0"/>
                        </a:spcBef>
                        <a:spcAft>
                          <a:spcPts val="0"/>
                        </a:spcAft>
                        <a:buNone/>
                      </a:pPr>
                      <a:r>
                        <a:rPr lang="zh-CN" altLang="en-US" sz="1400" b="0" spc="120">
                          <a:solidFill>
                            <a:srgbClr val="646464"/>
                          </a:solidFill>
                          <a:latin typeface="微软雅黑" panose="020B0503020204020204" pitchFamily="2" charset="-122"/>
                          <a:ea typeface="微软雅黑" panose="020B0503020204020204" pitchFamily="2" charset="-122"/>
                          <a:cs typeface="微软雅黑" panose="020B0503020204020204" pitchFamily="2" charset="-122"/>
                        </a:rPr>
                        <a:t>孟子</a:t>
                      </a:r>
                      <a:r>
                        <a:rPr lang="en-US" altLang="zh-CN" sz="1400" b="0" spc="120">
                          <a:solidFill>
                            <a:srgbClr val="646464"/>
                          </a:solidFill>
                          <a:latin typeface="微软雅黑" panose="020B0503020204020204" pitchFamily="2" charset="-122"/>
                          <a:ea typeface="微软雅黑" panose="020B0503020204020204" pitchFamily="2" charset="-122"/>
                          <a:cs typeface="微软雅黑" panose="020B0503020204020204" pitchFamily="2" charset="-122"/>
                        </a:rPr>
                        <a:t>-</a:t>
                      </a:r>
                      <a:r>
                        <a:rPr lang="zh-CN" altLang="en-US" sz="1400" b="0" spc="120">
                          <a:solidFill>
                            <a:srgbClr val="646464"/>
                          </a:solidFill>
                          <a:latin typeface="微软雅黑" panose="020B0503020204020204" pitchFamily="2" charset="-122"/>
                          <a:ea typeface="微软雅黑" panose="020B0503020204020204" pitchFamily="2" charset="-122"/>
                          <a:cs typeface="微软雅黑" panose="020B0503020204020204" pitchFamily="2" charset="-122"/>
                        </a:rPr>
                        <a:t>仁政说</a:t>
                      </a:r>
                      <a:endParaRPr lang="zh-CN" altLang="en-US" sz="1400" b="0" spc="120">
                        <a:solidFill>
                          <a:srgbClr val="646464"/>
                        </a:solidFill>
                        <a:latin typeface="微软雅黑" panose="020B0503020204020204" pitchFamily="2" charset="-122"/>
                        <a:ea typeface="微软雅黑" panose="020B0503020204020204" pitchFamily="2" charset="-122"/>
                        <a:cs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2F2F2"/>
                    </a:solidFill>
                  </a:tcPr>
                </a:tc>
                <a:tc>
                  <a:txBody>
                    <a:bodyPr/>
                    <a:p>
                      <a:pPr algn="ctr">
                        <a:lnSpc>
                          <a:spcPct val="120000"/>
                        </a:lnSpc>
                        <a:spcBef>
                          <a:spcPts val="0"/>
                        </a:spcBef>
                        <a:spcAft>
                          <a:spcPts val="0"/>
                        </a:spcAft>
                        <a:buNone/>
                      </a:pPr>
                      <a:r>
                        <a:rPr lang="zh-CN" altLang="en-US" sz="1400" b="0" spc="120">
                          <a:solidFill>
                            <a:srgbClr val="404040"/>
                          </a:solidFill>
                          <a:latin typeface="微软雅黑" panose="020B0503020204020204" pitchFamily="2" charset="-122"/>
                          <a:ea typeface="微软雅黑" panose="020B0503020204020204" pitchFamily="2" charset="-122"/>
                        </a:rPr>
                        <a:t>荀子</a:t>
                      </a:r>
                      <a:r>
                        <a:rPr lang="en-US" altLang="zh-CN" sz="1400" b="0" spc="120">
                          <a:solidFill>
                            <a:srgbClr val="404040"/>
                          </a:solidFill>
                          <a:latin typeface="微软雅黑" panose="020B0503020204020204" pitchFamily="2" charset="-122"/>
                          <a:ea typeface="微软雅黑" panose="020B0503020204020204" pitchFamily="2" charset="-122"/>
                        </a:rPr>
                        <a:t>”</a:t>
                      </a:r>
                      <a:r>
                        <a:rPr lang="zh-CN" altLang="en-US" sz="1400" b="0" spc="120">
                          <a:solidFill>
                            <a:srgbClr val="404040"/>
                          </a:solidFill>
                          <a:latin typeface="微软雅黑" panose="020B0503020204020204" pitchFamily="2" charset="-122"/>
                          <a:ea typeface="微软雅黑" panose="020B0503020204020204" pitchFamily="2" charset="-122"/>
                        </a:rPr>
                        <a:t>制天命而用之</a:t>
                      </a:r>
                      <a:r>
                        <a:rPr lang="en-US" altLang="zh-CN" sz="1400" b="0" spc="120">
                          <a:solidFill>
                            <a:srgbClr val="404040"/>
                          </a:solidFill>
                          <a:latin typeface="微软雅黑" panose="020B0503020204020204" pitchFamily="2" charset="-122"/>
                          <a:ea typeface="微软雅黑" panose="020B0503020204020204" pitchFamily="2" charset="-122"/>
                        </a:rPr>
                        <a:t>“</a:t>
                      </a:r>
                      <a:endParaRPr lang="en-US" altLang="zh-CN" sz="1400" b="0" spc="120">
                        <a:solidFill>
                          <a:srgbClr val="404040"/>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2F2F2"/>
                    </a:solidFill>
                  </a:tcPr>
                </a:tc>
                <a:tc>
                  <a:txBody>
                    <a:bodyPr/>
                    <a:p>
                      <a:pPr algn="ctr">
                        <a:lnSpc>
                          <a:spcPct val="120000"/>
                        </a:lnSpc>
                        <a:spcBef>
                          <a:spcPts val="0"/>
                        </a:spcBef>
                        <a:spcAft>
                          <a:spcPts val="0"/>
                        </a:spcAft>
                        <a:buNone/>
                      </a:pPr>
                      <a:r>
                        <a:rPr lang="zh-CN" altLang="en-US" sz="1400" b="0" spc="120">
                          <a:solidFill>
                            <a:srgbClr val="404040"/>
                          </a:solidFill>
                          <a:latin typeface="微软雅黑" panose="020B0503020204020204" pitchFamily="2" charset="-122"/>
                          <a:ea typeface="微软雅黑" panose="020B0503020204020204" pitchFamily="2" charset="-122"/>
                        </a:rPr>
                        <a:t>张载的</a:t>
                      </a:r>
                      <a:r>
                        <a:rPr lang="en-US" altLang="zh-CN" sz="1400" b="0" spc="120">
                          <a:solidFill>
                            <a:srgbClr val="404040"/>
                          </a:solidFill>
                          <a:latin typeface="微软雅黑" panose="020B0503020204020204" pitchFamily="2" charset="-122"/>
                          <a:ea typeface="微软雅黑" panose="020B0503020204020204" pitchFamily="2" charset="-122"/>
                        </a:rPr>
                        <a:t>”</a:t>
                      </a:r>
                      <a:r>
                        <a:rPr lang="zh-CN" altLang="en-US" sz="1400" b="0" spc="120">
                          <a:solidFill>
                            <a:srgbClr val="404040"/>
                          </a:solidFill>
                          <a:latin typeface="微软雅黑" panose="020B0503020204020204" pitchFamily="2" charset="-122"/>
                          <a:ea typeface="微软雅黑" panose="020B0503020204020204" pitchFamily="2" charset="-122"/>
                        </a:rPr>
                        <a:t>为天地立心，为生民立命，为往圣继绝学</a:t>
                      </a:r>
                      <a:r>
                        <a:rPr lang="en-US" altLang="zh-CN" sz="1400" b="0" spc="120">
                          <a:solidFill>
                            <a:srgbClr val="404040"/>
                          </a:solidFill>
                          <a:latin typeface="微软雅黑" panose="020B0503020204020204" pitchFamily="2" charset="-122"/>
                          <a:ea typeface="微软雅黑" panose="020B0503020204020204" pitchFamily="2" charset="-122"/>
                        </a:rPr>
                        <a:t>“</a:t>
                      </a:r>
                      <a:endParaRPr lang="en-US" altLang="zh-CN" sz="1400" b="0" spc="120">
                        <a:solidFill>
                          <a:srgbClr val="404040"/>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2F2F2"/>
                    </a:solidFill>
                  </a:tcPr>
                </a:tc>
                <a:tc>
                  <a:txBody>
                    <a:bodyPr/>
                    <a:p>
                      <a:pPr algn="ctr">
                        <a:lnSpc>
                          <a:spcPct val="120000"/>
                        </a:lnSpc>
                        <a:spcBef>
                          <a:spcPts val="0"/>
                        </a:spcBef>
                        <a:spcAft>
                          <a:spcPts val="0"/>
                        </a:spcAft>
                        <a:buNone/>
                      </a:pPr>
                      <a:r>
                        <a:rPr lang="zh-CN" altLang="en-US" sz="1400" b="0" spc="120">
                          <a:solidFill>
                            <a:srgbClr val="404040"/>
                          </a:solidFill>
                          <a:latin typeface="微软雅黑" panose="020B0503020204020204" pitchFamily="2" charset="-122"/>
                          <a:ea typeface="微软雅黑" panose="020B0503020204020204" pitchFamily="2" charset="-122"/>
                        </a:rPr>
                        <a:t>孟子：尊贤使能，俊杰在位</a:t>
                      </a:r>
                      <a:endParaRPr lang="zh-CN" altLang="en-US" sz="1400" b="0" spc="120">
                        <a:solidFill>
                          <a:srgbClr val="404040"/>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2F2F2"/>
                    </a:solidFill>
                  </a:tcPr>
                </a:tc>
                <a:tc>
                  <a:txBody>
                    <a:bodyPr/>
                    <a:p>
                      <a:pPr algn="ctr">
                        <a:lnSpc>
                          <a:spcPct val="120000"/>
                        </a:lnSpc>
                        <a:spcBef>
                          <a:spcPts val="0"/>
                        </a:spcBef>
                        <a:spcAft>
                          <a:spcPts val="0"/>
                        </a:spcAft>
                        <a:buNone/>
                      </a:pPr>
                      <a:r>
                        <a:rPr lang="zh-CN" altLang="en-US" sz="1400" b="0" spc="120">
                          <a:solidFill>
                            <a:srgbClr val="404040"/>
                          </a:solidFill>
                          <a:latin typeface="微软雅黑" panose="020B0503020204020204" pitchFamily="2" charset="-122"/>
                          <a:ea typeface="微软雅黑" panose="020B0503020204020204" pitchFamily="2" charset="-122"/>
                        </a:rPr>
                        <a:t>屈原：路漫漫其修远兮，吾将上下而求索</a:t>
                      </a:r>
                      <a:endParaRPr lang="zh-CN" altLang="en-US" sz="1400" b="0" spc="120">
                        <a:solidFill>
                          <a:srgbClr val="404040"/>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2F2F2"/>
                    </a:solidFill>
                  </a:tcPr>
                </a:tc>
                <a:tc>
                  <a:txBody>
                    <a:bodyPr/>
                    <a:p>
                      <a:pPr algn="ctr">
                        <a:lnSpc>
                          <a:spcPct val="120000"/>
                        </a:lnSpc>
                        <a:spcBef>
                          <a:spcPts val="0"/>
                        </a:spcBef>
                        <a:spcAft>
                          <a:spcPts val="0"/>
                        </a:spcAft>
                        <a:buNone/>
                      </a:pPr>
                      <a:r>
                        <a:rPr lang="zh-CN" altLang="en-US" sz="1400" b="0" spc="120">
                          <a:solidFill>
                            <a:srgbClr val="404040"/>
                          </a:solidFill>
                          <a:latin typeface="微软雅黑" panose="020B0503020204020204" pitchFamily="2" charset="-122"/>
                          <a:ea typeface="微软雅黑" panose="020B0503020204020204" pitchFamily="2" charset="-122"/>
                        </a:rPr>
                        <a:t>孔孟：君子和而不同，小人同而不和</a:t>
                      </a:r>
                      <a:endParaRPr lang="zh-CN" altLang="en-US" sz="1400" b="0" spc="120">
                        <a:solidFill>
                          <a:srgbClr val="404040"/>
                        </a:solidFill>
                        <a:latin typeface="微软雅黑" panose="020B0503020204020204" pitchFamily="2" charset="-122"/>
                        <a:ea typeface="微软雅黑" panose="020B0503020204020204" pitchFamily="2" charset="-122"/>
                      </a:endParaRPr>
                    </a:p>
                  </a:txBody>
                  <a:tcPr marL="177800" marR="177800" marT="107950" marB="1079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2F2F2"/>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1586865" y="1094105"/>
            <a:ext cx="8022590" cy="5764530"/>
          </a:xfrm>
          <a:prstGeom prst="rect">
            <a:avLst/>
          </a:prstGeom>
          <a:noFill/>
          <a:ln w="9525">
            <a:noFill/>
          </a:ln>
        </p:spPr>
        <p:txBody>
          <a:bodyPr wrap="square" anchor="t" anchorCtr="0">
            <a:noAutofit/>
          </a:bodyPr>
          <a:p>
            <a:pPr algn="just">
              <a:spcAft>
                <a:spcPts val="600"/>
              </a:spcAft>
            </a:pP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sz="2400" b="1" dirty="0">
                <a:latin typeface="微软雅黑" panose="020B0503020204020204" pitchFamily="2" charset="-122"/>
                <a:ea typeface="微软雅黑" panose="020B0503020204020204" pitchFamily="2" charset="-122"/>
                <a:sym typeface="微软雅黑" panose="020B0503020204020204" pitchFamily="2" charset="-122"/>
              </a:rPr>
              <a:t>三．中华文化的特点</a:t>
            </a:r>
            <a:endParaRPr sz="2400" b="1" dirty="0">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3" name="文本框 102"/>
          <p:cNvSpPr txBox="1"/>
          <p:nvPr/>
        </p:nvSpPr>
        <p:spPr>
          <a:xfrm>
            <a:off x="578485" y="1266190"/>
            <a:ext cx="9863455" cy="1022350"/>
          </a:xfrm>
          <a:prstGeom prst="rect">
            <a:avLst/>
          </a:prstGeom>
        </p:spPr>
        <p:style>
          <a:lnRef idx="1">
            <a:schemeClr val="accent5"/>
          </a:lnRef>
          <a:fillRef idx="2">
            <a:schemeClr val="accent5"/>
          </a:fillRef>
          <a:effectRef idx="1">
            <a:schemeClr val="accent5"/>
          </a:effectRef>
          <a:fontRef idx="minor">
            <a:schemeClr val="dk1"/>
          </a:fontRef>
        </p:style>
        <p:txBody>
          <a:bodyPr>
            <a:noAutofit/>
          </a:bodyPr>
          <a:p>
            <a:pPr algn="ctr">
              <a:lnSpc>
                <a:spcPct val="130000"/>
              </a:lnSpc>
            </a:pPr>
            <a:r>
              <a:rPr lang="zh-CN" altLang="en-US" sz="1800" b="0">
                <a:latin typeface="Times New Roman" panose="02020603050405020304" charset="0"/>
                <a:ea typeface="宋体" panose="02010600030101010101" pitchFamily="2" charset="-122"/>
              </a:rPr>
              <a:t>中华文化的每一次“分”，意味着文化朝丰富多元发展；每一次“合”，意味着文化向深刻综会迈进。这种分而合合而分的周期性转换。并非平面式的循环往复。乃是螺旋式上升的过程。</a:t>
            </a:r>
            <a:endParaRPr lang="zh-CN" altLang="en-US" sz="1800" b="0">
              <a:latin typeface="Times New Roman" panose="02020603050405020304" charset="0"/>
              <a:ea typeface="宋体" panose="02010600030101010101" pitchFamily="2" charset="-122"/>
            </a:endParaRPr>
          </a:p>
        </p:txBody>
      </p:sp>
      <p:sp>
        <p:nvSpPr>
          <p:cNvPr id="100" name="文本框 99"/>
          <p:cNvSpPr txBox="1"/>
          <p:nvPr/>
        </p:nvSpPr>
        <p:spPr>
          <a:xfrm>
            <a:off x="578485" y="3870325"/>
            <a:ext cx="9863455" cy="691515"/>
          </a:xfrm>
          <a:prstGeom prst="rect">
            <a:avLst/>
          </a:prstGeom>
        </p:spPr>
        <p:style>
          <a:lnRef idx="1">
            <a:schemeClr val="accent5"/>
          </a:lnRef>
          <a:fillRef idx="2">
            <a:schemeClr val="accent5"/>
          </a:fillRef>
          <a:effectRef idx="1">
            <a:schemeClr val="accent5"/>
          </a:effectRef>
          <a:fontRef idx="minor">
            <a:schemeClr val="dk1"/>
          </a:fontRef>
        </p:style>
        <p:txBody>
          <a:bodyPr>
            <a:noAutofit/>
          </a:bodyPr>
          <a:p>
            <a:pPr algn="ctr"/>
            <a:r>
              <a:rPr lang="en-US" sz="1800" b="0">
                <a:latin typeface="Times New Roman" panose="02020603050405020304" charset="0"/>
                <a:ea typeface="宋体" panose="02010600030101010101" pitchFamily="2" charset="-122"/>
              </a:rPr>
              <a:t> </a:t>
            </a:r>
            <a:r>
              <a:rPr lang="zh-CN" sz="1800" b="0">
                <a:ea typeface="宋体" panose="02010600030101010101" pitchFamily="2" charset="-122"/>
              </a:rPr>
              <a:t>中华文化的总体进程论，则是儒释道三教彼此消长及社会政治经济矛盾运动的产物。</a:t>
            </a:r>
            <a:endParaRPr lang="zh-CN" altLang="en-US" sz="1800" b="0">
              <a:ea typeface="宋体" panose="02010600030101010101" pitchFamily="2" charset="-122"/>
            </a:endParaRPr>
          </a:p>
        </p:txBody>
      </p:sp>
      <p:sp>
        <p:nvSpPr>
          <p:cNvPr id="3" name="文本框 2"/>
          <p:cNvSpPr txBox="1"/>
          <p:nvPr/>
        </p:nvSpPr>
        <p:spPr>
          <a:xfrm>
            <a:off x="578485" y="2682875"/>
            <a:ext cx="9863455" cy="792480"/>
          </a:xfrm>
          <a:prstGeom prst="rect">
            <a:avLst/>
          </a:prstGeom>
        </p:spPr>
        <p:style>
          <a:lnRef idx="1">
            <a:schemeClr val="accent5"/>
          </a:lnRef>
          <a:fillRef idx="2">
            <a:schemeClr val="accent5"/>
          </a:fillRef>
          <a:effectRef idx="1">
            <a:schemeClr val="accent5"/>
          </a:effectRef>
          <a:fontRef idx="minor">
            <a:schemeClr val="dk1"/>
          </a:fontRef>
        </p:style>
        <p:txBody>
          <a:bodyPr>
            <a:noAutofit/>
          </a:bodyPr>
          <a:p>
            <a:pPr algn="ctr"/>
            <a:r>
              <a:rPr lang="zh-CN" sz="1800" b="0">
                <a:latin typeface="Times New Roman" panose="02020603050405020304" charset="0"/>
                <a:ea typeface="宋体" panose="02010600030101010101" pitchFamily="2" charset="-122"/>
              </a:rPr>
              <a:t>胡文化也以其固有特质对汉文化系统加以冲击、改造。蛮野但充满生气的北族精神，给高雅温文却因束缚于礼教而冷淡僵硬的汉文化带来新鲜空气。从而形成中华文化的多元特色</a:t>
            </a:r>
            <a:endParaRPr lang="zh-CN" altLang="en-US" sz="1800" b="0">
              <a:latin typeface="Times New Roman" panose="02020603050405020304" charset="0"/>
              <a:ea typeface="宋体" panose="02010600030101010101" pitchFamily="2" charset="-122"/>
            </a:endParaRPr>
          </a:p>
        </p:txBody>
      </p:sp>
      <p:sp>
        <p:nvSpPr>
          <p:cNvPr id="5" name="文本框 4"/>
          <p:cNvSpPr txBox="1"/>
          <p:nvPr/>
        </p:nvSpPr>
        <p:spPr>
          <a:xfrm>
            <a:off x="578485" y="5005070"/>
            <a:ext cx="9863455" cy="546735"/>
          </a:xfrm>
          <a:prstGeom prst="rect">
            <a:avLst/>
          </a:prstGeom>
        </p:spPr>
        <p:style>
          <a:lnRef idx="1">
            <a:schemeClr val="accent5"/>
          </a:lnRef>
          <a:fillRef idx="2">
            <a:schemeClr val="accent5"/>
          </a:fillRef>
          <a:effectRef idx="1">
            <a:schemeClr val="accent5"/>
          </a:effectRef>
          <a:fontRef idx="minor">
            <a:schemeClr val="dk1"/>
          </a:fontRef>
        </p:style>
        <p:txBody>
          <a:bodyPr>
            <a:noAutofit/>
          </a:bodyPr>
          <a:p>
            <a:pPr algn="ctr"/>
            <a:r>
              <a:rPr lang="zh-CN" sz="1800" b="0">
                <a:ea typeface="宋体" panose="02010600030101010101" pitchFamily="2" charset="-122"/>
              </a:rPr>
              <a:t>在与异质文明的交锋中，中华文明实现从中古形态向近代形态的转型。</a:t>
            </a:r>
            <a:endParaRPr lang="zh-CN" altLang="en-US" sz="1800" b="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098" name="图片 6"/>
          <p:cNvPicPr>
            <a:picLocks noChangeAspect="1"/>
          </p:cNvPicPr>
          <p:nvPr/>
        </p:nvPicPr>
        <p:blipFill>
          <a:blip r:embed="rId2"/>
          <a:stretch>
            <a:fillRect/>
          </a:stretch>
        </p:blipFill>
        <p:spPr>
          <a:xfrm>
            <a:off x="0" y="233045"/>
            <a:ext cx="944563" cy="498475"/>
          </a:xfrm>
          <a:prstGeom prst="rect">
            <a:avLst/>
          </a:prstGeom>
          <a:noFill/>
          <a:ln w="9525">
            <a:noFill/>
          </a:ln>
        </p:spPr>
      </p:pic>
      <p:sp>
        <p:nvSpPr>
          <p:cNvPr id="4100" name="矩形 2"/>
          <p:cNvSpPr/>
          <p:nvPr/>
        </p:nvSpPr>
        <p:spPr>
          <a:xfrm>
            <a:off x="1426845" y="1736725"/>
            <a:ext cx="10045065" cy="4862195"/>
          </a:xfrm>
          <a:prstGeom prst="rect">
            <a:avLst/>
          </a:prstGeom>
          <a:noFill/>
          <a:ln w="9525">
            <a:noFill/>
          </a:ln>
        </p:spPr>
        <p:txBody>
          <a:bodyPr wrap="square" anchor="t" anchorCtr="0">
            <a:noAutofit/>
          </a:bodyPr>
          <a:p>
            <a:pPr algn="just">
              <a:spcAft>
                <a:spcPts val="600"/>
              </a:spcAft>
            </a:pPr>
            <a:r>
              <a:rPr sz="2000" dirty="0">
                <a:solidFill>
                  <a:srgbClr val="3F3F3F"/>
                </a:solidFill>
                <a:highlight>
                  <a:srgbClr val="FF0000"/>
                </a:highlight>
                <a:latin typeface="微软雅黑" panose="020B0503020204020204" pitchFamily="2" charset="-122"/>
                <a:ea typeface="微软雅黑" panose="020B0503020204020204" pitchFamily="2" charset="-122"/>
                <a:sym typeface="微软雅黑" panose="020B0503020204020204" pitchFamily="2" charset="-122"/>
              </a:rPr>
              <a:t>其一，地理环境</a:t>
            </a:r>
            <a:r>
              <a:rPr sz="20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：与外部世界相对隔离，内部回旋开阔，有利于文明的多样发展与文明中心的迁移。</a:t>
            </a:r>
            <a:endParaRPr sz="20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spcAft>
                <a:spcPts val="600"/>
              </a:spcAft>
            </a:pPr>
            <a:r>
              <a:rPr sz="2000" dirty="0">
                <a:solidFill>
                  <a:srgbClr val="3F3F3F"/>
                </a:solidFill>
                <a:highlight>
                  <a:srgbClr val="FF0000"/>
                </a:highlight>
                <a:latin typeface="微软雅黑" panose="020B0503020204020204" pitchFamily="2" charset="-122"/>
                <a:ea typeface="微软雅黑" panose="020B0503020204020204" pitchFamily="2" charset="-122"/>
                <a:sym typeface="微软雅黑" panose="020B0503020204020204" pitchFamily="2" charset="-122"/>
              </a:rPr>
              <a:t>其二，经济土壤</a:t>
            </a:r>
            <a:r>
              <a:rPr sz="20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：农耕与游牧文明的冲突与融汇，即华狄之辨，争夺生存空间。自然经济包括小农业与家庭手工业结合，地主—自耕农土地占有制，城乡地方小市场的普遍存在，包含生产 流通与分配的完整结构。</a:t>
            </a:r>
            <a:endParaRPr sz="20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spcAft>
                <a:spcPts val="600"/>
              </a:spcAft>
            </a:pPr>
            <a:r>
              <a:rPr sz="2000" dirty="0">
                <a:solidFill>
                  <a:srgbClr val="3F3F3F"/>
                </a:solidFill>
                <a:highlight>
                  <a:srgbClr val="FF0000"/>
                </a:highlight>
                <a:latin typeface="微软雅黑" panose="020B0503020204020204" pitchFamily="2" charset="-122"/>
                <a:ea typeface="微软雅黑" panose="020B0503020204020204" pitchFamily="2" charset="-122"/>
                <a:sym typeface="微软雅黑" panose="020B0503020204020204" pitchFamily="2" charset="-122"/>
              </a:rPr>
              <a:t>其三，社会结构</a:t>
            </a:r>
            <a:r>
              <a:rPr sz="20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。宗法制的深远影响</a:t>
            </a:r>
            <a:endParaRPr sz="20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spcAft>
                <a:spcPts val="600"/>
              </a:spcAft>
            </a:pPr>
            <a:r>
              <a:rPr sz="20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①政治权力与经济产权的继承为父系单系世袭，确保权力与财富不流入异姓他族。</a:t>
            </a:r>
            <a:endParaRPr sz="20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spcAft>
                <a:spcPts val="600"/>
              </a:spcAft>
            </a:pPr>
            <a:r>
              <a:rPr sz="20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②家族长盛不衰（血缘纽带维系着的宗法组织）</a:t>
            </a:r>
            <a:endParaRPr sz="20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spcAft>
                <a:spcPts val="600"/>
              </a:spcAft>
            </a:pPr>
            <a:r>
              <a:rPr sz="20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③家国同构与专制政体长期延续（族权与政权结合，国家以家族精神统驭臣民）</a:t>
            </a:r>
            <a:endParaRPr sz="20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spcAft>
                <a:spcPts val="600"/>
              </a:spcAft>
            </a:pPr>
            <a:r>
              <a:rPr sz="2000" dirty="0">
                <a:solidFill>
                  <a:srgbClr val="3F3F3F"/>
                </a:solidFill>
                <a:highlight>
                  <a:srgbClr val="FF0000"/>
                </a:highlight>
                <a:latin typeface="微软雅黑" panose="020B0503020204020204" pitchFamily="2" charset="-122"/>
                <a:ea typeface="微软雅黑" panose="020B0503020204020204" pitchFamily="2" charset="-122"/>
                <a:sym typeface="微软雅黑" panose="020B0503020204020204" pitchFamily="2" charset="-122"/>
              </a:rPr>
              <a:t>其四，国际条件</a:t>
            </a:r>
            <a:r>
              <a:rPr sz="20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：近代以前，中华文明明显领先周边地区，无论是异域军事力量，还是佛学这样高水平观念文化传入（佛教中国化与宋明理学），中华文明的主体地位（中华意为居于中心的富有文化的民族）并未真正动摇。</a:t>
            </a:r>
            <a:endParaRPr sz="20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101" name="矩形 7"/>
          <p:cNvSpPr/>
          <p:nvPr/>
        </p:nvSpPr>
        <p:spPr>
          <a:xfrm>
            <a:off x="1022350" y="-113030"/>
            <a:ext cx="6844030" cy="963930"/>
          </a:xfrm>
          <a:prstGeom prst="rect">
            <a:avLst/>
          </a:prstGeom>
          <a:noFill/>
          <a:ln w="9525">
            <a:noFill/>
          </a:ln>
        </p:spPr>
        <p:txBody>
          <a:bodyPr wrap="square" anchor="b" anchorCtr="0">
            <a:noAutofit/>
          </a:bodyPr>
          <a:p>
            <a:pPr algn="just">
              <a:lnSpc>
                <a:spcPct val="150000"/>
              </a:lnSpc>
              <a:spcAft>
                <a:spcPts val="600"/>
              </a:spcAft>
            </a:pPr>
            <a:r>
              <a:rPr lang="en-US" altLang="zh-CN" sz="2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一．探讨中华文明的生态状况</a:t>
            </a:r>
            <a:endParaRPr lang="en-US" altLang="zh-CN" sz="2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 name="文本框 1"/>
          <p:cNvSpPr txBox="1"/>
          <p:nvPr/>
        </p:nvSpPr>
        <p:spPr>
          <a:xfrm>
            <a:off x="1106805" y="952500"/>
            <a:ext cx="1458595" cy="46609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wrap="square" rtlCol="0" anchor="t">
            <a:noAutofit/>
          </a:bodyPr>
          <a:p>
            <a:pPr algn="just">
              <a:spcAft>
                <a:spcPts val="600"/>
              </a:spcAft>
            </a:pPr>
            <a:r>
              <a:rPr sz="2800"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rPr>
              <a:t>文</a:t>
            </a:r>
            <a:r>
              <a:rPr lang="en-US" sz="2800"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rPr>
              <a:t>  </a:t>
            </a:r>
            <a:r>
              <a:rPr sz="2800"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rPr>
              <a:t>明</a:t>
            </a:r>
            <a:endParaRPr lang="zh-CN" altLang="en-US" sz="2800"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文本框 2"/>
          <p:cNvSpPr txBox="1"/>
          <p:nvPr/>
        </p:nvSpPr>
        <p:spPr>
          <a:xfrm>
            <a:off x="3753485" y="952500"/>
            <a:ext cx="7717790" cy="942975"/>
          </a:xfrm>
          <a:prstGeom prst="rect">
            <a:avLst/>
          </a:prstGeom>
          <a:noFill/>
        </p:spPr>
        <p:txBody>
          <a:bodyPr wrap="square" rtlCol="0" anchor="t">
            <a:noAutofit/>
          </a:bodyPr>
          <a:p>
            <a:pPr algn="just">
              <a:spcAft>
                <a:spcPts val="600"/>
              </a:spcAft>
            </a:pPr>
            <a:r>
              <a:rPr sz="2400" dirty="0">
                <a:solidFill>
                  <a:srgbClr val="FF0000"/>
                </a:solidFill>
                <a:latin typeface="华文行楷" panose="02010800040101010101" pitchFamily="2" charset="-122"/>
                <a:ea typeface="华文行楷" panose="02010800040101010101" pitchFamily="2" charset="-122"/>
                <a:sym typeface="微软雅黑" panose="020B0503020204020204" pitchFamily="2" charset="-122"/>
              </a:rPr>
              <a:t>文明是一个大的体系。大的方面来说，分为四个方面及文明的器用层面，观念层面，制度层面和行为层面。</a:t>
            </a:r>
            <a:endParaRPr lang="zh-CN" altLang="en-US" sz="2400" dirty="0">
              <a:solidFill>
                <a:srgbClr val="FF0000"/>
              </a:solidFill>
              <a:latin typeface="华文行楷" panose="02010800040101010101" pitchFamily="2" charset="-122"/>
              <a:ea typeface="华文行楷" panose="02010800040101010101" pitchFamily="2" charset="-122"/>
              <a:sym typeface="微软雅黑" panose="020B0503020204020204" pitchFamily="2" charset="-122"/>
            </a:endParaRPr>
          </a:p>
        </p:txBody>
      </p:sp>
      <p:sp>
        <p:nvSpPr>
          <p:cNvPr id="4" name="文本框 3"/>
          <p:cNvSpPr txBox="1"/>
          <p:nvPr/>
        </p:nvSpPr>
        <p:spPr>
          <a:xfrm>
            <a:off x="200025" y="1417955"/>
            <a:ext cx="492125" cy="5537835"/>
          </a:xfrm>
          <a:prstGeom prst="rect">
            <a:avLst/>
          </a:prstGeom>
          <a:noFill/>
        </p:spPr>
        <p:txBody>
          <a:bodyPr wrap="square" rtlCol="0" anchor="t">
            <a:noAutofit/>
          </a:bodyPr>
          <a:p>
            <a:pPr algn="just">
              <a:spcAft>
                <a:spcPts val="600"/>
              </a:spcAft>
            </a:pPr>
            <a:r>
              <a:rPr sz="2000"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rPr>
              <a:t>决定中华文明生态状况的四个方面</a:t>
            </a:r>
            <a:endParaRPr lang="zh-CN" altLang="en-US" sz="2000"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 name="右箭头 4"/>
          <p:cNvSpPr/>
          <p:nvPr/>
        </p:nvSpPr>
        <p:spPr>
          <a:xfrm>
            <a:off x="694055" y="3005455"/>
            <a:ext cx="676910" cy="46545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5122" name="图片 6"/>
          <p:cNvPicPr>
            <a:picLocks noChangeAspect="1"/>
          </p:cNvPicPr>
          <p:nvPr/>
        </p:nvPicPr>
        <p:blipFill>
          <a:blip r:embed="rId2"/>
          <a:stretch>
            <a:fillRect/>
          </a:stretch>
        </p:blipFill>
        <p:spPr>
          <a:xfrm>
            <a:off x="0" y="211455"/>
            <a:ext cx="944563" cy="498475"/>
          </a:xfrm>
          <a:prstGeom prst="rect">
            <a:avLst/>
          </a:prstGeom>
          <a:noFill/>
          <a:ln w="9525">
            <a:noFill/>
          </a:ln>
        </p:spPr>
      </p:pic>
      <p:sp>
        <p:nvSpPr>
          <p:cNvPr id="5123" name="矩形 5"/>
          <p:cNvSpPr/>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endPar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5124" name="图片 10" descr="《墨迹二》PNG免抠图素材 - 彼岸桃花 - ."/>
          <p:cNvPicPr>
            <a:picLocks noChangeAspect="1"/>
          </p:cNvPicPr>
          <p:nvPr/>
        </p:nvPicPr>
        <p:blipFill>
          <a:blip r:embed="rId3"/>
          <a:stretch>
            <a:fillRect/>
          </a:stretch>
        </p:blipFill>
        <p:spPr>
          <a:xfrm rot="10800000">
            <a:off x="6350" y="2957830"/>
            <a:ext cx="1673860" cy="478790"/>
          </a:xfrm>
          <a:prstGeom prst="rect">
            <a:avLst/>
          </a:prstGeom>
          <a:noFill/>
          <a:ln w="9525">
            <a:noFill/>
          </a:ln>
        </p:spPr>
      </p:pic>
      <p:pic>
        <p:nvPicPr>
          <p:cNvPr id="5126" name="图片 12" descr="《墨迹二》PNG免抠图素材 - 彼岸桃花 - ."/>
          <p:cNvPicPr>
            <a:picLocks noChangeAspect="1"/>
          </p:cNvPicPr>
          <p:nvPr/>
        </p:nvPicPr>
        <p:blipFill>
          <a:blip r:embed="rId3"/>
          <a:stretch>
            <a:fillRect/>
          </a:stretch>
        </p:blipFill>
        <p:spPr>
          <a:xfrm rot="-9906802" flipV="1">
            <a:off x="1580515" y="3191510"/>
            <a:ext cx="1512570" cy="433070"/>
          </a:xfrm>
          <a:prstGeom prst="rect">
            <a:avLst/>
          </a:prstGeom>
          <a:noFill/>
          <a:ln w="9525">
            <a:noFill/>
          </a:ln>
        </p:spPr>
      </p:pic>
      <p:pic>
        <p:nvPicPr>
          <p:cNvPr id="5128" name="图片 14" descr="《墨迹二》PNG免抠图素材 - 彼岸桃花 - ."/>
          <p:cNvPicPr>
            <a:picLocks noChangeAspect="1"/>
          </p:cNvPicPr>
          <p:nvPr/>
        </p:nvPicPr>
        <p:blipFill>
          <a:blip r:embed="rId3"/>
          <a:stretch>
            <a:fillRect/>
          </a:stretch>
        </p:blipFill>
        <p:spPr>
          <a:xfrm rot="10800000">
            <a:off x="2772410" y="2884170"/>
            <a:ext cx="1689100" cy="482600"/>
          </a:xfrm>
          <a:prstGeom prst="rect">
            <a:avLst/>
          </a:prstGeom>
          <a:noFill/>
          <a:ln w="9525">
            <a:noFill/>
          </a:ln>
        </p:spPr>
      </p:pic>
      <p:pic>
        <p:nvPicPr>
          <p:cNvPr id="5130" name="图片 16" descr="《墨迹二》PNG免抠图素材 - 彼岸桃花 - ."/>
          <p:cNvPicPr>
            <a:picLocks noChangeAspect="1"/>
          </p:cNvPicPr>
          <p:nvPr/>
        </p:nvPicPr>
        <p:blipFill>
          <a:blip r:embed="rId3"/>
          <a:stretch>
            <a:fillRect/>
          </a:stretch>
        </p:blipFill>
        <p:spPr>
          <a:xfrm rot="-9906802" flipV="1">
            <a:off x="4489450" y="3430270"/>
            <a:ext cx="1405890" cy="401955"/>
          </a:xfrm>
          <a:prstGeom prst="rect">
            <a:avLst/>
          </a:prstGeom>
          <a:noFill/>
          <a:ln w="9525">
            <a:noFill/>
          </a:ln>
        </p:spPr>
      </p:pic>
      <p:pic>
        <p:nvPicPr>
          <p:cNvPr id="5132" name="图片 18" descr="《墨迹二》PNG免抠图素材 - 彼岸桃花 - ."/>
          <p:cNvPicPr>
            <a:picLocks noChangeAspect="1"/>
          </p:cNvPicPr>
          <p:nvPr/>
        </p:nvPicPr>
        <p:blipFill>
          <a:blip r:embed="rId3"/>
          <a:stretch>
            <a:fillRect/>
          </a:stretch>
        </p:blipFill>
        <p:spPr>
          <a:xfrm rot="10800000">
            <a:off x="5675630" y="3298825"/>
            <a:ext cx="1736090" cy="496570"/>
          </a:xfrm>
          <a:prstGeom prst="rect">
            <a:avLst/>
          </a:prstGeom>
          <a:noFill/>
          <a:ln w="9525">
            <a:noFill/>
          </a:ln>
        </p:spPr>
      </p:pic>
      <p:pic>
        <p:nvPicPr>
          <p:cNvPr id="5133" name="图片 19" descr="《墨迹二》PNG免抠图素材 - 彼岸桃花 - ."/>
          <p:cNvPicPr>
            <a:picLocks noChangeAspect="1"/>
          </p:cNvPicPr>
          <p:nvPr/>
        </p:nvPicPr>
        <p:blipFill>
          <a:blip r:embed="rId3"/>
          <a:stretch>
            <a:fillRect/>
          </a:stretch>
        </p:blipFill>
        <p:spPr>
          <a:xfrm rot="-9906802" flipV="1">
            <a:off x="7083425" y="3750310"/>
            <a:ext cx="1599565" cy="457835"/>
          </a:xfrm>
          <a:prstGeom prst="rect">
            <a:avLst/>
          </a:prstGeom>
          <a:noFill/>
          <a:ln w="9525">
            <a:noFill/>
          </a:ln>
        </p:spPr>
      </p:pic>
      <p:pic>
        <p:nvPicPr>
          <p:cNvPr id="4" name="图片 19" descr="《墨迹二》PNG免抠图素材 - 彼岸桃花 - ."/>
          <p:cNvPicPr>
            <a:picLocks noChangeAspect="1"/>
          </p:cNvPicPr>
          <p:nvPr>
            <p:custDataLst>
              <p:tags r:id="rId4"/>
            </p:custDataLst>
          </p:nvPr>
        </p:nvPicPr>
        <p:blipFill>
          <a:blip r:embed="rId3"/>
          <a:stretch>
            <a:fillRect/>
          </a:stretch>
        </p:blipFill>
        <p:spPr>
          <a:xfrm rot="-9906802" flipV="1">
            <a:off x="9587230" y="4016375"/>
            <a:ext cx="1730375" cy="495300"/>
          </a:xfrm>
          <a:prstGeom prst="rect">
            <a:avLst/>
          </a:prstGeom>
          <a:noFill/>
          <a:ln w="9525">
            <a:noFill/>
          </a:ln>
        </p:spPr>
      </p:pic>
      <p:pic>
        <p:nvPicPr>
          <p:cNvPr id="5" name="图片 18" descr="《墨迹二》PNG免抠图素材 - 彼岸桃花 - ."/>
          <p:cNvPicPr>
            <a:picLocks noChangeAspect="1"/>
          </p:cNvPicPr>
          <p:nvPr>
            <p:custDataLst>
              <p:tags r:id="rId5"/>
            </p:custDataLst>
          </p:nvPr>
        </p:nvPicPr>
        <p:blipFill>
          <a:blip r:embed="rId3"/>
          <a:stretch>
            <a:fillRect/>
          </a:stretch>
        </p:blipFill>
        <p:spPr>
          <a:xfrm rot="10800000">
            <a:off x="8279765" y="3536315"/>
            <a:ext cx="1762760" cy="504190"/>
          </a:xfrm>
          <a:prstGeom prst="rect">
            <a:avLst/>
          </a:prstGeom>
          <a:noFill/>
          <a:ln w="9525">
            <a:noFill/>
          </a:ln>
        </p:spPr>
      </p:pic>
      <p:sp>
        <p:nvSpPr>
          <p:cNvPr id="6" name="文本框 5"/>
          <p:cNvSpPr txBox="1"/>
          <p:nvPr/>
        </p:nvSpPr>
        <p:spPr>
          <a:xfrm>
            <a:off x="-80645" y="2334895"/>
            <a:ext cx="1836420" cy="1344295"/>
          </a:xfrm>
          <a:prstGeom prst="rect">
            <a:avLst/>
          </a:prstGeom>
          <a:noFill/>
        </p:spPr>
        <p:txBody>
          <a:bodyPr wrap="square" rtlCol="0" anchor="t">
            <a:noAutofit/>
            <a:scene3d>
              <a:camera prst="orthographicFront"/>
              <a:lightRig rig="threePt" dir="t"/>
            </a:scene3d>
          </a:bodyPr>
          <a:p>
            <a:r>
              <a:rPr lang="en-US"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 </a:t>
            </a:r>
            <a:r>
              <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起源</a:t>
            </a:r>
            <a:r>
              <a:rPr lang="en-US"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 </a:t>
            </a:r>
            <a:r>
              <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创榛辟莽</a:t>
            </a:r>
            <a:endParaRPr lang="zh-CN" altLang="en-US"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endParaRPr>
          </a:p>
        </p:txBody>
      </p:sp>
      <p:sp>
        <p:nvSpPr>
          <p:cNvPr id="7" name="文本框 6"/>
          <p:cNvSpPr txBox="1"/>
          <p:nvPr/>
        </p:nvSpPr>
        <p:spPr>
          <a:xfrm>
            <a:off x="1329690" y="4156075"/>
            <a:ext cx="6096000" cy="370840"/>
          </a:xfrm>
          <a:prstGeom prst="rect">
            <a:avLst/>
          </a:prstGeom>
          <a:noFill/>
        </p:spPr>
        <p:txBody>
          <a:bodyPr wrap="square" rtlCol="0" anchor="t">
            <a:spAutoFit/>
          </a:bodyPr>
          <a:p>
            <a:pPr algn="l">
              <a:buClrTx/>
              <a:buSzTx/>
            </a:pPr>
            <a:r>
              <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奠基-</a:t>
            </a:r>
            <a:r>
              <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文明初兴</a:t>
            </a:r>
            <a:endPar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endParaRPr>
          </a:p>
        </p:txBody>
      </p:sp>
      <p:sp>
        <p:nvSpPr>
          <p:cNvPr id="8" name="文本框 7"/>
          <p:cNvSpPr txBox="1"/>
          <p:nvPr/>
        </p:nvSpPr>
        <p:spPr>
          <a:xfrm>
            <a:off x="180975" y="3482340"/>
            <a:ext cx="1235710" cy="3112770"/>
          </a:xfrm>
          <a:prstGeom prst="rect">
            <a:avLst/>
          </a:prstGeom>
          <a:noFill/>
        </p:spPr>
        <p:txBody>
          <a:bodyPr wrap="square" rtlCol="0" anchor="t">
            <a:noAutofit/>
          </a:bodyPr>
          <a:p>
            <a:pPr>
              <a:lnSpc>
                <a:spcPct val="150000"/>
              </a:lnSpc>
            </a:pPr>
            <a:r>
              <a:rPr lang="zh-CN" sz="2800" b="1" baseline="30000">
                <a:latin typeface="Times New Roman" panose="02020603050405020304" charset="0"/>
                <a:sym typeface="+mn-ea"/>
              </a:rPr>
              <a:t>农业革命</a:t>
            </a:r>
            <a:r>
              <a:rPr lang="en-US" sz="2800" b="1" baseline="30000">
                <a:latin typeface="Times New Roman" panose="02020603050405020304" charset="0"/>
                <a:sym typeface="+mn-ea"/>
              </a:rPr>
              <a:t> </a:t>
            </a:r>
            <a:r>
              <a:rPr lang="zh-CN" altLang="en-US" sz="2800" b="1" baseline="30000">
                <a:latin typeface="Times New Roman" panose="02020603050405020304" charset="0"/>
                <a:sym typeface="+mn-ea"/>
              </a:rPr>
              <a:t>，</a:t>
            </a:r>
            <a:endParaRPr lang="zh-CN" sz="2800" b="1" baseline="30000">
              <a:latin typeface="Times New Roman" panose="02020603050405020304" charset="0"/>
              <a:sym typeface="+mn-ea"/>
            </a:endParaRPr>
          </a:p>
          <a:p>
            <a:pPr>
              <a:lnSpc>
                <a:spcPct val="150000"/>
              </a:lnSpc>
            </a:pPr>
            <a:r>
              <a:rPr lang="zh-CN" sz="2800" b="1" baseline="30000">
                <a:latin typeface="Times New Roman" panose="02020603050405020304" charset="0"/>
                <a:sym typeface="+mn-ea"/>
              </a:rPr>
              <a:t>父权兴起，</a:t>
            </a:r>
            <a:endParaRPr lang="zh-CN" sz="2800" b="1" baseline="30000">
              <a:latin typeface="Times New Roman" panose="02020603050405020304" charset="0"/>
              <a:sym typeface="+mn-ea"/>
            </a:endParaRPr>
          </a:p>
          <a:p>
            <a:pPr>
              <a:lnSpc>
                <a:spcPct val="150000"/>
              </a:lnSpc>
            </a:pPr>
            <a:r>
              <a:rPr lang="zh-CN" sz="2800" b="1" baseline="30000">
                <a:latin typeface="Times New Roman" panose="02020603050405020304" charset="0"/>
                <a:sym typeface="+mn-ea"/>
              </a:rPr>
              <a:t>原始宗教</a:t>
            </a:r>
            <a:endParaRPr lang="en-US" sz="2800" b="1" baseline="30000">
              <a:latin typeface="Times New Roman" panose="02020603050405020304" charset="0"/>
              <a:sym typeface="+mn-ea"/>
            </a:endParaRPr>
          </a:p>
          <a:p>
            <a:endParaRPr lang="en-US" altLang="en-US" sz="2800" b="1" baseline="30000">
              <a:latin typeface="Times New Roman" panose="02020603050405020304" charset="0"/>
              <a:sym typeface="+mn-ea"/>
            </a:endParaRPr>
          </a:p>
        </p:txBody>
      </p:sp>
      <p:sp>
        <p:nvSpPr>
          <p:cNvPr id="9" name="文本框 8"/>
          <p:cNvSpPr txBox="1"/>
          <p:nvPr/>
        </p:nvSpPr>
        <p:spPr>
          <a:xfrm>
            <a:off x="5923280" y="2816860"/>
            <a:ext cx="6096000" cy="370840"/>
          </a:xfrm>
          <a:prstGeom prst="rect">
            <a:avLst/>
          </a:prstGeom>
          <a:noFill/>
        </p:spPr>
        <p:txBody>
          <a:bodyPr wrap="square" rtlCol="0" anchor="t">
            <a:spAutoFit/>
          </a:bodyPr>
          <a:p>
            <a:pPr algn="l">
              <a:buClrTx/>
              <a:buSzTx/>
            </a:pPr>
            <a:r>
              <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繁盛-盛代强音</a:t>
            </a:r>
            <a:endPar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endParaRPr>
          </a:p>
        </p:txBody>
      </p:sp>
      <p:sp>
        <p:nvSpPr>
          <p:cNvPr id="10" name="文本框 9"/>
          <p:cNvSpPr txBox="1"/>
          <p:nvPr/>
        </p:nvSpPr>
        <p:spPr>
          <a:xfrm>
            <a:off x="4461510" y="4202430"/>
            <a:ext cx="6096000" cy="370840"/>
          </a:xfrm>
          <a:prstGeom prst="rect">
            <a:avLst/>
          </a:prstGeom>
          <a:noFill/>
        </p:spPr>
        <p:txBody>
          <a:bodyPr wrap="square" rtlCol="0" anchor="t">
            <a:spAutoFit/>
            <a:scene3d>
              <a:camera prst="orthographicFront"/>
              <a:lightRig rig="threePt" dir="t"/>
            </a:scene3d>
          </a:bodyPr>
          <a:p>
            <a:pPr lvl="0" algn="l">
              <a:buClrTx/>
              <a:buSzTx/>
            </a:pPr>
            <a:r>
              <a:rPr lang="en-US"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发展-乱世裂变</a:t>
            </a:r>
            <a:endParaRPr lang="en-US"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endParaRPr>
          </a:p>
        </p:txBody>
      </p:sp>
      <p:sp>
        <p:nvSpPr>
          <p:cNvPr id="11" name="文本框 10"/>
          <p:cNvSpPr txBox="1"/>
          <p:nvPr/>
        </p:nvSpPr>
        <p:spPr>
          <a:xfrm>
            <a:off x="2772410" y="2373630"/>
            <a:ext cx="6096000" cy="370840"/>
          </a:xfrm>
          <a:prstGeom prst="rect">
            <a:avLst/>
          </a:prstGeom>
          <a:noFill/>
        </p:spPr>
        <p:txBody>
          <a:bodyPr wrap="square" rtlCol="0" anchor="t">
            <a:spAutoFit/>
          </a:bodyPr>
          <a:p>
            <a:r>
              <a:rPr lang="en-US" sz="2800" baseline="30000">
                <a:latin typeface="Times New Roman" panose="02020603050405020304" charset="0"/>
                <a:sym typeface="+mn-ea"/>
              </a:rPr>
              <a:t> </a:t>
            </a:r>
            <a:r>
              <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形成-大一统整合</a:t>
            </a:r>
            <a:r>
              <a:rPr lang="zh-CN" sz="2800" baseline="30000">
                <a:latin typeface="Times New Roman" panose="02020603050405020304" charset="0"/>
                <a:sym typeface="+mn-ea"/>
              </a:rPr>
              <a:t>，</a:t>
            </a:r>
            <a:endParaRPr lang="zh-CN" altLang="en-US" sz="2800" baseline="30000">
              <a:latin typeface="Times New Roman" panose="02020603050405020304" charset="0"/>
              <a:sym typeface="+mn-ea"/>
            </a:endParaRPr>
          </a:p>
        </p:txBody>
      </p:sp>
      <p:sp>
        <p:nvSpPr>
          <p:cNvPr id="12" name="文本框 11"/>
          <p:cNvSpPr txBox="1"/>
          <p:nvPr/>
        </p:nvSpPr>
        <p:spPr>
          <a:xfrm>
            <a:off x="8360410" y="3221355"/>
            <a:ext cx="6096000" cy="370840"/>
          </a:xfrm>
          <a:prstGeom prst="rect">
            <a:avLst/>
          </a:prstGeom>
          <a:noFill/>
        </p:spPr>
        <p:txBody>
          <a:bodyPr wrap="square" rtlCol="0" anchor="t">
            <a:spAutoFit/>
          </a:bodyPr>
          <a:p>
            <a:r>
              <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动荡- 朔方冲击</a:t>
            </a:r>
            <a:endParaRPr lang="zh-CN" altLang="en-US" sz="2800" baseline="30000">
              <a:latin typeface="Times New Roman" panose="02020603050405020304" charset="0"/>
              <a:sym typeface="+mn-ea"/>
            </a:endParaRPr>
          </a:p>
        </p:txBody>
      </p:sp>
      <p:sp>
        <p:nvSpPr>
          <p:cNvPr id="14" name="文本框 13"/>
          <p:cNvSpPr txBox="1"/>
          <p:nvPr/>
        </p:nvSpPr>
        <p:spPr>
          <a:xfrm>
            <a:off x="9552940" y="4439920"/>
            <a:ext cx="6096000" cy="370840"/>
          </a:xfrm>
          <a:prstGeom prst="rect">
            <a:avLst/>
          </a:prstGeom>
          <a:noFill/>
        </p:spPr>
        <p:txBody>
          <a:bodyPr wrap="square" rtlCol="0" anchor="t">
            <a:spAutoFit/>
          </a:bodyPr>
          <a:p>
            <a:r>
              <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转折</a:t>
            </a:r>
            <a:r>
              <a:rPr lang="en-US" sz="2800" baseline="30000">
                <a:latin typeface="Times New Roman" panose="02020603050405020304" charset="0"/>
                <a:sym typeface="+mn-ea"/>
              </a:rPr>
              <a:t>-</a:t>
            </a:r>
            <a:r>
              <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垂暮新变</a:t>
            </a:r>
            <a:endParaRPr lang="zh-CN" altLang="en-US" sz="2800" baseline="30000">
              <a:latin typeface="Times New Roman" panose="02020603050405020304" charset="0"/>
              <a:sym typeface="+mn-ea"/>
            </a:endParaRPr>
          </a:p>
        </p:txBody>
      </p:sp>
      <p:sp>
        <p:nvSpPr>
          <p:cNvPr id="15" name="文本框 14"/>
          <p:cNvSpPr txBox="1"/>
          <p:nvPr/>
        </p:nvSpPr>
        <p:spPr>
          <a:xfrm>
            <a:off x="10910570" y="3242310"/>
            <a:ext cx="6096000" cy="370840"/>
          </a:xfrm>
          <a:prstGeom prst="rect">
            <a:avLst/>
          </a:prstGeom>
          <a:noFill/>
        </p:spPr>
        <p:txBody>
          <a:bodyPr wrap="square" rtlCol="0" anchor="t">
            <a:spAutoFit/>
          </a:bodyPr>
          <a:p>
            <a:r>
              <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衰落到复兴</a:t>
            </a:r>
            <a:r>
              <a:rPr lang="zh-CN" sz="2800" baseline="30000">
                <a:latin typeface="Times New Roman" panose="02020603050405020304" charset="0"/>
                <a:sym typeface="+mn-ea"/>
              </a:rPr>
              <a:t>：</a:t>
            </a:r>
            <a:endParaRPr lang="zh-CN" altLang="en-US" sz="2800" baseline="30000">
              <a:latin typeface="Times New Roman" panose="02020603050405020304" charset="0"/>
              <a:sym typeface="+mn-ea"/>
            </a:endParaRPr>
          </a:p>
        </p:txBody>
      </p:sp>
      <p:sp>
        <p:nvSpPr>
          <p:cNvPr id="16" name="文本框 15"/>
          <p:cNvSpPr txBox="1"/>
          <p:nvPr/>
        </p:nvSpPr>
        <p:spPr>
          <a:xfrm>
            <a:off x="1756410" y="898525"/>
            <a:ext cx="1291590" cy="1306195"/>
          </a:xfrm>
          <a:prstGeom prst="rect">
            <a:avLst/>
          </a:prstGeom>
          <a:noFill/>
        </p:spPr>
        <p:txBody>
          <a:bodyPr wrap="square" rtlCol="0" anchor="t">
            <a:noAutofit/>
          </a:bodyPr>
          <a:p>
            <a:pPr algn="l">
              <a:lnSpc>
                <a:spcPct val="150000"/>
              </a:lnSpc>
              <a:buClrTx/>
              <a:buSzTx/>
            </a:pPr>
            <a:r>
              <a:rPr lang="zh-CN" sz="2800" b="1" baseline="30000">
                <a:latin typeface="Times New Roman" panose="02020603050405020304" charset="0"/>
                <a:sym typeface="+mn-ea"/>
              </a:rPr>
              <a:t>多元私学，诸子争鸣，重民轻神民贵君轻。</a:t>
            </a:r>
            <a:endParaRPr lang="zh-CN" sz="2800" b="1" baseline="30000">
              <a:latin typeface="Times New Roman" panose="02020603050405020304" charset="0"/>
              <a:sym typeface="+mn-ea"/>
            </a:endParaRPr>
          </a:p>
          <a:p>
            <a:endParaRPr lang="en-US" altLang="en-US" sz="2800" baseline="30000">
              <a:latin typeface="Times New Roman" panose="02020603050405020304" charset="0"/>
              <a:sym typeface="+mn-ea"/>
            </a:endParaRPr>
          </a:p>
        </p:txBody>
      </p:sp>
      <p:sp>
        <p:nvSpPr>
          <p:cNvPr id="18" name="文本框 17"/>
          <p:cNvSpPr txBox="1"/>
          <p:nvPr/>
        </p:nvSpPr>
        <p:spPr>
          <a:xfrm>
            <a:off x="3039110" y="2957830"/>
            <a:ext cx="1687195" cy="2956560"/>
          </a:xfrm>
          <a:prstGeom prst="rect">
            <a:avLst/>
          </a:prstGeom>
          <a:noFill/>
        </p:spPr>
        <p:txBody>
          <a:bodyPr wrap="square" rtlCol="0" anchor="t">
            <a:noAutofit/>
          </a:bodyPr>
          <a:p>
            <a:pPr algn="l">
              <a:lnSpc>
                <a:spcPct val="150000"/>
              </a:lnSpc>
              <a:buClrTx/>
              <a:buSzTx/>
            </a:pPr>
            <a:endParaRPr lang="en-US" sz="2800" baseline="30000">
              <a:latin typeface="Times New Roman" panose="02020603050405020304" charset="0"/>
              <a:sym typeface="+mn-ea"/>
            </a:endParaRPr>
          </a:p>
          <a:p>
            <a:pPr algn="l">
              <a:lnSpc>
                <a:spcPct val="150000"/>
              </a:lnSpc>
              <a:buClrTx/>
              <a:buSzTx/>
            </a:pPr>
            <a:r>
              <a:rPr lang="zh-CN" sz="2800" b="1" baseline="30000">
                <a:latin typeface="Times New Roman" panose="02020603050405020304" charset="0"/>
                <a:sym typeface="+mn-ea"/>
              </a:rPr>
              <a:t> 从焚书坑儒到独尊儒术。</a:t>
            </a:r>
            <a:endParaRPr lang="zh-CN" sz="2800" b="1" baseline="30000">
              <a:latin typeface="Times New Roman" panose="02020603050405020304" charset="0"/>
              <a:sym typeface="+mn-ea"/>
            </a:endParaRPr>
          </a:p>
          <a:p>
            <a:pPr algn="l">
              <a:lnSpc>
                <a:spcPct val="150000"/>
              </a:lnSpc>
              <a:buClrTx/>
              <a:buSzTx/>
            </a:pPr>
            <a:r>
              <a:rPr lang="zh-CN" sz="2800" b="1" baseline="30000">
                <a:latin typeface="Times New Roman" panose="02020603050405020304" charset="0"/>
                <a:sym typeface="+mn-ea"/>
              </a:rPr>
              <a:t>经学与经经古文之争</a:t>
            </a:r>
            <a:endParaRPr lang="zh-CN" sz="2800" b="1" baseline="30000">
              <a:latin typeface="Times New Roman" panose="02020603050405020304" charset="0"/>
              <a:sym typeface="+mn-ea"/>
            </a:endParaRPr>
          </a:p>
          <a:p>
            <a:pPr algn="l">
              <a:lnSpc>
                <a:spcPct val="150000"/>
              </a:lnSpc>
              <a:buClrTx/>
              <a:buSzTx/>
            </a:pPr>
            <a:r>
              <a:rPr lang="zh-CN" sz="2800" b="1" baseline="30000">
                <a:latin typeface="Times New Roman" panose="02020603050405020304" charset="0"/>
                <a:sym typeface="+mn-ea"/>
              </a:rPr>
              <a:t>佛教东来与道教创立</a:t>
            </a:r>
            <a:endParaRPr lang="zh-CN" sz="2800" b="1" baseline="30000">
              <a:latin typeface="Times New Roman" panose="02020603050405020304" charset="0"/>
              <a:sym typeface="+mn-ea"/>
            </a:endParaRPr>
          </a:p>
          <a:p>
            <a:endParaRPr lang="en-US" altLang="en-US" sz="2800" baseline="30000">
              <a:latin typeface="Times New Roman" panose="02020603050405020304" charset="0"/>
              <a:sym typeface="+mn-ea"/>
            </a:endParaRPr>
          </a:p>
        </p:txBody>
      </p:sp>
      <p:sp>
        <p:nvSpPr>
          <p:cNvPr id="19" name="文本框 18"/>
          <p:cNvSpPr txBox="1"/>
          <p:nvPr/>
        </p:nvSpPr>
        <p:spPr>
          <a:xfrm>
            <a:off x="4762500" y="1290955"/>
            <a:ext cx="1387475" cy="1600835"/>
          </a:xfrm>
          <a:prstGeom prst="rect">
            <a:avLst/>
          </a:prstGeom>
          <a:noFill/>
        </p:spPr>
        <p:txBody>
          <a:bodyPr wrap="square" rtlCol="0" anchor="t">
            <a:noAutofit/>
          </a:bodyPr>
          <a:p>
            <a:pPr algn="l">
              <a:lnSpc>
                <a:spcPct val="150000"/>
              </a:lnSpc>
              <a:buClrTx/>
              <a:buSzTx/>
            </a:pPr>
            <a:r>
              <a:rPr lang="zh-CN" sz="2800" b="1" baseline="30000">
                <a:latin typeface="Times New Roman" panose="02020603050405020304" charset="0"/>
                <a:sym typeface="+mn-ea"/>
              </a:rPr>
              <a:t>玄学·清谈,佛教华化与道教融会儒佛,</a:t>
            </a:r>
            <a:endParaRPr lang="zh-CN" sz="2800" b="1" baseline="30000">
              <a:latin typeface="Times New Roman" panose="02020603050405020304" charset="0"/>
              <a:sym typeface="+mn-ea"/>
            </a:endParaRPr>
          </a:p>
          <a:p>
            <a:pPr algn="l">
              <a:lnSpc>
                <a:spcPct val="150000"/>
              </a:lnSpc>
              <a:buClrTx/>
              <a:buSzTx/>
            </a:pPr>
            <a:r>
              <a:rPr lang="zh-CN" sz="2800" b="1" baseline="30000">
                <a:latin typeface="Times New Roman" panose="02020603050405020304" charset="0"/>
                <a:sym typeface="+mn-ea"/>
              </a:rPr>
              <a:t>汉胡大交会</a:t>
            </a:r>
            <a:endParaRPr lang="zh-CN" sz="2800" b="1" baseline="30000">
              <a:latin typeface="Times New Roman" panose="02020603050405020304" charset="0"/>
              <a:sym typeface="+mn-ea"/>
            </a:endParaRPr>
          </a:p>
          <a:p>
            <a:endParaRPr lang="en-US" altLang="en-US" sz="2800" baseline="30000">
              <a:latin typeface="Times New Roman" panose="02020603050405020304" charset="0"/>
              <a:sym typeface="+mn-ea"/>
            </a:endParaRPr>
          </a:p>
        </p:txBody>
      </p:sp>
      <p:sp>
        <p:nvSpPr>
          <p:cNvPr id="20" name="文本框 19"/>
          <p:cNvSpPr txBox="1"/>
          <p:nvPr/>
        </p:nvSpPr>
        <p:spPr>
          <a:xfrm>
            <a:off x="5932805" y="3906520"/>
            <a:ext cx="1401445" cy="2167255"/>
          </a:xfrm>
          <a:prstGeom prst="rect">
            <a:avLst/>
          </a:prstGeom>
          <a:noFill/>
        </p:spPr>
        <p:txBody>
          <a:bodyPr wrap="square" rtlCol="0" anchor="t">
            <a:noAutofit/>
          </a:bodyPr>
          <a:p>
            <a:pPr algn="l">
              <a:lnSpc>
                <a:spcPct val="150000"/>
              </a:lnSpc>
              <a:buClrTx/>
              <a:buSzTx/>
            </a:pPr>
            <a:r>
              <a:rPr lang="zh-CN" sz="2800" b="1" baseline="30000">
                <a:latin typeface="Times New Roman" panose="02020603050405020304" charset="0"/>
                <a:sym typeface="+mn-ea"/>
              </a:rPr>
              <a:t>三教共弘,科举考试,吸纳异域与泽被东西</a:t>
            </a:r>
            <a:endParaRPr lang="zh-CN" sz="2800" b="1" baseline="30000">
              <a:latin typeface="Times New Roman" panose="02020603050405020304" charset="0"/>
              <a:sym typeface="+mn-ea"/>
            </a:endParaRPr>
          </a:p>
          <a:p>
            <a:endParaRPr lang="zh-CN" altLang="en-US" sz="2800" baseline="30000">
              <a:latin typeface="Times New Roman" panose="02020603050405020304" charset="0"/>
              <a:sym typeface="+mn-ea"/>
            </a:endParaRPr>
          </a:p>
        </p:txBody>
      </p:sp>
      <p:sp>
        <p:nvSpPr>
          <p:cNvPr id="21" name="文本框 20"/>
          <p:cNvSpPr txBox="1"/>
          <p:nvPr/>
        </p:nvSpPr>
        <p:spPr>
          <a:xfrm>
            <a:off x="7411720" y="1508125"/>
            <a:ext cx="1129030" cy="2897505"/>
          </a:xfrm>
          <a:prstGeom prst="rect">
            <a:avLst/>
          </a:prstGeom>
          <a:noFill/>
        </p:spPr>
        <p:txBody>
          <a:bodyPr wrap="square" rtlCol="0" anchor="t">
            <a:noAutofit/>
          </a:bodyPr>
          <a:p>
            <a:r>
              <a:rPr lang="zh-CN" sz="2800" b="1" baseline="30000">
                <a:latin typeface="Times New Roman" panose="02020603050405020304" charset="0"/>
                <a:sym typeface="+mn-ea"/>
              </a:rPr>
              <a:t>学校与书院，</a:t>
            </a:r>
            <a:endParaRPr lang="zh-CN" sz="2800" b="1" baseline="30000">
              <a:latin typeface="Times New Roman" panose="02020603050405020304" charset="0"/>
              <a:sym typeface="+mn-ea"/>
            </a:endParaRPr>
          </a:p>
          <a:p>
            <a:r>
              <a:rPr lang="zh-CN" sz="2800" b="1" baseline="30000">
                <a:latin typeface="Times New Roman" panose="02020603050405020304" charset="0"/>
                <a:sym typeface="+mn-ea"/>
              </a:rPr>
              <a:t>儒学复兴与理学建构，</a:t>
            </a:r>
            <a:endParaRPr lang="zh-CN" sz="2800" b="1" baseline="30000">
              <a:latin typeface="Times New Roman" panose="02020603050405020304" charset="0"/>
              <a:sym typeface="+mn-ea"/>
            </a:endParaRPr>
          </a:p>
          <a:p>
            <a:endParaRPr lang="en-US" altLang="en-US" sz="2800" b="1" baseline="30000">
              <a:latin typeface="Times New Roman" panose="02020603050405020304" charset="0"/>
              <a:sym typeface="+mn-ea"/>
            </a:endParaRPr>
          </a:p>
        </p:txBody>
      </p:sp>
      <p:pic>
        <p:nvPicPr>
          <p:cNvPr id="23" name="图片 18" descr="《墨迹二》PNG免抠图素材 - 彼岸桃花 - ."/>
          <p:cNvPicPr>
            <a:picLocks noChangeAspect="1"/>
          </p:cNvPicPr>
          <p:nvPr>
            <p:custDataLst>
              <p:tags r:id="rId6"/>
            </p:custDataLst>
          </p:nvPr>
        </p:nvPicPr>
        <p:blipFill>
          <a:blip r:embed="rId3"/>
          <a:stretch>
            <a:fillRect/>
          </a:stretch>
        </p:blipFill>
        <p:spPr>
          <a:xfrm rot="10800000">
            <a:off x="10778490" y="3611245"/>
            <a:ext cx="1413510" cy="404495"/>
          </a:xfrm>
          <a:prstGeom prst="rect">
            <a:avLst/>
          </a:prstGeom>
          <a:noFill/>
          <a:ln w="9525">
            <a:noFill/>
          </a:ln>
        </p:spPr>
      </p:pic>
      <p:sp>
        <p:nvSpPr>
          <p:cNvPr id="27" name="文本框 26"/>
          <p:cNvSpPr txBox="1"/>
          <p:nvPr>
            <p:custDataLst>
              <p:tags r:id="rId7"/>
            </p:custDataLst>
          </p:nvPr>
        </p:nvSpPr>
        <p:spPr>
          <a:xfrm>
            <a:off x="7195820" y="4156075"/>
            <a:ext cx="6096000" cy="370840"/>
          </a:xfrm>
          <a:prstGeom prst="rect">
            <a:avLst/>
          </a:prstGeom>
          <a:noFill/>
        </p:spPr>
        <p:txBody>
          <a:bodyPr wrap="square" rtlCol="0" anchor="t">
            <a:spAutoFit/>
          </a:bodyPr>
          <a:p>
            <a:pPr lvl="0" algn="l">
              <a:buClrTx/>
              <a:buSzTx/>
            </a:pPr>
            <a:r>
              <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繁荣</a:t>
            </a:r>
            <a:r>
              <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 </a:t>
            </a:r>
            <a:r>
              <a:rPr lang="zh-CN" sz="2800" baseline="3000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sym typeface="+mn-ea"/>
              </a:rPr>
              <a:t>精致内敛</a:t>
            </a:r>
            <a:endParaRPr lang="en-US" sz="2800" baseline="30000">
              <a:latin typeface="Times New Roman" panose="02020603050405020304" charset="0"/>
              <a:sym typeface="+mn-ea"/>
            </a:endParaRPr>
          </a:p>
        </p:txBody>
      </p:sp>
      <p:sp>
        <p:nvSpPr>
          <p:cNvPr id="33" name="文本框 32"/>
          <p:cNvSpPr txBox="1"/>
          <p:nvPr/>
        </p:nvSpPr>
        <p:spPr>
          <a:xfrm>
            <a:off x="8540750" y="4497705"/>
            <a:ext cx="1388745" cy="2771775"/>
          </a:xfrm>
          <a:prstGeom prst="rect">
            <a:avLst/>
          </a:prstGeom>
          <a:noFill/>
        </p:spPr>
        <p:txBody>
          <a:bodyPr wrap="square" rtlCol="0" anchor="t">
            <a:noAutofit/>
          </a:bodyPr>
          <a:p>
            <a:r>
              <a:rPr lang="zh-CN" sz="2800" b="1" baseline="30000">
                <a:latin typeface="Times New Roman" panose="02020603050405020304" charset="0"/>
                <a:sym typeface="+mn-ea"/>
              </a:rPr>
              <a:t>征服者被征服，</a:t>
            </a:r>
            <a:endParaRPr lang="zh-CN" sz="2800" b="1" baseline="30000">
              <a:latin typeface="Times New Roman" panose="02020603050405020304" charset="0"/>
              <a:sym typeface="+mn-ea"/>
            </a:endParaRPr>
          </a:p>
          <a:p>
            <a:r>
              <a:rPr lang="zh-CN" sz="2800" b="1" baseline="30000">
                <a:latin typeface="Times New Roman" panose="02020603050405020304" charset="0"/>
                <a:sym typeface="+mn-ea"/>
              </a:rPr>
              <a:t>大哉乾元，杂剧与科技</a:t>
            </a:r>
            <a:endParaRPr lang="en-US" sz="2800" b="1" baseline="30000">
              <a:latin typeface="Times New Roman" panose="02020603050405020304" charset="0"/>
              <a:sym typeface="+mn-ea"/>
            </a:endParaRPr>
          </a:p>
          <a:p>
            <a:endParaRPr lang="en-US" altLang="en-US" sz="2800" b="1" baseline="30000">
              <a:latin typeface="Times New Roman" panose="02020603050405020304" charset="0"/>
              <a:sym typeface="+mn-ea"/>
            </a:endParaRPr>
          </a:p>
        </p:txBody>
      </p:sp>
      <p:sp>
        <p:nvSpPr>
          <p:cNvPr id="34" name="文本框 33"/>
          <p:cNvSpPr txBox="1"/>
          <p:nvPr/>
        </p:nvSpPr>
        <p:spPr>
          <a:xfrm>
            <a:off x="9802495" y="1680210"/>
            <a:ext cx="1549400" cy="1136650"/>
          </a:xfrm>
          <a:prstGeom prst="rect">
            <a:avLst/>
          </a:prstGeom>
          <a:noFill/>
        </p:spPr>
        <p:txBody>
          <a:bodyPr wrap="square" rtlCol="0" anchor="t">
            <a:noAutofit/>
          </a:bodyPr>
          <a:p>
            <a:r>
              <a:rPr lang="zh-CN" sz="2800" b="1" baseline="30000">
                <a:latin typeface="Times New Roman" panose="02020603050405020304" charset="0"/>
                <a:sym typeface="+mn-ea"/>
              </a:rPr>
              <a:t>专制文网，八股</a:t>
            </a:r>
            <a:endParaRPr lang="zh-CN" sz="2800" b="1" baseline="30000">
              <a:latin typeface="Times New Roman" panose="02020603050405020304" charset="0"/>
              <a:sym typeface="+mn-ea"/>
            </a:endParaRPr>
          </a:p>
          <a:p>
            <a:r>
              <a:rPr lang="zh-CN" sz="2800" b="1" baseline="30000">
                <a:latin typeface="Times New Roman" panose="02020603050405020304" charset="0"/>
                <a:sym typeface="+mn-ea"/>
              </a:rPr>
              <a:t>下西</a:t>
            </a:r>
            <a:endParaRPr lang="zh-CN" sz="2800" b="1" baseline="30000">
              <a:latin typeface="Times New Roman" panose="02020603050405020304" charset="0"/>
              <a:sym typeface="+mn-ea"/>
            </a:endParaRPr>
          </a:p>
          <a:p>
            <a:r>
              <a:rPr lang="zh-CN" sz="2800" b="1" baseline="30000">
                <a:latin typeface="Times New Roman" panose="02020603050405020304" charset="0"/>
                <a:sym typeface="+mn-ea"/>
              </a:rPr>
              <a:t>洋与海禁，西学东渐与中学西传</a:t>
            </a:r>
            <a:endParaRPr lang="en-US" sz="2800" b="1" baseline="30000">
              <a:latin typeface="Times New Roman" panose="02020603050405020304" charset="0"/>
              <a:sym typeface="+mn-ea"/>
            </a:endParaRPr>
          </a:p>
          <a:p>
            <a:endParaRPr lang="en-US" altLang="en-US" sz="2800" b="1" baseline="30000">
              <a:latin typeface="Times New Roman" panose="02020603050405020304" charset="0"/>
              <a:sym typeface="+mn-ea"/>
            </a:endParaRPr>
          </a:p>
        </p:txBody>
      </p:sp>
      <p:sp>
        <p:nvSpPr>
          <p:cNvPr id="35" name="文本框 34"/>
          <p:cNvSpPr txBox="1"/>
          <p:nvPr/>
        </p:nvSpPr>
        <p:spPr>
          <a:xfrm>
            <a:off x="11044555" y="4492625"/>
            <a:ext cx="1309370" cy="2733675"/>
          </a:xfrm>
          <a:prstGeom prst="rect">
            <a:avLst/>
          </a:prstGeom>
          <a:noFill/>
        </p:spPr>
        <p:txBody>
          <a:bodyPr wrap="square" rtlCol="0" anchor="t">
            <a:noAutofit/>
          </a:bodyPr>
          <a:p>
            <a:r>
              <a:rPr lang="zh-CN" sz="2800" b="1" baseline="30000">
                <a:latin typeface="Times New Roman" panose="02020603050405020304" charset="0"/>
                <a:sym typeface="+mn-ea"/>
              </a:rPr>
              <a:t>体用之辩、从维新到革命、</a:t>
            </a:r>
            <a:endParaRPr lang="zh-CN" sz="2800" b="1" baseline="30000">
              <a:latin typeface="Times New Roman" panose="02020603050405020304" charset="0"/>
              <a:sym typeface="+mn-ea"/>
            </a:endParaRPr>
          </a:p>
          <a:p>
            <a:r>
              <a:rPr lang="zh-CN" sz="2800" b="1" baseline="30000">
                <a:latin typeface="Times New Roman" panose="02020603050405020304" charset="0"/>
                <a:sym typeface="+mn-ea"/>
              </a:rPr>
              <a:t>习俗转化、文化的觉醒</a:t>
            </a:r>
            <a:endParaRPr lang="zh-CN" sz="2800" b="1" baseline="30000">
              <a:latin typeface="Times New Roman" panose="02020603050405020304" charset="0"/>
              <a:sym typeface="+mn-ea"/>
            </a:endParaRPr>
          </a:p>
          <a:p>
            <a:r>
              <a:rPr lang="zh-CN" sz="2800" b="1" baseline="30000">
                <a:latin typeface="Times New Roman" panose="02020603050405020304" charset="0"/>
                <a:sym typeface="+mn-ea"/>
              </a:rPr>
              <a:t>新文化运动</a:t>
            </a:r>
            <a:endParaRPr lang="zh-CN" altLang="en-US" sz="2800" b="1" baseline="30000">
              <a:latin typeface="Times New Roman" panose="02020603050405020304"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6096000" y="1495425"/>
            <a:ext cx="5214620" cy="1348740"/>
          </a:xfrm>
          <a:prstGeom prst="rect">
            <a:avLst/>
          </a:prstGeom>
          <a:noFill/>
          <a:ln w="9525">
            <a:noFill/>
            <a:prstDash val="sysDot"/>
          </a:ln>
        </p:spPr>
        <p:txBody>
          <a:bodyPr wrap="square" anchor="t" anchorCtr="0">
            <a:noAutofit/>
          </a:bodyPr>
          <a:p>
            <a:pPr algn="just">
              <a:spcAft>
                <a:spcPts val="600"/>
              </a:spcAft>
            </a:pPr>
            <a:r>
              <a:rPr lang="zh-CN" altLang="en-US" sz="2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早期文化表现：</a:t>
            </a: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150000"/>
              </a:lnSpc>
              <a:spcAft>
                <a:spcPts val="600"/>
              </a:spcAft>
            </a:pPr>
            <a:r>
              <a:rPr lang="zh-CN" altLang="en-US" sz="1800" dirty="0">
                <a:solidFill>
                  <a:srgbClr val="3F3F3F"/>
                </a:solidFill>
                <a:highlight>
                  <a:srgbClr val="00FF00"/>
                </a:highlight>
                <a:latin typeface="微软雅黑" panose="020B0503020204020204" pitchFamily="2" charset="-122"/>
                <a:ea typeface="微软雅黑" panose="020B0503020204020204" pitchFamily="2" charset="-122"/>
                <a:sym typeface="微软雅黑" panose="020B0503020204020204" pitchFamily="2" charset="-122"/>
              </a:rPr>
              <a:t>语言与记事符号</a:t>
            </a: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800" dirty="0">
                <a:solidFill>
                  <a:srgbClr val="3F3F3F"/>
                </a:solidFill>
                <a:highlight>
                  <a:srgbClr val="00FF00"/>
                </a:highlight>
                <a:latin typeface="微软雅黑" panose="020B0503020204020204" pitchFamily="2" charset="-122"/>
                <a:ea typeface="微软雅黑" panose="020B0503020204020204" pitchFamily="2" charset="-122"/>
                <a:sym typeface="微软雅黑" panose="020B0503020204020204" pitchFamily="2" charset="-122"/>
              </a:rPr>
              <a:t>绘画·雕塑</a:t>
            </a: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（勾线法、没骨法、填色法，这些特点在原始绘画中已有显现。）</a:t>
            </a:r>
            <a:endPar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150000"/>
              </a:lnSpc>
              <a:spcAft>
                <a:spcPts val="600"/>
              </a:spcAft>
            </a:pPr>
            <a:r>
              <a:rPr lang="zh-CN" altLang="en-US" sz="1800" dirty="0">
                <a:solidFill>
                  <a:srgbClr val="3F3F3F"/>
                </a:solidFill>
                <a:highlight>
                  <a:srgbClr val="00FF00"/>
                </a:highlight>
                <a:latin typeface="微软雅黑" panose="020B0503020204020204" pitchFamily="2" charset="-122"/>
                <a:ea typeface="微软雅黑" panose="020B0503020204020204" pitchFamily="2" charset="-122"/>
                <a:sym typeface="微软雅黑" panose="020B0503020204020204" pitchFamily="2" charset="-122"/>
              </a:rPr>
              <a:t>音乐·舞蹈</a:t>
            </a: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800" dirty="0">
                <a:solidFill>
                  <a:srgbClr val="3F3F3F"/>
                </a:solidFill>
                <a:highlight>
                  <a:srgbClr val="00FF00"/>
                </a:highlight>
                <a:latin typeface="微软雅黑" panose="020B0503020204020204" pitchFamily="2" charset="-122"/>
                <a:ea typeface="微软雅黑" panose="020B0503020204020204" pitchFamily="2" charset="-122"/>
                <a:sym typeface="微软雅黑" panose="020B0503020204020204" pitchFamily="2" charset="-122"/>
              </a:rPr>
              <a:t>天文历法</a:t>
            </a: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800" dirty="0">
                <a:solidFill>
                  <a:srgbClr val="3F3F3F"/>
                </a:solidFill>
                <a:highlight>
                  <a:srgbClr val="00FF00"/>
                </a:highlight>
                <a:latin typeface="微软雅黑" panose="020B0503020204020204" pitchFamily="2" charset="-122"/>
                <a:ea typeface="微软雅黑" panose="020B0503020204020204" pitchFamily="2" charset="-122"/>
                <a:sym typeface="微软雅黑" panose="020B0503020204020204" pitchFamily="2" charset="-122"/>
              </a:rPr>
              <a:t>数学萌芽</a:t>
            </a: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（十二以内的数有着明确的概念）</a:t>
            </a:r>
            <a:endPar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150000"/>
              </a:lnSpc>
              <a:spcAft>
                <a:spcPts val="600"/>
              </a:spcAft>
            </a:pPr>
            <a:r>
              <a:rPr lang="zh-CN" altLang="en-US" sz="1800" dirty="0">
                <a:solidFill>
                  <a:srgbClr val="3F3F3F"/>
                </a:solidFill>
                <a:highlight>
                  <a:srgbClr val="00FF00"/>
                </a:highlight>
                <a:latin typeface="微软雅黑" panose="020B0503020204020204" pitchFamily="2" charset="-122"/>
                <a:ea typeface="微软雅黑" panose="020B0503020204020204" pitchFamily="2" charset="-122"/>
                <a:sym typeface="微软雅黑" panose="020B0503020204020204" pitchFamily="2" charset="-122"/>
              </a:rPr>
              <a:t>建筑技术</a:t>
            </a: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（干栏式建筑和土木合筑式建筑成为以后中国建筑的主体），</a:t>
            </a:r>
            <a:endPar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150000"/>
              </a:lnSpc>
              <a:spcAft>
                <a:spcPts val="600"/>
              </a:spcAft>
            </a:pPr>
            <a:r>
              <a:rPr lang="zh-CN" altLang="en-US" sz="1800" dirty="0">
                <a:solidFill>
                  <a:srgbClr val="3F3F3F"/>
                </a:solidFill>
                <a:highlight>
                  <a:srgbClr val="00FF00"/>
                </a:highlight>
                <a:latin typeface="微软雅黑" panose="020B0503020204020204" pitchFamily="2" charset="-122"/>
                <a:ea typeface="微软雅黑" panose="020B0503020204020204" pitchFamily="2" charset="-122"/>
                <a:sym typeface="微软雅黑" panose="020B0503020204020204" pitchFamily="2" charset="-122"/>
              </a:rPr>
              <a:t>百草成药</a:t>
            </a: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（神农尝“百草，始有医药”——《史记·补三皇本纪》）</a:t>
            </a:r>
            <a:endPar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rPr>
              <a:t>原始社会</a:t>
            </a:r>
            <a:endPar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 name="文本框 1"/>
          <p:cNvSpPr txBox="1"/>
          <p:nvPr/>
        </p:nvSpPr>
        <p:spPr>
          <a:xfrm>
            <a:off x="733425" y="1592580"/>
            <a:ext cx="4587240" cy="2882900"/>
          </a:xfrm>
          <a:prstGeom prst="rect">
            <a:avLst/>
          </a:prstGeom>
          <a:noFill/>
        </p:spPr>
        <p:txBody>
          <a:bodyPr wrap="square" rtlCol="0" anchor="t">
            <a:noAutofit/>
          </a:bodyPr>
          <a:p>
            <a:pPr algn="just">
              <a:spcAft>
                <a:spcPts val="600"/>
              </a:spcAft>
            </a:pPr>
            <a:r>
              <a:rPr lang="zh-CN" altLang="en-US" sz="2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早期文明代表：</a:t>
            </a:r>
            <a:endParaRPr lang="zh-CN" altLang="en-US" sz="2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150000"/>
              </a:lnSpc>
              <a:spcAft>
                <a:spcPts val="600"/>
              </a:spcAft>
            </a:pP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以生产经济为主导的新石器文化如满天星斗，散布东亚大陆，其富于典型性的有:</a:t>
            </a:r>
            <a:endPar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150000"/>
              </a:lnSpc>
              <a:spcAft>
                <a:spcPts val="600"/>
              </a:spcAft>
            </a:pPr>
            <a:r>
              <a:rPr lang="zh-CN" altLang="en-US" sz="1800" dirty="0">
                <a:solidFill>
                  <a:srgbClr val="3F3F3F"/>
                </a:solidFill>
                <a:highlight>
                  <a:srgbClr val="FFFF00"/>
                </a:highlight>
                <a:latin typeface="微软雅黑" panose="020B0503020204020204" pitchFamily="2" charset="-122"/>
                <a:ea typeface="微软雅黑" panose="020B0503020204020204" pitchFamily="2" charset="-122"/>
                <a:sym typeface="微软雅黑" panose="020B0503020204020204" pitchFamily="2" charset="-122"/>
              </a:rPr>
              <a:t>仰韶文化</a:t>
            </a: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（母系氏族繁盛期）、</a:t>
            </a:r>
            <a:endPar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150000"/>
              </a:lnSpc>
              <a:spcAft>
                <a:spcPts val="600"/>
              </a:spcAft>
            </a:pPr>
            <a:r>
              <a:rPr lang="zh-CN" altLang="en-US" sz="1800" dirty="0">
                <a:solidFill>
                  <a:srgbClr val="3F3F3F"/>
                </a:solidFill>
                <a:highlight>
                  <a:srgbClr val="FFFF00"/>
                </a:highlight>
                <a:latin typeface="微软雅黑" panose="020B0503020204020204" pitchFamily="2" charset="-122"/>
                <a:ea typeface="微软雅黑" panose="020B0503020204020204" pitchFamily="2" charset="-122"/>
                <a:sym typeface="微软雅黑" panose="020B0503020204020204" pitchFamily="2" charset="-122"/>
              </a:rPr>
              <a:t>龙山文化</a:t>
            </a: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（父系氏族文化时期，又称“黑陶文化）、</a:t>
            </a:r>
            <a:endPar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150000"/>
              </a:lnSpc>
              <a:spcAft>
                <a:spcPts val="600"/>
              </a:spcAft>
            </a:pPr>
            <a:r>
              <a:rPr lang="zh-CN" altLang="en-US" sz="1800" dirty="0">
                <a:solidFill>
                  <a:srgbClr val="3F3F3F"/>
                </a:solidFill>
                <a:highlight>
                  <a:srgbClr val="FFFF00"/>
                </a:highlight>
                <a:latin typeface="微软雅黑" panose="020B0503020204020204" pitchFamily="2" charset="-122"/>
                <a:ea typeface="微软雅黑" panose="020B0503020204020204" pitchFamily="2" charset="-122"/>
                <a:sym typeface="微软雅黑" panose="020B0503020204020204" pitchFamily="2" charset="-122"/>
              </a:rPr>
              <a:t>河姆渡文化</a:t>
            </a: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（长江流域也有灿烂的原始文化）、</a:t>
            </a:r>
            <a:endPar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150000"/>
              </a:lnSpc>
              <a:spcAft>
                <a:spcPts val="600"/>
              </a:spcAft>
            </a:pPr>
            <a:r>
              <a:rPr lang="zh-CN" altLang="en-US" sz="1800" dirty="0">
                <a:solidFill>
                  <a:srgbClr val="3F3F3F"/>
                </a:solidFill>
                <a:highlight>
                  <a:srgbClr val="FFFF00"/>
                </a:highlight>
                <a:latin typeface="微软雅黑" panose="020B0503020204020204" pitchFamily="2" charset="-122"/>
                <a:ea typeface="微软雅黑" panose="020B0503020204020204" pitchFamily="2" charset="-122"/>
                <a:sym typeface="微软雅黑" panose="020B0503020204020204" pitchFamily="2" charset="-122"/>
              </a:rPr>
              <a:t>屈家岭文化</a:t>
            </a: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（薄如蛋壳的小型彩陶、彩陶纺轮、长颈圈足壶为主要特征）。</a:t>
            </a:r>
            <a:endPar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spcAft>
                <a:spcPts val="600"/>
              </a:spcAft>
            </a:pP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文本框 2"/>
          <p:cNvSpPr txBox="1"/>
          <p:nvPr/>
        </p:nvSpPr>
        <p:spPr>
          <a:xfrm>
            <a:off x="1227455" y="709930"/>
            <a:ext cx="8988425" cy="882650"/>
          </a:xfrm>
          <a:prstGeom prst="rect">
            <a:avLst/>
          </a:prstGeom>
          <a:noFill/>
        </p:spPr>
        <p:txBody>
          <a:bodyPr wrap="square" rtlCol="0" anchor="t">
            <a:noAutofit/>
          </a:bodyPr>
          <a:p>
            <a:r>
              <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rPr>
              <a:t>人的诞生，意味着文明这部悲壮大剧揭开了帷幕。</a:t>
            </a:r>
            <a:endPara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00" name="图片 99"/>
          <p:cNvPicPr/>
          <p:nvPr>
            <p:custDataLst>
              <p:tags r:id="rId4"/>
            </p:custDataLst>
          </p:nvPr>
        </p:nvPicPr>
        <p:blipFill>
          <a:blip r:embed="rId5"/>
          <a:stretch>
            <a:fillRect/>
          </a:stretch>
        </p:blipFill>
        <p:spPr>
          <a:xfrm>
            <a:off x="8494395" y="4311015"/>
            <a:ext cx="3217545" cy="230124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359410" y="1969135"/>
            <a:ext cx="4593590" cy="5891530"/>
          </a:xfrm>
          <a:prstGeom prst="rect">
            <a:avLst/>
          </a:prstGeom>
          <a:noFill/>
          <a:ln w="9525">
            <a:noFill/>
          </a:ln>
        </p:spPr>
        <p:txBody>
          <a:bodyPr wrap="square" anchor="t" anchorCtr="0">
            <a:noAutofit/>
          </a:bodyPr>
          <a:p>
            <a:pPr algn="just">
              <a:spcAft>
                <a:spcPts val="600"/>
              </a:spcAft>
            </a:pPr>
            <a:r>
              <a:rPr lang="zh-CN" altLang="en-US" sz="2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文化多元发展的三个因素</a:t>
            </a:r>
            <a:endParaRPr lang="zh-CN" altLang="en-US" sz="2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150000"/>
              </a:lnSpc>
              <a:spcAft>
                <a:spcPts val="600"/>
              </a:spcAft>
            </a:pP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第一，保留较多原始民主的遗存，因而处事横溢。</a:t>
            </a:r>
            <a:endPar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150000"/>
              </a:lnSpc>
              <a:spcAft>
                <a:spcPts val="600"/>
              </a:spcAft>
            </a:pP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第二</a:t>
            </a:r>
            <a:r>
              <a:rPr lang="en-US" altLang="zh-CN"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 </a:t>
            </a: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，政治多元为文化多元提供了条件。</a:t>
            </a:r>
            <a:endPar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150000"/>
              </a:lnSpc>
              <a:spcAft>
                <a:spcPts val="600"/>
              </a:spcAft>
            </a:pPr>
            <a:r>
              <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第三，正因为政治的及观念的权威尚未树立，而原始民主遗风犹存，故当年士普遍富有批判精神。</a:t>
            </a:r>
            <a:endParaRPr lang="zh-CN" altLang="en-US" sz="1800"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rPr>
              <a:t>先秦</a:t>
            </a:r>
            <a:endPar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1" name="文本框 100"/>
          <p:cNvSpPr txBox="1"/>
          <p:nvPr/>
        </p:nvSpPr>
        <p:spPr>
          <a:xfrm>
            <a:off x="487045" y="854075"/>
            <a:ext cx="10259060" cy="1268095"/>
          </a:xfrm>
          <a:prstGeom prst="rect">
            <a:avLst/>
          </a:prstGeom>
          <a:noFill/>
          <a:ln w="9525">
            <a:noFill/>
          </a:ln>
        </p:spPr>
        <p:txBody>
          <a:bodyPr>
            <a:noAutofit/>
            <a:scene3d>
              <a:camera prst="orthographicFront"/>
              <a:lightRig rig="threePt" dir="t"/>
            </a:scene3d>
          </a:bodyPr>
          <a:p>
            <a:r>
              <a:rPr lang="zh-CN" sz="28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ea typeface="宋体" panose="02010600030101010101" pitchFamily="2" charset="-122"/>
              </a:rPr>
              <a:t>春秋末叶和战国是一个道术将为天下分裂特别时段呈现一元文化离析，多元文化发展的灿烂景观。</a:t>
            </a:r>
            <a:endParaRPr lang="zh-CN" altLang="en-US" sz="28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charset="0"/>
              <a:ea typeface="宋体" panose="02010600030101010101" pitchFamily="2" charset="-122"/>
            </a:endParaRPr>
          </a:p>
        </p:txBody>
      </p:sp>
      <p:sp>
        <p:nvSpPr>
          <p:cNvPr id="3" name="文本框 2"/>
          <p:cNvSpPr txBox="1"/>
          <p:nvPr/>
        </p:nvSpPr>
        <p:spPr>
          <a:xfrm>
            <a:off x="6096000" y="1665922"/>
            <a:ext cx="5080000" cy="4954270"/>
          </a:xfrm>
          <a:prstGeom prst="rect">
            <a:avLst/>
          </a:prstGeom>
        </p:spPr>
        <p:style>
          <a:lnRef idx="2">
            <a:schemeClr val="accent2"/>
          </a:lnRef>
          <a:fillRef idx="1">
            <a:schemeClr val="lt1"/>
          </a:fillRef>
          <a:effectRef idx="0">
            <a:schemeClr val="accent2"/>
          </a:effectRef>
          <a:fontRef idx="minor">
            <a:schemeClr val="dk1"/>
          </a:fontRef>
        </p:style>
        <p:txBody>
          <a:bodyPr>
            <a:spAutoFit/>
          </a:bodyPr>
          <a:p>
            <a:r>
              <a:rPr lang="zh-CN" sz="2800" b="1">
                <a:latin typeface="微软雅黑" panose="020B0503020204020204" pitchFamily="2" charset="-122"/>
                <a:ea typeface="微软雅黑" panose="020B0503020204020204" pitchFamily="2" charset="-122"/>
              </a:rPr>
              <a:t>文化域分</a:t>
            </a:r>
            <a:r>
              <a:rPr lang="zh-CN" sz="1800" b="0">
                <a:latin typeface="Times New Roman" panose="02020603050405020304" charset="0"/>
                <a:ea typeface="宋体" panose="02010600030101010101" pitchFamily="2" charset="-122"/>
              </a:rPr>
              <a:t>文化的域分。是一个流动的过程，它使自上古，而定型于晚周。</a:t>
            </a:r>
            <a:endParaRPr lang="zh-CN" sz="1800" b="0">
              <a:latin typeface="Times New Roman" panose="02020603050405020304" charset="0"/>
              <a:ea typeface="宋体" panose="02010600030101010101" pitchFamily="2" charset="-122"/>
            </a:endParaRPr>
          </a:p>
          <a:p>
            <a:r>
              <a:rPr lang="zh-CN" sz="1800" b="0">
                <a:highlight>
                  <a:srgbClr val="00FF00"/>
                </a:highlight>
                <a:latin typeface="Times New Roman" panose="02020603050405020304" charset="0"/>
                <a:ea typeface="宋体" panose="02010600030101010101" pitchFamily="2" charset="-122"/>
              </a:rPr>
              <a:t>齐鲁文化</a:t>
            </a:r>
            <a:r>
              <a:rPr lang="en-US" altLang="zh-CN" sz="1800" b="0">
                <a:highlight>
                  <a:srgbClr val="00FF00"/>
                </a:highlight>
                <a:latin typeface="Times New Roman" panose="02020603050405020304" charset="0"/>
                <a:ea typeface="宋体" panose="02010600030101010101" pitchFamily="2" charset="-122"/>
              </a:rPr>
              <a:t> </a:t>
            </a:r>
            <a:r>
              <a:rPr lang="en-US" altLang="zh-CN" sz="1800" b="0">
                <a:latin typeface="Times New Roman" panose="02020603050405020304" charset="0"/>
                <a:ea typeface="宋体" panose="02010600030101010101" pitchFamily="2" charset="-122"/>
              </a:rPr>
              <a:t> </a:t>
            </a:r>
            <a:r>
              <a:rPr lang="zh-CN" sz="1800" b="0">
                <a:latin typeface="Times New Roman" panose="02020603050405020304" charset="0"/>
                <a:ea typeface="宋体" panose="02010600030101010101" pitchFamily="2" charset="-122"/>
              </a:rPr>
              <a:t>稷下多辨士，邹鲁产圣人。</a:t>
            </a:r>
            <a:endParaRPr lang="zh-CN" sz="1800" b="0">
              <a:latin typeface="Times New Roman" panose="02020603050405020304" charset="0"/>
              <a:ea typeface="宋体" panose="02010600030101010101" pitchFamily="2" charset="-122"/>
            </a:endParaRPr>
          </a:p>
          <a:p>
            <a:r>
              <a:rPr lang="zh-CN" sz="1800" b="0">
                <a:highlight>
                  <a:srgbClr val="00FF00"/>
                </a:highlight>
                <a:latin typeface="Times New Roman" panose="02020603050405020304" charset="0"/>
                <a:ea typeface="宋体" panose="02010600030101010101" pitchFamily="2" charset="-122"/>
              </a:rPr>
              <a:t>齐文化</a:t>
            </a:r>
            <a:r>
              <a:rPr lang="zh-CN" sz="1800" b="0">
                <a:latin typeface="Times New Roman" panose="02020603050405020304" charset="0"/>
                <a:ea typeface="宋体" panose="02010600030101010101" pitchFamily="2" charset="-122"/>
              </a:rPr>
              <a:t>兼有阴阳家的空灵和儒家法家的注重功利。鲁文化则呈现周孔之学肃穆，理智的风范，以后弥盖中原，披及百代成为中华文化的正宗。</a:t>
            </a:r>
            <a:endParaRPr lang="zh-CN" sz="1800" b="0">
              <a:latin typeface="Times New Roman" panose="02020603050405020304" charset="0"/>
              <a:ea typeface="宋体" panose="02010600030101010101" pitchFamily="2" charset="-122"/>
            </a:endParaRPr>
          </a:p>
          <a:p>
            <a:r>
              <a:rPr lang="zh-CN" sz="1800" b="0">
                <a:highlight>
                  <a:srgbClr val="00FF00"/>
                </a:highlight>
                <a:latin typeface="Times New Roman" panose="02020603050405020304" charset="0"/>
                <a:ea typeface="宋体" panose="02010600030101010101" pitchFamily="2" charset="-122"/>
              </a:rPr>
              <a:t>三晋文化</a:t>
            </a:r>
            <a:r>
              <a:rPr lang="zh-CN" sz="1800" b="0">
                <a:latin typeface="Times New Roman" panose="02020603050405020304" charset="0"/>
                <a:ea typeface="宋体" panose="02010600030101010101" pitchFamily="2" charset="-122"/>
              </a:rPr>
              <a:t>。三晋表里山河，风俗质实简约，有唐虞遗风，而慷慨，毅武奇节之士多出其间，这里又处于要冲，是角逐智勇之地，故顺时言变，鼓舌论纵横者，应应运而生。</a:t>
            </a:r>
            <a:endParaRPr lang="zh-CN" sz="1800" b="0">
              <a:latin typeface="Times New Roman" panose="02020603050405020304" charset="0"/>
              <a:ea typeface="宋体" panose="02010600030101010101" pitchFamily="2" charset="-122"/>
            </a:endParaRPr>
          </a:p>
          <a:p>
            <a:r>
              <a:rPr lang="zh-CN" sz="1800" b="0">
                <a:highlight>
                  <a:srgbClr val="00FF00"/>
                </a:highlight>
                <a:latin typeface="Times New Roman" panose="02020603050405020304" charset="0"/>
                <a:ea typeface="宋体" panose="02010600030101010101" pitchFamily="2" charset="-122"/>
              </a:rPr>
              <a:t>秦国文化</a:t>
            </a:r>
            <a:r>
              <a:rPr lang="zh-CN" sz="1800" b="0">
                <a:latin typeface="Times New Roman" panose="02020603050405020304" charset="0"/>
                <a:ea typeface="宋体" panose="02010600030101010101" pitchFamily="2" charset="-122"/>
              </a:rPr>
              <a:t>。自成格局，其特色是功利主义鲜明。秦楚西垂文化积淀不厚。而民风劲拔，勇于进取，励精图治的法家学说，在此找到实施的最佳环境。</a:t>
            </a:r>
            <a:endParaRPr lang="zh-CN" sz="1800" b="0">
              <a:latin typeface="Times New Roman" panose="02020603050405020304" charset="0"/>
              <a:ea typeface="宋体" panose="02010600030101010101" pitchFamily="2" charset="-122"/>
            </a:endParaRPr>
          </a:p>
          <a:p>
            <a:r>
              <a:rPr lang="zh-CN" sz="1800" b="0">
                <a:highlight>
                  <a:srgbClr val="00FF00"/>
                </a:highlight>
                <a:latin typeface="Times New Roman" panose="02020603050405020304" charset="0"/>
                <a:ea typeface="宋体" panose="02010600030101010101" pitchFamily="2" charset="-122"/>
              </a:rPr>
              <a:t>楚文化</a:t>
            </a:r>
            <a:r>
              <a:rPr lang="zh-CN" sz="1800" b="0">
                <a:latin typeface="Times New Roman" panose="02020603050405020304" charset="0"/>
                <a:ea typeface="宋体" panose="02010600030101010101" pitchFamily="2" charset="-122"/>
              </a:rPr>
              <a:t>。优丽清奇。孕育了浪漫主义文学。一如意趣悠远，想象奇特，章法变幻的庄子散文。二如屈原宋玉创造的骚体诗歌楚辞。</a:t>
            </a:r>
            <a:r>
              <a:rPr lang="en-US" sz="1800" b="0">
                <a:latin typeface="Times New Roman" panose="02020603050405020304" charset="0"/>
                <a:ea typeface="宋体" panose="02010600030101010101" pitchFamily="2" charset="-122"/>
              </a:rPr>
              <a:t> </a:t>
            </a:r>
            <a:endParaRPr lang="en-US" altLang="en-US" sz="1800" b="0">
              <a:latin typeface="Times New Roman" panose="02020603050405020304" charset="0"/>
              <a:ea typeface="宋体" panose="02010600030101010101" pitchFamily="2" charset="-122"/>
            </a:endParaRPr>
          </a:p>
        </p:txBody>
      </p:sp>
      <p:pic>
        <p:nvPicPr>
          <p:cNvPr id="4" name="图片 3"/>
          <p:cNvPicPr/>
          <p:nvPr/>
        </p:nvPicPr>
        <p:blipFill>
          <a:blip r:embed="rId4"/>
          <a:stretch>
            <a:fillRect/>
          </a:stretch>
        </p:blipFill>
        <p:spPr>
          <a:xfrm>
            <a:off x="4025265" y="4829810"/>
            <a:ext cx="1844675" cy="179006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1586865" y="1094105"/>
            <a:ext cx="8022590" cy="5764530"/>
          </a:xfrm>
          <a:prstGeom prst="rect">
            <a:avLst/>
          </a:prstGeom>
          <a:noFill/>
          <a:ln w="9525">
            <a:noFill/>
          </a:ln>
        </p:spPr>
        <p:txBody>
          <a:bodyPr wrap="square" anchor="t" anchorCtr="0">
            <a:noAutofit/>
          </a:bodyPr>
          <a:p>
            <a:pPr algn="just">
              <a:spcAft>
                <a:spcPts val="600"/>
              </a:spcAft>
            </a:pP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rPr>
              <a:t>秦汉</a:t>
            </a:r>
            <a:endPar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2" name="文本框 101"/>
          <p:cNvSpPr txBox="1"/>
          <p:nvPr/>
        </p:nvSpPr>
        <p:spPr>
          <a:xfrm>
            <a:off x="3134360" y="1392555"/>
            <a:ext cx="8362315" cy="2862580"/>
          </a:xfrm>
          <a:prstGeom prst="rect">
            <a:avLst/>
          </a:prstGeom>
          <a:noFill/>
          <a:ln w="9525">
            <a:solidFill>
              <a:srgbClr val="00B0F0"/>
            </a:solidFill>
            <a:prstDash val="sysDash"/>
          </a:ln>
        </p:spPr>
        <p:txBody>
          <a:bodyPr>
            <a:noAutofit/>
          </a:bodyPr>
          <a:p>
            <a:pPr>
              <a:lnSpc>
                <a:spcPct val="150000"/>
              </a:lnSpc>
            </a:pPr>
            <a:r>
              <a:rPr lang="zh-CN" sz="2800" b="1">
                <a:solidFill>
                  <a:srgbClr val="00B0F0"/>
                </a:solidFill>
                <a:latin typeface="Times New Roman" panose="02020603050405020304" charset="0"/>
                <a:ea typeface="宋体" panose="02010600030101010101" pitchFamily="2" charset="-122"/>
              </a:rPr>
              <a:t>独尊儒术</a:t>
            </a:r>
            <a:r>
              <a:rPr lang="zh-CN" sz="1800" b="0">
                <a:latin typeface="Times New Roman" panose="02020603050405020304" charset="0"/>
                <a:ea typeface="宋体" panose="02010600030101010101" pitchFamily="2" charset="-122"/>
              </a:rPr>
              <a:t>董仲舒罢除百家独尊儒术的主张，就对六艺之科的态度而言，与李斯建议秦始皇焚烧诗书截然相反。但其运用思路向却如出一辙，他们都力主禁绝异端，维护帝王的统一意志。当然，以暴力消灭异端，倡导以吏为师相比，董仲舒要成熟的多，他反对滥施强暴，而高杨崇儒更化的旗帜，寻找到与地主之经济，宗法专制政体最相契合的文化形态。</a:t>
            </a:r>
            <a:endParaRPr lang="zh-CN" altLang="en-US" sz="1800" b="0">
              <a:latin typeface="Times New Roman" panose="02020603050405020304" charset="0"/>
              <a:ea typeface="宋体" panose="02010600030101010101" pitchFamily="2" charset="-122"/>
            </a:endParaRPr>
          </a:p>
        </p:txBody>
      </p:sp>
      <p:sp>
        <p:nvSpPr>
          <p:cNvPr id="3" name="文本框 2"/>
          <p:cNvSpPr txBox="1"/>
          <p:nvPr/>
        </p:nvSpPr>
        <p:spPr>
          <a:xfrm>
            <a:off x="1043940" y="860425"/>
            <a:ext cx="4712970" cy="747395"/>
          </a:xfrm>
          <a:prstGeom prst="rect">
            <a:avLst/>
          </a:prstGeom>
          <a:noFill/>
        </p:spPr>
        <p:txBody>
          <a:bodyPr wrap="square" rtlCol="0">
            <a:noAutofit/>
          </a:bodyPr>
          <a:p>
            <a:r>
              <a:rPr lang="zh-CN" altLang="en-US" sz="2400" b="1"/>
              <a:t>一</a:t>
            </a:r>
            <a:r>
              <a:rPr lang="en-US" altLang="zh-CN" sz="2400" b="1"/>
              <a:t> </a:t>
            </a:r>
            <a:r>
              <a:rPr lang="zh-CN" altLang="en-US" sz="2400" b="1"/>
              <a:t>独尊儒术与罢黜百家</a:t>
            </a:r>
            <a:endParaRPr lang="zh-CN" altLang="en-US" sz="2400" b="1"/>
          </a:p>
        </p:txBody>
      </p:sp>
      <p:sp>
        <p:nvSpPr>
          <p:cNvPr id="4" name="文本框 3"/>
          <p:cNvSpPr txBox="1"/>
          <p:nvPr/>
        </p:nvSpPr>
        <p:spPr>
          <a:xfrm>
            <a:off x="3555365" y="4387850"/>
            <a:ext cx="8057515" cy="960755"/>
          </a:xfrm>
          <a:prstGeom prst="rect">
            <a:avLst/>
          </a:prstGeom>
          <a:noFill/>
          <a:ln w="9525">
            <a:noFill/>
          </a:ln>
        </p:spPr>
        <p:txBody>
          <a:bodyPr>
            <a:noAutofit/>
          </a:bodyPr>
          <a:p>
            <a:pPr>
              <a:lnSpc>
                <a:spcPct val="150000"/>
              </a:lnSpc>
            </a:pPr>
            <a:r>
              <a:rPr lang="zh-CN" sz="2400" b="1">
                <a:latin typeface="宋体" panose="02010600030101010101" pitchFamily="2" charset="-122"/>
                <a:cs typeface="宋体" panose="02010600030101010101" pitchFamily="2" charset="-122"/>
              </a:rPr>
              <a:t>二</a:t>
            </a:r>
            <a:r>
              <a:rPr lang="en-US" altLang="zh-CN" sz="2400" b="1">
                <a:latin typeface="宋体" panose="02010600030101010101" pitchFamily="2" charset="-122"/>
                <a:cs typeface="宋体" panose="02010600030101010101" pitchFamily="2" charset="-122"/>
              </a:rPr>
              <a:t>  </a:t>
            </a:r>
            <a:r>
              <a:rPr lang="zh-CN" altLang="en-US" sz="2400" b="1">
                <a:latin typeface="宋体" panose="02010600030101010101" pitchFamily="2" charset="-122"/>
                <a:cs typeface="宋体" panose="02010600030101010101" pitchFamily="2" charset="-122"/>
              </a:rPr>
              <a:t>今文</a:t>
            </a:r>
            <a:r>
              <a:rPr lang="zh-CN" sz="2400" b="1">
                <a:latin typeface="宋体" panose="02010600030101010101" pitchFamily="2" charset="-122"/>
                <a:cs typeface="宋体" panose="02010600030101010101" pitchFamily="2" charset="-122"/>
              </a:rPr>
              <a:t>经学与古文经学之争</a:t>
            </a:r>
            <a:endParaRPr lang="zh-CN" sz="1800" b="0">
              <a:ea typeface="宋体" panose="02010600030101010101" pitchFamily="2" charset="-122"/>
            </a:endParaRPr>
          </a:p>
          <a:p>
            <a:pPr>
              <a:lnSpc>
                <a:spcPct val="150000"/>
              </a:lnSpc>
            </a:pPr>
            <a:r>
              <a:rPr lang="zh-CN" sz="1800" b="1">
                <a:solidFill>
                  <a:srgbClr val="00B0F0"/>
                </a:solidFill>
                <a:ea typeface="宋体" panose="02010600030101010101" pitchFamily="2" charset="-122"/>
              </a:rPr>
              <a:t>经文经学</a:t>
            </a:r>
            <a:r>
              <a:rPr lang="zh-CN" sz="1800" b="0">
                <a:ea typeface="宋体" panose="02010600030101010101" pitchFamily="2" charset="-122"/>
              </a:rPr>
              <a:t>的视角是政治的，讲阴阳灾异，着重发掘经文背后的微言大义。</a:t>
            </a:r>
            <a:endParaRPr lang="zh-CN" sz="1800" b="0">
              <a:ea typeface="宋体" panose="02010600030101010101" pitchFamily="2" charset="-122"/>
            </a:endParaRPr>
          </a:p>
          <a:p>
            <a:pPr>
              <a:lnSpc>
                <a:spcPct val="150000"/>
              </a:lnSpc>
            </a:pPr>
            <a:r>
              <a:rPr lang="zh-CN" sz="1800" b="1">
                <a:solidFill>
                  <a:srgbClr val="00B0F0"/>
                </a:solidFill>
                <a:ea typeface="宋体" panose="02010600030101010101" pitchFamily="2" charset="-122"/>
              </a:rPr>
              <a:t>古文经学</a:t>
            </a:r>
            <a:r>
              <a:rPr lang="zh-CN" sz="1800" b="0">
                <a:ea typeface="宋体" panose="02010600030101010101" pitchFamily="2" charset="-122"/>
              </a:rPr>
              <a:t>的视角是历史的，讲文字训诂，究明典章制度，着重探讨经文本义。</a:t>
            </a:r>
            <a:endParaRPr lang="zh-CN" sz="1800" b="0">
              <a:ea typeface="宋体" panose="02010600030101010101" pitchFamily="2" charset="-122"/>
            </a:endParaRPr>
          </a:p>
          <a:p>
            <a:pPr>
              <a:lnSpc>
                <a:spcPct val="150000"/>
              </a:lnSpc>
            </a:pPr>
            <a:r>
              <a:rPr lang="zh-CN" sz="1800" b="0">
                <a:ea typeface="宋体" panose="02010600030101010101" pitchFamily="2" charset="-122"/>
              </a:rPr>
              <a:t>前者主合时，后者主复古，前者学风活泼，又往往流于空谈，荒诞；</a:t>
            </a:r>
            <a:endParaRPr lang="zh-CN" sz="1800" b="0">
              <a:ea typeface="宋体" panose="02010600030101010101" pitchFamily="2" charset="-122"/>
            </a:endParaRPr>
          </a:p>
          <a:p>
            <a:pPr>
              <a:lnSpc>
                <a:spcPct val="150000"/>
              </a:lnSpc>
            </a:pPr>
            <a:r>
              <a:rPr lang="zh-CN" sz="1800" b="0">
                <a:ea typeface="宋体" panose="02010600030101010101" pitchFamily="2" charset="-122"/>
              </a:rPr>
              <a:t>后者，学风朴实却常常失之繁琐。</a:t>
            </a:r>
            <a:endParaRPr lang="zh-CN" altLang="en-US" sz="1800" b="0">
              <a:ea typeface="宋体" panose="02010600030101010101" pitchFamily="2" charset="-122"/>
            </a:endParaRPr>
          </a:p>
        </p:txBody>
      </p:sp>
      <p:pic>
        <p:nvPicPr>
          <p:cNvPr id="5" name="图片 4"/>
          <p:cNvPicPr/>
          <p:nvPr/>
        </p:nvPicPr>
        <p:blipFill>
          <a:blip r:embed="rId4"/>
          <a:stretch>
            <a:fillRect/>
          </a:stretch>
        </p:blipFill>
        <p:spPr>
          <a:xfrm>
            <a:off x="77470" y="3220720"/>
            <a:ext cx="2676525" cy="354901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2" name="矩形 5"/>
          <p:cNvSpPr/>
          <p:nvPr>
            <p:custDataLst>
              <p:tags r:id="rId3"/>
            </p:custDataLst>
          </p:nvPr>
        </p:nvSpPr>
        <p:spPr>
          <a:xfrm>
            <a:off x="1022350" y="211138"/>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rPr>
              <a:t>秦汉</a:t>
            </a:r>
            <a:endPar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 name="文本框 2"/>
          <p:cNvSpPr txBox="1"/>
          <p:nvPr/>
        </p:nvSpPr>
        <p:spPr>
          <a:xfrm>
            <a:off x="922020" y="982980"/>
            <a:ext cx="3261360" cy="589915"/>
          </a:xfrm>
          <a:prstGeom prst="rect">
            <a:avLst/>
          </a:prstGeom>
          <a:noFill/>
        </p:spPr>
        <p:txBody>
          <a:bodyPr wrap="square" rtlCol="0">
            <a:noAutofit/>
          </a:bodyPr>
          <a:p>
            <a:pPr algn="ctr"/>
            <a:r>
              <a:rPr lang="zh-CN" altLang="en-US" sz="2400" b="1"/>
              <a:t>外来宗教的引入</a:t>
            </a:r>
            <a:endParaRPr lang="zh-CN" altLang="en-US" sz="2400" b="1"/>
          </a:p>
        </p:txBody>
      </p:sp>
      <p:sp>
        <p:nvSpPr>
          <p:cNvPr id="4" name="文本框 3"/>
          <p:cNvSpPr txBox="1"/>
          <p:nvPr/>
        </p:nvSpPr>
        <p:spPr>
          <a:xfrm>
            <a:off x="7866380" y="856615"/>
            <a:ext cx="3725545" cy="2584450"/>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t">
            <a:spAutoFit/>
          </a:bodyPr>
          <a:p>
            <a:r>
              <a:rPr lang="zh-CN" altLang="en-US" b="1"/>
              <a:t>原因：</a:t>
            </a:r>
            <a:r>
              <a:rPr lang="en-US" altLang="zh-CN"/>
              <a:t>1.</a:t>
            </a:r>
            <a:r>
              <a:rPr lang="zh-CN" altLang="en-US"/>
              <a:t>两汉官方推崇的儒学以阴阳谶纬之说释经，已包含浓厚的神学成分。</a:t>
            </a:r>
            <a:endParaRPr lang="zh-CN" altLang="en-US"/>
          </a:p>
          <a:p>
            <a:r>
              <a:rPr lang="en-US" altLang="zh-CN"/>
              <a:t>2.</a:t>
            </a:r>
            <a:r>
              <a:rPr lang="zh-CN" altLang="en-US"/>
              <a:t>先秦原始懦家人文传统的制约，两汉儒学毕竟没有成为宗教。	</a:t>
            </a:r>
            <a:endParaRPr lang="zh-CN" altLang="en-US"/>
          </a:p>
          <a:p>
            <a:r>
              <a:rPr lang="en-US" altLang="zh-CN"/>
              <a:t>3.</a:t>
            </a:r>
            <a:r>
              <a:rPr lang="zh-CN" altLang="en-US"/>
              <a:t>中国"敬天法祖 的传统宗教有教无学，儒学有学而无教二者又相对分离。</a:t>
            </a:r>
            <a:endParaRPr lang="zh-CN" altLang="en-US"/>
          </a:p>
        </p:txBody>
      </p:sp>
      <p:sp>
        <p:nvSpPr>
          <p:cNvPr id="6" name="文本框 5"/>
          <p:cNvSpPr txBox="1"/>
          <p:nvPr/>
        </p:nvSpPr>
        <p:spPr>
          <a:xfrm>
            <a:off x="691515" y="1572895"/>
            <a:ext cx="831850" cy="481330"/>
          </a:xfrm>
          <a:prstGeom prst="rect">
            <a:avLst/>
          </a:prstGeom>
          <a:noFill/>
        </p:spPr>
        <p:txBody>
          <a:bodyPr wrap="square" rtlCol="0" anchor="t">
            <a:noAutofit/>
          </a:bodyPr>
          <a:p>
            <a:r>
              <a:rPr lang="zh-CN" altLang="en-US" sz="2000" b="1">
                <a:sym typeface="+mn-ea"/>
              </a:rPr>
              <a:t>佛教</a:t>
            </a:r>
            <a:endParaRPr lang="zh-CN" altLang="en-US" sz="2000" b="1">
              <a:sym typeface="+mn-ea"/>
            </a:endParaRPr>
          </a:p>
        </p:txBody>
      </p:sp>
      <p:sp>
        <p:nvSpPr>
          <p:cNvPr id="7" name="文本框 6"/>
          <p:cNvSpPr txBox="1"/>
          <p:nvPr/>
        </p:nvSpPr>
        <p:spPr>
          <a:xfrm>
            <a:off x="691515" y="2994025"/>
            <a:ext cx="6096000" cy="1198880"/>
          </a:xfrm>
          <a:prstGeom prst="rect">
            <a:avLst/>
          </a:prstGeom>
          <a:noFill/>
        </p:spPr>
        <p:txBody>
          <a:bodyPr wrap="square" rtlCol="0" anchor="t">
            <a:spAutoFit/>
          </a:bodyPr>
          <a:p>
            <a:r>
              <a:rPr lang="zh-CN" altLang="en-US">
                <a:highlight>
                  <a:srgbClr val="FFFF00"/>
                </a:highlight>
                <a:sym typeface="+mn-ea"/>
              </a:rPr>
              <a:t>创始人:</a:t>
            </a:r>
            <a:r>
              <a:rPr lang="zh-CN" altLang="en-US">
                <a:sym typeface="+mn-ea"/>
              </a:rPr>
              <a:t>乔达摩·悉达多</a:t>
            </a:r>
            <a:endParaRPr lang="zh-CN" altLang="en-US">
              <a:sym typeface="+mn-ea"/>
            </a:endParaRPr>
          </a:p>
          <a:p>
            <a:r>
              <a:rPr lang="zh-CN" altLang="en-US">
                <a:highlight>
                  <a:srgbClr val="FFFF00"/>
                </a:highlight>
                <a:sym typeface="+mn-ea"/>
              </a:rPr>
              <a:t>外传</a:t>
            </a:r>
            <a:r>
              <a:rPr lang="zh-CN" altLang="en-US">
                <a:sym typeface="+mn-ea"/>
              </a:rPr>
              <a:t>:北传与南传</a:t>
            </a:r>
            <a:endParaRPr lang="zh-CN" altLang="en-US">
              <a:sym typeface="+mn-ea"/>
            </a:endParaRPr>
          </a:p>
          <a:p>
            <a:r>
              <a:rPr lang="en-US" altLang="zh-CN">
                <a:sym typeface="+mn-ea"/>
              </a:rPr>
              <a:t>        </a:t>
            </a:r>
            <a:r>
              <a:rPr lang="zh-CN" altLang="en-US">
                <a:sym typeface="+mn-ea"/>
              </a:rPr>
              <a:t>南传:以小乘佛教为主。【南乘上座部】。</a:t>
            </a:r>
            <a:endParaRPr lang="zh-CN" altLang="en-US">
              <a:sym typeface="+mn-ea"/>
            </a:endParaRPr>
          </a:p>
          <a:p>
            <a:r>
              <a:rPr lang="zh-CN" altLang="en-US">
                <a:sym typeface="+mn-ea"/>
              </a:rPr>
              <a:t> </a:t>
            </a:r>
            <a:r>
              <a:rPr lang="en-US" altLang="zh-CN">
                <a:sym typeface="+mn-ea"/>
              </a:rPr>
              <a:t>      </a:t>
            </a:r>
            <a:r>
              <a:rPr lang="zh-CN" altLang="en-US">
                <a:sym typeface="+mn-ea"/>
              </a:rPr>
              <a:t> 北传:以大乘佛教为主。</a:t>
            </a:r>
            <a:endParaRPr lang="zh-CN" altLang="en-US">
              <a:sym typeface="+mn-ea"/>
            </a:endParaRPr>
          </a:p>
        </p:txBody>
      </p:sp>
      <p:sp>
        <p:nvSpPr>
          <p:cNvPr id="8" name="文本框 7"/>
          <p:cNvSpPr txBox="1"/>
          <p:nvPr/>
        </p:nvSpPr>
        <p:spPr>
          <a:xfrm>
            <a:off x="691515" y="2026920"/>
            <a:ext cx="5771515" cy="922020"/>
          </a:xfrm>
          <a:prstGeom prst="rect">
            <a:avLst/>
          </a:prstGeom>
          <a:noFill/>
        </p:spPr>
        <p:txBody>
          <a:bodyPr wrap="square" rtlCol="0" anchor="t">
            <a:spAutoFit/>
          </a:bodyPr>
          <a:p>
            <a:r>
              <a:rPr lang="zh-CN" altLang="en-US">
                <a:highlight>
                  <a:srgbClr val="FFFF00"/>
                </a:highlight>
                <a:sym typeface="+mn-ea"/>
              </a:rPr>
              <a:t>思想主张</a:t>
            </a:r>
            <a:r>
              <a:rPr lang="zh-CN" altLang="en-US">
                <a:sym typeface="+mn-ea"/>
              </a:rPr>
              <a:t>:①领悟到苦、集、灭、道“四谛”;②十二因缘。</a:t>
            </a:r>
            <a:endParaRPr lang="zh-CN" altLang="en-US">
              <a:sym typeface="+mn-ea"/>
            </a:endParaRPr>
          </a:p>
          <a:p>
            <a:r>
              <a:rPr lang="zh-CN" altLang="en-US">
                <a:highlight>
                  <a:srgbClr val="FFFF00"/>
                </a:highlight>
                <a:sym typeface="+mn-ea"/>
              </a:rPr>
              <a:t>传播者</a:t>
            </a:r>
            <a:r>
              <a:rPr lang="zh-CN" altLang="en-US">
                <a:sym typeface="+mn-ea"/>
              </a:rPr>
              <a:t>:印度孔雀王朝阿育王。</a:t>
            </a:r>
            <a:endParaRPr lang="zh-CN" altLang="en-US">
              <a:sym typeface="+mn-ea"/>
            </a:endParaRPr>
          </a:p>
        </p:txBody>
      </p:sp>
      <p:sp>
        <p:nvSpPr>
          <p:cNvPr id="9" name="文本框 8"/>
          <p:cNvSpPr txBox="1"/>
          <p:nvPr/>
        </p:nvSpPr>
        <p:spPr>
          <a:xfrm>
            <a:off x="691515" y="4203700"/>
            <a:ext cx="10666730" cy="1668145"/>
          </a:xfrm>
          <a:prstGeom prst="rect">
            <a:avLst/>
          </a:prstGeom>
          <a:noFill/>
        </p:spPr>
        <p:txBody>
          <a:bodyPr wrap="square" rtlCol="0" anchor="t">
            <a:noAutofit/>
          </a:bodyPr>
          <a:p>
            <a:r>
              <a:rPr lang="zh-CN" altLang="en-US">
                <a:highlight>
                  <a:srgbClr val="FFFF00"/>
                </a:highlight>
                <a:sym typeface="+mn-ea"/>
              </a:rPr>
              <a:t>佛教入华</a:t>
            </a:r>
            <a:endParaRPr lang="zh-CN" altLang="en-US">
              <a:highlight>
                <a:srgbClr val="FFFF00"/>
              </a:highlight>
            </a:endParaRPr>
          </a:p>
          <a:p>
            <a:r>
              <a:rPr lang="zh-CN" altLang="en-US">
                <a:sym typeface="+mn-ea"/>
              </a:rPr>
              <a:t>·公元前2年(西汉哀帝元寿元年)大月氏使者伊存首次将浮屠经传入中国。· </a:t>
            </a:r>
            <a:endParaRPr lang="zh-CN" altLang="en-US">
              <a:sym typeface="+mn-ea"/>
            </a:endParaRPr>
          </a:p>
          <a:p>
            <a:r>
              <a:rPr lang="zh-CN" altLang="en-US">
                <a:sym typeface="+mn-ea"/>
              </a:rPr>
              <a:t>公元67年(东汉明帝永平十年)，洛阳白马寺(中国佛教祖庭)。·</a:t>
            </a:r>
            <a:endParaRPr lang="zh-CN" altLang="en-US">
              <a:sym typeface="+mn-ea"/>
            </a:endParaRPr>
          </a:p>
          <a:p>
            <a:r>
              <a:rPr lang="zh-CN" altLang="en-US">
                <a:sym typeface="+mn-ea"/>
              </a:rPr>
              <a:t>东汉末期，徐州造大佛寺。</a:t>
            </a:r>
            <a:endParaRPr lang="zh-CN" altLang="en-US">
              <a:sym typeface="+mn-ea"/>
            </a:endParaRPr>
          </a:p>
        </p:txBody>
      </p:sp>
      <p:sp>
        <p:nvSpPr>
          <p:cNvPr id="10" name="文本框 9"/>
          <p:cNvSpPr txBox="1"/>
          <p:nvPr/>
        </p:nvSpPr>
        <p:spPr>
          <a:xfrm>
            <a:off x="691515" y="5312410"/>
            <a:ext cx="7181850" cy="1545590"/>
          </a:xfrm>
          <a:prstGeom prst="rect">
            <a:avLst/>
          </a:prstGeom>
          <a:noFill/>
        </p:spPr>
        <p:txBody>
          <a:bodyPr wrap="square" rtlCol="0" anchor="t">
            <a:noAutofit/>
          </a:bodyPr>
          <a:p>
            <a:r>
              <a:rPr lang="zh-CN" altLang="en-US">
                <a:highlight>
                  <a:srgbClr val="FFFF00"/>
                </a:highlight>
              </a:rPr>
              <a:t>佛教中国化的过程</a:t>
            </a:r>
            <a:endParaRPr lang="zh-CN" altLang="en-US">
              <a:highlight>
                <a:srgbClr val="FFFF00"/>
              </a:highlight>
            </a:endParaRPr>
          </a:p>
          <a:p>
            <a:r>
              <a:rPr lang="zh-CN" altLang="en-US"/>
              <a:t> 东汉时，佛教与黄老道结合，流行“老子入夷狄为浮屠”说，佛教说成老子西行后立的。</a:t>
            </a:r>
            <a:endParaRPr lang="zh-CN" altLang="en-US"/>
          </a:p>
          <a:p>
            <a:r>
              <a:rPr lang="zh-CN" altLang="en-US"/>
              <a:t> 汉桓帝刘志，宫中设浮屠黄老之祠，拼合佛老结合</a:t>
            </a:r>
            <a:endParaRPr lang="en-US" altLang="zh-CN"/>
          </a:p>
        </p:txBody>
      </p:sp>
      <p:sp>
        <p:nvSpPr>
          <p:cNvPr id="108" name="文本框 107"/>
          <p:cNvSpPr txBox="1"/>
          <p:nvPr/>
        </p:nvSpPr>
        <p:spPr>
          <a:xfrm>
            <a:off x="8599805" y="4006215"/>
            <a:ext cx="2872105" cy="2275205"/>
          </a:xfrm>
          <a:prstGeom prst="rect">
            <a:avLst/>
          </a:prstGeom>
        </p:spPr>
        <p:style>
          <a:lnRef idx="2">
            <a:schemeClr val="accent4"/>
          </a:lnRef>
          <a:fillRef idx="1">
            <a:schemeClr val="lt1"/>
          </a:fillRef>
          <a:effectRef idx="0">
            <a:schemeClr val="accent4"/>
          </a:effectRef>
          <a:fontRef idx="minor">
            <a:schemeClr val="dk1"/>
          </a:fontRef>
        </p:style>
        <p:txBody>
          <a:bodyPr>
            <a:noAutofit/>
          </a:bodyPr>
          <a:p>
            <a:r>
              <a:rPr lang="zh-CN" sz="1800" b="1">
                <a:latin typeface="Times New Roman" panose="02020603050405020304" charset="0"/>
                <a:ea typeface="宋体" panose="02010600030101010101" pitchFamily="2" charset="-122"/>
              </a:rPr>
              <a:t>道教的渊源有三</a:t>
            </a:r>
            <a:r>
              <a:rPr lang="zh-CN" sz="1800" b="0">
                <a:latin typeface="Times New Roman" panose="02020603050405020304" charset="0"/>
                <a:ea typeface="宋体" panose="02010600030101010101" pitchFamily="2" charset="-122"/>
              </a:rPr>
              <a:t>第一，古代的鬼魂崇拜。第二，战国以来的神仙方术。尤其是庄子书写的不食五谷，吸风饮露，乘云气，御飞龙，而游乎四海之外，的神仙说。第三，秦汉的黄老道。</a:t>
            </a:r>
            <a:endParaRPr lang="zh-CN" altLang="en-US" sz="1800" b="0">
              <a:latin typeface="Times New Roman" panose="02020603050405020304" charset="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6146" name="图片 6"/>
          <p:cNvPicPr>
            <a:picLocks noChangeAspect="1"/>
          </p:cNvPicPr>
          <p:nvPr/>
        </p:nvPicPr>
        <p:blipFill>
          <a:blip r:embed="rId2"/>
          <a:stretch>
            <a:fillRect/>
          </a:stretch>
        </p:blipFill>
        <p:spPr>
          <a:xfrm>
            <a:off x="77470" y="211455"/>
            <a:ext cx="944563" cy="498475"/>
          </a:xfrm>
          <a:prstGeom prst="rect">
            <a:avLst/>
          </a:prstGeom>
          <a:noFill/>
          <a:ln w="9525">
            <a:noFill/>
          </a:ln>
        </p:spPr>
      </p:pic>
      <p:sp>
        <p:nvSpPr>
          <p:cNvPr id="6149" name="矩形 7"/>
          <p:cNvSpPr/>
          <p:nvPr/>
        </p:nvSpPr>
        <p:spPr>
          <a:xfrm>
            <a:off x="1586865" y="1094105"/>
            <a:ext cx="8022590" cy="5764530"/>
          </a:xfrm>
          <a:prstGeom prst="rect">
            <a:avLst/>
          </a:prstGeom>
          <a:noFill/>
          <a:ln w="9525">
            <a:noFill/>
          </a:ln>
        </p:spPr>
        <p:txBody>
          <a:bodyPr wrap="square" anchor="t" anchorCtr="0">
            <a:noAutofit/>
          </a:bodyPr>
          <a:p>
            <a:pPr algn="just">
              <a:spcAft>
                <a:spcPts val="600"/>
              </a:spcAft>
            </a:pPr>
            <a:endParaRPr lang="zh-CN" altLang="en-US" sz="18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3" name="矩形 5"/>
          <p:cNvSpPr/>
          <p:nvPr>
            <p:custDataLst>
              <p:tags r:id="rId3"/>
            </p:custDataLst>
          </p:nvPr>
        </p:nvSpPr>
        <p:spPr>
          <a:xfrm>
            <a:off x="944880" y="64453"/>
            <a:ext cx="7351713" cy="645160"/>
          </a:xfrm>
          <a:prstGeom prst="rect">
            <a:avLst/>
          </a:prstGeom>
          <a:noFill/>
          <a:ln w="9525">
            <a:noFill/>
          </a:ln>
        </p:spPr>
        <p:txBody>
          <a:bodyPr wrap="square" anchor="b" anchorCtr="0">
            <a:spAutoFit/>
          </a:bodyPr>
          <a:p>
            <a:pPr algn="just">
              <a:lnSpc>
                <a:spcPct val="150000"/>
              </a:lnSpc>
              <a:spcAft>
                <a:spcPts val="600"/>
              </a:spcAft>
            </a:pPr>
            <a:r>
              <a:rPr lang="en-US" altLang="zh-CN" sz="2400" b="1" dirty="0">
                <a:solidFill>
                  <a:srgbClr val="3F3F3F"/>
                </a:solidFill>
                <a:latin typeface="微软雅黑" panose="020B0503020204020204" pitchFamily="2" charset="-122"/>
                <a:ea typeface="微软雅黑" panose="020B0503020204020204" pitchFamily="2" charset="-122"/>
                <a:sym typeface="微软雅黑" panose="020B0503020204020204" pitchFamily="2" charset="-122"/>
              </a:rPr>
              <a:t>二．中华文明发展历程-</a:t>
            </a:r>
            <a:r>
              <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rPr>
              <a:t>三国两晋南北朝</a:t>
            </a:r>
            <a:endParaRPr lang="zh-CN" alt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3" name="文本框 102"/>
          <p:cNvSpPr txBox="1"/>
          <p:nvPr/>
        </p:nvSpPr>
        <p:spPr>
          <a:xfrm>
            <a:off x="408940" y="948373"/>
            <a:ext cx="5080000" cy="5687060"/>
          </a:xfrm>
          <a:prstGeom prst="rect">
            <a:avLst/>
          </a:prstGeom>
          <a:noFill/>
          <a:ln w="9525">
            <a:noFill/>
          </a:ln>
        </p:spPr>
        <p:txBody>
          <a:bodyPr>
            <a:spAutoFit/>
          </a:bodyPr>
          <a:p>
            <a:pPr>
              <a:lnSpc>
                <a:spcPct val="130000"/>
              </a:lnSpc>
            </a:pPr>
            <a:r>
              <a:rPr lang="zh-CN" sz="2800" b="1">
                <a:latin typeface="Times New Roman" panose="02020603050405020304" charset="0"/>
                <a:ea typeface="宋体" panose="02010600030101010101" pitchFamily="2" charset="-122"/>
              </a:rPr>
              <a:t>玄学·清谈</a:t>
            </a:r>
            <a:endParaRPr lang="en-US" sz="2800" b="1">
              <a:latin typeface="Times New Roman" panose="02020603050405020304" charset="0"/>
              <a:ea typeface="宋体" panose="02010600030101010101" pitchFamily="2" charset="-122"/>
            </a:endParaRPr>
          </a:p>
          <a:p>
            <a:pPr>
              <a:lnSpc>
                <a:spcPct val="130000"/>
              </a:lnSpc>
            </a:pPr>
            <a:r>
              <a:rPr lang="zh-CN" altLang="en-US" sz="1800" b="0">
                <a:highlight>
                  <a:srgbClr val="00FF00"/>
                </a:highlight>
                <a:latin typeface="Times New Roman" panose="02020603050405020304" charset="0"/>
                <a:ea typeface="宋体" panose="02010600030101010101" pitchFamily="2" charset="-122"/>
              </a:rPr>
              <a:t>人物</a:t>
            </a:r>
            <a:r>
              <a:rPr lang="en-US" sz="1800" b="0">
                <a:latin typeface="Times New Roman" panose="02020603050405020304" charset="0"/>
                <a:ea typeface="宋体" panose="02010600030101010101" pitchFamily="2" charset="-122"/>
              </a:rPr>
              <a:t> </a:t>
            </a:r>
            <a:r>
              <a:rPr lang="zh-CN" sz="1800" b="0">
                <a:latin typeface="Times New Roman" panose="02020603050405020304" charset="0"/>
                <a:ea typeface="宋体" panose="02010600030101010101" pitchFamily="2" charset="-122"/>
              </a:rPr>
              <a:t>玄学伏流于两汉，正式创始人则是曹魏时的何晏与王弼。</a:t>
            </a:r>
            <a:endParaRPr lang="zh-CN" sz="1800" b="0">
              <a:latin typeface="Times New Roman" panose="02020603050405020304" charset="0"/>
              <a:ea typeface="宋体" panose="02010600030101010101" pitchFamily="2" charset="-122"/>
            </a:endParaRPr>
          </a:p>
          <a:p>
            <a:pPr>
              <a:lnSpc>
                <a:spcPct val="130000"/>
              </a:lnSpc>
            </a:pPr>
            <a:r>
              <a:rPr lang="zh-CN" sz="1800" b="0">
                <a:highlight>
                  <a:srgbClr val="00FF00"/>
                </a:highlight>
                <a:latin typeface="Times New Roman" panose="02020603050405020304" charset="0"/>
                <a:ea typeface="宋体" panose="02010600030101010101" pitchFamily="2" charset="-122"/>
              </a:rPr>
              <a:t>内涵</a:t>
            </a:r>
            <a:r>
              <a:rPr lang="zh-CN" sz="1800" b="0">
                <a:latin typeface="Times New Roman" panose="02020603050405020304" charset="0"/>
                <a:ea typeface="宋体" panose="02010600030101010101" pitchFamily="2" charset="-122"/>
              </a:rPr>
              <a:t>“贵无”运用到社会政治领域，便是以无为本，以有为用，无是自然，有是名教，“名教出于自然”。</a:t>
            </a:r>
            <a:endParaRPr lang="en-US" sz="1800" b="0">
              <a:latin typeface="Times New Roman" panose="02020603050405020304" charset="0"/>
              <a:ea typeface="宋体" panose="02010600030101010101" pitchFamily="2" charset="-122"/>
            </a:endParaRPr>
          </a:p>
          <a:p>
            <a:pPr>
              <a:lnSpc>
                <a:spcPct val="130000"/>
              </a:lnSpc>
            </a:pPr>
            <a:r>
              <a:rPr lang="zh-CN" altLang="en-US" sz="1800">
                <a:highlight>
                  <a:srgbClr val="00FF00"/>
                </a:highlight>
                <a:latin typeface="Times New Roman" panose="02020603050405020304" charset="0"/>
                <a:sym typeface="+mn-ea"/>
              </a:rPr>
              <a:t>作用</a:t>
            </a:r>
            <a:r>
              <a:rPr lang="en-US" sz="1800" b="0">
                <a:latin typeface="Times New Roman" panose="02020603050405020304" charset="0"/>
                <a:ea typeface="宋体" panose="02010600030101010101" pitchFamily="2" charset="-122"/>
              </a:rPr>
              <a:t>     </a:t>
            </a:r>
            <a:r>
              <a:rPr lang="zh-CN" sz="1800" b="0">
                <a:latin typeface="Times New Roman" panose="02020603050405020304" charset="0"/>
                <a:ea typeface="宋体" panose="02010600030101010101" pitchFamily="2" charset="-122"/>
              </a:rPr>
              <a:t>玄学开辟了一个思辨时代，名士们剖玄析微，“注而不竭”，在论辩中有通（正面解释议论）、有难（发难致诘）、有胜（辩论取胜）、有屈（辩论失败），“兼辞条丰蔚，甚足以动心骇听。”由此形成清谈风格。玄学思辨成果泽及魏晋间各门学科。它的发展使魏晋六朝成为“中国周秦诸子以后第二度的哲学时代”，其思辨成就为隋唐佛学和宋明理学所继承，对中国古代的思想文化史影响深远。</a:t>
            </a:r>
            <a:endParaRPr lang="zh-CN" altLang="en-US" sz="1800" b="0">
              <a:latin typeface="Times New Roman" panose="02020603050405020304" charset="0"/>
              <a:ea typeface="宋体" panose="02010600030101010101" pitchFamily="2" charset="-122"/>
            </a:endParaRPr>
          </a:p>
        </p:txBody>
      </p:sp>
      <p:sp>
        <p:nvSpPr>
          <p:cNvPr id="2" name="文本框 1"/>
          <p:cNvSpPr txBox="1"/>
          <p:nvPr/>
        </p:nvSpPr>
        <p:spPr>
          <a:xfrm>
            <a:off x="6181090" y="948373"/>
            <a:ext cx="5080000" cy="2738120"/>
          </a:xfrm>
          <a:prstGeom prst="rect">
            <a:avLst/>
          </a:prstGeom>
          <a:noFill/>
          <a:ln w="9525">
            <a:noFill/>
          </a:ln>
        </p:spPr>
        <p:txBody>
          <a:bodyPr>
            <a:spAutoFit/>
          </a:bodyPr>
          <a:p>
            <a:r>
              <a:rPr lang="zh-CN" sz="2800" b="1">
                <a:latin typeface="Times New Roman" panose="02020603050405020304" charset="0"/>
                <a:ea typeface="宋体" panose="02010600030101010101" pitchFamily="2" charset="-122"/>
              </a:rPr>
              <a:t>佛教华化与道教融会儒佛</a:t>
            </a:r>
            <a:endParaRPr lang="zh-CN" sz="2800" b="1">
              <a:latin typeface="Times New Roman" panose="02020603050405020304" charset="0"/>
              <a:ea typeface="宋体" panose="02010600030101010101" pitchFamily="2" charset="-122"/>
            </a:endParaRPr>
          </a:p>
          <a:p>
            <a:r>
              <a:rPr lang="zh-CN" sz="1800" b="0">
                <a:highlight>
                  <a:srgbClr val="00FF00"/>
                </a:highlight>
                <a:latin typeface="Times New Roman" panose="02020603050405020304" charset="0"/>
                <a:ea typeface="宋体" panose="02010600030101010101" pitchFamily="2" charset="-122"/>
              </a:rPr>
              <a:t>一个华化佛教宗派</a:t>
            </a:r>
            <a:r>
              <a:rPr lang="zh-CN" sz="1800" b="0">
                <a:latin typeface="Times New Roman" panose="02020603050405020304" charset="0"/>
                <a:ea typeface="宋体" panose="02010600030101010101" pitchFamily="2" charset="-122"/>
              </a:rPr>
              <a:t>——天台宗在浙江天台山创立，标志着中国佛学走上独立发展道路。</a:t>
            </a:r>
            <a:r>
              <a:rPr lang="en-US" sz="1800" b="0">
                <a:latin typeface="Times New Roman" panose="02020603050405020304" charset="0"/>
                <a:ea typeface="宋体" panose="02010600030101010101" pitchFamily="2" charset="-122"/>
              </a:rPr>
              <a:t>    </a:t>
            </a:r>
            <a:r>
              <a:rPr lang="zh-CN" sz="1800" b="0">
                <a:highlight>
                  <a:srgbClr val="00FF00"/>
                </a:highlight>
                <a:latin typeface="Times New Roman" panose="02020603050405020304" charset="0"/>
                <a:ea typeface="宋体" panose="02010600030101010101" pitchFamily="2" charset="-122"/>
              </a:rPr>
              <a:t>佛教重要物化成果：</a:t>
            </a:r>
            <a:r>
              <a:rPr lang="en-US" sz="1800" b="0">
                <a:highlight>
                  <a:srgbClr val="00FF00"/>
                </a:highlight>
                <a:latin typeface="Times New Roman" panose="02020603050405020304" charset="0"/>
                <a:ea typeface="宋体" panose="02010600030101010101" pitchFamily="2" charset="-122"/>
              </a:rPr>
              <a:t>1</a:t>
            </a:r>
            <a:r>
              <a:rPr lang="en-US" sz="1800" b="0">
                <a:latin typeface="Times New Roman" panose="02020603050405020304" charset="0"/>
                <a:ea typeface="宋体" panose="02010600030101010101" pitchFamily="2" charset="-122"/>
              </a:rPr>
              <a:t>.</a:t>
            </a:r>
            <a:r>
              <a:rPr lang="zh-CN" sz="1800" b="0">
                <a:latin typeface="Times New Roman" panose="02020603050405020304" charset="0"/>
                <a:ea typeface="宋体" panose="02010600030101010101" pitchFamily="2" charset="-122"/>
              </a:rPr>
              <a:t>寺院的广为兴建；</a:t>
            </a:r>
            <a:r>
              <a:rPr lang="en-US" sz="1800" b="0">
                <a:latin typeface="Times New Roman" panose="02020603050405020304" charset="0"/>
                <a:ea typeface="宋体" panose="02010600030101010101" pitchFamily="2" charset="-122"/>
              </a:rPr>
              <a:t>2.</a:t>
            </a:r>
            <a:r>
              <a:rPr lang="zh-CN" sz="1800" b="0">
                <a:latin typeface="Times New Roman" panose="02020603050405020304" charset="0"/>
                <a:ea typeface="宋体" panose="02010600030101010101" pitchFamily="2" charset="-122"/>
              </a:rPr>
              <a:t>巨型石窟造像</a:t>
            </a:r>
            <a:r>
              <a:rPr lang="en-US" sz="1800" b="0">
                <a:latin typeface="Times New Roman" panose="02020603050405020304" charset="0"/>
                <a:ea typeface="宋体" panose="02010600030101010101" pitchFamily="2" charset="-122"/>
              </a:rPr>
              <a:t>    </a:t>
            </a:r>
            <a:r>
              <a:rPr lang="zh-CN" sz="1800" b="0">
                <a:latin typeface="Times New Roman" panose="02020603050405020304" charset="0"/>
                <a:ea typeface="宋体" panose="02010600030101010101" pitchFamily="2" charset="-122"/>
              </a:rPr>
              <a:t>道教一方面吸收佛学，衍出轮回成仙说、善恶报应说、天堂地狱说；另一方面与佛学糅合。佛道二教。在魏晋南北朝的兴盛。与统治者大力提倡颇有干系</a:t>
            </a:r>
            <a:endParaRPr lang="zh-CN" altLang="en-US" sz="1800" b="0">
              <a:latin typeface="Times New Roman" panose="02020603050405020304" charset="0"/>
              <a:ea typeface="宋体" panose="02010600030101010101" pitchFamily="2" charset="-122"/>
            </a:endParaRPr>
          </a:p>
        </p:txBody>
      </p:sp>
      <p:pic>
        <p:nvPicPr>
          <p:cNvPr id="4" name="图片 3"/>
          <p:cNvPicPr/>
          <p:nvPr>
            <p:custDataLst>
              <p:tags r:id="rId4"/>
            </p:custDataLst>
          </p:nvPr>
        </p:nvPicPr>
        <p:blipFill>
          <a:blip r:embed="rId5"/>
          <a:stretch>
            <a:fillRect/>
          </a:stretch>
        </p:blipFill>
        <p:spPr>
          <a:xfrm>
            <a:off x="7598410" y="3686175"/>
            <a:ext cx="4319270" cy="3171825"/>
          </a:xfrm>
          <a:prstGeom prst="rect">
            <a:avLst/>
          </a:prstGeom>
          <a:noFill/>
          <a:ln w="9525">
            <a:noFill/>
          </a:ln>
        </p:spPr>
      </p:pic>
    </p:spTree>
  </p:cSld>
  <p:clrMapOvr>
    <a:masterClrMapping/>
  </p:clrMapOvr>
</p:sld>
</file>

<file path=ppt/tags/tag1.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10.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11.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12.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13.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14.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15.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16.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17.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18.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19.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2.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20.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21.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22.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23.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24.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25.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26.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27.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28.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29.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3.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30.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31.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32.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33.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34.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35.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36.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37.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38.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39.xml><?xml version="1.0" encoding="utf-8"?>
<p:tagLst xmlns:p="http://schemas.openxmlformats.org/presentationml/2006/main">
  <p:tag name="KSO_WM_UNIT_TABLE_BEAUTIFY" val="smartTable{dcc9ee38-eea3-4eaa-b724-315d58c80f62}"/>
  <p:tag name="TABLE_ENDDRAG_ORIGIN_RECT" val="837*313"/>
  <p:tag name="TABLE_ENDDRAG_RECT" val="52*86*837*313"/>
  <p:tag name="TABLE_RECT" val="327.592*202.63*596.4*157.45"/>
  <p:tag name="TABLE_EMPHASIZE_COLOR" val="6579300"/>
  <p:tag name="TABLE_ONEKEY_SKIN_IDX" val="0"/>
  <p:tag name="TABLE_SKINIDX" val="-1"/>
  <p:tag name="TABLE_COLORIDX" val="l"/>
  <p:tag name="KSO_WM_SCREEN_THEME_FLAG" val="Dlrq25wU2PGuGg5bbmjbDGYxECDEoGYnpqCiFu1L/42dHdj1FObRbFFjN0WZlKeRLS1lGiI64iBrpkJmS2BZfcDrtvRGVXslfWmB/Umd3OQ="/>
</p:tagLst>
</file>

<file path=ppt/tags/tag4.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40.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41.xml><?xml version="1.0" encoding="utf-8"?>
<p:tagLst xmlns:p="http://schemas.openxmlformats.org/presentationml/2006/main">
  <p:tag name="KSO_WPP_MARK_KEY" val="827654c7-41b7-495d-9d14-75d0f6d10a93"/>
  <p:tag name="COMMONDATA" val="eyJoZGlkIjoiMDEwNzQ1ZDdhNmQ4N2RjMGMzZWM2YzZjMjRjZTc2N2QifQ=="/>
  <p:tag name="KSO_WM_SCREEN_THEME_FLAG" val="Dlrq25wU2PGuGg5bbmjbDGYxECDEoGYnpqCiFu1L/42dHdj1FObRbFFjN0WZlKeRLS1lGiI64iBrpkJmS2BZfcDrtvRGVXslfWmB/Umd3OQ="/>
</p:tagLst>
</file>

<file path=ppt/tags/tag5.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6.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7.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8.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ags/tag9.xml><?xml version="1.0" encoding="utf-8"?>
<p:tagLst xmlns:p="http://schemas.openxmlformats.org/presentationml/2006/main">
  <p:tag name="KSO_WM_BEAUTIFY_FLAG" val=""/>
  <p:tag name="KSO_WM_SCREEN_THEME_FLAG" val="Dlrq25wU2PGuGg5bbmjbDGYxECDEoGYnpqCiFu1L/42dHdj1FObRbFFjN0WZlKeRLS1lGiI64iBrpkJmS2BZfcDrtvRGVXslfWmB/Umd3OQ="/>
</p:tagLst>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a:noFill/>
        </a:ln>
      </a:spPr>
      <a:bodyPr wrap="square" anchor="t" anchorCtr="0">
        <a:noAutofit/>
      </a:bodyPr>
      <a:lstStyle>
        <a:defPPr algn="just">
          <a:spcAft>
            <a:spcPts val="600"/>
          </a:spcAft>
          <a:defRPr lang="zh-CN" altLang="en-US" sz="2800" b="1"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2" charset="-122"/>
            <a:ea typeface="微软雅黑" panose="020B0503020204020204" pitchFamily="2" charset="-122"/>
            <a:sym typeface="微软雅黑" panose="020B0503020204020204" pitchFamily="2"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6686</Words>
  <PresentationFormat>自定义</PresentationFormat>
  <Paragraphs>422</Paragraphs>
  <Slides>21</Slides>
  <Notes>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21</vt:i4>
      </vt:variant>
    </vt:vector>
  </HeadingPairs>
  <TitlesOfParts>
    <vt:vector size="32" baseType="lpstr">
      <vt:lpstr>Arial</vt:lpstr>
      <vt:lpstr>宋体</vt:lpstr>
      <vt:lpstr>Wingdings</vt:lpstr>
      <vt:lpstr>微软雅黑</vt:lpstr>
      <vt:lpstr>Calibri Light</vt:lpstr>
      <vt:lpstr>Calibri</vt:lpstr>
      <vt:lpstr>Times New Roman</vt:lpstr>
      <vt:lpstr>华文行楷</vt:lpstr>
      <vt:lpstr>Arial Unicode MS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2014-07-11T08:48:00Z</dcterms:created>
  <dcterms:modified xsi:type="dcterms:W3CDTF">2023-03-13T02:00:20Z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0D346D703665466CB048B420A3DB5411</vt:lpwstr>
  </property>
</Properties>
</file>