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tags/tag1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62" r:id="rId5"/>
    <p:sldId id="260" r:id="rId6"/>
    <p:sldId id="276" r:id="rId7"/>
    <p:sldId id="261" r:id="rId8"/>
    <p:sldId id="264" r:id="rId9"/>
    <p:sldId id="265" r:id="rId10"/>
    <p:sldId id="266" r:id="rId11"/>
    <p:sldId id="267" r:id="rId12"/>
    <p:sldId id="268" r:id="rId13"/>
    <p:sldId id="272" r:id="rId14"/>
    <p:sldId id="273" r:id="rId15"/>
    <p:sldId id="274" r:id="rId16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0" d="100"/>
          <a:sy n="80" d="100"/>
        </p:scale>
        <p:origin x="1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7.xml" Id="rId8" /><Relationship Type="http://schemas.openxmlformats.org/officeDocument/2006/relationships/slide" Target="slides/slide12.xml" Id="rId13" /><Relationship Type="http://schemas.openxmlformats.org/officeDocument/2006/relationships/presProps" Target="presProps.xml" Id="rId18" /><Relationship Type="http://schemas.openxmlformats.org/officeDocument/2006/relationships/slide" Target="slides/slide2.xml" Id="rId3" /><Relationship Type="http://schemas.openxmlformats.org/officeDocument/2006/relationships/tableStyles" Target="tableStyles.xml" Id="rId21" /><Relationship Type="http://schemas.openxmlformats.org/officeDocument/2006/relationships/slide" Target="slides/slide6.xml" Id="rId7" /><Relationship Type="http://schemas.openxmlformats.org/officeDocument/2006/relationships/slide" Target="slides/slide11.xml" Id="rId12" /><Relationship Type="http://schemas.openxmlformats.org/officeDocument/2006/relationships/notesMaster" Target="notesMasters/notesMaster1.xml" Id="rId1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theme" Target="theme/theme1.xml" Id="rId20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9.xml" Id="rId10" /><Relationship Type="http://schemas.openxmlformats.org/officeDocument/2006/relationships/viewProps" Target="viewProps.xml" Id="rId19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tags" Target="/ppt/tags/tag1.xml" Id="Rc49cfb569dd14505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hyperlink" Target="../../2%20&#31934;&#32451;&#20876;/&#31532;&#20108;&#37096;&#20998;%20&#33021;&#21147;&#31867;&#35797;&#39064;&#19987;&#32451;/&#31532;&#20108;&#37096;&#20998;%20&#33021;&#21147;&#31867;&#35797;&#39064;&#19987;&#32451;-&#31867;&#22411;&#20116;%20&#21490;&#35770;&#32467;&#21512;.pptx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hyperlink" Target="../../2%20&#31934;&#32451;&#20876;/&#31532;&#20108;&#37096;&#20998;%20&#33021;&#21147;&#31867;&#35797;&#39064;&#19987;&#32451;/&#31867;&#22411;&#20116;%20&#21490;&#35770;&#32467;&#21512;.pptx" TargetMode="External"/><Relationship Id="rId5" Type="http://schemas.openxmlformats.org/officeDocument/2006/relationships/slide" Target="../slides/slide3.xml"/><Relationship Id="rId4" Type="http://schemas.openxmlformats.org/officeDocument/2006/relationships/slide" Target="../slides/slide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宣传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宣传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sp>
        <p:nvSpPr>
          <p:cNvPr id="3" name="MasterShapeName?linknodeid="/>
          <p:cNvSpPr/>
          <p:nvPr/>
        </p:nvSpPr>
        <p:spPr>
          <a:xfrm>
            <a:off x="8833104" y="4791456"/>
            <a:ext cx="1856232" cy="429768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2022广西</a:t>
            </a:r>
            <a:endParaRPr lang="en-US" sz="2800" dirty="0"/>
          </a:p>
        </p:txBody>
      </p:sp>
      <p:sp>
        <p:nvSpPr>
          <p:cNvPr id="4" name="MasterShapeName?linknodeid="/>
          <p:cNvSpPr/>
          <p:nvPr/>
        </p:nvSpPr>
        <p:spPr>
          <a:xfrm>
            <a:off x="8851392" y="5385816"/>
            <a:ext cx="1792224" cy="859536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隶书" panose="02010509060101010101" pitchFamily="34" charset="-122"/>
                <a:ea typeface="隶书" panose="02010509060101010101" pitchFamily="34" charset="-122"/>
                <a:cs typeface="隶书" panose="02010509060101010101" pitchFamily="34" charset="-120"/>
              </a:rPr>
              <a:t>历史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7" name="MasterShapeName?linknodeid=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22763" y="167767"/>
            <a:ext cx="1554480" cy="466344"/>
          </a:xfrm>
          <a:prstGeom prst="rect">
            <a:avLst/>
          </a:prstGeom>
        </p:spPr>
      </p:pic>
      <p:sp>
        <p:nvSpPr>
          <p:cNvPr id="8" name="MasterShapeName?linknodeid=03010ffd8">
            <a:hlinkClick r:id="rId4" action="ppaction://hlinkfile"/>
          </p:cNvPr>
          <p:cNvSpPr/>
          <p:nvPr userDrawn="1"/>
        </p:nvSpPr>
        <p:spPr>
          <a:xfrm>
            <a:off x="10441051" y="240919"/>
            <a:ext cx="1490472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精练册习题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sterShapeName?linknodeid=" descr="preencoded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  <p:pic>
        <p:nvPicPr>
          <p:cNvPr id="8" name="MasterShapeName?linknodeid=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33666" y="164592"/>
            <a:ext cx="1554480" cy="466344"/>
          </a:xfrm>
          <a:prstGeom prst="rect">
            <a:avLst/>
          </a:prstGeom>
        </p:spPr>
      </p:pic>
      <p:pic>
        <p:nvPicPr>
          <p:cNvPr id="9" name="MasterShapeName?linknodeid=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952738" y="164592"/>
            <a:ext cx="1554480" cy="466344"/>
          </a:xfrm>
          <a:prstGeom prst="rect">
            <a:avLst/>
          </a:prstGeom>
        </p:spPr>
      </p:pic>
      <p:sp>
        <p:nvSpPr>
          <p:cNvPr id="10" name="MasterShapeName?linknodeid=2cc7fad76">
            <a:hlinkClick r:id="rId4" action="ppaction://hlinksldjump"/>
          </p:cNvPr>
          <p:cNvSpPr/>
          <p:nvPr userDrawn="1"/>
        </p:nvSpPr>
        <p:spPr>
          <a:xfrm>
            <a:off x="7261098" y="237744"/>
            <a:ext cx="1490472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题型解读</a:t>
            </a:r>
            <a:endParaRPr lang="en-US" sz="1800" dirty="0"/>
          </a:p>
        </p:txBody>
      </p:sp>
      <p:sp>
        <p:nvSpPr>
          <p:cNvPr id="11" name="MasterShapeName?linknodeid=223eba448">
            <a:hlinkClick r:id="rId5" action="ppaction://hlinksldjump"/>
          </p:cNvPr>
          <p:cNvSpPr/>
          <p:nvPr userDrawn="1"/>
        </p:nvSpPr>
        <p:spPr>
          <a:xfrm>
            <a:off x="8971026" y="237744"/>
            <a:ext cx="1490472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解题方法</a:t>
            </a:r>
            <a:endParaRPr lang="en-US" sz="1800" dirty="0"/>
          </a:p>
        </p:txBody>
      </p:sp>
      <p:pic>
        <p:nvPicPr>
          <p:cNvPr id="12" name="MasterShapeName?linknodeid=" descr="preencoded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22788" y="177292"/>
            <a:ext cx="1554480" cy="466344"/>
          </a:xfrm>
          <a:prstGeom prst="rect">
            <a:avLst/>
          </a:prstGeom>
        </p:spPr>
      </p:pic>
      <p:sp>
        <p:nvSpPr>
          <p:cNvPr id="13" name="MasterShapeName?linknodeid=03010ffd8">
            <a:hlinkClick r:id="rId6" action="ppaction://hlinkfile"/>
          </p:cNvPr>
          <p:cNvSpPr/>
          <p:nvPr userDrawn="1"/>
        </p:nvSpPr>
        <p:spPr>
          <a:xfrm>
            <a:off x="10631551" y="247269"/>
            <a:ext cx="1490472" cy="365760"/>
          </a:xfrm>
          <a:prstGeom prst="rect">
            <a:avLst/>
          </a:prstGeom>
          <a:noFill/>
        </p:spPr>
        <p:txBody>
          <a:bodyPr wrap="square" lIns="0" tIns="0" rIns="0" bIns="0" rtlCol="0" anchor="ctr"/>
          <a:lstStyle/>
          <a:p>
            <a:pPr algn="ctr"/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精练册习题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宣传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宣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asterShapeName?linknodeid=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1_BD#3b5c109c2.fixed?vbadefaultcenterpage=1"/>
          <p:cNvSpPr/>
          <p:nvPr/>
        </p:nvSpPr>
        <p:spPr>
          <a:xfrm>
            <a:off x="0" y="2798604"/>
            <a:ext cx="12188952" cy="1215073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ct val="150000"/>
              </a:lnSpc>
            </a:pP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第二部分</a:t>
            </a:r>
            <a:r>
              <a:rPr lang="en-US" sz="60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</a:t>
            </a:r>
            <a:r>
              <a:rPr lang="en-US" sz="6000" b="1" dirty="0" err="1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能力类试题方法</a:t>
            </a:r>
            <a:r>
              <a:rPr lang="zh-CN" altLang="en-US" sz="6000" b="1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-120"/>
              </a:rPr>
              <a:t>指导</a:t>
            </a:r>
            <a:endParaRPr lang="en-US" sz="6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QO_4_BD.3_10#3a51d1961?vbadefaultcenterpage=1"/>
          <p:cNvGraphicFramePr>
            <a:graphicFrameLocks noGrp="1"/>
          </p:cNvGraphicFramePr>
          <p:nvPr/>
        </p:nvGraphicFramePr>
        <p:xfrm>
          <a:off x="328168" y="1837601"/>
          <a:ext cx="11628628" cy="1976120"/>
        </p:xfrm>
        <a:graphic>
          <a:graphicData uri="http://schemas.openxmlformats.org/drawingml/2006/table">
            <a:tbl>
              <a:tblPr/>
              <a:tblGrid>
                <a:gridCol w="2800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2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96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661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76120">
                <a:tc>
                  <a:txBody>
                    <a:bodyPr/>
                    <a:lstStyle/>
                    <a:p>
                      <a:pPr marL="0" indent="533400" algn="l">
                        <a:lnSpc>
                          <a:spcPct val="130000"/>
                        </a:lnSpc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中华文化具有独创性，是在漫长的历史长河中独自创发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，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逐渐形成的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。</a:t>
                      </a:r>
                      <a:endParaRPr lang="en-US" sz="12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533400"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中华文化古今绵延、连续发展，从未中断过，堪称“连续性”文化的典型。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631825"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中华文化发展历程中，以非凡的包容和会通精神来丰富和完善自己。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533400"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中华文化使中华儿女凝为一体，同心同德地为民族整体利益和长远利益而不懈奋斗。</a:t>
                      </a: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QO_4_BD.3_11#3a51d1961?vbadefaultcenterpage=1"/>
          <p:cNvSpPr/>
          <p:nvPr/>
        </p:nvSpPr>
        <p:spPr>
          <a:xfrm>
            <a:off x="328168" y="3846286"/>
            <a:ext cx="11535664" cy="103867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请你选取其中一则读书笔记</a:t>
            </a:r>
            <a:r>
              <a:rPr lang="en-US" sz="2400" u="dbl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提炼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出</a:t>
            </a:r>
            <a:r>
              <a:rPr lang="en-US" sz="2400" u="dbl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观点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，结合前面的</a:t>
            </a:r>
            <a:r>
              <a:rPr lang="en-US" sz="2400" u="sng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探究成果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及</a:t>
            </a:r>
            <a:r>
              <a:rPr lang="en-US" sz="2400" u="sng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所学知识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进行</a:t>
            </a:r>
            <a:r>
              <a:rPr lang="en-US" sz="2400" u="sng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简要论述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。</a:t>
            </a:r>
            <a:r>
              <a:rPr lang="en-US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（要求：围绕主题、观点明确、史论结合、逻辑清晰。3分）</a:t>
            </a:r>
          </a:p>
        </p:txBody>
      </p:sp>
      <p:sp>
        <p:nvSpPr>
          <p:cNvPr id="4" name="QO_4_BD.3_9#3a51d1961?vbadefaultcenterpage=1"/>
          <p:cNvSpPr/>
          <p:nvPr/>
        </p:nvSpPr>
        <p:spPr>
          <a:xfrm>
            <a:off x="331796" y="674920"/>
            <a:ext cx="11332464" cy="103886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Times New Roman" panose="02020603050405020304" pitchFamily="34" charset="-120"/>
              </a:rPr>
              <a:t>【悟文化】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在各组交流探究成果的基础上，韦老师分享了他研究中华文化特征的四则读书笔记，供同学们研读。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AN.4_1#3a51d1961?vbadefaultcenterpage=1"/>
          <p:cNvSpPr/>
          <p:nvPr/>
        </p:nvSpPr>
        <p:spPr>
          <a:xfrm>
            <a:off x="429768" y="1105445"/>
            <a:ext cx="11332464" cy="48791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范例一：中华文化具有独创性。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（1分）</a:t>
            </a: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儒家思想自产生后不断发展，汉代把儒家学说立为正统思想，成为中华文化的代表。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（2分）</a:t>
            </a:r>
            <a:endParaRPr lang="en-US" sz="100" dirty="0"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范例二:中华文化具有连续性。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（1分）</a:t>
            </a: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汉武帝时期儒学的正统地位确立，成为指导社会发展的伦理道德典范，其合理内涵传承至今。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（2分）</a:t>
            </a:r>
            <a:endParaRPr lang="en-US" sz="100" dirty="0"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范例三:中华文化具有包容性。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（1分）</a:t>
            </a: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严复翻译《天演论》，</a:t>
            </a:r>
            <a:r>
              <a:rPr lang="en-US" sz="2400" b="1" dirty="0" err="1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在当时思想界产生了重大影响，体现了中华文化在吸收借鉴外来文化精华的同时，得到了丰富和发展</a:t>
            </a: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。</a:t>
            </a:r>
          </a:p>
          <a:p>
            <a:pPr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（2分）</a:t>
            </a:r>
          </a:p>
          <a:p>
            <a:pPr algn="l" latinLnBrk="1">
              <a:lnSpc>
                <a:spcPct val="150000"/>
              </a:lnSpc>
            </a:pPr>
            <a:r>
              <a:rPr lang="en-US" sz="2400" b="1" dirty="0" err="1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范例四：中华文化具有凝聚性</a:t>
            </a: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（1分）</a:t>
            </a:r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时代歌曲体现了鲜明的时代精神，形成了社会凝聚力，有利于中华民族的团结、统一、稳定和发展。</a:t>
            </a:r>
            <a:r>
              <a:rPr lang="en-US" sz="2400" b="1" dirty="0">
                <a:solidFill>
                  <a:srgbClr val="A0002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（2分）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QO_4_AS.5_1#3a51d1961?vbadefaultcenterpage=1"/>
              <p:cNvSpPr/>
              <p:nvPr/>
            </p:nvSpPr>
            <p:spPr>
              <a:xfrm>
                <a:off x="544068" y="910501"/>
                <a:ext cx="11332464" cy="5963828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lvl="0" latinLnBrk="1">
                  <a:lnSpc>
                    <a:spcPct val="140000"/>
                  </a:lnSpc>
                </a:pPr>
                <a:r>
                  <a:rPr lang="en-US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方法演示</a:t>
                </a:r>
              </a:p>
              <a:p>
                <a:pPr lvl="0" latinLnBrk="1">
                  <a:lnSpc>
                    <a:spcPct val="140000"/>
                  </a:lnSpc>
                </a:pPr>
                <a:r>
                  <a:rPr lang="en-US" sz="20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sz="2000" i="1" smtClean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00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步骤</m:t>
                        </m:r>
                        <m:r>
                          <a:rPr lang="zh-CN" altLang="en-US" sz="2000" b="1" dirty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  <m:t>𝟏</m:t>
                        </m:r>
                      </m:e>
                    </m:groupChr>
                  </m:oMath>
                </a14:m>
                <a:r>
                  <a:rPr lang="en-US" sz="20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:r>
                  <a:rPr lang="en-US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审设问：根据设问可知考查观点论述，需从四则读书笔记中提炼出一种观点，观点需围绕探究主题，结合前面的探究成果和所学知识进行论证。</a:t>
                </a:r>
              </a:p>
              <a:p>
                <a:pPr lvl="0" latinLnBrk="1">
                  <a:lnSpc>
                    <a:spcPct val="140000"/>
                  </a:lnSpc>
                </a:pPr>
                <a:r>
                  <a:rPr lang="en-US" sz="20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sz="2000" i="1" smtClean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00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步骤</m:t>
                        </m:r>
                        <m:r>
                          <a:rPr lang="zh-CN" altLang="en-US" sz="2000" b="1" dirty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</m:groupChr>
                  </m:oMath>
                </a14:m>
                <a:r>
                  <a:rPr lang="en-US" sz="20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:r>
                  <a:rPr lang="en-US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读材料，提炼观点：①通读四则读书笔记，可知都与探究的主题感悟中华文化有关。笔记一强调中华文化具有独创性；笔记二强调中华文化具有连续性；笔记三强调中华文化具有包容性；笔记四强调中华文化具有凝聚性。学生可根据自己的实际情况，选出一则读书笔记提炼观点。</a:t>
                </a:r>
              </a:p>
              <a:p>
                <a:pPr lvl="0" latinLnBrk="1">
                  <a:lnSpc>
                    <a:spcPct val="140000"/>
                  </a:lnSpc>
                </a:pPr>
                <a:r>
                  <a:rPr lang="en-US" sz="20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sz="2000" i="1" smtClean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00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步骤</m:t>
                        </m:r>
                        <m:r>
                          <a:rPr lang="zh-CN" altLang="en-US" sz="2000" b="1" dirty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  <m:t>𝟑</m:t>
                        </m:r>
                      </m:e>
                    </m:groupChr>
                  </m:oMath>
                </a14:m>
                <a:r>
                  <a:rPr lang="en-US" sz="20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:r>
                  <a:rPr lang="en-US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遴选史实，论证观点：根据提炼的观点，结合前面三组同学的探究成果和所学知识，遴选相对应的史实。如读书笔记一的观点即中华文化具有独创性。联系前面的探究成果和所学知识可知，儒家文化产生于春秋战国时期，</a:t>
                </a:r>
                <a:r>
                  <a:rPr lang="en-US" altLang="zh-CN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经汉武帝罢黜百家，独尊儒术，将儒家思想确定为正统思想。儒家文化成为中华文化的代表。</a:t>
                </a:r>
              </a:p>
              <a:p>
                <a:pPr lvl="0" latinLnBrk="1">
                  <a:lnSpc>
                    <a:spcPct val="140000"/>
                  </a:lnSpc>
                </a:pPr>
                <a:r>
                  <a:rPr lang="en-US" altLang="zh-CN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altLang="zh-CN" sz="2000" i="1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00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步骤</m:t>
                        </m:r>
                        <m:r>
                          <a:rPr lang="zh-CN" altLang="en-US" sz="2000" b="1" dirty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  <m:t>𝟒</m:t>
                        </m:r>
                      </m:e>
                    </m:groupChr>
                  </m:oMath>
                </a14:m>
                <a:r>
                  <a:rPr lang="en-US" altLang="zh-CN" sz="20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规范作答：先写观点，后写史实，史论结合，文字表述要简洁流畅，条理清楚。</a:t>
                </a:r>
                <a:endParaRPr lang="en-US" altLang="zh-CN" sz="2000" dirty="0">
                  <a:solidFill>
                    <a:prstClr val="black"/>
                  </a:solidFill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  <a:p>
                <a:pPr algn="l" latinLnBrk="1">
                  <a:lnSpc>
                    <a:spcPct val="140000"/>
                  </a:lnSpc>
                </a:pPr>
                <a:endParaRPr lang="en-US" sz="2000" dirty="0"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</p:txBody>
          </p:sp>
        </mc:Choice>
        <mc:Fallback xmlns="">
          <p:sp>
            <p:nvSpPr>
              <p:cNvPr id="2" name="QO_4_AS.5_1#3a51d1961?vbadefaultcenterpage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068" y="910501"/>
                <a:ext cx="11332464" cy="5963828"/>
              </a:xfrm>
              <a:prstGeom prst="rect">
                <a:avLst/>
              </a:prstGeom>
              <a:blipFill rotWithShape="1">
                <a:blip r:embed="rId2"/>
                <a:stretch>
                  <a:fillRect l="-4" t="-9" r="1" b="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_2_BD#f51bd7d29.fixed?vbadefaultcenterpage=1"/>
          <p:cNvSpPr/>
          <p:nvPr/>
        </p:nvSpPr>
        <p:spPr>
          <a:xfrm>
            <a:off x="1362456" y="2587752"/>
            <a:ext cx="2596896" cy="171907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ct val="150000"/>
              </a:lnSpc>
            </a:pPr>
            <a:r>
              <a:rPr lang="en-US" sz="48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类型五</a:t>
            </a:r>
            <a:endParaRPr lang="en-US" sz="4800" dirty="0"/>
          </a:p>
        </p:txBody>
      </p:sp>
      <p:sp>
        <p:nvSpPr>
          <p:cNvPr id="3" name="C_2_BD#f51bd7d29.fixed?vbadefaultcenterpage=1"/>
          <p:cNvSpPr/>
          <p:nvPr/>
        </p:nvSpPr>
        <p:spPr>
          <a:xfrm>
            <a:off x="4306824" y="2587752"/>
            <a:ext cx="7543800" cy="1719072"/>
          </a:xfrm>
          <a:prstGeom prst="rect">
            <a:avLst/>
          </a:prstGeom>
          <a:noFill/>
        </p:spPr>
        <p:txBody>
          <a:bodyPr wrap="none" lIns="0" tIns="0" rIns="0" bIns="0" rtlCol="0" anchor="ctr"/>
          <a:lstStyle/>
          <a:p>
            <a:pPr algn="ctr" latinLnBrk="1">
              <a:lnSpc>
                <a:spcPct val="130000"/>
              </a:lnSpc>
            </a:pPr>
            <a:r>
              <a:rPr lang="en-US" sz="48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0"/>
              </a:rPr>
              <a:t>史论结合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3#2a1bff219.inline_image?vbadefaultcenterpage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" y="859536"/>
            <a:ext cx="2560320" cy="576072"/>
          </a:xfrm>
          <a:prstGeom prst="rect">
            <a:avLst/>
          </a:prstGeom>
        </p:spPr>
      </p:pic>
      <p:sp>
        <p:nvSpPr>
          <p:cNvPr id="3" name="P_4_BD#2e82954b2?vbadefaultcenterpage=1"/>
          <p:cNvSpPr/>
          <p:nvPr/>
        </p:nvSpPr>
        <p:spPr>
          <a:xfrm>
            <a:off x="429768" y="1574800"/>
            <a:ext cx="11332464" cy="213595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1.史实印证类</a:t>
            </a:r>
            <a:endParaRPr lang="en-US" sz="2400" dirty="0"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【类型特点】</a:t>
            </a:r>
            <a:endParaRPr lang="en-US" sz="2400" dirty="0"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  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一般常出现在选择题中，题干中已经给出观点，找出与观点印证的史实。题干限定词为“与论断相吻合的史实”“证明观点的史实”。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4" name="C_3#dc7bc6a16.inline_image?vbadefaultcenterpage=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96" y="3998976"/>
            <a:ext cx="2560320" cy="576072"/>
          </a:xfrm>
          <a:prstGeom prst="rect">
            <a:avLst/>
          </a:prstGeom>
        </p:spPr>
      </p:pic>
      <p:sp>
        <p:nvSpPr>
          <p:cNvPr id="5" name="P_4_BD#debef0466?vbadefaultcenterpage=1"/>
          <p:cNvSpPr/>
          <p:nvPr/>
        </p:nvSpPr>
        <p:spPr>
          <a:xfrm>
            <a:off x="368808" y="4587240"/>
            <a:ext cx="11332464" cy="158731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</a:t>
            </a: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找“题眼”：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找出题干设问的限定词“题眼”，明确题干考查要求，设问与材料的关系。“与论断相吻合的史实”可知由材料与备选项相互印证。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（2）读题干找观点，结合所学知识，结合备选项，得出答案。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C_4#148538862?vbadefaultcenterpage=1"/>
          <p:cNvSpPr/>
          <p:nvPr/>
        </p:nvSpPr>
        <p:spPr>
          <a:xfrm>
            <a:off x="429895" y="729615"/>
            <a:ext cx="5692775" cy="2680335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60000"/>
              </a:lnSpc>
            </a:pPr>
            <a:r>
              <a:rPr lang="en-US" sz="240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【真题示例】 </a:t>
            </a: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（2021北部湾经济区10）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有专家指出，香港、澳门实现了和平回归，改变了历史上但凡收复失地都要大动干戈的所谓定势</a:t>
            </a:r>
            <a:r>
              <a:rPr 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。与这一论断相吻合的史实是</a:t>
            </a:r>
          </a:p>
          <a:p>
            <a:pPr marL="0" algn="l" latinLnBrk="1">
              <a:lnSpc>
                <a:spcPct val="160000"/>
              </a:lnSpc>
            </a:pPr>
            <a:r>
              <a:rPr 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 </a:t>
            </a:r>
            <a:r>
              <a:rPr lang="en-US" sz="2400" b="1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</a:t>
            </a:r>
            <a:r>
              <a:rPr lang="en-US" sz="240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)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algn="l" latinLnBrk="1">
              <a:lnSpc>
                <a:spcPct val="160000"/>
              </a:lnSpc>
              <a:tabLst>
                <a:tab pos="56635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A. 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社会主义三大改造的基本完成	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B. 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第一个五年计划的超额完成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algn="l" latinLnBrk="1">
              <a:lnSpc>
                <a:spcPct val="160000"/>
              </a:lnSpc>
              <a:tabLst>
                <a:tab pos="5663565" algn="l"/>
              </a:tabLs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C. 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“一国两制”构想的成功实践	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34" charset="0"/>
                <a:ea typeface="黑体" panose="02010609060101010101" pitchFamily="34" charset="-122"/>
                <a:cs typeface="Times New Roman" panose="02020603050405020304" pitchFamily="34" charset="0"/>
              </a:rPr>
              <a:t>D. 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改革开放的成功推进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3" name="QC_4_AN.1_1#148538862.bracket?vbadefaultcenterpage=1&amp;hasmatchpositionanswer=1"/>
          <p:cNvSpPr/>
          <p:nvPr/>
        </p:nvSpPr>
        <p:spPr>
          <a:xfrm>
            <a:off x="833628" y="3066507"/>
            <a:ext cx="288989" cy="490030"/>
          </a:xfrm>
          <a:prstGeom prst="rect">
            <a:avLst/>
          </a:prstGeom>
          <a:noFill/>
        </p:spPr>
        <p:txBody>
          <a:bodyPr wrap="none" lIns="0" tIns="0" rIns="0" bIns="0" rtlCol="0" anchor="t"/>
          <a:lstStyle/>
          <a:p>
            <a:pPr marL="0" algn="ctr" latinLnBrk="1">
              <a:lnSpc>
                <a:spcPct val="150000"/>
              </a:lnSpc>
            </a:pPr>
            <a:r>
              <a:rPr lang="en-US" sz="2400" b="1">
                <a:solidFill>
                  <a:srgbClr val="A00021"/>
                </a:solidFill>
                <a:latin typeface="Times New Roman" panose="02020603050405020304" pitchFamily="34" charset="0"/>
                <a:ea typeface="微软雅黑" panose="020B0503020204020204" pitchFamily="34" charset="-122"/>
                <a:cs typeface="Times New Roman" panose="02020603050405020304" pitchFamily="34" charset="-120"/>
              </a:rPr>
              <a:t>C</a:t>
            </a:r>
            <a:endParaRPr lang="en-US" sz="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QC_4_AS.2_1#148538862?vbadefaultcenterpage=1"/>
              <p:cNvSpPr/>
              <p:nvPr/>
            </p:nvSpPr>
            <p:spPr>
              <a:xfrm>
                <a:off x="6572885" y="3493135"/>
                <a:ext cx="5419725" cy="2344420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/>
              <a:lstStyle/>
              <a:p>
                <a:pPr algn="l" latinLnBrk="1">
                  <a:lnSpc>
                    <a:spcPct val="150000"/>
                  </a:lnSpc>
                </a:pPr>
                <a:endParaRPr lang="en-US" sz="800" b="1" u="none" dirty="0">
                  <a:solidFill>
                    <a:srgbClr val="A00021"/>
                  </a:solidFill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  <a:p>
                <a:pPr algn="l" latinLnBrk="1">
                  <a:lnSpc>
                    <a:spcPct val="150000"/>
                  </a:lnSpc>
                </a:pPr>
                <a:endParaRPr lang="en-US" sz="800" b="1" u="none" dirty="0">
                  <a:solidFill>
                    <a:srgbClr val="A00021"/>
                  </a:solidFill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  <a:p>
                <a:pPr algn="l" latinLnBrk="1">
                  <a:lnSpc>
                    <a:spcPct val="150000"/>
                  </a:lnSpc>
                </a:pPr>
                <a:r>
                  <a:rPr lang="en-US" sz="8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sz="2100" i="1" smtClean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10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步骤</m:t>
                        </m:r>
                        <m:r>
                          <a:rPr lang="zh-CN" altLang="en-US" sz="2400" b="1" dirty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  <m:t>𝟏</m:t>
                        </m:r>
                      </m:e>
                    </m:groupChr>
                  </m:oMath>
                </a14:m>
                <a:r>
                  <a:rPr lang="en-US" sz="800" b="1" u="none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 </a:t>
                </a:r>
                <a:r>
                  <a:rPr lang="en-US" sz="24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</a:rPr>
                  <a:t>找“题眼”：题干设问中的限定词“题眼”为“与这一论断相吻合的史实”，论断即观点，可知考查的是观点与史实的相互印证。</a:t>
                </a:r>
                <a:endParaRPr lang="en-US" sz="100" dirty="0"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</p:txBody>
          </p:sp>
        </mc:Choice>
        <mc:Fallback xmlns="">
          <p:sp>
            <p:nvSpPr>
              <p:cNvPr id="4" name="QC_4_AS.2_1#148538862?vbadefaultcenterpage=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2885" y="3493135"/>
                <a:ext cx="5419725" cy="2344420"/>
              </a:xfrm>
              <a:prstGeom prst="rect">
                <a:avLst/>
              </a:prstGeom>
              <a:blipFill rotWithShape="1">
                <a:blip r:embed="rId2"/>
                <a:stretch>
                  <a:fillRect b="-1378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本框 5"/>
          <p:cNvSpPr txBox="1"/>
          <p:nvPr/>
        </p:nvSpPr>
        <p:spPr>
          <a:xfrm>
            <a:off x="6541135" y="993140"/>
            <a:ext cx="22720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A00021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方法演示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414135" y="1496060"/>
                <a:ext cx="5531485" cy="2872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en-US" sz="24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ar-AE" sz="2400" i="1" smtClean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zh-CN" altLang="en-US" sz="240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MS Mincho" charset="0"/>
                            <a:cs typeface="Cambria Math" panose="02040503050406030204" pitchFamily="18" charset="0"/>
                          </a:rPr>
                          <m:t>步骤</m:t>
                        </m:r>
                        <m:r>
                          <a:rPr lang="zh-CN" altLang="en-US" sz="2400" b="1" dirty="0">
                            <a:solidFill>
                              <a:srgbClr val="A00021"/>
                            </a:solidFill>
                            <a:latin typeface="Cambria Math" panose="02040503050406030204" pitchFamily="18" charset="0"/>
                            <a:ea typeface="黑体" panose="02010609060101010101" pitchFamily="34" charset="-122"/>
                            <a:cs typeface="Cambria Math" panose="02040503050406030204" pitchFamily="18" charset="0"/>
                          </a:rPr>
                          <m:t>𝟐</m:t>
                        </m:r>
                      </m:e>
                    </m:groupChr>
                  </m:oMath>
                </a14:m>
                <a:r>
                  <a:rPr lang="en-US" sz="2400" b="1" dirty="0">
                    <a:solidFill>
                      <a:srgbClr val="A00021"/>
                    </a:solidFill>
                    <a:latin typeface="黑体" panose="02010609060101010101" pitchFamily="34" charset="-122"/>
                    <a:ea typeface="黑体" panose="02010609060101010101" pitchFamily="34" charset="-122"/>
                    <a:cs typeface="黑体" panose="02010609060101010101" pitchFamily="34" charset="-122"/>
                    <a:sym typeface="+mn-ea"/>
                  </a:rPr>
                  <a:t> 读材料：带着设问画出“论断”，即专家指出香港和澳门实现了和平回归。结合备选项，根据所学知识，找出与论断相互吻合的史实。</a:t>
                </a:r>
                <a:endParaRPr lang="en-US" sz="2400" b="1" dirty="0">
                  <a:solidFill>
                    <a:srgbClr val="A00021"/>
                  </a:solidFill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  <a:p>
                <a:pPr>
                  <a:lnSpc>
                    <a:spcPct val="140000"/>
                  </a:lnSpc>
                </a:pPr>
                <a:endParaRPr lang="en-US" altLang="en-US" sz="2400" b="1" dirty="0">
                  <a:solidFill>
                    <a:srgbClr val="A00021"/>
                  </a:solidFill>
                  <a:latin typeface="黑体" panose="02010609060101010101" pitchFamily="34" charset="-122"/>
                  <a:ea typeface="黑体" panose="02010609060101010101" pitchFamily="34" charset="-122"/>
                  <a:cs typeface="黑体" panose="02010609060101010101" pitchFamily="34" charset="-122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4135" y="1496060"/>
                <a:ext cx="5531485" cy="2872105"/>
              </a:xfrm>
              <a:prstGeom prst="rect">
                <a:avLst/>
              </a:prstGeom>
              <a:blipFill rotWithShape="1">
                <a:blip r:embed="rId3"/>
                <a:stretch>
                  <a:fillRect r="-1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uild="p" autoUpdateAnimBg="0"/>
      <p:bldP spid="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_3#072a43fa8.inline_image?vbadefaultcenterpage=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56" y="859536"/>
            <a:ext cx="2560320" cy="576072"/>
          </a:xfrm>
          <a:prstGeom prst="rect">
            <a:avLst/>
          </a:prstGeom>
        </p:spPr>
      </p:pic>
      <p:sp>
        <p:nvSpPr>
          <p:cNvPr id="3" name="P_4_BD#e097c475d?vbadefaultcenterpage=1"/>
          <p:cNvSpPr/>
          <p:nvPr/>
        </p:nvSpPr>
        <p:spPr>
          <a:xfrm>
            <a:off x="429768" y="1574800"/>
            <a:ext cx="11332464" cy="4937761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8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2. 观点论述类</a:t>
            </a:r>
            <a:endParaRPr lang="en-US" sz="2400" dirty="0"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2"/>
            </a:endParaRPr>
          </a:p>
          <a:p>
            <a:pPr algn="l" latinLnBrk="1">
              <a:lnSpc>
                <a:spcPct val="18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【类型特点】</a:t>
            </a:r>
            <a:endParaRPr lang="en-US" sz="2400" dirty="0">
              <a:latin typeface="黑体" panose="02010609060101010101" pitchFamily="34" charset="-122"/>
              <a:ea typeface="黑体" panose="02010609060101010101" pitchFamily="34" charset="-122"/>
              <a:cs typeface="黑体" panose="02010609060101010101" pitchFamily="34" charset="-122"/>
            </a:endParaRPr>
          </a:p>
          <a:p>
            <a:pPr algn="l" latinLnBrk="1">
              <a:lnSpc>
                <a:spcPct val="18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此类题目出现在2021北部湾经济区新增探究题的最后一问中，根据提供的材料归纳观点，结合已呈现的不同材料类型和所学知识进行简要论述。设问中出现“提炼”出观点，结合材料及所学知识简要论述，通常都有一个明确的主题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latinLnBrk="1">
              <a:lnSpc>
                <a:spcPct val="18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34" charset="-120"/>
              </a:rPr>
              <a:t>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_4_BD#e097c475d?vbadefaultcenterpage=1"/>
          <p:cNvSpPr/>
          <p:nvPr/>
        </p:nvSpPr>
        <p:spPr>
          <a:xfrm>
            <a:off x="429768" y="1153977"/>
            <a:ext cx="11332464" cy="4151086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algn="l" latinLnBrk="1">
              <a:lnSpc>
                <a:spcPct val="170000"/>
              </a:lnSpc>
            </a:pPr>
            <a:r>
              <a:rPr lang="en-US" sz="2400" b="1" dirty="0" err="1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宋体" panose="02010600030101010101" pitchFamily="2" charset="-122"/>
              </a:rPr>
              <a:t>解题方法</a:t>
            </a:r>
            <a:endParaRPr lang="en-US" sz="2400" dirty="0">
              <a:latin typeface="黑体" panose="02010609060101010101" pitchFamily="34" charset="-122"/>
              <a:ea typeface="黑体" panose="02010609060101010101" pitchFamily="34" charset="-122"/>
              <a:cs typeface="宋体" panose="02010600030101010101" pitchFamily="2" charset="-122"/>
            </a:endParaRPr>
          </a:p>
          <a:p>
            <a:pPr algn="l" latinLnBrk="1">
              <a:lnSpc>
                <a:spcPct val="17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（1）</a:t>
            </a:r>
            <a:r>
              <a:rPr lang="en-US" sz="2400" b="1" dirty="0" err="1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宋体" panose="02010600030101010101" pitchFamily="2" charset="-122"/>
              </a:rPr>
              <a:t>审设问：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从设问中明确可知考查观点论述。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latinLnBrk="1">
              <a:lnSpc>
                <a:spcPct val="170000"/>
              </a:lnSpc>
            </a:pP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（2）</a:t>
            </a:r>
            <a:r>
              <a:rPr lang="en-US" sz="2400" b="1" dirty="0" err="1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宋体" panose="02010600030101010101" pitchFamily="2" charset="-122"/>
              </a:rPr>
              <a:t>读材料，提炼观点：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通读材料，选出一则材料归纳观点。 观点要围绕探究的主题，必须明确只写1个，且必须是陈述句，分值为1分。</a:t>
            </a:r>
          </a:p>
          <a:p>
            <a:pPr latinLnBrk="1">
              <a:lnSpc>
                <a:spcPct val="17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（3）</a:t>
            </a:r>
            <a:r>
              <a:rPr lang="en-US" sz="2400" b="1" dirty="0" err="1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宋体" panose="02010600030101010101" pitchFamily="2" charset="-122"/>
              </a:rPr>
              <a:t>遴选史实，论证观点：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结合提炼的观点，遴选相对应的史实，进行论证，2分，必须史论结合，逻辑清晰。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latinLnBrk="1">
              <a:lnSpc>
                <a:spcPct val="17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（4）</a:t>
            </a:r>
            <a:r>
              <a:rPr lang="en-US" sz="2400" b="1" dirty="0" err="1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宋体" panose="02010600030101010101" pitchFamily="2" charset="-122"/>
              </a:rPr>
              <a:t>规范作答：</a:t>
            </a:r>
            <a:r>
              <a:rPr lang="en-US" altLang="zh-CN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先写观点，后写史实。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（</a:t>
            </a:r>
            <a:r>
              <a:rPr lang="en-US" altLang="zh-CN" sz="2400" dirty="0" err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史论结合</a:t>
            </a:r>
            <a:r>
              <a:rPr lang="en-US" altLang="zh-CN" sz="2400" dirty="0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宋体" panose="02010600030101010101" pitchFamily="2" charset="-122"/>
              </a:rPr>
              <a:t>）</a:t>
            </a:r>
            <a:endParaRPr lang="en-US" altLang="zh-CN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 latinLnBrk="1">
              <a:lnSpc>
                <a:spcPct val="170000"/>
              </a:lnSpc>
            </a:pPr>
            <a:endParaRPr lang="en-US" sz="2400" dirty="0"/>
          </a:p>
          <a:p>
            <a:pPr algn="l" latinLnBrk="1">
              <a:lnSpc>
                <a:spcPct val="170000"/>
              </a:lnSpc>
            </a:pP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QO_4_BD.3_1#3a51d1961?vbadefaultcenterpage=1"/>
          <p:cNvSpPr/>
          <p:nvPr/>
        </p:nvSpPr>
        <p:spPr>
          <a:xfrm>
            <a:off x="429768" y="777240"/>
            <a:ext cx="11332464" cy="213614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【真题示例】 </a:t>
            </a: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黑体" panose="02010609060101010101" pitchFamily="34" charset="-122"/>
              </a:rPr>
              <a:t>（2021北部湾经济区18）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中华文化博大精深，底蕴深厚。九年级1班的同学以“感悟中华文化”为主题班会开展探究活动，请你帮他们一起完成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Times New Roman" panose="02020603050405020304" pitchFamily="34" charset="-120"/>
              </a:rPr>
              <a:t>【观影片】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第一组同学通过观看纪录片《如果国宝会说话》，对国宝“熹平石经”开展探究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7" name="QO_4_BD.3_2#3a51d1961?vbadefaultcenterpage=1"/>
          <p:cNvGraphicFramePr>
            <a:graphicFrameLocks noGrp="1"/>
          </p:cNvGraphicFramePr>
          <p:nvPr/>
        </p:nvGraphicFramePr>
        <p:xfrm>
          <a:off x="429768" y="3048000"/>
          <a:ext cx="11332464" cy="2929128"/>
        </p:xfrm>
        <a:graphic>
          <a:graphicData uri="http://schemas.openxmlformats.org/drawingml/2006/table">
            <a:tbl>
              <a:tblPr/>
              <a:tblGrid>
                <a:gridCol w="249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39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1350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900" spc="-10200" dirty="0">
                          <a:solidFill>
                            <a:srgbClr val="FFFFFF">
                              <a:alpha val="0"/>
                            </a:srgbClr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sz="2400" spc="0" dirty="0">
                          <a:solidFill>
                            <a:srgbClr val="FFFFFF">
                              <a:alpha val="0"/>
                            </a:srgbClr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                               </a:t>
                      </a:r>
                      <a:endParaRPr lang="en-US" sz="2400" spc="0" dirty="0">
                        <a:solidFill>
                          <a:srgbClr val="FFFFFF">
                            <a:alpha val="0"/>
                          </a:srgbClr>
                        </a:solidFill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东汉熹平石经</a:t>
                      </a:r>
                      <a:endParaRPr lang="en-US" sz="12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它是现今留存最早的官方定本石经，内容为儒家七部经典。汉代开始，普通人可以通过学习提升自己的社会地位，儒家经典作为官方法定教科书，成为指导社会发展的伦理道德典范，官学私学规模空前。石碑是中国古典文化的强大载体，成为梳理传统文化的重要凭据。</a:t>
                      </a:r>
                    </a:p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——摘编自纪录片《如果国宝会说话》解说词</a:t>
                      </a:r>
                      <a:endParaRPr lang="en-US" sz="1200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QO_4_BD.3_3#3a51d1961.table_image?imagetipindex=1&amp;tableimageindex=1&amp;vbadefaultcenterpage=1" descr="preencoded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6725" y="3662063"/>
            <a:ext cx="2258568" cy="11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QO_4_BD.3_5#3a51d1961?vbadefaultcenterpage=1"/>
          <p:cNvGraphicFramePr>
            <a:graphicFrameLocks noGrp="1"/>
          </p:cNvGraphicFramePr>
          <p:nvPr/>
        </p:nvGraphicFramePr>
        <p:xfrm>
          <a:off x="448818" y="2317933"/>
          <a:ext cx="11196176" cy="2852420"/>
        </p:xfrm>
        <a:graphic>
          <a:graphicData uri="http://schemas.openxmlformats.org/drawingml/2006/table">
            <a:tbl>
              <a:tblPr/>
              <a:tblGrid>
                <a:gridCol w="2271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24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52420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en-US" sz="4000" spc="-10200">
                          <a:solidFill>
                            <a:srgbClr val="FFFFFF">
                              <a:alpha val="0"/>
                            </a:srgbClr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 </a:t>
                      </a:r>
                      <a:r>
                        <a:rPr lang="en-US" sz="2400" spc="0">
                          <a:solidFill>
                            <a:srgbClr val="FFFFFF">
                              <a:alpha val="0"/>
                            </a:srgbClr>
                          </a:solidFill>
                          <a:latin typeface="Times New Roman" panose="02020603050405020304" pitchFamily="34" charset="0"/>
                          <a:ea typeface="微软雅黑" panose="020B0503020204020204" pitchFamily="34" charset="-122"/>
                          <a:cs typeface="Times New Roman" panose="02020603050405020304" pitchFamily="34" charset="-120"/>
                        </a:rPr>
                        <a:t>         </a:t>
                      </a:r>
                      <a:endParaRPr lang="en-US" sz="2400" spc="0" dirty="0">
                        <a:solidFill>
                          <a:srgbClr val="FFFFFF">
                            <a:alpha val="0"/>
                          </a:srgbClr>
                        </a:solidFill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endParaRPr lang="en-US" sz="2400">
                        <a:solidFill>
                          <a:srgbClr val="000000"/>
                        </a:solidFill>
                        <a:latin typeface="Times New Roman" panose="02020603050405020304" pitchFamily="34" charset="0"/>
                        <a:ea typeface="微软雅黑" panose="020B0503020204020204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《天演论</a:t>
                      </a:r>
                      <a:r>
                        <a:rPr kumimoji="0" lang="en-US" altLang="zh-C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》</a:t>
                      </a:r>
                      <a:r>
                        <a:rPr lang="en-US" sz="240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封面</a:t>
                      </a:r>
                      <a:endParaRPr lang="en-US" sz="12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严复翻译西洋学术名著，希望借此开启民智，寻求救亡图存的道路。他翻译的第一本书《天演论》，底本是英国生物学家赫胥黎的《演化论与伦理学》。赫胥黎是达尔文学说的积极支持者。</a:t>
                      </a:r>
                      <a:endParaRPr lang="en-US" sz="12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——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摘编自龙漫远、陈振夏《达尔文和他改变的世界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——纪念达尔文诞辰200周年》</a:t>
                      </a:r>
                      <a:endParaRPr lang="en-US" sz="1200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QO_4_BD.3_6#3a51d1961.table_image?imagetipindex=2&amp;tableimageindex=2&amp;vbadefaultcenterpage=1" descr="preencoded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6815" y="2489200"/>
            <a:ext cx="993775" cy="163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5" name="QO_4_BD.3_4#3a51d1961?vbadefaultcenterpage=1"/>
          <p:cNvSpPr/>
          <p:nvPr/>
        </p:nvSpPr>
        <p:spPr>
          <a:xfrm>
            <a:off x="448818" y="1640806"/>
            <a:ext cx="11332464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Times New Roman" panose="02020603050405020304" pitchFamily="34" charset="-120"/>
              </a:rPr>
              <a:t>【阅书籍】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第二组同学通过查阅历史书籍，对严复的《天演论》进行探究。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QO_4_BD.3_8#3a51d1961?vbadefaultcenterpage=1"/>
          <p:cNvGraphicFramePr>
            <a:graphicFrameLocks noGrp="1"/>
          </p:cNvGraphicFramePr>
          <p:nvPr/>
        </p:nvGraphicFramePr>
        <p:xfrm>
          <a:off x="429768" y="2068922"/>
          <a:ext cx="11518443" cy="3364294"/>
        </p:xfrm>
        <a:graphic>
          <a:graphicData uri="http://schemas.openxmlformats.org/drawingml/2006/table">
            <a:tbl>
              <a:tblPr/>
              <a:tblGrid>
                <a:gridCol w="53736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44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642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b="1" dirty="0">
                          <a:solidFill>
                            <a:srgbClr val="000000"/>
                          </a:solidFill>
                          <a:latin typeface="黑体" panose="02010609060101010101" pitchFamily="34" charset="-122"/>
                          <a:ea typeface="黑体" panose="02010609060101010101" pitchFamily="34" charset="-122"/>
                          <a:cs typeface="Times New Roman" panose="02020603050405020304" pitchFamily="34" charset="-120"/>
                        </a:rPr>
                        <a:t>《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latin typeface="黑体" panose="02010609060101010101" pitchFamily="34" charset="-122"/>
                          <a:ea typeface="黑体" panose="02010609060101010101" pitchFamily="34" charset="-122"/>
                          <a:cs typeface="Times New Roman" panose="02020603050405020304" pitchFamily="34" charset="-120"/>
                        </a:rPr>
                        <a:t>我为祖国献石油》歌词</a:t>
                      </a:r>
                      <a:endParaRPr lang="en-US" sz="2400" b="1" dirty="0">
                        <a:solidFill>
                          <a:srgbClr val="000000"/>
                        </a:solidFill>
                        <a:latin typeface="黑体" panose="02010609060101010101" pitchFamily="34" charset="-122"/>
                        <a:ea typeface="黑体" panose="02010609060101010101" pitchFamily="34" charset="-122"/>
                        <a:cs typeface="Times New Roman" panose="02020603050405020304" pitchFamily="34" charset="-120"/>
                      </a:endParaRPr>
                    </a:p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（节选）</a:t>
                      </a:r>
                      <a:endParaRPr lang="en-US" sz="12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34" charset="-120"/>
                        </a:rPr>
                        <a:t>   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地下原油见青天，祖国盛开石油花</a:t>
                      </a:r>
                      <a:r>
                        <a:rPr kumimoji="0" lang="en-US" altLang="zh-C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。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天不怕，地不怕，改造世界雄心大。我为祖国献石油，祖国有石油我的心里乐开了花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！</a:t>
                      </a:r>
                      <a:endParaRPr lang="en-US" sz="1200" dirty="0"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533400" algn="l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Times New Roman" panose="02020603050405020304" pitchFamily="34" charset="-120"/>
                        </a:rPr>
                        <a:t>中共中央总书记习近平近日给老艺术家黄婉秋（电影《刘三姐》的主演）回信。习近平指出，深入生活，扎根人民，把各民族共同创造的中华文化传承好、发展好，是新时代文艺工作者的光荣使命。文艺工作者要为人民创作、为时代放歌。</a:t>
                      </a:r>
                    </a:p>
                    <a:p>
                      <a:pPr algn="r">
                        <a:lnSpc>
                          <a:spcPct val="130000"/>
                        </a:lnSpc>
                      </a:pPr>
                      <a:r>
                        <a:rPr lang="en-US" sz="2400" dirty="0">
                          <a:solidFill>
                            <a:srgbClr val="000000"/>
                          </a:solidFill>
                          <a:latin typeface="仿宋" panose="02010609060101010101" charset="-122"/>
                          <a:ea typeface="仿宋" panose="02010609060101010101" charset="-122"/>
                          <a:cs typeface="仿宋" panose="02010609060101010101" charset="-122"/>
                        </a:rPr>
                        <a:t>——摘编自《广西日报》2021年6月4日</a:t>
                      </a:r>
                      <a:endParaRPr lang="en-US" sz="1200" dirty="0">
                        <a:latin typeface="仿宋" panose="02010609060101010101" charset="-122"/>
                        <a:ea typeface="仿宋" panose="02010609060101010101" charset="-122"/>
                        <a:cs typeface="仿宋" panose="02010609060101010101" charset="-122"/>
                      </a:endParaRPr>
                    </a:p>
                  </a:txBody>
                  <a:tcPr marL="38100" marR="38100" marT="38100" marB="3810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QO_4_BD.3_7#3a51d1961?vbadefaultcenterpage=1"/>
          <p:cNvSpPr/>
          <p:nvPr/>
        </p:nvSpPr>
        <p:spPr>
          <a:xfrm>
            <a:off x="429768" y="1345293"/>
            <a:ext cx="11332464" cy="490220"/>
          </a:xfrm>
          <a:prstGeom prst="rect">
            <a:avLst/>
          </a:prstGeom>
          <a:noFill/>
        </p:spPr>
        <p:txBody>
          <a:bodyPr wrap="square" lIns="0" tIns="0" rIns="0" bIns="0" rtlCol="0" anchor="t"/>
          <a:lstStyle/>
          <a:p>
            <a:pPr marL="0" algn="l" latinLnBrk="1">
              <a:lnSpc>
                <a:spcPct val="150000"/>
              </a:lnSpc>
            </a:pPr>
            <a:r>
              <a:rPr lang="en-US" sz="2400" b="1" dirty="0">
                <a:solidFill>
                  <a:srgbClr val="000000"/>
                </a:solidFill>
                <a:latin typeface="黑体" panose="02010609060101010101" pitchFamily="34" charset="-122"/>
                <a:ea typeface="黑体" panose="02010609060101010101" pitchFamily="34" charset="-122"/>
                <a:cs typeface="Times New Roman" panose="02020603050405020304" pitchFamily="34" charset="-120"/>
              </a:rPr>
              <a:t>【赏歌曲】</a:t>
            </a:r>
            <a:r>
              <a:rPr lang="en-US" sz="2400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34" charset="-120"/>
              </a:rPr>
              <a:t>第三组同学通过学唱《我为祖国献石油》，探究时代歌曲。</a:t>
            </a:r>
            <a:endParaRPr lang="en-US" sz="24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中国风建筑历史企业商务文化PPT模板"/>
  <p:tag name="KSO_WPP_MARK_KEY" val="552adfeb-cfc1-4af0-b60a-855b82f8a713"/>
  <p:tag name="KSO_WM_SCREEN_THEME_FLAG" val="Dlrq25wU2PGuGg5bbmjbDC/8TOEhXKDOBy68NdJjZkaD5pW3A2XYpIyd7yVGVsQLiulSbjmGJA01M7h17eDZcqAzVx3BZwbYfICSkSWV25U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590</Words>
  <PresentationFormat>宽屏</PresentationFormat>
  <Paragraphs>66</Paragraphs>
  <Slides>15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等线</vt:lpstr>
      <vt:lpstr>仿宋</vt:lpstr>
      <vt:lpstr>黑体</vt:lpstr>
      <vt:lpstr>楷体</vt:lpstr>
      <vt:lpstr>隶书</vt:lpstr>
      <vt:lpstr>宋体</vt:lpstr>
      <vt:lpstr>Arial</vt:lpstr>
      <vt:lpstr>Calibri</vt:lpstr>
      <vt:lpstr>Cambria Math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2021-10-29T03:19:00Z</dcterms:created>
  <dcterms:modified xsi:type="dcterms:W3CDTF">2022-02-28T02:49:56Z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0DC9DDDB6A8D4A19B055368E61AA133B</vt:lpwstr>
  </property>
  <property fmtid="{D5CDD505-2E9C-101B-9397-08002B2CF9AE}" pid="3" name="KSOProductBuildVer">
    <vt:lpwstr>2052-11.1.0.11045</vt:lpwstr>
  </property>
</Properties>
</file>