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media/image10.jpg" ContentType="image/png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2" r:id="rId2"/>
    <p:sldId id="262" r:id="rId3"/>
    <p:sldId id="273" r:id="rId4"/>
    <p:sldId id="271" r:id="rId5"/>
    <p:sldId id="256" r:id="rId6"/>
    <p:sldId id="276" r:id="rId7"/>
    <p:sldId id="261" r:id="rId8"/>
    <p:sldId id="280" r:id="rId9"/>
    <p:sldId id="257" r:id="rId10"/>
    <p:sldId id="281" r:id="rId11"/>
    <p:sldId id="274" r:id="rId12"/>
    <p:sldId id="282" r:id="rId13"/>
    <p:sldId id="286" r:id="rId14"/>
    <p:sldId id="283" r:id="rId15"/>
    <p:sldId id="275" r:id="rId16"/>
    <p:sldId id="278" r:id="rId17"/>
    <p:sldId id="288" r:id="rId18"/>
    <p:sldId id="266" r:id="rId19"/>
    <p:sldId id="277" r:id="rId20"/>
    <p:sldId id="287" r:id="rId21"/>
    <p:sldId id="279" r:id="rId22"/>
    <p:sldId id="270" r:id="rId23"/>
    <p:sldId id="265" r:id="rId24"/>
    <p:sldId id="285" r:id="rId25"/>
    <p:sldId id="268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44" autoAdjust="0"/>
  </p:normalViewPr>
  <p:slideViewPr>
    <p:cSldViewPr>
      <p:cViewPr varScale="1">
        <p:scale>
          <a:sx n="86" d="100"/>
          <a:sy n="86" d="100"/>
        </p:scale>
        <p:origin x="-90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viewProps" Target="viewProps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presProps" Target="presProps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tableStyles" Target="tableStyles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notesMaster" Target="notesMasters/notesMaster1.xml" Id="rId27" /><Relationship Type="http://schemas.openxmlformats.org/officeDocument/2006/relationships/theme" Target="theme/theme1.xml" Id="rId30" /><Relationship Type="http://schemas.openxmlformats.org/officeDocument/2006/relationships/tags" Target="/ppt/tags/tag1.xml" Id="Ra24be6367e964f0c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695B3-852A-4F09-8732-D406669DC56D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D3A10ED-5848-4DEF-AB08-A7444C576788}">
      <dgm:prSet phldrT="[文本]" custT="1"/>
      <dgm:spPr/>
      <dgm:t>
        <a:bodyPr/>
        <a:lstStyle/>
        <a:p>
          <a:r>
            <a:rPr lang="zh-CN" sz="2000" b="1" dirty="0" smtClean="0">
              <a:latin typeface="仿宋" pitchFamily="49" charset="-122"/>
              <a:ea typeface="仿宋" pitchFamily="49" charset="-122"/>
            </a:rPr>
            <a:t>公元前</a:t>
          </a:r>
          <a:r>
            <a:rPr lang="en-US" sz="2000" b="1" dirty="0" smtClean="0">
              <a:latin typeface="仿宋" pitchFamily="49" charset="-122"/>
              <a:ea typeface="仿宋" pitchFamily="49" charset="-122"/>
            </a:rPr>
            <a:t>3500</a:t>
          </a:r>
          <a:r>
            <a:rPr lang="zh-CN" sz="2000" b="1" dirty="0" smtClean="0">
              <a:latin typeface="仿宋" pitchFamily="49" charset="-122"/>
              <a:ea typeface="仿宋" pitchFamily="49" charset="-122"/>
            </a:rPr>
            <a:t>年</a:t>
          </a:r>
          <a:r>
            <a:rPr lang="zh-CN" altLang="en-US" sz="2000" b="1" dirty="0" smtClean="0">
              <a:latin typeface="仿宋" pitchFamily="49" charset="-122"/>
              <a:ea typeface="仿宋" pitchFamily="49" charset="-122"/>
            </a:rPr>
            <a:t>，出现若干小国家</a:t>
          </a:r>
          <a:endParaRPr lang="zh-CN" altLang="en-US" sz="2000" b="1" dirty="0">
            <a:latin typeface="仿宋" pitchFamily="49" charset="-122"/>
            <a:ea typeface="仿宋" pitchFamily="49" charset="-122"/>
          </a:endParaRPr>
        </a:p>
      </dgm:t>
    </dgm:pt>
    <dgm:pt modelId="{CE48C54F-F3EE-4EB4-B534-96A5A1D3DC42}" type="parTrans" cxnId="{7C4415FB-8D57-4D50-AD02-6D02E54A2DAF}">
      <dgm:prSet/>
      <dgm:spPr/>
      <dgm:t>
        <a:bodyPr/>
        <a:lstStyle/>
        <a:p>
          <a:endParaRPr lang="zh-CN" altLang="en-US"/>
        </a:p>
      </dgm:t>
    </dgm:pt>
    <dgm:pt modelId="{D7162659-2D12-41B2-B037-0B0117026664}" type="sibTrans" cxnId="{7C4415FB-8D57-4D50-AD02-6D02E54A2DAF}">
      <dgm:prSet/>
      <dgm:spPr/>
      <dgm:t>
        <a:bodyPr/>
        <a:lstStyle/>
        <a:p>
          <a:endParaRPr lang="zh-CN" altLang="en-US"/>
        </a:p>
      </dgm:t>
    </dgm:pt>
    <dgm:pt modelId="{74612C71-E253-4774-A35F-079081E2B04C}">
      <dgm:prSet phldrT="[文本]" custT="1"/>
      <dgm:spPr/>
      <dgm:t>
        <a:bodyPr/>
        <a:lstStyle/>
        <a:p>
          <a:r>
            <a:rPr lang="zh-CN" altLang="en-US" sz="2000" b="1" dirty="0" smtClean="0">
              <a:latin typeface="仿宋" pitchFamily="49" charset="-122"/>
              <a:ea typeface="仿宋" pitchFamily="49" charset="-122"/>
            </a:rPr>
            <a:t>公元前</a:t>
          </a:r>
          <a:r>
            <a:rPr lang="en-US" altLang="zh-CN" sz="2000" b="1" dirty="0" smtClean="0">
              <a:latin typeface="仿宋" pitchFamily="49" charset="-122"/>
              <a:ea typeface="仿宋" pitchFamily="49" charset="-122"/>
            </a:rPr>
            <a:t>3100</a:t>
          </a:r>
          <a:r>
            <a:rPr lang="zh-CN" altLang="en-US" sz="2000" b="1" dirty="0" smtClean="0">
              <a:latin typeface="仿宋" pitchFamily="49" charset="-122"/>
              <a:ea typeface="仿宋" pitchFamily="49" charset="-122"/>
            </a:rPr>
            <a:t>年左右，实现初步统一</a:t>
          </a:r>
          <a:endParaRPr lang="zh-CN" altLang="en-US" sz="2000" b="1" dirty="0">
            <a:latin typeface="仿宋" pitchFamily="49" charset="-122"/>
            <a:ea typeface="仿宋" pitchFamily="49" charset="-122"/>
          </a:endParaRPr>
        </a:p>
      </dgm:t>
    </dgm:pt>
    <dgm:pt modelId="{E96A447D-8864-485C-A355-10AF8EB5F518}" type="parTrans" cxnId="{98253E87-CBB6-4478-9FE3-FC39DAC2D7AF}">
      <dgm:prSet/>
      <dgm:spPr/>
      <dgm:t>
        <a:bodyPr/>
        <a:lstStyle/>
        <a:p>
          <a:endParaRPr lang="zh-CN" altLang="en-US"/>
        </a:p>
      </dgm:t>
    </dgm:pt>
    <dgm:pt modelId="{A29ECC55-30F6-48A7-800F-A341A81A92B6}" type="sibTrans" cxnId="{98253E87-CBB6-4478-9FE3-FC39DAC2D7AF}">
      <dgm:prSet/>
      <dgm:spPr/>
      <dgm:t>
        <a:bodyPr/>
        <a:lstStyle/>
        <a:p>
          <a:endParaRPr lang="zh-CN" altLang="en-US"/>
        </a:p>
      </dgm:t>
    </dgm:pt>
    <dgm:pt modelId="{BC41403B-407A-4902-815A-0D992622B6EF}">
      <dgm:prSet phldrT="[文本]" custT="1"/>
      <dgm:spPr/>
      <dgm:t>
        <a:bodyPr/>
        <a:lstStyle/>
        <a:p>
          <a:r>
            <a:rPr lang="zh-CN" altLang="en-US" sz="2400" b="1" dirty="0" smtClean="0">
              <a:latin typeface="仿宋" pitchFamily="49" charset="-122"/>
              <a:ea typeface="仿宋" pitchFamily="49" charset="-122"/>
            </a:rPr>
            <a:t>古王国</a:t>
          </a:r>
          <a:endParaRPr lang="zh-CN" altLang="en-US" sz="2400" b="1" dirty="0">
            <a:latin typeface="仿宋" pitchFamily="49" charset="-122"/>
            <a:ea typeface="仿宋" pitchFamily="49" charset="-122"/>
          </a:endParaRPr>
        </a:p>
      </dgm:t>
    </dgm:pt>
    <dgm:pt modelId="{14B381F4-5000-4CD0-BCB0-FF80DF506098}" type="parTrans" cxnId="{A474B2EA-8D0D-40B7-A433-A6EDCD68D3F5}">
      <dgm:prSet/>
      <dgm:spPr/>
      <dgm:t>
        <a:bodyPr/>
        <a:lstStyle/>
        <a:p>
          <a:endParaRPr lang="zh-CN" altLang="en-US"/>
        </a:p>
      </dgm:t>
    </dgm:pt>
    <dgm:pt modelId="{274B6CE1-CB28-43CC-9EC0-4AE9DFCB3D1D}" type="sibTrans" cxnId="{A474B2EA-8D0D-40B7-A433-A6EDCD68D3F5}">
      <dgm:prSet/>
      <dgm:spPr/>
      <dgm:t>
        <a:bodyPr/>
        <a:lstStyle/>
        <a:p>
          <a:endParaRPr lang="zh-CN" altLang="en-US"/>
        </a:p>
      </dgm:t>
    </dgm:pt>
    <dgm:pt modelId="{B4116917-72DB-40FD-A6AF-652FB5583C54}">
      <dgm:prSet/>
      <dgm:spPr/>
      <dgm:t>
        <a:bodyPr/>
        <a:lstStyle/>
        <a:p>
          <a:endParaRPr lang="zh-CN" altLang="en-US"/>
        </a:p>
      </dgm:t>
    </dgm:pt>
    <dgm:pt modelId="{23B36C7F-DE04-4B9C-9F04-BBA75F921281}" type="parTrans" cxnId="{35102192-958A-41BE-B648-86AFE6F61778}">
      <dgm:prSet/>
      <dgm:spPr/>
      <dgm:t>
        <a:bodyPr/>
        <a:lstStyle/>
        <a:p>
          <a:endParaRPr lang="zh-CN" altLang="en-US"/>
        </a:p>
      </dgm:t>
    </dgm:pt>
    <dgm:pt modelId="{8224B08C-7B8F-47D7-8FBB-E12E6B8ABC92}" type="sibTrans" cxnId="{35102192-958A-41BE-B648-86AFE6F61778}">
      <dgm:prSet/>
      <dgm:spPr/>
      <dgm:t>
        <a:bodyPr/>
        <a:lstStyle/>
        <a:p>
          <a:endParaRPr lang="zh-CN" altLang="en-US"/>
        </a:p>
      </dgm:t>
    </dgm:pt>
    <dgm:pt modelId="{465867A1-0112-4C4B-B0E9-63BF15031415}">
      <dgm:prSet/>
      <dgm:spPr/>
      <dgm:t>
        <a:bodyPr/>
        <a:lstStyle/>
        <a:p>
          <a:endParaRPr lang="zh-CN" altLang="en-US"/>
        </a:p>
      </dgm:t>
    </dgm:pt>
    <dgm:pt modelId="{A408FCB6-9E76-4CE9-8E6E-26E92B4F1925}" type="parTrans" cxnId="{CCBAE53B-9C86-4373-B68A-915B83C16570}">
      <dgm:prSet/>
      <dgm:spPr/>
      <dgm:t>
        <a:bodyPr/>
        <a:lstStyle/>
        <a:p>
          <a:endParaRPr lang="zh-CN" altLang="en-US"/>
        </a:p>
      </dgm:t>
    </dgm:pt>
    <dgm:pt modelId="{32F47D95-A790-453C-A695-C8FD63C16D48}" type="sibTrans" cxnId="{CCBAE53B-9C86-4373-B68A-915B83C16570}">
      <dgm:prSet/>
      <dgm:spPr/>
      <dgm:t>
        <a:bodyPr/>
        <a:lstStyle/>
        <a:p>
          <a:endParaRPr lang="zh-CN" altLang="en-US"/>
        </a:p>
      </dgm:t>
    </dgm:pt>
    <dgm:pt modelId="{F549C677-0A5C-444C-8486-97B23CEA75ED}" type="pres">
      <dgm:prSet presAssocID="{D30695B3-852A-4F09-8732-D406669DC5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BC48B8E-E538-4932-AAD0-872D42F59CEB}" type="pres">
      <dgm:prSet presAssocID="{D30695B3-852A-4F09-8732-D406669DC56D}" presName="arrow" presStyleLbl="bgShp" presStyleIdx="0" presStyleCnt="1" custScaleX="97604" custScaleY="68933"/>
      <dgm:spPr>
        <a:ln>
          <a:solidFill>
            <a:srgbClr val="0070C0"/>
          </a:solidFill>
        </a:ln>
      </dgm:spPr>
      <dgm:t>
        <a:bodyPr/>
        <a:lstStyle/>
        <a:p>
          <a:endParaRPr lang="zh-CN" altLang="en-US"/>
        </a:p>
      </dgm:t>
    </dgm:pt>
    <dgm:pt modelId="{7395EF99-238F-4DC3-A359-4F925DC9BF64}" type="pres">
      <dgm:prSet presAssocID="{D30695B3-852A-4F09-8732-D406669DC56D}" presName="points" presStyleCnt="0"/>
      <dgm:spPr/>
    </dgm:pt>
    <dgm:pt modelId="{483F3963-76DB-42BC-8DD5-4D2020E09E88}" type="pres">
      <dgm:prSet presAssocID="{4D3A10ED-5848-4DEF-AB08-A7444C576788}" presName="compositeA" presStyleCnt="0"/>
      <dgm:spPr/>
    </dgm:pt>
    <dgm:pt modelId="{59EFC12C-113C-4588-B121-E1ECBC4F4DF1}" type="pres">
      <dgm:prSet presAssocID="{4D3A10ED-5848-4DEF-AB08-A7444C576788}" presName="textA" presStyleLbl="revTx" presStyleIdx="0" presStyleCnt="5" custScaleX="98087" custLinFactNeighborX="1258" custLinFactNeighborY="225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725F13-BD43-44C7-9685-C5C9CF5439A0}" type="pres">
      <dgm:prSet presAssocID="{4D3A10ED-5848-4DEF-AB08-A7444C576788}" presName="circleA" presStyleLbl="node1" presStyleIdx="0" presStyleCnt="5"/>
      <dgm:spPr/>
    </dgm:pt>
    <dgm:pt modelId="{F73837CE-08ED-471C-A372-599694840BD1}" type="pres">
      <dgm:prSet presAssocID="{4D3A10ED-5848-4DEF-AB08-A7444C576788}" presName="spaceA" presStyleCnt="0"/>
      <dgm:spPr/>
    </dgm:pt>
    <dgm:pt modelId="{C74AE07D-3776-4F43-9EAE-AD2CD2D3BD5D}" type="pres">
      <dgm:prSet presAssocID="{D7162659-2D12-41B2-B037-0B0117026664}" presName="space" presStyleCnt="0"/>
      <dgm:spPr/>
    </dgm:pt>
    <dgm:pt modelId="{B4A54607-081F-4497-A09A-1EC0D25CF022}" type="pres">
      <dgm:prSet presAssocID="{74612C71-E253-4774-A35F-079081E2B04C}" presName="compositeB" presStyleCnt="0"/>
      <dgm:spPr/>
    </dgm:pt>
    <dgm:pt modelId="{F555F23D-5C23-464F-935F-A7303AD473C4}" type="pres">
      <dgm:prSet presAssocID="{74612C71-E253-4774-A35F-079081E2B04C}" presName="textB" presStyleLbl="revTx" presStyleIdx="1" presStyleCnt="5" custScaleX="10672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947101-C024-4018-A5CB-309BF1794644}" type="pres">
      <dgm:prSet presAssocID="{74612C71-E253-4774-A35F-079081E2B04C}" presName="circleB" presStyleLbl="node1" presStyleIdx="1" presStyleCnt="5"/>
      <dgm:spPr/>
    </dgm:pt>
    <dgm:pt modelId="{18AFBAE7-77AF-45DD-A2DB-CAD8340227AE}" type="pres">
      <dgm:prSet presAssocID="{74612C71-E253-4774-A35F-079081E2B04C}" presName="spaceB" presStyleCnt="0"/>
      <dgm:spPr/>
    </dgm:pt>
    <dgm:pt modelId="{1E879BAB-6C3B-42A6-8E4D-FCF4ECD6851F}" type="pres">
      <dgm:prSet presAssocID="{A29ECC55-30F6-48A7-800F-A341A81A92B6}" presName="space" presStyleCnt="0"/>
      <dgm:spPr/>
    </dgm:pt>
    <dgm:pt modelId="{A11B3325-C5C0-4B36-A36C-F51809BA4A55}" type="pres">
      <dgm:prSet presAssocID="{BC41403B-407A-4902-815A-0D992622B6EF}" presName="compositeA" presStyleCnt="0"/>
      <dgm:spPr/>
    </dgm:pt>
    <dgm:pt modelId="{453AC4EB-4999-409E-9DD3-ABCBC2DEF701}" type="pres">
      <dgm:prSet presAssocID="{BC41403B-407A-4902-815A-0D992622B6EF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8FAF66-5AB0-4518-ACA9-10B4200A89DF}" type="pres">
      <dgm:prSet presAssocID="{BC41403B-407A-4902-815A-0D992622B6EF}" presName="circleA" presStyleLbl="node1" presStyleIdx="2" presStyleCnt="5"/>
      <dgm:spPr/>
    </dgm:pt>
    <dgm:pt modelId="{272E7ACE-F200-4F40-B9C3-1662DD76DE68}" type="pres">
      <dgm:prSet presAssocID="{BC41403B-407A-4902-815A-0D992622B6EF}" presName="spaceA" presStyleCnt="0"/>
      <dgm:spPr/>
    </dgm:pt>
    <dgm:pt modelId="{BCAD40AF-1677-4057-AFC1-F99B15B9FD35}" type="pres">
      <dgm:prSet presAssocID="{274B6CE1-CB28-43CC-9EC0-4AE9DFCB3D1D}" presName="space" presStyleCnt="0"/>
      <dgm:spPr/>
    </dgm:pt>
    <dgm:pt modelId="{1D2017FC-6DC1-4DCB-9183-EBD550D80BD5}" type="pres">
      <dgm:prSet presAssocID="{B4116917-72DB-40FD-A6AF-652FB5583C54}" presName="compositeB" presStyleCnt="0"/>
      <dgm:spPr/>
    </dgm:pt>
    <dgm:pt modelId="{59EC0F3E-3059-4390-860B-AB0428DBD8A4}" type="pres">
      <dgm:prSet presAssocID="{B4116917-72DB-40FD-A6AF-652FB5583C54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E21F7D-DD8E-49F1-A208-722A71EE5BD0}" type="pres">
      <dgm:prSet presAssocID="{B4116917-72DB-40FD-A6AF-652FB5583C54}" presName="circleB" presStyleLbl="node1" presStyleIdx="3" presStyleCnt="5"/>
      <dgm:spPr/>
    </dgm:pt>
    <dgm:pt modelId="{0695AB93-E82B-4FDE-8F35-995EC7873DCB}" type="pres">
      <dgm:prSet presAssocID="{B4116917-72DB-40FD-A6AF-652FB5583C54}" presName="spaceB" presStyleCnt="0"/>
      <dgm:spPr/>
    </dgm:pt>
    <dgm:pt modelId="{8D0D515E-034D-4FDF-98CE-A06DFC36EC45}" type="pres">
      <dgm:prSet presAssocID="{8224B08C-7B8F-47D7-8FBB-E12E6B8ABC92}" presName="space" presStyleCnt="0"/>
      <dgm:spPr/>
    </dgm:pt>
    <dgm:pt modelId="{1F044EC7-8337-4DC4-B864-286C095CB62F}" type="pres">
      <dgm:prSet presAssocID="{465867A1-0112-4C4B-B0E9-63BF15031415}" presName="compositeA" presStyleCnt="0"/>
      <dgm:spPr/>
    </dgm:pt>
    <dgm:pt modelId="{1B1AF3FF-3D6E-4FA2-847B-DC2929BB45DF}" type="pres">
      <dgm:prSet presAssocID="{465867A1-0112-4C4B-B0E9-63BF15031415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E65958-5398-4B79-99F6-BF7AEDCB836B}" type="pres">
      <dgm:prSet presAssocID="{465867A1-0112-4C4B-B0E9-63BF15031415}" presName="circleA" presStyleLbl="node1" presStyleIdx="4" presStyleCnt="5"/>
      <dgm:spPr/>
    </dgm:pt>
    <dgm:pt modelId="{5C3D1742-4ED5-42D2-BF7C-771F2D43B48C}" type="pres">
      <dgm:prSet presAssocID="{465867A1-0112-4C4B-B0E9-63BF15031415}" presName="spaceA" presStyleCnt="0"/>
      <dgm:spPr/>
    </dgm:pt>
  </dgm:ptLst>
  <dgm:cxnLst>
    <dgm:cxn modelId="{CCBAE53B-9C86-4373-B68A-915B83C16570}" srcId="{D30695B3-852A-4F09-8732-D406669DC56D}" destId="{465867A1-0112-4C4B-B0E9-63BF15031415}" srcOrd="4" destOrd="0" parTransId="{A408FCB6-9E76-4CE9-8E6E-26E92B4F1925}" sibTransId="{32F47D95-A790-453C-A695-C8FD63C16D48}"/>
    <dgm:cxn modelId="{7C4415FB-8D57-4D50-AD02-6D02E54A2DAF}" srcId="{D30695B3-852A-4F09-8732-D406669DC56D}" destId="{4D3A10ED-5848-4DEF-AB08-A7444C576788}" srcOrd="0" destOrd="0" parTransId="{CE48C54F-F3EE-4EB4-B534-96A5A1D3DC42}" sibTransId="{D7162659-2D12-41B2-B037-0B0117026664}"/>
    <dgm:cxn modelId="{431A5203-087A-4CC2-BED8-33A268D443CB}" type="presOf" srcId="{465867A1-0112-4C4B-B0E9-63BF15031415}" destId="{1B1AF3FF-3D6E-4FA2-847B-DC2929BB45DF}" srcOrd="0" destOrd="0" presId="urn:microsoft.com/office/officeart/2005/8/layout/hProcess11"/>
    <dgm:cxn modelId="{0D586EC5-E83F-43F3-93FE-292F8F427242}" type="presOf" srcId="{4D3A10ED-5848-4DEF-AB08-A7444C576788}" destId="{59EFC12C-113C-4588-B121-E1ECBC4F4DF1}" srcOrd="0" destOrd="0" presId="urn:microsoft.com/office/officeart/2005/8/layout/hProcess11"/>
    <dgm:cxn modelId="{F5F5C538-1D93-4D59-A7A6-FCB7D130FF60}" type="presOf" srcId="{BC41403B-407A-4902-815A-0D992622B6EF}" destId="{453AC4EB-4999-409E-9DD3-ABCBC2DEF701}" srcOrd="0" destOrd="0" presId="urn:microsoft.com/office/officeart/2005/8/layout/hProcess11"/>
    <dgm:cxn modelId="{98253E87-CBB6-4478-9FE3-FC39DAC2D7AF}" srcId="{D30695B3-852A-4F09-8732-D406669DC56D}" destId="{74612C71-E253-4774-A35F-079081E2B04C}" srcOrd="1" destOrd="0" parTransId="{E96A447D-8864-485C-A355-10AF8EB5F518}" sibTransId="{A29ECC55-30F6-48A7-800F-A341A81A92B6}"/>
    <dgm:cxn modelId="{A474B2EA-8D0D-40B7-A433-A6EDCD68D3F5}" srcId="{D30695B3-852A-4F09-8732-D406669DC56D}" destId="{BC41403B-407A-4902-815A-0D992622B6EF}" srcOrd="2" destOrd="0" parTransId="{14B381F4-5000-4CD0-BCB0-FF80DF506098}" sibTransId="{274B6CE1-CB28-43CC-9EC0-4AE9DFCB3D1D}"/>
    <dgm:cxn modelId="{AF20B28F-7F9E-4C3C-AA43-89D0F580CC1B}" type="presOf" srcId="{D30695B3-852A-4F09-8732-D406669DC56D}" destId="{F549C677-0A5C-444C-8486-97B23CEA75ED}" srcOrd="0" destOrd="0" presId="urn:microsoft.com/office/officeart/2005/8/layout/hProcess11"/>
    <dgm:cxn modelId="{35102192-958A-41BE-B648-86AFE6F61778}" srcId="{D30695B3-852A-4F09-8732-D406669DC56D}" destId="{B4116917-72DB-40FD-A6AF-652FB5583C54}" srcOrd="3" destOrd="0" parTransId="{23B36C7F-DE04-4B9C-9F04-BBA75F921281}" sibTransId="{8224B08C-7B8F-47D7-8FBB-E12E6B8ABC92}"/>
    <dgm:cxn modelId="{AE941912-10C1-44EB-BB02-064E0CDBB950}" type="presOf" srcId="{B4116917-72DB-40FD-A6AF-652FB5583C54}" destId="{59EC0F3E-3059-4390-860B-AB0428DBD8A4}" srcOrd="0" destOrd="0" presId="urn:microsoft.com/office/officeart/2005/8/layout/hProcess11"/>
    <dgm:cxn modelId="{22E9FF11-0C6C-4344-9A97-92FCF144FC01}" type="presOf" srcId="{74612C71-E253-4774-A35F-079081E2B04C}" destId="{F555F23D-5C23-464F-935F-A7303AD473C4}" srcOrd="0" destOrd="0" presId="urn:microsoft.com/office/officeart/2005/8/layout/hProcess11"/>
    <dgm:cxn modelId="{C6D5EDFD-8C4E-411E-921F-6AB6BF59F9FC}" type="presParOf" srcId="{F549C677-0A5C-444C-8486-97B23CEA75ED}" destId="{9BC48B8E-E538-4932-AAD0-872D42F59CEB}" srcOrd="0" destOrd="0" presId="urn:microsoft.com/office/officeart/2005/8/layout/hProcess11"/>
    <dgm:cxn modelId="{38506423-4840-424B-8BE4-11244D195A84}" type="presParOf" srcId="{F549C677-0A5C-444C-8486-97B23CEA75ED}" destId="{7395EF99-238F-4DC3-A359-4F925DC9BF64}" srcOrd="1" destOrd="0" presId="urn:microsoft.com/office/officeart/2005/8/layout/hProcess11"/>
    <dgm:cxn modelId="{2EBD27B4-C6F1-4654-977E-F503FD1D633C}" type="presParOf" srcId="{7395EF99-238F-4DC3-A359-4F925DC9BF64}" destId="{483F3963-76DB-42BC-8DD5-4D2020E09E88}" srcOrd="0" destOrd="0" presId="urn:microsoft.com/office/officeart/2005/8/layout/hProcess11"/>
    <dgm:cxn modelId="{0152E79E-FCDE-4CA6-A85E-9C342B7877A9}" type="presParOf" srcId="{483F3963-76DB-42BC-8DD5-4D2020E09E88}" destId="{59EFC12C-113C-4588-B121-E1ECBC4F4DF1}" srcOrd="0" destOrd="0" presId="urn:microsoft.com/office/officeart/2005/8/layout/hProcess11"/>
    <dgm:cxn modelId="{3C40E9E8-E06A-4597-8375-E2811C7C51E4}" type="presParOf" srcId="{483F3963-76DB-42BC-8DD5-4D2020E09E88}" destId="{15725F13-BD43-44C7-9685-C5C9CF5439A0}" srcOrd="1" destOrd="0" presId="urn:microsoft.com/office/officeart/2005/8/layout/hProcess11"/>
    <dgm:cxn modelId="{B203FBE5-082B-4DE3-AEFB-CE87BD497F84}" type="presParOf" srcId="{483F3963-76DB-42BC-8DD5-4D2020E09E88}" destId="{F73837CE-08ED-471C-A372-599694840BD1}" srcOrd="2" destOrd="0" presId="urn:microsoft.com/office/officeart/2005/8/layout/hProcess11"/>
    <dgm:cxn modelId="{ED9C3C74-83EA-42C7-8AB5-6C7B64F9AD37}" type="presParOf" srcId="{7395EF99-238F-4DC3-A359-4F925DC9BF64}" destId="{C74AE07D-3776-4F43-9EAE-AD2CD2D3BD5D}" srcOrd="1" destOrd="0" presId="urn:microsoft.com/office/officeart/2005/8/layout/hProcess11"/>
    <dgm:cxn modelId="{6FB34357-4AC3-4178-9A35-384FDA48D839}" type="presParOf" srcId="{7395EF99-238F-4DC3-A359-4F925DC9BF64}" destId="{B4A54607-081F-4497-A09A-1EC0D25CF022}" srcOrd="2" destOrd="0" presId="urn:microsoft.com/office/officeart/2005/8/layout/hProcess11"/>
    <dgm:cxn modelId="{B57DD43B-2FA4-4419-A1B5-7285D07327EC}" type="presParOf" srcId="{B4A54607-081F-4497-A09A-1EC0D25CF022}" destId="{F555F23D-5C23-464F-935F-A7303AD473C4}" srcOrd="0" destOrd="0" presId="urn:microsoft.com/office/officeart/2005/8/layout/hProcess11"/>
    <dgm:cxn modelId="{E75F926E-3447-4AEA-959F-1E205E09917B}" type="presParOf" srcId="{B4A54607-081F-4497-A09A-1EC0D25CF022}" destId="{D1947101-C024-4018-A5CB-309BF1794644}" srcOrd="1" destOrd="0" presId="urn:microsoft.com/office/officeart/2005/8/layout/hProcess11"/>
    <dgm:cxn modelId="{D5C61492-B792-4710-B806-F9E2990529EB}" type="presParOf" srcId="{B4A54607-081F-4497-A09A-1EC0D25CF022}" destId="{18AFBAE7-77AF-45DD-A2DB-CAD8340227AE}" srcOrd="2" destOrd="0" presId="urn:microsoft.com/office/officeart/2005/8/layout/hProcess11"/>
    <dgm:cxn modelId="{1D5EC0B3-9B34-4B5D-B113-F3623A0CF525}" type="presParOf" srcId="{7395EF99-238F-4DC3-A359-4F925DC9BF64}" destId="{1E879BAB-6C3B-42A6-8E4D-FCF4ECD6851F}" srcOrd="3" destOrd="0" presId="urn:microsoft.com/office/officeart/2005/8/layout/hProcess11"/>
    <dgm:cxn modelId="{20351DF8-487F-4EB2-B8F4-5333147A81A3}" type="presParOf" srcId="{7395EF99-238F-4DC3-A359-4F925DC9BF64}" destId="{A11B3325-C5C0-4B36-A36C-F51809BA4A55}" srcOrd="4" destOrd="0" presId="urn:microsoft.com/office/officeart/2005/8/layout/hProcess11"/>
    <dgm:cxn modelId="{45726F6B-E897-4BBD-B751-F23A088C523C}" type="presParOf" srcId="{A11B3325-C5C0-4B36-A36C-F51809BA4A55}" destId="{453AC4EB-4999-409E-9DD3-ABCBC2DEF701}" srcOrd="0" destOrd="0" presId="urn:microsoft.com/office/officeart/2005/8/layout/hProcess11"/>
    <dgm:cxn modelId="{4EF15EF5-D472-427D-A690-29CA9144E09B}" type="presParOf" srcId="{A11B3325-C5C0-4B36-A36C-F51809BA4A55}" destId="{088FAF66-5AB0-4518-ACA9-10B4200A89DF}" srcOrd="1" destOrd="0" presId="urn:microsoft.com/office/officeart/2005/8/layout/hProcess11"/>
    <dgm:cxn modelId="{D4DE6EE2-9DCA-41F5-9C43-8F9281DFC4D4}" type="presParOf" srcId="{A11B3325-C5C0-4B36-A36C-F51809BA4A55}" destId="{272E7ACE-F200-4F40-B9C3-1662DD76DE68}" srcOrd="2" destOrd="0" presId="urn:microsoft.com/office/officeart/2005/8/layout/hProcess11"/>
    <dgm:cxn modelId="{FD86263D-85D5-4A85-83E3-C04566848E39}" type="presParOf" srcId="{7395EF99-238F-4DC3-A359-4F925DC9BF64}" destId="{BCAD40AF-1677-4057-AFC1-F99B15B9FD35}" srcOrd="5" destOrd="0" presId="urn:microsoft.com/office/officeart/2005/8/layout/hProcess11"/>
    <dgm:cxn modelId="{6E26C89B-1CF2-4CCB-AA8F-560C28A3C251}" type="presParOf" srcId="{7395EF99-238F-4DC3-A359-4F925DC9BF64}" destId="{1D2017FC-6DC1-4DCB-9183-EBD550D80BD5}" srcOrd="6" destOrd="0" presId="urn:microsoft.com/office/officeart/2005/8/layout/hProcess11"/>
    <dgm:cxn modelId="{B6BAAD21-CFAB-445B-8213-053B8B5F8D61}" type="presParOf" srcId="{1D2017FC-6DC1-4DCB-9183-EBD550D80BD5}" destId="{59EC0F3E-3059-4390-860B-AB0428DBD8A4}" srcOrd="0" destOrd="0" presId="urn:microsoft.com/office/officeart/2005/8/layout/hProcess11"/>
    <dgm:cxn modelId="{967A6356-D314-471B-8B69-E901C8D8466A}" type="presParOf" srcId="{1D2017FC-6DC1-4DCB-9183-EBD550D80BD5}" destId="{73E21F7D-DD8E-49F1-A208-722A71EE5BD0}" srcOrd="1" destOrd="0" presId="urn:microsoft.com/office/officeart/2005/8/layout/hProcess11"/>
    <dgm:cxn modelId="{BD47B043-7159-4C24-A443-9450550D37DE}" type="presParOf" srcId="{1D2017FC-6DC1-4DCB-9183-EBD550D80BD5}" destId="{0695AB93-E82B-4FDE-8F35-995EC7873DCB}" srcOrd="2" destOrd="0" presId="urn:microsoft.com/office/officeart/2005/8/layout/hProcess11"/>
    <dgm:cxn modelId="{1DB3A3CA-2D57-4A63-9258-0A5472B0EE7C}" type="presParOf" srcId="{7395EF99-238F-4DC3-A359-4F925DC9BF64}" destId="{8D0D515E-034D-4FDF-98CE-A06DFC36EC45}" srcOrd="7" destOrd="0" presId="urn:microsoft.com/office/officeart/2005/8/layout/hProcess11"/>
    <dgm:cxn modelId="{2E8D9D6C-1499-4F5A-9DC7-15F516A4B8E5}" type="presParOf" srcId="{7395EF99-238F-4DC3-A359-4F925DC9BF64}" destId="{1F044EC7-8337-4DC4-B864-286C095CB62F}" srcOrd="8" destOrd="0" presId="urn:microsoft.com/office/officeart/2005/8/layout/hProcess11"/>
    <dgm:cxn modelId="{861CE9B3-2B17-40A0-900E-22C7C73F2C9A}" type="presParOf" srcId="{1F044EC7-8337-4DC4-B864-286C095CB62F}" destId="{1B1AF3FF-3D6E-4FA2-847B-DC2929BB45DF}" srcOrd="0" destOrd="0" presId="urn:microsoft.com/office/officeart/2005/8/layout/hProcess11"/>
    <dgm:cxn modelId="{9D51AD9B-B94D-4EB7-B2DC-1A8C4C387D43}" type="presParOf" srcId="{1F044EC7-8337-4DC4-B864-286C095CB62F}" destId="{90E65958-5398-4B79-99F6-BF7AEDCB836B}" srcOrd="1" destOrd="0" presId="urn:microsoft.com/office/officeart/2005/8/layout/hProcess11"/>
    <dgm:cxn modelId="{F64361F9-CE4B-4F80-95F9-F3AE8B17E8DD}" type="presParOf" srcId="{1F044EC7-8337-4DC4-B864-286C095CB62F}" destId="{5C3D1742-4ED5-42D2-BF7C-771F2D43B48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48B8E-E538-4932-AAD0-872D42F59CEB}">
      <dsp:nvSpPr>
        <dsp:cNvPr id="0" name=""/>
        <dsp:cNvSpPr/>
      </dsp:nvSpPr>
      <dsp:spPr>
        <a:xfrm>
          <a:off x="153239" y="1471712"/>
          <a:ext cx="8410212" cy="112057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FC12C-113C-4588-B121-E1ECBC4F4DF1}">
      <dsp:nvSpPr>
        <dsp:cNvPr id="0" name=""/>
        <dsp:cNvSpPr/>
      </dsp:nvSpPr>
      <dsp:spPr>
        <a:xfrm>
          <a:off x="85793" y="36624"/>
          <a:ext cx="14429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000" b="1" kern="1200" dirty="0" smtClean="0">
              <a:latin typeface="仿宋" pitchFamily="49" charset="-122"/>
              <a:ea typeface="仿宋" pitchFamily="49" charset="-122"/>
            </a:rPr>
            <a:t>公元前</a:t>
          </a:r>
          <a:r>
            <a:rPr lang="en-US" sz="2000" b="1" kern="1200" dirty="0" smtClean="0">
              <a:latin typeface="仿宋" pitchFamily="49" charset="-122"/>
              <a:ea typeface="仿宋" pitchFamily="49" charset="-122"/>
            </a:rPr>
            <a:t>3500</a:t>
          </a:r>
          <a:r>
            <a:rPr lang="zh-CN" sz="2000" b="1" kern="1200" dirty="0" smtClean="0">
              <a:latin typeface="仿宋" pitchFamily="49" charset="-122"/>
              <a:ea typeface="仿宋" pitchFamily="49" charset="-122"/>
            </a:rPr>
            <a:t>年</a:t>
          </a:r>
          <a:r>
            <a:rPr lang="zh-CN" altLang="en-US" sz="2000" b="1" kern="1200" dirty="0" smtClean="0">
              <a:latin typeface="仿宋" pitchFamily="49" charset="-122"/>
              <a:ea typeface="仿宋" pitchFamily="49" charset="-122"/>
            </a:rPr>
            <a:t>，出现若干小国家</a:t>
          </a:r>
          <a:endParaRPr lang="zh-CN" altLang="en-US" sz="2000" b="1" kern="1200" dirty="0">
            <a:latin typeface="仿宋" pitchFamily="49" charset="-122"/>
            <a:ea typeface="仿宋" pitchFamily="49" charset="-122"/>
          </a:endParaRPr>
        </a:p>
      </dsp:txBody>
      <dsp:txXfrm>
        <a:off x="85793" y="36624"/>
        <a:ext cx="1442960" cy="1625600"/>
      </dsp:txXfrm>
    </dsp:sp>
    <dsp:sp modelId="{15725F13-BD43-44C7-9685-C5C9CF5439A0}">
      <dsp:nvSpPr>
        <dsp:cNvPr id="0" name=""/>
        <dsp:cNvSpPr/>
      </dsp:nvSpPr>
      <dsp:spPr>
        <a:xfrm>
          <a:off x="585567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5F23D-5C23-464F-935F-A7303AD473C4}">
      <dsp:nvSpPr>
        <dsp:cNvPr id="0" name=""/>
        <dsp:cNvSpPr/>
      </dsp:nvSpPr>
      <dsp:spPr>
        <a:xfrm>
          <a:off x="1597873" y="2438399"/>
          <a:ext cx="156996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仿宋" pitchFamily="49" charset="-122"/>
              <a:ea typeface="仿宋" pitchFamily="49" charset="-122"/>
            </a:rPr>
            <a:t>公元前</a:t>
          </a:r>
          <a:r>
            <a:rPr lang="en-US" altLang="zh-CN" sz="2000" b="1" kern="1200" dirty="0" smtClean="0">
              <a:latin typeface="仿宋" pitchFamily="49" charset="-122"/>
              <a:ea typeface="仿宋" pitchFamily="49" charset="-122"/>
            </a:rPr>
            <a:t>3100</a:t>
          </a:r>
          <a:r>
            <a:rPr lang="zh-CN" altLang="en-US" sz="2000" b="1" kern="1200" dirty="0" smtClean="0">
              <a:latin typeface="仿宋" pitchFamily="49" charset="-122"/>
              <a:ea typeface="仿宋" pitchFamily="49" charset="-122"/>
            </a:rPr>
            <a:t>年左右，实现初步统一</a:t>
          </a:r>
          <a:endParaRPr lang="zh-CN" altLang="en-US" sz="2000" b="1" kern="1200" dirty="0">
            <a:latin typeface="仿宋" pitchFamily="49" charset="-122"/>
            <a:ea typeface="仿宋" pitchFamily="49" charset="-122"/>
          </a:endParaRPr>
        </a:p>
      </dsp:txBody>
      <dsp:txXfrm>
        <a:off x="1597873" y="2438399"/>
        <a:ext cx="1569960" cy="1625600"/>
      </dsp:txXfrm>
    </dsp:sp>
    <dsp:sp modelId="{D1947101-C024-4018-A5CB-309BF1794644}">
      <dsp:nvSpPr>
        <dsp:cNvPr id="0" name=""/>
        <dsp:cNvSpPr/>
      </dsp:nvSpPr>
      <dsp:spPr>
        <a:xfrm>
          <a:off x="2179654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AC4EB-4999-409E-9DD3-ABCBC2DEF701}">
      <dsp:nvSpPr>
        <dsp:cNvPr id="0" name=""/>
        <dsp:cNvSpPr/>
      </dsp:nvSpPr>
      <dsp:spPr>
        <a:xfrm>
          <a:off x="3241389" y="0"/>
          <a:ext cx="147110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latin typeface="仿宋" pitchFamily="49" charset="-122"/>
              <a:ea typeface="仿宋" pitchFamily="49" charset="-122"/>
            </a:rPr>
            <a:t>古王国</a:t>
          </a:r>
          <a:endParaRPr lang="zh-CN" altLang="en-US" sz="2400" b="1" kern="1200" dirty="0">
            <a:latin typeface="仿宋" pitchFamily="49" charset="-122"/>
            <a:ea typeface="仿宋" pitchFamily="49" charset="-122"/>
          </a:endParaRPr>
        </a:p>
      </dsp:txBody>
      <dsp:txXfrm>
        <a:off x="3241389" y="0"/>
        <a:ext cx="1471102" cy="1625600"/>
      </dsp:txXfrm>
    </dsp:sp>
    <dsp:sp modelId="{088FAF66-5AB0-4518-ACA9-10B4200A89DF}">
      <dsp:nvSpPr>
        <dsp:cNvPr id="0" name=""/>
        <dsp:cNvSpPr/>
      </dsp:nvSpPr>
      <dsp:spPr>
        <a:xfrm>
          <a:off x="3773740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C0F3E-3059-4390-860B-AB0428DBD8A4}">
      <dsp:nvSpPr>
        <dsp:cNvPr id="0" name=""/>
        <dsp:cNvSpPr/>
      </dsp:nvSpPr>
      <dsp:spPr>
        <a:xfrm>
          <a:off x="4786047" y="2438399"/>
          <a:ext cx="147110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t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700" kern="1200"/>
        </a:p>
      </dsp:txBody>
      <dsp:txXfrm>
        <a:off x="4786047" y="2438399"/>
        <a:ext cx="1471102" cy="1625600"/>
      </dsp:txXfrm>
    </dsp:sp>
    <dsp:sp modelId="{73E21F7D-DD8E-49F1-A208-722A71EE5BD0}">
      <dsp:nvSpPr>
        <dsp:cNvPr id="0" name=""/>
        <dsp:cNvSpPr/>
      </dsp:nvSpPr>
      <dsp:spPr>
        <a:xfrm>
          <a:off x="5318398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AF3FF-3D6E-4FA2-847B-DC2929BB45DF}">
      <dsp:nvSpPr>
        <dsp:cNvPr id="0" name=""/>
        <dsp:cNvSpPr/>
      </dsp:nvSpPr>
      <dsp:spPr>
        <a:xfrm>
          <a:off x="6330705" y="0"/>
          <a:ext cx="1471102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405384" rIns="405384" bIns="405384" numCol="1" spcCol="1270" anchor="b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700" kern="1200"/>
        </a:p>
      </dsp:txBody>
      <dsp:txXfrm>
        <a:off x="6330705" y="0"/>
        <a:ext cx="1471102" cy="1625600"/>
      </dsp:txXfrm>
    </dsp:sp>
    <dsp:sp modelId="{90E65958-5398-4B79-99F6-BF7AEDCB836B}">
      <dsp:nvSpPr>
        <dsp:cNvPr id="0" name=""/>
        <dsp:cNvSpPr/>
      </dsp:nvSpPr>
      <dsp:spPr>
        <a:xfrm>
          <a:off x="6863056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96C7F-F5C2-4DAA-98F9-8C8B91BD66D1}" type="datetimeFigureOut">
              <a:rPr lang="zh-CN" altLang="en-US" smtClean="0"/>
              <a:t>2019/12/12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6B64C-221C-4AB0-A1ED-69276CED54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4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6B64C-221C-4AB0-A1ED-69276CED54B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10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6B64C-221C-4AB0-A1ED-69276CED54B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29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5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4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5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4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8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1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0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7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2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4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1F84-9599-4DDD-BCEE-AA3718B341A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2019/12/12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DB44-D77A-46A1-92F6-7040AA0664B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2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552" y="398477"/>
            <a:ext cx="813690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《重见天日！两千年前动物木乃伊被发现，有狮、猫、鳄鱼以及猫鼬等》</a:t>
            </a:r>
            <a:endParaRPr lang="zh-CN" altLang="zh-CN" sz="2400" b="1" dirty="0">
              <a:latin typeface="仿宋" pitchFamily="49" charset="-122"/>
              <a:ea typeface="仿宋" pitchFamily="49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——新华网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2019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年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11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月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</a:rPr>
              <a:t>26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日</a:t>
            </a:r>
          </a:p>
        </p:txBody>
      </p:sp>
      <p:pic>
        <p:nvPicPr>
          <p:cNvPr id="1026" name="Picture 2" descr="https://inews.gtimg.com/newsapp_bt/0/10850154441/1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8245"/>
            <a:ext cx="4968552" cy="2355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ews.gtimg.com/newsapp_bt/0/10850154442/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04" y="2158246"/>
            <a:ext cx="3750148" cy="2355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>
            <a:off x="1187623" y="3714005"/>
            <a:ext cx="1569960" cy="1625600"/>
          </a:xfrm>
          <a:custGeom>
            <a:avLst/>
            <a:gdLst>
              <a:gd name="connsiteX0" fmla="*/ 0 w 1569960"/>
              <a:gd name="connsiteY0" fmla="*/ 0 h 1625600"/>
              <a:gd name="connsiteX1" fmla="*/ 1569960 w 1569960"/>
              <a:gd name="connsiteY1" fmla="*/ 0 h 1625600"/>
              <a:gd name="connsiteX2" fmla="*/ 1569960 w 1569960"/>
              <a:gd name="connsiteY2" fmla="*/ 1625600 h 1625600"/>
              <a:gd name="connsiteX3" fmla="*/ 0 w 1569960"/>
              <a:gd name="connsiteY3" fmla="*/ 1625600 h 1625600"/>
              <a:gd name="connsiteX4" fmla="*/ 0 w 1569960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960" h="1625600">
                <a:moveTo>
                  <a:pt x="0" y="0"/>
                </a:moveTo>
                <a:lnTo>
                  <a:pt x="1569960" y="0"/>
                </a:lnTo>
                <a:lnTo>
                  <a:pt x="1569960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142240" rIns="142240" bIns="14224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4893551" y="3714005"/>
            <a:ext cx="1471102" cy="1625600"/>
          </a:xfrm>
          <a:custGeom>
            <a:avLst/>
            <a:gdLst>
              <a:gd name="connsiteX0" fmla="*/ 0 w 1471102"/>
              <a:gd name="connsiteY0" fmla="*/ 0 h 1625600"/>
              <a:gd name="connsiteX1" fmla="*/ 1471102 w 1471102"/>
              <a:gd name="connsiteY1" fmla="*/ 0 h 1625600"/>
              <a:gd name="connsiteX2" fmla="*/ 1471102 w 1471102"/>
              <a:gd name="connsiteY2" fmla="*/ 1625600 h 1625600"/>
              <a:gd name="connsiteX3" fmla="*/ 0 w 1471102"/>
              <a:gd name="connsiteY3" fmla="*/ 1625600 h 1625600"/>
              <a:gd name="connsiteX4" fmla="*/ 0 w 1471102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102" h="1625600">
                <a:moveTo>
                  <a:pt x="0" y="0"/>
                </a:moveTo>
                <a:lnTo>
                  <a:pt x="1471102" y="0"/>
                </a:lnTo>
                <a:lnTo>
                  <a:pt x="1471102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5384" tIns="405384" rIns="405384" bIns="405384" numCol="1" spcCol="1270" anchor="t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700" kern="1200"/>
          </a:p>
        </p:txBody>
      </p:sp>
      <p:grpSp>
        <p:nvGrpSpPr>
          <p:cNvPr id="33" name="组合 32"/>
          <p:cNvGrpSpPr/>
          <p:nvPr/>
        </p:nvGrpSpPr>
        <p:grpSpPr>
          <a:xfrm>
            <a:off x="11306" y="3003798"/>
            <a:ext cx="8709784" cy="2017916"/>
            <a:chOff x="-177344" y="2382946"/>
            <a:chExt cx="8709784" cy="2017916"/>
          </a:xfrm>
        </p:grpSpPr>
        <p:sp>
          <p:nvSpPr>
            <p:cNvPr id="16" name="燕尾形箭头 15"/>
            <p:cNvSpPr/>
            <p:nvPr/>
          </p:nvSpPr>
          <p:spPr>
            <a:xfrm>
              <a:off x="260743" y="2929796"/>
              <a:ext cx="8271697" cy="938096"/>
            </a:xfrm>
            <a:prstGeom prst="notchedRightArrow">
              <a:avLst/>
            </a:prstGeom>
            <a:ln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椭圆 17"/>
            <p:cNvSpPr/>
            <p:nvPr/>
          </p:nvSpPr>
          <p:spPr>
            <a:xfrm>
              <a:off x="683568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椭圆 19"/>
            <p:cNvSpPr/>
            <p:nvPr/>
          </p:nvSpPr>
          <p:spPr>
            <a:xfrm>
              <a:off x="1665769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椭圆 21"/>
            <p:cNvSpPr/>
            <p:nvPr/>
          </p:nvSpPr>
          <p:spPr>
            <a:xfrm>
              <a:off x="2647970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椭圆 23"/>
            <p:cNvSpPr/>
            <p:nvPr/>
          </p:nvSpPr>
          <p:spPr>
            <a:xfrm>
              <a:off x="3630171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椭圆 25"/>
            <p:cNvSpPr/>
            <p:nvPr/>
          </p:nvSpPr>
          <p:spPr>
            <a:xfrm>
              <a:off x="4612372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" name="TextBox 2"/>
            <p:cNvSpPr txBox="1"/>
            <p:nvPr/>
          </p:nvSpPr>
          <p:spPr>
            <a:xfrm>
              <a:off x="3221303" y="3646809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中王国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09685" y="2698963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新王国</a:t>
              </a:r>
              <a:endParaRPr lang="zh-CN" altLang="en-US" sz="2000" b="1" dirty="0">
                <a:latin typeface="仿宋" pitchFamily="49" charset="-122"/>
                <a:ea typeface="仿宋" pitchFamily="49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594573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椭圆 9"/>
            <p:cNvSpPr/>
            <p:nvPr/>
          </p:nvSpPr>
          <p:spPr>
            <a:xfrm>
              <a:off x="6576774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椭圆 10"/>
            <p:cNvSpPr/>
            <p:nvPr/>
          </p:nvSpPr>
          <p:spPr>
            <a:xfrm>
              <a:off x="7558977" y="3173462"/>
              <a:ext cx="406400" cy="4064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矩形 26"/>
            <p:cNvSpPr/>
            <p:nvPr/>
          </p:nvSpPr>
          <p:spPr>
            <a:xfrm>
              <a:off x="-177344" y="2382946"/>
              <a:ext cx="2252540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约</a:t>
              </a: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公元前</a:t>
              </a:r>
              <a:r>
                <a:rPr lang="en-US" altLang="zh-CN" sz="2000" b="1" dirty="0">
                  <a:latin typeface="仿宋" pitchFamily="49" charset="-122"/>
                  <a:ea typeface="仿宋" pitchFamily="49" charset="-122"/>
                </a:rPr>
                <a:t>3500</a:t>
              </a:r>
              <a:r>
                <a:rPr lang="zh-CN" altLang="zh-CN" sz="2000" b="1" dirty="0" smtClean="0">
                  <a:latin typeface="仿宋" pitchFamily="49" charset="-122"/>
                  <a:ea typeface="仿宋" pitchFamily="49" charset="-122"/>
                </a:rPr>
                <a:t>年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：</a:t>
              </a:r>
              <a:endParaRPr lang="en-US" altLang="zh-CN" sz="2000" b="1" dirty="0" smtClean="0">
                <a:latin typeface="仿宋" pitchFamily="49" charset="-122"/>
                <a:ea typeface="仿宋" pitchFamily="49" charset="-122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出现</a:t>
              </a:r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若干小国家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030987" y="3646809"/>
              <a:ext cx="1994457" cy="754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公元前</a:t>
              </a:r>
              <a:r>
                <a:rPr lang="en-US" altLang="zh-CN" sz="2000" b="1" dirty="0">
                  <a:latin typeface="仿宋" pitchFamily="49" charset="-122"/>
                  <a:ea typeface="仿宋" pitchFamily="49" charset="-122"/>
                </a:rPr>
                <a:t>3100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年：</a:t>
              </a:r>
              <a:endParaRPr lang="en-US" altLang="zh-CN" sz="2000" b="1" dirty="0" smtClean="0">
                <a:latin typeface="仿宋" pitchFamily="49" charset="-122"/>
                <a:ea typeface="仿宋" pitchFamily="49" charset="-122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实现</a:t>
              </a:r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初步统一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2294767" y="2715766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古王国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4" y="359227"/>
            <a:ext cx="4183421" cy="2256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任意多边形 34"/>
          <p:cNvSpPr/>
          <p:nvPr/>
        </p:nvSpPr>
        <p:spPr>
          <a:xfrm>
            <a:off x="5004222" y="195486"/>
            <a:ext cx="3450028" cy="565938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埃及地形：平原河流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5004222" y="1059582"/>
            <a:ext cx="3450028" cy="565938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无险可守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5004222" y="1923678"/>
            <a:ext cx="3450028" cy="565938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多次遭到外族入侵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6765424" y="768413"/>
            <a:ext cx="0" cy="2981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6765424" y="1625520"/>
            <a:ext cx="0" cy="2981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91274" y="4295972"/>
            <a:ext cx="99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波斯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帝国入侵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53632" y="296728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亚历山大帝国入侵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0312" y="4290744"/>
            <a:ext cx="98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罗马帝国入侵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9" name="云形标注 48"/>
          <p:cNvSpPr/>
          <p:nvPr/>
        </p:nvSpPr>
        <p:spPr>
          <a:xfrm>
            <a:off x="1553358" y="401854"/>
            <a:ext cx="3031883" cy="187220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地理环境对早期文明有重要影响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09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41" grpId="0" animBg="1"/>
      <p:bldP spid="45" grpId="0"/>
      <p:bldP spid="46" grpId="0"/>
      <p:bldP spid="47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92668"/>
            <a:ext cx="7416824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探究三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古埃及科学文化的发展和尼罗河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有何关系？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770353" y="3064380"/>
            <a:ext cx="1471832" cy="1471832"/>
          </a:xfrm>
          <a:custGeom>
            <a:avLst/>
            <a:gdLst>
              <a:gd name="connsiteX0" fmla="*/ 0 w 1471832"/>
              <a:gd name="connsiteY0" fmla="*/ 735916 h 1471832"/>
              <a:gd name="connsiteX1" fmla="*/ 735916 w 1471832"/>
              <a:gd name="connsiteY1" fmla="*/ 0 h 1471832"/>
              <a:gd name="connsiteX2" fmla="*/ 1471832 w 1471832"/>
              <a:gd name="connsiteY2" fmla="*/ 735916 h 1471832"/>
              <a:gd name="connsiteX3" fmla="*/ 735916 w 1471832"/>
              <a:gd name="connsiteY3" fmla="*/ 1471832 h 1471832"/>
              <a:gd name="connsiteX4" fmla="*/ 0 w 1471832"/>
              <a:gd name="connsiteY4" fmla="*/ 735916 h 147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832" h="1471832">
                <a:moveTo>
                  <a:pt x="0" y="735916"/>
                </a:moveTo>
                <a:cubicBezTo>
                  <a:pt x="0" y="329481"/>
                  <a:pt x="329481" y="0"/>
                  <a:pt x="735916" y="0"/>
                </a:cubicBezTo>
                <a:cubicBezTo>
                  <a:pt x="1142351" y="0"/>
                  <a:pt x="1471832" y="329481"/>
                  <a:pt x="1471832" y="735916"/>
                </a:cubicBezTo>
                <a:cubicBezTo>
                  <a:pt x="1471832" y="1142351"/>
                  <a:pt x="1142351" y="1471832"/>
                  <a:pt x="735916" y="1471832"/>
                </a:cubicBezTo>
                <a:cubicBezTo>
                  <a:pt x="329481" y="1471832"/>
                  <a:pt x="0" y="1142351"/>
                  <a:pt x="0" y="73591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alpha val="8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35865" tIns="235865" rIns="235865" bIns="235865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200" b="1" kern="1200" dirty="0" smtClean="0">
                <a:latin typeface="仿宋" pitchFamily="49" charset="-122"/>
                <a:ea typeface="仿宋" pitchFamily="49" charset="-122"/>
              </a:rPr>
              <a:t>文明成果</a:t>
            </a:r>
            <a:endParaRPr lang="zh-CN" altLang="en-US" sz="320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左箭头 5"/>
          <p:cNvSpPr/>
          <p:nvPr/>
        </p:nvSpPr>
        <p:spPr>
          <a:xfrm rot="10800000">
            <a:off x="2345367" y="3590560"/>
            <a:ext cx="1346612" cy="41947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/>
          </a:solidFill>
        </p:spPr>
        <p:style>
          <a:lnRef idx="0">
            <a:schemeClr val="accent1">
              <a:shade val="90000"/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7" name="任意多边形 6"/>
          <p:cNvSpPr/>
          <p:nvPr/>
        </p:nvSpPr>
        <p:spPr>
          <a:xfrm>
            <a:off x="1772829" y="3507857"/>
            <a:ext cx="1145075" cy="584878"/>
          </a:xfrm>
          <a:custGeom>
            <a:avLst/>
            <a:gdLst>
              <a:gd name="connsiteX0" fmla="*/ 0 w 1145075"/>
              <a:gd name="connsiteY0" fmla="*/ 58488 h 584878"/>
              <a:gd name="connsiteX1" fmla="*/ 58488 w 1145075"/>
              <a:gd name="connsiteY1" fmla="*/ 0 h 584878"/>
              <a:gd name="connsiteX2" fmla="*/ 1086587 w 1145075"/>
              <a:gd name="connsiteY2" fmla="*/ 0 h 584878"/>
              <a:gd name="connsiteX3" fmla="*/ 1145075 w 1145075"/>
              <a:gd name="connsiteY3" fmla="*/ 58488 h 584878"/>
              <a:gd name="connsiteX4" fmla="*/ 1145075 w 1145075"/>
              <a:gd name="connsiteY4" fmla="*/ 526390 h 584878"/>
              <a:gd name="connsiteX5" fmla="*/ 1086587 w 1145075"/>
              <a:gd name="connsiteY5" fmla="*/ 584878 h 584878"/>
              <a:gd name="connsiteX6" fmla="*/ 58488 w 1145075"/>
              <a:gd name="connsiteY6" fmla="*/ 584878 h 584878"/>
              <a:gd name="connsiteX7" fmla="*/ 0 w 1145075"/>
              <a:gd name="connsiteY7" fmla="*/ 526390 h 584878"/>
              <a:gd name="connsiteX8" fmla="*/ 0 w 1145075"/>
              <a:gd name="connsiteY8" fmla="*/ 58488 h 58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075" h="584878">
                <a:moveTo>
                  <a:pt x="0" y="58488"/>
                </a:moveTo>
                <a:cubicBezTo>
                  <a:pt x="0" y="26186"/>
                  <a:pt x="26186" y="0"/>
                  <a:pt x="58488" y="0"/>
                </a:cubicBezTo>
                <a:lnTo>
                  <a:pt x="1086587" y="0"/>
                </a:lnTo>
                <a:cubicBezTo>
                  <a:pt x="1118889" y="0"/>
                  <a:pt x="1145075" y="26186"/>
                  <a:pt x="1145075" y="58488"/>
                </a:cubicBezTo>
                <a:lnTo>
                  <a:pt x="1145075" y="526390"/>
                </a:lnTo>
                <a:cubicBezTo>
                  <a:pt x="1145075" y="558692"/>
                  <a:pt x="1118889" y="584878"/>
                  <a:pt x="1086587" y="584878"/>
                </a:cubicBezTo>
                <a:lnTo>
                  <a:pt x="58488" y="584878"/>
                </a:lnTo>
                <a:cubicBezTo>
                  <a:pt x="26186" y="584878"/>
                  <a:pt x="0" y="558692"/>
                  <a:pt x="0" y="526390"/>
                </a:cubicBezTo>
                <a:lnTo>
                  <a:pt x="0" y="5848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2850" tIns="62850" rIns="62850" bIns="6285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仿宋" pitchFamily="49" charset="-122"/>
                <a:ea typeface="仿宋" pitchFamily="49" charset="-122"/>
              </a:rPr>
              <a:t>太阳历</a:t>
            </a:r>
            <a:endParaRPr lang="zh-CN" altLang="en-US" sz="240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8" name="左箭头 7"/>
          <p:cNvSpPr/>
          <p:nvPr/>
        </p:nvSpPr>
        <p:spPr>
          <a:xfrm rot="13500000">
            <a:off x="2781074" y="2538670"/>
            <a:ext cx="1346612" cy="41947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/>
          </a:solidFill>
        </p:spPr>
        <p:style>
          <a:lnRef idx="0">
            <a:schemeClr val="accent1">
              <a:shade val="90000"/>
              <a:hueOff val="87729"/>
              <a:satOff val="-804"/>
              <a:lumOff val="6938"/>
              <a:alphaOff val="0"/>
            </a:schemeClr>
          </a:lnRef>
          <a:fillRef idx="2">
            <a:scrgbClr r="0" g="0" b="0"/>
          </a:fillRef>
          <a:effectRef idx="1">
            <a:schemeClr val="accent1">
              <a:shade val="90000"/>
              <a:hueOff val="87729"/>
              <a:satOff val="-804"/>
              <a:lumOff val="6938"/>
              <a:alphaOff val="0"/>
            </a:schemeClr>
          </a:effectRef>
          <a:fontRef idx="minor">
            <a:schemeClr val="dk1"/>
          </a:fontRef>
        </p:style>
      </p:sp>
      <p:sp>
        <p:nvSpPr>
          <p:cNvPr id="9" name="任意多边形 8"/>
          <p:cNvSpPr/>
          <p:nvPr/>
        </p:nvSpPr>
        <p:spPr>
          <a:xfrm>
            <a:off x="2394767" y="1979996"/>
            <a:ext cx="1167027" cy="584621"/>
          </a:xfrm>
          <a:custGeom>
            <a:avLst/>
            <a:gdLst>
              <a:gd name="connsiteX0" fmla="*/ 0 w 1167027"/>
              <a:gd name="connsiteY0" fmla="*/ 58462 h 584621"/>
              <a:gd name="connsiteX1" fmla="*/ 58462 w 1167027"/>
              <a:gd name="connsiteY1" fmla="*/ 0 h 584621"/>
              <a:gd name="connsiteX2" fmla="*/ 1108565 w 1167027"/>
              <a:gd name="connsiteY2" fmla="*/ 0 h 584621"/>
              <a:gd name="connsiteX3" fmla="*/ 1167027 w 1167027"/>
              <a:gd name="connsiteY3" fmla="*/ 58462 h 584621"/>
              <a:gd name="connsiteX4" fmla="*/ 1167027 w 1167027"/>
              <a:gd name="connsiteY4" fmla="*/ 526159 h 584621"/>
              <a:gd name="connsiteX5" fmla="*/ 1108565 w 1167027"/>
              <a:gd name="connsiteY5" fmla="*/ 584621 h 584621"/>
              <a:gd name="connsiteX6" fmla="*/ 58462 w 1167027"/>
              <a:gd name="connsiteY6" fmla="*/ 584621 h 584621"/>
              <a:gd name="connsiteX7" fmla="*/ 0 w 1167027"/>
              <a:gd name="connsiteY7" fmla="*/ 526159 h 584621"/>
              <a:gd name="connsiteX8" fmla="*/ 0 w 1167027"/>
              <a:gd name="connsiteY8" fmla="*/ 58462 h 58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027" h="584621">
                <a:moveTo>
                  <a:pt x="0" y="58462"/>
                </a:moveTo>
                <a:cubicBezTo>
                  <a:pt x="0" y="26174"/>
                  <a:pt x="26174" y="0"/>
                  <a:pt x="58462" y="0"/>
                </a:cubicBezTo>
                <a:lnTo>
                  <a:pt x="1108565" y="0"/>
                </a:lnTo>
                <a:cubicBezTo>
                  <a:pt x="1140853" y="0"/>
                  <a:pt x="1167027" y="26174"/>
                  <a:pt x="1167027" y="58462"/>
                </a:cubicBezTo>
                <a:lnTo>
                  <a:pt x="1167027" y="526159"/>
                </a:lnTo>
                <a:cubicBezTo>
                  <a:pt x="1167027" y="558447"/>
                  <a:pt x="1140853" y="584621"/>
                  <a:pt x="1108565" y="584621"/>
                </a:cubicBezTo>
                <a:lnTo>
                  <a:pt x="58462" y="584621"/>
                </a:lnTo>
                <a:cubicBezTo>
                  <a:pt x="26174" y="584621"/>
                  <a:pt x="0" y="558447"/>
                  <a:pt x="0" y="526159"/>
                </a:cubicBezTo>
                <a:lnTo>
                  <a:pt x="0" y="5846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dk1"/>
          </a:fontRef>
        </p:style>
        <p:txBody>
          <a:bodyPr spcFirstLastPara="0" vert="horz" wrap="square" lIns="62843" tIns="62843" rIns="62843" bIns="6284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仿宋" pitchFamily="49" charset="-122"/>
                <a:ea typeface="仿宋" pitchFamily="49" charset="-122"/>
              </a:rPr>
              <a:t>数学</a:t>
            </a:r>
            <a:endParaRPr lang="zh-CN" altLang="en-US" sz="240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" name="左箭头 9"/>
          <p:cNvSpPr/>
          <p:nvPr/>
        </p:nvSpPr>
        <p:spPr>
          <a:xfrm rot="16200000">
            <a:off x="3832963" y="2102963"/>
            <a:ext cx="1346612" cy="41947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/>
          </a:solidFill>
        </p:spPr>
        <p:style>
          <a:lnRef idx="0">
            <a:schemeClr val="accent1">
              <a:shade val="90000"/>
              <a:hueOff val="175458"/>
              <a:satOff val="-1607"/>
              <a:lumOff val="13877"/>
              <a:alphaOff val="0"/>
            </a:schemeClr>
          </a:lnRef>
          <a:fillRef idx="2">
            <a:scrgbClr r="0" g="0" b="0"/>
          </a:fillRef>
          <a:effectRef idx="1">
            <a:schemeClr val="accent1">
              <a:shade val="90000"/>
              <a:hueOff val="175458"/>
              <a:satOff val="-1607"/>
              <a:lumOff val="13877"/>
              <a:alphaOff val="0"/>
            </a:schemeClr>
          </a:effectRef>
          <a:fontRef idx="minor">
            <a:schemeClr val="dk1"/>
          </a:fontRef>
        </p:style>
      </p:sp>
      <p:sp>
        <p:nvSpPr>
          <p:cNvPr id="11" name="任意多边形 10"/>
          <p:cNvSpPr/>
          <p:nvPr/>
        </p:nvSpPr>
        <p:spPr>
          <a:xfrm>
            <a:off x="4010586" y="1327367"/>
            <a:ext cx="991366" cy="624051"/>
          </a:xfrm>
          <a:custGeom>
            <a:avLst/>
            <a:gdLst>
              <a:gd name="connsiteX0" fmla="*/ 0 w 991366"/>
              <a:gd name="connsiteY0" fmla="*/ 62405 h 624051"/>
              <a:gd name="connsiteX1" fmla="*/ 62405 w 991366"/>
              <a:gd name="connsiteY1" fmla="*/ 0 h 624051"/>
              <a:gd name="connsiteX2" fmla="*/ 928961 w 991366"/>
              <a:gd name="connsiteY2" fmla="*/ 0 h 624051"/>
              <a:gd name="connsiteX3" fmla="*/ 991366 w 991366"/>
              <a:gd name="connsiteY3" fmla="*/ 62405 h 624051"/>
              <a:gd name="connsiteX4" fmla="*/ 991366 w 991366"/>
              <a:gd name="connsiteY4" fmla="*/ 561646 h 624051"/>
              <a:gd name="connsiteX5" fmla="*/ 928961 w 991366"/>
              <a:gd name="connsiteY5" fmla="*/ 624051 h 624051"/>
              <a:gd name="connsiteX6" fmla="*/ 62405 w 991366"/>
              <a:gd name="connsiteY6" fmla="*/ 624051 h 624051"/>
              <a:gd name="connsiteX7" fmla="*/ 0 w 991366"/>
              <a:gd name="connsiteY7" fmla="*/ 561646 h 624051"/>
              <a:gd name="connsiteX8" fmla="*/ 0 w 991366"/>
              <a:gd name="connsiteY8" fmla="*/ 62405 h 62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366" h="624051">
                <a:moveTo>
                  <a:pt x="0" y="62405"/>
                </a:moveTo>
                <a:cubicBezTo>
                  <a:pt x="0" y="27940"/>
                  <a:pt x="27940" y="0"/>
                  <a:pt x="62405" y="0"/>
                </a:cubicBezTo>
                <a:lnTo>
                  <a:pt x="928961" y="0"/>
                </a:lnTo>
                <a:cubicBezTo>
                  <a:pt x="963426" y="0"/>
                  <a:pt x="991366" y="27940"/>
                  <a:pt x="991366" y="62405"/>
                </a:cubicBezTo>
                <a:lnTo>
                  <a:pt x="991366" y="561646"/>
                </a:lnTo>
                <a:cubicBezTo>
                  <a:pt x="991366" y="596111"/>
                  <a:pt x="963426" y="624051"/>
                  <a:pt x="928961" y="624051"/>
                </a:cubicBezTo>
                <a:lnTo>
                  <a:pt x="62405" y="624051"/>
                </a:lnTo>
                <a:cubicBezTo>
                  <a:pt x="27940" y="624051"/>
                  <a:pt x="0" y="596111"/>
                  <a:pt x="0" y="561646"/>
                </a:cubicBezTo>
                <a:lnTo>
                  <a:pt x="0" y="6240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dk1"/>
          </a:fontRef>
        </p:style>
        <p:txBody>
          <a:bodyPr spcFirstLastPara="0" vert="horz" wrap="square" lIns="63998" tIns="63998" rIns="63998" bIns="6399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仿宋" pitchFamily="49" charset="-122"/>
                <a:ea typeface="仿宋" pitchFamily="49" charset="-122"/>
              </a:rPr>
              <a:t>医学</a:t>
            </a:r>
            <a:endParaRPr lang="zh-CN" altLang="en-US" sz="240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左箭头 11"/>
          <p:cNvSpPr/>
          <p:nvPr/>
        </p:nvSpPr>
        <p:spPr>
          <a:xfrm rot="18900000">
            <a:off x="4884853" y="2538670"/>
            <a:ext cx="1346612" cy="41947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/>
          </a:solidFill>
        </p:spPr>
        <p:style>
          <a:lnRef idx="0">
            <a:schemeClr val="accent1">
              <a:shade val="90000"/>
              <a:hueOff val="263187"/>
              <a:satOff val="-2411"/>
              <a:lumOff val="20815"/>
              <a:alphaOff val="0"/>
            </a:schemeClr>
          </a:lnRef>
          <a:fillRef idx="2">
            <a:scrgbClr r="0" g="0" b="0"/>
          </a:fillRef>
          <a:effectRef idx="1">
            <a:schemeClr val="accent1">
              <a:shade val="90000"/>
              <a:hueOff val="263187"/>
              <a:satOff val="-2411"/>
              <a:lumOff val="20815"/>
              <a:alphaOff val="0"/>
            </a:schemeClr>
          </a:effectRef>
          <a:fontRef idx="minor">
            <a:schemeClr val="dk1"/>
          </a:fontRef>
        </p:style>
      </p:sp>
      <p:sp>
        <p:nvSpPr>
          <p:cNvPr id="13" name="任意多边形 12"/>
          <p:cNvSpPr/>
          <p:nvPr/>
        </p:nvSpPr>
        <p:spPr>
          <a:xfrm>
            <a:off x="5266366" y="1979996"/>
            <a:ext cx="1535785" cy="584621"/>
          </a:xfrm>
          <a:custGeom>
            <a:avLst/>
            <a:gdLst>
              <a:gd name="connsiteX0" fmla="*/ 0 w 1535785"/>
              <a:gd name="connsiteY0" fmla="*/ 58462 h 584621"/>
              <a:gd name="connsiteX1" fmla="*/ 58462 w 1535785"/>
              <a:gd name="connsiteY1" fmla="*/ 0 h 584621"/>
              <a:gd name="connsiteX2" fmla="*/ 1477323 w 1535785"/>
              <a:gd name="connsiteY2" fmla="*/ 0 h 584621"/>
              <a:gd name="connsiteX3" fmla="*/ 1535785 w 1535785"/>
              <a:gd name="connsiteY3" fmla="*/ 58462 h 584621"/>
              <a:gd name="connsiteX4" fmla="*/ 1535785 w 1535785"/>
              <a:gd name="connsiteY4" fmla="*/ 526159 h 584621"/>
              <a:gd name="connsiteX5" fmla="*/ 1477323 w 1535785"/>
              <a:gd name="connsiteY5" fmla="*/ 584621 h 584621"/>
              <a:gd name="connsiteX6" fmla="*/ 58462 w 1535785"/>
              <a:gd name="connsiteY6" fmla="*/ 584621 h 584621"/>
              <a:gd name="connsiteX7" fmla="*/ 0 w 1535785"/>
              <a:gd name="connsiteY7" fmla="*/ 526159 h 584621"/>
              <a:gd name="connsiteX8" fmla="*/ 0 w 1535785"/>
              <a:gd name="connsiteY8" fmla="*/ 58462 h 58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785" h="584621">
                <a:moveTo>
                  <a:pt x="0" y="58462"/>
                </a:moveTo>
                <a:cubicBezTo>
                  <a:pt x="0" y="26174"/>
                  <a:pt x="26174" y="0"/>
                  <a:pt x="58462" y="0"/>
                </a:cubicBezTo>
                <a:lnTo>
                  <a:pt x="1477323" y="0"/>
                </a:lnTo>
                <a:cubicBezTo>
                  <a:pt x="1509611" y="0"/>
                  <a:pt x="1535785" y="26174"/>
                  <a:pt x="1535785" y="58462"/>
                </a:cubicBezTo>
                <a:lnTo>
                  <a:pt x="1535785" y="526159"/>
                </a:lnTo>
                <a:cubicBezTo>
                  <a:pt x="1535785" y="558447"/>
                  <a:pt x="1509611" y="584621"/>
                  <a:pt x="1477323" y="584621"/>
                </a:cubicBezTo>
                <a:lnTo>
                  <a:pt x="58462" y="584621"/>
                </a:lnTo>
                <a:cubicBezTo>
                  <a:pt x="26174" y="584621"/>
                  <a:pt x="0" y="558447"/>
                  <a:pt x="0" y="526159"/>
                </a:cubicBezTo>
                <a:lnTo>
                  <a:pt x="0" y="5846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dk1"/>
          </a:fontRef>
        </p:style>
        <p:txBody>
          <a:bodyPr spcFirstLastPara="0" vert="horz" wrap="square" lIns="62843" tIns="62843" rIns="62843" bIns="6284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仿宋" pitchFamily="49" charset="-122"/>
                <a:ea typeface="仿宋" pitchFamily="49" charset="-122"/>
              </a:rPr>
              <a:t>象形文字</a:t>
            </a:r>
            <a:endParaRPr lang="zh-CN" altLang="en-US" sz="2400" b="1" kern="12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4" name="左箭头 13"/>
          <p:cNvSpPr/>
          <p:nvPr/>
        </p:nvSpPr>
        <p:spPr>
          <a:xfrm>
            <a:off x="5320560" y="3590560"/>
            <a:ext cx="1346612" cy="419472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/>
          </a:solidFill>
        </p:spPr>
        <p:style>
          <a:lnRef idx="0">
            <a:schemeClr val="accent1">
              <a:shade val="90000"/>
              <a:hueOff val="350916"/>
              <a:satOff val="-3215"/>
              <a:lumOff val="27754"/>
              <a:alphaOff val="0"/>
            </a:schemeClr>
          </a:lnRef>
          <a:fillRef idx="2">
            <a:scrgbClr r="0" g="0" b="0"/>
          </a:fillRef>
          <a:effectRef idx="1">
            <a:schemeClr val="accent1">
              <a:shade val="90000"/>
              <a:hueOff val="350916"/>
              <a:satOff val="-3215"/>
              <a:lumOff val="27754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任意多边形 14"/>
          <p:cNvSpPr/>
          <p:nvPr/>
        </p:nvSpPr>
        <p:spPr>
          <a:xfrm>
            <a:off x="6107191" y="3492163"/>
            <a:ext cx="1119962" cy="616266"/>
          </a:xfrm>
          <a:custGeom>
            <a:avLst/>
            <a:gdLst>
              <a:gd name="connsiteX0" fmla="*/ 0 w 1119962"/>
              <a:gd name="connsiteY0" fmla="*/ 61627 h 616266"/>
              <a:gd name="connsiteX1" fmla="*/ 61627 w 1119962"/>
              <a:gd name="connsiteY1" fmla="*/ 0 h 616266"/>
              <a:gd name="connsiteX2" fmla="*/ 1058335 w 1119962"/>
              <a:gd name="connsiteY2" fmla="*/ 0 h 616266"/>
              <a:gd name="connsiteX3" fmla="*/ 1119962 w 1119962"/>
              <a:gd name="connsiteY3" fmla="*/ 61627 h 616266"/>
              <a:gd name="connsiteX4" fmla="*/ 1119962 w 1119962"/>
              <a:gd name="connsiteY4" fmla="*/ 554639 h 616266"/>
              <a:gd name="connsiteX5" fmla="*/ 1058335 w 1119962"/>
              <a:gd name="connsiteY5" fmla="*/ 616266 h 616266"/>
              <a:gd name="connsiteX6" fmla="*/ 61627 w 1119962"/>
              <a:gd name="connsiteY6" fmla="*/ 616266 h 616266"/>
              <a:gd name="connsiteX7" fmla="*/ 0 w 1119962"/>
              <a:gd name="connsiteY7" fmla="*/ 554639 h 616266"/>
              <a:gd name="connsiteX8" fmla="*/ 0 w 1119962"/>
              <a:gd name="connsiteY8" fmla="*/ 61627 h 61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9962" h="616266">
                <a:moveTo>
                  <a:pt x="0" y="61627"/>
                </a:moveTo>
                <a:cubicBezTo>
                  <a:pt x="0" y="27591"/>
                  <a:pt x="27591" y="0"/>
                  <a:pt x="61627" y="0"/>
                </a:cubicBezTo>
                <a:lnTo>
                  <a:pt x="1058335" y="0"/>
                </a:lnTo>
                <a:cubicBezTo>
                  <a:pt x="1092371" y="0"/>
                  <a:pt x="1119962" y="27591"/>
                  <a:pt x="1119962" y="61627"/>
                </a:cubicBezTo>
                <a:lnTo>
                  <a:pt x="1119962" y="554639"/>
                </a:lnTo>
                <a:cubicBezTo>
                  <a:pt x="1119962" y="588675"/>
                  <a:pt x="1092371" y="616266"/>
                  <a:pt x="1058335" y="616266"/>
                </a:cubicBezTo>
                <a:lnTo>
                  <a:pt x="61627" y="616266"/>
                </a:lnTo>
                <a:cubicBezTo>
                  <a:pt x="27591" y="616266"/>
                  <a:pt x="0" y="588675"/>
                  <a:pt x="0" y="554639"/>
                </a:cubicBezTo>
                <a:lnTo>
                  <a:pt x="0" y="616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dk1"/>
          </a:fontRef>
        </p:style>
        <p:txBody>
          <a:bodyPr spcFirstLastPara="0" vert="horz" wrap="square" lIns="63770" tIns="63770" rIns="63770" bIns="6377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latin typeface="仿宋" pitchFamily="49" charset="-122"/>
                <a:ea typeface="仿宋" pitchFamily="49" charset="-122"/>
              </a:rPr>
              <a:t>金字塔</a:t>
            </a:r>
            <a:endParaRPr lang="zh-CN" altLang="en-US" sz="2400" b="1" kern="1200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83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timgsa.baidu.com/timg?image&amp;quality=80&amp;size=b9999_10000&amp;sec=1573450148731&amp;di=081d800f7708f18d05b655bb61a37dd7&amp;imgtype=0&amp;src=http%3A%2F%2Fphotocdn.sohu.com%2F20050721%2FImg226399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1" y="555526"/>
            <a:ext cx="2016224" cy="1643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555526"/>
            <a:ext cx="2056047" cy="381541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452574"/>
            <a:ext cx="2267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古代的埃及人把从中指到手肘的长度称作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en-US" sz="20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腕尺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”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932041" y="287583"/>
            <a:ext cx="3567266" cy="2644207"/>
            <a:chOff x="1212016" y="1533318"/>
            <a:chExt cx="3567266" cy="2644207"/>
          </a:xfrm>
        </p:grpSpPr>
        <p:sp>
          <p:nvSpPr>
            <p:cNvPr id="6" name="TextBox 5"/>
            <p:cNvSpPr txBox="1"/>
            <p:nvPr/>
          </p:nvSpPr>
          <p:spPr>
            <a:xfrm>
              <a:off x="1212017" y="3777415"/>
              <a:ext cx="3567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木乃伊促进了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仿宋" pitchFamily="49" charset="-122"/>
                  <a:ea typeface="仿宋" pitchFamily="49" charset="-122"/>
                </a:rPr>
                <a:t>解剖学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的发展</a:t>
              </a:r>
              <a:endParaRPr lang="zh-CN" altLang="en-US" sz="2000" b="1" dirty="0">
                <a:latin typeface="仿宋" pitchFamily="49" charset="-122"/>
                <a:ea typeface="仿宋" pitchFamily="49" charset="-122"/>
              </a:endParaRPr>
            </a:p>
          </p:txBody>
        </p:sp>
        <p:pic>
          <p:nvPicPr>
            <p:cNvPr id="7" name="Picture 2" descr="https://gss3.bdstatic.com/-Po3dSag_xI4khGkpoWK1HF6hhy/baike/c0%3Dbaike92%2C5%2C5%2C92%2C30/sign=a0294ac272f0f736ccf344536b3cd87c/b7003af33a87e9503e678fd11a385343fbf2b41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12"/>
            <a:stretch/>
          </p:blipFill>
          <p:spPr bwMode="auto">
            <a:xfrm>
              <a:off x="1212016" y="1533318"/>
              <a:ext cx="3567266" cy="21602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5508104" y="3048510"/>
            <a:ext cx="2666326" cy="1755487"/>
            <a:chOff x="6060975" y="1726274"/>
            <a:chExt cx="2666326" cy="1755487"/>
          </a:xfrm>
        </p:grpSpPr>
        <p:pic>
          <p:nvPicPr>
            <p:cNvPr id="9" name="图片 8" descr="IMG_256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975" y="1726274"/>
              <a:ext cx="2211085" cy="17554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272060" y="1938071"/>
              <a:ext cx="455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医学脚趾</a:t>
              </a:r>
              <a:endParaRPr lang="zh-CN" altLang="en-US" sz="2000" b="1" dirty="0">
                <a:latin typeface="仿宋" pitchFamily="49" charset="-122"/>
                <a:ea typeface="仿宋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9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图片 166913" descr="y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0" y="1639729"/>
            <a:ext cx="1085850" cy="10858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15" name="文本框 166914"/>
          <p:cNvSpPr txBox="1"/>
          <p:nvPr/>
        </p:nvSpPr>
        <p:spPr>
          <a:xfrm>
            <a:off x="5630704" y="2794635"/>
            <a:ext cx="834203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庭院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166916" name="图片 166915" descr="snai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6" y="1618696"/>
            <a:ext cx="1085850" cy="10858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17" name="文本框 166916"/>
          <p:cNvSpPr txBox="1"/>
          <p:nvPr/>
        </p:nvSpPr>
        <p:spPr>
          <a:xfrm>
            <a:off x="842459" y="2828847"/>
            <a:ext cx="524824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蛇 </a:t>
            </a:r>
          </a:p>
        </p:txBody>
      </p:sp>
      <p:pic>
        <p:nvPicPr>
          <p:cNvPr id="166919" name="图片 166918" descr="hill-slo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197" y="1635831"/>
            <a:ext cx="1085850" cy="10858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20" name="文本框 166919"/>
          <p:cNvSpPr txBox="1"/>
          <p:nvPr/>
        </p:nvSpPr>
        <p:spPr>
          <a:xfrm>
            <a:off x="7484306" y="2790737"/>
            <a:ext cx="75725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山坡</a:t>
            </a:r>
          </a:p>
        </p:txBody>
      </p:sp>
      <p:pic>
        <p:nvPicPr>
          <p:cNvPr id="166921" name="图片 166920" descr="ar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46" y="3459265"/>
            <a:ext cx="1085850" cy="10858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22" name="文本框 166921"/>
          <p:cNvSpPr txBox="1"/>
          <p:nvPr/>
        </p:nvSpPr>
        <p:spPr>
          <a:xfrm>
            <a:off x="712441" y="4573691"/>
            <a:ext cx="75725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手臂</a:t>
            </a:r>
          </a:p>
        </p:txBody>
      </p:sp>
      <p:pic>
        <p:nvPicPr>
          <p:cNvPr id="166923" name="图片 166922" descr="wa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271" y="1885929"/>
            <a:ext cx="2057400" cy="685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24" name="文本框 166923"/>
          <p:cNvSpPr txBox="1"/>
          <p:nvPr/>
        </p:nvSpPr>
        <p:spPr>
          <a:xfrm>
            <a:off x="3147060" y="2739845"/>
            <a:ext cx="447880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水</a:t>
            </a:r>
          </a:p>
        </p:txBody>
      </p:sp>
      <p:pic>
        <p:nvPicPr>
          <p:cNvPr id="166929" name="图片 166928" descr="foo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440" y="3430690"/>
            <a:ext cx="1143000" cy="114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30" name="文本框 166929"/>
          <p:cNvSpPr txBox="1"/>
          <p:nvPr/>
        </p:nvSpPr>
        <p:spPr>
          <a:xfrm>
            <a:off x="3372531" y="4573691"/>
            <a:ext cx="447880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脚</a:t>
            </a:r>
          </a:p>
        </p:txBody>
      </p:sp>
      <p:pic>
        <p:nvPicPr>
          <p:cNvPr id="166931" name="图片 166930" descr="disk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6305" y="3450431"/>
            <a:ext cx="1143000" cy="114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32" name="文本框 166931"/>
          <p:cNvSpPr txBox="1"/>
          <p:nvPr/>
        </p:nvSpPr>
        <p:spPr>
          <a:xfrm>
            <a:off x="5703952" y="4593432"/>
            <a:ext cx="757259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盘子</a:t>
            </a:r>
          </a:p>
        </p:txBody>
      </p:sp>
      <p:pic>
        <p:nvPicPr>
          <p:cNvPr id="166933" name="图片 166932" descr="mouth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2457" y="3424237"/>
            <a:ext cx="1143000" cy="1143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6934" name="文本框 166933"/>
          <p:cNvSpPr txBox="1"/>
          <p:nvPr/>
        </p:nvSpPr>
        <p:spPr>
          <a:xfrm>
            <a:off x="7860134" y="4567238"/>
            <a:ext cx="447880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</a:pP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嘴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57651" y="267494"/>
            <a:ext cx="8702040" cy="896784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象形文字</a:t>
            </a:r>
            <a:r>
              <a:rPr lang="en-US" altLang="zh-CN" sz="2400" b="1" dirty="0" smtClean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 smtClean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是一种与事物形状相似的文字，并有一定的读音。</a:t>
            </a:r>
            <a:endParaRPr lang="en-US" altLang="zh-CN" sz="2400" b="1" dirty="0" smtClean="0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latin typeface="仿宋" pitchFamily="49" charset="-122"/>
                <a:ea typeface="仿宋" pitchFamily="49" charset="-122"/>
                <a:sym typeface="+mn-ea"/>
              </a:rPr>
              <a:t>真正的文字就是从象形文字发展起来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+mn-ea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9356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  <p:bldP spid="166917" grpId="0"/>
      <p:bldP spid="166920" grpId="0"/>
      <p:bldP spid="166922" grpId="0"/>
      <p:bldP spid="166924" grpId="0"/>
      <p:bldP spid="166930" grpId="0"/>
      <p:bldP spid="166932" grpId="0"/>
      <p:bldP spid="166934" grpId="0"/>
      <p:bldP spid="53253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6" y="1808735"/>
            <a:ext cx="1082655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43" y="1785603"/>
            <a:ext cx="1082655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18" y="1803335"/>
            <a:ext cx="1097638" cy="991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85" y="1784609"/>
            <a:ext cx="1084865" cy="998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0" y="1808735"/>
            <a:ext cx="1082655" cy="981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78" y="1803336"/>
            <a:ext cx="1069308" cy="981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83570" y="3722678"/>
            <a:ext cx="5284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哭</a:t>
            </a:r>
            <a:endParaRPr lang="zh-CN" alt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01429" y="3722678"/>
            <a:ext cx="5284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8346" y="3722678"/>
            <a:ext cx="5284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日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5711" y="3722678"/>
            <a:ext cx="95914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长寿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1771" y="3722678"/>
            <a:ext cx="9359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富有</a:t>
            </a:r>
            <a:endParaRPr lang="zh-CN" alt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78546" y="3722678"/>
            <a:ext cx="9361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健康</a:t>
            </a:r>
            <a:endParaRPr lang="zh-CN" altLang="en-US" sz="2800" b="1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3995936" y="2837436"/>
            <a:ext cx="3744416" cy="814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267746" y="3003798"/>
            <a:ext cx="1637793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011773" y="3003798"/>
            <a:ext cx="1616013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5145281" y="2931790"/>
            <a:ext cx="2916734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1479754" y="2931790"/>
            <a:ext cx="4532406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624854" y="2837436"/>
            <a:ext cx="675338" cy="814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470217" y="586209"/>
            <a:ext cx="31133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象形文字猜一猜</a:t>
            </a:r>
            <a:endParaRPr lang="zh-CN" alt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6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5" y="192668"/>
            <a:ext cx="8951125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探究四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古埃及文明的象征是什么？它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的出现和变化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反映了什么？</a:t>
            </a:r>
          </a:p>
        </p:txBody>
      </p:sp>
      <p:sp>
        <p:nvSpPr>
          <p:cNvPr id="7" name="矩形 6"/>
          <p:cNvSpPr/>
          <p:nvPr/>
        </p:nvSpPr>
        <p:spPr>
          <a:xfrm>
            <a:off x="3236594" y="2211710"/>
            <a:ext cx="2559542" cy="249299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数据下的胡夫金字塔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时间：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公元前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2600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年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高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度：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约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146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米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底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宽：</a:t>
            </a: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230</a:t>
            </a:r>
            <a:r>
              <a:rPr lang="zh-CN" altLang="zh-CN" sz="2000" b="1" dirty="0">
                <a:latin typeface="仿宋" pitchFamily="49" charset="-122"/>
                <a:ea typeface="仿宋" pitchFamily="49" charset="-122"/>
              </a:rPr>
              <a:t>多</a:t>
            </a:r>
            <a:r>
              <a:rPr lang="zh-CN" altLang="zh-CN" sz="2000" b="1" dirty="0" smtClean="0">
                <a:latin typeface="仿宋" pitchFamily="49" charset="-122"/>
                <a:ea typeface="仿宋" pitchFamily="49" charset="-122"/>
              </a:rPr>
              <a:t>米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用石：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200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多万块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每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块：重约</a:t>
            </a:r>
            <a:r>
              <a:rPr lang="en-US" altLang="zh-CN" sz="2000" b="1" dirty="0" smtClean="0">
                <a:latin typeface="仿宋" pitchFamily="49" charset="-122"/>
                <a:ea typeface="仿宋" pitchFamily="49" charset="-122"/>
              </a:rPr>
              <a:t>2.5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吨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497" y="2659068"/>
            <a:ext cx="3024335" cy="2504970"/>
            <a:chOff x="312445" y="1743588"/>
            <a:chExt cx="3024335" cy="2504970"/>
          </a:xfrm>
        </p:grpSpPr>
        <p:sp>
          <p:nvSpPr>
            <p:cNvPr id="5" name="TextBox 13"/>
            <p:cNvSpPr txBox="1">
              <a:spLocks noChangeArrowheads="1"/>
            </p:cNvSpPr>
            <p:nvPr/>
          </p:nvSpPr>
          <p:spPr bwMode="auto">
            <a:xfrm>
              <a:off x="312445" y="3786893"/>
              <a:ext cx="29173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  <a:sym typeface="+mn-ea"/>
                </a:rPr>
                <a:t>埃及金字塔</a:t>
              </a:r>
              <a:endParaRPr lang="zh-CN" altLang="en-US" sz="2000" b="1" dirty="0">
                <a:latin typeface="仿宋" pitchFamily="49" charset="-122"/>
                <a:ea typeface="仿宋" pitchFamily="49" charset="-122"/>
                <a:sym typeface="+mn-ea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b="5122"/>
            <a:stretch>
              <a:fillRect/>
            </a:stretch>
          </p:blipFill>
          <p:spPr>
            <a:xfrm>
              <a:off x="419385" y="1743588"/>
              <a:ext cx="2917395" cy="19890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组合 11"/>
          <p:cNvGrpSpPr/>
          <p:nvPr/>
        </p:nvGrpSpPr>
        <p:grpSpPr>
          <a:xfrm>
            <a:off x="5940152" y="841621"/>
            <a:ext cx="3046469" cy="4322417"/>
            <a:chOff x="6038695" y="196351"/>
            <a:chExt cx="3046469" cy="4322417"/>
          </a:xfrm>
        </p:grpSpPr>
        <p:grpSp>
          <p:nvGrpSpPr>
            <p:cNvPr id="11" name="组合 10"/>
            <p:cNvGrpSpPr/>
            <p:nvPr/>
          </p:nvGrpSpPr>
          <p:grpSpPr>
            <a:xfrm>
              <a:off x="6038695" y="196351"/>
              <a:ext cx="3046469" cy="4322417"/>
              <a:chOff x="6099827" y="27847"/>
              <a:chExt cx="3046469" cy="4322417"/>
            </a:xfrm>
          </p:grpSpPr>
          <p:pic>
            <p:nvPicPr>
              <p:cNvPr id="2050" name="Picture 2" descr="C:\Users\Administrator\Desktop\九上 备课\第1课 古代埃及\参考资料2\人与金字塔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9827" y="27847"/>
                <a:ext cx="3046469" cy="382712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13"/>
              <p:cNvSpPr txBox="1">
                <a:spLocks noChangeArrowheads="1"/>
              </p:cNvSpPr>
              <p:nvPr/>
            </p:nvSpPr>
            <p:spPr bwMode="auto">
              <a:xfrm>
                <a:off x="6099827" y="3888599"/>
                <a:ext cx="304646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1pPr>
                <a:lvl2pPr marL="45720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2pPr>
                <a:lvl3pPr marL="914400" lvl="2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3pPr>
                <a:lvl4pPr marL="1371600" lvl="3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4pPr>
                <a:lvl5pPr marL="1828800" lvl="4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5pPr>
                <a:lvl6pPr marL="2286000" lvl="5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6pPr>
                <a:lvl7pPr marL="2743200" lvl="6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7pPr>
                <a:lvl8pPr marL="3200400" lvl="7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8pPr>
                <a:lvl9pPr marL="3657600" lvl="8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spcAft>
                    <a:spcPts val="0"/>
                  </a:spcAft>
                  <a:defRPr/>
                </a:pPr>
                <a:r>
                  <a:rPr lang="zh-CN" altLang="en-US" sz="2000" b="1" dirty="0" smtClean="0">
                    <a:latin typeface="仿宋" pitchFamily="49" charset="-122"/>
                    <a:ea typeface="仿宋" pitchFamily="49" charset="-122"/>
                    <a:sym typeface="+mn-ea"/>
                  </a:rPr>
                  <a:t>游人</a:t>
                </a:r>
                <a:r>
                  <a:rPr lang="zh-CN" altLang="en-US" sz="2000" b="1" dirty="0">
                    <a:latin typeface="仿宋" pitchFamily="49" charset="-122"/>
                    <a:ea typeface="仿宋" pitchFamily="49" charset="-122"/>
                    <a:sym typeface="+mn-ea"/>
                  </a:rPr>
                  <a:t>站在金字塔下</a:t>
                </a:r>
              </a:p>
            </p:txBody>
          </p:sp>
        </p:grpSp>
        <p:sp>
          <p:nvSpPr>
            <p:cNvPr id="13" name="椭圆 12"/>
            <p:cNvSpPr/>
            <p:nvPr/>
          </p:nvSpPr>
          <p:spPr>
            <a:xfrm rot="16200000">
              <a:off x="7271372" y="3342432"/>
              <a:ext cx="480461" cy="28803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3608" y="3423833"/>
            <a:ext cx="271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2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250975" y="1467051"/>
            <a:ext cx="2497489" cy="2142428"/>
            <a:chOff x="6250975" y="1467051"/>
            <a:chExt cx="2497489" cy="2142428"/>
          </a:xfrm>
        </p:grpSpPr>
        <p:sp>
          <p:nvSpPr>
            <p:cNvPr id="4" name="矩形 3"/>
            <p:cNvSpPr/>
            <p:nvPr/>
          </p:nvSpPr>
          <p:spPr>
            <a:xfrm>
              <a:off x="6250976" y="3147814"/>
              <a:ext cx="249748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5118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0229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53479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0459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557780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3068955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580765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4091940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400" b="1" dirty="0">
                  <a:latin typeface="仿宋" pitchFamily="49" charset="-122"/>
                  <a:ea typeface="仿宋" pitchFamily="49" charset="-122"/>
                </a:rPr>
                <a:t>堆沙法建造</a:t>
              </a:r>
            </a:p>
          </p:txBody>
        </p:sp>
        <p:pic>
          <p:nvPicPr>
            <p:cNvPr id="5" name="图片 4" descr="5d60db4db51f42888812f749f922aae5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0975" y="1467051"/>
              <a:ext cx="2497489" cy="17026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" name="组合 8"/>
          <p:cNvGrpSpPr/>
          <p:nvPr/>
        </p:nvGrpSpPr>
        <p:grpSpPr>
          <a:xfrm>
            <a:off x="397736" y="1467051"/>
            <a:ext cx="2600098" cy="2095714"/>
            <a:chOff x="397736" y="1467051"/>
            <a:chExt cx="2600098" cy="2095714"/>
          </a:xfrm>
        </p:grpSpPr>
        <p:sp>
          <p:nvSpPr>
            <p:cNvPr id="2" name="矩形 1"/>
            <p:cNvSpPr/>
            <p:nvPr/>
          </p:nvSpPr>
          <p:spPr>
            <a:xfrm>
              <a:off x="397736" y="3101100"/>
              <a:ext cx="26000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5118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0229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53479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0459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557780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3068955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580765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4091940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400" b="1" dirty="0">
                  <a:latin typeface="仿宋" pitchFamily="49" charset="-122"/>
                  <a:ea typeface="仿宋" pitchFamily="49" charset="-122"/>
                </a:rPr>
                <a:t>木楔法采石</a:t>
              </a:r>
            </a:p>
          </p:txBody>
        </p:sp>
        <p:pic>
          <p:nvPicPr>
            <p:cNvPr id="6" name="图片 5" descr="b6a5f202d09b4709b0036339fa4515e4.jpe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 b="6779"/>
            <a:stretch>
              <a:fillRect/>
            </a:stretch>
          </p:blipFill>
          <p:spPr>
            <a:xfrm>
              <a:off x="397737" y="1467051"/>
              <a:ext cx="2600097" cy="163404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" name="组合 9"/>
          <p:cNvGrpSpPr/>
          <p:nvPr/>
        </p:nvGrpSpPr>
        <p:grpSpPr>
          <a:xfrm>
            <a:off x="3275856" y="1481827"/>
            <a:ext cx="2675890" cy="2242051"/>
            <a:chOff x="3538855" y="1480974"/>
            <a:chExt cx="2675890" cy="2242051"/>
          </a:xfrm>
        </p:grpSpPr>
        <p:sp>
          <p:nvSpPr>
            <p:cNvPr id="3" name="矩形 2"/>
            <p:cNvSpPr/>
            <p:nvPr/>
          </p:nvSpPr>
          <p:spPr>
            <a:xfrm>
              <a:off x="3554730" y="3261360"/>
              <a:ext cx="26600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51181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0229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53479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0459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557780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3068955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580765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4091940" algn="l" defTabSz="1022985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zh-CN" altLang="en-US" sz="2400" b="1" dirty="0">
                  <a:latin typeface="仿宋" pitchFamily="49" charset="-122"/>
                  <a:ea typeface="仿宋" pitchFamily="49" charset="-122"/>
                </a:rPr>
                <a:t>滚木法运输</a:t>
              </a:r>
            </a:p>
          </p:txBody>
        </p:sp>
        <p:pic>
          <p:nvPicPr>
            <p:cNvPr id="7" name="Picture 3" descr="C04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8855" y="1480974"/>
              <a:ext cx="2675890" cy="16878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矩形 7"/>
          <p:cNvSpPr/>
          <p:nvPr/>
        </p:nvSpPr>
        <p:spPr>
          <a:xfrm>
            <a:off x="509068" y="483518"/>
            <a:ext cx="6062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观看视频，了解金字塔是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如何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建造起来的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？</a:t>
            </a:r>
          </a:p>
        </p:txBody>
      </p:sp>
      <p:sp>
        <p:nvSpPr>
          <p:cNvPr id="12" name="矩形 11"/>
          <p:cNvSpPr/>
          <p:nvPr/>
        </p:nvSpPr>
        <p:spPr>
          <a:xfrm>
            <a:off x="827584" y="3723878"/>
            <a:ext cx="7344816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金字塔作为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古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埃及文明</a:t>
            </a:r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象征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，反映了古埃及的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社会经济发展水平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，是古埃及人民的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智慧结晶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。 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00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541021" y="312421"/>
            <a:ext cx="4503896" cy="40814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3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2" name="图片 21" descr="20120628075109674360664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828" y="210217"/>
            <a:ext cx="612326" cy="61232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76135" y="227022"/>
            <a:ext cx="3673955" cy="5953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如何评价金字塔？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795991" y="3438033"/>
            <a:ext cx="7603044" cy="144025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材料三：希罗多德根据传闻，记述了修建胡夫金字塔的情况：“（胡夫）强迫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所有的埃及人为他做工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他们分为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万人的大群来工作，每一个大群要工作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个月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金字塔本身的建造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用了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金字塔是用磨光的石块，极其精确地砌筑而成的。”</a:t>
            </a:r>
            <a:endParaRPr lang="en-US" altLang="zh-CN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744964" y="943986"/>
            <a:ext cx="7603044" cy="1098792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材料一：胡夫金字塔内部的直角三角形厅室，各边之比为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，体现了勾股定理的数值。胡夫金字塔的底部周长如果除以其高度的两倍，得到的商为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3.14159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，这就是圆周率。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744964" y="2066583"/>
            <a:ext cx="7654072" cy="1440256"/>
          </a:xfrm>
          <a:prstGeom prst="round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材料二：塔身的石块之间没有水泥之类的粘着物，而是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一块石头叠在另一块石头上面，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每块石头磨得很平。人们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很难用一把锋利的刀刃插入石块之间的缝隙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这不能不说是建筑史上的奇迹。</a:t>
            </a:r>
            <a:endParaRPr lang="en-US" altLang="zh-CN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/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理弘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宇宙科学与自然考古之迷</a:t>
            </a:r>
            <a:r>
              <a:rPr lang="en-US" altLang="zh-CN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zh-CN" altLang="en-US" sz="20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0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3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Line 7"/>
          <p:cNvSpPr>
            <a:spLocks noChangeShapeType="1"/>
          </p:cNvSpPr>
          <p:nvPr/>
        </p:nvSpPr>
        <p:spPr bwMode="auto">
          <a:xfrm>
            <a:off x="6105153" y="30717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Line 10"/>
          <p:cNvSpPr>
            <a:spLocks noChangeShapeType="1"/>
          </p:cNvSpPr>
          <p:nvPr/>
        </p:nvSpPr>
        <p:spPr bwMode="auto">
          <a:xfrm>
            <a:off x="4377953" y="3395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7" name="Line 29"/>
          <p:cNvSpPr>
            <a:spLocks noChangeShapeType="1"/>
          </p:cNvSpPr>
          <p:nvPr/>
        </p:nvSpPr>
        <p:spPr bwMode="auto">
          <a:xfrm>
            <a:off x="1425203" y="155961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23491" y="1822647"/>
            <a:ext cx="8032750" cy="3108722"/>
            <a:chOff x="499690" y="657127"/>
            <a:chExt cx="8032750" cy="3108722"/>
          </a:xfrm>
        </p:grpSpPr>
        <p:sp>
          <p:nvSpPr>
            <p:cNvPr id="242697" name="Line 9"/>
            <p:cNvSpPr>
              <a:spLocks noChangeShapeType="1"/>
            </p:cNvSpPr>
            <p:nvPr/>
          </p:nvSpPr>
          <p:spPr bwMode="auto">
            <a:xfrm flipV="1">
              <a:off x="2504703" y="3071714"/>
              <a:ext cx="0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99690" y="657127"/>
              <a:ext cx="8032750" cy="3108722"/>
              <a:chOff x="499690" y="657127"/>
              <a:chExt cx="8032750" cy="3108722"/>
            </a:xfrm>
          </p:grpSpPr>
          <p:sp>
            <p:nvSpPr>
              <p:cNvPr id="242694" name="Line 6"/>
              <p:cNvSpPr>
                <a:spLocks noChangeShapeType="1"/>
              </p:cNvSpPr>
              <p:nvPr/>
            </p:nvSpPr>
            <p:spPr bwMode="auto">
              <a:xfrm>
                <a:off x="848940" y="3071713"/>
                <a:ext cx="53292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499690" y="657127"/>
                <a:ext cx="8032750" cy="3108722"/>
                <a:chOff x="499690" y="657127"/>
                <a:chExt cx="8032750" cy="3108722"/>
              </a:xfrm>
            </p:grpSpPr>
            <p:sp>
              <p:nvSpPr>
                <p:cNvPr id="24271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217365" y="1289348"/>
                  <a:ext cx="0" cy="270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2720" name="Line 32"/>
                <p:cNvSpPr>
                  <a:spLocks noChangeShapeType="1"/>
                </p:cNvSpPr>
                <p:nvPr/>
              </p:nvSpPr>
              <p:spPr bwMode="auto">
                <a:xfrm>
                  <a:off x="7113215" y="1289348"/>
                  <a:ext cx="0" cy="270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3" name="组合 2"/>
                <p:cNvGrpSpPr/>
                <p:nvPr/>
              </p:nvGrpSpPr>
              <p:grpSpPr>
                <a:xfrm>
                  <a:off x="499690" y="657127"/>
                  <a:ext cx="8032750" cy="3108722"/>
                  <a:chOff x="499690" y="657127"/>
                  <a:chExt cx="8032750" cy="3108722"/>
                </a:xfrm>
              </p:grpSpPr>
              <p:sp>
                <p:nvSpPr>
                  <p:cNvPr id="242693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99690" y="3403899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财税</a:t>
                    </a:r>
                  </a:p>
                </p:txBody>
              </p:sp>
              <p:sp>
                <p:nvSpPr>
                  <p:cNvPr id="24269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6178178" y="3071714"/>
                    <a:ext cx="0" cy="3238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699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4928" y="3071714"/>
                    <a:ext cx="0" cy="3238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0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1328" y="2801441"/>
                    <a:ext cx="0" cy="270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0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843808" y="2424014"/>
                    <a:ext cx="1224136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中央政权</a:t>
                    </a:r>
                  </a:p>
                </p:txBody>
              </p:sp>
              <p:sp>
                <p:nvSpPr>
                  <p:cNvPr id="24270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072903" y="3395564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法院</a:t>
                    </a:r>
                  </a:p>
                </p:txBody>
              </p:sp>
              <p:sp>
                <p:nvSpPr>
                  <p:cNvPr id="24270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3728665" y="3395564"/>
                    <a:ext cx="1296988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社会工程</a:t>
                    </a:r>
                  </a:p>
                </p:txBody>
              </p:sp>
              <p:sp>
                <p:nvSpPr>
                  <p:cNvPr id="24270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5601918" y="3395564"/>
                    <a:ext cx="1223963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国家作坊</a:t>
                    </a:r>
                  </a:p>
                </p:txBody>
              </p:sp>
              <p:sp>
                <p:nvSpPr>
                  <p:cNvPr id="24270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7618040" y="3395564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州政府</a:t>
                    </a:r>
                  </a:p>
                </p:txBody>
              </p:sp>
              <p:sp>
                <p:nvSpPr>
                  <p:cNvPr id="24270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848940" y="3071714"/>
                    <a:ext cx="0" cy="32385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07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1328" y="2153741"/>
                    <a:ext cx="0" cy="270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0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441329" y="2153742"/>
                    <a:ext cx="26638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0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220074" y="2424014"/>
                    <a:ext cx="1317327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地方政权</a:t>
                    </a:r>
                  </a:p>
                </p:txBody>
              </p:sp>
              <p:sp>
                <p:nvSpPr>
                  <p:cNvPr id="24271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6105153" y="2153741"/>
                    <a:ext cx="0" cy="270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11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6536955" y="2585938"/>
                    <a:ext cx="15843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12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8121278" y="2585939"/>
                    <a:ext cx="0" cy="8096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13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9753" y="1937049"/>
                    <a:ext cx="0" cy="2166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1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352553" y="1573907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宰相</a:t>
                    </a:r>
                  </a:p>
                </p:txBody>
              </p:sp>
              <p:sp>
                <p:nvSpPr>
                  <p:cNvPr id="24271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785565" y="1559620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军队</a:t>
                    </a:r>
                  </a:p>
                </p:txBody>
              </p:sp>
              <p:sp>
                <p:nvSpPr>
                  <p:cNvPr id="242716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6681415" y="1559620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神庙</a:t>
                    </a:r>
                  </a:p>
                </p:txBody>
              </p:sp>
              <p:sp>
                <p:nvSpPr>
                  <p:cNvPr id="24271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217365" y="1289348"/>
                    <a:ext cx="489585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2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9753" y="1019076"/>
                    <a:ext cx="0" cy="270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72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326209" y="657127"/>
                    <a:ext cx="914400" cy="361950"/>
                  </a:xfrm>
                  <a:prstGeom prst="rect">
                    <a:avLst/>
                  </a:prstGeom>
                  <a:solidFill>
                    <a:schemeClr val="accent1">
                      <a:alpha val="49019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2400" b="1" dirty="0">
                        <a:latin typeface="仿宋" pitchFamily="49" charset="-122"/>
                        <a:ea typeface="仿宋" pitchFamily="49" charset="-122"/>
                      </a:rPr>
                      <a:t>法老</a:t>
                    </a:r>
                  </a:p>
                </p:txBody>
              </p:sp>
            </p:grpSp>
          </p:grpSp>
        </p:grpSp>
      </p:grpSp>
      <p:sp>
        <p:nvSpPr>
          <p:cNvPr id="4" name="矩形 3"/>
          <p:cNvSpPr/>
          <p:nvPr/>
        </p:nvSpPr>
        <p:spPr>
          <a:xfrm>
            <a:off x="6886841" y="1461741"/>
            <a:ext cx="17475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神之子</a:t>
            </a:r>
            <a:endParaRPr lang="zh-CN" alt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s://timgsa.baidu.com/timg?image&amp;quality=80&amp;size=b9999_10000&amp;sec=1575306201604&amp;di=7f0d137d033f8bdac9c96be6a93ce153&amp;imgtype=0&amp;src=http%3A%2F%2Fimg.jk51.com%2Fimg_jk51%2F4922387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5" y="51470"/>
            <a:ext cx="1119615" cy="14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1337473" y="287311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法老为何如此重视金字塔的建造？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3673" y="756605"/>
            <a:ext cx="5463168" cy="920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金字塔</a:t>
            </a:r>
            <a:r>
              <a:rPr lang="zh-CN" altLang="en-US" sz="24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是</a:t>
            </a:r>
            <a:r>
              <a:rPr lang="zh-CN" altLang="en-US" sz="24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法老的</a:t>
            </a:r>
            <a:r>
              <a:rPr lang="zh-CN" altLang="en-US" sz="2400" b="1" dirty="0" smtClean="0">
                <a:solidFill>
                  <a:srgbClr val="0070C0"/>
                </a:solidFill>
                <a:latin typeface="仿宋" pitchFamily="49" charset="-122"/>
                <a:ea typeface="仿宋" pitchFamily="49" charset="-122"/>
              </a:rPr>
              <a:t>陵寝</a:t>
            </a:r>
            <a:r>
              <a:rPr lang="zh-CN" altLang="en-US" sz="24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，它的修建，反映了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古埃及国王的无上权力</a:t>
            </a:r>
            <a:r>
              <a:rPr lang="zh-CN" altLang="en-US" sz="24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597795" y="2544411"/>
            <a:ext cx="1169814" cy="751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军权</a:t>
            </a:r>
          </a:p>
        </p:txBody>
      </p:sp>
      <p:sp>
        <p:nvSpPr>
          <p:cNvPr id="43" name="椭圆 42"/>
          <p:cNvSpPr/>
          <p:nvPr/>
        </p:nvSpPr>
        <p:spPr>
          <a:xfrm>
            <a:off x="6452109" y="2530124"/>
            <a:ext cx="1169814" cy="751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神权</a:t>
            </a:r>
            <a:endParaRPr lang="zh-CN" altLang="en-US" sz="24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155257" y="2587158"/>
            <a:ext cx="1169814" cy="751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政权</a:t>
            </a:r>
            <a:endParaRPr lang="zh-CN" altLang="en-US" sz="24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68386" y="4366068"/>
            <a:ext cx="1169814" cy="7519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仿宋" pitchFamily="49" charset="-122"/>
                <a:ea typeface="仿宋" pitchFamily="49" charset="-122"/>
              </a:rPr>
              <a:t>财权</a:t>
            </a:r>
            <a:endParaRPr lang="zh-CN" altLang="en-US" sz="2400" b="1" dirty="0">
              <a:solidFill>
                <a:srgbClr val="FF0000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76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  <p:bldP spid="43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21920" y="446722"/>
            <a:ext cx="6741795" cy="4573300"/>
            <a:chOff x="121920" y="446722"/>
            <a:chExt cx="6741795" cy="45733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" y="446722"/>
              <a:ext cx="6741795" cy="41128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TextBox 8"/>
            <p:cNvSpPr txBox="1"/>
            <p:nvPr/>
          </p:nvSpPr>
          <p:spPr>
            <a:xfrm>
              <a:off x="121920" y="4619912"/>
              <a:ext cx="67417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吉萨</a:t>
              </a: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金字塔</a:t>
              </a:r>
              <a:r>
                <a:rPr lang="zh-CN" altLang="en-US" sz="2000" b="1" dirty="0">
                  <a:latin typeface="仿宋" pitchFamily="49" charset="-122"/>
                  <a:ea typeface="仿宋" pitchFamily="49" charset="-122"/>
                </a:rPr>
                <a:t>俯瞰图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2915816" y="1803493"/>
            <a:ext cx="3947899" cy="408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第四王朝第二位法老胡夫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金字塔</a:t>
            </a:r>
          </a:p>
        </p:txBody>
      </p:sp>
      <p:sp>
        <p:nvSpPr>
          <p:cNvPr id="4" name="矩形 3"/>
          <p:cNvSpPr/>
          <p:nvPr/>
        </p:nvSpPr>
        <p:spPr>
          <a:xfrm>
            <a:off x="1977161" y="3147814"/>
            <a:ext cx="4179015" cy="476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第四王朝第四位法老哈夫拉金字塔</a:t>
            </a:r>
          </a:p>
        </p:txBody>
      </p:sp>
      <p:sp>
        <p:nvSpPr>
          <p:cNvPr id="5" name="矩形 4"/>
          <p:cNvSpPr/>
          <p:nvPr/>
        </p:nvSpPr>
        <p:spPr>
          <a:xfrm>
            <a:off x="1187624" y="3867894"/>
            <a:ext cx="4248472" cy="408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第四王朝第五位法老门卡拉金字塔</a:t>
            </a:r>
          </a:p>
        </p:txBody>
      </p:sp>
      <p:sp>
        <p:nvSpPr>
          <p:cNvPr id="6" name=" 272"/>
          <p:cNvSpPr/>
          <p:nvPr/>
        </p:nvSpPr>
        <p:spPr>
          <a:xfrm>
            <a:off x="2915816" y="861284"/>
            <a:ext cx="1363732" cy="91837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 272"/>
          <p:cNvSpPr/>
          <p:nvPr/>
        </p:nvSpPr>
        <p:spPr>
          <a:xfrm>
            <a:off x="1403648" y="2135187"/>
            <a:ext cx="1061248" cy="9759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 272"/>
          <p:cNvSpPr/>
          <p:nvPr/>
        </p:nvSpPr>
        <p:spPr>
          <a:xfrm>
            <a:off x="378966" y="3687976"/>
            <a:ext cx="736650" cy="6119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48264" y="1179497"/>
            <a:ext cx="2123728" cy="98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金字塔的变化反映了什么？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99869" y="2392350"/>
            <a:ext cx="2020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法老王权在</a:t>
            </a:r>
            <a:endParaRPr lang="en-US" altLang="zh-CN" sz="2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逐渐衰落。 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68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3D463558-1335-4CAC-AED1-194DAB961BC1}"/>
              </a:ext>
            </a:extLst>
          </p:cNvPr>
          <p:cNvSpPr/>
          <p:nvPr/>
        </p:nvSpPr>
        <p:spPr>
          <a:xfrm>
            <a:off x="0" y="1458174"/>
            <a:ext cx="9144000" cy="3934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7352A96-6E11-4051-836E-D87EDA429F53}"/>
              </a:ext>
            </a:extLst>
          </p:cNvPr>
          <p:cNvSpPr/>
          <p:nvPr/>
        </p:nvSpPr>
        <p:spPr>
          <a:xfrm>
            <a:off x="251523" y="722190"/>
            <a:ext cx="8640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  <a:sym typeface="Arial"/>
              </a:rPr>
              <a:t>第</a:t>
            </a:r>
            <a:r>
              <a:rPr lang="en-US" altLang="zh-CN" sz="4400" b="1" dirty="0">
                <a:latin typeface="楷体" panose="02010609060101010101" pitchFamily="49" charset="-122"/>
                <a:ea typeface="楷体" panose="02010609060101010101" pitchFamily="49" charset="-122"/>
                <a:sym typeface="Arial"/>
              </a:rPr>
              <a:t>1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  <a:sym typeface="Arial"/>
              </a:rPr>
              <a:t>课   古代埃及</a:t>
            </a:r>
            <a:endParaRPr lang="zh-CN" altLang="en-US" sz="4400" b="1" dirty="0">
              <a:latin typeface="楷体" panose="02010609060101010101" pitchFamily="49" charset="-122"/>
              <a:ea typeface="楷体" panose="02010609060101010101" pitchFamily="49" charset="-122"/>
              <a:sym typeface="Arial"/>
            </a:endParaRPr>
          </a:p>
        </p:txBody>
      </p:sp>
      <p:pic>
        <p:nvPicPr>
          <p:cNvPr id="5" name="Picture 2" descr="胶片胶卷 胶片 影片带子 胶卷 摄影 相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6" r="4240" b="35790"/>
          <a:stretch/>
        </p:blipFill>
        <p:spPr bwMode="auto">
          <a:xfrm>
            <a:off x="-5881" y="2427734"/>
            <a:ext cx="9149882" cy="194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5122"/>
          <a:stretch>
            <a:fillRect/>
          </a:stretch>
        </p:blipFill>
        <p:spPr>
          <a:xfrm>
            <a:off x="6717585" y="2647996"/>
            <a:ext cx="2426415" cy="1447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s://timgsa.baidu.com/timg?image&amp;quality=80&amp;size=b9999_10000&amp;sec=1573449802716&amp;di=6e4e8763e533e209229080e3942517ce&amp;imgtype=0&amp;src=http%3A%2F%2F5b0988e595225.cdn.sohucs.com%2Fimages%2F20180120%2F190999fa721b42b18ff6e67f1bc0e5e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6" y="2657295"/>
            <a:ext cx="2057602" cy="1464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gss3.bdstatic.com/-Po3dSag_xI4khGkpoWK1HF6hhy/baike/c0%3Dbaike92%2C5%2C5%2C92%2C30/sign=a0294ac272f0f736ccf344536b3cd87c/b7003af33a87e9503e678fd11a385343fbf2b41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2"/>
          <a:stretch/>
        </p:blipFill>
        <p:spPr bwMode="auto">
          <a:xfrm>
            <a:off x="4309864" y="2643757"/>
            <a:ext cx="2407721" cy="1458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timgsa.baidu.com/timg?image&amp;quality=80&amp;size=b9999_10000&amp;sec=1573450148731&amp;di=081d800f7708f18d05b655bb61a37dd7&amp;imgtype=0&amp;src=http%3A%2F%2Fphotocdn.sohu.com%2F20050721%2FImg2263992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677447"/>
            <a:ext cx="2160241" cy="1478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6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6" descr="300000928390128280829609416_950"/>
          <p:cNvPicPr>
            <a:picLocks noChangeAspect="1" noChangeArrowheads="1"/>
          </p:cNvPicPr>
          <p:nvPr/>
        </p:nvPicPr>
        <p:blipFill>
          <a:blip r:embed="rId3"/>
          <a:srcRect r="8025"/>
          <a:stretch>
            <a:fillRect/>
          </a:stretch>
        </p:blipFill>
        <p:spPr bwMode="auto">
          <a:xfrm>
            <a:off x="601541" y="2499742"/>
            <a:ext cx="3073914" cy="2221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17" descr="13313660260l7NQG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801" y="232639"/>
            <a:ext cx="3070005" cy="2040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748308" y="848733"/>
            <a:ext cx="4755148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kumimoji="1" lang="zh-CN" altLang="en-US" sz="2400" b="1" dirty="0">
                <a:latin typeface="仿宋" pitchFamily="49" charset="-122"/>
                <a:ea typeface="仿宋" pitchFamily="49" charset="-122"/>
                <a:sym typeface="+mn-ea"/>
              </a:rPr>
              <a:t>帝王</a:t>
            </a:r>
            <a:r>
              <a:rPr kumimoji="1" lang="zh-CN" altLang="en-US" sz="2400" b="1" dirty="0" smtClean="0">
                <a:latin typeface="仿宋" pitchFamily="49" charset="-122"/>
                <a:ea typeface="仿宋" pitchFamily="49" charset="-122"/>
                <a:sym typeface="+mn-ea"/>
              </a:rPr>
              <a:t>谷</a:t>
            </a:r>
            <a:endParaRPr kumimoji="1" lang="en-US" altLang="zh-CN" sz="2400" b="1" dirty="0" smtClean="0">
              <a:latin typeface="仿宋" pitchFamily="49" charset="-122"/>
              <a:ea typeface="仿宋" pitchFamily="49" charset="-122"/>
              <a:sym typeface="+mn-ea"/>
            </a:endParaRPr>
          </a:p>
          <a:p>
            <a:pPr algn="l"/>
            <a:r>
              <a:rPr kumimoji="1" lang="zh-CN" altLang="en-US" sz="2400" b="1" dirty="0" smtClean="0">
                <a:latin typeface="仿宋" pitchFamily="49" charset="-122"/>
                <a:ea typeface="仿宋" pitchFamily="49" charset="-122"/>
                <a:sym typeface="+mn-ea"/>
              </a:rPr>
              <a:t>（新王国时期法老贵族的陵墓区）</a:t>
            </a:r>
            <a:endParaRPr kumimoji="1" lang="zh-CN" altLang="en-US" sz="2400" b="1" dirty="0">
              <a:latin typeface="仿宋" pitchFamily="49" charset="-122"/>
              <a:ea typeface="仿宋" pitchFamily="49" charset="-122"/>
              <a:sym typeface="+mn-ea"/>
            </a:endParaRPr>
          </a:p>
        </p:txBody>
      </p:sp>
      <p:pic>
        <p:nvPicPr>
          <p:cNvPr id="1026" name="Picture 2" descr="https://gss1.bdstatic.com/-vo3dSag_xI4khGkpoWK1HF6hhy/baike/c0%3Dbaike80%2C5%2C5%2C80%2C26/sign=090480ea5edf8db1a8237436684ab631/728da9773912b31be5354c5b8618367adab4e16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8"/>
          <a:stretch/>
        </p:blipFill>
        <p:spPr bwMode="auto">
          <a:xfrm>
            <a:off x="4289678" y="2499742"/>
            <a:ext cx="3672408" cy="2221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23528" y="1923678"/>
            <a:ext cx="3384376" cy="2717916"/>
            <a:chOff x="323528" y="627534"/>
            <a:chExt cx="3384376" cy="2717916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323528" y="2883785"/>
              <a:ext cx="33843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  <a:sym typeface="+mn-ea"/>
                </a:rPr>
                <a:t>狮身人面像</a:t>
              </a:r>
              <a:endParaRPr lang="zh-CN" altLang="en-US" sz="2000" b="1" dirty="0">
                <a:latin typeface="仿宋" pitchFamily="49" charset="-122"/>
                <a:ea typeface="仿宋" pitchFamily="49" charset="-122"/>
                <a:sym typeface="+mn-ea"/>
              </a:endParaRPr>
            </a:p>
          </p:txBody>
        </p:sp>
        <p:pic>
          <p:nvPicPr>
            <p:cNvPr id="2050" name="Picture 2" descr="https://timgsa.baidu.com/timg?image&amp;quality=80&amp;size=b9999_10000&amp;sec=1575349114174&amp;di=d055039c9a94b4917d4e5945b697fb8e&amp;imgtype=0&amp;src=http%3A%2F%2Fs9.rr.itc.cn%2Fr%2FwapChange%2F20173_20_11%2Fa7qn4m1365669686740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27534"/>
              <a:ext cx="3384376" cy="22562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 272"/>
          <p:cNvSpPr/>
          <p:nvPr/>
        </p:nvSpPr>
        <p:spPr>
          <a:xfrm>
            <a:off x="1619672" y="2139702"/>
            <a:ext cx="792088" cy="459189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211710"/>
            <a:ext cx="12241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没有鼻子？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41573" y="121339"/>
            <a:ext cx="3024336" cy="2139423"/>
            <a:chOff x="4896949" y="1544727"/>
            <a:chExt cx="3024336" cy="2139423"/>
          </a:xfrm>
        </p:grpSpPr>
        <p:pic>
          <p:nvPicPr>
            <p:cNvPr id="7" name="图片 6">
              <a:extLst>
                <a:ext uri="{FF2B5EF4-FFF2-40B4-BE49-F238E27FC236}">
  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E2AB8BD7-788D-47EF-99D1-ACD6D57560CE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24"/>
            <a:stretch/>
          </p:blipFill>
          <p:spPr>
            <a:xfrm>
              <a:off x="4932040" y="1544727"/>
              <a:ext cx="2989245" cy="16203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896949" y="3222485"/>
              <a:ext cx="30243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  <a:sym typeface="+mn-ea"/>
                </a:rPr>
                <a:t>河北复制版本</a:t>
              </a:r>
              <a:endParaRPr lang="zh-CN" altLang="en-US" sz="2000" b="1" dirty="0">
                <a:latin typeface="仿宋" pitchFamily="49" charset="-122"/>
                <a:ea typeface="仿宋" pitchFamily="49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88023" y="2369296"/>
            <a:ext cx="3077886" cy="2366286"/>
            <a:chOff x="4788023" y="2369296"/>
            <a:chExt cx="3077886" cy="2366286"/>
          </a:xfrm>
        </p:grpSpPr>
        <p:pic>
          <p:nvPicPr>
            <p:cNvPr id="2052" name="Picture 4" descr="https://timgsa.baidu.com/timg?image&amp;quality=80&amp;size=b9999_10000&amp;sec=1575349316141&amp;di=4f7af311c674f440f2c8c4dc525ec86d&amp;imgtype=0&amp;src=http%3A%2F%2Fimg1.qunarzz.com%2Ftravel%2Fd2%2F1511%2Fef%2F91b645d0f077d7f7.jpg_r_650x433x95_66ac238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573" y="2369296"/>
              <a:ext cx="3024336" cy="19458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788023" y="4322969"/>
              <a:ext cx="3077885" cy="4126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  <a:sym typeface="+mn-ea"/>
                </a:rPr>
                <a:t>巴黎卢浮宫玻璃金字塔</a:t>
              </a:r>
              <a:endParaRPr lang="zh-CN" altLang="en-US" sz="2000" b="1" dirty="0">
                <a:latin typeface="仿宋" pitchFamily="49" charset="-122"/>
                <a:ea typeface="仿宋" pitchFamily="49" charset="-122"/>
                <a:sym typeface="+mn-ea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11796" y="121339"/>
            <a:ext cx="4608512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想一想</a:t>
            </a: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：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我们如何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对待</a:t>
            </a: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他国传统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文明成果？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1054340"/>
            <a:ext cx="42226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尊重、保护、交流、创新</a:t>
            </a:r>
            <a:endParaRPr lang="zh-CN" alt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8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173890" y="73032"/>
            <a:ext cx="1932888" cy="1436512"/>
            <a:chOff x="5582450" y="820605"/>
            <a:chExt cx="1932888" cy="1436512"/>
          </a:xfrm>
        </p:grpSpPr>
        <p:grpSp>
          <p:nvGrpSpPr>
            <p:cNvPr id="8" name="Group 26"/>
            <p:cNvGrpSpPr/>
            <p:nvPr/>
          </p:nvGrpSpPr>
          <p:grpSpPr bwMode="auto">
            <a:xfrm>
              <a:off x="5582450" y="820605"/>
              <a:ext cx="1932888" cy="1436512"/>
              <a:chOff x="-63213" y="0"/>
              <a:chExt cx="2102264" cy="2087218"/>
            </a:xfrm>
          </p:grpSpPr>
          <p:sp>
            <p:nvSpPr>
              <p:cNvPr id="10" name="直接连接符​​ 33"/>
              <p:cNvSpPr>
                <a:spLocks noChangeShapeType="1"/>
              </p:cNvSpPr>
              <p:nvPr/>
            </p:nvSpPr>
            <p:spPr bwMode="auto">
              <a:xfrm>
                <a:off x="583302" y="51772"/>
                <a:ext cx="1400720" cy="1"/>
              </a:xfrm>
              <a:prstGeom prst="line">
                <a:avLst/>
              </a:prstGeom>
              <a:noFill/>
              <a:ln w="6350">
                <a:solidFill>
                  <a:srgbClr val="A5A5A5"/>
                </a:solidFill>
                <a:prstDash val="sysDash"/>
                <a:round/>
              </a:ln>
            </p:spPr>
            <p:txBody>
              <a:bodyPr/>
              <a:lstStyle/>
              <a:p>
                <a:endParaRPr lang="zh-CN" altLang="en-US" sz="1715"/>
              </a:p>
            </p:txBody>
          </p:sp>
          <p:sp>
            <p:nvSpPr>
              <p:cNvPr id="11" name="圆角矩形​​ 2"/>
              <p:cNvSpPr>
                <a:spLocks noChangeArrowheads="1"/>
              </p:cNvSpPr>
              <p:nvPr/>
            </p:nvSpPr>
            <p:spPr bwMode="auto">
              <a:xfrm rot="21283522">
                <a:off x="-63213" y="820006"/>
                <a:ext cx="2102264" cy="1267212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" name="直接连接符​​ 11"/>
              <p:cNvSpPr>
                <a:spLocks noChangeShapeType="1"/>
              </p:cNvSpPr>
              <p:nvPr/>
            </p:nvSpPr>
            <p:spPr bwMode="auto">
              <a:xfrm flipV="1">
                <a:off x="351927" y="122876"/>
                <a:ext cx="880414" cy="756345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</p:spPr>
            <p:txBody>
              <a:bodyPr/>
              <a:lstStyle/>
              <a:p>
                <a:endParaRPr lang="zh-CN" altLang="en-US" sz="1715"/>
              </a:p>
            </p:txBody>
          </p:sp>
          <p:sp>
            <p:nvSpPr>
              <p:cNvPr id="13" name="直接连接符​​ 13"/>
              <p:cNvSpPr>
                <a:spLocks noChangeShapeType="1"/>
              </p:cNvSpPr>
              <p:nvPr/>
            </p:nvSpPr>
            <p:spPr bwMode="auto">
              <a:xfrm>
                <a:off x="1476901" y="122876"/>
                <a:ext cx="336419" cy="621539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</p:spPr>
            <p:txBody>
              <a:bodyPr/>
              <a:lstStyle/>
              <a:p>
                <a:endParaRPr lang="zh-CN" altLang="en-US" sz="1715"/>
              </a:p>
            </p:txBody>
          </p:sp>
          <p:sp>
            <p:nvSpPr>
              <p:cNvPr id="14" name="椭圆​​ 4"/>
              <p:cNvSpPr>
                <a:spLocks noChangeArrowheads="1"/>
              </p:cNvSpPr>
              <p:nvPr/>
            </p:nvSpPr>
            <p:spPr bwMode="auto">
              <a:xfrm>
                <a:off x="1232341" y="0"/>
                <a:ext cx="244560" cy="24456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5" name="椭圆​​ 6"/>
              <p:cNvSpPr>
                <a:spLocks noChangeArrowheads="1"/>
              </p:cNvSpPr>
              <p:nvPr/>
            </p:nvSpPr>
            <p:spPr bwMode="auto">
              <a:xfrm>
                <a:off x="1283662" y="51772"/>
                <a:ext cx="141070" cy="141075"/>
              </a:xfrm>
              <a:prstGeom prst="ellipse">
                <a:avLst/>
              </a:prstGeom>
              <a:solidFill>
                <a:srgbClr val="D8D8D8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" name="圆角矩形​​ 3"/>
              <p:cNvSpPr>
                <a:spLocks noChangeArrowheads="1"/>
              </p:cNvSpPr>
              <p:nvPr/>
            </p:nvSpPr>
            <p:spPr bwMode="auto">
              <a:xfrm rot="21283522">
                <a:off x="27464" y="907853"/>
                <a:ext cx="1920909" cy="1113730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25000"/>
                </a:schemeClr>
              </a:solidFill>
              <a:ln w="19050">
                <a:solidFill>
                  <a:srgbClr val="D8D8D8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342900" indent="-342900" algn="ctr"/>
                <a:r>
                  <a:rPr lang="zh-CN" altLang="en-US" sz="2285" dirty="0" smtClean="0">
                    <a:solidFill>
                      <a:srgbClr val="760000"/>
                    </a:solidFill>
                    <a:latin typeface="华文新魏" pitchFamily="2" charset="-122"/>
                    <a:ea typeface="华文新魏" pitchFamily="2" charset="-122"/>
                    <a:sym typeface="Calibri" panose="020F0502020204030204" charset="0"/>
                  </a:rPr>
                  <a:t>        </a:t>
                </a:r>
                <a:endParaRPr lang="en-US" altLang="zh-CN" sz="2285" dirty="0">
                  <a:solidFill>
                    <a:srgbClr val="760000"/>
                  </a:solidFill>
                  <a:latin typeface="华文新魏" pitchFamily="2" charset="-122"/>
                  <a:ea typeface="华文新魏" pitchFamily="2" charset="-122"/>
                  <a:sym typeface="Calibri" panose="020F0502020204030204" charset="0"/>
                </a:endParaRPr>
              </a:p>
            </p:txBody>
          </p:sp>
          <p:sp>
            <p:nvSpPr>
              <p:cNvPr id="17" name="椭圆​​ 8"/>
              <p:cNvSpPr>
                <a:spLocks noChangeArrowheads="1"/>
              </p:cNvSpPr>
              <p:nvPr/>
            </p:nvSpPr>
            <p:spPr bwMode="auto">
              <a:xfrm rot="-316478">
                <a:off x="310917" y="878978"/>
                <a:ext cx="89569" cy="895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8" name="椭圆​​ 9"/>
              <p:cNvSpPr>
                <a:spLocks noChangeArrowheads="1"/>
              </p:cNvSpPr>
              <p:nvPr/>
            </p:nvSpPr>
            <p:spPr bwMode="auto">
              <a:xfrm rot="-316478">
                <a:off x="1772360" y="744052"/>
                <a:ext cx="89569" cy="895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 rot="21261051">
              <a:off x="5809264" y="1609652"/>
              <a:ext cx="14880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itchFamily="49" charset="-122"/>
                  <a:ea typeface="仿宋" pitchFamily="49" charset="-122"/>
                </a:rPr>
                <a:t>课堂小结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1771" y="123478"/>
            <a:ext cx="75438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2800" b="1" cap="none" spc="50" dirty="0" smtClean="0">
                <a:ln w="11430"/>
                <a:solidFill>
                  <a:srgbClr val="FF0000"/>
                </a:solidFill>
              </a:rPr>
              <a:t>地理环境</a:t>
            </a:r>
            <a:r>
              <a:rPr lang="zh-CN" altLang="en-US" sz="2800" b="1" cap="none" spc="50" dirty="0" smtClean="0">
                <a:ln w="11430"/>
              </a:rPr>
              <a:t>对</a:t>
            </a:r>
            <a:r>
              <a:rPr lang="zh-CN" altLang="en-US" sz="2800" b="1" cap="none" spc="50" dirty="0" smtClean="0">
                <a:ln w="11430"/>
                <a:solidFill>
                  <a:srgbClr val="FF0000"/>
                </a:solidFill>
              </a:rPr>
              <a:t>早期文明</a:t>
            </a:r>
            <a:r>
              <a:rPr lang="zh-CN" altLang="en-US" sz="2800" b="1" cap="none" spc="50" dirty="0" smtClean="0">
                <a:ln w="11430"/>
              </a:rPr>
              <a:t>的产生和发展有重要影响</a:t>
            </a:r>
            <a:endParaRPr lang="zh-CN" altLang="en-US" sz="2800" b="1" cap="none" spc="50" dirty="0">
              <a:ln w="1143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89689"/>
            <a:ext cx="4766374" cy="419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9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7008" y="455227"/>
            <a:ext cx="6887945" cy="18528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 smtClean="0">
                <a:latin typeface="仿宋" pitchFamily="49" charset="-122"/>
                <a:ea typeface="仿宋" pitchFamily="49" charset="-122"/>
              </a:rPr>
              <a:t>1.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有学者指出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:“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埃及人是在岩石上砍凿出他们的艺术的。”以下史实可以证明这一结论的是</a:t>
            </a:r>
          </a:p>
          <a:p>
            <a:pPr>
              <a:lnSpc>
                <a:spcPct val="130000"/>
              </a:lnSpc>
            </a:pP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A.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建造金字塔和狮身人面像      </a:t>
            </a:r>
            <a:r>
              <a:rPr lang="zh-CN" altLang="en-US" sz="2200" b="1" dirty="0" smtClean="0">
                <a:latin typeface="仿宋" pitchFamily="49" charset="-122"/>
                <a:ea typeface="仿宋" pitchFamily="49" charset="-122"/>
              </a:rPr>
              <a:t> </a:t>
            </a:r>
            <a:r>
              <a:rPr lang="en-US" altLang="zh-CN" sz="2200" b="1" dirty="0" smtClean="0">
                <a:latin typeface="仿宋" pitchFamily="49" charset="-122"/>
                <a:ea typeface="仿宋" pitchFamily="49" charset="-122"/>
              </a:rPr>
              <a:t>B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发明楔形文字</a:t>
            </a:r>
          </a:p>
          <a:p>
            <a:pPr>
              <a:lnSpc>
                <a:spcPct val="130000"/>
              </a:lnSpc>
            </a:pP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C.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建造巴黎圣母院               </a:t>
            </a:r>
            <a:r>
              <a:rPr lang="en-US" altLang="zh-CN" sz="2200" b="1" dirty="0" smtClean="0">
                <a:latin typeface="仿宋" pitchFamily="49" charset="-122"/>
                <a:ea typeface="仿宋" pitchFamily="49" charset="-122"/>
              </a:rPr>
              <a:t>D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建造麦加清真寺</a:t>
            </a:r>
          </a:p>
        </p:txBody>
      </p:sp>
      <p:sp>
        <p:nvSpPr>
          <p:cNvPr id="5" name="矩形 4"/>
          <p:cNvSpPr/>
          <p:nvPr/>
        </p:nvSpPr>
        <p:spPr>
          <a:xfrm>
            <a:off x="287008" y="2511063"/>
            <a:ext cx="8533463" cy="22929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200" b="1" dirty="0" smtClean="0"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en-US" sz="2200" b="1" dirty="0" smtClean="0">
                <a:latin typeface="仿宋" pitchFamily="49" charset="-122"/>
                <a:ea typeface="仿宋" pitchFamily="49" charset="-122"/>
              </a:rPr>
              <a:t>、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上海世博会期间，人们走进埃及馆，能看见黑色的馆内仿佛流淌着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-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条白色的河流。沿着这条河流行走，不仅能看见埃及国宝级的文物，还能回顾埃及的历史，了解埃及的现在，体验</a:t>
            </a:r>
            <a:r>
              <a:rPr lang="zh-CN" altLang="en-US" sz="2200" b="1" dirty="0" smtClean="0">
                <a:latin typeface="仿宋" pitchFamily="49" charset="-122"/>
                <a:ea typeface="仿宋" pitchFamily="49" charset="-122"/>
              </a:rPr>
              <a:t>埃及自然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风光和文化，仿佛穿越到古</a:t>
            </a:r>
            <a:r>
              <a:rPr lang="zh-CN" altLang="en-US" sz="2200" b="1" dirty="0" smtClean="0">
                <a:latin typeface="仿宋" pitchFamily="49" charset="-122"/>
                <a:ea typeface="仿宋" pitchFamily="49" charset="-122"/>
              </a:rPr>
              <a:t>埃及文明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时代。埃及馆内的这条“河流”是</a:t>
            </a:r>
          </a:p>
          <a:p>
            <a:pPr>
              <a:lnSpc>
                <a:spcPct val="130000"/>
              </a:lnSpc>
            </a:pP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A.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黄河       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B.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尼罗河        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C.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幼发拉底河      </a:t>
            </a:r>
            <a:r>
              <a:rPr lang="en-US" altLang="zh-CN" sz="2200" b="1" dirty="0">
                <a:latin typeface="仿宋" pitchFamily="49" charset="-122"/>
                <a:ea typeface="仿宋" pitchFamily="49" charset="-122"/>
              </a:rPr>
              <a:t>D.</a:t>
            </a: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印度河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173890" y="73032"/>
            <a:ext cx="1932888" cy="1436512"/>
            <a:chOff x="5582450" y="820605"/>
            <a:chExt cx="1932888" cy="1436512"/>
          </a:xfrm>
        </p:grpSpPr>
        <p:grpSp>
          <p:nvGrpSpPr>
            <p:cNvPr id="6" name="Group 26"/>
            <p:cNvGrpSpPr/>
            <p:nvPr/>
          </p:nvGrpSpPr>
          <p:grpSpPr bwMode="auto">
            <a:xfrm>
              <a:off x="5582450" y="820605"/>
              <a:ext cx="1932888" cy="1436512"/>
              <a:chOff x="-63213" y="0"/>
              <a:chExt cx="2102264" cy="2087218"/>
            </a:xfrm>
          </p:grpSpPr>
          <p:sp>
            <p:nvSpPr>
              <p:cNvPr id="7" name="直接连接符​​ 33"/>
              <p:cNvSpPr>
                <a:spLocks noChangeShapeType="1"/>
              </p:cNvSpPr>
              <p:nvPr/>
            </p:nvSpPr>
            <p:spPr bwMode="auto">
              <a:xfrm>
                <a:off x="583302" y="51772"/>
                <a:ext cx="1400720" cy="1"/>
              </a:xfrm>
              <a:prstGeom prst="line">
                <a:avLst/>
              </a:prstGeom>
              <a:noFill/>
              <a:ln w="6350">
                <a:solidFill>
                  <a:srgbClr val="A5A5A5"/>
                </a:solidFill>
                <a:prstDash val="sysDash"/>
                <a:round/>
              </a:ln>
            </p:spPr>
            <p:txBody>
              <a:bodyPr/>
              <a:lstStyle/>
              <a:p>
                <a:endParaRPr lang="zh-CN" altLang="en-US" sz="1715"/>
              </a:p>
            </p:txBody>
          </p:sp>
          <p:sp>
            <p:nvSpPr>
              <p:cNvPr id="8" name="圆角矩形​​ 2"/>
              <p:cNvSpPr>
                <a:spLocks noChangeArrowheads="1"/>
              </p:cNvSpPr>
              <p:nvPr/>
            </p:nvSpPr>
            <p:spPr bwMode="auto">
              <a:xfrm rot="21283522">
                <a:off x="-63213" y="820006"/>
                <a:ext cx="2102264" cy="1267212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直接连接符​​ 11"/>
              <p:cNvSpPr>
                <a:spLocks noChangeShapeType="1"/>
              </p:cNvSpPr>
              <p:nvPr/>
            </p:nvSpPr>
            <p:spPr bwMode="auto">
              <a:xfrm flipV="1">
                <a:off x="351927" y="122876"/>
                <a:ext cx="880414" cy="756345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</p:spPr>
            <p:txBody>
              <a:bodyPr/>
              <a:lstStyle/>
              <a:p>
                <a:endParaRPr lang="zh-CN" altLang="en-US" sz="1715"/>
              </a:p>
            </p:txBody>
          </p:sp>
          <p:sp>
            <p:nvSpPr>
              <p:cNvPr id="10" name="直接连接符​​ 13"/>
              <p:cNvSpPr>
                <a:spLocks noChangeShapeType="1"/>
              </p:cNvSpPr>
              <p:nvPr/>
            </p:nvSpPr>
            <p:spPr bwMode="auto">
              <a:xfrm>
                <a:off x="1476901" y="122876"/>
                <a:ext cx="336419" cy="621539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</a:ln>
            </p:spPr>
            <p:txBody>
              <a:bodyPr/>
              <a:lstStyle/>
              <a:p>
                <a:endParaRPr lang="zh-CN" altLang="en-US" sz="1715"/>
              </a:p>
            </p:txBody>
          </p:sp>
          <p:sp>
            <p:nvSpPr>
              <p:cNvPr id="11" name="椭圆​​ 4"/>
              <p:cNvSpPr>
                <a:spLocks noChangeArrowheads="1"/>
              </p:cNvSpPr>
              <p:nvPr/>
            </p:nvSpPr>
            <p:spPr bwMode="auto">
              <a:xfrm>
                <a:off x="1232341" y="0"/>
                <a:ext cx="244560" cy="24456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2" name="椭圆​​ 6"/>
              <p:cNvSpPr>
                <a:spLocks noChangeArrowheads="1"/>
              </p:cNvSpPr>
              <p:nvPr/>
            </p:nvSpPr>
            <p:spPr bwMode="auto">
              <a:xfrm>
                <a:off x="1283662" y="51772"/>
                <a:ext cx="141070" cy="141075"/>
              </a:xfrm>
              <a:prstGeom prst="ellipse">
                <a:avLst/>
              </a:prstGeom>
              <a:solidFill>
                <a:srgbClr val="D8D8D8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4" name="圆角矩形​​ 3"/>
              <p:cNvSpPr>
                <a:spLocks noChangeArrowheads="1"/>
              </p:cNvSpPr>
              <p:nvPr/>
            </p:nvSpPr>
            <p:spPr bwMode="auto">
              <a:xfrm rot="21283522">
                <a:off x="27464" y="907853"/>
                <a:ext cx="1920909" cy="1113730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25000"/>
                </a:schemeClr>
              </a:solidFill>
              <a:ln w="19050">
                <a:solidFill>
                  <a:srgbClr val="D8D8D8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342900" indent="-342900" algn="ctr"/>
                <a:r>
                  <a:rPr lang="zh-CN" altLang="en-US" sz="2285" dirty="0" smtClean="0">
                    <a:solidFill>
                      <a:srgbClr val="760000"/>
                    </a:solidFill>
                    <a:latin typeface="华文新魏" pitchFamily="2" charset="-122"/>
                    <a:ea typeface="华文新魏" pitchFamily="2" charset="-122"/>
                    <a:sym typeface="Calibri" panose="020F0502020204030204" charset="0"/>
                  </a:rPr>
                  <a:t>        </a:t>
                </a:r>
                <a:endParaRPr lang="en-US" altLang="zh-CN" sz="2285" dirty="0">
                  <a:solidFill>
                    <a:srgbClr val="760000"/>
                  </a:solidFill>
                  <a:latin typeface="华文新魏" pitchFamily="2" charset="-122"/>
                  <a:ea typeface="华文新魏" pitchFamily="2" charset="-122"/>
                  <a:sym typeface="Calibri" panose="020F0502020204030204" charset="0"/>
                </a:endParaRPr>
              </a:p>
            </p:txBody>
          </p:sp>
          <p:sp>
            <p:nvSpPr>
              <p:cNvPr id="15" name="椭圆​​ 8"/>
              <p:cNvSpPr>
                <a:spLocks noChangeArrowheads="1"/>
              </p:cNvSpPr>
              <p:nvPr/>
            </p:nvSpPr>
            <p:spPr bwMode="auto">
              <a:xfrm rot="-316478">
                <a:off x="310917" y="878978"/>
                <a:ext cx="89569" cy="895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6" name="椭圆​​ 9"/>
              <p:cNvSpPr>
                <a:spLocks noChangeArrowheads="1"/>
              </p:cNvSpPr>
              <p:nvPr/>
            </p:nvSpPr>
            <p:spPr bwMode="auto">
              <a:xfrm rot="-316478">
                <a:off x="1772360" y="744052"/>
                <a:ext cx="89569" cy="895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1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 rot="21261051">
              <a:off x="5809264" y="1609652"/>
              <a:ext cx="14880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itchFamily="49" charset="-122"/>
                  <a:ea typeface="仿宋" pitchFamily="49" charset="-122"/>
                </a:rPr>
                <a:t>小试牛刀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327081" y="596971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20809" y="3585502"/>
            <a:ext cx="579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8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-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291487"/>
            <a:ext cx="9036496" cy="8079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68" tIns="34284" rIns="68568" bIns="34284">
            <a:spAutoFit/>
          </a:bodyPr>
          <a:lstStyle/>
          <a:p>
            <a:pPr defTabSz="685800" eaLnBrk="0" hangingPunct="0">
              <a:defRPr/>
            </a:pP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    课后作业：找找这些地理位置的共同点，谈谈你对早期文明必备的地理条件的认识，写一份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300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字左右的小文章。</a:t>
            </a:r>
            <a:endParaRPr lang="zh-CN" altLang="zh-CN" sz="2400" b="1" dirty="0"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6" name="Picture 4" descr="古埃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913" y="2062163"/>
            <a:ext cx="1825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古巴比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5777" y="1512889"/>
            <a:ext cx="571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 descr="之字形"/>
          <p:cNvSpPr>
            <a:spLocks noChangeArrowheads="1"/>
          </p:cNvSpPr>
          <p:nvPr/>
        </p:nvSpPr>
        <p:spPr bwMode="auto">
          <a:xfrm>
            <a:off x="2327277" y="411510"/>
            <a:ext cx="2019299" cy="914400"/>
          </a:xfrm>
          <a:prstGeom prst="wedgeEllipseCallout">
            <a:avLst>
              <a:gd name="adj1" fmla="val -30995"/>
              <a:gd name="adj2" fmla="val 81509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folHlink"/>
            </a:solidFill>
            <a:miter lim="800000"/>
          </a:ln>
        </p:spPr>
        <p:txBody>
          <a:bodyPr lIns="68568" tIns="34284" rIns="68568" bIns="34284"/>
          <a:lstStyle/>
          <a:p>
            <a:pPr defTabSz="685800" eaLnBrk="0" hangingPunct="0"/>
            <a:r>
              <a:rPr lang="zh-CN" altLang="zh-CN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古巴</a:t>
            </a:r>
            <a:r>
              <a:rPr lang="zh-CN" altLang="zh-CN" sz="2400" b="1" dirty="0" smtClean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比伦</a:t>
            </a:r>
            <a:endParaRPr lang="en-US" altLang="zh-CN" sz="2400" b="1" dirty="0" smtClean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  <a:p>
            <a:pPr defTabSz="685800" eaLnBrk="0" hangingPunct="0"/>
            <a:r>
              <a:rPr lang="zh-CN" altLang="en-US" sz="2400" b="1" dirty="0" smtClean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（西亚）</a:t>
            </a:r>
            <a:endParaRPr lang="zh-CN" altLang="zh-CN" sz="2400" b="1" dirty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9" name="Picture 7" descr="古印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0" y="1936751"/>
            <a:ext cx="11938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8" descr="之字形"/>
          <p:cNvSpPr>
            <a:spLocks noChangeArrowheads="1"/>
          </p:cNvSpPr>
          <p:nvPr/>
        </p:nvSpPr>
        <p:spPr bwMode="auto">
          <a:xfrm>
            <a:off x="4376597" y="3233756"/>
            <a:ext cx="2157691" cy="1022799"/>
          </a:xfrm>
          <a:prstGeom prst="wedgeEllipseCallout">
            <a:avLst>
              <a:gd name="adj1" fmla="val -37046"/>
              <a:gd name="adj2" fmla="val -10338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folHlink"/>
            </a:solidFill>
            <a:miter lim="800000"/>
          </a:ln>
        </p:spPr>
        <p:txBody>
          <a:bodyPr lIns="68568" tIns="34284" rIns="68568" bIns="34284"/>
          <a:lstStyle/>
          <a:p>
            <a:pPr defTabSz="685800" eaLnBrk="0" hangingPunct="0"/>
            <a:r>
              <a:rPr lang="zh-CN" altLang="zh-CN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古印</a:t>
            </a:r>
            <a:r>
              <a:rPr lang="zh-CN" altLang="en-US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度</a:t>
            </a:r>
            <a:endParaRPr lang="en-US" altLang="zh-CN" sz="2400" b="1" dirty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  <a:p>
            <a:pPr defTabSz="685800" eaLnBrk="0" hangingPunct="0"/>
            <a:r>
              <a:rPr lang="zh-CN" altLang="en-US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（南亚）</a:t>
            </a:r>
            <a:endParaRPr lang="zh-CN" altLang="zh-CN" sz="2400" b="1" dirty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11" name="Picture 9" descr="古代中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3" y="1221601"/>
            <a:ext cx="104298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0" descr="之字形"/>
          <p:cNvSpPr>
            <a:spLocks noChangeArrowheads="1"/>
          </p:cNvSpPr>
          <p:nvPr/>
        </p:nvSpPr>
        <p:spPr bwMode="auto">
          <a:xfrm>
            <a:off x="5431396" y="411510"/>
            <a:ext cx="2145742" cy="914400"/>
          </a:xfrm>
          <a:prstGeom prst="wedgeEllipseCallout">
            <a:avLst>
              <a:gd name="adj1" fmla="val 54116"/>
              <a:gd name="adj2" fmla="val 64324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folHlink"/>
            </a:solidFill>
            <a:miter lim="800000"/>
          </a:ln>
        </p:spPr>
        <p:txBody>
          <a:bodyPr lIns="68568" tIns="34284" rIns="68568" bIns="34284"/>
          <a:lstStyle/>
          <a:p>
            <a:pPr defTabSz="685800" eaLnBrk="0" hangingPunct="0"/>
            <a:r>
              <a:rPr lang="zh-CN" altLang="zh-CN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古代中国</a:t>
            </a:r>
            <a:endParaRPr lang="en-US" altLang="zh-CN" sz="2400" b="1" dirty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  <a:p>
            <a:pPr defTabSz="685800" eaLnBrk="0" hangingPunct="0"/>
            <a:r>
              <a:rPr lang="zh-CN" altLang="en-US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（东亚）</a:t>
            </a:r>
            <a:endParaRPr lang="zh-CN" altLang="zh-CN" sz="2400" b="1" dirty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3" name="AutoShape 11" descr="之字形"/>
          <p:cNvSpPr>
            <a:spLocks noChangeArrowheads="1"/>
          </p:cNvSpPr>
          <p:nvPr/>
        </p:nvSpPr>
        <p:spPr bwMode="auto">
          <a:xfrm>
            <a:off x="1307728" y="2654775"/>
            <a:ext cx="1968128" cy="914400"/>
          </a:xfrm>
          <a:prstGeom prst="wedgeEllipseCallout">
            <a:avLst>
              <a:gd name="adj1" fmla="val -53384"/>
              <a:gd name="adj2" fmla="val -87111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folHlink"/>
            </a:solidFill>
            <a:miter lim="800000"/>
          </a:ln>
        </p:spPr>
        <p:txBody>
          <a:bodyPr lIns="68568" tIns="34284" rIns="68568" bIns="34284"/>
          <a:lstStyle/>
          <a:p>
            <a:pPr defTabSz="685800" eaLnBrk="0" hangingPunct="0"/>
            <a:r>
              <a:rPr lang="zh-CN" altLang="zh-CN" sz="2400" b="1" dirty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古</a:t>
            </a:r>
            <a:r>
              <a:rPr lang="zh-CN" altLang="zh-CN" sz="2400" b="1" dirty="0" smtClean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埃及</a:t>
            </a:r>
            <a:endParaRPr lang="en-US" altLang="zh-CN" sz="2400" b="1" dirty="0" smtClean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  <a:p>
            <a:pPr defTabSz="685800" eaLnBrk="0" hangingPunct="0"/>
            <a:r>
              <a:rPr lang="zh-CN" altLang="en-US" sz="2400" b="1" dirty="0" smtClean="0">
                <a:solidFill>
                  <a:srgbClr val="800000"/>
                </a:solidFill>
                <a:latin typeface="仿宋" pitchFamily="49" charset="-122"/>
                <a:ea typeface="仿宋" pitchFamily="49" charset="-122"/>
              </a:rPr>
              <a:t>（北非）</a:t>
            </a:r>
            <a:endParaRPr lang="zh-CN" altLang="zh-CN" sz="2400" b="1" dirty="0">
              <a:solidFill>
                <a:srgbClr val="800000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56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7352A96-6E11-4051-836E-D87EDA429F53}"/>
              </a:ext>
            </a:extLst>
          </p:cNvPr>
          <p:cNvSpPr/>
          <p:nvPr/>
        </p:nvSpPr>
        <p:spPr>
          <a:xfrm>
            <a:off x="3851920" y="1102153"/>
            <a:ext cx="1313180" cy="2800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8800" dirty="0" smtClean="0">
                <a:latin typeface="楷体" panose="02010609060101010101" pitchFamily="49" charset="-122"/>
                <a:ea typeface="楷体" panose="02010609060101010101" pitchFamily="49" charset="-122"/>
                <a:sym typeface="Arial"/>
              </a:rPr>
              <a:t>谢</a:t>
            </a:r>
            <a:endParaRPr lang="en-US" altLang="zh-CN" sz="8800" dirty="0" smtClean="0">
              <a:latin typeface="楷体" panose="02010609060101010101" pitchFamily="49" charset="-122"/>
              <a:ea typeface="楷体" panose="02010609060101010101" pitchFamily="49" charset="-122"/>
              <a:sym typeface="Arial"/>
            </a:endParaRPr>
          </a:p>
          <a:p>
            <a:r>
              <a:rPr lang="zh-CN" altLang="en-US" sz="8800" dirty="0">
                <a:latin typeface="楷体" panose="02010609060101010101" pitchFamily="49" charset="-122"/>
                <a:ea typeface="楷体" panose="02010609060101010101" pitchFamily="49" charset="-122"/>
                <a:sym typeface="Arial"/>
              </a:rPr>
              <a:t>谢</a:t>
            </a:r>
          </a:p>
        </p:txBody>
      </p:sp>
    </p:spTree>
    <p:extLst>
      <p:ext uri="{BB962C8B-B14F-4D97-AF65-F5344CB8AC3E}">
        <p14:creationId xmlns:p14="http://schemas.microsoft.com/office/powerpoint/2010/main" val="1384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70" y="417143"/>
            <a:ext cx="8978586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探究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一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古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埃及文明为何产生于尼罗河流域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870" y="1229115"/>
            <a:ext cx="8973099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探究二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尼罗河与古埃及政治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发展有何关系？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70" y="2041087"/>
            <a:ext cx="8973098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探究三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古埃及科学文化的发展和尼罗河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有何关系？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870" y="2853060"/>
            <a:ext cx="8951125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探究四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古埃及的文明象征是什么？它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的出现和变化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反映了什么？</a:t>
            </a:r>
          </a:p>
        </p:txBody>
      </p:sp>
    </p:spTree>
    <p:extLst>
      <p:ext uri="{BB962C8B-B14F-4D97-AF65-F5344CB8AC3E}">
        <p14:creationId xmlns:p14="http://schemas.microsoft.com/office/powerpoint/2010/main" val="4602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5" y="123478"/>
            <a:ext cx="8875170" cy="46922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" y="123477"/>
            <a:ext cx="8964488" cy="4834393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 rot="14893081">
            <a:off x="2884278" y="2372601"/>
            <a:ext cx="639139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qian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68" y="267494"/>
            <a:ext cx="2807955" cy="461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96568" y="3693244"/>
            <a:ext cx="151127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四周沙漠：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天然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的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屏障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096566" y="630225"/>
            <a:ext cx="124614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2">
                <a:lumMod val="10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尼罗河：</a:t>
            </a:r>
            <a:endParaRPr lang="en-US" altLang="zh-CN" sz="2000" b="1" dirty="0" smtClean="0">
              <a:latin typeface="仿宋" pitchFamily="49" charset="-122"/>
              <a:ea typeface="仿宋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生命源泉</a:t>
            </a:r>
          </a:p>
        </p:txBody>
      </p:sp>
      <p:sp>
        <p:nvSpPr>
          <p:cNvPr id="23" name="矩形 22"/>
          <p:cNvSpPr/>
          <p:nvPr/>
        </p:nvSpPr>
        <p:spPr>
          <a:xfrm>
            <a:off x="755576" y="785356"/>
            <a:ext cx="4608512" cy="409342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尼罗河</a:t>
            </a: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颂（节选）</a:t>
            </a:r>
            <a:endParaRPr lang="zh-CN" altLang="en-US" sz="2000" b="1" dirty="0">
              <a:latin typeface="仿宋" pitchFamily="49" charset="-122"/>
              <a:ea typeface="仿宋" pitchFamily="49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b="1" dirty="0" smtClean="0">
                <a:latin typeface="仿宋" pitchFamily="49" charset="-122"/>
                <a:ea typeface="仿宋" pitchFamily="49" charset="-122"/>
              </a:rPr>
              <a:t>万岁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，尼罗河！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你来到这片大地，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平安地到来，</a:t>
            </a:r>
            <a:r>
              <a:rPr lang="zh-CN" altLang="en-US" sz="2000" b="1" u="sng" dirty="0">
                <a:latin typeface="仿宋" pitchFamily="49" charset="-122"/>
                <a:ea typeface="仿宋" pitchFamily="49" charset="-122"/>
              </a:rPr>
              <a:t>给埃及以生命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。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阿隐秘之神，你已将黑夜引导到白昼，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我们庆祝你，给我们指引。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u="sng" dirty="0">
                <a:latin typeface="仿宋" pitchFamily="49" charset="-122"/>
                <a:ea typeface="仿宋" pitchFamily="49" charset="-122"/>
              </a:rPr>
              <a:t>你种植了拉神开垦的花园</a:t>
            </a: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，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给一切行走者以生命； </a:t>
            </a:r>
          </a:p>
          <a:p>
            <a:pPr algn="ctr">
              <a:lnSpc>
                <a:spcPct val="130000"/>
              </a:lnSpc>
            </a:pPr>
            <a:r>
              <a:rPr lang="zh-CN" altLang="en-US" sz="2000" b="1" u="sng" dirty="0">
                <a:latin typeface="仿宋" pitchFamily="49" charset="-122"/>
                <a:ea typeface="仿宋" pitchFamily="49" charset="-122"/>
              </a:rPr>
              <a:t>永不停息地浇灌着大地 </a:t>
            </a:r>
          </a:p>
          <a:p>
            <a:pPr algn="ctr">
              <a:lnSpc>
                <a:spcPct val="130000"/>
              </a:lnSpc>
            </a:pPr>
            <a:r>
              <a:rPr lang="en-US" altLang="zh-CN" sz="2000" b="1" dirty="0">
                <a:latin typeface="仿宋" pitchFamily="49" charset="-122"/>
                <a:ea typeface="仿宋" pitchFamily="49" charset="-122"/>
              </a:rPr>
              <a:t>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96" y="192668"/>
            <a:ext cx="6048672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探究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一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古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埃及文明为何产生于尼罗河流域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863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尼罗河泛滥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9964"/>
            <a:ext cx="3786516" cy="2503205"/>
          </a:xfrm>
          <a:prstGeom prst="rect">
            <a:avLst/>
          </a:prstGeom>
          <a:noFill/>
          <a:extLst/>
        </p:spPr>
      </p:pic>
      <p:sp>
        <p:nvSpPr>
          <p:cNvPr id="4" name="矩形 3"/>
          <p:cNvSpPr/>
          <p:nvPr/>
        </p:nvSpPr>
        <p:spPr>
          <a:xfrm>
            <a:off x="1861865" y="3795886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希罗多德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：</a:t>
            </a: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“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埃及是</a:t>
            </a: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尼罗河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</a:rPr>
              <a:t>的赐</a:t>
            </a: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礼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。</a:t>
            </a:r>
            <a:r>
              <a:rPr lang="zh-CN" altLang="zh-CN" sz="2400" b="1" dirty="0" smtClean="0">
                <a:latin typeface="仿宋" pitchFamily="49" charset="-122"/>
                <a:ea typeface="仿宋" pitchFamily="49" charset="-122"/>
              </a:rPr>
              <a:t>”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5643686" y="1395696"/>
            <a:ext cx="1435325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唯一河流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7079012" y="1652252"/>
            <a:ext cx="574130" cy="23779"/>
          </a:xfrm>
          <a:custGeom>
            <a:avLst/>
            <a:gdLst>
              <a:gd name="connsiteX0" fmla="*/ 0 w 641350"/>
              <a:gd name="connsiteY0" fmla="*/ 17753 h 35507"/>
              <a:gd name="connsiteX1" fmla="*/ 641350 w 6413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350" h="35507">
                <a:moveTo>
                  <a:pt x="0" y="17753"/>
                </a:moveTo>
                <a:lnTo>
                  <a:pt x="641350" y="1775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341" tIns="1720" rIns="317342" bIns="172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 dirty="0"/>
          </a:p>
        </p:txBody>
      </p:sp>
      <p:sp>
        <p:nvSpPr>
          <p:cNvPr id="7" name="任意多边形 6"/>
          <p:cNvSpPr/>
          <p:nvPr/>
        </p:nvSpPr>
        <p:spPr>
          <a:xfrm>
            <a:off x="7442574" y="1395696"/>
            <a:ext cx="1435325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水源充沛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643686" y="2630545"/>
            <a:ext cx="1435325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定期泛滥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079012" y="2887101"/>
            <a:ext cx="574130" cy="23779"/>
          </a:xfrm>
          <a:custGeom>
            <a:avLst/>
            <a:gdLst>
              <a:gd name="connsiteX0" fmla="*/ 0 w 641350"/>
              <a:gd name="connsiteY0" fmla="*/ 17753 h 35507"/>
              <a:gd name="connsiteX1" fmla="*/ 641350 w 6413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350" h="35507">
                <a:moveTo>
                  <a:pt x="0" y="17753"/>
                </a:moveTo>
                <a:lnTo>
                  <a:pt x="641350" y="1775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341" tIns="1720" rIns="317342" bIns="172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0" name="任意多边形 9"/>
          <p:cNvSpPr/>
          <p:nvPr/>
        </p:nvSpPr>
        <p:spPr>
          <a:xfrm>
            <a:off x="7442574" y="2630545"/>
            <a:ext cx="1435325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土壤肥沃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008716" y="1951151"/>
            <a:ext cx="1150418" cy="62825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尼罗河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18507905" flipV="1">
            <a:off x="5040793" y="1955499"/>
            <a:ext cx="754288" cy="45719"/>
          </a:xfrm>
          <a:custGeom>
            <a:avLst/>
            <a:gdLst>
              <a:gd name="connsiteX0" fmla="*/ 0 w 1524392"/>
              <a:gd name="connsiteY0" fmla="*/ 17753 h 35507"/>
              <a:gd name="connsiteX1" fmla="*/ 1524392 w 1524392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392" h="35507">
                <a:moveTo>
                  <a:pt x="0" y="17753"/>
                </a:moveTo>
                <a:lnTo>
                  <a:pt x="1524392" y="1775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785" tIns="-20357" rIns="736787" bIns="-2035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3" name="任意多边形 12"/>
          <p:cNvSpPr/>
          <p:nvPr/>
        </p:nvSpPr>
        <p:spPr>
          <a:xfrm rot="3328094" flipV="1">
            <a:off x="5032383" y="2560592"/>
            <a:ext cx="805229" cy="57247"/>
          </a:xfrm>
          <a:custGeom>
            <a:avLst/>
            <a:gdLst>
              <a:gd name="connsiteX0" fmla="*/ 0 w 1524392"/>
              <a:gd name="connsiteY0" fmla="*/ 17753 h 35507"/>
              <a:gd name="connsiteX1" fmla="*/ 1524392 w 1524392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392" h="35507">
                <a:moveTo>
                  <a:pt x="0" y="17753"/>
                </a:moveTo>
                <a:lnTo>
                  <a:pt x="1524392" y="1775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786" tIns="-20356" rIns="736786" bIns="-2035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5" name="TextBox 14"/>
          <p:cNvSpPr txBox="1"/>
          <p:nvPr/>
        </p:nvSpPr>
        <p:spPr>
          <a:xfrm>
            <a:off x="35496" y="192668"/>
            <a:ext cx="6048672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探究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一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古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埃及文明为何产生于尼罗河流域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95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317942276"/>
              </p:ext>
            </p:extLst>
          </p:nvPr>
        </p:nvGraphicFramePr>
        <p:xfrm>
          <a:off x="275812" y="1316062"/>
          <a:ext cx="86166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06789" y="377389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中王国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8" y="246813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新王国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586468" y="1615402"/>
            <a:ext cx="1659699" cy="707886"/>
            <a:chOff x="6440693" y="987574"/>
            <a:chExt cx="1659699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6660232" y="987574"/>
              <a:ext cx="1440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仿宋" pitchFamily="49" charset="-122"/>
                  <a:ea typeface="仿宋" pitchFamily="49" charset="-122"/>
                </a:rPr>
                <a:t>法老图特摩斯三世</a:t>
              </a:r>
              <a:endParaRPr lang="zh-CN" altLang="en-US" sz="2000" b="1" dirty="0">
                <a:latin typeface="仿宋" pitchFamily="49" charset="-122"/>
                <a:ea typeface="仿宋" pitchFamily="49" charset="-122"/>
              </a:endParaRPr>
            </a:p>
          </p:txBody>
        </p:sp>
        <p:sp>
          <p:nvSpPr>
            <p:cNvPr id="9" name="五角星 8"/>
            <p:cNvSpPr/>
            <p:nvPr/>
          </p:nvSpPr>
          <p:spPr>
            <a:xfrm>
              <a:off x="6440693" y="1164545"/>
              <a:ext cx="288032" cy="353943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7544" y="843558"/>
            <a:ext cx="2507364" cy="576064"/>
            <a:chOff x="467543" y="949566"/>
            <a:chExt cx="2005892" cy="470056"/>
          </a:xfrm>
        </p:grpSpPr>
        <p:sp>
          <p:nvSpPr>
            <p:cNvPr id="2" name="Freeform 1066"/>
            <p:cNvSpPr>
              <a:spLocks noEditPoints="1"/>
            </p:cNvSpPr>
            <p:nvPr/>
          </p:nvSpPr>
          <p:spPr bwMode="auto">
            <a:xfrm flipH="1" flipV="1">
              <a:off x="467544" y="982290"/>
              <a:ext cx="1828777" cy="437332"/>
            </a:xfrm>
            <a:custGeom>
              <a:avLst/>
              <a:gdLst>
                <a:gd name="T0" fmla="*/ 1145 w 1878"/>
                <a:gd name="T1" fmla="*/ 212 h 232"/>
                <a:gd name="T2" fmla="*/ 1171 w 1878"/>
                <a:gd name="T3" fmla="*/ 209 h 232"/>
                <a:gd name="T4" fmla="*/ 1612 w 1878"/>
                <a:gd name="T5" fmla="*/ 217 h 232"/>
                <a:gd name="T6" fmla="*/ 1840 w 1878"/>
                <a:gd name="T7" fmla="*/ 166 h 232"/>
                <a:gd name="T8" fmla="*/ 1836 w 1878"/>
                <a:gd name="T9" fmla="*/ 137 h 232"/>
                <a:gd name="T10" fmla="*/ 1839 w 1878"/>
                <a:gd name="T11" fmla="*/ 114 h 232"/>
                <a:gd name="T12" fmla="*/ 1818 w 1878"/>
                <a:gd name="T13" fmla="*/ 20 h 232"/>
                <a:gd name="T14" fmla="*/ 1388 w 1878"/>
                <a:gd name="T15" fmla="*/ 29 h 232"/>
                <a:gd name="T16" fmla="*/ 1047 w 1878"/>
                <a:gd name="T17" fmla="*/ 19 h 232"/>
                <a:gd name="T18" fmla="*/ 720 w 1878"/>
                <a:gd name="T19" fmla="*/ 36 h 232"/>
                <a:gd name="T20" fmla="*/ 496 w 1878"/>
                <a:gd name="T21" fmla="*/ 41 h 232"/>
                <a:gd name="T22" fmla="*/ 323 w 1878"/>
                <a:gd name="T23" fmla="*/ 34 h 232"/>
                <a:gd name="T24" fmla="*/ 231 w 1878"/>
                <a:gd name="T25" fmla="*/ 41 h 232"/>
                <a:gd name="T26" fmla="*/ 200 w 1878"/>
                <a:gd name="T27" fmla="*/ 65 h 232"/>
                <a:gd name="T28" fmla="*/ 255 w 1878"/>
                <a:gd name="T29" fmla="*/ 78 h 232"/>
                <a:gd name="T30" fmla="*/ 195 w 1878"/>
                <a:gd name="T31" fmla="*/ 96 h 232"/>
                <a:gd name="T32" fmla="*/ 212 w 1878"/>
                <a:gd name="T33" fmla="*/ 109 h 232"/>
                <a:gd name="T34" fmla="*/ 143 w 1878"/>
                <a:gd name="T35" fmla="*/ 125 h 232"/>
                <a:gd name="T36" fmla="*/ 182 w 1878"/>
                <a:gd name="T37" fmla="*/ 129 h 232"/>
                <a:gd name="T38" fmla="*/ 164 w 1878"/>
                <a:gd name="T39" fmla="*/ 133 h 232"/>
                <a:gd name="T40" fmla="*/ 53 w 1878"/>
                <a:gd name="T41" fmla="*/ 129 h 232"/>
                <a:gd name="T42" fmla="*/ 58 w 1878"/>
                <a:gd name="T43" fmla="*/ 143 h 232"/>
                <a:gd name="T44" fmla="*/ 126 w 1878"/>
                <a:gd name="T45" fmla="*/ 150 h 232"/>
                <a:gd name="T46" fmla="*/ 109 w 1878"/>
                <a:gd name="T47" fmla="*/ 156 h 232"/>
                <a:gd name="T48" fmla="*/ 26 w 1878"/>
                <a:gd name="T49" fmla="*/ 165 h 232"/>
                <a:gd name="T50" fmla="*/ 160 w 1878"/>
                <a:gd name="T51" fmla="*/ 185 h 232"/>
                <a:gd name="T52" fmla="*/ 12 w 1878"/>
                <a:gd name="T53" fmla="*/ 191 h 232"/>
                <a:gd name="T54" fmla="*/ 82 w 1878"/>
                <a:gd name="T55" fmla="*/ 197 h 232"/>
                <a:gd name="T56" fmla="*/ 342 w 1878"/>
                <a:gd name="T57" fmla="*/ 214 h 232"/>
                <a:gd name="T58" fmla="*/ 414 w 1878"/>
                <a:gd name="T59" fmla="*/ 231 h 232"/>
                <a:gd name="T60" fmla="*/ 883 w 1878"/>
                <a:gd name="T61" fmla="*/ 211 h 232"/>
                <a:gd name="T62" fmla="*/ 941 w 1878"/>
                <a:gd name="T63" fmla="*/ 217 h 232"/>
                <a:gd name="T64" fmla="*/ 953 w 1878"/>
                <a:gd name="T65" fmla="*/ 210 h 232"/>
                <a:gd name="T66" fmla="*/ 1053 w 1878"/>
                <a:gd name="T67" fmla="*/ 206 h 232"/>
                <a:gd name="T68" fmla="*/ 531 w 1878"/>
                <a:gd name="T69" fmla="*/ 207 h 232"/>
                <a:gd name="T70" fmla="*/ 325 w 1878"/>
                <a:gd name="T71" fmla="*/ 207 h 232"/>
                <a:gd name="T72" fmla="*/ 138 w 1878"/>
                <a:gd name="T73" fmla="*/ 198 h 232"/>
                <a:gd name="T74" fmla="*/ 499 w 1878"/>
                <a:gd name="T75" fmla="*/ 192 h 232"/>
                <a:gd name="T76" fmla="*/ 277 w 1878"/>
                <a:gd name="T77" fmla="*/ 191 h 232"/>
                <a:gd name="T78" fmla="*/ 252 w 1878"/>
                <a:gd name="T79" fmla="*/ 193 h 232"/>
                <a:gd name="T80" fmla="*/ 209 w 1878"/>
                <a:gd name="T81" fmla="*/ 191 h 232"/>
                <a:gd name="T82" fmla="*/ 192 w 1878"/>
                <a:gd name="T83" fmla="*/ 187 h 232"/>
                <a:gd name="T84" fmla="*/ 104 w 1878"/>
                <a:gd name="T85" fmla="*/ 147 h 232"/>
                <a:gd name="T86" fmla="*/ 72 w 1878"/>
                <a:gd name="T87" fmla="*/ 145 h 232"/>
                <a:gd name="T88" fmla="*/ 498 w 1878"/>
                <a:gd name="T89" fmla="*/ 91 h 232"/>
                <a:gd name="T90" fmla="*/ 537 w 1878"/>
                <a:gd name="T91" fmla="*/ 87 h 232"/>
                <a:gd name="T92" fmla="*/ 526 w 1878"/>
                <a:gd name="T93" fmla="*/ 87 h 232"/>
                <a:gd name="T94" fmla="*/ 340 w 1878"/>
                <a:gd name="T95" fmla="*/ 84 h 232"/>
                <a:gd name="T96" fmla="*/ 560 w 1878"/>
                <a:gd name="T97" fmla="*/ 68 h 232"/>
                <a:gd name="T98" fmla="*/ 626 w 1878"/>
                <a:gd name="T99" fmla="*/ 74 h 232"/>
                <a:gd name="T100" fmla="*/ 648 w 1878"/>
                <a:gd name="T101" fmla="*/ 82 h 232"/>
                <a:gd name="T102" fmla="*/ 309 w 1878"/>
                <a:gd name="T103" fmla="*/ 78 h 232"/>
                <a:gd name="T104" fmla="*/ 589 w 1878"/>
                <a:gd name="T105" fmla="*/ 71 h 232"/>
                <a:gd name="T106" fmla="*/ 409 w 1878"/>
                <a:gd name="T107" fmla="*/ 58 h 232"/>
                <a:gd name="T108" fmla="*/ 475 w 1878"/>
                <a:gd name="T109" fmla="*/ 46 h 232"/>
                <a:gd name="T110" fmla="*/ 856 w 1878"/>
                <a:gd name="T111" fmla="*/ 40 h 232"/>
                <a:gd name="T112" fmla="*/ 533 w 1878"/>
                <a:gd name="T113" fmla="*/ 61 h 232"/>
                <a:gd name="T114" fmla="*/ 422 w 1878"/>
                <a:gd name="T115" fmla="*/ 61 h 232"/>
                <a:gd name="T116" fmla="*/ 405 w 1878"/>
                <a:gd name="T117" fmla="*/ 58 h 232"/>
                <a:gd name="T118" fmla="*/ 1251 w 1878"/>
                <a:gd name="T119" fmla="*/ 48 h 232"/>
                <a:gd name="T120" fmla="*/ 980 w 1878"/>
                <a:gd name="T121" fmla="*/ 42 h 232"/>
                <a:gd name="T122" fmla="*/ 407 w 1878"/>
                <a:gd name="T123" fmla="*/ 40 h 232"/>
                <a:gd name="T124" fmla="*/ 1260 w 1878"/>
                <a:gd name="T125" fmla="*/ 2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8" h="232">
                  <a:moveTo>
                    <a:pt x="950" y="216"/>
                  </a:moveTo>
                  <a:cubicBezTo>
                    <a:pt x="980" y="219"/>
                    <a:pt x="1005" y="219"/>
                    <a:pt x="1038" y="216"/>
                  </a:cubicBezTo>
                  <a:cubicBezTo>
                    <a:pt x="1036" y="211"/>
                    <a:pt x="1045" y="211"/>
                    <a:pt x="1047" y="215"/>
                  </a:cubicBezTo>
                  <a:cubicBezTo>
                    <a:pt x="1054" y="214"/>
                    <a:pt x="1064" y="216"/>
                    <a:pt x="1070" y="217"/>
                  </a:cubicBezTo>
                  <a:cubicBezTo>
                    <a:pt x="1096" y="221"/>
                    <a:pt x="1122" y="215"/>
                    <a:pt x="1145" y="212"/>
                  </a:cubicBezTo>
                  <a:cubicBezTo>
                    <a:pt x="1150" y="212"/>
                    <a:pt x="1156" y="215"/>
                    <a:pt x="1159" y="209"/>
                  </a:cubicBezTo>
                  <a:cubicBezTo>
                    <a:pt x="1155" y="211"/>
                    <a:pt x="1147" y="213"/>
                    <a:pt x="1145" y="209"/>
                  </a:cubicBezTo>
                  <a:cubicBezTo>
                    <a:pt x="1149" y="202"/>
                    <a:pt x="1168" y="200"/>
                    <a:pt x="1176" y="206"/>
                  </a:cubicBezTo>
                  <a:cubicBezTo>
                    <a:pt x="1172" y="206"/>
                    <a:pt x="1165" y="204"/>
                    <a:pt x="1164" y="208"/>
                  </a:cubicBezTo>
                  <a:cubicBezTo>
                    <a:pt x="1167" y="207"/>
                    <a:pt x="1170" y="207"/>
                    <a:pt x="1171" y="209"/>
                  </a:cubicBezTo>
                  <a:cubicBezTo>
                    <a:pt x="1168" y="211"/>
                    <a:pt x="1162" y="209"/>
                    <a:pt x="1160" y="212"/>
                  </a:cubicBezTo>
                  <a:cubicBezTo>
                    <a:pt x="1213" y="215"/>
                    <a:pt x="1266" y="211"/>
                    <a:pt x="1320" y="208"/>
                  </a:cubicBezTo>
                  <a:cubicBezTo>
                    <a:pt x="1296" y="204"/>
                    <a:pt x="1273" y="211"/>
                    <a:pt x="1250" y="203"/>
                  </a:cubicBezTo>
                  <a:cubicBezTo>
                    <a:pt x="1307" y="203"/>
                    <a:pt x="1372" y="200"/>
                    <a:pt x="1433" y="209"/>
                  </a:cubicBezTo>
                  <a:cubicBezTo>
                    <a:pt x="1485" y="218"/>
                    <a:pt x="1554" y="213"/>
                    <a:pt x="1612" y="217"/>
                  </a:cubicBezTo>
                  <a:cubicBezTo>
                    <a:pt x="1614" y="217"/>
                    <a:pt x="1616" y="218"/>
                    <a:pt x="1617" y="218"/>
                  </a:cubicBezTo>
                  <a:cubicBezTo>
                    <a:pt x="1680" y="215"/>
                    <a:pt x="1735" y="217"/>
                    <a:pt x="1786" y="212"/>
                  </a:cubicBezTo>
                  <a:cubicBezTo>
                    <a:pt x="1799" y="211"/>
                    <a:pt x="1836" y="211"/>
                    <a:pt x="1838" y="196"/>
                  </a:cubicBezTo>
                  <a:cubicBezTo>
                    <a:pt x="1840" y="184"/>
                    <a:pt x="1827" y="186"/>
                    <a:pt x="1826" y="175"/>
                  </a:cubicBezTo>
                  <a:cubicBezTo>
                    <a:pt x="1828" y="169"/>
                    <a:pt x="1837" y="171"/>
                    <a:pt x="1840" y="166"/>
                  </a:cubicBezTo>
                  <a:cubicBezTo>
                    <a:pt x="1838" y="167"/>
                    <a:pt x="1835" y="167"/>
                    <a:pt x="1833" y="165"/>
                  </a:cubicBezTo>
                  <a:cubicBezTo>
                    <a:pt x="1836" y="165"/>
                    <a:pt x="1837" y="164"/>
                    <a:pt x="1837" y="161"/>
                  </a:cubicBezTo>
                  <a:cubicBezTo>
                    <a:pt x="1835" y="158"/>
                    <a:pt x="1835" y="159"/>
                    <a:pt x="1833" y="153"/>
                  </a:cubicBezTo>
                  <a:cubicBezTo>
                    <a:pt x="1835" y="151"/>
                    <a:pt x="1840" y="152"/>
                    <a:pt x="1840" y="148"/>
                  </a:cubicBezTo>
                  <a:cubicBezTo>
                    <a:pt x="1842" y="142"/>
                    <a:pt x="1835" y="140"/>
                    <a:pt x="1836" y="137"/>
                  </a:cubicBezTo>
                  <a:cubicBezTo>
                    <a:pt x="1840" y="138"/>
                    <a:pt x="1843" y="137"/>
                    <a:pt x="1844" y="136"/>
                  </a:cubicBezTo>
                  <a:cubicBezTo>
                    <a:pt x="1841" y="136"/>
                    <a:pt x="1836" y="136"/>
                    <a:pt x="1835" y="134"/>
                  </a:cubicBezTo>
                  <a:cubicBezTo>
                    <a:pt x="1837" y="133"/>
                    <a:pt x="1834" y="127"/>
                    <a:pt x="1836" y="127"/>
                  </a:cubicBezTo>
                  <a:cubicBezTo>
                    <a:pt x="1838" y="124"/>
                    <a:pt x="1840" y="129"/>
                    <a:pt x="1841" y="127"/>
                  </a:cubicBezTo>
                  <a:cubicBezTo>
                    <a:pt x="1836" y="127"/>
                    <a:pt x="1833" y="115"/>
                    <a:pt x="1839" y="114"/>
                  </a:cubicBezTo>
                  <a:cubicBezTo>
                    <a:pt x="1841" y="117"/>
                    <a:pt x="1841" y="118"/>
                    <a:pt x="1846" y="118"/>
                  </a:cubicBezTo>
                  <a:cubicBezTo>
                    <a:pt x="1849" y="113"/>
                    <a:pt x="1844" y="113"/>
                    <a:pt x="1844" y="109"/>
                  </a:cubicBezTo>
                  <a:cubicBezTo>
                    <a:pt x="1851" y="102"/>
                    <a:pt x="1846" y="91"/>
                    <a:pt x="1849" y="80"/>
                  </a:cubicBezTo>
                  <a:cubicBezTo>
                    <a:pt x="1878" y="56"/>
                    <a:pt x="1836" y="32"/>
                    <a:pt x="1820" y="16"/>
                  </a:cubicBezTo>
                  <a:cubicBezTo>
                    <a:pt x="1818" y="16"/>
                    <a:pt x="1821" y="20"/>
                    <a:pt x="1818" y="20"/>
                  </a:cubicBezTo>
                  <a:cubicBezTo>
                    <a:pt x="1774" y="16"/>
                    <a:pt x="1732" y="20"/>
                    <a:pt x="1690" y="20"/>
                  </a:cubicBezTo>
                  <a:cubicBezTo>
                    <a:pt x="1648" y="21"/>
                    <a:pt x="1607" y="19"/>
                    <a:pt x="1566" y="17"/>
                  </a:cubicBezTo>
                  <a:cubicBezTo>
                    <a:pt x="1558" y="17"/>
                    <a:pt x="1549" y="17"/>
                    <a:pt x="1540" y="17"/>
                  </a:cubicBezTo>
                  <a:cubicBezTo>
                    <a:pt x="1498" y="22"/>
                    <a:pt x="1443" y="22"/>
                    <a:pt x="1396" y="26"/>
                  </a:cubicBezTo>
                  <a:cubicBezTo>
                    <a:pt x="1394" y="28"/>
                    <a:pt x="1392" y="29"/>
                    <a:pt x="1388" y="29"/>
                  </a:cubicBezTo>
                  <a:cubicBezTo>
                    <a:pt x="1354" y="6"/>
                    <a:pt x="1300" y="32"/>
                    <a:pt x="1252" y="23"/>
                  </a:cubicBezTo>
                  <a:cubicBezTo>
                    <a:pt x="1229" y="0"/>
                    <a:pt x="1194" y="33"/>
                    <a:pt x="1162" y="21"/>
                  </a:cubicBezTo>
                  <a:cubicBezTo>
                    <a:pt x="1159" y="20"/>
                    <a:pt x="1157" y="15"/>
                    <a:pt x="1153" y="15"/>
                  </a:cubicBezTo>
                  <a:cubicBezTo>
                    <a:pt x="1138" y="12"/>
                    <a:pt x="1123" y="23"/>
                    <a:pt x="1107" y="21"/>
                  </a:cubicBezTo>
                  <a:cubicBezTo>
                    <a:pt x="1087" y="10"/>
                    <a:pt x="1064" y="17"/>
                    <a:pt x="1047" y="19"/>
                  </a:cubicBezTo>
                  <a:cubicBezTo>
                    <a:pt x="1032" y="21"/>
                    <a:pt x="1022" y="18"/>
                    <a:pt x="1009" y="15"/>
                  </a:cubicBezTo>
                  <a:cubicBezTo>
                    <a:pt x="983" y="7"/>
                    <a:pt x="954" y="28"/>
                    <a:pt x="921" y="21"/>
                  </a:cubicBezTo>
                  <a:cubicBezTo>
                    <a:pt x="917" y="20"/>
                    <a:pt x="915" y="16"/>
                    <a:pt x="911" y="15"/>
                  </a:cubicBezTo>
                  <a:cubicBezTo>
                    <a:pt x="842" y="26"/>
                    <a:pt x="779" y="31"/>
                    <a:pt x="720" y="34"/>
                  </a:cubicBezTo>
                  <a:cubicBezTo>
                    <a:pt x="721" y="34"/>
                    <a:pt x="721" y="35"/>
                    <a:pt x="720" y="36"/>
                  </a:cubicBezTo>
                  <a:cubicBezTo>
                    <a:pt x="662" y="41"/>
                    <a:pt x="607" y="33"/>
                    <a:pt x="540" y="41"/>
                  </a:cubicBezTo>
                  <a:cubicBezTo>
                    <a:pt x="550" y="44"/>
                    <a:pt x="557" y="40"/>
                    <a:pt x="565" y="44"/>
                  </a:cubicBezTo>
                  <a:cubicBezTo>
                    <a:pt x="541" y="45"/>
                    <a:pt x="508" y="48"/>
                    <a:pt x="488" y="43"/>
                  </a:cubicBezTo>
                  <a:cubicBezTo>
                    <a:pt x="493" y="42"/>
                    <a:pt x="497" y="43"/>
                    <a:pt x="500" y="42"/>
                  </a:cubicBezTo>
                  <a:cubicBezTo>
                    <a:pt x="499" y="40"/>
                    <a:pt x="497" y="41"/>
                    <a:pt x="496" y="41"/>
                  </a:cubicBezTo>
                  <a:cubicBezTo>
                    <a:pt x="496" y="38"/>
                    <a:pt x="501" y="41"/>
                    <a:pt x="500" y="38"/>
                  </a:cubicBezTo>
                  <a:cubicBezTo>
                    <a:pt x="470" y="33"/>
                    <a:pt x="437" y="27"/>
                    <a:pt x="397" y="29"/>
                  </a:cubicBezTo>
                  <a:cubicBezTo>
                    <a:pt x="396" y="26"/>
                    <a:pt x="394" y="23"/>
                    <a:pt x="392" y="21"/>
                  </a:cubicBezTo>
                  <a:cubicBezTo>
                    <a:pt x="354" y="16"/>
                    <a:pt x="312" y="27"/>
                    <a:pt x="276" y="31"/>
                  </a:cubicBezTo>
                  <a:cubicBezTo>
                    <a:pt x="292" y="32"/>
                    <a:pt x="308" y="27"/>
                    <a:pt x="323" y="34"/>
                  </a:cubicBezTo>
                  <a:cubicBezTo>
                    <a:pt x="316" y="39"/>
                    <a:pt x="307" y="36"/>
                    <a:pt x="297" y="36"/>
                  </a:cubicBezTo>
                  <a:cubicBezTo>
                    <a:pt x="298" y="36"/>
                    <a:pt x="299" y="35"/>
                    <a:pt x="299" y="34"/>
                  </a:cubicBezTo>
                  <a:cubicBezTo>
                    <a:pt x="295" y="36"/>
                    <a:pt x="286" y="32"/>
                    <a:pt x="282" y="36"/>
                  </a:cubicBezTo>
                  <a:cubicBezTo>
                    <a:pt x="284" y="36"/>
                    <a:pt x="287" y="35"/>
                    <a:pt x="287" y="37"/>
                  </a:cubicBezTo>
                  <a:cubicBezTo>
                    <a:pt x="271" y="38"/>
                    <a:pt x="251" y="35"/>
                    <a:pt x="231" y="41"/>
                  </a:cubicBezTo>
                  <a:cubicBezTo>
                    <a:pt x="247" y="42"/>
                    <a:pt x="261" y="41"/>
                    <a:pt x="278" y="41"/>
                  </a:cubicBezTo>
                  <a:cubicBezTo>
                    <a:pt x="269" y="46"/>
                    <a:pt x="261" y="40"/>
                    <a:pt x="255" y="47"/>
                  </a:cubicBezTo>
                  <a:cubicBezTo>
                    <a:pt x="284" y="45"/>
                    <a:pt x="313" y="43"/>
                    <a:pt x="335" y="49"/>
                  </a:cubicBezTo>
                  <a:cubicBezTo>
                    <a:pt x="313" y="64"/>
                    <a:pt x="264" y="54"/>
                    <a:pt x="237" y="64"/>
                  </a:cubicBezTo>
                  <a:cubicBezTo>
                    <a:pt x="229" y="63"/>
                    <a:pt x="213" y="61"/>
                    <a:pt x="200" y="65"/>
                  </a:cubicBezTo>
                  <a:cubicBezTo>
                    <a:pt x="171" y="72"/>
                    <a:pt x="129" y="70"/>
                    <a:pt x="97" y="77"/>
                  </a:cubicBezTo>
                  <a:cubicBezTo>
                    <a:pt x="141" y="78"/>
                    <a:pt x="204" y="65"/>
                    <a:pt x="251" y="74"/>
                  </a:cubicBezTo>
                  <a:cubicBezTo>
                    <a:pt x="255" y="75"/>
                    <a:pt x="262" y="72"/>
                    <a:pt x="266" y="79"/>
                  </a:cubicBezTo>
                  <a:cubicBezTo>
                    <a:pt x="262" y="81"/>
                    <a:pt x="261" y="80"/>
                    <a:pt x="256" y="81"/>
                  </a:cubicBezTo>
                  <a:cubicBezTo>
                    <a:pt x="256" y="80"/>
                    <a:pt x="258" y="77"/>
                    <a:pt x="255" y="78"/>
                  </a:cubicBezTo>
                  <a:cubicBezTo>
                    <a:pt x="242" y="85"/>
                    <a:pt x="223" y="83"/>
                    <a:pt x="205" y="85"/>
                  </a:cubicBezTo>
                  <a:cubicBezTo>
                    <a:pt x="213" y="91"/>
                    <a:pt x="231" y="86"/>
                    <a:pt x="243" y="88"/>
                  </a:cubicBezTo>
                  <a:cubicBezTo>
                    <a:pt x="243" y="89"/>
                    <a:pt x="242" y="88"/>
                    <a:pt x="242" y="89"/>
                  </a:cubicBezTo>
                  <a:cubicBezTo>
                    <a:pt x="249" y="88"/>
                    <a:pt x="272" y="87"/>
                    <a:pt x="280" y="90"/>
                  </a:cubicBezTo>
                  <a:cubicBezTo>
                    <a:pt x="251" y="94"/>
                    <a:pt x="214" y="90"/>
                    <a:pt x="195" y="96"/>
                  </a:cubicBezTo>
                  <a:cubicBezTo>
                    <a:pt x="211" y="97"/>
                    <a:pt x="222" y="94"/>
                    <a:pt x="231" y="96"/>
                  </a:cubicBezTo>
                  <a:cubicBezTo>
                    <a:pt x="185" y="104"/>
                    <a:pt x="142" y="99"/>
                    <a:pt x="96" y="106"/>
                  </a:cubicBezTo>
                  <a:cubicBezTo>
                    <a:pt x="145" y="107"/>
                    <a:pt x="180" y="101"/>
                    <a:pt x="227" y="104"/>
                  </a:cubicBezTo>
                  <a:cubicBezTo>
                    <a:pt x="220" y="107"/>
                    <a:pt x="203" y="104"/>
                    <a:pt x="201" y="107"/>
                  </a:cubicBezTo>
                  <a:cubicBezTo>
                    <a:pt x="199" y="108"/>
                    <a:pt x="210" y="105"/>
                    <a:pt x="212" y="109"/>
                  </a:cubicBezTo>
                  <a:cubicBezTo>
                    <a:pt x="180" y="117"/>
                    <a:pt x="128" y="110"/>
                    <a:pt x="100" y="117"/>
                  </a:cubicBezTo>
                  <a:cubicBezTo>
                    <a:pt x="85" y="117"/>
                    <a:pt x="82" y="120"/>
                    <a:pt x="70" y="119"/>
                  </a:cubicBezTo>
                  <a:cubicBezTo>
                    <a:pt x="71" y="119"/>
                    <a:pt x="73" y="119"/>
                    <a:pt x="73" y="118"/>
                  </a:cubicBezTo>
                  <a:cubicBezTo>
                    <a:pt x="66" y="119"/>
                    <a:pt x="52" y="120"/>
                    <a:pt x="47" y="123"/>
                  </a:cubicBezTo>
                  <a:cubicBezTo>
                    <a:pt x="76" y="122"/>
                    <a:pt x="113" y="119"/>
                    <a:pt x="143" y="125"/>
                  </a:cubicBezTo>
                  <a:cubicBezTo>
                    <a:pt x="143" y="128"/>
                    <a:pt x="136" y="126"/>
                    <a:pt x="139" y="129"/>
                  </a:cubicBezTo>
                  <a:cubicBezTo>
                    <a:pt x="141" y="130"/>
                    <a:pt x="149" y="130"/>
                    <a:pt x="151" y="129"/>
                  </a:cubicBezTo>
                  <a:cubicBezTo>
                    <a:pt x="150" y="128"/>
                    <a:pt x="145" y="130"/>
                    <a:pt x="146" y="127"/>
                  </a:cubicBezTo>
                  <a:cubicBezTo>
                    <a:pt x="161" y="129"/>
                    <a:pt x="173" y="126"/>
                    <a:pt x="186" y="128"/>
                  </a:cubicBezTo>
                  <a:cubicBezTo>
                    <a:pt x="185" y="128"/>
                    <a:pt x="181" y="127"/>
                    <a:pt x="182" y="129"/>
                  </a:cubicBezTo>
                  <a:cubicBezTo>
                    <a:pt x="195" y="129"/>
                    <a:pt x="202" y="127"/>
                    <a:pt x="217" y="131"/>
                  </a:cubicBezTo>
                  <a:cubicBezTo>
                    <a:pt x="207" y="132"/>
                    <a:pt x="197" y="136"/>
                    <a:pt x="185" y="134"/>
                  </a:cubicBezTo>
                  <a:cubicBezTo>
                    <a:pt x="188" y="134"/>
                    <a:pt x="190" y="133"/>
                    <a:pt x="190" y="132"/>
                  </a:cubicBezTo>
                  <a:cubicBezTo>
                    <a:pt x="179" y="128"/>
                    <a:pt x="170" y="137"/>
                    <a:pt x="159" y="134"/>
                  </a:cubicBezTo>
                  <a:cubicBezTo>
                    <a:pt x="161" y="133"/>
                    <a:pt x="164" y="135"/>
                    <a:pt x="164" y="133"/>
                  </a:cubicBezTo>
                  <a:cubicBezTo>
                    <a:pt x="158" y="129"/>
                    <a:pt x="157" y="135"/>
                    <a:pt x="151" y="135"/>
                  </a:cubicBezTo>
                  <a:cubicBezTo>
                    <a:pt x="151" y="133"/>
                    <a:pt x="153" y="134"/>
                    <a:pt x="153" y="133"/>
                  </a:cubicBezTo>
                  <a:cubicBezTo>
                    <a:pt x="145" y="134"/>
                    <a:pt x="138" y="130"/>
                    <a:pt x="129" y="130"/>
                  </a:cubicBezTo>
                  <a:cubicBezTo>
                    <a:pt x="133" y="129"/>
                    <a:pt x="138" y="131"/>
                    <a:pt x="137" y="128"/>
                  </a:cubicBezTo>
                  <a:cubicBezTo>
                    <a:pt x="108" y="126"/>
                    <a:pt x="81" y="128"/>
                    <a:pt x="53" y="129"/>
                  </a:cubicBezTo>
                  <a:cubicBezTo>
                    <a:pt x="61" y="130"/>
                    <a:pt x="67" y="129"/>
                    <a:pt x="70" y="135"/>
                  </a:cubicBezTo>
                  <a:cubicBezTo>
                    <a:pt x="61" y="134"/>
                    <a:pt x="42" y="135"/>
                    <a:pt x="33" y="136"/>
                  </a:cubicBezTo>
                  <a:cubicBezTo>
                    <a:pt x="40" y="136"/>
                    <a:pt x="36" y="136"/>
                    <a:pt x="33" y="137"/>
                  </a:cubicBezTo>
                  <a:cubicBezTo>
                    <a:pt x="78" y="136"/>
                    <a:pt x="141" y="135"/>
                    <a:pt x="178" y="138"/>
                  </a:cubicBezTo>
                  <a:cubicBezTo>
                    <a:pt x="132" y="145"/>
                    <a:pt x="98" y="137"/>
                    <a:pt x="58" y="143"/>
                  </a:cubicBezTo>
                  <a:cubicBezTo>
                    <a:pt x="62" y="144"/>
                    <a:pt x="68" y="142"/>
                    <a:pt x="71" y="144"/>
                  </a:cubicBezTo>
                  <a:cubicBezTo>
                    <a:pt x="70" y="146"/>
                    <a:pt x="67" y="143"/>
                    <a:pt x="66" y="146"/>
                  </a:cubicBezTo>
                  <a:cubicBezTo>
                    <a:pt x="70" y="147"/>
                    <a:pt x="76" y="145"/>
                    <a:pt x="78" y="147"/>
                  </a:cubicBezTo>
                  <a:cubicBezTo>
                    <a:pt x="71" y="149"/>
                    <a:pt x="61" y="146"/>
                    <a:pt x="55" y="149"/>
                  </a:cubicBezTo>
                  <a:cubicBezTo>
                    <a:pt x="83" y="150"/>
                    <a:pt x="103" y="150"/>
                    <a:pt x="126" y="150"/>
                  </a:cubicBezTo>
                  <a:cubicBezTo>
                    <a:pt x="123" y="145"/>
                    <a:pt x="109" y="150"/>
                    <a:pt x="105" y="147"/>
                  </a:cubicBezTo>
                  <a:cubicBezTo>
                    <a:pt x="116" y="147"/>
                    <a:pt x="131" y="146"/>
                    <a:pt x="141" y="149"/>
                  </a:cubicBezTo>
                  <a:cubicBezTo>
                    <a:pt x="135" y="149"/>
                    <a:pt x="131" y="150"/>
                    <a:pt x="128" y="149"/>
                  </a:cubicBezTo>
                  <a:cubicBezTo>
                    <a:pt x="127" y="151"/>
                    <a:pt x="129" y="151"/>
                    <a:pt x="129" y="152"/>
                  </a:cubicBezTo>
                  <a:cubicBezTo>
                    <a:pt x="122" y="155"/>
                    <a:pt x="115" y="148"/>
                    <a:pt x="109" y="156"/>
                  </a:cubicBezTo>
                  <a:cubicBezTo>
                    <a:pt x="114" y="156"/>
                    <a:pt x="121" y="154"/>
                    <a:pt x="124" y="157"/>
                  </a:cubicBezTo>
                  <a:cubicBezTo>
                    <a:pt x="120" y="160"/>
                    <a:pt x="100" y="161"/>
                    <a:pt x="98" y="159"/>
                  </a:cubicBezTo>
                  <a:cubicBezTo>
                    <a:pt x="78" y="162"/>
                    <a:pt x="61" y="161"/>
                    <a:pt x="42" y="163"/>
                  </a:cubicBezTo>
                  <a:cubicBezTo>
                    <a:pt x="34" y="164"/>
                    <a:pt x="15" y="165"/>
                    <a:pt x="17" y="166"/>
                  </a:cubicBezTo>
                  <a:cubicBezTo>
                    <a:pt x="20" y="167"/>
                    <a:pt x="23" y="167"/>
                    <a:pt x="26" y="165"/>
                  </a:cubicBezTo>
                  <a:cubicBezTo>
                    <a:pt x="45" y="171"/>
                    <a:pt x="71" y="166"/>
                    <a:pt x="93" y="174"/>
                  </a:cubicBezTo>
                  <a:cubicBezTo>
                    <a:pt x="79" y="173"/>
                    <a:pt x="59" y="175"/>
                    <a:pt x="40" y="176"/>
                  </a:cubicBezTo>
                  <a:cubicBezTo>
                    <a:pt x="57" y="182"/>
                    <a:pt x="79" y="177"/>
                    <a:pt x="95" y="182"/>
                  </a:cubicBezTo>
                  <a:cubicBezTo>
                    <a:pt x="94" y="182"/>
                    <a:pt x="92" y="181"/>
                    <a:pt x="91" y="183"/>
                  </a:cubicBezTo>
                  <a:cubicBezTo>
                    <a:pt x="117" y="182"/>
                    <a:pt x="137" y="185"/>
                    <a:pt x="160" y="185"/>
                  </a:cubicBezTo>
                  <a:cubicBezTo>
                    <a:pt x="161" y="188"/>
                    <a:pt x="158" y="189"/>
                    <a:pt x="160" y="190"/>
                  </a:cubicBezTo>
                  <a:cubicBezTo>
                    <a:pt x="162" y="189"/>
                    <a:pt x="170" y="189"/>
                    <a:pt x="174" y="191"/>
                  </a:cubicBezTo>
                  <a:cubicBezTo>
                    <a:pt x="132" y="191"/>
                    <a:pt x="110" y="190"/>
                    <a:pt x="78" y="189"/>
                  </a:cubicBezTo>
                  <a:cubicBezTo>
                    <a:pt x="55" y="188"/>
                    <a:pt x="17" y="184"/>
                    <a:pt x="0" y="187"/>
                  </a:cubicBezTo>
                  <a:cubicBezTo>
                    <a:pt x="3" y="192"/>
                    <a:pt x="10" y="186"/>
                    <a:pt x="12" y="191"/>
                  </a:cubicBezTo>
                  <a:cubicBezTo>
                    <a:pt x="9" y="190"/>
                    <a:pt x="1" y="190"/>
                    <a:pt x="0" y="191"/>
                  </a:cubicBezTo>
                  <a:cubicBezTo>
                    <a:pt x="13" y="194"/>
                    <a:pt x="23" y="193"/>
                    <a:pt x="33" y="192"/>
                  </a:cubicBezTo>
                  <a:cubicBezTo>
                    <a:pt x="32" y="192"/>
                    <a:pt x="30" y="193"/>
                    <a:pt x="30" y="191"/>
                  </a:cubicBezTo>
                  <a:cubicBezTo>
                    <a:pt x="66" y="194"/>
                    <a:pt x="99" y="192"/>
                    <a:pt x="137" y="198"/>
                  </a:cubicBezTo>
                  <a:cubicBezTo>
                    <a:pt x="116" y="199"/>
                    <a:pt x="103" y="193"/>
                    <a:pt x="82" y="197"/>
                  </a:cubicBezTo>
                  <a:cubicBezTo>
                    <a:pt x="161" y="202"/>
                    <a:pt x="239" y="201"/>
                    <a:pt x="302" y="207"/>
                  </a:cubicBezTo>
                  <a:cubicBezTo>
                    <a:pt x="258" y="209"/>
                    <a:pt x="205" y="205"/>
                    <a:pt x="166" y="206"/>
                  </a:cubicBezTo>
                  <a:cubicBezTo>
                    <a:pt x="136" y="206"/>
                    <a:pt x="103" y="198"/>
                    <a:pt x="82" y="206"/>
                  </a:cubicBezTo>
                  <a:cubicBezTo>
                    <a:pt x="150" y="212"/>
                    <a:pt x="231" y="209"/>
                    <a:pt x="303" y="212"/>
                  </a:cubicBezTo>
                  <a:cubicBezTo>
                    <a:pt x="317" y="213"/>
                    <a:pt x="332" y="211"/>
                    <a:pt x="342" y="214"/>
                  </a:cubicBezTo>
                  <a:cubicBezTo>
                    <a:pt x="346" y="216"/>
                    <a:pt x="349" y="219"/>
                    <a:pt x="353" y="220"/>
                  </a:cubicBezTo>
                  <a:cubicBezTo>
                    <a:pt x="368" y="224"/>
                    <a:pt x="381" y="219"/>
                    <a:pt x="394" y="227"/>
                  </a:cubicBezTo>
                  <a:cubicBezTo>
                    <a:pt x="392" y="227"/>
                    <a:pt x="390" y="226"/>
                    <a:pt x="390" y="228"/>
                  </a:cubicBezTo>
                  <a:cubicBezTo>
                    <a:pt x="393" y="228"/>
                    <a:pt x="395" y="228"/>
                    <a:pt x="396" y="226"/>
                  </a:cubicBezTo>
                  <a:cubicBezTo>
                    <a:pt x="398" y="232"/>
                    <a:pt x="410" y="226"/>
                    <a:pt x="414" y="231"/>
                  </a:cubicBezTo>
                  <a:cubicBezTo>
                    <a:pt x="413" y="231"/>
                    <a:pt x="411" y="230"/>
                    <a:pt x="411" y="232"/>
                  </a:cubicBezTo>
                  <a:cubicBezTo>
                    <a:pt x="422" y="231"/>
                    <a:pt x="423" y="220"/>
                    <a:pt x="438" y="219"/>
                  </a:cubicBezTo>
                  <a:cubicBezTo>
                    <a:pt x="437" y="217"/>
                    <a:pt x="432" y="219"/>
                    <a:pt x="432" y="217"/>
                  </a:cubicBezTo>
                  <a:cubicBezTo>
                    <a:pt x="535" y="209"/>
                    <a:pt x="643" y="214"/>
                    <a:pt x="723" y="209"/>
                  </a:cubicBezTo>
                  <a:cubicBezTo>
                    <a:pt x="766" y="214"/>
                    <a:pt x="839" y="202"/>
                    <a:pt x="883" y="211"/>
                  </a:cubicBezTo>
                  <a:cubicBezTo>
                    <a:pt x="881" y="211"/>
                    <a:pt x="880" y="212"/>
                    <a:pt x="880" y="213"/>
                  </a:cubicBezTo>
                  <a:cubicBezTo>
                    <a:pt x="884" y="210"/>
                    <a:pt x="895" y="214"/>
                    <a:pt x="885" y="215"/>
                  </a:cubicBezTo>
                  <a:cubicBezTo>
                    <a:pt x="893" y="215"/>
                    <a:pt x="895" y="217"/>
                    <a:pt x="902" y="218"/>
                  </a:cubicBezTo>
                  <a:cubicBezTo>
                    <a:pt x="900" y="219"/>
                    <a:pt x="898" y="219"/>
                    <a:pt x="897" y="220"/>
                  </a:cubicBezTo>
                  <a:cubicBezTo>
                    <a:pt x="917" y="216"/>
                    <a:pt x="927" y="217"/>
                    <a:pt x="941" y="217"/>
                  </a:cubicBezTo>
                  <a:cubicBezTo>
                    <a:pt x="939" y="217"/>
                    <a:pt x="937" y="217"/>
                    <a:pt x="937" y="216"/>
                  </a:cubicBezTo>
                  <a:cubicBezTo>
                    <a:pt x="942" y="215"/>
                    <a:pt x="946" y="215"/>
                    <a:pt x="944" y="218"/>
                  </a:cubicBezTo>
                  <a:cubicBezTo>
                    <a:pt x="947" y="214"/>
                    <a:pt x="952" y="221"/>
                    <a:pt x="950" y="216"/>
                  </a:cubicBezTo>
                  <a:close/>
                  <a:moveTo>
                    <a:pt x="948" y="212"/>
                  </a:moveTo>
                  <a:cubicBezTo>
                    <a:pt x="948" y="210"/>
                    <a:pt x="951" y="210"/>
                    <a:pt x="953" y="210"/>
                  </a:cubicBezTo>
                  <a:cubicBezTo>
                    <a:pt x="950" y="209"/>
                    <a:pt x="945" y="208"/>
                    <a:pt x="941" y="209"/>
                  </a:cubicBezTo>
                  <a:cubicBezTo>
                    <a:pt x="945" y="206"/>
                    <a:pt x="959" y="203"/>
                    <a:pt x="960" y="210"/>
                  </a:cubicBezTo>
                  <a:cubicBezTo>
                    <a:pt x="955" y="210"/>
                    <a:pt x="951" y="214"/>
                    <a:pt x="948" y="212"/>
                  </a:cubicBezTo>
                  <a:close/>
                  <a:moveTo>
                    <a:pt x="1032" y="206"/>
                  </a:moveTo>
                  <a:cubicBezTo>
                    <a:pt x="1036" y="201"/>
                    <a:pt x="1047" y="205"/>
                    <a:pt x="1053" y="206"/>
                  </a:cubicBezTo>
                  <a:cubicBezTo>
                    <a:pt x="1050" y="213"/>
                    <a:pt x="1037" y="205"/>
                    <a:pt x="1032" y="206"/>
                  </a:cubicBezTo>
                  <a:close/>
                  <a:moveTo>
                    <a:pt x="782" y="202"/>
                  </a:moveTo>
                  <a:cubicBezTo>
                    <a:pt x="715" y="206"/>
                    <a:pt x="643" y="210"/>
                    <a:pt x="580" y="206"/>
                  </a:cubicBezTo>
                  <a:cubicBezTo>
                    <a:pt x="539" y="203"/>
                    <a:pt x="499" y="216"/>
                    <a:pt x="462" y="207"/>
                  </a:cubicBezTo>
                  <a:cubicBezTo>
                    <a:pt x="474" y="203"/>
                    <a:pt x="515" y="203"/>
                    <a:pt x="531" y="207"/>
                  </a:cubicBezTo>
                  <a:cubicBezTo>
                    <a:pt x="530" y="204"/>
                    <a:pt x="532" y="204"/>
                    <a:pt x="532" y="207"/>
                  </a:cubicBezTo>
                  <a:cubicBezTo>
                    <a:pt x="614" y="202"/>
                    <a:pt x="689" y="205"/>
                    <a:pt x="782" y="202"/>
                  </a:cubicBezTo>
                  <a:close/>
                  <a:moveTo>
                    <a:pt x="325" y="207"/>
                  </a:moveTo>
                  <a:cubicBezTo>
                    <a:pt x="326" y="204"/>
                    <a:pt x="330" y="204"/>
                    <a:pt x="334" y="206"/>
                  </a:cubicBezTo>
                  <a:cubicBezTo>
                    <a:pt x="331" y="209"/>
                    <a:pt x="329" y="206"/>
                    <a:pt x="325" y="207"/>
                  </a:cubicBezTo>
                  <a:close/>
                  <a:moveTo>
                    <a:pt x="160" y="198"/>
                  </a:moveTo>
                  <a:cubicBezTo>
                    <a:pt x="179" y="196"/>
                    <a:pt x="205" y="197"/>
                    <a:pt x="212" y="196"/>
                  </a:cubicBezTo>
                  <a:cubicBezTo>
                    <a:pt x="202" y="201"/>
                    <a:pt x="174" y="197"/>
                    <a:pt x="160" y="198"/>
                  </a:cubicBezTo>
                  <a:close/>
                  <a:moveTo>
                    <a:pt x="156" y="199"/>
                  </a:moveTo>
                  <a:cubicBezTo>
                    <a:pt x="151" y="197"/>
                    <a:pt x="146" y="198"/>
                    <a:pt x="138" y="198"/>
                  </a:cubicBezTo>
                  <a:cubicBezTo>
                    <a:pt x="142" y="197"/>
                    <a:pt x="153" y="195"/>
                    <a:pt x="156" y="199"/>
                  </a:cubicBezTo>
                  <a:close/>
                  <a:moveTo>
                    <a:pt x="485" y="193"/>
                  </a:moveTo>
                  <a:cubicBezTo>
                    <a:pt x="487" y="193"/>
                    <a:pt x="493" y="193"/>
                    <a:pt x="498" y="192"/>
                  </a:cubicBezTo>
                  <a:cubicBezTo>
                    <a:pt x="495" y="196"/>
                    <a:pt x="488" y="195"/>
                    <a:pt x="485" y="193"/>
                  </a:cubicBezTo>
                  <a:close/>
                  <a:moveTo>
                    <a:pt x="499" y="192"/>
                  </a:moveTo>
                  <a:cubicBezTo>
                    <a:pt x="502" y="193"/>
                    <a:pt x="510" y="192"/>
                    <a:pt x="516" y="192"/>
                  </a:cubicBezTo>
                  <a:cubicBezTo>
                    <a:pt x="513" y="193"/>
                    <a:pt x="503" y="196"/>
                    <a:pt x="499" y="192"/>
                  </a:cubicBezTo>
                  <a:close/>
                  <a:moveTo>
                    <a:pt x="277" y="191"/>
                  </a:moveTo>
                  <a:cubicBezTo>
                    <a:pt x="273" y="192"/>
                    <a:pt x="264" y="193"/>
                    <a:pt x="258" y="191"/>
                  </a:cubicBezTo>
                  <a:cubicBezTo>
                    <a:pt x="261" y="191"/>
                    <a:pt x="271" y="190"/>
                    <a:pt x="277" y="191"/>
                  </a:cubicBezTo>
                  <a:close/>
                  <a:moveTo>
                    <a:pt x="252" y="193"/>
                  </a:moveTo>
                  <a:cubicBezTo>
                    <a:pt x="250" y="193"/>
                    <a:pt x="251" y="192"/>
                    <a:pt x="251" y="191"/>
                  </a:cubicBezTo>
                  <a:cubicBezTo>
                    <a:pt x="248" y="192"/>
                    <a:pt x="246" y="192"/>
                    <a:pt x="243" y="191"/>
                  </a:cubicBezTo>
                  <a:cubicBezTo>
                    <a:pt x="244" y="190"/>
                    <a:pt x="251" y="190"/>
                    <a:pt x="252" y="191"/>
                  </a:cubicBezTo>
                  <a:lnTo>
                    <a:pt x="252" y="193"/>
                  </a:lnTo>
                  <a:close/>
                  <a:moveTo>
                    <a:pt x="209" y="191"/>
                  </a:moveTo>
                  <a:cubicBezTo>
                    <a:pt x="216" y="189"/>
                    <a:pt x="222" y="191"/>
                    <a:pt x="231" y="190"/>
                  </a:cubicBezTo>
                  <a:cubicBezTo>
                    <a:pt x="235" y="191"/>
                    <a:pt x="240" y="189"/>
                    <a:pt x="242" y="191"/>
                  </a:cubicBezTo>
                  <a:cubicBezTo>
                    <a:pt x="230" y="191"/>
                    <a:pt x="230" y="191"/>
                    <a:pt x="230" y="191"/>
                  </a:cubicBezTo>
                  <a:cubicBezTo>
                    <a:pt x="225" y="191"/>
                    <a:pt x="212" y="192"/>
                    <a:pt x="209" y="191"/>
                  </a:cubicBezTo>
                  <a:close/>
                  <a:moveTo>
                    <a:pt x="188" y="192"/>
                  </a:moveTo>
                  <a:cubicBezTo>
                    <a:pt x="186" y="190"/>
                    <a:pt x="182" y="191"/>
                    <a:pt x="179" y="191"/>
                  </a:cubicBezTo>
                  <a:cubicBezTo>
                    <a:pt x="177" y="189"/>
                    <a:pt x="186" y="192"/>
                    <a:pt x="187" y="189"/>
                  </a:cubicBezTo>
                  <a:cubicBezTo>
                    <a:pt x="179" y="188"/>
                    <a:pt x="169" y="189"/>
                    <a:pt x="162" y="188"/>
                  </a:cubicBezTo>
                  <a:cubicBezTo>
                    <a:pt x="171" y="183"/>
                    <a:pt x="181" y="188"/>
                    <a:pt x="192" y="187"/>
                  </a:cubicBezTo>
                  <a:cubicBezTo>
                    <a:pt x="194" y="188"/>
                    <a:pt x="186" y="188"/>
                    <a:pt x="188" y="192"/>
                  </a:cubicBezTo>
                  <a:close/>
                  <a:moveTo>
                    <a:pt x="104" y="147"/>
                  </a:moveTo>
                  <a:cubicBezTo>
                    <a:pt x="101" y="147"/>
                    <a:pt x="94" y="149"/>
                    <a:pt x="89" y="147"/>
                  </a:cubicBezTo>
                  <a:cubicBezTo>
                    <a:pt x="96" y="146"/>
                    <a:pt x="99" y="145"/>
                    <a:pt x="105" y="144"/>
                  </a:cubicBezTo>
                  <a:cubicBezTo>
                    <a:pt x="105" y="146"/>
                    <a:pt x="101" y="147"/>
                    <a:pt x="104" y="147"/>
                  </a:cubicBezTo>
                  <a:close/>
                  <a:moveTo>
                    <a:pt x="72" y="145"/>
                  </a:moveTo>
                  <a:cubicBezTo>
                    <a:pt x="74" y="142"/>
                    <a:pt x="83" y="143"/>
                    <a:pt x="88" y="144"/>
                  </a:cubicBezTo>
                  <a:cubicBezTo>
                    <a:pt x="87" y="146"/>
                    <a:pt x="83" y="145"/>
                    <a:pt x="81" y="145"/>
                  </a:cubicBezTo>
                  <a:cubicBezTo>
                    <a:pt x="81" y="147"/>
                    <a:pt x="86" y="146"/>
                    <a:pt x="88" y="146"/>
                  </a:cubicBezTo>
                  <a:cubicBezTo>
                    <a:pt x="82" y="151"/>
                    <a:pt x="81" y="144"/>
                    <a:pt x="72" y="145"/>
                  </a:cubicBezTo>
                  <a:close/>
                  <a:moveTo>
                    <a:pt x="460" y="132"/>
                  </a:moveTo>
                  <a:cubicBezTo>
                    <a:pt x="469" y="130"/>
                    <a:pt x="478" y="130"/>
                    <a:pt x="486" y="131"/>
                  </a:cubicBezTo>
                  <a:cubicBezTo>
                    <a:pt x="481" y="135"/>
                    <a:pt x="467" y="133"/>
                    <a:pt x="460" y="132"/>
                  </a:cubicBezTo>
                  <a:close/>
                  <a:moveTo>
                    <a:pt x="475" y="93"/>
                  </a:moveTo>
                  <a:cubicBezTo>
                    <a:pt x="481" y="95"/>
                    <a:pt x="490" y="91"/>
                    <a:pt x="498" y="91"/>
                  </a:cubicBezTo>
                  <a:cubicBezTo>
                    <a:pt x="495" y="97"/>
                    <a:pt x="478" y="96"/>
                    <a:pt x="475" y="93"/>
                  </a:cubicBezTo>
                  <a:close/>
                  <a:moveTo>
                    <a:pt x="508" y="90"/>
                  </a:moveTo>
                  <a:cubicBezTo>
                    <a:pt x="498" y="96"/>
                    <a:pt x="505" y="87"/>
                    <a:pt x="508" y="89"/>
                  </a:cubicBezTo>
                  <a:cubicBezTo>
                    <a:pt x="508" y="89"/>
                    <a:pt x="509" y="90"/>
                    <a:pt x="508" y="90"/>
                  </a:cubicBezTo>
                  <a:close/>
                  <a:moveTo>
                    <a:pt x="537" y="87"/>
                  </a:moveTo>
                  <a:cubicBezTo>
                    <a:pt x="539" y="85"/>
                    <a:pt x="542" y="85"/>
                    <a:pt x="537" y="85"/>
                  </a:cubicBezTo>
                  <a:cubicBezTo>
                    <a:pt x="542" y="83"/>
                    <a:pt x="549" y="84"/>
                    <a:pt x="554" y="85"/>
                  </a:cubicBezTo>
                  <a:cubicBezTo>
                    <a:pt x="551" y="88"/>
                    <a:pt x="542" y="86"/>
                    <a:pt x="537" y="87"/>
                  </a:cubicBezTo>
                  <a:close/>
                  <a:moveTo>
                    <a:pt x="536" y="87"/>
                  </a:moveTo>
                  <a:cubicBezTo>
                    <a:pt x="526" y="87"/>
                    <a:pt x="526" y="87"/>
                    <a:pt x="526" y="87"/>
                  </a:cubicBezTo>
                  <a:cubicBezTo>
                    <a:pt x="528" y="85"/>
                    <a:pt x="535" y="82"/>
                    <a:pt x="536" y="87"/>
                  </a:cubicBezTo>
                  <a:close/>
                  <a:moveTo>
                    <a:pt x="428" y="87"/>
                  </a:moveTo>
                  <a:cubicBezTo>
                    <a:pt x="417" y="87"/>
                    <a:pt x="417" y="87"/>
                    <a:pt x="417" y="87"/>
                  </a:cubicBezTo>
                  <a:cubicBezTo>
                    <a:pt x="419" y="82"/>
                    <a:pt x="428" y="83"/>
                    <a:pt x="428" y="87"/>
                  </a:cubicBezTo>
                  <a:close/>
                  <a:moveTo>
                    <a:pt x="340" y="84"/>
                  </a:moveTo>
                  <a:cubicBezTo>
                    <a:pt x="320" y="85"/>
                    <a:pt x="289" y="86"/>
                    <a:pt x="273" y="83"/>
                  </a:cubicBezTo>
                  <a:cubicBezTo>
                    <a:pt x="299" y="80"/>
                    <a:pt x="317" y="81"/>
                    <a:pt x="340" y="84"/>
                  </a:cubicBezTo>
                  <a:close/>
                  <a:moveTo>
                    <a:pt x="589" y="71"/>
                  </a:moveTo>
                  <a:cubicBezTo>
                    <a:pt x="571" y="69"/>
                    <a:pt x="554" y="72"/>
                    <a:pt x="540" y="73"/>
                  </a:cubicBezTo>
                  <a:cubicBezTo>
                    <a:pt x="542" y="67"/>
                    <a:pt x="553" y="68"/>
                    <a:pt x="560" y="68"/>
                  </a:cubicBezTo>
                  <a:cubicBezTo>
                    <a:pt x="587" y="68"/>
                    <a:pt x="626" y="68"/>
                    <a:pt x="652" y="69"/>
                  </a:cubicBezTo>
                  <a:cubicBezTo>
                    <a:pt x="659" y="64"/>
                    <a:pt x="686" y="66"/>
                    <a:pt x="691" y="71"/>
                  </a:cubicBezTo>
                  <a:cubicBezTo>
                    <a:pt x="687" y="72"/>
                    <a:pt x="683" y="74"/>
                    <a:pt x="675" y="75"/>
                  </a:cubicBezTo>
                  <a:cubicBezTo>
                    <a:pt x="668" y="68"/>
                    <a:pt x="655" y="78"/>
                    <a:pt x="643" y="71"/>
                  </a:cubicBezTo>
                  <a:cubicBezTo>
                    <a:pt x="648" y="74"/>
                    <a:pt x="629" y="74"/>
                    <a:pt x="626" y="74"/>
                  </a:cubicBezTo>
                  <a:cubicBezTo>
                    <a:pt x="609" y="74"/>
                    <a:pt x="585" y="74"/>
                    <a:pt x="568" y="77"/>
                  </a:cubicBezTo>
                  <a:cubicBezTo>
                    <a:pt x="604" y="80"/>
                    <a:pt x="636" y="74"/>
                    <a:pt x="662" y="78"/>
                  </a:cubicBezTo>
                  <a:cubicBezTo>
                    <a:pt x="690" y="75"/>
                    <a:pt x="735" y="77"/>
                    <a:pt x="774" y="74"/>
                  </a:cubicBezTo>
                  <a:cubicBezTo>
                    <a:pt x="759" y="82"/>
                    <a:pt x="744" y="78"/>
                    <a:pt x="728" y="77"/>
                  </a:cubicBezTo>
                  <a:cubicBezTo>
                    <a:pt x="701" y="75"/>
                    <a:pt x="673" y="85"/>
                    <a:pt x="648" y="82"/>
                  </a:cubicBezTo>
                  <a:cubicBezTo>
                    <a:pt x="592" y="75"/>
                    <a:pt x="520" y="83"/>
                    <a:pt x="453" y="79"/>
                  </a:cubicBezTo>
                  <a:cubicBezTo>
                    <a:pt x="457" y="77"/>
                    <a:pt x="461" y="76"/>
                    <a:pt x="464" y="76"/>
                  </a:cubicBezTo>
                  <a:cubicBezTo>
                    <a:pt x="441" y="75"/>
                    <a:pt x="407" y="75"/>
                    <a:pt x="386" y="80"/>
                  </a:cubicBezTo>
                  <a:cubicBezTo>
                    <a:pt x="385" y="77"/>
                    <a:pt x="388" y="77"/>
                    <a:pt x="390" y="77"/>
                  </a:cubicBezTo>
                  <a:cubicBezTo>
                    <a:pt x="362" y="78"/>
                    <a:pt x="331" y="78"/>
                    <a:pt x="309" y="78"/>
                  </a:cubicBezTo>
                  <a:cubicBezTo>
                    <a:pt x="325" y="74"/>
                    <a:pt x="349" y="75"/>
                    <a:pt x="364" y="75"/>
                  </a:cubicBezTo>
                  <a:cubicBezTo>
                    <a:pt x="364" y="74"/>
                    <a:pt x="363" y="74"/>
                    <a:pt x="362" y="74"/>
                  </a:cubicBezTo>
                  <a:cubicBezTo>
                    <a:pt x="402" y="73"/>
                    <a:pt x="462" y="68"/>
                    <a:pt x="508" y="75"/>
                  </a:cubicBezTo>
                  <a:cubicBezTo>
                    <a:pt x="493" y="73"/>
                    <a:pt x="487" y="74"/>
                    <a:pt x="470" y="76"/>
                  </a:cubicBezTo>
                  <a:cubicBezTo>
                    <a:pt x="511" y="79"/>
                    <a:pt x="547" y="77"/>
                    <a:pt x="589" y="71"/>
                  </a:cubicBezTo>
                  <a:close/>
                  <a:moveTo>
                    <a:pt x="709" y="68"/>
                  </a:moveTo>
                  <a:cubicBezTo>
                    <a:pt x="714" y="65"/>
                    <a:pt x="725" y="64"/>
                    <a:pt x="732" y="67"/>
                  </a:cubicBezTo>
                  <a:cubicBezTo>
                    <a:pt x="725" y="69"/>
                    <a:pt x="719" y="70"/>
                    <a:pt x="709" y="68"/>
                  </a:cubicBezTo>
                  <a:close/>
                  <a:moveTo>
                    <a:pt x="422" y="61"/>
                  </a:moveTo>
                  <a:cubicBezTo>
                    <a:pt x="417" y="58"/>
                    <a:pt x="415" y="61"/>
                    <a:pt x="409" y="58"/>
                  </a:cubicBezTo>
                  <a:cubicBezTo>
                    <a:pt x="414" y="56"/>
                    <a:pt x="431" y="58"/>
                    <a:pt x="432" y="48"/>
                  </a:cubicBezTo>
                  <a:cubicBezTo>
                    <a:pt x="445" y="43"/>
                    <a:pt x="464" y="54"/>
                    <a:pt x="474" y="46"/>
                  </a:cubicBezTo>
                  <a:cubicBezTo>
                    <a:pt x="465" y="44"/>
                    <a:pt x="455" y="46"/>
                    <a:pt x="446" y="45"/>
                  </a:cubicBezTo>
                  <a:cubicBezTo>
                    <a:pt x="455" y="42"/>
                    <a:pt x="475" y="43"/>
                    <a:pt x="487" y="43"/>
                  </a:cubicBezTo>
                  <a:cubicBezTo>
                    <a:pt x="483" y="46"/>
                    <a:pt x="477" y="48"/>
                    <a:pt x="475" y="46"/>
                  </a:cubicBezTo>
                  <a:cubicBezTo>
                    <a:pt x="484" y="48"/>
                    <a:pt x="507" y="49"/>
                    <a:pt x="523" y="52"/>
                  </a:cubicBezTo>
                  <a:cubicBezTo>
                    <a:pt x="524" y="51"/>
                    <a:pt x="528" y="48"/>
                    <a:pt x="524" y="48"/>
                  </a:cubicBezTo>
                  <a:cubicBezTo>
                    <a:pt x="547" y="51"/>
                    <a:pt x="564" y="47"/>
                    <a:pt x="592" y="45"/>
                  </a:cubicBezTo>
                  <a:cubicBezTo>
                    <a:pt x="639" y="43"/>
                    <a:pt x="692" y="45"/>
                    <a:pt x="741" y="44"/>
                  </a:cubicBezTo>
                  <a:cubicBezTo>
                    <a:pt x="778" y="44"/>
                    <a:pt x="818" y="43"/>
                    <a:pt x="856" y="40"/>
                  </a:cubicBezTo>
                  <a:cubicBezTo>
                    <a:pt x="874" y="38"/>
                    <a:pt x="890" y="43"/>
                    <a:pt x="908" y="43"/>
                  </a:cubicBezTo>
                  <a:cubicBezTo>
                    <a:pt x="824" y="63"/>
                    <a:pt x="712" y="64"/>
                    <a:pt x="628" y="65"/>
                  </a:cubicBezTo>
                  <a:cubicBezTo>
                    <a:pt x="630" y="62"/>
                    <a:pt x="636" y="64"/>
                    <a:pt x="638" y="62"/>
                  </a:cubicBezTo>
                  <a:cubicBezTo>
                    <a:pt x="605" y="60"/>
                    <a:pt x="561" y="68"/>
                    <a:pt x="532" y="64"/>
                  </a:cubicBezTo>
                  <a:cubicBezTo>
                    <a:pt x="531" y="61"/>
                    <a:pt x="533" y="62"/>
                    <a:pt x="533" y="61"/>
                  </a:cubicBezTo>
                  <a:cubicBezTo>
                    <a:pt x="523" y="61"/>
                    <a:pt x="502" y="64"/>
                    <a:pt x="487" y="65"/>
                  </a:cubicBezTo>
                  <a:cubicBezTo>
                    <a:pt x="488" y="61"/>
                    <a:pt x="494" y="62"/>
                    <a:pt x="495" y="60"/>
                  </a:cubicBezTo>
                  <a:cubicBezTo>
                    <a:pt x="475" y="57"/>
                    <a:pt x="439" y="63"/>
                    <a:pt x="418" y="64"/>
                  </a:cubicBezTo>
                  <a:cubicBezTo>
                    <a:pt x="418" y="63"/>
                    <a:pt x="419" y="63"/>
                    <a:pt x="419" y="63"/>
                  </a:cubicBezTo>
                  <a:cubicBezTo>
                    <a:pt x="420" y="62"/>
                    <a:pt x="420" y="60"/>
                    <a:pt x="422" y="61"/>
                  </a:cubicBezTo>
                  <a:close/>
                  <a:moveTo>
                    <a:pt x="371" y="62"/>
                  </a:moveTo>
                  <a:cubicBezTo>
                    <a:pt x="373" y="60"/>
                    <a:pt x="371" y="60"/>
                    <a:pt x="372" y="57"/>
                  </a:cubicBezTo>
                  <a:cubicBezTo>
                    <a:pt x="367" y="56"/>
                    <a:pt x="368" y="62"/>
                    <a:pt x="362" y="61"/>
                  </a:cubicBezTo>
                  <a:cubicBezTo>
                    <a:pt x="364" y="57"/>
                    <a:pt x="366" y="53"/>
                    <a:pt x="365" y="48"/>
                  </a:cubicBezTo>
                  <a:cubicBezTo>
                    <a:pt x="384" y="46"/>
                    <a:pt x="390" y="56"/>
                    <a:pt x="405" y="58"/>
                  </a:cubicBezTo>
                  <a:cubicBezTo>
                    <a:pt x="398" y="64"/>
                    <a:pt x="383" y="61"/>
                    <a:pt x="371" y="62"/>
                  </a:cubicBezTo>
                  <a:close/>
                  <a:moveTo>
                    <a:pt x="1206" y="52"/>
                  </a:moveTo>
                  <a:cubicBezTo>
                    <a:pt x="1216" y="49"/>
                    <a:pt x="1230" y="52"/>
                    <a:pt x="1236" y="53"/>
                  </a:cubicBezTo>
                  <a:cubicBezTo>
                    <a:pt x="1231" y="55"/>
                    <a:pt x="1210" y="60"/>
                    <a:pt x="1206" y="52"/>
                  </a:cubicBezTo>
                  <a:close/>
                  <a:moveTo>
                    <a:pt x="1251" y="48"/>
                  </a:moveTo>
                  <a:cubicBezTo>
                    <a:pt x="1261" y="37"/>
                    <a:pt x="1295" y="43"/>
                    <a:pt x="1314" y="44"/>
                  </a:cubicBezTo>
                  <a:cubicBezTo>
                    <a:pt x="1310" y="49"/>
                    <a:pt x="1305" y="48"/>
                    <a:pt x="1298" y="49"/>
                  </a:cubicBezTo>
                  <a:cubicBezTo>
                    <a:pt x="1290" y="41"/>
                    <a:pt x="1264" y="50"/>
                    <a:pt x="1251" y="48"/>
                  </a:cubicBezTo>
                  <a:close/>
                  <a:moveTo>
                    <a:pt x="950" y="42"/>
                  </a:moveTo>
                  <a:cubicBezTo>
                    <a:pt x="956" y="39"/>
                    <a:pt x="973" y="42"/>
                    <a:pt x="980" y="42"/>
                  </a:cubicBezTo>
                  <a:cubicBezTo>
                    <a:pt x="973" y="54"/>
                    <a:pt x="960" y="41"/>
                    <a:pt x="950" y="42"/>
                  </a:cubicBezTo>
                  <a:close/>
                  <a:moveTo>
                    <a:pt x="409" y="42"/>
                  </a:moveTo>
                  <a:cubicBezTo>
                    <a:pt x="409" y="45"/>
                    <a:pt x="404" y="43"/>
                    <a:pt x="402" y="43"/>
                  </a:cubicBezTo>
                  <a:cubicBezTo>
                    <a:pt x="404" y="41"/>
                    <a:pt x="405" y="43"/>
                    <a:pt x="409" y="42"/>
                  </a:cubicBezTo>
                  <a:close/>
                  <a:moveTo>
                    <a:pt x="407" y="40"/>
                  </a:moveTo>
                  <a:cubicBezTo>
                    <a:pt x="408" y="38"/>
                    <a:pt x="411" y="39"/>
                    <a:pt x="412" y="38"/>
                  </a:cubicBezTo>
                  <a:cubicBezTo>
                    <a:pt x="408" y="36"/>
                    <a:pt x="401" y="36"/>
                    <a:pt x="399" y="32"/>
                  </a:cubicBezTo>
                  <a:cubicBezTo>
                    <a:pt x="410" y="32"/>
                    <a:pt x="428" y="33"/>
                    <a:pt x="441" y="34"/>
                  </a:cubicBezTo>
                  <a:cubicBezTo>
                    <a:pt x="433" y="40"/>
                    <a:pt x="419" y="39"/>
                    <a:pt x="407" y="40"/>
                  </a:cubicBezTo>
                  <a:close/>
                  <a:moveTo>
                    <a:pt x="1260" y="27"/>
                  </a:moveTo>
                  <a:cubicBezTo>
                    <a:pt x="1269" y="28"/>
                    <a:pt x="1277" y="25"/>
                    <a:pt x="1283" y="28"/>
                  </a:cubicBezTo>
                  <a:cubicBezTo>
                    <a:pt x="1279" y="33"/>
                    <a:pt x="1265" y="33"/>
                    <a:pt x="1260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543" y="949566"/>
              <a:ext cx="2005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仿宋" pitchFamily="49" charset="-122"/>
                  <a:ea typeface="仿宋" pitchFamily="49" charset="-122"/>
                </a:rPr>
                <a:t>古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仿宋" pitchFamily="49" charset="-122"/>
                  <a:ea typeface="仿宋" pitchFamily="49" charset="-122"/>
                </a:rPr>
                <a:t>埃及年代表</a:t>
              </a:r>
              <a:endParaRPr lang="zh-CN" altLang="en-US" sz="2400" b="1" dirty="0">
                <a:solidFill>
                  <a:schemeClr val="bg1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496" y="192668"/>
            <a:ext cx="6048672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探究二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尼罗河与古埃及政治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发展有何关系？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77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C48B8E-E538-4932-AAD0-872D42F59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BC48B8E-E538-4932-AAD0-872D42F59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25F13-BD43-44C7-9685-C5C9CF543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5725F13-BD43-44C7-9685-C5C9CF543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FC12C-113C-4588-B121-E1ECBC4F4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9EFC12C-113C-4588-B121-E1ECBC4F4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947101-C024-4018-A5CB-309BF1794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1947101-C024-4018-A5CB-309BF1794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55F23D-5C23-464F-935F-A7303AD47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555F23D-5C23-464F-935F-A7303AD473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FAF66-5AB0-4518-ACA9-10B4200A8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88FAF66-5AB0-4518-ACA9-10B4200A8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3AC4EB-4999-409E-9DD3-ABCBC2DEF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53AC4EB-4999-409E-9DD3-ABCBC2DEF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21F7D-DD8E-49F1-A208-722A71EE5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73E21F7D-DD8E-49F1-A208-722A71EE5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EC0F3E-3059-4390-860B-AB0428DBD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EC0F3E-3059-4390-860B-AB0428DBD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E65958-5398-4B79-99F6-BF7AEDCB8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90E65958-5398-4B79-99F6-BF7AEDCB8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1AF3FF-3D6E-4FA2-847B-DC2929BB4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1B1AF3FF-3D6E-4FA2-847B-DC2929BB4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8424" y="411510"/>
            <a:ext cx="5760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图特摩斯三世统治时期版图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pic>
        <p:nvPicPr>
          <p:cNvPr id="4" name="图片 3" descr="图片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596" y="50743"/>
            <a:ext cx="3530600" cy="519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11960" y="4155926"/>
            <a:ext cx="151127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南：尼罗河“第四瀑布”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571103" y="425764"/>
            <a:ext cx="2304256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Book Antiqua" pitchFamily="18" charset="0"/>
                <a:ea typeface="宋体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仿宋" pitchFamily="49" charset="-122"/>
                <a:ea typeface="仿宋" pitchFamily="49" charset="-122"/>
              </a:rPr>
              <a:t>北：叙利亚与小亚细亚交界处，以及幼发拉底河上游</a:t>
            </a:r>
          </a:p>
        </p:txBody>
      </p:sp>
      <p:sp>
        <p:nvSpPr>
          <p:cNvPr id="8" name="椭圆 7"/>
          <p:cNvSpPr/>
          <p:nvPr/>
        </p:nvSpPr>
        <p:spPr>
          <a:xfrm rot="15570286">
            <a:off x="5204898" y="2142151"/>
            <a:ext cx="2037835" cy="7169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1518" y="409363"/>
            <a:ext cx="4104457" cy="1663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b="1" dirty="0">
                <a:latin typeface="仿宋" pitchFamily="49" charset="-122"/>
                <a:ea typeface="仿宋" pitchFamily="49" charset="-122"/>
              </a:rPr>
              <a:t>古王国时期的疆域只限于尼罗河和第一瀑布之间，这说明早期古埃及疆域和尼罗河有什么样的关系？</a:t>
            </a:r>
          </a:p>
        </p:txBody>
      </p:sp>
      <p:sp>
        <p:nvSpPr>
          <p:cNvPr id="11" name="矩形 10"/>
          <p:cNvSpPr/>
          <p:nvPr/>
        </p:nvSpPr>
        <p:spPr>
          <a:xfrm>
            <a:off x="251518" y="2089409"/>
            <a:ext cx="47037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早期古埃及疆域受环境制约较大。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8" name="Picture 4" descr="https://gss1.bdstatic.com/9vo3dSag_xI4khGkpoWK1HF6hhy/baike/c0%3Dbaike80%2C5%2C5%2C80%2C26/sign=ab4e1dfdb812c8fca0fefe9f9d6af920/503d269759ee3d6d8c3ee81642166d224e4ade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3"/>
          <a:stretch/>
        </p:blipFill>
        <p:spPr bwMode="auto">
          <a:xfrm>
            <a:off x="800197" y="2859782"/>
            <a:ext cx="3007097" cy="1805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0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1FC574DE5752A612C74088484789D98"/>
          <p:cNvPicPr>
            <a:picLocks noChangeAspect="1"/>
          </p:cNvPicPr>
          <p:nvPr/>
        </p:nvPicPr>
        <p:blipFill rotWithShape="1">
          <a:blip r:embed="rId2"/>
          <a:srcRect l="2433" r="2687"/>
          <a:stretch/>
        </p:blipFill>
        <p:spPr>
          <a:xfrm>
            <a:off x="107504" y="645589"/>
            <a:ext cx="8605465" cy="2646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496" y="51470"/>
            <a:ext cx="6048672" cy="510778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探究二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</a:rPr>
              <a:t>尼罗河与古埃及政治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</a:rPr>
              <a:t>发展有何关系？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966610" y="3320290"/>
            <a:ext cx="1435325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水量充沛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4401936" y="3576846"/>
            <a:ext cx="574130" cy="23779"/>
          </a:xfrm>
          <a:custGeom>
            <a:avLst/>
            <a:gdLst>
              <a:gd name="connsiteX0" fmla="*/ 0 w 641350"/>
              <a:gd name="connsiteY0" fmla="*/ 17753 h 35507"/>
              <a:gd name="connsiteX1" fmla="*/ 641350 w 6413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350" h="35507">
                <a:moveTo>
                  <a:pt x="0" y="17753"/>
                </a:moveTo>
                <a:lnTo>
                  <a:pt x="641350" y="1775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341" tIns="1720" rIns="317342" bIns="172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 dirty="0"/>
          </a:p>
        </p:txBody>
      </p:sp>
      <p:sp>
        <p:nvSpPr>
          <p:cNvPr id="11" name="任意多边形 10"/>
          <p:cNvSpPr/>
          <p:nvPr/>
        </p:nvSpPr>
        <p:spPr>
          <a:xfrm>
            <a:off x="4765498" y="3320290"/>
            <a:ext cx="2902846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政权稳定，王权发达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966610" y="4555139"/>
            <a:ext cx="1435325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水量衰减</a:t>
            </a:r>
          </a:p>
        </p:txBody>
      </p:sp>
      <p:sp>
        <p:nvSpPr>
          <p:cNvPr id="13" name="任意多边形 12"/>
          <p:cNvSpPr/>
          <p:nvPr/>
        </p:nvSpPr>
        <p:spPr>
          <a:xfrm>
            <a:off x="4401936" y="4811695"/>
            <a:ext cx="574130" cy="23779"/>
          </a:xfrm>
          <a:custGeom>
            <a:avLst/>
            <a:gdLst>
              <a:gd name="connsiteX0" fmla="*/ 0 w 641350"/>
              <a:gd name="connsiteY0" fmla="*/ 17753 h 35507"/>
              <a:gd name="connsiteX1" fmla="*/ 641350 w 641350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350" h="35507">
                <a:moveTo>
                  <a:pt x="0" y="17753"/>
                </a:moveTo>
                <a:lnTo>
                  <a:pt x="641350" y="1775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7341" tIns="1720" rIns="317342" bIns="172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4" name="任意多边形 13"/>
          <p:cNvSpPr/>
          <p:nvPr/>
        </p:nvSpPr>
        <p:spPr>
          <a:xfrm>
            <a:off x="4765498" y="4555139"/>
            <a:ext cx="2902846" cy="53689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王权衰落，地方割据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1331640" y="3875745"/>
            <a:ext cx="1150418" cy="628251"/>
          </a:xfrm>
          <a:custGeom>
            <a:avLst/>
            <a:gdLst>
              <a:gd name="connsiteX0" fmla="*/ 0 w 1603374"/>
              <a:gd name="connsiteY0" fmla="*/ 80169 h 801687"/>
              <a:gd name="connsiteX1" fmla="*/ 80169 w 1603374"/>
              <a:gd name="connsiteY1" fmla="*/ 0 h 801687"/>
              <a:gd name="connsiteX2" fmla="*/ 1523205 w 1603374"/>
              <a:gd name="connsiteY2" fmla="*/ 0 h 801687"/>
              <a:gd name="connsiteX3" fmla="*/ 1603374 w 1603374"/>
              <a:gd name="connsiteY3" fmla="*/ 80169 h 801687"/>
              <a:gd name="connsiteX4" fmla="*/ 1603374 w 1603374"/>
              <a:gd name="connsiteY4" fmla="*/ 721518 h 801687"/>
              <a:gd name="connsiteX5" fmla="*/ 1523205 w 1603374"/>
              <a:gd name="connsiteY5" fmla="*/ 801687 h 801687"/>
              <a:gd name="connsiteX6" fmla="*/ 80169 w 1603374"/>
              <a:gd name="connsiteY6" fmla="*/ 801687 h 801687"/>
              <a:gd name="connsiteX7" fmla="*/ 0 w 1603374"/>
              <a:gd name="connsiteY7" fmla="*/ 721518 h 801687"/>
              <a:gd name="connsiteX8" fmla="*/ 0 w 1603374"/>
              <a:gd name="connsiteY8" fmla="*/ 80169 h 80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374" h="801687">
                <a:moveTo>
                  <a:pt x="0" y="80169"/>
                </a:moveTo>
                <a:cubicBezTo>
                  <a:pt x="0" y="35893"/>
                  <a:pt x="35893" y="0"/>
                  <a:pt x="80169" y="0"/>
                </a:cubicBezTo>
                <a:lnTo>
                  <a:pt x="1523205" y="0"/>
                </a:lnTo>
                <a:cubicBezTo>
                  <a:pt x="1567481" y="0"/>
                  <a:pt x="1603374" y="35893"/>
                  <a:pt x="1603374" y="80169"/>
                </a:cubicBezTo>
                <a:lnTo>
                  <a:pt x="1603374" y="721518"/>
                </a:lnTo>
                <a:cubicBezTo>
                  <a:pt x="1603374" y="765794"/>
                  <a:pt x="1567481" y="801687"/>
                  <a:pt x="1523205" y="801687"/>
                </a:cubicBezTo>
                <a:lnTo>
                  <a:pt x="80169" y="801687"/>
                </a:lnTo>
                <a:cubicBezTo>
                  <a:pt x="35893" y="801687"/>
                  <a:pt x="0" y="765794"/>
                  <a:pt x="0" y="721518"/>
                </a:cubicBezTo>
                <a:lnTo>
                  <a:pt x="0" y="8016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721" tIns="38721" rIns="38721" bIns="3872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 smtClean="0">
                <a:solidFill>
                  <a:schemeClr val="tx1"/>
                </a:solidFill>
                <a:latin typeface="仿宋" pitchFamily="49" charset="-122"/>
                <a:ea typeface="仿宋" pitchFamily="49" charset="-122"/>
              </a:rPr>
              <a:t>尼罗河</a:t>
            </a:r>
            <a:endParaRPr lang="zh-CN" altLang="en-US" sz="2400" b="1" kern="1200" dirty="0">
              <a:solidFill>
                <a:schemeClr val="tx1"/>
              </a:solidFill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rot="18507905" flipV="1">
            <a:off x="2358933" y="3870183"/>
            <a:ext cx="772905" cy="48951"/>
          </a:xfrm>
          <a:custGeom>
            <a:avLst/>
            <a:gdLst>
              <a:gd name="connsiteX0" fmla="*/ 0 w 1524392"/>
              <a:gd name="connsiteY0" fmla="*/ 17753 h 35507"/>
              <a:gd name="connsiteX1" fmla="*/ 1524392 w 1524392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392" h="35507">
                <a:moveTo>
                  <a:pt x="0" y="17753"/>
                </a:moveTo>
                <a:lnTo>
                  <a:pt x="1524392" y="1775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785" tIns="-20357" rIns="736787" bIns="-2035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7" name="任意多边形 16"/>
          <p:cNvSpPr/>
          <p:nvPr/>
        </p:nvSpPr>
        <p:spPr>
          <a:xfrm rot="3328094" flipV="1">
            <a:off x="2355307" y="4485186"/>
            <a:ext cx="805229" cy="57247"/>
          </a:xfrm>
          <a:custGeom>
            <a:avLst/>
            <a:gdLst>
              <a:gd name="connsiteX0" fmla="*/ 0 w 1524392"/>
              <a:gd name="connsiteY0" fmla="*/ 17753 h 35507"/>
              <a:gd name="connsiteX1" fmla="*/ 1524392 w 1524392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392" h="35507">
                <a:moveTo>
                  <a:pt x="0" y="17753"/>
                </a:moveTo>
                <a:lnTo>
                  <a:pt x="1524392" y="1775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6786" tIns="-20356" rIns="736786" bIns="-2035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8" name="云形标注 17"/>
          <p:cNvSpPr/>
          <p:nvPr/>
        </p:nvSpPr>
        <p:spPr>
          <a:xfrm>
            <a:off x="5681086" y="287147"/>
            <a:ext cx="3031883" cy="1872208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地理环境对早期文明有重要影响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44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IF5RRDnQqCDmYDM+2CplLBh2qSYCa/VwINR7xR1o5aCSvc6wEutE6WFojOGoBrClz8YY8CWRhf89rgncvkaODY=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1122</Words>
  <Application>Microsoft Office PowerPoint</Application>
  <PresentationFormat>全屏显示(16:9)</PresentationFormat>
  <Paragraphs>171</Paragraphs>
  <Slides>25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PC</cp:lastModifiedBy>
  <cp:revision>56</cp:revision>
  <dcterms:created xsi:type="dcterms:W3CDTF">2019-11-09T07:28:00Z</dcterms:created>
  <dcterms:modified xsi:type="dcterms:W3CDTF">2019-12-12T11:35:13Z</dcterms:modified>
</cp:coreProperties>
</file>