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3" r:id="rId2"/>
    <p:sldId id="266" r:id="rId3"/>
    <p:sldId id="278" r:id="rId4"/>
    <p:sldId id="289" r:id="rId5"/>
    <p:sldId id="283" r:id="rId6"/>
    <p:sldId id="269" r:id="rId7"/>
    <p:sldId id="284" r:id="rId8"/>
    <p:sldId id="294" r:id="rId9"/>
    <p:sldId id="286" r:id="rId10"/>
    <p:sldId id="274" r:id="rId11"/>
    <p:sldId id="275" r:id="rId12"/>
    <p:sldId id="285" r:id="rId13"/>
    <p:sldId id="291" r:id="rId14"/>
    <p:sldId id="281" r:id="rId15"/>
    <p:sldId id="288" r:id="rId16"/>
    <p:sldId id="29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7" autoAdjust="0"/>
    <p:restoredTop sz="91636" autoAdjust="0"/>
  </p:normalViewPr>
  <p:slideViewPr>
    <p:cSldViewPr snapToGrid="0">
      <p:cViewPr varScale="1">
        <p:scale>
          <a:sx n="86" d="100"/>
          <a:sy n="86" d="100"/>
        </p:scale>
        <p:origin x="99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notesMaster" Target="notesMasters/notesMaster1.xml" Id="rId18" /><Relationship Type="http://schemas.openxmlformats.org/officeDocument/2006/relationships/slide" Target="slides/slide2.xml" Id="rId3" /><Relationship Type="http://schemas.openxmlformats.org/officeDocument/2006/relationships/theme" Target="theme/theme1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viewProps" Target="viewProp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9.xml" Id="rId10" /><Relationship Type="http://schemas.openxmlformats.org/officeDocument/2006/relationships/presProps" Target="presProp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tableStyles" Target="tableStyles.xml" Id="rId22" /><Relationship Type="http://schemas.openxmlformats.org/officeDocument/2006/relationships/tags" Target="/ppt/tags/tag1.xml" Id="R2e86f1475bac4e8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A9409-4E3F-4E9E-9C0A-02004BF06BD8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02DDE-FD06-46B4-B50C-35D4C7BEF0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52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02DDE-FD06-46B4-B50C-35D4C7BEF0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81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36ABD-C9AD-4AA1-8D43-8A4FAA5C2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1645FDD-EC54-4D1E-A89B-53C4F2C3A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CD7A67-EAC9-4D5E-87F4-3C3FB84E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D0B739-0689-4BC5-A513-AD8EC8C2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A04A4C-24CC-4F1C-89EA-6D72984A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73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634FB8-9DAF-40E6-87AB-8D966A3A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25AF828-1332-4217-A13F-A930C6729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54313B-8F77-43BB-B259-D4B759225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31FC42-B3DA-4E5C-9FAB-A3D34494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1573C4-FA8D-42A1-8F38-F0CBDFC0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CCECD0-0B87-46B0-836A-1A5D482B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17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47BD1-1D92-455D-976A-5FB72B5D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0AD909-395D-487F-B54F-35614477E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C04AD7-3229-4EE7-B8C8-3626C68D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602E7C-9505-4794-B649-13A3054D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70C716-C28B-487C-9676-0410C78E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62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EF6169-F1DB-4E6E-803E-1A165BBB3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8A87C2-E769-464B-BA87-4F0537DF7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DEEAD5-ECAC-467F-9035-B99EA95E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29D4DE-BA63-464A-93CE-E0128102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A3B8A4-102A-43D4-9B65-79FEB52B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85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042D98-9092-4874-B489-B797AFD9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23FF9E-00BE-486E-9C77-A4A577CE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610E66-ECF1-4A14-9D4A-AD01B7D4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-1159844"/>
            <a:ext cx="12380495" cy="11555129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888E98C4-2FB4-4889-8843-F3BDE7FDAB27}"/>
              </a:ext>
            </a:extLst>
          </p:cNvPr>
          <p:cNvSpPr/>
          <p:nvPr userDrawn="1"/>
        </p:nvSpPr>
        <p:spPr>
          <a:xfrm>
            <a:off x="913400" y="200791"/>
            <a:ext cx="849237" cy="849237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" panose="02020400000000000000" pitchFamily="18" charset="-122"/>
              <a:ea typeface="思源宋体" panose="02020400000000000000" pitchFamily="18" charset="-122"/>
              <a:sym typeface="思源宋体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60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-1159844"/>
            <a:ext cx="12380495" cy="115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B4BDDA-35F8-4A5B-8A0E-C12289A1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B7C6EF-822C-421D-9469-0E6ED5333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9648D-7302-40B9-9D13-709859D9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DA7D3C-10E5-4DF9-A3EA-E519CDAC6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D4FCFF-0E24-4886-BD8C-6E4D4AD7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18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45CADD-933D-4DAE-88B1-16C9A5F2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9B8E0F-8155-4FB0-8FF7-E0AB0FA57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782C19-7ED2-4B35-8947-1810CDAE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89021-3E98-441C-9044-70F093C1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7A5E5A-73FC-4910-B404-6D52D9B9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E0DFF-BF34-40A9-9871-6385C108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24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F96D5A-62E3-4EAF-AB80-1339B7321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487F73-1645-4A64-B618-FD320D432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248BFA-6BE1-45A0-A2BD-6D950B4EA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A05FB3D-EE2E-40C1-9159-79C35F08A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BFDA6B-4FED-4C87-A24F-3CB880DB3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3CD0419-3060-4FB8-9502-CDB3081A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8C5B050-4FFE-446F-96DA-0A043534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94DC062-E91D-48F6-8C75-41471EBA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95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16D0D-109E-4B2F-8968-4E032EBA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F40F9D8-251D-4E74-AD1E-91D6B11F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00BA8D-3CE6-41E0-8ED0-72F0C3BE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22A4BB-4365-48F9-8ACD-9AD660F0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23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D0A4B21-3539-48C0-9DB0-BC120139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9C47F5E-9A31-4B4C-99E6-CC3D53DA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8D8229-DD31-48C9-80F4-96F775F1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2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25D50-2730-42CC-A520-0214C57C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1FBC76-6AEE-4120-AF59-A738ABC12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2EBC08-F776-4780-96A2-545BC8B29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C8ABA1-897E-4C18-8096-6866889B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BDE107-56F7-4608-B6F1-B6AB73ED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B08528-58C9-4762-A770-27FB4C8B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19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3C3EDF-6F32-4F62-ABEB-B50A75BD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487174-7E04-4317-8A34-BB3531A0D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77C850-EC36-48D0-83B8-23F82FDB5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2B8840-0804-45DC-8C59-61604582C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020D65-E3DE-4162-9249-3517BC207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784833"/>
            <a:ext cx="12192000" cy="262010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九年级下册第五单元 二战后的世界变化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 二战后资本主义的新变化</a:t>
            </a:r>
            <a:endParaRPr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                                               湘一立信实验学校 谷玉艳</a:t>
            </a:r>
          </a:p>
        </p:txBody>
      </p:sp>
    </p:spTree>
    <p:extLst>
      <p:ext uri="{BB962C8B-B14F-4D97-AF65-F5344CB8AC3E}">
        <p14:creationId xmlns:p14="http://schemas.microsoft.com/office/powerpoint/2010/main" val="426046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DB986B9-4012-426F-A93D-E6B9F8F9E3C8}"/>
              </a:ext>
            </a:extLst>
          </p:cNvPr>
          <p:cNvSpPr/>
          <p:nvPr/>
        </p:nvSpPr>
        <p:spPr>
          <a:xfrm>
            <a:off x="1151603" y="1839055"/>
            <a:ext cx="7003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STZhongsong" charset="-122"/>
                <a:ea typeface="STZhongsong" charset="-122"/>
                <a:cs typeface="STZhongsong" charset="-122"/>
              </a:rPr>
              <a:t>过 程：</a:t>
            </a:r>
            <a:endParaRPr lang="en-US" altLang="zh-CN" sz="3600" b="1" dirty="0">
              <a:latin typeface="STZhongsong" charset="-122"/>
              <a:ea typeface="STZhongsong" charset="-122"/>
              <a:cs typeface="STZhongsong" charset="-122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5924574-4F45-4754-82B1-21368AE3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93" y="367940"/>
            <a:ext cx="4164861" cy="330585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9254E13-7E64-4794-9CCB-C83FFA81EACD}"/>
              </a:ext>
            </a:extLst>
          </p:cNvPr>
          <p:cNvSpPr txBox="1"/>
          <p:nvPr/>
        </p:nvSpPr>
        <p:spPr>
          <a:xfrm>
            <a:off x="1161793" y="119113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欧洲的联合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8DB01C9-38AA-44F3-89E0-13B564BF342B}"/>
              </a:ext>
            </a:extLst>
          </p:cNvPr>
          <p:cNvGrpSpPr>
            <a:grpSpLocks/>
          </p:cNvGrpSpPr>
          <p:nvPr/>
        </p:nvGrpSpPr>
        <p:grpSpPr bwMode="auto">
          <a:xfrm>
            <a:off x="1229492" y="2733116"/>
            <a:ext cx="3548063" cy="1041401"/>
            <a:chOff x="62" y="1759"/>
            <a:chExt cx="2235" cy="656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8B5D55CF-DCE2-406F-98E8-140412428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759"/>
              <a:ext cx="1908" cy="3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b="1" kern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欧洲煤钢共同体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7B1829BB-3439-492B-B888-A0B9F4B13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" y="2124"/>
              <a:ext cx="22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1951</a:t>
              </a:r>
              <a:r>
                <a:rPr lang="zh-CN" altLang="en-US" sz="2400" b="1" kern="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签约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－</a:t>
              </a:r>
              <a:r>
                <a:rPr lang="en-US" altLang="zh-CN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1952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成立   </a:t>
              </a: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0894621-2909-4D79-9ACC-F73EEA468FDB}"/>
              </a:ext>
            </a:extLst>
          </p:cNvPr>
          <p:cNvGrpSpPr>
            <a:grpSpLocks/>
          </p:cNvGrpSpPr>
          <p:nvPr/>
        </p:nvGrpSpPr>
        <p:grpSpPr bwMode="auto">
          <a:xfrm>
            <a:off x="1205794" y="3877703"/>
            <a:ext cx="3448265" cy="1008063"/>
            <a:chOff x="81" y="2432"/>
            <a:chExt cx="1990" cy="635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2546D4D0-EB2C-4DBC-90CC-607A8030F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2432"/>
              <a:ext cx="1748" cy="3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b="1" kern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欧洲经济共同体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E7F90D23-4F64-4597-B97B-9D770DCE3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" y="2776"/>
              <a:ext cx="19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1957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签约－</a:t>
              </a:r>
              <a:r>
                <a:rPr lang="en-US" altLang="zh-CN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1958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成立  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46FE3B3-BA8C-4A7C-A572-C20BFE1ADCE9}"/>
              </a:ext>
            </a:extLst>
          </p:cNvPr>
          <p:cNvGrpSpPr>
            <a:grpSpLocks/>
          </p:cNvGrpSpPr>
          <p:nvPr/>
        </p:nvGrpSpPr>
        <p:grpSpPr bwMode="auto">
          <a:xfrm>
            <a:off x="1151603" y="5019123"/>
            <a:ext cx="3684589" cy="1014414"/>
            <a:chOff x="113" y="3156"/>
            <a:chExt cx="2321" cy="639"/>
          </a:xfrm>
        </p:grpSpPr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92D739A7-844C-48FD-B3B2-3C37D371A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3156"/>
              <a:ext cx="2164" cy="3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b="1" kern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欧洲原子能共同体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5451422C-44B4-48F3-B8AA-40546F8F6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" y="3504"/>
              <a:ext cx="22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1957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签约－</a:t>
              </a:r>
              <a:r>
                <a:rPr lang="en-US" altLang="zh-CN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1958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成立    </a:t>
              </a: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8BA3303B-9105-480E-88E0-FD95C0061C5D}"/>
              </a:ext>
            </a:extLst>
          </p:cNvPr>
          <p:cNvGrpSpPr>
            <a:grpSpLocks/>
          </p:cNvGrpSpPr>
          <p:nvPr/>
        </p:nvGrpSpPr>
        <p:grpSpPr bwMode="auto">
          <a:xfrm>
            <a:off x="5170434" y="3872935"/>
            <a:ext cx="2310932" cy="1423985"/>
            <a:chOff x="2738" y="2428"/>
            <a:chExt cx="1341" cy="897"/>
          </a:xfrm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3693EBF4-3292-4434-8211-AA6896006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2428"/>
              <a:ext cx="1298" cy="3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b="1" kern="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欧洲共同体</a:t>
              </a: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750C0DAC-B59E-4F5D-B8D9-1186B5AF4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2802"/>
              <a:ext cx="113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1965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签约    </a:t>
              </a:r>
            </a:p>
            <a:p>
              <a:pPr>
                <a:defRPr/>
              </a:pPr>
              <a:r>
                <a:rPr lang="en-US" altLang="zh-CN" sz="2400" b="1" kern="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1967</a:t>
              </a:r>
              <a:r>
                <a:rPr lang="zh-CN" altLang="en-US" sz="2400" b="1" kern="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成立   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A10E00F-EE05-4C96-9B58-D642216C80A5}"/>
              </a:ext>
            </a:extLst>
          </p:cNvPr>
          <p:cNvGrpSpPr>
            <a:grpSpLocks/>
          </p:cNvGrpSpPr>
          <p:nvPr/>
        </p:nvGrpSpPr>
        <p:grpSpPr bwMode="auto">
          <a:xfrm>
            <a:off x="4634680" y="3100627"/>
            <a:ext cx="485775" cy="2232025"/>
            <a:chOff x="2290" y="1933"/>
            <a:chExt cx="306" cy="1406"/>
          </a:xfrm>
        </p:grpSpPr>
        <p:sp>
          <p:nvSpPr>
            <p:cNvPr id="18" name="AutoShape 18">
              <a:extLst>
                <a:ext uri="{FF2B5EF4-FFF2-40B4-BE49-F238E27FC236}">
                  <a16:creationId xmlns:a16="http://schemas.microsoft.com/office/drawing/2014/main" id="{E7696861-3432-4C86-813F-B8A682336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1933"/>
              <a:ext cx="90" cy="1406"/>
            </a:xfrm>
            <a:prstGeom prst="rightBrace">
              <a:avLst>
                <a:gd name="adj1" fmla="val 130185"/>
                <a:gd name="adj2" fmla="val 50000"/>
              </a:avLst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algn="ctr" eaLnBrk="1" hangingPunct="1"/>
              <a:endParaRPr lang="zh-CN" altLang="en-US" b="1" ker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1BD53114-DB26-475B-B070-EE3F789EC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2523"/>
              <a:ext cx="182" cy="18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algn="ctr" eaLnBrk="1" hangingPunct="1"/>
              <a:endParaRPr lang="zh-CN" altLang="en-US" b="1" ker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0" name="AutoShape 20">
            <a:extLst>
              <a:ext uri="{FF2B5EF4-FFF2-40B4-BE49-F238E27FC236}">
                <a16:creationId xmlns:a16="http://schemas.microsoft.com/office/drawing/2014/main" id="{A5960807-8CF7-4587-8296-9C9C185E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1542" y="3995176"/>
            <a:ext cx="333375" cy="3222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 b="1" ker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1" name="Group 25">
            <a:extLst>
              <a:ext uri="{FF2B5EF4-FFF2-40B4-BE49-F238E27FC236}">
                <a16:creationId xmlns:a16="http://schemas.microsoft.com/office/drawing/2014/main" id="{B331512D-1CC7-4FA2-AEE5-7A0F509503F6}"/>
              </a:ext>
            </a:extLst>
          </p:cNvPr>
          <p:cNvGrpSpPr>
            <a:grpSpLocks/>
          </p:cNvGrpSpPr>
          <p:nvPr/>
        </p:nvGrpSpPr>
        <p:grpSpPr bwMode="auto">
          <a:xfrm>
            <a:off x="7987913" y="5090560"/>
            <a:ext cx="2489203" cy="1654175"/>
            <a:chOff x="4365" y="2301"/>
            <a:chExt cx="1568" cy="1042"/>
          </a:xfrm>
        </p:grpSpPr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29497793-D52B-47A2-BEE6-29C18C8FA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5" y="2686"/>
              <a:ext cx="1568" cy="657"/>
              <a:chOff x="4462" y="2428"/>
              <a:chExt cx="1892" cy="657"/>
            </a:xfrm>
          </p:grpSpPr>
          <p:sp>
            <p:nvSpPr>
              <p:cNvPr id="24" name="Rectangle 27">
                <a:extLst>
                  <a:ext uri="{FF2B5EF4-FFF2-40B4-BE49-F238E27FC236}">
                    <a16:creationId xmlns:a16="http://schemas.microsoft.com/office/drawing/2014/main" id="{AD750C95-7F7D-48F3-9140-E0DA99FE8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2" y="2428"/>
                <a:ext cx="1488" cy="36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1pPr>
                <a:lvl2pPr marL="742950" indent="-285750" eaLnBrk="0" hangingPunct="0"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2pPr>
                <a:lvl3pPr marL="1143000" indent="-228600" eaLnBrk="0" hangingPunct="0"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3pPr>
                <a:lvl4pPr marL="1600200" indent="-228600" eaLnBrk="0" hangingPunct="0"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4pPr>
                <a:lvl5pPr marL="2057400" indent="-228600" eaLnBrk="0" hangingPunct="0"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9pPr>
              </a:lstStyle>
              <a:p>
                <a:pPr eaLnBrk="1" hangingPunct="1"/>
                <a:r>
                  <a:rPr lang="zh-CN" altLang="en-US" sz="3200" b="1" u="sng" kern="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欧洲联盟 </a:t>
                </a:r>
              </a:p>
            </p:txBody>
          </p:sp>
          <p:sp>
            <p:nvSpPr>
              <p:cNvPr id="25" name="Rectangle 28">
                <a:extLst>
                  <a:ext uri="{FF2B5EF4-FFF2-40B4-BE49-F238E27FC236}">
                    <a16:creationId xmlns:a16="http://schemas.microsoft.com/office/drawing/2014/main" id="{81971BD9-8EAC-4DE3-90BC-D101ED9C4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" y="2794"/>
                <a:ext cx="171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US" altLang="zh-CN" sz="2400" b="1" kern="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1993</a:t>
                </a:r>
                <a:r>
                  <a:rPr lang="zh-CN" altLang="en-US" sz="2400" b="1" kern="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成立       </a:t>
                </a:r>
              </a:p>
            </p:txBody>
          </p:sp>
        </p:grpSp>
        <p:sp>
          <p:nvSpPr>
            <p:cNvPr id="23" name="AutoShape 29">
              <a:extLst>
                <a:ext uri="{FF2B5EF4-FFF2-40B4-BE49-F238E27FC236}">
                  <a16:creationId xmlns:a16="http://schemas.microsoft.com/office/drawing/2014/main" id="{C7EADB6A-03BA-46F1-ACA0-D911E236B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301"/>
              <a:ext cx="288" cy="336"/>
            </a:xfrm>
            <a:prstGeom prst="downArrow">
              <a:avLst>
                <a:gd name="adj1" fmla="val 50000"/>
                <a:gd name="adj2" fmla="val 2916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algn="ctr" eaLnBrk="1" hangingPunct="1"/>
              <a:endParaRPr lang="zh-CN" altLang="en-US" b="1" ker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6" name="Group 31">
            <a:extLst>
              <a:ext uri="{FF2B5EF4-FFF2-40B4-BE49-F238E27FC236}">
                <a16:creationId xmlns:a16="http://schemas.microsoft.com/office/drawing/2014/main" id="{6BDE6EDA-7DF6-41AF-A40C-580B88B4B5C3}"/>
              </a:ext>
            </a:extLst>
          </p:cNvPr>
          <p:cNvGrpSpPr>
            <a:grpSpLocks/>
          </p:cNvGrpSpPr>
          <p:nvPr/>
        </p:nvGrpSpPr>
        <p:grpSpPr bwMode="auto">
          <a:xfrm>
            <a:off x="7868422" y="3728477"/>
            <a:ext cx="2371727" cy="1398588"/>
            <a:chOff x="4275" y="1107"/>
            <a:chExt cx="1494" cy="881"/>
          </a:xfrm>
        </p:grpSpPr>
        <p:sp>
          <p:nvSpPr>
            <p:cNvPr id="27" name="Text Box 32">
              <a:extLst>
                <a:ext uri="{FF2B5EF4-FFF2-40B4-BE49-F238E27FC236}">
                  <a16:creationId xmlns:a16="http://schemas.microsoft.com/office/drawing/2014/main" id="{C8E08258-17FD-4A1C-963F-021EC62B3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5" y="1107"/>
              <a:ext cx="1344" cy="5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99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kern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《</a:t>
              </a:r>
              <a:r>
                <a:rPr lang="zh-CN" altLang="en-US" b="1" kern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马斯特里赫特条约</a:t>
              </a:r>
              <a:r>
                <a:rPr lang="en-US" altLang="zh-CN" b="1" kern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》</a:t>
              </a: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F4E210E-FF7A-4C67-89D8-47944AB8F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" y="1697"/>
              <a:ext cx="12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1992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签约</a:t>
              </a:r>
              <a:endParaRPr lang="en-US" altLang="zh-CN" sz="2000" b="1" kern="0" dirty="0">
                <a:solidFill>
                  <a:sysClr val="windowText" lastClr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7374CB63-5B5A-4524-B118-A807D4E8020B}"/>
              </a:ext>
            </a:extLst>
          </p:cNvPr>
          <p:cNvSpPr txBox="1"/>
          <p:nvPr/>
        </p:nvSpPr>
        <p:spPr>
          <a:xfrm>
            <a:off x="1945630" y="314659"/>
            <a:ext cx="22365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调整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创新</a:t>
            </a:r>
          </a:p>
        </p:txBody>
      </p:sp>
    </p:spTree>
    <p:extLst>
      <p:ext uri="{BB962C8B-B14F-4D97-AF65-F5344CB8AC3E}">
        <p14:creationId xmlns:p14="http://schemas.microsoft.com/office/powerpoint/2010/main" val="9814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DB986B9-4012-426F-A93D-E6B9F8F9E3C8}"/>
              </a:ext>
            </a:extLst>
          </p:cNvPr>
          <p:cNvSpPr/>
          <p:nvPr/>
        </p:nvSpPr>
        <p:spPr>
          <a:xfrm>
            <a:off x="512014" y="1647150"/>
            <a:ext cx="113558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材料一：“关于建立欧洲经济共同体条约”全文除序言外分六个部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STZhongsong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分，还有一个附件。条约的第一部分“原则”的第三条把共同体的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STZhongsong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行动分列为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11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项。即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  <a:sym typeface="Wingdings" panose="05000000000000000000" pitchFamily="2" charset="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  <a:sym typeface="Wingdings" panose="05000000000000000000" pitchFamily="2" charset="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）在各成员国之间取消商品进口和出口的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STZhongsong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关税和定量限制，以及其他具有相同影响的措施；（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）建立共同的关税率和共同的贸易政策以对付第三国；（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）在各成员国之间，废除阻止人员、服务和资本的自由流通的各种障碍；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……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）建立运输方面的共同政策；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……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）在共同市场的必要限度内，使各国的立法趋于接近；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……               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                              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陈乐民：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二十世纪的欧洲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254E13-7E64-4794-9CCB-C83FFA81EACD}"/>
              </a:ext>
            </a:extLst>
          </p:cNvPr>
          <p:cNvSpPr txBox="1"/>
          <p:nvPr/>
        </p:nvSpPr>
        <p:spPr>
          <a:xfrm>
            <a:off x="512014" y="105397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战后西欧的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调整</a:t>
            </a:r>
            <a:r>
              <a:rPr lang="en-US" altLang="zh-CN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欧洲的联合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DE76CA-67FF-45EE-B16C-441E2782004D}"/>
              </a:ext>
            </a:extLst>
          </p:cNvPr>
          <p:cNvSpPr txBox="1"/>
          <p:nvPr/>
        </p:nvSpPr>
        <p:spPr>
          <a:xfrm>
            <a:off x="579944" y="5462727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根据材料分析欧洲经济共同体的性质是什么？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5E3531-9CEA-4E34-80D6-C6315F8446E9}"/>
              </a:ext>
            </a:extLst>
          </p:cNvPr>
          <p:cNvSpPr txBox="1"/>
          <p:nvPr/>
        </p:nvSpPr>
        <p:spPr>
          <a:xfrm>
            <a:off x="1792522" y="313942"/>
            <a:ext cx="22365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调整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创新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478FDA-A9E8-4961-8695-926E3D3B1550}"/>
              </a:ext>
            </a:extLst>
          </p:cNvPr>
          <p:cNvSpPr txBox="1"/>
          <p:nvPr/>
        </p:nvSpPr>
        <p:spPr>
          <a:xfrm>
            <a:off x="1050890" y="5967070"/>
            <a:ext cx="4776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区域经济政治一体化的典型；</a:t>
            </a:r>
          </a:p>
        </p:txBody>
      </p:sp>
      <p:pic>
        <p:nvPicPr>
          <p:cNvPr id="1026" name="Picture 2" descr="欧洲联盟（欧盟）旗帜图片及含义">
            <a:extLst>
              <a:ext uri="{FF2B5EF4-FFF2-40B4-BE49-F238E27FC236}">
                <a16:creationId xmlns:a16="http://schemas.microsoft.com/office/drawing/2014/main" id="{D445C8EB-4DC0-4396-A116-2E954A102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7029" y="374218"/>
            <a:ext cx="2316658" cy="15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BE37990-C9D4-459B-B941-2864B799E2AE}"/>
              </a:ext>
            </a:extLst>
          </p:cNvPr>
          <p:cNvSpPr txBox="1"/>
          <p:nvPr/>
        </p:nvSpPr>
        <p:spPr>
          <a:xfrm>
            <a:off x="579944" y="4627656"/>
            <a:ext cx="11355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材料二：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2005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年，欧盟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个成员国的总人口超过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4.8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亿，国民生产总值高达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万亿美元（同年中国是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万亿美元）。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百度文库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E6378C-542E-4DB2-966A-1B309A8260A8}"/>
              </a:ext>
            </a:extLst>
          </p:cNvPr>
          <p:cNvSpPr txBox="1"/>
          <p:nvPr/>
        </p:nvSpPr>
        <p:spPr>
          <a:xfrm>
            <a:off x="5557871" y="5967070"/>
            <a:ext cx="5498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世界多极化趋势中的重要一极。</a:t>
            </a:r>
          </a:p>
        </p:txBody>
      </p:sp>
    </p:spTree>
    <p:extLst>
      <p:ext uri="{BB962C8B-B14F-4D97-AF65-F5344CB8AC3E}">
        <p14:creationId xmlns:p14="http://schemas.microsoft.com/office/powerpoint/2010/main" val="29717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EEDACFF-6DB9-4527-B028-565BE3AFADE7}"/>
              </a:ext>
            </a:extLst>
          </p:cNvPr>
          <p:cNvSpPr txBox="1"/>
          <p:nvPr/>
        </p:nvSpPr>
        <p:spPr>
          <a:xfrm>
            <a:off x="1839575" y="345721"/>
            <a:ext cx="22365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调整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创新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63D55A3-6F67-4974-B1F8-E7D7D0D28E30}"/>
              </a:ext>
            </a:extLst>
          </p:cNvPr>
          <p:cNvSpPr txBox="1"/>
          <p:nvPr/>
        </p:nvSpPr>
        <p:spPr>
          <a:xfrm>
            <a:off x="655995" y="1738726"/>
            <a:ext cx="34180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800" b="1" kern="100" dirty="0">
                <a:solidFill>
                  <a:schemeClr val="tx1"/>
                </a:solidFill>
                <a:effectLst/>
              </a:rPr>
              <a:t>良好的工业基础和高素质的劳动力；</a:t>
            </a:r>
            <a:endParaRPr lang="en-US" altLang="zh-CN" sz="2800" b="1" kern="100" dirty="0">
              <a:solidFill>
                <a:schemeClr val="tx1"/>
              </a:solidFill>
              <a:effectLst/>
            </a:endParaRPr>
          </a:p>
          <a:p>
            <a:pPr algn="just"/>
            <a:r>
              <a:rPr lang="zh-CN" altLang="zh-CN" sz="2800" b="1" kern="100" dirty="0">
                <a:solidFill>
                  <a:srgbClr val="FF0000"/>
                </a:solidFill>
                <a:effectLst/>
              </a:rPr>
              <a:t>美国在日本推行</a:t>
            </a:r>
            <a:r>
              <a:rPr lang="zh-CN" altLang="en-US" sz="2800" b="1" kern="100" dirty="0">
                <a:solidFill>
                  <a:srgbClr val="FF0000"/>
                </a:solidFill>
                <a:effectLst/>
              </a:rPr>
              <a:t>非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</a:rPr>
              <a:t>军事化和民主化改革；</a:t>
            </a:r>
            <a:r>
              <a:rPr lang="zh-CN" altLang="zh-CN" sz="2800" b="1" kern="100" dirty="0">
                <a:effectLst/>
              </a:rPr>
              <a:t>美国的扶持；</a:t>
            </a:r>
            <a:endParaRPr lang="en-US" altLang="zh-CN" sz="2800" b="1" kern="100" dirty="0">
              <a:effectLst/>
            </a:endParaRPr>
          </a:p>
          <a:p>
            <a:pPr algn="just"/>
            <a:r>
              <a:rPr lang="zh-CN" altLang="en-US" sz="2800" b="1" kern="100" dirty="0">
                <a:solidFill>
                  <a:srgbClr val="FF0000"/>
                </a:solidFill>
                <a:effectLst/>
              </a:rPr>
              <a:t>美国的军事订货；</a:t>
            </a:r>
            <a:endParaRPr lang="en-US" altLang="zh-CN" sz="2800" b="1" kern="100" dirty="0">
              <a:solidFill>
                <a:srgbClr val="FF0000"/>
              </a:solidFill>
              <a:effectLst/>
            </a:endParaRPr>
          </a:p>
          <a:p>
            <a:pPr algn="just"/>
            <a:r>
              <a:rPr lang="zh-CN" altLang="zh-CN" sz="2800" b="1" kern="100" dirty="0">
                <a:solidFill>
                  <a:schemeClr val="tx1"/>
                </a:solidFill>
                <a:effectLst/>
              </a:rPr>
              <a:t>走上国家垄断资本主义道路；</a:t>
            </a:r>
            <a:endParaRPr lang="en-US" altLang="zh-CN" sz="2800" b="1" kern="100" dirty="0">
              <a:solidFill>
                <a:schemeClr val="tx1"/>
              </a:solidFill>
              <a:effectLst/>
            </a:endParaRPr>
          </a:p>
          <a:p>
            <a:pPr algn="just"/>
            <a:r>
              <a:rPr lang="zh-CN" altLang="zh-CN" sz="2800" b="1" kern="100" dirty="0">
                <a:solidFill>
                  <a:schemeClr val="tx1"/>
                </a:solidFill>
                <a:effectLst/>
              </a:rPr>
              <a:t>大力引进先进的技术（第三次科技革命）</a:t>
            </a:r>
            <a:endParaRPr lang="zh-CN" altLang="zh-CN" sz="28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2F18F6E-A783-4271-81B8-BC67898F10DC}"/>
              </a:ext>
            </a:extLst>
          </p:cNvPr>
          <p:cNvSpPr txBox="1"/>
          <p:nvPr/>
        </p:nvSpPr>
        <p:spPr>
          <a:xfrm>
            <a:off x="1695918" y="1153951"/>
            <a:ext cx="122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原  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1BF08C-A7B6-42D9-B703-410EE5E1014B}"/>
              </a:ext>
            </a:extLst>
          </p:cNvPr>
          <p:cNvSpPr txBox="1"/>
          <p:nvPr/>
        </p:nvSpPr>
        <p:spPr>
          <a:xfrm>
            <a:off x="4695197" y="284165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日本的崛起</a:t>
            </a: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F360D5E0-CAAD-4FD9-93AF-8E0EA79B65B6}"/>
              </a:ext>
            </a:extLst>
          </p:cNvPr>
          <p:cNvSpPr/>
          <p:nvPr/>
        </p:nvSpPr>
        <p:spPr>
          <a:xfrm>
            <a:off x="4550865" y="4554375"/>
            <a:ext cx="1100565" cy="673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09487B-3B51-4FBC-BFF6-94F9AFA162D0}"/>
              </a:ext>
            </a:extLst>
          </p:cNvPr>
          <p:cNvSpPr txBox="1"/>
          <p:nvPr/>
        </p:nvSpPr>
        <p:spPr>
          <a:xfrm>
            <a:off x="5849004" y="4210791"/>
            <a:ext cx="23644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chemeClr val="tx1"/>
                </a:solidFill>
                <a:effectLst/>
              </a:rPr>
              <a:t>1968</a:t>
            </a:r>
            <a:r>
              <a:rPr lang="zh-CN" altLang="en-US" sz="2800" b="1" kern="100" dirty="0">
                <a:solidFill>
                  <a:schemeClr val="tx1"/>
                </a:solidFill>
                <a:effectLst/>
              </a:rPr>
              <a:t>年，资本主义世界第二号经济大国</a:t>
            </a:r>
            <a:endParaRPr lang="zh-CN" altLang="zh-CN" sz="28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F12885B5-9D38-440C-A47C-04E4D8FDB7B7}"/>
              </a:ext>
            </a:extLst>
          </p:cNvPr>
          <p:cNvSpPr/>
          <p:nvPr/>
        </p:nvSpPr>
        <p:spPr>
          <a:xfrm>
            <a:off x="8213486" y="4566548"/>
            <a:ext cx="1100565" cy="673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AC16F0B-E493-4D7E-80AA-2BD88678C652}"/>
              </a:ext>
            </a:extLst>
          </p:cNvPr>
          <p:cNvSpPr txBox="1"/>
          <p:nvPr/>
        </p:nvSpPr>
        <p:spPr>
          <a:xfrm>
            <a:off x="9395727" y="4210791"/>
            <a:ext cx="23644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tx1"/>
                </a:solidFill>
                <a:effectLst/>
              </a:rPr>
              <a:t>谋求政治大国，引起亚洲邻国的关注和不安</a:t>
            </a:r>
            <a:endParaRPr lang="zh-CN" altLang="zh-CN" sz="28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210249" y="1749505"/>
            <a:ext cx="7791450" cy="20119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日本从签字开始遵从波茨坦宣言接受联合国的管理，抛弃军国主义，作为民主主义国家再出发。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——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日本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1953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年版历史教科书</a:t>
            </a:r>
          </a:p>
        </p:txBody>
      </p:sp>
    </p:spTree>
    <p:extLst>
      <p:ext uri="{BB962C8B-B14F-4D97-AF65-F5344CB8AC3E}">
        <p14:creationId xmlns:p14="http://schemas.microsoft.com/office/powerpoint/2010/main" val="42544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  <p:bldP spid="10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8433" y="1137015"/>
            <a:ext cx="9067345" cy="4911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6B8F6F8-D442-4B24-B697-6F1F8E9EE224}"/>
              </a:ext>
            </a:extLst>
          </p:cNvPr>
          <p:cNvSpPr txBox="1"/>
          <p:nvPr/>
        </p:nvSpPr>
        <p:spPr>
          <a:xfrm>
            <a:off x="1066948" y="507962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根据下图归纳战后资本主义经济的发展的特点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58433" y="1724371"/>
            <a:ext cx="9067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58433" y="2324446"/>
            <a:ext cx="9067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58433" y="2895946"/>
            <a:ext cx="9067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32847" y="3481733"/>
            <a:ext cx="9067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58433" y="4067521"/>
            <a:ext cx="9067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58433" y="4639021"/>
            <a:ext cx="9067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58433" y="5253383"/>
            <a:ext cx="9067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740788" y="2310158"/>
            <a:ext cx="8058608" cy="2704571"/>
          </a:xfrm>
          <a:custGeom>
            <a:avLst/>
            <a:gdLst>
              <a:gd name="connsiteX0" fmla="*/ 0 w 8058608"/>
              <a:gd name="connsiteY0" fmla="*/ 2443163 h 2704571"/>
              <a:gd name="connsiteX1" fmla="*/ 185738 w 8058608"/>
              <a:gd name="connsiteY1" fmla="*/ 2500313 h 2704571"/>
              <a:gd name="connsiteX2" fmla="*/ 485775 w 8058608"/>
              <a:gd name="connsiteY2" fmla="*/ 2571750 h 2704571"/>
              <a:gd name="connsiteX3" fmla="*/ 828675 w 8058608"/>
              <a:gd name="connsiteY3" fmla="*/ 2657475 h 2704571"/>
              <a:gd name="connsiteX4" fmla="*/ 1014413 w 8058608"/>
              <a:gd name="connsiteY4" fmla="*/ 2700338 h 2704571"/>
              <a:gd name="connsiteX5" fmla="*/ 1200150 w 8058608"/>
              <a:gd name="connsiteY5" fmla="*/ 2700338 h 2704571"/>
              <a:gd name="connsiteX6" fmla="*/ 1343025 w 8058608"/>
              <a:gd name="connsiteY6" fmla="*/ 2700338 h 2704571"/>
              <a:gd name="connsiteX7" fmla="*/ 1657350 w 8058608"/>
              <a:gd name="connsiteY7" fmla="*/ 2700338 h 2704571"/>
              <a:gd name="connsiteX8" fmla="*/ 1885950 w 8058608"/>
              <a:gd name="connsiteY8" fmla="*/ 2643188 h 2704571"/>
              <a:gd name="connsiteX9" fmla="*/ 2200275 w 8058608"/>
              <a:gd name="connsiteY9" fmla="*/ 2557463 h 2704571"/>
              <a:gd name="connsiteX10" fmla="*/ 2371725 w 8058608"/>
              <a:gd name="connsiteY10" fmla="*/ 2486025 h 2704571"/>
              <a:gd name="connsiteX11" fmla="*/ 2586038 w 8058608"/>
              <a:gd name="connsiteY11" fmla="*/ 2328863 h 2704571"/>
              <a:gd name="connsiteX12" fmla="*/ 3014663 w 8058608"/>
              <a:gd name="connsiteY12" fmla="*/ 2028825 h 2704571"/>
              <a:gd name="connsiteX13" fmla="*/ 3357563 w 8058608"/>
              <a:gd name="connsiteY13" fmla="*/ 1771650 h 2704571"/>
              <a:gd name="connsiteX14" fmla="*/ 3743325 w 8058608"/>
              <a:gd name="connsiteY14" fmla="*/ 1400175 h 2704571"/>
              <a:gd name="connsiteX15" fmla="*/ 4029075 w 8058608"/>
              <a:gd name="connsiteY15" fmla="*/ 1171575 h 2704571"/>
              <a:gd name="connsiteX16" fmla="*/ 4243388 w 8058608"/>
              <a:gd name="connsiteY16" fmla="*/ 957263 h 2704571"/>
              <a:gd name="connsiteX17" fmla="*/ 4414838 w 8058608"/>
              <a:gd name="connsiteY17" fmla="*/ 828675 h 2704571"/>
              <a:gd name="connsiteX18" fmla="*/ 4572000 w 8058608"/>
              <a:gd name="connsiteY18" fmla="*/ 771525 h 2704571"/>
              <a:gd name="connsiteX19" fmla="*/ 4614863 w 8058608"/>
              <a:gd name="connsiteY19" fmla="*/ 728663 h 2704571"/>
              <a:gd name="connsiteX20" fmla="*/ 4757738 w 8058608"/>
              <a:gd name="connsiteY20" fmla="*/ 685800 h 2704571"/>
              <a:gd name="connsiteX21" fmla="*/ 4886325 w 8058608"/>
              <a:gd name="connsiteY21" fmla="*/ 628650 h 2704571"/>
              <a:gd name="connsiteX22" fmla="*/ 5086350 w 8058608"/>
              <a:gd name="connsiteY22" fmla="*/ 600075 h 2704571"/>
              <a:gd name="connsiteX23" fmla="*/ 5486400 w 8058608"/>
              <a:gd name="connsiteY23" fmla="*/ 614363 h 2704571"/>
              <a:gd name="connsiteX24" fmla="*/ 5700713 w 8058608"/>
              <a:gd name="connsiteY24" fmla="*/ 600075 h 2704571"/>
              <a:gd name="connsiteX25" fmla="*/ 5757863 w 8058608"/>
              <a:gd name="connsiteY25" fmla="*/ 600075 h 2704571"/>
              <a:gd name="connsiteX26" fmla="*/ 6072188 w 8058608"/>
              <a:gd name="connsiteY26" fmla="*/ 514350 h 2704571"/>
              <a:gd name="connsiteX27" fmla="*/ 6486525 w 8058608"/>
              <a:gd name="connsiteY27" fmla="*/ 442913 h 2704571"/>
              <a:gd name="connsiteX28" fmla="*/ 6843713 w 8058608"/>
              <a:gd name="connsiteY28" fmla="*/ 371475 h 2704571"/>
              <a:gd name="connsiteX29" fmla="*/ 7286625 w 8058608"/>
              <a:gd name="connsiteY29" fmla="*/ 271463 h 2704571"/>
              <a:gd name="connsiteX30" fmla="*/ 7600950 w 8058608"/>
              <a:gd name="connsiteY30" fmla="*/ 157163 h 2704571"/>
              <a:gd name="connsiteX31" fmla="*/ 7872413 w 8058608"/>
              <a:gd name="connsiteY31" fmla="*/ 42863 h 2704571"/>
              <a:gd name="connsiteX32" fmla="*/ 8029575 w 8058608"/>
              <a:gd name="connsiteY32" fmla="*/ 14288 h 2704571"/>
              <a:gd name="connsiteX33" fmla="*/ 8058150 w 8058608"/>
              <a:gd name="connsiteY33" fmla="*/ 0 h 270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8608" h="2704571">
                <a:moveTo>
                  <a:pt x="0" y="2443163"/>
                </a:moveTo>
                <a:cubicBezTo>
                  <a:pt x="52388" y="2461022"/>
                  <a:pt x="104776" y="2478882"/>
                  <a:pt x="185738" y="2500313"/>
                </a:cubicBezTo>
                <a:cubicBezTo>
                  <a:pt x="266701" y="2521744"/>
                  <a:pt x="485775" y="2571750"/>
                  <a:pt x="485775" y="2571750"/>
                </a:cubicBezTo>
                <a:lnTo>
                  <a:pt x="828675" y="2657475"/>
                </a:lnTo>
                <a:cubicBezTo>
                  <a:pt x="916781" y="2678906"/>
                  <a:pt x="952501" y="2693194"/>
                  <a:pt x="1014413" y="2700338"/>
                </a:cubicBezTo>
                <a:cubicBezTo>
                  <a:pt x="1076325" y="2707482"/>
                  <a:pt x="1200150" y="2700338"/>
                  <a:pt x="1200150" y="2700338"/>
                </a:cubicBezTo>
                <a:lnTo>
                  <a:pt x="1343025" y="2700338"/>
                </a:lnTo>
                <a:cubicBezTo>
                  <a:pt x="1419225" y="2700338"/>
                  <a:pt x="1566863" y="2709863"/>
                  <a:pt x="1657350" y="2700338"/>
                </a:cubicBezTo>
                <a:cubicBezTo>
                  <a:pt x="1747838" y="2690813"/>
                  <a:pt x="1885950" y="2643188"/>
                  <a:pt x="1885950" y="2643188"/>
                </a:cubicBezTo>
                <a:cubicBezTo>
                  <a:pt x="1976437" y="2619376"/>
                  <a:pt x="2119313" y="2583657"/>
                  <a:pt x="2200275" y="2557463"/>
                </a:cubicBezTo>
                <a:cubicBezTo>
                  <a:pt x="2281237" y="2531269"/>
                  <a:pt x="2307431" y="2524125"/>
                  <a:pt x="2371725" y="2486025"/>
                </a:cubicBezTo>
                <a:cubicBezTo>
                  <a:pt x="2436019" y="2447925"/>
                  <a:pt x="2478882" y="2405063"/>
                  <a:pt x="2586038" y="2328863"/>
                </a:cubicBezTo>
                <a:cubicBezTo>
                  <a:pt x="2693194" y="2252663"/>
                  <a:pt x="2886076" y="2121694"/>
                  <a:pt x="3014663" y="2028825"/>
                </a:cubicBezTo>
                <a:cubicBezTo>
                  <a:pt x="3143250" y="1935956"/>
                  <a:pt x="3236119" y="1876425"/>
                  <a:pt x="3357563" y="1771650"/>
                </a:cubicBezTo>
                <a:cubicBezTo>
                  <a:pt x="3479007" y="1666875"/>
                  <a:pt x="3631406" y="1500187"/>
                  <a:pt x="3743325" y="1400175"/>
                </a:cubicBezTo>
                <a:cubicBezTo>
                  <a:pt x="3855244" y="1300163"/>
                  <a:pt x="3945731" y="1245394"/>
                  <a:pt x="4029075" y="1171575"/>
                </a:cubicBezTo>
                <a:cubicBezTo>
                  <a:pt x="4112419" y="1097756"/>
                  <a:pt x="4179094" y="1014413"/>
                  <a:pt x="4243388" y="957263"/>
                </a:cubicBezTo>
                <a:cubicBezTo>
                  <a:pt x="4307682" y="900113"/>
                  <a:pt x="4360069" y="859631"/>
                  <a:pt x="4414838" y="828675"/>
                </a:cubicBezTo>
                <a:cubicBezTo>
                  <a:pt x="4469607" y="797719"/>
                  <a:pt x="4572000" y="771525"/>
                  <a:pt x="4572000" y="771525"/>
                </a:cubicBezTo>
                <a:cubicBezTo>
                  <a:pt x="4605337" y="754856"/>
                  <a:pt x="4583907" y="742950"/>
                  <a:pt x="4614863" y="728663"/>
                </a:cubicBezTo>
                <a:cubicBezTo>
                  <a:pt x="4645819" y="714375"/>
                  <a:pt x="4712494" y="702469"/>
                  <a:pt x="4757738" y="685800"/>
                </a:cubicBezTo>
                <a:cubicBezTo>
                  <a:pt x="4802982" y="669131"/>
                  <a:pt x="4831556" y="642937"/>
                  <a:pt x="4886325" y="628650"/>
                </a:cubicBezTo>
                <a:cubicBezTo>
                  <a:pt x="4941094" y="614363"/>
                  <a:pt x="4986338" y="602456"/>
                  <a:pt x="5086350" y="600075"/>
                </a:cubicBezTo>
                <a:cubicBezTo>
                  <a:pt x="5186362" y="597694"/>
                  <a:pt x="5384006" y="614363"/>
                  <a:pt x="5486400" y="614363"/>
                </a:cubicBezTo>
                <a:cubicBezTo>
                  <a:pt x="5588794" y="614363"/>
                  <a:pt x="5700713" y="600075"/>
                  <a:pt x="5700713" y="600075"/>
                </a:cubicBezTo>
                <a:cubicBezTo>
                  <a:pt x="5745957" y="597694"/>
                  <a:pt x="5695951" y="614362"/>
                  <a:pt x="5757863" y="600075"/>
                </a:cubicBezTo>
                <a:cubicBezTo>
                  <a:pt x="5819775" y="585788"/>
                  <a:pt x="5950744" y="540544"/>
                  <a:pt x="6072188" y="514350"/>
                </a:cubicBezTo>
                <a:cubicBezTo>
                  <a:pt x="6193632" y="488156"/>
                  <a:pt x="6357938" y="466725"/>
                  <a:pt x="6486525" y="442913"/>
                </a:cubicBezTo>
                <a:cubicBezTo>
                  <a:pt x="6615112" y="419101"/>
                  <a:pt x="6710363" y="400050"/>
                  <a:pt x="6843713" y="371475"/>
                </a:cubicBezTo>
                <a:cubicBezTo>
                  <a:pt x="6977063" y="342900"/>
                  <a:pt x="7160419" y="307182"/>
                  <a:pt x="7286625" y="271463"/>
                </a:cubicBezTo>
                <a:cubicBezTo>
                  <a:pt x="7412831" y="235744"/>
                  <a:pt x="7503319" y="195263"/>
                  <a:pt x="7600950" y="157163"/>
                </a:cubicBezTo>
                <a:cubicBezTo>
                  <a:pt x="7698581" y="119063"/>
                  <a:pt x="7800976" y="66675"/>
                  <a:pt x="7872413" y="42863"/>
                </a:cubicBezTo>
                <a:cubicBezTo>
                  <a:pt x="7943850" y="19051"/>
                  <a:pt x="8029575" y="14288"/>
                  <a:pt x="8029575" y="14288"/>
                </a:cubicBezTo>
                <a:cubicBezTo>
                  <a:pt x="8060531" y="7144"/>
                  <a:pt x="8059340" y="3572"/>
                  <a:pt x="805815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35127" y="4667597"/>
            <a:ext cx="185737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906715" y="4893879"/>
            <a:ext cx="185737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006852" y="4678610"/>
            <a:ext cx="185737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235702" y="2922405"/>
            <a:ext cx="185737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392990" y="2774503"/>
            <a:ext cx="185737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535990" y="2545903"/>
            <a:ext cx="185737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629441" y="2217289"/>
            <a:ext cx="185737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157453" y="3843587"/>
            <a:ext cx="185737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1369438" y="5086169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526726" y="5096220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655438" y="5079616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798438" y="5079616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912863" y="5096220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055863" y="5079616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184575" y="5079616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066948" y="3048875"/>
            <a:ext cx="677108" cy="1854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/>
              <a:t>战争破坏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184818" y="3034587"/>
            <a:ext cx="677108" cy="1854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/>
              <a:t>战后恢复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489591" y="2091815"/>
            <a:ext cx="677108" cy="1854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/>
              <a:t>快速发展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602838" y="3192412"/>
            <a:ext cx="677108" cy="1854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/>
              <a:t>滞胀时期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815629" y="3174553"/>
            <a:ext cx="677108" cy="1854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/>
              <a:t>低速增长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85488" y="545006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1939</a:t>
            </a:r>
            <a:endParaRPr lang="zh-CN" altLang="en-US" sz="2400" b="1" dirty="0"/>
          </a:p>
        </p:txBody>
      </p:sp>
      <p:sp>
        <p:nvSpPr>
          <p:cNvPr id="40" name="文本框 39"/>
          <p:cNvSpPr txBox="1"/>
          <p:nvPr/>
        </p:nvSpPr>
        <p:spPr>
          <a:xfrm>
            <a:off x="1564207" y="545006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1945</a:t>
            </a:r>
            <a:endParaRPr lang="zh-CN" altLang="en-US" sz="2400" b="1" dirty="0"/>
          </a:p>
        </p:txBody>
      </p:sp>
      <p:sp>
        <p:nvSpPr>
          <p:cNvPr id="41" name="文本框 40"/>
          <p:cNvSpPr txBox="1"/>
          <p:nvPr/>
        </p:nvSpPr>
        <p:spPr>
          <a:xfrm>
            <a:off x="2664344" y="545006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1952</a:t>
            </a:r>
            <a:endParaRPr lang="zh-CN" altLang="en-US" sz="2400" b="1" dirty="0"/>
          </a:p>
        </p:txBody>
      </p:sp>
      <p:sp>
        <p:nvSpPr>
          <p:cNvPr id="42" name="文本框 41"/>
          <p:cNvSpPr txBox="1"/>
          <p:nvPr/>
        </p:nvSpPr>
        <p:spPr>
          <a:xfrm>
            <a:off x="3764481" y="545006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1962</a:t>
            </a:r>
            <a:endParaRPr lang="zh-CN" altLang="en-US" sz="2400" b="1" dirty="0"/>
          </a:p>
        </p:txBody>
      </p:sp>
      <p:sp>
        <p:nvSpPr>
          <p:cNvPr id="43" name="文本框 42"/>
          <p:cNvSpPr txBox="1"/>
          <p:nvPr/>
        </p:nvSpPr>
        <p:spPr>
          <a:xfrm>
            <a:off x="4864618" y="545006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1973</a:t>
            </a:r>
            <a:endParaRPr lang="zh-CN" altLang="en-US" sz="2400" b="1" dirty="0"/>
          </a:p>
        </p:txBody>
      </p:sp>
      <p:sp>
        <p:nvSpPr>
          <p:cNvPr id="44" name="文本框 43"/>
          <p:cNvSpPr txBox="1"/>
          <p:nvPr/>
        </p:nvSpPr>
        <p:spPr>
          <a:xfrm>
            <a:off x="6021906" y="545006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1982</a:t>
            </a:r>
            <a:endParaRPr lang="zh-CN" altLang="en-US" sz="24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7158863" y="545006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1990</a:t>
            </a:r>
            <a:endParaRPr lang="zh-CN" altLang="en-US" sz="2400" b="1" dirty="0"/>
          </a:p>
        </p:txBody>
      </p:sp>
      <p:sp>
        <p:nvSpPr>
          <p:cNvPr id="46" name="文本框 45"/>
          <p:cNvSpPr txBox="1"/>
          <p:nvPr/>
        </p:nvSpPr>
        <p:spPr>
          <a:xfrm>
            <a:off x="8286933" y="545006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1999</a:t>
            </a:r>
            <a:endParaRPr lang="zh-CN" altLang="en-US" sz="2400" b="1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97FBC89-B55F-4D84-927A-C01F9055E87E}"/>
              </a:ext>
            </a:extLst>
          </p:cNvPr>
          <p:cNvSpPr txBox="1"/>
          <p:nvPr/>
        </p:nvSpPr>
        <p:spPr>
          <a:xfrm>
            <a:off x="9541553" y="171574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特点：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21E44A2-433F-444A-917A-AE09645322DF}"/>
              </a:ext>
            </a:extLst>
          </p:cNvPr>
          <p:cNvSpPr txBox="1"/>
          <p:nvPr/>
        </p:nvSpPr>
        <p:spPr>
          <a:xfrm>
            <a:off x="9535243" y="239043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持续稳定发展</a:t>
            </a: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2FFAEE32-EAA2-4A2F-B29A-B8C8C22AB062}"/>
              </a:ext>
            </a:extLst>
          </p:cNvPr>
          <p:cNvCxnSpPr>
            <a:cxnSpLocks/>
          </p:cNvCxnSpPr>
          <p:nvPr/>
        </p:nvCxnSpPr>
        <p:spPr>
          <a:xfrm>
            <a:off x="10694195" y="2913658"/>
            <a:ext cx="2195" cy="4897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ECFE73CF-D5E7-45CD-8237-3D226D72C090}"/>
              </a:ext>
            </a:extLst>
          </p:cNvPr>
          <p:cNvSpPr txBox="1"/>
          <p:nvPr/>
        </p:nvSpPr>
        <p:spPr>
          <a:xfrm>
            <a:off x="10099500" y="3436878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“滞胀”</a:t>
            </a:r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AD2ACA32-6FF9-495F-B83C-48E5B5CE8CCC}"/>
              </a:ext>
            </a:extLst>
          </p:cNvPr>
          <p:cNvCxnSpPr/>
          <p:nvPr/>
        </p:nvCxnSpPr>
        <p:spPr>
          <a:xfrm>
            <a:off x="10704794" y="3993570"/>
            <a:ext cx="2195" cy="4897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C2B0D585-AFE1-4290-8A9C-FEF53DE58540}"/>
              </a:ext>
            </a:extLst>
          </p:cNvPr>
          <p:cNvSpPr txBox="1"/>
          <p:nvPr/>
        </p:nvSpPr>
        <p:spPr>
          <a:xfrm>
            <a:off x="9535243" y="4516790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持续稳定繁荣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出现“新经济”</a:t>
            </a:r>
          </a:p>
        </p:txBody>
      </p:sp>
    </p:spTree>
    <p:extLst>
      <p:ext uri="{BB962C8B-B14F-4D97-AF65-F5344CB8AC3E}">
        <p14:creationId xmlns:p14="http://schemas.microsoft.com/office/powerpoint/2010/main" val="27169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FA82556-679A-4106-883C-AB24029D85EF}"/>
              </a:ext>
            </a:extLst>
          </p:cNvPr>
          <p:cNvSpPr txBox="1"/>
          <p:nvPr/>
        </p:nvSpPr>
        <p:spPr>
          <a:xfrm>
            <a:off x="2182833" y="263715"/>
            <a:ext cx="736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国民生产总值占世界生产总值比重（</a:t>
            </a:r>
            <a:r>
              <a:rPr lang="en-US" altLang="zh-CN" sz="3200" b="1" dirty="0"/>
              <a:t>%</a:t>
            </a:r>
            <a:r>
              <a:rPr lang="zh-CN" altLang="en-US" sz="3200" b="1" dirty="0"/>
              <a:t>）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F50B2C36-A5B4-44D9-8230-EA6A0CCCC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81247"/>
              </p:ext>
            </p:extLst>
          </p:nvPr>
        </p:nvGraphicFramePr>
        <p:xfrm>
          <a:off x="2237776" y="1077359"/>
          <a:ext cx="7473754" cy="215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31">
                  <a:extLst>
                    <a:ext uri="{9D8B030D-6E8A-4147-A177-3AD203B41FA5}">
                      <a16:colId xmlns:a16="http://schemas.microsoft.com/office/drawing/2014/main" val="828904098"/>
                    </a:ext>
                  </a:extLst>
                </a:gridCol>
                <a:gridCol w="1227291">
                  <a:extLst>
                    <a:ext uri="{9D8B030D-6E8A-4147-A177-3AD203B41FA5}">
                      <a16:colId xmlns:a16="http://schemas.microsoft.com/office/drawing/2014/main" val="3644610212"/>
                    </a:ext>
                  </a:extLst>
                </a:gridCol>
                <a:gridCol w="1230283">
                  <a:extLst>
                    <a:ext uri="{9D8B030D-6E8A-4147-A177-3AD203B41FA5}">
                      <a16:colId xmlns:a16="http://schemas.microsoft.com/office/drawing/2014/main" val="3768765376"/>
                    </a:ext>
                  </a:extLst>
                </a:gridCol>
                <a:gridCol w="1346662">
                  <a:extLst>
                    <a:ext uri="{9D8B030D-6E8A-4147-A177-3AD203B41FA5}">
                      <a16:colId xmlns:a16="http://schemas.microsoft.com/office/drawing/2014/main" val="1617674811"/>
                    </a:ext>
                  </a:extLst>
                </a:gridCol>
                <a:gridCol w="1269076">
                  <a:extLst>
                    <a:ext uri="{9D8B030D-6E8A-4147-A177-3AD203B41FA5}">
                      <a16:colId xmlns:a16="http://schemas.microsoft.com/office/drawing/2014/main" val="28128793"/>
                    </a:ext>
                  </a:extLst>
                </a:gridCol>
                <a:gridCol w="1168511">
                  <a:extLst>
                    <a:ext uri="{9D8B030D-6E8A-4147-A177-3AD203B41FA5}">
                      <a16:colId xmlns:a16="http://schemas.microsoft.com/office/drawing/2014/main" val="2645486977"/>
                    </a:ext>
                  </a:extLst>
                </a:gridCol>
              </a:tblGrid>
              <a:tr h="56828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855105"/>
                  </a:ext>
                </a:extLst>
              </a:tr>
              <a:tr h="54611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736353"/>
                  </a:ext>
                </a:extLst>
              </a:tr>
              <a:tr h="51538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604434"/>
                  </a:ext>
                </a:extLst>
              </a:tr>
              <a:tr h="52360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469392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8BF2ADE6-DBB5-476F-A929-66A190F18477}"/>
              </a:ext>
            </a:extLst>
          </p:cNvPr>
          <p:cNvSpPr txBox="1"/>
          <p:nvPr/>
        </p:nvSpPr>
        <p:spPr>
          <a:xfrm>
            <a:off x="2420422" y="1656322"/>
            <a:ext cx="90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美国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B232B4-16C9-4EFB-AC19-D9A99A36858E}"/>
              </a:ext>
            </a:extLst>
          </p:cNvPr>
          <p:cNvSpPr txBox="1"/>
          <p:nvPr/>
        </p:nvSpPr>
        <p:spPr>
          <a:xfrm>
            <a:off x="3399735" y="1093012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1955</a:t>
            </a:r>
            <a:r>
              <a:rPr lang="zh-CN" altLang="en-US" sz="2800" b="1" dirty="0"/>
              <a:t>年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9D1164-6691-4118-8829-8B439573BDEC}"/>
              </a:ext>
            </a:extLst>
          </p:cNvPr>
          <p:cNvSpPr txBox="1"/>
          <p:nvPr/>
        </p:nvSpPr>
        <p:spPr>
          <a:xfrm>
            <a:off x="2353078" y="2726315"/>
            <a:ext cx="90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日本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818478-77E2-4708-9EDC-5D65FDCE62F6}"/>
              </a:ext>
            </a:extLst>
          </p:cNvPr>
          <p:cNvSpPr txBox="1"/>
          <p:nvPr/>
        </p:nvSpPr>
        <p:spPr>
          <a:xfrm>
            <a:off x="2240885" y="2229335"/>
            <a:ext cx="126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欧共体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07D6DC-D4E9-4667-932B-2C28607297EB}"/>
              </a:ext>
            </a:extLst>
          </p:cNvPr>
          <p:cNvSpPr txBox="1"/>
          <p:nvPr/>
        </p:nvSpPr>
        <p:spPr>
          <a:xfrm>
            <a:off x="4682934" y="1091349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1960</a:t>
            </a:r>
            <a:r>
              <a:rPr lang="zh-CN" altLang="en-US" sz="2800" b="1" dirty="0"/>
              <a:t>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439FA0-4EBC-4E2B-9F24-564D283C0EAE}"/>
              </a:ext>
            </a:extLst>
          </p:cNvPr>
          <p:cNvSpPr txBox="1"/>
          <p:nvPr/>
        </p:nvSpPr>
        <p:spPr>
          <a:xfrm>
            <a:off x="5974653" y="1085369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1965</a:t>
            </a:r>
            <a:r>
              <a:rPr lang="zh-CN" altLang="en-US" sz="2800" b="1" dirty="0"/>
              <a:t>年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45FB44C-DBB0-4B82-8BA5-CB6294480DD1}"/>
              </a:ext>
            </a:extLst>
          </p:cNvPr>
          <p:cNvSpPr txBox="1"/>
          <p:nvPr/>
        </p:nvSpPr>
        <p:spPr>
          <a:xfrm>
            <a:off x="7257852" y="1077359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1970</a:t>
            </a:r>
            <a:r>
              <a:rPr lang="zh-CN" altLang="en-US" sz="2800" b="1" dirty="0"/>
              <a:t>年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F0038AB-2FB4-4DCF-BBD6-2F64150633D9}"/>
              </a:ext>
            </a:extLst>
          </p:cNvPr>
          <p:cNvSpPr txBox="1"/>
          <p:nvPr/>
        </p:nvSpPr>
        <p:spPr>
          <a:xfrm>
            <a:off x="8492186" y="1093012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1974</a:t>
            </a:r>
            <a:r>
              <a:rPr lang="zh-CN" altLang="en-US" sz="2800" b="1" dirty="0"/>
              <a:t>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D978F25-91C6-4049-B35F-6750A6ECAE9B}"/>
              </a:ext>
            </a:extLst>
          </p:cNvPr>
          <p:cNvSpPr txBox="1"/>
          <p:nvPr/>
        </p:nvSpPr>
        <p:spPr>
          <a:xfrm>
            <a:off x="3532843" y="1656322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36.27</a:t>
            </a:r>
            <a:endParaRPr lang="zh-CN" altLang="en-US" sz="28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1893A56-B5CE-4143-B295-BA30E9574A42}"/>
              </a:ext>
            </a:extLst>
          </p:cNvPr>
          <p:cNvSpPr txBox="1"/>
          <p:nvPr/>
        </p:nvSpPr>
        <p:spPr>
          <a:xfrm>
            <a:off x="4799575" y="1632893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33.73</a:t>
            </a:r>
            <a:endParaRPr lang="zh-CN" altLang="en-US" sz="28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5A36D14-E3F0-46C1-97E4-A91B77993359}"/>
              </a:ext>
            </a:extLst>
          </p:cNvPr>
          <p:cNvSpPr txBox="1"/>
          <p:nvPr/>
        </p:nvSpPr>
        <p:spPr>
          <a:xfrm>
            <a:off x="6021762" y="1651693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31.27</a:t>
            </a:r>
            <a:endParaRPr lang="zh-CN" altLang="en-US" sz="28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7C41D23-9686-4571-ADA2-ACCCC0308F1A}"/>
              </a:ext>
            </a:extLst>
          </p:cNvPr>
          <p:cNvSpPr txBox="1"/>
          <p:nvPr/>
        </p:nvSpPr>
        <p:spPr>
          <a:xfrm>
            <a:off x="7342235" y="1649454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30.21</a:t>
            </a:r>
            <a:endParaRPr lang="zh-CN" altLang="en-US" sz="28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8BF87C7-4653-44B1-9AF0-066094354BD3}"/>
              </a:ext>
            </a:extLst>
          </p:cNvPr>
          <p:cNvSpPr txBox="1"/>
          <p:nvPr/>
        </p:nvSpPr>
        <p:spPr>
          <a:xfrm>
            <a:off x="8617091" y="1654240"/>
            <a:ext cx="15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24.36</a:t>
            </a:r>
            <a:endParaRPr lang="zh-CN" altLang="en-US" sz="28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D84B43B-DB1E-4A0E-A1A8-6DC19632D253}"/>
              </a:ext>
            </a:extLst>
          </p:cNvPr>
          <p:cNvSpPr txBox="1"/>
          <p:nvPr/>
        </p:nvSpPr>
        <p:spPr>
          <a:xfrm>
            <a:off x="3513704" y="2195158"/>
            <a:ext cx="15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17.45</a:t>
            </a:r>
            <a:endParaRPr lang="zh-CN" altLang="en-US" sz="28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337853D-78D0-4754-95C0-48642F0CD968}"/>
              </a:ext>
            </a:extLst>
          </p:cNvPr>
          <p:cNvSpPr txBox="1"/>
          <p:nvPr/>
        </p:nvSpPr>
        <p:spPr>
          <a:xfrm>
            <a:off x="4729808" y="2202784"/>
            <a:ext cx="15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17.53</a:t>
            </a:r>
            <a:endParaRPr lang="zh-CN" altLang="en-US" sz="28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1933A51-352D-4B2E-B4B3-9F4DF1E02897}"/>
              </a:ext>
            </a:extLst>
          </p:cNvPr>
          <p:cNvSpPr txBox="1"/>
          <p:nvPr/>
        </p:nvSpPr>
        <p:spPr>
          <a:xfrm>
            <a:off x="6004565" y="2172674"/>
            <a:ext cx="15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18.86</a:t>
            </a:r>
            <a:endParaRPr lang="zh-CN" altLang="en-US" sz="28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0607E46-DB3D-49D5-B497-528E97D55D2D}"/>
              </a:ext>
            </a:extLst>
          </p:cNvPr>
          <p:cNvSpPr txBox="1"/>
          <p:nvPr/>
        </p:nvSpPr>
        <p:spPr>
          <a:xfrm>
            <a:off x="7342157" y="2195158"/>
            <a:ext cx="15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19.32</a:t>
            </a:r>
            <a:endParaRPr lang="zh-CN" altLang="en-US" sz="2800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2AEB787-7CCF-44D5-BD70-B590A073C1E2}"/>
              </a:ext>
            </a:extLst>
          </p:cNvPr>
          <p:cNvSpPr txBox="1"/>
          <p:nvPr/>
        </p:nvSpPr>
        <p:spPr>
          <a:xfrm>
            <a:off x="8596680" y="2212856"/>
            <a:ext cx="15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20.12</a:t>
            </a:r>
            <a:endParaRPr lang="zh-CN" altLang="en-US" sz="2800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7B5D76B-1721-4B7B-9879-17D248F033B7}"/>
              </a:ext>
            </a:extLst>
          </p:cNvPr>
          <p:cNvSpPr txBox="1"/>
          <p:nvPr/>
        </p:nvSpPr>
        <p:spPr>
          <a:xfrm>
            <a:off x="3681892" y="2684201"/>
            <a:ext cx="15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5.7</a:t>
            </a:r>
            <a:endParaRPr lang="zh-CN" altLang="en-US" sz="28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77D732C-D281-4942-ACE8-2C9DB383BD6D}"/>
              </a:ext>
            </a:extLst>
          </p:cNvPr>
          <p:cNvSpPr txBox="1"/>
          <p:nvPr/>
        </p:nvSpPr>
        <p:spPr>
          <a:xfrm>
            <a:off x="4998992" y="2721527"/>
            <a:ext cx="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6.2</a:t>
            </a:r>
            <a:endParaRPr lang="zh-CN" altLang="en-US" sz="2800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FA8D1FF-DEEF-4163-9EE3-90F359A32D39}"/>
              </a:ext>
            </a:extLst>
          </p:cNvPr>
          <p:cNvSpPr txBox="1"/>
          <p:nvPr/>
        </p:nvSpPr>
        <p:spPr>
          <a:xfrm>
            <a:off x="6218255" y="2725101"/>
            <a:ext cx="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7.3</a:t>
            </a:r>
            <a:endParaRPr lang="zh-CN" altLang="en-US" sz="28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07B4CFD-5FC8-498B-B510-93211E6556EB}"/>
              </a:ext>
            </a:extLst>
          </p:cNvPr>
          <p:cNvSpPr txBox="1"/>
          <p:nvPr/>
        </p:nvSpPr>
        <p:spPr>
          <a:xfrm>
            <a:off x="7532434" y="2712958"/>
            <a:ext cx="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7.9</a:t>
            </a:r>
            <a:endParaRPr lang="zh-CN" altLang="en-US" sz="2800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90A37D4-E65E-44C8-BB61-DFD9790B8A43}"/>
              </a:ext>
            </a:extLst>
          </p:cNvPr>
          <p:cNvSpPr txBox="1"/>
          <p:nvPr/>
        </p:nvSpPr>
        <p:spPr>
          <a:xfrm>
            <a:off x="8620092" y="2695260"/>
            <a:ext cx="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10.5</a:t>
            </a:r>
            <a:endParaRPr lang="zh-CN" altLang="en-US" sz="2800" b="1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2002576-FC43-4CE4-96E0-7B14153C1E61}"/>
              </a:ext>
            </a:extLst>
          </p:cNvPr>
          <p:cNvSpPr txBox="1"/>
          <p:nvPr/>
        </p:nvSpPr>
        <p:spPr>
          <a:xfrm>
            <a:off x="411496" y="5167732"/>
            <a:ext cx="11273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根据上述材料分析欧洲的联合、日本的崛起对世界格局的演变有何影响？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11843EC6-AAE9-4E50-8DB7-A02973AD6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57" y="3309736"/>
            <a:ext cx="1161565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40000"/>
              </a:spcAft>
              <a:buFontTx/>
              <a:buNone/>
            </a:pP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材料：二战后仅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一个崭新的世界政治格局开始出现。头几年还十分盛行的世界两极开始消失，一股股新的力量在萌动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在发展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这些活跃的“地缘战略棋手”在世界棋盘上纵横捭阖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以自己的力量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以自己的声音，振荡着世界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改变着世界。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---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布热津斯基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大棋局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9D0A6DD-8D2B-4FD9-B9C0-59C4E19CC809}"/>
              </a:ext>
            </a:extLst>
          </p:cNvPr>
          <p:cNvSpPr txBox="1"/>
          <p:nvPr/>
        </p:nvSpPr>
        <p:spPr>
          <a:xfrm>
            <a:off x="538837" y="5751153"/>
            <a:ext cx="11273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世界政治格局开始出现多极化趋势</a:t>
            </a:r>
          </a:p>
        </p:txBody>
      </p:sp>
    </p:spTree>
    <p:extLst>
      <p:ext uri="{BB962C8B-B14F-4D97-AF65-F5344CB8AC3E}">
        <p14:creationId xmlns:p14="http://schemas.microsoft.com/office/powerpoint/2010/main" val="27046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49D435C7-CAC1-4F22-8CDD-9EBD15E2BB47}"/>
              </a:ext>
            </a:extLst>
          </p:cNvPr>
          <p:cNvSpPr txBox="1"/>
          <p:nvPr/>
        </p:nvSpPr>
        <p:spPr>
          <a:xfrm>
            <a:off x="1952632" y="262439"/>
            <a:ext cx="249299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总结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史鉴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ACB9048-0F8F-47B7-9A38-99DD6E3D4D8D}"/>
              </a:ext>
            </a:extLst>
          </p:cNvPr>
          <p:cNvSpPr txBox="1"/>
          <p:nvPr/>
        </p:nvSpPr>
        <p:spPr>
          <a:xfrm>
            <a:off x="1529429" y="994156"/>
            <a:ext cx="2339102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  二战后资本</a:t>
            </a:r>
            <a:endParaRPr lang="en-US" altLang="zh-CN" sz="2800" b="1" dirty="0"/>
          </a:p>
          <a:p>
            <a:r>
              <a:rPr lang="zh-CN" altLang="en-US" sz="2800" b="1" dirty="0"/>
              <a:t>主义的新变化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AA7D6B-03C0-48F5-B063-858413F244FA}"/>
              </a:ext>
            </a:extLst>
          </p:cNvPr>
          <p:cNvSpPr txBox="1"/>
          <p:nvPr/>
        </p:nvSpPr>
        <p:spPr>
          <a:xfrm>
            <a:off x="295827" y="2060547"/>
            <a:ext cx="2698175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经济模式之变：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BB32795-BA93-47D8-893E-AE40DFF45687}"/>
              </a:ext>
            </a:extLst>
          </p:cNvPr>
          <p:cNvSpPr txBox="1"/>
          <p:nvPr/>
        </p:nvSpPr>
        <p:spPr>
          <a:xfrm>
            <a:off x="273098" y="2583767"/>
            <a:ext cx="2698175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产业结构之变：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6795E73-B05B-4098-ABE5-D68D6CC3287C}"/>
              </a:ext>
            </a:extLst>
          </p:cNvPr>
          <p:cNvSpPr txBox="1"/>
          <p:nvPr/>
        </p:nvSpPr>
        <p:spPr>
          <a:xfrm>
            <a:off x="295827" y="3106987"/>
            <a:ext cx="2698175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国家政策之变：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4BE80E0E-2503-4716-BBE8-D9456A3A0EAD}"/>
              </a:ext>
            </a:extLst>
          </p:cNvPr>
          <p:cNvCxnSpPr>
            <a:cxnSpLocks/>
          </p:cNvCxnSpPr>
          <p:nvPr/>
        </p:nvCxnSpPr>
        <p:spPr>
          <a:xfrm>
            <a:off x="4445622" y="1471209"/>
            <a:ext cx="284853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A80482E-EE6E-4F97-AC32-4819E4C45CB6}"/>
              </a:ext>
            </a:extLst>
          </p:cNvPr>
          <p:cNvSpPr txBox="1"/>
          <p:nvPr/>
        </p:nvSpPr>
        <p:spPr>
          <a:xfrm>
            <a:off x="7599359" y="983016"/>
            <a:ext cx="2339102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  二战后资本</a:t>
            </a:r>
            <a:endParaRPr lang="en-US" altLang="zh-CN" sz="2800" b="1" dirty="0"/>
          </a:p>
          <a:p>
            <a:r>
              <a:rPr lang="zh-CN" altLang="en-US" sz="2800" b="1" dirty="0"/>
              <a:t>主义的新特点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89BFDE3-65F7-4156-B3F0-2B0AAE82EB86}"/>
              </a:ext>
            </a:extLst>
          </p:cNvPr>
          <p:cNvCxnSpPr>
            <a:cxnSpLocks/>
          </p:cNvCxnSpPr>
          <p:nvPr/>
        </p:nvCxnSpPr>
        <p:spPr>
          <a:xfrm>
            <a:off x="5507510" y="2623172"/>
            <a:ext cx="97911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ECBC3658-F258-45FE-9DD0-34E727724472}"/>
              </a:ext>
            </a:extLst>
          </p:cNvPr>
          <p:cNvSpPr txBox="1"/>
          <p:nvPr/>
        </p:nvSpPr>
        <p:spPr>
          <a:xfrm>
            <a:off x="6804602" y="2099952"/>
            <a:ext cx="475001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经济繁荣</a:t>
            </a:r>
            <a:r>
              <a:rPr lang="en-US" altLang="zh-CN" sz="2800" b="1" dirty="0"/>
              <a:t>—</a:t>
            </a:r>
            <a:r>
              <a:rPr lang="zh-CN" altLang="en-US" sz="2800" b="1" dirty="0"/>
              <a:t>“滞胀”</a:t>
            </a:r>
            <a:r>
              <a:rPr lang="en-US" altLang="zh-CN" sz="2800" b="1" dirty="0"/>
              <a:t>—</a:t>
            </a:r>
            <a:r>
              <a:rPr lang="zh-CN" altLang="en-US" sz="2800" b="1" dirty="0"/>
              <a:t>“新经济”</a:t>
            </a:r>
            <a:endParaRPr lang="en-US" altLang="zh-CN" sz="2800" b="1" dirty="0"/>
          </a:p>
          <a:p>
            <a:r>
              <a:rPr lang="zh-CN" altLang="en-US" sz="2800" b="1" dirty="0"/>
              <a:t>高新技术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C85CA3F-83B8-4E61-9C12-61E92A7B35A8}"/>
              </a:ext>
            </a:extLst>
          </p:cNvPr>
          <p:cNvCxnSpPr>
            <a:cxnSpLocks/>
          </p:cNvCxnSpPr>
          <p:nvPr/>
        </p:nvCxnSpPr>
        <p:spPr>
          <a:xfrm>
            <a:off x="6804602" y="3650963"/>
            <a:ext cx="97911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0FA0BEEA-1850-4EA4-9397-755DC3102B1B}"/>
              </a:ext>
            </a:extLst>
          </p:cNvPr>
          <p:cNvSpPr txBox="1"/>
          <p:nvPr/>
        </p:nvSpPr>
        <p:spPr>
          <a:xfrm>
            <a:off x="7828048" y="3209423"/>
            <a:ext cx="2339102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资本主义制度</a:t>
            </a:r>
            <a:endParaRPr lang="en-US" altLang="zh-CN" sz="2800" b="1" dirty="0"/>
          </a:p>
          <a:p>
            <a:r>
              <a:rPr lang="en-US" altLang="zh-CN" sz="2800" b="1" dirty="0"/>
              <a:t>  </a:t>
            </a:r>
            <a:r>
              <a:rPr lang="zh-CN" altLang="en-US" sz="2800" b="1" dirty="0"/>
              <a:t>的自我调整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A52621-89FE-44A4-AED3-5F2F03314382}"/>
              </a:ext>
            </a:extLst>
          </p:cNvPr>
          <p:cNvSpPr txBox="1"/>
          <p:nvPr/>
        </p:nvSpPr>
        <p:spPr>
          <a:xfrm>
            <a:off x="699357" y="4151058"/>
            <a:ext cx="112261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历史就是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前人在应对各种挑战后，给我们留下的一些经验总结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。人生、民族、国家，都会有不同的挑战。为了应对这些不同的挑战，人们相关应对的措施、应对的办法、应对的智慧，所有成败得失的记录就构成历史。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张国刚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资治通鉴与家国兴衰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导论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D7C45F6-1996-46EC-A21C-C61CF7157DCF}"/>
              </a:ext>
            </a:extLst>
          </p:cNvPr>
          <p:cNvSpPr txBox="1"/>
          <p:nvPr/>
        </p:nvSpPr>
        <p:spPr>
          <a:xfrm>
            <a:off x="876110" y="4803412"/>
            <a:ext cx="10543271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二战后资本主义的新变化对我们中华民族的伟大复兴</a:t>
            </a:r>
            <a:endParaRPr lang="en-US" altLang="zh-CN" sz="3200" b="1" dirty="0">
              <a:solidFill>
                <a:srgbClr val="FFFF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3200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有何启示？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E585F32-9534-4A62-B264-437671155791}"/>
              </a:ext>
            </a:extLst>
          </p:cNvPr>
          <p:cNvSpPr txBox="1"/>
          <p:nvPr/>
        </p:nvSpPr>
        <p:spPr>
          <a:xfrm>
            <a:off x="2698980" y="2107534"/>
            <a:ext cx="2354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新经济的出现</a:t>
            </a:r>
            <a:endParaRPr lang="zh-CN" altLang="en-US" sz="28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FB76AD0-FA1B-4685-A719-8054E1A90330}"/>
              </a:ext>
            </a:extLst>
          </p:cNvPr>
          <p:cNvSpPr txBox="1"/>
          <p:nvPr/>
        </p:nvSpPr>
        <p:spPr>
          <a:xfrm>
            <a:off x="2676251" y="2640722"/>
            <a:ext cx="2831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第三产业的兴起</a:t>
            </a:r>
            <a:endParaRPr lang="zh-CN" altLang="en-US" sz="28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EC3BC9-CE62-4003-B8BD-905783B4F36B}"/>
              </a:ext>
            </a:extLst>
          </p:cNvPr>
          <p:cNvSpPr txBox="1"/>
          <p:nvPr/>
        </p:nvSpPr>
        <p:spPr>
          <a:xfrm>
            <a:off x="2690695" y="3173910"/>
            <a:ext cx="43752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走国家垄断资本主义道路</a:t>
            </a:r>
            <a:endParaRPr lang="en-US" altLang="zh-CN" sz="2800" b="1" dirty="0"/>
          </a:p>
          <a:p>
            <a:r>
              <a:rPr lang="zh-CN" altLang="en-US" sz="2800" b="1" dirty="0"/>
              <a:t>社会福利制度</a:t>
            </a:r>
          </a:p>
        </p:txBody>
      </p:sp>
    </p:spTree>
    <p:extLst>
      <p:ext uri="{BB962C8B-B14F-4D97-AF65-F5344CB8AC3E}">
        <p14:creationId xmlns:p14="http://schemas.microsoft.com/office/powerpoint/2010/main" val="29434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3" grpId="0"/>
      <p:bldP spid="15" grpId="0"/>
      <p:bldP spid="16" grpId="0"/>
      <p:bldP spid="17" grpId="0" animBg="1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81D39E0-E314-4A5E-9018-44D67D16D780}"/>
              </a:ext>
            </a:extLst>
          </p:cNvPr>
          <p:cNvSpPr txBox="1"/>
          <p:nvPr/>
        </p:nvSpPr>
        <p:spPr>
          <a:xfrm>
            <a:off x="3099105" y="2195655"/>
            <a:ext cx="69525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latin typeface="方正超粗黑简体" panose="02010601030101010101" pitchFamily="2" charset="-122"/>
                <a:ea typeface="方正超粗黑简体" panose="02010601030101010101" pitchFamily="2" charset="-122"/>
              </a:rPr>
              <a:t>谢 谢 聆 听！</a:t>
            </a:r>
          </a:p>
        </p:txBody>
      </p:sp>
    </p:spTree>
    <p:extLst>
      <p:ext uri="{BB962C8B-B14F-4D97-AF65-F5344CB8AC3E}">
        <p14:creationId xmlns:p14="http://schemas.microsoft.com/office/powerpoint/2010/main" val="146869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86DF387F-FB12-4F70-880F-E934D4ED65B5}"/>
              </a:ext>
            </a:extLst>
          </p:cNvPr>
          <p:cNvCxnSpPr>
            <a:cxnSpLocks/>
          </p:cNvCxnSpPr>
          <p:nvPr/>
        </p:nvCxnSpPr>
        <p:spPr>
          <a:xfrm flipV="1">
            <a:off x="1436146" y="1420009"/>
            <a:ext cx="0" cy="44482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AB47E6A-7822-4B08-96CB-8EC1DA463268}"/>
              </a:ext>
            </a:extLst>
          </p:cNvPr>
          <p:cNvSpPr txBox="1"/>
          <p:nvPr/>
        </p:nvSpPr>
        <p:spPr>
          <a:xfrm>
            <a:off x="1859715" y="809433"/>
            <a:ext cx="905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20</a:t>
            </a:r>
            <a:r>
              <a:rPr lang="zh-CN" altLang="en-US" sz="3600" b="1" dirty="0"/>
              <a:t>世纪</a:t>
            </a:r>
            <a:r>
              <a:rPr lang="en-US" altLang="zh-CN" sz="3600" b="1" dirty="0"/>
              <a:t>30</a:t>
            </a:r>
            <a:r>
              <a:rPr lang="zh-CN" altLang="en-US" sz="3600" b="1" dirty="0"/>
              <a:t>年代以来</a:t>
            </a:r>
            <a:r>
              <a:rPr lang="zh-CN" altLang="en-US" sz="3600" b="1" dirty="0">
                <a:solidFill>
                  <a:srgbClr val="FF0000"/>
                </a:solidFill>
              </a:rPr>
              <a:t>资本主义世界</a:t>
            </a:r>
            <a:r>
              <a:rPr lang="zh-CN" altLang="en-US" sz="3600" b="1" dirty="0"/>
              <a:t>遭遇的挑战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88C6F93-61F8-49BD-8088-0167E4AFEA4D}"/>
              </a:ext>
            </a:extLst>
          </p:cNvPr>
          <p:cNvCxnSpPr>
            <a:cxnSpLocks/>
          </p:cNvCxnSpPr>
          <p:nvPr/>
        </p:nvCxnSpPr>
        <p:spPr>
          <a:xfrm>
            <a:off x="1436146" y="5050716"/>
            <a:ext cx="18825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892A5EA-BE46-4E5F-8017-6832B65C1F1E}"/>
              </a:ext>
            </a:extLst>
          </p:cNvPr>
          <p:cNvCxnSpPr>
            <a:cxnSpLocks/>
          </p:cNvCxnSpPr>
          <p:nvPr/>
        </p:nvCxnSpPr>
        <p:spPr>
          <a:xfrm>
            <a:off x="1464834" y="4234929"/>
            <a:ext cx="18825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89820F1-47E2-4A70-8E1B-D1B106D1A1DF}"/>
              </a:ext>
            </a:extLst>
          </p:cNvPr>
          <p:cNvCxnSpPr>
            <a:cxnSpLocks/>
          </p:cNvCxnSpPr>
          <p:nvPr/>
        </p:nvCxnSpPr>
        <p:spPr>
          <a:xfrm>
            <a:off x="1454076" y="3386867"/>
            <a:ext cx="18825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AEDB8F-F386-4FF9-9F5C-5854126B7443}"/>
              </a:ext>
            </a:extLst>
          </p:cNvPr>
          <p:cNvCxnSpPr>
            <a:cxnSpLocks/>
          </p:cNvCxnSpPr>
          <p:nvPr/>
        </p:nvCxnSpPr>
        <p:spPr>
          <a:xfrm>
            <a:off x="1436146" y="2377441"/>
            <a:ext cx="18825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CF1AE70-8FD2-4D34-8310-ACC00A296E9C}"/>
              </a:ext>
            </a:extLst>
          </p:cNvPr>
          <p:cNvSpPr txBox="1"/>
          <p:nvPr/>
        </p:nvSpPr>
        <p:spPr>
          <a:xfrm>
            <a:off x="334479" y="481988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1929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111BCC7-A5F0-4BAD-ADE6-D47F9738E14A}"/>
              </a:ext>
            </a:extLst>
          </p:cNvPr>
          <p:cNvSpPr txBox="1"/>
          <p:nvPr/>
        </p:nvSpPr>
        <p:spPr>
          <a:xfrm>
            <a:off x="305792" y="4002301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1933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5EFA0CD-5184-4B2E-8C1E-F55DF413AD66}"/>
              </a:ext>
            </a:extLst>
          </p:cNvPr>
          <p:cNvSpPr txBox="1"/>
          <p:nvPr/>
        </p:nvSpPr>
        <p:spPr>
          <a:xfrm>
            <a:off x="1464833" y="4431045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经济大危机</a:t>
            </a:r>
          </a:p>
        </p:txBody>
      </p:sp>
      <p:graphicFrame>
        <p:nvGraphicFramePr>
          <p:cNvPr id="18" name="Group 4">
            <a:extLst>
              <a:ext uri="{FF2B5EF4-FFF2-40B4-BE49-F238E27FC236}">
                <a16:creationId xmlns:a16="http://schemas.microsoft.com/office/drawing/2014/main" id="{BE253AD3-A7FF-4F08-8A64-F7504CD1B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41692"/>
              </p:ext>
            </p:extLst>
          </p:nvPr>
        </p:nvGraphicFramePr>
        <p:xfrm>
          <a:off x="3302822" y="2446077"/>
          <a:ext cx="8716963" cy="2756194"/>
        </p:xfrm>
        <a:graphic>
          <a:graphicData uri="http://schemas.openxmlformats.org/drawingml/2006/table">
            <a:tbl>
              <a:tblPr/>
              <a:tblGrid>
                <a:gridCol w="1616075">
                  <a:extLst>
                    <a:ext uri="{9D8B030D-6E8A-4147-A177-3AD203B41FA5}">
                      <a16:colId xmlns:a16="http://schemas.microsoft.com/office/drawing/2014/main" val="215692526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val="3542993414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3902064326"/>
                    </a:ext>
                  </a:extLst>
                </a:gridCol>
                <a:gridCol w="1274762">
                  <a:extLst>
                    <a:ext uri="{9D8B030D-6E8A-4147-A177-3AD203B41FA5}">
                      <a16:colId xmlns:a16="http://schemas.microsoft.com/office/drawing/2014/main" val="3874370437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824213145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101199394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11876876"/>
                    </a:ext>
                  </a:extLst>
                </a:gridCol>
              </a:tblGrid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美国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德国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英国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法国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日本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世界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331756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外贸缩减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46.2%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40.6%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28.4%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16.5%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8.4%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1/3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66055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工业下降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70%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69.1%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48%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2/3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427848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失业人数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1700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476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近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300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85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300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近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3000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147546"/>
                  </a:ext>
                </a:extLst>
              </a:tr>
            </a:tbl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267AADDE-8223-4619-B257-E63BC9F37BCF}"/>
              </a:ext>
            </a:extLst>
          </p:cNvPr>
          <p:cNvSpPr txBox="1"/>
          <p:nvPr/>
        </p:nvSpPr>
        <p:spPr>
          <a:xfrm>
            <a:off x="320135" y="3156034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1939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20" name="标注: 线形 19">
            <a:extLst>
              <a:ext uri="{FF2B5EF4-FFF2-40B4-BE49-F238E27FC236}">
                <a16:creationId xmlns:a16="http://schemas.microsoft.com/office/drawing/2014/main" id="{DADEAE76-318B-4360-A3AD-AED3E597668A}"/>
              </a:ext>
            </a:extLst>
          </p:cNvPr>
          <p:cNvSpPr/>
          <p:nvPr/>
        </p:nvSpPr>
        <p:spPr>
          <a:xfrm>
            <a:off x="2330615" y="2989579"/>
            <a:ext cx="5591414" cy="1283460"/>
          </a:xfrm>
          <a:prstGeom prst="borderCallout1">
            <a:avLst>
              <a:gd name="adj1" fmla="val 18750"/>
              <a:gd name="adj2" fmla="val -8333"/>
              <a:gd name="adj3" fmla="val 72699"/>
              <a:gd name="adj4" fmla="val -13328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/>
              <a:t>欧亚战争策源地形成，法西斯势力威胁世界的和平与安全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8463A05-3C8E-4B8A-A4FC-B9372EAC865B}"/>
              </a:ext>
            </a:extLst>
          </p:cNvPr>
          <p:cNvSpPr txBox="1"/>
          <p:nvPr/>
        </p:nvSpPr>
        <p:spPr>
          <a:xfrm>
            <a:off x="336931" y="2176318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1945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22" name="标注: 线形 21">
            <a:extLst>
              <a:ext uri="{FF2B5EF4-FFF2-40B4-BE49-F238E27FC236}">
                <a16:creationId xmlns:a16="http://schemas.microsoft.com/office/drawing/2014/main" id="{ACD5C583-E59E-4DA5-857C-703E6A86C71C}"/>
              </a:ext>
            </a:extLst>
          </p:cNvPr>
          <p:cNvSpPr/>
          <p:nvPr/>
        </p:nvSpPr>
        <p:spPr>
          <a:xfrm>
            <a:off x="2680131" y="1571287"/>
            <a:ext cx="7242338" cy="666490"/>
          </a:xfrm>
          <a:prstGeom prst="borderCallout1">
            <a:avLst>
              <a:gd name="adj1" fmla="val 18750"/>
              <a:gd name="adj2" fmla="val -8333"/>
              <a:gd name="adj3" fmla="val 193265"/>
              <a:gd name="adj4" fmla="val -15929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第二次世界大战，给世界带来空前浩劫</a:t>
            </a: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28928ED9-4D72-461C-B69D-5DDC71E8D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39" y="4289708"/>
            <a:ext cx="3736208" cy="22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58F83176-3493-43AB-84FF-C455CC54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39" y="2281395"/>
            <a:ext cx="3683562" cy="195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D39AF41B-7756-4B42-8616-5CA8B9116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00" y="2446077"/>
            <a:ext cx="4822605" cy="38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6CA660D-123A-4B67-B037-AFB935D8F399}"/>
              </a:ext>
            </a:extLst>
          </p:cNvPr>
          <p:cNvSpPr txBox="1"/>
          <p:nvPr/>
        </p:nvSpPr>
        <p:spPr>
          <a:xfrm>
            <a:off x="543468" y="3085626"/>
            <a:ext cx="11193734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材料：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当时，世界各地，尤其是西欧国家，存在一种社会正处于全面崩溃的危机感。对此，这些国家有两条可供选择的道路：一是资本主义，一是共产主义。</a:t>
            </a:r>
            <a:endParaRPr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——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摘编自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梅尔文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莱夫勒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冷战是如何开始的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r>
              <a:rPr lang="zh-CN" altLang="en-US" sz="2800" b="1" dirty="0">
                <a:solidFill>
                  <a:srgbClr val="FFFF00"/>
                </a:solidFill>
              </a:rPr>
              <a:t>思考：所有的这一切都说明了什么？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r>
              <a:rPr lang="zh-CN" altLang="en-US" sz="2800" b="1" dirty="0">
                <a:solidFill>
                  <a:srgbClr val="FFFF00"/>
                </a:solidFill>
              </a:rPr>
              <a:t>资本主义制度遇到严重挑战</a:t>
            </a:r>
            <a:endParaRPr lang="zh-CN" altLang="en-US" sz="2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EED99D9-BB3B-43C0-BC43-5D9D49C356E6}"/>
              </a:ext>
            </a:extLst>
          </p:cNvPr>
          <p:cNvSpPr txBox="1"/>
          <p:nvPr/>
        </p:nvSpPr>
        <p:spPr>
          <a:xfrm>
            <a:off x="1849431" y="248284"/>
            <a:ext cx="145339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危  局</a:t>
            </a:r>
          </a:p>
        </p:txBody>
      </p:sp>
    </p:spTree>
    <p:extLst>
      <p:ext uri="{BB962C8B-B14F-4D97-AF65-F5344CB8AC3E}">
        <p14:creationId xmlns:p14="http://schemas.microsoft.com/office/powerpoint/2010/main" val="8113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0" grpId="1" animBg="1"/>
      <p:bldP spid="22" grpId="0" animBg="1"/>
      <p:bldP spid="27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>
            <a:extLst>
              <a:ext uri="{FF2B5EF4-FFF2-40B4-BE49-F238E27FC236}">
                <a16:creationId xmlns:a16="http://schemas.microsoft.com/office/drawing/2014/main" id="{01E00081-74DF-48DF-A4E0-43CA52AF4D22}"/>
              </a:ext>
            </a:extLst>
          </p:cNvPr>
          <p:cNvSpPr txBox="1"/>
          <p:nvPr/>
        </p:nvSpPr>
        <p:spPr>
          <a:xfrm>
            <a:off x="487319" y="1182231"/>
            <a:ext cx="11217361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材料：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50—70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年代是资本主义国家经济发展的“黄金时期”，各国工业生产已经达到甚至超过战前水平，主要资本主义国家经济迅速发展。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50-70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年代各国经济年平均增长率分别为：联邦德国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6.7%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，意大利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5.6%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，法国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5.3%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，英国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2.9%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，日本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9.6%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，美国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3.5%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王存良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世界现代史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B4EFFD7-B152-4F20-8503-15BB2C813ED8}"/>
              </a:ext>
            </a:extLst>
          </p:cNvPr>
          <p:cNvSpPr txBox="1"/>
          <p:nvPr/>
        </p:nvSpPr>
        <p:spPr>
          <a:xfrm>
            <a:off x="1975816" y="299780"/>
            <a:ext cx="551946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战后西欧和日本经济发展状况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C848DAF-8098-4AC6-BFB0-C27086747512}"/>
              </a:ext>
            </a:extLst>
          </p:cNvPr>
          <p:cNvSpPr txBox="1"/>
          <p:nvPr/>
        </p:nvSpPr>
        <p:spPr>
          <a:xfrm>
            <a:off x="864312" y="3774962"/>
            <a:ext cx="10574214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根据材料归纳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20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世纪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50—70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年代资本主义各国经济发展的特点是什么？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经济持续稳定发展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868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5303" y="2008177"/>
            <a:ext cx="10724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欧洲的联合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第二次世界大战后，西欧国家凭借原有的工业基础和马歇尔计划的援助，采用最先进的科学技术成果，制定恰当的经济发展政策，促进了经济的恢复和发展。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36AEF6E-22AC-495D-AFDF-A321F51355D0}"/>
              </a:ext>
            </a:extLst>
          </p:cNvPr>
          <p:cNvSpPr txBox="1"/>
          <p:nvPr/>
        </p:nvSpPr>
        <p:spPr>
          <a:xfrm>
            <a:off x="1912034" y="295589"/>
            <a:ext cx="237456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危局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机遇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C784F26-052E-46FF-BA80-089F7B8C08C3}"/>
              </a:ext>
            </a:extLst>
          </p:cNvPr>
          <p:cNvSpPr txBox="1"/>
          <p:nvPr/>
        </p:nvSpPr>
        <p:spPr>
          <a:xfrm>
            <a:off x="829881" y="974144"/>
            <a:ext cx="10932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思考：在美、日、欧经济迅速发展的原因中，</a:t>
            </a:r>
            <a:r>
              <a:rPr lang="zh-CN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你们认为根本推动力是什么？</a:t>
            </a:r>
            <a:endParaRPr lang="en-US" altLang="zh-CN" sz="28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2FC884B-BFAB-45DE-A7FA-33C5F433B6E6}"/>
              </a:ext>
            </a:extLst>
          </p:cNvPr>
          <p:cNvSpPr txBox="1"/>
          <p:nvPr/>
        </p:nvSpPr>
        <p:spPr>
          <a:xfrm>
            <a:off x="3383276" y="1498812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第三次科技革命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4D5243C-5CC7-4B1A-B4BF-8BA4E4B3865E}"/>
              </a:ext>
            </a:extLst>
          </p:cNvPr>
          <p:cNvCxnSpPr/>
          <p:nvPr/>
        </p:nvCxnSpPr>
        <p:spPr>
          <a:xfrm>
            <a:off x="980900" y="3143971"/>
            <a:ext cx="3674226" cy="16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829882" y="3513445"/>
            <a:ext cx="110711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美国的发展与日本的崛起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第二次世界大战后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美国积极拓展世界市场，应用最新科技成果，革新生产技术，刺激了经济的繁荣，成为资本主义世界的霸主。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世纪七八十年代，美国经济发展速度放缓。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年代以后，美国出现了以全球化和信息化为特征的“新经济”，美国的经济进一步发展。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次世界大战后，美国单独占领了日本。冷战开始后，美国出于本国的战略需要，开始积极扶持日本。朝鲜战争爆发后，日本获得了大量军需订单。日本政府利用当时有利的外部环境，制定适当的经济政策，大力引进先进技术，促进了经济的迅速发展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1968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年，日本成为资本主义世界仅次于美国的第二经济大国。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3FB82A2-7F27-4388-9A4C-C08B18FEB845}"/>
              </a:ext>
            </a:extLst>
          </p:cNvPr>
          <p:cNvCxnSpPr>
            <a:cxnSpLocks/>
          </p:cNvCxnSpPr>
          <p:nvPr/>
        </p:nvCxnSpPr>
        <p:spPr>
          <a:xfrm flipV="1">
            <a:off x="7473139" y="4281054"/>
            <a:ext cx="4220094" cy="24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3FB82A2-7F27-4388-9A4C-C08B18FEB845}"/>
              </a:ext>
            </a:extLst>
          </p:cNvPr>
          <p:cNvCxnSpPr>
            <a:cxnSpLocks/>
          </p:cNvCxnSpPr>
          <p:nvPr/>
        </p:nvCxnSpPr>
        <p:spPr>
          <a:xfrm flipV="1">
            <a:off x="8290571" y="6497782"/>
            <a:ext cx="2488276" cy="11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8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7F0A0C2-C590-4784-ADFF-FD96D392E2AD}"/>
              </a:ext>
            </a:extLst>
          </p:cNvPr>
          <p:cNvSpPr txBox="1"/>
          <p:nvPr/>
        </p:nvSpPr>
        <p:spPr>
          <a:xfrm>
            <a:off x="1815052" y="308726"/>
            <a:ext cx="22365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危局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机遇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5B304B-7B50-445A-A52A-6D554151E54B}"/>
              </a:ext>
            </a:extLst>
          </p:cNvPr>
          <p:cNvSpPr txBox="1"/>
          <p:nvPr/>
        </p:nvSpPr>
        <p:spPr>
          <a:xfrm>
            <a:off x="457536" y="2315804"/>
            <a:ext cx="1139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材料二：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农业经济时代科技进步对经济增长的贡献率不足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，工业经济时代后期达到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40%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，到知识经济时代将达到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80%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以上。人类进一步认识到科学技术是第一生产力。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岳麓书社出版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2001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九年义务教育世界历史下册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C1D1F10-4120-4003-BFB9-82166D08BCDE}"/>
              </a:ext>
            </a:extLst>
          </p:cNvPr>
          <p:cNvSpPr txBox="1"/>
          <p:nvPr/>
        </p:nvSpPr>
        <p:spPr>
          <a:xfrm>
            <a:off x="408006" y="5415520"/>
            <a:ext cx="10649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依据上述材料回答二战后资本主义经济发展的新变化是什么？并概况其特点？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AE6802-5764-4B2A-AE39-523F3A180713}"/>
              </a:ext>
            </a:extLst>
          </p:cNvPr>
          <p:cNvSpPr txBox="1"/>
          <p:nvPr/>
        </p:nvSpPr>
        <p:spPr>
          <a:xfrm>
            <a:off x="408006" y="5868988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变化：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zh-CN" altLang="en-US" sz="2400" b="1" dirty="0">
                <a:solidFill>
                  <a:srgbClr val="C00000"/>
                </a:solidFill>
              </a:rPr>
              <a:t>特点：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038FC75-E8C7-45BC-80FE-067AE1E36501}"/>
              </a:ext>
            </a:extLst>
          </p:cNvPr>
          <p:cNvSpPr txBox="1"/>
          <p:nvPr/>
        </p:nvSpPr>
        <p:spPr>
          <a:xfrm>
            <a:off x="408006" y="3446883"/>
            <a:ext cx="11283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材料三：从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1990—1996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年，美国信息业的销售额增长达到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8600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亿美元。现在对美国经济起主导作用的是高科技信息产业，微软、英特尔等已取代了三大汽车公司当年的地位。据美国电子协会最近发表的报告说，以信息产业为主的高科技产业是美国今年经济增长的主要动力之一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1996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年，美国出口的计算机系统设计、商用软件和程序编制等高科技服务就达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亿。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张锋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聚焦新经济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2234036-87D8-4BC2-B76C-8C4F3A0E2F88}"/>
              </a:ext>
            </a:extLst>
          </p:cNvPr>
          <p:cNvSpPr txBox="1"/>
          <p:nvPr/>
        </p:nvSpPr>
        <p:spPr>
          <a:xfrm>
            <a:off x="1233761" y="5868988"/>
            <a:ext cx="1091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科技转化为生产力的速度加快、科技革命社会化、第三产业兴起、出现“新经济”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0E27E70-4766-4EAB-BFCD-84A14FF2257E}"/>
              </a:ext>
            </a:extLst>
          </p:cNvPr>
          <p:cNvSpPr txBox="1"/>
          <p:nvPr/>
        </p:nvSpPr>
        <p:spPr>
          <a:xfrm>
            <a:off x="568034" y="3417238"/>
            <a:ext cx="11219584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含义：</a:t>
            </a:r>
            <a:r>
              <a:rPr lang="zh-CN" altLang="zh-CN" sz="2400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第三产业也称服务业，是相对于农业和工业这两大产业或物质生产部门而言，并为它们提供直接和间接服务的部门。</a:t>
            </a:r>
            <a:endParaRPr lang="zh-CN" altLang="zh-CN" sz="24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DE159D6-9A64-48AD-936D-23758A7FCACB}"/>
              </a:ext>
            </a:extLst>
          </p:cNvPr>
          <p:cNvSpPr txBox="1"/>
          <p:nvPr/>
        </p:nvSpPr>
        <p:spPr>
          <a:xfrm>
            <a:off x="1233761" y="6238320"/>
            <a:ext cx="9449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高新技术成为经济发展的最大动力、科技是第一生产力</a:t>
            </a:r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3CD0A9-37A5-4393-A988-0A03232C2B73}"/>
              </a:ext>
            </a:extLst>
          </p:cNvPr>
          <p:cNvSpPr txBox="1"/>
          <p:nvPr/>
        </p:nvSpPr>
        <p:spPr>
          <a:xfrm>
            <a:off x="507066" y="868887"/>
            <a:ext cx="11399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材料一：截止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1950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年，不管人们承认与否，现代工业早已或直接或间接，或明或暗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地依赖于科学和科学家。此外，基础科学这时转化为终端产品往往非常迅速。大部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分地区的技术革新也在不断加速。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     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——J.M.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罗伯茨、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O.A.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维斯塔德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企鹅全球史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91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 animBg="1"/>
      <p:bldP spid="14" grpId="1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C7D5DC0-1A29-4515-84E8-82AB48AE3F49}"/>
              </a:ext>
            </a:extLst>
          </p:cNvPr>
          <p:cNvSpPr txBox="1"/>
          <p:nvPr/>
        </p:nvSpPr>
        <p:spPr>
          <a:xfrm>
            <a:off x="566568" y="955751"/>
            <a:ext cx="11343939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材料一：从二战结束到</a:t>
            </a: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20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世纪</a:t>
            </a: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70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年代初期，西方资本主义国家盛行主张国家干预经济的凯恩斯主义经济理论，</a:t>
            </a:r>
            <a:r>
              <a:rPr lang="zh-CN" altLang="en-US" sz="28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普遍奉行国家干预的经济政策，实行国家对经济的宏观调控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。                    </a:t>
            </a:r>
            <a:endParaRPr lang="en-US" altLang="zh-CN" sz="2800" b="1" noProof="1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</a:t>
            </a: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——《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普通高中课程标准实验教科书</a:t>
            </a: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·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必修二</a:t>
            </a: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》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材料二：第二次世界大战后，资本主义国家不断在市场主导和政府调节之间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寻求平衡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，既强调市场机制，也主张国家适度调控与国际协调，保持经济社会发展。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中外历史纲要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kumimoji="0" lang="zh-CN" altLang="en-US" sz="2800" b="1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67F5446-1B57-4D1B-8584-CD3DE004479A}"/>
              </a:ext>
            </a:extLst>
          </p:cNvPr>
          <p:cNvSpPr txBox="1"/>
          <p:nvPr/>
        </p:nvSpPr>
        <p:spPr>
          <a:xfrm>
            <a:off x="803336" y="4406614"/>
            <a:ext cx="1138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根据上述材料回答战后资本主义国家的经济政策是如何调整的？体</a:t>
            </a:r>
            <a:endParaRPr lang="en-US" altLang="zh-CN" sz="2800" b="1" dirty="0"/>
          </a:p>
          <a:p>
            <a:r>
              <a:rPr lang="zh-CN" altLang="en-US" sz="2800" b="1" dirty="0"/>
              <a:t>现了资本主义制度的什么特点？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86753D3-AAD9-45CF-BA95-BD7242CA6A6A}"/>
              </a:ext>
            </a:extLst>
          </p:cNvPr>
          <p:cNvSpPr txBox="1"/>
          <p:nvPr/>
        </p:nvSpPr>
        <p:spPr>
          <a:xfrm>
            <a:off x="981062" y="5423948"/>
            <a:ext cx="6471643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普遍走上国家垄断资本主义道路</a:t>
            </a:r>
            <a:endParaRPr lang="en-US" altLang="zh-CN" sz="32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资本主义制度具有自我调节的功能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FAB7343-EF62-4FD5-BAEE-AE6549498F20}"/>
              </a:ext>
            </a:extLst>
          </p:cNvPr>
          <p:cNvSpPr txBox="1"/>
          <p:nvPr/>
        </p:nvSpPr>
        <p:spPr>
          <a:xfrm>
            <a:off x="1856616" y="347046"/>
            <a:ext cx="22365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调整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创新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404CA9-3C68-4FE2-8987-3164FA0A21B4}"/>
              </a:ext>
            </a:extLst>
          </p:cNvPr>
          <p:cNvSpPr txBox="1"/>
          <p:nvPr/>
        </p:nvSpPr>
        <p:spPr>
          <a:xfrm>
            <a:off x="7977730" y="538299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市场经济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0963CAD-A6EF-41A4-883F-5F7DDAC8A73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9598687" y="5644604"/>
            <a:ext cx="52502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78D0BF9-2181-413A-923F-8BC35F5E3FE3}"/>
              </a:ext>
            </a:extLst>
          </p:cNvPr>
          <p:cNvSpPr txBox="1"/>
          <p:nvPr/>
        </p:nvSpPr>
        <p:spPr>
          <a:xfrm>
            <a:off x="10123712" y="538306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效率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A0B3E5-1AEB-42A1-866F-5A238BAE1938}"/>
              </a:ext>
            </a:extLst>
          </p:cNvPr>
          <p:cNvSpPr txBox="1"/>
          <p:nvPr/>
        </p:nvSpPr>
        <p:spPr>
          <a:xfrm>
            <a:off x="7984056" y="5880159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计划经济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B7DCBD7-C293-4AC2-ABD5-AB5638A1D98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611425" y="6141769"/>
            <a:ext cx="51861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95FD701-8ABF-4C08-ABEA-CA80B387917E}"/>
              </a:ext>
            </a:extLst>
          </p:cNvPr>
          <p:cNvSpPr txBox="1"/>
          <p:nvPr/>
        </p:nvSpPr>
        <p:spPr>
          <a:xfrm>
            <a:off x="10130038" y="588023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公平</a:t>
            </a:r>
          </a:p>
        </p:txBody>
      </p:sp>
    </p:spTree>
    <p:extLst>
      <p:ext uri="{BB962C8B-B14F-4D97-AF65-F5344CB8AC3E}">
        <p14:creationId xmlns:p14="http://schemas.microsoft.com/office/powerpoint/2010/main" val="524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F607D0F-CAEB-44EC-AA51-8268140AD3D8}"/>
              </a:ext>
            </a:extLst>
          </p:cNvPr>
          <p:cNvSpPr txBox="1"/>
          <p:nvPr/>
        </p:nvSpPr>
        <p:spPr>
          <a:xfrm>
            <a:off x="1863543" y="246281"/>
            <a:ext cx="22365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调整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创新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9CF1A15-72A2-416A-9FB8-AFAF0CB95D21}"/>
              </a:ext>
            </a:extLst>
          </p:cNvPr>
          <p:cNvSpPr txBox="1"/>
          <p:nvPr/>
        </p:nvSpPr>
        <p:spPr>
          <a:xfrm>
            <a:off x="566567" y="1073952"/>
            <a:ext cx="11343939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材料：战后发达国家的社会福利与以往不同，已经从单纯的救济发展成为公民的社会权利，得到立法和制度上的保证。这些福利种类繁多，主要包括医疗保险、失业保险、工伤保险和养老保险等。其特点是覆盖面广，低收入阶层受惠多。</a:t>
            </a:r>
            <a:endParaRPr lang="en-US" altLang="zh-CN" sz="2800" b="1" noProof="1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</a:t>
            </a: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——《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普通高中课程标准实验教科书</a:t>
            </a: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·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必修二</a:t>
            </a: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2416188-F610-4450-A58E-004E807B26F1}"/>
              </a:ext>
            </a:extLst>
          </p:cNvPr>
          <p:cNvSpPr txBox="1"/>
          <p:nvPr/>
        </p:nvSpPr>
        <p:spPr>
          <a:xfrm>
            <a:off x="447399" y="3410286"/>
            <a:ext cx="1138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（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）材料反映战后资本主义世界出现了什么新变化？这一变化与以往社会福利有何不同？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7C8F0A-DAC7-4364-8395-3B17810D41B6}"/>
              </a:ext>
            </a:extLst>
          </p:cNvPr>
          <p:cNvSpPr txBox="1"/>
          <p:nvPr/>
        </p:nvSpPr>
        <p:spPr>
          <a:xfrm>
            <a:off x="907308" y="4303433"/>
            <a:ext cx="106624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变化：建立起社会保障制度；从单纯的救济发展到成为公民的社会权利；</a:t>
            </a:r>
            <a:endParaRPr lang="en-US" altLang="zh-CN" sz="28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不同：得到立法和制度上的保证、覆盖面广、低收入阶层受惠多。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D30187D-4B11-41ED-B5C6-95333530F745}"/>
              </a:ext>
            </a:extLst>
          </p:cNvPr>
          <p:cNvSpPr txBox="1"/>
          <p:nvPr/>
        </p:nvSpPr>
        <p:spPr>
          <a:xfrm>
            <a:off x="447399" y="5688428"/>
            <a:ext cx="1138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）如何评价资本主义世界的这一变化？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9EB616-D9C7-4A65-9750-9608D5410DF1}"/>
              </a:ext>
            </a:extLst>
          </p:cNvPr>
          <p:cNvSpPr txBox="1"/>
          <p:nvPr/>
        </p:nvSpPr>
        <p:spPr>
          <a:xfrm>
            <a:off x="447399" y="3025565"/>
            <a:ext cx="11343939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zh-CN" altLang="zh-CN" sz="28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积极：第一，有利于缓和阶级矛盾，带来社会的稳定；第二，对社会财富的再分配有利于提供购买力，扩大消费市场，推动经济的发展。</a:t>
            </a:r>
            <a:endParaRPr lang="zh-CN" altLang="zh-CN" sz="2800" b="1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8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消极：导致财政支出扩大，造成财政赤字，降低了劳动者的生产积极性；沉重的税务负担使企业、个人和社会不堪承受，从而造成企业后劲不足。它并不能改变资本主义国家“按资分配”的制度，也不能彻底消灭贫困和两极分化。</a:t>
            </a:r>
            <a:endParaRPr lang="zh-CN" altLang="zh-CN" sz="2800" b="1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5303" y="2008177"/>
            <a:ext cx="10724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欧洲的联合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第二次世界大战后，西欧国家凭借原有的工业基础和马歇尔计划的援助，采用最先进的科学技术成果，制定恰当的经济发展政策，促进了经济的恢复和发展。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36AEF6E-22AC-495D-AFDF-A321F51355D0}"/>
              </a:ext>
            </a:extLst>
          </p:cNvPr>
          <p:cNvSpPr txBox="1"/>
          <p:nvPr/>
        </p:nvSpPr>
        <p:spPr>
          <a:xfrm>
            <a:off x="1912034" y="295589"/>
            <a:ext cx="237456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危局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机遇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C784F26-052E-46FF-BA80-089F7B8C08C3}"/>
              </a:ext>
            </a:extLst>
          </p:cNvPr>
          <p:cNvSpPr txBox="1"/>
          <p:nvPr/>
        </p:nvSpPr>
        <p:spPr>
          <a:xfrm>
            <a:off x="760606" y="880364"/>
            <a:ext cx="10932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思考：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依据前面所学归纳战后资本主义国家经济发展的共同原因。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2FC884B-BFAB-45DE-A7FA-33C5F433B6E6}"/>
              </a:ext>
            </a:extLst>
          </p:cNvPr>
          <p:cNvSpPr txBox="1"/>
          <p:nvPr/>
        </p:nvSpPr>
        <p:spPr>
          <a:xfrm>
            <a:off x="760606" y="1243129"/>
            <a:ext cx="10989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第三次科技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革命、原有的工业基础和高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素质的劳动力、普遍走上国家垄断资本主义道路、相对和平的世界局势</a:t>
            </a:r>
            <a:endParaRPr lang="en-US" altLang="zh-CN" sz="2400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400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9882" y="3513445"/>
            <a:ext cx="110711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美国的发展与日本的崛起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第二次世界大战后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美国积极拓展世界市场，应用最新科技成果，革新生产技术，刺激了经济的繁荣，成为资本主义世界的霸主。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世纪七八十年代，美国经济发展速度放缓。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年代以后，美国出现了以全球化和信息化为特征的“新经济”，美国的经济进一步发展。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次世界大战后，美国单独占领了日本。冷战开始后，美国出于本国的战略需要，开始积极扶持日本。朝鲜战争爆发后，日本获得了大量军需订单。日本政府利用当时有利的外部环境，制定适当的经济政策，大力引进先进技术，促进了经济的迅速发展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1968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年，日本成为资本主义世界仅次于美国的第二经济大国。</a:t>
            </a:r>
          </a:p>
        </p:txBody>
      </p:sp>
    </p:spTree>
    <p:extLst>
      <p:ext uri="{BB962C8B-B14F-4D97-AF65-F5344CB8AC3E}">
        <p14:creationId xmlns:p14="http://schemas.microsoft.com/office/powerpoint/2010/main" val="386754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F607D0F-CAEB-44EC-AA51-8268140AD3D8}"/>
              </a:ext>
            </a:extLst>
          </p:cNvPr>
          <p:cNvSpPr txBox="1"/>
          <p:nvPr/>
        </p:nvSpPr>
        <p:spPr>
          <a:xfrm>
            <a:off x="1920694" y="342351"/>
            <a:ext cx="22365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调整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创新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9CF1A15-72A2-416A-9FB8-AFAF0CB95D21}"/>
              </a:ext>
            </a:extLst>
          </p:cNvPr>
          <p:cNvSpPr txBox="1"/>
          <p:nvPr/>
        </p:nvSpPr>
        <p:spPr>
          <a:xfrm>
            <a:off x="517488" y="906973"/>
            <a:ext cx="1134393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4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材料：</a:t>
            </a:r>
            <a:r>
              <a:rPr lang="en-US" altLang="zh-CN" sz="24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“首先必须要有个欧洲啊！现在对美国来说是最惬意的。有一个法国、一个德国、一个意大利和一个英国，而美元可以利用他们来互相反对，必须要有自己的经济、自己的政策、自己的防务的真正的欧洲。”</a:t>
            </a:r>
            <a:endParaRPr lang="en-US" altLang="zh-CN" sz="24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——</a:t>
            </a:r>
            <a:r>
              <a:rPr lang="zh-CN" altLang="en-US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戴高乐</a:t>
            </a:r>
            <a:endParaRPr lang="zh-CN" altLang="zh-CN" sz="24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2416188-F610-4450-A58E-004E807B26F1}"/>
              </a:ext>
            </a:extLst>
          </p:cNvPr>
          <p:cNvSpPr txBox="1"/>
          <p:nvPr/>
        </p:nvSpPr>
        <p:spPr>
          <a:xfrm>
            <a:off x="634078" y="2407680"/>
            <a:ext cx="1138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根据教材及上述材料回答欧洲联合的原因？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7C8F0A-DAC7-4364-8395-3B17810D41B6}"/>
              </a:ext>
            </a:extLst>
          </p:cNvPr>
          <p:cNvSpPr txBox="1"/>
          <p:nvPr/>
        </p:nvSpPr>
        <p:spPr>
          <a:xfrm>
            <a:off x="634078" y="2934476"/>
            <a:ext cx="106624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经济发展的需要、联合自强以提高国际地位</a:t>
            </a:r>
            <a:r>
              <a:rPr lang="en-US" altLang="zh-CN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摆脱美国的控制</a:t>
            </a:r>
            <a:r>
              <a:rPr lang="en-US" altLang="zh-CN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欧洲集体防务的需要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18B6E1-B54F-4FFE-AC01-D06EF84C4B93}"/>
              </a:ext>
            </a:extLst>
          </p:cNvPr>
          <p:cNvSpPr txBox="1"/>
          <p:nvPr/>
        </p:nvSpPr>
        <p:spPr>
          <a:xfrm>
            <a:off x="634078" y="3981828"/>
            <a:ext cx="11110760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阿登纳：“法德和解即使不是欧洲政治一体化的一把钥匙，也是欧洲政治经济统一的一个开端。</a:t>
            </a:r>
          </a:p>
        </p:txBody>
      </p:sp>
      <p:pic>
        <p:nvPicPr>
          <p:cNvPr id="7" name="Picture 2" descr="欧洲联盟（欧盟）旗帜图片及含义">
            <a:extLst>
              <a:ext uri="{FF2B5EF4-FFF2-40B4-BE49-F238E27FC236}">
                <a16:creationId xmlns:a16="http://schemas.microsoft.com/office/drawing/2014/main" id="{9C48B7D5-C2E6-4F2E-B67D-B20E5BB66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773" y="5096661"/>
            <a:ext cx="2204922" cy="146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528FD71-1A33-4D8A-AEB7-EA00AE3E7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t="20679" r="13973" b="20399"/>
          <a:stretch/>
        </p:blipFill>
        <p:spPr bwMode="auto">
          <a:xfrm>
            <a:off x="6579830" y="5193881"/>
            <a:ext cx="2391351" cy="129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FB4FE8B-533C-4021-9EAE-3D3B702A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913" y="5163681"/>
            <a:ext cx="2391351" cy="129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BFEDBDB-ECD9-41A3-A92E-58A9AEDF8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48" y="5193881"/>
            <a:ext cx="2409502" cy="137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HZALhiZkO4+Dx5mEbsQOZ1v2XDyQEAJMIPrEfJNnNlWLSIU5otYLNA8kFKOKCF1eYvzr9xeqLSavwnHmsECAHs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2266</Words>
  <Application>Microsoft Office PowerPoint</Application>
  <PresentationFormat>宽屏</PresentationFormat>
  <Paragraphs>214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等线</vt:lpstr>
      <vt:lpstr>等线 Light</vt:lpstr>
      <vt:lpstr>方正超粗黑简体</vt:lpstr>
      <vt:lpstr>方正正粗黑简体</vt:lpstr>
      <vt:lpstr>黑体</vt:lpstr>
      <vt:lpstr>华文隶书</vt:lpstr>
      <vt:lpstr>华文中宋</vt:lpstr>
      <vt:lpstr>华文中宋</vt:lpstr>
      <vt:lpstr>楷体</vt:lpstr>
      <vt:lpstr>思源宋体</vt:lpstr>
      <vt:lpstr>宋体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谷 玉艳</dc:creator>
  <cp:lastModifiedBy>谷 玉艳</cp:lastModifiedBy>
  <cp:revision>233</cp:revision>
  <dcterms:created xsi:type="dcterms:W3CDTF">2020-12-14T03:01:13Z</dcterms:created>
  <dcterms:modified xsi:type="dcterms:W3CDTF">2021-03-18T01:24:15Z</dcterms:modified>
</cp:coreProperties>
</file>