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508" r:id="rId3"/>
    <p:sldId id="465" r:id="rId4"/>
    <p:sldId id="509" r:id="rId5"/>
    <p:sldId id="466" r:id="rId6"/>
    <p:sldId id="467" r:id="rId7"/>
    <p:sldId id="510" r:id="rId8"/>
    <p:sldId id="468" r:id="rId9"/>
    <p:sldId id="473" r:id="rId10"/>
    <p:sldId id="469" r:id="rId11"/>
    <p:sldId id="474" r:id="rId12"/>
    <p:sldId id="475" r:id="rId13"/>
    <p:sldId id="476" r:id="rId14"/>
    <p:sldId id="477" r:id="rId15"/>
    <p:sldId id="478" r:id="rId16"/>
    <p:sldId id="479" r:id="rId17"/>
    <p:sldId id="485" r:id="rId18"/>
    <p:sldId id="480" r:id="rId19"/>
    <p:sldId id="481" r:id="rId20"/>
    <p:sldId id="482" r:id="rId21"/>
    <p:sldId id="511" r:id="rId22"/>
    <p:sldId id="483" r:id="rId23"/>
    <p:sldId id="497" r:id="rId24"/>
    <p:sldId id="498" r:id="rId25"/>
    <p:sldId id="484" r:id="rId26"/>
    <p:sldId id="505" r:id="rId27"/>
    <p:sldId id="507" r:id="rId28"/>
    <p:sldId id="264" r:id="rId29"/>
  </p:sldIdLst>
  <p:sldSz cx="9144000" cy="5143500" type="screen16x9"/>
  <p:notesSz cx="6735763" cy="9866313"/>
  <p:custDataLst>
    <p:tags r:id="rId32"/>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9900"/>
    <a:srgbClr val="FF9933"/>
    <a:srgbClr val="FF3300"/>
    <a:srgbClr val="33CC33"/>
    <a:srgbClr val="CC0000"/>
    <a:srgbClr val="080808"/>
    <a:srgbClr val="333333"/>
    <a:srgbClr val="1C1C1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6" autoAdjust="0"/>
    <p:restoredTop sz="94660"/>
  </p:normalViewPr>
  <p:slideViewPr>
    <p:cSldViewPr>
      <p:cViewPr varScale="1">
        <p:scale>
          <a:sx n="117" d="100"/>
          <a:sy n="117" d="100"/>
        </p:scale>
        <p:origin x="-634" y="-72"/>
      </p:cViewPr>
      <p:guideLst>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03BF83C1-ED52-4022-8BC8-0FB7C3356105}" type="datetimeFigureOut">
              <a:rPr lang="zh-CN" altLang="en-US" smtClean="0"/>
              <a:t>2022/10/12</a:t>
            </a:fld>
            <a:endParaRPr lang="zh-CN" altLang="en-US"/>
          </a:p>
        </p:txBody>
      </p:sp>
      <p:sp>
        <p:nvSpPr>
          <p:cNvPr id="4" name="页脚占位符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AD213BDA-4471-48A9-8626-5B90C8D10F14}" type="slidenum">
              <a:rPr lang="zh-CN" altLang="en-US" smtClean="0"/>
              <a:t>‹#›</a:t>
            </a:fld>
            <a:endParaRPr lang="zh-CN" altLang="en-US"/>
          </a:p>
        </p:txBody>
      </p:sp>
    </p:spTree>
    <p:extLst>
      <p:ext uri="{BB962C8B-B14F-4D97-AF65-F5344CB8AC3E}">
        <p14:creationId xmlns:p14="http://schemas.microsoft.com/office/powerpoint/2010/main" val="3227716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2022/10/12</a:t>
            </a:fld>
            <a:endParaRPr lang="zh-CN" altLang="en-US" dirty="0"/>
          </a:p>
        </p:txBody>
      </p:sp>
      <p:sp>
        <p:nvSpPr>
          <p:cNvPr id="4" name="幻灯片图像占位符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extLst>
      <p:ext uri="{BB962C8B-B14F-4D97-AF65-F5344CB8AC3E}">
        <p14:creationId xmlns:p14="http://schemas.microsoft.com/office/powerpoint/2010/main" val="229411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itchFamily="34" charset="-122"/>
        <a:cs typeface="+mn-cs"/>
      </a:defRPr>
    </a:lvl1pPr>
    <a:lvl2pPr marL="457200" algn="l" defTabSz="914400" rtl="0" eaLnBrk="1" latinLnBrk="0" hangingPunct="1">
      <a:defRPr sz="1200" kern="1200">
        <a:solidFill>
          <a:schemeClr val="tx1"/>
        </a:solidFill>
        <a:latin typeface="+mn-lt"/>
        <a:ea typeface="微软雅黑" pitchFamily="34" charset="-122"/>
        <a:cs typeface="+mn-cs"/>
      </a:defRPr>
    </a:lvl2pPr>
    <a:lvl3pPr marL="914400" algn="l" defTabSz="914400" rtl="0" eaLnBrk="1" latinLnBrk="0" hangingPunct="1">
      <a:defRPr sz="1200" kern="1200">
        <a:solidFill>
          <a:schemeClr val="tx1"/>
        </a:solidFill>
        <a:latin typeface="+mn-lt"/>
        <a:ea typeface="微软雅黑" pitchFamily="34" charset="-122"/>
        <a:cs typeface="+mn-cs"/>
      </a:defRPr>
    </a:lvl3pPr>
    <a:lvl4pPr marL="1371600" algn="l" defTabSz="914400" rtl="0" eaLnBrk="1" latinLnBrk="0" hangingPunct="1">
      <a:defRPr sz="1200" kern="1200">
        <a:solidFill>
          <a:schemeClr val="tx1"/>
        </a:solidFill>
        <a:latin typeface="+mn-lt"/>
        <a:ea typeface="微软雅黑" pitchFamily="34" charset="-122"/>
        <a:cs typeface="+mn-cs"/>
      </a:defRPr>
    </a:lvl4pPr>
    <a:lvl5pPr marL="1828800" algn="l" defTabSz="914400" rtl="0" eaLnBrk="1" latinLnBrk="0" hangingPunct="1">
      <a:defRPr sz="1200" kern="1200">
        <a:solidFill>
          <a:schemeClr val="tx1"/>
        </a:solidFill>
        <a:latin typeface="+mn-lt"/>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1FC198-2D83-4DFC-8CDD-7D23AF44D411}" type="slidenum">
              <a:rPr lang="zh-CN" altLang="en-US" smtClean="0"/>
              <a:pPr/>
              <a:t>26</a:t>
            </a:fld>
            <a:endParaRPr lang="zh-CN" altLang="en-US" dirty="0"/>
          </a:p>
        </p:txBody>
      </p:sp>
    </p:spTree>
    <p:extLst>
      <p:ext uri="{BB962C8B-B14F-4D97-AF65-F5344CB8AC3E}">
        <p14:creationId xmlns:p14="http://schemas.microsoft.com/office/powerpoint/2010/main" val="3365636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21280"/>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210182"/>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F10855C-C9CE-404D-9516-02768B0B9445}" type="datetimeFigureOut">
              <a:rPr lang="zh-CN" altLang="en-US" smtClean="0"/>
              <a:t>2022/10/12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860A2B-FFB5-4C27-AAF9-3D9798C812F8}" type="slidenum">
              <a:rPr lang="zh-CN" altLang="en-US" smtClean="0"/>
              <a:t>‹#›</a:t>
            </a:fld>
            <a:endParaRPr lang="zh-CN" altLang="en-US"/>
          </a:p>
        </p:txBody>
      </p:sp>
    </p:spTree>
    <p:extLst>
      <p:ext uri="{BB962C8B-B14F-4D97-AF65-F5344CB8AC3E}">
        <p14:creationId xmlns:p14="http://schemas.microsoft.com/office/powerpoint/2010/main" val="954321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6" r:id="rId2"/>
    <p:sldLayoutId id="2147483658" r:id="rId3"/>
  </p:sldLayoutIdLst>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xStyles>
    <p:titleStyle>
      <a:lvl1pPr algn="ctr" rtl="0" fontAlgn="base">
        <a:spcBef>
          <a:spcPct val="0"/>
        </a:spcBef>
        <a:spcAft>
          <a:spcPct val="0"/>
        </a:spcAft>
        <a:defRPr sz="4400" kern="1200">
          <a:solidFill>
            <a:schemeClr val="tx1"/>
          </a:solidFill>
          <a:latin typeface="+mj-lt"/>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微软雅黑" pitchFamily="34" charset="-122"/>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微软雅黑" pitchFamily="34" charset="-122"/>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hyperlink" Target="&#20877;&#35848;&#35838;&#31243;&#31435;&#24847;&#30340;&#24314;&#26500;%20&#26472;&#26195;&#20891;.pptx"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8.png"/><Relationship Id="rId7" Type="http://schemas.openxmlformats.org/officeDocument/2006/relationships/image" Target="../media/image32.jp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8.jp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椭圆 7"/>
          <p:cNvSpPr/>
          <p:nvPr>
            <p:custDataLst>
              <p:tags r:id="rId1"/>
            </p:custDataLst>
          </p:nvPr>
        </p:nvSpPr>
        <p:spPr>
          <a:xfrm>
            <a:off x="568547" y="3134271"/>
            <a:ext cx="628790" cy="628790"/>
          </a:xfrm>
          <a:prstGeom prst="ellipse">
            <a:avLst/>
          </a:prstGeom>
          <a:gradFill flip="none" rotWithShape="1">
            <a:gsLst>
              <a:gs pos="0">
                <a:schemeClr val="accent3"/>
              </a:gs>
              <a:gs pos="100000">
                <a:schemeClr val="accent3">
                  <a:lumMod val="50000"/>
                </a:schemeClr>
              </a:gs>
            </a:gsLst>
            <a:lin ang="13500000" scaled="1"/>
            <a:tileRect/>
          </a:gradFill>
          <a:ln w="25400">
            <a:gradFill flip="none" rotWithShape="1">
              <a:gsLst>
                <a:gs pos="0">
                  <a:schemeClr val="accent3"/>
                </a:gs>
                <a:gs pos="100000">
                  <a:schemeClr val="accent3">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PA_矩形 9"/>
          <p:cNvSpPr/>
          <p:nvPr>
            <p:custDataLst>
              <p:tags r:id="rId2"/>
            </p:custDataLst>
          </p:nvPr>
        </p:nvSpPr>
        <p:spPr>
          <a:xfrm>
            <a:off x="0" y="1360721"/>
            <a:ext cx="9144000" cy="1706941"/>
          </a:xfrm>
          <a:prstGeom prst="rect">
            <a:avLst/>
          </a:prstGeom>
          <a:solidFill>
            <a:schemeClr val="accent1"/>
          </a:solidFill>
          <a:ln w="38100">
            <a:gradFill flip="none" rotWithShape="1">
              <a:gsLst>
                <a:gs pos="0">
                  <a:srgbClr val="CFCFCF"/>
                </a:gs>
                <a:gs pos="100000">
                  <a:schemeClr val="bg1"/>
                </a:gs>
              </a:gsLst>
              <a:lin ang="2700000" scaled="1"/>
              <a:tileRect/>
            </a:gradFill>
          </a:ln>
          <a:effectLst>
            <a:innerShdw blurRad="203200" dist="203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椭圆 5"/>
          <p:cNvSpPr/>
          <p:nvPr>
            <p:custDataLst>
              <p:tags r:id="rId3"/>
            </p:custDataLst>
          </p:nvPr>
        </p:nvSpPr>
        <p:spPr>
          <a:xfrm>
            <a:off x="2672902" y="2834648"/>
            <a:ext cx="508464" cy="508464"/>
          </a:xfrm>
          <a:prstGeom prst="ellipse">
            <a:avLst/>
          </a:prstGeom>
          <a:gradFill flip="none" rotWithShape="1">
            <a:gsLst>
              <a:gs pos="0">
                <a:schemeClr val="accent1"/>
              </a:gs>
              <a:gs pos="100000">
                <a:schemeClr val="accent1">
                  <a:lumMod val="50000"/>
                </a:schemeClr>
              </a:gs>
            </a:gsLst>
            <a:lin ang="13500000" scaled="1"/>
            <a:tileRect/>
          </a:gradFill>
          <a:ln w="25400">
            <a:gradFill flip="none" rotWithShape="1">
              <a:gsLst>
                <a:gs pos="0">
                  <a:schemeClr val="accent1"/>
                </a:gs>
                <a:gs pos="100000">
                  <a:schemeClr val="accent1">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PA_椭圆 11"/>
          <p:cNvSpPr/>
          <p:nvPr>
            <p:custDataLst>
              <p:tags r:id="rId4"/>
            </p:custDataLst>
          </p:nvPr>
        </p:nvSpPr>
        <p:spPr>
          <a:xfrm>
            <a:off x="-547596" y="1660981"/>
            <a:ext cx="840416" cy="840416"/>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4" name="PA_椭圆 13"/>
          <p:cNvSpPr/>
          <p:nvPr>
            <p:custDataLst>
              <p:tags r:id="rId5"/>
            </p:custDataLst>
          </p:nvPr>
        </p:nvSpPr>
        <p:spPr>
          <a:xfrm>
            <a:off x="1872153" y="3673869"/>
            <a:ext cx="616951" cy="616951"/>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 name="PA_椭圆 3"/>
          <p:cNvSpPr/>
          <p:nvPr>
            <p:custDataLst>
              <p:tags r:id="rId6"/>
            </p:custDataLst>
          </p:nvPr>
        </p:nvSpPr>
        <p:spPr>
          <a:xfrm>
            <a:off x="402564" y="952719"/>
            <a:ext cx="2656163" cy="2656163"/>
          </a:xfrm>
          <a:prstGeom prst="ellipse">
            <a:avLst/>
          </a:prstGeom>
          <a:gradFill flip="none" rotWithShape="1">
            <a:gsLst>
              <a:gs pos="0">
                <a:schemeClr val="bg1"/>
              </a:gs>
              <a:gs pos="100000">
                <a:schemeClr val="bg1">
                  <a:lumMod val="75000"/>
                </a:schemeClr>
              </a:gs>
            </a:gsLst>
            <a:lin ang="13500000" scaled="1"/>
            <a:tileRect/>
          </a:gradFill>
          <a:ln w="38100">
            <a:gradFill flip="none" rotWithShape="1">
              <a:gsLst>
                <a:gs pos="0">
                  <a:schemeClr val="bg1">
                    <a:lumMod val="100000"/>
                  </a:schemeClr>
                </a:gs>
                <a:gs pos="100000">
                  <a:schemeClr val="bg1">
                    <a:lumMod val="85000"/>
                  </a:schemeClr>
                </a:gs>
              </a:gsLst>
              <a:lin ang="2700000" scaled="1"/>
              <a:tileRect/>
            </a:gradFill>
          </a:ln>
          <a:effectLst>
            <a:outerShdw blurRad="254000" dist="2032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5" name="PA_文本框 14"/>
          <p:cNvSpPr txBox="1"/>
          <p:nvPr>
            <p:custDataLst>
              <p:tags r:id="rId7"/>
            </p:custDataLst>
          </p:nvPr>
        </p:nvSpPr>
        <p:spPr>
          <a:xfrm>
            <a:off x="3130620" y="1591733"/>
            <a:ext cx="6024406" cy="1154162"/>
          </a:xfrm>
          <a:prstGeom prst="rect">
            <a:avLst/>
          </a:prstGeom>
          <a:noFill/>
          <a:effectLst/>
        </p:spPr>
        <p:txBody>
          <a:bodyPr wrap="none" rtlCol="0">
            <a:spAutoFit/>
          </a:bodyPr>
          <a:lstStyle/>
          <a:p>
            <a:pPr defTabSz="914378"/>
            <a:r>
              <a:rPr lang="zh-CN" altLang="en-US" sz="4500" dirty="0">
                <a:solidFill>
                  <a:srgbClr val="FFFFFF"/>
                </a:solidFill>
                <a:effectLst>
                  <a:outerShdw blurRad="38100" dist="38100" dir="2700000" algn="tl">
                    <a:srgbClr val="000000">
                      <a:alpha val="43137"/>
                    </a:srgbClr>
                  </a:outerShdw>
                </a:effectLst>
                <a:latin typeface="锐字荣光粗黑简1.0" panose="02000500000000000000" pitchFamily="2" charset="-122"/>
                <a:ea typeface="锐字荣光粗黑简1.0" panose="02000500000000000000" pitchFamily="2" charset="-122"/>
                <a:sym typeface="微软雅黑" pitchFamily="34" charset="-122"/>
              </a:rPr>
              <a:t>课程构建的实践与思考</a:t>
            </a:r>
            <a:endParaRPr lang="en-US" altLang="zh-CN" sz="4500" dirty="0">
              <a:solidFill>
                <a:srgbClr val="FFFFFF"/>
              </a:solidFill>
              <a:effectLst>
                <a:outerShdw blurRad="38100" dist="38100" dir="2700000" algn="tl">
                  <a:srgbClr val="000000">
                    <a:alpha val="43137"/>
                  </a:srgbClr>
                </a:outerShdw>
              </a:effectLst>
              <a:latin typeface="锐字荣光粗黑简1.0" panose="02000500000000000000" pitchFamily="2" charset="-122"/>
              <a:ea typeface="锐字荣光粗黑简1.0" panose="02000500000000000000" pitchFamily="2" charset="-122"/>
              <a:sym typeface="微软雅黑" pitchFamily="34" charset="-122"/>
            </a:endParaRPr>
          </a:p>
          <a:p>
            <a:pPr algn="ctr" defTabSz="914378"/>
            <a:r>
              <a:rPr lang="en-US" altLang="zh-CN" sz="2400" dirty="0">
                <a:solidFill>
                  <a:srgbClr val="FFFFFF"/>
                </a:solidFill>
                <a:effectLst>
                  <a:outerShdw blurRad="38100" dist="38100" dir="2700000" algn="tl">
                    <a:srgbClr val="000000">
                      <a:alpha val="43137"/>
                    </a:srgbClr>
                  </a:outerShdw>
                </a:effectLst>
                <a:latin typeface="文鼎霹雳体" panose="020B0602010101010101" pitchFamily="33" charset="-122"/>
                <a:ea typeface="文鼎霹雳体" panose="020B0602010101010101" pitchFamily="33" charset="-122"/>
                <a:sym typeface="微软雅黑" pitchFamily="34" charset="-122"/>
              </a:rPr>
              <a:t>              ——</a:t>
            </a:r>
            <a:r>
              <a:rPr lang="zh-CN" altLang="en-US" sz="2400" dirty="0">
                <a:solidFill>
                  <a:srgbClr val="FFFFFF"/>
                </a:solidFill>
                <a:effectLst>
                  <a:outerShdw blurRad="38100" dist="38100" dir="2700000" algn="tl">
                    <a:srgbClr val="000000">
                      <a:alpha val="43137"/>
                    </a:srgbClr>
                  </a:outerShdw>
                </a:effectLst>
                <a:latin typeface="文鼎霹雳体" panose="020B0602010101010101" pitchFamily="33" charset="-122"/>
                <a:ea typeface="文鼎霹雳体" panose="020B0602010101010101" pitchFamily="33" charset="-122"/>
                <a:sym typeface="微软雅黑" pitchFamily="34" charset="-122"/>
              </a:rPr>
              <a:t>兼谈备课的原则与理念</a:t>
            </a:r>
          </a:p>
        </p:txBody>
      </p:sp>
      <p:sp>
        <p:nvSpPr>
          <p:cNvPr id="19" name="PA_圆角矩形 18"/>
          <p:cNvSpPr/>
          <p:nvPr>
            <p:custDataLst>
              <p:tags r:id="rId8"/>
            </p:custDataLst>
          </p:nvPr>
        </p:nvSpPr>
        <p:spPr>
          <a:xfrm>
            <a:off x="4619471" y="3608882"/>
            <a:ext cx="2700000" cy="324000"/>
          </a:xfrm>
          <a:prstGeom prst="roundRect">
            <a:avLst>
              <a:gd name="adj" fmla="val 50000"/>
            </a:avLst>
          </a:prstGeom>
          <a:solidFill>
            <a:schemeClr val="accent1"/>
          </a:solidFill>
          <a:ln w="25400">
            <a:gradFill flip="none" rotWithShape="1">
              <a:gsLst>
                <a:gs pos="0">
                  <a:srgbClr val="CFCFCF"/>
                </a:gs>
                <a:gs pos="100000">
                  <a:schemeClr val="bg1"/>
                </a:gs>
              </a:gsLst>
              <a:lin ang="2700000" scaled="1"/>
              <a:tileRect/>
            </a:gradFill>
          </a:ln>
          <a:effectLst>
            <a:innerShdw blurRad="101600" dist="1016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19"/>
          <p:cNvSpPr txBox="1"/>
          <p:nvPr>
            <p:custDataLst>
              <p:tags r:id="rId9"/>
            </p:custDataLst>
          </p:nvPr>
        </p:nvSpPr>
        <p:spPr>
          <a:xfrm>
            <a:off x="4908094" y="3586216"/>
            <a:ext cx="2122754" cy="369332"/>
          </a:xfrm>
          <a:prstGeom prst="rect">
            <a:avLst/>
          </a:prstGeom>
          <a:noFill/>
          <a:effectLst/>
        </p:spPr>
        <p:txBody>
          <a:bodyPr wrap="square" rtlCol="0">
            <a:spAutoFit/>
          </a:bodyPr>
          <a:lstStyle/>
          <a:p>
            <a:pPr algn="ctr"/>
            <a:r>
              <a:rPr lang="zh-CN" altLang="en-US" dirty="0">
                <a:solidFill>
                  <a:schemeClr val="bg1"/>
                </a:solidFill>
                <a:latin typeface="方正艺黑简体" panose="03000509000000000000" pitchFamily="65" charset="-122"/>
                <a:ea typeface="方正艺黑简体" panose="03000509000000000000" pitchFamily="65" charset="-122"/>
              </a:rPr>
              <a:t>大连 杨晓军</a:t>
            </a:r>
            <a:endParaRPr lang="en-US" altLang="zh-CN" dirty="0">
              <a:solidFill>
                <a:schemeClr val="bg1"/>
              </a:solidFill>
              <a:latin typeface="方正艺黑简体" panose="03000509000000000000" pitchFamily="65" charset="-122"/>
              <a:ea typeface="方正艺黑简体" panose="03000509000000000000" pitchFamily="65" charset="-122"/>
            </a:endParaRPr>
          </a:p>
        </p:txBody>
      </p:sp>
      <p:sp>
        <p:nvSpPr>
          <p:cNvPr id="7" name="PA_椭圆 6"/>
          <p:cNvSpPr/>
          <p:nvPr>
            <p:custDataLst>
              <p:tags r:id="rId10"/>
            </p:custDataLst>
          </p:nvPr>
        </p:nvSpPr>
        <p:spPr>
          <a:xfrm>
            <a:off x="589855" y="816300"/>
            <a:ext cx="622370" cy="622370"/>
          </a:xfrm>
          <a:prstGeom prst="ellipse">
            <a:avLst/>
          </a:prstGeom>
          <a:gradFill flip="none" rotWithShape="1">
            <a:gsLst>
              <a:gs pos="0">
                <a:schemeClr val="accent2"/>
              </a:gs>
              <a:gs pos="100000">
                <a:schemeClr val="accent2">
                  <a:lumMod val="50000"/>
                </a:schemeClr>
              </a:gs>
            </a:gsLst>
            <a:lin ang="13500000" scaled="1"/>
            <a:tileRect/>
          </a:gradFill>
          <a:ln w="25400">
            <a:gradFill flip="none" rotWithShape="1">
              <a:gsLst>
                <a:gs pos="0">
                  <a:schemeClr val="accent2"/>
                </a:gs>
                <a:gs pos="100000">
                  <a:schemeClr val="accent2">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9" name="PA_椭圆 8"/>
          <p:cNvSpPr/>
          <p:nvPr>
            <p:custDataLst>
              <p:tags r:id="rId11"/>
            </p:custDataLst>
          </p:nvPr>
        </p:nvSpPr>
        <p:spPr>
          <a:xfrm>
            <a:off x="2653606" y="1135605"/>
            <a:ext cx="547058" cy="547058"/>
          </a:xfrm>
          <a:prstGeom prst="ellipse">
            <a:avLst/>
          </a:prstGeom>
          <a:gradFill flip="none" rotWithShape="1">
            <a:gsLst>
              <a:gs pos="0">
                <a:schemeClr val="accent4"/>
              </a:gs>
              <a:gs pos="100000">
                <a:schemeClr val="accent4">
                  <a:lumMod val="50000"/>
                </a:schemeClr>
              </a:gs>
            </a:gsLst>
            <a:lin ang="13500000" scaled="1"/>
            <a:tileRect/>
          </a:gradFill>
          <a:ln w="25400">
            <a:gradFill flip="none" rotWithShape="1">
              <a:gsLst>
                <a:gs pos="0">
                  <a:schemeClr val="accent4"/>
                </a:gs>
                <a:gs pos="100000">
                  <a:schemeClr val="accent4">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3" name="图片 2" descr="ca42f838f27572ce86c62d0668e6dc5e"/>
          <p:cNvPicPr>
            <a:picLocks noChangeAspect="1"/>
          </p:cNvPicPr>
          <p:nvPr/>
        </p:nvPicPr>
        <p:blipFill>
          <a:blip r:embed="rId13"/>
          <a:stretch>
            <a:fillRect/>
          </a:stretch>
        </p:blipFill>
        <p:spPr>
          <a:xfrm>
            <a:off x="402431" y="816769"/>
            <a:ext cx="2857500" cy="3807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dirty="0">
                <a:latin typeface="方正粗黑宋简体" panose="02000000000000000000" pitchFamily="2" charset="-122"/>
                <a:ea typeface="方正粗黑宋简体" panose="02000000000000000000" pitchFamily="2" charset="-122"/>
              </a:rPr>
              <a:t>依据课标</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36" name="Picture 2">
            <a:extLst>
              <a:ext uri="{FF2B5EF4-FFF2-40B4-BE49-F238E27FC236}">
                <a16:creationId xmlns:a16="http://schemas.microsoft.com/office/drawing/2014/main" xmlns="" id="{B69AFC1B-41EF-4142-A0A9-CD067F9C9B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69" r="14469"/>
          <a:stretch/>
        </p:blipFill>
        <p:spPr bwMode="auto">
          <a:xfrm>
            <a:off x="6491823" y="515473"/>
            <a:ext cx="2652178" cy="3536519"/>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36">
            <a:extLst>
              <a:ext uri="{FF2B5EF4-FFF2-40B4-BE49-F238E27FC236}">
                <a16:creationId xmlns:a16="http://schemas.microsoft.com/office/drawing/2014/main" xmlns="" id="{5ED27702-5722-487A-BACF-B540A1B42265}"/>
              </a:ext>
            </a:extLst>
          </p:cNvPr>
          <p:cNvSpPr txBox="1"/>
          <p:nvPr/>
        </p:nvSpPr>
        <p:spPr>
          <a:xfrm>
            <a:off x="1763688" y="4066282"/>
            <a:ext cx="7293036" cy="1077218"/>
          </a:xfrm>
          <a:prstGeom prst="rect">
            <a:avLst/>
          </a:prstGeom>
          <a:noFill/>
        </p:spPr>
        <p:txBody>
          <a:bodyPr wrap="square">
            <a:spAutoFit/>
          </a:bodyPr>
          <a:lstStyle/>
          <a:p>
            <a:pPr algn="just"/>
            <a:r>
              <a:rPr lang="zh-CN" altLang="en-US"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例如：</a:t>
            </a:r>
            <a:endParaRPr lang="en-US"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endParaRPr>
          </a:p>
          <a:p>
            <a:pPr algn="just"/>
            <a:r>
              <a:rPr lang="en-US" altLang="zh-CN" sz="1600" kern="100" dirty="0">
                <a:latin typeface="方正苏新诗柳楷简体" panose="02000000000000000000" pitchFamily="2" charset="-122"/>
                <a:ea typeface="方正苏新诗柳楷简体" panose="02000000000000000000" pitchFamily="2" charset="-122"/>
                <a:cs typeface="Times New Roman" panose="02020603050405020304" pitchFamily="18" charset="0"/>
              </a:rPr>
              <a:t>   </a:t>
            </a:r>
            <a:r>
              <a:rPr lang="zh-CN" altLang="en-US"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通过了解我国境内有代表性的文化遗存，认识他们与中华文明起源的关系。</a:t>
            </a:r>
            <a:endParaRPr lang="en-US"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endParaRPr>
          </a:p>
          <a:p>
            <a:pPr algn="just"/>
            <a:r>
              <a:rPr lang="en-US"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  </a:t>
            </a:r>
            <a:r>
              <a:rPr lang="zh-CN"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了解新航路开辟所</a:t>
            </a:r>
            <a:r>
              <a:rPr lang="zh-CN" altLang="zh-CN" sz="16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rPr>
              <a:t>引发的</a:t>
            </a:r>
            <a:r>
              <a:rPr lang="zh-CN"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全球性流动、人类认识世界的视野和能力的改变，以及对世界各区域文明的不同影响。</a:t>
            </a:r>
          </a:p>
        </p:txBody>
      </p:sp>
      <p:cxnSp>
        <p:nvCxnSpPr>
          <p:cNvPr id="5" name="直接连接符 4">
            <a:extLst>
              <a:ext uri="{FF2B5EF4-FFF2-40B4-BE49-F238E27FC236}">
                <a16:creationId xmlns:a16="http://schemas.microsoft.com/office/drawing/2014/main" xmlns="" id="{6834EED0-1B8C-4F0C-8516-85937BD32D25}"/>
              </a:ext>
            </a:extLst>
          </p:cNvPr>
          <p:cNvCxnSpPr/>
          <p:nvPr/>
        </p:nvCxnSpPr>
        <p:spPr>
          <a:xfrm>
            <a:off x="3491880" y="4051993"/>
            <a:ext cx="288032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xmlns="" id="{646E2977-CDA8-4905-B3D2-D3B5E4F41BDC}"/>
              </a:ext>
            </a:extLst>
          </p:cNvPr>
          <p:cNvGrpSpPr/>
          <p:nvPr/>
        </p:nvGrpSpPr>
        <p:grpSpPr>
          <a:xfrm>
            <a:off x="3031760" y="3111283"/>
            <a:ext cx="4389415" cy="1015663"/>
            <a:chOff x="2267744" y="2582639"/>
            <a:chExt cx="4389415" cy="1015663"/>
          </a:xfrm>
        </p:grpSpPr>
        <p:sp>
          <p:nvSpPr>
            <p:cNvPr id="29" name="文本框 28">
              <a:extLst>
                <a:ext uri="{FF2B5EF4-FFF2-40B4-BE49-F238E27FC236}">
                  <a16:creationId xmlns:a16="http://schemas.microsoft.com/office/drawing/2014/main" xmlns="" id="{E343F533-CF5C-4995-AA5F-F7F4868FDE4F}"/>
                </a:ext>
              </a:extLst>
            </p:cNvPr>
            <p:cNvSpPr txBox="1"/>
            <p:nvPr/>
          </p:nvSpPr>
          <p:spPr>
            <a:xfrm>
              <a:off x="2267744" y="2582639"/>
              <a:ext cx="4389415" cy="1015663"/>
            </a:xfrm>
            <a:prstGeom prst="rect">
              <a:avLst/>
            </a:prstGeom>
            <a:noFill/>
          </p:spPr>
          <p:txBody>
            <a:bodyPr wrap="square">
              <a:spAutoFit/>
            </a:bodyPr>
            <a:lstStyle/>
            <a:p>
              <a:pPr algn="just"/>
              <a:r>
                <a:rPr lang="zh-CN" altLang="en-US" sz="40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rPr>
                <a:t>知道</a:t>
              </a:r>
              <a:r>
                <a:rPr lang="en-US" altLang="zh-CN" sz="6000" kern="100" dirty="0">
                  <a:latin typeface="方正粗黑宋简体" panose="02000000000000000000" pitchFamily="2" charset="-122"/>
                  <a:ea typeface="方正粗黑宋简体" panose="02000000000000000000" pitchFamily="2" charset="-122"/>
                  <a:cs typeface="Times New Roman" panose="02020603050405020304" pitchFamily="18" charset="0"/>
                </a:rPr>
                <a:t>=</a:t>
              </a:r>
              <a:r>
                <a:rPr lang="zh-CN" altLang="en-US" sz="6000" kern="100" dirty="0">
                  <a:latin typeface="方正粗黑宋简体" panose="02000000000000000000" pitchFamily="2" charset="-122"/>
                  <a:ea typeface="方正粗黑宋简体" panose="02000000000000000000" pitchFamily="2" charset="-122"/>
                  <a:cs typeface="Times New Roman" panose="02020603050405020304" pitchFamily="18" charset="0"/>
                </a:rPr>
                <a:t>能做到</a:t>
              </a:r>
              <a:endParaRPr lang="zh-CN" altLang="zh-CN" sz="60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endParaRPr>
            </a:p>
          </p:txBody>
        </p:sp>
        <p:cxnSp>
          <p:nvCxnSpPr>
            <p:cNvPr id="9" name="直接连接符 8">
              <a:extLst>
                <a:ext uri="{FF2B5EF4-FFF2-40B4-BE49-F238E27FC236}">
                  <a16:creationId xmlns:a16="http://schemas.microsoft.com/office/drawing/2014/main" xmlns="" id="{CD06D23C-BB3B-40F2-A378-7B0A8E4CB3E7}"/>
                </a:ext>
              </a:extLst>
            </p:cNvPr>
            <p:cNvCxnSpPr>
              <a:cxnSpLocks/>
            </p:cNvCxnSpPr>
            <p:nvPr/>
          </p:nvCxnSpPr>
          <p:spPr>
            <a:xfrm>
              <a:off x="3499979" y="2901780"/>
              <a:ext cx="242393" cy="462377"/>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4" name="组合 13">
            <a:extLst>
              <a:ext uri="{FF2B5EF4-FFF2-40B4-BE49-F238E27FC236}">
                <a16:creationId xmlns:a16="http://schemas.microsoft.com/office/drawing/2014/main" xmlns="" id="{3F1C27FD-D348-4384-A726-353C4652BB63}"/>
              </a:ext>
            </a:extLst>
          </p:cNvPr>
          <p:cNvGrpSpPr/>
          <p:nvPr/>
        </p:nvGrpSpPr>
        <p:grpSpPr>
          <a:xfrm>
            <a:off x="1582569" y="1111287"/>
            <a:ext cx="6572806" cy="1866375"/>
            <a:chOff x="1396346" y="642068"/>
            <a:chExt cx="6572806" cy="1866375"/>
          </a:xfrm>
        </p:grpSpPr>
        <p:pic>
          <p:nvPicPr>
            <p:cNvPr id="41" name="图片 40">
              <a:extLst>
                <a:ext uri="{FF2B5EF4-FFF2-40B4-BE49-F238E27FC236}">
                  <a16:creationId xmlns:a16="http://schemas.microsoft.com/office/drawing/2014/main" xmlns="" id="{E49A6F42-3B71-4DF1-A247-7DC78C1DC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6346" y="642068"/>
              <a:ext cx="1443208" cy="1866375"/>
            </a:xfrm>
            <a:prstGeom prst="rect">
              <a:avLst/>
            </a:prstGeom>
          </p:spPr>
        </p:pic>
        <p:grpSp>
          <p:nvGrpSpPr>
            <p:cNvPr id="13" name="组合 12">
              <a:extLst>
                <a:ext uri="{FF2B5EF4-FFF2-40B4-BE49-F238E27FC236}">
                  <a16:creationId xmlns:a16="http://schemas.microsoft.com/office/drawing/2014/main" xmlns="" id="{C8E7ED3F-F6E2-4BE1-822C-76F953F2B247}"/>
                </a:ext>
              </a:extLst>
            </p:cNvPr>
            <p:cNvGrpSpPr/>
            <p:nvPr/>
          </p:nvGrpSpPr>
          <p:grpSpPr>
            <a:xfrm>
              <a:off x="2626724" y="755359"/>
              <a:ext cx="5342428" cy="1569660"/>
              <a:chOff x="2626724" y="755359"/>
              <a:chExt cx="5342428" cy="1569660"/>
            </a:xfrm>
          </p:grpSpPr>
          <p:sp>
            <p:nvSpPr>
              <p:cNvPr id="42" name="左大括号 41">
                <a:extLst>
                  <a:ext uri="{FF2B5EF4-FFF2-40B4-BE49-F238E27FC236}">
                    <a16:creationId xmlns:a16="http://schemas.microsoft.com/office/drawing/2014/main" xmlns="" id="{29A75C9C-B8BD-469F-8EB0-08D7818396D4}"/>
                  </a:ext>
                </a:extLst>
              </p:cNvPr>
              <p:cNvSpPr/>
              <p:nvPr/>
            </p:nvSpPr>
            <p:spPr>
              <a:xfrm>
                <a:off x="3382482" y="859640"/>
                <a:ext cx="272407" cy="1447395"/>
              </a:xfrm>
              <a:prstGeom prst="leftBrace">
                <a:avLst>
                  <a:gd name="adj1" fmla="val 0"/>
                  <a:gd name="adj2" fmla="val 485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43" name="图片 42">
                <a:extLst>
                  <a:ext uri="{FF2B5EF4-FFF2-40B4-BE49-F238E27FC236}">
                    <a16:creationId xmlns:a16="http://schemas.microsoft.com/office/drawing/2014/main" xmlns="" id="{77CDB02A-1DE3-4AC0-B738-1F9B86F8B86C}"/>
                  </a:ext>
                </a:extLst>
              </p:cNvPr>
              <p:cNvPicPr>
                <a:picLocks noChangeAspect="1"/>
              </p:cNvPicPr>
              <p:nvPr/>
            </p:nvPicPr>
            <p:blipFill rotWithShape="1">
              <a:blip r:embed="rId7">
                <a:extLst>
                  <a:ext uri="{28A0092B-C50C-407E-A947-70E740481C1C}">
                    <a14:useLocalDpi xmlns:a14="http://schemas.microsoft.com/office/drawing/2010/main" val="0"/>
                  </a:ext>
                </a:extLst>
              </a:blip>
              <a:srcRect l="-4046" t="61105" r="79497" b="28825"/>
              <a:stretch/>
            </p:blipFill>
            <p:spPr>
              <a:xfrm>
                <a:off x="2626724" y="1432590"/>
                <a:ext cx="755758" cy="215198"/>
              </a:xfrm>
              <a:prstGeom prst="rect">
                <a:avLst/>
              </a:prstGeom>
            </p:spPr>
          </p:pic>
          <p:sp>
            <p:nvSpPr>
              <p:cNvPr id="39" name="文本框 38">
                <a:extLst>
                  <a:ext uri="{FF2B5EF4-FFF2-40B4-BE49-F238E27FC236}">
                    <a16:creationId xmlns:a16="http://schemas.microsoft.com/office/drawing/2014/main" xmlns="" id="{03FDD864-B371-46C9-A271-D353FEBC9928}"/>
                  </a:ext>
                </a:extLst>
              </p:cNvPr>
              <p:cNvSpPr txBox="1"/>
              <p:nvPr/>
            </p:nvSpPr>
            <p:spPr>
              <a:xfrm>
                <a:off x="3579737" y="755359"/>
                <a:ext cx="4389415" cy="1569660"/>
              </a:xfrm>
              <a:prstGeom prst="rect">
                <a:avLst/>
              </a:prstGeom>
              <a:noFill/>
            </p:spPr>
            <p:txBody>
              <a:bodyPr wrap="square">
                <a:spAutoFit/>
              </a:bodyPr>
              <a:lstStyle/>
              <a:p>
                <a:pPr algn="just"/>
                <a:r>
                  <a:rPr lang="zh-CN" altLang="en-US"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rPr>
                  <a:t>高考的依据</a:t>
                </a:r>
                <a:endParaRPr lang="en-US" altLang="zh-CN"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endParaRPr>
              </a:p>
              <a:p>
                <a:pPr algn="just"/>
                <a:r>
                  <a:rPr lang="zh-CN" altLang="en-US" sz="2400" kern="100" dirty="0">
                    <a:latin typeface="方正粗黑宋简体" panose="02000000000000000000" pitchFamily="2" charset="-122"/>
                    <a:ea typeface="方正粗黑宋简体" panose="02000000000000000000" pitchFamily="2" charset="-122"/>
                    <a:cs typeface="Times New Roman" panose="02020603050405020304" pitchFamily="18" charset="0"/>
                  </a:rPr>
                  <a:t>教材内容</a:t>
                </a:r>
                <a:r>
                  <a:rPr lang="zh-CN" altLang="en-US"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rPr>
                  <a:t>取舍的依据</a:t>
                </a:r>
                <a:endParaRPr lang="en-US" altLang="zh-CN"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endParaRPr>
              </a:p>
              <a:p>
                <a:pPr algn="just"/>
                <a:r>
                  <a:rPr lang="zh-CN" altLang="en-US" sz="2400" kern="100" dirty="0">
                    <a:latin typeface="方正粗黑宋简体" panose="02000000000000000000" pitchFamily="2" charset="-122"/>
                    <a:ea typeface="方正粗黑宋简体" panose="02000000000000000000" pitchFamily="2" charset="-122"/>
                    <a:cs typeface="Times New Roman" panose="02020603050405020304" pitchFamily="18" charset="0"/>
                  </a:rPr>
                  <a:t>课程重点难点设定的依据</a:t>
                </a:r>
                <a:endParaRPr lang="en-US" altLang="zh-CN" sz="2400" kern="100" dirty="0">
                  <a:latin typeface="方正粗黑宋简体" panose="02000000000000000000" pitchFamily="2" charset="-122"/>
                  <a:ea typeface="方正粗黑宋简体" panose="02000000000000000000" pitchFamily="2" charset="-122"/>
                  <a:cs typeface="Times New Roman" panose="02020603050405020304" pitchFamily="18" charset="0"/>
                </a:endParaRPr>
              </a:p>
              <a:p>
                <a:pPr algn="just"/>
                <a:r>
                  <a:rPr lang="zh-CN" altLang="en-US" sz="2400" kern="100" dirty="0">
                    <a:latin typeface="方正粗黑宋简体" panose="02000000000000000000" pitchFamily="2" charset="-122"/>
                    <a:ea typeface="方正粗黑宋简体" panose="02000000000000000000" pitchFamily="2" charset="-122"/>
                    <a:cs typeface="Times New Roman" panose="02020603050405020304" pitchFamily="18" charset="0"/>
                  </a:rPr>
                  <a:t>历史学科核心素养挖掘的依据</a:t>
                </a:r>
                <a:endParaRPr lang="zh-CN" altLang="zh-CN"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endParaRPr>
              </a:p>
            </p:txBody>
          </p:sp>
          <p:cxnSp>
            <p:nvCxnSpPr>
              <p:cNvPr id="33" name="直接连接符 32">
                <a:extLst>
                  <a:ext uri="{FF2B5EF4-FFF2-40B4-BE49-F238E27FC236}">
                    <a16:creationId xmlns:a16="http://schemas.microsoft.com/office/drawing/2014/main" xmlns="" id="{969E2BF8-8125-49A8-90A8-E113A2F7EF09}"/>
                  </a:ext>
                </a:extLst>
              </p:cNvPr>
              <p:cNvCxnSpPr/>
              <p:nvPr/>
            </p:nvCxnSpPr>
            <p:spPr>
              <a:xfrm>
                <a:off x="3609527" y="2307036"/>
                <a:ext cx="2880320" cy="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87498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关注素养</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9" name="矩形 28">
            <a:extLst>
              <a:ext uri="{FF2B5EF4-FFF2-40B4-BE49-F238E27FC236}">
                <a16:creationId xmlns:a16="http://schemas.microsoft.com/office/drawing/2014/main" xmlns="" id="{90530E17-5001-4CF6-B3CC-46E3CEC0F84C}"/>
              </a:ext>
            </a:extLst>
          </p:cNvPr>
          <p:cNvSpPr/>
          <p:nvPr/>
        </p:nvSpPr>
        <p:spPr>
          <a:xfrm>
            <a:off x="2249517" y="609465"/>
            <a:ext cx="6714971" cy="369332"/>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核心素养：</a:t>
            </a:r>
            <a:r>
              <a:rPr lang="zh-CN" altLang="en-US" b="1" dirty="0">
                <a:solidFill>
                  <a:srgbClr val="C00000"/>
                </a:solidFill>
                <a:latin typeface="方正粗黑宋简体" panose="02000000000000000000" pitchFamily="2" charset="-122"/>
                <a:ea typeface="方正粗黑宋简体" panose="02000000000000000000" pitchFamily="2" charset="-122"/>
              </a:rPr>
              <a:t>关注、挖掘</a:t>
            </a:r>
            <a:r>
              <a:rPr lang="zh-CN" altLang="en-US" b="1" dirty="0">
                <a:solidFill>
                  <a:srgbClr val="333333"/>
                </a:solidFill>
                <a:latin typeface="方正粗黑宋简体" panose="02000000000000000000" pitchFamily="2" charset="-122"/>
                <a:ea typeface="方正粗黑宋简体" panose="02000000000000000000" pitchFamily="2" charset="-122"/>
              </a:rPr>
              <a:t>并</a:t>
            </a:r>
            <a:r>
              <a:rPr lang="zh-CN" altLang="en-US" b="1" dirty="0">
                <a:solidFill>
                  <a:srgbClr val="C00000"/>
                </a:solidFill>
                <a:latin typeface="方正粗黑宋简体" panose="02000000000000000000" pitchFamily="2" charset="-122"/>
                <a:ea typeface="方正粗黑宋简体" panose="02000000000000000000" pitchFamily="2" charset="-122"/>
              </a:rPr>
              <a:t>渗透（隐性和）</a:t>
            </a:r>
            <a:r>
              <a:rPr lang="zh-CN" altLang="en-US" b="1" dirty="0">
                <a:solidFill>
                  <a:srgbClr val="333333"/>
                </a:solidFill>
                <a:latin typeface="方正粗黑宋简体" panose="02000000000000000000" pitchFamily="2" charset="-122"/>
                <a:ea typeface="方正粗黑宋简体" panose="02000000000000000000" pitchFamily="2" charset="-122"/>
              </a:rPr>
              <a:t>和落实核心素养。</a:t>
            </a:r>
            <a:endParaRPr lang="en-US" altLang="zh-CN" b="1" dirty="0">
              <a:solidFill>
                <a:srgbClr val="333333"/>
              </a:solidFill>
              <a:latin typeface="方正粗黑宋简体" panose="02000000000000000000" pitchFamily="2" charset="-122"/>
              <a:ea typeface="方正粗黑宋简体" panose="02000000000000000000" pitchFamily="2" charset="-122"/>
            </a:endParaRPr>
          </a:p>
        </p:txBody>
      </p:sp>
      <p:grpSp>
        <p:nvGrpSpPr>
          <p:cNvPr id="30" name="组合 29">
            <a:extLst>
              <a:ext uri="{FF2B5EF4-FFF2-40B4-BE49-F238E27FC236}">
                <a16:creationId xmlns:a16="http://schemas.microsoft.com/office/drawing/2014/main" xmlns="" id="{B92AE33F-0B62-4173-9D34-654253E6A371}"/>
              </a:ext>
            </a:extLst>
          </p:cNvPr>
          <p:cNvGrpSpPr/>
          <p:nvPr/>
        </p:nvGrpSpPr>
        <p:grpSpPr>
          <a:xfrm>
            <a:off x="3736612" y="3219823"/>
            <a:ext cx="5227876" cy="1898260"/>
            <a:chOff x="1795183" y="1320445"/>
            <a:chExt cx="5733485" cy="2255981"/>
          </a:xfrm>
        </p:grpSpPr>
        <p:pic>
          <p:nvPicPr>
            <p:cNvPr id="31" name="图片 30">
              <a:extLst>
                <a:ext uri="{FF2B5EF4-FFF2-40B4-BE49-F238E27FC236}">
                  <a16:creationId xmlns:a16="http://schemas.microsoft.com/office/drawing/2014/main" xmlns="" id="{80C18CF5-79C0-458D-AEC1-244F2A15D5CF}"/>
                </a:ext>
              </a:extLst>
            </p:cNvPr>
            <p:cNvPicPr>
              <a:picLocks noChangeAspect="1"/>
            </p:cNvPicPr>
            <p:nvPr/>
          </p:nvPicPr>
          <p:blipFill rotWithShape="1">
            <a:blip r:embed="rId4"/>
            <a:srcRect r="495" b="30396"/>
            <a:stretch/>
          </p:blipFill>
          <p:spPr>
            <a:xfrm>
              <a:off x="1795183" y="1320445"/>
              <a:ext cx="5733485" cy="2255981"/>
            </a:xfrm>
            <a:prstGeom prst="rect">
              <a:avLst/>
            </a:prstGeom>
            <a:ln>
              <a:noFill/>
            </a:ln>
            <a:effectLst>
              <a:outerShdw blurRad="292100" dist="139700" dir="2700000" algn="tl" rotWithShape="0">
                <a:srgbClr val="333333">
                  <a:alpha val="65000"/>
                </a:srgbClr>
              </a:outerShdw>
            </a:effectLst>
          </p:spPr>
        </p:pic>
        <p:sp>
          <p:nvSpPr>
            <p:cNvPr id="32" name="椭圆 31">
              <a:extLst>
                <a:ext uri="{FF2B5EF4-FFF2-40B4-BE49-F238E27FC236}">
                  <a16:creationId xmlns:a16="http://schemas.microsoft.com/office/drawing/2014/main" xmlns="" id="{AEC07A61-E437-48D2-BCB7-A5800B5FE7CF}"/>
                </a:ext>
              </a:extLst>
            </p:cNvPr>
            <p:cNvSpPr/>
            <p:nvPr/>
          </p:nvSpPr>
          <p:spPr>
            <a:xfrm>
              <a:off x="4437530" y="1795182"/>
              <a:ext cx="605117" cy="77656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grpSp>
        <p:nvGrpSpPr>
          <p:cNvPr id="9" name="组合 8">
            <a:extLst>
              <a:ext uri="{FF2B5EF4-FFF2-40B4-BE49-F238E27FC236}">
                <a16:creationId xmlns:a16="http://schemas.microsoft.com/office/drawing/2014/main" xmlns="" id="{A800D3FF-4609-4031-941A-B7823EC7F1FB}"/>
              </a:ext>
            </a:extLst>
          </p:cNvPr>
          <p:cNvGrpSpPr/>
          <p:nvPr/>
        </p:nvGrpSpPr>
        <p:grpSpPr>
          <a:xfrm>
            <a:off x="1602340" y="1106619"/>
            <a:ext cx="5839154" cy="1004845"/>
            <a:chOff x="2114819" y="1612715"/>
            <a:chExt cx="6354944" cy="1266313"/>
          </a:xfrm>
        </p:grpSpPr>
        <p:pic>
          <p:nvPicPr>
            <p:cNvPr id="2" name="图片 1">
              <a:extLst>
                <a:ext uri="{FF2B5EF4-FFF2-40B4-BE49-F238E27FC236}">
                  <a16:creationId xmlns:a16="http://schemas.microsoft.com/office/drawing/2014/main" xmlns="" id="{9CEB9026-06AA-4B26-B3AD-C2E247B606F5}"/>
                </a:ext>
              </a:extLst>
            </p:cNvPr>
            <p:cNvPicPr>
              <a:picLocks noChangeAspect="1"/>
            </p:cNvPicPr>
            <p:nvPr/>
          </p:nvPicPr>
          <p:blipFill>
            <a:blip r:embed="rId6"/>
            <a:stretch>
              <a:fillRect/>
            </a:stretch>
          </p:blipFill>
          <p:spPr>
            <a:xfrm>
              <a:off x="2114819" y="1612715"/>
              <a:ext cx="6354944" cy="1266313"/>
            </a:xfrm>
            <a:prstGeom prst="rect">
              <a:avLst/>
            </a:prstGeom>
          </p:spPr>
        </p:pic>
        <p:sp>
          <p:nvSpPr>
            <p:cNvPr id="5" name="椭圆 4">
              <a:extLst>
                <a:ext uri="{FF2B5EF4-FFF2-40B4-BE49-F238E27FC236}">
                  <a16:creationId xmlns:a16="http://schemas.microsoft.com/office/drawing/2014/main" xmlns="" id="{D7F8F3AB-78F5-4017-9019-1398F37252A3}"/>
                </a:ext>
              </a:extLst>
            </p:cNvPr>
            <p:cNvSpPr/>
            <p:nvPr/>
          </p:nvSpPr>
          <p:spPr>
            <a:xfrm>
              <a:off x="4218528" y="1643347"/>
              <a:ext cx="1224137" cy="1184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1" name="矩形 50">
            <a:extLst>
              <a:ext uri="{FF2B5EF4-FFF2-40B4-BE49-F238E27FC236}">
                <a16:creationId xmlns:a16="http://schemas.microsoft.com/office/drawing/2014/main" xmlns="" id="{B5209F02-2700-49E6-89C8-BC653A428710}"/>
              </a:ext>
            </a:extLst>
          </p:cNvPr>
          <p:cNvSpPr/>
          <p:nvPr/>
        </p:nvSpPr>
        <p:spPr>
          <a:xfrm>
            <a:off x="3535304" y="2331157"/>
            <a:ext cx="3240360" cy="338554"/>
          </a:xfrm>
          <a:prstGeom prst="rect">
            <a:avLst/>
          </a:prstGeom>
        </p:spPr>
        <p:txBody>
          <a:bodyPr wrap="square">
            <a:spAutoFit/>
          </a:bodyPr>
          <a:lstStyle/>
          <a:p>
            <a:r>
              <a:rPr lang="zh-CN" altLang="en-US" sz="1600" b="1" dirty="0">
                <a:solidFill>
                  <a:srgbClr val="333333"/>
                </a:solidFill>
                <a:latin typeface="方正粗黑宋简体" panose="02000000000000000000" pitchFamily="2" charset="-122"/>
                <a:ea typeface="方正粗黑宋简体" panose="02000000000000000000" pitchFamily="2" charset="-122"/>
              </a:rPr>
              <a:t>史学素养</a:t>
            </a:r>
            <a:r>
              <a:rPr lang="en-US" altLang="zh-CN" sz="1600" b="1" dirty="0">
                <a:solidFill>
                  <a:srgbClr val="333333"/>
                </a:solidFill>
                <a:latin typeface="方正粗黑宋简体" panose="02000000000000000000" pitchFamily="2" charset="-122"/>
                <a:ea typeface="方正粗黑宋简体" panose="02000000000000000000" pitchFamily="2" charset="-122"/>
              </a:rPr>
              <a:t>——</a:t>
            </a:r>
            <a:r>
              <a:rPr lang="zh-CN" altLang="en-US" sz="1600" b="1" dirty="0">
                <a:solidFill>
                  <a:srgbClr val="333333"/>
                </a:solidFill>
                <a:latin typeface="方正粗黑宋简体" panose="02000000000000000000" pitchFamily="2" charset="-122"/>
                <a:ea typeface="方正粗黑宋简体" panose="02000000000000000000" pitchFamily="2" charset="-122"/>
              </a:rPr>
              <a:t>史料价值</a:t>
            </a:r>
            <a:endParaRPr lang="en-US" altLang="zh-CN" sz="1600" b="1" dirty="0">
              <a:solidFill>
                <a:srgbClr val="333333"/>
              </a:solidFill>
              <a:latin typeface="方正粗黑宋简体" panose="02000000000000000000" pitchFamily="2" charset="-122"/>
              <a:ea typeface="方正粗黑宋简体" panose="02000000000000000000" pitchFamily="2" charset="-122"/>
            </a:endParaRPr>
          </a:p>
        </p:txBody>
      </p:sp>
      <p:sp>
        <p:nvSpPr>
          <p:cNvPr id="52" name="矩形 51">
            <a:extLst>
              <a:ext uri="{FF2B5EF4-FFF2-40B4-BE49-F238E27FC236}">
                <a16:creationId xmlns:a16="http://schemas.microsoft.com/office/drawing/2014/main" xmlns="" id="{A70F0BC4-6FE5-4ED5-8A04-E493ACFBF193}"/>
              </a:ext>
            </a:extLst>
          </p:cNvPr>
          <p:cNvSpPr/>
          <p:nvPr/>
        </p:nvSpPr>
        <p:spPr>
          <a:xfrm>
            <a:off x="1507094" y="3602140"/>
            <a:ext cx="1674682" cy="1077218"/>
          </a:xfrm>
          <a:prstGeom prst="rect">
            <a:avLst/>
          </a:prstGeom>
        </p:spPr>
        <p:txBody>
          <a:bodyPr wrap="square">
            <a:spAutoFit/>
          </a:bodyPr>
          <a:lstStyle/>
          <a:p>
            <a:r>
              <a:rPr lang="zh-CN" altLang="en-US" sz="1600" b="1" dirty="0">
                <a:solidFill>
                  <a:srgbClr val="333333"/>
                </a:solidFill>
                <a:latin typeface="方正粗黑宋简体" panose="02000000000000000000" pitchFamily="2" charset="-122"/>
                <a:ea typeface="方正粗黑宋简体" panose="02000000000000000000" pitchFamily="2" charset="-122"/>
              </a:rPr>
              <a:t>历史课程展开是立体化呈现的过程</a:t>
            </a:r>
            <a:r>
              <a:rPr lang="en-US" altLang="zh-CN" sz="1600" b="1" dirty="0">
                <a:solidFill>
                  <a:srgbClr val="333333"/>
                </a:solidFill>
                <a:latin typeface="方正粗黑宋简体" panose="02000000000000000000" pitchFamily="2" charset="-122"/>
                <a:ea typeface="方正粗黑宋简体" panose="02000000000000000000" pitchFamily="2" charset="-122"/>
              </a:rPr>
              <a:t>——</a:t>
            </a:r>
            <a:r>
              <a:rPr lang="zh-CN" altLang="en-US" sz="1600" b="1" dirty="0">
                <a:solidFill>
                  <a:srgbClr val="333333"/>
                </a:solidFill>
                <a:latin typeface="方正粗黑宋简体" panose="02000000000000000000" pitchFamily="2" charset="-122"/>
                <a:ea typeface="方正粗黑宋简体" panose="02000000000000000000" pitchFamily="2" charset="-122"/>
              </a:rPr>
              <a:t>要求具有极强的兼顾能力</a:t>
            </a:r>
            <a:endParaRPr lang="en-US" altLang="zh-CN" sz="1600" b="1" dirty="0">
              <a:solidFill>
                <a:srgbClr val="333333"/>
              </a:solidFill>
              <a:latin typeface="方正粗黑宋简体" panose="02000000000000000000" pitchFamily="2" charset="-122"/>
              <a:ea typeface="方正粗黑宋简体" panose="02000000000000000000" pitchFamily="2" charset="-122"/>
            </a:endParaRPr>
          </a:p>
        </p:txBody>
      </p:sp>
      <p:cxnSp>
        <p:nvCxnSpPr>
          <p:cNvPr id="12" name="直接箭头连接符 11">
            <a:extLst>
              <a:ext uri="{FF2B5EF4-FFF2-40B4-BE49-F238E27FC236}">
                <a16:creationId xmlns:a16="http://schemas.microsoft.com/office/drawing/2014/main" xmlns="" id="{F9048DC5-9B37-4341-8196-8E353FB432DB}"/>
              </a:ext>
            </a:extLst>
          </p:cNvPr>
          <p:cNvCxnSpPr>
            <a:cxnSpLocks/>
          </p:cNvCxnSpPr>
          <p:nvPr/>
        </p:nvCxnSpPr>
        <p:spPr>
          <a:xfrm flipV="1">
            <a:off x="2553955" y="2143060"/>
            <a:ext cx="0" cy="1369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xmlns="" id="{3B6F5FDF-17F3-407B-BBB6-ECF30D7213FF}"/>
              </a:ext>
            </a:extLst>
          </p:cNvPr>
          <p:cNvCxnSpPr>
            <a:cxnSpLocks/>
          </p:cNvCxnSpPr>
          <p:nvPr/>
        </p:nvCxnSpPr>
        <p:spPr>
          <a:xfrm>
            <a:off x="3181776" y="4092768"/>
            <a:ext cx="457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xmlns="" id="{5C67A92F-9D9D-4607-ACA4-C1C08A0F1E66}"/>
              </a:ext>
            </a:extLst>
          </p:cNvPr>
          <p:cNvSpPr txBox="1"/>
          <p:nvPr/>
        </p:nvSpPr>
        <p:spPr>
          <a:xfrm>
            <a:off x="1954989" y="2830885"/>
            <a:ext cx="4761066" cy="369332"/>
          </a:xfrm>
          <a:prstGeom prst="rect">
            <a:avLst/>
          </a:prstGeom>
          <a:noFill/>
        </p:spPr>
        <p:txBody>
          <a:bodyPr wrap="square">
            <a:spAutoFit/>
          </a:bodyPr>
          <a:lstStyle/>
          <a:p>
            <a:r>
              <a:rPr lang="zh-CN" altLang="en-US" b="1" dirty="0">
                <a:solidFill>
                  <a:srgbClr val="C00000"/>
                </a:solidFill>
                <a:latin typeface="方正粗黑宋简体" panose="02000000000000000000" pitchFamily="2" charset="-122"/>
                <a:ea typeface="方正粗黑宋简体" panose="02000000000000000000" pitchFamily="2" charset="-122"/>
              </a:rPr>
              <a:t>素养 生成性</a:t>
            </a:r>
            <a:endParaRPr lang="zh-CN" altLang="en-US" dirty="0"/>
          </a:p>
        </p:txBody>
      </p:sp>
      <p:cxnSp>
        <p:nvCxnSpPr>
          <p:cNvPr id="22" name="直接箭头连接符 21">
            <a:extLst>
              <a:ext uri="{FF2B5EF4-FFF2-40B4-BE49-F238E27FC236}">
                <a16:creationId xmlns:a16="http://schemas.microsoft.com/office/drawing/2014/main" xmlns="" id="{108ECAC1-2494-4FFA-96D8-5A29F9159A7B}"/>
              </a:ext>
            </a:extLst>
          </p:cNvPr>
          <p:cNvCxnSpPr/>
          <p:nvPr/>
        </p:nvCxnSpPr>
        <p:spPr>
          <a:xfrm>
            <a:off x="4097695" y="2095086"/>
            <a:ext cx="0" cy="209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072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渗透价值</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grpSp>
        <p:nvGrpSpPr>
          <p:cNvPr id="10" name="组合 9">
            <a:extLst>
              <a:ext uri="{FF2B5EF4-FFF2-40B4-BE49-F238E27FC236}">
                <a16:creationId xmlns:a16="http://schemas.microsoft.com/office/drawing/2014/main" xmlns="" id="{32DB1CD2-A7CE-4FB2-B4FF-FE5235446D38}"/>
              </a:ext>
            </a:extLst>
          </p:cNvPr>
          <p:cNvGrpSpPr/>
          <p:nvPr/>
        </p:nvGrpSpPr>
        <p:grpSpPr>
          <a:xfrm>
            <a:off x="1593479" y="909337"/>
            <a:ext cx="7550521" cy="4247403"/>
            <a:chOff x="1493668" y="976737"/>
            <a:chExt cx="7550521" cy="4247403"/>
          </a:xfrm>
        </p:grpSpPr>
        <p:pic>
          <p:nvPicPr>
            <p:cNvPr id="22" name="图片 21">
              <a:extLst>
                <a:ext uri="{FF2B5EF4-FFF2-40B4-BE49-F238E27FC236}">
                  <a16:creationId xmlns:a16="http://schemas.microsoft.com/office/drawing/2014/main" xmlns="" id="{D75592DB-6E08-4A2D-8DA8-C953FF46A5D7}"/>
                </a:ext>
              </a:extLst>
            </p:cNvPr>
            <p:cNvPicPr>
              <a:picLocks noChangeAspect="1"/>
            </p:cNvPicPr>
            <p:nvPr/>
          </p:nvPicPr>
          <p:blipFill rotWithShape="1">
            <a:blip r:embed="rId4"/>
            <a:srcRect t="19682" r="2874"/>
            <a:stretch/>
          </p:blipFill>
          <p:spPr>
            <a:xfrm>
              <a:off x="1964472" y="1959486"/>
              <a:ext cx="6668140" cy="2979845"/>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7930849" y="4269223"/>
              <a:ext cx="1113340" cy="954917"/>
            </a:xfrm>
            <a:prstGeom prst="rect">
              <a:avLst/>
            </a:prstGeom>
          </p:spPr>
        </p:pic>
        <p:sp>
          <p:nvSpPr>
            <p:cNvPr id="2" name="左大括号 1">
              <a:extLst>
                <a:ext uri="{FF2B5EF4-FFF2-40B4-BE49-F238E27FC236}">
                  <a16:creationId xmlns:a16="http://schemas.microsoft.com/office/drawing/2014/main" xmlns="" id="{DE676561-A146-4099-992B-1D9C86BA9D8F}"/>
                </a:ext>
              </a:extLst>
            </p:cNvPr>
            <p:cNvSpPr/>
            <p:nvPr/>
          </p:nvSpPr>
          <p:spPr>
            <a:xfrm>
              <a:off x="1822136" y="1113293"/>
              <a:ext cx="306141" cy="2386524"/>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xmlns="" id="{0282FE13-373B-4318-88F7-C644107B1487}"/>
                </a:ext>
              </a:extLst>
            </p:cNvPr>
            <p:cNvSpPr/>
            <p:nvPr/>
          </p:nvSpPr>
          <p:spPr>
            <a:xfrm>
              <a:off x="2033285" y="976737"/>
              <a:ext cx="6714971" cy="369332"/>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善于从教材中挖掘         </a:t>
              </a:r>
              <a:r>
                <a:rPr lang="zh-CN" altLang="en-US" sz="1600" b="1" dirty="0">
                  <a:solidFill>
                    <a:srgbClr val="C00000"/>
                  </a:solidFill>
                  <a:latin typeface="方正粗黑宋简体" panose="02000000000000000000" pitchFamily="2" charset="-122"/>
                  <a:ea typeface="方正粗黑宋简体" panose="02000000000000000000" pitchFamily="2" charset="-122"/>
                </a:rPr>
                <a:t>金人的土炕</a:t>
              </a:r>
              <a:r>
                <a:rPr lang="en-US" altLang="zh-CN" sz="1600" b="1" dirty="0">
                  <a:solidFill>
                    <a:srgbClr val="C00000"/>
                  </a:solidFill>
                  <a:latin typeface="方正粗黑宋简体" panose="02000000000000000000" pitchFamily="2" charset="-122"/>
                  <a:ea typeface="方正粗黑宋简体" panose="02000000000000000000" pitchFamily="2" charset="-122"/>
                </a:rPr>
                <a:t>—</a:t>
              </a:r>
              <a:r>
                <a:rPr lang="zh-CN" altLang="en-US" sz="1600" b="1" dirty="0">
                  <a:solidFill>
                    <a:srgbClr val="C00000"/>
                  </a:solidFill>
                  <a:latin typeface="方正粗黑宋简体" panose="02000000000000000000" pitchFamily="2" charset="-122"/>
                  <a:ea typeface="方正粗黑宋简体" panose="02000000000000000000" pitchFamily="2" charset="-122"/>
                </a:rPr>
                <a:t>文化观   北京城的营建</a:t>
              </a:r>
              <a:r>
                <a:rPr lang="en-US" altLang="zh-CN" sz="1600" b="1" dirty="0">
                  <a:solidFill>
                    <a:srgbClr val="C00000"/>
                  </a:solidFill>
                  <a:latin typeface="方正粗黑宋简体" panose="02000000000000000000" pitchFamily="2" charset="-122"/>
                  <a:ea typeface="方正粗黑宋简体" panose="02000000000000000000" pitchFamily="2" charset="-122"/>
                </a:rPr>
                <a:t>—</a:t>
              </a:r>
              <a:r>
                <a:rPr lang="zh-CN" altLang="en-US" sz="1600" b="1" dirty="0">
                  <a:solidFill>
                    <a:srgbClr val="C00000"/>
                  </a:solidFill>
                  <a:latin typeface="方正粗黑宋简体" panose="02000000000000000000" pitchFamily="2" charset="-122"/>
                  <a:ea typeface="方正粗黑宋简体" panose="02000000000000000000" pitchFamily="2" charset="-122"/>
                </a:rPr>
                <a:t>民族观</a:t>
              </a:r>
              <a:endParaRPr lang="en-US" altLang="zh-CN" sz="1600" b="1" dirty="0">
                <a:solidFill>
                  <a:srgbClr val="C00000"/>
                </a:solidFill>
                <a:latin typeface="方正粗黑宋简体" panose="02000000000000000000" pitchFamily="2" charset="-122"/>
                <a:ea typeface="方正粗黑宋简体" panose="02000000000000000000" pitchFamily="2" charset="-122"/>
              </a:endParaRPr>
            </a:p>
          </p:txBody>
        </p:sp>
        <p:sp>
          <p:nvSpPr>
            <p:cNvPr id="25" name="矩形 24">
              <a:extLst>
                <a:ext uri="{FF2B5EF4-FFF2-40B4-BE49-F238E27FC236}">
                  <a16:creationId xmlns:a16="http://schemas.microsoft.com/office/drawing/2014/main" xmlns="" id="{84809E94-33CE-4CAF-8103-4B3FA5CAEDFA}"/>
                </a:ext>
              </a:extLst>
            </p:cNvPr>
            <p:cNvSpPr/>
            <p:nvPr/>
          </p:nvSpPr>
          <p:spPr>
            <a:xfrm>
              <a:off x="2037695" y="1617481"/>
              <a:ext cx="6714971" cy="369332"/>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与时代主题相贴合</a:t>
              </a:r>
              <a:endParaRPr lang="en-US" altLang="zh-CN" b="1" dirty="0">
                <a:solidFill>
                  <a:srgbClr val="333333"/>
                </a:solidFill>
                <a:latin typeface="方正粗黑宋简体" panose="02000000000000000000" pitchFamily="2" charset="-122"/>
                <a:ea typeface="方正粗黑宋简体" panose="02000000000000000000" pitchFamily="2" charset="-122"/>
              </a:endParaRPr>
            </a:p>
          </p:txBody>
        </p:sp>
        <p:cxnSp>
          <p:nvCxnSpPr>
            <p:cNvPr id="9" name="直接箭头连接符 8">
              <a:extLst>
                <a:ext uri="{FF2B5EF4-FFF2-40B4-BE49-F238E27FC236}">
                  <a16:creationId xmlns:a16="http://schemas.microsoft.com/office/drawing/2014/main" xmlns="" id="{911E1DC2-DEE7-407D-97B1-98DAAEF326F7}"/>
                </a:ext>
              </a:extLst>
            </p:cNvPr>
            <p:cNvCxnSpPr/>
            <p:nvPr/>
          </p:nvCxnSpPr>
          <p:spPr>
            <a:xfrm>
              <a:off x="8230848" y="1346069"/>
              <a:ext cx="0" cy="561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xmlns="" id="{3516181B-DBB7-462B-950F-7788BC16B3DF}"/>
                </a:ext>
              </a:extLst>
            </p:cNvPr>
            <p:cNvCxnSpPr/>
            <p:nvPr/>
          </p:nvCxnSpPr>
          <p:spPr>
            <a:xfrm>
              <a:off x="6142616" y="1336868"/>
              <a:ext cx="0" cy="561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xmlns="" id="{39D41E81-007F-4136-8B25-5A340895A2D2}"/>
                </a:ext>
              </a:extLst>
            </p:cNvPr>
            <p:cNvSpPr/>
            <p:nvPr/>
          </p:nvSpPr>
          <p:spPr>
            <a:xfrm>
              <a:off x="1493668" y="1436272"/>
              <a:ext cx="495877" cy="1754326"/>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正确价值观念</a:t>
              </a:r>
              <a:endParaRPr lang="en-US" altLang="zh-CN" sz="1600" b="1" dirty="0">
                <a:solidFill>
                  <a:srgbClr val="C00000"/>
                </a:solidFill>
                <a:latin typeface="方正粗黑宋简体" panose="02000000000000000000" pitchFamily="2" charset="-122"/>
                <a:ea typeface="方正粗黑宋简体" panose="02000000000000000000" pitchFamily="2" charset="-122"/>
              </a:endParaRPr>
            </a:p>
          </p:txBody>
        </p:sp>
      </p:grpSp>
    </p:spTree>
    <p:extLst>
      <p:ext uri="{BB962C8B-B14F-4D97-AF65-F5344CB8AC3E}">
        <p14:creationId xmlns:p14="http://schemas.microsoft.com/office/powerpoint/2010/main" val="2294311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认知素养</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5" name="图片 4">
            <a:extLst>
              <a:ext uri="{FF2B5EF4-FFF2-40B4-BE49-F238E27FC236}">
                <a16:creationId xmlns:a16="http://schemas.microsoft.com/office/drawing/2014/main" xmlns="" id="{1E4A822C-CECC-4D59-AC14-2CC8FB8B774C}"/>
              </a:ext>
            </a:extLst>
          </p:cNvPr>
          <p:cNvPicPr>
            <a:picLocks noChangeAspect="1"/>
          </p:cNvPicPr>
          <p:nvPr/>
        </p:nvPicPr>
        <p:blipFill rotWithShape="1">
          <a:blip r:embed="rId5"/>
          <a:srcRect l="2813" t="15748" r="1688" b="1907"/>
          <a:stretch/>
        </p:blipFill>
        <p:spPr>
          <a:xfrm>
            <a:off x="1506140" y="909544"/>
            <a:ext cx="7552499" cy="4038465"/>
          </a:xfrm>
          <a:prstGeom prst="rect">
            <a:avLst/>
          </a:prstGeom>
        </p:spPr>
      </p:pic>
    </p:spTree>
    <p:extLst>
      <p:ext uri="{BB962C8B-B14F-4D97-AF65-F5344CB8AC3E}">
        <p14:creationId xmlns:p14="http://schemas.microsoft.com/office/powerpoint/2010/main" val="738525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梳理知识</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grpSp>
        <p:nvGrpSpPr>
          <p:cNvPr id="2" name="组合 1">
            <a:extLst>
              <a:ext uri="{FF2B5EF4-FFF2-40B4-BE49-F238E27FC236}">
                <a16:creationId xmlns:a16="http://schemas.microsoft.com/office/drawing/2014/main" xmlns="" id="{F94D9192-A503-4B2F-BE38-CBBF4C21F0F5}"/>
              </a:ext>
            </a:extLst>
          </p:cNvPr>
          <p:cNvGrpSpPr/>
          <p:nvPr/>
        </p:nvGrpSpPr>
        <p:grpSpPr>
          <a:xfrm>
            <a:off x="1581076" y="1057475"/>
            <a:ext cx="7542231" cy="3595077"/>
            <a:chOff x="2374505" y="1231839"/>
            <a:chExt cx="7542231" cy="3595077"/>
          </a:xfrm>
        </p:grpSpPr>
        <p:cxnSp>
          <p:nvCxnSpPr>
            <p:cNvPr id="24" name="直接连接符 23">
              <a:extLst>
                <a:ext uri="{FF2B5EF4-FFF2-40B4-BE49-F238E27FC236}">
                  <a16:creationId xmlns:a16="http://schemas.microsoft.com/office/drawing/2014/main" xmlns="" id="{EBD2A0B0-FB31-44CC-A85E-AF174348D689}"/>
                </a:ext>
              </a:extLst>
            </p:cNvPr>
            <p:cNvCxnSpPr/>
            <p:nvPr/>
          </p:nvCxnSpPr>
          <p:spPr>
            <a:xfrm flipH="1" flipV="1">
              <a:off x="4374253" y="2029536"/>
              <a:ext cx="3628920" cy="16956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FD6D1C3A-F7C4-4AE2-86D3-4FE061DABB40}"/>
                </a:ext>
              </a:extLst>
            </p:cNvPr>
            <p:cNvCxnSpPr/>
            <p:nvPr/>
          </p:nvCxnSpPr>
          <p:spPr>
            <a:xfrm flipV="1">
              <a:off x="3590187" y="1588013"/>
              <a:ext cx="4562601" cy="21650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xmlns="" id="{4E5F169B-EA4D-46C0-9FE1-ED1AA3C2F492}"/>
                </a:ext>
              </a:extLst>
            </p:cNvPr>
            <p:cNvGrpSpPr/>
            <p:nvPr/>
          </p:nvGrpSpPr>
          <p:grpSpPr>
            <a:xfrm>
              <a:off x="3226189" y="1531398"/>
              <a:ext cx="1414632" cy="636545"/>
              <a:chOff x="1591195" y="3531392"/>
              <a:chExt cx="1721136" cy="774463"/>
            </a:xfrm>
            <a:effectLst>
              <a:outerShdw blurRad="444500" dist="254000" dir="8100000" algn="tr" rotWithShape="0">
                <a:prstClr val="black">
                  <a:alpha val="50000"/>
                </a:prstClr>
              </a:outerShdw>
            </a:effectLst>
          </p:grpSpPr>
          <p:sp>
            <p:nvSpPr>
              <p:cNvPr id="27" name="圆角矩形 104">
                <a:extLst>
                  <a:ext uri="{FF2B5EF4-FFF2-40B4-BE49-F238E27FC236}">
                    <a16:creationId xmlns:a16="http://schemas.microsoft.com/office/drawing/2014/main" xmlns="" id="{AD23FF71-6864-43CA-98E8-CE567AADE92A}"/>
                  </a:ext>
                </a:extLst>
              </p:cNvPr>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sp>
            <p:nvSpPr>
              <p:cNvPr id="28" name="圆角矩形 100">
                <a:extLst>
                  <a:ext uri="{FF2B5EF4-FFF2-40B4-BE49-F238E27FC236}">
                    <a16:creationId xmlns:a16="http://schemas.microsoft.com/office/drawing/2014/main" xmlns="" id="{12D40B46-E403-4045-8891-DD4B3C3F96F4}"/>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grpSp>
          <p:nvGrpSpPr>
            <p:cNvPr id="29" name="组合 28">
              <a:extLst>
                <a:ext uri="{FF2B5EF4-FFF2-40B4-BE49-F238E27FC236}">
                  <a16:creationId xmlns:a16="http://schemas.microsoft.com/office/drawing/2014/main" xmlns="" id="{14B6C9FD-359B-4319-A52E-C85531D4A663}"/>
                </a:ext>
              </a:extLst>
            </p:cNvPr>
            <p:cNvGrpSpPr/>
            <p:nvPr/>
          </p:nvGrpSpPr>
          <p:grpSpPr>
            <a:xfrm>
              <a:off x="2849944" y="3468533"/>
              <a:ext cx="1414632" cy="636545"/>
              <a:chOff x="1591195" y="3531391"/>
              <a:chExt cx="1721136" cy="774463"/>
            </a:xfrm>
            <a:effectLst>
              <a:outerShdw blurRad="444500" dist="254000" dir="8100000" algn="tr" rotWithShape="0">
                <a:prstClr val="black">
                  <a:alpha val="50000"/>
                </a:prstClr>
              </a:outerShdw>
            </a:effectLst>
          </p:grpSpPr>
          <p:sp>
            <p:nvSpPr>
              <p:cNvPr id="30" name="圆角矩形 104">
                <a:extLst>
                  <a:ext uri="{FF2B5EF4-FFF2-40B4-BE49-F238E27FC236}">
                    <a16:creationId xmlns:a16="http://schemas.microsoft.com/office/drawing/2014/main" xmlns="" id="{44D51BF3-9051-420D-A638-156FE6A8FC21}"/>
                  </a:ext>
                </a:extLst>
              </p:cNvPr>
              <p:cNvSpPr/>
              <p:nvPr/>
            </p:nvSpPr>
            <p:spPr>
              <a:xfrm>
                <a:off x="1591195" y="3531391"/>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sp>
            <p:nvSpPr>
              <p:cNvPr id="31" name="圆角矩形 100">
                <a:extLst>
                  <a:ext uri="{FF2B5EF4-FFF2-40B4-BE49-F238E27FC236}">
                    <a16:creationId xmlns:a16="http://schemas.microsoft.com/office/drawing/2014/main" xmlns="" id="{D0409785-7999-4FA4-9374-CEE0EA5FB60A}"/>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grpSp>
          <p:nvGrpSpPr>
            <p:cNvPr id="32" name="组合 31">
              <a:extLst>
                <a:ext uri="{FF2B5EF4-FFF2-40B4-BE49-F238E27FC236}">
                  <a16:creationId xmlns:a16="http://schemas.microsoft.com/office/drawing/2014/main" xmlns="" id="{899EC8CF-0AC5-4C77-91E6-1C16E3DB9A57}"/>
                </a:ext>
              </a:extLst>
            </p:cNvPr>
            <p:cNvGrpSpPr/>
            <p:nvPr/>
          </p:nvGrpSpPr>
          <p:grpSpPr>
            <a:xfrm>
              <a:off x="8046661" y="1269741"/>
              <a:ext cx="1414632" cy="636545"/>
              <a:chOff x="1591195" y="3531392"/>
              <a:chExt cx="1721136" cy="774463"/>
            </a:xfrm>
            <a:effectLst>
              <a:outerShdw blurRad="444500" dist="254000" dir="8100000" algn="tr" rotWithShape="0">
                <a:prstClr val="black">
                  <a:alpha val="50000"/>
                </a:prstClr>
              </a:outerShdw>
            </a:effectLst>
          </p:grpSpPr>
          <p:sp>
            <p:nvSpPr>
              <p:cNvPr id="33" name="圆角矩形 104">
                <a:extLst>
                  <a:ext uri="{FF2B5EF4-FFF2-40B4-BE49-F238E27FC236}">
                    <a16:creationId xmlns:a16="http://schemas.microsoft.com/office/drawing/2014/main" xmlns="" id="{6F8546D2-E880-48AF-A010-E1D667B7DFE1}"/>
                  </a:ext>
                </a:extLst>
              </p:cNvPr>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sp>
            <p:nvSpPr>
              <p:cNvPr id="34" name="圆角矩形 100">
                <a:extLst>
                  <a:ext uri="{FF2B5EF4-FFF2-40B4-BE49-F238E27FC236}">
                    <a16:creationId xmlns:a16="http://schemas.microsoft.com/office/drawing/2014/main" xmlns="" id="{001D15C2-4C68-4636-974E-5A9D2BA5F97C}"/>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grpSp>
          <p:nvGrpSpPr>
            <p:cNvPr id="35" name="组合 34">
              <a:extLst>
                <a:ext uri="{FF2B5EF4-FFF2-40B4-BE49-F238E27FC236}">
                  <a16:creationId xmlns:a16="http://schemas.microsoft.com/office/drawing/2014/main" xmlns="" id="{FC8DFFD2-62EE-4EE4-B42B-D02D1C40CBA9}"/>
                </a:ext>
              </a:extLst>
            </p:cNvPr>
            <p:cNvGrpSpPr/>
            <p:nvPr/>
          </p:nvGrpSpPr>
          <p:grpSpPr>
            <a:xfrm>
              <a:off x="7258505" y="3485670"/>
              <a:ext cx="1414632" cy="636545"/>
              <a:chOff x="1591195" y="3531392"/>
              <a:chExt cx="1721136" cy="774463"/>
            </a:xfrm>
            <a:effectLst>
              <a:outerShdw blurRad="444500" dist="254000" dir="8100000" algn="tr" rotWithShape="0">
                <a:prstClr val="black">
                  <a:alpha val="50000"/>
                </a:prstClr>
              </a:outerShdw>
            </a:effectLst>
          </p:grpSpPr>
          <p:sp>
            <p:nvSpPr>
              <p:cNvPr id="36" name="圆角矩形 104">
                <a:extLst>
                  <a:ext uri="{FF2B5EF4-FFF2-40B4-BE49-F238E27FC236}">
                    <a16:creationId xmlns:a16="http://schemas.microsoft.com/office/drawing/2014/main" xmlns="" id="{ABB67F34-55A6-4CC8-AA58-315A90BBA76A}"/>
                  </a:ext>
                </a:extLst>
              </p:cNvPr>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sp>
            <p:nvSpPr>
              <p:cNvPr id="37" name="圆角矩形 100">
                <a:extLst>
                  <a:ext uri="{FF2B5EF4-FFF2-40B4-BE49-F238E27FC236}">
                    <a16:creationId xmlns:a16="http://schemas.microsoft.com/office/drawing/2014/main" xmlns="" id="{94CDB417-3B78-4BF0-ACDF-95BBDE56A4B1}"/>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sp>
          <p:nvSpPr>
            <p:cNvPr id="39" name="TextBox 24">
              <a:extLst>
                <a:ext uri="{FF2B5EF4-FFF2-40B4-BE49-F238E27FC236}">
                  <a16:creationId xmlns:a16="http://schemas.microsoft.com/office/drawing/2014/main" xmlns="" id="{7779D1C8-6EB9-40CE-8425-64297051EF07}"/>
                </a:ext>
              </a:extLst>
            </p:cNvPr>
            <p:cNvSpPr txBox="1"/>
            <p:nvPr/>
          </p:nvSpPr>
          <p:spPr>
            <a:xfrm>
              <a:off x="3240904" y="1807903"/>
              <a:ext cx="1114408" cy="369332"/>
            </a:xfrm>
            <a:prstGeom prst="rect">
              <a:avLst/>
            </a:prstGeom>
            <a:noFill/>
          </p:spPr>
          <p:txBody>
            <a:bodyPr wrap="none" rtlCol="0">
              <a:spAutoFit/>
            </a:bodyPr>
            <a:lstStyle/>
            <a:p>
              <a:r>
                <a:rPr lang="zh-CN" altLang="en-US" b="1" dirty="0">
                  <a:solidFill>
                    <a:prstClr val="black"/>
                  </a:solidFill>
                  <a:latin typeface="+mj-ea"/>
                </a:rPr>
                <a:t>梳理线索</a:t>
              </a:r>
            </a:p>
          </p:txBody>
        </p:sp>
        <p:sp>
          <p:nvSpPr>
            <p:cNvPr id="40" name="TextBox 25">
              <a:extLst>
                <a:ext uri="{FF2B5EF4-FFF2-40B4-BE49-F238E27FC236}">
                  <a16:creationId xmlns:a16="http://schemas.microsoft.com/office/drawing/2014/main" xmlns="" id="{E2D3318B-F7CF-4E93-B0D3-27DF032AAA51}"/>
                </a:ext>
              </a:extLst>
            </p:cNvPr>
            <p:cNvSpPr txBox="1"/>
            <p:nvPr/>
          </p:nvSpPr>
          <p:spPr>
            <a:xfrm>
              <a:off x="8065440" y="1545482"/>
              <a:ext cx="1114408" cy="369332"/>
            </a:xfrm>
            <a:prstGeom prst="rect">
              <a:avLst/>
            </a:prstGeom>
            <a:noFill/>
          </p:spPr>
          <p:txBody>
            <a:bodyPr wrap="none" rtlCol="0">
              <a:spAutoFit/>
            </a:bodyPr>
            <a:lstStyle/>
            <a:p>
              <a:r>
                <a:rPr lang="zh-CN" altLang="en-US" b="1" dirty="0">
                  <a:solidFill>
                    <a:prstClr val="black"/>
                  </a:solidFill>
                  <a:latin typeface="+mj-ea"/>
                </a:rPr>
                <a:t>重新整合</a:t>
              </a:r>
            </a:p>
          </p:txBody>
        </p:sp>
        <p:sp>
          <p:nvSpPr>
            <p:cNvPr id="41" name="TextBox 26">
              <a:extLst>
                <a:ext uri="{FF2B5EF4-FFF2-40B4-BE49-F238E27FC236}">
                  <a16:creationId xmlns:a16="http://schemas.microsoft.com/office/drawing/2014/main" xmlns="" id="{432AEA6E-11B1-49B6-B67C-D5C11611FA7B}"/>
                </a:ext>
              </a:extLst>
            </p:cNvPr>
            <p:cNvSpPr txBox="1"/>
            <p:nvPr/>
          </p:nvSpPr>
          <p:spPr>
            <a:xfrm>
              <a:off x="2885265" y="3505529"/>
              <a:ext cx="1011815" cy="553998"/>
            </a:xfrm>
            <a:prstGeom prst="rect">
              <a:avLst/>
            </a:prstGeom>
            <a:noFill/>
          </p:spPr>
          <p:txBody>
            <a:bodyPr wrap="none" rtlCol="0">
              <a:spAutoFit/>
            </a:bodyPr>
            <a:lstStyle/>
            <a:p>
              <a:r>
                <a:rPr lang="zh-CN" altLang="en-US" sz="1400" b="1" dirty="0">
                  <a:solidFill>
                    <a:prstClr val="black"/>
                  </a:solidFill>
                  <a:latin typeface="+mj-ea"/>
                </a:rPr>
                <a:t>注重</a:t>
              </a:r>
              <a:endParaRPr lang="en-US" altLang="zh-CN" sz="1400" b="1" dirty="0">
                <a:solidFill>
                  <a:prstClr val="black"/>
                </a:solidFill>
                <a:latin typeface="+mj-ea"/>
              </a:endParaRPr>
            </a:p>
            <a:p>
              <a:r>
                <a:rPr lang="zh-CN" altLang="en-US" sz="1600" b="1" dirty="0">
                  <a:solidFill>
                    <a:prstClr val="black"/>
                  </a:solidFill>
                  <a:latin typeface="+mj-ea"/>
                </a:rPr>
                <a:t>外延内涵</a:t>
              </a:r>
            </a:p>
          </p:txBody>
        </p:sp>
        <p:sp>
          <p:nvSpPr>
            <p:cNvPr id="42" name="TextBox 27">
              <a:extLst>
                <a:ext uri="{FF2B5EF4-FFF2-40B4-BE49-F238E27FC236}">
                  <a16:creationId xmlns:a16="http://schemas.microsoft.com/office/drawing/2014/main" xmlns="" id="{A1D6F075-B7D9-4A8A-ABB6-696C38925E63}"/>
                </a:ext>
              </a:extLst>
            </p:cNvPr>
            <p:cNvSpPr txBox="1"/>
            <p:nvPr/>
          </p:nvSpPr>
          <p:spPr>
            <a:xfrm>
              <a:off x="7352414" y="3721625"/>
              <a:ext cx="1011815" cy="338554"/>
            </a:xfrm>
            <a:prstGeom prst="rect">
              <a:avLst/>
            </a:prstGeom>
            <a:noFill/>
          </p:spPr>
          <p:txBody>
            <a:bodyPr wrap="none" rtlCol="0">
              <a:spAutoFit/>
            </a:bodyPr>
            <a:lstStyle/>
            <a:p>
              <a:r>
                <a:rPr lang="zh-CN" altLang="en-US" sz="1600" b="1" dirty="0">
                  <a:solidFill>
                    <a:prstClr val="black"/>
                  </a:solidFill>
                  <a:latin typeface="+mj-ea"/>
                </a:rPr>
                <a:t>教学高度</a:t>
              </a:r>
            </a:p>
          </p:txBody>
        </p:sp>
        <p:grpSp>
          <p:nvGrpSpPr>
            <p:cNvPr id="43" name="组合 42">
              <a:extLst>
                <a:ext uri="{FF2B5EF4-FFF2-40B4-BE49-F238E27FC236}">
                  <a16:creationId xmlns:a16="http://schemas.microsoft.com/office/drawing/2014/main" xmlns="" id="{A365B624-CFFD-4A35-8DD6-153C6AD85DC9}"/>
                </a:ext>
              </a:extLst>
            </p:cNvPr>
            <p:cNvGrpSpPr/>
            <p:nvPr/>
          </p:nvGrpSpPr>
          <p:grpSpPr>
            <a:xfrm>
              <a:off x="5151841" y="1982287"/>
              <a:ext cx="1382075" cy="1382075"/>
              <a:chOff x="3746633" y="1810030"/>
              <a:chExt cx="1382075" cy="1382075"/>
            </a:xfrm>
          </p:grpSpPr>
          <p:grpSp>
            <p:nvGrpSpPr>
              <p:cNvPr id="44" name="组合 43">
                <a:extLst>
                  <a:ext uri="{FF2B5EF4-FFF2-40B4-BE49-F238E27FC236}">
                    <a16:creationId xmlns:a16="http://schemas.microsoft.com/office/drawing/2014/main" xmlns="" id="{4816B687-9753-4034-AE44-B96772468C20}"/>
                  </a:ext>
                </a:extLst>
              </p:cNvPr>
              <p:cNvGrpSpPr/>
              <p:nvPr/>
            </p:nvGrpSpPr>
            <p:grpSpPr>
              <a:xfrm>
                <a:off x="3746633" y="1810030"/>
                <a:ext cx="1382075" cy="1382075"/>
                <a:chOff x="304800" y="673100"/>
                <a:chExt cx="4000500" cy="4000500"/>
              </a:xfrm>
              <a:effectLst>
                <a:outerShdw blurRad="444500" dist="254000" dir="8100000" algn="tr" rotWithShape="0">
                  <a:prstClr val="black">
                    <a:alpha val="50000"/>
                  </a:prstClr>
                </a:outerShdw>
              </a:effectLst>
            </p:grpSpPr>
            <p:sp>
              <p:nvSpPr>
                <p:cNvPr id="47" name="同心圆 24">
                  <a:extLst>
                    <a:ext uri="{FF2B5EF4-FFF2-40B4-BE49-F238E27FC236}">
                      <a16:creationId xmlns:a16="http://schemas.microsoft.com/office/drawing/2014/main" xmlns="" id="{FC15CEAA-F313-48C2-9553-ECE083B0E963}"/>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black"/>
                    </a:solidFill>
                    <a:latin typeface="+mj-ea"/>
                    <a:ea typeface="+mj-ea"/>
                  </a:endParaRPr>
                </a:p>
              </p:txBody>
            </p:sp>
            <p:sp>
              <p:nvSpPr>
                <p:cNvPr id="48" name="椭圆 47">
                  <a:extLst>
                    <a:ext uri="{FF2B5EF4-FFF2-40B4-BE49-F238E27FC236}">
                      <a16:creationId xmlns:a16="http://schemas.microsoft.com/office/drawing/2014/main" xmlns="" id="{09174F61-C35E-4ADB-BFE3-D34FEB8E97E0}"/>
                    </a:ext>
                  </a:extLst>
                </p:cNvPr>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sp>
            <p:nvSpPr>
              <p:cNvPr id="46" name="TextBox 30">
                <a:extLst>
                  <a:ext uri="{FF2B5EF4-FFF2-40B4-BE49-F238E27FC236}">
                    <a16:creationId xmlns:a16="http://schemas.microsoft.com/office/drawing/2014/main" xmlns="" id="{8CCDECEB-26D0-4F60-8DCA-93E4AF2D05F3}"/>
                  </a:ext>
                </a:extLst>
              </p:cNvPr>
              <p:cNvSpPr txBox="1"/>
              <p:nvPr/>
            </p:nvSpPr>
            <p:spPr>
              <a:xfrm>
                <a:off x="3978122" y="2397335"/>
                <a:ext cx="926418" cy="276999"/>
              </a:xfrm>
              <a:prstGeom prst="rect">
                <a:avLst/>
              </a:prstGeom>
              <a:noFill/>
            </p:spPr>
            <p:txBody>
              <a:bodyPr wrap="square" lIns="0" tIns="0" rIns="0" bIns="0" rtlCol="0">
                <a:spAutoFit/>
              </a:bodyPr>
              <a:lstStyle/>
              <a:p>
                <a:r>
                  <a:rPr lang="zh-CN" altLang="en-US" b="1" dirty="0">
                    <a:solidFill>
                      <a:prstClr val="black"/>
                    </a:solidFill>
                    <a:latin typeface="+mj-ea"/>
                  </a:rPr>
                  <a:t>熟悉教材</a:t>
                </a:r>
              </a:p>
            </p:txBody>
          </p:sp>
        </p:grpSp>
        <p:sp>
          <p:nvSpPr>
            <p:cNvPr id="49" name="TextBox 31">
              <a:extLst>
                <a:ext uri="{FF2B5EF4-FFF2-40B4-BE49-F238E27FC236}">
                  <a16:creationId xmlns:a16="http://schemas.microsoft.com/office/drawing/2014/main" xmlns="" id="{C561BF6F-F564-4A36-AF77-7AC8938952AC}"/>
                </a:ext>
              </a:extLst>
            </p:cNvPr>
            <p:cNvSpPr txBox="1"/>
            <p:nvPr/>
          </p:nvSpPr>
          <p:spPr>
            <a:xfrm>
              <a:off x="2374505" y="2145245"/>
              <a:ext cx="1667447" cy="902939"/>
            </a:xfrm>
            <a:prstGeom prst="rect">
              <a:avLst/>
            </a:prstGeom>
            <a:noFill/>
          </p:spPr>
          <p:txBody>
            <a:bodyPr wrap="square" rtlCol="0">
              <a:spAutoFit/>
            </a:bodyPr>
            <a:lstStyle/>
            <a:p>
              <a:pPr>
                <a:lnSpc>
                  <a:spcPct val="130000"/>
                </a:lnSpc>
              </a:pPr>
              <a:r>
                <a:rPr lang="zh-CN" altLang="en-US" sz="1400" b="1" dirty="0">
                  <a:solidFill>
                    <a:prstClr val="black"/>
                  </a:solidFill>
                  <a:latin typeface="+mj-ea"/>
                </a:rPr>
                <a:t>逐字逐句的</a:t>
              </a:r>
              <a:r>
                <a:rPr lang="zh-CN" altLang="en-US" sz="1400" b="1" dirty="0">
                  <a:solidFill>
                    <a:prstClr val="black"/>
                  </a:solidFill>
                  <a:latin typeface="锐字荣光粗黑简1.0" panose="02000500000000000000" pitchFamily="2" charset="-122"/>
                  <a:ea typeface="锐字荣光粗黑简1.0" panose="02000500000000000000" pitchFamily="2" charset="-122"/>
                </a:rPr>
                <a:t>看书</a:t>
              </a:r>
              <a:r>
                <a:rPr lang="zh-CN" altLang="en-US" sz="1400" b="1" dirty="0">
                  <a:solidFill>
                    <a:prstClr val="black"/>
                  </a:solidFill>
                  <a:latin typeface="+mj-ea"/>
                </a:rPr>
                <a:t> </a:t>
              </a:r>
              <a:endParaRPr lang="en-US" altLang="zh-CN" sz="1400" b="1" dirty="0">
                <a:solidFill>
                  <a:prstClr val="black"/>
                </a:solidFill>
                <a:latin typeface="+mj-ea"/>
              </a:endParaRPr>
            </a:p>
            <a:p>
              <a:pPr>
                <a:lnSpc>
                  <a:spcPct val="130000"/>
                </a:lnSpc>
              </a:pPr>
              <a:r>
                <a:rPr lang="zh-CN" altLang="en-US" sz="1400" b="1" dirty="0">
                  <a:solidFill>
                    <a:prstClr val="black"/>
                  </a:solidFill>
                  <a:latin typeface="+mj-ea"/>
                </a:rPr>
                <a:t>不懂及时查资料 </a:t>
              </a:r>
              <a:endParaRPr lang="en-US" altLang="zh-CN" sz="2000" b="1" dirty="0">
                <a:solidFill>
                  <a:srgbClr val="C00000"/>
                </a:solidFill>
                <a:latin typeface="文鼎习字体" panose="020B0602010101010101" pitchFamily="33" charset="-122"/>
                <a:ea typeface="文鼎习字体" panose="020B0602010101010101" pitchFamily="33" charset="-122"/>
              </a:endParaRPr>
            </a:p>
            <a:p>
              <a:pPr>
                <a:lnSpc>
                  <a:spcPct val="130000"/>
                </a:lnSpc>
              </a:pPr>
              <a:r>
                <a:rPr lang="zh-CN" altLang="en-US" sz="1400" b="1" dirty="0">
                  <a:solidFill>
                    <a:prstClr val="black"/>
                  </a:solidFill>
                  <a:latin typeface="+mj-ea"/>
                </a:rPr>
                <a:t>不能“自以为是”</a:t>
              </a:r>
              <a:endParaRPr lang="en-US" altLang="zh-CN" sz="1400" b="1" dirty="0">
                <a:solidFill>
                  <a:prstClr val="black"/>
                </a:solidFill>
                <a:latin typeface="+mj-ea"/>
              </a:endParaRPr>
            </a:p>
          </p:txBody>
        </p:sp>
        <p:sp>
          <p:nvSpPr>
            <p:cNvPr id="50" name="TextBox 32">
              <a:extLst>
                <a:ext uri="{FF2B5EF4-FFF2-40B4-BE49-F238E27FC236}">
                  <a16:creationId xmlns:a16="http://schemas.microsoft.com/office/drawing/2014/main" xmlns="" id="{E74FEF94-89DD-4AD9-8FBE-F2A7F491D8B9}"/>
                </a:ext>
              </a:extLst>
            </p:cNvPr>
            <p:cNvSpPr txBox="1"/>
            <p:nvPr/>
          </p:nvSpPr>
          <p:spPr>
            <a:xfrm>
              <a:off x="2448816" y="4204053"/>
              <a:ext cx="2448272" cy="622863"/>
            </a:xfrm>
            <a:prstGeom prst="rect">
              <a:avLst/>
            </a:prstGeom>
            <a:noFill/>
          </p:spPr>
          <p:txBody>
            <a:bodyPr wrap="square" rtlCol="0">
              <a:spAutoFit/>
            </a:bodyPr>
            <a:lstStyle/>
            <a:p>
              <a:pPr>
                <a:lnSpc>
                  <a:spcPct val="130000"/>
                </a:lnSpc>
              </a:pPr>
              <a:r>
                <a:rPr lang="zh-CN" altLang="en-US" sz="1400" b="1" dirty="0">
                  <a:solidFill>
                    <a:prstClr val="black"/>
                  </a:solidFill>
                  <a:latin typeface="+mj-ea"/>
                </a:rPr>
                <a:t>教材每句话几乎都有外延</a:t>
              </a:r>
              <a:endParaRPr lang="en-US" altLang="zh-CN" sz="1400" b="1" dirty="0">
                <a:solidFill>
                  <a:prstClr val="black"/>
                </a:solidFill>
                <a:latin typeface="+mj-ea"/>
              </a:endParaRPr>
            </a:p>
            <a:p>
              <a:pPr>
                <a:lnSpc>
                  <a:spcPct val="130000"/>
                </a:lnSpc>
              </a:pPr>
              <a:r>
                <a:rPr lang="zh-CN" altLang="en-US" sz="1400" b="1" dirty="0">
                  <a:solidFill>
                    <a:prstClr val="black"/>
                  </a:solidFill>
                  <a:latin typeface="+mj-ea"/>
                </a:rPr>
                <a:t>但，教材不展开也不说明  </a:t>
              </a:r>
              <a:endParaRPr lang="en-US" altLang="zh-CN" sz="1400" b="1" dirty="0">
                <a:solidFill>
                  <a:prstClr val="black"/>
                </a:solidFill>
                <a:latin typeface="+mj-ea"/>
              </a:endParaRPr>
            </a:p>
          </p:txBody>
        </p:sp>
        <p:sp>
          <p:nvSpPr>
            <p:cNvPr id="51" name="TextBox 33">
              <a:extLst>
                <a:ext uri="{FF2B5EF4-FFF2-40B4-BE49-F238E27FC236}">
                  <a16:creationId xmlns:a16="http://schemas.microsoft.com/office/drawing/2014/main" xmlns="" id="{F988E05A-9851-476C-B811-60030866CDC2}"/>
                </a:ext>
              </a:extLst>
            </p:cNvPr>
            <p:cNvSpPr txBox="1"/>
            <p:nvPr/>
          </p:nvSpPr>
          <p:spPr>
            <a:xfrm>
              <a:off x="7089645" y="4160361"/>
              <a:ext cx="2827091" cy="622863"/>
            </a:xfrm>
            <a:prstGeom prst="rect">
              <a:avLst/>
            </a:prstGeom>
            <a:noFill/>
          </p:spPr>
          <p:txBody>
            <a:bodyPr wrap="square" rtlCol="0">
              <a:spAutoFit/>
            </a:bodyPr>
            <a:lstStyle/>
            <a:p>
              <a:pPr>
                <a:lnSpc>
                  <a:spcPct val="130000"/>
                </a:lnSpc>
              </a:pPr>
              <a:r>
                <a:rPr lang="zh-CN" altLang="en-US" sz="1400" b="1" dirty="0">
                  <a:solidFill>
                    <a:prstClr val="black"/>
                  </a:solidFill>
                  <a:latin typeface="+mj-ea"/>
                </a:rPr>
                <a:t>对教材的第一轮挖掘的深度决定一个教师此后的教学深度和广度</a:t>
              </a:r>
              <a:endParaRPr lang="en-US" altLang="zh-CN" sz="1400" b="1" dirty="0">
                <a:solidFill>
                  <a:prstClr val="black"/>
                </a:solidFill>
                <a:latin typeface="+mj-ea"/>
              </a:endParaRPr>
            </a:p>
          </p:txBody>
        </p:sp>
        <p:sp>
          <p:nvSpPr>
            <p:cNvPr id="52" name="TextBox 34">
              <a:extLst>
                <a:ext uri="{FF2B5EF4-FFF2-40B4-BE49-F238E27FC236}">
                  <a16:creationId xmlns:a16="http://schemas.microsoft.com/office/drawing/2014/main" xmlns="" id="{2C52A3A0-1523-496D-BDA2-9A543D945323}"/>
                </a:ext>
              </a:extLst>
            </p:cNvPr>
            <p:cNvSpPr txBox="1"/>
            <p:nvPr/>
          </p:nvSpPr>
          <p:spPr>
            <a:xfrm>
              <a:off x="6619790" y="2225346"/>
              <a:ext cx="2935393" cy="905248"/>
            </a:xfrm>
            <a:prstGeom prst="rect">
              <a:avLst/>
            </a:prstGeom>
            <a:noFill/>
          </p:spPr>
          <p:txBody>
            <a:bodyPr wrap="square" rtlCol="0">
              <a:spAutoFit/>
            </a:bodyPr>
            <a:lstStyle/>
            <a:p>
              <a:pPr>
                <a:lnSpc>
                  <a:spcPct val="130000"/>
                </a:lnSpc>
              </a:pPr>
              <a:r>
                <a:rPr lang="zh-CN" altLang="en-US" sz="1400" b="1" dirty="0">
                  <a:solidFill>
                    <a:prstClr val="black"/>
                  </a:solidFill>
                  <a:latin typeface="+mj-ea"/>
                </a:rPr>
                <a:t>试着重新整合教材</a:t>
              </a:r>
              <a:r>
                <a:rPr lang="en-US" altLang="zh-CN" sz="1400" b="1" dirty="0">
                  <a:solidFill>
                    <a:prstClr val="black"/>
                  </a:solidFill>
                  <a:latin typeface="+mj-ea"/>
                </a:rPr>
                <a:t>—</a:t>
              </a:r>
              <a:r>
                <a:rPr lang="zh-CN" altLang="en-US" sz="1400" b="1" dirty="0">
                  <a:solidFill>
                    <a:prstClr val="black"/>
                  </a:solidFill>
                  <a:latin typeface="+mj-ea"/>
                </a:rPr>
                <a:t>形成</a:t>
              </a:r>
              <a:r>
                <a:rPr lang="zh-CN" altLang="en-US" sz="1400" b="1" dirty="0">
                  <a:solidFill>
                    <a:prstClr val="black"/>
                  </a:solidFill>
                  <a:latin typeface="锐字荣光粗黑简1.0" panose="02000500000000000000" pitchFamily="2" charset="-122"/>
                  <a:ea typeface="锐字荣光粗黑简1.0" panose="02000500000000000000" pitchFamily="2" charset="-122"/>
                </a:rPr>
                <a:t>知识群落</a:t>
              </a:r>
              <a:endParaRPr lang="en-US" altLang="zh-CN" sz="1400" b="1" dirty="0">
                <a:solidFill>
                  <a:prstClr val="black"/>
                </a:solidFill>
                <a:latin typeface="锐字荣光粗黑简1.0" panose="02000500000000000000" pitchFamily="2" charset="-122"/>
                <a:ea typeface="锐字荣光粗黑简1.0" panose="02000500000000000000" pitchFamily="2" charset="-122"/>
              </a:endParaRPr>
            </a:p>
            <a:p>
              <a:pPr>
                <a:lnSpc>
                  <a:spcPct val="130000"/>
                </a:lnSpc>
              </a:pPr>
              <a:r>
                <a:rPr lang="zh-CN" altLang="en-US" sz="1400" b="1" dirty="0">
                  <a:solidFill>
                    <a:prstClr val="black"/>
                  </a:solidFill>
                  <a:latin typeface="+mj-ea"/>
                </a:rPr>
                <a:t>多角度  多尝试 </a:t>
              </a:r>
              <a:r>
                <a:rPr lang="en-US" altLang="zh-CN" sz="1400" b="1" dirty="0">
                  <a:solidFill>
                    <a:prstClr val="black"/>
                  </a:solidFill>
                  <a:latin typeface="+mj-ea"/>
                </a:rPr>
                <a:t>—</a:t>
              </a:r>
              <a:r>
                <a:rPr lang="zh-CN" altLang="en-US" sz="1400" b="1" dirty="0">
                  <a:solidFill>
                    <a:prstClr val="black"/>
                  </a:solidFill>
                  <a:latin typeface="+mj-ea"/>
                </a:rPr>
                <a:t>找到最合适一种</a:t>
              </a:r>
              <a:endParaRPr lang="en-US" altLang="zh-CN" sz="1400" b="1" dirty="0">
                <a:solidFill>
                  <a:prstClr val="black"/>
                </a:solidFill>
                <a:latin typeface="+mj-ea"/>
              </a:endParaRPr>
            </a:p>
            <a:p>
              <a:pPr>
                <a:lnSpc>
                  <a:spcPct val="130000"/>
                </a:lnSpc>
              </a:pPr>
              <a:r>
                <a:rPr lang="zh-CN" altLang="en-US" sz="1400" b="1" dirty="0">
                  <a:solidFill>
                    <a:srgbClr val="C00000"/>
                  </a:solidFill>
                  <a:latin typeface="+mj-ea"/>
                </a:rPr>
                <a:t>例如：中国古代政治</a:t>
              </a:r>
              <a:r>
                <a:rPr lang="en-US" altLang="zh-CN" sz="1400" b="1" dirty="0">
                  <a:solidFill>
                    <a:srgbClr val="C00000"/>
                  </a:solidFill>
                  <a:latin typeface="+mj-ea"/>
                </a:rPr>
                <a:t>—</a:t>
              </a:r>
              <a:r>
                <a:rPr lang="zh-CN" altLang="en-US" sz="1400" b="1" dirty="0">
                  <a:solidFill>
                    <a:srgbClr val="C00000"/>
                  </a:solidFill>
                  <a:latin typeface="+mj-ea"/>
                </a:rPr>
                <a:t>时序 </a:t>
              </a:r>
              <a:r>
                <a:rPr lang="en-US" altLang="zh-CN" sz="1400" b="1" dirty="0">
                  <a:solidFill>
                    <a:srgbClr val="C00000"/>
                  </a:solidFill>
                  <a:latin typeface="+mj-ea"/>
                </a:rPr>
                <a:t>| </a:t>
              </a:r>
              <a:r>
                <a:rPr lang="zh-CN" altLang="en-US" sz="1400" b="1" dirty="0">
                  <a:solidFill>
                    <a:srgbClr val="C00000"/>
                  </a:solidFill>
                  <a:latin typeface="+mj-ea"/>
                </a:rPr>
                <a:t>特点 </a:t>
              </a:r>
              <a:endParaRPr lang="en-US" altLang="zh-CN" sz="1400" b="1" dirty="0">
                <a:solidFill>
                  <a:srgbClr val="C00000"/>
                </a:solidFill>
                <a:latin typeface="+mj-ea"/>
              </a:endParaRPr>
            </a:p>
          </p:txBody>
        </p:sp>
        <p:sp>
          <p:nvSpPr>
            <p:cNvPr id="60" name="椭圆 59">
              <a:extLst>
                <a:ext uri="{FF2B5EF4-FFF2-40B4-BE49-F238E27FC236}">
                  <a16:creationId xmlns:a16="http://schemas.microsoft.com/office/drawing/2014/main" xmlns="" id="{13324793-0A43-4AAF-9B39-F5EA47DEB0D3}"/>
                </a:ext>
              </a:extLst>
            </p:cNvPr>
            <p:cNvSpPr/>
            <p:nvPr/>
          </p:nvSpPr>
          <p:spPr>
            <a:xfrm>
              <a:off x="4288975" y="1476360"/>
              <a:ext cx="373310" cy="37331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mj-ea"/>
                  <a:ea typeface="+mj-ea"/>
                </a:rPr>
                <a:t>1</a:t>
              </a:r>
              <a:endParaRPr lang="zh-CN" altLang="en-US" b="1" dirty="0">
                <a:solidFill>
                  <a:prstClr val="white"/>
                </a:solidFill>
                <a:latin typeface="+mj-ea"/>
                <a:ea typeface="+mj-ea"/>
              </a:endParaRPr>
            </a:p>
          </p:txBody>
        </p:sp>
        <p:sp>
          <p:nvSpPr>
            <p:cNvPr id="61" name="椭圆 60">
              <a:extLst>
                <a:ext uri="{FF2B5EF4-FFF2-40B4-BE49-F238E27FC236}">
                  <a16:creationId xmlns:a16="http://schemas.microsoft.com/office/drawing/2014/main" xmlns="" id="{B1CF8094-2FFA-4821-9147-EEE064A20648}"/>
                </a:ext>
              </a:extLst>
            </p:cNvPr>
            <p:cNvSpPr/>
            <p:nvPr/>
          </p:nvSpPr>
          <p:spPr>
            <a:xfrm>
              <a:off x="3928935" y="3379744"/>
              <a:ext cx="373310" cy="37331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mj-ea"/>
                  <a:ea typeface="+mj-ea"/>
                </a:rPr>
                <a:t>2</a:t>
              </a:r>
              <a:endParaRPr lang="zh-CN" altLang="en-US" b="1" dirty="0">
                <a:solidFill>
                  <a:prstClr val="white"/>
                </a:solidFill>
                <a:latin typeface="+mj-ea"/>
                <a:ea typeface="+mj-ea"/>
              </a:endParaRPr>
            </a:p>
          </p:txBody>
        </p:sp>
        <p:sp>
          <p:nvSpPr>
            <p:cNvPr id="62" name="椭圆 61">
              <a:extLst>
                <a:ext uri="{FF2B5EF4-FFF2-40B4-BE49-F238E27FC236}">
                  <a16:creationId xmlns:a16="http://schemas.microsoft.com/office/drawing/2014/main" xmlns="" id="{1B0C8412-3C29-49D8-990B-8A729FBDED62}"/>
                </a:ext>
              </a:extLst>
            </p:cNvPr>
            <p:cNvSpPr/>
            <p:nvPr/>
          </p:nvSpPr>
          <p:spPr>
            <a:xfrm>
              <a:off x="8316536" y="3447524"/>
              <a:ext cx="373310" cy="37331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mj-ea"/>
                  <a:ea typeface="+mj-ea"/>
                </a:rPr>
                <a:t>3</a:t>
              </a:r>
              <a:endParaRPr lang="zh-CN" altLang="en-US" b="1" dirty="0">
                <a:solidFill>
                  <a:prstClr val="white"/>
                </a:solidFill>
                <a:latin typeface="+mj-ea"/>
                <a:ea typeface="+mj-ea"/>
              </a:endParaRPr>
            </a:p>
          </p:txBody>
        </p:sp>
        <p:sp>
          <p:nvSpPr>
            <p:cNvPr id="63" name="椭圆 62">
              <a:extLst>
                <a:ext uri="{FF2B5EF4-FFF2-40B4-BE49-F238E27FC236}">
                  <a16:creationId xmlns:a16="http://schemas.microsoft.com/office/drawing/2014/main" xmlns="" id="{8C25C92E-9513-40EB-8E6D-29C7C73432A0}"/>
                </a:ext>
              </a:extLst>
            </p:cNvPr>
            <p:cNvSpPr/>
            <p:nvPr/>
          </p:nvSpPr>
          <p:spPr>
            <a:xfrm>
              <a:off x="9130360" y="1231839"/>
              <a:ext cx="373310" cy="37331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mj-ea"/>
                  <a:ea typeface="+mj-ea"/>
                </a:rPr>
                <a:t>4</a:t>
              </a:r>
              <a:endParaRPr lang="zh-CN" altLang="en-US" b="1" dirty="0">
                <a:solidFill>
                  <a:prstClr val="white"/>
                </a:solidFill>
                <a:latin typeface="+mj-ea"/>
                <a:ea typeface="+mj-ea"/>
              </a:endParaRPr>
            </a:p>
          </p:txBody>
        </p:sp>
      </p:grpSp>
    </p:spTree>
    <p:extLst>
      <p:ext uri="{BB962C8B-B14F-4D97-AF65-F5344CB8AC3E}">
        <p14:creationId xmlns:p14="http://schemas.microsoft.com/office/powerpoint/2010/main" val="3823638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生成理念</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圆角矩形 13">
            <a:extLst>
              <a:ext uri="{FF2B5EF4-FFF2-40B4-BE49-F238E27FC236}">
                <a16:creationId xmlns:a16="http://schemas.microsoft.com/office/drawing/2014/main" xmlns="" id="{7DBCD57E-21B4-454C-A148-CADFC4672909}"/>
              </a:ext>
            </a:extLst>
          </p:cNvPr>
          <p:cNvSpPr/>
          <p:nvPr/>
        </p:nvSpPr>
        <p:spPr>
          <a:xfrm>
            <a:off x="7057790" y="831418"/>
            <a:ext cx="1783119" cy="575116"/>
          </a:xfrm>
          <a:prstGeom prst="roundRect">
            <a:avLst>
              <a:gd name="adj" fmla="val 1084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latin typeface="+mj-ea"/>
              <a:ea typeface="+mj-ea"/>
            </a:endParaRPr>
          </a:p>
        </p:txBody>
      </p:sp>
      <p:grpSp>
        <p:nvGrpSpPr>
          <p:cNvPr id="24" name="组合 23">
            <a:extLst>
              <a:ext uri="{FF2B5EF4-FFF2-40B4-BE49-F238E27FC236}">
                <a16:creationId xmlns:a16="http://schemas.microsoft.com/office/drawing/2014/main" xmlns="" id="{1E0D4676-AEC4-4D63-B2BF-27BDC0DF1C09}"/>
              </a:ext>
            </a:extLst>
          </p:cNvPr>
          <p:cNvGrpSpPr/>
          <p:nvPr/>
        </p:nvGrpSpPr>
        <p:grpSpPr>
          <a:xfrm>
            <a:off x="3410995" y="890882"/>
            <a:ext cx="1261132" cy="548848"/>
            <a:chOff x="4304043" y="1286668"/>
            <a:chExt cx="3837944" cy="2757793"/>
          </a:xfrm>
          <a:solidFill>
            <a:srgbClr val="00B050"/>
          </a:solidFill>
          <a:effectLst>
            <a:outerShdw blurRad="381000" dist="254000" dir="8100000" algn="tr" rotWithShape="0">
              <a:prstClr val="black">
                <a:alpha val="40000"/>
              </a:prstClr>
            </a:outerShdw>
          </a:effectLst>
        </p:grpSpPr>
        <p:sp>
          <p:nvSpPr>
            <p:cNvPr id="25" name="圆角矩形 7">
              <a:extLst>
                <a:ext uri="{FF2B5EF4-FFF2-40B4-BE49-F238E27FC236}">
                  <a16:creationId xmlns:a16="http://schemas.microsoft.com/office/drawing/2014/main" xmlns="" id="{647D37D1-D3A8-4812-8625-74C1A1426218}"/>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26" name="圆角矩形 8">
              <a:extLst>
                <a:ext uri="{FF2B5EF4-FFF2-40B4-BE49-F238E27FC236}">
                  <a16:creationId xmlns:a16="http://schemas.microsoft.com/office/drawing/2014/main" xmlns="" id="{63187228-3AB6-4CFA-B83E-DFC0378A34E6}"/>
                </a:ext>
              </a:extLst>
            </p:cNvPr>
            <p:cNvSpPr/>
            <p:nvPr/>
          </p:nvSpPr>
          <p:spPr>
            <a:xfrm>
              <a:off x="4351930" y="1373339"/>
              <a:ext cx="3742172" cy="25844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方正粗黑宋简体" panose="02000000000000000000" pitchFamily="2" charset="-122"/>
                  <a:ea typeface="方正粗黑宋简体" panose="02000000000000000000" pitchFamily="2" charset="-122"/>
                </a:rPr>
                <a:t>依托教材</a:t>
              </a:r>
            </a:p>
          </p:txBody>
        </p:sp>
      </p:grpSp>
      <p:grpSp>
        <p:nvGrpSpPr>
          <p:cNvPr id="27" name="组合 26">
            <a:extLst>
              <a:ext uri="{FF2B5EF4-FFF2-40B4-BE49-F238E27FC236}">
                <a16:creationId xmlns:a16="http://schemas.microsoft.com/office/drawing/2014/main" xmlns="" id="{ED5D09E9-4F69-403F-B410-BCE5C6B5182E}"/>
              </a:ext>
            </a:extLst>
          </p:cNvPr>
          <p:cNvGrpSpPr/>
          <p:nvPr/>
        </p:nvGrpSpPr>
        <p:grpSpPr>
          <a:xfrm>
            <a:off x="1688036" y="908361"/>
            <a:ext cx="1261132" cy="548848"/>
            <a:chOff x="4304043" y="1286668"/>
            <a:chExt cx="3837944" cy="2757793"/>
          </a:xfrm>
          <a:solidFill>
            <a:srgbClr val="FF0000"/>
          </a:solidFill>
          <a:effectLst>
            <a:outerShdw blurRad="381000" dist="254000" dir="8100000" algn="tr" rotWithShape="0">
              <a:prstClr val="black">
                <a:alpha val="40000"/>
              </a:prstClr>
            </a:outerShdw>
          </a:effectLst>
        </p:grpSpPr>
        <p:sp>
          <p:nvSpPr>
            <p:cNvPr id="28" name="圆角矩形 10">
              <a:extLst>
                <a:ext uri="{FF2B5EF4-FFF2-40B4-BE49-F238E27FC236}">
                  <a16:creationId xmlns:a16="http://schemas.microsoft.com/office/drawing/2014/main" xmlns="" id="{EEDB0694-9620-465F-9A50-3F2619145A54}"/>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29" name="圆角矩形 11">
              <a:extLst>
                <a:ext uri="{FF2B5EF4-FFF2-40B4-BE49-F238E27FC236}">
                  <a16:creationId xmlns:a16="http://schemas.microsoft.com/office/drawing/2014/main" xmlns="" id="{9B99183B-ECB9-4DB8-90AA-3391FB9ECD52}"/>
                </a:ext>
              </a:extLst>
            </p:cNvPr>
            <p:cNvSpPr/>
            <p:nvPr/>
          </p:nvSpPr>
          <p:spPr>
            <a:xfrm>
              <a:off x="4351930" y="1373339"/>
              <a:ext cx="3742172" cy="25844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方正粗黑宋简体" panose="02000000000000000000" pitchFamily="2" charset="-122"/>
                  <a:ea typeface="方正粗黑宋简体" panose="02000000000000000000" pitchFamily="2" charset="-122"/>
                </a:rPr>
                <a:t>依据课标</a:t>
              </a:r>
            </a:p>
          </p:txBody>
        </p:sp>
      </p:grpSp>
      <p:grpSp>
        <p:nvGrpSpPr>
          <p:cNvPr id="30" name="组合 29">
            <a:extLst>
              <a:ext uri="{FF2B5EF4-FFF2-40B4-BE49-F238E27FC236}">
                <a16:creationId xmlns:a16="http://schemas.microsoft.com/office/drawing/2014/main" xmlns="" id="{A43E0BD7-F111-4E56-9B38-ACA074CC8999}"/>
              </a:ext>
            </a:extLst>
          </p:cNvPr>
          <p:cNvGrpSpPr/>
          <p:nvPr/>
        </p:nvGrpSpPr>
        <p:grpSpPr>
          <a:xfrm>
            <a:off x="5133463" y="847365"/>
            <a:ext cx="1261132" cy="548848"/>
            <a:chOff x="4304043" y="1286668"/>
            <a:chExt cx="3837944" cy="2757793"/>
          </a:xfrm>
          <a:solidFill>
            <a:srgbClr val="FF9933"/>
          </a:solidFill>
          <a:effectLst>
            <a:outerShdw blurRad="381000" dist="254000" dir="8100000" algn="tr" rotWithShape="0">
              <a:prstClr val="black">
                <a:alpha val="40000"/>
              </a:prstClr>
            </a:outerShdw>
          </a:effectLst>
        </p:grpSpPr>
        <p:sp>
          <p:nvSpPr>
            <p:cNvPr id="31" name="圆角矩形 13">
              <a:extLst>
                <a:ext uri="{FF2B5EF4-FFF2-40B4-BE49-F238E27FC236}">
                  <a16:creationId xmlns:a16="http://schemas.microsoft.com/office/drawing/2014/main" xmlns="" id="{654F3CED-179A-453E-9DF1-CC5BC80D3A06}"/>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32" name="圆角矩形 14">
              <a:extLst>
                <a:ext uri="{FF2B5EF4-FFF2-40B4-BE49-F238E27FC236}">
                  <a16:creationId xmlns:a16="http://schemas.microsoft.com/office/drawing/2014/main" xmlns="" id="{3DB70EE9-5F9E-45DF-A500-58B06BA7CC9A}"/>
                </a:ext>
              </a:extLst>
            </p:cNvPr>
            <p:cNvSpPr/>
            <p:nvPr/>
          </p:nvSpPr>
          <p:spPr>
            <a:xfrm>
              <a:off x="4351930" y="1373339"/>
              <a:ext cx="3742172" cy="25844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方正粗黑宋简体" panose="02000000000000000000" pitchFamily="2" charset="-122"/>
                  <a:ea typeface="方正粗黑宋简体" panose="02000000000000000000" pitchFamily="2" charset="-122"/>
                </a:rPr>
                <a:t>确定目标</a:t>
              </a:r>
            </a:p>
          </p:txBody>
        </p:sp>
      </p:grpSp>
      <p:sp>
        <p:nvSpPr>
          <p:cNvPr id="33" name="TextBox 22">
            <a:extLst>
              <a:ext uri="{FF2B5EF4-FFF2-40B4-BE49-F238E27FC236}">
                <a16:creationId xmlns:a16="http://schemas.microsoft.com/office/drawing/2014/main" xmlns="" id="{3751A227-8946-4BBA-8A96-133F22CEAA1B}"/>
              </a:ext>
            </a:extLst>
          </p:cNvPr>
          <p:cNvSpPr txBox="1"/>
          <p:nvPr/>
        </p:nvSpPr>
        <p:spPr>
          <a:xfrm>
            <a:off x="7173613" y="903770"/>
            <a:ext cx="1714096" cy="492443"/>
          </a:xfrm>
          <a:prstGeom prst="rect">
            <a:avLst/>
          </a:prstGeom>
          <a:noFill/>
          <a:ln>
            <a:noFill/>
          </a:ln>
        </p:spPr>
        <p:txBody>
          <a:bodyPr wrap="square" lIns="0" tIns="0" rIns="0" bIns="0" rtlCol="0">
            <a:spAutoFit/>
          </a:bodyPr>
          <a:lstStyle/>
          <a:p>
            <a:r>
              <a:rPr lang="zh-CN" altLang="en-US" sz="1600" dirty="0">
                <a:solidFill>
                  <a:schemeClr val="bg1"/>
                </a:solidFill>
                <a:latin typeface="方正粗黑宋简体" panose="02000000000000000000" pitchFamily="2" charset="-122"/>
                <a:ea typeface="方正粗黑宋简体" panose="02000000000000000000" pitchFamily="2" charset="-122"/>
              </a:rPr>
              <a:t>确定重点</a:t>
            </a:r>
            <a:endParaRPr lang="en-US" altLang="zh-CN" sz="1600" dirty="0">
              <a:solidFill>
                <a:schemeClr val="bg1"/>
              </a:solidFill>
              <a:latin typeface="方正粗黑宋简体" panose="02000000000000000000" pitchFamily="2" charset="-122"/>
              <a:ea typeface="方正粗黑宋简体" panose="02000000000000000000" pitchFamily="2" charset="-122"/>
            </a:endParaRPr>
          </a:p>
          <a:p>
            <a:pPr algn="ctr"/>
            <a:r>
              <a:rPr lang="zh-CN" altLang="en-US" sz="1600" dirty="0">
                <a:solidFill>
                  <a:schemeClr val="bg1"/>
                </a:solidFill>
                <a:latin typeface="方正粗黑宋简体" panose="02000000000000000000" pitchFamily="2" charset="-122"/>
                <a:ea typeface="方正粗黑宋简体" panose="02000000000000000000" pitchFamily="2" charset="-122"/>
              </a:rPr>
              <a:t>        确定难点</a:t>
            </a:r>
            <a:endParaRPr lang="en-US" altLang="zh-CN" sz="1600" dirty="0">
              <a:solidFill>
                <a:schemeClr val="bg1"/>
              </a:solidFill>
              <a:latin typeface="方正粗黑宋简体" panose="02000000000000000000" pitchFamily="2" charset="-122"/>
              <a:ea typeface="方正粗黑宋简体" panose="02000000000000000000" pitchFamily="2" charset="-122"/>
            </a:endParaRPr>
          </a:p>
        </p:txBody>
      </p:sp>
      <p:pic>
        <p:nvPicPr>
          <p:cNvPr id="34" name="图片 33">
            <a:extLst>
              <a:ext uri="{FF2B5EF4-FFF2-40B4-BE49-F238E27FC236}">
                <a16:creationId xmlns:a16="http://schemas.microsoft.com/office/drawing/2014/main" xmlns="" id="{FA74481A-C8C8-419E-B483-AAD16094B11E}"/>
              </a:ext>
            </a:extLst>
          </p:cNvPr>
          <p:cNvPicPr>
            <a:picLocks noChangeAspect="1"/>
          </p:cNvPicPr>
          <p:nvPr/>
        </p:nvPicPr>
        <p:blipFill rotWithShape="1">
          <a:blip r:embed="rId5">
            <a:biLevel thresh="50000"/>
            <a:extLst>
              <a:ext uri="{28A0092B-C50C-407E-A947-70E740481C1C}">
                <a14:useLocalDpi xmlns:a14="http://schemas.microsoft.com/office/drawing/2010/main" val="0"/>
              </a:ext>
            </a:extLst>
          </a:blip>
          <a:srcRect l="51046" t="86799" r="21469" b="4801"/>
          <a:stretch/>
        </p:blipFill>
        <p:spPr>
          <a:xfrm>
            <a:off x="6253862" y="1074379"/>
            <a:ext cx="874058" cy="216809"/>
          </a:xfrm>
          <a:prstGeom prst="rect">
            <a:avLst/>
          </a:prstGeom>
        </p:spPr>
      </p:pic>
      <p:pic>
        <p:nvPicPr>
          <p:cNvPr id="35" name="图片 34">
            <a:extLst>
              <a:ext uri="{FF2B5EF4-FFF2-40B4-BE49-F238E27FC236}">
                <a16:creationId xmlns:a16="http://schemas.microsoft.com/office/drawing/2014/main" xmlns="" id="{76F1F95A-D278-426E-93C9-8CE57E83893F}"/>
              </a:ext>
            </a:extLst>
          </p:cNvPr>
          <p:cNvPicPr>
            <a:picLocks noChangeAspect="1"/>
          </p:cNvPicPr>
          <p:nvPr/>
        </p:nvPicPr>
        <p:blipFill rotWithShape="1">
          <a:blip r:embed="rId6"/>
          <a:srcRect b="11769"/>
          <a:stretch/>
        </p:blipFill>
        <p:spPr>
          <a:xfrm>
            <a:off x="2399956" y="1652927"/>
            <a:ext cx="5879894" cy="2918185"/>
          </a:xfrm>
          <a:prstGeom prst="rect">
            <a:avLst/>
          </a:prstGeom>
          <a:ln>
            <a:noFill/>
          </a:ln>
          <a:effectLst>
            <a:outerShdw blurRad="292100" dist="139700" dir="2700000" algn="tl" rotWithShape="0">
              <a:srgbClr val="333333">
                <a:alpha val="65000"/>
              </a:srgbClr>
            </a:outerShdw>
          </a:effectLst>
        </p:spPr>
      </p:pic>
      <p:sp>
        <p:nvSpPr>
          <p:cNvPr id="36" name="矩形 35">
            <a:extLst>
              <a:ext uri="{FF2B5EF4-FFF2-40B4-BE49-F238E27FC236}">
                <a16:creationId xmlns:a16="http://schemas.microsoft.com/office/drawing/2014/main" xmlns="" id="{C3D69CE6-3580-4949-8228-ABF39D29E391}"/>
              </a:ext>
            </a:extLst>
          </p:cNvPr>
          <p:cNvSpPr/>
          <p:nvPr/>
        </p:nvSpPr>
        <p:spPr>
          <a:xfrm>
            <a:off x="1688036" y="4694687"/>
            <a:ext cx="7152873" cy="338554"/>
          </a:xfrm>
          <a:prstGeom prst="rect">
            <a:avLst/>
          </a:prstGeom>
        </p:spPr>
        <p:txBody>
          <a:bodyPr wrap="square">
            <a:spAutoFit/>
          </a:bodyPr>
          <a:lstStyle/>
          <a:p>
            <a:r>
              <a:rPr lang="zh-CN" altLang="en-US" sz="1600" dirty="0">
                <a:solidFill>
                  <a:srgbClr val="333333"/>
                </a:solidFill>
                <a:latin typeface="方正粗黑宋简体" panose="02000000000000000000" pitchFamily="2" charset="-122"/>
                <a:ea typeface="方正粗黑宋简体" panose="02000000000000000000" pitchFamily="2" charset="-122"/>
              </a:rPr>
              <a:t>分解课标：呈现并分解课标形成“学习目标” 。（</a:t>
            </a:r>
            <a:r>
              <a:rPr lang="zh-CN" altLang="en-US" sz="1400" b="1" dirty="0">
                <a:solidFill>
                  <a:prstClr val="black"/>
                </a:solidFill>
                <a:latin typeface="锐字荣光粗黑简1.0" panose="02000500000000000000" pitchFamily="2" charset="-122"/>
                <a:ea typeface="锐字荣光粗黑简1.0" panose="02000500000000000000" pitchFamily="2" charset="-122"/>
              </a:rPr>
              <a:t>课程展开以学习目标为准</a:t>
            </a:r>
            <a:r>
              <a:rPr lang="zh-CN" altLang="en-US" sz="1600" dirty="0">
                <a:solidFill>
                  <a:srgbClr val="333333"/>
                </a:solidFill>
                <a:latin typeface="方正粗黑宋简体" panose="02000000000000000000" pitchFamily="2" charset="-122"/>
                <a:ea typeface="方正粗黑宋简体" panose="02000000000000000000" pitchFamily="2" charset="-122"/>
              </a:rPr>
              <a:t>）</a:t>
            </a:r>
            <a:r>
              <a:rPr lang="zh-CN" altLang="en-US" sz="1600" dirty="0">
                <a:solidFill>
                  <a:srgbClr val="333333"/>
                </a:solidFill>
                <a:latin typeface="宋体" panose="02010600030101010101" pitchFamily="2" charset="-122"/>
              </a:rPr>
              <a:t> </a:t>
            </a:r>
            <a:endParaRPr lang="en-US" altLang="zh-CN" sz="1600" dirty="0">
              <a:solidFill>
                <a:srgbClr val="333333"/>
              </a:solidFill>
              <a:latin typeface="宋体" panose="02010600030101010101" pitchFamily="2" charset="-122"/>
            </a:endParaRPr>
          </a:p>
        </p:txBody>
      </p:sp>
      <p:pic>
        <p:nvPicPr>
          <p:cNvPr id="37" name="图片 36">
            <a:extLst>
              <a:ext uri="{FF2B5EF4-FFF2-40B4-BE49-F238E27FC236}">
                <a16:creationId xmlns:a16="http://schemas.microsoft.com/office/drawing/2014/main" xmlns="" id="{8CBDA92B-6A89-42B4-92E0-2C2E0FFB414D}"/>
              </a:ext>
            </a:extLst>
          </p:cNvPr>
          <p:cNvPicPr>
            <a:picLocks noChangeAspect="1"/>
          </p:cNvPicPr>
          <p:nvPr/>
        </p:nvPicPr>
        <p:blipFill rotWithShape="1">
          <a:blip r:embed="rId5">
            <a:biLevel thresh="50000"/>
            <a:extLst>
              <a:ext uri="{28A0092B-C50C-407E-A947-70E740481C1C}">
                <a14:useLocalDpi xmlns:a14="http://schemas.microsoft.com/office/drawing/2010/main" val="0"/>
              </a:ext>
            </a:extLst>
          </a:blip>
          <a:srcRect l="51046" t="86799" r="21469" b="4801"/>
          <a:stretch/>
        </p:blipFill>
        <p:spPr>
          <a:xfrm>
            <a:off x="2783958" y="1074380"/>
            <a:ext cx="874058" cy="216809"/>
          </a:xfrm>
          <a:prstGeom prst="rect">
            <a:avLst/>
          </a:prstGeom>
        </p:spPr>
      </p:pic>
      <p:pic>
        <p:nvPicPr>
          <p:cNvPr id="39" name="图片 38">
            <a:extLst>
              <a:ext uri="{FF2B5EF4-FFF2-40B4-BE49-F238E27FC236}">
                <a16:creationId xmlns:a16="http://schemas.microsoft.com/office/drawing/2014/main" xmlns="" id="{40BD965C-A1D8-40CD-B69A-B86114D77032}"/>
              </a:ext>
            </a:extLst>
          </p:cNvPr>
          <p:cNvPicPr>
            <a:picLocks noChangeAspect="1"/>
          </p:cNvPicPr>
          <p:nvPr/>
        </p:nvPicPr>
        <p:blipFill rotWithShape="1">
          <a:blip r:embed="rId5">
            <a:biLevel thresh="50000"/>
            <a:extLst>
              <a:ext uri="{28A0092B-C50C-407E-A947-70E740481C1C}">
                <a14:useLocalDpi xmlns:a14="http://schemas.microsoft.com/office/drawing/2010/main" val="0"/>
              </a:ext>
            </a:extLst>
          </a:blip>
          <a:srcRect l="51046" t="86799" r="21469" b="4801"/>
          <a:stretch/>
        </p:blipFill>
        <p:spPr>
          <a:xfrm>
            <a:off x="4499944" y="1074379"/>
            <a:ext cx="874058" cy="216809"/>
          </a:xfrm>
          <a:prstGeom prst="rect">
            <a:avLst/>
          </a:prstGeom>
        </p:spPr>
      </p:pic>
    </p:spTree>
    <p:extLst>
      <p:ext uri="{BB962C8B-B14F-4D97-AF65-F5344CB8AC3E}">
        <p14:creationId xmlns:p14="http://schemas.microsoft.com/office/powerpoint/2010/main" val="267994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知识群落化</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TextBox 3">
            <a:extLst>
              <a:ext uri="{FF2B5EF4-FFF2-40B4-BE49-F238E27FC236}">
                <a16:creationId xmlns:a16="http://schemas.microsoft.com/office/drawing/2014/main" xmlns="" id="{447CA009-F6A9-43DF-8D67-86299780F551}"/>
              </a:ext>
            </a:extLst>
          </p:cNvPr>
          <p:cNvSpPr txBox="1"/>
          <p:nvPr/>
        </p:nvSpPr>
        <p:spPr>
          <a:xfrm>
            <a:off x="1886904" y="1512794"/>
            <a:ext cx="1005403" cy="338554"/>
          </a:xfrm>
          <a:prstGeom prst="rect">
            <a:avLst/>
          </a:prstGeom>
          <a:noFill/>
        </p:spPr>
        <p:txBody>
          <a:bodyPr wrap="none" rtlCol="0">
            <a:spAutoFit/>
          </a:bodyPr>
          <a:lstStyle/>
          <a:p>
            <a:pPr algn="ctr"/>
            <a:r>
              <a:rPr lang="zh-CN" altLang="en-US" sz="1600" b="1" dirty="0">
                <a:latin typeface="+mj-ea"/>
                <a:ea typeface="+mj-ea"/>
              </a:rPr>
              <a:t>教材特征</a:t>
            </a:r>
          </a:p>
        </p:txBody>
      </p:sp>
      <p:sp>
        <p:nvSpPr>
          <p:cNvPr id="31" name="TextBox 20">
            <a:extLst>
              <a:ext uri="{FF2B5EF4-FFF2-40B4-BE49-F238E27FC236}">
                <a16:creationId xmlns:a16="http://schemas.microsoft.com/office/drawing/2014/main" xmlns="" id="{40EEA0CD-5734-4CA9-A366-D6B1435597E8}"/>
              </a:ext>
            </a:extLst>
          </p:cNvPr>
          <p:cNvSpPr txBox="1"/>
          <p:nvPr/>
        </p:nvSpPr>
        <p:spPr>
          <a:xfrm>
            <a:off x="4082208" y="864838"/>
            <a:ext cx="1277431" cy="905248"/>
          </a:xfrm>
          <a:prstGeom prst="rect">
            <a:avLst/>
          </a:prstGeom>
          <a:noFill/>
        </p:spPr>
        <p:txBody>
          <a:bodyPr wrap="square" rtlCol="0">
            <a:spAutoFit/>
          </a:bodyPr>
          <a:lstStyle/>
          <a:p>
            <a:pPr>
              <a:lnSpc>
                <a:spcPct val="130000"/>
              </a:lnSpc>
              <a:defRPr/>
            </a:pPr>
            <a:r>
              <a:rPr lang="zh-CN" altLang="en-US" sz="1400" dirty="0">
                <a:latin typeface="+mj-ea"/>
                <a:ea typeface="+mj-ea"/>
              </a:rPr>
              <a:t>知识琐碎性</a:t>
            </a:r>
            <a:endParaRPr lang="en-US" altLang="zh-CN" sz="1400" dirty="0">
              <a:latin typeface="+mj-ea"/>
              <a:ea typeface="+mj-ea"/>
            </a:endParaRPr>
          </a:p>
          <a:p>
            <a:pPr>
              <a:lnSpc>
                <a:spcPct val="130000"/>
              </a:lnSpc>
              <a:defRPr/>
            </a:pPr>
            <a:r>
              <a:rPr lang="zh-CN" altLang="en-US" sz="1400" dirty="0">
                <a:latin typeface="+mj-ea"/>
                <a:ea typeface="+mj-ea"/>
              </a:rPr>
              <a:t>排列零散性</a:t>
            </a:r>
            <a:endParaRPr lang="en-US" altLang="zh-CN" sz="1400" dirty="0">
              <a:latin typeface="+mj-ea"/>
              <a:ea typeface="+mj-ea"/>
            </a:endParaRPr>
          </a:p>
          <a:p>
            <a:pPr>
              <a:lnSpc>
                <a:spcPct val="130000"/>
              </a:lnSpc>
              <a:defRPr/>
            </a:pPr>
            <a:r>
              <a:rPr lang="zh-CN" altLang="en-US" sz="1400" dirty="0">
                <a:latin typeface="+mj-ea"/>
                <a:ea typeface="+mj-ea"/>
              </a:rPr>
              <a:t>立意松散性</a:t>
            </a:r>
          </a:p>
        </p:txBody>
      </p:sp>
      <p:sp>
        <p:nvSpPr>
          <p:cNvPr id="37" name="TextBox 20">
            <a:extLst>
              <a:ext uri="{FF2B5EF4-FFF2-40B4-BE49-F238E27FC236}">
                <a16:creationId xmlns:a16="http://schemas.microsoft.com/office/drawing/2014/main" xmlns="" id="{07BEBC72-57AE-4095-8B4C-874BFED017A1}"/>
              </a:ext>
            </a:extLst>
          </p:cNvPr>
          <p:cNvSpPr txBox="1"/>
          <p:nvPr/>
        </p:nvSpPr>
        <p:spPr>
          <a:xfrm>
            <a:off x="3002089" y="1110215"/>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显性 明线</a:t>
            </a:r>
          </a:p>
        </p:txBody>
      </p:sp>
      <p:sp>
        <p:nvSpPr>
          <p:cNvPr id="40" name="TextBox 20">
            <a:extLst>
              <a:ext uri="{FF2B5EF4-FFF2-40B4-BE49-F238E27FC236}">
                <a16:creationId xmlns:a16="http://schemas.microsoft.com/office/drawing/2014/main" xmlns="" id="{8226BF9F-588A-4CEF-A5F6-7BCC4C2E538C}"/>
              </a:ext>
            </a:extLst>
          </p:cNvPr>
          <p:cNvSpPr txBox="1"/>
          <p:nvPr/>
        </p:nvSpPr>
        <p:spPr>
          <a:xfrm>
            <a:off x="3002088" y="1834039"/>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隐性 暗线</a:t>
            </a:r>
          </a:p>
        </p:txBody>
      </p:sp>
      <p:sp>
        <p:nvSpPr>
          <p:cNvPr id="41" name="TextBox 20">
            <a:extLst>
              <a:ext uri="{FF2B5EF4-FFF2-40B4-BE49-F238E27FC236}">
                <a16:creationId xmlns:a16="http://schemas.microsoft.com/office/drawing/2014/main" xmlns="" id="{59F6A2F4-5D30-4A7E-836C-F3F5A5E60F5D}"/>
              </a:ext>
            </a:extLst>
          </p:cNvPr>
          <p:cNvSpPr txBox="1"/>
          <p:nvPr/>
        </p:nvSpPr>
        <p:spPr>
          <a:xfrm>
            <a:off x="5503655" y="1197633"/>
            <a:ext cx="1660633" cy="345094"/>
          </a:xfrm>
          <a:prstGeom prst="rect">
            <a:avLst/>
          </a:prstGeom>
          <a:noFill/>
        </p:spPr>
        <p:txBody>
          <a:bodyPr wrap="square" rtlCol="0">
            <a:spAutoFit/>
          </a:bodyPr>
          <a:lstStyle/>
          <a:p>
            <a:pPr>
              <a:lnSpc>
                <a:spcPct val="130000"/>
              </a:lnSpc>
              <a:defRPr/>
            </a:pPr>
            <a:r>
              <a:rPr lang="zh-CN" altLang="en-US" sz="1400" dirty="0">
                <a:latin typeface="+mj-ea"/>
                <a:ea typeface="+mj-ea"/>
              </a:rPr>
              <a:t>整合重构</a:t>
            </a:r>
            <a:r>
              <a:rPr lang="en-US" altLang="zh-CN" sz="1400" dirty="0">
                <a:latin typeface="+mj-ea"/>
                <a:ea typeface="+mj-ea"/>
              </a:rPr>
              <a:t>——</a:t>
            </a:r>
            <a:r>
              <a:rPr lang="zh-CN" altLang="en-US" sz="1400" dirty="0">
                <a:latin typeface="+mj-ea"/>
                <a:ea typeface="+mj-ea"/>
              </a:rPr>
              <a:t>立意</a:t>
            </a:r>
          </a:p>
        </p:txBody>
      </p:sp>
      <p:cxnSp>
        <p:nvCxnSpPr>
          <p:cNvPr id="5" name="直接连接符 4">
            <a:extLst>
              <a:ext uri="{FF2B5EF4-FFF2-40B4-BE49-F238E27FC236}">
                <a16:creationId xmlns:a16="http://schemas.microsoft.com/office/drawing/2014/main" xmlns="" id="{C39CC974-6B51-425B-BCED-2795FCE084CE}"/>
              </a:ext>
            </a:extLst>
          </p:cNvPr>
          <p:cNvCxnSpPr>
            <a:cxnSpLocks/>
          </p:cNvCxnSpPr>
          <p:nvPr/>
        </p:nvCxnSpPr>
        <p:spPr>
          <a:xfrm>
            <a:off x="3919480" y="2040130"/>
            <a:ext cx="1944216" cy="0"/>
          </a:xfrm>
          <a:prstGeom prst="line">
            <a:avLst/>
          </a:prstGeom>
        </p:spPr>
        <p:style>
          <a:lnRef idx="1">
            <a:schemeClr val="dk1"/>
          </a:lnRef>
          <a:fillRef idx="0">
            <a:schemeClr val="dk1"/>
          </a:fillRef>
          <a:effectRef idx="0">
            <a:schemeClr val="dk1"/>
          </a:effectRef>
          <a:fontRef idx="minor">
            <a:schemeClr val="tx1"/>
          </a:fontRef>
        </p:style>
      </p:cxnSp>
      <p:cxnSp>
        <p:nvCxnSpPr>
          <p:cNvPr id="10" name="直接箭头连接符 9">
            <a:extLst>
              <a:ext uri="{FF2B5EF4-FFF2-40B4-BE49-F238E27FC236}">
                <a16:creationId xmlns:a16="http://schemas.microsoft.com/office/drawing/2014/main" xmlns="" id="{BC956694-6659-4E45-9016-1C9C2823084E}"/>
              </a:ext>
            </a:extLst>
          </p:cNvPr>
          <p:cNvCxnSpPr>
            <a:cxnSpLocks/>
          </p:cNvCxnSpPr>
          <p:nvPr/>
        </p:nvCxnSpPr>
        <p:spPr>
          <a:xfrm flipV="1">
            <a:off x="5863696" y="1624586"/>
            <a:ext cx="0" cy="412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xmlns="" id="{3EB47CE9-B9A6-4786-B4B6-58C539C9E70E}"/>
              </a:ext>
            </a:extLst>
          </p:cNvPr>
          <p:cNvCxnSpPr>
            <a:cxnSpLocks/>
            <a:endCxn id="41" idx="1"/>
          </p:cNvCxnSpPr>
          <p:nvPr/>
        </p:nvCxnSpPr>
        <p:spPr>
          <a:xfrm>
            <a:off x="5143616" y="1035645"/>
            <a:ext cx="360039" cy="334535"/>
          </a:xfrm>
          <a:prstGeom prst="line">
            <a:avLst/>
          </a:prstGeom>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xmlns="" id="{0804BDA0-F9FC-4269-A5F8-F703B8214962}"/>
              </a:ext>
            </a:extLst>
          </p:cNvPr>
          <p:cNvCxnSpPr>
            <a:cxnSpLocks/>
            <a:endCxn id="41" idx="1"/>
          </p:cNvCxnSpPr>
          <p:nvPr/>
        </p:nvCxnSpPr>
        <p:spPr>
          <a:xfrm flipV="1">
            <a:off x="5130208" y="1370180"/>
            <a:ext cx="373447" cy="254412"/>
          </a:xfrm>
          <a:prstGeom prst="line">
            <a:avLst/>
          </a:prstGeom>
        </p:spPr>
        <p:style>
          <a:lnRef idx="1">
            <a:schemeClr val="dk1"/>
          </a:lnRef>
          <a:fillRef idx="0">
            <a:schemeClr val="dk1"/>
          </a:fillRef>
          <a:effectRef idx="0">
            <a:schemeClr val="dk1"/>
          </a:effectRef>
          <a:fontRef idx="minor">
            <a:schemeClr val="tx1"/>
          </a:fontRef>
        </p:style>
      </p:cxnSp>
      <p:sp>
        <p:nvSpPr>
          <p:cNvPr id="36" name="左大括号 35">
            <a:extLst>
              <a:ext uri="{FF2B5EF4-FFF2-40B4-BE49-F238E27FC236}">
                <a16:creationId xmlns:a16="http://schemas.microsoft.com/office/drawing/2014/main" xmlns="" id="{CB62B8C6-217C-4810-9A21-C91FDDB38D48}"/>
              </a:ext>
            </a:extLst>
          </p:cNvPr>
          <p:cNvSpPr/>
          <p:nvPr/>
        </p:nvSpPr>
        <p:spPr>
          <a:xfrm>
            <a:off x="2845459" y="1282762"/>
            <a:ext cx="225938" cy="78059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左大括号 41">
            <a:extLst>
              <a:ext uri="{FF2B5EF4-FFF2-40B4-BE49-F238E27FC236}">
                <a16:creationId xmlns:a16="http://schemas.microsoft.com/office/drawing/2014/main" xmlns="" id="{CA9B2177-E2A1-45D8-BD34-A3D5A4426F6E}"/>
              </a:ext>
            </a:extLst>
          </p:cNvPr>
          <p:cNvSpPr/>
          <p:nvPr/>
        </p:nvSpPr>
        <p:spPr>
          <a:xfrm>
            <a:off x="3919480" y="1003635"/>
            <a:ext cx="176137" cy="65785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左大括号 46">
            <a:extLst>
              <a:ext uri="{FF2B5EF4-FFF2-40B4-BE49-F238E27FC236}">
                <a16:creationId xmlns:a16="http://schemas.microsoft.com/office/drawing/2014/main" xmlns="" id="{555425F5-BAD0-4108-8A7D-8D07B6734DF2}"/>
              </a:ext>
            </a:extLst>
          </p:cNvPr>
          <p:cNvSpPr/>
          <p:nvPr/>
        </p:nvSpPr>
        <p:spPr>
          <a:xfrm>
            <a:off x="7075390" y="1003634"/>
            <a:ext cx="181706" cy="86436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3" name="TextBox 20">
            <a:extLst>
              <a:ext uri="{FF2B5EF4-FFF2-40B4-BE49-F238E27FC236}">
                <a16:creationId xmlns:a16="http://schemas.microsoft.com/office/drawing/2014/main" xmlns="" id="{7EFC5CA8-D0CC-4FDE-AAD3-9B35A3877C35}"/>
              </a:ext>
            </a:extLst>
          </p:cNvPr>
          <p:cNvSpPr txBox="1"/>
          <p:nvPr/>
        </p:nvSpPr>
        <p:spPr>
          <a:xfrm>
            <a:off x="7258873" y="847743"/>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知识群落化</a:t>
            </a:r>
          </a:p>
        </p:txBody>
      </p:sp>
      <p:sp>
        <p:nvSpPr>
          <p:cNvPr id="64" name="TextBox 20">
            <a:extLst>
              <a:ext uri="{FF2B5EF4-FFF2-40B4-BE49-F238E27FC236}">
                <a16:creationId xmlns:a16="http://schemas.microsoft.com/office/drawing/2014/main" xmlns="" id="{B69752F7-2BEF-43B2-9620-976B70503A99}"/>
              </a:ext>
            </a:extLst>
          </p:cNvPr>
          <p:cNvSpPr txBox="1"/>
          <p:nvPr/>
        </p:nvSpPr>
        <p:spPr>
          <a:xfrm>
            <a:off x="7261568" y="1639666"/>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大单元整合</a:t>
            </a:r>
          </a:p>
        </p:txBody>
      </p:sp>
      <p:cxnSp>
        <p:nvCxnSpPr>
          <p:cNvPr id="62" name="直接箭头连接符 61">
            <a:extLst>
              <a:ext uri="{FF2B5EF4-FFF2-40B4-BE49-F238E27FC236}">
                <a16:creationId xmlns:a16="http://schemas.microsoft.com/office/drawing/2014/main" xmlns="" id="{33288CFB-478B-4125-94D6-7DE3D3324380}"/>
              </a:ext>
            </a:extLst>
          </p:cNvPr>
          <p:cNvCxnSpPr>
            <a:stCxn id="63" idx="2"/>
            <a:endCxn id="64" idx="0"/>
          </p:cNvCxnSpPr>
          <p:nvPr/>
        </p:nvCxnSpPr>
        <p:spPr>
          <a:xfrm>
            <a:off x="7798933" y="1192837"/>
            <a:ext cx="2695" cy="4468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左大括号 67">
            <a:extLst>
              <a:ext uri="{FF2B5EF4-FFF2-40B4-BE49-F238E27FC236}">
                <a16:creationId xmlns:a16="http://schemas.microsoft.com/office/drawing/2014/main" xmlns="" id="{4ACAB5F6-53E4-44C3-8FA8-F8CFE5207395}"/>
              </a:ext>
            </a:extLst>
          </p:cNvPr>
          <p:cNvSpPr/>
          <p:nvPr/>
        </p:nvSpPr>
        <p:spPr>
          <a:xfrm>
            <a:off x="2740985" y="2931790"/>
            <a:ext cx="217440" cy="92894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1" name="TextBox 20">
            <a:extLst>
              <a:ext uri="{FF2B5EF4-FFF2-40B4-BE49-F238E27FC236}">
                <a16:creationId xmlns:a16="http://schemas.microsoft.com/office/drawing/2014/main" xmlns="" id="{61565412-4CA8-42D8-B7BE-0EAFCBD84264}"/>
              </a:ext>
            </a:extLst>
          </p:cNvPr>
          <p:cNvSpPr txBox="1"/>
          <p:nvPr/>
        </p:nvSpPr>
        <p:spPr>
          <a:xfrm>
            <a:off x="1878307" y="3060675"/>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整合重构</a:t>
            </a:r>
          </a:p>
        </p:txBody>
      </p:sp>
      <p:cxnSp>
        <p:nvCxnSpPr>
          <p:cNvPr id="70" name="直接箭头连接符 69">
            <a:extLst>
              <a:ext uri="{FF2B5EF4-FFF2-40B4-BE49-F238E27FC236}">
                <a16:creationId xmlns:a16="http://schemas.microsoft.com/office/drawing/2014/main" xmlns="" id="{A809B2BC-DC12-4643-8DBA-EB2D0D735364}"/>
              </a:ext>
            </a:extLst>
          </p:cNvPr>
          <p:cNvCxnSpPr>
            <a:cxnSpLocks/>
          </p:cNvCxnSpPr>
          <p:nvPr/>
        </p:nvCxnSpPr>
        <p:spPr>
          <a:xfrm>
            <a:off x="2389605" y="1914784"/>
            <a:ext cx="0" cy="11010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20">
            <a:extLst>
              <a:ext uri="{FF2B5EF4-FFF2-40B4-BE49-F238E27FC236}">
                <a16:creationId xmlns:a16="http://schemas.microsoft.com/office/drawing/2014/main" xmlns="" id="{D8F34DD3-B081-464E-9FEA-FFBF00AEF926}"/>
              </a:ext>
            </a:extLst>
          </p:cNvPr>
          <p:cNvSpPr txBox="1"/>
          <p:nvPr/>
        </p:nvSpPr>
        <p:spPr>
          <a:xfrm>
            <a:off x="2892308" y="2803202"/>
            <a:ext cx="1308996" cy="1185324"/>
          </a:xfrm>
          <a:prstGeom prst="rect">
            <a:avLst/>
          </a:prstGeom>
          <a:noFill/>
        </p:spPr>
        <p:txBody>
          <a:bodyPr wrap="square" rtlCol="0">
            <a:spAutoFit/>
          </a:bodyPr>
          <a:lstStyle/>
          <a:p>
            <a:pPr>
              <a:lnSpc>
                <a:spcPct val="130000"/>
              </a:lnSpc>
              <a:defRPr/>
            </a:pPr>
            <a:r>
              <a:rPr lang="zh-CN" altLang="en-US" sz="1400" dirty="0">
                <a:latin typeface="+mj-ea"/>
                <a:ea typeface="+mj-ea"/>
              </a:rPr>
              <a:t>便于教授传递</a:t>
            </a:r>
            <a:endParaRPr lang="en-US" altLang="zh-CN" sz="1400" dirty="0">
              <a:latin typeface="+mj-ea"/>
              <a:ea typeface="+mj-ea"/>
            </a:endParaRPr>
          </a:p>
          <a:p>
            <a:pPr>
              <a:lnSpc>
                <a:spcPct val="130000"/>
              </a:lnSpc>
              <a:defRPr/>
            </a:pPr>
            <a:r>
              <a:rPr lang="zh-CN" altLang="en-US" sz="1400" dirty="0">
                <a:latin typeface="+mj-ea"/>
                <a:ea typeface="+mj-ea"/>
              </a:rPr>
              <a:t>便于学习掌握</a:t>
            </a:r>
            <a:endParaRPr lang="en-US" altLang="zh-CN" sz="1400" dirty="0">
              <a:latin typeface="+mj-ea"/>
              <a:ea typeface="+mj-ea"/>
            </a:endParaRPr>
          </a:p>
          <a:p>
            <a:pPr>
              <a:lnSpc>
                <a:spcPct val="130000"/>
              </a:lnSpc>
              <a:defRPr/>
            </a:pPr>
            <a:endParaRPr lang="en-US" altLang="zh-CN" sz="1400" dirty="0">
              <a:latin typeface="+mj-ea"/>
              <a:ea typeface="+mj-ea"/>
            </a:endParaRPr>
          </a:p>
          <a:p>
            <a:pPr>
              <a:lnSpc>
                <a:spcPct val="130000"/>
              </a:lnSpc>
              <a:defRPr/>
            </a:pPr>
            <a:r>
              <a:rPr lang="zh-CN" altLang="en-US" sz="1400" dirty="0">
                <a:latin typeface="+mj-ea"/>
                <a:ea typeface="+mj-ea"/>
              </a:rPr>
              <a:t>便于立意挖掘</a:t>
            </a:r>
          </a:p>
        </p:txBody>
      </p:sp>
      <p:sp>
        <p:nvSpPr>
          <p:cNvPr id="76" name="左大括号 75">
            <a:extLst>
              <a:ext uri="{FF2B5EF4-FFF2-40B4-BE49-F238E27FC236}">
                <a16:creationId xmlns:a16="http://schemas.microsoft.com/office/drawing/2014/main" xmlns="" id="{8E96FFA0-36C5-4EF3-A0C5-865452F868D4}"/>
              </a:ext>
            </a:extLst>
          </p:cNvPr>
          <p:cNvSpPr/>
          <p:nvPr/>
        </p:nvSpPr>
        <p:spPr>
          <a:xfrm>
            <a:off x="4080152" y="3062040"/>
            <a:ext cx="310314" cy="1741957"/>
          </a:xfrm>
          <a:prstGeom prst="leftBrace">
            <a:avLst>
              <a:gd name="adj1" fmla="val 0"/>
              <a:gd name="adj2" fmla="val 4536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7" name="TextBox 20">
            <a:extLst>
              <a:ext uri="{FF2B5EF4-FFF2-40B4-BE49-F238E27FC236}">
                <a16:creationId xmlns:a16="http://schemas.microsoft.com/office/drawing/2014/main" xmlns="" id="{5F030C7B-FDAB-4A79-8904-9B10F18AE3DA}"/>
              </a:ext>
            </a:extLst>
          </p:cNvPr>
          <p:cNvSpPr txBox="1"/>
          <p:nvPr/>
        </p:nvSpPr>
        <p:spPr>
          <a:xfrm>
            <a:off x="4325848" y="2941426"/>
            <a:ext cx="3277877" cy="2025555"/>
          </a:xfrm>
          <a:prstGeom prst="rect">
            <a:avLst/>
          </a:prstGeom>
          <a:noFill/>
        </p:spPr>
        <p:txBody>
          <a:bodyPr wrap="square" rtlCol="0">
            <a:spAutoFit/>
          </a:bodyPr>
          <a:lstStyle/>
          <a:p>
            <a:pPr>
              <a:lnSpc>
                <a:spcPct val="130000"/>
              </a:lnSpc>
              <a:defRPr/>
            </a:pPr>
            <a:r>
              <a:rPr lang="zh-CN" altLang="en-US" sz="1400" dirty="0">
                <a:latin typeface="+mj-ea"/>
                <a:ea typeface="+mj-ea"/>
              </a:rPr>
              <a:t>认知立意</a:t>
            </a:r>
            <a:r>
              <a:rPr lang="en-US" altLang="zh-CN" sz="1400" dirty="0">
                <a:latin typeface="+mj-ea"/>
                <a:ea typeface="+mj-ea"/>
              </a:rPr>
              <a:t>——</a:t>
            </a:r>
            <a:r>
              <a:rPr lang="zh-CN" altLang="en-US" sz="1400" dirty="0">
                <a:latin typeface="+mj-ea"/>
                <a:ea typeface="+mj-ea"/>
              </a:rPr>
              <a:t>明清：社会变革</a:t>
            </a:r>
            <a:endParaRPr lang="en-US" altLang="zh-CN" sz="1400" dirty="0">
              <a:latin typeface="+mj-ea"/>
              <a:ea typeface="+mj-ea"/>
            </a:endParaRPr>
          </a:p>
          <a:p>
            <a:pPr>
              <a:lnSpc>
                <a:spcPct val="130000"/>
              </a:lnSpc>
              <a:defRPr/>
            </a:pPr>
            <a:r>
              <a:rPr lang="zh-CN" altLang="en-US" sz="1400" dirty="0">
                <a:latin typeface="+mj-ea"/>
                <a:ea typeface="+mj-ea"/>
              </a:rPr>
              <a:t>能力立意</a:t>
            </a:r>
            <a:r>
              <a:rPr lang="en-US" altLang="zh-CN" sz="1400" dirty="0">
                <a:latin typeface="+mj-ea"/>
                <a:ea typeface="+mj-ea"/>
              </a:rPr>
              <a:t>——</a:t>
            </a:r>
          </a:p>
          <a:p>
            <a:pPr>
              <a:lnSpc>
                <a:spcPct val="130000"/>
              </a:lnSpc>
              <a:defRPr/>
            </a:pPr>
            <a:endParaRPr lang="en-US" altLang="zh-CN" sz="1400" dirty="0">
              <a:latin typeface="+mj-ea"/>
              <a:ea typeface="+mj-ea"/>
            </a:endParaRPr>
          </a:p>
          <a:p>
            <a:pPr>
              <a:lnSpc>
                <a:spcPct val="130000"/>
              </a:lnSpc>
              <a:defRPr/>
            </a:pPr>
            <a:endParaRPr lang="en-US" altLang="zh-CN" sz="1400" dirty="0">
              <a:latin typeface="+mj-ea"/>
              <a:ea typeface="+mj-ea"/>
            </a:endParaRPr>
          </a:p>
          <a:p>
            <a:pPr>
              <a:lnSpc>
                <a:spcPct val="130000"/>
              </a:lnSpc>
              <a:defRPr/>
            </a:pPr>
            <a:endParaRPr lang="en-US" altLang="zh-CN" sz="1400" dirty="0">
              <a:latin typeface="+mj-ea"/>
              <a:ea typeface="+mj-ea"/>
            </a:endParaRPr>
          </a:p>
          <a:p>
            <a:pPr>
              <a:lnSpc>
                <a:spcPct val="130000"/>
              </a:lnSpc>
              <a:defRPr/>
            </a:pPr>
            <a:r>
              <a:rPr lang="zh-CN" altLang="en-US" sz="1400" dirty="0">
                <a:latin typeface="+mj-ea"/>
                <a:ea typeface="+mj-ea"/>
              </a:rPr>
              <a:t>情感立意</a:t>
            </a:r>
            <a:r>
              <a:rPr lang="en-US" altLang="zh-CN" sz="1400" dirty="0">
                <a:latin typeface="+mj-ea"/>
                <a:ea typeface="+mj-ea"/>
              </a:rPr>
              <a:t>——</a:t>
            </a:r>
            <a:r>
              <a:rPr lang="zh-CN" altLang="en-US" sz="1400" dirty="0">
                <a:latin typeface="+mj-ea"/>
                <a:ea typeface="+mj-ea"/>
              </a:rPr>
              <a:t>情绪和思想体验</a:t>
            </a:r>
            <a:endParaRPr lang="en-US" altLang="zh-CN" sz="1400" dirty="0">
              <a:latin typeface="+mj-ea"/>
              <a:ea typeface="+mj-ea"/>
            </a:endParaRPr>
          </a:p>
          <a:p>
            <a:pPr>
              <a:lnSpc>
                <a:spcPct val="130000"/>
              </a:lnSpc>
              <a:defRPr/>
            </a:pPr>
            <a:r>
              <a:rPr lang="zh-CN" altLang="en-US" sz="1400" dirty="0">
                <a:latin typeface="+mj-ea"/>
                <a:ea typeface="+mj-ea"/>
              </a:rPr>
              <a:t>态度立意</a:t>
            </a:r>
            <a:r>
              <a:rPr lang="en-US" altLang="zh-CN" sz="1400" dirty="0">
                <a:latin typeface="+mj-ea"/>
                <a:ea typeface="+mj-ea"/>
              </a:rPr>
              <a:t>——</a:t>
            </a:r>
            <a:r>
              <a:rPr lang="zh-CN" altLang="en-US" sz="1400" dirty="0">
                <a:latin typeface="+mj-ea"/>
                <a:ea typeface="+mj-ea"/>
              </a:rPr>
              <a:t>价值倾向与判断</a:t>
            </a:r>
          </a:p>
        </p:txBody>
      </p:sp>
      <p:pic>
        <p:nvPicPr>
          <p:cNvPr id="73" name="图片 72">
            <a:extLst>
              <a:ext uri="{FF2B5EF4-FFF2-40B4-BE49-F238E27FC236}">
                <a16:creationId xmlns:a16="http://schemas.microsoft.com/office/drawing/2014/main" xmlns="" id="{1E808638-478B-4AB2-9924-381A775CE629}"/>
              </a:ext>
            </a:extLst>
          </p:cNvPr>
          <p:cNvPicPr>
            <a:picLocks noChangeAspect="1"/>
          </p:cNvPicPr>
          <p:nvPr/>
        </p:nvPicPr>
        <p:blipFill>
          <a:blip r:embed="rId5"/>
          <a:stretch>
            <a:fillRect/>
          </a:stretch>
        </p:blipFill>
        <p:spPr>
          <a:xfrm>
            <a:off x="5536580" y="3266696"/>
            <a:ext cx="2765347" cy="905248"/>
          </a:xfrm>
          <a:prstGeom prst="rect">
            <a:avLst/>
          </a:prstGeom>
        </p:spPr>
      </p:pic>
      <p:cxnSp>
        <p:nvCxnSpPr>
          <p:cNvPr id="80" name="直接连接符 79">
            <a:extLst>
              <a:ext uri="{FF2B5EF4-FFF2-40B4-BE49-F238E27FC236}">
                <a16:creationId xmlns:a16="http://schemas.microsoft.com/office/drawing/2014/main" xmlns="" id="{066DCBC9-93A2-406C-93FC-F2343E72D6F5}"/>
              </a:ext>
            </a:extLst>
          </p:cNvPr>
          <p:cNvCxnSpPr/>
          <p:nvPr/>
        </p:nvCxnSpPr>
        <p:spPr>
          <a:xfrm>
            <a:off x="1763688" y="4992168"/>
            <a:ext cx="334176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8515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构建立意</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22" name="图片 21">
            <a:hlinkClick r:id="rId4" action="ppaction://hlinkpres?slideindex=1&amp;slidetitle="/>
            <a:extLst>
              <a:ext uri="{FF2B5EF4-FFF2-40B4-BE49-F238E27FC236}">
                <a16:creationId xmlns:a16="http://schemas.microsoft.com/office/drawing/2014/main" xmlns="" id="{DE15BFE8-C930-40DA-B2AE-BDD1AFF0D7B1}"/>
              </a:ext>
            </a:extLst>
          </p:cNvPr>
          <p:cNvPicPr>
            <a:picLocks noChangeAspect="1"/>
          </p:cNvPicPr>
          <p:nvPr/>
        </p:nvPicPr>
        <p:blipFill>
          <a:blip r:embed="rId5"/>
          <a:stretch>
            <a:fillRect/>
          </a:stretch>
        </p:blipFill>
        <p:spPr>
          <a:xfrm>
            <a:off x="1623823" y="988686"/>
            <a:ext cx="7490154" cy="3887319"/>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397962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结构可视化</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矩形: 圆角 21">
            <a:extLst>
              <a:ext uri="{FF2B5EF4-FFF2-40B4-BE49-F238E27FC236}">
                <a16:creationId xmlns:a16="http://schemas.microsoft.com/office/drawing/2014/main" xmlns="" id="{D4D3F031-4384-4E55-B61A-A2754DDD6F6B}"/>
              </a:ext>
            </a:extLst>
          </p:cNvPr>
          <p:cNvSpPr/>
          <p:nvPr/>
        </p:nvSpPr>
        <p:spPr>
          <a:xfrm>
            <a:off x="1933892" y="592116"/>
            <a:ext cx="1963988" cy="1270136"/>
          </a:xfrm>
          <a:prstGeom prst="roundRect">
            <a:avLst>
              <a:gd name="adj" fmla="val 5658"/>
            </a:avLst>
          </a:prstGeom>
          <a:no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xmlns="" id="{76829C2F-01DB-477A-9E6A-17FFC4B8E590}"/>
              </a:ext>
            </a:extLst>
          </p:cNvPr>
          <p:cNvSpPr txBox="1"/>
          <p:nvPr/>
        </p:nvSpPr>
        <p:spPr>
          <a:xfrm>
            <a:off x="4664163" y="1212946"/>
            <a:ext cx="3384613" cy="738664"/>
          </a:xfrm>
          <a:prstGeom prst="rect">
            <a:avLst/>
          </a:prstGeom>
          <a:noFill/>
          <a:scene3d>
            <a:camera prst="orthographicFront"/>
            <a:lightRig rig="threePt" dir="t"/>
          </a:scene3d>
          <a:sp3d prstMaterial="dkEdge"/>
        </p:spPr>
        <p:txBody>
          <a:bodyPr wrap="square">
            <a:spAutoFit/>
            <a:sp3d extrusionH="57150">
              <a:bevelT w="50800" h="38100" prst="riblet"/>
              <a:bevelB w="38100" h="38100" prst="angle"/>
            </a:sp3d>
          </a:bodyPr>
          <a:lstStyle/>
          <a:p>
            <a:r>
              <a:rPr lang="zh-CN" altLang="en-US" sz="2100" b="1" dirty="0">
                <a:latin typeface="方正粗雅宋_GBK" panose="02000000000000000000" pitchFamily="2" charset="-122"/>
                <a:ea typeface="方正粗雅宋_GBK" panose="02000000000000000000" pitchFamily="2" charset="-122"/>
              </a:rPr>
              <a:t>知识结构可视化</a:t>
            </a:r>
            <a:endParaRPr lang="en-US" altLang="zh-CN" sz="2100" b="1" dirty="0">
              <a:latin typeface="方正粗雅宋_GBK" panose="02000000000000000000" pitchFamily="2" charset="-122"/>
              <a:ea typeface="方正粗雅宋_GBK" panose="02000000000000000000" pitchFamily="2" charset="-122"/>
            </a:endParaRPr>
          </a:p>
          <a:p>
            <a:r>
              <a:rPr lang="zh-CN" altLang="en-US" sz="2100" b="1" dirty="0">
                <a:latin typeface="方正粗雅宋_GBK" panose="02000000000000000000" pitchFamily="2" charset="-122"/>
                <a:ea typeface="方正粗雅宋_GBK" panose="02000000000000000000" pitchFamily="2" charset="-122"/>
              </a:rPr>
              <a:t>         学科知识群落化</a:t>
            </a:r>
          </a:p>
        </p:txBody>
      </p:sp>
      <p:pic>
        <p:nvPicPr>
          <p:cNvPr id="24" name="图片 23">
            <a:extLst>
              <a:ext uri="{FF2B5EF4-FFF2-40B4-BE49-F238E27FC236}">
                <a16:creationId xmlns:a16="http://schemas.microsoft.com/office/drawing/2014/main" xmlns="" id="{C6F5DCDB-BD79-4705-B1F9-5C4F15C0FC40}"/>
              </a:ext>
            </a:extLst>
          </p:cNvPr>
          <p:cNvPicPr>
            <a:picLocks noChangeAspect="1"/>
          </p:cNvPicPr>
          <p:nvPr/>
        </p:nvPicPr>
        <p:blipFill rotWithShape="1">
          <a:blip r:embed="rId5">
            <a:extLst>
              <a:ext uri="{28A0092B-C50C-407E-A947-70E740481C1C}">
                <a14:useLocalDpi xmlns:a14="http://schemas.microsoft.com/office/drawing/2010/main" val="0"/>
              </a:ext>
            </a:extLst>
          </a:blip>
          <a:srcRect l="53374" t="85193" r="22077" b="4737"/>
          <a:stretch/>
        </p:blipFill>
        <p:spPr>
          <a:xfrm>
            <a:off x="3906173" y="1436959"/>
            <a:ext cx="805648" cy="308969"/>
          </a:xfrm>
          <a:prstGeom prst="rect">
            <a:avLst/>
          </a:prstGeom>
        </p:spPr>
      </p:pic>
      <p:pic>
        <p:nvPicPr>
          <p:cNvPr id="25" name="图片 24">
            <a:extLst>
              <a:ext uri="{FF2B5EF4-FFF2-40B4-BE49-F238E27FC236}">
                <a16:creationId xmlns:a16="http://schemas.microsoft.com/office/drawing/2014/main" xmlns="" id="{252690C6-FD90-4655-A695-7E2EBFB4D9CB}"/>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53949" t="57066" r="27853" b="21898"/>
          <a:stretch/>
        </p:blipFill>
        <p:spPr>
          <a:xfrm rot="8557696">
            <a:off x="3425830" y="859871"/>
            <a:ext cx="658491" cy="711654"/>
          </a:xfrm>
          <a:prstGeom prst="rect">
            <a:avLst/>
          </a:prstGeom>
        </p:spPr>
      </p:pic>
      <p:sp>
        <p:nvSpPr>
          <p:cNvPr id="26" name="文本框 25">
            <a:extLst>
              <a:ext uri="{FF2B5EF4-FFF2-40B4-BE49-F238E27FC236}">
                <a16:creationId xmlns:a16="http://schemas.microsoft.com/office/drawing/2014/main" xmlns="" id="{8BF91BA1-B281-4BAE-BBF4-D15A607541F1}"/>
              </a:ext>
            </a:extLst>
          </p:cNvPr>
          <p:cNvSpPr txBox="1"/>
          <p:nvPr/>
        </p:nvSpPr>
        <p:spPr>
          <a:xfrm>
            <a:off x="1913933" y="529337"/>
            <a:ext cx="2085455" cy="1304011"/>
          </a:xfrm>
          <a:prstGeom prst="rect">
            <a:avLst/>
          </a:prstGeom>
          <a:noFill/>
        </p:spPr>
        <p:txBody>
          <a:bodyPr wrap="square">
            <a:spAutoFit/>
          </a:bodyPr>
          <a:lstStyle/>
          <a:p>
            <a:pPr algn="just">
              <a:lnSpc>
                <a:spcPct val="150000"/>
              </a:lnSpc>
            </a:pPr>
            <a:r>
              <a:rPr lang="zh-CN" altLang="zh-CN" b="1" dirty="0">
                <a:latin typeface="方正特雅宋简" panose="02000000000000000000" pitchFamily="2" charset="-122"/>
                <a:ea typeface="方正特雅宋简" panose="02000000000000000000" pitchFamily="2" charset="-122"/>
              </a:rPr>
              <a:t>文字</a:t>
            </a:r>
            <a:r>
              <a:rPr lang="zh-CN" altLang="en-US" b="1" dirty="0">
                <a:latin typeface="方正特雅宋简" panose="02000000000000000000" pitchFamily="2" charset="-122"/>
                <a:ea typeface="方正特雅宋简" panose="02000000000000000000" pitchFamily="2" charset="-122"/>
              </a:rPr>
              <a:t>描述</a:t>
            </a:r>
            <a:r>
              <a:rPr lang="zh-CN" altLang="zh-CN" b="1" dirty="0">
                <a:latin typeface="方正特雅宋简" panose="02000000000000000000" pitchFamily="2" charset="-122"/>
                <a:ea typeface="方正特雅宋简" panose="02000000000000000000" pitchFamily="2" charset="-122"/>
              </a:rPr>
              <a:t>情景化</a:t>
            </a:r>
            <a:endParaRPr lang="zh-CN" altLang="zh-CN" dirty="0">
              <a:latin typeface="方正特雅宋简" panose="02000000000000000000" pitchFamily="2" charset="-122"/>
              <a:ea typeface="方正特雅宋简" panose="02000000000000000000" pitchFamily="2" charset="-122"/>
            </a:endParaRPr>
          </a:p>
          <a:p>
            <a:pPr algn="just">
              <a:lnSpc>
                <a:spcPct val="150000"/>
              </a:lnSpc>
            </a:pPr>
            <a:r>
              <a:rPr lang="zh-CN" altLang="zh-CN" b="1" dirty="0">
                <a:latin typeface="方正特雅宋简" panose="02000000000000000000" pitchFamily="2" charset="-122"/>
                <a:ea typeface="方正特雅宋简" panose="02000000000000000000" pitchFamily="2" charset="-122"/>
              </a:rPr>
              <a:t>情景</a:t>
            </a:r>
            <a:r>
              <a:rPr lang="zh-CN" altLang="en-US" b="1" dirty="0">
                <a:latin typeface="方正特雅宋简" panose="02000000000000000000" pitchFamily="2" charset="-122"/>
                <a:ea typeface="方正特雅宋简" panose="02000000000000000000" pitchFamily="2" charset="-122"/>
              </a:rPr>
              <a:t>图示</a:t>
            </a:r>
            <a:r>
              <a:rPr lang="zh-CN" altLang="zh-CN" b="1" dirty="0">
                <a:latin typeface="方正特雅宋简" panose="02000000000000000000" pitchFamily="2" charset="-122"/>
                <a:ea typeface="方正特雅宋简" panose="02000000000000000000" pitchFamily="2" charset="-122"/>
              </a:rPr>
              <a:t>学科化</a:t>
            </a:r>
            <a:endParaRPr lang="en-US" altLang="zh-CN" b="1" dirty="0">
              <a:latin typeface="方正特雅宋简" panose="02000000000000000000" pitchFamily="2" charset="-122"/>
              <a:ea typeface="方正特雅宋简" panose="02000000000000000000" pitchFamily="2" charset="-122"/>
            </a:endParaRPr>
          </a:p>
          <a:p>
            <a:pPr algn="just">
              <a:lnSpc>
                <a:spcPct val="150000"/>
              </a:lnSpc>
            </a:pPr>
            <a:r>
              <a:rPr lang="zh-CN" altLang="en-US" dirty="0">
                <a:latin typeface="方正特雅宋简" panose="02000000000000000000" pitchFamily="2" charset="-122"/>
                <a:ea typeface="方正特雅宋简" panose="02000000000000000000" pitchFamily="2" charset="-122"/>
              </a:rPr>
              <a:t>学科知识结构化</a:t>
            </a:r>
            <a:endParaRPr lang="zh-CN" altLang="zh-CN" dirty="0">
              <a:latin typeface="方正特雅宋简" panose="02000000000000000000" pitchFamily="2" charset="-122"/>
              <a:ea typeface="方正特雅宋简" panose="02000000000000000000" pitchFamily="2" charset="-122"/>
            </a:endParaRPr>
          </a:p>
        </p:txBody>
      </p:sp>
      <p:cxnSp>
        <p:nvCxnSpPr>
          <p:cNvPr id="27" name="直接连接符 26">
            <a:extLst>
              <a:ext uri="{FF2B5EF4-FFF2-40B4-BE49-F238E27FC236}">
                <a16:creationId xmlns:a16="http://schemas.microsoft.com/office/drawing/2014/main" xmlns="" id="{31AE0FC2-3686-4817-823E-09CBC8DE190B}"/>
              </a:ext>
            </a:extLst>
          </p:cNvPr>
          <p:cNvCxnSpPr>
            <a:cxnSpLocks/>
          </p:cNvCxnSpPr>
          <p:nvPr/>
        </p:nvCxnSpPr>
        <p:spPr>
          <a:xfrm>
            <a:off x="4726831" y="1855955"/>
            <a:ext cx="3259276" cy="0"/>
          </a:xfrm>
          <a:prstGeom prst="line">
            <a:avLst/>
          </a:prstGeom>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xmlns="" id="{E156E1EB-2D3D-4E6D-B426-1746CB1AFD53}"/>
              </a:ext>
            </a:extLst>
          </p:cNvPr>
          <p:cNvCxnSpPr>
            <a:cxnSpLocks/>
          </p:cNvCxnSpPr>
          <p:nvPr/>
        </p:nvCxnSpPr>
        <p:spPr>
          <a:xfrm>
            <a:off x="4711820" y="1427717"/>
            <a:ext cx="0" cy="428238"/>
          </a:xfrm>
          <a:prstGeom prst="line">
            <a:avLst/>
          </a:prstGeom>
        </p:spPr>
        <p:style>
          <a:lnRef idx="1">
            <a:schemeClr val="dk1"/>
          </a:lnRef>
          <a:fillRef idx="0">
            <a:schemeClr val="dk1"/>
          </a:fillRef>
          <a:effectRef idx="0">
            <a:schemeClr val="dk1"/>
          </a:effectRef>
          <a:fontRef idx="minor">
            <a:schemeClr val="tx1"/>
          </a:fontRef>
        </p:style>
      </p:cxnSp>
      <p:pic>
        <p:nvPicPr>
          <p:cNvPr id="29" name="图片 28">
            <a:extLst>
              <a:ext uri="{FF2B5EF4-FFF2-40B4-BE49-F238E27FC236}">
                <a16:creationId xmlns:a16="http://schemas.microsoft.com/office/drawing/2014/main" xmlns="" id="{F9EF3772-E594-4E96-8CB5-9D4E525E7473}"/>
              </a:ext>
            </a:extLst>
          </p:cNvPr>
          <p:cNvPicPr>
            <a:picLocks noChangeAspect="1"/>
          </p:cNvPicPr>
          <p:nvPr/>
        </p:nvPicPr>
        <p:blipFill rotWithShape="1">
          <a:blip r:embed="rId5">
            <a:extLst>
              <a:ext uri="{28A0092B-C50C-407E-A947-70E740481C1C}">
                <a14:useLocalDpi xmlns:a14="http://schemas.microsoft.com/office/drawing/2010/main" val="0"/>
              </a:ext>
            </a:extLst>
          </a:blip>
          <a:srcRect l="53374" t="85193" r="22077" b="4737"/>
          <a:stretch/>
        </p:blipFill>
        <p:spPr>
          <a:xfrm rot="5400000">
            <a:off x="5177156" y="1959140"/>
            <a:ext cx="515339" cy="308969"/>
          </a:xfrm>
          <a:prstGeom prst="rect">
            <a:avLst/>
          </a:prstGeom>
        </p:spPr>
      </p:pic>
      <p:pic>
        <p:nvPicPr>
          <p:cNvPr id="30" name="图片 29">
            <a:extLst>
              <a:ext uri="{FF2B5EF4-FFF2-40B4-BE49-F238E27FC236}">
                <a16:creationId xmlns:a16="http://schemas.microsoft.com/office/drawing/2014/main" xmlns="" id="{91EA389E-02DE-4C28-A146-30F00C0383AC}"/>
              </a:ext>
            </a:extLst>
          </p:cNvPr>
          <p:cNvPicPr>
            <a:picLocks noChangeAspect="1"/>
          </p:cNvPicPr>
          <p:nvPr/>
        </p:nvPicPr>
        <p:blipFill>
          <a:blip r:embed="rId8"/>
          <a:stretch>
            <a:fillRect/>
          </a:stretch>
        </p:blipFill>
        <p:spPr>
          <a:xfrm>
            <a:off x="1913933" y="2360148"/>
            <a:ext cx="7096804" cy="2691739"/>
          </a:xfrm>
          <a:prstGeom prst="rect">
            <a:avLst/>
          </a:prstGeom>
          <a:ln>
            <a:noFill/>
          </a:ln>
          <a:effectLst>
            <a:outerShdw blurRad="292100" dist="139700" dir="2700000" algn="tl" rotWithShape="0">
              <a:srgbClr val="333333">
                <a:alpha val="65000"/>
              </a:srgbClr>
            </a:outerShdw>
          </a:effectLst>
        </p:spPr>
      </p:pic>
      <p:sp>
        <p:nvSpPr>
          <p:cNvPr id="32" name="文本框 31">
            <a:extLst>
              <a:ext uri="{FF2B5EF4-FFF2-40B4-BE49-F238E27FC236}">
                <a16:creationId xmlns:a16="http://schemas.microsoft.com/office/drawing/2014/main" xmlns="" id="{DF6B05E9-5789-46F8-8A8D-52A7D386689D}"/>
              </a:ext>
            </a:extLst>
          </p:cNvPr>
          <p:cNvSpPr txBox="1"/>
          <p:nvPr/>
        </p:nvSpPr>
        <p:spPr>
          <a:xfrm>
            <a:off x="6585552" y="2113625"/>
            <a:ext cx="2436611" cy="314381"/>
          </a:xfrm>
          <a:prstGeom prst="rect">
            <a:avLst/>
          </a:prstGeom>
          <a:noFill/>
        </p:spPr>
        <p:txBody>
          <a:bodyPr wrap="square">
            <a:spAutoFit/>
          </a:bodyPr>
          <a:lstStyle/>
          <a:p>
            <a:pPr algn="r">
              <a:lnSpc>
                <a:spcPct val="150000"/>
              </a:lnSpc>
            </a:pP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杨晓军</a:t>
            </a: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表格式极简中国史</a:t>
            </a:r>
            <a:r>
              <a:rPr lang="en-US" altLang="zh-CN" sz="1050" dirty="0">
                <a:latin typeface="方正特雅宋简" panose="02000000000000000000" pitchFamily="2" charset="-122"/>
                <a:ea typeface="方正特雅宋简" panose="02000000000000000000" pitchFamily="2" charset="-122"/>
              </a:rPr>
              <a:t>》</a:t>
            </a:r>
            <a:endParaRPr lang="zh-CN" altLang="zh-CN" sz="1050" dirty="0">
              <a:latin typeface="方正特雅宋简" panose="02000000000000000000" pitchFamily="2" charset="-122"/>
              <a:ea typeface="方正特雅宋简" panose="02000000000000000000" pitchFamily="2" charset="-122"/>
            </a:endParaRPr>
          </a:p>
        </p:txBody>
      </p:sp>
    </p:spTree>
    <p:extLst>
      <p:ext uri="{BB962C8B-B14F-4D97-AF65-F5344CB8AC3E}">
        <p14:creationId xmlns:p14="http://schemas.microsoft.com/office/powerpoint/2010/main" val="76603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结构可视化</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22" name="图片 21">
            <a:extLst>
              <a:ext uri="{FF2B5EF4-FFF2-40B4-BE49-F238E27FC236}">
                <a16:creationId xmlns:a16="http://schemas.microsoft.com/office/drawing/2014/main" xmlns="" id="{F81228A2-121F-4286-BF40-F30BBEEB15B1}"/>
              </a:ext>
            </a:extLst>
          </p:cNvPr>
          <p:cNvPicPr>
            <a:picLocks noChangeAspect="1"/>
          </p:cNvPicPr>
          <p:nvPr/>
        </p:nvPicPr>
        <p:blipFill rotWithShape="1">
          <a:blip r:embed="rId5"/>
          <a:srcRect l="2136" t="2519" r="2886" b="2859"/>
          <a:stretch/>
        </p:blipFill>
        <p:spPr>
          <a:xfrm>
            <a:off x="4139952" y="2111464"/>
            <a:ext cx="4879057" cy="2836547"/>
          </a:xfrm>
          <a:prstGeom prst="rect">
            <a:avLst/>
          </a:prstGeom>
        </p:spPr>
      </p:pic>
      <p:sp>
        <p:nvSpPr>
          <p:cNvPr id="23" name="矩形: 圆角 22">
            <a:extLst>
              <a:ext uri="{FF2B5EF4-FFF2-40B4-BE49-F238E27FC236}">
                <a16:creationId xmlns:a16="http://schemas.microsoft.com/office/drawing/2014/main" xmlns="" id="{1E9E5D08-6737-41A7-BB24-C14E6B0793FD}"/>
              </a:ext>
            </a:extLst>
          </p:cNvPr>
          <p:cNvSpPr/>
          <p:nvPr/>
        </p:nvSpPr>
        <p:spPr>
          <a:xfrm>
            <a:off x="1635187" y="603791"/>
            <a:ext cx="2506595" cy="3850577"/>
          </a:xfrm>
          <a:prstGeom prst="roundRect">
            <a:avLst>
              <a:gd name="adj" fmla="val 3993"/>
            </a:avLst>
          </a:prstGeom>
          <a:solidFill>
            <a:srgbClr val="0099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sp>
        <p:nvSpPr>
          <p:cNvPr id="24" name="文本框 23">
            <a:extLst>
              <a:ext uri="{FF2B5EF4-FFF2-40B4-BE49-F238E27FC236}">
                <a16:creationId xmlns:a16="http://schemas.microsoft.com/office/drawing/2014/main" xmlns="" id="{C694708D-36EF-49C0-AB6E-B61DB31E291A}"/>
              </a:ext>
            </a:extLst>
          </p:cNvPr>
          <p:cNvSpPr txBox="1"/>
          <p:nvPr/>
        </p:nvSpPr>
        <p:spPr>
          <a:xfrm>
            <a:off x="1690934" y="866982"/>
            <a:ext cx="2395099" cy="3539174"/>
          </a:xfrm>
          <a:prstGeom prst="rect">
            <a:avLst/>
          </a:prstGeom>
          <a:noFill/>
        </p:spPr>
        <p:txBody>
          <a:bodyPr wrap="square">
            <a:spAutoFit/>
          </a:bodyPr>
          <a:lstStyle/>
          <a:p>
            <a:pPr algn="just" fontAlgn="auto">
              <a:lnSpc>
                <a:spcPct val="114000"/>
              </a:lnSpc>
            </a:pPr>
            <a:r>
              <a:rPr lang="zh-CN" altLang="en-US" b="1" dirty="0">
                <a:solidFill>
                  <a:schemeClr val="accent3">
                    <a:lumMod val="20000"/>
                    <a:lumOff val="80000"/>
                  </a:schemeClr>
                </a:solidFill>
                <a:latin typeface="方正艺黑简体" panose="03000509000000000000" pitchFamily="65" charset="-122"/>
                <a:ea typeface="方正艺黑简体" panose="03000509000000000000" pitchFamily="65" charset="-122"/>
              </a:rPr>
              <a:t>为什么</a:t>
            </a:r>
            <a:r>
              <a:rPr lang="en-US" altLang="zh-CN" sz="1200" b="1" dirty="0">
                <a:solidFill>
                  <a:schemeClr val="accent3">
                    <a:lumMod val="20000"/>
                    <a:lumOff val="80000"/>
                  </a:schemeClr>
                </a:solidFill>
                <a:latin typeface="方正艺黑简体" panose="03000509000000000000" pitchFamily="65" charset="-122"/>
                <a:ea typeface="方正艺黑简体" panose="03000509000000000000" pitchFamily="65" charset="-122"/>
              </a:rPr>
              <a:t>——</a:t>
            </a:r>
            <a:r>
              <a:rPr lang="zh-CN" altLang="zh-CN" sz="1200" dirty="0">
                <a:solidFill>
                  <a:schemeClr val="bg1"/>
                </a:solidFill>
                <a:latin typeface="浪漫雅圆" panose="02010601040101010101" pitchFamily="2" charset="-122"/>
                <a:ea typeface="浪漫雅圆" panose="02010601040101010101" pitchFamily="2" charset="-122"/>
              </a:rPr>
              <a:t>举个</a:t>
            </a:r>
            <a:r>
              <a:rPr lang="zh-CN" altLang="en-US" sz="1200" dirty="0">
                <a:solidFill>
                  <a:schemeClr val="bg1"/>
                </a:solidFill>
                <a:latin typeface="浪漫雅圆" panose="02010601040101010101" pitchFamily="2" charset="-122"/>
                <a:ea typeface="浪漫雅圆" panose="02010601040101010101" pitchFamily="2" charset="-122"/>
              </a:rPr>
              <a:t>栗子</a:t>
            </a:r>
            <a:r>
              <a:rPr lang="zh-CN" altLang="zh-CN" sz="1200" dirty="0">
                <a:solidFill>
                  <a:schemeClr val="bg1"/>
                </a:solidFill>
                <a:latin typeface="浪漫雅圆" panose="02010601040101010101" pitchFamily="2" charset="-122"/>
                <a:ea typeface="浪漫雅圆" panose="02010601040101010101" pitchFamily="2" charset="-122"/>
              </a:rPr>
              <a:t>：我是一位医生的助手，在做手术的过程中，当医生要</a:t>
            </a:r>
            <a:r>
              <a:rPr lang="en-US" altLang="zh-CN" sz="1200" dirty="0">
                <a:solidFill>
                  <a:schemeClr val="bg1"/>
                </a:solidFill>
                <a:latin typeface="浪漫雅圆" panose="02010601040101010101" pitchFamily="2" charset="-122"/>
                <a:ea typeface="浪漫雅圆" panose="02010601040101010101" pitchFamily="2" charset="-122"/>
              </a:rPr>
              <a:t>2</a:t>
            </a:r>
            <a:r>
              <a:rPr lang="zh-CN" altLang="zh-CN" sz="1200" dirty="0">
                <a:solidFill>
                  <a:schemeClr val="bg1"/>
                </a:solidFill>
                <a:latin typeface="浪漫雅圆" panose="02010601040101010101" pitchFamily="2" charset="-122"/>
                <a:ea typeface="浪漫雅圆" panose="02010601040101010101" pitchFamily="2" charset="-122"/>
              </a:rPr>
              <a:t>号手术刀的时候，我知道所有的医药工具我都带来了并且就堆放在眼前的桌子上，但是，我就是找不到。我们另外假设，我把不同的医药工具收集在不同的盒子里，也就是说把</a:t>
            </a:r>
            <a:r>
              <a:rPr lang="en-US" altLang="zh-CN" sz="1200" dirty="0">
                <a:solidFill>
                  <a:schemeClr val="bg1"/>
                </a:solidFill>
                <a:latin typeface="浪漫雅圆" panose="02010601040101010101" pitchFamily="2" charset="-122"/>
                <a:ea typeface="浪漫雅圆" panose="02010601040101010101" pitchFamily="2" charset="-122"/>
              </a:rPr>
              <a:t>1</a:t>
            </a:r>
            <a:r>
              <a:rPr lang="zh-CN" altLang="zh-CN" sz="1200" dirty="0">
                <a:solidFill>
                  <a:schemeClr val="bg1"/>
                </a:solidFill>
                <a:latin typeface="浪漫雅圆" panose="02010601040101010101" pitchFamily="2" charset="-122"/>
                <a:ea typeface="浪漫雅圆" panose="02010601040101010101" pitchFamily="2" charset="-122"/>
              </a:rPr>
              <a:t>号到</a:t>
            </a:r>
            <a:r>
              <a:rPr lang="en-US" altLang="zh-CN" sz="1200" dirty="0">
                <a:solidFill>
                  <a:schemeClr val="bg1"/>
                </a:solidFill>
                <a:latin typeface="浪漫雅圆" panose="02010601040101010101" pitchFamily="2" charset="-122"/>
                <a:ea typeface="浪漫雅圆" panose="02010601040101010101" pitchFamily="2" charset="-122"/>
              </a:rPr>
              <a:t>12</a:t>
            </a:r>
            <a:r>
              <a:rPr lang="zh-CN" altLang="zh-CN" sz="1200" dirty="0">
                <a:solidFill>
                  <a:schemeClr val="bg1"/>
                </a:solidFill>
                <a:latin typeface="浪漫雅圆" panose="02010601040101010101" pitchFamily="2" charset="-122"/>
                <a:ea typeface="浪漫雅圆" panose="02010601040101010101" pitchFamily="2" charset="-122"/>
              </a:rPr>
              <a:t>号手术刀收集整理在同一个盒子里，这样的话，当医生要</a:t>
            </a:r>
            <a:r>
              <a:rPr lang="en-US" altLang="zh-CN" sz="1200" dirty="0">
                <a:solidFill>
                  <a:schemeClr val="bg1"/>
                </a:solidFill>
                <a:latin typeface="浪漫雅圆" panose="02010601040101010101" pitchFamily="2" charset="-122"/>
                <a:ea typeface="浪漫雅圆" panose="02010601040101010101" pitchFamily="2" charset="-122"/>
              </a:rPr>
              <a:t>2</a:t>
            </a:r>
            <a:r>
              <a:rPr lang="zh-CN" altLang="zh-CN" sz="1200" dirty="0">
                <a:solidFill>
                  <a:schemeClr val="bg1"/>
                </a:solidFill>
                <a:latin typeface="浪漫雅圆" panose="02010601040101010101" pitchFamily="2" charset="-122"/>
                <a:ea typeface="浪漫雅圆" panose="02010601040101010101" pitchFamily="2" charset="-122"/>
              </a:rPr>
              <a:t>号手术刀的时候，我只需要，第一找到手术刀盒子，第二拿出</a:t>
            </a:r>
            <a:r>
              <a:rPr lang="en-US" altLang="zh-CN" sz="1200" dirty="0">
                <a:solidFill>
                  <a:schemeClr val="bg1"/>
                </a:solidFill>
                <a:latin typeface="浪漫雅圆" panose="02010601040101010101" pitchFamily="2" charset="-122"/>
                <a:ea typeface="浪漫雅圆" panose="02010601040101010101" pitchFamily="2" charset="-122"/>
              </a:rPr>
              <a:t>2</a:t>
            </a:r>
            <a:r>
              <a:rPr lang="zh-CN" altLang="zh-CN" sz="1200" dirty="0">
                <a:solidFill>
                  <a:schemeClr val="bg1"/>
                </a:solidFill>
                <a:latin typeface="浪漫雅圆" panose="02010601040101010101" pitchFamily="2" charset="-122"/>
                <a:ea typeface="浪漫雅圆" panose="02010601040101010101" pitchFamily="2" charset="-122"/>
              </a:rPr>
              <a:t>号手术刀，第三递给医生就行。上述对工具进行归类、标注和编码的过程既有利于知识的存储又便于知识的调用。</a:t>
            </a:r>
            <a:endParaRPr lang="en-US" altLang="zh-CN" sz="1200" dirty="0">
              <a:solidFill>
                <a:schemeClr val="bg1"/>
              </a:solidFill>
              <a:latin typeface="浪漫雅圆" panose="02010601040101010101" pitchFamily="2" charset="-122"/>
              <a:ea typeface="浪漫雅圆" panose="02010601040101010101" pitchFamily="2" charset="-122"/>
            </a:endParaRPr>
          </a:p>
        </p:txBody>
      </p:sp>
      <p:pic>
        <p:nvPicPr>
          <p:cNvPr id="25" name="图片 24">
            <a:extLst>
              <a:ext uri="{FF2B5EF4-FFF2-40B4-BE49-F238E27FC236}">
                <a16:creationId xmlns:a16="http://schemas.microsoft.com/office/drawing/2014/main" xmlns="" id="{FE4F691C-5FB1-46CC-A252-AE28E9442554}"/>
              </a:ext>
            </a:extLst>
          </p:cNvPr>
          <p:cNvPicPr>
            <a:picLocks noChangeAspect="1"/>
          </p:cNvPicPr>
          <p:nvPr/>
        </p:nvPicPr>
        <p:blipFill rotWithShape="1">
          <a:blip r:embed="rId6">
            <a:extLst>
              <a:ext uri="{28A0092B-C50C-407E-A947-70E740481C1C}">
                <a14:useLocalDpi xmlns:a14="http://schemas.microsoft.com/office/drawing/2010/main" val="0"/>
              </a:ext>
            </a:extLst>
          </a:blip>
          <a:srcRect l="23174" t="508" r="52277" b="84221"/>
          <a:stretch/>
        </p:blipFill>
        <p:spPr>
          <a:xfrm rot="5400000">
            <a:off x="4098897" y="1367534"/>
            <a:ext cx="903984" cy="821878"/>
          </a:xfrm>
          <a:prstGeom prst="rect">
            <a:avLst/>
          </a:prstGeom>
        </p:spPr>
      </p:pic>
      <p:sp>
        <p:nvSpPr>
          <p:cNvPr id="26" name="文本框 25">
            <a:extLst>
              <a:ext uri="{FF2B5EF4-FFF2-40B4-BE49-F238E27FC236}">
                <a16:creationId xmlns:a16="http://schemas.microsoft.com/office/drawing/2014/main" xmlns="" id="{2CC7EDD9-140C-4DB8-AEBF-1BB131EBA71B}"/>
              </a:ext>
            </a:extLst>
          </p:cNvPr>
          <p:cNvSpPr txBox="1"/>
          <p:nvPr/>
        </p:nvSpPr>
        <p:spPr>
          <a:xfrm>
            <a:off x="6680422" y="1820180"/>
            <a:ext cx="2436611" cy="314381"/>
          </a:xfrm>
          <a:prstGeom prst="rect">
            <a:avLst/>
          </a:prstGeom>
          <a:noFill/>
        </p:spPr>
        <p:txBody>
          <a:bodyPr wrap="square">
            <a:spAutoFit/>
          </a:bodyPr>
          <a:lstStyle/>
          <a:p>
            <a:pPr algn="r">
              <a:lnSpc>
                <a:spcPct val="150000"/>
              </a:lnSpc>
            </a:pP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杨晓军</a:t>
            </a: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表格式极简中国史</a:t>
            </a:r>
            <a:r>
              <a:rPr lang="en-US" altLang="zh-CN" sz="1050" dirty="0">
                <a:latin typeface="方正特雅宋简" panose="02000000000000000000" pitchFamily="2" charset="-122"/>
                <a:ea typeface="方正特雅宋简" panose="02000000000000000000" pitchFamily="2" charset="-122"/>
              </a:rPr>
              <a:t>》</a:t>
            </a:r>
            <a:endParaRPr lang="zh-CN" altLang="zh-CN" sz="1050" dirty="0">
              <a:latin typeface="方正特雅宋简" panose="02000000000000000000" pitchFamily="2" charset="-122"/>
              <a:ea typeface="方正特雅宋简" panose="02000000000000000000" pitchFamily="2" charset="-122"/>
            </a:endParaRPr>
          </a:p>
        </p:txBody>
      </p:sp>
    </p:spTree>
    <p:extLst>
      <p:ext uri="{BB962C8B-B14F-4D97-AF65-F5344CB8AC3E}">
        <p14:creationId xmlns:p14="http://schemas.microsoft.com/office/powerpoint/2010/main" val="1380709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978E04F-7A52-42B4-9057-7A0EE34E6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464" y="2757194"/>
            <a:ext cx="2669066" cy="2283718"/>
          </a:xfrm>
          <a:prstGeom prst="rect">
            <a:avLst/>
          </a:prstGeom>
        </p:spPr>
      </p:pic>
      <p:sp>
        <p:nvSpPr>
          <p:cNvPr id="8" name="矩形 7">
            <a:extLst>
              <a:ext uri="{FF2B5EF4-FFF2-40B4-BE49-F238E27FC236}">
                <a16:creationId xmlns:a16="http://schemas.microsoft.com/office/drawing/2014/main" xmlns="" id="{FB1B5052-C6EF-4F13-AC22-C707854DEEB0}"/>
              </a:ext>
            </a:extLst>
          </p:cNvPr>
          <p:cNvSpPr/>
          <p:nvPr/>
        </p:nvSpPr>
        <p:spPr>
          <a:xfrm>
            <a:off x="3233158" y="1851670"/>
            <a:ext cx="5910842" cy="1077218"/>
          </a:xfrm>
          <a:prstGeom prst="rect">
            <a:avLst/>
          </a:prstGeom>
        </p:spPr>
        <p:txBody>
          <a:bodyPr wrap="square">
            <a:spAutoFit/>
          </a:bodyPr>
          <a:lstStyle/>
          <a:p>
            <a:r>
              <a:rPr lang="zh-CN" altLang="en-US" sz="3200" b="1" dirty="0">
                <a:solidFill>
                  <a:srgbClr val="C00000"/>
                </a:solidFill>
                <a:latin typeface="方正粗黑宋简体" panose="02000000000000000000" pitchFamily="2" charset="-122"/>
                <a:ea typeface="方正粗黑宋简体" panose="02000000000000000000" pitchFamily="2" charset="-122"/>
              </a:rPr>
              <a:t>这是一群有思想有热情的青年</a:t>
            </a:r>
            <a:endParaRPr lang="en-US" altLang="zh-CN" sz="3200" b="1" dirty="0">
              <a:solidFill>
                <a:srgbClr val="C00000"/>
              </a:solidFill>
              <a:latin typeface="方正粗黑宋简体" panose="02000000000000000000" pitchFamily="2" charset="-122"/>
              <a:ea typeface="方正粗黑宋简体" panose="02000000000000000000" pitchFamily="2" charset="-122"/>
            </a:endParaRPr>
          </a:p>
          <a:p>
            <a:r>
              <a:rPr lang="zh-CN" altLang="en-US" sz="3200" b="1" dirty="0">
                <a:solidFill>
                  <a:srgbClr val="C00000"/>
                </a:solidFill>
                <a:latin typeface="方正粗黑宋简体" panose="02000000000000000000" pitchFamily="2" charset="-122"/>
                <a:ea typeface="方正粗黑宋简体" panose="02000000000000000000" pitchFamily="2" charset="-122"/>
              </a:rPr>
              <a:t>这是一个有追求敢创新的团队</a:t>
            </a:r>
            <a:endParaRPr lang="en-US" altLang="zh-CN" sz="3200" b="1" dirty="0">
              <a:solidFill>
                <a:srgbClr val="C00000"/>
              </a:solidFill>
              <a:latin typeface="方正粗黑宋简体" panose="02000000000000000000" pitchFamily="2" charset="-122"/>
              <a:ea typeface="方正粗黑宋简体" panose="02000000000000000000" pitchFamily="2" charset="-122"/>
            </a:endParaRPr>
          </a:p>
        </p:txBody>
      </p:sp>
      <p:pic>
        <p:nvPicPr>
          <p:cNvPr id="10" name="图片 9">
            <a:extLst>
              <a:ext uri="{FF2B5EF4-FFF2-40B4-BE49-F238E27FC236}">
                <a16:creationId xmlns:a16="http://schemas.microsoft.com/office/drawing/2014/main" xmlns="" id="{076E68DC-3C05-497E-BCD9-D38B3F3B0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486"/>
            <a:ext cx="1622630" cy="4948014"/>
          </a:xfrm>
          <a:prstGeom prst="rect">
            <a:avLst/>
          </a:prstGeom>
        </p:spPr>
      </p:pic>
      <p:pic>
        <p:nvPicPr>
          <p:cNvPr id="12" name="图片 11">
            <a:extLst>
              <a:ext uri="{FF2B5EF4-FFF2-40B4-BE49-F238E27FC236}">
                <a16:creationId xmlns:a16="http://schemas.microsoft.com/office/drawing/2014/main" xmlns="" id="{025B58E4-83C5-45F8-B290-AA0B9747FF36}"/>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932040" y="3721701"/>
            <a:ext cx="1751834" cy="1580544"/>
          </a:xfrm>
          <a:prstGeom prst="rect">
            <a:avLst/>
          </a:prstGeom>
        </p:spPr>
      </p:pic>
      <p:pic>
        <p:nvPicPr>
          <p:cNvPr id="14" name="图片 13">
            <a:extLst>
              <a:ext uri="{FF2B5EF4-FFF2-40B4-BE49-F238E27FC236}">
                <a16:creationId xmlns:a16="http://schemas.microsoft.com/office/drawing/2014/main" xmlns="" id="{8AD65366-6C93-4DAE-B3F1-C5BF94F0E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69544" t="3360" r="10041" b="91040"/>
          <a:stretch/>
        </p:blipFill>
        <p:spPr>
          <a:xfrm>
            <a:off x="0" y="0"/>
            <a:ext cx="1622630" cy="551329"/>
          </a:xfrm>
          <a:prstGeom prst="rect">
            <a:avLst/>
          </a:prstGeom>
        </p:spPr>
      </p:pic>
      <p:sp>
        <p:nvSpPr>
          <p:cNvPr id="15" name="矩形 14">
            <a:extLst>
              <a:ext uri="{FF2B5EF4-FFF2-40B4-BE49-F238E27FC236}">
                <a16:creationId xmlns:a16="http://schemas.microsoft.com/office/drawing/2014/main" xmlns="" id="{180DDCC4-0E43-4DA8-B6A3-1484E4FEFDBF}"/>
              </a:ext>
            </a:extLst>
          </p:cNvPr>
          <p:cNvSpPr/>
          <p:nvPr/>
        </p:nvSpPr>
        <p:spPr>
          <a:xfrm>
            <a:off x="1622630" y="51470"/>
            <a:ext cx="7521370" cy="504056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7421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结构可视化</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矩形: 圆角 21">
            <a:extLst>
              <a:ext uri="{FF2B5EF4-FFF2-40B4-BE49-F238E27FC236}">
                <a16:creationId xmlns:a16="http://schemas.microsoft.com/office/drawing/2014/main" xmlns="" id="{91108B1B-960A-459B-B221-1243E0075672}"/>
              </a:ext>
            </a:extLst>
          </p:cNvPr>
          <p:cNvSpPr/>
          <p:nvPr/>
        </p:nvSpPr>
        <p:spPr>
          <a:xfrm>
            <a:off x="1601005" y="650224"/>
            <a:ext cx="7381580" cy="1921526"/>
          </a:xfrm>
          <a:prstGeom prst="roundRect">
            <a:avLst>
              <a:gd name="adj" fmla="val 4886"/>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xmlns="" id="{DDD2291D-5181-4B28-8034-02BC90CBE991}"/>
              </a:ext>
            </a:extLst>
          </p:cNvPr>
          <p:cNvSpPr txBox="1"/>
          <p:nvPr/>
        </p:nvSpPr>
        <p:spPr>
          <a:xfrm>
            <a:off x="1685519" y="779794"/>
            <a:ext cx="7223596" cy="1657762"/>
          </a:xfrm>
          <a:prstGeom prst="rect">
            <a:avLst/>
          </a:prstGeom>
          <a:noFill/>
        </p:spPr>
        <p:txBody>
          <a:bodyPr wrap="square">
            <a:spAutoFit/>
          </a:bodyPr>
          <a:lstStyle/>
          <a:p>
            <a:pPr indent="200025" algn="just" fontAlgn="auto">
              <a:lnSpc>
                <a:spcPct val="150000"/>
              </a:lnSpc>
            </a:pPr>
            <a:r>
              <a:rPr lang="zh-CN" altLang="en-US" sz="1400" b="1" dirty="0">
                <a:latin typeface="方正艺黑简体" panose="03000509000000000000" pitchFamily="65" charset="-122"/>
                <a:ea typeface="方正艺黑简体" panose="03000509000000000000" pitchFamily="65" charset="-122"/>
              </a:rPr>
              <a:t>怎么做</a:t>
            </a:r>
            <a:r>
              <a:rPr lang="en-US" altLang="zh-CN" sz="1400" b="1" dirty="0">
                <a:latin typeface="方正艺黑简体" panose="03000509000000000000" pitchFamily="65" charset="-122"/>
                <a:ea typeface="方正艺黑简体" panose="03000509000000000000" pitchFamily="65" charset="-122"/>
              </a:rPr>
              <a:t>——</a:t>
            </a:r>
            <a:r>
              <a:rPr lang="zh-CN" altLang="zh-CN" sz="1400" dirty="0">
                <a:latin typeface="浪漫雅圆" panose="02010601040101010101" pitchFamily="2" charset="-122"/>
                <a:ea typeface="浪漫雅圆" panose="02010601040101010101" pitchFamily="2" charset="-122"/>
              </a:rPr>
              <a:t>思维导图是有效实施知识“块状化”整理和“知识关系编码”的工具，梳理并形成思维导图的过程需要遵循“找关系”原则。包括，理顺“点知识”之间的因果关系；整合“点知识”与“块知识”之间的从属关系；挖掘“块知识”与“块知识”之间的结构关系。思维导图最重要的不是对知识的重复“在线”，而是对知识内在关系的梳理，你要知道，思维导图的世界里，是一个有关</a:t>
            </a:r>
            <a:r>
              <a:rPr lang="zh-CN" altLang="en-US" sz="1400" dirty="0">
                <a:latin typeface="浪漫雅圆" panose="02010601040101010101" pitchFamily="2" charset="-122"/>
                <a:ea typeface="浪漫雅圆" panose="02010601040101010101" pitchFamily="2" charset="-122"/>
              </a:rPr>
              <a:t>联</a:t>
            </a:r>
            <a:r>
              <a:rPr lang="zh-CN" altLang="zh-CN" sz="1400" dirty="0">
                <a:latin typeface="浪漫雅圆" panose="02010601040101010101" pitchFamily="2" charset="-122"/>
                <a:ea typeface="浪漫雅圆" panose="02010601040101010101" pitchFamily="2" charset="-122"/>
              </a:rPr>
              <a:t>的</a:t>
            </a:r>
            <a:r>
              <a:rPr lang="zh-CN" altLang="en-US" sz="1400" dirty="0">
                <a:latin typeface="浪漫雅圆" panose="02010601040101010101" pitchFamily="2" charset="-122"/>
                <a:ea typeface="浪漫雅圆" panose="02010601040101010101" pitchFamily="2" charset="-122"/>
              </a:rPr>
              <a:t>生态</a:t>
            </a:r>
            <a:r>
              <a:rPr lang="zh-CN" altLang="zh-CN" sz="1400" dirty="0">
                <a:latin typeface="浪漫雅圆" panose="02010601040101010101" pitchFamily="2" charset="-122"/>
                <a:ea typeface="浪漫雅圆" panose="02010601040101010101" pitchFamily="2" charset="-122"/>
              </a:rPr>
              <a:t>社会。</a:t>
            </a:r>
          </a:p>
        </p:txBody>
      </p:sp>
      <p:pic>
        <p:nvPicPr>
          <p:cNvPr id="24" name="图片 23">
            <a:extLst>
              <a:ext uri="{FF2B5EF4-FFF2-40B4-BE49-F238E27FC236}">
                <a16:creationId xmlns:a16="http://schemas.microsoft.com/office/drawing/2014/main" xmlns="" id="{FB18D9C9-9BBC-4052-802E-BCAE71A5BEAB}"/>
              </a:ext>
            </a:extLst>
          </p:cNvPr>
          <p:cNvPicPr>
            <a:picLocks noChangeAspect="1"/>
          </p:cNvPicPr>
          <p:nvPr/>
        </p:nvPicPr>
        <p:blipFill>
          <a:blip r:embed="rId4"/>
          <a:stretch>
            <a:fillRect/>
          </a:stretch>
        </p:blipFill>
        <p:spPr>
          <a:xfrm>
            <a:off x="1595358" y="2951978"/>
            <a:ext cx="7381577" cy="2006133"/>
          </a:xfrm>
          <a:prstGeom prst="rect">
            <a:avLst/>
          </a:prstGeom>
          <a:ln>
            <a:solidFill>
              <a:schemeClr val="bg2">
                <a:lumMod val="75000"/>
              </a:schemeClr>
            </a:solidFill>
          </a:ln>
        </p:spPr>
      </p:pic>
      <p:pic>
        <p:nvPicPr>
          <p:cNvPr id="25" name="图片 24">
            <a:extLst>
              <a:ext uri="{FF2B5EF4-FFF2-40B4-BE49-F238E27FC236}">
                <a16:creationId xmlns:a16="http://schemas.microsoft.com/office/drawing/2014/main" xmlns="" id="{F50D735C-737C-4CC7-82FE-2C2BD049A1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46" t="61105" r="79497" b="28825"/>
          <a:stretch/>
        </p:blipFill>
        <p:spPr>
          <a:xfrm rot="5400000">
            <a:off x="5111595" y="2638944"/>
            <a:ext cx="344663" cy="206641"/>
          </a:xfrm>
          <a:prstGeom prst="rect">
            <a:avLst/>
          </a:prstGeom>
        </p:spPr>
      </p:pic>
      <p:sp>
        <p:nvSpPr>
          <p:cNvPr id="26" name="文本框 25">
            <a:extLst>
              <a:ext uri="{FF2B5EF4-FFF2-40B4-BE49-F238E27FC236}">
                <a16:creationId xmlns:a16="http://schemas.microsoft.com/office/drawing/2014/main" xmlns="" id="{BAF39293-FF20-43AD-9CD8-0EA1D27988E8}"/>
              </a:ext>
            </a:extLst>
          </p:cNvPr>
          <p:cNvSpPr txBox="1"/>
          <p:nvPr/>
        </p:nvSpPr>
        <p:spPr>
          <a:xfrm>
            <a:off x="6607513" y="2676063"/>
            <a:ext cx="2436611" cy="314381"/>
          </a:xfrm>
          <a:prstGeom prst="rect">
            <a:avLst/>
          </a:prstGeom>
          <a:noFill/>
        </p:spPr>
        <p:txBody>
          <a:bodyPr wrap="square">
            <a:spAutoFit/>
          </a:bodyPr>
          <a:lstStyle/>
          <a:p>
            <a:pPr algn="r">
              <a:lnSpc>
                <a:spcPct val="150000"/>
              </a:lnSpc>
            </a:pP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杨晓军</a:t>
            </a: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表格式极简中国史</a:t>
            </a:r>
            <a:r>
              <a:rPr lang="en-US" altLang="zh-CN" sz="1050" dirty="0">
                <a:latin typeface="方正特雅宋简" panose="02000000000000000000" pitchFamily="2" charset="-122"/>
                <a:ea typeface="方正特雅宋简" panose="02000000000000000000" pitchFamily="2" charset="-122"/>
              </a:rPr>
              <a:t>》</a:t>
            </a:r>
            <a:endParaRPr lang="zh-CN" altLang="zh-CN" sz="1050" dirty="0">
              <a:latin typeface="方正特雅宋简" panose="02000000000000000000" pitchFamily="2" charset="-122"/>
              <a:ea typeface="方正特雅宋简" panose="02000000000000000000" pitchFamily="2" charset="-122"/>
            </a:endParaRPr>
          </a:p>
        </p:txBody>
      </p:sp>
      <p:sp>
        <p:nvSpPr>
          <p:cNvPr id="27" name="矩形: 圆角 26">
            <a:extLst>
              <a:ext uri="{FF2B5EF4-FFF2-40B4-BE49-F238E27FC236}">
                <a16:creationId xmlns:a16="http://schemas.microsoft.com/office/drawing/2014/main" xmlns="" id="{A28B7F45-5D1F-4361-9362-F7E51E0CE06B}"/>
              </a:ext>
            </a:extLst>
          </p:cNvPr>
          <p:cNvSpPr/>
          <p:nvPr/>
        </p:nvSpPr>
        <p:spPr>
          <a:xfrm>
            <a:off x="7870657" y="3513272"/>
            <a:ext cx="692459" cy="29128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3261044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知识群落化</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TextBox 3">
            <a:extLst>
              <a:ext uri="{FF2B5EF4-FFF2-40B4-BE49-F238E27FC236}">
                <a16:creationId xmlns:a16="http://schemas.microsoft.com/office/drawing/2014/main" xmlns="" id="{447CA009-F6A9-43DF-8D67-86299780F551}"/>
              </a:ext>
            </a:extLst>
          </p:cNvPr>
          <p:cNvSpPr txBox="1"/>
          <p:nvPr/>
        </p:nvSpPr>
        <p:spPr>
          <a:xfrm>
            <a:off x="1610334" y="1426755"/>
            <a:ext cx="1005404" cy="338554"/>
          </a:xfrm>
          <a:prstGeom prst="rect">
            <a:avLst/>
          </a:prstGeom>
          <a:noFill/>
        </p:spPr>
        <p:txBody>
          <a:bodyPr wrap="none" rtlCol="0">
            <a:spAutoFit/>
          </a:bodyPr>
          <a:lstStyle/>
          <a:p>
            <a:pPr algn="ctr"/>
            <a:r>
              <a:rPr lang="zh-CN" altLang="en-US" sz="1600" b="1" dirty="0">
                <a:latin typeface="+mj-ea"/>
                <a:ea typeface="+mj-ea"/>
              </a:rPr>
              <a:t>思维导图</a:t>
            </a:r>
          </a:p>
        </p:txBody>
      </p:sp>
      <p:cxnSp>
        <p:nvCxnSpPr>
          <p:cNvPr id="23" name="直接连接符 22">
            <a:extLst>
              <a:ext uri="{FF2B5EF4-FFF2-40B4-BE49-F238E27FC236}">
                <a16:creationId xmlns:a16="http://schemas.microsoft.com/office/drawing/2014/main" xmlns="" id="{E0BC4325-BB5C-4561-933A-FD46088579DA}"/>
              </a:ext>
            </a:extLst>
          </p:cNvPr>
          <p:cNvCxnSpPr/>
          <p:nvPr/>
        </p:nvCxnSpPr>
        <p:spPr>
          <a:xfrm flipV="1">
            <a:off x="2762368" y="1514141"/>
            <a:ext cx="1913927" cy="2123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xmlns="" id="{66DE6D37-1C04-4CEA-B9CD-419CD88141EB}"/>
              </a:ext>
            </a:extLst>
          </p:cNvPr>
          <p:cNvCxnSpPr>
            <a:cxnSpLocks/>
          </p:cNvCxnSpPr>
          <p:nvPr/>
        </p:nvCxnSpPr>
        <p:spPr>
          <a:xfrm flipV="1">
            <a:off x="3357167" y="1490159"/>
            <a:ext cx="1370171" cy="130053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DB359272-8735-4EBA-B5E7-BB17FF5E189A}"/>
              </a:ext>
            </a:extLst>
          </p:cNvPr>
          <p:cNvCxnSpPr/>
          <p:nvPr/>
        </p:nvCxnSpPr>
        <p:spPr>
          <a:xfrm flipV="1">
            <a:off x="4643173" y="1514142"/>
            <a:ext cx="33122" cy="167508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椭圆 25">
            <a:extLst>
              <a:ext uri="{FF2B5EF4-FFF2-40B4-BE49-F238E27FC236}">
                <a16:creationId xmlns:a16="http://schemas.microsoft.com/office/drawing/2014/main" xmlns="" id="{C31EB9E3-9913-4BB3-8D5A-30B5A9F2CAFC}"/>
              </a:ext>
            </a:extLst>
          </p:cNvPr>
          <p:cNvSpPr/>
          <p:nvPr/>
        </p:nvSpPr>
        <p:spPr>
          <a:xfrm>
            <a:off x="3059199" y="2436195"/>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8" name="椭圆 27">
            <a:extLst>
              <a:ext uri="{FF2B5EF4-FFF2-40B4-BE49-F238E27FC236}">
                <a16:creationId xmlns:a16="http://schemas.microsoft.com/office/drawing/2014/main" xmlns="" id="{88777E01-AFB7-4A60-827A-F207E9CB15EF}"/>
              </a:ext>
            </a:extLst>
          </p:cNvPr>
          <p:cNvSpPr/>
          <p:nvPr/>
        </p:nvSpPr>
        <p:spPr>
          <a:xfrm>
            <a:off x="2697035" y="1194690"/>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9" name="TextBox 17">
            <a:extLst>
              <a:ext uri="{FF2B5EF4-FFF2-40B4-BE49-F238E27FC236}">
                <a16:creationId xmlns:a16="http://schemas.microsoft.com/office/drawing/2014/main" xmlns="" id="{8BB29AD1-1A8F-4EB1-A542-1AFBF079C5E6}"/>
              </a:ext>
            </a:extLst>
          </p:cNvPr>
          <p:cNvSpPr txBox="1"/>
          <p:nvPr/>
        </p:nvSpPr>
        <p:spPr>
          <a:xfrm>
            <a:off x="2198879" y="2666881"/>
            <a:ext cx="800219" cy="338554"/>
          </a:xfrm>
          <a:prstGeom prst="rect">
            <a:avLst/>
          </a:prstGeom>
          <a:noFill/>
        </p:spPr>
        <p:txBody>
          <a:bodyPr wrap="none" rtlCol="0">
            <a:spAutoFit/>
          </a:bodyPr>
          <a:lstStyle/>
          <a:p>
            <a:pPr algn="ctr"/>
            <a:r>
              <a:rPr lang="zh-CN" altLang="en-US" sz="1600" b="1" dirty="0">
                <a:latin typeface="+mj-ea"/>
                <a:ea typeface="+mj-ea"/>
              </a:rPr>
              <a:t>表框图</a:t>
            </a:r>
          </a:p>
        </p:txBody>
      </p:sp>
      <p:sp>
        <p:nvSpPr>
          <p:cNvPr id="30" name="TextBox 19">
            <a:extLst>
              <a:ext uri="{FF2B5EF4-FFF2-40B4-BE49-F238E27FC236}">
                <a16:creationId xmlns:a16="http://schemas.microsoft.com/office/drawing/2014/main" xmlns="" id="{2B054B22-73CA-46B4-AC69-66E87440D789}"/>
              </a:ext>
            </a:extLst>
          </p:cNvPr>
          <p:cNvSpPr txBox="1"/>
          <p:nvPr/>
        </p:nvSpPr>
        <p:spPr>
          <a:xfrm>
            <a:off x="3519553" y="3428464"/>
            <a:ext cx="800219" cy="338554"/>
          </a:xfrm>
          <a:prstGeom prst="rect">
            <a:avLst/>
          </a:prstGeom>
          <a:noFill/>
        </p:spPr>
        <p:txBody>
          <a:bodyPr wrap="none" rtlCol="0">
            <a:spAutoFit/>
          </a:bodyPr>
          <a:lstStyle/>
          <a:p>
            <a:pPr algn="ctr"/>
            <a:r>
              <a:rPr lang="zh-CN" altLang="en-US" sz="1600" b="1" dirty="0">
                <a:latin typeface="+mj-ea"/>
                <a:ea typeface="+mj-ea"/>
              </a:rPr>
              <a:t>逻辑图</a:t>
            </a:r>
          </a:p>
        </p:txBody>
      </p:sp>
      <p:sp>
        <p:nvSpPr>
          <p:cNvPr id="31" name="TextBox 20">
            <a:extLst>
              <a:ext uri="{FF2B5EF4-FFF2-40B4-BE49-F238E27FC236}">
                <a16:creationId xmlns:a16="http://schemas.microsoft.com/office/drawing/2014/main" xmlns="" id="{40EEA0CD-5734-4CA9-A366-D6B1435597E8}"/>
              </a:ext>
            </a:extLst>
          </p:cNvPr>
          <p:cNvSpPr txBox="1"/>
          <p:nvPr/>
        </p:nvSpPr>
        <p:spPr>
          <a:xfrm>
            <a:off x="1646810" y="3709600"/>
            <a:ext cx="3118355" cy="625171"/>
          </a:xfrm>
          <a:prstGeom prst="rect">
            <a:avLst/>
          </a:prstGeom>
          <a:noFill/>
        </p:spPr>
        <p:txBody>
          <a:bodyPr wrap="square" rtlCol="0">
            <a:spAutoFit/>
          </a:bodyPr>
          <a:lstStyle/>
          <a:p>
            <a:pPr>
              <a:lnSpc>
                <a:spcPct val="130000"/>
              </a:lnSpc>
              <a:defRPr/>
            </a:pPr>
            <a:r>
              <a:rPr lang="zh-CN" altLang="en-US" sz="1400" dirty="0">
                <a:latin typeface="+mj-ea"/>
                <a:ea typeface="+mj-ea"/>
              </a:rPr>
              <a:t>注意历史事件之间的 逻辑关系</a:t>
            </a:r>
            <a:endParaRPr lang="en-US" altLang="zh-CN" sz="1400" dirty="0">
              <a:latin typeface="+mj-ea"/>
              <a:ea typeface="+mj-ea"/>
            </a:endParaRPr>
          </a:p>
          <a:p>
            <a:pPr algn="r">
              <a:lnSpc>
                <a:spcPct val="130000"/>
              </a:lnSpc>
              <a:defRPr/>
            </a:pPr>
            <a:r>
              <a:rPr lang="zh-CN" altLang="en-US" sz="1400" dirty="0">
                <a:latin typeface="+mj-ea"/>
                <a:ea typeface="+mj-ea"/>
              </a:rPr>
              <a:t>注意知识的块状化</a:t>
            </a:r>
            <a:r>
              <a:rPr lang="en-US" altLang="zh-CN" sz="1400" dirty="0">
                <a:latin typeface="+mj-ea"/>
                <a:ea typeface="+mj-ea"/>
              </a:rPr>
              <a:t>|</a:t>
            </a:r>
            <a:r>
              <a:rPr lang="zh-CN" altLang="en-US" sz="1400" dirty="0">
                <a:latin typeface="+mj-ea"/>
                <a:ea typeface="+mj-ea"/>
              </a:rPr>
              <a:t>可视化整理</a:t>
            </a:r>
          </a:p>
        </p:txBody>
      </p:sp>
      <p:pic>
        <p:nvPicPr>
          <p:cNvPr id="32" name="图片 4">
            <a:extLst>
              <a:ext uri="{FF2B5EF4-FFF2-40B4-BE49-F238E27FC236}">
                <a16:creationId xmlns:a16="http://schemas.microsoft.com/office/drawing/2014/main" xmlns="" id="{D98FA96D-293F-4AFE-A713-8379DB5919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2808" y="1490159"/>
            <a:ext cx="4164854" cy="267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直接连接符 32">
            <a:extLst>
              <a:ext uri="{FF2B5EF4-FFF2-40B4-BE49-F238E27FC236}">
                <a16:creationId xmlns:a16="http://schemas.microsoft.com/office/drawing/2014/main" xmlns="" id="{EC82BDD8-8213-43C1-BA51-1A687D9B9F33}"/>
              </a:ext>
            </a:extLst>
          </p:cNvPr>
          <p:cNvCxnSpPr>
            <a:cxnSpLocks/>
            <a:stCxn id="22" idx="2"/>
          </p:cNvCxnSpPr>
          <p:nvPr/>
        </p:nvCxnSpPr>
        <p:spPr>
          <a:xfrm>
            <a:off x="2113036" y="1765309"/>
            <a:ext cx="0" cy="1832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xmlns="" id="{E2343E57-C613-470B-80AB-154033224B91}"/>
              </a:ext>
            </a:extLst>
          </p:cNvPr>
          <p:cNvCxnSpPr>
            <a:cxnSpLocks/>
            <a:endCxn id="30" idx="1"/>
          </p:cNvCxnSpPr>
          <p:nvPr/>
        </p:nvCxnSpPr>
        <p:spPr>
          <a:xfrm>
            <a:off x="2113036" y="3597741"/>
            <a:ext cx="14065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xmlns="" id="{8415544B-3A59-4651-BED8-686DBDA3292F}"/>
              </a:ext>
            </a:extLst>
          </p:cNvPr>
          <p:cNvCxnSpPr>
            <a:endCxn id="29" idx="1"/>
          </p:cNvCxnSpPr>
          <p:nvPr/>
        </p:nvCxnSpPr>
        <p:spPr>
          <a:xfrm>
            <a:off x="2113036" y="2836158"/>
            <a:ext cx="858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椭圆 26">
            <a:extLst>
              <a:ext uri="{FF2B5EF4-FFF2-40B4-BE49-F238E27FC236}">
                <a16:creationId xmlns:a16="http://schemas.microsoft.com/office/drawing/2014/main" xmlns="" id="{B3F9636E-4B87-449C-A053-E98EC69A87DA}"/>
              </a:ext>
            </a:extLst>
          </p:cNvPr>
          <p:cNvSpPr/>
          <p:nvPr/>
        </p:nvSpPr>
        <p:spPr>
          <a:xfrm>
            <a:off x="4313107" y="2963540"/>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9" name="椭圆 38">
            <a:extLst>
              <a:ext uri="{FF2B5EF4-FFF2-40B4-BE49-F238E27FC236}">
                <a16:creationId xmlns:a16="http://schemas.microsoft.com/office/drawing/2014/main" xmlns="" id="{38510D63-0402-455E-9AAD-CE3940F308EC}"/>
              </a:ext>
            </a:extLst>
          </p:cNvPr>
          <p:cNvSpPr/>
          <p:nvPr/>
        </p:nvSpPr>
        <p:spPr>
          <a:xfrm>
            <a:off x="4533548" y="1433291"/>
            <a:ext cx="235059" cy="242033"/>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Tree>
    <p:extLst>
      <p:ext uri="{BB962C8B-B14F-4D97-AF65-F5344CB8AC3E}">
        <p14:creationId xmlns:p14="http://schemas.microsoft.com/office/powerpoint/2010/main" val="4131747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结构可视化</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文本框 21">
            <a:extLst>
              <a:ext uri="{FF2B5EF4-FFF2-40B4-BE49-F238E27FC236}">
                <a16:creationId xmlns:a16="http://schemas.microsoft.com/office/drawing/2014/main" xmlns="" id="{059357AA-7635-4F50-A945-152B72CB265B}"/>
              </a:ext>
            </a:extLst>
          </p:cNvPr>
          <p:cNvSpPr txBox="1"/>
          <p:nvPr/>
        </p:nvSpPr>
        <p:spPr>
          <a:xfrm>
            <a:off x="1544503" y="484345"/>
            <a:ext cx="7522596" cy="2846164"/>
          </a:xfrm>
          <a:prstGeom prst="rect">
            <a:avLst/>
          </a:prstGeom>
          <a:noFill/>
        </p:spPr>
        <p:txBody>
          <a:bodyPr wrap="square">
            <a:spAutoFit/>
          </a:bodyPr>
          <a:lstStyle/>
          <a:p>
            <a:pPr algn="just" fontAlgn="auto">
              <a:lnSpc>
                <a:spcPct val="114000"/>
              </a:lnSpc>
            </a:pPr>
            <a:r>
              <a:rPr lang="en-US" altLang="zh-CN" dirty="0">
                <a:effectLst/>
                <a:latin typeface="Times New Roman" panose="02020603050405020304" pitchFamily="18" charset="0"/>
                <a:ea typeface="等线" panose="02010600030101010101" pitchFamily="2" charset="-122"/>
              </a:rPr>
              <a:t>    </a:t>
            </a:r>
            <a:r>
              <a:rPr lang="zh-CN" altLang="zh-CN" sz="1400" dirty="0">
                <a:effectLst/>
                <a:latin typeface="方正苏新诗柳楷简体" panose="02000000000000000000" pitchFamily="2" charset="-122"/>
                <a:ea typeface="方正苏新诗柳楷简体" panose="02000000000000000000" pitchFamily="2" charset="-122"/>
              </a:rPr>
              <a:t>在形象记忆中占有重要地位的是表象，我们过去感知的事物在回忆时多数是以的形式呈现。表象的显著特点是具有</a:t>
            </a:r>
            <a:r>
              <a:rPr lang="zh-CN" altLang="zh-CN" sz="1400" dirty="0">
                <a:latin typeface="方正艺黑简体" panose="03000509000000000000" pitchFamily="65" charset="-122"/>
                <a:ea typeface="方正艺黑简体" panose="03000509000000000000" pitchFamily="65" charset="-122"/>
              </a:rPr>
              <a:t>直观、鲜明、稳定</a:t>
            </a:r>
            <a:r>
              <a:rPr lang="zh-CN" altLang="zh-CN" sz="1400" dirty="0">
                <a:effectLst/>
                <a:latin typeface="方正苏新诗柳楷简体" panose="02000000000000000000" pitchFamily="2" charset="-122"/>
                <a:ea typeface="方正苏新诗柳楷简体" panose="02000000000000000000" pitchFamily="2" charset="-122"/>
              </a:rPr>
              <a:t>的</a:t>
            </a:r>
            <a:r>
              <a:rPr lang="zh-CN" altLang="zh-CN" sz="1400" dirty="0">
                <a:latin typeface="方正艺黑简体" panose="03000509000000000000" pitchFamily="65" charset="-122"/>
                <a:ea typeface="方正艺黑简体" panose="03000509000000000000" pitchFamily="65" charset="-122"/>
              </a:rPr>
              <a:t>画面感</a:t>
            </a:r>
            <a:r>
              <a:rPr lang="zh-CN" altLang="zh-CN" sz="1400" dirty="0">
                <a:effectLst/>
                <a:latin typeface="方正苏新诗柳楷简体" panose="02000000000000000000" pitchFamily="2" charset="-122"/>
                <a:ea typeface="方正苏新诗柳楷简体" panose="02000000000000000000" pitchFamily="2" charset="-122"/>
              </a:rPr>
              <a:t>，它能给人深刻的印象，能够帮助人进行联想，触景生情引发人的</a:t>
            </a:r>
            <a:r>
              <a:rPr lang="zh-CN" altLang="zh-CN" sz="1400" dirty="0">
                <a:latin typeface="方正艺黑简体" panose="03000509000000000000" pitchFamily="65" charset="-122"/>
                <a:ea typeface="方正艺黑简体" panose="03000509000000000000" pitchFamily="65" charset="-122"/>
              </a:rPr>
              <a:t>情绪色彩</a:t>
            </a:r>
            <a:r>
              <a:rPr lang="zh-CN" altLang="zh-CN" sz="1400" dirty="0">
                <a:effectLst/>
                <a:latin typeface="方正苏新诗柳楷简体" panose="02000000000000000000" pitchFamily="2" charset="-122"/>
                <a:ea typeface="方正苏新诗柳楷简体" panose="02000000000000000000" pitchFamily="2" charset="-122"/>
              </a:rPr>
              <a:t>，通过联想还可能产生跳跃式的想象，所以说借助脑补的形象来记忆事物能够</a:t>
            </a:r>
            <a:r>
              <a:rPr lang="zh-CN" altLang="zh-CN" sz="1400" dirty="0">
                <a:effectLst/>
                <a:latin typeface="方正艺黑简体" panose="03000509000000000000" pitchFamily="65" charset="-122"/>
                <a:ea typeface="方正艺黑简体" panose="03000509000000000000" pitchFamily="65" charset="-122"/>
              </a:rPr>
              <a:t>增强对知识理解和记忆</a:t>
            </a:r>
            <a:r>
              <a:rPr lang="zh-CN" altLang="zh-CN" sz="1400" dirty="0">
                <a:effectLst/>
                <a:latin typeface="方正苏新诗柳楷简体" panose="02000000000000000000" pitchFamily="2" charset="-122"/>
                <a:ea typeface="方正苏新诗柳楷简体" panose="02000000000000000000" pitchFamily="2" charset="-122"/>
              </a:rPr>
              <a:t>的效果。形象情景能使知识在大脑中实现“可视化”表达，直观形象的材料比枯燥抽象的材料容易记得多。所以赋予事物比它们原来就有的更鲜明或对比更强烈的色彩，使它们在周围事物之中处于更突出的地位，在你的眼前能镂空呈现变成彩色</a:t>
            </a:r>
            <a:r>
              <a:rPr lang="zh-CN" altLang="en-US" sz="1400" dirty="0">
                <a:latin typeface="方正苏新诗柳楷简体" panose="02000000000000000000" pitchFamily="2" charset="-122"/>
                <a:ea typeface="方正苏新诗柳楷简体" panose="02000000000000000000" pitchFamily="2" charset="-122"/>
              </a:rPr>
              <a:t>。</a:t>
            </a:r>
            <a:r>
              <a:rPr lang="zh-CN" altLang="zh-CN" sz="1400" dirty="0">
                <a:effectLst/>
                <a:latin typeface="方正苏新诗柳楷简体" panose="02000000000000000000" pitchFamily="2" charset="-122"/>
                <a:ea typeface="方正苏新诗柳楷简体" panose="02000000000000000000" pitchFamily="2" charset="-122"/>
              </a:rPr>
              <a:t>简单规则有两个</a:t>
            </a:r>
            <a:r>
              <a:rPr lang="zh-CN" altLang="en-US" sz="1400" dirty="0">
                <a:effectLst/>
                <a:latin typeface="方正苏新诗柳楷简体" panose="02000000000000000000" pitchFamily="2" charset="-122"/>
                <a:ea typeface="方正苏新诗柳楷简体" panose="02000000000000000000" pitchFamily="2" charset="-122"/>
              </a:rPr>
              <a:t>，</a:t>
            </a:r>
            <a:r>
              <a:rPr lang="zh-CN" altLang="zh-CN" sz="1400" dirty="0">
                <a:effectLst/>
                <a:latin typeface="方正苏新诗柳楷简体" panose="02000000000000000000" pitchFamily="2" charset="-122"/>
                <a:ea typeface="方正苏新诗柳楷简体" panose="02000000000000000000" pitchFamily="2" charset="-122"/>
              </a:rPr>
              <a:t>第一，</a:t>
            </a:r>
            <a:r>
              <a:rPr lang="zh-CN" altLang="zh-CN" sz="1400" b="1" dirty="0">
                <a:effectLst/>
                <a:latin typeface="方正苏新诗柳楷简体" panose="02000000000000000000" pitchFamily="2" charset="-122"/>
                <a:ea typeface="方正苏新诗柳楷简体" panose="02000000000000000000" pitchFamily="2" charset="-122"/>
              </a:rPr>
              <a:t>联系性</a:t>
            </a:r>
            <a:r>
              <a:rPr lang="zh-CN" altLang="zh-CN" sz="1400" dirty="0">
                <a:effectLst/>
                <a:latin typeface="方正苏新诗柳楷简体" panose="02000000000000000000" pitchFamily="2" charset="-122"/>
                <a:ea typeface="方正苏新诗柳楷简体" panose="02000000000000000000" pitchFamily="2" charset="-122"/>
              </a:rPr>
              <a:t>。在想记忆的事物之间，建立一种富有</a:t>
            </a:r>
            <a:r>
              <a:rPr lang="zh-CN" altLang="en-US" sz="1400" dirty="0">
                <a:solidFill>
                  <a:srgbClr val="C00000"/>
                </a:solidFill>
                <a:effectLst/>
                <a:latin typeface="方正特雅宋简" panose="02000000000000000000" pitchFamily="2" charset="-122"/>
                <a:ea typeface="方正特雅宋简" panose="02000000000000000000" pitchFamily="2" charset="-122"/>
              </a:rPr>
              <a:t>逻辑</a:t>
            </a:r>
            <a:r>
              <a:rPr lang="zh-CN" altLang="zh-CN" sz="1400" dirty="0">
                <a:solidFill>
                  <a:srgbClr val="C00000"/>
                </a:solidFill>
                <a:effectLst/>
                <a:latin typeface="方正特雅宋简" panose="02000000000000000000" pitchFamily="2" charset="-122"/>
                <a:ea typeface="方正特雅宋简" panose="02000000000000000000" pitchFamily="2" charset="-122"/>
              </a:rPr>
              <a:t>性</a:t>
            </a:r>
            <a:r>
              <a:rPr lang="zh-CN" altLang="zh-CN" sz="1400" dirty="0">
                <a:effectLst/>
                <a:latin typeface="方正苏新诗柳楷简体" panose="02000000000000000000" pitchFamily="2" charset="-122"/>
                <a:ea typeface="方正苏新诗柳楷简体" panose="02000000000000000000" pitchFamily="2" charset="-122"/>
              </a:rPr>
              <a:t>但又简单</a:t>
            </a:r>
            <a:r>
              <a:rPr lang="zh-CN" altLang="en-US" sz="1400" dirty="0">
                <a:effectLst/>
                <a:latin typeface="方正苏新诗柳楷简体" panose="02000000000000000000" pitchFamily="2" charset="-122"/>
                <a:ea typeface="方正苏新诗柳楷简体" panose="02000000000000000000" pitchFamily="2" charset="-122"/>
              </a:rPr>
              <a:t>明了</a:t>
            </a:r>
            <a:r>
              <a:rPr lang="zh-CN" altLang="zh-CN" sz="1400" dirty="0">
                <a:effectLst/>
                <a:latin typeface="方正苏新诗柳楷简体" panose="02000000000000000000" pitchFamily="2" charset="-122"/>
                <a:ea typeface="方正苏新诗柳楷简体" panose="02000000000000000000" pitchFamily="2" charset="-122"/>
              </a:rPr>
              <a:t>的联系，让它们互相交叉在一起。第二，突出性。我们最容易回想起来的是我们最感兴趣的内容。用一切可能的方法使组合起来的场景变得突出有趣，同时在这个过程中，运用所有的感觉官能去设想闻到的味道、触摸的感觉、听到的声音、看到的形象，</a:t>
            </a:r>
            <a:r>
              <a:rPr lang="zh-CN" altLang="en-US" sz="1400" dirty="0">
                <a:effectLst/>
                <a:latin typeface="方正苏新诗柳楷简体" panose="02000000000000000000" pitchFamily="2" charset="-122"/>
                <a:ea typeface="方正苏新诗柳楷简体" panose="02000000000000000000" pitchFamily="2" charset="-122"/>
              </a:rPr>
              <a:t>也就是</a:t>
            </a:r>
            <a:r>
              <a:rPr lang="zh-CN" altLang="zh-CN" sz="1400" dirty="0">
                <a:effectLst/>
                <a:latin typeface="方正苏新诗柳楷简体" panose="02000000000000000000" pitchFamily="2" charset="-122"/>
                <a:ea typeface="方正苏新诗柳楷简体" panose="02000000000000000000" pitchFamily="2" charset="-122"/>
              </a:rPr>
              <a:t>让自己成为那只鹅。 　　</a:t>
            </a:r>
          </a:p>
          <a:p>
            <a:pPr algn="just" fontAlgn="auto">
              <a:lnSpc>
                <a:spcPct val="114000"/>
              </a:lnSpc>
            </a:pPr>
            <a:r>
              <a:rPr lang="zh-CN" altLang="en-US" sz="1400" dirty="0">
                <a:effectLst/>
                <a:latin typeface="方正苏新诗柳楷简体" panose="02000000000000000000" pitchFamily="2" charset="-122"/>
                <a:ea typeface="方正苏新诗柳楷简体" panose="02000000000000000000" pitchFamily="2" charset="-122"/>
              </a:rPr>
              <a:t>    基本原则就是</a:t>
            </a:r>
            <a:r>
              <a:rPr lang="zh-CN" altLang="zh-CN" sz="1400" dirty="0">
                <a:effectLst/>
                <a:latin typeface="方正苏新诗柳楷简体" panose="02000000000000000000" pitchFamily="2" charset="-122"/>
                <a:ea typeface="方正苏新诗柳楷简体" panose="02000000000000000000" pitchFamily="2" charset="-122"/>
              </a:rPr>
              <a:t>把需要记忆的事物联系成一个</a:t>
            </a:r>
            <a:r>
              <a:rPr lang="zh-CN" altLang="en-US" sz="1400" b="1" dirty="0">
                <a:effectLst/>
                <a:latin typeface="方正艺黑简体" panose="03000509000000000000" pitchFamily="65" charset="-122"/>
                <a:ea typeface="方正艺黑简体" panose="03000509000000000000" pitchFamily="65" charset="-122"/>
              </a:rPr>
              <a:t>有机</a:t>
            </a:r>
            <a:r>
              <a:rPr lang="zh-CN" altLang="zh-CN" sz="1400" b="1" dirty="0">
                <a:effectLst/>
                <a:latin typeface="方正艺黑简体" panose="03000509000000000000" pitchFamily="65" charset="-122"/>
                <a:ea typeface="方正艺黑简体" panose="03000509000000000000" pitchFamily="65" charset="-122"/>
              </a:rPr>
              <a:t>系统</a:t>
            </a:r>
            <a:r>
              <a:rPr lang="zh-CN" altLang="zh-CN" sz="1400" dirty="0">
                <a:effectLst/>
                <a:latin typeface="方正苏新诗柳楷简体" panose="02000000000000000000" pitchFamily="2" charset="-122"/>
                <a:ea typeface="方正苏新诗柳楷简体" panose="02000000000000000000" pitchFamily="2" charset="-122"/>
              </a:rPr>
              <a:t>。</a:t>
            </a:r>
          </a:p>
        </p:txBody>
      </p:sp>
      <p:cxnSp>
        <p:nvCxnSpPr>
          <p:cNvPr id="23" name="直接连接符 22">
            <a:extLst>
              <a:ext uri="{FF2B5EF4-FFF2-40B4-BE49-F238E27FC236}">
                <a16:creationId xmlns:a16="http://schemas.microsoft.com/office/drawing/2014/main" xmlns="" id="{790BEB18-EF2B-4816-8519-3D5FE56366ED}"/>
              </a:ext>
            </a:extLst>
          </p:cNvPr>
          <p:cNvCxnSpPr/>
          <p:nvPr/>
        </p:nvCxnSpPr>
        <p:spPr>
          <a:xfrm>
            <a:off x="2877081" y="3376190"/>
            <a:ext cx="624457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xmlns="" id="{24937C33-2257-414B-906B-D361AB8B2D2E}"/>
              </a:ext>
            </a:extLst>
          </p:cNvPr>
          <p:cNvGrpSpPr/>
          <p:nvPr/>
        </p:nvGrpSpPr>
        <p:grpSpPr>
          <a:xfrm>
            <a:off x="1556586" y="3645393"/>
            <a:ext cx="7524496" cy="1359908"/>
            <a:chOff x="2077645" y="4686158"/>
            <a:chExt cx="9954076" cy="1813210"/>
          </a:xfrm>
        </p:grpSpPr>
        <p:sp>
          <p:nvSpPr>
            <p:cNvPr id="25" name="文本框 24">
              <a:extLst>
                <a:ext uri="{FF2B5EF4-FFF2-40B4-BE49-F238E27FC236}">
                  <a16:creationId xmlns:a16="http://schemas.microsoft.com/office/drawing/2014/main" xmlns="" id="{42853A78-112E-49C8-B6D5-188449539E0F}"/>
                </a:ext>
              </a:extLst>
            </p:cNvPr>
            <p:cNvSpPr txBox="1"/>
            <p:nvPr/>
          </p:nvSpPr>
          <p:spPr>
            <a:xfrm>
              <a:off x="3421582" y="4771401"/>
              <a:ext cx="3164792" cy="410369"/>
            </a:xfrm>
            <a:prstGeom prst="rect">
              <a:avLst/>
            </a:prstGeom>
            <a:noFill/>
          </p:spPr>
          <p:txBody>
            <a:bodyPr wrap="square">
              <a:spAutoFit/>
            </a:bodyPr>
            <a:lstStyle/>
            <a:p>
              <a:r>
                <a:rPr lang="zh-CN" altLang="zh-CN" sz="1400" dirty="0">
                  <a:latin typeface="方正艺黑简体" panose="03000509000000000000" pitchFamily="65" charset="-122"/>
                  <a:ea typeface="方正艺黑简体" panose="03000509000000000000" pitchFamily="65" charset="-122"/>
                </a:rPr>
                <a:t>直观</a:t>
              </a:r>
              <a:r>
                <a:rPr lang="en-US" altLang="zh-CN" sz="1400" dirty="0">
                  <a:latin typeface="方正艺黑简体" panose="03000509000000000000" pitchFamily="65" charset="-122"/>
                  <a:ea typeface="方正艺黑简体" panose="03000509000000000000" pitchFamily="65" charset="-122"/>
                </a:rPr>
                <a:t>  </a:t>
              </a:r>
              <a:r>
                <a:rPr lang="zh-CN" altLang="zh-CN" sz="1400" dirty="0">
                  <a:latin typeface="方正艺黑简体" panose="03000509000000000000" pitchFamily="65" charset="-122"/>
                  <a:ea typeface="方正艺黑简体" panose="03000509000000000000" pitchFamily="65" charset="-122"/>
                </a:rPr>
                <a:t>鲜明</a:t>
              </a:r>
              <a:r>
                <a:rPr lang="en-US" altLang="zh-CN" sz="1400" dirty="0">
                  <a:latin typeface="方正艺黑简体" panose="03000509000000000000" pitchFamily="65" charset="-122"/>
                  <a:ea typeface="方正艺黑简体" panose="03000509000000000000" pitchFamily="65" charset="-122"/>
                </a:rPr>
                <a:t>  </a:t>
              </a:r>
              <a:r>
                <a:rPr lang="zh-CN" altLang="zh-CN" sz="1400" dirty="0">
                  <a:latin typeface="方正艺黑简体" panose="03000509000000000000" pitchFamily="65" charset="-122"/>
                  <a:ea typeface="方正艺黑简体" panose="03000509000000000000" pitchFamily="65" charset="-122"/>
                </a:rPr>
                <a:t>稳定</a:t>
              </a:r>
              <a:endParaRPr lang="zh-CN" altLang="en-US" sz="1400" dirty="0"/>
            </a:p>
          </p:txBody>
        </p:sp>
        <p:grpSp>
          <p:nvGrpSpPr>
            <p:cNvPr id="26" name="组合 25">
              <a:extLst>
                <a:ext uri="{FF2B5EF4-FFF2-40B4-BE49-F238E27FC236}">
                  <a16:creationId xmlns:a16="http://schemas.microsoft.com/office/drawing/2014/main" xmlns="" id="{657BCCB3-9D8D-4344-A84A-17244446BD93}"/>
                </a:ext>
              </a:extLst>
            </p:cNvPr>
            <p:cNvGrpSpPr/>
            <p:nvPr/>
          </p:nvGrpSpPr>
          <p:grpSpPr>
            <a:xfrm>
              <a:off x="2347098" y="4928821"/>
              <a:ext cx="9492755" cy="1537784"/>
              <a:chOff x="2335261" y="4741476"/>
              <a:chExt cx="9492755" cy="1537784"/>
            </a:xfrm>
          </p:grpSpPr>
          <p:sp>
            <p:nvSpPr>
              <p:cNvPr id="29" name="矩形: 圆角 28">
                <a:extLst>
                  <a:ext uri="{FF2B5EF4-FFF2-40B4-BE49-F238E27FC236}">
                    <a16:creationId xmlns:a16="http://schemas.microsoft.com/office/drawing/2014/main" xmlns="" id="{C6B9A101-D7C1-401D-8570-7194A88D365B}"/>
                  </a:ext>
                </a:extLst>
              </p:cNvPr>
              <p:cNvSpPr/>
              <p:nvPr/>
            </p:nvSpPr>
            <p:spPr>
              <a:xfrm>
                <a:off x="10701588" y="5281372"/>
                <a:ext cx="1126428" cy="4781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0" name="文本框 29">
                <a:extLst>
                  <a:ext uri="{FF2B5EF4-FFF2-40B4-BE49-F238E27FC236}">
                    <a16:creationId xmlns:a16="http://schemas.microsoft.com/office/drawing/2014/main" xmlns="" id="{5F97FBB0-7F38-4502-BA12-EB48EE5C091E}"/>
                  </a:ext>
                </a:extLst>
              </p:cNvPr>
              <p:cNvSpPr txBox="1"/>
              <p:nvPr/>
            </p:nvSpPr>
            <p:spPr>
              <a:xfrm>
                <a:off x="2335261" y="5126838"/>
                <a:ext cx="905585" cy="410369"/>
              </a:xfrm>
              <a:prstGeom prst="rect">
                <a:avLst/>
              </a:prstGeom>
              <a:noFill/>
            </p:spPr>
            <p:txBody>
              <a:bodyPr wrap="square">
                <a:spAutoFit/>
              </a:bodyPr>
              <a:lstStyle/>
              <a:p>
                <a:r>
                  <a:rPr lang="zh-CN" altLang="zh-CN" sz="1400" dirty="0">
                    <a:latin typeface="方正特雅宋简" panose="02000000000000000000" pitchFamily="2" charset="-122"/>
                    <a:ea typeface="方正特雅宋简" panose="02000000000000000000" pitchFamily="2" charset="-122"/>
                  </a:rPr>
                  <a:t>表象</a:t>
                </a:r>
                <a:r>
                  <a:rPr lang="en-US" altLang="zh-CN" sz="1400" dirty="0">
                    <a:effectLst/>
                    <a:latin typeface="方正艺黑简体" panose="03000509000000000000" pitchFamily="65" charset="-122"/>
                    <a:ea typeface="方正艺黑简体" panose="03000509000000000000" pitchFamily="65" charset="-122"/>
                  </a:rPr>
                  <a:t>   </a:t>
                </a:r>
                <a:endParaRPr lang="zh-CN" altLang="en-US" sz="1400" dirty="0"/>
              </a:p>
            </p:txBody>
          </p:sp>
          <p:sp>
            <p:nvSpPr>
              <p:cNvPr id="31" name="文本框 30">
                <a:extLst>
                  <a:ext uri="{FF2B5EF4-FFF2-40B4-BE49-F238E27FC236}">
                    <a16:creationId xmlns:a16="http://schemas.microsoft.com/office/drawing/2014/main" xmlns="" id="{4D06D128-0015-4D01-A544-CD8A55B73023}"/>
                  </a:ext>
                </a:extLst>
              </p:cNvPr>
              <p:cNvSpPr txBox="1"/>
              <p:nvPr/>
            </p:nvSpPr>
            <p:spPr>
              <a:xfrm>
                <a:off x="3390521" y="5868891"/>
                <a:ext cx="1044319" cy="410369"/>
              </a:xfrm>
              <a:prstGeom prst="rect">
                <a:avLst/>
              </a:prstGeom>
              <a:noFill/>
            </p:spPr>
            <p:txBody>
              <a:bodyPr wrap="square">
                <a:spAutoFit/>
              </a:bodyPr>
              <a:lstStyle/>
              <a:p>
                <a:r>
                  <a:rPr lang="zh-CN" altLang="zh-CN" sz="1400" dirty="0">
                    <a:latin typeface="方正艺黑简体" panose="03000509000000000000" pitchFamily="65" charset="-122"/>
                    <a:ea typeface="方正艺黑简体" panose="03000509000000000000" pitchFamily="65" charset="-122"/>
                  </a:rPr>
                  <a:t>画面感</a:t>
                </a:r>
                <a:endParaRPr lang="zh-CN" altLang="en-US" sz="1400" dirty="0"/>
              </a:p>
            </p:txBody>
          </p:sp>
          <p:sp>
            <p:nvSpPr>
              <p:cNvPr id="32" name="文本框 31">
                <a:extLst>
                  <a:ext uri="{FF2B5EF4-FFF2-40B4-BE49-F238E27FC236}">
                    <a16:creationId xmlns:a16="http://schemas.microsoft.com/office/drawing/2014/main" xmlns="" id="{178DBDFA-5AE9-4BC6-85A3-E3F72F7DBA70}"/>
                  </a:ext>
                </a:extLst>
              </p:cNvPr>
              <p:cNvSpPr txBox="1"/>
              <p:nvPr/>
            </p:nvSpPr>
            <p:spPr>
              <a:xfrm>
                <a:off x="5624355" y="5358803"/>
                <a:ext cx="1234949" cy="410369"/>
              </a:xfrm>
              <a:prstGeom prst="rect">
                <a:avLst/>
              </a:prstGeom>
              <a:noFill/>
            </p:spPr>
            <p:txBody>
              <a:bodyPr wrap="square">
                <a:spAutoFit/>
              </a:bodyPr>
              <a:lstStyle/>
              <a:p>
                <a:r>
                  <a:rPr lang="zh-CN" altLang="zh-CN" sz="1400" dirty="0">
                    <a:latin typeface="方正特雅宋简" panose="02000000000000000000" pitchFamily="2" charset="-122"/>
                    <a:ea typeface="方正特雅宋简" panose="02000000000000000000" pitchFamily="2" charset="-122"/>
                  </a:rPr>
                  <a:t>情绪色彩</a:t>
                </a:r>
                <a:endParaRPr lang="zh-CN" altLang="en-US" sz="1400" dirty="0">
                  <a:latin typeface="方正特雅宋简" panose="02000000000000000000" pitchFamily="2" charset="-122"/>
                  <a:ea typeface="方正特雅宋简" panose="02000000000000000000" pitchFamily="2" charset="-122"/>
                </a:endParaRPr>
              </a:p>
            </p:txBody>
          </p:sp>
          <p:sp>
            <p:nvSpPr>
              <p:cNvPr id="33" name="文本框 32">
                <a:extLst>
                  <a:ext uri="{FF2B5EF4-FFF2-40B4-BE49-F238E27FC236}">
                    <a16:creationId xmlns:a16="http://schemas.microsoft.com/office/drawing/2014/main" xmlns="" id="{66ECA3DB-5E33-4D8E-8FCE-4AAB004D1B16}"/>
                  </a:ext>
                </a:extLst>
              </p:cNvPr>
              <p:cNvSpPr txBox="1"/>
              <p:nvPr/>
            </p:nvSpPr>
            <p:spPr>
              <a:xfrm>
                <a:off x="7333211" y="5248260"/>
                <a:ext cx="1234948" cy="410369"/>
              </a:xfrm>
              <a:prstGeom prst="rect">
                <a:avLst/>
              </a:prstGeom>
              <a:noFill/>
            </p:spPr>
            <p:txBody>
              <a:bodyPr wrap="square">
                <a:spAutoFit/>
              </a:bodyPr>
              <a:lstStyle/>
              <a:p>
                <a:r>
                  <a:rPr lang="zh-CN" altLang="zh-CN" sz="1400" dirty="0">
                    <a:effectLst/>
                    <a:latin typeface="方正苏新诗柳楷简体" panose="02000000000000000000" pitchFamily="2" charset="-122"/>
                    <a:ea typeface="方正苏新诗柳楷简体" panose="02000000000000000000" pitchFamily="2" charset="-122"/>
                  </a:rPr>
                  <a:t>联系性</a:t>
                </a:r>
                <a:endParaRPr lang="zh-CN" altLang="en-US" sz="1400" dirty="0"/>
              </a:p>
            </p:txBody>
          </p:sp>
          <p:sp>
            <p:nvSpPr>
              <p:cNvPr id="34" name="文本框 33">
                <a:extLst>
                  <a:ext uri="{FF2B5EF4-FFF2-40B4-BE49-F238E27FC236}">
                    <a16:creationId xmlns:a16="http://schemas.microsoft.com/office/drawing/2014/main" xmlns="" id="{8273C733-100D-4FBE-AC55-409AC2989992}"/>
                  </a:ext>
                </a:extLst>
              </p:cNvPr>
              <p:cNvSpPr txBox="1"/>
              <p:nvPr/>
            </p:nvSpPr>
            <p:spPr>
              <a:xfrm>
                <a:off x="7333210" y="5519821"/>
                <a:ext cx="1484453" cy="410369"/>
              </a:xfrm>
              <a:prstGeom prst="rect">
                <a:avLst/>
              </a:prstGeom>
              <a:noFill/>
            </p:spPr>
            <p:txBody>
              <a:bodyPr wrap="square">
                <a:spAutoFit/>
              </a:bodyPr>
              <a:lstStyle/>
              <a:p>
                <a:r>
                  <a:rPr lang="zh-CN" altLang="zh-CN" sz="1400" dirty="0">
                    <a:effectLst/>
                    <a:latin typeface="方正苏新诗柳楷简体" panose="02000000000000000000" pitchFamily="2" charset="-122"/>
                    <a:ea typeface="方正苏新诗柳楷简体" panose="02000000000000000000" pitchFamily="2" charset="-122"/>
                  </a:rPr>
                  <a:t>突出性</a:t>
                </a:r>
                <a:endParaRPr lang="zh-CN" altLang="en-US" sz="1400" dirty="0"/>
              </a:p>
            </p:txBody>
          </p:sp>
          <p:sp>
            <p:nvSpPr>
              <p:cNvPr id="35" name="文本框 34">
                <a:extLst>
                  <a:ext uri="{FF2B5EF4-FFF2-40B4-BE49-F238E27FC236}">
                    <a16:creationId xmlns:a16="http://schemas.microsoft.com/office/drawing/2014/main" xmlns="" id="{B04E06DB-E786-40AF-9295-E23DD55CDA70}"/>
                  </a:ext>
                </a:extLst>
              </p:cNvPr>
              <p:cNvSpPr txBox="1"/>
              <p:nvPr/>
            </p:nvSpPr>
            <p:spPr>
              <a:xfrm>
                <a:off x="8760155" y="5356065"/>
                <a:ext cx="1574388" cy="410369"/>
              </a:xfrm>
              <a:prstGeom prst="rect">
                <a:avLst/>
              </a:prstGeom>
              <a:noFill/>
            </p:spPr>
            <p:txBody>
              <a:bodyPr wrap="square">
                <a:spAutoFit/>
              </a:bodyPr>
              <a:lstStyle/>
              <a:p>
                <a:r>
                  <a:rPr lang="zh-CN" altLang="en-US" sz="1400" b="1" dirty="0">
                    <a:latin typeface="方正艺黑简体" panose="03000509000000000000" pitchFamily="65" charset="-122"/>
                    <a:ea typeface="方正艺黑简体" panose="03000509000000000000" pitchFamily="65" charset="-122"/>
                  </a:rPr>
                  <a:t>有机</a:t>
                </a:r>
                <a:r>
                  <a:rPr lang="zh-CN" altLang="zh-CN" sz="1400" b="1" dirty="0">
                    <a:latin typeface="方正艺黑简体" panose="03000509000000000000" pitchFamily="65" charset="-122"/>
                    <a:ea typeface="方正艺黑简体" panose="03000509000000000000" pitchFamily="65" charset="-122"/>
                  </a:rPr>
                  <a:t>系统</a:t>
                </a:r>
                <a:endParaRPr lang="zh-CN" altLang="en-US" sz="1400" dirty="0"/>
              </a:p>
            </p:txBody>
          </p:sp>
          <p:cxnSp>
            <p:nvCxnSpPr>
              <p:cNvPr id="36" name="直接箭头连接符 35">
                <a:extLst>
                  <a:ext uri="{FF2B5EF4-FFF2-40B4-BE49-F238E27FC236}">
                    <a16:creationId xmlns:a16="http://schemas.microsoft.com/office/drawing/2014/main" xmlns="" id="{07E0443E-759B-4A31-938E-4C167DAAD47E}"/>
                  </a:ext>
                </a:extLst>
              </p:cNvPr>
              <p:cNvCxnSpPr/>
              <p:nvPr/>
            </p:nvCxnSpPr>
            <p:spPr>
              <a:xfrm>
                <a:off x="3685032" y="5029200"/>
                <a:ext cx="0" cy="839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左大括号 36">
                <a:extLst>
                  <a:ext uri="{FF2B5EF4-FFF2-40B4-BE49-F238E27FC236}">
                    <a16:creationId xmlns:a16="http://schemas.microsoft.com/office/drawing/2014/main" xmlns="" id="{055B6E35-1BE4-409D-8A11-D165688D07BC}"/>
                  </a:ext>
                </a:extLst>
              </p:cNvPr>
              <p:cNvSpPr/>
              <p:nvPr/>
            </p:nvSpPr>
            <p:spPr>
              <a:xfrm>
                <a:off x="3149758" y="4741476"/>
                <a:ext cx="276117" cy="1260474"/>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cxnSp>
            <p:nvCxnSpPr>
              <p:cNvPr id="39" name="直接连接符 38">
                <a:extLst>
                  <a:ext uri="{FF2B5EF4-FFF2-40B4-BE49-F238E27FC236}">
                    <a16:creationId xmlns:a16="http://schemas.microsoft.com/office/drawing/2014/main" xmlns="" id="{D7CCDDF2-75DF-485A-98B3-C190A2B6A517}"/>
                  </a:ext>
                </a:extLst>
              </p:cNvPr>
              <p:cNvCxnSpPr>
                <a:stCxn id="31" idx="3"/>
                <a:endCxn id="32" idx="1"/>
              </p:cNvCxnSpPr>
              <p:nvPr/>
            </p:nvCxnSpPr>
            <p:spPr>
              <a:xfrm flipV="1">
                <a:off x="4434840" y="5563988"/>
                <a:ext cx="1189516" cy="510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xmlns="" id="{97F4C17F-2FB8-4EFD-8867-A59390C344D1}"/>
                  </a:ext>
                </a:extLst>
              </p:cNvPr>
              <p:cNvCxnSpPr>
                <a:cxnSpLocks/>
                <a:endCxn id="32" idx="1"/>
              </p:cNvCxnSpPr>
              <p:nvPr/>
            </p:nvCxnSpPr>
            <p:spPr>
              <a:xfrm>
                <a:off x="5624355" y="4801180"/>
                <a:ext cx="0" cy="762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ED10E7A5-CF4E-4FFC-9D52-C2C16FCB0687}"/>
                  </a:ext>
                </a:extLst>
              </p:cNvPr>
              <p:cNvCxnSpPr/>
              <p:nvPr/>
            </p:nvCxnSpPr>
            <p:spPr>
              <a:xfrm>
                <a:off x="5253667" y="4801180"/>
                <a:ext cx="370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xmlns="" id="{847F7C8A-F920-4E82-80F9-388CA784655F}"/>
                  </a:ext>
                </a:extLst>
              </p:cNvPr>
              <p:cNvCxnSpPr>
                <a:cxnSpLocks/>
                <a:stCxn id="32" idx="3"/>
                <a:endCxn id="35" idx="1"/>
              </p:cNvCxnSpPr>
              <p:nvPr/>
            </p:nvCxnSpPr>
            <p:spPr>
              <a:xfrm flipV="1">
                <a:off x="6859304" y="5561251"/>
                <a:ext cx="1900850" cy="2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xmlns="" id="{9691D4C7-1852-40F3-B3F3-95DD79876B90}"/>
                  </a:ext>
                </a:extLst>
              </p:cNvPr>
              <p:cNvCxnSpPr>
                <a:cxnSpLocks/>
                <a:stCxn id="27" idx="1"/>
              </p:cNvCxnSpPr>
              <p:nvPr/>
            </p:nvCxnSpPr>
            <p:spPr>
              <a:xfrm flipH="1">
                <a:off x="9959603" y="5537208"/>
                <a:ext cx="7592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7" name="文本框 26">
              <a:extLst>
                <a:ext uri="{FF2B5EF4-FFF2-40B4-BE49-F238E27FC236}">
                  <a16:creationId xmlns:a16="http://schemas.microsoft.com/office/drawing/2014/main" xmlns="" id="{7D5E44AE-7C04-4DDD-8B38-3B63D689B448}"/>
                </a:ext>
              </a:extLst>
            </p:cNvPr>
            <p:cNvSpPr txBox="1"/>
            <p:nvPr/>
          </p:nvSpPr>
          <p:spPr>
            <a:xfrm>
              <a:off x="10730699" y="5519367"/>
              <a:ext cx="1301022" cy="410369"/>
            </a:xfrm>
            <a:prstGeom prst="rect">
              <a:avLst/>
            </a:prstGeom>
            <a:noFill/>
          </p:spPr>
          <p:txBody>
            <a:bodyPr wrap="square">
              <a:spAutoFit/>
            </a:bodyPr>
            <a:lstStyle/>
            <a:p>
              <a:r>
                <a:rPr lang="zh-CN" altLang="en-US" sz="1400" b="1" dirty="0">
                  <a:latin typeface="逼格青春粗黑体简2.0" panose="02010604000000000000" pitchFamily="2" charset="-122"/>
                  <a:ea typeface="逼格青春粗黑体简2.0" panose="02010604000000000000" pitchFamily="2" charset="-122"/>
                </a:rPr>
                <a:t>逻辑</a:t>
              </a:r>
              <a:r>
                <a:rPr lang="zh-CN" altLang="zh-CN" sz="1400" b="1" dirty="0">
                  <a:latin typeface="逼格青春粗黑体简2.0" panose="02010604000000000000" pitchFamily="2" charset="-122"/>
                  <a:ea typeface="逼格青春粗黑体简2.0" panose="02010604000000000000" pitchFamily="2" charset="-122"/>
                </a:rPr>
                <a:t>性</a:t>
              </a:r>
              <a:endParaRPr lang="zh-CN" altLang="en-US" sz="1400" dirty="0">
                <a:latin typeface="逼格青春粗黑体简2.0" panose="02010604000000000000" pitchFamily="2" charset="-122"/>
                <a:ea typeface="逼格青春粗黑体简2.0" panose="02010604000000000000" pitchFamily="2" charset="-122"/>
              </a:endParaRPr>
            </a:p>
          </p:txBody>
        </p:sp>
        <p:sp>
          <p:nvSpPr>
            <p:cNvPr id="28" name="矩形: 圆角 27">
              <a:extLst>
                <a:ext uri="{FF2B5EF4-FFF2-40B4-BE49-F238E27FC236}">
                  <a16:creationId xmlns:a16="http://schemas.microsoft.com/office/drawing/2014/main" xmlns="" id="{F9681F2F-C0FB-4CF4-AD1A-774C6A067107}"/>
                </a:ext>
              </a:extLst>
            </p:cNvPr>
            <p:cNvSpPr/>
            <p:nvPr/>
          </p:nvSpPr>
          <p:spPr>
            <a:xfrm>
              <a:off x="2077645" y="4686158"/>
              <a:ext cx="9942720" cy="1813210"/>
            </a:xfrm>
            <a:prstGeom prst="roundRect">
              <a:avLst>
                <a:gd name="adj" fmla="val 78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pic>
        <p:nvPicPr>
          <p:cNvPr id="44" name="图片 43">
            <a:extLst>
              <a:ext uri="{FF2B5EF4-FFF2-40B4-BE49-F238E27FC236}">
                <a16:creationId xmlns:a16="http://schemas.microsoft.com/office/drawing/2014/main" xmlns="" id="{C6082A07-E577-48B4-B41E-F20AD5FCE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6" t="61105" r="79497" b="28825"/>
          <a:stretch/>
        </p:blipFill>
        <p:spPr>
          <a:xfrm rot="5400000">
            <a:off x="6581863" y="3421954"/>
            <a:ext cx="269202" cy="161399"/>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4002214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结构化示例</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44" name="图片 43">
            <a:extLst>
              <a:ext uri="{FF2B5EF4-FFF2-40B4-BE49-F238E27FC236}">
                <a16:creationId xmlns:a16="http://schemas.microsoft.com/office/drawing/2014/main" xmlns="" id="{C6082A07-E577-48B4-B41E-F20AD5FCE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6" t="61105" r="79497" b="28825"/>
          <a:stretch/>
        </p:blipFill>
        <p:spPr>
          <a:xfrm rot="5400000">
            <a:off x="6581863" y="3421954"/>
            <a:ext cx="269202" cy="161399"/>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pic>
        <p:nvPicPr>
          <p:cNvPr id="46" name="图片 45">
            <a:extLst>
              <a:ext uri="{FF2B5EF4-FFF2-40B4-BE49-F238E27FC236}">
                <a16:creationId xmlns:a16="http://schemas.microsoft.com/office/drawing/2014/main" xmlns="" id="{FF408CC3-F891-47AC-93D9-3BF6DB7EBA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5096" y="637315"/>
            <a:ext cx="3757649" cy="2115418"/>
          </a:xfrm>
          <a:prstGeom prst="rect">
            <a:avLst/>
          </a:prstGeom>
        </p:spPr>
      </p:pic>
      <p:pic>
        <p:nvPicPr>
          <p:cNvPr id="47" name="图片 46">
            <a:extLst>
              <a:ext uri="{FF2B5EF4-FFF2-40B4-BE49-F238E27FC236}">
                <a16:creationId xmlns:a16="http://schemas.microsoft.com/office/drawing/2014/main" xmlns="" id="{5365D813-02F4-4CD6-98B0-CCDA0075B4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0991" y="626143"/>
            <a:ext cx="3757649" cy="2115416"/>
          </a:xfrm>
          <a:prstGeom prst="rect">
            <a:avLst/>
          </a:prstGeom>
        </p:spPr>
      </p:pic>
      <p:pic>
        <p:nvPicPr>
          <p:cNvPr id="48" name="图片 47">
            <a:extLst>
              <a:ext uri="{FF2B5EF4-FFF2-40B4-BE49-F238E27FC236}">
                <a16:creationId xmlns:a16="http://schemas.microsoft.com/office/drawing/2014/main" xmlns="" id="{CA9758F0-1360-473D-BC5F-1C93F3B7CD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473" y="2891627"/>
            <a:ext cx="3906226" cy="2197253"/>
          </a:xfrm>
          <a:prstGeom prst="rect">
            <a:avLst/>
          </a:prstGeom>
        </p:spPr>
      </p:pic>
      <p:pic>
        <p:nvPicPr>
          <p:cNvPr id="49" name="图片 48">
            <a:extLst>
              <a:ext uri="{FF2B5EF4-FFF2-40B4-BE49-F238E27FC236}">
                <a16:creationId xmlns:a16="http://schemas.microsoft.com/office/drawing/2014/main" xmlns="" id="{ED38719C-BE4F-4CD5-ADEA-C57D42A9E0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8834" y="2894775"/>
            <a:ext cx="3813311" cy="2197255"/>
          </a:xfrm>
          <a:prstGeom prst="rect">
            <a:avLst/>
          </a:prstGeom>
        </p:spPr>
      </p:pic>
    </p:spTree>
    <p:extLst>
      <p:ext uri="{BB962C8B-B14F-4D97-AF65-F5344CB8AC3E}">
        <p14:creationId xmlns:p14="http://schemas.microsoft.com/office/powerpoint/2010/main" val="654173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结构化示例</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44" name="图片 43">
            <a:extLst>
              <a:ext uri="{FF2B5EF4-FFF2-40B4-BE49-F238E27FC236}">
                <a16:creationId xmlns:a16="http://schemas.microsoft.com/office/drawing/2014/main" xmlns="" id="{C6082A07-E577-48B4-B41E-F20AD5FCE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6" t="61105" r="79497" b="28825"/>
          <a:stretch/>
        </p:blipFill>
        <p:spPr>
          <a:xfrm rot="5400000">
            <a:off x="6581863" y="3421954"/>
            <a:ext cx="269202" cy="161399"/>
          </a:xfrm>
          <a:prstGeom prst="rect">
            <a:avLst/>
          </a:prstGeom>
        </p:spPr>
      </p:pic>
      <p:pic>
        <p:nvPicPr>
          <p:cNvPr id="27" name="图片 26">
            <a:extLst>
              <a:ext uri="{FF2B5EF4-FFF2-40B4-BE49-F238E27FC236}">
                <a16:creationId xmlns:a16="http://schemas.microsoft.com/office/drawing/2014/main" xmlns="" id="{8711221A-F441-4C40-B2B5-F71237F81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2067694"/>
            <a:ext cx="5513968" cy="3037208"/>
          </a:xfrm>
          <a:prstGeom prst="rect">
            <a:avLst/>
          </a:prstGeom>
        </p:spPr>
      </p:pic>
      <p:pic>
        <p:nvPicPr>
          <p:cNvPr id="28" name="图片 27">
            <a:extLst>
              <a:ext uri="{FF2B5EF4-FFF2-40B4-BE49-F238E27FC236}">
                <a16:creationId xmlns:a16="http://schemas.microsoft.com/office/drawing/2014/main" xmlns="" id="{E0EB77AD-7A3F-45AE-86ED-85EAC228E3E1}"/>
              </a:ext>
            </a:extLst>
          </p:cNvPr>
          <p:cNvPicPr>
            <a:picLocks noChangeAspect="1"/>
          </p:cNvPicPr>
          <p:nvPr/>
        </p:nvPicPr>
        <p:blipFill>
          <a:blip r:embed="rId6"/>
          <a:stretch>
            <a:fillRect/>
          </a:stretch>
        </p:blipFill>
        <p:spPr>
          <a:xfrm>
            <a:off x="1582569" y="558037"/>
            <a:ext cx="4995583" cy="2810015"/>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3060217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创设标题</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22" name="图片 21">
            <a:extLst>
              <a:ext uri="{FF2B5EF4-FFF2-40B4-BE49-F238E27FC236}">
                <a16:creationId xmlns:a16="http://schemas.microsoft.com/office/drawing/2014/main" xmlns="" id="{85F53144-2559-46D9-95B9-3FE2D5D3DF4D}"/>
              </a:ext>
            </a:extLst>
          </p:cNvPr>
          <p:cNvPicPr>
            <a:picLocks noChangeAspect="1"/>
          </p:cNvPicPr>
          <p:nvPr/>
        </p:nvPicPr>
        <p:blipFill>
          <a:blip r:embed="rId4"/>
          <a:stretch>
            <a:fillRect/>
          </a:stretch>
        </p:blipFill>
        <p:spPr>
          <a:xfrm>
            <a:off x="1691680" y="1004889"/>
            <a:ext cx="4652607" cy="2617091"/>
          </a:xfrm>
          <a:prstGeom prst="rect">
            <a:avLst/>
          </a:prstGeom>
        </p:spPr>
      </p:pic>
      <p:pic>
        <p:nvPicPr>
          <p:cNvPr id="23" name="图片 22">
            <a:extLst>
              <a:ext uri="{FF2B5EF4-FFF2-40B4-BE49-F238E27FC236}">
                <a16:creationId xmlns:a16="http://schemas.microsoft.com/office/drawing/2014/main" xmlns="" id="{9A8F5632-10E9-4D18-B208-A1043CB8C7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7772" y="2330924"/>
            <a:ext cx="4652605" cy="2617090"/>
          </a:xfrm>
          <a:prstGeom prst="rect">
            <a:avLst/>
          </a:prstGeom>
        </p:spPr>
      </p:pic>
      <p:sp>
        <p:nvSpPr>
          <p:cNvPr id="24" name="矩形 23">
            <a:extLst>
              <a:ext uri="{FF2B5EF4-FFF2-40B4-BE49-F238E27FC236}">
                <a16:creationId xmlns:a16="http://schemas.microsoft.com/office/drawing/2014/main" xmlns="" id="{AA4A47BC-3460-4164-B542-7BDAD900E59A}"/>
              </a:ext>
            </a:extLst>
          </p:cNvPr>
          <p:cNvSpPr/>
          <p:nvPr/>
        </p:nvSpPr>
        <p:spPr>
          <a:xfrm>
            <a:off x="1691680" y="587443"/>
            <a:ext cx="4652605" cy="646331"/>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整体呈现</a:t>
            </a:r>
            <a:r>
              <a:rPr lang="en-US" altLang="zh-CN" b="1" dirty="0">
                <a:solidFill>
                  <a:srgbClr val="333333"/>
                </a:solidFill>
                <a:latin typeface="方正粗黑宋简体" panose="02000000000000000000" pitchFamily="2" charset="-122"/>
                <a:ea typeface="方正粗黑宋简体" panose="02000000000000000000" pitchFamily="2" charset="-122"/>
              </a:rPr>
              <a:t>——</a:t>
            </a:r>
            <a:r>
              <a:rPr lang="zh-CN" altLang="en-US" b="1" dirty="0">
                <a:solidFill>
                  <a:srgbClr val="333333"/>
                </a:solidFill>
                <a:latin typeface="方正粗黑宋简体" panose="02000000000000000000" pitchFamily="2" charset="-122"/>
                <a:ea typeface="方正粗黑宋简体" panose="02000000000000000000" pitchFamily="2" charset="-122"/>
              </a:rPr>
              <a:t>思路清晰</a:t>
            </a:r>
            <a:endParaRPr lang="en-US" altLang="zh-CN" b="1" dirty="0">
              <a:solidFill>
                <a:srgbClr val="333333"/>
              </a:solidFill>
              <a:latin typeface="方正粗黑宋简体" panose="02000000000000000000" pitchFamily="2" charset="-122"/>
              <a:ea typeface="方正粗黑宋简体" panose="02000000000000000000" pitchFamily="2" charset="-122"/>
            </a:endParaRPr>
          </a:p>
          <a:p>
            <a:r>
              <a:rPr lang="zh-CN" altLang="en-US" b="1" dirty="0">
                <a:solidFill>
                  <a:srgbClr val="333333"/>
                </a:solidFill>
                <a:latin typeface="方正粗黑宋简体" panose="02000000000000000000" pitchFamily="2" charset="-122"/>
                <a:ea typeface="方正粗黑宋简体" panose="02000000000000000000" pitchFamily="2" charset="-122"/>
              </a:rPr>
              <a:t>人文设定</a:t>
            </a:r>
            <a:r>
              <a:rPr lang="en-US" altLang="zh-CN" b="1" dirty="0">
                <a:solidFill>
                  <a:srgbClr val="333333"/>
                </a:solidFill>
                <a:latin typeface="方正粗黑宋简体" panose="02000000000000000000" pitchFamily="2" charset="-122"/>
                <a:ea typeface="方正粗黑宋简体" panose="02000000000000000000" pitchFamily="2" charset="-122"/>
              </a:rPr>
              <a:t>——</a:t>
            </a:r>
            <a:r>
              <a:rPr lang="zh-CN" altLang="en-US" b="1" dirty="0">
                <a:solidFill>
                  <a:srgbClr val="333333"/>
                </a:solidFill>
                <a:latin typeface="方正粗黑宋简体" panose="02000000000000000000" pitchFamily="2" charset="-122"/>
                <a:ea typeface="方正粗黑宋简体" panose="02000000000000000000" pitchFamily="2" charset="-122"/>
              </a:rPr>
              <a:t>情感渗透</a:t>
            </a:r>
            <a:endParaRPr lang="en-US" altLang="zh-CN" b="1" dirty="0">
              <a:solidFill>
                <a:srgbClr val="333333"/>
              </a:solidFill>
              <a:latin typeface="方正粗黑宋简体" panose="02000000000000000000" pitchFamily="2" charset="-122"/>
              <a:ea typeface="方正粗黑宋简体" panose="02000000000000000000" pitchFamily="2" charset="-122"/>
            </a:endParaRP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2244528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展开课程</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grpSp>
        <p:nvGrpSpPr>
          <p:cNvPr id="66" name="组合 65">
            <a:extLst>
              <a:ext uri="{FF2B5EF4-FFF2-40B4-BE49-F238E27FC236}">
                <a16:creationId xmlns:a16="http://schemas.microsoft.com/office/drawing/2014/main" xmlns="" id="{43F545D9-74B3-4714-B37D-E1B83AFD317E}"/>
              </a:ext>
            </a:extLst>
          </p:cNvPr>
          <p:cNvGrpSpPr/>
          <p:nvPr/>
        </p:nvGrpSpPr>
        <p:grpSpPr>
          <a:xfrm>
            <a:off x="2051727" y="1432004"/>
            <a:ext cx="6534213" cy="2473381"/>
            <a:chOff x="2053118" y="828146"/>
            <a:chExt cx="6534213" cy="2473381"/>
          </a:xfrm>
        </p:grpSpPr>
        <p:grpSp>
          <p:nvGrpSpPr>
            <p:cNvPr id="39" name="组合 38">
              <a:extLst>
                <a:ext uri="{FF2B5EF4-FFF2-40B4-BE49-F238E27FC236}">
                  <a16:creationId xmlns:a16="http://schemas.microsoft.com/office/drawing/2014/main" xmlns="" id="{16B4D4F2-951E-4B04-96A0-0ABE681DA19B}"/>
                </a:ext>
              </a:extLst>
            </p:cNvPr>
            <p:cNvGrpSpPr/>
            <p:nvPr/>
          </p:nvGrpSpPr>
          <p:grpSpPr>
            <a:xfrm>
              <a:off x="2053118" y="828146"/>
              <a:ext cx="6534213" cy="2041803"/>
              <a:chOff x="2411759" y="1727055"/>
              <a:chExt cx="6534213" cy="2041803"/>
            </a:xfrm>
          </p:grpSpPr>
          <p:sp>
            <p:nvSpPr>
              <p:cNvPr id="25" name="文本框 24">
                <a:extLst>
                  <a:ext uri="{FF2B5EF4-FFF2-40B4-BE49-F238E27FC236}">
                    <a16:creationId xmlns:a16="http://schemas.microsoft.com/office/drawing/2014/main" xmlns="" id="{566212E9-46F2-4913-BBBC-8B9BA5677FDC}"/>
                  </a:ext>
                </a:extLst>
              </p:cNvPr>
              <p:cNvSpPr txBox="1"/>
              <p:nvPr/>
            </p:nvSpPr>
            <p:spPr>
              <a:xfrm>
                <a:off x="2411759" y="1727055"/>
                <a:ext cx="6264697" cy="866263"/>
              </a:xfrm>
              <a:prstGeom prst="rect">
                <a:avLst/>
              </a:prstGeom>
              <a:noFill/>
            </p:spPr>
            <p:txBody>
              <a:bodyPr wrap="square">
                <a:spAutoFit/>
              </a:bodyPr>
              <a:lstStyle/>
              <a:p>
                <a:pPr algn="just" fontAlgn="auto">
                  <a:lnSpc>
                    <a:spcPct val="114000"/>
                  </a:lnSpc>
                </a:pPr>
                <a:r>
                  <a:rPr lang="en-US" altLang="zh-CN" dirty="0">
                    <a:effectLst/>
                    <a:latin typeface="Times New Roman" panose="02020603050405020304" pitchFamily="18" charset="0"/>
                    <a:ea typeface="等线" panose="02010600030101010101" pitchFamily="2" charset="-122"/>
                  </a:rPr>
                  <a:t>    </a:t>
                </a:r>
                <a:r>
                  <a:rPr lang="zh-CN" altLang="en-US" sz="4800" dirty="0">
                    <a:effectLst/>
                    <a:latin typeface="方正艺黑简体" panose="03000509000000000000" pitchFamily="65" charset="-122"/>
                    <a:ea typeface="方正艺黑简体" panose="03000509000000000000" pitchFamily="65" charset="-122"/>
                  </a:rPr>
                  <a:t>总</a:t>
                </a:r>
                <a:r>
                  <a:rPr lang="en-US" altLang="zh-CN" sz="4800" dirty="0">
                    <a:effectLst/>
                    <a:latin typeface="方正艺黑简体" panose="03000509000000000000" pitchFamily="65" charset="-122"/>
                    <a:ea typeface="方正艺黑简体" panose="03000509000000000000" pitchFamily="65" charset="-122"/>
                  </a:rPr>
                  <a:t>——— </a:t>
                </a:r>
                <a:r>
                  <a:rPr lang="zh-CN" altLang="en-US" sz="4800" dirty="0">
                    <a:effectLst/>
                    <a:latin typeface="方正艺黑简体" panose="03000509000000000000" pitchFamily="65" charset="-122"/>
                    <a:ea typeface="方正艺黑简体" panose="03000509000000000000" pitchFamily="65" charset="-122"/>
                  </a:rPr>
                  <a:t>分</a:t>
                </a:r>
                <a:r>
                  <a:rPr lang="en-US" altLang="zh-CN" sz="4800" dirty="0">
                    <a:effectLst/>
                    <a:latin typeface="方正艺黑简体" panose="03000509000000000000" pitchFamily="65" charset="-122"/>
                    <a:ea typeface="方正艺黑简体" panose="03000509000000000000" pitchFamily="65" charset="-122"/>
                  </a:rPr>
                  <a:t>———</a:t>
                </a:r>
                <a:r>
                  <a:rPr lang="zh-CN" altLang="en-US" sz="4800" dirty="0">
                    <a:effectLst/>
                    <a:latin typeface="方正艺黑简体" panose="03000509000000000000" pitchFamily="65" charset="-122"/>
                    <a:ea typeface="方正艺黑简体" panose="03000509000000000000" pitchFamily="65" charset="-122"/>
                  </a:rPr>
                  <a:t>总</a:t>
                </a:r>
                <a:endParaRPr lang="zh-CN" altLang="zh-CN" sz="4800" dirty="0">
                  <a:effectLst/>
                  <a:latin typeface="方正艺黑简体" panose="03000509000000000000" pitchFamily="65" charset="-122"/>
                  <a:ea typeface="方正艺黑简体" panose="03000509000000000000" pitchFamily="65" charset="-122"/>
                </a:endParaRPr>
              </a:p>
            </p:txBody>
          </p:sp>
          <p:sp>
            <p:nvSpPr>
              <p:cNvPr id="27" name="文本框 26">
                <a:extLst>
                  <a:ext uri="{FF2B5EF4-FFF2-40B4-BE49-F238E27FC236}">
                    <a16:creationId xmlns:a16="http://schemas.microsoft.com/office/drawing/2014/main" xmlns="" id="{DEE0BC49-37F5-4440-BD9A-EE9F709E1AF9}"/>
                  </a:ext>
                </a:extLst>
              </p:cNvPr>
              <p:cNvSpPr txBox="1"/>
              <p:nvPr/>
            </p:nvSpPr>
            <p:spPr>
              <a:xfrm>
                <a:off x="2604144" y="3399526"/>
                <a:ext cx="1440160" cy="369332"/>
              </a:xfrm>
              <a:prstGeom prst="rect">
                <a:avLst/>
              </a:prstGeom>
              <a:noFill/>
            </p:spPr>
            <p:txBody>
              <a:bodyPr wrap="square">
                <a:spAutoFit/>
              </a:bodyPr>
              <a:lstStyle/>
              <a:p>
                <a:r>
                  <a:rPr lang="zh-CN" altLang="en-US" dirty="0">
                    <a:latin typeface="方正苏新诗柳楷简体" panose="02000000000000000000" pitchFamily="2" charset="-122"/>
                    <a:ea typeface="方正苏新诗柳楷简体" panose="02000000000000000000" pitchFamily="2" charset="-122"/>
                  </a:rPr>
                  <a:t>内容罗列</a:t>
                </a:r>
              </a:p>
            </p:txBody>
          </p:sp>
          <p:sp>
            <p:nvSpPr>
              <p:cNvPr id="29" name="文本框 28">
                <a:extLst>
                  <a:ext uri="{FF2B5EF4-FFF2-40B4-BE49-F238E27FC236}">
                    <a16:creationId xmlns:a16="http://schemas.microsoft.com/office/drawing/2014/main" xmlns="" id="{A2D45652-1F7C-4F3E-882B-45CD3F3B2843}"/>
                  </a:ext>
                </a:extLst>
              </p:cNvPr>
              <p:cNvSpPr txBox="1"/>
              <p:nvPr/>
            </p:nvSpPr>
            <p:spPr>
              <a:xfrm>
                <a:off x="4808458" y="3042934"/>
                <a:ext cx="1800200" cy="369332"/>
              </a:xfrm>
              <a:prstGeom prst="rect">
                <a:avLst/>
              </a:prstGeom>
              <a:noFill/>
            </p:spPr>
            <p:txBody>
              <a:bodyPr wrap="square">
                <a:spAutoFit/>
              </a:bodyPr>
              <a:lstStyle/>
              <a:p>
                <a:r>
                  <a:rPr lang="zh-CN" altLang="en-US" sz="1800" dirty="0">
                    <a:effectLst/>
                    <a:latin typeface="方正苏新诗柳楷简体" panose="02000000000000000000" pitchFamily="2" charset="-122"/>
                    <a:ea typeface="方正苏新诗柳楷简体" panose="02000000000000000000" pitchFamily="2" charset="-122"/>
                  </a:rPr>
                  <a:t>各目</a:t>
                </a:r>
                <a:r>
                  <a:rPr lang="en-US" altLang="zh-CN" sz="1800" dirty="0">
                    <a:effectLst/>
                    <a:latin typeface="方正苏新诗柳楷简体" panose="02000000000000000000" pitchFamily="2" charset="-122"/>
                    <a:ea typeface="方正苏新诗柳楷简体" panose="02000000000000000000" pitchFamily="2" charset="-122"/>
                  </a:rPr>
                  <a:t>—</a:t>
                </a:r>
                <a:r>
                  <a:rPr lang="zh-CN" altLang="en-US" dirty="0">
                    <a:latin typeface="方正苏新诗柳楷简体" panose="02000000000000000000" pitchFamily="2" charset="-122"/>
                    <a:ea typeface="方正苏新诗柳楷简体" panose="02000000000000000000" pitchFamily="2" charset="-122"/>
                  </a:rPr>
                  <a:t>知识块</a:t>
                </a:r>
                <a:endParaRPr lang="zh-CN" altLang="en-US" dirty="0"/>
              </a:p>
            </p:txBody>
          </p:sp>
          <p:sp>
            <p:nvSpPr>
              <p:cNvPr id="31" name="文本框 30">
                <a:extLst>
                  <a:ext uri="{FF2B5EF4-FFF2-40B4-BE49-F238E27FC236}">
                    <a16:creationId xmlns:a16="http://schemas.microsoft.com/office/drawing/2014/main" xmlns="" id="{95278640-CEF6-4A6F-9A7A-02B326884017}"/>
                  </a:ext>
                </a:extLst>
              </p:cNvPr>
              <p:cNvSpPr txBox="1"/>
              <p:nvPr/>
            </p:nvSpPr>
            <p:spPr>
              <a:xfrm>
                <a:off x="7447867" y="2780933"/>
                <a:ext cx="1498105" cy="369332"/>
              </a:xfrm>
              <a:prstGeom prst="rect">
                <a:avLst/>
              </a:prstGeom>
              <a:noFill/>
            </p:spPr>
            <p:txBody>
              <a:bodyPr wrap="square">
                <a:spAutoFit/>
              </a:bodyPr>
              <a:lstStyle/>
              <a:p>
                <a:r>
                  <a:rPr lang="zh-CN" altLang="en-US" dirty="0">
                    <a:latin typeface="方正苏新诗柳楷简体" panose="02000000000000000000" pitchFamily="2" charset="-122"/>
                    <a:ea typeface="方正苏新诗柳楷简体" panose="02000000000000000000" pitchFamily="2" charset="-122"/>
                  </a:rPr>
                  <a:t>逻辑创联</a:t>
                </a:r>
                <a:endParaRPr lang="zh-CN" altLang="en-US" dirty="0"/>
              </a:p>
            </p:txBody>
          </p:sp>
          <p:cxnSp>
            <p:nvCxnSpPr>
              <p:cNvPr id="12" name="直接箭头连接符 11">
                <a:extLst>
                  <a:ext uri="{FF2B5EF4-FFF2-40B4-BE49-F238E27FC236}">
                    <a16:creationId xmlns:a16="http://schemas.microsoft.com/office/drawing/2014/main" xmlns="" id="{A8A87861-4356-4483-9C4A-FFF8B521BA3F}"/>
                  </a:ext>
                </a:extLst>
              </p:cNvPr>
              <p:cNvCxnSpPr>
                <a:cxnSpLocks/>
              </p:cNvCxnSpPr>
              <p:nvPr/>
            </p:nvCxnSpPr>
            <p:spPr>
              <a:xfrm>
                <a:off x="3059832" y="2510115"/>
                <a:ext cx="0" cy="874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xmlns="" id="{85DA2ECD-9F26-41B8-AF1D-6F55ACAB2914}"/>
                  </a:ext>
                </a:extLst>
              </p:cNvPr>
              <p:cNvCxnSpPr/>
              <p:nvPr/>
            </p:nvCxnSpPr>
            <p:spPr>
              <a:xfrm>
                <a:off x="5566548" y="2504791"/>
                <a:ext cx="0" cy="552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xmlns="" id="{2C8F4A24-5BA9-4C82-A844-CD43E6FA2A25}"/>
                  </a:ext>
                </a:extLst>
              </p:cNvPr>
              <p:cNvCxnSpPr/>
              <p:nvPr/>
            </p:nvCxnSpPr>
            <p:spPr>
              <a:xfrm>
                <a:off x="8027757" y="2504791"/>
                <a:ext cx="0" cy="277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xmlns="" id="{7C20B3C6-2E7C-4CE4-B54D-F6AD0E99E76F}"/>
                  </a:ext>
                </a:extLst>
              </p:cNvPr>
              <p:cNvCxnSpPr>
                <a:cxnSpLocks/>
              </p:cNvCxnSpPr>
              <p:nvPr/>
            </p:nvCxnSpPr>
            <p:spPr>
              <a:xfrm>
                <a:off x="2604144" y="3768858"/>
                <a:ext cx="1668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C9871BC9-4764-4E03-8EBC-D5B2E51C44DE}"/>
                  </a:ext>
                </a:extLst>
              </p:cNvPr>
              <p:cNvCxnSpPr>
                <a:cxnSpLocks/>
              </p:cNvCxnSpPr>
              <p:nvPr/>
            </p:nvCxnSpPr>
            <p:spPr>
              <a:xfrm>
                <a:off x="4608016" y="3406930"/>
                <a:ext cx="22122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3A80D8E5-9FCB-4647-A57C-C46C9BD4B133}"/>
                  </a:ext>
                </a:extLst>
              </p:cNvPr>
              <p:cNvCxnSpPr/>
              <p:nvPr/>
            </p:nvCxnSpPr>
            <p:spPr>
              <a:xfrm>
                <a:off x="7156788" y="3076377"/>
                <a:ext cx="15196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xmlns="" id="{129ADEBB-F121-434C-B870-76D57A7C0ED3}"/>
                  </a:ext>
                </a:extLst>
              </p:cNvPr>
              <p:cNvCxnSpPr>
                <a:cxnSpLocks/>
              </p:cNvCxnSpPr>
              <p:nvPr/>
            </p:nvCxnSpPr>
            <p:spPr>
              <a:xfrm flipV="1">
                <a:off x="4289410" y="3406931"/>
                <a:ext cx="327541" cy="3619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xmlns="" id="{DA9D014C-05F9-489A-BED8-8EB1687CB487}"/>
                  </a:ext>
                </a:extLst>
              </p:cNvPr>
              <p:cNvCxnSpPr>
                <a:cxnSpLocks/>
              </p:cNvCxnSpPr>
              <p:nvPr/>
            </p:nvCxnSpPr>
            <p:spPr>
              <a:xfrm flipV="1">
                <a:off x="6809100" y="3076377"/>
                <a:ext cx="368168" cy="33055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3" name="直接连接符 42">
              <a:extLst>
                <a:ext uri="{FF2B5EF4-FFF2-40B4-BE49-F238E27FC236}">
                  <a16:creationId xmlns:a16="http://schemas.microsoft.com/office/drawing/2014/main" xmlns="" id="{DEA8A7A1-372F-4A5A-9980-9F1324295366}"/>
                </a:ext>
              </a:extLst>
            </p:cNvPr>
            <p:cNvCxnSpPr>
              <a:cxnSpLocks/>
            </p:cNvCxnSpPr>
            <p:nvPr/>
          </p:nvCxnSpPr>
          <p:spPr>
            <a:xfrm>
              <a:off x="4094539" y="2734415"/>
              <a:ext cx="357457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xmlns="" id="{FAE6B90B-AD7B-4FDA-9529-CDDB881BFE3F}"/>
                </a:ext>
              </a:extLst>
            </p:cNvPr>
            <p:cNvCxnSpPr>
              <a:cxnSpLocks/>
            </p:cNvCxnSpPr>
            <p:nvPr/>
          </p:nvCxnSpPr>
          <p:spPr>
            <a:xfrm flipV="1">
              <a:off x="7669116" y="2263692"/>
              <a:ext cx="0"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xmlns="" id="{71EF4700-F168-48CB-8B6F-AD42AD15C79B}"/>
                </a:ext>
              </a:extLst>
            </p:cNvPr>
            <p:cNvSpPr txBox="1"/>
            <p:nvPr/>
          </p:nvSpPr>
          <p:spPr>
            <a:xfrm>
              <a:off x="2339762" y="2962973"/>
              <a:ext cx="6065174" cy="338554"/>
            </a:xfrm>
            <a:prstGeom prst="rect">
              <a:avLst/>
            </a:prstGeom>
            <a:noFill/>
          </p:spPr>
          <p:txBody>
            <a:bodyPr wrap="square">
              <a:spAutoFit/>
            </a:bodyPr>
            <a:lstStyle/>
            <a:p>
              <a:r>
                <a:rPr lang="en-US" altLang="zh-CN" sz="1600" dirty="0">
                  <a:effectLst/>
                  <a:latin typeface="方正粗黑宋简体" panose="02000000000000000000" pitchFamily="2" charset="-122"/>
                  <a:ea typeface="方正粗黑宋简体" panose="02000000000000000000" pitchFamily="2" charset="-122"/>
                </a:rPr>
                <a:t>——————————————</a:t>
              </a:r>
              <a:r>
                <a:rPr lang="zh-CN" altLang="en-US" sz="1600" dirty="0">
                  <a:effectLst/>
                  <a:latin typeface="方正粗黑宋简体" panose="02000000000000000000" pitchFamily="2" charset="-122"/>
                  <a:ea typeface="方正粗黑宋简体" panose="02000000000000000000" pitchFamily="2" charset="-122"/>
                </a:rPr>
                <a:t>蓄势</a:t>
              </a:r>
              <a:r>
                <a:rPr lang="en-US" altLang="zh-CN" sz="1600" dirty="0">
                  <a:effectLst/>
                  <a:latin typeface="方正粗黑宋简体" panose="02000000000000000000" pitchFamily="2" charset="-122"/>
                  <a:ea typeface="方正粗黑宋简体" panose="02000000000000000000" pitchFamily="2" charset="-122"/>
                </a:rPr>
                <a:t>—————————</a:t>
              </a:r>
              <a:r>
                <a:rPr lang="zh-CN" altLang="en-US" sz="1600" dirty="0">
                  <a:effectLst/>
                  <a:latin typeface="方正粗黑宋简体" panose="02000000000000000000" pitchFamily="2" charset="-122"/>
                  <a:ea typeface="方正粗黑宋简体" panose="02000000000000000000" pitchFamily="2" charset="-122"/>
                </a:rPr>
                <a:t>生成</a:t>
              </a:r>
              <a:endParaRPr lang="zh-CN" altLang="en-US" sz="1600" dirty="0">
                <a:latin typeface="方正粗黑宋简体" panose="02000000000000000000" pitchFamily="2" charset="-122"/>
                <a:ea typeface="方正粗黑宋简体" panose="02000000000000000000" pitchFamily="2" charset="-122"/>
              </a:endParaRPr>
            </a:p>
          </p:txBody>
        </p:sp>
      </p:grpSp>
      <p:sp>
        <p:nvSpPr>
          <p:cNvPr id="67" name="矩形: 圆角 66">
            <a:extLst>
              <a:ext uri="{FF2B5EF4-FFF2-40B4-BE49-F238E27FC236}">
                <a16:creationId xmlns:a16="http://schemas.microsoft.com/office/drawing/2014/main" xmlns="" id="{8407F1DA-241A-4036-AFE0-9A79D905DB93}"/>
              </a:ext>
            </a:extLst>
          </p:cNvPr>
          <p:cNvSpPr/>
          <p:nvPr/>
        </p:nvSpPr>
        <p:spPr>
          <a:xfrm>
            <a:off x="1619672" y="1317462"/>
            <a:ext cx="7416824" cy="2784603"/>
          </a:xfrm>
          <a:prstGeom prst="roundRect">
            <a:avLst>
              <a:gd name="adj" fmla="val 1938"/>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96349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978E04F-7A52-42B4-9057-7A0EE34E6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464" y="2757194"/>
            <a:ext cx="2669066" cy="2283718"/>
          </a:xfrm>
          <a:prstGeom prst="rect">
            <a:avLst/>
          </a:prstGeom>
        </p:spPr>
      </p:pic>
      <p:sp>
        <p:nvSpPr>
          <p:cNvPr id="8" name="矩形 7">
            <a:extLst>
              <a:ext uri="{FF2B5EF4-FFF2-40B4-BE49-F238E27FC236}">
                <a16:creationId xmlns:a16="http://schemas.microsoft.com/office/drawing/2014/main" xmlns="" id="{FB1B5052-C6EF-4F13-AC22-C707854DEEB0}"/>
              </a:ext>
            </a:extLst>
          </p:cNvPr>
          <p:cNvSpPr/>
          <p:nvPr/>
        </p:nvSpPr>
        <p:spPr>
          <a:xfrm>
            <a:off x="2339752" y="931124"/>
            <a:ext cx="5910842" cy="2308324"/>
          </a:xfrm>
          <a:prstGeom prst="rect">
            <a:avLst/>
          </a:prstGeom>
        </p:spPr>
        <p:txBody>
          <a:bodyPr wrap="square">
            <a:spAutoFit/>
          </a:bodyPr>
          <a:lstStyle/>
          <a:p>
            <a:r>
              <a:rPr lang="zh-CN" altLang="en-US" sz="4800" b="1" dirty="0">
                <a:solidFill>
                  <a:srgbClr val="C00000"/>
                </a:solidFill>
                <a:latin typeface="方正粗黑宋简体" panose="02000000000000000000" pitchFamily="2" charset="-122"/>
                <a:ea typeface="方正粗黑宋简体" panose="02000000000000000000" pitchFamily="2" charset="-122"/>
              </a:rPr>
              <a:t>理想需要坚持</a:t>
            </a:r>
            <a:endParaRPr lang="en-US" altLang="zh-CN" sz="4800" b="1" dirty="0">
              <a:solidFill>
                <a:srgbClr val="C00000"/>
              </a:solidFill>
              <a:latin typeface="方正粗黑宋简体" panose="02000000000000000000" pitchFamily="2" charset="-122"/>
              <a:ea typeface="方正粗黑宋简体" panose="02000000000000000000" pitchFamily="2" charset="-122"/>
            </a:endParaRPr>
          </a:p>
          <a:p>
            <a:endParaRPr lang="en-US" altLang="zh-CN" sz="3200" b="1" dirty="0">
              <a:solidFill>
                <a:srgbClr val="C00000"/>
              </a:solidFill>
              <a:latin typeface="方正粗黑宋简体" panose="02000000000000000000" pitchFamily="2" charset="-122"/>
              <a:ea typeface="方正粗黑宋简体" panose="02000000000000000000" pitchFamily="2" charset="-122"/>
            </a:endParaRPr>
          </a:p>
          <a:p>
            <a:r>
              <a:rPr lang="zh-CN" altLang="en-US" sz="3200" b="1" dirty="0">
                <a:solidFill>
                  <a:srgbClr val="C00000"/>
                </a:solidFill>
                <a:latin typeface="方正粗黑宋简体" panose="02000000000000000000" pitchFamily="2" charset="-122"/>
                <a:ea typeface="方正粗黑宋简体" panose="02000000000000000000" pitchFamily="2" charset="-122"/>
              </a:rPr>
              <a:t>祝愿团队能为一线历史学科教学做出更大的贡献</a:t>
            </a:r>
            <a:endParaRPr lang="en-US" altLang="zh-CN" sz="3200" b="1" dirty="0">
              <a:solidFill>
                <a:srgbClr val="C00000"/>
              </a:solidFill>
              <a:latin typeface="方正粗黑宋简体" panose="02000000000000000000" pitchFamily="2" charset="-122"/>
              <a:ea typeface="方正粗黑宋简体" panose="02000000000000000000" pitchFamily="2" charset="-122"/>
            </a:endParaRPr>
          </a:p>
        </p:txBody>
      </p:sp>
      <p:pic>
        <p:nvPicPr>
          <p:cNvPr id="10" name="图片 9">
            <a:extLst>
              <a:ext uri="{FF2B5EF4-FFF2-40B4-BE49-F238E27FC236}">
                <a16:creationId xmlns:a16="http://schemas.microsoft.com/office/drawing/2014/main" xmlns="" id="{076E68DC-3C05-497E-BCD9-D38B3F3B0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486"/>
            <a:ext cx="1622630" cy="4948014"/>
          </a:xfrm>
          <a:prstGeom prst="rect">
            <a:avLst/>
          </a:prstGeom>
        </p:spPr>
      </p:pic>
      <p:pic>
        <p:nvPicPr>
          <p:cNvPr id="12" name="图片 11">
            <a:extLst>
              <a:ext uri="{FF2B5EF4-FFF2-40B4-BE49-F238E27FC236}">
                <a16:creationId xmlns:a16="http://schemas.microsoft.com/office/drawing/2014/main" xmlns="" id="{025B58E4-83C5-45F8-B290-AA0B9747FF36}"/>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932040" y="3721701"/>
            <a:ext cx="1751834" cy="1580544"/>
          </a:xfrm>
          <a:prstGeom prst="rect">
            <a:avLst/>
          </a:prstGeom>
        </p:spPr>
      </p:pic>
      <p:pic>
        <p:nvPicPr>
          <p:cNvPr id="14" name="图片 13">
            <a:extLst>
              <a:ext uri="{FF2B5EF4-FFF2-40B4-BE49-F238E27FC236}">
                <a16:creationId xmlns:a16="http://schemas.microsoft.com/office/drawing/2014/main" xmlns="" id="{8AD65366-6C93-4DAE-B3F1-C5BF94F0E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69544" t="3360" r="10041" b="91040"/>
          <a:stretch/>
        </p:blipFill>
        <p:spPr>
          <a:xfrm>
            <a:off x="0" y="0"/>
            <a:ext cx="1622630" cy="551329"/>
          </a:xfrm>
          <a:prstGeom prst="rect">
            <a:avLst/>
          </a:prstGeom>
        </p:spPr>
      </p:pic>
      <p:sp>
        <p:nvSpPr>
          <p:cNvPr id="15" name="矩形 14">
            <a:extLst>
              <a:ext uri="{FF2B5EF4-FFF2-40B4-BE49-F238E27FC236}">
                <a16:creationId xmlns:a16="http://schemas.microsoft.com/office/drawing/2014/main" xmlns="" id="{180DDCC4-0E43-4DA8-B6A3-1484E4FEFDBF}"/>
              </a:ext>
            </a:extLst>
          </p:cNvPr>
          <p:cNvSpPr/>
          <p:nvPr/>
        </p:nvSpPr>
        <p:spPr>
          <a:xfrm>
            <a:off x="1622630" y="51470"/>
            <a:ext cx="7521370" cy="504056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40879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p:cNvSpPr/>
          <p:nvPr/>
        </p:nvSpPr>
        <p:spPr>
          <a:xfrm>
            <a:off x="568547" y="3134271"/>
            <a:ext cx="628790" cy="628790"/>
          </a:xfrm>
          <a:prstGeom prst="ellipse">
            <a:avLst/>
          </a:prstGeom>
          <a:gradFill flip="none" rotWithShape="1">
            <a:gsLst>
              <a:gs pos="0">
                <a:schemeClr val="accent3"/>
              </a:gs>
              <a:gs pos="100000">
                <a:schemeClr val="accent3">
                  <a:lumMod val="50000"/>
                </a:schemeClr>
              </a:gs>
            </a:gsLst>
            <a:lin ang="13500000" scaled="1"/>
            <a:tileRect/>
          </a:gradFill>
          <a:ln w="25400">
            <a:gradFill flip="none" rotWithShape="1">
              <a:gsLst>
                <a:gs pos="0">
                  <a:schemeClr val="accent3"/>
                </a:gs>
                <a:gs pos="100000">
                  <a:schemeClr val="accent3">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矩形 9"/>
          <p:cNvSpPr/>
          <p:nvPr/>
        </p:nvSpPr>
        <p:spPr>
          <a:xfrm>
            <a:off x="0" y="1427331"/>
            <a:ext cx="9180512" cy="1706941"/>
          </a:xfrm>
          <a:prstGeom prst="rect">
            <a:avLst/>
          </a:prstGeom>
          <a:solidFill>
            <a:schemeClr val="accent1">
              <a:lumMod val="75000"/>
            </a:schemeClr>
          </a:solidFill>
          <a:ln w="38100">
            <a:gradFill flip="none" rotWithShape="1">
              <a:gsLst>
                <a:gs pos="0">
                  <a:srgbClr val="CFCFCF"/>
                </a:gs>
                <a:gs pos="100000">
                  <a:schemeClr val="bg1"/>
                </a:gs>
              </a:gsLst>
              <a:lin ang="2700000" scaled="1"/>
              <a:tileRect/>
            </a:gradFill>
          </a:ln>
          <a:effectLst>
            <a:innerShdw blurRad="203200" dist="203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2638512" y="2834426"/>
            <a:ext cx="508464" cy="508464"/>
          </a:xfrm>
          <a:prstGeom prst="ellipse">
            <a:avLst/>
          </a:prstGeom>
          <a:gradFill flip="none" rotWithShape="1">
            <a:gsLst>
              <a:gs pos="0">
                <a:schemeClr val="accent1"/>
              </a:gs>
              <a:gs pos="100000">
                <a:schemeClr val="accent1">
                  <a:lumMod val="50000"/>
                </a:schemeClr>
              </a:gs>
            </a:gsLst>
            <a:lin ang="13500000" scaled="1"/>
            <a:tileRect/>
          </a:gradFill>
          <a:ln w="25400">
            <a:gradFill flip="none" rotWithShape="1">
              <a:gsLst>
                <a:gs pos="0">
                  <a:schemeClr val="accent1"/>
                </a:gs>
                <a:gs pos="100000">
                  <a:schemeClr val="accent1">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 name="椭圆 3"/>
          <p:cNvSpPr/>
          <p:nvPr/>
        </p:nvSpPr>
        <p:spPr>
          <a:xfrm>
            <a:off x="402564" y="952719"/>
            <a:ext cx="2656163" cy="2656163"/>
          </a:xfrm>
          <a:prstGeom prst="ellipse">
            <a:avLst/>
          </a:prstGeom>
          <a:gradFill flip="none" rotWithShape="1">
            <a:gsLst>
              <a:gs pos="0">
                <a:schemeClr val="bg1"/>
              </a:gs>
              <a:gs pos="100000">
                <a:schemeClr val="bg1">
                  <a:lumMod val="75000"/>
                </a:schemeClr>
              </a:gs>
            </a:gsLst>
            <a:lin ang="13500000" scaled="1"/>
            <a:tileRect/>
          </a:gradFill>
          <a:ln w="38100">
            <a:gradFill flip="none" rotWithShape="1">
              <a:gsLst>
                <a:gs pos="0">
                  <a:schemeClr val="bg1">
                    <a:lumMod val="100000"/>
                  </a:schemeClr>
                </a:gs>
                <a:gs pos="100000">
                  <a:schemeClr val="bg1">
                    <a:lumMod val="85000"/>
                  </a:schemeClr>
                </a:gs>
              </a:gsLst>
              <a:lin ang="2700000" scaled="1"/>
              <a:tileRect/>
            </a:gradFill>
          </a:ln>
          <a:effectLst>
            <a:outerShdw blurRad="254000" dist="2032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prstClr val="white"/>
              </a:solidFill>
            </a:endParaRPr>
          </a:p>
        </p:txBody>
      </p:sp>
      <p:sp>
        <p:nvSpPr>
          <p:cNvPr id="16" name="矩形 15"/>
          <p:cNvSpPr/>
          <p:nvPr/>
        </p:nvSpPr>
        <p:spPr>
          <a:xfrm>
            <a:off x="4774542" y="1431647"/>
            <a:ext cx="3416320" cy="1200329"/>
          </a:xfrm>
          <a:prstGeom prst="rect">
            <a:avLst/>
          </a:prstGeom>
          <a:noFill/>
        </p:spPr>
        <p:txBody>
          <a:bodyPr wrap="none" rtlCol="0">
            <a:spAutoFit/>
          </a:bodyPr>
          <a:lstStyle/>
          <a:p>
            <a:r>
              <a:rPr lang="en-US" altLang="zh-CN" sz="7200" dirty="0">
                <a:solidFill>
                  <a:schemeClr val="bg1"/>
                </a:solidFill>
                <a:latin typeface="黑体" panose="02010600030101010101" charset="-122"/>
                <a:ea typeface="黑体" panose="02010600030101010101" charset="-122"/>
              </a:rPr>
              <a:t>THANKS!</a:t>
            </a:r>
            <a:endParaRPr lang="zh-CN" altLang="en-US" sz="7200" dirty="0">
              <a:solidFill>
                <a:schemeClr val="bg1"/>
              </a:solidFill>
              <a:latin typeface="黑体" panose="02010600030101010101" charset="-122"/>
              <a:ea typeface="黑体" panose="02010600030101010101" charset="-122"/>
            </a:endParaRPr>
          </a:p>
        </p:txBody>
      </p:sp>
      <p:sp>
        <p:nvSpPr>
          <p:cNvPr id="17" name="文本框 16"/>
          <p:cNvSpPr txBox="1"/>
          <p:nvPr/>
        </p:nvSpPr>
        <p:spPr>
          <a:xfrm>
            <a:off x="3600564" y="2466962"/>
            <a:ext cx="5161467" cy="369332"/>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大连 杨晓军</a:t>
            </a:r>
          </a:p>
        </p:txBody>
      </p:sp>
      <p:sp>
        <p:nvSpPr>
          <p:cNvPr id="19" name="椭圆 18"/>
          <p:cNvSpPr/>
          <p:nvPr/>
        </p:nvSpPr>
        <p:spPr>
          <a:xfrm>
            <a:off x="-547596" y="1660981"/>
            <a:ext cx="840416" cy="840416"/>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椭圆 19"/>
          <p:cNvSpPr/>
          <p:nvPr/>
        </p:nvSpPr>
        <p:spPr>
          <a:xfrm>
            <a:off x="1872153" y="3673869"/>
            <a:ext cx="616951" cy="616951"/>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1" name="椭圆 20"/>
          <p:cNvSpPr/>
          <p:nvPr/>
        </p:nvSpPr>
        <p:spPr>
          <a:xfrm>
            <a:off x="589855" y="816300"/>
            <a:ext cx="622370" cy="622370"/>
          </a:xfrm>
          <a:prstGeom prst="ellipse">
            <a:avLst/>
          </a:prstGeom>
          <a:gradFill flip="none" rotWithShape="1">
            <a:gsLst>
              <a:gs pos="0">
                <a:schemeClr val="accent2"/>
              </a:gs>
              <a:gs pos="100000">
                <a:schemeClr val="accent2">
                  <a:lumMod val="50000"/>
                </a:schemeClr>
              </a:gs>
            </a:gsLst>
            <a:lin ang="13500000" scaled="1"/>
            <a:tileRect/>
          </a:gradFill>
          <a:ln w="25400">
            <a:gradFill flip="none" rotWithShape="1">
              <a:gsLst>
                <a:gs pos="0">
                  <a:schemeClr val="accent2"/>
                </a:gs>
                <a:gs pos="100000">
                  <a:schemeClr val="accent2">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2" name="椭圆 21"/>
          <p:cNvSpPr/>
          <p:nvPr/>
        </p:nvSpPr>
        <p:spPr>
          <a:xfrm>
            <a:off x="2653606" y="1135605"/>
            <a:ext cx="547058" cy="547058"/>
          </a:xfrm>
          <a:prstGeom prst="ellipse">
            <a:avLst/>
          </a:prstGeom>
          <a:gradFill flip="none" rotWithShape="1">
            <a:gsLst>
              <a:gs pos="0">
                <a:schemeClr val="accent4"/>
              </a:gs>
              <a:gs pos="100000">
                <a:schemeClr val="accent4">
                  <a:lumMod val="50000"/>
                </a:schemeClr>
              </a:gs>
            </a:gsLst>
            <a:lin ang="13500000" scaled="1"/>
            <a:tileRect/>
          </a:gradFill>
          <a:ln w="25400">
            <a:gradFill flip="none" rotWithShape="1">
              <a:gsLst>
                <a:gs pos="0">
                  <a:schemeClr val="accent4"/>
                </a:gs>
                <a:gs pos="100000">
                  <a:schemeClr val="accent4">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2" name="图片 1" descr="02482fe6f95223932846c9ed9e3332f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643" y="1403509"/>
            <a:ext cx="2327910" cy="1754029"/>
          </a:xfrm>
          <a:prstGeom prst="rect">
            <a:avLst/>
          </a:prstGeom>
        </p:spPr>
      </p:pic>
      <p:pic>
        <p:nvPicPr>
          <p:cNvPr id="5" name="图片 4">
            <a:extLst>
              <a:ext uri="{FF2B5EF4-FFF2-40B4-BE49-F238E27FC236}">
                <a16:creationId xmlns:a16="http://schemas.microsoft.com/office/drawing/2014/main" xmlns="" id="{993DF127-8667-4A74-9DDD-7684E69A1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002" y="1444820"/>
            <a:ext cx="1673852" cy="16738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7122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培养什么样的人？</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grpSp>
        <p:nvGrpSpPr>
          <p:cNvPr id="39" name="组合 38">
            <a:extLst>
              <a:ext uri="{FF2B5EF4-FFF2-40B4-BE49-F238E27FC236}">
                <a16:creationId xmlns:a16="http://schemas.microsoft.com/office/drawing/2014/main" xmlns="" id="{0979210D-F3A2-4110-B560-56CF0978C7C6}"/>
              </a:ext>
            </a:extLst>
          </p:cNvPr>
          <p:cNvGrpSpPr/>
          <p:nvPr/>
        </p:nvGrpSpPr>
        <p:grpSpPr>
          <a:xfrm>
            <a:off x="-84462" y="521774"/>
            <a:ext cx="1582569" cy="4282224"/>
            <a:chOff x="-84462" y="521774"/>
            <a:chExt cx="1582569" cy="4282224"/>
          </a:xfrm>
        </p:grpSpPr>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19077"/>
              <a:ext cx="1075884" cy="3849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gr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321" b="73264"/>
          <a:stretch/>
        </p:blipFill>
        <p:spPr>
          <a:xfrm>
            <a:off x="-4439" y="0"/>
            <a:ext cx="1367722" cy="971387"/>
          </a:xfrm>
          <a:prstGeom prst="rect">
            <a:avLst/>
          </a:prstGeom>
        </p:spPr>
      </p:pic>
      <p:grpSp>
        <p:nvGrpSpPr>
          <p:cNvPr id="18" name="组合 17">
            <a:extLst>
              <a:ext uri="{FF2B5EF4-FFF2-40B4-BE49-F238E27FC236}">
                <a16:creationId xmlns:a16="http://schemas.microsoft.com/office/drawing/2014/main" xmlns="" id="{3823A843-2348-41CD-A314-D2F4D238D841}"/>
              </a:ext>
            </a:extLst>
          </p:cNvPr>
          <p:cNvGrpSpPr/>
          <p:nvPr/>
        </p:nvGrpSpPr>
        <p:grpSpPr>
          <a:xfrm>
            <a:off x="2364476" y="884574"/>
            <a:ext cx="5982098" cy="902020"/>
            <a:chOff x="3065319" y="3736108"/>
            <a:chExt cx="5982098" cy="902020"/>
          </a:xfrm>
        </p:grpSpPr>
        <p:sp>
          <p:nvSpPr>
            <p:cNvPr id="32" name="文本框 31">
              <a:extLst>
                <a:ext uri="{FF2B5EF4-FFF2-40B4-BE49-F238E27FC236}">
                  <a16:creationId xmlns:a16="http://schemas.microsoft.com/office/drawing/2014/main" xmlns="" id="{B03F5B8D-84D4-4501-AEAC-9DAF4A4A3149}"/>
                </a:ext>
              </a:extLst>
            </p:cNvPr>
            <p:cNvSpPr txBox="1"/>
            <p:nvPr/>
          </p:nvSpPr>
          <p:spPr>
            <a:xfrm>
              <a:off x="3065319" y="4030751"/>
              <a:ext cx="3786951" cy="400110"/>
            </a:xfrm>
            <a:prstGeom prst="rect">
              <a:avLst/>
            </a:prstGeom>
            <a:noFill/>
          </p:spPr>
          <p:txBody>
            <a:bodyPr wrap="square">
              <a:spAutoFit/>
            </a:bodyPr>
            <a:lstStyle/>
            <a:p>
              <a:pPr algn="just"/>
              <a:r>
                <a:rPr lang="en-US" altLang="zh-CN" sz="2000" kern="0" dirty="0">
                  <a:effectLst/>
                  <a:latin typeface="文星标宋" panose="02010604000101010101" pitchFamily="2" charset="-122"/>
                  <a:ea typeface="文星标宋" panose="02010604000101010101" pitchFamily="2" charset="-122"/>
                  <a:cs typeface="宋体" panose="02010600030101010101" pitchFamily="2" charset="-122"/>
                </a:rPr>
                <a:t>    </a:t>
              </a:r>
              <a:r>
                <a:rPr lang="zh-CN" altLang="en-US" sz="2000" kern="0" dirty="0">
                  <a:solidFill>
                    <a:srgbClr val="C00000"/>
                  </a:solidFill>
                  <a:effectLst/>
                  <a:latin typeface="文星标宋" panose="02010604000101010101" pitchFamily="2" charset="-122"/>
                  <a:ea typeface="文星标宋" panose="02010604000101010101" pitchFamily="2" charset="-122"/>
                  <a:cs typeface="宋体" panose="02010600030101010101" pitchFamily="2" charset="-122"/>
                </a:rPr>
                <a:t>社会主义</a:t>
              </a:r>
              <a:r>
                <a:rPr lang="en-US" altLang="zh-CN" sz="2000" kern="0" dirty="0">
                  <a:solidFill>
                    <a:srgbClr val="C00000"/>
                  </a:solidFill>
                  <a:effectLst/>
                  <a:latin typeface="文星标宋" panose="02010604000101010101" pitchFamily="2" charset="-122"/>
                  <a:ea typeface="文星标宋" panose="02010604000101010101" pitchFamily="2" charset="-122"/>
                  <a:cs typeface="宋体" panose="02010600030101010101" pitchFamily="2" charset="-122"/>
                </a:rPr>
                <a:t>———</a:t>
              </a:r>
              <a:r>
                <a:rPr lang="zh-CN" altLang="en-US" sz="2000" kern="0" dirty="0">
                  <a:solidFill>
                    <a:srgbClr val="C00000"/>
                  </a:solidFill>
                  <a:effectLst/>
                  <a:latin typeface="文星标宋" panose="02010604000101010101" pitchFamily="2" charset="-122"/>
                  <a:ea typeface="文星标宋" panose="02010604000101010101" pitchFamily="2" charset="-122"/>
                  <a:cs typeface="宋体" panose="02010600030101010101" pitchFamily="2" charset="-122"/>
                </a:rPr>
                <a:t>共产主义</a:t>
              </a:r>
              <a:endParaRPr lang="zh-CN" altLang="zh-CN" sz="2000" kern="100" dirty="0">
                <a:effectLst/>
                <a:latin typeface="文星标宋" panose="02010604000101010101" pitchFamily="2" charset="-122"/>
                <a:ea typeface="文星标宋" panose="02010604000101010101" pitchFamily="2" charset="-122"/>
              </a:endParaRPr>
            </a:p>
          </p:txBody>
        </p:sp>
        <p:cxnSp>
          <p:nvCxnSpPr>
            <p:cNvPr id="5" name="直接连接符 4">
              <a:extLst>
                <a:ext uri="{FF2B5EF4-FFF2-40B4-BE49-F238E27FC236}">
                  <a16:creationId xmlns:a16="http://schemas.microsoft.com/office/drawing/2014/main" xmlns="" id="{741AE3B5-0B27-4AC3-980F-7CB3916058FC}"/>
                </a:ext>
              </a:extLst>
            </p:cNvPr>
            <p:cNvCxnSpPr>
              <a:cxnSpLocks/>
            </p:cNvCxnSpPr>
            <p:nvPr/>
          </p:nvCxnSpPr>
          <p:spPr>
            <a:xfrm flipH="1">
              <a:off x="6535289" y="3863030"/>
              <a:ext cx="450270" cy="355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879D4290-5401-4E96-9A72-2D97ED4A0602}"/>
                </a:ext>
              </a:extLst>
            </p:cNvPr>
            <p:cNvCxnSpPr>
              <a:cxnSpLocks/>
            </p:cNvCxnSpPr>
            <p:nvPr/>
          </p:nvCxnSpPr>
          <p:spPr>
            <a:xfrm>
              <a:off x="6535289" y="4218147"/>
              <a:ext cx="506333" cy="274612"/>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xmlns="" id="{E9EFCF5F-DA4C-40C1-8245-0C60ED8498E0}"/>
                </a:ext>
              </a:extLst>
            </p:cNvPr>
            <p:cNvSpPr txBox="1"/>
            <p:nvPr/>
          </p:nvSpPr>
          <p:spPr>
            <a:xfrm>
              <a:off x="6964590" y="3736108"/>
              <a:ext cx="2082827" cy="338554"/>
            </a:xfrm>
            <a:prstGeom prst="rect">
              <a:avLst/>
            </a:prstGeom>
            <a:noFill/>
          </p:spPr>
          <p:txBody>
            <a:bodyPr wrap="square">
              <a:spAutoFit/>
            </a:bodyPr>
            <a:lstStyle/>
            <a:p>
              <a:pPr algn="just"/>
              <a:r>
                <a:rPr lang="zh-CN" altLang="en-US" sz="1600" kern="0" dirty="0">
                  <a:effectLst/>
                  <a:latin typeface="文星标宋" panose="02010604000101010101" pitchFamily="2" charset="-122"/>
                  <a:ea typeface="文星标宋" panose="02010604000101010101" pitchFamily="2" charset="-122"/>
                  <a:cs typeface="宋体" panose="02010600030101010101" pitchFamily="2" charset="-122"/>
                </a:rPr>
                <a:t>科学的社会发展规律</a:t>
              </a:r>
              <a:endParaRPr lang="zh-CN" altLang="zh-CN" sz="1600" kern="100" dirty="0">
                <a:effectLst/>
                <a:latin typeface="文星标宋" panose="02010604000101010101" pitchFamily="2" charset="-122"/>
                <a:ea typeface="文星标宋" panose="02010604000101010101" pitchFamily="2" charset="-122"/>
              </a:endParaRPr>
            </a:p>
          </p:txBody>
        </p:sp>
        <p:sp>
          <p:nvSpPr>
            <p:cNvPr id="41" name="文本框 40">
              <a:extLst>
                <a:ext uri="{FF2B5EF4-FFF2-40B4-BE49-F238E27FC236}">
                  <a16:creationId xmlns:a16="http://schemas.microsoft.com/office/drawing/2014/main" xmlns="" id="{D8D11236-2B1A-4E11-B8B9-BC54583E049A}"/>
                </a:ext>
              </a:extLst>
            </p:cNvPr>
            <p:cNvSpPr txBox="1"/>
            <p:nvPr/>
          </p:nvSpPr>
          <p:spPr>
            <a:xfrm>
              <a:off x="6943976" y="4299574"/>
              <a:ext cx="2082827" cy="338554"/>
            </a:xfrm>
            <a:prstGeom prst="rect">
              <a:avLst/>
            </a:prstGeom>
            <a:noFill/>
          </p:spPr>
          <p:txBody>
            <a:bodyPr wrap="square">
              <a:spAutoFit/>
            </a:bodyPr>
            <a:lstStyle/>
            <a:p>
              <a:pPr algn="just"/>
              <a:r>
                <a:rPr lang="zh-CN" altLang="en-US" sz="1600" kern="0" dirty="0">
                  <a:effectLst/>
                  <a:latin typeface="文星标宋" panose="02010604000101010101" pitchFamily="2" charset="-122"/>
                  <a:ea typeface="文星标宋" panose="02010604000101010101" pitchFamily="2" charset="-122"/>
                  <a:cs typeface="宋体" panose="02010600030101010101" pitchFamily="2" charset="-122"/>
                </a:rPr>
                <a:t>是党坚持的政治信仰</a:t>
              </a:r>
              <a:endParaRPr lang="zh-CN" altLang="zh-CN" sz="1600" kern="100" dirty="0">
                <a:effectLst/>
                <a:latin typeface="文星标宋" panose="02010604000101010101" pitchFamily="2" charset="-122"/>
                <a:ea typeface="文星标宋" panose="02010604000101010101" pitchFamily="2" charset="-122"/>
              </a:endParaRPr>
            </a:p>
          </p:txBody>
        </p:sp>
      </p:grpSp>
      <p:cxnSp>
        <p:nvCxnSpPr>
          <p:cNvPr id="20" name="直接箭头连接符 19">
            <a:extLst>
              <a:ext uri="{FF2B5EF4-FFF2-40B4-BE49-F238E27FC236}">
                <a16:creationId xmlns:a16="http://schemas.microsoft.com/office/drawing/2014/main" xmlns="" id="{9736D031-FB8F-4FAE-8788-24FB48F926F7}"/>
              </a:ext>
            </a:extLst>
          </p:cNvPr>
          <p:cNvCxnSpPr>
            <a:cxnSpLocks/>
          </p:cNvCxnSpPr>
          <p:nvPr/>
        </p:nvCxnSpPr>
        <p:spPr>
          <a:xfrm>
            <a:off x="3509235" y="1854017"/>
            <a:ext cx="0" cy="1174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矩形: 圆角 29">
            <a:extLst>
              <a:ext uri="{FF2B5EF4-FFF2-40B4-BE49-F238E27FC236}">
                <a16:creationId xmlns:a16="http://schemas.microsoft.com/office/drawing/2014/main" xmlns="" id="{8D8F8E2A-E3F3-4E7F-BE28-A5C0DB540487}"/>
              </a:ext>
            </a:extLst>
          </p:cNvPr>
          <p:cNvSpPr/>
          <p:nvPr/>
        </p:nvSpPr>
        <p:spPr>
          <a:xfrm>
            <a:off x="1644396" y="689366"/>
            <a:ext cx="7284452" cy="1174322"/>
          </a:xfrm>
          <a:prstGeom prst="roundRect">
            <a:avLst>
              <a:gd name="adj" fmla="val 437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a:extLst>
              <a:ext uri="{FF2B5EF4-FFF2-40B4-BE49-F238E27FC236}">
                <a16:creationId xmlns:a16="http://schemas.microsoft.com/office/drawing/2014/main" xmlns="" id="{FCA9DC44-31B9-41D0-8734-69AAE62E9DF3}"/>
              </a:ext>
            </a:extLst>
          </p:cNvPr>
          <p:cNvGrpSpPr/>
          <p:nvPr/>
        </p:nvGrpSpPr>
        <p:grpSpPr>
          <a:xfrm>
            <a:off x="1380423" y="3028284"/>
            <a:ext cx="7720648" cy="1887825"/>
            <a:chOff x="1376068" y="2689640"/>
            <a:chExt cx="7720648" cy="1887825"/>
          </a:xfrm>
        </p:grpSpPr>
        <p:sp>
          <p:nvSpPr>
            <p:cNvPr id="92" name="文本框 91">
              <a:extLst>
                <a:ext uri="{FF2B5EF4-FFF2-40B4-BE49-F238E27FC236}">
                  <a16:creationId xmlns:a16="http://schemas.microsoft.com/office/drawing/2014/main" xmlns="" id="{5C70ACA5-FC59-4666-AB30-B89C1969B234}"/>
                </a:ext>
              </a:extLst>
            </p:cNvPr>
            <p:cNvSpPr txBox="1"/>
            <p:nvPr/>
          </p:nvSpPr>
          <p:spPr>
            <a:xfrm>
              <a:off x="1376068" y="2689640"/>
              <a:ext cx="7561431" cy="707886"/>
            </a:xfrm>
            <a:prstGeom prst="rect">
              <a:avLst/>
            </a:prstGeom>
            <a:noFill/>
          </p:spPr>
          <p:txBody>
            <a:bodyPr wrap="square">
              <a:spAutoFit/>
            </a:bodyPr>
            <a:lstStyle/>
            <a:p>
              <a:pPr algn="just"/>
              <a:r>
                <a:rPr lang="en-US" altLang="zh-CN" sz="1800" kern="0" dirty="0">
                  <a:effectLst/>
                  <a:latin typeface="方正隶书简体" panose="03000509000000000000" pitchFamily="65" charset="-122"/>
                  <a:ea typeface="方正隶书简体" panose="03000509000000000000" pitchFamily="65" charset="-122"/>
                  <a:cs typeface="宋体" panose="02010600030101010101" pitchFamily="2" charset="-122"/>
                </a:rPr>
                <a:t>    </a:t>
              </a:r>
              <a:r>
                <a:rPr lang="zh-CN" altLang="en-US" sz="2800" kern="0" dirty="0">
                  <a:solidFill>
                    <a:srgbClr val="C00000"/>
                  </a:solidFill>
                  <a:effectLst/>
                  <a:latin typeface="文星标宋" panose="02010604000101010101" pitchFamily="2" charset="-122"/>
                  <a:ea typeface="文星标宋" panose="02010604000101010101" pitchFamily="2" charset="-122"/>
                  <a:cs typeface="宋体" panose="02010600030101010101" pitchFamily="2" charset="-122"/>
                </a:rPr>
                <a:t>全面发展</a:t>
              </a:r>
              <a:r>
                <a:rPr lang="zh-CN" altLang="en-US" sz="28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的</a:t>
              </a:r>
              <a:r>
                <a:rPr lang="zh-CN" altLang="en-US" sz="40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社会主义</a:t>
              </a:r>
              <a:r>
                <a:rPr lang="zh-CN" altLang="en-US" sz="28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建设者和接班人</a:t>
              </a:r>
              <a:endParaRPr lang="zh-CN" altLang="zh-CN" sz="2800" kern="100" dirty="0">
                <a:effectLst/>
                <a:latin typeface="方正大黑简体" panose="03000509000000000000" pitchFamily="65" charset="-122"/>
                <a:ea typeface="方正大黑简体" panose="03000509000000000000" pitchFamily="65" charset="-122"/>
              </a:endParaRPr>
            </a:p>
          </p:txBody>
        </p:sp>
        <p:sp>
          <p:nvSpPr>
            <p:cNvPr id="52" name="文本框 51">
              <a:extLst>
                <a:ext uri="{FF2B5EF4-FFF2-40B4-BE49-F238E27FC236}">
                  <a16:creationId xmlns:a16="http://schemas.microsoft.com/office/drawing/2014/main" xmlns="" id="{C74537B3-F84F-40EF-90A6-6C71E31450DA}"/>
                </a:ext>
              </a:extLst>
            </p:cNvPr>
            <p:cNvSpPr txBox="1"/>
            <p:nvPr/>
          </p:nvSpPr>
          <p:spPr>
            <a:xfrm>
              <a:off x="1644396" y="3525402"/>
              <a:ext cx="7452320" cy="923330"/>
            </a:xfrm>
            <a:prstGeom prst="rect">
              <a:avLst/>
            </a:prstGeom>
            <a:noFill/>
          </p:spPr>
          <p:txBody>
            <a:bodyPr wrap="square">
              <a:spAutoFit/>
            </a:bodyPr>
            <a:lstStyle/>
            <a:p>
              <a:r>
                <a:rPr lang="zh-CN" altLang="en-US" kern="0" dirty="0">
                  <a:effectLst/>
                  <a:latin typeface="方正大黑简体" panose="03000509000000000000" pitchFamily="65" charset="-122"/>
                  <a:ea typeface="方正大黑简体" panose="03000509000000000000" pitchFamily="65" charset="-122"/>
                  <a:cs typeface="宋体" panose="02010600030101010101" pitchFamily="2" charset="-122"/>
                </a:rPr>
                <a:t>合格健康社会公民</a:t>
              </a:r>
              <a:endParaRPr lang="en-US" altLang="zh-CN" kern="0" dirty="0">
                <a:effectLst/>
                <a:latin typeface="方正大黑简体" panose="03000509000000000000" pitchFamily="65" charset="-122"/>
                <a:ea typeface="方正大黑简体" panose="03000509000000000000" pitchFamily="65" charset="-122"/>
                <a:cs typeface="宋体" panose="02010600030101010101" pitchFamily="2" charset="-122"/>
              </a:endParaRPr>
            </a:p>
            <a:p>
              <a:r>
                <a:rPr lang="zh-CN" altLang="en-US" kern="0" dirty="0">
                  <a:latin typeface="方正大黑简体" panose="03000509000000000000" pitchFamily="65" charset="-122"/>
                  <a:ea typeface="方正大黑简体" panose="03000509000000000000" pitchFamily="65" charset="-122"/>
                </a:rPr>
                <a:t>正确观念的持有者</a:t>
              </a:r>
              <a:r>
                <a:rPr lang="zh-CN" altLang="en-US" sz="1400" kern="0" dirty="0">
                  <a:latin typeface="方正大黑简体" panose="03000509000000000000" pitchFamily="65" charset="-122"/>
                  <a:ea typeface="方正大黑简体" panose="03000509000000000000" pitchFamily="65" charset="-122"/>
                </a:rPr>
                <a:t>（国家观、历史观、民族观、文化观、社会观、人生观</a:t>
              </a:r>
              <a:r>
                <a:rPr lang="en-US" altLang="zh-CN" sz="1400" kern="0" dirty="0">
                  <a:latin typeface="方正大黑简体" panose="03000509000000000000" pitchFamily="65" charset="-122"/>
                  <a:ea typeface="方正大黑简体" panose="03000509000000000000" pitchFamily="65" charset="-122"/>
                </a:rPr>
                <a:t>……</a:t>
              </a:r>
              <a:r>
                <a:rPr lang="zh-CN" altLang="en-US" sz="1400" kern="0" dirty="0">
                  <a:latin typeface="方正大黑简体" panose="03000509000000000000" pitchFamily="65" charset="-122"/>
                  <a:ea typeface="方正大黑简体" panose="03000509000000000000" pitchFamily="65" charset="-122"/>
                </a:rPr>
                <a:t>）</a:t>
              </a:r>
              <a:endParaRPr lang="en-US" altLang="zh-CN" sz="1400" kern="0" dirty="0">
                <a:latin typeface="方正大黑简体" panose="03000509000000000000" pitchFamily="65" charset="-122"/>
                <a:ea typeface="方正大黑简体" panose="03000509000000000000" pitchFamily="65" charset="-122"/>
              </a:endParaRPr>
            </a:p>
            <a:p>
              <a:r>
                <a:rPr lang="zh-CN" altLang="en-US" kern="0" dirty="0">
                  <a:latin typeface="方正大黑简体" panose="03000509000000000000" pitchFamily="65" charset="-122"/>
                  <a:ea typeface="方正大黑简体" panose="03000509000000000000" pitchFamily="65" charset="-122"/>
                  <a:cs typeface="宋体" panose="02010600030101010101" pitchFamily="2" charset="-122"/>
                </a:rPr>
                <a:t>合格的终生学习者</a:t>
              </a:r>
              <a:endParaRPr lang="en-US" altLang="zh-CN" kern="0" dirty="0">
                <a:latin typeface="方正大黑简体" panose="03000509000000000000" pitchFamily="65" charset="-122"/>
                <a:ea typeface="方正大黑简体" panose="03000509000000000000" pitchFamily="65" charset="-122"/>
                <a:cs typeface="宋体" panose="02010600030101010101" pitchFamily="2" charset="-122"/>
              </a:endParaRPr>
            </a:p>
          </p:txBody>
        </p:sp>
        <p:sp>
          <p:nvSpPr>
            <p:cNvPr id="27" name="右大括号 26">
              <a:extLst>
                <a:ext uri="{FF2B5EF4-FFF2-40B4-BE49-F238E27FC236}">
                  <a16:creationId xmlns:a16="http://schemas.microsoft.com/office/drawing/2014/main" xmlns="" id="{9C2C6418-38F9-4D1A-B1E7-87087AA2988C}"/>
                </a:ext>
              </a:extLst>
            </p:cNvPr>
            <p:cNvSpPr/>
            <p:nvPr/>
          </p:nvSpPr>
          <p:spPr>
            <a:xfrm>
              <a:off x="8325960" y="2961466"/>
              <a:ext cx="311422" cy="1328500"/>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xmlns="" id="{B81A664D-CFFB-41EA-8814-5D6B34296DDD}"/>
                </a:ext>
              </a:extLst>
            </p:cNvPr>
            <p:cNvCxnSpPr/>
            <p:nvPr/>
          </p:nvCxnSpPr>
          <p:spPr>
            <a:xfrm flipH="1">
              <a:off x="3753242" y="4289966"/>
              <a:ext cx="4593332"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xmlns="" id="{2AB31CC3-E171-4DB3-B7B3-E74936F165D0}"/>
                </a:ext>
              </a:extLst>
            </p:cNvPr>
            <p:cNvSpPr txBox="1"/>
            <p:nvPr/>
          </p:nvSpPr>
          <p:spPr>
            <a:xfrm>
              <a:off x="8574071" y="3282334"/>
              <a:ext cx="522645" cy="707886"/>
            </a:xfrm>
            <a:prstGeom prst="rect">
              <a:avLst/>
            </a:prstGeom>
            <a:noFill/>
          </p:spPr>
          <p:txBody>
            <a:bodyPr wrap="square">
              <a:spAutoFit/>
            </a:bodyPr>
            <a:lstStyle/>
            <a:p>
              <a:pPr algn="just"/>
              <a:r>
                <a:rPr lang="zh-CN" altLang="en-US" sz="2000" kern="100" dirty="0">
                  <a:effectLst/>
                  <a:latin typeface="方正大黑简体" panose="03000509000000000000" pitchFamily="65" charset="-122"/>
                  <a:ea typeface="方正大黑简体" panose="03000509000000000000" pitchFamily="65" charset="-122"/>
                </a:rPr>
                <a:t>目标</a:t>
              </a:r>
              <a:endParaRPr lang="zh-CN" altLang="zh-CN" sz="2000" kern="100" dirty="0">
                <a:effectLst/>
                <a:latin typeface="方正大黑简体" panose="03000509000000000000" pitchFamily="65" charset="-122"/>
                <a:ea typeface="方正大黑简体" panose="03000509000000000000" pitchFamily="65" charset="-122"/>
              </a:endParaRPr>
            </a:p>
          </p:txBody>
        </p:sp>
        <p:sp>
          <p:nvSpPr>
            <p:cNvPr id="31" name="矩形: 圆角 30">
              <a:extLst>
                <a:ext uri="{FF2B5EF4-FFF2-40B4-BE49-F238E27FC236}">
                  <a16:creationId xmlns:a16="http://schemas.microsoft.com/office/drawing/2014/main" xmlns="" id="{1D6B0F87-006F-4234-B24C-7DEB097BB28A}"/>
                </a:ext>
              </a:extLst>
            </p:cNvPr>
            <p:cNvSpPr/>
            <p:nvPr/>
          </p:nvSpPr>
          <p:spPr>
            <a:xfrm>
              <a:off x="1653047" y="2707527"/>
              <a:ext cx="7293103" cy="1869938"/>
            </a:xfrm>
            <a:prstGeom prst="roundRect">
              <a:avLst>
                <a:gd name="adj" fmla="val 217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文本框 61">
            <a:extLst>
              <a:ext uri="{FF2B5EF4-FFF2-40B4-BE49-F238E27FC236}">
                <a16:creationId xmlns:a16="http://schemas.microsoft.com/office/drawing/2014/main" xmlns="" id="{0F6208EC-8DEE-4DB7-B513-03EBA3999AA0}"/>
              </a:ext>
            </a:extLst>
          </p:cNvPr>
          <p:cNvSpPr txBox="1"/>
          <p:nvPr/>
        </p:nvSpPr>
        <p:spPr>
          <a:xfrm>
            <a:off x="3537838" y="2272534"/>
            <a:ext cx="1982526" cy="338554"/>
          </a:xfrm>
          <a:prstGeom prst="rect">
            <a:avLst/>
          </a:prstGeom>
          <a:noFill/>
        </p:spPr>
        <p:txBody>
          <a:bodyPr wrap="square">
            <a:spAutoFit/>
          </a:bodyPr>
          <a:lstStyle/>
          <a:p>
            <a:pPr algn="just"/>
            <a:r>
              <a:rPr lang="zh-CN" altLang="en-US" sz="1600" kern="0" dirty="0">
                <a:effectLst/>
                <a:latin typeface="方正大黑简体" panose="03000509000000000000" pitchFamily="65" charset="-122"/>
                <a:ea typeface="方正大黑简体" panose="03000509000000000000" pitchFamily="65" charset="-122"/>
                <a:cs typeface="宋体" panose="02010600030101010101" pitchFamily="2" charset="-122"/>
              </a:rPr>
              <a:t>培养什么样的人？</a:t>
            </a:r>
            <a:endParaRPr lang="zh-CN" altLang="zh-CN" sz="1600" kern="100" dirty="0">
              <a:effectLst/>
              <a:latin typeface="方正大黑简体" panose="03000509000000000000" pitchFamily="65" charset="-122"/>
              <a:ea typeface="方正大黑简体" panose="03000509000000000000" pitchFamily="65" charset="-122"/>
            </a:endParaRPr>
          </a:p>
        </p:txBody>
      </p:sp>
    </p:spTree>
    <p:extLst>
      <p:ext uri="{BB962C8B-B14F-4D97-AF65-F5344CB8AC3E}">
        <p14:creationId xmlns:p14="http://schemas.microsoft.com/office/powerpoint/2010/main" val="266783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怎样培养人？</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grpSp>
        <p:nvGrpSpPr>
          <p:cNvPr id="39" name="组合 38">
            <a:extLst>
              <a:ext uri="{FF2B5EF4-FFF2-40B4-BE49-F238E27FC236}">
                <a16:creationId xmlns:a16="http://schemas.microsoft.com/office/drawing/2014/main" xmlns="" id="{0979210D-F3A2-4110-B560-56CF0978C7C6}"/>
              </a:ext>
            </a:extLst>
          </p:cNvPr>
          <p:cNvGrpSpPr/>
          <p:nvPr/>
        </p:nvGrpSpPr>
        <p:grpSpPr>
          <a:xfrm>
            <a:off x="-84462" y="521774"/>
            <a:ext cx="1582569" cy="4282224"/>
            <a:chOff x="-84462" y="521774"/>
            <a:chExt cx="1582569" cy="4282224"/>
          </a:xfrm>
        </p:grpSpPr>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19077"/>
              <a:ext cx="1075884" cy="3849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gr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321" b="73264"/>
          <a:stretch/>
        </p:blipFill>
        <p:spPr>
          <a:xfrm>
            <a:off x="-4439" y="0"/>
            <a:ext cx="1367722" cy="971387"/>
          </a:xfrm>
          <a:prstGeom prst="rect">
            <a:avLst/>
          </a:prstGeom>
        </p:spPr>
      </p:pic>
      <p:sp>
        <p:nvSpPr>
          <p:cNvPr id="92" name="文本框 91">
            <a:extLst>
              <a:ext uri="{FF2B5EF4-FFF2-40B4-BE49-F238E27FC236}">
                <a16:creationId xmlns:a16="http://schemas.microsoft.com/office/drawing/2014/main" xmlns="" id="{5C70ACA5-FC59-4666-AB30-B89C1969B234}"/>
              </a:ext>
            </a:extLst>
          </p:cNvPr>
          <p:cNvSpPr txBox="1"/>
          <p:nvPr/>
        </p:nvSpPr>
        <p:spPr>
          <a:xfrm>
            <a:off x="1522437" y="3245634"/>
            <a:ext cx="7594554" cy="1877437"/>
          </a:xfrm>
          <a:prstGeom prst="rect">
            <a:avLst/>
          </a:prstGeom>
          <a:noFill/>
        </p:spPr>
        <p:txBody>
          <a:bodyPr wrap="square">
            <a:spAutoFit/>
          </a:bodyPr>
          <a:lstStyle/>
          <a:p>
            <a:pPr algn="just"/>
            <a:r>
              <a:rPr lang="en-US" altLang="zh-CN" sz="1800" kern="0" dirty="0">
                <a:effectLst/>
                <a:latin typeface="方正隶书简体" panose="03000509000000000000" pitchFamily="65" charset="-122"/>
                <a:ea typeface="方正隶书简体" panose="03000509000000000000" pitchFamily="65" charset="-122"/>
                <a:cs typeface="宋体" panose="02010600030101010101" pitchFamily="2" charset="-122"/>
              </a:rPr>
              <a:t>    </a:t>
            </a:r>
            <a:r>
              <a:rPr lang="zh-CN" altLang="zh-CN" sz="20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历史课程观</a:t>
            </a:r>
            <a:r>
              <a:rPr lang="zh-CN"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，就是对历史课程的总体认识和看法，其中最重要的是对历史课程性质和价值的认识。通俗地说，就是对“基础教育阶段为什么要开历史课”的思考与追问。真正科学的历史课程观应该是</a:t>
            </a:r>
            <a:r>
              <a:rPr lang="zh-CN" altLang="zh-CN" sz="16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立足于公民教育</a:t>
            </a:r>
            <a:r>
              <a:rPr lang="zh-CN"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的课程观，必须以注重学生全面而健康的发展、探究及创新精神的培养为特征，取代以“理解”和“认识”为主要特征的传统课程观。</a:t>
            </a:r>
            <a:endParaRPr lang="en-US"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endParaRPr>
          </a:p>
          <a:p>
            <a:pPr algn="just"/>
            <a:r>
              <a:rPr lang="en-US"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    </a:t>
            </a:r>
            <a:r>
              <a:rPr lang="zh-CN"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在注重课程基础性的同时，更注重发展性和创造性目标的确立与实施，是充分体现</a:t>
            </a:r>
            <a:r>
              <a:rPr lang="zh-CN" altLang="zh-CN" sz="16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“以学生发展为本”</a:t>
            </a:r>
            <a:r>
              <a:rPr lang="zh-CN"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的课程理念。</a:t>
            </a:r>
            <a:endParaRPr lang="zh-CN" altLang="zh-CN" sz="1600" kern="100" dirty="0">
              <a:effectLst/>
              <a:latin typeface="方正大黑简体" panose="03000509000000000000" pitchFamily="65" charset="-122"/>
              <a:ea typeface="方正大黑简体" panose="03000509000000000000" pitchFamily="65" charset="-122"/>
            </a:endParaRPr>
          </a:p>
        </p:txBody>
      </p:sp>
      <p:grpSp>
        <p:nvGrpSpPr>
          <p:cNvPr id="93" name="组合 92">
            <a:extLst>
              <a:ext uri="{FF2B5EF4-FFF2-40B4-BE49-F238E27FC236}">
                <a16:creationId xmlns:a16="http://schemas.microsoft.com/office/drawing/2014/main" xmlns="" id="{8B917B3D-4B44-4D67-925C-5EB5CB4D2544}"/>
              </a:ext>
            </a:extLst>
          </p:cNvPr>
          <p:cNvGrpSpPr/>
          <p:nvPr/>
        </p:nvGrpSpPr>
        <p:grpSpPr>
          <a:xfrm>
            <a:off x="1962373" y="415662"/>
            <a:ext cx="6712921" cy="2191269"/>
            <a:chOff x="251520" y="419681"/>
            <a:chExt cx="8670295" cy="2968449"/>
          </a:xfrm>
        </p:grpSpPr>
        <p:sp>
          <p:nvSpPr>
            <p:cNvPr id="94" name="矩形: 圆角 93">
              <a:extLst>
                <a:ext uri="{FF2B5EF4-FFF2-40B4-BE49-F238E27FC236}">
                  <a16:creationId xmlns:a16="http://schemas.microsoft.com/office/drawing/2014/main" xmlns="" id="{F38461A4-ABE7-4730-B18C-856BA9845BF7}"/>
                </a:ext>
              </a:extLst>
            </p:cNvPr>
            <p:cNvSpPr/>
            <p:nvPr/>
          </p:nvSpPr>
          <p:spPr>
            <a:xfrm>
              <a:off x="251520" y="1203597"/>
              <a:ext cx="8670295" cy="1440161"/>
            </a:xfrm>
            <a:prstGeom prst="roundRect">
              <a:avLst>
                <a:gd name="adj" fmla="val 51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5" name="Picture 2">
              <a:extLst>
                <a:ext uri="{FF2B5EF4-FFF2-40B4-BE49-F238E27FC236}">
                  <a16:creationId xmlns:a16="http://schemas.microsoft.com/office/drawing/2014/main" xmlns="" id="{E232E1B2-EE86-49F3-BA98-66CE49042ED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00" r="100000"/>
                      </a14:imgEffect>
                    </a14:imgLayer>
                  </a14:imgProps>
                </a:ext>
                <a:ext uri="{28A0092B-C50C-407E-A947-70E740481C1C}">
                  <a14:useLocalDpi xmlns:a14="http://schemas.microsoft.com/office/drawing/2010/main" val="0"/>
                </a:ext>
              </a:extLst>
            </a:blip>
            <a:srcRect/>
            <a:stretch>
              <a:fillRect/>
            </a:stretch>
          </p:blipFill>
          <p:spPr bwMode="auto">
            <a:xfrm>
              <a:off x="498412" y="419681"/>
              <a:ext cx="3024336" cy="2968449"/>
            </a:xfrm>
            <a:prstGeom prst="rect">
              <a:avLst/>
            </a:prstGeom>
            <a:noFill/>
            <a:extLst>
              <a:ext uri="{909E8E84-426E-40DD-AFC4-6F175D3DCCD1}">
                <a14:hiddenFill xmlns:a14="http://schemas.microsoft.com/office/drawing/2010/main">
                  <a:solidFill>
                    <a:srgbClr val="FFFFFF"/>
                  </a:solidFill>
                </a14:hiddenFill>
              </a:ext>
            </a:extLst>
          </p:spPr>
        </p:pic>
        <p:sp>
          <p:nvSpPr>
            <p:cNvPr id="96" name="文本框 95">
              <a:extLst>
                <a:ext uri="{FF2B5EF4-FFF2-40B4-BE49-F238E27FC236}">
                  <a16:creationId xmlns:a16="http://schemas.microsoft.com/office/drawing/2014/main" xmlns="" id="{8EEDB1AB-F769-4C75-982E-3A490505D924}"/>
                </a:ext>
              </a:extLst>
            </p:cNvPr>
            <p:cNvSpPr txBox="1"/>
            <p:nvPr/>
          </p:nvSpPr>
          <p:spPr>
            <a:xfrm>
              <a:off x="3769641" y="1459826"/>
              <a:ext cx="1803010" cy="500323"/>
            </a:xfrm>
            <a:prstGeom prst="rect">
              <a:avLst/>
            </a:prstGeom>
            <a:noFill/>
          </p:spPr>
          <p:txBody>
            <a:bodyPr wrap="square">
              <a:spAutoFit/>
            </a:bodyPr>
            <a:lstStyle/>
            <a:p>
              <a:pPr algn="ctr"/>
              <a:r>
                <a:rPr lang="zh-CN" altLang="zh-CN" sz="1800" kern="0" dirty="0">
                  <a:solidFill>
                    <a:schemeClr val="bg2">
                      <a:lumMod val="20000"/>
                      <a:lumOff val="80000"/>
                    </a:schemeClr>
                  </a:solidFill>
                  <a:effectLst/>
                  <a:latin typeface="方正隶书简体" panose="03000509000000000000" pitchFamily="65" charset="-122"/>
                  <a:ea typeface="方正隶书简体" panose="03000509000000000000" pitchFamily="65" charset="-122"/>
                  <a:cs typeface="宋体" panose="02010600030101010101" pitchFamily="2" charset="-122"/>
                </a:rPr>
                <a:t>历史课程观</a:t>
              </a:r>
              <a:endParaRPr lang="zh-CN" altLang="en-US" dirty="0">
                <a:solidFill>
                  <a:schemeClr val="bg2">
                    <a:lumMod val="20000"/>
                    <a:lumOff val="80000"/>
                  </a:schemeClr>
                </a:solidFill>
              </a:endParaRPr>
            </a:p>
          </p:txBody>
        </p:sp>
        <p:sp>
          <p:nvSpPr>
            <p:cNvPr id="97" name="文本框 96">
              <a:extLst>
                <a:ext uri="{FF2B5EF4-FFF2-40B4-BE49-F238E27FC236}">
                  <a16:creationId xmlns:a16="http://schemas.microsoft.com/office/drawing/2014/main" xmlns="" id="{2851480C-3AF7-43B8-BFB9-C47A5CD0246F}"/>
                </a:ext>
              </a:extLst>
            </p:cNvPr>
            <p:cNvSpPr txBox="1"/>
            <p:nvPr/>
          </p:nvSpPr>
          <p:spPr>
            <a:xfrm>
              <a:off x="6507353" y="1597151"/>
              <a:ext cx="2346183" cy="536096"/>
            </a:xfrm>
            <a:prstGeom prst="rect">
              <a:avLst/>
            </a:prstGeom>
            <a:noFill/>
          </p:spPr>
          <p:txBody>
            <a:bodyPr wrap="square">
              <a:spAutoFit/>
            </a:bodyPr>
            <a:lstStyle/>
            <a:p>
              <a:pPr algn="ctr"/>
              <a:r>
                <a:rPr lang="zh-CN" altLang="en-US" sz="2400" kern="0" dirty="0">
                  <a:solidFill>
                    <a:schemeClr val="bg1"/>
                  </a:solidFill>
                  <a:effectLst/>
                  <a:latin typeface="锐字荣光粗黑简1.0" panose="02000500000000000000" pitchFamily="2" charset="-122"/>
                  <a:ea typeface="锐字荣光粗黑简1.0" panose="02000500000000000000" pitchFamily="2" charset="-122"/>
                  <a:cs typeface="宋体" panose="02010600030101010101" pitchFamily="2" charset="-122"/>
                </a:rPr>
                <a:t>课程的构建</a:t>
              </a:r>
              <a:endParaRPr lang="zh-CN" altLang="en-US" sz="2400" dirty="0">
                <a:solidFill>
                  <a:schemeClr val="bg1"/>
                </a:solidFill>
                <a:latin typeface="锐字荣光粗黑简1.0" panose="02000500000000000000" pitchFamily="2" charset="-122"/>
                <a:ea typeface="锐字荣光粗黑简1.0" panose="02000500000000000000" pitchFamily="2" charset="-122"/>
              </a:endParaRPr>
            </a:p>
          </p:txBody>
        </p:sp>
        <p:pic>
          <p:nvPicPr>
            <p:cNvPr id="98" name="图片 97">
              <a:extLst>
                <a:ext uri="{FF2B5EF4-FFF2-40B4-BE49-F238E27FC236}">
                  <a16:creationId xmlns:a16="http://schemas.microsoft.com/office/drawing/2014/main" xmlns="" id="{7E8746EA-22BF-47B9-8FA9-BE00BB7A1260}"/>
                </a:ext>
              </a:extLst>
            </p:cNvPr>
            <p:cNvPicPr>
              <a:picLocks noChangeAspect="1"/>
            </p:cNvPicPr>
            <p:nvPr/>
          </p:nvPicPr>
          <p:blipFill rotWithShape="1">
            <a:blip r:embed="rId7">
              <a:biLevel thresh="25000"/>
              <a:extLst>
                <a:ext uri="{28A0092B-C50C-407E-A947-70E740481C1C}">
                  <a14:useLocalDpi xmlns:a14="http://schemas.microsoft.com/office/drawing/2010/main" val="0"/>
                </a:ext>
              </a:extLst>
            </a:blip>
            <a:srcRect l="51046" t="86799" r="21469" b="4801"/>
            <a:stretch/>
          </p:blipFill>
          <p:spPr>
            <a:xfrm>
              <a:off x="3256384" y="1699679"/>
              <a:ext cx="3505523" cy="432048"/>
            </a:xfrm>
            <a:prstGeom prst="rect">
              <a:avLst/>
            </a:prstGeom>
          </p:spPr>
        </p:pic>
      </p:grpSp>
      <p:cxnSp>
        <p:nvCxnSpPr>
          <p:cNvPr id="99" name="直接连接符 98">
            <a:extLst>
              <a:ext uri="{FF2B5EF4-FFF2-40B4-BE49-F238E27FC236}">
                <a16:creationId xmlns:a16="http://schemas.microsoft.com/office/drawing/2014/main" xmlns="" id="{B563B643-623E-46F1-8C22-DB6FB17DBE88}"/>
              </a:ext>
            </a:extLst>
          </p:cNvPr>
          <p:cNvCxnSpPr>
            <a:cxnSpLocks/>
          </p:cNvCxnSpPr>
          <p:nvPr/>
        </p:nvCxnSpPr>
        <p:spPr>
          <a:xfrm>
            <a:off x="1374227" y="2904872"/>
            <a:ext cx="4499992" cy="0"/>
          </a:xfrm>
          <a:prstGeom prst="line">
            <a:avLst/>
          </a:prstGeom>
        </p:spPr>
        <p:style>
          <a:lnRef idx="1">
            <a:schemeClr val="dk1"/>
          </a:lnRef>
          <a:fillRef idx="0">
            <a:schemeClr val="dk1"/>
          </a:fillRef>
          <a:effectRef idx="0">
            <a:schemeClr val="dk1"/>
          </a:effectRef>
          <a:fontRef idx="minor">
            <a:schemeClr val="tx1"/>
          </a:fontRef>
        </p:style>
      </p:cxnSp>
      <p:pic>
        <p:nvPicPr>
          <p:cNvPr id="100" name="图片 99">
            <a:extLst>
              <a:ext uri="{FF2B5EF4-FFF2-40B4-BE49-F238E27FC236}">
                <a16:creationId xmlns:a16="http://schemas.microsoft.com/office/drawing/2014/main" xmlns="" id="{22679374-68BF-4710-81CD-444E4F7AF23F}"/>
              </a:ext>
            </a:extLst>
          </p:cNvPr>
          <p:cNvPicPr>
            <a:picLocks noChangeAspect="1"/>
          </p:cNvPicPr>
          <p:nvPr/>
        </p:nvPicPr>
        <p:blipFill rotWithShape="1">
          <a:blip r:embed="rId8"/>
          <a:srcRect l="14559" t="20862" r="18529" b="13203"/>
          <a:stretch/>
        </p:blipFill>
        <p:spPr>
          <a:xfrm>
            <a:off x="5899175" y="2105584"/>
            <a:ext cx="1775644" cy="1140050"/>
          </a:xfrm>
          <a:prstGeom prst="rect">
            <a:avLst/>
          </a:prstGeom>
        </p:spPr>
      </p:pic>
    </p:spTree>
    <p:extLst>
      <p:ext uri="{BB962C8B-B14F-4D97-AF65-F5344CB8AC3E}">
        <p14:creationId xmlns:p14="http://schemas.microsoft.com/office/powerpoint/2010/main" val="272723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课程理念现状</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12435"/>
            <a:ext cx="1075884" cy="391552"/>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矩形: 圆角 21">
            <a:extLst>
              <a:ext uri="{FF2B5EF4-FFF2-40B4-BE49-F238E27FC236}">
                <a16:creationId xmlns:a16="http://schemas.microsoft.com/office/drawing/2014/main" xmlns="" id="{75DE48B4-C6B5-4298-B1F3-B285F68E5664}"/>
              </a:ext>
            </a:extLst>
          </p:cNvPr>
          <p:cNvSpPr/>
          <p:nvPr/>
        </p:nvSpPr>
        <p:spPr>
          <a:xfrm>
            <a:off x="1478186" y="1700117"/>
            <a:ext cx="7665814" cy="1608584"/>
          </a:xfrm>
          <a:prstGeom prst="roundRect">
            <a:avLst>
              <a:gd name="adj" fmla="val 51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xmlns="" id="{072ACD64-5CE8-4DCE-9676-8564363353EE}"/>
              </a:ext>
            </a:extLst>
          </p:cNvPr>
          <p:cNvSpPr txBox="1"/>
          <p:nvPr/>
        </p:nvSpPr>
        <p:spPr>
          <a:xfrm>
            <a:off x="1619672" y="1851670"/>
            <a:ext cx="7272808" cy="1261884"/>
          </a:xfrm>
          <a:prstGeom prst="rect">
            <a:avLst/>
          </a:prstGeom>
          <a:noFill/>
        </p:spPr>
        <p:txBody>
          <a:bodyPr wrap="square">
            <a:spAutoFit/>
          </a:bodyPr>
          <a:lstStyle/>
          <a:p>
            <a:pPr algn="just"/>
            <a:r>
              <a:rPr lang="zh-CN" altLang="zh-CN" sz="2000" kern="100" dirty="0">
                <a:solidFill>
                  <a:schemeClr val="bg1"/>
                </a:solidFill>
                <a:latin typeface="方正粗黑宋简体" panose="02000000000000000000" pitchFamily="2" charset="-122"/>
                <a:ea typeface="方正粗黑宋简体" panose="02000000000000000000" pitchFamily="2" charset="-122"/>
              </a:rPr>
              <a:t>历史教学一线的教师往往有</a:t>
            </a:r>
            <a:r>
              <a:rPr lang="zh-CN" altLang="zh-CN" sz="3200" kern="100" dirty="0">
                <a:solidFill>
                  <a:schemeClr val="bg1"/>
                </a:solidFill>
                <a:latin typeface="方正粗黑宋简体" panose="02000000000000000000" pitchFamily="2" charset="-122"/>
                <a:ea typeface="方正粗黑宋简体" panose="02000000000000000000" pitchFamily="2" charset="-122"/>
              </a:rPr>
              <a:t>“高考观”</a:t>
            </a:r>
            <a:r>
              <a:rPr lang="zh-CN" altLang="zh-CN" sz="2000" kern="100" dirty="0">
                <a:solidFill>
                  <a:schemeClr val="bg1"/>
                </a:solidFill>
                <a:latin typeface="方正粗黑宋简体" panose="02000000000000000000" pitchFamily="2" charset="-122"/>
                <a:ea typeface="方正粗黑宋简体" panose="02000000000000000000" pitchFamily="2" charset="-122"/>
              </a:rPr>
              <a:t>的升华</a:t>
            </a:r>
            <a:endParaRPr lang="en-US" altLang="zh-CN" sz="2000" kern="100" dirty="0">
              <a:solidFill>
                <a:schemeClr val="bg1"/>
              </a:solidFill>
              <a:latin typeface="方正粗黑宋简体" panose="02000000000000000000" pitchFamily="2" charset="-122"/>
              <a:ea typeface="方正粗黑宋简体" panose="02000000000000000000" pitchFamily="2" charset="-122"/>
            </a:endParaRPr>
          </a:p>
          <a:p>
            <a:pPr algn="r"/>
            <a:r>
              <a:rPr lang="zh-CN" altLang="zh-CN" sz="2000" kern="100" dirty="0">
                <a:solidFill>
                  <a:schemeClr val="bg1"/>
                </a:solidFill>
                <a:latin typeface="方正粗黑宋简体" panose="02000000000000000000" pitchFamily="2" charset="-122"/>
                <a:ea typeface="方正粗黑宋简体" panose="02000000000000000000" pitchFamily="2" charset="-122"/>
              </a:rPr>
              <a:t>而缺乏科学 </a:t>
            </a:r>
            <a:r>
              <a:rPr lang="zh-CN" altLang="zh-CN" sz="4400" kern="100" dirty="0">
                <a:solidFill>
                  <a:schemeClr val="bg1"/>
                </a:solidFill>
                <a:latin typeface="方正粗黑宋简体" panose="02000000000000000000" pitchFamily="2" charset="-122"/>
                <a:ea typeface="方正粗黑宋简体" panose="02000000000000000000" pitchFamily="2" charset="-122"/>
              </a:rPr>
              <a:t>“课程观”</a:t>
            </a:r>
            <a:r>
              <a:rPr lang="zh-CN" altLang="zh-CN" sz="2000" kern="100" dirty="0">
                <a:solidFill>
                  <a:schemeClr val="bg1"/>
                </a:solidFill>
                <a:latin typeface="方正粗黑宋简体" panose="02000000000000000000" pitchFamily="2" charset="-122"/>
                <a:ea typeface="方正粗黑宋简体" panose="02000000000000000000" pitchFamily="2" charset="-122"/>
              </a:rPr>
              <a:t>的建立。</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Tree>
    <p:extLst>
      <p:ext uri="{BB962C8B-B14F-4D97-AF65-F5344CB8AC3E}">
        <p14:creationId xmlns:p14="http://schemas.microsoft.com/office/powerpoint/2010/main" val="87337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现状原因分析</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4175"/>
            <a:ext cx="1075884" cy="379811"/>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文本框 21">
            <a:extLst>
              <a:ext uri="{FF2B5EF4-FFF2-40B4-BE49-F238E27FC236}">
                <a16:creationId xmlns:a16="http://schemas.microsoft.com/office/drawing/2014/main" xmlns="" id="{B5107AB5-A721-472D-9695-B6E94D224489}"/>
              </a:ext>
            </a:extLst>
          </p:cNvPr>
          <p:cNvSpPr txBox="1"/>
          <p:nvPr/>
        </p:nvSpPr>
        <p:spPr>
          <a:xfrm>
            <a:off x="1635808" y="1007693"/>
            <a:ext cx="7309388" cy="3489930"/>
          </a:xfrm>
          <a:prstGeom prst="rect">
            <a:avLst/>
          </a:prstGeom>
          <a:noFill/>
        </p:spPr>
        <p:txBody>
          <a:bodyPr wrap="square">
            <a:spAutoFit/>
          </a:bodyPr>
          <a:lstStyle/>
          <a:p>
            <a:pPr indent="304800" algn="l">
              <a:lnSpc>
                <a:spcPct val="125000"/>
              </a:lnSpc>
            </a:pPr>
            <a:r>
              <a:rPr lang="en-US" altLang="zh-CN" b="1" kern="0" dirty="0">
                <a:effectLst/>
                <a:latin typeface="方正苏新诗柳楷简体" panose="02000000000000000000" pitchFamily="2" charset="-122"/>
                <a:ea typeface="方正苏新诗柳楷简体" panose="02000000000000000000" pitchFamily="2" charset="-122"/>
                <a:cs typeface="宋体" panose="02010600030101010101" pitchFamily="2" charset="-122"/>
              </a:rPr>
              <a:t>  </a:t>
            </a:r>
            <a:r>
              <a:rPr lang="zh-CN" altLang="zh-CN" sz="1600" b="1" kern="0" dirty="0">
                <a:effectLst/>
                <a:latin typeface="方正苏新诗柳楷简体" panose="02000000000000000000" pitchFamily="2" charset="-122"/>
                <a:ea typeface="方正苏新诗柳楷简体" panose="02000000000000000000" pitchFamily="2" charset="-122"/>
                <a:cs typeface="宋体" panose="02010600030101010101" pitchFamily="2" charset="-122"/>
              </a:rPr>
              <a:t>对很多一线教师而言学生终身发展和成长是一个久远的事情，是一项不能直接服务于课堂知识落实也不能有效服务于高考备考的虚无飘渺的理想，是在困惑中成长的一线教师所无法有效而长期落实的工作。一线历史教师更多的认为落实新课程理念势必会影响学生对基础知识的掌握，因为课堂课时是有限的，利用更多的时间引导学生分析问题培养能力势必无法处理和落实庞杂的课本知识也无法有效的（背记）掌握基础知识，造成这一矛盾的显然在于高考对基础知识的考察可谓“事无巨细”。因此更多的一线教师将最实际的高考与似乎非常虚无的合格公民的培养对立起来，并毫不犹豫的选择了高考。正是这种对立认识使得一线历史教师排斥新的历史课程理念，排斥情绪的存在必然导致一线历史教师的新课程理念的建构困难重重，不可否认的是这种困难恰好是一线教师自身“创造”的，由此可见“自己是自己最大的敌人”这句话的确没有说错。</a:t>
            </a:r>
            <a:endParaRPr lang="zh-CN" altLang="zh-CN" sz="1600" b="1" kern="100" dirty="0">
              <a:effectLst/>
              <a:latin typeface="方正苏新诗柳楷简体" panose="02000000000000000000" pitchFamily="2" charset="-122"/>
              <a:ea typeface="方正苏新诗柳楷简体" panose="02000000000000000000" pitchFamily="2" charset="-122"/>
            </a:endParaRPr>
          </a:p>
        </p:txBody>
      </p:sp>
      <p:sp>
        <p:nvSpPr>
          <p:cNvPr id="23" name="文本框 22">
            <a:extLst>
              <a:ext uri="{FF2B5EF4-FFF2-40B4-BE49-F238E27FC236}">
                <a16:creationId xmlns:a16="http://schemas.microsoft.com/office/drawing/2014/main" xmlns="" id="{194F5B13-FD67-4DC2-85BE-362F4BAA3CAD}"/>
              </a:ext>
            </a:extLst>
          </p:cNvPr>
          <p:cNvSpPr txBox="1"/>
          <p:nvPr/>
        </p:nvSpPr>
        <p:spPr>
          <a:xfrm>
            <a:off x="2699792" y="4525055"/>
            <a:ext cx="6084168" cy="307777"/>
          </a:xfrm>
          <a:prstGeom prst="rect">
            <a:avLst/>
          </a:prstGeom>
          <a:noFill/>
        </p:spPr>
        <p:txBody>
          <a:bodyPr wrap="square">
            <a:spAutoFit/>
          </a:bodyPr>
          <a:lstStyle/>
          <a:p>
            <a:pPr algn="r"/>
            <a:r>
              <a:rPr lang="en-US" altLang="zh-CN" sz="1400" kern="100" dirty="0">
                <a:latin typeface="方正大黑简体" panose="03000509000000000000" pitchFamily="65" charset="-122"/>
                <a:ea typeface="方正大黑简体" panose="03000509000000000000" pitchFamily="65" charset="-122"/>
              </a:rPr>
              <a:t>——</a:t>
            </a:r>
            <a:r>
              <a:rPr lang="zh-CN" altLang="zh-CN" sz="1400" kern="100" dirty="0">
                <a:latin typeface="方正大黑简体" panose="03000509000000000000" pitchFamily="65" charset="-122"/>
                <a:ea typeface="方正大黑简体" panose="03000509000000000000" pitchFamily="65" charset="-122"/>
              </a:rPr>
              <a:t>赵红梅</a:t>
            </a:r>
            <a:r>
              <a:rPr lang="en-US" altLang="zh-CN" sz="1400" kern="100" dirty="0">
                <a:effectLst/>
                <a:latin typeface="方正大黑简体" panose="03000509000000000000" pitchFamily="65" charset="-122"/>
                <a:ea typeface="方正大黑简体" panose="03000509000000000000" pitchFamily="65" charset="-122"/>
              </a:rPr>
              <a:t>《</a:t>
            </a:r>
            <a:r>
              <a:rPr lang="zh-CN" altLang="zh-CN" sz="1400" kern="100" dirty="0">
                <a:effectLst/>
                <a:latin typeface="方正大黑简体" panose="03000509000000000000" pitchFamily="65" charset="-122"/>
                <a:ea typeface="方正大黑简体" panose="03000509000000000000" pitchFamily="65" charset="-122"/>
              </a:rPr>
              <a:t>一线历史教师“课程观”现状及原因分析</a:t>
            </a:r>
            <a:r>
              <a:rPr lang="en-US" altLang="zh-CN" sz="1400" kern="100" dirty="0">
                <a:latin typeface="方正大黑简体" panose="03000509000000000000" pitchFamily="65" charset="-122"/>
                <a:ea typeface="方正大黑简体" panose="03000509000000000000" pitchFamily="65" charset="-122"/>
              </a:rPr>
              <a:t>》</a:t>
            </a:r>
            <a:endParaRPr lang="zh-CN" altLang="zh-CN" sz="1400" kern="100" dirty="0">
              <a:effectLst/>
              <a:latin typeface="方正大黑简体" panose="03000509000000000000" pitchFamily="65" charset="-122"/>
              <a:ea typeface="方正大黑简体" panose="03000509000000000000" pitchFamily="65" charset="-122"/>
            </a:endParaRPr>
          </a:p>
        </p:txBody>
      </p:sp>
    </p:spTree>
    <p:extLst>
      <p:ext uri="{BB962C8B-B14F-4D97-AF65-F5344CB8AC3E}">
        <p14:creationId xmlns:p14="http://schemas.microsoft.com/office/powerpoint/2010/main" val="402642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理念缺失弊端</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grpSp>
        <p:nvGrpSpPr>
          <p:cNvPr id="61" name="组合 60">
            <a:extLst>
              <a:ext uri="{FF2B5EF4-FFF2-40B4-BE49-F238E27FC236}">
                <a16:creationId xmlns:a16="http://schemas.microsoft.com/office/drawing/2014/main" xmlns="" id="{5F61CF40-2ECE-455B-BFA4-9698A09E89A4}"/>
              </a:ext>
            </a:extLst>
          </p:cNvPr>
          <p:cNvGrpSpPr/>
          <p:nvPr/>
        </p:nvGrpSpPr>
        <p:grpSpPr>
          <a:xfrm>
            <a:off x="1459239" y="972401"/>
            <a:ext cx="7717152" cy="2736304"/>
            <a:chOff x="1462478" y="1715585"/>
            <a:chExt cx="7717152" cy="2736304"/>
          </a:xfrm>
        </p:grpSpPr>
        <p:grpSp>
          <p:nvGrpSpPr>
            <p:cNvPr id="52" name="组合 51">
              <a:extLst>
                <a:ext uri="{FF2B5EF4-FFF2-40B4-BE49-F238E27FC236}">
                  <a16:creationId xmlns:a16="http://schemas.microsoft.com/office/drawing/2014/main" xmlns="" id="{3F1A2B75-E4ED-40A7-8B52-0ED166A2C257}"/>
                </a:ext>
              </a:extLst>
            </p:cNvPr>
            <p:cNvGrpSpPr/>
            <p:nvPr/>
          </p:nvGrpSpPr>
          <p:grpSpPr>
            <a:xfrm>
              <a:off x="1462478" y="1930815"/>
              <a:ext cx="7717152" cy="2108796"/>
              <a:chOff x="1535367" y="1106468"/>
              <a:chExt cx="7717152" cy="2108796"/>
            </a:xfrm>
          </p:grpSpPr>
          <p:sp>
            <p:nvSpPr>
              <p:cNvPr id="32" name="文本框 31">
                <a:extLst>
                  <a:ext uri="{FF2B5EF4-FFF2-40B4-BE49-F238E27FC236}">
                    <a16:creationId xmlns:a16="http://schemas.microsoft.com/office/drawing/2014/main" xmlns="" id="{5CA11FC0-94B5-481F-BFDA-D1A0A8DDC14F}"/>
                  </a:ext>
                </a:extLst>
              </p:cNvPr>
              <p:cNvSpPr txBox="1"/>
              <p:nvPr/>
            </p:nvSpPr>
            <p:spPr>
              <a:xfrm>
                <a:off x="3445942" y="1392797"/>
                <a:ext cx="4753534" cy="369332"/>
              </a:xfrm>
              <a:prstGeom prst="rect">
                <a:avLst/>
              </a:prstGeom>
              <a:noFill/>
            </p:spPr>
            <p:txBody>
              <a:bodyPr wrap="square">
                <a:spAutoFit/>
              </a:bodyPr>
              <a:lstStyle/>
              <a:p>
                <a:r>
                  <a:rPr lang="zh-CN" altLang="en-US" sz="1800" kern="100" dirty="0">
                    <a:latin typeface="方正粗黑宋简体" panose="02000000000000000000" pitchFamily="2" charset="-122"/>
                    <a:ea typeface="方正粗黑宋简体" panose="02000000000000000000" pitchFamily="2" charset="-122"/>
                  </a:rPr>
                  <a:t>有</a:t>
                </a:r>
                <a:r>
                  <a:rPr lang="zh-CN" altLang="zh-CN" sz="1800" kern="100" dirty="0">
                    <a:latin typeface="方正粗黑宋简体" panose="02000000000000000000" pitchFamily="2" charset="-122"/>
                    <a:ea typeface="方正粗黑宋简体" panose="02000000000000000000" pitchFamily="2" charset="-122"/>
                  </a:rPr>
                  <a:t>“课程观”</a:t>
                </a:r>
                <a:r>
                  <a:rPr lang="zh-CN" altLang="en-US" sz="1800" kern="100" dirty="0">
                    <a:latin typeface="方正粗黑宋简体" panose="02000000000000000000" pitchFamily="2" charset="-122"/>
                    <a:ea typeface="方正粗黑宋简体" panose="02000000000000000000" pitchFamily="2" charset="-122"/>
                  </a:rPr>
                  <a:t>意识</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atin typeface="方正粗黑宋简体" panose="02000000000000000000" pitchFamily="2" charset="-122"/>
                    <a:ea typeface="方正粗黑宋简体" panose="02000000000000000000" pitchFamily="2" charset="-122"/>
                  </a:rPr>
                  <a:t>立体化的课程构建</a:t>
                </a:r>
                <a:endParaRPr lang="zh-CN" altLang="en-US" dirty="0"/>
              </a:p>
            </p:txBody>
          </p:sp>
          <p:grpSp>
            <p:nvGrpSpPr>
              <p:cNvPr id="51" name="组合 50">
                <a:extLst>
                  <a:ext uri="{FF2B5EF4-FFF2-40B4-BE49-F238E27FC236}">
                    <a16:creationId xmlns:a16="http://schemas.microsoft.com/office/drawing/2014/main" xmlns="" id="{103818B6-2B10-4371-BCA5-B31BEBF8A8CA}"/>
                  </a:ext>
                </a:extLst>
              </p:cNvPr>
              <p:cNvGrpSpPr/>
              <p:nvPr/>
            </p:nvGrpSpPr>
            <p:grpSpPr>
              <a:xfrm>
                <a:off x="1535367" y="1830268"/>
                <a:ext cx="1976784" cy="1015663"/>
                <a:chOff x="1478186" y="2029796"/>
                <a:chExt cx="1976784" cy="1015663"/>
              </a:xfrm>
            </p:grpSpPr>
            <p:sp>
              <p:nvSpPr>
                <p:cNvPr id="31" name="文本框 30">
                  <a:extLst>
                    <a:ext uri="{FF2B5EF4-FFF2-40B4-BE49-F238E27FC236}">
                      <a16:creationId xmlns:a16="http://schemas.microsoft.com/office/drawing/2014/main" xmlns="" id="{DC9C8B66-46F2-4370-AFE3-5E49B3DD9390}"/>
                    </a:ext>
                  </a:extLst>
                </p:cNvPr>
                <p:cNvSpPr txBox="1"/>
                <p:nvPr/>
              </p:nvSpPr>
              <p:spPr>
                <a:xfrm>
                  <a:off x="1478186" y="2029796"/>
                  <a:ext cx="1976784" cy="1015663"/>
                </a:xfrm>
                <a:prstGeom prst="rect">
                  <a:avLst/>
                </a:prstGeom>
                <a:noFill/>
              </p:spPr>
              <p:txBody>
                <a:bodyPr wrap="square">
                  <a:spAutoFit/>
                </a:bodyPr>
                <a:lstStyle/>
                <a:p>
                  <a:r>
                    <a:rPr lang="zh-CN" altLang="zh-CN" sz="2400" kern="100" dirty="0">
                      <a:latin typeface="方正粗黑宋简体" panose="02000000000000000000" pitchFamily="2" charset="-122"/>
                      <a:ea typeface="方正粗黑宋简体" panose="02000000000000000000" pitchFamily="2" charset="-122"/>
                    </a:rPr>
                    <a:t>“课程观”</a:t>
                  </a:r>
                  <a:endParaRPr lang="en-US" altLang="zh-CN" sz="2400" kern="100" dirty="0">
                    <a:latin typeface="方正粗黑宋简体" panose="02000000000000000000" pitchFamily="2" charset="-122"/>
                    <a:ea typeface="方正粗黑宋简体" panose="02000000000000000000" pitchFamily="2" charset="-122"/>
                  </a:endParaRPr>
                </a:p>
                <a:p>
                  <a:endParaRPr lang="en-US" altLang="zh-CN" sz="1800" kern="100" dirty="0">
                    <a:latin typeface="方正粗黑宋简体" panose="02000000000000000000" pitchFamily="2" charset="-122"/>
                    <a:ea typeface="方正粗黑宋简体" panose="02000000000000000000" pitchFamily="2" charset="-122"/>
                  </a:endParaRPr>
                </a:p>
                <a:p>
                  <a:r>
                    <a:rPr lang="en-US" altLang="zh-CN" kern="100" dirty="0">
                      <a:latin typeface="方正粗黑宋简体" panose="02000000000000000000" pitchFamily="2" charset="-122"/>
                      <a:ea typeface="方正粗黑宋简体" panose="02000000000000000000" pitchFamily="2" charset="-122"/>
                    </a:rPr>
                    <a:t>  </a:t>
                  </a:r>
                  <a:r>
                    <a:rPr lang="zh-CN" altLang="en-US" sz="1600" kern="100" dirty="0">
                      <a:latin typeface="方正粗黑宋简体" panose="02000000000000000000" pitchFamily="2" charset="-122"/>
                      <a:ea typeface="方正粗黑宋简体" panose="02000000000000000000" pitchFamily="2" charset="-122"/>
                    </a:rPr>
                    <a:t>课程展开着力点</a:t>
                  </a:r>
                  <a:endParaRPr lang="zh-CN" altLang="en-US" sz="1600" dirty="0"/>
                </a:p>
              </p:txBody>
            </p:sp>
            <p:cxnSp>
              <p:nvCxnSpPr>
                <p:cNvPr id="9" name="直接箭头连接符 8">
                  <a:extLst>
                    <a:ext uri="{FF2B5EF4-FFF2-40B4-BE49-F238E27FC236}">
                      <a16:creationId xmlns:a16="http://schemas.microsoft.com/office/drawing/2014/main" xmlns="" id="{CEEE0D10-3553-47AB-9034-30B1F1ED0F31}"/>
                    </a:ext>
                  </a:extLst>
                </p:cNvPr>
                <p:cNvCxnSpPr>
                  <a:cxnSpLocks/>
                </p:cNvCxnSpPr>
                <p:nvPr/>
              </p:nvCxnSpPr>
              <p:spPr>
                <a:xfrm>
                  <a:off x="2345402" y="2413197"/>
                  <a:ext cx="0" cy="3258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7" name="文本框 36">
                <a:extLst>
                  <a:ext uri="{FF2B5EF4-FFF2-40B4-BE49-F238E27FC236}">
                    <a16:creationId xmlns:a16="http://schemas.microsoft.com/office/drawing/2014/main" xmlns="" id="{EEDF2A0E-61C3-4B25-AA8B-C6A35BAC31B2}"/>
                  </a:ext>
                </a:extLst>
              </p:cNvPr>
              <p:cNvSpPr txBox="1"/>
              <p:nvPr/>
            </p:nvSpPr>
            <p:spPr>
              <a:xfrm>
                <a:off x="7740352" y="1106468"/>
                <a:ext cx="1440160" cy="923330"/>
              </a:xfrm>
              <a:prstGeom prst="rect">
                <a:avLst/>
              </a:prstGeom>
              <a:noFill/>
            </p:spPr>
            <p:txBody>
              <a:bodyPr wrap="square">
                <a:spAutoFit/>
              </a:bodyPr>
              <a:lstStyle/>
              <a:p>
                <a:r>
                  <a:rPr lang="zh-CN" altLang="en-US" sz="1800" kern="100" dirty="0">
                    <a:latin typeface="方正粗黑宋简体" panose="02000000000000000000" pitchFamily="2" charset="-122"/>
                    <a:ea typeface="方正粗黑宋简体" panose="02000000000000000000" pitchFamily="2" charset="-122"/>
                  </a:rPr>
                  <a:t>知识</a:t>
                </a:r>
                <a:r>
                  <a:rPr lang="zh-CN" altLang="en-US" kern="100" dirty="0">
                    <a:latin typeface="方正粗黑宋简体" panose="02000000000000000000" pitchFamily="2" charset="-122"/>
                    <a:ea typeface="方正粗黑宋简体" panose="02000000000000000000" pitchFamily="2" charset="-122"/>
                  </a:rPr>
                  <a:t>、能力</a:t>
                </a:r>
                <a:endParaRPr lang="en-US" altLang="zh-CN" kern="100" dirty="0">
                  <a:latin typeface="方正粗黑宋简体" panose="02000000000000000000" pitchFamily="2" charset="-122"/>
                  <a:ea typeface="方正粗黑宋简体" panose="02000000000000000000" pitchFamily="2" charset="-122"/>
                </a:endParaRPr>
              </a:p>
              <a:p>
                <a:r>
                  <a:rPr lang="zh-CN" altLang="en-US" kern="100" dirty="0">
                    <a:latin typeface="方正粗黑宋简体" panose="02000000000000000000" pitchFamily="2" charset="-122"/>
                    <a:ea typeface="方正粗黑宋简体" panose="02000000000000000000" pitchFamily="2" charset="-122"/>
                  </a:rPr>
                  <a:t>思想、认识</a:t>
                </a:r>
                <a:endParaRPr lang="en-US" altLang="zh-CN" kern="100" dirty="0">
                  <a:latin typeface="方正粗黑宋简体" panose="02000000000000000000" pitchFamily="2" charset="-122"/>
                  <a:ea typeface="方正粗黑宋简体" panose="02000000000000000000" pitchFamily="2" charset="-122"/>
                </a:endParaRPr>
              </a:p>
              <a:p>
                <a:r>
                  <a:rPr lang="zh-CN" altLang="en-US" kern="100" dirty="0">
                    <a:latin typeface="方正粗黑宋简体" panose="02000000000000000000" pitchFamily="2" charset="-122"/>
                    <a:ea typeface="方正粗黑宋简体" panose="02000000000000000000" pitchFamily="2" charset="-122"/>
                  </a:rPr>
                  <a:t>情感、价值</a:t>
                </a:r>
                <a:endParaRPr lang="zh-CN" altLang="en-US" dirty="0"/>
              </a:p>
            </p:txBody>
          </p:sp>
          <p:sp>
            <p:nvSpPr>
              <p:cNvPr id="39" name="文本框 38">
                <a:extLst>
                  <a:ext uri="{FF2B5EF4-FFF2-40B4-BE49-F238E27FC236}">
                    <a16:creationId xmlns:a16="http://schemas.microsoft.com/office/drawing/2014/main" xmlns="" id="{0EEC012C-DC81-4557-9D16-E0211EE78C82}"/>
                  </a:ext>
                </a:extLst>
              </p:cNvPr>
              <p:cNvSpPr txBox="1"/>
              <p:nvPr/>
            </p:nvSpPr>
            <p:spPr>
              <a:xfrm>
                <a:off x="3445942" y="2845932"/>
                <a:ext cx="5806577" cy="369332"/>
              </a:xfrm>
              <a:prstGeom prst="rect">
                <a:avLst/>
              </a:prstGeom>
              <a:noFill/>
            </p:spPr>
            <p:txBody>
              <a:bodyPr wrap="square">
                <a:spAutoFit/>
              </a:bodyPr>
              <a:lstStyle/>
              <a:p>
                <a:r>
                  <a:rPr lang="zh-CN" altLang="en-US" kern="100" dirty="0">
                    <a:latin typeface="方正粗黑宋简体" panose="02000000000000000000" pitchFamily="2" charset="-122"/>
                    <a:ea typeface="方正粗黑宋简体" panose="02000000000000000000" pitchFamily="2" charset="-122"/>
                  </a:rPr>
                  <a:t>无</a:t>
                </a:r>
                <a:r>
                  <a:rPr lang="zh-CN" altLang="zh-CN" sz="1800" kern="100" dirty="0">
                    <a:latin typeface="方正粗黑宋简体" panose="02000000000000000000" pitchFamily="2" charset="-122"/>
                    <a:ea typeface="方正粗黑宋简体" panose="02000000000000000000" pitchFamily="2" charset="-122"/>
                  </a:rPr>
                  <a:t>“课程观”</a:t>
                </a:r>
                <a:r>
                  <a:rPr lang="zh-CN" altLang="en-US" sz="1800" kern="100" dirty="0">
                    <a:latin typeface="方正粗黑宋简体" panose="02000000000000000000" pitchFamily="2" charset="-122"/>
                    <a:ea typeface="方正粗黑宋简体" panose="02000000000000000000" pitchFamily="2" charset="-122"/>
                  </a:rPr>
                  <a:t>意识</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n w="0"/>
                    <a:solidFill>
                      <a:schemeClr val="accent1"/>
                    </a:solidFill>
                    <a:effectLst>
                      <a:outerShdw blurRad="38100" dist="19050" dir="2700000" algn="tl" rotWithShape="0">
                        <a:schemeClr val="dk1">
                          <a:alpha val="40000"/>
                        </a:schemeClr>
                      </a:outerShdw>
                    </a:effectLst>
                    <a:latin typeface="方正粗黑宋简体" panose="02000000000000000000" pitchFamily="2" charset="-122"/>
                    <a:ea typeface="方正粗黑宋简体" panose="02000000000000000000" pitchFamily="2" charset="-122"/>
                  </a:rPr>
                  <a:t>认知立意</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atin typeface="方正粗黑宋简体" panose="02000000000000000000" pitchFamily="2" charset="-122"/>
                    <a:ea typeface="方正粗黑宋简体" panose="02000000000000000000" pitchFamily="2" charset="-122"/>
                  </a:rPr>
                  <a:t>着力点在知识本身</a:t>
                </a:r>
                <a:endParaRPr lang="zh-CN" altLang="en-US" dirty="0"/>
              </a:p>
            </p:txBody>
          </p:sp>
          <p:sp>
            <p:nvSpPr>
              <p:cNvPr id="40" name="文本框 39">
                <a:extLst>
                  <a:ext uri="{FF2B5EF4-FFF2-40B4-BE49-F238E27FC236}">
                    <a16:creationId xmlns:a16="http://schemas.microsoft.com/office/drawing/2014/main" xmlns="" id="{01995F39-F0A0-4D3A-998E-0C313EFCE285}"/>
                  </a:ext>
                </a:extLst>
              </p:cNvPr>
              <p:cNvSpPr txBox="1"/>
              <p:nvPr/>
            </p:nvSpPr>
            <p:spPr>
              <a:xfrm>
                <a:off x="5766410" y="1986216"/>
                <a:ext cx="1228566" cy="369332"/>
              </a:xfrm>
              <a:prstGeom prst="rect">
                <a:avLst/>
              </a:prstGeom>
              <a:noFill/>
            </p:spPr>
            <p:txBody>
              <a:bodyPr wrap="square">
                <a:spAutoFit/>
              </a:bodyPr>
              <a:lstStyle/>
              <a:p>
                <a:r>
                  <a:rPr lang="zh-CN" altLang="en-US" kern="100" dirty="0">
                    <a:ln w="0"/>
                    <a:solidFill>
                      <a:schemeClr val="accent1"/>
                    </a:solidFill>
                    <a:effectLst>
                      <a:outerShdw blurRad="38100" dist="19050" dir="2700000" algn="tl" rotWithShape="0">
                        <a:schemeClr val="dk1">
                          <a:alpha val="40000"/>
                        </a:schemeClr>
                      </a:outerShdw>
                    </a:effectLst>
                    <a:latin typeface="方正粗黑宋简体" panose="02000000000000000000" pitchFamily="2" charset="-122"/>
                    <a:ea typeface="方正粗黑宋简体" panose="02000000000000000000" pitchFamily="2" charset="-122"/>
                  </a:rPr>
                  <a:t>育人立意</a:t>
                </a:r>
                <a:endParaRPr lang="zh-CN" altLang="en-US" dirty="0">
                  <a:ln w="0"/>
                  <a:solidFill>
                    <a:schemeClr val="accent1"/>
                  </a:solidFill>
                  <a:effectLst>
                    <a:outerShdw blurRad="38100" dist="19050" dir="2700000" algn="tl" rotWithShape="0">
                      <a:schemeClr val="dk1">
                        <a:alpha val="40000"/>
                      </a:schemeClr>
                    </a:outerShdw>
                  </a:effectLst>
                </a:endParaRPr>
              </a:p>
            </p:txBody>
          </p:sp>
          <p:sp>
            <p:nvSpPr>
              <p:cNvPr id="18" name="左大括号 17">
                <a:extLst>
                  <a:ext uri="{FF2B5EF4-FFF2-40B4-BE49-F238E27FC236}">
                    <a16:creationId xmlns:a16="http://schemas.microsoft.com/office/drawing/2014/main" xmlns="" id="{25719988-1812-4C4D-A9DD-54B12B590676}"/>
                  </a:ext>
                </a:extLst>
              </p:cNvPr>
              <p:cNvSpPr/>
              <p:nvPr/>
            </p:nvSpPr>
            <p:spPr>
              <a:xfrm>
                <a:off x="3177313" y="1516276"/>
                <a:ext cx="331555" cy="1559529"/>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左大括号 18">
                <a:extLst>
                  <a:ext uri="{FF2B5EF4-FFF2-40B4-BE49-F238E27FC236}">
                    <a16:creationId xmlns:a16="http://schemas.microsoft.com/office/drawing/2014/main" xmlns="" id="{0D4826A7-9EBE-4758-AAF6-F2AC60124C62}"/>
                  </a:ext>
                </a:extLst>
              </p:cNvPr>
              <p:cNvSpPr/>
              <p:nvPr/>
            </p:nvSpPr>
            <p:spPr>
              <a:xfrm>
                <a:off x="7665349" y="1203597"/>
                <a:ext cx="137930" cy="826199"/>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1" name="直接箭头连接符 20">
                <a:extLst>
                  <a:ext uri="{FF2B5EF4-FFF2-40B4-BE49-F238E27FC236}">
                    <a16:creationId xmlns:a16="http://schemas.microsoft.com/office/drawing/2014/main" xmlns="" id="{AA3B760E-3CE5-49C4-BD17-B88255C574B9}"/>
                  </a:ext>
                </a:extLst>
              </p:cNvPr>
              <p:cNvCxnSpPr/>
              <p:nvPr/>
            </p:nvCxnSpPr>
            <p:spPr>
              <a:xfrm>
                <a:off x="6392434" y="1695398"/>
                <a:ext cx="0" cy="3561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xmlns="" id="{AA30B357-DC3C-450A-99AD-12F69EA5E38E}"/>
                  </a:ext>
                </a:extLst>
              </p:cNvPr>
              <p:cNvCxnSpPr/>
              <p:nvPr/>
            </p:nvCxnSpPr>
            <p:spPr>
              <a:xfrm>
                <a:off x="7812359" y="2029798"/>
                <a:ext cx="11521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xmlns="" id="{8DA07FD6-D72B-4047-A383-3932B3925758}"/>
                  </a:ext>
                </a:extLst>
              </p:cNvPr>
              <p:cNvCxnSpPr>
                <a:cxnSpLocks/>
              </p:cNvCxnSpPr>
              <p:nvPr/>
            </p:nvCxnSpPr>
            <p:spPr>
              <a:xfrm flipH="1">
                <a:off x="6802024" y="2204655"/>
                <a:ext cx="16584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B6FB0790-2184-4553-880C-D4E0E2B80EA9}"/>
                  </a:ext>
                </a:extLst>
              </p:cNvPr>
              <p:cNvCxnSpPr>
                <a:stCxn id="37" idx="2"/>
              </p:cNvCxnSpPr>
              <p:nvPr/>
            </p:nvCxnSpPr>
            <p:spPr>
              <a:xfrm>
                <a:off x="8460432" y="2029798"/>
                <a:ext cx="0" cy="1748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矩形: 圆角 59">
              <a:extLst>
                <a:ext uri="{FF2B5EF4-FFF2-40B4-BE49-F238E27FC236}">
                  <a16:creationId xmlns:a16="http://schemas.microsoft.com/office/drawing/2014/main" xmlns="" id="{80A16B26-4BD0-4E09-AA74-E61B76AADA8D}"/>
                </a:ext>
              </a:extLst>
            </p:cNvPr>
            <p:cNvSpPr/>
            <p:nvPr/>
          </p:nvSpPr>
          <p:spPr>
            <a:xfrm>
              <a:off x="1507094" y="1715585"/>
              <a:ext cx="7636906" cy="2736304"/>
            </a:xfrm>
            <a:prstGeom prst="roundRect">
              <a:avLst>
                <a:gd name="adj" fmla="val 4627"/>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文本框 63">
            <a:extLst>
              <a:ext uri="{FF2B5EF4-FFF2-40B4-BE49-F238E27FC236}">
                <a16:creationId xmlns:a16="http://schemas.microsoft.com/office/drawing/2014/main" xmlns="" id="{82D688BB-75AA-4931-B096-C7ED13BBB097}"/>
              </a:ext>
            </a:extLst>
          </p:cNvPr>
          <p:cNvSpPr txBox="1"/>
          <p:nvPr/>
        </p:nvSpPr>
        <p:spPr>
          <a:xfrm>
            <a:off x="1574019" y="3989740"/>
            <a:ext cx="7314341" cy="923330"/>
          </a:xfrm>
          <a:prstGeom prst="rect">
            <a:avLst/>
          </a:prstGeom>
          <a:noFill/>
        </p:spPr>
        <p:txBody>
          <a:bodyPr wrap="square">
            <a:spAutoFit/>
          </a:bodyPr>
          <a:lstStyle/>
          <a:p>
            <a:r>
              <a:rPr lang="zh-CN" altLang="en-US" sz="1800" kern="100" dirty="0">
                <a:latin typeface="方正粗黑宋简体" panose="02000000000000000000" pitchFamily="2" charset="-122"/>
                <a:ea typeface="方正粗黑宋简体" panose="02000000000000000000" pitchFamily="2" charset="-122"/>
              </a:rPr>
              <a:t>例：解放战争</a:t>
            </a:r>
            <a:r>
              <a:rPr lang="en-US" altLang="zh-CN" sz="1800" kern="100" dirty="0">
                <a:latin typeface="方正粗黑宋简体" panose="02000000000000000000" pitchFamily="2" charset="-122"/>
                <a:ea typeface="方正粗黑宋简体" panose="02000000000000000000" pitchFamily="2" charset="-122"/>
              </a:rPr>
              <a:t>——</a:t>
            </a:r>
            <a:r>
              <a:rPr lang="zh-CN" altLang="en-US" sz="1800" kern="100" dirty="0">
                <a:latin typeface="方正粗黑宋简体" panose="02000000000000000000" pitchFamily="2" charset="-122"/>
                <a:ea typeface="方正粗黑宋简体" panose="02000000000000000000" pitchFamily="2" charset="-122"/>
              </a:rPr>
              <a:t>历程和意义</a:t>
            </a:r>
            <a:endParaRPr lang="en-US" altLang="zh-CN" sz="1800" kern="100" dirty="0">
              <a:latin typeface="方正粗黑宋简体" panose="02000000000000000000" pitchFamily="2" charset="-122"/>
              <a:ea typeface="方正粗黑宋简体" panose="02000000000000000000" pitchFamily="2" charset="-122"/>
            </a:endParaRPr>
          </a:p>
          <a:p>
            <a:r>
              <a:rPr lang="en-US" altLang="zh-CN" kern="100" dirty="0">
                <a:latin typeface="方正粗黑宋简体" panose="02000000000000000000" pitchFamily="2" charset="-122"/>
                <a:ea typeface="方正粗黑宋简体" panose="02000000000000000000" pitchFamily="2" charset="-122"/>
              </a:rPr>
              <a:t>       </a:t>
            </a:r>
            <a:r>
              <a:rPr lang="zh-CN" altLang="en-US" kern="100" dirty="0">
                <a:latin typeface="方正粗黑宋简体" panose="02000000000000000000" pitchFamily="2" charset="-122"/>
                <a:ea typeface="方正粗黑宋简体" panose="02000000000000000000" pitchFamily="2" charset="-122"/>
              </a:rPr>
              <a:t>人民战争</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atin typeface="方正粗黑宋简体" panose="02000000000000000000" pitchFamily="2" charset="-122"/>
                <a:ea typeface="方正粗黑宋简体" panose="02000000000000000000" pitchFamily="2" charset="-122"/>
              </a:rPr>
              <a:t>凸显人民在解放战争的作用和地位</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atin typeface="方正粗黑宋简体" panose="02000000000000000000" pitchFamily="2" charset="-122"/>
                <a:ea typeface="方正粗黑宋简体" panose="02000000000000000000" pitchFamily="2" charset="-122"/>
              </a:rPr>
              <a:t>人民群众是历史的推动者（渗透唯物史观）</a:t>
            </a:r>
            <a:endParaRPr lang="zh-CN" altLang="en-US" dirty="0"/>
          </a:p>
        </p:txBody>
      </p:sp>
    </p:spTree>
    <p:extLst>
      <p:ext uri="{BB962C8B-B14F-4D97-AF65-F5344CB8AC3E}">
        <p14:creationId xmlns:p14="http://schemas.microsoft.com/office/powerpoint/2010/main" val="3320625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dirty="0">
                <a:latin typeface="方正粗黑宋简体" panose="02000000000000000000" pitchFamily="2" charset="-122"/>
                <a:ea typeface="方正粗黑宋简体" panose="02000000000000000000" pitchFamily="2" charset="-122"/>
              </a:rPr>
              <a:t>课程构建与备课理念</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grpSp>
        <p:nvGrpSpPr>
          <p:cNvPr id="22" name="组合 21">
            <a:extLst>
              <a:ext uri="{FF2B5EF4-FFF2-40B4-BE49-F238E27FC236}">
                <a16:creationId xmlns:a16="http://schemas.microsoft.com/office/drawing/2014/main" xmlns="" id="{ADCAE862-2647-423B-A1FB-35C10EAAB5CC}"/>
              </a:ext>
            </a:extLst>
          </p:cNvPr>
          <p:cNvGrpSpPr/>
          <p:nvPr/>
        </p:nvGrpSpPr>
        <p:grpSpPr>
          <a:xfrm>
            <a:off x="1500559" y="1563638"/>
            <a:ext cx="7643442" cy="2808312"/>
            <a:chOff x="-72" y="600090"/>
            <a:chExt cx="9144072" cy="3771860"/>
          </a:xfrm>
          <a:solidFill>
            <a:srgbClr val="0070C0"/>
          </a:solidFill>
        </p:grpSpPr>
        <p:sp>
          <p:nvSpPr>
            <p:cNvPr id="23" name="椭圆 22">
              <a:extLst>
                <a:ext uri="{FF2B5EF4-FFF2-40B4-BE49-F238E27FC236}">
                  <a16:creationId xmlns:a16="http://schemas.microsoft.com/office/drawing/2014/main" xmlns="" id="{EA845F98-4710-4D33-B48B-3F4443608E1B}"/>
                </a:ext>
              </a:extLst>
            </p:cNvPr>
            <p:cNvSpPr/>
            <p:nvPr/>
          </p:nvSpPr>
          <p:spPr>
            <a:xfrm>
              <a:off x="2771800" y="600090"/>
              <a:ext cx="3456384" cy="37718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圆角 23">
              <a:extLst>
                <a:ext uri="{FF2B5EF4-FFF2-40B4-BE49-F238E27FC236}">
                  <a16:creationId xmlns:a16="http://schemas.microsoft.com/office/drawing/2014/main" xmlns="" id="{77B1FCF1-317D-4435-A1DB-456017464094}"/>
                </a:ext>
              </a:extLst>
            </p:cNvPr>
            <p:cNvSpPr/>
            <p:nvPr/>
          </p:nvSpPr>
          <p:spPr>
            <a:xfrm>
              <a:off x="-72" y="1671651"/>
              <a:ext cx="9144072" cy="1800200"/>
            </a:xfrm>
            <a:prstGeom prst="roundRect">
              <a:avLst>
                <a:gd name="adj" fmla="val 51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xmlns="" id="{328F34FA-C9ED-4033-B2BA-14BFFFCA4CE9}"/>
                </a:ext>
              </a:extLst>
            </p:cNvPr>
            <p:cNvSpPr txBox="1"/>
            <p:nvPr/>
          </p:nvSpPr>
          <p:spPr>
            <a:xfrm>
              <a:off x="-72" y="1976769"/>
              <a:ext cx="9127497" cy="1033441"/>
            </a:xfrm>
            <a:prstGeom prst="rect">
              <a:avLst/>
            </a:prstGeom>
            <a:grpFill/>
            <a:ln>
              <a:solidFill>
                <a:schemeClr val="bg1"/>
              </a:solidFill>
            </a:ln>
          </p:spPr>
          <p:txBody>
            <a:bodyPr wrap="square">
              <a:spAutoFit/>
            </a:bodyPr>
            <a:lstStyle/>
            <a:p>
              <a:pPr algn="just"/>
              <a:r>
                <a:rPr lang="zh-CN" altLang="zh-CN" sz="2000" kern="100" dirty="0">
                  <a:solidFill>
                    <a:schemeClr val="bg1"/>
                  </a:solidFill>
                  <a:latin typeface="方正粗黑宋简体" panose="02000000000000000000" pitchFamily="2" charset="-122"/>
                  <a:ea typeface="方正粗黑宋简体" panose="02000000000000000000" pitchFamily="2" charset="-122"/>
                </a:rPr>
                <a:t>科学 </a:t>
              </a:r>
              <a:r>
                <a:rPr lang="zh-CN" altLang="zh-CN" sz="4400" kern="100" dirty="0">
                  <a:solidFill>
                    <a:schemeClr val="bg1"/>
                  </a:solidFill>
                  <a:latin typeface="方正粗黑宋简体" panose="02000000000000000000" pitchFamily="2" charset="-122"/>
                  <a:ea typeface="方正粗黑宋简体" panose="02000000000000000000" pitchFamily="2" charset="-122"/>
                </a:rPr>
                <a:t>“课程观”</a:t>
              </a:r>
              <a:r>
                <a:rPr lang="zh-CN" altLang="en-US" kern="100" dirty="0">
                  <a:solidFill>
                    <a:schemeClr val="bg1"/>
                  </a:solidFill>
                  <a:latin typeface="方正粗黑宋简体" panose="02000000000000000000" pitchFamily="2" charset="-122"/>
                  <a:ea typeface="方正粗黑宋简体" panose="02000000000000000000" pitchFamily="2" charset="-122"/>
                </a:rPr>
                <a:t>指导下的课程构建</a:t>
              </a:r>
              <a:r>
                <a:rPr lang="en-US" altLang="zh-CN" kern="100" dirty="0">
                  <a:solidFill>
                    <a:schemeClr val="bg1"/>
                  </a:solidFill>
                  <a:latin typeface="方正粗黑宋简体" panose="02000000000000000000" pitchFamily="2" charset="-122"/>
                  <a:ea typeface="方正粗黑宋简体" panose="02000000000000000000" pitchFamily="2" charset="-122"/>
                </a:rPr>
                <a:t>——</a:t>
              </a:r>
              <a:r>
                <a:rPr lang="zh-CN" altLang="en-US" kern="100" dirty="0">
                  <a:solidFill>
                    <a:schemeClr val="bg1"/>
                  </a:solidFill>
                  <a:latin typeface="方正粗黑宋简体" panose="02000000000000000000" pitchFamily="2" charset="-122"/>
                  <a:ea typeface="方正粗黑宋简体" panose="02000000000000000000" pitchFamily="2" charset="-122"/>
                </a:rPr>
                <a:t>备课原则和理念</a:t>
              </a:r>
              <a:r>
                <a:rPr lang="zh-CN" altLang="zh-CN" kern="100" dirty="0">
                  <a:solidFill>
                    <a:schemeClr val="bg1"/>
                  </a:solidFill>
                  <a:latin typeface="方正粗黑宋简体" panose="02000000000000000000" pitchFamily="2" charset="-122"/>
                  <a:ea typeface="方正粗黑宋简体" panose="02000000000000000000" pitchFamily="2" charset="-122"/>
                </a:rPr>
                <a:t>。</a:t>
              </a:r>
            </a:p>
          </p:txBody>
        </p:sp>
        <p:sp>
          <p:nvSpPr>
            <p:cNvPr id="26" name="文本框 25">
              <a:extLst>
                <a:ext uri="{FF2B5EF4-FFF2-40B4-BE49-F238E27FC236}">
                  <a16:creationId xmlns:a16="http://schemas.microsoft.com/office/drawing/2014/main" xmlns="" id="{06A33DB3-CFCA-4001-BB13-14487635CD14}"/>
                </a:ext>
              </a:extLst>
            </p:cNvPr>
            <p:cNvSpPr txBox="1"/>
            <p:nvPr/>
          </p:nvSpPr>
          <p:spPr>
            <a:xfrm>
              <a:off x="3669763" y="3423586"/>
              <a:ext cx="1764197" cy="620065"/>
            </a:xfrm>
            <a:prstGeom prst="rect">
              <a:avLst/>
            </a:prstGeom>
            <a:grpFill/>
            <a:ln>
              <a:noFill/>
            </a:ln>
          </p:spPr>
          <p:txBody>
            <a:bodyPr wrap="square">
              <a:spAutoFit/>
            </a:bodyPr>
            <a:lstStyle/>
            <a:p>
              <a:pPr algn="just"/>
              <a:r>
                <a:rPr lang="zh-CN" altLang="en-US" sz="2400" kern="100" dirty="0">
                  <a:solidFill>
                    <a:schemeClr val="bg1"/>
                  </a:solidFill>
                  <a:latin typeface="文鼎霹雳体" panose="020B0602010101010101" pitchFamily="33" charset="-122"/>
                  <a:ea typeface="文鼎霹雳体" panose="020B0602010101010101" pitchFamily="33" charset="-122"/>
                </a:rPr>
                <a:t>思维习惯</a:t>
              </a:r>
              <a:endParaRPr lang="zh-CN" altLang="zh-CN" sz="2400" kern="100" dirty="0">
                <a:solidFill>
                  <a:schemeClr val="bg1"/>
                </a:solidFill>
                <a:latin typeface="文鼎霹雳体" panose="020B0602010101010101" pitchFamily="33" charset="-122"/>
                <a:ea typeface="文鼎霹雳体" panose="020B0602010101010101" pitchFamily="33" charset="-122"/>
              </a:endParaRPr>
            </a:p>
          </p:txBody>
        </p:sp>
        <p:cxnSp>
          <p:nvCxnSpPr>
            <p:cNvPr id="27" name="直接箭头连接符 26">
              <a:extLst>
                <a:ext uri="{FF2B5EF4-FFF2-40B4-BE49-F238E27FC236}">
                  <a16:creationId xmlns:a16="http://schemas.microsoft.com/office/drawing/2014/main" xmlns="" id="{62F35416-6DB7-406E-98D0-9105D10FF07F}"/>
                </a:ext>
              </a:extLst>
            </p:cNvPr>
            <p:cNvCxnSpPr>
              <a:cxnSpLocks/>
            </p:cNvCxnSpPr>
            <p:nvPr/>
          </p:nvCxnSpPr>
          <p:spPr>
            <a:xfrm>
              <a:off x="4592742" y="3002110"/>
              <a:ext cx="0" cy="469740"/>
            </a:xfrm>
            <a:prstGeom prst="straightConnector1">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文本框 27">
            <a:extLst>
              <a:ext uri="{FF2B5EF4-FFF2-40B4-BE49-F238E27FC236}">
                <a16:creationId xmlns:a16="http://schemas.microsoft.com/office/drawing/2014/main" xmlns="" id="{C7CFDAA6-3C55-40EF-9D36-F88BC64591E8}"/>
              </a:ext>
            </a:extLst>
          </p:cNvPr>
          <p:cNvSpPr txBox="1"/>
          <p:nvPr/>
        </p:nvSpPr>
        <p:spPr>
          <a:xfrm>
            <a:off x="4599180" y="1822852"/>
            <a:ext cx="1474675" cy="461665"/>
          </a:xfrm>
          <a:prstGeom prst="rect">
            <a:avLst/>
          </a:prstGeom>
          <a:solidFill>
            <a:srgbClr val="0070C0"/>
          </a:solidFill>
          <a:ln>
            <a:noFill/>
          </a:ln>
        </p:spPr>
        <p:txBody>
          <a:bodyPr wrap="square">
            <a:spAutoFit/>
          </a:bodyPr>
          <a:lstStyle/>
          <a:p>
            <a:pPr algn="just"/>
            <a:r>
              <a:rPr lang="zh-CN" altLang="en-US" sz="2400" kern="100" dirty="0">
                <a:solidFill>
                  <a:schemeClr val="bg1"/>
                </a:solidFill>
                <a:latin typeface="文鼎霹雳体" panose="020B0602010101010101" pitchFamily="33" charset="-122"/>
                <a:ea typeface="文鼎霹雳体" panose="020B0602010101010101" pitchFamily="33" charset="-122"/>
              </a:rPr>
              <a:t>课程视角</a:t>
            </a:r>
            <a:endParaRPr lang="zh-CN" altLang="zh-CN" sz="2400" kern="100" dirty="0">
              <a:solidFill>
                <a:schemeClr val="bg1"/>
              </a:solidFill>
              <a:latin typeface="文鼎霹雳体" panose="020B0602010101010101" pitchFamily="33" charset="-122"/>
              <a:ea typeface="文鼎霹雳体" panose="020B0602010101010101" pitchFamily="33" charset="-122"/>
            </a:endParaRPr>
          </a:p>
        </p:txBody>
      </p:sp>
      <p:cxnSp>
        <p:nvCxnSpPr>
          <p:cNvPr id="14" name="直接箭头连接符 13">
            <a:extLst>
              <a:ext uri="{FF2B5EF4-FFF2-40B4-BE49-F238E27FC236}">
                <a16:creationId xmlns:a16="http://schemas.microsoft.com/office/drawing/2014/main" xmlns="" id="{7F4E18DF-FDCC-4C55-8F76-3DB478894AA4}"/>
              </a:ext>
            </a:extLst>
          </p:cNvPr>
          <p:cNvCxnSpPr/>
          <p:nvPr/>
        </p:nvCxnSpPr>
        <p:spPr>
          <a:xfrm flipV="1">
            <a:off x="5336063" y="2216809"/>
            <a:ext cx="0" cy="37182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06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dirty="0">
                <a:latin typeface="方正粗黑宋简体" panose="02000000000000000000" pitchFamily="2" charset="-122"/>
                <a:ea typeface="方正粗黑宋简体" panose="02000000000000000000" pitchFamily="2" charset="-122"/>
              </a:rPr>
              <a:t>备课流程</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2" name="图片 1">
            <a:extLst>
              <a:ext uri="{FF2B5EF4-FFF2-40B4-BE49-F238E27FC236}">
                <a16:creationId xmlns:a16="http://schemas.microsoft.com/office/drawing/2014/main" xmlns="" id="{355A1559-C321-467F-ABE4-0BA1451CB580}"/>
              </a:ext>
            </a:extLst>
          </p:cNvPr>
          <p:cNvPicPr>
            <a:picLocks noChangeAspect="1"/>
          </p:cNvPicPr>
          <p:nvPr/>
        </p:nvPicPr>
        <p:blipFill>
          <a:blip r:embed="rId5"/>
          <a:stretch>
            <a:fillRect/>
          </a:stretch>
        </p:blipFill>
        <p:spPr>
          <a:xfrm>
            <a:off x="1680702" y="1592954"/>
            <a:ext cx="7276264" cy="2312431"/>
          </a:xfrm>
          <a:prstGeom prst="rect">
            <a:avLst/>
          </a:prstGeom>
        </p:spPr>
      </p:pic>
      <p:pic>
        <p:nvPicPr>
          <p:cNvPr id="143" name="图片 142">
            <a:extLst>
              <a:ext uri="{FF2B5EF4-FFF2-40B4-BE49-F238E27FC236}">
                <a16:creationId xmlns:a16="http://schemas.microsoft.com/office/drawing/2014/main" xmlns="" id="{35FB2A74-A708-441F-93B2-481DCA1473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063" y="4302480"/>
            <a:ext cx="676147" cy="846578"/>
          </a:xfrm>
          <a:prstGeom prst="rect">
            <a:avLst/>
          </a:prstGeom>
        </p:spPr>
      </p:pic>
    </p:spTree>
    <p:extLst>
      <p:ext uri="{BB962C8B-B14F-4D97-AF65-F5344CB8AC3E}">
        <p14:creationId xmlns:p14="http://schemas.microsoft.com/office/powerpoint/2010/main" val="39933444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RESOURCE_PATHS_HASH_PRESENTER" val="1e23aa3dfefa2dda7d344b154acf39862a589a"/>
  <p:tag name="ISPRING_PLAYERS_CUSTOMIZATION" val="UEsDBBQAAgAIAImQhEf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iZCER6uvADQSAwAAYQsAACcAAAB1bml2ZXJzYWwvZmxhc2hfcHVibGlzaGluZ19zZXR0aW5ncy54bWzVVt1SGjEUvucpMul4KYsWq2V2cTr8TB0VGKFVr5ywCWzGbLJNsiBe9Wn6YH2SnmwEYbTOqnWmDheQk3O+8/+R8PAmFWjGtOFKRninWsOIyVhRLqcR/jbqbh9gZCyRlAglWYSlwuiwWQmzfCy4SYbMWlA1CGCkaWQ2wom1WSMI5vN5lZtMu1slcgv4phqrNMg0M0xapoNMkAV82UXGDG5WKgiFXnSqaC4Y4hRCkNxFR0RXEJPgwKuNSXw91SqXtKWE0khPxxH+UGu5z1LHQ7V5yqRLzjRB6MS2QSjlLh4ihvyWoYTxaQKB79cxmnNqkwjv1h0KaAcPUQpsnwNxKC0FyUh7B58ySyixxB+9P8turFkKvIguJEl5PIIb5PKPcHt09fVy0Dk7OeodX436/ZPR0cAHUdgEmzhhsOkohIBUrmO28hMSa0mcQNxgMyHCsDBYFy3VJkpuBOfOaKwE1L6wgnlIx4z2SMrWujG85rILmjsYTSARsYjwF82JwIhbIni8Mjb52Fhui/531zURYMGcMXQ6xPfufXXihGjD1sNa3hhX87h5rnJB0ULlSPBrhqxCkH+ewq+EofXmoIlWaSGF8bHICA4eZ5zNGT0sanoH+DdHl+AizcESJjcTzHoPP3J+i8ZsojTgMjKDGQc5Nx6/+izgjBhzD0qWMW4NT47anaujXrtzseUSJHRGZPxMcGg4SzP7FvgEcpcKXAihoJprEFCZmOSGFf2hnBZqZdIs7Tshs6LprpEFKLSbQzweEy5iGE0uc1YWMCYSKSkWiMSwQsaN0Iyr3IDED4uHNi8K0JsiLotQp7BB4ExTpsug1XZ2P9b3Pu0ffG5Ug98/f20/aXRHKwNBnDfPK60niWVFLg93LgwcFzxODVbn/yczDM4638vUtde5GJXqZmdYCq5fRqt/XEbrzFPZYI3GypidEy2BiN6Fag84c+oJGlhT8JRbRv/lOrxgpF/1b+f34W1G+g1zfs0av5uU/Wn1cNp4KYXBo085d5NyyVMohGPv1fuvuVevwdvr0atKBdA2n8XNyh9QSwMEFAACAAgAiZCER+ShKwC+AgAAVQoAACEAAAB1bml2ZXJzYWwvZmxhc2hfc2tpbl9zZXR0aW5ncy54bWyVVsFu2zAMve8rguxeZ+u6boAaIE1ToEC3FmvRu2wzthBZMiQ5Xf5+oizXUhInXogCEfkeSVEkU6I3TMw/TSYkk1yqFzCGiUKjptNNWH4zTRtjpLjIpDAgzIWQqqJ8Ov987z4kcchzLLkFNZazphn0YWazy/vFbAzFx7i6RhkiZLKqqdg9ykJepDTbFEo2Ij+bWrmrQXEmNpjRz+vlajAAZ9o8GKiinFY/UMZRagVaA6b0fYVylsVpCryLNHOfkZw+1Onb79G2TDPjaIsvKEO0mhYQF3m2RBnGC+s9fpVrlNMEA3+NhV5+RRmEcroDFTtfXKEMMmTd1P/TI7WSBRY05px+xA8OlzS342cJdzOUswS8EAY6+wq+PN/uUAKQ/xrOPcFxVZI/Y133FgI+esphblQDJOlOrU2X8v2pMXY+YL6mXFtAqOpBzzbpZ9rozk2s63F/4J2JPPTlNT3kTfKmgmWbcOAu1vf45fLW7YrQ6YcuyFDB1iuDFHtlj/xt63qADJQ98oWzHJ4E3x1msG9qSd0j31L/nKfrb60gqD3m3tqdOitGesTR1UGqXtFhKpnDXGM6r6wCfDeSOF2bUnKQExF0ywpqmBS/EJfu3GU0SfYMvteOdxYxzHA41nAuR7umw3K5c9yP3ho3ZPuz0F+uPU+M3eI3U2oMzcrK/izp6cTz7JjYwkyT4wzckxYO6kGsZcBxsYdIFVUbUK9S8rFhhDSgx7qX7XANwUkS1IAkx6tMvJNj5RdNlYJa2VdjoLsqx8oWWLKi5PbPvDF4h3yPMWBtqaa0/gRlH30ZKHwTAFVZ2XVte2gtVcMN47CFbvgDhbvy0N2Itl061HAL8whrE7ac14zqSb8r+l6Jd0igP4J/s2lFjvcsI9re0FS7m0WT363hPpdoMXfrDJsv3GTu7HspcmzthxW0Svx38h9QSwMEFAACAAgAiZCER9XqJ9PnAgAAcgoAACYAAAB1bml2ZXJzYWwvaHRtbF9wdWJsaXNoaW5nX3NldHRpbmdzLnhtbNVWzU4bMRC+5yksVxzJAqWFok1QRYKIoElE0gInNFk7WQuvvbW9CeHUp+mD9Uk6XhNIBEULgqpVDonHM9988xvH+9eZJFNurNCqQTfrG5RwlWgm1KRBvw4P13cpsQ4UA6kVb1ClKdlv1uK8GElh0wF3DlUtQRhl93LXoKlz+V4UzWazurC58bdaFg7xbT3RWZQbbrly3ES5hDl+uXnOLW3WaoTEQfRFs0JyIhhSUMKzA3nkMkmjoDWC5GpidKHYgZbaEDMZNei7jQP/WegEpJbIuPKx2SYKvdjtAWPC0wE5EDecpFxMUuS9s03JTDCXNujWtkdB7eghSokdQgCPcqAxFuVu4TPugIGDcAz+HL92diEIIjZXkIlkiDfEh9+greHl0UW/fXrS6R5fDnu9k2GnH0iUNtEqThytOoqRkC5Mwu/8xOAcJCnyRpsxSMvjaFm0UBtrtULOn8lIS0x9aUXJGJnKeYN+NgIkJcKBFMndrQMz4e5QSIzB227Wx8rRe8AQb5KCsXzZ0eLG+iwmzTNdSEbmuiBSXHHiNMGIigx/pZwsp5uMjc5KqQTriJWCcTIVfMbZfpmlW8A/ObpAF1mBltiKueQuePheiBsy4mNtEJfDFJsW5cIG/PqzgHOw9h4UFhzXBiedVvuy0221z9d8gMCmoJJngmMJeZa7t8AHjF1pdCGlxmwuQWBmEigsL+vDBCvVqoRZ2XcK07LovpAlKJZbIJ+AiRcJtpZQBa8KmIAiWsk5gQSHwvoWmgpdWJSEZgnQ9kUEgykRqqQ6wQWFzgzjpgraxubW++0PH3d2P+3Vo18/fq4/aXS7KPoSvLewKQ6eXBV36+LhzMWRn9DHh92Z4m/Nev+0/a1Kprrt82Gl+rQHleB6VbR6x1W0TsNy6i8tpipmZ2AUrpb/QrWLW3ASVi7uQSky4Th7zQZ/QZM+/Y8UWviVmvQNo3hy1P7dIMLp7gGy8uKIo0efRDWUr74Tm7XfUEsDBBQAAgAIAImQhEcAu+QqngEAAB8GAAAfAAAAdW5pdmVyc2FsL2h0bWxfc2tpbl9zZXR0aW5ncy5qc42UTW/CMAyG7/wKlF0n1I0xtt0QH9IkDpPGbdohLaZUpEmVhI4O8d9XlwFN6o7FF/Ly5HXsKt53uuViEeu+dPfV72r/5u4rDVCzegu3ri5a9BR1ZkSyhEWSgkgkMA/JT0fP8uFCUMZMVqZh8Y62pubHFP6z4sLU8Yyw0IRmqMM5AX4R2o46/H0WO7W6jjXVGh1urVWyFylpQdqeVDrlFcNuZtWql+jBKgd9BV3xCBzTIOjPRkEbeXEcDDHqXKTSjMtirmLVC3m0ibXaymVb/nWRgS4/+eY37fNwPHXsRGLsq4XUTzx9wmgnMw3GwG/exykGCQsegqj5BtX6A3WMmwV5dJ6YxJ7o0R1Gnc54DI0uBWMMF5OlV6ObQ4wmZ2Fnj0T/HsMhBC9AN6xGAwwHVNk2+8cHzLSKsSMNtNnzMyoUXyYyPnKTAIPk8LJo29a9S6EPEwzmPCHlPaE19fzSttnhg4YArTOWTnmNl3dO2QlKlEQORWjUtMrpOWL9OYL7jy7j1vJonZbjoRyOZRu43oBeKCXK239eu6efq3P4AVBLAwQUAAIACACJkIRH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iZCER7DtXVduAAAAdgAAABwAAAB1bml2ZXJzYWwvbG9jYWxfc2V0dGluZ3MueG1sDcw9DsIwDEDhvaewvJefjaFpNzYQEuUAVmNQJMdGiYXg9nh7w6c3Ld8q8OHWi2nC4+6AwLpZLvpK+FjP4wmhO2kmMeWEagjLPExiG8md3QN2eAv9uK1cI5yvVEPeGndWJ48zjHCJ57Nwxv08/AFQSwMEFAACAAgAA3TL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iZCER1xY5FeMAgAAagcAACkAAAB1bml2ZXJzYWwvc2tpbl9jdXN0b21pemF0aW9uX3NldHRpbmdzLnhtbJVVS27bMBDd9xSEDxCTIvUDHAP6UIWBIg2aAF3TMuMKkUmDpNOk0AV6hqKLZtEDdJlNT9M2xyhp1x+5iuNoVuS8N8N5HA0H+roS2UIbOas+MVNJccGNqcRUD18BMChlLdW54pqb5UZ7Cwg246e9Pw/3j59/PP788uvh+++v33pAGyYmTE1Oe1es1ry3Yq65oLKO8cIYKU5KKQwX5kRINWN1D9ywemEjFsuv13+eKG+4egHtipV8P1m4/J5ltTL5obNOTilncybu3sipPBmz8nqq5EJMjjnjh7s5V3UlrjfgOMxod5a60mZk+KzjbDRydgRrbi9R8+3RAursMLFmY16388FjGPu5Dsiwx7ypdGV2mAly1smcsynv0hw+gRY2fAc8gTCEhziG35oNGnvOutE1u+PqBSeS88X8hU0zV3LqtO2iHbjQDa2WbGJ/9w0nh84Oc1xdLt0xd9LSiuTO1rhBf2eWLMdNf3/erAK9r8REfhyJK/mPuB4wmfPqIQQrgUAUJlEe2RVJiQdCQj0agZz6mfXFOI9xZn25h7JBfy/EKq7ipR0q3VEH/Zb3f8JIaK7MSEz47RC30buudgWvlZXf4vQwIM6addZmKRUBBNlJQxsvwRgHIPNzlMMmDOMwQYBC4kPcpJFrQYB8H8VBg0LPx3ZVxIGNQmgcABIS4uWNRz3LBkmS5l7WhDhGKLHZaBRnTVGktucBQgiTvPEDXKQQWDS2MRIcOQFxjlMcNEmaoAiDIivSgjQ0p0Hmg8ijAYQNSVMM4VbcbXW7cm13jy5nLeczATuvoNO77bZ2cw3KhVIWfMlntssNB2Om+cj28fk7ekHPLpPL0duzVQNbqHs210htN23lTz6nfwFQSwMEFAACAAgAirpzR4LIvt4RCgAA+B4AABcAAAB1bml2ZXJzYWwvdW5pdmVyc2FsLnBuZ+2Z/1cTVxbA466rri62rlJKSonttrD9ItTlS5BvU79W241UKUUpIbSoqabyJWkaAkmm1SrLQYguW1GIyWlpQUtJuiKFaCBWCiNFJkspDEhMhECmEEkIaRJCmJmdwGnds7/sH7D5Yc7MvZ87b+57775735lX+vreVwJWU1dTKJSAPbt37KdQljMolN9yV60gNVUbYhDytoy3/5VtFCUcMkkKy9lbGVsplH9K1yy8/TtS/n3+7oM8CmVth+9aBuVdPkShhJbv2bH1jcKs6XvA7cMjbytGR66kstNjnz+T+jj99IZlQSde3v945vIfVgX+JewUk7l99dsvPXYre/npjS+t6Mne0PzqurGwU6+mrfho/+XAp099f/mNBPv1QwlvlQhwURQPSjfaDs7k6zTogyhjFqp/p3EYFdHaWstp+ExJZPvsJyrN3FiQdq5Umjy/inTv/vB118uw5PZwkFoKGqI9cyapI5vUfxjIBsepiveqRd4RI7zyN6Tqqy3eZ0jFwng40L2S4lPMH9KOi47UW5eTwgFnt6Q7qH3mlGY9KWUPECORkwnLyMeuw4u4ap1Pzdzla5sf7AODfuAHfuAHfuAHfuAHfuAHfuAHfuAHfuAHfuAHfvD/AIZcLMDdt8b3U1FyjuH7gfhhdr8PbByK9lmtimX42In/iWberAkDCY+uba4hEreWqUDPa5H4AynxU2e6dj5Nfv/O8MUbUSXsCE4F+e7c+3rkWvMR7+ECCW56gsCNyUePC0OLK9QVKhT3KVN4x7FxRqXW+4lOO9cPeOLAA3LrnYmL/dUc8mMGlRZrZonPE3Pg4HlUPyWzwTlyUzWuqcvj4ilO34sLmLGHdrZFYL5mppLeudGFk04efu071gJEnEXFgtBUKHkl2iw2Bj2bKOz/Li3MZvylcanDXg4QHcDtmGHeflSSDiWGozESBW1AOFu3B3tdc+MXs7ag5seKc6f0tqkLqFkzyLfmddR1s3f0xpDYZhUhOxs75LXxxI14s1rYbxMI18cykv90TEn2v5CO1lJ1nuK/hg6E6Ac26/o8F/ZeIlKHoz1nLqtXUCj37yWikcmbYlYK+Hd4fEkjt/fb1KFf4bTYIZAkICzdwd4O5pMOGebMw47AHTXzQWQDgy3tzrFio9cQjo/S8NFOeru9nNVK/GyTuG9o/6XMgXOkljmuFYBYLTYdT20FWlSoFxa0O36A9ESmFWorX+oe7BloKiOH2TymrBDCcPF9piTAvvJetMdM13rG6gFssozKTh0v0gcDuF0Kjg41bS7oEurtXxb8V9seHYiPcVjejGQzjlKRHMObiwOUhzIlbTMm4O80N3gIXChZ4G2+eTBdHmOzyNE4YiOYBKnFgDlOx7cWDxe50o5FWKcuIFuAni1Q8Q1Jl2XbKYR5KN9s00s0B0YTbZPsTRLA3Ddyp3OC2W4cP5lbnVmzFtWyt+n2KAh5gfHrOFOiWfLg4udRoeFTU6jWLcGYkTVDFpznTTRTgblvH5nd7ETdVxaDpT7BeHifRUl3Xi04HqJHzkpNrwDzfRwFmmGT82eC3aAGUJYFZLm6S9OveFobcrJQqtvpNFGxjEgkzq0I+CLKyiGaPuJ2xdBUVCkHry8asdE92TVh0soCN2YDiUqv8slvokJp7k9jGXChqM9ywd249GVPjXHOmclL6gx2x0wOv6hu4QQIWSXygAoF9oCt+JnTZDrjdSTGE++CXdjzFbwHwWzTOD5ET+Nx0yENHAN7mNMF5XiYZcJygWcg2d3oIn3IdbM7jeeOhYtrzeNpyUN13T2x9AqIrg+WVjrmTiS6ILQt62sIAgxgLgsknKfbDDJp5LwThexzTe1L4SA3ixe+kWWgzHRQNiLlDPXwt95sXptkSrN0WqbKvCu6m7em0kaE62PCyYi16CE+LOX8DDkdPZmOwiS8YK2UIzFCGV6rhn5sb1ZnXTdwr53AEMcl+hS22Z0DgzaYePzX0EhJtTTWx5tetOoy7K2x2+FP1qE4OQ6DJ5H4WftmxPFjq4qlakhV2rarYwNDgauOumN7F6PDJLN4hmHPpRe2K5sdzeZkNxKH4ZnIrr5g9wvpVqvjLbe2rLoy3TcVSO4wlrA9AnFXL7wGJqJFFZby/LaDDyfiinMwte29TNY7RY1PqQKkUTB1VqToxmrD0gFO9w1v2jPIkR6Pzdkny6Brr1RXkmucD8cBbr4BTWR9c5QL6Ez2p096IS6Mub0RiNFx1Wvc2dvdIPqaUWnpBEx4+S32LSX9bnPlB+Vek1IKZ0benugfilbjovJ4s7hhcZ0f9eXPPyOZKQVd2KuVEH/CRJ3NqErOfVRmv36K4E90Du9ujYgtXAiIStm3FADBiDCT44Bi3DXKKt3pnmAk+SbmzYxAFtpzrfKpxcGfOHm8OgRZezcYHZdySiZx83VDPvuPKuhSQWgx2O7NUdEtE/FmTZ8KjVNq0euEXiLqoCFPjJ5pYEJ6hY1rvC98YvHsLbEX9NCJeJ97jd6p9trBs0h4YChYDDfIUa72nQm9EtL8MjKtsEnyxe3glOFodfJhbuOnujids1WOXyPDfykof6rrLvjgnHW9aNf0i8yap5C4vJtQ3o9J8OeKUg3L8L6s91w/jUnOGoa6hB/B016ejH6Lf2cgyyUr8ZWfD3WnfQVHbS1KZcv4WfcEP9Z1Y/2ByK5bwWzM2yoRiayW1ZVRyhjLyJdLK/aMVyfCPtBHhdIZVrRwi2UiCmBHVHCOg5fcB20snVhErQlDk/Y57PE0Uf/Hb/ICKJSb/RiGAu6xFGLclFncVtp0ABww78Q6vAWxy/ZqY1Ph6So1TRC7TpkVtCZxZy9EpuZ4FC2SSR2TZ/pVa1ZlCc59e7GS57V/VmoRWml7yGXJpJ+NQNvyDevJTJHTPx712WLwtTjoWrtF7SqyLmY91KoCLXRehOFjRqXub0vZ2cAS2wU8zCkbSPTVj2EWjtsmEjXP1YQp1i3OjqZmqYQN8dJ4+WQJS0dbJjTTEDfiP2oQ6H5BAdaTqelw6pIN6OVoq3kzGx7aCNCETceedIUMeIy+MkUH0RbHguL7h2UO8uSWZZQl0flWX6lyKI05XDdZf7/oqU7+R1T9kisAi5it4jJcmTLbzGVHe4L0So6izEFFhNrG8Lzqrx7A4t02XtAfyJ679FrjOGPwvE7IALNGHpqIS+H66f7CfaRL76I9WxWmahcDOa/jM0B4UiyyW2pJoxB0pdBaFSNexV4LlAcFkq1VFedy7tYrNyE64jnDscWty31101Hfieqj71X79i7La8J8t9FawqVqPytYPFqN9z5LExOA+Fnb4saJ73oteR4gLCXCcFK8+WUTa7avDKQScwoAXjqL3eJ9hi26epTb9QgxxvG8/OsRLqEhdQROI7BOYkHAunPSZy1vaKJxXTtxotA+Rvwmy7WR+x3CU/vInp17dyi3ZZ/4N1BLAwQUAAIACACKunNH0iigUkoAAABrAAAAGwAAAHVuaXZlcnNhbC91bml2ZXJzYWwucG5nLnhtbLOxr8jNUShLLSrOzM+zVTLUM1Cyt+PlsikoSi3LTC1XqACKGekZQICSQiUqtzwzpSQDKGRgbo4QzEjNTM8osVWyMLCAC+oDzQQAUEsBAgAAFAACAAgAiZCER+lu22TkAwAAdA4AAB0AAAAAAAAAAQAAAAAAAAAAAHVuaXZlcnNhbC9jb21tb25fbWVzc2FnZXMubG5nUEsBAgAAFAACAAgAiZCER6uvADQSAwAAYQsAACcAAAAAAAAAAQAAAAAAHwQAAHVuaXZlcnNhbC9mbGFzaF9wdWJsaXNoaW5nX3NldHRpbmdzLnhtbFBLAQIAABQAAgAIAImQhEfkoSsAvgIAAFUKAAAhAAAAAAAAAAEAAAAAAHYHAAB1bml2ZXJzYWwvZmxhc2hfc2tpbl9zZXR0aW5ncy54bWxQSwECAAAUAAIACACJkIRH1eon0+cCAAByCgAAJgAAAAAAAAABAAAAAABzCgAAdW5pdmVyc2FsL2h0bWxfcHVibGlzaGluZ19zZXR0aW5ncy54bWxQSwECAAAUAAIACACJkIRHALvkKp4BAAAfBgAAHwAAAAAAAAABAAAAAACeDQAAdW5pdmVyc2FsL2h0bWxfc2tpbl9zZXR0aW5ncy5qc1BLAQIAABQAAgAIAImQhEca2uo7qgAAAB8BAAAaAAAAAAAAAAEAAAAAAHkPAAB1bml2ZXJzYWwvaTE4bl9wcmVzZXRzLnhtbFBLAQIAABQAAgAIAImQhEew7V1XbgAAAHYAAAAcAAAAAAAAAAEAAAAAAFsQAAB1bml2ZXJzYWwvbG9jYWxfc2V0dGluZ3MueG1sUEsBAgAAFAACAAgAA3TLRM6CCTfsAgAAiAgAABQAAAAAAAAAAQAAAAAAAxEAAHVuaXZlcnNhbC9wbGF5ZXIueG1sUEsBAgAAFAACAAgAiZCER1xY5FeMAgAAagcAACkAAAAAAAAAAQAAAAAAIRQAAHVuaXZlcnNhbC9za2luX2N1c3RvbWl6YXRpb25fc2V0dGluZ3MueG1sUEsBAgAAFAACAAgAirpzR4LIvt4RCgAA+B4AABcAAAAAAAAAAAAAAAAA9BYAAHVuaXZlcnNhbC91bml2ZXJzYWwucG5nUEsBAgAAFAACAAgAirpzR9IooFJKAAAAawAAABsAAAAAAAAAAQAAAAAAOiEAAHVuaXZlcnNhbC91bml2ZXJzYWwucG5nLnhtbFBLBQYAAAAACwALAEkDAAC9IQAAAAA="/>
  <p:tag name="ISPRING_ULTRA_SCORM_COURSE_ID" val="19D12169-10B6-4984-8CE8-8968B0B22BA0"/>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RESENTATION_TITLE" val="1"/>
  <p:tag name="ISPRING_SCORM_ENDPOINT" val="&lt;endpoint&gt;&lt;enable&gt;0&lt;/enable&gt;&lt;lrs&gt;http://&lt;/lrs&gt;&lt;auth&gt;0&lt;/auth&gt;&lt;login&gt;&lt;/login&gt;&lt;password&gt;&lt;/password&gt;&lt;key&gt;&lt;/key&gt;&lt;name&gt;&lt;/name&gt;&lt;email&gt;&lt;/email&gt;&lt;/endpoint&gt;&#10;"/>
  <p:tag name="KSO_WM_SCREEN_THEME_FLAG" val="Dlrq25wU2PGuGg5bbmjbDKQ2+FnPm/H0hRvhJmWgEXycxEwO/seEOauXlpVQ/YdB0YSSxDJWR76pRouAlAHf9hvF11ud+pWyEVtcmUjA34U="/>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276">
      <a:dk1>
        <a:sysClr val="windowText" lastClr="000000"/>
      </a:dk1>
      <a:lt1>
        <a:sysClr val="window" lastClr="FFFFFF"/>
      </a:lt1>
      <a:dk2>
        <a:srgbClr val="7F7F7F"/>
      </a:dk2>
      <a:lt2>
        <a:srgbClr val="7F7F7F"/>
      </a:lt2>
      <a:accent1>
        <a:srgbClr val="C00002"/>
      </a:accent1>
      <a:accent2>
        <a:srgbClr val="C00002"/>
      </a:accent2>
      <a:accent3>
        <a:srgbClr val="C00002"/>
      </a:accent3>
      <a:accent4>
        <a:srgbClr val="C00002"/>
      </a:accent4>
      <a:accent5>
        <a:srgbClr val="808080"/>
      </a:accent5>
      <a:accent6>
        <a:srgbClr val="80808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14364</TotalTime>
  <Words>2282</Words>
  <PresentationFormat>全屏显示(16:9)</PresentationFormat>
  <Paragraphs>447</Paragraphs>
  <Slides>28</Slides>
  <Notes>1</Notes>
  <HiddenSlides>0</HiddenSlides>
  <MMClips>0</MMClips>
  <ScaleCrop>false</ScaleCrop>
  <HeadingPairs>
    <vt:vector size="4" baseType="variant">
      <vt:variant>
        <vt:lpstr>主题</vt:lpstr>
      </vt:variant>
      <vt:variant>
        <vt:i4>1</vt:i4>
      </vt:variant>
      <vt:variant>
        <vt:lpstr>幻灯片标题</vt:lpstr>
      </vt:variant>
      <vt:variant>
        <vt:i4>28</vt:i4>
      </vt:variant>
    </vt:vector>
  </HeadingPairs>
  <TitlesOfParts>
    <vt:vector size="29"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2017-10-24T23:55:13Z</cp:lastPrinted>
  <dcterms:created xsi:type="dcterms:W3CDTF">2015-04-24T01:01:13Z</dcterms:created>
  <dcterms:modified xsi:type="dcterms:W3CDTF">2022-10-12T07:21:01Z</dcterms:modified>
</cp:coreProperties>
</file>