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8" r:id="rId2"/>
    <p:sldId id="256" r:id="rId3"/>
    <p:sldId id="259" r:id="rId4"/>
    <p:sldId id="275" r:id="rId5"/>
    <p:sldId id="260" r:id="rId6"/>
    <p:sldId id="272" r:id="rId7"/>
    <p:sldId id="261" r:id="rId8"/>
    <p:sldId id="278" r:id="rId9"/>
    <p:sldId id="282" r:id="rId10"/>
    <p:sldId id="283" r:id="rId11"/>
    <p:sldId id="276" r:id="rId12"/>
    <p:sldId id="268" r:id="rId13"/>
    <p:sldId id="284" r:id="rId14"/>
    <p:sldId id="279" r:id="rId15"/>
    <p:sldId id="280" r:id="rId16"/>
    <p:sldId id="286" r:id="rId17"/>
    <p:sldId id="289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.xml" Id="rId3" /><Relationship Type="http://schemas.openxmlformats.org/officeDocument/2006/relationships/viewProps" Target="viewProps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presProps" Target="presProps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tableStyles" Target="tableStyles.xml" Id="rId23" /><Relationship Type="http://schemas.openxmlformats.org/officeDocument/2006/relationships/slide" Target="slides/slide9.xml" Id="rId10" /><Relationship Type="http://schemas.openxmlformats.org/officeDocument/2006/relationships/notesMaster" Target="notesMasters/notesMaster1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theme" Target="theme/theme1.xml" Id="rId22" /><Relationship Type="http://schemas.openxmlformats.org/officeDocument/2006/relationships/tags" Target="/ppt/tags/tag3.xml" Id="Rbcaf5d2fd9d046e5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7E893-195F-4A00-9A11-544D8F055D6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9294C-AA25-4339-B720-4B7F15082A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fld id="{0FAF9363-502F-451A-A60E-F091DB536380}" type="slidenum">
              <a:rPr lang="zh-CN" altLang="en-US" smtClean="0">
                <a:latin typeface="Arial" pitchFamily="34" charset="0"/>
              </a:rPr>
              <a:pPr>
                <a:buFont typeface="Arial" pitchFamily="34" charset="0"/>
                <a:buNone/>
              </a:pPr>
              <a:t>4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>
            <a:grpSpLocks/>
          </p:cNvGrpSpPr>
          <p:nvPr userDrawn="1"/>
        </p:nvGrpSpPr>
        <p:grpSpPr bwMode="auto">
          <a:xfrm>
            <a:off x="168275" y="168275"/>
            <a:ext cx="508000" cy="676275"/>
            <a:chOff x="1035050" y="1492931"/>
            <a:chExt cx="898525" cy="898525"/>
          </a:xfrm>
        </p:grpSpPr>
        <p:sp>
          <p:nvSpPr>
            <p:cNvPr id="3" name="矩形 2"/>
            <p:cNvSpPr>
              <a:spLocks noChangeArrowheads="1"/>
            </p:cNvSpPr>
            <p:nvPr/>
          </p:nvSpPr>
          <p:spPr bwMode="auto">
            <a:xfrm>
              <a:off x="1035050" y="1492931"/>
              <a:ext cx="898525" cy="898525"/>
            </a:xfrm>
            <a:prstGeom prst="rect">
              <a:avLst/>
            </a:prstGeom>
            <a:solidFill>
              <a:srgbClr val="B80B09"/>
            </a:solidFill>
            <a:ln w="25400" cmpd="sng">
              <a:solidFill>
                <a:srgbClr val="000000">
                  <a:alpha val="0"/>
                </a:srgbClr>
              </a:solidFill>
              <a:miter lim="8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84200">
                <a:buFont typeface="Arial" panose="020B0604020202020204" pitchFamily="34" charset="0"/>
                <a:buNone/>
                <a:defRPr/>
              </a:pPr>
              <a:endParaRPr lang="zh-CN" alt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pic>
          <p:nvPicPr>
            <p:cNvPr id="4" name="图片 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6846" y="1560486"/>
              <a:ext cx="734929" cy="734929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" name="直接连接符 4"/>
          <p:cNvCxnSpPr/>
          <p:nvPr userDrawn="1"/>
        </p:nvCxnSpPr>
        <p:spPr>
          <a:xfrm>
            <a:off x="676275" y="831850"/>
            <a:ext cx="8467725" cy="0"/>
          </a:xfrm>
          <a:prstGeom prst="line">
            <a:avLst/>
          </a:prstGeom>
          <a:ln w="19050">
            <a:solidFill>
              <a:srgbClr val="B80B0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10"/>
          <p:cNvPicPr>
            <a:picLocks noChangeAspect="1"/>
          </p:cNvPicPr>
          <p:nvPr userDrawn="1"/>
        </p:nvPicPr>
        <p:blipFill>
          <a:blip r:embed="rId3" cstate="print"/>
          <a:srcRect r="3671" b="8347"/>
          <a:stretch>
            <a:fillRect/>
          </a:stretch>
        </p:blipFill>
        <p:spPr bwMode="auto">
          <a:xfrm>
            <a:off x="7239000" y="4972050"/>
            <a:ext cx="1905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3900" y="25400"/>
            <a:ext cx="20986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02" name="Picture 2" descr="https://nimg.ws.126.net/?url=http%3A%2F%2Fdingyue.ws.126.net%2F2021%2F0523%2Fa5b2c802j00qtjpyy003dc000j600eeg.jpg&amp;thumbnail=650x2147483647&amp;quality=80&amp;type=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67544" y="1268760"/>
          <a:ext cx="8299896" cy="539145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74374"/>
                <a:gridCol w="1826026"/>
                <a:gridCol w="4699496"/>
              </a:tblGrid>
              <a:tr h="523732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dirty="0" smtClean="0">
                          <a:latin typeface="华文楷体" pitchFamily="2" charset="-122"/>
                          <a:ea typeface="华文楷体" pitchFamily="2" charset="-122"/>
                        </a:rPr>
                        <a:t>时间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dirty="0" smtClean="0">
                          <a:latin typeface="华文楷体" pitchFamily="2" charset="-122"/>
                          <a:ea typeface="华文楷体" pitchFamily="2" charset="-122"/>
                        </a:rPr>
                        <a:t>时期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黑体" panose="02010609060101010101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dirty="0" smtClean="0">
                          <a:latin typeface="华文楷体" pitchFamily="2" charset="-122"/>
                          <a:ea typeface="华文楷体" pitchFamily="2" charset="-122"/>
                        </a:rPr>
                        <a:t>政策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1925</a:t>
                      </a:r>
                      <a:r>
                        <a:rPr lang="en-US" altLang="zh-CN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-1926</a:t>
                      </a:r>
                      <a:r>
                        <a:rPr 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 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北伐战争</a:t>
                      </a:r>
                      <a:r>
                        <a:rPr 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 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领导农民运动</a:t>
                      </a:r>
                      <a:r>
                        <a:rPr 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 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1927</a:t>
                      </a:r>
                      <a:r>
                        <a:rPr lang="en-US" altLang="zh-CN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-1936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1" dirty="0">
                          <a:latin typeface="华文楷体" pitchFamily="2" charset="-122"/>
                          <a:ea typeface="华文楷体" pitchFamily="2" charset="-122"/>
                        </a:rPr>
                        <a:t> </a:t>
                      </a: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土地革命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打土豪，分田地，实行土地改革</a:t>
                      </a:r>
                      <a:r>
                        <a:rPr 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 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1937</a:t>
                      </a:r>
                      <a:r>
                        <a:rPr lang="en-US" altLang="zh-CN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-1945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1" dirty="0">
                          <a:latin typeface="华文楷体" pitchFamily="2" charset="-122"/>
                          <a:ea typeface="华文楷体" pitchFamily="2" charset="-122"/>
                        </a:rPr>
                        <a:t> </a:t>
                      </a: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全面抗日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农民交租交息，地主减租减息</a:t>
                      </a:r>
                      <a:r>
                        <a:rPr 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 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altLang="zh-CN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1946-1949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1" dirty="0">
                          <a:latin typeface="华文楷体" pitchFamily="2" charset="-122"/>
                          <a:ea typeface="华文楷体" pitchFamily="2" charset="-122"/>
                        </a:rPr>
                        <a:t> </a:t>
                      </a: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解放战争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颁布</a:t>
                      </a:r>
                      <a:r>
                        <a:rPr lang="en-US" altLang="zh-CN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《</a:t>
                      </a: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土地法大纲</a:t>
                      </a:r>
                      <a:r>
                        <a:rPr lang="en-US" altLang="zh-CN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》</a:t>
                      </a: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，</a:t>
                      </a:r>
                      <a:endParaRPr lang="en-US" altLang="zh-CN" sz="2400" b="1" dirty="0" smtClean="0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废除封建土地制度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  1950-1952</a:t>
                      </a:r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过渡时期</a:t>
                      </a:r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                      土地改革</a:t>
                      </a:r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  <a:cs typeface="Calibri" panose="020F0502020204030204" charset="0"/>
                        </a:rPr>
                        <a:t>1952-1956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endParaRPr lang="en-US" altLang="en-US" sz="24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  <a:cs typeface="Calibri" panose="020F0502020204030204" charset="0"/>
                        </a:rPr>
                        <a:t>农业生产合作社</a:t>
                      </a:r>
                      <a:endParaRPr lang="en-US" altLang="en-US" sz="24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  <a:cs typeface="Calibri" panose="020F0502020204030204" charset="0"/>
                        </a:rPr>
                        <a:t>1957-1977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  <a:cs typeface="Calibri" panose="020F0502020204030204" charset="0"/>
                        </a:rPr>
                        <a:t>探索社会主义建设</a:t>
                      </a:r>
                      <a:endParaRPr lang="en-US" altLang="en-US" sz="24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  <a:cs typeface="Calibri" panose="020F0502020204030204" charset="0"/>
                        </a:rPr>
                        <a:t>大跃进、人民公社</a:t>
                      </a:r>
                      <a:endParaRPr lang="en-US" altLang="en-US" sz="24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  <a:cs typeface="Calibri" panose="020F0502020204030204" charset="0"/>
                        </a:rPr>
                        <a:t>1978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  <a:cs typeface="Calibri" panose="020F0502020204030204" charset="0"/>
                        </a:rPr>
                        <a:t>至今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  <a:cs typeface="Calibri" panose="020F0502020204030204" charset="0"/>
                        </a:rPr>
                        <a:t>社会主义建设新时期</a:t>
                      </a:r>
                      <a:endParaRPr lang="en-US" altLang="en-US" sz="24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  <a:cs typeface="Calibri" panose="020F0502020204030204" charset="0"/>
                        </a:rPr>
                        <a:t>家庭联产承包责任制</a:t>
                      </a:r>
                      <a:endParaRPr lang="en-US" altLang="en-US" sz="24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标题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cs typeface="+mj-cs"/>
              </a:rPr>
              <a:t>中国共产党不同时期的土地政策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方正粗黑宋简体" pitchFamily="2" charset="-122"/>
              <a:ea typeface="方正粗黑宋简体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ic.soutu123.com/back_pic/04/54/34/64586330834e814.jpg!/fw/700/quality/90/unsharp/true/compress/true"/>
          <p:cNvPicPr>
            <a:picLocks noChangeAspect="1" noChangeArrowheads="1"/>
          </p:cNvPicPr>
          <p:nvPr/>
        </p:nvPicPr>
        <p:blipFill>
          <a:blip r:embed="rId2" cstate="print"/>
          <a:srcRect t="38663" b="4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611560" y="1916832"/>
            <a:ext cx="82089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）从国情出发，实事求是。</a:t>
            </a:r>
            <a:endParaRPr lang="en-US" altLang="zh-CN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）经济政策的制定应符合经济发展的客观规律。</a:t>
            </a:r>
            <a:endParaRPr lang="zh-CN" altLang="en-US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）生产关系的调整必须适应生产力的发展水平。</a:t>
            </a:r>
            <a:endParaRPr lang="en-US" altLang="zh-CN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）必须要坚持和加强中国共产党的领导。</a:t>
            </a:r>
            <a:endParaRPr lang="en-US" altLang="zh-CN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）制定土地政策应根据当时的主要矛盾来制定。</a:t>
            </a:r>
            <a:endParaRPr lang="zh-CN" altLang="en-US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）土地政策的调整必须照顾农民的利益。</a:t>
            </a:r>
            <a:endParaRPr lang="zh-CN" altLang="en-US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11560" y="980728"/>
            <a:ext cx="7941568" cy="1358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党的土地政策的发展历程给了我们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哪些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启示？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</a:rPr>
              <a:t/>
            </a:r>
            <a:b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</a:rPr>
            </a:b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</a:rPr>
              <a:t>众说纷纭</a:t>
            </a:r>
            <a:endParaRPr lang="zh-CN" altLang="en-US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ic.soutu123.com/back_pic/04/54/34/64586330834e814.jpg!/fw/700/quality/90/unsharp/true/compress/true"/>
          <p:cNvPicPr>
            <a:picLocks noChangeAspect="1" noChangeArrowheads="1"/>
          </p:cNvPicPr>
          <p:nvPr/>
        </p:nvPicPr>
        <p:blipFill>
          <a:blip r:embed="rId2" cstate="print"/>
          <a:srcRect t="38663" b="4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95536" y="764704"/>
            <a:ext cx="822864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回眸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历史，新中国成立后，国家对农村的政策先后作出过重大调整在历史上产生了很大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影响。回答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（1）根据图片信息回答：20世纪50年代我国在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农村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开展了哪些重要运动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8208912" cy="2019935"/>
          </a:xfrm>
          <a:prstGeom prst="rect">
            <a:avLst/>
          </a:prstGeom>
        </p:spPr>
      </p:pic>
      <p:sp>
        <p:nvSpPr>
          <p:cNvPr id="8" name="文本框 5"/>
          <p:cNvSpPr txBox="1"/>
          <p:nvPr/>
        </p:nvSpPr>
        <p:spPr>
          <a:xfrm>
            <a:off x="323528" y="4653136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答：①土地改革； ②农业社会主义改造； ③人民公社化运动。</a:t>
            </a:r>
          </a:p>
        </p:txBody>
      </p:sp>
      <p:sp>
        <p:nvSpPr>
          <p:cNvPr id="9" name="矩形 8"/>
          <p:cNvSpPr/>
          <p:nvPr/>
        </p:nvSpPr>
        <p:spPr>
          <a:xfrm>
            <a:off x="395536" y="393305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（2）图三运动发生的历史时期，对我国农村经济建设造成什么危害？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323528" y="4653136"/>
            <a:ext cx="8303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答：严重脱离农村生产力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水平，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挫伤农民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生产的积极性</a:t>
            </a:r>
          </a:p>
        </p:txBody>
      </p:sp>
      <p:sp>
        <p:nvSpPr>
          <p:cNvPr id="11" name="矩形 10"/>
          <p:cNvSpPr/>
          <p:nvPr/>
        </p:nvSpPr>
        <p:spPr>
          <a:xfrm>
            <a:off x="395536" y="393305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（3）图四中，我国安徽凤阳小岗村率先出现“包产到户”的典型，随后在全国农村逐步实行了什么制度？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5"/>
          <p:cNvSpPr txBox="1"/>
          <p:nvPr/>
        </p:nvSpPr>
        <p:spPr>
          <a:xfrm>
            <a:off x="395536" y="4653136"/>
            <a:ext cx="448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答：家庭联产承包责任制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3528" y="393305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（4）党在不同时期实行不同的农村政策最根本的出发点是什么？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395536" y="4653136"/>
            <a:ext cx="668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答：发展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农村生产力，维护广大农民的根本利益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</a:rPr>
              <a:t>课堂练习</a:t>
            </a:r>
            <a:endParaRPr lang="zh-CN" altLang="en-US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  <p:bldP spid="10" grpId="0"/>
      <p:bldP spid="10" grpId="1"/>
      <p:bldP spid="10" grpId="2"/>
      <p:bldP spid="11" grpId="0"/>
      <p:bldP spid="11" grpId="1"/>
      <p:bldP spid="12" grpId="0"/>
      <p:bldP spid="12" grpId="1"/>
      <p:bldP spid="12" grpId="2"/>
      <p:bldP spid="13" grpId="0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5937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dirty="0" smtClean="0"/>
              <a:t>阅读材料，完成下列要求：</a:t>
            </a:r>
            <a:endParaRPr lang="en-US" altLang="zh-CN" sz="2400" dirty="0" smtClean="0"/>
          </a:p>
          <a:p>
            <a:pPr>
              <a:buNone/>
            </a:pPr>
            <a:r>
              <a:rPr lang="zh-CN" altLang="en-US" sz="2400" dirty="0" smtClean="0"/>
              <a:t>材料一</a:t>
            </a: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r>
              <a:rPr lang="zh-CN" altLang="zh-CN" sz="2400" dirty="0" smtClean="0"/>
              <a:t>材料二</a:t>
            </a:r>
            <a:r>
              <a:rPr lang="en-US" altLang="zh-CN" sz="2400" dirty="0" smtClean="0"/>
              <a:t>   </a:t>
            </a:r>
            <a:r>
              <a:rPr lang="zh-CN" altLang="zh-CN" sz="2200" b="1" dirty="0" smtClean="0">
                <a:latin typeface="华文楷体" pitchFamily="2" charset="-122"/>
                <a:ea typeface="华文楷体" pitchFamily="2" charset="-122"/>
              </a:rPr>
              <a:t>一个党、一个国家、一个民族，如果……思想僵化，迷信盛行，它就不能前进。（</a:t>
            </a:r>
            <a:r>
              <a:rPr lang="en-US" altLang="zh-CN" sz="2200" b="1" dirty="0" smtClean="0">
                <a:latin typeface="华文楷体" pitchFamily="2" charset="-122"/>
                <a:ea typeface="华文楷体" pitchFamily="2" charset="-122"/>
              </a:rPr>
              <a:t>1978</a:t>
            </a:r>
            <a:r>
              <a:rPr lang="zh-CN" altLang="zh-CN" sz="2200" b="1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200" b="1" dirty="0" smtClean="0">
                <a:latin typeface="华文楷体" pitchFamily="2" charset="-122"/>
                <a:ea typeface="华文楷体" pitchFamily="2" charset="-122"/>
              </a:rPr>
              <a:t>12</a:t>
            </a:r>
            <a:r>
              <a:rPr lang="zh-CN" altLang="zh-CN" sz="2200" b="1" dirty="0" smtClean="0">
                <a:latin typeface="华文楷体" pitchFamily="2" charset="-122"/>
                <a:ea typeface="华文楷体" pitchFamily="2" charset="-122"/>
              </a:rPr>
              <a:t>月）还是特区好，陕甘宁开始就叫特区嘛……农村政策放宽以后……安徽肥西县绝大多数生产队搞了包产列户，增产幅度很大。（</a:t>
            </a:r>
            <a:r>
              <a:rPr lang="en-US" altLang="zh-CN" sz="2200" b="1" dirty="0" smtClean="0">
                <a:latin typeface="华文楷体" pitchFamily="2" charset="-122"/>
                <a:ea typeface="华文楷体" pitchFamily="2" charset="-122"/>
              </a:rPr>
              <a:t>1980</a:t>
            </a:r>
            <a:r>
              <a:rPr lang="zh-CN" altLang="zh-CN" sz="2200" b="1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200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zh-CN" sz="2200" b="1" dirty="0" smtClean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zh-CN" altLang="en-US" sz="2200" b="1" dirty="0" smtClean="0">
                <a:latin typeface="华文楷体" pitchFamily="2" charset="-122"/>
                <a:ea typeface="华文楷体" pitchFamily="2" charset="-122"/>
              </a:rPr>
              <a:t>）         </a:t>
            </a:r>
            <a:r>
              <a:rPr lang="zh-CN" altLang="zh-CN" sz="2200" b="1" dirty="0" smtClean="0">
                <a:latin typeface="华文楷体" pitchFamily="2" charset="-122"/>
                <a:ea typeface="华文楷体" pitchFamily="2" charset="-122"/>
              </a:rPr>
              <a:t>——《邓小平文选》</a:t>
            </a:r>
          </a:p>
          <a:p>
            <a:pPr>
              <a:buNone/>
            </a:pPr>
            <a:endParaRPr lang="zh-CN" altLang="en-US" sz="2400" dirty="0"/>
          </a:p>
        </p:txBody>
      </p:sp>
      <p:pic>
        <p:nvPicPr>
          <p:cNvPr id="5" name="/Upload/image/20211109/20211109221515_607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3171825" cy="2880320"/>
          </a:xfrm>
          <a:prstGeom prst="rect">
            <a:avLst/>
          </a:prstGeom>
        </p:spPr>
      </p:pic>
      <p:pic>
        <p:nvPicPr>
          <p:cNvPr id="5121" name="Picture 1" descr="C:\Users\Owner\AppData\Roaming\Tencent\Users\434804432\QQ\WinTemp\RichOle\4$~2[2920DXQ)S%TT~{Z`(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8"/>
            <a:ext cx="4248472" cy="3096344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67544" y="544522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/>
              <a:t>（</a:t>
            </a:r>
            <a:r>
              <a:rPr lang="en-US" altLang="zh-CN" sz="2400" b="1" dirty="0" smtClean="0"/>
              <a:t>1</a:t>
            </a:r>
            <a:r>
              <a:rPr lang="zh-CN" altLang="zh-CN" sz="2400" b="1" dirty="0" smtClean="0"/>
              <a:t>）根据材料一，指出</a:t>
            </a:r>
            <a:r>
              <a:rPr lang="en-US" altLang="zh-CN" sz="2400" b="1" dirty="0" smtClean="0"/>
              <a:t>1927</a:t>
            </a:r>
            <a:r>
              <a:rPr lang="zh-CN" altLang="zh-CN" sz="2400" b="1" dirty="0" smtClean="0"/>
              <a:t>—</a:t>
            </a:r>
            <a:r>
              <a:rPr lang="en-US" altLang="zh-CN" sz="2400" b="1" dirty="0" smtClean="0"/>
              <a:t>1928</a:t>
            </a:r>
            <a:r>
              <a:rPr lang="zh-CN" altLang="zh-CN" sz="2400" b="1" dirty="0" smtClean="0"/>
              <a:t>年中国共产党党员主要成分的变化，并结合所学知识写出这一时期中国共产党的相关革命实践。</a:t>
            </a:r>
            <a:endParaRPr lang="zh-CN" altLang="zh-CN" sz="2400" b="1" dirty="0"/>
          </a:p>
        </p:txBody>
      </p:sp>
      <p:sp>
        <p:nvSpPr>
          <p:cNvPr id="8" name="矩形 7"/>
          <p:cNvSpPr/>
          <p:nvPr/>
        </p:nvSpPr>
        <p:spPr>
          <a:xfrm>
            <a:off x="395536" y="544522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/>
              <a:t>（</a:t>
            </a:r>
            <a:r>
              <a:rPr lang="en-US" altLang="zh-CN" sz="2400" b="1" dirty="0" smtClean="0"/>
              <a:t>2</a:t>
            </a:r>
            <a:r>
              <a:rPr lang="zh-CN" altLang="zh-CN" sz="2400" b="1" dirty="0" smtClean="0"/>
              <a:t>）结合材料二和所学知识，分析邓小平这一时期发表系列讲话的社会背景。</a:t>
            </a:r>
            <a:endParaRPr lang="zh-CN" altLang="zh-CN" sz="2400" b="1" dirty="0"/>
          </a:p>
        </p:txBody>
      </p:sp>
      <p:sp>
        <p:nvSpPr>
          <p:cNvPr id="9" name="矩形 8"/>
          <p:cNvSpPr/>
          <p:nvPr/>
        </p:nvSpPr>
        <p:spPr>
          <a:xfrm>
            <a:off x="395536" y="544522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/>
              <a:t>（</a:t>
            </a:r>
            <a:r>
              <a:rPr lang="en-US" altLang="zh-CN" sz="2400" b="1" dirty="0" smtClean="0"/>
              <a:t>3</a:t>
            </a:r>
            <a:r>
              <a:rPr lang="zh-CN" altLang="zh-CN" sz="2400" b="1" dirty="0" smtClean="0"/>
              <a:t>）根据材料一、二，总结在马克思主义中国化的过程中，中国共产党人获得的成功经验。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2564904"/>
            <a:ext cx="8507288" cy="36450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．下列数据反映了</a:t>
            </a: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1950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年和</a:t>
            </a: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1954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年中国农村不同阶层人口及其占有土地的比重，这一比重发生变化带来的影响是</a:t>
            </a:r>
            <a:endParaRPr lang="en-US" altLang="zh-CN" sz="26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endParaRPr lang="en-US" altLang="zh-CN" sz="26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endParaRPr lang="zh-CN" altLang="zh-CN" sz="26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 </a:t>
            </a:r>
            <a:endParaRPr lang="zh-CN" altLang="zh-CN" sz="26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endParaRPr lang="en-US" altLang="zh-CN" sz="26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endParaRPr lang="en-US" altLang="zh-CN" sz="26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endParaRPr lang="en-US" altLang="zh-CN" sz="26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．大大解放了农村生产力</a:t>
            </a: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             B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．建立了社会主义公有制</a:t>
            </a:r>
          </a:p>
          <a:p>
            <a:pPr>
              <a:buNone/>
            </a:pP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C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．分田包干到户逐步推广</a:t>
            </a: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             D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．推动农村经济体制改革</a:t>
            </a:r>
          </a:p>
        </p:txBody>
      </p:sp>
      <p:sp>
        <p:nvSpPr>
          <p:cNvPr id="4" name="文本框 5"/>
          <p:cNvSpPr txBox="1"/>
          <p:nvPr/>
        </p:nvSpPr>
        <p:spPr>
          <a:xfrm>
            <a:off x="539552" y="260648"/>
            <a:ext cx="7959566" cy="1885618"/>
          </a:xfrm>
          <a:prstGeom prst="rect">
            <a:avLst/>
          </a:prstGeom>
          <a:noFill/>
          <a:ln w="0">
            <a:noFill/>
          </a:ln>
        </p:spPr>
        <p:txBody>
          <a:bodyPr wrap="square" lIns="38583" tIns="19291" rIns="38583" bIns="19291" anchor="t">
            <a:spAutoFit/>
          </a:bodyPr>
          <a:lstStyle/>
          <a:p>
            <a:pPr eaLnBrk="0" fontAlgn="auto"/>
            <a:r>
              <a:rPr lang="en-US" altLang="zh-CN" sz="2000" b="1" dirty="0">
                <a:solidFill>
                  <a:srgbClr val="0909F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 sz="1900" b="1" dirty="0">
                <a:solidFill>
                  <a:srgbClr val="0909F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1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.</a:t>
            </a:r>
            <a:r>
              <a:rPr sz="2400" b="1" dirty="0" smtClean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（</a:t>
            </a:r>
            <a:r>
              <a:rPr sz="2400" b="1" dirty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2020·江苏南京）“1979年以来的两年半时间中，这个队就向国家交售了10万斤粮食，等于以前全队三年的粮食总产量。”材料体现了</a:t>
            </a:r>
          </a:p>
          <a:p>
            <a:pPr eaLnBrk="0" fontAlgn="auto"/>
            <a:r>
              <a:rPr sz="2400" b="1" dirty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      A．土地革命的作用               B．包干到户的成效</a:t>
            </a:r>
          </a:p>
          <a:p>
            <a:pPr eaLnBrk="0" fontAlgn="auto"/>
            <a:r>
              <a:rPr sz="2400" b="1" dirty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      C．国企改革的意义               D．新发展理念的落实</a:t>
            </a:r>
          </a:p>
        </p:txBody>
      </p:sp>
      <p:sp>
        <p:nvSpPr>
          <p:cNvPr id="7" name="矩形 6"/>
          <p:cNvSpPr/>
          <p:nvPr/>
        </p:nvSpPr>
        <p:spPr>
          <a:xfrm>
            <a:off x="8244408" y="1124744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67544" y="3356992"/>
          <a:ext cx="8280920" cy="2026920"/>
        </p:xfrm>
        <a:graphic>
          <a:graphicData uri="http://schemas.openxmlformats.org/drawingml/2006/table">
            <a:tbl>
              <a:tblPr/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44329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 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1950</a:t>
                      </a:r>
                      <a:r>
                        <a:rPr lang="zh-CN" sz="1800" b="1" kern="100" dirty="0">
                          <a:latin typeface="Times New Roman"/>
                          <a:ea typeface="楷体_GB2312"/>
                        </a:rPr>
                        <a:t>年（</a:t>
                      </a: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%</a:t>
                      </a:r>
                      <a:r>
                        <a:rPr lang="zh-CN" sz="1800" b="1" kern="100" dirty="0">
                          <a:latin typeface="Times New Roman"/>
                          <a:ea typeface="楷体_GB2312"/>
                        </a:rPr>
                        <a:t>）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楷体_GB2312"/>
                        </a:rPr>
                        <a:t>1954</a:t>
                      </a:r>
                      <a:r>
                        <a:rPr lang="zh-CN" sz="1800" b="1" kern="100">
                          <a:latin typeface="Times New Roman"/>
                          <a:ea typeface="楷体_GB2312"/>
                        </a:rPr>
                        <a:t>年（</a:t>
                      </a:r>
                      <a:r>
                        <a:rPr lang="en-US" sz="1800" b="1" kern="100">
                          <a:latin typeface="Times New Roman"/>
                          <a:ea typeface="楷体_GB2312"/>
                        </a:rPr>
                        <a:t>%</a:t>
                      </a:r>
                      <a:r>
                        <a:rPr lang="zh-CN" sz="1800" b="1" kern="100">
                          <a:latin typeface="Times New Roman"/>
                          <a:ea typeface="楷体_GB2312"/>
                        </a:rPr>
                        <a:t>）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432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楷体_GB2312"/>
                        </a:rPr>
                        <a:t>人口比重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楷体_GB2312"/>
                        </a:rPr>
                        <a:t>土地占有比重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Times New Roman"/>
                          <a:ea typeface="楷体_GB2312"/>
                        </a:rPr>
                        <a:t>人口比重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Times New Roman"/>
                          <a:ea typeface="楷体_GB2312"/>
                        </a:rPr>
                        <a:t>土地占有比重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Times New Roman"/>
                          <a:ea typeface="楷体_GB2312"/>
                        </a:rPr>
                        <a:t>贫农、中农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楷体_GB2312"/>
                        </a:rPr>
                        <a:t>85</a:t>
                      </a:r>
                      <a:r>
                        <a:rPr lang="zh-CN" sz="1800" b="1" kern="100">
                          <a:latin typeface="Times New Roman"/>
                          <a:ea typeface="楷体_GB2312"/>
                        </a:rPr>
                        <a:t>．</a:t>
                      </a:r>
                      <a:r>
                        <a:rPr lang="en-US" sz="1800" b="1" kern="100">
                          <a:latin typeface="Times New Roman"/>
                          <a:ea typeface="楷体_GB2312"/>
                        </a:rPr>
                        <a:t>5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45</a:t>
                      </a:r>
                      <a:r>
                        <a:rPr lang="zh-CN" sz="1800" b="1" kern="100" dirty="0">
                          <a:latin typeface="Times New Roman"/>
                          <a:ea typeface="楷体_GB2312"/>
                        </a:rPr>
                        <a:t>．</a:t>
                      </a: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2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92</a:t>
                      </a:r>
                      <a:r>
                        <a:rPr lang="zh-CN" sz="1800" b="1" kern="100" dirty="0">
                          <a:latin typeface="Times New Roman"/>
                          <a:ea typeface="楷体_GB2312"/>
                        </a:rPr>
                        <a:t>．</a:t>
                      </a: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1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楷体_GB2312"/>
                        </a:rPr>
                        <a:t>91</a:t>
                      </a:r>
                      <a:r>
                        <a:rPr lang="zh-CN" sz="1800" b="1" kern="100">
                          <a:latin typeface="Times New Roman"/>
                          <a:ea typeface="楷体_GB2312"/>
                        </a:rPr>
                        <a:t>．</a:t>
                      </a:r>
                      <a:r>
                        <a:rPr lang="en-US" sz="1800" b="1" kern="100">
                          <a:latin typeface="Times New Roman"/>
                          <a:ea typeface="楷体_GB2312"/>
                        </a:rPr>
                        <a:t>4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Times New Roman"/>
                          <a:ea typeface="楷体_GB2312"/>
                        </a:rPr>
                        <a:t>富农、地主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14</a:t>
                      </a:r>
                      <a:r>
                        <a:rPr lang="zh-CN" sz="1800" b="1" kern="100" dirty="0">
                          <a:latin typeface="Times New Roman"/>
                          <a:ea typeface="楷体_GB2312"/>
                        </a:rPr>
                        <a:t>．</a:t>
                      </a: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5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楷体_GB2312"/>
                        </a:rPr>
                        <a:t>54</a:t>
                      </a:r>
                      <a:r>
                        <a:rPr lang="zh-CN" sz="1800" b="1" kern="100">
                          <a:latin typeface="Times New Roman"/>
                          <a:ea typeface="楷体_GB2312"/>
                        </a:rPr>
                        <a:t>．</a:t>
                      </a:r>
                      <a:r>
                        <a:rPr lang="en-US" sz="1800" b="1" kern="100">
                          <a:latin typeface="Times New Roman"/>
                          <a:ea typeface="楷体_GB2312"/>
                        </a:rPr>
                        <a:t>8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7</a:t>
                      </a:r>
                      <a:r>
                        <a:rPr lang="zh-CN" sz="1800" b="1" kern="100" dirty="0">
                          <a:latin typeface="Times New Roman"/>
                          <a:ea typeface="楷体_GB2312"/>
                        </a:rPr>
                        <a:t>．</a:t>
                      </a: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9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8</a:t>
                      </a:r>
                      <a:r>
                        <a:rPr lang="zh-CN" sz="1800" b="1" kern="100" dirty="0">
                          <a:latin typeface="Times New Roman"/>
                          <a:ea typeface="楷体_GB2312"/>
                        </a:rPr>
                        <a:t>．</a:t>
                      </a: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6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8172400" y="2924944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．阅读《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2020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年脱贫攻坚成果表》。在发展中国特色社会主义的战略布局中，与表格内容有直接对应关系的是</a:t>
            </a:r>
          </a:p>
          <a:p>
            <a:pPr>
              <a:buNone/>
            </a:pP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．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全面依法治国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                      B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．全面深化改革</a:t>
            </a: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C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．全面建成小康社会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              D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．全面从严治党</a:t>
            </a:r>
          </a:p>
          <a:p>
            <a:pPr>
              <a:buNone/>
            </a:pP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1950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月，新中国在新解放区进行土地改革，废除封建地主土地所有制，实行农民土地所有制。到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1952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年底土地改革完成时，全国粮食总产量由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1950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年的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1.32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亿吨增长为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1.63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亿吨，人均粮食由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1950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年的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239.4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千克增长为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285.2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千克。这从本质上反映出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A.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生产关系的变革对生产力的推动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B.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新中国成为一个独立自主的国家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C.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土地改革促进了国家工业化建设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D.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生产的发展推动了新政权的巩固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23528" y="1196752"/>
          <a:ext cx="8424937" cy="1005644"/>
        </p:xfrm>
        <a:graphic>
          <a:graphicData uri="http://schemas.openxmlformats.org/drawingml/2006/table">
            <a:tbl>
              <a:tblPr/>
              <a:tblGrid>
                <a:gridCol w="1872208"/>
                <a:gridCol w="2376264"/>
                <a:gridCol w="1845307"/>
                <a:gridCol w="2331158"/>
              </a:tblGrid>
              <a:tr h="396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农村脱贫人口</a:t>
                      </a:r>
                      <a:endParaRPr lang="zh-CN" sz="2000" b="1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贫困地区农民人均可支配收入</a:t>
                      </a:r>
                      <a:endParaRPr lang="zh-CN" sz="2000" b="1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收入实际增长</a:t>
                      </a:r>
                      <a:endParaRPr lang="zh-CN" sz="2000" b="1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与全国居民相比的增速</a:t>
                      </a:r>
                      <a:endParaRPr lang="zh-CN" sz="2000" b="1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551</a:t>
                      </a:r>
                      <a:r>
                        <a:rPr lang="zh-CN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万</a:t>
                      </a:r>
                      <a:endParaRPr lang="zh-CN" sz="2000" b="1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12588</a:t>
                      </a:r>
                      <a:r>
                        <a:rPr lang="zh-CN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元</a:t>
                      </a:r>
                      <a:endParaRPr lang="zh-CN" sz="2000" b="1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5</a:t>
                      </a:r>
                      <a:r>
                        <a:rPr lang="zh-CN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．</a:t>
                      </a:r>
                      <a:r>
                        <a:rPr lang="en-US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6%</a:t>
                      </a:r>
                      <a:endParaRPr lang="zh-CN" sz="2000" b="1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3</a:t>
                      </a:r>
                      <a:r>
                        <a:rPr lang="zh-CN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．</a:t>
                      </a:r>
                      <a:r>
                        <a:rPr lang="en-US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5%</a:t>
                      </a:r>
                      <a:endParaRPr lang="zh-CN" sz="2000" b="1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982825" y="548680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56376" y="4869160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．一位西方历史学者指出：“（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20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世纪）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70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年代即将结束时，农民的情况发生了突然而富有戏剧性的变化……他（邓小平）的政权就开始发布农业非集体化的命令。”这里“农业非集体化”的命令</a:t>
            </a: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   A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．开启农村大范围人民公社化运动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</a:t>
            </a: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   B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．促成农村农业生产合作社的建立</a:t>
            </a: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   C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．归农民所有的良好愿望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   D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．推动家庭联产承包责任制的实行实现土地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endParaRPr lang="zh-CN" altLang="zh-CN" sz="2400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文本框 5"/>
          <p:cNvSpPr txBox="1"/>
          <p:nvPr/>
        </p:nvSpPr>
        <p:spPr>
          <a:xfrm>
            <a:off x="467544" y="3933056"/>
            <a:ext cx="7959566" cy="2254950"/>
          </a:xfrm>
          <a:prstGeom prst="rect">
            <a:avLst/>
          </a:prstGeom>
          <a:noFill/>
          <a:ln w="0">
            <a:noFill/>
          </a:ln>
        </p:spPr>
        <p:txBody>
          <a:bodyPr wrap="square" lIns="38583" tIns="19291" rIns="38583" bIns="19291" anchor="t">
            <a:spAutoFit/>
          </a:bodyPr>
          <a:lstStyle/>
          <a:p>
            <a:pPr eaLnBrk="0" fontAlgn="auto">
              <a:lnSpc>
                <a:spcPct val="150000"/>
              </a:lnSpc>
            </a:pPr>
            <a:r>
              <a:rPr lang="en-US" altLang="zh-CN"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.</a:t>
            </a:r>
            <a:r>
              <a:rPr sz="2400" b="1" dirty="0" smtClean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太平天国运动中</a:t>
            </a:r>
            <a:r>
              <a:rPr sz="2400" b="1" dirty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，规定不分男女，按人口和年龄平均分配土地的纲领是</a:t>
            </a:r>
          </a:p>
          <a:p>
            <a:pPr eaLnBrk="0" fontAlgn="auto">
              <a:lnSpc>
                <a:spcPct val="150000"/>
              </a:lnSpc>
            </a:pPr>
            <a:r>
              <a:rPr sz="2400" b="1" dirty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         A．《天朝田亩制度》             B．《资政新篇》</a:t>
            </a:r>
          </a:p>
          <a:p>
            <a:pPr eaLnBrk="0" fontAlgn="auto">
              <a:lnSpc>
                <a:spcPct val="150000"/>
              </a:lnSpc>
            </a:pPr>
            <a:r>
              <a:rPr sz="2400" b="1" dirty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         C．《劝世良言》                 </a:t>
            </a:r>
            <a:r>
              <a:rPr lang="en-US" sz="2400" b="1" dirty="0" smtClean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    </a:t>
            </a:r>
            <a:r>
              <a:rPr sz="2400" b="1" dirty="0" err="1" smtClean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D</a:t>
            </a:r>
            <a:r>
              <a:rPr sz="2400" b="1" dirty="0" err="1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．《海国图志</a:t>
            </a:r>
            <a:r>
              <a:rPr sz="2400" b="1" dirty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》</a:t>
            </a:r>
          </a:p>
        </p:txBody>
      </p:sp>
      <p:sp>
        <p:nvSpPr>
          <p:cNvPr id="5" name="矩形 4"/>
          <p:cNvSpPr/>
          <p:nvPr/>
        </p:nvSpPr>
        <p:spPr>
          <a:xfrm>
            <a:off x="7524328" y="4437112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16313" y="1412776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6866" name="Picture 2" descr="https://p0.ssl.img.360kuai.com/t01761f11a9ae13c8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4176464" cy="6192688"/>
          </a:xfrm>
          <a:prstGeom prst="rect">
            <a:avLst/>
          </a:prstGeom>
          <a:noFill/>
        </p:spPr>
      </p:pic>
      <p:pic>
        <p:nvPicPr>
          <p:cNvPr id="36868" name="Picture 4" descr="https://p6.itc.cn/q_70/images03/20210901/1b38b621064345bbab8180f7afe8fe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03244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r="35395"/>
          <a:stretch/>
        </p:blipFill>
        <p:spPr>
          <a:xfrm>
            <a:off x="0" y="188640"/>
            <a:ext cx="6645897" cy="590465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88224" y="908720"/>
            <a:ext cx="1846659" cy="4231287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r>
              <a:rPr lang="zh-CN" alt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百年</a:t>
            </a: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探索</a:t>
            </a:r>
            <a:endParaRPr lang="en-US" altLang="zh-CN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田间</a:t>
            </a:r>
            <a:r>
              <a:rPr lang="zh-CN" alt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逐梦</a:t>
            </a:r>
            <a:endParaRPr lang="en-US" altLang="zh-CN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5301208"/>
            <a:ext cx="2052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农民问题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专项复习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ic.soutu123.com/back_pic/04/54/34/64586330834e814.jpg!/fw/700/quality/90/unsharp/true/compress/true"/>
          <p:cNvPicPr>
            <a:picLocks noChangeAspect="1" noChangeArrowheads="1"/>
          </p:cNvPicPr>
          <p:nvPr/>
        </p:nvPicPr>
        <p:blipFill>
          <a:blip r:embed="rId2" cstate="print"/>
          <a:srcRect t="38663" b="4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39552" y="1916832"/>
          <a:ext cx="8208912" cy="328740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51733"/>
                <a:gridCol w="1920675"/>
                <a:gridCol w="4536504"/>
              </a:tblGrid>
              <a:tr h="78084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阶级</a:t>
                      </a:r>
                      <a:endParaRPr lang="zh-CN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事件</a:t>
                      </a:r>
                      <a:endParaRPr lang="zh-CN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主张</a:t>
                      </a:r>
                      <a:endParaRPr lang="zh-CN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842"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地主阶级</a:t>
                      </a:r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842">
                <a:tc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zh-CN" sz="2800" b="1" dirty="0" smtClean="0"/>
                    </a:p>
                    <a:p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842">
                <a:tc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1907704" y="1052736"/>
            <a:ext cx="52806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中国各阶级对土地的主张</a:t>
            </a:r>
            <a:endParaRPr lang="zh-CN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农民的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土地梦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458112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“民生主义” ，“平均地权”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458112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辛亥革命</a:t>
            </a:r>
            <a:endParaRPr lang="zh-CN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458112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资产阶级</a:t>
            </a:r>
            <a:endParaRPr lang="zh-CN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350100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《</a:t>
            </a:r>
            <a:r>
              <a:rPr lang="zh-CN" altLang="en-US" sz="2800" dirty="0" smtClean="0"/>
              <a:t>天朝田亩制度</a:t>
            </a:r>
            <a:r>
              <a:rPr lang="en-US" altLang="zh-CN" sz="2800" dirty="0" smtClean="0"/>
              <a:t>》</a:t>
            </a:r>
            <a:r>
              <a:rPr lang="zh-CN" altLang="en-US" sz="2800" dirty="0" smtClean="0"/>
              <a:t>，“耕者有其田”</a:t>
            </a:r>
            <a:endParaRPr lang="zh-CN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411760" y="3501008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太平天国运动</a:t>
            </a:r>
            <a:endParaRPr lang="zh-CN" alt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364502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农民阶级</a:t>
            </a:r>
            <a:endParaRPr lang="zh-CN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355976" y="285293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土地私有，自由买卖</a:t>
            </a:r>
            <a:endParaRPr lang="zh-CN" alt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278092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商鞅变法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http://pic.soutu123.com/back_pic/04/54/34/64586330834e814.jpg!/fw/700/quality/90/unsharp/true/compress/true"/>
          <p:cNvPicPr>
            <a:picLocks noChangeAspect="1" noChangeArrowheads="1"/>
          </p:cNvPicPr>
          <p:nvPr/>
        </p:nvPicPr>
        <p:blipFill>
          <a:blip r:embed="rId3" cstate="print"/>
          <a:srcRect t="38663" b="4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直接连接符 4"/>
          <p:cNvCxnSpPr/>
          <p:nvPr/>
        </p:nvCxnSpPr>
        <p:spPr>
          <a:xfrm>
            <a:off x="251520" y="3284984"/>
            <a:ext cx="0" cy="2397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534150" y="3287713"/>
            <a:ext cx="0" cy="239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071938" y="3311525"/>
            <a:ext cx="0" cy="2397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-36513" y="3584575"/>
            <a:ext cx="10493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1840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</a:p>
        </p:txBody>
      </p:sp>
      <p:sp>
        <p:nvSpPr>
          <p:cNvPr id="5127" name="文本框 6"/>
          <p:cNvSpPr txBox="1">
            <a:spLocks noChangeArrowheads="1"/>
          </p:cNvSpPr>
          <p:nvPr/>
        </p:nvSpPr>
        <p:spPr bwMode="auto">
          <a:xfrm>
            <a:off x="3627438" y="3584575"/>
            <a:ext cx="887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黑体" pitchFamily="49" charset="-122"/>
                <a:ea typeface="黑体" pitchFamily="49" charset="-122"/>
              </a:rPr>
              <a:t>1966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5128" name="文本框 21"/>
          <p:cNvSpPr txBox="1">
            <a:spLocks noChangeArrowheads="1"/>
          </p:cNvSpPr>
          <p:nvPr/>
        </p:nvSpPr>
        <p:spPr bwMode="auto">
          <a:xfrm>
            <a:off x="6105525" y="3625850"/>
            <a:ext cx="10747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黑体" pitchFamily="49" charset="-122"/>
                <a:ea typeface="黑体" pitchFamily="49" charset="-122"/>
              </a:rPr>
              <a:t>1978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-36513" y="2819400"/>
            <a:ext cx="10048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鸦片战争</a:t>
            </a:r>
          </a:p>
        </p:txBody>
      </p:sp>
      <p:sp>
        <p:nvSpPr>
          <p:cNvPr id="5130" name="文本框 22"/>
          <p:cNvSpPr txBox="1">
            <a:spLocks noChangeArrowheads="1"/>
          </p:cNvSpPr>
          <p:nvPr/>
        </p:nvSpPr>
        <p:spPr bwMode="auto">
          <a:xfrm>
            <a:off x="3630613" y="2819400"/>
            <a:ext cx="1004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>
                <a:latin typeface="黑体" pitchFamily="49" charset="-122"/>
                <a:ea typeface="黑体" pitchFamily="49" charset="-122"/>
              </a:rPr>
              <a:t>文革开始</a:t>
            </a:r>
          </a:p>
        </p:txBody>
      </p:sp>
      <p:sp>
        <p:nvSpPr>
          <p:cNvPr id="5131" name="文本框 23"/>
          <p:cNvSpPr txBox="1">
            <a:spLocks noChangeArrowheads="1"/>
          </p:cNvSpPr>
          <p:nvPr/>
        </p:nvSpPr>
        <p:spPr bwMode="auto">
          <a:xfrm>
            <a:off x="6273800" y="2819400"/>
            <a:ext cx="1620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>
                <a:latin typeface="黑体" pitchFamily="49" charset="-122"/>
                <a:ea typeface="黑体" pitchFamily="49" charset="-122"/>
              </a:rPr>
              <a:t>十一届三中全会</a:t>
            </a: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251520" y="1603375"/>
            <a:ext cx="1359793" cy="1104900"/>
            <a:chOff x="1653" y="4829"/>
            <a:chExt cx="5257" cy="1305"/>
          </a:xfrm>
        </p:grpSpPr>
        <p:sp>
          <p:nvSpPr>
            <p:cNvPr id="25" name="左大括号 24"/>
            <p:cNvSpPr/>
            <p:nvPr/>
          </p:nvSpPr>
          <p:spPr>
            <a:xfrm rot="5400000">
              <a:off x="4149" y="3373"/>
              <a:ext cx="264" cy="5257"/>
            </a:xfrm>
            <a:prstGeom prst="leftBrace">
              <a:avLst/>
            </a:prstGeom>
            <a:noFill/>
            <a:ln w="31750" cap="flat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39" tIns="45719" rIns="91439" bIns="45719" spcCol="38100"/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964" y="4829"/>
              <a:ext cx="4854" cy="619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206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半殖民地半封建社会</a:t>
              </a:r>
            </a:p>
          </p:txBody>
        </p:sp>
      </p:grpSp>
      <p:grpSp>
        <p:nvGrpSpPr>
          <p:cNvPr id="3" name="组合 7"/>
          <p:cNvGrpSpPr>
            <a:grpSpLocks/>
          </p:cNvGrpSpPr>
          <p:nvPr/>
        </p:nvGrpSpPr>
        <p:grpSpPr bwMode="auto">
          <a:xfrm>
            <a:off x="1619740" y="1628530"/>
            <a:ext cx="1036148" cy="1079746"/>
            <a:chOff x="7032" y="4859"/>
            <a:chExt cx="5704" cy="1275"/>
          </a:xfrm>
        </p:grpSpPr>
        <p:sp>
          <p:nvSpPr>
            <p:cNvPr id="28" name="左大括号 27"/>
            <p:cNvSpPr/>
            <p:nvPr/>
          </p:nvSpPr>
          <p:spPr>
            <a:xfrm rot="5400000">
              <a:off x="9873" y="3271"/>
              <a:ext cx="264" cy="5462"/>
            </a:xfrm>
            <a:prstGeom prst="leftBrace">
              <a:avLst/>
            </a:prstGeom>
            <a:noFill/>
            <a:ln w="31750" cap="flat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39" tIns="45719" rIns="91439" bIns="45719" spcCol="38100"/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165" name="文本框 29"/>
            <p:cNvSpPr txBox="1">
              <a:spLocks noChangeArrowheads="1"/>
            </p:cNvSpPr>
            <p:nvPr/>
          </p:nvSpPr>
          <p:spPr bwMode="auto">
            <a:xfrm>
              <a:off x="7032" y="4859"/>
              <a:ext cx="5288" cy="618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002060"/>
                  </a:solidFill>
                  <a:latin typeface="黑体" pitchFamily="49" charset="-122"/>
                  <a:ea typeface="黑体" pitchFamily="49" charset="-122"/>
                </a:rPr>
                <a:t>新民主主义社会</a:t>
              </a: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1611313" y="3311525"/>
            <a:ext cx="0" cy="2397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文本框 36"/>
          <p:cNvSpPr txBox="1">
            <a:spLocks noChangeArrowheads="1"/>
          </p:cNvSpPr>
          <p:nvPr/>
        </p:nvSpPr>
        <p:spPr bwMode="auto">
          <a:xfrm>
            <a:off x="1092200" y="3584575"/>
            <a:ext cx="1050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黑体" pitchFamily="49" charset="-122"/>
                <a:ea typeface="黑体" pitchFamily="49" charset="-122"/>
              </a:rPr>
              <a:t>1949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5136" name="文本框 45"/>
          <p:cNvSpPr txBox="1">
            <a:spLocks noChangeArrowheads="1"/>
          </p:cNvSpPr>
          <p:nvPr/>
        </p:nvSpPr>
        <p:spPr bwMode="auto">
          <a:xfrm>
            <a:off x="1092200" y="2819400"/>
            <a:ext cx="12112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>
                <a:latin typeface="黑体" pitchFamily="49" charset="-122"/>
                <a:ea typeface="黑体" pitchFamily="49" charset="-122"/>
              </a:rPr>
              <a:t>新中国成立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2660650" y="3309938"/>
            <a:ext cx="0" cy="239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8" name="文本框 47"/>
          <p:cNvSpPr txBox="1">
            <a:spLocks noChangeArrowheads="1"/>
          </p:cNvSpPr>
          <p:nvPr/>
        </p:nvSpPr>
        <p:spPr bwMode="auto">
          <a:xfrm>
            <a:off x="2219325" y="3584575"/>
            <a:ext cx="1049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黑体" pitchFamily="49" charset="-122"/>
                <a:ea typeface="黑体" pitchFamily="49" charset="-122"/>
              </a:rPr>
              <a:t>1956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5139" name="文本框 48"/>
          <p:cNvSpPr txBox="1">
            <a:spLocks noChangeArrowheads="1"/>
          </p:cNvSpPr>
          <p:nvPr/>
        </p:nvSpPr>
        <p:spPr bwMode="auto">
          <a:xfrm>
            <a:off x="2273300" y="2819400"/>
            <a:ext cx="1004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>
                <a:latin typeface="黑体" pitchFamily="49" charset="-122"/>
                <a:ea typeface="黑体" pitchFamily="49" charset="-122"/>
              </a:rPr>
              <a:t>三大改造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5726113" y="3287713"/>
            <a:ext cx="0" cy="239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1" name="文本框 50"/>
          <p:cNvSpPr txBox="1">
            <a:spLocks noChangeArrowheads="1"/>
          </p:cNvSpPr>
          <p:nvPr/>
        </p:nvSpPr>
        <p:spPr bwMode="auto">
          <a:xfrm>
            <a:off x="5224463" y="3625850"/>
            <a:ext cx="1050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黑体" pitchFamily="49" charset="-122"/>
                <a:ea typeface="黑体" pitchFamily="49" charset="-122"/>
              </a:rPr>
              <a:t>1976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5142" name="文本框 51"/>
          <p:cNvSpPr txBox="1">
            <a:spLocks noChangeArrowheads="1"/>
          </p:cNvSpPr>
          <p:nvPr/>
        </p:nvSpPr>
        <p:spPr bwMode="auto">
          <a:xfrm>
            <a:off x="5229225" y="2819400"/>
            <a:ext cx="1004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>
                <a:latin typeface="黑体" pitchFamily="49" charset="-122"/>
                <a:ea typeface="黑体" pitchFamily="49" charset="-122"/>
              </a:rPr>
              <a:t>文革结束</a:t>
            </a:r>
          </a:p>
        </p:txBody>
      </p:sp>
      <p:grpSp>
        <p:nvGrpSpPr>
          <p:cNvPr id="4" name="组合 55"/>
          <p:cNvGrpSpPr>
            <a:grpSpLocks/>
          </p:cNvGrpSpPr>
          <p:nvPr/>
        </p:nvGrpSpPr>
        <p:grpSpPr bwMode="auto">
          <a:xfrm>
            <a:off x="1475748" y="4074263"/>
            <a:ext cx="1180336" cy="622918"/>
            <a:chOff x="6757" y="5728"/>
            <a:chExt cx="5981" cy="736"/>
          </a:xfrm>
        </p:grpSpPr>
        <p:sp>
          <p:nvSpPr>
            <p:cNvPr id="57" name="左大括号 56"/>
            <p:cNvSpPr/>
            <p:nvPr/>
          </p:nvSpPr>
          <p:spPr>
            <a:xfrm rot="5400000" flipH="1">
              <a:off x="9935" y="3069"/>
              <a:ext cx="143" cy="5462"/>
            </a:xfrm>
            <a:prstGeom prst="leftBrace">
              <a:avLst/>
            </a:prstGeom>
            <a:noFill/>
            <a:ln w="31750" cap="flat">
              <a:solidFill>
                <a:srgbClr val="FF000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39" tIns="45719" rIns="91439" bIns="45719" spcCol="38100"/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163" name="文本框 57"/>
            <p:cNvSpPr txBox="1">
              <a:spLocks noChangeArrowheads="1"/>
            </p:cNvSpPr>
            <p:nvPr/>
          </p:nvSpPr>
          <p:spPr bwMode="auto">
            <a:xfrm>
              <a:off x="6757" y="6064"/>
              <a:ext cx="5317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latin typeface="黑体" pitchFamily="49" charset="-122"/>
                  <a:ea typeface="黑体" pitchFamily="49" charset="-122"/>
                </a:rPr>
                <a:t>过渡时期</a:t>
              </a:r>
            </a:p>
          </p:txBody>
        </p:sp>
      </p:grpSp>
      <p:grpSp>
        <p:nvGrpSpPr>
          <p:cNvPr id="6" name="组合 58"/>
          <p:cNvGrpSpPr>
            <a:grpSpLocks/>
          </p:cNvGrpSpPr>
          <p:nvPr/>
        </p:nvGrpSpPr>
        <p:grpSpPr bwMode="auto">
          <a:xfrm>
            <a:off x="2744788" y="4075113"/>
            <a:ext cx="1325562" cy="1114425"/>
            <a:chOff x="7275" y="5729"/>
            <a:chExt cx="5462" cy="1316"/>
          </a:xfrm>
        </p:grpSpPr>
        <p:sp>
          <p:nvSpPr>
            <p:cNvPr id="60" name="左大括号 59"/>
            <p:cNvSpPr/>
            <p:nvPr/>
          </p:nvSpPr>
          <p:spPr>
            <a:xfrm rot="5400000" flipH="1">
              <a:off x="9935" y="3069"/>
              <a:ext cx="142" cy="5462"/>
            </a:xfrm>
            <a:prstGeom prst="leftBrace">
              <a:avLst/>
            </a:prstGeom>
            <a:noFill/>
            <a:ln w="31750" cap="flat">
              <a:solidFill>
                <a:srgbClr val="FFFF0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39" tIns="45719" rIns="91439" bIns="45719" spcCol="38100"/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161" name="文本框 60"/>
            <p:cNvSpPr txBox="1">
              <a:spLocks noChangeArrowheads="1"/>
            </p:cNvSpPr>
            <p:nvPr/>
          </p:nvSpPr>
          <p:spPr bwMode="auto">
            <a:xfrm>
              <a:off x="7275" y="6064"/>
              <a:ext cx="5247" cy="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 dirty="0" smtClean="0">
                  <a:latin typeface="黑体" pitchFamily="49" charset="-122"/>
                  <a:ea typeface="黑体" pitchFamily="49" charset="-122"/>
                </a:rPr>
                <a:t>探索建设</a:t>
              </a:r>
              <a:r>
                <a:rPr lang="zh-CN" altLang="en-US" sz="1600" dirty="0">
                  <a:latin typeface="黑体" pitchFamily="49" charset="-122"/>
                  <a:ea typeface="黑体" pitchFamily="49" charset="-122"/>
                </a:rPr>
                <a:t>社会主义时期</a:t>
              </a:r>
            </a:p>
            <a:p>
              <a:pPr algn="ctr"/>
              <a:r>
                <a:rPr lang="zh-CN" altLang="en-US" sz="1600" dirty="0">
                  <a:latin typeface="黑体" pitchFamily="49" charset="-122"/>
                  <a:ea typeface="黑体" pitchFamily="49" charset="-122"/>
                </a:rPr>
                <a:t>（十年建设）</a:t>
              </a:r>
            </a:p>
          </p:txBody>
        </p:sp>
      </p:grpSp>
      <p:grpSp>
        <p:nvGrpSpPr>
          <p:cNvPr id="7" name="组合 61"/>
          <p:cNvGrpSpPr>
            <a:grpSpLocks/>
          </p:cNvGrpSpPr>
          <p:nvPr/>
        </p:nvGrpSpPr>
        <p:grpSpPr bwMode="auto">
          <a:xfrm>
            <a:off x="4148138" y="4075113"/>
            <a:ext cx="1514475" cy="868362"/>
            <a:chOff x="7275" y="5729"/>
            <a:chExt cx="5464" cy="1026"/>
          </a:xfrm>
        </p:grpSpPr>
        <p:sp>
          <p:nvSpPr>
            <p:cNvPr id="63" name="左大括号 62"/>
            <p:cNvSpPr/>
            <p:nvPr/>
          </p:nvSpPr>
          <p:spPr>
            <a:xfrm rot="5400000" flipH="1">
              <a:off x="9936" y="3068"/>
              <a:ext cx="143" cy="5464"/>
            </a:xfrm>
            <a:prstGeom prst="leftBrace">
              <a:avLst/>
            </a:prstGeom>
            <a:noFill/>
            <a:ln w="31750" cap="flat">
              <a:solidFill>
                <a:srgbClr val="00B05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39" tIns="45719" rIns="91439" bIns="45719" spcCol="38100"/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159" name="文本框 63"/>
            <p:cNvSpPr txBox="1">
              <a:spLocks noChangeArrowheads="1"/>
            </p:cNvSpPr>
            <p:nvPr/>
          </p:nvSpPr>
          <p:spPr bwMode="auto">
            <a:xfrm>
              <a:off x="7275" y="6064"/>
              <a:ext cx="5464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latin typeface="黑体" pitchFamily="49" charset="-122"/>
                  <a:ea typeface="黑体" pitchFamily="49" charset="-122"/>
                </a:rPr>
                <a:t>“</a:t>
              </a:r>
              <a:r>
                <a:rPr lang="zh-CN" altLang="en-US" sz="1600">
                  <a:latin typeface="黑体" pitchFamily="49" charset="-122"/>
                  <a:ea typeface="黑体" pitchFamily="49" charset="-122"/>
                </a:rPr>
                <a:t>文化大革命</a:t>
              </a:r>
              <a:r>
                <a:rPr lang="en-US" altLang="zh-CN" sz="1600">
                  <a:latin typeface="黑体" pitchFamily="49" charset="-122"/>
                  <a:ea typeface="黑体" pitchFamily="49" charset="-122"/>
                </a:rPr>
                <a:t>”</a:t>
              </a:r>
              <a:r>
                <a:rPr lang="zh-CN" altLang="en-US" sz="1600">
                  <a:latin typeface="黑体" pitchFamily="49" charset="-122"/>
                  <a:ea typeface="黑体" pitchFamily="49" charset="-122"/>
                </a:rPr>
                <a:t>时期</a:t>
              </a:r>
            </a:p>
          </p:txBody>
        </p:sp>
      </p:grpSp>
      <p:grpSp>
        <p:nvGrpSpPr>
          <p:cNvPr id="8" name="组合 64"/>
          <p:cNvGrpSpPr>
            <a:grpSpLocks/>
          </p:cNvGrpSpPr>
          <p:nvPr/>
        </p:nvGrpSpPr>
        <p:grpSpPr bwMode="auto">
          <a:xfrm>
            <a:off x="5811838" y="4075113"/>
            <a:ext cx="722312" cy="1114425"/>
            <a:chOff x="7275" y="5729"/>
            <a:chExt cx="5462" cy="1316"/>
          </a:xfrm>
        </p:grpSpPr>
        <p:sp>
          <p:nvSpPr>
            <p:cNvPr id="66" name="左大括号 65"/>
            <p:cNvSpPr/>
            <p:nvPr/>
          </p:nvSpPr>
          <p:spPr>
            <a:xfrm rot="5400000" flipH="1">
              <a:off x="9935" y="3069"/>
              <a:ext cx="142" cy="5462"/>
            </a:xfrm>
            <a:prstGeom prst="leftBrace">
              <a:avLst/>
            </a:prstGeom>
            <a:noFill/>
            <a:ln w="31750" cap="flat">
              <a:solidFill>
                <a:srgbClr val="00B0F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39" tIns="45719" rIns="91439" bIns="45719" spcCol="38100"/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157" name="文本框 66"/>
            <p:cNvSpPr txBox="1">
              <a:spLocks noChangeArrowheads="1"/>
            </p:cNvSpPr>
            <p:nvPr/>
          </p:nvSpPr>
          <p:spPr bwMode="auto">
            <a:xfrm>
              <a:off x="7939" y="6064"/>
              <a:ext cx="4135" cy="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latin typeface="黑体" pitchFamily="49" charset="-122"/>
                  <a:ea typeface="黑体" pitchFamily="49" charset="-122"/>
                </a:rPr>
                <a:t>徘徊期</a:t>
              </a:r>
            </a:p>
          </p:txBody>
        </p:sp>
      </p:grpSp>
      <p:cxnSp>
        <p:nvCxnSpPr>
          <p:cNvPr id="17" name="直接箭头连接符 16"/>
          <p:cNvCxnSpPr/>
          <p:nvPr/>
        </p:nvCxnSpPr>
        <p:spPr>
          <a:xfrm flipV="1">
            <a:off x="0" y="3525839"/>
            <a:ext cx="8896350" cy="471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>
            <a:grpSpLocks/>
          </p:cNvGrpSpPr>
          <p:nvPr/>
        </p:nvGrpSpPr>
        <p:grpSpPr bwMode="auto">
          <a:xfrm>
            <a:off x="2744788" y="1520825"/>
            <a:ext cx="6084887" cy="1189038"/>
            <a:chOff x="7274" y="4731"/>
            <a:chExt cx="5462" cy="1403"/>
          </a:xfrm>
        </p:grpSpPr>
        <p:sp>
          <p:nvSpPr>
            <p:cNvPr id="26" name="左大括号 25"/>
            <p:cNvSpPr/>
            <p:nvPr/>
          </p:nvSpPr>
          <p:spPr>
            <a:xfrm rot="5400000">
              <a:off x="9873" y="3271"/>
              <a:ext cx="264" cy="5462"/>
            </a:xfrm>
            <a:prstGeom prst="leftBrac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1439" tIns="45719" rIns="91439" bIns="45719" spcCol="38100"/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5155" name="文本框 26"/>
            <p:cNvSpPr txBox="1">
              <a:spLocks noChangeArrowheads="1"/>
            </p:cNvSpPr>
            <p:nvPr/>
          </p:nvSpPr>
          <p:spPr bwMode="auto">
            <a:xfrm>
              <a:off x="9244" y="4731"/>
              <a:ext cx="1521" cy="69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002060"/>
                  </a:solidFill>
                  <a:latin typeface="黑体" pitchFamily="49" charset="-122"/>
                  <a:ea typeface="黑体" pitchFamily="49" charset="-122"/>
                </a:rPr>
                <a:t>社会主义社会</a:t>
              </a:r>
            </a:p>
            <a:p>
              <a:pPr algn="ctr"/>
              <a:r>
                <a:rPr lang="zh-CN" altLang="en-US" sz="1600" b="1">
                  <a:solidFill>
                    <a:srgbClr val="002060"/>
                  </a:solidFill>
                  <a:latin typeface="黑体" pitchFamily="49" charset="-122"/>
                  <a:ea typeface="黑体" pitchFamily="49" charset="-122"/>
                </a:rPr>
                <a:t>（初级阶段）</a:t>
              </a:r>
            </a:p>
          </p:txBody>
        </p:sp>
      </p:grpSp>
      <p:grpSp>
        <p:nvGrpSpPr>
          <p:cNvPr id="12" name="组合 30"/>
          <p:cNvGrpSpPr>
            <a:grpSpLocks/>
          </p:cNvGrpSpPr>
          <p:nvPr/>
        </p:nvGrpSpPr>
        <p:grpSpPr bwMode="auto">
          <a:xfrm>
            <a:off x="6600825" y="4075113"/>
            <a:ext cx="2228850" cy="868362"/>
            <a:chOff x="7275" y="5729"/>
            <a:chExt cx="5462" cy="1026"/>
          </a:xfrm>
        </p:grpSpPr>
        <p:sp>
          <p:nvSpPr>
            <p:cNvPr id="32" name="左大括号 31"/>
            <p:cNvSpPr/>
            <p:nvPr/>
          </p:nvSpPr>
          <p:spPr>
            <a:xfrm rot="5400000" flipH="1">
              <a:off x="9935" y="3069"/>
              <a:ext cx="143" cy="5462"/>
            </a:xfrm>
            <a:prstGeom prst="leftBrace">
              <a:avLst/>
            </a:prstGeom>
            <a:noFill/>
            <a:ln w="3175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39" tIns="45719" rIns="91439" bIns="45719" spcCol="38100"/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153" name="文本框 32"/>
            <p:cNvSpPr txBox="1">
              <a:spLocks noChangeArrowheads="1"/>
            </p:cNvSpPr>
            <p:nvPr/>
          </p:nvSpPr>
          <p:spPr bwMode="auto">
            <a:xfrm>
              <a:off x="7939" y="6064"/>
              <a:ext cx="4135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latin typeface="黑体" pitchFamily="49" charset="-122"/>
                  <a:ea typeface="黑体" pitchFamily="49" charset="-122"/>
                </a:rPr>
                <a:t>社会主义建设新时期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0" y="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农民的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土地梦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ic.soutu123.com/back_pic/04/54/34/64586330834e814.jpg!/fw/700/quality/90/unsharp/true/compress/true"/>
          <p:cNvPicPr>
            <a:picLocks noChangeAspect="1" noChangeArrowheads="1"/>
          </p:cNvPicPr>
          <p:nvPr/>
        </p:nvPicPr>
        <p:blipFill>
          <a:blip r:embed="rId3" cstate="print"/>
          <a:srcRect t="38663" b="4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建国前中国共产党的土地政策</a:t>
            </a:r>
            <a:endParaRPr lang="zh-CN" altLang="en-US" sz="3600" dirty="0">
              <a:solidFill>
                <a:schemeClr val="accent3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农民的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土地梦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467544" y="2492894"/>
          <a:ext cx="8299896" cy="302433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74374"/>
                <a:gridCol w="1537994"/>
                <a:gridCol w="4987528"/>
              </a:tblGrid>
              <a:tr h="523732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dirty="0" smtClean="0"/>
                        <a:t>时间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dirty="0" smtClean="0"/>
                        <a:t>时期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dirty="0" smtClean="0"/>
                        <a:t>政策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0" dirty="0" smtClean="0"/>
                        <a:t>1925</a:t>
                      </a:r>
                      <a:r>
                        <a:rPr lang="en-US" altLang="zh-CN" sz="2400" b="0" dirty="0" smtClean="0"/>
                        <a:t>-1926</a:t>
                      </a:r>
                      <a:r>
                        <a:rPr lang="en-US" sz="2400" b="0" dirty="0" smtClean="0"/>
                        <a:t> </a:t>
                      </a:r>
                      <a:endParaRPr lang="en-US" altLang="en-US" sz="2400" b="0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1" dirty="0" smtClean="0"/>
                        <a:t> 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endParaRPr lang="en-US" altLang="en-US" sz="2400" b="1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0" dirty="0" smtClean="0"/>
                        <a:t>1927</a:t>
                      </a:r>
                      <a:r>
                        <a:rPr lang="en-US" altLang="zh-CN" sz="2400" b="0" dirty="0" smtClean="0"/>
                        <a:t>-1936</a:t>
                      </a:r>
                      <a:endParaRPr lang="en-US" sz="2400" b="0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1" dirty="0"/>
                        <a:t> 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endParaRPr lang="en-US" altLang="en-US" sz="2400" b="1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0" dirty="0" smtClean="0"/>
                        <a:t>1937</a:t>
                      </a:r>
                      <a:r>
                        <a:rPr lang="en-US" altLang="zh-CN" sz="2400" b="0" dirty="0" smtClean="0"/>
                        <a:t>-1945</a:t>
                      </a:r>
                      <a:endParaRPr lang="en-US" sz="2400" b="0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1" dirty="0"/>
                        <a:t> 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endParaRPr lang="en-US" altLang="en-US" sz="2400" b="1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85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altLang="zh-CN" sz="2400" b="0" dirty="0" smtClean="0"/>
                        <a:t>1946-1949</a:t>
                      </a:r>
                      <a:endParaRPr lang="zh-CN" altLang="en-US" sz="2400" b="0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1" dirty="0"/>
                        <a:t> 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endParaRPr lang="en-US" altLang="zh-CN" sz="2400" b="1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3068960"/>
            <a:ext cx="1620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国共合作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458112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颁布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土地法大纲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，废除封建土地所有制</a:t>
            </a:r>
            <a:endParaRPr lang="zh-CN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357301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土地革命</a:t>
            </a:r>
            <a:endParaRPr lang="zh-CN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4725144"/>
            <a:ext cx="169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解放战争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28" y="414908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农民交租交息，地主减租减息</a:t>
            </a:r>
            <a:endParaRPr lang="zh-CN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67744" y="4149080"/>
            <a:ext cx="147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全民抗日</a:t>
            </a:r>
            <a:endParaRPr lang="zh-CN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357301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“打土豪，分田地”，废除封建剥削</a:t>
            </a:r>
            <a:endParaRPr lang="zh-CN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06896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领导农民运动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ic.soutu123.com/back_pic/04/54/34/64586330834e814.jpg!/fw/700/quality/90/unsharp/true/compress/true"/>
          <p:cNvPicPr>
            <a:picLocks noChangeAspect="1" noChangeArrowheads="1"/>
          </p:cNvPicPr>
          <p:nvPr/>
        </p:nvPicPr>
        <p:blipFill>
          <a:blip r:embed="rId2" cstate="print"/>
          <a:srcRect t="38663" b="4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48629" name="标题 1"/>
          <p:cNvSpPr>
            <a:spLocks noGrp="1"/>
          </p:cNvSpPr>
          <p:nvPr>
            <p:ph type="title"/>
          </p:nvPr>
        </p:nvSpPr>
        <p:spPr>
          <a:xfrm>
            <a:off x="827584" y="4581128"/>
            <a:ext cx="7971790" cy="1257935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根据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材料，</a:t>
            </a:r>
            <a:r>
              <a:rPr lang="zh-CN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归纳出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实行</a:t>
            </a:r>
            <a:r>
              <a:rPr lang="zh-CN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土地改革</a:t>
            </a:r>
            <a:r>
              <a:rPr lang="zh-CN" altLang="zh-CN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的</a:t>
            </a:r>
            <a:r>
              <a:rPr lang="zh-CN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原因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lang="zh-CN" altLang="zh-CN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48630" name="内容占位符 2"/>
          <p:cNvSpPr>
            <a:spLocks noGrp="1"/>
          </p:cNvSpPr>
          <p:nvPr>
            <p:ph idx="1"/>
          </p:nvPr>
        </p:nvSpPr>
        <p:spPr>
          <a:xfrm>
            <a:off x="539552" y="1268760"/>
            <a:ext cx="8125460" cy="3993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为什么要进行这种改革呢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简单地说，就是因为中国原来的土地制度极不合理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这就是我们民族被侵略、被压迫、穷困及落后的根源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这种情况如果不加以改变，中国人民革命的胜利就不能巩固，农村生产力就不能解放，新中国的工业化就没有实现的可能，人民就不能得到革命胜利的基本</a:t>
            </a:r>
            <a:r>
              <a:rPr lang="zh-CN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果实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</a:p>
          <a:p>
            <a:pPr marL="0" indent="0">
              <a:buNone/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----</a:t>
            </a:r>
            <a:r>
              <a:rPr lang="zh-CN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刘少奇《关于土地改革问题的报告》</a:t>
            </a:r>
            <a:endParaRPr lang="en-US" altLang="zh-CN" sz="28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19872" y="620688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材料研读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农民的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土地梦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  <p:bldLst>
      <p:bldP spid="10486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pic.soutu123.com/back_pic/04/54/34/64586330834e814.jpg!/fw/700/quality/90/unsharp/true/compress/true"/>
          <p:cNvPicPr>
            <a:picLocks noChangeAspect="1" noChangeArrowheads="1"/>
          </p:cNvPicPr>
          <p:nvPr/>
        </p:nvPicPr>
        <p:blipFill>
          <a:blip r:embed="rId2" cstate="print"/>
          <a:srcRect t="38663" b="4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建国后中国共产党的土地政策</a:t>
            </a:r>
            <a:endParaRPr lang="zh-CN" altLang="en-US" sz="3600" dirty="0">
              <a:solidFill>
                <a:schemeClr val="accent3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784976" cy="4572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16026"/>
                <a:gridCol w="2279633"/>
                <a:gridCol w="3595266"/>
                <a:gridCol w="18940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时间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政策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影响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土地所有制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1950-1952</a:t>
                      </a:r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1953-1956</a:t>
                      </a:r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altLang="zh-CN" sz="2400" b="1" dirty="0" smtClean="0"/>
                    </a:p>
                    <a:p>
                      <a:pPr algn="ctr"/>
                      <a:endParaRPr lang="en-US" altLang="zh-CN" sz="2400" b="1" dirty="0" smtClean="0"/>
                    </a:p>
                    <a:p>
                      <a:pPr algn="ctr"/>
                      <a:endParaRPr lang="en-US" altLang="zh-CN" sz="2400" b="1" dirty="0" smtClean="0"/>
                    </a:p>
                    <a:p>
                      <a:pPr algn="ctr"/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1957-1961</a:t>
                      </a:r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1961-1965</a:t>
                      </a:r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1978</a:t>
                      </a:r>
                      <a:r>
                        <a:rPr lang="zh-CN" altLang="en-US" sz="2400" b="1" dirty="0" smtClean="0"/>
                        <a:t>年</a:t>
                      </a:r>
                      <a:r>
                        <a:rPr lang="en-US" altLang="zh-CN" sz="2400" b="1" dirty="0" smtClean="0"/>
                        <a:t>---</a:t>
                      </a:r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农民的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土地梦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农民的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致富梦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414908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“调整、巩固、充实、提高”</a:t>
            </a:r>
            <a:endParaRPr lang="zh-CN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429309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国民经济有所恢复</a:t>
            </a:r>
            <a:endParaRPr lang="zh-CN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494116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家庭联产承包责任制</a:t>
            </a:r>
            <a:endParaRPr lang="zh-CN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19872" y="335699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hlinkClick r:id="" action="ppaction://noaction"/>
              </a:rPr>
              <a:t>挫伤了农民积极性，农业产量下降</a:t>
            </a:r>
            <a:endParaRPr lang="zh-CN" alt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3356992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“大跃进”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人民公社化</a:t>
            </a:r>
            <a:endParaRPr lang="zh-CN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64288" y="3789040"/>
            <a:ext cx="1620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社会主义公有制</a:t>
            </a:r>
            <a:endParaRPr lang="zh-CN" alt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19872" y="270892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农业的社会主义改造完成</a:t>
            </a:r>
            <a:endParaRPr lang="zh-CN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64288" y="1628800"/>
            <a:ext cx="1620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农民土地私有制</a:t>
            </a:r>
            <a:endParaRPr lang="zh-CN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9632" y="249289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加入农业生产合作社</a:t>
            </a:r>
            <a:endParaRPr lang="zh-CN" alt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63888" y="1700808"/>
            <a:ext cx="29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为工业化做准备，解放农村生产力</a:t>
            </a:r>
            <a:endParaRPr lang="zh-CN" alt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59632" y="1844824"/>
            <a:ext cx="205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土地改革法</a:t>
            </a:r>
            <a:r>
              <a:rPr lang="en-US" altLang="zh-CN" sz="2400" b="1" dirty="0" smtClean="0"/>
              <a:t>》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ic.soutu123.com/back_pic/04/54/34/64586330834e814.jpg!/fw/700/quality/90/unsharp/true/compress/true"/>
          <p:cNvPicPr>
            <a:picLocks noChangeAspect="1" noChangeArrowheads="1"/>
          </p:cNvPicPr>
          <p:nvPr/>
        </p:nvPicPr>
        <p:blipFill>
          <a:blip r:embed="rId2" cstate="print"/>
          <a:srcRect t="38663" b="4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395536" y="908720"/>
            <a:ext cx="8229600" cy="468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</a:rPr>
              <a:t>家庭联产承包责任制是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在土地公有制的基础上，把土地长期包给各家各户使用，农业生产基本上变为分户经营、自负盈亏。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农民形象地说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:“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交够国家的，留足集体的，剩下都是自己的。”农民热烈拥护家庭联产承包责任制，生产积极性大大提高，农业连年获得丰收。      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楷体" panose="02010609060101010101" pitchFamily="49" charset="-122"/>
              <a:sym typeface="+mn-ea"/>
            </a:endParaRPr>
          </a:p>
          <a:p>
            <a:pPr lvl="0">
              <a:spcBef>
                <a:spcPct val="20000"/>
              </a:spcBef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                                          ———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八年级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中国历史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》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楷体" panose="02010609060101010101" pitchFamily="49" charset="-122"/>
              <a:sym typeface="+mn-ea"/>
            </a:endParaRPr>
          </a:p>
          <a:p>
            <a:pPr lvl="0">
              <a:spcBef>
                <a:spcPct val="20000"/>
              </a:spcBef>
            </a:pPr>
            <a:endParaRPr lang="en-US" altLang="zh-CN" sz="2800" b="1" dirty="0" smtClean="0">
              <a:latin typeface="华文楷体" pitchFamily="2" charset="-122"/>
              <a:ea typeface="华文楷体" pitchFamily="2" charset="-122"/>
              <a:cs typeface="楷体" panose="02010609060101010101" pitchFamily="49" charset="-122"/>
              <a:sym typeface="+mn-ea"/>
            </a:endParaRPr>
          </a:p>
          <a:p>
            <a:pPr lvl="0">
              <a:spcBef>
                <a:spcPct val="20000"/>
              </a:spcBef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根据上述材料，指出家庭联产承包责任制的前提、特点和影响分别是什么？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农民的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致富梦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932040" y="1340768"/>
            <a:ext cx="237626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55576" y="2276872"/>
            <a:ext cx="331236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427984" y="3068960"/>
            <a:ext cx="396044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67544" y="3573016"/>
            <a:ext cx="259228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ic.soutu123.com/back_pic/04/54/34/64586330834e814.jpg!/fw/700/quality/90/unsharp/true/compress/true"/>
          <p:cNvPicPr>
            <a:picLocks noChangeAspect="1" noChangeArrowheads="1"/>
          </p:cNvPicPr>
          <p:nvPr/>
        </p:nvPicPr>
        <p:blipFill>
          <a:blip r:embed="rId2" cstate="print"/>
          <a:srcRect t="38663" b="4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1020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CN" b="1" dirty="0" smtClean="0"/>
              <a:t>             2017</a:t>
            </a:r>
            <a:r>
              <a:rPr lang="zh-CN" altLang="en-US" b="1" dirty="0" smtClean="0"/>
              <a:t>年，党中央明确了实施</a:t>
            </a:r>
            <a:r>
              <a:rPr lang="zh-CN" altLang="en-US" b="1" dirty="0" smtClean="0">
                <a:solidFill>
                  <a:srgbClr val="FF0000"/>
                </a:solidFill>
              </a:rPr>
              <a:t>乡村振兴战略</a:t>
            </a:r>
            <a:r>
              <a:rPr lang="zh-CN" altLang="en-US" b="1" dirty="0" smtClean="0"/>
              <a:t>的目标任务。</a:t>
            </a:r>
            <a:endParaRPr lang="en-US" altLang="zh-CN" b="1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             2019</a:t>
            </a:r>
            <a:r>
              <a:rPr lang="zh-CN" altLang="en-US" b="1" dirty="0" smtClean="0"/>
              <a:t>年，党提出要坚持把</a:t>
            </a:r>
            <a:r>
              <a:rPr lang="zh-CN" altLang="en-US" b="1" dirty="0" smtClean="0">
                <a:solidFill>
                  <a:srgbClr val="FF0000"/>
                </a:solidFill>
              </a:rPr>
              <a:t>新发展理念</a:t>
            </a:r>
            <a:r>
              <a:rPr lang="zh-CN" altLang="en-US" b="1" dirty="0" smtClean="0"/>
              <a:t>贯穿于乡村振兴工作的全过程：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创新</a:t>
            </a:r>
            <a:r>
              <a:rPr lang="zh-CN" altLang="en-US" b="1" dirty="0" smtClean="0"/>
              <a:t>：有利于解决乡村发展的动力问题；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协调</a:t>
            </a:r>
            <a:r>
              <a:rPr lang="zh-CN" altLang="en-US" b="1" dirty="0" smtClean="0"/>
              <a:t>：有利于解决乡村发展的不平衡问题；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绿色</a:t>
            </a:r>
            <a:r>
              <a:rPr lang="zh-CN" altLang="en-US" b="1" dirty="0" smtClean="0"/>
              <a:t>：有利于解决乡村发展的人与自然和谐问题；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开放</a:t>
            </a:r>
            <a:r>
              <a:rPr lang="zh-CN" altLang="en-US" b="1" dirty="0" smtClean="0"/>
              <a:t>：有利于解决乡村发展的内外联动问题；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共享</a:t>
            </a:r>
            <a:r>
              <a:rPr lang="zh-CN" altLang="en-US" b="1" dirty="0" smtClean="0"/>
              <a:t>：有利于解决乡村发展的公平正义问题。</a:t>
            </a:r>
            <a:endParaRPr lang="en-US" altLang="zh-CN" b="1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农民的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中国梦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4084726-e473-44a8-a710-fd6a3cbe39da}"/>
  <p:tag name="KSO_WM_SCREEN_THEME_FLAG" val="Dlrq25wU2PGuGg5bbmjbDEdvGEiip+gCj8e5265Bx9cUxvalXHUlb/ENgPtNm9e4MUxABHcPpxU9MKIlimOTGsMOW6FLGVGcFEvQvmc9q8E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4084726-e473-44a8-a710-fd6a3cbe39da}"/>
  <p:tag name="KSO_WM_SCREEN_THEME_FLAG" val="Dlrq25wU2PGuGg5bbmjbDEdvGEiip+gCj8e5265Bx9cUxvalXHUlb/ENgPtNm9e4MUxABHcPpxU9MKIlimOTGsMOW6FLGVGcFEvQvmc9q8E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EdvGEiip+gCj8e5265Bx9cUxvalXHUlb/ENgPtNm9e4MUxABHcPpxU9MKIlimOTGsMOW6FLGVGcFEvQvmc9q8E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1403</Words>
  <PresentationFormat>全屏显示(4:3)</PresentationFormat>
  <Paragraphs>234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建国前中国共产党的土地政策</vt:lpstr>
      <vt:lpstr>根据材料，归纳出实行土地改革的原因。</vt:lpstr>
      <vt:lpstr>建国后中国共产党的土地政策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2021-11-29T11:31:34Z</dcterms:created>
  <dcterms:modified xsi:type="dcterms:W3CDTF">2021-12-04T03:53:31Z</dcterms:modified>
</cp:coreProperties>
</file>