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0" r:id="rId2"/>
    <p:sldId id="899" r:id="rId3"/>
    <p:sldId id="854" r:id="rId4"/>
    <p:sldId id="858" r:id="rId5"/>
    <p:sldId id="900" r:id="rId6"/>
    <p:sldId id="902" r:id="rId7"/>
    <p:sldId id="903" r:id="rId8"/>
    <p:sldId id="904" r:id="rId9"/>
    <p:sldId id="905" r:id="rId10"/>
    <p:sldId id="867" r:id="rId11"/>
  </p:sldIdLst>
  <p:sldSz cx="12192000" cy="6858000"/>
  <p:notesSz cx="9144000" cy="6858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雪玲" initials="林" lastIdx="1" clrIdx="0"/>
  <p:cmAuthor id="2" name="崔 嘉裕" initials="崔" lastIdx="1" clrIdx="1"/>
  <p:cmAuthor id="3" name="作者" initials="作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6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14" y="84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E2ED46-F9A6-4E6A-A3AE-BC4390EDD0C5}" type="datetimeFigureOut">
              <a:rPr lang="zh-CN" altLang="en-US"/>
              <a:t>2023/10/11</a:t>
            </a:fld>
            <a:endParaRPr lang="en-US" altLang="zh-CN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1FFBBF-FA78-4D72-9887-58F008E51F0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54813B-E25E-4FCB-91F7-917A560686CB}" type="datetimeFigureOut">
              <a:rPr lang="zh-CN" altLang="en-US"/>
              <a:t>2023/10/11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DF896C-2602-48A8-9AD6-427F047F6DD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 userDrawn="1"/>
        </p:nvSpPr>
        <p:spPr>
          <a:xfrm>
            <a:off x="-36513" y="1416050"/>
            <a:ext cx="12265026" cy="484822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6" name="矩形 21"/>
          <p:cNvSpPr/>
          <p:nvPr userDrawn="1"/>
        </p:nvSpPr>
        <p:spPr>
          <a:xfrm>
            <a:off x="5795963" y="485775"/>
            <a:ext cx="6424612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7" name="文本框 22"/>
          <p:cNvSpPr txBox="1"/>
          <p:nvPr userDrawn="1"/>
        </p:nvSpPr>
        <p:spPr>
          <a:xfrm>
            <a:off x="6608445" y="56705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821815"/>
            <a:ext cx="10515600" cy="2093595"/>
          </a:xfrm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algn="ctr">
              <a:defRPr sz="7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9800" y="3950653"/>
            <a:ext cx="9144000" cy="1655762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0" indent="0" algn="r">
              <a:buNone/>
              <a:defRPr sz="2400">
                <a:ln w="10160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29F3-BF6E-49C0-87B3-84A1684B7F84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57FC-72A7-47CA-8E1B-968DA24245A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" y="183515"/>
            <a:ext cx="5431790" cy="1082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5" name="矩形 6"/>
          <p:cNvSpPr/>
          <p:nvPr userDrawn="1"/>
        </p:nvSpPr>
        <p:spPr>
          <a:xfrm>
            <a:off x="11441113" y="-1588"/>
            <a:ext cx="746125" cy="68595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6" name="文本框 7"/>
          <p:cNvSpPr txBox="1"/>
          <p:nvPr userDrawn="1"/>
        </p:nvSpPr>
        <p:spPr>
          <a:xfrm>
            <a:off x="11558588" y="1171575"/>
            <a:ext cx="550862" cy="5294313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07DD-1C69-41B4-A2B4-7F8483F4D078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31FC-1EE3-4EB1-B957-514EAF2F22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9B56E1-8EB1-4171-A6BC-22E10851BFE8}" type="datetimeFigureOut">
              <a:rPr kumimoji="0" lang="zh-CN" altLang="en-US" b="0" i="0" strike="noStrike" kern="1200" cap="none" spc="0" normalizeH="0" baseline="0" noProof="0" smtClean="0">
                <a:latin typeface="+mn-lt"/>
                <a:ea typeface="+mn-ea"/>
                <a:cs typeface="+mn-cs"/>
              </a:rPr>
              <a:t>2023/10/11</a:t>
            </a:fld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5" name="文本框 10"/>
          <p:cNvSpPr txBox="1"/>
          <p:nvPr userDrawn="1"/>
        </p:nvSpPr>
        <p:spPr>
          <a:xfrm>
            <a:off x="6716395" y="86804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6" name="矩形 20"/>
          <p:cNvSpPr/>
          <p:nvPr userDrawn="1"/>
        </p:nvSpPr>
        <p:spPr>
          <a:xfrm>
            <a:off x="-20638" y="6270625"/>
            <a:ext cx="12241213" cy="593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7" name="矩形 7"/>
          <p:cNvSpPr/>
          <p:nvPr userDrawn="1"/>
        </p:nvSpPr>
        <p:spPr>
          <a:xfrm>
            <a:off x="6413500" y="625475"/>
            <a:ext cx="5807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8" name="文本框 8"/>
          <p:cNvSpPr txBox="1"/>
          <p:nvPr userDrawn="1"/>
        </p:nvSpPr>
        <p:spPr>
          <a:xfrm>
            <a:off x="6622415" y="70675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-49213" y="1498600"/>
            <a:ext cx="12345988" cy="0"/>
          </a:xfrm>
          <a:prstGeom prst="line">
            <a:avLst/>
          </a:prstGeom>
          <a:ln w="12700" cmpd="dbl">
            <a:solidFill>
              <a:schemeClr val="accent1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F40-73F8-44D5-9FD3-84DC7ED7AD04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11FC-6A6F-4C0D-877C-0BEE5001F53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183515"/>
            <a:ext cx="5707380" cy="1137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3"/>
          <p:cNvSpPr/>
          <p:nvPr userDrawn="1"/>
        </p:nvSpPr>
        <p:spPr>
          <a:xfrm>
            <a:off x="-20638" y="6270625"/>
            <a:ext cx="12241213" cy="593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6" name="矩形 7"/>
          <p:cNvSpPr/>
          <p:nvPr userDrawn="1"/>
        </p:nvSpPr>
        <p:spPr>
          <a:xfrm>
            <a:off x="3756025" y="144463"/>
            <a:ext cx="8472488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7" name="文本框 8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pic>
        <p:nvPicPr>
          <p:cNvPr id="9" name="图片 15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24230"/>
            <a:ext cx="10515600" cy="10013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11985"/>
            <a:ext cx="5181600" cy="42652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911985"/>
            <a:ext cx="5181600" cy="42652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9B96-24BF-4289-81E2-7524B4D30C35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DEC0-3F82-479C-B637-247716DB8A9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8572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8" name="矩形 20"/>
          <p:cNvSpPr/>
          <p:nvPr userDrawn="1"/>
        </p:nvSpPr>
        <p:spPr>
          <a:xfrm>
            <a:off x="-20638" y="6270625"/>
            <a:ext cx="12241213" cy="593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9" name="矩形 21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10" name="文本框 22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810260"/>
            <a:ext cx="10515600" cy="95504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105" y="1812925"/>
            <a:ext cx="5157470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12925"/>
            <a:ext cx="518350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11FD-EF72-40E9-ABAF-F0EC7C45C80E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1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4C90-CE99-48E0-B482-EA1F05C18C2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5" name="图片 14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8572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-30163" y="1784350"/>
            <a:ext cx="12265026" cy="5122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5" name="矩形 21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6" name="文本框 22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98195"/>
            <a:ext cx="10515600" cy="89281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7765-A275-49BF-A90B-67DDEF06DDE5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6326-27F7-43F4-9214-E07C17B3362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5" y="8572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4" name="矩形 21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5" name="文本框 22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6" name="矩形 20"/>
          <p:cNvSpPr/>
          <p:nvPr userDrawn="1"/>
        </p:nvSpPr>
        <p:spPr>
          <a:xfrm>
            <a:off x="-20638" y="6270625"/>
            <a:ext cx="12241213" cy="593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B0EC-E725-4165-AC03-DA2C38F9B8D7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1125-EDF9-4140-B611-2465F1E2AFC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10350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7" name="矩形 21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8" name="文本框 22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9" name="矩形 20"/>
          <p:cNvSpPr/>
          <p:nvPr userDrawn="1"/>
        </p:nvSpPr>
        <p:spPr>
          <a:xfrm>
            <a:off x="-20638" y="6270625"/>
            <a:ext cx="12241213" cy="593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D10-ECE1-4CA0-ABB5-42948E152D08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0EC6-741C-4D64-82AE-77E2535CD12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8572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7" name="矩形 21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8" name="文本框 22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991870"/>
            <a:ext cx="3931920" cy="12331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992505"/>
            <a:ext cx="6172200" cy="50361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2250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2EDF-EE6C-4254-8C8C-8D2DA649682A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4453-75FE-4970-B9B4-A69AC0BCD2C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10350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logo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78000" contrast="-94000"/>
          </a:blip>
          <a:srcRect r="76479"/>
          <a:stretch>
            <a:fillRect/>
          </a:stretch>
        </p:blipFill>
        <p:spPr>
          <a:xfrm rot="1080000">
            <a:off x="7060565" y="1795145"/>
            <a:ext cx="6457315" cy="5683250"/>
          </a:xfrm>
          <a:prstGeom prst="rect">
            <a:avLst/>
          </a:prstGeom>
          <a:effectLst>
            <a:glow>
              <a:schemeClr val="accent1">
                <a:alpha val="100000"/>
              </a:schemeClr>
            </a:glow>
          </a:effectLst>
        </p:spPr>
      </p:pic>
      <p:sp>
        <p:nvSpPr>
          <p:cNvPr id="6" name="矩形 10"/>
          <p:cNvSpPr/>
          <p:nvPr userDrawn="1"/>
        </p:nvSpPr>
        <p:spPr>
          <a:xfrm>
            <a:off x="3746500" y="136525"/>
            <a:ext cx="8474075" cy="62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u="none"/>
          </a:p>
        </p:txBody>
      </p:sp>
      <p:sp>
        <p:nvSpPr>
          <p:cNvPr id="7" name="文本框 11"/>
          <p:cNvSpPr txBox="1"/>
          <p:nvPr userDrawn="1"/>
        </p:nvSpPr>
        <p:spPr>
          <a:xfrm>
            <a:off x="6608445" y="217805"/>
            <a:ext cx="5386070" cy="4603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u="none">
                <a:gradFill>
                  <a:gsLst>
                    <a:gs pos="0">
                      <a:schemeClr val="bg1"/>
                    </a:gs>
                    <a:gs pos="73000">
                      <a:schemeClr val="bg1">
                        <a:lumMod val="8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办一所有品位，高品质的品牌标杆学校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04265"/>
            <a:ext cx="10515600" cy="507301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3B12-69A4-4309-96AD-D573ABB2819C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D3C5-65A3-4851-B817-2FAEF6F3A7D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4" name="图片 13" descr="新校名校徽组合( 不勾白边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95" y="121285"/>
            <a:ext cx="3063875" cy="61087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F5AB86-E865-46A1-815A-D20AA337ED51}" type="datetimeFigureOut">
              <a:rPr lang="zh-CN" altLang="en-US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D67215-97A4-4AFD-9B37-D35E583401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6620" y="2122805"/>
            <a:ext cx="103993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初探课题的开展与</a:t>
            </a:r>
            <a:r>
              <a:rPr lang="zh-CN" altLang="en-US" sz="4800" b="1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实施</a:t>
            </a:r>
            <a:endParaRPr lang="en-US" altLang="zh-CN" sz="4800" b="1" u="none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sz="4800" b="1" u="none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sz="2800" b="1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</a:t>
            </a:r>
            <a:r>
              <a:rPr lang="en-US" altLang="zh-CN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中华优秀传统文化融入初中历史</a:t>
            </a:r>
            <a:r>
              <a:rPr lang="zh-CN" altLang="en-US" sz="2800" b="1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课程的</a:t>
            </a:r>
            <a:r>
              <a:rPr lang="zh-CN" altLang="en-US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实践研究</a:t>
            </a:r>
            <a:r>
              <a:rPr lang="en-US" altLang="zh-CN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2800" b="1" u="none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14420" y="4630478"/>
            <a:ext cx="527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佛山市顺德区伦教翁祐实验学校</a:t>
            </a:r>
            <a:endParaRPr lang="en-US" altLang="zh-CN" sz="2800" u="none" dirty="0" smtClean="0">
              <a:solidFill>
                <a:schemeClr val="bg1"/>
              </a:solidFill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pPr algn="ctr"/>
            <a:r>
              <a:rPr lang="zh-CN" altLang="en-US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伦教街道初中历史中心组</a:t>
            </a:r>
            <a:endParaRPr lang="en-US" altLang="zh-CN" sz="2800" u="none" dirty="0" smtClean="0">
              <a:solidFill>
                <a:schemeClr val="bg1"/>
              </a:solidFill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pPr algn="ctr"/>
            <a:r>
              <a:rPr lang="en-US" altLang="zh-CN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2023</a:t>
            </a:r>
            <a:r>
              <a:rPr lang="zh-CN" altLang="en-US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年</a:t>
            </a:r>
            <a:r>
              <a:rPr lang="en-US" altLang="zh-CN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9</a:t>
            </a:r>
            <a:r>
              <a:rPr lang="zh-CN" altLang="en-US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月</a:t>
            </a:r>
            <a:r>
              <a:rPr lang="en-US" altLang="zh-CN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11</a:t>
            </a:r>
            <a:r>
              <a:rPr lang="zh-CN" altLang="en-US" sz="2800" u="none" dirty="0" smtClean="0">
                <a:solidFill>
                  <a:schemeClr val="bg1"/>
                </a:solidFill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日</a:t>
            </a:r>
            <a:endParaRPr lang="zh-CN" altLang="en-US" sz="2800" u="none" dirty="0">
              <a:solidFill>
                <a:schemeClr val="bg1"/>
              </a:solidFill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49335"/>
            <a:ext cx="9491134" cy="2799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43" y="4174066"/>
            <a:ext cx="2075392" cy="2075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16" y="4174066"/>
            <a:ext cx="1968729" cy="194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8617" y="1470660"/>
            <a:ext cx="868378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u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en-US" sz="6000" b="1" u="none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：课题研究的重要作用</a:t>
            </a:r>
            <a:endParaRPr lang="zh-CN" altLang="en-US" sz="6000" b="1" u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" y="2465746"/>
            <a:ext cx="12048066" cy="435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2884" y="1462194"/>
            <a:ext cx="868378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u="none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二：顺德区课题情况介绍</a:t>
            </a:r>
            <a:endParaRPr lang="zh-CN" altLang="en-US" sz="6000" b="1" u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72" y="2410123"/>
            <a:ext cx="9766161" cy="385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" y="1861249"/>
            <a:ext cx="11924666" cy="357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52127"/>
            <a:ext cx="110017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u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zh-CN" altLang="en-US" sz="6000" b="1" u="none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：我所感受到的课题研究困惑</a:t>
            </a:r>
            <a:endParaRPr lang="zh-CN" altLang="en-US" sz="6000" b="1" u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3842" y="2764578"/>
            <a:ext cx="10426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1.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研究的意愿与繁重工作的冲突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2.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拟研究方向不能找到与自身教学实践的结合点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3.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拟研究方向不能用严谨的科研思路设计研究过程</a:t>
            </a:r>
            <a:endParaRPr lang="zh-CN" altLang="en-US" sz="3200" b="1" u="none" dirty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8919"/>
            <a:ext cx="1171987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 u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、课题研究如何结合教学实践</a:t>
            </a:r>
            <a:endParaRPr lang="en-US" altLang="zh-CN" sz="3200" b="1" u="none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3200" b="1" u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中华优秀传统文化融入初中历史课程的实践研究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为例</a:t>
            </a:r>
            <a:endParaRPr lang="zh-CN" altLang="en-US" sz="3200" b="1" u="none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533" y="2857712"/>
            <a:ext cx="1122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1.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课题的选题：既是历史学科教学永恒的话题，又是紧扣时代的热点；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15035"/>
            <a:ext cx="12081934" cy="1143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62597"/>
            <a:ext cx="12192001" cy="169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8919"/>
            <a:ext cx="1171987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五、课题研究如何结合教学实践</a:t>
            </a:r>
            <a:endParaRPr lang="en-US" altLang="zh-CN" sz="3200" b="1" u="none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3200" b="1" u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中华优秀传统文化融入初中历史课程的实践研究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为例</a:t>
            </a:r>
            <a:endParaRPr lang="zh-CN" altLang="en-US" sz="3200" b="1" u="none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667" y="2726924"/>
            <a:ext cx="1122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2.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课题的论证：撰写课题的申报书，尤其是要撰写好研究综述、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  <a:p>
            <a:r>
              <a:rPr lang="zh-CN" altLang="en-US" sz="3200" b="1" u="none" dirty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核心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概念界定、研究方案等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58" y="3804142"/>
            <a:ext cx="6068076" cy="316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8919"/>
            <a:ext cx="1171987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五、课题研究如何结合教学实践</a:t>
            </a:r>
            <a:endParaRPr lang="en-US" altLang="zh-CN" sz="3200" b="1" u="none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3200" b="1" u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中华优秀传统文化融入初中历史课程的实践研究</a:t>
            </a:r>
            <a:r>
              <a:rPr lang="en-US" altLang="zh-CN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 u="none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为例</a:t>
            </a:r>
            <a:endParaRPr lang="zh-CN" altLang="en-US" sz="3200" b="1" u="none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667" y="2726924"/>
            <a:ext cx="1122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3.</a:t>
            </a:r>
            <a:r>
              <a:rPr lang="zh-CN" altLang="en-US" sz="3200" b="1" u="none" dirty="0" smtClean="0">
                <a:latin typeface="华光粗黑_CNKI" panose="02000500000000000000" charset="-122"/>
                <a:ea typeface="华光粗黑_CNKI" panose="02000500000000000000" charset="-122"/>
                <a:cs typeface="华光粗黑_CNKI" panose="02000500000000000000" charset="-122"/>
              </a:rPr>
              <a:t>课题的开展：按照研究计划，结合教学实践工作</a:t>
            </a:r>
            <a:endParaRPr lang="en-US" altLang="zh-CN" sz="3200" b="1" u="none" dirty="0" smtClean="0">
              <a:latin typeface="华光粗黑_CNKI" panose="02000500000000000000" charset="-122"/>
              <a:ea typeface="华光粗黑_CNKI" panose="02000500000000000000" charset="-122"/>
              <a:cs typeface="华光粗黑_CNKI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551" y="3311699"/>
            <a:ext cx="7353246" cy="347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0199" y="2015067"/>
            <a:ext cx="11057467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需要关注的几个问题：</a:t>
            </a:r>
            <a:endParaRPr lang="en-US" altLang="zh-CN" sz="2800" u="none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问题 </a:t>
            </a:r>
            <a:r>
              <a:rPr lang="en-US" altLang="zh-CN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</a:t>
            </a:r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初中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教师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为什么要从事</a:t>
            </a:r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课题研究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？初中教师、初中历史教师的</a:t>
            </a:r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课题研究应该朝向什么方向发展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</a:t>
            </a:r>
            <a:endParaRPr lang="en-US" altLang="zh-CN" sz="2800" u="none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问题 </a:t>
            </a:r>
            <a:r>
              <a:rPr lang="en-US" altLang="zh-CN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：初中教师的课题研究，如何结合教学实际问题，如何从热点的角度切入问题 ？</a:t>
            </a:r>
            <a:endParaRPr lang="en-US" altLang="zh-CN" sz="2800" u="none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问题</a:t>
            </a:r>
            <a:r>
              <a:rPr lang="en-US" altLang="zh-CN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：初中教师如何构建有效的课题研究路径，</a:t>
            </a:r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以促进教学</a:t>
            </a:r>
            <a:r>
              <a:rPr lang="zh-CN" altLang="en-US" sz="2800" u="none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科研一体化</a:t>
            </a:r>
            <a:r>
              <a:rPr lang="zh-CN" altLang="en-US" sz="2800" u="none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目标的实现？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2NmNkZWRmZDZiMTBiNjFmMjNjMzEyYTY1YmQ0ZTUifQ=="/>
  <p:tag name="KSO_WPP_MARK_KEY" val="02d37688-16c5-4ea8-883f-6fd299cf46d6"/>
  <p:tag name="KSO_WM_SCREEN_THEME_FLAG" val="Dlrq25wU2PGuGg5bbmjbDGqAcO51WLt8OgTnZ5GFW178jPENIzL8V1hqkEhvVJcJqbTQlumRdKPCjOukXou0xorI6/7at3Awmc5J0neT1KM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SCREEN_THEME_FLAG" val="Dlrq25wU2PGuGg5bbmjbDGqAcO51WLt8OgTnZ5GFW178jPENIzL8V1hqkEhvVJcJqbTQlumRdKPCjOukXou0xorI6/7at3Awmc5J0neT1KM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Pages>26</Pages>
  <Words>325</Words>
  <PresentationFormat>宽屏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方正粗黑宋简体</vt:lpstr>
      <vt:lpstr>黑体</vt:lpstr>
      <vt:lpstr>华光粗黑_CNKI</vt:lpstr>
      <vt:lpstr>楷体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2020-01-15T06:32:00Z</dcterms:created>
  <dcterms:modified xsi:type="dcterms:W3CDTF">2023-10-11T01:38:01Z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RubyTemplateID">
    <vt:lpwstr>2</vt:lpwstr>
  </property>
  <property fmtid="{D5CDD505-2E9C-101B-9397-08002B2CF9AE}" pid="4" name="ICV">
    <vt:lpwstr>334C005E13E441D58EEB4DDA8B1DF72A</vt:lpwstr>
  </property>
</Properties>
</file>