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8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257" r:id="rId3"/>
    <p:sldId id="305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6" r:id="rId14"/>
    <p:sldId id="327" r:id="rId15"/>
    <p:sldId id="328" r:id="rId16"/>
    <p:sldId id="329" r:id="rId17"/>
    <p:sldId id="331" r:id="rId18"/>
    <p:sldId id="292" r:id="rId19"/>
  </p:sldIdLst>
  <p:sldSz cx="12192000" cy="6858000"/>
  <p:notesSz cx="6858000" cy="9144000"/>
  <p:embeddedFontLst>
    <p:embeddedFont>
      <p:font typeface="汉仪大宋简" panose="02010609000101010101" pitchFamily="49" charset="-122"/>
      <p:regular r:id="rId27"/>
    </p:embeddedFont>
    <p:embeddedFont>
      <p:font typeface="汉仪旗黑-45S" panose="00020600040101010101" pitchFamily="18" charset="-122"/>
      <p:regular r:id="rId28"/>
    </p:embeddedFont>
    <p:embeddedFont>
      <p:font typeface="方正楷体_GB2312" panose="02000000000000000000" charset="-122"/>
      <p:regular r:id="rId29"/>
    </p:embeddedFont>
    <p:embeddedFont>
      <p:font typeface="楷体" panose="02010609060101010101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  <p:embeddedFont>
      <p:font typeface="等线" panose="02010600030101010101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wei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8560"/>
    <a:srgbClr val="FBFBF3"/>
    <a:srgbClr val="FEFEFB"/>
    <a:srgbClr val="FFFDF8"/>
    <a:srgbClr val="E37786"/>
    <a:srgbClr val="DB585D"/>
    <a:srgbClr val="E6899B"/>
    <a:srgbClr val="E2BE60"/>
    <a:srgbClr val="E39A58"/>
    <a:srgbClr val="E5C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192" autoAdjust="0"/>
  </p:normalViewPr>
  <p:slideViewPr>
    <p:cSldViewPr snapToGrid="0">
      <p:cViewPr>
        <p:scale>
          <a:sx n="100" d="100"/>
          <a:sy n="100" d="100"/>
        </p:scale>
        <p:origin x="33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83.xml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ustomXml" Target="../customXml/item1.xml"/><Relationship Id="rId25" Type="http://schemas.openxmlformats.org/officeDocument/2006/relationships/customXmlProps" Target="../customXml/itemProps82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旗黑-45S" panose="00020600040101010101" pitchFamily="18" charset="-122"/>
                <a:ea typeface="汉仪旗黑-45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旗黑-45S" panose="00020600040101010101" pitchFamily="18" charset="-122"/>
                <a:ea typeface="汉仪旗黑-45S" panose="00020600040101010101" pitchFamily="18" charset="-122"/>
              </a:defRPr>
            </a:lvl1pPr>
          </a:lstStyle>
          <a:p>
            <a:fld id="{4024DE93-A9D3-43C2-B980-010E498B3C5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旗黑-45S" panose="00020600040101010101" pitchFamily="18" charset="-122"/>
                <a:ea typeface="汉仪旗黑-45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旗黑-45S" panose="00020600040101010101" pitchFamily="18" charset="-122"/>
                <a:ea typeface="汉仪旗黑-45S" panose="00020600040101010101" pitchFamily="18" charset="-122"/>
              </a:defRPr>
            </a:lvl1pPr>
          </a:lstStyle>
          <a:p>
            <a:fld id="{9120FBEF-FBDF-4A7C-A6AC-B43E3C4A8D1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旗黑-45S" panose="00020600040101010101" pitchFamily="18" charset="-122"/>
        <a:ea typeface="汉仪旗黑-45S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旗黑-45S" panose="00020600040101010101" pitchFamily="18" charset="-122"/>
        <a:ea typeface="汉仪旗黑-45S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旗黑-45S" panose="00020600040101010101" pitchFamily="18" charset="-122"/>
        <a:ea typeface="汉仪旗黑-45S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旗黑-45S" panose="00020600040101010101" pitchFamily="18" charset="-122"/>
        <a:ea typeface="汉仪旗黑-45S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旗黑-45S" panose="00020600040101010101" pitchFamily="18" charset="-122"/>
        <a:ea typeface="汉仪旗黑-45S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7C09-39F3-4C8E-B640-E683EC1D11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80457" y="332899"/>
            <a:ext cx="4601672" cy="556450"/>
          </a:xfrm>
        </p:spPr>
        <p:txBody>
          <a:bodyPr vert="horz">
            <a:noAutofit/>
          </a:bodyPr>
          <a:lstStyle>
            <a:lvl1pPr algn="l">
              <a:defRPr sz="3200">
                <a:solidFill>
                  <a:schemeClr val="accent1">
                    <a:lumMod val="50000"/>
                  </a:schemeClr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defRPr>
            </a:lvl1pPr>
          </a:lstStyle>
          <a:p>
            <a:r>
              <a:rPr lang="zh-CN" altLang="en-US" dirty="0"/>
              <a:t>编辑标题样式</a:t>
            </a:r>
            <a:endParaRPr lang="zh-CN" altLang="en-US" dirty="0"/>
          </a:p>
        </p:txBody>
      </p:sp>
      <p:sp>
        <p:nvSpPr>
          <p:cNvPr id="9" name="椭圆 8"/>
          <p:cNvSpPr/>
          <p:nvPr userDrawn="1"/>
        </p:nvSpPr>
        <p:spPr>
          <a:xfrm>
            <a:off x="709732" y="401955"/>
            <a:ext cx="418338" cy="41833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旗黑-45S" panose="00020600040101010101" pitchFamily="18" charset="-122"/>
              <a:ea typeface="汉仪旗黑-45S" panose="00020600040101010101" pitchFamily="18" charset="-122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9857" y="401955"/>
            <a:ext cx="418338" cy="41833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旗黑-45S" panose="00020600040101010101" pitchFamily="18" charset="-122"/>
              <a:ea typeface="汉仪旗黑-45S" panose="00020600040101010101" pitchFamily="18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旗黑-45S" panose="00020600040101010101" pitchFamily="18" charset="-122"/>
              <a:ea typeface="汉仪旗黑-45S" panose="00020600040101010101" pitchFamily="18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"/>
            <a:ext cx="12192000" cy="68566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6" Type="http://schemas.openxmlformats.org/officeDocument/2006/relationships/notesSlide" Target="../notesSlides/notesSlide15.xml"/><Relationship Id="rId35" Type="http://schemas.openxmlformats.org/officeDocument/2006/relationships/slideLayout" Target="../slideLayouts/slideLayout2.xml"/><Relationship Id="rId34" Type="http://schemas.openxmlformats.org/officeDocument/2006/relationships/tags" Target="../tags/tag80.xml"/><Relationship Id="rId33" Type="http://schemas.openxmlformats.org/officeDocument/2006/relationships/tags" Target="../tags/tag79.xml"/><Relationship Id="rId32" Type="http://schemas.openxmlformats.org/officeDocument/2006/relationships/tags" Target="../tags/tag78.xml"/><Relationship Id="rId31" Type="http://schemas.openxmlformats.org/officeDocument/2006/relationships/image" Target="../media/image7.png"/><Relationship Id="rId30" Type="http://schemas.openxmlformats.org/officeDocument/2006/relationships/tags" Target="../tags/tag77.xml"/><Relationship Id="rId3" Type="http://schemas.openxmlformats.org/officeDocument/2006/relationships/tags" Target="../tags/tag50.xml"/><Relationship Id="rId29" Type="http://schemas.openxmlformats.org/officeDocument/2006/relationships/tags" Target="../tags/tag76.xml"/><Relationship Id="rId28" Type="http://schemas.openxmlformats.org/officeDocument/2006/relationships/tags" Target="../tags/tag75.xml"/><Relationship Id="rId27" Type="http://schemas.openxmlformats.org/officeDocument/2006/relationships/tags" Target="../tags/tag74.xml"/><Relationship Id="rId26" Type="http://schemas.openxmlformats.org/officeDocument/2006/relationships/tags" Target="../tags/tag73.xml"/><Relationship Id="rId25" Type="http://schemas.openxmlformats.org/officeDocument/2006/relationships/tags" Target="../tags/tag72.xml"/><Relationship Id="rId24" Type="http://schemas.openxmlformats.org/officeDocument/2006/relationships/tags" Target="../tags/tag71.xml"/><Relationship Id="rId23" Type="http://schemas.openxmlformats.org/officeDocument/2006/relationships/tags" Target="../tags/tag70.xml"/><Relationship Id="rId22" Type="http://schemas.openxmlformats.org/officeDocument/2006/relationships/tags" Target="../tags/tag69.xml"/><Relationship Id="rId21" Type="http://schemas.openxmlformats.org/officeDocument/2006/relationships/tags" Target="../tags/tag68.xml"/><Relationship Id="rId20" Type="http://schemas.openxmlformats.org/officeDocument/2006/relationships/tags" Target="../tags/tag67.xml"/><Relationship Id="rId2" Type="http://schemas.openxmlformats.org/officeDocument/2006/relationships/tags" Target="../tags/tag49.xml"/><Relationship Id="rId19" Type="http://schemas.openxmlformats.org/officeDocument/2006/relationships/tags" Target="../tags/tag66.xml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tags" Target="../tags/tag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4" Type="http://schemas.openxmlformats.org/officeDocument/2006/relationships/notesSlide" Target="../notesSlides/notesSlide3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24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5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6.xml"/><Relationship Id="rId2" Type="http://schemas.openxmlformats.org/officeDocument/2006/relationships/image" Target="../media/image4.png"/><Relationship Id="rId1" Type="http://schemas.openxmlformats.org/officeDocument/2006/relationships/tags" Target="../tags/tag25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8.xml"/><Relationship Id="rId2" Type="http://schemas.openxmlformats.org/officeDocument/2006/relationships/image" Target="../media/image4.png"/><Relationship Id="rId1" Type="http://schemas.openxmlformats.org/officeDocument/2006/relationships/tags" Target="../tags/tag2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image" Target="../media/image6.png"/><Relationship Id="rId1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3"/>
          <p:cNvSpPr txBox="1"/>
          <p:nvPr/>
        </p:nvSpPr>
        <p:spPr>
          <a:xfrm>
            <a:off x="634874" y="1962242"/>
            <a:ext cx="11440160" cy="1359535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sz="40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大单元</a:t>
            </a:r>
            <a:r>
              <a:rPr sz="40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教学</a:t>
            </a:r>
            <a:r>
              <a:rPr lang="zh-CN" sz="40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设计视角下的</a:t>
            </a:r>
            <a:r>
              <a:rPr lang="en-US" altLang="zh-CN" sz="40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“</a:t>
            </a:r>
            <a:r>
              <a:rPr lang="zh-CN" sz="40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主题</a:t>
            </a:r>
            <a:r>
              <a:rPr lang="en-US" altLang="zh-CN" sz="40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”</a:t>
            </a:r>
            <a:r>
              <a:rPr lang="zh-CN" sz="4000" dirty="0">
                <a:solidFill>
                  <a:srgbClr val="FF0000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构建</a:t>
            </a:r>
            <a:r>
              <a:rPr lang="en-US" altLang="zh-CN" sz="4000" dirty="0">
                <a:solidFill>
                  <a:srgbClr val="E37786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 </a:t>
            </a:r>
            <a:endParaRPr lang="en-US" altLang="zh-CN" sz="4000" dirty="0">
              <a:solidFill>
                <a:srgbClr val="E37786"/>
              </a:solidFill>
              <a:latin typeface="汉仪大宋简" panose="02010609000101010101" pitchFamily="49" charset="-122"/>
              <a:ea typeface="汉仪大宋简" panose="02010609000101010101" pitchFamily="49" charset="-122"/>
            </a:endParaRPr>
          </a:p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以七下第二单元《辽宋夏金元时期：民族关系发展和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社会变化》为例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23"/>
          <p:cNvSpPr txBox="1"/>
          <p:nvPr/>
        </p:nvSpPr>
        <p:spPr>
          <a:xfrm>
            <a:off x="5806440" y="4562475"/>
            <a:ext cx="5034915" cy="4057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sz="28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    顺德区凤城实验学校</a:t>
            </a:r>
            <a:r>
              <a:rPr lang="en-US" altLang="zh-CN" sz="28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卢洁红</a:t>
            </a:r>
            <a:endParaRPr lang="zh-CN" altLang="en-US" sz="2800" dirty="0">
              <a:solidFill>
                <a:schemeClr val="tx1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-850900" y="1117600"/>
            <a:ext cx="703050" cy="703050"/>
          </a:xfrm>
          <a:prstGeom prst="roundRect">
            <a:avLst/>
          </a:prstGeom>
          <a:solidFill>
            <a:srgbClr val="758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旗黑-45S" panose="00020600040101010101" pitchFamily="18" charset="-122"/>
              <a:ea typeface="汉仪旗黑-45S" panose="00020600040101010101" pitchFamily="18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-850900" y="1879600"/>
            <a:ext cx="703050" cy="703050"/>
          </a:xfrm>
          <a:prstGeom prst="roundRect">
            <a:avLst/>
          </a:prstGeom>
          <a:solidFill>
            <a:srgbClr val="E2B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旗黑-45S" panose="00020600040101010101" pitchFamily="18" charset="-122"/>
              <a:ea typeface="汉仪旗黑-45S" panose="00020600040101010101" pitchFamily="18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-850900" y="2685142"/>
            <a:ext cx="703050" cy="703050"/>
          </a:xfrm>
          <a:prstGeom prst="roundRect">
            <a:avLst/>
          </a:prstGeom>
          <a:solidFill>
            <a:srgbClr val="E39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旗黑-45S" panose="00020600040101010101" pitchFamily="18" charset="-122"/>
              <a:ea typeface="汉仪旗黑-45S" panose="00020600040101010101" pitchFamily="18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-850900" y="3490684"/>
            <a:ext cx="703050" cy="703050"/>
          </a:xfrm>
          <a:prstGeom prst="roundRect">
            <a:avLst/>
          </a:prstGeom>
          <a:solidFill>
            <a:srgbClr val="E37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E6899B"/>
              </a:solidFill>
              <a:latin typeface="汉仪旗黑-45S" panose="00020600040101010101" pitchFamily="18" charset="-122"/>
              <a:ea typeface="汉仪旗黑-45S" panose="00020600040101010101" pitchFamily="18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-850900" y="4265384"/>
            <a:ext cx="703050" cy="703050"/>
          </a:xfrm>
          <a:prstGeom prst="roundRect">
            <a:avLst/>
          </a:prstGeom>
          <a:solidFill>
            <a:srgbClr val="B1D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旗黑-45S" panose="00020600040101010101" pitchFamily="18" charset="-122"/>
              <a:ea typeface="汉仪旗黑-45S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288925" y="184150"/>
            <a:ext cx="9827260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五、“主题”构建导向下的大单元教学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规划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423545" y="765175"/>
          <a:ext cx="10608945" cy="6013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5675"/>
                <a:gridCol w="1660544"/>
                <a:gridCol w="6692265"/>
                <a:gridCol w="1300461"/>
              </a:tblGrid>
              <a:tr h="342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课时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学习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主题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所学内容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课节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5619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大单元学习规划，整体认知宋元时期的主题内容，准备后续大单元学习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h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 h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rowSpan="5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民族关系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宋太祖强化中央集权、重文轻武的政策、王安石变法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rgbClr val="0070C0"/>
                          </a:solidFill>
                        </a:rPr>
                        <a:t>6</a:t>
                      </a:r>
                      <a:endParaRPr lang="en-US" altLang="zh-CN" sz="2400" b="1">
                        <a:solidFill>
                          <a:srgbClr val="0070C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5759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v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契丹族和党项族、辽和北宋的和战、西夏和北宋的关系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rgbClr val="0070C0"/>
                          </a:solidFill>
                        </a:rPr>
                        <a:t>7</a:t>
                      </a:r>
                      <a:endParaRPr lang="en-US" altLang="zh-CN" sz="2400" b="1">
                        <a:solidFill>
                          <a:srgbClr val="0070C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53848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v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女真族的崛起、金灭辽及北宋、南宋的偏安、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rgbClr val="0070C0"/>
                          </a:solidFill>
                        </a:rPr>
                        <a:t>8</a:t>
                      </a:r>
                      <a:endParaRPr lang="en-US" altLang="zh-CN" sz="2400" b="1">
                        <a:solidFill>
                          <a:srgbClr val="0070C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56134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v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成吉思汗统一蒙古、蒙古灭西夏与金、元朝的建立与统一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solidFill>
                            <a:srgbClr val="0070C0"/>
                          </a:solidFill>
                        </a:rPr>
                        <a:t>10</a:t>
                      </a:r>
                      <a:endParaRPr lang="en-US" altLang="zh-CN" sz="2400" b="1">
                        <a:solidFill>
                          <a:srgbClr val="0070C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64198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v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元朝疆域和民族交融、行省制度、元朝对边疆地区的管辖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solidFill>
                            <a:srgbClr val="0070C0"/>
                          </a:solidFill>
                        </a:rPr>
                        <a:t>11</a:t>
                      </a:r>
                      <a:endParaRPr lang="en-US" altLang="zh-CN" sz="2400" b="1">
                        <a:solidFill>
                          <a:srgbClr val="0070C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47879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rowSpan="3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社会变化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农业的发展、手工业的兴盛、商业贸易的繁荣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solidFill>
                            <a:srgbClr val="0070C0"/>
                          </a:solidFill>
                        </a:rPr>
                        <a:t>9</a:t>
                      </a:r>
                      <a:endParaRPr lang="en-US" altLang="zh-CN" sz="2400" b="1">
                        <a:solidFill>
                          <a:srgbClr val="0070C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50863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v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繁荣的都市生活、宋词和元曲、司马光和《资治通鉴》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solidFill>
                            <a:srgbClr val="0070C0"/>
                          </a:solidFill>
                        </a:rPr>
                        <a:t>12</a:t>
                      </a:r>
                      <a:endParaRPr lang="en-US" altLang="zh-CN" sz="2400" b="1">
                        <a:solidFill>
                          <a:srgbClr val="0070C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54927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v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活字印刷术的发明、指南针火药的应用、发达的中外交通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solidFill>
                            <a:srgbClr val="0070C0"/>
                          </a:solidFill>
                        </a:rPr>
                        <a:t>13</a:t>
                      </a:r>
                      <a:endParaRPr lang="en-US" altLang="zh-CN" sz="2400" b="1">
                        <a:solidFill>
                          <a:srgbClr val="0070C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</a:tr>
              <a:tr h="62166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大单元学习归纳，在完成学习内容后，围绕主题归纳知识，加深理解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79000"/>
                      </a:schemeClr>
                    </a:solidFill>
                  </a:tcPr>
                </a:tc>
                <a:tc h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 hMerge="1"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0" y="226060"/>
            <a:ext cx="11446510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六、“主题”构建导向下的大单元教学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目标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0215" y="1374775"/>
            <a:ext cx="11322050" cy="539559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just">
              <a:lnSpc>
                <a:spcPct val="120000"/>
              </a:lnSpc>
            </a:pPr>
            <a:r>
              <a:rPr lang="en-US" altLang="zh-CN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认识北宋面临的新形势，了解辽、宋、西夏的并立与北宋强化中央集权和重文轻武的政策;通过了解宋金之战、南宋偏安和南方地区的经济繁荣，知道中国古代经济重心的进一步南移;通过了解蒙古兴起和元朝统一，设立行省、宣政院等制度，知道西藏在元代正式纳入中国版图，理解元朝统一对中华民族进一步交融的重要意义;通过了解这一时期的城市和商业发展、科技创新、文学艺术成就和对外交流，认识宋元时期繁荣的经济、文化在中国历史上的重要地位;通过岳飞、文天祥等人的英雄事迹，体会中华民族英勇不屈的精神;通过印刷术、指南针、火药的应用和外传，认识中国古代的重要发明对世界文明发展的页献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2022版初中历史新课标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8415020" y="4765675"/>
            <a:ext cx="2188845" cy="42291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238375" y="5302885"/>
            <a:ext cx="4885055" cy="37147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67640" y="879475"/>
            <a:ext cx="1162367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任务二：</a:t>
            </a:r>
            <a:r>
              <a:rPr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阅读新课标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，从大单元主题出发，认清本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单元教学</a:t>
            </a:r>
            <a:r>
              <a:rPr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目标</a:t>
            </a:r>
            <a:endParaRPr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0" y="226060"/>
            <a:ext cx="11446510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六、“主题”构建导向下的大单元教学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目标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3530" y="1818640"/>
            <a:ext cx="11322050" cy="422529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just">
              <a:lnSpc>
                <a:spcPct val="120000"/>
              </a:lnSpc>
            </a:pPr>
            <a:r>
              <a:rPr sz="3200" b="1">
                <a:solidFill>
                  <a:srgbClr val="FF0000"/>
                </a:solidFill>
              </a:rPr>
              <a:t>目标1</a:t>
            </a:r>
            <a:r>
              <a:rPr lang="zh-CN" sz="3200" b="1">
                <a:solidFill>
                  <a:srgbClr val="FF0000"/>
                </a:solidFill>
              </a:rPr>
              <a:t>：</a:t>
            </a:r>
            <a:r>
              <a:rPr sz="3200" b="1">
                <a:solidFill>
                  <a:srgbClr val="FF0000"/>
                </a:solidFill>
              </a:rPr>
              <a:t>掌握</a:t>
            </a:r>
            <a:r>
              <a:rPr lang="zh-CN" sz="3200" b="1">
                <a:solidFill>
                  <a:srgbClr val="FF0000"/>
                </a:solidFill>
              </a:rPr>
              <a:t>宋元</a:t>
            </a:r>
            <a:r>
              <a:rPr sz="3200" b="1">
                <a:solidFill>
                  <a:srgbClr val="FF0000"/>
                </a:solidFill>
              </a:rPr>
              <a:t>时期政治变化与民族关系的发展</a:t>
            </a:r>
            <a:r>
              <a:rPr lang="zh-CN" sz="3200" b="1">
                <a:solidFill>
                  <a:srgbClr val="FF0000"/>
                </a:solidFill>
              </a:rPr>
              <a:t>脉络</a:t>
            </a:r>
            <a:endParaRPr lang="zh-CN" sz="3200" b="1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zh-CN" sz="3200" b="1">
                <a:solidFill>
                  <a:srgbClr val="FF0000"/>
                </a:solidFill>
              </a:rPr>
              <a:t> </a:t>
            </a:r>
            <a:r>
              <a:rPr lang="en-US" altLang="zh-CN" sz="3200" b="1">
                <a:solidFill>
                  <a:srgbClr val="FF0000"/>
                </a:solidFill>
              </a:rPr>
              <a:t>         </a:t>
            </a:r>
            <a:r>
              <a:rPr lang="zh-CN" sz="3200" b="1">
                <a:solidFill>
                  <a:srgbClr val="FF0000"/>
                </a:solidFill>
              </a:rPr>
              <a:t>（民族关系）</a:t>
            </a:r>
            <a:endParaRPr sz="3200" b="1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sz="3200" b="1"/>
              <a:t> </a:t>
            </a:r>
            <a:r>
              <a:rPr lang="en-US" sz="3200" b="1"/>
              <a:t>       </a:t>
            </a:r>
            <a:r>
              <a:rPr sz="3200" b="1"/>
              <a:t>认识北宋面临的新形势，了解辽、宋、西夏的并立与北宋强化中央集权和重文轻武的政策;通过了解宋金之战、南宋偏安……通过了解蒙古兴起和元朝统一，设立行省、宣政院等制度，知道西藏在元代正式纳入中国版图，理解元朝统一对中华民族进一步交融的重要意义。</a:t>
            </a:r>
            <a:endParaRPr sz="3200" b="1"/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67640" y="879475"/>
            <a:ext cx="1162367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任务二：</a:t>
            </a:r>
            <a:r>
              <a:rPr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阅读新课标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，从大单元主题出发，认清本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单元教学</a:t>
            </a:r>
            <a:r>
              <a:rPr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目标</a:t>
            </a:r>
            <a:endParaRPr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0" y="226060"/>
            <a:ext cx="11446510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六、“主题”构建导向下的大单元教学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目标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3530" y="1818640"/>
            <a:ext cx="11322050" cy="363474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just">
              <a:lnSpc>
                <a:spcPct val="120000"/>
              </a:lnSpc>
            </a:pPr>
            <a:r>
              <a:rPr sz="3200" b="1">
                <a:solidFill>
                  <a:srgbClr val="FF0000"/>
                </a:solidFill>
              </a:rPr>
              <a:t>目标2</a:t>
            </a:r>
            <a:r>
              <a:rPr lang="zh-CN" sz="3200" b="1">
                <a:solidFill>
                  <a:srgbClr val="FF0000"/>
                </a:solidFill>
              </a:rPr>
              <a:t>：了解</a:t>
            </a:r>
            <a:r>
              <a:rPr sz="3200" b="1">
                <a:solidFill>
                  <a:srgbClr val="FF0000"/>
                </a:solidFill>
              </a:rPr>
              <a:t>这一时期社会变化的表现</a:t>
            </a:r>
            <a:r>
              <a:rPr lang="zh-CN" sz="3200" b="1">
                <a:solidFill>
                  <a:srgbClr val="FF0000"/>
                </a:solidFill>
              </a:rPr>
              <a:t>（社会变化）</a:t>
            </a:r>
            <a:endParaRPr sz="3200" b="1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sz="3200" b="1">
                <a:solidFill>
                  <a:srgbClr val="FF0000"/>
                </a:solidFill>
              </a:rPr>
              <a:t> </a:t>
            </a:r>
            <a:r>
              <a:rPr lang="en-US" sz="3200" b="1">
                <a:solidFill>
                  <a:srgbClr val="FF0000"/>
                </a:solidFill>
              </a:rPr>
              <a:t>     </a:t>
            </a:r>
            <a:r>
              <a:rPr sz="3200" b="1"/>
              <a:t>通过了解南方地区的经济繁荣，知道中国古代经济重心的进一步南移:通过了解这一时期的城市和商业发展、科技创新、文学艺术成就和对外交流，认识宋元时期繁荣的经济、文化在中国历史上的重要地位;通过印刷术、指南针、火药的应用和外传，认识中国古代的重要发明对世界文明发展的贡献。</a:t>
            </a:r>
            <a:endParaRPr sz="3200" b="1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67640" y="879475"/>
            <a:ext cx="1162367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任务二：</a:t>
            </a:r>
            <a:r>
              <a:rPr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阅读新课标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，从大单元主题出发，认清本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单元教学</a:t>
            </a:r>
            <a:r>
              <a:rPr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目标</a:t>
            </a:r>
            <a:endParaRPr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0" y="226060"/>
            <a:ext cx="11446510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六、“主题”构建导向下的大单元教学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目标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3530" y="1818640"/>
            <a:ext cx="11322050" cy="363474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just">
              <a:lnSpc>
                <a:spcPct val="120000"/>
              </a:lnSpc>
            </a:pPr>
            <a:r>
              <a:rPr sz="3200" b="1">
                <a:solidFill>
                  <a:srgbClr val="FF0000"/>
                </a:solidFill>
              </a:rPr>
              <a:t>目标</a:t>
            </a:r>
            <a:r>
              <a:rPr lang="en-US" sz="3200" b="1">
                <a:solidFill>
                  <a:srgbClr val="FF0000"/>
                </a:solidFill>
              </a:rPr>
              <a:t>3</a:t>
            </a:r>
            <a:r>
              <a:rPr lang="zh-CN" sz="3200" b="1">
                <a:solidFill>
                  <a:srgbClr val="FF0000"/>
                </a:solidFill>
              </a:rPr>
              <a:t>：知道</a:t>
            </a:r>
            <a:r>
              <a:rPr sz="3200" b="1">
                <a:solidFill>
                  <a:srgbClr val="FF0000"/>
                </a:solidFill>
              </a:rPr>
              <a:t>英雄人物</a:t>
            </a:r>
            <a:r>
              <a:rPr lang="zh-CN" sz="3200" b="1">
                <a:solidFill>
                  <a:srgbClr val="FF0000"/>
                </a:solidFill>
              </a:rPr>
              <a:t>的</a:t>
            </a:r>
            <a:r>
              <a:rPr sz="3200" b="1">
                <a:solidFill>
                  <a:srgbClr val="FF0000"/>
                </a:solidFill>
              </a:rPr>
              <a:t>事迹，</a:t>
            </a:r>
            <a:r>
              <a:rPr lang="zh-CN" sz="3200" b="1">
                <a:solidFill>
                  <a:srgbClr val="FF0000"/>
                </a:solidFill>
              </a:rPr>
              <a:t>认识宋元时期重要发明，</a:t>
            </a:r>
            <a:r>
              <a:rPr sz="3200" b="1">
                <a:solidFill>
                  <a:srgbClr val="FF0000"/>
                </a:solidFill>
              </a:rPr>
              <a:t>感悟中华民族精神</a:t>
            </a:r>
            <a:r>
              <a:rPr lang="zh-CN" sz="3200" b="1">
                <a:solidFill>
                  <a:srgbClr val="FF0000"/>
                </a:solidFill>
              </a:rPr>
              <a:t>，对我国重要发明对世界作出杰出贡献感到无尚自豪（民族精神及</a:t>
            </a:r>
            <a:r>
              <a:rPr lang="zh-CN" sz="3200" b="1">
                <a:solidFill>
                  <a:srgbClr val="FF0000"/>
                </a:solidFill>
              </a:rPr>
              <a:t>爱国情怀）</a:t>
            </a:r>
            <a:endParaRPr sz="3200" b="1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sz="3200" b="1">
                <a:solidFill>
                  <a:srgbClr val="FF0000"/>
                </a:solidFill>
              </a:rPr>
              <a:t> </a:t>
            </a:r>
            <a:r>
              <a:rPr lang="en-US" sz="3200" b="1">
                <a:solidFill>
                  <a:srgbClr val="FF0000"/>
                </a:solidFill>
              </a:rPr>
              <a:t>     </a:t>
            </a:r>
            <a:r>
              <a:rPr sz="3200" b="1"/>
              <a:t>通过岳飞、文天祥等人的英雄事迹，体会中华民族英勇不屈的精神。通过印刷术、指南针、火药的应用和外传，认识中国古代的重要发明对世界文明发展的贡献。</a:t>
            </a:r>
            <a:endParaRPr sz="3200" b="1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67640" y="879475"/>
            <a:ext cx="1162367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任务二：</a:t>
            </a:r>
            <a:r>
              <a:rPr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阅读新课标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，从大单元主题出发，认清本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单元教学</a:t>
            </a:r>
            <a:r>
              <a:rPr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目标</a:t>
            </a:r>
            <a:endParaRPr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2" name="图形 80"/>
          <p:cNvGrpSpPr/>
          <p:nvPr/>
        </p:nvGrpSpPr>
        <p:grpSpPr>
          <a:xfrm rot="0">
            <a:off x="1422400" y="1605915"/>
            <a:ext cx="2145030" cy="839470"/>
            <a:chOff x="3544046" y="2362199"/>
            <a:chExt cx="5103908" cy="2133602"/>
          </a:xfrm>
        </p:grpSpPr>
        <p:sp>
          <p:nvSpPr>
            <p:cNvPr id="83" name="任意多边形: 形状 82"/>
            <p:cNvSpPr/>
            <p:nvPr>
              <p:custDataLst>
                <p:tags r:id="rId1"/>
              </p:custDataLst>
            </p:nvPr>
          </p:nvSpPr>
          <p:spPr>
            <a:xfrm>
              <a:off x="3669551" y="2362199"/>
              <a:ext cx="4983980" cy="2128024"/>
            </a:xfrm>
            <a:custGeom>
              <a:avLst/>
              <a:gdLst>
                <a:gd name="connsiteX0" fmla="*/ 4983980 w 4983980"/>
                <a:gd name="connsiteY0" fmla="*/ 2128024 h 2128024"/>
                <a:gd name="connsiteX1" fmla="*/ 1172783 w 4983980"/>
                <a:gd name="connsiteY1" fmla="*/ 2128024 h 2128024"/>
                <a:gd name="connsiteX2" fmla="*/ 1126764 w 4983980"/>
                <a:gd name="connsiteY2" fmla="*/ 2058299 h 2128024"/>
                <a:gd name="connsiteX3" fmla="*/ 4914255 w 4983980"/>
                <a:gd name="connsiteY3" fmla="*/ 2058299 h 2128024"/>
                <a:gd name="connsiteX4" fmla="*/ 4914255 w 4983980"/>
                <a:gd name="connsiteY4" fmla="*/ 69726 h 2128024"/>
                <a:gd name="connsiteX5" fmla="*/ 69726 w 4983980"/>
                <a:gd name="connsiteY5" fmla="*/ 69726 h 2128024"/>
                <a:gd name="connsiteX6" fmla="*/ 69726 w 4983980"/>
                <a:gd name="connsiteY6" fmla="*/ 1694331 h 2128024"/>
                <a:gd name="connsiteX7" fmla="*/ 0 w 4983980"/>
                <a:gd name="connsiteY7" fmla="*/ 1694331 h 2128024"/>
                <a:gd name="connsiteX8" fmla="*/ 0 w 4983980"/>
                <a:gd name="connsiteY8" fmla="*/ 0 h 2128024"/>
                <a:gd name="connsiteX9" fmla="*/ 4983980 w 4983980"/>
                <a:gd name="connsiteY9" fmla="*/ 0 h 212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83980" h="2128024">
                  <a:moveTo>
                    <a:pt x="4983980" y="2128024"/>
                  </a:moveTo>
                  <a:lnTo>
                    <a:pt x="1172783" y="2128024"/>
                  </a:lnTo>
                  <a:lnTo>
                    <a:pt x="1126764" y="2058299"/>
                  </a:lnTo>
                  <a:lnTo>
                    <a:pt x="4914255" y="2058299"/>
                  </a:lnTo>
                  <a:lnTo>
                    <a:pt x="4914255" y="69726"/>
                  </a:lnTo>
                  <a:lnTo>
                    <a:pt x="69726" y="69726"/>
                  </a:lnTo>
                  <a:lnTo>
                    <a:pt x="69726" y="1694331"/>
                  </a:lnTo>
                  <a:lnTo>
                    <a:pt x="0" y="1694331"/>
                  </a:lnTo>
                  <a:lnTo>
                    <a:pt x="0" y="0"/>
                  </a:lnTo>
                  <a:lnTo>
                    <a:pt x="4983980" y="0"/>
                  </a:ln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4" name="任意多边形: 形状 83"/>
            <p:cNvSpPr/>
            <p:nvPr>
              <p:custDataLst>
                <p:tags r:id="rId2"/>
              </p:custDataLst>
            </p:nvPr>
          </p:nvSpPr>
          <p:spPr>
            <a:xfrm>
              <a:off x="3544046" y="4144384"/>
              <a:ext cx="207782" cy="345838"/>
            </a:xfrm>
            <a:custGeom>
              <a:avLst/>
              <a:gdLst>
                <a:gd name="connsiteX0" fmla="*/ 207782 w 207782"/>
                <a:gd name="connsiteY0" fmla="*/ 345839 h 345838"/>
                <a:gd name="connsiteX1" fmla="*/ 119928 w 207782"/>
                <a:gd name="connsiteY1" fmla="*/ 345839 h 345838"/>
                <a:gd name="connsiteX2" fmla="*/ 0 w 207782"/>
                <a:gd name="connsiteY2" fmla="*/ 172919 h 345838"/>
                <a:gd name="connsiteX3" fmla="*/ 119928 w 207782"/>
                <a:gd name="connsiteY3" fmla="*/ 0 h 345838"/>
                <a:gd name="connsiteX4" fmla="*/ 207782 w 207782"/>
                <a:gd name="connsiteY4" fmla="*/ 0 h 345838"/>
                <a:gd name="connsiteX5" fmla="*/ 87854 w 207782"/>
                <a:gd name="connsiteY5" fmla="*/ 172919 h 34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782" h="345838">
                  <a:moveTo>
                    <a:pt x="207782" y="345839"/>
                  </a:moveTo>
                  <a:lnTo>
                    <a:pt x="119928" y="345839"/>
                  </a:lnTo>
                  <a:lnTo>
                    <a:pt x="0" y="172919"/>
                  </a:lnTo>
                  <a:lnTo>
                    <a:pt x="119928" y="0"/>
                  </a:lnTo>
                  <a:lnTo>
                    <a:pt x="207782" y="0"/>
                  </a:lnTo>
                  <a:lnTo>
                    <a:pt x="87854" y="172919"/>
                  </a:lnTo>
                  <a:close/>
                </a:path>
              </a:pathLst>
            </a:custGeom>
            <a:solidFill>
              <a:srgbClr val="F1887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>
              <p:custDataLst>
                <p:tags r:id="rId3"/>
              </p:custDataLst>
            </p:nvPr>
          </p:nvSpPr>
          <p:spPr>
            <a:xfrm>
              <a:off x="3712781" y="4144384"/>
              <a:ext cx="207782" cy="345838"/>
            </a:xfrm>
            <a:custGeom>
              <a:avLst/>
              <a:gdLst>
                <a:gd name="connsiteX0" fmla="*/ 207782 w 207782"/>
                <a:gd name="connsiteY0" fmla="*/ 345839 h 345838"/>
                <a:gd name="connsiteX1" fmla="*/ 119928 w 207782"/>
                <a:gd name="connsiteY1" fmla="*/ 345839 h 345838"/>
                <a:gd name="connsiteX2" fmla="*/ 0 w 207782"/>
                <a:gd name="connsiteY2" fmla="*/ 172919 h 345838"/>
                <a:gd name="connsiteX3" fmla="*/ 119928 w 207782"/>
                <a:gd name="connsiteY3" fmla="*/ 0 h 345838"/>
                <a:gd name="connsiteX4" fmla="*/ 207782 w 207782"/>
                <a:gd name="connsiteY4" fmla="*/ 0 h 345838"/>
                <a:gd name="connsiteX5" fmla="*/ 87854 w 207782"/>
                <a:gd name="connsiteY5" fmla="*/ 172919 h 34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782" h="345838">
                  <a:moveTo>
                    <a:pt x="207782" y="345839"/>
                  </a:moveTo>
                  <a:lnTo>
                    <a:pt x="119928" y="345839"/>
                  </a:lnTo>
                  <a:lnTo>
                    <a:pt x="0" y="172919"/>
                  </a:lnTo>
                  <a:lnTo>
                    <a:pt x="119928" y="0"/>
                  </a:lnTo>
                  <a:lnTo>
                    <a:pt x="207782" y="0"/>
                  </a:lnTo>
                  <a:lnTo>
                    <a:pt x="87854" y="172919"/>
                  </a:lnTo>
                  <a:close/>
                </a:path>
              </a:pathLst>
            </a:custGeom>
            <a:solidFill>
              <a:srgbClr val="F1887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>
              <p:custDataLst>
                <p:tags r:id="rId4"/>
              </p:custDataLst>
            </p:nvPr>
          </p:nvSpPr>
          <p:spPr>
            <a:xfrm>
              <a:off x="3881517" y="4144384"/>
              <a:ext cx="207782" cy="345838"/>
            </a:xfrm>
            <a:custGeom>
              <a:avLst/>
              <a:gdLst>
                <a:gd name="connsiteX0" fmla="*/ 207782 w 207782"/>
                <a:gd name="connsiteY0" fmla="*/ 345839 h 345838"/>
                <a:gd name="connsiteX1" fmla="*/ 119928 w 207782"/>
                <a:gd name="connsiteY1" fmla="*/ 345839 h 345838"/>
                <a:gd name="connsiteX2" fmla="*/ 0 w 207782"/>
                <a:gd name="connsiteY2" fmla="*/ 172919 h 345838"/>
                <a:gd name="connsiteX3" fmla="*/ 119928 w 207782"/>
                <a:gd name="connsiteY3" fmla="*/ 0 h 345838"/>
                <a:gd name="connsiteX4" fmla="*/ 207782 w 207782"/>
                <a:gd name="connsiteY4" fmla="*/ 0 h 345838"/>
                <a:gd name="connsiteX5" fmla="*/ 87854 w 207782"/>
                <a:gd name="connsiteY5" fmla="*/ 172919 h 34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782" h="345838">
                  <a:moveTo>
                    <a:pt x="207782" y="345839"/>
                  </a:moveTo>
                  <a:lnTo>
                    <a:pt x="119928" y="345839"/>
                  </a:lnTo>
                  <a:lnTo>
                    <a:pt x="0" y="172919"/>
                  </a:lnTo>
                  <a:lnTo>
                    <a:pt x="119928" y="0"/>
                  </a:lnTo>
                  <a:lnTo>
                    <a:pt x="207782" y="0"/>
                  </a:lnTo>
                  <a:lnTo>
                    <a:pt x="87854" y="172919"/>
                  </a:lnTo>
                  <a:close/>
                </a:path>
              </a:pathLst>
            </a:custGeom>
            <a:solidFill>
              <a:srgbClr val="F1887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>
              <p:custDataLst>
                <p:tags r:id="rId5"/>
              </p:custDataLst>
            </p:nvPr>
          </p:nvSpPr>
          <p:spPr>
            <a:xfrm>
              <a:off x="4050253" y="4144384"/>
              <a:ext cx="207782" cy="345838"/>
            </a:xfrm>
            <a:custGeom>
              <a:avLst/>
              <a:gdLst>
                <a:gd name="connsiteX0" fmla="*/ 207782 w 207782"/>
                <a:gd name="connsiteY0" fmla="*/ 345839 h 345838"/>
                <a:gd name="connsiteX1" fmla="*/ 119928 w 207782"/>
                <a:gd name="connsiteY1" fmla="*/ 345839 h 345838"/>
                <a:gd name="connsiteX2" fmla="*/ 0 w 207782"/>
                <a:gd name="connsiteY2" fmla="*/ 172919 h 345838"/>
                <a:gd name="connsiteX3" fmla="*/ 119928 w 207782"/>
                <a:gd name="connsiteY3" fmla="*/ 0 h 345838"/>
                <a:gd name="connsiteX4" fmla="*/ 207782 w 207782"/>
                <a:gd name="connsiteY4" fmla="*/ 0 h 345838"/>
                <a:gd name="connsiteX5" fmla="*/ 87854 w 207782"/>
                <a:gd name="connsiteY5" fmla="*/ 172919 h 34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782" h="345838">
                  <a:moveTo>
                    <a:pt x="207782" y="345839"/>
                  </a:moveTo>
                  <a:lnTo>
                    <a:pt x="119928" y="345839"/>
                  </a:lnTo>
                  <a:lnTo>
                    <a:pt x="0" y="172919"/>
                  </a:lnTo>
                  <a:lnTo>
                    <a:pt x="119928" y="0"/>
                  </a:lnTo>
                  <a:lnTo>
                    <a:pt x="207782" y="0"/>
                  </a:lnTo>
                  <a:lnTo>
                    <a:pt x="87854" y="172919"/>
                  </a:lnTo>
                  <a:close/>
                </a:path>
              </a:pathLst>
            </a:custGeom>
            <a:solidFill>
              <a:srgbClr val="F1887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>
              <p:custDataLst>
                <p:tags r:id="rId6"/>
              </p:custDataLst>
            </p:nvPr>
          </p:nvSpPr>
          <p:spPr>
            <a:xfrm>
              <a:off x="4220383" y="4144384"/>
              <a:ext cx="206387" cy="345838"/>
            </a:xfrm>
            <a:custGeom>
              <a:avLst/>
              <a:gdLst>
                <a:gd name="connsiteX0" fmla="*/ 206388 w 206387"/>
                <a:gd name="connsiteY0" fmla="*/ 345839 h 345838"/>
                <a:gd name="connsiteX1" fmla="*/ 119928 w 206387"/>
                <a:gd name="connsiteY1" fmla="*/ 345839 h 345838"/>
                <a:gd name="connsiteX2" fmla="*/ 0 w 206387"/>
                <a:gd name="connsiteY2" fmla="*/ 172919 h 345838"/>
                <a:gd name="connsiteX3" fmla="*/ 119928 w 206387"/>
                <a:gd name="connsiteY3" fmla="*/ 0 h 345838"/>
                <a:gd name="connsiteX4" fmla="*/ 206388 w 206387"/>
                <a:gd name="connsiteY4" fmla="*/ 0 h 345838"/>
                <a:gd name="connsiteX5" fmla="*/ 86460 w 206387"/>
                <a:gd name="connsiteY5" fmla="*/ 172919 h 34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387" h="345838">
                  <a:moveTo>
                    <a:pt x="206388" y="345839"/>
                  </a:moveTo>
                  <a:lnTo>
                    <a:pt x="119928" y="345839"/>
                  </a:lnTo>
                  <a:lnTo>
                    <a:pt x="0" y="172919"/>
                  </a:lnTo>
                  <a:lnTo>
                    <a:pt x="119928" y="0"/>
                  </a:lnTo>
                  <a:lnTo>
                    <a:pt x="206388" y="0"/>
                  </a:lnTo>
                  <a:lnTo>
                    <a:pt x="86460" y="172919"/>
                  </a:lnTo>
                  <a:close/>
                </a:path>
              </a:pathLst>
            </a:custGeom>
            <a:solidFill>
              <a:srgbClr val="F1887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>
              <p:custDataLst>
                <p:tags r:id="rId7"/>
              </p:custDataLst>
            </p:nvPr>
          </p:nvSpPr>
          <p:spPr>
            <a:xfrm>
              <a:off x="4389119" y="4144384"/>
              <a:ext cx="206387" cy="345838"/>
            </a:xfrm>
            <a:custGeom>
              <a:avLst/>
              <a:gdLst>
                <a:gd name="connsiteX0" fmla="*/ 206388 w 206387"/>
                <a:gd name="connsiteY0" fmla="*/ 345839 h 345838"/>
                <a:gd name="connsiteX1" fmla="*/ 119928 w 206387"/>
                <a:gd name="connsiteY1" fmla="*/ 345839 h 345838"/>
                <a:gd name="connsiteX2" fmla="*/ 0 w 206387"/>
                <a:gd name="connsiteY2" fmla="*/ 172919 h 345838"/>
                <a:gd name="connsiteX3" fmla="*/ 119928 w 206387"/>
                <a:gd name="connsiteY3" fmla="*/ 0 h 345838"/>
                <a:gd name="connsiteX4" fmla="*/ 206388 w 206387"/>
                <a:gd name="connsiteY4" fmla="*/ 0 h 345838"/>
                <a:gd name="connsiteX5" fmla="*/ 86460 w 206387"/>
                <a:gd name="connsiteY5" fmla="*/ 172919 h 34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387" h="345838">
                  <a:moveTo>
                    <a:pt x="206388" y="345839"/>
                  </a:moveTo>
                  <a:lnTo>
                    <a:pt x="119928" y="345839"/>
                  </a:lnTo>
                  <a:lnTo>
                    <a:pt x="0" y="172919"/>
                  </a:lnTo>
                  <a:lnTo>
                    <a:pt x="119928" y="0"/>
                  </a:lnTo>
                  <a:lnTo>
                    <a:pt x="206388" y="0"/>
                  </a:lnTo>
                  <a:lnTo>
                    <a:pt x="86460" y="172919"/>
                  </a:lnTo>
                  <a:close/>
                </a:path>
              </a:pathLst>
            </a:custGeom>
            <a:solidFill>
              <a:srgbClr val="F1887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>
              <p:custDataLst>
                <p:tags r:id="rId8"/>
              </p:custDataLst>
            </p:nvPr>
          </p:nvSpPr>
          <p:spPr>
            <a:xfrm>
              <a:off x="4557855" y="4144384"/>
              <a:ext cx="206387" cy="345838"/>
            </a:xfrm>
            <a:custGeom>
              <a:avLst/>
              <a:gdLst>
                <a:gd name="connsiteX0" fmla="*/ 206388 w 206387"/>
                <a:gd name="connsiteY0" fmla="*/ 345839 h 345838"/>
                <a:gd name="connsiteX1" fmla="*/ 119928 w 206387"/>
                <a:gd name="connsiteY1" fmla="*/ 345839 h 345838"/>
                <a:gd name="connsiteX2" fmla="*/ 0 w 206387"/>
                <a:gd name="connsiteY2" fmla="*/ 172919 h 345838"/>
                <a:gd name="connsiteX3" fmla="*/ 119928 w 206387"/>
                <a:gd name="connsiteY3" fmla="*/ 0 h 345838"/>
                <a:gd name="connsiteX4" fmla="*/ 206388 w 206387"/>
                <a:gd name="connsiteY4" fmla="*/ 0 h 345838"/>
                <a:gd name="connsiteX5" fmla="*/ 86460 w 206387"/>
                <a:gd name="connsiteY5" fmla="*/ 172919 h 34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387" h="345838">
                  <a:moveTo>
                    <a:pt x="206388" y="345839"/>
                  </a:moveTo>
                  <a:lnTo>
                    <a:pt x="119928" y="345839"/>
                  </a:lnTo>
                  <a:lnTo>
                    <a:pt x="0" y="172919"/>
                  </a:lnTo>
                  <a:lnTo>
                    <a:pt x="119928" y="0"/>
                  </a:lnTo>
                  <a:lnTo>
                    <a:pt x="206388" y="0"/>
                  </a:lnTo>
                  <a:lnTo>
                    <a:pt x="86460" y="172919"/>
                  </a:lnTo>
                  <a:close/>
                </a:path>
              </a:pathLst>
            </a:custGeom>
            <a:solidFill>
              <a:srgbClr val="F1887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510030" y="1656080"/>
            <a:ext cx="3563548" cy="753745"/>
            <a:chOff x="2378" y="2608"/>
            <a:chExt cx="5520" cy="1187"/>
          </a:xfrm>
        </p:grpSpPr>
        <p:sp>
          <p:nvSpPr>
            <p:cNvPr id="6" name="文本框 5"/>
            <p:cNvSpPr txBox="1"/>
            <p:nvPr>
              <p:custDataLst>
                <p:tags r:id="rId9"/>
              </p:custDataLst>
            </p:nvPr>
          </p:nvSpPr>
          <p:spPr>
            <a:xfrm>
              <a:off x="2378" y="2608"/>
              <a:ext cx="3162" cy="115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3600" b="1">
                  <a:solidFill>
                    <a:schemeClr val="dk1"/>
                  </a:solidFill>
                  <a:sym typeface="+mn-ea"/>
                </a:rPr>
                <a:t>核心素养</a:t>
              </a:r>
              <a:endParaRPr lang="zh-CN" altLang="en-US" sz="3600" b="1">
                <a:solidFill>
                  <a:schemeClr val="dk1"/>
                </a:solidFill>
                <a:sym typeface="+mn-ea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6715" y="2779"/>
              <a:ext cx="1183" cy="101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zh-CN" altLang="en-US" sz="3600" b="1"/>
                <a:t>标</a:t>
              </a:r>
              <a:endParaRPr lang="zh-CN" altLang="en-US" sz="3600" b="1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404620" y="2747063"/>
            <a:ext cx="3674110" cy="1010804"/>
            <a:chOff x="2212" y="4422"/>
            <a:chExt cx="5786" cy="1592"/>
          </a:xfrm>
        </p:grpSpPr>
        <p:grpSp>
          <p:nvGrpSpPr>
            <p:cNvPr id="7" name="组合 6" descr="7b0a202020202274657874626f78223a20227b5c2263617465676f72795f69645c223a31303431352c5c2269645c223a32303334323131397d220a7d0a"/>
            <p:cNvGrpSpPr/>
            <p:nvPr/>
          </p:nvGrpSpPr>
          <p:grpSpPr>
            <a:xfrm>
              <a:off x="2212" y="4422"/>
              <a:ext cx="3382" cy="1592"/>
              <a:chOff x="5581" y="3921"/>
              <a:chExt cx="8047" cy="4046"/>
            </a:xfrm>
          </p:grpSpPr>
          <p:grpSp>
            <p:nvGrpSpPr>
              <p:cNvPr id="8" name="图形 80"/>
              <p:cNvGrpSpPr/>
              <p:nvPr/>
            </p:nvGrpSpPr>
            <p:grpSpPr>
              <a:xfrm>
                <a:off x="5581" y="4228"/>
                <a:ext cx="8047" cy="3739"/>
                <a:chOff x="3544046" y="2684615"/>
                <a:chExt cx="5109485" cy="2374284"/>
              </a:xfrm>
            </p:grpSpPr>
            <p:sp>
              <p:nvSpPr>
                <p:cNvPr id="9" name="任意多边形: 形状 82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3669551" y="2684615"/>
                  <a:ext cx="4983980" cy="1483192"/>
                </a:xfrm>
                <a:custGeom>
                  <a:avLst/>
                  <a:gdLst>
                    <a:gd name="connsiteX0" fmla="*/ 4983980 w 4983980"/>
                    <a:gd name="connsiteY0" fmla="*/ 2128024 h 2128024"/>
                    <a:gd name="connsiteX1" fmla="*/ 1172783 w 4983980"/>
                    <a:gd name="connsiteY1" fmla="*/ 2128024 h 2128024"/>
                    <a:gd name="connsiteX2" fmla="*/ 1126764 w 4983980"/>
                    <a:gd name="connsiteY2" fmla="*/ 2058299 h 2128024"/>
                    <a:gd name="connsiteX3" fmla="*/ 4914255 w 4983980"/>
                    <a:gd name="connsiteY3" fmla="*/ 2058299 h 2128024"/>
                    <a:gd name="connsiteX4" fmla="*/ 4914255 w 4983980"/>
                    <a:gd name="connsiteY4" fmla="*/ 69726 h 2128024"/>
                    <a:gd name="connsiteX5" fmla="*/ 69726 w 4983980"/>
                    <a:gd name="connsiteY5" fmla="*/ 69726 h 2128024"/>
                    <a:gd name="connsiteX6" fmla="*/ 69726 w 4983980"/>
                    <a:gd name="connsiteY6" fmla="*/ 1694331 h 2128024"/>
                    <a:gd name="connsiteX7" fmla="*/ 0 w 4983980"/>
                    <a:gd name="connsiteY7" fmla="*/ 1694331 h 2128024"/>
                    <a:gd name="connsiteX8" fmla="*/ 0 w 4983980"/>
                    <a:gd name="connsiteY8" fmla="*/ 0 h 2128024"/>
                    <a:gd name="connsiteX9" fmla="*/ 4983980 w 4983980"/>
                    <a:gd name="connsiteY9" fmla="*/ 0 h 2128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83980" h="2128024">
                      <a:moveTo>
                        <a:pt x="4983980" y="2128024"/>
                      </a:moveTo>
                      <a:lnTo>
                        <a:pt x="1172783" y="2128024"/>
                      </a:lnTo>
                      <a:lnTo>
                        <a:pt x="1126764" y="2058299"/>
                      </a:lnTo>
                      <a:lnTo>
                        <a:pt x="4914255" y="2058299"/>
                      </a:lnTo>
                      <a:lnTo>
                        <a:pt x="4914255" y="69726"/>
                      </a:lnTo>
                      <a:lnTo>
                        <a:pt x="69726" y="69726"/>
                      </a:lnTo>
                      <a:lnTo>
                        <a:pt x="69726" y="1694331"/>
                      </a:lnTo>
                      <a:lnTo>
                        <a:pt x="0" y="1694331"/>
                      </a:lnTo>
                      <a:lnTo>
                        <a:pt x="0" y="0"/>
                      </a:lnTo>
                      <a:lnTo>
                        <a:pt x="4983980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</a:pPr>
                  <a:endParaRPr lang="zh-CN" altLang="en-US" sz="3200" b="1" spc="200"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0" name="任意多边形: 形状 83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3544046" y="3575707"/>
                  <a:ext cx="207782" cy="1483192"/>
                </a:xfrm>
                <a:custGeom>
                  <a:avLst/>
                  <a:gdLst>
                    <a:gd name="connsiteX0" fmla="*/ 207782 w 207782"/>
                    <a:gd name="connsiteY0" fmla="*/ 345839 h 345838"/>
                    <a:gd name="connsiteX1" fmla="*/ 119928 w 207782"/>
                    <a:gd name="connsiteY1" fmla="*/ 345839 h 345838"/>
                    <a:gd name="connsiteX2" fmla="*/ 0 w 207782"/>
                    <a:gd name="connsiteY2" fmla="*/ 172919 h 345838"/>
                    <a:gd name="connsiteX3" fmla="*/ 119928 w 207782"/>
                    <a:gd name="connsiteY3" fmla="*/ 0 h 345838"/>
                    <a:gd name="connsiteX4" fmla="*/ 207782 w 207782"/>
                    <a:gd name="connsiteY4" fmla="*/ 0 h 345838"/>
                    <a:gd name="connsiteX5" fmla="*/ 87854 w 207782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782" h="345838">
                      <a:moveTo>
                        <a:pt x="207782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7782" y="0"/>
                      </a:lnTo>
                      <a:lnTo>
                        <a:pt x="87854" y="172919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</a:pPr>
                  <a:endParaRPr lang="zh-CN" altLang="en-US" sz="3200" b="1" spc="200"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1" name="任意多边形: 形状 84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3712781" y="3575707"/>
                  <a:ext cx="207782" cy="1483192"/>
                </a:xfrm>
                <a:custGeom>
                  <a:avLst/>
                  <a:gdLst>
                    <a:gd name="connsiteX0" fmla="*/ 207782 w 207782"/>
                    <a:gd name="connsiteY0" fmla="*/ 345839 h 345838"/>
                    <a:gd name="connsiteX1" fmla="*/ 119928 w 207782"/>
                    <a:gd name="connsiteY1" fmla="*/ 345839 h 345838"/>
                    <a:gd name="connsiteX2" fmla="*/ 0 w 207782"/>
                    <a:gd name="connsiteY2" fmla="*/ 172919 h 345838"/>
                    <a:gd name="connsiteX3" fmla="*/ 119928 w 207782"/>
                    <a:gd name="connsiteY3" fmla="*/ 0 h 345838"/>
                    <a:gd name="connsiteX4" fmla="*/ 207782 w 207782"/>
                    <a:gd name="connsiteY4" fmla="*/ 0 h 345838"/>
                    <a:gd name="connsiteX5" fmla="*/ 87854 w 207782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782" h="345838">
                      <a:moveTo>
                        <a:pt x="207782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7782" y="0"/>
                      </a:lnTo>
                      <a:lnTo>
                        <a:pt x="87854" y="172919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</a:pPr>
                  <a:endParaRPr lang="zh-CN" altLang="en-US" sz="3200" b="1" spc="200"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2" name="任意多边形: 形状 85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3881517" y="3575707"/>
                  <a:ext cx="207782" cy="1483192"/>
                </a:xfrm>
                <a:custGeom>
                  <a:avLst/>
                  <a:gdLst>
                    <a:gd name="connsiteX0" fmla="*/ 207782 w 207782"/>
                    <a:gd name="connsiteY0" fmla="*/ 345839 h 345838"/>
                    <a:gd name="connsiteX1" fmla="*/ 119928 w 207782"/>
                    <a:gd name="connsiteY1" fmla="*/ 345839 h 345838"/>
                    <a:gd name="connsiteX2" fmla="*/ 0 w 207782"/>
                    <a:gd name="connsiteY2" fmla="*/ 172919 h 345838"/>
                    <a:gd name="connsiteX3" fmla="*/ 119928 w 207782"/>
                    <a:gd name="connsiteY3" fmla="*/ 0 h 345838"/>
                    <a:gd name="connsiteX4" fmla="*/ 207782 w 207782"/>
                    <a:gd name="connsiteY4" fmla="*/ 0 h 345838"/>
                    <a:gd name="connsiteX5" fmla="*/ 87854 w 207782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782" h="345838">
                      <a:moveTo>
                        <a:pt x="207782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7782" y="0"/>
                      </a:lnTo>
                      <a:lnTo>
                        <a:pt x="87854" y="172919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</a:pPr>
                  <a:endParaRPr lang="zh-CN" altLang="en-US" sz="3200" b="1" spc="200"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3" name="任意多边形: 形状 86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4050253" y="3575707"/>
                  <a:ext cx="207782" cy="1483192"/>
                </a:xfrm>
                <a:custGeom>
                  <a:avLst/>
                  <a:gdLst>
                    <a:gd name="connsiteX0" fmla="*/ 207782 w 207782"/>
                    <a:gd name="connsiteY0" fmla="*/ 345839 h 345838"/>
                    <a:gd name="connsiteX1" fmla="*/ 119928 w 207782"/>
                    <a:gd name="connsiteY1" fmla="*/ 345839 h 345838"/>
                    <a:gd name="connsiteX2" fmla="*/ 0 w 207782"/>
                    <a:gd name="connsiteY2" fmla="*/ 172919 h 345838"/>
                    <a:gd name="connsiteX3" fmla="*/ 119928 w 207782"/>
                    <a:gd name="connsiteY3" fmla="*/ 0 h 345838"/>
                    <a:gd name="connsiteX4" fmla="*/ 207782 w 207782"/>
                    <a:gd name="connsiteY4" fmla="*/ 0 h 345838"/>
                    <a:gd name="connsiteX5" fmla="*/ 87854 w 207782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782" h="345838">
                      <a:moveTo>
                        <a:pt x="207782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7782" y="0"/>
                      </a:lnTo>
                      <a:lnTo>
                        <a:pt x="87854" y="172919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</a:pPr>
                  <a:endParaRPr lang="zh-CN" altLang="en-US" sz="3200" b="1" spc="200"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4" name="任意多边形: 形状 87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4220383" y="3575707"/>
                  <a:ext cx="206387" cy="1483192"/>
                </a:xfrm>
                <a:custGeom>
                  <a:avLst/>
                  <a:gdLst>
                    <a:gd name="connsiteX0" fmla="*/ 206388 w 206387"/>
                    <a:gd name="connsiteY0" fmla="*/ 345839 h 345838"/>
                    <a:gd name="connsiteX1" fmla="*/ 119928 w 206387"/>
                    <a:gd name="connsiteY1" fmla="*/ 345839 h 345838"/>
                    <a:gd name="connsiteX2" fmla="*/ 0 w 206387"/>
                    <a:gd name="connsiteY2" fmla="*/ 172919 h 345838"/>
                    <a:gd name="connsiteX3" fmla="*/ 119928 w 206387"/>
                    <a:gd name="connsiteY3" fmla="*/ 0 h 345838"/>
                    <a:gd name="connsiteX4" fmla="*/ 206388 w 206387"/>
                    <a:gd name="connsiteY4" fmla="*/ 0 h 345838"/>
                    <a:gd name="connsiteX5" fmla="*/ 86460 w 206387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6387" h="345838">
                      <a:moveTo>
                        <a:pt x="206388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6388" y="0"/>
                      </a:lnTo>
                      <a:lnTo>
                        <a:pt x="86460" y="172919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</a:pPr>
                  <a:endParaRPr lang="zh-CN" altLang="en-US" sz="3200" b="1" spc="200"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5" name="任意多边形: 形状 88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4389119" y="3575707"/>
                  <a:ext cx="206387" cy="1483192"/>
                </a:xfrm>
                <a:custGeom>
                  <a:avLst/>
                  <a:gdLst>
                    <a:gd name="connsiteX0" fmla="*/ 206388 w 206387"/>
                    <a:gd name="connsiteY0" fmla="*/ 345839 h 345838"/>
                    <a:gd name="connsiteX1" fmla="*/ 119928 w 206387"/>
                    <a:gd name="connsiteY1" fmla="*/ 345839 h 345838"/>
                    <a:gd name="connsiteX2" fmla="*/ 0 w 206387"/>
                    <a:gd name="connsiteY2" fmla="*/ 172919 h 345838"/>
                    <a:gd name="connsiteX3" fmla="*/ 119928 w 206387"/>
                    <a:gd name="connsiteY3" fmla="*/ 0 h 345838"/>
                    <a:gd name="connsiteX4" fmla="*/ 206388 w 206387"/>
                    <a:gd name="connsiteY4" fmla="*/ 0 h 345838"/>
                    <a:gd name="connsiteX5" fmla="*/ 86460 w 206387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6387" h="345838">
                      <a:moveTo>
                        <a:pt x="206388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6388" y="0"/>
                      </a:lnTo>
                      <a:lnTo>
                        <a:pt x="86460" y="172919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</a:pPr>
                  <a:endParaRPr lang="zh-CN" altLang="en-US" sz="3200" b="1" spc="200"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6" name="任意多边形: 形状 89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4557855" y="3575707"/>
                  <a:ext cx="206387" cy="1483192"/>
                </a:xfrm>
                <a:custGeom>
                  <a:avLst/>
                  <a:gdLst>
                    <a:gd name="connsiteX0" fmla="*/ 206388 w 206387"/>
                    <a:gd name="connsiteY0" fmla="*/ 345839 h 345838"/>
                    <a:gd name="connsiteX1" fmla="*/ 119928 w 206387"/>
                    <a:gd name="connsiteY1" fmla="*/ 345839 h 345838"/>
                    <a:gd name="connsiteX2" fmla="*/ 0 w 206387"/>
                    <a:gd name="connsiteY2" fmla="*/ 172919 h 345838"/>
                    <a:gd name="connsiteX3" fmla="*/ 119928 w 206387"/>
                    <a:gd name="connsiteY3" fmla="*/ 0 h 345838"/>
                    <a:gd name="connsiteX4" fmla="*/ 206388 w 206387"/>
                    <a:gd name="connsiteY4" fmla="*/ 0 h 345838"/>
                    <a:gd name="connsiteX5" fmla="*/ 86460 w 206387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6387" h="345838">
                      <a:moveTo>
                        <a:pt x="206388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6388" y="0"/>
                      </a:lnTo>
                      <a:lnTo>
                        <a:pt x="86460" y="172919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</a:pPr>
                  <a:endParaRPr lang="zh-CN" altLang="en-US" sz="3200" b="1" spc="200"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5910" y="3921"/>
                <a:ext cx="7523" cy="292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3600" b="1">
                    <a:solidFill>
                      <a:schemeClr val="dk1"/>
                    </a:solidFill>
                    <a:sym typeface="+mn-ea"/>
                  </a:rPr>
                  <a:t>大概念</a:t>
                </a:r>
                <a:endParaRPr lang="zh-CN" altLang="en-US" sz="3600" b="1">
                  <a:solidFill>
                    <a:schemeClr val="dk1"/>
                  </a:solidFill>
                  <a:sym typeface="+mn-ea"/>
                </a:endParaRPr>
              </a:p>
            </p:txBody>
          </p:sp>
        </p:grpSp>
        <p:sp>
          <p:nvSpPr>
            <p:cNvPr id="48" name="文本框 47"/>
            <p:cNvSpPr txBox="1"/>
            <p:nvPr/>
          </p:nvSpPr>
          <p:spPr>
            <a:xfrm>
              <a:off x="5633" y="4686"/>
              <a:ext cx="1037" cy="858"/>
            </a:xfrm>
            <a:prstGeom prst="righ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endParaRPr lang="zh-CN" altLang="en-US" sz="3200" b="1" spc="200"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6815" y="4477"/>
              <a:ext cx="1183" cy="115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3600" b="1">
                  <a:solidFill>
                    <a:schemeClr val="dk1"/>
                  </a:solidFill>
                  <a:sym typeface="+mn-ea"/>
                </a:rPr>
                <a:t>基</a:t>
              </a:r>
              <a:endParaRPr lang="zh-CN" altLang="en-US" sz="3600" b="1">
                <a:solidFill>
                  <a:schemeClr val="dk1"/>
                </a:solidFill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441584" y="3870836"/>
            <a:ext cx="3621271" cy="762759"/>
            <a:chOff x="2270" y="6240"/>
            <a:chExt cx="5703" cy="1201"/>
          </a:xfrm>
        </p:grpSpPr>
        <p:grpSp>
          <p:nvGrpSpPr>
            <p:cNvPr id="20" name="组合 19" descr="7b0a202020202274657874626f78223a20227b5c2263617465676f72795f69645c223a31303431352c5c2269645c223a32303334323131397d220a7d0a"/>
            <p:cNvGrpSpPr/>
            <p:nvPr/>
          </p:nvGrpSpPr>
          <p:grpSpPr>
            <a:xfrm>
              <a:off x="2270" y="6240"/>
              <a:ext cx="3299" cy="1151"/>
              <a:chOff x="5779" y="3933"/>
              <a:chExt cx="7849" cy="2926"/>
            </a:xfrm>
          </p:grpSpPr>
          <p:sp>
            <p:nvSpPr>
              <p:cNvPr id="22" name="任意多边形: 形状 82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5779" y="3933"/>
                <a:ext cx="7849" cy="2925"/>
              </a:xfrm>
              <a:custGeom>
                <a:avLst/>
                <a:gdLst>
                  <a:gd name="connsiteX0" fmla="*/ 4983980 w 4983980"/>
                  <a:gd name="connsiteY0" fmla="*/ 2128024 h 2128024"/>
                  <a:gd name="connsiteX1" fmla="*/ 1172783 w 4983980"/>
                  <a:gd name="connsiteY1" fmla="*/ 2128024 h 2128024"/>
                  <a:gd name="connsiteX2" fmla="*/ 1126764 w 4983980"/>
                  <a:gd name="connsiteY2" fmla="*/ 2058299 h 2128024"/>
                  <a:gd name="connsiteX3" fmla="*/ 4914255 w 4983980"/>
                  <a:gd name="connsiteY3" fmla="*/ 2058299 h 2128024"/>
                  <a:gd name="connsiteX4" fmla="*/ 4914255 w 4983980"/>
                  <a:gd name="connsiteY4" fmla="*/ 69726 h 2128024"/>
                  <a:gd name="connsiteX5" fmla="*/ 69726 w 4983980"/>
                  <a:gd name="connsiteY5" fmla="*/ 69726 h 2128024"/>
                  <a:gd name="connsiteX6" fmla="*/ 69726 w 4983980"/>
                  <a:gd name="connsiteY6" fmla="*/ 1694331 h 2128024"/>
                  <a:gd name="connsiteX7" fmla="*/ 0 w 4983980"/>
                  <a:gd name="connsiteY7" fmla="*/ 1694331 h 2128024"/>
                  <a:gd name="connsiteX8" fmla="*/ 0 w 4983980"/>
                  <a:gd name="connsiteY8" fmla="*/ 0 h 2128024"/>
                  <a:gd name="connsiteX9" fmla="*/ 4983980 w 4983980"/>
                  <a:gd name="connsiteY9" fmla="*/ 0 h 2128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83980" h="2128024">
                    <a:moveTo>
                      <a:pt x="4983980" y="2128024"/>
                    </a:moveTo>
                    <a:lnTo>
                      <a:pt x="1172783" y="2128024"/>
                    </a:lnTo>
                    <a:lnTo>
                      <a:pt x="1126764" y="2058299"/>
                    </a:lnTo>
                    <a:lnTo>
                      <a:pt x="4914255" y="2058299"/>
                    </a:lnTo>
                    <a:lnTo>
                      <a:pt x="4914255" y="69726"/>
                    </a:lnTo>
                    <a:lnTo>
                      <a:pt x="69726" y="69726"/>
                    </a:lnTo>
                    <a:lnTo>
                      <a:pt x="69726" y="1694331"/>
                    </a:lnTo>
                    <a:lnTo>
                      <a:pt x="0" y="1694331"/>
                    </a:lnTo>
                    <a:lnTo>
                      <a:pt x="0" y="0"/>
                    </a:lnTo>
                    <a:lnTo>
                      <a:pt x="4983980" y="0"/>
                    </a:lnTo>
                    <a:close/>
                  </a:path>
                </a:pathLst>
              </a:cu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endParaRPr lang="zh-CN" altLang="en-US" sz="3200" b="1" spc="200"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5974" y="3934"/>
                <a:ext cx="7523" cy="292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3600" b="1">
                    <a:solidFill>
                      <a:schemeClr val="dk1"/>
                    </a:solidFill>
                    <a:sym typeface="+mn-ea"/>
                  </a:rPr>
                  <a:t>主题</a:t>
                </a:r>
                <a:endParaRPr lang="zh-CN" altLang="en-US" sz="3600" b="1">
                  <a:solidFill>
                    <a:schemeClr val="dk1"/>
                  </a:solidFill>
                  <a:sym typeface="+mn-ea"/>
                </a:endParaRPr>
              </a:p>
            </p:txBody>
          </p:sp>
        </p:grpSp>
        <p:sp>
          <p:nvSpPr>
            <p:cNvPr id="49" name="文本框 48"/>
            <p:cNvSpPr txBox="1"/>
            <p:nvPr/>
          </p:nvSpPr>
          <p:spPr>
            <a:xfrm>
              <a:off x="5629" y="6449"/>
              <a:ext cx="984" cy="773"/>
            </a:xfrm>
            <a:prstGeom prst="righ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endParaRPr lang="zh-CN" altLang="en-US" sz="3200" b="1" spc="200"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6790" y="6290"/>
              <a:ext cx="1183" cy="115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3600" b="1">
                  <a:solidFill>
                    <a:schemeClr val="dk1"/>
                  </a:solidFill>
                  <a:sym typeface="+mn-ea"/>
                </a:rPr>
                <a:t>线</a:t>
              </a:r>
              <a:endParaRPr lang="zh-CN" altLang="en-US" sz="3600" b="1">
                <a:solidFill>
                  <a:schemeClr val="dk1"/>
                </a:solidFill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546352" y="4948521"/>
            <a:ext cx="3532378" cy="951899"/>
            <a:chOff x="1858" y="7793"/>
            <a:chExt cx="5563" cy="1499"/>
          </a:xfrm>
        </p:grpSpPr>
        <p:grpSp>
          <p:nvGrpSpPr>
            <p:cNvPr id="36" name="组合 35" descr="7b0a202020202274657874626f78223a20227b5c2263617465676f72795f69645c223a31303431352c5c2269645c223a32303334323131397d220a7d0a"/>
            <p:cNvGrpSpPr/>
            <p:nvPr/>
          </p:nvGrpSpPr>
          <p:grpSpPr>
            <a:xfrm>
              <a:off x="1858" y="7793"/>
              <a:ext cx="3677" cy="1499"/>
              <a:chOff x="4870" y="3270"/>
              <a:chExt cx="8749" cy="3810"/>
            </a:xfrm>
          </p:grpSpPr>
          <p:grpSp>
            <p:nvGrpSpPr>
              <p:cNvPr id="37" name="图形 80"/>
              <p:cNvGrpSpPr/>
              <p:nvPr/>
            </p:nvGrpSpPr>
            <p:grpSpPr>
              <a:xfrm>
                <a:off x="5581" y="3720"/>
                <a:ext cx="8038" cy="3360"/>
                <a:chOff x="3544046" y="2362199"/>
                <a:chExt cx="5103908" cy="2133602"/>
              </a:xfrm>
            </p:grpSpPr>
            <p:sp>
              <p:nvSpPr>
                <p:cNvPr id="38" name="任意多边形: 形状 82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3669551" y="2362199"/>
                  <a:ext cx="4983980" cy="2128024"/>
                </a:xfrm>
                <a:custGeom>
                  <a:avLst/>
                  <a:gdLst>
                    <a:gd name="connsiteX0" fmla="*/ 4983980 w 4983980"/>
                    <a:gd name="connsiteY0" fmla="*/ 2128024 h 2128024"/>
                    <a:gd name="connsiteX1" fmla="*/ 1172783 w 4983980"/>
                    <a:gd name="connsiteY1" fmla="*/ 2128024 h 2128024"/>
                    <a:gd name="connsiteX2" fmla="*/ 1126764 w 4983980"/>
                    <a:gd name="connsiteY2" fmla="*/ 2058299 h 2128024"/>
                    <a:gd name="connsiteX3" fmla="*/ 4914255 w 4983980"/>
                    <a:gd name="connsiteY3" fmla="*/ 2058299 h 2128024"/>
                    <a:gd name="connsiteX4" fmla="*/ 4914255 w 4983980"/>
                    <a:gd name="connsiteY4" fmla="*/ 69726 h 2128024"/>
                    <a:gd name="connsiteX5" fmla="*/ 69726 w 4983980"/>
                    <a:gd name="connsiteY5" fmla="*/ 69726 h 2128024"/>
                    <a:gd name="connsiteX6" fmla="*/ 69726 w 4983980"/>
                    <a:gd name="connsiteY6" fmla="*/ 1694331 h 2128024"/>
                    <a:gd name="connsiteX7" fmla="*/ 0 w 4983980"/>
                    <a:gd name="connsiteY7" fmla="*/ 1694331 h 2128024"/>
                    <a:gd name="connsiteX8" fmla="*/ 0 w 4983980"/>
                    <a:gd name="connsiteY8" fmla="*/ 0 h 2128024"/>
                    <a:gd name="connsiteX9" fmla="*/ 4983980 w 4983980"/>
                    <a:gd name="connsiteY9" fmla="*/ 0 h 2128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83980" h="2128024">
                      <a:moveTo>
                        <a:pt x="4983980" y="2128024"/>
                      </a:moveTo>
                      <a:lnTo>
                        <a:pt x="1172783" y="2128024"/>
                      </a:lnTo>
                      <a:lnTo>
                        <a:pt x="1126764" y="2058299"/>
                      </a:lnTo>
                      <a:lnTo>
                        <a:pt x="4914255" y="2058299"/>
                      </a:lnTo>
                      <a:lnTo>
                        <a:pt x="4914255" y="69726"/>
                      </a:lnTo>
                      <a:lnTo>
                        <a:pt x="69726" y="69726"/>
                      </a:lnTo>
                      <a:lnTo>
                        <a:pt x="69726" y="1694331"/>
                      </a:lnTo>
                      <a:lnTo>
                        <a:pt x="0" y="1694331"/>
                      </a:lnTo>
                      <a:lnTo>
                        <a:pt x="0" y="0"/>
                      </a:lnTo>
                      <a:lnTo>
                        <a:pt x="4983980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3200"/>
                </a:p>
              </p:txBody>
            </p:sp>
            <p:sp>
              <p:nvSpPr>
                <p:cNvPr id="39" name="任意多边形: 形状 83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3544046" y="4144384"/>
                  <a:ext cx="207782" cy="345838"/>
                </a:xfrm>
                <a:custGeom>
                  <a:avLst/>
                  <a:gdLst>
                    <a:gd name="connsiteX0" fmla="*/ 207782 w 207782"/>
                    <a:gd name="connsiteY0" fmla="*/ 345839 h 345838"/>
                    <a:gd name="connsiteX1" fmla="*/ 119928 w 207782"/>
                    <a:gd name="connsiteY1" fmla="*/ 345839 h 345838"/>
                    <a:gd name="connsiteX2" fmla="*/ 0 w 207782"/>
                    <a:gd name="connsiteY2" fmla="*/ 172919 h 345838"/>
                    <a:gd name="connsiteX3" fmla="*/ 119928 w 207782"/>
                    <a:gd name="connsiteY3" fmla="*/ 0 h 345838"/>
                    <a:gd name="connsiteX4" fmla="*/ 207782 w 207782"/>
                    <a:gd name="connsiteY4" fmla="*/ 0 h 345838"/>
                    <a:gd name="connsiteX5" fmla="*/ 87854 w 207782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782" h="345838">
                      <a:moveTo>
                        <a:pt x="207782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7782" y="0"/>
                      </a:lnTo>
                      <a:lnTo>
                        <a:pt x="87854" y="172919"/>
                      </a:lnTo>
                      <a:close/>
                    </a:path>
                  </a:pathLst>
                </a:custGeom>
                <a:solidFill>
                  <a:srgbClr val="F18870"/>
                </a:solidFill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3200"/>
                </a:p>
              </p:txBody>
            </p:sp>
            <p:sp>
              <p:nvSpPr>
                <p:cNvPr id="40" name="任意多边形: 形状 84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3712781" y="4144384"/>
                  <a:ext cx="207782" cy="345838"/>
                </a:xfrm>
                <a:custGeom>
                  <a:avLst/>
                  <a:gdLst>
                    <a:gd name="connsiteX0" fmla="*/ 207782 w 207782"/>
                    <a:gd name="connsiteY0" fmla="*/ 345839 h 345838"/>
                    <a:gd name="connsiteX1" fmla="*/ 119928 w 207782"/>
                    <a:gd name="connsiteY1" fmla="*/ 345839 h 345838"/>
                    <a:gd name="connsiteX2" fmla="*/ 0 w 207782"/>
                    <a:gd name="connsiteY2" fmla="*/ 172919 h 345838"/>
                    <a:gd name="connsiteX3" fmla="*/ 119928 w 207782"/>
                    <a:gd name="connsiteY3" fmla="*/ 0 h 345838"/>
                    <a:gd name="connsiteX4" fmla="*/ 207782 w 207782"/>
                    <a:gd name="connsiteY4" fmla="*/ 0 h 345838"/>
                    <a:gd name="connsiteX5" fmla="*/ 87854 w 207782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782" h="345838">
                      <a:moveTo>
                        <a:pt x="207782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7782" y="0"/>
                      </a:lnTo>
                      <a:lnTo>
                        <a:pt x="87854" y="172919"/>
                      </a:lnTo>
                      <a:close/>
                    </a:path>
                  </a:pathLst>
                </a:custGeom>
                <a:solidFill>
                  <a:srgbClr val="F18870"/>
                </a:solidFill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3200"/>
                </a:p>
              </p:txBody>
            </p:sp>
            <p:sp>
              <p:nvSpPr>
                <p:cNvPr id="41" name="任意多边形: 形状 85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3881517" y="4144384"/>
                  <a:ext cx="207782" cy="345838"/>
                </a:xfrm>
                <a:custGeom>
                  <a:avLst/>
                  <a:gdLst>
                    <a:gd name="connsiteX0" fmla="*/ 207782 w 207782"/>
                    <a:gd name="connsiteY0" fmla="*/ 345839 h 345838"/>
                    <a:gd name="connsiteX1" fmla="*/ 119928 w 207782"/>
                    <a:gd name="connsiteY1" fmla="*/ 345839 h 345838"/>
                    <a:gd name="connsiteX2" fmla="*/ 0 w 207782"/>
                    <a:gd name="connsiteY2" fmla="*/ 172919 h 345838"/>
                    <a:gd name="connsiteX3" fmla="*/ 119928 w 207782"/>
                    <a:gd name="connsiteY3" fmla="*/ 0 h 345838"/>
                    <a:gd name="connsiteX4" fmla="*/ 207782 w 207782"/>
                    <a:gd name="connsiteY4" fmla="*/ 0 h 345838"/>
                    <a:gd name="connsiteX5" fmla="*/ 87854 w 207782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782" h="345838">
                      <a:moveTo>
                        <a:pt x="207782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7782" y="0"/>
                      </a:lnTo>
                      <a:lnTo>
                        <a:pt x="87854" y="172919"/>
                      </a:lnTo>
                      <a:close/>
                    </a:path>
                  </a:pathLst>
                </a:custGeom>
                <a:solidFill>
                  <a:srgbClr val="F18870"/>
                </a:solidFill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3200"/>
                </a:p>
              </p:txBody>
            </p:sp>
            <p:sp>
              <p:nvSpPr>
                <p:cNvPr id="42" name="任意多边形: 形状 86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4050253" y="4144384"/>
                  <a:ext cx="207782" cy="345838"/>
                </a:xfrm>
                <a:custGeom>
                  <a:avLst/>
                  <a:gdLst>
                    <a:gd name="connsiteX0" fmla="*/ 207782 w 207782"/>
                    <a:gd name="connsiteY0" fmla="*/ 345839 h 345838"/>
                    <a:gd name="connsiteX1" fmla="*/ 119928 w 207782"/>
                    <a:gd name="connsiteY1" fmla="*/ 345839 h 345838"/>
                    <a:gd name="connsiteX2" fmla="*/ 0 w 207782"/>
                    <a:gd name="connsiteY2" fmla="*/ 172919 h 345838"/>
                    <a:gd name="connsiteX3" fmla="*/ 119928 w 207782"/>
                    <a:gd name="connsiteY3" fmla="*/ 0 h 345838"/>
                    <a:gd name="connsiteX4" fmla="*/ 207782 w 207782"/>
                    <a:gd name="connsiteY4" fmla="*/ 0 h 345838"/>
                    <a:gd name="connsiteX5" fmla="*/ 87854 w 207782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782" h="345838">
                      <a:moveTo>
                        <a:pt x="207782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7782" y="0"/>
                      </a:lnTo>
                      <a:lnTo>
                        <a:pt x="87854" y="172919"/>
                      </a:lnTo>
                      <a:close/>
                    </a:path>
                  </a:pathLst>
                </a:custGeom>
                <a:solidFill>
                  <a:srgbClr val="F18870"/>
                </a:solidFill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3200"/>
                </a:p>
              </p:txBody>
            </p:sp>
            <p:sp>
              <p:nvSpPr>
                <p:cNvPr id="43" name="任意多边形: 形状 87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4220383" y="4144384"/>
                  <a:ext cx="206387" cy="345838"/>
                </a:xfrm>
                <a:custGeom>
                  <a:avLst/>
                  <a:gdLst>
                    <a:gd name="connsiteX0" fmla="*/ 206388 w 206387"/>
                    <a:gd name="connsiteY0" fmla="*/ 345839 h 345838"/>
                    <a:gd name="connsiteX1" fmla="*/ 119928 w 206387"/>
                    <a:gd name="connsiteY1" fmla="*/ 345839 h 345838"/>
                    <a:gd name="connsiteX2" fmla="*/ 0 w 206387"/>
                    <a:gd name="connsiteY2" fmla="*/ 172919 h 345838"/>
                    <a:gd name="connsiteX3" fmla="*/ 119928 w 206387"/>
                    <a:gd name="connsiteY3" fmla="*/ 0 h 345838"/>
                    <a:gd name="connsiteX4" fmla="*/ 206388 w 206387"/>
                    <a:gd name="connsiteY4" fmla="*/ 0 h 345838"/>
                    <a:gd name="connsiteX5" fmla="*/ 86460 w 206387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6387" h="345838">
                      <a:moveTo>
                        <a:pt x="206388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6388" y="0"/>
                      </a:lnTo>
                      <a:lnTo>
                        <a:pt x="86460" y="172919"/>
                      </a:lnTo>
                      <a:close/>
                    </a:path>
                  </a:pathLst>
                </a:custGeom>
                <a:solidFill>
                  <a:srgbClr val="F18870"/>
                </a:solidFill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3200"/>
                </a:p>
              </p:txBody>
            </p:sp>
            <p:sp>
              <p:nvSpPr>
                <p:cNvPr id="44" name="任意多边形: 形状 88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4389119" y="4144384"/>
                  <a:ext cx="206387" cy="345838"/>
                </a:xfrm>
                <a:custGeom>
                  <a:avLst/>
                  <a:gdLst>
                    <a:gd name="connsiteX0" fmla="*/ 206388 w 206387"/>
                    <a:gd name="connsiteY0" fmla="*/ 345839 h 345838"/>
                    <a:gd name="connsiteX1" fmla="*/ 119928 w 206387"/>
                    <a:gd name="connsiteY1" fmla="*/ 345839 h 345838"/>
                    <a:gd name="connsiteX2" fmla="*/ 0 w 206387"/>
                    <a:gd name="connsiteY2" fmla="*/ 172919 h 345838"/>
                    <a:gd name="connsiteX3" fmla="*/ 119928 w 206387"/>
                    <a:gd name="connsiteY3" fmla="*/ 0 h 345838"/>
                    <a:gd name="connsiteX4" fmla="*/ 206388 w 206387"/>
                    <a:gd name="connsiteY4" fmla="*/ 0 h 345838"/>
                    <a:gd name="connsiteX5" fmla="*/ 86460 w 206387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6387" h="345838">
                      <a:moveTo>
                        <a:pt x="206388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6388" y="0"/>
                      </a:lnTo>
                      <a:lnTo>
                        <a:pt x="86460" y="172919"/>
                      </a:lnTo>
                      <a:close/>
                    </a:path>
                  </a:pathLst>
                </a:custGeom>
                <a:solidFill>
                  <a:srgbClr val="F18870"/>
                </a:solidFill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3200"/>
                </a:p>
              </p:txBody>
            </p:sp>
            <p:sp>
              <p:nvSpPr>
                <p:cNvPr id="45" name="任意多边形: 形状 89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4557855" y="4144384"/>
                  <a:ext cx="206387" cy="345838"/>
                </a:xfrm>
                <a:custGeom>
                  <a:avLst/>
                  <a:gdLst>
                    <a:gd name="connsiteX0" fmla="*/ 206388 w 206387"/>
                    <a:gd name="connsiteY0" fmla="*/ 345839 h 345838"/>
                    <a:gd name="connsiteX1" fmla="*/ 119928 w 206387"/>
                    <a:gd name="connsiteY1" fmla="*/ 345839 h 345838"/>
                    <a:gd name="connsiteX2" fmla="*/ 0 w 206387"/>
                    <a:gd name="connsiteY2" fmla="*/ 172919 h 345838"/>
                    <a:gd name="connsiteX3" fmla="*/ 119928 w 206387"/>
                    <a:gd name="connsiteY3" fmla="*/ 0 h 345838"/>
                    <a:gd name="connsiteX4" fmla="*/ 206388 w 206387"/>
                    <a:gd name="connsiteY4" fmla="*/ 0 h 345838"/>
                    <a:gd name="connsiteX5" fmla="*/ 86460 w 206387"/>
                    <a:gd name="connsiteY5" fmla="*/ 172919 h 34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6387" h="345838">
                      <a:moveTo>
                        <a:pt x="206388" y="345839"/>
                      </a:moveTo>
                      <a:lnTo>
                        <a:pt x="119928" y="345839"/>
                      </a:lnTo>
                      <a:lnTo>
                        <a:pt x="0" y="172919"/>
                      </a:lnTo>
                      <a:lnTo>
                        <a:pt x="119928" y="0"/>
                      </a:lnTo>
                      <a:lnTo>
                        <a:pt x="206388" y="0"/>
                      </a:lnTo>
                      <a:lnTo>
                        <a:pt x="86460" y="172919"/>
                      </a:lnTo>
                      <a:close/>
                    </a:path>
                  </a:pathLst>
                </a:custGeom>
                <a:solidFill>
                  <a:srgbClr val="F18870"/>
                </a:solidFill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3200"/>
                </a:p>
              </p:txBody>
            </p:sp>
          </p:grpSp>
          <p:sp>
            <p:nvSpPr>
              <p:cNvPr id="46" name="文本框 45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4870" y="3270"/>
                <a:ext cx="7523" cy="292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3600" b="1">
                    <a:solidFill>
                      <a:schemeClr val="dk1"/>
                    </a:solidFill>
                    <a:sym typeface="+mn-ea"/>
                  </a:rPr>
                  <a:t>问题</a:t>
                </a:r>
                <a:endParaRPr lang="zh-CN" altLang="en-US" sz="3600" b="1">
                  <a:solidFill>
                    <a:schemeClr val="dk1"/>
                  </a:solidFill>
                  <a:sym typeface="+mn-ea"/>
                </a:endParaRPr>
              </a:p>
            </p:txBody>
          </p:sp>
        </p:grpSp>
        <p:sp>
          <p:nvSpPr>
            <p:cNvPr id="54" name="文本框 53"/>
            <p:cNvSpPr txBox="1"/>
            <p:nvPr/>
          </p:nvSpPr>
          <p:spPr>
            <a:xfrm>
              <a:off x="6238" y="7794"/>
              <a:ext cx="1183" cy="115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 sz="3600" b="1">
                  <a:solidFill>
                    <a:schemeClr val="dk1"/>
                  </a:solidFill>
                  <a:sym typeface="+mn-ea"/>
                </a:rPr>
                <a:t>支</a:t>
              </a:r>
              <a:endParaRPr lang="zh-CN" altLang="en-US" sz="3600" b="1">
                <a:solidFill>
                  <a:schemeClr val="dk1"/>
                </a:solidFill>
                <a:sym typeface="+mn-ea"/>
              </a:endParaRPr>
            </a:p>
          </p:txBody>
        </p:sp>
      </p:grpSp>
      <p:sp>
        <p:nvSpPr>
          <p:cNvPr id="55" name="右大括号 54"/>
          <p:cNvSpPr/>
          <p:nvPr/>
        </p:nvSpPr>
        <p:spPr>
          <a:xfrm>
            <a:off x="5462270" y="1910080"/>
            <a:ext cx="633095" cy="3602355"/>
          </a:xfrm>
          <a:prstGeom prst="rightBrace">
            <a:avLst>
              <a:gd name="adj1" fmla="val 77156"/>
              <a:gd name="adj2" fmla="val 49479"/>
            </a:avLst>
          </a:prstGeom>
          <a:ln>
            <a:solidFill>
              <a:srgbClr val="F1887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6269355" y="2781935"/>
            <a:ext cx="577215" cy="224536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p>
            <a:r>
              <a:rPr lang="zh-CN" altLang="en-US" sz="2800" b="1"/>
              <a:t>大单元设计</a:t>
            </a:r>
            <a:endParaRPr lang="zh-CN" altLang="en-US" sz="2800" b="1"/>
          </a:p>
        </p:txBody>
      </p:sp>
      <p:sp>
        <p:nvSpPr>
          <p:cNvPr id="57" name="右箭头 56"/>
          <p:cNvSpPr/>
          <p:nvPr/>
        </p:nvSpPr>
        <p:spPr>
          <a:xfrm>
            <a:off x="7376160" y="3538855"/>
            <a:ext cx="1346835" cy="231140"/>
          </a:xfrm>
          <a:prstGeom prst="right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1887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8399145" y="2058035"/>
            <a:ext cx="577215" cy="353822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sym typeface="+mn-ea"/>
              </a:rPr>
              <a:t>促进学生情思发展</a:t>
            </a:r>
            <a:endParaRPr lang="zh-CN" altLang="en-US" sz="2800" b="1">
              <a:sym typeface="+mn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9809480" y="2753995"/>
            <a:ext cx="577215" cy="197104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sym typeface="+mn-ea"/>
              </a:rPr>
              <a:t>立德树人</a:t>
            </a:r>
            <a:endParaRPr lang="zh-CN" altLang="en-US" sz="2800" b="1"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9219565" y="3186430"/>
            <a:ext cx="3175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EC5F74"/>
                </a:solidFill>
              </a:rPr>
              <a:t>+</a:t>
            </a:r>
            <a:endParaRPr lang="en-US" altLang="zh-CN" sz="3200">
              <a:solidFill>
                <a:srgbClr val="EC5F74"/>
              </a:solidFill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7279005" y="3309620"/>
            <a:ext cx="913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目的：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rcRect l="24344" t="9009" r="25844" b="80648"/>
          <a:stretch>
            <a:fillRect/>
          </a:stretch>
        </p:blipFill>
        <p:spPr>
          <a:xfrm>
            <a:off x="2967990" y="617855"/>
            <a:ext cx="6073140" cy="70929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2"/>
            </p:custDataLst>
          </p:nvPr>
        </p:nvSpPr>
        <p:spPr>
          <a:xfrm>
            <a:off x="3576955" y="1764665"/>
            <a:ext cx="658495" cy="54483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3200" b="1" spc="200"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33"/>
            </p:custDataLst>
          </p:nvPr>
        </p:nvSpPr>
        <p:spPr>
          <a:xfrm>
            <a:off x="3610610" y="5060950"/>
            <a:ext cx="624840" cy="49085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3200" b="1" spc="200"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34"/>
            </p:custDataLst>
          </p:nvPr>
        </p:nvSpPr>
        <p:spPr>
          <a:xfrm>
            <a:off x="1217930" y="3670935"/>
            <a:ext cx="4110355" cy="115633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56" grpId="1"/>
      <p:bldP spid="55" grpId="1" animBg="1"/>
      <p:bldP spid="57" grpId="1" animBg="1"/>
      <p:bldP spid="58" grpId="1"/>
      <p:bldP spid="61" grpId="1"/>
      <p:bldP spid="62" grpId="1"/>
      <p:bldP spid="6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3"/>
          <p:cNvSpPr txBox="1"/>
          <p:nvPr/>
        </p:nvSpPr>
        <p:spPr>
          <a:xfrm>
            <a:off x="3435831" y="2226109"/>
            <a:ext cx="6155531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11500">
                <a:solidFill>
                  <a:schemeClr val="accent1">
                    <a:lumMod val="50000"/>
                  </a:schemeClr>
                </a:solidFill>
                <a:latin typeface="方正风雅宋简体" panose="02000000000000000000" pitchFamily="2" charset="-122"/>
                <a:ea typeface="方正风雅宋简体" panose="02000000000000000000" pitchFamily="2" charset="-122"/>
              </a:defRPr>
            </a:lvl1pPr>
          </a:lstStyle>
          <a:p>
            <a:r>
              <a:rPr lang="zh-CN" altLang="en-US" sz="12000" dirty="0">
                <a:solidFill>
                  <a:schemeClr val="accent1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感谢</a:t>
            </a:r>
            <a:r>
              <a:rPr lang="zh-CN" altLang="en-US" sz="12000" dirty="0">
                <a:solidFill>
                  <a:schemeClr val="accent4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rPr>
              <a:t>聆听</a:t>
            </a:r>
            <a:endParaRPr lang="zh-CN" altLang="en-US" sz="12000" dirty="0">
              <a:solidFill>
                <a:schemeClr val="accent4"/>
              </a:solidFill>
              <a:latin typeface="汉仪大宋简" panose="02010609000101010101" pitchFamily="49" charset="-122"/>
              <a:ea typeface="汉仪大宋简" panose="02010609000101010101" pitchFamily="49" charset="-122"/>
            </a:endParaRPr>
          </a:p>
        </p:txBody>
      </p:sp>
      <p:sp>
        <p:nvSpPr>
          <p:cNvPr id="8" name="文本框 23"/>
          <p:cNvSpPr txBox="1"/>
          <p:nvPr>
            <p:custDataLst>
              <p:tags r:id="rId1"/>
            </p:custDataLst>
          </p:nvPr>
        </p:nvSpPr>
        <p:spPr>
          <a:xfrm>
            <a:off x="2677795" y="4295775"/>
            <a:ext cx="8153400" cy="4057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p>
            <a:pPr algn="ctr"/>
            <a:r>
              <a:rPr lang="zh-CN" altLang="en-US" sz="32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分享人：卢洁红</a:t>
            </a:r>
            <a:r>
              <a:rPr lang="en-US" altLang="zh-CN" sz="32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      </a:t>
            </a:r>
            <a:r>
              <a:rPr lang="zh-CN" altLang="en-US" sz="32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顺德区凤城实验学校</a:t>
            </a:r>
            <a:endParaRPr lang="zh-CN" altLang="en-US" sz="3200" dirty="0">
              <a:solidFill>
                <a:schemeClr val="tx1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167005" y="473710"/>
            <a:ext cx="6778625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一、单元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标题认知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层面的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构建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1010" y="1250950"/>
            <a:ext cx="6155055" cy="54991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2960" y="1827530"/>
            <a:ext cx="1600835" cy="37147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2550795" y="1827530"/>
            <a:ext cx="1363345" cy="37147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4144645" y="1827530"/>
            <a:ext cx="981075" cy="37147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616065" y="891540"/>
            <a:ext cx="5403850" cy="3784600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just"/>
            <a:r>
              <a:rPr lang="en-US" altLang="zh-CN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     </a:t>
            </a:r>
            <a:r>
              <a:rPr lang="zh-CN" alt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从单元标题中，我们可以快速找到宋元时期的主题是？</a:t>
            </a:r>
            <a:endParaRPr lang="zh-CN" altLang="en-US" sz="40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  <a:p>
            <a:pPr algn="just"/>
            <a:r>
              <a:rPr lang="zh-CN" alt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民族关系的发展</a:t>
            </a:r>
            <a:endParaRPr lang="zh-CN" altLang="en-US" sz="40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just"/>
            <a:r>
              <a:rPr lang="zh-CN" alt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社会变化</a:t>
            </a:r>
            <a:endParaRPr lang="zh-CN" altLang="en-US" sz="40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just"/>
            <a:r>
              <a:rPr lang="zh-CN" alt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还有呢？</a:t>
            </a:r>
            <a:endParaRPr lang="zh-CN" altLang="en-US" sz="40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85610" y="5367020"/>
            <a:ext cx="22148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政权分立</a:t>
            </a:r>
            <a:endParaRPr lang="zh-CN" altLang="en-US" sz="4000" b="1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297035" y="3429000"/>
            <a:ext cx="2722880" cy="193802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魏晋南北朝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政权分立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民族融合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9684" t="45126" r="2609"/>
          <a:stretch>
            <a:fillRect/>
          </a:stretch>
        </p:blipFill>
        <p:spPr>
          <a:xfrm>
            <a:off x="184150" y="1105535"/>
            <a:ext cx="5958840" cy="5626735"/>
          </a:xfrm>
          <a:prstGeom prst="rect">
            <a:avLst/>
          </a:prstGeom>
        </p:spPr>
      </p:pic>
      <p:sp>
        <p:nvSpPr>
          <p:cNvPr id="12" name="文本框 23"/>
          <p:cNvSpPr txBox="1"/>
          <p:nvPr/>
        </p:nvSpPr>
        <p:spPr>
          <a:xfrm>
            <a:off x="6985" y="205105"/>
            <a:ext cx="6778625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二、单元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导读认知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层面的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构建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6496685" y="1105535"/>
            <a:ext cx="4953635" cy="706755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①北宋的统治与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贡献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968375" y="1662430"/>
            <a:ext cx="4998720" cy="4127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4"/>
            </p:custDataLst>
          </p:nvPr>
        </p:nvCxnSpPr>
        <p:spPr>
          <a:xfrm flipV="1">
            <a:off x="255905" y="2209800"/>
            <a:ext cx="4833620" cy="254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184150" y="1105535"/>
            <a:ext cx="690880" cy="7067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①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14" name="直接连接符 13"/>
          <p:cNvCxnSpPr/>
          <p:nvPr>
            <p:custDataLst>
              <p:tags r:id="rId5"/>
            </p:custDataLst>
          </p:nvPr>
        </p:nvCxnSpPr>
        <p:spPr>
          <a:xfrm flipV="1">
            <a:off x="968375" y="2718435"/>
            <a:ext cx="4833620" cy="254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 flipV="1">
            <a:off x="382905" y="3138805"/>
            <a:ext cx="1328420" cy="266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6405245" y="1993265"/>
            <a:ext cx="4603115" cy="706755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②民族政权的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并立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6450965" y="2872740"/>
            <a:ext cx="4603115" cy="706755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③民族关系的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发展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255905" y="2185670"/>
            <a:ext cx="690880" cy="7067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②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9" name="直接连接符 18"/>
          <p:cNvCxnSpPr/>
          <p:nvPr>
            <p:custDataLst>
              <p:tags r:id="rId10"/>
            </p:custDataLst>
          </p:nvPr>
        </p:nvCxnSpPr>
        <p:spPr>
          <a:xfrm>
            <a:off x="3091815" y="3624580"/>
            <a:ext cx="2875280" cy="762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11"/>
            </p:custDataLst>
          </p:nvPr>
        </p:nvCxnSpPr>
        <p:spPr>
          <a:xfrm flipV="1">
            <a:off x="382905" y="4089400"/>
            <a:ext cx="2061845" cy="889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2562225" y="3019425"/>
            <a:ext cx="690880" cy="7067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③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6450965" y="3752215"/>
            <a:ext cx="4603115" cy="706755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④社会变化的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表现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直接连接符 22"/>
          <p:cNvCxnSpPr/>
          <p:nvPr>
            <p:custDataLst>
              <p:tags r:id="rId14"/>
            </p:custDataLst>
          </p:nvPr>
        </p:nvCxnSpPr>
        <p:spPr>
          <a:xfrm>
            <a:off x="382905" y="4600575"/>
            <a:ext cx="5532120" cy="508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15"/>
            </p:custDataLst>
          </p:nvPr>
        </p:nvCxnSpPr>
        <p:spPr>
          <a:xfrm flipV="1">
            <a:off x="382905" y="5101590"/>
            <a:ext cx="1400810" cy="1524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矩形 25"/>
          <p:cNvSpPr/>
          <p:nvPr>
            <p:custDataLst>
              <p:tags r:id="rId16"/>
            </p:custDataLst>
          </p:nvPr>
        </p:nvSpPr>
        <p:spPr>
          <a:xfrm>
            <a:off x="6985" y="4091940"/>
            <a:ext cx="510540" cy="7067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④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矩形 26"/>
          <p:cNvSpPr/>
          <p:nvPr>
            <p:custDataLst>
              <p:tags r:id="rId17"/>
            </p:custDataLst>
          </p:nvPr>
        </p:nvSpPr>
        <p:spPr>
          <a:xfrm>
            <a:off x="6563360" y="4631690"/>
            <a:ext cx="4907280" cy="706755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⑤蒙古和元朝的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贡献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8" name="直接连接符 27"/>
          <p:cNvCxnSpPr/>
          <p:nvPr>
            <p:custDataLst>
              <p:tags r:id="rId18"/>
            </p:custDataLst>
          </p:nvPr>
        </p:nvCxnSpPr>
        <p:spPr>
          <a:xfrm>
            <a:off x="3384550" y="5091430"/>
            <a:ext cx="2530475" cy="2413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19"/>
            </p:custDataLst>
          </p:nvPr>
        </p:nvCxnSpPr>
        <p:spPr>
          <a:xfrm flipV="1">
            <a:off x="1132205" y="6000115"/>
            <a:ext cx="4834255" cy="4064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20"/>
            </p:custDataLst>
          </p:nvPr>
        </p:nvCxnSpPr>
        <p:spPr>
          <a:xfrm flipV="1">
            <a:off x="255905" y="6475095"/>
            <a:ext cx="1393190" cy="1016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矩形 30"/>
          <p:cNvSpPr/>
          <p:nvPr>
            <p:custDataLst>
              <p:tags r:id="rId21"/>
            </p:custDataLst>
          </p:nvPr>
        </p:nvSpPr>
        <p:spPr>
          <a:xfrm>
            <a:off x="2874010" y="4580255"/>
            <a:ext cx="510540" cy="7067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⑤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矩形 31"/>
          <p:cNvSpPr/>
          <p:nvPr>
            <p:custDataLst>
              <p:tags r:id="rId22"/>
            </p:custDataLst>
          </p:nvPr>
        </p:nvSpPr>
        <p:spPr>
          <a:xfrm>
            <a:off x="6496685" y="5410200"/>
            <a:ext cx="5108575" cy="132207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阅读单元导读，了解宋元历史的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概貌</a:t>
            </a:r>
            <a:endParaRPr lang="zh-CN" altLang="en-US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167005" y="473710"/>
            <a:ext cx="7325995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三、课节与内容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划分层面的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构建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1010" y="1250950"/>
            <a:ext cx="6155055" cy="549910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6616700" y="1973580"/>
            <a:ext cx="5299075" cy="310769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just"/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通过目录，我们可以看到：</a:t>
            </a:r>
            <a:endParaRPr lang="zh-CN" altLang="en-US" sz="2800" b="1">
              <a:ln/>
              <a:solidFill>
                <a:schemeClr val="tx1"/>
              </a:solidFill>
              <a:effectLst/>
            </a:endParaRPr>
          </a:p>
          <a:p>
            <a:pPr algn="just"/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七下第二单元共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8</a:t>
            </a:r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课</a:t>
            </a:r>
            <a:endParaRPr lang="zh-CN" altLang="en-US" sz="2800" b="1">
              <a:ln/>
              <a:solidFill>
                <a:schemeClr val="tx1"/>
              </a:solidFill>
              <a:effectLst/>
            </a:endParaRPr>
          </a:p>
          <a:p>
            <a:pPr algn="just"/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第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6</a:t>
            </a:r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课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        </a:t>
            </a:r>
            <a:r>
              <a:rPr lang="zh-CN" altLang="en-US" sz="2800" b="1">
                <a:ln/>
                <a:solidFill>
                  <a:srgbClr val="FF0000"/>
                </a:solidFill>
                <a:effectLst/>
              </a:rPr>
              <a:t>北宋的政治</a:t>
            </a:r>
            <a:endParaRPr lang="zh-CN" altLang="en-US" sz="2800" b="1">
              <a:ln/>
              <a:solidFill>
                <a:schemeClr val="tx1"/>
              </a:solidFill>
              <a:effectLst/>
            </a:endParaRPr>
          </a:p>
          <a:p>
            <a:pPr algn="just"/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第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7-8</a:t>
            </a:r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课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  </a:t>
            </a:r>
            <a:r>
              <a:rPr lang="zh-CN" altLang="en-US" sz="2800" b="1">
                <a:solidFill>
                  <a:srgbClr val="FF0000"/>
                </a:solidFill>
                <a:effectLst/>
              </a:rPr>
              <a:t>宋、辽、西夏和金并立</a:t>
            </a:r>
            <a:endParaRPr lang="zh-CN" altLang="en-US" sz="2800" b="1">
              <a:ln/>
              <a:solidFill>
                <a:schemeClr val="tx1"/>
              </a:solidFill>
              <a:effectLst/>
            </a:endParaRPr>
          </a:p>
          <a:p>
            <a:pPr algn="just"/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第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9</a:t>
            </a:r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课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        </a:t>
            </a:r>
            <a:r>
              <a:rPr lang="zh-CN" altLang="en-US" sz="2800" b="1">
                <a:solidFill>
                  <a:srgbClr val="FF0000"/>
                </a:solidFill>
                <a:effectLst/>
              </a:rPr>
              <a:t>宋的经济</a:t>
            </a:r>
            <a:endParaRPr lang="zh-CN" altLang="en-US" sz="2800" b="1">
              <a:solidFill>
                <a:srgbClr val="FF0000"/>
              </a:solidFill>
              <a:effectLst/>
            </a:endParaRPr>
          </a:p>
          <a:p>
            <a:pPr algn="just"/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第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10-11</a:t>
            </a:r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课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effectLst/>
              </a:rPr>
              <a:t>蒙古与元朝</a:t>
            </a:r>
            <a:endParaRPr lang="zh-CN" altLang="en-US" sz="2800" b="1">
              <a:ln/>
              <a:solidFill>
                <a:schemeClr val="tx1"/>
              </a:solidFill>
              <a:effectLst/>
            </a:endParaRPr>
          </a:p>
          <a:p>
            <a:pPr algn="just"/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第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12-13</a:t>
            </a:r>
            <a:r>
              <a:rPr lang="zh-CN" altLang="en-US" sz="2800" b="1">
                <a:ln/>
                <a:solidFill>
                  <a:schemeClr val="tx1"/>
                </a:solidFill>
                <a:effectLst/>
              </a:rPr>
              <a:t>课</a:t>
            </a:r>
            <a:r>
              <a:rPr lang="en-US" altLang="zh-CN" sz="2800" b="1">
                <a:ln/>
                <a:solidFill>
                  <a:schemeClr val="tx1"/>
                </a:solidFill>
                <a:effectLst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effectLst/>
              </a:rPr>
              <a:t>宋元时期的社会发展</a:t>
            </a:r>
            <a:endParaRPr lang="zh-CN" altLang="en-US" sz="2800" b="1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167005" y="473710"/>
            <a:ext cx="7325995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三、课节与内容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划分层面的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构建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1010" y="1250950"/>
            <a:ext cx="6155055" cy="549910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6503035" y="1096010"/>
            <a:ext cx="5299075" cy="2553335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just"/>
            <a:r>
              <a:rPr lang="zh-CN" altLang="en-US" sz="3200" b="1">
                <a:solidFill>
                  <a:schemeClr val="tx1"/>
                </a:solidFill>
                <a:effectLst/>
              </a:rPr>
              <a:t>对课节与内容有简单认知后，带着学生总结一下：</a:t>
            </a:r>
            <a:endParaRPr lang="zh-CN" altLang="en-US" sz="3200" b="1">
              <a:solidFill>
                <a:schemeClr val="tx1"/>
              </a:solidFill>
              <a:effectLst/>
            </a:endParaRPr>
          </a:p>
          <a:p>
            <a:pPr algn="just"/>
            <a:r>
              <a:rPr lang="zh-CN" altLang="en-US" sz="3200" b="1">
                <a:solidFill>
                  <a:schemeClr val="tx1"/>
                </a:solidFill>
                <a:effectLst/>
              </a:rPr>
              <a:t>宋元的</a:t>
            </a:r>
            <a:r>
              <a:rPr lang="zh-CN" altLang="en-US" sz="3200" b="1">
                <a:solidFill>
                  <a:srgbClr val="FF0000"/>
                </a:solidFill>
                <a:effectLst/>
              </a:rPr>
              <a:t>民族关系发展</a:t>
            </a:r>
            <a:r>
              <a:rPr lang="zh-CN" altLang="en-US" sz="3200" b="1">
                <a:solidFill>
                  <a:schemeClr val="tx1"/>
                </a:solidFill>
                <a:effectLst/>
              </a:rPr>
              <a:t>体现在哪几课？</a:t>
            </a:r>
            <a:r>
              <a:rPr lang="zh-CN" altLang="en-US" sz="3200" b="1">
                <a:solidFill>
                  <a:srgbClr val="FF0000"/>
                </a:solidFill>
                <a:effectLst/>
              </a:rPr>
              <a:t>社会变化</a:t>
            </a:r>
            <a:r>
              <a:rPr lang="zh-CN" altLang="en-US" sz="3200" b="1">
                <a:solidFill>
                  <a:schemeClr val="tx1"/>
                </a:solidFill>
                <a:effectLst/>
              </a:rPr>
              <a:t>呢？隐藏的</a:t>
            </a:r>
            <a:r>
              <a:rPr lang="zh-CN" altLang="en-US" sz="3200" b="1">
                <a:solidFill>
                  <a:srgbClr val="FF0000"/>
                </a:solidFill>
                <a:effectLst/>
              </a:rPr>
              <a:t>政权分立</a:t>
            </a:r>
            <a:r>
              <a:rPr lang="zh-CN" altLang="en-US" sz="3200" b="1">
                <a:solidFill>
                  <a:schemeClr val="tx1"/>
                </a:solidFill>
                <a:effectLst/>
              </a:rPr>
              <a:t>呢？</a:t>
            </a:r>
            <a:endParaRPr lang="zh-CN" altLang="en-US" sz="3200" b="1">
              <a:solidFill>
                <a:schemeClr val="tx1"/>
              </a:solidFill>
              <a:effectLst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17360" y="3776980"/>
            <a:ext cx="4984750" cy="17532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just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民族关系发展：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7.8.9.10</a:t>
            </a:r>
            <a:endParaRPr lang="en-US" altLang="zh-CN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社会变化：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9.12.13</a:t>
            </a:r>
            <a:endParaRPr lang="en-US" altLang="zh-CN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政权分立：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6.7.8.10</a:t>
            </a:r>
            <a:endParaRPr lang="en-US" altLang="zh-CN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03035" y="5836920"/>
            <a:ext cx="54660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是否准确？翻开书本验证一下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167005" y="473710"/>
            <a:ext cx="7325995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三、课节与内容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划分层面的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构建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7510" y="1127125"/>
            <a:ext cx="4662170" cy="565785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543560" y="1127125"/>
            <a:ext cx="1600835" cy="69151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335530" y="1127125"/>
            <a:ext cx="1808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课节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标题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928495" y="3639820"/>
            <a:ext cx="1600835" cy="37147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2958465" y="2948940"/>
            <a:ext cx="1808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子目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内容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5245735" y="2376805"/>
          <a:ext cx="6405245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445"/>
                <a:gridCol w="2038350"/>
                <a:gridCol w="309245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课节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课节标题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子目内容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5245735" y="1044575"/>
            <a:ext cx="651510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任务一：将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6-13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课对应的课节标题及子目内容填写在下列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表格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167640" y="267335"/>
            <a:ext cx="7325995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三、课节与内容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划分层面的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构建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526415" y="1612265"/>
          <a:ext cx="10608945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055"/>
                <a:gridCol w="4017645"/>
                <a:gridCol w="5389245"/>
              </a:tblGrid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课节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课节标题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子目内容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北宋的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政治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宋太祖强化中央集权、重文轻武的政策、王安石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变法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759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辽、西夏与北宋的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并立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契丹族和党项族、辽和北宋的和战、西夏和北宋的关系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zh-CN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金与南宋的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对峙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女真族的崛起、金灭辽及北宋、南宋的偏安、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宋代经济的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发展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sym typeface="+mn-ea"/>
                        </a:rPr>
                        <a:t>农业的发展、手工业的兴盛、商业贸易的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  <a:sym typeface="+mn-ea"/>
                        </a:rPr>
                        <a:t>繁荣</a:t>
                      </a:r>
                      <a:endParaRPr lang="zh-CN" altLang="en-US" sz="28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67640" y="879475"/>
            <a:ext cx="1159319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任务一：将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6-13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课对应的课节标题及子目内容填写在下列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表格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995680" y="5781675"/>
            <a:ext cx="9936480" cy="10763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6-9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课重点学习两宋的历史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（宋朝的政治、宋朝与少数民族的关系、宋朝的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经济）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167640" y="267335"/>
            <a:ext cx="7325995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三、课节与内容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划分层面的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构建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526415" y="1463040"/>
          <a:ext cx="10608945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055"/>
                <a:gridCol w="4017645"/>
                <a:gridCol w="5389245"/>
              </a:tblGrid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课节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课节标题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子目内容</a:t>
                      </a: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</a:txBody>
                  <a:tcPr anchor="b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蒙古族的兴起与元朝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的建立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成吉思汗统一蒙古、蒙古灭西夏与金、元朝的建立与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统一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759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元朝的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统治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元朝疆域和民族交融、行省制度、元朝对边疆地区的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管辖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宋元时期的都市和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文化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繁荣的都市生活、宋词和元曲、司马光和《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资治通鉴》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宋元时期的科技与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中外交通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活字印刷术的发明、指南针火药的应用、发达的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</a:rPr>
                        <a:t>中外交通</a:t>
                      </a:r>
                      <a:endParaRPr lang="zh-CN" alt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alpha val="33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67640" y="879475"/>
            <a:ext cx="1159319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任务一：将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6-13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课对应的课节标题及子目内容填写在下列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表格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-34290" y="5760720"/>
            <a:ext cx="12260580" cy="10763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10-11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课重点学习蒙古和元朝的历史，学习蒙古的兴起、元朝的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统治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  <a:p>
            <a:pPr algn="ctr"/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12-13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课重点学习宋元时期的都市、文化、科技和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中外交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通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3"/>
          <p:cNvSpPr txBox="1"/>
          <p:nvPr/>
        </p:nvSpPr>
        <p:spPr>
          <a:xfrm>
            <a:off x="167005" y="473710"/>
            <a:ext cx="6778625" cy="77724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四、单元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综合认知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层面的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构建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0215" y="1374775"/>
            <a:ext cx="11322050" cy="45847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just"/>
            <a:r>
              <a:rPr lang="en-US" altLang="zh-CN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宋元时期的</a:t>
            </a:r>
            <a:r>
              <a:rPr lang="zh-CN" altLang="en-US" sz="3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时代主题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是民族关系发展与社会变化，其中</a:t>
            </a:r>
            <a:r>
              <a:rPr lang="zh-CN" altLang="en-US" sz="3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暗藏的主题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是两宋与辽夏金元对峙过程中的发展及元朝统一后的民族交融。而发展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即社会变化主要体现在两宋的经济发展和宋元的都市文化、科技发展和中外交流方面。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just"/>
            <a:endParaRPr lang="zh-CN" altLang="en-US" sz="3600" b="1">
              <a:solidFill>
                <a:srgbClr val="FF0000"/>
              </a:solidFill>
            </a:endParaRPr>
          </a:p>
          <a:p>
            <a:pPr algn="just"/>
            <a:r>
              <a:rPr lang="zh-CN" altLang="en-US" sz="3600" b="1">
                <a:solidFill>
                  <a:srgbClr val="FF0000"/>
                </a:solidFill>
              </a:rPr>
              <a:t>民族:辽夏金元与宋对峙，元朝统一民族交融</a:t>
            </a:r>
            <a:endParaRPr lang="zh-CN" altLang="en-US" sz="3600" b="1">
              <a:solidFill>
                <a:srgbClr val="FF0000"/>
              </a:solidFill>
            </a:endParaRPr>
          </a:p>
          <a:p>
            <a:pPr algn="just"/>
            <a:r>
              <a:rPr lang="zh-CN" altLang="en-US" sz="3600" b="1">
                <a:solidFill>
                  <a:srgbClr val="FF0000"/>
                </a:solidFill>
              </a:rPr>
              <a:t>社会:经济繁荣，都市生活，科技发展，中外交流</a:t>
            </a:r>
            <a:endParaRPr lang="zh-CN" altLang="en-US" sz="36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10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11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12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13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14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15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16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17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18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19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2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20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21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22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23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24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25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26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27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28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29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3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30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31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32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33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34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35.xml><?xml version="1.0" encoding="utf-8"?>
<p:tagLst xmlns:p="http://schemas.openxmlformats.org/presentationml/2006/main">
  <p:tag name="TABLE_ENDDRAG_ORIGIN_RECT" val="835*341"/>
  <p:tag name="TABLE_ENDDRAG_RECT" val="42*148*835*341"/>
  <p:tag name="KSO_WM_SCREEN_THEME_FLAG" val="Dlrq25wU2PGuGg5bbmjbDJS3ToLAdQ8TKpTw0MKgddTayHIU5F8jseWnEM/c1Mx8t3dt0BBsqxRqQvYmODbFpDS8sN8tlXvLc/AgufvcwjM="/>
</p:tagLst>
</file>

<file path=ppt/tags/tag36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37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38.xml><?xml version="1.0" encoding="utf-8"?>
<p:tagLst xmlns:p="http://schemas.openxmlformats.org/presentationml/2006/main">
  <p:tag name="TABLE_ENDDRAG_ORIGIN_RECT" val="835*341"/>
  <p:tag name="TABLE_ENDDRAG_RECT" val="42*148*835*341"/>
  <p:tag name="KSO_WM_SCREEN_THEME_FLAG" val="Dlrq25wU2PGuGg5bbmjbDJS3ToLAdQ8TKpTw0MKgddTayHIU5F8jseWnEM/c1Mx8t3dt0BBsqxRqQvYmODbFpDS8sN8tlXvLc/AgufvcwjM="/>
</p:tagLst>
</file>

<file path=ppt/tags/tag39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4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40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41.xml><?xml version="1.0" encoding="utf-8"?>
<p:tagLst xmlns:p="http://schemas.openxmlformats.org/presentationml/2006/main">
  <p:tag name="TABLE_ENDDRAG_ORIGIN_RECT" val="835*341"/>
  <p:tag name="TABLE_ENDDRAG_RECT" val="42*148*835*341"/>
  <p:tag name="KSO_WM_BEAUTIFY_FLAG" val=""/>
  <p:tag name="KSO_WM_SCREEN_THEME_FLAG" val="Dlrq25wU2PGuGg5bbmjbDJS3ToLAdQ8TKpTw0MKgddTayHIU5F8jseWnEM/c1Mx8t3dt0BBsqxRqQvYmODbFpDS8sN8tlXvLc/AgufvcwjM="/>
</p:tagLst>
</file>

<file path=ppt/tags/tag42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43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44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45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46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47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48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49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5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50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51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52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53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54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55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56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57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58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59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6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60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61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62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63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64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65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66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67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68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69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7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70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71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72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73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74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75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76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77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78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79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8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80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81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ags/tag83.xml><?xml version="1.0" encoding="utf-8"?>
<p:tagLst xmlns:p="http://schemas.openxmlformats.org/presentationml/2006/main">
  <p:tag name="KSO_WPP_MARK_KEY" val="6e929e75-7fc4-411b-a729-e9e21fa51203"/>
  <p:tag name="COMMONDATA" val="eyJoZGlkIjoiODkzYTI1OWExMjQ5MDk0ZmExODA0ZjRmMmUxNzIxY2QifQ=="/>
  <p:tag name="KSO_WM_SCREEN_THEME_FLAG" val="Dlrq25wU2PGuGg5bbmjbDJS3ToLAdQ8TKpTw0MKgddTayHIU5F8jseWnEM/c1Mx8t3dt0BBsqxRqQvYmODbFpDS8sN8tlXvLc/AgufvcwjM="/>
</p:tagLst>
</file>

<file path=ppt/tags/tag9.xml><?xml version="1.0" encoding="utf-8"?>
<p:tagLst xmlns:p="http://schemas.openxmlformats.org/presentationml/2006/main">
  <p:tag name="KSO_WM_BEAUTIFY_FLAG" val=""/>
  <p:tag name="KSO_WM_SCREEN_THEME_FLAG" val="Dlrq25wU2PGuGg5bbmjbDJS3ToLAdQ8TKpTw0MKgddTayHIU5F8jseWnEM/c1Mx8t3dt0BBsqxRqQvYmODbFpDS8sN8tlXvLc/AgufvcwjM=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58560"/>
      </a:accent1>
      <a:accent2>
        <a:srgbClr val="E39A58"/>
      </a:accent2>
      <a:accent3>
        <a:srgbClr val="E2BE60"/>
      </a:accent3>
      <a:accent4>
        <a:srgbClr val="E37786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jUxMDIwNTEzMzczIiwKCSJHcm91cElkIiA6ICI1NDMzODcyMTEiLAoJIkltYWdlIiA6ICJpVkJPUncwS0dnb0FBQUFOU1VoRVVnQUFBajhBQUFLQUNBWUFBQUJ6TUJtWEFBQUFDWEJJV1hNQUFBc1RBQUFMRXdFQW1wd1lBQUFnQUVsRVFWUjRuT3pkZDJBYjVkMEg4TytkcE5QeWxyZmw3UXhuRURBcG9TM1FRdWlnRFpReTJrS0JzcUdNVWlnVTZDSkFHUzBVU3Q4RytyTGVGbHBtR1lGUzlpZ3BFQUlFQ0NIVGNSeExscmN0eTlvNjNiMS8ySEprYTh0MjV2ZnpCMWgzei8yZVIwNWkvZnhNZ0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dhV2JuYzNnSWhvWDFVR3dKeXNRRzV1N3BjcUtpcCt0WXZhczd0VTFOYldQbXcybTQrZXJvQm1zL21Bc3JLeWE2Y3JIZ0JJa3RSc01wbGFwaVBXZExjdkx5L3ZHL1BtelZ0dk1wa3Fzd3hSV0ZGUjhTdUR3VkEzWFcyYUtXYXplVkYrZnY3WEU5MlhKR2t1UnY5dHhWVlVWSFJXUTBQRGt3Qks0OTAzR28xTEZpeFkwRkZZV1BqRGROdlUxTlQwNy9MeTh0K2tXNTVvZDlIdTdnYlFmaytjTzNmdXYwVlIxRy9idHUzNFFDRFFHcTlRWVdIaDZjWEZ4UmVHUXFHKy92NysvOTNWalRTWlRBZHBOQnF6UnFNcDFlbDBWcVBSMkdRd0dCWUFNRzdac3VXTEFDUUFSWHE5UGs4VVJZdGVyeStWSktsS2txUmFTWkptNmZYNldSczNiandTUUgraU9rcExTMCt4V0N5bkRROFBQelZkN2JaWUxGY1VGeGYvS0JBSWJIWTZuVTlQUTBqem5EbHozZ0FnYk4yNmRZbmY3OSt4SjdVdkZBcHRrQ1Nwb2JTMDlMYjI5dmEwUDdRajlIcTlwYUtpNGthWHk3VWFRUHZrKzBhanNjWmdNQnlSb081UDNHNzNCb3orWFpndWZnQ2FoUXNYN2hnWUdIalk0WEJFRWtXaHRyYjJFYTFXVzdKdTNiclpBSnlUbnRNdVdMQmdZMTlmM3dxYnpYWkp2TUNscGFVWGFUU2FRaVQ0TytueitUNERBS3ZWZXZ2UTBOQnpBRVpTdE5XVW01djdOYmZiL1g3a1FrNU96b0xaczJkL2x1cE45dlQwL0tHenMvUEtWT1dJcGd1VEg5cmRGSnZOOXZPbXBxYW41ODZkdTZhdHJlMjRrWkdSLzA0dTFOSFI4Vk96MmZ6bHFxcXFQN3BjcnY4R2c4SFBkMlVqNTg2ZHUzYTh3WXJpRG9WQ2prQWcwQjRNQnJjQ0tDNHRMVDNUYXJYZUZ2Mk1xcXBoV1piN1FxRlFaekFZM0dZMEdtZjVmTDcrbkp5Y3I4YXJvNlNrNU1maGNOZ1ZDb1ZHRXBXSnBpaUt4K3YxZnBDc1RFZEh4elZGUlVVbldhM1dPNXhPNTRzQWZPbTgzeVE4SFIwZFAycHNiSHl4cnE3dThVMmJOaDBHUU00MldEYnRxNmlvK0ZWRlJjV055Y29VRlJXZFdsUlVkR3FpKzExZFhiL3U2dXI2YmJydExDb3ErcDdINC9sSWtxU0Q2dXZySDA0VVV4Q0V1bG16WmoyZmJ0eFUxcTVkS3dBUWREcGRsVmFyTFl5NnBkcnQ5cDgxTlRXOWFMVmFyN2ZiN1pkbEV0ZG9OQjVpTXBrVzIrMzJpd0Vva2lUTlhiQmd3Y1pFNVZ0YVdsd0oyamJPYkRaL1NSQUVyYy9uZTI5eTJkYlcxbS81L2Y3dDhXSTNOVFg5TTVPMkUwMEhKaiswMjNrOG50ZGJXMXUvMHRqWStISkRROE8vUHYzMDA5bTV1Ym1IVEM3bmREcWZLQ2dvT05Gb05EYnI5ZnI2eWZkSFJrYitOWlB0N096cy9FVlBUODlkQUx5SnltelpzdVdycXFvT2VqeWVYZ0I5QUpUSlpXYlBudjFtc25ybXpKbnpXanJ0OGZ2OW4rL1lzZU0wUVJBS2twVnp1Vnd2cTZvYXpzL1BQendjRGdjVGxYTzczVzhCUUc1dTdtRUdnK0hBWkRHOVh1OG5BSFFsSlNVWEppcmo4L25XcTZycW5PNzJSYXhmdjc0NStyWEJZS2hURk1VZkRBYTdrOVUzK1VOKzd0eTVINXBNcG9PanI4MlpNK2ZWeU5lYk5tMDZ1SzZ1N3RHK3ZyNjdYUzdYZndCZzQ4YU4xVDZmeno1V2IwTnpjL01XajhmelVTZ1UybXkzMjY5S1ZuOGlWcXYxTnEvWHUzWndjUERSZE1xN1hLNlhYQzdYcXlVbEpUL3U2K3U3T3hBSWJFNjNydkx5OGl0Q29WQjNiMi92ZzlIWEozOVA0ekVZRFBWTlRVMy9IbnVaSTBtU0ZRQ0tpb3FPQjRCZ01PZ2NHM0tEb2lnU0FQajkvdTNCWUhCVHZIaUtvdmpUYlRmUmRHSHlRM3NFajhmenlhWk5tNzQ2TnRmQ20reTM1OGJHeGlmalhaLzhtK2gwQzRmRFEwaVMrQUNBMiszK1Q2bzRtelp0K2tMMGExRVVUWTJOamMrRncrSGh0cmEyRTlOdGp5ekx2dnI2K2hWbXMva3I2WlF2TEN3OE9kbjl5UGN2UHovL3BOTFMwclI2RXBMTi9lbnY3LzlmbzlFNGQ3cmJGd3FGdXIxZTc2ZVRQMHpyNnVyK1Q1S2tpdlhyMTg4Q0VFb1V4K3YxZmhvS2hjWVRwUGIyOWhNVlJURUNvOE5halkyTkw3ZTN0NS90ZHJ2ZjArbDB1dHJhMm9jQ2dVQ2J6V2E3T2o4Ly8xdVQ0NVdVbEZ3UkNvWHNMcGZyWlFDSzMrKy9QWjMzTzVuVmFyMHRFQWhzN08zdFRmdDVoOE54N2R5NWN6K3dXcTIvMjdadDIvRlJ0eUwvRnRUSnorajEramtGQlFVbk9SeU9xd0FFSW9rS0FDUktVQklwS0NnNHVxR2g0Wm5vYTgzTnplUERYdHUyYlRzWkdFMllFc1VRUmRHUVNaMUUwNEhKRCsxdUFrWW5aWFlIZzhHTndXQndJd0J4OCtiTkIwMHVXRjVlZmxOK2Z2NjM0dDNMc3Q2WUQ0WmR3ZXYxZmhqOXVxcXE2bmFOUnBOdnQ5dC9PdmxlS3UzdDdlZHF0ZG9jQUZCVlZad3paODY3VHFmenVkN2UzcHNUUFpPVGszTk1WVlhWelRhYjdUS3YxL3Qyb25KVFNTWmJXbHJVR1dxZnRyKy8vOW4rL3Y1bkFSUkhMbG9zbG1VNU9UbUhqZzNqNUNkcjI2Wk5teUlUeXJVQTVPaDVTNElneUFBUUNBUnN3V0J3VTFsWjJSMlNKTTNkdW5YcllZaWYrSlphTEphemUzcDZia2FjWHI2WjV2VjZQM0k2bmMrSW9wZ0RRQThnTUhZcjhyTTlKZ21zcUtqNGpTekxQVDA5UFgvSnk4djdabE5UMDc4Nk96dXZBQUNqMFdoTlZhZEdveG1mUk8xME9wOWR1M2F0a0p1YmUvaXNXYlBlYm05di85N2c0T0Q0THljNU9Ua0xnTkdKME1saURnOFB2NVNxWHFMcHhPU0hkcXVLaW9vYlNrdExMOW14WThkWlRxZnoyYkhMaXNmaitXUnlXVVZSaG9EUlhxS3AxTm5ZMlBoc2JtN3UwbTNidG4xclpHUmtWYnJQMWRUVTNGTlRVM05QOUxYdDI3ZWZQalEwOVBkczI1S2ZuLysxc3JLeXk4UGg4SkNxcW9MRllqa3oxVE5lcjNlRHorZGJBd0NCUUtBMUVBaU0zL040UEd2MGVuMWpzdTlSUVVIQjZRRFExOWYzQklDa1EwUjZ2YjVKcDlPbC9adTUyKzFlSC8xNnV0dG5OQm9YTnpjM3g4d3BpYkJhclN1c1Z1dUtkTnE2Y2VQR0wvcDh2dFdKN2xzc2xqTktTa291MzdGang0KzhYdTlIQ2VyN0dRQjBkWFg5WmZLOTR1TGljNVBWNy9GNDFrWCtIS2VpcmEzdERBQ2VTWmR6QUNBY0RydWpMNXBNcGk4VUZSV2QwdEhSY1FHQVVIbDUrYldCUUdDYjIrMStFd0NhbTV0dDJiVEJZckdjSzh0eWJ5QVEyTnpTMHFKR0VtZTMyNzFoN2RxMWhRQmNTSndjNW1BSzg4YUlzc0hraDNhcndjSEJ2eFlXRnA3UTBORHdUSGQzOSs4Y0RzY3ZNTU8vUVp0TXBrTkZVY3d4R0F5TE1rbCtIQTdIOHNIQndjY2pyK05ORUMwc0xQeEJvdWRWVmZVNW5jNlZrZGNHZzZHdXRyYjJVUUNpUnFNcHJLdXJlekRSczlGNmUzdnZzdHZ0Y1Q4MGg0ZUgvMTFWVlhXejBXaTBSdWFrVEphZm4zK016K2Y3QkFrU0g3ZmIvWWFxcWpJd21pZ2FESWI1NmJRTDJObGIxTlBUOHdlMzJ4MlRwRXkxZlQ2Zjc4TzFhOWVXUkY0YkRBWnpZMlBqV3o2ZmIyMWJXOXNGazh2bjVlVXRibXhzL0ZkdmIrOWRuWjJkdDB5NjdTd3NMRHd0M2dUbTZEay90YlcxZjZ1dHJmMGJzSE1ZWjB4cGNYSHh4WU9EZ3c4anpvcXBtcHFhKytLOXY0aXhGVTVUVG40UW0vaEFrcVJpQUFpSHd3UFIxODFtOHlFQWhKcWFtbnRyYW1ydUJZRFcxdFpsb1ZBb0NBQnIxNjdOVFZXWlhxOHZyNnlzako0c1hsaFFVSEJ5YjIvdlhaRTRFUzB0TGVHMDM0VEg4NS9ObXpkL05kM3lSRlBCNUlkMnEwQWdzRzNEaGcxZm1qMTc5alBsNWVWWCszeStUNGFHaGg2YnlUcmIydHErWmpBWURod1lHTWlvSGxtV3UxUE5pYWl2cjA4NFdUVVVDdlZFSlQ4VmpZMk5yMm0xV2d1US9oQlRaRGdwRVpmTDlVaFZWZFZOK2ZuNVovbDh2cGdWVVNhVDZTQ0R3ZERjMmRtWmNHOGRwOVA1bk5QcGZBNEF0bS9mZnU3WWtFcGNPcDB1dDZLaTRnYWowYmpBNC9HTXozZEt0R3g1R3Rvbkl5clJLQ3NydTFPdjE5ZjVmTDdQTEJiTHNvR0JnWmNCZEFHamUwUFYxZFU5NVBWNlArcnM3UHdsUnBlTlR6QTBOUFNjeCtPSm51UXJWbFZWWFZkWVdIaVMzVzYvMnVsMFRwaEVielFhRjBTK3pzbkpXU0FJZ3FUVDZjb3h1cnc5WnJMMldFSi96ZVRycWY0Y3A4cGdNTlFBbzhOMzBkZjcrdm9lOGZsOG42dXFPbEJYVi9lVTMrL2Y0bks1WHBBa0tmSTljTWNFbXlRUUNMUnUzNzU5UE1rdkt5czdVeFJGL2VEZzRMMFlIWG9idDM3OSt1WUZDeFpzdE52dFAzTTZuWEdIdmhZc1dMQ3hzN1B6Rnk2WDZ4K1p2aytpYkRINW9UM0I4Sll0Vzc1cHNWaE9pVXA4OGpGcGQxbEJFQ0kvV0lzUksrSCtPWk41UEo3UFBCNVB5cjFINGtqNWdSV2R4TFMwdEtpZG5aM1g5dlQwM0JwZHhtZzBXdXZyNjEvUjYvV05mcjkvazhGZ21Cc2JLVHMrbjYvRDZYU3VMQzB0dmJTN3UvdE9UUG93S3lrcHVWeFYxV0JQVDg5ZjA0eVhjRmdvTHkvdkdLdlYra2V0Vmx0c3M5a3U2K3ZyKzU5ZDNiNGRPM1pjNUhRNlYrYm41Mys3cXFycXR0cmEydjhibXd6ZGxwK2ZmNXpINDNsN3k1WXRKeUJPNGpQR0ZRd0dYY0RvbjR2VmF2MnJ5V1JxYVcxdFBkYmxjc1Y4V0VjblAyNjMrNDNXMXRZVG1wcWFucTZ0cmIxL3g0NGRaNlRUNWwxaGJBOHFlTDNleVN2QWh0eHU5MXZGeGNVWGFMWGFhcnZkZmd3QTZIUTZ2YXFxb1ZSTDNxTkZsdUVYRnhkZk5EdzgvSkxmNzk4ZVBYa2EyRG1CT2hRS09aTDk0aURMY3BmUDUrdkk1RDBTVFFXVEg5cFRCQWNHQnY0V2VURjM3dHpYSnk4L2ptaHBhZW1iZkcyR1YzcEZZaWNjamhNRVFSY1pLa29tSnlkblFYMTkvWXM2bmM1cXQ5dXYwbXExeGVYbDVYT25zeWVncDZkbmVVRkJ3Y2RXcS9YWGRydjk2c2gxazhuVVlyRllmdGpYMS9lL1NESFhKNVhhMnRxSExSYkxhVzYzKzUydFc3Y3VUYlE1NVM1bzMwZ3dHRnd6UER5c0FoZ3BLaW82MjJReUxkTHI5VFdDSUdoTUp0T1NwcWFtUjBkR1JsNGVHaHA2S2NFSHNGaGFXbnBoUlVYRnpScU5KaDhBbXBxYVhvZ3UwTkhSOGVQKy92NlllVDBqSXlQLzZ1enMvS25WYWwweE5EVDBxTXZsZWpIZDc4Tk15czNOUFR3Y0RvL0VlNzlHbzlGYVZWVjFhMDlQejgyQlFHQWJBSWlpbUtNb3l2Z2VTK3ZYcjIrT0xHbFA5UFZZMFZLOVh0K2sxK3Vib3Y4T1I3Nk8vTHUwV3ExL25EUlVSclJiTWZtaFBZTEJZS2pMemMxZDF0Zlg5eEFBVjNkMzk4MWFyWGJDdHZzV2krVXNzOWw4U0VkSHg0OTNjZlAwd09nY2prVHpPSFE2WFlHaUtDbUhEQlJGTWVwMHVrcUh3M0YxYjIvdjdaV1ZsYmNDNmUydkFzU2ZaelNaeCtOWjE5Zlg5NWVTa3BLZk9aM09mNDh0dnpmVjF0YitUWmJsSVp2TnRqeko0M29BaFVudUF3QXNGc3RwTHBmckRZZkRjWG9nRUZBQWxDY29HcFBFVExGOU1KbE1CeGNYRjE5aU1CaG1HWTNHK1JxTnBnQUFRcUZRNStEZzRLTURBd09QZXp5ZTEvVjZmVk5oWWVIeGVYbDUzNm1xcXJxanFxcnF6bUF3dUwyam8rTlNsOHYxd2xpc2x0cmEycjlGZW5UYTJ0cSs2L1Y2SnlRTXFiN252YjI5OTFnc2xndExTMHQvc2h1U24zeU1EcmRGYnc2Wms1dWJlN1RMNVhvRHdPUTVONGFhbXBvbkJFSFFLWXJTWDE1ZS9uT05SbFBtOS92WHliSThHQ2tVblRRbCtucE1mL1RmM2Vna0ticFFiMi92TFU2bjh3WEVNWC8rL0szcHZsbWk2Y0xraC9ZSXVibTV4MVpYVi84cEVBaHNjN2xjTDhZNzZpQTNOL2N3czlsOFNMemZ3R2RZSGdCMGRIU2M1M0s1eG5lZmp2NVFsQ1NwS1JRS2RhWUs1UFY2UDlpNGNlT1hmRDdmKzlIWE05MWZKUldielhaMVhsN2Uwb2FHaG45dTI3WnRhVmxaMmZWR28zSEIySVRkM2tUUDVlYm1maTNkSFlyejh2S095c3ZMUy9xZUUvWElaZHUrTVYzNStmbGY5L3Y5V3dZR0JoN3krWHdmdWQzdTFZRkFZQXN3MnVzUTZhbnA3dTYrcmJ1Nyt6YVR5VlJwTnB0UEtpd3NQREVZREk2dlNGTlZ0Vit2MXpjTURnNCtVbFJVZEdvb0ZHclA0czlDZGJsY3J4UVhGNTgvK1liQllKaVRuNTkvVW9ieDBsSlVWSFJ5VlZYVlhaczNiMTQ2dGtVRUFLQ2twT1FzVVJUTlEwTkRqOGQ1VEdzeW1SYUh3K0ZoaThWeWtTekxQYUZRcUNjY0RuZW44L2Mzam5DODc5ZmthOEZnc0NlVDNrR2ltY2JraC9ZSStmbjV4NFRENFJHWHkvWDY3bTdMWkdhenVRSUEvSDcvNnVnZjZtT3Jqa2JHeW56UjdYWW4zRE1uMnVURVoweWlucE5zdWJkdTNmcmQ1dWJtZDJiUG5yMVdFQVJOVjFmWGI0ZUhoNU1lSlNETDhzZmJ0MjgvUFZYdyt2cjZoMGRHUnQ3cTcrOS9ZRmUyRDRCSmx1Vzh6WnMzTDUxMFhZeWViNkxWYXN1aVg4dXlqT0hoNFZlR2g0ZGZBV0NVSkdsdU1CanM4dmw4SFZ1MmJKbWxxbXBOVVZIUnFUcWRyazZTcEd4MkhBNXFOSnBjQUJwRTliWVVGQlFjWDFCUWNIeml4ekpuTUJqcXJWYnJpcnk4dkdOa1dSNFFCQ0Y2THg5TFJVWEZyd0hBWXJIOGNHaG82QWxNM092SC9mSEhIK2RnMHVUc21wcWF2L3I5L3ZFZW1IaERXSk8vVGthdjE4L1c2L1d6UXFIUVo4RG9Rb0JraXdHSWRqVW1QN1FuTU9mbTVoNDFQRHo4UE9Lc21Ka0J1WklrVmFYN0c3NWVyNThOUUhHNzNlMlRidlVEZ05Gby9LSk9wNnZ3ZUR4cEpUL3h0TFMwZEdYN2JDSWFqYVlnSEE0N3h3NnZWTVBoc0JOakcvc2xlc2JuODNYNmZMNlUreGJWMTljL0hBd0d0MDFsajZOczJwZVRrM05JcXVOQkFLQ3lzbko1WldYbDhtUmxkdXpZY2RiQXdNQmZ2VjZ2dzJnMDFnREE1TjJLMHlUbDV1WitNeFFLZFdIU01GTmZYOThmYlRiYjlRbWVTemZKRWdCQUVBU3ByS3pzMm9xS2lsK0xvbWdjSEJ4OHFMMjkvV2ZZT2RsZjI5VFU5QSt0Vmx2aWREcWZLU2dvK0c1RFE4T2piVzF0MzUvVXJzbi94aXJ5OHZLTzZPbnB1U055SWQwNVAyYXplV2xSVWRFSk9wMnVYSktrS3AxT1Z3MEE4K2ZQM3d5TUh2Y0NBRGFiN1Njakl5TnhleFRuelpzWDk4d3ZvcG5FNUlkMnU0S0NnbThJZ3FBZlMzNW0zTHg1ODFZYkRJWjU3ZTN0UDRqZXR5Y1JvOUY0cU4vdjM0UUV5NERMeTh0L3FxcXEzTnZibTgwSEp3QmdiQ080bEZwYVdvWlNsZEhyOVhNcUtpcCtVMVJVZElxaUtCNkh3M0ZOVVZIUm1WYXI5ZmFTa3BJTHVycTZiaGtjSEh3RU8zY0QzcVdtMGo2MzIvMVd2S0UwdlY0L3U2cXE2cGFjbkp6RHRGcHRhU2dVNmhZRVFkZlYxWFZEWDEvZlBVaHkzRVcwelpzM0h6UjVBOFo0dlIzRnhjVS95OG5KT1ZxVzVYNjlYdDhvU1ZKMVYxZlhUZEZsWEM3WHl4NlBaeDFpVDF5UEorR0VmVW1TbWdCZ2JBTk1JUkFJYkd0dmI3L0E0L0ZFOTVJYUd4b2FIc25MeS90R2YzLy92UjBkSFJkVVYxZi91YVNrNU9LNnVyb0gyOXZiendTZ0dvM0dKUVVGQmNjYURJWW12VjQvUzYvWHp4cnJzY0x3OFBBYmtXRHB6dm5SNi9WRmVyMitTVkVVbDgvbjIrRHorYlphTEpiVFdsdGJ2eGtLaFRiNmZENEhBQWlDRUZaVlZkSm9OTG1pS09ZSWdwQ3IxV3B6SW5Wck5KcmluSnljQlpNM3lTU2FLVXgrYUxjcktDZzRDWUF5TURBUVdVR1M2Q0JNWFlyN2ZxVDMyN1FBakI2M2tHYjdsbzJNak1UdGJjakp5VG1pc0xEdzVNSEJ3Y2N3dHI5TWx0TDVnTlFrdTVlWGwvZjE0dUxpSHhjVUZId2JnREEwTlBSa2QzZjNsVDZmejliZDNYMVhaV1hsTmFXbHBWZlYxZFU5YUxWYWIzTTZuWThNRFEwOU5qSXk4aDR5TytvaldUdDJaZnRFczlsOFZGbFoyWVg1K2ZuSER3ME5QYkZ1M2JyNUxTMHRmVjFkWGRjRENGZFdWdDVhWGw1K3pjREF3SDBEQXdNUFJWWTNUWlhiN2Y3SWJEWWZwdFBweW9MQllFZHZiKytmZW50Nzc0d3UwOXJhK3MxMDQ1bE1wZ01CSUJ3T3gvUjZXYTNXR3dGQVZkVndUMC9QSHh3T3gvV0ltdUFzU2RMOGhvYUdmNWhNcGtWT3AvUHBqbzZPaXdIQVpyTmRwdGZyYTR1S2lzNlFaYm5YYnJkZlpUQVlacFdYbC8vYzUvTjk2dkY0VnZmMTlkMVZXRmg0MmxoUDZJYkpTOVZUR1J3Y2ZETDZPQXRKa3VhT1RZWi91YUtpNGxmTnpjMDNqcjJIRlZicjZNa1pxcXJLaXFLNEZVVnhoOFBoa2JIN3Q0WEQ0Vjk4K3VtblJablVUNVF0SmorMHV4bno4L09YZVR5ZTFSanJ2ay9WdTVIb2ZxSU41U2Jic0dIREYzTnljcXJUK1Mwekx5L3ZtM3E5ZnZhT0hUdmluVjVlVVY5Zi80OXdPQnpvN3U3K1phcFlXVEJpZE90L0Z3QTVjdkJuOUNuWXVibTVoeGNXRnA2Y241OS84dGhtZTRyVDZYeW11N3Y3WnEvWHV6WXFsdC9oY0N4M09CejNXSzNXbjFrc2xndUtpNHN2TFM0dXZqUVVDblVQRHc4LzI5SFJjU25pRHprWjlYcDlWU0FRNkFiZ0x5b3FPZ0dJUFRvaG5obG9ueTQvUC8vdy9QejhaZm41K1Nmb2RMb3FsOHYxeHFaTm03NDhlUzVWZjMvL2ZmMzkvZitzckt5OHZMaTQrSkx5OHZMZitQMytqU01qSXkrNzNlNDFQcC92M2VoenZRQmd6cHc1SDZkNlR3RGc5L3ZmMnJScFU5WkRmbVZsWmI4b0xpNCtJeHdPanlpS0lwdE1wZ1VBRUQxeE9XSndjUEFobzlGNDBQYnQyNzgvNmV5M3ZNckt5bXZMeXNxdUVBUkI2dXZydTlObXMxMkZuVU5jNGRiVzFsUG56WnYzWG1scDZaV0JRS0NqcjYvdnZxR2hvYWN3bGp5WnplWURjbk56NzdmWmJKZW0yM2FkVG1kVlZUVmxUOXJnNE9CalhxOTNUVEFZZENxS01od0lCSVlCREdQaXlqUzB0TFNvN2UzdFp3OE9EdjVmdW0wZ21pb21QN1JiRlJRVWZGMmowZVJHTDRQTjVBZHhOTGZiSGZmOHBUaUczVzczY0RvRjgvUHp2KzMzK3pmRU82Mjl0cmIySnAxT1orM282TGpBNy9kUCs3d0ZrOG5VUEhmdTNKajNORHc4UEg3MGd0bHMvbEp4Y2ZHbHNpejM5ZmIyM3RiZjMzOVBpcmIwMk8zMm45dnQ5aHVLaTR0UHRWZ3M1NWpONWtNOEhzLzdTRHpYeGhSbk9iSWFmVlJISXRQZHZweWNuQ1BxNit1ZkJpQU9EUTA5MWRmWGQxZUt3MkNISEE3SGJ4d094eTBXaStYa29xS2kwNHVMaXkrMVdDeit6WnMzSHcxZ1F2S1R6VkwzYk1peTNEazJseXpTQ3hsd09wM1BkbmQzeDV4TE5yYmo5cXVZdEp4OTRjS0ZuK3QwT21zZ0VOaG1zOWt1SGp0VmZyS1J0cmEyNCtycjY1OGFIaDUrRFpONlJpVkpXdUQzK3pmRm03Z2VEQVk3dDIvZmZzclkxeDBkSFIwWHRMUzBLQmpydFV2MUhzZk9kVXRyaFpjZ0NMdmxrR0Vpb3QzR2FEUWVZalFhcTNkM094SXdHbzNHTHlhNFYxeFdWdmJUUkE5V1ZWWGRucE9UYzJTeTRLV2xwVmZNbno4LzBjUnJZMjF0N2Yxait3dmRhN1ZhLzVpWGx6ZDVLRVV3bTgxTE1XazM3RXlrYzVKM1pXWGxEVlZWVmJkWFYxZmZXVlZWZFZOdWJ1Nlgwd3cvN2UyVEpHa2VFZzk5NHNBREQzUVhGUldka3lTa1JaS2t5ZWVWYVRHNmMzaThJYjBjN1B4Rk1YZHNhR2kzLytKWVVGRHczZUxpNGd1UTN2YzIyU2FnK1ZGZlMwbUd2c1N4ZjZjSjU2ZnA5ZnBaaXhZdFNtY0lkOXlpUll1Y2hZV0ZwMmJ5RE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hOTEdGM040Q0k5aS9MbHk4WFR6Lzk5RnlEd1pBWERvZnpWVlhOMTJnMEJsVlZkWUlnYUVWUjFBRVFWRldWUlZFTUtZb2lDNElRQ0FhREkwYWpjVGdVQ2cxWFZWVzVCRUVJN2U3M1FrUjdKeVkvUkRTdFZGVVZIUTVIbGFJb0RZSWcxSXVpMkFTZ1RsWFZHZ0ExZ2lCVWppVTZBQUJCRU1aK0VJMzlPSXIrcWFUdS9FSlZWYWlqOFFGQUZRU2hUMVZWRzRBT1ZWVTdCRUZvRlVWeG02cXEyd09CUUh0OWZiMS9GN3hkSXRvTE1ma2hvcXlwcXFycjdPeWNyNnJxQW8xR2M1Q3Fxb2NDT0VnUUJLTW9DQkFFQWFJb2p2NWZFTWRmWjAzWStZV3FLRkJWRllxcVFsVVZLSW9LUlZXZ2pGNVhBR3dSQk9GOVZWVS9WQlJsUFlCMTFkWFZnMU4rMDBTMDEyUHlRMFJwczlsc1JvMUc4NFd4SkdjcGdNTkVRVEFKb2doUkVLSFJhQ0NLSWtSaG1uKzBDQk8vU0JWZFZVZDdpc0pLR09Gd0dJcWlJcXlFVlFDZnFhcjZtcXFxL3cySHc2dnI2dXE2cHJlaFJMUTNZUEpEUkVuWmJMWW1BRWVLb25nc2dLK0pvbWpRQ0NKRWpRYWFzVjRkQUdNL1RZVHAvYUVpeEh5UmRmelJYaUlGNFhBWWNqZ01SVkZVVlZVL0FmQXNnTmU2dXJvK1dMeDRNZWNSRWUwSG1Qd1FVWXl1cnE1NXNpd2ZKNHJpNllJZ3pCTkZFVnFOQmhwUnN6UFppU1pNYzlJRGpDZFRFMTVPUzh4UnFnb29pZ0pabGhFT3l3Z3JpbE1RaE1kVVZYM2E2WFQrWi83OCtjSHBxSktJOWp4TWZvZ0lBR0N6MmFvRVFmaUJJQWpuQ0lMUXJCRTEwR3ExMENTYm96TmpTYy9PTDZZNzZaa2NNZkpLVVJTRVpCbHlXSWFpS01NQUhsRVU1U0dyMWJwNk9wcEFSSHNPSmo5RSt6RlZWWFVPaCtPYkFNNFZCR0daUnRTSUtSTWVZQzlOZWlaZVNCWS9rZ2lGNUJBVVJkbXNLTW85ZXIzKzhkTFMwdTdwYUJZUjdWNU1mb2oyUTNhNzNRTGdSd0N1MEdnMFZUcU5GbHF0TnZXRGUvaThudmh4WXlObUVqOGNEaU1vaHlETGNsQlYxYjhEK0hOVlZkWEgwOUJDSXRwTm1Qd1E3VWU2dTd2clE2SFFGYUlvbnF2VmFBMDZyVGI5cGVkN1pXOVA5a25QNUFkVlZVVXdGRUl3R0FTQXR3VkIrRjE1ZWZtTGdpQ29xUjRub2owTGt4K2kvWUROWm1zU1JmRnFBY0xaV3ExVzFHbTE4U2N1eDdPZkp6M3hMc3F5akVBd2dIQTQvQ21BNis2Nzc3N25seTlmcm1SYkRSSHRXa3graVBaaDI3WnRxekVZRE5jSmduQ21WcE41MGdOTTh3K0ptUmppU2pLdlowcnhVOFFGZ0xBc3d6K2FCRzBBY0UxVlZkWHoyVlpIUkxzT2t4K2lmZERnNEdDKzMrKy9VbFhWbit0MWtrNmowUWpwSnoyai85bmJscTd2eXFSbjhsVTVMTU1mQ0VCUmxMY0ZRYml5b3FMaWcyeXJKNktaeCtTSGFCK2lxcXJHNFhDY0NlQjNXbzNXSXVsMDZmZjBBQnppU3VOaXN2akJVQWlCWUVCVkZPVVJSVkd1cnE2dTdzeTJPVVEwYzVqOEVPMGpiRGJiQWFJby9rV2owUndxYVhWQ1JtZG9NZWxKZVRIZCtLcXFJaEFLSWhnTWpxaXFlbTFsWmVWZkJFRUlaOXM4SXBwK1RINkk5bkxkM2QxbVZWVi9yYXJxVlpKT0oybzFhU3haajlnUGw2NG5mOTB0RldBQUFDQUFTVVJCVkREMUVGZTZNUlZGZ1Q4UVVFT2gwQ2V5TEo5WFcxdjdVUll0SktJWndPU0hhQy9XMGRIeEJZMUc4N0JXbzUyVDBSQVg1L1drZFRHYnBHZXlVRWlHUCtDWHcrSHdEZDNkM2JmeS9EQ2kzWS9KRDlGZTZQUFBQNWNLQ2dxdUZRWGhONUpPRWpVYVRmb1BjNGdyNWNYcFNIcWliNmlxQ3AvUGg1QWMra2lXNVROcWEyczNaRklGRVUwdkpqOUVlNW5PenM1cVZWV2YwR3ExaCtwMTBqNitYOC9FQzN0VTBwUDBnZmczNUZBSVhyL1ByNnJxeFZWVlZROW1XaDBSVFE4bVAwUjdFWWZEOFhXbzZxT1NKQlZxTmRyMC92MXlYaytxQzVuSHp6RHBpYjZqS0FxOFBwOHFoK1cvQ1lKd2NXVmxwVGVUcW9sbzZwajhFTzBGVkZVVkhRN0hyMFJSWEM3cEpDSGx3YU1STTliYnN6Y21QZkV2N3Fxa0o1cXFxdkFIL0FnRWc1OHJpdkxkNnVycXJaazBnNGltaHNrUDBSN080WENZRkVWNVVLdlJmRjh2NmRNYjV0b3JoN2oyL2FSbnNwQWNVcjArMzFBNEhENnh1cnI2clV5YVJFVFpZL0pEdEFmcjZla3BrMlg1V2ExR2U2aGVrbEkvc0ZjbVBSTXZUQ2wrR2tOY016MnZKNjM0VVlYa2NCaGVyemVrS01xRm5BZEV0R3N3K1NIYVE5bnQ5dG1pS0w0aWFYVTFXbTJLK1QxY3VwN3FRdWJ4WjZLM0owRUJSVkhnOFhwVldaWnZ0VnF0djBpamRVUTBCVXgraVBaQVBUMDlCOGl5L0xwZUp4VnJ0U2syTGR3cmUzdjJzeUd1TkFxb3FncVB4NE9RSExxM3FxcnF4NElnOEpSNG9obkM1SWRvRDJPMzJ3OFZSZkZsdlNUbGFjUWsrL2N3NlVsNWNVOGI0a3AxVTFWVmVIMWVoRUtoeDd1NnVrN25ob2hFTTRQSkQ5RWV4T0Z3SEFiZ0ZiMU9NaWJjdUhCdldicWVZaWhxSm9lNDlyYWtKOXJvaG9oZUJFT2hmMVZXVnA0Z0NBSVRJS0pweHVTSGFBL1IwZEd4V0t2VnZxbVg5RGx4bDdKelhrK3FDNW5IMzAxRFhLbnVqdllBK1JDU1EwOVZWRlI4bndlakVrMnZEUGJFSjZLWjB0M2R2UURBbXdaSm54ZTN4MGNRSU14RWIwOVU0alArY2xwaXhrYk1PbjdjQitQMzlxUWRQMkhoeEZGU3hwOWlnZWk3Z2lCQXA5VkNVY0x6bk1QRGpYbDVlYysrOWRaYmFyTG9SSlErOXZ3UTdXWTdkdXhvMEdxMXF3MlN2aVFtOGRsUDUvVjRQQjY0Umx6dytYd1FSUkZtc3hrRkJRWFE2V0tYKysvTlExeEpTd2lqUFVBZXJ4ZkJZUEIvclZicmhlazBoWWhTWS9KRHRCczVuYzVDajhmenJsNG56WjJ3cW10dm1kY1RFeVQ3eEVkVlZmVDA5dUNWVjE5RmEyc3JWSFZpUjRkT3A4TVJoeCtCUXc0NUJDYVRLZVA0dTM2SUs4dWtaOUtOc1ZWZ3Fod08vNkt5c3ZMV2xFR0pLQ1VtUDBTN3lkYXRXL1VtaytuZk9xMzJLQ25TbzdFWHp1dFJWUlhCWUFpS29rQ3YxME1VeFl6aks0cUNOOTU4RS85NSt6OHB5NXBNSnB4KzJ1bW90bG96YW1jd0dJVGRia2RiV3hzOEhnK0tMQmJNbmpVYnBhV2xNYnRtNzRwNVBabmNVRlFWSXlNanFxSW9wMVJWVlQyZXFuWWlTbzdKRDlGdTB0blplYjlXb3oxbmZPZm12V3lJS3hRSzRmUFBOK0NOTjkvQThQQXdWRldGd1dEQWtrT1c0TkFsUzVDVGs1TldPRlZWOGRvYnIrUHR0OTlPdXdrNm5RN25uM3NlS2lvcVVyWVRBTnJhMnZESW80L0M3L2ZIRkt1MlZ1UFVVMDlGYm03dWpBOXhaZEg1TkM0Y1ZqRGlIZ2tCT0txeXN2Sy9xWjhnb2tTWS9CRHRCZzZINDN4UkZQOWlrUFRDM3BiMEFJRExOWUlISG53QVEwTkRjWXRLa29RenovZ1JxcXVyVThiY3NuVXJIbjc0NFl5YlUxaFFnRXN2dlJSU25IbEEwVzFkdjM0OUhuczhlV2VKMFdqRUpSZGRqSUtDZ3FSdHpmSm00aElaWmx1eUxHUEVQVElVQ29YbTE5WFZkYVh6TkJIRlN2Tm9hQ0thTGc2SG8wVVFoRDlMa2pUOWljK0VGVnd6ay9nRWd5SGNkLzk5Q1JPZjBUSkJQUEIvRDZLM3R6ZHBURlZWOGZMTEwyZlZwQ0duRSsrODgyNXNPNlBhT2pJeWdxZWVmanBsTEovUGg2ZWVTVkF1NlNLdDFHdk1raTRzeS9CSnJWWUxvOUZZcU5QcFhsZFZOY1hXMzBTVUNKTWZvbDNJWnJNVkFYaEswa2s2alpENTNKaWs0aVE5TTdGMC9iM1Y3MkY0ZURqbG8rRndHQys5L0ZMU21GMWRYY2tUcEJUV2Y3NCtUanQzV3Z2eHh3aUYwdHNqc0sydERWMWRVWjBwYVMxZFQzNDN3OVgwYVJVdzZBMlFkRkt6dytINFo5SUdFRkZDVEg2SWRpR05Sbk9mVHF1dDB5YmF2VGtiRTNwN1ppN3BBVVo3YXRhdVhadDJtTzN0N2ZCNFBIRmlqdXJ0NjV0U00zdDZlaUNINVRoM1JpdHJhMnZMS0Y1cmErdk94eE5LL2gzT1B1bEpXZkY0Q2JQSkJGRVF2ck5qeDQ3clVqNUFSREdZL0JEdEluYTcvWFJSRkw4YmQ0NUtOaVlOY1UxLzBvTUpMd1NNempsSk50dzFtU3pMR0JnWWlOT3cwWXA4UGwvV1RZMElCQUp4WW84S0JvSVp4ZklIQTFNZTRzcmlzWFFMalpjUUJBRTVPVGtRUmZIbkhSMGRYMC81SUJGTndPU0hhQmZvN095c0ZrVnhoVjRuVFgya2F4Zk02NW44WVN4RS9UL2htV01KNkNSZHdyaVIvWHF5SllwaVZJellCS0s0cERpamVNVVdTNEk3dTI1ZVQ4cFNZeSswV2kzTVpyTXBIQTdmMDluWk9TZGxFQ0lheCtTSGFJYXBxaW9DZUZEU1NUbGl2RE83TWhGbkZkZE1EWEhGaTYvVDZaSXZMNS9FWURDZ3BLUWtLdHBFcGVQM3NqTzZSNDhZTnpZQXpHdHVUanVXSkVsb2ppay9VME5jMlNjOTBReDZQVXhHWThQSXlNaGRmWDE5NmYvQkVPM25tUHdRemJDdXJxNGZhaldhcFRxdE52czhaY2FIdUpJblBkR1dITElrN1NvT1hMUUlXcTB1Smxva2ZtVkZKUXFUTFM5UG9YbHUvT1FtRW45ZTh6elUxdFNrRmV1SXd3K0h3V0NZRkNHeG1aelhNNkZVa3BpQ0lNQnNOc05zTmgvZTA5TnptY1BobUZwWEd0Ritnc2tQMFF5eTJXeEZxcXJlSVdVNzNEVVRRMXhKNXZXa0UvL0FSWXN3ZS9ic2xOVllMQlljYzh5M2tsY040QnRmLzBiS1dQRVlqVVljZHZoaEtlT2ZkZVpaVWIxUHNVUlJ4SmUvL0dVY2VlU1JDU0pNRkxmRU5NL3JtZFRCbDVSR280WFpaRFpwTkpwbExwZnJGRlZWcDJVVWxHaGZ4bFBkaVdiUWxWZGUrWHVkVnZkVm5UYUxMVm5pSkQzVGt2aE1lSkZlYjg5a2l3NDRBSDYvRDExZFhURm5jQW1DZ0xxNk9weC8zdmtUNWdjbGlsMWFXb3JCd1NGMDkzU25XZnRvd3ZMRFUzK0kwcExTbFBFMUdnMldITElFdWJtNTZPam9HRyt2UnFOQlNVa0pmblRHR1docGFVa1NZV2Y4WFQydko3WFJRbHF0Rm9JZ2xQVDA5TWpCWUhEZ1QzLzYwL1owbmliYVgzR1RMS0laMHRuWmVaQWdDQmRMT2wzcXd0SGl6T3Vac2luMDlDVHlyVzk5QzBkLzdXdDQ3OTEzc1hIVEp2ajlmc3laUFFkSEhIRUV6R1p6UnZGUE92RkVhTFVhZlBqUlJ5bkxDb0tBVTA4OUZVMU5UZW5GRjBhWDZPdDBPaFFWRlkwbmJPRndHS0ZRQ0JzM2JVSlJrU1ZxeUN2bThZUnhVMWFjaGlSL05HbkhGZ1FCWnBOWktDa3ArWEozZDNkUGQzZDNXM2w1T1JNZ29nVFlQVW8wUXpvN08xL1ZTOUxST20yYXljOWVrdlJBQUFZR0J2RDRFMCtndTdzN3B1Y0hHTzFWbWRjOEQ4ZC81enZRNi9WcHgrM3U3c2JmSG5vSUl5TWpjWXMwTlRYaGxGTk9nVjdTcDlWK2o5ZURoeDUrR0hhN1BXVlpzOW1NSDU3NlE5VFcxa1kzS1c0N1U4dGlYazltVDhRMTRoNUJhMnZydjh4bTgwZDVlWG0zMXRmWHh4NW1Sa1JNZm9obWd0MXVYNnJSYUY0ekdZeXBDOGY1Qk54VEV4OS93SS83N3I4L28xMlpGeTVjaU8rZGRITE15ZW5KR3RQZTNvNTMzbjBYYlcxdGtHVVpDeFlzUVBQY1pqUTJOc0pvTktiVjZiSnExU3E4bE1YUkdiTm16Y0paUHpvenJYWm1XV2hhZW52aUNZZkRHQmdjR0Y2N2R1MWY1ODJiOTk2Y09YTjRBanhSSEV4K2lLYVpxcXFpdytGWVk5RHJEOVpxVW93c2o4L3JpWG81VlRQVTI3TjkrM1k4L1BERENNbnhkbFJPcnJDZ0FCZGVjT0dFNGJEb3hzaXlqRGZlZUFNZmZQZ2hBb0VBRkVWSkdFdW4wNkdtcGdiZk9lNDdzQlFWeGJRVEFGYXVYSWsxSDN5UWNUc2pTa3RMY2NsRkYwTWJtYXUxQncxeEpTMHBBRzZQQjl1MmJYdkY1L08xMXRmWDMxMWJXL3Q1MmdHSTloTk1mb2ltbWMxbU8wR3IxVDZWdE5kbkx4cmlBa1pQWHYvSFAvNlJOQ2xKeFdnMDRySkxmNEtjM0p6eGErRndHTTg4K3l3Kysrd3poTVBoekpvbUNDaklMOEJaWjUwMW1nU050Zlh0dDkvR3k2KzhrblU3SXhycTYzSHV1ZWVtYWtWYXNYWkYwaE1SRG9jeDVIVDZYbnZ0dFRzV0xWb2tGQlFVM01qaEw2S0p1TnFMYUJxcHFpcU1qSXc4YXRBYnl1TnVhRGhwNmZxMHJlQktzRXdvNi9oUkQ3cGNMdHgvLy8wWkp5ZVR5YktNN2UzdFdIend3UkFFQVhhN0hYOWVzUUoydXozdXZLRjArUDErckg1L05meCtQMmJObW9YZTNsNDgrdGhqV2NlTE51UjBRdFJvVUY5WGw2QkVGdk42MGg0Nnl5N3hBVVpYd3FtQVRxdlZ5aDBkSGYwbEpTVzYvL21mLzltY2RrQ2kvUUQzK1NHYVJnNkg0MmlOUnJNbzV1RFNTVWtQTUExSlQweVE2ZTN0aVhqaDMvL09hcWdybnNnNVhCOTgrQ0h1dmU4KytQMVQ3NUJRVlJYdnZQc3U3dm5MWDFCVVZJUTVjNmJ2cElkVnExWWhHSng4UGxpV1M5ZlRrbG5TazJnYWxVR3ZSMFZGeFpMdTd1NytucDZlcjlsc3RxcTBBeFB0QjVqOEVFMnZhMkpXZDhWSmV2YjAzcDZJdnI1K2JOeTRNWnRvTWNyTHkzSFJqMytNRFJzMjRQbm5uNS9TRUZvOGRyc2RmM3ZvSWZ6Zyt6L0F3Z1VMcHlXbTMrL0hwNTkrT3ZZcXk2Um5tbnQ3a2lVOUVScU5Ca2FqMGR6UzBuTFkxcTFiQjRlSGg3L0h6UStKZG1MeVF6Uk5Pam82Rmd1Q2NKUXVlcEpzMUlUbXZTbnBpVnhjOTltNmFSbENNaHFOT1B1c3M5RGZQNEFuLy9uUGFVOThJdHJhMnJEeXVaVTQ4Y1FUVVY1ZVBpMHhQOSt3QVh0TDBoUE5hRENpdkx6OHNPSGg0Ukc3M2Q3UTN0NitLUDJuaWZadFRINklwb2xHbzdsUXA5WHRnbms5d0xRa1BSUER4STIyYmR1MmJDTlBzT3piMzRaZWI4QmpqejBHZVpxRzBCTDUrT09QMGRyYWl1K2QvTDNFeStzejBOUFRrN0pNNWhPYXB6YXZKNTNZR28wR0pwTXBiOUdpUlMxdGJXMDlMcGZyK0RmZmZKTWIyeEtCeVEvUnRMRFpiRVVBVHRQcHRKajVlVDFDL0Z1Wnhrd1NONksvdnovYkdzWlpxNnc0NElCRmVQLzk5ekU0TkRqbGVLbW9xb29YWDN3UkpTVWwrTUxpTDB3NW50K1hlRjVTOXIwOTZjbXN0eWUyQVFhOUFaV1ZsWWQ2UEI1dlIwZEhZVU5EUS9xbjBoTHR3NWo4RUUwRFFSQytwOVZvOVlJdytrOXE3eHZpaWw4c01rRjVLZzVlZkRCa1djYXEvNjZhY3F4MERRd080Sk5QUHNHU1F3NlpjaXlUT2ZhZzlEMXJpQ3R4WEoxT2g3eTh2TnJxNnVyeWpvNk9yb0dCZ1dOVlZVMXp5MjJpZlJlVEg2SXBVbFZWRUFUaFVrbW4yd3VUSGlIcGxjcUtpbXhxRzZmVDZUQi8zbnkwYm10TmVHVEZURm03OWlPVWxaV2hzTEJ3U25HV0xsMDYvdldlbGZSRVlpZUxKOEJnTUFqTnpjMkhlNzNlb00xbTA5dHNOdmIrMEg2UHlRL1JGTmxzdHNXaUlNN1RURjdlbnFuZE5LOG5XZnhseTVaaEt1L0xZckhBWkRKaHkrWXRXY2ZJbHMxdWh4eVdNV3ZXckt5ZWx5UUpwNTkyT2xvT2FnR3daODdyU2FlWVhxOUhZVUhCSXAxT3A3SFpiTDFEUTBQZitQREREek04YlpkbzM4TGtoMmlLdEZydGQ3WGFhVWg4SnJ6WWRmTjZrc1czVmxueDR3c3VoTFVxdTIxaWlncUxJQURZMGJFanErZW5RcFpsZEhaMm90aGl5ZWk1OHZKeW5IamlpYmo2NTFlanVibDVqNS9YazZxWVJoUmhNQnFOemMzTjgzMCtYOEJ1dDVzdEZzdkJhVGVRYUIvRW1mOUVVekIyanRmcGFaL2NQbG1TN29UcDYrbUpmekhkK09YbDViamdnZ3ZRMzkrUHpaczNZKzNISDJOZ1lDRGxqcytpS0tLcXFoS0tvbUJvYUNqTjJxWlhYMThmRGp6d1FJaWlpSUhCUVRpZFRzaXlERGtrUTlKTE1PZ05LQzR1UnBHbENHV2xaU2dvS0JnOU9GVVFzdWpweWFoZ2hqMDlhY1lXNG40SnZTU2h1cnE2WmQyNmRlczZPanI2ckZick4xVlZYU01Jd3N6c09VQzBoMlB5UXpRRlBUMDloNGlpYUkxN2xFVXllMEhTRS8yQUFBRWxKU1VvS1NuQllZY2RobEFvQkovUGoyQXdPR0VIWkkxR0E2MUdBMG1TWURBWUlFa1N2Rjd2akM5dlQ4VHI4eUVuSndkZit0S1hkcjZaTkFneFg2VDlSSHFscDNGZVQ3eGlrNStRSkFsNWVYbXpEUWFENUhhN2ZkM2QzV1dscGFWekFXeklwQ1ZFK3dvbVAwUlRFQTZIVDVCMFV2b1BwRmhwTmIzemV0SW9sbEhNblRkME9nbTZPTzg3M2lNWko0YlR5S0NQTEd6S01PbEovNUZNQ3U3eXBDZENGRVhvOVhyOS9QbnpEL2pvbzQ4KzdPcnFHcTZwcVRrY1RINW9QOFU1UDBSVG9LcnFpZU03T3FlU1lsN1BybGk2bm4zTTVGR1N4VGNZREtqS2NzN1FWRWlTaElVTEQwQTY3M3pQV3NXVitieWVkSjdRU3hKS1Mwdm5BMEJmWDkvUTBORFFRcnZkbnRtRUtLSjlCSk1mb2l6MTlQUTBpcUxZa0xKbkk4a242L1FuUGVtdDRrby9adklvS2VPUEZUam1tR04yYVErUUtJbzQ5dGhqWVRhYms1YmJzNUtlU096MHE4K2dKZEJxZGNqTHkyc1V4cmE5N3V6czlBY0NBUzU3cC8wU2t4K2lMTW15L05Xa3k4RDNscVFuOGtBR045S0tIMVdncnJZV1o1OTlkc3BrWkRyazVlWGhyTFBPd3NFdHlSYzB6V1RTQTJTVDlHUS9vVG1kdUJxTkJucEpiMjVzYkt3RkFJZkQwVDh5TW5LNHFxcjhIS0Q5RHVmOEVHWHYyOXBFeWM4dW1kQThzL042TXIrVHZFQjlYUjB1KzhsbFdQMythcnp6emp2VHNudDB0TUxDUW56bGlLL2dnRVVId0tBM3BOZThmV2hlVHpxeHBkRlZYd3RiVzF2Ymc4RmdjR0Jnd0d5MzJ4c0JiRTA3TE5FK2dNa1BVUmJHTm9uN3VsWXo2Wi9RTGtsNjRsL2NVNU9lNkFKbXN4bExqMXFLcFVjdGpYTjN4aXFPTGJXZkpUMFJPcDBPQlFVRmpaSFhEb2ZEYTdWYVc4RGtoL1l6N080a3lrSjVlZmw4VVJETjQ2ZUc3eTFEWERNeHJ3ZXBDaVNQa0VXVDBxMDROc3plTXE4bnFsZ204M3BTbGRUcXREQVlESldTSkdrQm9MKy9mOURyOVM1V1ZaVy9DTk4raGNrUFVSWUVRVGhZMUloeFBtK21JZW1aR0NaaHREMW1Yay9TdU1ralRDM3BTUy94eWFCNEpnVkhTOC9Vdko2b3hHZGE0bzRWRVFRQmtpUnBHaG9hNmdGQWxtVzVyNjlQNnVqb21KMVdWVVQ3Q0NZL1JObjU4c1Q1UHJHOVBWbUptMHhOd3hCWEZyMDkyY1ZNZVROMWs3S3ZPSDZwR1JyaTJ0MUwxM2VXekt4cW5VNkhzckt5OFFQUGVucDZmTUZnY0g1YTFSSHRJNWo4RUdYbnlOR1ZYak05eEpWR3NZeGlKbytTTW41YUJhYTFTZWtXaUMyMTI0ZTRaanJwU1ZJeXdXMEJnRTZyUlY1ZVhrM2ttdFBwZEhxOTNnUFRxcFpvSDhIa2h5aERYVjFkSlFEcVJIRm56OC8wSnoxVEdPS2FpYVFIcVFva2o1QjkwcE95NHRnd3V6M3BpY1JPdjlpMEpUMEpxbzUrU3F2VndtZzBqdTg2NmZmN2c4UER3M2tkSFIyVmFUV0JhQi9BNUljb1E0cWl6STVzMkpkMTBoTjVPT2JDRkpLZXVER1QzMGc3OTVqaUVOY01WQncvL2pRblBVQTJTVS9tdlQzcHg4Njg2c21YUkZHRXBOT1pMQlpMZnVSYWYzOS9NQndPYzk0UDdUZVkvQkJsYnJaR0ZLZVc5TVI4WXNjZjRzbytac29iMDVCN1RHR0lhMm9WeDViS3FMY25QZnZDRUZlaXA3UmFMU29ySzZzanI0ZUdobHhlcjNkaFdzMGgyZ2N3K1NIS2tDQUlDN0k2cWlIaEVGY2F4VEtLbVR4S1dqbk5iaG5pbXVta1p6Y09jYzFFMHBPZzZuVGlhN1U2RkJRVVdDT3ZoNGVIM1g2L3YxRlYxU1JibGhQdE81ajhFR1ZJVVpTRG91ZjdwSlF3NmRsRGg3aVMzcHpKSWE3VTlyeWtKODNFSjdPV3BDNFpwMGdtcWFOR3EwRmVYbDVaNUdvNEhGYUhoNGZGcnE2dVhYOENMZEZ1d09TSEtFT0NJQ3hJZXFiWGhNTHhMa3hEMHBOQmxwRjI3cEUwbWNwaWlHdnFGY2N2TmMxSkR6Q0RTVTlVNHBOKzdNeXJ6dkE3T0hyT2wxNWZFbDNDNlhUS0FHcEF0QjlnOGtPVUFZZkRZUUpRSXFiNnRJejVrRXFjbUtRdHl5R3U3R0ttRnlGcGs2WldjV3lwakhwNzByTXZ6K3RKVmtJamFxRFQ2UXFpcjdsY0xvL0w1Wm9WVTVob0g4VGtoeWdENFhDNFNrajJhWm13Q3lTTllobkZUQjRsclp4bUNnV3lhRks2QldKTDdURkRYT2xYUCsxRFhKay9sYlNFcUJHaDFXcU5ScU54L0FUWWtaR1JFYi9menhWZnRGOWc4a09VQWExV1d5a0tjZjdacERudWs5VVFWd1kzMGg1cFNub3pkVi9DREZRY1cyb0draDVnNmtOY3FxckdMeGI3WlVaeDB5MlM2UkJYb2xzYWpRYmw1ZVhGa1Z0K3YxLzIrLzI1dmIyOU9TbXJJTnJMTWZraHlvQXN5MVdDT09tREpZMmtKMjZ4WkdaNGlHdHdjQkN2dnZZYUZFVkpHdmVGRjE3QU8rKzhBMVZWcHpURUZReUdFdDd0N2V1TmJVRUczV0ordng5YnRteEpYVEpGYjQ5emVIaEMzRVNOOEhnOE9PKzg4N0RtZ3pWVDZPMUpjWHNhaDdnU1ZTdUtJZ29MQzR1anI3bmQ3ckRmN3k4RDBUNk95UTlSQmtSUnJCVGpudVFlc1hjTWNjbXlqQnR1dUFGLy8vdmZrejc5K3V1djQ0WWJiOEM2ZGV2U3J2aUZGMTZBeitlYlVPQVBmL2dEUHZuMGs1aXl3V0FRWjV4K0J2NzBwN3ZnOC91ejZ1MHhHQXg0NG9rbjhOT2YvaFE3ZHV5SUxabkdFSmVxcXJqenpqdngxNy85RGVHd2tyU3NKRW40Zk1QbmVQWFZWNU1uaFVuYW5NbnRxUTV4SlFxZzFXcGhOcHN0MGRkY0xsZFlvOUV3K2FGOUhwTWZvc3lVQ0tJNC9VTmNNNUgwSUhFQlNaSUFBR2VjOGFNSjExZXRXalUrckNNQTJOcTZGVWN2WFlvREZ5MUt1K0xpNG1LY2RmYloyTDU5Ky9pMVpjdVc0ZkxMTDhmcTFhc25oSG5qalRmZzlyaGhNQm9SRHN1cDNrM0N5cSs2NmlwME9qcHgvZ1hudytsMGpwWk1JK2taanlvSXVPTHlLL0RFRTAvZzV6Ly9lZnloclRFYTdlaEt2OU5QT3cwcEo3NG5hWE5Na2N5ZlNsNHFWYTQxZXNKN2J2UTFyOWNiR0JrWnNTWjZobWhmd2VTSEtEUEZxVktjekdhZ0pDczh4YVFuU2R6b2ZZcmVXLzBlL0g0L3RtN2RpbC8rNnBlNDlYZTNRZ0RRM2QwTnA5T0p3dzgvUEtPS2x5dzVGT1hsNWJqbzRvdkdlMklXTGx5SXNySXlMRisrSEI2UFp6ek1rMDgrZ2VPT093NFhuSDgrY25LU1RUVkpYcmxlcjhlWlB6b1RicmNiZzRPRENaTWVSVkVRREFianhzN1B6OGNaWjV5QjkxYS9CNXZObHJBSlNTZThaOURtWkVWbU11bUpGQkZGRVZxdDFoUjkzZVB4ZU1QaE1KTWYydWRwZDNjRGlQWXlGa0VVa2ZXOG03UUtKNDZTYlU4UEFEejMzUE40OWJWWEFRRGhjQmdBY01tbGwrQ3p6ejdEa2lWTE1PSWFRVjFkSGE3NDZlVUFnTS9XZndhejJZekZCeS9PdU9JZmZQOEh1UEtxSzdIeXVaWDR5YVUvQVFCOFlmRVg4TXl6enlEZzl5UEhiTVo3cTkrRHlXVEN6NjY0SXZzM0ZlVWIzL2dHQkFGb2JHeUllMTlSRk54NDQ0MXdlenk0OVpaYm9OSEUvdmhiOXUxbDJQRDVCbFJXVmlJY0R1UEZGMS9Fc21PWFRXaEpvdDZlcDU5K0dvc1hMMFpOVFUzcU5pZkpXN0o2TUl2Ym9pQkFxOVVhbysvNy9mNUFLQlFxVGRrTW9yMGNreCtpekJRTENlYjFwRzBYSnoyUkFzY2Njd3lPUHZwb21Fd211TjF1SFBPdFkvRG4vL2t6QUdEbHltZXg0dTY3Y2Y5OTk4RmdHRjM5L1BFbm4rQ0lJNDZBVHRLTlI1RmxHU3RXck1CeHh4MkgrdnI2Q1JXN1hDNm9xb3I4L0h3c1hyd1llWGw1bURObnpuanpqamo4Y0JpTkJsaUtMVkJWRmM4Ly96eHV1dWttYUxVN2Z3eDV2VjRvaWpMV0N6UWFlOFhkSzdCbXpScElrZ1M5cEkvNzdrYmNJOURyOVpBa0NmOSs4Y1c0Wlh4ZUwreWRuUUNBUDY5WWdjdCtjbGxNbVp5Y0hOeHd3dzBBZ0xkWHZZMjV6WE54MDAwM3dlRnd4SlM5L29ZYnhyOVg0WEFZNjlhdFEzVjFOUjY0L3dIazV1YkdsQi8vUnFSL09mMVNXZVJFUXB6a0p4Z015cklzNTZxcUtnbUNNTG1MakdpZmtkSFBiS0w5WFdkbjUwYXp5VHczc3NQemJrOTZVaGFLZnpPUy9QejM3Vld3ZDlweDlqbm40RGUvL2pWeWMzUFIyTkNJbk53Y25Ienl5VENhVE1qTHl3TUFoRUloT0J3TzZIUTZGQmNYNDlaYmJrVlJVZEY0ek9lZWZ3NVBQdmtrOHZOSER3dnY3dTVHUlhsNTNQb0R3U0NHaDRkUldqSmhrMkZzYjI5SFlXRWg3dmpESFNndEhlMkE4SHE5OFB2OUUrb2FmM2ZDYU9KeCtCRkg0T0tMTDhZUFR6MDEyVGNqNXZ2aGRydnh3UWNmNE1namo0d3BkdmZkZCtQaWl5NUNiMjh2d3VFd2lvdUxvZE9OSm9KZi9OS1g4TmlqajZLMnRqWnUzRFNxVHZlcDVLV3lxeFlBSU10aGRIVjNkVC8xMUZPM1JWOWZzbVJKL2V6WnMyOHNMeS92VGF0NVJIc2g5dndRWlNaSEVPTDEvYVNReGJ5ZTdHTk92T24zKy9IYm0zNkw0YWlsM09QRFhqKzVkTHhYNDVGSEg4WDY5ZXZSME5DQVN5NjVCR0ZGd1lNUFBERGVNN042OVdwYzlmT2Y0NDNYM3hoUEFxTDlkOVYvY2ZMSkorTzRZNCtMYlY0YWIyaG95SW1UVGo0SlpXVmxHQm9hR2s5K1RDWVRUQ1pUVFBuSTZGTWdFQUFBRkJVV0pva2V2d0U1T1RuWXNtVUxubnI2S2Z6bTE3OUJhZGxvblE2SEE0Vmo4U0x0eURSMnF0dFRHdUthUXRJVHVTc0lBalFhalRUNWp0L3ZENGZENFVJQVRINW9uOFhraHlnejBtN3Y3Y213Z01GZ3dGVlhYb1hjM0Z5SW9qamg3alBQUG91bm5uNEtEOTcvQUFvS2Q1NTI4T0NERDhKcXRVNFlrdXJyNzRmRllvbWIrTFMydG1MMSs2dlIwdEtTY2RJVEtmand3dy9qdE5OT3cxbG5ucFc4NUtTWWthU3VQRzR2VStvR25IZmVlVGozdkhOeHdZVVg0T0dISDBadVRnNmVXN2tTSjV4d1FzbzJaNU9nN01wNVBhbnVxcW9hOHhuZzlYb1ZSVkVLSmw4bjJwZHd0UmRSWm5ScHJaOU8rTG1ZK0FNejVTS2RLUlRJejgrSFpsTGk4LzZhTlhqNm1hZnhwN3Z1UWw1K0hsYjk5NzhBUnZlOGVYL05HaXc1NUJCNFBKN3h1RDA5UGJCYTR5OEV1dS8rK3lDS0l1WTFONmZaMXRIZXA5OWNkeDArK2VSVERBd01JRGMzTjJuaWsyanBlazlQRHdCTWF0dk9Ccnp3N3hmRzlqT0tGM1QwcUlmenpqc1BQVDA5c050c0NJVkNzTmxzS0N0THROMU45a05jVSs3dHlmcDI3TjJ4bnArWUUzcUR3YUFxQ0VKc1Z4dlJQb1E5UDBTWlNkN3pzd2ZONjVsYzRvMDMzOERUenp3emZtM1RwazBvTHkvSGI2NjdEaU11RjdhMXRXSDVkZGNoUHo4ZlIzNzFxeWd1S2NHV0xWdHgwRUVIQVFDMnRXNURZMk5qM05pLytzVXZJV3BFNU9UazRObVZLM0hQUGZmQWFyWENhRERFbEk4ODVmYTRzWFhyVnF4YnR3Ny85K0QvNGN3eno0eGZNc1hiMjk3ZURxMVdpK1hYWHgvMy9xWk5tK0R6K1RCdjNqeTB0TFJNYlBqWS93NWRzZ1JubkhFR1pzMmFoZGRlZngySEhISkkzRGFuc3VxL3EvRFNTeS9oeGh0dmhDaUthVDZWb3RTVWhyaVNkRDhKOFh0K1pGbVdnOEZnZ2huYlJQc0dKajlFR1ZCVk5XYU94TGpkT0s4bm5SSmYvY3BYY1hETHdRZ0VBN2o2bW12d2kydXZ4VkZISFlYZXZqNWNjY1VWK01FUGZvQ0doZ1k4Ly96enVPaWlpN0Y5KzNhc1diTm1QUGxwYlczRkVVY2NFVGQrWGw3ZStJdmp2L01kSFArZDd5UnRVVWRIQjY2NTlob3NYYm9VeDMvbmVCZ01ocmo3NTZUVHliWmh3d1lzWExnUUsvNjhJdTc5RTA4NkVVY3ZQWHBuNGhNVk0vS2xLSXI0OFlVWEFnQldQdnNzYnIzMVZ0eDc3NzM0OTRzdm9xaW9hSHhWRndDNFI5d29MeS9ITGJmZU1wN2dSQXdQRDBPV1pheGN1UkxmL2U1Mzk2Z2hyc21YRS9YOHlMSWNZdkpEK3pvbVAwUVpFQVJCRy9NaHZRZk02MG5ucmlpSzZPcnV3b3E3NzhhMTExeUQrdnA2REE0T3pEbGF3QUFBSUFCSlJFRlU0dTRWSzNEckxiZkFhclhDNlJ6R1VVdVhRcWZUb2FhbUJ2ZmVkeTlPTyswMGRIVjNvYXU3Q3djZWVHQnMvRFRuOVNpS0NsRVVzR2JOR2p6MTlGTllmdDF5eko0ZC94RHhUQTRmL2ZDREQzSHNjY2NtcUZOQmIyOHY2dXJxNGlZOWsyM2N0QWxHa3duNStmazQ1NXh6Y05aWlo4Zk1jVnArL1hKczNiSVZ2N2oyRjZpcHJZbmYvcFN0M24xSnovaExRWUNxcWpISlR5Z1Vrc1BoTUpNZjJxZHh6ZzlSQmxSVmxjZVBQdGpENXZXa2F0Snp6eitIdC83ekg5ejIrOTlqOXV6WjJMSmxDODQrNXh5Y2VlYVpzRnFyQVFnb0tDakF3Z1VMQVl4T2xJNHNNMS96L2hyVTF0YWlzcUppWi96MEpyR01GOXkwYVJNdXVlUVM5UGIyNG5lMy9pNXU0dlA1NStzelNudzJiTmlJbnQ0ZUhMMzA2TGozSTh2VUs2c3EwMnJ5WTQ4OWhxOTk3V3NBQkdnMDJwakVwNnVyQzYrLy9qcXNWaXZLSzJJbldNLzB2SjdrVHlkNE9NRmxWVldocW1yTVFXYWhVRWhXRklYSkQrM1RtUHdRWlVBUWhHRHlENmdzazU3RWo2WWRJVkhTSTRkbC9PT1JSekJ2M2p4Y2VNRUY0ME00Qm9NQi9mMzk2TzN0QXpBNkFibTF0Ulh2dnZ2dStPUHo1czNEcWxXcjhQSXJMK09vSTQvSzRNM0VGalFhamZqNGs0L2p6aHNDZ0dkWFBvc0xMcndRRHp6d1FOcXhWNjVjaVVVSExCcmJWVG1XbzJ0MEdYOVZWVlhLSm0vZHVoV3JWcTNDRVljZmtiRE1YLzczTDZpcXFzTDFOMXcvZmo3YXp0YWsxK1pNYjZWWEpMM2VubWhqU1h6TWdXcUtvb1JWVlUwMFdZdG9uOEJoTDZJTXFLb2FVaEh2TTJXbWhyaXk3RWVJdXFqVmFtTTIvM083M2RpMnJRMEE4SiszLzRPWFgzNFpoVVdGV0xSb0VWb08yamtwK0N0ZitRcHV2dWttZEhWMzQvcmx5K05XTmpRMGhQUE9QeDg2blE0Ritma1luVVlTVzlBZjhBTUFWcXlZTkRjbnF1aUJCeDZJanovK0dPdldyY01CQnh5UTlJMzE5UGJncFpkZndoOXUvMFBDWW5hN0hRQlFuV0NWbXMvbnc5Ly8vbmQ4L3ZubjJMaHBFdzQ4OEVDWXplYTRaVC84NkVPc1dyVUs5OTU3NzNnQzJkWFZoVkF3R0xYWllUeTdmNGdyaVpqa0p4d09xNHFpeE81blFMUVBZZkpEbEFGQkVJSlExYWhKS1h2V3ZKNUVOOWF2WDQvWFgzOGROcnNkMjdkdmh5ekxtRE43OU9pSkg1M3hvN2diK1FrQTVzMXRSdi9BQUk1ZXVqVGhabitGaFlYNDU1TlBwbXp6amgwN2NPb1BUOFdmL3p4NnBFWW13MXZ4NHE1WXNRS0hMamtVaXhjdmpsdE1BR0RyNkVCSlNjbUVDY3ZSakVZanpqdnZmR3pkdWhWbm4zTTI1cytiSDdkcXI5ZUxXMjY1QmIvKzlhL1IxTlEwSHIraXZCdzMzM3d6RmkxYWhHWExsc1UrbU5sYnl1RDJsSk1lUUZVUmp1eDJHVVZSRkFVQWt4L2FwM0hZaXlnelkrY2Q3Wm56ZWhJOVZsNWVqdGZmZUFQVjFkVzQ4Y1liOGV3enorTGlpeThHRUx1RGNYU1kyLzV3Tzh4bU05NTk3ejEwZFhWbDNlWUpKWVdwSno1dnZmVVcxcTVkaTZ1dnZqcW0rdWlXYkd0clM5SXJzN1BrckZtemtKZVhCNHZGRXJmcW0yKytHU2VkZEJLT1BQTElDZkVGUWNCVlYxMkZKNTU4RWpmKzlyY0loVUlKMnh5bjJxUkZNbm80L1cvL2hQaUNJTVR0K1JFRWdiOFkwejZOeVE5Ulp0eVIrYzZUN2M1NVBha3FMaTR1d1pOUFBJbkxmbklaNWpYUGk3dXNQRHErQ2hVcjdya2JOcHNOLy9qNzM3Rnd3UUpjZWRWVmNEcWRtVmVldGZpeFcxdGJjY2VkZCtEMjIyOGZQZTlyVW05UGhLcXEyTGh4NDlnQnJNbmpPcDFPREE0TzdseTZIbFhrN3J2dlJubDVPVTQ1NVpTNDcxU1NKTnh5ODgxNDg4MDM4Yk1ycjBRb0ZKTlBKSHM3R1JTWmVtOVBkSHhWVlNITGNpaE9NWVhEWHJTdlkzWlBsSmtCTlU3MnMxdm05V1JZc1Y0Zi8wVDB5V0ZDY2dpMzNIb3JkRG9kN3J6akR1ajFldnp5bDcvRXVlZWRod3N1dkJBMy9mYTNZME0vNlgvcUNnSVEvM00yVldzbWFtdHJ3M1hMcjhOdmIvd3Q1czZkTzM3ZDcvUGhQMisvalM4c1hqemVlL1BCQng5Z2VIZ1l6WkZkcDVQRTNyeDVNd0FnR0FxT0YrbnA2Y0h0dDkrT2JkdTI0WHZmK3g3dXYrOCt1Rnd1dUVaR01ESXlBaVVjUmw1ZUhuSnljbUEyNStESUk0L0VDeSs4Z0h2dnV4Y1hYM1J4dW04cGpkdlRrL1JNcGlncXd1R3dkL0wxY0Rpc2dwOE50SS9qWDNDaXpQUkhKejk3MHJ5ZWRBcTRQVzZzWExrU0Jma0Y2T3J1Z2lSSk8wc0tvMG5BZmZmZmoyT1hMY05YdnZLVjhlZnk4L054eHgxMzRKSkxMc0haNTV5RFk3NTVETDcvL2Uram9hRWhhU3YrK01jN1llL3NSR0ZCQWRxMmI0OTdMbGk2YitxOTk5N0Q0MDg4anQvLy92ZW9xcXFhOElUUmFFVHozTG40N1UwM3dXNjNvOWhpd1lhTkcyRTJtM0hZbDcrY01uWkJZUUZFVVlUZjd4Ky9scHViaTQ4Ly9oZ2Vqd2NQUFBBQURqcm9JQ3hjc0FDSEgzNDRHaG9hVUZ4Y1BLSGRzaXpqZ3c4K1FHOXYxSG1nZTJEU0U3bWpxaXBDb1pCdjhoMk5SaU9vcWhvekY0aG9YOExraHlnei9hcXFwdmY1TTRYZW51eVRudVNGY3N3NU9QR0VFM0gvL2ZmanNjY2Z3ekhISEFNSW82ZVl2L0xxcXpBYWpiajVwcHNtTE9PT3FMWlc0NTY3NzhGMXk2L0Q0aThzanAwZkU5MkNzU1pjZnZubDZPenN4RzIzM1laTi84L2VtWWRYVlYzOS83dk91ZlBOelVqSVJBZ1FKZ0VWUlVBRkIwVE1UUlNuRm14QU8vM2Eyc0czZzMzYnZuM3NrQTZ2YmQvV1RsYXR0bldvaWhXc0U1aWJnQnF0Z0tJb2lqTFBKR1Fna0p2Y0pIYytaLzMrSUlHUW5IdHp4K1FtN00vejhPZzllKysxVitBays1dTkxbDU3OTI2czZIZnFMQktmdTd1N3NlcVpWVWhMUzhQdmYvLzdBWmV6OWxKU1VvTGYzM2NmN3YzVnI3QnUzVHJrNXViaW5udnVnYzJXSHRKMjc5VFRwazNEbWpWclR1K09FUUNyeFlML3V1c3U1T2ZuWSs3Y3VSaFlEUGxzTDNRNkhiNzF6VytkT3NvZndiOVRNc05ib2J1ZmVhcXFLaFJGR1NCK0FFaVNKRVc2VFNjUWpFaVNGYXdYQ0VZbFRVMU52emJvRFQ4d2hRa2hKU1hFRmIvYUd0RHI5YnJYY2ZYVlYwT1NKSHp3d1FlWVBYdjJnT3Nhb3JGN3VyZEdkNi9YaTQyYk51SGF4WXVqdG4zOCtIRlkwNnluajZBUE5xS3pzeFBidDMrTStmUG5uM1VyL1VCSG8zb2NXWSs0UkUrWTFyaDNld1krN1haMzQ4Q0JBMis5OXRwckwvWjliakFZZEZkZGRWWFc3Tm16ZnhqNXJBTEJ5RUxzL0FnRVVhQW9TaXZyQmhURlBVVUs1UFZFM0l1QWE2NjU1dlRIc3k3OGpNRTJFUDRFbDhsazZpZDhJclJMd05pOHNWRjVZck9sWThHQ0JXRnRSdkU0OGg0cEdlSUtjVElNcDNaKy9INS9aLzltNlJSaTUwY3dxaEhpUnlDSUFsVlZHMVcxWDhKeml1WDFoTzBWOFdLYUdORVRzOTBRSjdqaXNoMlh2b2g5dDJjNDgzckNmVlFVQloyZG5TZjdqNUpsbVFBSThTTVkxUWp4SXhCRXh6RzE3M1ZJS1pqWG85bGoyRVZQRkxZcGFrOWk2cEpzMFJPK3k5RGs5WVI3cENnS25FNW5hLy9ua2lUSlJPUWRPRUlnR0QwSThTTVFSSUhSYUR5bXF1cUl5ZXRKdE4zVHZVZjlicy9vQ25GcG9TZ0tuemh4NGtULzUzcTlYaWRKMG9EbkFzRm9Rb2dmZ1NBSy9INS9veXpMMnRkN0FhRWZEOVlxUWx6UmVoSlQ4K2dVUFJvdGc5anNPZW5sN3U3dTl2VnYwK3YxT2xtV0IrUUNDUVNqQ1ZIaFdTQ0lndUxpWWc4ekh6OTEvVkZmQ0lNdFRTRjNld2JkUllwc3lTYk5EL0hiQnBDUUt5bkNUUitGSjRQM0RMRUJFcGZ3aVczYThJTWovNkxEZE8zWEVxRk5SVkhnOS92N2wrc0dBT2gwT3IzQllIQkY1cGxBTURJUjRrY2dpQklpK3VqTWZaQ0RyemF4aVo2UUkwUDNTaG5SRTNreVRNSkZqOFlHU0pUU01SSFRobStKUXZUMGRvL0lTQlEyZzhFZ3ZGN3ZnSHdmQUpCbFdUWVlERjJSV3hNSVJoNUMvQWdFVWNMTTJ4UkZSU1NpWjBDUGlFVlBETHM5MFkwWXZIZXlSRThmNFJPNTdlaW5qa3YweEQ1dCtNRlJpcDZCM1dOV2VHZlJjOUtyUmF2TmFEUkt6TndkblVXQllHUWhjbjRFZ2lnaG9oMktHcnI2ZjhoMUtORTdQWkVQaWFhanlPdUpxemt4b2llaWxpZ0ZUOTloZ1VBQUowK2VyTmRxTjV2TmNpQVE2SWpOdWtBd01oRGlSeUNJRWtWUjltcFZRajYzUkUrRXRwTWhla0owaWVGdk1SSFRobStKOHU4MGRJZ3JkcHRhUTRPQkFKcWFta0tKSDBsVlZXZnNzd2dFcVk4UVB3SkJsS2lxdWxkVlZXWm1vaDdGRURLdloxQml5T3VKYmtSa3ZWTml0eWQyOVJIWGJrOWNvaWRNYTBMeWVtSzNHV3FZb3Fqd0J3S2RUcWRUTTYvSFlyRklQcDlQTXhsYUlCZ3RpSndmZ1NCS1NrcEtuTXk4UjFXVkZNenJpYXBqbEFuTnNlWDFKRVQ0aE1ucmlTSHpLdDVwNDNWcWtLNkp5ZXZSSGtZSUJBTnd1OTNIdFBycjlYcTlUcWR6elp3NTB4LzliQUxCeUVHSUg0RWdCcGk1TGhqVXlQdEpsdWlKZUJjcFFxbVJVcUpuRUhHU0xORVRjM095UkE4R1BrMmc2T2w5RWdnRTBOSFJjVVJybk1WaU1Sb01CczFFYUlGZ05DSEVqMEFRQTVJa2JRb3F3VE1QQmwya1JxTG82YlVkK2ZRSkV6MGhwbzc4YnpHaDA0WWZIS1ZBQ1MxNktPVEhhQWdsZW5vLyt2MStORGMzNzlVYWE3Rll6RWFqVVRNWFNDQVlUWWljSDRFZ050NVhGQ1VLY1JKRnJ5U0V0NEFraUo1KzNSSVMzZ3JUSlc3UkUvdm8wSzBKRVQyeDJ3dy9iT0EvanFxcThQbDgva09IRGgzVnNtRzFXazFHbzFFekpDWVFqQ2JFem85QUVBT1BQUExJWGxWVjJ3WldldTVMakxzOUVSSDVDcGxhSWE3b3AwNUlpQ3ZtMGNrS2NXazhUVUtJcTM5aklCQ0F4K05wQ0FhRG1pOXVSa2FHRkF3R1JkaExNT29SNGtjZ2lJR3FxaXFWaU5ZR0FnR04xcEVZNGtxMjZJaytGSlhzRU5md2lCNE1mRG9Fb3FjWHY5OFBwOU81TDVUTnRMUTBXZVQ4Q000RmhQZ1JDR0tFbVIwRHhjOUlFejI5dGlQdmxqRFJFMkxxR0tSaklxWU5QemhLZ1JKYTlHZ0lueGlJSk1TbGhkZnJ4YUZEaDdacnRabE1Kb1BKWkhJV0ZoYTZZL05LSUJnNWlKd2ZnU0JHQW9IQWY0aUltWEc2M3M5Z1VNZ1BFWTBZdkhjU1JVOFVJd2J2R1VhM3hHdzN3bzJycUZzVElucGl0eGwrV09UL09EMzNlVG5yNit1YnRkb3pNakxTakViam50ZzhFd2hHRm1MblJ5Q0lrUWtUSmpTZHV1Y3I5RlVYdmNTKzJ4TVpvei9FRllIZG1FY25LOFFWWXFkbmlFSmMvZkg3L1hDNVhQdER0ZHRzTnF2VmFnMFpFaE1JUmhOQy9BZ0VjY0RNei9uOW9ldkJwVmFJYXhoRkQ3U2JJdzl4eFRidDhJZ2VESHc2aktLbkY0L0hnMlBIam1tR3ZBQWdPenRicDZxcTVpa3dnV0MwSWNTUFFCQUh3V0R3eFVCd1lOSnphb21lWHR1UmQwdTQ2SWxKQzRUcEZadldDajg0U2pFUld2Um9mTEV4RUUrSXF6K0tvc0RyOVhidDJyVnJsMWE3TE10eVJrYUd2N2k0dUNrNnl3TEJ5RVNJSDRFZ0RpWk1tTEJMVmRYdHdlQ1pnb2RuclVzSkZqMUFMS0luK3QyZXlHMUhQM1Zjb2lmMmFjTVBqbEwwcEhxSXF6OWVyeGRPcDNPSG9paXMxWjZSa1dFekdvMTdpRWl6WFNBWWJRanhJeERFQ1JFOTRmZjc0dGp0aVhTZUVSTGlpbmxqSmE0WWxnaHhoY0hqOGVEUW9VTmJRN1dQR1RQR1pyUFpQbzU5Qm9GZ1pDSEVqMEFRSjhGZzhLVkFJTUFNSGpraHJtU0luaEJUUng3aVN1aTA0UWNuSThTVkRORVRldktJQ1o0cWJOaTJiOSsrZzZINjVPVGs2THU3dTBXeXMrQ2NRWWdmZ1NCT3hvOGZmMEJsZmxXNzRHRi9VaVRFRlpVbkVhcVBtRFpBd3ZTS2JkcndMVEdJbm9oRFhER2diVHZzNUZIYmQzczhPSDc4K1B1aCtsaXRWbE42ZW5yTHRHblRUc1EzbTBBd2NoRGlSeUJJQUVUMG9NL25DOWNEcVJiaWl0eDI5RlBISlhwaW56Yjg0R1NKbmhRTGNmVTFvYW9NajhjVDNMNTkrOFpRZmJPenN6UE5adk9IOGMwb0VJd3NoUGdSQ0JLQTArbXNEZ1NEcmRvMWYxSkw5Q1JrdHlmbWpaWFk3RWJXSFA5dVQvaWRwTmhzaGgrV0hOSFQrOG5yODZLOXZYMlgwK25zQ2pVbUx5L1BiREFZZHNRM3MwQXdzaERpUnlCSUFETm56dlNycXRwdjl5Y0txUkdWNk9tMUhVR1haSVc0b2g4VnZrZHMwNFlmSEVPSWExQWpjUWlVa0tJbjlPUXgyajlsbThIbzd1N0d2bjM3UXU3Nm1NMW1ZMlptcG12OCtQR0g0dmRBSUJnNUNQRWpFQ1FJSXZxN3orOFBNQVBSN3ZaRU1VdGt0cU5lVnlOVUg0a09jY1UrYmZqWmt4WGlpZ0h0M1o2d2s4ZG92K2YvZXY3ajkvdlIyZG5ac0hmdjNwQlZuWE56YzdQVDA5TTNpeVB1Z25NTklYNEVnZ1F4YnR5NEJsVlZIL1Y2dlJIMVQ2MFFWL1JUSnlURUZmUG9aSVc0UW9pZUVSRGk2bSt6cTZzTEJ3OGVyQXRuSXo4LzMyd3dHRVMraitDY1E0Z2ZnU0NCRU5FZmZINmZ5aHo2RituVUVqM1JoNktTSGVJYUh0R0RnVTlIaXVqcEZUNTk2Tm4xYWZub280OUNDaHVieldiSnlzcHFMaTR1UGhhZlJ3TEJ5RU9JSDRFZ2dSUVZGZTFSRk9VNXJaTmZJKzVLaXVoSGhlOFYyN1RoQjBjcEprS0xuc1NFb2tLS250Q1R4MmovN0JCWGY3cTZ1bkRreUpFM3d0a3FLQ2dZazVPVEUzWm5TQ0FZclFqeEl4QWtHR2IrWDYvUGU5YnVUMnBjU1JHaCtnaWhNV0sySGZ1MDRXZVBVdlJFSE9LS0FlM2RuckNUeDJnL3ZPZ0JUdC9lZm56YnRtM3ZoYktuMCtta2NlUEdNUkZ0aTg4emdXQmtJc1NQUUpCZ2lvdUx0NnVxK2srdno1dGlJYTdvcHg3Y2ZnUXhySmhISnl2RUZVTDBqSVFRMXlBMm1Sa3Vsd3Y3OXUxemhMckhDd0R5OC9QSHBLZW52MTFZV09pT3owT0JZR1NpRzI0SEJJS2hwSFBGOGlzVmtxOGpZRFl6MlFBb0lBU0lzWVdZSGVuUFBQTjJJdVlKQkFJL0o2SVZacFBKUUlPcW4rakNXMUdNR0x4blhKc3E4WW1lcUZ2akRtOXB0Q1Frdk5YdlNVTERXMzArUldEWDUvT2h2YjM5OFBidDI3ZUg2MWRZV0ppV25aMjllVEI3ZjEzMjFBelcwME1nWEtuUmZGaFYrTjdXNXYyUFZiMVJGZFJvRndoU2xnUjhtd29FcVEwdld5YTdETG8vRTNBcmcvSVE2cjFuWmlJME10UGE3czdPN3hhdVhSdlhiOFVORFEyL001dE0zN1ZhcldGNlJTZDhFaVo2UW5SSnR1Z0ozeVYrMFJPNmU4eGZiQVREa3BuWEU3bE5aa1pyYXl1Ly9mYmJmOW0vZi8vaFVQM0dqQm1UT1cvZXZOYVpNMmZlSDZyUFF5dWYraVZBZDROaEFvWDNnQmxCRUw4UHB2S3ZyMXJwak14YmdXQjRFV0V2d2FqRzlablAzT0xTNjQ0RDlIVUc1U1BzMmt2RW9DSVF2bXBOdDdWMjNMN2l4M0ZPL3l1ZjMzOGlkTlhuWk9UMVJOQlQ1UFdrZUlocjhMd2VMYnE3dTNIaXhJa1B3d2tmQUNncEtjbk95TWlvMVdwN2NNWFRreDVhK1hRalFQY0FNQThtZkFDQUNEb0N6U2ZDc1FjKzg5U1hJL2RZSUJnK2hQZ1JqRnJhVjFiZUExbDZGa1RaTVF5M1FPV2ZkYXhjNlloMS9uSGp4cDFVVmZYdXJ1N3VQaytUbmRjenlLNk15T3VKbWxUTDY5RWlHQXlpdmIzZHZYbno1aGZEOWN2T3pyYmw1ZVVkSGpkdTNONytiWDlkOGZTVlJMd0RRRUYwczUvR0xNbjQ2ME1ybnE2S2NieEFNR1FJOFNNWWxiaFdWdjRQZ1g3T2dENW1JMFFFVnNzNlZxN1EvQzA1RW9xS2lwNEtCb052ZVgwK0RKdm9nWFp6WlBhakYxT1JOU2RMOUdEZzA1RWllbnFGVHd5NFhDNGNPWEtrcHFPakkrUWRYZ0JRWEZ3OHhtYXoxZlIvZnYvS3A4NW5ZZ2RBcHRnODZJVWtFSDcwMElxbnZ4T2ZIWUVndVFqeEl4aDF1Q29yRndMME15VGkvU1lpTUMvcFdMSGk1ekVPWjBtU3Z1YnhlQUtxcWc3UytjeC9FaXA2WXRJQzhZZTRvaG9jcFpnSUxYbzB2dGdZME41SmlzK210clhZUWx4OThYcTkzTjdlZnVTZGQ5N1pGSzVmWm1abWVrRkJ3ZEh4NDhlZmRZbnBuOHYvYk5ReHZReVFKZHg0YTdZRldVVVpJR2xRUjJVUTdyMS81VlBuUi9ZVkNBUkRqemp0SlJoMXFJUlZCQmhDdGV2bXo0ZngxazlCeXN3RURBWkFVY0F1Rnp6LytBZVVIWjhNSEVCRUJIeVBiN3p4dC9UeXk1M1IrbE5RVUxDanNiSHhKOTNkM2IreTJXd2E5algvZHhCaVV4OXg3ZlRFM1J5elU0TjBEU0dtWW1Cb1JVLzhOaFZGZ2RQcDlML3p6anZQRE5aMzh1VEpZekl6TTU4R2NOWVJlRjFXems5QW1LQTVpSURMS2kvQzFDc213V3d6bnBvenFNTFYwb2x0YTNkaTc4YVE5NkdhZEVSUEFiZ3dpaTlISUJneUV2RHRMQkNrRHUwckszOUlvSHUxMnVTSkUySCszdmRCTmh1MGpwOHpNNEp2dlFYUEl3K0hNcjhwNCtsVkMyUHhpNW5scHFhbVRWYXJkWjdSWUR3MXVSQTlFUk4rSnlrMm0rR0hKVXYwOUh4S2dFMW1SbHRiRzNidjN2M0NPKys4RS9MbWRnQVlPM1pzenJ4NTg0NmVkOTU1WjczY2Y2eGNsV2NnUGtRRWMvOHhraXpoK2g5Y2phSVorU0VjQUk0Zk9va05mOW1JenVQZDJuMVU5YmF2UFhQSDZraS9Kb0ZncUJCaEw4R29naGhmMFhwdXVPRUdXSDcyYzBqcDZackNCemdWNGRKZGNRVjBDeFpvdHdOek9NYnZHU0pTVkZYOWJIZDN0MGRsZGRUazlZUWZQWVFocm1UazlZU2VQRWI3OGVYMTlNZnRkdVBreVpPN0J4TStzaXhUYVdscHhwZ3hZMTd1MzJhUTFFb3Q0UU1BQ3o5L1NXamhBd0FFakoyVWcxdXJ5akMyTkVlN2owUjNoZk5OSUJndWhQZ1JqQnJhS2lzdkFGRFMvN2xVVkFUajh0dEEwdUN2T3hIQi9QKytwTm5HZ0ttanNqTG1vN3c5SjJ5KzFkWFZ4V0FlRlhrOUVlZmVSTzdVSU4ySE1LOG5BY0xuTEdNSnNObEx3Ty9IeVpNbk96ZHUzRGhvdUt1NHVMaWdvS0RnOWR6YzNDWU5Ieit2TldiYytRVTQ3K3JTaUh3eHA1dGcvODZWTUtacFJKcVpGajYwN0ltaWlBd0pCRU9JRUQrQ1VZTk0vQjJ0YlIzenQ3NGRrZkRwaGZSNkdHNjZXYnVONlBiWVBRUUtDd3YvSGd3R24reDJSMUkvTVRiMUVaZm9pWDNhOElPVEpYb1N2ZHVUSU5GRGZmOHZnYUlIQUZSVnhjbTJObVg3OXUxUE9wM09zS2U3ekdhenFiUzBOR0F3R0FhVWJQakxaNS9JQWRNRld1UG1MYnNnNUE2cEZwWk1NeTVlT25OZ0E0SFlJRjhWc1NHQllJZ1E0a2N3aXBBbWF6N05qckxNRHhFTTExMFhvZzE1MFhxbHdkZDhQdDhuZnI4L3hOMUxFWWlUbURaV1lyTWJXWFA4dXozaGQ1SmlzeGwrV0xKRVQ4K25CSXVlWGxQdDdlMDRmUGl3WTgrZVBRY0dHek50MnJTQ3JLeXNaNHVMaXowREd2MDBHUnBGRE1kTXlNYllTU0hDV0dFb25sMm8rWndnYWNlUkJZSmhSSWdmd2FpQmlUV09VZ0hRUlgrb2tTemFwMzRaSFBZNGNDUVVGaGE2RlVXNXRhdTd1ek1ZN0hzbGtzanJDV3NrRGpHUnpMeWVzMDBrTnErbmowV0FDQzZYQzgzTnpkczNiZHBVTjlpNGdvS0NNY1hGeFRzbVRwejRvVmE3QkJxajlieHcrdGlZL0V6TER2RTl3Nnl0aWdTQ1lVU0lIOEhvSVZRYWpjOFh0U25TNndIOXdQcUlpZnFHS1M0dTNxZXE2cWRkbloyS3FqS0dKY1FWVjE1UG1ObFRMSzlub1BBSk8zbU05cE1UNHVvVlBTQkNkM2MzV2x0YkcxNTc3YlduQnh0bk1CaU0wNmRQMTV2TjVtZEQ5V0ZpemRjNUxTYzJmUi93QkxRYmlHTXZOQ29RSkFraGZnU2pCaUxTVEtSUk82TXV6UU5XVlNBdzhJYzVnd2FHRDJLa3FLaG9Bek4vMWRYcFl1Ym9JbUFKQ1hIRlBEcFpJYTZSbU5mVDh5a0pvb2Q2UkE4QStIdytQbkhpUk52cnI3LytpTi92SC9RRzlmUFBQNzhvUHovLzZaS1NrbkFYaldxMkJid2hSTXdndEI0Sk5SV0Z6VXNTQ0lZRElYNEVvd1ppMUdzOTk2OWJGNzJ4VUFuSmpOYm9qWVdtc0xEdzc0RkE0SSt1VGhmT0VrQng2UXVSMTZQNUpCbWlKeWtocmpPaUJ3RDhmajlPbkRqaDNyUnAwOTljTGxlSWdqcG5LQ2tweVM4cUt0b3lidHc0elhCWEw3NmdmeWVBQVdYSG0vZWRpTUZ6WVArbXc1clBDUnl5RXFKQU1Gd0k4U01ZTlNoUU5NTUJnVGZxd04yRHJobW5ZV1o0bndsNWd2aWhHRndMUzFGUjBYZUR3ZUNMblYyZFlIQ2NvaWUrRUZkVWcwVmVUNUpDWEdlZStmMSt0TGEyZXQ5Nzc3M0hHaHNianc5bUl5c3JLMjNxMUttZXpzN09mdy9XOSs0MVgyb0RzTHYvOC9xUG0rQTgxaEdWNysxTkx1eC81NGhtbTZyeW0xRVpFd2lHQUNGK0JDT2F1cnE2dEEwYk5tUUFRTmFxWjE5Q2lLMTh6OS8vaHBDaHBUNHdNNVNkT3hGNDh3MnRabS9HcWxWUHh1R3VKa1RFQlFVRm4vTDVmQnU3dXJvRytDbnllcUsxUC9MeWV2cUd1SG9KQkFJNGNlS0U3LzMzMzM5cy8vNzlnKzZlNlBWNi9jeVpNM1BHakJuenQwc3V1U1NTV2dwZ2xWOGErQkRZY1A5RytOeitpUHhYRlJVYm45aXFiWi9oK21pdis3V0lEQWtFUTRnUVA0SVJSMDFOVGJiRDRmaE1UVTNOYzE2djk0U2lLTjg2M2NnWVVNOEVBSUx2dllmQWYvNFRWZ0J4TUFqZnMvK0MrMWVhdDJPQUdWdmlkRDBrUktRV0ZSVXRjYnZkbjNSMWRhRzNDS0xJNjRuRy9zak82K2xMSUJCQWEydXJmOXUyYlUvczNidDMvNkMyaU9pQ0N5NG96c3ZMZTNyY3VIRU5rZnFnQk5XL2dXbEFEbEZiUXdkZStPbDZ1RnJEcCtzd005NS82Uk0wZk5LczJWNThZMmJuTGI4Yy84L2EydG9ySS9WSklCZ0tFdml0TEJBa2o1cWFtZ0pKa3NwVVZiME53TFU0Y3lsdkVNRGpkcnY5eXdDd3I3emNtSnVkMVVhQTVwRVYzY1VYdy9TbEw0T3NWcEFrZ1ZVRjdQWWdzSGtUZkUrRzN0UmhaazlHbWkyREhua2t0bXpRQ0dsdWJoN3I4WGcyMm15MktiYTB0RENGNXVJVFBWRzN4aDNlMG1oSlNIaXIzNU9FaHJmNmZFcDBlQ3RNcmxCUHFNdjM0WWNmL25QWHJsMER3bEphVEowNnRYakdqQm1icDB5WnNpWmFmeDVhOGZReklIeEcwMWNpWEg3SHhaaTJjQ0lNbHJNck9BZDlRWHp3OGc1ODhOSU9yYUhRMmFSQThjMVpPcHo1U2xzQXZBUGdiM2E3dlJyOUxsZ1ZDSVlTSVg0RUtVdDFkWFU2RWQxT1JKOEJzQkJuM2xjZmdJMUU5QktBWjh2S3lzN0toWEN0V1BFREJ2OXEwQksxUkVBRW9UQUFLb04rbFBuMDA3K0svcXVJbnBhV2xrbHV0M3RkV2xyYWVla0RMbUdOWGZTRTd4Sy82QW5kUGNRT1Vnd01uZkJKdk9nNWJTN01hK24zKzdtMXRkVzlkZXZXUi9mdDIzYzRFcHZqeDQvUE8vLzg4NCtjZDk1NUR4T1JFcTFQRDkzeHo3RlE1VU1JOFF0REw2WHp4NlAwMGhJWXJRWTA3V3JCdG5VN29RUUc1RXYzZ2U2YmVFZjJZOHhjUmtSM0FaallwN0VOd0x2TS9FaDVlZmtMMGZvc0VNU0xFRCtDbE9YNTU1OGZhN0ZZR2dISUFMb0IxQkhSQzVJay9YdkpraVZoTXpJN1ZsUytBcUE4cWhyOVdqQXpRT3N5VnEyNk1TNDdVVkpmWDMrQjIrMStLanM3ZTVZdExZMGtTUTdkT1M3UkU2WTFJY25Nc2RzTVAyeDBpUjRBOEhxOTNOTFMwcmxseTVaSGpoNDlPdUFlTGkzeTh2S3lMcnJvSW5kbVp1WWZOYXM0UjhoRGxVOHVoeVN0d3FudnRVVHcvdGVlWG5sSm44KzBZY09HNGtBZ2NJVWtTZDhIY0FFQU1QTlQ1ZVhsZHlSb1RvRWdZb1Q0RVF3cnpFeXZ2UExLeFRxZDducG0valF6TDZ5b3FIRDF0anNjamlwSmtuWVpESWFYRmkxYTVJM0dkc2VLRmVzQnZqWm1BWFJLK0RneVZxMjZQcWJ4Y2JKdjM3NnIvWDcvdmRuWjJaZG1abVNTTEd1c1N5a1o0aHFKb3FmblV6SkV6eUIybVJsZFhWMW9iVzF0ZWV1dHQvN1cydG9hcmpiUGFUSXpNMjN6NXMzVFoyWm0zamRJUForSWVHakZNOThFMUQ5QzQ4cUxLR2xVL2ZwcDMxaXpQR1RDMFByMTZ3c1ZSWm12cW1yajlkZGZmenFYcnFhbTVyc0E3aUNpZjFtdDFnY1dMbHdZZlpFdWdTQUNoUGdSRERsMWRYVTZyOWQ3S1JFdEJWQUpvTGhQOCtmc2R2cy9FeldYYThXS1h6UDQyeUF5UmprMEFPWUhNMVk5OCsxRStSSUxCdzhlWEhyeTVNbXZGaFlXTHM1SXp6QWFERDE1RnlrcGVqUmFSb28zZGEzK0FBQWdBRWxFUVZUb1NaRGRzeTBPTHFaVVZVVkhSd2UzdExUc2VmWFZWNS93ZXIwUkhiRktUMCszWG5MSkpXbTV1YmwvR2o5K2ZHUGNEdmZ3WU9XVGQ2ZE5NTjNuYnZDRHcwVzBRc0RBUWErL1pkYmRhKzZPYVJmSzRYRHNJS0laQU1ETWZpTGFSMFF2K3YzK1B5NWR1alMyQWtRQ2dRWkMvQWlHaE9ycWFpTXpYeW5MOGswQWxnUEk3VzBqb3FPcXF0WXc4N1BsNWVWMVJKVFFSRWpuelRkbmt0V3lCc0I4QXJUdi8rcUZPY2lnbmR1WExQbHBzOVZhdlh6NThzak8reVlKWnFaOSsvYmQydExTOHVuaTRtSjdWbFpXcHRsc0RqdEc1UFZFYW4vNFFsd0FFQXdHNFhRNitjaVJJMis5K2VhYkw0Y3U4MzAyTnB2TmNza2xsMlFVRkJUOHVhaW9TTE93WjZ3NEhJN3ZFTkh2M1EyQlFITmRoejZhVFNBQy9mU3JUNi80ZVR6enYvVFNTemFkVGpkTmx1VzdBZHlHbmhQSnpLd1FVU01SclpjazZlZExsaXc1R3M4OEFvRVFQNElob2JxNityOGxTZnB0ejBjR3NCZUFBOEF6ZHJ2OTNhSHl3N2xpeGEwUzhTMWd6Q1NRZ1FFWkJDK1lHeVdKSEdtV3RJY2ROOS84UTBtU2ZzYk12eTR2TC8vaFVQa1dDbWFtdlh2MzNuYjA2TkZyeG84ZmYxVjJkdlpVbTgwR1NUcTdVb1VJY1VWcWYzaEZEM0FxditmRWlSTytQWHYyUExkdDI3WnRrYzVoczlrc2MrYk15U29xS3ZwellXSGhrUmhkRFVsdGJlMGNabjVPVVpUL1ByYktlVlFCSGdkTzdjUm93ZUIyQUQveitnMFAzNzFtZWNLdWZnR0F0V3ZYV2lSSktwVmwrZXNBL2g4QVBYRHE1T1hSbzBjejdyenp6cVNldkJTTWJvVDRFU1NVZGV2V1plbDB1aVZFbEZkV1ZuWi83L1BxNnVvWnNpdy96Y3pWQUZiWjdYYnQ4N0VwUUcxdDdlWE0vQll6QjRubzRsVHdkZlhxMWZLRkYxNjQ3TUNCQXd0eWMzT25GaGNYWDJ1ejJTUzlYaTlDWEZIWkg1NjhubDZZR1M2WEN5ZFBubXphdEduVDR5MHRMUkdIY2pJek0yMnpaOCsyamhzMzdzR0Nnb0xEc2ZvN0dEdDI3RERNbkRuejlJN253MHNmdGlERGtxR29rbGtDeHFsQU53WDB6VXJRNHozeHdpRm5GYXBpQ0pCRlIzVjF0WkdJSmpEekZ5VkptbXkzMnovVjI3WjI3ZG9pdlY3L1YyYitlWGw1K1h2SjlrVXdPaERpUnhBM3I3enlTcjRrU1dWRWRCdUFKVGhWZytla3krWEtXNzU4ZWRSSGIxT0JtcHFhK3dIY0JXQkxXVm5aWllrT3hjVUNNOVArL2Z0dlBIVG8wQksvMzYrYk5XdldiWmtaR1prV2kwVWpwM3VFaTU0NDdHb1BINzY4bmw3OGZqODZPanJVeHNiR3Q5OTQ0NDJYQW9GQXhOOGJPVGs1R1JkZGRKRXVKeWZuZ1VUbStJd0dhbXBxdmdUZ2J6aTFvOXpGekhzQS9LaTh2THgyZUQwVHBESkMvQWhpNHJYWFhpc0pCQUxsT0pXd3ZCQm5Zdk4rSXRxa3F1ckxaclA1cjlHZTBFb1ZObXpZa0tFb3lpNEFCUUMrYmJmYi96VGNQdlZ5OE9EQjZ3NGZQbnpUM3IxN1d4WXNXSERUMkxGakwwNjMyYURUOWEwbjF3K1IxNU5Rb2dseDlaN21hbXRyYzM3eXlTZXJkKzNhdFRlYXVRb0xDM05telpybHo4M05mYUN3c0REaFNiOE9oK1ByekZ4ZlVWR3hOdEcyaDRLTkd6ZmFYQzdYTWttU2ZnR2dzT2N4QTNBRE9BVGdGM2E3ZmZXd09TaElTWVQ0RVVSTlRVM05PZ0FWT1BQK3VBRzhDZUFGbzlHNFp0R2lSZTNENWx3Q3FhMnRYY3JNTHdOd0JRS0JHVXVYTGowMjNENzFjdWpRb1V1Ym1wcFdidHUyclhuS2xDbFRwazJiZG10NmVyck5hckVPM0FVU2VUMEpJeHJSQXdBK253L3Q3ZTNjMnRxNjljMDMzM3pCNC9ING9wbXZ0TFMwYVByMDZRMTZ2ZjRmVTZaTWNRMCtJam8yYk5od1hqQVlmSitJek14OFlYbDUrZlpFenpGVU1EUFYxdFptcWFwNmpTUkp2d0l3dWJlTmlEek0vQzI3M2Y2M1lYUlJrRUlJOFNNSUNUT1R3K0dZemN4dDExOS8vZW5reXRyYTJ0OHo4eGNCdkFiZzM0RkE0TVdsUzVkR2RKSGlTS08ydG5ZTk0zOGFRSTNkYmk4ZmJuLzZVbDlmUDdtbHBlWE83ZHUzdTcxZXIyL2h3b1ZMeDQ0ZE95OHRMVTB5R293ako4UTF5dko2QUVCUkZIUjJkckxUNlR6KzhjY2ZQeC9KL1Z4OTBlbDAwb3daTThhWGxKUzgyOVhWOWV3bGwxeVM4T1RldXJvNm5jL25hd0l3QnNCZjdYYjcxeEk5eDNEeTJHT1BtWEp6Y3kvVzZYVDNBN2lJaVBMN1ZvT3ZyYTI5b2FPalkvMXduK2dVREE5Qy9Bak9ZdlhxMWJMTlpwc0g0RVlpcWdSUXdzeC9LQzh2djd1M3o3cDE2N0x5OC9PN2t2RURPZFZZdjM1OW9hcXFPd0ZrcUtyNjN4VVZGZmNOdDA5OWFXcHF5bTF0YmIxejE2NWRHVWVQSG0yYU5HbFM4WVVYWHZqcGpJeU1jV2xwYVQyaHNQQkV0TnNUeDA4S3pkeWJCTmdOYVR2aGVUMklLc1RWM2QyTmpvNE9YME5Edyt1Yk5tMTZYVlhWcUJLQ3JWYXJhZWJNbVlYanhvMTdzYlMwOU5Vb1hZNlltcG9hQndBN2dQMHVsK3VDNWNzVGUxb3JsVmk5ZXJXaHI4aXByYTIxTW5OdmxmZ3VBUC93K1h4Vk45MTBreWlxZUk0Z3hJOEFxMWV2Tm1Sa1pDeFVWZlVtU1pKdVkrYThQczBOelB5UDh2THlxdUh5YjdpcHFhbjVGSUExekt3Q21GbGVYcjVudUgzcVMzMTl2ZG50ZGk4L2N1VElKVHQzN2p3YURBYlZ1WFBuemlzcEtia3VQVDA5MDJxMURqZ1dENGdRVjBUMm94QTlYcThYTHBkTGFXMXQvZURkZDkrdGJtdHJpenBNbForZm56Tno1a3c1THkvdnNhS2lvcVM5WnpVMU5WOEc4REFBSlJBSWxDNWR1dlNjcXB1emR1M2FNVHFkN3RHZVFxc0FBR1pXaWNnTllJMnFxaitvcUtob0hVWVhCVWxHaUo5em1OcmEyckVBN21YbVR3SEk3SG5NQUE0UVViVWtTYzhzV2JMa25lSHpNSFZ3T0J3L2xDU3BvNnlzN01IaDlpVVVCdzhldktLNXVYbjV6cDA3VzUxT1o1ZkJZTkJkZXVtbDF4UVdGbDZWbHBabXNsZ3NrQ1JKaUo1STdFY2hlbncrSDd0Y0xqaWR6ajBmZnZqaDJ2cjYrdVpvNTVRa1NabzJiVnJSNU1tVER4bU54bjlPbkRneGFYbHpyNzc2NnFSZ01MZ0RnRWxSbEtYWFgzLzl1bVROTlJKNDRZVVhNczFtOC84QitCTDZ2VTFFOUZSWldabTRlMndVSXNUUE9VUnRiYTIxckt5c3UvZHpYVjFkbXMvbmF3VmdKS0pQbUxtYW1WZU41S1RIYzUwREJ3Nk03Kzd1L3R6Ky9mc3pEeDQ4Mk1qTW5KYVdacDQ3ZCs3aXZMeThTOVBTMHN3V3N4bG4zeE0yUXZONkVtVDNiSXVSMSt2eGVyM283T3prdHJhMnZUdDM3bHgvOE9EQnc3SE1tNUdSa1RaanhvemMvUHo4VjBwTFM5Y1RVZExxNWxSVlZVbVhYbnJwQ1FCWkFCNjMyKzFmU05aY0k1SE5temViWFM1WEZZQzdBZWlZK2JmbDVlWGZIMmEzQkVsQWlKOVJUblYxZFM0UmxRRllUa1RYNmZYNjBzV0xGNTgrdFZSYlczdWIxK3Q5LzZhYmJvb3FJZk5jWitQR2piWkFJT0JadEdoUmNMaDk2UTh6R3c0Y09IQjlRMFBEdGJ0MzcyN3E3T3gwQTREWmJEYk5temR2VVVGQndXVVdpOFZxTVZ1ZzErdlBERXpSdko2elRRenZibytpS1BCNFBPanU3bFpQbmp5NWU5ZXVYYldIRGgxcWlHVk9XWlpwNHNTSmhWT21USEZhTEpZbkowMmFkR1R3VWZGUlUxT3pHY0JsQUk2cXFqcTFvcUlpcXRObjV4SjFkWFU2ajhkajZYZlI4Z05FOUhVQU80bm95MlZsWlp1SDBVVkJIQWp4TXdwNThjVVhpMDBtazUyWlB3UGdhaUxxVGZnSU1QUG55c3ZMbnhsTy8wWTZEb2RqQWhHdEk2SzlIUjBkeTFLMWtHTjlmZjBVcDlONSsvNzkrOU1PSFRyVTFKdDRhekFZZEJkZmZQR2xSVVZGbDZXbHBlVmJ6QllZVFVhTlFvbURjNjZFdVB4K1A5eHVON3E2dXJ3blQ1Nzg0S09QUG5yaitQSGpKMk9kTnlzcksyUDY5T25aZVhsNUd5WlBudXdnb2lFNVBGQlRVN01ld0pVOWVUNHBVN3BocE5Cejhlb1U5RnkxMFVPOXFxcDNLNHBTdlhUcFVnOU9wUTRJVWh3aGZrWUp0YlcxeGN4OEswNFZIWnlIbm45Ylp2WVEwWDhBdk9oMnU5ZmNldXV0TWYvQUZwekM0WERNSmFMWEFhUUJlTWJsY3QyUnFnS0ltUTBIRHg1YzB0TFNZdCs3ZDI5N2EydXJzMi83ZWVlZE4yM1NwRWtMTWpNenA1bk5acDNKWkRwN055Z0VvK0xvK2lDaVIxRVVlTDFlZEhkM283T3pzN0c1dWZuOWJkdTJiWTcwNW5VdGpFYWpmdkxreVVVbEpTVkhqRWJqNnNtVEp5ZjBZdEpJcUsydG5WaFdWblpvcU9jZFRWUlhWOThzU2RML01YTUpFZWx4NWcxdFplWWZscGVYUHdvaGdsSWFJWDVHQ1gxS3ZBT0FDOERyQUo1M3VWd3ZMRisrdkd2NFBCdWRWRmRYTDVBa3FScEFPak0vWnpLWktsTXhCTmJMb1VPSDh0MXU5N0xHeHNZcCsvZnZiK25xNmpycldITkdSb1psMXF4WjgvUHk4dVpZcmRZQ2s4a0VrOGswNEtqOGFNL3JVUlFGUHA4UEhvOEhIbytudTYydDdlUGR1M2UvZmZUbzBaaENXNzFJa2lTTkh6OCtiK0xFaVJnelpzenpKU1VsNzZUQ2xTbUMrS21wcVZrRTRBL01QSjJJREFCYTdIWjdRZDgrVlZWVlVsVlY4dTlBRTBTT0VEOGpDR2FXcXF1cjUwcVNkQU1SNWRqdDlxLzN0bFZYVjQ4am92OERzS2F6cy9NVlViZ3IrZFRXMXM1bjVsb0FHVVQwUWs1T3ptMnBYdnVvdnI3Ky9KTW5UOTVTWDErZmZmanc0V2F0WFl6aTR1TDh5Wk1uejhuS3lwcHB0VnJ6VENZVERBWURESHA5bjlEWTZNanJZV1lFZzBINC9YNTR2VjU0UEo3dTl2YjJQZlgxOVIvdTJiTm5WekFZakd2QmtpUUplWGw1dWFXbHBaYTh2THpYTEJiTGEvbjUrZDJEajB3TXRiVzFYMlBteVhhNy9idEROZWU1VEUxTnpZV3FxbDVlVVZIeFVPK3pkZXZXemRIcGRKc0EvQ1VRQ1B6WjQvRTBpNS9QdzQ4UVB5bk8xcTFiOWEydHJRc2tTYnF4SjRlbjl6ZUs3dlQwOU56TEw3OTgxQlltR3dtc1g3LytFbFZWMXdQSVl1YTFuWjJkbjA3MUgyek1MQjg5ZXZUU0V5ZE8zRmhmWDY5dmFHaG84WGc4bXFLdHFLZ29yN1MwZEhaV1Z0WVVpOFV5M21ReXlVYURFWHE5SGpxOUxxWThvZjRNdGVoUkZBVit2NzlYOExEYjdXNTF1VndIR3hvYVB0NnpaOC9lYUlzU2F0RWplc1pNbUREQmxwdWIrNjdWYXEwZU4yN2NVSWFjcWJhMjlzdk0vREFBcUtvNnM2S2lZdWNRemkvb3dlRndmSStJZm8yZSt3OEJCQUU4RHVBM1JxT3hZYVRlZnpqU0VlSW5CVm05ZXJVNUxTM3Rha21TYm1IbVR4TlJWbThiRVIxa1pnY3ovNnU4dkh6amNQb3BPRVYxZGZWRmtpUnRBSkFEd0tHcTZpMlJuS0xaVnczam1JemNINEhwdXdETVo3ZXlBdENMSkt2M1psNTI0b05rK0wxdjN6NmpUcWU3ek9sMDJoc2FHZ3hIamh3NUhpNmZ4V1F5R2FaT25YcGVmbjcrTkt2Vk90NWlzZVFaREFaSnI5ZWZFa002WGI4ajlPRVppcndlbFJtQlFPRDA3azZQNE9sd3U5MUhuVTdud1gzNzluM1MydHJhbHJBNWlTZy9QMy9NaEFrVDBuSnpjOS9MenM3ZWtKdWIyeFRKMkduM3Z6bFJvdUJpQ2RKaUVGOEJJQXVRZkFBZlorWi9FNUdqazdwM0hQMzZEYzV3ZHBoWnFxbXArVjhpK2g4QUtvQ2YyZTMybnlmZ3l4UEV5RXN2dlZSb05Cci9GOEQxQUxJQjlINmpxTXo4dktJb1A1TWthWjg0ZlRkMENQR1RndFRVMUd3RE1Mdm5Jd1BZMlZPRDU1bUtpb3B0dytpYUlBUU9oK01DSW5vVlFDNkE1KzEyKzZkQzlXMnJ5MW9Jdlc2MUJJeGwwQ0JxZ1JrZ0R3ai9sN1hnK004UzYvVXBkdXpZWWJEWmJQT2RUcWY5MkxGajFvYUdocmFPam81Qjg4U3NWcXR4NHNTSnBibTV1WlBTMHRJS1RDWlRudEZvek5UcGRLVFQ2VTZMSVZtV0lVblM2U3JUaWM3cllXWW9pZ0pWVlJFTUJxRUVnd2dxQ2dLQkFQeCt2OGZyOVRaN1BKNFdwOU41OVBEaHczdjdKMzBuQW9QQm9Dc3FLc29kTjI2Y0lUczdlNHRPcDN0dDBxUkpMWkdNbmZsQTNXd3duZ09oZExDK0RGWVovQk8xeS9qblBUOVlPT0FxaHA1cTdmOWc1dHNCS0FDK0ppN3pUQzNxNnVveWZUN2Y5d0RjeHN6RlBYbENJS0psWldWbHp3MnplK2NNUXZ3TUk5WFYxYm15TEY4SFlIZFpXZG43dmM4ZERzZVBKRW02U1ZYVlYyUlpmdnE2NjY3Yk40eHVDaUtrcHFabUpvQ1htUGxMNWVYbGIyajFhWDhyMThHRUpSaFU5UFNIR1VBakFvRlpXWXZhazFMOWw1bmxJMGVPWE5EWjJibTRyYTJ0cEw2K3ZyT2xwYVV0bWpCUVdscWF1YUNnb0RnM056ZlBhcldPTlp2TjJUcWRMdHRnTUtUTHNteVNKUWxTSHpIVSs2YzNmTlkvak1iTXAvL0x6RkJWOWF3L2lxSkFVWlJnTUJqczlQdjlUcC9QMStaMnUwOTBkSFEwTnpVMU5jWnpIRDBTTWpJeTBvcUtpckx6OC9QOUdSa1pyMmRuWjcrZG5aM2RNZmhJWU9ZRGRXbGdQQS9Da2hpbTlpakVWK3orK2pXbmYyNzBuUGg4Q2NCRlBhYzhiN1hiN1RVeDJCWU1FV3ZYcnJYSXN2eGZzaXl2UEh6NDhKdzc3N3p6ZFBqWjRYRDhYWktrRndHODIvZENWa0ZpRU9KbmlLbXVyaDRuU1pJZHdHZVllVkZQRFo3SDdIYjdGNGZiTjBIOHJGNjlXdFk2OXM1VmtOb1hqOTBQd3NRNHAzQWJkY0ZwbGt2YjRqcDlOQmlOalkwbEhSMGRDN3E3dStjMU5UV2hwYVdsemVsMHhuVnEwR0F3R0hOemN6TXpNek16VFNaVG1sNnZ0NWhNSm90T3A3UElzcXdESUJPUlJFUXlFYUZIZENucUtaUkFJT0FOQm9OdW44L1g3ZlA1M0YxZFhlMXRiVzN0a2V4U0pSS2owYWpQeThzYlUxUlVaTXJNekR5WW5aMzluOGJHeHUzUkpMdVAvOVc2TEZ1NlpUZEFZMlAxZzBFcU02L2NkZGVpZnprY2pnb2kramNBRTRCR1daYXZYYkpreWE1WWJRdUdsNTVhWW4zTEVleFdWYlZLa3FUL2xKV1ZOWXVUZ3ZFanhNOFFVRk5UTTVtWkt3QlVFdEY4blBsNzl3SjRDOENUZHJ2OXlXRnpVSkEwYW1wcVp2cDh2cU5YNVh4NUcyUHdzRVlrTU9EMnFlNEpCVmQySmYzaXhVT0hEcGxNSnRQNVRxZHpZWHQ3KzZUbTVtWi9hMnRydTh2bEdySVRTNm1BMFdqVTUrYm1adVhtNXBySGpCbmp0dGxzYnpIejFzbVRKMGYvRzNsVm5XNW1MajRCTUMxZXZ4aWtMazczM1hWOUxqK0lVeUh5bWtoenpnU3BTMVZWbFhUWlpaZmR5c3pmQUhBQlR1VUo5ZElBNEhlS29qaTZ1N3NQcEdxTnNWUkhpSjhrc21IRGh2R0tvcXpGcVplM2x5NEFyeFBSODE2djkvbWJicnBwUU54ZU1EcW9xYW01RU1CL3JOSkIzeXhMVlc3WXpwSVprbWtDMk44Q0RrYVNmOHZPcklXdDJZUDNTeHdORFEwNWdVQmdsdHZ0bnR2UjBWSFMzTndjYUd0cjYzUzVYQzVGVVViZGI2SldxOVdTazVPVE1XYk1HR05PVGs1M1dscmF1emFiN2FPeFk4Y2VpdWMzN3hrUDFMMU13Tkp3ZmN3NkNSYTlEa1JBdHo4SVQ1Z1Q5OFR3M0Z2cVc2dGo5YU9LaW9wN1kvVkxrTG80SEk0eUl2bzJnSXNCOU4wdGZNVnV0OTh3VEc2TmFJVDRTU0lQUC95d3ZxU2twS1VuYjJFRGdPZVkrV1h4VzltNVFXMXQ3VVNDNzlXcHh2c21aT2gyU1ZwOTVQVExZQ245RFNSektZaDBBQmhxd0FtbDgxMjREL3dBN0E5M1FUai9QV3RoNjVlVDQzMTQ2dXZyc3hWRm1kN2QzWDIreCtNNTcrVEprK1IwT24wZEhSMmRJM1ZYeUd3Mkc5UFQwMjNaMmRubTdPeHNmVnBhV29QTlp2dVFpUGFVbEpRY1RrU29ZZWFmWDVzSFdkb1NxajNEcU1PUHI1cUtzdExjcy9LZlZuM2NnTjl0UGdCL2FJMjVhOGMzRnMySTF6OUI2ck51M2JyTGRUcmRkNGxvdnFJb3Y2bW9xTGgvdUgwYWlRanhFeVc4YkpuY0FZeG52WDZDekR5QkpaU0N1UWhFK1dES0o4SVlCc3dNbUlqWjZNN01sTXd1bDBkaTlxcGdMeGduQ2RSRXhNMEFHbFhtQXlBY1JwQVBaN1MwSEtFMzNralpLc0dDNkhHK05iWWVoSEZhYllhOEZUQlArZzFJTW1pT1pkVUxmL1BqOEJ6NmFVajdYZEp4Uy9IbEdOWmFUMXUzYnRYbjUrZFA5UGw4azcxZTczUzMyejJ4bzZORGJXOXZEN3JkYnJmTDVYSjdQSjZVRXZ3Nm5VNlhucDV1c1ZxdGx2VDBkRU5tWnFiT2FyV2VzRnF0dXl3V3l6NmowYmcvSnlmSE5iaWw2Smo1bHpkMmdGaFRwSlNWNXVLMzE4MkFGS0oyVXBjL2lDc2UzWVNBcWkyQVdKRXUzdm5OcThScDBCSE82bVdyNVJaNHgwdDZlUUl4VFNCSkxRVlRFUlBuZ3lsZk9tdU5JU1BBeEFRdkFWNkF2Y3gwa29BbUptb0cwTWpNQjVqNHNCb01IbTVyT1h5azZvMHFzY1pBaUo5QjZWcTJMRjgxR0M1anFITVlXRUNndVFDc1Nack9DL0I3ekxSWkp0cnFoK2VkbktlZlQycGlxeUI1dU9wc1l4UzlxUVdnQWJzK2N2cWxTSnU1R2lRWkI3SENDRGhmUS9mT2xTR2ErY2RaVjdUK01nSHVKb3dkTzNZWTB0TFN4a21TVk94MnUwdDhQdDhFcjllYjE5blpxWFIzZHlzZWp5Zm84WGk4SG8vSDYvUDUvSUZBSUNrNUM3SXNrOEZnTUpqTlpxUFpiRGFiVENhOTFXcVZiVGFiYkxGWXV2VjYvU0dqMFhqRVlERFUrM3krbzFPbVRFbTQyT25MOUwrOE9sVW1lWTlXMjcyTHArUEdhZm1EMnVqMEJYSDVQelpxWGhyRlRPL3V2T3ZxK2ZINktSaGFIbGoyV0w1azBGOEdZQTZBQlF5YVMwbGJZOWdMNEQxbTJpd1JiL1VENzN6ejZkdlB5VFZHaUo5K3JGNjJUTFliNkZKbW5aMklsekxvd21GMmFTZUJYMVlVcnMxVWxMZG96UnFSM0RaQ2NHN01mUTRnalhvL2hQUTU3MEV5RlVkc3kzL2lSYmozM0tuUndrcGpZNnRsNW5La2RGWHBmZnYyR2ExV2F4NHo1eWlLa3R2ZDNWMmdLRXErb2lnNWZyL2Y0dlA1Mk92MXFuNi9uNFBCNE9rL3Fxb3FBRmhSRk9hZStESDFBSUFrU1pKME9wMmsxK3RKcDlPUjBXaUV3V0NRVENhVHBOZnJnN0lzdDhteTNHSXdHSnJNWnZOeFpqN2g5L3RiUzB0TEl6cU9ua2htL09XTmZ4RHhnRk9kdDE5UWhQOVpPQ1ZpTzYvc2JjRVBYdFU2eU1YdUhkKzRKZzNpUXMyVVp0bXlaZkkxaHBzdVpZYWRTRm9LOExDdk1RQy9IRlM0Tms4eHZyVjh6Ym1SUUMzRVR3OXRsWlVYeUpLMG5LRitua0JGdysxUENJNHorQWs5MDdQV1ZhdmVIN3k3WURoeGJocXJnREZnMThjNDdwc3dsOXdUbFMxVy9YQnR2UVFjR0ZnM3p4UHc1Qll1Nmp3UnU2ZkR5OWF0Vy9WNWVYazJXWlp0QUN6TWJHSm1rNklvRmttUzlJcWl5TXlzQ3dRQ09sbVd3Y3lLSkVrS015czZuUzRBd0VORVhwdzZQZWt4R0F5ZGdVQ2dzN2k0T0tXdWZwbjVRTjFPQU9mMWY3N2xTd3RoTmVnMFJtZ1RWQmx6SC9tUFp2aUxTYmx5NTlldmZTc3VSd1ZKNGNIS0p5NGdTVjRPNFBOSTJUV0dqelB3QkppZS9mcXFsYU42alRtbnhjL1dPWFAwVTZkTnExQUpkeE53NVhEN0V4MjhSV0s2THkwUWVJbldyRW5wMy9yUFZad2J4MnIrQm02YnN3V3lhVUxVOXJ6SEhvVDM4TUFpenlTcmM1SjFCWVlnY2N6NHkrc25pZWlzRTNvM1Q4dkhMeGRQajlyV1M3dWJjYy9ydXpWYStDYzd2bkhOTDJMMVVaQllIcDd6c0o2bnBWVXc0VzZNc0RXR3dWdkFkTi94Z1A2bHFqV3BmVjloTEVUKzY4WW9ncGN0azUwNjNYS0pjQzhUSm94TUJVanpWY0pxbDBIZjZLeXMvRkZtVTlPVElsbDZCQ0JaSUJrMTg1OEhSV2Viby9tY0EzUUJBQ0YrVXBoeHYxOXQ3aTk4QU9EaXdveVk3QzBZSDZMS0FWTkNha2tKNG1QMXN0VnlxODYzWENYcFhoQW1ETGMvc1VDZytTQ3N6ak1FR2grc2ZQSkh4NXNPUERtYWtxVTFqOStPWnRwWHJMaTJVNi83UUpab0ZSRk5HRzUvRWtDaEpOR2pyc0tDSFcyVmxXRnJod2lHSDhrNHJ1ZEllL1NvZnUycm9oaGsxbXdRcEF6WjVpS2Ixdk11ZjJ4cmlVRU85YU9iejdtZjZhbkdneXVldnZha1B2Q0JKRW1yUnFydzZVY2hTZEtqK1lWVGRqeFErYzlSczhhY005OG9IY3VXWmJldldQRW9FVFl3MFFXRGp4aGhFRTJWSlhxNVkyWGxzeTJWbFhuRDdZNUFHMVpjUGRkMFJZKy81V25ONXlRaG9nczBCY1BIOXBaam12ZXh2WG93dGxTdFlPanIxajZNeWFBZ2JuNi83Ty9aRDY1NCtsRWliQUJoMUsweFRKZ3FTZkxMRDYxODZ0ay9WdjV0eEs4eDU0VDRhYStzdkFZRzNRNGlmR0c0ZlVrK3ROd2swUTZYMkFWS0JRYXNVT3h2aGhxSWZzRlRBMDRFMjkvUWJDT0ZSRzJYVktkcXVaK0pCcFR1L3FDcEEyMmU2Tk1wM3FrUGNiY3QwYnRSR3hQRXpVT1YvN3pHYkRDZE0ydU1VVEx2ZUtCeTFZaGVZMGExK0dHQW5DdFdmSXNrMmdEUTRFVTBSZzg1TE5HTDdaV1Y5L0E1bnRRK3ZMQkQ2Nm4vK0xPSTdqUXloOXoxQVFCV2ZjNG9IUk1NQThRNG9QWDgvaTJIbzdMakRTcjRVWjFHc2pQRHM2TVY3OFRpbXlCbTZJRVZUMzRMa255T3JUR1VJMG44NGdPVlQ5MkRFYnJHakVpbkk0R1hMWk03RExxSENEUms1ZjlabHNIcDZlRDBkTUJnQU92MXArcmJCZnlBM3c5eXV5RjNkQUMrSVMxMisyejZzY2JiUlRMMDBPTjhNL2NpeUhnZkdGaXkxenJ6T2VnenI0aklqdUxaajg0UEZvUnFQcHE1OFBnRUVyVmRVcDZaRDd6eFk0Qi9ydFZXdlhJZXhtZFlCclhCekxqOStXMzRxRVd6SHVQN083Nng2Skk0M1JSRXlPcGxxK1dUQnY5REdNSTFobVNDS2QwSVU3b0JPb01NU1M5QklrSXdvRUR4cS9DN0EvQjIrQkgwRGQyUGV3YWVQWDVzMyswakxSbDZWSW9mQnFUT2xaVi81V1MrbEVSUTgvT2hqQjhQWmNJRUtCTW1nck96dGRhNWdVTzd1eUhYMTBNNmVCQzZoZ2JRa2NPZ1FDQ1pycTZ4K1FLVm9rRGkwT1BjbU5zR1VKWldtMlhLWDZEUHZTVnNBclFhYkVmbmg0dkJQdTBpckxJVVhKQitlZHZteEhnclNDWVRIcXN6V2R4d0VtRHEzMmFVSmRSOS9uS2tHME8vQzRyS3FQejMrOWpaMnFYWnpzRHRPNyt4S1BRV29TQmhWS0ZLeWxzNTlhOEFKM0dOQWRMenJjZ2FuNDdzQ1JuSW5wQUJTN2JwckR2ZlF1SHZEcUM5dmhNbkRqclIwZENGdGlNZFVBS2hMOGVOMjFYQ210ZDgrc28xSTZoQTRxZ1VQeDByVi80WjRQOUtobTIxcUFqQkMyY2pNSHMyT0RQenJMYmVsMUxyNWV6L3JLZFlMVlJWQlFJQjZIYnVoTzZqRDZIYnZSc0lKbDVBcXlvL2xmWE1NM2NrM0xBZ0xNN051VitFaXIrSFVzVzZqQ3RoTHYwTkpOTUVVTjliTUppaGVBK2hlOGRub1BxT2FOcHU4SDNLMStBcC8yYjVEVGMra2hUbkJRbm50c2RmZmZPVGJsbXoza3VhUWNZVHQxeUVhVGxwQTlxMk5YWGdPN1U3Y01JZElqK0kwYkRqcmtXUmx3d1h4TVdESzUvNk00R1Nzc1prRktXaDZNS3hLSm85RnViTXMzVnlyR3VNRWxEUXN2TWtqbjNVaXBiZEo2RUdFeStFV09XbnZ2N003U05talJsMTRxZGp4WXJQZ3ZCRUltMnlKRUdaTlF1Qks2NkVVbEp5K25uL2x5MlNGektVYW1mbVUwS29zeFA2elp1aDMvSU9xTE16QWQ3M25VUzlPMlBWdi82UVdLT0N3V2g3SzNjWEVZV3RaRWVHUXBpS3ZnclplaUhVUUN0OFRYK0g0Z3FkdnVGUjg3SGQvWC9BcVhEWEMzYTdYZU1hamRSa3lmcTdDbldxZkMxSmREM0Fjd0VxQklOQWFHYncrMkJhUjhIQWE5WFhQNkN0K2tZZ3ExZXZsdFBUMHpjQm1Idi9NYjNyc0ZmS0ROVjNZcVlGUzBwemtXUFc0NVBqbmRqYTJJNm1ydENoY2daWWxYRE43cTh0ZWlNSnJndjY4ZGNWVDMrV0U3ekdrQVFVek1wRjZSWEZ5Q3BKUC9NOENXdU10OU9QUTVzYmNHUkxFM3lkQ2E1ZHlMajdhNnRXam9nMVpsU0puNU9WbFRQMUVtMWxqVzNsbUNCQ2NQcDArTXNyb09ibjkza2Myd3NZNlV1cUtBclk1NFAralRlZzMvZ1d5Sk9nS3YwTVA0QXJNbGF0RWlkQ2hwQWRxMkVvS01nOVNVUURmNldQQ1dhRjhlRFc3aWMzQUhnUnB3VFE0V0F3T09lR0cyNUkyZVRuc3BydlRKWkkvVDRCWHdTUlBFaDNCY0FxbHBSZk82NjlmK2RRK0pjc0hBN0gxVVQwTElDeEFOUjNPNlJ2UEh0Qzl4ZGcwTCtEQ0tFLzdQakcxWGNueHBZZ0hIK3BmSHltTE9tM0ltRnJESkEzUFFmbmxVOUNldjZadTB5SFlvMEorb0xZOThaUkhOellnSUFuUWRHR25qWG1hNnRXcHZ3YU01VzUzWWtBQUNBQVNVUkJWR3JFRHdOU3g4b1Y3eEF3TnlIMk1qUGgvZFNub0V3Nzh3dDdvbDdJU01jRmcwRndaeWVNTDd3QTNmYVBJdlk5TExLOE45M2puU0h5ZjRhVzFvMWpDbVZJK3dtSXN5QWhNeEhWWlM0NHZoZ0FhbXBxQ2dBY0FhQUhFRlJWOWNtdXJxNHZMMStlUXJIM0trZ1ZsMzNyTGhEZGgyaXJ5ak1yVFBpSlkwbldyMEZWeVV0YVNBSnIxNjYxNlBYNnZ3TllEa0FHOEpFc3l6Y3VXYkxrNkl3SDZsWUNlSkxpL1JuTS9QcU91NjY1RmlMaFBlbFVvVW9hdTNMeU93Ukt5QnBqempUaXdrOU53OWhwWjZwMUQ4Y2E0KzMwWWZzTGU5RzR2VFZpMzhNaHlkTGVWejN5akZUUC94azFSOTFkdDFmZWxpamhFNXd6QjkzZi9XK29QY0tIaURSZnBNRmVybmpINmZWNjZMT3k0THZqRG5nLzkzbXcxWXE0VVpTcDNlZlAvRjM4aGdUUmtMdndSQ004Z2VtdGdTdDlRWTU5QTRnSWovVUtId0N3MisxTkxwY3JBOERmQWNpU0pIMGhQVDM5UkcxdDdXMEpjRHR1cnE3N3ZLbDh3YmYrRGFJL0laYnJkSWhrQXYxditRYm4rcVZydnpMNGNhZ1VRcWZUYlFOUUNVQm01dCtxcWpwL3laSWxSd0ZnNXpjV1BjM01ONEE1NXJpRHluaGl4NXNucm9NUVBrTkM3dTJsdHlWSytCVFB5Y2VpNzg1RDNyUWNBTU83eHFSbFdUSDNqbG1ZOTdsWk1GajFjWDFkQUtBcTZ0VGJ6ODlJK1RWbVZPejhITHI2YWxOT1VlRStCbUs3TktrSGxpVDRiN2dCZ1FVTFQrZW5KbE4xUjlxSG1hRW9DcFRXVnBnZmZ3eFNVOVBnWDB3WUZJUEJhL2pGTDc5aUxTcGFSVVFwcmM1SEd3Nkg0M05tNmVTREYxaStheUdLYXMzcWtpUytLT1B5MXYyaE9yejAwa3MyZzhHd2wraDB2UkczeitmTHYrbW1teEtjUEJZWlY5ZFY2U3dCNXlxQWxpWEk1UG9qN2NlVzdsaWVtaGY1TXJORVJLZDNwMnBxYW1ZeTgzM01YRlZSVWFHWndGWDZRRzJ4Q1lZbkFDeUtlQjdnSkxONjY2NjdGditIbVltaWZKRUUwVk4xOVdPbXZDTERQc1M1eHBCRW1IbERLU1l0R0hkNjlVMmxOY2JWMm9WM0gvOEVyaWJ0RTRXUklodkllK3N2cnZ0S1RsRk95cTR4bzBMOHVDb3JiMmFKWG9qTGlNRUF6eDJmaFRKdEdvRGt2Mnl4akZOVkZRRzNHOGFubm9SdVozeHBFTWN2bnJONTdKZSs5Sy8wOVBTL0VsSHl6dGtMQnJCNjlXcnprdHl2R01sZytBMll2OGdJZmRhZGdTMk00TGV6RjdTOVI0Uklmb2pRK3ZYcnIxUVV4VUZFZjdEYjdmY2swUFdvS0YvL3JkOFI2THVKdGNxUFYxLzNwNVNwb2x0VlZTVmRldW1sNWN6OE9TS2FiYmZicDhaaVorYWZYNXVuU3RLWEpkQ3RJQjV3YXltRFZRS3RDWUllVHRPbGJmeEIxa0ZLVDAvL0JZQmJqRWJqQllzV0xmTEcvY1VJUXZKZzVhcWJTZUs0MWhqWklHUHVIVE5QaDdsU2RZM3h1cjNZK3RST05PK003ZXFWWG5Jdnp0aTg1RXRYcE93YU15ckVUOGZLeW5VQVhSL3JlTmJyNGYzOEY2Qk1tVExrTDF1MDQxUlZoZC9qT1NXQVB2bGt3TmhJNlRRWWp1Njk0N01iNXM2ZCswRmFXdHJEcWFyT1J6dGNCMTJueFpZUjhPb3RrcVRMVmxnWm84anlZYXVmdTd2OHJaMzVaZWhPMUZ3T2grUDNBTDRwU2RLUE9qbzZmcHZNdktDSzJtL05CNUhtYmdlQmNGSE9WRnlkUHdjek1pY2kyNWdPZ05EdWQyRlgrMkc4MmJ3Tjc1M1lDUTRSelZFVnR0ZVUvNmsyV2I0UFJsVlZsVFIzN3R3TEpFbTZnWWkrQXFEM2lMbmZicmNiNDdVLzdmNk5oVHIyNXlvTW5heVRKQVFETFR1Y3VrWlVMVHFkbGRvanV1b0FYTW5NdnlzdkwvOWV2UE1LUXZQZ3lxZldVUnhyaktTWE1QL3o1eU4zU3RhSVdHTzhubE1DcU9tVDJQT0EyS0Fjblg3SHVKUmRZMGE4K09sYXRpeGYwZXNhSTZyOHBBRkxFcnhmK0FLVWFkT0hYWFZIMnFkWEFCbWVlRHoySFNCbWZtSHExRDlOdW1aeHh1elpzemZaYkxaSHhmWjVjbkE0SEpjcGl0SjV3dzAzeEs1V0UwQk5UYzFlQUZONlB6T3pRa1NQK255K0g5OTAwMDBKdlJ5MWZQMjM2d2k0dXY5enE4NkU3ODI2QTNOelo0UWQvN0Z6UCs3OTZIRzRBZ08xSHpNK2NKVDljVTdDbkkyQURSczJaUGo5L3F0bFdTNERjRE9BZ2pQKzhFRWlXcVBYNis5ZnZIanhzYUh5YWQyNmRYTjBPdDFXWnZib2RMcnB2ZmxFZ3NUeXdMTEg4aVc5b1JFVTIzcEpFbUgrRjg3SDJHblpJMnFOOFhxODJQTEV4MmpaZVhKQW40aGdzSHRxNjUvbVhuTnhTcTR4SXo3aE9haVhyb2hWK0FCQW9PTDZBY0lubWNsbmliQXRTUklNWmpOOEsxWkN5WXZ4Y2wwaW11NXNtN1pseTVZamUvYnN1U29ZREY0ZG15RkJPRjU5OWRVY0FIV3lMTDliWFYwZFY3NUF2Tmp0OXFtQlFLQ0VtV3VaMlVPblhxZ3ZHNDNHNXBxYUdxNnBxVGxaWFYzOXMzWHIxbWxXcEk2VTYycS9PVXRMK0FEQTk4Ly83S0RDQndET3o1cU1uOHorZjVxckRSRXVMdC93WDVmRzQyTTAxTlhWNlJSRk9Tckw4b3NBdm9aVHdxZUZpRjRJQm9NM2xKZVhsOXJ0OXY4WlN1RURBRGZjY01QN3pQdzRFWm1Ed2VCOVF6bjN1UVRwRFZmRUtud0FZRWJGcEFIQ1p5U3NNU2F6Q1plc21BRmJYb3dIYlFpa2QxcFNkbzJKL3ZSRnFzSFMvRmhmeStDRkY4Si81ZG5GVmxOQmRVY3lUcFpsR0d3MmVML3dSVmorOU1lWWFnRmxkWHZHQWRqeXpqdnZITTNPenI2RG1mY1RVWDNVaGdTYTFOWFY2WHcrMzNORVpBVHdTbmw1dWZZZEZVUEkwcVZMandLd0E4QmJiNzJWMWQzZC9WMEFYd1ZnQTVBdFNkS1BBZndOd09sNlFkWFYxZGNaREliM1BSNlBwN0d4TVhEbm5YZUdqZC9MVE5kcmZVOWVuRE1kbDR3NUwySmZ6OHVjaUt2eTUrQ041dmNITnFyeUNpQXhsM2krOE1JTG1RYURvVmlXNWZITXZKaUl5blU2M1czWFhudnRkZ0JZdEdoUnNLYW01bGtBbHhQUk80cWkvRDFVQXZOUUk4dnlQYXFxVmhMUkxkWFYxUXNxS2lvMkRiZFBvdzFpbmcrTm44dVJVSGpoV0pSZWVYYmg3WkcweGxoc0Zzei93aXk4K2FmM1k2b0ZSTjI2bEYxalJyNzRJVndVeXpBMXpRYmZwejU5K2g4OUZWNjJhTWZwZERwd2ZqNTh0OXdLMDZyb3IvUkpDd1p5QU1EcjlRYmVmdnZ0anZUMDlDOHg4OCtvejRrVlFlejRmTDR2NE5RT1NKdkw1VXJVaWFlRWNjVVZWemdCL0tqbkQycHJhMmN4OHkwVkZSV25SZHJERHorc2x5U3BOaGdNUXEvWG82U2tCRFUxTlFGbVhrOUVOWXFpckNjaXB5ekw3ckt5c2xNeEtvazBUeTVkbVIvOXQrcFYrUmRwaWg4aW5oZTFNUUExTlRXVGlhaVFtZWNDV01qTUM0bG96Qm03cDc2L0FvSEFRZ0RiZTUvYjdmYXZ4REpmc3JudXV1c2FIUTdITDRub0Y1SWsvUjdBL09IMmFkUkJGTk1hWTB6VFkvYW5wbzM0TlNZelB3TVgzRElWNzYrS1BzVkNDdXBUZG8wWjhlS0hpQ2JHTXM1LzQxS3d5UVFweFY2MmFQdm85WHA0THI0WXdRKzNSWjMvWTFBVVcrLy9OelUxdFI4NGNHQlNSa2JHUENUb04rcHptZlhyMXhlcXF2b3dnQ0NBbGN1WEwwOVFtZTdrVVZaVzlnbUFzL0tTc3JLeWpNejhMeUs2SElDVmlDek1iQ2FpNndGY0w4dW5paFF6TTlhdVhUdHU2ZEtseHdpWXBXVi9adWFrcUgyYVpDdlNmSzZEVkxwNjllcU10TFEwZzZJb0JtWTI2UFY2ZzZxcUJnRDVPcDF1RmpQUENnYUQvOTIzNmpVenJ3Yk8vTUpFUkdCbUh4RzFNM003RWIzRnpQL2FzbVZMWGRUT0RoT2RuWjMzcGFlbmZ3M0EzT3JxNmk5V1ZGUThPdHcralNhWU1ER1dmWjlaTjA2QnppUVArMW9SNjdpK2Ewenh4Zms0OXVIeHFFK0FTUXBTZG8wWjhlSUhwMHJHUjRWU1dvcmc3SXNnU1dlblBLWEt5eGJOTXlLQ3lXU0M1K1piSU8vZEM0cmlVbFFkODFrbDJqLzU1SlBtaVJNbkxtUG05eWtGanlhT0ZMWnUzYXB2YlcydEl5Smk1bitWbDVmWERMZFBzYko4K2ZJdW5DclVkNXFlZWtKTEpFbGF6TXdMQUdRQnlEQ1pUS2VLZ3pDUDBRb1RaQmxzQTU0TmhrMC9zSzRoZ2ZCMXRXd00wdEVPNEt6djQ3NWlEQUQwZXYwdjBTZUVSMFM3QVl4aDVnK0lhSU5lcjY5WnZIanhnYWdkU3lHV0wxL3VxYTJ0dlp1Wi95VkowaThmZnZqaEp3Y0xUUXFpSXVvMVpreHBKb3BtangxVmE4ejVOMC9COGIwbm9RWWp6MWxtcHBSZFkwYUQrSW42dWdEL3RVc0cvT1AyWnlSc1VmWitsbVVaOHBneENDeFlBTU9iYnc0WUZ3cUorYXgvZjZmVDZUNTA2TkNFc1dQSG5nL2dnNGdOQ2M2aXRiWDFIaUthQ3VCb2VYbjVaNGZibjBUVFV6VHgrWjQvQXdtUkg2SDFUZytHVnA0cGd4RWdCWHFXQTh5c0FsQ0pTR1ZtdFdjNzNjbk1Xd0Y4b0tycVdkWGE3SGI3aXFpZEdBRmNkOTExYTlhdlgvOXRacDQ3ZnZ6NEpRQ3FoOXVuMFFMRnNNWk12WGJDcUZ0amJHT3NtTGhnSEE2OEdYbktqc1JTeXE0eG8wSDhSSFZpVFprd0FVcHA2ZWx3VjZxOWJMR09NNWxNY0Y5NUZmU2JONE1DRVF2cUFZYVBIRG5pT3UrODh4WkFpSitZY0RnY0Z4RFJUd0VFZERwZE9jN0Jxd2NZYUtNK1I4RjdhZmQxSXQrU0U1V3R6b0JiOC9sRDBvWVQxVXYrbUJ1Ymg2TVBJbElkRGtlbHdXQUlEUFdwczNPQXFOYVk3QWtaR0ZPYUdUTFhaN2pYaWxqSG1Vd21UTDZ5R0ljM0g0TVNpQ3hsaDhFcHU4YU0rS1B1MFJLNC9ISklrZ1NpeEI4UFRQUzRhR3hMa2dRNU94dkJ1ZkZkUGRQUTBPQnNhMnVid3h6SEJWVG5NSFRxOGs1bTVqOWVlKzIxSS9vMjhsZ2h4ZzZ0NXpzN0RrVnQ2M0JYbytaelpvN2UyQ2ludkx6OHNCQSt3OC9FeTR0RzdScVRsbTNGK0xrRGZxK0ppbFJaWTg0cDhjTW1FNVJaNTQrWWx5MWEyd2FEQWNFNThkVitVMVdWR3hzYlZRQXhsZWsvMTNHNVhIWm12cWU4dlB6N3crM0xjRUVTM3RCNnZySGx3Nmh0YlRxK1hidUJhV3ZVeGdTQ0pLTTM2VkF3SzNkVXJ6SEZjL0lSRDZteXhveUdzRmZFQk0rYkFkYWQrWktqM2c1VVZVZ2Zmd3pwazQ5QjlmVWdweFB3K3dGWkJtdzJjSDRCZU5vMHFITXVCbVVPckJPbmFkdmxBdjN0RWVEZ3dUTU5seThBYnI4OU1wLzZQSk5sR1R5K0JPcllzWkNPSDlmK1M0aUExdFpXbjkvdkw0VUlmVVZOejVVUnZ4cHVQNFlURlVvMVFmNWwvK2Z2dHU3QUR1ZEJ6TXlLN05UWHdjNWpXSDlzaTNZaktjL0c1ZVRvaGh3T3g4K0o2REs3M1g3dGNEdHpMcEYzWGpZa1haUzVQZ3cwZm53Y2paKzB3bG52Z3R2cGhlSlhRRExCbEdaQWVrRWE4cWJsWVB5Y0FwZ3pUQVBzUFB0ZmpwaDhYZkRGaTFGeVNhR21UK0hXbU96eEdVZ2JhMEhYY2UyUWRDU2t3aHB6VHUzOEJHZk4wdHlPQkFaWHhuVDRNUFQzM2d2ZFk0OUNldTg5VUhNejRQTUJ6RUF3Q0RpZG9GMDdJYjM0QW5SVlZaQ2UvemVnS0tGdHF5cXdjU1BvZjM5NXR2QUo0OU5nZmhNUjlBblkvZW5zN0hSM2RYV1Z4R1hrSEtLdXJ1NmMraVZpTUJ4TDd0OEc4SUNqckF6Z2x4ODlpcDN0ZzBlc0RyZ2E4Tk1QSGdsMXY5Y25qdXZ1anp5ei94eWpycTdPU0VSM0Fyakc0WERjUHVnQVFjSW9tSlViMVJyalBPSkM3YjJiOFBaakgrSEllNDF3TlhjaDZBdUNtYUVHVmJqYnZXamVkZUwvczNmbThWRlc1K0wvbnZkOVo4dStKeVRzSUFnSUxvRGdyZ2lTMEZxMVZXeDd0ZGJiUlcydGR2TmU3LzFkVzI2M2U5dmExcnEwdFp0WHZhMDE5bHBYRWtBRkJGRVFSUFkxUUlBRXlKNU1rdG5lZWMvdmo4bkNaR2FTbVVsQ01zbjcvWHo0d0p3NTUzblBPN3pQT2M5N3puT2VoeDJ2SE9ETkZldjUrT1g5U0VPR05VN2lJYjQ1eHRMdjFaL2hNTWVNR3VOSENvRVJKbkZwTkErcFVsZUg1VGRQSWVyQ0pIbFRsTkRUTFg0L1l1MWFsT2VlQzVidDl5T09Ia0Y1N1ZYRUkvK0JlT0d2ME5wS0NLSnZTenhTdnpWTnd6TXA5bmdxWitOME9qMjZyc2VaTjJOMElhVVVIbzluYlhsNWVkbXJyNzRhKzFudUVZckVlRGhjZVl1dmpYLzU4QWwrdnV0NXR0YnRvODdkaE5mdncyZm9OSGlhK2FoK1A0L3RlWUZ2YnY0bERkNlc4TElWSGhuVXppYzQxMTEzblZ0SytRQ0JBdzAvWDdGaXhhZ1o1NGNVQVRsaEVwZEdHcXZiNmx5OCs1dXR0TmFGcnFBSVJZUWNSekg4a29QcmpySDV1ZTZ0NE42TUlLRUlOS3NhL285TlJkRjZQNGJmMnh5VE9iRi9ROTF3bUdOR3pSdXJ6TTlIMnUxQkZteFBJcFVwNjlZRnRyZDZ5aHd6QnY5M0gwSTVkUXJsMForSHR2MW9HL0w2UlRCaEl1TGQ5WWlYWHc2c0VzVkFyRnR6bXFiQnVIRklpeVdXVTE5QnVOMXVuNjdyNWttYUtDZ3ZMNzlMQ0hHbGxOTGw4WGc4UTkyZjRVTFpEVStzTDFuOTRPOEU0dDZlMzBrazYwNS94THJUY2ExNGw1WXRmdXlWL3Zkd1pMTjU4K2JTaFFzWGZsc0lNWC9od29VL29DT0t0OG5na1phZmdzV3VSVDNISEZwZmllNE5UWFNlUGlhRnhkKzluT1pUVHQ1NjlQMlE3NDkvZElycDEwOGllMEpHci8yWnZIQXNDKzY0TU9MMVl5bnJPY2RralV0SHRTaFJuL3JxeVhDWVkwYk5HNEZSVkJUeG9leHpxZTlJaEJobzQ4WWhyRmJrMk1qNUtzWGh3d0U1clcweEdUN3hPcllwaW9MRlpzTTVaVXJVMStwSlI3d1VTOXdDUmdtbHBhWHBRb2huT242dlR5MWZ2anpVUWg3RkhHK3FmbERDNm9HVEtEZEozVC9pNGlZTkJpdFdyRENFRU4vcytQaWRqZ1M3Sm9OSWVsRktUSE5NM1pHbXNISXl4cWFoV2hReWlpS3ZydFFlYW9paVI0UGpQSzBvQ2xhN2xkUkpNWWMvNm1JNHpER2padVhIeU1xTzJ1TzlKNklod29QV0VVMjI2Kzh3aUthbWdOZkNsQ213NUlhQUFkVFNEUHYyUVh0NGg3R2VQWWpITXE4cEdrdmEvdjBSKzlVYmhtRmdHRWJrbXpJQklDMHQ3V01BSWNUZmk0dUwzeHJxL2d3MzlpeC95VHY1OWEvZTRyYzcza0NHei9jVkE1dWJYYmJpOTI3Nm1ibTZGaVZMbHk3ZFZGWlc5amNoeEdkOVB0K3ZBZFAvWnhCSnlyTEhOTWUwTjRUUGVLTm9BWjhoVllzOEJMYzN1Y1BLN2tuMTdob09yajlHM2JGR2ZDNGRhNUtGckhIcFRMMXlBaFBtRmtic1kyLzloc0FjWXgrandjRmVMeCtSNFRESGpKcVZINWtYdk1JV2s2TlhtQzJ2M3RvRjBiSDFKR2JNZ0Z0dWdkdHVneTk5R2ZIZ055TzNpYVpQUGNyT1JsVlZ5TTlISHlDbk9KTlF5c3JLVmdBVHBaUjF4Y1hGdHc5MWY0WXJyOS80Ky9hVml6TVhTL2doVW9hdThmZUo5QU8vWE5sVWRjVjdOLzNNT2VBZEhPRjR2ZDd2RUlpQS9ibTMzbnFyZjBIQVRIb2xOUzg1NkhOZmMweTRMUzhJZmZrTmg2RWJmUm8rSjdhZll0MXZ0bEM5cHdadm13OXBTRHl0WGs3dHEyWERIN2F5dFhSM3YrYVl0UHdVRE9KUTZXSENxREYrL05rNXZYcmg5L3djVkdaRTJ0ZU00akh0NFpuZkpidWdkMi81ZUpZb084c1VSY0dhbGNWcGRkUXM3SjFUT2pLRGZ4OUExL1hMaDdvL3d4Nnh3aWk3NGJIdkdTcVhTTUVyRU1XSUtURWtsQ21HY3ZuS0d4NzdEc3RmU3R4UmRnaTU2YWFicW9IL0JKU08xUitUUVNJcDJ4N1RIQ09OK0lPL1I5UFc2L0lGSEtjanNIL3RFVnJPZEIrNGlYV09TYzlKcFkzRWZSOFpOY2FQVEU2T3k4THR5N3FPaFNCWmx0NjJPL3UzVjZzb0NscFNFZzJhYWZ3TUVoOERTQ2tmdmZIR0d3OE5kV2NTaGZMRnY5NVp0dVN4VzNTcG55ZVFEeU40U3lLckFhOUUraER5dElSMVNQbUlZY2laWlRjOHR1eU40bDl0R2VwK0p6cUdZZndVYUJaQ0xDd3JLMXM2MVAwWnFWaVRMWEhOTWVIb2MwY2hpanBaNDlPNS9iRmxYSGYvZ3ZBVkpGVHZyUW5icDJqbUdIdVNIVGR0ZmQzS3NHWDB6STVXYTljLzQvVjREMGU4ZFlTaTlKbjBLU3AvcERCbGlxS2cybXc0MWNBMXpNMnZnYU84dlB4WklCazRVVkpTOHRCUTl5Y1JXYjMweWFQQVR6dittQXd5eTVZdDg1U1ZsUzF4T3AwSGx5OWYzanpVL1JtcGFOWnVGNVo0NTVPT21qSFZ5VHN2dkM5NzBleDhOS3ZLbUJtUkQxVzExcldIN0V5RVhDbkNIR08xVy9FS0QxTEtzQW1JaHp1anh2aVJWbXZVVm5pMEQ2a1FVV1N0N0NFcU9tTXB1amcvb2UyNnl4U3JGVjBJbklwQ1dzUnRPNU5ZRVVMOFNVcjVDVlZWWnc5MVgweE1vcVdrcE9URG9lN0RTRWUxUnJmbEZha3MzanBMdm4xNVNGbFF2M3B4bk5ZOTNidkpzZmJiWXJOZ1lPREZndzE3U04zaHpxZ3hmdEMwdUN6Y3dWejlpWVpZdmZBN1B5c2QyMnJOcW1vYVB3UEkwcVZMMzVWUzVna2h6Qi9WeE1Ta0MxVlQ0NXBqUXV0RVVTK0tGK1JvcmlkbCtHalIwY3d4bWlWZ1BuaHdtY2JQc09hc0dEc0R0L29UeGI1c2xOZUw1dnJSOWx0S2lkRnh5cXhkR1RWdVhlY00wL0FaV01yTHl5VkFjWEZ4NHEyZEp5RGw1ZVgzU2ltdkxDa3BNWSsrRHlCK1BiWlZsSUZpNVkvWGh5a1ZqTDk0REhNK09iM1h0ajE3RmNzY28vc0NjNnFQeEF4dk5tcU1IOUZ4WFAxY09qZ0hCSFliSC9IdStjWnFDQm1HZ2RGeHYrNUJWTHJSd3NxVksvOUpDSEc2cEtUazdhSHVpNGxKZjFpelpzMTR2OS8vR3lHRUtDc3IrMWxKU2NuT3ZsdVpSSVBmRzNnbkdvZzVwbTluNSs1NlRWVk9wQXgxd09pTUFOMmJyTTd2NHBsamZKN0FDN2FmMkxJV0RCZEd6N0pBajFnOVBmZG1lL1Z1NytYVVZKOWUrUjFMZ3dQbDhSL3RucksvSTlPQzExejU2UmV2di81NmpxSW92eGRDdkxWcTFhcThvZTZQaVVsL1dMSmt5WEVwNVE4QWhCQy9IZXIrakNSNnh1M3BhNDdwbVZ2cnJKWjlYa3UxZEcreGFiYndQajNSSkVBOVcwNmtmbmFXOWNUckRzeXBoa2pNS0JTalptWVViVzFkKzV2UldPWkJaZW5wNFlVYUhmL3B2YVN0RUducGZScFpZZHRGK1VDR0t6TU1BNzA5Y0FUUmI2Nzg5QXVMeGJJZVNBSktseTVkV2pQVS9URXg2UzlTeXY4Q1dvREx5OHJLUGp2VS9Sa3BlTnQ4TWMweGpuUmJXRG1HUDdDQ1pPaVJkOWNkYWQxdFUzS1N3OWJ4dXZyTzdXaExDVDRGSGNzYzQyb0xSSmsyU0V3dmdGRmovS2kxdFNGTGc5RStwRXliRmw3b3FkUGc5ME5sWmVRTFQrN09zQjcxdGxjZko4VDZla2dOdzhEZGtaSWpNVzN5NFVGSEZPY1pRRk5sWmFYcEgyRXlJbGkyYkprSCtBYUFFT0tuWnRiM2dhR3QxaFhUSEpNL0xTZXNuSmJUclVoRDBuQThjbFNDbk1sWlhiSUx6Zzh2cDc2eUNaOUxENXMxdnBPczhlRzN4cUtaWTVycldvQkFvdUpFWlBUNC9OVFVZSFE4bURHZjlQckVKMkhuVG1qckVkQ3A4aGp5d1FjaVJvQVdzMlloemo5L3dFNlJSU3RIMTNYY05iV0FhZnpFeStyVnE4OHpET1BmQUdFWXhxSjc3cm1uNzljb0U1TUVvYmk0K0xueTh2Si9CV1plZHRsbC93NzhhS2o3bE9nNGE5cTZqSjlveHVyWnk4N2o1TTdUZU51Q2g1YjZ5aVplZkxBTUk4SzhVamdyanpIbmQ4ZnVtYkZvTWhYdkhROVo2V2x2ZFBHM2I3MFoxaDhJSUhOc091TXVIQlBYQ1RWZDEyazQwd2lBTkZkK2hqZEtmWDNZWTMzUkxQV0o3R3pFQXc5Q2RwaGdVbjQvaEhtNHhQeExVZSs5TDZycmhiUWxPcWU1U0dXNnJ0TjJxcnJYYTVoRVJrb3BETU5ZRFZpQm55MWJ0bXo3VVBmSnhHUVF1QmVRaG1IOCt4dHZ2SkU1MUoxSmROcnFYVEhOTWNuWlNTeDZZQ0hKMlVraHNneS9FVGFJM01UNVk3bm1udTRVYlVJSVVuS1NXZkx0SzBqTFN3bXBMdzBaVms3T3BFeVdmUE1LRkNXeTRkUFhIRk5UVlJjcU9JRVlOU3MveXNrVFFaWjB6S3MvNDhjanZyOEN0bTJEM2J1UVZkWFEzQVFkanNVNEhJaWNISmcwQ1dYaFpZaXp0cnNpeVk2R2VMendQZTN0dEowNEFZQ1ptajEyeXN2TC95Q0VtQWhVdExTMFBETEUzVEV4R1JTS2k0czNsSldWL1o4UTRsWk4wMzROZkdHbys1VElOSjEweGp6SFpJMUw1OGJ2WDBmbHRpcXFkdFhRWE4xQ2U3TUgzUlB3STdVNExLUmtKNUU3T1pQSkM4YVJNemt6ckp6c0NSbmMvTVBGbk5oeGlwTTdUMU5mMlVScmZUcyt0dzRTTEE2TjVDd0gyZU16bVRDM2lIRVhGdlRycEplcnpjWHBZNmNEM3lWZ2RHY1lUY1pQWFIzQzJZSzBCNUxQblUzVWhwRFZDcGRkQnBkZEZuWjFKbHk3M3VwWS8vaW51TnIxVmtmWGRWcFBuRUIyS0tHU21OdXhROFliYjd4eG5SRGlMc0R3K1h6WExGKytQREdEV0ppWVJJSEZZdmxYWGRkdkJwYS8rZWFiajN6aUU1L294WUhScERmYTZseTRuVjdzTWM0eHFrVXdlZUU0Smk4YzE3OTVRTUQ0aXdzWmYzRmh2K2VtM3Vyb3VzNnB5ak1ZbmNsVlpXSWFQNk5tMnd0QTNYOEF2ei8wT0dMUHozMXVnOFhnRlIrcjdGamFoYXZqOFhod0hqM1NWYTVHMk84MUNZK3FxbDhDVk1Nd0hyenh4aHVyaHJvL0ppYUR5ZUxGaTQ5SUtlODFER09jYWZqMG41cjk5YU5pampsNXVOdXRRa2xRTTJMVXJQd0FxRHQzNEZ1d0FJc2xmUGJkbmd5VTlSeHZ1MWhsU3lseHRiVlJ2Mk5IMTNjMjAvaUppWktTa2p2S3lzcmVjamdjL3p2VWZSa3RtSkdkaDVhU2twSS85VjNMSkJxcWR0WXdjVUhSaUo1ajJ0dmEyYi90WU5kM2FvS2FFWW5aNnpoUkR4M0M0M1FpYmJaZVBkeUgwOE1XU3gydjEwdlQ0Y1A0V2x1N3lteUdlZDRyVmtwS1N2NW5xUHRnWW1LU2VOUWVhc1R0OUdBYndYTk01WUVUdER0ZFhXVWFscEIyaVVCaXJsZkZpZkQ3c1h5NEJWOUgzcXVCV2tZY3pDWEthR1VEdExlM1U3ZHRhMUJac3JudzB5ZXJWcTNLZSthWlp4SXZNNStKeVFDeWN1VktXMWxaMmVmS3k4dS9NOVI5U1ZTa1gxTDU0YWtSUGNmcy9tQmZVSm5GTkg0U0E4dW1UZmc2VDJpZFJTTHR1WVlyODNxOU5GVlcwbnpvVU5EM2FmN0V6THR5TGpFTTQ4MHhZOFpzZnV1dHQ4TEVNakF4R1IwSUlhNFVRdndGK1A3S2xTdlRocm8vaWNxeFRWVjRQYUhuSkViQ0hGTjF0SnJLL1NlQ3ZyZmlJQkVaZGNhUGFHeEVlLzk5dkdjbE9qM1hEOXRBSzRDVUVxZlRTZFU3N3dUVlVhVWtMVUtnTEpNQVpXVmwzeGRDekFNSzI5cmF6Sk5kUTBCNWVibnN6T3h1TW5TVWxKUzhMYVY4QTBnVlF2eGlxUHVUcUxRM3VqbjZmdFdJbkdNK0tBL2VXVUFLcklSUDB6SGNHWFhHRDRCdC9UbzhyYTF4cDdzWXlpWEtjTzNjYmpjTkJ3L1NVbkU0cUR6Tk1CSTBBc081WWRXcVZlY0xJUjRHRUVMY2ROTk5Oem1IdWs4bUprT0pxcXJmQWJ4Q2lIOHVMeStmTmRUOVNWUXExcCtndmJWOVJNMHh4L1pYY3Z6Z3lhQnl1M0FrYkp5ZlVXbjhpS1ltdk9WbHVGMEJwNjJoV2tic2J6c2hCSDYvbjRhYUdpcGZlelhrUGpOMTA5azVFcVdscGFxVThtWEFMb1Q0K2RLbFN6Y05kWjlNVElhYUcyNjQ0UkR3R0lHNTRZa2g3azdDNG1yeThQSEtmYmhjZ2VTZmlUN0gxSjZwNCsyWDNnMjVUN3RNekMwdkdLWEdEMEQ2cGswMEh6dUd6eHU4MHpFY3JlNUlkYVNVTkRjMVVmWFdHcnd0TFVIZkt4SUtmT1l1VGlSU1UxTWZCMlpJS1E4Mk56ZC9mNmo3WTJJeVhGQlY5U2RDaUNiZ3V0V3JWMzlxcVB1VHFGUzlYMHZWa1NxODN1Q2NXNGsyeHpRMU5iTnA1V1phbTNya3RwU1FKQlBYTld6VUdqK2FZZUFzZlJGbmZUMjZyZytiaHkxYUJaQlMwdHpjVFBXSFc2amR0aTNrL2pMOGVvTDY0QTgrSzFldVhDU0UrQ3JnMTNYOWs4dVhMM2YxMmNqRVpKU3daTW1TWnNNd0hnYncrLzAvVzd0MjdhZ0tpVEpRQ0tudzdsKzIwRmpYbU5CenpNNU51OW16ZVgvSS9kbEpRaFdKbTBCcDFCby9BSG0xdFJ4KzhXKzBPWjFCVVRtSDZtR0xSWFpiV3h1MSsvZHovSTAzd3Q1YmtjOU1RaDZPMHRMU0ZGVlZud00wS2VXLzNIampqWWY2YkdSaU1zcll2SG56SDRCOVFvanBIby9IUFBvZUowcVRsWlhQcnFiVjJacVFjMHpGM3FPc2UzbEQySHRMSVQxc2VhSXdxbzJmTk1QQWV1d1lGWDkvQ1dkTEM0WmhET25ERnExc3A5UEptUU1IT1B5M0Y3cHllQVhkbDk5UGx0LzA5d2xIV2xyYVUxTEtJaW5sZTNhNy9mR2g3bytKeVhCa3hZb1ZCdkFBbWRVeWdnQUFJQUJKUkVGVWdaemczMzc2NmFmTmhlUTRzR0tqNlhncjVmLzdOaTB0em9TYVl5cjJIdUhOWjFaMTUvQTYrNzZrSFFmSmtXNDdJUmpWeGcvQVJLK1hwdjM3T2ZKU0tjN21ablE5RUJkbnVDeFI5cVNscFlYVGUvZHk0Tm4vd1I4bVhsSG5QWm1FeCsvMy8xZ0k4WUdpS0orNzdycnJ6Q0JJSmlZUktDNHVmZ3Y0cGE3cjE5NXp6ejNtVW5LY3BNc3NqdXc1UnZuemI5SFMzSklRYzh5aDNZZjV4OU52NHZXRS8yOVBKeXRzZVNJeDZ2ZHkwd3lEQXArUDAvdjNjK0Q1NTVseTY2Mms1K1ppdFhYSExnajNnRVJUTmxCMUFBekRvS214a2VxdFc2bDgvVFZraEpXZEhKOU81aWhiOVpHbHFNMzU2ZU9sYXBtSUZCTUZUSkdDSWdrRkFnb1E1Q0NGUTByc1FuelJoa1FneEw2bTkvTGNVa28zVXRRTFJaNlNrdE1DcW9FS0RPT1lSOVdQNVhtYks4VjFtRWFTeWNpaHRGU2RmaVo5UElvNlVUWEVSS0VvVXlRVUNTam8wSmtjQ1E0azl1OVVZQVByTjJjOXVkWXRCVzRCYnBEMUNIRUtPQzBOV1MybHFCQkNIdk1hOHRqaEJxV1NGZVpMeGRsWXNaTWtVem15NXhpdi9HRWx4WGRjVDNadU5qYWJ0YXZPY0psakdodWIyUFhCSHRiKy9WMzgvdkF4NGh3eUdUdEpZYjlMSkVhOThRTXcyZU9oWGxWeEhqdkszai84bmltM2Y1Yk1DUk5JU2twQ1VZSVh4d2J5WVl1Mm5kdmxvckcrbnVPclYxR3paVXZFKzlBTXlUU1BPK0wzSTRXYXRia0ZGazFjSmhRNVZ4cGMwU1RFZk9oWWd4V0JkZnFPZndib0tBajh2S0x6aTJRcFNlNzRYQ1NsbUhOV1ZWQlVyRktsVWN0ek4yNlVIMHJKSmtWaHE5L3IveUQ3dW9iZ1lCY21Kc09ZV1UrdExUQ2t1RXdSY2k2U0s2aGhQa3FIdm5RTWI1MjZFdlIzbHdJSkVDU0xUaDFERkNHWkE1MnJDWUU2TmxVd014YzNUNjM5VUVnMklkanE4YnMrT1B6QXNsR3ZMeGt5QnpmdFZGVlVVL3JyZjFCeTF4TEdUaW9jTm5PTXkrV21vYjZlalc5OHdNNzM5a1M4RDBVcVpNbzhFalMwVHhDbThRTllnUE05SG5iWkhYaWJtOW4veHo4dzV1cXJHWFBsVmFTa3BXRzFXcU5lTWh6SWgxVFhkWnFibTJtb3FLRHk5ZGR3MWRaR3Zna0o1M2s5SS9LRVYya3A2dUtDdklWU3lHSkZjQ09JQ3dHa0ZJT3VoRUpnQjNHVkVGd2xKU2dXallZTmVYc1I4alcvbEt0eVR0VnRFTXNaWFV0dEE0eVoxWDJBdWExVW5YNTF6a0pOaUdMZ1J1QkNSWFMrQVF6dXBRWFlnYXNRWEFWZ1V4M01ldktkdlZLSTF3eURWZnZ6YXpld2ZQbW8weGRWcUdTUlI2MnN4dG5VeXQrZmVJVjUxMS9DM0VVWGtaYVdPdVJ6VE9XaEU2ejkrd1lhempSR3ZBY3BKWm5rSnZRSnI3TXhqWjhPc3Z4K0pudTlITEZaa1laQjlicDFOT3plemJpbFM4bWNOcDJrcEtTSUR5Z003RU9xNnpxdHJhMjBuRG5EcVkwYnFOMjZOYVJPVDhiN3ZPVHBJMnUxdWVIZHpEbUtxaTAzSkY4VVVEUmNJb2tLd1V3UU16VWhIbTRxeksxcDJDaWZWU1F2Wmx4VkZ4cHp3TVRrSERIOU4yL04wYVM2SFBnaVVEVEUzZWxHaUprQ1pxb0tEOCtxemFuaHlYZWU5U3U4dVA5cmkwYVZ2amhJSmtObTB5d2FNQXpKbGpYYk9MU2pnaXR2WE1pa0dST0daSTZwUFYzSHRuYytEa2xXR280MHNrZ2l0Yzk2aVlKcC9KekZPSitYTmtWd3hoSllQM0hYMVhIb0wzOGhaZHc0Q3ErOWpyVEprMGxLU3NKbXM2R3FBZXQzb0I1U0tTVWVqNGUydGpaYWEydW8yYktGMmkxYk1LTHczOG5WL1V3YUlVN09XN2RpbWRLZXZReEYrVGFJcTZVYzdpdXNJazhnSHBLQ2h4bzI1RzFXa0wrb09sWDc2cXpsakl6L0VKUGh6ZE5QVzJiNnpsdUc0TnRDaXF1SHVqdDlJL0lRUEtSS0hwcjU1TnJOS09JWGUydHFYbVhGOGxHaEwya2lDNS8wMFM0Q21YUWFhNXA0L1UvbEZFeklaOEVOY3hsM1h0RTVtV1BxenpTd2M5TWVkcjIzSjZKdno5azRaRElaakt5OHo2YngwNFBwSGc5U1FvMjFld09wOWNRSkRqNy9ITGJNTFBJV0xDRHovUE54WkdWaHM5bXdXQ3hvbW9haUtERTlrRkpLZEYzSDUvUGg4WGh3dGJiU2ZPUUlkZHUyMFh6NEVNam84anptNkRvejNJbnY1eU5MVVJ2SDVDekhyZndFaFlsRDNaOTRFSUlGRWxGYVdKaFhYYjlCL2tlV1h2dTg2U3h0TWlpVWxxcXphck9YUzEzNWlSQ0pxeTlJV1Rvek42K2FKOTcrajczMXl2T2p3Vms2aXp5RWhEYlJuVXJ3ZE9VWlh2M0RTdEt6MDVoenhTd21YekNSak96MEFaMWoybHJiT0hHb2lqMmI5MU81LzNpMFV3eDJtVXcyQmZIZjhEREZOSDU2SUlBWlhnK2FFRlJiZ244ZVQyTURKOHJMT0ZGZVJuSlJFWmt6WjVKY1ZJUTlMeDliY2pLcXFxSnBHcXFxaGppeFNTa3hEQU5kMS9INy9mZzhIbHgxdGJTZk9rM3p3WU0wSHpxSUVlTzJWYTdQeHd5UFo1aXZqUFJOMDRiOHhVMUMva0lRY0tJY0FSUXFRdnk1MlpMN2NNTUcrZDJzcStwZUgrb09EV2M2TTdxYnZqL1JNZVB4dFl1Vld2RUxrSE5Hd2c4bWtJVW95cDluNW9xSHhlTnZmM2ZQQTllUGFIMFJDTExJUjBoQnF3aE9TOVJjMzhLRzE5NW53MnZ2a3o4dWx5bHpKcE0vTHBmc2dpeVNVaHd4elRGZWo1ZUdta1pxcStvNXR1ODRsZnVQby90aWM3ZHl5QlN5eVUvWTVLVzlZUm8vRVRqUDR5YlpiK0d3ellvTVkyMjNWVlhSVmxVVitDQUU5cXdzN0RrNTJMS3lzYWFubzFnc0tKcUdVQlFNbnc5RDk2RzN0ZU9xcjhmVFVJK3JwZ1lacDQrT0FrendlQmlmNEZHY216ZWxaUmwrMjZOU3lMdUh1aStEZ1VSTUUwSzgxckF4dDlUbmJuOGdmM0hibWFIdWswbmlNdXVYNVZuU2FuMVVDTzQrNjF6aWlFRWdwNkVxcjgxODhwMVNsMjQ4Y1BTYmkwZTB2bVNTaDBYYWFCSjF5REQvbjJkTzFITG1ST0NRaXhDUW5wTk9abTRHR1RscHBHU2tvRm0xamhVaGdjK240L2Y1Y2JXNWFLeHRwcm0raGZwVERmampURzR0RUtUSkxOTEk3TmM5RG1kTTQ2Y1hDblVmS1lhZkEzWTc3VW92OFNDbHhGMWZqN3UrZnREN1pEY01wbnM4WkNSNExKK205N0lYU2IvNkY4UUlYRS90Z1VBc3Q5cVRyMi9ZNExqYlhBVXlpWWRadjMxN0VZYnlGOEVvMEJjaGxqc3M2dld6bmxwMzk1NnZYenVpOVNXRmRDeUdqUVp4QmwxRWZwbVZFcHBxbTJtcWJSNzBQcWxTSTFQbTRSQ0pIOHVuTjBaOWhPZStTRE1NNXJhM004N3JSUm5DbHkwaEpVVmVIL1BhMnhQYThKRWdHamZrUGloUjE4aFJZUGljUmJaUWxGY2FOdVQrdjJIdncyMHluQkF6bmxqN29EVFVOWXdDdzZjVEFka1NYcG54MU5yL3h3alhGNXV3VThCNFVtWEdrQzdvQ1FRcE1wMHhqQi94aGcrWUt6OVJvUUNUdlY2S2ZENk9XbTNVYUJyeUhLbWprSkNqKzVqazgrRUlrOGNya1FnNE5lZjlWZ2krY3E2VVhLSWh0VHhRYzVDS0E0UU5oSXIwdXhIU2pUQ2FVUHcxWUxTZGk4NG9Rb2dmTlcvTW5TMTl0WGVZenRBbXZWSmFxczZvemZtdEFsODVWN09pSmdUWkRwVXN1NFpEVmJDcUFsVUkzSDREajI3UTRqV29jK3UwNjRNL0ZnbWtJdUJIczU1YU8zdFBMWGVNWkdkb2dTQ0RIRkxKb0ZuVzA0YnozSmw4RWh5a2tFNFdGcXg5MXg4aG1NWlBETmlrNUh5UG00bGV3VW1MaFJwTnc5ZmJkbGcvVUEyREFyK2ZvaEZnOUFCSWlkSzRzY1B3R1RRRWhuVXFmdHRzRE50RkdQYUxrWlpDb2xuZ0ZQNG1GTzl1Rk5kSHFONDlLTzRkSU1QblR1c3ZFbkY3azVhcnlOTGF6NWtCRWszQ3NrSXFzMnJYL2hiRW9PbUxBQ2FtMlppUmFXZFd0cDBMc2gza0oxbFF3dmc0OXFUWjYrZEFvNXRkZGUwY2JQS3lwNkVkcjMvUURMVGJaK2FpN0wydDlITzhOTElESktwb1pKRlBHbGs0WlJQdHRHS0l3YmxsSVJXU1NTVlZaS0RKa1JnZXQzZE00eWNPN0ZJeTFldGxpdGRMdmFwU3AxbG8wbFE4VVF3YXZXRXhERElOZ3h5ZlRyWmZIMUY3a2szdjVUNDJXSWFQWVQwZmY4cFM5T1JpcEJhOE05QjU3TFBQSTZKcU50SnlOZjdrcS9FWkJrZzNXdnU3cUcyclVOczNnQnhnNTNJaGJtc3N6UE5BelowREs5aGtKREF6WisxamcyWDRURTIzY2UzWVZLNGRtMHFlSTNqU2kxWmZzaHdxQyswV0ZvNUp4VEFNUEg2REQwNjNzYTdLeVpiVDdRRWRHa0FFM0RiejJselAzcGNZRmZxaVlTR1QzSzYwR0M1YWNRc1gvbjR1RnF0b1dLV2RaRkt3a3h3NHhUWHlmT2Vqd2pSKytvRUFjdngrY3Z4KzhJQmJDSnBWbFJaVnhTTVVQRUxnRVdCMExPQktDWXFVS0Vpc1VtS1RFcHNoU1pNRzZYNy9pRmpoQ1Vmamhyd3ZBTjhZU0prU0ZYL3lJdlQwT3pCczNTZmsreE1ldnZQdndCSFNGR1JhQ2Q2VXBhQTNvTFg4RGMzNWZ3ai93RG0xQzdpamNXUCtSNWxYbnZuVmdBazFTWGhtUGJYK0MyQU1xTDRvQXE0Y2s4Sm5wbVl4STh2ZVZUNVErcUpwc0dpOGhXdkhwdEhrMW5uMVNCTnZWamJUNkI2NG5Tb0JkOHg2NnAyUDlueDkwYWpSRnlFRURwSnhrQXdTZE9uREk5eDRoUnRkK3ZDajQ4ZVB4QWprTlpRU2dVQ2dvS0JpRVJaVXFXTEJoZzNIcU5yVzZndlQrQmxBN0ZKaTEzWHlSMWlhaWY1US8wN1dMQ0Y0ZXVCZUxnVCtwQ3Z4Wmo2SXRFN3BMaDJFRE1oQ2lJQWhwT1hodDN3ZFBlTnV0T1puMFpyL2lqQmFlb3FLRS9uZnplOW12NWQrZFgza2pMVW1vNGFaVDc0elMySThQVkR1SGdLNHRDQ1pMODNNWVdLYXJidDhFUFVsSjBYamk3Tnl1WDFhRnFXSEd2aEhSU090dmdGNnNaUDg5NnpIMzM1dnp3UFhqMHA5MFlRRkRRdkpNa3lhaVhDRDdDaGQxWW1Ha2JTellqTE1rQkpGc2FyUHlFQ3l3LzdMMC9KeDV6K0JKLy94THNNblVqTEFub055WDNVNnk4TFZFVUtnYVJvV1d4cityUHR3ajMwVlBmbUdnYmdsQUt0VWJjL0xVa1pHdGtDVCtGa2hGU0hFTTJLQTlDWFhvZkdqeTRyNDRjS2lMc1BuWE9wTHFzUEdYVE56ZVdiSkpLNHVHcUNjVUVKWU5hdjJQTGVWbXZwaTBpOU00OGRrMEdqY21ITTdpUGtESWN1ZitrbGNSUzhqazY4QStqOUF4OXZPWXJGZ2NlVGh5LzhabnZ4ZklkV01mdDBYZ0pUNnRMYnpiM3kwMzRJU2xPTGlZbUZHZDRaWldldHZCd1pFWHhhUFQrT1AxMDlrZmtFS01MVDZrcHZpNEpGTEMxbXhvSkIwYS85dEZ0MXZUTHZ6OCtlTlduMHhHUmhNNDhka1VEaTZGcnRBL0t5L2NpUWEzcXlIOE9UOEFKUWtwQno0QWJxM3NuQjFGRVVKWkY5T1c0eTc4SzhZMW1seDMxOG43cFpkOTdZMkhycFRTbW0rMFk1Q0pxNTR4bzRpKzYwdnFvRDdadWZ5MENVRk9EUUZwQncyK25MMXVBeWV2SFk4azlOdDlKZDlaNXJ1UFZMWGFPcUxTZHlZeG8vSm9KQmh5eTVHaUxIOUVxSTQ4QmI4R2ozOTg0QVkxQUU2VnRsZFcyRkpFL0FVUFljLzZacTRickVUbFhaNzFlNWYzdHZTMHZJMUtVZmh1ZE5SamlOdllqR0NmdW1MWFZQNDRjSWlicG1TaVdCd0RacDQ5V1ZjUmpLUFh6T2V5enBXcE9MRjVjZittN1U3VFgweGlSdlQrREVaSEF6bHkvMXBMb1VkVDk2djhEc3VQMmNEZER6dFZGWEZha3ZEbS84by91UkZzZDFrRDVLOGE4WnUyN2J0d3RiVzFxK1liN1NqQzBYU0wzMnhxWUlWQ3dxWmw1ODg3UFVsMVdIbmV3c0t1YUt3ZndiUXh0TnVVMTlNNHNZMGZrd0duTmExdVFVZ2xzWGJYcUxoeVhzVXYyUEJrQXpRdlpXRnE2T3FLalo3Q3I3OG4rRlB1anFLT3d4UGlxMWwzUEdEcnptM2I5OCt6K2wwZmxIS2N4VkhmR2dwTHkrWG5abmRSeU96bmxwYklDRnVmVkVGZk8vU1FpN0pUVW9ZZlVsMjJIbmswaUlXRmlSSGNZZmhhVkdzNDhxMzd4OTErbUl5TUpqR2o4bUE0OUc0Q3VJUHpxNW5QWUNSZE1VNWUxTWRDTm1Lb21DMUplUE4reThNeXhUaVJFelAyVE45OCtiTmxRY09ITGhHMS9WcjR4VmtramhJUTF3bCtxRXZYNXFWeS95T0ZaOU9Fa0Zma3V3Mi9tMStJUk5UNDRzOUkwQWNzdVNZK21JU0Y2YnhZekxnS0lnRjhiYlZrMi9BbHg0Y3hIV3czMVFIU3JhcXFsanRtWGp5ZjQxVTBzTGRYcDlrSnAwWkMvREJCeDhjUDM3OCtKMVN5bkZ4Q1RKSkhJUS9ibjI1cGlpVlc2ZG1Cb3RMSUgzSlNMTHpnNFZGcEZqaW00cnFjWmo2WWhJWHB2RmpNdkFJTG82bm1WU3o4ZVUrMGpWNERxYzMxV2piYVpxR0pYa1MzcHgvNysxV0k1SnNhOHNHY0x2ZHZ2ZmZmNys1cnE3dXkxSktVMDlITUFJUmw3NWsybFMrZFhGK3d1dkwrTXhrSHJnd3Y3ZGJqWWhMc1pyNlloSVg1a05pTWhoTWlxZVJOK3U3U0pFeTdBYm9hTnQxZnJaWUxNalVrcmhPZ05rMGQxYzB1Rk9uVGpWVlZGUk05UGw4bDhZc3lDUnhFQ0l1ZmJsM2RoNUptaklpOUdYUitQUzRUb0I1aFdicWkwbGNtTWFQeWNBanlZdTFpZUdZaHorbHVDT3ZWamZEWllDT1JiWVFBcnZkampmNzM1QWl0bE80cXFJSFJmZmR2WHYzNmNiR3h0dk00N3dqbURqMFpVNU9FdGVOVFIxUituTC9oWGxZbE5oY24vd0lVMTlNNHNJMGZrd0dIb0VqMWlhK2pIdk8yWnZxdVpDdHFpcXF2UWc5N1hOaDd6Y1NpcEJCK2ZZYUd4dmJqeDQ5bWdYTWprbVFTY0lnaFl4WlgrNDhQM3ZFNmN1WVZEczNUWTR0WXJvVWlxa3ZKbkZoR2o4bWcwRk16NVZodndpL2ZWN1hvRGpjQnVoWTJwMk4zVzVIVDc4VFJFd1JiVU5lZlNzcksxdGFXbHF1aUVXSVNlSWdFREhweTZ4c0J4Zm1PRWFrdnR4NlhoWldOWWJWbnpESDIwMTlNWWtHMC9neEdYSjhxYmVqS0tHK0M4TmxnSTYzVDRxaW9ObkhvS2ZlSEhMUHNYRHk1TW5HaG9hR3VWTEsva1dGTXhrUmZHcFN4b2pWbC93VU84WGowMFB1T1JaTWZUR0pCdFA0TVJsU3BKS0trWHg5d2d6UXNjcTJXcTM0VXo1SmZ6QU1RMVpYVnh0QS81T0ltU1EweVJhRkt3dFRSclMrTEI0Zlg1aUlUa3g5TVlrR3JlOHFKaWFEaDk5eFZaQlRjTS9CTVZ5WkVBS2tIK0Y4QjZYMUhYRHZRZWlud1hDQjBFRExRbHFuUXNybHlMUmxvT1ZIbGkzZDBQZ0t0SzRIOXdIUTZ3RWRLUnlnWllKdEtpTGxNa1Q2SjhDU0Y5eUhYdnJZV2FhcUt0SXhHMm1aaFBBZGplbTNPWnZhMmxxUDErdWRBbndVdDVCaGlwblJQWG9XNUNjSE9RVkhveThHOEY2Vms0MVZMUnhzZEZIVDdzUHROMUNGSU5PdU1USGR6cno4Rks2ZmtFR3VJenBkL01laE9uN3g0Y2xlKzNyajFHeitiZUdFc0xKNjA1Y1oyVW1NUzdWeXd1bnRWWDV2akdSOU1Sa1lUT1BIWkVqeEp5L3FXc0x2U2FReTRkcUJjdnBoaFBkNHFFRHBCZDlwaE84MHRHMUUxUHdTTXY4Sm1mOWRvTWZBM3Y0aG5QZ1c2TFZoNUxTQ3R4VzhKNURPdGNnenYwVGtmaFVsLzM3T1hqRHRxOTlDQ0N3V0szcnFKN0UwUE5IN2o5RUxUcWV6dmJXMWRVTGNBa3hHQkZjV3BzU2tML3NhWFB4NDgwbXFXa01OQ1VOS2F0cDkxTFQ3MkhMS3llOTNudWFXODdLNTc2TENrRk5YWjh1V3dJdjd3K2hNR0tJMWVzNyt0OVZpWWNtNE5QNjh0eTZxYTRURDFCZVR2akMzdlV5R0RJbUM0YmcwcHVWeDRhMUVQZm1sOElhUFVBbnhGNVk2TkR5THFQclhZTm1ldzFENWxmQ0dqd2lUSTlGd0k4ODhqbkh5a2FBK1JkTnZUZFB3V3VhRnlvd0JwOVBwMFhVOXZraHdKaU1DQVZ5Y214ejFjMWZWNXVQYjY0K0ZOWHhVSVVJODYzVkQ4dEtCT243OGZyZHVoWk85cWFxRmswNVBsRDBPN2xNMC9kWTBqVGxaTVIwU0NNSFVGNU8rTUkwZms2SERPaG1wcEhZTmdGSDVHelErSDlqZTZvbnRQSXpwMnpBbXZoaitXaTByRWU1ZDNaOXJuZ3dyUnhUOUdPV0NmWWl4UHdzclJqYThDTzNiWXZKdjBEUU5IRE5qUGZVVmhOdnQ5dW02SHRzNVlKTVJ4Y1EwRzhrV0pXcDkrZnZCT3R5NkVTSm5VcnFkVmJkZXdOTTNUQTE3bmJlUE43R3Z3UlZSOXQvMjFjVFU3MWo5Z1RSTlkxcVdJN1pUWHowdzljV2tMMHpqeDJUSU1Hem5CdzNrWnhOeFlIZHRDeXRMMm1lQXNDRWNNeUpmc0cxTDk3VmMyOE5XRVJrM0FnS1JFVG5KdG14NUoySS93L1ZiVVJRc0ZqdE9jWG5rdnZXQmxOSVFJc2FJaVFuQ2FNL3FIaTFUTW13eDZjdk8ydmF3Y3FabEJneUxLUm1Sd3d0OVhOTWFWdmFCaG5hMm4vV2RUWTA4aFlnbytobEpYK3hXSy9NeXdxekFSc2xJMWhlVGdjRTBma3lHREVNYkcvTmJvZkJWaDVVbGhEVlFwN2Z4VGovVExWdVA0RStnZE1SUDhmVGluR3kweC9VMjIrU2ZFMWxtSHhpR2dXRVk4YzhHSmduUG1DUkxUTS9kbWZid0RzT2FFdmplMm92aFV0dnVDeXU3cDYvUEZXT2pPNVllajc2Y254eS9QV3pxaTBsZm1NYVB5WkFoTFJPRFBrZnpWaGgyeXl2cUM1N2xweUQxc0ZVNnJ5ZnJubzBvUnRnbWhiVHBhMkJYVlJWc1U5QU5VK1ZNNG1OY2F2QzJhVi82NHRMREd3OWhmSTVEOFBwbHlETmM1OUo1dTdJeHFPeUdpVm05eW9sbUs3dXo3R3hVVldWQ21nMUZobTdibVpnTUJPWnBMNU1odzlER1JYMXlwZnV6djFlWjRXUjEwVEdRQ2lFUTA5K0syRWE2ZGlFYlg0NXdBUldSZmtQRWEwVXFVeFFGbXlPZjA2Y3pHWnRWMytzOW1KaUVveWhaaTBsZkRCbi95b24vckxhZHNsODZVSU51ZEplbldGUXVMK3BsNVNmR2sxNW5seW1LUWw1cUVxbWVLcHJ0bWJGMjM4U2tUMHpqeDJUSWtHcG1uMitBa2NwQ0svVmRMOGdId1JvaC9vaDBZeHovTG9Ib0tLRW9XWjlCV0F0ajdyZWlLR2pXVk02MHBwbkdqMGxjcEZuVkFkT1hXT3U0ZElOWER3VnZGVjg3UGdPckZ0MUtaano2a215M2t1UnJNNDBmazBIQk5INU1oZzdSN1hBWnQ5RVQ3NlVqWE04NCtYMmtweUo4RzBzK1d1SERRVyswMGZaYlVSUlV6VTZMT3drcG85dDZNREU1RzdzV2ZYeXAzb25HOEFuK3ZQSklQVTV2OEtycjBzblpVY2lKejFoVEZBVzdSY091dXpFVnhtUXdNQjBRVElZTXFkaGo4Z25vYzJVbnpqcWRaVWJEaXhnTi94ZWhvUVZ0MGxPQnFNOW50WXRXdGhBQ1JiUGo5NnM0WFVtOTl0SEVKQngyVmNTa0wzMFJiUjJKNE1VZXg5dXo3QmJtRnFSRzBldkkxK3RMWCt3V0RSVURtOThkMDNVU0ZhRUloQkwrLzJUS3dna3N1ZjhLVW5PVDQ1YWZYcENLMG91VCsyakRYUGt4R1RxRUxXandHK3kzMlo1VnpwWXRYYnN4VHY1bnhLYmErSjhna3VkRzdGTTBKMWtVTmVDdzJ1SktJaTBwL0RGa0U1TklXRlZsd1BTbDczcmRoc25HazAwaFFRMnZuNWlKRXNYTFJyVDlEUGZacWdVT2E5bDFGeDR0OHJIODRVWmFYZ3FLcXFCb0NvcXFvTmxVckhZTEZydUd4VzdCbG1MRm5tTERubXJEa1dvaktkTkJjbVlTU1JsMk52elBWdmErZlNoSW5qM1Z4dFYzejZmdVdBTSt0NDQ5TmJaNFlaNDJML1lVRzUvNVlURzFSeHRZOWF0MzhicDhYZC9mKzcrZmoxcVdOQ1JQZitHRm1LNC9YREdOSDVPaFEzb0FPeEQvOG5pNE9uMjVlWWJJMFJzeGp0MFhmQnJzTE5TQysxR3libzFyRU8vcWs1UVkvb0Q4ZG0vL290ZWFqRTY4ZnFORFc2Sjc3Z2FLRi9hZUNTa3JucHdkeFNwcmRFWk9hTHVBdm5qMXdEYWIxUjkvanEraDRQTy8vRlJJbWQ5bm9IdDBmQjRkbjl1SHo2M2pkZm53dW53MG5HamkxUDRhUEsxZW5MV3RJVzJ2K3VKOGJNbFdpbVlWOE1YZmZpYm0vdnp0WDk2Z3FicUZMYVU3dVBLdWVYenFQeGJ6NXMvVzRtcDJkMzBQWUhWWWdvd2lBRVVSWExyOFFpWmVNaGJkcS9QQkN4L0hmUDNoaW1uOG1Bd1p3bkFENlhFTmtDR3lvcW9YZWxKR1lLQWZmd0RwRFI4L1NNbjZET3FZNzhSbG5KMzkyVEFNREQwdzJMaDkxajc2YVdJU2l0c3ZTU00rZzZJbmZkWHAzSDBSUWdRRlBPemsvdFVIK3J6R0c0ZnJXSDJrbm5mdm5CK1h2cmg5Z1hBVW1oRThJU2NDdTljY1pPdkx1OUM5ZnZ4ZVB6TE9rM2N6cnorUEtRdkdzK2FKalZTRk1VS2p3ZFBtN2VwVGNxYURpejgxaTV1L3Q0UlhmckFHVjdPYnB1b1dyRWtXUHZIUWRSemRlb0wzWDlpT05DU09kRHRMN3IrQ3dobjVuRGxjeHp1L2U1L20wODY0K2pBY01ZMGZrNkZEQnNmc2lXb1FGOVpBOHRJNEVFcG9uQlIvMVg4aG5adkMxbGZTcnNFeTRhZHhPVGlISy9OM0dEOWVmZVFiUDdlVjNxWTJwK2VQRjFLWnFLcE1sSVl5UlFpS2tMSUFJUXFBSElsMENJVDljY3Axa0dMWjZtKzJDcVJiSXR4U3lucUVPQVdjRmxCdFNGbUJrTWVFTG8rNUhMc3ExMTIzTG55Z3BoRk16MVFWZmVtTFJSSDRqTkJKTjVwRm9wNWJiRDF4aFVtYjBSTy9JWEVab2ZHQ290V1hUdVBIWXZRZTNtSTQ0blBydUtQS2Z4YVpDUmNYY2VVWDVuSDZZQzMxSjVwaTN1NXkxcmJoOXdYL2RwdGYya0ZxYmdwdERlMjRXcnA5cWJ3dUh3YzJIR0hlTGJQSkhwL0J6ckw5WFAybEJUaFNiV3dwM2NIMk4vWWl3enhMaVl4cC9KZ01HY0xmaUpRVFVKUlFKN3hJQTZhMDVJSzNLb3kwd0VBcDZHVk8xSEtDWkJtTnIyRFUvamxzVlNYNVlpeVRmd2VpVzBYaUhjU0ZFQmlHZ2MvYkFvQi9CQVk2WFBibTF3b01pKzB5SWVWY2hMeWlEVEZmZzJRRWNQWmhuYk1OeVNBbkxBR1FMQkhKZ1dxaUNPZ0tpYTBJRWFpamdjTjNvWHZacW9zK2xFSnVRb3F0K1AwZmxDMTc0dVJnMytOUTA5S3hnaEN0dnVRNExKeHFDMzFSNkl6VkU4NHc2aVRiTWZDWklXTFZsMVozb085S2hMQVRJNWtwQzhaei9YMlhVNzN2REdNdktPQ3pQL3RrekRMKzc1RnlhbzgyQkJkS2VQdTNtMElOR1FsYlg5NUZZM1VMaSs1WlNOR3NBaHFyVzFqNTgzWFVIdzhPYkRsU0dMWEdqenBsQ3Vxa1NYalhyZ1gvd0x4WjJHNi9IWFhDUkZ4UFBvRnNOeDFhKzBMUks1SHl3cUN5UGdmSTVJWGdEWE1peTFPQndJOXMzeG41ZWlsenU0Mm85dDM0VC94YjJIckNNUjNMMVA4QnhSRmRuNktvWXhnR252YkFzdldJTUg1S2IxTkxNb29XQ2ltTEVlSkc0RUlGMldIRERPNnhaSUd3STdoS0lLNUNBSnBLeWVvSDl3ckJhNFl1VnBVN3F6YXcvS1hFV3k3b2d4T3RQbWJtQms5YXZUMTNseFNrOG1aRmFFeXBZODF1L0JMMjEwY2VveTdJVGVtU3MvbXUrUkd2SjRSZy9qT2J3OHE0YVZvZWoxdzVPV0s3U1AyR2dMN1V0TFFGeXZzUnJIR295SnVjeFp6aTgyTnE0M1g1Mkw4K0VHWWpZMHdhSDcyMmgyMnY3T2FlNXo3SE83L2R4TUgzamtVbEo2TXdyVmRqNld6RHA3ZTZtWVZwM1BhVGtxQ3k5MS9Zem80MzkwWFZqK0hPcURWK3JJdVhvRjE0WWNENDZVUUlSRklTSWlVbDhDYzFGWkdXaGtoTFEwblBRR1JtNGwyekd2K0IwUDF1cGJBSVc4a3lmTnUyeFdYNEtBVmpVS2RNQ2YzQzY4WDNZU0FocHpwcGNsU3lqS3FUU08vd2R4SVUzcU5kZStGUngvL0lmd0NqNVMzd053ZVZ5L2FkK0hkZkFETDhuQ2RTcjBha1hOYjEyWC8wcTJDRVg1YVc3cU40ZGwwVzlqc0F4eVg3ZSsxanVESmQxM0U3QXl0V2ZpTnhZNVlVbHowNFJ5aGl1UkI4RVNpS2FnL2xIQ0FRTTVITVZGUWVMc2tvcWhHckhueFdJRjk4YytuajRUUGhKaUFubko2WTlPVkxzd3ZZY0tLWkZtL3dhdWkrK25hdWUyRTcvZ2dyUHdzTDA1ay9KcTFYMlpISytxb1RpNzZjYWdyNGw0Z0lPajJjS1pwVlFOR3NncGphT092YXVveWZiYS9zRHZwdTBYMlhzK2krK0JNamYrYUh4ZVJPNms1RjhyczcvaHIwL2J2UGZFajF2c0RMbWRWdTRkTS9XTXFIZjk5SnhaYmpYWFhpV1gwYXpveEs0MGRZcldqejUrUGJ1QkZ0MmpUczk5NkhjRGdRRGtma0RYRXBrVzF0Nkx0M2hSZy93bW9sNllFSFFOT3dMRmlBWmNGZm91cEh5eDMvMVBWdmJmWnM3SGZkRlZMSHFLcnFNbjZTZi9qRHFPUzJQZklJL3FOSG9xbzdsQ2o2Q1hRWm8wK0FwUkJsMHJNWXgrOEhiNCtkamdqNXVwVE1HMUhIL1ZlUUhPazdIYmxqMGh1VlgxRXMvZFoxbmJibVkzM0tISTdNZmZxcmxwd0o5bVdxb253YnVIcW8rOU1YQXZJUTRpR0plR2paNmdjM0cvQ0xFMDNWcis1Wi90THdmeVBvaGVvMkh6TGFVbGJaQUFBZ0FFbEVRVlFHZlNsSXNmSHJ4VlA1OTNlUGNLbzErTmIxQ0liUERaT3krUGZMSi9VcE94cDYxb3BWWDQ3WE5ZZDhueWhzZjMwdm0xLzhtSnNmV1lJOTFkWjFvaW9jMmVNenVlMG5KZFFjanBCc0dmamdoZTBjMng1dXV6K1V0TndVbGoxMGJWRFp4Mi9zeFpGbVo4TEZSWXliTXlha1RWdERPMDNWZ1cxNVcxTEFKN0c5eWRWVk5oSVpsY2FQNWNvckVYWTd2dmMyWXRUVjRkKy9IK2wyZzh1RjdQaGp1Znh5MUtsVGFYdmtFV1JMTTBaek0raGhKbGRGd1g3dmZTajUrUUI0VjY3RXUyNXRhRDBBQlBiUGZoYnRra3ZRUC9vbzZCdnZtdFY0MTZ3T0tuTjgvWDVFYW5BZ01lL2F0ZmplZWFmWCt6T3FFc1A5UVhqMlloamQrL2xSK3dRa1hZQTZmUld5NlUxa3kxcndIRUw2em9EUnNlS21wQ0pzWXhGSkY2Rmszb0pJdm5oQWp3TEhjM0xGNDI2bHRURVF2ME5SRW1NWi83YlMyMVJuYXRGeW9jaWZDQ0VtRG5WLzRrTXNVS0IwZkVaaDlZVHlCLzZqM2JieitVUjFsajdZNkk1Wlg2Wm5KZkczVDgzaXJXT052RmZWekpFbUYzVXVIKzArQXdFa1cxVUtVNnhja0pOQ3laUnNMc2hOaVZwMnBMSjQydlhVbHphWG00b3pBWDhWbVVDeGVEdURGSFp1TFIzY2RJeXI3NTVQMGF3Q3F2YUVmK0dhVXp3ZGdKM2xrVS9ROWRjUXFkZ2NXTUZKeW5DRU5YNlNzNUxJS0F5czlsbnRscTY2bldVamtkRm4vQWlCdGJnRTQrUkovSWNDazVIcnQ3OEpxYVpPbVlJNmRXcnZLeWhDNFBqeWw3SE1tMGY3THg1RnUyUXUxdUppL0NkUDRudDNmWERWcENRY1g3MG5ZUGpzM0VuN2swK0VpTE5jZFJXMno5eEsyOFAvaW5TN0VlbnB5SWJnUFh2WjJJakl6RUEyTk9BL2RxeXJYTHY0WXJRNWMvQzgrR0pDYkhrQktMN2pvTmNoNWRnUUo4NCtCMHhoUTJSK0dpWHJNNUhyUkNnVFFtQzc1RmhjN2VLcG8rczZyWTJIa0IzTDk2b1kvZzZjUzh1L3RiaFZsYjlRSkhNRzI0Zm5YQ0FRaFNqaXowbStpeDR1V1RYN3UyVkxuM2g5cVBzVUsxVnRQaHJjT29YMlVLZm4zcDVOcXlwWU5pV2JaVk5DWS9NTXhITy85WjhYeHRVdVVoMWQxNm1vYWVoS3pDcEY0aGcvcWlVUW1MSHpsTlhoVGNlNDlMWTVYSHJySFA0Unh2akpIcC9CdENzbmNXTFhLYzcwc3ZMVDMyMnZ2cmo2N3ZraFpmTnZuY1A4VytlRXFUMHlHSFhHajNiSkpTaUZoWGpMeXZvbnlHb2w2ZXRmUjd0a0xxNC8vUWw5eHc3MFhic1FLU2s0dnZwVjFFa1Q4Ynp3QXRMclJaczdEL3RkZDZGa1plRmRzd2IzL3o0ZjFzbGFIVHNXa1p3Y1dJVUNsTFEwZkJXSGd5c0pzTjF5Q3dpRnR1ODlBaDF2Z3RiaUVwVHNiTnpQUGRlLyt6ckhxSzczOER0dURSck1CMk9BSG9wMm5aODlIZzh0OVh1N3lsVmwrQm8vUzh1L2xLVW9LWThLNU4xOVJvdE1US1lKb2I2MmJNMDNTejN0OG9HM2IvcDFmTUZUaG9nUHo3VHh5VlRIaU5lWEE5WGRMMzNHTVBFcml3WjdTbURMcURPMmp0Zmw0K1BYOTdMd2N4Y3ovZXJKSEhpMysyVmFVUVZYM1gwcFVzS201M3QzVGZ2Z2hlMVU3VDFEZWtFcTdVMHUycHNqcC94SXkwMmg1RHZYeE5UdnNsK3NwN0pqVzgyV1pPWHUzOS9LK2o5dVp0KzY3anlIc1VTQ1RnUVN4NlFlQ0JRRisvTGJBLy91NXdrQ2RkSWt0RGtYNHY3em4vQjFibk1aQnE0bm44RHoybXRZRnk4aCtlZVBrdno5NzVQMHJXK0IzMC83bzQvaWZ2Wi9JcDR1RTlrNXlQcHVwUmRwYWNqR3B1QktFdHpQUFljNllRTFdKVXNDdDFWUWdEWnpKdDYzMXZUN3ZzNDFhdXNhL0IyL2h4REI0Zko3ZnU2dExKbzZBOUV1VnRsU1NseXVOdXBQYnV6NnptWVpua0hiU2xaOWM1RXFVdllJeE4xRDNaZEJSN0xjNm1CUHlhcHYzRGpVWFltRmQ2dWNJMTVmMnRwZGZIRDRSTmQzdWpMd3grNEhpNVNzUU42K3RzYnVHR1k3VngyZ3JyS1JxKzZhUitaWjIwZ0xQM3N4QmVmbDhPSGZkOURZeTVaVzZjTXJPZmplTWE2NGN5NVgvL09sR0xxQjMrZVArS2V4dXBtL2Z1YzFHazRtcnMvVXVXQlVyZnhZcnI0R3BhaG9RR1Q1RHh6QStlMXZJUnVEWXlBb21abkl0alprU3pOS2RqWmtCeklmNnp0M0l0dmJRRlVqR2o5S2RqWkdYVzNIQndXUm1ob2lIOEIvNkJDKzk5N0Q5cGxiOGIzL1B0WmxuMEM2M2ZqV3J3K3BPOXhSWEI5ZytCcVJ0b0tRUWZOc3pzVWI1MkMwODNxOU5OWHN4T2ZwSG9oc1d2K0NudzBDWWxuNUF3OGcrQ1VrMEI1RFB4R0liSVQ2U3NtYWIzNnZiTWxqUDRIaHY5YjFVVTA3VFc0ditiYmU4K0lsc3I3c09YbUdGbGUzanZoRTRreFRtVVhwQURTZDZqWm1ETjNnN2FmZTQ5TS9XTXF5ZjdtTzEzNzhOdWRkTm9FNUplZFR1YjJLN1cvc2pTUU9nTGFtZG9xL2VUVUYwM0lCdVBuN04wVFZsOWQrL0JiVlBSTFNubzJpS2wzOURiZFNkTTJYRjNETmx4ZEVkYTFFSkhHZXFuNGkwdE94Zi9hekdGVlZBMllBeWNaR2hNT0JldDQwMVBPbm84MjVFSFhpUkFEOEZZZnh2dlFTc3FVRjY2THJzVjUzSGRicnIwZDZQUGdyRG1PY09JbHg2aFJHWXdPeXRoYi84ZU1vT1RuNEtpc0QvVTFOQlNFd21zSUhtSEsvK0RkUzVzL0g4ZVd2b00yZWpYZlZLcVRMRmJidWNFYWdvem4vZ2MvMlpXdzlCdlN1T3NOc2dJN0Y4Yk85dlozYXltQUg5V1RiOFBISnVxMzBOclUxdmZDM0NQR1ZjM1ZOVlNoa2FLbWthOG5ZRkF0V1JVTVJDaDYvRDYvMDBhYTdhZlE3Y1orYm5FNktrUHhvMlpwdnptN1hQcjVqdUR0RDYxSlNmcXlGejgrMGoxaDkyYkMvTXFqTXB5Vk9McnlDYWJuNDNMNGc0d2Vnc2JxRnNsK3NaOWxEMTNIcmo0dXhKVm1wM2xmRG1pYzI5bXB5NTAvTjRmcjdMa2ZSRkpyUE9Hays3V1RkN3o4SXUrMlZsT0hnaWp2bk11WFM4V3gvZlErbjl0ZEdsSnN4Sm8zcnYzWjVWNVozODZqN0NNYitoYnNReWNtMC8rcVhKRC95dmE1eTI4MDNoNjJ2akJzWDhYdDl4MDRzaXhhaHpUZ2ZKYjhBaEFDZkQvM1FJZHgvL1F1eW9RR2xzQWg5MnphazA0biswVWVJMUZTMGl5OUJtejBiZGRvMHRKbXp1dVM1L3ZoSC9GVlZpSXdNUkhvYWxpdXVSR1JtQUtDZWR4N28vaERIYTluWWlQZjExN0hkZWl2UzY4VlR0ckxmdjlGUW9iVzhpQ3Y5RG15MjBQUVR2WDJPdG15b0JuYVB4ME5UM1VHYWEzY0VmWi9xYUF0cE15VElGVXI3NnNiZmlrRTBmQVNDSWxzT2s1TEdNRFdwaVBPU3hwSmpDYzNuRm81V3Y0dWpydE1jYkQxT3BlY01oOXVxOEVVSVo5QnZKTGNuK1M1VUtNMzkzSEFQa1BqYTBTWStQVFZ6Uk9yTDRWTzE3RDRadkZyaFZ1MGhiWVlqaWlvWWYxRVIxWHRyd3FhQ2NEVzdhYWxwSld0c1lMV2xwcUl1b3BlQ0xjWEszSnN1WVBiUzZadytXTXVhSnpaaStDWFhmblVCbjMzMFJuYTh1WS9kcXcvaWFmZmlTTE16dTNnNnMyK1lUbXRETzYvKytDMU83USsvNHFPb2dkLzYxaCtYb0ZsVmptMDdTZmI0RFBPbyswaEdwS2JnTFM4TGlkRmp1L1cyWHR1RisxNjJ0ZU92T0l4SVNzSzNmajMraWdyMFE0ZkFGL0Rsc04xOEM3WlBmeHB2ZWJkVHRYUTY4YjI3dnVzVW1NaklDRGc0WjJYamUzYzlTbTR1Q0lGbC9xVlk1bC9hMWM3KytYL0N1M0psMkZObitrZmJBc1pQYlMyeUpYRWZVcUdmUW0xK0NhLzFDd1A2Tmh0dnU0R1FMYVhFNlhSU2RlRHZRWFZVeFNETk1UeWlmNWVzYm5wTURwTGhNOTZleC96MEdWeWFmajVabHZBQjgvcjZUZFBWRkM2MFRPSEN0Q2tZaG9IWDhMSERXY0dITGZ2WjFYb0VmY0J6UG9uYmxtVVVlbGJDblFNc2VFQTUwKzdqalNPTjNEYkRPdUwwNWJWdCs0UHFHQWpjV21JWVA1UG1qY09SWnFOaWMvREtWV2N5MFpuWFRVVW9nby9mMkV2ZWxHd3UrdVJNcGw0MmtkMnJEN0IvL1JIY3JkMWJmVmZlT1krSmM4Znl3ZDgrWm1mNS9pNWpxdnlYN3pKcC9qZ1dMTCtRaXo4MWl6T0g2eWc0THhkWGk1djMvL29SKzlkWFlQZ2pMeVdObVo0WCtJZVVySDU4SXcwbm01ZzRkK3pBL3hnSndLZ3hmand2dllUL1NLZ0JjWGFnd2JOeDNQYzFMRmRjRWZGN0FQL3UzYWdYekViazVXUEp5KzhxVjJmTkFsMUh1N1NYL1ZLUEI5LzczUWsxamRyYXNOZEtlL1k1cEMvODhyOXQrZTBnSlVwUkVaYkxMOGYzM251UnJ6Zk1zYmI4RCswcE4yTzE1dlRxeXhDdWJLZ0gvM0JsYnJlYmh0TTdhSzdkRlZTZWx0Uk9GSXNlZzA3Sm1nZS9JQ1RmR0VpWkNvS0wwNlp4UTg0OEpqc0t1OHI3OC8vVitiZWlLR2hvTE15YXhhVVpNMmp4dGZGT3czYmViZHhCaXo2UUsybmlqdUkxRDM1VXZ1VFh2eHBBb1FOTzZlRkdpaWVrWWJWYVI0eSs3RDUrbXIxVndWczFia3N2Z1dlSEVZcXFNTzh6YzNBMXU2blljaHhGVlNpYW1jLzUxMHhtMHJ4eEtKcENUVVU5RzUvZFNzMlJlaEJ3L2xXVG1YL3JIQlorN21JdVhYNFJwL2FmNGNTdTA5UlUxTEgrejF0NC82OGZkVzF2V1IwV2NpWm1rVDgxbTRMcGVTUm5PaEFDTERZTm9RUU1ySm1McHBJek1ZdjY0NDAwbjNiaXJHMmpyY21GN2dtc2xpWm5KcEU1TmgxWGk1czMvbnN0OWNjYis0emprMW1ZaGpYWlNuSkdJTldQM3p1c0YwVmpZdFFZUDUweGZRWVNaY0pFSEYvK2NzVHZlL3ZPT0gwNnlQZ0pRZ2pVQ1JQQWFnMDRTT3VoRDV4MjBjVm9GMTJFNThXL29WMTJPYmJibHVQYnNxVnI5U25SRVBvWlBLZCtoOFgySFpLU2tvZjltMnB2ZFhSZHA2SCtOTWQyL2pHa2ZtYVNNNlRzWExPMC9PdXprRHc5VVBJRWd0bXBrL2wwM3RVVTJYTzZ5d2ZoLzBzSWdhSW9aR25wM0ZKd0ZTVzVDMWhWdDRXMzZyZlI3bzk4L0RjV0ZFUDg5OUx5Yjd5M3F2aUpMUU1pY0JDb2Rlazh1K01rOXkyd2taeVVsUEQ2Y3FhdW51YzM3Z2lwMzY0bGg1UU5SeVpmT283TXdqVGUvZk1XVW5OVHVHWEZEVjNiUnpVVjlYejh4bDZPZk5oOWdnMEorOTg5d3FIM2p6SHRpa2xjY01PMHJwUVlPOHYzVTcydmhzbnp4ekZwN2xpeXhtZVFucGNLQWxycjJ6bTUreFRyL3JDWjR6dE80WFA3c0tWWW1YQlJFZU5tajJIQ1JZWE1YRFExcUcrdi9maHRxdmVkb2EyeG5iSkgxK05wOTlKd29zY3A0Z2prVHNycWlpL2tjL3M0c2V2VWdQeGV3NEZSWS93TUJ2cTJyU0dyTlNJems5UmZQNDUzNVVyY2Yzc2hiTHVVLy81cHlHcU9TTTlBbXprVGJmWnN0RGx6RUJrWitEWnM2TGhRc0orRGNEaXdmL0dMR05WVmVNcks4Sjg0UWRKM0g4SjZ3dzE0MzN4ejRHN3dISlBtK1F1TnRaL0FVamdicTdYYm4yR29CK2hZMmtrcGFXNXU0dVQrRi9HNmd6TXFLOElnUDcwaHBOMDVSYTVRbERXTnp3akVnT3dsWkZsU3ViTndLUmVrVE9vcU8xZS91NlpwcEdnYU4rVmZ5WFZaRi9PWDZqVnNiWWtjSlRkcUJGYWJhbjJlMHR0bURtZi9uMWRPdUZrOHJwYVpFd3F4V2ExZDVZbW1MMDNOemJ6ODRUNGEyNElQYkJnSVdxeUpFV0g0OEFlVkpHVTQyTHYyTUVqWXMrWVFtbFhsMEtaam9ablZ6OEx2TTlpM3JvSjk2eXJJR3BmQmhJdUwyRmtXMlBwcnJHcG0xdUx6T0xIekZOc083K0xVd1ZxY3RhR3JuSjVXTHdjM0h1WGd4cU5Bd1BFNWQxSVdtVVhwQ0VWME9USURuRG9RN0F2VVd0OU8yUy9XVTNOV0FseVB5OHR6WDM4WnI4dUhVQlJlL2RGYlNFUFNXTjJNcDNYNEhOYm9MNmJ4TThEWWJyNEZoTUM3Y1VQRU9pSWxCZVA0OGFBeXgvMzNvODJZZ1d4cFFmOTRPNzZQUHNLL2V6ZVdxNjVDR3NGQjhleGZ1QXNsTzV1MkgvMFFkQjM5NDQveDc5K1A3Y1pQNFZ1N05tRXp5bXVLVHN1Ui84S1cvQmpwbVdPd1dFTGpld3oxd041Ym5ZRGgwMHoxa2JlcFBSNmE0aVFqdVJXTE5yUnphZkdhcHRzRklqU2NheHhjbGpHTHo0OVpqRjIxZ2h5NkNkVmlzWkNscFhQditKdlkzbktJWjZ2S2FmWDM3K1NqYnZpbmZYZmlWWTgreWt2ZjZwZWdRVVJIOE90TmgvaFJXaklGMlprSnF5L3I5MVN3OFVCbFNEMlhsb1NocUNIbHd4SkpsOUVDc09XbDBGV3N2bWc0MFJTMElsTjd0SUYvckZqZFM0dnd0RGU1cU54ZTFSVzBzRGQwang1YVQzTFdhVEovUk9mcFJHZlV4UFE0RjFpdXZBcnI5ZGZqZS9kZGpKTVI4bXNwU2lCNG9UUFlRZG56OTVkbys4OFZPTC8rTlZ5Ly96MzYxcTJCU00rR3dkblpCWlNzTExTNWMvR1dCVHR2dTE5OEVXRzNvODZZTVJpM2RzN0ljeHpnME5aZjA5YldIY3dOQWdObXVJRzFyOEUybW5ZREpidXRyWTNhcW8rcDNQVk0ySHNyekl3Y3Z2NWNjTzB6WDdRcnlKLzFWNDZLd3UwRmk3aTdxQVM3RXQ3d09kZi9YNHFpWUxWYW1aZDVQdjh4NVF1TXRlZkdmWCtkVkRTZnVMZXlzZnBPS2VXd25ZR1A2SForOTlhSE9GdmJFbEpmZGgycjRxL3Y3UXg3YjAzMmpMRGxKaVlEZ1duOERBU0tndTNtVzNEY2N3LytvMGR3UHg4NXhZUlNXQWlLZ2xFZm5MUExmK0JBd0MvcHJMT1BuYkYremc2S2FEUTAwUG92RCtFdWZURzQvYUdET0w5eFAvcTIzc09rRDNkU0hlMVlmUjl4ZU51VE9KM05HSVl4cEFOMHRMS2RUaWVuVCs3ZzBOWmZJV1ZvK29xMHBIYXlVbG9qM2ZZNXdWR1lVUXlpWDBjN2JJcUZiMHo0Tkl1ejV5SVF3MnBDRlVLZ2FScGprblA0OThsM2NHRnFzTzlEckhpa3ovNzg5bGZ2YldscCtacVVjbGlHR2Zab2RuWTNldmpqMnEyME9KMEpwUys3ajU3Z04ydTJkT1h3T2h1WDVzQmxTUXgvSDVQRVpOUnZleVYvNy91bzA2WkYvRDd0Zi84U1V0Ymw1eU1FMnJ4NTJEOXpLOHJZc2VnN2R1QjY2c211M0Z6cXRHa28yVG5JOXJaQW9sS0hJN0F0QnZoMzd3bVJLOUxUc1Z4eEJjSnFCYzJDZHRGRklBVCtpdTc4S3Vya1NWaWE1L1o2VC83RGgvRlhoaTRqSndvVGM4K3cvZGcyS2o1NmtxbHp2MEZLU2hxYXBnMGJQNFdldExTMGNPYkVkZzUrK0hPTUNJSDVKdVNFeitoOExoR0N5Qjc0VVdBVkdsOGZmd3N6a2ljTWk5ODlVanRWVlVteEozUGYrSnQ0K3NScmJHK0ovN0REOXZhS3NkdTJiYnR3L3Z6NVg1RlNQaTJFR0hZK1FBMk9IRDZ1UE00ZjN0bkdWeGJOSXkwMVpkanJ5ODRqSjNoaTlXYThZUTV6QURUWXM4T1dtNWdNRktQZStQR3VLa2RzMlJ4ek8zWDZkQnhmKzNvZ0pVVkRBNjdmL3o0a2s3czZhUkwyTzc4UTNOQXc4TDd4QnZyZVVPTUh3OEQrMmM5QlI5SkM2WExoZWZsbC9BY1BkbFVKblBLNnVOZStlVjU4TWFHTm4xU0hpNEtNZWs2ZjNzYitEMzdLMUV2dUp6MHpQMlluNkhCbEF6bUlHNFpCVTFNajFVZldjV3pYbjVCRytBQjgyYW5OWkNZUDdhclBzclZmSzVBK3VVekVtYUZkUmVHKzhUZUhOWHlHZWtJTlYwZFZWWkx0U2R3Ny9pWitVL2tQZGpnclF1cEVRN3ZWTjI3dC9nK2NtcWJOdStpaWl6eFN5ajhMSVlaVkdneVBacWZabXNiSGxhZDR2SHdUWDc1dUhublptVEU3UVljckcyaDlhV3hxWXVQZUN2NTM0MDUwSTN5Q1g2Y2xCWmNsS2V4M0ppWUR4YWcwZm56cjF1SHZ5SmJ1Mnh5NzRRT0IxUlY5eHc3OEJ3L2crK0NEa0JOWkFMNE5Hd0tyTmhZTFFsV1J1bzVSWFIweElLRjBPbW41d3AwQjQwZFJRbVQyRm5Ob3BERXA3eFQxcldrNC96OTc1eDBlVjNIdi9lK2NzbjJsWFVtckxsbFdzMnpadUhjRE5zWkFBQU5KZ0FBaEJRS2hKSkNRU3BKN3ljMU5TQUZTQ1NidDVZYmlFQ0FRd0tGalhIQzNjWmVMWlBXdTFXcTF2Wnd5N3g4cnI3WGVYZFdWdFpMTzUzbjAyRHRuWnM2Y2xjNlo3NW41RmR0SlZPMTRCS1VMdndHenBSdzZuUzRpb3pVd1BwT3YzKytEdmFjYmpTZGVSRmZEQjNHdmcyTkZsR2ZIc2YrNmdNZ0NmekdER0JjelJENlRmU2xtRzZaSGJXZWN6NFdlVUFkcXh6QU1kR290N3M1Zmo1L1h2WUMyd1BCdHJnZ0lhVE83Wit6ZHUzZXZWcXU5ZE42OGVYVUFvcTNaeHhtYjFnSzk0TUhwZGh0KzhjWjIzTE4yRVVwek01UG1mdkg1L2VpMjllRFZmVlhZZXFJKzduV0loSUZWbHhYMytHU0JNQ1JtRk9qK21QTlNNZWZLR1RqNFJoWGN0b0ZqV1dtTWF2aGRnK2NNWEhMVFhIVFVXTkYwdUcxWTQ1Mk1URW1iSDkvZi9qcGkwUk5Ha2tJWjNYZnNpQ2w4QUlCNnZhRXRxSk1uSVI0L0R1blVxYUZGWXBibHVIMU9GWGhXeG95Y1pnQVVRWjhOSjNmK0JQVlZMOFBlMDQxQUlBRGFaeWN3Vm5ZSzhkcEprZ1NiellibXV2MDR2djIvQnhRK0FFVlpkdXU0ZTNnQkFBRkduS0Z3Y1dvRnJraGZGTmxmQXIvVHNmeDlzU3lMRkswQkR4UitHcm9ScGtsd2FZUjhBTml6WjA5VFUxUFRGeWlsQlNQcWFBeVJHUmFkK214UUN2UjRmUGpWcGgzNDk5N2o2TzdwU1lyNzVlRHBXdno4OVcwRENoOUtnVzVkMXNUeDhCb2hPUldadU8zWDF5R3JMR1BBZW9aMEhXWmRWZ3B0eXNDNXpZcVhGT0wyMzEyUHNwVkZnNTU3d2ZXVktKaVRNNXpoVGxxbTVNcVB3c1FnemVCR2NXWUg2cnB5UUttRXR1clgwTk8yR3dVelA0KzA3SG5RNlhUaENMZGpiYWNnaWlMY2JqY2M5bGEwbjlrRWE5TkhVWFhPcHlEZENrdUtZOUI2RndJQ012QmVhUnhTV0IyK2tIdGwrRHRKcHBXZG9aWnhISWRjUXladXoxbUh2N1JzaXFvN0dBSXZwd09BMys4WGR1L2U3VWhKU2JtTFV2b1RRa2pzZlp0eHdzZnJZZE5aa09HelFxWVUvemwwR2dmcVduSGowa3JNS2N3ZWwvdWx2ZHVPZDQ3V1JDVXJqVVd2TmcxdWxYSFFlaE1kbjlNUGxaYkh0ZCsvREc4OXRnVWQxVmJvVEZwa2xVVGFPV1VVcFFFQWNtZG13WkFXdlExWS8wbG9SYm5sV0RzNmFycXg5cjRWU0M4d1llOUxSOEppVnlFK2l2aFJTR3J5MDYzd0JOVG9kSVFlQkg1M08ycjJQd0dEdVF4NTVaOUJTa1lsZERvZDFHbzFXRGIweHBpb0J6dWxGSUZBQUI2UEIyNUhHem9iUG9DMThVUEljV3g3K3BPUjRzVDB6UEUzY2o0SG1UNWcrdWc0ZkM3bk1tZ1pWZElKbXVIVzRYa2VTODJ6c05keEVrZGNaNkxhRFlUSXl1RVp1YjI5dmJlMnRyWTROVFYxQ1lBOXcrcm9BdENyTVVNbEJaQVNESzB3ZHpqYytPUDdlMUdjYWNiNkJUTlFrV3U1SVBkTFI0OERXMDdVWSt2SkJraHhiSHY2NDFZWllkTU92Qkl5V2VodGMrS2QzMnpEZFQ5Y2k2dS91eHIvK2VWSDBKdTB1UEtoUzJMV1gzNWI3UGVXUDkzK0R3QkEwQ2ZnN2NlM1l1MTl5ekh2Mmxud092dzQrdTRwcUxXcW1PMVlqZ2xIbis1UHdCY2N5U05pd3FLSUg0V2twenluQlJSQVY1OEFBZ0MzdlFhbjkvNEthbDBtc29xdWdDbDdJWFNHVEtqVmF2QThENDdqd0RETXNCN2lsRktJb2doQkVCQUlCT0R6dXVEb3JvSzFhUXNjWFVjdzFDZER1dEdCbWJuSlpuQk9NNGZiWW9hK0FFdFNaeWFGemNobyt5YUVRS1BSNExhY3kxSGxyb2RJaDc0VktURTBZci9zK1BIakhkT25UNytKVXZvSklTVHA4c2wwNmJJQVNwRWluRXVsVXRkbHgrL2YzUU9MVVljMXM2WmozclFjWktRYUVucS91RHhlbkdxejR1UFRqYWhxN2hyeVBPcm1EZWpRWlkvNGVpY2lIZFZXYkg5bUh4WitlZzRJSVdnODNJYi8rMnBrRXVTOHlpeGM4WTJMOGVham0yRnJ0QS9Zbnl6SitQQ3BYV2cvYmNXSmo4NUFZMURqeTA5L05tYmRXV3ZMTUd0dFdWVDUzKzk3ZFVoMlE1TUZSZndvSkQyRUFCVzVMZUFZb00yZUZuRXM0TzFDMDRrWDBIVGlCZWhOeFVqTFdRSmRhakcweGdLb05VYXdMQXVPNDhDeWJOUWtUaW1GTE1zUVJSR1NKRUVRQXZDNVd1RjFOcUszNnpBY1hVZml1cTdIdzVKaVIwVnU4eWhNaThjSUN1MXdIYjNXVzFaT0tBUG53ZXF3TEl0TXJSbVhwUzNBKzdiOVVlM2l3a1ErSisxMnU3ZSt2cjRvTXpOekRvQ0RRKy9vQWtFSXVndzVvRjRXcVlISUhFNVdseGN2NzYzQ3kzdXJVR1F4WVVGUkxvb3NKdVNaalRCb05jTzZYd0pCQWUyOUxqVGJIRGpXM0luanpWMFFwT0hadHpsNUk3cjAyVWkrRzJic0NlWDJhb1FraEw2emdEZnlXU1AwSlNRVi9FTFVzZjdvelRwNDdGNVFTbkg4ZzVCbmNOQW40TU9ub2hOZFgvNjFsV2c2MGhaT2hkR2ZvQy9wZFB5WW9vaWZVY0xObXdlMnJBeUJWMThOR1NySGdSaU5vSzdCazFxcWI3b0pVazBOeE1PSEV6bk1TVUZwZGd0MGFoOXFPM05BYWJTdHZxZTNEcDdldXI1UEJCcDlOalNHSEtoMVdWQnIwOEd3S2hCV0JVSVl5RklRVkFwQ0NMcmc5M1FnNE9tRTE5VU1Lby9zQWNBd0ZOTXlPbENRYmgyODhuaEFodWZjVUtyTHd3eDlRVnhibi9FV05DTnRwOUZvY0VYR1ltenBPUVNCRHRHcGdFYkx4c2JHUnVmTW1UTlhJaG5GVHg5V1hTWUNyQW9aM3E2WXYvd0dheThhckNGeFJBQmtwaHFRbldxQUpVV0hOTDBXS280Rno3RmdDRUZRbENCSU1seitBTG9jYm5RNXZXaXpPeUZJSXpON29vVEFwa2xIcnladDhNcVRtTFBDNTk0WGJvdGI1N00vdlNwbStjWnZ2Z0VRNE1aSFA0WEdnNjNZL3N3K2lIMVoxMlZSeHBuZDBhdlBsMzl0SlJ3ZHJwakhwaHFLK0JrbDNKeUxvTHJ5U2dSZWV5MXVIWDdKRW1qdXVUZmtIYll6V28zM1IzMzlEUWkrOTY0aWZ1S1FhN2JCcVBIaGRIc0J2SUdCdkNBby9KNTIrRDFqbjRWWXd3ZFJudHNDazI1OFkva2tralZwODJOdWd5U2pvQmxPMzRRUVpHaE5XR1dlZ3kwOWg2THFESldXbGhaN1QwL1BRa3FwZ1JDU3RMOTRwOXFFQUt0QmxxY0RLam4rNmdFRjBPbHdvOU14OXBjU1pIaFk5Vm53Y1ZNdmxzODEzMXVEZ292T2VWdWQzV3I2Nk9sZEFFSkd6dDVlSDd5OWZibnBDSUhlckVYQUswRDBoMTdNVW5OU3NQQ0cyUWg0Z3hEOEltcDJObUQydW5La0Zaanc3bSsyRCtvV3J4QkNFVDh4TUR6K0JKaWMrTzZBRWZGMnpqNWpCMWoxRVk4ZGcxUlRBKzE5OTRNdEtJVC9wWDlHcExGUUdCNUdyUmNMcGxlandacUZ0cDRNeURGV2dTNEVoTWpJTmZlZ3lOSU9scGs4djA4dG84YUNsUElodVRLZnowVFlCbE9wVkZodXFoeVYrSkZsbWJhMXRjbEZSVVhsU09MVkh5QVVCTEVwWlJyU2ZkMUlEZlNDR1NlclZoa2hNZGF0elFESWxJeXlnbVB2bjBiOUp5M0lMc3RBK2FycDRmTHFuUTBBZ1B3NU9haTh2QnludHRYaTRCdFZDSGlDdU91Wm03RnI0MEdjMkJ5S1ZENTlVUUVvcGFGdEtncnNlUFlBbkYxdXJMaHRBZFk5c0hKRXlWQ25Jb3I0aVVGZzB5WVFvMkZvbFJrbUpHUUdFRFBVNTRQMzhjZWd2ZTkrcUs2OUZyTERnZUM3NzRCb3RiRWJjRHlJTHZxdGlQcDhpbWpxZ3lFVXhaa2R5RFBiME5DZGpTNkhDWlJlR0xzQlFpalNEUTVNeit5QVZqVThtNkNKd0VYR0VuRGtYS3lWOFJZcmllNmJaVmtVNjNPUnJVNURSNkFucXM1UXNWcXRnV0F3V0lJa0Z6OEFBRUpnMDFuZzBKaVI3dXVHSWVnY1lhenY0VU1STW1ydTBWb2dzRW1aSXUyQ2NUYTRvQ1JJRWVJSENMbTBmL1RuM1RpenB4R1gzTEVZZWJPeThLLy9laWVxRDc4cmdOUGI2aUw4TDQ2K2N3cWVIaTlzVGIwZ0RNSE1OZkh6MnFVVm1HSWFQQU1JQzZ5cGdDSitZbkIrbW9yejRTb3J3WmFGL25qWTRoSUFnUHFHRzZMcUJiZHNCWFgwR1J4S0VueFAvUkhTNmRNSWZyUVp4R0NBOGVrL3hleGZ0WFl0Vkd2WFJwVzc3cnQzU0haRFV3azFMMkJHVGpPbXBYZWdwU2NEVnBjSmdqZzJEMWlXRVpGdGNpRFhiSjJVb3Vjc0MxTEtodXo1RTZzczJjVVNJUVFxWG9YbHB0bjRkK2YycUxwRHhlVnllZDF1OTdRUmR6QU9pQXlIVG4wMnVqWHBNQVhzTUFaZDRJYmgrVGFzYzRHQlI1MkNYclY1eW91ZXdjZ3NUc2QxUDF3TGEwTVBkajUzQUM5OS95MmtaQnBCK296TzVYNjJWZTJudTlCK3VpdXFqOXE5VFFBQWxtZHh5UjJMNDU0cmIxWVc4bWJGanFLdGlCK0ZBZUhtem9QcTZxc2p5dFEzM2hSVlR6eDRFSktqRjhSc0JyWGJBVW9SL0NDMEpFbDlQdmllK21OVUcrM1h2Zzd4eUJFSU96Nk9Pa1o5dmlFRzhDTUFBQ0FBU1VSQlZBUmR3ZVJEb3hKUW10Mk9rcXdPMk54RzJOeXA2UFVZRUJCRzk5RGxPUUZtdlFjWmhsNmtHVjFna2l1dFU4SWhJSmhwR0ZuK0xoa1VCeDNWT05oN0dnM2VkdGdFSndLU0FKWXdTT1gxeU5OWVVKbFNqQlZwczJIdUY4eXVmejhCV2NBdTJ6RWNjOWFoeGRjRmgrQ0dUd3BBcGhRc1lhQmwxVENwak1qWFdqQTd0UmdyMHVkQXk4YlArUlp2M0J6SFlZWW1iM2hmem5tNFhLNkFLSW9UTWhlRHhQS3c2VExSbzdOQUcvVEFLTGloRmIzZ2hoRERhaUJFd3NMSDYrSG05ZkR3aGlucHhUVVN1dXBzZU8zSDcySFZseGJoaGtldXdPNS9Ic0tSdDA3Q2tCN0tiQy82Qi8rOVRGdVFCMCtQRjkwTjluQU1vTFBrejg3R3RROWZocHBkRGRpOFlkZVlYTU5FWXpLSUh4a1hPRTJIL3g4YjRmOUhLTnU3OXF0ZkJiZDRDVngzbjB1WXphOWVEZTFkZDRPS0loaUxCZnBIZnc3eDRDZndQZk1NRU94Yk1SQkZDTHQzUi9XdC9kclhJWGUweHp3MkJreTZtWndRaWd5akV4bkdVSkEzdjZDQ3c2dUh5NmREUU9UaEYzZ0VSUTZ5eklDQ0FhVUFRMlF3akF3VkswTE5DMUJ6QW94YUgxSjE3a205d2hPTFhFMEd0SXc2cnBkWHZMSmFieHYrM1BBR09tTnNJNGxVZ2kzb2hDM294RkZuTFY1dTNZeDFtWXR4YThHNmlPMDFXOUNCbjUxNkZsMkIyREZOUkNyQkpYcmhFcjFvOW5aaXQrMDRYbXJlakcrWDM0cUtsT2dGbUlHRUVNZHhtS2JMQVUrNG9YdDluWWZmN3hkRVViU01xSEdTUUVIZ1ZSbmdWWVcyK1RsWmdGYjBRU1A2d2NrQ09Ga0VLNHNnVkFaREFGQUtHUVNVTUJBSkM0bmhJVEFjZ3B3R1BrNDNXVmQ0eG5hT0lRRExzYkExOStMTlJ6ZGp6cFhsYUQvVkJaWm5rWm9kZWtud2U0SmcrY2kwSDFTbUVTdEN5ejQzRHlvdGorY2ZmRDJ5ZTRaZ3hlMExFUEFHc1d2amhkMmhKVWpldDhVSkwzNG80Q2RBd3R3RzJLSWlzQlVWZzlZTHZ2dHVYd011S2c4WDRmb2VBS0lJMldhRHNITUhWT3V1QUZOUUNOOXZmZzNaWmt2VWNFY0ZKV1RTSnhEVDhFRm9Vb1BJU2gwNFNKaENpRUpONXJEZDJ6c0NQZmhWelFzSXhBZ1R3QklHTXBValZMWkVaYnpidVJlOWdoc1BsTndZN3VmRjVnL2pDaCttcjUvemNRb2VQSDU2STM0Nzd4dEk0ZlZESGpmRE1OQ28xSmpKNWVPbzBCRHpuSU5CS1pVSklaTnF0aGNaSGk0VkQ1Y3FaYnlIa2tSUVAwREd6RFhObEpPQ1d4Njdkc0E2VjhXSS9seTN2eG52L3o2MFE1Q2FiWVE1THhYSDNqc2RWZStpcXlxUWxtL0Mxci90aGMvaEJ3Q1VMQzNFL1BXVjJQVHp6UVBHRUJvdGxJeHlLWEVNbWZEaWh3QldBQW5iZDJjcktxQzUvUXVEMWpzcmZvaE9CK3IzUng3a1FncWRDZ0lneS9BLyt5emtMaXMwdDkwRzdRTVB3dk0vUDA3VWNFZUZBRXlkY0o0S1E4S2lNb1Zkd3ZzejBPZjN1dmJGRkQ3NTJrejhkT1pkYVBaMTRaR1RmNHM2dnFlbkNsZG5MMGVwSVI4QWNOeFpGMVVIQU1vTUJmaHg1WjFvOG5iZ2g4ZitISFhjTGZxd3Mvc29yczVkRVhWc3NOV2ZJcEtKbzJpSWVkN0JrR1Vac2l4UDdpeWNDZ0JJUXVlWTgvSDArUERCa3p1aWZGa0lBVlo5YVJHQ1BnRjdYem9TbzUwMy9QK1NKWVVBZ05wOVRSRjFVcklNV0h6alJXZysxbzVUVzJ2RDVVR3ZnSXdpTXk2OWUybFlRSTBGRkRScDU1aEpJSDVvUFFWSjJCOW04TjEzdzhKRy9ibGJvTDc2YXJnZWZQQ2M0Zkw1NTA5SkFmV2NGMWVCNi90YSs2MElCZDk1RzdTbkIxSlRJOEF3VUsxWkUzY01URUZCVElObkFBaHUzanlNcXhrWWtlTVU2Mm1GQ0xMVmtVSG5ocktLVXUxdWlpb0RnQ0pkTm5pR1E2RXV2bG5NS1ZkaldQeTR4ZGcyYmZrNkN6akNvbGdmMzBhbjNSKzVtanFVN1RxV1paR3J5UUR4QStNVUxVRmhRa0RxQVRvbTRvZGhDT1pjTXhPOTdVN1U3R3JvZDBwZzVlMExvVTNSZ05kd3NFeFB3K0ZOSitLdTBoUXZMWVRYNFVkbmRmZTV2amtHbDkrL0VsSlF3dGEvUkthaGF6N1dqaE9iYXpCcmJSa3FWcGRFQ0tPRXdpRnA1NWdKTDM0b2NCakE2b1IzVEFqNFpjc2c3TnNYVi9nQUFKT1RBN0hxZUdUVHMrSkhpSHdiRnZiMi9RSHlQRFIzM0JtM1QyNVdKYmhabFRHUEpWTDhlRGcrT2ZiZkZKS0dUTjQwN0J4UDNjSFltZXZQMnZQd1RQekhURTlmL2lsQ1NGeVJsS0V5QVFBa3hJK2xwZWt6ZWg2T0Z4bkRNRWpYbWFCdUF2eW11RjByVEhFSTVNTVVaSFVpKytSVW9YdmoyaCtzUlZwZUtqNzQ0NDd3c2RSc0l5Nys4bUxrejg3RzZlMTFrRVFaODY2WmlWbHJTM0Y0MHdrY2UrOTBPSkl6RU5vMnk1aG14b21Qem9TenVhdTBQTmJldHdLWnhlbDQ1emZiNExHSFhpeFlub0hHb0lFMlJZM200eDJZY1VrSlZ0NitFSzFWblhCWkV4L2drbkpTMHM0eEUxNzhNSlRzbGNmQW9ZQ3RxQUJqc2NDM1lVTklyTng0STZTR1JnaTd6MW5LTTFsWklEb2Q1T2FXeU1hcVVNWmNlcDc0NFJZc0NLMytORFJFQmtvRXdNMmVEZDNEUDRDd2F4ZDhHNTVLL0FYRndLYlJ0RjZRRXlsTUdBeWNidGllWG9GNGtZTko3TGI5RVdReFhPZVhjKzZMZVQ1Q0NDUXFZVXRYYkdOTmxyQllrVEY3Mk9ObUdBWjZ0UllxTDRIZmxMUjJtUXJqREtWa2I2S0RJcFVzRFMwazhXb1dieno2SWRwUGR5RnZWaFptcmlsRjhaSkNVSmxpNzB1SGNlZy9Kd0FLSEh2dk5GWjhmZ0dXZm00ZVpxOHJ4NzVYanFKNlJ6MG9wU2hkSHVxcmZuOXp1UC81MTFWaTJvSThTSUtNNWJmT3g2VmZXUUtWVGhVV1hmMWhlUWFYM2JNTWJ6ejZZY0pkWUNSTk1Hbm5tQWt2ZmxoQ2RzaFVwb00rWlllSmFzMWxrR3BySWRXRUVzV3hjeTRDdDJoeGFQV21MNW96VnprYkFDQ2RQaFhSbG1nMGdDU0ZmdnFoK2R3dGdGWUw5NE1QUko2TVlhQzUvUXVnWGkvOEcxOUk1R1hFaDFKYWsyNk90bzVUbU5Lb21YUDJ1ME5kUlpGSEVYaXp2eEZ6ckw3djNQOXpDRlNFRU1kdWNtWktFVzR2dWhMRmhuTmJZa01kTjhNd1VITXFjSDZFSHZxS1Y3WkNEQVJDZC9DVVVKREUvWVgwdGp2aGMvcXg3Vzk3b1ROcjhhVS9mZ2JhVkEwa1FVYjF6bm9jZlAwNG5GM25WbUxzclE2ODlkZ1dGQzNJeDRyYkYyRE5QY3NROEFUUmNMQUY1U3VuSStBTm92VkVaN2orcWEyMUtKeWJBMit2SDE2SER6NkhIMTZISDM2bkh6NVhBRDVuQUQ2bkgzNlhINnZ2WG9heUZVV1lkVmxaWXVQOFVGQWgzWnUwYzh5RUZ6KzZqUnRiSEorL2JUT0F5eFBWSnpHWndDOVpBdDlUNTFaZ2dtKy9EZTI5OTRKZnNUSWNnNGRmc1FMVTdZWjRPdkwzU3pSYTBHRGsyekNUblFNbUx3L0I5OTZOT3AvcXFxdkE1T2ZEOTdlL2dqcENXd2o4MG1WUXJWOFA3ODhmQmZWNm85cU1GcmRLMWRadVNCbDVlRnVGU1ltS2NFTXllSTVYbHFnNlo4djhjakNtbHhjUThpUkw0ZlZJNVExUjdZYlNOd0NvT1JVWUdlQUNnS2daZEtnS1U1QUhOOTdlc3VIekd6ZVRCTTR4TzU0OUVIWlREL29FVk8rc2g4dnF3Wm5kamZDNzQ5c0lOeHhzUWZPeGRreWJuNGVHZzZFZGgvZi84REZTczQwUmJ1K09UaGRlK1dGMGRPaFk3TnA0RUk0T1Y4eE03Nk5CVm9sdHNrRkkyamxtVXBqNVVZcS9KTEkvemVkdWdkelpDZUhBL25DWnNIY1BxTWNEOWZyMUFDRmdpNHZCVmxTRTR2R2M1K29PalFZSVJQNEI4MHVXaFByWnR5K2luTW5LZ3ViR215QWVPd1poNjlaejErVDFnQzBxZ3VidXV4TjVhV0dhVTFPT2prbkhDaE1hbnVHaW9pSEhFaFJEVzJnZFFwM3pxZ3k5NzVETC9GNWJGWDUwOUUvd1N2NGhlYWlkZjIwOEczci80NVQ0b1FvRGtlQTVwcjlRQVlEZC96aUU0eDlVRHloOHppSUpFdXI2ZVhWMU45ckQwWjFIZ3MvaHg0SFhqa0VNSk5ZclhVb05KUFVjTStGWGZnREE2M0s5cFU4eGRnSElIRzFmL0lvVjRDKytHRkpURTNRUGZRc2tOUVVrSlJWTWFpcWdVb0hvOWVBV0xJRDY2bXNBU1VMdzdiZWkraUFhRGFnLzhtbktMVjBLNnVpRlZGM2RyNUNEOXY3N1FZTkIrUDRTNmNJckhqdUc0T2JOVUsxZEMzSDE2Z2hoTkZva2h2SHR6OGlNbXphZVlSZ3dERE0yTWU4VmtocEJGbkYyQVNRWlZuOWVYUDRUQkdVUlhYNDdubXQ0QjBkNm81ZmxIWUlIbi9TY3hpV1o4NFkxYmtvcEJDbjB3T2VpUGZVVkZNS3dMdmRiY29vaElYUE1sSUNCejVmaE9CeHZkU1VaNXBoSklYNXlOMjN5Mm0rOTlXR0dJYytNdGkrcHZoN1U2UXpiOVVnTmphQjJPK1Rla01lWDZ2TExvYjd1T3JBbHBRaSs5Ui9JVm10a0I0U0F5Y2tCN1QzbkljYms1SUNkTmczQmp6YUhFNU1TclRhVTViMjRCTjdmL0RxVS9nSUFlQjdFWUFDVGtnTHgrREdvTHJrRW10dS9BS21xS3ZwY0k2UTIxYlRUcjlIRWZjVWdoREFBbE9sZ0NoTHNpM1k4a296dTUwT0dXcSt2enV1dDIyUDJQVTJYalFWcE0zQjN5WFg0K2llL2p0bEhtODg2N0x4ZnNpd2pJSWEycHhubHIxMWhBTzdaZEk5M3c2M1BQMHdZWnRSenpGUkFTUFh1WkRUeDQ4Z2x3eHd6S2NRUEFKaEU4VG1IaXZzV0FaazltbjdrOW5hNDdyOHZmZ1ZCZ1BiZWV5RzN0Q0R3NnFzQUFOWGw2OENXbG9MNmZHQUxDOEZZTEFqMFMwL0JMdzhGWHhQM245dEdVMTEzUGJnRkN3QkJnT2JXMjBDK2NsY29rM3VmcDFoL0NNOURlOCs5OER6NnMxRm5kZmV6WE0vSCtma0RKbmZSYURROHk3SktTT1FweVBuQkNrY2llb1pEZnh2U0Y1cytpRm5uc3F4RldKQTJBNWthYzl4K3pvOFJOTlJWcXJQaWg1VUlKbUcyRjRVRWtpR3FuN09wZ3QvQ0tPZVlTUThyOWZqejdic0dzZzlQaGpsbTBvZ2Y4c29yVXU4dHQ5d0JsdXdFRUswZ0VuRU9qUWFhVzI4RmRUcmgvZTF2SW95YStaVXJReUU1S1lWNCtEQ0NtOTZNT0VhOVhvZ25Ub1RMaEsxYndNMmRDOXJiQytwd2dEb2NrQjBPVUtjVDFPVU0vZXQwUW5hNW9MMzdxK0JYcklEcXNzdEdGZWVIQXRMKzdPeE5Fc3ZHRDVnQ3dHQXdhRGlPUzFvWFJZV3h3eTE2UVNrRncwUXZXSTlVQ0ExVXIzOHFEUUlDT29BQVlVaDhFMFdwenloNk9IRitaRm1HT3hCeUpramVERVFLeWNMTnI5d3NQWG5MYzNkd0xEdG1jOHpFaDByK2JPY213cEtrbjJNbWpmZ0JBTk0vLzNuQWNldXRENEVoWXhJb2gvcjk4RDd4T0tnZ1FPNDg1MVlZL1BBREJELzhBR0RaME1xTUhQbDc5LzNoOTJDeWN5SmMzK1hPVG5oKytJTWhuZGUvOFlWUXN0TWRPd2F2UEFDMXFhYnRKeTJXUVUzNlUxSlNkQWFEb1dGVUoxT1lrSFFFN1NpbEJSRmxnd21LdU1sQmh4RG5SOVhQd0ZyRjhERmpCcDNkUGh0SUdLbFpmdGcyU3JJc3crWUp2WHdPL0toV1VBanh3RCsvZU9DcFcxOTRpQm1qT1dhaUk2VDZ0NHNXMzRTWVl5YUZ0MWQvVWw5OGNRTW9uaHVyL3FXR0JzaXRjUVNySkVVSkh3Q1FHaHZQUlhjZUFkVGhRT0MxMTBBREkwK1RZbE5yVG4wMGZmcTJvZFROeXNwU3ExU3FNeU0rbWNLRXBTTmdDMGVKSGFxbmwwbGxRQ3pPcnNhSU5MNWRZMzgzOVhqOXlIMlJuUU5TZkJPQi9sdGlReDIzS0lyb2RObk9ua1JCWVVoODdjWGJOOUF4bkdNbUtwSmFPQldZYnA4d2M4eWtFejhBa0NJSWR4S0tWOFo3SE1tQ1hhMCs4M3A1K2N0RHFjdHhISnVYbHljRHFCNjBzc0trb3l2WUMwcWpZNFlPSkNncVU2Ykg3S3ZWWjRVTUdYV2V0cmpuS3pjV2h2c3BOdVRHck5QaXRZS0M0cVN6SVc0L2xhbkY0VEVOZGR5aUtLTFYzZ2tGaGVHU0lmQjNVbVdPQ1NPcHhUUGU4cTRKTmNkTVN2RkRYbmxGTXJhMTNjYWtwbjQ0M21NWmIreHE5WmxYeThwZkhNek81eXlGaFlYcDZlbnB1d2doU3VTVEtVaURyd095SEJsMWVUQkI4ZG44TlRCdzJxaSthdDJ0K01MZW4rTEh4Nk16dWdQQVBGTVo1cGhLd3ArdnlsNFdNNGh1amFzWnQrNThCSTlXL1QxMlArWnlGQnZ6aGhYblI1WmxlUHhlTlBhRVZuR3BFdDFaWVJqYy9Nck5VbGRielcyNlZNMlVuMk1rdFhER1U5Yng0bUIyUG1kSmxqbG1Vb29mQUNCYnQ0cUdIL3p3T25IaHdnTjBsQjVTRXhKS2FZc3haZmNyTXlvMnlodzM1SGdLMDZkUE4raDB1Z0c5d1JRbUwxMUJPeHlpWjFpclB4YTFDVCthK1dWWTFOSFpRU1VxeGJUVldXVzVDTit1dUMyaW4wcFRNYjR6OHpZWWVYMVUvWGhiWnd2VEsvRGRXWkY1OG1JRk00eTE1ZFhZMDNZdWV2U2tmUklxakJYL3MvVi94TXQrc09TNmdvVlpVM1NPQVpXTS90MmVHWjBiR1c3b01YdVNaWTZaVkFiUDUwTUtDbngrdi84SGRjODg4Nk9zM2J1V2NMS3NHKzh4WFFna3d2aVBaNlMvdXpjL1AyNGd3MWprNU9TWXBrMmJkb1lRY25Lc3hxYVEvQngzMVNGRGE0cncrQnBzVldXNlBnZS9uZmNON0xJZHcwRjdOWnE5bmJBSFhmRExRUkFBV2xhTlRJMFpaY1lDWEdLWmozSmpRY3krbHFaWFlwNjVIQjliaitDdy9UU2FQSjNvQ1RvUmxFVVFBSHBPQzR2R2pCbkdRbHljT1JjVnFVVnh4elRRdUFPQkFHcXRqZUZ5WmVWSFlTUVU5TTB4N3p6ejRZODZkdHVYUUdhbXhCd0RRdjJCRFBlN1FyN3JNRE9NTjRka21tTW10ZmdCQUxWYXZkMXkwMDNyUHFMMHhNS0RuNnhOOS90bmpQZVl4aEtIUmwzN1ljRzBOMjE2dldNNDdSaUd3Zno1ODlQVDB0STJqTlhZRkNZR0J4eW5jSEg2WFBEODhEeW9lTUxoVXN0OFhHcVpQK0xvMElRUWFGZ1YxbVV2eHJyc3hjTU9YRGlVTWtvcFBENHZEalpWaFkvSmsvNUpxREJXcU5YcTdhdHVXcnJ1VGZyMkNmOUJjUzNqVjAzcU9ZWnF4RnB2Z2YxTnFoY205Qnd6Nlc5NVFraVFVdnJzck5XcmYvQ2F6L2ZTd3JhMm1iTnMzV3Mxb3BnMjNtTkxKRUdXY1p4S3k5aXlKeTl2V0tzOVo2bW9xTWdwTEN6Y1NRaEpZRnBmaFluSUNVOGpuRUVQMUdwMTFQWlJmNFlyT2hKZFo2VHRnc0VncWp2cTRBcDR3bVVpTndXM0xSUVN3dGs1WnRucVJUOTR4L2ZPUzZvMjQwemVwbDhMa1V5cU9ZYXlza05NODI0SjVEa254Und6NmNVUEFCQkNUZ1FDZ1ZlWExWdjI2ZDI3ZDFjZHlzdzh1YUsxZFhHcG8zY1ZMMG5HOFI3ZmFCQVl4bHVmYXRxMVBTOXY5M0JzZS9wanNWaU1DeFlzOEJnTWhoY1NQVDZGaVlkRVpleXdIOFcxbXBWUkF1Z3N5U1pvaHBOM3pPdjFZay9Ea1lneVdhMUVlRllZT2VmUE1mNU14MGxOcTJreDc5Q3Vnc1JNNkRtR01ySlhUUFh2OHVYMTdCNk9iVTkva25HT21STGlCd0JVS3RXbXlzcktZcWZUT2FPcXFxcnQ0OExDdmJ2RjNBTkxPanZtRnR2dGkzV2ltRFBlWXh3T1BvN3Zha2hOUGJBbk8vdWd3UE1qVHNlcjErdFZxMWF0U3MvT3p2NHBJY1F6ZUF1RnFjQ1dua05ZbDc0SWFyVTZvdnhDQ3BxUnRodW9UaUFRUUwyMUdhYzc2eUtPQzJwRitDaU1qdlBubUVDaFk2OVBkQnpRZHFiTzVleWF4VVJrSjlRY1F6bTVTMHIxSGZCbE93OFNub3JEc2UzcFQ3TE9NVk5HL0JCQ0pFcnBuNVl0Vy9hUUxNc0ZKMCtlYkJjNVR0cVZsMzl3VjE3K3dkTHU3c0paZHZ2OGRKKzNuSmZsYUhlVEpFQWt4R2ZUYW11cXpXbUhoaEtwZVRCME9oMi9aczJhL01MQ3dpY0pJWFdEdDFDWUt0Z0VKN2IySE1aVjZtVUpYZjBaYWJ0RTlFMHBoY3Zsd3ZzbklpT2xVd1lRTlZCUUdCV3g1aGlHZ3hUSWN4d001RGtPY3QzYVFzNnVtOC82Vk9WRUprazV4MUJDZmJKV3FCSE1ua05uSXpXUHhoY2dtZWVZS1NOK0FJQVE0cVdVL25iRmloVVBBWmgyOHVUSmNLam1NeGtaVFdjeU1wcUlKREZ6Yk4ybFJVN25USlBQWDZpUnhQUnhIRElDTEd1M3F6Vk56U25HVTBjdG1hZUhHcTluTVBSNnZXcjE2dFg1SlNVbEcxUXExWUZFOUtrd3VYalB0ZytyVEhPZ1Vxa0d0UDJKVlRiZVlpbFdtZC92eDZuMldsUjNSYjQzaUJxTTdnbXZvTkRIUUhPTW1PRnJFak44VFZTaWpNcG1LT1dkdXBuRXh4WVNpUm5YT1lheXNsMVNDMDFTaXY5VTBPSTlUVmc2SmVhWUtTVitnUEFmNTI4dXZ2aml1MHdtMDhKOSsvWTFTcElVL21WVGxwV1BabVpWSDgzTXFnWUFpOGR0S3JmYlM5Tzl2bnlqRU16U2lXSUdvWlFmbytHSlhvN3ZkcWxVblQxYWJlc1pzL2xNdThIUWsraVRaR1ZsR1ZldFdwV2FuNS8vQjVWSzlVbWkrMWVZSFBRSUx2eTdhU3R1SzdzS2VwMCs2VmQyQnFvamlpSzZiRmI4NjlDN1VmV0RVOE01V2VFQ01kZ2NRMWdpQzVtZWFpSFRVdzBBakljM2NYWmRLZXZsOHhtQnpTSWlrd0ZLeG15T2tUbXBtNnFrVHFvVld3V3o1NHhrRU1KelRLTGVBU2JDSERQbHhBOEFFRUo4bE5JL0xscTBhSDFxYXVwTmUvZnViYlBiN2Q1WWRhMTZRNjlWYnpnQTRBQUFzSkxFNUhpOTZaa2VqOFhrOTJZWWdtS2FTcFowdkN4ck9VblNjWlJxR0VwWlFpbkxFTUlDQUtWVWtnbVJLQ0dTeURCK2tTRytJR0Y4SXNkNTNEelgyNnZXV3J1MFdtdUx3V0FicWRIeVVDa3ZMODlldG15Wkp6TXo4NmVFa0theFBKZkN4T2NqenhFczY2ckVqTHhpcUZYbjdIL0dXOUFNcHgybEZMMk9YcnhkdFEwT255dmlPQ1dBMzZqWSt5Z2tsdUhNTWJKZTZBM3FIZUU1aGtxVVliMmFkTTdEVzRpZnkyQ0NYQnBrb2lNeTBVSWlPa0laRGFGZ0tRVkwrdVlZVUNxQlFLSUVFaGpxcHd6MWdjZytjUERJdk5ncnFVV3JyQTFZQllQZk5sS2o1YUV5VWVhWUtTbCtBSUFRUWdHOFNTazlrNTZlL3BWang0N2xIVDkrdkUyVzVRR2ZoQkxMeWkxR283WEZhTFJlb0tFbWhOVFVWTzNpeFl0elNrcEtkaGlOeGhjSkllN3hIcE5DOGlNVGltZFBiY0szREY5QWx0a0NubzkrSVIxdklUUllUQitIdzRIZFp3NWkzM2tlWGdBZ2FDa29HMVdzb0RCcVJqckhFSmJJc2pGZ0RSb0RDWjlqUm1xMFBCUW0yaHd6WmNYUFdRZ2hKeWlsUHpLWlROY1hGaFplZmV6WU1XZGpZMlAzZUk4clVmQTh6MVZXVm1aVlZsYjZjbkp5ZmtNSWlaNEJGQlFHb0YzdHhQTjdYc2M5bDl5S1ZHTUtXRGFrRmliQ05wakg0OEdKbGhyOCsvQUhVVzBCd0pjYXMxaEJJV0VvYzB4eU11WEZEd0FRUXZ3QVhxS1VmcHlibS92cGxwYVdwVWVQSHJXM3RMUWszTjdtUXFGU3FkalMwdExNMmJObms2eXNyTmZWYXZWbVFraGd2TWVsTVBFUU5jQ1pubGI4WTkrYitQeVM2NUNha2hvV1FHZEp4dFVmbDh1RlV5MW44T3llMTg3bDhPcUhxQVdFcFBTNVVaaHNLSE5NOHFHSW4zNFFRdG9BUEVVcGZTcy9QLy9henM3T1JkWFYxZjY2dWpwcklCQVljU3lkQzRuWmJOYVdsSlJrbEpXVkNXbHBhZTlydGRyM2szMzVVU0g1OGFRQlZTMDEyTGovVFh4K3lmVklNUmpCY1Z6UzJQV2NqOVBwUkZWVE5aN1ovUzhJa2hCOVFRQThac1hXUitIQ29zd3h5WU1pZm1KQUNHa0E4RWRLYWNhMGFkTXVzVnF0bDdlMHRHaWFtcG84cmEydGRsRVV4OVJnYkxqbzlYcFZYbDVlMnZUcDA3WFoyZGx0WnJQNVdZN2o5aEpDZ3VNOXRwR2l6cjBIVk9oRzBQb2FFaEY1bDFIbFFwWHpaUVJhZmc4cURUZk9GZ0ZoamFDUzgxeC82anlvc3I4SWY5TmpRSXlNNDZ5MkRKSXZLYUs0SndSSkEvaFRLS3JhYXZEL2RyeU0yeGF2aHlVdFk5aEcwTEhLRWlsNlpGbUd2ZGVPdldjTzQ5WEQ3MEdTWTkrcUFUMkZNQW05dkI1YVhveVRWamZlUGRNMXJIWTVCZzJLVEZyc2JySEhyWE5saVFWVlZqZGFuTDVCKzd0L2NSSDJ0Tmh4c0QyVS9pblhxTUhuWnVmaWxhcjJJYldmN0NoenpQaWppSjhCSUlSMEEzaU5VdnBHWGw1ZXhlelpzNWZZN2ZabEhSMGRmR2RuWjdDenM5UFowOU56d1NOV01neERMQlpMaXNWaU1SWVVGSEFXaThWdU1wbmVWNmxVK3draExSZDZQSW1HTUJwb0NoK0c1RG1Pb1BYVmhQVEpwMThEVGY0M3dIQnA4TlorWjFodDlSVi9BNk9aQnZleDY4UENpVFV1aENiL213QVY0Vzk2UFBKYzVzdWduN1VSZ2ZabjRLdjdVVUxHbnd4NDBpbFVIcUMydXdsUGJuMGVYMWg2QTZabkZrQ24wMFZrZ0FmR1ovWEg1L2ZCMXRPRHQ0NXR3YTY2ZzNHdlEyWUJkMmJjd3hPYXI4d3Z4SCtxTzRjdGZxNHN0ZUE3SzBvd2U4UFdjTm5xb25Tb1dBYnYxMXBoMHZENDlaV1YrUG5ITmZqSHNWWjhZMWt4OG93YS9INVBIVnBkL3FqKzdsOWNoS0FraDhWUHRrR05yOHd2eEk2bW5waml4Nnpsc1NUWGhNVjVKZ1FrR1kvdnJCM2VoVTlRbERsbS9GREV6eEFnaEVnQXFnQlVVVXFmeTgvUEx3NEVBak5kTHRjOHQ5dGQwdFBUSTl0c05yR25wOGZ2ZHJ1OUxwY3JrQ2pscmxhcnVaU1VGSTNSYU5TWnpXWjFSa1lHYXphYkpaMU9WNVdXbG5ZRXdHbENTT3VnSFUwZ3VMUXJRVmdkQW0xL1NsaWZnWTVub01xNkJhcnNMeURZL1JwRXg2NWh0SDBCaGxrYm9TdmZBTS9KTHdPZ0VMcmZoSkMrSHByOGIwTG9lUStTK3lpQTBJcVBydnhwVU1tTFlOY3JDUnQvTWtCWkFsY21rTklPOVBxY2VHcmJDN2hzeG5Lc0tWK0tGR05LT0JqaWhUWndGa1VSRG9jRE5SMzFlTzNRZStoMDJlSmZBd0NQWlhKN2VPVWFOZmhVMmNEcTdraUhFMjB4UkV0LzdsOWNoRjYvZ1BkcnJTaEkwUUlBR2gwaDRmSldkU2QrZEhFWk50MjJCUDkzcUJsL1BkZ0UveEFmZVR6RG9DeGRqMWtXQTJaWmpGaVFrNHFTTkQwSWdDYUhEeDgzeHYvOVRWYVVPZWJDbzRpZllkTDNSMXJUOS9NbXBWUlZWRlNVRDZEQTVYSVZCd0tCQWxFVWMzdytuOTdwZEVwK3Y1OEdBZ0haN1haRGtpU0pVaXFMb2tncHBUS2xsSEFjUndnaERNZHhoT2Q1VnFQUkVLMVdTelFhRFpPU2tzSm9OSnBlanVQYWREcmRRYTFXV3crZ0NVQUhJU1FoVVRqSEcrMzBuMEdkZTNmTVkvcUtad1pzRzJqN0szejEveFg2UURnUUxtWEErdjdtWDBObCtReW82QVRoWXlkY3BxSVRvSkZiNzJMdkZ2aGJmZ3ROd1hmQXAxMEJvZWM5QUlDdi9yL0JtVmVETjY4TmlSL0NRamZ6L3dCR0RVL1ZMWkRjSTBwK25OUUllc0NiQWVpN0FabksrUERVVGh4cE9ZbHI1NnpCekp4UzZIUzZ1Q0lJU0t3UUVrVVJicmNiSFQxZDJGSzlCM3RqdUxLZmo5OE1CQXlEVnB2UUxNaEp4WUtjZ2QzWUh2N3c1SURpeDZ6bFVaRmh3Qk83UWlzd3Bla2h5L0FhVzJnUjRreVBCM2U4Y1JnM3pzckJsK2NWNEpVVGJlaHdEejRYLzJ4TkJUSU5LdkFNQTU4ZzRWUzNHN3VhN1hqNlFDTU90VHZRNVFuZzB4WFpzT2hVc0hvbjdJN0txRkRtbUF1REluNUdTZCtlWjEzZno3YXo1WlJTSFlCMEFNYStINE1rU1RwSmtuaEprbmhabG5rQWxHRVlnV1ZaUWFWU0JRRjRBTGo3ZnB3QWJCUEplbjQwK0dxL042ejYycExISWo1emhya3dYUFQya05yeTZldmpIbk1kdVRJc1doaDFIaGhWTmdCQTdOMEdQd2lvMEEzT3VEQmMzM3Y2UGxEUkhpNExkdjREaFBBQUZjSmxjckFkY3FCdDZCZVg1UGhNRkd3QTBMaENnc1RxN3NILzdYNFYwOUp5c2E1aUZVb3pwMEduMDBHdFZpZmNMWjVTaWtBZ0FJL0hnODdlYnV5dU80aGQ5WWZpMnZiMEoyZ0liZDFOZHQ0OTA0V2ZiS3Nlc0k1UGtLQm1HWHh5enlVUjVjZnZYdzBBK01uV2FqQ0U0RWlIRTJZTmo3bFpLZWoxQ3hBa0dXYk51VmhQbSt1NnNibStHNkRBank0cHc2Mno4OExIdnJtc0dOOWNWZ3dBK09LL0R3RUE5cmYxWWtkVEQ2cHRialQwZW5GK3hCc3R6K0ovTDZ2QWhuME5lUHBBd3dpL2djbUZNc2VNRFlyNEdTTUlJVjRBTVNONktrUVQ2SGgyV1BYUEZ6K1N2M0ZRQWFVdGVReFVzRWJaNlBSSERqU0gvNi9PdVJ2cXZQc2lLeFI4ZTFqakJJQkF5NVB3TmY1czJPMlNtWkROREEwTElBQm83R25EMzNhOWpIUzlDU3VLRjZBeXB3enBSalBVYWpWNG5nZkhjV0FZWmxpaWgxSUtVUlFoQ0FJQ2dRRGNYamZPZERWaWI4TVJuTzZzQngyaU1YelFBRGl6SnIvd0FRQlJwbkFOd1hGSUpzRC85b21rNWZsbXJDdXhhNDBiVlFBQUlBQkpSRUZVaEQvbnA0WXl2Vzc4N0lLSU5oL2Z1VEp1ZjEvODk2SHd5dEFqbDVaamMzMDNkamFGUExuUGlweDN6blNGeTJJeE04TUFBcURLNm9wYlJ5R0VNc2VNRGtYOEtFd0txTkE5cUlEU2xqd0dLanFHTGJSY1I2NGM4YmlNYzk4YmNkdWtoZ0R1TEFBTW9IRkVIcko1ZXJIcDJFZllkT3dqNUp0emNGRnVPZkxOT2NoSnNVQ3YwWUZsV1hBY0I1Wmxvd3lsS2FXUVpSbWlLRUtTSkFTRUlMcWMzV2h6ZE9Ga1J5MU9kOVpCa0libkVldzMwTkJZSjFIeTBwc3JjK01lbTJiU3hqMWUyK1BCSjMxR3lES2xlTGtxdENLcDQxbXNLN0dFUDFka0dNSkN4cURpOEYrWGxPSGZKOXV4dDdVMzdua1B0anZDQnM2UFhGcU9ZNTNPY0g4V25Rb3lwYmg1Vmk0YWVyMElpTkU3S3FscUhsOWJVZ1N2SU9HVHR2am5VVkJJQklyNFVVZ0srUFJQamZjUTRqSVpiWGNTaGR0Q0lhb0FmVGNCaWJHdzBtSnZSNHU5SFFCQVFKQmhNTU5pVEVPNjNneVQxZ2llNWNHekhCakNRSkFFQ0pJSVQ5QUxxOHNPbThlT0RxY1Y0aEMydEdMQ0VIak1NbnptVVZ4Z2t2TElwZVZ4ajgzSlRNR2N6TmoyYnk5WHRZWEZ6MENjNm5ialZIY29kTXZhNGd3QXdQTkhXMUZ0RzFrNEY2czNpTi90cWNmOWk2Zmh2ZUpsY2V0MXVnTjQrTU9UOEFoSjVlbXRNQWxSeEk5Q1VxQ3YrUHQ0RHlFS3lWOExzZmRqQUlBNjk2dlFUdi9wa052MjdpNEU1QURFM284aCtldkdhb2hKZ1Q4VkVOVVV4aTRDZGdBYlZRb0txN3NIVnZmWUI3V1ZlTUNkU1NGb3gveFU0OFpySjl2eHlKYlRRNjUvMXA1bnVLd3V5b0JYa0pCalZDUEhxSTVaWjNlekhVRnBZUHZZWnc0MTRlK0htNkhqV2NUWStZUWtVM2dWMGFOd2dWREVqMEpTNE5nM2MxajFVNWVjakZuT2FLWVAzSkR3QTlTUklmc2J3NStDSGM4ajJQRThBRUIwN0lTdjdvY0Q5TXRDbGYxRnNOb3l5TUV1b0MrZGdydnF4b0hITTBrUU5ZQzlnRUpuQTdTTzJLdEFGd0pLUXNFWVBla1VZQ2JSUHRjRll2Mk1MRnhUbG9XL2ZOS0lnKzBPOEF5RHRkTXpvT05aUEhYMW5ManRWdjk5RjdyUDg4N0tOV3B3OTRKQ2RIZ0MrTS9wVGhTa0RrMkpkbm9DTWJmRkZCUVNpU0orRkpJQ0tpUm1OU0JsNFo0Qmp6T2FhZkhyeUVIMDdpNkllVWp5VkVIeVZNVTh4cGt1aGJiNFViQ2E2UWkwL1Rsa1VFMWpwMVNZMUpDUUc3emZSS0h2SVZDN2tJamczRU0rZDBCUDRVMFByZnBNS2dPZk1TUlRyOGJxb25SYzNSY1g2QmRyWjZMVEhRaC9lNWVYWkNCRkhab21mcnE5R3UrZmlVdzAvcE0xTTNCUlZncnNmZ0Z6czFLd05OK011Vm1oTGJlYkszUGhFeVE4dWE4ZVdwN0YyNTlmT3FReDNmM21rUUVqVFNzb0pBSkYvQ2hNS3J5bjc0bDdURGZqejVDREhmRFgvemptY1lyaHYyM3FLLzRPUHYxVEVCMDc0VHIxRlVqZW9XOURURlprRG5CbFVuak1GSnBlQW8wYllLU3hFU015UXhGTUlmQ2wwajdSTTNYSU5XcHdSWWxseE8yWDVKbnd6UFh6QUp6VHFGOSsvVEErYWVzTmY3NXRkaDZPZDduZ0V5U3NMc3JBUzhmUGhXeEkxNm13c2pBTnp4MXBnU1JUM0RtL0VHdUxNK0RzOHpUYmVLd1ZUK3lzaFNETDBQR2hrQWVQNzZ6RkM4ZGlCd2krS0NzRnozOTYvb2l2UjBGaE9DamlSeUVwVUdYZWtwQitndDJ2eHoybW0vRm5RSElQV0NjTW80Nkk1eE1QUHYxVEVKMjc0VzkrQW9SUEI1ZTZJbWE5NFVTVW5peklQSUhYQW5ndGdNcERvZllROEQ2QUdlV2ltTXhTQ0RxQ2dKNGlxQWZHYlk5dG5GbVdiOGF5L0pGYmMxdTlRZnludWhOdjEzUmhScm9lMzFoV2pBUDl2S3dXNVpvd1B5Y1YzLzNnQkZoQzhJdkxaNklzVFkrYXZtd0w5eTZhQmxtbWVQNUlTTXg4VUdmRm05VWQyTjdRZzBQM1hnS3JKd0JCam55aGtFRWhuUi9jNSt5eE9PVUtDbU9CSW40VWtnSmQyZS9IZXdnUk1Id21ETFAvUGFTNlhNcnlRZXYyN3N4S3hMQW1MRUU5RU5TSEpqZEdBSGgvNkljUkNSZ1JZRVFLeUFCREdJQlN5S0FBRThyREpYT0F4SVdTcXdyYXM5dGF5a1Q1bitwTy9HckhtU0hYUHo5R1Q3M2RpNGMvRE5uT0Zac2pzN3dTQU45YVhveUdYaS9lcncxdGRUMndaRHErdDdJVWQyODZna1c1Sm55dU1oZFA3bXRBank4WUhzOWdwR2xWbUc2T25WRTJ4NmdaOHJVb0tJd1dSZndvSkFYREZRZW1sWU0vYUVlREhPeUE2OUNsZzlZenp0K0dvUFhmQ0xUOGJrekhNNW1RZVNEQUF3RWpFQzFpRkVQWHdXQUljUE1ybjZEVzdrRkFERzBwemN3d2hGM1lDWUNsK1daNGdoS09kVG5EN2U1Njh3aGFuQVBuOHpyTFoyZmw0S0tzRkR6NHp2SHdTczFqTzgvZzk1K2FqVzh2TDhFTkZkazQxdVhDTTRlYWhqWDJ1eGNVNHU0RmhjTnFvNkF3RmlqaVIwRWhGbFNBNUQwMXRLcWlmY2gxRlJSR3k0MnpjdkhEaTh0dzV4dUhjYkRkZ1FlWFRzZG5aK1pnemJPNzRRNks0QmdHdjdwOEpob2R2bkJhQ1l0T2hUOWRleEUyMTNmajIrL0ZOdHcvUzBHcUZ0OVpVWUx0alRaOFZOOGRMdDljMzQwUDY2eTRZMzRCYk41Z2hEQWFLci9hZVNhOFRYWStjN05Tb2lKS0t5aU1GY3pnVlJRVUxnQ0VHOTdQK2MxWi9hQS9mVFdIV0U5QklmbEkwNnJ3eldYRmFITDRjS1F6dEtyelhxMFZXcDROZTJ3SnNveFhUclJqUVU0cUtqT05BRUwyUGErY2FNT1ZKUllzSDhCT1NNZXorTjJWbFpBb3hZLzd4UkJTY3d6dVgxeUVOVVVaQ0lneTBuVXFmSFhodExBaHM0TENSRU5aK1ZGSUNrd3JXa2ZWUG5YWjBBSUpNdHFTUWVzNjlwYURpckdqNERLYUlsQ2hCMVQyZ3RYUERoWEtVekl2b01JNDhOK1hsQ0ZGemVHaGQ2dkNxeTZIKzdLaGY2bzBNNXhPNHJXVDdiaG4wVFRjTkNzWFZWMGhFYk5oWHdQV2wyZmhlNnRLOGRtWDlnTUFqQ29lcnFDSUlwTU9ra3h4UllrRnBXbDYzUHZXVVZpOVFaZzBQRzZveU1ZWDUrWWpRNmZDeHFPdGVHcC9BMzUwY1JrK1B5Y1A2NG96OE55UkZyeHhxZ01TcFFoSU1uTDdiSGNFS1hwVjZQc3JTL0g5bGFVWDRxdFNVQmdRUmZ3b0pBWGVNOThhVm4xZDZXOGlQZzgzSy94QVVDbCtya0REbkRmQ21kN1BJdlJ1U2RpNUZSVGlzVFF2bEh6MDlWTWQyTnQ2TGc0T0JmQnhZdzh1TDhtQWhtUGhGeVcwdWZ6WTAyS1BpUE5vOXd0NC9tZ0w3bHRVaEl1bnBlUGpSaHMyZjJrWk5GeG85ZVpRdXdPdm4rcEFxOHVQeGw0Zi9ycCtMaGJscFlKakdHeHZzT0YzZSt2QytiNStzUGtrUG02eTRic3JTL0dkRlNYNCtwSWl2SGlzRFhmTUQ4WEpraW5GZ2Ziby9GeC9QZGlFTjA5M3hMeStHZWtHUEhIRnJBUjlXd29LQTZPSUg0VnhSZXpkQ2lwN0VPemNPS3gyaktZUWtuTi8rUE53azVXT0ZIL1RZMkRVQlFCaEFTcENkT3lBNk5oNVFjNnRNTFhaMjJySHd4K2V4TllHVzlTeFAreXJ4Nk1mMTBTa21MaG4weEdjYjVMejdPRVduTFM2c2Eydmo5L3ZyVWVhVmdWUFVNVHJwMEtpWkg5Zjh0SVdsdy8xVlY2OFhOV0dNMzN1N2YxNXU2WUxXeHRzdUxreUY2NmdpRS9hSE9qeWhnSWtIdWwwb3FyclhHWjJVYWI0VDNVbkRyVDFvdDRlKytYaWJCMnJkNEFjS1FvS0NVSVJQd3JqaW1EL0VJTDl3MkczOHpmK1lneEdNempERldrS0Nva2tuanU1TFlaZ2lHV0w3QTZLRVViTThZeVBBZUFuVzZzSEhZOVhrUEQzdzgzaHp3MjlzWVZOVUpMRGJ2WHhhSGI0QnEyam9KQW9GSU5uQlFVRkJRVUZoU21GSW40VUZCUVVGQlFVcGhTSytGRlFVRkJRVUZDWVVpamlSMEZCUVVGQlFXRktvWWdmaFNrSjRkT0dWRTh6N1FmZ3paZVA4V2dVRkpJZnM0WWZVcjBIbDA3SEpkUFN4M2cwQ2dxalEvSDJVcGh5OE9ucm9TdjdBM3kxMzBIUSt1cUFkVFg1MzBTZzdhOGo4a2hUVUJodlB0VVg5WG00dkZQVEZmSDVpaElMSHIyc0FqL1pWajFvQXRPdkxweUdGNDYyWUh0anRFdStna0t5b0lnZmhhUkhuZk1WYUl0L1B1TDJjckFEenYxenc1L0YzcTJRWEFlZ0s5OEFWajhMdm9aSG9TVFVWSmlNUEw1dVpFRUR6eGMvdTVydE9OenB4Qzh2bjRueWREMSt0NmN1cGl1OWdzSkVRUkUvQ2ttUDVEMkZZT2MvUnRTV1Q3OEdvRUpFR1pWY2NKKzREZnJ5cDZETyt6cmtvQldCdGorRGNDbXhPMkZVSUZ4cVZERVZuWWpPU3E2Z2tGeHMyTitBRGZzYmhsVDMvc1ZGdUg5eFVWUzVPeWppdnY4Y3hTOHZuNGs3NXhmQzVoWHczSkZtR05TeHB4QVZ5OEFZNDVnN0lDcDNqRUpTb0lnZmhhUkhkT3djY1JUbGxKUWxpR25hUmdWNFR0OEx0WE12QWgzUGdmQm1wQzZKSFdCTm5mMGxxTE8vRkZYdTJEY1RWT2daMGJnVUZDWWFva3p4dlE5TzRHQzdBeTlYdGNHazRmSHhuU3RqMXIyNU1oYzNWK1pHbFYvOHpFN1kvVUtNRmdvS0Z4WkYvQ2hNSEFnTDdmUkhJZG8vZ0dEL0NFTmFkU0VjNkhtSlJ4bFZEdVJnT3dBWmdmYi9Cd0Nnb2d2ZTAvZEVOZGZOK0RNRSsyWUlYUzlISGFPaUs2cE1RU0haaUxlYU14Z2xaajNxN0I1UUFKbDZOYm84QWNnVStNZXhVQkppZDFEQ2R6ODRFZFh1OFhXejhIRlRUOHdjWHU2Z05PeHhLQ2lNQllyNFVaZ3dzTHFaNE5PdmdUcm5Ea2krR2dSYU55Qm8vUmNnRDVBTGlIQUFQU2RTR0hVQmpQTTJRK2g1RDc3YTc0TEsvdEFCS2lEWS9YcFVjOTJNUDBQMjFjVThwcUF3RWZpZzFvcjM2NnhEcW50RnNRWHJTaXdBZ045ZFZZa3Fxd3RQN3EzSHYyNWVoQzBOM2ZqSnRtb0V4SkI5bkNETFViWkJRRWo4TlBaNll4NVRVRWdXRlBHak1HR1FQTWZoL0dRaDFKbTNRcDMvSUhTbHY0V204UHNJdEQ2TllNZXpvTEl2dWhGUmdmWVRSM0t3RFVIcnY2RE8rUXBZL1N4NFRuNFJjcUQxQWw2RmdzS0ZwZFkrZENIaUZTVFkvUUwwUEl0cEppM2VydWxDdXp1QVRkV2R1RzFPSHNyVERYamc3ZU5vZC92SGVOUUtDbU9MRXVkSElmR1FNWFNka29NSWREd0w1eWZMNEt2OVBnQUs3ZlNmd0RoL08wQ2k0NUFRaGdmNmIzdFJDYjY2SDhKWC8yT3cra3JvWnZ4MXpJWTZJb2hpRHpyVm9DQmpkcis0Z3lLV0Y1aGhHbUtNbm0wTk5qeXhxeFozTFp3R2hoRHNiTzZCVENsKy9uRU5IdDlaaXhrWkJqeHg1Y2c4eU1ZRVFwVDdSV0ZFS0NzL0NnbUhVdmdKb0J2Ymt3Z0lkUHdkd2E1L1FwVnpGeUQ3b3J5NkFJUUVFWTNlRmd1MC9RbHlzQjJTcHdvZ0xOUlp0OGM5RmF1ZkdkUGdHUUFDSGMrTytCSmlRV1VpSnJSRGhhU0hRUFlEWkV6dWwzOGViOE5kQ3dxeEk0NWg4a0M4VmRPSm81M084T2RuanpTand4UEE2VzQzR0VKdzQ2eWN1RzNMMHZVeERaNEI0T1dxdG1HUEpSNkVVdVYrVVJnUml2aFJTRGdFc0FLWWRpSE9SV1UvQXExL0RKK1pTMWtHbGVVem9GU0VyKzRISUl3bVl0dXJQMEwzRzZIL01HcG9TeDZMZXc0dWRSVzQxRlV4anlWYS9BZ1NHeGk4bHNKa2dvSll5UmpkTDcvYlU0Y1A2cXlZbHFvRlE4aUFkZGRPejBDcnk0L2pYUzQwOW5weHN0c2RWZWU5TTZIdE16WEw0SkZMeStQMnRUVFBqS1Y1NXBqSEVpbCtHQ29wOTR2Q2lGREVqOElZUU9zQmNrSEVEMERBR1JlQXo3Z2VmTVo2TUtwY0FETDhMVThDWUVJR3o3RnNnUUR3YVZkQURyUkQ4aHhENzg2c2lHT2M2UklZS2w5QjBQb2F2TlgzamYxbDlDRlFqZUpDTnNVZ0JQV2dZL2V5VU5YbFFsWFg0SDlXdjd4OEpsNnVhc083WitMYkI2MHVTa2VuTzRDVDNXN00zckExNHRqeWZEUCtldDFjdkZYVGllOS9FRHRzUktKUkUxbTVYeFJHaENKK0ZNYUN3d0JXajEzM0RMaVVKZURUcndXZmNVMVk4SWlPUFFpMFBJbGc5eVpRd1FyQzZnSGduRWZYZVdpbS9UY0laNEJ6Ly96SUE0U0ZkdnBQUVVVSGZQV1BqTjFseE1BWE1DZzVBYVlhTWc2REpPNStLVEhyTVNmTE9LSzIwMDA2M0ZDUkhWSDIrcWx6THVzUExTK0dnZWV3OXJuZEVYVVlRdkM5VmFWd0JVUTh0ck4yUk9jZUNUb3BxTnd2Q2lOQ0VUOEtDWWNoZEs5TUIxNWlIMzZuYXZDcGw0QlAveFQ0dEN0QitBd0FGS0p6UHdJdFQwR3diWUljUEMvbkVLTUZBRkRKRzkyZHRnU3NyaHlCdG1pRFozWHVWOEhxS3VBOTh4Q29FSElSNWpPdWh5Yi9BYmlQZnhaVWRDVDIydnBoODZRcnJtZFRESm5GWGlhQkpzOHJDczM0L3NyU0ViVmRuR2ZDNGp4VFJObFo4Vk5rMHFIRXJNY0xSMXVpMm4xeGJqN0swdlI0Wk10cDJMeWhiZVlyU3pOeDE0SkMzUG5HWWJnQ1kyT2FZNUs5eXYyaU1DSVU4YU9RY01TZ3ZJUGhHUW9nSVFwSVcvVGZVR1hmQ2NLR2JFSWw5MkVFVzUrQzBQMDY1RUI4K3dIQzlyMzlTdEcyQzZyMGF3RUFnbTFUUkRtaktZS204R0dJdlZzalVtcFEwUUZXUHdlNjB0L0FjK29ybzcya2VOQXozYk5QajFYbkNzbUpJR0NIaWdVbENicGZuai9TZ3VlUG5CTW9sWmxHUExTc0dEL2JYb09HM3VnWGdiTWN2MzgxWHE1cXcvOXVxNDU1L0d6OG4vZHJJMk1HRmFScThjQ1M2ZGpWM0lQWFRyYUh5MTBCRVRNekRQamYxVFB3MEh0Vm83bWttRkNBbGtnMjVYNVJHQkdLcTd0Q3drbGYwOU1DWUhPaStwTUZPK1JBQy94TnY0VHprNlZ3SGJrU2dkWU5Bd29mSU9TbEJZUVNtNTRQbjNFZDVHQVhST2YrYzRXRWg3NzhhVUQydzF2empZajZZdTlXQkRxZUJaOStMVlJadDQzK29tTGdEaGpiMnAyRlNyNk1LY2FaQjljazlINDVINnNuQ0lPS3c4czNMY1ExWlZtRE40akRsU1VXZEh1RE9OeHhidVdUWnhqODZ2S1o4RXNTL3V1alNCMnlxN2tITDFlMVlWMkpCWitaR2Q4emJLUVk1R0JianV4VzdoZUZFYUdJSDRVeGdWRDZsMFQxRldoN0dxNURGOFBmL0Z2SS9vYWhuWjlQZ3lZL0pHQkU1NjZJWTR5MkZLeCtOc1NlZDNFMm16dGhqZEJYUEFQV09CL2VtcStmRTB5TUNvd3FKMVMvZHhzZ0I2R2Qvak13bXNKRVhWNllGbnZ4MFlSM3FqQXhJQ1JoOTh2NWRIa0MrTksvRDJGN293MlBycTFBV2JvK3FvNkdZd2Zzbzhpa1EwV0dBUi9WZDRlenVSdFVISDU3VlNYbVpLWGdoNXRQb2NzVGNyeFNzUXd5OVdwVVpCaXdxOW1Pb0NUajRWV2x5RXZSSlBTNjhpU0hjcjhvakJobDIwdGhUUEQyV3QvU21qTzdBR1NPdWpNNmNENGcvYXgvZ05VVWdVcHVVQm9FWVRSZ3RUTUFSb1ZnOSt1UVBKSDVoMVNXVHdNQWdyYTN3bVdhL0crQVQ3c0NrSVBRRlAwWTJwSmZnM0NwSUV6MEE1dEFCVjNaSCtBKzlta2tLcXU3SkhPK0E4M0xEOGM3empBTUdJWlJFaU5OVW5wWjExdG0wZGdGME5IZkx6RUlTREsrKy80SmxLYnJVV1B6SUZPdnhvTkxwOE1qU0pCa2lvdjZES1I3ZkxHVGpsNWRGaHJXaDNYZDRiSzdGeFppZFZFNmdwS003eXd2d2Yrc25vRVVGUWMxRi8xT3JXS0JSeStyd0IydkgwN0lIY09CK3VZR21nL0hlMzFYN2hlRndWREVqOEtZa0xzZVh0dE8rakJEeVROamZTNGFiQWRqV2cyUXMyK3ZGTEsvQ2NHdWwrRnYrWDFVZlpYbFJsRFJFWkVwUHRDNUVaejVNbENoQzNLd0MxU3dRZzVhUVlWdXlJSU5WTFNCQnJzaGk5M1FsZjRlS3N0bm9NNytZc0xpL05UM2xPLzBpOGE0TVVzSUlReUFjVStIcldaVnVMbG9MUWhoOEdyRFIvQ0lzY01JeEdPT3VSUVNsWERTMFFCS1E5UGd4Vm56b0dKNWJHN2JQMGpyYzJSb1RNalhaZUpJVHczb0pBaUszWGJQZXEvcHljMFBFNFlacy91RkFxaXhlUUFBZHArQTYyWmtoV1AvU0RMRnZ0YmVjTkxTODFsZm5nVlhRTVMrVm51NDdOVVQ3VmhWa0ladWJ4RGR2aUJzM2lCc1hnRTJYeEIydndDN3IrLy9QZ0Uvdld3R3Jpbkx3azJWdVFtSjh6Tk43Tm1wWitTa3YxOFVraGRGL0NpTUdXbXQxdWZzdVpuZklzRHNzVHlQOTh5MzRUM3o3VDd4dy9TdEZNVjNuL0djK2dvWWJVbEVSR2paWHcvWDRjdUdkRDVmL1NPUWZiVUlXbDhaNWNoRCtFVk56OGRucnRnMVVCMk5Sc096TEdzZnFNNVlRMER3elZtMzRKTHMrWkNvakNNOTFUalNVek9zUHU0cXZ3NVoyblRjdnUwUmlKQkFRUERWR1RlZzIrOFlsdmhaYnBtRGV5cytnK3MrL0RZa1NzRXpIQXljZGxoanNRZVRLMFRNaVN6YmM3T3NsakcvWDRCUVV0S0xudDRHaGdDRUVNanl3Qkx5b2ZlcU1NMmtneWlmcTlYazhPR3pMeDhZMHZrZTIxbUx4bDRmTmxWM0RsNTVFRlJVN0ZrV2FOZzFrSGw0TXR3dkNzbU5JbjRVeGd4eU15VHJGdmtPam1kMkFsQ04rUW1wQkdEd2xXN0pjeHlTNS9qSVR5Tlk0VzkrWXNUdEkvcWlrRDVwWExsSm92eUF6czRHZzBIRGNkeTR1dlhlVlg0OUxzbWVqN2VhZDJLMnVRUS9tbnNIdm4vZ2o2aDNEZTFOM3FJeG96U2xBTysyN29iWXQ1VTVJM1VhMHRTcCtGZkRSNk1hMi96MEdmanh2THVHMWVhYUR4NGExVGtUenMwM1M5S1RXKzdnQ04wSlFzYitmZ0ZDOWp0MDhKV3pVOTF1bklvUjhYbW8yTHhCYk5qZk1PTDJaeUdnMG9KZ3l5YWUwS1MvWHhTU0cwWDhLSXdwbGpYZEIzbyt6bnlJRUR3MTNtTkpSdXB0RmR0UGRpMm9INnhlU2txS3ptQXdORnlBSVVWQkNNRTlNejZOOVFVWFkwZm5FVHg5K2xWa3FFMTRZdkdEK01YQysvSElvYitnMnRFMGFEK1haSWVDU1c1cC95UmM5cW44NVdmUGdqVTVpd1pzMytHejRXVHZ3Ri9WZmJ0K0JWdGc0RGhNNi9LVzRPN3lHd1lkNzNodytvRTFCeXFmK3VnaFFMbGZZakZOdEcrdmtMcVQrbjVSbUJnbzRrZGh6RW03dUd1RGZZZGxLVUMrT041alNTWjZQSlpUSDlXczN6YVV1bGxaV1dxVlNuVm1yTWQwUG5wT2cyL1B2aDFMTFpYWTBYa0VqeDE3RHBSU1dQMTJQSHpnS2Z4aTBkZndxMFZmeHg5UHZJTE43UU52VzEyWnR3d3RuaTRjdDRjaUFCdDVQUzdKWGdBQStPcU13Y1hJbHZaUGtLRk9oWkhYWVpacE9nRGdxdnpsb0pTaXUwL3dlUDkvZTNjZUYxZDU3dy84ODV6Wlp4aVdHWVlCQm9ZUXlJSUVZeFlpeG1pTlNkU20xbXJWdEZxMWUvdXJ2VzJOMVZxNzNQWjJ1Yi9yN1dKcnJYWHBiVyt0dC82MHJWdHRZMXhxR21NMkl6RWhoRURJQWdFQ21UREFETU9zNXp5L1A1Sndrd0poeWNCQStMeGZyM21GblBPY2M3N0Q2L1dGTDJlZTgzM1VDUG9TRWN6SktNSytuc1A5eDg1M3pNSnVmeU1rSkdMcTVKNEtVdnZGS3g4cC8rV0dpd0hKZkRsTnB0YTM3NHJZd1VtZEx6UjFzUGloQ1pIWjV2dFVkNTdMQWlGdVRuVXNrMEZYbjZQeHhacVBQVHVTc1hxOVh1ZnhlRFFBZzNlZkd5ZmxXVFB4MWZKYjRiWTQ4VUx6UC9EcmhoZjdKeWtEd05Id2NkeTkvV2Y0N29MUDR1NTV0Mkp4ZGhrZXEzOGUzWVBNcGFuSUtvWEg2c0p6VFJ2NnQ5MDg0MG9ZRkIzdTNQSUFtbnJiOGRkVkQrSlBoOS9BYi9lL1BHUk1qMXh5SDRyUy9uZjVoVHZuM2dRQXVQYjF1M0hERy9jaXBpVnc2OHlyOFpIaVZmakt0cC9nY085UmxOZzkrTmVMUG9OZC9nYjhhTTlUZUtWMUsxNXYyNTZFNzlENHFYVWQrOVFGUHBkRkFNd1hBQmxhdVBFRDRicG5SOUlHTWxYNVFsTUwrL3pRaEJCcm9HWW1mTGNxeHV6WFV4MUxxdmxEanNibmQzM3M2ZUhtK1p6aTlYcWRUcWR6c3hCaWRJOVdqWkhkWU1XZFpUZmhnVVgvZ25SakduNVU4M3M4VWYvQ0dZWFBLZjVvRCs3Wi9uTzgycm9WbCtjdXdCT1hmZ08zekx3YU52MlpMUUxXRks4QUFHZ241L280VFJuNG9QY3l2TjJ4RzAyOUE1dFFEdVhPTFEvZ0E2K3R4YVA3bmdNQVhQZjZWL0dCMTlaQ1NvbVlsc0FTVnpsdUxia2F2NnIvTXc3M251ZzJmQ0RZaXErOTh4Qm1wWHZ4MHlWM3dXWE9SRXdibitVV2ttYk5Hbld2RDdjNkxJWnBueS9wV3JqeC9YMjFUdzgzeitlVWljNFhtcHA0NTRjbWpGaU9oRHl5L3JwTy8zYzJLb0dYRjRza0wvODFCY2lXN3VLdHI5UjkrRlZBR2ZIejJjWEZ4V2xXcS9Xc1Q0TWx5M1hleTNIcnpLdGhOMWp4bnI4QkZ6bG00OTZLMjNGdnhlM0RIcnZsV0ExbXBSZml0cEpyY09PTTVmaDI5V09vNno2RTJSbGVMSFRPUFdQc25XVTNRUzkwK01QQjlVbUx2U0tyQlBkZitIRzhmR1FUWG1rNXNmQ21VZEVqSVRVY0NMYmlxOXQvaGg4cytnSitzdVF1ZkdmbjR6Z1FHTGhHMWFUeTNlV0pQeHc1Y3QyUGR4N2IrRnB6ejJJeHpSSkdBckpBN2RtNklyei9WVVVaZVQrRGljd1htcnBZL05DRUVvV0Y0VWdrY24vak82NXZ1clhmTDlFckNXdXFZNW9JcXFhTDFCeGQ4TXFPNXVWRE5qSWNURjVlWG1aUlVWR2pFS0p1dkdJN25WRXhBSkI0YU84eldOKzZGU3Z6bDR6NDJIMDloOUVaNmNHTk01Wmpic2FNL2prM255aTlGbkV0QVlOeTRzZE5zVDBmVmE1NWVMRjVJNXA2ajU1eERxOHRkOUNKeitGRUJGdDlReitoWjlHYmNOK0ZIOGZPemdZOFh2OENBTUNtdCtEWjVmK09CMnVmeHV0dDIzRXMwb1d2dmZNUWZyRG9DN2d5Yi9Ia0wzNEFGSjdNbDZ4MVc3LzVYSnU2UklVeUxmSkZnWXlVeGRwZnFVeTBEdG5JY0RBVG5TODBkYkg0b1Fsbk1wazJ1dWZlczJyRGVzZmVoYTRuVnpoc3ZqbXBqbWs4OVVTY0IvNWVmODFMblgzNW8xb09YbEVVTEZpd3dPbHdPQjRacjlqKzJmTk5iMko5NnhZRTR5Y1d3QnpMM0ppbkRyelMvL1hsdVFzdzN6RUxUemIrRFhlVXJnWUFIQXEyNFlHYUo3SGorTURmVDB0YzVWamlLaCt3L1dqNCtLREZ6d2U5bHlIWDRzU2orNTdEUGR0L2pxNVlFTnBaUGgzcGp2WGk3bTAvUTB5YjNKT2VUMmN5bVRaK2NWbjVxclNYMXU5OVB1UlkwYTJ6bk5mNWtpRWpCeTZMSEh3cFcvWk4rbnlocVl2RkQwMDRJVVJNU3ZtN0N4WmNlLy96NjNUUExDcllWRFkzZCtjS3N6N3NTSFZzeVJSTG1Ib2FqbFc4dWJWcGRIZDdUcGs3ZDI2ZTErdDlXd2d4dWs2QzUwQ1ZXbi9oa3d5WDVzeEhZK0FJL256NDcvM0ZEd0JzYk44NTZQaXpUWGhXaElLclBCZWpJcXNVRnpsbUF3QnVMRnFPdDQvdHhzTlY5NkxZbmovb2NXdkxiOEhhOGxzR2JKOTBmWDZHY0NwZjNsKzE0SDZzVy9kTXRUNnZyRjZmc3lJaTlPZFZ2aGlrMmpNN2Nmek55dmlSS1pNdk5IV3grS0dVRUVMc2pVYWpmNjZxcXJwaHl4Wlp1N05sU2QwbE05K29MSEhXTHpQb1l2WlV4M2N1NHFxK3I2bHI5dWFOKzFkczBXQWUwL3BDTHBmTHZuRGh3bEJhV3RwVHlZNXZwUDY2NnNGUkgvTmk4MFk4WHY5OC8vK2ZQZlFhK2hMUi9xYUc1MEpLaWMvUCtURDZFbUVjaS9pUmFVekRKOTc2SGxTcHdXMXg5SCtzQmdDM2w2ekdmRWNwN0FZYmd2RVFWS25oRys4K0FuVmtjMllubmRQelJXN1pVanN2ZHJSdXU5RmJlY2pnWEphQU1xWHpSU2ZWdmhscTkrYkt5S0V0Wm1VRVhVb0hNUm55aGFZV0ZqK1VNa2FqOFMvbDVlVXpBNEhBbk5yYTJyWk5CNjdadHZuQUZUc3VudkgyL0JuTytrcWJNWlNYNmhoSEk1eXdIV3ZxTE4yeHJlbXk2cmhxR2ZQalJEYWJ6YmhzMlRKbmJtN3U5NFVRb1dUR09GbzFYWTE0dTJOa2kyZi9uN2tmSHJEdFFEQjVUWFlsSkw3MTdxOVExM01ZSHlpNEZMUFR2ZjM3T3NMKy9xOUw3QjRzemFuQUwvZjlDVjhxVzRPWGoyekN6Y1VyTVNlakNLKzJia3RhUEJQdG4vUGwwbmpUdGtYUnBoMjdMTjc1aDBWbVpWZ3hUcWw4TVNOK3JDalJ0V05odExYYUpOVEVXSjg5bmt6NVFsTUhpeDlLR1NHRUtxVjh0S3FxYXEybWFZVjFkWFZITlpqVkxZZFhWRzg1dktLNk5MdkdPOWU5ZTRIVDVwdHQwTVZ0cVk1M01BbE5IKzRNNWV4dlBGYTJjeVNkbW9kanRWb055NWN2TC9CNnZiOFFRaHhNUm96bjRtQ3dEWDg1OHRhSXhnNVcvSXpXVFROVzRLWVpLd2JkOS9HMy9nMjEzV2YvbGxqMEp0eGJjVHZlOHpmZ3JmYjM4S1d5TldnUCsvSHlrVTM0Uk9tMTJPYXJSVTlzN01zMHBOSmcrV0pXb0Y0Y2JhNitHTTNWRFlyVHU5K1F2YUJMc2MxT0NHVlM1b3NlTXB5cGh2YVhKbzd2N08rbUprK2VBQUFVTVVsRVFWVFVmQTRQc1UyMmZLR3BnOFVQcFpRUW9rOUsrZURTcFV2WEFpaXFxNnZydjFYUWVMeWl1ZkY0UmJPUWNXV2VaMmRwa2VOQVdhYjV1TmRzaURoVEdESmlDWE5YVnppcitZaS9aRi9OMGNYMUkrM1hNeHlieldhODRvb3JDa3BLU2g0eEdvMGpXekh5UExQZFY0dU5IWU5QK1JodUxwSk9LTGgzM20xSU0xang5UjFucmc3eDFJRjF1TVJWZ2E5VjNJNS9yWDVzS24vOE5XUyt6Tlk2bTJkSE81dmpVaXI3akxtbExicXNzbTVoOWthRlBxWDVZcFJxVjRiVzEreFJBL3ZLNCszMUkrM1hNeHptQzUwTEZqK1VjaWQvb1AvMHNzc3UrMHhtWnVhaTdkdTNONm1xMnY4RFVncURWdE8ycEtHbWJVa0RBTGpzclptenMrdEtIZGFPZ2pSendHMDFoTEtGa0laeGlpN1JGN01lNzQxbWRQajdYSzBIamwvUWVEUlE0Qi8rdU5GeHU5MzJaY3VXWlJRVUZEeGtOQnJmSGY2STgxTnpxQjF2SGgzOTd6RzkwT0crQysvQUF1ZGNmS3Y2VitpT0JXRTdiWlgzY0NLSy82ajVIUjVZL0NWOHJlSU8vSGpQVTRoUDlrYUhReGd1WHd4Q2FCWHhqb2FLZUVjREFQZ1VXK1lCZlhhcFg3RVU5TUxvRGl1R2JBa3hMdmtpZ0lSWnhvNm5hYkVPaHd5M3preDBOcnExWHYvcEE1S0IrVUxuaXNVUFRRcENpTENVOHVIRml4ZC9NQ01qNCtadDI3YTFkWFYxRGZxbnZpL282ZllGUFRzQTdBQUFuWWdyZVJsSG5EbTJkbGVHNVhoMm1pbm9NT2lqVnFNU3QraDFNYXRPVWMySzBIUkNhRHBGU0IwRUlEV2hhbEpScFZSVVZlb2ljZFVZanFtR2NFSXpoVUlSZTNkWDJPbnpoZHkrMXE2Q3pyRk9XaDZwMmJObjUxWlZWWVZ5Y25LK0w0UVlmb1ZRT2tPT09RdjNYWGdIWnFWNzhjTmR2MFZ0MStDZmZqVDBOT00vYTU3RS9SZCtBajlaY2hmK2ZkZHYwUjd1bk9Cb2syTTArZUxTUXQydVdLZy9YK0pTS01kMGRxZFBzYmw2aENXN1Z4Z2RjVVd4eG9YZWtwQ0tWUlhDckFtaGt4QTZDZWdBQlFLYUtnQlZrVkxWUVl2b3BScldTelZzRWpKa2xiSHVEQzNzeTlaQ1BsZThwM09zazVaSGl2bEN5Y0RpaHlZTklZUUU4SktVc3RIcGRINjZwcWJHczJmUG5qWk4wODdhM1ZXVkJxMmxlNmF2cFh1bWI0SkNUWXFNakF4TFpXVmxYa2xKeVNhNzNmNjBFR0xTVFViNWtQZHlmTWg3ZWFyRDZHYzNXQkZLUk9DeHVTQ2xoQ1lscnZaVW9jaVdoKys5OSt0QmV3ZWRic3V4R254MzV4TzRlOTZ0aUtpeENZcDZmSXcxWHd4Q2FoNHQ0UE5vZ2VUbnl6Z3VtRFFWOG9XbURoWS9OT2tJSWZaS0tiK1ptWm41SWEvWHU3cW1waWJRMU5SMFBOVnhKWXZCWU5DWGw1ZTd5OHZMdzNsNWVUOFZRdXhLZFV4RDJkbFpqdzN0MVNNYU8xZ3ZuV1Q3VWVXWFVXaHpBempSVVZwQzRuOE9yc2ViN2UraUpYUnNST2VvN3R5SHoyNzZJY0pxZER4RG5URE1GNkxSWS9GRGs1SVFJZ0xnR1NubFcvbjUrVGUwdExSY3ZIdjM3cTZXbHBha3o3ZVpLRWFqVVZkYVdwb3piOTQ4NFhhN1h6Q1pURzhJSVNidGIrRHF6bjNZZkt4bXhGMmVsN2d1d01HelBOcitSdHM3MkgrV0pTV0cydzhBZnp6OEJncXNPUWdsSW5qalpGeWExRVpjK0p4eXZoUStwekJmaUVabmVxMlVSMU9XbEhKR0lCQzR0cU9qWTNGRFEwUGs0TUdEdm1nME9pVm1yR1psWlZsS1NrcXlaODJhRlhjNEhLOVpMSlpYSi9xVy9lcFg3eHJ4d3BBMDBQSmRudThPdHYyV1cyNHBMU2dvR0g3VjF3bkdmQ0U2Tzk3NW9TbEJDSEVZd01OU3l1eWlvcUxMZlQ3ZnlwYVdGbk56YzNPb3RiVzFLNUZJak9za3k5R3kyV3hHajhmaktDNHV0dVRtNXJabFpXWDlUcS9YYnhOQ1RPMkpKalFsTUYrSXpvN0ZEMDBwUW9qakFKNlRVcjdvOFhqbXpwczNiMGxYVjFkVmUzdTdvYU9qSTliUjBSSHcrLzBUM3VWVlVSVGhjcm5TWFM2WHZiQ3dVTzl5dWJveU16TmZOUnFON3dnaEp2L3k0WFJlWXI0UURZN0ZEMDFKUWdnVlFDMkFXaW5sa3dVRkJUT2owV2haTUJpOHFMZTN0OFR2OTJ1ZG5aMEp2OThmNmUzdDdRc0dnOUZrL2JWck1wbjA2ZW5wWnJ2ZGJzM0t5akpsWjJmcnNyS3lWS3ZWV3V0d09IWUJxQmRDSkc5ZEI2Snp4SHdoT2hPTEg1cnlUdjVnMzMveTlaS1UwamhqeG93Q0FJWEJZSEJtTkJvdFRDUVNlZUZ3MkJZSUJOUklKQ0tqMGFqVzI5c0xWVlZWS2FXV1NDU2tsRktUVWdxOVhpK0VFSXBlcnhjR2cwRm5OcHVGeFdJUlpyTlpTVTlQVjh4bWM3ZGVyMit6V3EzVkZvdmxFSUJtQU8xQ2lLblpOcGltRmVZTEVZc2ZPZytkbkNkdzhPVHJINmUyU3ltdEFKd0E3Q2RmYWFxcVdsVlZOYWlxYXRBMHpRQkFLb29TMStsMGNhUFJHQU1RQXRCNzhoVUEwTWtuVG9aWGJNOUhsYXNDVHg5Y1A2cmowZzAyQk9MRGZ3cHpSK2xxMUhVZndqdkQ5UFdoNFRGZmFEcGk4VVBUaGhDaUQ4RFpGNGlpcEZqa0xNTnRKZGVnb2FjSjczYnVHOUV4eTl6enNiYjhWanhjOXl6ZVBIcjJGUXMrVXJ3S0x6WnZaUEV6anBndmRENWo4VU5FWTFKZ3l4bHlYM1huUHF3cFhvbjM1UzVFUjJUb1ZqTzk4VDUwbjF4bHZicXpIdnQ2RHVPZWViZGhSbG8rL3J2eFpVakpKL1NKS1BsWS9CRFJtRHkyOVA1aHg2eklyOFNLL01vaDk3L1l2QkdQMXo4UEFPaExSUENkNnNmeDFYa2Z3MDB6cmtSM0xJZ1htdjRCcTk0ODZMRUdSWC9HNHFXbjlDVWlrR0RSUkVSRFkvRkRSR08yemJjSHI3UnVIZE94Mzdub013TzJKYVNLLzl6emUrenRQb1IxTFp0aE4xang5QlUvR1BUNDFRVkxzYnBnNllEdHQyejQxb2ptRFJIUjlNWGloNGpHckQzc3gzWmZMWUFUazVYdnJiZ2RHOXVyOGRwcFMySjhwSGdsUE5ZYy9HYi9YOUFkQ3c1NUxxY3BBNTNSSGtncDhaY2pid0VBK3RRSUhxaDVjc0RZK3lydXdJN2pkWGpqNkRzRDl2V3BrWE45VzBSMG5tUHhRMFJqVXQyNUQwZENIUUNBQmM0NXVPdUNqOEtpTitQVmY3b1QxQk1QNGNhY0NsVGxWT0NwQSt2dzhwRk4wS1IyeHZGdWl3Ty9xTG9IVzMxNzhQRGVQeUtteFFFQUNVM0Z4dmFkQTY1OVg4VWRhTzN6RGJxUGlHZzRMSDZJYUV5K1hmMFlNb3hwdUt2OEZxek1yOFJ1ZnlOK1Z2czBESW9lbWNhMC9vbk1yN1Jzd1hiZlh0dzU5MFo4ZnM0TldKVy9CQS90ZlFiZnJuNnMvMXkrU0RmK2ZuUUhQbGg0R1lyVDh2Rzk5LzRMdmtoWHF0NGFFWjNubEZRSFFFUlRqMGxueEpyaWxYamkwbTlnYVU0RmZsbjNKM3p6M1YvQkYrM0c0NWQrQXpmT3VQS004ZjVvRDM2dzZ6ZjR2N3YvR3k1ekpoNWNzaGFmbTNNRExEb1RnQk1yc3orNjd6bjh1dUZGRk52ejhmVUxQNTZLdDBWRTB3VHYvQkJORHhxUytNZU9TVEhnZXUvNzhIYkhidnl1OGVYK3V6dzIzWW1uci9vU2cvZTEyOVN4QzN1N0QrRXJGM3dVVitZdHhndE5HeEJXLzNmczgwMGJjRHpTalVPOWJWQ0VnbXM4VlVQR01DTXRiOUFKendEd3Q1Yk5ZMzFyQXdrK09rWjB2bUh4UXpRZFNCbUJFTlprblM0UUQrRkhlNTVDbnNXSnBUa1g5bSszRzA1Y1lxakM1Rzh0bStHUEJ2Q2RuWS9EYlhIZzJDQWZiYjNWOFI0QXdLam84Y1d5bTRlTVliNWpGdVk3WmcyNkw2bkZqMFFpZVNjam9zbUF4US9SZENDRUQwQlJNazk1a1dNV2JwcXhZdEI5eTl6enNjdzlmOEQyMDR1U2p2RGd6UTh2ZHBYamVLUWJCNEt0K01CcmEvL3BtclB4dzBWZndJYjJhdnlvNXZmbkVQM0k2VlJ3ZVFhaTh3eUxINkpwUUFLSFJKS0xuOS91ZnhtLzNmL3lHZHRXRnl6RkY4dHV4aGMyUDREbVVIdi85bjhwdXhudkgrSWpxbi8yaVZuWHdxb3o0K052L2RzWjJ4V2g0SE56cmtjb0VjWVQ5UytjK3hzWUliM1VEZjE4UGhGTlNaendURFFkU1BuZVJGeG1jWFlaZ3ZFUWp2UjFERHRXUUF6WTVyRzY0TFhsNHUxanV3ZnN1OTU3T1lyUzh2RHJocGY2K3dWZDVyNElEMVhkTTJpbjUyUXh4cFRPY1RzNUVhVUVpeCtpYVVCQ2JodnZheFRiODFHWmZRRTJ0RmVQYUUydW9yUmNQRlIxRDByVEMvdTNuZnFvN08yT1hXZU16Yk5rNC9iUzFhanVyRCtqajFBb0VVYUozWU92bEg4a1NlOWlJRnRFM3pwdUp5ZWlsR0R4UXpRTkNGVnVraGkvVlVMVERGYmNWM0VIWWxvQ3p4NTZZMFRIcEJ0dEtMRjdrR1ZNNjkrMnpIMFJ1bUpCN08wNTFMOU5yK2h3YjhWdGlLcHhQRmo3OUJubnFPNnN4OTlhTnVQU25QbTQ2aXhQaG8yVmhKVHVUbHQ5MGs5TVJDbkY0b2RvR2xpMytoY3RRb3FSVlNXalZKU1dpeDlYZmhrRnRoejhmTy8vZ3ovYU0yQ01kckx1TXVtTS9kdmNaZ2NBb0NOODRvbXZBbHNPWnRvOTJIcXNwdi9Pa1ZWdnhqY3UvQ1JtWjNqeDA5by85Si9ib09qaE5HVmdwdDJEblozMWlHc0pmRzdPOVhCYm5FbDliK2FZcnMzUlp4cDZXWG9pbXBJNDRabG9tdENFZkZ5QldKbXM4K1Zac25GOTBmdHdUY0VsMEtURVQvYjhZY2psSmxyN2ZBQ0FlK2ZkaHZxZUppaEN3U3JQRW9RVFViVDJIUU1BdkM5M0lRQmc4Mm56ZlQ1U3ZCSVh1OG9SMXhMNDlLenI4S1d5TlVneldHQlVEQU91WVlBZWQ1ZmZncS92K0dYU1ZuVjNCTTBESng4UjBaVEg0b2RvbXZCRnczL05NVm1QQ1NEblhNLzFJZS83OExrNTF3TUEzdTNjaDhmcm4wZEw2TmlRNDE5dDI0ckYyWE94eEZXT1MzSXFBQURkc1Y3OGN0K2ZvRW9OQUxBOGJ4RkNpVEIyK3h2N2oxdmZ1aFdMbkdYb2lnWFFGUTJpS3haRWR5eUk3bGd2ZW1LOTZJbWYvRGZXaTd2S2I4RVZ1UXZ4L29KTGt0TG5SeWRGMk50bUczS2l1S0lvVUJSRlBlY0xFZEdFRy9pNEJSR2R0MWEvOHVWUFFsRitjNjduc2VuTldGTzhDdjlvcjhiQllITG1BOCswZStDeHV2cWJISTVXcHRHTzFRVkw4VnpUbTRpb3NYT094OTFsZWYyQ1pzZW1vZmJyZERybG94LzlhSDUrZnY1bnovbGlSRFNoV1B3UVRTZlAzcXhiblpuL0hpRG1wVHFVeWN5Z0t2NUxhbk1lMWttZE50UVltODFtdXZIR0cvVnV0L3RyRXhrYkVaMDdUbmdtbWs3Vy9GRUYxRTlDNHR4dmpaeXZwRlNMajZiOTVXeUZEd0NrcGFXWjlYcjk4QTJOaUdqU1lmRkROTTM4N2FxSGQyaVFhNGNmT1QyNWVxd2JQWjMyUThPTlMwOVB0NmFscFIyZWdKQ0lLTWxZL0JCTlE2OWMvZk5IcE1TVHFZNWpzckdGOWZ2bU5UbitNWkt4YnJmYlpEUWFHNGNmU1VTVERZc2ZvbWxxWFUvcnB5RGxIMU1keDJSaGplZ2FGKzNQZm5Za1kvVjZ2YzdqOFdnQUdzWTVMQ0lhQnl4K2lLYXJOWDlVKzR5N2JzMDBwcjJlNmxCU3pScldOUzZvejM1NnVIaytwM2k5WHFmVDZkd3NoQWlQZDJ4RWxId3Nmb2ltc1EzTE55UWVLUG44ZFpka2x1OFl5WHBjNXhzSktaMUI4NWJLaHB6L01VSS80cDQ5eGNYRmFWYXI5ZHliQ1JGUlNyRDRJWnJtQ2dzTHcvZGVlUHY5cXd3WGJWQTA5S1U2bm9raXBJZ1VkdGhldlBDZ2M3MENaY1NWWDE1ZVhtWlJVVkdqRUtKdVBPTWpvdkhERHM5RUJKUEp0UEgyaW10WDZkWkg5MjZ5SDFnUnNzVG5wRHFtOFdTTEdRN01PWlQrVWtiRVBIQWhzck5RRkFVTEZpeHdPaHlPUjhZck5pSWFmeXgraUFoQ2lKaVU4bmNyRjF4MmYzeGQ3ek9IY2dObExjN2VGWEdkNWtoMWJNbWtWMFZQbnQvMlptbGJ4cGphU00rZE96ZlA2L1crTFlUWW4rellpR2ppc1BnaElnQ0FFR0p2TkJyOWMxVlYxUTF5eTViYXduWnJYWU1uVU9uTGpDeFRkWm85MWZHZEMwVkZueXRnMlZ6YW5MNWxOSE43VHVkeXVld0xGeTRNcGFXbFBaWHMrSWhvWW5GNUN5THFKNlhVZFhkM2YyWExsaTF6YW10cjJ3QWdob1N1eVJPYTc4dm9xNHdhdEx4VXh6Z2F4b1R1V0hiQXZHTm1tNzNhb09vU1l6MlB6V1l6WG5YVlZma2xKU1hmRjBJY1RHYU1SRFR4V1B3UTBSbWtsTmF1cnE2MW16ZHZMcXlycXp0NityN1dyRjV2aHpPOElHaUp6OVlVYVV0VmpHZWpTQkZPQyt2MzUvcHRPejJkdG1FN05RL0hhclVhcnJ6eXlzS1NrcEpmR0kzR0hjbUlrWWhTaThVUEVRMXdXZ0ZVVkZkWE4yRFo5cmhVbFRaM3VMUXpJMUxXWjBwNDR6clZtWW80VDlFbmxDNUxSR2wyQnMzN3ZMNzBlcDBVSStyWE14eWJ6V2E4NG9vckNrcExTeDh4R28zYmtuRk9Ja285Rmo5RU5DZ3BwU1VRQ0h5bXBxWm0wZmJ0MjV0VVZSMnlvQWhZb3BudHpuQnByemxlRURHcTdxaEJ6UVpnR0krNEJFVENHQmZIVFRGOVIxclUwT3J1dERSbTlwbjh5YjZPMisyMkwxdTJMS09nb09CUm85SDRickxQVDBTcHcrS0hpSVlrcFJUUmFQU0QrL2Z2djNuYnRtMXRYVjFkSStvRHBBcFY2VW1MT3dPV21DdG9pV2ZIRGFvam9VaHJRcEVXVGFkWlZRVm1LYUNUa0RvaG9EdHhMYWdDUWhVU3FrNHFFVVZGV0tlSnNFRlRRc2E0MG0wTkczd1pmUWFmUFdqb0hPdWs1WkdhUFh0MmJsVlZWU2duSitjaElVVHplRjZMaUNZZWl4OGlHcGFVOG9LalI0OSt1cWFteHI1bno1NDJUZFBPeTNiUUdSa1psc3JLeXJ5U2twSk5kcnY5YVNGRWI2cGpJcUxrWS9GRFJDTWlwVFNIdytFUE5UVTFyYTZwcVFrME5UVWRUM1ZNeVdJd0dQVGw1ZVh1OHZMeWNGNWUzbStFRUx0U0hSTVJqUjhXUDBRMEtsTEsvRUFnY0VOTFM4dkZ1M2Z2N21wcGFVbjZmSnVKWWpRYWRhV2xwVG56NXMwVGJyZjdSWlBKOUlZUUlwcnF1SWhvZkxINElhSXhrVkxPQ0FRQzEzWjBkQ3h1YUdpSUhEeDQwQmVOUnNmY1MyY2laV1ZsV1VwS1NySm56Wm9WZHpnY3Ixa3NsbGY1RVJmUjlNSGloNGpPaVpReU94YUxYZTd6K1ZhMnRMU1ltNXViUTYydHJWMkpSR0pjSnlXUGxzMW1NM284SGtkeGNiRWxOemUzTFNzcmE1MWVyOThtaElpbE9qWWltbGdzZm9nb0thU1VPZ0J6UTZIUWtxNnVycXIyOW5aRFIwZEhyS09qSStEMyswTVRIWStpS01MbGNxVzdYQzU3WVdHaDN1VnlkV1ZtWnI1bE5CcmZFVUswVEhROFJEUjVzUGdob3FRN1dRak5qRWFqWmNGZzhLTGUzdDRTdjkrdmRYWjJKdngrZjZTM3Q3Y3ZHQXhHazNWM3lHUXk2ZFBUMDgxMnU5MmFsWlZseXM3TzFtVmxaYWxXcTdYVzRYRHNBbEF2aEJqUXJKR0lwaWNXUDBRMDdxU1VSZ0FGQUFxRHdlRE1hRFJhbUVnazhzTGhzQzBRQ0tpUlNFUkdvMUd0dDdjWHFxcXFVa290a1VoSUthVW1wUlI2dlY0SUlSUzlYaThNQm9QT2JEWUxpOFVpekdhemtwNmVycGpONW02OVh0OW10VnFiTEJiTElRRE5BTnFGU0U2blp5STZ2N0Q0SWFLVWtWSmFBVGdCMkUrKzBsUlZ0YXFxYWxCVjFhQnBtZ0dBVkJRbHJ0UHA0a2FqTVFZZ0JLRDM1Q3NBb0pOUGFCRVJFUkVSRVJFUkVSRVJFUkVSRVJFUkVSRVJFUkVSRVJFUkVSRVJFUkVSRVJFUkVSRVJFUkVSRVJFUkVSRVJFUkVSRVJFUkVSRVJFUkVSRVJFUkVSRVJFUkVSRVJFUkVSRVJFUkVSRVJFUkVSRVJFUkVSRVJFUkVSRVJFUkVSRVJFUkVSRVJFUkVSRVJFUkVSRVJFUkVSRVJFUkVSRVJFUkVSRVJFUkVSRVJFUkVSRVJFUkVSRVJFUkhSRlBIL0FYQkJsYm11dGZveEFBQUFBRWxGVGtTdVFtQ0MiLAoJIlRoZW1lIiA6ICIiLAoJIlR5cGUiIDogImZsb3ciLAoJIlZlcnNpb24iIDogIiIKfQo="/>
    </extobj>
  </extobjs>
</s:customData>
</file>

<file path=customXml/itemProps82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新建模板-2</Template>
  <TotalTime>0</TotalTime>
  <Words>2627</Words>
  <PresentationFormat>宽屏</PresentationFormat>
  <Paragraphs>326</Paragraphs>
  <Slides>16</Slides>
  <Notes>21</Notes>
  <HiddenSlides>1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5" baseType="lpstr">
      <vt:lpstr>Arial</vt:lpstr>
      <vt:lpstr>宋体</vt:lpstr>
      <vt:lpstr>Wingdings</vt:lpstr>
      <vt:lpstr>汉仪大宋简</vt:lpstr>
      <vt:lpstr>汉仪旗黑-45S</vt:lpstr>
      <vt:lpstr>方正楷体_GB2312</vt:lpstr>
      <vt:lpstr>Roboto</vt:lpstr>
      <vt:lpstr>微软雅黑</vt:lpstr>
      <vt:lpstr>楷体</vt:lpstr>
      <vt:lpstr>Times New Roman</vt:lpstr>
      <vt:lpstr>华文隶书</vt:lpstr>
      <vt:lpstr>方正风雅宋简体</vt:lpstr>
      <vt:lpstr>Arial Unicode MS</vt:lpstr>
      <vt:lpstr>Calibri</vt:lpstr>
      <vt:lpstr>等线</vt:lpstr>
      <vt:lpstr>黑体</vt:lpstr>
      <vt:lpstr>仿宋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2022-09-10T09:19:00Z</dcterms:created>
  <dcterms:modified xsi:type="dcterms:W3CDTF">2023-09-25T13:41:19Z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A960FDB008FF46F5808C9F3D996EF284_13</vt:lpwstr>
  </property>
  <property fmtid="{D5CDD505-2E9C-101B-9397-08002B2CF9AE}" pid="3" name="KSOProductBuildVer">
    <vt:lpwstr>2052-12.1.0.15374</vt:lpwstr>
  </property>
</Properties>
</file>