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7" r:id="rId3"/>
    <p:sldId id="329" r:id="rId5"/>
    <p:sldId id="296" r:id="rId6"/>
    <p:sldId id="260" r:id="rId7"/>
    <p:sldId id="380" r:id="rId8"/>
    <p:sldId id="402" r:id="rId9"/>
    <p:sldId id="332" r:id="rId10"/>
    <p:sldId id="334" r:id="rId11"/>
    <p:sldId id="403" r:id="rId12"/>
    <p:sldId id="404" r:id="rId13"/>
    <p:sldId id="431" r:id="rId14"/>
    <p:sldId id="432" r:id="rId15"/>
    <p:sldId id="336" r:id="rId16"/>
    <p:sldId id="337" r:id="rId17"/>
    <p:sldId id="405" r:id="rId18"/>
    <p:sldId id="433" r:id="rId19"/>
    <p:sldId id="338" r:id="rId20"/>
    <p:sldId id="434" r:id="rId21"/>
    <p:sldId id="435" r:id="rId22"/>
    <p:sldId id="341" r:id="rId23"/>
    <p:sldId id="456" r:id="rId24"/>
    <p:sldId id="363" r:id="rId25"/>
    <p:sldId id="409" r:id="rId26"/>
    <p:sldId id="373" r:id="rId27"/>
    <p:sldId id="411" r:id="rId28"/>
    <p:sldId id="412" r:id="rId29"/>
    <p:sldId id="413" r:id="rId30"/>
    <p:sldId id="410" r:id="rId31"/>
    <p:sldId id="414" r:id="rId32"/>
    <p:sldId id="454" r:id="rId33"/>
    <p:sldId id="437" r:id="rId34"/>
    <p:sldId id="455" r:id="rId35"/>
    <p:sldId id="415" r:id="rId36"/>
    <p:sldId id="366" r:id="rId37"/>
    <p:sldId id="428" r:id="rId38"/>
    <p:sldId id="305" r:id="rId39"/>
  </p:sldIdLst>
  <p:sldSz cx="9144000" cy="5143500" type="screen16x9"/>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userDrawn="1">
          <p15:clr>
            <a:srgbClr val="A4A3A4"/>
          </p15:clr>
        </p15:guide>
        <p15:guide id="2" pos="2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87A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8" autoAdjust="0"/>
    <p:restoredTop sz="94660"/>
  </p:normalViewPr>
  <p:slideViewPr>
    <p:cSldViewPr snapToGrid="0" showGuides="1">
      <p:cViewPr>
        <p:scale>
          <a:sx n="66" d="100"/>
          <a:sy n="66" d="100"/>
        </p:scale>
        <p:origin x="-1200" y="-380"/>
      </p:cViewPr>
      <p:guideLst>
        <p:guide orient="horz" pos="1582"/>
        <p:guide pos="2862"/>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50.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5DA26-6628-4845-9EC7-19668C2ED5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2DF5-0451-4A80-ACF1-4AF67238FE9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r>
              <a:rPr lang="zh-CN" altLang="en-US"/>
              <a:t>模板来自于 </a:t>
            </a:r>
            <a:r>
              <a:rPr lang="en-US" altLang="zh-CN"/>
              <a:t>http://docer.wps.cn</a:t>
            </a:r>
            <a:endParaRPr lang="zh-CN" altLang="en-US"/>
          </a:p>
        </p:txBody>
      </p:sp>
      <p:sp>
        <p:nvSpPr>
          <p:cNvPr id="5" name="备注占位符 4"/>
          <p:cNvSpPr>
            <a:spLocks noGrp="1"/>
          </p:cNvSpPr>
          <p:nvPr>
            <p:ph type="body" sz="quarter" idx="1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F1B4C8-644F-4DD2-B651-70666B2F2D2D}" type="slidenum">
              <a:rPr lang="zh-CN" altLang="en-US" smtClean="0">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5B2DF5-0451-4A80-ACF1-4AF67238FE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14:ripp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室内, 鲜花, 白色&#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7550117" y="3573859"/>
            <a:ext cx="2249236" cy="190822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0541FE0-ABB9-4A66-8F0B-322DC85A9E9D}"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0B7DDEE-BA0E-4BBF-8877-03F171C1F78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Maibenben\Desktop\svasf.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4875"/>
            <a:ext cx="9144000" cy="51883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image" Target="../media/image4.png"/><Relationship Id="rId2" Type="http://schemas.openxmlformats.org/officeDocument/2006/relationships/tags" Target="../tags/tag39.xml"/><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4.png"/><Relationship Id="rId2" Type="http://schemas.openxmlformats.org/officeDocument/2006/relationships/tags" Target="../tags/tag44.xml"/><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png"/><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4.png"/><Relationship Id="rId2" Type="http://schemas.openxmlformats.org/officeDocument/2006/relationships/tags" Target="../tags/tag49.xml"/><Relationship Id="rId10" Type="http://schemas.openxmlformats.org/officeDocument/2006/relationships/notesSlide" Target="../notesSlides/notesSlide12.xml"/><Relationship Id="rId1" Type="http://schemas.openxmlformats.org/officeDocument/2006/relationships/tags" Target="../tags/tag48.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4.png"/><Relationship Id="rId2" Type="http://schemas.openxmlformats.org/officeDocument/2006/relationships/tags" Target="../tags/tag55.xml"/><Relationship Id="rId1" Type="http://schemas.openxmlformats.org/officeDocument/2006/relationships/tags" Target="../tags/tag5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image" Target="../media/image4.png"/><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4.png"/><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image" Target="../media/image15.png"/><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tags" Target="../tags/tag75.xml"/><Relationship Id="rId5" Type="http://schemas.openxmlformats.org/officeDocument/2006/relationships/image" Target="../media/image4.png"/><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tags" Target="../tags/tag80.xml"/><Relationship Id="rId5" Type="http://schemas.openxmlformats.org/officeDocument/2006/relationships/image" Target="../media/image4.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tags" Target="../tags/tag85.xml"/><Relationship Id="rId5" Type="http://schemas.openxmlformats.org/officeDocument/2006/relationships/image" Target="../media/image4.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notesSlide" Target="../notesSlides/notesSlide19.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tags" Target="../tags/tag86.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image" Target="../media/image4.png"/><Relationship Id="rId1" Type="http://schemas.openxmlformats.org/officeDocument/2006/relationships/tags" Target="../tags/tag87.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tags" Target="../tags/tag90.xml"/></Relationships>
</file>

<file path=ppt/slides/_rels/slide2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24.png"/><Relationship Id="rId2" Type="http://schemas.openxmlformats.org/officeDocument/2006/relationships/image" Target="../media/image4.png"/><Relationship Id="rId12" Type="http://schemas.openxmlformats.org/officeDocument/2006/relationships/notesSlide" Target="../notesSlides/notesSlide23.xml"/><Relationship Id="rId11" Type="http://schemas.openxmlformats.org/officeDocument/2006/relationships/slideLayout" Target="../slideLayouts/slideLayout2.xml"/><Relationship Id="rId10" Type="http://schemas.openxmlformats.org/officeDocument/2006/relationships/tags" Target="../tags/tag100.xml"/><Relationship Id="rId1" Type="http://schemas.openxmlformats.org/officeDocument/2006/relationships/tags" Target="../tags/tag93.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2.xml"/><Relationship Id="rId3" Type="http://schemas.openxmlformats.org/officeDocument/2006/relationships/image" Target="../media/image25.png"/><Relationship Id="rId2" Type="http://schemas.openxmlformats.org/officeDocument/2006/relationships/tags" Target="../tags/tag101.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image" Target="../media/image26.png"/><Relationship Id="rId3" Type="http://schemas.openxmlformats.org/officeDocument/2006/relationships/tags" Target="../tags/tag104.xml"/><Relationship Id="rId2" Type="http://schemas.openxmlformats.org/officeDocument/2006/relationships/image" Target="../media/image4.png"/><Relationship Id="rId1" Type="http://schemas.openxmlformats.org/officeDocument/2006/relationships/tags" Target="../tags/tag10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4.png"/><Relationship Id="rId1" Type="http://schemas.openxmlformats.org/officeDocument/2006/relationships/tags" Target="../tags/tag106.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4.png"/><Relationship Id="rId1" Type="http://schemas.openxmlformats.org/officeDocument/2006/relationships/tags" Target="../tags/tag111.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27.png"/><Relationship Id="rId2" Type="http://schemas.openxmlformats.org/officeDocument/2006/relationships/tags" Target="../tags/tag114.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tags" Target="../tags/tag120.xml"/><Relationship Id="rId6" Type="http://schemas.openxmlformats.org/officeDocument/2006/relationships/image" Target="../media/image27.png"/><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1.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notesSlide" Target="../notesSlides/notesSlide3.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4.png"/><Relationship Id="rId1" Type="http://schemas.openxmlformats.org/officeDocument/2006/relationships/tags" Target="../tags/tag121.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4.png"/><Relationship Id="rId1" Type="http://schemas.openxmlformats.org/officeDocument/2006/relationships/tags" Target="../tags/tag126.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6.xml"/><Relationship Id="rId7" Type="http://schemas.openxmlformats.org/officeDocument/2006/relationships/image" Target="../media/image28.png"/><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4.png"/><Relationship Id="rId10" Type="http://schemas.openxmlformats.org/officeDocument/2006/relationships/notesSlide" Target="../notesSlides/notesSlide32.xml"/><Relationship Id="rId1" Type="http://schemas.openxmlformats.org/officeDocument/2006/relationships/tags" Target="../tags/tag131.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4.png"/><Relationship Id="rId10" Type="http://schemas.openxmlformats.org/officeDocument/2006/relationships/notesSlide" Target="../notesSlides/notesSlide33.xml"/><Relationship Id="rId1" Type="http://schemas.openxmlformats.org/officeDocument/2006/relationships/tags" Target="../tags/tag137.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tags" Target="../tags/tag146.xml"/><Relationship Id="rId4" Type="http://schemas.openxmlformats.org/officeDocument/2006/relationships/image" Target="../media/image29.png"/><Relationship Id="rId3" Type="http://schemas.openxmlformats.org/officeDocument/2006/relationships/tags" Target="../tags/tag145.xml"/><Relationship Id="rId2" Type="http://schemas.openxmlformats.org/officeDocument/2006/relationships/image" Target="../media/image4.png"/><Relationship Id="rId1" Type="http://schemas.openxmlformats.org/officeDocument/2006/relationships/tags" Target="../tags/tag144.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2.xml"/><Relationship Id="rId6" Type="http://schemas.openxmlformats.org/officeDocument/2006/relationships/tags" Target="../tags/tag149.xml"/><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19.xml"/><Relationship Id="rId5" Type="http://schemas.openxmlformats.org/officeDocument/2006/relationships/image" Target="../media/image4.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4.png"/><Relationship Id="rId2" Type="http://schemas.openxmlformats.org/officeDocument/2006/relationships/tags" Target="../tags/tag21.xml"/><Relationship Id="rId10" Type="http://schemas.openxmlformats.org/officeDocument/2006/relationships/notesSlide" Target="../notesSlides/notesSlide7.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4.png"/><Relationship Id="rId2" Type="http://schemas.openxmlformats.org/officeDocument/2006/relationships/tags" Target="../tags/tag32.xml"/><Relationship Id="rId10" Type="http://schemas.openxmlformats.org/officeDocument/2006/relationships/notesSlide" Target="../notesSlides/notesSlide9.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93980" y="296545"/>
            <a:ext cx="8106410" cy="850900"/>
            <a:chOff x="59252" y="296545"/>
            <a:chExt cx="5306302" cy="850989"/>
          </a:xfrm>
        </p:grpSpPr>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9252" y="296545"/>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4362487" y="296545"/>
              <a:ext cx="1003067" cy="850989"/>
            </a:xfrm>
            <a:prstGeom prst="rect">
              <a:avLst/>
            </a:prstGeom>
          </p:spPr>
        </p:pic>
      </p:grpSp>
      <p:sp>
        <p:nvSpPr>
          <p:cNvPr id="3" name="文本框 2"/>
          <p:cNvSpPr txBox="1"/>
          <p:nvPr/>
        </p:nvSpPr>
        <p:spPr>
          <a:xfrm>
            <a:off x="152400" y="1003300"/>
            <a:ext cx="8161655" cy="1568450"/>
          </a:xfrm>
          <a:prstGeom prst="rect">
            <a:avLst/>
          </a:prstGeom>
          <a:noFill/>
        </p:spPr>
        <p:txBody>
          <a:bodyPr wrap="square" rtlCol="0" anchor="t">
            <a:spAutoFit/>
          </a:bodyPr>
          <a:p>
            <a:pPr indent="0" algn="ctr" fontAlgn="auto">
              <a:lnSpc>
                <a:spcPct val="150000"/>
              </a:lnSpc>
            </a:pPr>
            <a:r>
              <a:rPr lang="zh-CN" altLang="en-US" sz="3200" dirty="0" smtClean="0">
                <a:latin typeface="微软雅黑" panose="020B0503020204020204" charset="-122"/>
                <a:ea typeface="微软雅黑" panose="020B0503020204020204" charset="-122"/>
                <a:sym typeface="+mn-ea"/>
              </a:rPr>
              <a:t>初中历史大单元教学的</a:t>
            </a:r>
            <a:endParaRPr lang="zh-CN" altLang="en-US" sz="3200" dirty="0" smtClean="0">
              <a:latin typeface="微软雅黑" panose="020B0503020204020204" charset="-122"/>
              <a:ea typeface="微软雅黑" panose="020B0503020204020204" charset="-122"/>
              <a:sym typeface="+mn-ea"/>
            </a:endParaRPr>
          </a:p>
          <a:p>
            <a:pPr indent="0" algn="ctr" fontAlgn="auto">
              <a:lnSpc>
                <a:spcPct val="150000"/>
              </a:lnSpc>
            </a:pPr>
            <a:r>
              <a:rPr lang="zh-CN" altLang="en-US" sz="3200" dirty="0" smtClean="0">
                <a:latin typeface="微软雅黑" panose="020B0503020204020204" charset="-122"/>
                <a:ea typeface="微软雅黑" panose="020B0503020204020204" charset="-122"/>
                <a:sym typeface="+mn-ea"/>
              </a:rPr>
              <a:t>基本流程及教学关键问题例说</a:t>
            </a:r>
            <a:endParaRPr lang="zh-CN" altLang="en-US" sz="3200" dirty="0" smtClean="0">
              <a:latin typeface="微软雅黑" panose="020B0503020204020204" charset="-122"/>
              <a:ea typeface="微软雅黑" panose="020B0503020204020204" charset="-122"/>
              <a:sym typeface="+mn-ea"/>
            </a:endParaRPr>
          </a:p>
        </p:txBody>
      </p:sp>
      <p:sp>
        <p:nvSpPr>
          <p:cNvPr id="7" name="文本框 6"/>
          <p:cNvSpPr txBox="1"/>
          <p:nvPr>
            <p:custDataLst>
              <p:tags r:id="rId3"/>
            </p:custDataLst>
          </p:nvPr>
        </p:nvSpPr>
        <p:spPr>
          <a:xfrm>
            <a:off x="1626235" y="3059430"/>
            <a:ext cx="5779135" cy="1198880"/>
          </a:xfrm>
          <a:prstGeom prst="rect">
            <a:avLst/>
          </a:prstGeom>
          <a:noFill/>
        </p:spPr>
        <p:txBody>
          <a:bodyPr wrap="square" rtlCol="0" anchor="t">
            <a:spAutoFit/>
          </a:bodyPr>
          <a:p>
            <a:r>
              <a:rPr lang="zh-CN" altLang="en-US" sz="2400" dirty="0" smtClean="0">
                <a:latin typeface="微软雅黑" panose="020B0503020204020204" charset="-122"/>
                <a:ea typeface="微软雅黑" panose="020B0503020204020204" charset="-122"/>
                <a:sym typeface="+mn-ea"/>
              </a:rPr>
              <a:t>顺德区龙江丰华初级中学</a:t>
            </a:r>
            <a:r>
              <a:rPr lang="en-US" altLang="zh-CN" sz="2400" dirty="0" smtClean="0">
                <a:latin typeface="微软雅黑" panose="020B0503020204020204" charset="-122"/>
                <a:ea typeface="微软雅黑" panose="020B0503020204020204" charset="-122"/>
                <a:sym typeface="+mn-ea"/>
              </a:rPr>
              <a:t>  </a:t>
            </a:r>
            <a:r>
              <a:rPr lang="zh-CN" altLang="en-US" sz="2400" dirty="0" smtClean="0">
                <a:latin typeface="微软雅黑" panose="020B0503020204020204" charset="-122"/>
                <a:ea typeface="微软雅黑" panose="020B0503020204020204" charset="-122"/>
                <a:sym typeface="+mn-ea"/>
              </a:rPr>
              <a:t>罗瑞茜</a:t>
            </a:r>
            <a:endParaRPr lang="zh-CN" altLang="en-US" sz="2400" dirty="0" smtClean="0">
              <a:latin typeface="微软雅黑" panose="020B0503020204020204" charset="-122"/>
              <a:ea typeface="微软雅黑" panose="020B0503020204020204" charset="-122"/>
              <a:sym typeface="+mn-ea"/>
            </a:endParaRPr>
          </a:p>
          <a:p>
            <a:endParaRPr lang="zh-CN" altLang="en-US" sz="2400" dirty="0" smtClean="0">
              <a:latin typeface="微软雅黑" panose="020B0503020204020204" charset="-122"/>
              <a:ea typeface="微软雅黑" panose="020B0503020204020204" charset="-122"/>
              <a:sym typeface="+mn-ea"/>
            </a:endParaRPr>
          </a:p>
          <a:p>
            <a:pPr algn="ctr"/>
            <a:r>
              <a:rPr lang="en-US" altLang="zh-CN" sz="2400" dirty="0" smtClean="0">
                <a:latin typeface="微软雅黑" panose="020B0503020204020204" charset="-122"/>
                <a:ea typeface="微软雅黑" panose="020B0503020204020204" charset="-122"/>
                <a:sym typeface="+mn-ea"/>
              </a:rPr>
              <a:t>2023.9.13</a:t>
            </a:r>
            <a:endParaRPr lang="en-US" altLang="zh-CN" sz="2400" dirty="0" smtClean="0">
              <a:latin typeface="微软雅黑" panose="020B0503020204020204" charset="-122"/>
              <a:ea typeface="微软雅黑" panose="020B050302020402020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282315" y="668655"/>
            <a:ext cx="241935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b="1" dirty="0">
              <a:solidFill>
                <a:schemeClr val="tx1">
                  <a:lumMod val="75000"/>
                  <a:lumOff val="25000"/>
                </a:schemeClr>
              </a:solidFill>
              <a:latin typeface="Arial" panose="020B0604020202020204" pitchFamily="34" charset="0"/>
              <a:ea typeface="微软雅黑" panose="020B0503020204020204" charset="-122"/>
              <a:cs typeface="+mn-ea"/>
              <a:sym typeface="+mn-lt"/>
            </a:endParaRPr>
          </a:p>
        </p:txBody>
      </p:sp>
      <p:sp>
        <p:nvSpPr>
          <p:cNvPr id="8" name="TextBox 25"/>
          <p:cNvSpPr txBox="1"/>
          <p:nvPr>
            <p:custDataLst>
              <p:tags r:id="rId6"/>
            </p:custDataLst>
          </p:nvPr>
        </p:nvSpPr>
        <p:spPr>
          <a:xfrm>
            <a:off x="960755" y="1014730"/>
            <a:ext cx="7586980" cy="588010"/>
          </a:xfrm>
          <a:prstGeom prst="rect">
            <a:avLst/>
          </a:prstGeom>
          <a:noFill/>
        </p:spPr>
        <p:txBody>
          <a:bodyPr wrap="square" lIns="91360" tIns="45680" rIns="91360" bIns="45680" rtlCol="0">
            <a:noAutofit/>
          </a:bodyPr>
          <a:p>
            <a:r>
              <a:rPr lang="en-US" altLang="zh-CN" sz="2000">
                <a:latin typeface="Arial" panose="020B0604020202020204" pitchFamily="34" charset="0"/>
                <a:ea typeface="微软雅黑" panose="020B0503020204020204" charset="-122"/>
                <a:sym typeface="+mn-lt"/>
              </a:rPr>
              <a:t>1.</a:t>
            </a:r>
            <a:r>
              <a:rPr lang="zh-CN" altLang="en-US" sz="2000">
                <a:latin typeface="Arial" panose="020B0604020202020204" pitchFamily="34" charset="0"/>
                <a:ea typeface="微软雅黑" panose="020B0503020204020204" charset="-122"/>
                <a:sym typeface="+mn-lt"/>
              </a:rPr>
              <a:t>根据课标中</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内容要求</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确定基本目标。</a:t>
            </a:r>
            <a:endParaRPr lang="zh-CN" altLang="en-US" sz="2000">
              <a:latin typeface="Arial" panose="020B0604020202020204" pitchFamily="34" charset="0"/>
              <a:ea typeface="微软雅黑" panose="020B0503020204020204" charset="-122"/>
              <a:sym typeface="+mn-lt"/>
            </a:endParaRPr>
          </a:p>
          <a:p>
            <a:endParaRPr lang="zh-CN" altLang="en-US" sz="2000">
              <a:latin typeface="Arial" panose="020B0604020202020204" pitchFamily="34" charset="0"/>
              <a:ea typeface="微软雅黑" panose="020B0503020204020204" charset="-122"/>
              <a:sym typeface="+mn-lt"/>
            </a:endParaRPr>
          </a:p>
        </p:txBody>
      </p:sp>
      <p:sp>
        <p:nvSpPr>
          <p:cNvPr id="9" name="文本框 8"/>
          <p:cNvSpPr txBox="1"/>
          <p:nvPr/>
        </p:nvSpPr>
        <p:spPr>
          <a:xfrm>
            <a:off x="1379855" y="3107690"/>
            <a:ext cx="6748145" cy="175323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通过了解孙中山等民主革命先行者早年的革命活动，感受革命先烈的爱国精神；（家国情怀）通过武昌起义及中华民国成立的史事，分析解读材料，认识辛亥革命意义和局限性；（史料实证、历史解释）</a:t>
            </a:r>
            <a:endParaRPr lang="zh-CN" b="1">
              <a:solidFill>
                <a:schemeClr val="accent6">
                  <a:lumMod val="50000"/>
                </a:schemeClr>
              </a:solidFill>
              <a:cs typeface="KTJ" charset="0"/>
            </a:endParaRPr>
          </a:p>
          <a:p>
            <a:pPr indent="355600"/>
            <a:r>
              <a:rPr lang="zh-CN" b="1">
                <a:solidFill>
                  <a:schemeClr val="accent6">
                    <a:lumMod val="50000"/>
                  </a:schemeClr>
                </a:solidFill>
                <a:cs typeface="KTJ" charset="0"/>
                <a:sym typeface="+mn-ea"/>
              </a:rPr>
              <a:t>通过人物配音，了解新文化运动的代表人物，并通过分析史料，分析新文化运动的地位和作用。（史料实证、历史解释）</a:t>
            </a:r>
            <a:endParaRPr lang="zh-CN" b="1">
              <a:solidFill>
                <a:schemeClr val="accent6">
                  <a:lumMod val="50000"/>
                </a:schemeClr>
              </a:solidFill>
              <a:cs typeface="KTJ" charset="0"/>
            </a:endParaRPr>
          </a:p>
        </p:txBody>
      </p:sp>
      <p:pic>
        <p:nvPicPr>
          <p:cNvPr id="10" name="图片 9"/>
          <p:cNvPicPr>
            <a:picLocks noChangeAspect="1"/>
          </p:cNvPicPr>
          <p:nvPr/>
        </p:nvPicPr>
        <p:blipFill>
          <a:blip r:embed="rId7"/>
          <a:stretch>
            <a:fillRect/>
          </a:stretch>
        </p:blipFill>
        <p:spPr>
          <a:xfrm>
            <a:off x="1814830" y="1478280"/>
            <a:ext cx="5702300" cy="148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4" name="文本框 3"/>
          <p:cNvSpPr txBox="1"/>
          <p:nvPr/>
        </p:nvSpPr>
        <p:spPr>
          <a:xfrm>
            <a:off x="908050" y="3529965"/>
            <a:ext cx="6543675" cy="147637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通过解读漫画，了解19世纪20年代“专制走向民主”的社会发展趋势；（历史解释）</a:t>
            </a:r>
            <a:endParaRPr lang="zh-CN" altLang="en-US">
              <a:ea typeface="宋体" panose="02010600030101010101" pitchFamily="2" charset="-122"/>
              <a:sym typeface="+mn-ea"/>
            </a:endParaRPr>
          </a:p>
          <a:p>
            <a:pPr indent="355600"/>
            <a:r>
              <a:rPr lang="zh-CN" b="1">
                <a:solidFill>
                  <a:schemeClr val="accent6">
                    <a:lumMod val="50000"/>
                  </a:schemeClr>
                </a:solidFill>
                <a:cs typeface="KTJ" charset="0"/>
              </a:rPr>
              <a:t>通过知识梳理民国初期北洋军阀统治期间革命党人和北洋军阀间为了民主和专制之间的斗争，知道民族民主革命的艰巨性。（时空素养、历史解释）</a:t>
            </a:r>
            <a:endParaRPr lang="zh-CN" b="1">
              <a:solidFill>
                <a:schemeClr val="accent6">
                  <a:lumMod val="50000"/>
                </a:schemeClr>
              </a:solidFill>
              <a:cs typeface="KTJ" charset="0"/>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806190" y="668655"/>
            <a:ext cx="2259965"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a:latin typeface="Arial" panose="020B0604020202020204" pitchFamily="34" charset="0"/>
              <a:ea typeface="微软雅黑" panose="020B0503020204020204" charset="-122"/>
              <a:sym typeface="+mn-ea"/>
            </a:endParaRPr>
          </a:p>
        </p:txBody>
      </p:sp>
      <p:sp>
        <p:nvSpPr>
          <p:cNvPr id="8" name="TextBox 25"/>
          <p:cNvSpPr txBox="1"/>
          <p:nvPr>
            <p:custDataLst>
              <p:tags r:id="rId6"/>
            </p:custDataLst>
          </p:nvPr>
        </p:nvSpPr>
        <p:spPr>
          <a:xfrm>
            <a:off x="941705" y="1071880"/>
            <a:ext cx="7586980" cy="972820"/>
          </a:xfrm>
          <a:prstGeom prst="rect">
            <a:avLst/>
          </a:prstGeom>
          <a:noFill/>
        </p:spPr>
        <p:txBody>
          <a:bodyPr wrap="square" lIns="91360" tIns="45680" rIns="91360" bIns="45680" rtlCol="0">
            <a:noAutofit/>
          </a:bodyPr>
          <a:p>
            <a:r>
              <a:rPr lang="en-US" altLang="zh-CN" sz="2000">
                <a:latin typeface="Arial" panose="020B0604020202020204" pitchFamily="34" charset="0"/>
                <a:ea typeface="微软雅黑" panose="020B0503020204020204" charset="-122"/>
                <a:sym typeface="+mn-lt"/>
              </a:rPr>
              <a:t>2.</a:t>
            </a:r>
            <a:r>
              <a:rPr lang="zh-CN" altLang="en-US" sz="2000">
                <a:latin typeface="Arial" panose="020B0604020202020204" pitchFamily="34" charset="0"/>
                <a:ea typeface="微软雅黑" panose="020B0503020204020204" charset="-122"/>
                <a:sym typeface="+mn-lt"/>
              </a:rPr>
              <a:t>结合</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学业要求</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中：认识中国近代史是对内反对封建专制的历史；知道民主民族革命的艰巨性；</a:t>
            </a:r>
            <a:endParaRPr lang="zh-CN" altLang="en-US" sz="2000">
              <a:latin typeface="Arial" panose="020B0604020202020204" pitchFamily="34" charset="0"/>
              <a:ea typeface="微软雅黑" panose="020B0503020204020204" charset="-122"/>
              <a:sym typeface="+mn-lt"/>
            </a:endParaRPr>
          </a:p>
        </p:txBody>
      </p:sp>
      <p:pic>
        <p:nvPicPr>
          <p:cNvPr id="10" name="图片 9"/>
          <p:cNvPicPr>
            <a:picLocks noChangeAspect="1"/>
          </p:cNvPicPr>
          <p:nvPr/>
        </p:nvPicPr>
        <p:blipFill>
          <a:blip r:embed="rId7"/>
          <a:stretch>
            <a:fillRect/>
          </a:stretch>
        </p:blipFill>
        <p:spPr>
          <a:xfrm>
            <a:off x="1369060" y="1946910"/>
            <a:ext cx="4815840" cy="624840"/>
          </a:xfrm>
          <a:prstGeom prst="rect">
            <a:avLst/>
          </a:prstGeom>
        </p:spPr>
      </p:pic>
      <p:pic>
        <p:nvPicPr>
          <p:cNvPr id="11" name="图片 10"/>
          <p:cNvPicPr>
            <a:picLocks noChangeAspect="1"/>
          </p:cNvPicPr>
          <p:nvPr/>
        </p:nvPicPr>
        <p:blipFill>
          <a:blip r:embed="rId8"/>
          <a:stretch>
            <a:fillRect/>
          </a:stretch>
        </p:blipFill>
        <p:spPr>
          <a:xfrm>
            <a:off x="1369060" y="2571750"/>
            <a:ext cx="4815205" cy="373380"/>
          </a:xfrm>
          <a:prstGeom prst="rect">
            <a:avLst/>
          </a:prstGeom>
        </p:spPr>
      </p:pic>
      <p:pic>
        <p:nvPicPr>
          <p:cNvPr id="12" name="图片 11"/>
          <p:cNvPicPr>
            <a:picLocks noChangeAspect="1"/>
          </p:cNvPicPr>
          <p:nvPr/>
        </p:nvPicPr>
        <p:blipFill>
          <a:blip r:embed="rId9"/>
          <a:stretch>
            <a:fillRect/>
          </a:stretch>
        </p:blipFill>
        <p:spPr>
          <a:xfrm>
            <a:off x="1369060" y="3023235"/>
            <a:ext cx="4000500" cy="236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 name="文本框 2"/>
          <p:cNvSpPr txBox="1"/>
          <p:nvPr>
            <p:custDataLst>
              <p:tags r:id="rId5"/>
            </p:custDataLst>
          </p:nvPr>
        </p:nvSpPr>
        <p:spPr>
          <a:xfrm>
            <a:off x="3806190" y="668655"/>
            <a:ext cx="241935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3.</a:t>
            </a:r>
            <a:r>
              <a:rPr lang="zh-CN" altLang="en-US" sz="2000" b="1" dirty="0">
                <a:solidFill>
                  <a:schemeClr val="tx1">
                    <a:lumMod val="75000"/>
                    <a:lumOff val="25000"/>
                  </a:schemeClr>
                </a:solidFill>
                <a:cs typeface="+mn-ea"/>
                <a:sym typeface="+mn-lt"/>
              </a:rPr>
              <a:t>定单元学习目标</a:t>
            </a:r>
            <a:endParaRPr lang="zh-CN" altLang="en-US" sz="2000">
              <a:latin typeface="Arial" panose="020B0604020202020204" pitchFamily="34" charset="0"/>
              <a:ea typeface="微软雅黑" panose="020B0503020204020204" charset="-122"/>
              <a:sym typeface="+mn-ea"/>
            </a:endParaRPr>
          </a:p>
        </p:txBody>
      </p:sp>
      <p:sp>
        <p:nvSpPr>
          <p:cNvPr id="8" name="TextBox 25"/>
          <p:cNvSpPr txBox="1"/>
          <p:nvPr>
            <p:custDataLst>
              <p:tags r:id="rId6"/>
            </p:custDataLst>
          </p:nvPr>
        </p:nvSpPr>
        <p:spPr>
          <a:xfrm>
            <a:off x="941705" y="1026160"/>
            <a:ext cx="7586980" cy="910590"/>
          </a:xfrm>
          <a:prstGeom prst="rect">
            <a:avLst/>
          </a:prstGeom>
          <a:noFill/>
        </p:spPr>
        <p:txBody>
          <a:bodyPr wrap="square" lIns="91360" tIns="45680" rIns="91360" bIns="45680" rtlCol="0">
            <a:noAutofit/>
          </a:bodyPr>
          <a:p>
            <a:endParaRPr lang="en-US" altLang="zh-CN" sz="2000">
              <a:latin typeface="Arial" panose="020B0604020202020204" pitchFamily="34" charset="0"/>
              <a:ea typeface="微软雅黑" panose="020B0503020204020204" charset="-122"/>
              <a:sym typeface="+mn-lt"/>
            </a:endParaRPr>
          </a:p>
          <a:p>
            <a:r>
              <a:rPr lang="en-US" altLang="zh-CN" sz="2000">
                <a:latin typeface="Arial" panose="020B0604020202020204" pitchFamily="34" charset="0"/>
                <a:ea typeface="微软雅黑" panose="020B0503020204020204" charset="-122"/>
                <a:sym typeface="+mn-lt"/>
              </a:rPr>
              <a:t>3.</a:t>
            </a:r>
            <a:r>
              <a:rPr lang="zh-CN" altLang="en-US" sz="2000">
                <a:latin typeface="Arial" panose="020B0604020202020204" pitchFamily="34" charset="0"/>
                <a:ea typeface="微软雅黑" panose="020B0503020204020204" charset="-122"/>
                <a:sym typeface="+mn-lt"/>
              </a:rPr>
              <a:t>结合</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课程目标</a:t>
            </a:r>
            <a:r>
              <a:rPr lang="en-US" altLang="zh-CN" sz="2000">
                <a:latin typeface="Arial" panose="020B0604020202020204" pitchFamily="34" charset="0"/>
                <a:ea typeface="微软雅黑" panose="020B0503020204020204" charset="-122"/>
                <a:sym typeface="+mn-lt"/>
              </a:rPr>
              <a:t>”</a:t>
            </a:r>
            <a:r>
              <a:rPr lang="zh-CN" altLang="en-US" sz="2000">
                <a:latin typeface="Arial" panose="020B0604020202020204" pitchFamily="34" charset="0"/>
                <a:ea typeface="微软雅黑" panose="020B0503020204020204" charset="-122"/>
                <a:sym typeface="+mn-lt"/>
              </a:rPr>
              <a:t>中：学生初步学会在唯物史观的指导下看待历史。</a:t>
            </a:r>
            <a:endParaRPr lang="zh-CN" altLang="en-US" sz="2000">
              <a:latin typeface="Arial" panose="020B0604020202020204" pitchFamily="34" charset="0"/>
              <a:ea typeface="微软雅黑" panose="020B0503020204020204" charset="-122"/>
              <a:sym typeface="+mn-lt"/>
            </a:endParaRPr>
          </a:p>
        </p:txBody>
      </p:sp>
      <p:sp>
        <p:nvSpPr>
          <p:cNvPr id="9" name="文本框 8"/>
          <p:cNvSpPr txBox="1"/>
          <p:nvPr>
            <p:custDataLst>
              <p:tags r:id="rId7"/>
            </p:custDataLst>
          </p:nvPr>
        </p:nvSpPr>
        <p:spPr>
          <a:xfrm>
            <a:off x="1550670" y="2832100"/>
            <a:ext cx="6406515" cy="92202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ea"/>
              </a:rPr>
              <a:t>通过解读地图，分析辛亥革命、新文化运动、资本主义经济的发展之间关系，初步知道经济基础决定上层建筑，经济决定政治、文化，政治、文化反作用于经济的原理。（唯物史观）</a:t>
            </a:r>
            <a:endParaRPr lang="zh-CN" b="1">
              <a:solidFill>
                <a:schemeClr val="accent6">
                  <a:lumMod val="50000"/>
                </a:schemeClr>
              </a:solidFill>
              <a:cs typeface="KTJ" charset="0"/>
            </a:endParaRPr>
          </a:p>
        </p:txBody>
      </p:sp>
      <p:pic>
        <p:nvPicPr>
          <p:cNvPr id="6" name="图片 5"/>
          <p:cNvPicPr>
            <a:picLocks noChangeAspect="1"/>
          </p:cNvPicPr>
          <p:nvPr/>
        </p:nvPicPr>
        <p:blipFill>
          <a:blip r:embed="rId8"/>
          <a:stretch>
            <a:fillRect/>
          </a:stretch>
        </p:blipFill>
        <p:spPr>
          <a:xfrm>
            <a:off x="1442720" y="1831340"/>
            <a:ext cx="6313170" cy="601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83285" y="4679950"/>
            <a:ext cx="6869430" cy="367030"/>
          </a:xfrm>
          <a:prstGeom prst="rect">
            <a:avLst/>
          </a:prstGeom>
          <a:noFill/>
        </p:spPr>
        <p:txBody>
          <a:bodyPr wrap="square" lIns="91360" tIns="45680" rIns="91360" bIns="45680" rtlCol="0">
            <a:spAutoFit/>
          </a:bodyPr>
          <a:lstStyle/>
          <a:p>
            <a:r>
              <a:rPr lang="zh-CN" sz="1800" b="1">
                <a:solidFill>
                  <a:schemeClr val="accent6">
                    <a:lumMod val="50000"/>
                  </a:schemeClr>
                </a:solidFill>
                <a:highlight>
                  <a:srgbClr val="FFFF00"/>
                </a:highlight>
                <a:cs typeface="KTJ" charset="0"/>
                <a:sym typeface="+mn-lt"/>
              </a:rPr>
              <a:t>根据大概念，确定教学主题，围绕主题把教学内容进行结构化处理。</a:t>
            </a:r>
            <a:endParaRPr lang="zh-CN" altLang="en-US" sz="1800" b="1" dirty="0">
              <a:solidFill>
                <a:schemeClr val="accent6">
                  <a:lumMod val="50000"/>
                </a:schemeClr>
              </a:solidFill>
              <a:highlight>
                <a:srgbClr val="FFFF00"/>
              </a:highlight>
              <a:cs typeface="KTJ" charset="0"/>
              <a:sym typeface="+mn-lt"/>
            </a:endParaRPr>
          </a:p>
        </p:txBody>
      </p:sp>
      <p:cxnSp>
        <p:nvCxnSpPr>
          <p:cNvPr id="28" name="直接连接符 27"/>
          <p:cNvCxnSpPr/>
          <p:nvPr/>
        </p:nvCxnSpPr>
        <p:spPr>
          <a:xfrm>
            <a:off x="478899" y="200398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 name="文本框 1"/>
          <p:cNvSpPr txBox="1"/>
          <p:nvPr/>
        </p:nvSpPr>
        <p:spPr>
          <a:xfrm>
            <a:off x="3651885" y="654050"/>
            <a:ext cx="4572000" cy="398780"/>
          </a:xfrm>
          <a:prstGeom prst="rect">
            <a:avLst/>
          </a:prstGeom>
          <a:noFill/>
        </p:spPr>
        <p:txBody>
          <a:bodyPr wrap="square" rtlCol="0" anchor="t">
            <a:spAutoFit/>
          </a:bodyPr>
          <a:p>
            <a:r>
              <a:rPr lang="en-US" altLang="zh-CN" sz="2000">
                <a:latin typeface="Arial" panose="020B0604020202020204" pitchFamily="34" charset="0"/>
                <a:ea typeface="微软雅黑" panose="020B0503020204020204" charset="-122"/>
                <a:sym typeface="+mn-ea"/>
              </a:rPr>
              <a:t>4.</a:t>
            </a:r>
            <a:r>
              <a:rPr lang="zh-CN" altLang="en-US" sz="2000" b="1" dirty="0">
                <a:solidFill>
                  <a:schemeClr val="tx1">
                    <a:lumMod val="75000"/>
                    <a:lumOff val="25000"/>
                  </a:schemeClr>
                </a:solidFill>
                <a:cs typeface="+mn-ea"/>
                <a:sym typeface="+mn-lt"/>
              </a:rPr>
              <a:t>确定教学主题，内容结构化</a:t>
            </a:r>
            <a:endParaRPr lang="zh-CN" altLang="en-US" sz="2000">
              <a:latin typeface="Arial" panose="020B0604020202020204" pitchFamily="34" charset="0"/>
              <a:ea typeface="微软雅黑" panose="020B0503020204020204" charset="-122"/>
              <a:sym typeface="+mn-ea"/>
            </a:endParaRPr>
          </a:p>
        </p:txBody>
      </p:sp>
      <p:pic>
        <p:nvPicPr>
          <p:cNvPr id="4" name="图片 54" descr="1667685919522"/>
          <p:cNvPicPr>
            <a:picLocks noChangeAspect="1"/>
          </p:cNvPicPr>
          <p:nvPr>
            <p:custDataLst>
              <p:tags r:id="rId5"/>
            </p:custDataLst>
          </p:nvPr>
        </p:nvPicPr>
        <p:blipFill>
          <a:blip r:embed="rId6"/>
          <a:stretch>
            <a:fillRect/>
          </a:stretch>
        </p:blipFill>
        <p:spPr>
          <a:xfrm>
            <a:off x="941705" y="1047115"/>
            <a:ext cx="6562725" cy="36271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683000" y="601980"/>
            <a:ext cx="2900680" cy="445135"/>
          </a:xfrm>
          <a:prstGeom prst="rect">
            <a:avLst/>
          </a:prstGeom>
          <a:noFill/>
        </p:spPr>
        <p:txBody>
          <a:bodyPr wrap="square" lIns="91360" tIns="45680" rIns="91360" bIns="45680" rtlCol="0">
            <a:noAutofit/>
          </a:bodyPr>
          <a:lstStyle/>
          <a:p>
            <a:r>
              <a:rPr lang="zh-CN" altLang="en-US" sz="2000" b="1" dirty="0">
                <a:solidFill>
                  <a:schemeClr val="tx1">
                    <a:lumMod val="75000"/>
                    <a:lumOff val="25000"/>
                  </a:schemeClr>
                </a:solidFill>
                <a:cs typeface="+mn-ea"/>
                <a:sym typeface="+mn-lt"/>
              </a:rPr>
              <a:t>5</a:t>
            </a:r>
            <a:r>
              <a:rPr lang="en-US" altLang="zh-CN" sz="2000" b="1" dirty="0">
                <a:solidFill>
                  <a:schemeClr val="tx1">
                    <a:lumMod val="75000"/>
                    <a:lumOff val="25000"/>
                  </a:schemeClr>
                </a:solidFill>
                <a:cs typeface="+mn-ea"/>
                <a:sym typeface="+mn-lt"/>
              </a:rPr>
              <a:t>.</a:t>
            </a:r>
            <a:r>
              <a:rPr lang="zh-CN" altLang="en-US" sz="2000" b="1" dirty="0">
                <a:solidFill>
                  <a:schemeClr val="tx1">
                    <a:lumMod val="75000"/>
                    <a:lumOff val="25000"/>
                  </a:schemeClr>
                </a:solidFill>
                <a:cs typeface="+mn-ea"/>
                <a:sym typeface="+mn-lt"/>
              </a:rPr>
              <a:t>设计大问题</a:t>
            </a:r>
            <a:endParaRPr lang="zh-CN" altLang="en-US" sz="2000" b="1" dirty="0">
              <a:solidFill>
                <a:schemeClr val="tx1">
                  <a:lumMod val="75000"/>
                  <a:lumOff val="25000"/>
                </a:schemeClr>
              </a:solidFill>
              <a:cs typeface="+mn-ea"/>
              <a:sym typeface="+mn-lt"/>
            </a:endParaRPr>
          </a:p>
          <a:p>
            <a:pPr>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654614"/>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pic>
        <p:nvPicPr>
          <p:cNvPr id="9" name="图片 8"/>
          <p:cNvPicPr>
            <a:picLocks noChangeAspect="1"/>
          </p:cNvPicPr>
          <p:nvPr/>
        </p:nvPicPr>
        <p:blipFill>
          <a:blip r:embed="rId1"/>
          <a:srcRect t="11774"/>
          <a:stretch>
            <a:fillRect/>
          </a:stretch>
        </p:blipFill>
        <p:spPr>
          <a:xfrm>
            <a:off x="941705" y="946785"/>
            <a:ext cx="7280910" cy="3744595"/>
          </a:xfrm>
          <a:prstGeom prst="rect">
            <a:avLst/>
          </a:prstGeom>
        </p:spPr>
      </p:pic>
      <p:sp>
        <p:nvSpPr>
          <p:cNvPr id="5" name="文本框 4"/>
          <p:cNvSpPr txBox="1"/>
          <p:nvPr>
            <p:custDataLst>
              <p:tags r:id="rId2"/>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4" name="文本框 3"/>
          <p:cNvSpPr txBox="1"/>
          <p:nvPr>
            <p:custDataLst>
              <p:tags r:id="rId6"/>
            </p:custDataLst>
          </p:nvPr>
        </p:nvSpPr>
        <p:spPr>
          <a:xfrm>
            <a:off x="-635" y="4691380"/>
            <a:ext cx="7953375" cy="389890"/>
          </a:xfrm>
          <a:prstGeom prst="rect">
            <a:avLst/>
          </a:prstGeom>
          <a:noFill/>
          <a:ln w="28575" cmpd="sng">
            <a:solidFill>
              <a:schemeClr val="accent1">
                <a:shade val="50000"/>
              </a:schemeClr>
            </a:solidFill>
            <a:prstDash val="solid"/>
          </a:ln>
        </p:spPr>
        <p:txBody>
          <a:bodyPr wrap="square">
            <a:noAutofit/>
          </a:bodyPr>
          <a:p>
            <a:pPr indent="355600"/>
            <a:r>
              <a:rPr lang="zh-CN" b="1">
                <a:solidFill>
                  <a:schemeClr val="accent6">
                    <a:lumMod val="50000"/>
                  </a:schemeClr>
                </a:solidFill>
                <a:highlight>
                  <a:srgbClr val="FFFF00"/>
                </a:highlight>
                <a:cs typeface="KTJ" charset="0"/>
                <a:sym typeface="+mn-ea"/>
              </a:rPr>
              <a:t>目标：通过解读漫画，了解19世纪20年代“专制走向民主”的社会发展趋势。</a:t>
            </a:r>
            <a:endParaRPr lang="zh-CN" altLang="en-US" b="1">
              <a:solidFill>
                <a:schemeClr val="accent6">
                  <a:lumMod val="50000"/>
                </a:schemeClr>
              </a:solidFill>
              <a:highlight>
                <a:srgbClr val="FFFF00"/>
              </a:highlight>
              <a:ea typeface="宋体" panose="02010600030101010101" pitchFamily="2" charset="-122"/>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974465" y="533400"/>
            <a:ext cx="2900680" cy="513715"/>
          </a:xfrm>
          <a:prstGeom prst="rect">
            <a:avLst/>
          </a:prstGeom>
          <a:noFill/>
        </p:spPr>
        <p:txBody>
          <a:bodyPr wrap="square" lIns="91360" tIns="45680" rIns="91360" bIns="45680" rtlCol="0">
            <a:noAutofit/>
          </a:bodyPr>
          <a:lstStyle/>
          <a:p>
            <a:r>
              <a:rPr lang="zh-CN" altLang="en-US" sz="2000" b="1" dirty="0">
                <a:solidFill>
                  <a:schemeClr val="tx1">
                    <a:lumMod val="75000"/>
                    <a:lumOff val="25000"/>
                  </a:schemeClr>
                </a:solidFill>
                <a:cs typeface="+mn-ea"/>
                <a:sym typeface="+mn-lt"/>
              </a:rPr>
              <a:t>5</a:t>
            </a:r>
            <a:r>
              <a:rPr lang="en-US" altLang="zh-CN" sz="2000" b="1" dirty="0">
                <a:solidFill>
                  <a:schemeClr val="tx1">
                    <a:lumMod val="75000"/>
                    <a:lumOff val="25000"/>
                  </a:schemeClr>
                </a:solidFill>
                <a:cs typeface="+mn-ea"/>
                <a:sym typeface="+mn-lt"/>
              </a:rPr>
              <a:t>.</a:t>
            </a:r>
            <a:r>
              <a:rPr lang="zh-CN" altLang="en-US" sz="2000" b="1" dirty="0">
                <a:solidFill>
                  <a:schemeClr val="tx1">
                    <a:lumMod val="75000"/>
                    <a:lumOff val="25000"/>
                  </a:schemeClr>
                </a:solidFill>
                <a:cs typeface="+mn-ea"/>
                <a:sym typeface="+mn-lt"/>
              </a:rPr>
              <a:t>设计大问题</a:t>
            </a:r>
            <a:endParaRPr lang="zh-CN" altLang="en-US" sz="2000" b="1" dirty="0">
              <a:solidFill>
                <a:schemeClr val="tx1">
                  <a:lumMod val="75000"/>
                  <a:lumOff val="25000"/>
                </a:schemeClr>
              </a:solidFill>
              <a:cs typeface="+mn-ea"/>
              <a:sym typeface="+mn-lt"/>
            </a:endParaRPr>
          </a:p>
          <a:p>
            <a:pPr>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654614"/>
            <a:ext cx="3319791" cy="0"/>
          </a:xfrm>
          <a:prstGeom prst="line">
            <a:avLst/>
          </a:prstGeom>
          <a:noFill/>
          <a:ln w="9525" cap="flat" cmpd="sng" algn="ctr">
            <a:solidFill>
              <a:schemeClr val="tx1">
                <a:lumMod val="50000"/>
                <a:lumOff val="50000"/>
              </a:schemeClr>
            </a:solidFill>
            <a:prstDash val="dash"/>
          </a:ln>
          <a:effectLst/>
        </p:spPr>
      </p:cxnSp>
      <p:pic>
        <p:nvPicPr>
          <p:cNvPr id="2" name="图片 1"/>
          <p:cNvPicPr>
            <a:picLocks noChangeAspect="1"/>
          </p:cNvPicPr>
          <p:nvPr/>
        </p:nvPicPr>
        <p:blipFill>
          <a:blip r:embed="rId1"/>
          <a:srcRect t="3024"/>
          <a:stretch>
            <a:fillRect/>
          </a:stretch>
        </p:blipFill>
        <p:spPr>
          <a:xfrm>
            <a:off x="1403985" y="899795"/>
            <a:ext cx="6794500" cy="4190365"/>
          </a:xfrm>
          <a:prstGeom prst="rect">
            <a:avLst/>
          </a:prstGeom>
        </p:spPr>
      </p:pic>
      <p:sp>
        <p:nvSpPr>
          <p:cNvPr id="5" name="文本框 4"/>
          <p:cNvSpPr txBox="1"/>
          <p:nvPr>
            <p:custDataLst>
              <p:tags r:id="rId2"/>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9" name="文本框 8"/>
          <p:cNvSpPr txBox="1"/>
          <p:nvPr>
            <p:custDataLst>
              <p:tags r:id="rId6"/>
            </p:custDataLst>
          </p:nvPr>
        </p:nvSpPr>
        <p:spPr>
          <a:xfrm>
            <a:off x="123190" y="782320"/>
            <a:ext cx="1176655" cy="4246245"/>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highlight>
                  <a:srgbClr val="FFFF00"/>
                </a:highlight>
                <a:cs typeface="KTJ" charset="0"/>
                <a:sym typeface="+mn-ea"/>
              </a:rPr>
              <a:t>通过解读地图，分析辛亥革命、新文化运动、资本主义经济的发展之间关系，初步知道经济基础决定上层建筑的原理。（唯物史观）</a:t>
            </a:r>
            <a:endParaRPr lang="zh-CN" b="1">
              <a:solidFill>
                <a:schemeClr val="accent6">
                  <a:lumMod val="50000"/>
                </a:schemeClr>
              </a:solidFill>
              <a:highlight>
                <a:srgbClr val="FFFF00"/>
              </a:highlight>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2" name="图片 1"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34" name="文本框 33"/>
          <p:cNvSpPr txBox="1"/>
          <p:nvPr>
            <p:custDataLst>
              <p:tags r:id="rId5"/>
            </p:custDataLst>
          </p:nvPr>
        </p:nvSpPr>
        <p:spPr>
          <a:xfrm>
            <a:off x="2353310" y="773430"/>
            <a:ext cx="5064760" cy="460375"/>
          </a:xfrm>
          <a:prstGeom prst="rect">
            <a:avLst/>
          </a:prstGeom>
        </p:spPr>
        <p:txBody>
          <a:bodyPr wrap="square">
            <a:spAutoFit/>
            <a:extLst>
              <a:ext uri="{4A0BC546-FE56-4ADE-93B0-CB8AF2F6F144}">
                <wpsdc:textFrameExt xmlns:wpsdc="http://www.wps.cn/officeDocument/2022/drawingmlCustomData" type="text"/>
              </a:ext>
            </a:extLst>
          </a:bodyPr>
          <a:p>
            <a:r>
              <a:rPr lang="en-US" altLang="zh-CN" sz="2400">
                <a:latin typeface="Arial" panose="020B0604020202020204" pitchFamily="34" charset="0"/>
                <a:ea typeface="微软雅黑" panose="020B0503020204020204" charset="-122"/>
              </a:rPr>
              <a:t>6.</a:t>
            </a:r>
            <a:r>
              <a:rPr lang="zh-CN" altLang="en-US" sz="2400">
                <a:latin typeface="Arial" panose="020B0604020202020204" pitchFamily="34" charset="0"/>
                <a:ea typeface="微软雅黑" panose="020B0503020204020204" charset="-122"/>
              </a:rPr>
              <a:t>分解单元目标，确定课时教学内容</a:t>
            </a:r>
            <a:endParaRPr lang="zh-CN" altLang="en-US" sz="2400">
              <a:latin typeface="Arial" panose="020B0604020202020204" pitchFamily="34" charset="0"/>
              <a:ea typeface="微软雅黑" panose="020B0503020204020204" charset="-122"/>
            </a:endParaRPr>
          </a:p>
        </p:txBody>
      </p:sp>
      <p:pic>
        <p:nvPicPr>
          <p:cNvPr id="4" name="图片 54" descr="1667685919522"/>
          <p:cNvPicPr>
            <a:picLocks noChangeAspect="1"/>
          </p:cNvPicPr>
          <p:nvPr>
            <p:custDataLst>
              <p:tags r:id="rId6"/>
            </p:custDataLst>
          </p:nvPr>
        </p:nvPicPr>
        <p:blipFill>
          <a:blip r:embed="rId7"/>
          <a:stretch>
            <a:fillRect/>
          </a:stretch>
        </p:blipFill>
        <p:spPr>
          <a:xfrm>
            <a:off x="1076325" y="1285875"/>
            <a:ext cx="7800975" cy="36271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944245" y="553720"/>
            <a:ext cx="7443470" cy="1013460"/>
          </a:xfrm>
          <a:prstGeom prst="rect">
            <a:avLst/>
          </a:prstGeom>
          <a:noFill/>
        </p:spPr>
        <p:txBody>
          <a:bodyPr wrap="square" lIns="91360" tIns="45680" rIns="91360" bIns="45680" rtlCol="0">
            <a:spAutoFit/>
          </a:bodyPr>
          <a:p>
            <a:pPr lvl="0" algn="ctr">
              <a:lnSpc>
                <a:spcPct val="150000"/>
              </a:lnSpc>
            </a:pPr>
            <a:r>
              <a:rPr lang="en-US" altLang="zh-CN" sz="2000">
                <a:latin typeface="Arial" panose="020B0604020202020204" pitchFamily="34" charset="0"/>
                <a:ea typeface="微软雅黑" panose="020B0503020204020204" charset="-122"/>
                <a:sym typeface="+mn-ea"/>
              </a:rPr>
              <a:t>7.</a:t>
            </a:r>
            <a:r>
              <a:rPr lang="zh-CN" altLang="en-US" sz="2000">
                <a:latin typeface="Arial" panose="020B0604020202020204" pitchFamily="34" charset="0"/>
                <a:ea typeface="微软雅黑" panose="020B0503020204020204" charset="-122"/>
                <a:sym typeface="+mn-ea"/>
              </a:rPr>
              <a:t>创设情境与设计学习活动</a:t>
            </a:r>
            <a:endParaRPr lang="zh-CN" altLang="en-US" sz="2000">
              <a:latin typeface="Arial" panose="020B0604020202020204" pitchFamily="34" charset="0"/>
              <a:ea typeface="微软雅黑" panose="020B0503020204020204" charset="-122"/>
            </a:endParaRPr>
          </a:p>
          <a:p>
            <a:pPr lvl="0" algn="ctr">
              <a:lnSpc>
                <a:spcPct val="150000"/>
              </a:lnSpc>
            </a:pPr>
            <a:r>
              <a:rPr lang="zh-CN" altLang="en-US" sz="2000" b="1" dirty="0">
                <a:solidFill>
                  <a:prstClr val="black"/>
                </a:solidFill>
                <a:cs typeface="+mn-ea"/>
                <a:sym typeface="+mn-lt"/>
              </a:rPr>
              <a:t>创设情境</a:t>
            </a:r>
            <a:r>
              <a:rPr lang="zh-CN" altLang="en-US" sz="2000" b="1" dirty="0">
                <a:solidFill>
                  <a:prstClr val="black"/>
                </a:solidFill>
                <a:cs typeface="+mn-ea"/>
                <a:sym typeface="+mn-lt"/>
              </a:rPr>
              <a:t>，将问题置于具体的情境中变成学习活动</a:t>
            </a:r>
            <a:endParaRPr lang="zh-CN" altLang="en-US" sz="20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4" name="图片 3"/>
          <p:cNvPicPr>
            <a:picLocks noChangeAspect="1"/>
          </p:cNvPicPr>
          <p:nvPr/>
        </p:nvPicPr>
        <p:blipFill>
          <a:blip r:embed="rId7"/>
          <a:stretch>
            <a:fillRect/>
          </a:stretch>
        </p:blipFill>
        <p:spPr>
          <a:xfrm>
            <a:off x="1263015" y="2082800"/>
            <a:ext cx="7078345" cy="2944495"/>
          </a:xfrm>
          <a:prstGeom prst="rect">
            <a:avLst/>
          </a:prstGeom>
        </p:spPr>
      </p:pic>
      <p:sp>
        <p:nvSpPr>
          <p:cNvPr id="8" name="文本框 7"/>
          <p:cNvSpPr txBox="1"/>
          <p:nvPr/>
        </p:nvSpPr>
        <p:spPr>
          <a:xfrm>
            <a:off x="1128395" y="1625600"/>
            <a:ext cx="4572000" cy="398780"/>
          </a:xfrm>
          <a:prstGeom prst="rect">
            <a:avLst/>
          </a:prstGeom>
          <a:noFill/>
        </p:spPr>
        <p:txBody>
          <a:bodyPr wrap="square" rtlCol="0" anchor="t">
            <a:spAutoFit/>
          </a:bodyPr>
          <a:p>
            <a:r>
              <a:rPr lang="zh-CN" altLang="en-US" sz="2000" b="1" dirty="0">
                <a:solidFill>
                  <a:schemeClr val="accent6">
                    <a:lumMod val="50000"/>
                  </a:schemeClr>
                </a:solidFill>
                <a:cs typeface="+mn-ea"/>
                <a:sym typeface="+mn-lt"/>
              </a:rPr>
              <a:t>我为历史人物配音活动</a:t>
            </a:r>
            <a:endParaRPr lang="zh-CN" altLang="en-US" sz="2000" b="1" dirty="0">
              <a:solidFill>
                <a:schemeClr val="accent6">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858520" y="725805"/>
            <a:ext cx="7443470" cy="828675"/>
          </a:xfrm>
          <a:prstGeom prst="rect">
            <a:avLst/>
          </a:prstGeom>
          <a:noFill/>
        </p:spPr>
        <p:txBody>
          <a:bodyPr wrap="square" lIns="91360" tIns="45680" rIns="91360" bIns="45680" rtlCol="0">
            <a:spAutoFit/>
          </a:bodyPr>
          <a:p>
            <a:pPr algn="ctr"/>
            <a:r>
              <a:rPr lang="en-US" altLang="zh-CN" sz="2400">
                <a:latin typeface="Arial" panose="020B0604020202020204" pitchFamily="34" charset="0"/>
                <a:ea typeface="微软雅黑" panose="020B0503020204020204" charset="-122"/>
                <a:sym typeface="+mn-ea"/>
              </a:rPr>
              <a:t>8.</a:t>
            </a:r>
            <a:r>
              <a:rPr lang="zh-CN" altLang="en-US" sz="2400">
                <a:latin typeface="Arial" panose="020B0604020202020204" pitchFamily="34" charset="0"/>
                <a:ea typeface="微软雅黑" panose="020B0503020204020204" charset="-122"/>
                <a:sym typeface="+mn-ea"/>
              </a:rPr>
              <a:t>反馈评价</a:t>
            </a:r>
            <a:endParaRPr lang="zh-CN" altLang="en-US" sz="2400">
              <a:latin typeface="Arial" panose="020B0604020202020204" pitchFamily="34" charset="0"/>
              <a:ea typeface="微软雅黑" panose="020B0503020204020204" charset="-122"/>
            </a:endParaRPr>
          </a:p>
          <a:p>
            <a:pPr algn="ctr"/>
            <a:r>
              <a:rPr lang="zh-CN" altLang="en-US" sz="2400" b="1" dirty="0">
                <a:solidFill>
                  <a:prstClr val="black"/>
                </a:solidFill>
                <a:cs typeface="+mn-ea"/>
                <a:sym typeface="+mn-lt"/>
              </a:rPr>
              <a:t>关注学生表现性评价，以评价促学习</a:t>
            </a:r>
            <a:endParaRPr lang="zh-CN" altLang="en-US" sz="24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3" name="图片 2"/>
          <p:cNvPicPr>
            <a:picLocks noChangeAspect="1"/>
          </p:cNvPicPr>
          <p:nvPr/>
        </p:nvPicPr>
        <p:blipFill>
          <a:blip r:embed="rId7"/>
          <a:stretch>
            <a:fillRect/>
          </a:stretch>
        </p:blipFill>
        <p:spPr>
          <a:xfrm>
            <a:off x="962660" y="1751330"/>
            <a:ext cx="7764780" cy="3253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15" name="组合 14"/>
          <p:cNvGrpSpPr>
            <a:grpSpLocks noChangeAspect="1"/>
          </p:cNvGrpSpPr>
          <p:nvPr/>
        </p:nvGrpSpPr>
        <p:grpSpPr>
          <a:xfrm>
            <a:off x="266738" y="1351658"/>
            <a:ext cx="591877" cy="591877"/>
            <a:chOff x="6588298" y="406369"/>
            <a:chExt cx="455290" cy="455290"/>
          </a:xfrm>
        </p:grpSpPr>
        <p:sp>
          <p:nvSpPr>
            <p:cNvPr id="16" name="椭圆 15"/>
            <p:cNvSpPr/>
            <p:nvPr>
              <p:custDataLst>
                <p:tags r:id="rId1"/>
              </p:custDataLst>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tx1">
                    <a:lumMod val="65000"/>
                    <a:lumOff val="35000"/>
                  </a:schemeClr>
                </a:solidFill>
                <a:cs typeface="+mn-ea"/>
                <a:sym typeface="+mn-lt"/>
              </a:endParaRPr>
            </a:p>
          </p:txBody>
        </p:sp>
        <p:sp>
          <p:nvSpPr>
            <p:cNvPr id="17" name="Freeform 13"/>
            <p:cNvSpPr>
              <a:spLocks noChangeAspect="1" noEditPoints="1"/>
            </p:cNvSpPr>
            <p:nvPr>
              <p:custDataLst>
                <p:tags r:id="rId2"/>
              </p:custDataLst>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
              <a:endParaRPr lang="en-US">
                <a:cs typeface="+mn-ea"/>
                <a:sym typeface="+mn-lt"/>
              </a:endParaRPr>
            </a:p>
          </p:txBody>
        </p:sp>
      </p:grpSp>
      <p:sp>
        <p:nvSpPr>
          <p:cNvPr id="18" name="TextBox 25"/>
          <p:cNvSpPr txBox="1"/>
          <p:nvPr/>
        </p:nvSpPr>
        <p:spPr>
          <a:xfrm>
            <a:off x="858520" y="768350"/>
            <a:ext cx="7443470" cy="828675"/>
          </a:xfrm>
          <a:prstGeom prst="rect">
            <a:avLst/>
          </a:prstGeom>
          <a:noFill/>
        </p:spPr>
        <p:txBody>
          <a:bodyPr wrap="square" lIns="91360" tIns="45680" rIns="91360" bIns="45680" rtlCol="0">
            <a:spAutoFit/>
          </a:bodyPr>
          <a:p>
            <a:pPr algn="ctr"/>
            <a:r>
              <a:rPr lang="en-US" altLang="zh-CN" sz="2400">
                <a:latin typeface="Arial" panose="020B0604020202020204" pitchFamily="34" charset="0"/>
                <a:ea typeface="微软雅黑" panose="020B0503020204020204" charset="-122"/>
                <a:sym typeface="+mn-ea"/>
              </a:rPr>
              <a:t>8.</a:t>
            </a:r>
            <a:r>
              <a:rPr lang="zh-CN" altLang="en-US" sz="2400">
                <a:latin typeface="Arial" panose="020B0604020202020204" pitchFamily="34" charset="0"/>
                <a:ea typeface="微软雅黑" panose="020B0503020204020204" charset="-122"/>
                <a:sym typeface="+mn-ea"/>
              </a:rPr>
              <a:t>反馈评价</a:t>
            </a:r>
            <a:endParaRPr lang="zh-CN" altLang="en-US" sz="2400">
              <a:latin typeface="Arial" panose="020B0604020202020204" pitchFamily="34" charset="0"/>
              <a:ea typeface="微软雅黑" panose="020B0503020204020204" charset="-122"/>
              <a:sym typeface="+mn-ea"/>
            </a:endParaRPr>
          </a:p>
          <a:p>
            <a:pPr algn="ctr"/>
            <a:r>
              <a:rPr lang="zh-CN" altLang="en-US" sz="2400" b="1" dirty="0">
                <a:solidFill>
                  <a:prstClr val="black"/>
                </a:solidFill>
                <a:cs typeface="+mn-ea"/>
                <a:sym typeface="+mn-lt"/>
              </a:rPr>
              <a:t>关注学生表现性评价，以评价促学习</a:t>
            </a:r>
            <a:endParaRPr lang="zh-CN" altLang="en-US" sz="2400" b="1" dirty="0">
              <a:solidFill>
                <a:prstClr val="black"/>
              </a:solidFill>
              <a:cs typeface="+mn-ea"/>
              <a:sym typeface="+mn-lt"/>
            </a:endParaRPr>
          </a:p>
        </p:txBody>
      </p:sp>
      <p:sp>
        <p:nvSpPr>
          <p:cNvPr id="5" name="文本框 4"/>
          <p:cNvSpPr txBox="1"/>
          <p:nvPr>
            <p:custDataLst>
              <p:tags r:id="rId3"/>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pic>
        <p:nvPicPr>
          <p:cNvPr id="2" name="图片 1"/>
          <p:cNvPicPr>
            <a:picLocks noChangeAspect="1"/>
          </p:cNvPicPr>
          <p:nvPr/>
        </p:nvPicPr>
        <p:blipFill>
          <a:blip r:embed="rId7"/>
          <a:srcRect l="72634" t="22447" b="51853"/>
          <a:stretch>
            <a:fillRect/>
          </a:stretch>
        </p:blipFill>
        <p:spPr>
          <a:xfrm>
            <a:off x="1136015" y="1711325"/>
            <a:ext cx="2470150" cy="3065145"/>
          </a:xfrm>
          <a:prstGeom prst="rect">
            <a:avLst/>
          </a:prstGeom>
        </p:spPr>
      </p:pic>
      <p:pic>
        <p:nvPicPr>
          <p:cNvPr id="4" name="图片 3"/>
          <p:cNvPicPr>
            <a:picLocks noChangeAspect="1"/>
          </p:cNvPicPr>
          <p:nvPr/>
        </p:nvPicPr>
        <p:blipFill>
          <a:blip r:embed="rId8"/>
          <a:stretch>
            <a:fillRect/>
          </a:stretch>
        </p:blipFill>
        <p:spPr>
          <a:xfrm>
            <a:off x="3883660" y="1711325"/>
            <a:ext cx="4800600" cy="3116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组合 7"/>
          <p:cNvGrpSpPr/>
          <p:nvPr/>
        </p:nvGrpSpPr>
        <p:grpSpPr>
          <a:xfrm>
            <a:off x="2285562" y="0"/>
            <a:ext cx="4572877" cy="850989"/>
            <a:chOff x="2285562" y="0"/>
            <a:chExt cx="4572877" cy="850989"/>
          </a:xfrm>
        </p:grpSpPr>
        <p:sp>
          <p:nvSpPr>
            <p:cNvPr id="14" name="文本框 13"/>
            <p:cNvSpPr txBox="1"/>
            <p:nvPr/>
          </p:nvSpPr>
          <p:spPr>
            <a:xfrm>
              <a:off x="3409613" y="192293"/>
              <a:ext cx="232537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一、缘起及探索</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2" name="图片 11"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3" name="图片 12"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5855372" y="0"/>
              <a:ext cx="1003067" cy="850989"/>
            </a:xfrm>
            <a:prstGeom prst="rect">
              <a:avLst/>
            </a:prstGeom>
          </p:spPr>
        </p:pic>
      </p:grpSp>
      <p:sp>
        <p:nvSpPr>
          <p:cNvPr id="16" name="任意多边形 15"/>
          <p:cNvSpPr/>
          <p:nvPr/>
        </p:nvSpPr>
        <p:spPr bwMode="auto">
          <a:xfrm rot="10800000">
            <a:off x="357996" y="1928179"/>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17" name="任意多边形 16"/>
          <p:cNvSpPr/>
          <p:nvPr/>
        </p:nvSpPr>
        <p:spPr bwMode="auto">
          <a:xfrm rot="10800000">
            <a:off x="357996" y="2857053"/>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18" name="任意多边形 17"/>
          <p:cNvSpPr/>
          <p:nvPr/>
        </p:nvSpPr>
        <p:spPr bwMode="auto">
          <a:xfrm rot="10800000">
            <a:off x="357996" y="3785926"/>
            <a:ext cx="263806" cy="132457"/>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endParaRPr lang="zh-CN" altLang="en-US" sz="1800" b="1">
              <a:solidFill>
                <a:schemeClr val="tx1">
                  <a:lumMod val="50000"/>
                  <a:lumOff val="50000"/>
                </a:schemeClr>
              </a:solidFill>
              <a:latin typeface="宋体" panose="02010600030101010101" pitchFamily="2" charset="-122"/>
              <a:ea typeface="宋体" panose="02010600030101010101" pitchFamily="2" charset="-122"/>
            </a:endParaRPr>
          </a:p>
        </p:txBody>
      </p:sp>
      <p:sp>
        <p:nvSpPr>
          <p:cNvPr id="20" name="任意多边形 19"/>
          <p:cNvSpPr/>
          <p:nvPr/>
        </p:nvSpPr>
        <p:spPr bwMode="auto">
          <a:xfrm>
            <a:off x="189877" y="1229949"/>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壹</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3" name="任意多边形 22"/>
          <p:cNvSpPr/>
          <p:nvPr/>
        </p:nvSpPr>
        <p:spPr bwMode="auto">
          <a:xfrm>
            <a:off x="189877" y="2158823"/>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贰</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4" name="矩形 23"/>
          <p:cNvSpPr/>
          <p:nvPr/>
        </p:nvSpPr>
        <p:spPr>
          <a:xfrm>
            <a:off x="877570" y="761365"/>
            <a:ext cx="7553960" cy="1299210"/>
          </a:xfrm>
          <a:prstGeom prst="rect">
            <a:avLst/>
          </a:prstGeom>
        </p:spPr>
        <p:txBody>
          <a:bodyPr wrap="square" lIns="68580" tIns="34290" rIns="68580" bIns="34290">
            <a:spAutoFit/>
          </a:bodyPr>
          <a:lstStyle/>
          <a:p>
            <a:pPr indent="0"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4</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月《义务教育历史课程标准（</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年版）》正式颁布，提出：教师要根据大概念构建学习内容的框架。</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a:p>
            <a:pPr indent="0" fontAlgn="auto">
              <a:lnSpc>
                <a:spcPct val="100000"/>
              </a:lnSpc>
            </a:pP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2022年9月区级</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rPr>
              <a:t>课题</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《基于“双减”背景下初中历史大单元教学实践研究》立项</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26" name="任意多边形 25"/>
          <p:cNvSpPr/>
          <p:nvPr/>
        </p:nvSpPr>
        <p:spPr bwMode="auto">
          <a:xfrm>
            <a:off x="189877" y="3087697"/>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叁</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29" name="任意多边形 28"/>
          <p:cNvSpPr/>
          <p:nvPr/>
        </p:nvSpPr>
        <p:spPr bwMode="auto">
          <a:xfrm>
            <a:off x="189877" y="4016574"/>
            <a:ext cx="600042" cy="600042"/>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solidFill>
            <a:schemeClr val="accent3">
              <a:lumMod val="75000"/>
            </a:schemeClr>
          </a:solidFill>
          <a:ln>
            <a:noFill/>
          </a:ln>
        </p:spPr>
        <p:txBody>
          <a:bodyPr vert="horz" wrap="square" lIns="68580" tIns="34290" rIns="68580" bIns="34290" numCol="1" anchor="ctr" anchorCtr="0" compatLnSpc="1">
            <a:noAutofit/>
          </a:bodyPr>
          <a:lstStyle/>
          <a:p>
            <a:pPr algn="ctr"/>
            <a:r>
              <a:rPr lang="zh-CN" altLang="en-US" sz="2400" b="1" dirty="0">
                <a:solidFill>
                  <a:schemeClr val="tx1">
                    <a:lumMod val="50000"/>
                    <a:lumOff val="50000"/>
                  </a:schemeClr>
                </a:solidFill>
                <a:latin typeface="宋体" panose="02010600030101010101" pitchFamily="2" charset="-122"/>
                <a:ea typeface="宋体" panose="02010600030101010101" pitchFamily="2" charset="-122"/>
              </a:rPr>
              <a:t>肆</a:t>
            </a:r>
            <a:endParaRPr lang="zh-CN" altLang="en-US" sz="2400" b="1" dirty="0">
              <a:solidFill>
                <a:schemeClr val="tx1">
                  <a:lumMod val="50000"/>
                  <a:lumOff val="50000"/>
                </a:schemeClr>
              </a:solidFill>
              <a:latin typeface="宋体" panose="02010600030101010101" pitchFamily="2" charset="-122"/>
              <a:ea typeface="宋体" panose="02010600030101010101" pitchFamily="2" charset="-122"/>
            </a:endParaRPr>
          </a:p>
        </p:txBody>
      </p:sp>
      <p:sp>
        <p:nvSpPr>
          <p:cNvPr id="4" name="矩形 3"/>
          <p:cNvSpPr/>
          <p:nvPr>
            <p:custDataLst>
              <p:tags r:id="rId2"/>
            </p:custDataLst>
          </p:nvPr>
        </p:nvSpPr>
        <p:spPr>
          <a:xfrm>
            <a:off x="877570" y="2055495"/>
            <a:ext cx="7044690" cy="991870"/>
          </a:xfrm>
          <a:prstGeom prst="rect">
            <a:avLst/>
          </a:prstGeom>
        </p:spPr>
        <p:txBody>
          <a:bodyPr wrap="square" lIns="68580" tIns="34290" rIns="68580" bIns="34290">
            <a:spAutoFit/>
          </a:bodyPr>
          <a:p>
            <a:pPr indent="0" algn="l"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2022</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11</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月大单元教学案例的开发（《三国两晋南北朝：民族交往、交流、交融促进多民族国家的发展》、《从专制走向民主：资产阶级革命及其发展》</a:t>
            </a:r>
            <a:r>
              <a:rPr lang="zh-CN" altLang="en-US" sz="2000" b="1" dirty="0" err="1">
                <a:solidFill>
                  <a:schemeClr val="tx1">
                    <a:lumMod val="85000"/>
                    <a:lumOff val="15000"/>
                  </a:schemeClr>
                </a:solidFill>
                <a:latin typeface="Arial" panose="020B0604020202020204" pitchFamily="34" charset="0"/>
                <a:ea typeface="宋体" panose="02010600030101010101" pitchFamily="2" charset="-122"/>
                <a:cs typeface="Arial" panose="020B0604020202020204" pitchFamily="34" charset="0"/>
              </a:rPr>
              <a:t>→</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区一等奖）</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5" name="矩形 4"/>
          <p:cNvSpPr/>
          <p:nvPr>
            <p:custDataLst>
              <p:tags r:id="rId3"/>
            </p:custDataLst>
          </p:nvPr>
        </p:nvSpPr>
        <p:spPr>
          <a:xfrm>
            <a:off x="826770" y="3018155"/>
            <a:ext cx="7635875" cy="530225"/>
          </a:xfrm>
          <a:prstGeom prst="rect">
            <a:avLst/>
          </a:prstGeom>
        </p:spPr>
        <p:txBody>
          <a:bodyPr wrap="square" lIns="68580" tIns="34290" rIns="68580" bIns="34290">
            <a:spAutoFit/>
          </a:bodyPr>
          <a:p>
            <a:pPr algn="l">
              <a:lnSpc>
                <a:spcPct val="15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月单元作业设计的深入研究（分别获市一等奖、二等奖）</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2" name="矩形 1"/>
          <p:cNvSpPr/>
          <p:nvPr>
            <p:custDataLst>
              <p:tags r:id="rId4"/>
            </p:custDataLst>
          </p:nvPr>
        </p:nvSpPr>
        <p:spPr>
          <a:xfrm>
            <a:off x="828040" y="3548380"/>
            <a:ext cx="7225665" cy="683895"/>
          </a:xfrm>
          <a:prstGeom prst="rect">
            <a:avLst/>
          </a:prstGeom>
        </p:spPr>
        <p:txBody>
          <a:bodyPr wrap="square" lIns="68580" tIns="34290" rIns="68580" bIns="34290">
            <a:spAutoFit/>
          </a:bodyPr>
          <a:p>
            <a:pPr indent="0" algn="l" fontAlgn="auto">
              <a:lnSpc>
                <a:spcPct val="10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4</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月初中历史大单元教学研讨会（初步开发了案例《辽宋夏金元时期》）</a:t>
            </a:r>
            <a:endParaRPr lang="en-US" altLang="zh-CN"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
        <p:nvSpPr>
          <p:cNvPr id="6" name="矩形 5"/>
          <p:cNvSpPr/>
          <p:nvPr>
            <p:custDataLst>
              <p:tags r:id="rId5"/>
            </p:custDataLst>
          </p:nvPr>
        </p:nvSpPr>
        <p:spPr>
          <a:xfrm>
            <a:off x="828040" y="4260215"/>
            <a:ext cx="7095490" cy="530225"/>
          </a:xfrm>
          <a:prstGeom prst="rect">
            <a:avLst/>
          </a:prstGeom>
        </p:spPr>
        <p:txBody>
          <a:bodyPr wrap="square" lIns="68580" tIns="34290" rIns="68580" bIns="34290">
            <a:spAutoFit/>
          </a:bodyPr>
          <a:p>
            <a:pPr algn="l">
              <a:lnSpc>
                <a:spcPct val="150000"/>
              </a:lnSpc>
            </a:pPr>
            <a:r>
              <a:rPr lang="en-US" altLang="zh-CN" sz="2000" b="1" dirty="0" err="1">
                <a:solidFill>
                  <a:schemeClr val="tx1">
                    <a:lumMod val="85000"/>
                    <a:lumOff val="15000"/>
                  </a:schemeClr>
                </a:solidFill>
                <a:latin typeface="宋体" panose="02010600030101010101" pitchFamily="2" charset="-122"/>
                <a:ea typeface="宋体" panose="02010600030101010101" pitchFamily="2" charset="-122"/>
              </a:rPr>
              <a:t>2023</a:t>
            </a:r>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rPr>
              <a:t>年</a:t>
            </a:r>
            <a:r>
              <a:rPr lang="zh-CN" sz="2000" b="1" dirty="0" err="1">
                <a:solidFill>
                  <a:schemeClr val="tx1">
                    <a:lumMod val="85000"/>
                    <a:lumOff val="15000"/>
                  </a:schemeClr>
                </a:solidFill>
                <a:latin typeface="宋体" panose="02010600030101010101" pitchFamily="2" charset="-122"/>
                <a:ea typeface="宋体" panose="02010600030101010101" pitchFamily="2" charset="-122"/>
              </a:rPr>
              <a:t>上半年，对大单元教学基本流程和关键问题进行反思</a:t>
            </a:r>
            <a:endParaRPr lang="en-US" altLang="zh-CN" sz="2000" b="1" dirty="0" err="1">
              <a:solidFill>
                <a:schemeClr val="tx1">
                  <a:lumMod val="85000"/>
                  <a:lumOff val="15000"/>
                </a:schemeClr>
              </a:solidFill>
              <a:latin typeface="宋体" panose="02010600030101010101" pitchFamily="2" charset="-122"/>
              <a:ea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5" grpId="0"/>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141" y="-8996"/>
            <a:ext cx="9146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323763" y="912460"/>
            <a:ext cx="4018598" cy="1107996"/>
          </a:xfrm>
          <a:prstGeom prst="rect">
            <a:avLst/>
          </a:prstGeom>
          <a:noFill/>
        </p:spPr>
        <p:txBody>
          <a:bodyPr wrap="square" rtlCol="0">
            <a:spAutoFit/>
          </a:bodyPr>
          <a:lstStyle/>
          <a:p>
            <a:pPr algn="ctr"/>
            <a:r>
              <a:rPr lang="zh-CN" altLang="en-US" sz="6600" dirty="0">
                <a:latin typeface="新蒂文征明简繁" panose="03000600000000000000" charset="-122"/>
                <a:ea typeface="创艺简行楷" pitchFamily="2" charset="-122"/>
              </a:rPr>
              <a:t>第</a:t>
            </a:r>
            <a:r>
              <a:rPr lang="zh-CN" altLang="en-US" sz="6600" dirty="0">
                <a:solidFill>
                  <a:srgbClr val="87A79B"/>
                </a:solidFill>
                <a:latin typeface="新蒂文征明简繁" panose="03000600000000000000" charset="-122"/>
                <a:ea typeface="创艺简行楷" pitchFamily="2" charset="-122"/>
              </a:rPr>
              <a:t>贰</a:t>
            </a:r>
            <a:r>
              <a:rPr lang="zh-CN" altLang="en-US" sz="6600" dirty="0">
                <a:latin typeface="新蒂文征明简繁" panose="03000600000000000000" charset="-122"/>
                <a:ea typeface="创艺简行楷" pitchFamily="2" charset="-122"/>
              </a:rPr>
              <a:t>部分</a:t>
            </a:r>
            <a:endParaRPr lang="zh-CN" altLang="en-US" sz="6600" dirty="0">
              <a:latin typeface="新蒂文征明简繁" panose="03000600000000000000" charset="-122"/>
              <a:ea typeface="创艺简行楷" pitchFamily="2" charset="-122"/>
            </a:endParaRPr>
          </a:p>
        </p:txBody>
      </p:sp>
      <p:grpSp>
        <p:nvGrpSpPr>
          <p:cNvPr id="2" name="组合 1"/>
          <p:cNvGrpSpPr/>
          <p:nvPr/>
        </p:nvGrpSpPr>
        <p:grpSpPr>
          <a:xfrm>
            <a:off x="3698923" y="2080225"/>
            <a:ext cx="5326380" cy="1370489"/>
            <a:chOff x="3698923" y="2400265"/>
            <a:chExt cx="5326380" cy="1370489"/>
          </a:xfrm>
        </p:grpSpPr>
        <p:sp>
          <p:nvSpPr>
            <p:cNvPr id="8" name="文本框 7"/>
            <p:cNvSpPr txBox="1"/>
            <p:nvPr/>
          </p:nvSpPr>
          <p:spPr>
            <a:xfrm>
              <a:off x="3698923" y="2571874"/>
              <a:ext cx="5326380" cy="1198880"/>
            </a:xfrm>
            <a:prstGeom prst="rect">
              <a:avLst/>
            </a:prstGeom>
            <a:noFill/>
          </p:spPr>
          <p:txBody>
            <a:bodyPr wrap="none" rtlCol="0">
              <a:spAutoFit/>
            </a:bodyPr>
            <a:lstStyle/>
            <a:p>
              <a:pPr algn="l"/>
              <a:r>
                <a:rPr lang="zh-CN" altLang="en-US" sz="2400" b="1" dirty="0">
                  <a:latin typeface="方正苏新诗柳楷简体" panose="02000000000000000000" charset="-122"/>
                  <a:ea typeface="创艺简行楷" pitchFamily="2" charset="-122"/>
                  <a:sym typeface="+mn-ea"/>
                </a:rPr>
                <a:t>初中历史大单元教学关键问题例说</a:t>
              </a:r>
              <a:endParaRPr lang="zh-CN" altLang="en-US" sz="2400" b="1" dirty="0">
                <a:latin typeface="方正苏新诗柳楷简体" panose="02000000000000000000" charset="-122"/>
                <a:ea typeface="创艺简行楷" pitchFamily="2" charset="-122"/>
                <a:sym typeface="+mn-ea"/>
              </a:endParaRPr>
            </a:p>
            <a:p>
              <a:pPr algn="l"/>
              <a:r>
                <a:rPr lang="en-US" altLang="zh-CN" sz="2400" b="1">
                  <a:ea typeface="宋体" panose="02010600030101010101" pitchFamily="2" charset="-122"/>
                  <a:sym typeface="+mn-ea"/>
                </a:rPr>
                <a:t>——</a:t>
              </a:r>
              <a:r>
                <a:rPr lang="zh-CN" sz="2400" b="1">
                  <a:ea typeface="宋体" panose="02010600030101010101" pitchFamily="2" charset="-122"/>
                  <a:sym typeface="+mn-ea"/>
                </a:rPr>
                <a:t>以中华优秀传统文化融入教学为例</a:t>
              </a:r>
              <a:endParaRPr lang="zh-CN" altLang="en-US" sz="2400" b="1" dirty="0">
                <a:latin typeface="方正苏新诗柳楷简体" panose="02000000000000000000" charset="-122"/>
                <a:ea typeface="创艺简行楷" pitchFamily="2" charset="-122"/>
                <a:sym typeface="+mn-ea"/>
              </a:endParaRPr>
            </a:p>
            <a:p>
              <a:pPr algn="l"/>
              <a:endParaRPr lang="zh-CN" altLang="en-US" sz="2400" dirty="0">
                <a:latin typeface="方正苏新诗柳楷简体" panose="02000000000000000000" charset="-122"/>
                <a:ea typeface="创艺简行楷" pitchFamily="2" charset="-122"/>
              </a:endParaRPr>
            </a:p>
          </p:txBody>
        </p:sp>
        <p:cxnSp>
          <p:nvCxnSpPr>
            <p:cNvPr id="11" name="直接连接符 10"/>
            <p:cNvCxnSpPr/>
            <p:nvPr/>
          </p:nvCxnSpPr>
          <p:spPr>
            <a:xfrm>
              <a:off x="4829779" y="240026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829779" y="3518500"/>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2865755" y="3474720"/>
            <a:ext cx="5681980" cy="645160"/>
          </a:xfrm>
          <a:prstGeom prst="rect">
            <a:avLst/>
          </a:prstGeom>
          <a:noFill/>
          <a:ln w="9525">
            <a:noFill/>
          </a:ln>
        </p:spPr>
        <p:txBody>
          <a:bodyPr wrap="square">
            <a:spAutoFit/>
          </a:bodyPr>
          <a:p>
            <a:pPr indent="0" algn="ctr"/>
            <a:r>
              <a:rPr lang="zh-CN" b="1">
                <a:ea typeface="宋体" panose="02010600030101010101" pitchFamily="2" charset="-122"/>
              </a:rPr>
              <a:t>单元《</a:t>
            </a:r>
            <a:r>
              <a:rPr lang="en-US" b="1" u="sng">
                <a:latin typeface="宋体" panose="02010600030101010101" pitchFamily="2" charset="-122"/>
              </a:rPr>
              <a:t> </a:t>
            </a:r>
            <a:r>
              <a:rPr lang="zh-CN" b="1" u="sng">
                <a:ea typeface="宋体" panose="02010600030101010101" pitchFamily="2" charset="-122"/>
              </a:rPr>
              <a:t>辽宋夏金元时期：民族关系发展和社会变化</a:t>
            </a:r>
            <a:r>
              <a:rPr lang="en-US" b="1" u="sng">
                <a:latin typeface="宋体" panose="02010600030101010101" pitchFamily="2" charset="-122"/>
              </a:rPr>
              <a:t> </a:t>
            </a:r>
            <a:r>
              <a:rPr lang="zh-CN" b="1" u="sng">
                <a:ea typeface="宋体" panose="02010600030101010101" pitchFamily="2" charset="-122"/>
              </a:rPr>
              <a:t>》</a:t>
            </a:r>
            <a:endParaRPr lang="zh-CN" b="1" u="sng">
              <a:ea typeface="宋体" panose="02010600030101010101" pitchFamily="2" charset="-122"/>
            </a:endParaRPr>
          </a:p>
          <a:p>
            <a:pPr indent="0" algn="ctr"/>
            <a:r>
              <a:rPr lang="zh-CN" altLang="en-US" b="1" u="sng">
                <a:ea typeface="宋体" panose="02010600030101010101" pitchFamily="2" charset="-122"/>
              </a:rPr>
              <a:t>课时7：多元交融——繁荣创新，文化认同</a:t>
            </a:r>
            <a:endParaRPr lang="zh-CN" altLang="en-US" b="1" u="sng">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70627" y="0"/>
            <a:ext cx="5144377" cy="917664"/>
            <a:chOff x="2285562" y="-66675"/>
            <a:chExt cx="5144377" cy="917664"/>
          </a:xfrm>
        </p:grpSpPr>
        <p:pic>
          <p:nvPicPr>
            <p:cNvPr id="14" name="图片 13" descr="图片包含 室内, 鲜花, 白色&#10;&#10;已生成极高可信度的说明"/>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sp>
        <p:nvSpPr>
          <p:cNvPr id="2" name="文本框 1"/>
          <p:cNvSpPr txBox="1"/>
          <p:nvPr/>
        </p:nvSpPr>
        <p:spPr>
          <a:xfrm>
            <a:off x="1475740" y="687070"/>
            <a:ext cx="6592570" cy="1383665"/>
          </a:xfrm>
          <a:prstGeom prst="rect">
            <a:avLst/>
          </a:prstGeom>
          <a:noFill/>
        </p:spPr>
        <p:txBody>
          <a:bodyPr wrap="square" rtlCol="0" anchor="t">
            <a:spAutoFit/>
          </a:bodyPr>
          <a:p>
            <a:pPr indent="0" algn="ctr" fontAlgn="auto">
              <a:lnSpc>
                <a:spcPct val="150000"/>
              </a:lnSpc>
            </a:pPr>
            <a:r>
              <a:rPr lang="zh-CN" altLang="en-US" sz="3200" b="1" dirty="0">
                <a:latin typeface="方正苏新诗柳楷简体" panose="02000000000000000000" charset="-122"/>
                <a:ea typeface="创艺简行楷" pitchFamily="2" charset="-122"/>
                <a:sym typeface="+mn-ea"/>
              </a:rPr>
              <a:t>初中历史大单元教学关键问题例说</a:t>
            </a:r>
            <a:endParaRPr lang="zh-CN" altLang="en-US" sz="3200" b="1" dirty="0">
              <a:latin typeface="方正苏新诗柳楷简体" panose="02000000000000000000" charset="-122"/>
              <a:ea typeface="创艺简行楷" pitchFamily="2" charset="-122"/>
              <a:sym typeface="+mn-ea"/>
            </a:endParaRPr>
          </a:p>
          <a:p>
            <a:pPr indent="0" algn="ctr" fontAlgn="auto">
              <a:lnSpc>
                <a:spcPct val="150000"/>
              </a:lnSpc>
            </a:pPr>
            <a:r>
              <a:rPr lang="en-US" altLang="zh-CN" sz="2400" b="1">
                <a:ea typeface="宋体" panose="02010600030101010101" pitchFamily="2" charset="-122"/>
                <a:sym typeface="+mn-ea"/>
              </a:rPr>
              <a:t>——</a:t>
            </a:r>
            <a:r>
              <a:rPr lang="zh-CN" sz="2400" b="1">
                <a:ea typeface="宋体" panose="02010600030101010101" pitchFamily="2" charset="-122"/>
                <a:sym typeface="+mn-ea"/>
              </a:rPr>
              <a:t>以中华优秀传统文化融入教学为例</a:t>
            </a:r>
            <a:endParaRPr lang="zh-CN" altLang="en-US" sz="2400" b="1">
              <a:ea typeface="宋体" panose="02010600030101010101" pitchFamily="2" charset="-122"/>
              <a:sym typeface="+mn-ea"/>
            </a:endParaRPr>
          </a:p>
        </p:txBody>
      </p:sp>
      <p:sp>
        <p:nvSpPr>
          <p:cNvPr id="6" name="左大括号 5"/>
          <p:cNvSpPr/>
          <p:nvPr/>
        </p:nvSpPr>
        <p:spPr>
          <a:xfrm>
            <a:off x="681990" y="2404745"/>
            <a:ext cx="628650" cy="2131060"/>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custDataLst>
              <p:tags r:id="rId3"/>
            </p:custDataLst>
          </p:nvPr>
        </p:nvSpPr>
        <p:spPr>
          <a:xfrm>
            <a:off x="1210642" y="2385583"/>
            <a:ext cx="26314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重构：内容结构化</a:t>
            </a:r>
            <a:endParaRPr lang="zh-CN" altLang="en-US" sz="2400" b="1" dirty="0">
              <a:solidFill>
                <a:schemeClr val="tx1"/>
              </a:solidFill>
              <a:latin typeface="方正苏新诗柳楷简体" panose="02000000000000000000" charset="-122"/>
              <a:ea typeface="创艺简行楷" pitchFamily="2" charset="-122"/>
            </a:endParaRPr>
          </a:p>
        </p:txBody>
      </p:sp>
      <p:sp>
        <p:nvSpPr>
          <p:cNvPr id="9" name="文本框 8"/>
          <p:cNvSpPr txBox="1"/>
          <p:nvPr/>
        </p:nvSpPr>
        <p:spPr>
          <a:xfrm>
            <a:off x="1210642" y="2959623"/>
            <a:ext cx="5509895" cy="460375"/>
          </a:xfrm>
          <a:prstGeom prst="rect">
            <a:avLst/>
          </a:prstGeom>
          <a:noFill/>
        </p:spPr>
        <p:txBody>
          <a:bodyPr wrap="square" rtlCol="0" anchor="t">
            <a:spAutoFit/>
          </a:bodyPr>
          <a:p>
            <a:pPr algn="ctr"/>
            <a:r>
              <a:rPr lang="zh-CN" altLang="en-US" sz="2400" b="1" dirty="0">
                <a:latin typeface="方正苏新诗柳楷简体" panose="02000000000000000000" charset="-122"/>
                <a:ea typeface="创艺简行楷" pitchFamily="2" charset="-122"/>
                <a:sym typeface="+mn-ea"/>
              </a:rPr>
              <a:t>聚焦：设计指向理解大概念的核心问题</a:t>
            </a:r>
            <a:endParaRPr lang="zh-CN" altLang="en-US" sz="2400" b="1" dirty="0">
              <a:latin typeface="方正苏新诗柳楷简体" panose="02000000000000000000" charset="-122"/>
              <a:ea typeface="创艺简行楷" pitchFamily="2" charset="-122"/>
              <a:sym typeface="+mn-ea"/>
            </a:endParaRPr>
          </a:p>
        </p:txBody>
      </p:sp>
      <p:sp>
        <p:nvSpPr>
          <p:cNvPr id="10" name="文本框 9"/>
          <p:cNvSpPr txBox="1"/>
          <p:nvPr/>
        </p:nvSpPr>
        <p:spPr>
          <a:xfrm>
            <a:off x="1210642" y="3533663"/>
            <a:ext cx="5309870" cy="460375"/>
          </a:xfrm>
          <a:prstGeom prst="rect">
            <a:avLst/>
          </a:prstGeom>
          <a:noFill/>
        </p:spPr>
        <p:txBody>
          <a:bodyPr wrap="square" rtlCol="0" anchor="t">
            <a:spAutoFit/>
          </a:bodyPr>
          <a:p>
            <a:r>
              <a:rPr lang="zh-CN" altLang="en-US" sz="2400" b="1" dirty="0">
                <a:latin typeface="方正苏新诗柳楷简体" panose="02000000000000000000" charset="-122"/>
                <a:ea typeface="创艺简行楷" pitchFamily="2" charset="-122"/>
                <a:sym typeface="+mn-ea"/>
              </a:rPr>
              <a:t>分解：目标的分解与学习活动的设计</a:t>
            </a:r>
            <a:endParaRPr lang="zh-CN" altLang="en-US" sz="2400" b="1" dirty="0">
              <a:latin typeface="方正苏新诗柳楷简体" panose="02000000000000000000" charset="-122"/>
              <a:ea typeface="创艺简行楷" pitchFamily="2" charset="-122"/>
              <a:sym typeface="+mn-ea"/>
            </a:endParaRPr>
          </a:p>
        </p:txBody>
      </p:sp>
      <p:sp>
        <p:nvSpPr>
          <p:cNvPr id="13" name="文本框 12"/>
          <p:cNvSpPr txBox="1"/>
          <p:nvPr/>
        </p:nvSpPr>
        <p:spPr>
          <a:xfrm>
            <a:off x="1210642" y="4107703"/>
            <a:ext cx="4572000" cy="460375"/>
          </a:xfrm>
          <a:prstGeom prst="rect">
            <a:avLst/>
          </a:prstGeom>
          <a:noFill/>
        </p:spPr>
        <p:txBody>
          <a:bodyPr wrap="square" rtlCol="0" anchor="t">
            <a:spAutoFit/>
          </a:bodyPr>
          <a:p>
            <a:r>
              <a:rPr lang="zh-CN" altLang="en-US" sz="2400" b="1" dirty="0">
                <a:latin typeface="方正苏新诗柳楷简体" panose="02000000000000000000" charset="-122"/>
                <a:ea typeface="创艺简行楷" pitchFamily="2" charset="-122"/>
                <a:sym typeface="+mn-ea"/>
              </a:rPr>
              <a:t>整合：教学评一体化</a:t>
            </a:r>
            <a:endParaRPr lang="zh-CN" altLang="en-US" sz="2400" b="1" dirty="0">
              <a:latin typeface="方正苏新诗柳楷简体" panose="02000000000000000000" charset="-122"/>
              <a:ea typeface="创艺简行楷"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70627" y="0"/>
            <a:ext cx="5144377" cy="917664"/>
            <a:chOff x="2285562" y="-66675"/>
            <a:chExt cx="5144377" cy="917664"/>
          </a:xfrm>
        </p:grpSpPr>
        <p:sp>
          <p:nvSpPr>
            <p:cNvPr id="16" name="文本框 15"/>
            <p:cNvSpPr txBox="1"/>
            <p:nvPr/>
          </p:nvSpPr>
          <p:spPr>
            <a:xfrm>
              <a:off x="2645107" y="192293"/>
              <a:ext cx="3853180" cy="460375"/>
            </a:xfrm>
            <a:prstGeom prst="rect">
              <a:avLst/>
            </a:prstGeom>
            <a:noFill/>
          </p:spPr>
          <p:txBody>
            <a:bodyPr wrap="none" rtlCol="0">
              <a:spAutoFit/>
            </a:bodyPr>
            <a:lstStyle/>
            <a:p>
              <a:pPr algn="ctr"/>
              <a:r>
                <a:rPr lang="zh-CN" altLang="en-US" sz="2400" dirty="0">
                  <a:solidFill>
                    <a:srgbClr val="87A79B"/>
                  </a:solidFill>
                  <a:latin typeface="方正苏新诗柳楷简体" panose="02000000000000000000" charset="-122"/>
                  <a:ea typeface="创艺简行楷" pitchFamily="2" charset="-122"/>
                </a:rPr>
                <a:t>一、</a:t>
              </a:r>
              <a:r>
                <a:rPr lang="zh-CN" altLang="en-US" sz="2400" b="1" dirty="0">
                  <a:solidFill>
                    <a:schemeClr val="tx1"/>
                  </a:solidFill>
                  <a:latin typeface="方正苏新诗柳楷简体" panose="02000000000000000000" charset="-122"/>
                  <a:ea typeface="创艺简行楷" pitchFamily="2" charset="-122"/>
                </a:rPr>
                <a:t>三、重构：内容结构化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pic>
        <p:nvPicPr>
          <p:cNvPr id="5" name="图片 4"/>
          <p:cNvPicPr>
            <a:picLocks noChangeAspect="1"/>
          </p:cNvPicPr>
          <p:nvPr/>
        </p:nvPicPr>
        <p:blipFill>
          <a:blip r:embed="rId3"/>
          <a:stretch>
            <a:fillRect/>
          </a:stretch>
        </p:blipFill>
        <p:spPr>
          <a:xfrm>
            <a:off x="3881755" y="850900"/>
            <a:ext cx="4549775" cy="4274820"/>
          </a:xfrm>
          <a:prstGeom prst="rect">
            <a:avLst/>
          </a:prstGeom>
        </p:spPr>
      </p:pic>
      <p:sp>
        <p:nvSpPr>
          <p:cNvPr id="8" name="文本框 7"/>
          <p:cNvSpPr txBox="1"/>
          <p:nvPr/>
        </p:nvSpPr>
        <p:spPr>
          <a:xfrm>
            <a:off x="1276350" y="4364355"/>
            <a:ext cx="1944370" cy="354330"/>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单元内容结构化</a:t>
            </a:r>
            <a:endParaRPr lang="zh-CN">
              <a:ea typeface="宋体" panose="02010600030101010101" pitchFamily="2" charset="-122"/>
              <a:sym typeface="+mn-ea"/>
            </a:endParaRPr>
          </a:p>
        </p:txBody>
      </p:sp>
      <p:cxnSp>
        <p:nvCxnSpPr>
          <p:cNvPr id="11" name="直接箭头连接符 10"/>
          <p:cNvCxnSpPr/>
          <p:nvPr/>
        </p:nvCxnSpPr>
        <p:spPr>
          <a:xfrm>
            <a:off x="3220720" y="4538345"/>
            <a:ext cx="798830" cy="698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pic>
        <p:nvPicPr>
          <p:cNvPr id="3" name="图片 2"/>
          <p:cNvPicPr>
            <a:picLocks noChangeAspect="1"/>
          </p:cNvPicPr>
          <p:nvPr/>
        </p:nvPicPr>
        <p:blipFill>
          <a:blip r:embed="rId4"/>
          <a:stretch>
            <a:fillRect/>
          </a:stretch>
        </p:blipFill>
        <p:spPr>
          <a:xfrm>
            <a:off x="188595" y="854075"/>
            <a:ext cx="3126740" cy="3375660"/>
          </a:xfrm>
          <a:prstGeom prst="rect">
            <a:avLst/>
          </a:prstGeom>
        </p:spPr>
      </p:pic>
      <p:cxnSp>
        <p:nvCxnSpPr>
          <p:cNvPr id="4" name="直接箭头连接符 3"/>
          <p:cNvCxnSpPr/>
          <p:nvPr>
            <p:custDataLst>
              <p:tags r:id="rId5"/>
            </p:custDataLst>
          </p:nvPr>
        </p:nvCxnSpPr>
        <p:spPr>
          <a:xfrm>
            <a:off x="3315335" y="2419985"/>
            <a:ext cx="798830" cy="698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1553387"/>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170627" y="0"/>
            <a:ext cx="5144377" cy="917664"/>
            <a:chOff x="2285562" y="-66675"/>
            <a:chExt cx="5144377" cy="917664"/>
          </a:xfrm>
        </p:grpSpPr>
        <p:sp>
          <p:nvSpPr>
            <p:cNvPr id="16" name="文本框 15"/>
            <p:cNvSpPr txBox="1"/>
            <p:nvPr/>
          </p:nvSpPr>
          <p:spPr>
            <a:xfrm>
              <a:off x="2645742" y="192293"/>
              <a:ext cx="3851910" cy="460375"/>
            </a:xfrm>
            <a:prstGeom prst="rect">
              <a:avLst/>
            </a:prstGeom>
            <a:noFill/>
          </p:spPr>
          <p:txBody>
            <a:bodyPr wrap="none" rtlCol="0">
              <a:spAutoFit/>
            </a:bodyPr>
            <a:lstStyle/>
            <a:p>
              <a:pPr algn="ctr"/>
              <a:r>
                <a:rPr lang="zh-CN" altLang="en-US" sz="2400" dirty="0">
                  <a:solidFill>
                    <a:srgbClr val="87A79B"/>
                  </a:solidFill>
                  <a:latin typeface="方正苏新诗柳楷简体" panose="02000000000000000000" charset="-122"/>
                  <a:ea typeface="创艺简行楷" pitchFamily="2" charset="-122"/>
                </a:rPr>
                <a:t>一、</a:t>
              </a:r>
              <a:r>
                <a:rPr lang="zh-CN" altLang="en-US" sz="2400" dirty="0">
                  <a:solidFill>
                    <a:schemeClr val="tx1"/>
                  </a:solidFill>
                  <a:latin typeface="方正苏新诗柳楷简体" panose="02000000000000000000" charset="-122"/>
                  <a:ea typeface="创艺简行楷" pitchFamily="2" charset="-122"/>
                </a:rPr>
                <a:t>三</a:t>
              </a:r>
              <a:r>
                <a:rPr lang="zh-CN" altLang="en-US" sz="2400" b="1" dirty="0">
                  <a:solidFill>
                    <a:schemeClr val="tx1"/>
                  </a:solidFill>
                  <a:latin typeface="方正苏新诗柳楷简体" panose="02000000000000000000" charset="-122"/>
                  <a:ea typeface="创艺简行楷" pitchFamily="2" charset="-122"/>
                </a:rPr>
                <a:t>、重构：内容结构化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2855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426872" y="-66675"/>
              <a:ext cx="1003067" cy="850989"/>
            </a:xfrm>
            <a:prstGeom prst="rect">
              <a:avLst/>
            </a:prstGeom>
          </p:spPr>
        </p:pic>
      </p:grpSp>
      <p:pic>
        <p:nvPicPr>
          <p:cNvPr id="3" name="图片 2"/>
          <p:cNvPicPr>
            <a:picLocks noChangeAspect="1"/>
          </p:cNvPicPr>
          <p:nvPr/>
        </p:nvPicPr>
        <p:blipFill>
          <a:blip r:embed="rId3"/>
          <a:stretch>
            <a:fillRect/>
          </a:stretch>
        </p:blipFill>
        <p:spPr>
          <a:xfrm>
            <a:off x="1521460" y="802640"/>
            <a:ext cx="7053580" cy="3037205"/>
          </a:xfrm>
          <a:prstGeom prst="rect">
            <a:avLst/>
          </a:prstGeom>
        </p:spPr>
      </p:pic>
      <p:sp>
        <p:nvSpPr>
          <p:cNvPr id="8" name="文本框 7"/>
          <p:cNvSpPr txBox="1"/>
          <p:nvPr>
            <p:custDataLst>
              <p:tags r:id="rId4"/>
            </p:custDataLst>
          </p:nvPr>
        </p:nvSpPr>
        <p:spPr>
          <a:xfrm>
            <a:off x="226060" y="2639695"/>
            <a:ext cx="955675" cy="939165"/>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课时内容结构化</a:t>
            </a:r>
            <a:endParaRPr lang="zh-CN">
              <a:ea typeface="宋体" panose="02010600030101010101" pitchFamily="2" charset="-122"/>
              <a:sym typeface="+mn-ea"/>
            </a:endParaRPr>
          </a:p>
        </p:txBody>
      </p:sp>
      <p:cxnSp>
        <p:nvCxnSpPr>
          <p:cNvPr id="11" name="直接箭头连接符 10"/>
          <p:cNvCxnSpPr/>
          <p:nvPr>
            <p:custDataLst>
              <p:tags r:id="rId5"/>
            </p:custDataLst>
          </p:nvPr>
        </p:nvCxnSpPr>
        <p:spPr>
          <a:xfrm>
            <a:off x="1181735" y="3105150"/>
            <a:ext cx="362585" cy="825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1532255" y="4714875"/>
            <a:ext cx="6434455" cy="354330"/>
          </a:xfrm>
          <a:prstGeom prst="rect">
            <a:avLst/>
          </a:prstGeom>
          <a:noFill/>
          <a:ln w="28575" cmpd="sng">
            <a:solidFill>
              <a:schemeClr val="accent1">
                <a:shade val="50000"/>
              </a:schemeClr>
            </a:solidFill>
            <a:prstDash val="solid"/>
          </a:ln>
        </p:spPr>
        <p:txBody>
          <a:bodyPr wrap="square">
            <a:noAutofit/>
          </a:bodyPr>
          <a:p>
            <a:r>
              <a:rPr lang="zh-CN" b="1">
                <a:ea typeface="宋体" panose="02010600030101010101" pitchFamily="2" charset="-122"/>
                <a:sym typeface="+mn-ea"/>
              </a:rPr>
              <a:t>大单元教学下课时教学重要特点：以核心问题串联教学线索</a:t>
            </a:r>
            <a:endParaRPr lang="zh-CN" b="1">
              <a:ea typeface="宋体" panose="02010600030101010101" pitchFamily="2" charset="-122"/>
              <a:sym typeface="+mn-ea"/>
            </a:endParaRPr>
          </a:p>
        </p:txBody>
      </p:sp>
      <p:cxnSp>
        <p:nvCxnSpPr>
          <p:cNvPr id="6" name="直接连接符 5"/>
          <p:cNvCxnSpPr/>
          <p:nvPr>
            <p:custDataLst>
              <p:tags r:id="rId6"/>
            </p:custDataLst>
          </p:nvPr>
        </p:nvCxnSpPr>
        <p:spPr>
          <a:xfrm flipV="1">
            <a:off x="5173345" y="2023745"/>
            <a:ext cx="498475" cy="1397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7"/>
            </p:custDataLst>
          </p:nvPr>
        </p:nvCxnSpPr>
        <p:spPr>
          <a:xfrm>
            <a:off x="5450840" y="2600960"/>
            <a:ext cx="699770" cy="127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8"/>
            </p:custDataLst>
          </p:nvPr>
        </p:nvCxnSpPr>
        <p:spPr>
          <a:xfrm>
            <a:off x="5793740" y="3419475"/>
            <a:ext cx="518795" cy="635"/>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9"/>
            </p:custDataLst>
          </p:nvPr>
        </p:nvCxnSpPr>
        <p:spPr>
          <a:xfrm flipV="1">
            <a:off x="4621530" y="1159510"/>
            <a:ext cx="1845310" cy="1016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266065" y="4238625"/>
            <a:ext cx="661035" cy="354330"/>
          </a:xfrm>
          <a:prstGeom prst="rect">
            <a:avLst/>
          </a:prstGeom>
          <a:noFill/>
          <a:ln w="28575" cmpd="sng">
            <a:solidFill>
              <a:schemeClr val="accent1">
                <a:shade val="50000"/>
              </a:schemeClr>
            </a:solidFill>
            <a:prstDash val="solid"/>
          </a:ln>
        </p:spPr>
        <p:txBody>
          <a:bodyPr wrap="square">
            <a:noAutofit/>
          </a:bodyPr>
          <a:p>
            <a:r>
              <a:rPr lang="zh-CN">
                <a:ea typeface="宋体" panose="02010600030101010101" pitchFamily="2" charset="-122"/>
                <a:sym typeface="+mn-ea"/>
              </a:rPr>
              <a:t>聚焦</a:t>
            </a:r>
            <a:endParaRPr lang="zh-CN">
              <a:ea typeface="宋体" panose="02010600030101010101" pitchFamily="2" charset="-122"/>
              <a:sym typeface="+mn-ea"/>
            </a:endParaRPr>
          </a:p>
        </p:txBody>
      </p:sp>
      <p:sp>
        <p:nvSpPr>
          <p:cNvPr id="18" name="文本框 17"/>
          <p:cNvSpPr txBox="1"/>
          <p:nvPr/>
        </p:nvSpPr>
        <p:spPr>
          <a:xfrm>
            <a:off x="1544320" y="3964940"/>
            <a:ext cx="6054725" cy="628015"/>
          </a:xfrm>
          <a:prstGeom prst="rect">
            <a:avLst/>
          </a:prstGeom>
          <a:noFill/>
          <a:ln w="28575" cmpd="sng">
            <a:solidFill>
              <a:schemeClr val="accent1">
                <a:shade val="50000"/>
              </a:schemeClr>
            </a:solidFill>
            <a:prstDash val="solid"/>
          </a:ln>
        </p:spPr>
        <p:txBody>
          <a:bodyPr wrap="square">
            <a:noAutofit/>
          </a:bodyPr>
          <a:p>
            <a:r>
              <a:rPr lang="en-US" altLang="zh-CN">
                <a:ea typeface="宋体" panose="02010600030101010101" pitchFamily="2" charset="-122"/>
                <a:sym typeface="+mn-ea"/>
              </a:rPr>
              <a:t>    </a:t>
            </a:r>
            <a:r>
              <a:rPr lang="zh-CN">
                <a:ea typeface="宋体" panose="02010600030101010101" pitchFamily="2" charset="-122"/>
                <a:sym typeface="+mn-ea"/>
              </a:rPr>
              <a:t>了解宋元时期优秀传统文化，理解其对整个世界的影响，</a:t>
            </a:r>
            <a:r>
              <a:rPr lang="zh-CN">
                <a:highlight>
                  <a:srgbClr val="FFFF00"/>
                </a:highlight>
                <a:ea typeface="宋体" panose="02010600030101010101" pitchFamily="2" charset="-122"/>
                <a:sym typeface="+mn-ea"/>
              </a:rPr>
              <a:t>树立文化认同</a:t>
            </a:r>
            <a:r>
              <a:rPr lang="zh-CN">
                <a:ea typeface="宋体" panose="02010600030101010101" pitchFamily="2" charset="-122"/>
                <a:sym typeface="+mn-ea"/>
              </a:rPr>
              <a:t>，厚植</a:t>
            </a:r>
            <a:r>
              <a:rPr lang="zh-CN">
                <a:highlight>
                  <a:srgbClr val="FFFF00"/>
                </a:highlight>
                <a:ea typeface="宋体" panose="02010600030101010101" pitchFamily="2" charset="-122"/>
                <a:sym typeface="+mn-ea"/>
              </a:rPr>
              <a:t>家国情怀</a:t>
            </a:r>
            <a:r>
              <a:rPr lang="zh-CN">
                <a:ea typeface="宋体" panose="02010600030101010101" pitchFamily="2" charset="-122"/>
                <a:sym typeface="+mn-ea"/>
              </a:rPr>
              <a:t>。</a:t>
            </a:r>
            <a:endParaRPr lang="zh-CN" altLang="en-US" b="0">
              <a:ea typeface="宋体" panose="02010600030101010101" pitchFamily="2" charset="-122"/>
            </a:endParaRPr>
          </a:p>
          <a:p>
            <a:endParaRPr lang="zh-CN">
              <a:ea typeface="宋体" panose="02010600030101010101" pitchFamily="2"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31057" y="64135"/>
            <a:ext cx="8010767" cy="850989"/>
            <a:chOff x="645992" y="-2540"/>
            <a:chExt cx="8010767" cy="850989"/>
          </a:xfrm>
        </p:grpSpPr>
        <p:sp>
          <p:nvSpPr>
            <p:cNvPr id="16" name="文本框 15"/>
            <p:cNvSpPr txBox="1"/>
            <p:nvPr/>
          </p:nvSpPr>
          <p:spPr>
            <a:xfrm>
              <a:off x="1572592" y="192293"/>
              <a:ext cx="599821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四、聚焦：设计指向理解大概念的核心问题</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645992" y="-254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653692" y="-2540"/>
              <a:ext cx="1003067" cy="850989"/>
            </a:xfrm>
            <a:prstGeom prst="rect">
              <a:avLst/>
            </a:prstGeom>
          </p:spPr>
        </p:pic>
      </p:grpSp>
      <p:pic>
        <p:nvPicPr>
          <p:cNvPr id="6" name="图片 5" descr="1381681282613_.pic"/>
          <p:cNvPicPr>
            <a:picLocks noChangeAspect="1"/>
          </p:cNvPicPr>
          <p:nvPr>
            <p:custDataLst>
              <p:tags r:id="rId2"/>
            </p:custDataLst>
          </p:nvPr>
        </p:nvPicPr>
        <p:blipFill>
          <a:blip r:embed="rId3"/>
          <a:stretch>
            <a:fillRect/>
          </a:stretch>
        </p:blipFill>
        <p:spPr>
          <a:xfrm>
            <a:off x="2884170" y="915035"/>
            <a:ext cx="5851525" cy="3879215"/>
          </a:xfrm>
          <a:prstGeom prst="rect">
            <a:avLst/>
          </a:prstGeom>
        </p:spPr>
      </p:pic>
      <p:sp>
        <p:nvSpPr>
          <p:cNvPr id="7" name="文本框 6"/>
          <p:cNvSpPr txBox="1"/>
          <p:nvPr/>
        </p:nvSpPr>
        <p:spPr>
          <a:xfrm>
            <a:off x="198120" y="1197610"/>
            <a:ext cx="2738755" cy="1476375"/>
          </a:xfrm>
          <a:prstGeom prst="rect">
            <a:avLst/>
          </a:prstGeom>
          <a:noFill/>
          <a:ln w="9525">
            <a:noFill/>
          </a:ln>
        </p:spPr>
        <p:txBody>
          <a:bodyPr wrap="square">
            <a:spAutoFit/>
          </a:bodyPr>
          <a:p>
            <a:pPr indent="0"/>
            <a:r>
              <a:rPr lang="zh-CN" b="1">
                <a:ea typeface="宋体" panose="02010600030101010101" pitchFamily="2" charset="-122"/>
              </a:rPr>
              <a:t>分析宋元时期文化特点：</a:t>
            </a:r>
            <a:endParaRPr lang="zh-CN" b="1">
              <a:ea typeface="宋体" panose="02010600030101010101" pitchFamily="2" charset="-122"/>
            </a:endParaRPr>
          </a:p>
          <a:p>
            <a:pPr indent="0"/>
            <a:r>
              <a:rPr lang="zh-CN" b="1">
                <a:ea typeface="宋体" panose="02010600030101010101" pitchFamily="2" charset="-122"/>
              </a:rPr>
              <a:t>心理上形成了</a:t>
            </a:r>
            <a:r>
              <a:rPr lang="zh-CN" b="1">
                <a:highlight>
                  <a:srgbClr val="FFFF00"/>
                </a:highlight>
                <a:ea typeface="宋体" panose="02010600030101010101" pitchFamily="2" charset="-122"/>
              </a:rPr>
              <a:t>对统一多民族国家的认同</a:t>
            </a:r>
            <a:r>
              <a:rPr lang="zh-CN" b="1">
                <a:ea typeface="宋体" panose="02010600030101010101" pitchFamily="2" charset="-122"/>
              </a:rPr>
              <a:t>、对</a:t>
            </a:r>
            <a:r>
              <a:rPr lang="zh-CN" b="1">
                <a:highlight>
                  <a:srgbClr val="FFFF00"/>
                </a:highlight>
                <a:ea typeface="宋体" panose="02010600030101010101" pitchFamily="2" charset="-122"/>
              </a:rPr>
              <a:t>中华“文化共同体”的认同。</a:t>
            </a:r>
            <a:endParaRPr lang="zh-CN" b="1">
              <a:highlight>
                <a:srgbClr val="FFFF00"/>
              </a:highlight>
              <a:ea typeface="宋体" panose="02010600030101010101" pitchFamily="2" charset="-122"/>
            </a:endParaRPr>
          </a:p>
          <a:p>
            <a:pPr indent="0"/>
            <a:r>
              <a:rPr lang="zh-CN" b="1">
                <a:ea typeface="宋体" panose="02010600030101010101" pitchFamily="2" charset="-122"/>
              </a:rPr>
              <a:t>（文化认同、国家认同）</a:t>
            </a:r>
            <a:endParaRPr lang="zh-CN" altLang="en-US" b="1">
              <a:ea typeface="宋体" panose="02010600030101010101" pitchFamily="2" charset="-122"/>
            </a:endParaRPr>
          </a:p>
        </p:txBody>
      </p:sp>
      <p:sp>
        <p:nvSpPr>
          <p:cNvPr id="8" name="文本框 7"/>
          <p:cNvSpPr txBox="1"/>
          <p:nvPr/>
        </p:nvSpPr>
        <p:spPr>
          <a:xfrm>
            <a:off x="331470" y="3070860"/>
            <a:ext cx="2605405" cy="1322070"/>
          </a:xfrm>
          <a:prstGeom prst="rect">
            <a:avLst/>
          </a:prstGeom>
          <a:noFill/>
          <a:ln w="9525">
            <a:noFill/>
          </a:ln>
        </p:spPr>
        <p:txBody>
          <a:bodyPr wrap="square">
            <a:spAutoFit/>
          </a:bodyPr>
          <a:p>
            <a:pPr indent="0"/>
            <a:r>
              <a:rPr lang="zh-CN" sz="2000" b="1">
                <a:ea typeface="宋体" panose="02010600030101010101" pitchFamily="2" charset="-122"/>
              </a:rPr>
              <a:t>核心问题：</a:t>
            </a:r>
            <a:endParaRPr lang="zh-CN" sz="2000" b="1">
              <a:ea typeface="宋体" panose="02010600030101010101" pitchFamily="2" charset="-122"/>
            </a:endParaRPr>
          </a:p>
          <a:p>
            <a:pPr indent="0"/>
            <a:r>
              <a:rPr lang="zh-CN" sz="2000" b="1">
                <a:highlight>
                  <a:srgbClr val="FFFF00"/>
                </a:highlight>
                <a:ea typeface="宋体" panose="02010600030101010101" pitchFamily="2" charset="-122"/>
              </a:rPr>
              <a:t>了解宋元时期科技文化等特点、地位，形成文化认同感。</a:t>
            </a:r>
            <a:endParaRPr lang="zh-CN" altLang="en-US" sz="2000" b="1">
              <a:highlight>
                <a:srgbClr val="FFFF00"/>
              </a:highlight>
              <a:ea typeface="宋体" panose="02010600030101010101"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7569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5842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8" name="文本框 7"/>
          <p:cNvSpPr txBox="1"/>
          <p:nvPr>
            <p:custDataLst>
              <p:tags r:id="rId3"/>
            </p:custDataLst>
          </p:nvPr>
        </p:nvSpPr>
        <p:spPr>
          <a:xfrm>
            <a:off x="795655" y="1102360"/>
            <a:ext cx="8072755" cy="368300"/>
          </a:xfrm>
          <a:prstGeom prst="rect">
            <a:avLst/>
          </a:prstGeom>
          <a:noFill/>
          <a:ln w="9525">
            <a:noFill/>
          </a:ln>
        </p:spPr>
        <p:txBody>
          <a:bodyPr wrap="square">
            <a:spAutoFit/>
          </a:bodyPr>
          <a:p>
            <a:pPr indent="0"/>
            <a:r>
              <a:rPr lang="zh-CN" b="0">
                <a:ea typeface="宋体" panose="02010600030101010101" pitchFamily="2" charset="-122"/>
              </a:rPr>
              <a:t>导入</a:t>
            </a:r>
            <a:r>
              <a:rPr lang="en-US" altLang="zh-CN" b="0">
                <a:ea typeface="宋体" panose="02010600030101010101" pitchFamily="2" charset="-122"/>
              </a:rPr>
              <a:t>:</a:t>
            </a:r>
            <a:r>
              <a:rPr lang="zh-CN" altLang="en-US" b="0">
                <a:ea typeface="宋体" panose="02010600030101010101" pitchFamily="2" charset="-122"/>
              </a:rPr>
              <a:t>创设情境，播放《逃出大英博物馆》，引发同学对守护中华文化的思考</a:t>
            </a:r>
            <a:endParaRPr lang="zh-CN" altLang="en-US" b="0">
              <a:ea typeface="宋体" panose="02010600030101010101" pitchFamily="2" charset="-122"/>
            </a:endParaRPr>
          </a:p>
        </p:txBody>
      </p:sp>
      <p:pic>
        <p:nvPicPr>
          <p:cNvPr id="2" name="图片 1"/>
          <p:cNvPicPr>
            <a:picLocks noChangeAspect="1"/>
          </p:cNvPicPr>
          <p:nvPr/>
        </p:nvPicPr>
        <p:blipFill>
          <a:blip r:embed="rId4"/>
          <a:stretch>
            <a:fillRect/>
          </a:stretch>
        </p:blipFill>
        <p:spPr>
          <a:xfrm>
            <a:off x="1658620" y="1600200"/>
            <a:ext cx="5587365" cy="31464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7569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5842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8" name="文本框 7"/>
          <p:cNvSpPr txBox="1"/>
          <p:nvPr>
            <p:custDataLst>
              <p:tags r:id="rId3"/>
            </p:custDataLst>
          </p:nvPr>
        </p:nvSpPr>
        <p:spPr>
          <a:xfrm>
            <a:off x="795655" y="1102360"/>
            <a:ext cx="8072755" cy="368300"/>
          </a:xfrm>
          <a:prstGeom prst="rect">
            <a:avLst/>
          </a:prstGeom>
          <a:noFill/>
          <a:ln w="9525">
            <a:noFill/>
          </a:ln>
        </p:spPr>
        <p:txBody>
          <a:bodyPr wrap="square">
            <a:spAutoFit/>
          </a:bodyPr>
          <a:p>
            <a:pPr indent="0"/>
            <a:r>
              <a:rPr lang="zh-CN" b="0">
                <a:ea typeface="宋体" panose="02010600030101010101" pitchFamily="2" charset="-122"/>
              </a:rPr>
              <a:t>确定核心问题、大任务</a:t>
            </a:r>
            <a:r>
              <a:rPr lang="en-US" altLang="zh-CN" b="0">
                <a:ea typeface="宋体" panose="02010600030101010101" pitchFamily="2" charset="-122"/>
              </a:rPr>
              <a:t>:</a:t>
            </a:r>
            <a:endParaRPr lang="zh-CN" altLang="en-US" b="0">
              <a:ea typeface="宋体" panose="02010600030101010101" pitchFamily="2" charset="-122"/>
            </a:endParaRPr>
          </a:p>
        </p:txBody>
      </p:sp>
      <p:sp>
        <p:nvSpPr>
          <p:cNvPr id="3" name="文本框 2"/>
          <p:cNvSpPr txBox="1"/>
          <p:nvPr>
            <p:custDataLst>
              <p:tags r:id="rId4"/>
            </p:custDataLst>
          </p:nvPr>
        </p:nvSpPr>
        <p:spPr>
          <a:xfrm>
            <a:off x="1199515" y="1579880"/>
            <a:ext cx="6218555" cy="2337435"/>
          </a:xfrm>
          <a:prstGeom prst="rect">
            <a:avLst/>
          </a:prstGeom>
          <a:noFill/>
          <a:ln w="28575" cmpd="sng">
            <a:solidFill>
              <a:schemeClr val="accent1">
                <a:shade val="50000"/>
              </a:schemeClr>
            </a:solidFill>
            <a:prstDash val="solid"/>
          </a:ln>
        </p:spPr>
        <p:txBody>
          <a:bodyPr wrap="square">
            <a:noAutofit/>
          </a:bodyPr>
          <a:p>
            <a:pPr indent="355600"/>
            <a:r>
              <a:rPr lang="zh-CN">
                <a:ea typeface="宋体" panose="02010600030101010101" pitchFamily="2" charset="-122"/>
                <a:sym typeface="+mn-ea"/>
              </a:rPr>
              <a:t>同学们参加《鞋盒里的博物馆》活动，利用废弃的鞋盒、纸皮等，参考教材、上网下载相关文物图片收集辽宋夏金元时期的</a:t>
            </a:r>
            <a:r>
              <a:rPr lang="en-US" altLang="zh-CN">
                <a:ea typeface="宋体" panose="02010600030101010101" pitchFamily="2" charset="-122"/>
                <a:sym typeface="+mn-ea"/>
              </a:rPr>
              <a:t>“</a:t>
            </a:r>
            <a:r>
              <a:rPr lang="zh-CN" altLang="en-US">
                <a:ea typeface="宋体" panose="02010600030101010101" pitchFamily="2" charset="-122"/>
                <a:sym typeface="+mn-ea"/>
              </a:rPr>
              <a:t>文化、科技、交往</a:t>
            </a:r>
            <a:r>
              <a:rPr lang="en-US" altLang="zh-CN">
                <a:ea typeface="宋体" panose="02010600030101010101" pitchFamily="2" charset="-122"/>
                <a:sym typeface="+mn-ea"/>
              </a:rPr>
              <a:t>”</a:t>
            </a:r>
            <a:r>
              <a:rPr lang="zh-CN" altLang="en-US">
                <a:ea typeface="宋体" panose="02010600030101010101" pitchFamily="2" charset="-122"/>
                <a:sym typeface="+mn-ea"/>
              </a:rPr>
              <a:t>的</a:t>
            </a:r>
            <a:r>
              <a:rPr lang="zh-CN">
                <a:ea typeface="宋体" panose="02010600030101010101" pitchFamily="2" charset="-122"/>
                <a:sym typeface="+mn-ea"/>
              </a:rPr>
              <a:t>历史文物，制作微型博物馆。</a:t>
            </a:r>
            <a:endParaRPr lang="zh-CN">
              <a:ea typeface="宋体" panose="02010600030101010101" pitchFamily="2" charset="-122"/>
              <a:sym typeface="+mn-ea"/>
            </a:endParaRPr>
          </a:p>
          <a:p>
            <a:pPr indent="355600"/>
            <a:r>
              <a:rPr lang="zh-CN">
                <a:ea typeface="宋体" panose="02010600030101010101" pitchFamily="2" charset="-122"/>
                <a:sym typeface="+mn-ea"/>
              </a:rPr>
              <a:t>为整个展览命名：</a:t>
            </a:r>
            <a:endParaRPr lang="zh-CN">
              <a:ea typeface="宋体" panose="02010600030101010101" pitchFamily="2" charset="-122"/>
              <a:sym typeface="+mn-ea"/>
            </a:endParaRPr>
          </a:p>
          <a:p>
            <a:pPr indent="355600"/>
            <a:r>
              <a:rPr lang="zh-CN">
                <a:ea typeface="宋体" panose="02010600030101010101" pitchFamily="2" charset="-122"/>
                <a:sym typeface="+mn-ea"/>
              </a:rPr>
              <a:t>分为</a:t>
            </a:r>
            <a:r>
              <a:rPr lang="en-US" altLang="zh-CN">
                <a:ea typeface="宋体" panose="02010600030101010101" pitchFamily="2" charset="-122"/>
                <a:sym typeface="+mn-ea"/>
              </a:rPr>
              <a:t>“</a:t>
            </a:r>
            <a:r>
              <a:rPr lang="zh-CN" altLang="en-US">
                <a:ea typeface="宋体" panose="02010600030101010101" pitchFamily="2" charset="-122"/>
                <a:sym typeface="+mn-ea"/>
              </a:rPr>
              <a:t>文化生活</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科学技术</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中外交往</a:t>
            </a:r>
            <a:r>
              <a:rPr lang="en-US" altLang="zh-CN">
                <a:ea typeface="宋体" panose="02010600030101010101" pitchFamily="2" charset="-122"/>
                <a:sym typeface="+mn-ea"/>
              </a:rPr>
              <a:t>”3</a:t>
            </a:r>
            <a:r>
              <a:rPr lang="zh-CN" altLang="en-US">
                <a:ea typeface="宋体" panose="02010600030101010101" pitchFamily="2" charset="-122"/>
                <a:sym typeface="+mn-ea"/>
              </a:rPr>
              <a:t>个展厅</a:t>
            </a:r>
            <a:endParaRPr lang="zh-CN">
              <a:ea typeface="宋体" panose="02010600030101010101" pitchFamily="2" charset="-122"/>
              <a:sym typeface="+mn-ea"/>
            </a:endParaRPr>
          </a:p>
          <a:p>
            <a:pPr indent="355600"/>
            <a:r>
              <a:rPr lang="zh-CN">
                <a:ea typeface="宋体" panose="02010600030101010101" pitchFamily="2" charset="-122"/>
                <a:sym typeface="+mn-ea"/>
              </a:rPr>
              <a:t>为每个展厅设计主题：</a:t>
            </a:r>
            <a:endParaRPr lang="zh-CN">
              <a:ea typeface="宋体" panose="02010600030101010101" pitchFamily="2" charset="-122"/>
              <a:sym typeface="+mn-ea"/>
            </a:endParaRPr>
          </a:p>
          <a:p>
            <a:pPr indent="355600"/>
            <a:r>
              <a:rPr lang="zh-CN">
                <a:ea typeface="宋体" panose="02010600030101010101" pitchFamily="2" charset="-122"/>
                <a:sym typeface="+mn-ea"/>
              </a:rPr>
              <a:t>精选典型的展品：</a:t>
            </a:r>
            <a:endParaRPr lang="zh-CN">
              <a:ea typeface="宋体" panose="02010600030101010101" pitchFamily="2" charset="-122"/>
              <a:sym typeface="+mn-ea"/>
            </a:endParaRPr>
          </a:p>
          <a:p>
            <a:pPr indent="355600"/>
            <a:r>
              <a:rPr lang="zh-CN">
                <a:ea typeface="宋体" panose="02010600030101010101" pitchFamily="2" charset="-122"/>
                <a:sym typeface="+mn-ea"/>
              </a:rPr>
              <a:t>为每个展厅制作介绍词</a:t>
            </a:r>
            <a:endParaRPr lang="zh-CN">
              <a:ea typeface="宋体" panose="02010600030101010101" pitchFamily="2" charset="-122"/>
              <a:sym typeface="+mn-ea"/>
            </a:endParaRPr>
          </a:p>
          <a:p>
            <a:endParaRPr lang="zh-CN">
              <a:ea typeface="宋体" panose="02010600030101010101" pitchFamily="2" charset="-122"/>
              <a:sym typeface="+mn-ea"/>
            </a:endParaRPr>
          </a:p>
        </p:txBody>
      </p:sp>
      <p:sp>
        <p:nvSpPr>
          <p:cNvPr id="13" name="文本框 12"/>
          <p:cNvSpPr txBox="1"/>
          <p:nvPr>
            <p:custDataLst>
              <p:tags r:id="rId5"/>
            </p:custDataLst>
          </p:nvPr>
        </p:nvSpPr>
        <p:spPr>
          <a:xfrm>
            <a:off x="1199515" y="4153535"/>
            <a:ext cx="6464935" cy="724535"/>
          </a:xfrm>
          <a:prstGeom prst="rect">
            <a:avLst/>
          </a:prstGeom>
          <a:noFill/>
          <a:ln w="28575" cmpd="sng">
            <a:solidFill>
              <a:srgbClr val="FF0000"/>
            </a:solidFill>
            <a:prstDash val="solid"/>
          </a:ln>
        </p:spPr>
        <p:txBody>
          <a:bodyPr wrap="square">
            <a:noAutofit/>
          </a:bodyPr>
          <a:p>
            <a:r>
              <a:rPr lang="zh-CN">
                <a:solidFill>
                  <a:schemeClr val="tx1"/>
                </a:solidFill>
                <a:ea typeface="宋体" panose="02010600030101010101" pitchFamily="2" charset="-122"/>
                <a:sym typeface="+mn-ea"/>
              </a:rPr>
              <a:t>分解大任务：了解（通过教材了解基本知识）、理解（收集文物、故事过程中理解）、解释（动手制作、撰写主题介绍词）</a:t>
            </a:r>
            <a:endParaRPr lang="en-US" altLang="zh-CN">
              <a:solidFill>
                <a:schemeClr val="tx1"/>
              </a:solidFill>
              <a:ea typeface="宋体" panose="02010600030101010101" pitchFamily="2"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278130" y="1083310"/>
            <a:ext cx="512445" cy="44450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44672" y="66040"/>
            <a:ext cx="8364462" cy="914489"/>
            <a:chOff x="1039057" y="-143510"/>
            <a:chExt cx="8364462" cy="914489"/>
          </a:xfrm>
        </p:grpSpPr>
        <p:sp>
          <p:nvSpPr>
            <p:cNvPr id="16" name="文本框 15"/>
            <p:cNvSpPr txBox="1"/>
            <p:nvPr/>
          </p:nvSpPr>
          <p:spPr>
            <a:xfrm>
              <a:off x="2299667" y="114823"/>
              <a:ext cx="569214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039057" y="-8001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8400452" y="-143510"/>
              <a:ext cx="1003067" cy="850989"/>
            </a:xfrm>
            <a:prstGeom prst="rect">
              <a:avLst/>
            </a:prstGeom>
          </p:spPr>
        </p:pic>
      </p:grpSp>
      <p:sp>
        <p:nvSpPr>
          <p:cNvPr id="2" name="文本框 1"/>
          <p:cNvSpPr txBox="1"/>
          <p:nvPr/>
        </p:nvSpPr>
        <p:spPr>
          <a:xfrm>
            <a:off x="805815" y="1430020"/>
            <a:ext cx="7249160" cy="922020"/>
          </a:xfrm>
          <a:prstGeom prst="rect">
            <a:avLst/>
          </a:prstGeom>
          <a:noFill/>
        </p:spPr>
        <p:txBody>
          <a:bodyPr wrap="square" rtlCol="0" anchor="t">
            <a:spAutoFit/>
          </a:bodyPr>
          <a:p>
            <a:pPr marL="0" indent="0" algn="l"/>
            <a:r>
              <a:rPr lang="en-US" b="1">
                <a:solidFill>
                  <a:srgbClr val="C00000"/>
                </a:solidFill>
                <a:latin typeface="宋体" panose="02010600030101010101" pitchFamily="2" charset="-122"/>
                <a:sym typeface="+mn-ea"/>
              </a:rPr>
              <a:t>问题1：</a:t>
            </a:r>
            <a:r>
              <a:rPr lang="en-US">
                <a:latin typeface="宋体" panose="02010600030101010101" pitchFamily="2" charset="-122"/>
                <a:sym typeface="+mn-ea"/>
              </a:rPr>
              <a:t>请认真听歌曲《知否知否》和《一枝花·不伏老》歌唱改编版。根据歌词说说两首歌曲分别分别描述了什么内容？它们改编自什么文学作品？属于哪种文学形式？</a:t>
            </a:r>
            <a:endParaRPr lang="en-US" altLang="en-US">
              <a:latin typeface="宋体" panose="02010600030101010101" pitchFamily="2" charset="-122"/>
              <a:sym typeface="+mn-ea"/>
            </a:endParaRPr>
          </a:p>
        </p:txBody>
      </p:sp>
      <p:sp>
        <p:nvSpPr>
          <p:cNvPr id="4" name="文本框 3"/>
          <p:cNvSpPr txBox="1"/>
          <p:nvPr/>
        </p:nvSpPr>
        <p:spPr>
          <a:xfrm>
            <a:off x="805815" y="2415540"/>
            <a:ext cx="7248525" cy="3368675"/>
          </a:xfrm>
          <a:prstGeom prst="rect">
            <a:avLst/>
          </a:prstGeom>
          <a:noFill/>
        </p:spPr>
        <p:txBody>
          <a:bodyPr wrap="square" rtlCol="0" anchor="t">
            <a:noAutofit/>
          </a:bodyPr>
          <a:p>
            <a:pPr marL="0" indent="0" algn="l"/>
            <a:r>
              <a:rPr lang="en-US" b="1">
                <a:solidFill>
                  <a:srgbClr val="C00000"/>
                </a:solidFill>
                <a:latin typeface="宋体" panose="02010600030101010101" pitchFamily="2" charset="-122"/>
                <a:sym typeface="+mn-ea"/>
              </a:rPr>
              <a:t>问题2：</a:t>
            </a:r>
            <a:r>
              <a:rPr lang="en-US">
                <a:latin typeface="宋体" panose="02010600030101010101" pitchFamily="2" charset="-122"/>
                <a:sym typeface="+mn-ea"/>
              </a:rPr>
              <a:t>以下宋词记载了哪些商业活动？哪些文娱乐活动？与唐代有什么不一样的地方？</a:t>
            </a:r>
            <a:endParaRPr lang="en-US">
              <a:latin typeface="宋体" panose="02010600030101010101" pitchFamily="2" charset="-122"/>
            </a:endParaRPr>
          </a:p>
          <a:p>
            <a:pPr marL="0" indent="0" algn="l"/>
            <a:endParaRPr lang="en-US">
              <a:latin typeface="宋体" panose="02010600030101010101" pitchFamily="2" charset="-122"/>
              <a:sym typeface="+mn-ea"/>
            </a:endParaRPr>
          </a:p>
          <a:p>
            <a:pPr marL="0" indent="0" algn="l"/>
            <a:r>
              <a:rPr lang="en-US" b="1">
                <a:solidFill>
                  <a:srgbClr val="C00000"/>
                </a:solidFill>
                <a:latin typeface="宋体" panose="02010600030101010101" pitchFamily="2" charset="-122"/>
                <a:sym typeface="+mn-ea"/>
              </a:rPr>
              <a:t>问题3：</a:t>
            </a:r>
            <a:r>
              <a:rPr lang="en-US">
                <a:latin typeface="宋体" panose="02010600030101010101" pitchFamily="2" charset="-122"/>
                <a:sym typeface="+mn-ea"/>
              </a:rPr>
              <a:t>以</a:t>
            </a:r>
            <a:r>
              <a:rPr lang="zh-CN" altLang="en-US">
                <a:latin typeface="宋体" panose="02010600030101010101" pitchFamily="2" charset="-122"/>
                <a:sym typeface="+mn-ea"/>
              </a:rPr>
              <a:t>下</a:t>
            </a:r>
            <a:r>
              <a:rPr lang="en-US">
                <a:latin typeface="宋体" panose="02010600030101010101" pitchFamily="2" charset="-122"/>
                <a:sym typeface="+mn-ea"/>
              </a:rPr>
              <a:t>宋词记载了什么节日，人们有哪些好玩的、好吃的、好看的？</a:t>
            </a:r>
            <a:endParaRPr lang="en-US">
              <a:latin typeface="宋体" panose="02010600030101010101" pitchFamily="2" charset="-122"/>
            </a:endParaRPr>
          </a:p>
          <a:p>
            <a:pPr marL="0" indent="0" algn="l"/>
            <a:endParaRPr lang="zh-CN" altLang="en-US" b="1">
              <a:solidFill>
                <a:srgbClr val="C00000"/>
              </a:solidFill>
              <a:latin typeface="宋体" panose="02010600030101010101" pitchFamily="2" charset="-122"/>
              <a:ea typeface="宋体" panose="02010600030101010101" pitchFamily="2" charset="-122"/>
              <a:sym typeface="+mn-ea"/>
            </a:endParaRPr>
          </a:p>
          <a:p>
            <a:pPr marL="0" indent="0" algn="l"/>
            <a:r>
              <a:rPr lang="zh-CN" altLang="en-US" b="1">
                <a:solidFill>
                  <a:srgbClr val="C00000"/>
                </a:solidFill>
                <a:latin typeface="宋体" panose="02010600030101010101" pitchFamily="2" charset="-122"/>
                <a:ea typeface="宋体" panose="02010600030101010101" pitchFamily="2" charset="-122"/>
                <a:sym typeface="+mn-ea"/>
              </a:rPr>
              <a:t>问题4：</a:t>
            </a:r>
            <a:r>
              <a:rPr lang="zh-CN" altLang="en-US">
                <a:latin typeface="宋体" panose="02010600030101010101" pitchFamily="2" charset="-122"/>
                <a:ea typeface="宋体" panose="02010600030101010101" pitchFamily="2" charset="-122"/>
                <a:sym typeface="+mn-ea"/>
              </a:rPr>
              <a:t>以下宋词记载了一段怎样的往事？请用一些词语概括词人表达的情感。</a:t>
            </a:r>
            <a:endParaRPr lang="en-US" altLang="en-US">
              <a:latin typeface="宋体" panose="02010600030101010101" pitchFamily="2" charset="-122"/>
              <a:sym typeface="+mn-ea"/>
            </a:endParaRPr>
          </a:p>
        </p:txBody>
      </p:sp>
      <p:sp>
        <p:nvSpPr>
          <p:cNvPr id="5" name="文本框 4"/>
          <p:cNvSpPr txBox="1"/>
          <p:nvPr>
            <p:custDataLst>
              <p:tags r:id="rId3"/>
            </p:custDataLst>
          </p:nvPr>
        </p:nvSpPr>
        <p:spPr>
          <a:xfrm>
            <a:off x="909955" y="984250"/>
            <a:ext cx="3662045" cy="354330"/>
          </a:xfrm>
          <a:prstGeom prst="rect">
            <a:avLst/>
          </a:prstGeom>
          <a:noFill/>
          <a:ln w="28575" cmpd="sng">
            <a:solidFill>
              <a:schemeClr val="accent1">
                <a:shade val="50000"/>
              </a:schemeClr>
            </a:solidFill>
            <a:prstDash val="solid"/>
          </a:ln>
        </p:spPr>
        <p:txBody>
          <a:bodyPr wrap="square">
            <a:noAutofit/>
          </a:bodyPr>
          <a:p>
            <a:r>
              <a:rPr lang="zh-CN" altLang="en-US">
                <a:ea typeface="宋体" panose="02010600030101010101" pitchFamily="2" charset="-122"/>
                <a:sym typeface="+mn-ea"/>
              </a:rPr>
              <a:t>第一部分</a:t>
            </a:r>
            <a:r>
              <a:rPr lang="en-US" altLang="zh-CN">
                <a:ea typeface="宋体" panose="02010600030101010101" pitchFamily="2" charset="-122"/>
                <a:sym typeface="+mn-ea"/>
              </a:rPr>
              <a:t>  </a:t>
            </a:r>
            <a:r>
              <a:rPr lang="zh-CN" altLang="en-US">
                <a:ea typeface="宋体" panose="02010600030101010101" pitchFamily="2" charset="-122"/>
                <a:sym typeface="+mn-ea"/>
              </a:rPr>
              <a:t>都市生活、文化</a:t>
            </a:r>
            <a:endParaRPr lang="zh-CN" altLang="en-US">
              <a:ea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9230" y="129540"/>
            <a:ext cx="8559165" cy="850900"/>
            <a:chOff x="805377" y="-2540"/>
            <a:chExt cx="7533247" cy="850989"/>
          </a:xfrm>
        </p:grpSpPr>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2" name="文本框 1"/>
          <p:cNvSpPr txBox="1"/>
          <p:nvPr/>
        </p:nvSpPr>
        <p:spPr>
          <a:xfrm>
            <a:off x="456565" y="1002665"/>
            <a:ext cx="5299075" cy="3138170"/>
          </a:xfrm>
          <a:prstGeom prst="rect">
            <a:avLst/>
          </a:prstGeom>
          <a:noFill/>
        </p:spPr>
        <p:txBody>
          <a:bodyPr wrap="square" rtlCol="0" anchor="t">
            <a:spAutoFit/>
          </a:bodyPr>
          <a:p>
            <a:pPr marL="0" indent="0" algn="ctr"/>
            <a:r>
              <a:rPr lang="en-US" b="1">
                <a:latin typeface="宋体" panose="02010600030101010101" pitchFamily="2" charset="-122"/>
                <a:sym typeface="+mn-ea"/>
              </a:rPr>
              <a:t>第二部分 科技创新与文化交流</a:t>
            </a:r>
            <a:endParaRPr lang="en-US" b="1">
              <a:solidFill>
                <a:schemeClr val="tx1"/>
              </a:solidFill>
              <a:latin typeface="宋体" panose="02010600030101010101" pitchFamily="2" charset="-122"/>
              <a:cs typeface="宋体" panose="02010600030101010101" pitchFamily="2" charset="-122"/>
            </a:endParaRPr>
          </a:p>
          <a:p>
            <a:pPr marL="0" indent="0" algn="l"/>
            <a:r>
              <a:rPr lang="en-US" b="1">
                <a:latin typeface="Arial Bold" panose="020B0604020202020204" charset="0"/>
                <a:sym typeface="+mn-ea"/>
              </a:rPr>
              <a:t>第一篇：海洋探险  </a:t>
            </a:r>
            <a:endParaRPr lang="en-US" b="1">
              <a:latin typeface="Arial Bold" panose="020B0604020202020204" charset="0"/>
            </a:endParaRPr>
          </a:p>
          <a:p>
            <a:pPr marL="0" indent="0" algn="l"/>
            <a:r>
              <a:rPr lang="en-US">
                <a:latin typeface="宋体" panose="02010600030101010101" pitchFamily="2" charset="-122"/>
                <a:sym typeface="+mn-ea"/>
              </a:rPr>
              <a:t>    情景一：马可波罗从威尼斯出发后，驶入了地中海，猜测在当时的技术条件下，哪一技术可以使船队不偏离航向、顺利到达目的地？</a:t>
            </a:r>
            <a:endParaRPr lang="en-US">
              <a:latin typeface="宋体" panose="02010600030101010101" pitchFamily="2" charset="-122"/>
            </a:endParaRPr>
          </a:p>
          <a:p>
            <a:pPr marL="0" indent="0" algn="l"/>
            <a:endParaRPr lang="en-US">
              <a:latin typeface="宋体" panose="02010600030101010101" pitchFamily="2" charset="-122"/>
            </a:endParaRPr>
          </a:p>
          <a:p>
            <a:pPr marL="0" indent="0" algn="l"/>
            <a:r>
              <a:rPr lang="en-US" b="1">
                <a:latin typeface="Arial Bold" panose="020B0604020202020204" charset="0"/>
                <a:sym typeface="+mn-ea"/>
              </a:rPr>
              <a:t>第二篇：中东遇险</a:t>
            </a:r>
            <a:endParaRPr lang="en-US" b="1">
              <a:latin typeface="Arial Bold" panose="020B0604020202020204" charset="0"/>
            </a:endParaRPr>
          </a:p>
          <a:p>
            <a:pPr marL="0" indent="0" algn="l"/>
            <a:r>
              <a:rPr lang="en-US">
                <a:latin typeface="宋体" panose="02010600030101010101" pitchFamily="2" charset="-122"/>
                <a:sym typeface="+mn-ea"/>
              </a:rPr>
              <a:t>    情景二：马可波罗航行到霍尔木兹海峡，被强盗盯上了，这伙强盗乘他们晚上睡觉时抓住了他们。猜测在当时的技术条件下，马可波罗怎么保护自己安全？</a:t>
            </a:r>
            <a:endParaRPr lang="en-US" altLang="en-US">
              <a:latin typeface="宋体" panose="02010600030101010101" pitchFamily="2" charset="-122"/>
              <a:sym typeface="+mn-ea"/>
            </a:endParaRPr>
          </a:p>
        </p:txBody>
      </p:sp>
      <p:sp>
        <p:nvSpPr>
          <p:cNvPr id="3" name="文本框 2"/>
          <p:cNvSpPr txBox="1"/>
          <p:nvPr>
            <p:custDataLst>
              <p:tags r:id="rId2"/>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pic>
        <p:nvPicPr>
          <p:cNvPr id="4" name="图片 3" descr="2012082111283074242635"/>
          <p:cNvPicPr>
            <a:picLocks noChangeAspect="1"/>
          </p:cNvPicPr>
          <p:nvPr/>
        </p:nvPicPr>
        <p:blipFill>
          <a:blip r:embed="rId3"/>
          <a:stretch>
            <a:fillRect/>
          </a:stretch>
        </p:blipFill>
        <p:spPr>
          <a:xfrm>
            <a:off x="5809615" y="1263015"/>
            <a:ext cx="3017520" cy="2405380"/>
          </a:xfrm>
          <a:prstGeom prst="rect">
            <a:avLst/>
          </a:prstGeom>
        </p:spPr>
      </p:pic>
      <p:sp>
        <p:nvSpPr>
          <p:cNvPr id="5" name="文本框 4"/>
          <p:cNvSpPr txBox="1"/>
          <p:nvPr/>
        </p:nvSpPr>
        <p:spPr>
          <a:xfrm>
            <a:off x="1505585" y="4146550"/>
            <a:ext cx="5145405" cy="922020"/>
          </a:xfrm>
          <a:prstGeom prst="rect">
            <a:avLst/>
          </a:prstGeom>
          <a:noFill/>
        </p:spPr>
        <p:txBody>
          <a:bodyPr wrap="square" rtlCol="0" anchor="t">
            <a:spAutoFit/>
          </a:bodyPr>
          <a:p>
            <a:pPr marL="0" indent="0" algn="l"/>
            <a:r>
              <a:rPr lang="zh-CN" b="1">
                <a:solidFill>
                  <a:schemeClr val="accent6">
                    <a:lumMod val="50000"/>
                  </a:schemeClr>
                </a:solidFill>
                <a:cs typeface="KTJ" charset="0"/>
                <a:sym typeface="+mn-ea"/>
              </a:rPr>
              <a:t>（问题：结合教材、图文知道司南和罗盘的原理、火药的发明、运用; 结合宋元科技传播图，学生说出指南针、火药的外传。）</a:t>
            </a:r>
            <a:endParaRPr lang="en-US" altLang="en-US">
              <a:latin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564515" y="980440"/>
            <a:ext cx="5479415" cy="3415030"/>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三</a:t>
            </a:r>
            <a:r>
              <a:rPr lang="en-US" b="1">
                <a:latin typeface="Arial Bold" panose="020B0604020202020204" charset="0"/>
                <a:sym typeface="+mn-ea"/>
              </a:rPr>
              <a:t>篇：</a:t>
            </a:r>
            <a:r>
              <a:rPr lang="zh-CN" altLang="en-US" b="1">
                <a:latin typeface="Arial Bold" panose="020B0604020202020204" charset="0"/>
                <a:sym typeface="+mn-ea"/>
              </a:rPr>
              <a:t>到达终点</a:t>
            </a:r>
            <a:endParaRPr lang="en-US">
              <a:latin typeface="Arial Bold" panose="020B0604020202020204" charset="0"/>
            </a:endParaRPr>
          </a:p>
          <a:p>
            <a:pPr marL="0" indent="0" algn="l"/>
            <a:r>
              <a:rPr lang="en-US">
                <a:latin typeface="Arial Bold" panose="020B0604020202020204" charset="0"/>
                <a:sym typeface="+mn-ea"/>
              </a:rPr>
              <a:t>    情景三：马可波罗继续向东，克服了</a:t>
            </a:r>
            <a:r>
              <a:rPr lang="zh-CN" altLang="en-US">
                <a:latin typeface="Arial Bold" panose="020B0604020202020204" charset="0"/>
                <a:sym typeface="+mn-ea"/>
              </a:rPr>
              <a:t>许多困难</a:t>
            </a:r>
            <a:r>
              <a:rPr lang="en-US">
                <a:latin typeface="Arial Bold" panose="020B0604020202020204" charset="0"/>
                <a:sym typeface="+mn-ea"/>
              </a:rPr>
              <a:t>，终于来到了古城敦煌，又经玉门关见到了万里长城。最后穿过河西走廊，终于到达了元朝上都。马可波罗想带些书回国让家乡的人了解到中国的新鲜事物，但嫌手抄太慢。猜测在当时的技术条件下，那一项技术可以帮助他？</a:t>
            </a:r>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r>
              <a:rPr lang="zh-CN" b="1">
                <a:solidFill>
                  <a:schemeClr val="accent6">
                    <a:lumMod val="50000"/>
                  </a:schemeClr>
                </a:solidFill>
                <a:cs typeface="KTJ" charset="0"/>
                <a:sym typeface="+mn-ea"/>
              </a:rPr>
              <a:t>（</a:t>
            </a:r>
            <a:r>
              <a:rPr lang="zh-CN" b="1">
                <a:solidFill>
                  <a:schemeClr val="accent6">
                    <a:lumMod val="50000"/>
                  </a:schemeClr>
                </a:solidFill>
                <a:cs typeface="KTJ" charset="0"/>
                <a:sym typeface="+mn-ea"/>
              </a:rPr>
              <a:t>问题：结合教材、图文</a:t>
            </a:r>
            <a:r>
              <a:rPr lang="zh-CN" b="1">
                <a:solidFill>
                  <a:schemeClr val="accent6">
                    <a:lumMod val="50000"/>
                  </a:schemeClr>
                </a:solidFill>
                <a:cs typeface="KTJ" charset="0"/>
                <a:sym typeface="+mn-ea"/>
              </a:rPr>
              <a:t>了解印刷术的发明和发展过程；结合宋元科技传播图，学生说出印刷术的外传。）</a:t>
            </a:r>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en-US" altLang="en-US">
              <a:latin typeface="宋体" panose="02010600030101010101" pitchFamily="2" charset="-122"/>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2"/>
              </p:custDataLst>
            </p:nvPr>
          </p:nvPicPr>
          <p:blipFill>
            <a:blip r:embed="rId1"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3"/>
              </p:custDataLst>
            </p:nvPr>
          </p:nvPicPr>
          <p:blipFill>
            <a:blip r:embed="rId1"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4"/>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a:t>
            </a:r>
            <a:r>
              <a:rPr lang="zh-CN" altLang="en-US" sz="2400" b="1" dirty="0">
                <a:solidFill>
                  <a:srgbClr val="87A79B"/>
                </a:solidFill>
                <a:latin typeface="方正苏新诗柳楷简体" panose="02000000000000000000" charset="-122"/>
                <a:ea typeface="创艺简行楷" pitchFamily="2" charset="-122"/>
                <a:sym typeface="+mn-ea"/>
              </a:rPr>
              <a:t>计</a:t>
            </a:r>
            <a:endParaRPr lang="zh-CN" altLang="en-US" sz="2400" b="1" dirty="0">
              <a:solidFill>
                <a:srgbClr val="87A79B"/>
              </a:solidFill>
              <a:latin typeface="方正苏新诗柳楷简体" panose="02000000000000000000" charset="-122"/>
              <a:ea typeface="创艺简行楷" pitchFamily="2" charset="-122"/>
            </a:endParaRPr>
          </a:p>
        </p:txBody>
      </p:sp>
      <p:pic>
        <p:nvPicPr>
          <p:cNvPr id="7" name="图片 6" descr="2012082111283074242635"/>
          <p:cNvPicPr>
            <a:picLocks noChangeAspect="1"/>
          </p:cNvPicPr>
          <p:nvPr>
            <p:custDataLst>
              <p:tags r:id="rId5"/>
            </p:custDataLst>
          </p:nvPr>
        </p:nvPicPr>
        <p:blipFill>
          <a:blip r:embed="rId6"/>
          <a:stretch>
            <a:fillRect/>
          </a:stretch>
        </p:blipFill>
        <p:spPr>
          <a:xfrm>
            <a:off x="6043930" y="1369060"/>
            <a:ext cx="3017520" cy="24053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2" name="PA_组合 11"/>
          <p:cNvGrpSpPr/>
          <p:nvPr>
            <p:custDataLst>
              <p:tags r:id="rId2"/>
            </p:custDataLst>
          </p:nvPr>
        </p:nvGrpSpPr>
        <p:grpSpPr>
          <a:xfrm>
            <a:off x="1674681" y="2846133"/>
            <a:ext cx="800219" cy="648409"/>
            <a:chOff x="4875716" y="2604220"/>
            <a:chExt cx="800219" cy="648409"/>
          </a:xfrm>
        </p:grpSpPr>
        <p:grpSp>
          <p:nvGrpSpPr>
            <p:cNvPr id="45" name="组合 44"/>
            <p:cNvGrpSpPr/>
            <p:nvPr/>
          </p:nvGrpSpPr>
          <p:grpSpPr>
            <a:xfrm>
              <a:off x="4963413" y="2613146"/>
              <a:ext cx="639484" cy="639483"/>
              <a:chOff x="3305792" y="256241"/>
              <a:chExt cx="1245127" cy="1245127"/>
            </a:xfrm>
          </p:grpSpPr>
          <p:sp>
            <p:nvSpPr>
              <p:cNvPr id="50" name="矩形 49"/>
              <p:cNvSpPr/>
              <p:nvPr/>
            </p:nvSpPr>
            <p:spPr>
              <a:xfrm>
                <a:off x="3305792" y="256241"/>
                <a:ext cx="1245127" cy="1245127"/>
              </a:xfrm>
              <a:prstGeom prst="rect">
                <a:avLst/>
              </a:prstGeom>
              <a:noFill/>
              <a:ln w="19050">
                <a:solidFill>
                  <a:srgbClr val="87A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p>
            </p:txBody>
          </p:sp>
          <p:cxnSp>
            <p:nvCxnSpPr>
              <p:cNvPr id="51" name="直接连接符 50"/>
              <p:cNvCxnSpPr>
                <a:stCxn id="50" idx="1"/>
                <a:endCxn id="50" idx="3"/>
              </p:cNvCxnSpPr>
              <p:nvPr/>
            </p:nvCxnSpPr>
            <p:spPr>
              <a:xfrm>
                <a:off x="3305792" y="878805"/>
                <a:ext cx="1245127" cy="0"/>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50" idx="0"/>
                <a:endCxn id="50" idx="2"/>
              </p:cNvCxnSpPr>
              <p:nvPr/>
            </p:nvCxnSpPr>
            <p:spPr>
              <a:xfrm>
                <a:off x="3928356" y="256241"/>
                <a:ext cx="0" cy="1245127"/>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grpSp>
        <p:sp>
          <p:nvSpPr>
            <p:cNvPr id="46" name="文本框 45"/>
            <p:cNvSpPr txBox="1"/>
            <p:nvPr/>
          </p:nvSpPr>
          <p:spPr>
            <a:xfrm>
              <a:off x="4875716" y="2604220"/>
              <a:ext cx="800219" cy="605294"/>
            </a:xfrm>
            <a:prstGeom prst="rect">
              <a:avLst/>
            </a:prstGeom>
            <a:noFill/>
          </p:spPr>
          <p:txBody>
            <a:bodyPr vert="eaVert" wrap="none" rtlCol="0">
              <a:spAutoFit/>
            </a:bodyPr>
            <a:lstStyle/>
            <a:p>
              <a:pPr algn="ctr"/>
              <a:r>
                <a:rPr lang="zh-CN" altLang="en-US" sz="4000" dirty="0">
                  <a:solidFill>
                    <a:srgbClr val="87A79B"/>
                  </a:solidFill>
                  <a:latin typeface="方正仿郭简体" panose="03000509000000000000" pitchFamily="65" charset="-122"/>
                  <a:ea typeface="创艺简行楷" pitchFamily="2" charset="-122"/>
                  <a:cs typeface="方正仿郭简体" panose="03000509000000000000" pitchFamily="65" charset="-122"/>
                </a:rPr>
                <a:t>贰</a:t>
              </a:r>
              <a:endParaRPr lang="zh-CN" altLang="en-US" sz="4000" dirty="0">
                <a:solidFill>
                  <a:srgbClr val="87A79B"/>
                </a:solidFill>
                <a:latin typeface="方正仿郭简体" panose="03000509000000000000" pitchFamily="65" charset="-122"/>
                <a:ea typeface="创艺简行楷" pitchFamily="2" charset="-122"/>
                <a:cs typeface="方正仿郭简体" panose="03000509000000000000" pitchFamily="65" charset="-122"/>
              </a:endParaRPr>
            </a:p>
          </p:txBody>
        </p:sp>
      </p:grpSp>
      <p:sp>
        <p:nvSpPr>
          <p:cNvPr id="4" name="PA_文本框 3"/>
          <p:cNvSpPr txBox="1"/>
          <p:nvPr>
            <p:custDataLst>
              <p:tags r:id="rId3"/>
            </p:custDataLst>
          </p:nvPr>
        </p:nvSpPr>
        <p:spPr>
          <a:xfrm>
            <a:off x="2800350" y="1945005"/>
            <a:ext cx="4946650" cy="460375"/>
          </a:xfrm>
          <a:prstGeom prst="rect">
            <a:avLst/>
          </a:prstGeom>
          <a:noFill/>
        </p:spPr>
        <p:txBody>
          <a:bodyPr wrap="square" rtlCol="0">
            <a:spAutoFit/>
          </a:bodyPr>
          <a:lstStyle/>
          <a:p>
            <a:pPr algn="ctr"/>
            <a:r>
              <a:rPr lang="zh-CN" altLang="en-US" sz="2400" b="1" dirty="0">
                <a:latin typeface="方正苏新诗柳楷简体" panose="02000000000000000000" charset="-122"/>
                <a:ea typeface="创艺简行楷" pitchFamily="2" charset="-122"/>
              </a:rPr>
              <a:t>初中历史大单元教学基本操作流程</a:t>
            </a:r>
            <a:endParaRPr lang="zh-CN" altLang="en-US" sz="2400" b="1" dirty="0">
              <a:latin typeface="方正苏新诗柳楷简体" panose="02000000000000000000" charset="-122"/>
              <a:ea typeface="创艺简行楷" pitchFamily="2" charset="-122"/>
            </a:endParaRPr>
          </a:p>
        </p:txBody>
      </p:sp>
      <p:sp>
        <p:nvSpPr>
          <p:cNvPr id="47" name="PA_文本框 46"/>
          <p:cNvSpPr txBox="1"/>
          <p:nvPr>
            <p:custDataLst>
              <p:tags r:id="rId4"/>
            </p:custDataLst>
          </p:nvPr>
        </p:nvSpPr>
        <p:spPr>
          <a:xfrm>
            <a:off x="2877185" y="2899410"/>
            <a:ext cx="5002530" cy="460375"/>
          </a:xfrm>
          <a:prstGeom prst="rect">
            <a:avLst/>
          </a:prstGeom>
          <a:noFill/>
        </p:spPr>
        <p:txBody>
          <a:bodyPr wrap="square" rtlCol="0">
            <a:spAutoFit/>
          </a:bodyPr>
          <a:lstStyle/>
          <a:p>
            <a:pPr algn="l"/>
            <a:r>
              <a:rPr lang="zh-CN" altLang="en-US" sz="2400" b="1" dirty="0">
                <a:latin typeface="方正苏新诗柳楷简体" panose="02000000000000000000" charset="-122"/>
                <a:ea typeface="创艺简行楷" pitchFamily="2" charset="-122"/>
              </a:rPr>
              <a:t>初中历史大单元教学关键问题例说</a:t>
            </a:r>
            <a:endParaRPr lang="zh-CN" altLang="en-US" sz="2400" b="1" dirty="0">
              <a:latin typeface="方正苏新诗柳楷简体" panose="02000000000000000000" charset="-122"/>
              <a:ea typeface="创艺简行楷" pitchFamily="2" charset="-122"/>
            </a:endParaRPr>
          </a:p>
        </p:txBody>
      </p:sp>
      <p:sp>
        <p:nvSpPr>
          <p:cNvPr id="2" name="文本框 1"/>
          <p:cNvSpPr txBox="1"/>
          <p:nvPr/>
        </p:nvSpPr>
        <p:spPr>
          <a:xfrm>
            <a:off x="4019140" y="913104"/>
            <a:ext cx="2040205" cy="769441"/>
          </a:xfrm>
          <a:prstGeom prst="rect">
            <a:avLst/>
          </a:prstGeom>
          <a:noFill/>
        </p:spPr>
        <p:txBody>
          <a:bodyPr vert="horz" wrap="square" rtlCol="0" anchor="t">
            <a:spAutoFit/>
          </a:bodyPr>
          <a:lstStyle/>
          <a:p>
            <a:pPr algn="ctr"/>
            <a:r>
              <a:rPr lang="zh-CN" altLang="en-US" sz="4400" spc="600" dirty="0">
                <a:solidFill>
                  <a:schemeClr val="accent3">
                    <a:lumMod val="50000"/>
                  </a:schemeClr>
                </a:solidFill>
                <a:latin typeface="华文中宋" panose="02010600040101010101" pitchFamily="2" charset="-122"/>
                <a:ea typeface="华文中宋" panose="02010600040101010101" pitchFamily="2" charset="-122"/>
                <a:cs typeface="方正仿郭简体" panose="03000509000000000000" pitchFamily="65" charset="-122"/>
              </a:rPr>
              <a:t>目录</a:t>
            </a:r>
            <a:endParaRPr lang="zh-CN" altLang="en-US" sz="4400" spc="600" dirty="0">
              <a:solidFill>
                <a:schemeClr val="accent3">
                  <a:lumMod val="50000"/>
                </a:schemeClr>
              </a:solidFill>
              <a:latin typeface="华文中宋" panose="02010600040101010101" pitchFamily="2" charset="-122"/>
              <a:ea typeface="华文中宋" panose="02010600040101010101" pitchFamily="2" charset="-122"/>
              <a:cs typeface="方正仿郭简体" panose="03000509000000000000" pitchFamily="65" charset="-122"/>
            </a:endParaRPr>
          </a:p>
        </p:txBody>
      </p:sp>
      <p:cxnSp>
        <p:nvCxnSpPr>
          <p:cNvPr id="36" name="PA_直接连接符 35"/>
          <p:cNvCxnSpPr/>
          <p:nvPr>
            <p:custDataLst>
              <p:tags r:id="rId5"/>
            </p:custDataLst>
          </p:nvPr>
        </p:nvCxnSpPr>
        <p:spPr>
          <a:xfrm>
            <a:off x="2666098" y="1945050"/>
            <a:ext cx="0" cy="54864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pic>
        <p:nvPicPr>
          <p:cNvPr id="41" name="Janice作品 QQ1541531135" descr="图片包含 室内, 鲜花, 白色&#10;&#10;已生成极高可信度的说明"/>
          <p:cNvPicPr/>
          <p:nvPr/>
        </p:nvPicPr>
        <p:blipFill>
          <a:blip r:embed="rId6">
            <a:extLst>
              <a:ext uri="{28A0092B-C50C-407E-A947-70E740481C1C}">
                <a14:useLocalDpi xmlns:a14="http://schemas.microsoft.com/office/drawing/2010/main" val="0"/>
              </a:ext>
            </a:extLst>
          </a:blip>
          <a:stretch>
            <a:fillRect/>
          </a:stretch>
        </p:blipFill>
        <p:spPr>
          <a:xfrm flipV="1">
            <a:off x="7335718" y="3400043"/>
            <a:ext cx="3379498" cy="2867123"/>
          </a:xfrm>
          <a:prstGeom prst="rect">
            <a:avLst/>
          </a:prstGeom>
        </p:spPr>
      </p:pic>
      <p:pic>
        <p:nvPicPr>
          <p:cNvPr id="42" name="Janice作品 QQ1541531135" descr="图片包含 室内, 鲜花, 白色&#10;&#10;已生成极高可信度的说明"/>
          <p:cNvPicPr/>
          <p:nvPr/>
        </p:nvPicPr>
        <p:blipFill>
          <a:blip r:embed="rId6">
            <a:extLst>
              <a:ext uri="{28A0092B-C50C-407E-A947-70E740481C1C}">
                <a14:useLocalDpi xmlns:a14="http://schemas.microsoft.com/office/drawing/2010/main" val="0"/>
              </a:ext>
            </a:extLst>
          </a:blip>
          <a:stretch>
            <a:fillRect/>
          </a:stretch>
        </p:blipFill>
        <p:spPr>
          <a:xfrm flipH="1">
            <a:off x="-1589805" y="-1203198"/>
            <a:ext cx="3379498" cy="2867123"/>
          </a:xfrm>
          <a:prstGeom prst="rect">
            <a:avLst/>
          </a:prstGeom>
        </p:spPr>
      </p:pic>
      <p:cxnSp>
        <p:nvCxnSpPr>
          <p:cNvPr id="48" name="PA_直接连接符 47"/>
          <p:cNvCxnSpPr/>
          <p:nvPr>
            <p:custDataLst>
              <p:tags r:id="rId7"/>
            </p:custDataLst>
          </p:nvPr>
        </p:nvCxnSpPr>
        <p:spPr>
          <a:xfrm>
            <a:off x="2666234" y="2902630"/>
            <a:ext cx="0" cy="54864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nvGrpSpPr>
          <p:cNvPr id="9" name="PA_组合 10"/>
          <p:cNvGrpSpPr/>
          <p:nvPr>
            <p:custDataLst>
              <p:tags r:id="rId8"/>
            </p:custDataLst>
          </p:nvPr>
        </p:nvGrpSpPr>
        <p:grpSpPr>
          <a:xfrm>
            <a:off x="1674247" y="1937949"/>
            <a:ext cx="861774" cy="656590"/>
            <a:chOff x="3406527" y="2598371"/>
            <a:chExt cx="861774" cy="656590"/>
          </a:xfrm>
        </p:grpSpPr>
        <p:sp>
          <p:nvSpPr>
            <p:cNvPr id="10" name="矩形 9"/>
            <p:cNvSpPr/>
            <p:nvPr/>
          </p:nvSpPr>
          <p:spPr>
            <a:xfrm>
              <a:off x="3510269" y="2605427"/>
              <a:ext cx="639484" cy="639481"/>
            </a:xfrm>
            <a:prstGeom prst="rect">
              <a:avLst/>
            </a:prstGeom>
            <a:noFill/>
            <a:ln w="19050">
              <a:solidFill>
                <a:srgbClr val="87A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800"/>
            </a:p>
          </p:txBody>
        </p:sp>
        <p:cxnSp>
          <p:nvCxnSpPr>
            <p:cNvPr id="15" name="直接连接符 14"/>
            <p:cNvCxnSpPr>
              <a:stCxn id="10" idx="1"/>
              <a:endCxn id="10" idx="3"/>
            </p:cNvCxnSpPr>
            <p:nvPr/>
          </p:nvCxnSpPr>
          <p:spPr>
            <a:xfrm>
              <a:off x="3510269" y="2925168"/>
              <a:ext cx="639484" cy="0"/>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0" idx="0"/>
              <a:endCxn id="10" idx="2"/>
            </p:cNvCxnSpPr>
            <p:nvPr/>
          </p:nvCxnSpPr>
          <p:spPr>
            <a:xfrm>
              <a:off x="3830011" y="2605427"/>
              <a:ext cx="0" cy="639481"/>
            </a:xfrm>
            <a:prstGeom prst="line">
              <a:avLst/>
            </a:prstGeom>
            <a:ln w="9525">
              <a:solidFill>
                <a:srgbClr val="87A79B"/>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406527" y="2598371"/>
              <a:ext cx="861774" cy="656590"/>
            </a:xfrm>
            <a:prstGeom prst="rect">
              <a:avLst/>
            </a:prstGeom>
            <a:noFill/>
          </p:spPr>
          <p:txBody>
            <a:bodyPr vert="eaVert" wrap="none" rtlCol="0">
              <a:spAutoFit/>
            </a:bodyPr>
            <a:p>
              <a:pPr algn="ctr"/>
              <a:r>
                <a:rPr lang="zh-CN" altLang="en-US" sz="4400" dirty="0">
                  <a:solidFill>
                    <a:srgbClr val="87A79B"/>
                  </a:solidFill>
                  <a:latin typeface="方正仿郭简体" panose="03000509000000000000" pitchFamily="65" charset="-122"/>
                  <a:ea typeface="创艺简行楷" pitchFamily="2" charset="-122"/>
                  <a:cs typeface="方正仿郭简体" panose="03000509000000000000" pitchFamily="65" charset="-122"/>
                </a:rPr>
                <a:t>壹</a:t>
              </a:r>
              <a:endParaRPr lang="zh-CN" altLang="en-US" sz="4400" dirty="0">
                <a:solidFill>
                  <a:srgbClr val="87A79B"/>
                </a:solidFill>
                <a:latin typeface="方正仿郭简体" panose="03000509000000000000" pitchFamily="65" charset="-122"/>
                <a:ea typeface="创艺简行楷" pitchFamily="2" charset="-122"/>
                <a:cs typeface="方正仿郭简体" panose="03000509000000000000" pitchFamily="65"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 calcmode="lin" valueType="num">
                                      <p:cBhvr>
                                        <p:cTn id="25" dur="500" fill="hold"/>
                                        <p:tgtEl>
                                          <p:spTgt spid="48"/>
                                        </p:tgtEl>
                                        <p:attrNameLst>
                                          <p:attrName>style.rotation</p:attrName>
                                        </p:attrNameLst>
                                      </p:cBhvr>
                                      <p:tavLst>
                                        <p:tav tm="0">
                                          <p:val>
                                            <p:fltVal val="360"/>
                                          </p:val>
                                        </p:tav>
                                        <p:tav tm="100000">
                                          <p:val>
                                            <p:fltVal val="0"/>
                                          </p:val>
                                        </p:tav>
                                      </p:tavLst>
                                    </p:anim>
                                    <p:animEffect transition="in" filter="fade">
                                      <p:cBhvr>
                                        <p:cTn id="26" dur="500"/>
                                        <p:tgtEl>
                                          <p:spTgt spid="48"/>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 calcmode="lin" valueType="num">
                                      <p:cBhvr>
                                        <p:cTn id="31" dur="500" fill="hold"/>
                                        <p:tgtEl>
                                          <p:spTgt spid="36"/>
                                        </p:tgtEl>
                                        <p:attrNameLst>
                                          <p:attrName>style.rotation</p:attrName>
                                        </p:attrNameLst>
                                      </p:cBhvr>
                                      <p:tavLst>
                                        <p:tav tm="0">
                                          <p:val>
                                            <p:fltVal val="360"/>
                                          </p:val>
                                        </p:tav>
                                        <p:tav tm="100000">
                                          <p:val>
                                            <p:fltVal val="0"/>
                                          </p:val>
                                        </p:tav>
                                      </p:tavLst>
                                    </p:anim>
                                    <p:animEffect transition="in" filter="fade">
                                      <p:cBhvr>
                                        <p:cTn id="32" dur="500"/>
                                        <p:tgtEl>
                                          <p:spTgt spid="36"/>
                                        </p:tgtEl>
                                      </p:cBhvr>
                                    </p:animEffect>
                                  </p:childTnLst>
                                </p:cTn>
                              </p:par>
                              <p:par>
                                <p:cTn id="33" presetID="37"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anim calcmode="lin" valueType="num">
                                      <p:cBhvr>
                                        <p:cTn id="36" dur="500" fill="hold"/>
                                        <p:tgtEl>
                                          <p:spTgt spid="48"/>
                                        </p:tgtEl>
                                        <p:attrNameLst>
                                          <p:attrName>ppt_x</p:attrName>
                                        </p:attrNameLst>
                                      </p:cBhvr>
                                      <p:tavLst>
                                        <p:tav tm="0">
                                          <p:val>
                                            <p:strVal val="#ppt_x"/>
                                          </p:val>
                                        </p:tav>
                                        <p:tav tm="100000">
                                          <p:val>
                                            <p:strVal val="#ppt_x"/>
                                          </p:val>
                                        </p:tav>
                                      </p:tavLst>
                                    </p:anim>
                                    <p:anim calcmode="lin" valueType="num">
                                      <p:cBhvr>
                                        <p:cTn id="37" dur="450" decel="100000" fill="hold"/>
                                        <p:tgtEl>
                                          <p:spTgt spid="48"/>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48"/>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anim calcmode="lin" valueType="num">
                                      <p:cBhvr>
                                        <p:cTn id="42" dur="500" fill="hold"/>
                                        <p:tgtEl>
                                          <p:spTgt spid="36"/>
                                        </p:tgtEl>
                                        <p:attrNameLst>
                                          <p:attrName>ppt_x</p:attrName>
                                        </p:attrNameLst>
                                      </p:cBhvr>
                                      <p:tavLst>
                                        <p:tav tm="0">
                                          <p:val>
                                            <p:strVal val="#ppt_x"/>
                                          </p:val>
                                        </p:tav>
                                        <p:tav tm="100000">
                                          <p:val>
                                            <p:strVal val="#ppt_x"/>
                                          </p:val>
                                        </p:tav>
                                      </p:tavLst>
                                    </p:anim>
                                    <p:anim calcmode="lin" valueType="num">
                                      <p:cBhvr>
                                        <p:cTn id="43" dur="450" decel="100000" fill="hold"/>
                                        <p:tgtEl>
                                          <p:spTgt spid="36"/>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45" presetID="22" presetClass="entr" presetSubtype="2"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childTnLst>
                          </p:cTn>
                        </p:par>
                        <p:par>
                          <p:cTn id="48" fill="hold">
                            <p:stCondLst>
                              <p:cond delay="2000"/>
                            </p:stCondLst>
                            <p:childTnLst>
                              <p:par>
                                <p:cTn id="49" presetID="22" presetClass="entr" presetSubtype="2"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childTnLst>
                          </p:cTn>
                        </p:par>
                        <p:par>
                          <p:cTn id="55" fill="hold">
                            <p:stCondLst>
                              <p:cond delay="2500"/>
                            </p:stCondLst>
                            <p:childTnLst>
                              <p:par>
                                <p:cTn id="56" presetID="22" presetClass="entr" presetSubtype="8"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997585" y="915035"/>
            <a:ext cx="7226300" cy="2861310"/>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三</a:t>
            </a:r>
            <a:r>
              <a:rPr lang="en-US" b="1">
                <a:latin typeface="Arial Bold" panose="020B0604020202020204" charset="0"/>
                <a:sym typeface="+mn-ea"/>
              </a:rPr>
              <a:t>篇：</a:t>
            </a:r>
            <a:r>
              <a:rPr lang="zh-CN" altLang="en-US" b="1">
                <a:latin typeface="Arial Bold" panose="020B0604020202020204" charset="0"/>
                <a:sym typeface="+mn-ea"/>
              </a:rPr>
              <a:t>到达终点</a:t>
            </a:r>
            <a:endParaRPr lang="en-US">
              <a:latin typeface="Arial Bold" panose="020B0604020202020204" charset="0"/>
            </a:endParaRPr>
          </a:p>
          <a:p>
            <a:pPr marL="0" indent="0" algn="l"/>
            <a:endParaRPr lang="en-US">
              <a:latin typeface="Arial Bold" panose="020B0604020202020204" charset="0"/>
              <a:sym typeface="+mn-ea"/>
            </a:endParaRPr>
          </a:p>
          <a:p>
            <a:pPr marL="0" indent="0" algn="l"/>
            <a:r>
              <a:rPr lang="zh-CN" b="1">
                <a:solidFill>
                  <a:schemeClr val="accent6">
                    <a:lumMod val="50000"/>
                  </a:schemeClr>
                </a:solidFill>
                <a:cs typeface="KTJ" charset="0"/>
                <a:sym typeface="+mn-ea"/>
              </a:rPr>
              <a:t>（问题：结合中国四大发明传播示意图，想想宋元时期中国三大发明快速传播到世界各地的重要原因是什么？结合出示的材料，归纳中国三大发明对世界的影响。）</a:t>
            </a:r>
            <a:endParaRPr lang="zh-CN" b="1">
              <a:solidFill>
                <a:schemeClr val="accent6">
                  <a:lumMod val="50000"/>
                </a:schemeClr>
              </a:solidFill>
              <a:cs typeface="KTJ" charset="0"/>
              <a:sym typeface="+mn-ea"/>
            </a:endParaRPr>
          </a:p>
          <a:p>
            <a:pPr marL="0" indent="0" algn="l"/>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r>
              <a:rPr lang="en-US" b="1">
                <a:latin typeface="Arial Bold" panose="020B0604020202020204" charset="0"/>
                <a:sym typeface="+mn-ea"/>
              </a:rPr>
              <a:t>【设计意图】引导学生思考能传播的条件是发达的中外交通，还有很重要的就是宋元科技技术的先进，领先世界，树立文化认同感。</a:t>
            </a:r>
            <a:endParaRPr lang="en-US">
              <a:latin typeface="Arial Bold" panose="020B0604020202020204" charset="0"/>
              <a:sym typeface="+mn-ea"/>
            </a:endParaRPr>
          </a:p>
          <a:p>
            <a:pPr marL="0" indent="0" algn="l"/>
            <a:endParaRPr lang="en-US" altLang="en-US">
              <a:latin typeface="宋体" panose="02010600030101010101" pitchFamily="2" charset="-122"/>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a:t>
            </a:r>
            <a:r>
              <a:rPr lang="zh-CN" altLang="en-US" sz="2400" b="1" dirty="0">
                <a:latin typeface="方正苏新诗柳楷简体" panose="02000000000000000000" charset="-122"/>
                <a:ea typeface="创艺简行楷" pitchFamily="2" charset="-122"/>
                <a:sym typeface="+mn-ea"/>
              </a:rPr>
              <a:t>计</a:t>
            </a:r>
            <a:endParaRPr lang="zh-CN" altLang="en-US" sz="2400" b="1" dirty="0">
              <a:solidFill>
                <a:srgbClr val="87A79B"/>
              </a:solidFill>
              <a:latin typeface="方正苏新诗柳楷简体" panose="02000000000000000000" charset="-122"/>
              <a:ea typeface="创艺简行楷"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2" name="文本框 1"/>
          <p:cNvSpPr txBox="1"/>
          <p:nvPr/>
        </p:nvSpPr>
        <p:spPr>
          <a:xfrm>
            <a:off x="997585" y="980440"/>
            <a:ext cx="7226300" cy="2584450"/>
          </a:xfrm>
          <a:prstGeom prst="rect">
            <a:avLst/>
          </a:prstGeom>
          <a:noFill/>
        </p:spPr>
        <p:txBody>
          <a:bodyPr wrap="square" rtlCol="0" anchor="t">
            <a:spAutoFit/>
          </a:bodyPr>
          <a:p>
            <a:pPr marL="0" indent="0" algn="l"/>
            <a:r>
              <a:rPr b="1">
                <a:latin typeface="Arial Bold" panose="020B0604020202020204" charset="0"/>
                <a:sym typeface="+mn-ea"/>
              </a:rPr>
              <a:t>第四篇：踏上归途</a:t>
            </a:r>
            <a:endParaRPr b="1">
              <a:latin typeface="Arial Bold" panose="020B0604020202020204" charset="0"/>
              <a:sym typeface="+mn-ea"/>
            </a:endParaRPr>
          </a:p>
          <a:p>
            <a:pPr marL="0" indent="0" algn="l"/>
            <a:endParaRPr b="1">
              <a:latin typeface="Arial Bold" panose="020B0604020202020204" charset="0"/>
              <a:sym typeface="+mn-ea"/>
            </a:endParaRPr>
          </a:p>
          <a:p>
            <a:pPr marL="0" indent="0" algn="l"/>
            <a:r>
              <a:rPr lang="en-US">
                <a:latin typeface="Arial Bold" panose="020B0604020202020204" charset="0"/>
                <a:sym typeface="+mn-ea"/>
              </a:rPr>
              <a:t>    </a:t>
            </a:r>
            <a:r>
              <a:rPr>
                <a:latin typeface="Arial Bold" panose="020B0604020202020204" charset="0"/>
                <a:sym typeface="+mn-ea"/>
              </a:rPr>
              <a:t>情景四：游历了中国的大好河川，体验了各种风土人情，感受中国的繁荣....最终马可波罗也踏上归国之路。</a:t>
            </a:r>
            <a:endParaRPr>
              <a:latin typeface="Arial Bold" panose="020B0604020202020204" charset="0"/>
              <a:sym typeface="+mn-ea"/>
            </a:endParaRPr>
          </a:p>
          <a:p>
            <a:pPr marL="0" indent="0" algn="l"/>
            <a:endParaRPr b="1">
              <a:latin typeface="Arial Bold" panose="020B0604020202020204" charset="0"/>
              <a:sym typeface="+mn-ea"/>
            </a:endParaRPr>
          </a:p>
          <a:p>
            <a:pPr marL="0" indent="0" algn="l"/>
            <a:r>
              <a:rPr lang="zh-CN" b="1">
                <a:solidFill>
                  <a:schemeClr val="accent6">
                    <a:lumMod val="50000"/>
                  </a:schemeClr>
                </a:solidFill>
                <a:cs typeface="KTJ" charset="0"/>
                <a:sym typeface="+mn-ea"/>
              </a:rPr>
              <a:t>（问题：请你帮马可·波罗他们设计归国的路线图？）</a:t>
            </a:r>
            <a:endParaRPr lang="zh-CN" b="1">
              <a:solidFill>
                <a:schemeClr val="accent6">
                  <a:lumMod val="50000"/>
                </a:schemeClr>
              </a:solidFill>
              <a:cs typeface="KTJ" charset="0"/>
              <a:sym typeface="+mn-ea"/>
            </a:endParaRPr>
          </a:p>
          <a:p>
            <a:pPr marL="0" indent="0" algn="l"/>
            <a:endParaRPr b="1">
              <a:latin typeface="Arial Bold" panose="020B0604020202020204" charset="0"/>
              <a:sym typeface="+mn-ea"/>
            </a:endParaRPr>
          </a:p>
          <a:p>
            <a:pPr marL="0" indent="0" algn="l"/>
            <a:r>
              <a:rPr lang="en-US" b="1">
                <a:latin typeface="Arial Bold" panose="020B0604020202020204" charset="0"/>
                <a:sym typeface="+mn-ea"/>
              </a:rPr>
              <a:t>【设计意图】</a:t>
            </a:r>
            <a:r>
              <a:rPr b="1">
                <a:latin typeface="Arial Bold" panose="020B0604020202020204" charset="0"/>
                <a:sym typeface="+mn-ea"/>
              </a:rPr>
              <a:t>学生结合图文知道宋元时期发达的中外交通，使中西方交流进一步加强。</a:t>
            </a:r>
            <a:endParaRPr b="1">
              <a:latin typeface="Arial Bold" panose="020B0604020202020204" charset="0"/>
              <a:sym typeface="+mn-ea"/>
            </a:endParaRPr>
          </a:p>
        </p:txBody>
      </p:sp>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grpSp>
        <p:nvGrpSpPr>
          <p:cNvPr id="3" name="组合 2"/>
          <p:cNvGrpSpPr/>
          <p:nvPr/>
        </p:nvGrpSpPr>
        <p:grpSpPr>
          <a:xfrm>
            <a:off x="189230" y="129540"/>
            <a:ext cx="8559165" cy="850900"/>
            <a:chOff x="805377" y="-2540"/>
            <a:chExt cx="7533247" cy="850989"/>
          </a:xfrm>
        </p:grpSpPr>
        <p:pic>
          <p:nvPicPr>
            <p:cNvPr id="4" name="图片 3" descr="图片包含 室内, 鲜花, 白色&#10;&#10;已生成极高可信度的说明"/>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5" name="图片 4" descr="图片包含 室内, 鲜花, 白色&#10;&#10;已生成极高可信度的说明"/>
            <p:cNvPicPr>
              <a:picLocks noChangeAspect="1"/>
            </p:cNvPicPr>
            <p:nvPr>
              <p:custDataLst>
                <p:tags r:id="rId4"/>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6" name="文本框 5"/>
          <p:cNvSpPr txBox="1"/>
          <p:nvPr>
            <p:custDataLst>
              <p:tags r:id="rId5"/>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
        <p:nvSpPr>
          <p:cNvPr id="7" name="文本框 6"/>
          <p:cNvSpPr txBox="1"/>
          <p:nvPr>
            <p:custDataLst>
              <p:tags r:id="rId6"/>
            </p:custDataLst>
          </p:nvPr>
        </p:nvSpPr>
        <p:spPr>
          <a:xfrm>
            <a:off x="997585" y="980440"/>
            <a:ext cx="7226300" cy="3969385"/>
          </a:xfrm>
          <a:prstGeom prst="rect">
            <a:avLst/>
          </a:prstGeom>
          <a:noFill/>
        </p:spPr>
        <p:txBody>
          <a:bodyPr wrap="square" rtlCol="0" anchor="t">
            <a:spAutoFit/>
          </a:bodyPr>
          <a:p>
            <a:pPr marL="0" indent="0" algn="l"/>
            <a:r>
              <a:rPr lang="en-US" b="1">
                <a:latin typeface="Arial Bold" panose="020B0604020202020204" charset="0"/>
                <a:sym typeface="+mn-ea"/>
              </a:rPr>
              <a:t>第</a:t>
            </a:r>
            <a:r>
              <a:rPr lang="zh-CN" altLang="en-US" b="1">
                <a:latin typeface="Arial Bold" panose="020B0604020202020204" charset="0"/>
                <a:sym typeface="+mn-ea"/>
              </a:rPr>
              <a:t>五</a:t>
            </a:r>
            <a:r>
              <a:rPr lang="en-US" b="1">
                <a:latin typeface="Arial Bold" panose="020B0604020202020204" charset="0"/>
                <a:sym typeface="+mn-ea"/>
              </a:rPr>
              <a:t>篇： 关照现实</a:t>
            </a:r>
            <a:endParaRPr lang="en-US" b="1">
              <a:latin typeface="Arial Bold" panose="020B0604020202020204" charset="0"/>
            </a:endParaRPr>
          </a:p>
          <a:p>
            <a:pPr marL="0" indent="0" algn="l"/>
            <a:r>
              <a:rPr lang="en-US">
                <a:latin typeface="Arial Bold" panose="020B0604020202020204" charset="0"/>
                <a:sym typeface="+mn-ea"/>
              </a:rPr>
              <a:t>    </a:t>
            </a:r>
            <a:r>
              <a:rPr lang="zh-CN" altLang="en-US">
                <a:latin typeface="Arial Bold" panose="020B0604020202020204" charset="0"/>
                <a:sym typeface="+mn-ea"/>
              </a:rPr>
              <a:t>材料一：</a:t>
            </a:r>
            <a:r>
              <a:rPr lang="en-US">
                <a:latin typeface="Arial Bold" panose="020B0604020202020204" charset="0"/>
                <a:sym typeface="+mn-ea"/>
              </a:rPr>
              <a:t>2005年12月15日，</a:t>
            </a:r>
            <a:r>
              <a:rPr lang="zh-CN" altLang="en-US">
                <a:latin typeface="Arial Bold" panose="020B0604020202020204" charset="0"/>
                <a:sym typeface="+mn-ea"/>
              </a:rPr>
              <a:t>韩国</a:t>
            </a:r>
            <a:r>
              <a:rPr lang="en-US">
                <a:latin typeface="Arial Bold" panose="020B0604020202020204" charset="0"/>
                <a:sym typeface="+mn-ea"/>
              </a:rPr>
              <a:t>“</a:t>
            </a:r>
            <a:r>
              <a:rPr lang="zh-CN" altLang="en-US">
                <a:latin typeface="Arial Bold" panose="020B0604020202020204" charset="0"/>
                <a:sym typeface="+mn-ea"/>
              </a:rPr>
              <a:t>江陵端午祭”被联合国教科文组织选定为“人类口传与无形文化遗产”。</a:t>
            </a:r>
            <a:endParaRPr lang="zh-CN" alt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en-US">
              <a:latin typeface="Arial Bold" panose="020B0604020202020204"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endParaRPr lang="zh-CN" b="1">
              <a:solidFill>
                <a:schemeClr val="accent6">
                  <a:lumMod val="50000"/>
                </a:schemeClr>
              </a:solidFill>
              <a:cs typeface="KTJ" charset="0"/>
              <a:sym typeface="+mn-ea"/>
            </a:endParaRPr>
          </a:p>
          <a:p>
            <a:pPr marL="0" indent="0" algn="l"/>
            <a:r>
              <a:rPr lang="zh-CN" b="1">
                <a:solidFill>
                  <a:schemeClr val="accent6">
                    <a:lumMod val="50000"/>
                  </a:schemeClr>
                </a:solidFill>
                <a:cs typeface="KTJ" charset="0"/>
                <a:sym typeface="+mn-ea"/>
              </a:rPr>
              <a:t>（问题：你如何看待这种现象，请对这种现象进行评析？）</a:t>
            </a:r>
            <a:endParaRPr lang="en-US">
              <a:latin typeface="Arial Bold" panose="020B0604020202020204" charset="0"/>
              <a:sym typeface="+mn-ea"/>
            </a:endParaRPr>
          </a:p>
          <a:p>
            <a:pPr marL="0" indent="0" algn="l"/>
            <a:r>
              <a:rPr lang="en-US">
                <a:latin typeface="Arial Bold" panose="020B0604020202020204" charset="0"/>
                <a:sym typeface="+mn-ea"/>
              </a:rPr>
              <a:t>【设计意图】通过结合生活中的现象，引导学生思考传统文化的传承</a:t>
            </a:r>
            <a:r>
              <a:rPr lang="zh-CN" altLang="en-US">
                <a:latin typeface="Arial Bold" panose="020B0604020202020204" charset="0"/>
                <a:sym typeface="+mn-ea"/>
              </a:rPr>
              <a:t>问题</a:t>
            </a:r>
            <a:r>
              <a:rPr lang="en-US">
                <a:latin typeface="Arial Bold" panose="020B0604020202020204" charset="0"/>
                <a:sym typeface="+mn-ea"/>
              </a:rPr>
              <a:t>。</a:t>
            </a:r>
            <a:endParaRPr lang="en-US" altLang="en-US">
              <a:latin typeface="宋体" panose="02010600030101010101" pitchFamily="2" charset="-122"/>
              <a:sym typeface="+mn-ea"/>
            </a:endParaRPr>
          </a:p>
        </p:txBody>
      </p:sp>
      <p:pic>
        <p:nvPicPr>
          <p:cNvPr id="8" name="图片 7"/>
          <p:cNvPicPr>
            <a:picLocks noChangeAspect="1"/>
          </p:cNvPicPr>
          <p:nvPr/>
        </p:nvPicPr>
        <p:blipFill>
          <a:blip r:embed="rId7"/>
          <a:srcRect t="11518"/>
          <a:stretch>
            <a:fillRect/>
          </a:stretch>
        </p:blipFill>
        <p:spPr>
          <a:xfrm>
            <a:off x="1329055" y="2326005"/>
            <a:ext cx="5991225" cy="1609725"/>
          </a:xfrm>
          <a:prstGeom prst="rect">
            <a:avLst/>
          </a:prstGeom>
        </p:spPr>
      </p:pic>
      <p:sp>
        <p:nvSpPr>
          <p:cNvPr id="9" name="文本框 8"/>
          <p:cNvSpPr txBox="1"/>
          <p:nvPr/>
        </p:nvSpPr>
        <p:spPr>
          <a:xfrm>
            <a:off x="1265555" y="1957705"/>
            <a:ext cx="5610225" cy="368300"/>
          </a:xfrm>
          <a:prstGeom prst="rect">
            <a:avLst/>
          </a:prstGeom>
          <a:noFill/>
        </p:spPr>
        <p:txBody>
          <a:bodyPr wrap="square" rtlCol="0" anchor="t">
            <a:spAutoFit/>
          </a:bodyPr>
          <a:p>
            <a:r>
              <a:rPr lang="zh-CN" altLang="en-US">
                <a:latin typeface="Arial Bold" panose="020B0604020202020204" charset="0"/>
                <a:sym typeface="+mn-ea"/>
              </a:rPr>
              <a:t>材料二：</a:t>
            </a:r>
            <a:r>
              <a:rPr lang="en-US" altLang="zh-CN">
                <a:latin typeface="Arial Bold" panose="020B0604020202020204" charset="0"/>
                <a:sym typeface="+mn-ea"/>
              </a:rPr>
              <a:t>                       </a:t>
            </a:r>
            <a:r>
              <a:rPr lang="zh-CN" altLang="en-US">
                <a:latin typeface="Arial Bold" panose="020B0604020202020204" charset="0"/>
                <a:sym typeface="+mn-ea"/>
              </a:rPr>
              <a:t>表</a:t>
            </a:r>
            <a:r>
              <a:rPr lang="en-US" altLang="zh-CN">
                <a:latin typeface="Arial Bold" panose="020B0604020202020204" charset="0"/>
                <a:sym typeface="+mn-ea"/>
              </a:rPr>
              <a:t>1 </a:t>
            </a:r>
            <a:r>
              <a:rPr lang="zh-CN" altLang="en-US">
                <a:latin typeface="Arial Bold" panose="020B0604020202020204" charset="0"/>
                <a:sym typeface="+mn-ea"/>
              </a:rPr>
              <a:t>青少年对传统文化的态度</a:t>
            </a:r>
            <a:endParaRPr lang="zh-CN" altLang="en-US">
              <a:latin typeface="Arial Bold" panose="020B0604020202020204" charset="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2225852"/>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7220585" y="64135"/>
            <a:ext cx="1003300" cy="850900"/>
          </a:xfrm>
          <a:prstGeom prst="rect">
            <a:avLst/>
          </a:prstGeom>
        </p:spPr>
      </p:pic>
      <p:sp>
        <p:nvSpPr>
          <p:cNvPr id="3" name="文本框 2"/>
          <p:cNvSpPr txBox="1"/>
          <p:nvPr>
            <p:custDataLst>
              <p:tags r:id="rId3"/>
            </p:custDataLst>
          </p:nvPr>
        </p:nvSpPr>
        <p:spPr>
          <a:xfrm>
            <a:off x="1063625" y="1122680"/>
            <a:ext cx="6218555" cy="2337435"/>
          </a:xfrm>
          <a:prstGeom prst="rect">
            <a:avLst/>
          </a:prstGeom>
          <a:noFill/>
          <a:ln w="28575" cmpd="sng">
            <a:solidFill>
              <a:schemeClr val="accent1">
                <a:shade val="50000"/>
              </a:schemeClr>
            </a:solidFill>
            <a:prstDash val="solid"/>
          </a:ln>
        </p:spPr>
        <p:txBody>
          <a:bodyPr wrap="square">
            <a:noAutofit/>
          </a:bodyPr>
          <a:p>
            <a:pPr indent="355600"/>
            <a:r>
              <a:rPr lang="zh-CN">
                <a:ea typeface="宋体" panose="02010600030101010101" pitchFamily="2" charset="-122"/>
                <a:sym typeface="+mn-ea"/>
              </a:rPr>
              <a:t>同学们参加《鞋盒里的博物馆》活动，利用废弃的鞋盒、纸皮等，参考教材、上网下载相关文物图片收集辽宋夏金元时期的</a:t>
            </a:r>
            <a:r>
              <a:rPr lang="en-US" altLang="zh-CN">
                <a:ea typeface="宋体" panose="02010600030101010101" pitchFamily="2" charset="-122"/>
                <a:sym typeface="+mn-ea"/>
              </a:rPr>
              <a:t>“</a:t>
            </a:r>
            <a:r>
              <a:rPr lang="zh-CN" altLang="en-US">
                <a:ea typeface="宋体" panose="02010600030101010101" pitchFamily="2" charset="-122"/>
                <a:sym typeface="+mn-ea"/>
              </a:rPr>
              <a:t>文化、科技、交往</a:t>
            </a:r>
            <a:r>
              <a:rPr lang="en-US" altLang="zh-CN">
                <a:ea typeface="宋体" panose="02010600030101010101" pitchFamily="2" charset="-122"/>
                <a:sym typeface="+mn-ea"/>
              </a:rPr>
              <a:t>”</a:t>
            </a:r>
            <a:r>
              <a:rPr lang="zh-CN" altLang="en-US">
                <a:ea typeface="宋体" panose="02010600030101010101" pitchFamily="2" charset="-122"/>
                <a:sym typeface="+mn-ea"/>
              </a:rPr>
              <a:t>的</a:t>
            </a:r>
            <a:r>
              <a:rPr lang="zh-CN">
                <a:ea typeface="宋体" panose="02010600030101010101" pitchFamily="2" charset="-122"/>
                <a:sym typeface="+mn-ea"/>
              </a:rPr>
              <a:t>历史文物，制作微型博物馆。</a:t>
            </a:r>
            <a:endParaRPr lang="zh-CN">
              <a:ea typeface="宋体" panose="02010600030101010101" pitchFamily="2" charset="-122"/>
              <a:sym typeface="+mn-ea"/>
            </a:endParaRPr>
          </a:p>
          <a:p>
            <a:pPr indent="355600"/>
            <a:r>
              <a:rPr lang="zh-CN">
                <a:ea typeface="宋体" panose="02010600030101010101" pitchFamily="2" charset="-122"/>
                <a:sym typeface="+mn-ea"/>
              </a:rPr>
              <a:t>为整个展览命名：</a:t>
            </a:r>
            <a:endParaRPr lang="zh-CN">
              <a:ea typeface="宋体" panose="02010600030101010101" pitchFamily="2" charset="-122"/>
              <a:sym typeface="+mn-ea"/>
            </a:endParaRPr>
          </a:p>
          <a:p>
            <a:pPr indent="355600"/>
            <a:r>
              <a:rPr lang="zh-CN">
                <a:ea typeface="宋体" panose="02010600030101010101" pitchFamily="2" charset="-122"/>
                <a:sym typeface="+mn-ea"/>
              </a:rPr>
              <a:t>分为</a:t>
            </a:r>
            <a:r>
              <a:rPr lang="en-US" altLang="zh-CN">
                <a:ea typeface="宋体" panose="02010600030101010101" pitchFamily="2" charset="-122"/>
                <a:sym typeface="+mn-ea"/>
              </a:rPr>
              <a:t>“</a:t>
            </a:r>
            <a:r>
              <a:rPr lang="zh-CN" altLang="en-US">
                <a:ea typeface="宋体" panose="02010600030101010101" pitchFamily="2" charset="-122"/>
                <a:sym typeface="+mn-ea"/>
              </a:rPr>
              <a:t>文化生活</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科学技术</a:t>
            </a:r>
            <a:r>
              <a:rPr lang="en-US" altLang="zh-CN">
                <a:ea typeface="宋体" panose="02010600030101010101" pitchFamily="2" charset="-122"/>
                <a:sym typeface="+mn-ea"/>
              </a:rPr>
              <a:t>”</a:t>
            </a:r>
            <a:r>
              <a:rPr lang="zh-CN" altLang="en-US">
                <a:ea typeface="宋体" panose="02010600030101010101" pitchFamily="2" charset="-122"/>
                <a:sym typeface="+mn-ea"/>
              </a:rPr>
              <a:t>、</a:t>
            </a:r>
            <a:r>
              <a:rPr lang="en-US" altLang="zh-CN">
                <a:ea typeface="宋体" panose="02010600030101010101" pitchFamily="2" charset="-122"/>
                <a:sym typeface="+mn-ea"/>
              </a:rPr>
              <a:t>“</a:t>
            </a:r>
            <a:r>
              <a:rPr lang="zh-CN" altLang="en-US">
                <a:ea typeface="宋体" panose="02010600030101010101" pitchFamily="2" charset="-122"/>
                <a:sym typeface="+mn-ea"/>
              </a:rPr>
              <a:t>中外交往</a:t>
            </a:r>
            <a:r>
              <a:rPr lang="en-US" altLang="zh-CN">
                <a:ea typeface="宋体" panose="02010600030101010101" pitchFamily="2" charset="-122"/>
                <a:sym typeface="+mn-ea"/>
              </a:rPr>
              <a:t>”3</a:t>
            </a:r>
            <a:r>
              <a:rPr lang="zh-CN" altLang="en-US">
                <a:ea typeface="宋体" panose="02010600030101010101" pitchFamily="2" charset="-122"/>
                <a:sym typeface="+mn-ea"/>
              </a:rPr>
              <a:t>个展厅</a:t>
            </a:r>
            <a:endParaRPr lang="zh-CN">
              <a:ea typeface="宋体" panose="02010600030101010101" pitchFamily="2" charset="-122"/>
              <a:sym typeface="+mn-ea"/>
            </a:endParaRPr>
          </a:p>
          <a:p>
            <a:pPr indent="355600"/>
            <a:r>
              <a:rPr lang="zh-CN">
                <a:ea typeface="宋体" panose="02010600030101010101" pitchFamily="2" charset="-122"/>
                <a:sym typeface="+mn-ea"/>
              </a:rPr>
              <a:t>为每个展厅设计主题：</a:t>
            </a:r>
            <a:endParaRPr lang="zh-CN">
              <a:ea typeface="宋体" panose="02010600030101010101" pitchFamily="2" charset="-122"/>
              <a:sym typeface="+mn-ea"/>
            </a:endParaRPr>
          </a:p>
          <a:p>
            <a:pPr indent="355600"/>
            <a:r>
              <a:rPr lang="zh-CN">
                <a:ea typeface="宋体" panose="02010600030101010101" pitchFamily="2" charset="-122"/>
                <a:sym typeface="+mn-ea"/>
              </a:rPr>
              <a:t>精选典型的展品：</a:t>
            </a:r>
            <a:endParaRPr lang="zh-CN">
              <a:ea typeface="宋体" panose="02010600030101010101" pitchFamily="2" charset="-122"/>
              <a:sym typeface="+mn-ea"/>
            </a:endParaRPr>
          </a:p>
          <a:p>
            <a:pPr indent="355600"/>
            <a:r>
              <a:rPr lang="zh-CN">
                <a:ea typeface="宋体" panose="02010600030101010101" pitchFamily="2" charset="-122"/>
                <a:sym typeface="+mn-ea"/>
              </a:rPr>
              <a:t>为每个展厅制作介绍词</a:t>
            </a:r>
            <a:endParaRPr lang="zh-CN">
              <a:ea typeface="宋体" panose="02010600030101010101" pitchFamily="2" charset="-122"/>
              <a:sym typeface="+mn-ea"/>
            </a:endParaRPr>
          </a:p>
          <a:p>
            <a:endParaRPr lang="zh-CN">
              <a:ea typeface="宋体" panose="02010600030101010101" pitchFamily="2" charset="-122"/>
              <a:sym typeface="+mn-ea"/>
            </a:endParaRPr>
          </a:p>
        </p:txBody>
      </p:sp>
      <p:sp>
        <p:nvSpPr>
          <p:cNvPr id="100" name="文本框 99"/>
          <p:cNvSpPr txBox="1"/>
          <p:nvPr>
            <p:custDataLst>
              <p:tags r:id="rId4"/>
            </p:custDataLst>
          </p:nvPr>
        </p:nvSpPr>
        <p:spPr>
          <a:xfrm>
            <a:off x="1063625" y="3602355"/>
            <a:ext cx="6604000" cy="982980"/>
          </a:xfrm>
          <a:prstGeom prst="rect">
            <a:avLst/>
          </a:prstGeom>
          <a:noFill/>
          <a:ln w="9525">
            <a:noFill/>
          </a:ln>
        </p:spPr>
        <p:txBody>
          <a:bodyPr wrap="square">
            <a:noAutofit/>
          </a:bodyPr>
          <a:p>
            <a:pPr indent="0"/>
            <a:r>
              <a:rPr lang="zh-CN" sz="1800" b="1">
                <a:solidFill>
                  <a:schemeClr val="accent6">
                    <a:lumMod val="50000"/>
                  </a:schemeClr>
                </a:solidFill>
                <a:cs typeface="KTJ" charset="0"/>
              </a:rPr>
              <a:t>实践中的调节：</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1.课堂上把构思部分完成，课后把实物部分完成。把学习活动延伸到课后，作业也是学习活动的一部分。</a:t>
            </a:r>
            <a:endParaRPr lang="zh-CN" sz="1800" b="1">
              <a:solidFill>
                <a:schemeClr val="accent6">
                  <a:lumMod val="50000"/>
                </a:schemeClr>
              </a:solidFill>
              <a:cs typeface="KTJ" charset="0"/>
            </a:endParaRPr>
          </a:p>
          <a:p>
            <a:pPr indent="0"/>
            <a:endParaRPr lang="zh-CN" sz="1600" b="0">
              <a:latin typeface="Calibri" panose="020F0502020204030204" pitchFamily="34" charset="0"/>
              <a:ea typeface="宋体" panose="02010600030101010101" pitchFamily="2" charset="-122"/>
            </a:endParaRPr>
          </a:p>
        </p:txBody>
      </p:sp>
      <p:grpSp>
        <p:nvGrpSpPr>
          <p:cNvPr id="4" name="组合 3"/>
          <p:cNvGrpSpPr/>
          <p:nvPr/>
        </p:nvGrpSpPr>
        <p:grpSpPr>
          <a:xfrm>
            <a:off x="189230" y="129540"/>
            <a:ext cx="8559165" cy="850900"/>
            <a:chOff x="805377" y="-2540"/>
            <a:chExt cx="7533247" cy="850989"/>
          </a:xfrm>
        </p:grpSpPr>
        <p:pic>
          <p:nvPicPr>
            <p:cNvPr id="5" name="图片 4" descr="图片包含 室内, 鲜花, 白色&#10;&#10;已生成极高可信度的说明"/>
            <p:cNvPicPr>
              <a:picLocks noChangeAspect="1"/>
            </p:cNvPicPr>
            <p:nvPr>
              <p:custDataLst>
                <p:tags r:id="rId5"/>
              </p:custDataLst>
            </p:nvPr>
          </p:nvPicPr>
          <p:blipFill>
            <a:blip r:embed="rId2" cstate="print">
              <a:extLst>
                <a:ext uri="{28A0092B-C50C-407E-A947-70E740481C1C}">
                  <a14:useLocalDpi xmlns:a14="http://schemas.microsoft.com/office/drawing/2010/main" val="0"/>
                </a:ext>
              </a:extLst>
            </a:blip>
            <a:stretch>
              <a:fillRect/>
            </a:stretch>
          </p:blipFill>
          <p:spPr>
            <a:xfrm flipV="1">
              <a:off x="805377" y="-2540"/>
              <a:ext cx="1003067" cy="850989"/>
            </a:xfrm>
            <a:prstGeom prst="rect">
              <a:avLst/>
            </a:prstGeom>
          </p:spPr>
        </p:pic>
        <p:pic>
          <p:nvPicPr>
            <p:cNvPr id="6" name="图片 5" descr="图片包含 室内, 鲜花, 白色&#10;&#10;已生成极高可信度的说明"/>
            <p:cNvPicPr>
              <a:picLocks noChangeAspect="1"/>
            </p:cNvPicPr>
            <p:nvPr>
              <p:custDataLst>
                <p:tags r:id="rId6"/>
              </p:custDataLst>
            </p:nvPr>
          </p:nvPicPr>
          <p:blipFill>
            <a:blip r:embed="rId2" cstate="print">
              <a:extLst>
                <a:ext uri="{28A0092B-C50C-407E-A947-70E740481C1C}">
                  <a14:useLocalDpi xmlns:a14="http://schemas.microsoft.com/office/drawing/2010/main" val="0"/>
                </a:ext>
              </a:extLst>
            </a:blip>
            <a:stretch>
              <a:fillRect/>
            </a:stretch>
          </p:blipFill>
          <p:spPr>
            <a:xfrm flipH="1" flipV="1">
              <a:off x="7335557" y="-2540"/>
              <a:ext cx="1003067" cy="850989"/>
            </a:xfrm>
            <a:prstGeom prst="rect">
              <a:avLst/>
            </a:prstGeom>
          </p:spPr>
        </p:pic>
      </p:grpSp>
      <p:sp>
        <p:nvSpPr>
          <p:cNvPr id="7" name="文本框 6"/>
          <p:cNvSpPr txBox="1"/>
          <p:nvPr>
            <p:custDataLst>
              <p:tags r:id="rId7"/>
            </p:custDataLst>
          </p:nvPr>
        </p:nvSpPr>
        <p:spPr>
          <a:xfrm>
            <a:off x="1505282" y="324373"/>
            <a:ext cx="569214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sym typeface="+mn-ea"/>
              </a:rPr>
              <a:t>五、分解：目标的分解与学习活动的设计</a:t>
            </a:r>
            <a:endParaRPr lang="zh-CN" altLang="en-US" sz="2400" b="1" dirty="0">
              <a:solidFill>
                <a:schemeClr val="tx1"/>
              </a:solidFill>
              <a:latin typeface="方正苏新诗柳楷简体" panose="02000000000000000000" charset="-122"/>
              <a:ea typeface="创艺简行楷" pitchFamily="2"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H_Other_1"/>
          <p:cNvSpPr/>
          <p:nvPr>
            <p:custDataLst>
              <p:tags r:id="rId1"/>
            </p:custDataLst>
          </p:nvPr>
        </p:nvSpPr>
        <p:spPr>
          <a:xfrm rot="5400000">
            <a:off x="155261" y="1553387"/>
            <a:ext cx="851953" cy="691585"/>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87A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nvGrpSpPr>
          <p:cNvPr id="12" name="组合 11"/>
          <p:cNvGrpSpPr/>
          <p:nvPr/>
        </p:nvGrpSpPr>
        <p:grpSpPr>
          <a:xfrm>
            <a:off x="2132527" y="0"/>
            <a:ext cx="5334877" cy="917664"/>
            <a:chOff x="2247462" y="-66675"/>
            <a:chExt cx="5334877" cy="917664"/>
          </a:xfrm>
        </p:grpSpPr>
        <p:sp>
          <p:nvSpPr>
            <p:cNvPr id="16" name="文本框 15"/>
            <p:cNvSpPr txBox="1"/>
            <p:nvPr/>
          </p:nvSpPr>
          <p:spPr>
            <a:xfrm>
              <a:off x="3139772" y="192293"/>
              <a:ext cx="354965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五、整合：教学评一体化</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2474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6579272" y="-66675"/>
              <a:ext cx="1003067" cy="850989"/>
            </a:xfrm>
            <a:prstGeom prst="rect">
              <a:avLst/>
            </a:prstGeom>
          </p:spPr>
        </p:pic>
      </p:grpSp>
      <p:sp>
        <p:nvSpPr>
          <p:cNvPr id="100" name="文本框 99"/>
          <p:cNvSpPr txBox="1"/>
          <p:nvPr/>
        </p:nvSpPr>
        <p:spPr>
          <a:xfrm>
            <a:off x="1117600" y="850900"/>
            <a:ext cx="7576820" cy="1146175"/>
          </a:xfrm>
          <a:prstGeom prst="rect">
            <a:avLst/>
          </a:prstGeom>
          <a:noFill/>
          <a:ln w="9525">
            <a:noFill/>
          </a:ln>
        </p:spPr>
        <p:txBody>
          <a:bodyPr wrap="square">
            <a:noAutofit/>
          </a:bodyPr>
          <a:p>
            <a:pPr indent="0"/>
            <a:r>
              <a:rPr lang="zh-CN" sz="1800" b="1">
                <a:solidFill>
                  <a:schemeClr val="accent6">
                    <a:lumMod val="50000"/>
                  </a:schemeClr>
                </a:solidFill>
                <a:cs typeface="KTJ" charset="0"/>
              </a:rPr>
              <a:t>教、学、评一体化，应该是围绕着单元目标的一体化。</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注重评价的可操作性。</a:t>
            </a:r>
            <a:endParaRPr lang="zh-CN" sz="1800" b="1">
              <a:solidFill>
                <a:schemeClr val="accent6">
                  <a:lumMod val="50000"/>
                </a:schemeClr>
              </a:solidFill>
              <a:cs typeface="KTJ" charset="0"/>
            </a:endParaRPr>
          </a:p>
          <a:p>
            <a:pPr indent="0"/>
            <a:r>
              <a:rPr lang="zh-CN" sz="1800" b="1">
                <a:solidFill>
                  <a:schemeClr val="accent6">
                    <a:lumMod val="50000"/>
                  </a:schemeClr>
                </a:solidFill>
                <a:cs typeface="KTJ" charset="0"/>
              </a:rPr>
              <a:t>在课程视域下，教学、作业、评价围绕目标进行有效整合。</a:t>
            </a:r>
            <a:endParaRPr lang="zh-CN" sz="1800" b="1">
              <a:solidFill>
                <a:schemeClr val="accent6">
                  <a:lumMod val="50000"/>
                </a:schemeClr>
              </a:solidFill>
              <a:cs typeface="KTJ" charset="0"/>
            </a:endParaRPr>
          </a:p>
        </p:txBody>
      </p:sp>
      <p:sp>
        <p:nvSpPr>
          <p:cNvPr id="2" name="文本框 1"/>
          <p:cNvSpPr txBox="1"/>
          <p:nvPr>
            <p:custDataLst>
              <p:tags r:id="rId3"/>
            </p:custDataLst>
          </p:nvPr>
        </p:nvSpPr>
        <p:spPr>
          <a:xfrm>
            <a:off x="1182370" y="1581785"/>
            <a:ext cx="6604000" cy="733425"/>
          </a:xfrm>
          <a:prstGeom prst="rect">
            <a:avLst/>
          </a:prstGeom>
          <a:noFill/>
          <a:ln w="9525">
            <a:noFill/>
          </a:ln>
        </p:spPr>
        <p:txBody>
          <a:bodyPr wrap="square">
            <a:noAutofit/>
          </a:bodyPr>
          <a:p>
            <a:pPr indent="0"/>
            <a:endParaRPr lang="en-US" altLang="zh-CN" sz="1600" b="0">
              <a:latin typeface="Calibri" panose="020F0502020204030204" pitchFamily="34" charset="0"/>
              <a:ea typeface="宋体" panose="02010600030101010101" pitchFamily="2" charset="-122"/>
            </a:endParaRPr>
          </a:p>
        </p:txBody>
      </p:sp>
      <p:pic>
        <p:nvPicPr>
          <p:cNvPr id="1073742870" name="图片 7" descr="f1f14ac9292057004ef1ace60647706"/>
          <p:cNvPicPr>
            <a:picLocks noChangeAspect="1"/>
          </p:cNvPicPr>
          <p:nvPr/>
        </p:nvPicPr>
        <p:blipFill>
          <a:blip r:embed="rId4"/>
          <a:srcRect b="6073"/>
          <a:stretch>
            <a:fillRect/>
          </a:stretch>
        </p:blipFill>
        <p:spPr>
          <a:xfrm>
            <a:off x="2855595" y="1823720"/>
            <a:ext cx="2813050" cy="3319780"/>
          </a:xfrm>
          <a:prstGeom prst="rect">
            <a:avLst/>
          </a:prstGeom>
          <a:noFill/>
          <a:ln w="9525">
            <a:no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3742870"/>
                                        </p:tgtEl>
                                        <p:attrNameLst>
                                          <p:attrName>style.visibility</p:attrName>
                                        </p:attrNameLst>
                                      </p:cBhvr>
                                      <p:to>
                                        <p:strVal val="visible"/>
                                      </p:to>
                                    </p:set>
                                    <p:animEffect transition="in" filter="blinds(horizontal)">
                                      <p:cBhvr>
                                        <p:cTn id="7" dur="500"/>
                                        <p:tgtEl>
                                          <p:spTgt spid="107374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32527" y="353060"/>
            <a:ext cx="5334877" cy="917664"/>
            <a:chOff x="2247462" y="-66675"/>
            <a:chExt cx="5334877" cy="917664"/>
          </a:xfrm>
        </p:grpSpPr>
        <p:sp>
          <p:nvSpPr>
            <p:cNvPr id="16" name="文本框 15"/>
            <p:cNvSpPr txBox="1"/>
            <p:nvPr/>
          </p:nvSpPr>
          <p:spPr>
            <a:xfrm>
              <a:off x="4517087" y="192293"/>
              <a:ext cx="79502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思考</a:t>
              </a:r>
              <a:endParaRPr lang="zh-CN" altLang="en-US" sz="2400" b="1" dirty="0">
                <a:solidFill>
                  <a:schemeClr val="tx1"/>
                </a:solidFill>
                <a:latin typeface="方正苏新诗柳楷简体" panose="02000000000000000000" charset="-122"/>
                <a:ea typeface="创艺简行楷" pitchFamily="2" charset="-122"/>
              </a:endParaRPr>
            </a:p>
          </p:txBody>
        </p:sp>
        <p:pic>
          <p:nvPicPr>
            <p:cNvPr id="14" name="图片 13"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2247462" y="0"/>
              <a:ext cx="1003067" cy="850989"/>
            </a:xfrm>
            <a:prstGeom prst="rect">
              <a:avLst/>
            </a:prstGeom>
          </p:spPr>
        </p:pic>
        <p:pic>
          <p:nvPicPr>
            <p:cNvPr id="15" name="图片 14"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6579272" y="-66675"/>
              <a:ext cx="1003067" cy="850989"/>
            </a:xfrm>
            <a:prstGeom prst="rect">
              <a:avLst/>
            </a:prstGeom>
          </p:spPr>
        </p:pic>
      </p:grpSp>
      <p:sp>
        <p:nvSpPr>
          <p:cNvPr id="2" name="文本框 1"/>
          <p:cNvSpPr txBox="1"/>
          <p:nvPr>
            <p:custDataLst>
              <p:tags r:id="rId2"/>
            </p:custDataLst>
          </p:nvPr>
        </p:nvSpPr>
        <p:spPr>
          <a:xfrm>
            <a:off x="1182370" y="1581785"/>
            <a:ext cx="6604000" cy="733425"/>
          </a:xfrm>
          <a:prstGeom prst="rect">
            <a:avLst/>
          </a:prstGeom>
          <a:noFill/>
          <a:ln w="9525">
            <a:noFill/>
          </a:ln>
        </p:spPr>
        <p:txBody>
          <a:bodyPr wrap="square">
            <a:noAutofit/>
          </a:bodyPr>
          <a:p>
            <a:pPr indent="0"/>
            <a:endParaRPr lang="en-US" altLang="zh-CN" sz="1600" b="0">
              <a:latin typeface="Calibri" panose="020F0502020204030204" pitchFamily="34" charset="0"/>
              <a:ea typeface="宋体" panose="02010600030101010101" pitchFamily="2" charset="-122"/>
            </a:endParaRPr>
          </a:p>
        </p:txBody>
      </p:sp>
      <p:sp>
        <p:nvSpPr>
          <p:cNvPr id="3" name="文本框 2"/>
          <p:cNvSpPr txBox="1"/>
          <p:nvPr>
            <p:custDataLst>
              <p:tags r:id="rId3"/>
            </p:custDataLst>
          </p:nvPr>
        </p:nvSpPr>
        <p:spPr>
          <a:xfrm>
            <a:off x="1463040" y="1271270"/>
            <a:ext cx="6454140" cy="1301115"/>
          </a:xfrm>
          <a:prstGeom prst="rect">
            <a:avLst/>
          </a:prstGeom>
          <a:noFill/>
          <a:ln w="28575" cmpd="sng">
            <a:solidFill>
              <a:schemeClr val="accent1">
                <a:shade val="50000"/>
              </a:schemeClr>
            </a:solidFill>
            <a:prstDash val="solid"/>
          </a:ln>
        </p:spPr>
        <p:txBody>
          <a:bodyPr wrap="square">
            <a:noAutofit/>
          </a:bodyPr>
          <a:p>
            <a:r>
              <a:rPr lang="en-US" altLang="zh-CN">
                <a:ea typeface="宋体" panose="02010600030101010101" pitchFamily="2" charset="-122"/>
                <a:sym typeface="+mn-ea"/>
              </a:rPr>
              <a:t>    </a:t>
            </a:r>
            <a:endParaRPr lang="en-US" altLang="zh-CN">
              <a:ea typeface="宋体" panose="02010600030101010101" pitchFamily="2" charset="-122"/>
              <a:sym typeface="+mn-ea"/>
            </a:endParaRPr>
          </a:p>
          <a:p>
            <a:r>
              <a:rPr lang="en-US" altLang="zh-CN">
                <a:ea typeface="宋体" panose="02010600030101010101" pitchFamily="2" charset="-122"/>
                <a:sym typeface="+mn-ea"/>
              </a:rPr>
              <a:t>      </a:t>
            </a:r>
            <a:r>
              <a:rPr lang="zh-CN">
                <a:ea typeface="宋体" panose="02010600030101010101" pitchFamily="2" charset="-122"/>
                <a:sym typeface="+mn-ea"/>
              </a:rPr>
              <a:t>初中历史大单元教学是否也存在着</a:t>
            </a:r>
            <a:r>
              <a:rPr lang="en-US" altLang="zh-CN">
                <a:ea typeface="宋体" panose="02010600030101010101" pitchFamily="2" charset="-122"/>
                <a:sym typeface="+mn-ea"/>
              </a:rPr>
              <a:t>“</a:t>
            </a:r>
            <a:r>
              <a:rPr lang="zh-CN" altLang="en-US">
                <a:ea typeface="宋体" panose="02010600030101010101" pitchFamily="2" charset="-122"/>
                <a:sym typeface="+mn-ea"/>
              </a:rPr>
              <a:t>建模</a:t>
            </a:r>
            <a:r>
              <a:rPr lang="en-US" altLang="zh-CN">
                <a:ea typeface="宋体" panose="02010600030101010101" pitchFamily="2" charset="-122"/>
                <a:sym typeface="+mn-ea"/>
              </a:rPr>
              <a:t>”</a:t>
            </a:r>
            <a:r>
              <a:rPr lang="en-US" altLang="zh-CN">
                <a:latin typeface="Arial" panose="020B0604020202020204" pitchFamily="34" charset="0"/>
                <a:ea typeface="宋体" panose="02010600030101010101" pitchFamily="2" charset="-122"/>
                <a:cs typeface="Arial" panose="020B0604020202020204" pitchFamily="34" charset="0"/>
                <a:sym typeface="+mn-ea"/>
              </a:rPr>
              <a:t>→“</a:t>
            </a:r>
            <a:r>
              <a:rPr lang="zh-CN" altLang="en-US">
                <a:latin typeface="Arial" panose="020B0604020202020204" pitchFamily="34" charset="0"/>
                <a:ea typeface="宋体" panose="02010600030101010101" pitchFamily="2" charset="-122"/>
                <a:cs typeface="Arial" panose="020B0604020202020204" pitchFamily="34" charset="0"/>
                <a:sym typeface="+mn-ea"/>
              </a:rPr>
              <a:t>脱模</a:t>
            </a:r>
            <a:r>
              <a:rPr lang="en-US" altLang="zh-CN">
                <a:latin typeface="Arial" panose="020B0604020202020204" pitchFamily="34" charset="0"/>
                <a:ea typeface="宋体" panose="02010600030101010101" pitchFamily="2" charset="-122"/>
                <a:cs typeface="Arial" panose="020B0604020202020204" pitchFamily="34" charset="0"/>
                <a:sym typeface="+mn-ea"/>
              </a:rPr>
              <a:t>”</a:t>
            </a:r>
            <a:r>
              <a:rPr lang="zh-CN" altLang="en-US">
                <a:latin typeface="Arial" panose="020B0604020202020204" pitchFamily="34" charset="0"/>
                <a:ea typeface="宋体" panose="02010600030101010101" pitchFamily="2" charset="-122"/>
                <a:cs typeface="Arial" panose="020B0604020202020204" pitchFamily="34" charset="0"/>
                <a:sym typeface="+mn-ea"/>
              </a:rPr>
              <a:t>过程？</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a:p>
            <a:r>
              <a:rPr lang="en-US" altLang="zh-CN">
                <a:latin typeface="Arial" panose="020B0604020202020204" pitchFamily="34" charset="0"/>
                <a:ea typeface="宋体" panose="02010600030101010101" pitchFamily="2" charset="-122"/>
                <a:cs typeface="Arial" panose="020B0604020202020204" pitchFamily="34" charset="0"/>
                <a:sym typeface="+mn-ea"/>
              </a:rPr>
              <a:t>     </a:t>
            </a:r>
            <a:r>
              <a:rPr lang="zh-CN" altLang="en-US">
                <a:latin typeface="Arial" panose="020B0604020202020204" pitchFamily="34" charset="0"/>
                <a:ea typeface="宋体" panose="02010600030101010101" pitchFamily="2" charset="-122"/>
                <a:cs typeface="Arial" panose="020B0604020202020204" pitchFamily="34" charset="0"/>
                <a:sym typeface="+mn-ea"/>
              </a:rPr>
              <a:t>第一阶段初探：建立大单元教学基本操作流程，进行探索。</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a:p>
            <a:r>
              <a:rPr lang="en-US" altLang="zh-CN">
                <a:latin typeface="Arial" panose="020B0604020202020204" pitchFamily="34" charset="0"/>
                <a:ea typeface="宋体" panose="02010600030101010101" pitchFamily="2" charset="-122"/>
                <a:cs typeface="Arial" panose="020B0604020202020204" pitchFamily="34" charset="0"/>
                <a:sym typeface="+mn-ea"/>
              </a:rPr>
              <a:t>     </a:t>
            </a:r>
            <a:r>
              <a:rPr lang="zh-CN" altLang="en-US">
                <a:latin typeface="Arial" panose="020B0604020202020204" pitchFamily="34" charset="0"/>
                <a:ea typeface="宋体" panose="02010600030101010101" pitchFamily="2" charset="-122"/>
                <a:cs typeface="Arial" panose="020B0604020202020204" pitchFamily="34" charset="0"/>
                <a:sym typeface="+mn-ea"/>
              </a:rPr>
              <a:t>第二阶段深化：思考初中历史大单元教学的特征</a:t>
            </a:r>
            <a:endParaRPr lang="zh-CN" altLang="en-US">
              <a:latin typeface="Arial" panose="020B0604020202020204" pitchFamily="34" charset="0"/>
              <a:ea typeface="宋体" panose="02010600030101010101" pitchFamily="2" charset="-122"/>
              <a:cs typeface="Arial" panose="020B0604020202020204" pitchFamily="34" charset="0"/>
              <a:sym typeface="+mn-ea"/>
            </a:endParaRPr>
          </a:p>
        </p:txBody>
      </p:sp>
      <p:sp>
        <p:nvSpPr>
          <p:cNvPr id="5" name="文本框 4"/>
          <p:cNvSpPr txBox="1"/>
          <p:nvPr/>
        </p:nvSpPr>
        <p:spPr>
          <a:xfrm>
            <a:off x="2132330" y="2909570"/>
            <a:ext cx="5285105" cy="1464945"/>
          </a:xfrm>
          <a:prstGeom prst="rect">
            <a:avLst/>
          </a:prstGeom>
          <a:noFill/>
          <a:ln w="9525">
            <a:noFill/>
          </a:ln>
        </p:spPr>
        <p:txBody>
          <a:bodyPr wrap="square">
            <a:noAutofit/>
          </a:bodyPr>
          <a:p>
            <a:pPr indent="0"/>
            <a:r>
              <a:rPr lang="zh-CN" sz="1600" b="0">
                <a:latin typeface="Calibri" panose="020F0502020204030204" pitchFamily="34" charset="0"/>
                <a:ea typeface="宋体" panose="02010600030101010101" pitchFamily="2" charset="-122"/>
              </a:rPr>
              <a:t>创设生活情境、确定生命力问题、实现思维生长</a:t>
            </a:r>
            <a:endParaRPr lang="zh-CN" sz="1600" b="0">
              <a:latin typeface="Calibri" panose="020F0502020204030204" pitchFamily="34" charset="0"/>
              <a:ea typeface="宋体" panose="02010600030101010101" pitchFamily="2" charset="-122"/>
            </a:endParaRPr>
          </a:p>
          <a:p>
            <a:pPr indent="0"/>
            <a:r>
              <a:rPr lang="zh-CN" sz="1600" b="0">
                <a:latin typeface="Calibri" panose="020F0502020204030204" pitchFamily="34" charset="0"/>
                <a:ea typeface="宋体" panose="02010600030101010101" pitchFamily="2" charset="-122"/>
              </a:rPr>
              <a:t>有重构</a:t>
            </a:r>
            <a:r>
              <a:rPr lang="en-US" altLang="zh-CN" sz="1600" b="0">
                <a:latin typeface="Calibri" panose="020F0502020204030204" pitchFamily="34" charset="0"/>
                <a:ea typeface="宋体" panose="02010600030101010101" pitchFamily="2" charset="-122"/>
              </a:rPr>
              <a:t>(</a:t>
            </a:r>
            <a:r>
              <a:rPr lang="zh-CN" altLang="en-US" sz="1600" b="0">
                <a:latin typeface="Calibri" panose="020F0502020204030204" pitchFamily="34" charset="0"/>
                <a:ea typeface="宋体" panose="02010600030101010101" pitchFamily="2" charset="-122"/>
              </a:rPr>
              <a:t>建构</a:t>
            </a:r>
            <a:r>
              <a:rPr lang="en-US" altLang="zh-CN" sz="1600" b="0">
                <a:latin typeface="Calibri" panose="020F0502020204030204" pitchFamily="34" charset="0"/>
                <a:ea typeface="宋体" panose="02010600030101010101" pitchFamily="2" charset="-122"/>
              </a:rPr>
              <a:t>)</a:t>
            </a:r>
            <a:r>
              <a:rPr lang="zh-CN" altLang="en-US" sz="1600" b="0">
                <a:latin typeface="Calibri" panose="020F0502020204030204" pitchFamily="34" charset="0"/>
                <a:ea typeface="宋体" panose="02010600030101010101" pitchFamily="2" charset="-122"/>
              </a:rPr>
              <a:t>认知体系与习得（运用）学科能力</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有指向素养的学习目标和学习评价</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有指向关键问题的进阶性问题链</a:t>
            </a:r>
            <a:endParaRPr lang="zh-CN" altLang="en-US" sz="1600" b="0">
              <a:latin typeface="Calibri" panose="020F0502020204030204" pitchFamily="34" charset="0"/>
              <a:ea typeface="宋体" panose="02010600030101010101" pitchFamily="2" charset="-122"/>
            </a:endParaRPr>
          </a:p>
          <a:p>
            <a:pPr indent="0"/>
            <a:r>
              <a:rPr lang="zh-CN" altLang="en-US" sz="1600" b="0">
                <a:latin typeface="Calibri" panose="020F0502020204030204" pitchFamily="34" charset="0"/>
                <a:ea typeface="宋体" panose="02010600030101010101" pitchFamily="2" charset="-122"/>
              </a:rPr>
              <a:t>有促进深度理解的自主性、对话性、协同性学习活动</a:t>
            </a:r>
            <a:endParaRPr lang="zh-CN" altLang="en-US" sz="1600" b="0">
              <a:latin typeface="Calibri" panose="020F0502020204030204" pitchFamily="34" charset="0"/>
              <a:ea typeface="宋体" panose="02010600030101010101" pitchFamily="2" charset="-122"/>
            </a:endParaRPr>
          </a:p>
        </p:txBody>
      </p:sp>
      <p:pic>
        <p:nvPicPr>
          <p:cNvPr id="6" name="图片 5" descr="32313534383335343b32313534383334323b95ee53f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50" y="2964180"/>
            <a:ext cx="1123950" cy="112395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aibenben\Desktop\vds.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7423" y="-155589"/>
            <a:ext cx="9147362"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6"/>
          <p:cNvSpPr txBox="1"/>
          <p:nvPr/>
        </p:nvSpPr>
        <p:spPr>
          <a:xfrm>
            <a:off x="373380" y="2174875"/>
            <a:ext cx="4390390" cy="922020"/>
          </a:xfrm>
          <a:prstGeom prst="rect">
            <a:avLst/>
          </a:prstGeom>
          <a:noFill/>
        </p:spPr>
        <p:txBody>
          <a:bodyPr wrap="square" rtlCol="0">
            <a:spAutoFit/>
          </a:bodyPr>
          <a:lstStyle/>
          <a:p>
            <a:r>
              <a:rPr lang="zh-CN" altLang="en-US" sz="5400" dirty="0">
                <a:latin typeface="楷体" panose="02010609060101010101" pitchFamily="49" charset="-122"/>
                <a:ea typeface="楷体" panose="02010609060101010101" pitchFamily="49" charset="-122"/>
              </a:rPr>
              <a:t>恳请批评指正！</a:t>
            </a:r>
            <a:endParaRPr lang="zh-CN" altLang="en-US" sz="5400" dirty="0">
              <a:latin typeface="楷体" panose="02010609060101010101" pitchFamily="49" charset="-122"/>
              <a:ea typeface="楷体" panose="02010609060101010101" pitchFamily="49" charset="-122"/>
            </a:endParaRPr>
          </a:p>
        </p:txBody>
      </p:sp>
      <p:cxnSp>
        <p:nvCxnSpPr>
          <p:cNvPr id="8" name="直接连接符 7"/>
          <p:cNvCxnSpPr/>
          <p:nvPr/>
        </p:nvCxnSpPr>
        <p:spPr>
          <a:xfrm>
            <a:off x="741541" y="336019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nvGrpSpPr>
          <p:cNvPr id="10" name="Janice作品 QQ1541531135"/>
          <p:cNvGrpSpPr/>
          <p:nvPr/>
        </p:nvGrpSpPr>
        <p:grpSpPr>
          <a:xfrm flipH="1" flipV="1">
            <a:off x="5949188" y="3949267"/>
            <a:ext cx="4705855" cy="3722628"/>
            <a:chOff x="-1323474" y="-1137751"/>
            <a:chExt cx="6274473" cy="4963504"/>
          </a:xfrm>
        </p:grpSpPr>
        <p:grpSp>
          <p:nvGrpSpPr>
            <p:cNvPr id="11" name="组合 10"/>
            <p:cNvGrpSpPr/>
            <p:nvPr/>
          </p:nvGrpSpPr>
          <p:grpSpPr>
            <a:xfrm>
              <a:off x="-1323474" y="-1137751"/>
              <a:ext cx="6274473" cy="4963504"/>
              <a:chOff x="-1323474" y="-1137751"/>
              <a:chExt cx="6274473" cy="4963504"/>
            </a:xfrm>
          </p:grpSpPr>
          <p:pic>
            <p:nvPicPr>
              <p:cNvPr id="13" name="图片 12"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56909" flipH="1">
                <a:off x="-1323474" y="1056034"/>
                <a:ext cx="3264688" cy="2769719"/>
              </a:xfrm>
              <a:prstGeom prst="rect">
                <a:avLst/>
              </a:prstGeom>
            </p:spPr>
          </p:pic>
          <p:pic>
            <p:nvPicPr>
              <p:cNvPr id="14" name="图片 13"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3641" flipH="1">
                <a:off x="1686311" y="-1137751"/>
                <a:ext cx="3264688" cy="2769719"/>
              </a:xfrm>
              <a:prstGeom prst="rect">
                <a:avLst/>
              </a:prstGeom>
            </p:spPr>
          </p:pic>
          <p:pic>
            <p:nvPicPr>
              <p:cNvPr id="15" name="图片 14"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5467" y="-694374"/>
                <a:ext cx="4505997" cy="3822830"/>
              </a:xfrm>
              <a:prstGeom prst="rect">
                <a:avLst/>
              </a:prstGeom>
            </p:spPr>
          </p:pic>
        </p:grpSp>
        <p:pic>
          <p:nvPicPr>
            <p:cNvPr id="12" name="图片 11" descr="图片包含 室内, 鲜花, 白色&#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3641" flipH="1">
              <a:off x="-975923" y="-1026551"/>
              <a:ext cx="3264688" cy="2769719"/>
            </a:xfrm>
            <a:prstGeom prst="rect">
              <a:avLst/>
            </a:prstGeom>
          </p:spPr>
        </p:pic>
      </p:grpSp>
      <p:cxnSp>
        <p:nvCxnSpPr>
          <p:cNvPr id="16" name="直接连接符 15"/>
          <p:cNvCxnSpPr/>
          <p:nvPr/>
        </p:nvCxnSpPr>
        <p:spPr>
          <a:xfrm>
            <a:off x="1065391" y="1577751"/>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pic>
        <p:nvPicPr>
          <p:cNvPr id="1026" name="Picture 2" descr="E:\PPT改稿\中国风\3877ff8a370d0c2f35e86efb9002341d.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3207987"/>
            <a:ext cx="2103971" cy="2103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PPT改稿\中国风\3877ff8a370d0c2f35e86efb9002341d.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81366" y="-276249"/>
            <a:ext cx="1530350" cy="153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20000"/>
                                  </p:iterate>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4"/>
                                        </p:tgtEl>
                                        <p:attrNameLst>
                                          <p:attrName>ppt_y</p:attrName>
                                        </p:attrNameLst>
                                      </p:cBhvr>
                                      <p:tavLst>
                                        <p:tav tm="0">
                                          <p:val>
                                            <p:strVal val="#ppt_y"/>
                                          </p:val>
                                        </p:tav>
                                        <p:tav tm="100000">
                                          <p:val>
                                            <p:strVal val="#ppt_y"/>
                                          </p:val>
                                        </p:tav>
                                      </p:tavLst>
                                    </p:anim>
                                    <p:anim calcmode="lin" valueType="num">
                                      <p:cBhvr>
                                        <p:cTn id="13"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4"/>
                                        </p:tgtEl>
                                      </p:cBhvr>
                                    </p:animEffect>
                                  </p:childTnLst>
                                </p:cTn>
                              </p:par>
                            </p:childTnLst>
                          </p:cTn>
                        </p:par>
                        <p:par>
                          <p:cTn id="16" fill="hold">
                            <p:stCondLst>
                              <p:cond delay="21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650"/>
                            </p:stCondLst>
                            <p:childTnLst>
                              <p:par>
                                <p:cTn id="24" presetID="2" presetClass="entr" presetSubtype="8"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750" fill="hold"/>
                                        <p:tgtEl>
                                          <p:spTgt spid="1026"/>
                                        </p:tgtEl>
                                        <p:attrNameLst>
                                          <p:attrName>ppt_x</p:attrName>
                                        </p:attrNameLst>
                                      </p:cBhvr>
                                      <p:tavLst>
                                        <p:tav tm="0">
                                          <p:val>
                                            <p:strVal val="0-#ppt_w/2"/>
                                          </p:val>
                                        </p:tav>
                                        <p:tav tm="100000">
                                          <p:val>
                                            <p:strVal val="#ppt_x"/>
                                          </p:val>
                                        </p:tav>
                                      </p:tavLst>
                                    </p:anim>
                                    <p:anim calcmode="lin" valueType="num">
                                      <p:cBhvr additive="base">
                                        <p:cTn id="27" dur="750" fill="hold"/>
                                        <p:tgtEl>
                                          <p:spTgt spid="102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750" fill="hold"/>
                                        <p:tgtEl>
                                          <p:spTgt spid="17"/>
                                        </p:tgtEl>
                                        <p:attrNameLst>
                                          <p:attrName>ppt_x</p:attrName>
                                        </p:attrNameLst>
                                      </p:cBhvr>
                                      <p:tavLst>
                                        <p:tav tm="0">
                                          <p:val>
                                            <p:strVal val="1+#ppt_w/2"/>
                                          </p:val>
                                        </p:tav>
                                        <p:tav tm="100000">
                                          <p:val>
                                            <p:strVal val="#ppt_x"/>
                                          </p:val>
                                        </p:tav>
                                      </p:tavLst>
                                    </p:anim>
                                    <p:anim calcmode="lin" valueType="num">
                                      <p:cBhvr additive="base">
                                        <p:cTn id="31"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141" y="-8996"/>
            <a:ext cx="9146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323763" y="1232500"/>
            <a:ext cx="4018598" cy="829945"/>
          </a:xfrm>
          <a:prstGeom prst="rect">
            <a:avLst/>
          </a:prstGeom>
          <a:noFill/>
        </p:spPr>
        <p:txBody>
          <a:bodyPr wrap="square" rtlCol="0">
            <a:spAutoFit/>
          </a:bodyPr>
          <a:lstStyle/>
          <a:p>
            <a:pPr algn="ctr"/>
            <a:r>
              <a:rPr lang="zh-CN" altLang="en-US" sz="4800" dirty="0">
                <a:latin typeface="新蒂文征明简繁" panose="03000600000000000000" charset="-122"/>
                <a:ea typeface="创艺简行楷" pitchFamily="2" charset="-122"/>
              </a:rPr>
              <a:t>第</a:t>
            </a:r>
            <a:r>
              <a:rPr lang="zh-CN" altLang="en-US" sz="4800" dirty="0">
                <a:solidFill>
                  <a:srgbClr val="87A79B"/>
                </a:solidFill>
                <a:latin typeface="新蒂文征明简繁" panose="03000600000000000000" charset="-122"/>
                <a:ea typeface="创艺简行楷" pitchFamily="2" charset="-122"/>
              </a:rPr>
              <a:t>壹</a:t>
            </a:r>
            <a:r>
              <a:rPr lang="zh-CN" altLang="en-US" sz="4800" dirty="0">
                <a:latin typeface="新蒂文征明简繁" panose="03000600000000000000" charset="-122"/>
                <a:ea typeface="创艺简行楷" pitchFamily="2" charset="-122"/>
              </a:rPr>
              <a:t>部分</a:t>
            </a:r>
            <a:endParaRPr lang="zh-CN" altLang="en-US" sz="4800" dirty="0">
              <a:latin typeface="新蒂文征明简繁" panose="03000600000000000000" charset="-122"/>
              <a:ea typeface="创艺简行楷" pitchFamily="2" charset="-122"/>
            </a:endParaRPr>
          </a:p>
        </p:txBody>
      </p:sp>
      <p:grpSp>
        <p:nvGrpSpPr>
          <p:cNvPr id="2" name="组合 1"/>
          <p:cNvGrpSpPr/>
          <p:nvPr/>
        </p:nvGrpSpPr>
        <p:grpSpPr>
          <a:xfrm>
            <a:off x="4829779" y="2400265"/>
            <a:ext cx="3006566" cy="782955"/>
            <a:chOff x="4829779" y="2400265"/>
            <a:chExt cx="3006566" cy="782955"/>
          </a:xfrm>
        </p:grpSpPr>
        <p:cxnSp>
          <p:nvCxnSpPr>
            <p:cNvPr id="11" name="直接连接符 10"/>
            <p:cNvCxnSpPr/>
            <p:nvPr/>
          </p:nvCxnSpPr>
          <p:spPr>
            <a:xfrm>
              <a:off x="4829779" y="2400265"/>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829779" y="3183220"/>
              <a:ext cx="3006566" cy="0"/>
            </a:xfrm>
            <a:prstGeom prst="line">
              <a:avLst/>
            </a:prstGeom>
            <a:ln>
              <a:solidFill>
                <a:srgbClr val="87A79B"/>
              </a:solidFill>
            </a:ln>
          </p:spPr>
          <p:style>
            <a:lnRef idx="1">
              <a:schemeClr val="accent1"/>
            </a:lnRef>
            <a:fillRef idx="0">
              <a:schemeClr val="accent1"/>
            </a:fillRef>
            <a:effectRef idx="0">
              <a:schemeClr val="accent1"/>
            </a:effectRef>
            <a:fontRef idx="minor">
              <a:schemeClr val="tx1"/>
            </a:fontRef>
          </p:style>
        </p:cxnSp>
      </p:grpSp>
      <p:sp>
        <p:nvSpPr>
          <p:cNvPr id="4" name="PA_文本框 3"/>
          <p:cNvSpPr txBox="1"/>
          <p:nvPr>
            <p:custDataLst>
              <p:tags r:id="rId2"/>
            </p:custDataLst>
          </p:nvPr>
        </p:nvSpPr>
        <p:spPr>
          <a:xfrm>
            <a:off x="4082188" y="2482260"/>
            <a:ext cx="4773930" cy="460375"/>
          </a:xfrm>
          <a:prstGeom prst="rect">
            <a:avLst/>
          </a:prstGeom>
          <a:noFill/>
        </p:spPr>
        <p:txBody>
          <a:bodyPr wrap="none" rtlCol="0">
            <a:spAutoFit/>
          </a:bodyPr>
          <a:p>
            <a:pPr algn="l"/>
            <a:r>
              <a:rPr lang="zh-CN" altLang="en-US" sz="2400" b="1" dirty="0">
                <a:latin typeface="方正苏新诗柳楷简体" panose="02000000000000000000" charset="-122"/>
                <a:ea typeface="创艺简行楷" pitchFamily="2" charset="-122"/>
              </a:rPr>
              <a:t>初中历史大单元教学基本操作流程</a:t>
            </a:r>
            <a:endParaRPr lang="zh-CN" altLang="en-US" sz="2400" b="1" dirty="0">
              <a:latin typeface="方正苏新诗柳楷简体" panose="02000000000000000000" charset="-122"/>
              <a:ea typeface="创艺简行楷" pitchFamily="2" charset="-122"/>
            </a:endParaRPr>
          </a:p>
        </p:txBody>
      </p:sp>
      <p:sp>
        <p:nvSpPr>
          <p:cNvPr id="21" name="文本框 20"/>
          <p:cNvSpPr txBox="1"/>
          <p:nvPr/>
        </p:nvSpPr>
        <p:spPr>
          <a:xfrm>
            <a:off x="-1102995" y="-1098550"/>
            <a:ext cx="3048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gtEl>
                                      </p:cBhvr>
                                    </p:animEffect>
                                  </p:childTnLst>
                                </p:cTn>
                              </p:par>
                            </p:childTnLst>
                          </p:cTn>
                        </p:par>
                        <p:par>
                          <p:cTn id="16" fill="hold">
                            <p:stCondLst>
                              <p:cond delay="1149"/>
                            </p:stCondLst>
                            <p:childTnLst>
                              <p:par>
                                <p:cTn id="17" presetID="16" presetClass="entr" presetSubtype="37"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649"/>
                            </p:stCondLst>
                            <p:childTnLst>
                              <p:par>
                                <p:cTn id="21" presetID="22" presetClass="entr" presetSubtype="2"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组合 27"/>
          <p:cNvGrpSpPr/>
          <p:nvPr/>
        </p:nvGrpSpPr>
        <p:grpSpPr>
          <a:xfrm>
            <a:off x="1888052" y="0"/>
            <a:ext cx="5461877" cy="850989"/>
            <a:chOff x="1888052" y="0"/>
            <a:chExt cx="5461877" cy="850989"/>
          </a:xfrm>
        </p:grpSpPr>
        <p:sp>
          <p:nvSpPr>
            <p:cNvPr id="29" name="文本框 28"/>
            <p:cNvSpPr txBox="1"/>
            <p:nvPr/>
          </p:nvSpPr>
          <p:spPr>
            <a:xfrm>
              <a:off x="2890852" y="193563"/>
              <a:ext cx="3549650" cy="460375"/>
            </a:xfrm>
            <a:prstGeom prst="rect">
              <a:avLst/>
            </a:prstGeom>
            <a:noFill/>
          </p:spPr>
          <p:txBody>
            <a:bodyPr wrap="none" rtlCol="0">
              <a:spAutoFit/>
            </a:bodyPr>
            <a:lstStyle/>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30" name="图片 29"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31" name="图片 30" descr="图片包含 室内, 鲜花, 白色&#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grpSp>
      <p:cxnSp>
        <p:nvCxnSpPr>
          <p:cNvPr id="202" name="直接连接符 201"/>
          <p:cNvCxnSpPr/>
          <p:nvPr>
            <p:custDataLst>
              <p:tags r:id="rId2"/>
            </p:custDataLst>
          </p:nvPr>
        </p:nvCxnSpPr>
        <p:spPr>
          <a:xfrm>
            <a:off x="0" y="1346994"/>
            <a:ext cx="9144000" cy="0"/>
          </a:xfrm>
          <a:prstGeom prst="line">
            <a:avLst/>
          </a:prstGeom>
          <a:ln w="47625">
            <a:solidFill>
              <a:srgbClr val="87A79B"/>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170430" y="850900"/>
            <a:ext cx="6123305" cy="398780"/>
          </a:xfrm>
          <a:prstGeom prst="rect">
            <a:avLst/>
          </a:prstGeom>
          <a:noFill/>
        </p:spPr>
        <p:txBody>
          <a:bodyPr wrap="square" rtlCol="0" anchor="t">
            <a:spAutoFit/>
          </a:bodyPr>
          <a:p>
            <a:r>
              <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rPr>
              <a:t>以《从专制走向民主：资产阶级革命及其发展》为例</a:t>
            </a:r>
            <a:endParaRPr lang="zh-CN" altLang="en-US" sz="2000" b="1" dirty="0" err="1">
              <a:solidFill>
                <a:schemeClr val="tx1">
                  <a:lumMod val="85000"/>
                  <a:lumOff val="15000"/>
                </a:schemeClr>
              </a:solidFill>
              <a:latin typeface="宋体" panose="02010600030101010101" pitchFamily="2" charset="-122"/>
              <a:ea typeface="宋体" panose="02010600030101010101" pitchFamily="2" charset="-122"/>
              <a:sym typeface="+mn-ea"/>
            </a:endParaRPr>
          </a:p>
        </p:txBody>
      </p:sp>
      <p:sp>
        <p:nvSpPr>
          <p:cNvPr id="16" name="文本框 15"/>
          <p:cNvSpPr txBox="1"/>
          <p:nvPr/>
        </p:nvSpPr>
        <p:spPr>
          <a:xfrm>
            <a:off x="417830" y="1677670"/>
            <a:ext cx="463613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1.</a:t>
            </a:r>
            <a:r>
              <a:rPr lang="zh-CN" altLang="en-US" sz="2400">
                <a:latin typeface="Arial" panose="020B0604020202020204" pitchFamily="34" charset="0"/>
                <a:ea typeface="微软雅黑" panose="020B0503020204020204" charset="-122"/>
              </a:rPr>
              <a:t>研课标教材，定教学单元</a:t>
            </a:r>
            <a:endParaRPr lang="zh-CN" altLang="en-US" sz="2400">
              <a:latin typeface="Arial" panose="020B0604020202020204" pitchFamily="34" charset="0"/>
              <a:ea typeface="微软雅黑" panose="020B0503020204020204" charset="-122"/>
            </a:endParaRPr>
          </a:p>
        </p:txBody>
      </p:sp>
      <p:cxnSp>
        <p:nvCxnSpPr>
          <p:cNvPr id="17" name="直接箭头连接符 16"/>
          <p:cNvCxnSpPr/>
          <p:nvPr/>
        </p:nvCxnSpPr>
        <p:spPr>
          <a:xfrm flipV="1">
            <a:off x="4170045" y="1896745"/>
            <a:ext cx="600075" cy="571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4769485" y="1659890"/>
            <a:ext cx="319151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2.</a:t>
            </a:r>
            <a:r>
              <a:rPr lang="zh-CN" altLang="en-US" sz="2400">
                <a:latin typeface="Arial" panose="020B0604020202020204" pitchFamily="34" charset="0"/>
                <a:ea typeface="微软雅黑" panose="020B0503020204020204" charset="-122"/>
              </a:rPr>
              <a:t>寻找依据，</a:t>
            </a:r>
            <a:r>
              <a:rPr lang="zh-CN" sz="2400">
                <a:latin typeface="Arial" panose="020B0604020202020204" pitchFamily="34" charset="0"/>
                <a:ea typeface="微软雅黑" panose="020B0503020204020204" charset="-122"/>
              </a:rPr>
              <a:t>定大概念</a:t>
            </a:r>
            <a:endParaRPr lang="zh-CN" sz="2400">
              <a:latin typeface="Arial" panose="020B0604020202020204" pitchFamily="34" charset="0"/>
              <a:ea typeface="微软雅黑" panose="020B0503020204020204" charset="-122"/>
            </a:endParaRPr>
          </a:p>
        </p:txBody>
      </p:sp>
      <p:sp>
        <p:nvSpPr>
          <p:cNvPr id="19" name="文本框 18"/>
          <p:cNvSpPr txBox="1"/>
          <p:nvPr/>
        </p:nvSpPr>
        <p:spPr>
          <a:xfrm>
            <a:off x="4117340" y="2433320"/>
            <a:ext cx="384365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4.</a:t>
            </a:r>
            <a:r>
              <a:rPr lang="zh-CN" sz="2400">
                <a:latin typeface="Arial" panose="020B0604020202020204" pitchFamily="34" charset="0"/>
                <a:ea typeface="微软雅黑" panose="020B0503020204020204" charset="-122"/>
              </a:rPr>
              <a:t>定教学主题，内容结构化</a:t>
            </a:r>
            <a:endParaRPr lang="zh-CN" sz="2400">
              <a:latin typeface="Arial" panose="020B0604020202020204" pitchFamily="34" charset="0"/>
              <a:ea typeface="微软雅黑" panose="020B0503020204020204" charset="-122"/>
            </a:endParaRPr>
          </a:p>
        </p:txBody>
      </p:sp>
      <p:sp>
        <p:nvSpPr>
          <p:cNvPr id="21" name="文本框 20"/>
          <p:cNvSpPr txBox="1"/>
          <p:nvPr/>
        </p:nvSpPr>
        <p:spPr>
          <a:xfrm>
            <a:off x="480060" y="2456180"/>
            <a:ext cx="307975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3.</a:t>
            </a:r>
            <a:r>
              <a:rPr lang="zh-CN" altLang="en-US" sz="2400">
                <a:latin typeface="Arial" panose="020B0604020202020204" pitchFamily="34" charset="0"/>
                <a:ea typeface="微软雅黑" panose="020B0503020204020204" charset="-122"/>
              </a:rPr>
              <a:t>定单元目标</a:t>
            </a:r>
            <a:endParaRPr lang="zh-CN" altLang="en-US" sz="2400">
              <a:latin typeface="Arial" panose="020B0604020202020204" pitchFamily="34" charset="0"/>
              <a:ea typeface="微软雅黑" panose="020B0503020204020204" charset="-122"/>
            </a:endParaRPr>
          </a:p>
        </p:txBody>
      </p:sp>
      <p:sp>
        <p:nvSpPr>
          <p:cNvPr id="33" name="文本框 32"/>
          <p:cNvSpPr txBox="1"/>
          <p:nvPr/>
        </p:nvSpPr>
        <p:spPr>
          <a:xfrm>
            <a:off x="417830" y="3308350"/>
            <a:ext cx="224536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5.</a:t>
            </a:r>
            <a:r>
              <a:rPr lang="zh-CN" altLang="en-US" sz="2400">
                <a:latin typeface="Arial" panose="020B0604020202020204" pitchFamily="34" charset="0"/>
                <a:ea typeface="微软雅黑" panose="020B0503020204020204" charset="-122"/>
              </a:rPr>
              <a:t>设计大问题</a:t>
            </a:r>
            <a:endParaRPr lang="zh-CN" altLang="en-US" sz="2400">
              <a:latin typeface="Arial" panose="020B0604020202020204" pitchFamily="34" charset="0"/>
              <a:ea typeface="微软雅黑" panose="020B0503020204020204" charset="-122"/>
            </a:endParaRPr>
          </a:p>
        </p:txBody>
      </p:sp>
      <p:sp>
        <p:nvSpPr>
          <p:cNvPr id="34" name="文本框 33"/>
          <p:cNvSpPr txBox="1"/>
          <p:nvPr/>
        </p:nvSpPr>
        <p:spPr>
          <a:xfrm>
            <a:off x="3070860" y="3308350"/>
            <a:ext cx="506476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6.</a:t>
            </a:r>
            <a:r>
              <a:rPr lang="zh-CN" altLang="en-US" sz="2400">
                <a:latin typeface="Arial" panose="020B0604020202020204" pitchFamily="34" charset="0"/>
                <a:ea typeface="微软雅黑" panose="020B0503020204020204" charset="-122"/>
              </a:rPr>
              <a:t>分解单元目标，确定课时教学内容</a:t>
            </a:r>
            <a:endParaRPr lang="zh-CN" altLang="en-US" sz="2400">
              <a:latin typeface="Arial" panose="020B0604020202020204" pitchFamily="34" charset="0"/>
              <a:ea typeface="微软雅黑" panose="020B0503020204020204" charset="-122"/>
            </a:endParaRPr>
          </a:p>
        </p:txBody>
      </p:sp>
      <p:sp>
        <p:nvSpPr>
          <p:cNvPr id="35" name="文本框 34"/>
          <p:cNvSpPr txBox="1"/>
          <p:nvPr/>
        </p:nvSpPr>
        <p:spPr>
          <a:xfrm>
            <a:off x="417830" y="4123690"/>
            <a:ext cx="395287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7.</a:t>
            </a:r>
            <a:r>
              <a:rPr lang="zh-CN" altLang="en-US" sz="2400">
                <a:latin typeface="Arial" panose="020B0604020202020204" pitchFamily="34" charset="0"/>
                <a:ea typeface="微软雅黑" panose="020B0503020204020204" charset="-122"/>
              </a:rPr>
              <a:t>创设情境与设计学习活动</a:t>
            </a:r>
            <a:endParaRPr lang="zh-CN" altLang="en-US" sz="2400">
              <a:latin typeface="Arial" panose="020B0604020202020204" pitchFamily="34" charset="0"/>
              <a:ea typeface="微软雅黑" panose="020B0503020204020204" charset="-122"/>
            </a:endParaRPr>
          </a:p>
        </p:txBody>
      </p:sp>
      <p:sp>
        <p:nvSpPr>
          <p:cNvPr id="36" name="文本框 35"/>
          <p:cNvSpPr txBox="1"/>
          <p:nvPr/>
        </p:nvSpPr>
        <p:spPr>
          <a:xfrm>
            <a:off x="4914900" y="4123690"/>
            <a:ext cx="293497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Arial" panose="020B0604020202020204" pitchFamily="34" charset="0"/>
                <a:ea typeface="微软雅黑" panose="020B0503020204020204" charset="-122"/>
              </a:rPr>
              <a:t>8.</a:t>
            </a:r>
            <a:r>
              <a:rPr lang="zh-CN" altLang="en-US" sz="2400">
                <a:latin typeface="Arial" panose="020B0604020202020204" pitchFamily="34" charset="0"/>
                <a:ea typeface="微软雅黑" panose="020B0503020204020204" charset="-122"/>
              </a:rPr>
              <a:t>反馈评价</a:t>
            </a:r>
            <a:endParaRPr lang="zh-CN" altLang="en-US" sz="2400">
              <a:highlight>
                <a:srgbClr val="FFFF00"/>
              </a:highlight>
              <a:latin typeface="Arial" panose="020B0604020202020204" pitchFamily="34" charset="0"/>
              <a:ea typeface="微软雅黑" panose="020B0503020204020204" charset="-122"/>
            </a:endParaRPr>
          </a:p>
        </p:txBody>
      </p:sp>
      <p:cxnSp>
        <p:nvCxnSpPr>
          <p:cNvPr id="37" name="直接箭头连接符 36"/>
          <p:cNvCxnSpPr/>
          <p:nvPr/>
        </p:nvCxnSpPr>
        <p:spPr>
          <a:xfrm>
            <a:off x="3237865" y="268668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a:off x="2550795" y="353885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a:off x="4370705" y="4354195"/>
            <a:ext cx="520065" cy="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linds(horizontal)">
                                      <p:cBhvr>
                                        <p:cTn id="43" dur="500"/>
                                        <p:tgtEl>
                                          <p:spTgt spid="3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linds(horizont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500"/>
                                        <p:tgtEl>
                                          <p:spTgt spid="3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67740" y="660400"/>
            <a:ext cx="8176260" cy="1447165"/>
          </a:xfrm>
          <a:prstGeom prst="rect">
            <a:avLst/>
          </a:prstGeom>
          <a:noFill/>
        </p:spPr>
        <p:txBody>
          <a:bodyPr wrap="square" lIns="91360" tIns="45680" rIns="91360" bIns="45680" rtlCol="0">
            <a:noAutofit/>
          </a:bodyPr>
          <a:lstStyle/>
          <a:p>
            <a:pPr indent="0" algn="ctr" fontAlgn="auto">
              <a:lnSpc>
                <a:spcPct val="150000"/>
              </a:lnSpc>
            </a:pPr>
            <a:r>
              <a:rPr lang="en-US" altLang="zh-CN" sz="2000">
                <a:latin typeface="Arial" panose="020B0604020202020204" pitchFamily="34" charset="0"/>
                <a:ea typeface="微软雅黑" panose="020B0503020204020204" charset="-122"/>
                <a:sym typeface="+mn-ea"/>
              </a:rPr>
              <a:t>1.</a:t>
            </a:r>
            <a:r>
              <a:rPr lang="zh-CN" altLang="en-US" sz="2000">
                <a:latin typeface="Arial" panose="020B0604020202020204" pitchFamily="34" charset="0"/>
                <a:ea typeface="微软雅黑" panose="020B0503020204020204" charset="-122"/>
                <a:sym typeface="+mn-ea"/>
              </a:rPr>
              <a:t>研课标教材，定教学单元</a:t>
            </a:r>
            <a:endParaRPr lang="en-US" altLang="zh-CN" sz="2000" b="1" dirty="0">
              <a:solidFill>
                <a:schemeClr val="tx1">
                  <a:lumMod val="75000"/>
                  <a:lumOff val="25000"/>
                </a:schemeClr>
              </a:solidFill>
              <a:cs typeface="+mn-ea"/>
              <a:sym typeface="+mn-lt"/>
            </a:endParaRPr>
          </a:p>
          <a:p>
            <a:pPr lvl="0" indent="0" fontAlgn="auto">
              <a:lnSpc>
                <a:spcPct val="150000"/>
              </a:lnSpc>
            </a:pPr>
            <a:r>
              <a:rPr lang="zh-CN" altLang="en-US" sz="2000" b="1" dirty="0">
                <a:solidFill>
                  <a:prstClr val="black"/>
                </a:solidFill>
                <a:cs typeface="+mn-ea"/>
                <a:sym typeface="+mn-lt"/>
              </a:rPr>
              <a:t>教材中，新文化运动放在新民主主义革命的开始单元中；</a:t>
            </a:r>
            <a:endParaRPr lang="zh-CN" altLang="en-US" sz="2000" b="1" dirty="0">
              <a:solidFill>
                <a:prstClr val="black"/>
              </a:solidFill>
              <a:cs typeface="+mn-ea"/>
              <a:sym typeface="+mn-lt"/>
            </a:endParaRPr>
          </a:p>
          <a:p>
            <a:pPr lvl="0" indent="0" fontAlgn="auto">
              <a:lnSpc>
                <a:spcPct val="150000"/>
              </a:lnSpc>
            </a:pPr>
            <a:r>
              <a:rPr lang="zh-CN" altLang="en-US" sz="2000" b="1" dirty="0">
                <a:solidFill>
                  <a:prstClr val="black"/>
                </a:solidFill>
                <a:cs typeface="+mn-ea"/>
                <a:sym typeface="+mn-lt"/>
              </a:rPr>
              <a:t>课标中，新文化运动放在辛亥革命与中华民国的建立单元中。</a:t>
            </a:r>
            <a:endParaRPr lang="zh-CN" altLang="en-US" sz="2000" b="1" dirty="0">
              <a:solidFill>
                <a:prstClr val="black"/>
              </a:solidFill>
              <a:cs typeface="+mn-ea"/>
              <a:sym typeface="+mn-lt"/>
            </a:endParaRPr>
          </a:p>
        </p:txBody>
      </p:sp>
      <p:cxnSp>
        <p:nvCxnSpPr>
          <p:cNvPr id="27" name="直接连接符 26"/>
          <p:cNvCxnSpPr/>
          <p:nvPr/>
        </p:nvCxnSpPr>
        <p:spPr>
          <a:xfrm>
            <a:off x="330254" y="2166293"/>
            <a:ext cx="3319180" cy="0"/>
          </a:xfrm>
          <a:prstGeom prst="line">
            <a:avLst/>
          </a:prstGeom>
          <a:noFill/>
          <a:ln w="9525" cap="flat" cmpd="sng" algn="ctr">
            <a:solidFill>
              <a:schemeClr val="tx1">
                <a:lumMod val="50000"/>
                <a:lumOff val="50000"/>
              </a:schemeClr>
            </a:solidFill>
            <a:prstDash val="dash"/>
          </a:ln>
          <a:effectLst/>
        </p:spPr>
      </p:cxnSp>
      <p:grpSp>
        <p:nvGrpSpPr>
          <p:cNvPr id="29" name="组合 28"/>
          <p:cNvGrpSpPr>
            <a:grpSpLocks noChangeAspect="1"/>
          </p:cNvGrpSpPr>
          <p:nvPr/>
        </p:nvGrpSpPr>
        <p:grpSpPr>
          <a:xfrm>
            <a:off x="360553" y="1423510"/>
            <a:ext cx="591877" cy="591877"/>
            <a:chOff x="4572074" y="339574"/>
            <a:chExt cx="455290" cy="455290"/>
          </a:xfrm>
        </p:grpSpPr>
        <p:sp>
          <p:nvSpPr>
            <p:cNvPr id="30" name="椭圆 29"/>
            <p:cNvSpPr/>
            <p:nvPr/>
          </p:nvSpPr>
          <p:spPr>
            <a:xfrm>
              <a:off x="4572074" y="339574"/>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1" name="Freeform 70"/>
            <p:cNvSpPr>
              <a:spLocks noChangeAspect="1" noEditPoints="1"/>
            </p:cNvSpPr>
            <p:nvPr/>
          </p:nvSpPr>
          <p:spPr bwMode="auto">
            <a:xfrm>
              <a:off x="4691154" y="437294"/>
              <a:ext cx="217130" cy="259850"/>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pic>
        <p:nvPicPr>
          <p:cNvPr id="2" name="图片 1"/>
          <p:cNvPicPr>
            <a:picLocks noChangeAspect="1"/>
          </p:cNvPicPr>
          <p:nvPr/>
        </p:nvPicPr>
        <p:blipFill>
          <a:blip r:embed="rId1"/>
          <a:srcRect l="10462" b="9488"/>
          <a:stretch>
            <a:fillRect/>
          </a:stretch>
        </p:blipFill>
        <p:spPr>
          <a:xfrm>
            <a:off x="615950" y="2316480"/>
            <a:ext cx="3345815" cy="2538095"/>
          </a:xfrm>
          <a:prstGeom prst="rect">
            <a:avLst/>
          </a:prstGeom>
        </p:spPr>
      </p:pic>
      <p:pic>
        <p:nvPicPr>
          <p:cNvPr id="3" name="图片 2"/>
          <p:cNvPicPr>
            <a:picLocks noChangeAspect="1"/>
          </p:cNvPicPr>
          <p:nvPr/>
        </p:nvPicPr>
        <p:blipFill>
          <a:blip r:embed="rId2"/>
          <a:srcRect l="18052" t="10488" r="29012"/>
          <a:stretch>
            <a:fillRect/>
          </a:stretch>
        </p:blipFill>
        <p:spPr>
          <a:xfrm rot="16200000">
            <a:off x="5629275" y="1369695"/>
            <a:ext cx="1625600" cy="4888230"/>
          </a:xfrm>
          <a:prstGeom prst="rect">
            <a:avLst/>
          </a:prstGeom>
        </p:spPr>
      </p:pic>
      <p:grpSp>
        <p:nvGrpSpPr>
          <p:cNvPr id="28" name="组合 27"/>
          <p:cNvGrpSpPr/>
          <p:nvPr/>
        </p:nvGrpSpPr>
        <p:grpSpPr>
          <a:xfrm>
            <a:off x="1888052" y="0"/>
            <a:ext cx="5461877" cy="850989"/>
            <a:chOff x="1888052" y="0"/>
            <a:chExt cx="5461877" cy="850989"/>
          </a:xfrm>
        </p:grpSpPr>
        <p:sp>
          <p:nvSpPr>
            <p:cNvPr id="5" name="文本框 4"/>
            <p:cNvSpPr txBox="1"/>
            <p:nvPr>
              <p:custDataLst>
                <p:tags r:id="rId3"/>
              </p:custDataLst>
            </p:nvPr>
          </p:nvSpPr>
          <p:spPr>
            <a:xfrm>
              <a:off x="2796872" y="267858"/>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967740" y="1160145"/>
            <a:ext cx="7258685" cy="974725"/>
          </a:xfrm>
          <a:prstGeom prst="rect">
            <a:avLst/>
          </a:prstGeom>
          <a:noFill/>
        </p:spPr>
        <p:txBody>
          <a:bodyPr wrap="square" lIns="91360" tIns="45680" rIns="91360" bIns="45680" rtlCol="0">
            <a:noAutofit/>
          </a:bodyPr>
          <a:lstStyle/>
          <a:p>
            <a:pPr>
              <a:lnSpc>
                <a:spcPct val="150000"/>
              </a:lnSpc>
              <a:buClrTx/>
              <a:buSzTx/>
              <a:buNone/>
            </a:pPr>
            <a:r>
              <a:rPr lang="zh-CN" altLang="en-US" sz="2000" b="1" dirty="0">
                <a:solidFill>
                  <a:prstClr val="black"/>
                </a:solidFill>
                <a:cs typeface="+mn-ea"/>
                <a:sym typeface="+mn-lt"/>
              </a:rPr>
              <a:t>研读课标、教材，查找相关文献，思考新文化运动与第三单元、第四单元之间的关系？</a:t>
            </a:r>
            <a:endParaRPr lang="zh-CN" altLang="en-US" sz="2000" b="1" dirty="0">
              <a:solidFill>
                <a:prstClr val="black"/>
              </a:solidFill>
              <a:cs typeface="+mn-ea"/>
              <a:sym typeface="+mn-lt"/>
            </a:endParaRPr>
          </a:p>
        </p:txBody>
      </p:sp>
      <p:cxnSp>
        <p:nvCxnSpPr>
          <p:cNvPr id="28" name="直接连接符 27"/>
          <p:cNvCxnSpPr/>
          <p:nvPr/>
        </p:nvCxnSpPr>
        <p:spPr>
          <a:xfrm>
            <a:off x="329674" y="2134799"/>
            <a:ext cx="3319791" cy="0"/>
          </a:xfrm>
          <a:prstGeom prst="line">
            <a:avLst/>
          </a:prstGeom>
          <a:noFill/>
          <a:ln w="9525" cap="flat" cmpd="sng" algn="ctr">
            <a:solidFill>
              <a:schemeClr val="tx1">
                <a:lumMod val="50000"/>
                <a:lumOff val="50000"/>
              </a:schemeClr>
            </a:solidFill>
            <a:prstDash val="dash"/>
          </a:ln>
          <a:effectLst/>
        </p:spPr>
      </p:cxnSp>
      <p:grpSp>
        <p:nvGrpSpPr>
          <p:cNvPr id="32" name="组合 31"/>
          <p:cNvGrpSpPr>
            <a:grpSpLocks noChangeAspect="1"/>
          </p:cNvGrpSpPr>
          <p:nvPr/>
        </p:nvGrpSpPr>
        <p:grpSpPr>
          <a:xfrm>
            <a:off x="445196" y="1351575"/>
            <a:ext cx="591877" cy="591877"/>
            <a:chOff x="5490534" y="379782"/>
            <a:chExt cx="455290" cy="455290"/>
          </a:xfrm>
        </p:grpSpPr>
        <p:sp>
          <p:nvSpPr>
            <p:cNvPr id="33" name="椭圆 32"/>
            <p:cNvSpPr/>
            <p:nvPr/>
          </p:nvSpPr>
          <p:spPr>
            <a:xfrm>
              <a:off x="5490534" y="379782"/>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4" name="Freeform 72"/>
            <p:cNvSpPr>
              <a:spLocks noChangeAspect="1" noEditPoints="1"/>
            </p:cNvSpPr>
            <p:nvPr/>
          </p:nvSpPr>
          <p:spPr bwMode="auto">
            <a:xfrm>
              <a:off x="5584449" y="473457"/>
              <a:ext cx="267461" cy="267941"/>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100" name="文本框 99"/>
          <p:cNvSpPr txBox="1"/>
          <p:nvPr/>
        </p:nvSpPr>
        <p:spPr>
          <a:xfrm>
            <a:off x="1588135" y="2640965"/>
            <a:ext cx="6406515" cy="929640"/>
          </a:xfrm>
          <a:prstGeom prst="rect">
            <a:avLst/>
          </a:prstGeom>
          <a:noFill/>
          <a:ln w="28575" cmpd="sng">
            <a:solidFill>
              <a:schemeClr val="accent1">
                <a:shade val="50000"/>
              </a:schemeClr>
            </a:solidFill>
            <a:prstDash val="solid"/>
          </a:ln>
        </p:spPr>
        <p:txBody>
          <a:bodyPr wrap="square">
            <a:noAutofit/>
          </a:bodyPr>
          <a:p>
            <a:pPr indent="355600"/>
            <a:r>
              <a:rPr lang="zh-CN" b="1">
                <a:solidFill>
                  <a:schemeClr val="accent6">
                    <a:lumMod val="50000"/>
                  </a:schemeClr>
                </a:solidFill>
                <a:cs typeface="KTJ" charset="0"/>
              </a:rPr>
              <a:t>辛亥革命推翻了清朝统治，北洋军阀的统治反映了民主共和外衣下依然存有专制集权。新文化运动应运而生，是对辛亥革命进行“补课”。</a:t>
            </a:r>
            <a:endParaRPr lang="zh-CN" b="1">
              <a:solidFill>
                <a:schemeClr val="accent6">
                  <a:lumMod val="50000"/>
                </a:schemeClr>
              </a:solidFill>
              <a:cs typeface="KTJ" charset="0"/>
            </a:endParaRPr>
          </a:p>
          <a:p>
            <a:pPr indent="355600"/>
            <a:endParaRPr lang="zh-CN" altLang="en-US" b="1">
              <a:solidFill>
                <a:schemeClr val="accent6">
                  <a:lumMod val="50000"/>
                </a:schemeClr>
              </a:solidFill>
              <a:latin typeface="Calibri" panose="020F0502020204030204" pitchFamily="34" charset="0"/>
              <a:ea typeface="宋体" panose="02010600030101010101" pitchFamily="2" charset="-122"/>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4" name="TextBox 23"/>
          <p:cNvSpPr txBox="1"/>
          <p:nvPr>
            <p:custDataLst>
              <p:tags r:id="rId5"/>
            </p:custDataLst>
          </p:nvPr>
        </p:nvSpPr>
        <p:spPr>
          <a:xfrm>
            <a:off x="915035" y="652780"/>
            <a:ext cx="8176260" cy="667385"/>
          </a:xfrm>
          <a:prstGeom prst="rect">
            <a:avLst/>
          </a:prstGeom>
          <a:noFill/>
        </p:spPr>
        <p:txBody>
          <a:bodyPr wrap="square" lIns="91360" tIns="45680" rIns="91360" bIns="45680" rtlCol="0">
            <a:noAutofit/>
          </a:bodyPr>
          <a:p>
            <a:pPr indent="0" algn="ctr" fontAlgn="auto">
              <a:lnSpc>
                <a:spcPct val="150000"/>
              </a:lnSpc>
            </a:pPr>
            <a:r>
              <a:rPr lang="en-US" altLang="zh-CN" sz="2000">
                <a:latin typeface="Arial" panose="020B0604020202020204" pitchFamily="34" charset="0"/>
                <a:ea typeface="微软雅黑" panose="020B0503020204020204" charset="-122"/>
                <a:sym typeface="+mn-ea"/>
              </a:rPr>
              <a:t>1.</a:t>
            </a:r>
            <a:r>
              <a:rPr lang="zh-CN" altLang="en-US" sz="2000">
                <a:latin typeface="Arial" panose="020B0604020202020204" pitchFamily="34" charset="0"/>
                <a:ea typeface="微软雅黑" panose="020B0503020204020204" charset="-122"/>
                <a:sym typeface="+mn-ea"/>
              </a:rPr>
              <a:t>研课标教材，定教学单元</a:t>
            </a:r>
            <a:endParaRPr lang="zh-CN" altLang="en-US" sz="2000" b="1" dirty="0">
              <a:solidFill>
                <a:prstClr val="black"/>
              </a:solidFill>
              <a:cs typeface="+mn-ea"/>
              <a:sym typeface="+mn-lt"/>
            </a:endParaRPr>
          </a:p>
        </p:txBody>
      </p:sp>
      <p:sp>
        <p:nvSpPr>
          <p:cNvPr id="2" name="TextBox 24"/>
          <p:cNvSpPr txBox="1"/>
          <p:nvPr>
            <p:custDataLst>
              <p:tags r:id="rId6"/>
            </p:custDataLst>
          </p:nvPr>
        </p:nvSpPr>
        <p:spPr>
          <a:xfrm>
            <a:off x="915035" y="2081530"/>
            <a:ext cx="7258685" cy="697230"/>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发现教材课时之间的逻辑关系是：</a:t>
            </a:r>
            <a:endParaRPr lang="zh-CN" altLang="en-US" sz="2000" b="1" dirty="0">
              <a:solidFill>
                <a:prstClr val="black"/>
              </a:solidFill>
              <a:cs typeface="+mn-ea"/>
              <a:sym typeface="+mn-lt"/>
            </a:endParaRPr>
          </a:p>
        </p:txBody>
      </p:sp>
      <p:sp>
        <p:nvSpPr>
          <p:cNvPr id="3" name="文本框 2"/>
          <p:cNvSpPr txBox="1"/>
          <p:nvPr>
            <p:custDataLst>
              <p:tags r:id="rId7"/>
            </p:custDataLst>
          </p:nvPr>
        </p:nvSpPr>
        <p:spPr>
          <a:xfrm>
            <a:off x="1588135" y="4199890"/>
            <a:ext cx="6406515" cy="64516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rPr>
              <a:t>辛亥革命和新文化运动分别从政治和文化的角度改变</a:t>
            </a:r>
            <a:r>
              <a:rPr lang="zh-CN" b="1">
                <a:solidFill>
                  <a:schemeClr val="accent6">
                    <a:lumMod val="50000"/>
                  </a:schemeClr>
                </a:solidFill>
                <a:cs typeface="KTJ" charset="0"/>
              </a:rPr>
              <a:t>中国社会。</a:t>
            </a:r>
            <a:endParaRPr lang="zh-CN" b="1">
              <a:solidFill>
                <a:schemeClr val="accent6">
                  <a:lumMod val="50000"/>
                </a:schemeClr>
              </a:solidFill>
              <a:cs typeface="KTJ" charset="0"/>
            </a:endParaRPr>
          </a:p>
        </p:txBody>
      </p:sp>
      <p:sp>
        <p:nvSpPr>
          <p:cNvPr id="4" name="TextBox 24"/>
          <p:cNvSpPr txBox="1"/>
          <p:nvPr>
            <p:custDataLst>
              <p:tags r:id="rId8"/>
            </p:custDataLst>
          </p:nvPr>
        </p:nvSpPr>
        <p:spPr>
          <a:xfrm>
            <a:off x="915035" y="3540125"/>
            <a:ext cx="7520305" cy="697230"/>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根据逻辑关系，重构教学单元内容：八上</a:t>
            </a:r>
            <a:r>
              <a:rPr lang="en-US" altLang="zh-CN" sz="2000" b="1" dirty="0">
                <a:solidFill>
                  <a:prstClr val="black"/>
                </a:solidFill>
                <a:cs typeface="+mn-ea"/>
                <a:sym typeface="+mn-lt"/>
              </a:rPr>
              <a:t>8.9.10.11.12</a:t>
            </a:r>
            <a:r>
              <a:rPr lang="zh-CN" altLang="en-US" sz="2000" b="1" dirty="0">
                <a:solidFill>
                  <a:prstClr val="black"/>
                </a:solidFill>
                <a:cs typeface="+mn-ea"/>
                <a:sym typeface="+mn-lt"/>
              </a:rPr>
              <a:t>课为大单元</a:t>
            </a:r>
            <a:endParaRPr lang="zh-CN" altLang="en-US" sz="2000" b="1" dirty="0">
              <a:solidFill>
                <a:prstClr val="black"/>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linds(horizontal)">
                                      <p:cBhvr>
                                        <p:cTn id="15" dur="5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0" grpId="0" bldLvl="0" animBg="1"/>
      <p:bldP spid="2" grpId="0"/>
      <p:bldP spid="3" grpId="0" bldLvl="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41705" y="1082675"/>
            <a:ext cx="8174355" cy="911860"/>
          </a:xfrm>
          <a:prstGeom prst="rect">
            <a:avLst/>
          </a:prstGeom>
          <a:noFill/>
        </p:spPr>
        <p:txBody>
          <a:bodyPr wrap="square" lIns="91360" tIns="45680" rIns="91360" bIns="45680" rtlCol="0">
            <a:noAutofit/>
          </a:bodyPr>
          <a:lstStyle/>
          <a:p>
            <a:r>
              <a:rPr lang="zh-CN" altLang="en-US" sz="2000">
                <a:latin typeface="Arial" panose="020B0604020202020204" pitchFamily="34" charset="0"/>
                <a:ea typeface="微软雅黑" panose="020B0503020204020204" charset="-122"/>
                <a:sym typeface="+mn-lt"/>
              </a:rPr>
              <a:t>寻找依据：</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初中课标、初中课标解读</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教师用书、高中教材、相关文献</a:t>
            </a:r>
            <a:endParaRPr lang="zh-CN" altLang="en-US" sz="2000">
              <a:latin typeface="Arial" panose="020B0604020202020204" pitchFamily="34" charset="0"/>
              <a:ea typeface="微软雅黑" panose="020B0503020204020204" charset="-122"/>
              <a:sym typeface="+mn-lt"/>
            </a:endParaRPr>
          </a:p>
        </p:txBody>
      </p:sp>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5" name="文本框 4"/>
          <p:cNvSpPr txBox="1"/>
          <p:nvPr>
            <p:custDataLst>
              <p:tags r:id="rId1"/>
            </p:custDataLst>
          </p:nvPr>
        </p:nvSpPr>
        <p:spPr>
          <a:xfrm>
            <a:off x="2890852" y="194198"/>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6" name="图片 5"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7" name="图片 6"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24" name="TextBox 23"/>
          <p:cNvSpPr txBox="1"/>
          <p:nvPr>
            <p:custDataLst>
              <p:tags r:id="rId5"/>
            </p:custDataLst>
          </p:nvPr>
        </p:nvSpPr>
        <p:spPr>
          <a:xfrm>
            <a:off x="967740" y="576580"/>
            <a:ext cx="8176260" cy="667385"/>
          </a:xfrm>
          <a:prstGeom prst="rect">
            <a:avLst/>
          </a:prstGeom>
          <a:noFill/>
        </p:spPr>
        <p:txBody>
          <a:bodyPr wrap="square" lIns="91360" tIns="45680" rIns="91360" bIns="45680" rtlCol="0">
            <a:noAutofit/>
          </a:bodyPr>
          <a:p>
            <a:pPr indent="0" algn="ctr" fontAlgn="auto">
              <a:lnSpc>
                <a:spcPct val="150000"/>
              </a:lnSpc>
            </a:pPr>
            <a:r>
              <a:rPr lang="en-US" altLang="zh-CN" sz="2000">
                <a:latin typeface="Arial" panose="020B0604020202020204" pitchFamily="34" charset="0"/>
                <a:ea typeface="微软雅黑" panose="020B0503020204020204" charset="-122"/>
                <a:sym typeface="+mn-ea"/>
              </a:rPr>
              <a:t>2.</a:t>
            </a:r>
            <a:r>
              <a:rPr lang="zh-CN" altLang="en-US" sz="2000">
                <a:latin typeface="Arial" panose="020B0604020202020204" pitchFamily="34" charset="0"/>
                <a:ea typeface="微软雅黑" panose="020B0503020204020204" charset="-122"/>
                <a:sym typeface="+mn-ea"/>
              </a:rPr>
              <a:t>寻找依据，定大概念</a:t>
            </a:r>
            <a:endParaRPr lang="zh-CN" altLang="en-US" sz="2000" b="1" dirty="0">
              <a:solidFill>
                <a:prstClr val="black"/>
              </a:solidFill>
              <a:cs typeface="+mn-ea"/>
              <a:sym typeface="+mn-lt"/>
            </a:endParaRPr>
          </a:p>
        </p:txBody>
      </p:sp>
      <p:pic>
        <p:nvPicPr>
          <p:cNvPr id="2" name="图片 1"/>
          <p:cNvPicPr>
            <a:picLocks noChangeAspect="1"/>
          </p:cNvPicPr>
          <p:nvPr/>
        </p:nvPicPr>
        <p:blipFill>
          <a:blip r:embed="rId6"/>
          <a:stretch>
            <a:fillRect/>
          </a:stretch>
        </p:blipFill>
        <p:spPr>
          <a:xfrm>
            <a:off x="6033770" y="1421130"/>
            <a:ext cx="2759710" cy="3679825"/>
          </a:xfrm>
          <a:prstGeom prst="rect">
            <a:avLst/>
          </a:prstGeom>
        </p:spPr>
      </p:pic>
      <p:sp>
        <p:nvSpPr>
          <p:cNvPr id="4" name="TextBox 25"/>
          <p:cNvSpPr txBox="1"/>
          <p:nvPr/>
        </p:nvSpPr>
        <p:spPr>
          <a:xfrm>
            <a:off x="941705" y="2512695"/>
            <a:ext cx="4439920" cy="1375410"/>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革命？</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资产阶级民主革命？</a:t>
            </a:r>
            <a:endParaRPr lang="zh-CN" altLang="en-US" sz="2000">
              <a:latin typeface="Arial" panose="020B0604020202020204" pitchFamily="34" charset="0"/>
              <a:ea typeface="微软雅黑" panose="020B0503020204020204" charset="-122"/>
              <a:sym typeface="+mn-lt"/>
            </a:endParaRPr>
          </a:p>
        </p:txBody>
      </p:sp>
      <p:sp>
        <p:nvSpPr>
          <p:cNvPr id="10" name="椭圆形标注 9"/>
          <p:cNvSpPr/>
          <p:nvPr/>
        </p:nvSpPr>
        <p:spPr>
          <a:xfrm>
            <a:off x="3086100" y="2355850"/>
            <a:ext cx="2021840" cy="887095"/>
          </a:xfrm>
          <a:prstGeom prst="wedgeEllipseCallout">
            <a:avLst>
              <a:gd name="adj1" fmla="val -116237"/>
              <a:gd name="adj2" fmla="val 40350"/>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范围太大</a:t>
            </a:r>
            <a:endParaRPr lang="zh-CN" altLang="en-US" b="1">
              <a:solidFill>
                <a:schemeClr val="tx1"/>
              </a:solidFill>
            </a:endParaRPr>
          </a:p>
        </p:txBody>
      </p:sp>
      <p:sp>
        <p:nvSpPr>
          <p:cNvPr id="11" name="TextBox 25"/>
          <p:cNvSpPr txBox="1"/>
          <p:nvPr/>
        </p:nvSpPr>
        <p:spPr>
          <a:xfrm>
            <a:off x="941705" y="3834130"/>
            <a:ext cx="3352165" cy="741680"/>
          </a:xfrm>
          <a:prstGeom prst="rect">
            <a:avLst/>
          </a:prstGeom>
          <a:noFill/>
        </p:spPr>
        <p:txBody>
          <a:bodyPr wrap="square" lIns="91360" tIns="45680" rIns="91360" bIns="45680" rtlCol="0">
            <a:noAutofit/>
          </a:bodyPr>
          <a:p>
            <a:pPr lvl="0">
              <a:lnSpc>
                <a:spcPct val="150000"/>
              </a:lnSpc>
            </a:pPr>
            <a:r>
              <a:rPr lang="zh-CN" altLang="en-US" sz="2000">
                <a:latin typeface="Arial" panose="020B0604020202020204" pitchFamily="34" charset="0"/>
                <a:ea typeface="微软雅黑" panose="020B0503020204020204" charset="-122"/>
                <a:sym typeface="+mn-lt"/>
              </a:rPr>
              <a:t>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13" name="椭圆形标注 12"/>
          <p:cNvSpPr/>
          <p:nvPr/>
        </p:nvSpPr>
        <p:spPr>
          <a:xfrm>
            <a:off x="3844290" y="3295650"/>
            <a:ext cx="2423160" cy="939800"/>
          </a:xfrm>
          <a:prstGeom prst="wedgeEllipseCallout">
            <a:avLst>
              <a:gd name="adj1" fmla="val -77935"/>
              <a:gd name="adj2" fmla="val -15405"/>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b="1">
                <a:solidFill>
                  <a:srgbClr val="231F20"/>
                </a:solidFill>
                <a:cs typeface="KTJ" charset="0"/>
                <a:sym typeface="+mn-ea"/>
              </a:rPr>
              <a:t>内容上，大概念能体现知识的连接</a:t>
            </a:r>
            <a:endParaRPr lang="zh-CN" altLang="en-US" b="1">
              <a:solidFill>
                <a:srgbClr val="231F20"/>
              </a:solidFill>
              <a:cs typeface="KTJ" charset="0"/>
              <a:sym typeface="+mn-ea"/>
            </a:endParaRPr>
          </a:p>
        </p:txBody>
      </p:sp>
      <p:sp>
        <p:nvSpPr>
          <p:cNvPr id="14" name="椭圆形标注 13"/>
          <p:cNvSpPr/>
          <p:nvPr/>
        </p:nvSpPr>
        <p:spPr>
          <a:xfrm>
            <a:off x="1887855" y="4355465"/>
            <a:ext cx="3220720" cy="683895"/>
          </a:xfrm>
          <a:prstGeom prst="wedgeEllipseCallout">
            <a:avLst>
              <a:gd name="adj1" fmla="val -68530"/>
              <a:gd name="adj2" fmla="val -35526"/>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b="1">
              <a:solidFill>
                <a:srgbClr val="231F20"/>
              </a:solidFill>
              <a:cs typeface="KTJ" charset="0"/>
              <a:sym typeface="+mn-ea"/>
            </a:endParaRPr>
          </a:p>
          <a:p>
            <a:pPr algn="ctr"/>
            <a:r>
              <a:rPr lang="zh-CN" b="1">
                <a:solidFill>
                  <a:srgbClr val="231F20"/>
                </a:solidFill>
                <a:cs typeface="KTJ" charset="0"/>
                <a:sym typeface="+mn-ea"/>
              </a:rPr>
              <a:t>新文化运动是革命在思想的延续</a:t>
            </a:r>
            <a:endParaRPr lang="zh-CN" b="1">
              <a:solidFill>
                <a:srgbClr val="231F20"/>
              </a:solidFill>
              <a:cs typeface="KTJ" charset="0"/>
              <a:sym typeface="+mn-ea"/>
            </a:endParaRPr>
          </a:p>
          <a:p>
            <a:pPr algn="ctr"/>
            <a:endParaRPr lang="zh-CN" altLang="en-US"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3" grpId="0" animBg="1"/>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908685" y="866140"/>
            <a:ext cx="8174355" cy="911860"/>
          </a:xfrm>
          <a:prstGeom prst="rect">
            <a:avLst/>
          </a:prstGeom>
          <a:noFill/>
        </p:spPr>
        <p:txBody>
          <a:bodyPr wrap="square" lIns="91360" tIns="45680" rIns="91360" bIns="45680" rtlCol="0">
            <a:noAutofit/>
          </a:bodyPr>
          <a:lstStyle/>
          <a:p>
            <a:pPr lvl="0">
              <a:lnSpc>
                <a:spcPct val="150000"/>
              </a:lnSpc>
            </a:pPr>
            <a:endParaRPr lang="zh-CN" altLang="en-US" sz="2400" b="1" dirty="0">
              <a:solidFill>
                <a:prstClr val="black"/>
              </a:solidFill>
              <a:cs typeface="+mn-ea"/>
              <a:sym typeface="+mn-lt"/>
            </a:endParaRPr>
          </a:p>
        </p:txBody>
      </p:sp>
      <p:cxnSp>
        <p:nvCxnSpPr>
          <p:cNvPr id="28" name="直接连接符 27"/>
          <p:cNvCxnSpPr/>
          <p:nvPr/>
        </p:nvCxnSpPr>
        <p:spPr>
          <a:xfrm>
            <a:off x="285859" y="850829"/>
            <a:ext cx="3319791" cy="0"/>
          </a:xfrm>
          <a:prstGeom prst="line">
            <a:avLst/>
          </a:prstGeom>
          <a:noFill/>
          <a:ln w="9525" cap="flat" cmpd="sng" algn="ctr">
            <a:solidFill>
              <a:schemeClr val="tx1">
                <a:lumMod val="50000"/>
                <a:lumOff val="50000"/>
              </a:schemeClr>
            </a:solidFill>
            <a:prstDash val="dash"/>
          </a:ln>
          <a:effectLst/>
        </p:spPr>
      </p:cxnSp>
      <p:grpSp>
        <p:nvGrpSpPr>
          <p:cNvPr id="35" name="组合 34"/>
          <p:cNvGrpSpPr>
            <a:grpSpLocks noChangeAspect="1"/>
          </p:cNvGrpSpPr>
          <p:nvPr/>
        </p:nvGrpSpPr>
        <p:grpSpPr>
          <a:xfrm>
            <a:off x="349923" y="1046858"/>
            <a:ext cx="591877" cy="591877"/>
            <a:chOff x="6588298" y="406369"/>
            <a:chExt cx="455290" cy="455290"/>
          </a:xfrm>
        </p:grpSpPr>
        <p:sp>
          <p:nvSpPr>
            <p:cNvPr id="36" name="椭圆 35"/>
            <p:cNvSpPr/>
            <p:nvPr/>
          </p:nvSpPr>
          <p:spPr>
            <a:xfrm>
              <a:off x="6588298" y="406369"/>
              <a:ext cx="455290" cy="455290"/>
            </a:xfrm>
            <a:prstGeom prst="ellipse">
              <a:avLst/>
            </a:prstGeom>
            <a:solidFill>
              <a:srgbClr val="87A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37"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sp>
        <p:nvSpPr>
          <p:cNvPr id="2" name="文本框 1"/>
          <p:cNvSpPr txBox="1"/>
          <p:nvPr/>
        </p:nvSpPr>
        <p:spPr>
          <a:xfrm>
            <a:off x="1137285" y="1778000"/>
            <a:ext cx="6528435" cy="368300"/>
          </a:xfrm>
          <a:prstGeom prst="rect">
            <a:avLst/>
          </a:prstGeom>
          <a:noFill/>
          <a:ln w="28575" cmpd="sng">
            <a:solidFill>
              <a:schemeClr val="accent1">
                <a:shade val="50000"/>
              </a:schemeClr>
            </a:solidFill>
            <a:prstDash val="solid"/>
          </a:ln>
        </p:spPr>
        <p:txBody>
          <a:bodyPr wrap="square">
            <a:spAutoFit/>
          </a:bodyPr>
          <a:p>
            <a:pPr indent="355600"/>
            <a:r>
              <a:rPr lang="zh-CN" b="1">
                <a:solidFill>
                  <a:schemeClr val="accent6">
                    <a:lumMod val="50000"/>
                  </a:schemeClr>
                </a:solidFill>
                <a:cs typeface="KTJ" charset="0"/>
                <a:sym typeface="+mn-lt"/>
              </a:rPr>
              <a:t>大概念可以被界定为反映专家思维方式的概念、观念或论题</a:t>
            </a:r>
            <a:endParaRPr lang="zh-CN" b="1">
              <a:solidFill>
                <a:schemeClr val="accent6">
                  <a:lumMod val="50000"/>
                </a:schemeClr>
              </a:solidFill>
              <a:cs typeface="KTJ" charset="0"/>
              <a:sym typeface="+mn-ea"/>
            </a:endParaRPr>
          </a:p>
        </p:txBody>
      </p:sp>
      <p:sp>
        <p:nvSpPr>
          <p:cNvPr id="5" name="文本框 4"/>
          <p:cNvSpPr txBox="1"/>
          <p:nvPr>
            <p:custDataLst>
              <p:tags r:id="rId1"/>
            </p:custDataLst>
          </p:nvPr>
        </p:nvSpPr>
        <p:spPr>
          <a:xfrm>
            <a:off x="2890852" y="193563"/>
            <a:ext cx="3549650" cy="460375"/>
          </a:xfrm>
          <a:prstGeom prst="rect">
            <a:avLst/>
          </a:prstGeom>
          <a:noFill/>
        </p:spPr>
        <p:txBody>
          <a:bodyPr wrap="none" rtlCol="0">
            <a:spAutoFit/>
          </a:bodyPr>
          <a:p>
            <a:pPr algn="ctr"/>
            <a:r>
              <a:rPr lang="zh-CN" altLang="en-US" sz="2400" b="1" dirty="0">
                <a:solidFill>
                  <a:schemeClr val="tx1"/>
                </a:solidFill>
                <a:latin typeface="方正苏新诗柳楷简体" panose="02000000000000000000" charset="-122"/>
                <a:ea typeface="创艺简行楷" pitchFamily="2" charset="-122"/>
              </a:rPr>
              <a:t>二、大单元教学基本流程</a:t>
            </a:r>
            <a:endParaRPr lang="zh-CN" altLang="en-US" sz="2400" b="1" dirty="0">
              <a:solidFill>
                <a:schemeClr val="tx1"/>
              </a:solidFill>
              <a:latin typeface="方正苏新诗柳楷简体" panose="02000000000000000000" charset="-122"/>
              <a:ea typeface="创艺简行楷" pitchFamily="2" charset="-122"/>
            </a:endParaRPr>
          </a:p>
        </p:txBody>
      </p:sp>
      <p:pic>
        <p:nvPicPr>
          <p:cNvPr id="3" name="图片 2" descr="图片包含 室内, 鲜花, 白色&#10;&#10;已生成极高可信度的说明"/>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V="1">
            <a:off x="1888052" y="0"/>
            <a:ext cx="1003067" cy="850989"/>
          </a:xfrm>
          <a:prstGeom prst="rect">
            <a:avLst/>
          </a:prstGeom>
        </p:spPr>
      </p:pic>
      <p:pic>
        <p:nvPicPr>
          <p:cNvPr id="4" name="图片 3" descr="图片包含 室内, 鲜花, 白色&#10;&#10;已生成极高可信度的说明"/>
          <p:cNvPicPr>
            <a:picLocks noChangeAspect="1"/>
          </p:cNvPicPr>
          <p:nvPr>
            <p:custDataLst>
              <p:tags r:id="rId4"/>
            </p:custDataLst>
          </p:nvPr>
        </p:nvPicPr>
        <p:blipFill>
          <a:blip r:embed="rId3" cstate="print">
            <a:extLst>
              <a:ext uri="{28A0092B-C50C-407E-A947-70E740481C1C}">
                <a14:useLocalDpi xmlns:a14="http://schemas.microsoft.com/office/drawing/2010/main" val="0"/>
              </a:ext>
            </a:extLst>
          </a:blip>
          <a:stretch>
            <a:fillRect/>
          </a:stretch>
        </p:blipFill>
        <p:spPr>
          <a:xfrm flipH="1" flipV="1">
            <a:off x="6346862" y="0"/>
            <a:ext cx="1003067" cy="850989"/>
          </a:xfrm>
          <a:prstGeom prst="rect">
            <a:avLst/>
          </a:prstGeom>
        </p:spPr>
      </p:pic>
      <p:sp>
        <p:nvSpPr>
          <p:cNvPr id="8" name="TextBox 25"/>
          <p:cNvSpPr txBox="1"/>
          <p:nvPr>
            <p:custDataLst>
              <p:tags r:id="rId5"/>
            </p:custDataLst>
          </p:nvPr>
        </p:nvSpPr>
        <p:spPr>
          <a:xfrm>
            <a:off x="1035685" y="842010"/>
            <a:ext cx="4439920" cy="797560"/>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9" name="TextBox 24"/>
          <p:cNvSpPr txBox="1"/>
          <p:nvPr/>
        </p:nvSpPr>
        <p:spPr>
          <a:xfrm>
            <a:off x="908685" y="2146300"/>
            <a:ext cx="7258685" cy="597535"/>
          </a:xfrm>
          <a:prstGeom prst="rect">
            <a:avLst/>
          </a:prstGeom>
          <a:noFill/>
        </p:spPr>
        <p:txBody>
          <a:bodyPr wrap="square" lIns="91360" tIns="45680" rIns="91360" bIns="45680" rtlCol="0">
            <a:noAutofit/>
          </a:bodyPr>
          <a:p>
            <a:pPr>
              <a:lnSpc>
                <a:spcPct val="150000"/>
              </a:lnSpc>
              <a:buClrTx/>
              <a:buSzTx/>
              <a:buNone/>
            </a:pPr>
            <a:r>
              <a:rPr lang="zh-CN" altLang="en-US" sz="2000" b="1" dirty="0">
                <a:solidFill>
                  <a:prstClr val="black"/>
                </a:solidFill>
                <a:cs typeface="+mn-ea"/>
                <a:sym typeface="+mn-lt"/>
              </a:rPr>
              <a:t>思考：大单元教学关键是围绕大概念设计问题，促进学生理解大概念，此概念能否转化为易于学生理解的观念？</a:t>
            </a:r>
            <a:endParaRPr lang="zh-CN" altLang="en-US" sz="2000" b="1" dirty="0">
              <a:solidFill>
                <a:prstClr val="black"/>
              </a:solidFill>
              <a:cs typeface="+mn-ea"/>
              <a:sym typeface="+mn-lt"/>
            </a:endParaRPr>
          </a:p>
        </p:txBody>
      </p:sp>
      <p:sp>
        <p:nvSpPr>
          <p:cNvPr id="10" name="TextBox 25"/>
          <p:cNvSpPr txBox="1"/>
          <p:nvPr>
            <p:custDataLst>
              <p:tags r:id="rId6"/>
            </p:custDataLst>
          </p:nvPr>
        </p:nvSpPr>
        <p:spPr>
          <a:xfrm>
            <a:off x="1035685" y="3191510"/>
            <a:ext cx="6484620" cy="965835"/>
          </a:xfrm>
          <a:prstGeom prst="rect">
            <a:avLst/>
          </a:prstGeom>
          <a:noFill/>
        </p:spPr>
        <p:txBody>
          <a:bodyPr wrap="square" lIns="91360" tIns="45680" rIns="91360" bIns="45680" rtlCol="0">
            <a:noAutofit/>
          </a:bodyPr>
          <a:p>
            <a:r>
              <a:rPr lang="zh-CN" altLang="en-US" sz="2000">
                <a:latin typeface="Arial" panose="020B0604020202020204" pitchFamily="34" charset="0"/>
                <a:ea typeface="微软雅黑" panose="020B0503020204020204" charset="-122"/>
                <a:sym typeface="+mn-lt"/>
              </a:rPr>
              <a:t>定大概念：</a:t>
            </a:r>
            <a:endParaRPr lang="zh-CN" altLang="en-US" sz="2000">
              <a:latin typeface="Arial" panose="020B0604020202020204" pitchFamily="34" charset="0"/>
              <a:ea typeface="微软雅黑" panose="020B0503020204020204" charset="-122"/>
              <a:sym typeface="+mn-lt"/>
            </a:endParaRPr>
          </a:p>
          <a:p>
            <a:pPr lvl="0">
              <a:lnSpc>
                <a:spcPct val="150000"/>
              </a:lnSpc>
            </a:pPr>
            <a:r>
              <a:rPr lang="zh-CN" altLang="en-US" sz="2000">
                <a:latin typeface="Arial" panose="020B0604020202020204" pitchFamily="34" charset="0"/>
                <a:ea typeface="微软雅黑" panose="020B0503020204020204" charset="-122"/>
                <a:sym typeface="+mn-lt"/>
              </a:rPr>
              <a:t>从专制</a:t>
            </a:r>
            <a:r>
              <a:rPr lang="zh-CN" altLang="en-US" sz="2000">
                <a:highlight>
                  <a:srgbClr val="FFFF00"/>
                </a:highlight>
                <a:latin typeface="Arial" panose="020B0604020202020204" pitchFamily="34" charset="0"/>
                <a:ea typeface="微软雅黑" panose="020B0503020204020204" charset="-122"/>
                <a:sym typeface="+mn-lt"/>
              </a:rPr>
              <a:t>到</a:t>
            </a:r>
            <a:r>
              <a:rPr lang="zh-CN" altLang="en-US" sz="2000">
                <a:latin typeface="Arial" panose="020B0604020202020204" pitchFamily="34" charset="0"/>
                <a:ea typeface="微软雅黑" panose="020B0503020204020204" charset="-122"/>
                <a:sym typeface="+mn-lt"/>
              </a:rPr>
              <a:t>民主：资产阶级民主革命及其延续？</a:t>
            </a:r>
            <a:endParaRPr lang="zh-CN" altLang="en-US" sz="2000">
              <a:latin typeface="Arial" panose="020B0604020202020204" pitchFamily="34" charset="0"/>
              <a:ea typeface="微软雅黑" panose="020B0503020204020204" charset="-122"/>
              <a:sym typeface="+mn-lt"/>
            </a:endParaRPr>
          </a:p>
        </p:txBody>
      </p:sp>
      <p:sp>
        <p:nvSpPr>
          <p:cNvPr id="11" name="椭圆形标注 10"/>
          <p:cNvSpPr/>
          <p:nvPr>
            <p:custDataLst>
              <p:tags r:id="rId7"/>
            </p:custDataLst>
          </p:nvPr>
        </p:nvSpPr>
        <p:spPr>
          <a:xfrm>
            <a:off x="3933190" y="3023870"/>
            <a:ext cx="2786380" cy="556895"/>
          </a:xfrm>
          <a:prstGeom prst="wedgeEllipseCallout">
            <a:avLst>
              <a:gd name="adj1" fmla="val -113491"/>
              <a:gd name="adj2" fmla="val 71436"/>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不符合社会情况</a:t>
            </a:r>
            <a:endParaRPr lang="zh-CN" altLang="en-US" b="1">
              <a:solidFill>
                <a:schemeClr val="tx1"/>
              </a:solidFill>
            </a:endParaRPr>
          </a:p>
        </p:txBody>
      </p:sp>
      <p:sp>
        <p:nvSpPr>
          <p:cNvPr id="12" name="文本框 11"/>
          <p:cNvSpPr txBox="1"/>
          <p:nvPr/>
        </p:nvSpPr>
        <p:spPr>
          <a:xfrm>
            <a:off x="1012825" y="4210685"/>
            <a:ext cx="5875655" cy="460375"/>
          </a:xfrm>
          <a:prstGeom prst="rect">
            <a:avLst/>
          </a:prstGeom>
          <a:noFill/>
        </p:spPr>
        <p:txBody>
          <a:bodyPr wrap="square" rtlCol="0" anchor="t">
            <a:spAutoFit/>
          </a:bodyPr>
          <a:p>
            <a:r>
              <a:rPr lang="zh-CN" sz="2400" b="1">
                <a:solidFill>
                  <a:schemeClr val="accent6">
                    <a:lumMod val="50000"/>
                  </a:schemeClr>
                </a:solidFill>
                <a:cs typeface="KTJ" charset="0"/>
                <a:sym typeface="+mn-ea"/>
              </a:rPr>
              <a:t>从专制走向民主：资产阶级革命及其发展</a:t>
            </a:r>
            <a:endParaRPr lang="zh-CN" sz="2400" b="1">
              <a:solidFill>
                <a:schemeClr val="accent6">
                  <a:lumMod val="50000"/>
                </a:schemeClr>
              </a:solidFill>
              <a:cs typeface="KTJ" charset="0"/>
              <a:sym typeface="+mn-ea"/>
            </a:endParaRPr>
          </a:p>
        </p:txBody>
      </p:sp>
      <p:sp>
        <p:nvSpPr>
          <p:cNvPr id="13" name="椭圆形标注 12"/>
          <p:cNvSpPr/>
          <p:nvPr>
            <p:custDataLst>
              <p:tags r:id="rId8"/>
            </p:custDataLst>
          </p:nvPr>
        </p:nvSpPr>
        <p:spPr>
          <a:xfrm>
            <a:off x="6889115" y="3074035"/>
            <a:ext cx="2063750" cy="1261745"/>
          </a:xfrm>
          <a:prstGeom prst="wedgeEllipseCallout">
            <a:avLst>
              <a:gd name="adj1" fmla="val -63138"/>
              <a:gd name="adj2" fmla="val 50956"/>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231F20"/>
                </a:solidFill>
                <a:cs typeface="KTJ" charset="0"/>
                <a:sym typeface="+mn-ea"/>
              </a:rPr>
              <a:t>知识的连接</a:t>
            </a:r>
            <a:endParaRPr lang="zh-CN" altLang="en-US" b="1">
              <a:solidFill>
                <a:srgbClr val="231F20"/>
              </a:solidFill>
              <a:cs typeface="KTJ" charset="0"/>
              <a:sym typeface="+mn-ea"/>
            </a:endParaRPr>
          </a:p>
          <a:p>
            <a:pPr algn="ctr"/>
            <a:r>
              <a:rPr lang="zh-CN" altLang="en-US" b="1">
                <a:solidFill>
                  <a:srgbClr val="231F20"/>
                </a:solidFill>
                <a:cs typeface="KTJ" charset="0"/>
                <a:sym typeface="+mn-ea"/>
              </a:rPr>
              <a:t>可迁移性</a:t>
            </a:r>
            <a:endParaRPr lang="zh-CN" altLang="en-US" b="1">
              <a:solidFill>
                <a:srgbClr val="231F20"/>
              </a:solidFill>
              <a:cs typeface="KTJ" charset="0"/>
              <a:sym typeface="+mn-ea"/>
            </a:endParaRPr>
          </a:p>
          <a:p>
            <a:pPr algn="ctr"/>
            <a:r>
              <a:rPr lang="zh-CN" altLang="en-US" b="1">
                <a:solidFill>
                  <a:srgbClr val="231F20"/>
                </a:solidFill>
                <a:cs typeface="KTJ" charset="0"/>
                <a:sym typeface="+mn-ea"/>
              </a:rPr>
              <a:t>利于</a:t>
            </a:r>
            <a:r>
              <a:rPr lang="en-US" altLang="zh-CN" b="1">
                <a:solidFill>
                  <a:srgbClr val="231F20"/>
                </a:solidFill>
                <a:cs typeface="KTJ" charset="0"/>
                <a:sym typeface="+mn-ea"/>
              </a:rPr>
              <a:t>“</a:t>
            </a:r>
            <a:r>
              <a:rPr lang="zh-CN" altLang="en-US" b="1">
                <a:solidFill>
                  <a:srgbClr val="231F20"/>
                </a:solidFill>
                <a:cs typeface="KTJ" charset="0"/>
                <a:sym typeface="+mn-ea"/>
              </a:rPr>
              <a:t>理解</a:t>
            </a:r>
            <a:r>
              <a:rPr lang="en-US" altLang="zh-CN" b="1">
                <a:solidFill>
                  <a:srgbClr val="231F20"/>
                </a:solidFill>
                <a:cs typeface="KTJ" charset="0"/>
                <a:sym typeface="+mn-ea"/>
              </a:rPr>
              <a:t>”</a:t>
            </a:r>
            <a:endParaRPr lang="en-US" altLang="zh-CN" b="1">
              <a:solidFill>
                <a:srgbClr val="231F20"/>
              </a:solidFill>
              <a:cs typeface="KTJ"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13" grpId="0" bldLvl="0" animBg="1"/>
      <p:bldP spid="2" grpId="0" animBg="1"/>
      <p:bldP spid="2" grpId="1" animBg="1"/>
      <p:bldP spid="9" grpId="0"/>
      <p:bldP spid="9" grpId="1"/>
      <p:bldP spid="12"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PA" val="v3.2.0"/>
</p:tagLst>
</file>

<file path=ppt/tags/tag10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3.xml><?xml version="1.0" encoding="utf-8"?>
<p:tagLst xmlns:p="http://schemas.openxmlformats.org/presentationml/2006/main">
  <p:tag name="MH" val="20170522193937"/>
  <p:tag name="MH_LIBRARY" val="GRAPHIC"/>
  <p:tag name="MH_TYPE" val="Other"/>
  <p:tag name="MH_ORDER" val="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06.xml><?xml version="1.0" encoding="utf-8"?>
<p:tagLst xmlns:p="http://schemas.openxmlformats.org/presentationml/2006/main">
  <p:tag name="MH" val="20170522193937"/>
  <p:tag name="MH_LIBRARY" val="GRAPHIC"/>
  <p:tag name="MH_TYPE" val="Other"/>
  <p:tag name="MH_ORDER"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PA" val="v3.2.0"/>
</p:tagLst>
</file>

<file path=ppt/tags/tag11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1.xml><?xml version="1.0" encoding="utf-8"?>
<p:tagLst xmlns:p="http://schemas.openxmlformats.org/presentationml/2006/main">
  <p:tag name="MH" val="20170522193937"/>
  <p:tag name="MH_LIBRARY" val="GRAPHIC"/>
  <p:tag name="MH_TYPE" val="Other"/>
  <p:tag name="MH_ORDER" val="1"/>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PA" val="v3.2.0"/>
</p:tagLst>
</file>

<file path=ppt/tags/tag12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21.xml><?xml version="1.0" encoding="utf-8"?>
<p:tagLst xmlns:p="http://schemas.openxmlformats.org/presentationml/2006/main">
  <p:tag name="MH" val="20170522193937"/>
  <p:tag name="MH_LIBRARY" val="GRAPHIC"/>
  <p:tag name="MH_TYPE" val="Other"/>
  <p:tag name="MH_ORDER" val="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26.xml><?xml version="1.0" encoding="utf-8"?>
<p:tagLst xmlns:p="http://schemas.openxmlformats.org/presentationml/2006/main">
  <p:tag name="MH" val="20170522193937"/>
  <p:tag name="MH_LIBRARY" val="GRAPHIC"/>
  <p:tag name="MH_TYPE" val="Other"/>
  <p:tag name="MH_ORDER"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3.2.0"/>
</p:tagLst>
</file>

<file path=ppt/tags/tag130.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31.xml><?xml version="1.0" encoding="utf-8"?>
<p:tagLst xmlns:p="http://schemas.openxmlformats.org/presentationml/2006/main">
  <p:tag name="MH" val="20170522193937"/>
  <p:tag name="MH_LIBRARY" val="GRAPHIC"/>
  <p:tag name="MH_TYPE" val="Other"/>
  <p:tag name="MH_ORDER" val="1"/>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37.xml><?xml version="1.0" encoding="utf-8"?>
<p:tagLst xmlns:p="http://schemas.openxmlformats.org/presentationml/2006/main">
  <p:tag name="MH" val="20170522193937"/>
  <p:tag name="MH_LIBRARY" val="GRAPHIC"/>
  <p:tag name="MH_TYPE" val="Other"/>
  <p:tag name="MH_ORDER" val="1"/>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3.2.0"/>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44.xml><?xml version="1.0" encoding="utf-8"?>
<p:tagLst xmlns:p="http://schemas.openxmlformats.org/presentationml/2006/main">
  <p:tag name="MH" val="20170522193937"/>
  <p:tag name="MH_LIBRARY" val="GRAPHIC"/>
  <p:tag name="MH_TYPE" val="Other"/>
  <p:tag name="MH_ORDER"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15.xml><?xml version="1.0" encoding="utf-8"?>
<p:tagLst xmlns:p="http://schemas.openxmlformats.org/presentationml/2006/main">
  <p:tag name="MH" val="20170524145534"/>
  <p:tag name="MH_LIBRARY" val="GRAPHIC"/>
  <p:tag name="MH_ORDER" val="Straight Connector 143"/>
</p:tagLst>
</file>

<file path=ppt/tags/tag150.xml><?xml version="1.0" encoding="utf-8"?>
<p:tagLst xmlns:p="http://schemas.openxmlformats.org/presentationml/2006/main">
  <p:tag name="KSO_WPP_MARK_KEY" val="8210e1f1-6dd2-4efd-be23-af90c52caac7"/>
  <p:tag name="COMMONDATA" val="eyJoZGlkIjoiNDdjYzI5MThjODBjYTE3OGVhMjJiYjZjYzAzNjYyYTMifQ=="/>
  <p:tag name="KSO_WM_SCREEN_THEME_FLAG" val="Dlrq25wU2PGuGg5bbmjbDLpxdjdlTtUGhhwqya065w9CnOmPIpBLZCqHXT/qgq9z5Qub5cFmCwLIkE22QzgeW6rSuxqIyOhLh/08LriEm88="/>
</p:tagLst>
</file>

<file path=ppt/tags/tag16.xml><?xml version="1.0" encoding="utf-8"?>
<p:tagLst xmlns:p="http://schemas.openxmlformats.org/presentationml/2006/main">
  <p:tag name="MH_TYPE" val="#NeiR#"/>
  <p:tag name="MH_NUMBER" val="5"/>
  <p:tag name="MH_CATEGORY" val="#BingLLB#"/>
  <p:tag name="MH_LAYOUT" val="SubTitleText"/>
  <p:tag name="MH" val="20170524145136"/>
  <p:tag name="MH_LIBRARY" val="GRAPHIC"/>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MH_TYPE" val="#NeiR#"/>
  <p:tag name="MH_NUMBER" val="3"/>
  <p:tag name="MH_CATEGORY" val="#TuWHP#"/>
  <p:tag name="MH_LAYOUT" val="Text"/>
  <p:tag name="MH" val="20170522194011"/>
  <p:tag name="MH_LIBRARY" val="GRAPHIC"/>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 name="KSO_WM_UNIT_PLACING_PICTURE_USER_VIEWPORT" val="{&quot;height&quot;:5712,&quot;width&quot;:10335}"/>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MH_TYPE" val="#NeiR#"/>
  <p:tag name="MH_NUMBER" val="2"/>
  <p:tag name="MH_CATEGORY" val="#TuWHP#"/>
  <p:tag name="MH_LAYOUT" val="SubTitleText"/>
  <p:tag name="MH" val="20170524151359"/>
  <p:tag name="MH_LIBRARY" val="GRAPHIC"/>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PA" val="v3.2.0"/>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PLACING_PICTURE_USER_VIEWPORT" val="{&quot;height&quot;:8100,&quot;width&quot;:14404.5968503937}"/>
</p:tagLst>
</file>

<file path=ppt/tags/tag87.xml><?xml version="1.0" encoding="utf-8"?>
<p:tagLst xmlns:p="http://schemas.openxmlformats.org/presentationml/2006/main">
  <p:tag name="KSO_WM_UNIT_PLACING_PICTURE_USER_VIEWPORT" val="{&quot;height&quot;:1340.1401574803149,&quot;width&quot;:1579.6330708661417}"/>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9.xml><?xml version="1.0" encoding="utf-8"?>
<p:tagLst xmlns:p="http://schemas.openxmlformats.org/presentationml/2006/main">
  <p:tag name="PA" val="v3.2.0"/>
</p:tagLst>
</file>

<file path=ppt/tags/tag90.xml><?xml version="1.0" encoding="utf-8"?>
<p:tagLst xmlns:p="http://schemas.openxmlformats.org/presentationml/2006/main">
  <p:tag name="KSO_WM_UNIT_PLACING_PICTURE_USER_VIEWPORT" val="{&quot;height&quot;:1340.1401574803149,&quot;width&quot;:1579.6330708661417}"/>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MH_TYPE" val="#NeiR#"/>
  <p:tag name="MH_NUMBER" val="4"/>
  <p:tag name="MH_CATEGORY" val="#BingLLB#"/>
  <p:tag name="MH_LAYOUT" val="SubTitle"/>
  <p:tag name="MH" val="20170522193937"/>
  <p:tag name="MH_LIBRARY" val="GRAPHIC"/>
</p:tagLst>
</file>

<file path=ppt/tags/tag93.xml><?xml version="1.0" encoding="utf-8"?>
<p:tagLst xmlns:p="http://schemas.openxmlformats.org/presentationml/2006/main">
  <p:tag name="MH" val="20170522193937"/>
  <p:tag name="MH_LIBRARY" val="GRAPHIC"/>
  <p:tag name="MH_TYPE" val="Other"/>
  <p:tag name="MH_ORDER" val="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867D98"/>
      </a:accent1>
      <a:accent2>
        <a:srgbClr val="C4CFD9"/>
      </a:accent2>
      <a:accent3>
        <a:srgbClr val="5ABE9E"/>
      </a:accent3>
      <a:accent4>
        <a:srgbClr val="ED6568"/>
      </a:accent4>
      <a:accent5>
        <a:srgbClr val="F9B46A"/>
      </a:accent5>
      <a:accent6>
        <a:srgbClr val="C5E7EB"/>
      </a:accent6>
      <a:hlink>
        <a:srgbClr val="867D98"/>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4136</Words>
  <PresentationFormat>全屏显示(16:9)</PresentationFormat>
  <Paragraphs>358</Paragraphs>
  <Slides>36</Slides>
  <Notes>24</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36</vt:i4>
      </vt:variant>
    </vt:vector>
  </HeadingPairs>
  <TitlesOfParts>
    <vt:vector size="56" baseType="lpstr">
      <vt:lpstr>Arial</vt:lpstr>
      <vt:lpstr>宋体</vt:lpstr>
      <vt:lpstr>Wingdings</vt:lpstr>
      <vt:lpstr>微软雅黑</vt:lpstr>
      <vt:lpstr>方正苏新诗柳楷简体</vt:lpstr>
      <vt:lpstr>创艺简行楷</vt:lpstr>
      <vt:lpstr>方正仿郭简体</vt:lpstr>
      <vt:lpstr>华文中宋</vt:lpstr>
      <vt:lpstr>新蒂文征明简繁</vt:lpstr>
      <vt:lpstr>Arial Narrow</vt:lpstr>
      <vt:lpstr>Calibri</vt:lpstr>
      <vt:lpstr>KTJ</vt:lpstr>
      <vt:lpstr>Segoe Print</vt:lpstr>
      <vt:lpstr>Arial Unicode MS</vt:lpstr>
      <vt:lpstr>等线</vt:lpstr>
      <vt:lpstr>Arial Bold</vt:lpstr>
      <vt:lpstr>楷体</vt:lpstr>
      <vt:lpstr>Calibri Light</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2017-05-24T02:30:00Z</dcterms:created>
  <dcterms:modified xsi:type="dcterms:W3CDTF">2023-10-11T01:04:28Z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2052-12.1.0.15404</vt:lpwstr>
  </property>
  <property fmtid="{D5CDD505-2E9C-101B-9397-08002B2CF9AE}" pid="3" name="ICV">
    <vt:lpwstr>A426572611904F91B9F8E7779DC6766C</vt:lpwstr>
  </property>
</Properties>
</file>