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132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700" cy="7713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900" y="112331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578485" y="1678305"/>
            <a:ext cx="613410" cy="3795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士的崛起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73025" y="564451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67510" y="1075055"/>
          <a:ext cx="10229850" cy="535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3550920"/>
                <a:gridCol w="579600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结论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地位变化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殷商西周时期的贵族最低等级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→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春秋战国时期作为有专业知识的人才，被卿大夫所倚重。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最著名的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养士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贵族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四公子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门下豢养食客数千，多为有某种才能技艺的士人。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春秋以降礼崩乐坏的社会变动。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挟天子以令诸侯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90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结果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私学发展；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士的向背，关系列国盛衰。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多元纷繁的百家之学；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士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入楚楚重，出齐齐轻，为赵赵完，畔魏魏伤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品格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胸襟博大，以天下为己任；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政治参与意识强烈；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道德自律严格。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士不可不弘毅，任重而道远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战国时期的各国变法；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墨家为道义可以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赴火蹈刃，死不还踵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总结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时代呼唤人才，人才推进时代。春秋战国时期可谓群星璀璨，蔚为大观。这是一个需要巨人而且产生了巨人的时代，在世界古代史上，就学术人才出现的密集度和水平之高而论，与中国春秋战国的士人群体可以并肩比美的，大约只有古希腊的群哲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 hMerge="1"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诸子争鸣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和而不同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181100"/>
          <a:ext cx="10541000" cy="48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百家争鸣 和而不同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春秋战国去古未远，保有较多原始民主的遗存；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周天子尸位素餐，列国各行其是，政治多元为文化多元提供条件；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权威尚未树立，原始民主遗风犹存，当年士子普遍富有批判精神。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学派代表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儒家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复礼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归仁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；墨家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兼爱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尚同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道家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无为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自然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；法家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变法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专制。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学术风气上，承认差异，既不封闭，也不盲从，对前人和外人的思想加以扬弃和综合。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个人性格上，各有千秋，儒的醇厚，墨的严谨，道的超逸，法的冷峻，名的致密，阴阳的流转，绝无雷同，各自独步千古。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这一优良传统，后来虽一再被文化专制所压迫摧折，却始终不曾泯灭，时如地火潜行，时如热泉奔涌，使中华文明得以生生不息。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  <p:sp>
        <p:nvSpPr>
          <p:cNvPr id="4" name="矩形标注 3"/>
          <p:cNvSpPr/>
          <p:nvPr/>
        </p:nvSpPr>
        <p:spPr>
          <a:xfrm>
            <a:off x="8556625" y="3030220"/>
            <a:ext cx="2887980" cy="859155"/>
          </a:xfrm>
          <a:prstGeom prst="wedgeRectCallout">
            <a:avLst>
              <a:gd name="adj1" fmla="val -57035"/>
              <a:gd name="adj2" fmla="val 14750"/>
            </a:avLst>
          </a:prstGeom>
          <a:solidFill>
            <a:srgbClr val="709A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关系：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纵向而言，诸子皆承继某先哲统系；横向而论，诸子又各或域分特色。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7500" y="169545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7" name="右中括号 6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549910" y="2032000"/>
            <a:ext cx="613410" cy="279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文化域分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340995" y="496887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85" y="1418590"/>
            <a:ext cx="4961255" cy="4451985"/>
          </a:xfrm>
          <a:prstGeom prst="rect">
            <a:avLst/>
          </a:prstGeom>
          <a:ln w="19050">
            <a:solidFill>
              <a:srgbClr val="C6D7F3"/>
            </a:solidFill>
          </a:ln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001510" y="1418590"/>
            <a:ext cx="4685030" cy="2084070"/>
          </a:xfrm>
          <a:prstGeom prst="rect">
            <a:avLst/>
          </a:prstGeom>
          <a:solidFill>
            <a:srgbClr val="709AB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儒、墨以鲁为中心，儒家传播于晋、卫、齐；墨家则向楚、秦发展。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道家源于南方楚、陈、宋，后北上于齐。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法家源自三晋，成就于秦。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阴阳家从燕发端，在齐拓展。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周、卫则盛产纵横家。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01510" y="3603625"/>
            <a:ext cx="4685030" cy="1087755"/>
          </a:xfrm>
          <a:prstGeom prst="rect">
            <a:avLst/>
          </a:prstGeom>
          <a:solidFill>
            <a:srgbClr val="95B5C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地域文化代表：齐鲁文化、三晋文化、秦文化、楚文化、吴越文化、巴蜀滇文化、燕文化。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01510" y="4795520"/>
            <a:ext cx="4685030" cy="1087755"/>
          </a:xfrm>
          <a:prstGeom prst="rect">
            <a:avLst/>
          </a:prstGeom>
          <a:solidFill>
            <a:srgbClr val="B3CAD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这些文化共同构成纷繁坐姿的华夏文明，岁月沧桑，世代变更，但域分造成的文化多样性，始终是后人取之不尽的人文资源。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重民轻神与民贵君轻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257935"/>
          <a:ext cx="10541000" cy="46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民本思想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4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</a:t>
                      </a: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的社会现实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，使人们意识到民众与实力智慧的重要性；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科学知识的进步，冲淡着对神明的信仰；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铁器牛耕的发展，推动着生产力的发展，同时劳动者在生产中的重要性，使得保障民生成为时代要求。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著作代表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《左传》：摆脱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的桎梏，肯认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的作用；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《孟子》：在君民关系上，强调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保民而王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，肯定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的重要性。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关系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重民轻神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民贵君轻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共同构成民本主义，泽及后世，成为中华文化精神的重要组成部分。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尽管有宗教流行，却未始终陷入全局性的宗教迷狂；强化君主专制；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影响到文人墨客的写作。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3565" y="9728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342390"/>
            <a:ext cx="613410" cy="4608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元典的订定与发扬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059170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77950" y="1580515"/>
          <a:ext cx="10541000" cy="415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元典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定义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百度释义：比经典还经典。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另有解释：亦称原典，是指作为文化源头的经典要籍。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著作代表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印度：《吠舍》《佛经》；希伯来：《旧约全书》；希腊：《理想国》《形而上学》；中国：《诗》《书》《礼》《易》《春秋》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发展过程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西周时期的集体制作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→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晚周时期的由文化专门家带着学派意识加工整理、阐释发扬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初步建立中国人的价值取向、公理体系和思维模式；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为秦汉时期学术文化从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多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到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一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的整合奠定了广阔的基础。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一天下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与书同文、行同伦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257935"/>
          <a:ext cx="10541000" cy="46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统一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统一是中国人早在先秦即已形成的一种心理趋向；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东周是文明多元发生阶段，但已孕育着文化整合的力量；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秦汉时期将这一理想变为现实。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关系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国家统一使多元文明整合的速度与力度加强；整合后的一统文化，具有强大的凝聚力和向心力，反过来增进政治一统。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秦朝确立的统一国家的专制集权与整合文化的努力，影响深远，为后世所沿袭；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尽管早已灭亡，但至今仍以中华文明共同体的代号流播世界，比如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China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措施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政治措施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文化措施（书同文、车同轨、度同制、行同伦、地同域、修秦律）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焚书坑儒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独尊儒术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60805" y="1013460"/>
          <a:ext cx="10229850" cy="51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4780280"/>
                <a:gridCol w="456664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焚书坑儒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独尊儒术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秦始皇将六国文籍收蓄咸阳，集中文学博士清理，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欲以兴太平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。但博士每以古学非议时政，令秦朝统治集团如芒刺在背。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汉武帝时期政治稳定、经济繁荣，确立统一思想、一统帝国文化的时代要求更为紧迫。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目的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禁绝异端、维护帝王的一统意志。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主持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李斯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董仲舒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焚书：焚烧《秦记》以外的列国史记，不属于博士馆私藏的《诗》《书》限期交出烧毁，敢谈论《诗》《书》的处死，以古非今的灭族。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坑儒：搜查审讯的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460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余方士全部活埋。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以儒学为主宗，杂糅阴阳五行及法家的某些观念，以神学论证皇权和专制之学的永恒性。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晚周时期思想原野上诸子争鸣的生动局面变得万马齐喑。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这一学说不仅被武帝以下汉代君王所接受，而且在此后两千年间，历代王朝虽然选用过各种精神武器，但经过反复改造的儒家一直被视作正宗。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经学与经今古文之争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99210" y="967740"/>
          <a:ext cx="10229850" cy="51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4472940"/>
                <a:gridCol w="487398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今文经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古文经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定义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西汉初年，重修文治，开始发掘整理古籍。其时官方博士所教授的儒家经典用流行文字抄写，称为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今文经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汉武帝末年，从孔子后代住宅墙壁内发现《尚书》《礼记》《论语》《孝经》等，均用先秦古籀文撰写，称为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古文经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962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开始表现在经书的文字、版本、篇目之别和真伪之辨上，以后引申出学术观点和方法的重大分歧。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396240">
                <a:tc vMerge="1"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政治视角，讲阴阳灾异，着重发掘经文背后的微言大义；主合时；学风活泼，往往流于空疏荒诞。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历史视角，讲文字训诂，究明典章制度，着重探讨经文本义；主复古，学风朴实，却常常失之烦琐。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西汉中后期，居官学地位。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西汉末年，逐渐传播开来。东汉居正宗。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董仲舒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刘歆、王莽、贾逵、许慎、马融、郑玄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清代晚期，今文经学曾一度复兴，为新兴的资产阶级所用。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无法脱离对经典的依傍，以注经、释经透露己见的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经学方式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，造成中国人的思维习惯，影响中华文明可谓至远至深。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65455" y="1404620"/>
            <a:ext cx="613410" cy="4584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边患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长城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丝路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988060"/>
            <a:ext cx="2695575" cy="2491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" y="3505835"/>
            <a:ext cx="2429510" cy="2630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15" y="988060"/>
            <a:ext cx="3224530" cy="2491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140" y="3479165"/>
            <a:ext cx="3344545" cy="2699385"/>
          </a:xfrm>
          <a:prstGeom prst="rect">
            <a:avLst/>
          </a:prstGeom>
        </p:spPr>
      </p:pic>
      <p:graphicFrame>
        <p:nvGraphicFramePr>
          <p:cNvPr id="30" name="表格 29"/>
          <p:cNvGraphicFramePr/>
          <p:nvPr>
            <p:custDataLst>
              <p:tags r:id="rId6"/>
            </p:custDataLst>
          </p:nvPr>
        </p:nvGraphicFramePr>
        <p:xfrm>
          <a:off x="7077710" y="1012190"/>
          <a:ext cx="4820285" cy="511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70"/>
                <a:gridCol w="4349115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问题：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根据地图指出不同时期长城的概况，并说明原因。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战国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概况：各诸侯国间著有长城；北方边境上修筑长城。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原因：互防、御胡。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概况：拆除互防长城，连接北方边境上的长城。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原因：秦的统一，防范匈奴南侵。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概况：进一步修建，向河西走廊延伸。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原因：河西走廊地理位置重要；汉代版图的扩大；抵御匈奴的入侵。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概况：加强长城连贯和对北京的防卫。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原因：地域蒙古的入侵，明都北京距离边境较近。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980690" y="6124575"/>
            <a:ext cx="891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备注：思路来源于公众号历史园地 王婉忆：有形的长城 无形的边界</a:t>
            </a:r>
            <a:r>
              <a:rPr lang="en-US" altLang="zh-CN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——“</a:t>
            </a:r>
            <a:r>
              <a:rPr lang="zh-CN" altLang="en-US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长城专题</a:t>
            </a:r>
            <a:r>
              <a:rPr lang="en-US" altLang="zh-CN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>
              <a:solidFill>
                <a:srgbClr val="1D448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3798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佛教：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公元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67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年，东汉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明帝永平十年，前往印度访求佛法。并在洛阳建立白马寺，翻译佛教典籍。作为外来宗教，有一个中国化的过程，东汉时主要与黄老道结合。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道教：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中国本土宗教。张凌根据《太平经》（后成为道教的主要经典）造作道书二十四篇，并参酌巴蜀少数民族的信仰而创立。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天算学的产生背景：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为适应农业生产的需要，满足帝王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应天承运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的侈心；与天文学直接相连的是算学的产生。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秦汉文化精神主旋律：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秦皇汉高创建的帝国，不仅疆域阔大、国力强盛，而且洋溢着一种亢奋的拓展精神。规制壮丽、胸襟豪迈、是其主旋律。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汉赋铺张扬厉的文风，适应汉帝国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润色鸿业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的需要。这种文体成为给帝王歌功颂德的工具，渐渐脱离社会人生，趋于形式化和空洞化，逐渐衰落。汉代的散文也有宏大的气象。两汉的史学也显现一种特别宏阔的气势。《史记》诚为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史家之绝唱，无韵之《离骚》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。《汉书》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究西都之首末，穷刘氏之废兴，包举一代，撰成一书。言皆精炼，事甚该密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237" y="320"/>
              <a:ext cx="21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导 言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631190" y="830580"/>
            <a:ext cx="11141710" cy="586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文明：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人力脱离蒙昧、野蛮状态的社会行为及其结果的集合。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这是把农业的生产视作文明的开端，此时大约正 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处在距今五千年的黄帝时代。本书采用这一标准。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除此之外，本书所探究的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文明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，涉及器用、制度、行为、观念诸层面，其重点则在观念层面。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中国：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是一个历史范畴，随着时代演进，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其内涵不断丰富。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意谓居于中心的富有文化的民族。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中华文明的生成机制：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受到地理环境、经济土壤、社会结构和国际条件的影响。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中华文明的特质：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人文传统、伦理中心、尊君重民、中庸协和、延绵韧性。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71" name="组合 870"/>
          <p:cNvGrpSpPr/>
          <p:nvPr/>
        </p:nvGrpSpPr>
        <p:grpSpPr>
          <a:xfrm>
            <a:off x="6986270" y="2624455"/>
            <a:ext cx="4410075" cy="1321435"/>
            <a:chOff x="6006" y="1988"/>
            <a:chExt cx="6945" cy="2081"/>
          </a:xfrm>
        </p:grpSpPr>
        <p:pic>
          <p:nvPicPr>
            <p:cNvPr id="872" name="图片 8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6" y="1988"/>
              <a:ext cx="6944" cy="2081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6016" y="2135"/>
              <a:ext cx="6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先秦：京师，与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四方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对称。或指黄河中下游这一文明地段，与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四夷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对称。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隋唐：定都中原的王朝。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元明清：其统治区域，邻国为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外夷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874" name="组合 873"/>
          <p:cNvGrpSpPr/>
          <p:nvPr/>
        </p:nvGrpSpPr>
        <p:grpSpPr>
          <a:xfrm>
            <a:off x="744220" y="1381760"/>
            <a:ext cx="3048000" cy="754380"/>
            <a:chOff x="840" y="2526"/>
            <a:chExt cx="4914" cy="1188"/>
          </a:xfrm>
        </p:grpSpPr>
        <p:pic>
          <p:nvPicPr>
            <p:cNvPr id="875" name="图片 8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" y="2526"/>
              <a:ext cx="4731" cy="1188"/>
            </a:xfrm>
            <a:prstGeom prst="roundRect">
              <a:avLst/>
            </a:prstGeom>
          </p:spPr>
        </p:pic>
        <p:sp>
          <p:nvSpPr>
            <p:cNvPr id="876" name="文本框 875"/>
            <p:cNvSpPr txBox="1"/>
            <p:nvPr/>
          </p:nvSpPr>
          <p:spPr>
            <a:xfrm>
              <a:off x="840" y="2526"/>
              <a:ext cx="49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见龙在田，天下文明。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r"/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《周易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乾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文言》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878" name="图片 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70" y="4043680"/>
            <a:ext cx="4332605" cy="481330"/>
          </a:xfrm>
          <a:prstGeom prst="rect">
            <a:avLst/>
          </a:prstGeom>
        </p:spPr>
      </p:pic>
      <p:sp>
        <p:nvSpPr>
          <p:cNvPr id="880" name="文本框 879"/>
          <p:cNvSpPr txBox="1"/>
          <p:nvPr/>
        </p:nvSpPr>
        <p:spPr>
          <a:xfrm>
            <a:off x="6992620" y="4100195"/>
            <a:ext cx="461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中：中国者，天下之中也。华：文化昌盛。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第五章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56462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社会动荡：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豪族拥兵割据，王室贵族叠相杀戮，北方胡人乘势大规模进入中原，兵连祸结，政权变更频繁。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名教危机：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庄园经济导致的割据性，使朝廷对学术的干预弱化，而社会的动荡造成的苍凉悲鸣与乐观进取的秦汉文化精神全然相反，从而导致的经学与名教危机。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玄学：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玄学思辨成果泽及魏晋间各门学科，如文学、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科技、数学等领域。玄学的发展使魏晋六朝成为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中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国周秦诸子以后第二度的哲学时代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，思辨成就为隋唐佛学和宋明理学所继承。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文化自觉：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魏晋以来，儒学失落，文学艺术从儒家学说中解放出来，文学艺术呈现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缘情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神思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的特点。这是魏晋文化的一大进步，文学由此进入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自觉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时代。表现在诗歌、民歌、散文、小说、书法等领域。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宗教发展：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佛教华化，在中外僧人的共同努力，翻译大量佛经，注疏讲经之学也随之发展。其重要物化成果有寺院和巨型石窟造像的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广为兴建。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道教融会儒佛。佞佛与灭佛。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54340" y="2613660"/>
            <a:ext cx="4044950" cy="922655"/>
            <a:chOff x="10281" y="4116"/>
            <a:chExt cx="6370" cy="145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1" y="4116"/>
              <a:ext cx="6371" cy="1452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0281" y="4117"/>
              <a:ext cx="637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文学：刘勰《文心雕龙、钟嵘《诗品》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数学：刘徽为《九章算术》作注、祖冲之测算圆周率到小数点后七位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第五章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汉胡大交会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88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950785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民族融合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北方及西北、东北的匈奴、鲜卑、乌恒、羯、氐、羌等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胡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族先后进入中原，纷纷建立政权。南方及西南的越、蛮、奚、俚、僚等族也与汉族发生交互关系。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胡文化的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与汉文化的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胡化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途径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胡人统治者采用汉族统治的组织形式并推广儒学，从而以强力推进胡文化发生质的变化。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入迁内地的胡人在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与华民错居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的情势中，潜移默化地受到汉文化观念意识的影响。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内容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政治结构专制化、经济方式农业化、观念意识儒学化、汉化的胡人以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的姿态对待其他胡族。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中原社会经济迅速从战乱中复苏、发展起来。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北方人力、物力超过南方，为隋统一全国打下基础。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随着诸多民族整合为新汉族的进程日益深化，隋唐文化脱颖而出。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图片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145" y="967105"/>
            <a:ext cx="4879340" cy="5512435"/>
          </a:xfrm>
          <a:prstGeom prst="rect">
            <a:avLst/>
          </a:prstGeom>
        </p:spPr>
      </p:pic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967105"/>
            <a:ext cx="613410" cy="5118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两都营建与运河开凿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3"/>
            </p:custDataLst>
          </p:nvPr>
        </p:nvGraphicFramePr>
        <p:xfrm>
          <a:off x="6534150" y="981710"/>
          <a:ext cx="5362575" cy="550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/>
                <a:gridCol w="4641850"/>
              </a:tblGrid>
              <a:tr h="8121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古都长安城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121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历史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位于汉长安城东南，始筑于隋文帝，时称大兴城，唐代改名为长安。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2365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平面构图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利用六条岳陵（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六坡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）的自然特点构思，城分三部：外廓城、皇城、宫城，三重相依，层层递进。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百千家似围棋局，十二街如种菜畦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，南北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11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条大街，东西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14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条大街，成直线纵横交错，将全城划分为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109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个坊和两个市。皇城外南北排列的十三坊象征十三州，东西十坊比拟全国十道。最宽的朱雀街是全城的中轴线，直通宫城承天门。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51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理念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隋唐长安城追求的是宏大规模与众多细部精缜布局的统一。帝王居住的宫城如同北极星周围的紫微垣，皇城象征着地平线以上北极星为圆心的天象，从东西南三面卫护皇城与宫城的廓城则象征着大周天。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>
            <a:grayscl/>
            <a:lum bright="12000" contrast="24000"/>
          </a:blip>
          <a:stretch>
            <a:fillRect/>
          </a:stretch>
        </p:blipFill>
        <p:spPr>
          <a:xfrm>
            <a:off x="1279525" y="3816350"/>
            <a:ext cx="2065655" cy="2139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  <a:lum bright="12000" contrast="18000"/>
          </a:blip>
          <a:stretch>
            <a:fillRect/>
          </a:stretch>
        </p:blipFill>
        <p:spPr>
          <a:xfrm>
            <a:off x="1349375" y="1200785"/>
            <a:ext cx="1910715" cy="1062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12000" contrast="18000"/>
          </a:blip>
          <a:stretch>
            <a:fillRect/>
          </a:stretch>
        </p:blipFill>
        <p:spPr>
          <a:xfrm>
            <a:off x="1349375" y="2402205"/>
            <a:ext cx="1910715" cy="12750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0" name="右中括号 9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967105"/>
            <a:ext cx="613410" cy="5118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两都营建与运河开凿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aphicFrame>
        <p:nvGraphicFramePr>
          <p:cNvPr id="30" name="表格 29"/>
          <p:cNvGraphicFramePr/>
          <p:nvPr>
            <p:custDataLst>
              <p:tags r:id="rId5"/>
            </p:custDataLst>
          </p:nvPr>
        </p:nvGraphicFramePr>
        <p:xfrm>
          <a:off x="3470910" y="1243330"/>
          <a:ext cx="7972425" cy="470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55"/>
                <a:gridCol w="6719570"/>
              </a:tblGrid>
              <a:tr h="4940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昭陵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47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六骏石刻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六骏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是太宗李世民历次作战时所乘的六匹骏马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飒露紫（征洛都时所乘）、拳毛䯄（与刘黑闼作战时乘）、青骓（与窦建德作战时乘）、什伐赤（与王世充、窦建德作战时乘）、特勒骠（与宋金刚作战时乘）、白蹄马（与薛仁杲作战时乘）。使人们感悟到一往无前的事功精神与充满活力的英雄主义。</a:t>
                      </a:r>
                      <a:endParaRPr lang="en-US" alt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十四国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君长石像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刻画来自东起朝鲜半岛、西到中亚咸海和印度，北起安加拉河、南至越南南部的广大地区王者的英姿。如此广阔地域的君长群像大聚会，浓缩了那一时代中外一体的盛况。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44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陪葬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彰显着盛唐气象。开国功臣的墓冢如阴山、碛石山、铁山、葱山、白道山、乌德鞬山，是名臣骁将将当年南征北伐亲历过的著名山岳，是唐代旷世功业的象征。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rgbClr val="BDCFDC"/>
                    </a:solidFill>
                  </a:tcPr>
                </a:tc>
                <a:tc row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大写意手法，唐代建筑和雕刻洋溢着光彩熠熠的时代精神。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</a:tr>
              <a:tr h="64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总结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v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332230" y="1097280"/>
            <a:ext cx="1926590" cy="1162050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41120" y="2402205"/>
            <a:ext cx="1918335" cy="1274445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18895" y="3816350"/>
            <a:ext cx="2026285" cy="2132965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66878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11899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贞观之治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1263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13230" y="1247140"/>
          <a:ext cx="9915820" cy="458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4392295"/>
                <a:gridCol w="4752000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出现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贞观之治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的原因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民生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以隋亡为鉴，推行重民政策。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国以人为本，人以食为本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经济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轻徭薄赋，减轻人民负担。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省徭赋，不夺其时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政治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强化中央集权的国家机器，沿袭隋朝的三省六部制。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将汉代丞相之权，分隶三省而总于皇帝。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249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用人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任人唯贤。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农民起义将领：徐世勣、秦叔宝；政敌部下：屈突通、魏征；素寒出身者：马周；少数民族：阿史那社尔、执失思力；关陇士族：李靖、长孙无忌。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拔人物则不私于党，负志业则咸尽其才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纳谏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善于纳谏和进谏。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夫以铜为镜，可以正衣冠；以古为镜，可以知兴替；以人为镜，可以明得失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66878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11899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三教共弘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1263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13230" y="1247140"/>
          <a:ext cx="9915820" cy="42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10"/>
                <a:gridCol w="6641465"/>
                <a:gridCol w="173384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三教共弘</a:t>
                      </a:r>
                      <a:r>
                        <a:rPr 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是唐代大势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道教风行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唐代道教在上层统治者中格外得宠。李唐王室奉老子李耳为先祖，唐高宗封老子为太上玄元皇帝。东都洛阳的玄远黄帝庙气势宏大，长安的太清宫，玄宗、高祖、太宗、高宗、中宗、睿宗五帝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侍立老子雕像左右，毕恭毕敬。道观广为兴建。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三教并行不悖，不仅有力促使儒佛道相互吸取，而且造成一种开放的文化心态。唐代统治者尊道、礼佛、崇儒，更鼓励三教自由辩论。使得社会风气相当开放。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A6C1CF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佛教兴旺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初盛唐也是佛教扶摇直上的时代。长安城坊里的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60%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都设立寺庙，城内的佛塔更难以备数，城内的和尚也春风得意。武则天在东都洛阳大规模开窟造像于龙门。唐代还是中国佛教宗派天台宗、华严宗、禅宗发展成熟的关键时期。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vMerge="1"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儒学昌明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一度式微于魏晋南北朝的儒学在唐代开始振兴。前代通儒子孙，特加引擢；撰写《五经正义》，令天下传习；又诏以左丘明、公羊高等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21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位先哲配享孔子庙庭。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v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科举制度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88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950785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民族融合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57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既是一种选官制度，也是一种教育制度。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含义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以国家的方式，选贤与能，使官僚制度摆脱贵族化倾向。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前提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北魏的均田制在隋唐的推行。均田制以土地国有、计口授田为原则，摧毁了大族豪强的庄园经济，使大批自耕农和庶族地主得以产生，并参与分享文化和权力。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创设于隋，以分科取士而得名。隋炀帝置进士科，唐承隋制，又设置多科，常设仅为明经和进士两科。武则天亲行殿试，增设武举。科举制趋于完善。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较广泛地从社会各阶层选拔人才，扩大政权统治的基础。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促进学校教育的发展。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科举制自隋唐延及明清，发挥了重要的社会功能，影响深远。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律诗极致与书画尽美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52980" y="1276985"/>
            <a:ext cx="1749141" cy="2520000"/>
            <a:chOff x="2597" y="2006"/>
            <a:chExt cx="4020" cy="57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2597" y="2006"/>
              <a:ext cx="4020" cy="579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597" y="2006"/>
              <a:ext cx="4019" cy="5791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4431030" y="1276985"/>
            <a:ext cx="2104123" cy="2520000"/>
            <a:chOff x="7864" y="2006"/>
            <a:chExt cx="4834" cy="579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864" y="2006"/>
              <a:ext cx="4834" cy="579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864" y="2006"/>
              <a:ext cx="4833" cy="5791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6962775" y="1276985"/>
            <a:ext cx="1710292" cy="2520000"/>
            <a:chOff x="14053" y="2006"/>
            <a:chExt cx="3930" cy="579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14053" y="2006"/>
              <a:ext cx="3929" cy="579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14053" y="2006"/>
              <a:ext cx="3930" cy="5790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35" name="表格 34"/>
          <p:cNvGraphicFramePr/>
          <p:nvPr>
            <p:custDataLst>
              <p:tags r:id="rId5"/>
            </p:custDataLst>
          </p:nvPr>
        </p:nvGraphicFramePr>
        <p:xfrm>
          <a:off x="1387475" y="3837305"/>
          <a:ext cx="775906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445"/>
                <a:gridCol w="2061210"/>
                <a:gridCol w="2454910"/>
                <a:gridCol w="247650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唐诗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人物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李白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杜甫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白居易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别称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诗仙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诗圣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诗魔、诗王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风格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个性我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社会我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平易通俗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唐诗发展到中叶，由于音乐发展的需要，整齐的五言、六言诗谱入曲调不合要求，于是出现参差不齐的长短句，此即词。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9588500" y="1276985"/>
            <a:ext cx="2029460" cy="4860290"/>
          </a:xfrm>
          <a:prstGeom prst="rect">
            <a:avLst/>
          </a:prstGeom>
          <a:noFill/>
          <a:ln>
            <a:solidFill>
              <a:srgbClr val="43677E"/>
            </a:solidFill>
          </a:ln>
        </p:spPr>
        <p:txBody>
          <a:bodyPr vert="eaVert"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故诗至于杜子美，文至于韩退之，书至于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颜鲁公，画至于吴道子，而古今之变，天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下之能事毕矣。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苏轼《书吴道子画后》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1770" y="862330"/>
            <a:ext cx="2915285" cy="1476375"/>
          </a:xfrm>
          <a:prstGeom prst="rect">
            <a:avLst/>
          </a:prstGeom>
        </p:spPr>
      </p:pic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62621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古文运动：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韩愈力辟六朝骈偶，上追先秦西汉散体文，并将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之与被他视为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近体文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俗下文字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的骈文相对应，称散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体文为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古文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。韩愈和柳宗元是古文运动的发起者和代表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作家。通过效法先秦散文和《史记》刚健自由的文风，以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复古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为旗帜，实为通过对先秦两汉文体的复旧，摆脱六朝程式化文体的束缚，达到一种创新境界。经二人倡导，散文从写学术专论扩大到抒情、写景、纪游等广泛领域，成为一种独立文学体裁，支配文坛千余年，直至五四新文学运动以后才被白话文取代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史学成就：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①隋唐是中国史学的重要发展阶段，官修史书制度确立。唐代纪传体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正史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皆由朝廷掌修。如隋朝所修《魏书》《周史》《梁史》等皆为奉旨之作。唐朝所作《晋书》《梁书》《陈书》《北齐书》《周书》《隋书》《南史》《北史》，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二十四史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中有八部完成于唐。②唐代出现中国第一步系统的史评专著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刘知几的《史通》。③唐朝的杜佑编纂的《通典》是中国第一部记述典章制度的通史，开典章制度专书的先例。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73" name="文本框 872"/>
          <p:cNvSpPr txBox="1"/>
          <p:nvPr/>
        </p:nvSpPr>
        <p:spPr>
          <a:xfrm>
            <a:off x="9051925" y="833120"/>
            <a:ext cx="30822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苏轼称韩愈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文起八代之衰，而道济天下之溺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陈寅恪所说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退之者，唐代文化学术史上承先启后，转旧为新关捩点之人物也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36904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吸纳异域：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隋唐文化极一时之盛，还表现在以博大的胸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怀吸收异族外域的文化。①汉文化对豪强的游牧文化的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收纳，使之对细腻的农耕文化起到一种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补强剂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和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复壮剂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的作用。唐文化的开放与拓展精神，与胡文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化显然有着某种内在联系。②唐朝还以空前规模采撷外域英华，使得唐文化成为一种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与印度、阿拉伯和以此为媒介甚至和西欧的文化都有交流的世界性文化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。尤其值得一提的是高僧玄奘的西游和译经。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63915" y="696595"/>
            <a:ext cx="3398520" cy="1752600"/>
            <a:chOff x="13349" y="4994"/>
            <a:chExt cx="5352" cy="27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9" y="4994"/>
              <a:ext cx="5353" cy="2681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3349" y="4994"/>
              <a:ext cx="5353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隋唐时期的汉族，是受容了鲜卑等胡族的新汉族。比如隋唐王室都有胡族血统。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6-8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世纪的唐都长安，成为一个世界性都市。据统计，长安百余万人中，各国侨民达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20%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0840" y="3562985"/>
            <a:ext cx="11369675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泽被东西：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①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周边效仿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。日本和朝鲜文化都是深受唐文化影响的例子。比如日本的大化革新是以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中华化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即唐化为最高理想。朝鲜三国从不同渠道大规模吸收中华文明。②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远西辐射。唐文明对远西的影响主要体现在科技上。比如中国的造纸业、纺织技术、炼丹术、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十进记数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的传播，有利的推动了世界文明的进程。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唐言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唐家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等海外至今流行的对中国以及与中国相关事物的惯称，生动地显示出唐文明在世界历史上留下了巨大的不可磨灭的足迹。</a:t>
            </a:r>
            <a:endParaRPr lang="zh-CN" altLang="en-US" sz="26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237" y="320"/>
              <a:ext cx="21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导 言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0" name="右中括号 9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中括号 12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右中括号 14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6" name="右中括号 15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右中括号 17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中华文明的生成机制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2" name="右中括号 21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3" name="右中括号 2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右中括号 26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1311275" y="1175385"/>
            <a:ext cx="10243185" cy="4964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地理环境：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海、沙漠、高山共同围护着板块状的东亚大陆，使之与外部世界相对隔离，而其内部，又有腹里纵深、回旋天地开阔、地形气候条件繁复的特点，从而为文明的多样发展、文明中心的迁徙转移提供条件。东亚大陆的地理格局，是中华文明独立发生、并在以后漫长岁月中能够保持一以贯之的统系的原因之一。</a:t>
            </a:r>
            <a:endParaRPr lang="zh-CN" altLang="en-US" b="1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经济土壤：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土地王有、集体生产的农村公社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领主经济的土壤中养育出殷商、西周神权至上的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官学文化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；土地地主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自耕农所有、个体生产的小农经济土壤中，则培植了晚周虚置神权、以人文为研习重点的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私学文化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；两汉以后又定型为以儒学为正宗，兼纳百家、融会贯通的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帝国文化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。一直延续到清中叶，随着西方资本主义文化大规模入侵，以商品经济为动力源的新的经济结构开始形成，为中华文明的发展提供一种更新的土壤。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社会结构：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中国社会组织的特色，与宗法制绵延不绝紧密相连的，是专制政体的长期持续。宗法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专制社会结构与农业自然经济相辅相成，造成一种以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内圣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外王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为目标的伦理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政治型文明范式，延绵久远，直至近代方有解体之势，然其深层结构继续承传不辍。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国际条件：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观古代中国，虽然面对过足以改朝换代的异域军事力量的袭来，也曾迎受过佛学那样高水平观念文化的传入，但中华文明的主体地位并未真正发生过动摇。究其原因，华夏文化水平一般高于周边四夷，同时善于取其精华去其糟粕。近代社会面对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数千年未有之变局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，中华文明获得一个全新的参照系，以此为契机，揭开崭新一页。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95910" y="769620"/>
            <a:ext cx="1170241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集权：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宋朝通过一系列措施，使宋朝成为中国专制主义中央集权政治的重要发展阶段。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右文：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右文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成为宋朝三百余年的基本国策。主要表现为尊师重道，优礼儒士；网罗文才，选拔俊彦；帝王好学，倡导读书；设立馆阁，编纂图籍。宋朝实行较为宽松的文化政策，而且远超前朝，又罕有后继的善政。比如不因谏诤诛戮大臣；宋朝优容文士，其纵论时政也不致受到严重迫害；设立独立的台谏制度。从而使得宋朝文化繁荣，议论纷呈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教育：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朝是中国古代教育发展的关键阶段，学校和书院两种办学形式趋于成熟。①学校，宋朝学校分为官学和私学两类。宋朝一改唐朝限制私学的政策，提倡私人设学，两宋私学发达。②宋朝书院的发展由唐朝时的私立书院发展而来。著名的书院有石鼓、白鹿洞、嵩阳和岳麓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四大书院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。两宋书院的兴盛，不仅数量增加，而且内容充实，成为藏书、供祀和讲学中心，促成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四方游士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跨区域流动，士人群体意识复苏。宋朝书院制度和私人讲学，促进文化传播和学派的形成，使自由议论之风发展，别具一格的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宋学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得以形成和发展。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7856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2358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理学建构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2431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006475"/>
          <a:ext cx="9902190" cy="5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1253490"/>
                <a:gridCol w="787717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理学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含义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4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亦称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新儒学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，又称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道学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，是因为两宋诸子所创建的思想体系以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为宇宙最高本体，以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为哲学思辨的最高范畴。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新儒学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，是因为理学虽以儒家礼法、伦理思想为核心，但其张扬的孔孟传统已在融合佛、道中被改造，具有焕然一新的面貌。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道学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，是因为宋代理学诸子自认承继尧、舜、禹、汤、文、武、周公、孔、孟的道统，并宣称他们的学问以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明道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为目标。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，是因为清代嘉乾年间，考据学大兴，清儒推崇汉儒，指斥宋代理学空疏，遂以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汉学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对称。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一种以儒学为主体，吸收、改造释、道，涵泳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思想建立起来的伦理本体论。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阶段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大致可分为开创、奠基与集大成三个阶段。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</a:tr>
              <a:tr h="70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代表人物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周敦颐是理学的开创人物；张载与程颢程颐是理学奠基者；到南宋朱熹，理学更以集大成姿态趋于成熟。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 hMerge="1">
                  <a:tcPr anchor="ctr" anchorCtr="0">
                    <a:solidFill>
                      <a:srgbClr val="DCE7EC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重建礼治秩序；高扬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内圣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经世路线；建树理想人格。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 hMerge="1"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86233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宋词：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在词的文人化的过程中，苏轼发挥了关键作用。①婉约派，呈现阴柔美，晏殊的温润秀洁，欧阳修的俊深沉着，柳永的旖旎委婉，秦观的凄清含蓄。②豪放派，由苏轼开创，以辛弃疾为代表。后人以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苏海辛潮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形容宋词豪放派词作。当然同一词人也可能兼有两种风格的作品，如女词人李清照是婉约派代表人物之一，但是后期也有别具壮采的豪放作品。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宋画：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士大夫以一种自觉的群体意识投入绘画，把绘画纳入文人生活圈。苏轼明确提出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士人画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这一观念，即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文人画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。其特征有三个方面：①诗书画一体；②格调高雅，宋代偏爱画竹、画梅、画菊，以寓示自己的高风亮节。③神韵超然，宋代文人将绘画看作宣泄自身情感与表现自我的一种手段，抛弃绘画中的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形似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手法，高度强调神韵。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雅趣：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宋代文人以其特殊的气质投入艺术创作，亦以独特的审美观去装饰、赏览周围的生活环境。文房自然成为文人美感所浸染的首冲之地。同时还热衷于古器物收藏。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39725" y="22358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市井风采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1195070"/>
            <a:ext cx="6726555" cy="4810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46060" y="1195070"/>
            <a:ext cx="4187190" cy="755650"/>
          </a:xfrm>
          <a:prstGeom prst="rect">
            <a:avLst/>
          </a:prstGeom>
          <a:solidFill>
            <a:srgbClr val="709AB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《清明上河图》是一幅长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525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厘米、宽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25.5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厘米的长卷画。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6060" y="2052955"/>
            <a:ext cx="4187190" cy="1419860"/>
          </a:xfrm>
          <a:prstGeom prst="rect">
            <a:avLst/>
          </a:prstGeom>
          <a:solidFill>
            <a:srgbClr val="95B5C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它以外城内东南角侧的城郊为起点，向西沿着汴河溯流而上，经过内城通津门外的士桥、东角子门，到繁华的保康门街戛然而止。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46060" y="3589020"/>
            <a:ext cx="4187190" cy="2416175"/>
          </a:xfrm>
          <a:prstGeom prst="rect">
            <a:avLst/>
          </a:prstGeom>
          <a:solidFill>
            <a:srgbClr val="B3CAD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图中更为大量出现的是中小商人、手工业者、摊贩、苦力、脚夫，以及奴仆、尼姑、道士、走江湖的郎中、看相算命的占卜先生，三教九流，一应俱全。有人挑担，有人抬轿，有人拉车，有人驾马，有人手推小车，边走边卖，也有人衣衫褴褛沿街乞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36195" y="52431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4610" y="17856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科技华章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43710" y="1180465"/>
          <a:ext cx="9750425" cy="489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8975090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科技发展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208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宋代是中国古代经济关系发生新变化的关键时期。地主及自耕农发展生产的热忱高涨。社会生产力得到发展，为科学技术提供了较雄厚的物质基础，也对科技发展提出了要求，加之朝廷对军器、船舶制造的奖掖，促进科技发展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8402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成果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最为突出的成果，是为人类文明贡献出指南针、活字印刷术和火药武器三项重大发明创造。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宋代是中国天文学史上最为绚烂的时代，举凡天象的观测与记录、星图的绘制、观象与计时仪器的改良、历法的修订，及宇宙理论的推衍。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宋朝数学的发展，秦九韶程序和大衍求一术。分别将我国高次方程数值解法推进到一个新阶段，大衍求一术获得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中国剩余定理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之称。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257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宋代科技的辉煌发展史全方位的，地理学、地质学、医药学、冶金术、造船术、纺织术、制瓷术都有令人炫目的成就。这也是一个科学家辈出的时代，比如沈括、苏颂、毕昇等。正式经由他们的努力，宋代成为中国古代科技史上的巅峰时期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文运南移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43710" y="1180465"/>
          <a:ext cx="9750425" cy="454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8975090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文化重心向南转移的运动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93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东汉末年，北方的中国文化遭到一次又一次的巨大冲击，从而发生了文化重心南向转移的运动。经东晋，至两宋，这种文运南移的趋势更加强劲。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87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阶段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第一个：逼使中国文化南向转移的大波澜是西晋的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永嘉之乱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以及接踵而至的诸胡入主中原。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第二个：迫使中华文化向东南推进的大波澜是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安史之乱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，黄河中下游地区经过浩劫，残破不堪，继之而来的藩镇割据与政局动荡使士民再次大规模向南迁移。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第三个：爆发于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1126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年的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靖康之难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给予文化中心南迁以有力推动。金人攻破汴京，宋室如同当年晋室，南渡江南。以此为契机，中国文化的南迁终于完成。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93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杭州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-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苏州构成南北向文化轴心，取代了开封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-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洛阳东西向轴心。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政治中心人物南方化。学术中心南移。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640" y="91313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266825"/>
            <a:ext cx="613410" cy="4713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汉人的退守与游牧人的攻势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91135" y="606742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96365" y="1678305"/>
          <a:ext cx="10172700" cy="39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55"/>
                <a:gridCol w="9389745"/>
              </a:tblGrid>
              <a:tr h="6819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政治上的现状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947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契丹、党项、女真以及蒙古对宋人的长期包围与轮番撞击，在两宋文化系统中引发出深重的忧患意识。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2188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北宋人因被动挨打而产生的忧患，南宋人因国破家亡而产生的忧患交织一起，渗透于宋文化的各个层面。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因为忧患，两宋词坛生出一番苍凉凄楚或慷慨激昂的歌唱。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忧患还促进改革的产生。范仲淹的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庆历新政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和王安石的变法都与抗御北方游牧民族战略有关。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朔方冲击还将具有异族情调的文化因子输入宋文化系统内。比如音乐、绘画等。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570990"/>
            <a:ext cx="613410" cy="3927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征服者被征服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260475" y="1311910"/>
          <a:ext cx="1050480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40"/>
                <a:gridCol w="701675"/>
                <a:gridCol w="7183755"/>
                <a:gridCol w="1905635"/>
              </a:tblGrid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政权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汉化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特色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960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契丹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辽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在文化路线上，辽朝统治者全面汉化，并沿着汉文化轨道发展本民族文化。以孔子学说和儒家经典作为主导思想，从而确定辽代文化的发展方向，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辽家遵汉制，孔教祖宣尼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在汉化渗透的同时，契丹、党项、女真统治者并非轻易放弃本民族传统。比如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蕃礼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女真旧风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</a:tr>
              <a:tr h="960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女真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金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广泛吸收汉文化，在对辽、宋的战争中，金人表现出对汉文化的强烈渴求。汉文化人大规模流入金人社会的各个层面，促成金文化结构中汉文化主流地位的建立。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vMerge="1">
                  <a:tcPr anchor="ctr" anchorCtr="0">
                    <a:solidFill>
                      <a:srgbClr val="98B6C8"/>
                    </a:solidFill>
                  </a:tcPr>
                </a:tc>
              </a:tr>
              <a:tr h="670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党项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西夏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在和汉族频繁交往接触中，日益深刻地受到汉文化的熏染。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仿中国官属，任中国贤才，读中国书刊，用中国车服，行中国法令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 vMerge="1">
                  <a:tcPr anchor="ctr" anchorCtr="0">
                    <a:solidFill>
                      <a:srgbClr val="B5CBD8"/>
                    </a:solidFill>
                  </a:tcPr>
                </a:tc>
              </a:tr>
              <a:tr h="1249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蒙古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蒙古贵族中，只有忽必烈对中原文化采取欣然受容姿态。在儒生士大夫的反复诱导下，在既有的以汉法经略汉地的实际效应影响下，忽必烈改革旧俗，推行汉制，儒家典章制度的各种细目，几乎都被用作一代国制继承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实行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汉法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并不彻底，漠北固有旧俗仍在汉地有大量保留。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748790"/>
            <a:ext cx="613410" cy="3629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大哉乾元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96365" y="1678305"/>
          <a:ext cx="10172700" cy="406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0"/>
                <a:gridCol w="9224010"/>
              </a:tblGrid>
              <a:tr h="4260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大哉乾元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2269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空前广阔：在这广袤的境内，帝国统治者大规模地设置交通网络。蛛网般密布的交通网，不仅促进了以京师为中心的各地政治、经济的密切联系，而且有力地促进了文化的交流和传播。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元大都的宏丽绚烂：外域人称为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汗八里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，意即可汗之城或皇帝之城。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世界性的帝国：横跨亚欧的版图以及驿站制度的完善，使一向不曾处在统一控制下的东西交通至元代畅通无阻。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局限性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元代中外文化交通虽在规模上远超前代，但是东西方世界的相互认识上，还处于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印象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层次，这与两个世界的接触仅仅局限于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物质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层而非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思想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层有关。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748790"/>
            <a:ext cx="613410" cy="3629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杂剧与科技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306195" y="1632585"/>
          <a:ext cx="10474325" cy="394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9890125"/>
              </a:tblGrid>
              <a:tr h="4260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元朝文化的两大特点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元杂剧和科技的发展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2269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元杂剧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元朝是一个政治现实严峻的时代，汉民族被处于较低社会发展阶段的游牧民族所征服，人们传统的信念受到空前的挑战，国破家亡产生巨大的痛苦，处于最深沉的郁闷中。元朝又是一个活力抒发的时代，蒙古铁骑以草原游牧民族勇猛的性格席卷南下，受到先进文化的影响。因此整个社会的思想文化处于一种失去原有重心与平衡的混沌状态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女真与蒙古统治者对歌舞戏曲的喜好促进北方都市艺人的聚合。蒙古贵族的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贱儒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文化政策促成大批文人涉足杂剧创作。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元杂剧在精神上有两大主调，分别是倾吐民众的愤怒与讴歌非正式的美好追求。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科技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纵深度上，元代承袭生机勃勃、成就卓越的宋代科技，因而科学技术各门类起点较高、发展势头甚劲；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延展度上，元代广为受容大漠南北各民族的科技成果，又吸纳远至西亚、欧洲的科技英华。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表现：农学、水利、纺织、数学、天文历法。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631190" y="830580"/>
            <a:ext cx="1122807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古人类：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包括直立人和智人。其中直立人即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正在形成中的人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，智人即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完全的人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包含早期智人（古人）和晚期智人（新人）。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农业革命：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距今七八千年前后，即母系氏族社会后期，中华先民生活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     发生意义深远的变革，从直接攫取自然物的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     采集、渔猎经济，开始向生产型的农业、畜牧经济转化，先民获得稳定丰富的生活资料，从而实现文明的一大飞跃。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精神表现：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出现语言和记事符号、绘画与雕塑、音乐和舞蹈、天文历法、数学萌芽、建筑技术和百草成药。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原始宗教：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是原始时代的主流文化。宗教最初萌动于原始人的自然崇拜和灵物崇拜。后来抽象为图腾崇拜，即相信每个氏族起源于某种动物、植物或无生物，并将其视作族徽。后又显示出图腾崇拜呈组合趋势。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79690" y="918210"/>
            <a:ext cx="4296410" cy="1198685"/>
            <a:chOff x="12138" y="1424"/>
            <a:chExt cx="6766" cy="18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8" y="1468"/>
              <a:ext cx="6538" cy="17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139" y="1424"/>
              <a:ext cx="6765" cy="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古人类代表：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直立人：元谋人、蓝田人、北京人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早期智人：马坝人、大荔人、丁村人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晚期智人：柳江人、山顶洞人、资阳人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555" y="2536190"/>
            <a:ext cx="4022725" cy="922020"/>
            <a:chOff x="12138" y="1424"/>
            <a:chExt cx="6766" cy="182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8" y="1468"/>
              <a:ext cx="6538" cy="17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139" y="1424"/>
              <a:ext cx="6765" cy="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以生产经济为主导的新时期文化代表：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仰韶文化、龙山文化、河姆渡文化、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屈家岭文化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专制文网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55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45"/>
                <a:gridCol w="985583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文化专制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明清两朝作为中国延续两千多年的君主专制社会晚期，汉唐时代那种从容应付内外挑战的信心与能力已不复存在，两宋宽容开明的文化政策也难以为继。出于压制民众反抗、防范统治营垒分裂和异端崛起的需要，明清两朝专制君主集权走向极端，并厉行禁忌主义的文化政策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一方面，朝廷将儒学规定为士人必须崇奉的官方哲学，并将科举制度进一步完善化，以收买、罗致广大士人；另一方面，又屡兴大狱，对于在思想、文字上稍有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越轨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悖逆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表现的士人，予以无情镇压，甚至株连九族。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事例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朱元璋：挑剔字句、大开杀戒的文字之祸；顺治：毛重倬坊刻制艺序案；康熙：庄廷鑨明史稿案、戴名世《南山集》案；雍正：查嗣廷试题案，吕良文选案；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君主专制制度发展到顶峰状态的奇特产物，是中华文明史上黑暗、血腥的一页。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101346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八股：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答卷作文的格式由破题、承题、起讲、入手、起股、中股、后股、束股八部组成。其格式刻版、内容空虚无物。清代承袭明代文化政策，帝王提倡程朱理学，实行八股取士。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心学：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是一种高扬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亦即人的主体性的哲学。王阳明的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本体论，以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为天地万物主宰，充分肯定人的主体性、能动性，指明人所生活的世界离不开人的主观能动性。立足于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本体论，王阳明又提出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心即理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心外无理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以及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知行合一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等著名命题。以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去裁判外间事物，一切是非的价值便有了重估的必要。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异端：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时人称李贽为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异端之尤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。思想的核心，仍然是对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自然人性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、对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人欲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的热烈首肯。提出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童心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说，为人世间最可宝贵之物。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明清之际的非君思想：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随着对崇祯帝批判的展开，人们逐渐超越对某一君主个人的批判，而发展到对整个君主制度的总体清算。黄宗羲与唐甄是清初批判君主专制的两位健将。顾炎武、王夫之对极端皇权专制作出理性批判。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101346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下西洋：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以游牧民族入主中原的元世祖忽必烈企图远征日本列岛，也许是中华帝国大规模征服海外国度的唯一一次尝试。此后的郑和下西洋以规模和航海水平论，当时都世无其匹，但这次远航并无向海外作军事征服的意图，也不是为着推销商品，而是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耀兵异域，示中国富强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。劳民伤财而又无补于国的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弊政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，在航海史上如彗星现空，灿烂于一时，又转瞬即逝，而且无以后继，中国人终于失去加入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15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世纪之交的世界性地理大发现行列的机会，落伍于西方的历史也由此埋下伏笔。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海禁：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明清两朝出于专制统治的需要，采取闭关国策。比如禁止近海人民建造三桅以上大船下海与外国贸易，违者按谋叛罪处斩；禁止民间海上外贸，改造船只，无法远航等。虽然清朝曾开放海禁，但又受到封疆大吏的阻挠，如江苏巡抚张伯行诬上海商人张元隆结交海盗一案。雍正以后，尤其是乾隆年间，正式实行闭关政策，限定广州一口通商，并对民间海运横加干涉，中国人的海洋事业已大大落伍于世界步伐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37490" y="862330"/>
            <a:ext cx="117328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西学东渐：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宗教改革运动中，以扶助教皇为宗旨的耶稣会成立，耶稣会十分注意培养博学的牧师，前往南美、非洲和亚洲。这批传教士来到中国，努力顺应当地习俗，注意走上层路线，又推行学术传教方针，给明清之际的中国带来西方文化，主要是文艺复兴时期的科技成就，比如：天文历法，数学，地理学，物理学与机械工程学，火炮制造术等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中学西传：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17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18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的欧洲社会，特别是法国，也因耶稣会士的介绍与中国、西欧间贸易的蓬勃展开，对中国物质文明产生浓厚的兴趣。当时的欧洲流行中国的茶、丝绸、绣品、瓷器和漆器，在艺术样式上，以中国艺术为泉源的洛可可大为盛行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学术集成：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明清两代，中国古典文明进入总结阶段。调动巨量人力、物力，编纂《永乐大典》《古今图书集成》《四库全书》等类书、丛书，将古代浩如烟海的典籍加以排比类萃。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小说丰收：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从社会条件而论，是城市繁荣、商品经济发展、印刷术普及的产物，也与市民思潮的涌动有关。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第十章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37490" y="789305"/>
            <a:ext cx="1180782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开眼看世界：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成为中华民族从沉睡中觉醒的标志。林则徐、徐继畲、魏源等人担当了时代的前驱。</a:t>
            </a:r>
            <a:endParaRPr lang="zh-CN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近代文教设施：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书院改制与新学堂开办；近代报刊的发行及出版机构的建立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新知识分子：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新的时代条件，新的文化环境造就了不同于传统士大夫阶层的新一代知识分子群体。根据他们产生的来源，可以分为两大类型：一是由士大夫营垒分化而出，一则由新文化培育而成。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体现在时代意识、知识结构、新的角色认同。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体用之辨：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中体西用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是古老的中华文明吸纳西方文明的营养，创造了一种在当时的历史条件下所可能的模式。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中体西用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说自有其不可克服的内在矛盾，最根本的在于它袭用了传统的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范畴，却抛弃了体用相关、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体用不二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这些符合事物本来规律的古典认识论精华。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维新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到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革命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这两派都要求在制度文明层面上学习西方，但在方式和手段上存在分歧，前者温和，后者激烈。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习俗转化：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社会积习具有强大的历史惰性，不可能被一次政治风暴扫荡干净。加之领导辛亥革命的中国资产阶级本身在认识和行动上的种种缺陷，他们倡导的移风易俗文化活动并没有取得决定性的胜利，其影响范围多在城市，对广大农村则成效甚微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德、赛两先生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新文化运动在众多的领域掀起了思想解放的浪涛。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母系氏族与父系氏族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423035" y="1224915"/>
          <a:ext cx="10172065" cy="478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65"/>
                <a:gridCol w="4149090"/>
                <a:gridCol w="5401310"/>
              </a:tblGrid>
              <a:tr h="6553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母系氏族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父系氏族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913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旧石器时代中期和晚期，随着渔猎、采集经济的发展，男女分工明显，逐步由血缘公社转变为母系氏族社会。其间发明的农业、培植农作物的主要劳绩归功于妇女。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随着社会生产力向纵深发展，尤其是犁耕出现，要求身强力壮的男子从渔猎转向农业和专业手工业（如制陶），逐渐取代妇女成为主要农业劳动力，男子的社会地位历史性地超过妇女，母系氏族制向父系氏族制过渡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210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是由女祖先繁衍下来的一个血缘集团，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民人但知其母，不知其父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，世系按母系血缘计算。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是由父系血缘组成的社会集团，一个氏族的成员，是同一男性祖先的后裔及配偶。世系按父系计算，男子是社会和家庭的主宰和核心。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生产资料公有，集体生产，共同消费，血缘内婚向氏族外婚转变。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共居一定地域，共同占有、耕种一定土地，集体劳作，共同消费。出现剩余产品和私有财产，阶级分化，出现奴隶，掠夺战争频繁。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考古发现之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彩陶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微信图片_20230129202851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460" y="360045"/>
            <a:ext cx="3375660" cy="2164080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4" name="文本框 33"/>
          <p:cNvSpPr txBox="1"/>
          <p:nvPr/>
        </p:nvSpPr>
        <p:spPr>
          <a:xfrm>
            <a:off x="1438275" y="1175385"/>
            <a:ext cx="694118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天文历法：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大河村遗址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出土了绘有天象图案的彩陶片，图案多为太阳纹、月亮纹、日晕纹、星座纹、彗星纹等，被认为是目前我国已知最丰富的天文学实物资料。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数学萌芽：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在长期的采集、狩猎和原始农牧业活动中，大河村原始居民已掌握了简单的科学知识。比如在彩陶的描绘上，多采用2、3、6、8个图案，表明他们已经有了数学等分的概念。</a:t>
            </a:r>
            <a:endParaRPr lang="zh-CN" altLang="en-US" u="wavy">
              <a:solidFill>
                <a:srgbClr val="43677E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微信图片_202301292124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4318000"/>
            <a:ext cx="2212340" cy="1226820"/>
          </a:xfrm>
          <a:prstGeom prst="rect">
            <a:avLst/>
          </a:prstGeom>
        </p:spPr>
      </p:pic>
      <p:pic>
        <p:nvPicPr>
          <p:cNvPr id="11" name="图片 10" descr="微信图片_20230129212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0" y="4347210"/>
            <a:ext cx="1955165" cy="11976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438275" y="3037840"/>
            <a:ext cx="99148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绘画雕塑：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始绘画有装饰性图案画和写实性绘画两种。彩陶图案表现出由具体形象到抽象线条演化的趋势。比如半坡风格鱼纹是由写实鱼纹和由直线三角、弧线三角等元素组成的抽线鱼纹；庙底沟时期彩陶的一个突出特征是写实及抽象鸟纹的盛行。</a:t>
            </a:r>
            <a:r>
              <a:rPr lang="zh-CN" altLang="en-US" u="wavy">
                <a:solidFill>
                  <a:srgbClr val="43677E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根据研究发现，半坡时期重鱼纹，庙底沟时期重鸟纹。</a:t>
            </a:r>
            <a:endParaRPr lang="zh-CN" altLang="en-US" b="1" u="wavy">
              <a:solidFill>
                <a:srgbClr val="43677E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4140" y="5578475"/>
            <a:ext cx="478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上图为半坡类型写实和抽象鱼纹(采自张朋川:《中国彩陶图谱》图77、图78，文物出版社，2005年)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3" name="图片 32" descr="微信图片_20230129213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390" y="4347210"/>
            <a:ext cx="2364740" cy="181483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309735" y="4692015"/>
            <a:ext cx="181610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左图庙底沟类型简化鸟纹[(采自张朋川:《中国彩陶图谱》图84，文物出版社，2005年)]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14130" y="2670810"/>
            <a:ext cx="2439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上图为大河村白衣彩陶盆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第二章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79400" y="830580"/>
            <a:ext cx="1157986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世袭制：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随着私有制深化的发展，军政首长由推举变为世袭。启世袭禹的帝位，则标志着这一时代的开始。特殊的公共权利开始凌驾于社会之上，实施一系列行政措施予以保障。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夏朝：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至今尚未发现关于夏朝的直接文献，故这一朝代仍然带有传说性质。但通过考之以距今四千年左右（与夏朝年代相当）的二里头文化，可以得见夏朝文化所达到的实际水平，已进入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铜石并用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时期，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以铜为兵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之说获得实据。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青铜时代：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先秦称铜为金。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主要指商朝和西周，亦可包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括春秋战国这一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铜铁并用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的时期。青铜器主要分为礼器、乐器、兵器、生产工具和饮食器，其中礼器与兵器的工艺水平最高。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甲骨文：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殷商王室从事祭祀、征伐、田猎等活动时进行占卜的记录，因刻于龟甲、兽骨上，称为甲骨文。又因内容为卜问记录，又称甲骨卜辞。清末光绪年间从殷都遗址大批出土，故称殷墟卜辞，或殷虚书契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（虚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墟，契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刻）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93175" y="3847465"/>
            <a:ext cx="3179445" cy="1198880"/>
            <a:chOff x="13669" y="6128"/>
            <a:chExt cx="5007" cy="18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9" y="6128"/>
              <a:ext cx="4724" cy="1887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3748" y="6128"/>
              <a:ext cx="492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贻我青铜镜。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东汉辛延年《羽林郎》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国之大事，在祀与戎。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r"/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《左传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成公十三年》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第二章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47650" y="769620"/>
            <a:ext cx="1179512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金文：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铜器铭文。金文到周朝发达起来，最长的《毛公鼎》铭文，达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497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字。金文是王室大事的铭记，多为歌功颂德的问题，大半铸在礼器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和乐器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上，故又称钟鼎文。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巫、史、祝、卜：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商朝和西周时期的文化官员，分别是职业文化匠师、王左右掌管祭祀和纪事的官员、祭祀时致告鬼神之词的人、专掌占卜的官员。他们对中国文化的早期发展有着特殊贡献。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敬天法祖成为中国人基本信仰的原因：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殷商是神权时代，是鬼神观念盛行的时代。周朝发展了殷商的至上神观念，同时在宗法宗教中渗入人文主义成分，天命观中保有理性主义位置。所以绝对的天神崇拜宗教在中国始终没有占据统治地位，而敬天法祖的宗法宗教构成中国宗教的主体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宗法制度：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以父系血缘关系为前提，以父权和族权为维系力量，将同姓同氏者结成一个有共同经济政治利益的族群。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制礼作乐的深远用意：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用礼的规范、政的划一、刑的强制，配之以乐的感染，便能同一民心，成就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治道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学在官府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学在私门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423035" y="1134745"/>
          <a:ext cx="10172065" cy="50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65"/>
                <a:gridCol w="4579620"/>
                <a:gridCol w="4970780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学在官府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学在私门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563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殷商、西周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春秋末年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639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一元未分的王官之学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多元纷繁的百家之学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369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殷商时期，天神崇拜与祖先崇拜合二为一，这种帝祖一体的宗教观支配全社会，神权从属于王权；西周时期，天帝崇拜与祖先崇拜分离，殷商的文化官守传统在西周得到保持和加强。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天子的权威大为衰减；社会生产力的进步，推动土地国有（王有）向土地私有转化；兼并战争使人才问题突显出来，使得各级统治者在宗法制的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亲亲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之外，同时实行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贤贤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举例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殷商时期的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巫史文化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巫卜文化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；西周时期的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国学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乡学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周守藏史老聃私自著书兴学；鲁国乐师师襄、夷人郯子、郑国的邓析、苌弘、王骀也都收徒讲学。而创私学、兴教育最有成绩的是孔丘。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1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3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5.xml><?xml version="1.0" encoding="utf-8"?>
<p:tagLst xmlns:p="http://schemas.openxmlformats.org/presentationml/2006/main">
  <p:tag name="KSO_WM_UNIT_TABLE_BEAUTIFY" val="smartTable{54a0e380-6195-4e9c-9ec9-a8d40c97e70e}"/>
  <p:tag name="TABLE_ENDDRAG_ORIGIN_RECT" val="610*180"/>
  <p:tag name="TABLE_ENDDRAG_RECT" val="109*302*610*180"/>
  <p:tag name="KSO_WM_SCREEN_THEME_FLAG" val="Dlrq25wU2PGuGg5bbmjbDN/7GDuKRvPCj0JlKsC8A5t8ez9wVVLUPwrqHUOiI4vW2xgcY+0LDZ4/7kWF4x3n9uOorFyQV155ua74CIsHp6E=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10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4.xml><?xml version="1.0" encoding="utf-8"?>
<p:tagLst xmlns:p="http://schemas.openxmlformats.org/presentationml/2006/main">
  <p:tag name="KSO_WM_UNIT_TABLE_BEAUTIFY" val="smartTable{462265e6-74d9-464c-ac1e-5f0091e91c0c}"/>
  <p:tag name="TABLE_ENDDRAG_ORIGIN_RECT" val="767*366"/>
  <p:tag name="TABLE_ENDDRAG_RECT" val="137*101*767*366"/>
  <p:tag name="KSO_WM_SCREEN_THEME_FLAG" val="Dlrq25wU2PGuGg5bbmjbDN/7GDuKRvPCj0JlKsC8A5t8ez9wVVLUPwrqHUOiI4vW2xgcY+0LDZ4/7kWF4x3n9uOorFyQV155ua74CIsHp6E=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6.xml><?xml version="1.0" encoding="utf-8"?>
<p:tagLst xmlns:p="http://schemas.openxmlformats.org/presentationml/2006/main">
  <p:tag name="KSO_WM_UNIT_TABLE_BEAUTIFY" val="smartTable{462265e6-74d9-464c-ac1e-5f0091e91c0c}"/>
  <p:tag name="TABLE_ENDDRAG_ORIGIN_RECT" val="767*366"/>
  <p:tag name="TABLE_ENDDRAG_RECT" val="137*101*767*366"/>
  <p:tag name="KSO_WM_SCREEN_THEME_FLAG" val="Dlrq25wU2PGuGg5bbmjbDN/7GDuKRvPCj0JlKsC8A5t8ez9wVVLUPwrqHUOiI4vW2xgcY+0LDZ4/7kWF4x3n9uOorFyQV155ua74CIsHp6E=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18.xml><?xml version="1.0" encoding="utf-8"?>
<p:tagLst xmlns:p="http://schemas.openxmlformats.org/presentationml/2006/main">
  <p:tag name="KSO_WM_UNIT_TABLE_BEAUTIFY" val="smartTable{462265e6-74d9-464c-ac1e-5f0091e91c0c}"/>
  <p:tag name="TABLE_ENDDRAG_ORIGIN_RECT" val="800*312"/>
  <p:tag name="TABLE_ENDDRAG_RECT" val="99*130*801*312"/>
  <p:tag name="KSO_WM_SCREEN_THEME_FLAG" val="Dlrq25wU2PGuGg5bbmjbDN/7GDuKRvPCj0JlKsC8A5t8ez9wVVLUPwrqHUOiI4vW2xgcY+0LDZ4/7kWF4x3n9uOorFyQV155ua74CIsHp6E=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20.xml><?xml version="1.0" encoding="utf-8"?>
<p:tagLst xmlns:p="http://schemas.openxmlformats.org/presentationml/2006/main">
  <p:tag name="KSO_WM_UNIT_TABLE_BEAUTIFY" val="smartTable{462265e6-74d9-464c-ac1e-5f0091e91c0c}"/>
  <p:tag name="TABLE_ENDDRAG_ORIGIN_RECT" val="827*345"/>
  <p:tag name="TABLE_ENDDRAG_RECT" val="90*107*827*345"/>
  <p:tag name="KSO_WM_SCREEN_THEME_FLAG" val="Dlrq25wU2PGuGg5bbmjbDN/7GDuKRvPCj0JlKsC8A5t8ez9wVVLUPwrqHUOiI4vW2xgcY+0LDZ4/7kWF4x3n9uOorFyQV155ua74CIsHp6E=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2.xml><?xml version="1.0" encoding="utf-8"?>
<p:tagLst xmlns:p="http://schemas.openxmlformats.org/presentationml/2006/main">
  <p:tag name="KSO_WM_UNIT_TABLE_BEAUTIFY" val="smartTable{462265e6-74d9-464c-ac1e-5f0091e91c0c}"/>
  <p:tag name="TABLE_ENDDRAG_ORIGIN_RECT" val="801*294"/>
  <p:tag name="TABLE_ENDDRAG_RECT" val="109*132*801*295"/>
  <p:tag name="KSO_WM_SCREEN_THEME_FLAG" val="Dlrq25wU2PGuGg5bbmjbDN/7GDuKRvPCj0JlKsC8A5t8ez9wVVLUPwrqHUOiI4vW2xgcY+0LDZ4/7kWF4x3n9uOorFyQV155ua74CIsHp6E=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4.xml><?xml version="1.0" encoding="utf-8"?>
<p:tagLst xmlns:p="http://schemas.openxmlformats.org/presentationml/2006/main">
  <p:tag name="KSO_WM_UNIT_TABLE_BEAUTIFY" val="smartTable{462265e6-74d9-464c-ac1e-5f0091e91c0c}"/>
  <p:tag name="TABLE_ENDDRAG_ORIGIN_RECT" val="824*333"/>
  <p:tag name="TABLE_ENDDRAG_RECT" val="109*132*824*333"/>
  <p:tag name="KSO_WM_SCREEN_THEME_FLAG" val="Dlrq25wU2PGuGg5bbmjbDN/7GDuKRvPCj0JlKsC8A5t8ez9wVVLUPwrqHUOiI4vW2xgcY+0LDZ4/7kWF4x3n9uOorFyQV155ua74CIsHp6E=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6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132.xml><?xml version="1.0" encoding="utf-8"?>
<p:tagLst xmlns:p="http://schemas.openxmlformats.org/presentationml/2006/main">
  <p:tag name="COMMONDATA" val="eyJoZGlkIjoiMDEwNzQ1ZDdhNmQ4N2RjMGMzZWM2YzZjMjRjZTc2N2QifQ=="/>
  <p:tag name="KSO_WM_SCREEN_THEME_FLAG" val="Dlrq25wU2PGuGg5bbmjbDN/7GDuKRvPCj0JlKsC8A5t8ez9wVVLUPwrqHUOiI4vW2xgcY+0LDZ4/7kWF4x3n9uOorFyQV155ua74CIsHp6E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N/7GDuKRvPCj0JlKsC8A5t8ez9wVVLUPwrqHUOiI4vW2xgcY+0LDZ4/7kWF4x3n9uOorFyQV155ua74CIsHp6E=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FULL_TEXT_BEAUTIFY_COPY_ID" val="150995353"/>
  <p:tag name="KSO_WM_SCREEN_THEME_FLAG" val="Dlrq25wU2PGuGg5bbmjbDN/7GDuKRvPCj0JlKsC8A5t8ez9wVVLUPwrqHUOiI4vW2xgcY+0LDZ4/7kWF4x3n9uOorFyQV155ua74CIsHp6E=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67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2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4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N/7GDuKRvPCj0JlKsC8A5t8ez9wVVLUPwrqHUOiI4vW2xgcY+0LDZ4/7kWF4x3n9uOorFyQV155ua74CIsHp6E=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6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79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81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83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N/7GDuKRvPCj0JlKsC8A5t8ez9wVVLUPwrqHUOiI4vW2xgcY+0LDZ4/7kWF4x3n9uOorFyQV155ua74CIsHp6E=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85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N/7GDuKRvPCj0JlKsC8A5t8ez9wVVLUPwrqHUOiI4vW2xgcY+0LDZ4/7kWF4x3n9uOorFyQV155ua74CIsHp6E=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87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N/7GDuKRvPCj0JlKsC8A5t8ez9wVVLUPwrqHUOiI4vW2xgcY+0LDZ4/7kWF4x3n9uOorFyQV155ua74CIsHp6E=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89.xml><?xml version="1.0" encoding="utf-8"?>
<p:tagLst xmlns:p="http://schemas.openxmlformats.org/presentationml/2006/main">
  <p:tag name="KSO_WM_UNIT_TABLE_BEAUTIFY" val="smartTable{54a0e380-6195-4e9c-9ec9-a8d40c97e70e}"/>
  <p:tag name="TABLE_ENDDRAG_ORIGIN_RECT" val="379*402"/>
  <p:tag name="TABLE_ENDDRAG_RECT" val="557*79*379*402"/>
  <p:tag name="KSO_WM_SCREEN_THEME_FLAG" val="Dlrq25wU2PGuGg5bbmjbDN/7GDuKRvPCj0JlKsC8A5t8ez9wVVLUPwrqHUOiI4vW2xgcY+0LDZ4/7kWF4x3n9uOorFyQV155ua74CIsHp6E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/7GDuKRvPCj0JlKsC8A5t8ez9wVVLUPwrqHUOiI4vW2xgcY+0LDZ4/7kWF4x3n9uOorFyQV155ua74CIsHp6E=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3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5.xml><?xml version="1.0" encoding="utf-8"?>
<p:tagLst xmlns:p="http://schemas.openxmlformats.org/presentationml/2006/main">
  <p:tag name="KSO_WM_UNIT_TABLE_BEAUTIFY" val="smartTable{54a0e380-6195-4e9c-9ec9-a8d40c97e70e}"/>
  <p:tag name="TABLE_ENDDRAG_ORIGIN_RECT" val="422*432"/>
  <p:tag name="TABLE_ENDDRAG_RECT" val="514*77*422*432"/>
  <p:tag name="KSO_WM_SCREEN_THEME_FLAG" val="Dlrq25wU2PGuGg5bbmjbDN/7GDuKRvPCj0JlKsC8A5t8ez9wVVLUPwrqHUOiI4vW2xgcY+0LDZ4/7kWF4x3n9uOorFyQV155ua74CIsHp6E=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7.xml><?xml version="1.0" encoding="utf-8"?>
<p:tagLst xmlns:p="http://schemas.openxmlformats.org/presentationml/2006/main">
  <p:tag name="KSO_WM_UNIT_TABLE_BEAUTIFY" val="smartTable{54a0e380-6195-4e9c-9ec9-a8d40c97e70e}"/>
  <p:tag name="TABLE_ENDDRAG_ORIGIN_RECT" val="627*371"/>
  <p:tag name="TABLE_ENDDRAG_RECT" val="273*97*627*371"/>
  <p:tag name="KSO_WM_SCREEN_THEME_FLAG" val="Dlrq25wU2PGuGg5bbmjbDN/7GDuKRvPCj0JlKsC8A5t8ez9wVVLUPwrqHUOiI4vW2xgcY+0LDZ4/7kWF4x3n9uOorFyQV155ua74CIsHp6E=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/7GDuKRvPCj0JlKsC8A5t8ez9wVVLUPwrqHUOiI4vW2xgcY+0LDZ4/7kWF4x3n9uOorFyQV155ua74CIsHp6E="/>
</p:tagLst>
</file>

<file path=ppt/tags/tag99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N/7GDuKRvPCj0JlKsC8A5t8ez9wVVLUPwrqHUOiI4vW2xgcY+0LDZ4/7kWF4x3n9uOorFyQV155ua74CIsHp6E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15820</Words>
  <PresentationFormat>宽屏</PresentationFormat>
  <Paragraphs>941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2023-03-31T08:12:58Z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174DBF1E009B4DECB6BA0CFDEC356A60</vt:lpwstr>
  </property>
</Properties>
</file>