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84" r:id="rId3"/>
    <p:sldId id="258" r:id="rId4"/>
    <p:sldId id="259" r:id="rId5"/>
    <p:sldId id="352" r:id="rId6"/>
    <p:sldId id="263" r:id="rId7"/>
    <p:sldId id="300" r:id="rId8"/>
    <p:sldId id="310" r:id="rId9"/>
    <p:sldId id="311" r:id="rId10"/>
    <p:sldId id="278" r:id="rId11"/>
    <p:sldId id="336" r:id="rId12"/>
    <p:sldId id="279" r:id="rId13"/>
    <p:sldId id="312" r:id="rId14"/>
    <p:sldId id="282" r:id="rId15"/>
    <p:sldId id="285" r:id="rId16"/>
    <p:sldId id="270" r:id="rId17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0" userDrawn="1">
          <p15:clr>
            <a:srgbClr val="A4A3A4"/>
          </p15:clr>
        </p15:guide>
        <p15:guide id="2" pos="382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C" initials="" lastIdx="0" clrIdx="0"/>
  <p:cmAuthor id="1" name="FtpDown" initials="F" lastIdx="2" clrIdx="0"/>
  <p:cmAuthor id="2" name="新课标第一网" initials="新" lastIdx="1" clrIdx="0"/>
  <p:cmAuthor id="3" name="Sky123.Org" initials="S" lastIdx="1" clrIdx="2"/>
  <p:cmAuthor id="4" name="www.xkb1.com" initials="" lastIdx="0" clrIdx="1"/>
  <p:cmAuthor id="7" name="宋洁然" initials="宋" lastIdx="0" clrIdx="1"/>
  <p:cmAuthor id="8" name="ming qiu" initials="m" lastIdx="0" clrIdx="1"/>
  <p:cmAuthor id="9" name="dongyu" initials="d" lastIdx="0" clrIdx="8"/>
  <p:cmAuthor id="10" name="houyanan21" initials="h" lastIdx="0" clrIdx="9"/>
  <p:cmAuthor id="75" name="作者" initials="A" lastIdx="0" clrIdx="24"/>
  <p:cmAuthor id="5" name="Administrator" initials="A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DEFFF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20"/>
        <p:guide pos="382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108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5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84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image" Target="../media/image15.png"/><Relationship Id="rId1" Type="http://schemas.openxmlformats.org/officeDocument/2006/relationships/tags" Target="../tags/tag96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ags" Target="../tags/tag6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ags" Target="../tags/tag7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tags" Target="../tags/tag83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26440" y="1213485"/>
            <a:ext cx="11377295" cy="4295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试卷满分</a:t>
            </a: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100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分，选择题</a:t>
            </a: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30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题，一题</a:t>
            </a: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分共</a:t>
            </a: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60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分，  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主观题</a:t>
            </a: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题共</a:t>
            </a: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40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分。</a:t>
            </a:r>
            <a:r>
              <a:rPr lang="en-US" altLang="zh-CN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中考</a:t>
            </a:r>
            <a:r>
              <a:rPr lang="en-US" altLang="zh-CN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)</a:t>
            </a:r>
            <a:endParaRPr lang="zh-CN" altLang="en-US" sz="32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.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考查范围</a:t>
            </a:r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: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九年级上册</a:t>
            </a:r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1-6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单元。</a:t>
            </a:r>
            <a:endParaRPr lang="en-US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难度系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数</a:t>
            </a:r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0.76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，年级均分：</a:t>
            </a:r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37.9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本班</a:t>
            </a:r>
            <a:r>
              <a:rPr lang="en-US" altLang="zh-CN" sz="32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37.2 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中考：</a:t>
            </a:r>
            <a:r>
              <a:rPr lang="en-US" altLang="zh-CN" sz="32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33.4 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endParaRPr lang="en-US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4.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兼顾基础性与区分度。</a:t>
            </a: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（所有学生都能入手，但高分不容易）</a:t>
            </a:r>
            <a:endParaRPr lang="zh-CN" altLang="en-US" sz="2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</a:t>
            </a:r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.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特点：综合性强，开放性试题多。</a:t>
            </a:r>
            <a:endParaRPr lang="en-US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en-US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TextBox 6"/>
          <p:cNvSpPr/>
          <p:nvPr>
            <p:custDataLst>
              <p:tags r:id="rId1"/>
            </p:custDataLst>
          </p:nvPr>
        </p:nvSpPr>
        <p:spPr>
          <a:xfrm>
            <a:off x="904875" y="323850"/>
            <a:ext cx="2299970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  <a:cs typeface="方正粗黑宋简体" panose="02000000000000000000" charset="-122"/>
                <a:sym typeface="+mn-ea"/>
              </a:rPr>
              <a:t>试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方正粗黑宋简体" panose="02000000000000000000" charset="-122"/>
                <a:sym typeface="+mn-ea"/>
              </a:rPr>
              <a:t>题分析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15465" y="4251325"/>
            <a:ext cx="731329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年级最高：</a:t>
            </a: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49.5</a:t>
            </a:r>
            <a:r>
              <a:rPr lang="zh-CN" altLang="en-US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（</a:t>
            </a: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99</a:t>
            </a:r>
            <a:r>
              <a:rPr lang="zh-CN" altLang="en-US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）本班最高</a:t>
            </a: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47.5</a:t>
            </a:r>
            <a:r>
              <a:rPr lang="zh-CN" altLang="en-US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95</a:t>
            </a:r>
            <a:r>
              <a:rPr lang="zh-CN" altLang="en-US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）</a:t>
            </a:r>
            <a:endParaRPr lang="en-US" altLang="zh-CN" sz="2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TextBox 6"/>
          <p:cNvSpPr/>
          <p:nvPr>
            <p:custDataLst>
              <p:tags r:id="rId1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二、材料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680" y="827955"/>
            <a:ext cx="4064000" cy="52197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（二）方法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11455" y="1374140"/>
            <a:ext cx="116332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(2) </a:t>
            </a:r>
            <a:r>
              <a:rPr lang="zh-CN" altLang="en-US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根据材料三并结合所学，对比图一和图二，写出你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对“而古罗马建筑式样则是在古希腊的基础上加以改进”的理解</a:t>
            </a:r>
            <a:r>
              <a:rPr lang="zh-CN" altLang="en-US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。（2分）</a:t>
            </a:r>
            <a:r>
              <a:rPr lang="zh-CN" altLang="en-US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（2分）</a:t>
            </a:r>
            <a:endParaRPr lang="zh-CN" altLang="en-US" sz="24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14575" y="828040"/>
            <a:ext cx="1925955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lumMod val="95000"/>
                  </a:schemeClr>
                </a:solidFill>
              </a14:hiddenFill>
            </a:ext>
          </a:extLst>
        </p:spPr>
        <p:txBody>
          <a:bodyPr wrap="square" rtlCol="0" anchor="t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史论结合</a:t>
            </a:r>
            <a:endParaRPr lang="zh-CN" altLang="en-US" sz="3200" b="1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3029" t="68496" r="50918" b="24071"/>
          <a:stretch>
            <a:fillRect/>
          </a:stretch>
        </p:blipFill>
        <p:spPr>
          <a:xfrm>
            <a:off x="380365" y="2270760"/>
            <a:ext cx="11464290" cy="1311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47136" t="6073" r="43365"/>
          <a:stretch>
            <a:fillRect/>
          </a:stretch>
        </p:blipFill>
        <p:spPr>
          <a:xfrm rot="16200000">
            <a:off x="5659755" y="-1576070"/>
            <a:ext cx="905510" cy="114642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377190" y="4730115"/>
            <a:ext cx="11551920" cy="11988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sz="2400" b="1">
                <a:effectLst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答案：古罗马对古希腊既有继承又有创新。继承了古希腊的廊柱并衍生出塔斯干式柱和组合式柱式，又发展出拱门和穹顶。</a:t>
            </a:r>
            <a:endParaRPr lang="zh-CN" sz="2400" b="1">
              <a:effectLst/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7864475" y="688340"/>
            <a:ext cx="3720465" cy="7073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>
              <a:lnSpc>
                <a:spcPct val="15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说一说为什么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-1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分？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TextBox 6"/>
          <p:cNvSpPr/>
          <p:nvPr>
            <p:custDataLst>
              <p:tags r:id="rId1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二、材料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680" y="827955"/>
            <a:ext cx="4064000" cy="52197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（二）方法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1099820" y="1689100"/>
            <a:ext cx="9230995" cy="4711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>
              <a:lnSpc>
                <a:spcPct val="10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观察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以上答题卡，说一说①为什么得满分？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②为什么失分？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8665" y="4222750"/>
            <a:ext cx="946785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330815" y="3411220"/>
            <a:ext cx="902335" cy="93535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r>
              <a:rPr lang="en-US" altLang="zh-CN" sz="5400" b="1" baseline="-250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+2</a:t>
            </a:r>
            <a:endParaRPr lang="en-US" altLang="zh-CN" sz="5400" b="1" baseline="-250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10391140" y="4576445"/>
            <a:ext cx="902335" cy="93535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r>
              <a:rPr lang="en-US" altLang="zh-CN" sz="5400" b="1" baseline="-250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+1</a:t>
            </a:r>
            <a:endParaRPr lang="en-US" altLang="zh-CN" sz="5400" b="1" baseline="-250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49525" y="810895"/>
            <a:ext cx="6821170" cy="53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lumMod val="95000"/>
                  </a:schemeClr>
                </a:solidFill>
              </a14:hiddenFill>
            </a:ext>
          </a:extLst>
        </p:spPr>
        <p:txBody>
          <a:bodyPr wrap="square" rtlCol="0" anchor="t">
            <a:noAutofit/>
          </a:bodyPr>
          <a:p>
            <a:pPr>
              <a:buClrTx/>
              <a:buSzTx/>
              <a:buFontTx/>
            </a:pP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启示类（谈看法）：是什么</a:t>
            </a:r>
            <a:r>
              <a:rPr lang="en-US" altLang="zh-CN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+</a:t>
            </a: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怎么做</a:t>
            </a:r>
            <a:endParaRPr lang="zh-CN" altLang="en-US" sz="3200" b="1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430" y="2283460"/>
            <a:ext cx="98120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None/>
            </a:pPr>
            <a:r>
              <a:rPr lang="zh-CN" sz="24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en-US" altLang="zh-CN" sz="24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sz="24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)结合材料五并联系所学知识，</a:t>
            </a:r>
            <a:r>
              <a:rPr lang="zh-CN" sz="2400" b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谈谈</a:t>
            </a:r>
            <a:r>
              <a:rPr lang="zh-CN" sz="24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你对不同国家、地区的文明的</a:t>
            </a:r>
            <a:r>
              <a:rPr lang="zh-CN" sz="2400" b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看法</a:t>
            </a:r>
            <a:r>
              <a:rPr lang="zh-CN" sz="24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。（2分）</a:t>
            </a:r>
            <a:endParaRPr lang="zh-CN" sz="2400" b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611505" y="3192780"/>
            <a:ext cx="675005" cy="2319020"/>
          </a:xfrm>
          <a:prstGeom prst="rect">
            <a:avLst/>
          </a:prstGeom>
        </p:spPr>
        <p:txBody>
          <a:bodyPr vert="eaVert"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>
                <a:latin typeface="Arial" panose="020B0604020202020204" pitchFamily="34" charset="0"/>
                <a:ea typeface="微软雅黑" panose="020B0503020204020204" charset="-122"/>
              </a:rPr>
              <a:t>①</a:t>
            </a:r>
            <a:r>
              <a:rPr lang="en-US" altLang="zh-CN" sz="3200">
                <a:latin typeface="Arial" panose="020B0604020202020204" pitchFamily="34" charset="0"/>
                <a:ea typeface="微软雅黑" panose="020B0503020204020204" charset="-122"/>
              </a:rPr>
              <a:t>         </a:t>
            </a:r>
            <a:r>
              <a:rPr lang="zh-CN" altLang="en-US" sz="3200">
                <a:latin typeface="Arial" panose="020B0604020202020204" pitchFamily="34" charset="0"/>
                <a:ea typeface="微软雅黑" panose="020B0503020204020204" charset="-122"/>
              </a:rPr>
              <a:t>②</a:t>
            </a:r>
            <a:r>
              <a:rPr lang="en-US" altLang="zh-CN" sz="3200">
                <a:latin typeface="Arial" panose="020B0604020202020204" pitchFamily="34" charset="0"/>
                <a:ea typeface="微软雅黑" panose="020B0503020204020204" charset="-122"/>
              </a:rPr>
              <a:t>      </a:t>
            </a:r>
            <a:endParaRPr lang="zh-CN" altLang="en-US" sz="32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l="3889" t="79251" r="51416" b="13927"/>
          <a:stretch>
            <a:fillRect/>
          </a:stretch>
        </p:blipFill>
        <p:spPr>
          <a:xfrm>
            <a:off x="1286510" y="3236595"/>
            <a:ext cx="8858250" cy="9569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l="4561" t="80103" r="51187" b="13633"/>
          <a:stretch>
            <a:fillRect/>
          </a:stretch>
        </p:blipFill>
        <p:spPr>
          <a:xfrm>
            <a:off x="1286510" y="4709160"/>
            <a:ext cx="8858250" cy="883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329805" y="1043940"/>
            <a:ext cx="4785995" cy="2771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zh-CN" sz="2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sz="2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sz="2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）阅读以上材料，选取两个或两个以上史事，提炼一个主题，据材料并结合所学知识加以论述。（要求：观点明确，史论结合，条理清楚，逻辑通顺）（</a:t>
            </a:r>
            <a:r>
              <a:rPr lang="en-US" sz="2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</a:t>
            </a:r>
            <a:r>
              <a:rPr lang="zh-CN" sz="2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分）</a:t>
            </a:r>
            <a:endParaRPr lang="zh-CN" altLang="en-US" sz="2800" b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2613660" y="645160"/>
            <a:ext cx="834898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32．以下是主题为“经济发展与社会变革” 的相关历史事件。（11分）</a:t>
            </a:r>
            <a:endParaRPr lang="zh-CN" sz="20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3" name="TextBox 6"/>
          <p:cNvSpPr/>
          <p:nvPr>
            <p:custDataLst>
              <p:tags r:id="rId1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二、材料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06680" y="554270"/>
            <a:ext cx="4064000" cy="52197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（三）论述题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11" name="表格 10"/>
          <p:cNvGraphicFramePr/>
          <p:nvPr/>
        </p:nvGraphicFramePr>
        <p:xfrm>
          <a:off x="428625" y="1267460"/>
          <a:ext cx="6762750" cy="5212080"/>
        </p:xfrm>
        <a:graphic>
          <a:graphicData uri="http://schemas.openxmlformats.org/drawingml/2006/table">
            <a:tbl>
              <a:tblPr/>
              <a:tblGrid>
                <a:gridCol w="958850"/>
                <a:gridCol w="580390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14世纪中叶后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一些富裕农民将土地集中起来，建立租地农场;一些商人，统一配备生产工具，集中劳动，形成集中的手工工场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1321年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但丁完成《神曲》的创作，同年9月14日病逝于拉文那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1492年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受西班牙王室资助，哥伦布横渡大西洋，到达巴哈马群岛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1497年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达伽马从葡萄牙出发，绕过好望角，横渡印度洋，于1498年到达印度西海岸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1507年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达芬奇完成《蒙娜丽莎》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1519年-1522年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麦哲伦率领船队第一次完成环球航行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965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1564年-1616年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1564 年，莎士比亚出生于英国沃里克郡斯特拉福镇，1595年，创作的戏剧《罗密欧与朱丽叶》《伸夏夜之梦》首演。1601 年，创作的戏剧《哈姆雷特》首演，引起文坛关注。1616年4月 23日，在故乡去世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1588年	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英国海军在英吉利海峡，以少胜多，打败西班牙“无敌舰队”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17世纪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英国进行以贩卖黑奴为中心的“三角贸易”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17世纪下半叶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英国凭借强大的实力最终战胜了荷兰、法国，在世界各地夺取大片殖民地，自诩为“日不落帝国”。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18" name="直接连接符 17"/>
          <p:cNvCxnSpPr/>
          <p:nvPr>
            <p:custDataLst>
              <p:tags r:id="rId3"/>
            </p:custDataLst>
          </p:nvPr>
        </p:nvCxnSpPr>
        <p:spPr>
          <a:xfrm>
            <a:off x="10814050" y="1495425"/>
            <a:ext cx="7315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4"/>
            </p:custDataLst>
          </p:nvPr>
        </p:nvCxnSpPr>
        <p:spPr>
          <a:xfrm>
            <a:off x="8855710" y="2770505"/>
            <a:ext cx="7315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5"/>
            </p:custDataLst>
          </p:nvPr>
        </p:nvCxnSpPr>
        <p:spPr>
          <a:xfrm>
            <a:off x="10626725" y="1946910"/>
            <a:ext cx="7315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6"/>
            </p:custDataLst>
          </p:nvPr>
        </p:nvCxnSpPr>
        <p:spPr>
          <a:xfrm>
            <a:off x="9895205" y="2353945"/>
            <a:ext cx="7315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7247890" y="4165600"/>
            <a:ext cx="4867275" cy="2245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论述题规范及评分标准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观点</a:t>
            </a:r>
            <a:r>
              <a:rPr lang="en-US" altLang="zh-CN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/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主题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—1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史实：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事件提取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—2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③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论述：史论结合</a:t>
            </a:r>
            <a:r>
              <a:rPr lang="en-US" altLang="zh-CN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联系</a:t>
            </a:r>
            <a:r>
              <a:rPr lang="en-US" altLang="zh-CN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—5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</a:t>
            </a:r>
            <a:endParaRPr lang="zh-CN" altLang="en-US" sz="28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④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小结：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回扣观点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—1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6575" y="1106170"/>
            <a:ext cx="4070985" cy="46037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租地农场和手工工场的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出现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745990" y="1566545"/>
            <a:ext cx="2445385" cy="46037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文艺复兴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745990" y="2199640"/>
            <a:ext cx="2445385" cy="46037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新航路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开辟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745990" y="5201920"/>
            <a:ext cx="2445385" cy="46037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早期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殖民掠夺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animBg="1"/>
      <p:bldP spid="20" grpId="0" bldLvl="0" animBg="1"/>
      <p:bldP spid="21" grpId="0" bldLvl="0" animBg="1"/>
      <p:bldP spid="22" grpId="0" bldLvl="0" animBg="1"/>
      <p:bldP spid="23" grpId="0" bldLvl="0" animBg="1"/>
      <p:bldP spid="20" grpId="1" animBg="1"/>
      <p:bldP spid="21" grpId="1" animBg="1"/>
      <p:bldP spid="22" grpId="1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TextBox 6"/>
          <p:cNvSpPr/>
          <p:nvPr>
            <p:custDataLst>
              <p:tags r:id="rId1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二、材料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4083" t="5611"/>
          <a:stretch>
            <a:fillRect/>
          </a:stretch>
        </p:blipFill>
        <p:spPr>
          <a:xfrm>
            <a:off x="3061335" y="1453515"/>
            <a:ext cx="8890635" cy="395097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44525" y="732790"/>
            <a:ext cx="10861675" cy="52197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如果你是小小评卷员，请依照评分标准给这份试卷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打分。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4935" y="1713230"/>
            <a:ext cx="2946400" cy="30460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论述题评分标准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观点</a:t>
            </a:r>
            <a:r>
              <a:rPr lang="en-US" altLang="zh-CN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/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主题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分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史实：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事件提取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分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③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论述：史论结合</a:t>
            </a:r>
            <a:r>
              <a:rPr lang="en-US" altLang="zh-CN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联系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5分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endParaRPr lang="en-US" altLang="zh-CN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④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小结：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回扣观点</a:t>
            </a:r>
            <a:endParaRPr lang="en-US" altLang="zh-CN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(1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endParaRPr lang="en-US" altLang="zh-CN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TextBox 6"/>
          <p:cNvSpPr/>
          <p:nvPr>
            <p:custDataLst>
              <p:tags r:id="rId1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二、材料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901700" y="1080770"/>
            <a:ext cx="10861675" cy="52197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接下来请你用红笔再答题卡上修正、补充、完善你的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答卷！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1038860" y="2243455"/>
            <a:ext cx="4867275" cy="33229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论述题规范及评分标准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观点</a:t>
            </a:r>
            <a:r>
              <a:rPr lang="en-US" altLang="zh-CN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/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主题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—1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史实：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事件提取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—2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③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论述：史论结合</a:t>
            </a:r>
            <a:r>
              <a:rPr lang="en-US" altLang="zh-CN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联系</a:t>
            </a:r>
            <a:r>
              <a:rPr lang="en-US" altLang="zh-CN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—5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</a:t>
            </a:r>
            <a:endParaRPr lang="zh-CN" altLang="en-US" sz="28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④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小结：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回扣观点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—1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6638925" y="2243455"/>
            <a:ext cx="4867275" cy="33229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50000"/>
              </a:lnSpc>
            </a:pP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提取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大事件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租地农场和手工工场的出现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文艺复兴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③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新航路开辟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④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早期殖民掠夺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9" grpId="1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038350" y="1142365"/>
            <a:ext cx="98164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6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通过本次试卷讲评，你有什么收获？</a:t>
            </a:r>
            <a:endParaRPr lang="zh-CN" altLang="en-US" sz="3600" b="1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TextBox 6"/>
          <p:cNvSpPr/>
          <p:nvPr>
            <p:custDataLst>
              <p:tags r:id="rId1"/>
            </p:custDataLst>
          </p:nvPr>
        </p:nvSpPr>
        <p:spPr>
          <a:xfrm>
            <a:off x="904875" y="323850"/>
            <a:ext cx="129730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小结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6" name="圆角矩形 35"/>
          <p:cNvSpPr/>
          <p:nvPr>
            <p:custDataLst>
              <p:tags r:id="rId2"/>
            </p:custDataLst>
          </p:nvPr>
        </p:nvSpPr>
        <p:spPr>
          <a:xfrm>
            <a:off x="984250" y="2655570"/>
            <a:ext cx="11083925" cy="3324225"/>
          </a:xfrm>
          <a:prstGeom prst="roundRect">
            <a:avLst>
              <a:gd name="adj" fmla="val 7029"/>
            </a:avLst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8" name="TextBox 9"/>
          <p:cNvSpPr txBox="1"/>
          <p:nvPr/>
        </p:nvSpPr>
        <p:spPr>
          <a:xfrm>
            <a:off x="3957320" y="2313940"/>
            <a:ext cx="5495290" cy="304609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p>
            <a:pPr lvl="0" indent="0"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1.</a:t>
            </a:r>
            <a:r>
              <a:rPr lang="zh-CN" altLang="en-US" sz="3200" b="1" kern="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参与课堂，</a:t>
            </a:r>
            <a:r>
              <a:rPr lang="zh-CN" altLang="en-US" sz="3200" b="1" kern="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积极</a:t>
            </a:r>
            <a:r>
              <a:rPr lang="zh-CN" altLang="en-US" sz="3200" b="1" kern="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回答问题。</a:t>
            </a:r>
            <a:endParaRPr lang="en-US" sz="3200" b="1" kern="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  <a:p>
            <a:pPr lvl="0" indent="0"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kern="0" dirty="0">
                <a:solidFill>
                  <a:srgbClr val="103F6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2.</a:t>
            </a:r>
            <a:r>
              <a:rPr lang="zh-CN" altLang="en-US" sz="3200" b="1" kern="0" dirty="0">
                <a:solidFill>
                  <a:srgbClr val="103F6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构建体系，加强史实记背。</a:t>
            </a:r>
            <a:r>
              <a:rPr lang="en-US" altLang="zh-CN" sz="3200" b="1" kern="0" dirty="0">
                <a:solidFill>
                  <a:srgbClr val="103F6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   </a:t>
            </a:r>
            <a:endParaRPr lang="en-US" altLang="zh-CN" sz="3200" b="1" kern="0" dirty="0">
              <a:solidFill>
                <a:srgbClr val="103F6C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  <a:p>
            <a:pPr lvl="0" indent="0"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kern="0" dirty="0">
                <a:solidFill>
                  <a:srgbClr val="103F6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3.</a:t>
            </a:r>
            <a:r>
              <a:rPr lang="zh-CN" altLang="en-US" sz="3200" b="1" kern="0" dirty="0">
                <a:solidFill>
                  <a:srgbClr val="103F6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审清题目，</a:t>
            </a:r>
            <a:r>
              <a:rPr lang="zh-CN" altLang="en-US" sz="3200" b="1" kern="0" dirty="0">
                <a:solidFill>
                  <a:srgbClr val="103F6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扣</a:t>
            </a:r>
            <a:r>
              <a:rPr lang="zh-CN" altLang="en-US" sz="3200" b="1" kern="0" dirty="0">
                <a:solidFill>
                  <a:srgbClr val="103F6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紧材料总结。</a:t>
            </a:r>
            <a:endParaRPr lang="zh-CN" altLang="en-US" sz="3200" b="1" kern="0" dirty="0">
              <a:solidFill>
                <a:srgbClr val="103F6C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  <p:grpSp>
        <p:nvGrpSpPr>
          <p:cNvPr id="59" name="组合 58"/>
          <p:cNvGrpSpPr/>
          <p:nvPr/>
        </p:nvGrpSpPr>
        <p:grpSpPr>
          <a:xfrm rot="0">
            <a:off x="1758315" y="2943860"/>
            <a:ext cx="1574165" cy="1786890"/>
            <a:chOff x="1129232" y="711771"/>
            <a:chExt cx="1228944" cy="1228944"/>
          </a:xfrm>
        </p:grpSpPr>
        <p:grpSp>
          <p:nvGrpSpPr>
            <p:cNvPr id="60" name="组合 59"/>
            <p:cNvGrpSpPr/>
            <p:nvPr/>
          </p:nvGrpSpPr>
          <p:grpSpPr>
            <a:xfrm flipH="1">
              <a:off x="1129232" y="711771"/>
              <a:ext cx="1228944" cy="1228944"/>
              <a:chOff x="2848131" y="1860029"/>
              <a:chExt cx="3807502" cy="3807502"/>
            </a:xfrm>
          </p:grpSpPr>
          <p:sp>
            <p:nvSpPr>
              <p:cNvPr id="63" name="椭圆 62"/>
              <p:cNvSpPr/>
              <p:nvPr>
                <p:custDataLst>
                  <p:tags r:id="rId3"/>
                </p:custDataLst>
              </p:nvPr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65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4" name="椭圆 63"/>
              <p:cNvSpPr/>
              <p:nvPr>
                <p:custDataLst>
                  <p:tags r:id="rId4"/>
                </p:custDataLst>
              </p:nvPr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65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61" name="椭圆 60"/>
            <p:cNvSpPr/>
            <p:nvPr>
              <p:custDataLst>
                <p:tags r:id="rId5"/>
              </p:custDataLst>
            </p:nvPr>
          </p:nvSpPr>
          <p:spPr>
            <a:xfrm>
              <a:off x="1278439" y="859618"/>
              <a:ext cx="937494" cy="937494"/>
            </a:xfrm>
            <a:prstGeom prst="ellipse">
              <a:avLst/>
            </a:prstGeom>
            <a:solidFill>
              <a:srgbClr val="005A9E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嘱托</a:t>
              </a: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210945" y="1553845"/>
            <a:ext cx="9769475" cy="2509520"/>
          </a:xfrm>
        </p:spPr>
        <p:txBody>
          <a:bodyPr>
            <a:noAutofit/>
          </a:bodyPr>
          <a:p>
            <a:b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</a:br>
            <a:r>
              <a:rPr lang="zh-CN" altLang="en-US" sz="66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从答题卡析学情</a:t>
            </a:r>
            <a:br>
              <a:rPr lang="en-US" altLang="zh-CN" sz="6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br>
              <a:rPr lang="en-US" altLang="zh-CN" sz="4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r>
              <a:rPr lang="en-US" altLang="zh-CN" sz="4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</a:t>
            </a: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初三历史阶段检测讲评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/>
          <p:nvPr>
            <p:custDataLst>
              <p:tags r:id="rId1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一、选择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44006" r="7570" b="47436"/>
          <a:stretch>
            <a:fillRect/>
          </a:stretch>
        </p:blipFill>
        <p:spPr>
          <a:xfrm>
            <a:off x="974090" y="755015"/>
            <a:ext cx="7053580" cy="1451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3056" t="44508" r="5686" b="47261"/>
          <a:stretch>
            <a:fillRect/>
          </a:stretch>
        </p:blipFill>
        <p:spPr>
          <a:xfrm>
            <a:off x="973455" y="5262245"/>
            <a:ext cx="7054215" cy="14408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l="6574" t="44729" r="8889" b="47208"/>
          <a:stretch>
            <a:fillRect/>
          </a:stretch>
        </p:blipFill>
        <p:spPr>
          <a:xfrm>
            <a:off x="974090" y="2266315"/>
            <a:ext cx="7053580" cy="14941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l="2593" t="44427" r="7037" b="47258"/>
          <a:stretch>
            <a:fillRect/>
          </a:stretch>
        </p:blipFill>
        <p:spPr>
          <a:xfrm>
            <a:off x="973455" y="3820160"/>
            <a:ext cx="7053580" cy="14420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8126730" y="2206625"/>
            <a:ext cx="3912235" cy="20300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5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请你根据选择题答题情况，说一说对应试卷的最终得分。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98755" y="755015"/>
            <a:ext cx="675005" cy="5948045"/>
          </a:xfrm>
          <a:prstGeom prst="rect">
            <a:avLst/>
          </a:prstGeom>
        </p:spPr>
        <p:txBody>
          <a:bodyPr vert="eaVert"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>
                <a:latin typeface="Arial" panose="020B0604020202020204" pitchFamily="34" charset="0"/>
                <a:ea typeface="微软雅黑" panose="020B0503020204020204" charset="-122"/>
              </a:rPr>
              <a:t>①</a:t>
            </a:r>
            <a:r>
              <a:rPr lang="en-US" altLang="zh-CN" sz="3200">
                <a:latin typeface="Arial" panose="020B0604020202020204" pitchFamily="34" charset="0"/>
                <a:ea typeface="微软雅黑" panose="020B0503020204020204" charset="-122"/>
              </a:rPr>
              <a:t>         </a:t>
            </a:r>
            <a:r>
              <a:rPr lang="zh-CN" altLang="en-US" sz="3200">
                <a:latin typeface="Arial" panose="020B0604020202020204" pitchFamily="34" charset="0"/>
                <a:ea typeface="微软雅黑" panose="020B0503020204020204" charset="-122"/>
              </a:rPr>
              <a:t>②</a:t>
            </a:r>
            <a:r>
              <a:rPr lang="en-US" altLang="zh-CN" sz="3200">
                <a:latin typeface="Arial" panose="020B0604020202020204" pitchFamily="34" charset="0"/>
                <a:ea typeface="微软雅黑" panose="020B0503020204020204" charset="-122"/>
              </a:rPr>
              <a:t>          </a:t>
            </a:r>
            <a:r>
              <a:rPr lang="zh-CN" altLang="en-US" sz="3200">
                <a:latin typeface="Arial" panose="020B0604020202020204" pitchFamily="34" charset="0"/>
                <a:ea typeface="微软雅黑" panose="020B0503020204020204" charset="-122"/>
              </a:rPr>
              <a:t>③</a:t>
            </a:r>
            <a:r>
              <a:rPr lang="en-US" altLang="zh-CN" sz="3200">
                <a:latin typeface="Arial" panose="020B0604020202020204" pitchFamily="34" charset="0"/>
                <a:ea typeface="微软雅黑" panose="020B0503020204020204" charset="-122"/>
              </a:rPr>
              <a:t>          </a:t>
            </a:r>
            <a:r>
              <a:rPr lang="zh-CN" altLang="en-US" sz="3200">
                <a:latin typeface="Arial" panose="020B0604020202020204" pitchFamily="34" charset="0"/>
                <a:ea typeface="微软雅黑" panose="020B0503020204020204" charset="-122"/>
              </a:rPr>
              <a:t>④</a:t>
            </a:r>
            <a:endParaRPr lang="zh-CN" altLang="en-US" sz="32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30885" y="1463675"/>
            <a:ext cx="5837555" cy="332295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选择题满分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逐字圈画关键词，确定正确排除错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卷有痕迹心有数，直问直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答一对一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材料反映这表明，全面准确对材料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严谨分析慎涂卡，选择一定拿满分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897370" y="1463675"/>
            <a:ext cx="4445000" cy="33229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小组讨论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4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分钟）</a:t>
            </a:r>
            <a:endParaRPr lang="en-US" altLang="zh-CN" sz="28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1.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重点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讨论第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19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题和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27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题。</a:t>
            </a:r>
            <a:endParaRPr lang="en-US" altLang="zh-CN" sz="28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其他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不懂的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题。</a:t>
            </a:r>
            <a:endParaRPr lang="en-US" altLang="zh-CN" sz="28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讲解要求：讲清思路，</a:t>
            </a:r>
            <a:r>
              <a:rPr lang="en-US" altLang="zh-CN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排除理由！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" name="TextBox 6"/>
          <p:cNvSpPr/>
          <p:nvPr>
            <p:custDataLst>
              <p:tags r:id="rId1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一、选择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" name="文本框 100"/>
          <p:cNvSpPr txBox="1"/>
          <p:nvPr/>
        </p:nvSpPr>
        <p:spPr>
          <a:xfrm>
            <a:off x="354330" y="883285"/>
            <a:ext cx="11496040" cy="319214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p>
            <a:pPr marL="173355" indent="-173355" fontAlgn="auto">
              <a:lnSpc>
                <a:spcPct val="120000"/>
              </a:lnSpc>
            </a:pPr>
            <a:r>
              <a:rPr 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19．14世纪时，意大利的新锐作家多以“教会活动”和“教士生活”为背景进行创作。到了16世纪，莎士比亚等作家的作品越来越多地从“市民纠纷”“市场交易”等场景展开叙事。上述变化说明文艺复兴运动（  ）</a:t>
            </a:r>
            <a:endParaRPr lang="zh-CN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73355" indent="-173355" fontAlgn="auto">
              <a:lnSpc>
                <a:spcPct val="120000"/>
              </a:lnSpc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A．使封建神学被人抛弃	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B．不断地融入市井生活</a:t>
            </a:r>
            <a:endParaRPr lang="zh-CN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73355" indent="-173355" fontAlgn="auto">
              <a:lnSpc>
                <a:spcPct val="120000"/>
              </a:lnSpc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C．推动了市场经济发展	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D．使西欧步入近代社会</a:t>
            </a:r>
            <a:endParaRPr lang="zh-CN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9140825" y="2906395"/>
            <a:ext cx="73025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√</a:t>
            </a:r>
            <a:endParaRPr lang="zh-CN" altLang="en-US" sz="440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TextBox 6"/>
          <p:cNvSpPr/>
          <p:nvPr>
            <p:custDataLst>
              <p:tags r:id="rId2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一、选择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4330" y="4227195"/>
            <a:ext cx="11496040" cy="2158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marL="173355" indent="-173355" fontAlgn="auto">
              <a:lnSpc>
                <a:spcPct val="120000"/>
              </a:lnSpc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27.</a:t>
            </a:r>
            <a:r>
              <a:rPr 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sz="2800" b="1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  <a:sym typeface="+mn-ea"/>
              </a:rPr>
              <a:t>人类千万年的历史，最为珍贵的是实现了对统治者的驯服，实现了把他们关在笼子里的梦想。</a:t>
            </a:r>
            <a:r>
              <a:rPr 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”美国实现这一“梦想”的法律文献是（  ）</a:t>
            </a:r>
            <a:endParaRPr lang="zh-CN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73355" indent="-173355" fontAlgn="auto">
              <a:lnSpc>
                <a:spcPct val="120000"/>
              </a:lnSpc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A．《查士丁尼法典》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</a:t>
            </a:r>
            <a:r>
              <a:rPr 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B．《独立宣言》     </a:t>
            </a:r>
            <a:endParaRPr lang="zh-CN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73355" indent="-173355" fontAlgn="auto">
              <a:lnSpc>
                <a:spcPct val="120000"/>
              </a:lnSpc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C．1787年宪法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     </a:t>
            </a:r>
            <a:r>
              <a:rPr 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D．《十二铜表法》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133725" y="5748020"/>
            <a:ext cx="73025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√</a:t>
            </a:r>
            <a:endParaRPr lang="zh-CN" altLang="en-US" sz="440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6790055" y="1490345"/>
            <a:ext cx="41719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573405" y="2436495"/>
            <a:ext cx="41719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6983730" y="2436495"/>
            <a:ext cx="15398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>
            <p:custDataLst>
              <p:tags r:id="rId3"/>
            </p:custDataLst>
          </p:nvPr>
        </p:nvCxnSpPr>
        <p:spPr>
          <a:xfrm>
            <a:off x="7796530" y="4706620"/>
            <a:ext cx="15398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4"/>
            </p:custDataLst>
          </p:nvPr>
        </p:nvCxnSpPr>
        <p:spPr>
          <a:xfrm>
            <a:off x="1593850" y="5306060"/>
            <a:ext cx="15398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5"/>
            </p:custDataLst>
          </p:nvPr>
        </p:nvCxnSpPr>
        <p:spPr>
          <a:xfrm>
            <a:off x="6790055" y="5309235"/>
            <a:ext cx="15398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6"/>
            </p:custDataLst>
          </p:nvPr>
        </p:nvCxnSpPr>
        <p:spPr>
          <a:xfrm>
            <a:off x="5250180" y="5309235"/>
            <a:ext cx="8255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889885" y="1667510"/>
            <a:ext cx="5837555" cy="332295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材料题全对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先看问题后材料，明确问题哪几个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回到材料找答案，圈点勾画关键词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依据材料材料里，结合所学在心里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落笔对位写整齐，多点多答多角度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6"/>
          <p:cNvSpPr/>
          <p:nvPr>
            <p:custDataLst>
              <p:tags r:id="rId2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二、材料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TextBox 6"/>
          <p:cNvSpPr/>
          <p:nvPr>
            <p:custDataLst>
              <p:tags r:id="rId1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二、材料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680" y="827955"/>
            <a:ext cx="4064000" cy="52197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（一）卷面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41580" b="11000"/>
          <a:stretch>
            <a:fillRect/>
          </a:stretch>
        </p:blipFill>
        <p:spPr>
          <a:xfrm>
            <a:off x="106680" y="1757045"/>
            <a:ext cx="6421755" cy="40570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6838" r="41106"/>
          <a:stretch>
            <a:fillRect/>
          </a:stretch>
        </p:blipFill>
        <p:spPr>
          <a:xfrm rot="16200000">
            <a:off x="7348220" y="993775"/>
            <a:ext cx="4137660" cy="5663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2082165" y="645160"/>
            <a:ext cx="6664325" cy="629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5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对比下列两份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答题卡，说一说你的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感受。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4252595" y="0"/>
            <a:ext cx="8171815" cy="7607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不管字写得漂亮不漂亮，清楚</a:t>
            </a: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最重要！</a:t>
            </a:r>
            <a:endParaRPr lang="zh-CN" altLang="en-US" sz="3200" b="1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TextBox 6"/>
          <p:cNvSpPr/>
          <p:nvPr>
            <p:custDataLst>
              <p:tags r:id="rId1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二、材料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680" y="827955"/>
            <a:ext cx="4064000" cy="52197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（一）卷面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8787765" y="1350010"/>
            <a:ext cx="2971800" cy="26676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5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观察这张答题卡，说一说它有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什么特点，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为什么？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87765" y="4225925"/>
            <a:ext cx="3180080" cy="20980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合卷考试时间分配</a:t>
            </a: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很重要！</a:t>
            </a:r>
            <a:endParaRPr lang="zh-CN" altLang="en-US" sz="3200" b="1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8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1.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政治和历史</a:t>
            </a:r>
            <a:endParaRPr lang="zh-CN" altLang="en-US" sz="2800" b="1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8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2.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选择题和材料题</a:t>
            </a:r>
            <a:endParaRPr lang="zh-CN" altLang="en-US" sz="2800" b="1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800" b="1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62610" y="1349375"/>
            <a:ext cx="8025130" cy="5358130"/>
            <a:chOff x="886" y="2125"/>
            <a:chExt cx="12638" cy="843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2986" y="25"/>
              <a:ext cx="8438" cy="12639"/>
            </a:xfrm>
            <a:prstGeom prst="rect">
              <a:avLst/>
            </a:prstGeom>
            <a:ln>
              <a:solidFill>
                <a:schemeClr val="tx1">
                  <a:alpha val="0"/>
                </a:schemeClr>
              </a:solidFill>
            </a:ln>
          </p:spPr>
        </p:pic>
        <p:sp>
          <p:nvSpPr>
            <p:cNvPr id="5" name="矩形 4"/>
            <p:cNvSpPr/>
            <p:nvPr/>
          </p:nvSpPr>
          <p:spPr>
            <a:xfrm>
              <a:off x="1055" y="2414"/>
              <a:ext cx="6132" cy="2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alpha val="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TextBox 6"/>
          <p:cNvSpPr/>
          <p:nvPr>
            <p:custDataLst>
              <p:tags r:id="rId1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二、材料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680" y="827955"/>
            <a:ext cx="4064000" cy="52197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（二）方法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867410" y="1957070"/>
            <a:ext cx="3720465" cy="7073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>
              <a:lnSpc>
                <a:spcPct val="15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说一说为什么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-1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分？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11455" y="1435735"/>
            <a:ext cx="116332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(1) </a:t>
            </a:r>
            <a:r>
              <a:rPr lang="zh-CN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根据材料一并结合所学，指出</a:t>
            </a:r>
            <a:r>
              <a:rPr lang="zh-CN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古希腊对欧洲文明的贡献</a:t>
            </a:r>
            <a:r>
              <a:rPr lang="zh-CN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r>
              <a:rPr lang="zh-CN" altLang="en-US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（2分）</a:t>
            </a:r>
            <a:endParaRPr lang="zh-CN" altLang="en-US" sz="24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17140" y="730885"/>
            <a:ext cx="339217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lumMod val="95000"/>
                  </a:schemeClr>
                </a:solidFill>
              </a14:hiddenFill>
            </a:ext>
          </a:extLst>
        </p:spPr>
        <p:txBody>
          <a:bodyPr wrap="square" rtlCol="0" anchor="t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多角度具体</a:t>
            </a: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说明</a:t>
            </a:r>
            <a:endParaRPr lang="zh-CN" altLang="en-US" sz="3200" b="1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48805" t="8150" r="44245" b="618"/>
          <a:stretch>
            <a:fillRect/>
          </a:stretch>
        </p:blipFill>
        <p:spPr>
          <a:xfrm rot="16200000">
            <a:off x="5948680" y="-2334260"/>
            <a:ext cx="614680" cy="107772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rcRect l="5816" t="62131" r="60557" b="34996"/>
          <a:stretch>
            <a:fillRect/>
          </a:stretch>
        </p:blipFill>
        <p:spPr>
          <a:xfrm>
            <a:off x="867410" y="3976370"/>
            <a:ext cx="10861675" cy="6845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3124" t="32370" r="25864" b="48790"/>
          <a:stretch>
            <a:fillRect/>
          </a:stretch>
        </p:blipFill>
        <p:spPr>
          <a:xfrm>
            <a:off x="867410" y="5275580"/>
            <a:ext cx="10565130" cy="96901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101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102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103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104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105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106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107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108.xml><?xml version="1.0" encoding="utf-8"?>
<p:tagLst xmlns:p="http://schemas.openxmlformats.org/presentationml/2006/main">
  <p:tag name="commondata" val="eyJoZGlkIjoiNGNmZmIxZjU1YTRmZDA1ZmNjNDM3NjU2MjRiOGMxNGUifQ=="/>
  <p:tag name="KSO_WM_SCREEN_THEME_FLAG" val="Dlrq25wU2PGuGg5bbmjbDOAe0XOfvXVy/v0GgI8qGmy419T6w1uqRCs5ALa9eqVrNWIJOiLitH9x6C3Mj59gH9ZT3OJIUumvLp9uaV/+jFk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Dlrq25wU2PGuGg5bbmjbDOAe0XOfvXVy/v0GgI8qGmy419T6w1uqRCs5ALa9eqVrNWIJOiLitH9x6C3Mj59gH9ZT3OJIUumvLp9uaV/+jFk=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Dlrq25wU2PGuGg5bbmjbDOAe0XOfvXVy/v0GgI8qGmy419T6w1uqRCs5ALa9eqVrNWIJOiLitH9x6C3Mj59gH9ZT3OJIUumvLp9uaV/+jFk=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OAe0XOfvXVy/v0GgI8qGmy419T6w1uqRCs5ALa9eqVrNWIJOiLitH9x6C3Mj59gH9ZT3OJIUumvLp9uaV/+jFk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OAe0XOfvXVy/v0GgI8qGmy419T6w1uqRCs5ALa9eqVrNWIJOiLitH9x6C3Mj59gH9ZT3OJIUumvLp9uaV/+jFk=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OAe0XOfvXVy/v0GgI8qGmy419T6w1uqRCs5ALa9eqVrNWIJOiLitH9x6C3Mj59gH9ZT3OJIUumvLp9uaV/+jFk=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SCREEN_THEME_FLAG" val="Dlrq25wU2PGuGg5bbmjbDOAe0XOfvXVy/v0GgI8qGmy419T6w1uqRCs5ALa9eqVrNWIJOiLitH9x6C3Mj59gH9ZT3OJIUumvLp9uaV/+jFk="/>
</p:tagLst>
</file>

<file path=ppt/tags/tag63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  <p:tag name="KSO_WM_SCREEN_THEME_FLAG" val="Dlrq25wU2PGuGg5bbmjbDOAe0XOfvXVy/v0GgI8qGmy419T6w1uqRCs5ALa9eqVrNWIJOiLitH9x6C3Mj59gH9ZT3OJIUumvLp9uaV/+jFk=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OAe0XOfvXVy/v0GgI8qGmy419T6w1uqRCs5ALa9eqVrNWIJOiLitH9x6C3Mj59gH9ZT3OJIUumvLp9uaV/+jFk="/>
</p:tagLst>
</file>

<file path=ppt/tags/tag66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67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68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69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71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72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73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74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75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76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77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78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79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81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82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83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84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85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86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87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88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89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91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92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93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94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95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96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97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98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ags/tag99.xml><?xml version="1.0" encoding="utf-8"?>
<p:tagLst xmlns:p="http://schemas.openxmlformats.org/presentationml/2006/main">
  <p:tag name="KSO_WM_BEAUTIFY_FLAG" val=""/>
  <p:tag name="KSO_WM_SCREEN_THEME_FLAG" val="Dlrq25wU2PGuGg5bbmjbDOAe0XOfvXVy/v0GgI8qGmy419T6w1uqRCs5ALa9eqVrNWIJOiLitH9x6C3Mj59gH9ZT3OJIUumvLp9uaV/+jFk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2080</Words>
  <PresentationFormat>宽屏</PresentationFormat>
  <Paragraphs>213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Wingdings</vt:lpstr>
      <vt:lpstr>黑体</vt:lpstr>
      <vt:lpstr>楷体</vt:lpstr>
      <vt:lpstr>方正粗黑宋简体</vt:lpstr>
      <vt:lpstr>微软雅黑</vt:lpstr>
      <vt:lpstr>华文楷体</vt:lpstr>
      <vt:lpstr>Arial Unicode MS</vt:lpstr>
      <vt:lpstr>Calibri</vt:lpstr>
      <vt:lpstr>WPS</vt:lpstr>
      <vt:lpstr>PowerPoint 演示文稿</vt:lpstr>
      <vt:lpstr> 从答题卡析学情          ——初三历史阶段检测讲评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2019-06-19T02:08:00Z</dcterms:created>
  <dcterms:modified xsi:type="dcterms:W3CDTF">2023-10-26T14:21:09Z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7D4439D240154BA58D05E14A93DF36D0_13</vt:lpwstr>
  </property>
</Properties>
</file>