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60" r:id="rId5"/>
    <p:sldId id="280" r:id="rId6"/>
    <p:sldId id="270" r:id="rId7"/>
    <p:sldId id="266" r:id="rId8"/>
    <p:sldId id="261" r:id="rId9"/>
    <p:sldId id="264" r:id="rId10"/>
    <p:sldId id="306" r:id="rId11"/>
    <p:sldId id="307" r:id="rId12"/>
    <p:sldId id="308" r:id="rId13"/>
    <p:sldId id="309" r:id="rId14"/>
    <p:sldId id="262" r:id="rId15"/>
    <p:sldId id="304" r:id="rId16"/>
    <p:sldId id="305" r:id="rId17"/>
    <p:sldId id="314" r:id="rId18"/>
    <p:sldId id="259" r:id="rId19"/>
    <p:sldId id="31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4DD"/>
    <a:srgbClr val="5FB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C1C8-CB8A-4044-AE12-C5764FB44735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2BE24-CB38-4702-B3D6-F0CEDE3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8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5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0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45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3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6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05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7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2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2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42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4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1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6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3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9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43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53303" y="5393423"/>
            <a:ext cx="12254072" cy="150182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75314"/>
            <a:ext cx="12200769" cy="42532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41895" y="2171074"/>
            <a:ext cx="3850105" cy="2120044"/>
          </a:xfrm>
          <a:prstGeom prst="rect">
            <a:avLst/>
          </a:prstGeom>
          <a:blipFill dpi="0" rotWithShape="1">
            <a:blip r:embed="rId5" cstate="screen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7536" y="0"/>
            <a:ext cx="530165" cy="6857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6145317"/>
            <a:ext cx="12200769" cy="4603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1376759" y="0"/>
            <a:ext cx="507706" cy="68579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1276906" y="1"/>
            <a:ext cx="487875" cy="68952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980704" y="43470"/>
            <a:ext cx="986876" cy="11340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18540" y="1"/>
            <a:ext cx="4079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762769" y="5635042"/>
            <a:ext cx="591865" cy="7930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26128" y="641678"/>
            <a:ext cx="591865" cy="793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357082" y="1067656"/>
            <a:ext cx="465057" cy="62317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11419407" y="5015122"/>
            <a:ext cx="465057" cy="6231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548868" y="5440669"/>
            <a:ext cx="465057" cy="6231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4" cstate="screen"/>
          <a:srcRect l="-5"/>
          <a:stretch>
            <a:fillRect/>
          </a:stretch>
        </p:blipFill>
        <p:spPr>
          <a:xfrm>
            <a:off x="9941699" y="43469"/>
            <a:ext cx="2250301" cy="1316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/>
          <p:cNvSpPr txBox="1"/>
          <p:nvPr userDrawn="1"/>
        </p:nvSpPr>
        <p:spPr>
          <a:xfrm>
            <a:off x="164976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33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054642"/>
            <a:ext cx="5026304" cy="2803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5027334" y="4072348"/>
            <a:ext cx="5026304" cy="280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52608" y="4054642"/>
            <a:ext cx="2139392" cy="280335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2373" y="1195091"/>
            <a:ext cx="3148117" cy="16019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61400" y="74295"/>
            <a:ext cx="3152140" cy="16040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830915" y="85118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768475" y="2766695"/>
            <a:ext cx="9770745" cy="706755"/>
          </a:xfrm>
          <a:prstGeom prst="rect">
            <a:avLst/>
          </a:prstGeom>
          <a:solidFill>
            <a:srgbClr val="F0F4DD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lt"/>
              </a:rPr>
              <a:t>2023</a:t>
            </a:r>
            <a:r>
              <a:rPr lang="zh-CN" altLang="en-US" sz="4000" spc="30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lt"/>
              </a:rPr>
              <a:t>年春季部编版初中历史教材变动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5840" y="1007745"/>
            <a:ext cx="9652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P60将“1949年通过的《中国人民政治协商会议共同纲领》将实行民族区域自治作为一项基本政治制度确定下来”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改为“1949年通过的《中国人民政治协商会议共同纲领》确定实行民族区域自治制度”；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将“根据党中央民族区域自治的基本方针”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改为“根据中共中央民族区域自治的基本方针。”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5840" y="2512060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P61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新增一段有关新时代中共中央民族政策的内容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5840" y="3229610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P65将“进入改革开放新时期后”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改为“进入改革开放和社会主义现代化建设新时期后。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0595" y="3811270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P67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新增“保持香港、澳门长期繁荣稳定”的知识点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5840" y="4392930"/>
            <a:ext cx="10011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P70一74将知识点1由“推进祖国统一大业”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改为“解决台湾问题的基本方针”;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将知识点2由“日益密切的交往”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改为“推动两岸关系和平发展”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新增知识点3“新时代推进祖国完全统一的方略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2180" y="876300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P80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新增“2013年，习近平正式提出“听党指挥、能打胜仗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作风优良”的强军目标</a:t>
            </a: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“我国深化国防和军队改革”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2180" y="1836420"/>
            <a:ext cx="10011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P87将“美国承认只有一个中国”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改为“在建交公报中，美国承认只有一个中国”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:将“中国积极发展全球伙伴关系秉持共商共建共享的全球治理观，顺应和平、发展、合作</a:t>
            </a:r>
          </a:p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共赢的时代潮流”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改为“中国坚决反对一切形式的霸权主义和强权政治，积极发展全球伙伴关系，秉持共商共建共享的全球治理观，顺应和平、发展、合作、共赢的历史潮流”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7410" y="334073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P92新增有关神舟十二号载人飞船的内容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7410" y="404177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P94新增有关新时代我国科技发展的内容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7410" y="462343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P95新增有关新时代我国文化事业发展的内容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3795" y="1033145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P98将“十几亿人口的吃饭问题基本上得到了解决”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改为“十几亿人口的吃饭问题得到了解决”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7930" y="2085975"/>
            <a:ext cx="10011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P99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新增“2008年后，我国大力建设高速铁路，铁路运输实现质的飞跃。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到2021年底，我国高铁营业里程达4万千米位居世界第一”;将“到2020年底，中国高速公路里程已达</a:t>
            </a:r>
          </a:p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16.1万千米”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改为“到2021年底，我国高速公路里程已达16.9万千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米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6925" y="4670307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276" y="580810"/>
            <a:ext cx="3801426" cy="1934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1337" y="27806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62362" y="1256225"/>
            <a:ext cx="8467276" cy="3511694"/>
            <a:chOff x="1862362" y="1256225"/>
            <a:chExt cx="8467276" cy="3511694"/>
          </a:xfrm>
        </p:grpSpPr>
        <p:grpSp>
          <p:nvGrpSpPr>
            <p:cNvPr id="3" name="组合 2"/>
            <p:cNvGrpSpPr/>
            <p:nvPr/>
          </p:nvGrpSpPr>
          <p:grpSpPr>
            <a:xfrm>
              <a:off x="1862362" y="1755550"/>
              <a:ext cx="8467276" cy="3012369"/>
              <a:chOff x="1490887" y="962744"/>
              <a:chExt cx="9276348" cy="401571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1490887" y="962744"/>
                <a:ext cx="9276348" cy="401571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2686794" y="990720"/>
                <a:ext cx="6645783" cy="3434329"/>
                <a:chOff x="2686794" y="990720"/>
                <a:chExt cx="6645783" cy="3434329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11" cstate="screen"/>
                <a:srcRect/>
                <a:stretch>
                  <a:fillRect/>
                </a:stretch>
              </p:blipFill>
              <p:spPr>
                <a:xfrm>
                  <a:off x="8505278" y="990720"/>
                  <a:ext cx="827299" cy="110857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2686794" y="3727910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062928" y="3273709"/>
                  <a:ext cx="358274" cy="48008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7607626" y="3593007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582910" y="1022195"/>
                  <a:ext cx="358274" cy="48008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文本框 3"/>
            <p:cNvSpPr txBox="1"/>
            <p:nvPr/>
          </p:nvSpPr>
          <p:spPr>
            <a:xfrm>
              <a:off x="4207609" y="2753904"/>
              <a:ext cx="3992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3000">
                        <a:srgbClr val="5FBC87"/>
                      </a:gs>
                      <a:gs pos="100000">
                        <a:srgbClr val="5FBC87">
                          <a:alpha val="53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九年级下册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15146" y="1256225"/>
              <a:ext cx="3361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5FBC87"/>
                  </a:solidFill>
                  <a:cs typeface="+mn-ea"/>
                  <a:sym typeface="+mn-lt"/>
                </a:rPr>
                <a:t>PART 03</a:t>
              </a:r>
              <a:endParaRPr lang="zh-CN" altLang="en-US" sz="6000" dirty="0">
                <a:solidFill>
                  <a:srgbClr val="5FBC8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18180" y="4400550"/>
            <a:ext cx="727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说明！红色：改动，蓝色：新增；紫色：删除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876935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P8将“所出的价钱高出当时的地价。农奴为此付出了沉重的代价”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改为“农奴购买土地的价格高于当时的地价，他们为此付出了沉重的代价”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0595" y="1781810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P24将“欧洲国家开始推广大众教育”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改为“欧美主要国家开始推广大众教育”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;将“提高了欧美各国的大众文化水平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改为“提高了欧美国家的大众文化水平。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6475" y="272224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P25将“开始时，城市通常缺乏统一的规划”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改为“起初城市通常缺乏统一的规划”。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0" y="3284855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P64将“1933年，希特勒出任德国总理，开始掌握国家大权。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改为“1933年，希特勒出任德国总理”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0595" y="4155440"/>
            <a:ext cx="10012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P68将“在美国首都华盛顿签署《联合国家宣言》”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改为“在华盛顿签署《联合国家宣言》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2640" y="1035685"/>
            <a:ext cx="9763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P76将“切断西占区与柏林之间的水陆交通”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改为“切断美英、法占领区与柏林之间的水陆交通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5825" y="1885315"/>
            <a:ext cx="103263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P85将知识点标题由“东欧剧变与苏联解体”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改为“苏联解体与东欧剧变”;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将“取消苏共的领导地位，实行多党制倡导“公开性’和“政治多元化’”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改为“放弃马克思主义指导思想，取消苏共领导地位，实行多党制，倡导“公开性和“政治多元化’，主动放弃党对新闻舆论的领导权”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8520" y="3429000"/>
            <a:ext cx="103263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P95将“逆全球化和贸易保护主义阻碍了世界经济的健康发展”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逆全球化思潮抬头，单边主义、保护主义明显上升，世界经济复苏乏力。经济失控风险加剧，地区性经济危机时有发生，引起世界性经济动荡。这些问题阻碍了世界经济健康发展，需要各国共同面对和解决。</a:t>
            </a:r>
            <a:r>
              <a:rPr lang="en-US" altLang="zh-CN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15" y="720725"/>
            <a:ext cx="10326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P97新增“霸权主义和强权政治是引发当今世界局部冲突的重要根源”;新增有关利比亚战争、叙利亚战争以及北约扩张的内容。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2815" y="1978025"/>
            <a:ext cx="10326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P100第2段新增有关21世纪国际形势变化的内容:第3段中国为建立国际新秩序的努力的内容更换。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054642"/>
            <a:ext cx="5026304" cy="28033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90887" y="962744"/>
            <a:ext cx="9276348" cy="40157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5027334" y="4072348"/>
            <a:ext cx="5026304" cy="280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052608" y="4054642"/>
            <a:ext cx="2139392" cy="280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505278" y="990720"/>
            <a:ext cx="827299" cy="11085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686794" y="3727910"/>
            <a:ext cx="520254" cy="6971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062928" y="3273709"/>
            <a:ext cx="358274" cy="4800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607626" y="3593007"/>
            <a:ext cx="520254" cy="6971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582910" y="1022195"/>
            <a:ext cx="358274" cy="4800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012811" y="-82076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-122373" y="1195091"/>
            <a:ext cx="3148117" cy="16019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1830915" y="85118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513" y="3861789"/>
            <a:ext cx="4255226" cy="3736498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012803" y="1962655"/>
            <a:ext cx="4246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53000">
                      <a:srgbClr val="5FBC87"/>
                    </a:gs>
                    <a:gs pos="100000">
                      <a:srgbClr val="5FBC87">
                        <a:alpha val="29000"/>
                      </a:srgbClr>
                    </a:gs>
                  </a:gsLst>
                  <a:lin ang="5400000" scaled="1"/>
                </a:gra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谢谢观看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5555411" y="2184522"/>
            <a:ext cx="403445" cy="54061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6695513" y="3322699"/>
            <a:ext cx="403445" cy="54061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37410" y="3528060"/>
            <a:ext cx="711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2023/1/6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4689" y="18122"/>
            <a:ext cx="3993761" cy="203226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6811" y="342862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4026" y="3296521"/>
            <a:ext cx="630791" cy="939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56553" y="594508"/>
            <a:ext cx="7931150" cy="3979432"/>
            <a:chOff x="2256553" y="594508"/>
            <a:chExt cx="7931150" cy="3979432"/>
          </a:xfrm>
        </p:grpSpPr>
        <p:sp>
          <p:nvSpPr>
            <p:cNvPr id="5" name="文本框 4"/>
            <p:cNvSpPr txBox="1"/>
            <p:nvPr/>
          </p:nvSpPr>
          <p:spPr>
            <a:xfrm>
              <a:off x="5059565" y="594508"/>
              <a:ext cx="20313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spc="600" dirty="0">
                  <a:solidFill>
                    <a:schemeClr val="tx1">
                      <a:alpha val="77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09258" y="2364253"/>
              <a:ext cx="2946400" cy="651397"/>
            </a:xfrm>
            <a:prstGeom prst="roundRect">
              <a:avLst/>
            </a:prstGeom>
            <a:noFill/>
            <a:ln w="19050">
              <a:solidFill>
                <a:srgbClr val="5FBC87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FBC87">
                      <a:alpha val="83000"/>
                    </a:srgbClr>
                  </a:solidFill>
                  <a:cs typeface="+mn-ea"/>
                  <a:sym typeface="+mn-lt"/>
                </a:rPr>
                <a:t>01.</a:t>
              </a:r>
              <a:r>
                <a:rPr lang="zh-CN" altLang="en-US" sz="3200" dirty="0">
                  <a:solidFill>
                    <a:schemeClr val="tx1">
                      <a:alpha val="83000"/>
                    </a:schemeClr>
                  </a:solidFill>
                  <a:cs typeface="+mn-ea"/>
                  <a:sym typeface="+mn-lt"/>
                </a:rPr>
                <a:t>七年级下册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167008" y="2364253"/>
              <a:ext cx="3020695" cy="651397"/>
            </a:xfrm>
            <a:prstGeom prst="roundRect">
              <a:avLst/>
            </a:prstGeom>
            <a:noFill/>
            <a:ln w="19050">
              <a:solidFill>
                <a:srgbClr val="5FBC87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FBC87">
                      <a:alpha val="83000"/>
                    </a:srgbClr>
                  </a:solidFill>
                  <a:cs typeface="+mn-ea"/>
                  <a:sym typeface="+mn-lt"/>
                </a:rPr>
                <a:t>02.</a:t>
              </a:r>
              <a:r>
                <a:rPr lang="zh-CN" altLang="en-US" sz="3200" dirty="0">
                  <a:solidFill>
                    <a:schemeClr val="tx1">
                      <a:alpha val="83000"/>
                    </a:schemeClr>
                  </a:solidFill>
                  <a:cs typeface="+mn-ea"/>
                  <a:sym typeface="+mn-lt"/>
                </a:rPr>
                <a:t>八年级下册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256553" y="3922543"/>
              <a:ext cx="3065780" cy="651397"/>
            </a:xfrm>
            <a:prstGeom prst="roundRect">
              <a:avLst/>
            </a:prstGeom>
            <a:noFill/>
            <a:ln w="19050">
              <a:solidFill>
                <a:srgbClr val="5FBC87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FBC87">
                      <a:alpha val="83000"/>
                    </a:srgbClr>
                  </a:solidFill>
                  <a:cs typeface="+mn-ea"/>
                  <a:sym typeface="+mn-lt"/>
                </a:rPr>
                <a:t>03.</a:t>
              </a:r>
              <a:r>
                <a:rPr lang="zh-CN" altLang="en-US" sz="3200" dirty="0">
                  <a:solidFill>
                    <a:schemeClr val="tx1">
                      <a:alpha val="83000"/>
                    </a:schemeClr>
                  </a:solidFill>
                  <a:cs typeface="+mn-ea"/>
                  <a:sym typeface="+mn-lt"/>
                </a:rPr>
                <a:t>九年级下册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621722" y="28484"/>
            <a:ext cx="827299" cy="110857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608277" y="923478"/>
            <a:ext cx="505612" cy="6775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175877" y="2636277"/>
            <a:ext cx="505612" cy="67751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448927" y="4220389"/>
            <a:ext cx="505612" cy="67751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230646" y="2751618"/>
            <a:ext cx="505612" cy="677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6925" y="4670307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276" y="580810"/>
            <a:ext cx="3801426" cy="1934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1337" y="27806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62362" y="1256225"/>
            <a:ext cx="8467276" cy="3511694"/>
            <a:chOff x="1862362" y="1256225"/>
            <a:chExt cx="8467276" cy="3511694"/>
          </a:xfrm>
        </p:grpSpPr>
        <p:grpSp>
          <p:nvGrpSpPr>
            <p:cNvPr id="3" name="组合 2"/>
            <p:cNvGrpSpPr/>
            <p:nvPr/>
          </p:nvGrpSpPr>
          <p:grpSpPr>
            <a:xfrm>
              <a:off x="1862362" y="1755550"/>
              <a:ext cx="8467276" cy="3012369"/>
              <a:chOff x="1490887" y="962744"/>
              <a:chExt cx="9276348" cy="401571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1490887" y="962744"/>
                <a:ext cx="9276348" cy="401571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2686794" y="990720"/>
                <a:ext cx="6645783" cy="3434329"/>
                <a:chOff x="2686794" y="990720"/>
                <a:chExt cx="6645783" cy="3434329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11" cstate="screen"/>
                <a:srcRect/>
                <a:stretch>
                  <a:fillRect/>
                </a:stretch>
              </p:blipFill>
              <p:spPr>
                <a:xfrm>
                  <a:off x="8505278" y="990720"/>
                  <a:ext cx="827299" cy="110857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2686794" y="3727910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062928" y="3273709"/>
                  <a:ext cx="358274" cy="48008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7607626" y="3593007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582910" y="1022195"/>
                  <a:ext cx="358274" cy="48008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文本框 3"/>
            <p:cNvSpPr txBox="1"/>
            <p:nvPr/>
          </p:nvSpPr>
          <p:spPr>
            <a:xfrm>
              <a:off x="4099024" y="2814864"/>
              <a:ext cx="3992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3000">
                        <a:srgbClr val="5FBC87"/>
                      </a:gs>
                      <a:gs pos="100000">
                        <a:srgbClr val="5FBC87">
                          <a:alpha val="53000"/>
                        </a:srgbClr>
                      </a:gs>
                    </a:gsLst>
                    <a:lin ang="5400000" scaled="1"/>
                  </a:gradFill>
                  <a:latin typeface="华文中宋" panose="02010600040101010101" charset="-122"/>
                  <a:ea typeface="华文中宋" panose="02010600040101010101" charset="-122"/>
                  <a:cs typeface="+mn-ea"/>
                  <a:sym typeface="+mn-lt"/>
                </a:rPr>
                <a:t>七年级下册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91346" y="1256225"/>
              <a:ext cx="323037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5FBC87"/>
                  </a:solidFill>
                  <a:cs typeface="+mn-ea"/>
                  <a:sym typeface="+mn-lt"/>
                </a:rPr>
                <a:t>PART 01</a:t>
              </a:r>
              <a:endParaRPr lang="zh-CN" altLang="en-US" sz="6000" dirty="0">
                <a:solidFill>
                  <a:srgbClr val="5FBC8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7770" y="4484370"/>
            <a:ext cx="7521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说明！红色：改动，蓝色：新增；紫色：删除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0920" y="1012825"/>
            <a:ext cx="991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P4将“在人民受害最深的山东地区”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改为“在人民受害最深的今山东地区”。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0920" y="1560195"/>
            <a:ext cx="991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P11将“在唐朝前期的100多年中”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改为“唐朝前期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0920" y="2047240"/>
            <a:ext cx="103962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P14将“唐太宗发兵反击，先后击败东、西突厥”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改为“唐太宗发兵击败东突厥”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;将“唐太宗实行开明的民族政策”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改为“他实行开明的民族政策”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:将“当时北方和西北地区的各族首领尊奉唐太宗为各族的“天可汗’”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改为“被尊奉为各族的“天可汗”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新增“唐高宗时，唐朝联合回灭西突厥，中央政权完全统一西域”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0920" y="3578860"/>
            <a:ext cx="1039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P39将“并以“莫须有’的罪名杀害了岳飞”删掉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0920" y="4187190"/>
            <a:ext cx="1039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P49将“忽必烈改国号为元”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改为“忽必烈改国号为大元”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0920" y="4795520"/>
            <a:ext cx="1039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P59将“我国在隋唐时期发明了雕版印刷术”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改为“我国在隋唐时期就有了雕版印刷术”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1880" y="981710"/>
            <a:ext cx="9797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P67将“朱元璋取消行中书省，设立“三司’将原来行中书省的权力一分为三，互不统属”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改为“朱元璋将原来行中书省的权力一分为三，设立三司’，互不统属”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0280" y="190436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P68将“明成祖又成立了同类机构东厂”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改为“明成祖又成立了东厂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0280" y="348932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P77将“17世纪初传入日本和朝鲜”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改为“还传入日本和朝鲜”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5510" y="416750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P84将“竟然有20年不上朝，不批奏疏”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改为“竟然长期不上朝”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70280" y="243014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P69将“如山西的晋商、安徽的徽商”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改为“如晋商、徽商</a:t>
            </a:r>
            <a:r>
              <a:rPr lang="en-US" altLang="zh-CN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70280" y="295592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P70将“明成祖称帝后”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改为“明成祖时期”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0430" y="2414270"/>
            <a:ext cx="10192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P90将“康熙时，清军入藏平定扰乱地方的准噶尔蒙古势力稳定了西藏的局势”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由第1段调至第2段；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将“1713年册封格鲁派另一位首领”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改为“1713年，康熙皇帝册封格鲁派另一位首领”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7915" y="1483995"/>
            <a:ext cx="9797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P86将“努尔哈赤统一了女真各部”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改为“努尔哈赤基本统一了女真各部”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;将“改国号为清”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改为“改国号为大清”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6925" y="4670307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276" y="580810"/>
            <a:ext cx="3801426" cy="1934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1337" y="27806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62362" y="1256225"/>
            <a:ext cx="8467276" cy="3511694"/>
            <a:chOff x="1862362" y="1256225"/>
            <a:chExt cx="8467276" cy="3511694"/>
          </a:xfrm>
        </p:grpSpPr>
        <p:grpSp>
          <p:nvGrpSpPr>
            <p:cNvPr id="3" name="组合 2"/>
            <p:cNvGrpSpPr/>
            <p:nvPr/>
          </p:nvGrpSpPr>
          <p:grpSpPr>
            <a:xfrm>
              <a:off x="1862362" y="1755550"/>
              <a:ext cx="8467276" cy="3012369"/>
              <a:chOff x="1490887" y="962744"/>
              <a:chExt cx="9276348" cy="401571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1490887" y="962744"/>
                <a:ext cx="9276348" cy="401571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2686794" y="990720"/>
                <a:ext cx="6645783" cy="3434329"/>
                <a:chOff x="2686794" y="990720"/>
                <a:chExt cx="6645783" cy="3434329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11" cstate="screen"/>
                <a:srcRect/>
                <a:stretch>
                  <a:fillRect/>
                </a:stretch>
              </p:blipFill>
              <p:spPr>
                <a:xfrm>
                  <a:off x="8505278" y="990720"/>
                  <a:ext cx="827299" cy="110857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2686794" y="3727910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062928" y="3273709"/>
                  <a:ext cx="358274" cy="48008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7607626" y="3593007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582910" y="1022195"/>
                  <a:ext cx="358274" cy="48008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文本框 3"/>
            <p:cNvSpPr txBox="1"/>
            <p:nvPr/>
          </p:nvSpPr>
          <p:spPr>
            <a:xfrm>
              <a:off x="4464784" y="2753904"/>
              <a:ext cx="3992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3000">
                        <a:srgbClr val="5FBC87"/>
                      </a:gs>
                      <a:gs pos="100000">
                        <a:srgbClr val="5FBC87">
                          <a:alpha val="53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八年级下册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8247" y="1256225"/>
              <a:ext cx="33650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solidFill>
                    <a:srgbClr val="5FBC87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PART 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18180" y="4400550"/>
            <a:ext cx="711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说明！红色：改动，蓝色：新增；紫色：删除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920" y="1012825"/>
            <a:ext cx="9652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P5将“随后，盛大的阅兵式开始”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改为“随后，盛大的阅兵仪式开始”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;将“阅兵式结束后，举行了盛大的群众游行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改为“阅兵结束后，举行了盛大的群众游行”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:将“占人类总数四分之一的中国人从此站起来了”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改为“占人类总数四分之一的中国人从此站立起来了”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5840" y="2619375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P8第1段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新增“美国还操纵联合国安理会通过决议，组成以美国军队为主的“联合国军”，扩大侵朝战争。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0920" y="3532505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P13将“全国分批进行地改革”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改为“新解放区分批进行士地改革”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5840" y="4137660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P28将“为克服困难局面，中共中央开始调整国民经济”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改为“为克服经济困难，中共中央开始调整国民经济”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84580" y="1259205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P34将“经过十年“文化大革命’的动乱，积累下许多严重的政治问题和社会问题”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改为““文化大革命’十年动乱给国家造成了许多严重的政治问题和社会问题”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5840" y="2320925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P51将“实现了马克思主义中国化新的飞跃”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改为“实现了马克思主义中国化时代化新的飞跃”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新增“中国共产党第二十次全国代表大会”的知识点。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5840" y="3271520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P55</a:t>
            </a:r>
            <a:r>
              <a:rPr lang="zh-CN" altLang="en-US" sz="20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删掉“新发展理念”的知识点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，并将相关内容移至上一个知识点。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5840" y="3914140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P56</a:t>
            </a:r>
            <a:r>
              <a:rPr lang="zh-CN" altLang="en-US" sz="20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删掉原第4段内容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新增“新时代我国发展情况”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的内容；原第5段新加内容。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5840" y="4589145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P57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“开启新征程”的知识点下新增中共二十大的相关内容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读书"/>
  <p:tag name="KSO_WPP_MARK_KEY" val="ae4c9bf0-b770-4465-9398-57cde204f551"/>
  <p:tag name="COMMONDATA" val="eyJoZGlkIjoiZDI4YzVhMzU3YjY5NTAxYWYyZTNkMzE1MGJjYTlhM2UifQ=="/>
  <p:tag name="KSO_WM_SCREEN_THEME_FLAG" val="Dlrq25wU2PGuGg5bbmjbDFJ5r4Qv5yA0T6DrNBw4/i8tcBV3gKcW+8/wW+bEEpwrguJnkBcObapbcA7MkDEghodtFlhpgea4X0LhdtdKiAw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xlknxkq">
      <a:majorFont>
        <a:latin typeface="印品黑体"/>
        <a:ea typeface="义启小魏楷"/>
        <a:cs typeface=""/>
      </a:majorFont>
      <a:minorFont>
        <a:latin typeface="印品黑体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宽屏</PresentationFormat>
  <Paragraphs>84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等线</vt:lpstr>
      <vt:lpstr>方正粗黑宋简体</vt:lpstr>
      <vt:lpstr>华文中宋</vt:lpstr>
      <vt:lpstr>宋体</vt:lpstr>
      <vt:lpstr>微软雅黑</vt:lpstr>
      <vt:lpstr>义启小魏楷</vt:lpstr>
      <vt:lpstr>印品黑体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2019-07-18T14:56:00Z</dcterms:created>
  <dcterms:modified xsi:type="dcterms:W3CDTF">2023-01-06T08:42:43Z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189DD5BEE3454E0CAF878F602D886491</vt:lpwstr>
  </property>
  <property fmtid="{D5CDD505-2E9C-101B-9397-08002B2CF9AE}" pid="3" name="KSOProductBuildVer">
    <vt:lpwstr>2052-11.1.0.13703</vt:lpwstr>
  </property>
</Properties>
</file>