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92" r:id="rId4"/>
    <p:sldId id="319" r:id="rId6"/>
    <p:sldId id="256" r:id="rId7"/>
    <p:sldId id="320" r:id="rId8"/>
    <p:sldId id="293" r:id="rId9"/>
    <p:sldId id="321" r:id="rId10"/>
    <p:sldId id="322" r:id="rId11"/>
    <p:sldId id="276" r:id="rId12"/>
    <p:sldId id="326" r:id="rId13"/>
    <p:sldId id="327" r:id="rId14"/>
    <p:sldId id="262" r:id="rId15"/>
    <p:sldId id="329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0" clrIdx="0"/>
  <p:cmAuthor id="1" name="陆欣然" initials="lxr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905B7"/>
    <a:srgbClr val="E60B16"/>
    <a:srgbClr val="404040"/>
    <a:srgbClr val="C54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6" autoAdjust="0"/>
    <p:restoredTop sz="94660"/>
  </p:normalViewPr>
  <p:slideViewPr>
    <p:cSldViewPr snapToGrid="0">
      <p:cViewPr>
        <p:scale>
          <a:sx n="66" d="100"/>
          <a:sy n="66" d="100"/>
        </p:scale>
        <p:origin x="46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77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42351-9574-4BDB-99FE-E7B89C838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30EC2-44A9-47B8-BC3A-DEC19DA6C8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F560-C19D-4413-8D76-81000850D8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2A4C48F9-E8CC-4A67-B6CF-B9ED4B1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-3" y="0"/>
            <a:ext cx="12212470" cy="6858000"/>
            <a:chOff x="-3" y="0"/>
            <a:chExt cx="12212470" cy="6858000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-3" y="0"/>
              <a:ext cx="12195755" cy="6858000"/>
              <a:chOff x="-3" y="0"/>
              <a:chExt cx="12195755" cy="6858000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-3" y="0"/>
                <a:ext cx="3546391" cy="6858000"/>
                <a:chOff x="-3" y="0"/>
                <a:chExt cx="3546391" cy="6858000"/>
              </a:xfrm>
            </p:grpSpPr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flipH="1">
                  <a:off x="0" y="0"/>
                  <a:ext cx="3546388" cy="4523809"/>
                </a:xfrm>
                <a:prstGeom prst="rect">
                  <a:avLst/>
                </a:prstGeom>
              </p:spPr>
            </p:pic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flipH="1">
                  <a:off x="-3" y="4456542"/>
                  <a:ext cx="3546391" cy="2401458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8115369" y="5713"/>
                <a:ext cx="4080383" cy="1577713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3419047" y="1"/>
                <a:ext cx="4696290" cy="6852284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115337" y="1583426"/>
              <a:ext cx="4097130" cy="527457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9" t="29442" r="28125" b="53334"/>
          <a:stretch>
            <a:fillRect/>
          </a:stretch>
        </p:blipFill>
        <p:spPr>
          <a:xfrm>
            <a:off x="-1155700" y="5571601"/>
            <a:ext cx="2311400" cy="11254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9" t="29442" r="28125" b="62956"/>
          <a:stretch>
            <a:fillRect/>
          </a:stretch>
        </p:blipFill>
        <p:spPr>
          <a:xfrm>
            <a:off x="10523085" y="350274"/>
            <a:ext cx="2022603" cy="43469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-3" y="0"/>
            <a:ext cx="12212470" cy="6858000"/>
            <a:chOff x="-3" y="0"/>
            <a:chExt cx="12212470" cy="6858000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-3" y="0"/>
              <a:ext cx="12195755" cy="6858000"/>
              <a:chOff x="-3" y="0"/>
              <a:chExt cx="12195755" cy="6858000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-3" y="0"/>
                <a:ext cx="3546391" cy="6858000"/>
                <a:chOff x="-3" y="0"/>
                <a:chExt cx="3546391" cy="6858000"/>
              </a:xfrm>
            </p:grpSpPr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 flipH="1">
                  <a:off x="0" y="0"/>
                  <a:ext cx="3546388" cy="4523809"/>
                </a:xfrm>
                <a:prstGeom prst="rect">
                  <a:avLst/>
                </a:prstGeom>
              </p:spPr>
            </p:pic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flipH="1">
                  <a:off x="-3" y="4456542"/>
                  <a:ext cx="3546391" cy="2401458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8115369" y="5713"/>
                <a:ext cx="4080383" cy="1577713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3419047" y="1"/>
                <a:ext cx="4696290" cy="6852284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115337" y="1583426"/>
              <a:ext cx="4097130" cy="527457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9" t="29442" r="28125" b="53334"/>
          <a:stretch>
            <a:fillRect/>
          </a:stretch>
        </p:blipFill>
        <p:spPr>
          <a:xfrm>
            <a:off x="-1155700" y="5571601"/>
            <a:ext cx="2311400" cy="11254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9" t="29442" r="28125" b="62956"/>
          <a:stretch>
            <a:fillRect/>
          </a:stretch>
        </p:blipFill>
        <p:spPr>
          <a:xfrm>
            <a:off x="10523085" y="350274"/>
            <a:ext cx="2022603" cy="43469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1FAF-70A6-46E0-89DE-61DC294841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5579B-1E19-4F63-9CDA-40E28502E8E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4.xml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3" Type="http://schemas.openxmlformats.org/officeDocument/2006/relationships/notesSlide" Target="../notesSlides/notesSlide5.xml"/><Relationship Id="rId32" Type="http://schemas.openxmlformats.org/officeDocument/2006/relationships/slideLayout" Target="../slideLayouts/slideLayout2.xml"/><Relationship Id="rId31" Type="http://schemas.openxmlformats.org/officeDocument/2006/relationships/tags" Target="../tags/tag40.xml"/><Relationship Id="rId30" Type="http://schemas.openxmlformats.org/officeDocument/2006/relationships/tags" Target="../tags/tag39.xml"/><Relationship Id="rId3" Type="http://schemas.openxmlformats.org/officeDocument/2006/relationships/tags" Target="../tags/tag12.xml"/><Relationship Id="rId29" Type="http://schemas.openxmlformats.org/officeDocument/2006/relationships/tags" Target="../tags/tag38.xml"/><Relationship Id="rId28" Type="http://schemas.openxmlformats.org/officeDocument/2006/relationships/tags" Target="../tags/tag37.xml"/><Relationship Id="rId27" Type="http://schemas.openxmlformats.org/officeDocument/2006/relationships/tags" Target="../tags/tag36.xml"/><Relationship Id="rId26" Type="http://schemas.openxmlformats.org/officeDocument/2006/relationships/tags" Target="../tags/tag35.xml"/><Relationship Id="rId25" Type="http://schemas.openxmlformats.org/officeDocument/2006/relationships/tags" Target="../tags/tag34.xml"/><Relationship Id="rId24" Type="http://schemas.openxmlformats.org/officeDocument/2006/relationships/tags" Target="../tags/tag33.xml"/><Relationship Id="rId23" Type="http://schemas.openxmlformats.org/officeDocument/2006/relationships/tags" Target="../tags/tag32.xml"/><Relationship Id="rId22" Type="http://schemas.openxmlformats.org/officeDocument/2006/relationships/tags" Target="../tags/tag31.xml"/><Relationship Id="rId21" Type="http://schemas.openxmlformats.org/officeDocument/2006/relationships/tags" Target="../tags/tag30.xml"/><Relationship Id="rId20" Type="http://schemas.openxmlformats.org/officeDocument/2006/relationships/tags" Target="../tags/tag29.xml"/><Relationship Id="rId2" Type="http://schemas.openxmlformats.org/officeDocument/2006/relationships/image" Target="../media/image33.png"/><Relationship Id="rId19" Type="http://schemas.openxmlformats.org/officeDocument/2006/relationships/tags" Target="../tags/tag28.xml"/><Relationship Id="rId18" Type="http://schemas.openxmlformats.org/officeDocument/2006/relationships/tags" Target="../tags/tag27.xml"/><Relationship Id="rId17" Type="http://schemas.openxmlformats.org/officeDocument/2006/relationships/tags" Target="../tags/tag26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jpeg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16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tags" Target="../tags/tag52.xml" Id="rId9" /><Relationship Type="http://schemas.openxmlformats.org/officeDocument/2006/relationships/tags" Target="../tags/tag51.xml" Id="rId8" /><Relationship Type="http://schemas.openxmlformats.org/officeDocument/2006/relationships/tags" Target="../tags/tag50.xml" Id="rId7" /><Relationship Type="http://schemas.openxmlformats.org/officeDocument/2006/relationships/tags" Target="../tags/tag49.xml" Id="rId6" /><Relationship Type="http://schemas.openxmlformats.org/officeDocument/2006/relationships/tags" Target="../tags/tag48.xml" Id="rId5" /><Relationship Type="http://schemas.openxmlformats.org/officeDocument/2006/relationships/tags" Target="../tags/tag47.xml" Id="rId4" /><Relationship Type="http://schemas.openxmlformats.org/officeDocument/2006/relationships/slideLayout" Target="../slideLayouts/slideLayout7.xml" Id="rId35" /><Relationship Type="http://schemas.openxmlformats.org/officeDocument/2006/relationships/tags" Target="../tags/tag76.xml" Id="rId33" /><Relationship Type="http://schemas.openxmlformats.org/officeDocument/2006/relationships/tags" Target="../tags/tag75.xml" Id="rId32" /><Relationship Type="http://schemas.openxmlformats.org/officeDocument/2006/relationships/tags" Target="../tags/tag74.xml" Id="rId31" /><Relationship Type="http://schemas.openxmlformats.org/officeDocument/2006/relationships/tags" Target="../tags/tag73.xml" Id="rId30" /><Relationship Type="http://schemas.openxmlformats.org/officeDocument/2006/relationships/tags" Target="../tags/tag46.xml" Id="rId3" /><Relationship Type="http://schemas.openxmlformats.org/officeDocument/2006/relationships/tags" Target="../tags/tag72.xml" Id="rId29" /><Relationship Type="http://schemas.openxmlformats.org/officeDocument/2006/relationships/tags" Target="../tags/tag71.xml" Id="rId28" /><Relationship Type="http://schemas.openxmlformats.org/officeDocument/2006/relationships/tags" Target="../tags/tag70.xml" Id="rId27" /><Relationship Type="http://schemas.openxmlformats.org/officeDocument/2006/relationships/tags" Target="../tags/tag69.xml" Id="rId26" /><Relationship Type="http://schemas.openxmlformats.org/officeDocument/2006/relationships/tags" Target="../tags/tag68.xml" Id="rId25" /><Relationship Type="http://schemas.openxmlformats.org/officeDocument/2006/relationships/tags" Target="../tags/tag67.xml" Id="rId24" /><Relationship Type="http://schemas.openxmlformats.org/officeDocument/2006/relationships/tags" Target="../tags/tag66.xml" Id="rId23" /><Relationship Type="http://schemas.openxmlformats.org/officeDocument/2006/relationships/tags" Target="../tags/tag65.xml" Id="rId22" /><Relationship Type="http://schemas.openxmlformats.org/officeDocument/2006/relationships/tags" Target="../tags/tag64.xml" Id="rId21" /><Relationship Type="http://schemas.openxmlformats.org/officeDocument/2006/relationships/tags" Target="../tags/tag63.xml" Id="rId20" /><Relationship Type="http://schemas.openxmlformats.org/officeDocument/2006/relationships/tags" Target="../tags/tag45.xml" Id="rId2" /><Relationship Type="http://schemas.openxmlformats.org/officeDocument/2006/relationships/tags" Target="../tags/tag62.xml" Id="rId19" /><Relationship Type="http://schemas.openxmlformats.org/officeDocument/2006/relationships/tags" Target="../tags/tag61.xml" Id="rId18" /><Relationship Type="http://schemas.openxmlformats.org/officeDocument/2006/relationships/tags" Target="../tags/tag60.xml" Id="rId17" /><Relationship Type="http://schemas.openxmlformats.org/officeDocument/2006/relationships/tags" Target="../tags/tag59.xml" Id="rId16" /><Relationship Type="http://schemas.openxmlformats.org/officeDocument/2006/relationships/tags" Target="../tags/tag58.xml" Id="rId15" /><Relationship Type="http://schemas.openxmlformats.org/officeDocument/2006/relationships/tags" Target="../tags/tag57.xml" Id="rId14" /><Relationship Type="http://schemas.openxmlformats.org/officeDocument/2006/relationships/tags" Target="../tags/tag56.xml" Id="rId13" /><Relationship Type="http://schemas.openxmlformats.org/officeDocument/2006/relationships/tags" Target="../tags/tag55.xml" Id="rId12" /><Relationship Type="http://schemas.openxmlformats.org/officeDocument/2006/relationships/tags" Target="../tags/tag54.xml" Id="rId11" /><Relationship Type="http://schemas.openxmlformats.org/officeDocument/2006/relationships/tags" Target="../tags/tag53.xml" Id="rId10" /><Relationship Type="http://schemas.openxmlformats.org/officeDocument/2006/relationships/tags" Target="../tags/tag44.xml" Id="rId1" 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2.png"/><Relationship Id="rId1" Type="http://schemas.openxmlformats.org/officeDocument/2006/relationships/hyperlink" Target="&#26417;&#20803;&#29835;&#36215;&#20041;&#36215;&#20041;&#36215;&#20041;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29.png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3" Type="http://schemas.openxmlformats.org/officeDocument/2006/relationships/image" Target="../media/image25.png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箭头 5"/>
          <p:cNvSpPr/>
          <p:nvPr/>
        </p:nvSpPr>
        <p:spPr>
          <a:xfrm>
            <a:off x="121285" y="3986530"/>
            <a:ext cx="11973560" cy="238760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872615" y="3974465"/>
            <a:ext cx="248285" cy="2508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65555" y="4498340"/>
            <a:ext cx="17030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1368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明朝建立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元朝灭亡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87" name="文本框 10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93900" y="3431540"/>
            <a:ext cx="15989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14、15C</a:t>
            </a:r>
            <a:endParaRPr lang="en-US" altLang="zh-CN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526155" y="3986530"/>
            <a:ext cx="248285" cy="2508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372100" y="3986530"/>
            <a:ext cx="248285" cy="2508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文本框 79"/>
          <p:cNvSpPr txBox="1"/>
          <p:nvPr>
            <p:custDataLst>
              <p:tags r:id="rId2"/>
            </p:custDataLst>
          </p:nvPr>
        </p:nvSpPr>
        <p:spPr bwMode="auto">
          <a:xfrm>
            <a:off x="1721485" y="2478405"/>
            <a:ext cx="18415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2800" b="1" noProof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资本主义萌芽出现</a:t>
            </a:r>
            <a:endParaRPr lang="zh-CN" altLang="en-US" sz="2800" b="1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3" name="文本框 10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06605" y="3431655"/>
            <a:ext cx="191700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15C末16C初</a:t>
            </a:r>
            <a:endParaRPr lang="en-US" altLang="zh-CN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79508" y="2691765"/>
            <a:ext cx="19704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新航路开辟</a:t>
            </a:r>
            <a:endParaRPr lang="zh-CN" altLang="en-US" sz="28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90" name="文本框 10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21325" y="3432175"/>
            <a:ext cx="3037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14-17C</a:t>
            </a:r>
            <a:endParaRPr lang="en-US" altLang="zh-CN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422005" y="3974465"/>
            <a:ext cx="248285" cy="2508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073775" y="2527935"/>
            <a:ext cx="161290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文艺复兴</a:t>
            </a:r>
            <a:endParaRPr lang="zh-CN" altLang="en-US" sz="28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宗教改革</a:t>
            </a:r>
            <a:endParaRPr lang="zh-CN" altLang="en-US" sz="28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94" name="文本框 10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64087" y="3307151"/>
            <a:ext cx="191700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1640年</a:t>
            </a:r>
            <a:endParaRPr lang="en-US" altLang="zh-CN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373995" y="3974465"/>
            <a:ext cx="248285" cy="2508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9227820" y="2527935"/>
            <a:ext cx="2540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英国爆发</a:t>
            </a:r>
            <a:endParaRPr lang="zh-CN" altLang="en-US" sz="2800" b="1" noProof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资产阶级革命</a:t>
            </a:r>
            <a:endParaRPr lang="zh-CN" altLang="en-US" sz="28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7" name="文本框 9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64165" y="4498340"/>
            <a:ext cx="1725295" cy="132207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1644年</a:t>
            </a:r>
            <a:endParaRPr lang="en-US" altLang="zh-CN" sz="2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/>
            <a:r>
              <a:rPr lang="en-US" altLang="zh-CN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明朝灭亡</a:t>
            </a:r>
            <a:endParaRPr lang="en-US" altLang="zh-CN" sz="28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/>
            <a:r>
              <a:rPr lang="en-US" altLang="zh-CN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清军入关</a:t>
            </a:r>
            <a:endParaRPr lang="en-US" altLang="zh-CN" sz="28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1202670" y="3974465"/>
            <a:ext cx="248285" cy="2508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7572375" y="2590800"/>
            <a:ext cx="15798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近代科学产生</a:t>
            </a:r>
            <a:endParaRPr lang="zh-CN" altLang="en-US" sz="28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85" y="157480"/>
            <a:ext cx="12192000" cy="723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8910" y="1308735"/>
            <a:ext cx="4476750" cy="6477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172585" y="4893945"/>
            <a:ext cx="3907790" cy="847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110" y="2527935"/>
            <a:ext cx="1079500" cy="1079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110" y="4604385"/>
            <a:ext cx="1079500" cy="107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dministrator\Desktop\13\新教材地图【刘胜军整理】\新教材地图【刘胜军整理】\21《中外历史纲要》上 P87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3109"/>
          <a:stretch>
            <a:fillRect/>
          </a:stretch>
        </p:blipFill>
        <p:spPr>
          <a:xfrm>
            <a:off x="0" y="187150"/>
            <a:ext cx="8836660" cy="62731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7298690" y="2821745"/>
            <a:ext cx="1847027" cy="2387164"/>
            <a:chOff x="11846" y="4245"/>
            <a:chExt cx="2909" cy="3759"/>
          </a:xfrm>
        </p:grpSpPr>
        <p:sp>
          <p:nvSpPr>
            <p:cNvPr id="27660" name="左箭头 3072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18720000">
              <a:off x="10695" y="6317"/>
              <a:ext cx="2838" cy="536"/>
            </a:xfrm>
            <a:prstGeom prst="leftArrow">
              <a:avLst>
                <a:gd name="adj1" fmla="val 50000"/>
                <a:gd name="adj2" fmla="val 64849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775"/>
            </a:p>
          </p:txBody>
        </p:sp>
        <p:grpSp>
          <p:nvGrpSpPr>
            <p:cNvPr id="27661" name="组合 30724"/>
            <p:cNvGrpSpPr/>
            <p:nvPr>
              <p:custDataLst>
                <p:tags r:id="rId5"/>
              </p:custDataLst>
            </p:nvPr>
          </p:nvGrpSpPr>
          <p:grpSpPr>
            <a:xfrm>
              <a:off x="12697" y="4245"/>
              <a:ext cx="2058" cy="1637"/>
              <a:chOff x="4760" y="1525"/>
              <a:chExt cx="726" cy="663"/>
            </a:xfrm>
          </p:grpSpPr>
          <p:sp>
            <p:nvSpPr>
              <p:cNvPr id="7181" name="椭圆 30725"/>
              <p:cNvSpPr/>
              <p:nvPr>
                <p:custDataLst>
                  <p:tags r:id="rId6"/>
                </p:custDataLst>
              </p:nvPr>
            </p:nvSpPr>
            <p:spPr>
              <a:xfrm>
                <a:off x="4798" y="1525"/>
                <a:ext cx="565" cy="663"/>
              </a:xfrm>
              <a:prstGeom prst="ellipse">
                <a:avLst/>
              </a:prstGeom>
              <a:solidFill>
                <a:schemeClr val="bg1">
                  <a:alpha val="92154"/>
                </a:schemeClr>
              </a:solidFill>
              <a:ln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775"/>
              </a:p>
            </p:txBody>
          </p:sp>
          <p:sp>
            <p:nvSpPr>
              <p:cNvPr id="27663" name="文本框 3072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760" y="1705"/>
                <a:ext cx="72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555" b="1">
                    <a:solidFill>
                      <a:srgbClr val="FF0000"/>
                    </a:solidFill>
                    <a:ea typeface="黑体" panose="02010609060101010101" pitchFamily="49" charset="-122"/>
                  </a:rPr>
                  <a:t>倭寇</a:t>
                </a:r>
                <a:endParaRPr lang="zh-CN" altLang="en-US" sz="3555" b="1">
                  <a:solidFill>
                    <a:srgbClr val="FF0000"/>
                  </a:solidFill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7" name="组合 6"/>
          <p:cNvGrpSpPr/>
          <p:nvPr>
            <p:custDataLst>
              <p:tags r:id="rId8"/>
            </p:custDataLst>
          </p:nvPr>
        </p:nvGrpSpPr>
        <p:grpSpPr>
          <a:xfrm>
            <a:off x="5267325" y="1548765"/>
            <a:ext cx="2132965" cy="791210"/>
            <a:chOff x="8628" y="2598"/>
            <a:chExt cx="3359" cy="1246"/>
          </a:xfrm>
        </p:grpSpPr>
        <p:sp>
          <p:nvSpPr>
            <p:cNvPr id="7187" name="矩形 30742"/>
            <p:cNvSpPr/>
            <p:nvPr>
              <p:custDataLst>
                <p:tags r:id="rId9"/>
              </p:custDataLst>
            </p:nvPr>
          </p:nvSpPr>
          <p:spPr>
            <a:xfrm>
              <a:off x="8628" y="2598"/>
              <a:ext cx="2298" cy="941"/>
            </a:xfrm>
            <a:prstGeom prst="rect">
              <a:avLst/>
            </a:prstGeom>
            <a:solidFill>
              <a:schemeClr val="bg1">
                <a:alpha val="92154"/>
              </a:schemeClr>
            </a:solidFill>
            <a:ln w="28575">
              <a:solidFill>
                <a:srgbClr val="800000"/>
              </a:solidFill>
              <a:miter lim="800000"/>
            </a:ln>
          </p:spPr>
          <p:txBody>
            <a:bodyPr/>
            <a:lstStyle/>
            <a:p>
              <a:r>
                <a:rPr lang="zh-CN" altLang="en-US" sz="3160" b="1" dirty="0">
                  <a:ea typeface="黑体" panose="02010609060101010101" pitchFamily="49" charset="-122"/>
                </a:rPr>
                <a:t>女真族</a:t>
              </a:r>
              <a:endParaRPr lang="zh-CN" altLang="en-US" sz="3160" b="1" dirty="0">
                <a:ea typeface="黑体" panose="02010609060101010101" pitchFamily="49" charset="-122"/>
              </a:endParaRPr>
            </a:p>
          </p:txBody>
        </p:sp>
        <p:cxnSp>
          <p:nvCxnSpPr>
            <p:cNvPr id="27670" name="直接连接符 30738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 rot="4080000">
              <a:off x="10810" y="2666"/>
              <a:ext cx="672" cy="1683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1430655" y="4008120"/>
            <a:ext cx="2394585" cy="597535"/>
            <a:chOff x="3122" y="6431"/>
            <a:chExt cx="3771" cy="941"/>
          </a:xfrm>
        </p:grpSpPr>
        <p:sp>
          <p:nvSpPr>
            <p:cNvPr id="7188" name="矩形 30742"/>
            <p:cNvSpPr/>
            <p:nvPr>
              <p:custDataLst>
                <p:tags r:id="rId12"/>
              </p:custDataLst>
            </p:nvPr>
          </p:nvSpPr>
          <p:spPr>
            <a:xfrm>
              <a:off x="3122" y="6431"/>
              <a:ext cx="1945" cy="941"/>
            </a:xfrm>
            <a:prstGeom prst="rect">
              <a:avLst/>
            </a:prstGeom>
            <a:solidFill>
              <a:schemeClr val="bg1">
                <a:alpha val="92154"/>
              </a:schemeClr>
            </a:solidFill>
            <a:ln w="28575">
              <a:solidFill>
                <a:srgbClr val="800000"/>
              </a:solidFill>
              <a:miter lim="800000"/>
            </a:ln>
          </p:spPr>
          <p:txBody>
            <a:bodyPr/>
            <a:lstStyle/>
            <a:p>
              <a:pPr algn="ctr"/>
              <a:r>
                <a:rPr lang="zh-CN" altLang="en-US" sz="3160" b="1" dirty="0">
                  <a:ea typeface="黑体" panose="02010609060101010101" pitchFamily="49" charset="-122"/>
                </a:rPr>
                <a:t>藏族</a:t>
              </a:r>
              <a:endParaRPr lang="zh-CN" altLang="en-US" sz="3160" b="1" dirty="0">
                <a:ea typeface="黑体" panose="02010609060101010101" pitchFamily="49" charset="-122"/>
              </a:endParaRPr>
            </a:p>
          </p:txBody>
        </p:sp>
        <p:cxnSp>
          <p:nvCxnSpPr>
            <p:cNvPr id="27671" name="直接连接符 30738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 flipV="1">
              <a:off x="5243" y="6769"/>
              <a:ext cx="1650" cy="133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31"/>
          <p:cNvSpPr txBox="1"/>
          <p:nvPr>
            <p:custDataLst>
              <p:tags r:id="rId14"/>
            </p:custDataLst>
          </p:nvPr>
        </p:nvSpPr>
        <p:spPr>
          <a:xfrm>
            <a:off x="8961173" y="611448"/>
            <a:ext cx="3031490" cy="512512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1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读图学史：</a:t>
            </a:r>
            <a:endParaRPr lang="zh-CN" altLang="en-US" sz="301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1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在明朝，侵扰海疆的海外势力以及威胁陆疆的民族势力主要有哪些？</a:t>
            </a:r>
            <a:endParaRPr lang="zh-CN" altLang="en-US" sz="301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1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明政府是如何经略这些地区的？</a:t>
            </a:r>
            <a:endParaRPr lang="zh-CN" altLang="en-US" sz="301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1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结果如何？</a:t>
            </a:r>
            <a:endParaRPr lang="zh-CN" altLang="en-US" sz="301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5"/>
            </p:custDataLst>
          </p:nvPr>
        </p:nvGrpSpPr>
        <p:grpSpPr>
          <a:xfrm>
            <a:off x="3142441" y="914769"/>
            <a:ext cx="2235930" cy="2533532"/>
            <a:chOff x="5302" y="1361"/>
            <a:chExt cx="3521" cy="3990"/>
          </a:xfrm>
        </p:grpSpPr>
        <p:cxnSp>
          <p:nvCxnSpPr>
            <p:cNvPr id="27653" name="直接连接符 30738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7368" y="2153"/>
              <a:ext cx="1455" cy="2350"/>
            </a:xfrm>
            <a:prstGeom prst="line">
              <a:avLst/>
            </a:prstGeom>
            <a:noFill/>
            <a:ln w="76200" algn="ctr">
              <a:solidFill>
                <a:schemeClr val="tx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5" name="直接连接符 30740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>
              <a:off x="6410" y="2651"/>
              <a:ext cx="1318" cy="215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" name="直接连接符 30739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>
              <a:off x="5302" y="3001"/>
              <a:ext cx="1455" cy="235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" name="组合 30741"/>
            <p:cNvGrpSpPr/>
            <p:nvPr>
              <p:custDataLst>
                <p:tags r:id="rId19"/>
              </p:custDataLst>
            </p:nvPr>
          </p:nvGrpSpPr>
          <p:grpSpPr>
            <a:xfrm>
              <a:off x="5552" y="1361"/>
              <a:ext cx="2370" cy="998"/>
              <a:chOff x="2507" y="838"/>
              <a:chExt cx="826" cy="578"/>
            </a:xfrm>
          </p:grpSpPr>
          <p:sp>
            <p:nvSpPr>
              <p:cNvPr id="4" name="矩形 30742"/>
              <p:cNvSpPr/>
              <p:nvPr>
                <p:custDataLst>
                  <p:tags r:id="rId20"/>
                </p:custDataLst>
              </p:nvPr>
            </p:nvSpPr>
            <p:spPr>
              <a:xfrm>
                <a:off x="2525" y="838"/>
                <a:ext cx="808" cy="543"/>
              </a:xfrm>
              <a:prstGeom prst="rect">
                <a:avLst/>
              </a:prstGeom>
              <a:solidFill>
                <a:schemeClr val="bg1">
                  <a:alpha val="92154"/>
                </a:schemeClr>
              </a:solidFill>
              <a:ln w="28575">
                <a:solidFill>
                  <a:srgbClr val="8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775"/>
              </a:p>
            </p:txBody>
          </p:sp>
          <p:sp>
            <p:nvSpPr>
              <p:cNvPr id="5" name="文本框 3074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507" y="889"/>
                <a:ext cx="801" cy="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160" b="1" dirty="0">
                    <a:ea typeface="黑体" panose="02010609060101010101" pitchFamily="49" charset="-122"/>
                  </a:rPr>
                  <a:t>蒙古族</a:t>
                </a:r>
                <a:endParaRPr lang="zh-CN" altLang="en-US" sz="3160" b="1" dirty="0"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0" name="组合 9"/>
          <p:cNvGrpSpPr/>
          <p:nvPr>
            <p:custDataLst>
              <p:tags r:id="rId22"/>
            </p:custDataLst>
          </p:nvPr>
        </p:nvGrpSpPr>
        <p:grpSpPr>
          <a:xfrm>
            <a:off x="6266815" y="5566410"/>
            <a:ext cx="3474085" cy="1123816"/>
            <a:chOff x="11597" y="4169"/>
            <a:chExt cx="5590" cy="1770"/>
          </a:xfrm>
        </p:grpSpPr>
        <p:sp>
          <p:nvSpPr>
            <p:cNvPr id="11" name="左箭头 307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1860000">
              <a:off x="11597" y="4169"/>
              <a:ext cx="1281" cy="536"/>
            </a:xfrm>
            <a:prstGeom prst="leftArrow">
              <a:avLst>
                <a:gd name="adj1" fmla="val 50000"/>
                <a:gd name="adj2" fmla="val 64849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1775"/>
            </a:p>
          </p:txBody>
        </p:sp>
        <p:grpSp>
          <p:nvGrpSpPr>
            <p:cNvPr id="12" name="组合 30724"/>
            <p:cNvGrpSpPr/>
            <p:nvPr>
              <p:custDataLst>
                <p:tags r:id="rId24"/>
              </p:custDataLst>
            </p:nvPr>
          </p:nvGrpSpPr>
          <p:grpSpPr>
            <a:xfrm>
              <a:off x="12805" y="4245"/>
              <a:ext cx="4382" cy="1694"/>
              <a:chOff x="4798" y="1525"/>
              <a:chExt cx="1546" cy="686"/>
            </a:xfrm>
          </p:grpSpPr>
          <p:sp>
            <p:nvSpPr>
              <p:cNvPr id="13" name="椭圆 30725"/>
              <p:cNvSpPr/>
              <p:nvPr>
                <p:custDataLst>
                  <p:tags r:id="rId25"/>
                </p:custDataLst>
              </p:nvPr>
            </p:nvSpPr>
            <p:spPr>
              <a:xfrm>
                <a:off x="4798" y="1525"/>
                <a:ext cx="1546" cy="663"/>
              </a:xfrm>
              <a:prstGeom prst="ellipse">
                <a:avLst/>
              </a:prstGeom>
              <a:solidFill>
                <a:schemeClr val="bg1">
                  <a:alpha val="92154"/>
                </a:schemeClr>
              </a:solidFill>
              <a:ln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775"/>
              </a:p>
            </p:txBody>
          </p:sp>
          <p:sp>
            <p:nvSpPr>
              <p:cNvPr id="14" name="文本框 3072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047" y="1525"/>
                <a:ext cx="1177" cy="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b="1">
                    <a:solidFill>
                      <a:srgbClr val="FF0000"/>
                    </a:solidFill>
                    <a:ea typeface="黑体" panose="02010609060101010101" pitchFamily="49" charset="-122"/>
                  </a:rPr>
                  <a:t>欧洲早期殖民者</a:t>
                </a:r>
                <a:endParaRPr lang="zh-CN" altLang="en-US" sz="3200" b="1">
                  <a:solidFill>
                    <a:srgbClr val="FF0000"/>
                  </a:solidFill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16" name="文本框 15"/>
          <p:cNvSpPr txBox="1"/>
          <p:nvPr>
            <p:custDataLst>
              <p:tags r:id="rId27"/>
            </p:custDataLst>
          </p:nvPr>
        </p:nvSpPr>
        <p:spPr>
          <a:xfrm>
            <a:off x="27940" y="0"/>
            <a:ext cx="5988685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三、明朝边疆问题与经略措施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5" name="文本框 4"/>
          <p:cNvSpPr/>
          <p:nvPr>
            <p:custDataLst>
              <p:tags r:id="rId28"/>
            </p:custDataLst>
          </p:nvPr>
        </p:nvSpPr>
        <p:spPr>
          <a:xfrm>
            <a:off x="5170805" y="895985"/>
            <a:ext cx="3507105" cy="5219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zh-CN" sz="28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设奴儿干都司</a:t>
            </a:r>
            <a:r>
              <a:rPr lang="zh-CN" altLang="en-US" sz="28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8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册封</a:t>
            </a:r>
            <a:endParaRPr lang="zh-CN" altLang="zh-CN" sz="28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2"/>
          <p:cNvSpPr/>
          <p:nvPr>
            <p:custDataLst>
              <p:tags r:id="rId29"/>
            </p:custDataLst>
          </p:nvPr>
        </p:nvSpPr>
        <p:spPr>
          <a:xfrm>
            <a:off x="539115" y="1841500"/>
            <a:ext cx="3752850" cy="1076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zh-CN" sz="32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修长城、</a:t>
            </a:r>
            <a:r>
              <a:rPr lang="zh-CN" altLang="en-US" sz="32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战争、和议、册封</a:t>
            </a:r>
            <a:r>
              <a:rPr lang="en-US" altLang="zh-CN" sz="32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  <a:sym typeface="+mn-ea"/>
              </a:rPr>
              <a:t>、贸易</a:t>
            </a:r>
            <a:endParaRPr lang="zh-CN" altLang="en-US" sz="32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4"/>
          <p:cNvSpPr/>
          <p:nvPr>
            <p:custDataLst>
              <p:tags r:id="rId30"/>
            </p:custDataLst>
          </p:nvPr>
        </p:nvSpPr>
        <p:spPr>
          <a:xfrm>
            <a:off x="310515" y="4820920"/>
            <a:ext cx="2990850" cy="1076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zh-CN" sz="32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册封、设</a:t>
            </a:r>
            <a:r>
              <a:rPr lang="zh-CN" altLang="en-US" sz="32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立行都指挥使司</a:t>
            </a:r>
            <a:endParaRPr lang="zh-CN" altLang="en-US" sz="3200" b="1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9" name="文本框 2"/>
          <p:cNvSpPr/>
          <p:nvPr>
            <p:custDataLst>
              <p:tags r:id="rId31"/>
            </p:custDataLst>
          </p:nvPr>
        </p:nvSpPr>
        <p:spPr>
          <a:xfrm>
            <a:off x="5540375" y="3083560"/>
            <a:ext cx="2279650" cy="95313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p>
            <a:pPr algn="ctr"/>
            <a:r>
              <a:rPr lang="zh-CN" sz="28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海禁政策、戚继光抗倭</a:t>
            </a:r>
            <a:endParaRPr lang="zh-CN" sz="28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91965" y="4249420"/>
            <a:ext cx="2707640" cy="2240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mpd="sng">
            <a:solidFill>
              <a:srgbClr val="C54A4B"/>
            </a:solidFill>
            <a:prstDash val="solid"/>
          </a:ln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  <a:sym typeface="+mn-ea"/>
              </a:rPr>
              <a:t>无力手段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  <a:sym typeface="+mn-ea"/>
              </a:rPr>
              <a:t>（反映了我国海权意识薄弱，尚未认识西方殖民侵略的本质。）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7" grpId="0" bldLvl="0" animBg="1"/>
      <p:bldP spid="18" grpId="0" bldLvl="0" animBg="1"/>
      <p:bldP spid="19" grpId="0" bldLvl="0" animBg="1"/>
      <p:bldP spid="20" grpId="1" animBg="1"/>
    </p:bldLst>
  </p:timing>
</p:sld>
</file>

<file path=ppt/slides/slide11.xml><?xml version="1.0" encoding="utf-8"?>
<p:sld xmlns:a14="http://schemas.microsoft.com/office/drawing/2010/main" xmlns:mc="http://schemas.openxmlformats.org/markup-compatibility/2006" xmlns:p15="http://schemas.microsoft.com/office/powerpoint/2012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3" y="-2"/>
            <a:ext cx="12192003" cy="6858002"/>
            <a:chOff x="-3" y="-2"/>
            <a:chExt cx="12192003" cy="68580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0" y="0"/>
              <a:ext cx="3419048" cy="452380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>
              <a:off x="4376524" y="-957477"/>
              <a:ext cx="6858001" cy="87729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-3" y="4523809"/>
              <a:ext cx="3419047" cy="2334191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9" t="29442" r="28125" b="53334"/>
          <a:stretch>
            <a:fillRect/>
          </a:stretch>
        </p:blipFill>
        <p:spPr>
          <a:xfrm>
            <a:off x="-472222" y="4189283"/>
            <a:ext cx="2311400" cy="11254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9" t="29442" r="28125" b="62956"/>
          <a:stretch>
            <a:fillRect/>
          </a:stretch>
        </p:blipFill>
        <p:spPr>
          <a:xfrm flipH="1">
            <a:off x="9018134" y="1849061"/>
            <a:ext cx="2022603" cy="43469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t="11477" r="83542" b="75003"/>
          <a:stretch>
            <a:fillRect/>
          </a:stretch>
        </p:blipFill>
        <p:spPr>
          <a:xfrm>
            <a:off x="10029437" y="521452"/>
            <a:ext cx="1044358" cy="11049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9070" y="521335"/>
            <a:ext cx="4657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spc="6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汉仪合龙行书W" panose="00020600040101010101" pitchFamily="18" charset="-122"/>
                <a:ea typeface="汉仪合龙行书W" panose="00020600040101010101" pitchFamily="18" charset="-122"/>
                <a:cs typeface="+mn-ea"/>
                <a:sym typeface="+mn-lt"/>
              </a:rPr>
              <a:t>四、明清易代</a:t>
            </a:r>
            <a:endParaRPr lang="zh-CN" altLang="en-US" sz="4000" b="1" spc="60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汉仪合龙行书W" panose="00020600040101010101" pitchFamily="18" charset="-122"/>
              <a:ea typeface="汉仪合龙行书W" panose="00020600040101010101" pitchFamily="18" charset="-122"/>
              <a:cs typeface="+mn-ea"/>
            </a:endParaRPr>
          </a:p>
        </p:txBody>
      </p:sp>
      <p:sp>
        <p:nvSpPr>
          <p:cNvPr id="3" name="右箭头 5"/>
          <p:cNvSpPr/>
          <p:nvPr/>
        </p:nvSpPr>
        <p:spPr>
          <a:xfrm>
            <a:off x="0" y="4234815"/>
            <a:ext cx="12063730" cy="2832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1939" y="4692357"/>
            <a:ext cx="106492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1616</a:t>
            </a:r>
            <a:endParaRPr lang="en-US" altLang="zh-CN" sz="2800" b="1">
              <a:solidFill>
                <a:srgbClr val="C0000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30605" y="4199255"/>
            <a:ext cx="288290" cy="318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TextBox 1"/>
          <p:cNvSpPr txBox="1"/>
          <p:nvPr/>
        </p:nvSpPr>
        <p:spPr>
          <a:xfrm>
            <a:off x="377190" y="5287645"/>
            <a:ext cx="19177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sym typeface="+mn-ea"/>
              </a:rPr>
              <a:t>努尔哈赤统一女真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</a:rPr>
              <a:t>建立大金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785235" y="4217035"/>
            <a:ext cx="288290" cy="318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657340" y="4199255"/>
            <a:ext cx="288290" cy="318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299700" y="4199255"/>
            <a:ext cx="288290" cy="3187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397204" y="4692357"/>
            <a:ext cx="106492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1636</a:t>
            </a:r>
            <a:endParaRPr lang="en-US" altLang="zh-CN" sz="2800" b="1">
              <a:solidFill>
                <a:srgbClr val="C0000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86149" y="4599647"/>
            <a:ext cx="106492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1644</a:t>
            </a:r>
            <a:endParaRPr lang="en-US" altLang="zh-CN" sz="2800" b="1">
              <a:solidFill>
                <a:srgbClr val="C0000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041209" y="4692357"/>
            <a:ext cx="106492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1644</a:t>
            </a:r>
            <a:endParaRPr lang="en-US" altLang="zh-CN" sz="2800" b="1">
              <a:solidFill>
                <a:srgbClr val="C0000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TextBox 51"/>
          <p:cNvSpPr txBox="1"/>
          <p:nvPr/>
        </p:nvSpPr>
        <p:spPr>
          <a:xfrm>
            <a:off x="2981325" y="5287645"/>
            <a:ext cx="210058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皇太极称帝，改国号为“大清”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0" name="TextBox 53"/>
          <p:cNvSpPr txBox="1"/>
          <p:nvPr/>
        </p:nvSpPr>
        <p:spPr>
          <a:xfrm>
            <a:off x="5669280" y="5043170"/>
            <a:ext cx="278257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1644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年，农民起义军李自成攻占北京，崇祯帝自缢，明亡。</a:t>
            </a:r>
            <a:endParaRPr lang="en-US" altLang="zh-CN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50960" y="5287645"/>
            <a:ext cx="32410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zh-CN" altLang="en-US" sz="2800" b="1">
                <a:latin typeface="仿宋" panose="02010609060101010101" charset="-122"/>
                <a:ea typeface="仿宋" panose="02010609060101010101" charset="-122"/>
                <a:cs typeface="黑体" panose="02010609060101010101" pitchFamily="49" charset="-122"/>
                <a:sym typeface="+mn-ea"/>
              </a:rPr>
              <a:t>多尔衮率军进入山海关，打败李自成，进占并迁都北京</a:t>
            </a:r>
            <a:endParaRPr kumimoji="1" lang="zh-CN" altLang="en-US" sz="2800" b="1">
              <a:latin typeface="仿宋" panose="02010609060101010101" charset="-122"/>
              <a:ea typeface="仿宋" panose="02010609060101010101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9116060" y="1613535"/>
            <a:ext cx="2310765" cy="2446655"/>
          </a:xfrm>
          <a:prstGeom prst="rect">
            <a:avLst/>
          </a:prstGeom>
          <a:noFill/>
          <a:ln w="9525" cap="rnd">
            <a:solidFill>
              <a:srgbClr val="000000">
                <a:alpha val="0"/>
              </a:srgbClr>
            </a:solidFill>
          </a:ln>
        </p:spPr>
      </p:pic>
      <p:pic>
        <p:nvPicPr>
          <p:cNvPr id="102" name="图片 101"/>
          <p:cNvPicPr/>
          <p:nvPr/>
        </p:nvPicPr>
        <p:blipFill>
          <a:blip r:embed="rId7"/>
          <a:stretch>
            <a:fillRect/>
          </a:stretch>
        </p:blipFill>
        <p:spPr>
          <a:xfrm>
            <a:off x="179070" y="1572260"/>
            <a:ext cx="2176780" cy="2550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8"/>
          <a:stretch>
            <a:fillRect/>
          </a:stretch>
        </p:blipFill>
        <p:spPr>
          <a:xfrm>
            <a:off x="2767330" y="1626235"/>
            <a:ext cx="2315210" cy="2588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9"/>
          <a:stretch>
            <a:fillRect/>
          </a:stretch>
        </p:blipFill>
        <p:spPr>
          <a:xfrm>
            <a:off x="5669915" y="1626235"/>
            <a:ext cx="2301875" cy="2433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725374" y="1386086"/>
            <a:ext cx="1764921" cy="2801627"/>
            <a:chOff x="-345649" y="-278130"/>
            <a:chExt cx="2506300" cy="3735502"/>
          </a:xfrm>
        </p:grpSpPr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>
              <a:off x="-345649" y="-278130"/>
              <a:ext cx="2461693" cy="6404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明朝建立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-301042" y="2756864"/>
              <a:ext cx="2461693" cy="7005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清军入关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4" name="箭头: 下 3"/>
            <p:cNvSpPr/>
            <p:nvPr>
              <p:custDataLst>
                <p:tags r:id="rId4"/>
              </p:custDataLst>
            </p:nvPr>
          </p:nvSpPr>
          <p:spPr>
            <a:xfrm>
              <a:off x="857515" y="938330"/>
              <a:ext cx="126459" cy="1546698"/>
            </a:xfrm>
            <a:prstGeom prst="downArrow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b="1"/>
            </a:p>
          </p:txBody>
        </p:sp>
      </p:grpSp>
      <p:grpSp>
        <p:nvGrpSpPr>
          <p:cNvPr id="11" name="组合 10"/>
          <p:cNvGrpSpPr/>
          <p:nvPr>
            <p:custDataLst>
              <p:tags r:id="rId5"/>
            </p:custDataLst>
          </p:nvPr>
        </p:nvGrpSpPr>
        <p:grpSpPr>
          <a:xfrm>
            <a:off x="2576090" y="831621"/>
            <a:ext cx="2392085" cy="4781341"/>
            <a:chOff x="2781606" y="740565"/>
            <a:chExt cx="3189445" cy="7114903"/>
          </a:xfrm>
        </p:grpSpPr>
        <p:sp>
          <p:nvSpPr>
            <p:cNvPr id="7" name="左大括号 6"/>
            <p:cNvSpPr/>
            <p:nvPr>
              <p:custDataLst>
                <p:tags r:id="rId6"/>
              </p:custDataLst>
            </p:nvPr>
          </p:nvSpPr>
          <p:spPr>
            <a:xfrm>
              <a:off x="2781606" y="1112533"/>
              <a:ext cx="448572" cy="6294047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8" name="矩形 7"/>
            <p:cNvSpPr/>
            <p:nvPr>
              <p:custDataLst>
                <p:tags r:id="rId7"/>
              </p:custDataLst>
            </p:nvPr>
          </p:nvSpPr>
          <p:spPr>
            <a:xfrm>
              <a:off x="3266084" y="740565"/>
              <a:ext cx="2666469" cy="1319638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政治制度的变化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8"/>
              </p:custDataLst>
            </p:nvPr>
          </p:nvSpPr>
          <p:spPr>
            <a:xfrm>
              <a:off x="3278655" y="3605216"/>
              <a:ext cx="2692396" cy="144674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海上交通与沿海形势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9"/>
              </p:custDataLst>
            </p:nvPr>
          </p:nvSpPr>
          <p:spPr>
            <a:xfrm>
              <a:off x="3310592" y="6968353"/>
              <a:ext cx="2408128" cy="887115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内陆边疆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0"/>
            </p:custDataLst>
          </p:nvPr>
        </p:nvGrpSpPr>
        <p:grpSpPr>
          <a:xfrm>
            <a:off x="4967441" y="451983"/>
            <a:ext cx="2068053" cy="1889548"/>
            <a:chOff x="4125341" y="-1367786"/>
            <a:chExt cx="2318369" cy="3218701"/>
          </a:xfrm>
        </p:grpSpPr>
        <p:sp>
          <p:nvSpPr>
            <p:cNvPr id="12" name="左大括号 11"/>
            <p:cNvSpPr/>
            <p:nvPr>
              <p:custDataLst>
                <p:tags r:id="rId11"/>
              </p:custDataLst>
            </p:nvPr>
          </p:nvSpPr>
          <p:spPr>
            <a:xfrm>
              <a:off x="4125341" y="-1358899"/>
              <a:ext cx="377150" cy="296612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0" b="1"/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4772155" y="-1367786"/>
              <a:ext cx="1444558" cy="763812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废宰相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3"/>
              </p:custDataLst>
            </p:nvPr>
          </p:nvSpPr>
          <p:spPr>
            <a:xfrm>
              <a:off x="4767555" y="-172931"/>
              <a:ext cx="1444558" cy="649478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设内阁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4"/>
              </p:custDataLst>
            </p:nvPr>
          </p:nvSpPr>
          <p:spPr>
            <a:xfrm>
              <a:off x="4545159" y="951659"/>
              <a:ext cx="1898551" cy="8992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宦官专权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8" name="右大括号 17"/>
          <p:cNvSpPr/>
          <p:nvPr>
            <p:custDataLst>
              <p:tags r:id="rId15"/>
            </p:custDataLst>
          </p:nvPr>
        </p:nvSpPr>
        <p:spPr>
          <a:xfrm>
            <a:off x="7544290" y="451983"/>
            <a:ext cx="210019" cy="188954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9" name="矩形 18"/>
          <p:cNvSpPr/>
          <p:nvPr>
            <p:custDataLst>
              <p:tags r:id="rId16"/>
            </p:custDataLst>
          </p:nvPr>
        </p:nvSpPr>
        <p:spPr>
          <a:xfrm>
            <a:off x="8055463" y="998541"/>
            <a:ext cx="1698532" cy="867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传统制度的新变化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7" name="组合 26"/>
          <p:cNvGrpSpPr/>
          <p:nvPr>
            <p:custDataLst>
              <p:tags r:id="rId17"/>
            </p:custDataLst>
          </p:nvPr>
        </p:nvGrpSpPr>
        <p:grpSpPr>
          <a:xfrm>
            <a:off x="5044860" y="2545675"/>
            <a:ext cx="2418046" cy="1958068"/>
            <a:chOff x="4384742" y="2666831"/>
            <a:chExt cx="3224061" cy="2910135"/>
          </a:xfrm>
        </p:grpSpPr>
        <p:sp>
          <p:nvSpPr>
            <p:cNvPr id="21" name="左大括号 20"/>
            <p:cNvSpPr/>
            <p:nvPr>
              <p:custDataLst>
                <p:tags r:id="rId18"/>
              </p:custDataLst>
            </p:nvPr>
          </p:nvSpPr>
          <p:spPr>
            <a:xfrm>
              <a:off x="4384742" y="2666831"/>
              <a:ext cx="191023" cy="2587924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0" b="1"/>
            </a:p>
          </p:txBody>
        </p:sp>
        <p:sp>
          <p:nvSpPr>
            <p:cNvPr id="23" name="矩形 22"/>
            <p:cNvSpPr/>
            <p:nvPr>
              <p:custDataLst>
                <p:tags r:id="rId19"/>
              </p:custDataLst>
            </p:nvPr>
          </p:nvSpPr>
          <p:spPr>
            <a:xfrm>
              <a:off x="4725207" y="2734380"/>
              <a:ext cx="2883596" cy="656815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郑和下西洋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20"/>
              </p:custDataLst>
            </p:nvPr>
          </p:nvSpPr>
          <p:spPr>
            <a:xfrm>
              <a:off x="4742882" y="3482383"/>
              <a:ext cx="2856986" cy="811629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戚继光抗倭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21"/>
              </p:custDataLst>
            </p:nvPr>
          </p:nvSpPr>
          <p:spPr>
            <a:xfrm>
              <a:off x="4725209" y="4470157"/>
              <a:ext cx="2883594" cy="110680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欧洲殖民者的到来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6" name="右大括号 25"/>
          <p:cNvSpPr/>
          <p:nvPr>
            <p:custDataLst>
              <p:tags r:id="rId22"/>
            </p:custDataLst>
          </p:nvPr>
        </p:nvSpPr>
        <p:spPr>
          <a:xfrm>
            <a:off x="7588244" y="2591125"/>
            <a:ext cx="143267" cy="182328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8" name="矩形 27"/>
          <p:cNvSpPr/>
          <p:nvPr>
            <p:custDataLst>
              <p:tags r:id="rId23"/>
            </p:custDataLst>
          </p:nvPr>
        </p:nvSpPr>
        <p:spPr>
          <a:xfrm>
            <a:off x="8081312" y="3057122"/>
            <a:ext cx="1698531" cy="867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新变化的传统应对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9" name="组合 28"/>
          <p:cNvGrpSpPr/>
          <p:nvPr>
            <p:custDataLst>
              <p:tags r:id="rId24"/>
            </p:custDataLst>
          </p:nvPr>
        </p:nvGrpSpPr>
        <p:grpSpPr>
          <a:xfrm>
            <a:off x="4992001" y="4634150"/>
            <a:ext cx="2311687" cy="1766650"/>
            <a:chOff x="4628066" y="2548728"/>
            <a:chExt cx="3082249" cy="3222880"/>
          </a:xfrm>
        </p:grpSpPr>
        <p:sp>
          <p:nvSpPr>
            <p:cNvPr id="30" name="左大括号 29"/>
            <p:cNvSpPr/>
            <p:nvPr>
              <p:custDataLst>
                <p:tags r:id="rId25"/>
              </p:custDataLst>
            </p:nvPr>
          </p:nvSpPr>
          <p:spPr>
            <a:xfrm>
              <a:off x="4628066" y="2548728"/>
              <a:ext cx="261500" cy="322288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0" b="1"/>
            </a:p>
          </p:txBody>
        </p:sp>
        <p:sp>
          <p:nvSpPr>
            <p:cNvPr id="31" name="矩形 30"/>
            <p:cNvSpPr/>
            <p:nvPr>
              <p:custDataLst>
                <p:tags r:id="rId26"/>
              </p:custDataLst>
            </p:nvPr>
          </p:nvSpPr>
          <p:spPr>
            <a:xfrm>
              <a:off x="5082801" y="2734379"/>
              <a:ext cx="2627514" cy="764127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北方蒙古族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27"/>
              </p:custDataLst>
            </p:nvPr>
          </p:nvSpPr>
          <p:spPr>
            <a:xfrm>
              <a:off x="5056685" y="3784047"/>
              <a:ext cx="2627514" cy="83814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西南藏族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8"/>
              </p:custDataLst>
            </p:nvPr>
          </p:nvSpPr>
          <p:spPr>
            <a:xfrm>
              <a:off x="5056685" y="4851949"/>
              <a:ext cx="2627514" cy="83814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东北女真族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4" name="右大括号 33"/>
          <p:cNvSpPr/>
          <p:nvPr>
            <p:custDataLst>
              <p:tags r:id="rId29"/>
            </p:custDataLst>
          </p:nvPr>
        </p:nvSpPr>
        <p:spPr>
          <a:xfrm>
            <a:off x="7538882" y="4689488"/>
            <a:ext cx="220834" cy="165597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5" name="矩形 34"/>
          <p:cNvSpPr/>
          <p:nvPr>
            <p:custDataLst>
              <p:tags r:id="rId30"/>
            </p:custDataLst>
          </p:nvPr>
        </p:nvSpPr>
        <p:spPr>
          <a:xfrm>
            <a:off x="8028208" y="4982569"/>
            <a:ext cx="2026940" cy="914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传统问题的传统应对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6" name="右大括号 35"/>
          <p:cNvSpPr/>
          <p:nvPr>
            <p:custDataLst>
              <p:tags r:id="rId31"/>
            </p:custDataLst>
          </p:nvPr>
        </p:nvSpPr>
        <p:spPr>
          <a:xfrm>
            <a:off x="10055149" y="1341342"/>
            <a:ext cx="284138" cy="4345149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7" name="矩形 36"/>
          <p:cNvSpPr/>
          <p:nvPr>
            <p:custDataLst>
              <p:tags r:id="rId32"/>
            </p:custDataLst>
          </p:nvPr>
        </p:nvSpPr>
        <p:spPr>
          <a:xfrm>
            <a:off x="10293387" y="2836116"/>
            <a:ext cx="1731683" cy="155963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旧体制的强化</a:t>
            </a: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新问题的显现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5844" y="338166"/>
            <a:ext cx="313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dirty="0">
                <a:latin typeface="楷体" panose="02010609060101010101" charset="-122"/>
                <a:ea typeface="楷体" panose="02010609060101010101" charset="-122"/>
                <a:cs typeface="+mn-ea"/>
              </a:rPr>
              <a:t>课堂总结</a:t>
            </a:r>
            <a:endParaRPr lang="zh-CN" sz="3600" b="1" dirty="0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477" y="497496"/>
            <a:ext cx="34575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0948" y="1185517"/>
            <a:ext cx="3924300" cy="5245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姓名：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朱元璋 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别名：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朱重八、朱国瑞</a:t>
            </a:r>
            <a:b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性别：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男     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民族：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汉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血型：？</a:t>
            </a:r>
            <a:b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职业：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皇帝</a:t>
            </a:r>
            <a:b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家庭出身：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贫农</a:t>
            </a:r>
            <a:b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最喜欢的颜色：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黄色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父亲：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朱五四农民</a:t>
            </a:r>
            <a:b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母亲：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陈氏农民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座右铭：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你的就是我的，我的还是我的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012735" y="566781"/>
            <a:ext cx="554513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主要经历：</a:t>
            </a:r>
            <a:br>
              <a:rPr lang="zh-CN" altLang="en-US" sz="2800" b="1">
                <a:solidFill>
                  <a:srgbClr val="FF3300"/>
                </a:solidFill>
                <a:ea typeface="黑体" panose="02010609060101010101" pitchFamily="49" charset="-122"/>
              </a:rPr>
            </a:br>
            <a:r>
              <a:rPr lang="en-US" altLang="zh-CN" sz="2800" b="1">
                <a:solidFill>
                  <a:schemeClr val="tx1"/>
                </a:solidFill>
              </a:rPr>
              <a:t>1328</a:t>
            </a:r>
            <a:r>
              <a:rPr lang="zh-CN" altLang="en-US" sz="2800" b="1">
                <a:solidFill>
                  <a:schemeClr val="tx1"/>
                </a:solidFill>
              </a:rPr>
              <a:t>年</a:t>
            </a:r>
            <a:r>
              <a:rPr lang="en-US" altLang="zh-CN" sz="2800" b="1">
                <a:solidFill>
                  <a:schemeClr val="tx1"/>
                </a:solidFill>
              </a:rPr>
              <a:t>—1344</a:t>
            </a:r>
            <a:r>
              <a:rPr lang="zh-CN" altLang="en-US" sz="2800" b="1">
                <a:solidFill>
                  <a:schemeClr val="tx1"/>
                </a:solidFill>
              </a:rPr>
              <a:t>年给地主放牛</a:t>
            </a:r>
            <a:br>
              <a:rPr lang="zh-CN" altLang="en-US" sz="2800" b="1">
                <a:solidFill>
                  <a:schemeClr val="tx1"/>
                </a:solidFill>
              </a:rPr>
            </a:br>
            <a:r>
              <a:rPr lang="en-US" altLang="zh-CN" sz="2800" b="1">
                <a:solidFill>
                  <a:schemeClr val="tx1"/>
                </a:solidFill>
              </a:rPr>
              <a:t>1344</a:t>
            </a:r>
            <a:r>
              <a:rPr lang="zh-CN" altLang="en-US" sz="2800" b="1">
                <a:solidFill>
                  <a:schemeClr val="tx1"/>
                </a:solidFill>
              </a:rPr>
              <a:t>年</a:t>
            </a:r>
            <a:r>
              <a:rPr lang="en-US" altLang="zh-CN" sz="2800" b="1">
                <a:solidFill>
                  <a:schemeClr val="tx1"/>
                </a:solidFill>
              </a:rPr>
              <a:t>—1347</a:t>
            </a:r>
            <a:r>
              <a:rPr lang="zh-CN" altLang="en-US" sz="2800" b="1">
                <a:solidFill>
                  <a:schemeClr val="tx1"/>
                </a:solidFill>
              </a:rPr>
              <a:t>年做和尚（讨饭）</a:t>
            </a:r>
            <a:br>
              <a:rPr lang="zh-CN" altLang="en-US" sz="2800" b="1">
                <a:solidFill>
                  <a:schemeClr val="tx1"/>
                </a:solidFill>
              </a:rPr>
            </a:br>
            <a:r>
              <a:rPr lang="en-US" altLang="zh-CN" sz="2800" b="1">
                <a:solidFill>
                  <a:schemeClr val="tx1"/>
                </a:solidFill>
              </a:rPr>
              <a:t>1347</a:t>
            </a:r>
            <a:r>
              <a:rPr lang="zh-CN" altLang="en-US" sz="2800" b="1">
                <a:solidFill>
                  <a:schemeClr val="tx1"/>
                </a:solidFill>
              </a:rPr>
              <a:t>年</a:t>
            </a:r>
            <a:r>
              <a:rPr lang="en-US" altLang="zh-CN" sz="2800" b="1">
                <a:solidFill>
                  <a:schemeClr val="tx1"/>
                </a:solidFill>
              </a:rPr>
              <a:t>—1352</a:t>
            </a:r>
            <a:r>
              <a:rPr lang="zh-CN" altLang="en-US" sz="2800" b="1">
                <a:solidFill>
                  <a:schemeClr val="tx1"/>
                </a:solidFill>
              </a:rPr>
              <a:t>年做和尚（撞钟）</a:t>
            </a:r>
            <a:br>
              <a:rPr lang="zh-CN" altLang="en-US" sz="2800" b="1">
                <a:solidFill>
                  <a:schemeClr val="tx1"/>
                </a:solidFill>
              </a:rPr>
            </a:br>
            <a:r>
              <a:rPr lang="en-US" altLang="zh-CN" sz="2800" b="1">
                <a:solidFill>
                  <a:schemeClr val="tx1"/>
                </a:solidFill>
              </a:rPr>
              <a:t>1352</a:t>
            </a:r>
            <a:r>
              <a:rPr lang="zh-CN" altLang="en-US" sz="2800" b="1">
                <a:solidFill>
                  <a:schemeClr val="tx1"/>
                </a:solidFill>
              </a:rPr>
              <a:t>年</a:t>
            </a:r>
            <a:r>
              <a:rPr lang="en-US" altLang="zh-CN" sz="2800" b="1">
                <a:solidFill>
                  <a:schemeClr val="tx1"/>
                </a:solidFill>
              </a:rPr>
              <a:t>—1368</a:t>
            </a:r>
            <a:r>
              <a:rPr lang="zh-CN" altLang="en-US" sz="2800" b="1">
                <a:solidFill>
                  <a:schemeClr val="tx1"/>
                </a:solidFill>
              </a:rPr>
              <a:t>年造反（这个猛）</a:t>
            </a:r>
            <a:br>
              <a:rPr lang="zh-CN" altLang="en-US" sz="2800" b="1">
                <a:solidFill>
                  <a:schemeClr val="tx1"/>
                </a:solidFill>
              </a:rPr>
            </a:br>
            <a:r>
              <a:rPr lang="en-US" altLang="zh-CN" sz="2800" b="1">
                <a:solidFill>
                  <a:schemeClr val="tx1"/>
                </a:solidFill>
              </a:rPr>
              <a:t>1368</a:t>
            </a:r>
            <a:r>
              <a:rPr lang="zh-CN" altLang="en-US" sz="2800" b="1">
                <a:solidFill>
                  <a:schemeClr val="tx1"/>
                </a:solidFill>
              </a:rPr>
              <a:t>年</a:t>
            </a:r>
            <a:r>
              <a:rPr lang="en-US" altLang="zh-CN" sz="2800" b="1">
                <a:solidFill>
                  <a:schemeClr val="tx1"/>
                </a:solidFill>
              </a:rPr>
              <a:t>—1398</a:t>
            </a:r>
            <a:r>
              <a:rPr lang="zh-CN" altLang="en-US" sz="2800" b="1">
                <a:solidFill>
                  <a:schemeClr val="tx1"/>
                </a:solidFill>
              </a:rPr>
              <a:t>年做皇帝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5125" name="WordArt 5"/>
          <p:cNvSpPr>
            <a:spLocks noChangeArrowheads="1" noChangeShapeType="1"/>
          </p:cNvSpPr>
          <p:nvPr/>
        </p:nvSpPr>
        <p:spPr bwMode="auto">
          <a:xfrm>
            <a:off x="512350" y="728317"/>
            <a:ext cx="2232025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>
                <a:ln w="9525" cmpd="sng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个人档案</a:t>
            </a:r>
            <a:endParaRPr lang="zh-CN" altLang="en-US" sz="3600" b="1">
              <a:ln w="9525" cmpd="sng">
                <a:solidFill>
                  <a:srgbClr val="000000"/>
                </a:solidFill>
                <a:round/>
              </a:ln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7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r="5176"/>
          <a:stretch>
            <a:fillRect/>
          </a:stretch>
        </p:blipFill>
        <p:spPr bwMode="auto">
          <a:xfrm>
            <a:off x="3985248" y="3448574"/>
            <a:ext cx="2876550" cy="297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/>
          <p:cNvPicPr>
            <a:picLocks noChangeAspect="1" noChangeArrowheads="1"/>
          </p:cNvPicPr>
          <p:nvPr/>
        </p:nvPicPr>
        <p:blipFill>
          <a:blip r:embed="rId3">
            <a:lum bright="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0"/>
          <a:stretch>
            <a:fillRect/>
          </a:stretch>
        </p:blipFill>
        <p:spPr bwMode="auto">
          <a:xfrm>
            <a:off x="6861798" y="3441825"/>
            <a:ext cx="2885389" cy="297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平行四边形 7" descr="e7d195523061f1c02e66e4f24090f95771f2a25398b4c6a397210DEF3B34B42E7CAE3753A3E55670C5C5B393DCCD8D49F265F3A29442F2D10D421F974AABEA3384308323DA72972389F1817D14B0E600B08268C7BC7E4A35D45CCB88A1BF82425FF0930F309BDF92E2DE48D2D4103D64B064A34FF7BE536862ADE2479076FA1EDB68F7FB5A6497CC"/>
          <p:cNvSpPr/>
          <p:nvPr/>
        </p:nvSpPr>
        <p:spPr>
          <a:xfrm>
            <a:off x="137160" y="127000"/>
            <a:ext cx="2450465" cy="508635"/>
          </a:xfrm>
          <a:prstGeom prst="parallelogram">
            <a:avLst>
              <a:gd name="adj" fmla="val 95618"/>
            </a:avLst>
          </a:prstGeom>
          <a:solidFill>
            <a:srgbClr val="CD2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直角三角形 8" descr="e7d195523061f1c02e66e4f24090f95771f2a25398b4c6a397210DEF3B34B42E7CAE3753A3E55670C5C5B393DCCD8D49F265F3A29442F2D10D421F974AABEA3384308323DA72972389F1817D14B0E600B08268C7BC7E4A35D45CCB88A1BF82425FF0930F309BDF92E2DE48D2D4103D64B064A34FF7BE536862ADE2479076FA1EDB68F7FB5A6497CC"/>
          <p:cNvSpPr/>
          <p:nvPr/>
        </p:nvSpPr>
        <p:spPr>
          <a:xfrm rot="10800000" flipH="1">
            <a:off x="0" y="0"/>
            <a:ext cx="622935" cy="622935"/>
          </a:xfrm>
          <a:prstGeom prst="rtTriangle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1465" y="120650"/>
            <a:ext cx="2141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3" grpId="0" bldLvl="0" animBg="1"/>
      <p:bldP spid="5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4" y="39496"/>
            <a:ext cx="12188472" cy="68552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7" t="53334"/>
          <a:stretch>
            <a:fillRect/>
          </a:stretch>
        </p:blipFill>
        <p:spPr>
          <a:xfrm>
            <a:off x="9221486" y="3985472"/>
            <a:ext cx="3759200" cy="31999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t="11477" r="83542" b="75003"/>
          <a:stretch>
            <a:fillRect/>
          </a:stretch>
        </p:blipFill>
        <p:spPr>
          <a:xfrm>
            <a:off x="881171" y="774700"/>
            <a:ext cx="1044358" cy="1104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9" t="29442" r="28125" b="53334"/>
          <a:stretch>
            <a:fillRect/>
          </a:stretch>
        </p:blipFill>
        <p:spPr>
          <a:xfrm>
            <a:off x="-797142" y="5365185"/>
            <a:ext cx="2311400" cy="11254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9" t="29442" r="28125" b="53334"/>
          <a:stretch>
            <a:fillRect/>
          </a:stretch>
        </p:blipFill>
        <p:spPr>
          <a:xfrm flipH="1" flipV="1">
            <a:off x="8915400" y="2681762"/>
            <a:ext cx="1612900" cy="7853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r="40500" b="46667"/>
          <a:stretch>
            <a:fillRect/>
          </a:stretch>
        </p:blipFill>
        <p:spPr>
          <a:xfrm>
            <a:off x="944541" y="5667828"/>
            <a:ext cx="570000" cy="63980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9" t="29442" r="28125" b="62956"/>
          <a:stretch>
            <a:fillRect/>
          </a:stretch>
        </p:blipFill>
        <p:spPr>
          <a:xfrm flipH="1">
            <a:off x="5996936" y="5365185"/>
            <a:ext cx="2022603" cy="434690"/>
          </a:xfrm>
          <a:prstGeom prst="rect">
            <a:avLst/>
          </a:prstGeom>
        </p:spPr>
      </p:pic>
      <p:pic>
        <p:nvPicPr>
          <p:cNvPr id="3" name="d5860142f3ce6963c108112f4109391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59011" y="-221518"/>
            <a:ext cx="60960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52450" y="774700"/>
            <a:ext cx="12185650" cy="22987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25320" y="3598545"/>
            <a:ext cx="970851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课程标准：了解明朝统一全国和经略边疆的相关</a:t>
            </a:r>
            <a:r>
              <a:rPr lang="zh-CN" altLang="en-US" sz="28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措施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;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认识这一时期统一多民族国家版图奠定的重要</a:t>
            </a:r>
            <a:r>
              <a:rPr lang="zh-CN" altLang="en-US" sz="28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意义</a:t>
            </a:r>
            <a:endParaRPr lang="zh-CN" altLang="en-US" sz="2800" b="1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54940" y="97790"/>
            <a:ext cx="86861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一、明朝政治制度的变化</a:t>
            </a:r>
            <a:r>
              <a:rPr lang="en-US" altLang="zh-CN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  </a:t>
            </a:r>
            <a:r>
              <a:rPr lang="en-US" altLang="zh-CN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    </a:t>
            </a:r>
            <a:r>
              <a:rPr lang="en-US" altLang="zh-CN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 1</a:t>
            </a:r>
            <a:r>
              <a:rPr lang="zh-CN" alt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、明朝建立</a:t>
            </a:r>
            <a:endParaRPr lang="zh-CN" altLang="en-US" sz="3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85745" y="262445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644775" y="112839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pic>
        <p:nvPicPr>
          <p:cNvPr id="2" name="图片 1" descr="朱元璋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1266" t="5825" r="29221" b="60875"/>
          <a:stretch>
            <a:fillRect/>
          </a:stretch>
        </p:blipFill>
        <p:spPr>
          <a:xfrm>
            <a:off x="154940" y="1128395"/>
            <a:ext cx="3840480" cy="4203065"/>
          </a:xfrm>
          <a:prstGeom prst="ellipse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5610" y="5716905"/>
            <a:ext cx="29768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明太祖：朱元璋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0" name="图片 9" descr="朱元璋起义起义起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130" y="923290"/>
            <a:ext cx="4519930" cy="4613275"/>
          </a:xfrm>
          <a:prstGeom prst="roundRect">
            <a:avLst/>
          </a:prstGeom>
        </p:spPr>
      </p:pic>
      <p:sp>
        <p:nvSpPr>
          <p:cNvPr id="13" name="下箭头 12"/>
          <p:cNvSpPr/>
          <p:nvPr/>
        </p:nvSpPr>
        <p:spPr>
          <a:xfrm>
            <a:off x="5123180" y="1128395"/>
            <a:ext cx="352425" cy="4572000"/>
          </a:xfrm>
          <a:prstGeom prst="downArrow">
            <a:avLst/>
          </a:prstGeom>
          <a:solidFill>
            <a:srgbClr val="E25F0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995420" y="139636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1351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96055" y="274129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1356年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996055" y="408622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1368年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475605" y="1233170"/>
            <a:ext cx="22402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元朝红巾军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起义爆发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48935" y="2585085"/>
            <a:ext cx="20637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朱元璋攻占应天府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475605" y="3936365"/>
            <a:ext cx="25641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元朝灭亡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明朝建立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13" grpId="0" bldLvl="0" animBg="1"/>
      <p:bldP spid="14" grpId="0"/>
      <p:bldP spid="15" grpId="0"/>
      <p:bldP spid="16" grpId="0"/>
      <p:bldP spid="17" grpId="0"/>
      <p:bldP spid="18" grpId="0"/>
      <p:bldP spid="19" grpId="0"/>
      <p:bldP spid="7" grpId="1"/>
      <p:bldP spid="8" grpId="1"/>
      <p:bldP spid="5" grpId="1"/>
      <p:bldP spid="13" grpId="1" animBg="1"/>
      <p:bldP spid="14" grpId="1"/>
      <p:bldP spid="15" grpId="1"/>
      <p:bldP spid="16" grpId="1"/>
      <p:bldP spid="17" grpId="1"/>
      <p:bldP spid="18" grpId="1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8795" y="122555"/>
            <a:ext cx="41763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2.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明朝君主专制的强化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7890" y="755015"/>
            <a:ext cx="487362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960"/>
              </a:lnSpc>
            </a:pPr>
            <a:r>
              <a:rPr 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(1)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废除宰相制度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665" y="1384300"/>
            <a:ext cx="11993245" cy="4399915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材料一：自秦始皇置丞相，不旋踵而亡。汉、宋因之，虽有贤相，然其间所用者，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多有小人，专权乱政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。我朝罢相……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事皆朝廷总之，所以稳当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r" fontAlgn="auto">
              <a:lnSpc>
                <a:spcPct val="10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pitchFamily="34" charset="-122"/>
              </a:rPr>
              <a:t>——《明太祖实录》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微软雅黑" panose="020B0503020204020204" pitchFamily="34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材料二：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1376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年，明太祖废除行中书省，设立布政司，都指挥司和按察司，分管地方行政、军政和监察，合称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三司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。三司分别隶属中央有关部门，这样，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地方权力集中到中央。统辖中央各部的宰相职权随之扩大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r" fontAlgn="auto">
              <a:lnSpc>
                <a:spcPct val="10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人教版历史必修一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P16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历史纵横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材料三：(胡惟庸)独相数岁，生杀黜陟罚，或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不奏径行，内外诸司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上封事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必先取阅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，害己者，辄匿不以闻。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r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《明史·胡惟庸传》    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07590" y="5370195"/>
            <a:ext cx="741426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960"/>
              </a:lnSpc>
            </a:pPr>
            <a:r>
              <a:rPr lang="en-US" altLang="zh-CN" sz="2800" b="1">
                <a:solidFill>
                  <a:srgbClr val="0905B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*</a:t>
            </a:r>
            <a:r>
              <a:rPr lang="zh-CN" altLang="en-US" sz="2800" b="1">
                <a:solidFill>
                  <a:srgbClr val="0905B7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据材料，概括明朝废除宰相制度的原因。</a:t>
            </a:r>
            <a:endParaRPr lang="zh-CN" altLang="en-US" sz="2800" b="1">
              <a:solidFill>
                <a:srgbClr val="0905B7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27"/>
          <p:cNvSpPr/>
          <p:nvPr>
            <p:custDataLst>
              <p:tags r:id="rId1"/>
            </p:custDataLst>
          </p:nvPr>
        </p:nvSpPr>
        <p:spPr>
          <a:xfrm>
            <a:off x="1710690" y="6017895"/>
            <a:ext cx="9944735" cy="591185"/>
          </a:xfrm>
          <a:prstGeom prst="rect">
            <a:avLst/>
          </a:prstGeom>
          <a:solidFill>
            <a:srgbClr val="FFFE81"/>
          </a:solidFill>
          <a:ln w="9525">
            <a:noFill/>
          </a:ln>
        </p:spPr>
        <p:txBody>
          <a:bodyPr wrap="square" anchor="t" anchorCtr="0">
            <a:spAutoFit/>
          </a:bodyPr>
          <a:p>
            <a:pPr eaLnBrk="0" fontAlgn="auto" hangingPunct="0">
              <a:lnSpc>
                <a:spcPts val="39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charset="-122"/>
              </a:rPr>
              <a:t>根本原因：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charset="-122"/>
              </a:rPr>
              <a:t>相权过大，威胁皇权，出于</a:t>
            </a:r>
            <a:r>
              <a:rPr lang="zh-CN" altLang="en-US" sz="2800">
                <a:highlight>
                  <a:srgbClr val="FF00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charset="-122"/>
              </a:rPr>
              <a:t>加强君主专制的需要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4475" y="1818005"/>
            <a:ext cx="7011035" cy="591185"/>
          </a:xfrm>
          <a:prstGeom prst="rect">
            <a:avLst/>
          </a:prstGeom>
          <a:solidFill>
            <a:srgbClr val="FFFE81"/>
          </a:solidFill>
        </p:spPr>
        <p:txBody>
          <a:bodyPr wrap="square" rtlCol="0">
            <a:spAutoFit/>
          </a:bodyPr>
          <a:p>
            <a:pPr eaLnBrk="0" fontAlgn="auto" hangingPunct="0">
              <a:lnSpc>
                <a:spcPts val="39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charset="-122"/>
              </a:rPr>
              <a:t>历史教训：前朝丞相权势过重，威胁皇权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88055" y="3066415"/>
            <a:ext cx="6125210" cy="591185"/>
          </a:xfrm>
          <a:prstGeom prst="rect">
            <a:avLst/>
          </a:prstGeom>
          <a:solidFill>
            <a:srgbClr val="FFFE81"/>
          </a:solidFill>
        </p:spPr>
        <p:txBody>
          <a:bodyPr wrap="square" rtlCol="0">
            <a:spAutoFit/>
          </a:bodyPr>
          <a:p>
            <a:pPr eaLnBrk="0" fontAlgn="auto" hangingPunct="0">
              <a:lnSpc>
                <a:spcPts val="39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charset="-122"/>
              </a:rPr>
              <a:t>现实原因：废行省设三司，相权扩大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76420" y="4729480"/>
            <a:ext cx="4584700" cy="591185"/>
          </a:xfrm>
          <a:prstGeom prst="rect">
            <a:avLst/>
          </a:prstGeom>
          <a:solidFill>
            <a:srgbClr val="FFFE81"/>
          </a:solidFill>
        </p:spPr>
        <p:txBody>
          <a:bodyPr wrap="square" rtlCol="0">
            <a:spAutoFit/>
          </a:bodyPr>
          <a:p>
            <a:pPr eaLnBrk="0" fontAlgn="auto" hangingPunct="0">
              <a:lnSpc>
                <a:spcPts val="39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等线" panose="02010600030101010101" charset="-122"/>
              </a:rPr>
              <a:t>直接原因：胡惟庸专权擅政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6845" y="48895"/>
            <a:ext cx="270891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、设立内阁</a:t>
            </a:r>
            <a:endParaRPr lang="zh-CN" altLang="en-US" sz="36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59120" y="5632450"/>
            <a:ext cx="736600" cy="11150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吏部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39230" y="5455920"/>
            <a:ext cx="736600" cy="1219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户部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520940" y="5644515"/>
            <a:ext cx="736600" cy="11150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礼部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503285" y="5644515"/>
            <a:ext cx="736600" cy="11150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兵部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4" name="文本框 33">
            <a:hlinkClick r:id="rId1" action="ppaction://hlinkfile"/>
          </p:cNvPr>
          <p:cNvSpPr txBox="1"/>
          <p:nvPr/>
        </p:nvSpPr>
        <p:spPr>
          <a:xfrm>
            <a:off x="9442450" y="5644515"/>
            <a:ext cx="736600" cy="11150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刑部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381615" y="5604510"/>
            <a:ext cx="736600" cy="11150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工部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520940" y="3426460"/>
            <a:ext cx="1718310" cy="595630"/>
          </a:xfrm>
          <a:prstGeom prst="round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皇帝</a:t>
            </a:r>
            <a:endParaRPr lang="zh-CN" altLang="en-US" sz="40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5691505" y="5467985"/>
            <a:ext cx="671830" cy="1251585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6604000" y="5535930"/>
            <a:ext cx="671830" cy="1251585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7593330" y="5467985"/>
            <a:ext cx="671830" cy="1251585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9495155" y="5467985"/>
            <a:ext cx="671830" cy="1251585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8568055" y="5467985"/>
            <a:ext cx="671830" cy="1251585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10464800" y="5467985"/>
            <a:ext cx="671830" cy="1251585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3" name="直接箭头连接符 42"/>
          <p:cNvCxnSpPr>
            <a:stCxn id="36" idx="2"/>
            <a:endCxn id="36" idx="2"/>
          </p:cNvCxnSpPr>
          <p:nvPr/>
        </p:nvCxnSpPr>
        <p:spPr>
          <a:xfrm>
            <a:off x="8380095" y="402209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圆角矩形 43"/>
          <p:cNvSpPr/>
          <p:nvPr/>
        </p:nvSpPr>
        <p:spPr>
          <a:xfrm rot="16200000">
            <a:off x="8042910" y="3883660"/>
            <a:ext cx="671830" cy="1715770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45" name="文本框 44"/>
          <p:cNvSpPr txBox="1"/>
          <p:nvPr/>
        </p:nvSpPr>
        <p:spPr>
          <a:xfrm>
            <a:off x="7783830" y="4436745"/>
            <a:ext cx="1192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六部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 flipH="1">
            <a:off x="8308975" y="4029075"/>
            <a:ext cx="5080" cy="399415"/>
          </a:xfrm>
          <a:prstGeom prst="straightConnector1">
            <a:avLst/>
          </a:prstGeom>
          <a:ln w="41275">
            <a:solidFill>
              <a:schemeClr val="accent2">
                <a:alpha val="89000"/>
              </a:schemeClr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左大括号 46"/>
          <p:cNvSpPr/>
          <p:nvPr/>
        </p:nvSpPr>
        <p:spPr>
          <a:xfrm rot="5400000">
            <a:off x="8409305" y="2988945"/>
            <a:ext cx="276860" cy="4703445"/>
          </a:xfrm>
          <a:prstGeom prst="leftBrace">
            <a:avLst>
              <a:gd name="adj1" fmla="val 31951"/>
              <a:gd name="adj2" fmla="val 53395"/>
            </a:avLst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9" name="直接箭头连接符 48"/>
          <p:cNvCxnSpPr/>
          <p:nvPr/>
        </p:nvCxnSpPr>
        <p:spPr>
          <a:xfrm>
            <a:off x="8314055" y="4213860"/>
            <a:ext cx="1750060" cy="0"/>
          </a:xfrm>
          <a:prstGeom prst="straightConnector1">
            <a:avLst/>
          </a:prstGeom>
          <a:ln w="41275">
            <a:solidFill>
              <a:schemeClr val="accent2">
                <a:alpha val="89000"/>
              </a:schemeClr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圆角矩形 49"/>
          <p:cNvSpPr/>
          <p:nvPr/>
        </p:nvSpPr>
        <p:spPr>
          <a:xfrm rot="16200000">
            <a:off x="10586085" y="3387725"/>
            <a:ext cx="671830" cy="1715770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51" name="文本框 50"/>
          <p:cNvSpPr txBox="1"/>
          <p:nvPr/>
        </p:nvSpPr>
        <p:spPr>
          <a:xfrm>
            <a:off x="10398760" y="3936365"/>
            <a:ext cx="1192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内阁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45110" y="1368425"/>
            <a:ext cx="1161478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0" noProof="0" dirty="0" smtClean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800" b="1" kern="0" noProof="0" dirty="0" smtClean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据</a:t>
            </a:r>
            <a:r>
              <a:rPr lang="zh-CN" altLang="en-US" sz="2800" b="1" kern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当时统计，自洪武十七年</a:t>
            </a:r>
            <a:r>
              <a:rPr lang="en-US" altLang="zh-CN" sz="2800" b="1" kern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(1384</a:t>
            </a:r>
            <a:r>
              <a:rPr lang="zh-CN" altLang="en-US" sz="2800" b="1" kern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altLang="zh-CN" sz="2800" b="1" kern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r>
              <a:rPr lang="zh-CN" altLang="en-US" sz="2800" b="1" kern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九月十四日到二十一日，先后八天间，内外诸司送到皇宫的奏章，共有</a:t>
            </a:r>
            <a:r>
              <a:rPr lang="en-US" altLang="zh-CN" sz="2800" b="1" kern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1160</a:t>
            </a:r>
            <a:r>
              <a:rPr lang="zh-CN" altLang="en-US" sz="2800" b="1" kern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件。每件奏章里，有讲一件事的，也有讲两三件事的，共计</a:t>
            </a:r>
            <a:r>
              <a:rPr lang="en-US" altLang="zh-CN" sz="2800" b="1" kern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3291</a:t>
            </a:r>
            <a:r>
              <a:rPr lang="zh-CN" altLang="en-US" sz="2800" b="1" kern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件事。</a:t>
            </a:r>
            <a:r>
              <a:rPr lang="en-US" altLang="zh-CN" sz="2800" b="1" kern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——《</a:t>
            </a:r>
            <a:r>
              <a:rPr lang="zh-CN" altLang="en-US" sz="2800" b="1" kern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中国历代政治得失</a:t>
            </a:r>
            <a:r>
              <a:rPr lang="en-US" altLang="zh-CN" sz="2800" b="1" kern="0" noProof="0" dirty="0" smtClean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lang="en-US" altLang="zh-CN" sz="2800" b="1" kern="0" noProof="0" dirty="0" smtClean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64185" y="83375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sym typeface="+mn-ea"/>
              </a:rPr>
              <a:t>【史料四】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2439" t="6224" r="2896" b="5200"/>
          <a:stretch>
            <a:fillRect/>
          </a:stretch>
        </p:blipFill>
        <p:spPr>
          <a:xfrm>
            <a:off x="0" y="2736215"/>
            <a:ext cx="5829935" cy="412178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26185" y="3298190"/>
            <a:ext cx="10553700" cy="1501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江西拙楷" charset="-122"/>
                <a:sym typeface="+mn-ea"/>
              </a:rPr>
              <a:t>明朝内阁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江西拙楷" charset="-122"/>
                <a:sym typeface="+mn-ea"/>
              </a:rPr>
              <a:t>始终不是法定的中央一级的行政或决策机构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江西拙楷" charset="-122"/>
                <a:sym typeface="+mn-ea"/>
              </a:rPr>
              <a:t>，只是为皇帝提供顾问的内侍机构</a:t>
            </a:r>
            <a:endParaRPr lang="zh-CN" altLang="en-US" sz="4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江西拙楷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4" grpId="0" bldLvl="0" animBg="1"/>
      <p:bldP spid="45" grpId="0"/>
      <p:bldP spid="47" grpId="0" bldLvl="0" animBg="1"/>
      <p:bldP spid="50" grpId="0" bldLvl="0" animBg="1"/>
      <p:bldP spid="51" grpId="0"/>
      <p:bldP spid="30" grpId="1"/>
      <p:bldP spid="31" grpId="1"/>
      <p:bldP spid="32" grpId="1"/>
      <p:bldP spid="33" grpId="1"/>
      <p:bldP spid="34" grpId="1"/>
      <p:bldP spid="35" grpId="1"/>
      <p:bldP spid="36" grpId="1" animBg="1"/>
      <p:bldP spid="37" grpId="1" animBg="1"/>
      <p:bldP spid="38" grpId="1" animBg="1"/>
      <p:bldP spid="39" grpId="1" animBg="1"/>
      <p:bldP spid="40" grpId="1" animBg="1"/>
      <p:bldP spid="41" grpId="1" animBg="1"/>
      <p:bldP spid="42" grpId="1" animBg="1"/>
      <p:bldP spid="44" grpId="1" animBg="1"/>
      <p:bldP spid="45" grpId="1"/>
      <p:bldP spid="47" grpId="1" animBg="1"/>
      <p:bldP spid="50" grpId="1" animBg="1"/>
      <p:bldP spid="51" grpId="1"/>
      <p:bldP spid="13" grpId="0" bldLvl="0" animBg="1"/>
    </p:bldLst>
  </p:timing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untitled.png"/>
          <p:cNvPicPr>
            <a:picLocks noChangeAspect="1" noChangeArrowheads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09" t="4257" r="4312" b="3063"/>
          <a:stretch>
            <a:fillRect/>
          </a:stretch>
        </p:blipFill>
        <p:spPr bwMode="auto">
          <a:xfrm>
            <a:off x="4748777" y="4263640"/>
            <a:ext cx="1543293" cy="147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112649" descr="C:/Users/ASUS/AppData/Local/Temp/kaimatting_20190917084124/output_20190917084133..pngoutput_20190917084133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1DBFC">
                  <a:alpha val="100000"/>
                </a:srgbClr>
              </a:clrFrom>
              <a:clrTo>
                <a:srgbClr val="C1DBFC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3918" y="3903169"/>
            <a:ext cx="647909" cy="198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201206181430564491521803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170" y="801370"/>
            <a:ext cx="5276850" cy="50869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8620445" y="6099247"/>
            <a:ext cx="165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锦衣卫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57346" y="5986614"/>
            <a:ext cx="3485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锦衣卫腰牌及木印</a:t>
            </a:r>
            <a:endParaRPr lang="zh-CN" altLang="en-US" sz="2800" b="1" dirty="0"/>
          </a:p>
        </p:txBody>
      </p:sp>
      <p:pic>
        <p:nvPicPr>
          <p:cNvPr id="8" name="图片 7" descr="C:/Users/ASUS/AppData/Local/Temp/kaimatting_20190916151222/output_20190916151244..pngoutput_20190916151244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408" y="3903169"/>
            <a:ext cx="1708018" cy="23529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7816" y="4567254"/>
            <a:ext cx="615553" cy="14581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魏忠贤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4" y="1757740"/>
            <a:ext cx="2349500" cy="216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2282202" y="2841391"/>
            <a:ext cx="118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王振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02" y="1779415"/>
            <a:ext cx="2228850" cy="215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5154792" y="2942804"/>
            <a:ext cx="104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刘瑾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0454" y="1160644"/>
            <a:ext cx="4705870" cy="584775"/>
          </a:xfrm>
          <a:prstGeom prst="rect">
            <a:avLst/>
          </a:prstGeom>
          <a:noFill/>
          <a:ln w="1270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一群大太监，半部晚明史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4310" y="156210"/>
            <a:ext cx="270891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、宦官专权</a:t>
            </a:r>
            <a:endParaRPr lang="zh-CN" altLang="en-US" sz="36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78735" y="4126865"/>
            <a:ext cx="7068185" cy="14452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米开软笔行楷" panose="03000600000000000000" charset="-122"/>
                <a:ea typeface="米开软笔行楷" panose="03000600000000000000" charset="-122"/>
              </a:rPr>
              <a:t>首辅专政或是宦官专权都是君主专制的强化的产物</a:t>
            </a:r>
            <a:endParaRPr lang="zh-CN" altLang="en-US" sz="4400" b="1">
              <a:solidFill>
                <a:srgbClr val="FF0000"/>
              </a:solidFill>
              <a:latin typeface="米开软笔行楷" panose="03000600000000000000" charset="-122"/>
              <a:ea typeface="米开软笔行楷" panose="030006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 bldLvl="0" animBg="1"/>
      <p:bldP spid="21" grpId="0" bldLvl="0" animBg="1"/>
    </p:bldLst>
  </p:timing>
</p:sld>
</file>

<file path=ppt/slides/slide8.xml><?xml version="1.0" encoding="utf-8"?>
<p:sld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rot="676927">
            <a:off x="4124585" y="1215836"/>
            <a:ext cx="4052048" cy="4037708"/>
            <a:chOff x="4322789" y="1937961"/>
            <a:chExt cx="3546422" cy="3533872"/>
          </a:xfrm>
          <a:solidFill>
            <a:srgbClr val="C54A4B"/>
          </a:solidFill>
        </p:grpSpPr>
        <p:sp>
          <p:nvSpPr>
            <p:cNvPr id="9" name="Freeform 119"/>
            <p:cNvSpPr/>
            <p:nvPr/>
          </p:nvSpPr>
          <p:spPr bwMode="auto">
            <a:xfrm>
              <a:off x="6212121" y="4304338"/>
              <a:ext cx="552363" cy="615132"/>
            </a:xfrm>
            <a:custGeom>
              <a:avLst/>
              <a:gdLst>
                <a:gd name="T0" fmla="*/ 9 w 37"/>
                <a:gd name="T1" fmla="*/ 7 h 41"/>
                <a:gd name="T2" fmla="*/ 29 w 37"/>
                <a:gd name="T3" fmla="*/ 5 h 41"/>
                <a:gd name="T4" fmla="*/ 32 w 37"/>
                <a:gd name="T5" fmla="*/ 25 h 41"/>
                <a:gd name="T6" fmla="*/ 1 w 37"/>
                <a:gd name="T7" fmla="*/ 41 h 41"/>
                <a:gd name="T8" fmla="*/ 9 w 37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1">
                  <a:moveTo>
                    <a:pt x="9" y="7"/>
                  </a:moveTo>
                  <a:cubicBezTo>
                    <a:pt x="14" y="1"/>
                    <a:pt x="23" y="0"/>
                    <a:pt x="29" y="5"/>
                  </a:cubicBezTo>
                  <a:cubicBezTo>
                    <a:pt x="36" y="9"/>
                    <a:pt x="37" y="18"/>
                    <a:pt x="32" y="25"/>
                  </a:cubicBezTo>
                  <a:cubicBezTo>
                    <a:pt x="22" y="37"/>
                    <a:pt x="11" y="32"/>
                    <a:pt x="1" y="41"/>
                  </a:cubicBezTo>
                  <a:cubicBezTo>
                    <a:pt x="8" y="29"/>
                    <a:pt x="0" y="20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21"/>
            <p:cNvSpPr/>
            <p:nvPr/>
          </p:nvSpPr>
          <p:spPr bwMode="auto">
            <a:xfrm>
              <a:off x="6256061" y="4185076"/>
              <a:ext cx="564917" cy="615132"/>
            </a:xfrm>
            <a:custGeom>
              <a:avLst/>
              <a:gdLst>
                <a:gd name="T0" fmla="*/ 28 w 38"/>
                <a:gd name="T1" fmla="*/ 34 h 41"/>
                <a:gd name="T2" fmla="*/ 8 w 38"/>
                <a:gd name="T3" fmla="*/ 36 h 41"/>
                <a:gd name="T4" fmla="*/ 5 w 38"/>
                <a:gd name="T5" fmla="*/ 16 h 41"/>
                <a:gd name="T6" fmla="*/ 36 w 38"/>
                <a:gd name="T7" fmla="*/ 0 h 41"/>
                <a:gd name="T8" fmla="*/ 28 w 38"/>
                <a:gd name="T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1">
                  <a:moveTo>
                    <a:pt x="28" y="34"/>
                  </a:moveTo>
                  <a:cubicBezTo>
                    <a:pt x="23" y="40"/>
                    <a:pt x="14" y="41"/>
                    <a:pt x="8" y="36"/>
                  </a:cubicBezTo>
                  <a:cubicBezTo>
                    <a:pt x="2" y="32"/>
                    <a:pt x="0" y="23"/>
                    <a:pt x="5" y="16"/>
                  </a:cubicBezTo>
                  <a:cubicBezTo>
                    <a:pt x="15" y="4"/>
                    <a:pt x="26" y="9"/>
                    <a:pt x="36" y="0"/>
                  </a:cubicBezTo>
                  <a:cubicBezTo>
                    <a:pt x="30" y="11"/>
                    <a:pt x="38" y="21"/>
                    <a:pt x="28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09"/>
            <p:cNvSpPr/>
            <p:nvPr/>
          </p:nvSpPr>
          <p:spPr bwMode="auto">
            <a:xfrm>
              <a:off x="6689162" y="3055241"/>
              <a:ext cx="627686" cy="520981"/>
            </a:xfrm>
            <a:custGeom>
              <a:avLst/>
              <a:gdLst>
                <a:gd name="T0" fmla="*/ 8 w 42"/>
                <a:gd name="T1" fmla="*/ 28 h 35"/>
                <a:gd name="T2" fmla="*/ 5 w 42"/>
                <a:gd name="T3" fmla="*/ 7 h 35"/>
                <a:gd name="T4" fmla="*/ 26 w 42"/>
                <a:gd name="T5" fmla="*/ 5 h 35"/>
                <a:gd name="T6" fmla="*/ 42 w 42"/>
                <a:gd name="T7" fmla="*/ 35 h 35"/>
                <a:gd name="T8" fmla="*/ 8 w 42"/>
                <a:gd name="T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5">
                  <a:moveTo>
                    <a:pt x="8" y="28"/>
                  </a:moveTo>
                  <a:cubicBezTo>
                    <a:pt x="2" y="23"/>
                    <a:pt x="0" y="14"/>
                    <a:pt x="5" y="7"/>
                  </a:cubicBezTo>
                  <a:cubicBezTo>
                    <a:pt x="10" y="1"/>
                    <a:pt x="19" y="0"/>
                    <a:pt x="26" y="5"/>
                  </a:cubicBezTo>
                  <a:cubicBezTo>
                    <a:pt x="32" y="10"/>
                    <a:pt x="33" y="29"/>
                    <a:pt x="42" y="35"/>
                  </a:cubicBezTo>
                  <a:cubicBezTo>
                    <a:pt x="34" y="29"/>
                    <a:pt x="14" y="33"/>
                    <a:pt x="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10"/>
            <p:cNvSpPr/>
            <p:nvPr/>
          </p:nvSpPr>
          <p:spPr bwMode="auto">
            <a:xfrm>
              <a:off x="6808424" y="3130564"/>
              <a:ext cx="508427" cy="445659"/>
            </a:xfrm>
            <a:custGeom>
              <a:avLst/>
              <a:gdLst>
                <a:gd name="T0" fmla="*/ 18 w 34"/>
                <a:gd name="T1" fmla="*/ 0 h 30"/>
                <a:gd name="T2" fmla="*/ 34 w 34"/>
                <a:gd name="T3" fmla="*/ 30 h 30"/>
                <a:gd name="T4" fmla="*/ 0 w 34"/>
                <a:gd name="T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30">
                  <a:moveTo>
                    <a:pt x="18" y="0"/>
                  </a:moveTo>
                  <a:cubicBezTo>
                    <a:pt x="24" y="5"/>
                    <a:pt x="26" y="24"/>
                    <a:pt x="34" y="30"/>
                  </a:cubicBezTo>
                  <a:cubicBezTo>
                    <a:pt x="26" y="24"/>
                    <a:pt x="6" y="28"/>
                    <a:pt x="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11"/>
            <p:cNvSpPr/>
            <p:nvPr/>
          </p:nvSpPr>
          <p:spPr bwMode="auto">
            <a:xfrm>
              <a:off x="6689162" y="3055241"/>
              <a:ext cx="627686" cy="552363"/>
            </a:xfrm>
            <a:custGeom>
              <a:avLst/>
              <a:gdLst>
                <a:gd name="T0" fmla="*/ 8 w 42"/>
                <a:gd name="T1" fmla="*/ 28 h 37"/>
                <a:gd name="T2" fmla="*/ 5 w 42"/>
                <a:gd name="T3" fmla="*/ 7 h 37"/>
                <a:gd name="T4" fmla="*/ 26 w 42"/>
                <a:gd name="T5" fmla="*/ 5 h 37"/>
                <a:gd name="T6" fmla="*/ 42 w 42"/>
                <a:gd name="T7" fmla="*/ 35 h 37"/>
                <a:gd name="T8" fmla="*/ 8 w 4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7">
                  <a:moveTo>
                    <a:pt x="8" y="28"/>
                  </a:moveTo>
                  <a:cubicBezTo>
                    <a:pt x="2" y="23"/>
                    <a:pt x="0" y="14"/>
                    <a:pt x="5" y="7"/>
                  </a:cubicBezTo>
                  <a:cubicBezTo>
                    <a:pt x="10" y="1"/>
                    <a:pt x="19" y="0"/>
                    <a:pt x="26" y="5"/>
                  </a:cubicBezTo>
                  <a:cubicBezTo>
                    <a:pt x="38" y="14"/>
                    <a:pt x="33" y="26"/>
                    <a:pt x="42" y="35"/>
                  </a:cubicBezTo>
                  <a:cubicBezTo>
                    <a:pt x="30" y="29"/>
                    <a:pt x="20" y="37"/>
                    <a:pt x="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12"/>
            <p:cNvSpPr/>
            <p:nvPr/>
          </p:nvSpPr>
          <p:spPr bwMode="auto">
            <a:xfrm>
              <a:off x="7254079" y="3500900"/>
              <a:ext cx="615132" cy="564917"/>
            </a:xfrm>
            <a:custGeom>
              <a:avLst/>
              <a:gdLst>
                <a:gd name="T0" fmla="*/ 33 w 41"/>
                <a:gd name="T1" fmla="*/ 10 h 38"/>
                <a:gd name="T2" fmla="*/ 36 w 41"/>
                <a:gd name="T3" fmla="*/ 30 h 38"/>
                <a:gd name="T4" fmla="*/ 16 w 41"/>
                <a:gd name="T5" fmla="*/ 33 h 38"/>
                <a:gd name="T6" fmla="*/ 0 w 41"/>
                <a:gd name="T7" fmla="*/ 2 h 38"/>
                <a:gd name="T8" fmla="*/ 33 w 41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8">
                  <a:moveTo>
                    <a:pt x="33" y="10"/>
                  </a:moveTo>
                  <a:cubicBezTo>
                    <a:pt x="40" y="15"/>
                    <a:pt x="41" y="24"/>
                    <a:pt x="36" y="30"/>
                  </a:cubicBezTo>
                  <a:cubicBezTo>
                    <a:pt x="31" y="37"/>
                    <a:pt x="22" y="38"/>
                    <a:pt x="16" y="33"/>
                  </a:cubicBezTo>
                  <a:cubicBezTo>
                    <a:pt x="3" y="23"/>
                    <a:pt x="8" y="12"/>
                    <a:pt x="0" y="2"/>
                  </a:cubicBezTo>
                  <a:cubicBezTo>
                    <a:pt x="11" y="9"/>
                    <a:pt x="21" y="0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13"/>
            <p:cNvSpPr/>
            <p:nvPr/>
          </p:nvSpPr>
          <p:spPr bwMode="auto">
            <a:xfrm>
              <a:off x="6582457" y="2992473"/>
              <a:ext cx="615132" cy="552363"/>
            </a:xfrm>
            <a:custGeom>
              <a:avLst/>
              <a:gdLst>
                <a:gd name="T0" fmla="*/ 34 w 41"/>
                <a:gd name="T1" fmla="*/ 10 h 37"/>
                <a:gd name="T2" fmla="*/ 36 w 41"/>
                <a:gd name="T3" fmla="*/ 30 h 37"/>
                <a:gd name="T4" fmla="*/ 16 w 41"/>
                <a:gd name="T5" fmla="*/ 32 h 37"/>
                <a:gd name="T6" fmla="*/ 0 w 41"/>
                <a:gd name="T7" fmla="*/ 2 h 37"/>
                <a:gd name="T8" fmla="*/ 34 w 41"/>
                <a:gd name="T9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7">
                  <a:moveTo>
                    <a:pt x="34" y="10"/>
                  </a:moveTo>
                  <a:cubicBezTo>
                    <a:pt x="40" y="14"/>
                    <a:pt x="41" y="24"/>
                    <a:pt x="36" y="30"/>
                  </a:cubicBezTo>
                  <a:cubicBezTo>
                    <a:pt x="31" y="36"/>
                    <a:pt x="22" y="37"/>
                    <a:pt x="16" y="32"/>
                  </a:cubicBezTo>
                  <a:cubicBezTo>
                    <a:pt x="4" y="23"/>
                    <a:pt x="9" y="11"/>
                    <a:pt x="0" y="2"/>
                  </a:cubicBezTo>
                  <a:cubicBezTo>
                    <a:pt x="11" y="8"/>
                    <a:pt x="21" y="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14"/>
            <p:cNvSpPr/>
            <p:nvPr/>
          </p:nvSpPr>
          <p:spPr bwMode="auto">
            <a:xfrm>
              <a:off x="6048923" y="2546818"/>
              <a:ext cx="608857" cy="564917"/>
            </a:xfrm>
            <a:custGeom>
              <a:avLst/>
              <a:gdLst>
                <a:gd name="T0" fmla="*/ 7 w 41"/>
                <a:gd name="T1" fmla="*/ 28 h 38"/>
                <a:gd name="T2" fmla="*/ 4 w 41"/>
                <a:gd name="T3" fmla="*/ 8 h 38"/>
                <a:gd name="T4" fmla="*/ 25 w 41"/>
                <a:gd name="T5" fmla="*/ 5 h 38"/>
                <a:gd name="T6" fmla="*/ 41 w 41"/>
                <a:gd name="T7" fmla="*/ 36 h 38"/>
                <a:gd name="T8" fmla="*/ 7 w 41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8">
                  <a:moveTo>
                    <a:pt x="7" y="28"/>
                  </a:moveTo>
                  <a:cubicBezTo>
                    <a:pt x="1" y="23"/>
                    <a:pt x="0" y="14"/>
                    <a:pt x="4" y="8"/>
                  </a:cubicBezTo>
                  <a:cubicBezTo>
                    <a:pt x="9" y="1"/>
                    <a:pt x="18" y="0"/>
                    <a:pt x="25" y="5"/>
                  </a:cubicBezTo>
                  <a:cubicBezTo>
                    <a:pt x="37" y="15"/>
                    <a:pt x="32" y="26"/>
                    <a:pt x="41" y="36"/>
                  </a:cubicBezTo>
                  <a:cubicBezTo>
                    <a:pt x="29" y="30"/>
                    <a:pt x="20" y="3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15"/>
            <p:cNvSpPr/>
            <p:nvPr/>
          </p:nvSpPr>
          <p:spPr bwMode="auto">
            <a:xfrm>
              <a:off x="5973600" y="2546818"/>
              <a:ext cx="552363" cy="608857"/>
            </a:xfrm>
            <a:custGeom>
              <a:avLst/>
              <a:gdLst>
                <a:gd name="T0" fmla="*/ 10 w 37"/>
                <a:gd name="T1" fmla="*/ 8 h 41"/>
                <a:gd name="T2" fmla="*/ 30 w 37"/>
                <a:gd name="T3" fmla="*/ 5 h 41"/>
                <a:gd name="T4" fmla="*/ 33 w 37"/>
                <a:gd name="T5" fmla="*/ 25 h 41"/>
                <a:gd name="T6" fmla="*/ 2 w 37"/>
                <a:gd name="T7" fmla="*/ 41 h 41"/>
                <a:gd name="T8" fmla="*/ 10 w 37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1">
                  <a:moveTo>
                    <a:pt x="10" y="8"/>
                  </a:moveTo>
                  <a:cubicBezTo>
                    <a:pt x="15" y="1"/>
                    <a:pt x="24" y="0"/>
                    <a:pt x="30" y="5"/>
                  </a:cubicBezTo>
                  <a:cubicBezTo>
                    <a:pt x="36" y="10"/>
                    <a:pt x="37" y="19"/>
                    <a:pt x="33" y="25"/>
                  </a:cubicBezTo>
                  <a:cubicBezTo>
                    <a:pt x="23" y="38"/>
                    <a:pt x="11" y="33"/>
                    <a:pt x="2" y="41"/>
                  </a:cubicBezTo>
                  <a:cubicBezTo>
                    <a:pt x="8" y="30"/>
                    <a:pt x="0" y="20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16"/>
            <p:cNvSpPr/>
            <p:nvPr/>
          </p:nvSpPr>
          <p:spPr bwMode="auto">
            <a:xfrm>
              <a:off x="5527945" y="3099181"/>
              <a:ext cx="552363" cy="627686"/>
            </a:xfrm>
            <a:custGeom>
              <a:avLst/>
              <a:gdLst>
                <a:gd name="T0" fmla="*/ 27 w 37"/>
                <a:gd name="T1" fmla="*/ 34 h 42"/>
                <a:gd name="T2" fmla="*/ 7 w 37"/>
                <a:gd name="T3" fmla="*/ 37 h 42"/>
                <a:gd name="T4" fmla="*/ 4 w 37"/>
                <a:gd name="T5" fmla="*/ 16 h 42"/>
                <a:gd name="T6" fmla="*/ 35 w 37"/>
                <a:gd name="T7" fmla="*/ 0 h 42"/>
                <a:gd name="T8" fmla="*/ 27 w 37"/>
                <a:gd name="T9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2">
                  <a:moveTo>
                    <a:pt x="27" y="34"/>
                  </a:moveTo>
                  <a:cubicBezTo>
                    <a:pt x="22" y="40"/>
                    <a:pt x="13" y="42"/>
                    <a:pt x="7" y="37"/>
                  </a:cubicBezTo>
                  <a:cubicBezTo>
                    <a:pt x="1" y="32"/>
                    <a:pt x="0" y="23"/>
                    <a:pt x="4" y="16"/>
                  </a:cubicBezTo>
                  <a:cubicBezTo>
                    <a:pt x="14" y="4"/>
                    <a:pt x="25" y="9"/>
                    <a:pt x="35" y="0"/>
                  </a:cubicBezTo>
                  <a:cubicBezTo>
                    <a:pt x="29" y="12"/>
                    <a:pt x="37" y="22"/>
                    <a:pt x="27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20"/>
            <p:cNvSpPr/>
            <p:nvPr/>
          </p:nvSpPr>
          <p:spPr bwMode="auto">
            <a:xfrm>
              <a:off x="5747633" y="4856701"/>
              <a:ext cx="552363" cy="615132"/>
            </a:xfrm>
            <a:custGeom>
              <a:avLst/>
              <a:gdLst>
                <a:gd name="T0" fmla="*/ 28 w 37"/>
                <a:gd name="T1" fmla="*/ 34 h 41"/>
                <a:gd name="T2" fmla="*/ 7 w 37"/>
                <a:gd name="T3" fmla="*/ 36 h 41"/>
                <a:gd name="T4" fmla="*/ 5 w 37"/>
                <a:gd name="T5" fmla="*/ 16 h 41"/>
                <a:gd name="T6" fmla="*/ 35 w 37"/>
                <a:gd name="T7" fmla="*/ 0 h 41"/>
                <a:gd name="T8" fmla="*/ 28 w 37"/>
                <a:gd name="T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1">
                  <a:moveTo>
                    <a:pt x="28" y="34"/>
                  </a:moveTo>
                  <a:cubicBezTo>
                    <a:pt x="23" y="40"/>
                    <a:pt x="14" y="41"/>
                    <a:pt x="7" y="36"/>
                  </a:cubicBezTo>
                  <a:cubicBezTo>
                    <a:pt x="1" y="31"/>
                    <a:pt x="0" y="22"/>
                    <a:pt x="5" y="16"/>
                  </a:cubicBezTo>
                  <a:cubicBezTo>
                    <a:pt x="14" y="4"/>
                    <a:pt x="26" y="9"/>
                    <a:pt x="35" y="0"/>
                  </a:cubicBezTo>
                  <a:cubicBezTo>
                    <a:pt x="29" y="11"/>
                    <a:pt x="37" y="21"/>
                    <a:pt x="28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22"/>
            <p:cNvSpPr/>
            <p:nvPr/>
          </p:nvSpPr>
          <p:spPr bwMode="auto">
            <a:xfrm>
              <a:off x="6701716" y="3651545"/>
              <a:ext cx="571196" cy="608857"/>
            </a:xfrm>
            <a:custGeom>
              <a:avLst/>
              <a:gdLst>
                <a:gd name="T0" fmla="*/ 10 w 38"/>
                <a:gd name="T1" fmla="*/ 7 h 41"/>
                <a:gd name="T2" fmla="*/ 30 w 38"/>
                <a:gd name="T3" fmla="*/ 5 h 41"/>
                <a:gd name="T4" fmla="*/ 33 w 38"/>
                <a:gd name="T5" fmla="*/ 25 h 41"/>
                <a:gd name="T6" fmla="*/ 2 w 38"/>
                <a:gd name="T7" fmla="*/ 41 h 41"/>
                <a:gd name="T8" fmla="*/ 10 w 38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1">
                  <a:moveTo>
                    <a:pt x="10" y="7"/>
                  </a:moveTo>
                  <a:cubicBezTo>
                    <a:pt x="15" y="1"/>
                    <a:pt x="24" y="0"/>
                    <a:pt x="30" y="5"/>
                  </a:cubicBezTo>
                  <a:cubicBezTo>
                    <a:pt x="36" y="10"/>
                    <a:pt x="38" y="19"/>
                    <a:pt x="33" y="25"/>
                  </a:cubicBezTo>
                  <a:cubicBezTo>
                    <a:pt x="23" y="37"/>
                    <a:pt x="12" y="32"/>
                    <a:pt x="2" y="41"/>
                  </a:cubicBezTo>
                  <a:cubicBezTo>
                    <a:pt x="8" y="30"/>
                    <a:pt x="0" y="20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23"/>
            <p:cNvSpPr/>
            <p:nvPr/>
          </p:nvSpPr>
          <p:spPr bwMode="auto">
            <a:xfrm>
              <a:off x="6645226" y="3576222"/>
              <a:ext cx="627686" cy="564917"/>
            </a:xfrm>
            <a:custGeom>
              <a:avLst/>
              <a:gdLst>
                <a:gd name="T0" fmla="*/ 34 w 42"/>
                <a:gd name="T1" fmla="*/ 10 h 38"/>
                <a:gd name="T2" fmla="*/ 37 w 42"/>
                <a:gd name="T3" fmla="*/ 30 h 38"/>
                <a:gd name="T4" fmla="*/ 17 w 42"/>
                <a:gd name="T5" fmla="*/ 33 h 38"/>
                <a:gd name="T6" fmla="*/ 0 w 42"/>
                <a:gd name="T7" fmla="*/ 2 h 38"/>
                <a:gd name="T8" fmla="*/ 34 w 42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34" y="10"/>
                  </a:moveTo>
                  <a:cubicBezTo>
                    <a:pt x="40" y="15"/>
                    <a:pt x="42" y="24"/>
                    <a:pt x="37" y="30"/>
                  </a:cubicBezTo>
                  <a:cubicBezTo>
                    <a:pt x="32" y="36"/>
                    <a:pt x="23" y="38"/>
                    <a:pt x="17" y="33"/>
                  </a:cubicBezTo>
                  <a:cubicBezTo>
                    <a:pt x="4" y="23"/>
                    <a:pt x="9" y="12"/>
                    <a:pt x="0" y="2"/>
                  </a:cubicBezTo>
                  <a:cubicBezTo>
                    <a:pt x="12" y="8"/>
                    <a:pt x="22" y="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24"/>
            <p:cNvSpPr/>
            <p:nvPr/>
          </p:nvSpPr>
          <p:spPr bwMode="auto">
            <a:xfrm>
              <a:off x="6092863" y="3130564"/>
              <a:ext cx="627686" cy="552363"/>
            </a:xfrm>
            <a:custGeom>
              <a:avLst/>
              <a:gdLst>
                <a:gd name="T0" fmla="*/ 8 w 42"/>
                <a:gd name="T1" fmla="*/ 28 h 37"/>
                <a:gd name="T2" fmla="*/ 5 w 42"/>
                <a:gd name="T3" fmla="*/ 7 h 37"/>
                <a:gd name="T4" fmla="*/ 25 w 42"/>
                <a:gd name="T5" fmla="*/ 5 h 37"/>
                <a:gd name="T6" fmla="*/ 42 w 42"/>
                <a:gd name="T7" fmla="*/ 35 h 37"/>
                <a:gd name="T8" fmla="*/ 8 w 4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7">
                  <a:moveTo>
                    <a:pt x="8" y="28"/>
                  </a:moveTo>
                  <a:cubicBezTo>
                    <a:pt x="1" y="23"/>
                    <a:pt x="0" y="14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8" y="14"/>
                    <a:pt x="33" y="26"/>
                    <a:pt x="42" y="35"/>
                  </a:cubicBezTo>
                  <a:cubicBezTo>
                    <a:pt x="30" y="29"/>
                    <a:pt x="20" y="37"/>
                    <a:pt x="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25"/>
            <p:cNvSpPr/>
            <p:nvPr/>
          </p:nvSpPr>
          <p:spPr bwMode="auto">
            <a:xfrm>
              <a:off x="4868874" y="3814743"/>
              <a:ext cx="615132" cy="539810"/>
            </a:xfrm>
            <a:custGeom>
              <a:avLst/>
              <a:gdLst>
                <a:gd name="T0" fmla="*/ 34 w 41"/>
                <a:gd name="T1" fmla="*/ 8 h 36"/>
                <a:gd name="T2" fmla="*/ 37 w 41"/>
                <a:gd name="T3" fmla="*/ 28 h 36"/>
                <a:gd name="T4" fmla="*/ 16 w 41"/>
                <a:gd name="T5" fmla="*/ 31 h 36"/>
                <a:gd name="T6" fmla="*/ 0 w 41"/>
                <a:gd name="T7" fmla="*/ 0 h 36"/>
                <a:gd name="T8" fmla="*/ 34 w 41"/>
                <a:gd name="T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6">
                  <a:moveTo>
                    <a:pt x="34" y="8"/>
                  </a:moveTo>
                  <a:cubicBezTo>
                    <a:pt x="40" y="13"/>
                    <a:pt x="41" y="22"/>
                    <a:pt x="37" y="28"/>
                  </a:cubicBezTo>
                  <a:cubicBezTo>
                    <a:pt x="32" y="35"/>
                    <a:pt x="23" y="36"/>
                    <a:pt x="16" y="31"/>
                  </a:cubicBezTo>
                  <a:cubicBezTo>
                    <a:pt x="10" y="26"/>
                    <a:pt x="8" y="7"/>
                    <a:pt x="0" y="0"/>
                  </a:cubicBezTo>
                  <a:cubicBezTo>
                    <a:pt x="8" y="6"/>
                    <a:pt x="28" y="3"/>
                    <a:pt x="3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26"/>
            <p:cNvSpPr/>
            <p:nvPr/>
          </p:nvSpPr>
          <p:spPr bwMode="auto">
            <a:xfrm>
              <a:off x="4868874" y="3814743"/>
              <a:ext cx="508427" cy="464487"/>
            </a:xfrm>
            <a:custGeom>
              <a:avLst/>
              <a:gdLst>
                <a:gd name="T0" fmla="*/ 16 w 34"/>
                <a:gd name="T1" fmla="*/ 31 h 31"/>
                <a:gd name="T2" fmla="*/ 0 w 34"/>
                <a:gd name="T3" fmla="*/ 0 h 31"/>
                <a:gd name="T4" fmla="*/ 34 w 34"/>
                <a:gd name="T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31">
                  <a:moveTo>
                    <a:pt x="16" y="31"/>
                  </a:moveTo>
                  <a:cubicBezTo>
                    <a:pt x="10" y="26"/>
                    <a:pt x="8" y="6"/>
                    <a:pt x="0" y="0"/>
                  </a:cubicBezTo>
                  <a:cubicBezTo>
                    <a:pt x="8" y="6"/>
                    <a:pt x="28" y="3"/>
                    <a:pt x="34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27"/>
            <p:cNvSpPr/>
            <p:nvPr/>
          </p:nvSpPr>
          <p:spPr bwMode="auto">
            <a:xfrm>
              <a:off x="4868874" y="3783357"/>
              <a:ext cx="615132" cy="571196"/>
            </a:xfrm>
            <a:custGeom>
              <a:avLst/>
              <a:gdLst>
                <a:gd name="T0" fmla="*/ 34 w 41"/>
                <a:gd name="T1" fmla="*/ 10 h 38"/>
                <a:gd name="T2" fmla="*/ 37 w 41"/>
                <a:gd name="T3" fmla="*/ 30 h 38"/>
                <a:gd name="T4" fmla="*/ 16 w 41"/>
                <a:gd name="T5" fmla="*/ 33 h 38"/>
                <a:gd name="T6" fmla="*/ 0 w 41"/>
                <a:gd name="T7" fmla="*/ 2 h 38"/>
                <a:gd name="T8" fmla="*/ 34 w 41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8">
                  <a:moveTo>
                    <a:pt x="34" y="10"/>
                  </a:moveTo>
                  <a:cubicBezTo>
                    <a:pt x="40" y="15"/>
                    <a:pt x="41" y="24"/>
                    <a:pt x="37" y="30"/>
                  </a:cubicBezTo>
                  <a:cubicBezTo>
                    <a:pt x="32" y="37"/>
                    <a:pt x="23" y="38"/>
                    <a:pt x="16" y="33"/>
                  </a:cubicBezTo>
                  <a:cubicBezTo>
                    <a:pt x="4" y="23"/>
                    <a:pt x="9" y="12"/>
                    <a:pt x="0" y="2"/>
                  </a:cubicBezTo>
                  <a:cubicBezTo>
                    <a:pt x="12" y="8"/>
                    <a:pt x="22" y="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28"/>
            <p:cNvSpPr/>
            <p:nvPr/>
          </p:nvSpPr>
          <p:spPr bwMode="auto">
            <a:xfrm>
              <a:off x="4322789" y="3337702"/>
              <a:ext cx="608857" cy="552363"/>
            </a:xfrm>
            <a:custGeom>
              <a:avLst/>
              <a:gdLst>
                <a:gd name="T0" fmla="*/ 7 w 41"/>
                <a:gd name="T1" fmla="*/ 28 h 37"/>
                <a:gd name="T2" fmla="*/ 5 w 41"/>
                <a:gd name="T3" fmla="*/ 7 h 37"/>
                <a:gd name="T4" fmla="*/ 25 w 41"/>
                <a:gd name="T5" fmla="*/ 5 h 37"/>
                <a:gd name="T6" fmla="*/ 41 w 41"/>
                <a:gd name="T7" fmla="*/ 35 h 37"/>
                <a:gd name="T8" fmla="*/ 7 w 41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7">
                  <a:moveTo>
                    <a:pt x="7" y="28"/>
                  </a:moveTo>
                  <a:cubicBezTo>
                    <a:pt x="1" y="23"/>
                    <a:pt x="0" y="14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8" y="14"/>
                    <a:pt x="32" y="26"/>
                    <a:pt x="41" y="35"/>
                  </a:cubicBezTo>
                  <a:cubicBezTo>
                    <a:pt x="30" y="29"/>
                    <a:pt x="20" y="37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29"/>
            <p:cNvSpPr/>
            <p:nvPr/>
          </p:nvSpPr>
          <p:spPr bwMode="auto">
            <a:xfrm>
              <a:off x="4988136" y="3846125"/>
              <a:ext cx="615132" cy="564917"/>
            </a:xfrm>
            <a:custGeom>
              <a:avLst/>
              <a:gdLst>
                <a:gd name="T0" fmla="*/ 7 w 41"/>
                <a:gd name="T1" fmla="*/ 28 h 38"/>
                <a:gd name="T2" fmla="*/ 5 w 41"/>
                <a:gd name="T3" fmla="*/ 8 h 38"/>
                <a:gd name="T4" fmla="*/ 25 w 41"/>
                <a:gd name="T5" fmla="*/ 5 h 38"/>
                <a:gd name="T6" fmla="*/ 41 w 41"/>
                <a:gd name="T7" fmla="*/ 36 h 38"/>
                <a:gd name="T8" fmla="*/ 7 w 41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8">
                  <a:moveTo>
                    <a:pt x="7" y="28"/>
                  </a:moveTo>
                  <a:cubicBezTo>
                    <a:pt x="1" y="23"/>
                    <a:pt x="0" y="14"/>
                    <a:pt x="5" y="8"/>
                  </a:cubicBezTo>
                  <a:cubicBezTo>
                    <a:pt x="10" y="2"/>
                    <a:pt x="19" y="0"/>
                    <a:pt x="25" y="5"/>
                  </a:cubicBezTo>
                  <a:cubicBezTo>
                    <a:pt x="37" y="15"/>
                    <a:pt x="32" y="26"/>
                    <a:pt x="41" y="36"/>
                  </a:cubicBezTo>
                  <a:cubicBezTo>
                    <a:pt x="30" y="30"/>
                    <a:pt x="20" y="3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30"/>
            <p:cNvSpPr/>
            <p:nvPr/>
          </p:nvSpPr>
          <p:spPr bwMode="auto">
            <a:xfrm>
              <a:off x="5527945" y="4291784"/>
              <a:ext cx="608857" cy="552363"/>
            </a:xfrm>
            <a:custGeom>
              <a:avLst/>
              <a:gdLst>
                <a:gd name="T0" fmla="*/ 34 w 41"/>
                <a:gd name="T1" fmla="*/ 10 h 37"/>
                <a:gd name="T2" fmla="*/ 36 w 41"/>
                <a:gd name="T3" fmla="*/ 30 h 37"/>
                <a:gd name="T4" fmla="*/ 16 w 41"/>
                <a:gd name="T5" fmla="*/ 33 h 37"/>
                <a:gd name="T6" fmla="*/ 0 w 41"/>
                <a:gd name="T7" fmla="*/ 2 h 37"/>
                <a:gd name="T8" fmla="*/ 34 w 41"/>
                <a:gd name="T9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7">
                  <a:moveTo>
                    <a:pt x="34" y="10"/>
                  </a:moveTo>
                  <a:cubicBezTo>
                    <a:pt x="40" y="15"/>
                    <a:pt x="41" y="24"/>
                    <a:pt x="36" y="30"/>
                  </a:cubicBezTo>
                  <a:cubicBezTo>
                    <a:pt x="32" y="36"/>
                    <a:pt x="23" y="37"/>
                    <a:pt x="16" y="33"/>
                  </a:cubicBezTo>
                  <a:cubicBezTo>
                    <a:pt x="4" y="23"/>
                    <a:pt x="9" y="12"/>
                    <a:pt x="0" y="2"/>
                  </a:cubicBezTo>
                  <a:cubicBezTo>
                    <a:pt x="11" y="8"/>
                    <a:pt x="21" y="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131"/>
            <p:cNvSpPr/>
            <p:nvPr/>
          </p:nvSpPr>
          <p:spPr bwMode="auto">
            <a:xfrm>
              <a:off x="5659757" y="4229015"/>
              <a:ext cx="552363" cy="627686"/>
            </a:xfrm>
            <a:custGeom>
              <a:avLst/>
              <a:gdLst>
                <a:gd name="T0" fmla="*/ 27 w 37"/>
                <a:gd name="T1" fmla="*/ 34 h 42"/>
                <a:gd name="T2" fmla="*/ 7 w 37"/>
                <a:gd name="T3" fmla="*/ 37 h 42"/>
                <a:gd name="T4" fmla="*/ 4 w 37"/>
                <a:gd name="T5" fmla="*/ 16 h 42"/>
                <a:gd name="T6" fmla="*/ 35 w 37"/>
                <a:gd name="T7" fmla="*/ 0 h 42"/>
                <a:gd name="T8" fmla="*/ 27 w 37"/>
                <a:gd name="T9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2">
                  <a:moveTo>
                    <a:pt x="27" y="34"/>
                  </a:moveTo>
                  <a:cubicBezTo>
                    <a:pt x="22" y="40"/>
                    <a:pt x="13" y="42"/>
                    <a:pt x="7" y="37"/>
                  </a:cubicBezTo>
                  <a:cubicBezTo>
                    <a:pt x="1" y="32"/>
                    <a:pt x="0" y="23"/>
                    <a:pt x="4" y="16"/>
                  </a:cubicBezTo>
                  <a:cubicBezTo>
                    <a:pt x="14" y="4"/>
                    <a:pt x="25" y="9"/>
                    <a:pt x="35" y="0"/>
                  </a:cubicBezTo>
                  <a:cubicBezTo>
                    <a:pt x="29" y="12"/>
                    <a:pt x="37" y="22"/>
                    <a:pt x="27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32"/>
            <p:cNvSpPr/>
            <p:nvPr/>
          </p:nvSpPr>
          <p:spPr bwMode="auto">
            <a:xfrm>
              <a:off x="6105416" y="3682927"/>
              <a:ext cx="552363" cy="608857"/>
            </a:xfrm>
            <a:custGeom>
              <a:avLst/>
              <a:gdLst>
                <a:gd name="T0" fmla="*/ 10 w 37"/>
                <a:gd name="T1" fmla="*/ 8 h 41"/>
                <a:gd name="T2" fmla="*/ 30 w 37"/>
                <a:gd name="T3" fmla="*/ 5 h 41"/>
                <a:gd name="T4" fmla="*/ 32 w 37"/>
                <a:gd name="T5" fmla="*/ 25 h 41"/>
                <a:gd name="T6" fmla="*/ 2 w 37"/>
                <a:gd name="T7" fmla="*/ 41 h 41"/>
                <a:gd name="T8" fmla="*/ 10 w 37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1">
                  <a:moveTo>
                    <a:pt x="10" y="8"/>
                  </a:moveTo>
                  <a:cubicBezTo>
                    <a:pt x="14" y="1"/>
                    <a:pt x="24" y="0"/>
                    <a:pt x="30" y="5"/>
                  </a:cubicBezTo>
                  <a:cubicBezTo>
                    <a:pt x="36" y="10"/>
                    <a:pt x="37" y="19"/>
                    <a:pt x="32" y="25"/>
                  </a:cubicBezTo>
                  <a:cubicBezTo>
                    <a:pt x="23" y="38"/>
                    <a:pt x="11" y="33"/>
                    <a:pt x="2" y="41"/>
                  </a:cubicBezTo>
                  <a:cubicBezTo>
                    <a:pt x="8" y="30"/>
                    <a:pt x="0" y="20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133"/>
            <p:cNvSpPr/>
            <p:nvPr/>
          </p:nvSpPr>
          <p:spPr bwMode="auto">
            <a:xfrm>
              <a:off x="5421237" y="2502878"/>
              <a:ext cx="520981" cy="608857"/>
            </a:xfrm>
            <a:custGeom>
              <a:avLst/>
              <a:gdLst>
                <a:gd name="T0" fmla="*/ 27 w 35"/>
                <a:gd name="T1" fmla="*/ 33 h 41"/>
                <a:gd name="T2" fmla="*/ 7 w 35"/>
                <a:gd name="T3" fmla="*/ 36 h 41"/>
                <a:gd name="T4" fmla="*/ 4 w 35"/>
                <a:gd name="T5" fmla="*/ 16 h 41"/>
                <a:gd name="T6" fmla="*/ 35 w 35"/>
                <a:gd name="T7" fmla="*/ 0 h 41"/>
                <a:gd name="T8" fmla="*/ 27 w 3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27" y="33"/>
                  </a:moveTo>
                  <a:cubicBezTo>
                    <a:pt x="22" y="40"/>
                    <a:pt x="13" y="41"/>
                    <a:pt x="7" y="36"/>
                  </a:cubicBezTo>
                  <a:cubicBezTo>
                    <a:pt x="1" y="31"/>
                    <a:pt x="0" y="22"/>
                    <a:pt x="4" y="16"/>
                  </a:cubicBezTo>
                  <a:cubicBezTo>
                    <a:pt x="9" y="9"/>
                    <a:pt x="29" y="8"/>
                    <a:pt x="35" y="0"/>
                  </a:cubicBezTo>
                  <a:cubicBezTo>
                    <a:pt x="29" y="7"/>
                    <a:pt x="32" y="27"/>
                    <a:pt x="2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134"/>
            <p:cNvSpPr/>
            <p:nvPr/>
          </p:nvSpPr>
          <p:spPr bwMode="auto">
            <a:xfrm>
              <a:off x="5484005" y="2502878"/>
              <a:ext cx="458213" cy="489595"/>
            </a:xfrm>
            <a:custGeom>
              <a:avLst/>
              <a:gdLst>
                <a:gd name="T0" fmla="*/ 0 w 31"/>
                <a:gd name="T1" fmla="*/ 16 h 33"/>
                <a:gd name="T2" fmla="*/ 31 w 31"/>
                <a:gd name="T3" fmla="*/ 0 h 33"/>
                <a:gd name="T4" fmla="*/ 23 w 31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33">
                  <a:moveTo>
                    <a:pt x="0" y="16"/>
                  </a:moveTo>
                  <a:cubicBezTo>
                    <a:pt x="5" y="9"/>
                    <a:pt x="25" y="7"/>
                    <a:pt x="31" y="0"/>
                  </a:cubicBezTo>
                  <a:cubicBezTo>
                    <a:pt x="25" y="7"/>
                    <a:pt x="28" y="27"/>
                    <a:pt x="23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135"/>
            <p:cNvSpPr/>
            <p:nvPr/>
          </p:nvSpPr>
          <p:spPr bwMode="auto">
            <a:xfrm>
              <a:off x="5421237" y="2502878"/>
              <a:ext cx="552363" cy="608857"/>
            </a:xfrm>
            <a:custGeom>
              <a:avLst/>
              <a:gdLst>
                <a:gd name="T0" fmla="*/ 27 w 37"/>
                <a:gd name="T1" fmla="*/ 33 h 41"/>
                <a:gd name="T2" fmla="*/ 7 w 37"/>
                <a:gd name="T3" fmla="*/ 36 h 41"/>
                <a:gd name="T4" fmla="*/ 4 w 37"/>
                <a:gd name="T5" fmla="*/ 16 h 41"/>
                <a:gd name="T6" fmla="*/ 35 w 37"/>
                <a:gd name="T7" fmla="*/ 0 h 41"/>
                <a:gd name="T8" fmla="*/ 27 w 37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1">
                  <a:moveTo>
                    <a:pt x="27" y="33"/>
                  </a:moveTo>
                  <a:cubicBezTo>
                    <a:pt x="22" y="40"/>
                    <a:pt x="13" y="41"/>
                    <a:pt x="7" y="36"/>
                  </a:cubicBezTo>
                  <a:cubicBezTo>
                    <a:pt x="1" y="31"/>
                    <a:pt x="0" y="22"/>
                    <a:pt x="4" y="16"/>
                  </a:cubicBezTo>
                  <a:cubicBezTo>
                    <a:pt x="14" y="3"/>
                    <a:pt x="25" y="8"/>
                    <a:pt x="35" y="0"/>
                  </a:cubicBezTo>
                  <a:cubicBezTo>
                    <a:pt x="29" y="11"/>
                    <a:pt x="37" y="21"/>
                    <a:pt x="27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136"/>
            <p:cNvSpPr/>
            <p:nvPr/>
          </p:nvSpPr>
          <p:spPr bwMode="auto">
            <a:xfrm>
              <a:off x="5866896" y="1937961"/>
              <a:ext cx="552363" cy="621411"/>
            </a:xfrm>
            <a:custGeom>
              <a:avLst/>
              <a:gdLst>
                <a:gd name="T0" fmla="*/ 10 w 37"/>
                <a:gd name="T1" fmla="*/ 8 h 42"/>
                <a:gd name="T2" fmla="*/ 30 w 37"/>
                <a:gd name="T3" fmla="*/ 5 h 42"/>
                <a:gd name="T4" fmla="*/ 33 w 37"/>
                <a:gd name="T5" fmla="*/ 25 h 42"/>
                <a:gd name="T6" fmla="*/ 2 w 37"/>
                <a:gd name="T7" fmla="*/ 42 h 42"/>
                <a:gd name="T8" fmla="*/ 10 w 37"/>
                <a:gd name="T9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2">
                  <a:moveTo>
                    <a:pt x="10" y="8"/>
                  </a:moveTo>
                  <a:cubicBezTo>
                    <a:pt x="15" y="2"/>
                    <a:pt x="24" y="0"/>
                    <a:pt x="30" y="5"/>
                  </a:cubicBezTo>
                  <a:cubicBezTo>
                    <a:pt x="36" y="10"/>
                    <a:pt x="37" y="19"/>
                    <a:pt x="33" y="25"/>
                  </a:cubicBezTo>
                  <a:cubicBezTo>
                    <a:pt x="23" y="38"/>
                    <a:pt x="11" y="33"/>
                    <a:pt x="2" y="42"/>
                  </a:cubicBezTo>
                  <a:cubicBezTo>
                    <a:pt x="8" y="30"/>
                    <a:pt x="0" y="20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37"/>
            <p:cNvSpPr/>
            <p:nvPr/>
          </p:nvSpPr>
          <p:spPr bwMode="auto">
            <a:xfrm>
              <a:off x="5364747" y="2609587"/>
              <a:ext cx="552363" cy="608857"/>
            </a:xfrm>
            <a:custGeom>
              <a:avLst/>
              <a:gdLst>
                <a:gd name="T0" fmla="*/ 9 w 37"/>
                <a:gd name="T1" fmla="*/ 8 h 41"/>
                <a:gd name="T2" fmla="*/ 29 w 37"/>
                <a:gd name="T3" fmla="*/ 5 h 41"/>
                <a:gd name="T4" fmla="*/ 32 w 37"/>
                <a:gd name="T5" fmla="*/ 25 h 41"/>
                <a:gd name="T6" fmla="*/ 1 w 37"/>
                <a:gd name="T7" fmla="*/ 41 h 41"/>
                <a:gd name="T8" fmla="*/ 9 w 37"/>
                <a:gd name="T9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1">
                  <a:moveTo>
                    <a:pt x="9" y="8"/>
                  </a:moveTo>
                  <a:cubicBezTo>
                    <a:pt x="14" y="1"/>
                    <a:pt x="23" y="0"/>
                    <a:pt x="29" y="5"/>
                  </a:cubicBezTo>
                  <a:cubicBezTo>
                    <a:pt x="36" y="10"/>
                    <a:pt x="37" y="19"/>
                    <a:pt x="32" y="25"/>
                  </a:cubicBezTo>
                  <a:cubicBezTo>
                    <a:pt x="22" y="38"/>
                    <a:pt x="11" y="33"/>
                    <a:pt x="1" y="41"/>
                  </a:cubicBezTo>
                  <a:cubicBezTo>
                    <a:pt x="8" y="30"/>
                    <a:pt x="0" y="20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138"/>
            <p:cNvSpPr/>
            <p:nvPr/>
          </p:nvSpPr>
          <p:spPr bwMode="auto">
            <a:xfrm>
              <a:off x="4912814" y="3143117"/>
              <a:ext cx="552363" cy="627686"/>
            </a:xfrm>
            <a:custGeom>
              <a:avLst/>
              <a:gdLst>
                <a:gd name="T0" fmla="*/ 27 w 37"/>
                <a:gd name="T1" fmla="*/ 34 h 42"/>
                <a:gd name="T2" fmla="*/ 7 w 37"/>
                <a:gd name="T3" fmla="*/ 37 h 42"/>
                <a:gd name="T4" fmla="*/ 5 w 37"/>
                <a:gd name="T5" fmla="*/ 17 h 42"/>
                <a:gd name="T6" fmla="*/ 35 w 37"/>
                <a:gd name="T7" fmla="*/ 0 h 42"/>
                <a:gd name="T8" fmla="*/ 27 w 37"/>
                <a:gd name="T9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2">
                  <a:moveTo>
                    <a:pt x="27" y="34"/>
                  </a:moveTo>
                  <a:cubicBezTo>
                    <a:pt x="23" y="40"/>
                    <a:pt x="14" y="42"/>
                    <a:pt x="7" y="37"/>
                  </a:cubicBezTo>
                  <a:cubicBezTo>
                    <a:pt x="1" y="32"/>
                    <a:pt x="0" y="23"/>
                    <a:pt x="5" y="17"/>
                  </a:cubicBezTo>
                  <a:cubicBezTo>
                    <a:pt x="14" y="4"/>
                    <a:pt x="26" y="9"/>
                    <a:pt x="35" y="0"/>
                  </a:cubicBezTo>
                  <a:cubicBezTo>
                    <a:pt x="29" y="12"/>
                    <a:pt x="37" y="22"/>
                    <a:pt x="27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139"/>
            <p:cNvSpPr/>
            <p:nvPr/>
          </p:nvSpPr>
          <p:spPr bwMode="auto">
            <a:xfrm>
              <a:off x="4912814" y="3274933"/>
              <a:ext cx="615132" cy="552363"/>
            </a:xfrm>
            <a:custGeom>
              <a:avLst/>
              <a:gdLst>
                <a:gd name="T0" fmla="*/ 7 w 41"/>
                <a:gd name="T1" fmla="*/ 28 h 37"/>
                <a:gd name="T2" fmla="*/ 5 w 41"/>
                <a:gd name="T3" fmla="*/ 7 h 37"/>
                <a:gd name="T4" fmla="*/ 25 w 41"/>
                <a:gd name="T5" fmla="*/ 5 h 37"/>
                <a:gd name="T6" fmla="*/ 41 w 41"/>
                <a:gd name="T7" fmla="*/ 35 h 37"/>
                <a:gd name="T8" fmla="*/ 7 w 41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7">
                  <a:moveTo>
                    <a:pt x="7" y="28"/>
                  </a:moveTo>
                  <a:cubicBezTo>
                    <a:pt x="1" y="23"/>
                    <a:pt x="0" y="14"/>
                    <a:pt x="5" y="7"/>
                  </a:cubicBezTo>
                  <a:cubicBezTo>
                    <a:pt x="9" y="1"/>
                    <a:pt x="18" y="0"/>
                    <a:pt x="25" y="5"/>
                  </a:cubicBezTo>
                  <a:cubicBezTo>
                    <a:pt x="37" y="14"/>
                    <a:pt x="32" y="26"/>
                    <a:pt x="41" y="35"/>
                  </a:cubicBezTo>
                  <a:cubicBezTo>
                    <a:pt x="30" y="29"/>
                    <a:pt x="20" y="37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40"/>
            <p:cNvSpPr/>
            <p:nvPr/>
          </p:nvSpPr>
          <p:spPr bwMode="auto">
            <a:xfrm>
              <a:off x="5465177" y="3726867"/>
              <a:ext cx="615132" cy="564917"/>
            </a:xfrm>
            <a:custGeom>
              <a:avLst/>
              <a:gdLst>
                <a:gd name="T0" fmla="*/ 34 w 41"/>
                <a:gd name="T1" fmla="*/ 10 h 38"/>
                <a:gd name="T2" fmla="*/ 36 w 41"/>
                <a:gd name="T3" fmla="*/ 30 h 38"/>
                <a:gd name="T4" fmla="*/ 16 w 41"/>
                <a:gd name="T5" fmla="*/ 33 h 38"/>
                <a:gd name="T6" fmla="*/ 0 w 41"/>
                <a:gd name="T7" fmla="*/ 2 h 38"/>
                <a:gd name="T8" fmla="*/ 34 w 41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8">
                  <a:moveTo>
                    <a:pt x="34" y="10"/>
                  </a:moveTo>
                  <a:cubicBezTo>
                    <a:pt x="40" y="15"/>
                    <a:pt x="41" y="24"/>
                    <a:pt x="36" y="30"/>
                  </a:cubicBezTo>
                  <a:cubicBezTo>
                    <a:pt x="31" y="36"/>
                    <a:pt x="22" y="38"/>
                    <a:pt x="16" y="33"/>
                  </a:cubicBezTo>
                  <a:cubicBezTo>
                    <a:pt x="3" y="23"/>
                    <a:pt x="9" y="12"/>
                    <a:pt x="0" y="2"/>
                  </a:cubicBezTo>
                  <a:cubicBezTo>
                    <a:pt x="11" y="8"/>
                    <a:pt x="21" y="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208280" y="71755"/>
            <a:ext cx="3764915" cy="3307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-12065" y="3446780"/>
            <a:ext cx="47434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400" b="1">
                <a:solidFill>
                  <a:schemeClr val="dk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明朝后期宦官权势达到极点，作威作福，党羽遍全国，自称九千岁，任意诛杀异己，忠良遇害者甚多。后明思宗治其十大罪，自知时日无多，自缢而亡。</a:t>
            </a:r>
            <a:endParaRPr lang="zh-CN" altLang="en-US" sz="2400" b="1">
              <a:solidFill>
                <a:schemeClr val="dk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8127365" y="-26670"/>
            <a:ext cx="3631565" cy="4862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31800" y="3040380"/>
            <a:ext cx="14458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</a:rPr>
              <a:t>魏忠贤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84345" y="283845"/>
            <a:ext cx="3532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宦官只会专权固宠，皆奸佞之徒？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90080" y="4876800"/>
            <a:ext cx="4768850" cy="1886585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ts val="2800"/>
              </a:lnSpc>
            </a:pP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郑和（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1371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年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1433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年），原姓马，回族。早年跟随燕王朱棣屡建战功，朱棣称帝后赐姓郑。 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(明宣宗钦封郑和为“三宝太监”)1405--1433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年，郑和率船队七次下西洋</a:t>
            </a:r>
            <a:endParaRPr lang="en-US" altLang="zh-CN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0500" y="91440"/>
            <a:ext cx="716153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二、</a:t>
            </a:r>
            <a:r>
              <a:rPr lang="zh-CN" altLang="en-US" sz="36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楷体" panose="02010609060101010101" charset="-122"/>
                <a:sym typeface="+mn-ea"/>
              </a:rPr>
              <a:t>明朝对外交流</a:t>
            </a:r>
            <a:r>
              <a:rPr lang="en-US" altLang="zh-CN" sz="36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楷体" panose="02010609060101010101" charset="-122"/>
                <a:sym typeface="+mn-ea"/>
              </a:rPr>
              <a:t>—— </a:t>
            </a:r>
            <a:r>
              <a:rPr lang="zh-CN" altLang="en-US" sz="3600" b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楷体" panose="02010609060101010101" charset="-122"/>
                <a:sym typeface="+mn-ea"/>
              </a:rPr>
              <a:t>郑和下西洋</a:t>
            </a:r>
            <a:endParaRPr lang="zh-CN" altLang="en-US" sz="3600" b="1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895" y="2160270"/>
            <a:ext cx="538099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耀兵异域，示中国富强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政治目的＞经济目的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明成祖派遣郑和率领船队七次远航访问亚非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30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多个国家和地区最远到达了非洲红海岸和红海海岸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47455" y="335788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pic>
        <p:nvPicPr>
          <p:cNvPr id="6" name="图片 5" descr="郑和下西洋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69620"/>
            <a:ext cx="6685280" cy="58896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10515" y="2160270"/>
            <a:ext cx="1176655" cy="42291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目的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0515" y="3438525"/>
            <a:ext cx="1176655" cy="42291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概况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0515" y="1102360"/>
            <a:ext cx="1176655" cy="42291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时间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2770" y="1581785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15世纪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0515" y="5196205"/>
            <a:ext cx="1176655" cy="42291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特点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0515" y="5706745"/>
            <a:ext cx="48056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规模大、时间长、技术先进、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和平交往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 advClick="0" advTm="2000">
    <p:wipe/>
  </p:transition>
</p:sld>
</file>

<file path=ppt/tags/tag1.xml><?xml version="1.0" encoding="utf-8"?>
<p:tagLst xmlns:p="http://schemas.openxmlformats.org/presentationml/2006/main">
  <p:tag name="AS_UNIQUEID" val="514"/>
  <p:tag name="KSO_WM_SCREEN_THEME_FLAG" val="Dlrq25wU2PGuGg5bbmjbDAUngu7hQ2jZzCUNpsCoXvZWS7rWIdbbvZrjUv6uOUInPULREya9RhvKhCHy9EhYJq2CrIF7mW4m2dokLm6B2ik="/>
</p:tagLst>
</file>

<file path=ppt/tags/tag10.xml><?xml version="1.0" encoding="utf-8"?>
<p:tagLst xmlns:p="http://schemas.openxmlformats.org/presentationml/2006/main">
  <p:tag name="KSO_WM_UNIT_PLACING_PICTURE_USER_VIEWPORT" val="{&quot;height&quot;:4035,&quot;width&quot;:7890}"/>
  <p:tag name="KSO_WM_SCREEN_THEME_FLAG" val="Dlrq25wU2PGuGg5bbmjbDAUngu7hQ2jZzCUNpsCoXvZWS7rWIdbbvZrjUv6uOUInPULREya9RhvKhCHy9EhYJq2CrIF7mW4m2dokLm6B2ik="/>
</p:tagLst>
</file>

<file path=ppt/tags/tag11.xml><?xml version="1.0" encoding="utf-8"?>
<p:tagLst xmlns:p="http://schemas.openxmlformats.org/presentationml/2006/main">
  <p:tag name="AS_UNIQUEID" val="262"/>
  <p:tag name="KSO_WM_SCREEN_THEME_FLAG" val="Dlrq25wU2PGuGg5bbmjbDAUngu7hQ2jZzCUNpsCoXvZWS7rWIdbbvZrjUv6uOUInPULREya9RhvKhCHy9EhYJq2CrIF7mW4m2dokLm6B2ik="/>
</p:tagLst>
</file>

<file path=ppt/tags/tag12.xml><?xml version="1.0" encoding="utf-8"?>
<p:tagLst xmlns:p="http://schemas.openxmlformats.org/presentationml/2006/main">
  <p:tag name="AS_UNIQUEID" val="263"/>
  <p:tag name="KSO_WM_SCREEN_THEME_FLAG" val="Dlrq25wU2PGuGg5bbmjbDAUngu7hQ2jZzCUNpsCoXvZWS7rWIdbbvZrjUv6uOUInPULREya9RhvKhCHy9EhYJq2CrIF7mW4m2dokLm6B2ik="/>
</p:tagLst>
</file>

<file path=ppt/tags/tag13.xml><?xml version="1.0" encoding="utf-8"?>
<p:tagLst xmlns:p="http://schemas.openxmlformats.org/presentationml/2006/main">
  <p:tag name="AS_UNIQUEID" val="29"/>
  <p:tag name="KSO_WM_SCREEN_THEME_FLAG" val="Dlrq25wU2PGuGg5bbmjbDAUngu7hQ2jZzCUNpsCoXvZWS7rWIdbbvZrjUv6uOUInPULREya9RhvKhCHy9EhYJq2CrIF7mW4m2dokLm6B2ik="/>
</p:tagLst>
</file>

<file path=ppt/tags/tag14.xml><?xml version="1.0" encoding="utf-8"?>
<p:tagLst xmlns:p="http://schemas.openxmlformats.org/presentationml/2006/main">
  <p:tag name="AS_UNIQUEID" val="264"/>
  <p:tag name="KSO_WM_SCREEN_THEME_FLAG" val="Dlrq25wU2PGuGg5bbmjbDAUngu7hQ2jZzCUNpsCoXvZWS7rWIdbbvZrjUv6uOUInPULREya9RhvKhCHy9EhYJq2CrIF7mW4m2dokLm6B2ik="/>
</p:tagLst>
</file>

<file path=ppt/tags/tag15.xml><?xml version="1.0" encoding="utf-8"?>
<p:tagLst xmlns:p="http://schemas.openxmlformats.org/presentationml/2006/main">
  <p:tag name="AS_UNIQUEID" val="30"/>
  <p:tag name="KSO_WM_SCREEN_THEME_FLAG" val="Dlrq25wU2PGuGg5bbmjbDAUngu7hQ2jZzCUNpsCoXvZWS7rWIdbbvZrjUv6uOUInPULREya9RhvKhCHy9EhYJq2CrIF7mW4m2dokLm6B2ik="/>
</p:tagLst>
</file>

<file path=ppt/tags/tag16.xml><?xml version="1.0" encoding="utf-8"?>
<p:tagLst xmlns:p="http://schemas.openxmlformats.org/presentationml/2006/main">
  <p:tag name="AS_UNIQUEID" val="31"/>
  <p:tag name="KSO_WM_SCREEN_THEME_FLAG" val="Dlrq25wU2PGuGg5bbmjbDAUngu7hQ2jZzCUNpsCoXvZWS7rWIdbbvZrjUv6uOUInPULREya9RhvKhCHy9EhYJq2CrIF7mW4m2dokLm6B2ik="/>
</p:tagLst>
</file>

<file path=ppt/tags/tag17.xml><?xml version="1.0" encoding="utf-8"?>
<p:tagLst xmlns:p="http://schemas.openxmlformats.org/presentationml/2006/main">
  <p:tag name="AS_UNIQUEID" val="265"/>
  <p:tag name="KSO_WM_SCREEN_THEME_FLAG" val="Dlrq25wU2PGuGg5bbmjbDAUngu7hQ2jZzCUNpsCoXvZWS7rWIdbbvZrjUv6uOUInPULREya9RhvKhCHy9EhYJq2CrIF7mW4m2dokLm6B2ik="/>
</p:tagLst>
</file>

<file path=ppt/tags/tag18.xml><?xml version="1.0" encoding="utf-8"?>
<p:tagLst xmlns:p="http://schemas.openxmlformats.org/presentationml/2006/main">
  <p:tag name="AS_UNIQUEID" val="35"/>
  <p:tag name="KSO_WM_SCREEN_THEME_FLAG" val="Dlrq25wU2PGuGg5bbmjbDAUngu7hQ2jZzCUNpsCoXvZWS7rWIdbbvZrjUv6uOUInPULREya9RhvKhCHy9EhYJq2CrIF7mW4m2dokLm6B2ik="/>
</p:tagLst>
</file>

<file path=ppt/tags/tag19.xml><?xml version="1.0" encoding="utf-8"?>
<p:tagLst xmlns:p="http://schemas.openxmlformats.org/presentationml/2006/main">
  <p:tag name="AS_UNIQUEID" val="37"/>
  <p:tag name="KSO_WM_SCREEN_THEME_FLAG" val="Dlrq25wU2PGuGg5bbmjbDAUngu7hQ2jZzCUNpsCoXvZWS7rWIdbbvZrjUv6uOUInPULREya9RhvKhCHy9EhYJq2CrIF7mW4m2dokLm6B2ik="/>
</p:tagLst>
</file>

<file path=ppt/tags/tag2.xml><?xml version="1.0" encoding="utf-8"?>
<p:tagLst xmlns:p="http://schemas.openxmlformats.org/presentationml/2006/main">
  <p:tag name="AS_UNIQUEID" val="510"/>
  <p:tag name="KSO_WM_SCREEN_THEME_FLAG" val="Dlrq25wU2PGuGg5bbmjbDAUngu7hQ2jZzCUNpsCoXvZWS7rWIdbbvZrjUv6uOUInPULREya9RhvKhCHy9EhYJq2CrIF7mW4m2dokLm6B2ik="/>
</p:tagLst>
</file>

<file path=ppt/tags/tag20.xml><?xml version="1.0" encoding="utf-8"?>
<p:tagLst xmlns:p="http://schemas.openxmlformats.org/presentationml/2006/main">
  <p:tag name="AS_UNIQUEID" val="266"/>
  <p:tag name="KSO_WM_SCREEN_THEME_FLAG" val="Dlrq25wU2PGuGg5bbmjbDAUngu7hQ2jZzCUNpsCoXvZWS7rWIdbbvZrjUv6uOUInPULREya9RhvKhCHy9EhYJq2CrIF7mW4m2dokLm6B2ik="/>
</p:tagLst>
</file>

<file path=ppt/tags/tag21.xml><?xml version="1.0" encoding="utf-8"?>
<p:tagLst xmlns:p="http://schemas.openxmlformats.org/presentationml/2006/main">
  <p:tag name="AS_UNIQUEID" val="36"/>
  <p:tag name="KSO_WM_SCREEN_THEME_FLAG" val="Dlrq25wU2PGuGg5bbmjbDAUngu7hQ2jZzCUNpsCoXvZWS7rWIdbbvZrjUv6uOUInPULREya9RhvKhCHy9EhYJq2CrIF7mW4m2dokLm6B2ik="/>
</p:tagLst>
</file>

<file path=ppt/tags/tag22.xml><?xml version="1.0" encoding="utf-8"?>
<p:tagLst xmlns:p="http://schemas.openxmlformats.org/presentationml/2006/main">
  <p:tag name="AS_UNIQUEID" val="38"/>
  <p:tag name="KSO_WM_SCREEN_THEME_FLAG" val="Dlrq25wU2PGuGg5bbmjbDAUngu7hQ2jZzCUNpsCoXvZWS7rWIdbbvZrjUv6uOUInPULREya9RhvKhCHy9EhYJq2CrIF7mW4m2dokLm6B2ik="/>
</p:tagLst>
</file>

<file path=ppt/tags/tag23.xml><?xml version="1.0" encoding="utf-8"?>
<p:tagLst xmlns:p="http://schemas.openxmlformats.org/presentationml/2006/main">
  <p:tag name="AS_UNIQUEID" val="267"/>
  <p:tag name="KSO_WM_SCREEN_THEME_FLAG" val="Dlrq25wU2PGuGg5bbmjbDAUngu7hQ2jZzCUNpsCoXvZWS7rWIdbbvZrjUv6uOUInPULREya9RhvKhCHy9EhYJq2CrIF7mW4m2dokLm6B2ik="/>
</p:tagLst>
</file>

<file path=ppt/tags/tag24.xml><?xml version="1.0" encoding="utf-8"?>
<p:tagLst xmlns:p="http://schemas.openxmlformats.org/presentationml/2006/main">
  <p:tag name="AS_UNIQUEID" val="268"/>
  <p:tag name="KSO_WM_SCREEN_THEME_FLAG" val="Dlrq25wU2PGuGg5bbmjbDAUngu7hQ2jZzCUNpsCoXvZWS7rWIdbbvZrjUv6uOUInPULREya9RhvKhCHy9EhYJq2CrIF7mW4m2dokLm6B2ik="/>
</p:tagLst>
</file>

<file path=ppt/tags/tag25.xml><?xml version="1.0" encoding="utf-8"?>
<p:tagLst xmlns:p="http://schemas.openxmlformats.org/presentationml/2006/main">
  <p:tag name="AS_UNIQUEID" val="23"/>
  <p:tag name="KSO_WM_SCREEN_THEME_FLAG" val="Dlrq25wU2PGuGg5bbmjbDAUngu7hQ2jZzCUNpsCoXvZWS7rWIdbbvZrjUv6uOUInPULREya9RhvKhCHy9EhYJq2CrIF7mW4m2dokLm6B2ik="/>
</p:tagLst>
</file>

<file path=ppt/tags/tag26.xml><?xml version="1.0" encoding="utf-8"?>
<p:tagLst xmlns:p="http://schemas.openxmlformats.org/presentationml/2006/main">
  <p:tag name="AS_UNIQUEID" val="25"/>
  <p:tag name="KSO_WM_SCREEN_THEME_FLAG" val="Dlrq25wU2PGuGg5bbmjbDAUngu7hQ2jZzCUNpsCoXvZWS7rWIdbbvZrjUv6uOUInPULREya9RhvKhCHy9EhYJq2CrIF7mW4m2dokLm6B2ik="/>
</p:tagLst>
</file>

<file path=ppt/tags/tag27.xml><?xml version="1.0" encoding="utf-8"?>
<p:tagLst xmlns:p="http://schemas.openxmlformats.org/presentationml/2006/main">
  <p:tag name="AS_UNIQUEID" val="24"/>
  <p:tag name="KSO_WM_SCREEN_THEME_FLAG" val="Dlrq25wU2PGuGg5bbmjbDAUngu7hQ2jZzCUNpsCoXvZWS7rWIdbbvZrjUv6uOUInPULREya9RhvKhCHy9EhYJq2CrIF7mW4m2dokLm6B2ik="/>
</p:tagLst>
</file>

<file path=ppt/tags/tag28.xml><?xml version="1.0" encoding="utf-8"?>
<p:tagLst xmlns:p="http://schemas.openxmlformats.org/presentationml/2006/main">
  <p:tag name="AS_UNIQUEID" val="269"/>
  <p:tag name="KSO_WM_SCREEN_THEME_FLAG" val="Dlrq25wU2PGuGg5bbmjbDAUngu7hQ2jZzCUNpsCoXvZWS7rWIdbbvZrjUv6uOUInPULREya9RhvKhCHy9EhYJq2CrIF7mW4m2dokLm6B2ik="/>
</p:tagLst>
</file>

<file path=ppt/tags/tag29.xml><?xml version="1.0" encoding="utf-8"?>
<p:tagLst xmlns:p="http://schemas.openxmlformats.org/presentationml/2006/main">
  <p:tag name="AS_UNIQUEID" val="26"/>
  <p:tag name="KSO_WM_SCREEN_THEME_FLAG" val="Dlrq25wU2PGuGg5bbmjbDAUngu7hQ2jZzCUNpsCoXvZWS7rWIdbbvZrjUv6uOUInPULREya9RhvKhCHy9EhYJq2CrIF7mW4m2dokLm6B2ik="/>
</p:tagLst>
</file>

<file path=ppt/tags/tag3.xml><?xml version="1.0" encoding="utf-8"?>
<p:tagLst xmlns:p="http://schemas.openxmlformats.org/presentationml/2006/main">
  <p:tag name="AS_UNIQUEID" val="511"/>
  <p:tag name="KSO_WM_SCREEN_THEME_FLAG" val="Dlrq25wU2PGuGg5bbmjbDAUngu7hQ2jZzCUNpsCoXvZWS7rWIdbbvZrjUv6uOUInPULREya9RhvKhCHy9EhYJq2CrIF7mW4m2dokLm6B2ik="/>
</p:tagLst>
</file>

<file path=ppt/tags/tag30.xml><?xml version="1.0" encoding="utf-8"?>
<p:tagLst xmlns:p="http://schemas.openxmlformats.org/presentationml/2006/main">
  <p:tag name="AS_UNIQUEID" val="27"/>
  <p:tag name="KSO_WM_SCREEN_THEME_FLAG" val="Dlrq25wU2PGuGg5bbmjbDAUngu7hQ2jZzCUNpsCoXvZWS7rWIdbbvZrjUv6uOUInPULREya9RhvKhCHy9EhYJq2CrIF7mW4m2dokLm6B2ik="/>
</p:tagLst>
</file>

<file path=ppt/tags/tag31.xml><?xml version="1.0" encoding="utf-8"?>
<p:tagLst xmlns:p="http://schemas.openxmlformats.org/presentationml/2006/main">
  <p:tag name="AS_UNIQUEID" val="270"/>
  <p:tag name="KSO_WM_SCREEN_THEME_FLAG" val="Dlrq25wU2PGuGg5bbmjbDAUngu7hQ2jZzCUNpsCoXvZWS7rWIdbbvZrjUv6uOUInPULREya9RhvKhCHy9EhYJq2CrIF7mW4m2dokLm6B2ik="/>
</p:tagLst>
</file>

<file path=ppt/tags/tag32.xml><?xml version="1.0" encoding="utf-8"?>
<p:tagLst xmlns:p="http://schemas.openxmlformats.org/presentationml/2006/main">
  <p:tag name="AS_UNIQUEID" val="29"/>
  <p:tag name="KSO_WM_SCREEN_THEME_FLAG" val="Dlrq25wU2PGuGg5bbmjbDAUngu7hQ2jZzCUNpsCoXvZWS7rWIdbbvZrjUv6uOUInPULREya9RhvKhCHy9EhYJq2CrIF7mW4m2dokLm6B2ik="/>
</p:tagLst>
</file>

<file path=ppt/tags/tag33.xml><?xml version="1.0" encoding="utf-8"?>
<p:tagLst xmlns:p="http://schemas.openxmlformats.org/presentationml/2006/main">
  <p:tag name="AS_UNIQUEID" val="271"/>
  <p:tag name="KSO_WM_SCREEN_THEME_FLAG" val="Dlrq25wU2PGuGg5bbmjbDAUngu7hQ2jZzCUNpsCoXvZWS7rWIdbbvZrjUv6uOUInPULREya9RhvKhCHy9EhYJq2CrIF7mW4m2dokLm6B2ik="/>
</p:tagLst>
</file>

<file path=ppt/tags/tag34.xml><?xml version="1.0" encoding="utf-8"?>
<p:tagLst xmlns:p="http://schemas.openxmlformats.org/presentationml/2006/main">
  <p:tag name="AS_UNIQUEID" val="30"/>
  <p:tag name="KSO_WM_SCREEN_THEME_FLAG" val="Dlrq25wU2PGuGg5bbmjbDAUngu7hQ2jZzCUNpsCoXvZWS7rWIdbbvZrjUv6uOUInPULREya9RhvKhCHy9EhYJq2CrIF7mW4m2dokLm6B2ik="/>
</p:tagLst>
</file>

<file path=ppt/tags/tag35.xml><?xml version="1.0" encoding="utf-8"?>
<p:tagLst xmlns:p="http://schemas.openxmlformats.org/presentationml/2006/main">
  <p:tag name="AS_UNIQUEID" val="31"/>
  <p:tag name="KSO_WM_SCREEN_THEME_FLAG" val="Dlrq25wU2PGuGg5bbmjbDAUngu7hQ2jZzCUNpsCoXvZWS7rWIdbbvZrjUv6uOUInPULREya9RhvKhCHy9EhYJq2CrIF7mW4m2dokLm6B2ik="/>
</p:tagLst>
</file>

<file path=ppt/tags/tag36.xml><?xml version="1.0" encoding="utf-8"?>
<p:tagLst xmlns:p="http://schemas.openxmlformats.org/presentationml/2006/main">
  <p:tag name="AS_UNIQUEID" val="272"/>
  <p:tag name="KSO_WM_SCREEN_THEME_FLAG" val="Dlrq25wU2PGuGg5bbmjbDAUngu7hQ2jZzCUNpsCoXvZWS7rWIdbbvZrjUv6uOUInPULREya9RhvKhCHy9EhYJq2CrIF7mW4m2dokLm6B2ik="/>
</p:tagLst>
</file>

<file path=ppt/tags/tag37.xml><?xml version="1.0" encoding="utf-8"?>
<p:tagLst xmlns:p="http://schemas.openxmlformats.org/presentationml/2006/main">
  <p:tag name="AS_UNIQUEID" val="47"/>
  <p:tag name="KSO_WM_SCREEN_THEME_FLAG" val="Dlrq25wU2PGuGg5bbmjbDAUngu7hQ2jZzCUNpsCoXvZWS7rWIdbbvZrjUv6uOUInPULREya9RhvKhCHy9EhYJq2CrIF7mW4m2dokLm6B2ik="/>
</p:tagLst>
</file>

<file path=ppt/tags/tag38.xml><?xml version="1.0" encoding="utf-8"?>
<p:tagLst xmlns:p="http://schemas.openxmlformats.org/presentationml/2006/main">
  <p:tag name="AS_UNIQUEID" val="43"/>
  <p:tag name="KSO_WM_SCREEN_THEME_FLAG" val="Dlrq25wU2PGuGg5bbmjbDAUngu7hQ2jZzCUNpsCoXvZWS7rWIdbbvZrjUv6uOUInPULREya9RhvKhCHy9EhYJq2CrIF7mW4m2dokLm6B2ik="/>
</p:tagLst>
</file>

<file path=ppt/tags/tag39.xml><?xml version="1.0" encoding="utf-8"?>
<p:tagLst xmlns:p="http://schemas.openxmlformats.org/presentationml/2006/main">
  <p:tag name="AS_UNIQUEID" val="45"/>
  <p:tag name="KSO_WM_SCREEN_THEME_FLAG" val="Dlrq25wU2PGuGg5bbmjbDAUngu7hQ2jZzCUNpsCoXvZWS7rWIdbbvZrjUv6uOUInPULREya9RhvKhCHy9EhYJq2CrIF7mW4m2dokLm6B2ik="/>
</p:tagLst>
</file>

<file path=ppt/tags/tag4.xml><?xml version="1.0" encoding="utf-8"?>
<p:tagLst xmlns:p="http://schemas.openxmlformats.org/presentationml/2006/main">
  <p:tag name="AS_UNIQUEID" val="516"/>
  <p:tag name="KSO_WM_SCREEN_THEME_FLAG" val="Dlrq25wU2PGuGg5bbmjbDAUngu7hQ2jZzCUNpsCoXvZWS7rWIdbbvZrjUv6uOUInPULREya9RhvKhCHy9EhYJq2CrIF7mW4m2dokLm6B2ik="/>
</p:tagLst>
</file>

<file path=ppt/tags/tag40.xml><?xml version="1.0" encoding="utf-8"?>
<p:tagLst xmlns:p="http://schemas.openxmlformats.org/presentationml/2006/main">
  <p:tag name="AS_UNIQUEID" val="43"/>
  <p:tag name="KSO_WM_SCREEN_THEME_FLAG" val="Dlrq25wU2PGuGg5bbmjbDAUngu7hQ2jZzCUNpsCoXvZWS7rWIdbbvZrjUv6uOUInPULREya9RhvKhCHy9EhYJq2CrIF7mW4m2dokLm6B2ik="/>
</p:tagLst>
</file>

<file path=ppt/tags/tag41.xml><?xml version="1.0" encoding="utf-8"?>
<p:tagLst xmlns:p="http://schemas.openxmlformats.org/presentationml/2006/main">
  <p:tag name="AS_UNIQUEID" val="258"/>
</p:tagLst>
</file>

<file path=ppt/tags/tag42.xml><?xml version="1.0" encoding="utf-8"?>
<p:tagLst xmlns:p="http://schemas.openxmlformats.org/presentationml/2006/main">
  <p:tag name="AS_UNIQUEID" val="259"/>
</p:tagLst>
</file>

<file path=ppt/tags/tag43.xml><?xml version="1.0" encoding="utf-8"?>
<p:tagLst xmlns:p="http://schemas.openxmlformats.org/presentationml/2006/main">
  <p:tag name="AS_UNIQUEID" val="260"/>
</p:tagLst>
</file>

<file path=ppt/tags/tag44.xml><?xml version="1.0" encoding="utf-8"?>
<p:tagLst xmlns:p="http://schemas.openxmlformats.org/presentationml/2006/main">
  <p:tag name="AS_UNIQUEID" val="1637"/>
  <p:tag name="KSO_WM_SCREEN_THEME_FLAG" val="Dlrq25wU2PGuGg5bbmjbDAUngu7hQ2jZzCUNpsCoXvZWS7rWIdbbvZrjUv6uOUInPULREya9RhvKhCHy9EhYJq2CrIF7mW4m2dokLm6B2ik="/>
</p:tagLst>
</file>

<file path=ppt/tags/tag45.xml><?xml version="1.0" encoding="utf-8"?>
<p:tagLst xmlns:p="http://schemas.openxmlformats.org/presentationml/2006/main">
  <p:tag name="AS_UNIQUEID" val="1638"/>
  <p:tag name="KSO_WM_SCREEN_THEME_FLAG" val="Dlrq25wU2PGuGg5bbmjbDAUngu7hQ2jZzCUNpsCoXvZWS7rWIdbbvZrjUv6uOUInPULREya9RhvKhCHy9EhYJq2CrIF7mW4m2dokLm6B2ik="/>
</p:tagLst>
</file>

<file path=ppt/tags/tag46.xml><?xml version="1.0" encoding="utf-8"?>
<p:tagLst xmlns:p="http://schemas.openxmlformats.org/presentationml/2006/main">
  <p:tag name="AS_UNIQUEID" val="1639"/>
  <p:tag name="KSO_WM_SCREEN_THEME_FLAG" val="Dlrq25wU2PGuGg5bbmjbDAUngu7hQ2jZzCUNpsCoXvZWS7rWIdbbvZrjUv6uOUInPULREya9RhvKhCHy9EhYJq2CrIF7mW4m2dokLm6B2ik="/>
</p:tagLst>
</file>

<file path=ppt/tags/tag47.xml><?xml version="1.0" encoding="utf-8"?>
<p:tagLst xmlns:p="http://schemas.openxmlformats.org/presentationml/2006/main">
  <p:tag name="AS_UNIQUEID" val="1640"/>
  <p:tag name="KSO_WM_SCREEN_THEME_FLAG" val="Dlrq25wU2PGuGg5bbmjbDAUngu7hQ2jZzCUNpsCoXvZWS7rWIdbbvZrjUv6uOUInPULREya9RhvKhCHy9EhYJq2CrIF7mW4m2dokLm6B2ik="/>
</p:tagLst>
</file>

<file path=ppt/tags/tag48.xml><?xml version="1.0" encoding="utf-8"?>
<p:tagLst xmlns:p="http://schemas.openxmlformats.org/presentationml/2006/main">
  <p:tag name="AS_UNIQUEID" val="1641"/>
  <p:tag name="KSO_WM_SCREEN_THEME_FLAG" val="Dlrq25wU2PGuGg5bbmjbDAUngu7hQ2jZzCUNpsCoXvZWS7rWIdbbvZrjUv6uOUInPULREya9RhvKhCHy9EhYJq2CrIF7mW4m2dokLm6B2ik="/>
</p:tagLst>
</file>

<file path=ppt/tags/tag49.xml><?xml version="1.0" encoding="utf-8"?>
<p:tagLst xmlns:p="http://schemas.openxmlformats.org/presentationml/2006/main">
  <p:tag name="AS_UNIQUEID" val="1642"/>
  <p:tag name="KSO_WM_SCREEN_THEME_FLAG" val="Dlrq25wU2PGuGg5bbmjbDAUngu7hQ2jZzCUNpsCoXvZWS7rWIdbbvZrjUv6uOUInPULREya9RhvKhCHy9EhYJq2CrIF7mW4m2dokLm6B2ik="/>
</p:tagLst>
</file>

<file path=ppt/tags/tag5.xml><?xml version="1.0" encoding="utf-8"?>
<p:tagLst xmlns:p="http://schemas.openxmlformats.org/presentationml/2006/main">
  <p:tag name="AS_UNIQUEID" val="519"/>
  <p:tag name="KSO_WM_SCREEN_THEME_FLAG" val="Dlrq25wU2PGuGg5bbmjbDAUngu7hQ2jZzCUNpsCoXvZWS7rWIdbbvZrjUv6uOUInPULREya9RhvKhCHy9EhYJq2CrIF7mW4m2dokLm6B2ik="/>
</p:tagLst>
</file>

<file path=ppt/tags/tag50.xml><?xml version="1.0" encoding="utf-8"?>
<p:tagLst xmlns:p="http://schemas.openxmlformats.org/presentationml/2006/main">
  <p:tag name="AS_UNIQUEID" val="1643"/>
  <p:tag name="KSO_WM_SCREEN_THEME_FLAG" val="Dlrq25wU2PGuGg5bbmjbDAUngu7hQ2jZzCUNpsCoXvZWS7rWIdbbvZrjUv6uOUInPULREya9RhvKhCHy9EhYJq2CrIF7mW4m2dokLm6B2ik="/>
</p:tagLst>
</file>

<file path=ppt/tags/tag51.xml><?xml version="1.0" encoding="utf-8"?>
<p:tagLst xmlns:p="http://schemas.openxmlformats.org/presentationml/2006/main">
  <p:tag name="AS_UNIQUEID" val="1644"/>
  <p:tag name="KSO_WM_SCREEN_THEME_FLAG" val="Dlrq25wU2PGuGg5bbmjbDAUngu7hQ2jZzCUNpsCoXvZWS7rWIdbbvZrjUv6uOUInPULREya9RhvKhCHy9EhYJq2CrIF7mW4m2dokLm6B2ik="/>
</p:tagLst>
</file>

<file path=ppt/tags/tag52.xml><?xml version="1.0" encoding="utf-8"?>
<p:tagLst xmlns:p="http://schemas.openxmlformats.org/presentationml/2006/main">
  <p:tag name="AS_UNIQUEID" val="1645"/>
  <p:tag name="KSO_WM_SCREEN_THEME_FLAG" val="Dlrq25wU2PGuGg5bbmjbDAUngu7hQ2jZzCUNpsCoXvZWS7rWIdbbvZrjUv6uOUInPULREya9RhvKhCHy9EhYJq2CrIF7mW4m2dokLm6B2ik="/>
</p:tagLst>
</file>

<file path=ppt/tags/tag53.xml><?xml version="1.0" encoding="utf-8"?>
<p:tagLst xmlns:p="http://schemas.openxmlformats.org/presentationml/2006/main">
  <p:tag name="AS_UNIQUEID" val="1646"/>
  <p:tag name="KSO_WM_SCREEN_THEME_FLAG" val="Dlrq25wU2PGuGg5bbmjbDAUngu7hQ2jZzCUNpsCoXvZWS7rWIdbbvZrjUv6uOUInPULREya9RhvKhCHy9EhYJq2CrIF7mW4m2dokLm6B2ik="/>
</p:tagLst>
</file>

<file path=ppt/tags/tag54.xml><?xml version="1.0" encoding="utf-8"?>
<p:tagLst xmlns:p="http://schemas.openxmlformats.org/presentationml/2006/main">
  <p:tag name="AS_UNIQUEID" val="1647"/>
  <p:tag name="KSO_WM_SCREEN_THEME_FLAG" val="Dlrq25wU2PGuGg5bbmjbDAUngu7hQ2jZzCUNpsCoXvZWS7rWIdbbvZrjUv6uOUInPULREya9RhvKhCHy9EhYJq2CrIF7mW4m2dokLm6B2ik="/>
</p:tagLst>
</file>

<file path=ppt/tags/tag55.xml><?xml version="1.0" encoding="utf-8"?>
<p:tagLst xmlns:p="http://schemas.openxmlformats.org/presentationml/2006/main">
  <p:tag name="AS_UNIQUEID" val="1648"/>
  <p:tag name="KSO_WM_SCREEN_THEME_FLAG" val="Dlrq25wU2PGuGg5bbmjbDAUngu7hQ2jZzCUNpsCoXvZWS7rWIdbbvZrjUv6uOUInPULREya9RhvKhCHy9EhYJq2CrIF7mW4m2dokLm6B2ik="/>
</p:tagLst>
</file>

<file path=ppt/tags/tag56.xml><?xml version="1.0" encoding="utf-8"?>
<p:tagLst xmlns:p="http://schemas.openxmlformats.org/presentationml/2006/main">
  <p:tag name="AS_UNIQUEID" val="1649"/>
  <p:tag name="KSO_WM_SCREEN_THEME_FLAG" val="Dlrq25wU2PGuGg5bbmjbDAUngu7hQ2jZzCUNpsCoXvZWS7rWIdbbvZrjUv6uOUInPULREya9RhvKhCHy9EhYJq2CrIF7mW4m2dokLm6B2ik="/>
</p:tagLst>
</file>

<file path=ppt/tags/tag57.xml><?xml version="1.0" encoding="utf-8"?>
<p:tagLst xmlns:p="http://schemas.openxmlformats.org/presentationml/2006/main">
  <p:tag name="AS_UNIQUEID" val="1650"/>
  <p:tag name="KSO_WM_SCREEN_THEME_FLAG" val="Dlrq25wU2PGuGg5bbmjbDAUngu7hQ2jZzCUNpsCoXvZWS7rWIdbbvZrjUv6uOUInPULREya9RhvKhCHy9EhYJq2CrIF7mW4m2dokLm6B2ik="/>
</p:tagLst>
</file>

<file path=ppt/tags/tag58.xml><?xml version="1.0" encoding="utf-8"?>
<p:tagLst xmlns:p="http://schemas.openxmlformats.org/presentationml/2006/main">
  <p:tag name="AS_UNIQUEID" val="1652"/>
  <p:tag name="KSO_WM_SCREEN_THEME_FLAG" val="Dlrq25wU2PGuGg5bbmjbDAUngu7hQ2jZzCUNpsCoXvZWS7rWIdbbvZrjUv6uOUInPULREya9RhvKhCHy9EhYJq2CrIF7mW4m2dokLm6B2ik="/>
</p:tagLst>
</file>

<file path=ppt/tags/tag59.xml><?xml version="1.0" encoding="utf-8"?>
<p:tagLst xmlns:p="http://schemas.openxmlformats.org/presentationml/2006/main">
  <p:tag name="AS_UNIQUEID" val="1653"/>
  <p:tag name="KSO_WM_SCREEN_THEME_FLAG" val="Dlrq25wU2PGuGg5bbmjbDAUngu7hQ2jZzCUNpsCoXvZWS7rWIdbbvZrjUv6uOUInPULREya9RhvKhCHy9EhYJq2CrIF7mW4m2dokLm6B2ik="/>
</p:tagLst>
</file>

<file path=ppt/tags/tag6.xml><?xml version="1.0" encoding="utf-8"?>
<p:tagLst xmlns:p="http://schemas.openxmlformats.org/presentationml/2006/main">
  <p:tag name="AS_UNIQUEID" val="499"/>
  <p:tag name="KSO_WM_SCREEN_THEME_FLAG" val="Dlrq25wU2PGuGg5bbmjbDAUngu7hQ2jZzCUNpsCoXvZWS7rWIdbbvZrjUv6uOUInPULREya9RhvKhCHy9EhYJq2CrIF7mW4m2dokLm6B2ik="/>
</p:tagLst>
</file>

<file path=ppt/tags/tag60.xml><?xml version="1.0" encoding="utf-8"?>
<p:tagLst xmlns:p="http://schemas.openxmlformats.org/presentationml/2006/main">
  <p:tag name="AS_UNIQUEID" val="1654"/>
  <p:tag name="KSO_WM_SCREEN_THEME_FLAG" val="Dlrq25wU2PGuGg5bbmjbDAUngu7hQ2jZzCUNpsCoXvZWS7rWIdbbvZrjUv6uOUInPULREya9RhvKhCHy9EhYJq2CrIF7mW4m2dokLm6B2ik="/>
</p:tagLst>
</file>

<file path=ppt/tags/tag61.xml><?xml version="1.0" encoding="utf-8"?>
<p:tagLst xmlns:p="http://schemas.openxmlformats.org/presentationml/2006/main">
  <p:tag name="AS_UNIQUEID" val="1655"/>
  <p:tag name="KSO_WM_SCREEN_THEME_FLAG" val="Dlrq25wU2PGuGg5bbmjbDAUngu7hQ2jZzCUNpsCoXvZWS7rWIdbbvZrjUv6uOUInPULREya9RhvKhCHy9EhYJq2CrIF7mW4m2dokLm6B2ik="/>
</p:tagLst>
</file>

<file path=ppt/tags/tag62.xml><?xml version="1.0" encoding="utf-8"?>
<p:tagLst xmlns:p="http://schemas.openxmlformats.org/presentationml/2006/main">
  <p:tag name="AS_UNIQUEID" val="1656"/>
  <p:tag name="KSO_WM_SCREEN_THEME_FLAG" val="Dlrq25wU2PGuGg5bbmjbDAUngu7hQ2jZzCUNpsCoXvZWS7rWIdbbvZrjUv6uOUInPULREya9RhvKhCHy9EhYJq2CrIF7mW4m2dokLm6B2ik="/>
</p:tagLst>
</file>

<file path=ppt/tags/tag63.xml><?xml version="1.0" encoding="utf-8"?>
<p:tagLst xmlns:p="http://schemas.openxmlformats.org/presentationml/2006/main">
  <p:tag name="AS_UNIQUEID" val="1657"/>
  <p:tag name="KSO_WM_SCREEN_THEME_FLAG" val="Dlrq25wU2PGuGg5bbmjbDAUngu7hQ2jZzCUNpsCoXvZWS7rWIdbbvZrjUv6uOUInPULREya9RhvKhCHy9EhYJq2CrIF7mW4m2dokLm6B2ik="/>
</p:tagLst>
</file>

<file path=ppt/tags/tag64.xml><?xml version="1.0" encoding="utf-8"?>
<p:tagLst xmlns:p="http://schemas.openxmlformats.org/presentationml/2006/main">
  <p:tag name="AS_UNIQUEID" val="1658"/>
  <p:tag name="KSO_WM_SCREEN_THEME_FLAG" val="Dlrq25wU2PGuGg5bbmjbDAUngu7hQ2jZzCUNpsCoXvZWS7rWIdbbvZrjUv6uOUInPULREya9RhvKhCHy9EhYJq2CrIF7mW4m2dokLm6B2ik="/>
</p:tagLst>
</file>

<file path=ppt/tags/tag65.xml><?xml version="1.0" encoding="utf-8"?>
<p:tagLst xmlns:p="http://schemas.openxmlformats.org/presentationml/2006/main">
  <p:tag name="AS_UNIQUEID" val="1659"/>
  <p:tag name="KSO_WM_SCREEN_THEME_FLAG" val="Dlrq25wU2PGuGg5bbmjbDAUngu7hQ2jZzCUNpsCoXvZWS7rWIdbbvZrjUv6uOUInPULREya9RhvKhCHy9EhYJq2CrIF7mW4m2dokLm6B2ik="/>
</p:tagLst>
</file>

<file path=ppt/tags/tag66.xml><?xml version="1.0" encoding="utf-8"?>
<p:tagLst xmlns:p="http://schemas.openxmlformats.org/presentationml/2006/main">
  <p:tag name="AS_UNIQUEID" val="1660"/>
  <p:tag name="KSO_WM_SCREEN_THEME_FLAG" val="Dlrq25wU2PGuGg5bbmjbDAUngu7hQ2jZzCUNpsCoXvZWS7rWIdbbvZrjUv6uOUInPULREya9RhvKhCHy9EhYJq2CrIF7mW4m2dokLm6B2ik="/>
</p:tagLst>
</file>

<file path=ppt/tags/tag67.xml><?xml version="1.0" encoding="utf-8"?>
<p:tagLst xmlns:p="http://schemas.openxmlformats.org/presentationml/2006/main">
  <p:tag name="AS_UNIQUEID" val="1661"/>
  <p:tag name="KSO_WM_SCREEN_THEME_FLAG" val="Dlrq25wU2PGuGg5bbmjbDAUngu7hQ2jZzCUNpsCoXvZWS7rWIdbbvZrjUv6uOUInPULREya9RhvKhCHy9EhYJq2CrIF7mW4m2dokLm6B2ik="/>
</p:tagLst>
</file>

<file path=ppt/tags/tag68.xml><?xml version="1.0" encoding="utf-8"?>
<p:tagLst xmlns:p="http://schemas.openxmlformats.org/presentationml/2006/main">
  <p:tag name="AS_UNIQUEID" val="1662"/>
  <p:tag name="KSO_WM_SCREEN_THEME_FLAG" val="Dlrq25wU2PGuGg5bbmjbDAUngu7hQ2jZzCUNpsCoXvZWS7rWIdbbvZrjUv6uOUInPULREya9RhvKhCHy9EhYJq2CrIF7mW4m2dokLm6B2ik="/>
</p:tagLst>
</file>

<file path=ppt/tags/tag69.xml><?xml version="1.0" encoding="utf-8"?>
<p:tagLst xmlns:p="http://schemas.openxmlformats.org/presentationml/2006/main">
  <p:tag name="AS_UNIQUEID" val="1663"/>
  <p:tag name="KSO_WM_SCREEN_THEME_FLAG" val="Dlrq25wU2PGuGg5bbmjbDAUngu7hQ2jZzCUNpsCoXvZWS7rWIdbbvZrjUv6uOUInPULREya9RhvKhCHy9EhYJq2CrIF7mW4m2dokLm6B2ik="/>
</p:tagLst>
</file>

<file path=ppt/tags/tag7.xml><?xml version="1.0" encoding="utf-8"?>
<p:tagLst xmlns:p="http://schemas.openxmlformats.org/presentationml/2006/main">
  <p:tag name="KSO_WM_UNIT_PLACING_PICTURE_USER_VIEWPORT" val="{&quot;height&quot;:920,&quot;width&quot;:5400}"/>
  <p:tag name="KSO_WM_SCREEN_THEME_FLAG" val="Dlrq25wU2PGuGg5bbmjbDAUngu7hQ2jZzCUNpsCoXvZWS7rWIdbbvZrjUv6uOUInPULREya9RhvKhCHy9EhYJq2CrIF7mW4m2dokLm6B2ik="/>
</p:tagLst>
</file>

<file path=ppt/tags/tag70.xml><?xml version="1.0" encoding="utf-8"?>
<p:tagLst xmlns:p="http://schemas.openxmlformats.org/presentationml/2006/main">
  <p:tag name="AS_UNIQUEID" val="1664"/>
  <p:tag name="KSO_WM_SCREEN_THEME_FLAG" val="Dlrq25wU2PGuGg5bbmjbDAUngu7hQ2jZzCUNpsCoXvZWS7rWIdbbvZrjUv6uOUInPULREya9RhvKhCHy9EhYJq2CrIF7mW4m2dokLm6B2ik="/>
</p:tagLst>
</file>

<file path=ppt/tags/tag71.xml><?xml version="1.0" encoding="utf-8"?>
<p:tagLst xmlns:p="http://schemas.openxmlformats.org/presentationml/2006/main">
  <p:tag name="AS_UNIQUEID" val="1665"/>
  <p:tag name="KSO_WM_SCREEN_THEME_FLAG" val="Dlrq25wU2PGuGg5bbmjbDAUngu7hQ2jZzCUNpsCoXvZWS7rWIdbbvZrjUv6uOUInPULREya9RhvKhCHy9EhYJq2CrIF7mW4m2dokLm6B2ik="/>
</p:tagLst>
</file>

<file path=ppt/tags/tag72.xml><?xml version="1.0" encoding="utf-8"?>
<p:tagLst xmlns:p="http://schemas.openxmlformats.org/presentationml/2006/main">
  <p:tag name="AS_UNIQUEID" val="1666"/>
  <p:tag name="KSO_WM_SCREEN_THEME_FLAG" val="Dlrq25wU2PGuGg5bbmjbDAUngu7hQ2jZzCUNpsCoXvZWS7rWIdbbvZrjUv6uOUInPULREya9RhvKhCHy9EhYJq2CrIF7mW4m2dokLm6B2ik="/>
</p:tagLst>
</file>

<file path=ppt/tags/tag73.xml><?xml version="1.0" encoding="utf-8"?>
<p:tagLst xmlns:p="http://schemas.openxmlformats.org/presentationml/2006/main">
  <p:tag name="AS_UNIQUEID" val="1667"/>
  <p:tag name="KSO_WM_SCREEN_THEME_FLAG" val="Dlrq25wU2PGuGg5bbmjbDAUngu7hQ2jZzCUNpsCoXvZWS7rWIdbbvZrjUv6uOUInPULREya9RhvKhCHy9EhYJq2CrIF7mW4m2dokLm6B2ik="/>
</p:tagLst>
</file>

<file path=ppt/tags/tag74.xml><?xml version="1.0" encoding="utf-8"?>
<p:tagLst xmlns:p="http://schemas.openxmlformats.org/presentationml/2006/main">
  <p:tag name="AS_UNIQUEID" val="1668"/>
  <p:tag name="KSO_WM_SCREEN_THEME_FLAG" val="Dlrq25wU2PGuGg5bbmjbDAUngu7hQ2jZzCUNpsCoXvZWS7rWIdbbvZrjUv6uOUInPULREya9RhvKhCHy9EhYJq2CrIF7mW4m2dokLm6B2ik="/>
</p:tagLst>
</file>

<file path=ppt/tags/tag75.xml><?xml version="1.0" encoding="utf-8"?>
<p:tagLst xmlns:p="http://schemas.openxmlformats.org/presentationml/2006/main">
  <p:tag name="AS_UNIQUEID" val="1669"/>
  <p:tag name="KSO_WM_SCREEN_THEME_FLAG" val="Dlrq25wU2PGuGg5bbmjbDAUngu7hQ2jZzCUNpsCoXvZWS7rWIdbbvZrjUv6uOUInPULREya9RhvKhCHy9EhYJq2CrIF7mW4m2dokLm6B2ik="/>
</p:tagLst>
</file>

<file path=ppt/tags/tag76.xml><?xml version="1.0" encoding="utf-8"?>
<p:tagLst xmlns:p="http://schemas.openxmlformats.org/presentationml/2006/main">
  <p:tag name="AS_UNIQUEID" val="3378"/>
  <p:tag name="KSO_WM_SCREEN_THEME_FLAG" val="Dlrq25wU2PGuGg5bbmjbDAUngu7hQ2jZzCUNpsCoXvZWS7rWIdbbvZrjUv6uOUInPULREya9RhvKhCHy9EhYJq2CrIF7mW4m2dokLm6B2ik="/>
</p:tagLst>
</file>

<file path=ppt/tags/tag77.xml><?xml version="1.0" encoding="utf-8"?>
<p:tagLst xmlns:p="http://schemas.openxmlformats.org/presentationml/2006/main">
  <p:tag name="KSO_WPP_MARK_KEY" val="a7eaa39d-a52b-4a8f-9c49-b113d3e2c318"/>
  <p:tag name="COMMONDATA" val="eyJoZGlkIjoiYjk0M2U2YWQwYjMzMjQ3MWI4N2U5MjQ0MmFhMTFhNjQifQ=="/>
  <p:tag name="KSO_WM_SCREEN_THEME_FLAG" val="Dlrq25wU2PGuGg5bbmjbDAUngu7hQ2jZzCUNpsCoXvZWS7rWIdbbvZrjUv6uOUInPULREya9RhvKhCHy9EhYJq2CrIF7mW4m2dokLm6B2ik="/>
</p:tagLst>
</file>

<file path=ppt/tags/tag8.xml><?xml version="1.0" encoding="utf-8"?>
<p:tagLst xmlns:p="http://schemas.openxmlformats.org/presentationml/2006/main">
  <p:tag name="KSO_WM_UNIT_PLACING_PICTURE_USER_VIEWPORT" val="{&quot;height&quot;:8000,&quot;width&quot;:6160}"/>
  <p:tag name="KSO_WM_SCREEN_THEME_FLAG" val="Dlrq25wU2PGuGg5bbmjbDAUngu7hQ2jZzCUNpsCoXvZWS7rWIdbbvZrjUv6uOUInPULREya9RhvKhCHy9EhYJq2CrIF7mW4m2dokLm6B2ik="/>
</p:tagLst>
</file>

<file path=ppt/tags/tag9.xml><?xml version="1.0" encoding="utf-8"?>
<p:tagLst xmlns:p="http://schemas.openxmlformats.org/presentationml/2006/main">
  <p:tag name="AS_UNIQUEID" val="177"/>
  <p:tag name="KSO_WM_SCREEN_THEME_FLAG" val="Dlrq25wU2PGuGg5bbmjbDAUngu7hQ2jZzCUNpsCoXvZWS7rWIdbbvZrjUv6uOUInPULREya9RhvKhCHy9EhYJq2CrIF7mW4m2dokLm6B2ik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1695</ap:Words>
  <ap:PresentationFormat>宽屏</ap:PresentationFormat>
  <ap:Paragraphs>236</ap:Paragraphs>
  <ap:Slides>12</ap:Slides>
  <ap:Notes>17</ap:Notes>
  <ap:HiddenSlides>0</ap:HiddenSlides>
  <ap:MMClips>1</ap:MMClips>
  <ap:ScaleCrop>false</ap:ScaleCrop>
  <ap:HeadingPairs>
    <vt:vector baseType="variant" size="6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ap:HeadingPairs>
  <ap:TitlesOfParts>
    <vt:vector baseType="lpstr" size="31">
      <vt:lpstr>Arial</vt:lpstr>
      <vt:lpstr>宋体</vt:lpstr>
      <vt:lpstr>Wingdings</vt:lpstr>
      <vt:lpstr>仿宋</vt:lpstr>
      <vt:lpstr>黑体</vt:lpstr>
      <vt:lpstr>华文新魏</vt:lpstr>
      <vt:lpstr>楷体</vt:lpstr>
      <vt:lpstr>微软雅黑</vt:lpstr>
      <vt:lpstr>等线</vt:lpstr>
      <vt:lpstr>江西拙楷</vt:lpstr>
      <vt:lpstr>方正苏新诗柳楷简体</vt:lpstr>
      <vt:lpstr>米开软笔行楷</vt:lpstr>
      <vt:lpstr>汉仪合龙行书W</vt:lpstr>
      <vt:lpstr>方正清刻本悦宋简体</vt:lpstr>
      <vt:lpstr>Arial Unicode MS</vt:lpstr>
      <vt:lpstr>等线 Light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ap:TitlesOfParts>
  <ap:LinksUpToDate>false</ap:LinksUpToDate>
  <ap:SharedDoc>false</ap:SharedDoc>
  <ap:HyperlinksChanged>false</ap:HyperlinksChanged>
  <ap:AppVersion>100.001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2022-11-06T15:00:00.0000000Z</dcterms:created>
  <dcterms:modified xsi:type="dcterms:W3CDTF">2022-11-11T02:55:13.0000000Z</dcterms:modified>
  <dc:creator/>
  <revision/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ICV">
    <vt:lpwstr>75CE1C96542D4E899691EDED9821A6D1</vt:lpwstr>
  </op:property>
  <op:property fmtid="{D5CDD505-2E9C-101B-9397-08002B2CF9AE}" pid="3" name="KSOProductBuildVer">
    <vt:lpwstr>2052-11.1.0.12763</vt:lpwstr>
  </op:property>
</op:Properties>
</file>