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viewProps.xml" ContentType="application/vnd.openxmlformats-officedocument.presentationml.viewProp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45" r:id="rId6"/>
    <p:sldId id="328" r:id="rId7"/>
    <p:sldId id="272" r:id="rId8"/>
    <p:sldId id="374" r:id="rId9"/>
    <p:sldId id="377" r:id="rId10"/>
    <p:sldId id="375" r:id="rId11"/>
    <p:sldId id="390" r:id="rId12"/>
    <p:sldId id="391" r:id="rId13"/>
    <p:sldId id="352" r:id="rId14"/>
    <p:sldId id="353" r:id="rId15"/>
    <p:sldId id="346" r:id="rId16"/>
    <p:sldId id="367" r:id="rId17"/>
    <p:sldId id="306" r:id="rId18"/>
    <p:sldId id="347" r:id="rId19"/>
    <p:sldId id="368" r:id="rId20"/>
    <p:sldId id="271" r:id="rId21"/>
  </p:sldIdLst>
  <p:sldSz cx="121900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2F20F6"/>
    <a:srgbClr val="F40AF2"/>
    <a:srgbClr val="204611"/>
    <a:srgbClr val="DA9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2054" autoAdjust="0"/>
  </p:normalViewPr>
  <p:slideViewPr>
    <p:cSldViewPr showGuides="1">
      <p:cViewPr varScale="1">
        <p:scale>
          <a:sx n="105" d="100"/>
          <a:sy n="105" d="100"/>
        </p:scale>
        <p:origin x="516" y="96"/>
      </p:cViewPr>
      <p:guideLst>
        <p:guide orient="horz" pos="2751"/>
        <p:guide pos="4837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9" /><Relationship Type="http://schemas.openxmlformats.org/officeDocument/2006/relationships/slide" Target="slides/slide4.xml" Id="rId8" /><Relationship Type="http://schemas.openxmlformats.org/officeDocument/2006/relationships/slide" Target="slides/slide3.xml" Id="rId7" /><Relationship Type="http://schemas.openxmlformats.org/officeDocument/2006/relationships/slide" Target="slides/slide2.xml" Id="rId6" /><Relationship Type="http://schemas.openxmlformats.org/officeDocument/2006/relationships/notesMaster" Target="notesMasters/notesMaster1.xml" Id="rId5" /><Relationship Type="http://schemas.openxmlformats.org/officeDocument/2006/relationships/slide" Target="slides/slide1.xml" Id="rId4" /><Relationship Type="http://schemas.openxmlformats.org/officeDocument/2006/relationships/slideMaster" Target="slideMasters/slideMaster2.xml" Id="rId3" /><Relationship Type="http://schemas.openxmlformats.org/officeDocument/2006/relationships/tableStyles" Target="tableStyles.xml" Id="rId24" /><Relationship Type="http://schemas.openxmlformats.org/officeDocument/2006/relationships/viewProps" Target="viewProps.xml" Id="rId23" /><Relationship Type="http://schemas.openxmlformats.org/officeDocument/2006/relationships/presProps" Target="presProps.xml" Id="rId22" /><Relationship Type="http://schemas.openxmlformats.org/officeDocument/2006/relationships/slide" Target="slides/slide17.xml" Id="rId21" /><Relationship Type="http://schemas.openxmlformats.org/officeDocument/2006/relationships/slide" Target="slides/slide16.xml" Id="rId20" /><Relationship Type="http://schemas.openxmlformats.org/officeDocument/2006/relationships/theme" Target="theme/theme1.xml" Id="rId2" /><Relationship Type="http://schemas.openxmlformats.org/officeDocument/2006/relationships/slide" Target="slides/slide15.xml" Id="rId19" /><Relationship Type="http://schemas.openxmlformats.org/officeDocument/2006/relationships/slide" Target="slides/slide14.xml" Id="rId18" /><Relationship Type="http://schemas.openxmlformats.org/officeDocument/2006/relationships/slide" Target="slides/slide13.xml" Id="rId17" /><Relationship Type="http://schemas.openxmlformats.org/officeDocument/2006/relationships/slide" Target="slides/slide12.xml" Id="rId16" /><Relationship Type="http://schemas.openxmlformats.org/officeDocument/2006/relationships/slide" Target="slides/slide11.xml" Id="rId15" /><Relationship Type="http://schemas.openxmlformats.org/officeDocument/2006/relationships/slide" Target="slides/slide10.xml" Id="rId14" /><Relationship Type="http://schemas.openxmlformats.org/officeDocument/2006/relationships/slide" Target="slides/slide9.xml" Id="rId13" /><Relationship Type="http://schemas.openxmlformats.org/officeDocument/2006/relationships/slide" Target="slides/slide8.xml" Id="rId12" /><Relationship Type="http://schemas.openxmlformats.org/officeDocument/2006/relationships/slide" Target="slides/slide7.xml" Id="rId11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6.xml" Id="R7b7c1a65cc2c499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D3244-6339-4DA1-95C1-32EE22BB35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E75E9-A769-4F65-AD74-C22B521D3B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3762" y="1322962"/>
            <a:ext cx="9142571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762" y="3602038"/>
            <a:ext cx="9142571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599" y="258445"/>
            <a:ext cx="10513957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599" y="1825625"/>
            <a:ext cx="10513957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20" y="3751117"/>
            <a:ext cx="7320406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20" y="4610028"/>
            <a:ext cx="7320406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599" y="258445"/>
            <a:ext cx="10513957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599" y="1825625"/>
            <a:ext cx="518079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0765" y="1825625"/>
            <a:ext cx="518079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57" y="365125"/>
            <a:ext cx="1051395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57" y="1744961"/>
            <a:ext cx="51569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57" y="2615609"/>
            <a:ext cx="515698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236" y="1744961"/>
            <a:ext cx="51823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236" y="2615609"/>
            <a:ext cx="518237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69" y="2766219"/>
            <a:ext cx="10513957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646" y="127000"/>
            <a:ext cx="4164549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3190" y="766354"/>
            <a:ext cx="5816466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725" y="2057400"/>
            <a:ext cx="4164549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/>
        </p:nvCxnSpPr>
        <p:spPr>
          <a:xfrm>
            <a:off x="742834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2949" y="365125"/>
            <a:ext cx="1529077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9" y="365125"/>
            <a:ext cx="8878571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069" y="551543"/>
            <a:ext cx="10513957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Calibri" panose="020F0502020204030204" charset="0"/>
                <a:ea typeface="宋体" panose="02010600030101010101" pitchFamily="2" charset="-122"/>
                <a:cs typeface="+mn-cs"/>
              </a:rPr>
            </a:fld>
            <a:endParaRPr lang="en-US" altLang="en-US" strike="noStrike" noProof="1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10314" y="26064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514"/>
          <a:stretch>
            <a:fillRect/>
          </a:stretch>
        </p:blipFill>
        <p:spPr>
          <a:xfrm>
            <a:off x="0" y="-27384"/>
            <a:ext cx="1371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69" y="365125"/>
            <a:ext cx="105139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69" y="1825625"/>
            <a:ext cx="105139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69" y="6356350"/>
            <a:ext cx="274277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BF30-B07E-4535-82AB-9382D9BFC5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69" y="6356350"/>
            <a:ext cx="411415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5" y="6356350"/>
            <a:ext cx="274277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B48B-59C8-447E-9979-B163FCA9928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514"/>
          <a:stretch>
            <a:fillRect/>
          </a:stretch>
        </p:blipFill>
        <p:spPr>
          <a:xfrm>
            <a:off x="0" y="-27384"/>
            <a:ext cx="13716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pn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GIF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9.GIF"/><Relationship Id="rId5" Type="http://schemas.openxmlformats.org/officeDocument/2006/relationships/tags" Target="../tags/tag4.xml"/><Relationship Id="rId4" Type="http://schemas.openxmlformats.org/officeDocument/2006/relationships/image" Target="../media/image22.png"/><Relationship Id="rId3" Type="http://schemas.openxmlformats.org/officeDocument/2006/relationships/tags" Target="../tags/tag3.xml"/><Relationship Id="rId2" Type="http://schemas.openxmlformats.org/officeDocument/2006/relationships/image" Target="../media/image21.png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3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2.xml"/><Relationship Id="rId5" Type="http://schemas.openxmlformats.org/officeDocument/2006/relationships/image" Target="file:///C:\Users\Asus\AppData\Local\Temp\wps\INetCache\c84801f61c64b81c6d5d2b45f90069a4" TargetMode="External"/><Relationship Id="rId4" Type="http://schemas.openxmlformats.org/officeDocument/2006/relationships/image" Target="../media/image30.jpeg"/><Relationship Id="rId3" Type="http://schemas.openxmlformats.org/officeDocument/2006/relationships/image" Target="file:///C:\Users\Asus\AppData\Local\Temp\wps\INetCache\58e27e820dba7067d0f5962a367ea5e6" TargetMode="External"/><Relationship Id="rId2" Type="http://schemas.openxmlformats.org/officeDocument/2006/relationships/image" Target="../media/image29.jpeg"/><Relationship Id="rId1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GIF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GIF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217285" y="5142230"/>
            <a:ext cx="48850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 罗学明    </a:t>
            </a:r>
            <a:r>
              <a:rPr lang="en-US" altLang="zh-CN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2021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年</a:t>
            </a:r>
            <a:r>
              <a:rPr lang="en-US" altLang="zh-CN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11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月</a:t>
            </a:r>
            <a:r>
              <a:rPr lang="en-US" altLang="zh-CN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10</a:t>
            </a:r>
            <a:r>
              <a:rPr lang="zh-CN" altLang="en-US" sz="2800" b="1" dirty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日</a:t>
            </a:r>
            <a:endParaRPr lang="zh-CN" altLang="en-US" sz="2800" b="1" dirty="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62380" y="1626235"/>
            <a:ext cx="9587230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攀枝花市新中考形式下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中国史课堂教学</a:t>
            </a:r>
            <a:r>
              <a:rPr lang="zh-CN" altLang="en-US" sz="6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的思考</a:t>
            </a:r>
            <a:endParaRPr lang="zh-CN" altLang="en-US" sz="6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000"/>
    </mc:Choice>
    <mc:Fallback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2390" y="1628775"/>
            <a:ext cx="9251315" cy="4683125"/>
          </a:xfrm>
          <a:prstGeom prst="rect">
            <a:avLst/>
          </a:prstGeom>
          <a:ln w="12700">
            <a:solidFill>
              <a:srgbClr val="2F20F6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1"/>
          <p:cNvPicPr>
            <a:picLocks noChangeAspect="1"/>
          </p:cNvPicPr>
          <p:nvPr/>
        </p:nvPicPr>
        <p:blipFill>
          <a:blip r:embed="rId1"/>
          <a:srcRect t="3627" b="6332"/>
          <a:stretch>
            <a:fillRect/>
          </a:stretch>
        </p:blipFill>
        <p:spPr>
          <a:xfrm>
            <a:off x="2350770" y="1628775"/>
            <a:ext cx="7860665" cy="4777105"/>
          </a:xfrm>
          <a:prstGeom prst="rect">
            <a:avLst/>
          </a:prstGeom>
          <a:noFill/>
          <a:ln w="12700">
            <a:solidFill>
              <a:srgbClr val="2F20F6"/>
            </a:solidFill>
          </a:ln>
        </p:spPr>
      </p:pic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7"/>
          <p:cNvSpPr txBox="1">
            <a:spLocks noGrp="1"/>
          </p:cNvSpPr>
          <p:nvPr/>
        </p:nvSpPr>
        <p:spPr>
          <a:xfrm>
            <a:off x="10947400" y="1268730"/>
            <a:ext cx="1200785" cy="46418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素养导向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623570" y="4415155"/>
            <a:ext cx="5172075" cy="19088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p>
            <a:pPr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传统教教材按屈辱史、抗争史、探索史、发展史进行展开。</a:t>
            </a:r>
            <a:endParaRPr lang="en-US" altLang="zh-CN" sz="24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新版教材按</a:t>
            </a:r>
            <a:r>
              <a:rPr lang="en-US" altLang="zh-CN" sz="24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时空观念</a:t>
            </a: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进行叙述。</a:t>
            </a:r>
            <a:endParaRPr lang="en-US" altLang="zh-CN" sz="24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如果</a:t>
            </a:r>
            <a:r>
              <a:rPr lang="zh-CN" altLang="en-US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两者</a:t>
            </a: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结合，做一些适合自己理解的教学，</a:t>
            </a:r>
            <a:r>
              <a:rPr lang="zh-CN" altLang="en-US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课堂就会</a:t>
            </a:r>
            <a:r>
              <a:rPr lang="en-US" altLang="zh-CN" sz="2400" b="1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耳目一新。</a:t>
            </a:r>
            <a:endParaRPr lang="en-US" altLang="zh-CN" sz="2400" b="1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-12000" contrast="18000"/>
          </a:blip>
          <a:stretch>
            <a:fillRect/>
          </a:stretch>
        </p:blipFill>
        <p:spPr>
          <a:xfrm>
            <a:off x="623570" y="1328420"/>
            <a:ext cx="6454775" cy="2225675"/>
          </a:xfrm>
          <a:prstGeom prst="rect">
            <a:avLst/>
          </a:prstGeom>
          <a:ln w="12700">
            <a:solidFill>
              <a:srgbClr val="2F20F6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5928995" y="1988820"/>
            <a:ext cx="5603240" cy="4326255"/>
            <a:chOff x="9902" y="3132"/>
            <a:chExt cx="8824" cy="6813"/>
          </a:xfrm>
        </p:grpSpPr>
        <p:pic>
          <p:nvPicPr>
            <p:cNvPr id="2" name="图片 6" descr="学科网(www.zxxk.com)--教育资源门户，提供试卷、教案、课件、论文、素材以及各类教学资源下载，还有大量而丰富的教学相关资讯！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lum bright="-12000" contrast="30000"/>
            </a:blip>
            <a:stretch>
              <a:fillRect/>
            </a:stretch>
          </p:blipFill>
          <p:spPr>
            <a:xfrm>
              <a:off x="9902" y="5663"/>
              <a:ext cx="8824" cy="4282"/>
            </a:xfrm>
            <a:prstGeom prst="rect">
              <a:avLst/>
            </a:prstGeom>
            <a:ln w="12700">
              <a:solidFill>
                <a:srgbClr val="2F20F6"/>
              </a:solidFill>
            </a:ln>
          </p:spPr>
        </p:pic>
        <p:sp>
          <p:nvSpPr>
            <p:cNvPr id="6" name="椭圆形标注 5"/>
            <p:cNvSpPr/>
            <p:nvPr/>
          </p:nvSpPr>
          <p:spPr>
            <a:xfrm>
              <a:off x="14454" y="3132"/>
              <a:ext cx="4271" cy="1592"/>
            </a:xfrm>
            <a:prstGeom prst="wedgeEllipseCallout">
              <a:avLst>
                <a:gd name="adj1" fmla="val -50706"/>
                <a:gd name="adj2" fmla="val 108731"/>
              </a:avLst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200" b="1" dirty="0" smtClean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社会意识</a:t>
              </a:r>
              <a:r>
                <a:rPr lang="zh-CN" altLang="en-US" sz="2200" b="1" dirty="0" smtClean="0">
                  <a:solidFill>
                    <a:srgbClr val="2F20F6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具有</a:t>
              </a:r>
              <a:endParaRPr lang="zh-CN" altLang="en-US" sz="2200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  <a:p>
              <a:pPr algn="ctr"/>
              <a:r>
                <a:rPr lang="zh-CN" altLang="en-US" sz="2200" b="1" dirty="0" smtClean="0">
                  <a:solidFill>
                    <a:srgbClr val="2F20F6"/>
                  </a:solidFill>
                  <a:latin typeface="方正粗黑宋简体" panose="02000000000000000000" charset="-122"/>
                  <a:ea typeface="方正粗黑宋简体" panose="02000000000000000000" charset="-122"/>
                </a:rPr>
                <a:t>能动的反作用</a:t>
              </a:r>
              <a:endParaRPr lang="zh-CN" altLang="en-US" sz="2200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endParaRPr>
            </a:p>
          </p:txBody>
        </p:sp>
      </p:grpSp>
      <p:pic>
        <p:nvPicPr>
          <p:cNvPr id="10" name="图片 9" descr="tim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标题 7"/>
          <p:cNvSpPr txBox="1">
            <a:spLocks noGrp="1"/>
          </p:cNvSpPr>
          <p:nvPr/>
        </p:nvSpPr>
        <p:spPr>
          <a:xfrm>
            <a:off x="10947400" y="1268730"/>
            <a:ext cx="1200785" cy="46418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素养导向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12825" y="1788160"/>
            <a:ext cx="7508875" cy="521970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86080" indent="-386080"/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关注重要史事，培养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能力、</a:t>
            </a:r>
            <a:r>
              <a:rPr lang="zh-CN" altLang="en-US" sz="28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扎实基础。例如：</a:t>
            </a:r>
            <a:endParaRPr lang="zh-CN" altLang="en-US" sz="2800" b="1" dirty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825" y="2579370"/>
            <a:ext cx="9979660" cy="988695"/>
          </a:xfrm>
          <a:prstGeom prst="rect">
            <a:avLst/>
          </a:prstGeom>
          <a:solidFill>
            <a:schemeClr val="accent6">
              <a:lumMod val="20000"/>
              <a:lumOff val="80000"/>
              <a:alpha val="47000"/>
            </a:schemeClr>
          </a:solidFill>
          <a:ln w="254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ts val="3500"/>
              </a:lnSpc>
            </a:pP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2018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高中历史新课标</a:t>
            </a:r>
            <a:endParaRPr lang="en-US" altLang="zh-CN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algn="l" fontAlgn="auto">
              <a:lnSpc>
                <a:spcPts val="3500"/>
              </a:lnSpc>
            </a:pP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选择性必修课程</a:t>
            </a: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模块一 国家制度与社会治理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825" y="3880485"/>
            <a:ext cx="9979025" cy="1886585"/>
          </a:xfrm>
          <a:prstGeom prst="rect">
            <a:avLst/>
          </a:prstGeom>
          <a:solidFill>
            <a:schemeClr val="accent6">
              <a:lumMod val="20000"/>
              <a:lumOff val="80000"/>
              <a:alpha val="72000"/>
            </a:schemeClr>
          </a:solidFill>
          <a:ln w="2540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ts val="3500"/>
              </a:lnSpc>
            </a:pP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【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学业要求</a:t>
            </a: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】 </a:t>
            </a:r>
            <a:endParaRPr lang="en-US" altLang="zh-CN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ts val="3500"/>
              </a:lnSpc>
            </a:pP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通过学习，能够认识：</a:t>
            </a:r>
            <a:r>
              <a:rPr lang="zh-CN" altLang="en-US" sz="2800" b="1" u="sng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不同国家和地区的制度，应当在坚持自身优秀传统的基础上，从社会实际状况出发，互相取长补短，臻于完善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zh-CN" altLang="en-US" sz="2800" b="1" noProof="1">
                <a:solidFill>
                  <a:srgbClr val="FF0000"/>
                </a:solidFill>
                <a:effectLst/>
                <a:latin typeface="方正粗黑宋简体" panose="02000000000000000000" charset="-122"/>
                <a:ea typeface="方正粗黑宋简体" panose="02000000000000000000" charset="-122"/>
              </a:rPr>
              <a:t>唯物史观、历史解释、家国情怀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）。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Subtítulo 5"/>
          <p:cNvSpPr txBox="1"/>
          <p:nvPr/>
        </p:nvSpPr>
        <p:spPr>
          <a:xfrm>
            <a:off x="262255" y="476250"/>
            <a:ext cx="400050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6022975" y="3451860"/>
            <a:ext cx="5350510" cy="26924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军队：</a:t>
            </a:r>
            <a:r>
              <a:rPr lang="en-US" altLang="zh-CN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国民革命军、红军、八路军、新四军、解放军;</a:t>
            </a:r>
            <a:endParaRPr lang="en-US" altLang="zh-CN" sz="28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endParaRPr lang="en-US" altLang="zh-CN" sz="2800" b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统战：</a:t>
            </a:r>
            <a:r>
              <a:rPr lang="en-US" altLang="zh-CN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统一战线、</a:t>
            </a:r>
            <a:r>
              <a:rPr lang="en-US" altLang="zh-CN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革命统一战线、 抗日民族统一战线、 人民民主统一战线</a:t>
            </a:r>
            <a:r>
              <a:rPr lang="zh-CN" altLang="en-US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4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endParaRPr lang="en-US" altLang="zh-CN" sz="24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2300" y="1697355"/>
            <a:ext cx="5350510" cy="4446905"/>
          </a:xfrm>
          <a:prstGeom prst="rect">
            <a:avLst/>
          </a:prstGeom>
          <a:solidFill>
            <a:schemeClr val="bg1">
              <a:lumMod val="95000"/>
              <a:alpha val="44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阶级：</a:t>
            </a:r>
            <a:r>
              <a:rPr lang="zh-CN" altLang="en-US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农民阶级、地主阶级、</a:t>
            </a:r>
            <a:r>
              <a:rPr lang="en-US" altLang="zh-CN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工人阶级与无产阶级、资产阶级与民族资产阶级、买办</a:t>
            </a:r>
            <a:r>
              <a:rPr lang="zh-CN" altLang="en-US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阶级。</a:t>
            </a:r>
            <a:r>
              <a:rPr lang="en-US" altLang="zh-CN" sz="2800" b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4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经济：</a:t>
            </a:r>
            <a:r>
              <a:rPr lang="en-US" altLang="zh-CN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民族工业、近代工业、洋务企业、民族资本主义、外国资本主义、官僚资本主义</a:t>
            </a:r>
            <a:r>
              <a:rPr lang="zh-CN" altLang="en-US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8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lvl="0" algn="l"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800" b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政权：</a:t>
            </a:r>
            <a:r>
              <a:rPr lang="en-US" altLang="zh-CN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清政府、北洋政府、广州革命政府、武汉国民政府、南京国民政府、中华苏维埃临时中央政府、伪满洲国、伪国民政府</a:t>
            </a:r>
            <a:r>
              <a:rPr lang="zh-CN" altLang="en-US" sz="2800" b="1" smtClean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en-US" altLang="zh-CN" sz="28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en-US" altLang="zh-CN" sz="2400" b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18" name="Subtítulo 5"/>
          <p:cNvSpPr txBox="1"/>
          <p:nvPr/>
        </p:nvSpPr>
        <p:spPr>
          <a:xfrm>
            <a:off x="262255" y="476250"/>
            <a:ext cx="400050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7894955" y="2204720"/>
            <a:ext cx="2780665" cy="1021080"/>
          </a:xfrm>
          <a:prstGeom prst="wedgeEllipseCallout">
            <a:avLst>
              <a:gd name="adj1" fmla="val -54458"/>
              <a:gd name="adj2" fmla="val 72675"/>
            </a:avLst>
          </a:prstGeom>
          <a:solidFill>
            <a:schemeClr val="bg1"/>
          </a:solidFill>
          <a:ln>
            <a:solidFill>
              <a:srgbClr val="204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2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无知则无能</a:t>
            </a:r>
            <a:endParaRPr lang="zh-CN" altLang="en-US" sz="22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【例如概念理解】</a:t>
            </a:r>
            <a:endParaRPr lang="zh-CN" altLang="en-US" b="1" dirty="0" smtClean="0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" y="2517224"/>
            <a:ext cx="2319657" cy="1175827"/>
          </a:xfrm>
          <a:prstGeom prst="rect">
            <a:avLst/>
          </a:prstGeom>
        </p:spPr>
      </p:pic>
      <p:sp>
        <p:nvSpPr>
          <p:cNvPr id="18" name="Subtítulo 5"/>
          <p:cNvSpPr txBox="1"/>
          <p:nvPr/>
        </p:nvSpPr>
        <p:spPr>
          <a:xfrm>
            <a:off x="262255" y="476250"/>
            <a:ext cx="400050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2980" y="2274570"/>
            <a:ext cx="10034270" cy="3849370"/>
            <a:chOff x="1774" y="2565"/>
            <a:chExt cx="15802" cy="6062"/>
          </a:xfrm>
        </p:grpSpPr>
        <p:grpSp>
          <p:nvGrpSpPr>
            <p:cNvPr id="7" name="组合 6"/>
            <p:cNvGrpSpPr/>
            <p:nvPr/>
          </p:nvGrpSpPr>
          <p:grpSpPr>
            <a:xfrm>
              <a:off x="1774" y="2565"/>
              <a:ext cx="15802" cy="6062"/>
              <a:chOff x="1774" y="2565"/>
              <a:chExt cx="15802" cy="606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grayscl/>
              </a:blip>
              <a:stretch>
                <a:fillRect/>
              </a:stretch>
            </p:blipFill>
            <p:spPr>
              <a:xfrm>
                <a:off x="1774" y="2565"/>
                <a:ext cx="13050" cy="6062"/>
              </a:xfrm>
              <a:prstGeom prst="rect">
                <a:avLst/>
              </a:prstGeom>
            </p:spPr>
          </p:pic>
          <p:sp>
            <p:nvSpPr>
              <p:cNvPr id="3" name="矩形 2"/>
              <p:cNvSpPr>
                <a:spLocks noChangeArrowheads="1"/>
              </p:cNvSpPr>
              <p:nvPr/>
            </p:nvSpPr>
            <p:spPr bwMode="auto">
              <a:xfrm>
                <a:off x="15042" y="5400"/>
                <a:ext cx="2534" cy="14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92D050"/>
                </a:solidFill>
                <a:miter lim="800000"/>
              </a:ln>
            </p:spPr>
            <p:txBody>
              <a:bodyPr wrap="square" lIns="0" tIns="0" rIns="0" bIns="0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en-US" altLang="zh-CN" sz="4000" b="1" dirty="0">
                    <a:solidFill>
                      <a:srgbClr val="2F20F6"/>
                    </a:solidFill>
                    <a:latin typeface="方正粗黑宋简体" panose="02000000000000000000" charset="-122"/>
                    <a:ea typeface="方正粗黑宋简体" panose="02000000000000000000" charset="-122"/>
                    <a:sym typeface="+mn-ea"/>
                  </a:rPr>
                  <a:t>1.</a:t>
                </a:r>
                <a:r>
                  <a:rPr lang="zh-CN" altLang="en-US" sz="4000" b="1" dirty="0">
                    <a:solidFill>
                      <a:srgbClr val="2F20F6"/>
                    </a:solidFill>
                    <a:latin typeface="方正粗黑宋简体" panose="02000000000000000000" charset="-122"/>
                    <a:ea typeface="方正粗黑宋简体" panose="02000000000000000000" charset="-122"/>
                    <a:sym typeface="+mn-ea"/>
                  </a:rPr>
                  <a:t>进城</a:t>
                </a:r>
                <a:endParaRPr lang="zh-CN" altLang="en-US" sz="4000" b="1" dirty="0">
                  <a:solidFill>
                    <a:srgbClr val="2F20F6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endParaRPr>
              </a:p>
            </p:txBody>
          </p:sp>
          <p:sp>
            <p:nvSpPr>
              <p:cNvPr id="4" name="矩形 3"/>
              <p:cNvSpPr>
                <a:spLocks noChangeArrowheads="1"/>
              </p:cNvSpPr>
              <p:nvPr/>
            </p:nvSpPr>
            <p:spPr bwMode="auto">
              <a:xfrm>
                <a:off x="15042" y="6988"/>
                <a:ext cx="2534" cy="14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rgbClr val="92D050"/>
                </a:solidFill>
                <a:miter lim="800000"/>
              </a:ln>
            </p:spPr>
            <p:txBody>
              <a:bodyPr wrap="square" lIns="0" tIns="0" rIns="0" bIns="0">
                <a:spAutoFit/>
              </a:bodyPr>
              <a:p>
                <a:pPr algn="ctr">
                  <a:lnSpc>
                    <a:spcPct val="150000"/>
                  </a:lnSpc>
                </a:pPr>
                <a:r>
                  <a:rPr lang="en-US" altLang="zh-CN" sz="4000" b="1" dirty="0">
                    <a:solidFill>
                      <a:srgbClr val="FF0000"/>
                    </a:solidFill>
                    <a:latin typeface="方正粗黑宋简体" panose="02000000000000000000" charset="-122"/>
                    <a:ea typeface="方正粗黑宋简体" panose="02000000000000000000" charset="-122"/>
                    <a:sym typeface="+mn-ea"/>
                  </a:rPr>
                  <a:t>2.</a:t>
                </a:r>
                <a:r>
                  <a:rPr lang="zh-CN" altLang="en-US" sz="4000" b="1" dirty="0">
                    <a:solidFill>
                      <a:srgbClr val="FF0000"/>
                    </a:solidFill>
                    <a:latin typeface="方正粗黑宋简体" panose="02000000000000000000" charset="-122"/>
                    <a:ea typeface="方正粗黑宋简体" panose="02000000000000000000" charset="-122"/>
                    <a:sym typeface="+mn-ea"/>
                  </a:rPr>
                  <a:t>上山</a:t>
                </a:r>
                <a:endParaRPr lang="zh-CN" altLang="en-US" sz="4000" b="1" dirty="0">
                  <a:solidFill>
                    <a:srgbClr val="FF0000"/>
                  </a:solidFill>
                  <a:latin typeface="方正粗黑宋简体" panose="02000000000000000000" charset="-122"/>
                  <a:ea typeface="方正粗黑宋简体" panose="02000000000000000000" charset="-122"/>
                  <a:sym typeface="+mn-ea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7" y="2779"/>
                <a:ext cx="12891" cy="1203"/>
              </a:xfrm>
              <a:prstGeom prst="rect">
                <a:avLst/>
              </a:prstGeom>
            </p:spPr>
          </p:pic>
        </p:grpSp>
        <p:sp>
          <p:nvSpPr>
            <p:cNvPr id="8" name="矩形 7"/>
            <p:cNvSpPr>
              <a:spLocks noChangeArrowheads="1"/>
            </p:cNvSpPr>
            <p:nvPr/>
          </p:nvSpPr>
          <p:spPr bwMode="auto">
            <a:xfrm>
              <a:off x="11980" y="7478"/>
              <a:ext cx="2719" cy="872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miter lim="800000"/>
            </a:ln>
          </p:spPr>
          <p:txBody>
            <a:bodyPr wrap="square" lIns="0" tIns="0" rIns="0" bIns="0">
              <a:spAutoFit/>
            </a:bodyPr>
            <a:p>
              <a:pPr algn="ctr">
                <a:lnSpc>
                  <a:spcPct val="150000"/>
                </a:lnSpc>
              </a:pPr>
              <a:endParaRPr lang="zh-CN" altLang="en-US" sz="2400" b="1" dirty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endParaRPr>
            </a:p>
          </p:txBody>
        </p:sp>
      </p:grpSp>
      <p:sp>
        <p:nvSpPr>
          <p:cNvPr id="5" name="椭圆形标注 4"/>
          <p:cNvSpPr/>
          <p:nvPr/>
        </p:nvSpPr>
        <p:spPr>
          <a:xfrm>
            <a:off x="8903335" y="1124585"/>
            <a:ext cx="2292985" cy="1010920"/>
          </a:xfrm>
          <a:prstGeom prst="wedgeEllipseCallout">
            <a:avLst>
              <a:gd name="adj1" fmla="val -44018"/>
              <a:gd name="adj2" fmla="val 80276"/>
            </a:avLst>
          </a:prstGeom>
          <a:solidFill>
            <a:schemeClr val="bg1"/>
          </a:solidFill>
          <a:ln>
            <a:solidFill>
              <a:srgbClr val="204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简</a:t>
            </a:r>
            <a:r>
              <a:rPr lang="en-US" altLang="zh-CN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  </a:t>
            </a:r>
            <a:r>
              <a:rPr lang="zh-CN" altLang="en-US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约</a:t>
            </a:r>
            <a:endParaRPr lang="zh-CN" altLang="en-US" sz="2400" b="1" dirty="0" smtClean="0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不简单</a:t>
            </a:r>
            <a:endParaRPr lang="zh-CN" altLang="en-US" sz="2400" b="1" dirty="0" smtClean="0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" y="2517224"/>
            <a:ext cx="2319657" cy="1175827"/>
          </a:xfrm>
          <a:prstGeom prst="rect">
            <a:avLst/>
          </a:prstGeom>
        </p:spPr>
      </p:pic>
      <p:sp>
        <p:nvSpPr>
          <p:cNvPr id="18" name="Subtítulo 5"/>
          <p:cNvSpPr txBox="1"/>
          <p:nvPr/>
        </p:nvSpPr>
        <p:spPr>
          <a:xfrm>
            <a:off x="262255" y="476250"/>
            <a:ext cx="400050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825" y="1916430"/>
            <a:ext cx="3663315" cy="43402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lum bright="-24000" contrast="24000"/>
          </a:blip>
          <a:stretch>
            <a:fillRect/>
          </a:stretch>
        </p:blipFill>
        <p:spPr>
          <a:xfrm>
            <a:off x="5951220" y="1916430"/>
            <a:ext cx="4180205" cy="4218940"/>
          </a:xfrm>
          <a:prstGeom prst="rect">
            <a:avLst/>
          </a:prstGeom>
          <a:ln w="12700">
            <a:solidFill>
              <a:srgbClr val="92D050"/>
            </a:solidFill>
          </a:ln>
        </p:spPr>
      </p:pic>
      <p:sp>
        <p:nvSpPr>
          <p:cNvPr id="5" name="椭圆形标注 4"/>
          <p:cNvSpPr/>
          <p:nvPr/>
        </p:nvSpPr>
        <p:spPr>
          <a:xfrm>
            <a:off x="7103110" y="692785"/>
            <a:ext cx="4283710" cy="1010920"/>
          </a:xfrm>
          <a:prstGeom prst="wedgeEllipseCallout">
            <a:avLst>
              <a:gd name="adj1" fmla="val -68173"/>
              <a:gd name="adj2" fmla="val 69849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好看的皮囊千篇一律</a:t>
            </a:r>
            <a:endParaRPr lang="zh-CN" altLang="en-US" sz="2000" b="1" dirty="0" smtClean="0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/>
            <a:r>
              <a:rPr lang="zh-CN" sz="2400" b="1" dirty="0" smtClean="0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有趣的灵魂万里挑一</a:t>
            </a:r>
            <a:endParaRPr lang="zh-CN" altLang="en-US" sz="2400" b="1" dirty="0" smtClean="0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202601wzkgt2g7gx0g7kk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1970" y="3717290"/>
            <a:ext cx="3526155" cy="2402205"/>
          </a:xfrm>
          <a:prstGeom prst="rect">
            <a:avLst/>
          </a:prstGeom>
        </p:spPr>
      </p:pic>
      <p:pic>
        <p:nvPicPr>
          <p:cNvPr id="110" name="图片 109"/>
          <p:cNvPicPr/>
          <p:nvPr/>
        </p:nvPicPr>
        <p:blipFill>
          <a:blip r:embed="rId2" r:link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5633" b="12312"/>
          <a:stretch>
            <a:fillRect/>
          </a:stretch>
        </p:blipFill>
        <p:spPr>
          <a:xfrm>
            <a:off x="1486535" y="3754120"/>
            <a:ext cx="2353945" cy="2249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4" r:link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11490" y="3717290"/>
            <a:ext cx="2286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2422525" y="1125220"/>
            <a:ext cx="7381240" cy="2245360"/>
          </a:xfrm>
          <a:prstGeom prst="rect">
            <a:avLst/>
          </a:prstGeom>
          <a:solidFill>
            <a:schemeClr val="accent6">
              <a:lumMod val="20000"/>
              <a:lumOff val="80000"/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solidFill>
                  <a:srgbClr val="2F20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sz="2800" b="1">
                <a:solidFill>
                  <a:srgbClr val="2F20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备考就像在黑屋子里洗衣服，你不知道洗干净了没有，只能一遍一遍地去洗。等到走上考场，灯光亮了。你会发现，只要你认真洗过了，那件衣服就会光亮如新。而以后，每次穿这件衣服，你都会想起那段岁月。</a:t>
            </a:r>
            <a:r>
              <a:rPr lang="en-US" altLang="zh-CN" sz="2800" b="1">
                <a:solidFill>
                  <a:srgbClr val="2F20F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endParaRPr lang="zh-CN" altLang="en-US" sz="2400" b="1">
              <a:solidFill>
                <a:srgbClr val="2F20F6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3330" y="1268730"/>
            <a:ext cx="9703435" cy="4101465"/>
          </a:xfrm>
        </p:spPr>
        <p:txBody>
          <a:bodyPr>
            <a:normAutofit fontScale="90000"/>
          </a:bodyPr>
          <a:p>
            <a:pPr algn="l" fontAlgn="auto">
              <a:lnSpc>
                <a:spcPct val="140000"/>
              </a:lnSpc>
            </a:pPr>
            <a:r>
              <a:rPr lang="en-US" altLang="zh-CN" sz="2800">
                <a:effectLst/>
              </a:rPr>
              <a:t>     </a:t>
            </a:r>
            <a:r>
              <a:rPr lang="zh-CN" altLang="en-US" sz="2665">
                <a:effectLst/>
              </a:rPr>
              <a:t>《中国高考评价体系》通过解决高考“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为什么考、考什么、怎么考</a:t>
            </a:r>
            <a:r>
              <a:rPr lang="zh-CN" altLang="en-US" sz="2665">
                <a:effectLst/>
              </a:rPr>
              <a:t>”的问题，对“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培养什么人、怎样培养人、为谁培养人</a:t>
            </a:r>
            <a:r>
              <a:rPr lang="zh-CN" altLang="en-US" sz="2665">
                <a:effectLst/>
              </a:rPr>
              <a:t>”这一教育根本问题给出了在高考领域的答案。</a:t>
            </a:r>
            <a:br>
              <a:rPr lang="zh-CN" altLang="en-US" sz="2665">
                <a:effectLst/>
              </a:rPr>
            </a:br>
            <a:r>
              <a:rPr lang="zh-CN" altLang="en-US" sz="2665">
                <a:effectLst/>
              </a:rPr>
              <a:t> </a:t>
            </a:r>
            <a:r>
              <a:rPr lang="en-US" altLang="zh-CN" sz="2665">
                <a:effectLst/>
              </a:rPr>
              <a:t>     </a:t>
            </a:r>
            <a:r>
              <a:rPr lang="zh-CN" altLang="en-US" sz="2665">
                <a:effectLst/>
              </a:rPr>
              <a:t>在评价理念上，实现了高考由传统的“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知识立意</a:t>
            </a:r>
            <a:r>
              <a:rPr lang="zh-CN" altLang="en-US" sz="2665">
                <a:effectLst/>
              </a:rPr>
              <a:t>”“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能力立意</a:t>
            </a:r>
            <a:r>
              <a:rPr lang="zh-CN" altLang="en-US" sz="2665">
                <a:effectLst/>
              </a:rPr>
              <a:t>”评价向“</a:t>
            </a:r>
            <a:r>
              <a:rPr lang="zh-CN" altLang="en-US" sz="2665" u="sng">
                <a:solidFill>
                  <a:srgbClr val="F40AF2"/>
                </a:solidFill>
                <a:effectLst/>
              </a:rPr>
              <a:t>价值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引领、</a:t>
            </a:r>
            <a:r>
              <a:rPr lang="zh-CN" altLang="en-US" sz="2665" u="sng">
                <a:solidFill>
                  <a:srgbClr val="F40AF2"/>
                </a:solidFill>
                <a:effectLst/>
              </a:rPr>
              <a:t>素养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导向、</a:t>
            </a:r>
            <a:r>
              <a:rPr lang="zh-CN" altLang="en-US" sz="2665" u="sng">
                <a:solidFill>
                  <a:srgbClr val="2F20F6"/>
                </a:solidFill>
                <a:effectLst/>
              </a:rPr>
              <a:t>能力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为重、</a:t>
            </a:r>
            <a:r>
              <a:rPr lang="zh-CN" altLang="en-US" sz="2665" u="sng">
                <a:solidFill>
                  <a:srgbClr val="2F20F6"/>
                </a:solidFill>
                <a:effectLst/>
              </a:rPr>
              <a:t>知识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为基</a:t>
            </a:r>
            <a:r>
              <a:rPr lang="zh-CN" altLang="en-US" sz="2665">
                <a:effectLst/>
              </a:rPr>
              <a:t>”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综合评价</a:t>
            </a:r>
            <a:r>
              <a:rPr lang="zh-CN" altLang="en-US" sz="2665">
                <a:effectLst/>
              </a:rPr>
              <a:t>的转变。</a:t>
            </a:r>
            <a:br>
              <a:rPr lang="zh-CN" altLang="en-US" sz="2665">
                <a:effectLst/>
              </a:rPr>
            </a:br>
            <a:r>
              <a:rPr lang="zh-CN" altLang="en-US" sz="2665">
                <a:effectLst/>
              </a:rPr>
              <a:t> </a:t>
            </a:r>
            <a:r>
              <a:rPr lang="en-US" altLang="zh-CN" sz="2665">
                <a:effectLst/>
              </a:rPr>
              <a:t>     </a:t>
            </a:r>
            <a:r>
              <a:rPr lang="zh-CN" altLang="en-US" sz="2665">
                <a:effectLst/>
              </a:rPr>
              <a:t>在评价模式上，实现了高考从主要基于“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考查内容</a:t>
            </a:r>
            <a:r>
              <a:rPr lang="zh-CN" altLang="en-US" sz="2665">
                <a:effectLst/>
              </a:rPr>
              <a:t>”的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一维评价模式</a:t>
            </a:r>
            <a:r>
              <a:rPr lang="zh-CN" altLang="en-US" sz="2665">
                <a:effectLst/>
              </a:rPr>
              <a:t>向“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考查</a:t>
            </a:r>
            <a:r>
              <a:rPr lang="zh-CN" altLang="en-US" sz="2665">
                <a:solidFill>
                  <a:srgbClr val="2F20F6"/>
                </a:solidFill>
                <a:effectLst/>
              </a:rPr>
              <a:t>内容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、考查</a:t>
            </a:r>
            <a:r>
              <a:rPr lang="zh-CN" altLang="en-US" sz="2665" u="sng">
                <a:solidFill>
                  <a:srgbClr val="F40AF2"/>
                </a:solidFill>
                <a:effectLst/>
              </a:rPr>
              <a:t>要求</a:t>
            </a:r>
            <a:r>
              <a:rPr lang="zh-CN" altLang="en-US" sz="2665" u="sng">
                <a:solidFill>
                  <a:srgbClr val="FF0000"/>
                </a:solidFill>
                <a:effectLst/>
              </a:rPr>
              <a:t>、考查</a:t>
            </a:r>
            <a:r>
              <a:rPr lang="zh-CN" altLang="en-US" sz="2665" u="sng">
                <a:solidFill>
                  <a:srgbClr val="F40AF2"/>
                </a:solidFill>
                <a:effectLst/>
              </a:rPr>
              <a:t>载体</a:t>
            </a:r>
            <a:r>
              <a:rPr lang="zh-CN" altLang="en-US" sz="2665">
                <a:effectLst/>
              </a:rPr>
              <a:t>”三位一体评价模式的转变。</a:t>
            </a:r>
            <a:br>
              <a:rPr lang="zh-CN" altLang="en-US" sz="2665">
                <a:effectLst/>
              </a:rPr>
            </a:br>
            <a:r>
              <a:rPr lang="zh-CN" altLang="en-US" sz="2800">
                <a:effectLst/>
              </a:rPr>
              <a:t> </a:t>
            </a:r>
            <a:r>
              <a:rPr lang="en-US" altLang="zh-CN" sz="2800">
                <a:effectLst/>
              </a:rPr>
              <a:t>                                                  </a:t>
            </a:r>
            <a:r>
              <a:rPr lang="en-US" altLang="zh-CN" sz="280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 </a:t>
            </a:r>
            <a:r>
              <a:rPr lang="zh-CN" altLang="en-US" sz="2800">
                <a:effectLst/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摘自《中国教育网》</a:t>
            </a:r>
            <a:endParaRPr lang="zh-CN" altLang="en-US" sz="2800">
              <a:effectLst/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911600" y="1131570"/>
            <a:ext cx="3215005" cy="468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5" y="544300"/>
            <a:ext cx="4320479" cy="25982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9250" y="5876925"/>
            <a:ext cx="71932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内容新增加；</a:t>
            </a:r>
            <a:r>
              <a:rPr lang="zh-CN" altLang="en-US" sz="2400" b="1" dirty="0">
                <a:latin typeface="仿宋" panose="02010609060101010101" charset="-122"/>
                <a:ea typeface="仿宋" panose="02010609060101010101" charset="-122"/>
                <a:cs typeface="楷体" panose="02010609060101010101" charset="-122"/>
                <a:sym typeface="+mn-ea"/>
              </a:rPr>
              <a:t>分值新组合；题型新趋势</a:t>
            </a:r>
            <a:endParaRPr lang="zh-CN" altLang="en-US" sz="2400" b="1" dirty="0">
              <a:latin typeface="仿宋" panose="02010609060101010101" charset="-122"/>
              <a:ea typeface="仿宋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833755" y="1395730"/>
            <a:ext cx="2766060" cy="3895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8037829" y="1132205"/>
            <a:ext cx="3359785" cy="2002155"/>
            <a:chOff x="11980" y="5060"/>
            <a:chExt cx="5291" cy="3153"/>
          </a:xfrm>
        </p:grpSpPr>
        <p:grpSp>
          <p:nvGrpSpPr>
            <p:cNvPr id="24" name="组合 23"/>
            <p:cNvGrpSpPr/>
            <p:nvPr/>
          </p:nvGrpSpPr>
          <p:grpSpPr>
            <a:xfrm>
              <a:off x="11980" y="5060"/>
              <a:ext cx="5291" cy="3153"/>
              <a:chOff x="2423158" y="1515437"/>
              <a:chExt cx="3112207" cy="1799363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3158" y="1515437"/>
                <a:ext cx="3112207" cy="1799363"/>
              </a:xfrm>
              <a:prstGeom prst="rect">
                <a:avLst/>
              </a:prstGeom>
            </p:spPr>
          </p:pic>
          <p:cxnSp>
            <p:nvCxnSpPr>
              <p:cNvPr id="28" name="直接连接符 27"/>
              <p:cNvCxnSpPr/>
              <p:nvPr/>
            </p:nvCxnSpPr>
            <p:spPr>
              <a:xfrm flipV="1">
                <a:off x="2805008" y="2679032"/>
                <a:ext cx="2152003" cy="1924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805008" y="3147142"/>
                <a:ext cx="2152003" cy="0"/>
              </a:xfrm>
              <a:prstGeom prst="line">
                <a:avLst/>
              </a:prstGeom>
              <a:ln w="31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547" y="5627"/>
              <a:ext cx="4358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 dirty="0">
                  <a:solidFill>
                    <a:srgbClr val="2F20F6"/>
                  </a:solidFill>
                  <a:latin typeface="仿宋" panose="02010609060101010101" charset="-122"/>
                  <a:ea typeface="仿宋" panose="02010609060101010101" charset="-122"/>
                </a:rPr>
                <a:t>中国史考试范围</a:t>
              </a:r>
              <a:r>
                <a:rPr lang="zh-CN" altLang="en-US" sz="2800" dirty="0">
                  <a:solidFill>
                    <a:srgbClr val="2F20F6"/>
                  </a:solidFill>
                  <a:latin typeface="仿宋" panose="02010609060101010101" charset="-122"/>
                  <a:ea typeface="仿宋" panose="02010609060101010101" charset="-122"/>
                </a:rPr>
                <a:t>：</a:t>
              </a:r>
              <a:endParaRPr lang="zh-CN" altLang="en-US" sz="2800" dirty="0">
                <a:solidFill>
                  <a:schemeClr val="accent3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七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下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部分内容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r>
                <a:rPr lang="en-US" altLang="zh-CN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八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上</a:t>
              </a:r>
              <a:r>
                <a:rPr lang="zh-CN" altLang="en-US" sz="28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部分内容</a:t>
              </a:r>
              <a:endPara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" name="Subtítulo 5"/>
          <p:cNvSpPr txBox="1"/>
          <p:nvPr/>
        </p:nvSpPr>
        <p:spPr>
          <a:xfrm>
            <a:off x="7679055" y="364490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Subtítulo 5"/>
          <p:cNvSpPr txBox="1"/>
          <p:nvPr/>
        </p:nvSpPr>
        <p:spPr>
          <a:xfrm>
            <a:off x="7679055" y="458089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能力为重、知识为基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70" y="2464142"/>
            <a:ext cx="1086141" cy="550561"/>
          </a:xfrm>
          <a:prstGeom prst="rect">
            <a:avLst/>
          </a:prstGeom>
        </p:spPr>
      </p:pic>
      <p:sp>
        <p:nvSpPr>
          <p:cNvPr id="3" name="标题 1"/>
          <p:cNvSpPr txBox="1"/>
          <p:nvPr/>
        </p:nvSpPr>
        <p:spPr>
          <a:xfrm>
            <a:off x="2206625" y="2853055"/>
            <a:ext cx="7536180" cy="24225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     </a:t>
            </a:r>
            <a:r>
              <a:rPr kumimoji="0" lang="en-US" altLang="zh-CN" sz="3200" b="1" i="0" u="none" strike="noStrike" kern="1200" cap="none" spc="0" normalizeH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 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过去没有“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2F20F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核心素养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”的概念，现在它是学科</a:t>
            </a:r>
            <a:r>
              <a:rPr kumimoji="0" lang="zh-CN" altLang="en-US" sz="2800" b="1" i="0" u="sng" strike="noStrike" kern="1200" cap="none" spc="0" normalizeH="0" baseline="0" noProof="1" smtClean="0">
                <a:ln>
                  <a:noFill/>
                </a:ln>
                <a:solidFill>
                  <a:srgbClr val="2F20F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教育目标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；过去不追求“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rgbClr val="2F20F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史料教学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”，现在它已是学科教学的必要</a:t>
            </a:r>
            <a:r>
              <a:rPr kumimoji="0" lang="zh-CN" altLang="en-US" sz="2800" b="1" i="0" u="sng" strike="noStrike" kern="1200" cap="none" spc="0" normalizeH="0" baseline="0" noProof="1" smtClean="0">
                <a:ln>
                  <a:noFill/>
                </a:ln>
                <a:solidFill>
                  <a:srgbClr val="2F20F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途径和手段</a:t>
            </a:r>
            <a:r>
              <a:rPr kumimoji="0" lang="zh-CN" altLang="en-US" sz="2800" b="1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kumimoji="0" lang="en-US" altLang="zh-CN" sz="32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  <a:cs typeface="+mj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1" smtClean="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+mj-cs"/>
                <a:sym typeface="+mn-ea"/>
              </a:rPr>
              <a:t>                                </a:t>
            </a:r>
            <a:r>
              <a:rPr lang="en-US" altLang="zh-CN" sz="3200" b="1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——</a:t>
            </a:r>
            <a:r>
              <a:rPr lang="zh-CN" altLang="en-US" sz="3200" b="1" noProof="1" smtClean="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赵亚夫教授</a:t>
            </a:r>
            <a:endParaRPr kumimoji="0" lang="zh-CN" altLang="en-US" sz="3200" b="1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charset="-122"/>
              <a:ea typeface="仿宋" panose="02010609060101010101" charset="-122"/>
              <a:cs typeface="仿宋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8380" y="1917065"/>
            <a:ext cx="7454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solidFill>
                  <a:srgbClr val="2F20F6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评价模式：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考查内容、考查</a:t>
            </a:r>
            <a:r>
              <a:rPr lang="zh-CN" altLang="en-US" sz="2800" b="1">
                <a:solidFill>
                  <a:srgbClr val="F40AF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要求</a:t>
            </a:r>
            <a:r>
              <a:rPr lang="zh-CN" altLang="en-US" sz="2800" b="1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、考查</a:t>
            </a:r>
            <a:r>
              <a:rPr lang="zh-CN" altLang="en-US" sz="2800" b="1">
                <a:solidFill>
                  <a:srgbClr val="F40AF2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载体</a:t>
            </a:r>
            <a:endParaRPr lang="zh-CN" altLang="en-US" sz="2800" b="1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 eaLnBrk="1" hangingPunct="1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2278380" y="1484630"/>
            <a:ext cx="6688455" cy="4666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 txBox="1">
            <a:spLocks noGrp="1"/>
          </p:cNvSpPr>
          <p:nvPr>
            <p:ph type="title"/>
          </p:nvPr>
        </p:nvSpPr>
        <p:spPr>
          <a:xfrm>
            <a:off x="10947400" y="1268730"/>
            <a:ext cx="1200785" cy="394970"/>
          </a:xfr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方向意识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7"/>
          <p:cNvSpPr txBox="1">
            <a:spLocks noGrp="1"/>
          </p:cNvSpPr>
          <p:nvPr/>
        </p:nvSpPr>
        <p:spPr>
          <a:xfrm>
            <a:off x="10947400" y="1268730"/>
            <a:ext cx="1200785" cy="39497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方向意识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36295" y="2061210"/>
            <a:ext cx="10110470" cy="4165600"/>
            <a:chOff x="332" y="2111"/>
            <a:chExt cx="15922" cy="6560"/>
          </a:xfrm>
        </p:grpSpPr>
        <p:grpSp>
          <p:nvGrpSpPr>
            <p:cNvPr id="7" name="组合 6"/>
            <p:cNvGrpSpPr/>
            <p:nvPr/>
          </p:nvGrpSpPr>
          <p:grpSpPr>
            <a:xfrm>
              <a:off x="332" y="2111"/>
              <a:ext cx="15923" cy="6560"/>
              <a:chOff x="1207" y="2800"/>
              <a:chExt cx="15923" cy="6560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784" y="2800"/>
                <a:ext cx="4493" cy="6560"/>
              </a:xfrm>
              <a:prstGeom prst="rect">
                <a:avLst/>
              </a:prstGeom>
            </p:spPr>
          </p:pic>
          <p:pic>
            <p:nvPicPr>
              <p:cNvPr id="100" name="图片 99"/>
              <p:cNvPicPr/>
              <p:nvPr/>
            </p:nvPicPr>
            <p:blipFill>
              <a:blip r:embed="rId3">
                <a:lum bright="-12000"/>
              </a:blip>
              <a:srcRect l="3472" t="1704" r="3487" b="45796"/>
              <a:stretch>
                <a:fillRect/>
              </a:stretch>
            </p:blipFill>
            <p:spPr>
              <a:xfrm>
                <a:off x="1207" y="2804"/>
                <a:ext cx="6336" cy="6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01" name="图片 100"/>
              <p:cNvPicPr/>
              <p:nvPr/>
            </p:nvPicPr>
            <p:blipFill>
              <a:blip r:embed="rId4"/>
              <a:srcRect b="65308"/>
              <a:stretch>
                <a:fillRect/>
              </a:stretch>
            </p:blipFill>
            <p:spPr>
              <a:xfrm>
                <a:off x="12401" y="2800"/>
                <a:ext cx="4729" cy="227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" name="矩形 1"/>
              <p:cNvSpPr/>
              <p:nvPr/>
            </p:nvSpPr>
            <p:spPr>
              <a:xfrm>
                <a:off x="1547" y="8348"/>
                <a:ext cx="2907" cy="908"/>
              </a:xfrm>
              <a:prstGeom prst="rect">
                <a:avLst/>
              </a:prstGeom>
              <a:noFill/>
              <a:ln w="38100">
                <a:solidFill>
                  <a:srgbClr val="F40AF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7898" y="6647"/>
                <a:ext cx="4219" cy="159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14102" y="4048"/>
                <a:ext cx="2835" cy="908"/>
              </a:xfrm>
              <a:prstGeom prst="rect">
                <a:avLst/>
              </a:prstGeom>
              <a:noFill/>
              <a:ln w="38100">
                <a:solidFill>
                  <a:srgbClr val="F40AF2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9" name="图片 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2547" y="4393"/>
              <a:ext cx="3693" cy="417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1486535" y="1844675"/>
            <a:ext cx="8173720" cy="1383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800" b="1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  <a:cs typeface="宋体" panose="02010600030101010101" pitchFamily="2" charset="-122"/>
              </a:rPr>
              <a:t>思考与探究题</a:t>
            </a:r>
            <a:r>
              <a:rPr lang="zh-CN" sz="2800" b="1">
                <a:solidFill>
                  <a:srgbClr val="2F20F6"/>
                </a:solidFill>
                <a:latin typeface="方正粗黑宋简体" panose="02000000000000000000" charset="-122"/>
                <a:ea typeface="方正粗黑宋简体" panose="02000000000000000000" charset="-122"/>
                <a:cs typeface="宋体" panose="02010600030101010101" pitchFamily="2" charset="-122"/>
              </a:rPr>
              <a:t>：</a:t>
            </a:r>
            <a:endParaRPr lang="zh-CN" sz="2800" b="1">
              <a:solidFill>
                <a:srgbClr val="2F20F6"/>
              </a:solidFill>
              <a:latin typeface="方正粗黑宋简体" panose="02000000000000000000" charset="-122"/>
              <a:ea typeface="方正粗黑宋简体" panose="02000000000000000000" charset="-122"/>
              <a:cs typeface="宋体" panose="02010600030101010101" pitchFamily="2" charset="-122"/>
            </a:endParaRPr>
          </a:p>
          <a:p>
            <a:pPr indent="0"/>
            <a:r>
              <a:rPr 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“</a:t>
            </a:r>
            <a:r>
              <a:rPr 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中国共产党的诞生不</a:t>
            </a:r>
            <a:r>
              <a:rPr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是偶然的，是历史选择的必然结果”，请结合史实加以说明这一观点。</a:t>
            </a:r>
            <a:endParaRPr sz="28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8605" y="3357245"/>
            <a:ext cx="6397625" cy="2676525"/>
          </a:xfrm>
          <a:prstGeom prst="rect">
            <a:avLst/>
          </a:prstGeom>
          <a:solidFill>
            <a:schemeClr val="accent6">
              <a:lumMod val="20000"/>
              <a:lumOff val="80000"/>
              <a:alpha val="32000"/>
            </a:schemeClr>
          </a:solidFill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8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旧式的革命和探索不能救国救民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【分析各阶级探索】历史证明中国需要</a:t>
            </a:r>
            <a:r>
              <a:rPr lang="zh-CN" sz="2800" b="1">
                <a:solidFill>
                  <a:srgbClr val="2F20F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新的力量，新的阶级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来领导中国革命。</a:t>
            </a:r>
            <a:endParaRPr lang="zh-CN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800" b="1" u="sng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中国共产党诞生的条件成熟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【分析中国共产党的诞生条件】所以，中国共产党的诞生是</a:t>
            </a:r>
            <a:r>
              <a:rPr lang="zh-CN" sz="2800" b="1">
                <a:solidFill>
                  <a:srgbClr val="2F20F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历史选择的必然结果</a:t>
            </a:r>
            <a:r>
              <a:rPr 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 txBox="1">
            <a:spLocks noGrp="1"/>
          </p:cNvSpPr>
          <p:nvPr>
            <p:ph type="title"/>
          </p:nvPr>
        </p:nvSpPr>
        <p:spPr>
          <a:xfrm>
            <a:off x="10947400" y="1268730"/>
            <a:ext cx="1200785" cy="394970"/>
          </a:xfr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方向意识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69975" y="1450340"/>
            <a:ext cx="10065385" cy="4859655"/>
            <a:chOff x="1783" y="3365"/>
            <a:chExt cx="14231" cy="6618"/>
          </a:xfrm>
        </p:grpSpPr>
        <p:grpSp>
          <p:nvGrpSpPr>
            <p:cNvPr id="7" name="组合 6"/>
            <p:cNvGrpSpPr/>
            <p:nvPr/>
          </p:nvGrpSpPr>
          <p:grpSpPr>
            <a:xfrm>
              <a:off x="1783" y="3365"/>
              <a:ext cx="14210" cy="6595"/>
              <a:chOff x="-1665" y="784"/>
              <a:chExt cx="20725" cy="9359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">
                <a:lum bright="-18000" contrast="24000"/>
              </a:blip>
              <a:stretch>
                <a:fillRect/>
              </a:stretch>
            </p:blipFill>
            <p:spPr>
              <a:xfrm>
                <a:off x="-1665" y="851"/>
                <a:ext cx="20725" cy="8370"/>
              </a:xfrm>
              <a:prstGeom prst="rect">
                <a:avLst/>
              </a:prstGeom>
              <a:ln w="12700">
                <a:solidFill>
                  <a:srgbClr val="2F20F6"/>
                </a:solidFill>
              </a:ln>
            </p:spPr>
          </p:pic>
          <p:pic>
            <p:nvPicPr>
              <p:cNvPr id="6" name="图片 5" descr="223"/>
              <p:cNvPicPr>
                <a:picLocks noChangeAspect="1"/>
              </p:cNvPicPr>
              <p:nvPr/>
            </p:nvPicPr>
            <p:blipFill>
              <a:blip r:embed="rId2">
                <a:lum bright="36000" contrast="42000"/>
              </a:blip>
              <a:srcRect l="2937" t="1094" r="7416"/>
              <a:stretch>
                <a:fillRect/>
              </a:stretch>
            </p:blipFill>
            <p:spPr>
              <a:xfrm rot="180000">
                <a:off x="15505" y="7331"/>
                <a:ext cx="2935" cy="2812"/>
              </a:xfrm>
              <a:prstGeom prst="ellipse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>
                <a:lum bright="18000" contrast="24000"/>
              </a:blip>
              <a:srcRect t="2667"/>
              <a:stretch>
                <a:fillRect/>
              </a:stretch>
            </p:blipFill>
            <p:spPr>
              <a:xfrm>
                <a:off x="1125" y="784"/>
                <a:ext cx="3000" cy="3038"/>
              </a:xfrm>
              <a:prstGeom prst="ellipse">
                <a:avLst/>
              </a:prstGeom>
            </p:spPr>
          </p:pic>
        </p:grpSp>
        <p:pic>
          <p:nvPicPr>
            <p:cNvPr id="102" name="图片 101"/>
            <p:cNvPicPr/>
            <p:nvPr/>
          </p:nvPicPr>
          <p:blipFill>
            <a:blip r:embed="rId4"/>
            <a:srcRect l="4776" t="15352" r="5833" b="19546"/>
            <a:stretch>
              <a:fillRect/>
            </a:stretch>
          </p:blipFill>
          <p:spPr>
            <a:xfrm>
              <a:off x="11097" y="7441"/>
              <a:ext cx="4917" cy="254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22525" y="1556385"/>
            <a:ext cx="7883525" cy="4895215"/>
          </a:xfrm>
          <a:prstGeom prst="rect">
            <a:avLst/>
          </a:prstGeom>
          <a:ln w="12700">
            <a:solidFill>
              <a:srgbClr val="2F20F6"/>
            </a:solidFill>
          </a:ln>
        </p:spPr>
      </p:pic>
      <p:sp>
        <p:nvSpPr>
          <p:cNvPr id="5" name="Subtítulo 5"/>
          <p:cNvSpPr txBox="1"/>
          <p:nvPr/>
        </p:nvSpPr>
        <p:spPr>
          <a:xfrm>
            <a:off x="262255" y="476250"/>
            <a:ext cx="4124960" cy="570865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 lIns="46990" tIns="179705" rIns="46990" bIns="46990" anchor="ctr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80000"/>
              </a:lnSpc>
              <a:spcAft>
                <a:spcPts val="800"/>
              </a:spcAft>
              <a:buClr>
                <a:srgbClr val="60B0E2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.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价值引领、素养导向</a:t>
            </a:r>
            <a:endParaRPr lang="zh-CN" altLang="en-US" sz="28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0" name="图片 9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765" y="8890"/>
            <a:ext cx="1212850" cy="12395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标题 7"/>
          <p:cNvSpPr txBox="1">
            <a:spLocks noGrp="1"/>
          </p:cNvSpPr>
          <p:nvPr>
            <p:ph type="title"/>
          </p:nvPr>
        </p:nvSpPr>
        <p:spPr>
          <a:xfrm>
            <a:off x="10947400" y="1268730"/>
            <a:ext cx="1200785" cy="464185"/>
          </a:xfrm>
          <a:solidFill>
            <a:schemeClr val="bg1">
              <a:lumMod val="95000"/>
            </a:schemeClr>
          </a:solidFill>
          <a:ln w="19050">
            <a:solidFill>
              <a:srgbClr val="92D050"/>
            </a:solidFill>
          </a:ln>
        </p:spPr>
        <p:txBody>
          <a:bodyPr vert="horz" lIns="101600" tIns="38100" rIns="76200" bIns="381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lnSpc>
                <a:spcPct val="12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200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素养导向</a:t>
            </a:r>
            <a:endParaRPr lang="en-US" altLang="zh-CN" sz="200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7890,&quot;width&quot;:15240}"/>
</p:tagLst>
</file>

<file path=ppt/tags/tag2.xml><?xml version="1.0" encoding="utf-8"?>
<p:tagLst xmlns:p="http://schemas.openxmlformats.org/presentationml/2006/main">
  <p:tag name="KSO_WM_UNIT_PLACING_PICTURE_USER_VIEWPORT" val="{&quot;height&quot;:4417,&quot;width&quot;:12807}"/>
</p:tagLst>
</file>

<file path=ppt/tags/tag3.xml><?xml version="1.0" encoding="utf-8"?>
<p:tagLst xmlns:p="http://schemas.openxmlformats.org/presentationml/2006/main">
  <p:tag name="KSO_WM_UNIT_PLACING_PICTURE_USER_VIEWPORT" val="{&quot;height&quot;:4282,&quot;width&quot;:8824}"/>
</p:tagLst>
</file>

<file path=ppt/tags/tag4.xml><?xml version="1.0" encoding="utf-8"?>
<p:tagLst xmlns:p="http://schemas.openxmlformats.org/presentationml/2006/main">
  <p:tag name="KSO_WM_UNIT_PLACING_PICTURE_USER_VIEWPORT" val="{&quot;height&quot;:1952,&quot;width&quot;:1910}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02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P7qKXTI9Eyq3BBLQl1SVIGNNdA59PNjz4wbfL0/dyKFoio4NrDnPbN4zFR4S1dkaBzS01/rCEwLkOPALdve+gQ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F6700"/>
      </a:accent1>
      <a:accent2>
        <a:srgbClr val="F74E4B"/>
      </a:accent2>
      <a:accent3>
        <a:srgbClr val="27A59A"/>
      </a:accent3>
      <a:accent4>
        <a:srgbClr val="2B56B5"/>
      </a:accent4>
      <a:accent5>
        <a:srgbClr val="5F5750"/>
      </a:accent5>
      <a:accent6>
        <a:srgbClr val="5E1514"/>
      </a:accent6>
      <a:hlink>
        <a:srgbClr val="4472C4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FF6700"/>
    </a:accent1>
    <a:accent2>
      <a:srgbClr val="F74E4B"/>
    </a:accent2>
    <a:accent3>
      <a:srgbClr val="27A59A"/>
    </a:accent3>
    <a:accent4>
      <a:srgbClr val="2B56B5"/>
    </a:accent4>
    <a:accent5>
      <a:srgbClr val="5F5750"/>
    </a:accent5>
    <a:accent6>
      <a:srgbClr val="5E151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1416</Words>
  <PresentationFormat>自定义</PresentationFormat>
  <Paragraphs>106</Paragraphs>
  <Slides>17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Calibri</vt:lpstr>
      <vt:lpstr>仿宋</vt:lpstr>
      <vt:lpstr>微软雅黑</vt:lpstr>
      <vt:lpstr>楷体</vt:lpstr>
      <vt:lpstr>华文行楷</vt:lpstr>
      <vt:lpstr>方正粗黑宋简体</vt:lpstr>
      <vt:lpstr>Arial Unicode MS</vt:lpstr>
      <vt:lpstr>Arial Black</vt:lpstr>
      <vt:lpstr>黑体</vt:lpstr>
      <vt:lpstr>Segoe UI</vt:lpstr>
      <vt:lpstr>Office 主题​​</vt:lpstr>
      <vt:lpstr>1_空白设计模板</vt:lpstr>
      <vt:lpstr>PowerPoint 演示文稿</vt:lpstr>
      <vt:lpstr>     《中国高考评价体系》通过解决高考“为什么考、考什么、怎么考”的问题，对“培养什么人、怎样培养人、为谁培养人”这一教育根本问题给出了在高考领域的答案。       在评价理念上，实现了高考由传统的“知识立意”“能力立意”评价向“价值引领、素养导向、能力为重、知识为基”综合评价的转变。       在评价模式上，实现了高考从主要基于“考查内容”的一维评价模式向“考查内容、考查要求、考查载体”三位一体评价模式的转变。                                                     摘自《中国教育网》</vt:lpstr>
      <vt:lpstr>PowerPoint 演示文稿</vt:lpstr>
      <vt:lpstr>PowerPoint 演示文稿</vt:lpstr>
      <vt:lpstr>方向意识</vt:lpstr>
      <vt:lpstr>PowerPoint 演示文稿</vt:lpstr>
      <vt:lpstr>方向意识</vt:lpstr>
      <vt:lpstr>PowerPoint 演示文稿</vt:lpstr>
      <vt:lpstr>素养导向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2018-02-06T02:56:00Z</dcterms:created>
  <dcterms:modified xsi:type="dcterms:W3CDTF">2021-11-13T03:43:23Z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RubyTemplateID">
    <vt:lpwstr>13</vt:lpwstr>
  </property>
  <property fmtid="{D5CDD505-2E9C-101B-9397-08002B2CF9AE}" pid="4" name="ICV">
    <vt:lpwstr>BDB83759D4894162875C3171D9A4C935</vt:lpwstr>
  </property>
</Properties>
</file>