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gs/tag6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7" r:id="rId3"/>
    <p:sldId id="260" r:id="rId4"/>
    <p:sldId id="261" r:id="rId5"/>
    <p:sldId id="263" r:id="rId6"/>
    <p:sldId id="264" r:id="rId7"/>
    <p:sldId id="259" r:id="rId8"/>
    <p:sldId id="265" r:id="rId9"/>
    <p:sldId id="258" r:id="rId10"/>
    <p:sldId id="267" r:id="rId11"/>
    <p:sldId id="303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6" r:id="rId34"/>
    <p:sldId id="290" r:id="rId35"/>
    <p:sldId id="291" r:id="rId36"/>
    <p:sldId id="292" r:id="rId37"/>
    <p:sldId id="293" r:id="rId38"/>
    <p:sldId id="294" r:id="rId39"/>
    <p:sldId id="295" r:id="rId40"/>
    <p:sldId id="297" r:id="rId41"/>
    <p:sldId id="341" r:id="rId42"/>
    <p:sldId id="301" r:id="rId4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E4B"/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9" /><Relationship Type="http://schemas.openxmlformats.org/officeDocument/2006/relationships/slide" Target="slides/slide6.xml" Id="rId8" /><Relationship Type="http://schemas.openxmlformats.org/officeDocument/2006/relationships/slide" Target="slides/slide5.xml" Id="rId7" /><Relationship Type="http://schemas.openxmlformats.org/officeDocument/2006/relationships/slide" Target="slides/slide4.xml" Id="rId6" /><Relationship Type="http://schemas.openxmlformats.org/officeDocument/2006/relationships/slide" Target="slides/slide3.xml" Id="rId5" /><Relationship Type="http://schemas.openxmlformats.org/officeDocument/2006/relationships/tableStyles" Target="tableStyles.xml" Id="rId48" /><Relationship Type="http://schemas.openxmlformats.org/officeDocument/2006/relationships/viewProps" Target="viewProps.xml" Id="rId47" /><Relationship Type="http://schemas.openxmlformats.org/officeDocument/2006/relationships/presProps" Target="presProps.xml" Id="rId46" /><Relationship Type="http://schemas.openxmlformats.org/officeDocument/2006/relationships/handoutMaster" Target="handoutMasters/handoutMaster1.xml" Id="rId45" /><Relationship Type="http://schemas.openxmlformats.org/officeDocument/2006/relationships/notesMaster" Target="notesMasters/notesMaster1.xml" Id="rId44" /><Relationship Type="http://schemas.openxmlformats.org/officeDocument/2006/relationships/slide" Target="slides/slide41.xml" Id="rId43" /><Relationship Type="http://schemas.openxmlformats.org/officeDocument/2006/relationships/slide" Target="slides/slide40.xml" Id="rId42" /><Relationship Type="http://schemas.openxmlformats.org/officeDocument/2006/relationships/slide" Target="slides/slide39.xml" Id="rId41" /><Relationship Type="http://schemas.openxmlformats.org/officeDocument/2006/relationships/slide" Target="slides/slide38.xml" Id="rId40" /><Relationship Type="http://schemas.openxmlformats.org/officeDocument/2006/relationships/slide" Target="slides/slide2.xml" Id="rId4" /><Relationship Type="http://schemas.openxmlformats.org/officeDocument/2006/relationships/slide" Target="slides/slide37.xml" Id="rId39" /><Relationship Type="http://schemas.openxmlformats.org/officeDocument/2006/relationships/slide" Target="slides/slide36.xml" Id="rId38" /><Relationship Type="http://schemas.openxmlformats.org/officeDocument/2006/relationships/slide" Target="slides/slide35.xml" Id="rId37" /><Relationship Type="http://schemas.openxmlformats.org/officeDocument/2006/relationships/slide" Target="slides/slide34.xml" Id="rId36" /><Relationship Type="http://schemas.openxmlformats.org/officeDocument/2006/relationships/slide" Target="slides/slide33.xml" Id="rId35" /><Relationship Type="http://schemas.openxmlformats.org/officeDocument/2006/relationships/slide" Target="slides/slide32.xml" Id="rId34" /><Relationship Type="http://schemas.openxmlformats.org/officeDocument/2006/relationships/slide" Target="slides/slide31.xml" Id="rId33" /><Relationship Type="http://schemas.openxmlformats.org/officeDocument/2006/relationships/slide" Target="slides/slide30.xml" Id="rId32" /><Relationship Type="http://schemas.openxmlformats.org/officeDocument/2006/relationships/slide" Target="slides/slide29.xml" Id="rId31" /><Relationship Type="http://schemas.openxmlformats.org/officeDocument/2006/relationships/slide" Target="slides/slide28.xml" Id="rId30" /><Relationship Type="http://schemas.openxmlformats.org/officeDocument/2006/relationships/slide" Target="slides/slide1.xml" Id="rId3" /><Relationship Type="http://schemas.openxmlformats.org/officeDocument/2006/relationships/slide" Target="slides/slide27.xml" Id="rId29" /><Relationship Type="http://schemas.openxmlformats.org/officeDocument/2006/relationships/slide" Target="slides/slide26.xml" Id="rId28" /><Relationship Type="http://schemas.openxmlformats.org/officeDocument/2006/relationships/slide" Target="slides/slide25.xml" Id="rId27" /><Relationship Type="http://schemas.openxmlformats.org/officeDocument/2006/relationships/slide" Target="slides/slide24.xml" Id="rId26" /><Relationship Type="http://schemas.openxmlformats.org/officeDocument/2006/relationships/slide" Target="slides/slide23.xml" Id="rId25" /><Relationship Type="http://schemas.openxmlformats.org/officeDocument/2006/relationships/slide" Target="slides/slide22.xml" Id="rId24" /><Relationship Type="http://schemas.openxmlformats.org/officeDocument/2006/relationships/slide" Target="slides/slide21.xml" Id="rId23" /><Relationship Type="http://schemas.openxmlformats.org/officeDocument/2006/relationships/slide" Target="slides/slide20.xml" Id="rId22" /><Relationship Type="http://schemas.openxmlformats.org/officeDocument/2006/relationships/slide" Target="slides/slide19.xml" Id="rId21" /><Relationship Type="http://schemas.openxmlformats.org/officeDocument/2006/relationships/slide" Target="slides/slide18.xml" Id="rId20" /><Relationship Type="http://schemas.openxmlformats.org/officeDocument/2006/relationships/theme" Target="theme/theme1.xml" Id="rId2" /><Relationship Type="http://schemas.openxmlformats.org/officeDocument/2006/relationships/slide" Target="slides/slide17.xml" Id="rId19" /><Relationship Type="http://schemas.openxmlformats.org/officeDocument/2006/relationships/slide" Target="slides/slide16.xml" Id="rId18" /><Relationship Type="http://schemas.openxmlformats.org/officeDocument/2006/relationships/slide" Target="slides/slide15.xml" Id="rId17" /><Relationship Type="http://schemas.openxmlformats.org/officeDocument/2006/relationships/slide" Target="slides/slide14.xml" Id="rId16" /><Relationship Type="http://schemas.openxmlformats.org/officeDocument/2006/relationships/slide" Target="slides/slide13.xml" Id="rId15" /><Relationship Type="http://schemas.openxmlformats.org/officeDocument/2006/relationships/slide" Target="slides/slide12.xml" Id="rId14" /><Relationship Type="http://schemas.openxmlformats.org/officeDocument/2006/relationships/slide" Target="slides/slide11.xml" Id="rId13" /><Relationship Type="http://schemas.openxmlformats.org/officeDocument/2006/relationships/slide" Target="slides/slide10.xml" Id="rId12" /><Relationship Type="http://schemas.openxmlformats.org/officeDocument/2006/relationships/slide" Target="slides/slide9.xml" Id="rId11" /><Relationship Type="http://schemas.openxmlformats.org/officeDocument/2006/relationships/slide" Target="slides/slide8.xml" Id="rId10" /><Relationship Type="http://schemas.openxmlformats.org/officeDocument/2006/relationships/slideMaster" Target="slideMasters/slideMaster1.xml" Id="rId1" /><Relationship Type="http://schemas.openxmlformats.org/officeDocument/2006/relationships/tags" Target="/ppt/tags/tag63.xml" Id="R93d5b1b301ad4ea1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自定义版式">
    <p:bg>
      <p:bgPr>
        <a:solidFill>
          <a:schemeClr val="bg1"/>
        </a:solidFill>
        <a:effectLst/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文本框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590" name="文本框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p>
            <a:pPr fontAlgn="auto"/>
            <a:r>
              <a:rPr lang="zh-CN" altLang="en-US" strike="noStrike" noProof="1"/>
              <a:t>单击此处编辑母版文本样式</a:t>
            </a:r>
            <a:endParaRPr lang="en-US" altLang="zh-CN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en-US" altLang="zh-CN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en-US" altLang="zh-CN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en-US" altLang="zh-CN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48591" name="文本框"/>
          <p:cNvSpPr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rtlCol="0" anchor="t" anchorCtr="0">
            <a:normAutofit/>
          </a:bodyPr>
          <a:p>
            <a:pPr algn="l" fontAlgn="auto"/>
            <a:endParaRPr lang="zh-CN" altLang="en-US" sz="1200" strike="noStrike" noProof="1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1048592" name="文本框"/>
          <p:cNvSpPr>
            <a:spLocks noGrp="1"/>
          </p:cNvSpPr>
          <p:nvPr>
            <p:ph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rtlCol="0" anchor="t" anchorCtr="0">
            <a:normAutofit/>
          </a:bodyPr>
          <a:p>
            <a:pPr algn="ctr" fontAlgn="auto"/>
            <a:endParaRPr lang="zh-CN" altLang="en-US" sz="1200" strike="noStrike" noProof="1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1048593" name="文本框"/>
          <p:cNvSpPr>
            <a:spLocks noGrp="1"/>
          </p:cNvSpPr>
          <p:nvPr>
            <p:ph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rtlCol="0" anchor="t" anchorCtr="0">
            <a:normAutofit/>
          </a:bodyPr>
          <a:p>
            <a:pPr algn="r" fontAlgn="auto"/>
            <a:fld id="{CAD2D6BD-DE1B-4B5F-8B41-2702339687B9}" type="slidenum">
              <a:rPr lang="en-US" altLang="zh-CN" sz="1200" b="0" i="0" u="none" strike="noStrike" kern="1200" cap="none" spc="0" baseline="0" noProof="1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 strike="noStrike" noProof="1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1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1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1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1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1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3.png"/><Relationship Id="rId1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4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5.png"/><Relationship Id="rId1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25" y="4219575"/>
            <a:ext cx="12147550" cy="275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文本框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wrap="square" lIns="91440" tIns="45720" rIns="91440" bIns="4572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/>
          <p:nvPr>
            <p:ph type="ctrTitle"/>
          </p:nvPr>
        </p:nvSpPr>
        <p:spPr>
          <a:xfrm>
            <a:off x="-38735" y="1432560"/>
            <a:ext cx="12208510" cy="2188845"/>
          </a:xfrm>
        </p:spPr>
        <p:txBody>
          <a:bodyPr/>
          <a:p>
            <a:pPr>
              <a:lnSpc>
                <a:spcPct val="150000"/>
              </a:lnSpc>
            </a:pPr>
            <a:r>
              <a:rPr lang="zh-CN" altLang="en-US" sz="6000" b="1">
                <a:solidFill>
                  <a:srgbClr val="C00000"/>
                </a:solidFill>
                <a:effectLst/>
                <a:latin typeface="+mj-ea"/>
                <a:cs typeface="黑体" panose="02010609060101010101" charset="-122"/>
              </a:rPr>
              <a:t>信息与关联</a:t>
            </a:r>
            <a:br>
              <a:rPr lang="zh-CN" altLang="en-US" sz="6000" b="1">
                <a:solidFill>
                  <a:srgbClr val="C00000"/>
                </a:solidFill>
                <a:effectLst/>
                <a:latin typeface="+mj-ea"/>
                <a:cs typeface="黑体" panose="02010609060101010101" charset="-122"/>
              </a:rPr>
            </a:br>
            <a:r>
              <a:rPr lang="zh-CN" altLang="en-US" sz="4400" b="1">
                <a:solidFill>
                  <a:schemeClr val="tx1"/>
                </a:solidFill>
                <a:effectLst/>
                <a:latin typeface="+mj-ea"/>
                <a:cs typeface="黑体" panose="02010609060101010101" charset="-122"/>
              </a:rPr>
              <a:t>                 </a:t>
            </a:r>
            <a:r>
              <a:rPr lang="en-US" altLang="zh-CN" sz="4400" b="1">
                <a:solidFill>
                  <a:schemeClr val="tx1"/>
                </a:solidFill>
                <a:effectLst/>
                <a:latin typeface="+mj-ea"/>
                <a:cs typeface="黑体" panose="02010609060101010101" charset="-122"/>
              </a:rPr>
              <a:t>——</a:t>
            </a:r>
            <a:r>
              <a:rPr lang="zh-CN" altLang="en-US" sz="4000" b="1">
                <a:solidFill>
                  <a:srgbClr val="482E4B"/>
                </a:solidFill>
                <a:effectLst/>
                <a:latin typeface="+mj-ea"/>
                <a:cs typeface="+mj-ea"/>
              </a:rPr>
              <a:t>全国卷</a:t>
            </a:r>
            <a:r>
              <a:rPr lang="en-US" altLang="zh-CN" sz="4000" b="1">
                <a:solidFill>
                  <a:srgbClr val="482E4B"/>
                </a:solidFill>
                <a:effectLst/>
                <a:latin typeface="+mj-ea"/>
                <a:cs typeface="+mj-ea"/>
              </a:rPr>
              <a:t>41</a:t>
            </a:r>
            <a:r>
              <a:rPr lang="zh-CN" altLang="zh-CN" sz="4000" b="1">
                <a:solidFill>
                  <a:srgbClr val="482E4B"/>
                </a:solidFill>
                <a:effectLst/>
                <a:latin typeface="+mj-ea"/>
                <a:cs typeface="+mj-ea"/>
              </a:rPr>
              <a:t>题技术化</a:t>
            </a:r>
            <a:r>
              <a:rPr lang="zh-CN" altLang="en-US" sz="4000" b="1">
                <a:solidFill>
                  <a:srgbClr val="482E4B"/>
                </a:solidFill>
                <a:effectLst/>
                <a:latin typeface="+mj-ea"/>
                <a:cs typeface="+mj-ea"/>
              </a:rPr>
              <a:t>研究</a:t>
            </a:r>
            <a:br>
              <a:rPr lang="zh-CN" altLang="en-US" sz="4000" b="1">
                <a:solidFill>
                  <a:srgbClr val="002060"/>
                </a:solidFill>
                <a:effectLst/>
                <a:latin typeface="+mj-ea"/>
                <a:cs typeface="+mj-ea"/>
              </a:rPr>
            </a:br>
            <a:r>
              <a:rPr lang="zh-CN" altLang="en-US" sz="4000" b="1">
                <a:solidFill>
                  <a:srgbClr val="002060"/>
                </a:solidFill>
                <a:effectLst/>
                <a:latin typeface="+mj-ea"/>
                <a:cs typeface="+mj-ea"/>
              </a:rPr>
              <a:t>                            【</a:t>
            </a:r>
            <a:r>
              <a:rPr lang="zh-CN" altLang="en-US" sz="3600" b="1">
                <a:solidFill>
                  <a:srgbClr val="482E4B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绵中实验 张勇】</a:t>
            </a:r>
            <a:br>
              <a:rPr lang="zh-CN" altLang="en-US" sz="4000" b="1">
                <a:solidFill>
                  <a:srgbClr val="002060"/>
                </a:solidFill>
                <a:effectLst/>
                <a:latin typeface="+mj-ea"/>
                <a:cs typeface="+mj-ea"/>
              </a:rPr>
            </a:br>
            <a:br>
              <a:rPr lang="zh-CN" altLang="en-US" sz="4000" b="1">
                <a:solidFill>
                  <a:srgbClr val="002060"/>
                </a:solidFill>
                <a:effectLst/>
                <a:latin typeface="+mj-ea"/>
                <a:cs typeface="+mj-ea"/>
              </a:rPr>
            </a:br>
            <a:br>
              <a:rPr lang="zh-CN" altLang="en-US" sz="4000" b="1">
                <a:solidFill>
                  <a:srgbClr val="002060"/>
                </a:solidFill>
                <a:effectLst/>
                <a:latin typeface="+mj-ea"/>
                <a:cs typeface="+mj-ea"/>
              </a:rPr>
            </a:br>
            <a:r>
              <a:rPr lang="zh-CN" altLang="en-US" sz="4000" b="1">
                <a:solidFill>
                  <a:srgbClr val="002060"/>
                </a:solidFill>
                <a:effectLst/>
                <a:latin typeface="+mj-ea"/>
                <a:cs typeface="+mj-ea"/>
              </a:rPr>
              <a:t>                            </a:t>
            </a:r>
            <a:endParaRPr lang="zh-CN" altLang="en-US" sz="4000" b="1">
              <a:solidFill>
                <a:srgbClr val="002060"/>
              </a:solidFill>
              <a:effectLst/>
              <a:latin typeface="+mj-ea"/>
              <a:cs typeface="+mj-ea"/>
            </a:endParaRPr>
          </a:p>
        </p:txBody>
      </p:sp>
      <p:sp>
        <p:nvSpPr>
          <p:cNvPr id="174" name="稻壳儿春秋广告/盗版必究        原创来源：http://chn.docer.com/works?userid=199329941#!/work_time"/>
          <p:cNvSpPr txBox="1"/>
          <p:nvPr/>
        </p:nvSpPr>
        <p:spPr>
          <a:xfrm>
            <a:off x="217805" y="189865"/>
            <a:ext cx="7200900" cy="6451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just"/>
            <a:r>
              <a:rPr lang="zh-CN" altLang="en-US" sz="3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绵阳市高</a:t>
            </a:r>
            <a:r>
              <a:rPr lang="en-US" altLang="zh-CN" sz="3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2016</a:t>
            </a:r>
            <a:r>
              <a:rPr lang="zh-CN" altLang="en-US" sz="3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级</a:t>
            </a:r>
            <a:r>
              <a:rPr lang="en-US" altLang="zh-CN" sz="3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·</a:t>
            </a:r>
            <a:r>
              <a:rPr lang="zh-CN" altLang="en-US" sz="3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三诊后教研会</a:t>
            </a:r>
            <a:endParaRPr lang="zh-CN" altLang="en-US" sz="3600" b="1" dirty="0">
              <a:ln w="1016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626485" y="592455"/>
            <a:ext cx="6756400" cy="647700"/>
          </a:xfrm>
        </p:spPr>
        <p:txBody>
          <a:bodyPr/>
          <a:p>
            <a:r>
              <a:rPr lang="zh-CN" altLang="en-US" sz="40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第二部分 备考技术</a:t>
            </a:r>
            <a:endParaRPr lang="zh-CN" altLang="en-US" sz="40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26030" y="2013585"/>
            <a:ext cx="7535545" cy="28301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t">
            <a:spAutoFit/>
          </a:bodyPr>
          <a:p>
            <a:pPr indent="0">
              <a:buFont typeface="Wingdings" panose="05000000000000000000" charset="0"/>
              <a:buNone/>
            </a:pPr>
            <a:endParaRPr lang="zh-CN" altLang="en-US" b="1">
              <a:solidFill>
                <a:srgbClr val="482E4B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1.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内容措施类          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2.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特点类</a:t>
            </a:r>
            <a:endParaRPr lang="zh-CN" altLang="en-US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3.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比较异同类          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4.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变化类</a:t>
            </a:r>
            <a:endParaRPr lang="zh-CN" altLang="en-US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5.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背景目的类          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6.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原因类</a:t>
            </a:r>
            <a:endParaRPr lang="zh-CN" altLang="en-US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7.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影响评价类          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8.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认识类</a:t>
            </a:r>
            <a:endParaRPr lang="zh-CN" altLang="en-US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9.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评述评析类</a:t>
            </a:r>
            <a:endParaRPr lang="zh-CN" altLang="en-US"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5925" y="156845"/>
            <a:ext cx="23717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备考技术</a:t>
            </a:r>
            <a:endParaRPr lang="zh-CN" altLang="en-US" sz="40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36415" y="726440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3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一、内容措施类</a:t>
            </a:r>
            <a:endParaRPr lang="zh-CN" altLang="en-US" sz="32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5" y="2694305"/>
            <a:ext cx="11422380" cy="40271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9590" y="1310005"/>
            <a:ext cx="11057255" cy="1383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t">
            <a:spAutoFit/>
          </a:bodyPr>
          <a:p>
            <a:r>
              <a:rPr lang="en-US" altLang="zh-CN" sz="2800"/>
              <a:t>   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内容主张主要考查某一历史事件的主要内容、某一历史现象的表现、某一国家在重要时期的改革措施、某些历史人物的基本主张等。一般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逐句概括，寻找关键词，整理归类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即可。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" y="138430"/>
            <a:ext cx="11474450" cy="60896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66235" y="273050"/>
            <a:ext cx="25704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3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二、特点类</a:t>
            </a:r>
            <a:endParaRPr lang="zh-CN" sz="32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41605" y="856615"/>
            <a:ext cx="11995150" cy="1814830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txBody>
          <a:bodyPr wrap="square">
            <a:spAutoFit/>
          </a:bodyPr>
          <a:p>
            <a:pPr indent="267335"/>
            <a:r>
              <a:rPr lang="en-US" altLang="zh-CN" sz="2800" b="0">
                <a:ea typeface="宋体" panose="02010600030101010101" pitchFamily="2" charset="-122"/>
              </a:rPr>
              <a:t>  </a:t>
            </a:r>
            <a:r>
              <a:rPr lang="zh-CN" sz="2800" b="1">
                <a:ea typeface="宋体" panose="02010600030101010101" pitchFamily="2" charset="-122"/>
              </a:rPr>
              <a:t>相对内容题，特点题答题的范围更广，不但包含内容，还包含历史现象的原因、过程、影响等等。而且答案带有一定抽象性，需要更高的归纳能力。一般而言，做特点题时，基本原则：</a:t>
            </a:r>
            <a:r>
              <a:rPr 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逐句分析，框架作答。</a:t>
            </a:r>
            <a:endParaRPr lang="zh-CN" sz="2800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267335"/>
            <a:r>
              <a:rPr lang="zh-CN" sz="2800" b="1">
                <a:solidFill>
                  <a:schemeClr val="tx1"/>
                </a:solidFill>
                <a:ea typeface="宋体" panose="02010600030101010101" pitchFamily="2" charset="-122"/>
              </a:rPr>
              <a:t>总之，</a:t>
            </a:r>
            <a:r>
              <a:rPr 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点要多，面要广，话要短。</a:t>
            </a:r>
            <a:endParaRPr lang="zh-CN" altLang="en-US" sz="28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" y="2670810"/>
            <a:ext cx="12081510" cy="40506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5" y="502285"/>
            <a:ext cx="11737975" cy="58534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90" y="212090"/>
            <a:ext cx="11536680" cy="63582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2855" y="302260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3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三、比较异同类</a:t>
            </a:r>
            <a:endParaRPr lang="zh-CN" sz="32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1180" y="1191895"/>
            <a:ext cx="10906125" cy="31076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t">
            <a:spAutoFit/>
          </a:bodyPr>
          <a:p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比较题分为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时间比较和空间比较。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空间比较是中外两个相似历史现象比较，一般常用设问词：“指出异同”或者“指出不同之处”。时间比较是一个历史现象的不同阶段的比较。一般常用设问词：“指出变化”偶尔也会用“指出异同”。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比较题的基本步骤：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分别找出各自的特点；同类项目比较，注意互补关系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。就目前来看，全国卷考查时间比较类的特别多，而且以“指出变化”作为常规设问，故变化类试题我们单列。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" y="474345"/>
            <a:ext cx="11603990" cy="578040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40" y="232410"/>
            <a:ext cx="11511915" cy="633857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86275" y="642620"/>
            <a:ext cx="23768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3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四、变化类</a:t>
            </a:r>
            <a:endParaRPr lang="zh-CN" altLang="en-US" sz="3200" b="1">
              <a:solidFill>
                <a:srgbClr val="FF0000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1005" y="1226185"/>
            <a:ext cx="10799445" cy="22453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 anchor="t">
            <a:spAutoFit/>
          </a:bodyPr>
          <a:p>
            <a:r>
              <a:rPr lang="en-US" altLang="zh-CN" b="1"/>
              <a:t>  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时间比较题在设问中常常以“变化”题出现。但是因为涉及到时段数量的差异。需要注意不同变化的回答模式。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57200" indent="-457200">
              <a:buFont typeface="Wingdings" panose="05000000000000000000" charset="0"/>
              <a:buChar char="u"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一个时段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的变化：与特点题类似。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57200" indent="-457200">
              <a:buFont typeface="Wingdings" panose="05000000000000000000" charset="0"/>
              <a:buChar char="u"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两个时段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的变化：以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“从XX变为XX”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进行作答；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57200" indent="-457200">
              <a:buFont typeface="Wingdings" panose="05000000000000000000" charset="0"/>
              <a:buChar char="u"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三个时段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的变化：分别列出各时段的特点即可。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0260" y="1229995"/>
            <a:ext cx="10934700" cy="39693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高考试题：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2007-2018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年全国卷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（新课标卷，大纲卷、海南卷）</a:t>
            </a:r>
            <a:endParaRPr lang="zh-CN" alt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三个大神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57200" indent="-457200">
              <a:buFont typeface="Wingdings" panose="05000000000000000000" charset="0"/>
              <a:buChar char="u"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刘芃：</a:t>
            </a:r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《考试文集》，人民教育出版社,2012年版</a:t>
            </a:r>
            <a:endParaRPr lang="zh-CN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57200" indent="-457200">
              <a:buFont typeface="Wingdings" panose="05000000000000000000" charset="0"/>
              <a:buChar char="u"/>
            </a:pPr>
            <a:r>
              <a:rPr lang="zh-CN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穆易宁：</a:t>
            </a:r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《新课标下高中历史学科考试测量命题改革》，《历史教学》，2005年第4期</a:t>
            </a:r>
            <a:endParaRPr lang="zh-CN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57200" indent="-457200">
              <a:buFont typeface="Wingdings" panose="05000000000000000000" charset="0"/>
              <a:buChar char="u"/>
            </a:pPr>
            <a:r>
              <a:rPr lang="zh-CN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江桥.</a:t>
            </a:r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《熟知未必深解》系列文章，《历史教学》，2015年第9.10.11期，2016年第1期</a:t>
            </a:r>
            <a:endParaRPr lang="zh-CN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57200" indent="-457200"/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endParaRPr lang="zh-CN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98010" y="448945"/>
            <a:ext cx="306197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3600" b="1">
                <a:solidFill>
                  <a:srgbClr val="482E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主要研究</a:t>
            </a:r>
            <a:r>
              <a:rPr lang="zh-CN" altLang="zh-CN" sz="3600" b="1">
                <a:solidFill>
                  <a:srgbClr val="482E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资料</a:t>
            </a:r>
            <a:endParaRPr lang="zh-CN" altLang="zh-CN" sz="3600" b="1">
              <a:solidFill>
                <a:srgbClr val="482E4B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45" y="86360"/>
            <a:ext cx="12153265" cy="645731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" y="621665"/>
            <a:ext cx="11877675" cy="57353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" y="215265"/>
            <a:ext cx="11925300" cy="650621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530600" y="364807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3200" b="1">
                <a:solidFill>
                  <a:srgbClr val="FF0000"/>
                </a:solidFill>
                <a:latin typeface="+mj-ea"/>
                <a:ea typeface="+mj-ea"/>
              </a:rPr>
              <a:t>五、背景目的类</a:t>
            </a:r>
            <a:endParaRPr lang="zh-CN" sz="3200" b="1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9125" y="1061085"/>
            <a:ext cx="11150600" cy="3538220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txBody>
          <a:bodyPr wrap="square">
            <a:spAutoFit/>
          </a:bodyPr>
          <a:p>
            <a:pPr indent="266700"/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很多人回答背景主要就是国内国际，政治经济文化作答。这种大背景的模式的确是正确的，但是现在高考主要是新情景题，如果仅按此原则作答，则会丧失小背景的分数，而且显得非常生硬，难得高分。现在的新情景回答逻辑，我称之为</a:t>
            </a:r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同心圆理论。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   背景答案的基本模式：</a:t>
            </a:r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大历史，小专题，具体问题具体分析。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强调由远到近，由彼到此：   目的答案的基本模式：</a:t>
            </a:r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直接目的，间接目的，根本目的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。强调由浅入深，由表及里：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5" y="1037590"/>
            <a:ext cx="11973560" cy="491553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" y="449580"/>
            <a:ext cx="10789920" cy="506666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923665" y="325120"/>
            <a:ext cx="26409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1400" b="1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sz="3200" b="1">
                <a:solidFill>
                  <a:srgbClr val="FF0000"/>
                </a:solidFill>
                <a:latin typeface="+mj-ea"/>
                <a:ea typeface="+mj-ea"/>
              </a:rPr>
              <a:t>六</a:t>
            </a:r>
            <a:r>
              <a:rPr lang="zh-CN" sz="3200" b="1">
                <a:solidFill>
                  <a:srgbClr val="FF0000"/>
                </a:solidFill>
                <a:ea typeface="宋体" panose="02010600030101010101" pitchFamily="2" charset="-122"/>
              </a:rPr>
              <a:t>、</a:t>
            </a:r>
            <a:r>
              <a:rPr lang="zh-CN" sz="3200" b="1">
                <a:solidFill>
                  <a:srgbClr val="FF0000"/>
                </a:solidFill>
                <a:latin typeface="+mj-ea"/>
                <a:ea typeface="+mj-ea"/>
              </a:rPr>
              <a:t>原因类</a:t>
            </a:r>
            <a:endParaRPr lang="zh-CN" altLang="en-US" sz="32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7055" y="1056005"/>
            <a:ext cx="10956925" cy="1383665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txBody>
          <a:bodyPr wrap="square">
            <a:spAutoFit/>
          </a:bodyPr>
          <a:p>
            <a:pPr indent="266700"/>
            <a:r>
              <a:rPr lang="en-US" altLang="zh-CN" sz="2800" b="1">
                <a:latin typeface="Calibri" panose="020F0502020204030204" charset="0"/>
                <a:ea typeface="宋体" panose="02010600030101010101" pitchFamily="2" charset="-122"/>
              </a:rPr>
              <a:t>     </a:t>
            </a:r>
            <a:r>
              <a:rPr lang="zh-CN" sz="2800" b="1">
                <a:latin typeface="Calibri" panose="020F0502020204030204" charset="0"/>
                <a:ea typeface="宋体" panose="02010600030101010101" pitchFamily="2" charset="-122"/>
              </a:rPr>
              <a:t>按照普通常识逻辑，原因有两种分类：深度原因和广度原因（见下表）。这是回答原因需要把握的基本层次和要求。而根据对高考试题的研究原因的组织主要有</a:t>
            </a:r>
            <a:r>
              <a:rPr lang="zh-CN" sz="28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三个层面四种答法</a:t>
            </a:r>
            <a:r>
              <a:rPr lang="zh-CN" sz="2800" b="1">
                <a:latin typeface="Calibri" panose="020F0502020204030204" charset="0"/>
                <a:ea typeface="宋体" panose="02010600030101010101" pitchFamily="2" charset="-122"/>
              </a:rPr>
              <a:t>：</a:t>
            </a:r>
            <a:endParaRPr lang="zh-CN" altLang="en-US" sz="2800" b="1"/>
          </a:p>
        </p:txBody>
      </p:sp>
      <p:graphicFrame>
        <p:nvGraphicFramePr>
          <p:cNvPr id="5" name="表格 4"/>
          <p:cNvGraphicFramePr/>
          <p:nvPr/>
        </p:nvGraphicFramePr>
        <p:xfrm>
          <a:off x="768985" y="2738755"/>
          <a:ext cx="106540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5810"/>
                <a:gridCol w="7348220"/>
              </a:tblGrid>
              <a:tr h="5486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全球力量层面</a:t>
                      </a:r>
                      <a:endParaRPr lang="en-US" altLang="en-US" sz="32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四面八方型（外交战争）</a:t>
                      </a: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国家社会层面</a:t>
                      </a:r>
                      <a:endParaRPr lang="en-US" altLang="en-US" sz="32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三位一体阶段特征型</a:t>
                      </a: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0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时段发展类型</a:t>
                      </a:r>
                      <a:endParaRPr lang="en-US" altLang="en-US" sz="32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梳理本</a:t>
                      </a:r>
                      <a:r>
                        <a:rPr lang="zh-CN" altLang="en-US" sz="3200" b="1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时</a:t>
                      </a: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段发生的历史</a:t>
                      </a:r>
                      <a:r>
                        <a:rPr lang="zh-CN" altLang="en-US" sz="3200" b="1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事件</a:t>
                      </a:r>
                      <a:endParaRPr lang="zh-CN" altLang="en-US" sz="3200" b="1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0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比较变化类型</a:t>
                      </a:r>
                      <a:endParaRPr lang="en-US" altLang="en-US" sz="32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针锋相对，互补对应，阶段特征</a:t>
                      </a:r>
                      <a:endParaRPr lang="en-US" altLang="en-US" sz="3200" b="1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" y="547370"/>
            <a:ext cx="11461115" cy="570484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0" y="594360"/>
            <a:ext cx="11778615" cy="535876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" y="392430"/>
            <a:ext cx="11490325" cy="583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86580" y="183515"/>
            <a:ext cx="29978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4000" b="1">
                <a:solidFill>
                  <a:srgbClr val="C00000"/>
                </a:solidFill>
              </a:rPr>
              <a:t>讲座提要</a:t>
            </a:r>
            <a:endParaRPr lang="zh-CN" altLang="en-US" sz="4000" b="1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27480" y="1075055"/>
            <a:ext cx="821626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zh-CN" altLang="en-US" sz="4000" b="1">
                <a:solidFill>
                  <a:srgbClr val="482E4B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第一部分 基本特征</a:t>
            </a:r>
            <a:r>
              <a:rPr lang="en-US" altLang="zh-CN" sz="4000" b="1">
                <a:solidFill>
                  <a:srgbClr val="482E4B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endParaRPr lang="en-US" altLang="zh-CN" sz="4000" b="1">
              <a:solidFill>
                <a:srgbClr val="482E4B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4000" b="1">
                <a:solidFill>
                  <a:srgbClr val="482E4B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4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宏观              微观</a:t>
            </a:r>
            <a:endParaRPr lang="zh-CN" altLang="en-US" sz="4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4000" b="1">
                <a:solidFill>
                  <a:srgbClr val="482E4B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第二部分 备考技术</a:t>
            </a:r>
            <a:endParaRPr lang="zh-CN" altLang="en-US" sz="4000" b="1">
              <a:solidFill>
                <a:srgbClr val="482E4B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内容措施类          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特点类</a:t>
            </a:r>
            <a:endParaRPr lang="zh-CN" altLang="en-US" sz="36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比较异同类          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变化类</a:t>
            </a:r>
            <a:endParaRPr lang="zh-CN" altLang="en-US" sz="36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5.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背景目的类          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6.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原因类</a:t>
            </a:r>
            <a:endParaRPr lang="zh-CN" altLang="en-US" sz="36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7.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影响评价类          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8.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认识类</a:t>
            </a:r>
            <a:endParaRPr lang="zh-CN" altLang="en-US" sz="36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9.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评述评析类</a:t>
            </a:r>
            <a:endParaRPr lang="zh-CN" altLang="en-US" sz="36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460" y="541655"/>
            <a:ext cx="12004040" cy="617918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5" y="137795"/>
            <a:ext cx="12042775" cy="649414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769870" y="478155"/>
            <a:ext cx="71037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141855"/>
            <a:r>
              <a:rPr lang="zh-CN" sz="3200" b="1">
                <a:solidFill>
                  <a:srgbClr val="FF0000"/>
                </a:solidFill>
                <a:latin typeface="+mj-ea"/>
                <a:ea typeface="+mj-ea"/>
              </a:rPr>
              <a:t>七、影响评价类</a:t>
            </a:r>
            <a:endParaRPr lang="zh-CN" sz="3200" b="1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9600" y="1181100"/>
            <a:ext cx="11407775" cy="31076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t">
            <a:spAutoFit/>
          </a:bodyPr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影响作用类的分析和原因类似。比如叫回答影响，那就是比较影响，和比较原因相似。只不过原因的分析是从远到近，而影响的分析则是从近到远。其中注意些细微的区别，作用影响都需要一分为二作答，意义则仅需要从积极方面作答即可， 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即：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辩证分析、同心圆结构、史论结合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。其中重点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强调史论结合，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言之有据，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忌讳一系列“有利于”却没有史实支撑。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尽量按照逻辑发散思维作答。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" y="437515"/>
            <a:ext cx="11880850" cy="478726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5" y="835025"/>
            <a:ext cx="11804015" cy="51181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530600" y="520065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133985"/>
            <a:r>
              <a:rPr lang="zh-CN" sz="3200" b="1">
                <a:solidFill>
                  <a:srgbClr val="FF0000"/>
                </a:solidFill>
                <a:latin typeface="+mj-ea"/>
                <a:ea typeface="+mj-ea"/>
              </a:rPr>
              <a:t>八、认识启示题</a:t>
            </a:r>
            <a:endParaRPr lang="zh-CN" sz="3200" b="1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8645" y="1421130"/>
            <a:ext cx="11443970" cy="3107690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txBody>
          <a:bodyPr wrap="square">
            <a:spAutoFit/>
          </a:bodyPr>
          <a:p>
            <a:pPr indent="0"/>
            <a:r>
              <a:rPr lang="en-US" altLang="zh-CN" sz="2800" b="1">
                <a:ea typeface="宋体" panose="02010600030101010101" pitchFamily="2" charset="-122"/>
              </a:rPr>
              <a:t>  </a:t>
            </a:r>
            <a:r>
              <a:rPr lang="zh-CN" sz="2800" b="1">
                <a:ea typeface="宋体" panose="02010600030101010101" pitchFamily="2" charset="-122"/>
              </a:rPr>
              <a:t>目前为止，高考中认识类的题不多。但是随着唯物史观的强调，需要倍加注意。认识主要涉及历史认识伦问题，由此回答主要五个板块：</a:t>
            </a:r>
            <a:endParaRPr lang="zh-CN" sz="2800" b="1">
              <a:ea typeface="宋体" panose="02010600030101010101" pitchFamily="2" charset="-122"/>
            </a:endParaRPr>
          </a:p>
          <a:p>
            <a:pPr marL="457200" indent="-457200">
              <a:buFont typeface="Wingdings" panose="05000000000000000000" charset="0"/>
              <a:buChar char="u"/>
            </a:pPr>
            <a:r>
              <a:rPr lang="zh-CN" sz="2800" b="1">
                <a:ea typeface="宋体" panose="02010600030101010101" pitchFamily="2" charset="-122"/>
              </a:rPr>
              <a:t>  </a:t>
            </a:r>
            <a:r>
              <a:rPr 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 历史的原因</a:t>
            </a:r>
            <a:r>
              <a:rPr lang="zh-CN" sz="2800" b="1">
                <a:ea typeface="宋体" panose="02010600030101010101" pitchFamily="2" charset="-122"/>
              </a:rPr>
              <a:t>：社会存在决定社会意识，社会意识的反作用</a:t>
            </a:r>
            <a:endParaRPr lang="zh-CN" sz="2800" b="1">
              <a:ea typeface="宋体" panose="02010600030101010101" pitchFamily="2" charset="-122"/>
            </a:endParaRPr>
          </a:p>
          <a:p>
            <a:pPr marL="457200" indent="-457200">
              <a:buFont typeface="Wingdings" panose="05000000000000000000" charset="0"/>
              <a:buChar char="u"/>
            </a:pPr>
            <a:r>
              <a:rPr lang="zh-CN" sz="2800" b="1">
                <a:ea typeface="宋体" panose="02010600030101010101" pitchFamily="2" charset="-122"/>
              </a:rPr>
              <a:t>   </a:t>
            </a:r>
            <a:r>
              <a:rPr 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历史的规律</a:t>
            </a:r>
            <a:r>
              <a:rPr lang="zh-CN" sz="2800" b="1">
                <a:ea typeface="宋体" panose="02010600030101010101" pitchFamily="2" charset="-122"/>
              </a:rPr>
              <a:t>：任何事物发展不是一帆风顺的等等</a:t>
            </a:r>
            <a:endParaRPr lang="zh-CN" sz="2800" b="1">
              <a:ea typeface="宋体" panose="02010600030101010101" pitchFamily="2" charset="-122"/>
            </a:endParaRPr>
          </a:p>
          <a:p>
            <a:pPr marL="457200" indent="-457200">
              <a:buFont typeface="Wingdings" panose="05000000000000000000" charset="0"/>
              <a:buChar char="u"/>
            </a:pPr>
            <a:r>
              <a:rPr lang="en-US" altLang="zh-CN" sz="2800" b="1">
                <a:ea typeface="宋体" panose="02010600030101010101" pitchFamily="2" charset="-122"/>
              </a:rPr>
              <a:t>   </a:t>
            </a:r>
            <a:r>
              <a:rPr lang="zh-CN" altLang="en-US" sz="2800" b="1">
                <a:solidFill>
                  <a:srgbClr val="FF0000"/>
                </a:solidFill>
                <a:ea typeface="宋体" panose="02010600030101010101" pitchFamily="2" charset="-122"/>
              </a:rPr>
              <a:t>历史的本质</a:t>
            </a:r>
            <a:r>
              <a:rPr lang="zh-CN" altLang="en-US" sz="2800" b="1">
                <a:ea typeface="宋体" panose="02010600030101010101" pitchFamily="2" charset="-122"/>
              </a:rPr>
              <a:t>：本质上代表</a:t>
            </a:r>
            <a:r>
              <a:rPr lang="en-US" altLang="zh-CN" sz="2800" b="1">
                <a:ea typeface="宋体" panose="02010600030101010101" pitchFamily="2" charset="-122"/>
              </a:rPr>
              <a:t>XX</a:t>
            </a:r>
            <a:r>
              <a:rPr lang="zh-CN" altLang="en-US" sz="2800" b="1">
                <a:ea typeface="宋体" panose="02010600030101010101" pitchFamily="2" charset="-122"/>
              </a:rPr>
              <a:t>的利益</a:t>
            </a:r>
            <a:r>
              <a:rPr lang="en-US" altLang="zh-CN" sz="2800" b="1">
                <a:ea typeface="宋体" panose="02010600030101010101" pitchFamily="2" charset="-122"/>
              </a:rPr>
              <a:t>......</a:t>
            </a:r>
            <a:endParaRPr lang="zh-CN" sz="2800" b="1">
              <a:ea typeface="宋体" panose="02010600030101010101" pitchFamily="2" charset="-122"/>
            </a:endParaRPr>
          </a:p>
          <a:p>
            <a:pPr marL="457200" indent="-457200">
              <a:buFont typeface="Wingdings" panose="05000000000000000000" charset="0"/>
              <a:buChar char="u"/>
            </a:pPr>
            <a:r>
              <a:rPr lang="zh-CN" sz="2800" b="1">
                <a:ea typeface="宋体" panose="02010600030101010101" pitchFamily="2" charset="-122"/>
              </a:rPr>
              <a:t>   </a:t>
            </a:r>
            <a:r>
              <a:rPr 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历史的评价</a:t>
            </a:r>
            <a:r>
              <a:rPr lang="zh-CN" sz="2800" b="1">
                <a:ea typeface="宋体" panose="02010600030101010101" pitchFamily="2" charset="-122"/>
              </a:rPr>
              <a:t>：历史发展</a:t>
            </a:r>
            <a:r>
              <a:rPr 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辩证</a:t>
            </a:r>
            <a:r>
              <a:rPr lang="zh-CN" sz="2800" b="1">
                <a:ea typeface="宋体" panose="02010600030101010101" pitchFamily="2" charset="-122"/>
              </a:rPr>
              <a:t>看待</a:t>
            </a:r>
            <a:endParaRPr lang="zh-CN" sz="2800" b="1">
              <a:ea typeface="宋体" panose="02010600030101010101" pitchFamily="2" charset="-122"/>
            </a:endParaRPr>
          </a:p>
          <a:p>
            <a:pPr marL="457200" indent="-457200">
              <a:buFont typeface="Wingdings" panose="05000000000000000000" charset="0"/>
              <a:buChar char="u"/>
            </a:pPr>
            <a:r>
              <a:rPr lang="zh-CN" sz="2800" b="1">
                <a:ea typeface="宋体" panose="02010600030101010101" pitchFamily="2" charset="-122"/>
              </a:rPr>
              <a:t>   </a:t>
            </a:r>
            <a:r>
              <a:rPr 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历史的启示</a:t>
            </a:r>
            <a:r>
              <a:rPr lang="zh-CN" sz="2800" b="1">
                <a:ea typeface="宋体" panose="02010600030101010101" pitchFamily="2" charset="-122"/>
              </a:rPr>
              <a:t>：</a:t>
            </a:r>
            <a:r>
              <a:rPr 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宏观立意考虑；微观材料考虑</a:t>
            </a:r>
            <a:endParaRPr lang="zh-CN" altLang="en-US" sz="28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306195"/>
            <a:ext cx="11337925" cy="362839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099310" y="594995"/>
            <a:ext cx="72790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1784985"/>
            <a:r>
              <a:rPr lang="zh-CN" sz="3200" b="1">
                <a:solidFill>
                  <a:srgbClr val="FF0000"/>
                </a:solidFill>
                <a:latin typeface="+mj-ea"/>
                <a:ea typeface="+mj-ea"/>
              </a:rPr>
              <a:t>九、评析评述类</a:t>
            </a:r>
            <a:endParaRPr lang="zh-CN" sz="3200" b="1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7860" y="1443990"/>
            <a:ext cx="10876280" cy="4399915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txBody>
          <a:bodyPr wrap="square">
            <a:spAutoFit/>
          </a:bodyPr>
          <a:p>
            <a:pPr indent="266700"/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评价即辩证评价历史现象；</a:t>
            </a:r>
            <a:endParaRPr 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66700"/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评述：评价和叙述；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即叙述历史现象的过程，并且对其简要评价。</a:t>
            </a:r>
            <a:endParaRPr 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66700"/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评析：评价和分析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；即分析历史现象的原因，评价历史现象。</a:t>
            </a:r>
            <a:endParaRPr 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66700"/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三者是层层递进的过程。例1和例2即是典型的评析和评述题。由上可知，评析的范围原则上比评述的更大。</a:t>
            </a:r>
            <a:endParaRPr 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66700"/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但是鉴于当下评析评述滥用情况：  对于</a:t>
            </a:r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历史事件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，一般采用：</a:t>
            </a:r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现象+原因+评价+认识的模式。</a:t>
            </a:r>
            <a:endParaRPr 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66700"/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对于</a:t>
            </a:r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历史观点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，一般采用：</a:t>
            </a:r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观点+评述（论证）+认识模式</a:t>
            </a:r>
            <a:endParaRPr 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66700"/>
            <a:r>
              <a:rPr 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注意：由于评述评析分值比较大，一般在12分左右。在改革史部分，无论评价评析还是评述，其实都是评价题。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" y="341630"/>
            <a:ext cx="12034520" cy="638048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0" y="-35560"/>
            <a:ext cx="11845925" cy="71043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2305" y="142875"/>
            <a:ext cx="2481580" cy="7067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 anchor="t">
            <a:spAutoFit/>
          </a:bodyPr>
          <a:p>
            <a:r>
              <a:rPr lang="zh-CN" altLang="en-US" sz="4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宏观特征</a:t>
            </a:r>
            <a:r>
              <a:rPr lang="en-US" altLang="zh-CN" sz="4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:</a:t>
            </a:r>
            <a:endParaRPr lang="en-US" altLang="zh-CN" sz="40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66395" y="1677670"/>
            <a:ext cx="11211560" cy="3969385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txBody>
          <a:bodyPr wrap="square">
            <a:spAutoFit/>
          </a:bodyPr>
          <a:p>
            <a:pPr indent="0"/>
            <a:endParaRPr lang="zh-CN" sz="2800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0"/>
            <a:r>
              <a:rPr 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en-US" sz="2800" b="1">
                <a:latin typeface="楷体" panose="02010609060101010101" charset="-122"/>
                <a:ea typeface="宋体" panose="02010600030101010101" pitchFamily="2" charset="-122"/>
              </a:rPr>
              <a:t>   </a:t>
            </a: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任何</a:t>
            </a:r>
            <a:r>
              <a:rPr lang="zh-CN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材料题都具有封闭性和开放性的特征。但是就全国卷而言，41题明显体现封闭性特点，42题明显体现开放性特点。</a:t>
            </a:r>
            <a:endParaRPr lang="zh-CN" sz="28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indent="0"/>
            <a:r>
              <a:rPr lang="zh-CN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由此在设问上41题基本围绕</a:t>
            </a:r>
            <a:r>
              <a:rPr lang="zh-CN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原因、特点、变化、异同、影响</a:t>
            </a:r>
            <a:r>
              <a:rPr lang="zh-CN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等方面进行考查，42题的设问则一提取信息、论证观点、发现问题等等出现。而在答案组织上，41题的答案也</a:t>
            </a:r>
            <a:r>
              <a:rPr lang="zh-CN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几乎不会出现“言之有理、均可得分”</a:t>
            </a:r>
            <a:r>
              <a:rPr lang="zh-CN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这样的表述。而42题则仅仅提供示例，甚至不提供示例。</a:t>
            </a:r>
            <a:endParaRPr lang="zh-CN" sz="28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indent="0"/>
            <a:endParaRPr lang="zh-CN" altLang="en-US" sz="28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indent="0"/>
            <a:r>
              <a:rPr lang="en-US" altLang="zh-CN" sz="2800">
                <a:solidFill>
                  <a:srgbClr val="FF0000"/>
                </a:solidFill>
              </a:rPr>
              <a:t> 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49930" y="1032510"/>
            <a:ext cx="5669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一、试题类型：封闭性为主</a:t>
            </a:r>
            <a:endParaRPr lang="zh-CN" altLang="en-US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374380" y="5953760"/>
            <a:ext cx="3761739" cy="83375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128" name="文本框"/>
          <p:cNvSpPr>
            <a:spLocks noGrp="1"/>
          </p:cNvSpPr>
          <p:nvPr>
            <p:ph type="sldNum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pic>
        <p:nvPicPr>
          <p:cNvPr id="130" name="图片"/>
          <p:cNvPicPr>
            <a:picLocks noChangeAspect="1"/>
          </p:cNvPicPr>
          <p:nvPr/>
        </p:nvPicPr>
        <p:blipFill>
          <a:blip r:embed="rId2" cstate="print"/>
          <a:srcRect l="3799" t="2936" b="3735"/>
          <a:stretch>
            <a:fillRect/>
          </a:stretch>
        </p:blipFill>
        <p:spPr>
          <a:xfrm>
            <a:off x="177165" y="1437640"/>
            <a:ext cx="2606675" cy="331597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</p:pic>
      <p:sp>
        <p:nvSpPr>
          <p:cNvPr id="131" name="矩形"/>
          <p:cNvSpPr/>
          <p:nvPr/>
        </p:nvSpPr>
        <p:spPr>
          <a:xfrm>
            <a:off x="2929890" y="1685925"/>
            <a:ext cx="8286114" cy="2820352"/>
          </a:xfrm>
          <a:prstGeom prst="rect">
            <a:avLst/>
          </a:prstGeom>
          <a:noFill/>
          <a:ln w="28575" cap="flat" cmpd="thickThin">
            <a:solidFill>
              <a:srgbClr val="00B050"/>
            </a:solidFill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charset="0"/>
              </a:rPr>
              <a:t> </a:t>
            </a:r>
            <a:r>
              <a:rPr lang="en-US" altLang="zh-CN" sz="2800" b="1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charset="0"/>
                <a:sym typeface="宋体" panose="02010600030101010101" pitchFamily="2" charset="-122"/>
              </a:rPr>
              <a:t> </a:t>
            </a:r>
            <a:r>
              <a:rPr lang="zh-CN" altLang="en-US" sz="2800" b="1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charset="0"/>
                <a:sym typeface="宋体" panose="02010600030101010101" pitchFamily="2" charset="-122"/>
              </a:rPr>
              <a:t>往年的试题是精雕细磨的产物，它反映了</a:t>
            </a:r>
            <a:r>
              <a:rPr lang="zh-CN" altLang="en-US" sz="2800" b="1" i="0" u="none" strike="noStrike" kern="120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charset="0"/>
                <a:sym typeface="宋体" panose="02010600030101010101" pitchFamily="2" charset="-122"/>
              </a:rPr>
              <a:t>对考试内容的深思熟虑、对设问和答案的准确拿捏、对学生水平的客观判断。研究这些试题，就如同和试题的制作者对话。</a:t>
            </a:r>
            <a:r>
              <a:rPr lang="zh-CN" altLang="en-US" sz="2800" b="1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charset="0"/>
                <a:sym typeface="宋体" panose="02010600030101010101" pitchFamily="2" charset="-122"/>
              </a:rPr>
              <a:t>当你真正把</a:t>
            </a:r>
            <a:r>
              <a:rPr lang="zh-CN" altLang="en-US" sz="2800" b="1" i="0" u="sng" strike="noStrike" kern="120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charset="0"/>
                <a:sym typeface="宋体" panose="02010600030101010101" pitchFamily="2" charset="-122"/>
              </a:rPr>
              <a:t>格式</a:t>
            </a:r>
            <a:r>
              <a:rPr lang="zh-CN" altLang="en-US" sz="2800" b="1" i="0" u="none" strike="noStrike" kern="1200" cap="none" spc="0" baseline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charset="0"/>
                <a:sym typeface="宋体" panose="02010600030101010101" pitchFamily="2" charset="-122"/>
              </a:rPr>
              <a:t>搞透了，这些试题便有如己出，临考时对试卷就绝无陌生之感，并会触类旁通。</a:t>
            </a:r>
            <a:endParaRPr lang="en-US" altLang="zh-CN" sz="2800" b="1" i="0" u="none" strike="noStrike" kern="1200" cap="none" spc="0" baseline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Calibri" panose="020F0502020204030204" charset="0"/>
              <a:sym typeface="宋体" panose="02010600030101010101" pitchFamily="2" charset="-122"/>
            </a:endParaRPr>
          </a:p>
          <a:p>
            <a: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1200" cap="none" spc="0" baseline="0">
                <a:solidFill>
                  <a:srgbClr val="1D01EF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charset="0"/>
                <a:sym typeface="宋体" panose="02010600030101010101" pitchFamily="2" charset="-122"/>
              </a:rPr>
              <a:t>      ——</a:t>
            </a:r>
            <a:r>
              <a:rPr lang="zh-CN" altLang="en-US" sz="2800" b="1" i="0" u="none" strike="noStrike" kern="1200" cap="none" spc="0" baseline="0">
                <a:solidFill>
                  <a:srgbClr val="1D01EF"/>
                </a:solidFill>
                <a:latin typeface="楷体" panose="02010609060101010101" charset="-122"/>
                <a:ea typeface="楷体" panose="02010609060101010101" charset="-122"/>
                <a:cs typeface="Calibri" panose="020F0502020204030204" charset="0"/>
                <a:sym typeface="宋体" panose="02010600030101010101" pitchFamily="2" charset="-122"/>
              </a:rPr>
              <a:t>教育部考试中心历史命题组主任刘芃</a:t>
            </a:r>
            <a:endParaRPr lang="zh-CN" altLang="en-US" sz="2800" b="1" i="0" u="none" strike="noStrike" kern="1200" cap="none" spc="0" baseline="0">
              <a:solidFill>
                <a:srgbClr val="1D01EF"/>
              </a:solidFill>
              <a:latin typeface="楷体" panose="02010609060101010101" charset="-122"/>
              <a:ea typeface="楷体" panose="02010609060101010101" charset="-122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文本框"/>
          <p:cNvSpPr>
            <a:spLocks noGrp="1"/>
          </p:cNvSpPr>
          <p:nvPr>
            <p:ph type="sldNum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fld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pic>
        <p:nvPicPr>
          <p:cNvPr id="263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834755" y="976630"/>
            <a:ext cx="2825749" cy="26631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264" name="矩形"/>
          <p:cNvSpPr/>
          <p:nvPr/>
        </p:nvSpPr>
        <p:spPr>
          <a:xfrm>
            <a:off x="1244600" y="1578610"/>
            <a:ext cx="7023100" cy="2025015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1" i="0" u="none" strike="noStrike" kern="1200" cap="none" spc="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宋体" panose="02010600030101010101" pitchFamily="2" charset="-122"/>
              </a:rPr>
              <a:t>      </a:t>
            </a:r>
            <a:r>
              <a:rPr lang="zh-CN" altLang="en-US" sz="4000" b="1" i="0" u="none" strike="noStrike" kern="1200" cap="none" spc="0" baseline="0">
                <a:solidFill>
                  <a:srgbClr val="3237FE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宋体" panose="02010600030101010101" pitchFamily="2" charset="-122"/>
              </a:rPr>
              <a:t>只有高于高考，才有可能有效地赢得高考   </a:t>
            </a:r>
            <a:r>
              <a:rPr lang="en-US" altLang="zh-CN" sz="4800" b="0" i="0" u="none" strike="noStrike" kern="1200" cap="none" spc="0" baseline="0">
                <a:solidFill>
                  <a:srgbClr val="3237FE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宋体" panose="02010600030101010101" pitchFamily="2" charset="-122"/>
              </a:rPr>
              <a:t>  </a:t>
            </a:r>
            <a:r>
              <a:rPr lang="en-US" altLang="zh-CN" sz="1800" b="0" i="0" u="none" strike="noStrike" kern="1200" cap="none" spc="0" baseline="0">
                <a:solidFill>
                  <a:srgbClr val="3237FE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宋体" panose="02010600030101010101" pitchFamily="2" charset="-122"/>
              </a:rPr>
              <a:t>    </a:t>
            </a:r>
            <a:r>
              <a:rPr lang="en-US" altLang="zh-CN" sz="4000" b="1" i="0" u="none" strike="noStrike" kern="1200" cap="none" spc="0" baseline="0">
                <a:solidFill>
                  <a:srgbClr val="3237FE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宋体" panose="02010600030101010101" pitchFamily="2" charset="-122"/>
              </a:rPr>
              <a:t>  </a:t>
            </a:r>
            <a:endParaRPr lang="en-US" altLang="zh-CN" sz="4000" b="1" i="0" u="none" strike="noStrike" kern="1200" cap="none" spc="0" baseline="0">
              <a:solidFill>
                <a:srgbClr val="3237FE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宋体" panose="02010600030101010101" pitchFamily="2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1" i="0" u="none" strike="noStrike" kern="1200" cap="none" spc="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宋体" panose="02010600030101010101" pitchFamily="2" charset="-122"/>
              </a:rPr>
              <a:t>                     </a:t>
            </a:r>
            <a:r>
              <a:rPr lang="en-US" altLang="zh-CN" sz="3600" b="1" i="0" u="none" strike="noStrike" kern="1200" cap="none" spc="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宋体" panose="02010600030101010101" pitchFamily="2" charset="-122"/>
              </a:rPr>
              <a:t>    </a:t>
            </a:r>
            <a:r>
              <a:rPr lang="zh-CN" altLang="en-US" sz="3600" b="1" i="0" u="none" strike="noStrike" kern="1200" cap="none" spc="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宋体" panose="02010600030101010101" pitchFamily="2" charset="-122"/>
              </a:rPr>
              <a:t> ———聂幼犁教授</a:t>
            </a:r>
            <a:endParaRPr lang="zh-CN" altLang="en-US" sz="3600" b="1" i="0" u="none" strike="noStrike" kern="1200" cap="none" spc="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宋体" panose="02010600030101010101" pitchFamily="2" charset="-122"/>
            </a:endParaRPr>
          </a:p>
        </p:txBody>
      </p:sp>
      <p:pic>
        <p:nvPicPr>
          <p:cNvPr id="265" name="图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2384" y="5631180"/>
            <a:ext cx="4376419" cy="98869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266" name="矩形"/>
          <p:cNvSpPr/>
          <p:nvPr/>
        </p:nvSpPr>
        <p:spPr>
          <a:xfrm>
            <a:off x="9050020" y="3999865"/>
            <a:ext cx="2743200" cy="1383665"/>
          </a:xfrm>
          <a:prstGeom prst="rect">
            <a:avLst/>
          </a:prstGeom>
          <a:solidFill>
            <a:srgbClr val="FFFFFF"/>
          </a:solidFill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kern="1200" cap="none" spc="0" baseline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             </a:t>
            </a:r>
            <a:r>
              <a:rPr lang="zh-CN" altLang="en-US" sz="2800" b="1" i="0" u="none" strike="noStrike" kern="1200" cap="none" spc="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聂幼犁</a:t>
            </a:r>
            <a:endParaRPr lang="en-US" altLang="zh-CN" sz="2800" b="1" i="0" u="none" strike="noStrike" kern="1200" cap="none" spc="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1200" cap="none" spc="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历史教学专业委员会常务理事</a:t>
            </a:r>
            <a:endParaRPr lang="zh-CN" altLang="en-US" sz="2800" b="1" i="0" u="none" strike="noStrike" kern="1200" cap="none" spc="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267" name="矩形"/>
          <p:cNvSpPr/>
          <p:nvPr/>
        </p:nvSpPr>
        <p:spPr>
          <a:xfrm>
            <a:off x="634999" y="557530"/>
            <a:ext cx="2057400" cy="6915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1" i="0" u="none" strike="noStrike" kern="1200" cap="none" spc="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结语：</a:t>
            </a:r>
            <a:endParaRPr lang="zh-CN" altLang="en-US" sz="4000" b="1" i="0" u="none" strike="noStrike" kern="1200" cap="none" spc="0" baseline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pic>
        <p:nvPicPr>
          <p:cNvPr id="268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850" y="4411345"/>
            <a:ext cx="4201160" cy="231013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3710" y="1736725"/>
            <a:ext cx="11243945" cy="33845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t">
            <a:spAutoFit/>
          </a:bodyPr>
          <a:p>
            <a:pPr indent="0"/>
            <a:endParaRPr lang="en-US" b="1">
              <a:solidFill>
                <a:srgbClr val="FF0000"/>
              </a:solidFill>
              <a:latin typeface="黑体" panose="02010609060101010101" charset="-122"/>
              <a:ea typeface="宋体" panose="02010600030101010101" pitchFamily="2" charset="-122"/>
            </a:endParaRPr>
          </a:p>
          <a:p>
            <a:pPr indent="0"/>
            <a:r>
              <a:rPr lang="en-US" sz="2800" b="1">
                <a:solidFill>
                  <a:srgbClr val="FF0000"/>
                </a:solidFill>
                <a:latin typeface="黑体" panose="02010609060101010101" charset="-122"/>
                <a:ea typeface="宋体" panose="02010600030101010101" pitchFamily="2" charset="-122"/>
                <a:sym typeface="+mn-ea"/>
              </a:rPr>
              <a:t>  （1）古今贯通、中外关联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宋体" panose="02010600030101010101" pitchFamily="2" charset="-122"/>
                <a:sym typeface="+mn-ea"/>
              </a:rPr>
              <a:t>：</a:t>
            </a:r>
            <a:endParaRPr lang="zh-CN" altLang="en-US" sz="2800" b="1">
              <a:solidFill>
                <a:srgbClr val="FF0000"/>
              </a:solidFill>
              <a:latin typeface="黑体" panose="02010609060101010101" charset="-122"/>
              <a:ea typeface="宋体" panose="02010600030101010101" pitchFamily="2" charset="-122"/>
            </a:endParaRPr>
          </a:p>
          <a:p>
            <a:pPr indent="0"/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宋体" panose="02010600030101010101" pitchFamily="2" charset="-122"/>
                <a:sym typeface="+mn-ea"/>
              </a:rPr>
              <a:t>  </a:t>
            </a:r>
            <a:r>
              <a:rPr lang="zh-CN" altLang="en-US" sz="2800" b="1">
                <a:latin typeface="黑体" panose="02010609060101010101" charset="-122"/>
                <a:ea typeface="宋体" panose="02010600030101010101" pitchFamily="2" charset="-122"/>
                <a:sym typeface="+mn-ea"/>
              </a:rPr>
              <a:t> </a:t>
            </a:r>
            <a:r>
              <a:rPr lang="en-US" sz="2800" b="1">
                <a:latin typeface="黑体" panose="02010609060101010101" charset="-122"/>
                <a:ea typeface="宋体" panose="02010600030101010101" pitchFamily="2" charset="-122"/>
                <a:sym typeface="+mn-ea"/>
              </a:rPr>
              <a:t>侧重于对同一主题的历时性知识进行纵向考查；或者同一时段的共时性知识进行横向考查。</a:t>
            </a:r>
            <a:endParaRPr lang="en-US" sz="2800" b="1">
              <a:solidFill>
                <a:schemeClr val="tx1"/>
              </a:solidFill>
              <a:latin typeface="黑体" panose="02010609060101010101" charset="-122"/>
              <a:ea typeface="宋体" panose="02010600030101010101" pitchFamily="2" charset="-122"/>
            </a:endParaRPr>
          </a:p>
          <a:p>
            <a:pPr indent="0"/>
            <a:r>
              <a:rPr lang="en-US" sz="2800" b="1">
                <a:latin typeface="黑体" panose="02010609060101010101" charset="-122"/>
                <a:ea typeface="宋体" panose="02010600030101010101" pitchFamily="2" charset="-122"/>
                <a:sym typeface="+mn-ea"/>
              </a:rPr>
              <a:t>  </a:t>
            </a:r>
            <a:r>
              <a:rPr lang="en-US" sz="2800" b="1">
                <a:solidFill>
                  <a:srgbClr val="FF0000"/>
                </a:solidFill>
                <a:latin typeface="黑体" panose="02010609060101010101" charset="-122"/>
                <a:ea typeface="宋体" panose="02010600030101010101" pitchFamily="2" charset="-122"/>
                <a:sym typeface="+mn-ea"/>
              </a:rPr>
              <a:t>（2）新情景、大历史：</a:t>
            </a:r>
            <a:endParaRPr lang="en-US" sz="2800" b="1">
              <a:solidFill>
                <a:srgbClr val="FF0000"/>
              </a:solidFill>
              <a:latin typeface="黑体" panose="02010609060101010101" charset="-122"/>
              <a:ea typeface="宋体" panose="02010600030101010101" pitchFamily="2" charset="-122"/>
            </a:endParaRPr>
          </a:p>
          <a:p>
            <a:pPr indent="0"/>
            <a:r>
              <a:rPr lang="en-US" sz="2800" b="1">
                <a:latin typeface="黑体" panose="02010609060101010101" charset="-122"/>
                <a:ea typeface="宋体" panose="02010600030101010101" pitchFamily="2" charset="-122"/>
                <a:sym typeface="+mn-ea"/>
              </a:rPr>
              <a:t>    通过“小切口”，采用“以点带面”的命题手法，要求考生构建“通史结构”，把握同时段政治、经济、文化等各横切面知识的内在联系与中外关联。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3152775" y="1020445"/>
            <a:ext cx="58858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二、考查范围：</a:t>
            </a:r>
            <a:r>
              <a:rPr lang="zh-CN" sz="3200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中国史和西方史</a:t>
            </a:r>
            <a:r>
              <a:rPr lang="en-US" b="1">
                <a:solidFill>
                  <a:srgbClr val="FF0000"/>
                </a:solidFill>
                <a:latin typeface="黑体" panose="02010609060101010101" charset="-122"/>
                <a:ea typeface="宋体" panose="02010600030101010101" pitchFamily="2" charset="-122"/>
                <a:sym typeface="+mn-ea"/>
              </a:rPr>
              <a:t> </a:t>
            </a:r>
            <a:endParaRPr lang="en-US" altLang="en-US" b="1">
              <a:solidFill>
                <a:srgbClr val="FF0000"/>
              </a:solidFill>
              <a:latin typeface="黑体" panose="02010609060101010101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2305" y="142875"/>
            <a:ext cx="2481580" cy="7067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 anchor="t">
            <a:spAutoFit/>
          </a:bodyPr>
          <a:p>
            <a:r>
              <a:rPr lang="zh-CN" altLang="en-US" sz="4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宏观特征</a:t>
            </a:r>
            <a:r>
              <a:rPr lang="en-US" altLang="zh-CN" sz="4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:</a:t>
            </a:r>
            <a:endParaRPr lang="en-US" altLang="zh-CN" sz="40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505460" y="649605"/>
          <a:ext cx="10995660" cy="5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8035"/>
                <a:gridCol w="2907030"/>
                <a:gridCol w="2918460"/>
                <a:gridCol w="3112135"/>
              </a:tblGrid>
              <a:tr h="1036320">
                <a:tc gridSpan="4">
                  <a:txBody>
                    <a:bodyPr/>
                    <a:p>
                      <a:pPr indent="0">
                        <a:buNone/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    </a:t>
                      </a:r>
                      <a:r>
                        <a:rPr lang="en-US" sz="32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  </a:t>
                      </a:r>
                      <a:r>
                        <a:rPr lang="en-US" sz="3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       </a:t>
                      </a:r>
                      <a:r>
                        <a:rPr lang="zh-CN" altLang="en-US" sz="3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三、考查能力</a:t>
                      </a:r>
                      <a:r>
                        <a:rPr lang="zh-CN" altLang="en-US" sz="32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：三大能力为主</a:t>
                      </a:r>
                      <a:endParaRPr lang="en-US" altLang="en-US" sz="28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 indent="0">
                        <a:buNone/>
                      </a:pPr>
                      <a:endParaRPr lang="en-US" altLang="en-US" sz="28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267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目标  要求</a:t>
                      </a:r>
                      <a:endParaRPr lang="en-US" altLang="en-US" sz="2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I</a:t>
                      </a:r>
                      <a:endParaRPr lang="en-US" altLang="en-US" sz="2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II</a:t>
                      </a:r>
                      <a:endParaRPr lang="en-US" altLang="en-US" sz="2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III</a:t>
                      </a:r>
                      <a:endParaRPr lang="en-US" altLang="en-US" sz="2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01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获取和解读</a:t>
                      </a:r>
                      <a:r>
                        <a:rPr lang="en-US" sz="28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信息</a:t>
                      </a:r>
                      <a:endParaRPr lang="en-US" altLang="en-US" sz="2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理解试题提供的图文信息和考试要求。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整理材料，最大限度地获取有效信息。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对有效信息进行进行完整、准确、合理的解读。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4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调动和运用</a:t>
                      </a:r>
                      <a:r>
                        <a:rPr lang="en-US" sz="28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知识</a:t>
                      </a:r>
                      <a:endParaRPr lang="en-US" altLang="en-US" sz="2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辨别历史事实和历史叙述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理解历史叙述与历史结论。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说明历史现象和历史观点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描述和阐释</a:t>
                      </a:r>
                      <a:r>
                        <a:rPr lang="en-US" sz="28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事物</a:t>
                      </a:r>
                      <a:endParaRPr lang="en-US" altLang="en-US" sz="2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客观叙述历史事物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正确解释历史事物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认识历史事物的本质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论证和探讨</a:t>
                      </a:r>
                      <a:r>
                        <a:rPr lang="en-US" sz="28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问题</a:t>
                      </a:r>
                      <a:endParaRPr lang="en-US" altLang="en-US" sz="2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发现历史问题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论证历史问题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独立提出观点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662305" y="142875"/>
            <a:ext cx="2481580" cy="7067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 anchor="t">
            <a:spAutoFit/>
          </a:bodyPr>
          <a:p>
            <a:r>
              <a:rPr lang="zh-CN" altLang="en-US" sz="4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宏观特征</a:t>
            </a:r>
            <a:r>
              <a:rPr lang="en-US" altLang="zh-CN" sz="4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:</a:t>
            </a:r>
            <a:endParaRPr lang="en-US" altLang="zh-CN" sz="40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39420" y="228600"/>
            <a:ext cx="2807970" cy="706755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txBody>
          <a:bodyPr wrap="square">
            <a:spAutoFit/>
          </a:bodyPr>
          <a:p>
            <a:pPr indent="0"/>
            <a:r>
              <a:rPr lang="zh-CN" sz="4000" b="1">
                <a:solidFill>
                  <a:srgbClr val="C00000"/>
                </a:solidFill>
                <a:ea typeface="宋体" panose="02010600030101010101" pitchFamily="2" charset="-122"/>
              </a:rPr>
              <a:t>微观特征</a:t>
            </a:r>
            <a:endParaRPr lang="zh-CN" altLang="en-US" sz="4000" b="1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05225" y="588010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一、</a:t>
            </a:r>
            <a:r>
              <a:rPr lang="zh-CN" sz="3200" b="1">
                <a:solidFill>
                  <a:srgbClr val="FF0000"/>
                </a:solidFill>
                <a:latin typeface="+mj-ea"/>
                <a:ea typeface="+mj-ea"/>
                <a:cs typeface="黑体" panose="02010609060101010101" charset="-122"/>
              </a:rPr>
              <a:t>情景材料</a:t>
            </a:r>
            <a:endParaRPr lang="zh-CN" altLang="en-US" sz="3200" b="1">
              <a:solidFill>
                <a:srgbClr val="FF0000"/>
              </a:solidFill>
              <a:latin typeface="+mj-ea"/>
              <a:ea typeface="+mj-ea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7090" y="1459230"/>
            <a:ext cx="10863580" cy="3538220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txBody>
          <a:bodyPr wrap="square">
            <a:spAutoFit/>
          </a:bodyPr>
          <a:p>
            <a:pPr indent="0"/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A.形式基本固定：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以文字材料为主(16年2卷除外），而且一般字数在450字左右。</a:t>
            </a:r>
            <a:endParaRPr 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B.表述比较完整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一般在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句左右。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前两句为背景，中间部分为过程内容，后两句为影响C.</a:t>
            </a:r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选取服务于问题：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一般而言都是经典著作。如白寿彝的《中国通史》，张海鹏的《中国近代通史》，郭德宏的《中华人民共和国史》，或者是相关专业的经典著作。一般均为“摘编自”，最大幅度给考生展示全部信息。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7250" y="1471930"/>
            <a:ext cx="10497185" cy="26765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p>
            <a:r>
              <a:rPr lang="en-US" altLang="zh-CN"/>
              <a:t>   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提供给考生的材料，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都是经过命题者精心选择并加工处理过的，它既不违背基本的历史史实，又有相对集中的问题指向，与设问之间相互呼应，相辅相成，里面包含的有效信息是为解答问题服务的，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而不是提供给考生进行学术研究，学术争鸣的材料，考生不应该跳出设问圈定的范围随意解释和挖掘信息。         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             —— 吴 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063" y="5953125"/>
            <a:ext cx="376237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"/>
          <p:cNvSpPr>
            <a:spLocks noGrp="1"/>
          </p:cNvSpPr>
          <p:nvPr>
            <p:ph type="sldNum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200" u="none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en-US" altLang="zh-CN" sz="1200" u="none" baseline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80085" y="1318895"/>
            <a:ext cx="11177270" cy="3322955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2800" b="1">
                <a:ea typeface="宋体" panose="02010600030101010101" pitchFamily="2" charset="-122"/>
              </a:rPr>
              <a:t>A.</a:t>
            </a:r>
            <a:r>
              <a:rPr 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个数</a:t>
            </a:r>
            <a:r>
              <a:rPr lang="zh-CN" sz="2800" b="1">
                <a:ea typeface="宋体" panose="02010600030101010101" pitchFamily="2" charset="-122"/>
              </a:rPr>
              <a:t>：2018年以前一般为两问；2018年开始全部为</a:t>
            </a:r>
            <a:r>
              <a:rPr 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三问</a:t>
            </a:r>
            <a:r>
              <a:rPr lang="zh-CN" sz="2800" b="1">
                <a:ea typeface="宋体" panose="02010600030101010101" pitchFamily="2" charset="-122"/>
              </a:rPr>
              <a:t>。 B.</a:t>
            </a:r>
            <a:r>
              <a:rPr 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问项：</a:t>
            </a:r>
            <a:r>
              <a:rPr lang="zh-CN" sz="2800" b="1">
                <a:ea typeface="宋体" panose="02010600030101010101" pitchFamily="2" charset="-122"/>
                <a:sym typeface="+mn-ea"/>
              </a:rPr>
              <a:t>均为知识体系内的设问</a:t>
            </a:r>
            <a:r>
              <a:rPr lang="zh-CN" sz="2800" b="1">
                <a:ea typeface="宋体" panose="02010600030101010101" pitchFamily="2" charset="-122"/>
              </a:rPr>
              <a:t>：</a:t>
            </a:r>
            <a:r>
              <a:rPr 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原因背景目的+特点异同变化+意义影响作用+认识启示。</a:t>
            </a:r>
            <a:r>
              <a:rPr lang="zh-CN" sz="2800" b="1">
                <a:ea typeface="宋体" panose="02010600030101010101" pitchFamily="2" charset="-122"/>
              </a:rPr>
              <a:t>C.</a:t>
            </a:r>
            <a:r>
              <a:rPr 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定法词：</a:t>
            </a:r>
            <a:r>
              <a:rPr lang="zh-CN" sz="2800" b="1">
                <a:ea typeface="宋体" panose="02010600030101010101" pitchFamily="2" charset="-122"/>
              </a:rPr>
              <a:t>概括、指出、分析、说明等均用，并且表述区别不大。只有评析和评述的问法值得特别注意</a:t>
            </a:r>
            <a:endParaRPr lang="zh-CN" altLang="en-US" sz="2800" b="1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37025" y="435610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二、设问情况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  <p:tag name="KSO_WM_SCREEN_THEME_FLAG" val="Dlrq25wU2PGuGg5bbmjbDGQtN09xDYQLnLZGXkaC/yVACKciJHZvAPTCdsFOd2GJyhTddG+P4xopGM7HvQ68+fUEUjWKHYen7+GwgQtSckE=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  <p:tag name="KSO_WM_SCREEN_THEME_FLAG" val="Dlrq25wU2PGuGg5bbmjbDGQtN09xDYQLnLZGXkaC/yVACKciJHZvAPTCdsFOd2GJyhTddG+P4xopGM7HvQ68+fUEUjWKHYen7+GwgQtSckE=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GQtN09xDYQLnLZGXkaC/yVACKciJHZvAPTCdsFOd2GJyhTddG+P4xopGM7HvQ68+fUEUjWKHYen7+GwgQtSckE=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GQtN09xDYQLnLZGXkaC/yVACKciJHZvAPTCdsFOd2GJyhTddG+P4xopGM7HvQ68+fUEUjWKHYen7+GwgQtSckE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GQtN09xDYQLnLZGXkaC/yVACKciJHZvAPTCdsFOd2GJyhTddG+P4xopGM7HvQ68+fUEUjWKHYen7+GwgQtSckE="/>
</p:tagLst>
</file>

<file path=ppt/tags/tag61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  <p:tag name="KSO_WM_SCREEN_THEME_FLAG" val="Dlrq25wU2PGuGg5bbmjbDGQtN09xDYQLnLZGXkaC/yVACKciJHZvAPTCdsFOd2GJyhTddG+P4xopGM7HvQ68+fUEUjWKHYen7+GwgQtSckE="/>
</p:tagLst>
</file>

<file path=ppt/tags/tag62.xml><?xml version="1.0" encoding="utf-8"?>
<p:tagLst xmlns:p="http://schemas.openxmlformats.org/presentationml/2006/main">
  <p:tag name="KSO_WM_SLIDE_MODEL_TYPE" val="cover"/>
  <p:tag name="KSO_WM_SCREEN_THEME_FLAG" val="Dlrq25wU2PGuGg5bbmjbDGQtN09xDYQLnLZGXkaC/yVACKciJHZvAPTCdsFOd2GJyhTddG+P4xopGM7HvQ68+fUEUjWKHYen7+GwgQtSckE=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GQtN09xDYQLnLZGXkaC/yVACKciJHZvAPTCdsFOd2GJyhTddG+P4xopGM7HvQ68+fUEUjWKHYen7+GwgQtSckE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3500</Words>
  <Application>WPS 演示</Application>
  <PresentationFormat>宽屏</PresentationFormat>
  <Paragraphs>287</Paragraphs>
  <Slides>41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7" baseType="lpstr">
      <vt:lpstr>Arial</vt:lpstr>
      <vt:lpstr>宋体</vt:lpstr>
      <vt:lpstr>Wingdings</vt:lpstr>
      <vt:lpstr>Calibri</vt:lpstr>
      <vt:lpstr>微软雅黑</vt:lpstr>
      <vt:lpstr>黑体</vt:lpstr>
      <vt:lpstr>楷体</vt:lpstr>
      <vt:lpstr>Wingdings</vt:lpstr>
      <vt:lpstr>华文楷体</vt:lpstr>
      <vt:lpstr>华文中宋</vt:lpstr>
      <vt:lpstr>Arial Unicode MS</vt:lpstr>
      <vt:lpstr>隶书</vt:lpstr>
      <vt:lpstr>方正硬笔行书_GBK</vt:lpstr>
      <vt:lpstr>仿宋</vt:lpstr>
      <vt:lpstr>华文新魏</vt:lpstr>
      <vt:lpstr>Office 主题​​</vt:lpstr>
      <vt:lpstr>信息与同心圆                                                    ——全国卷41题研究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第二部分 备考技术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丹枫</cp:lastModifiedBy>
  <cp:revision>16</cp:revision>
  <dcterms:created xsi:type="dcterms:W3CDTF">2019-04-29T09:26:00Z</dcterms:created>
  <dcterms:modified xsi:type="dcterms:W3CDTF">2019-05-06T10:48:57Z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