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46" r:id="rId6"/>
    <p:sldMasterId id="2147483754" r:id="rId7"/>
  </p:sldMasterIdLst>
  <p:notesMasterIdLst>
    <p:notesMasterId r:id="rId24"/>
  </p:notesMasterIdLst>
  <p:sldIdLst>
    <p:sldId id="256" r:id="rId8"/>
    <p:sldId id="347" r:id="rId9"/>
    <p:sldId id="358" r:id="rId10"/>
    <p:sldId id="274" r:id="rId11"/>
    <p:sldId id="280" r:id="rId12"/>
    <p:sldId id="6513" r:id="rId13"/>
    <p:sldId id="6512" r:id="rId14"/>
    <p:sldId id="6511" r:id="rId15"/>
    <p:sldId id="654" r:id="rId16"/>
    <p:sldId id="655" r:id="rId17"/>
    <p:sldId id="279" r:id="rId18"/>
    <p:sldId id="275" r:id="rId19"/>
    <p:sldId id="415" r:id="rId20"/>
    <p:sldId id="367" r:id="rId21"/>
    <p:sldId id="278" r:id="rId22"/>
    <p:sldId id="27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 Mind" initials="MM" lastIdx="2" clrIdx="0"/>
  <p:cmAuthor id="2" name="Administra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9" autoAdjust="0"/>
    <p:restoredTop sz="94660"/>
  </p:normalViewPr>
  <p:slideViewPr>
    <p:cSldViewPr snapToGrid="0">
      <p:cViewPr varScale="1">
        <p:scale>
          <a:sx n="58" d="100"/>
          <a:sy n="58" d="100"/>
        </p:scale>
        <p:origin x="48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.xml" Id="rId8" /><Relationship Type="http://schemas.openxmlformats.org/officeDocument/2006/relationships/slide" Target="slides/slide6.xml" Id="rId13" /><Relationship Type="http://schemas.openxmlformats.org/officeDocument/2006/relationships/slide" Target="slides/slide11.xml" Id="rId18" /><Relationship Type="http://schemas.openxmlformats.org/officeDocument/2006/relationships/presProps" Target="presProps.xml" Id="rId26" /><Relationship Type="http://schemas.openxmlformats.org/officeDocument/2006/relationships/slideMaster" Target="slideMasters/slideMaster3.xml" Id="rId3" /><Relationship Type="http://schemas.openxmlformats.org/officeDocument/2006/relationships/slide" Target="slides/slide14.xml" Id="rId21" /><Relationship Type="http://schemas.openxmlformats.org/officeDocument/2006/relationships/slideMaster" Target="slideMasters/slideMaster7.xml" Id="rId7" /><Relationship Type="http://schemas.openxmlformats.org/officeDocument/2006/relationships/slide" Target="slides/slide5.xml" Id="rId12" /><Relationship Type="http://schemas.openxmlformats.org/officeDocument/2006/relationships/slide" Target="slides/slide10.xml" Id="rId17" /><Relationship Type="http://schemas.openxmlformats.org/officeDocument/2006/relationships/commentAuthors" Target="commentAuthors.xml" Id="rId25" /><Relationship Type="http://schemas.openxmlformats.org/officeDocument/2006/relationships/slideMaster" Target="slideMasters/slideMaster2.xml" Id="rId2" /><Relationship Type="http://schemas.openxmlformats.org/officeDocument/2006/relationships/slide" Target="slides/slide9.xml" Id="rId16" /><Relationship Type="http://schemas.openxmlformats.org/officeDocument/2006/relationships/slide" Target="slides/slide13.xml" Id="rId20" /><Relationship Type="http://schemas.openxmlformats.org/officeDocument/2006/relationships/tableStyles" Target="tableStyles.xml" Id="rId29" /><Relationship Type="http://schemas.openxmlformats.org/officeDocument/2006/relationships/slideMaster" Target="slideMasters/slideMaster1.xml" Id="rId1" /><Relationship Type="http://schemas.openxmlformats.org/officeDocument/2006/relationships/slideMaster" Target="slideMasters/slideMaster6.xml" Id="rId6" /><Relationship Type="http://schemas.openxmlformats.org/officeDocument/2006/relationships/slide" Target="slides/slide4.xml" Id="rId11" /><Relationship Type="http://schemas.openxmlformats.org/officeDocument/2006/relationships/notesMaster" Target="notesMasters/notesMaster1.xml" Id="rId24" /><Relationship Type="http://schemas.openxmlformats.org/officeDocument/2006/relationships/slideMaster" Target="slideMasters/slideMaster5.xml" Id="rId5" /><Relationship Type="http://schemas.openxmlformats.org/officeDocument/2006/relationships/slide" Target="slides/slide8.xml" Id="rId15" /><Relationship Type="http://schemas.openxmlformats.org/officeDocument/2006/relationships/slide" Target="slides/slide16.xml" Id="rId23" /><Relationship Type="http://schemas.openxmlformats.org/officeDocument/2006/relationships/theme" Target="theme/theme1.xml" Id="rId28" /><Relationship Type="http://schemas.openxmlformats.org/officeDocument/2006/relationships/slide" Target="slides/slide3.xml" Id="rId10" /><Relationship Type="http://schemas.openxmlformats.org/officeDocument/2006/relationships/slide" Target="slides/slide12.xml" Id="rId19" /><Relationship Type="http://schemas.openxmlformats.org/officeDocument/2006/relationships/slideMaster" Target="slideMasters/slideMaster4.xml" Id="rId4" /><Relationship Type="http://schemas.openxmlformats.org/officeDocument/2006/relationships/slide" Target="slides/slide2.xml" Id="rId9" /><Relationship Type="http://schemas.openxmlformats.org/officeDocument/2006/relationships/slide" Target="slides/slide7.xml" Id="rId14" /><Relationship Type="http://schemas.openxmlformats.org/officeDocument/2006/relationships/slide" Target="slides/slide15.xml" Id="rId22" /><Relationship Type="http://schemas.openxmlformats.org/officeDocument/2006/relationships/viewProps" Target="viewProps.xml" Id="rId27" /><Relationship Type="http://schemas.openxmlformats.org/officeDocument/2006/relationships/tags" Target="/ppt/tags/tag4.xml" Id="R51bd4820bc3847c0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083" y="2130228"/>
            <a:ext cx="10363835" cy="147068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959" y="3886634"/>
            <a:ext cx="8534082" cy="17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918" y="1600052"/>
            <a:ext cx="10972165" cy="4526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21" y="4407286"/>
            <a:ext cx="10363041" cy="1361949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21" y="2906443"/>
            <a:ext cx="10363041" cy="15008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918" y="1600052"/>
            <a:ext cx="5447962" cy="452633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34120" y="1600052"/>
            <a:ext cx="5447962" cy="452633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918" y="1534970"/>
            <a:ext cx="5386812" cy="6397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918" y="2174674"/>
            <a:ext cx="5386812" cy="395171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682" y="1534970"/>
            <a:ext cx="5388400" cy="6397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682" y="2174674"/>
            <a:ext cx="5388400" cy="395171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819838" y="5960999"/>
            <a:ext cx="5176994" cy="431808"/>
            <a:chOff x="8239552" y="11972145"/>
            <a:chExt cx="10348595" cy="863695"/>
          </a:xfrm>
        </p:grpSpPr>
        <p:sp>
          <p:nvSpPr>
            <p:cNvPr id="17" name="圆角矩形 16"/>
            <p:cNvSpPr/>
            <p:nvPr/>
          </p:nvSpPr>
          <p:spPr>
            <a:xfrm>
              <a:off x="8584992" y="12043265"/>
              <a:ext cx="10003155" cy="720090"/>
            </a:xfrm>
            <a:prstGeom prst="roundRect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83" tIns="53995" rIns="197981" rtlCol="0" anchor="ctr"/>
            <a:lstStyle/>
            <a:p>
              <a:pPr algn="r"/>
              <a:r>
                <a:rPr lang="zh-CN" altLang="en-US" sz="2200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滚动迁移</a:t>
              </a:r>
              <a:r>
                <a:rPr lang="en-US" altLang="zh-CN" sz="2200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·</a:t>
              </a:r>
              <a:r>
                <a:rPr lang="zh-CN" altLang="en-US" sz="2200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主题一  古代亚非欧文明</a:t>
              </a:r>
            </a:p>
          </p:txBody>
        </p:sp>
        <p:pic>
          <p:nvPicPr>
            <p:cNvPr id="19" name="图片 18" descr="logo"/>
            <p:cNvPicPr>
              <a:picLocks noChangeAspect="1"/>
            </p:cNvPicPr>
            <p:nvPr/>
          </p:nvPicPr>
          <p:blipFill>
            <a:blip r:embed="rId2" cstate="print"/>
            <a:srcRect r="75000"/>
            <a:stretch>
              <a:fillRect/>
            </a:stretch>
          </p:blipFill>
          <p:spPr>
            <a:xfrm>
              <a:off x="8239552" y="11972145"/>
              <a:ext cx="868534" cy="86369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3025"/>
            <a:ext cx="4010526" cy="1161942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70" y="273025"/>
            <a:ext cx="6815512" cy="585336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918" y="1434967"/>
            <a:ext cx="4010526" cy="4691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639" y="4800949"/>
            <a:ext cx="7315041" cy="566685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639" y="612718"/>
            <a:ext cx="7315041" cy="4115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639" y="5367634"/>
            <a:ext cx="7315041" cy="804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1600052"/>
            <a:ext cx="10972165" cy="4526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041" y="274612"/>
            <a:ext cx="2743041" cy="585177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274612"/>
            <a:ext cx="8152884" cy="58517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083" y="2130228"/>
            <a:ext cx="10363835" cy="147068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959" y="3886634"/>
            <a:ext cx="8534082" cy="17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918" y="1600052"/>
            <a:ext cx="10972165" cy="4526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21" y="4407286"/>
            <a:ext cx="10363041" cy="1361949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21" y="2906443"/>
            <a:ext cx="10363041" cy="15008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918" y="1600052"/>
            <a:ext cx="5447962" cy="452633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34120" y="1600052"/>
            <a:ext cx="5447962" cy="452633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918" y="1534970"/>
            <a:ext cx="5386812" cy="6397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918" y="2174674"/>
            <a:ext cx="5386812" cy="395171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682" y="1534970"/>
            <a:ext cx="5388400" cy="6397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682" y="2174674"/>
            <a:ext cx="5388400" cy="395171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819838" y="5960999"/>
            <a:ext cx="5176994" cy="431808"/>
            <a:chOff x="8239552" y="11972145"/>
            <a:chExt cx="10348595" cy="863695"/>
          </a:xfrm>
        </p:grpSpPr>
        <p:sp>
          <p:nvSpPr>
            <p:cNvPr id="17" name="圆角矩形 16"/>
            <p:cNvSpPr/>
            <p:nvPr/>
          </p:nvSpPr>
          <p:spPr>
            <a:xfrm>
              <a:off x="8584992" y="12043265"/>
              <a:ext cx="10003155" cy="720090"/>
            </a:xfrm>
            <a:prstGeom prst="roundRect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83" tIns="53995" rIns="197981" rtlCol="0" anchor="ctr"/>
            <a:lstStyle/>
            <a:p>
              <a:pPr algn="r"/>
              <a:r>
                <a:rPr lang="zh-CN" altLang="en-US" sz="2200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滚动迁移</a:t>
              </a:r>
              <a:r>
                <a:rPr lang="en-US" altLang="zh-CN" sz="2200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·</a:t>
              </a:r>
              <a:r>
                <a:rPr lang="zh-CN" altLang="en-US" sz="2200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主题一  古代亚非欧文明</a:t>
              </a:r>
            </a:p>
          </p:txBody>
        </p:sp>
        <p:pic>
          <p:nvPicPr>
            <p:cNvPr id="19" name="图片 18" descr="logo"/>
            <p:cNvPicPr>
              <a:picLocks noChangeAspect="1"/>
            </p:cNvPicPr>
            <p:nvPr/>
          </p:nvPicPr>
          <p:blipFill>
            <a:blip r:embed="rId2" cstate="print"/>
            <a:srcRect r="75000"/>
            <a:stretch>
              <a:fillRect/>
            </a:stretch>
          </p:blipFill>
          <p:spPr>
            <a:xfrm>
              <a:off x="8239552" y="11972145"/>
              <a:ext cx="868534" cy="86369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3025"/>
            <a:ext cx="4010526" cy="1161942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70" y="273025"/>
            <a:ext cx="6815512" cy="585336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918" y="1434967"/>
            <a:ext cx="4010526" cy="4691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639" y="4800949"/>
            <a:ext cx="7315041" cy="566685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639" y="612718"/>
            <a:ext cx="7315041" cy="4115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639" y="5367634"/>
            <a:ext cx="7315041" cy="804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1600052"/>
            <a:ext cx="10972165" cy="4526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041" y="274612"/>
            <a:ext cx="2743041" cy="585177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274612"/>
            <a:ext cx="8152884" cy="58517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083" y="2130228"/>
            <a:ext cx="10363835" cy="147068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959" y="3886634"/>
            <a:ext cx="8534082" cy="17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918" y="1600052"/>
            <a:ext cx="10972165" cy="4526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21" y="4407286"/>
            <a:ext cx="10363041" cy="1361949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21" y="2906443"/>
            <a:ext cx="10363041" cy="15008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918" y="1600052"/>
            <a:ext cx="5447962" cy="452633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34120" y="1600052"/>
            <a:ext cx="5447962" cy="452633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918" y="1534970"/>
            <a:ext cx="5386812" cy="6397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918" y="2174674"/>
            <a:ext cx="5386812" cy="395171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682" y="1534970"/>
            <a:ext cx="5388400" cy="6397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682" y="2174674"/>
            <a:ext cx="5388400" cy="395171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071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3025"/>
            <a:ext cx="4010526" cy="1161942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70" y="273025"/>
            <a:ext cx="6815512" cy="585336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918" y="1434967"/>
            <a:ext cx="4010526" cy="4691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639" y="4800949"/>
            <a:ext cx="7315041" cy="566685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639" y="612718"/>
            <a:ext cx="7315041" cy="4115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639" y="5367634"/>
            <a:ext cx="7315041" cy="804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1600052"/>
            <a:ext cx="10972165" cy="4526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041" y="274612"/>
            <a:ext cx="2743041" cy="585177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274612"/>
            <a:ext cx="8152884" cy="58517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083" y="2130228"/>
            <a:ext cx="10363835" cy="147068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959" y="3886634"/>
            <a:ext cx="8534082" cy="17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918" y="1600052"/>
            <a:ext cx="10972165" cy="4526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21" y="4407286"/>
            <a:ext cx="10363041" cy="1361949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21" y="2906443"/>
            <a:ext cx="10363041" cy="15008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918" y="1600052"/>
            <a:ext cx="5447962" cy="452633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34120" y="1600052"/>
            <a:ext cx="5447962" cy="452633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918" y="1534970"/>
            <a:ext cx="5386812" cy="6397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918" y="2174674"/>
            <a:ext cx="5386812" cy="395171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682" y="1534970"/>
            <a:ext cx="5388400" cy="6397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682" y="2174674"/>
            <a:ext cx="5388400" cy="395171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819838" y="5960999"/>
            <a:ext cx="5176994" cy="431808"/>
            <a:chOff x="8239552" y="11972145"/>
            <a:chExt cx="10348595" cy="863695"/>
          </a:xfrm>
        </p:grpSpPr>
        <p:sp>
          <p:nvSpPr>
            <p:cNvPr id="17" name="圆角矩形 16"/>
            <p:cNvSpPr/>
            <p:nvPr/>
          </p:nvSpPr>
          <p:spPr>
            <a:xfrm>
              <a:off x="8584992" y="12043265"/>
              <a:ext cx="10003155" cy="720090"/>
            </a:xfrm>
            <a:prstGeom prst="roundRect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83" tIns="53995" rIns="197981" rtlCol="0" anchor="ctr"/>
            <a:lstStyle/>
            <a:p>
              <a:pPr algn="r"/>
              <a:r>
                <a:rPr lang="zh-CN" altLang="en-US" sz="2200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滚动迁移</a:t>
              </a:r>
              <a:r>
                <a:rPr lang="en-US" altLang="zh-CN" sz="2200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·</a:t>
              </a:r>
              <a:r>
                <a:rPr lang="zh-CN" altLang="en-US" sz="2200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主题一  古代亚非欧文明</a:t>
              </a:r>
            </a:p>
          </p:txBody>
        </p:sp>
        <p:pic>
          <p:nvPicPr>
            <p:cNvPr id="19" name="图片 18" descr="logo"/>
            <p:cNvPicPr>
              <a:picLocks noChangeAspect="1"/>
            </p:cNvPicPr>
            <p:nvPr/>
          </p:nvPicPr>
          <p:blipFill>
            <a:blip r:embed="rId2" cstate="print"/>
            <a:srcRect r="75000"/>
            <a:stretch>
              <a:fillRect/>
            </a:stretch>
          </p:blipFill>
          <p:spPr>
            <a:xfrm>
              <a:off x="8239552" y="11972145"/>
              <a:ext cx="868534" cy="86369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3025"/>
            <a:ext cx="4010526" cy="1161942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70" y="273025"/>
            <a:ext cx="6815512" cy="585336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918" y="1434967"/>
            <a:ext cx="4010526" cy="4691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639" y="4800949"/>
            <a:ext cx="7315041" cy="566685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639" y="612718"/>
            <a:ext cx="7315041" cy="4115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639" y="5367634"/>
            <a:ext cx="7315041" cy="804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1600052"/>
            <a:ext cx="10972165" cy="4526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041" y="274612"/>
            <a:ext cx="2743041" cy="585177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274612"/>
            <a:ext cx="8152884" cy="58517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55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8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500382C-DBF8-4E95-8C29-840BC8A23139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93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6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26757A-D38B-416C-8968-2C352D35A56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5858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198297"/>
      </p:ext>
    </p:extLst>
  </p:cSld>
  <p:clrMapOvr>
    <a:masterClrMapping/>
  </p:clrMapOvr>
  <p:transition spd="slow">
    <p:pull dir="r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51325"/>
      </p:ext>
    </p:extLst>
  </p:cSld>
  <p:clrMapOvr>
    <a:masterClrMapping/>
  </p:clrMapOvr>
  <p:transition spd="slow">
    <p:pull dir="r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64556"/>
      </p:ext>
    </p:extLst>
  </p:cSld>
  <p:clrMapOvr>
    <a:masterClrMapping/>
  </p:clrMapOvr>
  <p:transition spd="slow">
    <p:pull dir="r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251908"/>
      </p:ext>
    </p:extLst>
  </p:cSld>
  <p:clrMapOvr>
    <a:masterClrMapping/>
  </p:clrMapOvr>
  <p:transition spd="slow">
    <p:pull dir="r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83277"/>
      </p:ext>
    </p:extLst>
  </p:cSld>
  <p:clrMapOvr>
    <a:masterClrMapping/>
  </p:clrMapOvr>
  <p:transition spd="slow">
    <p:pull dir="r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377648"/>
      </p:ext>
    </p:extLst>
  </p:cSld>
  <p:clrMapOvr>
    <a:masterClrMapping/>
  </p:clrMapOvr>
  <p:transition spd="slow">
    <p:pull dir="r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122011"/>
      </p:ext>
    </p:extLst>
  </p:cSld>
  <p:clrMapOvr>
    <a:masterClrMapping/>
  </p:clrMapOvr>
  <p:transition spd="slow">
    <p:pull dir="r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26301"/>
      </p:ext>
    </p:extLst>
  </p:cSld>
  <p:clrMapOvr>
    <a:masterClrMapping/>
  </p:clrMapOvr>
  <p:transition spd="slow">
    <p:pull dir="r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058277"/>
      </p:ext>
    </p:extLst>
  </p:cSld>
  <p:clrMapOvr>
    <a:masterClrMapping/>
  </p:clrMapOvr>
  <p:transition spd="slow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502947"/>
      </p:ext>
    </p:extLst>
  </p:cSld>
  <p:clrMapOvr>
    <a:masterClrMapping/>
  </p:clrMapOvr>
  <p:transition spd="slow">
    <p:pull dir="r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smtClean="0">
                <a:latin typeface="Arial" panose="020B0604020202020204" pitchFamily="34" charset="0"/>
              </a:rPr>
              <a:t>2021/3/13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3482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922822"/>
      </p:ext>
    </p:extLst>
  </p:cSld>
  <p:clrMapOvr>
    <a:masterClrMapping/>
  </p:clrMapOvr>
  <p:transition spd="slow">
    <p:pull dir="r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38200" y="1825626"/>
            <a:ext cx="5181600" cy="20986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6"/>
            <a:ext cx="5181600" cy="20986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838200" y="4076701"/>
            <a:ext cx="10515600" cy="21002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Arial" panose="020B0604020202020204" pitchFamily="34" charset="0"/>
              </a:rPr>
              <a:t>2021/3/13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565085"/>
      </p:ext>
    </p:extLst>
  </p:cSld>
  <p:clrMapOvr>
    <a:masterClrMapping/>
  </p:clrMapOvr>
  <p:transition spd="slow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2" y="460828"/>
            <a:ext cx="10482624" cy="5424430"/>
          </a:xfrm>
          <a:prstGeom prst="rect">
            <a:avLst/>
          </a:prstGeom>
          <a:effectLst/>
        </p:spPr>
      </p:pic>
      <p:grpSp>
        <p:nvGrpSpPr>
          <p:cNvPr id="3" name="组合 2"/>
          <p:cNvGrpSpPr/>
          <p:nvPr userDrawn="1"/>
        </p:nvGrpSpPr>
        <p:grpSpPr>
          <a:xfrm>
            <a:off x="872699" y="5985127"/>
            <a:ext cx="2588338" cy="431808"/>
            <a:chOff x="8585250" y="11975955"/>
            <a:chExt cx="4898769" cy="863695"/>
          </a:xfrm>
        </p:grpSpPr>
        <p:sp>
          <p:nvSpPr>
            <p:cNvPr id="4" name="圆角矩形 3"/>
            <p:cNvSpPr/>
            <p:nvPr/>
          </p:nvSpPr>
          <p:spPr>
            <a:xfrm>
              <a:off x="8585250" y="12043265"/>
              <a:ext cx="4898769" cy="720090"/>
            </a:xfrm>
            <a:prstGeom prst="roundRect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83" tIns="0" rIns="197981" rtlCol="0" anchor="ctr"/>
            <a:lstStyle/>
            <a:p>
              <a:pPr algn="r"/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 滚动迁移 </a:t>
              </a:r>
              <a:r>
                <a:rPr lang="en-US" altLang="zh-CN" b="1" dirty="0"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历史</a:t>
              </a:r>
            </a:p>
          </p:txBody>
        </p:sp>
        <p:pic>
          <p:nvPicPr>
            <p:cNvPr id="5" name="图片 4" descr="logo"/>
            <p:cNvPicPr>
              <a:picLocks noChangeAspect="1"/>
            </p:cNvPicPr>
            <p:nvPr/>
          </p:nvPicPr>
          <p:blipFill>
            <a:blip r:embed="rId15" cstate="print"/>
            <a:srcRect r="75000"/>
            <a:stretch>
              <a:fillRect/>
            </a:stretch>
          </p:blipFill>
          <p:spPr>
            <a:xfrm>
              <a:off x="8873282" y="11975955"/>
              <a:ext cx="868534" cy="863695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1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2" y="460828"/>
            <a:ext cx="10482624" cy="5424430"/>
          </a:xfrm>
          <a:prstGeom prst="rect">
            <a:avLst/>
          </a:prstGeom>
          <a:effectLst/>
        </p:spPr>
      </p:pic>
      <p:grpSp>
        <p:nvGrpSpPr>
          <p:cNvPr id="3" name="组合 2"/>
          <p:cNvGrpSpPr/>
          <p:nvPr userDrawn="1"/>
        </p:nvGrpSpPr>
        <p:grpSpPr>
          <a:xfrm>
            <a:off x="872699" y="5985127"/>
            <a:ext cx="2588338" cy="431808"/>
            <a:chOff x="8585250" y="11975955"/>
            <a:chExt cx="4898769" cy="863695"/>
          </a:xfrm>
        </p:grpSpPr>
        <p:sp>
          <p:nvSpPr>
            <p:cNvPr id="4" name="圆角矩形 3"/>
            <p:cNvSpPr/>
            <p:nvPr/>
          </p:nvSpPr>
          <p:spPr>
            <a:xfrm>
              <a:off x="8585250" y="12043265"/>
              <a:ext cx="4898769" cy="720090"/>
            </a:xfrm>
            <a:prstGeom prst="roundRect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83" tIns="0" rIns="197981" rtlCol="0" anchor="ctr"/>
            <a:lstStyle/>
            <a:p>
              <a:pPr algn="r"/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 滚动迁移 </a:t>
              </a:r>
              <a:r>
                <a:rPr lang="en-US" altLang="zh-CN" b="1" dirty="0"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历史</a:t>
              </a:r>
            </a:p>
          </p:txBody>
        </p:sp>
        <p:pic>
          <p:nvPicPr>
            <p:cNvPr id="5" name="图片 4" descr="logo"/>
            <p:cNvPicPr>
              <a:picLocks noChangeAspect="1"/>
            </p:cNvPicPr>
            <p:nvPr/>
          </p:nvPicPr>
          <p:blipFill>
            <a:blip r:embed="rId15" cstate="print"/>
            <a:srcRect r="75000"/>
            <a:stretch>
              <a:fillRect/>
            </a:stretch>
          </p:blipFill>
          <p:spPr>
            <a:xfrm>
              <a:off x="8873282" y="11975955"/>
              <a:ext cx="868534" cy="863695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1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2" y="460828"/>
            <a:ext cx="10482624" cy="5424430"/>
          </a:xfrm>
          <a:prstGeom prst="rect">
            <a:avLst/>
          </a:prstGeom>
          <a:effectLst/>
        </p:spPr>
      </p:pic>
      <p:sp>
        <p:nvSpPr>
          <p:cNvPr id="2" name="圆角矩形 1"/>
          <p:cNvSpPr/>
          <p:nvPr userDrawn="1"/>
        </p:nvSpPr>
        <p:spPr>
          <a:xfrm>
            <a:off x="861191" y="6021147"/>
            <a:ext cx="2797680" cy="360012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3" tIns="0" rIns="197981" rtlCol="0" anchor="ctr"/>
          <a:lstStyle/>
          <a:p>
            <a:pPr algn="ctr"/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滚动迁移 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· 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历史</a:t>
            </a:r>
          </a:p>
        </p:txBody>
      </p:sp>
      <p:pic>
        <p:nvPicPr>
          <p:cNvPr id="6" name="图片 5" descr="logo"/>
          <p:cNvPicPr>
            <a:picLocks noChangeAspect="1"/>
          </p:cNvPicPr>
          <p:nvPr userDrawn="1"/>
        </p:nvPicPr>
        <p:blipFill>
          <a:blip r:embed="rId15" cstate="print"/>
          <a:srcRect r="75000"/>
          <a:stretch>
            <a:fillRect/>
          </a:stretch>
        </p:blipFill>
        <p:spPr>
          <a:xfrm>
            <a:off x="1024789" y="5985273"/>
            <a:ext cx="459027" cy="4317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1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2" y="460828"/>
            <a:ext cx="10482624" cy="5424430"/>
          </a:xfrm>
          <a:prstGeom prst="rect">
            <a:avLst/>
          </a:prstGeom>
          <a:effectLst/>
        </p:spPr>
      </p:pic>
      <p:grpSp>
        <p:nvGrpSpPr>
          <p:cNvPr id="3" name="组合 2"/>
          <p:cNvGrpSpPr/>
          <p:nvPr userDrawn="1"/>
        </p:nvGrpSpPr>
        <p:grpSpPr>
          <a:xfrm>
            <a:off x="872699" y="5985127"/>
            <a:ext cx="2588338" cy="431808"/>
            <a:chOff x="8585250" y="11975955"/>
            <a:chExt cx="4898769" cy="863695"/>
          </a:xfrm>
        </p:grpSpPr>
        <p:sp>
          <p:nvSpPr>
            <p:cNvPr id="4" name="圆角矩形 3"/>
            <p:cNvSpPr/>
            <p:nvPr/>
          </p:nvSpPr>
          <p:spPr>
            <a:xfrm>
              <a:off x="8585250" y="12043265"/>
              <a:ext cx="4898769" cy="720090"/>
            </a:xfrm>
            <a:prstGeom prst="roundRect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83" tIns="0" rIns="197981" rtlCol="0" anchor="ctr"/>
            <a:lstStyle/>
            <a:p>
              <a:pPr algn="r"/>
              <a:r>
                <a:rPr lang="zh-CN" altLang="en-US" sz="1800" b="1" dirty="0">
                  <a:latin typeface="微软雅黑" panose="020B0503020204020204" charset="-122"/>
                  <a:ea typeface="微软雅黑" panose="020B0503020204020204" charset="-122"/>
                </a:rPr>
                <a:t> 滚动迁移 </a:t>
              </a:r>
              <a:r>
                <a:rPr lang="en-US" altLang="zh-CN" sz="1800" b="1" dirty="0"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sz="1800" b="1" dirty="0">
                  <a:latin typeface="微软雅黑" panose="020B0503020204020204" charset="-122"/>
                  <a:ea typeface="微软雅黑" panose="020B0503020204020204" charset="-122"/>
                </a:rPr>
                <a:t>历史</a:t>
              </a:r>
            </a:p>
          </p:txBody>
        </p:sp>
        <p:pic>
          <p:nvPicPr>
            <p:cNvPr id="5" name="图片 4" descr="logo"/>
            <p:cNvPicPr>
              <a:picLocks noChangeAspect="1"/>
            </p:cNvPicPr>
            <p:nvPr/>
          </p:nvPicPr>
          <p:blipFill>
            <a:blip r:embed="rId15" cstate="print"/>
            <a:srcRect r="75000"/>
            <a:stretch>
              <a:fillRect/>
            </a:stretch>
          </p:blipFill>
          <p:spPr>
            <a:xfrm>
              <a:off x="8873282" y="11975955"/>
              <a:ext cx="868534" cy="863695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1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29616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50" r:id="rId2"/>
    <p:sldLayoutId id="2147483751" r:id="rId3"/>
    <p:sldLayoutId id="2147483752" r:id="rId4"/>
    <p:sldLayoutId id="2147483753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BB962C8B-B14F-4D97-AF65-F5344CB8AC3E}" type="datetime1">
              <a:rPr lang="zh-CN" altLang="en-US" smtClean="0">
                <a:latin typeface="Arial" panose="020B0604020202020204" pitchFamily="34" charset="0"/>
              </a:rPr>
              <a:t>2021/3/13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94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p:transition spd="slow">
    <p:pull dir="r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7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95885"/>
            <a:ext cx="3535680" cy="1106805"/>
          </a:xfrm>
          <a:prstGeom prst="rect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zh-CN" alt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专题复习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27050" y="2758440"/>
            <a:ext cx="11079480" cy="12979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l" defTabSz="457200">
              <a:lnSpc>
                <a:spcPct val="120000"/>
              </a:lnSpc>
            </a:pPr>
            <a:r>
              <a:rPr lang="zh-CN" altLang="en-US" sz="66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世界市场的形成与发展（二）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193275" y="1587357"/>
            <a:ext cx="3791163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第二次工业革命（电气时代）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8264596" y="1587356"/>
            <a:ext cx="3791161" cy="13234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第三次科技革命（信息时代）</a:t>
            </a:r>
          </a:p>
        </p:txBody>
      </p:sp>
      <p:sp>
        <p:nvSpPr>
          <p:cNvPr id="20484" name="Line 4"/>
          <p:cNvSpPr/>
          <p:nvPr/>
        </p:nvSpPr>
        <p:spPr>
          <a:xfrm flipH="1">
            <a:off x="1597024" y="3019961"/>
            <a:ext cx="0" cy="576263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3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9041" y="1587357"/>
            <a:ext cx="3868364" cy="13234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第一次工业革命（蒸汽时代）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0" y="3934533"/>
            <a:ext cx="4284319" cy="206210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两次鸦片战争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沦为半殖民地半封建社会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洋务运动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379538" y="99705"/>
            <a:ext cx="8431212" cy="83099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</a:rPr>
              <a:t>三次科技革命对中国的影响</a:t>
            </a:r>
          </a:p>
        </p:txBody>
      </p:sp>
      <p:sp>
        <p:nvSpPr>
          <p:cNvPr id="20488" name="WordArt 8"/>
          <p:cNvSpPr>
            <a:spLocks noTextEdit="1"/>
          </p:cNvSpPr>
          <p:nvPr/>
        </p:nvSpPr>
        <p:spPr>
          <a:xfrm>
            <a:off x="1774825" y="0"/>
            <a:ext cx="1677988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prstClr val="black"/>
              </a:solidFill>
              <a:effectLst>
                <a:outerShdw dist="35921" dir="2699999" algn="ctr" rotWithShape="0">
                  <a:srgbClr val="99000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9" name="Line 9"/>
          <p:cNvSpPr/>
          <p:nvPr/>
        </p:nvSpPr>
        <p:spPr>
          <a:xfrm flipH="1">
            <a:off x="5915819" y="2956060"/>
            <a:ext cx="0" cy="576263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3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90" name="Line 10"/>
          <p:cNvSpPr/>
          <p:nvPr/>
        </p:nvSpPr>
        <p:spPr>
          <a:xfrm flipH="1">
            <a:off x="9942459" y="2957648"/>
            <a:ext cx="0" cy="574675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3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665289" y="3656693"/>
            <a:ext cx="3791147" cy="304698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甲午中日战争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八国联军侵华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3200" b="1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sz="3200" b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完全</a:t>
            </a:r>
            <a:r>
              <a:rPr lang="zh-CN" altLang="en-US" sz="3200" b="1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沦为半殖民地半封建社会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戊戌变法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辛亥革命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8783924" y="3813854"/>
            <a:ext cx="2857500" cy="206216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改变工业落后面貌，积极融入世界经济大潮。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479AD9-5E16-40E6-BDDA-DFE95FF3B55E}"/>
              </a:ext>
            </a:extLst>
          </p:cNvPr>
          <p:cNvSpPr txBox="1"/>
          <p:nvPr/>
        </p:nvSpPr>
        <p:spPr>
          <a:xfrm>
            <a:off x="0" y="0"/>
            <a:ext cx="7777537" cy="584775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612140"/>
            <a:r>
              <a:rPr 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四</a:t>
            </a:r>
            <a:r>
              <a:rPr 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　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经济全球化和世界贸易组织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FD75738E-986C-4F21-AE26-1B091660DB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8234758"/>
              </p:ext>
            </p:extLst>
          </p:nvPr>
        </p:nvGraphicFramePr>
        <p:xfrm>
          <a:off x="0" y="584775"/>
          <a:ext cx="12192002" cy="62732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143">
                  <a:extLst>
                    <a:ext uri="{9D8B030D-6E8A-4147-A177-3AD203B41FA5}">
                      <a16:colId xmlns:a16="http://schemas.microsoft.com/office/drawing/2014/main" val="51387281"/>
                    </a:ext>
                  </a:extLst>
                </a:gridCol>
                <a:gridCol w="1253625">
                  <a:extLst>
                    <a:ext uri="{9D8B030D-6E8A-4147-A177-3AD203B41FA5}">
                      <a16:colId xmlns:a16="http://schemas.microsoft.com/office/drawing/2014/main" val="1235206660"/>
                    </a:ext>
                  </a:extLst>
                </a:gridCol>
                <a:gridCol w="4218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6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04013">
                <a:tc rowSpan="7"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4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经济全球化</a:t>
                      </a:r>
                    </a:p>
                  </a:txBody>
                  <a:tcPr marL="45715" marR="45715" marT="22857" marB="22857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背景</a:t>
                      </a:r>
                    </a:p>
                  </a:txBody>
                  <a:tcPr marL="45715" marR="45715" marT="22857" marB="22857" anchor="ctr"/>
                </a:tc>
                <a:tc gridSpan="5">
                  <a:txBody>
                    <a:bodyPr/>
                    <a:lstStyle/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①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_____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与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成为时代主题；</a:t>
                      </a:r>
                      <a:endParaRPr lang="en-US" altLang="zh-CN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②</a:t>
                      </a: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_______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和</a:t>
                      </a: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________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有了新的提高。</a:t>
                      </a:r>
                      <a:endParaRPr lang="en-US" altLang="zh-CN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③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国家之间的</a:t>
                      </a: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_________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日益紧密。</a:t>
                      </a:r>
                    </a:p>
                  </a:txBody>
                  <a:tcPr marL="45715" marR="45715" marT="22857" marB="22857" anchor="ctr"/>
                </a:tc>
                <a:tc hMerge="1"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endParaRPr lang="zh-CN" altLang="en-US" sz="20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45715" marR="45715" marT="22857" marB="22857" anchor="ctr"/>
                </a:tc>
                <a:tc hMerge="1">
                  <a:txBody>
                    <a:bodyPr/>
                    <a:lstStyle/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cs typeface="宋体" panose="02010600030101010101" pitchFamily="2" charset="-122"/>
                          <a:sym typeface="+mn-ea"/>
                        </a:rPr>
                        <a:t>❶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cs typeface="宋体" panose="02010600030101010101" pitchFamily="2" charset="-122"/>
                          <a:sym typeface="+mn-ea"/>
                        </a:rPr>
                        <a:t>_____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cs typeface="宋体" panose="02010600030101010101" pitchFamily="2" charset="-122"/>
                          <a:sym typeface="+mn-ea"/>
                        </a:rPr>
                        <a:t>与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cs typeface="宋体" panose="02010600030101010101" pitchFamily="2" charset="-122"/>
                          <a:sym typeface="+mn-ea"/>
                        </a:rPr>
                        <a:t>______</a:t>
                      </a:r>
                      <a:r>
                        <a:rPr lang="zh-CN" altLang="en-US" sz="2000" b="1" dirty="0">
                          <a:cs typeface="宋体" panose="02010600030101010101" pitchFamily="2" charset="-122"/>
                          <a:sym typeface="+mn-ea"/>
                        </a:rPr>
                        <a:t>成为时代主题；</a:t>
                      </a:r>
                      <a:endParaRPr lang="en-US" altLang="zh-CN" sz="2000" b="1" dirty="0"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zh-CN" sz="2000" b="1" dirty="0">
                          <a:cs typeface="宋体" panose="02010600030101010101" pitchFamily="2" charset="-122"/>
                          <a:sym typeface="+mn-ea"/>
                        </a:rPr>
                        <a:t>❷</a:t>
                      </a:r>
                      <a:r>
                        <a:rPr lang="en-US" altLang="zh-CN" sz="2000" b="1" dirty="0">
                          <a:cs typeface="宋体" panose="02010600030101010101" pitchFamily="2" charset="-122"/>
                          <a:sym typeface="+mn-ea"/>
                        </a:rPr>
                        <a:t>_______</a:t>
                      </a:r>
                      <a:r>
                        <a:rPr lang="zh-CN" altLang="en-US" sz="2000" b="1" dirty="0">
                          <a:cs typeface="宋体" panose="02010600030101010101" pitchFamily="2" charset="-122"/>
                          <a:sym typeface="+mn-ea"/>
                        </a:rPr>
                        <a:t>和</a:t>
                      </a:r>
                      <a:r>
                        <a:rPr lang="en-US" altLang="zh-CN" sz="2000" b="1" dirty="0">
                          <a:cs typeface="宋体" panose="02010600030101010101" pitchFamily="2" charset="-122"/>
                          <a:sym typeface="+mn-ea"/>
                        </a:rPr>
                        <a:t>________</a:t>
                      </a:r>
                      <a:r>
                        <a:rPr lang="zh-CN" altLang="en-US" sz="2000" b="1" dirty="0">
                          <a:cs typeface="宋体" panose="02010600030101010101" pitchFamily="2" charset="-122"/>
                          <a:sym typeface="+mn-ea"/>
                        </a:rPr>
                        <a:t>有了新的提高。</a:t>
                      </a:r>
                      <a:endParaRPr lang="en-US" altLang="zh-CN" sz="2000" b="1" dirty="0"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zh-CN" sz="2000" b="1" dirty="0">
                          <a:cs typeface="宋体" panose="02010600030101010101" pitchFamily="2" charset="-122"/>
                          <a:sym typeface="+mn-ea"/>
                        </a:rPr>
                        <a:t>❸</a:t>
                      </a:r>
                      <a:r>
                        <a:rPr lang="zh-CN" altLang="en-US" sz="2000" b="1" dirty="0">
                          <a:cs typeface="宋体" panose="02010600030101010101" pitchFamily="2" charset="-122"/>
                          <a:sym typeface="+mn-ea"/>
                        </a:rPr>
                        <a:t>国家之间的</a:t>
                      </a:r>
                      <a:r>
                        <a:rPr lang="en-US" altLang="zh-CN" sz="2000" b="1" dirty="0">
                          <a:cs typeface="宋体" panose="02010600030101010101" pitchFamily="2" charset="-122"/>
                          <a:sym typeface="+mn-ea"/>
                        </a:rPr>
                        <a:t>_________</a:t>
                      </a:r>
                      <a:r>
                        <a:rPr lang="zh-CN" altLang="en-US" sz="2000" b="1" dirty="0">
                          <a:cs typeface="宋体" panose="02010600030101010101" pitchFamily="2" charset="-122"/>
                          <a:sym typeface="+mn-ea"/>
                        </a:rPr>
                        <a:t>日益紧密。</a:t>
                      </a:r>
                    </a:p>
                  </a:txBody>
                  <a:tcPr marL="45715" marR="45715" marT="22857" marB="22857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8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表现</a:t>
                      </a:r>
                    </a:p>
                  </a:txBody>
                  <a:tcPr marL="45715" marR="45715" marT="22857" marB="22857" anchor="ctr"/>
                </a:tc>
                <a:tc gridSpan="5">
                  <a:txBody>
                    <a:bodyPr/>
                    <a:lstStyle/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______________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、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__________________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、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_____________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45715" marR="45715" marT="22857" marB="22857" anchor="ctr"/>
                </a:tc>
                <a:tc hMerge="1"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endParaRPr lang="zh-CN" altLang="en-US" sz="20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45715" marR="45715" marT="22857" marB="22857" anchor="ctr"/>
                </a:tc>
                <a:tc hMerge="1">
                  <a:txBody>
                    <a:bodyPr/>
                    <a:lstStyle/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endParaRPr lang="zh-CN" altLang="en-US" sz="2000" b="1" dirty="0"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45715" marR="45715" marT="22857" marB="22857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331682"/>
                  </a:ext>
                </a:extLst>
              </a:tr>
              <a:tr h="75897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国际组织</a:t>
                      </a:r>
                    </a:p>
                  </a:txBody>
                  <a:tcPr marL="45715" marR="45715" marT="22857" marB="22857" anchor="ctr"/>
                </a:tc>
                <a:tc rowSpan="5"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世界贸易组织</a:t>
                      </a:r>
                    </a:p>
                  </a:txBody>
                  <a:tcPr marL="45715" marR="45715" marT="22857" marB="22857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建立时间</a:t>
                      </a:r>
                    </a:p>
                  </a:txBody>
                  <a:tcPr marL="45715" marR="45715" marT="22857" marB="22857" anchor="ctr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 </a:t>
                      </a:r>
                      <a:r>
                        <a:rPr lang="zh-CN" altLang="en-US" sz="2000" b="1" dirty="0">
                          <a:solidFill>
                            <a:srgbClr val="41B9B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1995 年1月1日</a:t>
                      </a:r>
                    </a:p>
                  </a:txBody>
                  <a:tcPr marL="45715" marR="45715" marT="22857" marB="22857" anchor="ctr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总部</a:t>
                      </a:r>
                    </a:p>
                  </a:txBody>
                  <a:tcPr marL="45715" marR="45715" marT="22857" marB="22857" anchor="ctr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cs typeface="宋体" panose="02010600030101010101" pitchFamily="2" charset="-122"/>
                          <a:sym typeface="+mn-ea"/>
                        </a:rPr>
                        <a:t>瑞士    日内瓦</a:t>
                      </a:r>
                    </a:p>
                  </a:txBody>
                  <a:tcPr marL="45715" marR="45715" marT="22857" marB="2285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2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endParaRPr lang="zh-CN" altLang="en-US" sz="20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45715" marR="45715" marT="22857" marB="22857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宗旨</a:t>
                      </a:r>
                    </a:p>
                  </a:txBody>
                  <a:tcPr marL="45715" marR="45715" marT="22857" marB="22857" anchor="ctr"/>
                </a:tc>
                <a:tc gridSpan="3">
                  <a:txBody>
                    <a:bodyPr/>
                    <a:lstStyle/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以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__________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、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________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、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________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为原则。</a:t>
                      </a:r>
                    </a:p>
                  </a:txBody>
                  <a:tcPr marL="45715" marR="45715" marT="22857" marB="22857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2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endParaRPr lang="zh-CN" altLang="en-US" sz="20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45715" marR="45715" marT="22857" marB="22857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职能</a:t>
                      </a:r>
                    </a:p>
                  </a:txBody>
                  <a:tcPr marL="45715" marR="45715" marT="22857" marB="22857" anchor="ctr"/>
                </a:tc>
                <a:tc gridSpan="3">
                  <a:txBody>
                    <a:bodyPr/>
                    <a:lstStyle/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____________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、</a:t>
                      </a: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_____________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、</a:t>
                      </a: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____________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等。</a:t>
                      </a:r>
                    </a:p>
                  </a:txBody>
                  <a:tcPr marL="45715" marR="45715" marT="22857" marB="22857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720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endParaRPr lang="zh-CN" altLang="en-US" sz="20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45715" marR="45715" marT="22857" marB="22857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作用</a:t>
                      </a:r>
                    </a:p>
                  </a:txBody>
                  <a:tcPr marL="45715" marR="45715" marT="22857" marB="22857" anchor="ctr"/>
                </a:tc>
                <a:tc gridSpan="3">
                  <a:txBody>
                    <a:bodyPr/>
                    <a:lstStyle/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①促进了</a:t>
                      </a: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_______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和</a:t>
                      </a: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________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的发展。</a:t>
                      </a:r>
                      <a:endParaRPr lang="en-US" altLang="zh-CN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②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世界贸易组织已经成为具有重大影响力的国际组织。</a:t>
                      </a:r>
                      <a:endParaRPr lang="en-US" altLang="zh-CN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③推动着世界的</a:t>
                      </a: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____________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。</a:t>
                      </a:r>
                    </a:p>
                  </a:txBody>
                  <a:tcPr marL="45715" marR="45715" marT="22857" marB="22857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5732">
                <a:tc vMerge="1"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endParaRPr lang="zh-CN" altLang="en-US" sz="4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45715" marR="45715" marT="22857" marB="22857" anchor="ctr"/>
                </a:tc>
                <a:tc vMerge="1"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endParaRPr lang="zh-CN" altLang="en-US" sz="20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45715" marR="45715" marT="22857" marB="22857" anchor="ctr"/>
                </a:tc>
                <a:tc vMerge="1"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endParaRPr lang="zh-CN" altLang="en-US" sz="20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45715" marR="45715" marT="22857" marB="22857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中国</a:t>
                      </a:r>
                    </a:p>
                  </a:txBody>
                  <a:tcPr marL="45715" marR="45715" marT="22857" marB="22857" anchor="ctr"/>
                </a:tc>
                <a:tc gridSpan="3">
                  <a:txBody>
                    <a:bodyPr/>
                    <a:lstStyle/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2001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年加入</a:t>
                      </a:r>
                      <a:endParaRPr lang="en-US" altLang="zh-CN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意义：①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为我国参与</a:t>
                      </a: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________________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开辟了新途径；</a:t>
                      </a:r>
                      <a:endParaRPr lang="en-US" altLang="zh-CN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</a:t>
                      </a:r>
                      <a:r>
                        <a:rPr lang="zh-CN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为</a:t>
                      </a: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_______________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和</a:t>
                      </a: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_______________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开拓了新空间。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45715" marR="45715" marT="22857" marB="22857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20664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87BDB77A-48B1-4C2D-A480-0F5E4FDE9BD9}"/>
              </a:ext>
            </a:extLst>
          </p:cNvPr>
          <p:cNvSpPr txBox="1"/>
          <p:nvPr/>
        </p:nvSpPr>
        <p:spPr>
          <a:xfrm>
            <a:off x="5827922" y="5903893"/>
            <a:ext cx="168558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经济全球化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267479D-0816-46E8-80D6-249D013F0BBA}"/>
              </a:ext>
            </a:extLst>
          </p:cNvPr>
          <p:cNvSpPr txBox="1"/>
          <p:nvPr/>
        </p:nvSpPr>
        <p:spPr>
          <a:xfrm>
            <a:off x="6868097" y="6309234"/>
            <a:ext cx="129081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社会发展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5E1E7C5-0361-4DAE-A181-ABFA67F2B0C4}"/>
              </a:ext>
            </a:extLst>
          </p:cNvPr>
          <p:cNvSpPr txBox="1"/>
          <p:nvPr/>
        </p:nvSpPr>
        <p:spPr>
          <a:xfrm>
            <a:off x="4805190" y="6304003"/>
            <a:ext cx="129081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国民经济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364F8D4-4A6B-4760-9C2C-9787DAA2A8CB}"/>
              </a:ext>
            </a:extLst>
          </p:cNvPr>
          <p:cNvSpPr txBox="1"/>
          <p:nvPr/>
        </p:nvSpPr>
        <p:spPr>
          <a:xfrm>
            <a:off x="128587" y="205085"/>
            <a:ext cx="1193482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+mn-ea"/>
              </a:rPr>
              <a:t>       成功连任世界贸易组织（</a:t>
            </a:r>
            <a:r>
              <a:rPr lang="en-US" altLang="zh-CN" sz="4000" b="1" dirty="0">
                <a:latin typeface="+mn-ea"/>
              </a:rPr>
              <a:t>WTO</a:t>
            </a:r>
            <a:r>
              <a:rPr lang="zh-CN" altLang="en-US" sz="4000" b="1" dirty="0">
                <a:latin typeface="+mn-ea"/>
              </a:rPr>
              <a:t>）总干事的罗伯托</a:t>
            </a:r>
            <a:r>
              <a:rPr lang="en-US" altLang="zh-CN" sz="4000" b="1" dirty="0">
                <a:latin typeface="+mn-ea"/>
              </a:rPr>
              <a:t>·</a:t>
            </a:r>
            <a:r>
              <a:rPr lang="zh-CN" altLang="en-US" sz="4000" b="1" dirty="0">
                <a:latin typeface="+mn-ea"/>
              </a:rPr>
              <a:t>阿泽维多警告美国总统特朗普不要打响贸易战，否则将会带来“灾难性”后果。阿泽维多表示，尽管国际贸易面临严峻挑战，但世贸组织发挥的作用不断增强，这表明（     ）</a:t>
            </a:r>
            <a:endParaRPr lang="en-US" altLang="zh-CN" sz="4000" b="1" dirty="0">
              <a:latin typeface="+mn-ea"/>
            </a:endParaRPr>
          </a:p>
          <a:p>
            <a:endParaRPr lang="en-US" altLang="zh-CN" sz="4000" b="1" dirty="0">
              <a:latin typeface="+mn-ea"/>
            </a:endParaRPr>
          </a:p>
          <a:p>
            <a:r>
              <a:rPr lang="en-US" altLang="zh-CN" sz="4000" b="1" dirty="0">
                <a:latin typeface="+mn-ea"/>
              </a:rPr>
              <a:t>A.</a:t>
            </a:r>
            <a:r>
              <a:rPr lang="zh-CN" altLang="en-US" sz="4000" b="1" dirty="0">
                <a:latin typeface="+mn-ea"/>
              </a:rPr>
              <a:t>美国极力主张建立多极化贸易格局</a:t>
            </a:r>
            <a:endParaRPr lang="en-US" altLang="zh-CN" sz="4000" b="1" dirty="0">
              <a:latin typeface="+mn-ea"/>
            </a:endParaRPr>
          </a:p>
          <a:p>
            <a:r>
              <a:rPr lang="en-US" altLang="zh-CN" sz="4000" b="1" dirty="0">
                <a:latin typeface="+mn-ea"/>
              </a:rPr>
              <a:t>B.</a:t>
            </a:r>
            <a:r>
              <a:rPr lang="zh-CN" altLang="en-US" sz="4000" b="1" dirty="0">
                <a:latin typeface="+mn-ea"/>
              </a:rPr>
              <a:t>美国在世界金融领域占有绝对优势</a:t>
            </a:r>
            <a:endParaRPr lang="en-US" altLang="zh-CN" sz="4000" b="1" dirty="0">
              <a:latin typeface="+mn-ea"/>
            </a:endParaRPr>
          </a:p>
          <a:p>
            <a:r>
              <a:rPr lang="en-US" altLang="zh-CN" sz="4000" b="1" dirty="0">
                <a:latin typeface="+mn-ea"/>
              </a:rPr>
              <a:t>C.WTO</a:t>
            </a:r>
            <a:r>
              <a:rPr lang="zh-CN" altLang="en-US" sz="4000" b="1" dirty="0">
                <a:latin typeface="+mn-ea"/>
              </a:rPr>
              <a:t>为解决世界贸易争端发挥作用</a:t>
            </a:r>
            <a:endParaRPr lang="en-US" altLang="zh-CN" sz="4000" b="1" dirty="0">
              <a:latin typeface="+mn-ea"/>
            </a:endParaRPr>
          </a:p>
          <a:p>
            <a:r>
              <a:rPr lang="en-US" altLang="zh-CN" sz="4000" b="1" dirty="0">
                <a:latin typeface="+mn-ea"/>
              </a:rPr>
              <a:t>D.WTO</a:t>
            </a:r>
            <a:r>
              <a:rPr lang="zh-CN" altLang="en-US" sz="4000" b="1" dirty="0">
                <a:latin typeface="+mn-ea"/>
              </a:rPr>
              <a:t>完全掌握世界贸易规则的制定权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AC7B12E-CAC6-4D7E-963F-ABE92D9C8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25325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A2B381C-0467-4AE2-B799-D0029BCA093B}"/>
              </a:ext>
            </a:extLst>
          </p:cNvPr>
          <p:cNvSpPr/>
          <p:nvPr/>
        </p:nvSpPr>
        <p:spPr>
          <a:xfrm>
            <a:off x="0" y="0"/>
            <a:ext cx="1019175" cy="6762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49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8193"/>
          <p:cNvSpPr txBox="1"/>
          <p:nvPr/>
        </p:nvSpPr>
        <p:spPr>
          <a:xfrm>
            <a:off x="7952105" y="1147445"/>
            <a:ext cx="2172335" cy="95313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经济全球化时代到来</a:t>
            </a:r>
          </a:p>
        </p:txBody>
      </p:sp>
      <p:sp>
        <p:nvSpPr>
          <p:cNvPr id="14341" name="文本框 8197"/>
          <p:cNvSpPr txBox="1"/>
          <p:nvPr/>
        </p:nvSpPr>
        <p:spPr>
          <a:xfrm>
            <a:off x="161290" y="2891790"/>
            <a:ext cx="2589530" cy="521970"/>
          </a:xfrm>
          <a:prstGeom prst="rect">
            <a:avLst/>
          </a:prstGeom>
          <a:solidFill>
            <a:srgbClr val="99FF66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新航路开辟</a:t>
            </a:r>
          </a:p>
        </p:txBody>
      </p:sp>
      <p:sp>
        <p:nvSpPr>
          <p:cNvPr id="15371" name="文本框 8201"/>
          <p:cNvSpPr txBox="1"/>
          <p:nvPr/>
        </p:nvSpPr>
        <p:spPr>
          <a:xfrm>
            <a:off x="3413125" y="1147445"/>
            <a:ext cx="1671955" cy="95313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世界市场初步形成</a:t>
            </a:r>
          </a:p>
        </p:txBody>
      </p:sp>
      <p:sp>
        <p:nvSpPr>
          <p:cNvPr id="15373" name="文本框 8205"/>
          <p:cNvSpPr txBox="1"/>
          <p:nvPr/>
        </p:nvSpPr>
        <p:spPr>
          <a:xfrm>
            <a:off x="5689600" y="1147445"/>
            <a:ext cx="1933575" cy="95313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世界市场最终形成</a:t>
            </a:r>
          </a:p>
        </p:txBody>
      </p:sp>
      <p:sp>
        <p:nvSpPr>
          <p:cNvPr id="14348" name="文本框 8210"/>
          <p:cNvSpPr txBox="1"/>
          <p:nvPr/>
        </p:nvSpPr>
        <p:spPr>
          <a:xfrm>
            <a:off x="2720975" y="3481070"/>
            <a:ext cx="2078990" cy="953135"/>
          </a:xfrm>
          <a:prstGeom prst="rect">
            <a:avLst/>
          </a:prstGeom>
          <a:solidFill>
            <a:srgbClr val="99FF66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工业革命（商品输出）</a:t>
            </a:r>
          </a:p>
        </p:txBody>
      </p:sp>
      <p:sp>
        <p:nvSpPr>
          <p:cNvPr id="14350" name="文本框 8212"/>
          <p:cNvSpPr txBox="1"/>
          <p:nvPr/>
        </p:nvSpPr>
        <p:spPr>
          <a:xfrm>
            <a:off x="4799964" y="4530090"/>
            <a:ext cx="3029585" cy="953135"/>
          </a:xfrm>
          <a:prstGeom prst="rect">
            <a:avLst/>
          </a:prstGeom>
          <a:solidFill>
            <a:srgbClr val="99FF66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第二次工业革命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资本输出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</a:p>
        </p:txBody>
      </p:sp>
      <p:sp>
        <p:nvSpPr>
          <p:cNvPr id="14351" name="文本框 8213"/>
          <p:cNvSpPr txBox="1"/>
          <p:nvPr/>
        </p:nvSpPr>
        <p:spPr>
          <a:xfrm>
            <a:off x="6813550" y="5600065"/>
            <a:ext cx="3352165" cy="521970"/>
          </a:xfrm>
          <a:prstGeom prst="rect">
            <a:avLst/>
          </a:prstGeom>
          <a:solidFill>
            <a:srgbClr val="99FF66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世纪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年代以来</a:t>
            </a:r>
          </a:p>
        </p:txBody>
      </p:sp>
      <p:sp>
        <p:nvSpPr>
          <p:cNvPr id="15385" name="文本框 8219"/>
          <p:cNvSpPr txBox="1"/>
          <p:nvPr/>
        </p:nvSpPr>
        <p:spPr>
          <a:xfrm>
            <a:off x="1020445" y="1147445"/>
            <a:ext cx="1926590" cy="9531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世界市场开始出现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899160" y="2226945"/>
            <a:ext cx="10728960" cy="3373120"/>
            <a:chOff x="1416" y="3507"/>
            <a:chExt cx="16896" cy="5312"/>
          </a:xfrm>
        </p:grpSpPr>
        <p:sp>
          <p:nvSpPr>
            <p:cNvPr id="10244" name="任意多边形 8196"/>
            <p:cNvSpPr>
              <a:spLocks noChangeArrowheads="1"/>
            </p:cNvSpPr>
            <p:nvPr/>
          </p:nvSpPr>
          <p:spPr bwMode="auto">
            <a:xfrm>
              <a:off x="1416" y="3617"/>
              <a:ext cx="16897" cy="5202"/>
            </a:xfrm>
            <a:custGeom>
              <a:avLst/>
              <a:gdLst/>
              <a:ahLst/>
              <a:cxnLst>
                <a:cxn ang="0">
                  <a:pos x="496" y="157"/>
                </a:cxn>
                <a:cxn ang="0">
                  <a:pos x="0" y="0"/>
                </a:cxn>
                <a:cxn ang="0">
                  <a:pos x="231" y="124"/>
                </a:cxn>
                <a:cxn ang="0">
                  <a:pos x="4282" y="2025"/>
                </a:cxn>
                <a:cxn ang="0">
                  <a:pos x="3974" y="2298"/>
                </a:cxn>
                <a:cxn ang="0">
                  <a:pos x="5190" y="2065"/>
                </a:cxn>
                <a:cxn ang="0">
                  <a:pos x="5039" y="1268"/>
                </a:cxn>
                <a:cxn ang="0">
                  <a:pos x="4748" y="1507"/>
                </a:cxn>
                <a:cxn ang="0">
                  <a:pos x="496" y="157"/>
                </a:cxn>
              </a:cxnLst>
              <a:rect l="0" t="0" r="r" b="b"/>
              <a:pathLst>
                <a:path w="5190" h="2298">
                  <a:moveTo>
                    <a:pt x="496" y="157"/>
                  </a:moveTo>
                  <a:lnTo>
                    <a:pt x="0" y="0"/>
                  </a:lnTo>
                  <a:lnTo>
                    <a:pt x="231" y="124"/>
                  </a:lnTo>
                  <a:lnTo>
                    <a:pt x="4282" y="2025"/>
                  </a:lnTo>
                  <a:lnTo>
                    <a:pt x="3974" y="2298"/>
                  </a:lnTo>
                  <a:lnTo>
                    <a:pt x="5190" y="2065"/>
                  </a:lnTo>
                  <a:lnTo>
                    <a:pt x="5039" y="1268"/>
                  </a:lnTo>
                  <a:lnTo>
                    <a:pt x="4748" y="1507"/>
                  </a:lnTo>
                  <a:lnTo>
                    <a:pt x="496" y="157"/>
                  </a:lnTo>
                  <a:close/>
                </a:path>
              </a:pathLst>
            </a:custGeom>
            <a:gradFill rotWithShape="1">
              <a:gsLst>
                <a:gs pos="0">
                  <a:srgbClr val="003D3D"/>
                </a:gs>
                <a:gs pos="50000">
                  <a:srgbClr val="009999"/>
                </a:gs>
                <a:gs pos="100000">
                  <a:srgbClr val="003D3D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grpSp>
          <p:nvGrpSpPr>
            <p:cNvPr id="10" name="组合 8198"/>
            <p:cNvGrpSpPr/>
            <p:nvPr/>
          </p:nvGrpSpPr>
          <p:grpSpPr>
            <a:xfrm>
              <a:off x="6259" y="3617"/>
              <a:ext cx="866" cy="1410"/>
              <a:chOff x="0" y="0"/>
              <a:chExt cx="226" cy="558"/>
            </a:xfrm>
          </p:grpSpPr>
          <p:sp>
            <p:nvSpPr>
              <p:cNvPr id="10247" name="圆柱形 8199"/>
              <p:cNvSpPr>
                <a:spLocks noChangeArrowheads="1"/>
              </p:cNvSpPr>
              <p:nvPr/>
            </p:nvSpPr>
            <p:spPr bwMode="auto">
              <a:xfrm>
                <a:off x="0" y="364"/>
                <a:ext cx="226" cy="194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333399"/>
                  </a:gs>
                  <a:gs pos="50000">
                    <a:srgbClr val="B6B6DB"/>
                  </a:gs>
                  <a:gs pos="100000">
                    <a:srgbClr val="333399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10248" name="圆柱形 820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6" cy="426"/>
              </a:xfrm>
              <a:prstGeom prst="can">
                <a:avLst>
                  <a:gd name="adj" fmla="val 18076"/>
                </a:avLst>
              </a:prstGeom>
              <a:gradFill rotWithShape="1">
                <a:gsLst>
                  <a:gs pos="0">
                    <a:srgbClr val="000000"/>
                  </a:gs>
                  <a:gs pos="50000">
                    <a:srgbClr val="A4A4A4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</p:grpSp>
        <p:grpSp>
          <p:nvGrpSpPr>
            <p:cNvPr id="12" name="组合 8202"/>
            <p:cNvGrpSpPr/>
            <p:nvPr/>
          </p:nvGrpSpPr>
          <p:grpSpPr>
            <a:xfrm>
              <a:off x="9948" y="3507"/>
              <a:ext cx="1070" cy="2639"/>
              <a:chOff x="0" y="0"/>
              <a:chExt cx="279" cy="920"/>
            </a:xfrm>
          </p:grpSpPr>
          <p:sp>
            <p:nvSpPr>
              <p:cNvPr id="10251" name="圆柱形 8203"/>
              <p:cNvSpPr>
                <a:spLocks noChangeArrowheads="1"/>
              </p:cNvSpPr>
              <p:nvPr/>
            </p:nvSpPr>
            <p:spPr bwMode="auto">
              <a:xfrm>
                <a:off x="0" y="651"/>
                <a:ext cx="279" cy="269"/>
              </a:xfrm>
              <a:prstGeom prst="can">
                <a:avLst>
                  <a:gd name="adj" fmla="val 21667"/>
                </a:avLst>
              </a:prstGeom>
              <a:gradFill rotWithShape="1">
                <a:gsLst>
                  <a:gs pos="0">
                    <a:srgbClr val="333399"/>
                  </a:gs>
                  <a:gs pos="50000">
                    <a:srgbClr val="B6B6DB"/>
                  </a:gs>
                  <a:gs pos="100000">
                    <a:srgbClr val="333399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10252" name="圆柱形 820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9" cy="718"/>
              </a:xfrm>
              <a:prstGeom prst="can">
                <a:avLst>
                  <a:gd name="adj" fmla="val 21758"/>
                </a:avLst>
              </a:prstGeom>
              <a:gradFill rotWithShape="1">
                <a:gsLst>
                  <a:gs pos="0">
                    <a:srgbClr val="000000"/>
                  </a:gs>
                  <a:gs pos="50000">
                    <a:srgbClr val="A4A4A4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</p:grpSp>
        <p:grpSp>
          <p:nvGrpSpPr>
            <p:cNvPr id="13" name="组合 8206"/>
            <p:cNvGrpSpPr/>
            <p:nvPr/>
          </p:nvGrpSpPr>
          <p:grpSpPr>
            <a:xfrm>
              <a:off x="13536" y="3507"/>
              <a:ext cx="1395" cy="4774"/>
              <a:chOff x="0" y="0"/>
              <a:chExt cx="356" cy="1428"/>
            </a:xfrm>
          </p:grpSpPr>
          <p:sp>
            <p:nvSpPr>
              <p:cNvPr id="10255" name="圆柱形 8207"/>
              <p:cNvSpPr>
                <a:spLocks noChangeArrowheads="1"/>
              </p:cNvSpPr>
              <p:nvPr/>
            </p:nvSpPr>
            <p:spPr bwMode="auto">
              <a:xfrm>
                <a:off x="0" y="981"/>
                <a:ext cx="356" cy="447"/>
              </a:xfrm>
              <a:prstGeom prst="can">
                <a:avLst>
                  <a:gd name="adj" fmla="val 22270"/>
                </a:avLst>
              </a:prstGeom>
              <a:gradFill rotWithShape="1">
                <a:gsLst>
                  <a:gs pos="0">
                    <a:srgbClr val="333399"/>
                  </a:gs>
                  <a:gs pos="50000">
                    <a:srgbClr val="B6B6DB"/>
                  </a:gs>
                  <a:gs pos="100000">
                    <a:srgbClr val="333399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10256" name="圆柱形 820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6" cy="1134"/>
              </a:xfrm>
              <a:prstGeom prst="can">
                <a:avLst>
                  <a:gd name="adj" fmla="val 29126"/>
                </a:avLst>
              </a:prstGeom>
              <a:gradFill rotWithShape="1">
                <a:gsLst>
                  <a:gs pos="0">
                    <a:srgbClr val="000000"/>
                  </a:gs>
                  <a:gs pos="50000">
                    <a:srgbClr val="A4A4A4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</p:grpSp>
        <p:sp>
          <p:nvSpPr>
            <p:cNvPr id="10268" name="圆柱形 8220"/>
            <p:cNvSpPr>
              <a:spLocks noChangeArrowheads="1"/>
            </p:cNvSpPr>
            <p:nvPr/>
          </p:nvSpPr>
          <p:spPr bwMode="auto">
            <a:xfrm>
              <a:off x="2850" y="3617"/>
              <a:ext cx="549" cy="372"/>
            </a:xfrm>
            <a:prstGeom prst="can">
              <a:avLst>
                <a:gd name="adj" fmla="val 18548"/>
              </a:avLst>
            </a:prstGeom>
            <a:gradFill rotWithShape="1">
              <a:gsLst>
                <a:gs pos="0">
                  <a:srgbClr val="000000"/>
                </a:gs>
                <a:gs pos="50000">
                  <a:srgbClr val="A4A4A4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sp>
        <p:nvSpPr>
          <p:cNvPr id="22" name="缺角矩形 21">
            <a:extLst>
              <a:ext uri="{FF2B5EF4-FFF2-40B4-BE49-F238E27FC236}">
                <a16:creationId xmlns:a16="http://schemas.microsoft.com/office/drawing/2014/main" id="{6C452736-4891-40EF-99C5-000C24BEA47B}"/>
              </a:ext>
            </a:extLst>
          </p:cNvPr>
          <p:cNvSpPr/>
          <p:nvPr/>
        </p:nvSpPr>
        <p:spPr>
          <a:xfrm>
            <a:off x="3974465" y="77757"/>
            <a:ext cx="2914650" cy="857885"/>
          </a:xfrm>
          <a:prstGeom prst="plaqu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总结归纳</a:t>
            </a:r>
            <a:endParaRPr lang="zh-CN" altLang="zh-CN" sz="40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缺角矩形 1">
            <a:extLst>
              <a:ext uri="{FF2B5EF4-FFF2-40B4-BE49-F238E27FC236}">
                <a16:creationId xmlns:a16="http://schemas.microsoft.com/office/drawing/2014/main" id="{29913622-ADF7-448B-9EBA-CA71226DD7D1}"/>
              </a:ext>
            </a:extLst>
          </p:cNvPr>
          <p:cNvSpPr/>
          <p:nvPr/>
        </p:nvSpPr>
        <p:spPr>
          <a:xfrm>
            <a:off x="3974465" y="77757"/>
            <a:ext cx="2914650" cy="857885"/>
          </a:xfrm>
          <a:prstGeom prst="plaqu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试题再现</a:t>
            </a:r>
            <a:endParaRPr lang="zh-CN" altLang="zh-CN" sz="40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E104DD3-B2BB-4447-9752-538A8DA1A355}"/>
              </a:ext>
            </a:extLst>
          </p:cNvPr>
          <p:cNvSpPr txBox="1"/>
          <p:nvPr/>
        </p:nvSpPr>
        <p:spPr>
          <a:xfrm>
            <a:off x="0" y="1200437"/>
            <a:ext cx="12192000" cy="2343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">
              <a:buFont typeface="+mj-lt"/>
              <a:buNone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［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2020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百校联考二］把握历史事件的因果关系是学习历史的基本要求。下表中因果关系对应正确的是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（   ）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indent="0" algn="just">
              <a:lnSpc>
                <a:spcPct val="130000"/>
              </a:lnSpc>
              <a:buFont typeface="+mj-lt"/>
              <a:buNone/>
            </a:pPr>
            <a:endParaRPr lang="en-US" altLang="zh-CN"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>
              <a:lnSpc>
                <a:spcPct val="130000"/>
              </a:lnSpc>
              <a:buFont typeface="+mj-lt"/>
              <a:buNone/>
            </a:pP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>
              <a:lnSpc>
                <a:spcPct val="130000"/>
              </a:lnSpc>
              <a:buFont typeface="+mj-lt"/>
              <a:buNone/>
            </a:pPr>
            <a:endParaRPr lang="en-US" altLang="zh-CN"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>
              <a:lnSpc>
                <a:spcPct val="130000"/>
              </a:lnSpc>
              <a:buFont typeface="+mj-lt"/>
              <a:buNone/>
            </a:pPr>
            <a:endParaRPr lang="zh-CN" altLang="en-US"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3EC8965-A320-4110-8C5B-480313E35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213567"/>
            <a:ext cx="10839449" cy="375860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A65785B-91C0-45E6-910E-659FF76E5E1C}"/>
              </a:ext>
            </a:extLst>
          </p:cNvPr>
          <p:cNvSpPr txBox="1"/>
          <p:nvPr/>
        </p:nvSpPr>
        <p:spPr>
          <a:xfrm>
            <a:off x="4705350" y="1590675"/>
            <a:ext cx="4870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D</a:t>
            </a:r>
            <a:endParaRPr lang="en-US" altLang="zh-CN" sz="40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629F7F5-8FCA-4E16-974E-E3E3C836B3CF}"/>
              </a:ext>
            </a:extLst>
          </p:cNvPr>
          <p:cNvSpPr txBox="1"/>
          <p:nvPr/>
        </p:nvSpPr>
        <p:spPr>
          <a:xfrm>
            <a:off x="42862" y="103715"/>
            <a:ext cx="12106275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［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2017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山西］阅读下面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工业革命动力演进示意图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，从中可以得出蒸汽机的作用是（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</a:t>
            </a:r>
          </a:p>
          <a:p>
            <a:pPr algn="just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①用机械力取代了自然力，把人类带入“蒸汽时代”　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②标志着工业革命的完成　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③为汽船、火车的发明提供了动力，促进了交通运输业的革新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　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algn="just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④确立起西方先进、东方落后的格局　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⑤出现了机器化大生产，提高了生产效率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/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/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/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/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A.①②③④                   B.③④⑤</a:t>
            </a:r>
          </a:p>
          <a:p>
            <a:pPr algn="just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C.①③⑤                       D.①②④⑤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BF9CD20-AA07-4116-BDAC-57132F46B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3568060"/>
            <a:ext cx="10782299" cy="20040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476375" y="1130935"/>
            <a:ext cx="2294890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新航路开辟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476375" y="2314575"/>
            <a:ext cx="2067560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殖民扩张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476375" y="3519170"/>
            <a:ext cx="2067560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工业革命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483995" y="4602480"/>
            <a:ext cx="3088005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第二次工业革命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476375" y="5769610"/>
            <a:ext cx="3088005" cy="61341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第三次科技革命</a:t>
            </a:r>
          </a:p>
        </p:txBody>
      </p:sp>
      <p:sp>
        <p:nvSpPr>
          <p:cNvPr id="24" name="右箭头 23"/>
          <p:cNvSpPr/>
          <p:nvPr/>
        </p:nvSpPr>
        <p:spPr>
          <a:xfrm>
            <a:off x="3771265" y="1390015"/>
            <a:ext cx="467360" cy="36576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右箭头 24"/>
          <p:cNvSpPr/>
          <p:nvPr/>
        </p:nvSpPr>
        <p:spPr>
          <a:xfrm>
            <a:off x="3609340" y="2425065"/>
            <a:ext cx="467360" cy="36576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右箭头 25"/>
          <p:cNvSpPr/>
          <p:nvPr/>
        </p:nvSpPr>
        <p:spPr>
          <a:xfrm>
            <a:off x="3609340" y="3703955"/>
            <a:ext cx="467360" cy="36576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右箭头 26"/>
          <p:cNvSpPr/>
          <p:nvPr/>
        </p:nvSpPr>
        <p:spPr>
          <a:xfrm>
            <a:off x="4572000" y="4820285"/>
            <a:ext cx="467360" cy="36576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右箭头 27"/>
          <p:cNvSpPr/>
          <p:nvPr/>
        </p:nvSpPr>
        <p:spPr>
          <a:xfrm>
            <a:off x="4572000" y="5878830"/>
            <a:ext cx="467360" cy="36576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5039360" y="5769610"/>
            <a:ext cx="3065145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区域性、全球性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039360" y="4711700"/>
            <a:ext cx="2291715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美、德崛起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076700" y="2425065"/>
            <a:ext cx="3573145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英、世界殖民霸权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271010" y="1188085"/>
            <a:ext cx="2281555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葡、西崛起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157980" y="3594735"/>
            <a:ext cx="2900680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英、世界工厂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933815" y="2425065"/>
            <a:ext cx="3040380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世界市场拓展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001635" y="1172210"/>
            <a:ext cx="3571875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世界市场雏形出现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674735" y="3594735"/>
            <a:ext cx="3575685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世界市场初步形成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733155" y="4711700"/>
            <a:ext cx="3458845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世界市场最终形成</a:t>
            </a:r>
          </a:p>
        </p:txBody>
      </p:sp>
      <p:cxnSp>
        <p:nvCxnSpPr>
          <p:cNvPr id="42" name="直接箭头连接符 41"/>
          <p:cNvCxnSpPr>
            <a:stCxn id="33" idx="3"/>
            <a:endCxn id="39" idx="1"/>
          </p:cNvCxnSpPr>
          <p:nvPr/>
        </p:nvCxnSpPr>
        <p:spPr>
          <a:xfrm flipV="1">
            <a:off x="6552565" y="1464310"/>
            <a:ext cx="1449070" cy="15875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2" idx="3"/>
            <a:endCxn id="38" idx="1"/>
          </p:cNvCxnSpPr>
          <p:nvPr/>
        </p:nvCxnSpPr>
        <p:spPr>
          <a:xfrm>
            <a:off x="7649845" y="2717165"/>
            <a:ext cx="1283970" cy="0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>
            <a:stCxn id="35" idx="3"/>
          </p:cNvCxnSpPr>
          <p:nvPr/>
        </p:nvCxnSpPr>
        <p:spPr>
          <a:xfrm>
            <a:off x="7058660" y="3886835"/>
            <a:ext cx="1738630" cy="0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7406640" y="5078730"/>
            <a:ext cx="1326515" cy="0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>
            <a:endCxn id="47" idx="1"/>
          </p:cNvCxnSpPr>
          <p:nvPr/>
        </p:nvCxnSpPr>
        <p:spPr>
          <a:xfrm>
            <a:off x="8138160" y="6050915"/>
            <a:ext cx="1085850" cy="11430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9224010" y="5770245"/>
            <a:ext cx="2750185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经济全球化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6823075" y="1003300"/>
            <a:ext cx="9086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开始交融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7807325" y="2240915"/>
            <a:ext cx="9086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殖民掠夺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473950" y="3409950"/>
            <a:ext cx="9086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商品输出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7583805" y="4602480"/>
            <a:ext cx="9086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资本输出</a:t>
            </a:r>
          </a:p>
        </p:txBody>
      </p:sp>
      <p:sp>
        <p:nvSpPr>
          <p:cNvPr id="52" name="缺角矩形 51"/>
          <p:cNvSpPr/>
          <p:nvPr/>
        </p:nvSpPr>
        <p:spPr>
          <a:xfrm>
            <a:off x="3954780" y="145415"/>
            <a:ext cx="2914650" cy="857885"/>
          </a:xfrm>
          <a:prstGeom prst="plaqu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4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体系构建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1460" y="913765"/>
            <a:ext cx="900430" cy="5807075"/>
          </a:xfrm>
          <a:prstGeom prst="rect">
            <a:avLst/>
          </a:prstGeom>
          <a:solidFill>
            <a:srgbClr val="00B0F0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sz="4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世界市场的形成与发展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931207"/>
              </p:ext>
            </p:extLst>
          </p:nvPr>
        </p:nvGraphicFramePr>
        <p:xfrm>
          <a:off x="897890" y="12700"/>
          <a:ext cx="11273155" cy="681101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4463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8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8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zh-CN" altLang="en-US" sz="2000" b="1" kern="1200" dirty="0">
                          <a:solidFill>
                            <a:sysClr val="windowText" lastClr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课标要求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zh-CN" altLang="en-US" sz="2000" b="1" kern="1200" dirty="0">
                          <a:solidFill>
                            <a:sysClr val="windowText" lastClr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年份</a:t>
                      </a:r>
                    </a:p>
                  </a:txBody>
                  <a:tcPr marL="35996" marR="35996" marT="35996" marB="3599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zh-CN" altLang="en-US" sz="2000" b="1" kern="1200" dirty="0">
                          <a:solidFill>
                            <a:sysClr val="windowText" lastClr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考查知识点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zh-CN" altLang="en-US" sz="2000" b="1" kern="1200" dirty="0">
                          <a:solidFill>
                            <a:sysClr val="windowText" lastClr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题号、分值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20">
                <a:tc rowSpan="1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buFontTx/>
                      </a:pPr>
                      <a:r>
                        <a:rPr lang="zh-CN" altLang="en-US" sz="2000" b="1" dirty="0">
                          <a:solidFill>
                            <a:sysClr val="windowText" lastClr="00000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1.通过哥伦布发现美洲、麦哲伦环球航行，初步理解新航路开辟的世界影响。</a:t>
                      </a:r>
                      <a:endParaRPr lang="zh-CN" altLang="en-US" sz="2000" b="1" dirty="0">
                        <a:latin typeface="+mn-ea"/>
                        <a:cs typeface="宋体" panose="02010600030101010101" pitchFamily="2" charset="-122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buFontTx/>
                      </a:pPr>
                      <a:r>
                        <a:rPr lang="en-US" altLang="zh-CN" sz="2000" b="1" dirty="0">
                          <a:solidFill>
                            <a:sysClr val="windowText" lastClr="00000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2</a:t>
                      </a:r>
                      <a:r>
                        <a:rPr lang="zh-CN" altLang="en-US" sz="2000" b="1" dirty="0">
                          <a:solidFill>
                            <a:sysClr val="windowText" lastClr="00000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.知道“三角贸易”，了解资本原始积累的野蛮性和残酷性。</a:t>
                      </a:r>
                      <a:endParaRPr lang="zh-CN" altLang="en-US" sz="2000" b="1" dirty="0">
                        <a:latin typeface="+mn-ea"/>
                        <a:cs typeface="宋体" panose="02010600030101010101" pitchFamily="2" charset="-122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buFontTx/>
                      </a:pPr>
                      <a:r>
                        <a:rPr lang="en-US" altLang="zh-CN" sz="2000" b="1" dirty="0">
                          <a:solidFill>
                            <a:srgbClr val="7030A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3</a:t>
                      </a:r>
                      <a:r>
                        <a:rPr lang="zh-CN" altLang="en-US" sz="2000" b="1" dirty="0">
                          <a:solidFill>
                            <a:srgbClr val="7030A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.通过珍妮机、蒸汽机、铁路和现代工厂制度等的出现，初步理解工业化时代来临的历史意义。</a:t>
                      </a:r>
                      <a:endParaRPr lang="zh-CN" altLang="en-US" sz="2000" b="1" dirty="0">
                        <a:solidFill>
                          <a:srgbClr val="7030A0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buFontTx/>
                      </a:pPr>
                      <a:r>
                        <a:rPr lang="en-US" altLang="zh-CN" sz="2000" b="1" dirty="0">
                          <a:solidFill>
                            <a:srgbClr val="7030A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4</a:t>
                      </a:r>
                      <a:r>
                        <a:rPr lang="zh-CN" altLang="en-US" sz="2000" b="1" dirty="0">
                          <a:solidFill>
                            <a:srgbClr val="7030A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.（教学活动建议）画一幅反映工业革命中动力演进的图示，说说蒸汽机在工厂制产生中的作用。</a:t>
                      </a:r>
                      <a:endParaRPr lang="zh-CN" altLang="en-US" sz="2000" b="1" dirty="0">
                        <a:solidFill>
                          <a:srgbClr val="7030A0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buFontTx/>
                      </a:pPr>
                      <a:r>
                        <a:rPr lang="en-US" altLang="zh-CN" sz="2000" b="1" dirty="0">
                          <a:solidFill>
                            <a:srgbClr val="7030A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5</a:t>
                      </a:r>
                      <a:r>
                        <a:rPr lang="zh-CN" altLang="en-US" sz="2000" b="1" dirty="0">
                          <a:solidFill>
                            <a:srgbClr val="7030A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. 通过电的利用，内燃机与汽车、飞机的诞生等史实，了解第二次工业革命；理解工业革命带来的社会进步和社会问题。</a:t>
                      </a:r>
                      <a:endParaRPr lang="zh-CN" altLang="en-US" sz="2000" b="1" dirty="0">
                        <a:solidFill>
                          <a:srgbClr val="7030A0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buFontTx/>
                      </a:pPr>
                      <a:r>
                        <a:rPr lang="en-US" altLang="zh-CN" sz="2000" b="1" dirty="0">
                          <a:solidFill>
                            <a:srgbClr val="7030A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6</a:t>
                      </a:r>
                      <a:r>
                        <a:rPr lang="zh-CN" altLang="en-US" sz="2000" b="1" dirty="0">
                          <a:solidFill>
                            <a:srgbClr val="7030A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. （教学活动建议）分小组讨论科学技术的发展对社会进步的作用，以及对人类生存环境的影响。</a:t>
                      </a:r>
                      <a:endParaRPr lang="zh-CN" altLang="en-US" sz="2000" b="1" dirty="0">
                        <a:solidFill>
                          <a:srgbClr val="7030A0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buFontTx/>
                      </a:pPr>
                      <a:r>
                        <a:rPr lang="en-US" altLang="zh-CN" sz="2000" b="1" dirty="0">
                          <a:solidFill>
                            <a:srgbClr val="7030A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7</a:t>
                      </a:r>
                      <a:r>
                        <a:rPr lang="zh-CN" altLang="en-US" sz="2000" b="1" dirty="0">
                          <a:solidFill>
                            <a:srgbClr val="7030A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.初步理解世界贸易组织的宗旨和作用</a:t>
                      </a:r>
                      <a:r>
                        <a:rPr lang="zh-CN" altLang="en-US" sz="2000" b="1" dirty="0">
                          <a:solidFill>
                            <a:sysClr val="windowText" lastClr="00000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。</a:t>
                      </a:r>
                      <a:endParaRPr lang="zh-CN" altLang="en-US" sz="2000" b="1" kern="1200" dirty="0">
                        <a:solidFill>
                          <a:sysClr val="windowText" lastClr="000000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en-US" altLang="zh-CN" sz="1800" b="1" i="0" u="none" strike="noStrike" kern="1200" baseline="0" dirty="0">
                          <a:solidFill>
                            <a:sysClr val="windowText" lastClr="000000"/>
                          </a:solidFill>
                          <a:latin typeface="+mn-ea"/>
                          <a:cs typeface="+mn-cs"/>
                        </a:rPr>
                        <a:t>2020</a:t>
                      </a:r>
                    </a:p>
                  </a:txBody>
                  <a:tcPr marL="35996" marR="35996" marT="35996" marB="3599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zh-CN" altLang="en-US" sz="1800" b="1" i="0" u="none" strike="noStrike" kern="1200" baseline="0" dirty="0">
                          <a:solidFill>
                            <a:srgbClr val="FF0000"/>
                          </a:solidFill>
                          <a:latin typeface="+mn-ea"/>
                          <a:cs typeface="+mn-cs"/>
                        </a:rPr>
                        <a:t>第二次工业革命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第 18 题第（1）题 /2 分</a:t>
                      </a:r>
                      <a:endParaRPr lang="zh-CN" altLang="en-US" sz="1800" b="1" i="0" u="none" strike="noStrike" kern="1200" baseline="0" dirty="0">
                        <a:solidFill>
                          <a:srgbClr val="FF0000"/>
                        </a:solidFill>
                        <a:latin typeface="+mn-ea"/>
                        <a:cs typeface="+mn-cs"/>
                        <a:sym typeface="+mn-ea"/>
                      </a:endParaRP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0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endParaRPr lang="en-US" altLang="zh-CN" sz="1800" b="1" i="0" u="none" strike="noStrike" kern="1200" baseline="0" dirty="0">
                        <a:solidFill>
                          <a:sysClr val="windowText" lastClr="000000"/>
                        </a:solidFill>
                        <a:latin typeface="+mn-ea"/>
                        <a:cs typeface="+mn-cs"/>
                      </a:endParaRPr>
                    </a:p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en-US" altLang="zh-CN" sz="1800" b="1" i="0" u="none" baseline="0" dirty="0">
                          <a:solidFill>
                            <a:srgbClr val="000000"/>
                          </a:solidFill>
                          <a:latin typeface="+mn-ea"/>
                        </a:rPr>
                        <a:t>2019</a:t>
                      </a:r>
                      <a:endParaRPr lang="en-US" altLang="zh-CN" sz="1800" b="1" i="0" u="none" strike="noStrike" kern="1200" baseline="0" dirty="0">
                        <a:solidFill>
                          <a:sysClr val="windowText" lastClr="000000"/>
                        </a:solidFill>
                        <a:latin typeface="+mn-ea"/>
                        <a:cs typeface="+mn-cs"/>
                      </a:endParaRPr>
                    </a:p>
                  </a:txBody>
                  <a:tcPr marL="35996" marR="35996" marT="35996" marB="3599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i="0" u="none" strike="noStrike" kern="1200" baseline="0" dirty="0">
                          <a:solidFill>
                            <a:srgbClr val="FF0000"/>
                          </a:solidFill>
                          <a:latin typeface="+mn-ea"/>
                          <a:cs typeface="+mn-cs"/>
                        </a:rPr>
                        <a:t>蒸汽机的广泛应用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第19题第（1）题 /1 分</a:t>
                      </a:r>
                      <a:endParaRPr lang="zh-CN" altLang="en-US" sz="1800" b="1" i="0" u="none" strike="noStrike" kern="1200" baseline="0" dirty="0">
                        <a:solidFill>
                          <a:srgbClr val="FF0000"/>
                        </a:solidFill>
                        <a:latin typeface="+mn-ea"/>
                        <a:cs typeface="+mn-cs"/>
                        <a:sym typeface="+mn-ea"/>
                      </a:endParaRP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3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72000" marB="72000" anchor="ctr"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35996" marR="35996" marT="35996" marB="3599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auto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en-US" altLang="zh-CN" sz="1800" b="1" i="0" u="none" strike="noStrike" kern="1200" baseline="0" dirty="0">
                          <a:solidFill>
                            <a:srgbClr val="FF0000"/>
                          </a:solidFill>
                          <a:latin typeface="+mn-ea"/>
                          <a:cs typeface="+mn-cs"/>
                        </a:rPr>
                        <a:t>      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FF0000"/>
                          </a:solidFill>
                          <a:latin typeface="+mn-ea"/>
                          <a:cs typeface="+mn-cs"/>
                        </a:rPr>
                        <a:t>世界贸易组织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auto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第19题第（5）题 /1 分</a:t>
                      </a:r>
                      <a:endParaRPr lang="zh-CN" altLang="en-US" sz="1800" b="1" i="0" u="none" strike="noStrike" kern="1200" baseline="0" dirty="0">
                        <a:solidFill>
                          <a:srgbClr val="FF0000"/>
                        </a:solidFill>
                        <a:latin typeface="+mn-ea"/>
                        <a:cs typeface="+mn-cs"/>
                        <a:sym typeface="+mn-ea"/>
                      </a:endParaRP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0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72000" marB="72000" anchor="ctr"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en-US" altLang="zh-CN" sz="1800" b="1" i="0" u="none" strike="noStrike" kern="1200" baseline="0" dirty="0">
                          <a:solidFill>
                            <a:sysClr val="windowText" lastClr="000000"/>
                          </a:solidFill>
                          <a:latin typeface="+mn-ea"/>
                          <a:cs typeface="+mn-cs"/>
                        </a:rPr>
                        <a:t>2018</a:t>
                      </a:r>
                    </a:p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endParaRPr lang="en-US" altLang="zh-CN" sz="1800" b="1" i="0" u="none" strike="noStrike" kern="1200" baseline="0" dirty="0">
                        <a:solidFill>
                          <a:sysClr val="windowText" lastClr="000000"/>
                        </a:solidFill>
                        <a:latin typeface="+mn-ea"/>
                        <a:cs typeface="+mn-cs"/>
                      </a:endParaRPr>
                    </a:p>
                  </a:txBody>
                  <a:tcPr marL="35996" marR="35996" marT="35996" marB="3599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ysClr val="windowText" lastClr="000000"/>
                          </a:solidFill>
                          <a:latin typeface="+mn-ea"/>
                          <a:sym typeface="+mn-ea"/>
                        </a:rPr>
                        <a:t>新航路的开辟 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ysClr val="windowText" lastClr="000000"/>
                          </a:solidFill>
                          <a:latin typeface="+mn-ea"/>
                          <a:sym typeface="+mn-ea"/>
                        </a:rPr>
                        <a:t>第 17 题第（1）题 /2 分</a:t>
                      </a:r>
                      <a:endParaRPr lang="zh-CN" altLang="en-US" sz="1800" b="1" i="0" u="none" strike="noStrike" kern="1200" baseline="0" dirty="0">
                        <a:solidFill>
                          <a:sysClr val="windowText" lastClr="000000"/>
                        </a:solidFill>
                        <a:latin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0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35996" marR="35996" marT="35996" marB="3599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蒸汽机的作用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第12题 /2 分</a:t>
                      </a:r>
                      <a:endParaRPr lang="zh-CN" altLang="en-US" sz="1800" b="1" i="0" u="none" strike="noStrike" kern="1200" baseline="0" dirty="0">
                        <a:solidFill>
                          <a:srgbClr val="FF0000"/>
                        </a:solidFill>
                        <a:latin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3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35996" marR="35996" marT="35996" marB="3599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auto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      </a:t>
                      </a: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世界贸易组织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auto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第16题第（3）题 /2 分</a:t>
                      </a:r>
                      <a:endParaRPr lang="zh-CN" altLang="en-US" sz="1800" b="1" i="0" u="none" strike="noStrike" kern="1200" baseline="0" dirty="0">
                        <a:solidFill>
                          <a:srgbClr val="FF0000"/>
                        </a:solidFill>
                        <a:latin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0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72000" marB="72000" anchor="ctr"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en-US" altLang="zh-CN" sz="1800" b="1" i="0" u="none" strike="noStrike" kern="1200" baseline="0" dirty="0">
                          <a:solidFill>
                            <a:sysClr val="windowText" lastClr="000000"/>
                          </a:solidFill>
                          <a:latin typeface="+mn-ea"/>
                          <a:cs typeface="+mn-cs"/>
                        </a:rPr>
                        <a:t>2017</a:t>
                      </a:r>
                    </a:p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en-US" altLang="zh-CN" sz="1800" b="1" i="0" u="none" baseline="0" dirty="0">
                          <a:solidFill>
                            <a:srgbClr val="000000"/>
                          </a:solidFill>
                          <a:latin typeface="+mn-ea"/>
                        </a:rPr>
                        <a:t> </a:t>
                      </a:r>
                      <a:endParaRPr lang="en-US" altLang="zh-CN" sz="1800" b="1" i="0" u="none" strike="noStrike" kern="1200" baseline="0" dirty="0">
                        <a:solidFill>
                          <a:sysClr val="windowText" lastClr="000000"/>
                        </a:solidFill>
                        <a:latin typeface="+mn-ea"/>
                        <a:cs typeface="+mn-cs"/>
                      </a:endParaRPr>
                    </a:p>
                  </a:txBody>
                  <a:tcPr marL="35996" marR="35996" marT="35996" marB="3599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i="0" u="none" baseline="0" dirty="0">
                          <a:solidFill>
                            <a:srgbClr val="000000"/>
                          </a:solidFill>
                          <a:latin typeface="+mn-ea"/>
                        </a:rPr>
                        <a:t>殖民主义的罪恶 </a:t>
                      </a:r>
                      <a:endParaRPr lang="zh-CN" altLang="en-US" sz="1800" b="1" i="0" u="none" baseline="0" dirty="0">
                        <a:solidFill>
                          <a:srgbClr val="000000"/>
                        </a:solidFill>
                        <a:latin typeface="+mn-ea"/>
                        <a:sym typeface="+mn-ea"/>
                      </a:endParaRPr>
                    </a:p>
                  </a:txBody>
                  <a:tcPr marL="35996" marR="35996" marT="35996" marB="35996" anchor="ctr"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ysClr val="windowText" lastClr="000000"/>
                          </a:solidFill>
                          <a:latin typeface="+mn-ea"/>
                          <a:sym typeface="+mn-ea"/>
                        </a:rPr>
                        <a:t>第 15 题 /2 分</a:t>
                      </a:r>
                      <a:endParaRPr lang="zh-CN" altLang="en-US" sz="1800" b="1" i="0" u="none" strike="noStrike" kern="1200" baseline="0" dirty="0">
                        <a:solidFill>
                          <a:sysClr val="windowText" lastClr="000000"/>
                        </a:solidFill>
                        <a:latin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35996" marR="35996" marT="35996" marB="35996" anchor="ctr"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1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72000" marB="72000" anchor="ctr"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i="0" u="none" strike="noStrike" kern="1200" baseline="0" dirty="0">
                          <a:solidFill>
                            <a:sysClr val="windowText" lastClr="000000"/>
                          </a:solidFill>
                          <a:latin typeface="+mn-ea"/>
                          <a:cs typeface="+mn-cs"/>
                        </a:rPr>
                        <a:t>新航路的开辟、殖民扩张  </a:t>
                      </a:r>
                    </a:p>
                  </a:txBody>
                  <a:tcPr marL="72000" marR="72000" marT="72000" marB="72000" anchor="ctr"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ysClr val="windowText" lastClr="000000"/>
                          </a:solidFill>
                          <a:latin typeface="+mn-ea"/>
                          <a:sym typeface="+mn-ea"/>
                        </a:rPr>
                        <a:t>第18 题第（2）题 /2 分</a:t>
                      </a:r>
                      <a:endParaRPr lang="zh-CN" altLang="en-US" sz="1800" b="1" i="0" u="none" strike="noStrike" kern="1200" baseline="0" dirty="0">
                        <a:solidFill>
                          <a:sysClr val="windowText" lastClr="000000"/>
                        </a:solidFill>
                        <a:latin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35996" marR="35996" marT="35996" marB="35996" anchor="ctr"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32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i="0" u="none" strike="noStrike" kern="1200" baseline="0" dirty="0">
                          <a:solidFill>
                            <a:srgbClr val="FF0000"/>
                          </a:solidFill>
                          <a:latin typeface="+mn-ea"/>
                          <a:cs typeface="+mn-cs"/>
                        </a:rPr>
                        <a:t>工业革命与英国崛起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第18题第（2）题 /2 分</a:t>
                      </a:r>
                      <a:endParaRPr lang="zh-CN" altLang="en-US" sz="1800" b="1" i="0" u="none" strike="noStrike" kern="1200" baseline="0" dirty="0">
                        <a:solidFill>
                          <a:srgbClr val="FF0000"/>
                        </a:solidFill>
                        <a:latin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40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72000" marB="72000" anchor="ctr"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en-US" altLang="zh-CN" sz="1800" b="1" i="0" u="none" strike="noStrike" kern="1200" baseline="0" dirty="0">
                          <a:solidFill>
                            <a:sysClr val="windowText" lastClr="000000"/>
                          </a:solidFill>
                          <a:latin typeface="+mn-ea"/>
                          <a:cs typeface="+mn-cs"/>
                        </a:rPr>
                        <a:t>2016</a:t>
                      </a:r>
                    </a:p>
                  </a:txBody>
                  <a:tcPr marL="35996" marR="35996" marT="35996" marB="3599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i="0" u="none" baseline="0" dirty="0">
                          <a:solidFill>
                            <a:srgbClr val="000000"/>
                          </a:solidFill>
                          <a:latin typeface="+mn-ea"/>
                        </a:rPr>
                        <a:t>新航路的开辟 </a:t>
                      </a:r>
                      <a:endParaRPr lang="zh-CN" altLang="en-US" sz="1800" b="1" i="0" u="none" baseline="0" dirty="0">
                        <a:solidFill>
                          <a:srgbClr val="000000"/>
                        </a:solidFill>
                        <a:latin typeface="+mn-ea"/>
                        <a:sym typeface="+mn-ea"/>
                      </a:endParaRP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rgbClr val="000000"/>
                          </a:solidFill>
                          <a:latin typeface="+mn-ea"/>
                          <a:sym typeface="微软雅黑" panose="020B0503020204020204" charset="-122"/>
                        </a:rPr>
                        <a:t>第 17 题第（1）题 /2 分</a:t>
                      </a:r>
                      <a:endParaRPr lang="zh-CN" altLang="en-US" sz="1800" b="1" dirty="0">
                        <a:solidFill>
                          <a:srgbClr val="000000"/>
                        </a:solidFill>
                        <a:latin typeface="+mn-ea"/>
                        <a:cs typeface="宋体" panose="02010600030101010101" pitchFamily="2" charset="-122"/>
                        <a:sym typeface="微软雅黑" panose="020B0503020204020204" charset="-122"/>
                      </a:endParaRP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756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72000" marB="72000" anchor="ctr"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i="0" u="none" strike="noStrike" kern="1200" baseline="0" dirty="0">
                          <a:solidFill>
                            <a:sysClr val="windowText" lastClr="000000"/>
                          </a:solidFill>
                          <a:latin typeface="+mn-ea"/>
                          <a:cs typeface="+mn-cs"/>
                        </a:rPr>
                        <a:t>新航路的开辟与</a:t>
                      </a:r>
                    </a:p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i="0" u="none" strike="noStrike" kern="1200" baseline="0" dirty="0">
                          <a:solidFill>
                            <a:sysClr val="windowText" lastClr="000000"/>
                          </a:solidFill>
                          <a:latin typeface="+mn-ea"/>
                          <a:cs typeface="+mn-cs"/>
                        </a:rPr>
                        <a:t>“三角贸易”的联系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ysClr val="windowText" lastClr="00000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第 17 题第（2）题 /2 分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13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72000" marB="72000" anchor="ctr">
                    <a:lnL w="12700" cmpd="sng">
                      <a:solidFill>
                        <a:sysClr val="windowText" lastClr="000000"/>
                      </a:solidFill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zh-CN" altLang="en-US" sz="1800" b="1" i="0" u="none" strike="noStrike" kern="1200" baseline="0" dirty="0">
                          <a:solidFill>
                            <a:srgbClr val="FF0000"/>
                          </a:solidFill>
                          <a:latin typeface="+mn-ea"/>
                          <a:cs typeface="+mn-cs"/>
                        </a:rPr>
                        <a:t>19世纪欧洲的工业革命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zh-CN" altLang="en-US" sz="1800" b="1" i="0" u="none" strike="noStrike" kern="1200" baseline="0" dirty="0">
                          <a:solidFill>
                            <a:srgbClr val="FF0000"/>
                          </a:solidFill>
                          <a:latin typeface="+mn-ea"/>
                          <a:cs typeface="宋体" panose="02010600030101010101" pitchFamily="2" charset="-122"/>
                        </a:rPr>
                        <a:t>第 18 题第（3）题 /3 分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890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35996" marR="35996" marT="35996" marB="3599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auto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     </a:t>
                      </a: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世界贸易的发展特点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auto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第17题第（3）题 /2 分</a:t>
                      </a:r>
                      <a:endParaRPr lang="zh-CN" altLang="en-US" sz="1800" b="1" i="0" u="none" strike="noStrike" kern="1200" baseline="0" dirty="0">
                        <a:solidFill>
                          <a:srgbClr val="FF0000"/>
                        </a:solidFill>
                        <a:latin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2" name="缺角矩形 51"/>
          <p:cNvSpPr/>
          <p:nvPr/>
        </p:nvSpPr>
        <p:spPr>
          <a:xfrm>
            <a:off x="0" y="113665"/>
            <a:ext cx="897890" cy="2872105"/>
          </a:xfrm>
          <a:prstGeom prst="plaqu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4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考情分析</a:t>
            </a: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缺角矩形 1">
            <a:extLst>
              <a:ext uri="{FF2B5EF4-FFF2-40B4-BE49-F238E27FC236}">
                <a16:creationId xmlns:a16="http://schemas.microsoft.com/office/drawing/2014/main" id="{12E3FE3A-E999-41A1-861E-CCDB0C9A8FAD}"/>
              </a:ext>
            </a:extLst>
          </p:cNvPr>
          <p:cNvSpPr/>
          <p:nvPr/>
        </p:nvSpPr>
        <p:spPr>
          <a:xfrm>
            <a:off x="0" y="0"/>
            <a:ext cx="3506470" cy="857885"/>
          </a:xfrm>
          <a:prstGeom prst="plaqu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4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必备知识串讲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2BCFEED-AA42-43D6-ADD5-B5845AA96BFB}"/>
              </a:ext>
            </a:extLst>
          </p:cNvPr>
          <p:cNvSpPr txBox="1"/>
          <p:nvPr/>
        </p:nvSpPr>
        <p:spPr>
          <a:xfrm>
            <a:off x="0" y="963851"/>
            <a:ext cx="7271133" cy="646331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612140"/>
            <a:r>
              <a:rPr 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考点三　 三次工业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科技）</a:t>
            </a:r>
            <a:r>
              <a:rPr 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革命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4" name="Picture 8" descr="W020100825477755389930">
            <a:extLst>
              <a:ext uri="{FF2B5EF4-FFF2-40B4-BE49-F238E27FC236}">
                <a16:creationId xmlns:a16="http://schemas.microsoft.com/office/drawing/2014/main" id="{C42632B6-131E-45A2-8F0E-E398DA895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376" y="2123616"/>
            <a:ext cx="3922002" cy="4734383"/>
          </a:xfrm>
          <a:prstGeom prst="rect">
            <a:avLst/>
          </a:prstGeom>
          <a:noFill/>
          <a:ln w="38100" cap="flat" cmpd="dbl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5" name="Picture 1" descr="C:\Users\Administrator\Desktop\6608733_112735166000_2.jpg">
            <a:extLst>
              <a:ext uri="{FF2B5EF4-FFF2-40B4-BE49-F238E27FC236}">
                <a16:creationId xmlns:a16="http://schemas.microsoft.com/office/drawing/2014/main" id="{D648E8D0-1DB6-46E7-BF96-7AF904D58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b="5019"/>
          <a:stretch>
            <a:fillRect/>
          </a:stretch>
        </p:blipFill>
        <p:spPr bwMode="auto">
          <a:xfrm>
            <a:off x="8086378" y="2123616"/>
            <a:ext cx="3668619" cy="4596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7819EDB-B0B3-4206-B0C5-F56E4B31D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6" y="2123616"/>
            <a:ext cx="4098274" cy="47343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FAF1889-104A-40EA-B10C-4456645C25DB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0163552"/>
              </p:ext>
            </p:extLst>
          </p:nvPr>
        </p:nvGraphicFramePr>
        <p:xfrm>
          <a:off x="1" y="0"/>
          <a:ext cx="12191999" cy="6803538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1368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3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1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28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名称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工业革命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第二次工业革命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第三次科技革命</a:t>
                      </a:r>
                      <a:r>
                        <a:rPr lang="zh-CN" altLang="en-US" sz="2000" b="1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（九下</a:t>
                      </a:r>
                      <a:r>
                        <a:rPr lang="en-US" altLang="zh-CN" sz="2000" b="1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P82)</a:t>
                      </a:r>
                      <a:endParaRPr lang="zh-CN" altLang="en-US" sz="2000" b="1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36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开始时间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　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18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世纪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60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年代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　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19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世纪六七十年代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20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世纪四五十年代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7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主要标志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   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蒸汽机的广泛应用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    电力、内燃机的广泛应用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原子能、电子计算机、航天技术、生物工程等。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71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领先国家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英国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美、德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    美国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398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进入时代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5447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主要发明</a:t>
                      </a:r>
                      <a:endParaRPr lang="en-US" altLang="zh-CN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（成果）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开始：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哈格里夫斯发明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_________</a:t>
                      </a: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重要标志：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瓦特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________</a:t>
                      </a:r>
                      <a:endParaRPr kumimoji="0" lang="zh-CN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铁路时代的开始</a:t>
                      </a:r>
                      <a:r>
                        <a:rPr kumimoji="0" lang="zh-CN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：1825 年，</a:t>
                      </a:r>
                      <a:r>
                        <a:rPr kumimoji="0" lang="en-US" altLang="zh-CN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_______</a:t>
                      </a:r>
                      <a:r>
                        <a:rPr kumimoji="0" lang="zh-CN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设计的</a:t>
                      </a:r>
                      <a:r>
                        <a:rPr kumimoji="0" lang="en-US" altLang="zh-CN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________</a:t>
                      </a:r>
                      <a:r>
                        <a:rPr kumimoji="0" lang="zh-CN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正式试车。</a:t>
                      </a: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重要发明：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发电机、电动机、内燃机</a:t>
                      </a:r>
                      <a:endParaRPr lang="en-US" altLang="zh-CN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爱迪生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发明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____________</a:t>
                      </a: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卡尔</a:t>
                      </a:r>
                      <a:r>
                        <a:rPr lang="en-US" altLang="zh-CN" sz="20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zh-CN" altLang="en-US" sz="20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本茨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制造出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_____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驱动的汽车。</a:t>
                      </a:r>
                      <a:endParaRPr lang="en-US" altLang="zh-CN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莱特兄弟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发明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_____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。</a:t>
                      </a:r>
                      <a:endParaRPr lang="en-US" altLang="zh-CN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福特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使用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_________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生产汽车。</a:t>
                      </a:r>
                      <a:endParaRPr lang="en-US" altLang="zh-CN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化学工业和新材料</a:t>
                      </a:r>
                      <a:endParaRPr lang="en-US" altLang="zh-CN" sz="2000" b="1" dirty="0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原子弹</a:t>
                      </a: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东方红一号</a:t>
                      </a: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籼型杂交水稻</a:t>
                      </a:r>
                      <a:endParaRPr lang="en-US" altLang="zh-CN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神舟系列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96206"/>
                  </a:ext>
                </a:extLst>
              </a:tr>
              <a:tr h="665834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能源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en-US" altLang="zh-CN" sz="2000" b="1" dirty="0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994728"/>
                  </a:ext>
                </a:extLst>
              </a:tr>
              <a:tr h="665834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特点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许多技术发明来源于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___________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①_____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和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_____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紧密结合。</a:t>
                      </a:r>
                      <a:endParaRPr lang="en-US" altLang="zh-CN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②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第二次工业革命几乎在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____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。</a:t>
                      </a:r>
                      <a:endParaRPr lang="en-US" altLang="zh-CN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zh-CN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③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一些后起的国家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___________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。</a:t>
                      </a:r>
                      <a:endParaRPr lang="en-US" altLang="zh-CN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23938"/>
                  </a:ext>
                </a:extLst>
              </a:tr>
            </a:tbl>
          </a:graphicData>
        </a:graphic>
      </p:graphicFrame>
      <p:sp>
        <p:nvSpPr>
          <p:cNvPr id="5" name="TextBox 9">
            <a:extLst>
              <a:ext uri="{FF2B5EF4-FFF2-40B4-BE49-F238E27FC236}">
                <a16:creationId xmlns:a16="http://schemas.microsoft.com/office/drawing/2014/main" id="{3897ED2F-ECDF-4471-8658-433F7723A507}"/>
              </a:ext>
            </a:extLst>
          </p:cNvPr>
          <p:cNvSpPr txBox="1"/>
          <p:nvPr/>
        </p:nvSpPr>
        <p:spPr>
          <a:xfrm>
            <a:off x="1343189" y="2031049"/>
            <a:ext cx="1084881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蒸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汽</a:t>
            </a:r>
            <a:r>
              <a:rPr lang="zh-CN" altLang="en-US" sz="20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时代                 电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气</a:t>
            </a:r>
            <a:r>
              <a:rPr lang="zh-CN" altLang="en-US" sz="20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时代                     信息时代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CCFB478-E36F-4E16-9C35-834F428FF1E1}"/>
              </a:ext>
            </a:extLst>
          </p:cNvPr>
          <p:cNvCxnSpPr/>
          <p:nvPr/>
        </p:nvCxnSpPr>
        <p:spPr>
          <a:xfrm>
            <a:off x="8963025" y="5924550"/>
            <a:ext cx="3114675" cy="781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25C4DF0-FE28-4FC2-AC01-3A0E6FCB7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7" y="99150"/>
            <a:ext cx="11710930" cy="63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56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L-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420"/>
            <a:ext cx="4743451" cy="562951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0315AF35-7482-45AC-AFD6-2C40B39B6427}"/>
              </a:ext>
            </a:extLst>
          </p:cNvPr>
          <p:cNvSpPr/>
          <p:nvPr/>
        </p:nvSpPr>
        <p:spPr>
          <a:xfrm>
            <a:off x="0" y="0"/>
            <a:ext cx="8696325" cy="6096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3200" dirty="0">
              <a:latin typeface="+mn-ea"/>
            </a:endParaRPr>
          </a:p>
          <a:p>
            <a:pPr algn="ctr"/>
            <a:r>
              <a:rPr lang="en-US" altLang="zh-CN" sz="3200" b="1" dirty="0">
                <a:latin typeface="+mn-ea"/>
              </a:rPr>
              <a:t>【</a:t>
            </a:r>
            <a:r>
              <a:rPr lang="zh-CN" altLang="en-US" sz="3200" b="1" dirty="0">
                <a:latin typeface="+mn-ea"/>
              </a:rPr>
              <a:t>图解历史</a:t>
            </a:r>
            <a:r>
              <a:rPr lang="en-US" altLang="zh-CN" sz="3200" b="1" dirty="0">
                <a:latin typeface="+mn-ea"/>
              </a:rPr>
              <a:t>】</a:t>
            </a:r>
            <a:r>
              <a:rPr lang="zh-CN" altLang="en-US" sz="3200" b="1" dirty="0">
                <a:latin typeface="+mn-ea"/>
              </a:rPr>
              <a:t>　三次工业（科技）革命的影响</a:t>
            </a:r>
          </a:p>
          <a:p>
            <a:pPr algn="ctr"/>
            <a:endParaRPr lang="zh-CN" altLang="en-US" dirty="0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D82EC5DC-665B-472E-8BF9-B9D41A84FC21}"/>
              </a:ext>
            </a:extLst>
          </p:cNvPr>
          <p:cNvSpPr/>
          <p:nvPr/>
        </p:nvSpPr>
        <p:spPr>
          <a:xfrm>
            <a:off x="7222330" y="1446698"/>
            <a:ext cx="1685925" cy="18480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第二次工业革命</a:t>
            </a: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53D5B7FC-97BE-4457-86DB-45FDCBEA44D8}"/>
              </a:ext>
            </a:extLst>
          </p:cNvPr>
          <p:cNvCxnSpPr>
            <a:cxnSpLocks/>
          </p:cNvCxnSpPr>
          <p:nvPr/>
        </p:nvCxnSpPr>
        <p:spPr>
          <a:xfrm flipV="1">
            <a:off x="8801099" y="1522539"/>
            <a:ext cx="942971" cy="4148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4B51E94D-39BF-49DE-A8E9-DFC1FABAB3EF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865391" y="2745847"/>
            <a:ext cx="1059659" cy="3678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99D28D69-1392-4219-B848-0D860596604E}"/>
              </a:ext>
            </a:extLst>
          </p:cNvPr>
          <p:cNvSpPr/>
          <p:nvPr/>
        </p:nvSpPr>
        <p:spPr>
          <a:xfrm>
            <a:off x="9786934" y="992985"/>
            <a:ext cx="1600200" cy="5933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垄断组织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0241B203-B586-4E84-A753-66DCA61907CA}"/>
              </a:ext>
            </a:extLst>
          </p:cNvPr>
          <p:cNvCxnSpPr>
            <a:cxnSpLocks/>
          </p:cNvCxnSpPr>
          <p:nvPr/>
        </p:nvCxnSpPr>
        <p:spPr>
          <a:xfrm flipH="1" flipV="1">
            <a:off x="6548434" y="1509555"/>
            <a:ext cx="792959" cy="5395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CF997C8F-1DF5-46B6-BE00-025F72521D68}"/>
              </a:ext>
            </a:extLst>
          </p:cNvPr>
          <p:cNvCxnSpPr>
            <a:cxnSpLocks/>
          </p:cNvCxnSpPr>
          <p:nvPr/>
        </p:nvCxnSpPr>
        <p:spPr>
          <a:xfrm flipH="1">
            <a:off x="6629397" y="2745847"/>
            <a:ext cx="701273" cy="6377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8737FEDF-FF3A-4940-9F31-25D44F35DA06}"/>
              </a:ext>
            </a:extLst>
          </p:cNvPr>
          <p:cNvSpPr/>
          <p:nvPr/>
        </p:nvSpPr>
        <p:spPr>
          <a:xfrm>
            <a:off x="9925050" y="2817036"/>
            <a:ext cx="1600200" cy="5933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工业化强国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DF65A48-DA5E-4A65-9828-3774A2D68171}"/>
              </a:ext>
            </a:extLst>
          </p:cNvPr>
          <p:cNvSpPr/>
          <p:nvPr/>
        </p:nvSpPr>
        <p:spPr>
          <a:xfrm>
            <a:off x="5219699" y="906253"/>
            <a:ext cx="1600200" cy="59330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电气时代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3136B42-2038-4537-9448-70E7B69A7939}"/>
              </a:ext>
            </a:extLst>
          </p:cNvPr>
          <p:cNvSpPr/>
          <p:nvPr/>
        </p:nvSpPr>
        <p:spPr>
          <a:xfrm rot="10800000" flipV="1">
            <a:off x="5019671" y="3132347"/>
            <a:ext cx="1600200" cy="5933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人口、教育、城市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7C7157F-C091-460C-8277-BE5654849EC5}"/>
              </a:ext>
            </a:extLst>
          </p:cNvPr>
          <p:cNvSpPr txBox="1"/>
          <p:nvPr/>
        </p:nvSpPr>
        <p:spPr>
          <a:xfrm>
            <a:off x="6205535" y="1753360"/>
            <a:ext cx="1059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生产力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957131B-9512-4596-AFBB-25D10833735B}"/>
              </a:ext>
            </a:extLst>
          </p:cNvPr>
          <p:cNvSpPr txBox="1"/>
          <p:nvPr/>
        </p:nvSpPr>
        <p:spPr>
          <a:xfrm>
            <a:off x="8440341" y="1265138"/>
            <a:ext cx="141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生产关系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DCD3BF7-2E82-46CF-AE54-8C2EB134BE4A}"/>
              </a:ext>
            </a:extLst>
          </p:cNvPr>
          <p:cNvSpPr txBox="1"/>
          <p:nvPr/>
        </p:nvSpPr>
        <p:spPr>
          <a:xfrm>
            <a:off x="6081710" y="2450112"/>
            <a:ext cx="1302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社会变化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1496F7A-1FE3-4F2E-BC60-B3D8DA83F29A}"/>
              </a:ext>
            </a:extLst>
          </p:cNvPr>
          <p:cNvSpPr txBox="1"/>
          <p:nvPr/>
        </p:nvSpPr>
        <p:spPr>
          <a:xfrm>
            <a:off x="8823722" y="2415996"/>
            <a:ext cx="141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世界格局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3F9617AF-EB02-4EBB-84DE-BB9555D22F73}"/>
              </a:ext>
            </a:extLst>
          </p:cNvPr>
          <p:cNvSpPr/>
          <p:nvPr/>
        </p:nvSpPr>
        <p:spPr>
          <a:xfrm>
            <a:off x="7429508" y="4045449"/>
            <a:ext cx="1685925" cy="18480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第三次科技革命</a:t>
            </a: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436C6ECA-719F-4B7C-B374-19C958A93DA1}"/>
              </a:ext>
            </a:extLst>
          </p:cNvPr>
          <p:cNvCxnSpPr>
            <a:cxnSpLocks/>
          </p:cNvCxnSpPr>
          <p:nvPr/>
        </p:nvCxnSpPr>
        <p:spPr>
          <a:xfrm flipH="1">
            <a:off x="6519852" y="4968940"/>
            <a:ext cx="92036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D125BE20-D70E-4FEC-AC89-64952BCEB02E}"/>
              </a:ext>
            </a:extLst>
          </p:cNvPr>
          <p:cNvSpPr txBox="1"/>
          <p:nvPr/>
        </p:nvSpPr>
        <p:spPr>
          <a:xfrm>
            <a:off x="6559138" y="5102202"/>
            <a:ext cx="1059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生产力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00A9463E-9C25-4DE4-AD27-53BFA3563AF0}"/>
              </a:ext>
            </a:extLst>
          </p:cNvPr>
          <p:cNvSpPr/>
          <p:nvPr/>
        </p:nvSpPr>
        <p:spPr>
          <a:xfrm>
            <a:off x="4938700" y="4575116"/>
            <a:ext cx="1600200" cy="59330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信息化时代</a:t>
            </a: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581B8D4B-A2CA-4E93-92EC-791A9E42EB59}"/>
              </a:ext>
            </a:extLst>
          </p:cNvPr>
          <p:cNvCxnSpPr>
            <a:cxnSpLocks/>
          </p:cNvCxnSpPr>
          <p:nvPr/>
        </p:nvCxnSpPr>
        <p:spPr>
          <a:xfrm>
            <a:off x="9115433" y="4851788"/>
            <a:ext cx="12108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id="{2C76F662-F2E2-440E-985F-D1D586FC74F6}"/>
              </a:ext>
            </a:extLst>
          </p:cNvPr>
          <p:cNvSpPr/>
          <p:nvPr/>
        </p:nvSpPr>
        <p:spPr>
          <a:xfrm>
            <a:off x="10389359" y="4575116"/>
            <a:ext cx="1600200" cy="449053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计算机网络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F5A8E17-1963-444E-8405-8320B8527227}"/>
              </a:ext>
            </a:extLst>
          </p:cNvPr>
          <p:cNvSpPr txBox="1"/>
          <p:nvPr/>
        </p:nvSpPr>
        <p:spPr>
          <a:xfrm>
            <a:off x="9115433" y="4968940"/>
            <a:ext cx="1497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社会生活</a:t>
            </a: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55BE8986-C5FA-4340-9F0D-C6246A706787}"/>
              </a:ext>
            </a:extLst>
          </p:cNvPr>
          <p:cNvCxnSpPr>
            <a:cxnSpLocks/>
          </p:cNvCxnSpPr>
          <p:nvPr/>
        </p:nvCxnSpPr>
        <p:spPr>
          <a:xfrm>
            <a:off x="11158468" y="5129591"/>
            <a:ext cx="0" cy="6501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59D95E8D-933A-4F08-9F2A-0C7CC54B6A3E}"/>
              </a:ext>
            </a:extLst>
          </p:cNvPr>
          <p:cNvSpPr/>
          <p:nvPr/>
        </p:nvSpPr>
        <p:spPr>
          <a:xfrm>
            <a:off x="10467959" y="5779761"/>
            <a:ext cx="1600200" cy="5933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拓展了</a:t>
            </a:r>
            <a:endParaRPr lang="en-US" altLang="zh-CN" sz="2000" b="1" dirty="0"/>
          </a:p>
          <a:p>
            <a:pPr algn="ctr"/>
            <a:r>
              <a:rPr lang="zh-CN" altLang="en-US" sz="2000" b="1" dirty="0"/>
              <a:t>推动了</a:t>
            </a:r>
          </a:p>
        </p:txBody>
      </p: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41393D06-BB45-4D02-BB62-1D9D193082CD}"/>
              </a:ext>
            </a:extLst>
          </p:cNvPr>
          <p:cNvCxnSpPr>
            <a:cxnSpLocks/>
          </p:cNvCxnSpPr>
          <p:nvPr/>
        </p:nvCxnSpPr>
        <p:spPr>
          <a:xfrm>
            <a:off x="5717361" y="5168421"/>
            <a:ext cx="0" cy="6259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82DFCFBE-A406-47F1-8894-1C476884F398}"/>
              </a:ext>
            </a:extLst>
          </p:cNvPr>
          <p:cNvSpPr/>
          <p:nvPr/>
        </p:nvSpPr>
        <p:spPr>
          <a:xfrm>
            <a:off x="4973235" y="5824872"/>
            <a:ext cx="1600200" cy="8210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提高了</a:t>
            </a:r>
            <a:endParaRPr lang="en-US" altLang="zh-CN" sz="2000" b="1" dirty="0"/>
          </a:p>
          <a:p>
            <a:pPr algn="ctr"/>
            <a:r>
              <a:rPr lang="zh-CN" altLang="en-US" sz="2000" b="1" dirty="0"/>
              <a:t>加速了</a:t>
            </a:r>
            <a:endParaRPr lang="en-US" altLang="zh-CN" sz="2000" b="1" dirty="0"/>
          </a:p>
          <a:p>
            <a:pPr algn="ctr"/>
            <a:r>
              <a:rPr lang="zh-CN" altLang="en-US" sz="2000" b="1" dirty="0"/>
              <a:t>产生了</a:t>
            </a:r>
          </a:p>
        </p:txBody>
      </p:sp>
      <p:sp>
        <p:nvSpPr>
          <p:cNvPr id="51" name="流程图: 资料带 50">
            <a:extLst>
              <a:ext uri="{FF2B5EF4-FFF2-40B4-BE49-F238E27FC236}">
                <a16:creationId xmlns:a16="http://schemas.microsoft.com/office/drawing/2014/main" id="{10A87380-7EC1-4FE5-B5D2-4B3CF811B84A}"/>
              </a:ext>
            </a:extLst>
          </p:cNvPr>
          <p:cNvSpPr/>
          <p:nvPr/>
        </p:nvSpPr>
        <p:spPr>
          <a:xfrm>
            <a:off x="28573" y="2231254"/>
            <a:ext cx="12039585" cy="2514412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科技是第一生产力</a:t>
            </a:r>
          </a:p>
        </p:txBody>
      </p:sp>
    </p:spTree>
    <p:extLst>
      <p:ext uri="{BB962C8B-B14F-4D97-AF65-F5344CB8AC3E}">
        <p14:creationId xmlns:p14="http://schemas.microsoft.com/office/powerpoint/2010/main" val="215166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3">
            <a:extLst>
              <a:ext uri="{FF2B5EF4-FFF2-40B4-BE49-F238E27FC236}">
                <a16:creationId xmlns:a16="http://schemas.microsoft.com/office/drawing/2014/main" id="{55B86685-C017-4FA9-A75F-22916E702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4700" y="804051"/>
            <a:ext cx="3057526" cy="282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043909FB-AA3D-405E-BBF3-8DE3E4392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2099"/>
            <a:ext cx="3439130" cy="345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142410C-6737-40FF-B684-41B5AFF3D291}"/>
              </a:ext>
            </a:extLst>
          </p:cNvPr>
          <p:cNvSpPr/>
          <p:nvPr/>
        </p:nvSpPr>
        <p:spPr>
          <a:xfrm>
            <a:off x="0" y="223775"/>
            <a:ext cx="5133975" cy="183832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dirty="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reflection stA="45000" endPos="38000" dist="50800" dir="5400000" sy="-100000" algn="bl" rotWithShape="0"/>
                </a:effectLst>
                <a:latin typeface="宋体" panose="02010600030101010101" pitchFamily="2" charset="-122"/>
              </a:rPr>
              <a:t>辉煌</a:t>
            </a:r>
            <a:r>
              <a:rPr lang="zh-CN" altLang="en-US" sz="3600" dirty="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下的思索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195E264-2C9A-4A33-A81B-E54FC3C13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4621" y="468392"/>
            <a:ext cx="3141644" cy="323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C5F3537-BE33-4FC0-9580-9D57588D4C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8659" y="0"/>
            <a:ext cx="2873341" cy="3429000"/>
          </a:xfrm>
          <a:prstGeom prst="rect">
            <a:avLst/>
          </a:prstGeom>
        </p:spPr>
      </p:pic>
      <p:pic>
        <p:nvPicPr>
          <p:cNvPr id="11" name="图片 10" descr="20170108042738_fa5f365aba054c59ef929c74b3027065_1">
            <a:extLst>
              <a:ext uri="{FF2B5EF4-FFF2-40B4-BE49-F238E27FC236}">
                <a16:creationId xmlns:a16="http://schemas.microsoft.com/office/drawing/2014/main" id="{CE85A841-9173-4EA4-929D-12D4224695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0742" y="3698544"/>
            <a:ext cx="4505139" cy="3076797"/>
          </a:xfrm>
          <a:prstGeom prst="rect">
            <a:avLst/>
          </a:prstGeom>
        </p:spPr>
      </p:pic>
      <p:pic>
        <p:nvPicPr>
          <p:cNvPr id="12" name="图片 11" descr="t012717aea1ab4d385e">
            <a:extLst>
              <a:ext uri="{FF2B5EF4-FFF2-40B4-BE49-F238E27FC236}">
                <a16:creationId xmlns:a16="http://schemas.microsoft.com/office/drawing/2014/main" id="{BAD97B84-5FA0-402E-81B1-5327B93C54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5687" y="3431524"/>
            <a:ext cx="4406313" cy="3345584"/>
          </a:xfrm>
          <a:prstGeom prst="rect">
            <a:avLst/>
          </a:prstGeom>
        </p:spPr>
      </p:pic>
      <p:sp>
        <p:nvSpPr>
          <p:cNvPr id="13" name="流程图: 资料带 12">
            <a:extLst>
              <a:ext uri="{FF2B5EF4-FFF2-40B4-BE49-F238E27FC236}">
                <a16:creationId xmlns:a16="http://schemas.microsoft.com/office/drawing/2014/main" id="{01F16E87-3BC8-4128-94EB-853CEB996066}"/>
              </a:ext>
            </a:extLst>
          </p:cNvPr>
          <p:cNvSpPr/>
          <p:nvPr/>
        </p:nvSpPr>
        <p:spPr>
          <a:xfrm>
            <a:off x="28573" y="2231254"/>
            <a:ext cx="12163427" cy="2514412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科技是把双刃剑</a:t>
            </a:r>
          </a:p>
        </p:txBody>
      </p:sp>
    </p:spTree>
    <p:extLst>
      <p:ext uri="{BB962C8B-B14F-4D97-AF65-F5344CB8AC3E}">
        <p14:creationId xmlns:p14="http://schemas.microsoft.com/office/powerpoint/2010/main" val="14945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669967" y="1158158"/>
            <a:ext cx="10112333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gency FB" panose="020B0503020202020204" pitchFamily="34" charset="0"/>
                <a:ea typeface="黑体" panose="02010609060101010101" pitchFamily="2" charset="-122"/>
              </a:rPr>
              <a:t>有人说：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gency FB" panose="020B0503020202020204" pitchFamily="34" charset="0"/>
                <a:ea typeface="黑体" panose="02010609060101010101" pitchFamily="2" charset="-122"/>
              </a:rPr>
              <a:t>“第一次工业革命时，中国正在沉睡；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gency FB" panose="020B0503020202020204" pitchFamily="34" charset="0"/>
              <a:ea typeface="黑体" panose="0201060906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gency FB" panose="020B0503020202020204" pitchFamily="34" charset="0"/>
                <a:ea typeface="黑体" panose="02010609060101010101" pitchFamily="2" charset="-122"/>
              </a:rPr>
              <a:t>    第二次工业革命时，中国正在挣扎；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gency FB" panose="020B0503020202020204" pitchFamily="34" charset="0"/>
              <a:ea typeface="黑体" panose="0201060906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gency FB" panose="020B0503020202020204" pitchFamily="34" charset="0"/>
                <a:ea typeface="黑体" panose="02010609060101010101" pitchFamily="2" charset="-122"/>
              </a:rPr>
              <a:t>    第三次科技革命时，中国开始奋起！”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4100" y="357166"/>
            <a:ext cx="4143404" cy="1198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3600" b="1" i="0" u="none" strike="noStrike" kern="10" cap="none" spc="0" normalizeH="0" baseline="0" noProof="0">
              <a:ln w="19050">
                <a:solidFill>
                  <a:srgbClr val="FF0000"/>
                </a:solidFill>
                <a:rou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7410" name="文本框 17409"/>
          <p:cNvSpPr txBox="1"/>
          <p:nvPr/>
        </p:nvSpPr>
        <p:spPr>
          <a:xfrm>
            <a:off x="579470" y="4239069"/>
            <a:ext cx="4430680" cy="2064668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 wrap="square" lIns="90170" tIns="46990" rIns="90170" bIns="4699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第一次工业革命时：清政府实行“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闭关锁国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”政策，与世隔绝，使我们错过了机遇。</a:t>
            </a:r>
          </a:p>
        </p:txBody>
      </p:sp>
      <p:sp>
        <p:nvSpPr>
          <p:cNvPr id="17411" name="文本框 17410"/>
          <p:cNvSpPr txBox="1"/>
          <p:nvPr/>
        </p:nvSpPr>
        <p:spPr>
          <a:xfrm>
            <a:off x="6667504" y="3943724"/>
            <a:ext cx="4695821" cy="2557110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 wrap="square" lIns="90170" tIns="46990" rIns="90170" bIns="4699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472C4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第二次工业革命时：中国处于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半殖民地半封建社会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，在中外反动势力的压迫下，中国又一次与之失之交臂。 </a:t>
            </a:r>
          </a:p>
        </p:txBody>
      </p:sp>
      <p:sp>
        <p:nvSpPr>
          <p:cNvPr id="17413" name="矩形 17412"/>
          <p:cNvSpPr/>
          <p:nvPr/>
        </p:nvSpPr>
        <p:spPr>
          <a:xfrm>
            <a:off x="248079" y="86219"/>
            <a:ext cx="6009733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我们将视角转入中国</a:t>
            </a:r>
          </a:p>
        </p:txBody>
      </p:sp>
    </p:spTree>
    <p:custDataLst>
      <p:tags r:id="rId1"/>
    </p:custData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2b25eaf-9ac0-403f-beee-89ea70243eee}"/>
  <p:tag name="KSO_WM_SCREEN_THEME_FLAG" val="Dlrq25wU2PGuGg5bbmjbDGk1wfjVv160vc4rq011krMZJaKqluy1S4I8VMtvY2Wj+5J+ur0a9zNDqt8A5zKunjsK/uM8FXCI8EzCUY5TI/Y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  <p:tag name="KSO_WM_SCREEN_THEME_FLAG" val="Dlrq25wU2PGuGg5bbmjbDGk1wfjVv160vc4rq011krMZJaKqluy1S4I8VMtvY2Wj+5J+ur0a9zNDqt8A5zKunjsK/uM8FXCI8EzCUY5TI/Y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  <p:tag name="KSO_WM_SCREEN_THEME_FLAG" val="Dlrq25wU2PGuGg5bbmjbDGk1wfjVv160vc4rq011krMZJaKqluy1S4I8VMtvY2Wj+5J+ur0a9zNDqt8A5zKunjsK/uM8FXCI8EzCUY5TI/Y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Gk1wfjVv160vc4rq011krMZJaKqluy1S4I8VMtvY2Wj+5J+ur0a9zNDqt8A5zKunjsK/uM8FXCI8EzCUY5TI/Y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古瓶荷花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1222</Words>
  <PresentationFormat>宽屏</PresentationFormat>
  <Paragraphs>215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黑体</vt:lpstr>
      <vt:lpstr>宋体</vt:lpstr>
      <vt:lpstr>微软雅黑</vt:lpstr>
      <vt:lpstr>Agency FB</vt:lpstr>
      <vt:lpstr>Arial</vt:lpstr>
      <vt:lpstr>Calibri</vt:lpstr>
      <vt:lpstr>Calibri Light</vt:lpstr>
      <vt:lpstr>Wingdings</vt:lpstr>
      <vt:lpstr>Office 主题</vt:lpstr>
      <vt:lpstr>2_自定义设计方案</vt:lpstr>
      <vt:lpstr>1_自定义设计方案</vt:lpstr>
      <vt:lpstr>3_自定义设计方案</vt:lpstr>
      <vt:lpstr>5_自定义设计方案</vt:lpstr>
      <vt:lpstr>1_Office Theme</vt:lpstr>
      <vt:lpstr>古瓶荷花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2021-03-10T01:41:00Z</dcterms:created>
  <dcterms:modified xsi:type="dcterms:W3CDTF">2021-03-13T09:39:57Z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