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Override PartName="/ppt/tags/tag5.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35"/>
  </p:notesMasterIdLst>
  <p:sldIdLst>
    <p:sldId id="260" r:id="rId3"/>
    <p:sldId id="311" r:id="rId4"/>
    <p:sldId id="315" r:id="rId5"/>
    <p:sldId id="317" r:id="rId6"/>
    <p:sldId id="320" r:id="rId7"/>
    <p:sldId id="261" r:id="rId8"/>
    <p:sldId id="262" r:id="rId9"/>
    <p:sldId id="263" r:id="rId10"/>
    <p:sldId id="264" r:id="rId11"/>
    <p:sldId id="265" r:id="rId12"/>
    <p:sldId id="322" r:id="rId13"/>
    <p:sldId id="266" r:id="rId14"/>
    <p:sldId id="268" r:id="rId15"/>
    <p:sldId id="269" r:id="rId16"/>
    <p:sldId id="323" r:id="rId17"/>
    <p:sldId id="270" r:id="rId18"/>
    <p:sldId id="271" r:id="rId19"/>
    <p:sldId id="289" r:id="rId20"/>
    <p:sldId id="324" r:id="rId21"/>
    <p:sldId id="273" r:id="rId22"/>
    <p:sldId id="290" r:id="rId23"/>
    <p:sldId id="288" r:id="rId24"/>
    <p:sldId id="267" r:id="rId25"/>
    <p:sldId id="292" r:id="rId26"/>
    <p:sldId id="301" r:id="rId27"/>
    <p:sldId id="272" r:id="rId28"/>
    <p:sldId id="294" r:id="rId29"/>
    <p:sldId id="297" r:id="rId30"/>
    <p:sldId id="303" r:id="rId31"/>
    <p:sldId id="304" r:id="rId32"/>
    <p:sldId id="307" r:id="rId33"/>
    <p:sldId id="309" r:id="rId3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autoAdjust="0"/>
    <p:restoredTop sz="94660"/>
  </p:normalViewPr>
  <p:slideViewPr>
    <p:cSldViewPr snapToGrid="0">
      <p:cViewPr varScale="1">
        <p:scale>
          <a:sx n="115" d="100"/>
          <a:sy n="115" d="100"/>
        </p:scale>
        <p:origin x="612" y="102"/>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slide" Target="slides/slide2.xml" Id="rId4" /><Relationship Type="http://schemas.openxmlformats.org/officeDocument/2006/relationships/tableStyles" Target="tableStyles.xml" Id="rId38" /><Relationship Type="http://schemas.openxmlformats.org/officeDocument/2006/relationships/viewProps" Target="viewProps.xml" Id="rId37" /><Relationship Type="http://schemas.openxmlformats.org/officeDocument/2006/relationships/presProps" Target="presProps.xml" Id="rId36" /><Relationship Type="http://schemas.openxmlformats.org/officeDocument/2006/relationships/notesMaster" Target="notesMasters/notesMaster1.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5.xml" Id="R655171a73dd24879"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endParaRPr lang="zh-CN" altLang="en-US" dirty="0"/>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fontAlgn="auto"/>
            <a:fld id="{DAFC83C4-A236-483F-94E1-16AFA86FAD07}"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p>
            <a:pPr fontAlgn="auto"/>
            <a:endParaRPr lang="zh-CN" altLang="en-US" strike="noStrike" noProof="1"/>
          </a:p>
        </p:txBody>
      </p:sp>
      <p:sp>
        <p:nvSpPr>
          <p:cNvPr id="5" name="灯片编号占位符 4"/>
          <p:cNvSpPr>
            <a:spLocks noGrp="1"/>
          </p:cNvSpPr>
          <p:nvPr>
            <p:ph type="sldNum" sz="quarter" idx="12"/>
          </p:nvPr>
        </p:nvSpPr>
        <p:spPr/>
        <p:txBody>
          <a:bodyPr/>
          <a:p>
            <a:pPr fontAlgn="auto"/>
            <a:fld id="{651E8863-1879-49C9-9D7E-0C23B4A06F4C}"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endParaRPr lang="zh-CN" altLang="en-US" dirty="0"/>
          </a:p>
        </p:txBody>
      </p:sp>
      <p:sp>
        <p:nvSpPr>
          <p:cNvPr id="3" name="日期占位符 2"/>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3.xml"/><Relationship Id="rId16" Type="http://schemas.openxmlformats.org/officeDocument/2006/relationships/tags" Target="../tags/tag2.xml"/><Relationship Id="rId15" Type="http://schemas.openxmlformats.org/officeDocument/2006/relationships/tags" Target="../tags/tag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5"/>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6"/>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8.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image" Target="../media/image10.png"/><Relationship Id="rId1"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1592580" y="1127125"/>
            <a:ext cx="8768715" cy="2306955"/>
          </a:xfrm>
          <a:prstGeom prst="rect">
            <a:avLst/>
          </a:prstGeom>
          <a:noFill/>
        </p:spPr>
        <p:txBody>
          <a:bodyPr wrap="square">
            <a:spAutoFit/>
          </a:bodyPr>
          <a:lstStyle/>
          <a:p>
            <a:pPr marR="0" algn="ctr" defTabSz="914400">
              <a:lnSpc>
                <a:spcPct val="200000"/>
              </a:lnSpc>
              <a:buClrTx/>
              <a:buSzTx/>
              <a:buFont typeface="Arial" panose="020B0604020202020204" pitchFamily="34" charset="0"/>
              <a:buNone/>
              <a:defRPr/>
            </a:pPr>
            <a:r>
              <a:rPr kumimoji="0" lang="en-US" altLang="zh-CN"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rPr>
              <a:t>2021</a:t>
            </a:r>
            <a:r>
              <a:rPr kumimoji="0" lang="zh-CN" altLang="en-US"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rPr>
              <a:t>世界历史中考复习</a:t>
            </a:r>
            <a:endParaRPr kumimoji="0" lang="zh-CN" altLang="en-US" sz="3200" b="1" kern="1200" cap="none" spc="0" normalizeH="0" baseline="0" noProof="1">
              <a:latin typeface="微软雅黑" panose="020B0503020204020204" pitchFamily="34" charset="-122"/>
              <a:ea typeface="微软雅黑" panose="020B0503020204020204" pitchFamily="34" charset="-122"/>
              <a:cs typeface="微软雅黑" panose="020B0503020204020204" pitchFamily="34" charset="-122"/>
            </a:endParaRPr>
          </a:p>
          <a:p>
            <a:pPr marR="0" algn="ctr" defTabSz="914400">
              <a:lnSpc>
                <a:spcPct val="200000"/>
              </a:lnSpc>
              <a:buClrTx/>
              <a:buSzTx/>
              <a:buFont typeface="Arial" panose="020B0604020202020204" pitchFamily="34" charset="0"/>
              <a:buNone/>
              <a:defRPr/>
            </a:pPr>
            <a:r>
              <a:rPr kumimoji="0" lang="zh-CN" altLang="en-US" sz="40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第一讲  资产阶级统治的巩固与扩大</a:t>
            </a:r>
            <a:endParaRPr kumimoji="0" lang="zh-CN" altLang="en-US" sz="40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4338" name="图片 1"/>
          <p:cNvPicPr>
            <a:picLocks noChangeAspect="1"/>
          </p:cNvPicPr>
          <p:nvPr/>
        </p:nvPicPr>
        <p:blipFill>
          <a:blip r:embed="rId1"/>
          <a:stretch>
            <a:fillRect/>
          </a:stretch>
        </p:blipFill>
        <p:spPr>
          <a:xfrm>
            <a:off x="8418513" y="498158"/>
            <a:ext cx="3081337" cy="2857500"/>
          </a:xfrm>
          <a:prstGeom prst="rect">
            <a:avLst/>
          </a:prstGeom>
          <a:noFill/>
          <a:ln w="9525">
            <a:noFill/>
          </a:ln>
        </p:spPr>
      </p:pic>
      <p:sp>
        <p:nvSpPr>
          <p:cNvPr id="3" name="文本框 2"/>
          <p:cNvSpPr txBox="1"/>
          <p:nvPr/>
        </p:nvSpPr>
        <p:spPr>
          <a:xfrm>
            <a:off x="479425" y="738505"/>
            <a:ext cx="7939405" cy="3415030"/>
          </a:xfrm>
          <a:prstGeom prst="rect">
            <a:avLst/>
          </a:prstGeom>
          <a:noFill/>
          <a:ln w="9525">
            <a:noFill/>
          </a:ln>
        </p:spPr>
        <p:txBody>
          <a:bodyPr wrap="square">
            <a:spAutoFit/>
          </a:bodyPr>
          <a:p>
            <a:pPr indent="179705">
              <a:lnSpc>
                <a:spcPct val="150000"/>
              </a:lnSpc>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(1)主要活动：</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179705">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①</a:t>
            </a:r>
            <a:r>
              <a:rPr lang="en-US" altLang="zh-CN"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1861</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年南北战争爆发后，林肯率北方政府迎战叛乱的南方里士满政府。</a:t>
            </a:r>
            <a:endPar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endParaRPr>
          </a:p>
          <a:p>
            <a:pPr indent="179705">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②在战争失利的情况下，林肯在</a:t>
            </a:r>
            <a:r>
              <a:rPr lang="en-US" altLang="zh-CN"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1862</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年先后颁布</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宅地法</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和</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解放黑人奴隶宣言</a:t>
            </a:r>
            <a:r>
              <a:rPr lang="en-US" altLang="zh-CN"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400" b="1" dirty="0">
                <a:solidFill>
                  <a:srgbClr val="1D41D5"/>
                </a:solidFill>
                <a:latin typeface="微软雅黑" panose="020B0503020204020204" pitchFamily="34" charset="-122"/>
                <a:ea typeface="微软雅黑" panose="020B0503020204020204" pitchFamily="34" charset="-122"/>
                <a:sym typeface="微软雅黑" panose="020B0503020204020204" pitchFamily="34" charset="-122"/>
              </a:rPr>
              <a:t>，迅速扭转战局，</a:t>
            </a:r>
            <a:r>
              <a:rPr lang="zh-CN" altLang="en-US" sz="2400" b="1"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并最终取得胜利。</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文本框 1"/>
          <p:cNvSpPr txBox="1"/>
          <p:nvPr/>
        </p:nvSpPr>
        <p:spPr>
          <a:xfrm>
            <a:off x="382905" y="154940"/>
            <a:ext cx="3440113" cy="583565"/>
          </a:xfrm>
          <a:prstGeom prst="rect">
            <a:avLst/>
          </a:prstGeom>
          <a:noFill/>
          <a:ln w="9525">
            <a:noFill/>
          </a:ln>
        </p:spPr>
        <p:txBody>
          <a:bodyPr wrap="square" anchor="t">
            <a:spAutoFit/>
          </a:bodyPr>
          <a:p>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【评价林肯】</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文本框 5"/>
          <p:cNvSpPr txBox="1"/>
          <p:nvPr/>
        </p:nvSpPr>
        <p:spPr>
          <a:xfrm>
            <a:off x="487045" y="4277995"/>
            <a:ext cx="11012805" cy="2040255"/>
          </a:xfrm>
          <a:prstGeom prst="rect">
            <a:avLst/>
          </a:prstGeom>
          <a:noFill/>
        </p:spPr>
        <p:txBody>
          <a:bodyPr wrap="square" rtlCol="0" anchor="t">
            <a:spAutoFit/>
          </a:bodyPr>
          <a:p>
            <a:pPr marR="0" algn="just" defTabSz="914400">
              <a:lnSpc>
                <a:spcPts val="3800"/>
              </a:lnSpc>
              <a:buClrTx/>
              <a:buSzTx/>
              <a:buFont typeface="Arial" panose="020B0604020202020204" pitchFamily="34" charset="0"/>
              <a:buNone/>
              <a:defRPr/>
            </a:pP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(2)评价：</a:t>
            </a:r>
            <a:r>
              <a:rPr lang="zh-CN" altLang="en-US" sz="2400" b="1">
                <a:latin typeface="微软雅黑" panose="020B0503020204020204" pitchFamily="34" charset="-122"/>
                <a:ea typeface="微软雅黑" panose="020B0503020204020204" pitchFamily="34" charset="-122"/>
                <a:cs typeface="微软雅黑" panose="020B0503020204020204" pitchFamily="34" charset="-122"/>
                <a:sym typeface="+mn-ea"/>
              </a:rPr>
              <a:t>  林肯于1861年就任美国总统，在美国南北战争中颁布了《宅地法》和《解放黑人奴隶宣言》，扭转了战局，维护了美国的统一。南北战争结束后不久，拥护奴隶制的狂热分子在剧院刺杀了林肯。林肯为</a:t>
            </a:r>
            <a:r>
              <a:rPr lang="zh-CN" altLang="en-US" sz="2400" b="1" u="sng">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维护国家统一和解放黑人奴隶作出了重大贡献</a:t>
            </a:r>
            <a:r>
              <a:rPr lang="zh-CN" altLang="en-US" sz="2400" b="1">
                <a:latin typeface="微软雅黑" panose="020B0503020204020204" pitchFamily="34" charset="-122"/>
                <a:ea typeface="微软雅黑" panose="020B0503020204020204" pitchFamily="34" charset="-122"/>
                <a:cs typeface="微软雅黑" panose="020B0503020204020204" pitchFamily="34" charset="-122"/>
                <a:sym typeface="+mn-ea"/>
              </a:rPr>
              <a:t>。他是继华盛顿之后美国历史上杰出的资产阶级政治家之一。</a:t>
            </a:r>
            <a:endParaRPr lang="zh-CN" altLang="en-US" sz="240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extBox 1"/>
          <p:cNvSpPr txBox="1"/>
          <p:nvPr/>
        </p:nvSpPr>
        <p:spPr>
          <a:xfrm>
            <a:off x="814917" y="1760008"/>
            <a:ext cx="480483" cy="274955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美国南北战争</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7171" name="左大括号 3"/>
          <p:cNvSpPr/>
          <p:nvPr/>
        </p:nvSpPr>
        <p:spPr>
          <a:xfrm>
            <a:off x="1312333" y="1411817"/>
            <a:ext cx="366184" cy="3073400"/>
          </a:xfrm>
          <a:prstGeom prst="leftBrace">
            <a:avLst>
              <a:gd name="adj1" fmla="val 8354"/>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微软雅黑" panose="020B0503020204020204" pitchFamily="34" charset="-122"/>
              <a:ea typeface="微软雅黑" panose="020B0503020204020204" pitchFamily="34" charset="-122"/>
            </a:endParaRPr>
          </a:p>
        </p:txBody>
      </p:sp>
      <p:sp>
        <p:nvSpPr>
          <p:cNvPr id="6148" name="TextBox 4"/>
          <p:cNvSpPr txBox="1"/>
          <p:nvPr/>
        </p:nvSpPr>
        <p:spPr>
          <a:xfrm>
            <a:off x="1568450" y="1221105"/>
            <a:ext cx="898207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根本原因：</a:t>
            </a:r>
            <a:r>
              <a:rPr lang="zh-CN" altLang="en-US" sz="2400" b="1" dirty="0">
                <a:solidFill>
                  <a:schemeClr val="tx1"/>
                </a:solidFill>
                <a:latin typeface="微软雅黑" panose="020B0503020204020204" pitchFamily="34" charset="-122"/>
                <a:ea typeface="微软雅黑" panose="020B0503020204020204" pitchFamily="34" charset="-122"/>
              </a:rPr>
              <a:t>南方种植园经济严重阻碍了美国资本主义经济的发展</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568450" y="1701800"/>
            <a:ext cx="632968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矛盾焦点：</a:t>
            </a:r>
            <a:r>
              <a:rPr lang="zh-CN" altLang="en-US" sz="2400" b="1" dirty="0">
                <a:solidFill>
                  <a:schemeClr val="tx1"/>
                </a:solidFill>
                <a:latin typeface="微软雅黑" panose="020B0503020204020204" pitchFamily="34" charset="-122"/>
                <a:ea typeface="微软雅黑" panose="020B0503020204020204" pitchFamily="34" charset="-122"/>
              </a:rPr>
              <a:t>黑人奴隶制的存废</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0" name="TextBox 6"/>
          <p:cNvSpPr txBox="1"/>
          <p:nvPr/>
        </p:nvSpPr>
        <p:spPr>
          <a:xfrm>
            <a:off x="1566545" y="2154555"/>
            <a:ext cx="734250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导火线</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林肯当选总统，</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1860</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1" name="TextBox 7"/>
          <p:cNvSpPr txBox="1"/>
          <p:nvPr/>
        </p:nvSpPr>
        <p:spPr>
          <a:xfrm>
            <a:off x="1583055" y="2948305"/>
            <a:ext cx="100965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经过</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
        <p:nvSpPr>
          <p:cNvPr id="6153" name="左大括号 9"/>
          <p:cNvSpPr/>
          <p:nvPr/>
        </p:nvSpPr>
        <p:spPr>
          <a:xfrm>
            <a:off x="2509520" y="2769870"/>
            <a:ext cx="252730" cy="817245"/>
          </a:xfrm>
          <a:prstGeom prst="leftBrace">
            <a:avLst>
              <a:gd name="adj1" fmla="val 8326"/>
              <a:gd name="adj2" fmla="val 50000"/>
            </a:avLst>
          </a:prstGeom>
          <a:noFill/>
          <a:ln w="9525" cap="flat" cmpd="sng">
            <a:solidFill>
              <a:schemeClr val="bg1"/>
            </a:solidFill>
            <a:prstDash val="solid"/>
            <a:headEnd type="none" w="med" len="med"/>
            <a:tailEnd type="none" w="med" len="med"/>
          </a:ln>
        </p:spPr>
        <p:txBody>
          <a:bodyPr/>
          <a:p>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4" name="TextBox 10"/>
          <p:cNvSpPr txBox="1"/>
          <p:nvPr/>
        </p:nvSpPr>
        <p:spPr>
          <a:xfrm>
            <a:off x="2879725" y="2578735"/>
            <a:ext cx="6433185" cy="82994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开始：南方军队挑起内战，</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eaLnBrk="1" hangingPunct="1">
              <a:spcBef>
                <a:spcPct val="0"/>
              </a:spcBef>
              <a:buNone/>
            </a:pP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5" name="TextBox 11"/>
          <p:cNvSpPr txBox="1"/>
          <p:nvPr/>
        </p:nvSpPr>
        <p:spPr>
          <a:xfrm>
            <a:off x="2950210" y="2948305"/>
            <a:ext cx="82029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扭转战局：林肯颁布</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解放黑人奴隶宣言</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1862</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9</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6" name="TextBox 12"/>
          <p:cNvSpPr txBox="1"/>
          <p:nvPr/>
        </p:nvSpPr>
        <p:spPr>
          <a:xfrm>
            <a:off x="2879725" y="3351530"/>
            <a:ext cx="744537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结束：北方胜利，</a:t>
            </a: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1865</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8" name="TextBox 14"/>
          <p:cNvSpPr txBox="1"/>
          <p:nvPr/>
        </p:nvSpPr>
        <p:spPr>
          <a:xfrm>
            <a:off x="1583055" y="3900805"/>
            <a:ext cx="102222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400" b="1" dirty="0">
                <a:solidFill>
                  <a:srgbClr val="FF0000"/>
                </a:solidFill>
                <a:latin typeface="微软雅黑" panose="020B0503020204020204" pitchFamily="34" charset="-122"/>
                <a:ea typeface="微软雅黑" panose="020B0503020204020204" pitchFamily="34" charset="-122"/>
              </a:rPr>
              <a:t>意义：</a:t>
            </a:r>
            <a:r>
              <a:rPr lang="zh-CN" altLang="en-US" sz="2400" b="1" dirty="0">
                <a:solidFill>
                  <a:schemeClr val="tx1"/>
                </a:solidFill>
                <a:latin typeface="微软雅黑" panose="020B0503020204020204" pitchFamily="34" charset="-122"/>
                <a:ea typeface="微软雅黑" panose="020B0503020204020204" pitchFamily="34" charset="-122"/>
              </a:rPr>
              <a:t>废除了奴隶制，维护了国家统一，为经济的迅速发展创造了条件</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17" name="TextBox 6"/>
          <p:cNvSpPr txBox="1"/>
          <p:nvPr/>
        </p:nvSpPr>
        <p:spPr>
          <a:xfrm>
            <a:off x="1678940" y="4509770"/>
            <a:ext cx="8480425" cy="78359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ts val="2700"/>
              </a:lnSpc>
              <a:spcBef>
                <a:spcPct val="0"/>
              </a:spcBef>
              <a:buNone/>
            </a:pPr>
            <a:r>
              <a:rPr lang="zh-CN" altLang="en-US" sz="2400" b="1" dirty="0">
                <a:solidFill>
                  <a:srgbClr val="FF0000"/>
                </a:solidFill>
                <a:effectLst/>
                <a:latin typeface="微软雅黑" panose="020B0503020204020204" pitchFamily="34" charset="-122"/>
                <a:ea typeface="微软雅黑" panose="020B0503020204020204" pitchFamily="34" charset="-122"/>
                <a:cs typeface="微软雅黑" panose="020B0503020204020204" pitchFamily="34" charset="-122"/>
              </a:rPr>
              <a:t>启示：</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①民族独立、国家统一是国家强大的前提</a:t>
            </a:r>
            <a:endPar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eaLnBrk="1" hangingPunct="1">
              <a:lnSpc>
                <a:spcPts val="2700"/>
              </a:lnSpc>
              <a:spcBef>
                <a:spcPct val="0"/>
              </a:spcBef>
              <a:buNone/>
            </a:pPr>
            <a:r>
              <a:rPr lang="en-US" altLang="zh-CN"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②</a:t>
            </a:r>
            <a:r>
              <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要以国家利益为重，反对分裂，维护国家统一</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fade">
                                      <p:cBhvr>
                                        <p:cTn id="12" dur="500"/>
                                        <p:tgtEl>
                                          <p:spTgt spid="61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50"/>
                                        </p:tgtEl>
                                        <p:attrNameLst>
                                          <p:attrName>style.visibility</p:attrName>
                                        </p:attrNameLst>
                                      </p:cBhvr>
                                      <p:to>
                                        <p:strVal val="visible"/>
                                      </p:to>
                                    </p:set>
                                    <p:animEffect transition="in" filter="fade">
                                      <p:cBhvr>
                                        <p:cTn id="17" dur="500"/>
                                        <p:tgtEl>
                                          <p:spTgt spid="615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1"/>
                                        </p:tgtEl>
                                        <p:attrNameLst>
                                          <p:attrName>style.visibility</p:attrName>
                                        </p:attrNameLst>
                                      </p:cBhvr>
                                      <p:to>
                                        <p:strVal val="visible"/>
                                      </p:to>
                                    </p:set>
                                    <p:animEffect transition="in" filter="fade">
                                      <p:cBhvr>
                                        <p:cTn id="22" dur="500"/>
                                        <p:tgtEl>
                                          <p:spTgt spid="615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153"/>
                                        </p:tgtEl>
                                        <p:attrNameLst>
                                          <p:attrName>style.visibility</p:attrName>
                                        </p:attrNameLst>
                                      </p:cBhvr>
                                      <p:to>
                                        <p:strVal val="visible"/>
                                      </p:to>
                                    </p:set>
                                    <p:animEffect transition="in" filter="fade">
                                      <p:cBhvr>
                                        <p:cTn id="25" dur="500"/>
                                        <p:tgtEl>
                                          <p:spTgt spid="6153"/>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6154"/>
                                        </p:tgtEl>
                                        <p:attrNameLst>
                                          <p:attrName>style.visibility</p:attrName>
                                        </p:attrNameLst>
                                      </p:cBhvr>
                                      <p:to>
                                        <p:strVal val="visible"/>
                                      </p:to>
                                    </p:set>
                                    <p:animEffect transition="in" filter="fade">
                                      <p:cBhvr>
                                        <p:cTn id="29" dur="500"/>
                                        <p:tgtEl>
                                          <p:spTgt spid="615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155"/>
                                        </p:tgtEl>
                                        <p:attrNameLst>
                                          <p:attrName>style.visibility</p:attrName>
                                        </p:attrNameLst>
                                      </p:cBhvr>
                                      <p:to>
                                        <p:strVal val="visible"/>
                                      </p:to>
                                    </p:set>
                                    <p:animEffect transition="in" filter="fade">
                                      <p:cBhvr>
                                        <p:cTn id="34" dur="500"/>
                                        <p:tgtEl>
                                          <p:spTgt spid="615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156"/>
                                        </p:tgtEl>
                                        <p:attrNameLst>
                                          <p:attrName>style.visibility</p:attrName>
                                        </p:attrNameLst>
                                      </p:cBhvr>
                                      <p:to>
                                        <p:strVal val="visible"/>
                                      </p:to>
                                    </p:set>
                                    <p:animEffect transition="in" filter="fade">
                                      <p:cBhvr>
                                        <p:cTn id="39" dur="500"/>
                                        <p:tgtEl>
                                          <p:spTgt spid="615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6158"/>
                                        </p:tgtEl>
                                        <p:attrNameLst>
                                          <p:attrName>style.visibility</p:attrName>
                                        </p:attrNameLst>
                                      </p:cBhvr>
                                      <p:to>
                                        <p:strVal val="visible"/>
                                      </p:to>
                                    </p:set>
                                    <p:animEffect transition="in" filter="fade">
                                      <p:cBhvr>
                                        <p:cTn id="44" dur="500"/>
                                        <p:tgtEl>
                                          <p:spTgt spid="615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1" grpId="0"/>
      <p:bldP spid="6153" grpId="0" bldLvl="0" animBg="1"/>
      <p:bldP spid="6154" grpId="0"/>
      <p:bldP spid="6155" grpId="0"/>
      <p:bldP spid="6156" grpId="0"/>
      <p:bldP spid="6158"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p:sp>
        <p:nvSpPr>
          <p:cNvPr id="2" name="文本框 1"/>
          <p:cNvSpPr txBox="1"/>
          <p:nvPr/>
        </p:nvSpPr>
        <p:spPr>
          <a:xfrm>
            <a:off x="411480" y="478155"/>
            <a:ext cx="11368405" cy="1655445"/>
          </a:xfrm>
          <a:prstGeom prst="rect">
            <a:avLst/>
          </a:prstGeom>
          <a:noFill/>
        </p:spPr>
        <p:txBody>
          <a:bodyPr wrap="square">
            <a:spAutoFit/>
          </a:bodyPr>
          <a:lstStyle/>
          <a:p>
            <a:pPr marR="0" defTabSz="914400">
              <a:lnSpc>
                <a:spcPts val="3200"/>
              </a:lnSpc>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【材料链接】</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0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　“一幢裂开的房子是站立不住的。”我相信这个政府不能永远维持半奴隶和半自由的状态。我不期望联邦解散，我不期望房子崩塌，但我的确希望它停止分裂。                      ——林肯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文本框 2"/>
          <p:cNvSpPr txBox="1"/>
          <p:nvPr/>
        </p:nvSpPr>
        <p:spPr>
          <a:xfrm>
            <a:off x="288925" y="2133600"/>
            <a:ext cx="11638280" cy="3784600"/>
          </a:xfrm>
          <a:prstGeom prst="rect">
            <a:avLst/>
          </a:prstGeom>
          <a:noFill/>
        </p:spPr>
        <p:txBody>
          <a:bodyPr wrap="square">
            <a:spAutoFit/>
          </a:bodyPr>
          <a:lstStyle/>
          <a:p>
            <a:pPr marR="0" algn="just" defTabSz="914400">
              <a:lnSpc>
                <a:spcPts val="3200"/>
              </a:lnSpc>
              <a:buClrTx/>
              <a:buSzTx/>
              <a:buFont typeface="Arial" panose="020B0604020202020204" pitchFamily="34" charset="0"/>
              <a:buNone/>
              <a:defRPr/>
            </a:pPr>
            <a:r>
              <a:rPr kumimoji="0" lang="en-US" altLang="zh-CN"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解读　材料中的“房子”指的是美国；“半奴隶和半自由的状态”指的是北方资本主义制度和南方黑人奴隶制度并存。材料反映的是林肯希望逐步废除黑人奴隶制度、维护国家统一的主张。此后，美国通过南北战争废除了黑人奴隶制度，扫清了资本主义发展的又一障碍，为以后美国资本主义的迅速发展创造了条件。林肯为维护国家统一和解放黑人奴隶作出了重大贡献。</a:t>
            </a:r>
            <a:endPar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【易错易混】</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美国南部的奴隶主种植园经济是世界资本主义的一部分，而不是古代奴隶社会制度；</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1862年颁布的《解放黑人奴隶宣言》只解放了南方叛乱诸州的黑人奴隶。1865年1月，国会根据林肯的建议，通过了宪法第13条修正案，宣布在全国范围内废除奴隶制度。但是，时至今日，种族歧视依然存在。</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676400" y="563880"/>
            <a:ext cx="8734425" cy="539750"/>
          </a:xfrm>
          <a:prstGeom prst="rect">
            <a:avLst/>
          </a:prstGeom>
          <a:solidFill>
            <a:srgbClr val="FFFF00"/>
          </a:solidFill>
          <a:ln w="9525">
            <a:noFill/>
          </a:ln>
        </p:spPr>
        <p:txBody>
          <a:bodyPr wrap="square">
            <a:spAutoFit/>
          </a:bodyPr>
          <a:lstStyle/>
          <a:p>
            <a:pPr lvl="0"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考点2  俄国1861年改革</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文本框 3"/>
          <p:cNvSpPr txBox="1"/>
          <p:nvPr/>
        </p:nvSpPr>
        <p:spPr>
          <a:xfrm>
            <a:off x="715645" y="1228725"/>
            <a:ext cx="10845165" cy="501650"/>
          </a:xfrm>
          <a:prstGeom prst="rect">
            <a:avLst/>
          </a:prstGeom>
          <a:solidFill>
            <a:schemeClr val="accent1"/>
          </a:solid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考纲要求：</a:t>
            </a:r>
            <a:r>
              <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微软雅黑" panose="020B0503020204020204" pitchFamily="34" charset="-122"/>
              </a:rPr>
              <a:t>讲述俄国废除农奴制法令的主要内容，认识农奴制改革的历史作用。</a:t>
            </a:r>
            <a:endPar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文本框 4"/>
          <p:cNvSpPr txBox="1"/>
          <p:nvPr/>
        </p:nvSpPr>
        <p:spPr>
          <a:xfrm>
            <a:off x="511175" y="1925320"/>
            <a:ext cx="11254105" cy="5015865"/>
          </a:xfrm>
          <a:prstGeom prst="rect">
            <a:avLst/>
          </a:prstGeom>
          <a:no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原因：</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a:t>
            </a:r>
            <a:r>
              <a:rPr kumimoji="0" lang="zh-CN" altLang="en-US" sz="2400" b="1" kern="1200" cap="none" spc="0" normalizeH="0" baseline="0" noProof="1" dirty="0">
                <a:solidFill>
                  <a:srgbClr val="1D41D5"/>
                </a:solidFill>
                <a:latin typeface="宋体" panose="02010600030101010101" pitchFamily="2" charset="-122"/>
              </a:rPr>
              <a:t>农奴制</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严重阻碍了俄国资本主义的发展；</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②农奴暴动频繁，沙皇统治面临严重危机。</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目的：</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摆脱农奴制危机，维护沙皇统治，保护贵族、地主的利益。</a:t>
            </a:r>
            <a:endPar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概况：</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1861年，沙皇亚历山大二世签署废除农奴制的法令。</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①农奴在法律上是“自由人”；②地主再也不许买卖农奴和干涉他们的生活；</a:t>
            </a:r>
            <a:r>
              <a:rPr lang="zh-CN" altLang="en-US" sz="2200" b="1" dirty="0" smtClean="0">
                <a:solidFill>
                  <a:srgbClr val="1D41D5"/>
                </a:solidFill>
                <a:latin typeface="微软雅黑" panose="020B0503020204020204" pitchFamily="34" charset="-122"/>
                <a:ea typeface="微软雅黑" panose="020B0503020204020204" pitchFamily="34" charset="-122"/>
                <a:sym typeface="+mn-ea"/>
              </a:rPr>
              <a:t>（为俄国资本主义发展提供自由劳动力）</a:t>
            </a:r>
            <a:endParaRPr lang="zh-CN" altLang="en-US" sz="2200" b="1" dirty="0" smtClean="0">
              <a:solidFill>
                <a:srgbClr val="1D41D5"/>
              </a:solidFill>
              <a:latin typeface="微软雅黑" panose="020B0503020204020204" pitchFamily="34" charset="-122"/>
              <a:ea typeface="微软雅黑" panose="020B0503020204020204" pitchFamily="34" charset="-122"/>
              <a:sym typeface="+mn-ea"/>
            </a:endParaRPr>
          </a:p>
          <a:p>
            <a:pPr marR="0" algn="l"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③农奴在获得“解放”时，可以得到一块份地，但他们必须出钱赎买这块份地。</a:t>
            </a:r>
            <a:r>
              <a:rPr kumimoji="0" lang="zh-CN" altLang="en-US" sz="2200" b="1" kern="1200" cap="none" spc="0" normalizeH="0" baseline="0" noProof="1" dirty="0" smtClean="0">
                <a:solidFill>
                  <a:srgbClr val="1D41D5"/>
                </a:solidFill>
                <a:latin typeface="微软雅黑" panose="020B0503020204020204" pitchFamily="34" charset="-122"/>
                <a:ea typeface="微软雅黑" panose="020B0503020204020204" pitchFamily="34" charset="-122"/>
              </a:rPr>
              <a:t>（为俄国资本主义发展提供资金）</a:t>
            </a:r>
            <a:endParaRPr kumimoji="0" lang="zh-CN" altLang="en-US" sz="2200" b="1" kern="1200" cap="none" spc="0" normalizeH="0" baseline="0" noProof="1" dirty="0" smtClean="0">
              <a:solidFill>
                <a:srgbClr val="1D41D5"/>
              </a:solidFill>
              <a:latin typeface="微软雅黑" panose="020B0503020204020204" pitchFamily="34" charset="-122"/>
              <a:ea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endPar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性质：</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一场自上而下的</a:t>
            </a:r>
            <a:r>
              <a:rPr kumimoji="0" lang="zh-CN" altLang="en-US" sz="2400" b="1" kern="1200" cap="none" spc="0" normalizeH="0" baseline="0" noProof="1" dirty="0">
                <a:solidFill>
                  <a:srgbClr val="1D41D5"/>
                </a:solidFill>
                <a:latin typeface="宋体" panose="02010600030101010101" pitchFamily="2" charset="-122"/>
              </a:rPr>
              <a:t>资产阶级性质的改革</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defTabSz="914400">
              <a:lnSpc>
                <a:spcPts val="3200"/>
              </a:lnSpc>
              <a:buClrTx/>
              <a:buSzTx/>
              <a:buFont typeface="Arial" panose="020B0604020202020204" pitchFamily="34" charset="0"/>
              <a:buNone/>
              <a:defRPr/>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实质：</a:t>
            </a:r>
            <a:r>
              <a:rPr lang="en-US" altLang="zh-CN" sz="2200" b="1" dirty="0">
                <a:latin typeface="微软雅黑" panose="020B0503020204020204" pitchFamily="34" charset="-122"/>
                <a:ea typeface="微软雅黑" panose="020B0503020204020204" pitchFamily="34" charset="-122"/>
                <a:cs typeface="微软雅黑" panose="020B0503020204020204" pitchFamily="34" charset="-122"/>
                <a:sym typeface="+mn-ea"/>
              </a:rPr>
              <a:t>是一次沙皇和地主勾结起来对农民进行的双重敲诈与掠夺。</a:t>
            </a:r>
            <a:endParaRPr lang="en-US" altLang="zh-CN" sz="2200" dirty="0">
              <a:latin typeface="微软雅黑" panose="020B0503020204020204" pitchFamily="34" charset="-122"/>
              <a:ea typeface="微软雅黑" panose="020B0503020204020204" pitchFamily="34" charset="-122"/>
            </a:endParaRPr>
          </a:p>
          <a:p>
            <a:pPr marR="0" defTabSz="914400">
              <a:lnSpc>
                <a:spcPts val="3200"/>
              </a:lnSpc>
              <a:buClrTx/>
              <a:buSzTx/>
              <a:buFont typeface="Arial" panose="020B0604020202020204" pitchFamily="34" charset="0"/>
              <a:buNone/>
              <a:defRPr/>
            </a:pP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2" name="图片 1"/>
          <p:cNvPicPr>
            <a:picLocks noChangeAspect="1"/>
          </p:cNvPicPr>
          <p:nvPr/>
        </p:nvPicPr>
        <p:blipFill>
          <a:blip r:embed="rId1"/>
          <a:stretch>
            <a:fillRect/>
          </a:stretch>
        </p:blipFill>
        <p:spPr>
          <a:xfrm>
            <a:off x="10212705" y="366078"/>
            <a:ext cx="1552575" cy="2809875"/>
          </a:xfrm>
          <a:prstGeom prst="rect">
            <a:avLst/>
          </a:prstGeom>
          <a:noFill/>
          <a:ln w="9525">
            <a:noFill/>
          </a:ln>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54025" y="506730"/>
            <a:ext cx="11283315" cy="3053715"/>
          </a:xfrm>
          <a:prstGeom prst="rect">
            <a:avLst/>
          </a:prstGeom>
          <a:noFill/>
        </p:spPr>
        <p:txBody>
          <a:bodyPr wrap="square">
            <a:spAutoFit/>
          </a:bodyPr>
          <a:lstStyle/>
          <a:p>
            <a:pPr marR="0" algn="just" defTabSz="914400">
              <a:lnSpc>
                <a:spcPts val="3300"/>
              </a:lnSpc>
              <a:buClrTx/>
              <a:buSzTx/>
              <a:buFont typeface="Arial" panose="020B0604020202020204" pitchFamily="34" charset="0"/>
              <a:buNone/>
              <a:defRPr/>
            </a:pPr>
            <a:r>
              <a:rPr kumimoji="0" lang="zh-CN" altLang="en-US" sz="36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历史</a:t>
            </a:r>
            <a:r>
              <a:rPr kumimoji="0" lang="en-US" altLang="zh-CN" sz="36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）进步性：</a:t>
            </a:r>
            <a:r>
              <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使俄国废除了农奴制，</a:t>
            </a:r>
            <a:r>
              <a:rPr kumimoji="0" lang="zh-CN" altLang="en-US" sz="2800" b="1" kern="1200" cap="none" spc="0" normalizeH="0" baseline="0" noProof="1" dirty="0">
                <a:solidFill>
                  <a:srgbClr val="1D41D5"/>
                </a:solidFill>
                <a:latin typeface="宋体" panose="02010600030101010101" pitchFamily="2" charset="-122"/>
              </a:rPr>
              <a:t>走上了资本主义的发展道路</a:t>
            </a:r>
            <a:r>
              <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，加快了俄国资本主义的发展，是俄国近代历史上的重大转折点。</a:t>
            </a: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）局限性：改革不彻底，</a:t>
            </a:r>
            <a:r>
              <a:rPr lang="zh-CN" altLang="en-US" sz="2800" b="1" dirty="0">
                <a:solidFill>
                  <a:srgbClr val="1D41D5"/>
                </a:solidFill>
                <a:latin typeface="宋体" panose="02010600030101010101" pitchFamily="2" charset="-122"/>
                <a:sym typeface="+mn-ea"/>
              </a:rPr>
              <a:t>保留了大量的封建残余</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300"/>
              </a:lnSpc>
              <a:buClrTx/>
              <a:buSzTx/>
              <a:buFont typeface="Arial" panose="020B0604020202020204" pitchFamily="34" charset="0"/>
              <a:buNone/>
              <a:defRPr/>
            </a:pP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28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）掠夺性：被“解放”了的农奴需付出高额的赎金，是一次沙皇政府和地主勾结起来对农民进行的双重掠夺和敲诈</a:t>
            </a:r>
            <a:endPar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endParaRPr kumimoji="0" lang="zh-CN" altLang="en-US" sz="2800" b="1" kern="1200" cap="none" spc="0" normalizeH="0" baseline="0" noProof="1">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文本框 2"/>
          <p:cNvSpPr txBox="1"/>
          <p:nvPr/>
        </p:nvSpPr>
        <p:spPr>
          <a:xfrm>
            <a:off x="386080" y="3560445"/>
            <a:ext cx="11351260" cy="1168400"/>
          </a:xfrm>
          <a:prstGeom prst="rect">
            <a:avLst/>
          </a:prstGeom>
          <a:noFill/>
        </p:spPr>
        <p:txBody>
          <a:bodyPr wrap="square" rtlCol="0" anchor="t">
            <a:spAutoFit/>
          </a:bodyPr>
          <a:p>
            <a:pPr lvl="1" indent="-457200" eaLnBrk="1" hangingPunct="1">
              <a:lnSpc>
                <a:spcPct val="125000"/>
              </a:lnSpc>
            </a:pPr>
            <a:r>
              <a:rPr lang="zh-CN" altLang="en-US" sz="2800" b="1" dirty="0">
                <a:solidFill>
                  <a:srgbClr val="1D41D5"/>
                </a:solidFill>
                <a:latin typeface="宋体" panose="02010600030101010101" pitchFamily="2" charset="-122"/>
                <a:sym typeface="Calibri" panose="020F0502020204030204" charset="0"/>
              </a:rPr>
              <a:t>易错点：俄国1861年改革前危机来自农奴制，来自俄国内部本身；</a:t>
            </a:r>
            <a:endParaRPr lang="zh-CN" altLang="en-US" sz="2800" b="1" dirty="0">
              <a:solidFill>
                <a:srgbClr val="1D41D5"/>
              </a:solidFill>
              <a:latin typeface="宋体" panose="02010600030101010101" pitchFamily="2" charset="-122"/>
              <a:sym typeface="Calibri" panose="020F0502020204030204" charset="0"/>
            </a:endParaRPr>
          </a:p>
          <a:p>
            <a:pPr lvl="1" indent="-457200" eaLnBrk="1" hangingPunct="1">
              <a:lnSpc>
                <a:spcPct val="125000"/>
              </a:lnSpc>
            </a:pPr>
            <a:r>
              <a:rPr lang="zh-CN" altLang="en-US" sz="2800" b="1" dirty="0">
                <a:solidFill>
                  <a:srgbClr val="1D41D5"/>
                </a:solidFill>
                <a:latin typeface="宋体" panose="02010600030101010101" pitchFamily="2" charset="-122"/>
                <a:sym typeface="Calibri" panose="020F0502020204030204" charset="0"/>
              </a:rPr>
              <a:t>        日本明治维新前危机来自外来侵略。</a:t>
            </a:r>
            <a:endParaRPr lang="zh-CN" altLang="en-US" sz="2800" b="1" dirty="0">
              <a:solidFill>
                <a:srgbClr val="1D41D5"/>
              </a:solidFill>
              <a:latin typeface="宋体" panose="02010600030101010101" pitchFamily="2" charset="-122"/>
              <a:sym typeface="Calibri" panose="020F0502020204030204" charset="0"/>
            </a:endParaRP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Box 1"/>
          <p:cNvSpPr txBox="1"/>
          <p:nvPr/>
        </p:nvSpPr>
        <p:spPr>
          <a:xfrm>
            <a:off x="912284" y="1354455"/>
            <a:ext cx="480483" cy="422529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b="1" dirty="0">
                <a:solidFill>
                  <a:schemeClr val="bg1"/>
                </a:solidFill>
                <a:latin typeface="微软雅黑" panose="020B0503020204020204" pitchFamily="34" charset="-122"/>
                <a:ea typeface="微软雅黑" panose="020B0503020204020204" pitchFamily="34" charset="-122"/>
              </a:rPr>
              <a:t>俄国废除农奴制</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8195" name="左大括号 3"/>
          <p:cNvSpPr/>
          <p:nvPr/>
        </p:nvSpPr>
        <p:spPr>
          <a:xfrm>
            <a:off x="1485900" y="1316355"/>
            <a:ext cx="257175" cy="3600450"/>
          </a:xfrm>
          <a:prstGeom prst="leftBrace">
            <a:avLst>
              <a:gd name="adj1" fmla="val 8307"/>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6148" name="TextBox 4"/>
          <p:cNvSpPr txBox="1"/>
          <p:nvPr/>
        </p:nvSpPr>
        <p:spPr>
          <a:xfrm>
            <a:off x="1663700" y="1098550"/>
            <a:ext cx="913447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原因：</a:t>
            </a:r>
            <a:r>
              <a:rPr lang="zh-CN" altLang="en-US" sz="2800" b="1" dirty="0">
                <a:solidFill>
                  <a:schemeClr val="tx1"/>
                </a:solidFill>
                <a:latin typeface="微软雅黑" panose="020B0503020204020204" pitchFamily="34" charset="-122"/>
                <a:ea typeface="微软雅黑" panose="020B0503020204020204" pitchFamily="34" charset="-122"/>
              </a:rPr>
              <a:t>农奴制严重阻碍了资本主义工业的发展</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678305" y="1579245"/>
            <a:ext cx="643763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时间：</a:t>
            </a:r>
            <a:r>
              <a:rPr lang="en-US" altLang="zh-CN"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8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150" name="TextBox 6"/>
          <p:cNvSpPr txBox="1"/>
          <p:nvPr/>
        </p:nvSpPr>
        <p:spPr>
          <a:xfrm>
            <a:off x="1661795" y="2538095"/>
            <a:ext cx="746823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人物：</a:t>
            </a:r>
            <a:r>
              <a:rPr lang="zh-CN" altLang="en-US" sz="2800" b="1" dirty="0">
                <a:solidFill>
                  <a:schemeClr val="tx1"/>
                </a:solidFill>
                <a:latin typeface="微软雅黑" panose="020B0503020204020204" pitchFamily="34" charset="-122"/>
                <a:ea typeface="微软雅黑" panose="020B0503020204020204" pitchFamily="34" charset="-122"/>
              </a:rPr>
              <a:t>沙皇亚历山大二世</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1583055" y="3035299"/>
            <a:ext cx="9653270" cy="1315720"/>
            <a:chOff x="1115616" y="2155516"/>
            <a:chExt cx="5415562" cy="986721"/>
          </a:xfrm>
        </p:grpSpPr>
        <p:sp>
          <p:nvSpPr>
            <p:cNvPr id="8206" name="TextBox 7"/>
            <p:cNvSpPr txBox="1"/>
            <p:nvPr/>
          </p:nvSpPr>
          <p:spPr>
            <a:xfrm>
              <a:off x="1115616" y="2499742"/>
              <a:ext cx="576263" cy="3914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207" name="左大括号 9"/>
            <p:cNvSpPr/>
            <p:nvPr/>
          </p:nvSpPr>
          <p:spPr>
            <a:xfrm>
              <a:off x="1619672" y="2360988"/>
              <a:ext cx="72000" cy="576000"/>
            </a:xfrm>
            <a:prstGeom prst="leftBrace">
              <a:avLst>
                <a:gd name="adj1" fmla="val 8296"/>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8208" name="TextBox 10"/>
            <p:cNvSpPr txBox="1"/>
            <p:nvPr/>
          </p:nvSpPr>
          <p:spPr>
            <a:xfrm>
              <a:off x="1706642" y="2155516"/>
              <a:ext cx="4824536" cy="986721"/>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①农奴在法律上是“自由人”</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②地主不许买卖农奴和干涉他们的生活</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③农奴在获得“解放”时，可得到一块份地，但须出钱赎买</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6158" name="TextBox 14"/>
          <p:cNvSpPr txBox="1"/>
          <p:nvPr/>
        </p:nvSpPr>
        <p:spPr>
          <a:xfrm>
            <a:off x="1678305" y="4291330"/>
            <a:ext cx="862520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性质：</a:t>
            </a:r>
            <a:r>
              <a:rPr lang="zh-CN" altLang="en-US" sz="2800" b="1" dirty="0">
                <a:solidFill>
                  <a:schemeClr val="tx1"/>
                </a:solidFill>
                <a:latin typeface="微软雅黑" panose="020B0503020204020204" pitchFamily="34" charset="-122"/>
                <a:ea typeface="微软雅黑" panose="020B0503020204020204" pitchFamily="34" charset="-122"/>
              </a:rPr>
              <a:t>沙皇自上而下实行的资产阶级性质的改革</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
        <p:nvSpPr>
          <p:cNvPr id="14" name="TextBox 5"/>
          <p:cNvSpPr txBox="1"/>
          <p:nvPr/>
        </p:nvSpPr>
        <p:spPr>
          <a:xfrm>
            <a:off x="1663700" y="2059305"/>
            <a:ext cx="921956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目的：</a:t>
            </a:r>
            <a:r>
              <a:rPr lang="zh-CN" altLang="en-US" sz="2800" b="1" dirty="0">
                <a:solidFill>
                  <a:schemeClr val="tx1"/>
                </a:solidFill>
                <a:latin typeface="微软雅黑" panose="020B0503020204020204" pitchFamily="34" charset="-122"/>
                <a:ea typeface="微软雅黑" panose="020B0503020204020204" pitchFamily="34" charset="-122"/>
              </a:rPr>
              <a:t>挽救统治危机，维护贵族地主的利益</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nvGrpSpPr>
          <p:cNvPr id="3" name="组合 2"/>
          <p:cNvGrpSpPr/>
          <p:nvPr/>
        </p:nvGrpSpPr>
        <p:grpSpPr>
          <a:xfrm>
            <a:off x="1609725" y="4916805"/>
            <a:ext cx="9881870" cy="883284"/>
            <a:chOff x="1115616" y="3147814"/>
            <a:chExt cx="5544616" cy="662085"/>
          </a:xfrm>
        </p:grpSpPr>
        <p:sp>
          <p:nvSpPr>
            <p:cNvPr id="8203" name="TextBox 6"/>
            <p:cNvSpPr txBox="1"/>
            <p:nvPr/>
          </p:nvSpPr>
          <p:spPr>
            <a:xfrm>
              <a:off x="1677231" y="3147814"/>
              <a:ext cx="4983001" cy="66208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积极：有利于资本主义的发展，是俄国近代史上的重大转折</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spcBef>
                  <a:spcPct val="20000"/>
                </a:spcBef>
                <a:buNone/>
              </a:pPr>
              <a:r>
                <a:rPr lang="zh-CN" altLang="en-US" sz="2400" b="1" dirty="0">
                  <a:solidFill>
                    <a:schemeClr val="tx1"/>
                  </a:solidFill>
                  <a:latin typeface="微软雅黑" panose="020B0503020204020204" pitchFamily="34" charset="-122"/>
                  <a:ea typeface="微软雅黑" panose="020B0503020204020204" pitchFamily="34" charset="-122"/>
                </a:rPr>
                <a:t>局限性：保留大量封建残余</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8204" name="TextBox 7"/>
            <p:cNvSpPr txBox="1"/>
            <p:nvPr/>
          </p:nvSpPr>
          <p:spPr>
            <a:xfrm>
              <a:off x="1115616" y="3264228"/>
              <a:ext cx="576263" cy="39125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205" name="左大括号 9"/>
            <p:cNvSpPr/>
            <p:nvPr/>
          </p:nvSpPr>
          <p:spPr>
            <a:xfrm>
              <a:off x="1619672" y="3300268"/>
              <a:ext cx="72000" cy="324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2800" b="1" dirty="0">
                <a:solidFill>
                  <a:schemeClr val="tx1"/>
                </a:solidFill>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fade">
                                      <p:cBhvr>
                                        <p:cTn id="12" dur="500"/>
                                        <p:tgtEl>
                                          <p:spTgt spid="61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0"/>
                                        </p:tgtEl>
                                        <p:attrNameLst>
                                          <p:attrName>style.visibility</p:attrName>
                                        </p:attrNameLst>
                                      </p:cBhvr>
                                      <p:to>
                                        <p:strVal val="visible"/>
                                      </p:to>
                                    </p:set>
                                    <p:animEffect transition="in" filter="fade">
                                      <p:cBhvr>
                                        <p:cTn id="22" dur="500"/>
                                        <p:tgtEl>
                                          <p:spTgt spid="61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58"/>
                                        </p:tgtEl>
                                        <p:attrNameLst>
                                          <p:attrName>style.visibility</p:attrName>
                                        </p:attrNameLst>
                                      </p:cBhvr>
                                      <p:to>
                                        <p:strVal val="visible"/>
                                      </p:to>
                                    </p:set>
                                    <p:animEffect transition="in" filter="fade">
                                      <p:cBhvr>
                                        <p:cTn id="32" dur="500"/>
                                        <p:tgtEl>
                                          <p:spTgt spid="615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left)">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8"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734820" y="302895"/>
            <a:ext cx="8626475" cy="539750"/>
          </a:xfrm>
          <a:prstGeom prst="rect">
            <a:avLst/>
          </a:prstGeom>
          <a:solidFill>
            <a:srgbClr val="FFFF00"/>
          </a:solidFill>
          <a:ln w="9525">
            <a:noFill/>
          </a:ln>
        </p:spPr>
        <p:txBody>
          <a:bodyPr wrap="square">
            <a:spAutoFit/>
          </a:bodyPr>
          <a:lstStyle/>
          <a:p>
            <a:pPr lvl="0"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考点3  日本明治维新</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 name="文本框 2"/>
          <p:cNvSpPr txBox="1"/>
          <p:nvPr/>
        </p:nvSpPr>
        <p:spPr>
          <a:xfrm>
            <a:off x="326390" y="1094105"/>
            <a:ext cx="11552555" cy="501650"/>
          </a:xfrm>
          <a:prstGeom prst="rect">
            <a:avLst/>
          </a:prstGeom>
          <a:gradFill>
            <a:gsLst>
              <a:gs pos="0">
                <a:srgbClr val="9EE256"/>
              </a:gs>
              <a:gs pos="100000">
                <a:srgbClr val="52762D"/>
              </a:gs>
            </a:gsLst>
            <a:lin ang="5400000" scaled="0"/>
          </a:gradFill>
        </p:spPr>
        <p:txBody>
          <a:bodyPr wrap="square">
            <a:spAutoFit/>
          </a:bodyPr>
          <a:lstStyle/>
          <a:p>
            <a:pPr marR="0" defTabSz="914400">
              <a:lnSpc>
                <a:spcPts val="32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考纲要求：</a:t>
            </a:r>
            <a:r>
              <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mn-ea"/>
              </a:rPr>
              <a:t>简述明治维新的主要内容，探讨明治维新在促进日本向资本主义社会转变中所起的作用。</a:t>
            </a:r>
            <a:endParaRPr kumimoji="0" lang="zh-CN" altLang="en-US" sz="20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sp>
        <p:nvSpPr>
          <p:cNvPr id="4" name="文本框 3"/>
          <p:cNvSpPr txBox="1"/>
          <p:nvPr/>
        </p:nvSpPr>
        <p:spPr>
          <a:xfrm>
            <a:off x="313055" y="1750695"/>
            <a:ext cx="11565890" cy="3900170"/>
          </a:xfrm>
          <a:prstGeom prst="rect">
            <a:avLst/>
          </a:prstGeom>
          <a:noFill/>
        </p:spPr>
        <p:txBody>
          <a:bodyPr wrap="square">
            <a:spAutoFit/>
          </a:bodyPr>
          <a:lstStyle/>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背景：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幕府统治</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阻碍了日本资本主义的发展(根本原因)；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(2)外国势力的渗透(“黑船事件”)，激化了日本的国内矛盾，</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民族危机严重(外部原因)；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(3)一部分中下级武士开始接受西方的先进技术和思想；</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(4)</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倒幕运动</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推翻了幕府统治，天皇掌握大权</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概况：</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1868年，明治天皇政府实行了一系列资产阶级性质的改革。</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3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1"/>
          <a:stretch>
            <a:fillRect/>
          </a:stretch>
        </p:blipFill>
        <p:spPr>
          <a:xfrm>
            <a:off x="8886190" y="1833245"/>
            <a:ext cx="2350135" cy="3538855"/>
          </a:xfrm>
          <a:prstGeom prst="rect">
            <a:avLst/>
          </a:prstGeom>
          <a:noFill/>
          <a:ln w="9525">
            <a:noFill/>
          </a:ln>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0-#ppt_w/2"/>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71500" y="4185920"/>
            <a:ext cx="11292840" cy="1886585"/>
          </a:xfrm>
          <a:prstGeom prst="rect">
            <a:avLst/>
          </a:prstGeom>
          <a:noFill/>
        </p:spPr>
        <p:txBody>
          <a:bodyPr wrap="square">
            <a:spAutoFit/>
          </a:bodyPr>
          <a:lstStyle/>
          <a:p>
            <a:pPr marR="0" algn="just" defTabSz="914400">
              <a:lnSpc>
                <a:spcPts val="3500"/>
              </a:lnSpc>
              <a:buClrTx/>
              <a:buSzTx/>
              <a:buFont typeface="Arial" panose="020B0604020202020204" pitchFamily="34" charset="0"/>
              <a:buNone/>
              <a:defRPr/>
            </a:pPr>
            <a:r>
              <a:rPr kumimoji="0" lang="en-US" altLang="zh-CN" sz="22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积极</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影响</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：使日本从一个闭关锁国的</a:t>
            </a:r>
            <a:r>
              <a:rPr kumimoji="0" lang="zh-CN" altLang="en-US" sz="2400" b="1" kern="1200" cap="none" spc="0" normalizeH="0" baseline="0" noProof="1" dirty="0">
                <a:solidFill>
                  <a:srgbClr val="1D41D5"/>
                </a:solidFill>
                <a:latin typeface="宋体" panose="02010600030101010101" pitchFamily="2" charset="-122"/>
              </a:rPr>
              <a:t>封建国家逐步转变为资本主义</a:t>
            </a:r>
            <a:r>
              <a:rPr kumimoji="0" lang="zh-CN" altLang="en-US" sz="2400" b="1" kern="1200" cap="none" normalizeH="0" baseline="0" noProof="1" dirty="0">
                <a:solidFill>
                  <a:srgbClr val="1D41D5"/>
                </a:solidFill>
                <a:latin typeface="宋体" panose="02010600030101010101" pitchFamily="2" charset="-122"/>
              </a:rPr>
              <a:t>国家</a:t>
            </a:r>
            <a:r>
              <a:rPr kumimoji="0" lang="zh-CN" altLang="en-US" sz="2200" b="1" kern="1200" cap="none" spc="10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，摆脱了沦为半殖民地国家的命运，是日本历史的重大转折点。</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en-US" altLang="zh-CN"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消极</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影响</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kumimoji="0" lang="zh-CN" altLang="en-US" sz="2400" b="1" kern="1200" cap="none" spc="0" normalizeH="0" baseline="0" noProof="1" dirty="0">
                <a:solidFill>
                  <a:srgbClr val="1D41D5"/>
                </a:solidFill>
                <a:latin typeface="宋体" panose="02010600030101010101" pitchFamily="2" charset="-122"/>
              </a:rPr>
              <a:t>保留了大量的封建残余</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，日本强大后，很快就走上了对外侵略扩张的军国主义道路。</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9270" name="表格 9269"/>
          <p:cNvGraphicFramePr/>
          <p:nvPr/>
        </p:nvGraphicFramePr>
        <p:xfrm>
          <a:off x="692150" y="547370"/>
          <a:ext cx="8686800" cy="3373755"/>
        </p:xfrm>
        <a:graphic>
          <a:graphicData uri="http://schemas.openxmlformats.org/drawingml/2006/table">
            <a:tbl>
              <a:tblPr/>
              <a:tblGrid>
                <a:gridCol w="1349375"/>
                <a:gridCol w="4441825"/>
                <a:gridCol w="2895600"/>
              </a:tblGrid>
              <a:tr h="533400">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政治</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废藩置县；加强中央集权</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4563">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经济</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允许土地买卖，引进西方技术，发展近代企业</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7737">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文化</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提倡“文明开化”，即向欧美学习，大力发展教育</a:t>
                      </a:r>
                      <a:endParaRPr lang="zh-CN" altLang="en-US"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r h="948055">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军事</a:t>
                      </a:r>
                      <a:endPar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r>
                        <a:rPr lang="zh-CN" altLang="en-US" b="1">
                          <a:solidFill>
                            <a:srgbClr val="000000"/>
                          </a:solidFill>
                          <a:latin typeface="微软雅黑" panose="020B0503020204020204" pitchFamily="34" charset="-122"/>
                          <a:ea typeface="微软雅黑" panose="020B0503020204020204" pitchFamily="34" charset="-122"/>
                        </a:rPr>
                        <a:t>实行征兵制，建立近代化军队</a:t>
                      </a:r>
                      <a:endParaRPr lang="zh-CN" altLang="en-US" b="1">
                        <a:solidFill>
                          <a:srgbClr val="000000"/>
                        </a:solidFill>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c>
                  <a:txBody>
                    <a:bodyPr wrap="square"/>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ctr">
                        <a:buNone/>
                      </a:pPr>
                      <a:endParaRPr>
                        <a:latin typeface="微软雅黑" panose="020B0503020204020204" pitchFamily="34" charset="-122"/>
                        <a:ea typeface="微软雅黑" panose="020B0503020204020204" pitchFamily="34"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rgbClr val="FFCC66">
                        <a:alpha val="100000"/>
                      </a:srgbClr>
                    </a:solidFill>
                  </a:tcPr>
                </a:tc>
              </a:tr>
            </a:tbl>
          </a:graphicData>
        </a:graphic>
      </p:graphicFrame>
      <p:sp>
        <p:nvSpPr>
          <p:cNvPr id="9265" name="文本框 9264"/>
          <p:cNvSpPr txBox="1"/>
          <p:nvPr/>
        </p:nvSpPr>
        <p:spPr>
          <a:xfrm>
            <a:off x="7391400" y="1388110"/>
            <a:ext cx="18288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资产阶级改革</a:t>
            </a:r>
            <a:endParaRPr lang="zh-CN" altLang="en-US" sz="1800" b="1">
              <a:latin typeface="微软雅黑" panose="020B0503020204020204" pitchFamily="34" charset="-122"/>
              <a:ea typeface="微软雅黑" panose="020B0503020204020204" pitchFamily="34" charset="-122"/>
            </a:endParaRPr>
          </a:p>
        </p:txBody>
      </p:sp>
      <p:sp>
        <p:nvSpPr>
          <p:cNvPr id="9266" name="文本框 9265"/>
          <p:cNvSpPr txBox="1"/>
          <p:nvPr/>
        </p:nvSpPr>
        <p:spPr>
          <a:xfrm>
            <a:off x="7249795" y="2296160"/>
            <a:ext cx="12192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资本主义</a:t>
            </a:r>
            <a:endParaRPr lang="zh-CN" altLang="en-US" sz="1800" b="1">
              <a:latin typeface="微软雅黑" panose="020B0503020204020204" pitchFamily="34" charset="-122"/>
              <a:ea typeface="微软雅黑" panose="020B0503020204020204" pitchFamily="34" charset="-122"/>
            </a:endParaRPr>
          </a:p>
        </p:txBody>
      </p:sp>
      <p:sp>
        <p:nvSpPr>
          <p:cNvPr id="9267" name="文本框 9266"/>
          <p:cNvSpPr txBox="1"/>
          <p:nvPr/>
        </p:nvSpPr>
        <p:spPr>
          <a:xfrm>
            <a:off x="6706235" y="2988310"/>
            <a:ext cx="16002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半殖民地国家</a:t>
            </a:r>
            <a:endParaRPr lang="zh-CN" altLang="en-US" sz="1800" b="1">
              <a:latin typeface="微软雅黑" panose="020B0503020204020204" pitchFamily="34" charset="-122"/>
              <a:ea typeface="微软雅黑" panose="020B0503020204020204" pitchFamily="34" charset="-122"/>
            </a:endParaRPr>
          </a:p>
        </p:txBody>
      </p:sp>
      <p:sp>
        <p:nvSpPr>
          <p:cNvPr id="9268" name="文本框 9267"/>
          <p:cNvSpPr txBox="1"/>
          <p:nvPr/>
        </p:nvSpPr>
        <p:spPr>
          <a:xfrm>
            <a:off x="7626350" y="3355340"/>
            <a:ext cx="1752600" cy="366713"/>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rPr>
              <a:t>对外侵略</a:t>
            </a:r>
            <a:endParaRPr lang="zh-CN" altLang="en-US" sz="1800" b="1">
              <a:latin typeface="微软雅黑" panose="020B0503020204020204" pitchFamily="34" charset="-122"/>
              <a:ea typeface="微软雅黑" panose="020B0503020204020204" pitchFamily="34" charset="-122"/>
            </a:endParaRPr>
          </a:p>
        </p:txBody>
      </p:sp>
      <p:sp>
        <p:nvSpPr>
          <p:cNvPr id="9292" name="矩形 9291"/>
          <p:cNvSpPr/>
          <p:nvPr/>
        </p:nvSpPr>
        <p:spPr>
          <a:xfrm>
            <a:off x="6483350" y="3006725"/>
            <a:ext cx="2895600" cy="914400"/>
          </a:xfrm>
          <a:prstGeom prst="rect">
            <a:avLst/>
          </a:prstGeom>
          <a:solidFill>
            <a:schemeClr val="bg1"/>
          </a:solidFill>
          <a:ln w="9525" cap="flat" cmpd="sng">
            <a:solidFill>
              <a:schemeClr val="tx1"/>
            </a:solidFill>
            <a:prstDash val="solid"/>
            <a:miter/>
            <a:headEnd type="none" w="med" len="med"/>
            <a:tailEnd type="none" w="med" len="med"/>
          </a:ln>
        </p:spPr>
        <p:txBody>
          <a:bodyPr anchor="ctr"/>
          <a:p>
            <a:pPr algn="ctr"/>
            <a:r>
              <a:rPr lang="zh-CN" altLang="en-US" b="1">
                <a:latin typeface="微软雅黑" panose="020B0503020204020204" pitchFamily="34" charset="-122"/>
                <a:ea typeface="微软雅黑" panose="020B0503020204020204" pitchFamily="34" charset="-122"/>
              </a:rPr>
              <a:t>走上对外侵略扩张的道路</a:t>
            </a:r>
            <a:endParaRPr lang="zh-CN" altLang="en-US" b="1">
              <a:latin typeface="微软雅黑" panose="020B0503020204020204" pitchFamily="34" charset="-122"/>
              <a:ea typeface="微软雅黑" panose="020B0503020204020204" pitchFamily="34" charset="-122"/>
            </a:endParaRPr>
          </a:p>
        </p:txBody>
      </p:sp>
      <p:sp>
        <p:nvSpPr>
          <p:cNvPr id="9293" name="矩形 9292"/>
          <p:cNvSpPr/>
          <p:nvPr/>
        </p:nvSpPr>
        <p:spPr>
          <a:xfrm>
            <a:off x="6477000" y="578485"/>
            <a:ext cx="2895600" cy="5334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pPr algn="ctr"/>
            <a:r>
              <a:rPr lang="zh-CN" altLang="en-US" b="1">
                <a:latin typeface="微软雅黑" panose="020B0503020204020204" pitchFamily="34" charset="-122"/>
                <a:ea typeface="微软雅黑" panose="020B0503020204020204" pitchFamily="34" charset="-122"/>
              </a:rPr>
              <a:t>巩固天皇制政府</a:t>
            </a:r>
            <a:endParaRPr lang="zh-CN" altLang="en-US" b="1">
              <a:latin typeface="微软雅黑" panose="020B0503020204020204" pitchFamily="34" charset="-122"/>
              <a:ea typeface="微软雅黑" panose="020B0503020204020204" pitchFamily="34" charset="-122"/>
            </a:endParaRPr>
          </a:p>
        </p:txBody>
      </p:sp>
      <p:sp>
        <p:nvSpPr>
          <p:cNvPr id="9294" name="矩形 9293"/>
          <p:cNvSpPr/>
          <p:nvPr/>
        </p:nvSpPr>
        <p:spPr>
          <a:xfrm>
            <a:off x="6477000" y="2022475"/>
            <a:ext cx="2895600" cy="9144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pPr algn="ctr"/>
            <a:r>
              <a:rPr lang="zh-CN" altLang="en-US" b="1">
                <a:latin typeface="微软雅黑" panose="020B0503020204020204" pitchFamily="34" charset="-122"/>
                <a:ea typeface="微软雅黑" panose="020B0503020204020204" pitchFamily="34" charset="-122"/>
              </a:rPr>
              <a:t>影响最深远，利于持续发展</a:t>
            </a:r>
            <a:endParaRPr lang="zh-CN" altLang="en-US" b="1">
              <a:latin typeface="微软雅黑" panose="020B0503020204020204" pitchFamily="34" charset="-122"/>
              <a:ea typeface="微软雅黑" panose="020B0503020204020204" pitchFamily="34" charset="-122"/>
            </a:endParaRPr>
          </a:p>
        </p:txBody>
      </p:sp>
      <p:sp>
        <p:nvSpPr>
          <p:cNvPr id="9295" name="矩形 9294"/>
          <p:cNvSpPr/>
          <p:nvPr/>
        </p:nvSpPr>
        <p:spPr>
          <a:xfrm>
            <a:off x="6629400" y="1235710"/>
            <a:ext cx="2743200" cy="641350"/>
          </a:xfrm>
          <a:prstGeom prst="rect">
            <a:avLst/>
          </a:prstGeom>
        </p:spPr>
        <p:txBody>
          <a:bodyPr wrap="none" fromWordArt="1">
            <a:prstTxWarp prst="textCascadeUp">
              <a:avLst>
                <a:gd name="adj" fmla="val 44444"/>
              </a:avLst>
            </a:prstTxWarp>
            <a:normAutofit fontScale="90000" lnSpcReduction="1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3600" strike="noStrike" noProof="1">
                <a:gradFill rotWithShape="0">
                  <a:gsLst>
                    <a:gs pos="0">
                      <a:srgbClr val="FFE701"/>
                    </a:gs>
                    <a:gs pos="100000">
                      <a:srgbClr val="FE3E02"/>
                    </a:gs>
                  </a:gsLst>
                  <a:lin ang="5400000" scaled="1"/>
                  <a:tileRect/>
                </a:gradFill>
                <a:latin typeface="微软雅黑" panose="020B0503020204020204" pitchFamily="34" charset="-122"/>
                <a:ea typeface="微软雅黑" panose="020B0503020204020204" pitchFamily="34" charset="-122"/>
                <a:cs typeface="+mn-ea"/>
              </a:rPr>
              <a:t>发展资本主义经济</a:t>
            </a:r>
            <a:endParaRPr lang="zh-CN" altLang="en-US" sz="3600" strike="noStrike" noProof="1">
              <a:gradFill rotWithShape="0">
                <a:gsLst>
                  <a:gs pos="0">
                    <a:srgbClr val="FFE701"/>
                  </a:gs>
                  <a:gs pos="100000">
                    <a:srgbClr val="FE3E02"/>
                  </a:gs>
                </a:gsLst>
                <a:lin ang="5400000" scaled="1"/>
                <a:tileRect/>
              </a:gradFill>
              <a:latin typeface="微软雅黑" panose="020B0503020204020204" pitchFamily="34" charset="-122"/>
              <a:ea typeface="微软雅黑" panose="020B0503020204020204" pitchFamily="34" charset="-122"/>
              <a:cs typeface="+mn-ea"/>
            </a:endParaRPr>
          </a:p>
        </p:txBody>
      </p:sp>
      <p:pic>
        <p:nvPicPr>
          <p:cNvPr id="9221" name="图片 9220" descr="使节团赴欧考察"/>
          <p:cNvPicPr>
            <a:picLocks noChangeAspect="1"/>
          </p:cNvPicPr>
          <p:nvPr/>
        </p:nvPicPr>
        <p:blipFill>
          <a:blip r:embed="rId1"/>
          <a:stretch>
            <a:fillRect/>
          </a:stretch>
        </p:blipFill>
        <p:spPr>
          <a:xfrm>
            <a:off x="9993313" y="920433"/>
            <a:ext cx="1768475" cy="2016125"/>
          </a:xfrm>
          <a:prstGeom prst="rect">
            <a:avLst/>
          </a:prstGeom>
          <a:noFill/>
          <a:ln w="76200" cap="flat" cmpd="tri">
            <a:solidFill>
              <a:srgbClr val="660066"/>
            </a:solidFill>
            <a:prstDash val="sysDot"/>
            <a:miter/>
            <a:headEnd type="none" w="med" len="med"/>
            <a:tailEnd type="none" w="med" len="med"/>
          </a:ln>
        </p:spPr>
      </p:pic>
      <p:sp>
        <p:nvSpPr>
          <p:cNvPr id="9222" name="文本框 9221"/>
          <p:cNvSpPr txBox="1"/>
          <p:nvPr/>
        </p:nvSpPr>
        <p:spPr>
          <a:xfrm>
            <a:off x="9564370" y="3125470"/>
            <a:ext cx="2627313" cy="366713"/>
          </a:xfrm>
          <a:prstGeom prst="rect">
            <a:avLst/>
          </a:prstGeom>
          <a:noFill/>
          <a:ln w="9525">
            <a:noFill/>
          </a:ln>
        </p:spPr>
        <p:txBody>
          <a:bodyPr>
            <a:spAutoFit/>
          </a:bodyPr>
          <a:p>
            <a:r>
              <a:rPr lang="zh-CN" altLang="en-US">
                <a:solidFill>
                  <a:srgbClr val="CC0000"/>
                </a:solidFill>
                <a:latin typeface="Arial" panose="020B0604020202020204" pitchFamily="34" charset="0"/>
              </a:rPr>
              <a:t>日本赴欧美参观团出港</a:t>
            </a:r>
            <a:endParaRPr lang="zh-CN" altLang="en-US">
              <a:solidFill>
                <a:srgbClr val="CC0000"/>
              </a:solidFill>
              <a:latin typeface="Arial" panose="020B0604020202020204" pitchFamily="34"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270"/>
                                        </p:tgtEl>
                                        <p:attrNameLst>
                                          <p:attrName>style.visibility</p:attrName>
                                        </p:attrNameLst>
                                      </p:cBhvr>
                                      <p:to>
                                        <p:strVal val="visible"/>
                                      </p:to>
                                    </p:set>
                                    <p:animEffect transition="in" filter="checkerboard(across)">
                                      <p:cBhvr>
                                        <p:cTn id="7" dur="500"/>
                                        <p:tgtEl>
                                          <p:spTgt spid="927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65"/>
                                        </p:tgtEl>
                                        <p:attrNameLst>
                                          <p:attrName>style.visibility</p:attrName>
                                        </p:attrNameLst>
                                      </p:cBhvr>
                                      <p:to>
                                        <p:strVal val="visible"/>
                                      </p:to>
                                    </p:set>
                                    <p:animEffect transition="in" filter="checkerboard(across)">
                                      <p:cBhvr>
                                        <p:cTn id="12" dur="500"/>
                                        <p:tgtEl>
                                          <p:spTgt spid="926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266"/>
                                        </p:tgtEl>
                                        <p:attrNameLst>
                                          <p:attrName>style.visibility</p:attrName>
                                        </p:attrNameLst>
                                      </p:cBhvr>
                                      <p:to>
                                        <p:strVal val="visible"/>
                                      </p:to>
                                    </p:set>
                                    <p:animEffect transition="in" filter="checkerboard(across)">
                                      <p:cBhvr>
                                        <p:cTn id="17" dur="500"/>
                                        <p:tgtEl>
                                          <p:spTgt spid="926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267"/>
                                        </p:tgtEl>
                                        <p:attrNameLst>
                                          <p:attrName>style.visibility</p:attrName>
                                        </p:attrNameLst>
                                      </p:cBhvr>
                                      <p:to>
                                        <p:strVal val="visible"/>
                                      </p:to>
                                    </p:set>
                                    <p:animEffect transition="in" filter="checkerboard(across)">
                                      <p:cBhvr>
                                        <p:cTn id="22" dur="500"/>
                                        <p:tgtEl>
                                          <p:spTgt spid="926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268"/>
                                        </p:tgtEl>
                                        <p:attrNameLst>
                                          <p:attrName>style.visibility</p:attrName>
                                        </p:attrNameLst>
                                      </p:cBhvr>
                                      <p:to>
                                        <p:strVal val="visible"/>
                                      </p:to>
                                    </p:set>
                                    <p:animEffect transition="in" filter="checkerboard(across)">
                                      <p:cBhvr>
                                        <p:cTn id="27" dur="500"/>
                                        <p:tgtEl>
                                          <p:spTgt spid="926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9292"/>
                                        </p:tgtEl>
                                        <p:attrNameLst>
                                          <p:attrName>style.visibility</p:attrName>
                                        </p:attrNameLst>
                                      </p:cBhvr>
                                      <p:to>
                                        <p:strVal val="visible"/>
                                      </p:to>
                                    </p:set>
                                    <p:animEffect transition="in" filter="checkerboard(across)">
                                      <p:cBhvr>
                                        <p:cTn id="32" dur="500"/>
                                        <p:tgtEl>
                                          <p:spTgt spid="929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9293"/>
                                        </p:tgtEl>
                                        <p:attrNameLst>
                                          <p:attrName>style.visibility</p:attrName>
                                        </p:attrNameLst>
                                      </p:cBhvr>
                                      <p:to>
                                        <p:strVal val="visible"/>
                                      </p:to>
                                    </p:set>
                                    <p:animEffect transition="in" filter="checkerboard(across)">
                                      <p:cBhvr>
                                        <p:cTn id="37" dur="500"/>
                                        <p:tgtEl>
                                          <p:spTgt spid="929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9294"/>
                                        </p:tgtEl>
                                        <p:attrNameLst>
                                          <p:attrName>style.visibility</p:attrName>
                                        </p:attrNameLst>
                                      </p:cBhvr>
                                      <p:to>
                                        <p:strVal val="visible"/>
                                      </p:to>
                                    </p:set>
                                    <p:animEffect transition="in" filter="checkerboard(across)">
                                      <p:cBhvr>
                                        <p:cTn id="42" dur="500"/>
                                        <p:tgtEl>
                                          <p:spTgt spid="9294"/>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9295"/>
                                        </p:tgtEl>
                                        <p:attrNameLst>
                                          <p:attrName>style.visibility</p:attrName>
                                        </p:attrNameLst>
                                      </p:cBhvr>
                                      <p:to>
                                        <p:strVal val="visible"/>
                                      </p:to>
                                    </p:set>
                                    <p:animEffect transition="in" filter="checkerboard(across)">
                                      <p:cBhvr>
                                        <p:cTn id="47" dur="500"/>
                                        <p:tgtEl>
                                          <p:spTgt spid="9295"/>
                                        </p:tgtEl>
                                      </p:cBhvr>
                                    </p:animEffect>
                                  </p:childTnLst>
                                </p:cTn>
                              </p:par>
                              <p:par>
                                <p:cTn id="48" presetID="2" presetClass="entr" presetSubtype="4" fill="hold" nodeType="withEffect">
                                  <p:stCondLst>
                                    <p:cond delay="0"/>
                                  </p:stCondLst>
                                  <p:childTnLst>
                                    <p:set>
                                      <p:cBhvr>
                                        <p:cTn id="49" dur="1" fill="hold">
                                          <p:stCondLst>
                                            <p:cond delay="0"/>
                                          </p:stCondLst>
                                        </p:cTn>
                                        <p:tgtEl>
                                          <p:spTgt spid="9221"/>
                                        </p:tgtEl>
                                        <p:attrNameLst>
                                          <p:attrName>style.visibility</p:attrName>
                                        </p:attrNameLst>
                                      </p:cBhvr>
                                      <p:to>
                                        <p:strVal val="visible"/>
                                      </p:to>
                                    </p:set>
                                    <p:anim calcmode="lin" valueType="num">
                                      <p:cBhvr additive="base">
                                        <p:cTn id="50" dur="500" fill="hold"/>
                                        <p:tgtEl>
                                          <p:spTgt spid="9221"/>
                                        </p:tgtEl>
                                        <p:attrNameLst>
                                          <p:attrName>ppt_x</p:attrName>
                                        </p:attrNameLst>
                                      </p:cBhvr>
                                      <p:tavLst>
                                        <p:tav tm="0">
                                          <p:val>
                                            <p:strVal val="#ppt_x"/>
                                          </p:val>
                                        </p:tav>
                                        <p:tav tm="100000">
                                          <p:val>
                                            <p:strVal val="#ppt_x"/>
                                          </p:val>
                                        </p:tav>
                                      </p:tavLst>
                                    </p:anim>
                                    <p:anim calcmode="lin" valueType="num">
                                      <p:cBhvr additive="base">
                                        <p:cTn id="51" dur="500" fill="hold"/>
                                        <p:tgtEl>
                                          <p:spTgt spid="9221"/>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9222"/>
                                        </p:tgtEl>
                                        <p:attrNameLst>
                                          <p:attrName>style.visibility</p:attrName>
                                        </p:attrNameLst>
                                      </p:cBhvr>
                                      <p:to>
                                        <p:strVal val="visible"/>
                                      </p:to>
                                    </p:set>
                                    <p:anim calcmode="lin" valueType="num">
                                      <p:cBhvr additive="base">
                                        <p:cTn id="54" dur="500" fill="hold"/>
                                        <p:tgtEl>
                                          <p:spTgt spid="9222"/>
                                        </p:tgtEl>
                                        <p:attrNameLst>
                                          <p:attrName>ppt_x</p:attrName>
                                        </p:attrNameLst>
                                      </p:cBhvr>
                                      <p:tavLst>
                                        <p:tav tm="0">
                                          <p:val>
                                            <p:strVal val="#ppt_x"/>
                                          </p:val>
                                        </p:tav>
                                        <p:tav tm="100000">
                                          <p:val>
                                            <p:strVal val="#ppt_x"/>
                                          </p:val>
                                        </p:tav>
                                      </p:tavLst>
                                    </p:anim>
                                    <p:anim calcmode="lin" valueType="num">
                                      <p:cBhvr additive="base">
                                        <p:cTn id="55" dur="500" fill="hold"/>
                                        <p:tgtEl>
                                          <p:spTgt spid="9222"/>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
                                        </p:tgtEl>
                                        <p:attrNameLst>
                                          <p:attrName>style.visibility</p:attrName>
                                        </p:attrNameLst>
                                      </p:cBhvr>
                                      <p:to>
                                        <p:strVal val="visible"/>
                                      </p:to>
                                    </p:set>
                                    <p:animEffect transition="in" filter="wipe(down)">
                                      <p:cBhvr>
                                        <p:cTn id="6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65" grpId="0"/>
      <p:bldP spid="9266" grpId="0"/>
      <p:bldP spid="9267" grpId="0"/>
      <p:bldP spid="9268" grpId="0"/>
      <p:bldP spid="9292" grpId="0" bldLvl="0" animBg="1"/>
      <p:bldP spid="9293" grpId="0" bldLvl="0" animBg="1"/>
      <p:bldP spid="9294" grpId="0" bldLvl="0" animBg="1"/>
      <p:bldP spid="9222"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文本框 6145"/>
          <p:cNvSpPr txBox="1"/>
          <p:nvPr/>
        </p:nvSpPr>
        <p:spPr>
          <a:xfrm>
            <a:off x="656590" y="3590925"/>
            <a:ext cx="11290300" cy="2675255"/>
          </a:xfrm>
          <a:prstGeom prst="rect">
            <a:avLst/>
          </a:prstGeom>
          <a:noFill/>
          <a:ln w="9525">
            <a:noFill/>
          </a:ln>
        </p:spPr>
        <p:txBody>
          <a:bodyPr wrap="square">
            <a:spAutoFit/>
          </a:bodyPr>
          <a:p>
            <a:pPr>
              <a:lnSpc>
                <a:spcPct val="140000"/>
              </a:lnSpc>
            </a:pPr>
            <a:r>
              <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启示：</a:t>
            </a:r>
            <a:endPar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抓住历史机遇</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，顺应历史潮流，努力发展我国社会主义经济，促进社会发展；</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改革是国家富强的必由之路</a:t>
            </a:r>
            <a:r>
              <a:rPr lang="zh-CN" altLang="en-US" sz="2400" b="1">
                <a:solidFill>
                  <a:srgbClr val="CC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坚持改革开放；</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向先进国家学习</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，引进先进的技术和设备；</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40000"/>
              </a:lnSpc>
            </a:pP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dirty="0">
                <a:solidFill>
                  <a:srgbClr val="1D41D5"/>
                </a:solidFill>
                <a:latin typeface="微软雅黑" panose="020B0503020204020204" pitchFamily="34" charset="-122"/>
                <a:ea typeface="微软雅黑" panose="020B0503020204020204" pitchFamily="34" charset="-122"/>
                <a:cs typeface="微软雅黑" panose="020B0503020204020204" pitchFamily="34" charset="-122"/>
                <a:sym typeface="+mn-ea"/>
              </a:rPr>
              <a:t>重视教育，培养人才</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sym typeface="+mn-ea"/>
              </a:rPr>
              <a:t>，增强国际竞争力</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a:solidFill>
                <a:srgbClr val="CC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Rectangle 12"/>
          <p:cNvSpPr/>
          <p:nvPr/>
        </p:nvSpPr>
        <p:spPr>
          <a:xfrm>
            <a:off x="554990" y="410845"/>
            <a:ext cx="9932670" cy="1296670"/>
          </a:xfrm>
          <a:prstGeom prst="rect">
            <a:avLst/>
          </a:prstGeom>
          <a:noFill/>
          <a:ln w="9525">
            <a:noFill/>
          </a:ln>
        </p:spPr>
        <p:txBody>
          <a:bodyPr wrap="square">
            <a:spAutoFit/>
          </a:bodyPr>
          <a:p>
            <a:pPr>
              <a:lnSpc>
                <a:spcPts val="3800"/>
              </a:lnSpc>
              <a:spcBef>
                <a:spcPct val="5000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日本明治维新成功的原因：</a:t>
            </a:r>
            <a:endPar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28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日本封建专制统治相对薄弱；</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28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倒幕派掌握了比较大的实力，推翻了幕府统治；</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p:cNvSpPr txBox="1"/>
          <p:nvPr/>
        </p:nvSpPr>
        <p:spPr>
          <a:xfrm>
            <a:off x="656590" y="1878330"/>
            <a:ext cx="10948035" cy="1568450"/>
          </a:xfrm>
          <a:prstGeom prst="rect">
            <a:avLst/>
          </a:prstGeom>
          <a:noFill/>
        </p:spPr>
        <p:txBody>
          <a:bodyPr wrap="square" rtlCol="0" anchor="t">
            <a:spAutoFit/>
          </a:bodyPr>
          <a:p>
            <a:r>
              <a:rPr lang="zh-CN" altLang="en-US" sz="24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对中国的影响</a:t>
            </a:r>
            <a:endPar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r>
              <a:rPr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强大后的日本发动甲午中日战争，使中国半殖民地化程度大大加深，民族危机空前加剧；</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sym typeface="+mn-ea"/>
              </a:rPr>
              <a:t>极大地刺激了中国革故鼎新、救亡图存等民族意识的觉醒，如戊戌变法。</a:t>
            </a:r>
            <a:endParaRPr lang="zh-CN" altLang="en-US" sz="2400" b="1">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46"/>
                                        </p:tgtEl>
                                        <p:attrNameLst>
                                          <p:attrName>style.visibility</p:attrName>
                                        </p:attrNameLst>
                                      </p:cBhvr>
                                      <p:to>
                                        <p:strVal val="visible"/>
                                      </p:to>
                                    </p:set>
                                    <p:animEffect transition="in" filter="blinds(horizontal)">
                                      <p:cBhvr>
                                        <p:cTn id="1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7"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Box 1"/>
          <p:cNvSpPr txBox="1"/>
          <p:nvPr/>
        </p:nvSpPr>
        <p:spPr>
          <a:xfrm>
            <a:off x="814917" y="1663700"/>
            <a:ext cx="480483" cy="2749550"/>
          </a:xfrm>
          <a:prstGeom prst="rect">
            <a:avLst/>
          </a:prstGeom>
          <a:solidFill>
            <a:srgbClr val="0070C0"/>
          </a:solidFill>
          <a:ln w="19050" cap="flat" cmpd="sng">
            <a:solidFill>
              <a:schemeClr val="bg1"/>
            </a:solidFill>
            <a:prstDash val="solid"/>
            <a:miter/>
            <a:headEnd type="none" w="med" len="med"/>
            <a:tailEnd type="none" w="med" len="med"/>
          </a:ln>
        </p:spPr>
        <p:txBody>
          <a:bodyPr anchor="ct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日本明治维新</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9219" name="左大括号 3"/>
          <p:cNvSpPr/>
          <p:nvPr/>
        </p:nvSpPr>
        <p:spPr>
          <a:xfrm>
            <a:off x="1295400" y="1221105"/>
            <a:ext cx="398780" cy="3600450"/>
          </a:xfrm>
          <a:prstGeom prst="leftBrace">
            <a:avLst>
              <a:gd name="adj1" fmla="val 8338"/>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sp>
        <p:nvSpPr>
          <p:cNvPr id="6148" name="TextBox 4"/>
          <p:cNvSpPr txBox="1"/>
          <p:nvPr/>
        </p:nvSpPr>
        <p:spPr>
          <a:xfrm>
            <a:off x="1568450" y="1098550"/>
            <a:ext cx="98755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国内危机：</a:t>
            </a:r>
            <a:r>
              <a:rPr lang="zh-CN" altLang="en-US" sz="2400" b="1" dirty="0">
                <a:solidFill>
                  <a:schemeClr val="tx1"/>
                </a:solidFill>
                <a:latin typeface="微软雅黑" panose="020B0503020204020204" pitchFamily="34" charset="-122"/>
                <a:ea typeface="微软雅黑" panose="020B0503020204020204" pitchFamily="34" charset="-122"/>
              </a:rPr>
              <a:t>闭关锁国、落后的封建国家；天皇大权旁落，幕府掌权</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49" name="TextBox 5"/>
          <p:cNvSpPr txBox="1"/>
          <p:nvPr/>
        </p:nvSpPr>
        <p:spPr>
          <a:xfrm>
            <a:off x="1583055" y="1866900"/>
            <a:ext cx="667829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时间：</a:t>
            </a:r>
            <a:r>
              <a:rPr lang="en-US" altLang="zh-CN" sz="2400" b="1" dirty="0">
                <a:latin typeface="微软雅黑" panose="020B0503020204020204" pitchFamily="34" charset="-122"/>
                <a:ea typeface="微软雅黑" panose="020B0503020204020204" pitchFamily="34" charset="-122"/>
              </a:rPr>
              <a:t>1</a:t>
            </a:r>
            <a:r>
              <a:rPr lang="en-US" altLang="zh-CN" sz="2400" b="1" dirty="0">
                <a:solidFill>
                  <a:schemeClr val="tx1"/>
                </a:solidFill>
                <a:latin typeface="微软雅黑" panose="020B0503020204020204" pitchFamily="34" charset="-122"/>
                <a:ea typeface="微软雅黑" panose="020B0503020204020204" pitchFamily="34" charset="-122"/>
              </a:rPr>
              <a:t>868</a:t>
            </a:r>
            <a:r>
              <a:rPr lang="zh-CN" altLang="en-US" sz="2400" b="1" dirty="0">
                <a:solidFill>
                  <a:schemeClr val="tx1"/>
                </a:solidFill>
                <a:latin typeface="微软雅黑" panose="020B0503020204020204" pitchFamily="34" charset="-122"/>
                <a:ea typeface="微软雅黑" panose="020B0503020204020204" pitchFamily="34" charset="-122"/>
              </a:rPr>
              <a:t>年开始</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6150" name="TextBox 6"/>
          <p:cNvSpPr txBox="1"/>
          <p:nvPr/>
        </p:nvSpPr>
        <p:spPr>
          <a:xfrm>
            <a:off x="1566545" y="2277745"/>
            <a:ext cx="7747635"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人物：</a:t>
            </a:r>
            <a:r>
              <a:rPr lang="zh-CN" altLang="en-US" sz="2400" b="1" dirty="0">
                <a:solidFill>
                  <a:schemeClr val="tx1"/>
                </a:solidFill>
                <a:latin typeface="微软雅黑" panose="020B0503020204020204" pitchFamily="34" charset="-122"/>
                <a:ea typeface="微软雅黑" panose="020B0503020204020204" pitchFamily="34" charset="-122"/>
              </a:rPr>
              <a:t>明治天皇</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1487805" y="2664459"/>
            <a:ext cx="9311005" cy="1748790"/>
            <a:chOff x="1109280" y="2214565"/>
            <a:chExt cx="5478675" cy="1310797"/>
          </a:xfrm>
        </p:grpSpPr>
        <p:sp>
          <p:nvSpPr>
            <p:cNvPr id="9230" name="TextBox 7"/>
            <p:cNvSpPr txBox="1"/>
            <p:nvPr/>
          </p:nvSpPr>
          <p:spPr>
            <a:xfrm>
              <a:off x="1109280" y="2571750"/>
              <a:ext cx="654407" cy="3912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内容</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231" name="左大括号 9"/>
            <p:cNvSpPr/>
            <p:nvPr/>
          </p:nvSpPr>
          <p:spPr>
            <a:xfrm>
              <a:off x="1657810" y="2360988"/>
              <a:ext cx="72000" cy="756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sp>
          <p:nvSpPr>
            <p:cNvPr id="9232" name="TextBox 10"/>
            <p:cNvSpPr txBox="1"/>
            <p:nvPr/>
          </p:nvSpPr>
          <p:spPr>
            <a:xfrm>
              <a:off x="1763419" y="2214565"/>
              <a:ext cx="4824536" cy="131079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政治：废藩置县，加强中央集权</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经济：允许土地买卖，引进西方技术，发展近代工业</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社会生活：提倡“文明开化”，努力发展教育</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algn="l" eaLnBrk="1" hangingPunct="1">
                <a:lnSpc>
                  <a:spcPts val="2800"/>
                </a:lnSpc>
                <a:buNone/>
              </a:pPr>
              <a:r>
                <a:rPr lang="zh-CN" altLang="en-US" sz="2400" b="1" dirty="0">
                  <a:solidFill>
                    <a:schemeClr val="tx1"/>
                  </a:solidFill>
                  <a:latin typeface="微软雅黑" panose="020B0503020204020204" pitchFamily="34" charset="-122"/>
                  <a:ea typeface="微软雅黑" panose="020B0503020204020204" pitchFamily="34" charset="-122"/>
                </a:rPr>
                <a:t>军事：实行征兵制，建立近代化军队</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6158" name="TextBox 14"/>
          <p:cNvSpPr txBox="1"/>
          <p:nvPr/>
        </p:nvSpPr>
        <p:spPr>
          <a:xfrm>
            <a:off x="1583055" y="4330700"/>
            <a:ext cx="89484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性质：</a:t>
            </a:r>
            <a:r>
              <a:rPr lang="zh-CN" altLang="en-US" sz="2400" b="1" dirty="0">
                <a:solidFill>
                  <a:schemeClr val="tx1"/>
                </a:solidFill>
                <a:latin typeface="微软雅黑" panose="020B0503020204020204" pitchFamily="34" charset="-122"/>
                <a:ea typeface="微软雅黑" panose="020B0503020204020204" pitchFamily="34" charset="-122"/>
              </a:rPr>
              <a:t>资产阶级性质的改革</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nvGrpSpPr>
          <p:cNvPr id="3" name="组合 2"/>
          <p:cNvGrpSpPr/>
          <p:nvPr/>
        </p:nvGrpSpPr>
        <p:grpSpPr>
          <a:xfrm>
            <a:off x="1487805" y="4868545"/>
            <a:ext cx="10279379" cy="808990"/>
            <a:chOff x="1115616" y="3264185"/>
            <a:chExt cx="5559383" cy="607610"/>
          </a:xfrm>
        </p:grpSpPr>
        <p:sp>
          <p:nvSpPr>
            <p:cNvPr id="9227" name="TextBox 6"/>
            <p:cNvSpPr txBox="1"/>
            <p:nvPr/>
          </p:nvSpPr>
          <p:spPr>
            <a:xfrm>
              <a:off x="1691998" y="3264185"/>
              <a:ext cx="4983001" cy="60761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ts val="2800"/>
                </a:lnSpc>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rPr>
                <a:t>积极：从闭关锁国的封建国家逐步转变为资本主义国家</a:t>
              </a:r>
              <a:endParaRPr lang="zh-CN" altLang="en-US" sz="2400" b="1" dirty="0">
                <a:solidFill>
                  <a:schemeClr val="tx1"/>
                </a:solidFill>
                <a:latin typeface="微软雅黑" panose="020B0503020204020204" pitchFamily="34" charset="-122"/>
                <a:ea typeface="微软雅黑" panose="020B0503020204020204" pitchFamily="34" charset="-122"/>
              </a:endParaRPr>
            </a:p>
            <a:p>
              <a:pPr marL="0" lvl="0" indent="0" eaLnBrk="1" hangingPunct="1">
                <a:lnSpc>
                  <a:spcPts val="2800"/>
                </a:lnSpc>
                <a:spcBef>
                  <a:spcPct val="0"/>
                </a:spcBef>
                <a:buNone/>
              </a:pPr>
              <a:r>
                <a:rPr lang="zh-CN" altLang="en-US" sz="2400" b="1" dirty="0">
                  <a:solidFill>
                    <a:schemeClr val="tx1"/>
                  </a:solidFill>
                  <a:latin typeface="微软雅黑" panose="020B0503020204020204" pitchFamily="34" charset="-122"/>
                  <a:ea typeface="微软雅黑" panose="020B0503020204020204" pitchFamily="34" charset="-122"/>
                </a:rPr>
                <a:t>消极：强大起来后很快走上对外侵略扩张的军国主义道路</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9228" name="TextBox 7"/>
            <p:cNvSpPr txBox="1"/>
            <p:nvPr/>
          </p:nvSpPr>
          <p:spPr>
            <a:xfrm>
              <a:off x="1115616" y="3264228"/>
              <a:ext cx="576263" cy="3920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影响</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229" name="左大括号 9"/>
            <p:cNvSpPr/>
            <p:nvPr/>
          </p:nvSpPr>
          <p:spPr>
            <a:xfrm>
              <a:off x="1619672" y="3300268"/>
              <a:ext cx="72000" cy="324000"/>
            </a:xfrm>
            <a:prstGeom prst="leftBrace">
              <a:avLst>
                <a:gd name="adj1" fmla="val 8312"/>
                <a:gd name="adj2" fmla="val 50000"/>
              </a:avLst>
            </a:prstGeom>
            <a:noFill/>
            <a:ln w="9525" cap="flat" cmpd="sng">
              <a:solidFill>
                <a:schemeClr val="bg1"/>
              </a:solidFill>
              <a:prstDash val="solid"/>
              <a:headEnd type="none" w="med" len="med"/>
              <a:tailEnd type="none" w="med" len="med"/>
            </a:ln>
          </p:spPr>
          <p:txBody>
            <a:bodyPr/>
            <a:p>
              <a:endParaRPr lang="zh-CN" altLang="en-US" sz="3200" b="1" dirty="0">
                <a:solidFill>
                  <a:schemeClr val="tx1"/>
                </a:solidFill>
                <a:latin typeface="Arial" panose="020B0604020202020204" pitchFamily="34" charset="0"/>
              </a:endParaRPr>
            </a:p>
          </p:txBody>
        </p:sp>
      </p:grpSp>
      <p:sp>
        <p:nvSpPr>
          <p:cNvPr id="18" name="TextBox 4"/>
          <p:cNvSpPr txBox="1"/>
          <p:nvPr/>
        </p:nvSpPr>
        <p:spPr>
          <a:xfrm>
            <a:off x="1568450" y="1481455"/>
            <a:ext cx="9875520" cy="5219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民族危机：</a:t>
            </a:r>
            <a:r>
              <a:rPr lang="zh-CN" altLang="en-US" sz="2400" b="1" dirty="0">
                <a:solidFill>
                  <a:schemeClr val="tx1"/>
                </a:solidFill>
                <a:latin typeface="微软雅黑" panose="020B0503020204020204" pitchFamily="34" charset="-122"/>
                <a:ea typeface="微软雅黑" panose="020B0503020204020204" pitchFamily="34" charset="-122"/>
              </a:rPr>
              <a:t>美国等列强势力的渗透</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9"/>
                                        </p:tgtEl>
                                        <p:attrNameLst>
                                          <p:attrName>style.visibility</p:attrName>
                                        </p:attrNameLst>
                                      </p:cBhvr>
                                      <p:to>
                                        <p:strVal val="visible"/>
                                      </p:to>
                                    </p:set>
                                    <p:animEffect transition="in" filter="fade">
                                      <p:cBhvr>
                                        <p:cTn id="17" dur="500"/>
                                        <p:tgtEl>
                                          <p:spTgt spid="614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50"/>
                                        </p:tgtEl>
                                        <p:attrNameLst>
                                          <p:attrName>style.visibility</p:attrName>
                                        </p:attrNameLst>
                                      </p:cBhvr>
                                      <p:to>
                                        <p:strVal val="visible"/>
                                      </p:to>
                                    </p:set>
                                    <p:animEffect transition="in" filter="fade">
                                      <p:cBhvr>
                                        <p:cTn id="22" dur="500"/>
                                        <p:tgtEl>
                                          <p:spTgt spid="61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58"/>
                                        </p:tgtEl>
                                        <p:attrNameLst>
                                          <p:attrName>style.visibility</p:attrName>
                                        </p:attrNameLst>
                                      </p:cBhvr>
                                      <p:to>
                                        <p:strVal val="visible"/>
                                      </p:to>
                                    </p:set>
                                    <p:animEffect transition="in" filter="fade">
                                      <p:cBhvr>
                                        <p:cTn id="32" dur="500"/>
                                        <p:tgtEl>
                                          <p:spTgt spid="615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left)">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P spid="6150" grpId="0"/>
      <p:bldP spid="6158"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文本框 1"/>
          <p:cNvSpPr txBox="1"/>
          <p:nvPr/>
        </p:nvSpPr>
        <p:spPr>
          <a:xfrm>
            <a:off x="534670" y="445135"/>
            <a:ext cx="11456670" cy="5262245"/>
          </a:xfrm>
          <a:prstGeom prst="rect">
            <a:avLst/>
          </a:prstGeom>
          <a:noFill/>
          <a:ln w="9525">
            <a:noFill/>
          </a:ln>
        </p:spPr>
        <p:txBody>
          <a:bodyPr wrap="square">
            <a:spAutoFit/>
          </a:bodyPr>
          <a:p>
            <a:pPr eaLnBrk="0" hangingPunct="0">
              <a:lnSpc>
                <a:spcPct val="150000"/>
              </a:lnSpc>
            </a:pPr>
            <a:r>
              <a:rPr lang="en-US" altLang="zh-CN"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与前边的联系：</a:t>
            </a:r>
            <a:r>
              <a:rPr lang="zh-CN" altLang="en-US" sz="2400" b="1" dirty="0">
                <a:latin typeface="宋体" panose="02010600030101010101" pitchFamily="2" charset="-122"/>
              </a:rPr>
              <a:t>工业革命 </a:t>
            </a:r>
            <a:endParaRPr lang="zh-CN" altLang="en-US" sz="2400" b="1" dirty="0">
              <a:latin typeface="宋体" panose="02010600030101010101" pitchFamily="2" charset="-122"/>
            </a:endParaRPr>
          </a:p>
          <a:p>
            <a:pPr eaLnBrk="0" hangingPunct="0">
              <a:lnSpc>
                <a:spcPct val="150000"/>
              </a:lnSpc>
            </a:pPr>
            <a:r>
              <a:rPr lang="en-US" altLang="zh-CN" sz="2400" b="1" dirty="0">
                <a:solidFill>
                  <a:srgbClr val="FF0000"/>
                </a:solidFill>
                <a:effectLst/>
                <a:latin typeface="宋体" panose="02010600030101010101" pitchFamily="2" charset="-122"/>
              </a:rPr>
              <a:t>	1.</a:t>
            </a:r>
            <a:r>
              <a:rPr lang="zh-CN" altLang="en-US" sz="2400" b="1" dirty="0">
                <a:solidFill>
                  <a:srgbClr val="FF0000"/>
                </a:solidFill>
                <a:effectLst/>
                <a:latin typeface="宋体" panose="02010600030101010101" pitchFamily="2" charset="-122"/>
              </a:rPr>
              <a:t>首先发生在英国的原因</a:t>
            </a:r>
            <a:endParaRPr lang="zh-CN" altLang="en-US" sz="2400" b="1" dirty="0">
              <a:solidFill>
                <a:srgbClr val="FF0000"/>
              </a:solidFill>
              <a:effectLst/>
              <a:latin typeface="宋体" panose="02010600030101010101" pitchFamily="2" charset="-122"/>
            </a:endParaRPr>
          </a:p>
          <a:p>
            <a:pPr eaLnBrk="0" hangingPunct="0">
              <a:lnSpc>
                <a:spcPct val="150000"/>
              </a:lnSpc>
            </a:pPr>
            <a:r>
              <a:rPr lang="en-US" altLang="zh-CN" sz="2400" b="1" dirty="0">
                <a:solidFill>
                  <a:srgbClr val="FF0000"/>
                </a:solidFill>
                <a:latin typeface="宋体" panose="02010600030101010101" pitchFamily="2" charset="-122"/>
              </a:rPr>
              <a:t>(1)</a:t>
            </a:r>
            <a:r>
              <a:rPr lang="zh-CN" altLang="en-US" sz="2400" b="1" dirty="0">
                <a:solidFill>
                  <a:srgbClr val="FF0000"/>
                </a:solidFill>
                <a:latin typeface="宋体" panose="02010600030101010101" pitchFamily="2" charset="-122"/>
              </a:rPr>
              <a:t>政治前提：</a:t>
            </a:r>
            <a:r>
              <a:rPr lang="zh-CN" altLang="en-US" sz="2400" b="1" dirty="0">
                <a:latin typeface="宋体" panose="02010600030101010101" pitchFamily="2" charset="-122"/>
              </a:rPr>
              <a:t>英国最早确立了</a:t>
            </a:r>
            <a:r>
              <a:rPr lang="zh-CN" altLang="en-US" sz="2400" b="1" dirty="0">
                <a:solidFill>
                  <a:srgbClr val="1D41D5"/>
                </a:solidFill>
                <a:latin typeface="宋体" panose="02010600030101010101" pitchFamily="2" charset="-122"/>
              </a:rPr>
              <a:t>资本主义制度</a:t>
            </a:r>
            <a:r>
              <a:rPr lang="zh-CN" altLang="en-US" sz="2400" b="1" dirty="0">
                <a:latin typeface="宋体" panose="02010600030101010101" pitchFamily="2" charset="-122"/>
              </a:rPr>
              <a:t>，是工业革命的政治前提。</a:t>
            </a:r>
            <a:endParaRPr lang="zh-CN" altLang="en-US" sz="2400" b="1" dirty="0">
              <a:latin typeface="宋体" panose="02010600030101010101" pitchFamily="2" charset="-122"/>
            </a:endParaRPr>
          </a:p>
          <a:p>
            <a:pPr eaLnBrk="0" hangingPunct="0">
              <a:lnSpc>
                <a:spcPct val="150000"/>
              </a:lnSpc>
            </a:pPr>
            <a:r>
              <a:rPr lang="en-US" altLang="zh-CN" sz="2400" b="1" dirty="0">
                <a:solidFill>
                  <a:srgbClr val="FF0000"/>
                </a:solidFill>
                <a:latin typeface="宋体" panose="02010600030101010101" pitchFamily="2" charset="-122"/>
                <a:sym typeface="+mn-ea"/>
              </a:rPr>
              <a:t>(2)必要条件：</a:t>
            </a:r>
            <a:r>
              <a:rPr lang="zh-CN" altLang="en-US" sz="2400" b="1" dirty="0">
                <a:latin typeface="宋体" panose="02010600030101010101" pitchFamily="2" charset="-122"/>
                <a:sym typeface="+mn-ea"/>
              </a:rPr>
              <a:t>英国最早具备了进行工业革命所需要的</a:t>
            </a:r>
            <a:r>
              <a:rPr lang="zh-CN" altLang="en-US" sz="2400" b="1" dirty="0">
                <a:solidFill>
                  <a:srgbClr val="1D41D5"/>
                </a:solidFill>
                <a:latin typeface="宋体" panose="02010600030101010101" pitchFamily="2" charset="-122"/>
                <a:sym typeface="+mn-ea"/>
              </a:rPr>
              <a:t>资本、劳动力、资源、市场</a:t>
            </a:r>
            <a:r>
              <a:rPr lang="zh-CN" altLang="en-US" sz="2400" b="1" dirty="0">
                <a:latin typeface="宋体" panose="02010600030101010101" pitchFamily="2" charset="-122"/>
                <a:sym typeface="+mn-ea"/>
              </a:rPr>
              <a:t>这四大要素。</a:t>
            </a:r>
            <a:endParaRPr lang="zh-CN" altLang="en-US" sz="2400" b="1" dirty="0">
              <a:latin typeface="宋体" panose="02010600030101010101" pitchFamily="2" charset="-122"/>
              <a:sym typeface="+mn-ea"/>
            </a:endParaRPr>
          </a:p>
          <a:p>
            <a:pPr eaLnBrk="0" hangingPunct="0">
              <a:lnSpc>
                <a:spcPct val="150000"/>
              </a:lnSpc>
            </a:pPr>
            <a:r>
              <a:rPr lang="en-US" altLang="zh-CN" sz="2400" b="1" dirty="0">
                <a:latin typeface="宋体" panose="02010600030101010101" pitchFamily="2" charset="-122"/>
                <a:sym typeface="+mn-ea"/>
              </a:rPr>
              <a:t>(3)</a:t>
            </a:r>
            <a:r>
              <a:rPr lang="zh-CN" altLang="en-US" sz="2400" b="1" dirty="0">
                <a:latin typeface="宋体" panose="02010600030101010101" pitchFamily="2" charset="-122"/>
                <a:sym typeface="+mn-ea"/>
              </a:rPr>
              <a:t>技术前提：英国拥有欧洲最先进的手工工场及经验丰富的熟练工人，又为工业革命提供了技术前提。</a:t>
            </a:r>
            <a:endParaRPr lang="zh-CN" altLang="en-US" sz="2400" b="1" dirty="0">
              <a:latin typeface="宋体" panose="02010600030101010101" pitchFamily="2" charset="-122"/>
              <a:sym typeface="+mn-ea"/>
            </a:endParaRPr>
          </a:p>
          <a:p>
            <a:pPr eaLnBrk="0" hangingPunct="0">
              <a:lnSpc>
                <a:spcPct val="150000"/>
              </a:lnSpc>
            </a:pPr>
            <a:endParaRPr lang="zh-CN" altLang="en-US" sz="2400" b="1" dirty="0">
              <a:solidFill>
                <a:srgbClr val="0070C0"/>
              </a:solidFill>
              <a:latin typeface="宋体" panose="02010600030101010101" pitchFamily="2" charset="-122"/>
            </a:endParaRPr>
          </a:p>
          <a:p>
            <a:pPr eaLnBrk="0" hangingPunct="0">
              <a:lnSpc>
                <a:spcPct val="150000"/>
              </a:lnSpc>
            </a:pPr>
            <a:endParaRPr lang="zh-CN" altLang="en-US" sz="2400" b="1">
              <a:latin typeface="宋体" panose="02010600030101010101" pitchFamily="2" charset="-122"/>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03860" y="866140"/>
            <a:ext cx="11288395" cy="5426075"/>
          </a:xfrm>
          <a:prstGeom prst="rect">
            <a:avLst/>
          </a:prstGeom>
          <a:noFill/>
        </p:spPr>
        <p:txBody>
          <a:bodyPr wrap="square">
            <a:spAutoFit/>
          </a:bodyPr>
          <a:lstStyle/>
          <a:p>
            <a:pPr marR="0" algn="just" defTabSz="914400">
              <a:lnSpc>
                <a:spcPts val="3200"/>
              </a:lnSpc>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材料链接与解读</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材料一　亚历山大二世在俄国国务会议最后审查改革方案时说：“诸位会深信，凡能够维护地主利益的措施，都一一地做到了。”</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材料二　明治维新领导人之一的大久保利通曾说过：“大凡国之强弱，决定于人民之贫富；人民之贫富则系于物产之多寡，而物产之多寡又起因于是否鼓励人民之工业。”</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解读　</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材料一反映了亚历山大二世改革的根本目的是维护统治阶级的利益。</a:t>
            </a:r>
            <a:endPar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    材料二反映了大久保利通主张政府应鼓励人民发展工业，以使人民富裕，从而实现国家强盛。这在明治维新的措施上有所体现：允许土地买卖，引进西方技术，鼓励发展近代工业。</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2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亚历山大二世的改革虽然有利于资本主义的发展，但是不彻底，留有大量封建残余。明治维新使日本改变了封建落后的状况，走上了资本主义道路，摆脱了民族危机，成为亚洲强国。</a:t>
            </a:r>
            <a:endPar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nvGrpSpPr>
          <p:cNvPr id="16387" name="组合 5"/>
          <p:cNvGrpSpPr/>
          <p:nvPr/>
        </p:nvGrpSpPr>
        <p:grpSpPr>
          <a:xfrm>
            <a:off x="1598295" y="321310"/>
            <a:ext cx="1735138" cy="544513"/>
            <a:chOff x="-118" y="3277"/>
            <a:chExt cx="2500" cy="834"/>
          </a:xfrm>
        </p:grpSpPr>
        <p:pic>
          <p:nvPicPr>
            <p:cNvPr id="16402" name="图片 6" descr="1457368_1337080578Ox1x_副本"/>
            <p:cNvPicPr>
              <a:picLocks noChangeAspect="1"/>
            </p:cNvPicPr>
            <p:nvPr/>
          </p:nvPicPr>
          <p:blipFill>
            <a:blip r:embed="rId1"/>
            <a:stretch>
              <a:fillRect/>
            </a:stretch>
          </p:blipFill>
          <p:spPr>
            <a:xfrm>
              <a:off x="-118" y="3277"/>
              <a:ext cx="2500" cy="834"/>
            </a:xfrm>
            <a:prstGeom prst="rect">
              <a:avLst/>
            </a:prstGeom>
            <a:noFill/>
            <a:ln w="9525">
              <a:noFill/>
            </a:ln>
          </p:spPr>
        </p:pic>
        <p:sp>
          <p:nvSpPr>
            <p:cNvPr id="9" name="文本框 8"/>
            <p:cNvSpPr txBox="1"/>
            <p:nvPr/>
          </p:nvSpPr>
          <p:spPr>
            <a:xfrm>
              <a:off x="-22" y="3362"/>
              <a:ext cx="2236" cy="658"/>
            </a:xfrm>
            <a:prstGeom prst="rect">
              <a:avLst/>
            </a:prstGeom>
            <a:noFill/>
          </p:spPr>
          <p:txBody>
            <a:bodyPr wrap="square">
              <a:spAutoFit/>
            </a:bodyPr>
            <a:lstStyle/>
            <a:p>
              <a:pPr marR="0" algn="ctr" defTabSz="914400">
                <a:buClrTx/>
                <a:buSzTx/>
                <a:buFont typeface="Arial" panose="020B0604020202020204" pitchFamily="34" charset="0"/>
                <a:buNone/>
                <a:defRPr/>
              </a:pPr>
              <a:r>
                <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rPr>
                <a:t>综合拓展</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gr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wipe(down)">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wipe(down)">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wipe(down)">
                                      <p:cBhvr>
                                        <p:cTn id="2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959485" y="1039495"/>
            <a:ext cx="10413365" cy="583565"/>
          </a:xfrm>
          <a:prstGeom prst="rect">
            <a:avLst/>
          </a:prstGeom>
          <a:noFill/>
          <a:ln w="9525">
            <a:noFill/>
          </a:ln>
        </p:spPr>
        <p:txBody>
          <a:bodyPr wrap="square">
            <a:spAutoFit/>
          </a:bodyPr>
          <a:p>
            <a:pPr algn="ctr">
              <a:spcBef>
                <a:spcPct val="50000"/>
              </a:spcBef>
              <a:buFont typeface="Arial" panose="020B0604020202020204" pitchFamily="34" charset="0"/>
              <a:buNone/>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【拓展延伸】 世界各国走上资本主义道路的方式</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12" name="Group 95"/>
          <p:cNvGraphicFramePr>
            <a:graphicFrameLocks noGrp="1"/>
          </p:cNvGraphicFramePr>
          <p:nvPr/>
        </p:nvGraphicFramePr>
        <p:xfrm>
          <a:off x="854075" y="1711325"/>
          <a:ext cx="10761980" cy="3960495"/>
        </p:xfrm>
        <a:graphic>
          <a:graphicData uri="http://schemas.openxmlformats.org/drawingml/2006/table">
            <a:tbl>
              <a:tblPr/>
              <a:tblGrid>
                <a:gridCol w="1605280"/>
                <a:gridCol w="3776345"/>
                <a:gridCol w="5380355"/>
              </a:tblGrid>
              <a:tr h="648072">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国家</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主要障碍</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走上资本主义道路的方式</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6089">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英、法</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封建专制统治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资产阶级革命</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4071">
                <a:tc rowSpan="2">
                  <a:txBody>
                    <a:bodyPr/>
                    <a:lstStyle/>
                    <a:p>
                      <a:pPr algn="ctr">
                        <a:spcAft>
                          <a:spcPts val="0"/>
                        </a:spcAft>
                      </a:pPr>
                      <a:r>
                        <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美国</a:t>
                      </a:r>
                      <a:endPar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英国的殖民统治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民族解放战争，资产阶级革命</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独立战争</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8072">
                <a:tc vMerge="1">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黑人奴隶制度</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第二次阶级革命</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南北战争</a:t>
                      </a:r>
                      <a:r>
                        <a:rPr lang="en-US"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zh-CN" sz="2400" b="1" kern="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8072">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俄国</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封建农奴制</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algn="ctr">
                        <a:spcAft>
                          <a:spcPts val="0"/>
                        </a:spcAft>
                      </a:pPr>
                      <a:r>
                        <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　资产阶级性质的改革</a:t>
                      </a:r>
                      <a:endParaRPr lang="zh-CN" altLang="zh-CN" sz="2400" b="1" kern="1200" dirty="0" smtClean="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6064">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日本</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幕府的封建统治</a:t>
                      </a:r>
                      <a:endParaRPr lang="zh-CN" altLang="zh-CN" sz="2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par>
                                <p:cTn id="8" presetID="3"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直接连接符 10241"/>
          <p:cNvSpPr/>
          <p:nvPr/>
        </p:nvSpPr>
        <p:spPr>
          <a:xfrm flipV="1">
            <a:off x="1752600" y="304800"/>
            <a:ext cx="6019800" cy="6019800"/>
          </a:xfrm>
          <a:prstGeom prst="line">
            <a:avLst/>
          </a:prstGeom>
          <a:ln w="19050" cap="flat" cmpd="sng">
            <a:solidFill>
              <a:schemeClr val="tx1"/>
            </a:solidFill>
            <a:prstDash val="solid"/>
            <a:round/>
            <a:headEnd type="none" w="med" len="med"/>
            <a:tailEnd type="stealth" w="lg" len="lg"/>
          </a:ln>
        </p:spPr>
        <p:txBody>
          <a:bodyPr anchor="t"/>
          <a:p>
            <a:endParaRPr lang="zh-CN" altLang="en-US">
              <a:latin typeface="Arial" panose="020B0604020202020204" pitchFamily="34" charset="0"/>
              <a:ea typeface="宋体" panose="02010600030101010101" pitchFamily="2" charset="-122"/>
            </a:endParaRPr>
          </a:p>
        </p:txBody>
      </p:sp>
      <p:sp>
        <p:nvSpPr>
          <p:cNvPr id="10243" name="文本框 10242"/>
          <p:cNvSpPr txBox="1"/>
          <p:nvPr/>
        </p:nvSpPr>
        <p:spPr>
          <a:xfrm>
            <a:off x="2082165" y="5803900"/>
            <a:ext cx="1637030" cy="1060450"/>
          </a:xfrm>
          <a:prstGeom prst="rect">
            <a:avLst/>
          </a:prstGeom>
          <a:noFill/>
          <a:ln w="9525">
            <a:noFill/>
          </a:ln>
        </p:spPr>
        <p:txBody>
          <a:bodyPr wrap="square"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文艺复兴、新航路开辟</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14~16</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4" name="矩形 10243"/>
          <p:cNvSpPr/>
          <p:nvPr/>
        </p:nvSpPr>
        <p:spPr>
          <a:xfrm>
            <a:off x="788035" y="4584700"/>
            <a:ext cx="1616710" cy="12192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资本主义的产生：</a:t>
            </a:r>
            <a:r>
              <a:rPr lang="zh-CN" altLang="en-US" sz="1800" b="1">
                <a:latin typeface="微软雅黑" panose="020B0503020204020204" pitchFamily="34" charset="-122"/>
                <a:ea typeface="微软雅黑" panose="020B0503020204020204" pitchFamily="34" charset="-122"/>
              </a:rPr>
              <a:t>思想文化基础、经济基础</a:t>
            </a:r>
            <a:endParaRPr lang="zh-CN" altLang="en-US" sz="1800" b="1">
              <a:latin typeface="微软雅黑" panose="020B0503020204020204" pitchFamily="34" charset="-122"/>
              <a:ea typeface="微软雅黑" panose="020B0503020204020204" pitchFamily="34" charset="-122"/>
            </a:endParaRPr>
          </a:p>
        </p:txBody>
      </p:sp>
      <p:sp>
        <p:nvSpPr>
          <p:cNvPr id="10245" name="文本框 10244"/>
          <p:cNvSpPr txBox="1"/>
          <p:nvPr/>
        </p:nvSpPr>
        <p:spPr>
          <a:xfrm>
            <a:off x="3404870" y="4354195"/>
            <a:ext cx="15240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英、美、法资产阶级革命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6" name="矩形 10245"/>
          <p:cNvSpPr/>
          <p:nvPr/>
        </p:nvSpPr>
        <p:spPr>
          <a:xfrm>
            <a:off x="1151255" y="3048000"/>
            <a:ext cx="2963545" cy="119507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资本主义制度的确立：</a:t>
            </a:r>
            <a:r>
              <a:rPr lang="zh-CN" altLang="en-US" sz="1800" b="1">
                <a:latin typeface="微软雅黑" panose="020B0503020204020204" pitchFamily="34" charset="-122"/>
                <a:ea typeface="微软雅黑" panose="020B0503020204020204" pitchFamily="34" charset="-122"/>
              </a:rPr>
              <a:t>欧美主要国家纷纷确立了适合本国发展的资本主义制度</a:t>
            </a:r>
            <a:endParaRPr lang="zh-CN" altLang="en-US" sz="1800" b="1">
              <a:latin typeface="微软雅黑" panose="020B0503020204020204" pitchFamily="34" charset="-122"/>
              <a:ea typeface="微软雅黑" panose="020B0503020204020204" pitchFamily="34" charset="-122"/>
            </a:endParaRPr>
          </a:p>
        </p:txBody>
      </p:sp>
      <p:sp>
        <p:nvSpPr>
          <p:cNvPr id="10247" name="文本框 10246"/>
          <p:cNvSpPr txBox="1"/>
          <p:nvPr/>
        </p:nvSpPr>
        <p:spPr>
          <a:xfrm>
            <a:off x="4495800" y="2971800"/>
            <a:ext cx="1447800" cy="106045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第一次工业革命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8" name="文本框 10247"/>
          <p:cNvSpPr txBox="1"/>
          <p:nvPr/>
        </p:nvSpPr>
        <p:spPr>
          <a:xfrm>
            <a:off x="5181600" y="1447800"/>
            <a:ext cx="13716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俄、日改革、美国二次革命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49" name="矩形 10248"/>
          <p:cNvSpPr/>
          <p:nvPr/>
        </p:nvSpPr>
        <p:spPr>
          <a:xfrm>
            <a:off x="1151890" y="0"/>
            <a:ext cx="4029710" cy="24384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solidFill>
                  <a:srgbClr val="FF0000"/>
                </a:solidFill>
                <a:latin typeface="微软雅黑" panose="020B0503020204020204" pitchFamily="34" charset="-122"/>
                <a:ea typeface="微软雅黑" panose="020B0503020204020204" pitchFamily="34" charset="-122"/>
              </a:rPr>
              <a:t>资产阶级统治的巩固与扩大：</a:t>
            </a:r>
            <a:endParaRPr lang="zh-CN" altLang="en-US" sz="1800" b="1">
              <a:solidFill>
                <a:schemeClr val="hlink"/>
              </a:solidFill>
              <a:latin typeface="微软雅黑" panose="020B0503020204020204" pitchFamily="34" charset="-122"/>
              <a:ea typeface="微软雅黑" panose="020B0503020204020204" pitchFamily="34" charset="-122"/>
            </a:endParaRPr>
          </a:p>
          <a:p>
            <a:r>
              <a:rPr lang="zh-CN" altLang="en-US" sz="1800" b="1">
                <a:latin typeface="微软雅黑" panose="020B0503020204020204" pitchFamily="34" charset="-122"/>
                <a:ea typeface="微软雅黑" panose="020B0503020204020204" pitchFamily="34" charset="-122"/>
              </a:rPr>
              <a:t>政治：美国巩固资本主义制度，俄、日加入资本主义国家行列，资本主义制度在世界范围扩大。</a:t>
            </a:r>
            <a:endParaRPr lang="zh-CN" altLang="en-US" sz="1800" b="1">
              <a:latin typeface="微软雅黑" panose="020B0503020204020204" pitchFamily="34" charset="-122"/>
              <a:ea typeface="微软雅黑" panose="020B0503020204020204" pitchFamily="34" charset="-122"/>
            </a:endParaRPr>
          </a:p>
          <a:p>
            <a:endParaRPr lang="zh-CN" altLang="en-US" sz="1800" b="1">
              <a:latin typeface="微软雅黑" panose="020B0503020204020204" pitchFamily="34" charset="-122"/>
              <a:ea typeface="微软雅黑" panose="020B0503020204020204" pitchFamily="34" charset="-122"/>
            </a:endParaRPr>
          </a:p>
          <a:p>
            <a:r>
              <a:rPr lang="zh-CN" altLang="en-US" sz="1800" b="1">
                <a:latin typeface="微软雅黑" panose="020B0503020204020204" pitchFamily="34" charset="-122"/>
                <a:ea typeface="微软雅黑" panose="020B0503020204020204" pitchFamily="34" charset="-122"/>
              </a:rPr>
              <a:t>经济：两次工业革命交叉进行，自由资本主义逐渐向垄断资本主义过渡，殖民体系形成。</a:t>
            </a:r>
            <a:endParaRPr lang="zh-CN" altLang="en-US" sz="1800" b="1">
              <a:latin typeface="微软雅黑" panose="020B0503020204020204" pitchFamily="34" charset="-122"/>
              <a:ea typeface="微软雅黑" panose="020B0503020204020204" pitchFamily="34" charset="-122"/>
            </a:endParaRPr>
          </a:p>
        </p:txBody>
      </p:sp>
      <p:sp>
        <p:nvSpPr>
          <p:cNvPr id="10250" name="文本框 10249"/>
          <p:cNvSpPr txBox="1"/>
          <p:nvPr/>
        </p:nvSpPr>
        <p:spPr>
          <a:xfrm>
            <a:off x="6096000" y="228600"/>
            <a:ext cx="1524000" cy="106045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第二次工业革命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1" name="直接连接符 10250"/>
          <p:cNvSpPr/>
          <p:nvPr/>
        </p:nvSpPr>
        <p:spPr>
          <a:xfrm flipH="1">
            <a:off x="4114800" y="457200"/>
            <a:ext cx="6096000" cy="6096000"/>
          </a:xfrm>
          <a:prstGeom prst="line">
            <a:avLst/>
          </a:prstGeom>
          <a:ln w="19050" cap="flat" cmpd="sng">
            <a:solidFill>
              <a:schemeClr val="tx1"/>
            </a:solidFill>
            <a:prstDash val="solid"/>
            <a:round/>
            <a:headEnd type="none" w="med" len="med"/>
            <a:tailEnd type="stealth" w="lg" len="lg"/>
          </a:ln>
        </p:spPr>
        <p:txBody>
          <a:bodyPr anchor="t"/>
          <a:p>
            <a:endParaRPr lang="zh-CN" altLang="en-US">
              <a:latin typeface="Arial" panose="020B0604020202020204" pitchFamily="34" charset="0"/>
              <a:ea typeface="宋体" panose="02010600030101010101" pitchFamily="2" charset="-122"/>
            </a:endParaRPr>
          </a:p>
        </p:txBody>
      </p:sp>
      <p:sp>
        <p:nvSpPr>
          <p:cNvPr id="10252" name="文本框 10251"/>
          <p:cNvSpPr txBox="1"/>
          <p:nvPr/>
        </p:nvSpPr>
        <p:spPr>
          <a:xfrm>
            <a:off x="7924800" y="685800"/>
            <a:ext cx="1371600" cy="1337945"/>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洋务运动</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60~90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3" name="矩形 10252"/>
          <p:cNvSpPr/>
          <p:nvPr/>
        </p:nvSpPr>
        <p:spPr>
          <a:xfrm>
            <a:off x="9144000" y="990600"/>
            <a:ext cx="1955165" cy="914400"/>
          </a:xfrm>
          <a:prstGeom prst="rect">
            <a:avLst/>
          </a:prstGeom>
          <a:solidFill>
            <a:srgbClr val="FFFF00"/>
          </a:solidFill>
          <a:ln w="9525" cap="flat" cmpd="sng">
            <a:solidFill>
              <a:schemeClr val="tx1"/>
            </a:solidFill>
            <a:prstDash val="solid"/>
            <a:miter/>
            <a:headEnd type="none" w="med" len="med"/>
            <a:tailEnd type="none" w="med" len="med"/>
          </a:ln>
        </p:spPr>
        <p:txBody>
          <a:bodyPr anchor="ctr"/>
          <a:p>
            <a:r>
              <a:rPr lang="zh-CN" altLang="en-US" sz="1800" b="1">
                <a:latin typeface="微软雅黑" panose="020B0503020204020204" pitchFamily="34" charset="-122"/>
                <a:ea typeface="微软雅黑" panose="020B0503020204020204" pitchFamily="34" charset="-122"/>
              </a:rPr>
              <a:t>学习西方技术，维护封建制度</a:t>
            </a:r>
            <a:endParaRPr lang="zh-CN" altLang="en-US" sz="1800" b="1">
              <a:latin typeface="微软雅黑" panose="020B0503020204020204" pitchFamily="34" charset="-122"/>
              <a:ea typeface="微软雅黑" panose="020B0503020204020204" pitchFamily="34" charset="-122"/>
            </a:endParaRPr>
          </a:p>
        </p:txBody>
      </p:sp>
      <p:sp>
        <p:nvSpPr>
          <p:cNvPr id="10254" name="文本框 10253"/>
          <p:cNvSpPr txBox="1"/>
          <p:nvPr/>
        </p:nvSpPr>
        <p:spPr>
          <a:xfrm>
            <a:off x="7620000" y="2667000"/>
            <a:ext cx="15240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戊戌变法</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1898</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5" name="矩形 10254"/>
          <p:cNvSpPr/>
          <p:nvPr/>
        </p:nvSpPr>
        <p:spPr>
          <a:xfrm>
            <a:off x="8686800" y="2743200"/>
            <a:ext cx="2411730" cy="6096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学习西方制度，维护封建统治</a:t>
            </a:r>
            <a:endParaRPr lang="zh-CN" altLang="en-US" b="1">
              <a:latin typeface="微软雅黑" panose="020B0503020204020204" pitchFamily="34" charset="-122"/>
              <a:ea typeface="微软雅黑" panose="020B0503020204020204" pitchFamily="34" charset="-122"/>
              <a:sym typeface="+mn-ea"/>
            </a:endParaRPr>
          </a:p>
        </p:txBody>
      </p:sp>
      <p:sp>
        <p:nvSpPr>
          <p:cNvPr id="10256" name="文本框 10255"/>
          <p:cNvSpPr txBox="1"/>
          <p:nvPr/>
        </p:nvSpPr>
        <p:spPr>
          <a:xfrm>
            <a:off x="6324600" y="4038600"/>
            <a:ext cx="12192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辛亥革命</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1911</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7" name="矩形 10256"/>
          <p:cNvSpPr/>
          <p:nvPr/>
        </p:nvSpPr>
        <p:spPr>
          <a:xfrm>
            <a:off x="7484110" y="4038600"/>
            <a:ext cx="3615055" cy="11430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结束帝制，但由于资产阶级软弱性和妥协性，革命不彻底，成果被窃取，所以未改变中国社会性质</a:t>
            </a:r>
            <a:endParaRPr lang="zh-CN" altLang="en-US" b="1">
              <a:latin typeface="微软雅黑" panose="020B0503020204020204" pitchFamily="34" charset="-122"/>
              <a:ea typeface="微软雅黑" panose="020B0503020204020204" pitchFamily="34" charset="-122"/>
              <a:sym typeface="+mn-ea"/>
            </a:endParaRPr>
          </a:p>
        </p:txBody>
      </p:sp>
      <p:sp>
        <p:nvSpPr>
          <p:cNvPr id="10258" name="文本框 10257"/>
          <p:cNvSpPr txBox="1"/>
          <p:nvPr/>
        </p:nvSpPr>
        <p:spPr>
          <a:xfrm>
            <a:off x="4724400" y="5562600"/>
            <a:ext cx="2133600" cy="783590"/>
          </a:xfrm>
          <a:prstGeom prst="rect">
            <a:avLst/>
          </a:prstGeom>
          <a:noFill/>
          <a:ln w="9525">
            <a:noFill/>
          </a:ln>
        </p:spPr>
        <p:txBody>
          <a:bodyPr anchor="t">
            <a:spAutoFit/>
          </a:bodyPr>
          <a:p>
            <a:pPr>
              <a:spcBef>
                <a:spcPct val="50000"/>
              </a:spcBef>
            </a:pPr>
            <a:r>
              <a:rPr lang="zh-CN" altLang="en-US" sz="1800" b="1">
                <a:latin typeface="微软雅黑" panose="020B0503020204020204" pitchFamily="34" charset="-122"/>
                <a:ea typeface="微软雅黑" panose="020B0503020204020204" pitchFamily="34" charset="-122"/>
                <a:cs typeface="微软雅黑" panose="020B0503020204020204" pitchFamily="34" charset="-122"/>
              </a:rPr>
              <a:t>新文化运动</a:t>
            </a:r>
            <a:endParaRPr lang="zh-CN" altLang="en-US" sz="1800" b="1">
              <a:latin typeface="微软雅黑" panose="020B0503020204020204" pitchFamily="34" charset="-122"/>
              <a:ea typeface="微软雅黑" panose="020B0503020204020204" pitchFamily="34" charset="-122"/>
              <a:cs typeface="微软雅黑" panose="020B0503020204020204" pitchFamily="34" charset="-122"/>
            </a:endParaRPr>
          </a:p>
          <a:p>
            <a:pPr>
              <a:spcBef>
                <a:spcPct val="50000"/>
              </a:spcBef>
            </a:pP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10~20</a:t>
            </a:r>
            <a:r>
              <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1800" b="1">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259" name="矩形 10258"/>
          <p:cNvSpPr/>
          <p:nvPr/>
        </p:nvSpPr>
        <p:spPr>
          <a:xfrm>
            <a:off x="7138035" y="5791200"/>
            <a:ext cx="3961130" cy="685800"/>
          </a:xfrm>
          <a:prstGeom prst="rect">
            <a:avLst/>
          </a:prstGeom>
          <a:solidFill>
            <a:srgbClr val="FFFF00"/>
          </a:solidFill>
          <a:ln w="9525" cap="flat" cmpd="sng">
            <a:solidFill>
              <a:schemeClr val="tx1"/>
            </a:solidFill>
            <a:prstDash val="solid"/>
            <a:miter/>
            <a:headEnd type="none" w="med" len="med"/>
            <a:tailEnd type="none" w="med" len="med"/>
          </a:ln>
        </p:spPr>
        <p:txBody>
          <a:bodyPr anchor="ctr">
            <a:noAutofit/>
          </a:bodyPr>
          <a:p>
            <a:pPr lvl="0" algn="l"/>
            <a:r>
              <a:rPr lang="zh-CN" altLang="en-US" b="1">
                <a:latin typeface="微软雅黑" panose="020B0503020204020204" pitchFamily="34" charset="-122"/>
                <a:ea typeface="微软雅黑" panose="020B0503020204020204" pitchFamily="34" charset="-122"/>
                <a:sym typeface="+mn-ea"/>
              </a:rPr>
              <a:t>近代思想解放运动，宣扬西方先进思想，反对传统封建思想</a:t>
            </a:r>
            <a:endParaRPr lang="zh-CN" altLang="en-US" b="1">
              <a:latin typeface="微软雅黑" panose="020B0503020204020204" pitchFamily="34" charset="-122"/>
              <a:ea typeface="微软雅黑" panose="020B0503020204020204" pitchFamily="34" charset="-122"/>
              <a:sym typeface="+mn-ea"/>
            </a:endParaRPr>
          </a:p>
        </p:txBody>
      </p:sp>
      <p:sp>
        <p:nvSpPr>
          <p:cNvPr id="10260" name="文本框 10259"/>
          <p:cNvSpPr txBox="1"/>
          <p:nvPr/>
        </p:nvSpPr>
        <p:spPr>
          <a:xfrm>
            <a:off x="1981200" y="2286000"/>
            <a:ext cx="3124200" cy="768350"/>
          </a:xfrm>
          <a:prstGeom prst="rect">
            <a:avLst/>
          </a:prstGeom>
          <a:noFill/>
          <a:ln w="9525">
            <a:noFill/>
          </a:ln>
        </p:spPr>
        <p:txBody>
          <a:bodyPr anchor="t">
            <a:spAutoFit/>
          </a:bodyPr>
          <a:p>
            <a:pPr>
              <a:spcBef>
                <a:spcPct val="50000"/>
              </a:spcBef>
            </a:pPr>
            <a:r>
              <a:rPr lang="zh-CN" altLang="en-US" sz="4400" b="1">
                <a:solidFill>
                  <a:srgbClr val="FF0000"/>
                </a:solidFill>
                <a:latin typeface="微软雅黑" panose="020B0503020204020204" pitchFamily="34" charset="-122"/>
                <a:ea typeface="微软雅黑" panose="020B0503020204020204" pitchFamily="34" charset="-122"/>
              </a:rPr>
              <a:t>西方近代化</a:t>
            </a:r>
            <a:endParaRPr lang="zh-CN" altLang="en-US" sz="4400" b="1">
              <a:solidFill>
                <a:srgbClr val="FF0000"/>
              </a:solidFill>
              <a:latin typeface="微软雅黑" panose="020B0503020204020204" pitchFamily="34" charset="-122"/>
              <a:ea typeface="微软雅黑" panose="020B0503020204020204" pitchFamily="34" charset="-122"/>
            </a:endParaRPr>
          </a:p>
        </p:txBody>
      </p:sp>
      <p:sp>
        <p:nvSpPr>
          <p:cNvPr id="10261" name="文本框 10260"/>
          <p:cNvSpPr txBox="1"/>
          <p:nvPr/>
        </p:nvSpPr>
        <p:spPr>
          <a:xfrm>
            <a:off x="6400800" y="3200400"/>
            <a:ext cx="3124200" cy="768350"/>
          </a:xfrm>
          <a:prstGeom prst="rect">
            <a:avLst/>
          </a:prstGeom>
          <a:noFill/>
          <a:ln w="9525">
            <a:noFill/>
          </a:ln>
        </p:spPr>
        <p:txBody>
          <a:bodyPr anchor="t">
            <a:spAutoFit/>
          </a:bodyPr>
          <a:p>
            <a:pPr>
              <a:spcBef>
                <a:spcPct val="50000"/>
              </a:spcBef>
            </a:pPr>
            <a:r>
              <a:rPr lang="zh-CN" altLang="en-US" sz="4400" b="1">
                <a:solidFill>
                  <a:srgbClr val="FF0000"/>
                </a:solidFill>
                <a:latin typeface="微软雅黑" panose="020B0503020204020204" pitchFamily="34" charset="-122"/>
                <a:ea typeface="微软雅黑" panose="020B0503020204020204" pitchFamily="34" charset="-122"/>
              </a:rPr>
              <a:t>中国近代化</a:t>
            </a:r>
            <a:endParaRPr lang="zh-CN" altLang="en-US" sz="4400" b="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1" nodeType="clickEffect">
                                  <p:stCondLst>
                                    <p:cond delay="0"/>
                                  </p:stCondLst>
                                  <p:childTnLst>
                                    <p:animEffect transition="out" filter="checkerboard(across)">
                                      <p:cBhvr>
                                        <p:cTn id="6" dur="500"/>
                                        <p:tgtEl>
                                          <p:spTgt spid="10260"/>
                                        </p:tgtEl>
                                      </p:cBhvr>
                                    </p:animEffect>
                                    <p:set>
                                      <p:cBhvr>
                                        <p:cTn id="7" dur="1" fill="hold">
                                          <p:stCondLst>
                                            <p:cond delay="499"/>
                                          </p:stCondLst>
                                        </p:cTn>
                                        <p:tgtEl>
                                          <p:spTgt spid="10260"/>
                                        </p:tgtEl>
                                        <p:attrNameLst>
                                          <p:attrName>style.visibility</p:attrName>
                                        </p:attrNameLst>
                                      </p:cBhvr>
                                      <p:to>
                                        <p:strVal val="hidden"/>
                                      </p:to>
                                    </p:set>
                                  </p:childTnLst>
                                </p:cTn>
                              </p:par>
                              <p:par>
                                <p:cTn id="8" presetID="5" presetClass="entr" presetSubtype="10" fill="hold" nodeType="withEffect">
                                  <p:stCondLst>
                                    <p:cond delay="0"/>
                                  </p:stCondLst>
                                  <p:childTnLst>
                                    <p:set>
                                      <p:cBhvr>
                                        <p:cTn id="9" dur="1" fill="hold">
                                          <p:stCondLst>
                                            <p:cond delay="0"/>
                                          </p:stCondLst>
                                        </p:cTn>
                                        <p:tgtEl>
                                          <p:spTgt spid="10242"/>
                                        </p:tgtEl>
                                        <p:attrNameLst>
                                          <p:attrName>style.visibility</p:attrName>
                                        </p:attrNameLst>
                                      </p:cBhvr>
                                      <p:to>
                                        <p:strVal val="visible"/>
                                      </p:to>
                                    </p:set>
                                    <p:animEffect transition="in" filter="checkerboard(across)">
                                      <p:cBhvr>
                                        <p:cTn id="10" dur="500"/>
                                        <p:tgtEl>
                                          <p:spTgt spid="1024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0243"/>
                                        </p:tgtEl>
                                        <p:attrNameLst>
                                          <p:attrName>style.visibility</p:attrName>
                                        </p:attrNameLst>
                                      </p:cBhvr>
                                      <p:to>
                                        <p:strVal val="visible"/>
                                      </p:to>
                                    </p:set>
                                    <p:animEffect transition="in" filter="checkerboard(across)">
                                      <p:cBhvr>
                                        <p:cTn id="13" dur="500"/>
                                        <p:tgtEl>
                                          <p:spTgt spid="10243"/>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0244"/>
                                        </p:tgtEl>
                                        <p:attrNameLst>
                                          <p:attrName>style.visibility</p:attrName>
                                        </p:attrNameLst>
                                      </p:cBhvr>
                                      <p:to>
                                        <p:strVal val="visible"/>
                                      </p:to>
                                    </p:set>
                                    <p:animEffect transition="in" filter="checkerboard(across)">
                                      <p:cBhvr>
                                        <p:cTn id="18" dur="500"/>
                                        <p:tgtEl>
                                          <p:spTgt spid="10244"/>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0245"/>
                                        </p:tgtEl>
                                        <p:attrNameLst>
                                          <p:attrName>style.visibility</p:attrName>
                                        </p:attrNameLst>
                                      </p:cBhvr>
                                      <p:to>
                                        <p:strVal val="visible"/>
                                      </p:to>
                                    </p:set>
                                    <p:animEffect transition="in" filter="checkerboard(across)">
                                      <p:cBhvr>
                                        <p:cTn id="23" dur="500"/>
                                        <p:tgtEl>
                                          <p:spTgt spid="10245"/>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0246"/>
                                        </p:tgtEl>
                                        <p:attrNameLst>
                                          <p:attrName>style.visibility</p:attrName>
                                        </p:attrNameLst>
                                      </p:cBhvr>
                                      <p:to>
                                        <p:strVal val="visible"/>
                                      </p:to>
                                    </p:set>
                                    <p:animEffect transition="in" filter="checkerboard(across)">
                                      <p:cBhvr>
                                        <p:cTn id="28" dur="500"/>
                                        <p:tgtEl>
                                          <p:spTgt spid="10246"/>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0247"/>
                                        </p:tgtEl>
                                        <p:attrNameLst>
                                          <p:attrName>style.visibility</p:attrName>
                                        </p:attrNameLst>
                                      </p:cBhvr>
                                      <p:to>
                                        <p:strVal val="visible"/>
                                      </p:to>
                                    </p:set>
                                    <p:animEffect transition="in" filter="checkerboard(across)">
                                      <p:cBhvr>
                                        <p:cTn id="33" dur="500"/>
                                        <p:tgtEl>
                                          <p:spTgt spid="10247"/>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0248"/>
                                        </p:tgtEl>
                                        <p:attrNameLst>
                                          <p:attrName>style.visibility</p:attrName>
                                        </p:attrNameLst>
                                      </p:cBhvr>
                                      <p:to>
                                        <p:strVal val="visible"/>
                                      </p:to>
                                    </p:set>
                                    <p:animEffect transition="in" filter="checkerboard(across)">
                                      <p:cBhvr>
                                        <p:cTn id="38" dur="500"/>
                                        <p:tgtEl>
                                          <p:spTgt spid="10248"/>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0249"/>
                                        </p:tgtEl>
                                        <p:attrNameLst>
                                          <p:attrName>style.visibility</p:attrName>
                                        </p:attrNameLst>
                                      </p:cBhvr>
                                      <p:to>
                                        <p:strVal val="visible"/>
                                      </p:to>
                                    </p:set>
                                    <p:animEffect transition="in" filter="checkerboard(across)">
                                      <p:cBhvr>
                                        <p:cTn id="43" dur="500"/>
                                        <p:tgtEl>
                                          <p:spTgt spid="10249"/>
                                        </p:tgtEl>
                                      </p:cBhvr>
                                    </p:animEffect>
                                  </p:childTnLst>
                                </p:cTn>
                              </p:par>
                            </p:childTnLst>
                          </p:cTn>
                        </p:par>
                      </p:childTnLst>
                    </p:cTn>
                  </p:par>
                  <p:par>
                    <p:cTn id="44" fill="hold">
                      <p:stCondLst>
                        <p:cond delay="indefinite"/>
                      </p:stCondLst>
                      <p:childTnLst>
                        <p:par>
                          <p:cTn id="45" fill="hold">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10250"/>
                                        </p:tgtEl>
                                        <p:attrNameLst>
                                          <p:attrName>style.visibility</p:attrName>
                                        </p:attrNameLst>
                                      </p:cBhvr>
                                      <p:to>
                                        <p:strVal val="visible"/>
                                      </p:to>
                                    </p:set>
                                    <p:animEffect transition="in" filter="checkerboard(across)">
                                      <p:cBhvr>
                                        <p:cTn id="48" dur="500"/>
                                        <p:tgtEl>
                                          <p:spTgt spid="10250"/>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10261"/>
                                        </p:tgtEl>
                                        <p:attrNameLst>
                                          <p:attrName>style.visibility</p:attrName>
                                        </p:attrNameLst>
                                      </p:cBhvr>
                                      <p:to>
                                        <p:strVal val="visible"/>
                                      </p:to>
                                    </p:set>
                                    <p:animEffect transition="in" filter="checkerboard(across)">
                                      <p:cBhvr>
                                        <p:cTn id="53" dur="500"/>
                                        <p:tgtEl>
                                          <p:spTgt spid="10261"/>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xit" presetSubtype="10" fill="hold" grpId="1" nodeType="clickEffect">
                                  <p:stCondLst>
                                    <p:cond delay="0"/>
                                  </p:stCondLst>
                                  <p:childTnLst>
                                    <p:animEffect transition="out" filter="checkerboard(across)">
                                      <p:cBhvr>
                                        <p:cTn id="57" dur="500"/>
                                        <p:tgtEl>
                                          <p:spTgt spid="10261"/>
                                        </p:tgtEl>
                                      </p:cBhvr>
                                    </p:animEffect>
                                    <p:set>
                                      <p:cBhvr>
                                        <p:cTn id="58" dur="1" fill="hold">
                                          <p:stCondLst>
                                            <p:cond delay="499"/>
                                          </p:stCondLst>
                                        </p:cTn>
                                        <p:tgtEl>
                                          <p:spTgt spid="10261"/>
                                        </p:tgtEl>
                                        <p:attrNameLst>
                                          <p:attrName>style.visibility</p:attrName>
                                        </p:attrNameLst>
                                      </p:cBhvr>
                                      <p:to>
                                        <p:strVal val="hidden"/>
                                      </p:to>
                                    </p:set>
                                  </p:childTnLst>
                                </p:cTn>
                              </p:par>
                              <p:par>
                                <p:cTn id="59" presetID="5" presetClass="entr" presetSubtype="10" fill="hold" nodeType="withEffect">
                                  <p:stCondLst>
                                    <p:cond delay="0"/>
                                  </p:stCondLst>
                                  <p:childTnLst>
                                    <p:set>
                                      <p:cBhvr>
                                        <p:cTn id="60" dur="1" fill="hold">
                                          <p:stCondLst>
                                            <p:cond delay="0"/>
                                          </p:stCondLst>
                                        </p:cTn>
                                        <p:tgtEl>
                                          <p:spTgt spid="10251"/>
                                        </p:tgtEl>
                                        <p:attrNameLst>
                                          <p:attrName>style.visibility</p:attrName>
                                        </p:attrNameLst>
                                      </p:cBhvr>
                                      <p:to>
                                        <p:strVal val="visible"/>
                                      </p:to>
                                    </p:set>
                                    <p:animEffect transition="in" filter="checkerboard(across)">
                                      <p:cBhvr>
                                        <p:cTn id="61" dur="500"/>
                                        <p:tgtEl>
                                          <p:spTgt spid="10251"/>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grpId="0" nodeType="clickEffect">
                                  <p:stCondLst>
                                    <p:cond delay="0"/>
                                  </p:stCondLst>
                                  <p:childTnLst>
                                    <p:set>
                                      <p:cBhvr>
                                        <p:cTn id="65" dur="1" fill="hold">
                                          <p:stCondLst>
                                            <p:cond delay="0"/>
                                          </p:stCondLst>
                                        </p:cTn>
                                        <p:tgtEl>
                                          <p:spTgt spid="10252"/>
                                        </p:tgtEl>
                                        <p:attrNameLst>
                                          <p:attrName>style.visibility</p:attrName>
                                        </p:attrNameLst>
                                      </p:cBhvr>
                                      <p:to>
                                        <p:strVal val="visible"/>
                                      </p:to>
                                    </p:set>
                                    <p:animEffect transition="in" filter="checkerboard(across)">
                                      <p:cBhvr>
                                        <p:cTn id="66" dur="500"/>
                                        <p:tgtEl>
                                          <p:spTgt spid="10252"/>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0253"/>
                                        </p:tgtEl>
                                        <p:attrNameLst>
                                          <p:attrName>style.visibility</p:attrName>
                                        </p:attrNameLst>
                                      </p:cBhvr>
                                      <p:to>
                                        <p:strVal val="visible"/>
                                      </p:to>
                                    </p:set>
                                    <p:animEffect transition="in" filter="checkerboard(across)">
                                      <p:cBhvr>
                                        <p:cTn id="71" dur="500"/>
                                        <p:tgtEl>
                                          <p:spTgt spid="10253"/>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ntr" presetSubtype="10" fill="hold" grpId="0" nodeType="clickEffect">
                                  <p:stCondLst>
                                    <p:cond delay="0"/>
                                  </p:stCondLst>
                                  <p:childTnLst>
                                    <p:set>
                                      <p:cBhvr>
                                        <p:cTn id="75" dur="1" fill="hold">
                                          <p:stCondLst>
                                            <p:cond delay="0"/>
                                          </p:stCondLst>
                                        </p:cTn>
                                        <p:tgtEl>
                                          <p:spTgt spid="10254"/>
                                        </p:tgtEl>
                                        <p:attrNameLst>
                                          <p:attrName>style.visibility</p:attrName>
                                        </p:attrNameLst>
                                      </p:cBhvr>
                                      <p:to>
                                        <p:strVal val="visible"/>
                                      </p:to>
                                    </p:set>
                                    <p:animEffect transition="in" filter="checkerboard(across)">
                                      <p:cBhvr>
                                        <p:cTn id="76" dur="500"/>
                                        <p:tgtEl>
                                          <p:spTgt spid="10254"/>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grpId="0" nodeType="clickEffect">
                                  <p:stCondLst>
                                    <p:cond delay="0"/>
                                  </p:stCondLst>
                                  <p:childTnLst>
                                    <p:set>
                                      <p:cBhvr>
                                        <p:cTn id="80" dur="1" fill="hold">
                                          <p:stCondLst>
                                            <p:cond delay="0"/>
                                          </p:stCondLst>
                                        </p:cTn>
                                        <p:tgtEl>
                                          <p:spTgt spid="10255"/>
                                        </p:tgtEl>
                                        <p:attrNameLst>
                                          <p:attrName>style.visibility</p:attrName>
                                        </p:attrNameLst>
                                      </p:cBhvr>
                                      <p:to>
                                        <p:strVal val="visible"/>
                                      </p:to>
                                    </p:set>
                                    <p:animEffect transition="in" filter="checkerboard(across)">
                                      <p:cBhvr>
                                        <p:cTn id="81" dur="500"/>
                                        <p:tgtEl>
                                          <p:spTgt spid="10255"/>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ntr" presetSubtype="10" fill="hold" grpId="0" nodeType="clickEffect">
                                  <p:stCondLst>
                                    <p:cond delay="0"/>
                                  </p:stCondLst>
                                  <p:childTnLst>
                                    <p:set>
                                      <p:cBhvr>
                                        <p:cTn id="85" dur="1" fill="hold">
                                          <p:stCondLst>
                                            <p:cond delay="0"/>
                                          </p:stCondLst>
                                        </p:cTn>
                                        <p:tgtEl>
                                          <p:spTgt spid="10256"/>
                                        </p:tgtEl>
                                        <p:attrNameLst>
                                          <p:attrName>style.visibility</p:attrName>
                                        </p:attrNameLst>
                                      </p:cBhvr>
                                      <p:to>
                                        <p:strVal val="visible"/>
                                      </p:to>
                                    </p:set>
                                    <p:animEffect transition="in" filter="checkerboard(across)">
                                      <p:cBhvr>
                                        <p:cTn id="86" dur="500"/>
                                        <p:tgtEl>
                                          <p:spTgt spid="10256"/>
                                        </p:tgtEl>
                                      </p:cBhvr>
                                    </p:animEffect>
                                  </p:childTnLst>
                                </p:cTn>
                              </p:par>
                            </p:childTnLst>
                          </p:cTn>
                        </p:par>
                      </p:childTnLst>
                    </p:cTn>
                  </p:par>
                  <p:par>
                    <p:cTn id="87" fill="hold">
                      <p:stCondLst>
                        <p:cond delay="indefinite"/>
                      </p:stCondLst>
                      <p:childTnLst>
                        <p:par>
                          <p:cTn id="88" fill="hold">
                            <p:stCondLst>
                              <p:cond delay="0"/>
                            </p:stCondLst>
                            <p:childTnLst>
                              <p:par>
                                <p:cTn id="89" presetID="5" presetClass="entr" presetSubtype="10" fill="hold" grpId="0" nodeType="clickEffect">
                                  <p:stCondLst>
                                    <p:cond delay="0"/>
                                  </p:stCondLst>
                                  <p:childTnLst>
                                    <p:set>
                                      <p:cBhvr>
                                        <p:cTn id="90" dur="1" fill="hold">
                                          <p:stCondLst>
                                            <p:cond delay="0"/>
                                          </p:stCondLst>
                                        </p:cTn>
                                        <p:tgtEl>
                                          <p:spTgt spid="10257"/>
                                        </p:tgtEl>
                                        <p:attrNameLst>
                                          <p:attrName>style.visibility</p:attrName>
                                        </p:attrNameLst>
                                      </p:cBhvr>
                                      <p:to>
                                        <p:strVal val="visible"/>
                                      </p:to>
                                    </p:set>
                                    <p:animEffect transition="in" filter="checkerboard(across)">
                                      <p:cBhvr>
                                        <p:cTn id="91" dur="500"/>
                                        <p:tgtEl>
                                          <p:spTgt spid="10257"/>
                                        </p:tgtEl>
                                      </p:cBhvr>
                                    </p:animEffect>
                                  </p:childTnLst>
                                </p:cTn>
                              </p:par>
                            </p:childTnLst>
                          </p:cTn>
                        </p:par>
                      </p:childTnLst>
                    </p:cTn>
                  </p:par>
                  <p:par>
                    <p:cTn id="92" fill="hold">
                      <p:stCondLst>
                        <p:cond delay="indefinite"/>
                      </p:stCondLst>
                      <p:childTnLst>
                        <p:par>
                          <p:cTn id="93" fill="hold">
                            <p:stCondLst>
                              <p:cond delay="0"/>
                            </p:stCondLst>
                            <p:childTnLst>
                              <p:par>
                                <p:cTn id="94" presetID="5" presetClass="entr" presetSubtype="10" fill="hold" grpId="0" nodeType="clickEffect">
                                  <p:stCondLst>
                                    <p:cond delay="0"/>
                                  </p:stCondLst>
                                  <p:childTnLst>
                                    <p:set>
                                      <p:cBhvr>
                                        <p:cTn id="95" dur="1" fill="hold">
                                          <p:stCondLst>
                                            <p:cond delay="0"/>
                                          </p:stCondLst>
                                        </p:cTn>
                                        <p:tgtEl>
                                          <p:spTgt spid="10258"/>
                                        </p:tgtEl>
                                        <p:attrNameLst>
                                          <p:attrName>style.visibility</p:attrName>
                                        </p:attrNameLst>
                                      </p:cBhvr>
                                      <p:to>
                                        <p:strVal val="visible"/>
                                      </p:to>
                                    </p:set>
                                    <p:animEffect transition="in" filter="checkerboard(across)">
                                      <p:cBhvr>
                                        <p:cTn id="96" dur="500"/>
                                        <p:tgtEl>
                                          <p:spTgt spid="10258"/>
                                        </p:tgtEl>
                                      </p:cBhvr>
                                    </p:animEffect>
                                  </p:childTnLst>
                                </p:cTn>
                              </p:par>
                            </p:childTnLst>
                          </p:cTn>
                        </p:par>
                      </p:childTnLst>
                    </p:cTn>
                  </p:par>
                  <p:par>
                    <p:cTn id="97" fill="hold">
                      <p:stCondLst>
                        <p:cond delay="indefinite"/>
                      </p:stCondLst>
                      <p:childTnLst>
                        <p:par>
                          <p:cTn id="98" fill="hold">
                            <p:stCondLst>
                              <p:cond delay="0"/>
                            </p:stCondLst>
                            <p:childTnLst>
                              <p:par>
                                <p:cTn id="99" presetID="5" presetClass="entr" presetSubtype="10" fill="hold" grpId="0" nodeType="clickEffect">
                                  <p:stCondLst>
                                    <p:cond delay="0"/>
                                  </p:stCondLst>
                                  <p:childTnLst>
                                    <p:set>
                                      <p:cBhvr>
                                        <p:cTn id="100" dur="1" fill="hold">
                                          <p:stCondLst>
                                            <p:cond delay="0"/>
                                          </p:stCondLst>
                                        </p:cTn>
                                        <p:tgtEl>
                                          <p:spTgt spid="10259"/>
                                        </p:tgtEl>
                                        <p:attrNameLst>
                                          <p:attrName>style.visibility</p:attrName>
                                        </p:attrNameLst>
                                      </p:cBhvr>
                                      <p:to>
                                        <p:strVal val="visible"/>
                                      </p:to>
                                    </p:set>
                                    <p:animEffect transition="in" filter="checkerboard(across)">
                                      <p:cBhvr>
                                        <p:cTn id="101" dur="500"/>
                                        <p:tgtEl>
                                          <p:spTgt spid="10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bldLvl="0" animBg="1"/>
      <p:bldP spid="10245" grpId="0"/>
      <p:bldP spid="10246" grpId="0" bldLvl="0" animBg="1"/>
      <p:bldP spid="10247" grpId="0"/>
      <p:bldP spid="10248" grpId="0"/>
      <p:bldP spid="10249" grpId="0" bldLvl="0" animBg="1"/>
      <p:bldP spid="10250" grpId="0"/>
      <p:bldP spid="10252" grpId="0"/>
      <p:bldP spid="10253" grpId="0" bldLvl="0" animBg="1"/>
      <p:bldP spid="10254" grpId="0"/>
      <p:bldP spid="10255" grpId="0" bldLvl="0" animBg="1"/>
      <p:bldP spid="10256" grpId="0"/>
      <p:bldP spid="10257" grpId="0" bldLvl="0" animBg="1"/>
      <p:bldP spid="10258" grpId="0"/>
      <p:bldP spid="10259" grpId="0" bldLvl="0" animBg="1"/>
      <p:bldP spid="10260" grpId="1"/>
      <p:bldP spid="10261" grpId="0"/>
      <p:bldP spid="10261"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92150" y="239395"/>
            <a:ext cx="8804275" cy="1014730"/>
          </a:xfrm>
          <a:prstGeom prst="rect">
            <a:avLst/>
          </a:prstGeom>
          <a:noFill/>
        </p:spPr>
        <p:txBody>
          <a:bodyPr>
            <a:spAutoFit/>
          </a:bodyPr>
          <a:lstStyle/>
          <a:p>
            <a:pPr marR="0" algn="just" defTabSz="914400" fontAlgn="auto">
              <a:lnSpc>
                <a:spcPct val="100000"/>
              </a:lnSpc>
              <a:spcBef>
                <a:spcPts val="0"/>
              </a:spcBef>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【对比归纳】</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a:p>
            <a:pPr marR="0" algn="l" defTabSz="914400" fontAlgn="auto">
              <a:lnSpc>
                <a:spcPct val="100000"/>
              </a:lnSpc>
              <a:spcBef>
                <a:spcPts val="0"/>
              </a:spcBef>
              <a:buFont typeface="Arial" panose="020B0604020202020204" pitchFamily="34" charset="0"/>
              <a:buNone/>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mn-ea"/>
              </a:rPr>
              <a:t>        </a:t>
            </a:r>
            <a:r>
              <a:rPr kumimoji="0" lang="en-US" altLang="zh-CN" sz="28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1. 美国历史上两次资产阶级革命的对比</a:t>
            </a:r>
            <a:endParaRPr kumimoji="0" lang="en-US" altLang="zh-CN" sz="2800" b="1" kern="1200" cap="none" spc="0" normalizeH="0" baseline="0"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p:nvPr/>
        </p:nvGraphicFramePr>
        <p:xfrm>
          <a:off x="392430" y="1253490"/>
          <a:ext cx="11407140" cy="5100320"/>
        </p:xfrm>
        <a:graphic>
          <a:graphicData uri="http://schemas.openxmlformats.org/drawingml/2006/table">
            <a:tbl>
              <a:tblPr firstRow="1" bandRow="1">
                <a:tableStyleId>{5C22544A-7EE6-4342-B048-85BDC9FD1C3A}</a:tableStyleId>
              </a:tblPr>
              <a:tblGrid>
                <a:gridCol w="1742440"/>
                <a:gridCol w="5104765"/>
                <a:gridCol w="4559935"/>
              </a:tblGrid>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名称</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美国独立战争</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美国南北战争</a:t>
                      </a:r>
                      <a:endParaRPr lang="zh-CN" sz="2200" b="1">
                        <a:solidFill>
                          <a:schemeClr val="tx1"/>
                        </a:solidFill>
                        <a:latin typeface="微软雅黑" panose="020B0503020204020204" pitchFamily="34" charset="-122"/>
                        <a:ea typeface="微软雅黑" panose="020B0503020204020204" pitchFamily="34" charset="-122"/>
                      </a:endParaRPr>
                    </a:p>
                  </a:txBody>
                  <a:tcPr/>
                </a:tc>
              </a:tr>
              <a:tr h="539750">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rPr>
                        <a:t>根本原因</a:t>
                      </a:r>
                      <a:endParaRPr lang="zh-CN" sz="2200" b="1">
                        <a:solidFill>
                          <a:srgbClr val="FF0000"/>
                        </a:solidFill>
                        <a:latin typeface="微软雅黑" panose="020B0503020204020204" pitchFamily="34" charset="-122"/>
                        <a:ea typeface="微软雅黑" panose="020B0503020204020204" pitchFamily="34" charset="-122"/>
                      </a:endParaRPr>
                    </a:p>
                  </a:txBody>
                  <a:tcPr/>
                </a:tc>
                <a:tc>
                  <a:txBody>
                    <a:bodyPr/>
                    <a:lstStyle/>
                    <a:p>
                      <a:pPr>
                        <a:buNone/>
                      </a:pPr>
                      <a:r>
                        <a:rPr lang="zh-CN" altLang="en-US" sz="2200" b="1">
                          <a:solidFill>
                            <a:schemeClr val="tx1"/>
                          </a:solidFill>
                          <a:latin typeface="微软雅黑" panose="020B0503020204020204" pitchFamily="34" charset="-122"/>
                          <a:ea typeface="微软雅黑" panose="020B0503020204020204" pitchFamily="34" charset="-122"/>
                        </a:rPr>
                        <a:t>英国的殖民统治阻碍了北美经济的发展</a:t>
                      </a:r>
                      <a:endParaRPr lang="zh-CN" altLang="en-US"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美国南北两种经济制度的矛盾</a:t>
                      </a:r>
                      <a:endParaRPr lang="zh-CN" sz="2200" b="1">
                        <a:solidFill>
                          <a:schemeClr val="tx1"/>
                        </a:solidFill>
                        <a:latin typeface="微软雅黑" panose="020B0503020204020204" pitchFamily="34" charset="-122"/>
                        <a:ea typeface="微软雅黑" panose="020B0503020204020204" pitchFamily="34" charset="-122"/>
                      </a:endParaRPr>
                    </a:p>
                  </a:txBody>
                  <a:tcPr/>
                </a:tc>
              </a:tr>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时间</a:t>
                      </a:r>
                      <a:endParaRPr lang="zh-CN" sz="2200" b="1">
                        <a:solidFill>
                          <a:schemeClr val="tx1"/>
                        </a:solidFill>
                        <a:latin typeface="微软雅黑" panose="020B0503020204020204" pitchFamily="34" charset="-122"/>
                        <a:ea typeface="微软雅黑" panose="020B0503020204020204" pitchFamily="34" charset="-122"/>
                      </a:endParaRPr>
                    </a:p>
                  </a:txBody>
                  <a:tcPr/>
                </a:tc>
                <a:tc>
                  <a:txBody>
                    <a:bodyPr/>
                    <a:lstStyle/>
                    <a:p>
                      <a:pPr>
                        <a:buNone/>
                      </a:pPr>
                      <a:r>
                        <a:rPr 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1775—1783</a:t>
                      </a:r>
                      <a:r>
                        <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年</a:t>
                      </a:r>
                      <a:endPar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tc>
                <a:tc>
                  <a:txBody>
                    <a:bodyPr/>
                    <a:lstStyle/>
                    <a:p>
                      <a:pPr>
                        <a:buNone/>
                      </a:pPr>
                      <a:r>
                        <a:rPr 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a:t>
                      </a:r>
                      <a:r>
                        <a:rPr lang="en-US" altLang="zh-CN"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1865</a:t>
                      </a:r>
                      <a:r>
                        <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endParaRPr lang="zh-CN" altLang="en-US" sz="22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46672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sym typeface="+mn-ea"/>
                        </a:rPr>
                        <a:t>领导人</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华盛顿</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林肯</a:t>
                      </a:r>
                      <a:endParaRPr lang="zh-CN" sz="2200" b="1">
                        <a:solidFill>
                          <a:schemeClr val="tx1"/>
                        </a:solidFill>
                        <a:latin typeface="微软雅黑" panose="020B0503020204020204" pitchFamily="34" charset="-122"/>
                        <a:ea typeface="微软雅黑" panose="020B0503020204020204" pitchFamily="34" charset="-122"/>
                      </a:endParaRPr>
                    </a:p>
                  </a:txBody>
                  <a:tcPr/>
                </a:tc>
              </a:tr>
              <a:tr h="48704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sym typeface="+mn-ea"/>
                        </a:rPr>
                        <a:t>重要文献</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《独立宣言》</a:t>
                      </a:r>
                      <a:r>
                        <a:rPr lang="en-US" altLang="zh-CN" sz="2200" b="1">
                          <a:solidFill>
                            <a:schemeClr val="tx1"/>
                          </a:solidFill>
                          <a:latin typeface="微软雅黑" panose="020B0503020204020204" pitchFamily="34" charset="-122"/>
                          <a:ea typeface="微软雅黑" panose="020B0503020204020204" pitchFamily="34" charset="-122"/>
                          <a:sym typeface="+mn-ea"/>
                        </a:rPr>
                        <a:t>1787</a:t>
                      </a:r>
                      <a:r>
                        <a:rPr lang="zh-CN" altLang="en-US" sz="2200" b="1">
                          <a:solidFill>
                            <a:schemeClr val="tx1"/>
                          </a:solidFill>
                          <a:latin typeface="微软雅黑" panose="020B0503020204020204" pitchFamily="34" charset="-122"/>
                          <a:ea typeface="微软雅黑" panose="020B0503020204020204" pitchFamily="34" charset="-122"/>
                          <a:sym typeface="+mn-ea"/>
                        </a:rPr>
                        <a:t>年美国宪法</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《解放黑人奴隶宣言》</a:t>
                      </a:r>
                      <a:r>
                        <a:rPr lang="zh-CN" sz="2200" b="1">
                          <a:solidFill>
                            <a:schemeClr val="tx1"/>
                          </a:solidFill>
                          <a:latin typeface="微软雅黑" panose="020B0503020204020204" pitchFamily="34" charset="-122"/>
                          <a:ea typeface="微软雅黑" panose="020B0503020204020204" pitchFamily="34" charset="-122"/>
                          <a:sym typeface="+mn-ea"/>
                        </a:rPr>
                        <a:t>《宅地法》</a:t>
                      </a:r>
                      <a:endParaRPr lang="zh-CN" sz="2200" b="1">
                        <a:solidFill>
                          <a:schemeClr val="tx1"/>
                        </a:solidFill>
                        <a:latin typeface="微软雅黑" panose="020B0503020204020204" pitchFamily="34" charset="-122"/>
                        <a:ea typeface="微软雅黑" panose="020B0503020204020204" pitchFamily="34" charset="-122"/>
                        <a:sym typeface="+mn-ea"/>
                      </a:endParaRPr>
                    </a:p>
                  </a:txBody>
                  <a:tcPr/>
                </a:tc>
              </a:tr>
              <a:tr h="467360">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sym typeface="+mn-ea"/>
                        </a:rPr>
                        <a:t>扫除的障碍</a:t>
                      </a: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英国的殖民统治（外部）</a:t>
                      </a:r>
                      <a:endParaRPr lang="zh-CN" altLang="zh-CN" sz="2200" b="1">
                        <a:solidFill>
                          <a:schemeClr val="tx1"/>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黑人奴隶制度（内部）</a:t>
                      </a:r>
                      <a:endParaRPr lang="zh-CN" sz="2200" b="1">
                        <a:solidFill>
                          <a:schemeClr val="tx1"/>
                        </a:solidFill>
                        <a:latin typeface="微软雅黑" panose="020B0503020204020204" pitchFamily="34" charset="-122"/>
                        <a:ea typeface="微软雅黑" panose="020B0503020204020204" pitchFamily="34" charset="-122"/>
                      </a:endParaRPr>
                    </a:p>
                  </a:txBody>
                  <a:tcPr/>
                </a:tc>
              </a:tr>
              <a:tr h="833755">
                <a:tc>
                  <a:txBody>
                    <a:bodyPr/>
                    <a:lstStyle/>
                    <a:p>
                      <a:pPr algn="ctr">
                        <a:buNone/>
                      </a:pPr>
                      <a:r>
                        <a:rPr lang="zh-CN" sz="2200" b="1">
                          <a:solidFill>
                            <a:srgbClr val="FF0000"/>
                          </a:solidFill>
                          <a:latin typeface="微软雅黑" panose="020B0503020204020204" pitchFamily="34" charset="-122"/>
                          <a:ea typeface="微软雅黑" panose="020B0503020204020204" pitchFamily="34" charset="-122"/>
                          <a:sym typeface="+mn-ea"/>
                        </a:rPr>
                        <a:t>战争性质</a:t>
                      </a:r>
                      <a:endParaRPr lang="zh-CN" sz="2200" b="1">
                        <a:solidFill>
                          <a:srgbClr val="FF0000"/>
                        </a:solidFill>
                        <a:latin typeface="微软雅黑" panose="020B0503020204020204" pitchFamily="34" charset="-122"/>
                        <a:ea typeface="微软雅黑" panose="020B0503020204020204" pitchFamily="34" charset="-122"/>
                        <a:sym typeface="+mn-ea"/>
                      </a:endParaRPr>
                    </a:p>
                    <a:p>
                      <a:pPr algn="ctr">
                        <a:buNone/>
                      </a:pP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sym typeface="+mn-ea"/>
                        </a:rPr>
                        <a:t>既是资产阶级革命，又是民族解放战争；（</a:t>
                      </a:r>
                      <a:r>
                        <a:rPr lang="zh-CN" sz="2200" b="1">
                          <a:solidFill>
                            <a:srgbClr val="FF0000"/>
                          </a:solidFill>
                          <a:latin typeface="微软雅黑" panose="020B0503020204020204" pitchFamily="34" charset="-122"/>
                          <a:ea typeface="微软雅黑" panose="020B0503020204020204" pitchFamily="34" charset="-122"/>
                          <a:sym typeface="+mn-ea"/>
                        </a:rPr>
                        <a:t>改变了美国社会性质）</a:t>
                      </a:r>
                      <a:endParaRPr lang="zh-CN" altLang="zh-CN" sz="2200" b="1">
                        <a:solidFill>
                          <a:srgbClr val="FF0000"/>
                        </a:solidFill>
                        <a:latin typeface="微软雅黑" panose="020B0503020204020204" pitchFamily="34" charset="-122"/>
                        <a:ea typeface="微软雅黑" panose="020B0503020204020204" pitchFamily="34" charset="-122"/>
                        <a:sym typeface="+mn-ea"/>
                      </a:endParaRPr>
                    </a:p>
                  </a:txBody>
                  <a:tcPr/>
                </a:tc>
                <a:tc>
                  <a:txBody>
                    <a:bodyPr/>
                    <a:lstStyle/>
                    <a:p>
                      <a:pPr>
                        <a:buNone/>
                      </a:pPr>
                      <a:r>
                        <a:rPr lang="zh-CN" sz="2200" b="1">
                          <a:solidFill>
                            <a:schemeClr val="tx1"/>
                          </a:solidFill>
                          <a:latin typeface="微软雅黑" panose="020B0503020204020204" pitchFamily="34" charset="-122"/>
                          <a:ea typeface="微软雅黑" panose="020B0503020204020204" pitchFamily="34" charset="-122"/>
                        </a:rPr>
                        <a:t>资产阶级革命；</a:t>
                      </a:r>
                      <a:endParaRPr lang="zh-CN" sz="2200" b="1">
                        <a:solidFill>
                          <a:schemeClr val="tx1"/>
                        </a:solidFill>
                        <a:latin typeface="微软雅黑" panose="020B0503020204020204" pitchFamily="34" charset="-122"/>
                        <a:ea typeface="微软雅黑" panose="020B0503020204020204" pitchFamily="34" charset="-122"/>
                      </a:endParaRPr>
                    </a:p>
                    <a:p>
                      <a:pPr>
                        <a:buNone/>
                      </a:pPr>
                      <a:r>
                        <a:rPr lang="zh-CN" sz="2200" b="1">
                          <a:solidFill>
                            <a:schemeClr val="tx1"/>
                          </a:solidFill>
                          <a:latin typeface="微软雅黑" panose="020B0503020204020204" pitchFamily="34" charset="-122"/>
                          <a:ea typeface="微软雅黑" panose="020B0503020204020204" pitchFamily="34" charset="-122"/>
                        </a:rPr>
                        <a:t>（</a:t>
                      </a:r>
                      <a:r>
                        <a:rPr lang="zh-CN" sz="2200" b="1">
                          <a:solidFill>
                            <a:srgbClr val="FF0000"/>
                          </a:solidFill>
                          <a:latin typeface="微软雅黑" panose="020B0503020204020204" pitchFamily="34" charset="-122"/>
                          <a:ea typeface="微软雅黑" panose="020B0503020204020204" pitchFamily="34" charset="-122"/>
                        </a:rPr>
                        <a:t>没有改变社会性质）</a:t>
                      </a:r>
                      <a:endParaRPr lang="zh-CN" sz="2200" b="1">
                        <a:solidFill>
                          <a:srgbClr val="FF0000"/>
                        </a:solidFill>
                        <a:latin typeface="微软雅黑" panose="020B0503020204020204" pitchFamily="34" charset="-122"/>
                        <a:ea typeface="微软雅黑" panose="020B0503020204020204" pitchFamily="34" charset="-122"/>
                      </a:endParaRPr>
                    </a:p>
                  </a:txBody>
                  <a:tcPr/>
                </a:tc>
              </a:tr>
              <a:tr h="833755">
                <a:tc>
                  <a:txBody>
                    <a:bodyPr/>
                    <a:lstStyle/>
                    <a:p>
                      <a:pPr algn="ctr">
                        <a:buNone/>
                      </a:pPr>
                      <a:r>
                        <a:rPr lang="zh-CN" sz="2200" b="1">
                          <a:solidFill>
                            <a:schemeClr val="tx1"/>
                          </a:solidFill>
                          <a:latin typeface="微软雅黑" panose="020B0503020204020204" pitchFamily="34" charset="-122"/>
                          <a:ea typeface="微软雅黑" panose="020B0503020204020204" pitchFamily="34" charset="-122"/>
                        </a:rPr>
                        <a:t>共同影响</a:t>
                      </a:r>
                      <a:endParaRPr lang="zh-CN" sz="2200" b="1">
                        <a:solidFill>
                          <a:schemeClr val="tx1"/>
                        </a:solidFill>
                        <a:latin typeface="微软雅黑" panose="020B0503020204020204" pitchFamily="34" charset="-122"/>
                        <a:ea typeface="微软雅黑" panose="020B0503020204020204" pitchFamily="34" charset="-122"/>
                      </a:endParaRPr>
                    </a:p>
                  </a:txBody>
                  <a:tcPr/>
                </a:tc>
                <a:tc gridSpan="2">
                  <a:txBody>
                    <a:bodyPr/>
                    <a:lstStyle/>
                    <a:p>
                      <a:pPr algn="l">
                        <a:buNone/>
                      </a:pPr>
                      <a:r>
                        <a:rPr lang="en-US" altLang="zh-CN" sz="2200" b="1">
                          <a:solidFill>
                            <a:srgbClr val="FF0000"/>
                          </a:solidFill>
                          <a:latin typeface="微软雅黑" panose="020B0503020204020204" pitchFamily="34" charset="-122"/>
                          <a:ea typeface="微软雅黑" panose="020B0503020204020204" pitchFamily="34" charset="-122"/>
                          <a:sym typeface="+mn-ea"/>
                        </a:rPr>
                        <a:t>                </a:t>
                      </a:r>
                      <a:r>
                        <a:rPr lang="zh-CN" altLang="en-US" sz="2200" b="1">
                          <a:solidFill>
                            <a:srgbClr val="FF0000"/>
                          </a:solidFill>
                          <a:latin typeface="微软雅黑" panose="020B0503020204020204" pitchFamily="34" charset="-122"/>
                          <a:ea typeface="微软雅黑" panose="020B0503020204020204" pitchFamily="34" charset="-122"/>
                          <a:sym typeface="+mn-ea"/>
                        </a:rPr>
                        <a:t>原因：都是资本主义发展受到阻碍；</a:t>
                      </a:r>
                      <a:endParaRPr lang="zh-CN" altLang="en-US" sz="2200" b="1">
                        <a:solidFill>
                          <a:srgbClr val="FF0000"/>
                        </a:solidFill>
                        <a:latin typeface="微软雅黑" panose="020B0503020204020204" pitchFamily="34" charset="-122"/>
                        <a:ea typeface="微软雅黑" panose="020B0503020204020204" pitchFamily="34" charset="-122"/>
                        <a:sym typeface="+mn-ea"/>
                      </a:endParaRPr>
                    </a:p>
                    <a:p>
                      <a:pPr algn="l">
                        <a:buNone/>
                      </a:pPr>
                      <a:r>
                        <a:rPr lang="zh-CN" altLang="en-US" sz="2200" b="1">
                          <a:solidFill>
                            <a:srgbClr val="FF0000"/>
                          </a:solidFill>
                          <a:latin typeface="微软雅黑" panose="020B0503020204020204" pitchFamily="34" charset="-122"/>
                          <a:ea typeface="微软雅黑" panose="020B0503020204020204" pitchFamily="34" charset="-122"/>
                          <a:sym typeface="+mn-ea"/>
                        </a:rPr>
                        <a:t>                </a:t>
                      </a:r>
                      <a:r>
                        <a:rPr lang="zh-CN" sz="2200" b="1">
                          <a:solidFill>
                            <a:srgbClr val="FF0000"/>
                          </a:solidFill>
                          <a:latin typeface="微软雅黑" panose="020B0503020204020204" pitchFamily="34" charset="-122"/>
                          <a:ea typeface="微软雅黑" panose="020B0503020204020204" pitchFamily="34" charset="-122"/>
                          <a:sym typeface="+mn-ea"/>
                        </a:rPr>
                        <a:t>性质：都属于资产阶级革命；</a:t>
                      </a:r>
                      <a:endParaRPr lang="zh-CN" sz="2200" b="1">
                        <a:solidFill>
                          <a:srgbClr val="FF0000"/>
                        </a:solidFill>
                        <a:latin typeface="微软雅黑" panose="020B0503020204020204" pitchFamily="34" charset="-122"/>
                        <a:ea typeface="微软雅黑" panose="020B0503020204020204" pitchFamily="34" charset="-122"/>
                        <a:sym typeface="+mn-ea"/>
                      </a:endParaRPr>
                    </a:p>
                    <a:p>
                      <a:pPr algn="l">
                        <a:buNone/>
                      </a:pPr>
                      <a:r>
                        <a:rPr lang="zh-CN" sz="2200" b="1">
                          <a:solidFill>
                            <a:srgbClr val="FF0000"/>
                          </a:solidFill>
                          <a:latin typeface="微软雅黑" panose="020B0503020204020204" pitchFamily="34" charset="-122"/>
                          <a:ea typeface="微软雅黑" panose="020B0503020204020204" pitchFamily="34" charset="-122"/>
                          <a:sym typeface="+mn-ea"/>
                        </a:rPr>
                        <a:t>                作用：都有利于美国资本主义经济的发展</a:t>
                      </a:r>
                      <a:endParaRPr lang="zh-CN" sz="2200" b="1">
                        <a:solidFill>
                          <a:srgbClr val="FF0000"/>
                        </a:solidFill>
                        <a:latin typeface="微软雅黑" panose="020B0503020204020204" pitchFamily="34" charset="-122"/>
                        <a:ea typeface="微软雅黑" panose="020B0503020204020204" pitchFamily="34" charset="-122"/>
                        <a:sym typeface="+mn-ea"/>
                      </a:endParaRPr>
                    </a:p>
                  </a:txBody>
                  <a:tcPr/>
                </a:tc>
                <a:tc hMerge="1">
                  <a:tcPr/>
                </a:tc>
              </a:tr>
            </a:tbl>
          </a:graphicData>
        </a:graphic>
      </p:graphicFrame>
    </p:spTree>
  </p:cSld>
  <p:clrMapOvr>
    <a:masterClrMapping/>
  </p:clrMapOvr>
  <p:transition>
    <p:diamon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397510" y="254635"/>
            <a:ext cx="11280140" cy="5015865"/>
          </a:xfrm>
          <a:prstGeom prst="rect">
            <a:avLst/>
          </a:prstGeom>
          <a:noFill/>
          <a:ln w="9525">
            <a:noFill/>
          </a:ln>
        </p:spPr>
        <p:txBody>
          <a:bodyPr wrap="square">
            <a:spAutoFit/>
          </a:bodyPr>
          <a:p>
            <a:pPr fontAlgn="auto">
              <a:lnSpc>
                <a:spcPts val="3200"/>
              </a:lnSpc>
              <a:spcBef>
                <a:spcPts val="0"/>
              </a:spcBef>
              <a:buFont typeface="Arial" panose="020B0604020202020204" pitchFamily="34" charset="0"/>
              <a:buNone/>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2．归纳总结日本明治维新和俄国1861年改革的异同</a:t>
            </a:r>
            <a:endPar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(1)相同点</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①性质：都是自上而下的资产阶级性质的改革。</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②影响：改革都促进了本国经济的发展，此后都走上了资本主义的道路。</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rPr>
              <a:t>③局限：改革都保留了大量的封建残余。</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(2)不同点</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①背景不同：俄国改革前面临着严重的农奴制危机，没有民族危机；日本则不仅有国内危机，而且面临着外国侵略的民族危机。</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②前提不同：日本在改革前，武装倒幕运动推翻了幕府的封建统治，为维新改革扫清了障碍；俄国在改革前没有发生内战。</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ts val="3200"/>
              </a:lnSpc>
              <a:spcBef>
                <a:spcPts val="0"/>
              </a:spcBef>
              <a:buFont typeface="Arial" panose="020B0604020202020204" pitchFamily="34" charset="0"/>
              <a:buNone/>
            </a:pPr>
            <a:r>
              <a:rPr lang="zh-CN" altLang="zh-CN" sz="2400" b="1" dirty="0">
                <a:latin typeface="微软雅黑" panose="020B0503020204020204" pitchFamily="34" charset="-122"/>
                <a:ea typeface="微软雅黑" panose="020B0503020204020204" pitchFamily="34" charset="-122"/>
                <a:cs typeface="微软雅黑" panose="020B0503020204020204" pitchFamily="34" charset="-122"/>
                <a:sym typeface="+mn-ea"/>
              </a:rPr>
              <a:t>③内容不同：俄国改革以废除农奴制为主；日本明治维新的内容包括政治、经济、社会生活等各个方面，以学习西方为主。</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1210945" y="186690"/>
            <a:ext cx="10259695" cy="521970"/>
          </a:xfrm>
          <a:prstGeom prst="rect">
            <a:avLst/>
          </a:prstGeom>
          <a:noFill/>
        </p:spPr>
        <p:txBody>
          <a:bodyPr wrap="square" rtlCol="0">
            <a:spAutoFit/>
          </a:bodyPr>
          <a:lstStyle/>
          <a:p>
            <a:pPr fontAlgn="auto"/>
            <a:r>
              <a:rPr lang="en-US" altLang="zh-CN" sz="2800" b="1"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3. 美国废除黑人奴隶制度和俄国废除农奴制</a:t>
            </a:r>
            <a:endParaRPr lang="en-US" altLang="zh-CN" sz="2800" b="1" noProof="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a:graphicFrameLocks noGrp="1"/>
          </p:cNvGraphicFramePr>
          <p:nvPr/>
        </p:nvGraphicFramePr>
        <p:xfrm>
          <a:off x="270510" y="996950"/>
          <a:ext cx="11771630" cy="2940050"/>
        </p:xfrm>
        <a:graphic>
          <a:graphicData uri="http://schemas.openxmlformats.org/drawingml/2006/table">
            <a:tbl>
              <a:tblPr firstRow="1" bandRow="1">
                <a:tableStyleId>{5C22544A-7EE6-4342-B048-85BDC9FD1C3A}</a:tableStyleId>
              </a:tblPr>
              <a:tblGrid>
                <a:gridCol w="890905"/>
                <a:gridCol w="988695"/>
                <a:gridCol w="9892030"/>
              </a:tblGrid>
              <a:tr h="883920">
                <a:tc rowSpan="3">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相同点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时间</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都发生在</a:t>
                      </a:r>
                      <a:r>
                        <a:rPr lang="en-US" altLang="zh-CN"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60</a:t>
                      </a:r>
                      <a:r>
                        <a:rPr lang="zh-CN" altLang="en-US" sz="2600" b="1" i="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年代</a:t>
                      </a:r>
                      <a:endParaRPr lang="zh-CN" altLang="en-US" sz="2600" b="1" i="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579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内容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zh-CN" altLang="en-US" sz="2400" b="1" dirty="0">
                          <a:solidFill>
                            <a:srgbClr val="1D41D5"/>
                          </a:solidFill>
                          <a:latin typeface="宋体" panose="02010600030101010101" pitchFamily="2" charset="-122"/>
                        </a:rPr>
                        <a:t>黑人奴隶</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和</a:t>
                      </a:r>
                      <a:r>
                        <a:rPr lang="zh-CN" altLang="en-US" sz="2400" b="1" dirty="0">
                          <a:solidFill>
                            <a:srgbClr val="1D41D5"/>
                          </a:solidFill>
                          <a:latin typeface="宋体" panose="02010600030101010101" pitchFamily="2" charset="-122"/>
                        </a:rPr>
                        <a:t>农奴</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都在法律上成为“自由人”，获得了人身自由</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034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sz="2600" b="1" dirty="0" smtClean="0">
                          <a:solidFill>
                            <a:schemeClr val="tx1"/>
                          </a:solidFill>
                          <a:latin typeface="微软雅黑" panose="020B0503020204020204" pitchFamily="34" charset="-122"/>
                          <a:ea typeface="微软雅黑" panose="020B0503020204020204" pitchFamily="34" charset="-122"/>
                        </a:rPr>
                        <a:t>影响</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都使工业资产阶级获得了更多的</a:t>
                      </a:r>
                      <a:r>
                        <a:rPr lang="zh-CN" altLang="en-US" sz="2400" b="1" dirty="0">
                          <a:solidFill>
                            <a:srgbClr val="1D41D5"/>
                          </a:solidFill>
                          <a:latin typeface="宋体" panose="02010600030101010101" pitchFamily="2" charset="-122"/>
                        </a:rPr>
                        <a:t>自由劳动力</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都进一步扩大了</a:t>
                      </a:r>
                      <a:r>
                        <a:rPr lang="zh-CN" altLang="en-US" sz="2400" b="1" dirty="0">
                          <a:solidFill>
                            <a:srgbClr val="1D41D5"/>
                          </a:solidFill>
                          <a:latin typeface="宋体" panose="02010600030101010101" pitchFamily="2" charset="-122"/>
                        </a:rPr>
                        <a:t>国内市场</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都</a:t>
                      </a:r>
                      <a:r>
                        <a:rPr lang="zh-CN" altLang="en-US" sz="2400" b="1" dirty="0">
                          <a:solidFill>
                            <a:srgbClr val="1D41D5"/>
                          </a:solidFill>
                          <a:latin typeface="宋体" panose="02010600030101010101" pitchFamily="2" charset="-122"/>
                        </a:rPr>
                        <a:t>有利于本国资本主义</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的进一步发展</a:t>
                      </a:r>
                      <a:endParaRPr lang="zh-CN" altLang="en-US" sz="2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4" name="表格 3"/>
          <p:cNvGraphicFramePr>
            <a:graphicFrameLocks noGrp="1"/>
          </p:cNvGraphicFramePr>
          <p:nvPr/>
        </p:nvGraphicFramePr>
        <p:xfrm>
          <a:off x="270510" y="3937000"/>
          <a:ext cx="11772265" cy="2654935"/>
        </p:xfrm>
        <a:graphic>
          <a:graphicData uri="http://schemas.openxmlformats.org/drawingml/2006/table">
            <a:tbl>
              <a:tblPr firstRow="1" bandRow="1">
                <a:tableStyleId>{5C22544A-7EE6-4342-B048-85BDC9FD1C3A}</a:tableStyleId>
              </a:tblPr>
              <a:tblGrid>
                <a:gridCol w="890905"/>
                <a:gridCol w="989330"/>
                <a:gridCol w="9892030"/>
              </a:tblGrid>
              <a:tr h="1374775">
                <a:tc rowSpan="2">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不同点</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方式</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）美国</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600" b="1" dirty="0" smtClean="0">
                          <a:solidFill>
                            <a:srgbClr val="1D41D5"/>
                          </a:solidFill>
                          <a:latin typeface="微软雅黑" panose="020B0503020204020204" pitchFamily="34" charset="-122"/>
                          <a:ea typeface="微软雅黑" panose="020B0503020204020204" pitchFamily="34" charset="-122"/>
                          <a:cs typeface="微软雅黑" panose="020B0503020204020204" pitchFamily="34" charset="-122"/>
                        </a:rPr>
                        <a:t>革命方式</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：无条件地废除了叛乱各州的奴隶制</a:t>
                      </a:r>
                      <a:endPar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）俄国</a:t>
                      </a:r>
                      <a:r>
                        <a:rPr lang="en-US" altLang="zh-CN"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600" b="1" dirty="0" smtClean="0">
                          <a:solidFill>
                            <a:srgbClr val="1D41D5"/>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改革方式</a:t>
                      </a:r>
                      <a:r>
                        <a:rPr lang="zh-CN" altLang="en-US" sz="26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：规定农奴在获得自由的同时可以得到一块份地，但要出高价赎买份地，实质是借机对农民进行掠夺</a:t>
                      </a:r>
                      <a:endParaRPr lang="zh-CN" altLang="en-US" sz="2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43008">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600" b="1" dirty="0" smtClean="0">
                          <a:solidFill>
                            <a:schemeClr val="tx1"/>
                          </a:solidFill>
                          <a:latin typeface="微软雅黑" panose="020B0503020204020204" pitchFamily="34" charset="-122"/>
                          <a:ea typeface="微软雅黑" panose="020B0503020204020204" pitchFamily="34" charset="-122"/>
                        </a:rPr>
                        <a:t>影响</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r>
                        <a:rPr lang="zh-CN" altLang="en-US" sz="2600" b="1" dirty="0" smtClean="0">
                          <a:solidFill>
                            <a:schemeClr val="tx1"/>
                          </a:solidFill>
                          <a:latin typeface="微软雅黑" panose="020B0503020204020204" pitchFamily="34" charset="-122"/>
                          <a:ea typeface="微软雅黑" panose="020B0503020204020204" pitchFamily="34" charset="-122"/>
                        </a:rPr>
                        <a:t>美国废除奴隶制较为彻底，为美国资本主义的进一步发展奠定了基础；俄国保留了大量封建残余，在一定程度上制约着俄国资本主义的进一步发展</a:t>
                      </a:r>
                      <a:endParaRPr lang="zh-CN" altLang="en-US" sz="2600" b="1" dirty="0" smtClean="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900" decel="100000" fill="hold"/>
                                        <p:tgtEl>
                                          <p:spTgt spid="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1000"/>
                                        <p:tgtEl>
                                          <p:spTgt spid="4"/>
                                        </p:tgtEl>
                                      </p:cBhvr>
                                    </p:animEffect>
                                    <p:anim calcmode="lin" valueType="num">
                                      <p:cBhvr>
                                        <p:cTn id="24" dur="1000" fill="hold"/>
                                        <p:tgtEl>
                                          <p:spTgt spid="4"/>
                                        </p:tgtEl>
                                        <p:attrNameLst>
                                          <p:attrName>ppt_x</p:attrName>
                                        </p:attrNameLst>
                                      </p:cBhvr>
                                      <p:tavLst>
                                        <p:tav tm="0">
                                          <p:val>
                                            <p:strVal val="#ppt_x"/>
                                          </p:val>
                                        </p:tav>
                                        <p:tav tm="100000">
                                          <p:val>
                                            <p:strVal val="#ppt_x"/>
                                          </p:val>
                                        </p:tav>
                                      </p:tavLst>
                                    </p:anim>
                                    <p:anim calcmode="lin" valueType="num">
                                      <p:cBhvr>
                                        <p:cTn id="25" dur="900" decel="100000" fill="hold"/>
                                        <p:tgtEl>
                                          <p:spTgt spid="4"/>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文本框 1"/>
          <p:cNvSpPr txBox="1"/>
          <p:nvPr/>
        </p:nvSpPr>
        <p:spPr>
          <a:xfrm>
            <a:off x="609600" y="438785"/>
            <a:ext cx="11177905" cy="5028565"/>
          </a:xfrm>
          <a:prstGeom prst="rect">
            <a:avLst/>
          </a:prstGeom>
          <a:noFill/>
          <a:ln w="9525">
            <a:noFill/>
          </a:ln>
        </p:spPr>
        <p:txBody>
          <a:bodyPr wrap="square">
            <a:spAutoFit/>
          </a:bodyPr>
          <a:p>
            <a:pPr>
              <a:lnSpc>
                <a:spcPts val="3500"/>
              </a:lnSpc>
            </a:pPr>
            <a:r>
              <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4. 比较明治维新和戊戌变法的异同。</a:t>
            </a:r>
            <a:endParaRPr lang="en-US"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相同点：</a:t>
            </a:r>
            <a:endPar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（1）背景：都面临着严重的社会危机和民族危机；</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（2）性质：都是自上而下的资产阶级性质的改革；</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（3）内容：都在政治、经济、文化、教育等方面采取了重大措施；</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（4）作用：都有利于本国资本主义的发展。</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不同点：</a:t>
            </a:r>
            <a:endParaRPr lang="zh-CN" altLang="en-US"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（1）戊戌变法仅仅依靠一个没有实权的皇帝，缺乏群众基础，以失败而告终，没能使中国摆脱民族危机；</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（2）日本以武力推翻反动的幕府统治，使权力掌握在改革派手中，扫清了改革的障碍，从而获得了成功，使日本摆脱了民族危机，走上了资本主义道路，成为亚洲强国。</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strips/>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438785" y="788670"/>
            <a:ext cx="11368405" cy="5754370"/>
          </a:xfrm>
          <a:prstGeom prst="rect">
            <a:avLst/>
          </a:prstGeom>
          <a:noFill/>
          <a:ln w="9525">
            <a:noFill/>
          </a:ln>
        </p:spPr>
        <p:txBody>
          <a:bodyPr wrap="square">
            <a:spAutoFit/>
          </a:bodyPr>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19 世纪中叶，美国上空翻滚着不安的阴云。《走遍全球》栏目组来到了美国，他们以自己独特的视角，时刻关注着美国。</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【名人点评　揭秘美国】 </a:t>
            </a:r>
            <a:endPar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材料一　当前南部与北部之间的斗争不是别的，而是两种社会制度……之间的斗争。</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                                                                                                                ——马克思</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(1)材料一中所说的“两种社会制度”对应的经济形态分别指的是什么？美国当时的社会矛盾最终导致了什么战争的爆发？</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【关注大选　聚焦林肯】</a:t>
            </a:r>
            <a:r>
              <a:rPr lang="zh-CN"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zh-CN" sz="20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材料二　“在宪法里既找不到奴隶也找不到奴隶制这样的字眼，甚至找不到称奴隶为财产的词。”林肯高声呼吁：“让我们坚信正义就是力量，让我们怀着这个信念，勇敢地担负起义不容辞的责任并坚持到底。”</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材料三　林肯当选了，但他明白，等待他的，绝不是就职仪式上的万民欢呼，而是一场大规模的腥风血雨的搏杀。</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(2)材料二表明林肯对待黑人奴隶制持什么样的态度？</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(3)材料三中林肯为何意识到自己当选会迎来“一场大规模的腥风血雨的搏杀”？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0" name="Rectangle 12"/>
          <p:cNvSpPr/>
          <p:nvPr/>
        </p:nvSpPr>
        <p:spPr>
          <a:xfrm>
            <a:off x="605155" y="67945"/>
            <a:ext cx="2682875" cy="583565"/>
          </a:xfrm>
          <a:prstGeom prst="rect">
            <a:avLst/>
          </a:prstGeom>
          <a:noFill/>
          <a:ln w="9525">
            <a:noFill/>
          </a:ln>
        </p:spPr>
        <p:txBody>
          <a:bodyPr wrap="square">
            <a:spAutoFit/>
          </a:bodyPr>
          <a:p>
            <a:pPr algn="ctr">
              <a:spcBef>
                <a:spcPct val="50000"/>
              </a:spcBef>
              <a:buFont typeface="Arial" panose="020B0604020202020204" pitchFamily="34" charset="0"/>
              <a:buNone/>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典例示范</a:t>
            </a:r>
            <a:endPar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1468120" y="2880360"/>
            <a:ext cx="7218680" cy="527050"/>
          </a:xfrm>
          <a:prstGeom prst="rect">
            <a:avLst/>
          </a:prstGeom>
          <a:noFill/>
        </p:spPr>
        <p:txBody>
          <a:bodyPr wrap="none" rtlCol="0" anchor="t">
            <a:spAutoFit/>
          </a:bodyPr>
          <a:p>
            <a:pPr>
              <a:lnSpc>
                <a:spcPts val="3400"/>
              </a:lnSpc>
              <a:spcBef>
                <a:spcPct val="5000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资本主义工业经济和南方奴隶制种植园经济。南北战争(或美国内战)。</a:t>
            </a:r>
            <a:endPar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 name="文本框 2"/>
          <p:cNvSpPr txBox="1"/>
          <p:nvPr/>
        </p:nvSpPr>
        <p:spPr>
          <a:xfrm>
            <a:off x="7498715" y="5140960"/>
            <a:ext cx="3383280" cy="368300"/>
          </a:xfrm>
          <a:prstGeom prst="rect">
            <a:avLst/>
          </a:prstGeom>
          <a:noFill/>
        </p:spPr>
        <p:txBody>
          <a:bodyPr wrap="non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林肯同情黑人，反对奴隶制度。</a:t>
            </a:r>
            <a:endParaRPr lang="zh-CN" altLang="en-US"/>
          </a:p>
        </p:txBody>
      </p:sp>
      <p:sp>
        <p:nvSpPr>
          <p:cNvPr id="4" name="文本框 3"/>
          <p:cNvSpPr txBox="1"/>
          <p:nvPr/>
        </p:nvSpPr>
        <p:spPr>
          <a:xfrm>
            <a:off x="1468120" y="5897880"/>
            <a:ext cx="9045575" cy="645160"/>
          </a:xfrm>
          <a:prstGeom prst="rect">
            <a:avLst/>
          </a:prstGeom>
          <a:noFill/>
        </p:spPr>
        <p:txBody>
          <a:bodyPr wrap="squar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因为林肯反对黑人奴隶制，林肯的当选使南方的黑人奴隶主认为自己的利益得不到保障，他们必然会发动叛乱。</a:t>
            </a: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Rectangle 12"/>
          <p:cNvSpPr/>
          <p:nvPr/>
        </p:nvSpPr>
        <p:spPr>
          <a:xfrm>
            <a:off x="434340" y="489585"/>
            <a:ext cx="11445875" cy="4399915"/>
          </a:xfrm>
          <a:prstGeom prst="rect">
            <a:avLst/>
          </a:prstGeom>
          <a:noFill/>
          <a:ln w="9525">
            <a:noFill/>
          </a:ln>
        </p:spPr>
        <p:txBody>
          <a:bodyPr wrap="square">
            <a:spAutoFit/>
          </a:bodyPr>
          <a:p>
            <a:pPr fontAlgn="auto">
              <a:lnSpc>
                <a:spcPct val="100000"/>
              </a:lnSpc>
              <a:spcBef>
                <a:spcPts val="0"/>
              </a:spcBef>
              <a:buFont typeface="Arial" panose="020B0604020202020204" pitchFamily="34" charset="0"/>
              <a:buNone/>
            </a:pPr>
            <a:r>
              <a:rPr lang="en-US"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sym typeface="+mn-ea"/>
              </a:rPr>
              <a:t>【绝境废奴　解读政策】</a:t>
            </a:r>
            <a:endParaRPr lang="zh-CN" altLang="zh-CN" sz="24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材料四　从1863年1月1日起，凡在当地人民尚在反抗合众国的任何一州之内，或一州的指明地区之内，为人占有而做奴隶的人们都应在那时及以后永远获得自由……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——《解放黑人奴隶宣言》 </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ts val="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rPr>
              <a:t>(4)上述法律文件是在怎样的背景之下出台的？这一政策出台后，对当时的美国产生了怎样的影响？</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rPr>
              <a:t>【青史留名　众说纷纭】 </a:t>
            </a:r>
            <a:endParaRPr lang="zh-CN" altLang="zh-CN" sz="2400" b="1" dirty="0">
              <a:solidFill>
                <a:srgbClr val="0066FF"/>
              </a:solidFill>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材料五　马克思评价林肯：“他是一位达到了伟大境界而仍然保持自己优良品质的罕有的人物。这位出类拔萃和道德高尚的人竟是那样谦虚，以致只有在他成为殉道者倒下去之后，全世界才发现他是一位英雄。”</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a:p>
            <a:pPr fontAlgn="auto">
              <a:lnSpc>
                <a:spcPct val="100000"/>
              </a:lnSpc>
              <a:spcBef>
                <a:spcPct val="50000"/>
              </a:spcBef>
              <a:buFont typeface="Arial" panose="020B0604020202020204" pitchFamily="34" charset="0"/>
              <a:buNone/>
            </a:pP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2000" b="1" dirty="0">
                <a:latin typeface="微软雅黑" panose="020B0503020204020204" pitchFamily="34" charset="-122"/>
                <a:ea typeface="微软雅黑" panose="020B0503020204020204" pitchFamily="34" charset="-122"/>
                <a:cs typeface="微软雅黑" panose="020B0503020204020204" pitchFamily="34" charset="-122"/>
              </a:rPr>
              <a:t>(5)材料五中的“倒下去”指的是什么事件？马克思认为林肯是一位英雄的主要依据是什么？</a:t>
            </a: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1537970" y="2233295"/>
            <a:ext cx="8644255" cy="645160"/>
          </a:xfrm>
          <a:prstGeom prst="rect">
            <a:avLst/>
          </a:prstGeom>
          <a:noFill/>
        </p:spPr>
        <p:txBody>
          <a:bodyPr wrap="square" rtlCol="0" anchor="t">
            <a:spAutoFit/>
          </a:bodyPr>
          <a:p>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战争初期，北方连连失败。这一政策调动了黑人奴隶的积极性，他们踊跃参军，扭转了战局，战争形势开始有利于北方。</a:t>
            </a:r>
            <a:endParaRPr lang="zh-CN" altLang="en-US"/>
          </a:p>
        </p:txBody>
      </p:sp>
      <p:sp>
        <p:nvSpPr>
          <p:cNvPr id="3" name="文本框 2"/>
          <p:cNvSpPr txBox="1"/>
          <p:nvPr/>
        </p:nvSpPr>
        <p:spPr>
          <a:xfrm>
            <a:off x="1419225" y="4889500"/>
            <a:ext cx="6126480" cy="645160"/>
          </a:xfrm>
          <a:prstGeom prst="rect">
            <a:avLst/>
          </a:prstGeom>
          <a:noFill/>
        </p:spPr>
        <p:txBody>
          <a:bodyPr wrap="none" rtlCol="0" anchor="t">
            <a:spAutoFit/>
          </a:bodyPr>
          <a:p>
            <a:pPr fontAlgn="auto">
              <a:lnSpc>
                <a:spcPct val="100000"/>
              </a:lnSpc>
              <a:spcBef>
                <a:spcPts val="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南北战争结束后不久，林肯遇刺。</a:t>
            </a:r>
            <a:endPar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00000"/>
              </a:lnSpc>
              <a:spcBef>
                <a:spcPts val="0"/>
              </a:spcBef>
              <a:buFont typeface="Arial" panose="020B0604020202020204" pitchFamily="34" charset="0"/>
              <a:buNone/>
            </a:pPr>
            <a:r>
              <a:rPr lang="zh-CN" altLang="zh-CN"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因为林肯为解放黑人奴隶和维护国家统一作出了重大贡献。</a:t>
            </a: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4338" name="组合 3"/>
          <p:cNvGrpSpPr/>
          <p:nvPr/>
        </p:nvGrpSpPr>
        <p:grpSpPr>
          <a:xfrm>
            <a:off x="613093" y="458153"/>
            <a:ext cx="7693025" cy="809625"/>
            <a:chOff x="493713" y="1029372"/>
            <a:chExt cx="7693684" cy="809246"/>
          </a:xfrm>
        </p:grpSpPr>
        <p:pic>
          <p:nvPicPr>
            <p:cNvPr id="14342" name="Round Same Side Corner Rectangle 44"/>
            <p:cNvPicPr/>
            <p:nvPr/>
          </p:nvPicPr>
          <p:blipFill>
            <a:blip r:embed="rId1"/>
            <a:stretch>
              <a:fillRect/>
            </a:stretch>
          </p:blipFill>
          <p:spPr>
            <a:xfrm>
              <a:off x="1702459" y="1061609"/>
              <a:ext cx="6484938" cy="749726"/>
            </a:xfrm>
            <a:prstGeom prst="rect">
              <a:avLst/>
            </a:prstGeom>
            <a:noFill/>
            <a:ln w="9525">
              <a:noFill/>
            </a:ln>
          </p:spPr>
        </p:pic>
        <p:pic>
          <p:nvPicPr>
            <p:cNvPr id="14343" name="Round Same Side Corner Rectangle 43"/>
            <p:cNvPicPr/>
            <p:nvPr/>
          </p:nvPicPr>
          <p:blipFill>
            <a:blip r:embed="rId2"/>
            <a:stretch>
              <a:fillRect/>
            </a:stretch>
          </p:blipFill>
          <p:spPr>
            <a:xfrm>
              <a:off x="493713" y="1029372"/>
              <a:ext cx="1176338" cy="809246"/>
            </a:xfrm>
            <a:prstGeom prst="rect">
              <a:avLst/>
            </a:prstGeom>
            <a:noFill/>
            <a:ln w="9525">
              <a:noFill/>
            </a:ln>
          </p:spPr>
        </p:pic>
      </p:grpSp>
      <p:sp>
        <p:nvSpPr>
          <p:cNvPr id="3" name="矩形 2"/>
          <p:cNvSpPr/>
          <p:nvPr/>
        </p:nvSpPr>
        <p:spPr>
          <a:xfrm>
            <a:off x="526415" y="1624330"/>
            <a:ext cx="11138535" cy="3046095"/>
          </a:xfrm>
          <a:prstGeom prst="rect">
            <a:avLst/>
          </a:prstGeom>
          <a:noFill/>
          <a:ln w="9525">
            <a:noFill/>
          </a:ln>
        </p:spPr>
        <p:txBody>
          <a:bodyPr wrap="square">
            <a:spAutoFit/>
          </a:bodyPr>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原因：</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随着工业革命的发展，资产阶级越来越富有，而工人的待遇却很差，资产阶级和无产阶级的矛盾日益尖锐。</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时间：</a:t>
            </a:r>
            <a:r>
              <a:rPr lang="en-US" altLang="zh-CN" sz="20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1836</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en-US" altLang="zh-CN" sz="20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1848</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endPar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纲领：</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宪章运动的政治纲领是</a:t>
            </a: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人民宪章</a:t>
            </a: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，要求取得普选权以便有机会参与国家管理。</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buFont typeface="Arial" panose="020B0604020202020204" pitchFamily="34" charset="0"/>
              <a:buNone/>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性质：</a:t>
            </a:r>
            <a:r>
              <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世界上第一次群众性的、政治性的无产阶级革命运动。</a:t>
            </a:r>
            <a:endParaRPr lang="zh-CN" altLang="en-US" sz="20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20000"/>
              </a:lnSpc>
            </a:pPr>
            <a:r>
              <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(5)</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结果：</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由于缺乏科学理论的指导，失败。</a:t>
            </a:r>
            <a:endParaRPr lang="en-US" altLang="zh-CN" sz="20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indent="-457200" eaLnBrk="1" hangingPunct="1">
              <a:lnSpc>
                <a:spcPct val="120000"/>
              </a:lnSpc>
            </a:pPr>
            <a:r>
              <a:rPr lang="zh-CN" altLang="en-US" sz="2000" b="1" dirty="0">
                <a:solidFill>
                  <a:srgbClr val="FF0000"/>
                </a:solidFill>
                <a:effectLst/>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知识补充：</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英国宪章运动和欧洲另外两大工人运动的兴起，标志着无产阶级作为独立的政治力量登上历史舞台，为马克思主义的诞生奠定了阶级基础。</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4340" name="TextBox 5"/>
          <p:cNvSpPr/>
          <p:nvPr/>
        </p:nvSpPr>
        <p:spPr>
          <a:xfrm>
            <a:off x="606743" y="435928"/>
            <a:ext cx="6650037" cy="460375"/>
          </a:xfrm>
          <a:prstGeom prst="rect">
            <a:avLst/>
          </a:prstGeom>
          <a:noFill/>
          <a:ln w="9525">
            <a:noFill/>
          </a:ln>
        </p:spPr>
        <p:txBody>
          <a:bodyPr>
            <a:spAutoFit/>
          </a:bodyPr>
          <a:p>
            <a:pPr eaLnBrk="1" hangingPunct="1"/>
            <a:r>
              <a:rPr lang="zh-CN" altLang="en-US" b="1" dirty="0">
                <a:solidFill>
                  <a:srgbClr val="FFFFFF"/>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考点补充</a:t>
            </a:r>
            <a:r>
              <a:rPr lang="en-US" altLang="zh-CN" sz="24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  </a:t>
            </a:r>
            <a:r>
              <a:rPr lang="zh-CN" altLang="en-US" sz="2400" b="1" dirty="0">
                <a:solidFill>
                  <a:srgbClr val="1E1C11"/>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rPr>
              <a:t>国际工人运动与马克思主义诞生</a:t>
            </a:r>
            <a:endParaRPr lang="zh-CN" altLang="en-US" sz="2400" b="1" dirty="0">
              <a:solidFill>
                <a:srgbClr val="1E1C11"/>
              </a:solidFill>
              <a:latin typeface="微软雅黑" panose="020B0503020204020204" pitchFamily="34" charset="-122"/>
              <a:ea typeface="微软雅黑" panose="020B0503020204020204" pitchFamily="34" charset="-122"/>
              <a:cs typeface="微软雅黑" panose="020B0503020204020204" pitchFamily="34" charset="-122"/>
              <a:sym typeface="黑体" panose="02010609060101010101" pitchFamily="49" charset="-122"/>
            </a:endParaRPr>
          </a:p>
        </p:txBody>
      </p:sp>
      <p:sp>
        <p:nvSpPr>
          <p:cNvPr id="14341" name="Text Box 6"/>
          <p:cNvSpPr/>
          <p:nvPr/>
        </p:nvSpPr>
        <p:spPr>
          <a:xfrm>
            <a:off x="600393" y="90900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lang="zh-CN" altLang="en-US"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英国宪章运动</a:t>
            </a:r>
            <a:endParaRPr lang="zh-CN" altLang="en-US"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p:sp>
        <p:nvSpPr>
          <p:cNvPr id="55298" name="文本框 1"/>
          <p:cNvSpPr txBox="1"/>
          <p:nvPr/>
        </p:nvSpPr>
        <p:spPr>
          <a:xfrm>
            <a:off x="440690" y="644525"/>
            <a:ext cx="11091545" cy="5077460"/>
          </a:xfrm>
          <a:prstGeom prst="rect">
            <a:avLst/>
          </a:prstGeom>
          <a:noFill/>
          <a:ln w="9525">
            <a:noFill/>
          </a:ln>
        </p:spPr>
        <p:txBody>
          <a:bodyPr wrap="square">
            <a:spAutoFit/>
          </a:bodyPr>
          <a:p>
            <a:pPr eaLnBrk="0" hangingPunct="0">
              <a:lnSpc>
                <a:spcPct val="150000"/>
              </a:lnSpc>
            </a:pPr>
            <a:r>
              <a:rPr lang="en-US" altLang="zh-CN" sz="2400" b="1" dirty="0">
                <a:solidFill>
                  <a:srgbClr val="FF0000"/>
                </a:solidFill>
                <a:latin typeface="宋体" panose="02010600030101010101" pitchFamily="2" charset="-122"/>
              </a:rPr>
              <a:t>	</a:t>
            </a:r>
            <a:r>
              <a:rPr lang="zh-CN" altLang="en-US" sz="2400" b="1" dirty="0">
                <a:solidFill>
                  <a:srgbClr val="FF0000"/>
                </a:solidFill>
                <a:latin typeface="宋体" panose="02010600030101010101" pitchFamily="2" charset="-122"/>
              </a:rPr>
              <a:t>2.时间：</a:t>
            </a:r>
            <a:r>
              <a:rPr lang="en-US" altLang="zh-CN" sz="2400" b="1" dirty="0">
                <a:solidFill>
                  <a:srgbClr val="000000"/>
                </a:solidFill>
                <a:latin typeface="宋体" panose="02010600030101010101" pitchFamily="2" charset="-122"/>
                <a:cs typeface="Times New Roman" panose="02020603050405020304" pitchFamily="18" charset="0"/>
              </a:rPr>
              <a:t>18</a:t>
            </a:r>
            <a:r>
              <a:rPr lang="zh-CN" altLang="en-US" sz="2400" b="1" dirty="0">
                <a:solidFill>
                  <a:srgbClr val="000000"/>
                </a:solidFill>
                <a:latin typeface="宋体" panose="02010600030101010101" pitchFamily="2" charset="-122"/>
                <a:cs typeface="Times New Roman" panose="02020603050405020304" pitchFamily="18" charset="0"/>
              </a:rPr>
              <a:t>世纪</a:t>
            </a:r>
            <a:r>
              <a:rPr lang="en-US" altLang="zh-CN" sz="2400" b="1" dirty="0">
                <a:solidFill>
                  <a:srgbClr val="000000"/>
                </a:solidFill>
                <a:latin typeface="宋体" panose="02010600030101010101" pitchFamily="2" charset="-122"/>
                <a:cs typeface="Times New Roman" panose="02020603050405020304" pitchFamily="18" charset="0"/>
              </a:rPr>
              <a:t>60</a:t>
            </a:r>
            <a:r>
              <a:rPr lang="zh-CN" altLang="en-US" sz="2400" b="1" dirty="0">
                <a:solidFill>
                  <a:srgbClr val="000000"/>
                </a:solidFill>
                <a:latin typeface="宋体" panose="02010600030101010101" pitchFamily="2" charset="-122"/>
                <a:cs typeface="Times New Roman" panose="02020603050405020304" pitchFamily="18" charset="0"/>
              </a:rPr>
              <a:t>年代到</a:t>
            </a:r>
            <a:r>
              <a:rPr lang="en-US" altLang="zh-CN" sz="2400" b="1" dirty="0">
                <a:solidFill>
                  <a:srgbClr val="000000"/>
                </a:solidFill>
                <a:latin typeface="宋体" panose="02010600030101010101" pitchFamily="2" charset="-122"/>
                <a:cs typeface="Times New Roman" panose="02020603050405020304" pitchFamily="18" charset="0"/>
              </a:rPr>
              <a:t>19</a:t>
            </a:r>
            <a:r>
              <a:rPr lang="zh-CN" altLang="en-US" sz="2400" b="1" dirty="0">
                <a:solidFill>
                  <a:srgbClr val="000000"/>
                </a:solidFill>
                <a:latin typeface="宋体" panose="02010600030101010101" pitchFamily="2" charset="-122"/>
                <a:cs typeface="Times New Roman" panose="02020603050405020304" pitchFamily="18" charset="0"/>
              </a:rPr>
              <a:t>世纪上半期。</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FF0000"/>
                </a:solidFill>
                <a:latin typeface="宋体" panose="02010600030101010101" pitchFamily="2" charset="-122"/>
              </a:rPr>
              <a:t>	</a:t>
            </a:r>
            <a:r>
              <a:rPr lang="zh-CN" altLang="en-US" sz="2400" b="1" dirty="0">
                <a:solidFill>
                  <a:srgbClr val="FF0000"/>
                </a:solidFill>
                <a:latin typeface="宋体" panose="02010600030101010101" pitchFamily="2" charset="-122"/>
              </a:rPr>
              <a:t>3.重要发明</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(1)</a:t>
            </a:r>
            <a:r>
              <a:rPr lang="zh-CN" altLang="en-US" sz="2400" b="1" dirty="0">
                <a:solidFill>
                  <a:srgbClr val="000000"/>
                </a:solidFill>
                <a:latin typeface="宋体" panose="02010600030101010101" pitchFamily="2" charset="-122"/>
                <a:cs typeface="Times New Roman" panose="02020603050405020304" pitchFamily="18" charset="0"/>
              </a:rPr>
              <a:t>开始标志：</a:t>
            </a:r>
            <a:r>
              <a:rPr lang="en-US" altLang="zh-CN" sz="2400" b="1" dirty="0">
                <a:solidFill>
                  <a:srgbClr val="000000"/>
                </a:solidFill>
                <a:latin typeface="宋体" panose="02010600030101010101" pitchFamily="2" charset="-122"/>
                <a:cs typeface="Times New Roman" panose="02020603050405020304" pitchFamily="18" charset="0"/>
              </a:rPr>
              <a:t>18</a:t>
            </a:r>
            <a:r>
              <a:rPr lang="zh-CN" altLang="en-US" sz="2400" b="1" dirty="0">
                <a:solidFill>
                  <a:srgbClr val="000000"/>
                </a:solidFill>
                <a:latin typeface="宋体" panose="02010600030101010101" pitchFamily="2" charset="-122"/>
                <a:cs typeface="Times New Roman" panose="02020603050405020304" pitchFamily="18" charset="0"/>
              </a:rPr>
              <a:t>世纪</a:t>
            </a:r>
            <a:r>
              <a:rPr lang="en-US" altLang="zh-CN" sz="2400" b="1" dirty="0">
                <a:solidFill>
                  <a:srgbClr val="000000"/>
                </a:solidFill>
                <a:latin typeface="宋体" panose="02010600030101010101" pitchFamily="2" charset="-122"/>
                <a:cs typeface="Times New Roman" panose="02020603050405020304" pitchFamily="18" charset="0"/>
              </a:rPr>
              <a:t>60</a:t>
            </a:r>
            <a:r>
              <a:rPr lang="zh-CN" altLang="en-US" sz="2400" b="1" dirty="0">
                <a:solidFill>
                  <a:srgbClr val="000000"/>
                </a:solidFill>
                <a:latin typeface="宋体" panose="02010600030101010101" pitchFamily="2" charset="-122"/>
                <a:cs typeface="Times New Roman" panose="02020603050405020304" pitchFamily="18" charset="0"/>
              </a:rPr>
              <a:t>年代，哈格里夫斯发明“珍妮机”</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(2)</a:t>
            </a:r>
            <a:r>
              <a:rPr lang="zh-CN" altLang="en-US" sz="2400" b="1" dirty="0">
                <a:solidFill>
                  <a:srgbClr val="000000"/>
                </a:solidFill>
                <a:latin typeface="宋体" panose="02010600030101010101" pitchFamily="2" charset="-122"/>
                <a:cs typeface="Times New Roman" panose="02020603050405020304" pitchFamily="18" charset="0"/>
              </a:rPr>
              <a:t>核心发明：英国机械师</a:t>
            </a:r>
            <a:r>
              <a:rPr lang="zh-CN" altLang="en-US" sz="2400" b="1" dirty="0">
                <a:solidFill>
                  <a:srgbClr val="1D41D5"/>
                </a:solidFill>
                <a:latin typeface="宋体" panose="02010600030101010101" pitchFamily="2" charset="-122"/>
              </a:rPr>
              <a:t>瓦特</a:t>
            </a:r>
            <a:r>
              <a:rPr lang="zh-CN" altLang="en-US" sz="2400" b="1" dirty="0">
                <a:solidFill>
                  <a:srgbClr val="000000"/>
                </a:solidFill>
                <a:latin typeface="宋体" panose="02010600030101010101" pitchFamily="2" charset="-122"/>
                <a:cs typeface="Times New Roman" panose="02020603050405020304" pitchFamily="18" charset="0"/>
              </a:rPr>
              <a:t>改进了蒸汽机，极大地促进了大工厂生产的发展，人类进入</a:t>
            </a:r>
            <a:r>
              <a:rPr lang="zh-CN" altLang="en-US" sz="2400" b="1" dirty="0">
                <a:solidFill>
                  <a:srgbClr val="1D41D5"/>
                </a:solidFill>
                <a:latin typeface="宋体" panose="02010600030101010101" pitchFamily="2" charset="-122"/>
              </a:rPr>
              <a:t>“蒸汽时代”</a:t>
            </a:r>
            <a:r>
              <a:rPr lang="zh-CN" altLang="en-US" sz="2400" b="1" dirty="0">
                <a:solidFill>
                  <a:srgbClr val="000000"/>
                </a:solidFill>
                <a:latin typeface="宋体" panose="02010600030101010101" pitchFamily="2" charset="-122"/>
                <a:cs typeface="Times New Roman" panose="02020603050405020304" pitchFamily="18" charset="0"/>
              </a:rPr>
              <a:t>。</a:t>
            </a:r>
            <a:endParaRPr lang="zh-CN" altLang="en-US" sz="2400" b="1" dirty="0">
              <a:solidFill>
                <a:srgbClr val="000000"/>
              </a:solidFill>
              <a:latin typeface="宋体" panose="02010600030101010101" pitchFamily="2" charset="-122"/>
              <a:cs typeface="Times New Roman" panose="02020603050405020304" pitchFamily="18" charset="0"/>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(3)</a:t>
            </a:r>
            <a:r>
              <a:rPr lang="zh-CN" altLang="en-US" sz="2400" b="1" dirty="0">
                <a:solidFill>
                  <a:srgbClr val="000000"/>
                </a:solidFill>
                <a:latin typeface="宋体" panose="02010600030101010101" pitchFamily="2" charset="-122"/>
                <a:cs typeface="Times New Roman" panose="02020603050405020304" pitchFamily="18" charset="0"/>
                <a:sym typeface="+mn-ea"/>
              </a:rPr>
              <a:t>交通领域的发明</a:t>
            </a:r>
            <a:endParaRPr lang="zh-CN" altLang="en-US" sz="2400" b="1" dirty="0">
              <a:solidFill>
                <a:srgbClr val="FF0000"/>
              </a:solidFill>
              <a:latin typeface="宋体" panose="02010600030101010101" pitchFamily="2" charset="-122"/>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①1807</a:t>
            </a:r>
            <a:r>
              <a:rPr lang="zh-CN" altLang="en-US" sz="2400" b="1" dirty="0">
                <a:solidFill>
                  <a:srgbClr val="000000"/>
                </a:solidFill>
                <a:latin typeface="宋体" panose="02010600030101010101" pitchFamily="2" charset="-122"/>
                <a:cs typeface="Times New Roman" panose="02020603050405020304" pitchFamily="18" charset="0"/>
                <a:sym typeface="+mn-ea"/>
              </a:rPr>
              <a:t>年，美国人富尔顿发明汽船。</a:t>
            </a:r>
            <a:endParaRPr lang="zh-CN" altLang="en-US" sz="2400" b="1" dirty="0">
              <a:solidFill>
                <a:srgbClr val="000000"/>
              </a:solidFill>
              <a:latin typeface="宋体" panose="02010600030101010101" pitchFamily="2" charset="-122"/>
              <a:cs typeface="Times New Roman" panose="02020603050405020304" pitchFamily="18" charset="0"/>
            </a:endParaRPr>
          </a:p>
          <a:p>
            <a:pPr algn="just"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sym typeface="+mn-ea"/>
              </a:rPr>
              <a:t>②1825</a:t>
            </a:r>
            <a:r>
              <a:rPr lang="zh-CN" altLang="en-US" sz="2400" b="1" dirty="0">
                <a:solidFill>
                  <a:srgbClr val="000000"/>
                </a:solidFill>
                <a:latin typeface="宋体" panose="02010600030101010101" pitchFamily="2" charset="-122"/>
                <a:cs typeface="Times New Roman" panose="02020603050405020304" pitchFamily="18" charset="0"/>
                <a:sym typeface="+mn-ea"/>
              </a:rPr>
              <a:t>年，英国人</a:t>
            </a:r>
            <a:r>
              <a:rPr lang="zh-CN" altLang="en-US" sz="2400" b="1" dirty="0">
                <a:solidFill>
                  <a:srgbClr val="1D41D5"/>
                </a:solidFill>
                <a:latin typeface="宋体" panose="02010600030101010101" pitchFamily="2" charset="-122"/>
                <a:sym typeface="+mn-ea"/>
              </a:rPr>
              <a:t>史蒂芬孙</a:t>
            </a:r>
            <a:r>
              <a:rPr lang="zh-CN" altLang="en-US" sz="2400" b="1" dirty="0">
                <a:solidFill>
                  <a:srgbClr val="000000"/>
                </a:solidFill>
                <a:latin typeface="宋体" panose="02010600030101010101" pitchFamily="2" charset="-122"/>
                <a:cs typeface="Times New Roman" panose="02020603050405020304" pitchFamily="18" charset="0"/>
                <a:sym typeface="+mn-ea"/>
              </a:rPr>
              <a:t>发明火车机车。</a:t>
            </a:r>
            <a:endParaRPr lang="zh-CN" altLang="en-US" sz="2400" b="1" dirty="0">
              <a:solidFill>
                <a:srgbClr val="000000"/>
              </a:solidFill>
              <a:latin typeface="宋体" panose="02010600030101010101" pitchFamily="2" charset="-122"/>
              <a:cs typeface="Times New Roman" panose="02020603050405020304" pitchFamily="18" charset="0"/>
              <a:sym typeface="+mn-ea"/>
            </a:endParaRPr>
          </a:p>
          <a:p>
            <a:pPr algn="just" eaLnBrk="0" hangingPunct="0">
              <a:lnSpc>
                <a:spcPct val="150000"/>
              </a:lnSpc>
            </a:pPr>
            <a:r>
              <a:rPr lang="en-US" altLang="zh-CN" sz="2400" b="1" dirty="0">
                <a:solidFill>
                  <a:srgbClr val="FF0000"/>
                </a:solidFill>
                <a:latin typeface="宋体" panose="02010600030101010101" pitchFamily="2" charset="-122"/>
                <a:sym typeface="+mn-ea"/>
              </a:rPr>
              <a:t>	</a:t>
            </a:r>
            <a:r>
              <a:rPr lang="zh-CN" altLang="en-US" sz="2400" b="1" dirty="0">
                <a:solidFill>
                  <a:srgbClr val="FF0000"/>
                </a:solidFill>
                <a:latin typeface="宋体" panose="02010600030101010101" pitchFamily="2" charset="-122"/>
                <a:sym typeface="+mn-ea"/>
              </a:rPr>
              <a:t>4.实质：</a:t>
            </a:r>
            <a:r>
              <a:rPr lang="zh-CN" altLang="en-US" sz="2400" b="1" dirty="0">
                <a:solidFill>
                  <a:srgbClr val="000000"/>
                </a:solidFill>
                <a:latin typeface="宋体" panose="02010600030101010101" pitchFamily="2" charset="-122"/>
                <a:cs typeface="Times New Roman" panose="02020603050405020304" pitchFamily="18" charset="0"/>
                <a:sym typeface="+mn-ea"/>
              </a:rPr>
              <a:t>以</a:t>
            </a:r>
            <a:r>
              <a:rPr lang="zh-CN" altLang="en-US" sz="2400" b="1" dirty="0">
                <a:solidFill>
                  <a:srgbClr val="1D41D5"/>
                </a:solidFill>
                <a:latin typeface="宋体" panose="02010600030101010101" pitchFamily="2" charset="-122"/>
                <a:sym typeface="+mn-ea"/>
              </a:rPr>
              <a:t>大机器生产代替手工生产</a:t>
            </a:r>
            <a:r>
              <a:rPr lang="zh-CN" altLang="en-US" sz="2400" b="1" dirty="0">
                <a:solidFill>
                  <a:srgbClr val="000000"/>
                </a:solidFill>
                <a:latin typeface="宋体" panose="02010600030101010101" pitchFamily="2" charset="-122"/>
                <a:cs typeface="Times New Roman" panose="02020603050405020304" pitchFamily="18" charset="0"/>
                <a:sym typeface="+mn-ea"/>
              </a:rPr>
              <a:t>，成为工业生产的主要方式。</a:t>
            </a:r>
            <a:endParaRPr lang="zh-CN" altLang="en-US" sz="2400" b="1">
              <a:solidFill>
                <a:srgbClr val="000000"/>
              </a:solidFill>
              <a:latin typeface="宋体" panose="02010600030101010101" pitchFamily="2" charset="-122"/>
              <a:ea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a:spLocks noChangeArrowheads="1"/>
          </p:cNvSpPr>
          <p:nvPr/>
        </p:nvSpPr>
        <p:spPr bwMode="auto">
          <a:xfrm>
            <a:off x="407035" y="1231900"/>
            <a:ext cx="11438890" cy="5469890"/>
          </a:xfrm>
          <a:prstGeom prst="rect">
            <a:avLst/>
          </a:prstGeom>
          <a:noFill/>
          <a:ln w="9525">
            <a:noFill/>
            <a:miter lim="800000"/>
          </a:ln>
        </p:spPr>
        <p:txBody>
          <a:bodyPr wrap="square">
            <a:spAutoFit/>
          </a:bodyPr>
          <a:lstStyle/>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历史条件：</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①政治基础：</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工业革命的发展使资本主义社会的矛盾日益尖锐</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②阶级基础：工人运动兴起和工人阶级队伍的壮大；</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③理论来源：德意志古典哲学、英国古典政治经济学和英法空想社会主义；</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④主观条件：马克思、恩格斯参加工人运动实践，汲取前人优秀文化成果。</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理论构成：</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马克思主义哲学、马克思主义政治经济学、科学社会主义</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诞生：</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1848</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年，马克思和恩格斯为国际无产阶级组织</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共产主义者同盟起草的纲领</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共产党宣言</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发表，标志着马克思主义的诞生。</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共产党宣言</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分析了阶级斗争在阶级社会历史发展中的作用，揭示了资本主义必然被社会主义代替的客观规律，号召全世界无产者联合起来，为获得自己的解放而斗争。</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lang="en-US" altLang="zh-CN"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意义：</a:t>
            </a:r>
            <a:endPar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lang="zh-CN" altLang="en-US" sz="2200" b="1"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     </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①马克思主义经过传播，逐渐成为国际共产主义运动的指导思想。</a:t>
            </a:r>
            <a:endPar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lang="en-US" altLang="zh-CN"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从此，在科学理论的指导下，国际工人运动进入一个新的历史时期。</a:t>
            </a:r>
            <a:endPar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20000"/>
              </a:lnSpc>
              <a:spcBef>
                <a:spcPct val="0"/>
              </a:spcBef>
              <a:spcAft>
                <a:spcPct val="0"/>
              </a:spcAft>
              <a:buClrTx/>
              <a:buSzTx/>
              <a:buFont typeface="Arial" panose="020B0604020202020204" pitchFamily="34" charset="0"/>
              <a:buNone/>
              <a:defRPr/>
            </a:pP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5365" name="Text Box 6"/>
          <p:cNvSpPr/>
          <p:nvPr/>
        </p:nvSpPr>
        <p:spPr>
          <a:xfrm>
            <a:off x="472123" y="580708"/>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2.马克思主义诞生</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a:spLocks noChangeArrowheads="1"/>
          </p:cNvSpPr>
          <p:nvPr/>
        </p:nvSpPr>
        <p:spPr bwMode="auto">
          <a:xfrm>
            <a:off x="524510" y="1403985"/>
            <a:ext cx="11094720" cy="4929505"/>
          </a:xfrm>
          <a:prstGeom prst="rect">
            <a:avLst/>
          </a:prstGeom>
          <a:noFill/>
          <a:ln w="9525">
            <a:noFill/>
            <a:miter lim="800000"/>
          </a:ln>
        </p:spPr>
        <p:txBody>
          <a:bodyPr wrap="square">
            <a:spAutoFit/>
          </a:bodyPr>
          <a:lstStyle/>
          <a:p>
            <a:pPr marL="457200" marR="0" lvl="1" indent="-457200" algn="l" defTabSz="914400" rtl="0" eaLnBrk="1" fontAlgn="base" latinLnBrk="0" hangingPunct="1">
              <a:lnSpc>
                <a:spcPct val="130000"/>
              </a:lnSpc>
              <a:spcBef>
                <a:spcPct val="0"/>
              </a:spcBef>
              <a:spcAft>
                <a:spcPct val="0"/>
              </a:spcAft>
              <a:buClrTx/>
              <a:buSzTx/>
              <a:buFontTx/>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背景：</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1870</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lang="zh-CN" altLang="en-US" sz="220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普</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法战争，法国战败，资产阶级政府对外屈膝投降，对内准备镇压人民。</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457200" algn="l" defTabSz="914400" rtl="0" eaLnBrk="1" fontAlgn="base" latinLnBrk="0" hangingPunct="1">
              <a:lnSpc>
                <a:spcPct val="130000"/>
              </a:lnSpc>
              <a:spcBef>
                <a:spcPct val="0"/>
              </a:spcBef>
              <a:spcAft>
                <a:spcPct val="0"/>
              </a:spcAft>
              <a:buClrTx/>
              <a:buSzTx/>
              <a:buFontTx/>
              <a:buNone/>
              <a:defRPr/>
            </a:pP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经过</a:t>
            </a:r>
            <a:endParaRPr kumimoji="0" lang="zh-CN" altLang="en-US" sz="22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①</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月，巴黎工人起义爆发。</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②起义军很快占领全城，赶走资产阶级政府。人民选举产生自己的政权</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③</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1871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年</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5</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月</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21</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日至</a:t>
            </a:r>
            <a:r>
              <a:rPr kumimoji="0" lang="en-US" altLang="zh-CN"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28</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日，公社战士同敌人展开巷战，成千上万的战士壮烈牺牲，史称</a:t>
            </a:r>
            <a:r>
              <a:rPr kumimoji="0" lang="zh-CN" altLang="en-US" sz="2200" b="1" i="0" u="sng"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“五月流血周”</a:t>
            </a:r>
            <a:r>
              <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。公社宣告失败。</a:t>
            </a: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巴黎公社失败后，</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欧仁</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鲍狄埃创作了</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en-US" altLang="zh-CN" sz="2200" b="1" u="sng">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歌词，后经作曲家狄盖特谱曲，</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国际歌</a:t>
            </a: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被广为传唱。</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(4)</a:t>
            </a:r>
            <a:r>
              <a:rPr lang="zh-CN" altLang="en-US" sz="2200" b="1"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意义：</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巴黎公社是无产阶级建立政权的第一次伟大尝试，具有革命首创精神。</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公社战士在强大敌人面前表现出的大无畏精神</a:t>
            </a:r>
            <a:r>
              <a:rPr lang="zh-CN" altLang="en-US" sz="2200" b="1" u="sng"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永远激励着后人</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457200" marR="0" lvl="1" indent="-6350" algn="l" defTabSz="914400" rtl="0" eaLnBrk="1" fontAlgn="base" latinLnBrk="0" hangingPunct="1">
              <a:lnSpc>
                <a:spcPct val="130000"/>
              </a:lnSpc>
              <a:spcBef>
                <a:spcPct val="0"/>
              </a:spcBef>
              <a:spcAft>
                <a:spcPct val="0"/>
              </a:spcAft>
              <a:buClrTx/>
              <a:buSzTx/>
              <a:buFontTx/>
              <a:buNone/>
              <a:defRPr/>
            </a:pPr>
            <a:endParaRPr kumimoji="0" lang="zh-CN" altLang="en-US" sz="22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18437" name="Text Box 6"/>
          <p:cNvSpPr/>
          <p:nvPr/>
        </p:nvSpPr>
        <p:spPr>
          <a:xfrm>
            <a:off x="619443" y="75279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3.法国巴黎公社</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614045" y="1456055"/>
            <a:ext cx="11447780" cy="4929505"/>
          </a:xfrm>
          <a:prstGeom prst="rect">
            <a:avLst/>
          </a:prstGeom>
          <a:noFill/>
          <a:ln w="9525">
            <a:noFill/>
          </a:ln>
        </p:spPr>
        <p:txBody>
          <a:bodyPr wrap="square">
            <a:spAutoFit/>
          </a:bodyPr>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(1)19</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世纪三四十年代，工人阶级为了改善劳动条件和提高政治地位，开展了英国宪章运动等工人运动。工人运动在欧洲的兴起，表明无产阶级作为独立的政治力量开始登上历史舞台，为马克思主义的诞生提供了阶级基础。同时，马克思和恩格斯参与到工人运动中，总结工人斗争的经验和教训，为马克思主义的诞生提供实践基础。</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马克思主义诞生后，国际工人运动就有了科学理论的指导，国际工人运动蓬勃发展起来。巴黎公社的成立就有马克思主义的指导，同时巴黎公社的实践也是对马克思主义无产阶级专政理论的第一次伟大尝试。</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r>
              <a:rPr lang="en-US" altLang="zh-CN" sz="220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(3)</a:t>
            </a:r>
            <a:r>
              <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国际工人运动和马克思主义的诞生是相辅相成的。国际工人运动的开展，为马克思主义的诞生提供了基础和养分；马克思主义诞生后，又为国际工人运动提供了科学的理论支持，使国际工人运动蓬勃发展。</a:t>
            </a: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lvl="1" indent="-457200" eaLnBrk="1" hangingPunct="1">
              <a:lnSpc>
                <a:spcPct val="130000"/>
              </a:lnSpc>
            </a:pPr>
            <a:endParaRPr lang="zh-CN" altLang="en-US" sz="2200" dirty="0">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
        <p:nvSpPr>
          <p:cNvPr id="20485" name="Text Box 6"/>
          <p:cNvSpPr/>
          <p:nvPr/>
        </p:nvSpPr>
        <p:spPr>
          <a:xfrm>
            <a:off x="613728" y="682943"/>
            <a:ext cx="7900987" cy="650875"/>
          </a:xfrm>
          <a:prstGeom prst="rect">
            <a:avLst/>
          </a:prstGeom>
          <a:noFill/>
          <a:ln w="9525">
            <a:noFill/>
          </a:ln>
        </p:spPr>
        <p:txBody>
          <a:bodyPr>
            <a:spAutoFit/>
          </a:bodyPr>
          <a:p>
            <a:pPr marL="273050" indent="-273050" eaLnBrk="1" hangingPunct="1">
              <a:lnSpc>
                <a:spcPct val="130000"/>
              </a:lnSpc>
            </a:pPr>
            <a:r>
              <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命题点：国际工人运动与马克思主义的关联。</a:t>
            </a:r>
            <a:endParaRPr lang="en-US" altLang="zh-CN" sz="28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文本框 1"/>
          <p:cNvSpPr txBox="1"/>
          <p:nvPr/>
        </p:nvSpPr>
        <p:spPr>
          <a:xfrm>
            <a:off x="125730" y="90805"/>
            <a:ext cx="11946890" cy="8032115"/>
          </a:xfrm>
          <a:prstGeom prst="rect">
            <a:avLst/>
          </a:prstGeom>
          <a:noFill/>
          <a:ln w="9525">
            <a:noFill/>
          </a:ln>
        </p:spPr>
        <p:txBody>
          <a:bodyPr wrap="square">
            <a:spAutoFit/>
          </a:bodyPr>
          <a:p>
            <a:pPr eaLnBrk="0" hangingPunct="0">
              <a:lnSpc>
                <a:spcPct val="150000"/>
              </a:lnSpc>
            </a:pPr>
            <a:r>
              <a:rPr lang="en-US" altLang="zh-CN" sz="2400" b="1" dirty="0">
                <a:solidFill>
                  <a:srgbClr val="FF0000"/>
                </a:solidFill>
                <a:latin typeface="宋体" panose="02010600030101010101" pitchFamily="2" charset="-122"/>
              </a:rPr>
              <a:t>	</a:t>
            </a:r>
            <a:r>
              <a:rPr lang="zh-CN" altLang="en-US" sz="3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5.影响</a:t>
            </a:r>
            <a:endParaRPr lang="zh-CN" altLang="en-US"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hangingPunct="0">
              <a:lnSpc>
                <a:spcPct val="150000"/>
              </a:lnSpc>
            </a:pPr>
            <a:r>
              <a:rPr lang="zh-CN" altLang="en-US" sz="2400" b="1" dirty="0">
                <a:solidFill>
                  <a:srgbClr val="FF0000"/>
                </a:solidFill>
                <a:latin typeface="宋体" panose="02010600030101010101" pitchFamily="2" charset="-122"/>
              </a:rPr>
              <a:t>(1)对世界</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solidFill>
                  <a:srgbClr val="000000"/>
                </a:solidFill>
                <a:latin typeface="宋体" panose="02010600030101010101" pitchFamily="2" charset="-122"/>
                <a:cs typeface="Times New Roman" panose="02020603050405020304" pitchFamily="18" charset="0"/>
              </a:rPr>
              <a:t>①</a:t>
            </a:r>
            <a:r>
              <a:rPr lang="zh-CN" altLang="en-US" sz="2400" b="1" dirty="0">
                <a:solidFill>
                  <a:srgbClr val="000000"/>
                </a:solidFill>
                <a:latin typeface="宋体" panose="02010600030101010101" pitchFamily="2" charset="-122"/>
                <a:cs typeface="Times New Roman" panose="02020603050405020304" pitchFamily="18" charset="0"/>
              </a:rPr>
              <a:t>生产力：创造了</a:t>
            </a:r>
            <a:r>
              <a:rPr lang="zh-CN" altLang="en-US" sz="2400" b="1" dirty="0">
                <a:solidFill>
                  <a:srgbClr val="1D41D5"/>
                </a:solidFill>
                <a:latin typeface="宋体" panose="02010600030101010101" pitchFamily="2" charset="-122"/>
              </a:rPr>
              <a:t>巨大生产力</a:t>
            </a:r>
            <a:r>
              <a:rPr lang="zh-CN" altLang="en-US" sz="2400" b="1" dirty="0">
                <a:solidFill>
                  <a:srgbClr val="000000"/>
                </a:solidFill>
                <a:latin typeface="宋体" panose="02010600030101010101" pitchFamily="2" charset="-122"/>
                <a:cs typeface="Times New Roman" panose="02020603050405020304" pitchFamily="18" charset="0"/>
              </a:rPr>
              <a:t>，人类进入</a:t>
            </a:r>
            <a:r>
              <a:rPr lang="zh-CN" altLang="en-US" sz="2400" b="1" dirty="0">
                <a:solidFill>
                  <a:srgbClr val="0070C0"/>
                </a:solidFill>
                <a:latin typeface="宋体" panose="02010600030101010101" pitchFamily="2" charset="-122"/>
              </a:rPr>
              <a:t>“</a:t>
            </a:r>
            <a:r>
              <a:rPr lang="zh-CN" altLang="en-US" sz="2400" b="1" dirty="0">
                <a:solidFill>
                  <a:srgbClr val="1D41D5"/>
                </a:solidFill>
                <a:latin typeface="宋体" panose="02010600030101010101" pitchFamily="2" charset="-122"/>
              </a:rPr>
              <a:t>蒸汽时代</a:t>
            </a:r>
            <a:r>
              <a:rPr lang="zh-CN" altLang="en-US" sz="2400" b="1" dirty="0">
                <a:solidFill>
                  <a:srgbClr val="0070C0"/>
                </a:solidFill>
                <a:latin typeface="宋体" panose="02010600030101010101" pitchFamily="2" charset="-122"/>
              </a:rPr>
              <a:t>”</a:t>
            </a:r>
            <a:r>
              <a:rPr lang="zh-CN" altLang="en-US" sz="2400" b="1" dirty="0">
                <a:solidFill>
                  <a:srgbClr val="000000"/>
                </a:solidFill>
                <a:latin typeface="宋体" panose="02010600030101010101" pitchFamily="2" charset="-122"/>
                <a:cs typeface="Times New Roman" panose="02020603050405020304" pitchFamily="18" charset="0"/>
              </a:rPr>
              <a:t>。</a:t>
            </a:r>
            <a:endParaRPr lang="zh-CN" altLang="en-US" sz="2400" b="1" dirty="0">
              <a:solidFill>
                <a:srgbClr val="000000"/>
              </a:solidFill>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latin typeface="宋体" panose="02010600030101010101" pitchFamily="2" charset="-122"/>
                <a:cs typeface="Times New Roman" panose="02020603050405020304" pitchFamily="18" charset="0"/>
              </a:rPr>
              <a:t>②</a:t>
            </a:r>
            <a:r>
              <a:rPr lang="zh-CN" altLang="en-US" sz="2400" b="1" dirty="0">
                <a:latin typeface="宋体" panose="02010600030101010101" pitchFamily="2" charset="-122"/>
                <a:cs typeface="Times New Roman" panose="02020603050405020304" pitchFamily="18" charset="0"/>
              </a:rPr>
              <a:t>生产关系：出现了工业</a:t>
            </a:r>
            <a:r>
              <a:rPr lang="zh-CN" altLang="en-US" sz="2400" b="1" dirty="0">
                <a:solidFill>
                  <a:srgbClr val="1D41D5"/>
                </a:solidFill>
                <a:latin typeface="宋体" panose="02010600030101010101" pitchFamily="2" charset="-122"/>
              </a:rPr>
              <a:t>资产阶级</a:t>
            </a:r>
            <a:r>
              <a:rPr lang="zh-CN" altLang="en-US" sz="2400" b="1" dirty="0">
                <a:latin typeface="宋体" panose="02010600030101010101" pitchFamily="2" charset="-122"/>
                <a:cs typeface="Times New Roman" panose="02020603050405020304" pitchFamily="18" charset="0"/>
              </a:rPr>
              <a:t>和工业</a:t>
            </a:r>
            <a:r>
              <a:rPr lang="zh-CN" altLang="en-US" sz="2400" b="1" dirty="0">
                <a:solidFill>
                  <a:srgbClr val="1D41D5"/>
                </a:solidFill>
                <a:latin typeface="宋体" panose="02010600030101010101" pitchFamily="2" charset="-122"/>
              </a:rPr>
              <a:t>无产阶级</a:t>
            </a:r>
            <a:r>
              <a:rPr lang="zh-CN" altLang="en-US" sz="2400" b="1" dirty="0">
                <a:latin typeface="宋体" panose="02010600030101010101" pitchFamily="2" charset="-122"/>
                <a:cs typeface="Times New Roman" panose="02020603050405020304" pitchFamily="18" charset="0"/>
              </a:rPr>
              <a:t>两大对立的阶级。</a:t>
            </a:r>
            <a:endParaRPr lang="zh-CN" altLang="en-US" sz="2400" b="1" dirty="0">
              <a:latin typeface="宋体" panose="02010600030101010101" pitchFamily="2" charset="-122"/>
              <a:cs typeface="Times New Roman" panose="02020603050405020304" pitchFamily="18" charset="0"/>
            </a:endParaRPr>
          </a:p>
          <a:p>
            <a:pPr eaLnBrk="0" hangingPunct="0">
              <a:lnSpc>
                <a:spcPct val="150000"/>
              </a:lnSpc>
            </a:pPr>
            <a:r>
              <a:rPr lang="en-US" altLang="zh-CN" sz="2400" b="1" dirty="0">
                <a:latin typeface="宋体" panose="02010600030101010101" pitchFamily="2" charset="-122"/>
                <a:sym typeface="+mn-ea"/>
              </a:rPr>
              <a:t>③</a:t>
            </a:r>
            <a:r>
              <a:rPr lang="zh-CN" altLang="en-US" sz="2400" b="1" dirty="0">
                <a:latin typeface="宋体" panose="02010600030101010101" pitchFamily="2" charset="-122"/>
                <a:sym typeface="+mn-ea"/>
              </a:rPr>
              <a:t>世界格局：</a:t>
            </a:r>
            <a:r>
              <a:rPr lang="zh-CN" altLang="en-US" sz="2400" b="1" dirty="0">
                <a:solidFill>
                  <a:srgbClr val="1D41D5"/>
                </a:solidFill>
                <a:latin typeface="宋体" panose="02010600030101010101" pitchFamily="2" charset="-122"/>
                <a:sym typeface="+mn-ea"/>
              </a:rPr>
              <a:t>资本主义战胜了封建主义</a:t>
            </a:r>
            <a:r>
              <a:rPr lang="zh-CN" altLang="en-US" sz="2400" b="1" dirty="0">
                <a:latin typeface="宋体" panose="02010600030101010101" pitchFamily="2" charset="-122"/>
                <a:sym typeface="+mn-ea"/>
              </a:rPr>
              <a:t>，世界形成</a:t>
            </a:r>
            <a:r>
              <a:rPr lang="zh-CN" altLang="en-US" sz="2400" b="1" dirty="0">
                <a:solidFill>
                  <a:srgbClr val="0070C0"/>
                </a:solidFill>
                <a:latin typeface="宋体" panose="02010600030101010101" pitchFamily="2" charset="-122"/>
                <a:sym typeface="+mn-ea"/>
              </a:rPr>
              <a:t>了</a:t>
            </a:r>
            <a:r>
              <a:rPr lang="zh-CN" altLang="en-US" sz="2400" b="1" dirty="0">
                <a:solidFill>
                  <a:srgbClr val="1D41D5"/>
                </a:solidFill>
                <a:latin typeface="宋体" panose="02010600030101010101" pitchFamily="2" charset="-122"/>
                <a:sym typeface="+mn-ea"/>
              </a:rPr>
              <a:t>西方先进、东方落后</a:t>
            </a:r>
            <a:r>
              <a:rPr lang="zh-CN" altLang="en-US" sz="2400" b="1" dirty="0">
                <a:latin typeface="宋体" panose="02010600030101010101" pitchFamily="2" charset="-122"/>
                <a:sym typeface="+mn-ea"/>
              </a:rPr>
              <a:t>的局面。</a:t>
            </a:r>
            <a:endParaRPr lang="zh-CN" altLang="en-US" sz="2400" b="1" dirty="0">
              <a:latin typeface="宋体" panose="02010600030101010101" pitchFamily="2" charset="-122"/>
            </a:endParaRPr>
          </a:p>
          <a:p>
            <a:pPr eaLnBrk="0" hangingPunct="0">
              <a:lnSpc>
                <a:spcPct val="150000"/>
              </a:lnSpc>
            </a:pPr>
            <a:r>
              <a:rPr lang="en-US" altLang="zh-CN" sz="2400" b="1" dirty="0">
                <a:latin typeface="宋体" panose="02010600030101010101" pitchFamily="2" charset="-122"/>
                <a:sym typeface="+mn-ea"/>
              </a:rPr>
              <a:t>④</a:t>
            </a:r>
            <a:r>
              <a:rPr lang="zh-CN" altLang="en-US" sz="2400" b="1" dirty="0">
                <a:latin typeface="宋体" panose="02010600030101010101" pitchFamily="2" charset="-122"/>
                <a:sym typeface="+mn-ea"/>
              </a:rPr>
              <a:t>消极影响：推动了殖民扩张，也造成了一定的环境污染、城市拥挤等问题。</a:t>
            </a:r>
            <a:endParaRPr lang="zh-CN" altLang="en-US" sz="2400" b="1" dirty="0">
              <a:latin typeface="宋体" panose="02010600030101010101" pitchFamily="2" charset="-122"/>
              <a:sym typeface="+mn-ea"/>
            </a:endParaRPr>
          </a:p>
          <a:p>
            <a:pPr eaLnBrk="0" hangingPunct="0">
              <a:lnSpc>
                <a:spcPct val="150000"/>
              </a:lnSpc>
            </a:pPr>
            <a:r>
              <a:rPr lang="zh-CN" altLang="en-US" sz="2400" b="1" dirty="0">
                <a:solidFill>
                  <a:srgbClr val="FF0000"/>
                </a:solidFill>
                <a:latin typeface="宋体" panose="02010600030101010101" pitchFamily="2" charset="-122"/>
                <a:sym typeface="+mn-ea"/>
              </a:rPr>
              <a:t>(2)对英国：</a:t>
            </a:r>
            <a:r>
              <a:rPr lang="zh-CN" altLang="en-US" sz="2400" b="1" dirty="0">
                <a:solidFill>
                  <a:srgbClr val="000000"/>
                </a:solidFill>
                <a:latin typeface="宋体" panose="02010600030101010101" pitchFamily="2" charset="-122"/>
                <a:cs typeface="Times New Roman" panose="02020603050405020304" pitchFamily="18" charset="0"/>
                <a:sym typeface="+mn-ea"/>
              </a:rPr>
              <a:t>巩固与加强了英国资产阶级统治；促使英国海外殖民的加强，使英国成为</a:t>
            </a:r>
            <a:r>
              <a:rPr lang="zh-CN" altLang="en-US" sz="2400" b="1" dirty="0">
                <a:solidFill>
                  <a:srgbClr val="0070C0"/>
                </a:solidFill>
                <a:latin typeface="宋体" panose="02010600030101010101" pitchFamily="2" charset="-122"/>
                <a:sym typeface="+mn-ea"/>
              </a:rPr>
              <a:t>“</a:t>
            </a:r>
            <a:r>
              <a:rPr lang="zh-CN" altLang="en-US" sz="2400" b="1" dirty="0">
                <a:solidFill>
                  <a:srgbClr val="1D41D5"/>
                </a:solidFill>
                <a:latin typeface="宋体" panose="02010600030101010101" pitchFamily="2" charset="-122"/>
                <a:sym typeface="+mn-ea"/>
              </a:rPr>
              <a:t>世界工厂”和世界第一强国</a:t>
            </a:r>
            <a:r>
              <a:rPr lang="zh-CN" altLang="en-US" sz="2400" b="1" dirty="0">
                <a:solidFill>
                  <a:srgbClr val="000000"/>
                </a:solidFill>
                <a:latin typeface="宋体" panose="02010600030101010101" pitchFamily="2" charset="-122"/>
                <a:cs typeface="Times New Roman" panose="02020603050405020304" pitchFamily="18" charset="0"/>
                <a:sym typeface="+mn-ea"/>
              </a:rPr>
              <a:t>；</a:t>
            </a:r>
            <a:endParaRPr lang="zh-CN" altLang="en-US" sz="2400" b="1" dirty="0">
              <a:solidFill>
                <a:srgbClr val="000000"/>
              </a:solidFill>
              <a:latin typeface="宋体" panose="02010600030101010101" pitchFamily="2" charset="-122"/>
              <a:cs typeface="Times New Roman" panose="02020603050405020304" pitchFamily="18" charset="0"/>
              <a:sym typeface="+mn-ea"/>
            </a:endParaRPr>
          </a:p>
          <a:p>
            <a:pPr eaLnBrk="0" hangingPunct="0">
              <a:lnSpc>
                <a:spcPct val="150000"/>
              </a:lnSpc>
            </a:pPr>
            <a:r>
              <a:rPr lang="en-US" altLang="zh-CN" sz="2400" b="1" dirty="0">
                <a:solidFill>
                  <a:srgbClr val="FF0000"/>
                </a:solidFill>
                <a:latin typeface="宋体" panose="02010600030101010101" pitchFamily="2" charset="-122"/>
                <a:sym typeface="+mn-ea"/>
              </a:rPr>
              <a:t>(3)</a:t>
            </a:r>
            <a:r>
              <a:rPr lang="zh-CN" altLang="en-US" sz="2400" b="1" dirty="0">
                <a:solidFill>
                  <a:srgbClr val="FF0000"/>
                </a:solidFill>
                <a:latin typeface="宋体" panose="02010600030101010101" pitchFamily="2" charset="-122"/>
                <a:sym typeface="+mn-ea"/>
              </a:rPr>
              <a:t>对中国：</a:t>
            </a:r>
            <a:r>
              <a:rPr lang="zh-CN" altLang="en-US" sz="2400" b="1" dirty="0">
                <a:latin typeface="宋体" panose="02010600030101010101" pitchFamily="2" charset="-122"/>
                <a:sym typeface="+mn-ea"/>
              </a:rPr>
              <a:t>列强对中国发动了一系列侵华战争，中国</a:t>
            </a:r>
            <a:r>
              <a:rPr lang="zh-CN" altLang="en-US" sz="2400" b="1" dirty="0">
                <a:solidFill>
                  <a:srgbClr val="1D41D5"/>
                </a:solidFill>
                <a:latin typeface="宋体" panose="02010600030101010101" pitchFamily="2" charset="-122"/>
                <a:sym typeface="+mn-ea"/>
              </a:rPr>
              <a:t>开始沦为半殖民地半封建社会</a:t>
            </a:r>
            <a:r>
              <a:rPr lang="zh-CN" altLang="en-US" sz="2400" b="1" dirty="0">
                <a:latin typeface="宋体" panose="02010600030101010101" pitchFamily="2" charset="-122"/>
                <a:sym typeface="+mn-ea"/>
              </a:rPr>
              <a:t>；中国</a:t>
            </a:r>
            <a:r>
              <a:rPr lang="zh-CN" altLang="en-US" sz="2400" b="1" dirty="0">
                <a:solidFill>
                  <a:srgbClr val="1D41D5"/>
                </a:solidFill>
                <a:latin typeface="宋体" panose="02010600030101010101" pitchFamily="2" charset="-122"/>
                <a:sym typeface="+mn-ea"/>
              </a:rPr>
              <a:t>被迫卷入资本主义世界市场</a:t>
            </a:r>
            <a:r>
              <a:rPr lang="zh-CN" altLang="en-US" sz="2400" b="1" dirty="0">
                <a:latin typeface="宋体" panose="02010600030101010101" pitchFamily="2" charset="-122"/>
                <a:sym typeface="+mn-ea"/>
              </a:rPr>
              <a:t>，自给自足的自然经济开始解体；中国人民开始进行民族抗争，萌发了向西方学习的新思潮。总之，工业革命刺激了近代中国的社会转型。</a:t>
            </a:r>
            <a:endParaRPr lang="zh-CN" altLang="en-US" sz="2400" b="1">
              <a:latin typeface="宋体" panose="02010600030101010101" pitchFamily="2" charset="-122"/>
            </a:endParaRPr>
          </a:p>
          <a:p>
            <a:pPr eaLnBrk="0" hangingPunct="0">
              <a:lnSpc>
                <a:spcPct val="150000"/>
              </a:lnSpc>
            </a:pPr>
            <a:endParaRPr lang="zh-CN" altLang="en-US" sz="2400" b="1">
              <a:solidFill>
                <a:srgbClr val="000000"/>
              </a:solidFill>
              <a:latin typeface="宋体" panose="02010600030101010101" pitchFamily="2" charset="-122"/>
              <a:ea typeface="Times New Roman" panose="02020603050405020304" pitchFamily="18" charset="0"/>
            </a:endParaRPr>
          </a:p>
          <a:p>
            <a:pPr eaLnBrk="0" hangingPunct="0">
              <a:lnSpc>
                <a:spcPct val="150000"/>
              </a:lnSpc>
            </a:pPr>
            <a:endParaRPr lang="zh-CN" altLang="en-US" sz="2400" b="1">
              <a:latin typeface="宋体" panose="02010600030101010101" pitchFamily="2" charset="-122"/>
            </a:endParaRPr>
          </a:p>
          <a:p>
            <a:pPr eaLnBrk="0" hangingPunct="0">
              <a:lnSpc>
                <a:spcPct val="150000"/>
              </a:lnSpc>
            </a:pPr>
            <a:endParaRPr lang="zh-CN" altLang="en-US" sz="2400" b="1">
              <a:latin typeface="宋体" panose="02010600030101010101" pitchFamily="2" charset="-122"/>
              <a:ea typeface="Times New Roman" panose="02020603050405020304" pitchFamily="18"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文本框 1"/>
          <p:cNvSpPr txBox="1"/>
          <p:nvPr/>
        </p:nvSpPr>
        <p:spPr>
          <a:xfrm>
            <a:off x="544830" y="944880"/>
            <a:ext cx="11102340" cy="3599815"/>
          </a:xfrm>
          <a:prstGeom prst="rect">
            <a:avLst/>
          </a:prstGeom>
          <a:noFill/>
          <a:ln w="9525">
            <a:noFill/>
          </a:ln>
        </p:spPr>
        <p:txBody>
          <a:bodyPr wrap="square">
            <a:spAutoFit/>
          </a:bodyPr>
          <a:p>
            <a:pPr eaLnBrk="0" hangingPunct="0">
              <a:lnSpc>
                <a:spcPct val="150000"/>
              </a:lnSpc>
            </a:pPr>
            <a:r>
              <a:rPr lang="zh-CN" altLang="en-US" sz="3200" b="1" u="sng">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【知识拓展】</a:t>
            </a:r>
            <a:r>
              <a:rPr lang="zh-CN" altLang="en-US" sz="2400" b="1" dirty="0">
                <a:solidFill>
                  <a:srgbClr val="FF0000"/>
                </a:solidFill>
                <a:latin typeface="宋体" panose="02010600030101010101" pitchFamily="2" charset="-122"/>
              </a:rPr>
              <a:t> </a:t>
            </a:r>
            <a:endParaRPr lang="zh-CN" altLang="en-US" sz="2400" b="1" dirty="0">
              <a:solidFill>
                <a:srgbClr val="FF0000"/>
              </a:solidFill>
              <a:latin typeface="宋体" panose="02010600030101010101" pitchFamily="2" charset="-122"/>
            </a:endParaRPr>
          </a:p>
          <a:p>
            <a:pPr eaLnBrk="0" hangingPunct="0">
              <a:lnSpc>
                <a:spcPct val="150000"/>
              </a:lnSpc>
            </a:pPr>
            <a:r>
              <a:rPr lang="zh-CN" altLang="en-US" sz="2400" b="1" dirty="0">
                <a:solidFill>
                  <a:srgbClr val="FF0000"/>
                </a:solidFill>
                <a:latin typeface="宋体" panose="02010600030101010101" pitchFamily="2" charset="-122"/>
              </a:rPr>
              <a:t>工业革命的特点</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(1)</a:t>
            </a:r>
            <a:r>
              <a:rPr lang="zh-CN" altLang="en-US" sz="2400" b="1" dirty="0">
                <a:latin typeface="宋体" panose="02010600030101010101" pitchFamily="2" charset="-122"/>
              </a:rPr>
              <a:t>首先从</a:t>
            </a:r>
            <a:r>
              <a:rPr lang="zh-CN" altLang="en-US" sz="2400" b="1" dirty="0">
                <a:solidFill>
                  <a:srgbClr val="1D41D5"/>
                </a:solidFill>
                <a:latin typeface="宋体" panose="02010600030101010101" pitchFamily="2" charset="-122"/>
              </a:rPr>
              <a:t>英国开始</a:t>
            </a:r>
            <a:r>
              <a:rPr lang="zh-CN" altLang="en-US" sz="2400" b="1" dirty="0">
                <a:latin typeface="宋体" panose="02010600030101010101" pitchFamily="2" charset="-122"/>
              </a:rPr>
              <a:t>，然后逐渐向法、美等先进国家扩展。</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(2)</a:t>
            </a:r>
            <a:r>
              <a:rPr lang="zh-CN" altLang="en-US" sz="2400" b="1" dirty="0">
                <a:latin typeface="宋体" panose="02010600030101010101" pitchFamily="2" charset="-122"/>
              </a:rPr>
              <a:t>首先从</a:t>
            </a:r>
            <a:r>
              <a:rPr lang="zh-CN" altLang="en-US" sz="2400" b="1" dirty="0">
                <a:solidFill>
                  <a:srgbClr val="1D41D5"/>
                </a:solidFill>
                <a:latin typeface="宋体" panose="02010600030101010101" pitchFamily="2" charset="-122"/>
              </a:rPr>
              <a:t>棉纺织业开始</a:t>
            </a:r>
            <a:r>
              <a:rPr lang="zh-CN" altLang="en-US" sz="2400" b="1" dirty="0">
                <a:latin typeface="宋体" panose="02010600030101010101" pitchFamily="2" charset="-122"/>
              </a:rPr>
              <a:t>，而后进入煤炭业、交通运输业等重工业领域。</a:t>
            </a:r>
            <a:endParaRPr lang="zh-CN" altLang="en-US" sz="2400" b="1" dirty="0">
              <a:latin typeface="宋体" panose="02010600030101010101" pitchFamily="2" charset="-122"/>
            </a:endParaRPr>
          </a:p>
          <a:p>
            <a:pPr eaLnBrk="0" hangingPunct="0">
              <a:lnSpc>
                <a:spcPct val="150000"/>
              </a:lnSpc>
            </a:pPr>
            <a:r>
              <a:rPr lang="zh-CN" altLang="en-US" sz="2400" b="1" dirty="0">
                <a:latin typeface="宋体" panose="02010600030101010101" pitchFamily="2" charset="-122"/>
              </a:rPr>
              <a:t>    </a:t>
            </a:r>
            <a:r>
              <a:rPr lang="en-US" altLang="zh-CN" sz="2400" b="1" dirty="0">
                <a:latin typeface="宋体" panose="02010600030101010101" pitchFamily="2" charset="-122"/>
              </a:rPr>
              <a:t>(3)</a:t>
            </a:r>
            <a:r>
              <a:rPr lang="zh-CN" altLang="en-US" sz="2400" b="1" dirty="0">
                <a:latin typeface="宋体" panose="02010600030101010101" pitchFamily="2" charset="-122"/>
              </a:rPr>
              <a:t>重大发明大都来自于一线的技术工人，科技含量较低，</a:t>
            </a:r>
            <a:r>
              <a:rPr lang="zh-CN" altLang="en-US" sz="2400" b="1" dirty="0">
                <a:solidFill>
                  <a:srgbClr val="1D41D5"/>
                </a:solidFill>
                <a:latin typeface="宋体" panose="02010600030101010101" pitchFamily="2" charset="-122"/>
              </a:rPr>
              <a:t>科学和技术尚未真正结合。</a:t>
            </a:r>
            <a:endParaRPr lang="zh-CN" altLang="en-US" sz="2400" b="1" dirty="0">
              <a:solidFill>
                <a:srgbClr val="1D41D5"/>
              </a:solidFill>
              <a:latin typeface="宋体" panose="02010600030101010101" pitchFamily="2" charset="-122"/>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图片 8"/>
          <p:cNvPicPr>
            <a:picLocks noChangeAspect="1"/>
          </p:cNvPicPr>
          <p:nvPr/>
        </p:nvPicPr>
        <p:blipFill>
          <a:blip r:embed="rId1"/>
          <a:stretch>
            <a:fillRect/>
          </a:stretch>
        </p:blipFill>
        <p:spPr>
          <a:xfrm>
            <a:off x="621665" y="778510"/>
            <a:ext cx="11273790" cy="1912620"/>
          </a:xfrm>
          <a:prstGeom prst="rect">
            <a:avLst/>
          </a:prstGeom>
          <a:noFill/>
          <a:ln w="9525">
            <a:noFill/>
          </a:ln>
        </p:spPr>
      </p:pic>
      <p:grpSp>
        <p:nvGrpSpPr>
          <p:cNvPr id="4099" name="组合 1073742877"/>
          <p:cNvGrpSpPr/>
          <p:nvPr/>
        </p:nvGrpSpPr>
        <p:grpSpPr>
          <a:xfrm>
            <a:off x="2067256" y="3505200"/>
            <a:ext cx="8213557" cy="2206625"/>
            <a:chOff x="5688" y="4632"/>
            <a:chExt cx="7574" cy="1678"/>
          </a:xfrm>
        </p:grpSpPr>
        <p:grpSp>
          <p:nvGrpSpPr>
            <p:cNvPr id="4120" name="组合 1073742874"/>
            <p:cNvGrpSpPr/>
            <p:nvPr/>
          </p:nvGrpSpPr>
          <p:grpSpPr>
            <a:xfrm>
              <a:off x="8121" y="4632"/>
              <a:ext cx="5141" cy="1414"/>
              <a:chOff x="8121" y="4632"/>
              <a:chExt cx="5141" cy="1414"/>
            </a:xfrm>
          </p:grpSpPr>
          <p:sp>
            <p:nvSpPr>
              <p:cNvPr id="4140" name="直线 12"/>
              <p:cNvSpPr/>
              <p:nvPr/>
            </p:nvSpPr>
            <p:spPr>
              <a:xfrm>
                <a:off x="8121" y="4850"/>
                <a:ext cx="850" cy="1"/>
              </a:xfrm>
              <a:prstGeom prst="line">
                <a:avLst/>
              </a:prstGeom>
              <a:ln w="15875" cap="flat" cmpd="sng">
                <a:solidFill>
                  <a:srgbClr val="000000"/>
                </a:solidFill>
                <a:prstDash val="solid"/>
                <a:headEnd type="none" w="med" len="med"/>
                <a:tailEnd type="none" w="med" len="med"/>
              </a:ln>
            </p:spPr>
          </p:sp>
          <p:sp>
            <p:nvSpPr>
              <p:cNvPr id="4141" name="文本框 14"/>
              <p:cNvSpPr txBox="1"/>
              <p:nvPr/>
            </p:nvSpPr>
            <p:spPr>
              <a:xfrm>
                <a:off x="9019" y="4632"/>
                <a:ext cx="1975"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美国南北战争</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42" name="文本框 27"/>
              <p:cNvSpPr txBox="1"/>
              <p:nvPr/>
            </p:nvSpPr>
            <p:spPr>
              <a:xfrm>
                <a:off x="12063" y="4724"/>
                <a:ext cx="1199" cy="1322"/>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资产阶级统治的巩固与扩大</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43" name="箭头 28"/>
              <p:cNvSpPr/>
              <p:nvPr/>
            </p:nvSpPr>
            <p:spPr>
              <a:xfrm>
                <a:off x="10606" y="4834"/>
                <a:ext cx="1450" cy="1"/>
              </a:xfrm>
              <a:prstGeom prst="line">
                <a:avLst/>
              </a:prstGeom>
              <a:ln w="15875" cap="flat" cmpd="sng">
                <a:solidFill>
                  <a:srgbClr val="000000"/>
                </a:solidFill>
                <a:prstDash val="solid"/>
                <a:headEnd type="none" w="med" len="med"/>
                <a:tailEnd type="triangle" w="med" len="med"/>
              </a:ln>
            </p:spPr>
          </p:sp>
        </p:grpSp>
        <p:grpSp>
          <p:nvGrpSpPr>
            <p:cNvPr id="4121" name="组合 1073742876"/>
            <p:cNvGrpSpPr/>
            <p:nvPr/>
          </p:nvGrpSpPr>
          <p:grpSpPr>
            <a:xfrm>
              <a:off x="5688" y="4652"/>
              <a:ext cx="6373" cy="1658"/>
              <a:chOff x="5688" y="4652"/>
              <a:chExt cx="6373" cy="1658"/>
            </a:xfrm>
          </p:grpSpPr>
          <p:grpSp>
            <p:nvGrpSpPr>
              <p:cNvPr id="4122" name="组合 1073742869"/>
              <p:cNvGrpSpPr/>
              <p:nvPr/>
            </p:nvGrpSpPr>
            <p:grpSpPr>
              <a:xfrm>
                <a:off x="5688" y="4652"/>
                <a:ext cx="2418" cy="1336"/>
                <a:chOff x="5688" y="4652"/>
                <a:chExt cx="2418" cy="1336"/>
              </a:xfrm>
            </p:grpSpPr>
            <p:sp>
              <p:nvSpPr>
                <p:cNvPr id="4135" name="文本框 6"/>
                <p:cNvSpPr txBox="1"/>
                <p:nvPr/>
              </p:nvSpPr>
              <p:spPr>
                <a:xfrm>
                  <a:off x="5688" y="4680"/>
                  <a:ext cx="1093" cy="1297"/>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19世纪60年代的革命与改革</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136" name="直线 7"/>
                <p:cNvSpPr/>
                <p:nvPr/>
              </p:nvSpPr>
              <p:spPr>
                <a:xfrm>
                  <a:off x="6781" y="4837"/>
                  <a:ext cx="538" cy="1"/>
                </a:xfrm>
                <a:prstGeom prst="line">
                  <a:avLst/>
                </a:prstGeom>
                <a:ln w="15875" cap="flat" cmpd="sng">
                  <a:solidFill>
                    <a:srgbClr val="000000"/>
                  </a:solidFill>
                  <a:prstDash val="solid"/>
                  <a:headEnd type="none" w="med" len="med"/>
                  <a:tailEnd type="none" w="med" len="med"/>
                </a:ln>
              </p:spPr>
            </p:sp>
            <p:sp>
              <p:nvSpPr>
                <p:cNvPr id="4137" name="直线 7"/>
                <p:cNvSpPr/>
                <p:nvPr/>
              </p:nvSpPr>
              <p:spPr>
                <a:xfrm>
                  <a:off x="6781" y="5787"/>
                  <a:ext cx="538" cy="1"/>
                </a:xfrm>
                <a:prstGeom prst="line">
                  <a:avLst/>
                </a:prstGeom>
                <a:ln w="15875" cap="flat" cmpd="sng">
                  <a:solidFill>
                    <a:srgbClr val="000000"/>
                  </a:solidFill>
                  <a:prstDash val="solid"/>
                  <a:headEnd type="none" w="med" len="med"/>
                  <a:tailEnd type="none" w="med" len="med"/>
                </a:ln>
              </p:spPr>
            </p:sp>
            <p:sp>
              <p:nvSpPr>
                <p:cNvPr id="4138" name="文本框 10"/>
                <p:cNvSpPr txBox="1"/>
                <p:nvPr/>
              </p:nvSpPr>
              <p:spPr>
                <a:xfrm>
                  <a:off x="7321" y="4652"/>
                  <a:ext cx="773" cy="410"/>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solidFill>
                        <a:srgbClr val="FF0000"/>
                      </a:solidFill>
                      <a:latin typeface="微软雅黑" panose="020B0503020204020204" pitchFamily="34" charset="-122"/>
                      <a:ea typeface="微软雅黑" panose="020B0503020204020204" pitchFamily="34" charset="-122"/>
                    </a:rPr>
                    <a:t>革命</a:t>
                  </a:r>
                  <a:endParaRPr lang="zh-CN" altLang="en-US" sz="2000" b="1" dirty="0">
                    <a:latin typeface="微软雅黑" panose="020B0503020204020204" pitchFamily="34" charset="-122"/>
                    <a:ea typeface="微软雅黑" panose="020B0503020204020204" pitchFamily="34" charset="-122"/>
                  </a:endParaRPr>
                </a:p>
                <a:p>
                  <a:endParaRPr lang="zh-CN" altLang="en-US" sz="2000" b="1" dirty="0">
                    <a:latin typeface="微软雅黑" panose="020B0503020204020204" pitchFamily="34" charset="-122"/>
                    <a:ea typeface="微软雅黑" panose="020B0503020204020204" pitchFamily="34" charset="-122"/>
                  </a:endParaRPr>
                </a:p>
              </p:txBody>
            </p:sp>
            <p:sp>
              <p:nvSpPr>
                <p:cNvPr id="4139" name="文本框 10"/>
                <p:cNvSpPr txBox="1"/>
                <p:nvPr/>
              </p:nvSpPr>
              <p:spPr>
                <a:xfrm>
                  <a:off x="7333" y="5578"/>
                  <a:ext cx="773" cy="410"/>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solidFill>
                        <a:srgbClr val="FF0000"/>
                      </a:solidFill>
                      <a:latin typeface="微软雅黑" panose="020B0503020204020204" pitchFamily="34" charset="-122"/>
                      <a:ea typeface="微软雅黑" panose="020B0503020204020204" pitchFamily="34" charset="-122"/>
                    </a:rPr>
                    <a:t>改革</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grpSp>
          <p:grpSp>
            <p:nvGrpSpPr>
              <p:cNvPr id="4123" name="组合 1073742875"/>
              <p:cNvGrpSpPr/>
              <p:nvPr/>
            </p:nvGrpSpPr>
            <p:grpSpPr>
              <a:xfrm>
                <a:off x="8095" y="5232"/>
                <a:ext cx="3966" cy="1078"/>
                <a:chOff x="8095" y="5232"/>
                <a:chExt cx="3966" cy="1078"/>
              </a:xfrm>
            </p:grpSpPr>
            <p:sp>
              <p:nvSpPr>
                <p:cNvPr id="4124" name="箭头 28"/>
                <p:cNvSpPr/>
                <p:nvPr/>
              </p:nvSpPr>
              <p:spPr>
                <a:xfrm>
                  <a:off x="11437" y="5797"/>
                  <a:ext cx="624" cy="1"/>
                </a:xfrm>
                <a:prstGeom prst="line">
                  <a:avLst/>
                </a:prstGeom>
                <a:ln w="15875" cap="flat" cmpd="sng">
                  <a:solidFill>
                    <a:srgbClr val="000000"/>
                  </a:solidFill>
                  <a:prstDash val="solid"/>
                  <a:headEnd type="none" w="med" len="med"/>
                  <a:tailEnd type="triangle" w="med" len="med"/>
                </a:ln>
              </p:spPr>
            </p:sp>
            <p:grpSp>
              <p:nvGrpSpPr>
                <p:cNvPr id="4125" name="组合 1073742873"/>
                <p:cNvGrpSpPr/>
                <p:nvPr/>
              </p:nvGrpSpPr>
              <p:grpSpPr>
                <a:xfrm>
                  <a:off x="8095" y="5232"/>
                  <a:ext cx="3361" cy="1079"/>
                  <a:chOff x="8095" y="5232"/>
                  <a:chExt cx="3361" cy="1079"/>
                </a:xfrm>
              </p:grpSpPr>
              <p:sp>
                <p:nvSpPr>
                  <p:cNvPr id="4126" name="直线 23"/>
                  <p:cNvSpPr/>
                  <p:nvPr/>
                </p:nvSpPr>
                <p:spPr>
                  <a:xfrm>
                    <a:off x="8685" y="5426"/>
                    <a:ext cx="1" cy="700"/>
                  </a:xfrm>
                  <a:prstGeom prst="line">
                    <a:avLst/>
                  </a:prstGeom>
                  <a:ln w="15875" cap="flat" cmpd="sng">
                    <a:solidFill>
                      <a:srgbClr val="000000"/>
                    </a:solidFill>
                    <a:prstDash val="solid"/>
                    <a:headEnd type="none" w="med" len="med"/>
                    <a:tailEnd type="none" w="med" len="med"/>
                  </a:ln>
                </p:spPr>
              </p:sp>
              <p:sp>
                <p:nvSpPr>
                  <p:cNvPr id="4127" name="文本框 14"/>
                  <p:cNvSpPr txBox="1"/>
                  <p:nvPr/>
                </p:nvSpPr>
                <p:spPr>
                  <a:xfrm>
                    <a:off x="9010" y="5232"/>
                    <a:ext cx="1985"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俄国1861年改革</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128" name="文本框 14"/>
                  <p:cNvSpPr txBox="1"/>
                  <p:nvPr/>
                </p:nvSpPr>
                <p:spPr>
                  <a:xfrm>
                    <a:off x="9022" y="5893"/>
                    <a:ext cx="1973" cy="418"/>
                  </a:xfrm>
                  <a:prstGeom prst="rect">
                    <a:avLst/>
                  </a:prstGeom>
                  <a:solidFill>
                    <a:srgbClr val="FFFFFF"/>
                  </a:solidFill>
                  <a:ln w="9525" cap="flat" cmpd="sng">
                    <a:solidFill>
                      <a:srgbClr val="000000"/>
                    </a:solidFill>
                    <a:prstDash val="solid"/>
                    <a:miter/>
                    <a:headEnd type="none" w="med" len="med"/>
                    <a:tailEnd type="none" w="med" len="med"/>
                  </a:ln>
                </p:spPr>
                <p:txBody>
                  <a:bodyPr/>
                  <a:p>
                    <a:r>
                      <a:rPr lang="zh-CN" altLang="en-US" sz="2000" b="1" dirty="0">
                        <a:latin typeface="微软雅黑" panose="020B0503020204020204" pitchFamily="34" charset="-122"/>
                        <a:ea typeface="微软雅黑" panose="020B0503020204020204" pitchFamily="34" charset="-122"/>
                      </a:rPr>
                      <a:t>日本明治维新</a:t>
                    </a:r>
                    <a:endParaRPr lang="zh-CN" altLang="en-US" dirty="0">
                      <a:latin typeface="微软雅黑" panose="020B0503020204020204" pitchFamily="34" charset="-122"/>
                      <a:ea typeface="微软雅黑" panose="020B0503020204020204" pitchFamily="34" charset="-122"/>
                    </a:endParaRPr>
                  </a:p>
                  <a:p>
                    <a:endParaRPr lang="zh-CN" altLang="en-US" dirty="0">
                      <a:latin typeface="微软雅黑" panose="020B0503020204020204" pitchFamily="34" charset="-122"/>
                      <a:ea typeface="微软雅黑" panose="020B0503020204020204" pitchFamily="34" charset="-122"/>
                    </a:endParaRPr>
                  </a:p>
                </p:txBody>
              </p:sp>
              <p:sp>
                <p:nvSpPr>
                  <p:cNvPr id="4129" name="直线 33"/>
                  <p:cNvSpPr/>
                  <p:nvPr/>
                </p:nvSpPr>
                <p:spPr>
                  <a:xfrm>
                    <a:off x="10994" y="5433"/>
                    <a:ext cx="437" cy="1"/>
                  </a:xfrm>
                  <a:prstGeom prst="line">
                    <a:avLst/>
                  </a:prstGeom>
                  <a:ln w="15875" cap="flat" cmpd="sng">
                    <a:solidFill>
                      <a:srgbClr val="000000"/>
                    </a:solidFill>
                    <a:prstDash val="solid"/>
                    <a:headEnd type="none" w="med" len="med"/>
                    <a:tailEnd type="none" w="med" len="med"/>
                  </a:ln>
                </p:spPr>
              </p:sp>
              <p:sp>
                <p:nvSpPr>
                  <p:cNvPr id="4130" name="直线 33"/>
                  <p:cNvSpPr/>
                  <p:nvPr/>
                </p:nvSpPr>
                <p:spPr>
                  <a:xfrm>
                    <a:off x="10694" y="6122"/>
                    <a:ext cx="762" cy="1"/>
                  </a:xfrm>
                  <a:prstGeom prst="line">
                    <a:avLst/>
                  </a:prstGeom>
                  <a:ln w="15875" cap="flat" cmpd="sng">
                    <a:solidFill>
                      <a:srgbClr val="000000"/>
                    </a:solidFill>
                    <a:prstDash val="solid"/>
                    <a:headEnd type="none" w="med" len="med"/>
                    <a:tailEnd type="none" w="med" len="med"/>
                  </a:ln>
                </p:spPr>
              </p:sp>
              <p:sp>
                <p:nvSpPr>
                  <p:cNvPr id="4131" name="直线 37"/>
                  <p:cNvSpPr/>
                  <p:nvPr/>
                </p:nvSpPr>
                <p:spPr>
                  <a:xfrm>
                    <a:off x="11432" y="5409"/>
                    <a:ext cx="1" cy="725"/>
                  </a:xfrm>
                  <a:prstGeom prst="line">
                    <a:avLst/>
                  </a:prstGeom>
                  <a:ln w="15875" cap="flat" cmpd="sng">
                    <a:solidFill>
                      <a:srgbClr val="000000"/>
                    </a:solidFill>
                    <a:prstDash val="solid"/>
                    <a:headEnd type="none" w="med" len="med"/>
                    <a:tailEnd type="none" w="med" len="med"/>
                  </a:ln>
                </p:spPr>
              </p:sp>
              <p:sp>
                <p:nvSpPr>
                  <p:cNvPr id="4132" name="直线 12"/>
                  <p:cNvSpPr/>
                  <p:nvPr/>
                </p:nvSpPr>
                <p:spPr>
                  <a:xfrm>
                    <a:off x="8673" y="5437"/>
                    <a:ext cx="340" cy="1"/>
                  </a:xfrm>
                  <a:prstGeom prst="line">
                    <a:avLst/>
                  </a:prstGeom>
                  <a:ln w="15875" cap="flat" cmpd="sng">
                    <a:solidFill>
                      <a:srgbClr val="000000"/>
                    </a:solidFill>
                    <a:prstDash val="solid"/>
                    <a:headEnd type="none" w="med" len="med"/>
                    <a:tailEnd type="none" w="med" len="med"/>
                  </a:ln>
                </p:spPr>
              </p:sp>
              <p:sp>
                <p:nvSpPr>
                  <p:cNvPr id="4133" name="直线 12"/>
                  <p:cNvSpPr/>
                  <p:nvPr/>
                </p:nvSpPr>
                <p:spPr>
                  <a:xfrm>
                    <a:off x="8095" y="5762"/>
                    <a:ext cx="567" cy="1"/>
                  </a:xfrm>
                  <a:prstGeom prst="line">
                    <a:avLst/>
                  </a:prstGeom>
                  <a:ln w="15875" cap="flat" cmpd="sng">
                    <a:solidFill>
                      <a:srgbClr val="000000"/>
                    </a:solidFill>
                    <a:prstDash val="solid"/>
                    <a:headEnd type="none" w="med" len="med"/>
                    <a:tailEnd type="none" w="med" len="med"/>
                  </a:ln>
                </p:spPr>
              </p:sp>
              <p:sp>
                <p:nvSpPr>
                  <p:cNvPr id="4134" name="直线 12"/>
                  <p:cNvSpPr/>
                  <p:nvPr/>
                </p:nvSpPr>
                <p:spPr>
                  <a:xfrm>
                    <a:off x="8672" y="6112"/>
                    <a:ext cx="340" cy="1"/>
                  </a:xfrm>
                  <a:prstGeom prst="line">
                    <a:avLst/>
                  </a:prstGeom>
                  <a:ln w="15875" cap="flat" cmpd="sng">
                    <a:solidFill>
                      <a:srgbClr val="000000"/>
                    </a:solidFill>
                    <a:prstDash val="solid"/>
                    <a:headEnd type="none" w="med" len="med"/>
                    <a:tailEnd type="none" w="med" len="med"/>
                  </a:ln>
                </p:spPr>
              </p:sp>
            </p:grpSp>
          </p:grpSp>
        </p:grpSp>
      </p:grpSp>
      <p:sp>
        <p:nvSpPr>
          <p:cNvPr id="3" name="文本框 2"/>
          <p:cNvSpPr txBox="1"/>
          <p:nvPr/>
        </p:nvSpPr>
        <p:spPr>
          <a:xfrm>
            <a:off x="608330" y="194945"/>
            <a:ext cx="3227705" cy="583565"/>
          </a:xfrm>
          <a:prstGeom prst="rect">
            <a:avLst/>
          </a:prstGeom>
          <a:noFill/>
        </p:spPr>
        <p:txBody>
          <a:bodyPr wrap="square">
            <a:spAutoFit/>
          </a:bodyPr>
          <a:lstStyle/>
          <a:p>
            <a:pPr marR="0" algn="ctr" defTabSz="914400">
              <a:buClrTx/>
              <a:buSzTx/>
              <a:buFont typeface="Arial" panose="020B0604020202020204" pitchFamily="34" charset="0"/>
              <a:buNone/>
              <a:defRPr/>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年代尺</a:t>
            </a:r>
            <a:endParaRPr kumimoji="0" lang="zh-CN" altLang="en-US" sz="2200" b="1" kern="1200" cap="none" spc="0" normalizeH="0" baseline="0" noProof="1">
              <a:solidFill>
                <a:schemeClr val="accent4"/>
              </a:solidFill>
              <a:latin typeface="微软雅黑" panose="020B0503020204020204" pitchFamily="34" charset="-122"/>
              <a:ea typeface="微软雅黑" panose="020B0503020204020204" pitchFamily="34" charset="-122"/>
              <a:cs typeface="+mn-ea"/>
            </a:endParaRPr>
          </a:p>
        </p:txBody>
      </p:sp>
      <p:sp>
        <p:nvSpPr>
          <p:cNvPr id="9" name="文本框 8"/>
          <p:cNvSpPr txBox="1"/>
          <p:nvPr/>
        </p:nvSpPr>
        <p:spPr>
          <a:xfrm>
            <a:off x="621665" y="2539365"/>
            <a:ext cx="3243580" cy="829945"/>
          </a:xfrm>
          <a:prstGeom prst="rect">
            <a:avLst/>
          </a:prstGeom>
          <a:noFill/>
        </p:spPr>
        <p:txBody>
          <a:bodyPr wrap="square">
            <a:spAutoFit/>
          </a:bodyPr>
          <a:lstStyle/>
          <a:p>
            <a:pPr marR="0" algn="ctr" defTabSz="914400" eaLnBrk="0" hangingPunct="0">
              <a:lnSpc>
                <a:spcPct val="150000"/>
              </a:lnSpc>
              <a:buNone/>
            </a:pPr>
            <a:r>
              <a:rPr kumimoji="0" lang="zh-CN" altLang="en-US" sz="3200" b="1" u="sng" kern="1200" cap="none" spc="0" normalizeH="0" baseline="0" noProof="1">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知识导图</a:t>
            </a:r>
            <a:endParaRPr kumimoji="0" lang="zh-CN" altLang="en-US" sz="2400" b="1" kern="1200" cap="none" spc="0" normalizeH="0" baseline="0" noProof="1" dirty="0">
              <a:solidFill>
                <a:srgbClr val="1D41D5"/>
              </a:solidFill>
              <a:latin typeface="宋体" panose="02010600030101010101" pitchFamily="2" charset="-122"/>
            </a:endParaRP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文本框 1"/>
          <p:cNvSpPr txBox="1"/>
          <p:nvPr/>
        </p:nvSpPr>
        <p:spPr>
          <a:xfrm>
            <a:off x="1486535" y="661670"/>
            <a:ext cx="6700520" cy="539750"/>
          </a:xfrm>
          <a:prstGeom prst="rect">
            <a:avLst/>
          </a:prstGeom>
          <a:solidFill>
            <a:srgbClr val="FFFF00"/>
          </a:solidFill>
          <a:ln w="9525">
            <a:noFill/>
          </a:ln>
        </p:spPr>
        <p:txBody>
          <a:bodyPr wrap="square">
            <a:spAutoFit/>
          </a:bodyPr>
          <a:p>
            <a:pPr algn="ctr">
              <a:lnSpc>
                <a:spcPts val="3500"/>
              </a:lnSpc>
            </a:pP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考点</a:t>
            </a:r>
            <a:r>
              <a:rPr lang="en-US" altLang="zh-CN"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美国南北战争</a:t>
            </a:r>
            <a:endPar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123" name="文本框 2"/>
          <p:cNvSpPr txBox="1"/>
          <p:nvPr/>
        </p:nvSpPr>
        <p:spPr>
          <a:xfrm>
            <a:off x="757555" y="1367790"/>
            <a:ext cx="8497570" cy="937260"/>
          </a:xfrm>
          <a:prstGeom prst="rect">
            <a:avLst/>
          </a:prstGeom>
          <a:solidFill>
            <a:schemeClr val="accent1"/>
          </a:solidFill>
          <a:ln w="9525">
            <a:noFill/>
          </a:ln>
        </p:spPr>
        <p:txBody>
          <a:bodyPr wrap="square">
            <a:spAutoFit/>
          </a:bodyPr>
          <a:p>
            <a:pPr algn="just">
              <a:lnSpc>
                <a:spcPts val="33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rPr>
              <a:t>考纲要求：讲述林肯在南北战争中的主要活动，说出《解放黑人奴隶宣言》的主要内容，理解南北战争在美国历史发展中的作用。</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p:cNvSpPr txBox="1"/>
          <p:nvPr/>
        </p:nvSpPr>
        <p:spPr>
          <a:xfrm>
            <a:off x="602615" y="2728595"/>
            <a:ext cx="11167745" cy="2809875"/>
          </a:xfrm>
          <a:prstGeom prst="rect">
            <a:avLst/>
          </a:prstGeom>
          <a:noFill/>
        </p:spPr>
        <p:txBody>
          <a:bodyPr wrap="square">
            <a:spAutoFit/>
          </a:bodyPr>
          <a:lstStyle/>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原因：</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kumimoji="0" lang="zh-CN" altLang="en-US" sz="2400" b="1" kern="1200" cap="none" spc="0" normalizeH="0" baseline="0" noProof="1" dirty="0">
                <a:solidFill>
                  <a:srgbClr val="1D41D5"/>
                </a:solidFill>
                <a:latin typeface="宋体" panose="02010600030101010101" pitchFamily="2" charset="-122"/>
              </a:rPr>
              <a:t>南方种植园经济（奴隶制）</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阻碍了美国资本主义经济的发展（根本原因）；</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（2）19世纪中期，围绕着</a:t>
            </a:r>
            <a:r>
              <a:rPr kumimoji="0" lang="zh-CN" altLang="en-US" sz="2400" b="1" kern="1200" cap="none" spc="0" normalizeH="0" baseline="0" noProof="1" dirty="0">
                <a:solidFill>
                  <a:srgbClr val="1D41D5"/>
                </a:solidFill>
                <a:latin typeface="宋体" panose="02010600030101010101" pitchFamily="2" charset="-122"/>
              </a:rPr>
              <a:t>奴隶制的废存</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问题，</a:t>
            </a:r>
            <a:r>
              <a:rPr lang="zh-CN" altLang="en-US" sz="2200" b="1">
                <a:latin typeface="微软雅黑" panose="020B0503020204020204" pitchFamily="34" charset="-122"/>
                <a:ea typeface="微软雅黑" panose="020B0503020204020204" pitchFamily="34" charset="-122"/>
                <a:cs typeface="微软雅黑" panose="020B0503020204020204" pitchFamily="34" charset="-122"/>
                <a:sym typeface="+mn-ea"/>
              </a:rPr>
              <a:t>南</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北之间的矛盾再也无法调和</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R="0" algn="just" defTabSz="914400">
              <a:lnSpc>
                <a:spcPts val="36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时间：</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1861~1865年</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600"/>
              </a:lnSpc>
              <a:buClrTx/>
              <a:buSzTx/>
              <a:buFont typeface="Arial" panose="020B0604020202020204" pitchFamily="34" charset="0"/>
              <a:buNone/>
              <a:defRPr/>
            </a:pPr>
            <a:r>
              <a:rPr lang="zh-CN" altLang="en-US" sz="2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导火索：</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1861年3月，主张逐步废除奴隶制的林肯就任美国总统。</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400"/>
              </a:lnSpc>
              <a:buClrTx/>
              <a:buSzTx/>
              <a:buFont typeface="Arial" panose="020B0604020202020204" pitchFamily="34" charset="0"/>
              <a:buNone/>
              <a:defRPr/>
            </a:pPr>
            <a:r>
              <a:rPr lang="zh-CN" altLang="en-US" sz="2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爆发：</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1861年4月，南方军队挑起内战，南北战争（美国内战）爆发</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400"/>
              </a:lnSpc>
              <a:buClrTx/>
              <a:buSzTx/>
              <a:buFont typeface="Arial" panose="020B0604020202020204" pitchFamily="34" charset="0"/>
              <a:buNone/>
              <a:defRPr/>
            </a:pPr>
            <a:endParaRPr kumimoji="0" lang="zh-CN" altLang="en-US" sz="2400" b="1" kern="1200" cap="none" spc="0" normalizeH="0" baseline="0" noProof="1" dirty="0">
              <a:solidFill>
                <a:srgbClr val="1D41D5"/>
              </a:solidFill>
              <a:latin typeface="宋体" panose="02010600030101010101" pitchFamily="2" charset="-122"/>
            </a:endParaRPr>
          </a:p>
        </p:txBody>
      </p:sp>
      <p:sp>
        <p:nvSpPr>
          <p:cNvPr id="2" name="文本框 1"/>
          <p:cNvSpPr txBox="1"/>
          <p:nvPr/>
        </p:nvSpPr>
        <p:spPr>
          <a:xfrm>
            <a:off x="602615" y="5210175"/>
            <a:ext cx="10811510" cy="460375"/>
          </a:xfrm>
          <a:prstGeom prst="rect">
            <a:avLst/>
          </a:prstGeom>
          <a:noFill/>
          <a:ln w="9525">
            <a:noFill/>
          </a:ln>
        </p:spPr>
        <p:txBody>
          <a:bodyPr wrap="square" anchor="t">
            <a:spAutoFit/>
          </a:bodyPr>
          <a:p>
            <a:r>
              <a:rPr lang="zh-CN" altLang="en-US" sz="2400" b="1" dirty="0">
                <a:solidFill>
                  <a:srgbClr val="FF0000"/>
                </a:solidFill>
                <a:latin typeface="微软雅黑" panose="020B0503020204020204" pitchFamily="34" charset="-122"/>
                <a:ea typeface="微软雅黑" panose="020B0503020204020204" pitchFamily="34" charset="-122"/>
              </a:rPr>
              <a:t>【考点点拔】南北战争中林肯政府所要解决的根本问题是国家统一问题。</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pic>
        <p:nvPicPr>
          <p:cNvPr id="8195" name="图片 2" descr="林肯"/>
          <p:cNvPicPr>
            <a:picLocks noChangeAspect="1"/>
          </p:cNvPicPr>
          <p:nvPr/>
        </p:nvPicPr>
        <p:blipFill>
          <a:blip r:embed="rId1"/>
          <a:stretch>
            <a:fillRect/>
          </a:stretch>
        </p:blipFill>
        <p:spPr>
          <a:xfrm>
            <a:off x="9859010" y="46990"/>
            <a:ext cx="2188845" cy="2809240"/>
          </a:xfrm>
          <a:prstGeom prst="rect">
            <a:avLst/>
          </a:prstGeom>
          <a:noFill/>
          <a:ln w="9525">
            <a:noFill/>
          </a:ln>
        </p:spPr>
      </p:pic>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6" name="图片 2" descr="office6\wpsassist\cache\A000220150321C66PPIC"/>
          <p:cNvPicPr>
            <a:picLocks noChangeAspect="1"/>
          </p:cNvPicPr>
          <p:nvPr/>
        </p:nvPicPr>
        <p:blipFill>
          <a:blip r:embed="rId1"/>
          <a:stretch>
            <a:fillRect/>
          </a:stretch>
        </p:blipFill>
        <p:spPr>
          <a:xfrm>
            <a:off x="1532255" y="-481330"/>
            <a:ext cx="3917950" cy="1411288"/>
          </a:xfrm>
          <a:prstGeom prst="rect">
            <a:avLst/>
          </a:prstGeom>
          <a:noFill/>
          <a:ln w="9525">
            <a:noFill/>
          </a:ln>
        </p:spPr>
      </p:pic>
      <p:sp>
        <p:nvSpPr>
          <p:cNvPr id="6147" name="文本框 1"/>
          <p:cNvSpPr txBox="1"/>
          <p:nvPr/>
        </p:nvSpPr>
        <p:spPr>
          <a:xfrm>
            <a:off x="546100" y="838200"/>
            <a:ext cx="11100435" cy="5028565"/>
          </a:xfrm>
          <a:prstGeom prst="rect">
            <a:avLst/>
          </a:prstGeom>
          <a:noFill/>
          <a:ln w="9525">
            <a:noFill/>
          </a:ln>
        </p:spPr>
        <p:txBody>
          <a:bodyPr wrap="square">
            <a:spAutoFit/>
          </a:bodyPr>
          <a:p>
            <a:pPr algn="just">
              <a:lnSpc>
                <a:spcPts val="3500"/>
              </a:lnSpc>
            </a:pPr>
            <a:r>
              <a:rPr lang="en-US" altLang="zh-CN"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初期：</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由于准备不足，北方军队在战争初期一再失利。</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转折：</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1862年，林肯政府颁布了</a:t>
            </a:r>
            <a:r>
              <a:rPr lang="zh-CN" altLang="en-US" sz="2400" b="1" dirty="0">
                <a:solidFill>
                  <a:srgbClr val="1D41D5"/>
                </a:solidFill>
                <a:latin typeface="宋体" panose="02010600030101010101" pitchFamily="2" charset="-122"/>
                <a:sym typeface="Arial" panose="020B0604020202020204" pitchFamily="34" charset="0"/>
              </a:rPr>
              <a:t>《宅地法》和《解放黑人奴隶宣言》</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（赢得了包括黑人奴隶在内的广大人民的支持，</a:t>
            </a:r>
            <a:r>
              <a:rPr lang="zh-CN" altLang="en-US" sz="2400" b="1" dirty="0">
                <a:solidFill>
                  <a:srgbClr val="1D41D5"/>
                </a:solidFill>
                <a:latin typeface="宋体" panose="02010600030101010101" pitchFamily="2" charset="-122"/>
                <a:sym typeface="Arial" panose="020B0604020202020204" pitchFamily="34" charset="0"/>
              </a:rPr>
              <a:t>扭转了美国南北战争的局势。）</a:t>
            </a:r>
            <a:endParaRPr lang="zh-CN" altLang="en-US" sz="2400" b="1" dirty="0">
              <a:solidFill>
                <a:srgbClr val="1D41D5"/>
              </a:solidFill>
              <a:latin typeface="宋体" panose="02010600030101010101" pitchFamily="2" charset="-122"/>
              <a:sym typeface="Arial" panose="020B0604020202020204" pitchFamily="34" charset="0"/>
            </a:endParaRPr>
          </a:p>
          <a:p>
            <a:pPr algn="just">
              <a:lnSpc>
                <a:spcPts val="3500"/>
              </a:lnSpc>
            </a:pPr>
            <a:endParaRPr lang="zh-CN" altLang="en-US" sz="2400" b="1" dirty="0">
              <a:solidFill>
                <a:srgbClr val="1D41D5"/>
              </a:solidFill>
              <a:latin typeface="宋体" panose="02010600030101010101" pitchFamily="2" charset="-122"/>
              <a:sym typeface="Arial" panose="020B0604020202020204" pitchFamily="34" charset="0"/>
            </a:endParaRPr>
          </a:p>
          <a:p>
            <a:pPr algn="just">
              <a:lnSpc>
                <a:spcPts val="3500"/>
              </a:lnSpc>
            </a:pP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结束：</a:t>
            </a:r>
            <a:r>
              <a:rPr lang="zh-CN" altLang="en-US" sz="2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1865</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年，南北战争以</a:t>
            </a:r>
            <a:r>
              <a:rPr lang="zh-CN" altLang="en-US" sz="2400" b="1" dirty="0">
                <a:solidFill>
                  <a:srgbClr val="1D41D5"/>
                </a:solidFill>
                <a:latin typeface="宋体" panose="02010600030101010101" pitchFamily="2" charset="-122"/>
                <a:sym typeface="Arial" panose="020B0604020202020204" pitchFamily="34" charset="0"/>
              </a:rPr>
              <a:t>北方</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的胜利告终，美国的统一最终得到维护。</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意义：</a:t>
            </a:r>
            <a:endPar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南北战争是美国历史上</a:t>
            </a:r>
            <a:r>
              <a:rPr lang="zh-CN" altLang="en-US" sz="2400" b="1" dirty="0">
                <a:solidFill>
                  <a:srgbClr val="1D41D5"/>
                </a:solidFill>
                <a:latin typeface="宋体" panose="02010600030101010101" pitchFamily="2" charset="-122"/>
                <a:sym typeface="Arial" panose="020B0604020202020204" pitchFamily="34" charset="0"/>
              </a:rPr>
              <a:t>第二次资产阶级革命</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algn="just">
              <a:lnSpc>
                <a:spcPts val="3500"/>
              </a:lnSpc>
            </a:pPr>
            <a:r>
              <a:rPr lang="zh-CN" altLang="en-US" sz="2400" b="1" dirty="0">
                <a:solidFill>
                  <a:srgbClr val="1D41D5"/>
                </a:solidFill>
                <a:latin typeface="宋体" panose="02010600030101010101" pitchFamily="2" charset="-122"/>
                <a:sym typeface="Arial" panose="020B0604020202020204" pitchFamily="34" charset="0"/>
              </a:rPr>
              <a:t>    维护了国家统一，废除了奴隶制度，扫清了资本主义发展的又一大障碍，为美国资本主义经济的迅速发展创造了条件</a:t>
            </a:r>
            <a:r>
              <a:rPr lang="zh-CN" altLang="en-US" sz="2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44805" y="3850640"/>
            <a:ext cx="11249660" cy="2335530"/>
          </a:xfrm>
          <a:prstGeom prst="rect">
            <a:avLst/>
          </a:prstGeom>
          <a:noFill/>
        </p:spPr>
        <p:txBody>
          <a:bodyPr wrap="square">
            <a:spAutoFit/>
          </a:bodyPr>
          <a:lstStyle/>
          <a:p>
            <a:pPr marR="0" algn="just" defTabSz="914400">
              <a:lnSpc>
                <a:spcPts val="3500"/>
              </a:lnSpc>
              <a:buClrTx/>
              <a:buSzTx/>
              <a:buFont typeface="Arial" panose="020B0604020202020204" pitchFamily="34" charset="0"/>
              <a:buNone/>
              <a:defRPr/>
            </a:pPr>
            <a:r>
              <a:rPr kumimoji="0" lang="en-US" altLang="zh-CN" sz="2600" b="1" kern="1200" cap="none" spc="0" normalizeH="0" baseline="0" noProof="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《宅地法》</a:t>
            </a:r>
            <a:endParaRPr kumimoji="0" lang="zh-CN" altLang="en-US" sz="2200" b="1" kern="1200" cap="none" spc="0" normalizeH="0" baseline="0" noProof="1">
              <a:ln w="22225">
                <a:solidFill>
                  <a:schemeClr val="accent2"/>
                </a:solidFill>
                <a:prstDash val="solid"/>
              </a:ln>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颁布：</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1862年5月</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内容：</a:t>
            </a: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凡是美国公民，只要交10美元手续费，就可以在美国西部得到一块土地，连续耕种5年后，这块土地就成为他的私有财产。</a:t>
            </a:r>
            <a:endPar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R="0" algn="just" defTabSz="914400">
              <a:lnSpc>
                <a:spcPts val="3500"/>
              </a:lnSpc>
              <a:buClrTx/>
              <a:buSzTx/>
              <a:buFont typeface="Arial" panose="020B0604020202020204" pitchFamily="34" charset="0"/>
              <a:buNone/>
              <a:defRPr/>
            </a:pPr>
            <a:r>
              <a:rPr kumimoji="0" lang="zh-CN" altLang="en-US" sz="2200" b="1" kern="1200" cap="none" spc="0" normalizeH="0" baseline="0" noProof="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2200" b="1" kern="1200" cap="none" spc="0" normalizeH="0" baseline="0" noProof="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影响：</a:t>
            </a:r>
            <a:r>
              <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满足了人民对</a:t>
            </a:r>
            <a:r>
              <a:rPr kumimoji="0" lang="zh-CN" altLang="en-US" sz="2400" b="1" kern="1200" cap="none" spc="0" normalizeH="0" baseline="0" noProof="1" dirty="0">
                <a:solidFill>
                  <a:srgbClr val="1D41D5"/>
                </a:solidFill>
                <a:latin typeface="宋体" panose="02010600030101010101" pitchFamily="2" charset="-122"/>
              </a:rPr>
              <a:t>土地</a:t>
            </a:r>
            <a:r>
              <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的需求，得到了人民的支持。</a:t>
            </a:r>
            <a:endParaRPr kumimoji="0" lang="zh-CN" altLang="en-US" sz="2400" b="1" kern="1200" cap="none" spc="0" normalizeH="0" baseline="0" noProof="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a:graphicFrameLocks noGrp="1"/>
          </p:cNvGraphicFramePr>
          <p:nvPr/>
        </p:nvGraphicFramePr>
        <p:xfrm>
          <a:off x="441325" y="635635"/>
          <a:ext cx="11057255" cy="3076575"/>
        </p:xfrm>
        <a:graphic>
          <a:graphicData uri="http://schemas.openxmlformats.org/drawingml/2006/table">
            <a:tbl>
              <a:tblPr firstRow="1" bandRow="1">
                <a:tableStyleId>{5C22544A-7EE6-4342-B048-85BDC9FD1C3A}</a:tableStyleId>
              </a:tblPr>
              <a:tblGrid>
                <a:gridCol w="1437640"/>
                <a:gridCol w="1067435"/>
                <a:gridCol w="4129405"/>
                <a:gridCol w="2211070"/>
                <a:gridCol w="2211705"/>
              </a:tblGrid>
              <a:tr h="822960">
                <a:tc rowSpan="3">
                  <a:txBody>
                    <a:bodyPr/>
                    <a:p>
                      <a:pPr algn="ctr"/>
                      <a:r>
                        <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《解放黑人奴隶宣言》</a:t>
                      </a:r>
                      <a:endParaRPr lang="en-US" altLang="zh-CN" sz="26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颁布时间</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1862年</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颁布者</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林肯</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2960">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主要内容</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规定从</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1863</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年元旦起，废除叛乱各州的奴隶制，允许奴隶作为自由人参加北方军队</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30655">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smtClean="0">
                          <a:solidFill>
                            <a:schemeClr val="tx1"/>
                          </a:solidFill>
                          <a:latin typeface="微软雅黑" panose="020B0503020204020204" pitchFamily="34" charset="-122"/>
                          <a:ea typeface="微软雅黑" panose="020B0503020204020204" pitchFamily="34" charset="-122"/>
                        </a:rPr>
                        <a:t>作用</a:t>
                      </a:r>
                      <a:endParaRPr lang="zh-CN" altLang="en-US" sz="2400" b="1" dirty="0" smtClean="0">
                        <a:solidFill>
                          <a:schemeClr val="tx1"/>
                        </a:solidFill>
                        <a:latin typeface="微软雅黑" panose="020B0503020204020204" pitchFamily="34" charset="-122"/>
                        <a:ea typeface="微软雅黑" panose="020B0503020204020204" pitchFamily="34" charset="-122"/>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）提高了林肯政府的威信，</a:t>
                      </a:r>
                      <a:r>
                        <a:rPr lang="zh-CN" altLang="en-US" sz="2400" b="1" dirty="0">
                          <a:solidFill>
                            <a:srgbClr val="1D41D5"/>
                          </a:solidFill>
                          <a:latin typeface="宋体" panose="02010600030101010101" pitchFamily="2" charset="-122"/>
                        </a:rPr>
                        <a:t>调动了广大人民群众的积极性</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l"/>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）解放了</a:t>
                      </a:r>
                      <a:r>
                        <a:rPr lang="zh-CN" altLang="en-US" sz="2400" b="1" dirty="0">
                          <a:solidFill>
                            <a:srgbClr val="1D41D5"/>
                          </a:solidFill>
                          <a:latin typeface="宋体" panose="02010600030101010101" pitchFamily="2" charset="-122"/>
                        </a:rPr>
                        <a:t>劳动力</a:t>
                      </a:r>
                      <a:r>
                        <a:rPr lang="zh-CN" altLang="en-US" sz="2400"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，促进了美国资本主义的发展</a:t>
                      </a:r>
                      <a:endParaRPr lang="zh-CN" altLang="en-US" sz="2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TAG_VERSION" val="1.0"/>
  <p:tag name="KSO_WM_TEMPLATE_CATEGORY" val="custom"/>
  <p:tag name="KSO_WM_TEMPLATE_INDEX" val="20184553"/>
  <p:tag name="KSO_WM_SCREEN_THEME_FLAG" val="Dlrq25wU2PGuGg5bbmjbDPsAMF5z7U5JaS8z4mnTcAPvBOkPFZ5mmduoqDPwgQOV6l1bHDg14/1C5S5dOgZ/SekDKY8bqRcR8ipxUtDMhOk="/>
</p:tagLst>
</file>

<file path=ppt/tags/tag2.xml><?xml version="1.0" encoding="utf-8"?>
<p:tagLst xmlns:p="http://schemas.openxmlformats.org/presentationml/2006/main">
  <p:tag name="KSO_WM_TAG_VERSION" val="1.0"/>
  <p:tag name="KSO_WM_TEMPLATE_CATEGORY" val="custom"/>
  <p:tag name="KSO_WM_TEMPLATE_INDEX" val="20184553"/>
  <p:tag name="KSO_WM_SCREEN_THEME_FLAG" val="Dlrq25wU2PGuGg5bbmjbDPsAMF5z7U5JaS8z4mnTcAPvBOkPFZ5mmduoqDPwgQOV6l1bHDg14/1C5S5dOgZ/SekDKY8bqRcR8ipxUtDMhOk="/>
</p:tagLst>
</file>

<file path=ppt/tags/tag3.xml><?xml version="1.0" encoding="utf-8"?>
<p:tagLst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 name="KSO_WM_SCREEN_THEME_FLAG" val="Dlrq25wU2PGuGg5bbmjbDPsAMF5z7U5JaS8z4mnTcAPvBOkPFZ5mmduoqDPwgQOV6l1bHDg14/1C5S5dOgZ/SekDKY8bqRcR8ipxUtDMhOk="/>
</p:tagLst>
</file>

<file path=ppt/tags/tag4.xml><?xml version="1.0" encoding="utf-8"?>
<p:tagLst xmlns:p="http://schemas.openxmlformats.org/presentationml/2006/main">
  <p:tag name="KSO_WM_TEMPLATE_CATEGORY" val="custom"/>
  <p:tag name="KSO_WM_TEMPLATE_INDEX" val="674"/>
  <p:tag name="KSO_WM_SCREEN_THEME_FLAG" val="Dlrq25wU2PGuGg5bbmjbDPsAMF5z7U5JaS8z4mnTcAPvBOkPFZ5mmduoqDPwgQOV6l1bHDg14/1C5S5dOgZ/SekDKY8bqRcR8ipxUtDMhOk="/>
</p:tagLst>
</file>

<file path=ppt/tags/tag5.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PsAMF5z7U5JaS8z4mnTcAPvBOkPFZ5mmduoqDPwgQOV6l1bHDg14/1C5S5dOgZ/SekDKY8bqRcR8ipxUtDMhOk="/>
</p:tagLst>
</file>

<file path=ppt/theme/theme1.xml><?xml version="1.0" encoding="utf-8"?>
<a:theme xmlns:a="http://schemas.openxmlformats.org/drawingml/2006/main" name="Office 主题">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8726</Words>
  <PresentationFormat>宽屏</PresentationFormat>
  <Paragraphs>585</Paragraphs>
  <Slides>32</Slides>
  <Notes>31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32</vt:i4>
      </vt:variant>
    </vt:vector>
  </HeadingPairs>
  <TitlesOfParts>
    <vt:vector size="41" baseType="lpstr">
      <vt:lpstr>Arial</vt:lpstr>
      <vt:lpstr>宋体</vt:lpstr>
      <vt:lpstr>Wingdings</vt:lpstr>
      <vt:lpstr>黑体</vt:lpstr>
      <vt:lpstr>微软雅黑</vt:lpstr>
      <vt:lpstr>Times New Roman</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2018-03-01T02:03:00Z</dcterms:created>
  <dcterms:modified xsi:type="dcterms:W3CDTF">2022-01-13T02:49:26Z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0388550A05C54DC590B2F8D93F761C8D</vt:lpwstr>
  </property>
</Properties>
</file>