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Override PartName="/ppt/tags/tag76.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10" r:id="rId3"/>
    <p:sldId id="411" r:id="rId4"/>
    <p:sldId id="416" r:id="rId5"/>
    <p:sldId id="412" r:id="rId6"/>
    <p:sldId id="413" r:id="rId7"/>
    <p:sldId id="415" r:id="rId8"/>
    <p:sldId id="419" r:id="rId9"/>
    <p:sldId id="417" r:id="rId10"/>
    <p:sldId id="420" r:id="rId11"/>
    <p:sldId id="423" r:id="rId12"/>
    <p:sldId id="418" r:id="rId13"/>
    <p:sldId id="421" r:id="rId14"/>
    <p:sldId id="414"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1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slide" Target="slides/slide2.xml" Id="rId4" /><Relationship Type="http://schemas.openxmlformats.org/officeDocument/2006/relationships/slide" Target="slides/slide1.xml" Id="rId3" /><Relationship Type="http://schemas.openxmlformats.org/officeDocument/2006/relationships/theme" Target="theme/theme1.xml" Id="rId2" /><Relationship Type="http://schemas.openxmlformats.org/officeDocument/2006/relationships/tableStyles" Target="tableStyles.xml" Id="rId18" /><Relationship Type="http://schemas.openxmlformats.org/officeDocument/2006/relationships/viewProps" Target="viewProps.xml" Id="rId17" /><Relationship Type="http://schemas.openxmlformats.org/officeDocument/2006/relationships/presProps" Target="presProps.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76.xml" Id="R9ae79157a8124230" /></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6.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3820" y="257175"/>
            <a:ext cx="12108180" cy="6369685"/>
          </a:xfrm>
          <a:prstGeom prst="rect">
            <a:avLst/>
          </a:prstGeom>
          <a:noFill/>
        </p:spPr>
        <p:txBody>
          <a:bodyPr wrap="square" rtlCol="0">
            <a:spAutoFit/>
          </a:bodyPr>
          <a:p>
            <a:r>
              <a:rPr lang="zh-CN" altLang="en-US" sz="2400" b="1">
                <a:sym typeface="+mn-ea"/>
              </a:rPr>
              <a:t>〖题型示例〗例1、西蒙·玻利瓦尔曾说：“独立是唯一的赐福，要以其他一切为代价。”他践行的独立是（     ）</a:t>
            </a:r>
            <a:endParaRPr lang="zh-CN" altLang="en-US" sz="2400" b="1">
              <a:sym typeface="+mn-ea"/>
            </a:endParaRPr>
          </a:p>
          <a:p>
            <a:r>
              <a:rPr lang="zh-CN" altLang="en-US" sz="2400" b="1">
                <a:sym typeface="+mn-ea"/>
              </a:rPr>
              <a:t>A.美国独立战争          B.法国大革命      C.拉丁美洲独立运动      D.印度民族大起义</a:t>
            </a:r>
            <a:endParaRPr lang="zh-CN" altLang="en-US" sz="2400" b="1">
              <a:sym typeface="+mn-ea"/>
            </a:endParaRPr>
          </a:p>
          <a:p>
            <a:r>
              <a:rPr lang="zh-CN" altLang="en-US" sz="2400" b="1">
                <a:sym typeface="+mn-ea"/>
              </a:rPr>
              <a:t>例2、由于国情不同，近代主要资本主义国家走上资本主义道路的方式也各不相同。其中，通过自上而下的改革走上资本主义道路的国家是（     ）</a:t>
            </a:r>
            <a:endParaRPr lang="zh-CN" altLang="en-US" sz="2400" b="1">
              <a:sym typeface="+mn-ea"/>
            </a:endParaRPr>
          </a:p>
          <a:p>
            <a:r>
              <a:rPr lang="zh-CN" altLang="en-US" sz="2400" b="1">
                <a:sym typeface="+mn-ea"/>
              </a:rPr>
              <a:t>A.英国、法国       B.英国、美国       C.俄国、日本       D.日本、美国</a:t>
            </a:r>
            <a:endParaRPr lang="zh-CN" altLang="en-US" sz="2400" b="1">
              <a:sym typeface="+mn-ea"/>
            </a:endParaRPr>
          </a:p>
          <a:p>
            <a:r>
              <a:rPr lang="zh-CN" altLang="en-US" sz="2400" b="1">
                <a:sym typeface="+mn-ea"/>
              </a:rPr>
              <a:t>例3、美国内战爆发后，林肯说：“我在这场斗争中的最高目标是拯救联邦而不是拯救或摧毁奴隶制。”材料中“拯救联邦”的含义是（     ）</a:t>
            </a:r>
            <a:endParaRPr lang="zh-CN" altLang="en-US" sz="2400" b="1">
              <a:sym typeface="+mn-ea"/>
            </a:endParaRPr>
          </a:p>
          <a:p>
            <a:r>
              <a:rPr lang="zh-CN" altLang="en-US" sz="2400" b="1">
                <a:sym typeface="+mn-ea"/>
              </a:rPr>
              <a:t>A.摧毁英国殖民统治    B.建立联邦制共和国      C.维护国家统一        D.解放黑人奴隶</a:t>
            </a:r>
            <a:endParaRPr lang="zh-CN" altLang="en-US" sz="2400" b="1">
              <a:sym typeface="+mn-ea"/>
            </a:endParaRPr>
          </a:p>
          <a:p>
            <a:r>
              <a:rPr lang="zh-CN" altLang="en-US" sz="2400" b="1">
                <a:sym typeface="+mn-ea"/>
              </a:rPr>
              <a:t>例4、战争伊始美国的铁路还没有连通到太平洋沿岸，战后不久，铁路网就像蜘蛛吐丝一样密布在了整个北美大陆。这主要是由于南北战争（     ）</a:t>
            </a:r>
            <a:endParaRPr lang="zh-CN" altLang="en-US" sz="2400" b="1">
              <a:sym typeface="+mn-ea"/>
            </a:endParaRPr>
          </a:p>
          <a:p>
            <a:r>
              <a:rPr lang="en-US" altLang="zh-CN" sz="2400" b="1">
                <a:sym typeface="+mn-ea"/>
              </a:rPr>
              <a:t>A</a:t>
            </a:r>
            <a:r>
              <a:rPr lang="zh-CN" altLang="en-US" sz="2400" b="1">
                <a:sym typeface="+mn-ea"/>
              </a:rPr>
              <a:t>使美国摆脱了殖民压迫           </a:t>
            </a:r>
            <a:r>
              <a:rPr lang="en-US" altLang="zh-CN" sz="2400" b="1">
                <a:sym typeface="+mn-ea"/>
              </a:rPr>
              <a:t>B</a:t>
            </a:r>
            <a:r>
              <a:rPr lang="zh-CN" altLang="en-US" sz="2400" b="1">
                <a:sym typeface="+mn-ea"/>
              </a:rPr>
              <a:t>推动北方完成工业革命</a:t>
            </a:r>
            <a:endParaRPr lang="zh-CN" altLang="en-US" sz="2400" b="1">
              <a:sym typeface="+mn-ea"/>
            </a:endParaRPr>
          </a:p>
          <a:p>
            <a:r>
              <a:rPr lang="en-US" altLang="zh-CN" sz="2400" b="1">
                <a:sym typeface="+mn-ea"/>
              </a:rPr>
              <a:t>C</a:t>
            </a:r>
            <a:r>
              <a:rPr lang="zh-CN" altLang="en-US" sz="2400" b="1">
                <a:sym typeface="+mn-ea"/>
              </a:rPr>
              <a:t>刺激了美国领土的扩张           D.为经济发展创造了条件</a:t>
            </a:r>
            <a:endParaRPr lang="zh-CN" altLang="en-US" sz="2400" b="1">
              <a:sym typeface="+mn-ea"/>
            </a:endParaRPr>
          </a:p>
          <a:p>
            <a:r>
              <a:rPr lang="zh-CN" altLang="en-US" sz="2400" b="1">
                <a:sym typeface="+mn-ea"/>
              </a:rPr>
              <a:t>例5、“那时（明治维新期间），相当多的日本青年拒绝使用筷子，而改用西式刀叉切割进食；他们改吃牛肉，骑欧洲洋马；他们炫耀家中的西洋钟和达·芬奇的油画。”这反映了日本推行（     ）</a:t>
            </a:r>
            <a:endParaRPr lang="zh-CN" altLang="en-US" sz="2400" b="1">
              <a:sym typeface="+mn-ea"/>
            </a:endParaRPr>
          </a:p>
          <a:p>
            <a:r>
              <a:rPr lang="zh-CN" altLang="en-US" sz="2400" b="1">
                <a:sym typeface="+mn-ea"/>
              </a:rPr>
              <a:t>A.殖产兴业          B.文明开化C.创办实业          D.闭关锁国</a:t>
            </a:r>
            <a:endParaRPr lang="zh-CN" altLang="en-US" sz="2400" b="1"/>
          </a:p>
        </p:txBody>
      </p:sp>
      <p:sp>
        <p:nvSpPr>
          <p:cNvPr id="3" name="文本框 2"/>
          <p:cNvSpPr txBox="1"/>
          <p:nvPr/>
        </p:nvSpPr>
        <p:spPr>
          <a:xfrm>
            <a:off x="11272520" y="61531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4" name="文本框 3"/>
          <p:cNvSpPr txBox="1"/>
          <p:nvPr/>
        </p:nvSpPr>
        <p:spPr>
          <a:xfrm>
            <a:off x="10301605" y="186309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5" name="文本框 4"/>
          <p:cNvSpPr txBox="1"/>
          <p:nvPr/>
        </p:nvSpPr>
        <p:spPr>
          <a:xfrm>
            <a:off x="8172450" y="279273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10076815" y="4070350"/>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7" name="文本框 6"/>
          <p:cNvSpPr txBox="1"/>
          <p:nvPr/>
        </p:nvSpPr>
        <p:spPr>
          <a:xfrm>
            <a:off x="9976485" y="587438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P spid="7" grpId="0"/>
      <p:bldP spid="7"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文本框 7"/>
          <p:cNvSpPr txBox="1"/>
          <p:nvPr/>
        </p:nvSpPr>
        <p:spPr>
          <a:xfrm>
            <a:off x="0" y="1568450"/>
            <a:ext cx="11933555" cy="829945"/>
          </a:xfrm>
          <a:prstGeom prst="rect">
            <a:avLst/>
          </a:prstGeom>
          <a:noFill/>
        </p:spPr>
        <p:txBody>
          <a:bodyPr wrap="square" rtlCol="0">
            <a:spAutoFit/>
          </a:bodyPr>
          <a:p>
            <a:r>
              <a:rPr lang="zh-CN" altLang="en-US" sz="2400" b="1">
                <a:sym typeface="+mn-ea"/>
              </a:rPr>
              <a:t>材料三  “与其等农民自下而上起来解放自己，不如自上而下来解放农民”。“诸位会深信，凡能够维护地主利益的措施，都——地做到了”。——俄国沙皇亚历山大二世</a:t>
            </a:r>
            <a:endParaRPr lang="zh-CN" altLang="en-US" sz="2400" b="1">
              <a:sym typeface="+mn-ea"/>
            </a:endParaRPr>
          </a:p>
        </p:txBody>
      </p:sp>
      <p:sp>
        <p:nvSpPr>
          <p:cNvPr id="6" name="文本框 5"/>
          <p:cNvSpPr txBox="1"/>
          <p:nvPr/>
        </p:nvSpPr>
        <p:spPr>
          <a:xfrm>
            <a:off x="173990" y="2524125"/>
            <a:ext cx="11584940" cy="829945"/>
          </a:xfrm>
          <a:prstGeom prst="rect">
            <a:avLst/>
          </a:prstGeom>
          <a:noFill/>
        </p:spPr>
        <p:txBody>
          <a:bodyPr wrap="square" rtlCol="0">
            <a:spAutoFit/>
          </a:bodyPr>
          <a:p>
            <a:r>
              <a:rPr lang="zh-CN" altLang="en-US" sz="2400" b="1"/>
              <a:t>（3）材料二、三分别说明了日、俄两国的改革是在什么背景下进行的？两国改革有何共同影响？</a:t>
            </a:r>
            <a:endParaRPr lang="zh-CN" altLang="en-US" sz="2400" b="1"/>
          </a:p>
        </p:txBody>
      </p:sp>
      <p:sp>
        <p:nvSpPr>
          <p:cNvPr id="7" name="文本框 6"/>
          <p:cNvSpPr txBox="1"/>
          <p:nvPr/>
        </p:nvSpPr>
        <p:spPr>
          <a:xfrm>
            <a:off x="-10795" y="4899660"/>
            <a:ext cx="12068175" cy="460375"/>
          </a:xfrm>
          <a:prstGeom prst="rect">
            <a:avLst/>
          </a:prstGeom>
          <a:noFill/>
        </p:spPr>
        <p:txBody>
          <a:bodyPr wrap="square" rtlCol="0">
            <a:spAutoFit/>
          </a:bodyPr>
          <a:p>
            <a:r>
              <a:rPr lang="zh-CN" altLang="en-US" sz="2400" b="1">
                <a:sym typeface="+mn-ea"/>
              </a:rPr>
              <a:t>（4）综合材料一、二、三反映的历史事件，谈谈它们共同产生的历史作用。</a:t>
            </a:r>
            <a:endParaRPr lang="zh-CN" altLang="en-US" sz="2400" b="1">
              <a:sym typeface="+mn-ea"/>
            </a:endParaRPr>
          </a:p>
        </p:txBody>
      </p:sp>
      <p:sp>
        <p:nvSpPr>
          <p:cNvPr id="3" name="文本框 2"/>
          <p:cNvSpPr txBox="1"/>
          <p:nvPr/>
        </p:nvSpPr>
        <p:spPr>
          <a:xfrm>
            <a:off x="0" y="0"/>
            <a:ext cx="12057380" cy="1568450"/>
          </a:xfrm>
          <a:prstGeom prst="rect">
            <a:avLst/>
          </a:prstGeom>
          <a:noFill/>
        </p:spPr>
        <p:txBody>
          <a:bodyPr wrap="square" rtlCol="0">
            <a:spAutoFit/>
          </a:bodyPr>
          <a:p>
            <a:r>
              <a:rPr lang="zh-CN" altLang="en-US" sz="2400" b="1">
                <a:sym typeface="+mn-ea"/>
              </a:rPr>
              <a:t>材料二  当日本19世纪中叶开始面临西方资本主义国家的侵略威胁时，能够以这些国家为榜样，顺利地实现了本国的社会变革，走上独立的资本主义发展道路。19世纪中后期，日本以纺织业为重点的轻工业发展特别迅速，到1890年日本已从棉纺进口国变为棉纺出口国。</a:t>
            </a:r>
            <a:endParaRPr lang="zh-CN" altLang="en-US" sz="2400" b="1">
              <a:sym typeface="+mn-ea"/>
            </a:endParaRPr>
          </a:p>
        </p:txBody>
      </p:sp>
      <p:sp>
        <p:nvSpPr>
          <p:cNvPr id="2" name="文本框 1"/>
          <p:cNvSpPr txBox="1"/>
          <p:nvPr/>
        </p:nvSpPr>
        <p:spPr>
          <a:xfrm>
            <a:off x="144145" y="3354070"/>
            <a:ext cx="11541760" cy="460375"/>
          </a:xfrm>
          <a:prstGeom prst="rect">
            <a:avLst/>
          </a:prstGeom>
          <a:noFill/>
        </p:spPr>
        <p:txBody>
          <a:bodyPr wrap="square" rtlCol="0">
            <a:spAutoFit/>
          </a:bodyPr>
          <a:p>
            <a:r>
              <a:rPr lang="zh-CN" altLang="en-US" sz="2400" b="1">
                <a:solidFill>
                  <a:schemeClr val="accent1">
                    <a:lumMod val="75000"/>
                  </a:schemeClr>
                </a:solidFill>
                <a:sym typeface="+mn-ea"/>
              </a:rPr>
              <a:t>（3）日本面临着西方列强的侵略，民族危机严重，俄国面临严重的农奴制危机；</a:t>
            </a:r>
            <a:endParaRPr lang="zh-CN" altLang="en-US" sz="2400" b="1">
              <a:solidFill>
                <a:schemeClr val="accent1">
                  <a:lumMod val="75000"/>
                </a:schemeClr>
              </a:solidFill>
              <a:sym typeface="+mn-ea"/>
            </a:endParaRPr>
          </a:p>
        </p:txBody>
      </p:sp>
      <p:sp>
        <p:nvSpPr>
          <p:cNvPr id="4" name="文本框 3"/>
          <p:cNvSpPr txBox="1"/>
          <p:nvPr/>
        </p:nvSpPr>
        <p:spPr>
          <a:xfrm>
            <a:off x="201295" y="3934460"/>
            <a:ext cx="11789410" cy="829945"/>
          </a:xfrm>
          <a:prstGeom prst="rect">
            <a:avLst/>
          </a:prstGeom>
          <a:noFill/>
        </p:spPr>
        <p:txBody>
          <a:bodyPr wrap="square" rtlCol="0">
            <a:spAutoFit/>
          </a:bodyPr>
          <a:p>
            <a:r>
              <a:rPr lang="zh-CN" altLang="en-US" sz="2400" b="1">
                <a:solidFill>
                  <a:schemeClr val="accent1">
                    <a:lumMod val="75000"/>
                  </a:schemeClr>
                </a:solidFill>
                <a:sym typeface="+mn-ea"/>
              </a:rPr>
              <a:t>都促进了本国资本主义经济的发展，都改变了社会性质，是本国历史的转折点，都保留了封建残余，改革都不彻底</a:t>
            </a:r>
            <a:endParaRPr lang="zh-CN" altLang="en-US" sz="2400" b="1">
              <a:solidFill>
                <a:schemeClr val="accent1">
                  <a:lumMod val="75000"/>
                </a:schemeClr>
              </a:solidFill>
              <a:sym typeface="+mn-ea"/>
            </a:endParaRPr>
          </a:p>
        </p:txBody>
      </p:sp>
      <p:sp>
        <p:nvSpPr>
          <p:cNvPr id="5" name="文本框 4"/>
          <p:cNvSpPr txBox="1"/>
          <p:nvPr/>
        </p:nvSpPr>
        <p:spPr>
          <a:xfrm>
            <a:off x="127635" y="5500370"/>
            <a:ext cx="11677015" cy="1198880"/>
          </a:xfrm>
          <a:prstGeom prst="rect">
            <a:avLst/>
          </a:prstGeom>
          <a:noFill/>
        </p:spPr>
        <p:txBody>
          <a:bodyPr wrap="square" rtlCol="0">
            <a:spAutoFit/>
          </a:bodyPr>
          <a:p>
            <a:r>
              <a:rPr lang="zh-CN" altLang="en-US" sz="2400" b="1">
                <a:solidFill>
                  <a:schemeClr val="accent1">
                    <a:lumMod val="75000"/>
                  </a:schemeClr>
                </a:solidFill>
                <a:sym typeface="+mn-ea"/>
              </a:rPr>
              <a:t>（4）随着第一次工业革命的拓展，资本主义经济进入飞速发展时期，与之相适应，出现新一波资产阶级改革与改良浪潮。资本主义已越出少数几国范围而形成世界体系，资本主义制度的主导地位在世界范围最终确立</a:t>
            </a:r>
            <a:endParaRPr lang="zh-CN" altLang="en-US" sz="24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P spid="5" grpId="0"/>
      <p:bldP spid="5"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5880" y="111125"/>
            <a:ext cx="12080240" cy="2245360"/>
          </a:xfrm>
          <a:prstGeom prst="rect">
            <a:avLst/>
          </a:prstGeom>
          <a:noFill/>
        </p:spPr>
        <p:txBody>
          <a:bodyPr wrap="square" rtlCol="0">
            <a:spAutoFit/>
          </a:bodyPr>
          <a:p>
            <a:r>
              <a:rPr lang="zh-CN" altLang="en-US" sz="2000" b="1">
                <a:sym typeface="+mn-ea"/>
              </a:rPr>
              <a:t>14．阅读材料，回答问题。</a:t>
            </a:r>
            <a:endParaRPr lang="zh-CN" altLang="en-US" sz="2000" b="1">
              <a:sym typeface="+mn-ea"/>
            </a:endParaRPr>
          </a:p>
          <a:p>
            <a:r>
              <a:rPr lang="zh-CN" altLang="en-US" sz="2000" b="1">
                <a:sym typeface="+mn-ea"/>
              </a:rPr>
              <a:t>材料一(叛乱地区)“为人占有而做奴隶的人们都应在那时及以后永远获得自由”“合众国政府行政部门，包括陆海军当局，将承认并保障上述人等的自由”。</a:t>
            </a:r>
            <a:endParaRPr lang="zh-CN" altLang="en-US" sz="2000" b="1">
              <a:sym typeface="+mn-ea"/>
            </a:endParaRPr>
          </a:p>
          <a:p>
            <a:r>
              <a:rPr lang="zh-CN" altLang="en-US" sz="2000" b="1">
                <a:sym typeface="+mn-ea"/>
              </a:rPr>
              <a:t>材料二农民有人身自由和一般公民权，地主不能买卖和交换农民。农民有拥有财产、担任公职、进行诉讼和从事工商业的权利。农民还可以获得一份土地，但必须以赎买的方式分到一块耕地和宅旁园地。</a:t>
            </a:r>
            <a:endParaRPr lang="zh-CN" altLang="en-US" sz="2000" b="1">
              <a:sym typeface="+mn-ea"/>
            </a:endParaRPr>
          </a:p>
          <a:p>
            <a:r>
              <a:rPr lang="zh-CN" altLang="en-US" sz="2000" b="1">
                <a:sym typeface="+mn-ea"/>
              </a:rPr>
              <a:t>材料三近日我国之上策，与其坐等邻国开明而共兴亚洲，毋宁不与他们为伍，而与西洋文明共进退。——[日]福泽谕吉《脱亚论》(1885年)</a:t>
            </a:r>
            <a:endParaRPr lang="zh-CN" altLang="en-US" sz="2000" b="1"/>
          </a:p>
        </p:txBody>
      </p:sp>
      <p:sp>
        <p:nvSpPr>
          <p:cNvPr id="3" name="文本框 2"/>
          <p:cNvSpPr txBox="1"/>
          <p:nvPr/>
        </p:nvSpPr>
        <p:spPr>
          <a:xfrm>
            <a:off x="0" y="5288280"/>
            <a:ext cx="11463655" cy="398780"/>
          </a:xfrm>
          <a:prstGeom prst="rect">
            <a:avLst/>
          </a:prstGeom>
          <a:noFill/>
        </p:spPr>
        <p:txBody>
          <a:bodyPr wrap="square" rtlCol="0">
            <a:spAutoFit/>
          </a:bodyPr>
          <a:p>
            <a:r>
              <a:rPr lang="zh-CN" altLang="en-US" sz="2000" b="1">
                <a:sym typeface="+mn-ea"/>
              </a:rPr>
              <a:t>（4）材料一与材料二和材料三中扫清障碍的手段有何不同？</a:t>
            </a:r>
            <a:endParaRPr lang="zh-CN" altLang="en-US" sz="2000" b="1">
              <a:sym typeface="+mn-ea"/>
            </a:endParaRPr>
          </a:p>
        </p:txBody>
      </p:sp>
      <p:sp>
        <p:nvSpPr>
          <p:cNvPr id="4" name="文本框 3"/>
          <p:cNvSpPr txBox="1"/>
          <p:nvPr/>
        </p:nvSpPr>
        <p:spPr>
          <a:xfrm>
            <a:off x="55880" y="2356485"/>
            <a:ext cx="11574780" cy="398780"/>
          </a:xfrm>
          <a:prstGeom prst="rect">
            <a:avLst/>
          </a:prstGeom>
          <a:noFill/>
        </p:spPr>
        <p:txBody>
          <a:bodyPr wrap="square" rtlCol="0">
            <a:spAutoFit/>
          </a:bodyPr>
          <a:p>
            <a:r>
              <a:rPr lang="zh-CN" altLang="en-US" sz="2000" b="1">
                <a:sym typeface="+mn-ea"/>
              </a:rPr>
              <a:t>（1）结合材料一中的内容判断这是哪一个文件。这部文件的颁布，对当时起到了怎样的作用？</a:t>
            </a:r>
            <a:endParaRPr lang="zh-CN" altLang="en-US" sz="2000" b="1">
              <a:sym typeface="+mn-ea"/>
            </a:endParaRPr>
          </a:p>
        </p:txBody>
      </p:sp>
      <p:sp>
        <p:nvSpPr>
          <p:cNvPr id="5" name="文本框 4"/>
          <p:cNvSpPr txBox="1"/>
          <p:nvPr/>
        </p:nvSpPr>
        <p:spPr>
          <a:xfrm>
            <a:off x="207645" y="3154045"/>
            <a:ext cx="10813415" cy="398780"/>
          </a:xfrm>
          <a:prstGeom prst="rect">
            <a:avLst/>
          </a:prstGeom>
          <a:noFill/>
        </p:spPr>
        <p:txBody>
          <a:bodyPr wrap="square" rtlCol="0">
            <a:spAutoFit/>
          </a:bodyPr>
          <a:p>
            <a:r>
              <a:rPr lang="zh-CN" altLang="en-US" sz="2000" b="1">
                <a:sym typeface="+mn-ea"/>
              </a:rPr>
              <a:t>（2）材料二中说的是哪次改革？这次改革产生了怎样的影响？</a:t>
            </a:r>
            <a:endParaRPr lang="zh-CN" altLang="en-US" sz="2000" b="1">
              <a:sym typeface="+mn-ea"/>
            </a:endParaRPr>
          </a:p>
        </p:txBody>
      </p:sp>
      <p:sp>
        <p:nvSpPr>
          <p:cNvPr id="6" name="文本框 5"/>
          <p:cNvSpPr txBox="1"/>
          <p:nvPr/>
        </p:nvSpPr>
        <p:spPr>
          <a:xfrm>
            <a:off x="55880" y="4064000"/>
            <a:ext cx="11182350" cy="398780"/>
          </a:xfrm>
          <a:prstGeom prst="rect">
            <a:avLst/>
          </a:prstGeom>
          <a:noFill/>
        </p:spPr>
        <p:txBody>
          <a:bodyPr wrap="square" rtlCol="0">
            <a:spAutoFit/>
          </a:bodyPr>
          <a:p>
            <a:r>
              <a:rPr lang="zh-CN" altLang="en-US" sz="2000" b="1">
                <a:sym typeface="+mn-ea"/>
              </a:rPr>
              <a:t>（3）据材料三回答，为了“与西洋文明共进退”，日本实行了什么改革？如何评价日本的这次改革？</a:t>
            </a:r>
            <a:endParaRPr lang="zh-CN" altLang="en-US" sz="2000" b="1">
              <a:sym typeface="+mn-ea"/>
            </a:endParaRPr>
          </a:p>
        </p:txBody>
      </p:sp>
      <p:sp>
        <p:nvSpPr>
          <p:cNvPr id="7" name="文本框 6"/>
          <p:cNvSpPr txBox="1"/>
          <p:nvPr/>
        </p:nvSpPr>
        <p:spPr>
          <a:xfrm>
            <a:off x="0" y="6081395"/>
            <a:ext cx="8695690" cy="398780"/>
          </a:xfrm>
          <a:prstGeom prst="rect">
            <a:avLst/>
          </a:prstGeom>
          <a:noFill/>
        </p:spPr>
        <p:txBody>
          <a:bodyPr wrap="square" rtlCol="0">
            <a:spAutoFit/>
          </a:bodyPr>
          <a:p>
            <a:r>
              <a:rPr lang="zh-CN" altLang="en-US" sz="2000" b="1">
                <a:sym typeface="+mn-ea"/>
              </a:rPr>
              <a:t>（5）请你说说这些国家体制改革或革命的狂潮带给你的感想与启示。</a:t>
            </a:r>
            <a:endParaRPr lang="zh-CN" altLang="en-US" sz="2000" b="1">
              <a:sym typeface="+mn-ea"/>
            </a:endParaRPr>
          </a:p>
        </p:txBody>
      </p:sp>
      <p:sp>
        <p:nvSpPr>
          <p:cNvPr id="8" name="文本框 7"/>
          <p:cNvSpPr txBox="1"/>
          <p:nvPr/>
        </p:nvSpPr>
        <p:spPr>
          <a:xfrm>
            <a:off x="207645" y="2755265"/>
            <a:ext cx="11776710" cy="398780"/>
          </a:xfrm>
          <a:prstGeom prst="rect">
            <a:avLst/>
          </a:prstGeom>
          <a:noFill/>
        </p:spPr>
        <p:txBody>
          <a:bodyPr wrap="square" rtlCol="0">
            <a:spAutoFit/>
          </a:bodyPr>
          <a:p>
            <a:r>
              <a:rPr lang="zh-CN" altLang="en-US" sz="2000" b="1">
                <a:solidFill>
                  <a:schemeClr val="accent1">
                    <a:lumMod val="75000"/>
                  </a:schemeClr>
                </a:solidFill>
                <a:sym typeface="+mn-ea"/>
              </a:rPr>
              <a:t>（1）《解放黑人奴隶宣言》； 激发了广大黑人奴隶的革命积极性，踊跃参军，扭转了战场不利的局面</a:t>
            </a:r>
            <a:endParaRPr lang="zh-CN" altLang="en-US" sz="2000" b="1">
              <a:solidFill>
                <a:schemeClr val="accent1">
                  <a:lumMod val="75000"/>
                </a:schemeClr>
              </a:solidFill>
              <a:sym typeface="+mn-ea"/>
            </a:endParaRPr>
          </a:p>
        </p:txBody>
      </p:sp>
      <p:sp>
        <p:nvSpPr>
          <p:cNvPr id="9" name="文本框 8"/>
          <p:cNvSpPr txBox="1"/>
          <p:nvPr/>
        </p:nvSpPr>
        <p:spPr>
          <a:xfrm>
            <a:off x="55880" y="3587115"/>
            <a:ext cx="11626850" cy="398780"/>
          </a:xfrm>
          <a:prstGeom prst="rect">
            <a:avLst/>
          </a:prstGeom>
          <a:noFill/>
        </p:spPr>
        <p:txBody>
          <a:bodyPr wrap="square" rtlCol="0">
            <a:spAutoFit/>
          </a:bodyPr>
          <a:p>
            <a:r>
              <a:rPr lang="zh-CN" altLang="en-US" sz="2000" b="1">
                <a:solidFill>
                  <a:schemeClr val="accent1">
                    <a:lumMod val="75000"/>
                  </a:schemeClr>
                </a:solidFill>
                <a:sym typeface="+mn-ea"/>
              </a:rPr>
              <a:t>（2）俄国农奴制改革；是俄国历史上的一个重要转折点，推动了俄国走上了发展资本主义的道路</a:t>
            </a:r>
            <a:endParaRPr lang="zh-CN" altLang="en-US" sz="2000" b="1">
              <a:solidFill>
                <a:schemeClr val="accent1">
                  <a:lumMod val="75000"/>
                </a:schemeClr>
              </a:solidFill>
              <a:sym typeface="+mn-ea"/>
            </a:endParaRPr>
          </a:p>
        </p:txBody>
      </p:sp>
      <p:sp>
        <p:nvSpPr>
          <p:cNvPr id="10" name="文本框 9"/>
          <p:cNvSpPr txBox="1"/>
          <p:nvPr/>
        </p:nvSpPr>
        <p:spPr>
          <a:xfrm>
            <a:off x="0" y="4552950"/>
            <a:ext cx="12135485" cy="706755"/>
          </a:xfrm>
          <a:prstGeom prst="rect">
            <a:avLst/>
          </a:prstGeom>
          <a:noFill/>
        </p:spPr>
        <p:txBody>
          <a:bodyPr wrap="square" rtlCol="0">
            <a:spAutoFit/>
          </a:bodyPr>
          <a:p>
            <a:r>
              <a:rPr lang="zh-CN" altLang="en-US" sz="2000" b="1">
                <a:solidFill>
                  <a:schemeClr val="accent1">
                    <a:lumMod val="75000"/>
                  </a:schemeClr>
                </a:solidFill>
                <a:sym typeface="+mn-ea"/>
              </a:rPr>
              <a:t>（3）明治维新；是日本历史的重大转折点，日本走上了发展资本主义道路，摆脱了沦为殖民地或半殖民地国家的命运，跻身资本主义强国行列</a:t>
            </a:r>
            <a:endParaRPr lang="zh-CN" altLang="en-US" sz="2000" b="1">
              <a:solidFill>
                <a:schemeClr val="accent1">
                  <a:lumMod val="75000"/>
                </a:schemeClr>
              </a:solidFill>
              <a:sym typeface="+mn-ea"/>
            </a:endParaRPr>
          </a:p>
        </p:txBody>
      </p:sp>
      <p:sp>
        <p:nvSpPr>
          <p:cNvPr id="11" name="文本框 10"/>
          <p:cNvSpPr txBox="1"/>
          <p:nvPr/>
        </p:nvSpPr>
        <p:spPr>
          <a:xfrm>
            <a:off x="55880" y="5682615"/>
            <a:ext cx="11724640" cy="398780"/>
          </a:xfrm>
          <a:prstGeom prst="rect">
            <a:avLst/>
          </a:prstGeom>
          <a:noFill/>
        </p:spPr>
        <p:txBody>
          <a:bodyPr wrap="none" rtlCol="0" anchor="t">
            <a:spAutoFit/>
          </a:bodyPr>
          <a:p>
            <a:r>
              <a:rPr lang="zh-CN" altLang="en-US" sz="2000" b="1">
                <a:solidFill>
                  <a:schemeClr val="accent1">
                    <a:lumMod val="75000"/>
                  </a:schemeClr>
                </a:solidFill>
                <a:sym typeface="+mn-ea"/>
              </a:rPr>
              <a:t>（4）材料一是通过内战(资产阶级革命)的方式，材料二和材料三是通过自上而下的资产阶级改革的方式</a:t>
            </a:r>
            <a:endParaRPr lang="zh-CN" altLang="en-US" sz="2000" b="1">
              <a:solidFill>
                <a:schemeClr val="accent1">
                  <a:lumMod val="75000"/>
                </a:schemeClr>
              </a:solidFill>
              <a:sym typeface="+mn-ea"/>
            </a:endParaRPr>
          </a:p>
        </p:txBody>
      </p:sp>
      <p:sp>
        <p:nvSpPr>
          <p:cNvPr id="12" name="文本框 11"/>
          <p:cNvSpPr txBox="1"/>
          <p:nvPr/>
        </p:nvSpPr>
        <p:spPr>
          <a:xfrm>
            <a:off x="55880" y="6480175"/>
            <a:ext cx="11508105" cy="398780"/>
          </a:xfrm>
          <a:prstGeom prst="rect">
            <a:avLst/>
          </a:prstGeom>
          <a:noFill/>
        </p:spPr>
        <p:txBody>
          <a:bodyPr wrap="square" rtlCol="0">
            <a:spAutoFit/>
          </a:bodyPr>
          <a:p>
            <a:r>
              <a:rPr lang="zh-CN" altLang="en-US" sz="2000" b="1">
                <a:solidFill>
                  <a:schemeClr val="accent1">
                    <a:lumMod val="75000"/>
                  </a:schemeClr>
                </a:solidFill>
                <a:sym typeface="+mn-ea"/>
              </a:rPr>
              <a:t>（5）一个国家要想经济发展，必须坚持维护国家统一，必须及时进行改革和创新</a:t>
            </a:r>
            <a:endParaRPr lang="zh-CN" altLang="en-US" sz="20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1" grpId="0"/>
      <p:bldP spid="11" grpId="1"/>
      <p:bldP spid="12" grpId="0"/>
      <p:bldP spid="1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12035155" cy="1322070"/>
          </a:xfrm>
          <a:prstGeom prst="rect">
            <a:avLst/>
          </a:prstGeom>
          <a:noFill/>
        </p:spPr>
        <p:txBody>
          <a:bodyPr wrap="square" rtlCol="0">
            <a:spAutoFit/>
          </a:bodyPr>
          <a:p>
            <a:r>
              <a:rPr lang="zh-CN" altLang="en-US" sz="2000" b="1"/>
              <a:t>15．揭开殖民者虚伪的面纱，还原殖民地人民愤怒的咆哮，让我们一起走进历史、探究历史。阅读材料，回答问题。（戳穿“善意”，揭开“自由”）材料一  不列颠入侵者打碎了印度的手织机，毁掉了它的手纺车。英国起先是把印度的棉织品挤出了欧洲市场，然后是向印度斯坦输入棉纱，最后是英国棉织品泛溢于这个棉织品的故乡。——马克思《不列颠在印度的统治》</a:t>
            </a:r>
            <a:endParaRPr lang="zh-CN" altLang="en-US" sz="2000" b="1"/>
          </a:p>
        </p:txBody>
      </p:sp>
      <p:sp>
        <p:nvSpPr>
          <p:cNvPr id="3" name="文本框 2"/>
          <p:cNvSpPr txBox="1"/>
          <p:nvPr/>
        </p:nvSpPr>
        <p:spPr>
          <a:xfrm>
            <a:off x="33655" y="3526790"/>
            <a:ext cx="12001500" cy="706755"/>
          </a:xfrm>
          <a:prstGeom prst="rect">
            <a:avLst/>
          </a:prstGeom>
          <a:noFill/>
        </p:spPr>
        <p:txBody>
          <a:bodyPr wrap="square" rtlCol="0">
            <a:spAutoFit/>
          </a:bodyPr>
          <a:p>
            <a:r>
              <a:rPr lang="zh-CN" altLang="en-US" sz="2000" b="1">
                <a:sym typeface="+mn-ea"/>
              </a:rPr>
              <a:t>（2）西班牙和葡萄牙殖民者的掠夺给拉美人民带来了巨大灾难，结合材料二，分析拉美独立运动爆发的原因。（冲天怒火，民族抗争）</a:t>
            </a:r>
            <a:endParaRPr lang="zh-CN" altLang="en-US" sz="2000" b="1">
              <a:sym typeface="+mn-ea"/>
            </a:endParaRPr>
          </a:p>
        </p:txBody>
      </p:sp>
      <p:sp>
        <p:nvSpPr>
          <p:cNvPr id="4" name="文本框 3"/>
          <p:cNvSpPr txBox="1"/>
          <p:nvPr/>
        </p:nvSpPr>
        <p:spPr>
          <a:xfrm>
            <a:off x="0" y="4622800"/>
            <a:ext cx="11239500" cy="706755"/>
          </a:xfrm>
          <a:prstGeom prst="rect">
            <a:avLst/>
          </a:prstGeom>
          <a:noFill/>
        </p:spPr>
        <p:txBody>
          <a:bodyPr wrap="square" rtlCol="0">
            <a:spAutoFit/>
          </a:bodyPr>
          <a:p>
            <a:r>
              <a:rPr lang="zh-CN" altLang="en-US" sz="2000" b="1">
                <a:sym typeface="+mn-ea"/>
              </a:rPr>
              <a:t>材料三   （3）哪里有压迫，哪里就有反抗。结合图片中人物的主要事迹，分析他们身上体现了什么精神。（同一旋律，命运迥异）</a:t>
            </a:r>
            <a:endParaRPr lang="zh-CN" altLang="en-US" sz="2000" b="1">
              <a:sym typeface="+mn-ea"/>
            </a:endParaRPr>
          </a:p>
        </p:txBody>
      </p:sp>
      <p:sp>
        <p:nvSpPr>
          <p:cNvPr id="9" name="文本框 8"/>
          <p:cNvSpPr txBox="1"/>
          <p:nvPr/>
        </p:nvSpPr>
        <p:spPr>
          <a:xfrm>
            <a:off x="67310" y="1322070"/>
            <a:ext cx="7362190" cy="398780"/>
          </a:xfrm>
          <a:prstGeom prst="rect">
            <a:avLst/>
          </a:prstGeom>
          <a:noFill/>
        </p:spPr>
        <p:txBody>
          <a:bodyPr wrap="square" rtlCol="0">
            <a:spAutoFit/>
          </a:bodyPr>
          <a:p>
            <a:r>
              <a:rPr lang="zh-CN" altLang="en-US" sz="2000" b="1">
                <a:sym typeface="+mn-ea"/>
              </a:rPr>
              <a:t>（1）你认为英国殖民者在印度追求的是自由贸易吗？为什么？</a:t>
            </a:r>
            <a:endParaRPr lang="zh-CN" altLang="en-US" sz="2000" b="1">
              <a:sym typeface="+mn-ea"/>
            </a:endParaRPr>
          </a:p>
        </p:txBody>
      </p:sp>
      <p:sp>
        <p:nvSpPr>
          <p:cNvPr id="10" name="文本框 9"/>
          <p:cNvSpPr txBox="1"/>
          <p:nvPr/>
        </p:nvSpPr>
        <p:spPr>
          <a:xfrm>
            <a:off x="12065" y="2427605"/>
            <a:ext cx="11900535" cy="1014730"/>
          </a:xfrm>
          <a:prstGeom prst="rect">
            <a:avLst/>
          </a:prstGeom>
          <a:noFill/>
        </p:spPr>
        <p:txBody>
          <a:bodyPr wrap="square" rtlCol="0">
            <a:spAutoFit/>
          </a:bodyPr>
          <a:p>
            <a:r>
              <a:rPr lang="zh-CN" altLang="en-US" sz="2000" b="1">
                <a:sym typeface="+mn-ea"/>
              </a:rPr>
              <a:t>材料二  西班牙和葡萄牙殖民者在拉丁美洲疯狂地掠夺贵重金属，到处寻找金银产地。16到18世纪，西班牙殖民者在拉丁美洲共掠夺黄金250万千克，白银1亿千克。葡萄牙殖民者仅在18世纪就从巴西掠夺了价值10亿美元的黄金和金刚石。</a:t>
            </a:r>
            <a:endParaRPr lang="zh-CN" altLang="en-US" sz="2000" b="1">
              <a:sym typeface="+mn-ea"/>
            </a:endParaRPr>
          </a:p>
        </p:txBody>
      </p:sp>
      <p:sp>
        <p:nvSpPr>
          <p:cNvPr id="11" name="文本框 10"/>
          <p:cNvSpPr txBox="1"/>
          <p:nvPr/>
        </p:nvSpPr>
        <p:spPr>
          <a:xfrm>
            <a:off x="0" y="1720850"/>
            <a:ext cx="11912600" cy="706755"/>
          </a:xfrm>
          <a:prstGeom prst="rect">
            <a:avLst/>
          </a:prstGeom>
          <a:noFill/>
        </p:spPr>
        <p:txBody>
          <a:bodyPr wrap="square" rtlCol="0">
            <a:spAutoFit/>
          </a:bodyPr>
          <a:p>
            <a:r>
              <a:rPr lang="zh-CN" altLang="en-US" sz="2000" b="1">
                <a:solidFill>
                  <a:schemeClr val="accent1">
                    <a:lumMod val="75000"/>
                  </a:schemeClr>
                </a:solidFill>
                <a:sym typeface="+mn-ea"/>
              </a:rPr>
              <a:t>（1）不是。英国殖民者对印度进行经济掠夺和政治压迫，目的是使印度成为英国的原料产地和销售市场，推动英国资本主义的发展。</a:t>
            </a:r>
            <a:endParaRPr lang="zh-CN" altLang="en-US" sz="2000" b="1">
              <a:solidFill>
                <a:schemeClr val="accent1">
                  <a:lumMod val="75000"/>
                </a:schemeClr>
              </a:solidFill>
              <a:sym typeface="+mn-ea"/>
            </a:endParaRPr>
          </a:p>
        </p:txBody>
      </p:sp>
      <p:sp>
        <p:nvSpPr>
          <p:cNvPr id="12" name="文本框 11"/>
          <p:cNvSpPr txBox="1"/>
          <p:nvPr/>
        </p:nvSpPr>
        <p:spPr>
          <a:xfrm>
            <a:off x="380365" y="4224020"/>
            <a:ext cx="8616315" cy="398780"/>
          </a:xfrm>
          <a:prstGeom prst="rect">
            <a:avLst/>
          </a:prstGeom>
          <a:noFill/>
        </p:spPr>
        <p:txBody>
          <a:bodyPr wrap="square" rtlCol="0">
            <a:spAutoFit/>
          </a:bodyPr>
          <a:p>
            <a:r>
              <a:rPr lang="zh-CN" altLang="en-US" sz="2000" b="1">
                <a:solidFill>
                  <a:schemeClr val="accent1">
                    <a:lumMod val="75000"/>
                  </a:schemeClr>
                </a:solidFill>
                <a:sym typeface="+mn-ea"/>
              </a:rPr>
              <a:t>（2）新航路开辟后，西班牙和葡萄牙侵入拉丁美洲，进行残酷的殖民掠夺。</a:t>
            </a:r>
            <a:endParaRPr lang="zh-CN" altLang="en-US" sz="2000" b="1">
              <a:solidFill>
                <a:schemeClr val="accent1">
                  <a:lumMod val="75000"/>
                </a:schemeClr>
              </a:solidFill>
              <a:sym typeface="+mn-ea"/>
            </a:endParaRPr>
          </a:p>
        </p:txBody>
      </p:sp>
      <p:sp>
        <p:nvSpPr>
          <p:cNvPr id="14" name="文本框 13"/>
          <p:cNvSpPr txBox="1"/>
          <p:nvPr/>
        </p:nvSpPr>
        <p:spPr>
          <a:xfrm>
            <a:off x="21590" y="5490210"/>
            <a:ext cx="12001500" cy="1322070"/>
          </a:xfrm>
          <a:prstGeom prst="rect">
            <a:avLst/>
          </a:prstGeom>
          <a:noFill/>
        </p:spPr>
        <p:txBody>
          <a:bodyPr wrap="square" rtlCol="0">
            <a:spAutoFit/>
          </a:bodyPr>
          <a:p>
            <a:r>
              <a:rPr lang="zh-CN" altLang="en-US" sz="2000" b="1">
                <a:solidFill>
                  <a:schemeClr val="accent1">
                    <a:lumMod val="75000"/>
                  </a:schemeClr>
                </a:solidFill>
                <a:sym typeface="+mn-ea"/>
              </a:rPr>
              <a:t>（3）章西女王领导军民抗击进犯的英军，最后壮烈牺牲，体现了她不畏强暴、反抗侵略的决心和勇气，捍卫民族尊严、热爱祖国、勇于为国献身的爱国主义精神。玻利瓦尔领导了拉美独立运动，在他的领导下，西班牙在南美洲的殖民地获得解放，他具有远大理想和忧国忧民的精神，坚持不懈地抗争，坚持民族利益高于个人利益。</a:t>
            </a:r>
            <a:endParaRPr lang="zh-CN" altLang="en-US" sz="20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2" grpId="0"/>
      <p:bldP spid="12" grpId="1"/>
      <p:bldP spid="14" grpId="0"/>
      <p:bldP spid="14"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106045" y="168275"/>
            <a:ext cx="11687175" cy="829945"/>
          </a:xfrm>
          <a:prstGeom prst="rect">
            <a:avLst/>
          </a:prstGeom>
          <a:noFill/>
        </p:spPr>
        <p:txBody>
          <a:bodyPr wrap="square" rtlCol="0">
            <a:spAutoFit/>
          </a:bodyPr>
          <a:p>
            <a:r>
              <a:rPr lang="zh-CN" altLang="en-US" sz="2400" b="1">
                <a:sym typeface="+mn-ea"/>
              </a:rPr>
              <a:t>材料四  英国殖民者供认：如果波悌亚和棉德土王不是我们的朋友，如果锡克人不参加我们的队伍，如果旁遮普不保持平静，我们围攻德里就是完全不可能的。</a:t>
            </a:r>
            <a:endParaRPr lang="zh-CN" altLang="en-US" sz="2400" b="1">
              <a:sym typeface="+mn-ea"/>
            </a:endParaRPr>
          </a:p>
        </p:txBody>
      </p:sp>
      <p:sp>
        <p:nvSpPr>
          <p:cNvPr id="6" name="文本框 5"/>
          <p:cNvSpPr txBox="1"/>
          <p:nvPr/>
        </p:nvSpPr>
        <p:spPr>
          <a:xfrm>
            <a:off x="78105" y="1055370"/>
            <a:ext cx="12035155" cy="829945"/>
          </a:xfrm>
          <a:prstGeom prst="rect">
            <a:avLst/>
          </a:prstGeom>
          <a:noFill/>
        </p:spPr>
        <p:txBody>
          <a:bodyPr wrap="square" rtlCol="0">
            <a:spAutoFit/>
          </a:bodyPr>
          <a:p>
            <a:r>
              <a:rPr lang="zh-CN" altLang="en-US" sz="2400" b="1">
                <a:sym typeface="+mn-ea"/>
              </a:rPr>
              <a:t>材料五  圣马丁曾说：“我并不寻求荣誉”，“我的剑绝不为争权夺利而出鞘！”“只要秘鲁和整个拉丁美洲真正独立，我将远远地离开这里。”</a:t>
            </a:r>
            <a:endParaRPr lang="zh-CN" altLang="en-US" sz="2400" b="1">
              <a:sym typeface="+mn-ea"/>
            </a:endParaRPr>
          </a:p>
        </p:txBody>
      </p:sp>
      <p:sp>
        <p:nvSpPr>
          <p:cNvPr id="8" name="文本框 7"/>
          <p:cNvSpPr txBox="1"/>
          <p:nvPr/>
        </p:nvSpPr>
        <p:spPr>
          <a:xfrm>
            <a:off x="55245" y="1963420"/>
            <a:ext cx="11788775" cy="829945"/>
          </a:xfrm>
          <a:prstGeom prst="rect">
            <a:avLst/>
          </a:prstGeom>
          <a:noFill/>
        </p:spPr>
        <p:txBody>
          <a:bodyPr wrap="square" rtlCol="0">
            <a:spAutoFit/>
          </a:bodyPr>
          <a:p>
            <a:r>
              <a:rPr lang="zh-CN" altLang="en-US" sz="2400" b="1">
                <a:sym typeface="+mn-ea"/>
              </a:rPr>
              <a:t>（4）结合材料及史实分析，同是民族解放运动，为什么拉美独立运动取得了胜利，而印度民族大起义却失败了？ </a:t>
            </a:r>
            <a:endParaRPr lang="zh-CN" altLang="en-US" sz="2400" b="1">
              <a:sym typeface="+mn-ea"/>
            </a:endParaRPr>
          </a:p>
        </p:txBody>
      </p:sp>
      <p:sp>
        <p:nvSpPr>
          <p:cNvPr id="2" name="文本框 1"/>
          <p:cNvSpPr txBox="1"/>
          <p:nvPr/>
        </p:nvSpPr>
        <p:spPr>
          <a:xfrm>
            <a:off x="106045" y="2980055"/>
            <a:ext cx="11911965" cy="2676525"/>
          </a:xfrm>
          <a:prstGeom prst="rect">
            <a:avLst/>
          </a:prstGeom>
          <a:noFill/>
        </p:spPr>
        <p:txBody>
          <a:bodyPr wrap="square" rtlCol="0">
            <a:spAutoFit/>
          </a:bodyPr>
          <a:p>
            <a:r>
              <a:rPr lang="zh-CN" altLang="en-US" sz="2800" b="1">
                <a:solidFill>
                  <a:schemeClr val="accent1">
                    <a:lumMod val="75000"/>
                  </a:schemeClr>
                </a:solidFill>
              </a:rPr>
              <a:t>（4）拉美独立运动胜利的原因有：①拉美各地人民能联合起来，协同作战，南北夹击，共同打击殖民者。②广大人民觉醒，为争取民族独立英勇斗争。③有统一的指挥。④玻利瓦尔等领导人的卓越领导。⑤西班牙、葡萄牙在殖民争夺中力量日益衰落。</a:t>
            </a:r>
            <a:endParaRPr lang="zh-CN" altLang="en-US" sz="2800" b="1">
              <a:solidFill>
                <a:schemeClr val="accent1">
                  <a:lumMod val="75000"/>
                </a:schemeClr>
              </a:solidFill>
            </a:endParaRPr>
          </a:p>
          <a:p>
            <a:r>
              <a:rPr lang="zh-CN" altLang="en-US" sz="2800" b="1">
                <a:solidFill>
                  <a:schemeClr val="accent1">
                    <a:lumMod val="75000"/>
                  </a:schemeClr>
                </a:solidFill>
              </a:rPr>
              <a:t>印度民族大起义失败的原因：①印度单靠一国力量。②起义过程中没有形成统一的领导，被英军各个击破。③工业革命后，英国经济军事实力强大。</a:t>
            </a:r>
            <a:endParaRPr lang="zh-CN" altLang="en-US" sz="2800" b="1">
              <a:solidFill>
                <a:schemeClr val="accent1">
                  <a:lumMod val="75000"/>
                </a:schemeClr>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8900" y="301625"/>
            <a:ext cx="12057380" cy="6247130"/>
          </a:xfrm>
          <a:prstGeom prst="rect">
            <a:avLst/>
          </a:prstGeom>
          <a:noFill/>
        </p:spPr>
        <p:txBody>
          <a:bodyPr wrap="square" rtlCol="0">
            <a:spAutoFit/>
          </a:bodyPr>
          <a:p>
            <a:r>
              <a:rPr lang="zh-CN" altLang="en-US" sz="2000" b="1">
                <a:sym typeface="+mn-ea"/>
              </a:rPr>
              <a:t>1.“拉丁独立起风云，南美救星立首勋。外寇驱除得解放，战功显赫后人尊。”下列与该诗内容符合的信息是（     ）</a:t>
            </a:r>
            <a:endParaRPr lang="zh-CN" altLang="en-US" sz="2000" b="1">
              <a:sym typeface="+mn-ea"/>
            </a:endParaRPr>
          </a:p>
          <a:p>
            <a:r>
              <a:rPr lang="zh-CN" altLang="en-US" sz="2000" b="1">
                <a:sym typeface="+mn-ea"/>
              </a:rPr>
              <a:t>A.华盛顿领导独立战争                                  B.玻利瓦尔领导拉丁美洲独立运动    </a:t>
            </a:r>
            <a:endParaRPr lang="zh-CN" altLang="en-US" sz="2000" b="1">
              <a:sym typeface="+mn-ea"/>
            </a:endParaRPr>
          </a:p>
          <a:p>
            <a:r>
              <a:rPr lang="zh-CN" altLang="en-US" sz="2000" b="1">
                <a:sym typeface="+mn-ea"/>
              </a:rPr>
              <a:t>C.章西女王领导印度民族大起义                   D.南北战争林肯维护国家统一</a:t>
            </a:r>
            <a:endParaRPr lang="zh-CN" altLang="en-US" sz="2000" b="1">
              <a:sym typeface="+mn-ea"/>
            </a:endParaRPr>
          </a:p>
          <a:p>
            <a:r>
              <a:rPr lang="zh-CN" altLang="en-US" sz="2000" b="1">
                <a:sym typeface="+mn-ea"/>
              </a:rPr>
              <a:t>2.在世界近代史上，华盛顿、玻利瓦尔、章西女王是民族解放运动的杰出代表，下列对于他们领导的民族解放运动共同点的表述，正确的是（     ）</a:t>
            </a:r>
            <a:endParaRPr lang="zh-CN" altLang="en-US" sz="2000" b="1">
              <a:sym typeface="+mn-ea"/>
            </a:endParaRPr>
          </a:p>
          <a:p>
            <a:r>
              <a:rPr lang="zh-CN" altLang="en-US" sz="2000" b="1">
                <a:sym typeface="+mn-ea"/>
              </a:rPr>
              <a:t>A.都是反抗英国的殖民统治                          B.都获得了国家独立</a:t>
            </a:r>
            <a:endParaRPr lang="zh-CN" altLang="en-US" sz="2000" b="1">
              <a:sym typeface="+mn-ea"/>
            </a:endParaRPr>
          </a:p>
          <a:p>
            <a:r>
              <a:rPr lang="zh-CN" altLang="en-US" sz="2000" b="1">
                <a:sym typeface="+mn-ea"/>
              </a:rPr>
              <a:t>C.都是正义的反侵略斗争                             D.都是反抗西班牙殖民统治</a:t>
            </a:r>
            <a:endParaRPr lang="zh-CN" altLang="en-US" sz="2000" b="1">
              <a:sym typeface="+mn-ea"/>
            </a:endParaRPr>
          </a:p>
          <a:p>
            <a:r>
              <a:rPr lang="zh-CN" altLang="en-US" sz="2000" b="1">
                <a:sym typeface="+mn-ea"/>
              </a:rPr>
              <a:t>3.俄国亚历山大二世改革使相当数量的农民成为无地农民，地主的农民和包月工也从领地上被驱逐出去，成为无财产的自由劳动者。这客观上有利于（     ）</a:t>
            </a:r>
            <a:endParaRPr lang="zh-CN" altLang="en-US" sz="2000" b="1">
              <a:sym typeface="+mn-ea"/>
            </a:endParaRPr>
          </a:p>
          <a:p>
            <a:r>
              <a:rPr lang="zh-CN" altLang="en-US" sz="2000" b="1">
                <a:sym typeface="+mn-ea"/>
              </a:rPr>
              <a:t>A.彻底改变农奴地位                            B.完全维护地主利益         </a:t>
            </a:r>
            <a:endParaRPr lang="zh-CN" altLang="en-US" sz="2000" b="1">
              <a:sym typeface="+mn-ea"/>
            </a:endParaRPr>
          </a:p>
          <a:p>
            <a:r>
              <a:rPr lang="zh-CN" altLang="en-US" sz="2000" b="1">
                <a:sym typeface="+mn-ea"/>
              </a:rPr>
              <a:t>C.开启俄国近代化进程                        D.俄国资本主义发展</a:t>
            </a:r>
            <a:endParaRPr lang="zh-CN" altLang="en-US" sz="2000" b="1">
              <a:sym typeface="+mn-ea"/>
            </a:endParaRPr>
          </a:p>
          <a:p>
            <a:r>
              <a:rPr lang="zh-CN" altLang="en-US" sz="2000" b="1">
                <a:sym typeface="+mn-ea"/>
              </a:rPr>
              <a:t>4.沙皇亚历山大二世曾说：“我不愿农民过得优厚，但我要防止俄国暴动。我认为，我们把农民同土地割裂会点燃俄国。假使要我签字连同土地一起解放农奴，我宁肯把手指砍掉。”这说明亚历山大二世改革的目的是（     ）</a:t>
            </a:r>
            <a:endParaRPr lang="zh-CN" altLang="en-US" sz="2000" b="1">
              <a:sym typeface="+mn-ea"/>
            </a:endParaRPr>
          </a:p>
          <a:p>
            <a:r>
              <a:rPr lang="zh-CN" altLang="en-US" sz="2000" b="1">
                <a:sym typeface="+mn-ea"/>
              </a:rPr>
              <a:t>A.学习西方科学技术，改变落后面貌B.强化农奴制维护沙皇专制统治</a:t>
            </a:r>
            <a:endParaRPr lang="zh-CN" altLang="en-US" sz="2000" b="1">
              <a:sym typeface="+mn-ea"/>
            </a:endParaRPr>
          </a:p>
          <a:p>
            <a:r>
              <a:rPr lang="zh-CN" altLang="en-US" sz="2000" b="1">
                <a:sym typeface="+mn-ea"/>
              </a:rPr>
              <a:t>C.避免革命，维护自身统治D.使农奴获得土地和人身自由</a:t>
            </a:r>
            <a:endParaRPr lang="zh-CN" altLang="en-US" sz="2000" b="1">
              <a:sym typeface="+mn-ea"/>
            </a:endParaRPr>
          </a:p>
          <a:p>
            <a:r>
              <a:rPr lang="zh-CN" altLang="en-US" sz="2000" b="1">
                <a:sym typeface="+mn-ea"/>
              </a:rPr>
              <a:t>5.下图是某同学在整理课堂笔记时提炼出来的部分要点，</a:t>
            </a:r>
            <a:endParaRPr lang="zh-CN" altLang="en-US" sz="2000" b="1">
              <a:sym typeface="+mn-ea"/>
            </a:endParaRPr>
          </a:p>
          <a:p>
            <a:r>
              <a:rPr lang="zh-CN" altLang="en-US" sz="2000" b="1">
                <a:sym typeface="+mn-ea"/>
              </a:rPr>
              <a:t>据此判断他正在学习的主题是（     ）</a:t>
            </a:r>
            <a:endParaRPr lang="zh-CN" altLang="en-US" sz="2000" b="1">
              <a:sym typeface="+mn-ea"/>
            </a:endParaRPr>
          </a:p>
          <a:p>
            <a:r>
              <a:rPr lang="zh-CN" altLang="en-US" sz="2000" b="1">
                <a:sym typeface="+mn-ea"/>
              </a:rPr>
              <a:t>A.法国大革命           B.俄国农奴制改革     C.美国南北战争         D.日本明治维新</a:t>
            </a:r>
            <a:endParaRPr lang="zh-CN" altLang="en-US" sz="2000" b="1"/>
          </a:p>
        </p:txBody>
      </p:sp>
      <p:graphicFrame>
        <p:nvGraphicFramePr>
          <p:cNvPr id="3" name="表格 2"/>
          <p:cNvGraphicFramePr/>
          <p:nvPr/>
        </p:nvGraphicFramePr>
        <p:xfrm>
          <a:off x="9552940" y="5055870"/>
          <a:ext cx="2251075" cy="822960"/>
        </p:xfrm>
        <a:graphic>
          <a:graphicData uri="http://schemas.openxmlformats.org/drawingml/2006/table">
            <a:tbl>
              <a:tblPr firstRow="1" bandRow="1">
                <a:tableStyleId>{5940675A-B579-460E-94D1-54222C63F5DA}</a:tableStyleId>
              </a:tblPr>
              <a:tblGrid>
                <a:gridCol w="2251075"/>
              </a:tblGrid>
              <a:tr h="82296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时间：1861-1865年人物：林肯</a:t>
                      </a:r>
                      <a:endParaRPr lang="en-US" sz="1800" b="0">
                        <a:latin typeface="宋体" panose="02010600030101010101" pitchFamily="2" charset="-122"/>
                        <a:ea typeface="宋体" panose="02010600030101010101" pitchFamily="2" charset="-122"/>
                        <a:cs typeface="宋体" panose="02010600030101010101" pitchFamily="2" charset="-122"/>
                      </a:endParaRPr>
                    </a:p>
                    <a:p>
                      <a:pPr indent="0">
                        <a:buNone/>
                      </a:pPr>
                      <a:r>
                        <a:rPr lang="en-US" sz="1800" b="0">
                          <a:latin typeface="宋体" panose="02010600030101010101" pitchFamily="2" charset="-122"/>
                          <a:ea typeface="宋体" panose="02010600030101010101" pitchFamily="2" charset="-122"/>
                          <a:cs typeface="宋体" panose="02010600030101010101" pitchFamily="2" charset="-122"/>
                        </a:rPr>
                        <a:t>性质：资产阶级革命</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11272520" y="61531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5" name="文本框 4"/>
          <p:cNvSpPr txBox="1"/>
          <p:nvPr/>
        </p:nvSpPr>
        <p:spPr>
          <a:xfrm>
            <a:off x="10278745" y="204216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10278745" y="313753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7" name="文本框 6"/>
          <p:cNvSpPr txBox="1"/>
          <p:nvPr/>
        </p:nvSpPr>
        <p:spPr>
          <a:xfrm>
            <a:off x="8127365" y="4574540"/>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8" name="文本框 7"/>
          <p:cNvSpPr txBox="1"/>
          <p:nvPr/>
        </p:nvSpPr>
        <p:spPr>
          <a:xfrm>
            <a:off x="9327515" y="604710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8900" y="134620"/>
            <a:ext cx="11788775" cy="6369685"/>
          </a:xfrm>
          <a:prstGeom prst="rect">
            <a:avLst/>
          </a:prstGeom>
          <a:noFill/>
        </p:spPr>
        <p:txBody>
          <a:bodyPr wrap="square" rtlCol="0">
            <a:spAutoFit/>
          </a:bodyPr>
          <a:p>
            <a:r>
              <a:rPr lang="zh-CN" altLang="en-US" sz="2400" b="1"/>
              <a:t>6.林肯曾说“为了恢复联邦，有色人口是巨大的、可用的而尚未加以利用的力量”，为了“加以利用”这种力量，林肯政府（     ）</a:t>
            </a:r>
            <a:endParaRPr lang="zh-CN" altLang="en-US" sz="2400" b="1"/>
          </a:p>
          <a:p>
            <a:r>
              <a:rPr lang="zh-CN" altLang="en-US" sz="2400" b="1"/>
              <a:t>A.确立了资本主义制度                                                  B.挑起内战解决黑奴问题</a:t>
            </a:r>
            <a:endParaRPr lang="zh-CN" altLang="en-US" sz="2400" b="1"/>
          </a:p>
          <a:p>
            <a:r>
              <a:rPr lang="zh-CN" altLang="en-US" sz="2400" b="1"/>
              <a:t>C.颁布《宅地法》开始西进运动                                   D.颁布《解放黑人奴隶宣言》</a:t>
            </a:r>
            <a:endParaRPr lang="zh-CN" altLang="en-US" sz="2400" b="1"/>
          </a:p>
          <a:p>
            <a:r>
              <a:rPr lang="zh-CN" altLang="en-US" sz="2400" b="1"/>
              <a:t>7.美国史学家爱默生在评价南北战争时，认为“符合社会利益的革命总是永远地为人民所记忆”。对“符合社会利益”理解正确的是（     ）</a:t>
            </a:r>
            <a:endParaRPr lang="zh-CN" altLang="en-US" sz="2400" b="1"/>
          </a:p>
          <a:p>
            <a:r>
              <a:rPr lang="zh-CN" altLang="en-US" sz="2400" b="1"/>
              <a:t>A.维护了国家统一                                  B.有利于奴隶贸易的发展</a:t>
            </a:r>
            <a:endParaRPr lang="zh-CN" altLang="en-US" sz="2400" b="1"/>
          </a:p>
          <a:p>
            <a:r>
              <a:rPr lang="zh-CN" altLang="en-US" sz="2400" b="1"/>
              <a:t> C.巩固了奴隶主统治                             D.实现了民族独立</a:t>
            </a:r>
            <a:endParaRPr lang="zh-CN" altLang="en-US" sz="2400" b="1"/>
          </a:p>
          <a:p>
            <a:r>
              <a:rPr lang="zh-CN" altLang="en-US" sz="2400" b="1"/>
              <a:t>8.2020年5月，黑人弗洛伊德之死导致的抗议活动席卷美国。社会学家认为，美国存在种族歧视现象与美国历史上长期存在奴隶制度有关。19世纪60年代，奴隶制被废除了，但其奴役思想并没有完全消失。对该材料解读正确的是，美国（     ）</a:t>
            </a:r>
            <a:endParaRPr lang="zh-CN" altLang="en-US" sz="2400" b="1"/>
          </a:p>
          <a:p>
            <a:r>
              <a:rPr lang="en-US" altLang="zh-CN" sz="2400" b="1"/>
              <a:t>A</a:t>
            </a:r>
            <a:r>
              <a:rPr lang="zh-CN" altLang="en-US" sz="2400" b="1"/>
              <a:t>独立战争废除了奴隶制                               B.南北战争后不存在种族歧视现象</a:t>
            </a:r>
            <a:endParaRPr lang="zh-CN" altLang="en-US" sz="2400" b="1"/>
          </a:p>
          <a:p>
            <a:r>
              <a:rPr lang="zh-CN" altLang="en-US" sz="2400" b="1"/>
              <a:t>C.种族歧视现象有其历史根源                      D.要消除种族歧视现象不必摒弃奴役思想</a:t>
            </a:r>
            <a:endParaRPr lang="zh-CN" altLang="en-US" sz="2400" b="1"/>
          </a:p>
          <a:p>
            <a:r>
              <a:rPr lang="zh-CN" altLang="en-US" sz="2400" b="1"/>
              <a:t>9.“当日本在19世纪中叶开始面临西方资本主义国家的侵略威胁时，能够以这些国家为榜样，顺利地实现了本国的社会变革，走上独立的资本主义发展道路。”文中的“社会变革”指的是（     ）</a:t>
            </a:r>
            <a:endParaRPr lang="zh-CN" altLang="en-US" sz="2400" b="1"/>
          </a:p>
          <a:p>
            <a:r>
              <a:rPr lang="zh-CN" altLang="en-US" sz="2400" b="1"/>
              <a:t>A.大化改新          B.彼得一世改革                  C.明治维新          D.废除农奴制改革</a:t>
            </a:r>
            <a:endParaRPr lang="zh-CN" altLang="en-US" sz="2400" b="1"/>
          </a:p>
        </p:txBody>
      </p:sp>
      <p:sp>
        <p:nvSpPr>
          <p:cNvPr id="3" name="文本框 2"/>
          <p:cNvSpPr txBox="1"/>
          <p:nvPr/>
        </p:nvSpPr>
        <p:spPr>
          <a:xfrm>
            <a:off x="11272520" y="61531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4" name="文本框 3"/>
          <p:cNvSpPr txBox="1"/>
          <p:nvPr/>
        </p:nvSpPr>
        <p:spPr>
          <a:xfrm>
            <a:off x="10346055" y="207581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5" name="文本框 4"/>
          <p:cNvSpPr txBox="1"/>
          <p:nvPr/>
        </p:nvSpPr>
        <p:spPr>
          <a:xfrm>
            <a:off x="10794365" y="377888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
        <p:nvSpPr>
          <p:cNvPr id="6" name="文本框 5"/>
          <p:cNvSpPr txBox="1"/>
          <p:nvPr/>
        </p:nvSpPr>
        <p:spPr>
          <a:xfrm>
            <a:off x="5034280" y="5628005"/>
            <a:ext cx="572770" cy="583565"/>
          </a:xfrm>
          <a:prstGeom prst="rect">
            <a:avLst/>
          </a:prstGeom>
          <a:noFill/>
        </p:spPr>
        <p:txBody>
          <a:bodyPr wrap="square" rtlCol="0">
            <a:spAutoFit/>
          </a:bodyPr>
          <a:p>
            <a:r>
              <a:rPr lang="zh-CN" altLang="en-US" sz="3200" b="1">
                <a:solidFill>
                  <a:srgbClr val="FF0000"/>
                </a:solidFill>
                <a:sym typeface="+mn-ea"/>
              </a:rPr>
              <a:t>C</a:t>
            </a:r>
            <a:endParaRPr lang="zh-CN" altLang="en-US"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32715" y="604520"/>
            <a:ext cx="11990070" cy="6000750"/>
          </a:xfrm>
          <a:prstGeom prst="rect">
            <a:avLst/>
          </a:prstGeom>
          <a:noFill/>
        </p:spPr>
        <p:txBody>
          <a:bodyPr wrap="square" rtlCol="0">
            <a:spAutoFit/>
          </a:bodyPr>
          <a:p>
            <a:r>
              <a:rPr lang="zh-CN" altLang="en-US" sz="2400" b="1">
                <a:sym typeface="+mn-ea"/>
              </a:rPr>
              <a:t>10.一位历史学家说：“推翻德川幕府的人一旦掌政权，他们认为驱逐西方的唯一方法就是学习西方的技术和管理秘诀……为了保卫国家，他们显然要认真的改造国家。”以下哪一项属于“改造国家”的措施？（     ）</a:t>
            </a:r>
            <a:endParaRPr lang="zh-CN" altLang="en-US" sz="2400" b="1">
              <a:sym typeface="+mn-ea"/>
            </a:endParaRPr>
          </a:p>
          <a:p>
            <a:r>
              <a:rPr lang="zh-CN" altLang="en-US" sz="2400" b="1">
                <a:sym typeface="+mn-ea"/>
              </a:rPr>
              <a:t>A.殖产兴业，大力发展近代工业                 B.鼓励兴办手工工场</a:t>
            </a:r>
            <a:endParaRPr lang="zh-CN" altLang="en-US" sz="2400" b="1">
              <a:sym typeface="+mn-ea"/>
            </a:endParaRPr>
          </a:p>
          <a:p>
            <a:r>
              <a:rPr lang="zh-CN" altLang="en-US" sz="2400" b="1">
                <a:sym typeface="+mn-ea"/>
              </a:rPr>
              <a:t>C.允许农奴出钱赎买土地                            D.通过废止奴隶贸易的法案</a:t>
            </a:r>
            <a:endParaRPr lang="zh-CN" altLang="en-US" sz="2400" b="1">
              <a:sym typeface="+mn-ea"/>
            </a:endParaRPr>
          </a:p>
          <a:p>
            <a:r>
              <a:rPr lang="zh-CN" altLang="en-US" sz="2400" b="1">
                <a:sym typeface="+mn-ea"/>
              </a:rPr>
              <a:t>11.观察下图，近代日本出现的这种现象，与明治维新采取的哪一政策有关？（     ）</a:t>
            </a:r>
            <a:endParaRPr lang="zh-CN" altLang="en-US" sz="2400" b="1">
              <a:sym typeface="+mn-ea"/>
            </a:endParaRPr>
          </a:p>
          <a:p>
            <a:endParaRPr lang="zh-CN" altLang="en-US" sz="2400" b="1">
              <a:sym typeface="+mn-ea"/>
            </a:endParaRPr>
          </a:p>
          <a:p>
            <a:endParaRPr lang="zh-CN" altLang="en-US" sz="2400" b="1">
              <a:sym typeface="+mn-ea"/>
            </a:endParaRPr>
          </a:p>
          <a:p>
            <a:endParaRPr lang="zh-CN" altLang="en-US" sz="2400" b="1">
              <a:sym typeface="+mn-ea"/>
            </a:endParaRPr>
          </a:p>
          <a:p>
            <a:r>
              <a:rPr lang="zh-CN" altLang="en-US" sz="2400" b="1">
                <a:sym typeface="+mn-ea"/>
              </a:rPr>
              <a:t>明治维新时期的小学课堂</a:t>
            </a:r>
            <a:endParaRPr lang="zh-CN" altLang="en-US" sz="2400" b="1">
              <a:sym typeface="+mn-ea"/>
            </a:endParaRPr>
          </a:p>
          <a:p>
            <a:r>
              <a:rPr lang="zh-CN" altLang="en-US" sz="2400" b="1">
                <a:sym typeface="+mn-ea"/>
              </a:rPr>
              <a:t>A.废藩置县，加强中央集权                         B.推行地税改革，承认土地私有</a:t>
            </a:r>
            <a:endParaRPr lang="zh-CN" altLang="en-US" sz="2400" b="1">
              <a:sym typeface="+mn-ea"/>
            </a:endParaRPr>
          </a:p>
          <a:p>
            <a:r>
              <a:rPr lang="zh-CN" altLang="en-US" sz="2400" b="1">
                <a:sym typeface="+mn-ea"/>
              </a:rPr>
              <a:t>C.实行征兵制，建立新式军队                     D.提倡文明开化，大力发展教育</a:t>
            </a:r>
            <a:endParaRPr lang="zh-CN" altLang="en-US" sz="2400" b="1">
              <a:sym typeface="+mn-ea"/>
            </a:endParaRPr>
          </a:p>
          <a:p>
            <a:r>
              <a:rPr lang="zh-CN" altLang="en-US" sz="2400" b="1">
                <a:sym typeface="+mn-ea"/>
              </a:rPr>
              <a:t>12.19世纪60年代，俄国和日本为解决严重的社会危机各自进行了一场改革，概括这两场改革的作用，它们都（     ）</a:t>
            </a:r>
            <a:endParaRPr lang="zh-CN" altLang="en-US" sz="2400" b="1">
              <a:sym typeface="+mn-ea"/>
            </a:endParaRPr>
          </a:p>
          <a:p>
            <a:r>
              <a:rPr lang="zh-CN" altLang="en-US" sz="2400" b="1">
                <a:sym typeface="+mn-ea"/>
              </a:rPr>
              <a:t>A.彻底废除了封建残余                              B.从此完成了工业革命 </a:t>
            </a:r>
            <a:endParaRPr lang="zh-CN" altLang="en-US" sz="2400" b="1">
              <a:sym typeface="+mn-ea"/>
            </a:endParaRPr>
          </a:p>
          <a:p>
            <a:r>
              <a:rPr lang="zh-CN" altLang="en-US" sz="2400" b="1">
                <a:sym typeface="+mn-ea"/>
              </a:rPr>
              <a:t>C.推动了国家走上发展资本主义道路        D.维护了国家统一         </a:t>
            </a:r>
            <a:endParaRPr lang="zh-CN" altLang="en-US" sz="2400" b="1"/>
          </a:p>
        </p:txBody>
      </p:sp>
      <p:sp>
        <p:nvSpPr>
          <p:cNvPr id="3" name="文本框 2"/>
          <p:cNvSpPr txBox="1"/>
          <p:nvPr/>
        </p:nvSpPr>
        <p:spPr>
          <a:xfrm>
            <a:off x="10409555" y="145605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4" name="文本框 3"/>
          <p:cNvSpPr txBox="1"/>
          <p:nvPr/>
        </p:nvSpPr>
        <p:spPr>
          <a:xfrm>
            <a:off x="10723245" y="288988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5" name="文本框 4"/>
          <p:cNvSpPr txBox="1"/>
          <p:nvPr/>
        </p:nvSpPr>
        <p:spPr>
          <a:xfrm>
            <a:off x="10005695" y="573595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pic>
        <p:nvPicPr>
          <p:cNvPr id="6" name="图片 4" descr="e80437283904428eb2c355e5d448e953"/>
          <p:cNvPicPr>
            <a:picLocks noChangeAspect="1"/>
          </p:cNvPicPr>
          <p:nvPr/>
        </p:nvPicPr>
        <p:blipFill>
          <a:blip r:embed="rId1"/>
          <a:stretch>
            <a:fillRect/>
          </a:stretch>
        </p:blipFill>
        <p:spPr>
          <a:xfrm>
            <a:off x="4214495" y="2805113"/>
            <a:ext cx="2171700" cy="1403985"/>
          </a:xfrm>
          <a:prstGeom prst="rect">
            <a:avLst/>
          </a:prstGeom>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156845"/>
            <a:ext cx="12012295" cy="2676525"/>
          </a:xfrm>
          <a:prstGeom prst="rect">
            <a:avLst/>
          </a:prstGeom>
          <a:noFill/>
        </p:spPr>
        <p:txBody>
          <a:bodyPr wrap="square" rtlCol="0">
            <a:spAutoFit/>
          </a:bodyPr>
          <a:p>
            <a:r>
              <a:rPr lang="zh-CN" altLang="en-US" sz="2400" b="1"/>
              <a:t> 〖关键能力〗13.阅读材料，回答问题。材料一：他兴起于美洲大陆，是一个没有“童年”，没有母语的国家……殖民者先后在此颁布了《糖业法》、《印花税法》等一系列新税法，激化了矛盾，使他和母邦兵戎相见。——摘编自《图说天下》材料二：我国全部人口的八分之一是黑人奴隶，他们并不是遍布于联邦各地，而是集中在联邦南部。这些奴隶构成了一种特殊的、重大的利益。大家都知道，这种利益由于某种原因竟成了这次战争的根源。叛乱者的目的是加强、永保和扩大这种利益，为此他们不惜用战争来分裂联邦……——摘自林肯《1865年第二次就职总统演说》</a:t>
            </a:r>
            <a:endParaRPr lang="zh-CN" altLang="en-US" sz="2400" b="1"/>
          </a:p>
        </p:txBody>
      </p:sp>
      <p:sp>
        <p:nvSpPr>
          <p:cNvPr id="3" name="文本框 2"/>
          <p:cNvSpPr txBox="1"/>
          <p:nvPr/>
        </p:nvSpPr>
        <p:spPr>
          <a:xfrm>
            <a:off x="0" y="3882390"/>
            <a:ext cx="11990070" cy="398780"/>
          </a:xfrm>
          <a:prstGeom prst="rect">
            <a:avLst/>
          </a:prstGeom>
          <a:noFill/>
        </p:spPr>
        <p:txBody>
          <a:bodyPr wrap="square" rtlCol="0">
            <a:spAutoFit/>
          </a:bodyPr>
          <a:p>
            <a:r>
              <a:rPr lang="zh-CN" altLang="en-US" sz="2000" b="1">
                <a:sym typeface="+mn-ea"/>
              </a:rPr>
              <a:t>2）材料二中“这次战争”指的是美国历史上的什么重大事件？依据材料二概括这场战争发生的原因？</a:t>
            </a:r>
            <a:endParaRPr lang="zh-CN" altLang="en-US" sz="2000" b="1">
              <a:sym typeface="+mn-ea"/>
            </a:endParaRPr>
          </a:p>
        </p:txBody>
      </p:sp>
      <p:sp>
        <p:nvSpPr>
          <p:cNvPr id="4" name="文本框 3"/>
          <p:cNvSpPr txBox="1"/>
          <p:nvPr/>
        </p:nvSpPr>
        <p:spPr>
          <a:xfrm>
            <a:off x="-44450" y="4862830"/>
            <a:ext cx="12034520" cy="398780"/>
          </a:xfrm>
          <a:prstGeom prst="rect">
            <a:avLst/>
          </a:prstGeom>
          <a:noFill/>
        </p:spPr>
        <p:txBody>
          <a:bodyPr wrap="square" rtlCol="0">
            <a:spAutoFit/>
          </a:bodyPr>
          <a:p>
            <a:r>
              <a:rPr lang="zh-CN" altLang="en-US" sz="2000" b="1">
                <a:sym typeface="+mn-ea"/>
              </a:rPr>
              <a:t>（3）结合上述材料，联系所学知识，说说美国历史上的这两大事件是如何影响国家发展进程的？</a:t>
            </a:r>
            <a:endParaRPr lang="zh-CN" altLang="en-US" sz="2000" b="1">
              <a:sym typeface="+mn-ea"/>
            </a:endParaRPr>
          </a:p>
        </p:txBody>
      </p:sp>
      <p:sp>
        <p:nvSpPr>
          <p:cNvPr id="5" name="文本框 4"/>
          <p:cNvSpPr txBox="1"/>
          <p:nvPr/>
        </p:nvSpPr>
        <p:spPr>
          <a:xfrm>
            <a:off x="89535" y="2947035"/>
            <a:ext cx="10623550" cy="460375"/>
          </a:xfrm>
          <a:prstGeom prst="rect">
            <a:avLst/>
          </a:prstGeom>
          <a:noFill/>
        </p:spPr>
        <p:txBody>
          <a:bodyPr wrap="square" rtlCol="0">
            <a:spAutoFit/>
          </a:bodyPr>
          <a:p>
            <a:r>
              <a:rPr lang="zh-CN" altLang="en-US" sz="2400" b="1">
                <a:sym typeface="+mn-ea"/>
              </a:rPr>
              <a:t>（1）材料一所述“他和母邦兵戎相见”指的是美国历史上的什么重大事件？</a:t>
            </a:r>
            <a:endParaRPr lang="zh-CN" altLang="en-US" sz="2400" b="1">
              <a:sym typeface="+mn-ea"/>
            </a:endParaRPr>
          </a:p>
        </p:txBody>
      </p:sp>
      <p:sp>
        <p:nvSpPr>
          <p:cNvPr id="8" name="文本框 7"/>
          <p:cNvSpPr txBox="1"/>
          <p:nvPr/>
        </p:nvSpPr>
        <p:spPr>
          <a:xfrm>
            <a:off x="3125470" y="3329305"/>
            <a:ext cx="3093085" cy="460375"/>
          </a:xfrm>
          <a:prstGeom prst="rect">
            <a:avLst/>
          </a:prstGeom>
          <a:noFill/>
        </p:spPr>
        <p:txBody>
          <a:bodyPr wrap="square" rtlCol="0">
            <a:spAutoFit/>
          </a:bodyPr>
          <a:p>
            <a:r>
              <a:rPr lang="zh-CN" altLang="en-US" sz="2400" b="1">
                <a:solidFill>
                  <a:srgbClr val="FF0000"/>
                </a:solidFill>
                <a:sym typeface="+mn-ea"/>
              </a:rPr>
              <a:t>（1）独立战争。</a:t>
            </a:r>
            <a:endParaRPr lang="zh-CN" altLang="en-US" sz="2400" b="1">
              <a:solidFill>
                <a:srgbClr val="FF0000"/>
              </a:solidFill>
              <a:sym typeface="+mn-ea"/>
            </a:endParaRPr>
          </a:p>
        </p:txBody>
      </p:sp>
      <p:sp>
        <p:nvSpPr>
          <p:cNvPr id="9" name="文本框 8"/>
          <p:cNvSpPr txBox="1"/>
          <p:nvPr/>
        </p:nvSpPr>
        <p:spPr>
          <a:xfrm>
            <a:off x="570230" y="4281170"/>
            <a:ext cx="4269740" cy="460375"/>
          </a:xfrm>
          <a:prstGeom prst="rect">
            <a:avLst/>
          </a:prstGeom>
          <a:noFill/>
        </p:spPr>
        <p:txBody>
          <a:bodyPr wrap="square" rtlCol="0">
            <a:spAutoFit/>
          </a:bodyPr>
          <a:p>
            <a:r>
              <a:rPr lang="zh-CN" altLang="en-US" sz="2400" b="1">
                <a:solidFill>
                  <a:srgbClr val="FF0000"/>
                </a:solidFill>
                <a:sym typeface="+mn-ea"/>
              </a:rPr>
              <a:t>（2）美国内战（或南北战争）</a:t>
            </a:r>
            <a:endParaRPr lang="zh-CN" altLang="en-US" sz="2400" b="1">
              <a:solidFill>
                <a:srgbClr val="FF0000"/>
              </a:solidFill>
              <a:sym typeface="+mn-ea"/>
            </a:endParaRPr>
          </a:p>
        </p:txBody>
      </p:sp>
      <p:sp>
        <p:nvSpPr>
          <p:cNvPr id="10" name="文本框 9"/>
          <p:cNvSpPr txBox="1"/>
          <p:nvPr/>
        </p:nvSpPr>
        <p:spPr>
          <a:xfrm>
            <a:off x="5982970" y="4349115"/>
            <a:ext cx="4953000" cy="398780"/>
          </a:xfrm>
          <a:prstGeom prst="rect">
            <a:avLst/>
          </a:prstGeom>
          <a:noFill/>
        </p:spPr>
        <p:txBody>
          <a:bodyPr wrap="square" rtlCol="0">
            <a:spAutoFit/>
          </a:bodyPr>
          <a:p>
            <a:r>
              <a:rPr lang="zh-CN" altLang="en-US" sz="2000" b="1">
                <a:solidFill>
                  <a:srgbClr val="FF0000"/>
                </a:solidFill>
                <a:sym typeface="+mn-ea"/>
              </a:rPr>
              <a:t>是否废除奴隶制的问题影响了国家统一</a:t>
            </a:r>
            <a:endParaRPr lang="zh-CN" altLang="en-US" sz="2000" b="1">
              <a:solidFill>
                <a:srgbClr val="FF0000"/>
              </a:solidFill>
              <a:sym typeface="+mn-ea"/>
            </a:endParaRPr>
          </a:p>
        </p:txBody>
      </p:sp>
      <p:sp>
        <p:nvSpPr>
          <p:cNvPr id="11" name="文本框 10"/>
          <p:cNvSpPr txBox="1"/>
          <p:nvPr/>
        </p:nvSpPr>
        <p:spPr>
          <a:xfrm>
            <a:off x="89535" y="5344160"/>
            <a:ext cx="11698605" cy="1198880"/>
          </a:xfrm>
          <a:prstGeom prst="rect">
            <a:avLst/>
          </a:prstGeom>
          <a:noFill/>
        </p:spPr>
        <p:txBody>
          <a:bodyPr wrap="square" rtlCol="0">
            <a:spAutoFit/>
          </a:bodyPr>
          <a:p>
            <a:r>
              <a:rPr lang="zh-CN" altLang="en-US" sz="2400" b="1">
                <a:solidFill>
                  <a:srgbClr val="FF0000"/>
                </a:solidFill>
                <a:sym typeface="+mn-ea"/>
              </a:rPr>
              <a:t>（3）独立战争推翻了英国殖民统治，实现民族解放，美国从此建立，走上发展资本主义道路；南北战争维护了国家统一，废除了奴隶制，清除了资本主义发展的最大障碍，为以后经济的迅速发展创造了条件。</a:t>
            </a:r>
            <a:endParaRPr lang="zh-CN" altLang="en-US" sz="24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0" grpId="1"/>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35585" y="133350"/>
            <a:ext cx="11956415" cy="2676525"/>
          </a:xfrm>
          <a:prstGeom prst="rect">
            <a:avLst/>
          </a:prstGeom>
          <a:noFill/>
        </p:spPr>
        <p:txBody>
          <a:bodyPr wrap="square" rtlCol="0">
            <a:spAutoFit/>
          </a:bodyPr>
          <a:p>
            <a:r>
              <a:rPr lang="zh-CN" altLang="en-US" sz="2400" b="1">
                <a:sym typeface="+mn-ea"/>
              </a:rPr>
              <a:t>14.阅读材料，回答问题。材料一：俄罗斯现代化的第一个高峰发生在18世纪以后的彼得大帝至叶卡捷琳娜时期……第二个高峰发生在亚历山大二世统治时期，1861年改革是当下受到高度关注的一次自由主义导向的改革……——摘自冯绍雷《普京和俄国政治》材料二：1853-1854年，美国海军舰队两次强行进入日本港口，要求日本打开国门，否则开战。日本被迫在不平等条约上签字，开放港口其他西方国家接踵而至，幕府统治发生动摇……1868年明治政府开始实行一系列改革，以西方为榜样，全面改造日本……    ——摘自部编版《世界历史》九年级下册</a:t>
            </a:r>
            <a:endParaRPr lang="zh-CN" altLang="en-US" sz="2400" b="1">
              <a:sym typeface="+mn-ea"/>
            </a:endParaRPr>
          </a:p>
        </p:txBody>
      </p:sp>
      <p:sp>
        <p:nvSpPr>
          <p:cNvPr id="7" name="文本框 6"/>
          <p:cNvSpPr txBox="1"/>
          <p:nvPr/>
        </p:nvSpPr>
        <p:spPr>
          <a:xfrm>
            <a:off x="361315" y="5881370"/>
            <a:ext cx="11331575" cy="829945"/>
          </a:xfrm>
          <a:prstGeom prst="rect">
            <a:avLst/>
          </a:prstGeom>
          <a:noFill/>
        </p:spPr>
        <p:txBody>
          <a:bodyPr wrap="square" rtlCol="0" anchor="t">
            <a:spAutoFit/>
          </a:bodyPr>
          <a:p>
            <a:r>
              <a:rPr lang="zh-CN" altLang="en-US" sz="2400" b="1">
                <a:solidFill>
                  <a:srgbClr val="FF0000"/>
                </a:solidFill>
              </a:rPr>
              <a:t>（3）启示：①要解放思想，与时俱进。②要从国情出发，实事求是。③要学习外国先进技术。④要勇于改革，大胆创新。</a:t>
            </a:r>
            <a:endParaRPr lang="zh-CN" altLang="en-US" sz="2400" b="1">
              <a:solidFill>
                <a:srgbClr val="FF0000"/>
              </a:solidFill>
            </a:endParaRPr>
          </a:p>
        </p:txBody>
      </p:sp>
      <p:sp>
        <p:nvSpPr>
          <p:cNvPr id="3" name="文本框 2"/>
          <p:cNvSpPr txBox="1"/>
          <p:nvPr/>
        </p:nvSpPr>
        <p:spPr>
          <a:xfrm>
            <a:off x="0" y="5205730"/>
            <a:ext cx="11543030" cy="460375"/>
          </a:xfrm>
          <a:prstGeom prst="rect">
            <a:avLst/>
          </a:prstGeom>
          <a:noFill/>
        </p:spPr>
        <p:txBody>
          <a:bodyPr wrap="square" rtlCol="0" anchor="t">
            <a:spAutoFit/>
          </a:bodyPr>
          <a:p>
            <a:r>
              <a:rPr lang="zh-CN" altLang="en-US" sz="2400" b="1">
                <a:sym typeface="+mn-ea"/>
              </a:rPr>
              <a:t>（3）当今中国正谱写改革开放新篇章，我们可以从以上材料中获得什么启示？</a:t>
            </a:r>
            <a:endParaRPr lang="zh-CN" altLang="en-US" sz="2400" b="1">
              <a:sym typeface="+mn-ea"/>
            </a:endParaRPr>
          </a:p>
        </p:txBody>
      </p:sp>
      <p:sp>
        <p:nvSpPr>
          <p:cNvPr id="4" name="文本框 3"/>
          <p:cNvSpPr txBox="1"/>
          <p:nvPr/>
        </p:nvSpPr>
        <p:spPr>
          <a:xfrm>
            <a:off x="75565" y="2809875"/>
            <a:ext cx="11902440" cy="460375"/>
          </a:xfrm>
          <a:prstGeom prst="rect">
            <a:avLst/>
          </a:prstGeom>
          <a:noFill/>
        </p:spPr>
        <p:txBody>
          <a:bodyPr wrap="square" rtlCol="0">
            <a:spAutoFit/>
          </a:bodyPr>
          <a:p>
            <a:r>
              <a:rPr lang="zh-CN" altLang="en-US" sz="2400" b="1">
                <a:sym typeface="+mn-ea"/>
              </a:rPr>
              <a:t>（1）根据材料一结合所学知识分析，说说1861年改革是俄罗斯“第二个高峰”的理由？</a:t>
            </a:r>
            <a:endParaRPr lang="zh-CN" altLang="en-US" sz="2400" b="1">
              <a:sym typeface="+mn-ea"/>
            </a:endParaRPr>
          </a:p>
        </p:txBody>
      </p:sp>
      <p:sp>
        <p:nvSpPr>
          <p:cNvPr id="5" name="文本框 4"/>
          <p:cNvSpPr txBox="1"/>
          <p:nvPr/>
        </p:nvSpPr>
        <p:spPr>
          <a:xfrm>
            <a:off x="235585" y="3834765"/>
            <a:ext cx="11743055" cy="829945"/>
          </a:xfrm>
          <a:prstGeom prst="rect">
            <a:avLst/>
          </a:prstGeom>
          <a:noFill/>
        </p:spPr>
        <p:txBody>
          <a:bodyPr wrap="square" rtlCol="0">
            <a:spAutoFit/>
          </a:bodyPr>
          <a:p>
            <a:r>
              <a:rPr lang="zh-CN" altLang="en-US" sz="2400" b="1">
                <a:sym typeface="+mn-ea"/>
              </a:rPr>
              <a:t>（2）根据材料二结合所学知识分析，近代日本面临怎样的统治危机？面对危局“全面改造日本”，指的是历史上的哪一重大事件？</a:t>
            </a:r>
            <a:endParaRPr lang="zh-CN" altLang="en-US" sz="2400" b="1">
              <a:sym typeface="+mn-ea"/>
            </a:endParaRPr>
          </a:p>
        </p:txBody>
      </p:sp>
      <p:sp>
        <p:nvSpPr>
          <p:cNvPr id="6" name="文本框 5"/>
          <p:cNvSpPr txBox="1"/>
          <p:nvPr/>
        </p:nvSpPr>
        <p:spPr>
          <a:xfrm>
            <a:off x="1858010" y="3271520"/>
            <a:ext cx="8089900" cy="460375"/>
          </a:xfrm>
          <a:prstGeom prst="rect">
            <a:avLst/>
          </a:prstGeom>
          <a:noFill/>
        </p:spPr>
        <p:txBody>
          <a:bodyPr wrap="square" rtlCol="0">
            <a:spAutoFit/>
          </a:bodyPr>
          <a:p>
            <a:r>
              <a:rPr lang="zh-CN" altLang="en-US" sz="2400" b="1">
                <a:solidFill>
                  <a:srgbClr val="FF0000"/>
                </a:solidFill>
                <a:sym typeface="+mn-ea"/>
              </a:rPr>
              <a:t>（1）废除了农奴制，使俄国走上了发展资本主义的道路。</a:t>
            </a:r>
            <a:endParaRPr lang="zh-CN" altLang="en-US" sz="2400" b="1">
              <a:solidFill>
                <a:srgbClr val="FF0000"/>
              </a:solidFill>
              <a:sym typeface="+mn-ea"/>
            </a:endParaRPr>
          </a:p>
        </p:txBody>
      </p:sp>
      <p:sp>
        <p:nvSpPr>
          <p:cNvPr id="8" name="文本框 7"/>
          <p:cNvSpPr txBox="1"/>
          <p:nvPr/>
        </p:nvSpPr>
        <p:spPr>
          <a:xfrm>
            <a:off x="1079500" y="4664710"/>
            <a:ext cx="7833360" cy="460375"/>
          </a:xfrm>
          <a:prstGeom prst="rect">
            <a:avLst/>
          </a:prstGeom>
          <a:noFill/>
        </p:spPr>
        <p:txBody>
          <a:bodyPr wrap="square" rtlCol="0">
            <a:spAutoFit/>
          </a:bodyPr>
          <a:p>
            <a:r>
              <a:rPr lang="zh-CN" altLang="en-US" sz="2400" b="1">
                <a:solidFill>
                  <a:srgbClr val="FF0000"/>
                </a:solidFill>
                <a:sym typeface="+mn-ea"/>
              </a:rPr>
              <a:t>（2）民族危机严重（西方国家的入侵）；明治维新。</a:t>
            </a:r>
            <a:endParaRPr lang="zh-CN" altLang="en-US" sz="24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7" grpId="0"/>
      <p:bldP spid="7"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0" y="0"/>
            <a:ext cx="12214225" cy="7108825"/>
          </a:xfrm>
          <a:prstGeom prst="rect">
            <a:avLst/>
          </a:prstGeom>
          <a:noFill/>
        </p:spPr>
        <p:txBody>
          <a:bodyPr wrap="square" rtlCol="0">
            <a:spAutoFit/>
          </a:bodyPr>
          <a:p>
            <a:r>
              <a:rPr lang="zh-CN" altLang="en-US" sz="2400" b="1">
                <a:sym typeface="+mn-ea"/>
              </a:rPr>
              <a:t>一、选择题1．发生在18世纪末19世纪初，涉及地区广，卷入人口多，斗争时间长．沉重地打击了西班牙和葡萄牙殖民统治的是（   ）</a:t>
            </a:r>
            <a:endParaRPr lang="zh-CN" altLang="en-US" sz="2400" b="1">
              <a:sym typeface="+mn-ea"/>
            </a:endParaRPr>
          </a:p>
          <a:p>
            <a:r>
              <a:rPr lang="zh-CN" altLang="en-US" sz="2400" b="1">
                <a:sym typeface="+mn-ea"/>
              </a:rPr>
              <a:t>A．拉丁美洲独立运动                    B．第一次亚非会议的召开</a:t>
            </a:r>
            <a:endParaRPr lang="zh-CN" altLang="en-US" sz="2400" b="1">
              <a:sym typeface="+mn-ea"/>
            </a:endParaRPr>
          </a:p>
          <a:p>
            <a:r>
              <a:rPr lang="zh-CN" altLang="en-US" sz="2400" b="1">
                <a:sym typeface="+mn-ea"/>
              </a:rPr>
              <a:t>C．非洲独立运动高潮                   D．巴拿马收回运河区主权</a:t>
            </a:r>
            <a:endParaRPr lang="zh-CN" altLang="en-US" sz="2400" b="1">
              <a:sym typeface="+mn-ea"/>
            </a:endParaRPr>
          </a:p>
          <a:p>
            <a:r>
              <a:rPr lang="zh-CN" altLang="en-US" sz="2400" b="1">
                <a:sym typeface="+mn-ea"/>
              </a:rPr>
              <a:t>2．“这些曾经在乡村拥有一望无际的大片土地的所有者，一旦沦为居住泥棚、仅有几只瓦锅的佃户，其对英国殖民者的恐惧、不满和仇恨再也无法控，因而一些爱国封建王公成了大起义的领导者”材料描述的是（   ）</a:t>
            </a:r>
            <a:endParaRPr lang="zh-CN" altLang="en-US" sz="2400" b="1">
              <a:sym typeface="+mn-ea"/>
            </a:endParaRPr>
          </a:p>
          <a:p>
            <a:r>
              <a:rPr lang="zh-CN" altLang="en-US" sz="2400" b="1">
                <a:sym typeface="+mn-ea"/>
              </a:rPr>
              <a:t>A．美国独立战争         B．拉美独立运动    C．印度民族大起义     D．非暴力不合作运动</a:t>
            </a:r>
            <a:endParaRPr lang="zh-CN" altLang="en-US" sz="2400" b="1">
              <a:sym typeface="+mn-ea"/>
            </a:endParaRPr>
          </a:p>
          <a:p>
            <a:r>
              <a:rPr lang="zh-CN" altLang="en-US" sz="2400" b="1">
                <a:sym typeface="+mn-ea"/>
              </a:rPr>
              <a:t>3．揭示历史事件之间的因果关系，是历史学习的有效方法。下列事件因果关系表述正确的是（   ）①英国殖民统治——印度民族大起义②葡萄牙殖民统治——玻利瓦尔领导独立运动③1861年农奴制改革——开启了俄国近代化的进程④明治维新——日本迅速走上了发展资本主义的道路A．①②          B．②③        C．①④           D．③④</a:t>
            </a:r>
            <a:endParaRPr lang="zh-CN" altLang="en-US" sz="2400" b="1">
              <a:sym typeface="+mn-ea"/>
            </a:endParaRPr>
          </a:p>
          <a:p>
            <a:r>
              <a:rPr lang="zh-CN" altLang="en-US" sz="2400" b="1">
                <a:sym typeface="+mn-ea"/>
              </a:rPr>
              <a:t>4．列夫·托尔斯泰在《安娜·卡列尼娜》中，借列文（同情农奴的农奴主）之口说：“现在我们这里，一切都翻了一个身，一切都刚刚开始安排。”列文说的这些变化是因为（   ）</a:t>
            </a:r>
            <a:endParaRPr lang="zh-CN" altLang="en-US" sz="2400" b="1">
              <a:sym typeface="+mn-ea"/>
            </a:endParaRPr>
          </a:p>
          <a:p>
            <a:r>
              <a:rPr lang="zh-CN" altLang="en-US" sz="2400" b="1">
                <a:sym typeface="+mn-ea"/>
              </a:rPr>
              <a:t>A．1861年改革         B．彼得一世改革            C．十月革命    D．苏联模式</a:t>
            </a:r>
            <a:endParaRPr lang="zh-CN" altLang="en-US" sz="2400" b="1">
              <a:sym typeface="+mn-ea"/>
            </a:endParaRPr>
          </a:p>
          <a:p>
            <a:r>
              <a:rPr lang="zh-CN" altLang="en-US" sz="2400" b="1">
                <a:sym typeface="+mn-ea"/>
              </a:rPr>
              <a:t>5．17世纪末，与西欧资本主义蓬勃发展相比，俄国经济文化十分落后，沙皇彼得一世推行了大规模的改革，其改革给俄国带来的巨大变化是（   ）</a:t>
            </a:r>
            <a:endParaRPr lang="zh-CN" altLang="en-US" sz="2400" b="1">
              <a:sym typeface="+mn-ea"/>
            </a:endParaRPr>
          </a:p>
          <a:p>
            <a:r>
              <a:rPr lang="zh-CN" altLang="en-US" sz="2400" b="1">
                <a:sym typeface="+mn-ea"/>
              </a:rPr>
              <a:t>A．废除了封建农奴制度  B．赶上了西欧发展水平</a:t>
            </a:r>
            <a:endParaRPr lang="zh-CN" altLang="en-US" sz="2400" b="1">
              <a:sym typeface="+mn-ea"/>
            </a:endParaRPr>
          </a:p>
          <a:p>
            <a:r>
              <a:rPr lang="zh-CN" altLang="en-US" sz="2400" b="1">
                <a:sym typeface="+mn-ea"/>
              </a:rPr>
              <a:t>   C．走上了资本主义道路D．开启了俄国现代化进程</a:t>
            </a:r>
            <a:endParaRPr lang="zh-CN" altLang="en-US" sz="2400" b="1">
              <a:sym typeface="+mn-ea"/>
            </a:endParaRPr>
          </a:p>
        </p:txBody>
      </p:sp>
      <p:sp>
        <p:nvSpPr>
          <p:cNvPr id="4" name="文本框 3"/>
          <p:cNvSpPr txBox="1"/>
          <p:nvPr/>
        </p:nvSpPr>
        <p:spPr>
          <a:xfrm>
            <a:off x="10189210" y="50673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3" name="文本框 2"/>
          <p:cNvSpPr txBox="1"/>
          <p:nvPr/>
        </p:nvSpPr>
        <p:spPr>
          <a:xfrm>
            <a:off x="10346055" y="2075815"/>
            <a:ext cx="572770" cy="583565"/>
          </a:xfrm>
          <a:prstGeom prst="rect">
            <a:avLst/>
          </a:prstGeom>
          <a:noFill/>
        </p:spPr>
        <p:txBody>
          <a:bodyPr wrap="square" rtlCol="0">
            <a:spAutoFit/>
          </a:bodyPr>
          <a:p>
            <a:r>
              <a:rPr lang="en-US" altLang="zh-CN" sz="3200" b="1">
                <a:solidFill>
                  <a:srgbClr val="FF0000"/>
                </a:solidFill>
                <a:sym typeface="+mn-ea"/>
              </a:rPr>
              <a:t>C</a:t>
            </a:r>
            <a:endParaRPr lang="en-US" altLang="zh-CN" sz="3200" b="1">
              <a:solidFill>
                <a:srgbClr val="FF0000"/>
              </a:solidFill>
              <a:sym typeface="+mn-ea"/>
            </a:endParaRPr>
          </a:p>
        </p:txBody>
      </p:sp>
      <p:sp>
        <p:nvSpPr>
          <p:cNvPr id="5" name="文本框 4"/>
          <p:cNvSpPr txBox="1"/>
          <p:nvPr/>
        </p:nvSpPr>
        <p:spPr>
          <a:xfrm>
            <a:off x="10461625" y="4118610"/>
            <a:ext cx="572770" cy="583565"/>
          </a:xfrm>
          <a:prstGeom prst="rect">
            <a:avLst/>
          </a:prstGeom>
          <a:noFill/>
        </p:spPr>
        <p:txBody>
          <a:bodyPr wrap="square" rtlCol="0">
            <a:spAutoFit/>
          </a:bodyPr>
          <a:p>
            <a:r>
              <a:rPr lang="en-US" altLang="zh-CN" sz="3200" b="1">
                <a:solidFill>
                  <a:srgbClr val="FF0000"/>
                </a:solidFill>
                <a:sym typeface="+mn-ea"/>
              </a:rPr>
              <a:t>C</a:t>
            </a:r>
            <a:endParaRPr lang="en-US" altLang="zh-CN" sz="3200" b="1">
              <a:solidFill>
                <a:srgbClr val="FF0000"/>
              </a:solidFill>
              <a:sym typeface="+mn-ea"/>
            </a:endParaRPr>
          </a:p>
        </p:txBody>
      </p:sp>
      <p:sp>
        <p:nvSpPr>
          <p:cNvPr id="6" name="文本框 5"/>
          <p:cNvSpPr txBox="1"/>
          <p:nvPr/>
        </p:nvSpPr>
        <p:spPr>
          <a:xfrm>
            <a:off x="11156950" y="490347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7" name="文本框 6"/>
          <p:cNvSpPr txBox="1"/>
          <p:nvPr/>
        </p:nvSpPr>
        <p:spPr>
          <a:xfrm>
            <a:off x="8075295" y="601281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3" grpId="0"/>
      <p:bldP spid="3" grpId="1"/>
      <p:bldP spid="5" grpId="0"/>
      <p:bldP spid="5" grpId="1"/>
      <p:bldP spid="6" grpId="0"/>
      <p:bldP spid="6" grpId="1"/>
      <p:bldP spid="7" grpId="0"/>
      <p:bldP spid="7"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56845" y="167005"/>
            <a:ext cx="12101830" cy="6369685"/>
          </a:xfrm>
          <a:prstGeom prst="rect">
            <a:avLst/>
          </a:prstGeom>
          <a:noFill/>
        </p:spPr>
        <p:txBody>
          <a:bodyPr wrap="square" rtlCol="0">
            <a:spAutoFit/>
          </a:bodyPr>
          <a:p>
            <a:r>
              <a:rPr lang="zh-CN" altLang="en-US" sz="2400" b="1"/>
              <a:t>6．19世纪中期，美国北部需要大量自由劳动力及棉花等廉价工业原料，而南部奴隶主却把几百万黑奴禁锢在种植园内，并把棉花等产品大量输往英国等欧洲国家。这反映出当时美国面临的主要问题是（   ）</a:t>
            </a:r>
            <a:endParaRPr lang="zh-CN" altLang="en-US" sz="2400" b="1"/>
          </a:p>
          <a:p>
            <a:r>
              <a:rPr lang="zh-CN" altLang="en-US" sz="2400" b="1"/>
              <a:t>A．劳动力与生产资料严重匮乏B．英国殖民统治仍然阻碍着经济发展</a:t>
            </a:r>
            <a:endParaRPr lang="zh-CN" altLang="en-US" sz="2400" b="1"/>
          </a:p>
          <a:p>
            <a:r>
              <a:rPr lang="zh-CN" altLang="en-US" sz="2400" b="1"/>
              <a:t>C．工业生产落后缺乏国际竞争力D．南北两种经济制度之间存在着矛盾</a:t>
            </a:r>
            <a:endParaRPr lang="zh-CN" altLang="en-US" sz="2400" b="1"/>
          </a:p>
          <a:p>
            <a:r>
              <a:rPr lang="zh-CN" altLang="en-US" sz="2400" b="1"/>
              <a:t>7．19世纪六七十年代，通过改革走上了资本主义道路的两个国家是: （   ）</a:t>
            </a:r>
            <a:endParaRPr lang="zh-CN" altLang="en-US" sz="2400" b="1"/>
          </a:p>
          <a:p>
            <a:r>
              <a:rPr lang="zh-CN" altLang="en-US" sz="2400" b="1"/>
              <a:t>A．德国、日本B．俄国、日本C．德国、意大利D．俄国、意大利</a:t>
            </a:r>
            <a:endParaRPr lang="zh-CN" altLang="en-US" sz="2400" b="1"/>
          </a:p>
          <a:p>
            <a:r>
              <a:rPr lang="zh-CN" altLang="en-US" sz="2400" b="1"/>
              <a:t>8．从1868年起，日本明治政府在“富国强兵”的口号下实行改革。其直接目的是（   ）A．摆脱民族危机B．实现文明开化C．变革幕府体制D．恢复天皇权力</a:t>
            </a:r>
            <a:endParaRPr lang="zh-CN" altLang="en-US" sz="2400" b="1"/>
          </a:p>
          <a:p>
            <a:r>
              <a:rPr lang="zh-CN" altLang="en-US" sz="2400" b="1"/>
              <a:t>9．通过抓关键词和制作学科思维导图掌握知识是学习历史的有效方法之一。请概括出下面导图的时代主题（   ） </a:t>
            </a:r>
            <a:endParaRPr lang="zh-CN" altLang="en-US" sz="2400" b="1"/>
          </a:p>
          <a:p>
            <a:r>
              <a:rPr lang="zh-CN" altLang="en-US" sz="2400" b="1"/>
              <a:t>A．资本主义制度的初步确立B．资本主义制度的扩展C．封建制度向资本主义制度过渡D．社会主义制度逐步确立</a:t>
            </a:r>
            <a:endParaRPr lang="zh-CN" altLang="en-US" sz="2400" b="1"/>
          </a:p>
          <a:p>
            <a:r>
              <a:rPr lang="zh-CN" altLang="en-US" sz="2400" b="1"/>
              <a:t>10．19世纪中后期，在日本出现了“公历取代了农历……天皇带头吃起了牛肉，官员们穿上了燕尾服；理发馆的生意开始忙碌起来，男人们剪掉发辫，修剪成西式短发”等现象。这些现象的出现是由于明治政府（   ）</a:t>
            </a:r>
            <a:endParaRPr lang="zh-CN" altLang="en-US" sz="2400" b="1"/>
          </a:p>
          <a:p>
            <a:r>
              <a:rPr lang="zh-CN" altLang="en-US" sz="2400" b="1"/>
              <a:t>A．提倡“文明开化”       B．建立新式军队   C．号召“殖产兴业”   D．废藩置县 </a:t>
            </a:r>
            <a:endParaRPr lang="zh-CN" altLang="en-US" sz="2400" b="1"/>
          </a:p>
        </p:txBody>
      </p:sp>
      <p:sp>
        <p:nvSpPr>
          <p:cNvPr id="4" name="文本框 3"/>
          <p:cNvSpPr txBox="1"/>
          <p:nvPr/>
        </p:nvSpPr>
        <p:spPr>
          <a:xfrm>
            <a:off x="10592435" y="955675"/>
            <a:ext cx="572770" cy="583565"/>
          </a:xfrm>
          <a:prstGeom prst="rect">
            <a:avLst/>
          </a:prstGeom>
          <a:noFill/>
        </p:spPr>
        <p:txBody>
          <a:bodyPr wrap="square" rtlCol="0">
            <a:spAutoFit/>
          </a:bodyPr>
          <a:p>
            <a:r>
              <a:rPr lang="en-US" altLang="zh-CN" sz="3200" b="1">
                <a:solidFill>
                  <a:srgbClr val="FF0000"/>
                </a:solidFill>
                <a:sym typeface="+mn-ea"/>
              </a:rPr>
              <a:t>D</a:t>
            </a:r>
            <a:endParaRPr lang="en-US" altLang="zh-CN" sz="3200" b="1">
              <a:solidFill>
                <a:srgbClr val="FF0000"/>
              </a:solidFill>
              <a:sym typeface="+mn-ea"/>
            </a:endParaRPr>
          </a:p>
        </p:txBody>
      </p:sp>
      <p:sp>
        <p:nvSpPr>
          <p:cNvPr id="3" name="文本框 2"/>
          <p:cNvSpPr txBox="1"/>
          <p:nvPr/>
        </p:nvSpPr>
        <p:spPr>
          <a:xfrm>
            <a:off x="10346055" y="196405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5" name="文本框 4"/>
          <p:cNvSpPr txBox="1"/>
          <p:nvPr/>
        </p:nvSpPr>
        <p:spPr>
          <a:xfrm>
            <a:off x="11041380" y="2748280"/>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
        <p:nvSpPr>
          <p:cNvPr id="6" name="文本框 5"/>
          <p:cNvSpPr txBox="1"/>
          <p:nvPr/>
        </p:nvSpPr>
        <p:spPr>
          <a:xfrm>
            <a:off x="4888865" y="3801745"/>
            <a:ext cx="572770" cy="583565"/>
          </a:xfrm>
          <a:prstGeom prst="rect">
            <a:avLst/>
          </a:prstGeom>
          <a:noFill/>
        </p:spPr>
        <p:txBody>
          <a:bodyPr wrap="square" rtlCol="0">
            <a:spAutoFit/>
          </a:bodyPr>
          <a:p>
            <a:r>
              <a:rPr lang="en-US" altLang="zh-CN" sz="3200" b="1">
                <a:solidFill>
                  <a:srgbClr val="FF0000"/>
                </a:solidFill>
                <a:sym typeface="+mn-ea"/>
              </a:rPr>
              <a:t>B</a:t>
            </a:r>
            <a:endParaRPr lang="en-US" altLang="zh-CN" sz="3200" b="1">
              <a:solidFill>
                <a:srgbClr val="FF0000"/>
              </a:solidFill>
              <a:sym typeface="+mn-ea"/>
            </a:endParaRPr>
          </a:p>
        </p:txBody>
      </p:sp>
      <p:sp>
        <p:nvSpPr>
          <p:cNvPr id="7" name="文本框 6"/>
          <p:cNvSpPr txBox="1"/>
          <p:nvPr/>
        </p:nvSpPr>
        <p:spPr>
          <a:xfrm>
            <a:off x="11041380" y="5718175"/>
            <a:ext cx="572770" cy="583565"/>
          </a:xfrm>
          <a:prstGeom prst="rect">
            <a:avLst/>
          </a:prstGeom>
          <a:noFill/>
        </p:spPr>
        <p:txBody>
          <a:bodyPr wrap="square" rtlCol="0">
            <a:spAutoFit/>
          </a:bodyPr>
          <a:p>
            <a:r>
              <a:rPr lang="en-US" altLang="zh-CN" sz="3200" b="1">
                <a:solidFill>
                  <a:srgbClr val="FF0000"/>
                </a:solidFill>
                <a:sym typeface="+mn-ea"/>
              </a:rPr>
              <a:t>A</a:t>
            </a:r>
            <a:endParaRPr lang="en-US" altLang="zh-CN" sz="3200" b="1">
              <a:solidFill>
                <a:srgbClr val="FF0000"/>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3" grpId="0"/>
      <p:bldP spid="3" grpId="1"/>
      <p:bldP spid="5" grpId="0"/>
      <p:bldP spid="5" grpId="1"/>
      <p:bldP spid="6" grpId="0"/>
      <p:bldP spid="6" grpId="1"/>
      <p:bldP spid="7" grpId="0"/>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79375" y="66675"/>
            <a:ext cx="12272010" cy="1568450"/>
          </a:xfrm>
          <a:prstGeom prst="rect">
            <a:avLst/>
          </a:prstGeom>
          <a:noFill/>
        </p:spPr>
        <p:txBody>
          <a:bodyPr wrap="square" rtlCol="0">
            <a:spAutoFit/>
          </a:bodyPr>
          <a:p>
            <a:r>
              <a:rPr lang="zh-CN" altLang="en-US" sz="2400" b="1">
                <a:sym typeface="+mn-ea"/>
              </a:rPr>
              <a:t>阅读下列材料，结合所学知识，回答问题。材料一  如图 </a:t>
            </a:r>
            <a:endParaRPr lang="zh-CN" altLang="en-US" sz="2400" b="1">
              <a:sym typeface="+mn-ea"/>
            </a:endParaRPr>
          </a:p>
          <a:p>
            <a:r>
              <a:rPr lang="zh-CN" altLang="en-US" sz="2400" b="1">
                <a:sym typeface="+mn-ea"/>
              </a:rPr>
              <a:t>（1）从材料一中左面示意图可以看出，</a:t>
            </a:r>
            <a:r>
              <a:rPr lang="zh-CN" altLang="en-US" sz="2400" b="1">
                <a:solidFill>
                  <a:srgbClr val="FF0000"/>
                </a:solidFill>
                <a:sym typeface="+mn-ea"/>
              </a:rPr>
              <a:t>内战前美国</a:t>
            </a:r>
            <a:r>
              <a:rPr lang="zh-CN" altLang="en-US" sz="2400" b="1">
                <a:sym typeface="+mn-ea"/>
              </a:rPr>
              <a:t>社会的</a:t>
            </a:r>
            <a:r>
              <a:rPr lang="zh-CN" altLang="en-US" sz="2400" b="1">
                <a:solidFill>
                  <a:srgbClr val="FF0000"/>
                </a:solidFill>
                <a:sym typeface="+mn-ea"/>
              </a:rPr>
              <a:t>主要矛盾</a:t>
            </a:r>
            <a:r>
              <a:rPr lang="zh-CN" altLang="en-US" sz="2400" b="1">
                <a:sym typeface="+mn-ea"/>
              </a:rPr>
              <a:t>是什么？下面目录中《第二章1862年，永获自由》应该涉及的是哪一历史文献？《导言决定我们命运的十字路口》，结合所学知识，评价简要这一历史事件。</a:t>
            </a:r>
            <a:endParaRPr lang="zh-CN" altLang="en-US" sz="2400" b="1">
              <a:sym typeface="+mn-ea"/>
            </a:endParaRPr>
          </a:p>
        </p:txBody>
      </p:sp>
      <p:sp>
        <p:nvSpPr>
          <p:cNvPr id="3" name="文本框 2"/>
          <p:cNvSpPr txBox="1"/>
          <p:nvPr/>
        </p:nvSpPr>
        <p:spPr>
          <a:xfrm>
            <a:off x="-79375" y="3921125"/>
            <a:ext cx="12057380" cy="1568450"/>
          </a:xfrm>
          <a:prstGeom prst="rect">
            <a:avLst/>
          </a:prstGeom>
          <a:noFill/>
        </p:spPr>
        <p:txBody>
          <a:bodyPr wrap="square" rtlCol="0">
            <a:spAutoFit/>
          </a:bodyPr>
          <a:p>
            <a:r>
              <a:rPr lang="zh-CN" altLang="en-US" sz="2400" b="1">
                <a:sym typeface="+mn-ea"/>
              </a:rPr>
              <a:t>材料二  当日本19世纪中叶开始面临西方资本主义国家的侵略威胁时，能够以这些国家为榜样，顺利地实现了本国的社会变革，走上独立的资本主义发展道路。19世纪中后期，日本以纺织业为重点的轻工业发展特别迅速，到1890年日本已从棉纺进口国变为棉纺出口国。</a:t>
            </a:r>
            <a:endParaRPr lang="zh-CN" altLang="en-US" sz="2400" b="1">
              <a:sym typeface="+mn-ea"/>
            </a:endParaRPr>
          </a:p>
        </p:txBody>
      </p:sp>
      <p:sp>
        <p:nvSpPr>
          <p:cNvPr id="4" name="文本框 3"/>
          <p:cNvSpPr txBox="1"/>
          <p:nvPr/>
        </p:nvSpPr>
        <p:spPr>
          <a:xfrm>
            <a:off x="-79375" y="5440680"/>
            <a:ext cx="11877675" cy="460375"/>
          </a:xfrm>
          <a:prstGeom prst="rect">
            <a:avLst/>
          </a:prstGeom>
          <a:noFill/>
        </p:spPr>
        <p:txBody>
          <a:bodyPr wrap="square" rtlCol="0">
            <a:spAutoFit/>
          </a:bodyPr>
          <a:p>
            <a:r>
              <a:rPr lang="zh-CN" altLang="en-US" sz="2400" b="1">
                <a:sym typeface="+mn-ea"/>
              </a:rPr>
              <a:t>（2）材料二所取得的成就得益于哪一政策？</a:t>
            </a:r>
            <a:endParaRPr lang="zh-CN" altLang="en-US" sz="2400" b="1">
              <a:sym typeface="+mn-ea"/>
            </a:endParaRPr>
          </a:p>
        </p:txBody>
      </p:sp>
      <p:sp>
        <p:nvSpPr>
          <p:cNvPr id="9" name="文本框 8"/>
          <p:cNvSpPr txBox="1"/>
          <p:nvPr/>
        </p:nvSpPr>
        <p:spPr>
          <a:xfrm>
            <a:off x="22225" y="2599690"/>
            <a:ext cx="12068810" cy="1198880"/>
          </a:xfrm>
          <a:prstGeom prst="rect">
            <a:avLst/>
          </a:prstGeom>
          <a:noFill/>
        </p:spPr>
        <p:txBody>
          <a:bodyPr wrap="square" rtlCol="0">
            <a:spAutoFit/>
          </a:bodyPr>
          <a:p>
            <a:r>
              <a:rPr lang="zh-CN" altLang="en-US" sz="2400" b="1">
                <a:solidFill>
                  <a:schemeClr val="accent1">
                    <a:lumMod val="75000"/>
                  </a:schemeClr>
                </a:solidFill>
                <a:sym typeface="+mn-ea"/>
              </a:rPr>
              <a:t>南北战争是美国上第二次资产阶级革命，基本废除了黑人奴隶制度，较好的解决了农民的土地问题，维护了国家统一，为美国资本主义的加速发展扫清了障碍，并为美国跻身于世界强国之列奠定了基础</a:t>
            </a:r>
            <a:endParaRPr lang="zh-CN" altLang="en-US" sz="2400" b="1">
              <a:solidFill>
                <a:schemeClr val="accent1">
                  <a:lumMod val="75000"/>
                </a:schemeClr>
              </a:solidFill>
              <a:sym typeface="+mn-ea"/>
            </a:endParaRPr>
          </a:p>
        </p:txBody>
      </p:sp>
      <p:sp>
        <p:nvSpPr>
          <p:cNvPr id="10" name="文本框 9"/>
          <p:cNvSpPr txBox="1"/>
          <p:nvPr/>
        </p:nvSpPr>
        <p:spPr>
          <a:xfrm>
            <a:off x="66040" y="1635125"/>
            <a:ext cx="11732260" cy="829945"/>
          </a:xfrm>
          <a:prstGeom prst="rect">
            <a:avLst/>
          </a:prstGeom>
          <a:noFill/>
        </p:spPr>
        <p:txBody>
          <a:bodyPr wrap="square" rtlCol="0">
            <a:spAutoFit/>
          </a:bodyPr>
          <a:p>
            <a:r>
              <a:rPr lang="zh-CN" altLang="en-US" sz="2400" b="1">
                <a:solidFill>
                  <a:schemeClr val="accent1">
                    <a:lumMod val="75000"/>
                  </a:schemeClr>
                </a:solidFill>
                <a:sym typeface="+mn-ea"/>
              </a:rPr>
              <a:t>（1）北方资本主义（工商业）与南方奴隶制种植园经济的矛盾；林肯政府颁布的《解放黑人奴隶宣言》；</a:t>
            </a:r>
            <a:endParaRPr lang="zh-CN" altLang="en-US" sz="2400" b="1">
              <a:solidFill>
                <a:schemeClr val="accent1">
                  <a:lumMod val="75000"/>
                </a:schemeClr>
              </a:solidFill>
              <a:sym typeface="+mn-ea"/>
            </a:endParaRPr>
          </a:p>
        </p:txBody>
      </p:sp>
      <p:sp>
        <p:nvSpPr>
          <p:cNvPr id="11" name="文本框 10"/>
          <p:cNvSpPr txBox="1"/>
          <p:nvPr/>
        </p:nvSpPr>
        <p:spPr>
          <a:xfrm>
            <a:off x="391160" y="5983605"/>
            <a:ext cx="6847205" cy="460375"/>
          </a:xfrm>
          <a:prstGeom prst="rect">
            <a:avLst/>
          </a:prstGeom>
          <a:noFill/>
        </p:spPr>
        <p:txBody>
          <a:bodyPr wrap="square" rtlCol="0">
            <a:spAutoFit/>
          </a:bodyPr>
          <a:p>
            <a:r>
              <a:rPr lang="zh-CN" altLang="en-US" sz="2400" b="1">
                <a:solidFill>
                  <a:schemeClr val="accent1">
                    <a:lumMod val="75000"/>
                  </a:schemeClr>
                </a:solidFill>
                <a:sym typeface="+mn-ea"/>
              </a:rPr>
              <a:t>（2）殖产兴业（鼓励发展资本主义工商业）</a:t>
            </a:r>
            <a:endParaRPr lang="zh-CN" altLang="en-US" sz="2400" b="1">
              <a:solidFill>
                <a:schemeClr val="accent1">
                  <a:lumMod val="75000"/>
                </a:schemeClr>
              </a:solidFill>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9" grpId="0"/>
      <p:bldP spid="9" grpId="1"/>
      <p:bldP spid="11"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B38YDqTwNlJvRPq14oOClSzTIs22bxjxqR7/4E1s+lpVIZ24YXlZaH8e7eYmat14EKsxzWbtegjHhX4OEdzRpc="/>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B38YDqTwNlJvRPq14oOClSzTIs22bxjxqR7/4E1s+lpVIZ24YXlZaH8e7eYmat14EKsxzWbtegjHhX4OEdzRpc="/>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B38YDqTwNlJvRPq14oOClSzTIs22bxjxqR7/4E1s+lpVIZ24YXlZaH8e7eYmat14EKsxzWbtegjHhX4OEdzRpc="/>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 name="KSO_WM_SCREEN_THEME_FLAG" val="Dlrq25wU2PGuGg5bbmjbDB38YDqTwNlJvRPq14oOClSzTIs22bxjxqR7/4E1s+lpVIZ24YXlZaH8e7eYmat14EKsxzWbtegjHhX4OEdzRpc="/>
</p:tagLst>
</file>

<file path=ppt/tags/tag63.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4.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5.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6.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7.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8.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69.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1.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2.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3.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4.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5.xml><?xml version="1.0" encoding="utf-8"?>
<p:tagLst xmlns:p="http://schemas.openxmlformats.org/presentationml/2006/main">
  <p:tag name="KSO_WM_BEAUTIFY_FLAG" val="#wm#"/>
  <p:tag name="KSO_WM_TEMPLATE_CATEGORY" val="custom"/>
  <p:tag name="KSO_WM_TEMPLATE_INDEX" val="20205176"/>
  <p:tag name="KSO_WM_SCREEN_THEME_FLAG" val="Dlrq25wU2PGuGg5bbmjbDB38YDqTwNlJvRPq14oOClSzTIs22bxjxqR7/4E1s+lpVIZ24YXlZaH8e7eYmat14EKsxzWbtegjHhX4OEdzRpc="/>
</p:tagLst>
</file>

<file path=ppt/tags/tag76.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B38YDqTwNlJvRPq14oOClSzTIs22bxjxqR7/4E1s+lpVIZ24YXlZaH8e7eYmat14EKsxzWbtegjHhX4OEdzRpc="/>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7549</Words>
  <PresentationFormat>宽屏</PresentationFormat>
  <Paragraphs>241</Paragraphs>
  <Slides>13</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宋体</vt:lpstr>
      <vt:lpstr>Wingdings</vt:lpstr>
      <vt:lpstr>微软雅黑</vt:lpstr>
      <vt:lpstr>Wingdings</vt:lpstr>
      <vt:lpstr>Arial Unicode MS</vt:lpstr>
      <vt:lpstr>Calibri</vt:lpstr>
      <vt:lpstr>Lucida Sans Unicode</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2019-06-19T02:08:00Z</dcterms:created>
  <dcterms:modified xsi:type="dcterms:W3CDTF">2021-12-23T02:11:34Z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