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gs/tag104.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84"/>
  </p:handoutMasterIdLst>
  <p:sldIdLst>
    <p:sldId id="367" r:id="rId3"/>
    <p:sldId id="368" r:id="rId5"/>
    <p:sldId id="396" r:id="rId6"/>
    <p:sldId id="369" r:id="rId7"/>
    <p:sldId id="370" r:id="rId8"/>
    <p:sldId id="372" r:id="rId9"/>
    <p:sldId id="373" r:id="rId10"/>
    <p:sldId id="374" r:id="rId11"/>
    <p:sldId id="375" r:id="rId12"/>
    <p:sldId id="376" r:id="rId13"/>
    <p:sldId id="377" r:id="rId14"/>
    <p:sldId id="378" r:id="rId15"/>
    <p:sldId id="380" r:id="rId16"/>
    <p:sldId id="381" r:id="rId17"/>
    <p:sldId id="382" r:id="rId18"/>
    <p:sldId id="383" r:id="rId19"/>
    <p:sldId id="384" r:id="rId20"/>
    <p:sldId id="385" r:id="rId21"/>
    <p:sldId id="386" r:id="rId22"/>
    <p:sldId id="387" r:id="rId23"/>
    <p:sldId id="388" r:id="rId24"/>
    <p:sldId id="389" r:id="rId25"/>
    <p:sldId id="391" r:id="rId26"/>
    <p:sldId id="392" r:id="rId27"/>
    <p:sldId id="262" r:id="rId28"/>
    <p:sldId id="393" r:id="rId29"/>
    <p:sldId id="280" r:id="rId30"/>
    <p:sldId id="263" r:id="rId31"/>
    <p:sldId id="264" r:id="rId32"/>
    <p:sldId id="265" r:id="rId33"/>
    <p:sldId id="349" r:id="rId34"/>
    <p:sldId id="350" r:id="rId35"/>
    <p:sldId id="476" r:id="rId36"/>
    <p:sldId id="477" r:id="rId37"/>
    <p:sldId id="478" r:id="rId38"/>
    <p:sldId id="319" r:id="rId39"/>
    <p:sldId id="320" r:id="rId40"/>
    <p:sldId id="321" r:id="rId41"/>
    <p:sldId id="322" r:id="rId42"/>
    <p:sldId id="323" r:id="rId43"/>
    <p:sldId id="324" r:id="rId44"/>
    <p:sldId id="325" r:id="rId45"/>
    <p:sldId id="326" r:id="rId46"/>
    <p:sldId id="327" r:id="rId47"/>
    <p:sldId id="329" r:id="rId48"/>
    <p:sldId id="328" r:id="rId49"/>
    <p:sldId id="330" r:id="rId50"/>
    <p:sldId id="331" r:id="rId51"/>
    <p:sldId id="332" r:id="rId52"/>
    <p:sldId id="333" r:id="rId53"/>
    <p:sldId id="335" r:id="rId54"/>
    <p:sldId id="336" r:id="rId55"/>
    <p:sldId id="337" r:id="rId56"/>
    <p:sldId id="339" r:id="rId57"/>
    <p:sldId id="340" r:id="rId58"/>
    <p:sldId id="344" r:id="rId59"/>
    <p:sldId id="345" r:id="rId60"/>
    <p:sldId id="346" r:id="rId61"/>
    <p:sldId id="309" r:id="rId62"/>
    <p:sldId id="283" r:id="rId63"/>
    <p:sldId id="394" r:id="rId64"/>
    <p:sldId id="286" r:id="rId65"/>
    <p:sldId id="285" r:id="rId66"/>
    <p:sldId id="287" r:id="rId67"/>
    <p:sldId id="293" r:id="rId68"/>
    <p:sldId id="291" r:id="rId69"/>
    <p:sldId id="308" r:id="rId70"/>
    <p:sldId id="352" r:id="rId71"/>
    <p:sldId id="353" r:id="rId72"/>
    <p:sldId id="354" r:id="rId73"/>
    <p:sldId id="356" r:id="rId74"/>
    <p:sldId id="357" r:id="rId75"/>
    <p:sldId id="359" r:id="rId76"/>
    <p:sldId id="361" r:id="rId77"/>
    <p:sldId id="362" r:id="rId78"/>
    <p:sldId id="363" r:id="rId79"/>
    <p:sldId id="364" r:id="rId80"/>
    <p:sldId id="365" r:id="rId81"/>
    <p:sldId id="366" r:id="rId82"/>
    <p:sldId id="395" r:id="rId8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2160"/>
        <p:guide pos="3890"/>
      </p:guideLst>
    </p:cSldViewPr>
  </p:slideViewPr>
  <p:notesTextViewPr>
    <p:cViewPr>
      <p:scale>
        <a:sx n="3" d="2"/>
        <a:sy n="3" d="2"/>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commentAuthors" Target="commentAuthors.xml" Id="rId88" /><Relationship Type="http://schemas.openxmlformats.org/officeDocument/2006/relationships/tableStyles" Target="tableStyles.xml" Id="rId87" /><Relationship Type="http://schemas.openxmlformats.org/officeDocument/2006/relationships/viewProps" Target="viewProps.xml" Id="rId86" /><Relationship Type="http://schemas.openxmlformats.org/officeDocument/2006/relationships/presProps" Target="presProps.xml" Id="rId85" /><Relationship Type="http://schemas.openxmlformats.org/officeDocument/2006/relationships/handoutMaster" Target="handoutMasters/handoutMaster1.xml" Id="rId84" /><Relationship Type="http://schemas.openxmlformats.org/officeDocument/2006/relationships/slide" Target="slides/slide80.xml" Id="rId83" /><Relationship Type="http://schemas.openxmlformats.org/officeDocument/2006/relationships/slide" Target="slides/slide79.xml" Id="rId82" /><Relationship Type="http://schemas.openxmlformats.org/officeDocument/2006/relationships/slide" Target="slides/slide78.xml" Id="rId81" /><Relationship Type="http://schemas.openxmlformats.org/officeDocument/2006/relationships/slide" Target="slides/slide77.xml" Id="rId80" /><Relationship Type="http://schemas.openxmlformats.org/officeDocument/2006/relationships/slide" Target="slides/slide5.xml" Id="rId8" /><Relationship Type="http://schemas.openxmlformats.org/officeDocument/2006/relationships/slide" Target="slides/slide76.xml" Id="rId79" /><Relationship Type="http://schemas.openxmlformats.org/officeDocument/2006/relationships/slide" Target="slides/slide75.xml" Id="rId78" /><Relationship Type="http://schemas.openxmlformats.org/officeDocument/2006/relationships/slide" Target="slides/slide74.xml" Id="rId77" /><Relationship Type="http://schemas.openxmlformats.org/officeDocument/2006/relationships/slide" Target="slides/slide73.xml" Id="rId76" /><Relationship Type="http://schemas.openxmlformats.org/officeDocument/2006/relationships/slide" Target="slides/slide72.xml" Id="rId75" /><Relationship Type="http://schemas.openxmlformats.org/officeDocument/2006/relationships/slide" Target="slides/slide71.xml" Id="rId74" /><Relationship Type="http://schemas.openxmlformats.org/officeDocument/2006/relationships/slide" Target="slides/slide70.xml" Id="rId73" /><Relationship Type="http://schemas.openxmlformats.org/officeDocument/2006/relationships/slide" Target="slides/slide69.xml" Id="rId72" /><Relationship Type="http://schemas.openxmlformats.org/officeDocument/2006/relationships/slide" Target="slides/slide68.xml" Id="rId71" /><Relationship Type="http://schemas.openxmlformats.org/officeDocument/2006/relationships/slide" Target="slides/slide67.xml" Id="rId70" /><Relationship Type="http://schemas.openxmlformats.org/officeDocument/2006/relationships/slide" Target="slides/slide4.xml" Id="rId7" /><Relationship Type="http://schemas.openxmlformats.org/officeDocument/2006/relationships/slide" Target="slides/slide66.xml" Id="rId69" /><Relationship Type="http://schemas.openxmlformats.org/officeDocument/2006/relationships/slide" Target="slides/slide65.xml" Id="rId68" /><Relationship Type="http://schemas.openxmlformats.org/officeDocument/2006/relationships/slide" Target="slides/slide64.xml" Id="rId67" /><Relationship Type="http://schemas.openxmlformats.org/officeDocument/2006/relationships/slide" Target="slides/slide63.xml" Id="rId66" /><Relationship Type="http://schemas.openxmlformats.org/officeDocument/2006/relationships/slide" Target="slides/slide62.xml" Id="rId65" /><Relationship Type="http://schemas.openxmlformats.org/officeDocument/2006/relationships/slide" Target="slides/slide61.xml" Id="rId64" /><Relationship Type="http://schemas.openxmlformats.org/officeDocument/2006/relationships/slide" Target="slides/slide60.xml" Id="rId63" /><Relationship Type="http://schemas.openxmlformats.org/officeDocument/2006/relationships/slide" Target="slides/slide59.xml" Id="rId62" /><Relationship Type="http://schemas.openxmlformats.org/officeDocument/2006/relationships/slide" Target="slides/slide58.xml" Id="rId61" /><Relationship Type="http://schemas.openxmlformats.org/officeDocument/2006/relationships/slide" Target="slides/slide57.xml" Id="rId60" /><Relationship Type="http://schemas.openxmlformats.org/officeDocument/2006/relationships/slide" Target="slides/slide3.xml" Id="rId6" /><Relationship Type="http://schemas.openxmlformats.org/officeDocument/2006/relationships/slide" Target="slides/slide56.xml" Id="rId59" /><Relationship Type="http://schemas.openxmlformats.org/officeDocument/2006/relationships/slide" Target="slides/slide55.xml" Id="rId58" /><Relationship Type="http://schemas.openxmlformats.org/officeDocument/2006/relationships/slide" Target="slides/slide54.xml" Id="rId57" /><Relationship Type="http://schemas.openxmlformats.org/officeDocument/2006/relationships/slide" Target="slides/slide53.xml" Id="rId56" /><Relationship Type="http://schemas.openxmlformats.org/officeDocument/2006/relationships/slide" Target="slides/slide52.xml" Id="rId55" /><Relationship Type="http://schemas.openxmlformats.org/officeDocument/2006/relationships/slide" Target="slides/slide51.xml" Id="rId54" /><Relationship Type="http://schemas.openxmlformats.org/officeDocument/2006/relationships/slide" Target="slides/slide50.xml" Id="rId53" /><Relationship Type="http://schemas.openxmlformats.org/officeDocument/2006/relationships/slide" Target="slides/slide49.xml" Id="rId52" /><Relationship Type="http://schemas.openxmlformats.org/officeDocument/2006/relationships/slide" Target="slides/slide48.xml" Id="rId51" /><Relationship Type="http://schemas.openxmlformats.org/officeDocument/2006/relationships/slide" Target="slides/slide47.xml" Id="rId50" /><Relationship Type="http://schemas.openxmlformats.org/officeDocument/2006/relationships/slide" Target="slides/slide2.xml" Id="rId5" /><Relationship Type="http://schemas.openxmlformats.org/officeDocument/2006/relationships/slide" Target="slides/slide46.xml" Id="rId49" /><Relationship Type="http://schemas.openxmlformats.org/officeDocument/2006/relationships/slide" Target="slides/slide45.xml" Id="rId48" /><Relationship Type="http://schemas.openxmlformats.org/officeDocument/2006/relationships/slide" Target="slides/slide44.xml" Id="rId47" /><Relationship Type="http://schemas.openxmlformats.org/officeDocument/2006/relationships/slide" Target="slides/slide43.xml" Id="rId46" /><Relationship Type="http://schemas.openxmlformats.org/officeDocument/2006/relationships/slide" Target="slides/slide42.xml" Id="rId45" /><Relationship Type="http://schemas.openxmlformats.org/officeDocument/2006/relationships/slide" Target="slides/slide41.xml" Id="rId44" /><Relationship Type="http://schemas.openxmlformats.org/officeDocument/2006/relationships/slide" Target="slides/slide40.xml" Id="rId43" /><Relationship Type="http://schemas.openxmlformats.org/officeDocument/2006/relationships/slide" Target="slides/slide39.xml" Id="rId42" /><Relationship Type="http://schemas.openxmlformats.org/officeDocument/2006/relationships/slide" Target="slides/slide38.xml" Id="rId41" /><Relationship Type="http://schemas.openxmlformats.org/officeDocument/2006/relationships/slide" Target="slides/slide37.xml" Id="rId40" /><Relationship Type="http://schemas.openxmlformats.org/officeDocument/2006/relationships/notesMaster" Target="notesMasters/notesMaster1.xml" Id="rId4" /><Relationship Type="http://schemas.openxmlformats.org/officeDocument/2006/relationships/slide" Target="slides/slide36.xml" Id="rId39" /><Relationship Type="http://schemas.openxmlformats.org/officeDocument/2006/relationships/slide" Target="slides/slide35.xml" Id="rId38" /><Relationship Type="http://schemas.openxmlformats.org/officeDocument/2006/relationships/slide" Target="slides/slide34.xml" Id="rId37" /><Relationship Type="http://schemas.openxmlformats.org/officeDocument/2006/relationships/slide" Target="slides/slide33.xml" Id="rId36" /><Relationship Type="http://schemas.openxmlformats.org/officeDocument/2006/relationships/slide" Target="slides/slide32.xml" Id="rId35" /><Relationship Type="http://schemas.openxmlformats.org/officeDocument/2006/relationships/slide" Target="slides/slide31.xml" Id="rId34" /><Relationship Type="http://schemas.openxmlformats.org/officeDocument/2006/relationships/slide" Target="slides/slide30.xml" Id="rId33" /><Relationship Type="http://schemas.openxmlformats.org/officeDocument/2006/relationships/slide" Target="slides/slide29.xml" Id="rId32" /><Relationship Type="http://schemas.openxmlformats.org/officeDocument/2006/relationships/slide" Target="slides/slide28.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slide" Target="slides/slide10.xml" Id="rId13" /><Relationship Type="http://schemas.openxmlformats.org/officeDocument/2006/relationships/slide" Target="slides/slide9.xml" Id="rId12" /><Relationship Type="http://schemas.openxmlformats.org/officeDocument/2006/relationships/slide" Target="slides/slide8.xml" Id="rId11"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104.xml" Id="R7d241b95417d4f6d"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幻灯片图像占位符 1"/>
          <p:cNvSpPr>
            <a:spLocks noGrp="1" noRot="1" noChangeAspect="1" noTextEdit="1"/>
          </p:cNvSpPr>
          <p:nvPr>
            <p:ph type="sldImg"/>
          </p:nvPr>
        </p:nvSpPr>
        <p:spPr>
          <a:xfrm>
            <a:off x="1247775" y="1279525"/>
            <a:ext cx="4606925" cy="3454400"/>
          </a:xfrm>
          <a:ln>
            <a:solidFill>
              <a:srgbClr val="000000">
                <a:alpha val="100000"/>
              </a:srgbClr>
            </a:solidFill>
            <a:miter lim="800000"/>
          </a:ln>
        </p:spPr>
      </p:sp>
      <p:sp>
        <p:nvSpPr>
          <p:cNvPr id="104451" name="备注占位符 2"/>
          <p:cNvSpPr>
            <a:spLocks noGrp="1"/>
          </p:cNvSpPr>
          <p:nvPr>
            <p:ph type="body" idx="1"/>
          </p:nvPr>
        </p:nvSpPr>
        <p:spPr/>
        <p:txBody>
          <a:bodyPr wrap="square" lIns="91440" tIns="45720" rIns="91440" bIns="45720" anchor="t"/>
          <a:lstStyle/>
          <a:p>
            <a:pPr lvl="0" defTabSz="1068705" eaLnBrk="1" hangingPunct="1">
              <a:spcBef>
                <a:spcPct val="0"/>
              </a:spcBef>
            </a:pPr>
            <a:endParaRPr lang="zh-CN" altLang="en-US" dirty="0"/>
          </a:p>
        </p:txBody>
      </p:sp>
      <p:sp>
        <p:nvSpPr>
          <p:cNvPr id="20483" name="灯片编号占位符 3"/>
          <p:cNvSpPr txBox="1">
            <a:spLocks noGrp="1"/>
          </p:cNvSpPr>
          <p:nvPr/>
        </p:nvSpPr>
        <p:spPr bwMode="auto">
          <a:xfrm>
            <a:off x="3884613" y="8685213"/>
            <a:ext cx="2971800" cy="457200"/>
          </a:xfrm>
          <a:prstGeom prst="rect">
            <a:avLst/>
          </a:prstGeom>
          <a:noFill/>
          <a:ln>
            <a:miter lim="800000"/>
          </a:ln>
        </p:spPr>
        <p:txBody>
          <a:bodyPr vert="horz" wrap="square" lIns="91440" tIns="45720" rIns="91440" bIns="45720" numCol="1" rtlCol="0" anchor="b" anchorCtr="0" compatLnSpc="1"/>
          <a:lstStyle/>
          <a:p>
            <a:pPr lvl="0" algn="r" defTabSz="1068705" eaLnBrk="1" hangingPunct="1"/>
            <a:fld id="{9A0DB2DC-4C9A-4742-B13C-FB6460FD3503}" type="slidenum">
              <a:rPr lang="zh-CN" altLang="en-US" sz="1200" dirty="0">
                <a:latin typeface="Calibri" panose="020F0502020204030204" charset="0"/>
              </a:rPr>
            </a:fld>
            <a:endParaRPr lang="zh-CN" altLang="en-US" sz="1200" dirty="0">
              <a:latin typeface="Calibri" panose="020F050202020403020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p:cNvSpPr>
          <p:nvPr>
            <p:ph type="sldImg"/>
          </p:nvPr>
        </p:nvSpPr>
        <p:spPr bwMode="auto">
          <a:noFill/>
          <a:ln>
            <a:solidFill>
              <a:srgbClr val="000000"/>
            </a:solidFill>
            <a:miter lim="800000"/>
          </a:ln>
        </p:spPr>
      </p:sp>
      <p:sp>
        <p:nvSpPr>
          <p:cNvPr id="49154"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48131" name="灯片编号占位符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B6D4E448-0C18-4B05-A023-3083E499BD78}" type="slidenum">
              <a:rPr lang="zh-CN" altLang="en-US">
                <a:cs typeface="等线" panose="02010600030101010101" charset="-122"/>
              </a:rPr>
            </a:fld>
            <a:endParaRPr lang="en-US" altLang="zh-CN">
              <a:cs typeface="等线" panose="02010600030101010101"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标题和竖排文字">
    <p:bg bwMode="auto">
      <p:bgPr>
        <a:solidFill>
          <a:srgbClr val="F2F2F2"/>
        </a:solidFill>
        <a:effectLst/>
      </p:bgPr>
    </p:bg>
    <p:spTree>
      <p:nvGrpSpPr>
        <p:cNvPr id="1" name=""/>
        <p:cNvGrpSpPr/>
        <p:nvPr/>
      </p:nvGrpSpPr>
      <p:grpSpPr>
        <a:xfrm>
          <a:off x="0" y="0"/>
          <a:ext cx="0" cy="0"/>
          <a:chOff x="0" y="0"/>
          <a:chExt cx="0" cy="0"/>
        </a:xfrm>
      </p:grpSpPr>
      <p:sp>
        <p:nvSpPr>
          <p:cNvPr id="2" name="矩形 1"/>
          <p:cNvSpPr/>
          <p:nvPr/>
        </p:nvSpPr>
        <p:spPr>
          <a:xfrm>
            <a:off x="9856789" y="571501"/>
            <a:ext cx="2335212" cy="179388"/>
          </a:xfrm>
          <a:prstGeom prst="rect">
            <a:avLst/>
          </a:prstGeom>
          <a:solidFill>
            <a:srgbClr val="2456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fontAlgn="auto">
              <a:defRPr/>
            </a:pPr>
            <a:endParaRPr lang="zh-CN" altLang="en-US" noProof="1"/>
          </a:p>
        </p:txBody>
      </p:sp>
      <p:cxnSp>
        <p:nvCxnSpPr>
          <p:cNvPr id="3" name="直接连接符 2"/>
          <p:cNvCxnSpPr/>
          <p:nvPr/>
        </p:nvCxnSpPr>
        <p:spPr>
          <a:xfrm>
            <a:off x="0" y="750888"/>
            <a:ext cx="12192000" cy="0"/>
          </a:xfrm>
          <a:prstGeom prst="line">
            <a:avLst/>
          </a:prstGeom>
          <a:ln>
            <a:solidFill>
              <a:srgbClr val="24569D"/>
            </a:solidFill>
          </a:ln>
        </p:spPr>
        <p:style>
          <a:lnRef idx="1">
            <a:schemeClr val="accent1"/>
          </a:lnRef>
          <a:fillRef idx="0">
            <a:schemeClr val="accent1"/>
          </a:fillRef>
          <a:effectRef idx="0">
            <a:schemeClr val="accent1"/>
          </a:effectRef>
          <a:fontRef idx="minor">
            <a:schemeClr val="tx1"/>
          </a:fontRef>
        </p:style>
      </p:cxnSp>
      <p:sp>
        <p:nvSpPr>
          <p:cNvPr id="4" name="日期占位符 1"/>
          <p:cNvSpPr>
            <a:spLocks noGrp="1"/>
          </p:cNvSpPr>
          <p:nvPr>
            <p:ph type="dt" sz="half" idx="10"/>
          </p:nvPr>
        </p:nvSpPr>
        <p:spPr/>
        <p:txBody>
          <a:bodyPr/>
          <a:lstStyle>
            <a:lvl1pPr>
              <a:spcBef>
                <a:spcPct val="0"/>
              </a:spcBef>
              <a:spcAft>
                <a:spcPct val="0"/>
              </a:spcAft>
              <a:buFont typeface="Arial" panose="020B0604020202020204" pitchFamily="34" charset="0"/>
              <a:buNone/>
              <a:defRPr noProof="1"/>
            </a:lvl1pPr>
          </a:lstStyle>
          <a:p>
            <a:pPr>
              <a:defRPr/>
            </a:pPr>
            <a:endParaRPr lang="zh-CN" altLang="en-US"/>
          </a:p>
        </p:txBody>
      </p:sp>
      <p:sp>
        <p:nvSpPr>
          <p:cNvPr id="5" name="页脚占位符 2"/>
          <p:cNvSpPr>
            <a:spLocks noGrp="1"/>
          </p:cNvSpPr>
          <p:nvPr>
            <p:ph type="ftr" sz="quarter" idx="11"/>
          </p:nvPr>
        </p:nvSpPr>
        <p:spPr/>
        <p:txBody>
          <a:bodyPr/>
          <a:lstStyle>
            <a:lvl1pPr>
              <a:spcBef>
                <a:spcPct val="0"/>
              </a:spcBef>
              <a:spcAft>
                <a:spcPct val="0"/>
              </a:spcAft>
              <a:buFont typeface="Arial" panose="020B0604020202020204" pitchFamily="34" charset="0"/>
              <a:buNone/>
              <a:defRPr noProof="1">
                <a:latin typeface="Verdana" panose="020B0604030504040204" pitchFamily="34" charset="0"/>
              </a:defRPr>
            </a:lvl1pPr>
          </a:lstStyle>
          <a:p>
            <a:pPr>
              <a:defRPr/>
            </a:pPr>
            <a:endParaRPr lang="zh-CN" altLang="en-US"/>
          </a:p>
        </p:txBody>
      </p:sp>
      <p:sp>
        <p:nvSpPr>
          <p:cNvPr id="6" name="灯片编号占位符 3"/>
          <p:cNvSpPr>
            <a:spLocks noGrp="1"/>
          </p:cNvSpPr>
          <p:nvPr>
            <p:ph type="sldNum" sz="quarter" idx="12"/>
          </p:nvPr>
        </p:nvSpPr>
        <p:spPr/>
        <p:txBody>
          <a:bodyPr/>
          <a:lstStyle>
            <a:lvl1pPr>
              <a:defRPr/>
            </a:lvl1pPr>
          </a:lstStyle>
          <a:p>
            <a:fld id="{67B5D626-09F3-4BEC-8E53-D94DA39B0FE5}" type="slidenum">
              <a:rPr lang="zh-CN" altLang="en-US"/>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tags" Target="../tags/tag6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8.xml"/><Relationship Id="rId2" Type="http://schemas.openxmlformats.org/officeDocument/2006/relationships/image" Target="../media/image10.png"/><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0.xml"/><Relationship Id="rId2" Type="http://schemas.openxmlformats.org/officeDocument/2006/relationships/image" Target="../media/image19.png"/><Relationship Id="rId1" Type="http://schemas.openxmlformats.org/officeDocument/2006/relationships/image" Target="../media/image18.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1.xml"/><Relationship Id="rId2" Type="http://schemas.openxmlformats.org/officeDocument/2006/relationships/image" Target="../media/image21.png"/><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ags" Target="../tags/tag76.xml"/><Relationship Id="rId1" Type="http://schemas.openxmlformats.org/officeDocument/2006/relationships/tags" Target="../tags/tag75.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tags" Target="../tags/tag9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tags" Target="../tags/tag9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tags" Target="../tags/tag9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0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1.xml"/><Relationship Id="rId2" Type="http://schemas.openxmlformats.org/officeDocument/2006/relationships/image" Target="../media/image24.pn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6.png"/><Relationship Id="rId2" Type="http://schemas.openxmlformats.org/officeDocument/2006/relationships/tags" Target="../tags/tag102.xml"/><Relationship Id="rId1" Type="http://schemas.openxmlformats.org/officeDocument/2006/relationships/image" Target="../media/image2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568960" y="1546225"/>
            <a:ext cx="11151235" cy="899160"/>
          </a:xfrm>
        </p:spPr>
        <p:txBody>
          <a:bodyPr/>
          <a:lstStyle/>
          <a:p>
            <a:r>
              <a:rPr lang="en-US" altLang="zh-CN" sz="7200">
                <a:solidFill>
                  <a:srgbClr val="FF0000"/>
                </a:solidFill>
                <a:latin typeface="楷体" panose="02010609060101010101" charset="-122"/>
                <a:ea typeface="楷体" panose="02010609060101010101" charset="-122"/>
                <a:cs typeface="楷体" panose="02010609060101010101" charset="-122"/>
              </a:rPr>
              <a:t>“</a:t>
            </a:r>
            <a:r>
              <a:rPr lang="zh-CN" altLang="en-US" sz="7200">
                <a:solidFill>
                  <a:srgbClr val="FF0000"/>
                </a:solidFill>
                <a:latin typeface="楷体" panose="02010609060101010101" charset="-122"/>
                <a:ea typeface="楷体" panose="02010609060101010101" charset="-122"/>
                <a:cs typeface="楷体" panose="02010609060101010101" charset="-122"/>
              </a:rPr>
              <a:t>立德树人</a:t>
            </a:r>
            <a:r>
              <a:rPr lang="en-US" altLang="zh-CN" sz="7200">
                <a:solidFill>
                  <a:srgbClr val="FF0000"/>
                </a:solidFill>
                <a:latin typeface="楷体" panose="02010609060101010101" charset="-122"/>
                <a:ea typeface="楷体" panose="02010609060101010101" charset="-122"/>
                <a:cs typeface="楷体" panose="02010609060101010101" charset="-122"/>
              </a:rPr>
              <a:t>”</a:t>
            </a:r>
            <a:r>
              <a:rPr lang="zh-CN" altLang="en-US" sz="7200">
                <a:solidFill>
                  <a:srgbClr val="FF0000"/>
                </a:solidFill>
                <a:latin typeface="楷体" panose="02010609060101010101" charset="-122"/>
                <a:ea typeface="楷体" panose="02010609060101010101" charset="-122"/>
                <a:cs typeface="楷体" panose="02010609060101010101" charset="-122"/>
              </a:rPr>
              <a:t>战略思考下的</a:t>
            </a:r>
            <a:r>
              <a:rPr lang="en-US" altLang="zh-CN" sz="7200">
                <a:solidFill>
                  <a:srgbClr val="FF0000"/>
                </a:solidFill>
                <a:latin typeface="楷体" panose="02010609060101010101" charset="-122"/>
                <a:ea typeface="楷体" panose="02010609060101010101" charset="-122"/>
                <a:cs typeface="楷体" panose="02010609060101010101" charset="-122"/>
              </a:rPr>
              <a:t>2020</a:t>
            </a:r>
            <a:r>
              <a:rPr lang="zh-CN" altLang="en-US" sz="7200">
                <a:solidFill>
                  <a:srgbClr val="FF0000"/>
                </a:solidFill>
                <a:latin typeface="楷体" panose="02010609060101010101" charset="-122"/>
                <a:ea typeface="楷体" panose="02010609060101010101" charset="-122"/>
                <a:cs typeface="楷体" panose="02010609060101010101" charset="-122"/>
              </a:rPr>
              <a:t>年中考历史考备</a:t>
            </a:r>
            <a:br>
              <a:rPr lang="zh-CN" altLang="en-US" sz="7200">
                <a:solidFill>
                  <a:srgbClr val="FF0000"/>
                </a:solidFill>
                <a:latin typeface="楷体" panose="02010609060101010101" charset="-122"/>
                <a:ea typeface="楷体" panose="02010609060101010101" charset="-122"/>
                <a:cs typeface="楷体" panose="02010609060101010101" charset="-122"/>
              </a:rPr>
            </a:br>
            <a:r>
              <a:rPr lang="zh-CN" altLang="en-US" sz="7200">
                <a:solidFill>
                  <a:srgbClr val="FF0000"/>
                </a:solidFill>
                <a:latin typeface="楷体" panose="02010609060101010101" charset="-122"/>
                <a:ea typeface="楷体" panose="02010609060101010101" charset="-122"/>
                <a:cs typeface="楷体" panose="02010609060101010101" charset="-122"/>
              </a:rPr>
              <a:t>经验交流</a:t>
            </a:r>
            <a:endParaRPr lang="zh-CN" altLang="en-US" sz="7200">
              <a:solidFill>
                <a:srgbClr val="FF0000"/>
              </a:solidFill>
              <a:latin typeface="楷体" panose="02010609060101010101" charset="-122"/>
              <a:ea typeface="楷体" panose="02010609060101010101" charset="-122"/>
              <a:cs typeface="楷体" panose="02010609060101010101"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32" name="Text Box 33"/>
          <p:cNvSpPr txBox="1"/>
          <p:nvPr/>
        </p:nvSpPr>
        <p:spPr>
          <a:xfrm>
            <a:off x="2444035" y="4827627"/>
            <a:ext cx="4873406" cy="521970"/>
          </a:xfrm>
          <a:prstGeom prst="rect">
            <a:avLst/>
          </a:prstGeom>
          <a:noFill/>
          <a:ln w="9525">
            <a:noFill/>
          </a:ln>
        </p:spPr>
        <p:txBody>
          <a:bodyPr wrap="square">
            <a:spAutoFit/>
          </a:bodyPr>
          <a:lstStyle/>
          <a:p>
            <a:pPr lvl="0" algn="l" eaLnBrk="1" hangingPunct="1">
              <a:spcBef>
                <a:spcPct val="50000"/>
              </a:spcBef>
            </a:pPr>
            <a:r>
              <a:rPr lang="zh-CN" altLang="en-US" sz="2800" b="1" dirty="0" smtClean="0">
                <a:solidFill>
                  <a:srgbClr val="FF0000"/>
                </a:solidFill>
                <a:latin typeface="楷体" panose="02010609060101010101" charset="-122"/>
                <a:ea typeface="楷体" panose="02010609060101010101" charset="-122"/>
              </a:rPr>
              <a:t>结论： 诸侯强大 </a:t>
            </a:r>
            <a:r>
              <a:rPr lang="zh-CN" altLang="en-US" sz="2800" b="1" dirty="0">
                <a:solidFill>
                  <a:srgbClr val="FF0000"/>
                </a:solidFill>
                <a:latin typeface="楷体" panose="02010609060101010101" charset="-122"/>
                <a:ea typeface="楷体" panose="02010609060101010101" charset="-122"/>
              </a:rPr>
              <a:t>王室衰微</a:t>
            </a:r>
            <a:endParaRPr lang="zh-CN" altLang="en-US" sz="2800" b="1" dirty="0">
              <a:solidFill>
                <a:srgbClr val="FF0000"/>
              </a:solidFill>
              <a:latin typeface="楷体" panose="02010609060101010101" charset="-122"/>
              <a:ea typeface="楷体" panose="02010609060101010101" charset="-122"/>
            </a:endParaRPr>
          </a:p>
        </p:txBody>
      </p:sp>
      <p:sp>
        <p:nvSpPr>
          <p:cNvPr id="115734" name="Text Box 3"/>
          <p:cNvSpPr txBox="1"/>
          <p:nvPr/>
        </p:nvSpPr>
        <p:spPr>
          <a:xfrm>
            <a:off x="1848485" y="2161540"/>
            <a:ext cx="9291955" cy="2395855"/>
          </a:xfrm>
          <a:prstGeom prst="rect">
            <a:avLst/>
          </a:prstGeom>
          <a:noFill/>
          <a:ln w="25400" cap="flat" cmpd="sng">
            <a:solidFill>
              <a:schemeClr val="bg1"/>
            </a:solidFill>
            <a:prstDash val="solid"/>
            <a:miter/>
            <a:headEnd type="none" w="med" len="med"/>
            <a:tailEnd type="none" w="med" len="med"/>
          </a:ln>
        </p:spPr>
        <p:txBody>
          <a:bodyPr wrap="square" lIns="80238" tIns="40119" rIns="80238" bIns="40119">
            <a:spAutoFit/>
          </a:bodyPr>
          <a:lstStyle/>
          <a:p>
            <a:pPr lvl="0" algn="l" defTabSz="1249680" eaLnBrk="1" hangingPunct="1"/>
            <a:r>
              <a:rPr lang="zh-CN" altLang="en-US" sz="3150" b="1" dirty="0">
                <a:solidFill>
                  <a:schemeClr val="bg1"/>
                </a:solidFill>
                <a:latin typeface="Arial" panose="020B0604020202020204" pitchFamily="34" charset="0"/>
                <a:ea typeface="宋体" panose="02010600030101010101" pitchFamily="2" charset="-122"/>
              </a:rPr>
              <a:t>      </a:t>
            </a:r>
            <a:endParaRPr lang="zh-CN" altLang="en-US" sz="3150" b="1" dirty="0">
              <a:solidFill>
                <a:schemeClr val="bg1"/>
              </a:solidFill>
              <a:latin typeface="Arial" panose="020B0604020202020204" pitchFamily="34" charset="0"/>
              <a:ea typeface="宋体" panose="02010600030101010101" pitchFamily="2" charset="-122"/>
            </a:endParaRPr>
          </a:p>
          <a:p>
            <a:pPr lvl="0" algn="l" defTabSz="1249680" eaLnBrk="1" hangingPunct="1"/>
            <a:r>
              <a:rPr lang="zh-CN" altLang="en-US" sz="2100" b="1" dirty="0">
                <a:solidFill>
                  <a:schemeClr val="bg1"/>
                </a:solidFill>
                <a:latin typeface="Arial" panose="020B0604020202020204" pitchFamily="34" charset="0"/>
                <a:ea typeface="宋体" panose="02010600030101010101" pitchFamily="2" charset="-122"/>
              </a:rPr>
              <a:t>  </a:t>
            </a:r>
            <a:r>
              <a:rPr lang="zh-CN" altLang="en-US" sz="2800" b="1" dirty="0">
                <a:solidFill>
                  <a:schemeClr val="bg1"/>
                </a:solidFill>
                <a:latin typeface="Arial" panose="020B0604020202020204" pitchFamily="34" charset="0"/>
                <a:ea typeface="宋体" panose="02010600030101010101" pitchFamily="2" charset="-122"/>
              </a:rPr>
              <a:t>  </a:t>
            </a:r>
            <a:r>
              <a:rPr lang="zh-CN" altLang="en-US" sz="2800" dirty="0" smtClean="0">
                <a:latin typeface="Arial" panose="020B0604020202020204" pitchFamily="34" charset="0"/>
                <a:ea typeface="宋体" panose="02010600030101010101" pitchFamily="2" charset="-122"/>
              </a:rPr>
              <a:t>材料一 </a:t>
            </a:r>
            <a:r>
              <a:rPr lang="zh-CN" altLang="en-US" sz="2800" dirty="0">
                <a:latin typeface="Arial" panose="020B0604020202020204" pitchFamily="34" charset="0"/>
                <a:ea typeface="宋体" panose="02010600030101010101" pitchFamily="2" charset="-122"/>
              </a:rPr>
              <a:t>东周时期王室财政越来越拮据，周平王死，周桓王无力治办丧事，派使者到鲁国求赙</a:t>
            </a:r>
            <a:r>
              <a:rPr lang="en-US" altLang="zh-CN" sz="2800" dirty="0">
                <a:latin typeface="Arial" panose="020B0604020202020204" pitchFamily="34" charset="0"/>
                <a:ea typeface="宋体" panose="02010600030101010101" pitchFamily="2" charset="-122"/>
              </a:rPr>
              <a:t>(fu)</a:t>
            </a:r>
            <a:r>
              <a:rPr lang="zh-CN" altLang="en-US" sz="2800" dirty="0">
                <a:latin typeface="Arial" panose="020B0604020202020204" pitchFamily="34" charset="0"/>
                <a:ea typeface="宋体" panose="02010600030101010101" pitchFamily="2" charset="-122"/>
              </a:rPr>
              <a:t>。</a:t>
            </a:r>
            <a:endParaRPr lang="zh-CN" altLang="en-US" sz="2100" dirty="0">
              <a:latin typeface="Arial" panose="020B0604020202020204" pitchFamily="34" charset="0"/>
              <a:ea typeface="宋体" panose="02010600030101010101" pitchFamily="2" charset="-122"/>
            </a:endParaRPr>
          </a:p>
          <a:p>
            <a:pPr lvl="0" algn="l" defTabSz="1249680" eaLnBrk="1" hangingPunct="1"/>
            <a:r>
              <a:rPr lang="en-US" altLang="zh-CN" sz="2100" dirty="0">
                <a:latin typeface="Arial" panose="020B0604020202020204" pitchFamily="34" charset="0"/>
                <a:ea typeface="宋体" panose="02010600030101010101" pitchFamily="2" charset="-122"/>
              </a:rPr>
              <a:t>      </a:t>
            </a:r>
            <a:r>
              <a:rPr lang="en-US" altLang="zh-CN" sz="2100" dirty="0" smtClean="0">
                <a:latin typeface="Arial" panose="020B0604020202020204" pitchFamily="34" charset="0"/>
                <a:ea typeface="宋体" panose="02010600030101010101" pitchFamily="2" charset="-122"/>
              </a:rPr>
              <a:t>                                                                                             </a:t>
            </a:r>
            <a:endParaRPr lang="en-US" altLang="zh-CN" sz="2100" dirty="0" smtClean="0">
              <a:latin typeface="Arial" panose="020B0604020202020204" pitchFamily="34" charset="0"/>
              <a:ea typeface="宋体" panose="02010600030101010101" pitchFamily="2" charset="-122"/>
            </a:endParaRPr>
          </a:p>
          <a:p>
            <a:pPr lvl="0" algn="l" defTabSz="1249680" eaLnBrk="1" hangingPunct="1"/>
            <a:endParaRPr lang="en-US" altLang="zh-CN" sz="2100" dirty="0" smtClean="0">
              <a:latin typeface="Arial" panose="020B0604020202020204" pitchFamily="34" charset="0"/>
              <a:ea typeface="宋体" panose="02010600030101010101" pitchFamily="2" charset="-122"/>
            </a:endParaRPr>
          </a:p>
          <a:p>
            <a:pPr lvl="0" algn="l" defTabSz="1249680" eaLnBrk="1" hangingPunct="1"/>
            <a:r>
              <a:rPr lang="en-US" altLang="zh-CN" sz="2100" dirty="0" smtClean="0">
                <a:latin typeface="Arial" panose="020B0604020202020204" pitchFamily="34" charset="0"/>
                <a:ea typeface="宋体" panose="02010600030101010101" pitchFamily="2" charset="-122"/>
              </a:rPr>
              <a:t>                                                                                   </a:t>
            </a:r>
            <a:r>
              <a:rPr lang="en-US" altLang="zh-CN" sz="2100" dirty="0">
                <a:latin typeface="楷体_GB2312" panose="02010609030101010101" charset="-122"/>
                <a:ea typeface="楷体_GB2312" panose="02010609030101010101" charset="-122"/>
              </a:rPr>
              <a:t>---《</a:t>
            </a:r>
            <a:r>
              <a:rPr lang="zh-CN" altLang="en-US" sz="2100" dirty="0">
                <a:latin typeface="楷体_GB2312" panose="02010609030101010101" charset="-122"/>
                <a:ea typeface="楷体_GB2312" panose="02010609030101010101" charset="-122"/>
              </a:rPr>
              <a:t>文物春秋战国史</a:t>
            </a:r>
            <a:r>
              <a:rPr lang="en-US" altLang="zh-CN" sz="2100" dirty="0">
                <a:latin typeface="楷体_GB2312" panose="02010609030101010101" charset="-122"/>
                <a:ea typeface="楷体_GB2312" panose="02010609030101010101" charset="-122"/>
              </a:rPr>
              <a:t>》</a:t>
            </a:r>
            <a:endParaRPr lang="zh-CN" altLang="en-US" sz="2100" dirty="0">
              <a:latin typeface="楷体_GB2312" panose="02010609030101010101" charset="-122"/>
              <a:ea typeface="楷体_GB2312" panose="02010609030101010101" charset="-122"/>
            </a:endParaRPr>
          </a:p>
        </p:txBody>
      </p:sp>
      <p:sp>
        <p:nvSpPr>
          <p:cNvPr id="10" name="圆角矩形 9"/>
          <p:cNvSpPr/>
          <p:nvPr/>
        </p:nvSpPr>
        <p:spPr bwMode="auto">
          <a:xfrm>
            <a:off x="360680" y="584835"/>
            <a:ext cx="11156315" cy="1048385"/>
          </a:xfrm>
          <a:prstGeom prst="roundRect">
            <a:avLst/>
          </a:prstGeom>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fontAlgn="base">
              <a:spcBef>
                <a:spcPct val="0"/>
              </a:spcBef>
              <a:spcAft>
                <a:spcPct val="0"/>
              </a:spcAft>
              <a:defRPr/>
            </a:pPr>
            <a:r>
              <a:rPr kumimoji="0" lang="en-US" altLang="zh-CN"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rPr>
              <a:t>3</a:t>
            </a:r>
            <a:r>
              <a:rPr kumimoji="0" lang="zh-CN" altLang="en-US" sz="2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rPr>
              <a:t>、史</a:t>
            </a:r>
            <a:r>
              <a:rPr kumimoji="0" lang="zh-CN"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rPr>
              <a:t>料实</a:t>
            </a:r>
            <a:r>
              <a:rPr kumimoji="0" lang="zh-CN" altLang="en-US" sz="2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rPr>
              <a:t>证：</a:t>
            </a:r>
            <a:r>
              <a:rPr lang="zh-CN" altLang="en-US" sz="2800" b="1" dirty="0" smtClean="0">
                <a:solidFill>
                  <a:schemeClr val="tx1"/>
                </a:solidFill>
                <a:latin typeface="楷体" panose="02010609060101010101" charset="-122"/>
                <a:ea typeface="楷体" panose="02010609060101010101" charset="-122"/>
                <a:sym typeface="+mn-ea"/>
              </a:rPr>
              <a:t>史料是认识历史事件途径。旨在培养学生以实证精神处理现实问题。</a:t>
            </a:r>
            <a:endParaRPr lang="zh-CN" altLang="en-US" sz="2800" dirty="0" smtClean="0">
              <a:solidFill>
                <a:schemeClr val="tx1"/>
              </a:solidFill>
              <a:latin typeface="楷体" panose="02010609060101010101" charset="-122"/>
              <a:ea typeface="楷体" panose="02010609060101010101" charset="-122"/>
            </a:endParaRPr>
          </a:p>
          <a:p>
            <a:pPr fontAlgn="base">
              <a:spcBef>
                <a:spcPct val="0"/>
              </a:spcBef>
              <a:spcAft>
                <a:spcPct val="0"/>
              </a:spcAft>
              <a:defRPr/>
            </a:pPr>
            <a:endParaRPr lang="zh-CN" altLang="en-US" sz="2800" dirty="0" smtClean="0">
              <a:solidFill>
                <a:srgbClr val="660033"/>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102644" y="1655445"/>
            <a:ext cx="3133725" cy="299085"/>
          </a:xfrm>
          <a:prstGeom prst="rect">
            <a:avLst/>
          </a:prstGeom>
          <a:noFill/>
        </p:spPr>
        <p:txBody>
          <a:bodyPr wrap="square" rtlCol="0">
            <a:spAutoFit/>
          </a:bodyPr>
          <a:lstStyle/>
          <a:p>
            <a:r>
              <a:rPr lang="zh-CN" altLang="en-US" sz="1350">
                <a:solidFill>
                  <a:srgbClr val="FF0000"/>
                </a:solidFill>
              </a:rPr>
              <a:t>葵丘会盟（缺图图）</a:t>
            </a:r>
            <a:endParaRPr lang="zh-CN" altLang="en-US" sz="1350">
              <a:solidFill>
                <a:srgbClr val="FF0000"/>
              </a:solidFill>
            </a:endParaRPr>
          </a:p>
        </p:txBody>
      </p:sp>
      <p:pic>
        <p:nvPicPr>
          <p:cNvPr id="10242" name="Picture 2" descr="https://gss2.bdstatic.com/9fo3dSag_xI4khGkpoWK1HF6hhy/baike/c0%3Dbaike92%2C5%2C5%2C92%2C30/sign=dbcc64426359252db71a155655f2685e/960a304e251f95cad3fd14eeca177f3e67095259.jpg"/>
          <p:cNvPicPr>
            <a:picLocks noChangeAspect="1" noChangeArrowheads="1"/>
          </p:cNvPicPr>
          <p:nvPr/>
        </p:nvPicPr>
        <p:blipFill>
          <a:blip r:embed="rId1" cstate="print"/>
          <a:srcRect/>
          <a:stretch>
            <a:fillRect/>
          </a:stretch>
        </p:blipFill>
        <p:spPr bwMode="auto">
          <a:xfrm>
            <a:off x="459105" y="1096010"/>
            <a:ext cx="5677535" cy="3761105"/>
          </a:xfrm>
          <a:prstGeom prst="rect">
            <a:avLst/>
          </a:prstGeom>
          <a:noFill/>
        </p:spPr>
      </p:pic>
      <p:sp>
        <p:nvSpPr>
          <p:cNvPr id="6" name="矩形 5"/>
          <p:cNvSpPr/>
          <p:nvPr/>
        </p:nvSpPr>
        <p:spPr>
          <a:xfrm>
            <a:off x="6539865" y="1670050"/>
            <a:ext cx="5184775" cy="2676525"/>
          </a:xfrm>
          <a:prstGeom prst="rect">
            <a:avLst/>
          </a:prstGeom>
        </p:spPr>
        <p:txBody>
          <a:bodyPr wrap="square">
            <a:spAutoFit/>
          </a:bodyPr>
          <a:lstStyle/>
          <a:p>
            <a:r>
              <a:rPr lang="en-US" altLang="zh-CN" sz="2100" dirty="0" smtClean="0">
                <a:latin typeface="楷体" panose="02010609060101010101" charset="-122"/>
                <a:ea typeface="楷体" panose="02010609060101010101" charset="-122"/>
              </a:rPr>
              <a:t>    </a:t>
            </a:r>
            <a:r>
              <a:rPr lang="zh-CN" altLang="en-US" sz="2800" b="1" dirty="0" smtClean="0">
                <a:latin typeface="楷体" panose="02010609060101010101" charset="-122"/>
                <a:ea typeface="楷体" panose="02010609060101010101" charset="-122"/>
              </a:rPr>
              <a:t>此图是在甘肃省嘉峪关出土，扬场是一种劳动，就是打下来的谷子等作物扬一下，把壳去掉留下谷子。这位农夫头戴角巾，身着长衫，手持四齿长叉奋力扬起。</a:t>
            </a:r>
            <a:endParaRPr lang="zh-CN" altLang="en-US" sz="2800" b="1" dirty="0">
              <a:latin typeface="楷体" panose="02010609060101010101" charset="-122"/>
              <a:ea typeface="楷体" panose="02010609060101010101" charset="-122"/>
            </a:endParaRPr>
          </a:p>
        </p:txBody>
      </p:sp>
      <p:sp>
        <p:nvSpPr>
          <p:cNvPr id="5" name="TextBox 4"/>
          <p:cNvSpPr txBox="1"/>
          <p:nvPr/>
        </p:nvSpPr>
        <p:spPr>
          <a:xfrm>
            <a:off x="3027415" y="5087374"/>
            <a:ext cx="1453487" cy="368300"/>
          </a:xfrm>
          <a:prstGeom prst="rect">
            <a:avLst/>
          </a:prstGeom>
          <a:noFill/>
        </p:spPr>
        <p:txBody>
          <a:bodyPr wrap="square" rtlCol="0">
            <a:spAutoFit/>
          </a:bodyPr>
          <a:lstStyle/>
          <a:p>
            <a:r>
              <a:rPr lang="zh-CN" altLang="en-US" b="1" dirty="0" smtClean="0"/>
              <a:t>扬场图</a:t>
            </a:r>
            <a:endParaRPr lang="zh-CN" altLang="en-US"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152650" y="2226469"/>
            <a:ext cx="7886700" cy="3263741"/>
          </a:xfrm>
        </p:spPr>
        <p:txBody>
          <a:bodyPr/>
          <a:lstStyle/>
          <a:p>
            <a:endParaRPr lang="zh-CN" altLang="en-US" dirty="0"/>
          </a:p>
          <a:p>
            <a:endParaRPr lang="zh-CN" altLang="en-US" dirty="0"/>
          </a:p>
          <a:p>
            <a:endParaRPr lang="zh-CN" altLang="en-US" dirty="0"/>
          </a:p>
        </p:txBody>
      </p:sp>
      <p:sp>
        <p:nvSpPr>
          <p:cNvPr id="36" name="圆角矩形 35"/>
          <p:cNvSpPr/>
          <p:nvPr/>
        </p:nvSpPr>
        <p:spPr bwMode="auto">
          <a:xfrm>
            <a:off x="340995" y="685165"/>
            <a:ext cx="11420475" cy="1064260"/>
          </a:xfrm>
          <a:prstGeom prst="roundRect">
            <a:avLst/>
          </a:prstGeom>
          <a:solidFill>
            <a:schemeClr val="bg1"/>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fontAlgn="base">
              <a:spcBef>
                <a:spcPct val="0"/>
              </a:spcBef>
              <a:spcAft>
                <a:spcPct val="0"/>
              </a:spcAft>
              <a:defRPr/>
            </a:pPr>
            <a:r>
              <a:rPr kumimoji="0" lang="en-US" altLang="zh-CN"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4</a:t>
            </a:r>
            <a:r>
              <a:rPr kumimoji="0" lang="zh-CN" altLang="en-US"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、历</a:t>
            </a:r>
            <a:r>
              <a:rPr kumimoji="0" lang="zh-CN" alt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史解</a:t>
            </a:r>
            <a:r>
              <a:rPr kumimoji="0" lang="zh-CN" altLang="en-US"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释：</a:t>
            </a:r>
            <a:r>
              <a:rPr lang="zh-CN" altLang="en-US" sz="2800" b="1" dirty="0" smtClean="0">
                <a:solidFill>
                  <a:schemeClr val="tx1"/>
                </a:solidFill>
                <a:latin typeface="楷体" panose="02010609060101010101" charset="-122"/>
                <a:ea typeface="楷体" panose="02010609060101010101" charset="-122"/>
                <a:sym typeface="+mn-ea"/>
              </a:rPr>
              <a:t>以史料为依据，对历史事物进行客观评判旨在培养学生面对现实社会与生活中的问题，能够以全面、客观、辩证。</a:t>
            </a:r>
            <a:endParaRPr lang="zh-CN" altLang="en-US" sz="2800" dirty="0" smtClean="0">
              <a:solidFill>
                <a:schemeClr val="tx1"/>
              </a:solidFill>
            </a:endParaRPr>
          </a:p>
          <a:p>
            <a:pPr fontAlgn="base">
              <a:spcBef>
                <a:spcPct val="0"/>
              </a:spcBef>
              <a:spcAft>
                <a:spcPct val="0"/>
              </a:spcAft>
              <a:defRPr/>
            </a:pPr>
            <a:endParaRPr lang="zh-CN" altLang="en-US" sz="2800" dirty="0" smtClean="0">
              <a:solidFill>
                <a:srgbClr val="660033"/>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9" name="TextBox 2"/>
          <p:cNvSpPr txBox="1"/>
          <p:nvPr/>
        </p:nvSpPr>
        <p:spPr>
          <a:xfrm>
            <a:off x="2158621" y="3143706"/>
            <a:ext cx="7768988" cy="2207260"/>
          </a:xfrm>
          <a:prstGeom prst="rect">
            <a:avLst/>
          </a:prstGeom>
          <a:noFill/>
          <a:ln w="38100" cap="flat" cmpd="sng">
            <a:solidFill>
              <a:schemeClr val="bg1"/>
            </a:solidFill>
            <a:prstDash val="solid"/>
            <a:miter/>
            <a:headEnd type="none" w="med" len="med"/>
            <a:tailEnd type="none" w="med" len="med"/>
          </a:ln>
        </p:spPr>
        <p:txBody>
          <a:bodyPr wrap="square">
            <a:spAutoFit/>
          </a:bodyPr>
          <a:lstStyle/>
          <a:p>
            <a:pPr lvl="0" algn="l" eaLnBrk="1" hangingPunct="1">
              <a:lnSpc>
                <a:spcPts val="3300"/>
              </a:lnSpc>
            </a:pPr>
            <a:r>
              <a:rPr lang="zh-CN" altLang="en-US" sz="2100" b="1" dirty="0" smtClean="0">
                <a:latin typeface="宋体" panose="02010600030101010101" pitchFamily="2" charset="-122"/>
                <a:ea typeface="宋体" panose="02010600030101010101" pitchFamily="2" charset="-122"/>
              </a:rPr>
              <a:t>例：谚曰：“</a:t>
            </a:r>
            <a:r>
              <a:rPr lang="zh-CN" altLang="en-US" sz="2100" b="1" dirty="0">
                <a:latin typeface="宋体" panose="02010600030101010101" pitchFamily="2" charset="-122"/>
                <a:ea typeface="宋体" panose="02010600030101010101" pitchFamily="2" charset="-122"/>
              </a:rPr>
              <a:t>湖广熟，天下足。”</a:t>
            </a:r>
            <a:endParaRPr lang="zh-CN" altLang="en-US" sz="2100" b="1" dirty="0">
              <a:latin typeface="宋体" panose="02010600030101010101" pitchFamily="2" charset="-122"/>
              <a:ea typeface="宋体" panose="02010600030101010101" pitchFamily="2" charset="-122"/>
            </a:endParaRPr>
          </a:p>
          <a:p>
            <a:pPr lvl="0" algn="l" eaLnBrk="1" hangingPunct="1">
              <a:lnSpc>
                <a:spcPts val="3300"/>
              </a:lnSpc>
            </a:pPr>
            <a:r>
              <a:rPr lang="zh-CN" altLang="en-US" sz="2100" b="1" dirty="0">
                <a:latin typeface="宋体" panose="02010600030101010101" pitchFamily="2" charset="-122"/>
                <a:ea typeface="宋体" panose="02010600030101010101" pitchFamily="2" charset="-122"/>
              </a:rPr>
              <a:t>                </a:t>
            </a:r>
            <a:endParaRPr lang="en-US" altLang="zh-CN" sz="2100" b="1" dirty="0" smtClean="0">
              <a:latin typeface="宋体" panose="02010600030101010101" pitchFamily="2" charset="-122"/>
              <a:ea typeface="宋体" panose="02010600030101010101" pitchFamily="2" charset="-122"/>
            </a:endParaRPr>
          </a:p>
          <a:p>
            <a:pPr lvl="0" algn="l" eaLnBrk="1" hangingPunct="1">
              <a:lnSpc>
                <a:spcPts val="3300"/>
              </a:lnSpc>
            </a:pPr>
            <a:r>
              <a:rPr lang="en-US" altLang="zh-CN" sz="2100" b="1" dirty="0" smtClean="0">
                <a:latin typeface="宋体" panose="02010600030101010101" pitchFamily="2" charset="-122"/>
                <a:ea typeface="宋体" panose="02010600030101010101" pitchFamily="2" charset="-122"/>
              </a:rPr>
              <a:t>                        ——</a:t>
            </a:r>
            <a:r>
              <a:rPr lang="zh-CN" altLang="en-US" sz="2100" b="1" dirty="0">
                <a:latin typeface="宋体" panose="02010600030101010101" pitchFamily="2" charset="-122"/>
                <a:ea typeface="宋体" panose="02010600030101010101" pitchFamily="2" charset="-122"/>
              </a:rPr>
              <a:t>（明）李釜源</a:t>
            </a:r>
            <a:r>
              <a:rPr lang="en-US" altLang="zh-CN" sz="2100" b="1" dirty="0">
                <a:latin typeface="宋体" panose="02010600030101010101" pitchFamily="2" charset="-122"/>
                <a:ea typeface="宋体" panose="02010600030101010101" pitchFamily="2" charset="-122"/>
              </a:rPr>
              <a:t>《</a:t>
            </a:r>
            <a:r>
              <a:rPr lang="zh-CN" altLang="en-US" sz="2100" b="1" dirty="0">
                <a:latin typeface="宋体" panose="02010600030101010101" pitchFamily="2" charset="-122"/>
                <a:ea typeface="宋体" panose="02010600030101010101" pitchFamily="2" charset="-122"/>
              </a:rPr>
              <a:t>地图综要</a:t>
            </a:r>
            <a:r>
              <a:rPr lang="en-US" altLang="zh-CN" sz="2100" b="1" dirty="0">
                <a:latin typeface="宋体" panose="02010600030101010101" pitchFamily="2" charset="-122"/>
                <a:ea typeface="宋体" panose="02010600030101010101" pitchFamily="2" charset="-122"/>
              </a:rPr>
              <a:t>》</a:t>
            </a:r>
            <a:endParaRPr lang="en-US" altLang="zh-CN" sz="2100" b="1" dirty="0">
              <a:latin typeface="宋体" panose="02010600030101010101" pitchFamily="2" charset="-122"/>
              <a:ea typeface="宋体" panose="02010600030101010101" pitchFamily="2" charset="-122"/>
            </a:endParaRPr>
          </a:p>
          <a:p>
            <a:pPr lvl="0" algn="l" eaLnBrk="1" hangingPunct="1">
              <a:lnSpc>
                <a:spcPts val="3300"/>
              </a:lnSpc>
            </a:pPr>
            <a:endParaRPr lang="en-US" altLang="zh-CN" sz="2100" b="1" dirty="0" smtClean="0">
              <a:latin typeface="宋体" panose="02010600030101010101" pitchFamily="2" charset="-122"/>
              <a:ea typeface="宋体" panose="02010600030101010101" pitchFamily="2" charset="-122"/>
            </a:endParaRPr>
          </a:p>
          <a:p>
            <a:pPr lvl="0" algn="l" eaLnBrk="1" hangingPunct="1">
              <a:lnSpc>
                <a:spcPts val="3300"/>
              </a:lnSpc>
            </a:pPr>
            <a:r>
              <a:rPr lang="zh-CN" altLang="en-US" sz="2100" b="1" dirty="0" smtClean="0">
                <a:latin typeface="宋体" panose="02010600030101010101" pitchFamily="2" charset="-122"/>
                <a:ea typeface="宋体" panose="02010600030101010101" pitchFamily="2" charset="-122"/>
              </a:rPr>
              <a:t>指</a:t>
            </a:r>
            <a:r>
              <a:rPr lang="zh-CN" altLang="en-US" sz="2100" b="1" dirty="0">
                <a:latin typeface="宋体" panose="02010600030101010101" pitchFamily="2" charset="-122"/>
                <a:ea typeface="宋体" panose="02010600030101010101" pitchFamily="2" charset="-122"/>
              </a:rPr>
              <a:t>出该谚</a:t>
            </a:r>
            <a:r>
              <a:rPr lang="zh-CN" altLang="en-US" sz="2100" b="1" dirty="0" smtClean="0">
                <a:latin typeface="宋体" panose="02010600030101010101" pitchFamily="2" charset="-122"/>
                <a:ea typeface="宋体" panose="02010600030101010101" pitchFamily="2" charset="-122"/>
              </a:rPr>
              <a:t>语最早出</a:t>
            </a:r>
            <a:r>
              <a:rPr lang="zh-CN" altLang="en-US" sz="2100" b="1" dirty="0">
                <a:latin typeface="宋体" panose="02010600030101010101" pitchFamily="2" charset="-122"/>
                <a:ea typeface="宋体" panose="02010600030101010101" pitchFamily="2" charset="-122"/>
              </a:rPr>
              <a:t>现的时期及反映</a:t>
            </a:r>
            <a:r>
              <a:rPr lang="zh-CN" altLang="en-US" sz="2100" b="1" dirty="0" smtClean="0">
                <a:latin typeface="宋体" panose="02010600030101010101" pitchFamily="2" charset="-122"/>
                <a:ea typeface="宋体" panose="02010600030101010101" pitchFamily="2" charset="-122"/>
              </a:rPr>
              <a:t>的问题。</a:t>
            </a:r>
            <a:endParaRPr lang="zh-CN" altLang="en-US" sz="21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p:nvPr/>
        </p:nvSpPr>
        <p:spPr>
          <a:xfrm>
            <a:off x="1866265" y="6263005"/>
            <a:ext cx="5574665" cy="521970"/>
          </a:xfrm>
          <a:prstGeom prst="rect">
            <a:avLst/>
          </a:prstGeom>
          <a:noFill/>
        </p:spPr>
        <p:txBody>
          <a:bodyPr wrap="square" rtlCol="0">
            <a:spAutoFit/>
          </a:bodyPr>
          <a:lstStyle/>
          <a:p>
            <a:r>
              <a:rPr lang="zh-CN" altLang="en-US" sz="2800" b="1" dirty="0">
                <a:solidFill>
                  <a:srgbClr val="FF0000"/>
                </a:solidFill>
                <a:latin typeface="楷体" panose="02010609060101010101" charset="-122"/>
                <a:ea typeface="楷体" panose="02010609060101010101" charset="-122"/>
                <a:sym typeface="+mn-ea"/>
              </a:rPr>
              <a:t>学科素养：（现代公民）</a:t>
            </a:r>
            <a:endParaRPr lang="zh-CN" altLang="en-US" sz="2800" b="1" dirty="0">
              <a:solidFill>
                <a:srgbClr val="FF0000"/>
              </a:solidFill>
              <a:latin typeface="楷体" panose="02010609060101010101" charset="-122"/>
              <a:ea typeface="楷体" panose="02010609060101010101" charset="-122"/>
              <a:sym typeface="+mn-ea"/>
            </a:endParaRPr>
          </a:p>
        </p:txBody>
      </p:sp>
      <p:sp>
        <p:nvSpPr>
          <p:cNvPr id="3" name="矩形 12"/>
          <p:cNvSpPr/>
          <p:nvPr/>
        </p:nvSpPr>
        <p:spPr>
          <a:xfrm>
            <a:off x="1841500" y="5454015"/>
            <a:ext cx="8727440" cy="953135"/>
          </a:xfrm>
          <a:prstGeom prst="rect">
            <a:avLst/>
          </a:prstGeom>
          <a:noFill/>
          <a:ln w="9525" cap="flat" cmpd="sng">
            <a:solidFill>
              <a:schemeClr val="bg1"/>
            </a:solidFill>
            <a:prstDash val="solid"/>
            <a:miter/>
            <a:headEnd type="none" w="med" len="med"/>
            <a:tailEnd type="none" w="med" len="med"/>
          </a:ln>
        </p:spPr>
        <p:txBody>
          <a:bodyPr wrap="square">
            <a:spAutoFit/>
          </a:bodyPr>
          <a:lstStyle/>
          <a:p>
            <a:pPr lvl="0"/>
            <a:r>
              <a:rPr lang="zh-CN" altLang="zh-CN" sz="2800" b="1" dirty="0" smtClean="0">
                <a:solidFill>
                  <a:srgbClr val="FF0000"/>
                </a:solidFill>
                <a:latin typeface="楷体" panose="02010609060101010101" charset="-122"/>
                <a:ea typeface="楷体" panose="02010609060101010101" charset="-122"/>
              </a:rPr>
              <a:t>立</a:t>
            </a:r>
            <a:r>
              <a:rPr lang="zh-CN" altLang="zh-CN" sz="2800" b="1" dirty="0">
                <a:solidFill>
                  <a:srgbClr val="FF0000"/>
                </a:solidFill>
                <a:latin typeface="楷体" panose="02010609060101010101" charset="-122"/>
                <a:ea typeface="楷体" panose="02010609060101010101" charset="-122"/>
              </a:rPr>
              <a:t>德树</a:t>
            </a:r>
            <a:r>
              <a:rPr lang="zh-CN" altLang="en-US" sz="2800" b="1" dirty="0" smtClean="0">
                <a:solidFill>
                  <a:srgbClr val="FF0000"/>
                </a:solidFill>
                <a:latin typeface="楷体" panose="02010609060101010101" charset="-122"/>
                <a:ea typeface="楷体" panose="02010609060101010101" charset="-122"/>
              </a:rPr>
              <a:t>人：</a:t>
            </a:r>
            <a:r>
              <a:rPr lang="zh-CN" altLang="zh-CN" sz="2800" b="1" dirty="0" smtClean="0">
                <a:solidFill>
                  <a:srgbClr val="FF0000"/>
                </a:solidFill>
                <a:latin typeface="楷体" panose="02010609060101010101" charset="-122"/>
                <a:ea typeface="楷体" panose="02010609060101010101" charset="-122"/>
              </a:rPr>
              <a:t>通过人物感受精神</a:t>
            </a:r>
            <a:r>
              <a:rPr lang="zh-CN" altLang="en-US" sz="2800" b="1" dirty="0" smtClean="0">
                <a:solidFill>
                  <a:srgbClr val="FF0000"/>
                </a:solidFill>
                <a:latin typeface="楷体" panose="02010609060101010101" charset="-122"/>
                <a:ea typeface="楷体" panose="02010609060101010101" charset="-122"/>
              </a:rPr>
              <a:t>获得</a:t>
            </a:r>
            <a:r>
              <a:rPr lang="zh-CN" altLang="zh-CN" sz="2800" b="1" dirty="0" smtClean="0">
                <a:solidFill>
                  <a:srgbClr val="FF0000"/>
                </a:solidFill>
                <a:latin typeface="楷体" panose="02010609060101010101" charset="-122"/>
                <a:ea typeface="楷体" panose="02010609060101010101" charset="-122"/>
              </a:rPr>
              <a:t>智慧</a:t>
            </a:r>
            <a:r>
              <a:rPr lang="zh-CN" altLang="en-US" sz="2800" b="1" dirty="0" smtClean="0">
                <a:solidFill>
                  <a:srgbClr val="FF0000"/>
                </a:solidFill>
                <a:latin typeface="楷体" panose="02010609060101010101" charset="-122"/>
                <a:ea typeface="楷体" panose="02010609060101010101" charset="-122"/>
              </a:rPr>
              <a:t>和</a:t>
            </a:r>
            <a:r>
              <a:rPr lang="zh-CN" altLang="zh-CN" sz="2800" b="1" dirty="0" smtClean="0">
                <a:solidFill>
                  <a:srgbClr val="FF0000"/>
                </a:solidFill>
                <a:latin typeface="楷体" panose="02010609060101010101" charset="-122"/>
                <a:ea typeface="楷体" panose="02010609060101010101" charset="-122"/>
              </a:rPr>
              <a:t>人性滋养</a:t>
            </a:r>
            <a:endParaRPr lang="zh-CN" altLang="zh-CN" sz="2800" b="1" dirty="0" smtClean="0">
              <a:solidFill>
                <a:srgbClr val="FF0000"/>
              </a:solidFill>
              <a:latin typeface="楷体" panose="02010609060101010101" charset="-122"/>
              <a:ea typeface="楷体" panose="02010609060101010101" charset="-122"/>
            </a:endParaRPr>
          </a:p>
          <a:p>
            <a:pPr lvl="0" algn="l" eaLnBrk="1" hangingPunct="1"/>
            <a:endParaRPr lang="zh-CN" altLang="zh-CN" sz="2800" b="1" dirty="0" smtClean="0">
              <a:solidFill>
                <a:srgbClr val="FF0000"/>
              </a:solidFill>
              <a:latin typeface="楷体" panose="02010609060101010101" charset="-122"/>
              <a:ea typeface="楷体" panose="02010609060101010101" charset="-122"/>
            </a:endParaRPr>
          </a:p>
        </p:txBody>
      </p:sp>
      <p:pic>
        <p:nvPicPr>
          <p:cNvPr id="4" name="图片 3" descr="IMG_256"/>
          <p:cNvPicPr/>
          <p:nvPr/>
        </p:nvPicPr>
        <p:blipFill>
          <a:blip r:embed="rId1" cstate="print"/>
          <a:stretch>
            <a:fillRect/>
          </a:stretch>
        </p:blipFill>
        <p:spPr>
          <a:xfrm>
            <a:off x="1866265" y="1643380"/>
            <a:ext cx="8538845" cy="3571240"/>
          </a:xfrm>
          <a:prstGeom prst="rect">
            <a:avLst/>
          </a:prstGeom>
          <a:noFill/>
          <a:ln w="9525">
            <a:noFill/>
          </a:ln>
        </p:spPr>
      </p:pic>
      <p:sp>
        <p:nvSpPr>
          <p:cNvPr id="5" name="TextBox 4"/>
          <p:cNvSpPr txBox="1"/>
          <p:nvPr/>
        </p:nvSpPr>
        <p:spPr>
          <a:xfrm>
            <a:off x="258852" y="509457"/>
            <a:ext cx="2251880" cy="521970"/>
          </a:xfrm>
          <a:prstGeom prst="rect">
            <a:avLst/>
          </a:prstGeom>
          <a:noFill/>
        </p:spPr>
        <p:txBody>
          <a:bodyPr wrap="square" rtlCol="0">
            <a:spAutoFit/>
          </a:bodyPr>
          <a:lstStyle/>
          <a:p>
            <a:r>
              <a:rPr lang="zh-CN" altLang="en-US" sz="2800" dirty="0" smtClean="0">
                <a:latin typeface="楷体" panose="02010609060101010101" charset="-122"/>
                <a:ea typeface="楷体" panose="02010609060101010101" charset="-122"/>
              </a:rPr>
              <a:t>例</a:t>
            </a:r>
            <a:r>
              <a:rPr lang="en-US" altLang="zh-CN" sz="2800" dirty="0" smtClean="0">
                <a:latin typeface="楷体" panose="02010609060101010101" charset="-122"/>
                <a:ea typeface="楷体" panose="02010609060101010101" charset="-122"/>
              </a:rPr>
              <a:t>2</a:t>
            </a:r>
            <a:r>
              <a:rPr lang="zh-CN" altLang="en-US" sz="2800" dirty="0" smtClean="0">
                <a:latin typeface="楷体" panose="02010609060101010101" charset="-122"/>
                <a:ea typeface="楷体" panose="02010609060101010101" charset="-122"/>
              </a:rPr>
              <a:t>：</a:t>
            </a:r>
            <a:endParaRPr lang="zh-CN" altLang="en-US" sz="2800" dirty="0" smtClean="0">
              <a:latin typeface="楷体" panose="02010609060101010101" charset="-122"/>
              <a:ea typeface="楷体" panose="02010609060101010101" charset="-122"/>
            </a:endParaRPr>
          </a:p>
        </p:txBody>
      </p:sp>
      <p:sp>
        <p:nvSpPr>
          <p:cNvPr id="6" name="圆角矩形 5"/>
          <p:cNvSpPr/>
          <p:nvPr/>
        </p:nvSpPr>
        <p:spPr bwMode="auto">
          <a:xfrm>
            <a:off x="264160" y="287020"/>
            <a:ext cx="11588750" cy="1320165"/>
          </a:xfrm>
          <a:prstGeom prst="roundRect">
            <a:avLst/>
          </a:prstGeom>
          <a:solidFill>
            <a:schemeClr val="bg1"/>
          </a:solidFill>
          <a:ln w="22225" cap="flat" cmpd="sng" algn="ctr">
            <a:solidFill>
              <a:schemeClr val="bg1"/>
            </a:solidFill>
            <a:prstDash val="solid"/>
            <a:round/>
            <a:headEnd type="none" w="med" len="med"/>
            <a:tailEnd type="none" w="med" len="med"/>
          </a:ln>
          <a:effectLst/>
        </p:spPr>
        <p:txBody>
          <a:bodyPr/>
          <a:p>
            <a:pPr fontAlgn="base">
              <a:spcBef>
                <a:spcPct val="0"/>
              </a:spcBef>
              <a:spcAft>
                <a:spcPct val="0"/>
              </a:spcAft>
              <a:defRPr/>
            </a:pPr>
            <a:r>
              <a:rPr lang="en-US" altLang="zh-CN" sz="2400" b="1" dirty="0" smtClean="0">
                <a:solidFill>
                  <a:srgbClr val="FF0000"/>
                </a:solidFill>
                <a:latin typeface="楷体" panose="02010609060101010101" charset="-122"/>
                <a:ea typeface="楷体" panose="02010609060101010101" charset="-122"/>
              </a:rPr>
              <a:t>5</a:t>
            </a:r>
            <a:r>
              <a:rPr lang="zh-CN" altLang="en-US" sz="2400" b="1" dirty="0" smtClean="0">
                <a:solidFill>
                  <a:srgbClr val="FF0000"/>
                </a:solidFill>
                <a:latin typeface="楷体" panose="02010609060101010101" charset="-122"/>
                <a:ea typeface="楷体" panose="02010609060101010101" charset="-122"/>
              </a:rPr>
              <a:t>、家国情怀：</a:t>
            </a:r>
            <a:r>
              <a:rPr lang="zh-CN" altLang="en-US" sz="2400" b="1" dirty="0" smtClean="0">
                <a:solidFill>
                  <a:schemeClr val="tx1"/>
                </a:solidFill>
                <a:latin typeface="楷体" panose="02010609060101010101" charset="-122"/>
                <a:ea typeface="楷体" panose="02010609060101010101" charset="-122"/>
                <a:sym typeface="+mn-ea"/>
              </a:rPr>
              <a:t>分</a:t>
            </a:r>
            <a:r>
              <a:rPr lang="zh-CN" altLang="en-US" sz="2400" b="1" dirty="0">
                <a:solidFill>
                  <a:schemeClr val="tx1"/>
                </a:solidFill>
                <a:latin typeface="楷体" panose="02010609060101010101" charset="-122"/>
                <a:ea typeface="楷体" panose="02010609060101010101" charset="-122"/>
                <a:sym typeface="+mn-ea"/>
              </a:rPr>
              <a:t>辨历史上的真伪、善恶、进步与倒退，以及公平、正义与否的能</a:t>
            </a:r>
            <a:r>
              <a:rPr lang="zh-CN" altLang="en-US" sz="2400" b="1" dirty="0" smtClean="0">
                <a:solidFill>
                  <a:schemeClr val="tx1"/>
                </a:solidFill>
                <a:latin typeface="楷体" panose="02010609060101010101" charset="-122"/>
                <a:ea typeface="楷体" panose="02010609060101010101" charset="-122"/>
                <a:sym typeface="+mn-ea"/>
              </a:rPr>
              <a:t>力旨在将学生将对历史的认识延伸到对自身成长和现实社会的认识的层面培养社会责任和人文情怀。 </a:t>
            </a:r>
            <a:endParaRPr lang="zh-CN" altLang="en-US" sz="2400" b="1" dirty="0" smtClean="0">
              <a:solidFill>
                <a:schemeClr val="tx1"/>
              </a:solidFill>
              <a:latin typeface="楷体" panose="02010609060101010101" charset="-122"/>
              <a:ea typeface="楷体" panose="02010609060101010101" charset="-122"/>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15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rPr>
              <a:t> </a:t>
            </a:r>
            <a:endParaRPr kumimoji="0" lang="zh-CN" altLang="zh-CN" sz="15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571240" y="1024255"/>
            <a:ext cx="8282940" cy="5262245"/>
          </a:xfrm>
          <a:prstGeom prst="rect">
            <a:avLst/>
          </a:prstGeom>
          <a:noFill/>
          <a:ln w="9525">
            <a:noFill/>
          </a:ln>
        </p:spPr>
        <p:txBody>
          <a:bodyPr wrap="square">
            <a:spAutoFit/>
          </a:bodyPr>
          <a:p>
            <a:pPr indent="0"/>
            <a:r>
              <a:rPr lang="zh-CN" sz="2400" b="1">
                <a:solidFill>
                  <a:srgbClr val="000000"/>
                </a:solidFill>
                <a:ea typeface="宋体" panose="02010600030101010101" pitchFamily="2" charset="-122"/>
              </a:rPr>
              <a:t>当今世界正在发生广泛而深刻的变化，</a:t>
            </a:r>
            <a:r>
              <a:rPr lang="zh-CN" sz="2400" b="1">
                <a:solidFill>
                  <a:srgbClr val="0000FF"/>
                </a:solidFill>
                <a:ea typeface="宋体" panose="02010600030101010101" pitchFamily="2" charset="-122"/>
              </a:rPr>
              <a:t>全面建设小康社会，加快推进社会主义现代化是时代赋予中国人民的崇高使命。</a:t>
            </a:r>
            <a:r>
              <a:rPr lang="zh-CN" sz="2400" b="1">
                <a:solidFill>
                  <a:srgbClr val="000000"/>
                </a:solidFill>
                <a:ea typeface="宋体" panose="02010600030101010101" pitchFamily="2" charset="-122"/>
              </a:rPr>
              <a:t>为完成这一使命，历史教育要在唯物史观和</a:t>
            </a:r>
            <a:r>
              <a:rPr lang="zh-CN" sz="2400" b="1">
                <a:solidFill>
                  <a:srgbClr val="0000FF"/>
                </a:solidFill>
                <a:ea typeface="宋体" panose="02010600030101010101" pitchFamily="2" charset="-122"/>
              </a:rPr>
              <a:t>中国特色社会主义理论体系</a:t>
            </a:r>
            <a:r>
              <a:rPr lang="zh-CN" sz="2400" b="1">
                <a:solidFill>
                  <a:srgbClr val="000000"/>
                </a:solidFill>
                <a:ea typeface="宋体" panose="02010600030101010101" pitchFamily="2" charset="-122"/>
              </a:rPr>
              <a:t>的指导下，为提高国民素质，加强民族凝聚力，培育具有中国特色社会主义核心价值观的公民发挥重大的作用。历史教育对</a:t>
            </a:r>
            <a:r>
              <a:rPr lang="zh-CN" sz="2400" b="1">
                <a:solidFill>
                  <a:srgbClr val="0000FF"/>
                </a:solidFill>
                <a:ea typeface="宋体" panose="02010600030101010101" pitchFamily="2" charset="-122"/>
              </a:rPr>
              <a:t>弘扬以爱国主义为核心的民族精神和以改革创新为核心的时代精神</a:t>
            </a:r>
            <a:r>
              <a:rPr lang="zh-CN" sz="2400" b="1">
                <a:solidFill>
                  <a:srgbClr val="000000"/>
                </a:solidFill>
                <a:ea typeface="宋体" panose="02010600030101010101" pitchFamily="2" charset="-122"/>
              </a:rPr>
              <a:t>，传承人类文明的优秀传统，提高国民的人文素养，树立正确的世界观、人生观和价值观，有着重要的作用。通过历史课程的实施，使学生了解和认识人类社会的发展历程，从历史的角度观察和思考社会与人生，从历史中汲取智慧，从而提高学生的综合素质，使学生得到全面发展。</a:t>
            </a:r>
            <a:endParaRPr lang="zh-CN" altLang="en-US" sz="2400"/>
          </a:p>
        </p:txBody>
      </p:sp>
      <p:pic>
        <p:nvPicPr>
          <p:cNvPr id="4" name="图片 3"/>
          <p:cNvPicPr/>
          <p:nvPr/>
        </p:nvPicPr>
        <p:blipFill>
          <a:blip r:embed="rId1"/>
          <a:stretch>
            <a:fillRect/>
          </a:stretch>
        </p:blipFill>
        <p:spPr>
          <a:xfrm>
            <a:off x="5895975" y="274320"/>
            <a:ext cx="400050" cy="485775"/>
          </a:xfrm>
          <a:prstGeom prst="rect">
            <a:avLst/>
          </a:prstGeom>
          <a:noFill/>
          <a:ln w="9525">
            <a:noFill/>
          </a:ln>
        </p:spPr>
      </p:pic>
      <p:sp>
        <p:nvSpPr>
          <p:cNvPr id="101" name="文本框 100"/>
          <p:cNvSpPr txBox="1"/>
          <p:nvPr/>
        </p:nvSpPr>
        <p:spPr>
          <a:xfrm>
            <a:off x="212725" y="299720"/>
            <a:ext cx="6806565" cy="460375"/>
          </a:xfrm>
          <a:prstGeom prst="rect">
            <a:avLst/>
          </a:prstGeom>
          <a:noFill/>
          <a:ln w="9525">
            <a:noFill/>
          </a:ln>
        </p:spPr>
        <p:txBody>
          <a:bodyPr wrap="square">
            <a:spAutoFit/>
          </a:bodyPr>
          <a:p>
            <a:pPr indent="0"/>
            <a:r>
              <a:rPr lang="zh-CN" sz="2400" b="1">
                <a:ea typeface="宋体" panose="02010600030101010101" pitchFamily="2" charset="-122"/>
              </a:rPr>
              <a:t>（二）初中历史新课程标准（</a:t>
            </a:r>
            <a:r>
              <a:rPr lang="zh-CN" sz="2400" b="1">
                <a:ea typeface="宋体" panose="02010600030101010101" pitchFamily="2" charset="-122"/>
                <a:cs typeface="宋体" panose="02010600030101010101" pitchFamily="2" charset="-122"/>
              </a:rPr>
              <a:t>2019年修订）</a:t>
            </a:r>
            <a:endParaRPr lang="zh-CN" altLang="en-US" sz="2400"/>
          </a:p>
        </p:txBody>
      </p:sp>
      <p:pic>
        <p:nvPicPr>
          <p:cNvPr id="5" name="图片 4"/>
          <p:cNvPicPr>
            <a:picLocks noChangeAspect="1"/>
          </p:cNvPicPr>
          <p:nvPr/>
        </p:nvPicPr>
        <p:blipFill>
          <a:blip r:embed="rId2"/>
          <a:stretch>
            <a:fillRect/>
          </a:stretch>
        </p:blipFill>
        <p:spPr>
          <a:xfrm>
            <a:off x="334645" y="1264285"/>
            <a:ext cx="2835910" cy="4833620"/>
          </a:xfrm>
          <a:prstGeom prst="rect">
            <a:avLst/>
          </a:prstGeom>
        </p:spPr>
      </p:pic>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438150" y="2322830"/>
            <a:ext cx="3791585" cy="4276725"/>
          </a:xfrm>
          <a:prstGeom prst="rect">
            <a:avLst/>
          </a:prstGeom>
        </p:spPr>
      </p:pic>
      <p:sp>
        <p:nvSpPr>
          <p:cNvPr id="6" name="文本框 5"/>
          <p:cNvSpPr txBox="1"/>
          <p:nvPr/>
        </p:nvSpPr>
        <p:spPr>
          <a:xfrm>
            <a:off x="4826000" y="2703195"/>
            <a:ext cx="6653530" cy="1814830"/>
          </a:xfrm>
          <a:prstGeom prst="rect">
            <a:avLst/>
          </a:prstGeom>
          <a:noFill/>
        </p:spPr>
        <p:txBody>
          <a:bodyPr wrap="square" rtlCol="0" anchor="t">
            <a:spAutoFit/>
          </a:bodyPr>
          <a:p>
            <a:r>
              <a:rPr lang="zh-CN" altLang="en-US" sz="2800"/>
              <a:t>七年级中国古代史以传承中华优秀文化和独特文明以及历代基本特征为核心注重统一，多民族国家的形成与发展过程，同时重视中外交流的发展</a:t>
            </a:r>
            <a:endParaRPr lang="zh-CN" altLang="en-US" sz="2800"/>
          </a:p>
        </p:txBody>
      </p:sp>
      <p:sp>
        <p:nvSpPr>
          <p:cNvPr id="3" name="文本框 2"/>
          <p:cNvSpPr txBox="1"/>
          <p:nvPr/>
        </p:nvSpPr>
        <p:spPr>
          <a:xfrm>
            <a:off x="100965" y="1090930"/>
            <a:ext cx="7195185" cy="521970"/>
          </a:xfrm>
          <a:prstGeom prst="rect">
            <a:avLst/>
          </a:prstGeom>
          <a:noFill/>
        </p:spPr>
        <p:txBody>
          <a:bodyPr wrap="square" rtlCol="0">
            <a:spAutoFit/>
          </a:bodyPr>
          <a:p>
            <a:r>
              <a:rPr lang="zh-CN" altLang="en-US" sz="2800" b="1"/>
              <a:t>（三）新编部编新教材</a:t>
            </a:r>
            <a:endParaRPr lang="zh-CN" altLang="en-US" sz="2800" b="1"/>
          </a:p>
        </p:txBody>
      </p:sp>
      <p:sp>
        <p:nvSpPr>
          <p:cNvPr id="4" name="文本框 3"/>
          <p:cNvSpPr txBox="1"/>
          <p:nvPr/>
        </p:nvSpPr>
        <p:spPr>
          <a:xfrm>
            <a:off x="195580" y="120650"/>
            <a:ext cx="4982845" cy="521970"/>
          </a:xfrm>
          <a:prstGeom prst="rect">
            <a:avLst/>
          </a:prstGeom>
          <a:solidFill>
            <a:srgbClr val="0070C0"/>
          </a:solidFill>
        </p:spPr>
        <p:txBody>
          <a:bodyPr wrap="square" rtlCol="0" anchor="t">
            <a:spAutoFit/>
          </a:bodyPr>
          <a:p>
            <a:r>
              <a:rPr lang="en-US" altLang="zh-CN" sz="2800">
                <a:sym typeface="+mn-ea"/>
              </a:rPr>
              <a:t>2020</a:t>
            </a:r>
            <a:r>
              <a:rPr lang="zh-CN" altLang="en-US" sz="2800">
                <a:sym typeface="+mn-ea"/>
              </a:rPr>
              <a:t>年我们面临的教育新形势</a:t>
            </a:r>
            <a:endParaRPr lang="zh-CN" altLang="en-US" sz="2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826000" y="1241425"/>
            <a:ext cx="6680835" cy="1198880"/>
          </a:xfrm>
          <a:prstGeom prst="rect">
            <a:avLst/>
          </a:prstGeom>
          <a:noFill/>
        </p:spPr>
        <p:txBody>
          <a:bodyPr wrap="square" rtlCol="0" anchor="t">
            <a:spAutoFit/>
          </a:bodyPr>
          <a:p>
            <a:r>
              <a:rPr lang="en-US" altLang="zh-CN" sz="2400"/>
              <a:t>      </a:t>
            </a:r>
            <a:r>
              <a:rPr lang="zh-CN" altLang="en-US" sz="2400"/>
              <a:t>八年级中国近代史以中华民族对外反抗帝国主义侵略，对内反对封建专制独裁统治的救亡图存为主线，兼顾现代化因素</a:t>
            </a:r>
            <a:endParaRPr lang="zh-CN" altLang="en-US" sz="2400"/>
          </a:p>
        </p:txBody>
      </p:sp>
      <p:sp>
        <p:nvSpPr>
          <p:cNvPr id="2" name="文本框 1"/>
          <p:cNvSpPr txBox="1"/>
          <p:nvPr/>
        </p:nvSpPr>
        <p:spPr>
          <a:xfrm>
            <a:off x="4826000" y="3481070"/>
            <a:ext cx="7068185" cy="2676525"/>
          </a:xfrm>
          <a:prstGeom prst="rect">
            <a:avLst/>
          </a:prstGeom>
          <a:noFill/>
        </p:spPr>
        <p:txBody>
          <a:bodyPr wrap="square" rtlCol="0" anchor="t">
            <a:spAutoFit/>
          </a:bodyPr>
          <a:p>
            <a:r>
              <a:rPr lang="zh-CN" altLang="en-US" sz="2800" b="1">
                <a:latin typeface="楷体" panose="02010609060101010101" charset="-122"/>
                <a:ea typeface="楷体" panose="02010609060101010101" charset="-122"/>
                <a:sym typeface="+mn-ea"/>
              </a:rPr>
              <a:t>新民主主义革命时期(1919~1949年)</a:t>
            </a:r>
            <a:endParaRPr lang="zh-CN" altLang="en-US" sz="2800" b="1">
              <a:latin typeface="楷体" panose="02010609060101010101" charset="-122"/>
              <a:ea typeface="楷体" panose="02010609060101010101" charset="-122"/>
            </a:endParaRPr>
          </a:p>
          <a:p>
            <a:r>
              <a:rPr lang="zh-CN" altLang="en-US" sz="2800" b="1">
                <a:latin typeface="楷体" panose="02010609060101010101" charset="-122"/>
                <a:ea typeface="楷体" panose="02010609060101010101" charset="-122"/>
                <a:sym typeface="+mn-ea"/>
              </a:rPr>
              <a:t>1.新民主主义革命兴起时期(1919~1924年)</a:t>
            </a:r>
            <a:endParaRPr lang="zh-CN" altLang="en-US" sz="2800" b="1">
              <a:latin typeface="楷体" panose="02010609060101010101" charset="-122"/>
              <a:ea typeface="楷体" panose="02010609060101010101" charset="-122"/>
            </a:endParaRPr>
          </a:p>
          <a:p>
            <a:r>
              <a:rPr lang="zh-CN" altLang="en-US" sz="2800" b="1">
                <a:latin typeface="楷体" panose="02010609060101010101" charset="-122"/>
                <a:ea typeface="楷体" panose="02010609060101010101" charset="-122"/>
                <a:sym typeface="+mn-ea"/>
              </a:rPr>
              <a:t>2.国民大革命时期( 1924~1927年)</a:t>
            </a:r>
            <a:endParaRPr lang="zh-CN" altLang="en-US" sz="2800" b="1">
              <a:latin typeface="楷体" panose="02010609060101010101" charset="-122"/>
              <a:ea typeface="楷体" panose="02010609060101010101" charset="-122"/>
            </a:endParaRPr>
          </a:p>
          <a:p>
            <a:r>
              <a:rPr lang="zh-CN" altLang="en-US" sz="2800" b="1">
                <a:latin typeface="楷体" panose="02010609060101010101" charset="-122"/>
                <a:ea typeface="楷体" panose="02010609060101010101" charset="-122"/>
                <a:sym typeface="+mn-ea"/>
              </a:rPr>
              <a:t>3.国共十年内战时期(1927~1937年)</a:t>
            </a:r>
            <a:endParaRPr lang="zh-CN" altLang="en-US" sz="2800" b="1">
              <a:latin typeface="楷体" panose="02010609060101010101" charset="-122"/>
              <a:ea typeface="楷体" panose="02010609060101010101" charset="-122"/>
            </a:endParaRPr>
          </a:p>
          <a:p>
            <a:r>
              <a:rPr lang="zh-CN" altLang="en-US" sz="2800" b="1">
                <a:latin typeface="楷体" panose="02010609060101010101" charset="-122"/>
                <a:ea typeface="楷体" panose="02010609060101010101" charset="-122"/>
                <a:sym typeface="+mn-ea"/>
              </a:rPr>
              <a:t>4.全面抗日战争时期(1937~1945年)</a:t>
            </a:r>
            <a:endParaRPr lang="zh-CN" altLang="en-US" sz="2800" b="1">
              <a:latin typeface="楷体" panose="02010609060101010101" charset="-122"/>
              <a:ea typeface="楷体" panose="02010609060101010101" charset="-122"/>
            </a:endParaRPr>
          </a:p>
          <a:p>
            <a:r>
              <a:rPr lang="en-US" altLang="zh-CN" sz="2800" b="1">
                <a:latin typeface="楷体" panose="02010609060101010101" charset="-122"/>
                <a:ea typeface="楷体" panose="02010609060101010101" charset="-122"/>
                <a:sym typeface="+mn-ea"/>
              </a:rPr>
              <a:t>5</a:t>
            </a:r>
            <a:r>
              <a:rPr lang="zh-CN" altLang="en-US" sz="2800" b="1">
                <a:latin typeface="楷体" panose="02010609060101010101" charset="-122"/>
                <a:ea typeface="楷体" panose="02010609060101010101" charset="-122"/>
                <a:sym typeface="+mn-ea"/>
              </a:rPr>
              <a:t>.人民解放战争时期(1945~1</a:t>
            </a:r>
            <a:r>
              <a:rPr lang="en-US" altLang="zh-CN" sz="2800" b="1">
                <a:latin typeface="楷体" panose="02010609060101010101" charset="-122"/>
                <a:ea typeface="楷体" panose="02010609060101010101" charset="-122"/>
                <a:sym typeface="+mn-ea"/>
              </a:rPr>
              <a:t>949</a:t>
            </a:r>
            <a:r>
              <a:rPr lang="zh-CN" altLang="en-US" sz="2800" b="1">
                <a:latin typeface="楷体" panose="02010609060101010101" charset="-122"/>
                <a:ea typeface="楷体" panose="02010609060101010101" charset="-122"/>
                <a:sym typeface="+mn-ea"/>
              </a:rPr>
              <a:t>年)</a:t>
            </a:r>
            <a:endParaRPr lang="zh-CN" altLang="en-US" sz="2800"/>
          </a:p>
        </p:txBody>
      </p:sp>
      <p:pic>
        <p:nvPicPr>
          <p:cNvPr id="8" name="图片 7"/>
          <p:cNvPicPr>
            <a:picLocks noChangeAspect="1"/>
          </p:cNvPicPr>
          <p:nvPr/>
        </p:nvPicPr>
        <p:blipFill>
          <a:blip r:embed="rId1"/>
          <a:stretch>
            <a:fillRect/>
          </a:stretch>
        </p:blipFill>
        <p:spPr>
          <a:xfrm>
            <a:off x="288290" y="1966595"/>
            <a:ext cx="4191000" cy="4191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820795" y="1001395"/>
            <a:ext cx="8152765" cy="1383665"/>
          </a:xfrm>
          <a:prstGeom prst="rect">
            <a:avLst/>
          </a:prstGeom>
          <a:noFill/>
        </p:spPr>
        <p:txBody>
          <a:bodyPr wrap="square" rtlCol="0" anchor="t">
            <a:spAutoFit/>
          </a:bodyPr>
          <a:p>
            <a:r>
              <a:rPr lang="en-US" altLang="zh-CN" sz="2400"/>
              <a:t>      </a:t>
            </a:r>
            <a:r>
              <a:rPr lang="zh-CN" altLang="en-US" sz="2800" b="1">
                <a:latin typeface="楷体" panose="02010609060101010101" charset="-122"/>
                <a:ea typeface="楷体" panose="02010609060101010101" charset="-122"/>
              </a:rPr>
              <a:t>中国现代史突出反映中国人民在中国共产党的领导下进行社会主义建设的成就和社会主义核心价值观，以及中国国际地位的不断提高</a:t>
            </a:r>
            <a:endParaRPr lang="zh-CN" altLang="en-US" sz="2800" b="1">
              <a:latin typeface="楷体" panose="02010609060101010101" charset="-122"/>
              <a:ea typeface="楷体" panose="02010609060101010101" charset="-122"/>
            </a:endParaRPr>
          </a:p>
        </p:txBody>
      </p:sp>
      <p:sp>
        <p:nvSpPr>
          <p:cNvPr id="4" name="文本框 3"/>
          <p:cNvSpPr txBox="1"/>
          <p:nvPr/>
        </p:nvSpPr>
        <p:spPr>
          <a:xfrm>
            <a:off x="3971290" y="3328035"/>
            <a:ext cx="7840345" cy="1938020"/>
          </a:xfrm>
          <a:prstGeom prst="rect">
            <a:avLst/>
          </a:prstGeom>
          <a:noFill/>
        </p:spPr>
        <p:txBody>
          <a:bodyPr wrap="square" rtlCol="0" anchor="t">
            <a:spAutoFit/>
          </a:bodyPr>
          <a:p>
            <a:r>
              <a:rPr lang="zh-CN" altLang="en-US" sz="2400" b="1">
                <a:latin typeface="楷体" panose="02010609060101010101" charset="-122"/>
                <a:ea typeface="楷体" panose="02010609060101010101" charset="-122"/>
                <a:sym typeface="+mn-ea"/>
              </a:rPr>
              <a:t>1.向社会主义社会的过渡时期(1949~1956年底)</a:t>
            </a:r>
            <a:endParaRPr lang="zh-CN" altLang="en-US" sz="2400" b="1">
              <a:latin typeface="楷体" panose="02010609060101010101" charset="-122"/>
              <a:ea typeface="楷体" panose="02010609060101010101" charset="-122"/>
            </a:endParaRPr>
          </a:p>
          <a:p>
            <a:r>
              <a:rPr lang="zh-CN" altLang="en-US" sz="2400" b="1">
                <a:latin typeface="楷体" panose="02010609060101010101" charset="-122"/>
                <a:ea typeface="楷体" panose="02010609060101010101" charset="-122"/>
                <a:sym typeface="+mn-ea"/>
              </a:rPr>
              <a:t>2.社会主义道路的十年探索时期(1956~1966年)</a:t>
            </a:r>
            <a:endParaRPr lang="zh-CN" altLang="en-US" sz="2400" b="1">
              <a:latin typeface="楷体" panose="02010609060101010101" charset="-122"/>
              <a:ea typeface="楷体" panose="02010609060101010101" charset="-122"/>
            </a:endParaRPr>
          </a:p>
          <a:p>
            <a:r>
              <a:rPr lang="zh-CN" altLang="en-US" sz="2400" b="1">
                <a:latin typeface="楷体" panose="02010609060101010101" charset="-122"/>
                <a:ea typeface="楷体" panose="02010609060101010101" charset="-122"/>
                <a:sym typeface="+mn-ea"/>
              </a:rPr>
              <a:t>3.文化大革命时期(1966~1976年)</a:t>
            </a:r>
            <a:endParaRPr lang="zh-CN" altLang="en-US" sz="2400" b="1">
              <a:latin typeface="楷体" panose="02010609060101010101" charset="-122"/>
              <a:ea typeface="楷体" panose="02010609060101010101" charset="-122"/>
            </a:endParaRPr>
          </a:p>
          <a:p>
            <a:r>
              <a:rPr lang="zh-CN" altLang="en-US" sz="2400" b="1">
                <a:latin typeface="楷体" panose="02010609060101010101" charset="-122"/>
                <a:ea typeface="楷体" panose="02010609060101010101" charset="-122"/>
                <a:sym typeface="+mn-ea"/>
              </a:rPr>
              <a:t>4.社会主义现代化建设新时期(1978~今)(也称为“建设有中国特色的社会主义时期”或“改革开放新时期”)</a:t>
            </a:r>
            <a:endParaRPr lang="zh-CN" altLang="en-US" sz="2400"/>
          </a:p>
        </p:txBody>
      </p:sp>
      <p:pic>
        <p:nvPicPr>
          <p:cNvPr id="7" name="图片 6"/>
          <p:cNvPicPr>
            <a:picLocks noChangeAspect="1"/>
          </p:cNvPicPr>
          <p:nvPr/>
        </p:nvPicPr>
        <p:blipFill>
          <a:blip r:embed="rId1"/>
          <a:stretch>
            <a:fillRect/>
          </a:stretch>
        </p:blipFill>
        <p:spPr>
          <a:xfrm>
            <a:off x="0" y="1288415"/>
            <a:ext cx="3810000" cy="3810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56515" y="3637915"/>
            <a:ext cx="3769360" cy="3572510"/>
          </a:xfrm>
          <a:prstGeom prst="rect">
            <a:avLst/>
          </a:prstGeom>
        </p:spPr>
      </p:pic>
      <p:pic>
        <p:nvPicPr>
          <p:cNvPr id="6" name="图片 5"/>
          <p:cNvPicPr>
            <a:picLocks noChangeAspect="1"/>
          </p:cNvPicPr>
          <p:nvPr/>
        </p:nvPicPr>
        <p:blipFill>
          <a:blip r:embed="rId2"/>
          <a:stretch>
            <a:fillRect/>
          </a:stretch>
        </p:blipFill>
        <p:spPr>
          <a:xfrm>
            <a:off x="447675" y="157480"/>
            <a:ext cx="2588260" cy="3591560"/>
          </a:xfrm>
          <a:prstGeom prst="rect">
            <a:avLst/>
          </a:prstGeom>
        </p:spPr>
      </p:pic>
      <p:sp>
        <p:nvSpPr>
          <p:cNvPr id="8" name="文本框 7"/>
          <p:cNvSpPr txBox="1"/>
          <p:nvPr/>
        </p:nvSpPr>
        <p:spPr>
          <a:xfrm>
            <a:off x="4231640" y="474980"/>
            <a:ext cx="7656195" cy="3538220"/>
          </a:xfrm>
          <a:prstGeom prst="rect">
            <a:avLst/>
          </a:prstGeom>
          <a:noFill/>
        </p:spPr>
        <p:txBody>
          <a:bodyPr wrap="square" rtlCol="0" anchor="t">
            <a:spAutoFit/>
          </a:bodyPr>
          <a:p>
            <a:r>
              <a:rPr lang="en-US" altLang="zh-CN" sz="2800">
                <a:sym typeface="+mn-ea"/>
              </a:rPr>
              <a:t>      </a:t>
            </a:r>
            <a:r>
              <a:rPr lang="en-US" altLang="zh-CN" sz="2800" b="1">
                <a:latin typeface="楷体" panose="02010609060101010101" charset="-122"/>
                <a:ea typeface="楷体" panose="02010609060101010101" charset="-122"/>
                <a:cs typeface="楷体" panose="02010609060101010101" charset="-122"/>
                <a:sym typeface="+mn-ea"/>
              </a:rPr>
              <a:t> </a:t>
            </a:r>
            <a:r>
              <a:rPr lang="zh-CN" altLang="en-US" sz="2800" b="1">
                <a:latin typeface="楷体" panose="02010609060101010101" charset="-122"/>
                <a:ea typeface="楷体" panose="02010609060101010101" charset="-122"/>
                <a:cs typeface="楷体" panose="02010609060101010101" charset="-122"/>
                <a:sym typeface="+mn-ea"/>
              </a:rPr>
              <a:t>世界古代史注重全面反映多元文化和历史发展的多样性，以及在亚欧非洲之间不断进行的交往，</a:t>
            </a:r>
            <a:endParaRPr lang="zh-CN" altLang="en-US" sz="2800" b="1">
              <a:latin typeface="楷体" panose="02010609060101010101" charset="-122"/>
              <a:ea typeface="楷体" panose="02010609060101010101" charset="-122"/>
              <a:cs typeface="楷体" panose="02010609060101010101" charset="-122"/>
              <a:sym typeface="+mn-ea"/>
            </a:endParaRPr>
          </a:p>
          <a:p>
            <a:r>
              <a:rPr lang="zh-CN" altLang="en-US" sz="2800">
                <a:sym typeface="+mn-ea"/>
              </a:rPr>
              <a:t>      </a:t>
            </a:r>
            <a:r>
              <a:rPr lang="zh-CN" altLang="en-US" sz="2800" b="1">
                <a:latin typeface="楷体" panose="02010609060101010101" charset="-122"/>
                <a:ea typeface="楷体" panose="02010609060101010101" charset="-122"/>
                <a:cs typeface="楷体" panose="02010609060101010101" charset="-122"/>
                <a:sym typeface="+mn-ea"/>
              </a:rPr>
              <a:t> </a:t>
            </a:r>
            <a:endParaRPr lang="zh-CN" altLang="en-US" sz="2800" b="1">
              <a:latin typeface="楷体" panose="02010609060101010101" charset="-122"/>
              <a:ea typeface="楷体" panose="02010609060101010101" charset="-122"/>
              <a:cs typeface="楷体" panose="02010609060101010101" charset="-122"/>
              <a:sym typeface="+mn-ea"/>
            </a:endParaRPr>
          </a:p>
          <a:p>
            <a:r>
              <a:rPr lang="zh-CN" altLang="en-US" sz="2800" b="1">
                <a:latin typeface="楷体" panose="02010609060101010101" charset="-122"/>
                <a:ea typeface="楷体" panose="02010609060101010101" charset="-122"/>
                <a:cs typeface="楷体" panose="02010609060101010101" charset="-122"/>
                <a:sym typeface="+mn-ea"/>
              </a:rPr>
              <a:t>    </a:t>
            </a:r>
            <a:r>
              <a:rPr lang="zh-CN" altLang="en-US" sz="2800" b="1">
                <a:latin typeface="楷体" panose="02010609060101010101" charset="-122"/>
                <a:ea typeface="楷体" panose="02010609060101010101" charset="-122"/>
                <a:cs typeface="楷体" panose="02010609060101010101" charset="-122"/>
              </a:rPr>
              <a:t>世界近代史注重揭示资本主义产生和发展历程，马克思主义诞生和殖民地人民对资本主义殖民地扩张的反抗，以及资本主义世界市场的不断扩大和世界各地区之间联系的不断加强</a:t>
            </a:r>
            <a:endParaRPr lang="zh-CN" altLang="en-US" sz="2800" b="1">
              <a:latin typeface="楷体" panose="02010609060101010101" charset="-122"/>
              <a:ea typeface="楷体" panose="02010609060101010101" charset="-122"/>
              <a:cs typeface="楷体" panose="02010609060101010101" charset="-122"/>
            </a:endParaRPr>
          </a:p>
        </p:txBody>
      </p:sp>
      <p:sp>
        <p:nvSpPr>
          <p:cNvPr id="9" name="文本框 8"/>
          <p:cNvSpPr txBox="1"/>
          <p:nvPr/>
        </p:nvSpPr>
        <p:spPr>
          <a:xfrm>
            <a:off x="4384040" y="4635500"/>
            <a:ext cx="7317105" cy="1814830"/>
          </a:xfrm>
          <a:prstGeom prst="rect">
            <a:avLst/>
          </a:prstGeom>
          <a:noFill/>
        </p:spPr>
        <p:txBody>
          <a:bodyPr wrap="square" rtlCol="0" anchor="t">
            <a:spAutoFit/>
          </a:bodyPr>
          <a:p>
            <a:r>
              <a:rPr lang="en-US" altLang="zh-CN" sz="2400"/>
              <a:t>      </a:t>
            </a:r>
            <a:r>
              <a:rPr lang="en-US" altLang="zh-CN" sz="2800" b="1">
                <a:latin typeface="楷体" panose="02010609060101010101" charset="-122"/>
                <a:ea typeface="楷体" panose="02010609060101010101" charset="-122"/>
                <a:cs typeface="楷体" panose="02010609060101010101" charset="-122"/>
              </a:rPr>
              <a:t> </a:t>
            </a:r>
            <a:r>
              <a:rPr lang="zh-CN" altLang="en-US" sz="2800" b="1">
                <a:latin typeface="楷体" panose="02010609060101010101" charset="-122"/>
                <a:ea typeface="楷体" panose="02010609060101010101" charset="-122"/>
                <a:cs typeface="楷体" panose="02010609060101010101" charset="-122"/>
              </a:rPr>
              <a:t>世界现代史注重社会主义资本主义和发展中国家发展的历史进程，以及世界日益联系成为一个密不可分的整体，构成了世界各国相互依存相互竞争相互影响的局面</a:t>
            </a:r>
            <a:endParaRPr lang="zh-CN" altLang="en-US" sz="2800" b="1">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1120877" y="2020530"/>
          <a:ext cx="9026012" cy="3200400"/>
        </p:xfrm>
        <a:graphic>
          <a:graphicData uri="http://schemas.openxmlformats.org/drawingml/2006/table">
            <a:tbl>
              <a:tblPr/>
              <a:tblGrid>
                <a:gridCol w="1725561"/>
                <a:gridCol w="2812197"/>
                <a:gridCol w="2164524"/>
                <a:gridCol w="2323730"/>
              </a:tblGrid>
              <a:tr h="766916">
                <a:tc>
                  <a:txBody>
                    <a:bodyPr/>
                    <a:lstStyle/>
                    <a:p>
                      <a:pPr algn="l">
                        <a:lnSpc>
                          <a:spcPct val="125000"/>
                        </a:lnSpc>
                        <a:spcAft>
                          <a:spcPts val="0"/>
                        </a:spcAft>
                      </a:pPr>
                      <a:r>
                        <a:rPr lang="en-US" sz="2400" kern="0" dirty="0">
                          <a:solidFill>
                            <a:srgbClr val="000000"/>
                          </a:solidFill>
                          <a:latin typeface="楷体" panose="02010609060101010101" charset="-122"/>
                          <a:ea typeface="宋体" panose="02010600030101010101" pitchFamily="2" charset="-122"/>
                          <a:cs typeface="楷体" panose="02010609060101010101" charset="-122"/>
                        </a:rPr>
                        <a:t>   </a:t>
                      </a:r>
                      <a:r>
                        <a:rPr lang="zh-CN" sz="2400" kern="0" dirty="0" smtClean="0">
                          <a:solidFill>
                            <a:srgbClr val="000000"/>
                          </a:solidFill>
                          <a:latin typeface="Calibri" panose="020F0502020204030204"/>
                          <a:ea typeface="楷体" panose="02010609060101010101" charset="-122"/>
                          <a:cs typeface="楷体" panose="02010609060101010101" charset="-122"/>
                        </a:rPr>
                        <a:t>时间</a:t>
                      </a:r>
                      <a:endParaRPr lang="zh-CN" sz="2400" kern="100" dirty="0">
                        <a:latin typeface="Calibri" panose="020F0502020204030204"/>
                        <a:ea typeface="宋体" panose="02010600030101010101" pitchFamily="2" charset="-122"/>
                        <a:cs typeface="Times New Roman" panose="02020603050405020304"/>
                      </a:endParaRPr>
                    </a:p>
                    <a:p>
                      <a:pPr algn="l">
                        <a:lnSpc>
                          <a:spcPct val="125000"/>
                        </a:lnSpc>
                        <a:spcAft>
                          <a:spcPts val="0"/>
                        </a:spcAft>
                      </a:pPr>
                      <a:r>
                        <a:rPr lang="zh-CN" sz="2400" kern="0" dirty="0">
                          <a:solidFill>
                            <a:srgbClr val="000000"/>
                          </a:solidFill>
                          <a:latin typeface="Calibri" panose="020F0502020204030204"/>
                          <a:ea typeface="楷体" panose="02010609060101010101" charset="-122"/>
                          <a:cs typeface="楷体" panose="02010609060101010101" charset="-122"/>
                        </a:rPr>
                        <a:t>国家</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zh-CN" sz="2400" kern="0">
                          <a:solidFill>
                            <a:srgbClr val="000000"/>
                          </a:solidFill>
                          <a:latin typeface="Calibri" panose="020F0502020204030204"/>
                          <a:ea typeface="楷体" panose="02010609060101010101" charset="-122"/>
                          <a:cs typeface="楷体" panose="02010609060101010101" charset="-122"/>
                        </a:rPr>
                        <a:t>宣布废除奴隶贸易</a:t>
                      </a:r>
                      <a:endParaRPr lang="zh-CN" sz="2400" kern="10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zh-CN" sz="2400" kern="0">
                          <a:solidFill>
                            <a:srgbClr val="000000"/>
                          </a:solidFill>
                          <a:latin typeface="Calibri" panose="020F0502020204030204"/>
                          <a:ea typeface="楷体" panose="02010609060101010101" charset="-122"/>
                          <a:cs typeface="楷体" panose="02010609060101010101" charset="-122"/>
                        </a:rPr>
                        <a:t>法律生效日期</a:t>
                      </a:r>
                      <a:endParaRPr lang="zh-CN" sz="2400" kern="10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zh-CN" sz="2400" kern="0">
                          <a:solidFill>
                            <a:srgbClr val="000000"/>
                          </a:solidFill>
                          <a:latin typeface="Calibri" panose="020F0502020204030204"/>
                          <a:ea typeface="楷体" panose="02010609060101010101" charset="-122"/>
                          <a:cs typeface="楷体" panose="02010609060101010101" charset="-122"/>
                        </a:rPr>
                        <a:t>宣布废除奴隶制</a:t>
                      </a:r>
                      <a:endParaRPr lang="zh-CN" sz="2400" kern="10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25000"/>
                        </a:lnSpc>
                        <a:spcAft>
                          <a:spcPts val="0"/>
                        </a:spcAft>
                      </a:pPr>
                      <a:r>
                        <a:rPr lang="zh-CN" sz="2400" kern="0">
                          <a:solidFill>
                            <a:srgbClr val="000000"/>
                          </a:solidFill>
                          <a:latin typeface="Calibri" panose="020F0502020204030204"/>
                          <a:ea typeface="楷体" panose="02010609060101010101" charset="-122"/>
                          <a:cs typeface="楷体" panose="02010609060101010101" charset="-122"/>
                        </a:rPr>
                        <a:t>英国</a:t>
                      </a:r>
                      <a:endParaRPr lang="zh-CN" sz="24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en-US" sz="2400" kern="0" dirty="0">
                          <a:solidFill>
                            <a:srgbClr val="0033CC"/>
                          </a:solidFill>
                          <a:latin typeface="楷体" panose="02010609060101010101" charset="-122"/>
                          <a:ea typeface="宋体" panose="02010600030101010101" pitchFamily="2" charset="-122"/>
                          <a:cs typeface="楷体" panose="02010609060101010101" charset="-122"/>
                        </a:rPr>
                        <a:t>1807</a:t>
                      </a:r>
                      <a:endParaRPr lang="zh-CN" sz="2400" kern="100" dirty="0">
                        <a:solidFill>
                          <a:srgbClr val="0033CC"/>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en-US" sz="2400" kern="0">
                          <a:solidFill>
                            <a:srgbClr val="000000"/>
                          </a:solidFill>
                          <a:latin typeface="楷体" panose="02010609060101010101" charset="-122"/>
                          <a:ea typeface="宋体" panose="02010600030101010101" pitchFamily="2" charset="-122"/>
                          <a:cs typeface="楷体" panose="02010609060101010101" charset="-122"/>
                        </a:rPr>
                        <a:t>1808.1.1</a:t>
                      </a:r>
                      <a:endParaRPr lang="zh-CN" sz="24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en-US" sz="2400" kern="0" dirty="0">
                          <a:solidFill>
                            <a:srgbClr val="0033CC"/>
                          </a:solidFill>
                          <a:latin typeface="楷体" panose="02010609060101010101" charset="-122"/>
                          <a:ea typeface="宋体" panose="02010600030101010101" pitchFamily="2" charset="-122"/>
                          <a:cs typeface="楷体" panose="02010609060101010101" charset="-122"/>
                        </a:rPr>
                        <a:t>1833</a:t>
                      </a:r>
                      <a:endParaRPr lang="zh-CN" sz="2400" kern="100" dirty="0">
                        <a:solidFill>
                          <a:srgbClr val="0033CC"/>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25000"/>
                        </a:lnSpc>
                        <a:spcAft>
                          <a:spcPts val="0"/>
                        </a:spcAft>
                      </a:pPr>
                      <a:r>
                        <a:rPr lang="zh-CN" sz="2400" kern="0">
                          <a:solidFill>
                            <a:srgbClr val="000000"/>
                          </a:solidFill>
                          <a:latin typeface="Calibri" panose="020F0502020204030204"/>
                          <a:ea typeface="楷体" panose="02010609060101010101" charset="-122"/>
                          <a:cs typeface="楷体" panose="02010609060101010101" charset="-122"/>
                        </a:rPr>
                        <a:t>法国</a:t>
                      </a:r>
                      <a:endParaRPr lang="zh-CN" sz="24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en-US" sz="2400" kern="0" dirty="0">
                          <a:solidFill>
                            <a:srgbClr val="0033CC"/>
                          </a:solidFill>
                          <a:latin typeface="楷体" panose="02010609060101010101" charset="-122"/>
                          <a:ea typeface="宋体" panose="02010600030101010101" pitchFamily="2" charset="-122"/>
                          <a:cs typeface="楷体" panose="02010609060101010101" charset="-122"/>
                        </a:rPr>
                        <a:t>1792</a:t>
                      </a:r>
                      <a:r>
                        <a:rPr lang="zh-CN" sz="2400" kern="0" dirty="0">
                          <a:solidFill>
                            <a:srgbClr val="0033CC"/>
                          </a:solidFill>
                          <a:latin typeface="Calibri" panose="020F0502020204030204"/>
                          <a:ea typeface="楷体" panose="02010609060101010101" charset="-122"/>
                          <a:cs typeface="楷体" panose="02010609060101010101" charset="-122"/>
                        </a:rPr>
                        <a:t>；</a:t>
                      </a:r>
                      <a:r>
                        <a:rPr lang="en-US" sz="2400" kern="0" dirty="0">
                          <a:solidFill>
                            <a:srgbClr val="0033CC"/>
                          </a:solidFill>
                          <a:latin typeface="Calibri" panose="020F0502020204030204"/>
                          <a:ea typeface="楷体" panose="02010609060101010101" charset="-122"/>
                          <a:cs typeface="楷体" panose="02010609060101010101" charset="-122"/>
                        </a:rPr>
                        <a:t>1818</a:t>
                      </a:r>
                      <a:endParaRPr lang="zh-CN" sz="2400" kern="100" dirty="0">
                        <a:solidFill>
                          <a:srgbClr val="0033CC"/>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en-US" sz="2400" kern="0" dirty="0">
                          <a:solidFill>
                            <a:srgbClr val="000000"/>
                          </a:solidFill>
                          <a:latin typeface="楷体" panose="02010609060101010101" charset="-122"/>
                          <a:ea typeface="宋体" panose="02010600030101010101" pitchFamily="2" charset="-122"/>
                          <a:cs typeface="楷体" panose="02010609060101010101" charset="-122"/>
                        </a:rPr>
                        <a:t>1818</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en-US" sz="2400" kern="0" dirty="0">
                          <a:solidFill>
                            <a:srgbClr val="0033CC"/>
                          </a:solidFill>
                          <a:latin typeface="楷体" panose="02010609060101010101" charset="-122"/>
                          <a:ea typeface="宋体" panose="02010600030101010101" pitchFamily="2" charset="-122"/>
                          <a:cs typeface="楷体" panose="02010609060101010101" charset="-122"/>
                        </a:rPr>
                        <a:t>1848</a:t>
                      </a:r>
                      <a:endParaRPr lang="zh-CN" sz="2400" kern="100" dirty="0">
                        <a:solidFill>
                          <a:srgbClr val="0033CC"/>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25000"/>
                        </a:lnSpc>
                        <a:spcAft>
                          <a:spcPts val="0"/>
                        </a:spcAft>
                      </a:pPr>
                      <a:r>
                        <a:rPr lang="zh-CN" sz="2400" kern="0">
                          <a:solidFill>
                            <a:srgbClr val="000000"/>
                          </a:solidFill>
                          <a:latin typeface="Calibri" panose="020F0502020204030204"/>
                          <a:ea typeface="楷体" panose="02010609060101010101" charset="-122"/>
                          <a:cs typeface="楷体" panose="02010609060101010101" charset="-122"/>
                        </a:rPr>
                        <a:t>美国</a:t>
                      </a:r>
                      <a:endParaRPr lang="zh-CN" sz="24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en-US" sz="2400" kern="0" dirty="0">
                          <a:solidFill>
                            <a:srgbClr val="0033CC"/>
                          </a:solidFill>
                          <a:latin typeface="楷体" panose="02010609060101010101" charset="-122"/>
                          <a:ea typeface="宋体" panose="02010600030101010101" pitchFamily="2" charset="-122"/>
                          <a:cs typeface="楷体" panose="02010609060101010101" charset="-122"/>
                        </a:rPr>
                        <a:t>1808</a:t>
                      </a:r>
                      <a:endParaRPr lang="zh-CN" sz="2400" kern="100" dirty="0">
                        <a:solidFill>
                          <a:srgbClr val="0033CC"/>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endParaRPr lang="en-US" sz="2400" kern="0" dirty="0">
                        <a:solidFill>
                          <a:srgbClr val="000000"/>
                        </a:solidFill>
                        <a:latin typeface="楷体" panose="02010609060101010101" charset="-122"/>
                        <a:ea typeface="宋体" panose="02010600030101010101" pitchFamily="2" charset="-122"/>
                        <a:cs typeface="楷体" panose="02010609060101010101"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en-US" sz="2400" kern="0" dirty="0">
                          <a:solidFill>
                            <a:srgbClr val="0033CC"/>
                          </a:solidFill>
                          <a:latin typeface="楷体" panose="02010609060101010101" charset="-122"/>
                          <a:ea typeface="宋体" panose="02010600030101010101" pitchFamily="2" charset="-122"/>
                          <a:cs typeface="楷体" panose="02010609060101010101" charset="-122"/>
                        </a:rPr>
                        <a:t>1865</a:t>
                      </a:r>
                      <a:endParaRPr lang="zh-CN" sz="2400" kern="100" dirty="0">
                        <a:solidFill>
                          <a:srgbClr val="0033CC"/>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25000"/>
                        </a:lnSpc>
                        <a:spcAft>
                          <a:spcPts val="0"/>
                        </a:spcAft>
                      </a:pPr>
                      <a:r>
                        <a:rPr lang="zh-CN" sz="2400" kern="0">
                          <a:solidFill>
                            <a:srgbClr val="000000"/>
                          </a:solidFill>
                          <a:latin typeface="Calibri" panose="020F0502020204030204"/>
                          <a:ea typeface="楷体" panose="02010609060101010101" charset="-122"/>
                          <a:cs typeface="楷体" panose="02010609060101010101" charset="-122"/>
                        </a:rPr>
                        <a:t>葡萄牙</a:t>
                      </a:r>
                      <a:endParaRPr lang="zh-CN" sz="240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en-US" sz="2400" kern="0" dirty="0">
                          <a:solidFill>
                            <a:srgbClr val="0033CC"/>
                          </a:solidFill>
                          <a:latin typeface="楷体" panose="02010609060101010101" charset="-122"/>
                          <a:ea typeface="宋体" panose="02010600030101010101" pitchFamily="2" charset="-122"/>
                          <a:cs typeface="楷体" panose="02010609060101010101" charset="-122"/>
                        </a:rPr>
                        <a:t>1836</a:t>
                      </a:r>
                      <a:endParaRPr lang="zh-CN" sz="2400" kern="100" dirty="0">
                        <a:solidFill>
                          <a:srgbClr val="0033CC"/>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en-US" sz="2400" kern="0" dirty="0">
                          <a:solidFill>
                            <a:srgbClr val="000000"/>
                          </a:solidFill>
                          <a:latin typeface="楷体" panose="02010609060101010101" charset="-122"/>
                          <a:ea typeface="宋体" panose="02010600030101010101" pitchFamily="2" charset="-122"/>
                          <a:cs typeface="楷体" panose="02010609060101010101" charset="-122"/>
                        </a:rPr>
                        <a:t>1858</a:t>
                      </a:r>
                      <a:r>
                        <a:rPr lang="zh-CN" sz="2400" kern="0" dirty="0">
                          <a:solidFill>
                            <a:srgbClr val="000000"/>
                          </a:solidFill>
                          <a:latin typeface="Calibri" panose="020F0502020204030204"/>
                          <a:ea typeface="楷体" panose="02010609060101010101" charset="-122"/>
                          <a:cs typeface="楷体" panose="02010609060101010101" charset="-122"/>
                        </a:rPr>
                        <a:t>；</a:t>
                      </a:r>
                      <a:r>
                        <a:rPr lang="en-US" sz="2400" kern="0" dirty="0">
                          <a:solidFill>
                            <a:srgbClr val="000000"/>
                          </a:solidFill>
                          <a:latin typeface="Calibri" panose="020F0502020204030204"/>
                          <a:ea typeface="楷体" panose="02010609060101010101" charset="-122"/>
                          <a:cs typeface="楷体" panose="02010609060101010101" charset="-122"/>
                        </a:rPr>
                        <a:t>1869</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en-US" sz="2400" kern="0" dirty="0">
                          <a:solidFill>
                            <a:srgbClr val="0033CC"/>
                          </a:solidFill>
                          <a:latin typeface="楷体" panose="02010609060101010101" charset="-122"/>
                          <a:ea typeface="宋体" panose="02010600030101010101" pitchFamily="2" charset="-122"/>
                          <a:cs typeface="楷体" panose="02010609060101010101" charset="-122"/>
                        </a:rPr>
                        <a:t>1878</a:t>
                      </a:r>
                      <a:endParaRPr lang="zh-CN" sz="2400" kern="100" dirty="0">
                        <a:solidFill>
                          <a:srgbClr val="0033CC"/>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25000"/>
                        </a:lnSpc>
                        <a:spcAft>
                          <a:spcPts val="0"/>
                        </a:spcAft>
                      </a:pPr>
                      <a:r>
                        <a:rPr lang="zh-CN" sz="2400" kern="0" dirty="0">
                          <a:solidFill>
                            <a:srgbClr val="000000"/>
                          </a:solidFill>
                          <a:latin typeface="Calibri" panose="020F0502020204030204"/>
                          <a:ea typeface="楷体" panose="02010609060101010101" charset="-122"/>
                          <a:cs typeface="楷体" panose="02010609060101010101" charset="-122"/>
                        </a:rPr>
                        <a:t>西班牙</a:t>
                      </a:r>
                      <a:endParaRPr lang="zh-CN" sz="2400" kern="100" dirty="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en-US" sz="2400" kern="0" dirty="0">
                          <a:solidFill>
                            <a:srgbClr val="0033CC"/>
                          </a:solidFill>
                          <a:latin typeface="楷体" panose="02010609060101010101" charset="-122"/>
                          <a:ea typeface="宋体" panose="02010600030101010101" pitchFamily="2" charset="-122"/>
                          <a:cs typeface="楷体" panose="02010609060101010101" charset="-122"/>
                        </a:rPr>
                        <a:t>1820</a:t>
                      </a:r>
                      <a:endParaRPr lang="zh-CN" sz="2400" kern="100" dirty="0">
                        <a:solidFill>
                          <a:srgbClr val="0033CC"/>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endParaRPr lang="en-US" sz="2400" kern="0">
                        <a:solidFill>
                          <a:srgbClr val="000000"/>
                        </a:solidFill>
                        <a:latin typeface="楷体" panose="02010609060101010101" charset="-122"/>
                        <a:ea typeface="宋体" panose="02010600030101010101" pitchFamily="2" charset="-122"/>
                        <a:cs typeface="楷体" panose="02010609060101010101"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0"/>
                        </a:spcAft>
                      </a:pPr>
                      <a:r>
                        <a:rPr lang="en-US" sz="2400" kern="0" dirty="0">
                          <a:solidFill>
                            <a:srgbClr val="0033CC"/>
                          </a:solidFill>
                          <a:latin typeface="楷体" panose="02010609060101010101" charset="-122"/>
                          <a:ea typeface="宋体" panose="02010600030101010101" pitchFamily="2" charset="-122"/>
                          <a:cs typeface="楷体" panose="02010609060101010101" charset="-122"/>
                        </a:rPr>
                        <a:t>1878</a:t>
                      </a:r>
                      <a:endParaRPr lang="zh-CN" sz="2400" kern="100" dirty="0">
                        <a:solidFill>
                          <a:srgbClr val="0033CC"/>
                        </a:solidFill>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146" name="Rectangle 2"/>
          <p:cNvSpPr>
            <a:spLocks noChangeArrowheads="1"/>
          </p:cNvSpPr>
          <p:nvPr/>
        </p:nvSpPr>
        <p:spPr bwMode="auto">
          <a:xfrm>
            <a:off x="594360" y="1082040"/>
            <a:ext cx="7950200" cy="82994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1</a:t>
            </a:r>
            <a:r>
              <a:rPr kumimoji="0" lang="zh-CN" altLang="en-US" sz="24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a:t>
            </a:r>
            <a:r>
              <a:rPr kumimoji="0" lang="zh-CN" sz="24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阅读表格，其内容反映出的共同</a:t>
            </a:r>
            <a:r>
              <a:rPr kumimoji="0" lang="zh-CN" sz="2400" b="1" i="0" u="none" strike="noStrike" cap="none" normalizeH="0" baseline="0" dirty="0" smtClean="0">
                <a:ln>
                  <a:noFill/>
                </a:ln>
                <a:solidFill>
                  <a:srgbClr val="FF0000"/>
                </a:solidFill>
                <a:effectLst/>
                <a:latin typeface="宋体" panose="02010600030101010101" pitchFamily="2" charset="-122"/>
                <a:ea typeface="宋体" panose="02010600030101010101" pitchFamily="2" charset="-122"/>
                <a:cs typeface="宋体" panose="02010600030101010101" pitchFamily="2" charset="-122"/>
              </a:rPr>
              <a:t>历史背景</a:t>
            </a:r>
            <a:r>
              <a:rPr kumimoji="0" lang="zh-CN" sz="24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是（   ）</a:t>
            </a:r>
            <a:endParaRPr kumimoji="0" lang="en-US" altLang="zh-CN" sz="24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000000"/>
                </a:solidFill>
                <a:effectLst/>
                <a:latin typeface="楷体" panose="02010609060101010101" charset="-122"/>
                <a:ea typeface="楷体" panose="02010609060101010101" charset="-122"/>
                <a:cs typeface="黑体" panose="02010609060101010101" pitchFamily="49" charset="-122"/>
              </a:rPr>
              <a:t>              有关国家废除奴隶贸易和奴隶制时间表</a:t>
            </a:r>
            <a:endParaRPr kumimoji="0" lang="zh-CN" altLang="en-US" sz="2400" b="1" i="0" u="none" strike="noStrike" cap="none" normalizeH="0" baseline="0" dirty="0" smtClean="0">
              <a:ln>
                <a:noFill/>
              </a:ln>
              <a:solidFill>
                <a:schemeClr val="tx1"/>
              </a:solidFill>
              <a:effectLst/>
              <a:latin typeface="楷体" panose="02010609060101010101" charset="-122"/>
              <a:ea typeface="楷体" panose="02010609060101010101" charset="-122"/>
              <a:cs typeface="宋体" panose="02010600030101010101" pitchFamily="2" charset="-122"/>
            </a:endParaRPr>
          </a:p>
        </p:txBody>
      </p:sp>
      <p:sp>
        <p:nvSpPr>
          <p:cNvPr id="6145" name="直线 2"/>
          <p:cNvSpPr>
            <a:spLocks noChangeShapeType="1"/>
          </p:cNvSpPr>
          <p:nvPr/>
        </p:nvSpPr>
        <p:spPr bwMode="auto">
          <a:xfrm>
            <a:off x="1153802" y="2135340"/>
            <a:ext cx="1618893" cy="755343"/>
          </a:xfrm>
          <a:prstGeom prst="line">
            <a:avLst/>
          </a:prstGeom>
          <a:noFill/>
          <a:ln w="3175">
            <a:solidFill>
              <a:srgbClr val="000000"/>
            </a:solidFill>
            <a:round/>
          </a:ln>
        </p:spPr>
        <p:txBody>
          <a:bodyPr vert="horz" wrap="square" lIns="91440" tIns="45720" rIns="91440" bIns="45720" numCol="1" anchor="t" anchorCtr="0" compatLnSpc="1"/>
          <a:lstStyle/>
          <a:p>
            <a:endParaRPr lang="zh-CN" altLang="en-US"/>
          </a:p>
        </p:txBody>
      </p:sp>
      <p:sp>
        <p:nvSpPr>
          <p:cNvPr id="6147" name="Rectangle 3"/>
          <p:cNvSpPr>
            <a:spLocks noChangeArrowheads="1"/>
          </p:cNvSpPr>
          <p:nvPr/>
        </p:nvSpPr>
        <p:spPr bwMode="auto">
          <a:xfrm>
            <a:off x="5692877" y="5240820"/>
            <a:ext cx="4822723" cy="46166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 </a:t>
            </a:r>
            <a:r>
              <a:rPr kumimoji="0" lang="en-US" altLang="zh-CN" b="0" i="0" u="none" strike="noStrike" cap="none" normalizeH="0" baseline="0" dirty="0" smtClean="0">
                <a:ln>
                  <a:noFill/>
                </a:ln>
                <a:solidFill>
                  <a:srgbClr val="333333"/>
                </a:solidFill>
                <a:effectLst/>
                <a:latin typeface="Arial" panose="020B0604020202020204" pitchFamily="34" charset="0"/>
                <a:ea typeface="宋体" panose="02010600030101010101" pitchFamily="2" charset="-122"/>
                <a:cs typeface="宋体" panose="02010600030101010101" pitchFamily="2" charset="-122"/>
              </a:rPr>
              <a:t>——</a:t>
            </a:r>
            <a:r>
              <a:rPr kumimoji="0" lang="zh-CN" altLang="en-US"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郑家馨</a:t>
            </a:r>
            <a:r>
              <a:rPr kumimoji="0" lang="en-US" altLang="zh-CN"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a:t>
            </a:r>
            <a:r>
              <a:rPr kumimoji="0" lang="zh-CN" altLang="en-US"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殖民主义史：非洲卷</a:t>
            </a:r>
            <a:r>
              <a:rPr kumimoji="0" lang="en-US" altLang="zh-CN"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a:t>
            </a:r>
            <a:r>
              <a:rPr kumimoji="0" lang="en-US" altLang="zh-CN"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endParaRPr kumimoji="0" lang="en-US" altLang="zh-CN"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148" name="Rectangle 4"/>
          <p:cNvSpPr>
            <a:spLocks noChangeArrowheads="1"/>
          </p:cNvSpPr>
          <p:nvPr/>
        </p:nvSpPr>
        <p:spPr bwMode="auto">
          <a:xfrm>
            <a:off x="870155" y="5682961"/>
            <a:ext cx="8962710" cy="830997"/>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400" i="0" u="none" strike="noStrike" cap="none" normalizeH="0" baseline="0" dirty="0" smtClean="0">
                <a:ln>
                  <a:noFill/>
                </a:ln>
                <a:effectLst/>
                <a:latin typeface="Calibri" panose="020F0502020204030204" charset="0"/>
                <a:ea typeface="宋体" panose="02010600030101010101" pitchFamily="2" charset="-122"/>
                <a:cs typeface="宋体" panose="02010600030101010101" pitchFamily="2" charset="-122"/>
              </a:rPr>
              <a:t>Ａ．文艺复兴运动的兴起</a:t>
            </a:r>
            <a:r>
              <a:rPr kumimoji="0" lang="zh-CN" altLang="en-US" sz="2400" i="0" u="none" strike="noStrike" cap="none" normalizeH="0" baseline="0" dirty="0" smtClean="0">
                <a:ln>
                  <a:noFill/>
                </a:ln>
                <a:effectLst/>
                <a:latin typeface="Calibri" panose="020F0502020204030204" charset="0"/>
                <a:ea typeface="宋体" panose="02010600030101010101" pitchFamily="2" charset="-122"/>
                <a:cs typeface="宋体" panose="02010600030101010101" pitchFamily="2" charset="-122"/>
              </a:rPr>
              <a:t>                      Ｂ．早期资产阶级革命爆发 </a:t>
            </a:r>
            <a:endParaRPr kumimoji="0" lang="zh-CN" altLang="en-US" sz="2400" i="0" u="none" strike="noStrike" cap="none" normalizeH="0" baseline="0" dirty="0" smtClean="0">
              <a:ln>
                <a:noFill/>
              </a:ln>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2400" i="0" u="none" strike="noStrike" cap="none" normalizeH="0" baseline="0" dirty="0" smtClean="0">
                <a:ln>
                  <a:noFill/>
                </a:ln>
                <a:effectLst/>
                <a:latin typeface="Arial" panose="020B0604020202020204" pitchFamily="34" charset="0"/>
                <a:ea typeface="宋体" panose="02010600030101010101" pitchFamily="2" charset="-122"/>
                <a:cs typeface="宋体" panose="02010600030101010101" pitchFamily="2" charset="-122"/>
              </a:rPr>
              <a:t>Ｃ．工业革命的深入开展                   Ｄ．民族解放运动空前高涨 </a:t>
            </a:r>
            <a:endParaRPr kumimoji="0" lang="zh-CN" altLang="en-US" sz="2400" i="0" u="none" strike="noStrike" cap="none" normalizeH="0" baseline="0" dirty="0" smtClean="0">
              <a:ln>
                <a:noFill/>
              </a:ln>
              <a:effectLst/>
              <a:latin typeface="Arial" panose="020B0604020202020204" pitchFamily="34" charset="0"/>
              <a:ea typeface="宋体" panose="02010600030101010101" pitchFamily="2" charset="-122"/>
              <a:cs typeface="宋体" panose="02010600030101010101" pitchFamily="2" charset="-122"/>
            </a:endParaRPr>
          </a:p>
        </p:txBody>
      </p:sp>
      <p:pic>
        <p:nvPicPr>
          <p:cNvPr id="2050" name="Picture 2" descr="http://dingyue.nosdn.127.net/msI1GLzQBBH=fHLOpdsHdiuHXjeyKHOL9oC940Fub8Pve1507773380360compressflag.jpg"/>
          <p:cNvPicPr>
            <a:picLocks noChangeAspect="1" noChangeArrowheads="1"/>
          </p:cNvPicPr>
          <p:nvPr/>
        </p:nvPicPr>
        <p:blipFill>
          <a:blip r:embed="rId1" cstate="print"/>
          <a:srcRect/>
          <a:stretch>
            <a:fillRect/>
          </a:stretch>
        </p:blipFill>
        <p:spPr bwMode="auto">
          <a:xfrm>
            <a:off x="9704439" y="250722"/>
            <a:ext cx="2276885" cy="1614312"/>
          </a:xfrm>
          <a:prstGeom prst="rect">
            <a:avLst/>
          </a:prstGeom>
          <a:noFill/>
        </p:spPr>
      </p:pic>
      <p:sp>
        <p:nvSpPr>
          <p:cNvPr id="3" name="文本框 2"/>
          <p:cNvSpPr txBox="1"/>
          <p:nvPr/>
        </p:nvSpPr>
        <p:spPr>
          <a:xfrm>
            <a:off x="159385" y="103505"/>
            <a:ext cx="5011420" cy="521970"/>
          </a:xfrm>
          <a:prstGeom prst="rect">
            <a:avLst/>
          </a:prstGeom>
          <a:noFill/>
        </p:spPr>
        <p:txBody>
          <a:bodyPr wrap="square" rtlCol="0">
            <a:spAutoFit/>
          </a:bodyPr>
          <a:p>
            <a:r>
              <a:rPr lang="zh-CN" altLang="en-US" sz="2800" b="1"/>
              <a:t>（四）、真题探究</a:t>
            </a:r>
            <a:endParaRPr lang="zh-CN" altLang="en-US" sz="2800" b="1"/>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19250" y="1407795"/>
            <a:ext cx="8621395" cy="829945"/>
          </a:xfrm>
          <a:prstGeom prst="rect">
            <a:avLst/>
          </a:prstGeom>
          <a:noFill/>
        </p:spPr>
        <p:txBody>
          <a:bodyPr wrap="square" rtlCol="0">
            <a:spAutoFit/>
          </a:bodyPr>
          <a:p>
            <a:r>
              <a:rPr lang="en-US" altLang="zh-CN" sz="4800"/>
              <a:t>2020</a:t>
            </a:r>
            <a:r>
              <a:rPr lang="zh-CN" altLang="en-US" sz="4800"/>
              <a:t>年我们面临的教育新形势</a:t>
            </a:r>
            <a:endParaRPr lang="zh-CN" altLang="en-US" sz="4800"/>
          </a:p>
        </p:txBody>
      </p:sp>
      <p:sp>
        <p:nvSpPr>
          <p:cNvPr id="3" name="文本框 2"/>
          <p:cNvSpPr txBox="1"/>
          <p:nvPr/>
        </p:nvSpPr>
        <p:spPr>
          <a:xfrm>
            <a:off x="1641475" y="3705860"/>
            <a:ext cx="9721215" cy="829945"/>
          </a:xfrm>
          <a:prstGeom prst="rect">
            <a:avLst/>
          </a:prstGeom>
          <a:noFill/>
        </p:spPr>
        <p:txBody>
          <a:bodyPr wrap="square" rtlCol="0">
            <a:spAutoFit/>
          </a:bodyPr>
          <a:p>
            <a:r>
              <a:rPr lang="en-US" altLang="zh-CN" sz="4800"/>
              <a:t>2020</a:t>
            </a:r>
            <a:r>
              <a:rPr lang="zh-CN" altLang="en-US" sz="4800"/>
              <a:t>年我们中考历史备考的新策略</a:t>
            </a:r>
            <a:endParaRPr lang="zh-CN" altLang="en-US" sz="4800"/>
          </a:p>
        </p:txBody>
      </p:sp>
      <p:sp>
        <p:nvSpPr>
          <p:cNvPr id="4" name="正五边形 3"/>
          <p:cNvSpPr/>
          <p:nvPr/>
        </p:nvSpPr>
        <p:spPr>
          <a:xfrm>
            <a:off x="778510" y="1610995"/>
            <a:ext cx="415290" cy="466725"/>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正五边形 5"/>
          <p:cNvSpPr/>
          <p:nvPr/>
        </p:nvSpPr>
        <p:spPr>
          <a:xfrm>
            <a:off x="855980" y="3917315"/>
            <a:ext cx="415290" cy="466725"/>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921281" y="1002952"/>
            <a:ext cx="9682809" cy="366141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宋体" panose="02010600030101010101" pitchFamily="2" charset="-122"/>
              </a:rPr>
              <a:t>2</a:t>
            </a: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宋体" panose="02010600030101010101" pitchFamily="2" charset="-122"/>
              </a:rPr>
              <a:t>、</a:t>
            </a:r>
            <a:r>
              <a:rPr kumimoji="0" lang="en-US" altLang="zh-CN"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宋体" panose="02010600030101010101" pitchFamily="2" charset="-122"/>
              </a:rPr>
              <a:t>19</a:t>
            </a:r>
            <a:r>
              <a:rPr kumimoji="0" lang="zh-CN" altLang="en-US" sz="2800" b="1" i="0" u="none" strike="noStrike" cap="none" normalizeH="0" baseline="0" dirty="0" smtClean="0">
                <a:ln>
                  <a:noFill/>
                </a:ln>
                <a:solidFill>
                  <a:srgbClr val="FF0000"/>
                </a:solidFill>
                <a:effectLst/>
                <a:latin typeface="Calibri" panose="020F0502020204030204" charset="0"/>
                <a:ea typeface="宋体" panose="02010600030101010101" pitchFamily="2" charset="-122"/>
                <a:cs typeface="宋体" panose="02010600030101010101" pitchFamily="2" charset="-122"/>
              </a:rPr>
              <a:t>世纪末，</a:t>
            </a:r>
            <a:r>
              <a:rPr kumimoji="0" lang="zh-CN" altLang="en-US" sz="2800" b="1" i="0" u="none" strike="noStrike" cap="none" normalizeH="0" baseline="0" dirty="0" smtClean="0">
                <a:ln>
                  <a:noFill/>
                </a:ln>
                <a:solidFill>
                  <a:srgbClr val="000000"/>
                </a:solidFill>
                <a:effectLst/>
                <a:latin typeface="Calibri" panose="020F0502020204030204" charset="0"/>
                <a:ea typeface="宋体" panose="02010600030101010101" pitchFamily="2" charset="-122"/>
                <a:cs typeface="宋体" panose="02010600030101010101" pitchFamily="2" charset="-122"/>
              </a:rPr>
              <a:t>欧洲的实业家、政治家、经济学家和记者罕见一致地对美国进行谴责，认为美国</a:t>
            </a:r>
            <a:r>
              <a:rPr kumimoji="0" lang="zh-CN" altLang="en-US" sz="2800" b="1" i="0" strike="noStrike" cap="none" normalizeH="0" baseline="0" dirty="0" smtClean="0">
                <a:ln>
                  <a:noFill/>
                </a:ln>
                <a:solidFill>
                  <a:srgbClr val="0033CC"/>
                </a:solidFill>
                <a:effectLst/>
                <a:latin typeface="Arial" panose="020B0604020202020204"/>
                <a:ea typeface="宋体" panose="02010600030101010101" pitchFamily="2" charset="-122"/>
                <a:cs typeface="宋体" panose="02010600030101010101" pitchFamily="2" charset="-122"/>
              </a:rPr>
              <a:t>“</a:t>
            </a:r>
            <a:r>
              <a:rPr kumimoji="0" lang="zh-CN" altLang="en-US" sz="2800" b="1" i="0" strike="noStrike" cap="none" normalizeH="0" baseline="0" dirty="0" smtClean="0">
                <a:ln>
                  <a:noFill/>
                </a:ln>
                <a:solidFill>
                  <a:srgbClr val="0033CC"/>
                </a:solidFill>
                <a:effectLst/>
                <a:latin typeface="Calibri" panose="020F0502020204030204" charset="0"/>
                <a:ea typeface="宋体" panose="02010600030101010101" pitchFamily="2" charset="-122"/>
                <a:cs typeface="宋体" panose="02010600030101010101" pitchFamily="2" charset="-122"/>
              </a:rPr>
              <a:t>正在侵蚀欧洲国家的经济主导地位</a:t>
            </a:r>
            <a:r>
              <a:rPr kumimoji="0" lang="zh-CN" altLang="en-US" sz="2800" b="1" i="0" strike="noStrike" cap="none" normalizeH="0" baseline="0" dirty="0" smtClean="0">
                <a:ln>
                  <a:noFill/>
                </a:ln>
                <a:solidFill>
                  <a:srgbClr val="0033CC"/>
                </a:solidFill>
                <a:effectLst/>
                <a:latin typeface="Arial" panose="020B0604020202020204"/>
                <a:ea typeface="宋体" panose="02010600030101010101" pitchFamily="2" charset="-122"/>
                <a:cs typeface="宋体" panose="02010600030101010101" pitchFamily="2" charset="-122"/>
              </a:rPr>
              <a:t>”</a:t>
            </a:r>
            <a:r>
              <a:rPr kumimoji="0" lang="zh-CN" altLang="en-US" sz="2800" b="1" i="0" u="none" strike="noStrike" cap="none" normalizeH="0" baseline="0" dirty="0" smtClean="0">
                <a:ln>
                  <a:noFill/>
                </a:ln>
                <a:solidFill>
                  <a:srgbClr val="000000"/>
                </a:solidFill>
                <a:effectLst/>
                <a:latin typeface="Calibri" panose="020F0502020204030204" charset="0"/>
                <a:ea typeface="宋体" panose="02010600030101010101" pitchFamily="2" charset="-122"/>
                <a:cs typeface="宋体" panose="02010600030101010101" pitchFamily="2" charset="-122"/>
              </a:rPr>
              <a:t>，并提出</a:t>
            </a:r>
            <a:r>
              <a:rPr kumimoji="0" lang="zh-CN" altLang="en-US" sz="2800" b="1" i="0" u="none" strike="noStrike" cap="none" normalizeH="0" baseline="0" dirty="0" smtClean="0">
                <a:ln>
                  <a:noFill/>
                </a:ln>
                <a:solidFill>
                  <a:srgbClr val="000000"/>
                </a:solidFill>
                <a:effectLst/>
                <a:latin typeface="Arial" panose="020B0604020202020204"/>
                <a:ea typeface="宋体" panose="02010600030101010101" pitchFamily="2" charset="-122"/>
                <a:cs typeface="宋体" panose="02010600030101010101" pitchFamily="2" charset="-122"/>
              </a:rPr>
              <a:t>“</a:t>
            </a:r>
            <a:r>
              <a:rPr kumimoji="0" lang="zh-CN" altLang="en-US" sz="2800" b="1" i="0" u="none" strike="noStrike" cap="none" normalizeH="0" baseline="0" dirty="0" smtClean="0">
                <a:ln>
                  <a:noFill/>
                </a:ln>
                <a:solidFill>
                  <a:srgbClr val="000000"/>
                </a:solidFill>
                <a:effectLst/>
                <a:latin typeface="Calibri" panose="020F0502020204030204" charset="0"/>
                <a:ea typeface="宋体" panose="02010600030101010101" pitchFamily="2" charset="-122"/>
                <a:cs typeface="宋体" panose="02010600030101010101" pitchFamily="2" charset="-122"/>
              </a:rPr>
              <a:t>欧洲国家应该将它们的经济领土进行重整，以最大化产出优势</a:t>
            </a:r>
            <a:r>
              <a:rPr kumimoji="0" lang="zh-CN" altLang="en-US" sz="2800" b="1" i="0" u="none" strike="noStrike" cap="none" normalizeH="0" baseline="0" dirty="0" smtClean="0">
                <a:ln>
                  <a:noFill/>
                </a:ln>
                <a:solidFill>
                  <a:srgbClr val="000000"/>
                </a:solidFill>
                <a:effectLst/>
                <a:latin typeface="Arial" panose="020B0604020202020204"/>
                <a:ea typeface="宋体" panose="02010600030101010101" pitchFamily="2" charset="-122"/>
                <a:cs typeface="宋体" panose="02010600030101010101" pitchFamily="2" charset="-122"/>
              </a:rPr>
              <a:t>”</a:t>
            </a:r>
            <a:r>
              <a:rPr kumimoji="0" lang="zh-CN" altLang="en-US" sz="2800" b="1" i="0" u="none" strike="noStrike" cap="none" normalizeH="0" baseline="0" dirty="0" smtClean="0">
                <a:ln>
                  <a:noFill/>
                </a:ln>
                <a:solidFill>
                  <a:srgbClr val="000000"/>
                </a:solidFill>
                <a:effectLst/>
                <a:latin typeface="Calibri" panose="020F0502020204030204" charset="0"/>
                <a:ea typeface="宋体" panose="02010600030101010101" pitchFamily="2" charset="-122"/>
                <a:cs typeface="宋体" panose="02010600030101010101" pitchFamily="2" charset="-122"/>
              </a:rPr>
              <a:t>。对此最合理的解释是    </a:t>
            </a:r>
            <a:endParaRPr kumimoji="0" lang="en-US" altLang="zh-CN" sz="2800" b="1" i="0" u="none" strike="noStrike" cap="none" normalizeH="0" baseline="0" dirty="0" smtClean="0">
              <a:ln>
                <a:noFill/>
              </a:ln>
              <a:solidFill>
                <a:srgbClr val="000000"/>
              </a:solidFill>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dirty="0" smtClean="0">
                <a:ln>
                  <a:noFill/>
                </a:ln>
                <a:solidFill>
                  <a:srgbClr val="000000"/>
                </a:solidFill>
                <a:effectLst/>
                <a:latin typeface="Calibri" panose="020F0502020204030204" charset="0"/>
                <a:ea typeface="宋体" panose="02010600030101010101" pitchFamily="2" charset="-122"/>
                <a:cs typeface="宋体" panose="02010600030101010101" pitchFamily="2" charset="-122"/>
              </a:rPr>
              <a:t>                                                                                       </a:t>
            </a:r>
            <a:endParaRPr kumimoji="0" lang="zh-CN" altLang="en-US" sz="2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dirty="0" smtClean="0">
                <a:ln>
                  <a:noFill/>
                </a:ln>
                <a:effectLst/>
                <a:latin typeface="Calibri" panose="020F0502020204030204" charset="0"/>
                <a:ea typeface="宋体" panose="02010600030101010101" pitchFamily="2" charset="-122"/>
                <a:cs typeface="宋体" panose="02010600030101010101" pitchFamily="2" charset="-122"/>
              </a:rPr>
              <a:t>Ａ．欧洲丧失了世界经济领导权                </a:t>
            </a:r>
            <a:endParaRPr kumimoji="0" lang="en-US" altLang="zh-CN" sz="2400" b="1" i="0" u="none" strike="noStrike" cap="none" normalizeH="0" baseline="0" dirty="0" smtClean="0">
              <a:ln>
                <a:noFill/>
              </a:ln>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dirty="0" smtClean="0">
                <a:ln>
                  <a:noFill/>
                </a:ln>
                <a:effectLst/>
                <a:latin typeface="Calibri" panose="020F0502020204030204" charset="0"/>
                <a:ea typeface="宋体" panose="02010600030101010101" pitchFamily="2" charset="-122"/>
                <a:cs typeface="宋体" panose="02010600030101010101" pitchFamily="2" charset="-122"/>
              </a:rPr>
              <a:t>Ｂ．</a:t>
            </a:r>
            <a:r>
              <a:rPr kumimoji="0" lang="zh-CN" altLang="en-US" sz="2400" b="1" i="0" u="none" strike="noStrike" cap="none" normalizeH="0" baseline="0" dirty="0" smtClean="0">
                <a:ln>
                  <a:noFill/>
                </a:ln>
                <a:solidFill>
                  <a:srgbClr val="0033CC"/>
                </a:solidFill>
                <a:effectLst/>
                <a:latin typeface="Calibri" panose="020F0502020204030204" charset="0"/>
                <a:ea typeface="宋体" panose="02010600030101010101" pitchFamily="2" charset="-122"/>
                <a:cs typeface="宋体" panose="02010600030101010101" pitchFamily="2" charset="-122"/>
              </a:rPr>
              <a:t>美国崛起威胁到欧洲的地位 </a:t>
            </a:r>
            <a:endParaRPr kumimoji="0" lang="zh-CN" altLang="en-US" sz="2400" b="1" i="0" u="none" strike="noStrike" cap="none" normalizeH="0" baseline="0" dirty="0" smtClean="0">
              <a:ln>
                <a:noFill/>
              </a:ln>
              <a:solidFill>
                <a:srgbClr val="0033CC"/>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dirty="0" smtClean="0">
                <a:ln>
                  <a:noFill/>
                </a:ln>
                <a:effectLst/>
                <a:latin typeface="Calibri" panose="020F0502020204030204" charset="0"/>
                <a:ea typeface="宋体" panose="02010600030101010101" pitchFamily="2" charset="-122"/>
                <a:cs typeface="宋体" panose="02010600030101010101" pitchFamily="2" charset="-122"/>
              </a:rPr>
              <a:t>Ｃ．欧洲一体化进程已正式启动                </a:t>
            </a:r>
            <a:endParaRPr kumimoji="0" lang="en-US" altLang="zh-CN" sz="2400" b="1" i="0" u="none" strike="noStrike" cap="none" normalizeH="0" baseline="0" dirty="0" smtClean="0">
              <a:ln>
                <a:noFill/>
              </a:ln>
              <a:effectLst/>
              <a:latin typeface="Calibri" panose="020F050202020403020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dirty="0" smtClean="0">
                <a:ln>
                  <a:noFill/>
                </a:ln>
                <a:effectLst/>
                <a:latin typeface="Calibri" panose="020F0502020204030204" charset="0"/>
                <a:ea typeface="宋体" panose="02010600030101010101" pitchFamily="2" charset="-122"/>
                <a:cs typeface="宋体" panose="02010600030101010101" pitchFamily="2" charset="-122"/>
              </a:rPr>
              <a:t>Ｄ．美日欧间政治矛盾日趋激化 </a:t>
            </a:r>
            <a:endParaRPr kumimoji="0" lang="zh-CN" altLang="en-US" sz="2400" b="1" i="0" u="none" strike="noStrike" cap="none" normalizeH="0" baseline="0" dirty="0" smtClean="0">
              <a:ln>
                <a:noFill/>
              </a:ln>
              <a:effectLst/>
              <a:latin typeface="Arial" panose="020B0604020202020204" pitchFamily="34" charset="0"/>
              <a:ea typeface="宋体" panose="02010600030101010101" pitchFamily="2" charset="-122"/>
              <a:cs typeface="宋体" panose="02010600030101010101" pitchFamily="2" charset="-122"/>
            </a:endParaRPr>
          </a:p>
        </p:txBody>
      </p:sp>
      <p:sp>
        <p:nvSpPr>
          <p:cNvPr id="6" name="TextBox 5"/>
          <p:cNvSpPr txBox="1"/>
          <p:nvPr/>
        </p:nvSpPr>
        <p:spPr>
          <a:xfrm>
            <a:off x="1430595" y="4822722"/>
            <a:ext cx="5619134" cy="830997"/>
          </a:xfrm>
          <a:prstGeom prst="rect">
            <a:avLst/>
          </a:prstGeom>
          <a:solidFill>
            <a:srgbClr val="0033CC"/>
          </a:solidFill>
        </p:spPr>
        <p:txBody>
          <a:bodyPr wrap="square" rtlCol="0">
            <a:spAutoFit/>
          </a:bodyPr>
          <a:lstStyle/>
          <a:p>
            <a:r>
              <a:rPr lang="zh-CN" altLang="en-US" sz="2400" b="1" dirty="0" smtClean="0">
                <a:solidFill>
                  <a:schemeClr val="bg1"/>
                </a:solidFill>
                <a:latin typeface="宋体" panose="02010600030101010101" pitchFamily="2" charset="-122"/>
                <a:ea typeface="宋体" panose="02010600030101010101" pitchFamily="2" charset="-122"/>
              </a:rPr>
              <a:t>立德树人：反对狭隘民族主义</a:t>
            </a:r>
            <a:endParaRPr lang="en-US" altLang="zh-CN" sz="2400" b="1" dirty="0" smtClean="0">
              <a:solidFill>
                <a:schemeClr val="bg1"/>
              </a:solidFill>
              <a:latin typeface="宋体" panose="02010600030101010101" pitchFamily="2" charset="-122"/>
              <a:ea typeface="宋体" panose="02010600030101010101" pitchFamily="2" charset="-122"/>
            </a:endParaRPr>
          </a:p>
          <a:p>
            <a:r>
              <a:rPr lang="zh-CN" altLang="en-US" sz="2400" b="1" dirty="0" smtClean="0">
                <a:solidFill>
                  <a:schemeClr val="bg1"/>
                </a:solidFill>
                <a:latin typeface="宋体" panose="02010600030101010101" pitchFamily="2" charset="-122"/>
                <a:ea typeface="宋体" panose="02010600030101010101" pitchFamily="2" charset="-122"/>
              </a:rPr>
              <a:t>史料实证：史论互证（给现象推结论）</a:t>
            </a:r>
            <a:endParaRPr lang="en-US" altLang="zh-CN" sz="2400" b="1" dirty="0" smtClean="0">
              <a:solidFill>
                <a:schemeClr val="bg1"/>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032388" y="3998764"/>
            <a:ext cx="9660193" cy="2308324"/>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200025" algn="l" defTabSz="914400" rtl="0" eaLnBrk="1" fontAlgn="base" latinLnBrk="0" hangingPunct="1">
              <a:lnSpc>
                <a:spcPct val="100000"/>
              </a:lnSpc>
              <a:spcBef>
                <a:spcPct val="0"/>
              </a:spcBef>
              <a:spcAft>
                <a:spcPct val="0"/>
              </a:spcAft>
              <a:buClrTx/>
              <a:buSzTx/>
              <a:buFontTx/>
              <a:buNone/>
            </a:pPr>
            <a:r>
              <a:rPr kumimoji="0" 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a:t>
            </a:r>
            <a:r>
              <a:rPr kumimoji="0" lang="en-US"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1</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）由图</a:t>
            </a:r>
            <a:r>
              <a:rPr kumimoji="0" lang="en-US"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A</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到图</a:t>
            </a:r>
            <a:r>
              <a:rPr kumimoji="0" lang="en-US"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C</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表明这一时期</a:t>
            </a:r>
            <a:r>
              <a:rPr kumimoji="0" lang="zh-CN" altLang="en-US" sz="2400" b="1" i="0" u="none" strike="noStrike" cap="none" normalizeH="0" baseline="0" dirty="0" smtClean="0">
                <a:ln>
                  <a:noFill/>
                </a:ln>
                <a:solidFill>
                  <a:srgbClr val="FF0000"/>
                </a:solidFill>
                <a:effectLst/>
                <a:latin typeface="宋体" panose="02010600030101010101" pitchFamily="2" charset="-122"/>
                <a:ea typeface="宋体" panose="02010600030101010101" pitchFamily="2" charset="-122"/>
                <a:cs typeface="Times New Roman" panose="02020603050405020304" charset="0"/>
              </a:rPr>
              <a:t>政治局面上呈现 </a:t>
            </a:r>
            <a:r>
              <a:rPr kumimoji="0" lang="en-US" altLang="zh-CN" sz="2400" b="1" i="0" u="none" strike="noStrike" cap="none" normalizeH="0" baseline="0" dirty="0" smtClean="0">
                <a:ln>
                  <a:noFill/>
                </a:ln>
                <a:solidFill>
                  <a:srgbClr val="FF0000"/>
                </a:solidFill>
                <a:effectLst/>
                <a:latin typeface="宋体" panose="02010600030101010101" pitchFamily="2" charset="-122"/>
                <a:ea typeface="宋体" panose="02010600030101010101" pitchFamily="2" charset="-122"/>
                <a:cs typeface="Times New Roman" panose="02020603050405020304" charset="0"/>
              </a:rPr>
              <a:t>___________ </a:t>
            </a:r>
            <a:r>
              <a:rPr kumimoji="0" lang="zh-CN" altLang="en-US" sz="2400" b="1" i="0" u="none" strike="noStrike" cap="none" normalizeH="0" baseline="0" dirty="0" smtClean="0">
                <a:ln>
                  <a:noFill/>
                </a:ln>
                <a:solidFill>
                  <a:srgbClr val="FF0000"/>
                </a:solidFill>
                <a:effectLst/>
                <a:latin typeface="宋体" panose="02010600030101010101" pitchFamily="2" charset="-122"/>
                <a:ea typeface="宋体" panose="02010600030101010101" pitchFamily="2" charset="-122"/>
                <a:cs typeface="Times New Roman" panose="02020603050405020304" charset="0"/>
              </a:rPr>
              <a:t>趋势</a:t>
            </a:r>
            <a:r>
              <a:rPr kumimoji="0" lang="zh-CN" altLang="en-US" sz="24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图</a:t>
            </a:r>
            <a:r>
              <a:rPr kumimoji="0" lang="en-US"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B</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中，南宋与金议和划定的</a:t>
            </a:r>
            <a:r>
              <a:rPr kumimoji="0" lang="zh-CN" altLang="en-US" sz="2400" b="1" i="0" u="none" strike="noStrike" cap="none" normalizeH="0" baseline="0" dirty="0" smtClean="0">
                <a:ln>
                  <a:noFill/>
                </a:ln>
                <a:solidFill>
                  <a:srgbClr val="FF0000"/>
                </a:solidFill>
                <a:effectLst/>
                <a:latin typeface="宋体" panose="02010600030101010101" pitchFamily="2" charset="-122"/>
                <a:ea typeface="宋体" panose="02010600030101010101" pitchFamily="2" charset="-122"/>
                <a:cs typeface="Times New Roman" panose="02020603050405020304" charset="0"/>
              </a:rPr>
              <a:t>西段边界是</a:t>
            </a:r>
            <a:r>
              <a:rPr kumimoji="0" lang="en-US"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______</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（填字母）；图</a:t>
            </a:r>
            <a:r>
              <a:rPr kumimoji="0" lang="en-US"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A</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a:t>
            </a:r>
            <a:r>
              <a:rPr kumimoji="0" lang="en-US"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B</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出现的辽、西夏、金少数民族政权中，存在时间最短的是</a:t>
            </a:r>
            <a:r>
              <a:rPr kumimoji="0" lang="en-US"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_________</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。这一时期各民族之间在更大范围内交融，元朝时民族融合空前加强</a:t>
            </a:r>
            <a:r>
              <a:rPr kumimoji="0" lang="zh-CN" altLang="en-US" sz="2400" b="0" i="0" u="none" strike="noStrike" cap="none" normalizeH="0" baseline="0" dirty="0" smtClean="0">
                <a:ln>
                  <a:noFill/>
                </a:ln>
                <a:solidFill>
                  <a:schemeClr val="tx1"/>
                </a:solidFill>
                <a:effectLst/>
                <a:latin typeface="Verdana" panose="020B0604030504040204" pitchFamily="34" charset="0"/>
                <a:ea typeface="宋体" panose="02010600030101010101" pitchFamily="2" charset="-122"/>
                <a:cs typeface="Times New Roman" panose="02020603050405020304" charset="0"/>
              </a:rPr>
              <a:t>。同一时期，</a:t>
            </a:r>
            <a:r>
              <a:rPr kumimoji="0" lang="zh-CN" altLang="en-US" sz="2400" b="1" i="0" u="none" strike="noStrike" cap="none" normalizeH="0" baseline="0" dirty="0" smtClean="0">
                <a:ln>
                  <a:noFill/>
                </a:ln>
                <a:solidFill>
                  <a:srgbClr val="FF0000"/>
                </a:solidFill>
                <a:effectLst/>
                <a:latin typeface="Verdana" panose="020B0604030504040204" pitchFamily="34" charset="0"/>
                <a:ea typeface="宋体" panose="02010600030101010101" pitchFamily="2" charset="-122"/>
                <a:cs typeface="Times New Roman" panose="02020603050405020304" charset="0"/>
              </a:rPr>
              <a:t>西欧城市兴起，其特点是</a:t>
            </a:r>
            <a:r>
              <a:rPr kumimoji="0" lang="en-US" altLang="zh-CN" sz="2400" b="0" i="0" u="none" strike="noStrike" cap="none" normalizeH="0" baseline="0" dirty="0" smtClean="0">
                <a:ln>
                  <a:noFill/>
                </a:ln>
                <a:solidFill>
                  <a:schemeClr val="tx1"/>
                </a:solidFill>
                <a:effectLst/>
                <a:latin typeface="Verdana" panose="020B0604030504040204" pitchFamily="34" charset="0"/>
                <a:ea typeface="宋体" panose="02010600030101010101" pitchFamily="2" charset="-122"/>
                <a:cs typeface="Times New Roman" panose="02020603050405020304" charset="0"/>
              </a:rPr>
              <a:t>________</a:t>
            </a:r>
            <a:r>
              <a:rPr kumimoji="0" lang="zh-CN" altLang="en-US" sz="2400" b="0" i="0" u="none" strike="noStrike" cap="none" normalizeH="0" baseline="0" dirty="0" smtClean="0">
                <a:ln>
                  <a:noFill/>
                </a:ln>
                <a:solidFill>
                  <a:schemeClr val="tx1"/>
                </a:solidFill>
                <a:effectLst/>
                <a:latin typeface="Verdana" panose="020B0604030504040204" pitchFamily="34" charset="0"/>
                <a:ea typeface="宋体" panose="02010600030101010101" pitchFamily="2" charset="-122"/>
                <a:cs typeface="Times New Roman" panose="02020603050405020304" charset="0"/>
              </a:rPr>
              <a:t>，如教材所描述“城市的空气使人自由”。</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a:t>
            </a:r>
            <a:r>
              <a:rPr kumimoji="0" lang="en-US"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4</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charset="0"/>
              </a:rPr>
              <a:t>分）</a:t>
            </a:r>
            <a:endParaRPr kumimoji="0" lang="zh-CN" altLang="en-US" sz="2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3" name="图片 2" descr="历史3"/>
          <p:cNvPicPr/>
          <p:nvPr/>
        </p:nvPicPr>
        <p:blipFill>
          <a:blip r:embed="rId1" cstate="print"/>
          <a:stretch>
            <a:fillRect/>
          </a:stretch>
        </p:blipFill>
        <p:spPr>
          <a:xfrm>
            <a:off x="542002" y="1277620"/>
            <a:ext cx="8790040" cy="2802194"/>
          </a:xfrm>
          <a:prstGeom prst="rect">
            <a:avLst/>
          </a:prstGeom>
          <a:noFill/>
          <a:ln>
            <a:noFill/>
          </a:ln>
        </p:spPr>
      </p:pic>
      <p:sp>
        <p:nvSpPr>
          <p:cNvPr id="4" name="TextBox 3"/>
          <p:cNvSpPr txBox="1"/>
          <p:nvPr/>
        </p:nvSpPr>
        <p:spPr>
          <a:xfrm>
            <a:off x="3480620" y="6336358"/>
            <a:ext cx="6592528" cy="461665"/>
          </a:xfrm>
          <a:prstGeom prst="rect">
            <a:avLst/>
          </a:prstGeom>
          <a:solidFill>
            <a:srgbClr val="0033CC"/>
          </a:solidFill>
        </p:spPr>
        <p:txBody>
          <a:bodyPr wrap="square" rtlCol="0">
            <a:spAutoFit/>
          </a:bodyPr>
          <a:lstStyle/>
          <a:p>
            <a:r>
              <a:rPr lang="zh-CN" altLang="en-US" sz="2400" b="1" dirty="0" smtClean="0">
                <a:solidFill>
                  <a:schemeClr val="bg1"/>
                </a:solidFill>
                <a:latin typeface="宋体" panose="02010600030101010101" pitchFamily="2" charset="-122"/>
                <a:ea typeface="宋体" panose="02010600030101010101" pitchFamily="2" charset="-122"/>
              </a:rPr>
              <a:t>历史阶段性、历史地图、分析中外共时性问题</a:t>
            </a:r>
            <a:endParaRPr lang="zh-CN" altLang="en-US" sz="2400" b="1" dirty="0">
              <a:solidFill>
                <a:schemeClr val="bg1"/>
              </a:solidFill>
              <a:latin typeface="宋体" panose="02010600030101010101" pitchFamily="2" charset="-122"/>
              <a:ea typeface="宋体" panose="02010600030101010101" pitchFamily="2" charset="-122"/>
            </a:endParaRPr>
          </a:p>
        </p:txBody>
      </p:sp>
      <p:sp>
        <p:nvSpPr>
          <p:cNvPr id="5" name="文本框 4"/>
          <p:cNvSpPr txBox="1"/>
          <p:nvPr/>
        </p:nvSpPr>
        <p:spPr>
          <a:xfrm>
            <a:off x="615315" y="600075"/>
            <a:ext cx="3443605" cy="460375"/>
          </a:xfrm>
          <a:prstGeom prst="rect">
            <a:avLst/>
          </a:prstGeom>
          <a:noFill/>
        </p:spPr>
        <p:txBody>
          <a:bodyPr wrap="square" rtlCol="0">
            <a:spAutoFit/>
          </a:bodyPr>
          <a:p>
            <a:r>
              <a:rPr lang="en-US" altLang="zh-CN" sz="2400" b="1"/>
              <a:t>3</a:t>
            </a:r>
            <a:r>
              <a:rPr lang="zh-CN" altLang="en-US" sz="2400" b="1"/>
              <a:t>、填空题</a:t>
            </a:r>
            <a:endParaRPr lang="zh-CN" altLang="en-US" sz="2400" b="1"/>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575188" y="946050"/>
            <a:ext cx="10323870" cy="119888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27940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4.</a:t>
            </a:r>
            <a:r>
              <a:rPr kumimoji="0" lang="zh-CN" altLang="en-US" sz="24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十九大报告指出：“中国共产党人的初心和使命，就是为中国人民谋幸福，为中华民族谋复兴。这个初心和使命是激励中国共产党人不断前进的根本动力”。综合上述材料，结合所学，</a:t>
            </a:r>
            <a:r>
              <a:rPr kumimoji="0" lang="zh-CN" altLang="en-US" sz="2400" b="1" i="0" u="none" strike="noStrike" cap="none" normalizeH="0" baseline="0" dirty="0" smtClean="0">
                <a:ln>
                  <a:noFill/>
                </a:ln>
                <a:solidFill>
                  <a:srgbClr val="0033CC"/>
                </a:solidFill>
                <a:effectLst/>
                <a:latin typeface="Arial" panose="020B0604020202020204" pitchFamily="34" charset="0"/>
                <a:ea typeface="宋体" panose="02010600030101010101" pitchFamily="2" charset="-122"/>
                <a:cs typeface="宋体" panose="02010600030101010101" pitchFamily="2" charset="-122"/>
              </a:rPr>
              <a:t>对这段话加以理解说明</a:t>
            </a:r>
            <a:r>
              <a:rPr kumimoji="0" lang="zh-CN" altLang="en-US" sz="2400" b="1"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a:t>
            </a:r>
            <a:r>
              <a:rPr kumimoji="0" lang="zh-CN" altLang="en-US" sz="24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a:t>
            </a:r>
            <a:r>
              <a:rPr kumimoji="0" lang="en-US" altLang="zh-CN" sz="24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1</a:t>
            </a:r>
            <a:r>
              <a:rPr kumimoji="0" lang="zh-CN" altLang="en-US" sz="24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分） </a:t>
            </a:r>
            <a:endParaRPr kumimoji="0" lang="zh-CN" altLang="en-US" sz="2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 name="TextBox 2"/>
          <p:cNvSpPr txBox="1"/>
          <p:nvPr/>
        </p:nvSpPr>
        <p:spPr>
          <a:xfrm>
            <a:off x="6253315" y="5410111"/>
            <a:ext cx="5427407" cy="829945"/>
          </a:xfrm>
          <a:prstGeom prst="rect">
            <a:avLst/>
          </a:prstGeom>
          <a:solidFill>
            <a:schemeClr val="accent2"/>
          </a:solidFill>
          <a:ln>
            <a:solidFill>
              <a:schemeClr val="bg1"/>
            </a:solidFill>
          </a:ln>
        </p:spPr>
        <p:txBody>
          <a:bodyPr wrap="square" rtlCol="0">
            <a:spAutoFit/>
          </a:bodyPr>
          <a:lstStyle/>
          <a:p>
            <a:r>
              <a:rPr lang="zh-CN" altLang="en-US" sz="2400" b="1" dirty="0" smtClean="0">
                <a:solidFill>
                  <a:schemeClr val="bg1"/>
                </a:solidFill>
                <a:latin typeface="宋体" panose="02010600030101010101" pitchFamily="2" charset="-122"/>
                <a:ea typeface="宋体" panose="02010600030101010101" pitchFamily="2" charset="-122"/>
              </a:rPr>
              <a:t>立德树人：制度自信、中共领导</a:t>
            </a:r>
            <a:endParaRPr lang="en-US" altLang="zh-CN" sz="2400" b="1" dirty="0" smtClean="0">
              <a:solidFill>
                <a:schemeClr val="bg1"/>
              </a:solidFill>
              <a:latin typeface="宋体" panose="02010600030101010101" pitchFamily="2" charset="-122"/>
              <a:ea typeface="宋体" panose="02010600030101010101" pitchFamily="2" charset="-122"/>
            </a:endParaRPr>
          </a:p>
          <a:p>
            <a:r>
              <a:rPr lang="zh-CN" altLang="en-US" sz="2400" b="1" dirty="0" smtClean="0">
                <a:solidFill>
                  <a:schemeClr val="bg1"/>
                </a:solidFill>
                <a:latin typeface="宋体" panose="02010600030101010101" pitchFamily="2" charset="-122"/>
                <a:ea typeface="宋体" panose="02010600030101010101" pitchFamily="2" charset="-122"/>
              </a:rPr>
              <a:t>家国情怀：了解并热爱祖国</a:t>
            </a:r>
            <a:endParaRPr lang="zh-CN" altLang="en-US" sz="2400" b="1" dirty="0" smtClean="0">
              <a:solidFill>
                <a:schemeClr val="bg1"/>
              </a:solidFill>
              <a:latin typeface="宋体" panose="02010600030101010101" pitchFamily="2" charset="-122"/>
              <a:ea typeface="宋体" panose="02010600030101010101" pitchFamily="2" charset="-122"/>
            </a:endParaRPr>
          </a:p>
        </p:txBody>
      </p:sp>
      <p:sp>
        <p:nvSpPr>
          <p:cNvPr id="4" name="TextBox 3"/>
          <p:cNvSpPr txBox="1"/>
          <p:nvPr/>
        </p:nvSpPr>
        <p:spPr>
          <a:xfrm>
            <a:off x="581025" y="2447925"/>
            <a:ext cx="10227310" cy="1938020"/>
          </a:xfrm>
          <a:prstGeom prst="rect">
            <a:avLst/>
          </a:prstGeom>
          <a:noFill/>
          <a:ln>
            <a:noFill/>
          </a:ln>
          <a:extLst>
            <a:ext uri="{909E8E84-426E-40DD-AFC4-6F175D3DCCD1}">
              <a14:hiddenFill xmlns:a14="http://schemas.microsoft.com/office/drawing/2010/main">
                <a:solidFill>
                  <a:schemeClr val="accent4"/>
                </a:solidFill>
              </a14:hiddenFill>
            </a:ext>
          </a:extLst>
        </p:spPr>
        <p:txBody>
          <a:bodyPr wrap="square" rtlCol="0">
            <a:spAutoFit/>
          </a:bodyPr>
          <a:lstStyle/>
          <a:p>
            <a:r>
              <a:rPr lang="zh-CN" altLang="zh-CN" sz="2400" dirty="0" smtClean="0">
                <a:latin typeface="宋体" panose="02010600030101010101" pitchFamily="2" charset="-122"/>
                <a:ea typeface="宋体" panose="02010600030101010101" pitchFamily="2" charset="-122"/>
              </a:rPr>
              <a:t>答案：</a:t>
            </a:r>
            <a:r>
              <a:rPr lang="en-US" altLang="zh-CN" sz="2400" dirty="0" smtClean="0">
                <a:latin typeface="宋体" panose="02010600030101010101" pitchFamily="2" charset="-122"/>
                <a:ea typeface="宋体" panose="02010600030101010101" pitchFamily="2" charset="-122"/>
              </a:rPr>
              <a:t> </a:t>
            </a:r>
            <a:r>
              <a:rPr lang="zh-CN" altLang="zh-CN" sz="2400" dirty="0" smtClean="0">
                <a:latin typeface="宋体" panose="02010600030101010101" pitchFamily="2" charset="-122"/>
                <a:ea typeface="宋体" panose="02010600030101010101" pitchFamily="2" charset="-122"/>
              </a:rPr>
              <a:t>说明：初心：</a:t>
            </a:r>
            <a:r>
              <a:rPr lang="zh-CN" altLang="zh-CN" sz="2400" b="1" dirty="0" smtClean="0">
                <a:solidFill>
                  <a:srgbClr val="FF0000"/>
                </a:solidFill>
                <a:latin typeface="宋体" panose="02010600030101010101" pitchFamily="2" charset="-122"/>
                <a:ea typeface="宋体" panose="02010600030101010101" pitchFamily="2" charset="-122"/>
              </a:rPr>
              <a:t>党的一大提出最高纲领，二大提出反帝反封建纲领。</a:t>
            </a:r>
            <a:r>
              <a:rPr lang="zh-CN" altLang="zh-CN" sz="2400" dirty="0" smtClean="0">
                <a:latin typeface="宋体" panose="02010600030101010101" pitchFamily="2" charset="-122"/>
                <a:ea typeface="宋体" panose="02010600030101010101" pitchFamily="2" charset="-122"/>
              </a:rPr>
              <a:t>为此，</a:t>
            </a:r>
            <a:r>
              <a:rPr lang="en-US" altLang="zh-CN" sz="2400" dirty="0" smtClean="0">
                <a:latin typeface="宋体" panose="02010600030101010101" pitchFamily="2" charset="-122"/>
                <a:ea typeface="宋体" panose="02010600030101010101" pitchFamily="2" charset="-122"/>
              </a:rPr>
              <a:t>1</a:t>
            </a:r>
            <a:r>
              <a:rPr lang="zh-CN" altLang="en-US" sz="2400" dirty="0" smtClean="0">
                <a:latin typeface="宋体" panose="02010600030101010101" pitchFamily="2" charset="-122"/>
                <a:ea typeface="宋体" panose="02010600030101010101" pitchFamily="2" charset="-122"/>
              </a:rPr>
              <a:t>、</a:t>
            </a:r>
            <a:r>
              <a:rPr lang="zh-CN" altLang="zh-CN" sz="2400" dirty="0" smtClean="0">
                <a:latin typeface="宋体" panose="02010600030101010101" pitchFamily="2" charset="-122"/>
                <a:ea typeface="宋体" panose="02010600030101010101" pitchFamily="2" charset="-122"/>
              </a:rPr>
              <a:t>中国共产党人取得了</a:t>
            </a:r>
            <a:r>
              <a:rPr lang="zh-CN" altLang="zh-CN" sz="2400" b="1" dirty="0" smtClean="0">
                <a:solidFill>
                  <a:srgbClr val="FF0000"/>
                </a:solidFill>
                <a:latin typeface="宋体" panose="02010600030101010101" pitchFamily="2" charset="-122"/>
                <a:ea typeface="宋体" panose="02010600030101010101" pitchFamily="2" charset="-122"/>
              </a:rPr>
              <a:t>新民主主义革命胜利</a:t>
            </a:r>
            <a:r>
              <a:rPr lang="zh-CN" altLang="zh-CN" sz="2400" dirty="0" smtClean="0">
                <a:solidFill>
                  <a:srgbClr val="0033CC"/>
                </a:solidFill>
                <a:latin typeface="宋体" panose="02010600030101010101" pitchFamily="2" charset="-122"/>
                <a:ea typeface="宋体" panose="02010600030101010101" pitchFamily="2" charset="-122"/>
              </a:rPr>
              <a:t>，</a:t>
            </a:r>
            <a:r>
              <a:rPr lang="zh-CN" altLang="zh-CN" sz="2400" dirty="0" smtClean="0">
                <a:latin typeface="宋体" panose="02010600030101010101" pitchFamily="2" charset="-122"/>
                <a:ea typeface="宋体" panose="02010600030101010101" pitchFamily="2" charset="-122"/>
              </a:rPr>
              <a:t>建立中华人民共和国；</a:t>
            </a:r>
            <a:r>
              <a:rPr lang="en-US" altLang="zh-CN" sz="2400" dirty="0" smtClean="0">
                <a:latin typeface="宋体" panose="02010600030101010101" pitchFamily="2" charset="-122"/>
                <a:ea typeface="宋体" panose="02010600030101010101" pitchFamily="2" charset="-122"/>
              </a:rPr>
              <a:t>2</a:t>
            </a:r>
            <a:r>
              <a:rPr lang="zh-CN" altLang="en-US" sz="2400" dirty="0" smtClean="0">
                <a:latin typeface="宋体" panose="02010600030101010101" pitchFamily="2" charset="-122"/>
                <a:ea typeface="宋体" panose="02010600030101010101" pitchFamily="2" charset="-122"/>
              </a:rPr>
              <a:t>、</a:t>
            </a:r>
            <a:r>
              <a:rPr lang="zh-CN" altLang="zh-CN" sz="2400" b="1" dirty="0" smtClean="0">
                <a:solidFill>
                  <a:srgbClr val="FF0000"/>
                </a:solidFill>
                <a:latin typeface="宋体" panose="02010600030101010101" pitchFamily="2" charset="-122"/>
                <a:ea typeface="宋体" panose="02010600030101010101" pitchFamily="2" charset="-122"/>
              </a:rPr>
              <a:t>改革开放</a:t>
            </a:r>
            <a:r>
              <a:rPr lang="zh-CN" altLang="zh-CN" sz="2400" dirty="0" smtClean="0">
                <a:solidFill>
                  <a:srgbClr val="FF0000"/>
                </a:solidFill>
                <a:latin typeface="宋体" panose="02010600030101010101" pitchFamily="2" charset="-122"/>
                <a:ea typeface="宋体" panose="02010600030101010101" pitchFamily="2" charset="-122"/>
              </a:rPr>
              <a:t>，</a:t>
            </a:r>
            <a:r>
              <a:rPr lang="zh-CN" altLang="zh-CN" sz="2400" dirty="0" smtClean="0">
                <a:latin typeface="宋体" panose="02010600030101010101" pitchFamily="2" charset="-122"/>
                <a:ea typeface="宋体" panose="02010600030101010101" pitchFamily="2" charset="-122"/>
              </a:rPr>
              <a:t>综合国力显著增强，国际地位不断提高，开启中国特色社会主义新时代；时刻牢记人民需要，适时调整战略重点和目标，</a:t>
            </a:r>
            <a:r>
              <a:rPr lang="en-US" altLang="zh-CN" sz="2400" dirty="0" smtClean="0">
                <a:latin typeface="宋体" panose="02010600030101010101" pitchFamily="2" charset="-122"/>
                <a:ea typeface="宋体" panose="02010600030101010101" pitchFamily="2" charset="-122"/>
              </a:rPr>
              <a:t>3</a:t>
            </a:r>
            <a:r>
              <a:rPr lang="zh-CN" altLang="en-US" sz="2400" dirty="0" smtClean="0">
                <a:latin typeface="宋体" panose="02010600030101010101" pitchFamily="2" charset="-122"/>
                <a:ea typeface="宋体" panose="02010600030101010101" pitchFamily="2" charset="-122"/>
              </a:rPr>
              <a:t>、</a:t>
            </a:r>
            <a:r>
              <a:rPr lang="zh-CN" altLang="zh-CN" sz="2400" dirty="0" smtClean="0">
                <a:latin typeface="宋体" panose="02010600030101010101" pitchFamily="2" charset="-122"/>
                <a:ea typeface="宋体" panose="02010600030101010101" pitchFamily="2" charset="-122"/>
              </a:rPr>
              <a:t>决胜全面建成小康社会、实现</a:t>
            </a:r>
            <a:r>
              <a:rPr lang="zh-CN" altLang="zh-CN" sz="2400" b="1" dirty="0" smtClean="0">
                <a:solidFill>
                  <a:srgbClr val="0033CC"/>
                </a:solidFill>
                <a:latin typeface="宋体" panose="02010600030101010101" pitchFamily="2" charset="-122"/>
                <a:ea typeface="宋体" panose="02010600030101010101" pitchFamily="2" charset="-122"/>
              </a:rPr>
              <a:t>中华民族伟大复兴</a:t>
            </a:r>
            <a:r>
              <a:rPr lang="zh-CN" altLang="zh-CN" sz="2400" dirty="0" smtClean="0">
                <a:latin typeface="宋体" panose="02010600030101010101" pitchFamily="2" charset="-122"/>
                <a:ea typeface="宋体" panose="02010600030101010101" pitchFamily="2" charset="-122"/>
              </a:rPr>
              <a:t>的中国梦而继续奋斗。</a:t>
            </a:r>
            <a:endParaRPr lang="zh-CN" altLang="zh-CN" sz="2400" dirty="0">
              <a:solidFill>
                <a:srgbClr val="FF000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txBox="1"/>
          <p:nvPr/>
        </p:nvSpPr>
        <p:spPr>
          <a:xfrm>
            <a:off x="-769620" y="474345"/>
            <a:ext cx="10523855" cy="842645"/>
          </a:xfrm>
          <a:prstGeom prst="rect">
            <a:avLst/>
          </a:prstGeom>
          <a:noFill/>
          <a:ln w="9525">
            <a:noFill/>
          </a:ln>
        </p:spPr>
        <p:txBody>
          <a:bodyPr/>
          <a:lstStyle/>
          <a:p>
            <a:pPr lvl="0" indent="457200" algn="just" eaLnBrk="1" latinLnBrk="1" hangingPunct="1">
              <a:lnSpc>
                <a:spcPct val="120000"/>
              </a:lnSpc>
              <a:buFont typeface="Wingdings" panose="05000000000000000000" pitchFamily="2" charset="2"/>
              <a:buNone/>
            </a:pPr>
            <a:r>
              <a:rPr lang="en-US" altLang="en-US" sz="3600" b="1" dirty="0">
                <a:latin typeface="楷体" panose="02010609060101010101" charset="-122"/>
                <a:ea typeface="楷体" panose="02010609060101010101" charset="-122"/>
                <a:sym typeface="+mn-ea"/>
              </a:rPr>
              <a:t> </a:t>
            </a:r>
            <a:r>
              <a:rPr lang="zh-CN" altLang="en-US" sz="3600" b="1" dirty="0">
                <a:latin typeface="楷体" panose="02010609060101010101" charset="-122"/>
                <a:ea typeface="楷体" panose="02010609060101010101" charset="-122"/>
                <a:sym typeface="+mn-ea"/>
              </a:rPr>
              <a:t>（四）总结：（</a:t>
            </a:r>
            <a:r>
              <a:rPr lang="en-US" altLang="zh-CN" sz="3600" b="1" dirty="0">
                <a:latin typeface="楷体" panose="02010609060101010101" charset="-122"/>
                <a:ea typeface="楷体" panose="02010609060101010101" charset="-122"/>
                <a:sym typeface="+mn-ea"/>
              </a:rPr>
              <a:t>1</a:t>
            </a:r>
            <a:r>
              <a:rPr lang="zh-CN" altLang="en-US" sz="3600" b="1" dirty="0">
                <a:latin typeface="楷体" panose="02010609060101010101" charset="-122"/>
                <a:ea typeface="楷体" panose="02010609060101010101" charset="-122"/>
                <a:sym typeface="+mn-ea"/>
              </a:rPr>
              <a:t>）陕西</a:t>
            </a:r>
            <a:r>
              <a:rPr lang="en-US" altLang="en-US" sz="3600" b="1" dirty="0">
                <a:latin typeface="楷体" panose="02010609060101010101" charset="-122"/>
                <a:ea typeface="楷体" panose="02010609060101010101" charset="-122"/>
                <a:sym typeface="+mn-ea"/>
              </a:rPr>
              <a:t>试题</a:t>
            </a:r>
            <a:r>
              <a:rPr lang="zh-CN" altLang="en-US" sz="3600" b="1" dirty="0">
                <a:latin typeface="楷体" panose="02010609060101010101" charset="-122"/>
                <a:ea typeface="楷体" panose="02010609060101010101" charset="-122"/>
                <a:sym typeface="+mn-ea"/>
              </a:rPr>
              <a:t>呈现的新</a:t>
            </a:r>
            <a:r>
              <a:rPr lang="zh-CN" altLang="en-US" sz="3600" b="1" dirty="0" smtClean="0">
                <a:solidFill>
                  <a:schemeClr val="tx1"/>
                </a:solidFill>
                <a:latin typeface="楷体" panose="02010609060101010101" charset="-122"/>
                <a:ea typeface="楷体" panose="02010609060101010101" charset="-122"/>
                <a:sym typeface="+mn-ea"/>
              </a:rPr>
              <a:t>导向</a:t>
            </a:r>
            <a:endParaRPr lang="en-US" altLang="en-US" sz="3600" b="1" dirty="0">
              <a:solidFill>
                <a:srgbClr val="FF0000"/>
              </a:solidFill>
              <a:latin typeface="楷体" panose="02010609060101010101" charset="-122"/>
              <a:ea typeface="楷体" panose="02010609060101010101" charset="-122"/>
              <a:sym typeface="+mn-ea"/>
            </a:endParaRPr>
          </a:p>
          <a:p>
            <a:pPr lvl="0" indent="457200" algn="just" latinLnBrk="1">
              <a:lnSpc>
                <a:spcPct val="120000"/>
              </a:lnSpc>
            </a:pPr>
            <a:endParaRPr lang="en-US" altLang="en-US" sz="2800" b="1" dirty="0" smtClean="0">
              <a:latin typeface="宋体" panose="02010600030101010101" pitchFamily="2" charset="-122"/>
              <a:ea typeface="宋体" panose="02010600030101010101" pitchFamily="2" charset="-122"/>
              <a:sym typeface="+mn-ea"/>
            </a:endParaRPr>
          </a:p>
          <a:p>
            <a:pPr lvl="0" indent="457200" algn="just" latinLnBrk="1">
              <a:lnSpc>
                <a:spcPct val="120000"/>
              </a:lnSpc>
            </a:pPr>
            <a:r>
              <a:rPr lang="en-US" altLang="en-US" sz="2800" b="1" dirty="0" smtClean="0">
                <a:latin typeface="宋体" panose="02010600030101010101" pitchFamily="2" charset="-122"/>
                <a:ea typeface="宋体" panose="02010600030101010101" pitchFamily="2" charset="-122"/>
                <a:sym typeface="+mn-ea"/>
              </a:rPr>
              <a:t> </a:t>
            </a:r>
            <a:endParaRPr lang="zh-CN" altLang="en-US" sz="2800" b="1" dirty="0">
              <a:latin typeface="楷体" panose="02010609060101010101" charset="-122"/>
              <a:ea typeface="楷体" panose="02010609060101010101" charset="-122"/>
            </a:endParaRPr>
          </a:p>
        </p:txBody>
      </p:sp>
      <p:sp>
        <p:nvSpPr>
          <p:cNvPr id="4" name="文本框 3"/>
          <p:cNvSpPr txBox="1"/>
          <p:nvPr/>
        </p:nvSpPr>
        <p:spPr>
          <a:xfrm>
            <a:off x="1856740" y="1983105"/>
            <a:ext cx="7282815" cy="4154170"/>
          </a:xfrm>
          <a:prstGeom prst="rect">
            <a:avLst/>
          </a:prstGeom>
          <a:noFill/>
        </p:spPr>
        <p:txBody>
          <a:bodyPr wrap="square" rtlCol="0" anchor="t">
            <a:spAutoFit/>
          </a:bodyPr>
          <a:p>
            <a:r>
              <a:rPr lang="zh-CN" altLang="en-US" sz="2400" b="1"/>
              <a:t>一、依据新课标新教材   突出重点内容考察，</a:t>
            </a:r>
            <a:endParaRPr lang="zh-CN" altLang="en-US" sz="2400" b="1"/>
          </a:p>
          <a:p>
            <a:endParaRPr lang="zh-CN" altLang="en-US" sz="2400" b="1"/>
          </a:p>
          <a:p>
            <a:r>
              <a:rPr lang="zh-CN" altLang="en-US" sz="2400" b="1"/>
              <a:t>二、体现5大核心素养    发挥全面育人功能，</a:t>
            </a:r>
            <a:endParaRPr lang="zh-CN" altLang="en-US" sz="2400" b="1"/>
          </a:p>
          <a:p>
            <a:endParaRPr lang="zh-CN" altLang="en-US" sz="2400" b="1"/>
          </a:p>
          <a:p>
            <a:r>
              <a:rPr lang="zh-CN" altLang="en-US" sz="2400" b="1"/>
              <a:t>三、以唯物史观为引领   重视问题深层分析，</a:t>
            </a:r>
            <a:endParaRPr lang="zh-CN" altLang="en-US" sz="2400" b="1"/>
          </a:p>
          <a:p>
            <a:endParaRPr lang="zh-CN" altLang="en-US" sz="2400" b="1"/>
          </a:p>
          <a:p>
            <a:r>
              <a:rPr lang="zh-CN" altLang="en-US" sz="2400" b="1"/>
              <a:t>四、锁定时空开展探究    阶段整体综合多样、</a:t>
            </a:r>
            <a:endParaRPr lang="zh-CN" altLang="en-US" sz="2400" b="1"/>
          </a:p>
          <a:p>
            <a:endParaRPr lang="zh-CN" altLang="en-US" sz="2400" b="1"/>
          </a:p>
          <a:p>
            <a:r>
              <a:rPr lang="zh-CN" altLang="en-US" sz="2400" b="1"/>
              <a:t>五、多维考察历史解释    提升辩证思维能力，</a:t>
            </a:r>
            <a:endParaRPr lang="zh-CN" altLang="en-US" sz="2400" b="1"/>
          </a:p>
          <a:p>
            <a:endParaRPr lang="zh-CN" altLang="en-US" sz="2400" b="1"/>
          </a:p>
          <a:p>
            <a:r>
              <a:rPr lang="zh-CN" altLang="en-US" sz="2400" b="1"/>
              <a:t>六、历史现实深度融合    落实立德树人目标</a:t>
            </a:r>
            <a:endParaRPr lang="zh-CN" altLang="en-US" sz="2400" b="1"/>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文本框 1"/>
          <p:cNvSpPr txBox="1">
            <a:spLocks noChangeArrowheads="1"/>
          </p:cNvSpPr>
          <p:nvPr/>
        </p:nvSpPr>
        <p:spPr bwMode="auto">
          <a:xfrm>
            <a:off x="1108710" y="1175385"/>
            <a:ext cx="7914640" cy="521970"/>
          </a:xfrm>
          <a:prstGeom prst="rect">
            <a:avLst/>
          </a:prstGeom>
          <a:noFill/>
          <a:ln w="9525">
            <a:noFill/>
            <a:miter lim="800000"/>
          </a:ln>
        </p:spPr>
        <p:txBody>
          <a:bodyPr wrap="square">
            <a:spAutoFit/>
          </a:bodyPr>
          <a:p>
            <a:r>
              <a:rPr lang="zh-CN" altLang="en-US" sz="2800">
                <a:latin typeface="黑体" panose="02010609060101010101" pitchFamily="49" charset="-122"/>
                <a:ea typeface="黑体" panose="02010609060101010101" pitchFamily="49" charset="-122"/>
              </a:rPr>
              <a:t>1.</a:t>
            </a:r>
            <a:r>
              <a:rPr lang="zh-CN" altLang="en-US" sz="2800">
                <a:solidFill>
                  <a:srgbClr val="FF0000"/>
                </a:solidFill>
                <a:latin typeface="黑体" panose="02010609060101010101" pitchFamily="49" charset="-122"/>
                <a:ea typeface="黑体" panose="02010609060101010101" pitchFamily="49" charset="-122"/>
              </a:rPr>
              <a:t> 由开卷到闭卷、</a:t>
            </a:r>
            <a:r>
              <a:rPr lang="zh-CN" altLang="en-US" sz="2800">
                <a:solidFill>
                  <a:srgbClr val="FF0000"/>
                </a:solidFill>
                <a:latin typeface="黑体" panose="02010609060101010101" pitchFamily="49" charset="-122"/>
                <a:ea typeface="黑体" panose="02010609060101010101" pitchFamily="49" charset="-122"/>
                <a:sym typeface="+mn-ea"/>
              </a:rPr>
              <a:t>由合卷到分卷</a:t>
            </a:r>
            <a:endParaRPr lang="zh-CN" altLang="en-US" sz="2800">
              <a:solidFill>
                <a:srgbClr val="FF0000"/>
              </a:solidFill>
              <a:latin typeface="黑体" panose="02010609060101010101" pitchFamily="49" charset="-122"/>
              <a:ea typeface="黑体" panose="02010609060101010101" pitchFamily="49" charset="-122"/>
              <a:sym typeface="+mn-ea"/>
            </a:endParaRPr>
          </a:p>
        </p:txBody>
      </p:sp>
      <p:sp>
        <p:nvSpPr>
          <p:cNvPr id="9" name="文本框 3"/>
          <p:cNvSpPr txBox="1">
            <a:spLocks noChangeArrowheads="1"/>
          </p:cNvSpPr>
          <p:nvPr/>
        </p:nvSpPr>
        <p:spPr bwMode="auto">
          <a:xfrm>
            <a:off x="1108710" y="2051685"/>
            <a:ext cx="8083550" cy="521970"/>
          </a:xfrm>
          <a:prstGeom prst="rect">
            <a:avLst/>
          </a:prstGeom>
          <a:noFill/>
          <a:ln w="9525">
            <a:noFill/>
            <a:miter lim="800000"/>
          </a:ln>
        </p:spPr>
        <p:txBody>
          <a:bodyPr>
            <a:spAutoFit/>
          </a:bodyPr>
          <a:p>
            <a:pPr algn="l">
              <a:buClrTx/>
              <a:buSzTx/>
              <a:buFontTx/>
            </a:pPr>
            <a:r>
              <a:rPr lang="en-US" altLang="zh-CN" sz="2800">
                <a:latin typeface="黑体" panose="02010609060101010101" pitchFamily="49" charset="-122"/>
                <a:ea typeface="黑体" panose="02010609060101010101" pitchFamily="49" charset="-122"/>
              </a:rPr>
              <a:t>2</a:t>
            </a:r>
            <a:r>
              <a:rPr lang="zh-CN" altLang="en-US" sz="2800">
                <a:latin typeface="黑体" panose="02010609060101010101" pitchFamily="49" charset="-122"/>
                <a:ea typeface="黑体" panose="02010609060101010101" pitchFamily="49" charset="-122"/>
              </a:rPr>
              <a:t>. </a:t>
            </a:r>
            <a:r>
              <a:rPr lang="zh-CN" altLang="en-US" sz="2800">
                <a:solidFill>
                  <a:srgbClr val="FF0000"/>
                </a:solidFill>
                <a:latin typeface="黑体" panose="02010609060101010101" pitchFamily="49" charset="-122"/>
                <a:ea typeface="黑体" panose="02010609060101010101" pitchFamily="49" charset="-122"/>
              </a:rPr>
              <a:t>由《考试说明》到《课程标准》</a:t>
            </a:r>
            <a:endParaRPr lang="zh-CN" altLang="en-US" sz="2800">
              <a:solidFill>
                <a:srgbClr val="FF0000"/>
              </a:solidFill>
              <a:latin typeface="黑体" panose="02010609060101010101" pitchFamily="49" charset="-122"/>
              <a:ea typeface="黑体" panose="02010609060101010101" pitchFamily="49" charset="-122"/>
            </a:endParaRPr>
          </a:p>
        </p:txBody>
      </p:sp>
      <p:sp>
        <p:nvSpPr>
          <p:cNvPr id="18436" name="文本框 4"/>
          <p:cNvSpPr txBox="1">
            <a:spLocks noChangeArrowheads="1"/>
          </p:cNvSpPr>
          <p:nvPr/>
        </p:nvSpPr>
        <p:spPr bwMode="auto">
          <a:xfrm>
            <a:off x="1108710" y="4316730"/>
            <a:ext cx="7622540" cy="521970"/>
          </a:xfrm>
          <a:prstGeom prst="rect">
            <a:avLst/>
          </a:prstGeom>
          <a:noFill/>
          <a:ln w="9525">
            <a:noFill/>
            <a:miter lim="800000"/>
          </a:ln>
        </p:spPr>
        <p:txBody>
          <a:bodyPr wrap="square">
            <a:spAutoFit/>
          </a:bodyPr>
          <a:p>
            <a:r>
              <a:rPr lang="en-US" altLang="zh-CN" sz="2800">
                <a:latin typeface="黑体" panose="02010609060101010101" pitchFamily="49" charset="-122"/>
                <a:ea typeface="黑体" panose="02010609060101010101" pitchFamily="49" charset="-122"/>
              </a:rPr>
              <a:t>4</a:t>
            </a:r>
            <a:r>
              <a:rPr lang="zh-CN" altLang="en-US" sz="2800">
                <a:latin typeface="黑体" panose="02010609060101010101" pitchFamily="49" charset="-122"/>
                <a:ea typeface="黑体" panose="02010609060101010101" pitchFamily="49" charset="-122"/>
              </a:rPr>
              <a:t>. </a:t>
            </a:r>
            <a:r>
              <a:rPr lang="zh-CN" altLang="en-US" sz="2800">
                <a:solidFill>
                  <a:srgbClr val="FF0000"/>
                </a:solidFill>
                <a:latin typeface="黑体" panose="02010609060101010101" pitchFamily="49" charset="-122"/>
                <a:ea typeface="黑体" panose="02010609060101010101" pitchFamily="49" charset="-122"/>
              </a:rPr>
              <a:t>由多版本到一版本（部编版）</a:t>
            </a:r>
            <a:endParaRPr lang="zh-CN" altLang="en-US" sz="2800">
              <a:solidFill>
                <a:srgbClr val="FF0000"/>
              </a:solidFill>
              <a:latin typeface="黑体" panose="02010609060101010101" pitchFamily="49" charset="-122"/>
              <a:ea typeface="黑体" panose="02010609060101010101" pitchFamily="49" charset="-122"/>
            </a:endParaRPr>
          </a:p>
        </p:txBody>
      </p:sp>
      <p:sp>
        <p:nvSpPr>
          <p:cNvPr id="18435" name="文本框 3"/>
          <p:cNvSpPr txBox="1">
            <a:spLocks noChangeArrowheads="1"/>
          </p:cNvSpPr>
          <p:nvPr/>
        </p:nvSpPr>
        <p:spPr bwMode="auto">
          <a:xfrm>
            <a:off x="858520" y="5198110"/>
            <a:ext cx="8796020" cy="645160"/>
          </a:xfrm>
          <a:prstGeom prst="rect">
            <a:avLst/>
          </a:prstGeom>
          <a:noFill/>
          <a:ln w="9525">
            <a:noFill/>
            <a:miter lim="800000"/>
          </a:ln>
        </p:spPr>
        <p:txBody>
          <a:bodyPr wrap="square">
            <a:spAutoFit/>
          </a:bodyPr>
          <a:p>
            <a:r>
              <a:rPr lang="zh-CN" altLang="en-US" sz="3600">
                <a:latin typeface="黑体" panose="02010609060101010101" pitchFamily="49" charset="-122"/>
                <a:ea typeface="黑体" panose="02010609060101010101" pitchFamily="49" charset="-122"/>
              </a:rPr>
              <a:t> </a:t>
            </a:r>
            <a:r>
              <a:rPr lang="en-US" altLang="zh-CN" sz="2800">
                <a:latin typeface="黑体" panose="02010609060101010101" pitchFamily="49" charset="-122"/>
                <a:ea typeface="黑体" panose="02010609060101010101" pitchFamily="49" charset="-122"/>
              </a:rPr>
              <a:t>5</a:t>
            </a:r>
            <a:r>
              <a:rPr lang="zh-CN" altLang="en-US" sz="2800">
                <a:latin typeface="黑体" panose="02010609060101010101" pitchFamily="49" charset="-122"/>
                <a:ea typeface="黑体" panose="02010609060101010101" pitchFamily="49" charset="-122"/>
              </a:rPr>
              <a:t>、</a:t>
            </a:r>
            <a:r>
              <a:rPr lang="zh-CN" altLang="en-US" sz="2800">
                <a:solidFill>
                  <a:srgbClr val="FF0000"/>
                </a:solidFill>
                <a:latin typeface="黑体" panose="02010609060101010101" pitchFamily="49" charset="-122"/>
                <a:ea typeface="黑体" panose="02010609060101010101" pitchFamily="49" charset="-122"/>
              </a:rPr>
              <a:t>试题类型增加了填空题与简答题</a:t>
            </a:r>
            <a:endParaRPr lang="zh-CN" altLang="en-US" sz="2800">
              <a:solidFill>
                <a:srgbClr val="FF0000"/>
              </a:solidFill>
              <a:latin typeface="黑体" panose="02010609060101010101" pitchFamily="49" charset="-122"/>
              <a:ea typeface="黑体" panose="02010609060101010101" pitchFamily="49" charset="-122"/>
            </a:endParaRPr>
          </a:p>
        </p:txBody>
      </p:sp>
      <p:sp>
        <p:nvSpPr>
          <p:cNvPr id="3" name="文本框 2"/>
          <p:cNvSpPr txBox="1"/>
          <p:nvPr/>
        </p:nvSpPr>
        <p:spPr>
          <a:xfrm>
            <a:off x="974725" y="3133090"/>
            <a:ext cx="5400675" cy="521970"/>
          </a:xfrm>
          <a:prstGeom prst="rect">
            <a:avLst/>
          </a:prstGeom>
          <a:noFill/>
        </p:spPr>
        <p:txBody>
          <a:bodyPr wrap="square" rtlCol="0">
            <a:spAutoFit/>
          </a:bodyPr>
          <a:p>
            <a:r>
              <a:rPr lang="en-US" altLang="zh-CN" sz="2800"/>
              <a:t> 3</a:t>
            </a:r>
            <a:r>
              <a:rPr lang="zh-CN" altLang="en-US" sz="2800"/>
              <a:t>、</a:t>
            </a:r>
            <a:r>
              <a:rPr lang="zh-CN" altLang="en-US" sz="2800">
                <a:solidFill>
                  <a:srgbClr val="FF0000"/>
                </a:solidFill>
              </a:rPr>
              <a:t>由</a:t>
            </a:r>
            <a:r>
              <a:rPr lang="en-US" altLang="zh-CN" sz="2800">
                <a:solidFill>
                  <a:srgbClr val="FF0000"/>
                </a:solidFill>
              </a:rPr>
              <a:t>40</a:t>
            </a:r>
            <a:r>
              <a:rPr lang="zh-CN" altLang="en-US" sz="2800">
                <a:solidFill>
                  <a:srgbClr val="FF0000"/>
                </a:solidFill>
              </a:rPr>
              <a:t>分增加至</a:t>
            </a:r>
            <a:r>
              <a:rPr lang="en-US" altLang="zh-CN" sz="2800">
                <a:solidFill>
                  <a:srgbClr val="FF0000"/>
                </a:solidFill>
              </a:rPr>
              <a:t>60</a:t>
            </a:r>
            <a:r>
              <a:rPr lang="zh-CN" altLang="en-US" sz="2800">
                <a:solidFill>
                  <a:srgbClr val="FF0000"/>
                </a:solidFill>
              </a:rPr>
              <a:t>分</a:t>
            </a:r>
            <a:endParaRPr lang="zh-CN" altLang="en-US" sz="2800">
              <a:solidFill>
                <a:srgbClr val="FF0000"/>
              </a:solidFill>
            </a:endParaRPr>
          </a:p>
        </p:txBody>
      </p:sp>
      <p:sp>
        <p:nvSpPr>
          <p:cNvPr id="6" name="文本框 5"/>
          <p:cNvSpPr txBox="1"/>
          <p:nvPr/>
        </p:nvSpPr>
        <p:spPr>
          <a:xfrm>
            <a:off x="995680" y="369570"/>
            <a:ext cx="4098925" cy="583565"/>
          </a:xfrm>
          <a:prstGeom prst="rect">
            <a:avLst/>
          </a:prstGeom>
          <a:noFill/>
        </p:spPr>
        <p:txBody>
          <a:bodyPr wrap="square" rtlCol="0">
            <a:spAutoFit/>
          </a:bodyPr>
          <a:p>
            <a:r>
              <a:rPr lang="zh-CN" altLang="en-US" sz="3200" b="1"/>
              <a:t>（</a:t>
            </a:r>
            <a:r>
              <a:rPr lang="en-US" altLang="zh-CN" sz="3200" b="1"/>
              <a:t>2</a:t>
            </a:r>
            <a:r>
              <a:rPr lang="zh-CN" altLang="en-US" sz="3200" b="1"/>
              <a:t>）考试新变化：</a:t>
            </a:r>
            <a:endParaRPr lang="zh-CN" altLang="en-US" sz="3200" b="1"/>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46935" y="3090545"/>
            <a:ext cx="7236460" cy="460375"/>
          </a:xfrm>
          <a:prstGeom prst="rect">
            <a:avLst/>
          </a:prstGeom>
          <a:noFill/>
        </p:spPr>
        <p:txBody>
          <a:bodyPr wrap="square" rtlCol="0">
            <a:spAutoFit/>
          </a:bodyPr>
          <a:p>
            <a:r>
              <a:rPr lang="zh-CN" altLang="en-US" sz="2400" b="1"/>
              <a:t>一、精讲部编历史课本</a:t>
            </a:r>
            <a:endParaRPr lang="zh-CN" altLang="en-US" sz="2400" b="1"/>
          </a:p>
        </p:txBody>
      </p:sp>
      <p:sp>
        <p:nvSpPr>
          <p:cNvPr id="3" name="文本框 2"/>
          <p:cNvSpPr txBox="1"/>
          <p:nvPr/>
        </p:nvSpPr>
        <p:spPr>
          <a:xfrm>
            <a:off x="2068195" y="3900170"/>
            <a:ext cx="8243570" cy="460375"/>
          </a:xfrm>
          <a:prstGeom prst="rect">
            <a:avLst/>
          </a:prstGeom>
          <a:noFill/>
        </p:spPr>
        <p:txBody>
          <a:bodyPr wrap="square" rtlCol="0">
            <a:spAutoFit/>
          </a:bodyPr>
          <a:p>
            <a:r>
              <a:rPr lang="zh-CN" altLang="en-US" sz="2400" b="1"/>
              <a:t>二、知识点透析式解读</a:t>
            </a:r>
            <a:endParaRPr lang="zh-CN" altLang="en-US" sz="2400" b="1"/>
          </a:p>
        </p:txBody>
      </p:sp>
      <p:sp>
        <p:nvSpPr>
          <p:cNvPr id="5" name="文本框 4"/>
          <p:cNvSpPr txBox="1"/>
          <p:nvPr/>
        </p:nvSpPr>
        <p:spPr>
          <a:xfrm>
            <a:off x="2096770" y="4655185"/>
            <a:ext cx="5977890" cy="460375"/>
          </a:xfrm>
          <a:prstGeom prst="rect">
            <a:avLst/>
          </a:prstGeom>
          <a:noFill/>
        </p:spPr>
        <p:txBody>
          <a:bodyPr wrap="square" rtlCol="0">
            <a:spAutoFit/>
          </a:bodyPr>
          <a:p>
            <a:r>
              <a:rPr lang="zh-CN" altLang="en-US" sz="2400" b="1"/>
              <a:t>三、构建历史知识小专题</a:t>
            </a:r>
            <a:endParaRPr lang="zh-CN" altLang="en-US" sz="2400" b="1"/>
          </a:p>
        </p:txBody>
      </p:sp>
      <p:sp>
        <p:nvSpPr>
          <p:cNvPr id="6" name="文本框 5"/>
          <p:cNvSpPr txBox="1"/>
          <p:nvPr/>
        </p:nvSpPr>
        <p:spPr>
          <a:xfrm>
            <a:off x="6115050" y="3108960"/>
            <a:ext cx="3864610" cy="460375"/>
          </a:xfrm>
          <a:prstGeom prst="rect">
            <a:avLst/>
          </a:prstGeom>
          <a:noFill/>
        </p:spPr>
        <p:txBody>
          <a:bodyPr wrap="square" rtlCol="0">
            <a:spAutoFit/>
          </a:bodyPr>
          <a:p>
            <a:r>
              <a:rPr lang="zh-CN" altLang="en-US" sz="2400" b="1"/>
              <a:t>四、归纳历史发展阶段特征</a:t>
            </a:r>
            <a:endParaRPr lang="zh-CN" altLang="en-US" sz="2400" b="1"/>
          </a:p>
        </p:txBody>
      </p:sp>
      <p:sp>
        <p:nvSpPr>
          <p:cNvPr id="7" name="文本框 6"/>
          <p:cNvSpPr txBox="1"/>
          <p:nvPr/>
        </p:nvSpPr>
        <p:spPr>
          <a:xfrm>
            <a:off x="6085840" y="3898265"/>
            <a:ext cx="4546600" cy="460375"/>
          </a:xfrm>
          <a:prstGeom prst="rect">
            <a:avLst/>
          </a:prstGeom>
          <a:noFill/>
        </p:spPr>
        <p:txBody>
          <a:bodyPr wrap="square" rtlCol="0">
            <a:spAutoFit/>
          </a:bodyPr>
          <a:p>
            <a:r>
              <a:rPr lang="zh-CN" altLang="en-US" sz="2400" b="1"/>
              <a:t>五、历史专有名词解释</a:t>
            </a:r>
            <a:endParaRPr lang="zh-CN" altLang="en-US" sz="2400" b="1"/>
          </a:p>
        </p:txBody>
      </p:sp>
      <p:sp>
        <p:nvSpPr>
          <p:cNvPr id="8" name="文本框 7"/>
          <p:cNvSpPr txBox="1"/>
          <p:nvPr/>
        </p:nvSpPr>
        <p:spPr>
          <a:xfrm>
            <a:off x="6067425" y="4688205"/>
            <a:ext cx="4502785" cy="460375"/>
          </a:xfrm>
          <a:prstGeom prst="rect">
            <a:avLst/>
          </a:prstGeom>
          <a:noFill/>
        </p:spPr>
        <p:txBody>
          <a:bodyPr wrap="square" rtlCol="0">
            <a:spAutoFit/>
          </a:bodyPr>
          <a:p>
            <a:r>
              <a:rPr lang="zh-CN" altLang="en-US" sz="2400" b="1"/>
              <a:t>六、历史知识热点解读</a:t>
            </a:r>
            <a:endParaRPr lang="zh-CN" altLang="en-US" sz="2400" b="1"/>
          </a:p>
        </p:txBody>
      </p:sp>
      <p:sp>
        <p:nvSpPr>
          <p:cNvPr id="9" name="文本框 8"/>
          <p:cNvSpPr txBox="1"/>
          <p:nvPr/>
        </p:nvSpPr>
        <p:spPr>
          <a:xfrm>
            <a:off x="4020820" y="5607050"/>
            <a:ext cx="3707765" cy="460375"/>
          </a:xfrm>
          <a:prstGeom prst="rect">
            <a:avLst/>
          </a:prstGeom>
          <a:noFill/>
        </p:spPr>
        <p:txBody>
          <a:bodyPr wrap="square" rtlCol="0">
            <a:spAutoFit/>
          </a:bodyPr>
          <a:p>
            <a:r>
              <a:rPr lang="zh-CN" altLang="en-US" sz="2400" b="1"/>
              <a:t>七、答题方法与技巧</a:t>
            </a:r>
            <a:endParaRPr lang="zh-CN" altLang="en-US" sz="2400" b="1"/>
          </a:p>
        </p:txBody>
      </p:sp>
      <p:sp>
        <p:nvSpPr>
          <p:cNvPr id="10" name="文本框 9"/>
          <p:cNvSpPr txBox="1"/>
          <p:nvPr/>
        </p:nvSpPr>
        <p:spPr>
          <a:xfrm>
            <a:off x="1608455" y="1539875"/>
            <a:ext cx="9721215" cy="829945"/>
          </a:xfrm>
          <a:prstGeom prst="rect">
            <a:avLst/>
          </a:prstGeom>
          <a:noFill/>
        </p:spPr>
        <p:txBody>
          <a:bodyPr wrap="square" rtlCol="0">
            <a:spAutoFit/>
          </a:bodyPr>
          <a:p>
            <a:r>
              <a:rPr lang="en-US" altLang="zh-CN" sz="4800"/>
              <a:t>2020</a:t>
            </a:r>
            <a:r>
              <a:rPr lang="zh-CN" altLang="en-US" sz="4800"/>
              <a:t>年我们中考历史备考的新策略</a:t>
            </a:r>
            <a:endParaRPr lang="zh-CN" altLang="en-US" sz="4800"/>
          </a:p>
        </p:txBody>
      </p:sp>
      <p:sp>
        <p:nvSpPr>
          <p:cNvPr id="11" name="正五边形 10"/>
          <p:cNvSpPr/>
          <p:nvPr/>
        </p:nvSpPr>
        <p:spPr>
          <a:xfrm>
            <a:off x="839470" y="1721485"/>
            <a:ext cx="415290" cy="466725"/>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p:nvPr/>
        </p:nvSpPr>
        <p:spPr>
          <a:xfrm>
            <a:off x="459105" y="1710690"/>
            <a:ext cx="7563485" cy="3295650"/>
          </a:xfrm>
          <a:prstGeom prst="rect">
            <a:avLst/>
          </a:prstGeom>
          <a:noFill/>
          <a:ln w="9525">
            <a:noFill/>
          </a:ln>
        </p:spPr>
        <p:txBody>
          <a:bodyPr/>
          <a:lstStyle/>
          <a:p>
            <a:pPr marL="342900" lvl="0" indent="-342900" eaLnBrk="1" hangingPunct="1">
              <a:spcBef>
                <a:spcPct val="20000"/>
              </a:spcBef>
              <a:buClr>
                <a:schemeClr val="hlink"/>
              </a:buClr>
              <a:buSzPct val="70000"/>
              <a:buFont typeface="Wingdings" panose="05000000000000000000" pitchFamily="2" charset="2"/>
              <a:buNone/>
            </a:pPr>
            <a:r>
              <a:rPr lang="zh-CN" altLang="en-US" sz="3200" b="1" dirty="0">
                <a:latin typeface="楷体" panose="02010609060101010101" charset="-122"/>
                <a:ea typeface="楷体" panose="02010609060101010101" charset="-122"/>
              </a:rPr>
              <a:t>逻辑（一）：重视</a:t>
            </a:r>
            <a:r>
              <a:rPr lang="zh-CN" altLang="en-US" sz="3200" b="1" dirty="0">
                <a:solidFill>
                  <a:srgbClr val="FF0000"/>
                </a:solidFill>
                <a:latin typeface="楷体" panose="02010609060101010101" charset="-122"/>
                <a:ea typeface="楷体" panose="02010609060101010101" charset="-122"/>
                <a:sym typeface="宋体" panose="02010600030101010101" pitchFamily="2" charset="-122"/>
              </a:rPr>
              <a:t>时序性</a:t>
            </a:r>
            <a:r>
              <a:rPr lang="zh-CN" altLang="en-US" sz="3200" b="1" dirty="0">
                <a:latin typeface="楷体" panose="02010609060101010101" charset="-122"/>
                <a:ea typeface="楷体" panose="02010609060101010101" charset="-122"/>
              </a:rPr>
              <a:t>和</a:t>
            </a:r>
            <a:r>
              <a:rPr lang="zh-CN" altLang="en-US" sz="3200" b="1" dirty="0">
                <a:solidFill>
                  <a:srgbClr val="FF0000"/>
                </a:solidFill>
                <a:latin typeface="楷体" panose="02010609060101010101" charset="-122"/>
                <a:ea typeface="楷体" panose="02010609060101010101" charset="-122"/>
                <a:sym typeface="宋体" panose="02010600030101010101" pitchFamily="2" charset="-122"/>
              </a:rPr>
              <a:t>整体性</a:t>
            </a:r>
            <a:r>
              <a:rPr lang="zh-CN" altLang="en-US" sz="3200" b="1" dirty="0">
                <a:latin typeface="楷体" panose="02010609060101010101" charset="-122"/>
                <a:ea typeface="楷体" panose="02010609060101010101" charset="-122"/>
              </a:rPr>
              <a:t>的结合</a:t>
            </a:r>
            <a:endParaRPr lang="zh-CN" altLang="en-US" sz="3200" b="1" dirty="0">
              <a:latin typeface="楷体" panose="02010609060101010101" charset="-122"/>
              <a:ea typeface="楷体" panose="02010609060101010101" charset="-122"/>
            </a:endParaRPr>
          </a:p>
        </p:txBody>
      </p:sp>
      <p:sp>
        <p:nvSpPr>
          <p:cNvPr id="31747" name="Text Box 5"/>
          <p:cNvSpPr txBox="1"/>
          <p:nvPr/>
        </p:nvSpPr>
        <p:spPr>
          <a:xfrm>
            <a:off x="4260056" y="5157788"/>
            <a:ext cx="3810000" cy="229870"/>
          </a:xfrm>
          <a:prstGeom prst="rect">
            <a:avLst/>
          </a:prstGeom>
          <a:noFill/>
          <a:ln w="9525">
            <a:noFill/>
          </a:ln>
        </p:spPr>
        <p:txBody>
          <a:bodyPr>
            <a:spAutoFit/>
          </a:bodyPr>
          <a:lstStyle/>
          <a:p>
            <a:pPr lvl="0" eaLnBrk="1" hangingPunct="1"/>
            <a:r>
              <a:rPr lang="zh-CN" altLang="en-US" sz="900" dirty="0">
                <a:latin typeface="宋体" panose="02010600030101010101" pitchFamily="2" charset="-122"/>
                <a:ea typeface="宋体" panose="02010600030101010101" pitchFamily="2" charset="-122"/>
                <a:sym typeface="宋体" panose="02010600030101010101" pitchFamily="2" charset="-122"/>
              </a:rPr>
              <a:t>，</a:t>
            </a:r>
            <a:endParaRPr lang="zh-CN" altLang="en-US" sz="1350" b="0" dirty="0">
              <a:latin typeface="Arial" panose="020B0604020202020204" pitchFamily="34" charset="0"/>
              <a:ea typeface="宋体" panose="02010600030101010101" pitchFamily="2" charset="-122"/>
            </a:endParaRPr>
          </a:p>
        </p:txBody>
      </p:sp>
      <p:sp>
        <p:nvSpPr>
          <p:cNvPr id="31748" name="Text Box 7"/>
          <p:cNvSpPr txBox="1"/>
          <p:nvPr/>
        </p:nvSpPr>
        <p:spPr>
          <a:xfrm>
            <a:off x="2906395" y="2520315"/>
            <a:ext cx="6106160" cy="460375"/>
          </a:xfrm>
          <a:prstGeom prst="rect">
            <a:avLst/>
          </a:prstGeom>
          <a:noFill/>
          <a:ln w="9525">
            <a:noFill/>
          </a:ln>
        </p:spPr>
        <p:txBody>
          <a:bodyPr wrap="square">
            <a:spAutoFit/>
          </a:bodyPr>
          <a:lstStyle/>
          <a:p>
            <a:pPr lvl="0" eaLnBrk="1" hangingPunct="1"/>
            <a:r>
              <a:rPr lang="zh-CN" altLang="en-US" sz="2400" b="1" dirty="0">
                <a:latin typeface="楷体" panose="02010609060101010101" charset="-122"/>
                <a:ea typeface="楷体" panose="02010609060101010101" charset="-122"/>
                <a:sym typeface="宋体" panose="02010600030101010101" pitchFamily="2" charset="-122"/>
              </a:rPr>
              <a:t>注重持续发展，同类线性考查</a:t>
            </a:r>
            <a:r>
              <a:rPr lang="zh-CN" altLang="en-US" sz="2400" b="1" dirty="0">
                <a:solidFill>
                  <a:srgbClr val="FF0000"/>
                </a:solidFill>
                <a:latin typeface="楷体" panose="02010609060101010101" charset="-122"/>
                <a:ea typeface="楷体" panose="02010609060101010101" charset="-122"/>
                <a:sym typeface="宋体" panose="02010600030101010101" pitchFamily="2" charset="-122"/>
              </a:rPr>
              <a:t>（时序性）</a:t>
            </a:r>
            <a:endParaRPr lang="zh-CN" altLang="en-US" sz="2400" b="1" dirty="0">
              <a:solidFill>
                <a:srgbClr val="FF0000"/>
              </a:solidFill>
              <a:latin typeface="楷体" panose="02010609060101010101" charset="-122"/>
              <a:ea typeface="楷体" panose="02010609060101010101" charset="-122"/>
              <a:sym typeface="宋体" panose="02010600030101010101" pitchFamily="2" charset="-122"/>
            </a:endParaRPr>
          </a:p>
        </p:txBody>
      </p:sp>
      <p:sp>
        <p:nvSpPr>
          <p:cNvPr id="31749" name="Text Box 8"/>
          <p:cNvSpPr txBox="1"/>
          <p:nvPr/>
        </p:nvSpPr>
        <p:spPr>
          <a:xfrm>
            <a:off x="2574290" y="3206750"/>
            <a:ext cx="6903085" cy="460375"/>
          </a:xfrm>
          <a:prstGeom prst="rect">
            <a:avLst/>
          </a:prstGeom>
          <a:noFill/>
          <a:ln w="9525">
            <a:noFill/>
          </a:ln>
        </p:spPr>
        <p:txBody>
          <a:bodyPr wrap="square">
            <a:spAutoFit/>
          </a:bodyPr>
          <a:lstStyle/>
          <a:p>
            <a:pPr lvl="0" indent="355600" eaLnBrk="1" hangingPunct="1"/>
            <a:r>
              <a:rPr lang="zh-CN" altLang="en-US" sz="2400" b="1" dirty="0">
                <a:latin typeface="楷体" panose="02010609060101010101" charset="-122"/>
                <a:ea typeface="楷体" panose="02010609060101010101" charset="-122"/>
                <a:sym typeface="宋体" panose="02010600030101010101" pitchFamily="2" charset="-122"/>
              </a:rPr>
              <a:t>注重知识综合，古今中外比较</a:t>
            </a:r>
            <a:r>
              <a:rPr lang="zh-CN" altLang="en-US" sz="2400" b="1" dirty="0">
                <a:solidFill>
                  <a:srgbClr val="FF0000"/>
                </a:solidFill>
                <a:latin typeface="楷体" panose="02010609060101010101" charset="-122"/>
                <a:ea typeface="楷体" panose="02010609060101010101" charset="-122"/>
                <a:sym typeface="宋体" panose="02010600030101010101" pitchFamily="2" charset="-122"/>
              </a:rPr>
              <a:t>（整体性）</a:t>
            </a:r>
            <a:endParaRPr lang="zh-CN" altLang="en-US" sz="2400" b="1" dirty="0">
              <a:solidFill>
                <a:srgbClr val="FF0000"/>
              </a:solidFill>
              <a:latin typeface="楷体" panose="02010609060101010101" charset="-122"/>
              <a:ea typeface="楷体" panose="02010609060101010101" charset="-122"/>
            </a:endParaRPr>
          </a:p>
        </p:txBody>
      </p:sp>
      <p:sp>
        <p:nvSpPr>
          <p:cNvPr id="31750" name="Text Box 9"/>
          <p:cNvSpPr txBox="1"/>
          <p:nvPr/>
        </p:nvSpPr>
        <p:spPr>
          <a:xfrm>
            <a:off x="-33020" y="3969385"/>
            <a:ext cx="8925560" cy="1276350"/>
          </a:xfrm>
          <a:prstGeom prst="rect">
            <a:avLst/>
          </a:prstGeom>
          <a:noFill/>
          <a:ln w="9525">
            <a:noFill/>
          </a:ln>
        </p:spPr>
        <p:txBody>
          <a:bodyPr wrap="square">
            <a:spAutoFit/>
          </a:bodyPr>
          <a:lstStyle/>
          <a:p>
            <a:pPr lvl="0" indent="304800" eaLnBrk="1" hangingPunct="1"/>
            <a:r>
              <a:rPr lang="en-US" altLang="zh-CN" sz="3200" b="1" dirty="0">
                <a:latin typeface="楷体" panose="02010609060101010101" charset="-122"/>
                <a:ea typeface="楷体" panose="02010609060101010101" charset="-122"/>
                <a:sym typeface="宋体" panose="02010600030101010101" pitchFamily="2" charset="-122"/>
              </a:rPr>
              <a:t> </a:t>
            </a:r>
            <a:r>
              <a:rPr lang="zh-CN" altLang="en-US" sz="3200" b="1" dirty="0">
                <a:latin typeface="楷体" panose="02010609060101010101" charset="-122"/>
                <a:ea typeface="楷体" panose="02010609060101010101" charset="-122"/>
                <a:sym typeface="宋体" panose="02010600030101010101" pitchFamily="2" charset="-122"/>
              </a:rPr>
              <a:t>逻辑（二）：</a:t>
            </a:r>
            <a:r>
              <a:rPr lang="zh-CN" altLang="en-US" sz="2400" b="1" dirty="0">
                <a:latin typeface="楷体" panose="02010609060101010101" charset="-122"/>
                <a:ea typeface="楷体" panose="02010609060101010101" charset="-122"/>
                <a:sym typeface="宋体" panose="02010600030101010101" pitchFamily="2" charset="-122"/>
              </a:rPr>
              <a:t>“古今贯通”考——</a:t>
            </a:r>
            <a:r>
              <a:rPr lang="zh-CN" altLang="en-US" sz="2400" b="1" dirty="0">
                <a:solidFill>
                  <a:srgbClr val="FF0000"/>
                </a:solidFill>
                <a:latin typeface="楷体" panose="02010609060101010101" charset="-122"/>
                <a:ea typeface="楷体" panose="02010609060101010101" charset="-122"/>
                <a:sym typeface="宋体" panose="02010600030101010101" pitchFamily="2" charset="-122"/>
              </a:rPr>
              <a:t>趋势</a:t>
            </a:r>
            <a:r>
              <a:rPr lang="zh-CN" altLang="en-US" sz="2400" b="1" dirty="0">
                <a:latin typeface="楷体" panose="02010609060101010101" charset="-122"/>
                <a:ea typeface="楷体" panose="02010609060101010101" charset="-122"/>
                <a:sym typeface="宋体" panose="02010600030101010101" pitchFamily="2" charset="-122"/>
              </a:rPr>
              <a:t> </a:t>
            </a:r>
            <a:r>
              <a:rPr lang="en-US" altLang="zh-CN" sz="2400" b="1" dirty="0">
                <a:latin typeface="楷体" panose="02010609060101010101" charset="-122"/>
                <a:ea typeface="楷体" panose="02010609060101010101" charset="-122"/>
                <a:sym typeface="宋体" panose="02010600030101010101" pitchFamily="2" charset="-122"/>
              </a:rPr>
              <a:t>  </a:t>
            </a:r>
            <a:r>
              <a:rPr lang="zh-CN" altLang="en-US" sz="2400" b="1" dirty="0">
                <a:latin typeface="楷体" panose="02010609060101010101" charset="-122"/>
                <a:ea typeface="楷体" panose="02010609060101010101" charset="-122"/>
                <a:sym typeface="宋体" panose="02010600030101010101" pitchFamily="2" charset="-122"/>
              </a:rPr>
              <a:t>理清发展线索</a:t>
            </a:r>
            <a:r>
              <a:rPr lang="en-US" altLang="zh-CN" sz="2400" b="1" dirty="0">
                <a:latin typeface="楷体" panose="02010609060101010101" charset="-122"/>
                <a:ea typeface="楷体" panose="02010609060101010101" charset="-122"/>
                <a:sym typeface="宋体" panose="02010600030101010101" pitchFamily="2" charset="-122"/>
              </a:rPr>
              <a:t> </a:t>
            </a:r>
            <a:r>
              <a:rPr lang="en-US" altLang="zh-CN" sz="2100" dirty="0">
                <a:latin typeface="黑体" panose="02010609060101010101" pitchFamily="49" charset="-122"/>
                <a:ea typeface="黑体" panose="02010609060101010101" pitchFamily="49" charset="-122"/>
                <a:sym typeface="宋体" panose="02010600030101010101" pitchFamily="2" charset="-122"/>
              </a:rPr>
              <a:t> </a:t>
            </a:r>
            <a:r>
              <a:rPr lang="zh-CN" altLang="en-US" sz="2100" dirty="0">
                <a:latin typeface="黑体" panose="02010609060101010101" pitchFamily="49" charset="-122"/>
                <a:ea typeface="黑体" panose="02010609060101010101" pitchFamily="49" charset="-122"/>
                <a:sym typeface="宋体" panose="02010600030101010101" pitchFamily="2" charset="-122"/>
              </a:rPr>
              <a:t>  </a:t>
            </a:r>
            <a:endParaRPr lang="zh-CN" altLang="en-US" sz="2100" dirty="0">
              <a:latin typeface="黑体" panose="02010609060101010101" pitchFamily="49" charset="-122"/>
              <a:ea typeface="黑体" panose="02010609060101010101" pitchFamily="49" charset="-122"/>
              <a:sym typeface="宋体" panose="02010600030101010101" pitchFamily="2" charset="-122"/>
            </a:endParaRPr>
          </a:p>
          <a:p>
            <a:pPr lvl="0" indent="304800" eaLnBrk="1" hangingPunct="1"/>
            <a:r>
              <a:rPr lang="en-US" altLang="zh-CN" sz="2100" dirty="0">
                <a:latin typeface="黑体" panose="02010609060101010101" pitchFamily="49" charset="-122"/>
                <a:ea typeface="黑体" panose="02010609060101010101" pitchFamily="49" charset="-122"/>
                <a:sym typeface="宋体" panose="02010600030101010101" pitchFamily="2" charset="-122"/>
              </a:rPr>
              <a:t>       </a:t>
            </a:r>
            <a:endParaRPr lang="zh-CN" altLang="en-US" sz="2100" dirty="0">
              <a:latin typeface="黑体" panose="02010609060101010101" pitchFamily="49" charset="-122"/>
              <a:ea typeface="黑体" panose="02010609060101010101" pitchFamily="49" charset="-122"/>
              <a:sym typeface="宋体" panose="02010600030101010101" pitchFamily="2" charset="-122"/>
            </a:endParaRPr>
          </a:p>
          <a:p>
            <a:pPr lvl="0" indent="304800" eaLnBrk="1" hangingPunct="1"/>
            <a:r>
              <a:rPr lang="en-US" altLang="zh-CN" sz="2100" dirty="0">
                <a:latin typeface="黑体" panose="02010609060101010101" pitchFamily="49" charset="-122"/>
                <a:ea typeface="黑体" panose="02010609060101010101" pitchFamily="49" charset="-122"/>
                <a:sym typeface="宋体" panose="02010600030101010101" pitchFamily="2" charset="-122"/>
              </a:rPr>
              <a:t>                     </a:t>
            </a:r>
            <a:r>
              <a:rPr lang="zh-CN" altLang="en-US" sz="2400" b="1" dirty="0">
                <a:latin typeface="楷体" panose="02010609060101010101" charset="-122"/>
                <a:ea typeface="楷体" panose="02010609060101010101" charset="-122"/>
                <a:sym typeface="宋体" panose="02010600030101010101" pitchFamily="2" charset="-122"/>
              </a:rPr>
              <a:t>“中外关联”考——</a:t>
            </a:r>
            <a:r>
              <a:rPr lang="zh-CN" altLang="en-US" sz="2400" b="1" dirty="0">
                <a:solidFill>
                  <a:srgbClr val="FF0000"/>
                </a:solidFill>
                <a:latin typeface="楷体" panose="02010609060101010101" charset="-122"/>
                <a:ea typeface="楷体" panose="02010609060101010101" charset="-122"/>
                <a:sym typeface="宋体" panose="02010600030101010101" pitchFamily="2" charset="-122"/>
              </a:rPr>
              <a:t>异同</a:t>
            </a:r>
            <a:r>
              <a:rPr lang="en-US" altLang="zh-CN" sz="2400" b="1" dirty="0">
                <a:solidFill>
                  <a:srgbClr val="FF0000"/>
                </a:solidFill>
                <a:latin typeface="楷体" panose="02010609060101010101" charset="-122"/>
                <a:ea typeface="楷体" panose="02010609060101010101" charset="-122"/>
                <a:sym typeface="宋体" panose="02010600030101010101" pitchFamily="2" charset="-122"/>
              </a:rPr>
              <a:t>  </a:t>
            </a:r>
            <a:r>
              <a:rPr lang="zh-CN" altLang="en-US" sz="2400" b="1" dirty="0">
                <a:latin typeface="楷体" panose="02010609060101010101" charset="-122"/>
                <a:ea typeface="楷体" panose="02010609060101010101" charset="-122"/>
                <a:sym typeface="宋体" panose="02010600030101010101" pitchFamily="2" charset="-122"/>
              </a:rPr>
              <a:t>加强中外比较</a:t>
            </a:r>
            <a:endParaRPr lang="zh-CN" altLang="en-US" sz="2400" b="1" dirty="0">
              <a:latin typeface="楷体" panose="02010609060101010101" charset="-122"/>
              <a:ea typeface="楷体" panose="02010609060101010101" charset="-122"/>
              <a:sym typeface="宋体" panose="02010600030101010101" pitchFamily="2" charset="-122"/>
            </a:endParaRPr>
          </a:p>
        </p:txBody>
      </p:sp>
      <p:sp>
        <p:nvSpPr>
          <p:cNvPr id="2" name="文本框 1"/>
          <p:cNvSpPr txBox="1"/>
          <p:nvPr/>
        </p:nvSpPr>
        <p:spPr>
          <a:xfrm>
            <a:off x="99695" y="302260"/>
            <a:ext cx="7543800" cy="645160"/>
          </a:xfrm>
          <a:prstGeom prst="rect">
            <a:avLst/>
          </a:prstGeom>
          <a:noFill/>
        </p:spPr>
        <p:txBody>
          <a:bodyPr wrap="square" rtlCol="0">
            <a:spAutoFit/>
          </a:bodyPr>
          <a:p>
            <a:r>
              <a:rPr lang="zh-CN" altLang="en-US" sz="3600" b="1">
                <a:latin typeface="楷体" panose="02010609060101010101" charset="-122"/>
                <a:ea typeface="楷体" panose="02010609060101010101" charset="-122"/>
              </a:rPr>
              <a:t>陕西中考历史知识组合逻辑</a:t>
            </a:r>
            <a:endParaRPr lang="zh-CN" altLang="en-US" sz="3600" b="1">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00405" y="1101725"/>
            <a:ext cx="10721340" cy="6339205"/>
          </a:xfrm>
          <a:prstGeom prst="rect">
            <a:avLst/>
          </a:prstGeom>
          <a:noFill/>
        </p:spPr>
        <p:txBody>
          <a:bodyPr wrap="square" rtlCol="0" anchor="t">
            <a:spAutoFit/>
          </a:bodyPr>
          <a:lstStyle/>
          <a:p>
            <a:r>
              <a:rPr lang="zh-CN" altLang="en-US" sz="2800" b="1">
                <a:solidFill>
                  <a:schemeClr val="tx1"/>
                </a:solidFill>
              </a:rPr>
              <a:t>（一）、</a:t>
            </a:r>
            <a:r>
              <a:rPr lang="en-US" altLang="zh-CN" sz="2800">
                <a:solidFill>
                  <a:schemeClr val="tx1"/>
                </a:solidFill>
              </a:rPr>
              <a:t>  </a:t>
            </a:r>
            <a:r>
              <a:rPr lang="zh-CN" altLang="en-US" sz="2800" b="1">
                <a:solidFill>
                  <a:schemeClr val="tx1"/>
                </a:solidFill>
              </a:rPr>
              <a:t>教材三级阅读</a:t>
            </a:r>
            <a:endParaRPr lang="zh-CN" altLang="en-US" sz="2800" b="1">
              <a:solidFill>
                <a:schemeClr val="tx1"/>
              </a:solidFill>
            </a:endParaRPr>
          </a:p>
          <a:p>
            <a:endParaRPr lang="zh-CN" altLang="en-US" b="1">
              <a:solidFill>
                <a:srgbClr val="FF0000"/>
              </a:solidFill>
            </a:endParaRPr>
          </a:p>
          <a:p>
            <a:r>
              <a:rPr lang="zh-CN" altLang="en-US" sz="2400" b="1">
                <a:solidFill>
                  <a:srgbClr val="FF0000"/>
                </a:solidFill>
              </a:rPr>
              <a:t>第一级:阅读“章(主题)”“节”“目”，构建内化的知识</a:t>
            </a:r>
            <a:endParaRPr lang="zh-CN" altLang="en-US" sz="2400" b="1">
              <a:solidFill>
                <a:srgbClr val="FF0000"/>
              </a:solidFill>
            </a:endParaRPr>
          </a:p>
          <a:p>
            <a:r>
              <a:rPr lang="zh-CN" altLang="en-US">
                <a:latin typeface="楷体" panose="02010609060101010101" charset="-122"/>
                <a:ea typeface="楷体" panose="02010609060101010101" charset="-122"/>
              </a:rPr>
              <a:t>1.阅读目录。形成章(主题)在知识体系中的地位，并揭示章(主题)之间关系</a:t>
            </a:r>
            <a:endParaRPr lang="zh-CN" altLang="en-US">
              <a:latin typeface="楷体" panose="02010609060101010101" charset="-122"/>
              <a:ea typeface="楷体" panose="02010609060101010101" charset="-122"/>
            </a:endParaRPr>
          </a:p>
          <a:p>
            <a:r>
              <a:rPr lang="zh-CN" altLang="en-US">
                <a:latin typeface="楷体" panose="02010609060101010101" charset="-122"/>
                <a:ea typeface="楷体" panose="02010609060101010101" charset="-122"/>
              </a:rPr>
              <a:t>2.以章(主题)为单位阅读“节”，实现两个“建立”。建立“节”与“章(主题)标题”之间的内在联系:建立“节”与“节”之间的内在联系</a:t>
            </a:r>
            <a:endParaRPr lang="zh-CN" altLang="en-US">
              <a:latin typeface="楷体" panose="02010609060101010101" charset="-122"/>
              <a:ea typeface="楷体" panose="02010609060101010101" charset="-122"/>
            </a:endParaRPr>
          </a:p>
          <a:p>
            <a:r>
              <a:rPr lang="zh-CN" altLang="en-US">
                <a:latin typeface="楷体" panose="02010609060101010101" charset="-122"/>
                <a:ea typeface="楷体" panose="02010609060101010101" charset="-122"/>
              </a:rPr>
              <a:t>3.阅读“目”，实现“两个理清”。理清“目”与“节”的关系，“目”与“目”之间的关系。</a:t>
            </a:r>
            <a:endParaRPr lang="zh-CN" altLang="en-US">
              <a:latin typeface="楷体" panose="02010609060101010101" charset="-122"/>
              <a:ea typeface="楷体" panose="02010609060101010101" charset="-122"/>
            </a:endParaRPr>
          </a:p>
          <a:p>
            <a:r>
              <a:rPr lang="zh-CN" altLang="en-US">
                <a:latin typeface="楷体" panose="02010609060101010101" charset="-122"/>
                <a:ea typeface="楷体" panose="02010609060101010101" charset="-122"/>
              </a:rPr>
              <a:t>一般来讲:一、课如果是一个事件，各目之间可能是事件的“背景、过程、结果和影响”;如果是一种制度，各目之间可能是“制度的初创、发展、完善、顶峰和消失”:也有可能子目之间是一种并列关系，从不同的角度诠释核心主题(概念)。</a:t>
            </a:r>
            <a:endParaRPr lang="zh-CN" altLang="en-US">
              <a:latin typeface="楷体" panose="02010609060101010101" charset="-122"/>
              <a:ea typeface="楷体" panose="02010609060101010101" charset="-122"/>
            </a:endParaRPr>
          </a:p>
          <a:p>
            <a:endParaRPr lang="zh-CN" altLang="en-US" b="1">
              <a:solidFill>
                <a:srgbClr val="FF0000"/>
              </a:solidFill>
            </a:endParaRPr>
          </a:p>
          <a:p>
            <a:r>
              <a:rPr lang="zh-CN" altLang="en-US" sz="2400" b="1">
                <a:solidFill>
                  <a:srgbClr val="FF0000"/>
                </a:solidFill>
              </a:rPr>
              <a:t>第二级:  阅读“段”“句”“词”达到“三个明确”</a:t>
            </a:r>
            <a:endParaRPr lang="zh-CN" altLang="en-US" sz="2400" b="1">
              <a:solidFill>
                <a:srgbClr val="FF0000"/>
              </a:solidFill>
            </a:endParaRPr>
          </a:p>
          <a:p>
            <a:r>
              <a:rPr lang="zh-CN" altLang="en-US">
                <a:latin typeface="楷体" panose="02010609060101010101" charset="-122"/>
                <a:ea typeface="楷体" panose="02010609060101010101" charset="-122"/>
              </a:rPr>
              <a:t>一、是明确每段的角度化内含；二是明确该段与子目的逻辑关系；三是明确、理解、记忆关键句和核心词(时间、地点、天名、概念)，这些句和词往往是题眼</a:t>
            </a:r>
            <a:endParaRPr lang="zh-CN" altLang="en-US">
              <a:latin typeface="楷体" panose="02010609060101010101" charset="-122"/>
              <a:ea typeface="楷体" panose="02010609060101010101" charset="-122"/>
            </a:endParaRPr>
          </a:p>
          <a:p>
            <a:endParaRPr lang="zh-CN" altLang="en-US" b="1">
              <a:solidFill>
                <a:srgbClr val="FF0000"/>
              </a:solidFill>
            </a:endParaRPr>
          </a:p>
          <a:p>
            <a:r>
              <a:rPr lang="zh-CN" altLang="en-US" sz="2400" b="1">
                <a:solidFill>
                  <a:srgbClr val="FF0000"/>
                </a:solidFill>
              </a:rPr>
              <a:t>第三级:阅读课本“辅助材料”:拓展视野，突破重难点</a:t>
            </a:r>
            <a:endParaRPr lang="zh-CN" altLang="en-US" sz="2400" b="1">
              <a:solidFill>
                <a:srgbClr val="FF0000"/>
              </a:solidFill>
            </a:endParaRPr>
          </a:p>
          <a:p>
            <a:r>
              <a:rPr lang="en-US" altLang="zh-CN">
                <a:latin typeface="楷体" panose="02010609060101010101" charset="-122"/>
                <a:ea typeface="楷体" panose="02010609060101010101" charset="-122"/>
              </a:rPr>
              <a:t>1</a:t>
            </a:r>
            <a:r>
              <a:rPr lang="zh-CN" altLang="en-US">
                <a:latin typeface="楷体" panose="02010609060101010101" charset="-122"/>
                <a:ea typeface="楷体" panose="02010609060101010101" charset="-122"/>
              </a:rPr>
              <a:t>、阅读课本中引用的文字材料。知识链接、资料卡片和学习 思考(思考问题可 进行探究）</a:t>
            </a:r>
            <a:r>
              <a:rPr lang="en-US" altLang="zh-CN">
                <a:latin typeface="楷体" panose="02010609060101010101" charset="-122"/>
                <a:ea typeface="楷体" panose="02010609060101010101" charset="-122"/>
              </a:rPr>
              <a:t>2</a:t>
            </a:r>
            <a:r>
              <a:rPr lang="zh-CN" altLang="en-US">
                <a:latin typeface="楷体" panose="02010609060101010101" charset="-122"/>
                <a:ea typeface="楷体" panose="02010609060101010101" charset="-122"/>
              </a:rPr>
              <a:t>、读历史图片。图片在课文中的从属地位决定了它应配合正文同步阅读。关注:①明确与课本库个知识点有联系:②获取图片的显性信息和隐性知识:③尝试着把放置图片的用意转化成文字语言</a:t>
            </a:r>
            <a:endParaRPr lang="zh-CN" altLang="en-US">
              <a:latin typeface="楷体" panose="02010609060101010101" charset="-122"/>
              <a:ea typeface="楷体" panose="02010609060101010101" charset="-122"/>
            </a:endParaRPr>
          </a:p>
          <a:p>
            <a:endParaRPr lang="zh-CN" altLang="en-US">
              <a:latin typeface="楷体" panose="02010609060101010101" charset="-122"/>
              <a:ea typeface="楷体" panose="02010609060101010101" charset="-122"/>
            </a:endParaRPr>
          </a:p>
          <a:p>
            <a:endParaRPr lang="zh-CN" altLang="en-US"/>
          </a:p>
        </p:txBody>
      </p:sp>
      <p:sp>
        <p:nvSpPr>
          <p:cNvPr id="2" name="文本框 1"/>
          <p:cNvSpPr txBox="1"/>
          <p:nvPr/>
        </p:nvSpPr>
        <p:spPr>
          <a:xfrm>
            <a:off x="727075" y="235585"/>
            <a:ext cx="5508625" cy="645160"/>
          </a:xfrm>
          <a:prstGeom prst="rect">
            <a:avLst/>
          </a:prstGeom>
          <a:noFill/>
        </p:spPr>
        <p:txBody>
          <a:bodyPr wrap="square" rtlCol="0">
            <a:spAutoFit/>
          </a:bodyPr>
          <a:p>
            <a:r>
              <a:rPr lang="zh-CN" altLang="en-US" sz="3600" b="1"/>
              <a:t>一、精讲部编教材</a:t>
            </a:r>
            <a:endParaRPr lang="zh-CN" altLang="en-US" sz="3600" b="1"/>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5817235" y="351790"/>
            <a:ext cx="4601210" cy="6385560"/>
          </a:xfrm>
          <a:prstGeom prst="rect">
            <a:avLst/>
          </a:prstGeom>
        </p:spPr>
      </p:pic>
      <p:pic>
        <p:nvPicPr>
          <p:cNvPr id="5" name="图片 4"/>
          <p:cNvPicPr>
            <a:picLocks noChangeAspect="1"/>
          </p:cNvPicPr>
          <p:nvPr/>
        </p:nvPicPr>
        <p:blipFill>
          <a:blip r:embed="rId2"/>
          <a:stretch>
            <a:fillRect/>
          </a:stretch>
        </p:blipFill>
        <p:spPr>
          <a:xfrm>
            <a:off x="859155" y="873125"/>
            <a:ext cx="4251325" cy="5753735"/>
          </a:xfrm>
          <a:prstGeom prst="rect">
            <a:avLst/>
          </a:prstGeom>
        </p:spPr>
      </p:pic>
      <p:sp>
        <p:nvSpPr>
          <p:cNvPr id="2" name="文本框 1"/>
          <p:cNvSpPr txBox="1"/>
          <p:nvPr/>
        </p:nvSpPr>
        <p:spPr>
          <a:xfrm>
            <a:off x="859155" y="351155"/>
            <a:ext cx="3736975" cy="521970"/>
          </a:xfrm>
          <a:prstGeom prst="rect">
            <a:avLst/>
          </a:prstGeom>
          <a:noFill/>
        </p:spPr>
        <p:txBody>
          <a:bodyPr wrap="square" rtlCol="0">
            <a:spAutoFit/>
          </a:bodyPr>
          <a:p>
            <a:r>
              <a:rPr lang="zh-CN" altLang="en-US" sz="2800"/>
              <a:t>（二）、课例分析</a:t>
            </a:r>
            <a:endParaRPr lang="zh-CN" altLang="en-US" sz="2800"/>
          </a:p>
        </p:txBody>
      </p:sp>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内容占位符 4"/>
          <p:cNvPicPr>
            <a:picLocks noChangeAspect="1"/>
          </p:cNvPicPr>
          <p:nvPr>
            <p:ph idx="1"/>
          </p:nvPr>
        </p:nvPicPr>
        <p:blipFill>
          <a:blip r:embed="rId1"/>
          <a:stretch>
            <a:fillRect/>
          </a:stretch>
        </p:blipFill>
        <p:spPr>
          <a:xfrm>
            <a:off x="744855" y="304165"/>
            <a:ext cx="4581525" cy="6247765"/>
          </a:xfrm>
          <a:prstGeom prst="rect">
            <a:avLst/>
          </a:prstGeom>
        </p:spPr>
      </p:pic>
      <p:pic>
        <p:nvPicPr>
          <p:cNvPr id="6" name="图片 5"/>
          <p:cNvPicPr>
            <a:picLocks noChangeAspect="1"/>
          </p:cNvPicPr>
          <p:nvPr/>
        </p:nvPicPr>
        <p:blipFill>
          <a:blip r:embed="rId2"/>
          <a:stretch>
            <a:fillRect/>
          </a:stretch>
        </p:blipFill>
        <p:spPr>
          <a:xfrm>
            <a:off x="5783580" y="303530"/>
            <a:ext cx="5045075" cy="6247765"/>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098040" y="2712085"/>
            <a:ext cx="8621395" cy="829945"/>
          </a:xfrm>
          <a:prstGeom prst="rect">
            <a:avLst/>
          </a:prstGeom>
          <a:noFill/>
        </p:spPr>
        <p:txBody>
          <a:bodyPr wrap="square" rtlCol="0">
            <a:spAutoFit/>
          </a:bodyPr>
          <a:p>
            <a:r>
              <a:rPr lang="en-US" altLang="zh-CN" sz="4800"/>
              <a:t>2020</a:t>
            </a:r>
            <a:r>
              <a:rPr lang="zh-CN" altLang="en-US" sz="4800"/>
              <a:t>年我们面临的教育新形势</a:t>
            </a:r>
            <a:endParaRPr lang="zh-CN" altLang="en-US" sz="4800"/>
          </a:p>
        </p:txBody>
      </p:sp>
      <p:sp>
        <p:nvSpPr>
          <p:cNvPr id="5" name="正五边形 4"/>
          <p:cNvSpPr/>
          <p:nvPr/>
        </p:nvSpPr>
        <p:spPr>
          <a:xfrm>
            <a:off x="1059180" y="2931795"/>
            <a:ext cx="415290" cy="466725"/>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21640" y="744855"/>
            <a:ext cx="4563110" cy="5761990"/>
          </a:xfrm>
          <a:prstGeom prst="rect">
            <a:avLst/>
          </a:prstGeom>
        </p:spPr>
      </p:pic>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32080" y="1148080"/>
            <a:ext cx="5080000" cy="521970"/>
          </a:xfrm>
          <a:prstGeom prst="rect">
            <a:avLst/>
          </a:prstGeom>
          <a:noFill/>
          <a:ln w="9525">
            <a:noFill/>
          </a:ln>
        </p:spPr>
        <p:txBody>
          <a:bodyPr>
            <a:spAutoFit/>
          </a:bodyPr>
          <a:lstStyle/>
          <a:p>
            <a:pPr marL="0" indent="0" algn="l"/>
            <a:r>
              <a:rPr lang="zh-CN" altLang="en-US" sz="2800" b="1" u="none">
                <a:latin typeface="宋体" panose="02010600030101010101" pitchFamily="2" charset="-122"/>
                <a:ea typeface="宋体" panose="02010600030101010101" pitchFamily="2" charset="-122"/>
                <a:cs typeface="宋体" panose="02010600030101010101" pitchFamily="2" charset="-122"/>
              </a:rPr>
              <a:t>例</a:t>
            </a:r>
            <a:r>
              <a:rPr lang="en-US" altLang="zh-CN" sz="2800" b="1" u="none">
                <a:latin typeface="宋体" panose="02010600030101010101" pitchFamily="2" charset="-122"/>
                <a:ea typeface="宋体" panose="02010600030101010101" pitchFamily="2" charset="-122"/>
                <a:cs typeface="宋体" panose="02010600030101010101" pitchFamily="2" charset="-122"/>
              </a:rPr>
              <a:t>1</a:t>
            </a:r>
            <a:r>
              <a:rPr lang="zh-CN" altLang="en-US" sz="2800" b="1" u="none">
                <a:latin typeface="宋体" panose="02010600030101010101" pitchFamily="2" charset="-122"/>
                <a:ea typeface="宋体" panose="02010600030101010101" pitchFamily="2" charset="-122"/>
                <a:cs typeface="宋体" panose="02010600030101010101" pitchFamily="2" charset="-122"/>
              </a:rPr>
              <a:t>：商鞅变法</a:t>
            </a:r>
            <a:endParaRPr lang="zh-CN" altLang="en-US" sz="2800" b="1"/>
          </a:p>
        </p:txBody>
      </p:sp>
      <p:graphicFrame>
        <p:nvGraphicFramePr>
          <p:cNvPr id="4" name="表格 3"/>
          <p:cNvGraphicFramePr/>
          <p:nvPr>
            <p:custDataLst>
              <p:tags r:id="rId1"/>
            </p:custDataLst>
          </p:nvPr>
        </p:nvGraphicFramePr>
        <p:xfrm>
          <a:off x="196215" y="1758315"/>
          <a:ext cx="11659870" cy="5045712"/>
        </p:xfrm>
        <a:graphic>
          <a:graphicData uri="http://schemas.openxmlformats.org/drawingml/2006/table">
            <a:tbl>
              <a:tblPr firstRow="1" bandRow="1">
                <a:tableStyleId>{5940675A-B579-460E-94D1-54222C63F5DA}</a:tableStyleId>
              </a:tblPr>
              <a:tblGrid>
                <a:gridCol w="886460"/>
                <a:gridCol w="5601970"/>
                <a:gridCol w="5171440"/>
              </a:tblGrid>
              <a:tr h="914400">
                <a:tc>
                  <a:txBody>
                    <a:bodyPr/>
                    <a:lstStyle/>
                    <a:p>
                      <a:pPr marL="0" indent="0" algn="l">
                        <a:buNone/>
                      </a:pPr>
                      <a:r>
                        <a:rPr lang="en-US" altLang="zh-CN" sz="2000" b="1" u="none">
                          <a:latin typeface="宋体" panose="02010600030101010101" pitchFamily="2" charset="-122"/>
                          <a:ea typeface="宋体" panose="02010600030101010101" pitchFamily="2" charset="-122"/>
                          <a:cs typeface="宋体" panose="02010600030101010101" pitchFamily="2" charset="-122"/>
                        </a:rPr>
                        <a:t> </a:t>
                      </a:r>
                      <a:r>
                        <a:rPr lang="zh-CN" altLang="en-US" sz="2000" b="1" u="none">
                          <a:latin typeface="宋体" panose="02010600030101010101" pitchFamily="2" charset="-122"/>
                          <a:ea typeface="宋体" panose="02010600030101010101" pitchFamily="2" charset="-122"/>
                          <a:cs typeface="宋体" panose="02010600030101010101" pitchFamily="2" charset="-122"/>
                        </a:rPr>
                        <a:t>背景</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marL="0" indent="0" algn="l">
                        <a:buNone/>
                      </a:pPr>
                      <a:r>
                        <a:rPr lang="en-US" altLang="zh-CN" sz="2000" b="1" u="none">
                          <a:latin typeface="宋体" panose="02010600030101010101" pitchFamily="2" charset="-122"/>
                          <a:ea typeface="宋体" panose="02010600030101010101" pitchFamily="2" charset="-122"/>
                          <a:cs typeface="宋体" panose="02010600030101010101" pitchFamily="2" charset="-122"/>
                        </a:rPr>
                        <a:t>1</a:t>
                      </a:r>
                      <a:r>
                        <a:rPr lang="zh-CN" altLang="en-US" sz="2000" b="1" u="none">
                          <a:latin typeface="宋体" panose="02010600030101010101" pitchFamily="2" charset="-122"/>
                          <a:ea typeface="宋体" panose="02010600030101010101" pitchFamily="2" charset="-122"/>
                          <a:cs typeface="宋体" panose="02010600030101010101" pitchFamily="2" charset="-122"/>
                        </a:rPr>
                        <a:t>、政治：</a:t>
                      </a:r>
                      <a:r>
                        <a:rPr lang="zh-CN" altLang="en-US" sz="2000" b="1" u="none">
                          <a:solidFill>
                            <a:srgbClr val="FF0000"/>
                          </a:solidFill>
                          <a:latin typeface="宋体" panose="02010600030101010101" pitchFamily="2" charset="-122"/>
                          <a:ea typeface="宋体" panose="02010600030101010101" pitchFamily="2" charset="-122"/>
                          <a:cs typeface="宋体" panose="02010600030101010101" pitchFamily="2" charset="-122"/>
                        </a:rPr>
                        <a:t>战国时期各诸侯国为了富国强兵</a:t>
                      </a:r>
                      <a:r>
                        <a:rPr lang="zh-CN" altLang="en-US" sz="2000" b="1" u="none">
                          <a:latin typeface="宋体" panose="02010600030101010101" pitchFamily="2" charset="-122"/>
                          <a:ea typeface="宋体" panose="02010600030101010101" pitchFamily="2" charset="-122"/>
                          <a:cs typeface="宋体" panose="02010600030101010101" pitchFamily="2" charset="-122"/>
                        </a:rPr>
                        <a:t>对本国落后的制度进行改革，秦孝公变法图强，任用商鞅进行变法</a:t>
                      </a:r>
                      <a:r>
                        <a:rPr lang="en-US" altLang="zh-CN" sz="2000" b="1" u="none">
                          <a:latin typeface="宋体" panose="02010600030101010101" pitchFamily="2" charset="-122"/>
                          <a:ea typeface="宋体" panose="02010600030101010101" pitchFamily="2" charset="-122"/>
                          <a:cs typeface="宋体" panose="02010600030101010101" pitchFamily="2" charset="-122"/>
                        </a:rPr>
                        <a:t>2</a:t>
                      </a:r>
                      <a:r>
                        <a:rPr lang="zh-CN" altLang="en-US" sz="2000" b="1" u="none">
                          <a:latin typeface="宋体" panose="02010600030101010101" pitchFamily="2" charset="-122"/>
                          <a:ea typeface="宋体" panose="02010600030101010101" pitchFamily="2" charset="-122"/>
                          <a:cs typeface="宋体" panose="02010600030101010101" pitchFamily="2" charset="-122"/>
                        </a:rPr>
                        <a:t>、经济：铁器牛耕的使用与推广，促进生产力的发展，新型地主阶级为发展封建经济掀起变法运动</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20040">
                <a:tc>
                  <a:txBody>
                    <a:bodyPr/>
                    <a:lstStyle/>
                    <a:p>
                      <a:pPr marL="0" indent="0" algn="l">
                        <a:buNone/>
                      </a:pPr>
                      <a:r>
                        <a:rPr lang="zh-CN" altLang="en-US" sz="2000" b="1" u="none">
                          <a:latin typeface="宋体" panose="02010600030101010101" pitchFamily="2" charset="-122"/>
                          <a:ea typeface="宋体" panose="02010600030101010101" pitchFamily="2" charset="-122"/>
                          <a:cs typeface="宋体" panose="02010600030101010101" pitchFamily="2" charset="-122"/>
                        </a:rPr>
                        <a:t>目的</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marL="0" indent="0" algn="l">
                        <a:buNone/>
                      </a:pPr>
                      <a:r>
                        <a:rPr lang="zh-CN" altLang="en-US" sz="2000" b="1" u="none">
                          <a:latin typeface="宋体" panose="02010600030101010101" pitchFamily="2" charset="-122"/>
                          <a:ea typeface="宋体" panose="02010600030101010101" pitchFamily="2" charset="-122"/>
                          <a:cs typeface="宋体" panose="02010600030101010101" pitchFamily="2" charset="-122"/>
                        </a:rPr>
                        <a:t>富国强兵</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19405">
                <a:tc>
                  <a:txBody>
                    <a:bodyPr/>
                    <a:lstStyle/>
                    <a:p>
                      <a:pPr marL="0" indent="0" algn="l">
                        <a:buNone/>
                      </a:pPr>
                      <a:r>
                        <a:rPr lang="zh-CN" altLang="en-US" sz="2000" b="1" u="none">
                          <a:latin typeface="宋体" panose="02010600030101010101" pitchFamily="2" charset="-122"/>
                          <a:ea typeface="宋体" panose="02010600030101010101" pitchFamily="2" charset="-122"/>
                          <a:cs typeface="宋体" panose="02010600030101010101" pitchFamily="2" charset="-122"/>
                        </a:rPr>
                        <a:t>时间</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marL="0" indent="0" algn="l">
                        <a:buNone/>
                      </a:pPr>
                      <a:r>
                        <a:rPr lang="zh-CN" altLang="en-US" sz="2000" b="1" u="none">
                          <a:latin typeface="宋体" panose="02010600030101010101" pitchFamily="2" charset="-122"/>
                          <a:ea typeface="宋体" panose="02010600030101010101" pitchFamily="2" charset="-122"/>
                          <a:cs typeface="宋体" panose="02010600030101010101" pitchFamily="2" charset="-122"/>
                        </a:rPr>
                        <a:t>公元前</a:t>
                      </a:r>
                      <a:r>
                        <a:rPr lang="en-US" altLang="zh-CN" sz="2000" b="1" u="none">
                          <a:latin typeface="宋体" panose="02010600030101010101" pitchFamily="2" charset="-122"/>
                          <a:ea typeface="宋体" panose="02010600030101010101" pitchFamily="2" charset="-122"/>
                          <a:cs typeface="宋体" panose="02010600030101010101" pitchFamily="2" charset="-122"/>
                        </a:rPr>
                        <a:t>356</a:t>
                      </a:r>
                      <a:r>
                        <a:rPr lang="zh-CN" altLang="en-US" sz="2000" b="1" u="none">
                          <a:latin typeface="宋体" panose="02010600030101010101" pitchFamily="2" charset="-122"/>
                          <a:ea typeface="宋体" panose="02010600030101010101" pitchFamily="2" charset="-122"/>
                          <a:cs typeface="宋体" panose="02010600030101010101" pitchFamily="2" charset="-122"/>
                        </a:rPr>
                        <a:t>年</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19405">
                <a:tc gridSpan="2">
                  <a:txBody>
                    <a:bodyPr/>
                    <a:lstStyle/>
                    <a:p>
                      <a:pPr marL="0" indent="0" algn="l">
                        <a:buNone/>
                      </a:pPr>
                      <a:r>
                        <a:rPr lang="en-US" altLang="zh-CN" sz="2000" b="1" u="none">
                          <a:latin typeface="宋体" panose="02010600030101010101" pitchFamily="2" charset="-122"/>
                          <a:ea typeface="宋体" panose="02010600030101010101" pitchFamily="2" charset="-122"/>
                          <a:cs typeface="宋体" panose="02010600030101010101" pitchFamily="2" charset="-122"/>
                        </a:rPr>
                        <a:t>                 </a:t>
                      </a:r>
                      <a:r>
                        <a:rPr lang="zh-CN" altLang="en-US" sz="2000" b="1" u="none">
                          <a:latin typeface="宋体" panose="02010600030101010101" pitchFamily="2" charset="-122"/>
                          <a:ea typeface="宋体" panose="02010600030101010101" pitchFamily="2" charset="-122"/>
                          <a:cs typeface="宋体" panose="02010600030101010101" pitchFamily="2" charset="-122"/>
                        </a:rPr>
                        <a:t>内   容</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l">
                        <a:buNone/>
                      </a:pPr>
                      <a:r>
                        <a:rPr lang="en-US" altLang="zh-CN" sz="2000" b="1" u="none">
                          <a:latin typeface="宋体" panose="02010600030101010101" pitchFamily="2" charset="-122"/>
                          <a:ea typeface="宋体" panose="02010600030101010101" pitchFamily="2" charset="-122"/>
                          <a:cs typeface="宋体" panose="02010600030101010101" pitchFamily="2" charset="-122"/>
                        </a:rPr>
                        <a:t>              </a:t>
                      </a:r>
                      <a:r>
                        <a:rPr lang="zh-CN" altLang="en-US" sz="2000" b="1" u="none">
                          <a:latin typeface="宋体" panose="02010600030101010101" pitchFamily="2" charset="-122"/>
                          <a:ea typeface="宋体" panose="02010600030101010101" pitchFamily="2" charset="-122"/>
                          <a:cs typeface="宋体" panose="02010600030101010101" pitchFamily="2" charset="-122"/>
                        </a:rPr>
                        <a:t>影    响</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19200">
                <a:tc gridSpan="2">
                  <a:txBody>
                    <a:bodyPr/>
                    <a:lstStyle/>
                    <a:p>
                      <a:pPr marL="0" indent="0" algn="l">
                        <a:buNone/>
                      </a:pPr>
                      <a:r>
                        <a:rPr lang="zh-CN" altLang="en-US" sz="2000" b="1" u="none">
                          <a:latin typeface="宋体" panose="02010600030101010101" pitchFamily="2" charset="-122"/>
                          <a:ea typeface="宋体" panose="02010600030101010101" pitchFamily="2" charset="-122"/>
                          <a:cs typeface="宋体" panose="02010600030101010101" pitchFamily="2" charset="-122"/>
                        </a:rPr>
                        <a:t>经济：</a:t>
                      </a:r>
                      <a:r>
                        <a:rPr lang="en-US" altLang="zh-CN" sz="2000" b="1" u="none">
                          <a:latin typeface="宋体" panose="02010600030101010101" pitchFamily="2" charset="-122"/>
                          <a:ea typeface="宋体" panose="02010600030101010101" pitchFamily="2" charset="-122"/>
                          <a:cs typeface="宋体" panose="02010600030101010101" pitchFamily="2" charset="-122"/>
                        </a:rPr>
                        <a:t>1</a:t>
                      </a:r>
                      <a:r>
                        <a:rPr lang="zh-CN" altLang="en-US" sz="2000" b="1" u="none">
                          <a:latin typeface="宋体" panose="02010600030101010101" pitchFamily="2" charset="-122"/>
                          <a:ea typeface="宋体" panose="02010600030101010101" pitchFamily="2" charset="-122"/>
                          <a:cs typeface="宋体" panose="02010600030101010101" pitchFamily="2" charset="-122"/>
                        </a:rPr>
                        <a:t>、奖励生产（生产粮食和布帛多的人，免除劳役；重农抑商从事商业而贫困的人全家罚做奴隶）</a:t>
                      </a:r>
                      <a:r>
                        <a:rPr lang="en-US" altLang="zh-CN" sz="2000" b="1" u="none">
                          <a:latin typeface="宋体" panose="02010600030101010101" pitchFamily="2" charset="-122"/>
                          <a:ea typeface="宋体" panose="02010600030101010101" pitchFamily="2" charset="-122"/>
                          <a:cs typeface="宋体" panose="02010600030101010101" pitchFamily="2" charset="-122"/>
                        </a:rPr>
                        <a:t>2</a:t>
                      </a:r>
                      <a:r>
                        <a:rPr lang="zh-CN" altLang="en-US" sz="2000" b="1" u="none">
                          <a:latin typeface="宋体" panose="02010600030101010101" pitchFamily="2" charset="-122"/>
                          <a:ea typeface="宋体" panose="02010600030101010101" pitchFamily="2" charset="-122"/>
                          <a:cs typeface="宋体" panose="02010600030101010101" pitchFamily="2" charset="-122"/>
                        </a:rPr>
                        <a:t>、废除井田制，承认土地私有，允许土地自由买卖；</a:t>
                      </a:r>
                      <a:r>
                        <a:rPr lang="en-US" altLang="zh-CN" sz="2000" b="1" u="none">
                          <a:latin typeface="宋体" panose="02010600030101010101" pitchFamily="2" charset="-122"/>
                          <a:ea typeface="宋体" panose="02010600030101010101" pitchFamily="2" charset="-122"/>
                          <a:cs typeface="宋体" panose="02010600030101010101" pitchFamily="2" charset="-122"/>
                        </a:rPr>
                        <a:t>3</a:t>
                      </a:r>
                      <a:r>
                        <a:rPr lang="zh-CN" altLang="en-US" sz="2000" b="1" u="none">
                          <a:latin typeface="宋体" panose="02010600030101010101" pitchFamily="2" charset="-122"/>
                          <a:ea typeface="宋体" panose="02010600030101010101" pitchFamily="2" charset="-122"/>
                          <a:cs typeface="宋体" panose="02010600030101010101" pitchFamily="2" charset="-122"/>
                        </a:rPr>
                        <a:t>、重农抑商</a:t>
                      </a:r>
                      <a:r>
                        <a:rPr lang="en-US" altLang="zh-CN" sz="2000" b="1" u="none">
                          <a:latin typeface="宋体" panose="02010600030101010101" pitchFamily="2" charset="-122"/>
                          <a:ea typeface="宋体" panose="02010600030101010101" pitchFamily="2" charset="-122"/>
                          <a:cs typeface="宋体" panose="02010600030101010101" pitchFamily="2" charset="-122"/>
                        </a:rPr>
                        <a:t>4</a:t>
                      </a:r>
                      <a:r>
                        <a:rPr lang="zh-CN" altLang="en-US" sz="2000" b="1" u="none">
                          <a:latin typeface="宋体" panose="02010600030101010101" pitchFamily="2" charset="-122"/>
                          <a:ea typeface="宋体" panose="02010600030101010101" pitchFamily="2" charset="-122"/>
                          <a:cs typeface="宋体" panose="02010600030101010101" pitchFamily="2" charset="-122"/>
                        </a:rPr>
                        <a:t>、统一度量衡</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l">
                        <a:buNone/>
                      </a:pPr>
                      <a:r>
                        <a:rPr lang="en-US" altLang="zh-CN" sz="2000" b="1" u="none">
                          <a:latin typeface="宋体" panose="02010600030101010101" pitchFamily="2" charset="-122"/>
                          <a:ea typeface="宋体" panose="02010600030101010101" pitchFamily="2" charset="-122"/>
                          <a:cs typeface="宋体" panose="02010600030101010101" pitchFamily="2" charset="-122"/>
                        </a:rPr>
                        <a:t>1</a:t>
                      </a:r>
                      <a:r>
                        <a:rPr lang="zh-CN" altLang="en-US" sz="2000" b="1" u="none">
                          <a:latin typeface="宋体" panose="02010600030101010101" pitchFamily="2" charset="-122"/>
                          <a:ea typeface="宋体" panose="02010600030101010101" pitchFamily="2" charset="-122"/>
                          <a:cs typeface="宋体" panose="02010600030101010101" pitchFamily="2" charset="-122"/>
                        </a:rPr>
                        <a:t>、扩大了国家赋税兵役、徭役来源</a:t>
                      </a:r>
                      <a:r>
                        <a:rPr lang="en-US" altLang="zh-CN" sz="2000" b="1" u="none">
                          <a:latin typeface="宋体" panose="02010600030101010101" pitchFamily="2" charset="-122"/>
                          <a:ea typeface="宋体" panose="02010600030101010101" pitchFamily="2" charset="-122"/>
                          <a:cs typeface="宋体" panose="02010600030101010101" pitchFamily="2" charset="-122"/>
                        </a:rPr>
                        <a:t>2</a:t>
                      </a:r>
                      <a:r>
                        <a:rPr lang="zh-CN" altLang="en-US" sz="2000" b="1" u="none">
                          <a:latin typeface="宋体" panose="02010600030101010101" pitchFamily="2" charset="-122"/>
                          <a:ea typeface="宋体" panose="02010600030101010101" pitchFamily="2" charset="-122"/>
                          <a:cs typeface="宋体" panose="02010600030101010101" pitchFamily="2" charset="-122"/>
                        </a:rPr>
                        <a:t>、加强了对地方的控制。</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57580">
                <a:tc gridSpan="2">
                  <a:txBody>
                    <a:bodyPr/>
                    <a:lstStyle/>
                    <a:p>
                      <a:pPr marL="0" indent="0" algn="l">
                        <a:buNone/>
                      </a:pPr>
                      <a:r>
                        <a:rPr lang="zh-CN" altLang="en-US" sz="2000" b="1" u="none">
                          <a:latin typeface="宋体" panose="02010600030101010101" pitchFamily="2" charset="-122"/>
                          <a:ea typeface="宋体" panose="02010600030101010101" pitchFamily="2" charset="-122"/>
                          <a:cs typeface="宋体" panose="02010600030101010101" pitchFamily="2" charset="-122"/>
                        </a:rPr>
                        <a:t>政治：</a:t>
                      </a:r>
                      <a:r>
                        <a:rPr lang="en-US" altLang="zh-CN" sz="2000" b="1" u="none">
                          <a:latin typeface="宋体" panose="02010600030101010101" pitchFamily="2" charset="-122"/>
                          <a:ea typeface="宋体" panose="02010600030101010101" pitchFamily="2" charset="-122"/>
                          <a:cs typeface="宋体" panose="02010600030101010101" pitchFamily="2" charset="-122"/>
                        </a:rPr>
                        <a:t>1</a:t>
                      </a:r>
                      <a:r>
                        <a:rPr lang="zh-CN" altLang="en-US" sz="2000" b="1" u="none">
                          <a:latin typeface="宋体" panose="02010600030101010101" pitchFamily="2" charset="-122"/>
                          <a:ea typeface="宋体" panose="02010600030101010101" pitchFamily="2" charset="-122"/>
                          <a:cs typeface="宋体" panose="02010600030101010101" pitchFamily="2" charset="-122"/>
                        </a:rPr>
                        <a:t>、编制户口，加强刑罚，（一家犯法其他人家如隐瞒不告就以相同的罪名处罚）</a:t>
                      </a:r>
                      <a:r>
                        <a:rPr lang="en-US" altLang="zh-CN" sz="2000" b="1" u="none">
                          <a:latin typeface="宋体" panose="02010600030101010101" pitchFamily="2" charset="-122"/>
                          <a:ea typeface="宋体" panose="02010600030101010101" pitchFamily="2" charset="-122"/>
                          <a:cs typeface="宋体" panose="02010600030101010101" pitchFamily="2" charset="-122"/>
                        </a:rPr>
                        <a:t>2</a:t>
                      </a:r>
                      <a:r>
                        <a:rPr lang="zh-CN" altLang="en-US" sz="2000" b="1" u="none">
                          <a:latin typeface="宋体" panose="02010600030101010101" pitchFamily="2" charset="-122"/>
                          <a:ea typeface="宋体" panose="02010600030101010101" pitchFamily="2" charset="-122"/>
                          <a:cs typeface="宋体" panose="02010600030101010101" pitchFamily="2" charset="-122"/>
                        </a:rPr>
                        <a:t>、</a:t>
                      </a:r>
                      <a:r>
                        <a:rPr lang="zh-CN" altLang="en-US" sz="2000" b="1" u="none">
                          <a:solidFill>
                            <a:srgbClr val="FF0000"/>
                          </a:solidFill>
                          <a:latin typeface="宋体" panose="02010600030101010101" pitchFamily="2" charset="-122"/>
                          <a:ea typeface="宋体" panose="02010600030101010101" pitchFamily="2" charset="-122"/>
                          <a:cs typeface="宋体" panose="02010600030101010101" pitchFamily="2" charset="-122"/>
                        </a:rPr>
                        <a:t>推行县制</a:t>
                      </a:r>
                      <a:r>
                        <a:rPr lang="zh-CN" altLang="en-US" sz="2000" b="1" u="none">
                          <a:latin typeface="宋体" panose="02010600030101010101" pitchFamily="2" charset="-122"/>
                          <a:ea typeface="宋体" panose="02010600030101010101" pitchFamily="2" charset="-122"/>
                          <a:cs typeface="宋体" panose="02010600030101010101" pitchFamily="2" charset="-122"/>
                        </a:rPr>
                        <a:t>，县令由国君任命</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l">
                        <a:buNone/>
                      </a:pPr>
                      <a:r>
                        <a:rPr lang="en-US" altLang="zh-CN" sz="2000" b="1" u="none">
                          <a:latin typeface="宋体" panose="02010600030101010101" pitchFamily="2" charset="-122"/>
                          <a:ea typeface="宋体" panose="02010600030101010101" pitchFamily="2" charset="-122"/>
                          <a:cs typeface="宋体" panose="02010600030101010101" pitchFamily="2" charset="-122"/>
                        </a:rPr>
                        <a:t>1</a:t>
                      </a:r>
                      <a:r>
                        <a:rPr lang="zh-CN" altLang="en-US" sz="2000" b="1" u="none">
                          <a:latin typeface="宋体" panose="02010600030101010101" pitchFamily="2" charset="-122"/>
                          <a:ea typeface="宋体" panose="02010600030101010101" pitchFamily="2" charset="-122"/>
                          <a:cs typeface="宋体" panose="02010600030101010101" pitchFamily="2" charset="-122"/>
                        </a:rPr>
                        <a:t>、瓦解了旧的血缘宗法制度中央集权制度的建设从此开始</a:t>
                      </a:r>
                      <a:r>
                        <a:rPr lang="en-US" altLang="zh-CN" sz="2000" b="1" u="none">
                          <a:latin typeface="宋体" panose="02010600030101010101" pitchFamily="2" charset="-122"/>
                          <a:ea typeface="宋体" panose="02010600030101010101" pitchFamily="2" charset="-122"/>
                          <a:cs typeface="宋体" panose="02010600030101010101" pitchFamily="2" charset="-122"/>
                        </a:rPr>
                        <a:t>2</a:t>
                      </a:r>
                      <a:r>
                        <a:rPr lang="zh-CN" altLang="en-US" sz="2000" b="1" u="none">
                          <a:latin typeface="宋体" panose="02010600030101010101" pitchFamily="2" charset="-122"/>
                          <a:ea typeface="宋体" panose="02010600030101010101" pitchFamily="2" charset="-122"/>
                          <a:cs typeface="宋体" panose="02010600030101010101" pitchFamily="2" charset="-122"/>
                        </a:rPr>
                        <a:t>、严刑峻法也是导致后来秦朝灭亡的主要原因</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6870">
                <a:tc gridSpan="2">
                  <a:txBody>
                    <a:bodyPr/>
                    <a:lstStyle/>
                    <a:p>
                      <a:pPr marL="0" indent="0" algn="l">
                        <a:buNone/>
                      </a:pPr>
                      <a:r>
                        <a:rPr lang="zh-CN" altLang="en-US" sz="2000" b="1" u="none">
                          <a:latin typeface="宋体" panose="02010600030101010101" pitchFamily="2" charset="-122"/>
                          <a:ea typeface="宋体" panose="02010600030101010101" pitchFamily="2" charset="-122"/>
                          <a:cs typeface="宋体" panose="02010600030101010101" pitchFamily="2" charset="-122"/>
                        </a:rPr>
                        <a:t>军事：</a:t>
                      </a:r>
                      <a:r>
                        <a:rPr lang="zh-CN" altLang="en-US" sz="2000" b="1" u="none">
                          <a:solidFill>
                            <a:srgbClr val="FF0000"/>
                          </a:solidFill>
                          <a:latin typeface="宋体" panose="02010600030101010101" pitchFamily="2" charset="-122"/>
                          <a:ea typeface="宋体" panose="02010600030101010101" pitchFamily="2" charset="-122"/>
                          <a:cs typeface="宋体" panose="02010600030101010101" pitchFamily="2" charset="-122"/>
                        </a:rPr>
                        <a:t>奖励军功</a:t>
                      </a:r>
                      <a:r>
                        <a:rPr lang="zh-CN" altLang="en-US" sz="2000" b="1" u="none">
                          <a:latin typeface="宋体" panose="02010600030101010101" pitchFamily="2" charset="-122"/>
                          <a:ea typeface="宋体" panose="02010600030101010101" pitchFamily="2" charset="-122"/>
                          <a:cs typeface="宋体" panose="02010600030101010101" pitchFamily="2" charset="-122"/>
                        </a:rPr>
                        <a:t>（按军功授爵）</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l">
                        <a:buNone/>
                      </a:pPr>
                      <a:r>
                        <a:rPr lang="zh-CN" altLang="en-US" sz="2000" b="1" u="none">
                          <a:latin typeface="宋体" panose="02010600030101010101" pitchFamily="2" charset="-122"/>
                          <a:ea typeface="宋体" panose="02010600030101010101" pitchFamily="2" charset="-122"/>
                          <a:cs typeface="宋体" panose="02010600030101010101" pitchFamily="2" charset="-122"/>
                        </a:rPr>
                        <a:t>有利于军队战斗力的加强</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8810">
                <a:tc>
                  <a:txBody>
                    <a:bodyPr/>
                    <a:lstStyle/>
                    <a:p>
                      <a:pPr marL="0" indent="0" algn="l">
                        <a:buNone/>
                      </a:pPr>
                      <a:r>
                        <a:rPr lang="zh-CN" altLang="en-US" sz="2000" b="1" u="none">
                          <a:latin typeface="宋体" panose="02010600030101010101" pitchFamily="2" charset="-122"/>
                          <a:ea typeface="宋体" panose="02010600030101010101" pitchFamily="2" charset="-122"/>
                          <a:cs typeface="宋体" panose="02010600030101010101" pitchFamily="2" charset="-122"/>
                        </a:rPr>
                        <a:t>作用</a:t>
                      </a:r>
                      <a:endParaRPr lang="zh-CN" altLang="en-US" sz="2000" b="1" u="none">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marL="0" indent="0" algn="l">
                        <a:buNone/>
                      </a:pPr>
                      <a:r>
                        <a:rPr lang="en-US" altLang="zh-CN" sz="2000" b="1" u="none">
                          <a:latin typeface="宋体" panose="02010600030101010101" pitchFamily="2" charset="-122"/>
                          <a:ea typeface="宋体" panose="02010600030101010101" pitchFamily="2" charset="-122"/>
                          <a:cs typeface="宋体" panose="02010600030101010101" pitchFamily="2" charset="-122"/>
                        </a:rPr>
                        <a:t>1</a:t>
                      </a:r>
                      <a:r>
                        <a:rPr lang="zh-CN" altLang="en-US" sz="2000" b="1" u="none">
                          <a:latin typeface="宋体" panose="02010600030101010101" pitchFamily="2" charset="-122"/>
                          <a:ea typeface="宋体" panose="02010600030101010101" pitchFamily="2" charset="-122"/>
                          <a:cs typeface="宋体" panose="02010600030101010101" pitchFamily="2" charset="-122"/>
                        </a:rPr>
                        <a:t>、使秦国强大为后来统一六国奠定了基础</a:t>
                      </a:r>
                      <a:r>
                        <a:rPr lang="en-US" altLang="zh-CN" sz="2000" b="1" u="none">
                          <a:latin typeface="宋体" panose="02010600030101010101" pitchFamily="2" charset="-122"/>
                          <a:ea typeface="宋体" panose="02010600030101010101" pitchFamily="2" charset="-122"/>
                          <a:cs typeface="宋体" panose="02010600030101010101" pitchFamily="2" charset="-122"/>
                        </a:rPr>
                        <a:t>2</a:t>
                      </a:r>
                      <a:r>
                        <a:rPr lang="zh-CN" altLang="en-US" sz="2000" b="1" u="none">
                          <a:latin typeface="宋体" panose="02010600030101010101" pitchFamily="2" charset="-122"/>
                          <a:ea typeface="宋体" panose="02010600030101010101" pitchFamily="2" charset="-122"/>
                          <a:cs typeface="宋体" panose="02010600030101010101" pitchFamily="2" charset="-122"/>
                        </a:rPr>
                        <a:t>、为我国</a:t>
                      </a:r>
                      <a:r>
                        <a:rPr lang="zh-CN" altLang="en-US" sz="2000" b="1" u="none">
                          <a:solidFill>
                            <a:srgbClr val="FF0000"/>
                          </a:solidFill>
                          <a:latin typeface="宋体" panose="02010600030101010101" pitchFamily="2" charset="-122"/>
                          <a:ea typeface="宋体" panose="02010600030101010101" pitchFamily="2" charset="-122"/>
                          <a:cs typeface="宋体" panose="02010600030101010101" pitchFamily="2" charset="-122"/>
                        </a:rPr>
                        <a:t>封建政治制度的确立奠定基</a:t>
                      </a:r>
                      <a:endParaRPr lang="zh-CN" altLang="en-US" sz="2000" b="1" u="none">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2" name="文本框 1"/>
          <p:cNvSpPr txBox="1"/>
          <p:nvPr/>
        </p:nvSpPr>
        <p:spPr>
          <a:xfrm>
            <a:off x="43180" y="318135"/>
            <a:ext cx="5364480" cy="583565"/>
          </a:xfrm>
          <a:prstGeom prst="rect">
            <a:avLst/>
          </a:prstGeom>
          <a:noFill/>
        </p:spPr>
        <p:txBody>
          <a:bodyPr wrap="square" rtlCol="0">
            <a:spAutoFit/>
          </a:bodyPr>
          <a:p>
            <a:r>
              <a:rPr lang="zh-CN" altLang="en-US" sz="3200"/>
              <a:t>二、考点精读</a:t>
            </a:r>
            <a:endParaRPr lang="zh-CN" altLang="en-US" sz="32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48970" y="514350"/>
            <a:ext cx="5081905" cy="645160"/>
          </a:xfrm>
          <a:prstGeom prst="rect">
            <a:avLst/>
          </a:prstGeom>
          <a:noFill/>
        </p:spPr>
        <p:txBody>
          <a:bodyPr wrap="square" rtlCol="0" anchor="t">
            <a:spAutoFit/>
          </a:bodyPr>
          <a:p>
            <a:r>
              <a:rPr lang="zh-CN" altLang="en-US" sz="3600"/>
              <a:t>例</a:t>
            </a:r>
            <a:r>
              <a:rPr lang="en-US" altLang="zh-CN" sz="3600"/>
              <a:t>2</a:t>
            </a:r>
            <a:r>
              <a:rPr lang="zh-CN" altLang="en-US" sz="3600"/>
              <a:t>：</a:t>
            </a:r>
            <a:r>
              <a:rPr lang="zh-CN" altLang="en-US" sz="3600"/>
              <a:t>第二次国共合作</a:t>
            </a:r>
            <a:endParaRPr lang="zh-CN" altLang="en-US" sz="3600"/>
          </a:p>
        </p:txBody>
      </p:sp>
      <p:graphicFrame>
        <p:nvGraphicFramePr>
          <p:cNvPr id="5" name="表格 4"/>
          <p:cNvGraphicFramePr/>
          <p:nvPr>
            <p:custDataLst>
              <p:tags r:id="rId1"/>
            </p:custDataLst>
          </p:nvPr>
        </p:nvGraphicFramePr>
        <p:xfrm>
          <a:off x="812800" y="1625600"/>
          <a:ext cx="10483850" cy="4114800"/>
        </p:xfrm>
        <a:graphic>
          <a:graphicData uri="http://schemas.openxmlformats.org/drawingml/2006/table">
            <a:tbl>
              <a:tblPr firstRow="1" bandRow="1">
                <a:tableStyleId>{5C22544A-7EE6-4342-B048-85BDC9FD1C3A}</a:tableStyleId>
              </a:tblPr>
              <a:tblGrid>
                <a:gridCol w="1115695"/>
                <a:gridCol w="9368155"/>
              </a:tblGrid>
              <a:tr h="439420">
                <a:tc>
                  <a:txBody>
                    <a:bodyPr/>
                    <a:p>
                      <a:pPr>
                        <a:buNone/>
                      </a:pPr>
                      <a:r>
                        <a:rPr lang="zh-CN" altLang="en-US" sz="2400">
                          <a:sym typeface="+mn-ea"/>
                        </a:rPr>
                        <a:t>时间</a:t>
                      </a:r>
                      <a:endParaRPr lang="zh-CN" altLang="en-US" sz="2400">
                        <a:sym typeface="+mn-ea"/>
                      </a:endParaRPr>
                    </a:p>
                  </a:txBody>
                  <a:tcPr/>
                </a:tc>
                <a:tc>
                  <a:txBody>
                    <a:bodyPr/>
                    <a:p>
                      <a:pPr>
                        <a:buNone/>
                      </a:pPr>
                      <a:r>
                        <a:rPr lang="zh-CN" altLang="en-US" sz="2400"/>
                        <a:t>1937年9月</a:t>
                      </a:r>
                      <a:r>
                        <a:rPr lang="en-US" altLang="zh-CN" sz="2400"/>
                        <a:t>——</a:t>
                      </a:r>
                      <a:r>
                        <a:rPr lang="zh-CN" altLang="en-US" sz="2400"/>
                        <a:t>1946年</a:t>
                      </a:r>
                      <a:endParaRPr lang="zh-CN" altLang="en-US" sz="2400"/>
                    </a:p>
                  </a:txBody>
                  <a:tcPr/>
                </a:tc>
              </a:tr>
              <a:tr h="438785">
                <a:tc>
                  <a:txBody>
                    <a:bodyPr/>
                    <a:p>
                      <a:pPr>
                        <a:buNone/>
                      </a:pPr>
                      <a:r>
                        <a:rPr lang="zh-CN" altLang="en-US" sz="2400">
                          <a:sym typeface="+mn-ea"/>
                        </a:rPr>
                        <a:t>背景</a:t>
                      </a:r>
                      <a:endParaRPr lang="zh-CN" altLang="en-US" sz="2400">
                        <a:sym typeface="+mn-ea"/>
                      </a:endParaRPr>
                    </a:p>
                  </a:txBody>
                  <a:tcPr/>
                </a:tc>
                <a:tc>
                  <a:txBody>
                    <a:bodyPr/>
                    <a:p>
                      <a:pPr>
                        <a:buNone/>
                      </a:pPr>
                      <a:r>
                        <a:rPr lang="zh-CN" altLang="en-US" sz="2400"/>
                        <a:t>西安事变后抗日民族统一战线初步形成七七事变后民族危机空前严重</a:t>
                      </a:r>
                      <a:endParaRPr lang="zh-CN" altLang="en-US" sz="2400"/>
                    </a:p>
                  </a:txBody>
                  <a:tcPr/>
                </a:tc>
              </a:tr>
              <a:tr h="439420">
                <a:tc>
                  <a:txBody>
                    <a:bodyPr/>
                    <a:p>
                      <a:pPr>
                        <a:buNone/>
                      </a:pPr>
                      <a:r>
                        <a:rPr lang="zh-CN" altLang="en-US" sz="2400">
                          <a:sym typeface="+mn-ea"/>
                        </a:rPr>
                        <a:t>标志</a:t>
                      </a:r>
                      <a:endParaRPr lang="zh-CN" altLang="en-US" sz="2400">
                        <a:sym typeface="+mn-ea"/>
                      </a:endParaRPr>
                    </a:p>
                  </a:txBody>
                  <a:tcPr/>
                </a:tc>
                <a:tc>
                  <a:txBody>
                    <a:bodyPr/>
                    <a:p>
                      <a:pPr>
                        <a:buNone/>
                      </a:pPr>
                      <a:r>
                        <a:rPr lang="zh-CN" altLang="en-US" sz="2400"/>
                        <a:t>1937年9月《国共合作宣言》的发表</a:t>
                      </a:r>
                      <a:endParaRPr lang="zh-CN" altLang="en-US" sz="2400"/>
                    </a:p>
                  </a:txBody>
                  <a:tcPr/>
                </a:tc>
              </a:tr>
              <a:tr h="1053465">
                <a:tc>
                  <a:txBody>
                    <a:bodyPr/>
                    <a:p>
                      <a:pPr>
                        <a:buNone/>
                      </a:pPr>
                      <a:r>
                        <a:rPr lang="zh-CN" altLang="en-US" sz="2400">
                          <a:sym typeface="+mn-ea"/>
                        </a:rPr>
                        <a:t>进程</a:t>
                      </a:r>
                      <a:endParaRPr lang="zh-CN" altLang="en-US" sz="2400">
                        <a:sym typeface="+mn-ea"/>
                      </a:endParaRPr>
                    </a:p>
                  </a:txBody>
                  <a:tcPr/>
                </a:tc>
                <a:tc>
                  <a:txBody>
                    <a:bodyPr/>
                    <a:p>
                      <a:pPr>
                        <a:buNone/>
                      </a:pPr>
                      <a:r>
                        <a:rPr lang="zh-CN" altLang="en-US" sz="2400"/>
                        <a:t>（</a:t>
                      </a:r>
                      <a:r>
                        <a:rPr lang="en-US" altLang="zh-CN" sz="2400"/>
                        <a:t>1</a:t>
                      </a:r>
                      <a:r>
                        <a:rPr lang="zh-CN" altLang="en-US" sz="2400"/>
                        <a:t>）1937年8月，中国工农红军主力改编为国民革命军第八路军，南方八省的游击队改编为国民革命军新编第四军（</a:t>
                      </a:r>
                      <a:r>
                        <a:rPr lang="en-US" altLang="zh-CN" sz="2400"/>
                        <a:t>2</a:t>
                      </a:r>
                      <a:r>
                        <a:rPr lang="zh-CN" altLang="en-US" sz="2400"/>
                        <a:t>）</a:t>
                      </a:r>
                      <a:r>
                        <a:rPr lang="en-US" altLang="zh-CN" sz="2400"/>
                        <a:t>19</a:t>
                      </a:r>
                      <a:r>
                        <a:rPr lang="zh-CN" altLang="en-US" sz="2400"/>
                        <a:t>37年9月国共合作宣言发表蒋介石发表谈话，实际上承认中国共产党在全国的合法地位</a:t>
                      </a:r>
                      <a:endParaRPr lang="zh-CN" altLang="en-US" sz="2400"/>
                    </a:p>
                  </a:txBody>
                  <a:tcPr/>
                </a:tc>
              </a:tr>
              <a:tr h="1054100">
                <a:tc>
                  <a:txBody>
                    <a:bodyPr/>
                    <a:p>
                      <a:pPr>
                        <a:buNone/>
                      </a:pPr>
                      <a:r>
                        <a:rPr lang="zh-CN" altLang="en-US" sz="2400">
                          <a:sym typeface="+mn-ea"/>
                        </a:rPr>
                        <a:t>意义</a:t>
                      </a:r>
                      <a:endParaRPr lang="zh-CN" altLang="en-US" sz="2400">
                        <a:sym typeface="+mn-ea"/>
                      </a:endParaRPr>
                    </a:p>
                  </a:txBody>
                  <a:tcPr/>
                </a:tc>
                <a:tc>
                  <a:txBody>
                    <a:bodyPr/>
                    <a:p>
                      <a:pPr>
                        <a:buNone/>
                      </a:pPr>
                      <a:r>
                        <a:rPr lang="zh-CN" altLang="en-US" sz="2400"/>
                        <a:t>（</a:t>
                      </a:r>
                      <a:r>
                        <a:rPr lang="en-US" altLang="zh-CN" sz="2400"/>
                        <a:t>1</a:t>
                      </a:r>
                      <a:r>
                        <a:rPr lang="zh-CN" altLang="en-US" sz="2400"/>
                        <a:t>）是以国共合作为主体的抗日民族统一战线正式建立国共全民族抗战的局面正式形成。（</a:t>
                      </a:r>
                      <a:r>
                        <a:rPr lang="en-US" altLang="zh-CN" sz="2400"/>
                        <a:t>2</a:t>
                      </a:r>
                      <a:r>
                        <a:rPr lang="zh-CN" altLang="en-US" sz="2400"/>
                        <a:t>）为夺取抗日战争的最后胜利奠定了基础</a:t>
                      </a:r>
                      <a:endParaRPr lang="zh-CN" altLang="en-US" sz="2400"/>
                    </a:p>
                  </a:txBody>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p:nvPr>
            <p:custDataLst>
              <p:tags r:id="rId1"/>
            </p:custDataLst>
          </p:nvPr>
        </p:nvGraphicFramePr>
        <p:xfrm>
          <a:off x="1565910" y="2599690"/>
          <a:ext cx="8681085" cy="3108960"/>
        </p:xfrm>
        <a:graphic>
          <a:graphicData uri="http://schemas.openxmlformats.org/drawingml/2006/table">
            <a:tbl>
              <a:tblPr firstRow="1" bandRow="1">
                <a:tableStyleId>{5C22544A-7EE6-4342-B048-85BDC9FD1C3A}</a:tableStyleId>
              </a:tblPr>
              <a:tblGrid>
                <a:gridCol w="1141095"/>
                <a:gridCol w="3412490"/>
                <a:gridCol w="4127500"/>
              </a:tblGrid>
              <a:tr h="381000">
                <a:tc>
                  <a:txBody>
                    <a:bodyPr/>
                    <a:p>
                      <a:pPr>
                        <a:buNone/>
                      </a:pPr>
                      <a:endParaRPr lang="zh-CN" altLang="en-US" sz="2400" b="1"/>
                    </a:p>
                  </a:txBody>
                  <a:tcPr/>
                </a:tc>
                <a:tc>
                  <a:txBody>
                    <a:bodyPr/>
                    <a:p>
                      <a:pPr>
                        <a:buNone/>
                      </a:pPr>
                      <a:r>
                        <a:rPr lang="zh-CN" altLang="en-US" sz="2400" b="1">
                          <a:sym typeface="+mn-ea"/>
                        </a:rPr>
                        <a:t>西欧中世纪的</a:t>
                      </a:r>
                      <a:r>
                        <a:rPr lang="zh-CN" altLang="en-US" sz="2400" b="1"/>
                        <a:t>城市</a:t>
                      </a:r>
                      <a:endParaRPr lang="zh-CN" altLang="en-US" sz="2400" b="1"/>
                    </a:p>
                  </a:txBody>
                  <a:tcPr/>
                </a:tc>
                <a:tc>
                  <a:txBody>
                    <a:bodyPr/>
                    <a:p>
                      <a:pPr>
                        <a:buNone/>
                      </a:pPr>
                      <a:r>
                        <a:rPr lang="zh-CN" altLang="en-US" sz="2400" b="1"/>
                        <a:t>中国古代的城市</a:t>
                      </a:r>
                      <a:endParaRPr lang="zh-CN" altLang="en-US" sz="2400" b="1"/>
                    </a:p>
                  </a:txBody>
                  <a:tcPr/>
                </a:tc>
              </a:tr>
              <a:tr h="381000">
                <a:tc>
                  <a:txBody>
                    <a:bodyPr/>
                    <a:p>
                      <a:pPr>
                        <a:buNone/>
                      </a:pPr>
                      <a:r>
                        <a:rPr lang="zh-CN" altLang="en-US" sz="2400" b="1"/>
                        <a:t>规模</a:t>
                      </a:r>
                      <a:endParaRPr lang="zh-CN" altLang="en-US" sz="2400" b="1"/>
                    </a:p>
                  </a:txBody>
                  <a:tcPr/>
                </a:tc>
                <a:tc>
                  <a:txBody>
                    <a:bodyPr/>
                    <a:p>
                      <a:pPr>
                        <a:buNone/>
                      </a:pPr>
                      <a:r>
                        <a:rPr lang="zh-CN" altLang="en-US" sz="2400" b="1"/>
                        <a:t>规模小、人口少</a:t>
                      </a:r>
                      <a:endParaRPr lang="zh-CN" altLang="en-US" sz="2400" b="1"/>
                    </a:p>
                  </a:txBody>
                  <a:tcPr/>
                </a:tc>
                <a:tc>
                  <a:txBody>
                    <a:bodyPr/>
                    <a:p>
                      <a:pPr>
                        <a:buNone/>
                      </a:pPr>
                      <a:r>
                        <a:rPr lang="zh-CN" altLang="en-US" sz="2400" b="1"/>
                        <a:t>规模大、人口多</a:t>
                      </a:r>
                      <a:endParaRPr lang="zh-CN" altLang="en-US" sz="2400" b="1"/>
                    </a:p>
                  </a:txBody>
                  <a:tcPr/>
                </a:tc>
              </a:tr>
              <a:tr h="381000">
                <a:tc>
                  <a:txBody>
                    <a:bodyPr/>
                    <a:p>
                      <a:pPr>
                        <a:buNone/>
                      </a:pPr>
                      <a:r>
                        <a:rPr lang="zh-CN" altLang="en-US" sz="2400" b="1"/>
                        <a:t>结构</a:t>
                      </a:r>
                      <a:endParaRPr lang="zh-CN" altLang="en-US" sz="2400" b="1"/>
                    </a:p>
                  </a:txBody>
                  <a:tcPr/>
                </a:tc>
                <a:tc>
                  <a:txBody>
                    <a:bodyPr/>
                    <a:p>
                      <a:pPr>
                        <a:buNone/>
                      </a:pPr>
                      <a:r>
                        <a:rPr lang="zh-CN" altLang="en-US" sz="2400" b="1"/>
                        <a:t>开放型</a:t>
                      </a:r>
                      <a:endParaRPr lang="zh-CN" altLang="en-US" sz="2400" b="1"/>
                    </a:p>
                  </a:txBody>
                  <a:tcPr/>
                </a:tc>
                <a:tc>
                  <a:txBody>
                    <a:bodyPr/>
                    <a:p>
                      <a:pPr>
                        <a:buNone/>
                      </a:pPr>
                      <a:r>
                        <a:rPr lang="zh-CN" altLang="en-US" sz="2400" b="1"/>
                        <a:t>封闭性</a:t>
                      </a:r>
                      <a:endParaRPr lang="zh-CN" altLang="en-US" sz="2400" b="1"/>
                    </a:p>
                  </a:txBody>
                  <a:tcPr/>
                </a:tc>
              </a:tr>
              <a:tr h="381000">
                <a:tc>
                  <a:txBody>
                    <a:bodyPr/>
                    <a:p>
                      <a:pPr>
                        <a:buNone/>
                      </a:pPr>
                      <a:r>
                        <a:rPr lang="zh-CN" altLang="en-US" sz="2400" b="1"/>
                        <a:t>经济</a:t>
                      </a:r>
                      <a:endParaRPr lang="zh-CN" altLang="en-US" sz="2400" b="1"/>
                    </a:p>
                  </a:txBody>
                  <a:tcPr/>
                </a:tc>
                <a:tc>
                  <a:txBody>
                    <a:bodyPr/>
                    <a:p>
                      <a:pPr>
                        <a:buNone/>
                      </a:pPr>
                      <a:r>
                        <a:rPr lang="zh-CN" altLang="en-US" sz="2400" b="1"/>
                        <a:t>工商业</a:t>
                      </a:r>
                      <a:endParaRPr lang="zh-CN" altLang="en-US" sz="2400" b="1"/>
                    </a:p>
                  </a:txBody>
                  <a:tcPr/>
                </a:tc>
                <a:tc>
                  <a:txBody>
                    <a:bodyPr/>
                    <a:p>
                      <a:pPr>
                        <a:buNone/>
                      </a:pPr>
                      <a:r>
                        <a:rPr lang="zh-CN" altLang="en-US" sz="2400" b="1"/>
                        <a:t>自然经济</a:t>
                      </a:r>
                      <a:endParaRPr lang="zh-CN" altLang="en-US" sz="2400" b="1"/>
                    </a:p>
                  </a:txBody>
                  <a:tcPr/>
                </a:tc>
              </a:tr>
              <a:tr h="381000">
                <a:tc>
                  <a:txBody>
                    <a:bodyPr/>
                    <a:p>
                      <a:pPr>
                        <a:buNone/>
                      </a:pPr>
                      <a:r>
                        <a:rPr lang="zh-CN" altLang="en-US" sz="2400" b="1">
                          <a:sym typeface="+mn-ea"/>
                        </a:rPr>
                        <a:t>职能</a:t>
                      </a:r>
                      <a:endParaRPr lang="zh-CN" altLang="en-US" sz="2400" b="1">
                        <a:sym typeface="+mn-ea"/>
                      </a:endParaRPr>
                    </a:p>
                  </a:txBody>
                  <a:tcPr/>
                </a:tc>
                <a:tc>
                  <a:txBody>
                    <a:bodyPr/>
                    <a:p>
                      <a:pPr>
                        <a:buNone/>
                      </a:pPr>
                      <a:r>
                        <a:rPr lang="zh-CN" altLang="en-US" sz="2400" b="1"/>
                        <a:t>以经济，为主，发展为综合性</a:t>
                      </a:r>
                      <a:endParaRPr lang="zh-CN" altLang="en-US" sz="2400" b="1"/>
                    </a:p>
                  </a:txBody>
                  <a:tcPr/>
                </a:tc>
                <a:tc>
                  <a:txBody>
                    <a:bodyPr/>
                    <a:p>
                      <a:pPr>
                        <a:buNone/>
                      </a:pPr>
                      <a:r>
                        <a:rPr lang="zh-CN" altLang="en-US" sz="2400" b="1"/>
                        <a:t>以政治军事为主</a:t>
                      </a:r>
                      <a:endParaRPr lang="zh-CN" altLang="en-US" sz="2400" b="1"/>
                    </a:p>
                  </a:txBody>
                  <a:tcPr/>
                </a:tc>
              </a:tr>
              <a:tr h="381000">
                <a:tc>
                  <a:txBody>
                    <a:bodyPr/>
                    <a:p>
                      <a:pPr>
                        <a:buNone/>
                      </a:pPr>
                      <a:r>
                        <a:rPr lang="zh-CN" altLang="en-US" sz="2400" b="1"/>
                        <a:t>管理</a:t>
                      </a:r>
                      <a:endParaRPr lang="zh-CN" altLang="en-US" sz="2400" b="1"/>
                    </a:p>
                  </a:txBody>
                  <a:tcPr/>
                </a:tc>
                <a:tc>
                  <a:txBody>
                    <a:bodyPr/>
                    <a:p>
                      <a:pPr>
                        <a:buNone/>
                      </a:pPr>
                      <a:r>
                        <a:rPr lang="zh-CN" altLang="en-US" sz="2400" b="1"/>
                        <a:t>具有一定的自治权</a:t>
                      </a:r>
                      <a:endParaRPr lang="zh-CN" altLang="en-US" sz="2400" b="1"/>
                    </a:p>
                  </a:txBody>
                  <a:tcPr/>
                </a:tc>
                <a:tc>
                  <a:txBody>
                    <a:bodyPr/>
                    <a:p>
                      <a:pPr>
                        <a:buNone/>
                      </a:pPr>
                      <a:r>
                        <a:rPr lang="zh-CN" altLang="en-US" sz="2400" b="1"/>
                        <a:t>处于于中央集权管理之下</a:t>
                      </a:r>
                      <a:endParaRPr lang="zh-CN" altLang="en-US" sz="2400" b="1"/>
                    </a:p>
                  </a:txBody>
                  <a:tcPr/>
                </a:tc>
              </a:tr>
            </a:tbl>
          </a:graphicData>
        </a:graphic>
      </p:graphicFrame>
      <p:sp>
        <p:nvSpPr>
          <p:cNvPr id="8" name="文本框 7"/>
          <p:cNvSpPr txBox="1"/>
          <p:nvPr/>
        </p:nvSpPr>
        <p:spPr>
          <a:xfrm>
            <a:off x="1511300" y="1468120"/>
            <a:ext cx="8394065" cy="583565"/>
          </a:xfrm>
          <a:prstGeom prst="rect">
            <a:avLst/>
          </a:prstGeom>
          <a:noFill/>
        </p:spPr>
        <p:txBody>
          <a:bodyPr wrap="square" rtlCol="0" anchor="t">
            <a:spAutoFit/>
          </a:bodyPr>
          <a:p>
            <a:r>
              <a:rPr lang="zh-CN" altLang="en-US" sz="3200" b="1"/>
              <a:t>例</a:t>
            </a:r>
            <a:r>
              <a:rPr lang="en-US" altLang="zh-CN" sz="3200" b="1"/>
              <a:t>3</a:t>
            </a:r>
            <a:r>
              <a:rPr lang="zh-CN" altLang="en-US" sz="3200" b="1"/>
              <a:t>：</a:t>
            </a:r>
            <a:r>
              <a:rPr lang="zh-CN" altLang="en-US" sz="3200" b="1"/>
              <a:t>西欧中世纪和中国古代城市的比较</a:t>
            </a:r>
            <a:endParaRPr lang="zh-CN" altLang="en-US" sz="3200" b="1"/>
          </a:p>
        </p:txBody>
      </p:sp>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88" name="Group 56"/>
          <p:cNvGraphicFramePr>
            <a:graphicFrameLocks noGrp="1"/>
          </p:cNvGraphicFramePr>
          <p:nvPr>
            <p:ph type="tbl" idx="4294967295"/>
            <p:custDataLst>
              <p:tags r:id="rId1"/>
            </p:custDataLst>
          </p:nvPr>
        </p:nvGraphicFramePr>
        <p:xfrm>
          <a:off x="691515" y="716915"/>
          <a:ext cx="10809605" cy="6520815"/>
        </p:xfrm>
        <a:graphic>
          <a:graphicData uri="http://schemas.openxmlformats.org/drawingml/2006/table">
            <a:tbl>
              <a:tblPr/>
              <a:tblGrid>
                <a:gridCol w="429260"/>
                <a:gridCol w="630555"/>
                <a:gridCol w="3608070"/>
                <a:gridCol w="2234565"/>
                <a:gridCol w="3907155"/>
              </a:tblGrid>
              <a:tr h="326390">
                <a:tc gridSpan="2">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600" b="1" i="0" u="none" strike="noStrike" cap="none" normalizeH="0" baseline="0" smtClean="0">
                        <a:ln>
                          <a:noFill/>
                        </a:ln>
                        <a:solidFill>
                          <a:schemeClr val="tx1"/>
                        </a:solidFill>
                        <a:effectLst/>
                        <a:latin typeface="Trebuchet MS" panose="020B0603020202020204" pitchFamily="34" charset="0"/>
                        <a:ea typeface="微软雅黑" panose="020B0503020204020204" charset="-122"/>
                      </a:endParaRPr>
                    </a:p>
                  </a:txBody>
                  <a:tcPr marL="68580" marR="68580" marT="34290" marB="3429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8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文艺复兴</a:t>
                      </a:r>
                      <a:endParaRPr kumimoji="0" lang="zh-CN" altLang="en-US" sz="18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marL="68580" marR="68580" marT="34290" marB="3429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8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启蒙运动</a:t>
                      </a:r>
                      <a:endParaRPr kumimoji="0" lang="zh-CN" altLang="en-US" sz="18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marL="68580" marR="68580" marT="34290" marB="3429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2420">
                <a:tc rowSpan="3">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同</a:t>
                      </a:r>
                      <a:endPar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原因</a:t>
                      </a:r>
                      <a:endPar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rPr>
                        <a:t>都是资本主义发展和资产阶级建立自己价值观要求的产物</a:t>
                      </a:r>
                      <a:endPar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endParaRPr>
                    </a:p>
                  </a:txBody>
                  <a:tcPr marL="68580" marR="68580" marT="34290" marB="3429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tc>
                <a:tc hMerge="1">
                  <a:tcPr/>
                </a:tc>
              </a:tr>
              <a:tr h="312420">
                <a:tc v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性质</a:t>
                      </a:r>
                      <a:endPar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rPr>
                        <a:t>都是资产阶级思想解放运动</a:t>
                      </a:r>
                      <a:endPar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endParaRPr>
                    </a:p>
                  </a:txBody>
                  <a:tcPr marL="68580" marR="68580" marT="34290" marB="3429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tc>
                <a:tc hMerge="1">
                  <a:tcPr/>
                </a:tc>
              </a:tr>
              <a:tr h="312420">
                <a:tc v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作用</a:t>
                      </a:r>
                      <a:endPar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rPr>
                        <a:t>都解放了思想和打击了封建神学统治</a:t>
                      </a:r>
                      <a:endPar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endParaRPr>
                    </a:p>
                  </a:txBody>
                  <a:tcPr marL="68580" marR="68580" marT="34290" marB="3429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tc>
                <a:tc hMerge="1">
                  <a:tcPr/>
                </a:tc>
              </a:tr>
              <a:tr h="313055">
                <a:tc rowSpan="7">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异</a:t>
                      </a:r>
                      <a:endPar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时间</a:t>
                      </a:r>
                      <a:endPar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14-16</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世纪</a:t>
                      </a:r>
                      <a:endPar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endParaRPr>
                    </a:p>
                  </a:txBody>
                  <a:tcPr marL="68580" marR="68580" marT="34290" marB="3429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17-18</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世纪</a:t>
                      </a:r>
                      <a:endPar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endParaRPr>
                    </a:p>
                  </a:txBody>
                  <a:tcPr marL="68580" marR="68580" marT="34290" marB="3429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tc>
              </a:tr>
              <a:tr h="312420">
                <a:tc v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背景</a:t>
                      </a:r>
                      <a:endPar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rPr>
                        <a:t>资本主义萌芽；资产阶级产生</a:t>
                      </a:r>
                      <a:endPar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endParaRPr>
                    </a:p>
                  </a:txBody>
                  <a:tcPr marL="68580" marR="68580" marT="34290" marB="3429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rPr>
                        <a:t>资本主义经济发展和资产阶级队伍壮大</a:t>
                      </a:r>
                      <a:endPar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endParaRPr>
                    </a:p>
                  </a:txBody>
                  <a:tcPr marL="68580" marR="68580" marT="34290" marB="3429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tc>
              </a:tr>
              <a:tr h="800100">
                <a:tc v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历程</a:t>
                      </a:r>
                      <a:endPar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14</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世纪产生于意大利</a:t>
                      </a: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15</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世纪后半期扩展到西欧诸国</a:t>
                      </a: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16</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世纪达到高潮</a:t>
                      </a: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Wingdings 3" panose="05040102010807070707" pitchFamily="18" charset="2"/>
                        </a:rPr>
                        <a:t>º</a:t>
                      </a: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17</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世纪结束</a:t>
                      </a:r>
                      <a:endPar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endParaRPr>
                    </a:p>
                  </a:txBody>
                  <a:tcPr marL="68580" marR="68580" marT="34290" marB="3429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17</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世纪产生于英国</a:t>
                      </a: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Wingdings 3" panose="05040102010807070707" pitchFamily="18" charset="2"/>
                        </a:rPr>
                        <a:t>º</a:t>
                      </a: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18</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世纪在法国走向高潮</a:t>
                      </a: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Wingdings 3" panose="05040102010807070707" pitchFamily="18" charset="2"/>
                        </a:rPr>
                        <a:t>º</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最早结果于美国（</a:t>
                      </a: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1776</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年</a:t>
                      </a: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独立宣言</a:t>
                      </a: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a:t>
                      </a:r>
                      <a:endPar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endParaRPr>
                    </a:p>
                  </a:txBody>
                  <a:tcPr marL="68580" marR="68580" marT="34290" marB="3429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tc>
              </a:tr>
              <a:tr h="312420">
                <a:tc v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矛头</a:t>
                      </a:r>
                      <a:endPar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rPr>
                        <a:t>封建神学世界观</a:t>
                      </a:r>
                      <a:endPar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rPr>
                        <a:t>封建教会和封建制度</a:t>
                      </a:r>
                      <a:endPar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tc>
              </a:tr>
              <a:tr h="312420">
                <a:tc v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核心</a:t>
                      </a:r>
                      <a:endPar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rPr>
                        <a:t>人文主义</a:t>
                      </a:r>
                      <a:endPar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endParaRPr>
                    </a:p>
                  </a:txBody>
                  <a:tcPr marL="68580" marR="68580" marT="34290" marB="3429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rPr>
                        <a:t>理性主义</a:t>
                      </a:r>
                      <a:endParaRPr kumimoji="0" lang="zh-CN" altLang="en-US" sz="1600" b="1" i="0" u="none" strike="noStrike" cap="none" normalizeH="0" baseline="0" smtClean="0">
                        <a:ln>
                          <a:noFill/>
                        </a:ln>
                        <a:solidFill>
                          <a:schemeClr val="tx1"/>
                        </a:solidFill>
                        <a:effectLst/>
                        <a:latin typeface="楷体_GB2312" panose="02010609030101010101" charset="-122"/>
                        <a:ea typeface="楷体" panose="02010609060101010101" charset="-122"/>
                        <a:sym typeface="楷体_GB2312" panose="02010609030101010101" charset="-122"/>
                      </a:endParaRPr>
                    </a:p>
                  </a:txBody>
                  <a:tcPr marL="68580" marR="68580" marT="34290" marB="3429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tc>
              </a:tr>
              <a:tr h="1336675">
                <a:tc v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内容</a:t>
                      </a:r>
                      <a:endPar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①</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反对神学世界观，肯定人性；</a:t>
                      </a:r>
                      <a:endPar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②</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倡导个性解放，反对禁欲主义；</a:t>
                      </a:r>
                      <a:endPar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③</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崇尚理性和科学，追求知识。</a:t>
                      </a:r>
                      <a:endPar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①</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否定一切外在权威，判断是非的唯一标准只有人自己的“理性”。</a:t>
                      </a: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  </a:t>
                      </a:r>
                      <a:endPar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②</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集中力量批判专制主义、教权主义；号召消灭专制王权、贵族特权和等级制度；追求政治民主、权利平等和个人自由。</a:t>
                      </a:r>
                      <a:endPar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tc>
              </a:tr>
              <a:tr h="1384300">
                <a:tc v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意义</a:t>
                      </a:r>
                      <a:endParaRPr kumimoji="0" lang="zh-CN" altLang="en-US" sz="16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①</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推动了资本主义发展。</a:t>
                      </a:r>
                      <a:endPar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②</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提倡科学实验、注重实践，催生了近代自然科学产生发展。</a:t>
                      </a: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 </a:t>
                      </a:r>
                      <a:endPar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③</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冲破了基督教神学桎梏，唤醒了人的自我意识。</a:t>
                      </a:r>
                      <a:endPar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①</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进一步解放了人们的思想。</a:t>
                      </a: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②</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为资产阶级革命提供了思想、理论准备。</a:t>
                      </a:r>
                      <a:r>
                        <a:rPr kumimoji="0" lang="en-US" altLang="zh-CN"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③</a:t>
                      </a:r>
                      <a:r>
                        <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rPr>
                        <a:t>鼓舞了殖民地和半殖民地人民争取民族独立的斗争。</a:t>
                      </a:r>
                      <a:endParaRPr kumimoji="0" lang="zh-CN" altLang="en-US" sz="1600" b="1" i="0" u="none" strike="noStrike" cap="none" normalizeH="0" baseline="0" smtClean="0">
                        <a:ln>
                          <a:noFill/>
                        </a:ln>
                        <a:solidFill>
                          <a:schemeClr val="tx1"/>
                        </a:solidFill>
                        <a:effectLst/>
                        <a:latin typeface="楷体" panose="02010609060101010101" charset="-122"/>
                        <a:ea typeface="楷体" panose="02010609060101010101" charset="-122"/>
                        <a:sym typeface="楷体_GB2312" panose="02010609030101010101" charset="-122"/>
                      </a:endParaRPr>
                    </a:p>
                  </a:txBody>
                  <a:tcPr marL="68580" marR="68580" marT="34290" marB="3429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tc>
              </a:tr>
            </a:tbl>
          </a:graphicData>
        </a:graphic>
      </p:graphicFrame>
      <p:sp>
        <p:nvSpPr>
          <p:cNvPr id="79925" name="Text Box 105"/>
          <p:cNvSpPr txBox="1"/>
          <p:nvPr/>
        </p:nvSpPr>
        <p:spPr>
          <a:xfrm>
            <a:off x="939800" y="179070"/>
            <a:ext cx="5486400" cy="460375"/>
          </a:xfrm>
          <a:prstGeom prst="rect">
            <a:avLst/>
          </a:prstGeom>
          <a:noFill/>
          <a:ln w="9525">
            <a:noFill/>
          </a:ln>
        </p:spPr>
        <p:txBody>
          <a:bodyPr>
            <a:spAutoFit/>
          </a:bodyPr>
          <a:lstStyle/>
          <a:p>
            <a:pPr lvl="0" eaLnBrk="1" hangingPunct="1">
              <a:spcBef>
                <a:spcPct val="50000"/>
              </a:spcBef>
            </a:pPr>
            <a:r>
              <a:rPr lang="zh-CN" altLang="en-US" sz="2400" b="1" dirty="0">
                <a:solidFill>
                  <a:schemeClr val="tx1"/>
                </a:solidFill>
                <a:latin typeface="黑体" panose="02010609060101010101" pitchFamily="49" charset="-122"/>
                <a:ea typeface="黑体" panose="02010609060101010101" pitchFamily="49" charset="-122"/>
              </a:rPr>
              <a:t>例</a:t>
            </a:r>
            <a:r>
              <a:rPr lang="en-US" altLang="zh-CN" sz="2400" b="1" dirty="0">
                <a:solidFill>
                  <a:schemeClr val="tx1"/>
                </a:solidFill>
                <a:latin typeface="黑体" panose="02010609060101010101" pitchFamily="49" charset="-122"/>
                <a:ea typeface="黑体" panose="02010609060101010101" pitchFamily="49" charset="-122"/>
              </a:rPr>
              <a:t>4</a:t>
            </a:r>
            <a:r>
              <a:rPr lang="zh-CN" altLang="en-US" sz="2400" b="1" dirty="0">
                <a:solidFill>
                  <a:schemeClr val="tx1"/>
                </a:solidFill>
                <a:latin typeface="黑体" panose="02010609060101010101" pitchFamily="49" charset="-122"/>
                <a:ea typeface="黑体" panose="02010609060101010101" pitchFamily="49" charset="-122"/>
              </a:rPr>
              <a:t>：</a:t>
            </a:r>
            <a:r>
              <a:rPr lang="zh-CN" altLang="en-US" sz="2400" b="1" dirty="0">
                <a:solidFill>
                  <a:schemeClr val="tx1"/>
                </a:solidFill>
                <a:latin typeface="黑体" panose="02010609060101010101" pitchFamily="49" charset="-122"/>
                <a:ea typeface="黑体" panose="02010609060101010101" pitchFamily="49" charset="-122"/>
              </a:rPr>
              <a:t>文艺复兴与启蒙运动的比较</a:t>
            </a:r>
            <a:endParaRPr lang="zh-CN" altLang="en-US" sz="2400" b="1" dirty="0">
              <a:solidFill>
                <a:schemeClr val="tx1"/>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矩形 25"/>
          <p:cNvSpPr/>
          <p:nvPr/>
        </p:nvSpPr>
        <p:spPr>
          <a:xfrm>
            <a:off x="454660" y="415290"/>
            <a:ext cx="10072370" cy="375285"/>
          </a:xfrm>
          <a:prstGeom prst="rect">
            <a:avLst/>
          </a:prstGeom>
          <a:solidFill>
            <a:schemeClr val="bg1"/>
          </a:solidFill>
          <a:ln w="12700" cap="flat" cmpd="sng">
            <a:solidFill>
              <a:schemeClr val="bg1">
                <a:alpha val="53999"/>
              </a:schemeClr>
            </a:solidFill>
            <a:prstDash val="solid"/>
            <a:miter/>
            <a:headEnd type="none" w="med" len="med"/>
            <a:tailEnd type="none" w="med" len="med"/>
          </a:ln>
        </p:spPr>
        <p:txBody>
          <a:bodyPr anchor="ctr"/>
          <a:lstStyle/>
          <a:p>
            <a:pPr lvl="0" indent="0"/>
            <a:r>
              <a:rPr lang="zh-CN" altLang="en-US" sz="2400" b="1" dirty="0">
                <a:solidFill>
                  <a:schemeClr val="tx1"/>
                </a:solidFill>
                <a:latin typeface="宋体" panose="02010600030101010101" pitchFamily="2" charset="-122"/>
                <a:ea typeface="宋体" panose="02010600030101010101" pitchFamily="2" charset="-122"/>
              </a:rPr>
              <a:t>例</a:t>
            </a:r>
            <a:r>
              <a:rPr lang="en-US" altLang="zh-CN" sz="2400" b="1" dirty="0">
                <a:solidFill>
                  <a:schemeClr val="tx1"/>
                </a:solidFill>
                <a:latin typeface="宋体" panose="02010600030101010101" pitchFamily="2" charset="-122"/>
                <a:ea typeface="宋体" panose="02010600030101010101" pitchFamily="2" charset="-122"/>
              </a:rPr>
              <a:t>5</a:t>
            </a:r>
            <a:r>
              <a:rPr lang="zh-CN" altLang="en-US" sz="2400" b="1" dirty="0">
                <a:solidFill>
                  <a:schemeClr val="tx1"/>
                </a:solidFill>
                <a:latin typeface="宋体" panose="02010600030101010101" pitchFamily="2" charset="-122"/>
                <a:ea typeface="宋体" panose="02010600030101010101" pitchFamily="2" charset="-122"/>
              </a:rPr>
              <a:t>：</a:t>
            </a:r>
            <a:r>
              <a:rPr lang="zh-CN" altLang="en-US" sz="2400" b="1" dirty="0">
                <a:solidFill>
                  <a:schemeClr val="tx1"/>
                </a:solidFill>
                <a:latin typeface="宋体" panose="02010600030101010101" pitchFamily="2" charset="-122"/>
                <a:ea typeface="宋体" panose="02010600030101010101" pitchFamily="2" charset="-122"/>
              </a:rPr>
              <a:t>中国古代中央集权的君主专政制政体与古希腊的民主政体的比较</a:t>
            </a:r>
            <a:endParaRPr lang="zh-CN" altLang="en-US" sz="2400" b="1" dirty="0">
              <a:solidFill>
                <a:schemeClr val="tx1"/>
              </a:solidFill>
              <a:latin typeface="宋体" panose="02010600030101010101" pitchFamily="2" charset="-122"/>
              <a:ea typeface="宋体" panose="02010600030101010101" pitchFamily="2" charset="-122"/>
            </a:endParaRPr>
          </a:p>
        </p:txBody>
      </p:sp>
      <p:graphicFrame>
        <p:nvGraphicFramePr>
          <p:cNvPr id="40969" name="表格 40968"/>
          <p:cNvGraphicFramePr/>
          <p:nvPr>
            <p:custDataLst>
              <p:tags r:id="rId1"/>
            </p:custDataLst>
          </p:nvPr>
        </p:nvGraphicFramePr>
        <p:xfrm>
          <a:off x="381000" y="992505"/>
          <a:ext cx="11134090" cy="4645025"/>
        </p:xfrm>
        <a:graphic>
          <a:graphicData uri="http://schemas.openxmlformats.org/drawingml/2006/table">
            <a:tbl>
              <a:tblPr/>
              <a:tblGrid>
                <a:gridCol w="1123950"/>
                <a:gridCol w="4495800"/>
                <a:gridCol w="5514340"/>
              </a:tblGrid>
              <a:tr h="260985">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dirty="0">
                          <a:latin typeface="Times New Roman" panose="02020603050405020304" charset="0"/>
                          <a:ea typeface="Times New Roman" panose="02020603050405020304" charset="0"/>
                        </a:rPr>
                        <a:t>比较项</a:t>
                      </a:r>
                      <a:r>
                        <a:rPr lang="en-US" altLang="x-none" sz="2000" b="1" dirty="0">
                          <a:latin typeface="Times New Roman" panose="02020603050405020304" charset="0"/>
                          <a:ea typeface="Times New Roman" panose="02020603050405020304" charset="0"/>
                        </a:rPr>
                        <a:t>          </a:t>
                      </a:r>
                      <a:endParaRPr lang="zh-CN" altLang="en-US" sz="2000" b="1" dirty="0">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171450" algn="just">
                        <a:spcBef>
                          <a:spcPct val="0"/>
                        </a:spcBef>
                        <a:buNone/>
                      </a:pPr>
                      <a:r>
                        <a:rPr lang="zh-CN" altLang="en-US" sz="2000" b="1">
                          <a:latin typeface="Times New Roman" panose="02020603050405020304" charset="0"/>
                          <a:ea typeface="Times New Roman" panose="02020603050405020304" charset="0"/>
                        </a:rPr>
                        <a:t>古代中国</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85750" algn="just">
                        <a:spcBef>
                          <a:spcPct val="0"/>
                        </a:spcBef>
                        <a:buNone/>
                      </a:pPr>
                      <a:r>
                        <a:rPr lang="zh-CN" altLang="en-US" sz="2000" b="1">
                          <a:latin typeface="Times New Roman" panose="02020603050405020304" charset="0"/>
                          <a:ea typeface="Times New Roman" panose="02020603050405020304" charset="0"/>
                        </a:rPr>
                        <a:t>古希腊</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60350">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政体</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中央集君主专制政体</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以雅典为代表的民主政体</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48640">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政体特征</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皇权至上；政权世袭</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主权在民；轮番而治</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21335">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形成条件</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依托大河平原；小农经济；国大民众</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依托海洋港湾；工商业经济；小国寡民</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82955">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政体之利</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有利于维护民族和国家的统一，大工程的兴建，保持文明发展的稳定性和连续性</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使公民有自由发挥才能的空间，促进思想文化空前活跃</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143000">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政体之弊</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易产生暴政和腐败；随着文明的进步以及人类自主意识和平等观念的增强，这种专制体成为束缚人类自由和社会进步的障碍</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它把权利交给所有的公民，轮番而治的形式易导致极端民主。权力的分散性，也是古希腊文明衰落的原因之一</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82625">
                <a:tc>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114300" algn="just">
                        <a:spcBef>
                          <a:spcPct val="0"/>
                        </a:spcBef>
                        <a:buNone/>
                      </a:pPr>
                      <a:r>
                        <a:rPr lang="zh-CN" altLang="en-US" sz="2000" b="1">
                          <a:latin typeface="Times New Roman" panose="02020603050405020304" charset="0"/>
                          <a:ea typeface="Times New Roman" panose="02020603050405020304" charset="0"/>
                        </a:rPr>
                        <a:t>作用</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lstStyle>
                      <a:lvl1pPr marL="342900" lvl="0" indent="-342900" algn="l" defTabSz="91440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228600" algn="just">
                        <a:spcBef>
                          <a:spcPct val="0"/>
                        </a:spcBef>
                        <a:buNone/>
                      </a:pPr>
                      <a:r>
                        <a:rPr lang="zh-CN" altLang="en-US" sz="2000" b="1">
                          <a:latin typeface="Times New Roman" panose="02020603050405020304" charset="0"/>
                          <a:ea typeface="Times New Roman" panose="02020603050405020304" charset="0"/>
                        </a:rPr>
                        <a:t>进入文明时代以后的中国、希腊，都取得了辉煌的成就， 这与其制度建设密切相关。并且他们的政治制度为后代沿袭和仿效</a:t>
                      </a:r>
                      <a:endParaRPr lang="zh-CN" altLang="en-US" sz="2000" b="1">
                        <a:latin typeface="Times New Roman" panose="02020603050405020304" charset="0"/>
                        <a:ea typeface="Times New Roman" panose="02020603050405020304" charset="0"/>
                      </a:endParaRPr>
                    </a:p>
                  </a:txBody>
                  <a:tcPr marL="51434" marR="51434"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711200" y="3451860"/>
            <a:ext cx="10836275" cy="368300"/>
          </a:xfrm>
          <a:prstGeom prst="rect">
            <a:avLst/>
          </a:prstGeom>
          <a:noFill/>
        </p:spPr>
        <p:txBody>
          <a:bodyPr wrap="square" rtlCol="0">
            <a:spAutoFit/>
          </a:bodyPr>
          <a:p>
            <a:r>
              <a:rPr lang="zh-CN" altLang="en-US" b="1">
                <a:solidFill>
                  <a:srgbClr val="FF0000"/>
                </a:solidFill>
              </a:rPr>
              <a:t>秦汉       </a:t>
            </a:r>
            <a:r>
              <a:rPr lang="en-US" altLang="zh-CN" b="1">
                <a:solidFill>
                  <a:srgbClr val="FF0000"/>
                </a:solidFill>
              </a:rPr>
              <a:t>——</a:t>
            </a:r>
            <a:r>
              <a:rPr lang="en-US" altLang="zh-CN" b="1">
                <a:solidFill>
                  <a:srgbClr val="FF0000"/>
                </a:solidFill>
                <a:sym typeface="+mn-ea"/>
              </a:rPr>
              <a:t>——</a:t>
            </a:r>
            <a:r>
              <a:rPr lang="en-US" altLang="zh-CN" b="1">
                <a:solidFill>
                  <a:srgbClr val="FF0000"/>
                </a:solidFill>
              </a:rPr>
              <a:t>       </a:t>
            </a:r>
            <a:r>
              <a:rPr lang="zh-CN" altLang="en-US" b="1">
                <a:solidFill>
                  <a:srgbClr val="FF0000"/>
                </a:solidFill>
              </a:rPr>
              <a:t>隋唐       </a:t>
            </a:r>
            <a:r>
              <a:rPr lang="en-US" altLang="zh-CN" b="1">
                <a:solidFill>
                  <a:srgbClr val="FF0000"/>
                </a:solidFill>
              </a:rPr>
              <a:t>—--</a:t>
            </a:r>
            <a:r>
              <a:rPr lang="en-US" altLang="zh-CN" b="1">
                <a:solidFill>
                  <a:srgbClr val="FF0000"/>
                </a:solidFill>
                <a:sym typeface="+mn-ea"/>
              </a:rPr>
              <a:t>——        </a:t>
            </a:r>
            <a:r>
              <a:rPr lang="zh-CN" altLang="en-US" b="1">
                <a:solidFill>
                  <a:srgbClr val="FF0000"/>
                </a:solidFill>
              </a:rPr>
              <a:t>宋元      </a:t>
            </a:r>
            <a:r>
              <a:rPr lang="en-US" altLang="zh-CN" b="1">
                <a:solidFill>
                  <a:srgbClr val="FF0000"/>
                </a:solidFill>
              </a:rPr>
              <a:t>——-</a:t>
            </a:r>
            <a:r>
              <a:rPr lang="en-US" altLang="zh-CN" b="1">
                <a:solidFill>
                  <a:srgbClr val="FF0000"/>
                </a:solidFill>
                <a:sym typeface="+mn-ea"/>
              </a:rPr>
              <a:t>——</a:t>
            </a:r>
            <a:r>
              <a:rPr lang="en-US" altLang="zh-CN" b="1">
                <a:solidFill>
                  <a:srgbClr val="FF0000"/>
                </a:solidFill>
              </a:rPr>
              <a:t>          </a:t>
            </a:r>
            <a:r>
              <a:rPr lang="zh-CN" altLang="en-US" b="1">
                <a:solidFill>
                  <a:srgbClr val="FF0000"/>
                </a:solidFill>
              </a:rPr>
              <a:t>明清  </a:t>
            </a:r>
            <a:r>
              <a:rPr lang="en-US" altLang="zh-CN" b="1">
                <a:solidFill>
                  <a:srgbClr val="FF0000"/>
                </a:solidFill>
              </a:rPr>
              <a:t>——--</a:t>
            </a:r>
            <a:r>
              <a:rPr lang="en-US" altLang="zh-CN" b="1">
                <a:solidFill>
                  <a:srgbClr val="FF0000"/>
                </a:solidFill>
                <a:sym typeface="+mn-ea"/>
              </a:rPr>
              <a:t>——</a:t>
            </a:r>
            <a:r>
              <a:rPr lang="en-US" altLang="zh-CN" b="1">
                <a:solidFill>
                  <a:srgbClr val="FF0000"/>
                </a:solidFill>
              </a:rPr>
              <a:t>  </a:t>
            </a:r>
            <a:r>
              <a:rPr lang="zh-CN" altLang="en-US" b="1">
                <a:solidFill>
                  <a:srgbClr val="FF0000"/>
                </a:solidFill>
              </a:rPr>
              <a:t>辛亥革命</a:t>
            </a:r>
            <a:endParaRPr lang="zh-CN" altLang="en-US" b="1"/>
          </a:p>
        </p:txBody>
      </p:sp>
      <p:sp>
        <p:nvSpPr>
          <p:cNvPr id="4" name="文本框 3"/>
          <p:cNvSpPr txBox="1"/>
          <p:nvPr/>
        </p:nvSpPr>
        <p:spPr>
          <a:xfrm>
            <a:off x="132715" y="995680"/>
            <a:ext cx="7698740" cy="521970"/>
          </a:xfrm>
          <a:prstGeom prst="rect">
            <a:avLst/>
          </a:prstGeom>
          <a:noFill/>
        </p:spPr>
        <p:txBody>
          <a:bodyPr wrap="square" rtlCol="0">
            <a:spAutoFit/>
          </a:bodyPr>
          <a:p>
            <a:r>
              <a:rPr lang="zh-CN" altLang="en-US" sz="2800" b="1"/>
              <a:t>（一）专制主义中央集权制的发展历程</a:t>
            </a:r>
            <a:endParaRPr lang="zh-CN" altLang="en-US" sz="2800" b="1"/>
          </a:p>
        </p:txBody>
      </p:sp>
      <p:sp>
        <p:nvSpPr>
          <p:cNvPr id="6" name="文本框 5"/>
          <p:cNvSpPr txBox="1"/>
          <p:nvPr/>
        </p:nvSpPr>
        <p:spPr>
          <a:xfrm>
            <a:off x="415290" y="1470660"/>
            <a:ext cx="1842135" cy="2030095"/>
          </a:xfrm>
          <a:prstGeom prst="rect">
            <a:avLst/>
          </a:prstGeom>
          <a:noFill/>
          <a:ln>
            <a:solidFill>
              <a:srgbClr val="00B0F0"/>
            </a:solidFill>
          </a:ln>
        </p:spPr>
        <p:txBody>
          <a:bodyPr wrap="square" rtlCol="0">
            <a:spAutoFit/>
          </a:bodyPr>
          <a:p>
            <a:r>
              <a:rPr lang="en-US" altLang="zh-CN" b="1"/>
              <a:t>1</a:t>
            </a:r>
            <a:r>
              <a:rPr lang="zh-CN" altLang="en-US" b="1"/>
              <a:t>、皇帝制</a:t>
            </a:r>
            <a:endParaRPr lang="zh-CN" altLang="en-US" b="1"/>
          </a:p>
          <a:p>
            <a:r>
              <a:rPr lang="en-US" altLang="zh-CN" b="1"/>
              <a:t>2</a:t>
            </a:r>
            <a:r>
              <a:rPr lang="zh-CN" altLang="en-US" b="1"/>
              <a:t>、三公九卿制</a:t>
            </a:r>
            <a:endParaRPr lang="zh-CN" altLang="en-US" b="1"/>
          </a:p>
          <a:p>
            <a:r>
              <a:rPr lang="en-US" altLang="zh-CN" b="1"/>
              <a:t>3</a:t>
            </a:r>
            <a:r>
              <a:rPr lang="zh-CN" altLang="en-US" b="1"/>
              <a:t>、郡县制。</a:t>
            </a:r>
            <a:endParaRPr lang="zh-CN" altLang="en-US" b="1"/>
          </a:p>
          <a:p>
            <a:r>
              <a:rPr lang="en-US" altLang="zh-CN" b="1"/>
              <a:t>4</a:t>
            </a:r>
            <a:r>
              <a:rPr lang="zh-CN" altLang="en-US" b="1"/>
              <a:t>、中外朝制度</a:t>
            </a:r>
            <a:endParaRPr lang="zh-CN" altLang="en-US" b="1"/>
          </a:p>
          <a:p>
            <a:r>
              <a:rPr lang="en-US" altLang="zh-CN" b="1"/>
              <a:t>5</a:t>
            </a:r>
            <a:r>
              <a:rPr lang="zh-CN" altLang="en-US" b="1"/>
              <a:t>、独尊儒术</a:t>
            </a:r>
            <a:endParaRPr lang="zh-CN" altLang="en-US" b="1"/>
          </a:p>
          <a:p>
            <a:r>
              <a:rPr lang="en-US" altLang="zh-CN" b="1"/>
              <a:t>6</a:t>
            </a:r>
            <a:r>
              <a:rPr lang="zh-CN" altLang="en-US" b="1"/>
              <a:t>、推恩令，</a:t>
            </a:r>
            <a:endParaRPr lang="zh-CN" altLang="en-US" b="1"/>
          </a:p>
          <a:p>
            <a:r>
              <a:rPr lang="en-US" altLang="zh-CN" b="1"/>
              <a:t>7</a:t>
            </a:r>
            <a:r>
              <a:rPr lang="zh-CN" altLang="en-US" b="1"/>
              <a:t>、盐铁专营</a:t>
            </a:r>
            <a:endParaRPr lang="zh-CN" altLang="en-US" b="1"/>
          </a:p>
        </p:txBody>
      </p:sp>
      <p:sp>
        <p:nvSpPr>
          <p:cNvPr id="7" name="文本框 6"/>
          <p:cNvSpPr txBox="1"/>
          <p:nvPr/>
        </p:nvSpPr>
        <p:spPr>
          <a:xfrm>
            <a:off x="2630170" y="2508885"/>
            <a:ext cx="1548130" cy="645160"/>
          </a:xfrm>
          <a:prstGeom prst="rect">
            <a:avLst/>
          </a:prstGeom>
          <a:noFill/>
          <a:ln>
            <a:solidFill>
              <a:srgbClr val="00B0F0"/>
            </a:solidFill>
          </a:ln>
        </p:spPr>
        <p:txBody>
          <a:bodyPr wrap="square" rtlCol="0" anchor="t">
            <a:spAutoFit/>
          </a:bodyPr>
          <a:p>
            <a:r>
              <a:rPr lang="en-US" altLang="zh-CN" b="1"/>
              <a:t>1</a:t>
            </a:r>
            <a:r>
              <a:rPr lang="zh-CN" altLang="en-US" b="1"/>
              <a:t>三省六部制</a:t>
            </a:r>
            <a:endParaRPr lang="zh-CN" altLang="en-US" b="1"/>
          </a:p>
          <a:p>
            <a:r>
              <a:rPr lang="en-US" altLang="zh-CN" b="1"/>
              <a:t>2</a:t>
            </a:r>
            <a:r>
              <a:rPr lang="zh-CN" altLang="en-US" b="1"/>
              <a:t>科举制</a:t>
            </a:r>
            <a:endParaRPr lang="zh-CN" altLang="en-US" b="1"/>
          </a:p>
        </p:txBody>
      </p:sp>
      <p:sp>
        <p:nvSpPr>
          <p:cNvPr id="8" name="文本框 7"/>
          <p:cNvSpPr txBox="1"/>
          <p:nvPr/>
        </p:nvSpPr>
        <p:spPr>
          <a:xfrm>
            <a:off x="4810760" y="2232025"/>
            <a:ext cx="1696720" cy="922020"/>
          </a:xfrm>
          <a:prstGeom prst="rect">
            <a:avLst/>
          </a:prstGeom>
          <a:noFill/>
          <a:ln>
            <a:solidFill>
              <a:srgbClr val="00B0F0"/>
            </a:solidFill>
          </a:ln>
        </p:spPr>
        <p:txBody>
          <a:bodyPr wrap="square" rtlCol="0" anchor="t">
            <a:spAutoFit/>
          </a:bodyPr>
          <a:p>
            <a:r>
              <a:rPr lang="zh-CN" altLang="en-US" b="1"/>
              <a:t>1、集中军权、行政权、财权</a:t>
            </a:r>
            <a:endParaRPr lang="zh-CN" altLang="en-US" b="1"/>
          </a:p>
          <a:p>
            <a:r>
              <a:rPr lang="en-US" altLang="zh-CN" b="1"/>
              <a:t>2</a:t>
            </a:r>
            <a:r>
              <a:rPr lang="zh-CN" altLang="en-US" b="1"/>
              <a:t>、行省制</a:t>
            </a:r>
            <a:endParaRPr lang="zh-CN" altLang="en-US" b="1"/>
          </a:p>
        </p:txBody>
      </p:sp>
      <p:sp>
        <p:nvSpPr>
          <p:cNvPr id="9" name="文本框 8"/>
          <p:cNvSpPr txBox="1"/>
          <p:nvPr/>
        </p:nvSpPr>
        <p:spPr>
          <a:xfrm>
            <a:off x="7044055" y="2492375"/>
            <a:ext cx="1969135" cy="645160"/>
          </a:xfrm>
          <a:prstGeom prst="rect">
            <a:avLst/>
          </a:prstGeom>
          <a:noFill/>
          <a:ln>
            <a:solidFill>
              <a:srgbClr val="00B0F0"/>
            </a:solidFill>
          </a:ln>
        </p:spPr>
        <p:txBody>
          <a:bodyPr wrap="square" rtlCol="0">
            <a:spAutoFit/>
          </a:bodyPr>
          <a:p>
            <a:r>
              <a:rPr lang="en-US" altLang="zh-CN" b="1"/>
              <a:t>1</a:t>
            </a:r>
            <a:r>
              <a:rPr lang="zh-CN" altLang="en-US" b="1"/>
              <a:t>、废丞相设三司</a:t>
            </a:r>
            <a:endParaRPr lang="zh-CN" altLang="en-US" b="1"/>
          </a:p>
          <a:p>
            <a:r>
              <a:rPr lang="en-US" altLang="zh-CN" b="1"/>
              <a:t>2</a:t>
            </a:r>
            <a:r>
              <a:rPr lang="zh-CN" altLang="en-US" b="1"/>
              <a:t>、设立军机处</a:t>
            </a:r>
            <a:endParaRPr lang="zh-CN" altLang="en-US" b="1"/>
          </a:p>
        </p:txBody>
      </p:sp>
      <p:sp>
        <p:nvSpPr>
          <p:cNvPr id="10" name="文本框 9"/>
          <p:cNvSpPr txBox="1"/>
          <p:nvPr/>
        </p:nvSpPr>
        <p:spPr>
          <a:xfrm>
            <a:off x="9178925" y="2484755"/>
            <a:ext cx="1372870" cy="645160"/>
          </a:xfrm>
          <a:prstGeom prst="rect">
            <a:avLst/>
          </a:prstGeom>
          <a:noFill/>
          <a:ln>
            <a:solidFill>
              <a:srgbClr val="00B0F0"/>
            </a:solidFill>
          </a:ln>
        </p:spPr>
        <p:txBody>
          <a:bodyPr wrap="square" rtlCol="0">
            <a:spAutoFit/>
          </a:bodyPr>
          <a:p>
            <a:r>
              <a:rPr lang="zh-CN" altLang="en-US" b="1"/>
              <a:t>宣统帝退位帝制结束</a:t>
            </a:r>
            <a:endParaRPr lang="zh-CN" altLang="en-US" b="1"/>
          </a:p>
        </p:txBody>
      </p:sp>
      <p:sp>
        <p:nvSpPr>
          <p:cNvPr id="11" name="文本框 10"/>
          <p:cNvSpPr txBox="1"/>
          <p:nvPr/>
        </p:nvSpPr>
        <p:spPr>
          <a:xfrm>
            <a:off x="838835" y="5205095"/>
            <a:ext cx="6181090" cy="368300"/>
          </a:xfrm>
          <a:prstGeom prst="rect">
            <a:avLst/>
          </a:prstGeom>
          <a:noFill/>
        </p:spPr>
        <p:txBody>
          <a:bodyPr wrap="square" rtlCol="0" anchor="t">
            <a:spAutoFit/>
          </a:bodyPr>
          <a:p>
            <a:r>
              <a:rPr lang="zh-CN" altLang="en-US" b="1"/>
              <a:t>中央集权制的两对矛：盾是皇权和相权中央与地方</a:t>
            </a:r>
            <a:endParaRPr lang="zh-CN" altLang="en-US" b="1"/>
          </a:p>
        </p:txBody>
      </p:sp>
      <p:sp>
        <p:nvSpPr>
          <p:cNvPr id="12" name="文本框 11"/>
          <p:cNvSpPr txBox="1"/>
          <p:nvPr/>
        </p:nvSpPr>
        <p:spPr>
          <a:xfrm>
            <a:off x="775335" y="5982335"/>
            <a:ext cx="6343015" cy="368300"/>
          </a:xfrm>
          <a:prstGeom prst="rect">
            <a:avLst/>
          </a:prstGeom>
          <a:noFill/>
        </p:spPr>
        <p:txBody>
          <a:bodyPr wrap="square" rtlCol="0">
            <a:spAutoFit/>
          </a:bodyPr>
          <a:p>
            <a:r>
              <a:rPr lang="zh-CN" altLang="en-US" b="1"/>
              <a:t>中央集权制的发展趋势是：逐步加强，明清时期达到顶峰</a:t>
            </a:r>
            <a:endParaRPr lang="zh-CN" altLang="en-US" b="1"/>
          </a:p>
        </p:txBody>
      </p:sp>
      <p:sp>
        <p:nvSpPr>
          <p:cNvPr id="2" name="文本框 1"/>
          <p:cNvSpPr txBox="1"/>
          <p:nvPr/>
        </p:nvSpPr>
        <p:spPr>
          <a:xfrm>
            <a:off x="644525" y="3196590"/>
            <a:ext cx="10786745" cy="368300"/>
          </a:xfrm>
          <a:prstGeom prst="rect">
            <a:avLst/>
          </a:prstGeom>
          <a:noFill/>
        </p:spPr>
        <p:txBody>
          <a:bodyPr wrap="square" rtlCol="0">
            <a:spAutoFit/>
          </a:bodyPr>
          <a:p>
            <a:r>
              <a:rPr lang="en-US" altLang="zh-CN"/>
              <a:t>——————————————————————————————————————————————</a:t>
            </a:r>
            <a:endParaRPr lang="en-US" altLang="zh-CN"/>
          </a:p>
        </p:txBody>
      </p:sp>
      <p:sp>
        <p:nvSpPr>
          <p:cNvPr id="3" name="文本框 2"/>
          <p:cNvSpPr txBox="1"/>
          <p:nvPr/>
        </p:nvSpPr>
        <p:spPr>
          <a:xfrm>
            <a:off x="689610" y="3695700"/>
            <a:ext cx="10581005" cy="368300"/>
          </a:xfrm>
          <a:prstGeom prst="rect">
            <a:avLst/>
          </a:prstGeom>
          <a:noFill/>
        </p:spPr>
        <p:txBody>
          <a:bodyPr wrap="square" rtlCol="0">
            <a:spAutoFit/>
          </a:bodyPr>
          <a:p>
            <a:r>
              <a:rPr lang="en-US" altLang="zh-CN"/>
              <a:t>————————————————————————————————————————-—————</a:t>
            </a:r>
            <a:endParaRPr lang="en-US" altLang="zh-CN"/>
          </a:p>
        </p:txBody>
      </p:sp>
      <p:sp>
        <p:nvSpPr>
          <p:cNvPr id="5" name="文本框 4"/>
          <p:cNvSpPr txBox="1"/>
          <p:nvPr/>
        </p:nvSpPr>
        <p:spPr>
          <a:xfrm>
            <a:off x="756920" y="3985260"/>
            <a:ext cx="640080" cy="368300"/>
          </a:xfrm>
          <a:prstGeom prst="rect">
            <a:avLst/>
          </a:prstGeom>
          <a:noFill/>
          <a:ln>
            <a:solidFill>
              <a:srgbClr val="00B0F0"/>
            </a:solidFill>
          </a:ln>
        </p:spPr>
        <p:txBody>
          <a:bodyPr wrap="none" rtlCol="0" anchor="t">
            <a:spAutoFit/>
          </a:bodyPr>
          <a:p>
            <a:r>
              <a:rPr lang="zh-CN" altLang="en-US" b="1">
                <a:solidFill>
                  <a:srgbClr val="FF0000"/>
                </a:solidFill>
                <a:sym typeface="+mn-ea"/>
              </a:rPr>
              <a:t>建立</a:t>
            </a:r>
            <a:endParaRPr lang="zh-CN" altLang="en-US"/>
          </a:p>
        </p:txBody>
      </p:sp>
      <p:sp>
        <p:nvSpPr>
          <p:cNvPr id="14" name="文本框 13"/>
          <p:cNvSpPr txBox="1"/>
          <p:nvPr/>
        </p:nvSpPr>
        <p:spPr>
          <a:xfrm>
            <a:off x="2992120" y="4009390"/>
            <a:ext cx="640080" cy="368300"/>
          </a:xfrm>
          <a:prstGeom prst="rect">
            <a:avLst/>
          </a:prstGeom>
          <a:noFill/>
          <a:ln>
            <a:solidFill>
              <a:srgbClr val="00B0F0"/>
            </a:solidFill>
          </a:ln>
        </p:spPr>
        <p:txBody>
          <a:bodyPr wrap="none" rtlCol="0" anchor="t">
            <a:spAutoFit/>
          </a:bodyPr>
          <a:p>
            <a:r>
              <a:rPr lang="zh-CN" altLang="en-US" b="1">
                <a:solidFill>
                  <a:srgbClr val="FF0000"/>
                </a:solidFill>
                <a:sym typeface="+mn-ea"/>
              </a:rPr>
              <a:t>完善</a:t>
            </a:r>
            <a:endParaRPr lang="zh-CN" altLang="en-US"/>
          </a:p>
        </p:txBody>
      </p:sp>
      <p:sp>
        <p:nvSpPr>
          <p:cNvPr id="15" name="文本框 14"/>
          <p:cNvSpPr txBox="1"/>
          <p:nvPr/>
        </p:nvSpPr>
        <p:spPr>
          <a:xfrm>
            <a:off x="5005070" y="4026535"/>
            <a:ext cx="1325880" cy="368300"/>
          </a:xfrm>
          <a:prstGeom prst="rect">
            <a:avLst/>
          </a:prstGeom>
          <a:noFill/>
          <a:ln>
            <a:solidFill>
              <a:srgbClr val="00B0F0"/>
            </a:solidFill>
          </a:ln>
        </p:spPr>
        <p:txBody>
          <a:bodyPr wrap="square" rtlCol="0" anchor="t">
            <a:spAutoFit/>
          </a:bodyPr>
          <a:p>
            <a:r>
              <a:rPr lang="zh-CN" altLang="en-US" b="1">
                <a:solidFill>
                  <a:srgbClr val="FF0000"/>
                </a:solidFill>
                <a:sym typeface="+mn-ea"/>
              </a:rPr>
              <a:t>进一步发展</a:t>
            </a:r>
            <a:endParaRPr lang="zh-CN" altLang="en-US"/>
          </a:p>
        </p:txBody>
      </p:sp>
      <p:sp>
        <p:nvSpPr>
          <p:cNvPr id="16" name="文本框 15"/>
          <p:cNvSpPr txBox="1"/>
          <p:nvPr/>
        </p:nvSpPr>
        <p:spPr>
          <a:xfrm>
            <a:off x="7752715" y="4027170"/>
            <a:ext cx="640080" cy="368300"/>
          </a:xfrm>
          <a:prstGeom prst="rect">
            <a:avLst/>
          </a:prstGeom>
          <a:noFill/>
          <a:ln>
            <a:solidFill>
              <a:srgbClr val="00B0F0"/>
            </a:solidFill>
          </a:ln>
        </p:spPr>
        <p:txBody>
          <a:bodyPr wrap="none" rtlCol="0" anchor="t">
            <a:spAutoFit/>
          </a:bodyPr>
          <a:p>
            <a:r>
              <a:rPr lang="zh-CN" altLang="en-US" b="1">
                <a:solidFill>
                  <a:srgbClr val="FF0000"/>
                </a:solidFill>
                <a:sym typeface="+mn-ea"/>
              </a:rPr>
              <a:t>顶峰</a:t>
            </a:r>
            <a:endParaRPr lang="zh-CN" altLang="en-US"/>
          </a:p>
        </p:txBody>
      </p:sp>
      <p:sp>
        <p:nvSpPr>
          <p:cNvPr id="17" name="文本框 16"/>
          <p:cNvSpPr txBox="1"/>
          <p:nvPr/>
        </p:nvSpPr>
        <p:spPr>
          <a:xfrm>
            <a:off x="9723120" y="4022725"/>
            <a:ext cx="640080" cy="368300"/>
          </a:xfrm>
          <a:prstGeom prst="rect">
            <a:avLst/>
          </a:prstGeom>
          <a:noFill/>
          <a:ln>
            <a:solidFill>
              <a:srgbClr val="00B0F0"/>
            </a:solidFill>
          </a:ln>
        </p:spPr>
        <p:txBody>
          <a:bodyPr wrap="square" rtlCol="0" anchor="t">
            <a:spAutoFit/>
          </a:bodyPr>
          <a:p>
            <a:r>
              <a:rPr lang="zh-CN" altLang="en-US" b="1">
                <a:solidFill>
                  <a:srgbClr val="FF0000"/>
                </a:solidFill>
                <a:sym typeface="+mn-ea"/>
              </a:rPr>
              <a:t>结束</a:t>
            </a:r>
            <a:endParaRPr lang="zh-CN" altLang="en-US"/>
          </a:p>
        </p:txBody>
      </p:sp>
      <p:sp>
        <p:nvSpPr>
          <p:cNvPr id="18" name="文本框 17"/>
          <p:cNvSpPr txBox="1"/>
          <p:nvPr/>
        </p:nvSpPr>
        <p:spPr>
          <a:xfrm>
            <a:off x="4093210" y="245110"/>
            <a:ext cx="6645275" cy="645160"/>
          </a:xfrm>
          <a:prstGeom prst="rect">
            <a:avLst/>
          </a:prstGeom>
          <a:noFill/>
        </p:spPr>
        <p:txBody>
          <a:bodyPr wrap="square" rtlCol="0">
            <a:spAutoFit/>
          </a:bodyPr>
          <a:p>
            <a:r>
              <a:rPr lang="zh-CN" altLang="en-US" sz="3600"/>
              <a:t>三、构建知识小专题</a:t>
            </a:r>
            <a:endParaRPr lang="zh-CN" altLang="en-US" sz="3600"/>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01650" y="537210"/>
            <a:ext cx="5080000" cy="583565"/>
          </a:xfrm>
          <a:prstGeom prst="rect">
            <a:avLst/>
          </a:prstGeom>
          <a:noFill/>
          <a:ln w="9525">
            <a:noFill/>
          </a:ln>
        </p:spPr>
        <p:txBody>
          <a:bodyPr>
            <a:spAutoFit/>
          </a:bodyPr>
          <a:p>
            <a:pPr indent="0"/>
            <a:r>
              <a:rPr lang="zh-CN" sz="3200" b="1">
                <a:latin typeface="Calibri" panose="020F0502020204030204" charset="0"/>
                <a:ea typeface="宋体" panose="02010600030101010101" pitchFamily="2" charset="-122"/>
              </a:rPr>
              <a:t>（二）分封制的发展历程</a:t>
            </a:r>
            <a:endParaRPr lang="zh-CN" altLang="en-US" sz="3200" b="1"/>
          </a:p>
        </p:txBody>
      </p:sp>
      <p:graphicFrame>
        <p:nvGraphicFramePr>
          <p:cNvPr id="5" name="表格 4"/>
          <p:cNvGraphicFramePr/>
          <p:nvPr>
            <p:custDataLst>
              <p:tags r:id="rId1"/>
            </p:custDataLst>
          </p:nvPr>
        </p:nvGraphicFramePr>
        <p:xfrm>
          <a:off x="681355" y="1451610"/>
          <a:ext cx="10928350" cy="4785360"/>
        </p:xfrm>
        <a:graphic>
          <a:graphicData uri="http://schemas.openxmlformats.org/drawingml/2006/table">
            <a:tbl>
              <a:tblPr firstRow="1" bandRow="1">
                <a:tableStyleId>{5C22544A-7EE6-4342-B048-85BDC9FD1C3A}</a:tableStyleId>
              </a:tblPr>
              <a:tblGrid>
                <a:gridCol w="1124585"/>
                <a:gridCol w="9803765"/>
              </a:tblGrid>
              <a:tr h="381000">
                <a:tc>
                  <a:txBody>
                    <a:bodyPr/>
                    <a:p>
                      <a:pPr>
                        <a:buNone/>
                      </a:pPr>
                      <a:r>
                        <a:rPr lang="en-US" altLang="zh-CN" sz="2000" b="1"/>
                        <a:t>   </a:t>
                      </a:r>
                      <a:r>
                        <a:rPr lang="zh-CN" altLang="en-US" sz="2000" b="1"/>
                        <a:t>时 期</a:t>
                      </a:r>
                      <a:endParaRPr lang="zh-CN" altLang="en-US" sz="2000" b="1"/>
                    </a:p>
                  </a:txBody>
                  <a:tcPr/>
                </a:tc>
                <a:tc>
                  <a:txBody>
                    <a:bodyPr/>
                    <a:p>
                      <a:pPr>
                        <a:buNone/>
                      </a:pPr>
                      <a:r>
                        <a:rPr lang="en-US" altLang="zh-CN" sz="2000" b="1"/>
                        <a:t>                                         </a:t>
                      </a:r>
                      <a:r>
                        <a:rPr lang="zh-CN" altLang="en-US" sz="2000" b="1"/>
                        <a:t>发 展 状 况</a:t>
                      </a:r>
                      <a:endParaRPr lang="zh-CN" altLang="en-US" sz="2000" b="1"/>
                    </a:p>
                  </a:txBody>
                  <a:tcPr/>
                </a:tc>
              </a:tr>
              <a:tr h="381000">
                <a:tc>
                  <a:txBody>
                    <a:bodyPr/>
                    <a:p>
                      <a:pPr>
                        <a:buNone/>
                      </a:pPr>
                      <a:r>
                        <a:rPr lang="zh-CN" altLang="en-US" sz="2000" b="1"/>
                        <a:t>西周</a:t>
                      </a:r>
                      <a:endParaRPr lang="zh-CN" altLang="en-US" sz="2000" b="1"/>
                    </a:p>
                  </a:txBody>
                  <a:tcPr/>
                </a:tc>
                <a:tc>
                  <a:txBody>
                    <a:bodyPr/>
                    <a:p>
                      <a:pPr>
                        <a:buNone/>
                      </a:pPr>
                      <a:r>
                        <a:rPr lang="zh-CN" altLang="en-US" sz="2000" b="1"/>
                        <a:t>分封制盛行</a:t>
                      </a:r>
                      <a:endParaRPr lang="zh-CN" altLang="en-US" sz="2000" b="1"/>
                    </a:p>
                  </a:txBody>
                  <a:tcPr/>
                </a:tc>
              </a:tr>
              <a:tr h="381000">
                <a:tc>
                  <a:txBody>
                    <a:bodyPr/>
                    <a:p>
                      <a:pPr>
                        <a:buNone/>
                      </a:pPr>
                      <a:r>
                        <a:rPr lang="zh-CN" altLang="en-US" sz="2000" b="1"/>
                        <a:t>春秋</a:t>
                      </a:r>
                      <a:endParaRPr lang="zh-CN" altLang="en-US" sz="2000" b="1"/>
                    </a:p>
                  </a:txBody>
                  <a:tcPr/>
                </a:tc>
                <a:tc>
                  <a:txBody>
                    <a:bodyPr/>
                    <a:p>
                      <a:pPr>
                        <a:buNone/>
                      </a:pPr>
                      <a:r>
                        <a:rPr lang="zh-CN" altLang="en-US" sz="2000" b="1"/>
                        <a:t>诸侯争霸</a:t>
                      </a:r>
                      <a:r>
                        <a:rPr lang="zh-CN" altLang="en-US" sz="2000" b="1">
                          <a:sym typeface="+mn-ea"/>
                        </a:rPr>
                        <a:t>分封制受到冲击</a:t>
                      </a:r>
                      <a:endParaRPr lang="zh-CN" altLang="en-US" sz="2000" b="1"/>
                    </a:p>
                  </a:txBody>
                  <a:tcPr/>
                </a:tc>
              </a:tr>
              <a:tr h="381000">
                <a:tc>
                  <a:txBody>
                    <a:bodyPr/>
                    <a:p>
                      <a:pPr>
                        <a:buNone/>
                      </a:pPr>
                      <a:r>
                        <a:rPr lang="zh-CN" altLang="en-US" sz="2000" b="1"/>
                        <a:t>秦朝</a:t>
                      </a:r>
                      <a:endParaRPr lang="zh-CN" altLang="en-US" sz="2000" b="1"/>
                    </a:p>
                  </a:txBody>
                  <a:tcPr/>
                </a:tc>
                <a:tc>
                  <a:txBody>
                    <a:bodyPr/>
                    <a:p>
                      <a:pPr>
                        <a:buNone/>
                      </a:pPr>
                      <a:r>
                        <a:rPr lang="zh-CN" altLang="en-US" sz="2000" b="1"/>
                        <a:t>废除分封</a:t>
                      </a:r>
                      <a:endParaRPr lang="zh-CN" altLang="en-US" sz="2000" b="1"/>
                    </a:p>
                  </a:txBody>
                  <a:tcPr/>
                </a:tc>
              </a:tr>
              <a:tr h="396240">
                <a:tc>
                  <a:txBody>
                    <a:bodyPr/>
                    <a:p>
                      <a:pPr>
                        <a:buNone/>
                      </a:pPr>
                      <a:r>
                        <a:rPr lang="zh-CN" altLang="en-US" sz="2000" b="1"/>
                        <a:t>西汉初</a:t>
                      </a:r>
                      <a:endParaRPr lang="zh-CN" altLang="en-US" sz="2000" b="1"/>
                    </a:p>
                  </a:txBody>
                  <a:tcPr/>
                </a:tc>
                <a:tc>
                  <a:txBody>
                    <a:bodyPr/>
                    <a:p>
                      <a:pPr>
                        <a:buNone/>
                      </a:pPr>
                      <a:r>
                        <a:rPr lang="zh-CN" altLang="en-US" sz="2000" b="1"/>
                        <a:t>郡国并行（郡县制、诸侯国并存）</a:t>
                      </a:r>
                      <a:endParaRPr lang="zh-CN" altLang="en-US" sz="2000" b="1"/>
                    </a:p>
                  </a:txBody>
                  <a:tcPr/>
                </a:tc>
              </a:tr>
              <a:tr h="381000">
                <a:tc>
                  <a:txBody>
                    <a:bodyPr/>
                    <a:p>
                      <a:pPr>
                        <a:buNone/>
                      </a:pPr>
                      <a:r>
                        <a:rPr lang="zh-CN" altLang="en-US" sz="2000" b="1"/>
                        <a:t>汉武帝</a:t>
                      </a:r>
                      <a:endParaRPr lang="zh-CN" altLang="en-US" sz="2000" b="1"/>
                    </a:p>
                  </a:txBody>
                  <a:tcPr/>
                </a:tc>
                <a:tc>
                  <a:txBody>
                    <a:bodyPr/>
                    <a:p>
                      <a:pPr>
                        <a:buNone/>
                      </a:pPr>
                      <a:r>
                        <a:rPr lang="zh-CN" altLang="en-US" sz="2000" b="1"/>
                        <a:t>颁布推恩令：削弱封国势力</a:t>
                      </a:r>
                      <a:endParaRPr lang="zh-CN" altLang="en-US" sz="2000" b="1"/>
                    </a:p>
                  </a:txBody>
                  <a:tcPr/>
                </a:tc>
              </a:tr>
              <a:tr h="381000">
                <a:tc>
                  <a:txBody>
                    <a:bodyPr/>
                    <a:p>
                      <a:pPr>
                        <a:buNone/>
                      </a:pPr>
                      <a:r>
                        <a:rPr lang="zh-CN" altLang="en-US" sz="2000" b="1"/>
                        <a:t>西晋</a:t>
                      </a:r>
                      <a:endParaRPr lang="zh-CN" altLang="en-US" sz="2000" b="1"/>
                    </a:p>
                  </a:txBody>
                  <a:tcPr/>
                </a:tc>
                <a:tc>
                  <a:txBody>
                    <a:bodyPr/>
                    <a:p>
                      <a:pPr>
                        <a:buNone/>
                      </a:pPr>
                      <a:r>
                        <a:rPr lang="zh-CN" altLang="en-US" sz="2000" b="1"/>
                        <a:t>1、280年晋武帝统一全国分封诸王</a:t>
                      </a:r>
                      <a:endParaRPr lang="zh-CN" altLang="en-US" sz="2000" b="1"/>
                    </a:p>
                    <a:p>
                      <a:pPr>
                        <a:buNone/>
                      </a:pPr>
                      <a:r>
                        <a:rPr lang="zh-CN" altLang="en-US" sz="2000" b="1"/>
                        <a:t>  2、晋惠帝（武帝儿子）昏庸无能引发八王之乱，西晋从此衰落。</a:t>
                      </a:r>
                      <a:endParaRPr lang="zh-CN" altLang="en-US" sz="2000" b="1"/>
                    </a:p>
                  </a:txBody>
                  <a:tcPr/>
                </a:tc>
              </a:tr>
              <a:tr h="381000">
                <a:tc>
                  <a:txBody>
                    <a:bodyPr/>
                    <a:p>
                      <a:pPr>
                        <a:buNone/>
                      </a:pPr>
                      <a:r>
                        <a:rPr lang="zh-CN" altLang="en-US" sz="2000" b="1"/>
                        <a:t>明朝</a:t>
                      </a:r>
                      <a:endParaRPr lang="zh-CN" altLang="en-US" sz="2000" b="1"/>
                    </a:p>
                  </a:txBody>
                  <a:tcPr/>
                </a:tc>
                <a:tc>
                  <a:txBody>
                    <a:bodyPr/>
                    <a:p>
                      <a:pPr>
                        <a:buNone/>
                      </a:pPr>
                      <a:r>
                        <a:rPr lang="zh-CN" altLang="en-US" sz="2000" b="1"/>
                        <a:t> 1、分封诸王朱元璋分封亲子为诸王</a:t>
                      </a:r>
                      <a:endParaRPr lang="zh-CN" altLang="en-US" sz="2000" b="1"/>
                    </a:p>
                    <a:p>
                      <a:pPr>
                        <a:buNone/>
                      </a:pPr>
                      <a:r>
                        <a:rPr lang="zh-CN" altLang="en-US" sz="2000" b="1"/>
                        <a:t>2、靖难之役：朱元璋死后，太子朱彪早逝孙子朱允炆即为，并进行削藩。朱棣起兵反抗</a:t>
                      </a:r>
                      <a:endParaRPr lang="zh-CN" altLang="en-US" sz="2000" b="1"/>
                    </a:p>
                  </a:txBody>
                  <a:tcPr/>
                </a:tc>
              </a:tr>
              <a:tr h="381000">
                <a:tc gridSpan="2">
                  <a:txBody>
                    <a:bodyPr/>
                    <a:p>
                      <a:pPr>
                        <a:buNone/>
                      </a:pPr>
                      <a:r>
                        <a:rPr lang="zh-CN" altLang="en-US" sz="2000" b="1"/>
                        <a:t>小结：1、分封制的推行或废止取决于当时统治的需要</a:t>
                      </a:r>
                      <a:endParaRPr lang="zh-CN" altLang="en-US" sz="2000" b="1"/>
                    </a:p>
                    <a:p>
                      <a:pPr>
                        <a:buNone/>
                      </a:pPr>
                      <a:r>
                        <a:rPr lang="zh-CN" altLang="en-US" sz="2000" b="1"/>
                        <a:t>           2、分封制在历史上引发了多次割据混战、表明它不适应国家统一</a:t>
                      </a:r>
                      <a:endParaRPr lang="zh-CN" altLang="en-US" sz="2000" b="1"/>
                    </a:p>
                  </a:txBody>
                  <a:tcPr/>
                </a:tc>
                <a:tc hMerge="1">
                  <a:tcPr/>
                </a:tc>
              </a:tr>
            </a:tbl>
          </a:graphicData>
        </a:graphic>
      </p:graphicFrame>
    </p:spTree>
    <p:custDataLst>
      <p:tags r:id="rId2"/>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50215" y="119380"/>
            <a:ext cx="2685415" cy="521970"/>
          </a:xfrm>
          <a:prstGeom prst="rect">
            <a:avLst/>
          </a:prstGeom>
          <a:noFill/>
        </p:spPr>
        <p:txBody>
          <a:bodyPr wrap="none" rtlCol="0" anchor="t">
            <a:spAutoFit/>
          </a:bodyPr>
          <a:p>
            <a:r>
              <a:rPr lang="zh-CN" sz="2800" b="1">
                <a:latin typeface="Calibri" panose="020F0502020204030204" charset="0"/>
                <a:ea typeface="宋体" panose="02010600030101010101" pitchFamily="2" charset="-122"/>
                <a:sym typeface="+mn-ea"/>
              </a:rPr>
              <a:t>（三）中古盛世</a:t>
            </a:r>
            <a:endParaRPr lang="zh-CN" altLang="en-US" sz="2800" b="1">
              <a:latin typeface="Calibri" panose="020F0502020204030204" charset="0"/>
              <a:ea typeface="宋体" panose="02010600030101010101" pitchFamily="2" charset="-122"/>
              <a:sym typeface="+mn-ea"/>
            </a:endParaRPr>
          </a:p>
        </p:txBody>
      </p:sp>
      <p:graphicFrame>
        <p:nvGraphicFramePr>
          <p:cNvPr id="6" name="表格 5"/>
          <p:cNvGraphicFramePr/>
          <p:nvPr>
            <p:custDataLst>
              <p:tags r:id="rId1"/>
            </p:custDataLst>
          </p:nvPr>
        </p:nvGraphicFramePr>
        <p:xfrm>
          <a:off x="671195" y="737235"/>
          <a:ext cx="11008360" cy="6400800"/>
        </p:xfrm>
        <a:graphic>
          <a:graphicData uri="http://schemas.openxmlformats.org/drawingml/2006/table">
            <a:tbl>
              <a:tblPr firstRow="1" bandRow="1">
                <a:tableStyleId>{5C22544A-7EE6-4342-B048-85BDC9FD1C3A}</a:tableStyleId>
              </a:tblPr>
              <a:tblGrid>
                <a:gridCol w="734695"/>
                <a:gridCol w="1187450"/>
                <a:gridCol w="9086215"/>
              </a:tblGrid>
              <a:tr h="365760">
                <a:tc>
                  <a:txBody>
                    <a:bodyPr/>
                    <a:p>
                      <a:pPr>
                        <a:buNone/>
                      </a:pPr>
                      <a:r>
                        <a:rPr lang="zh-CN" altLang="en-US" sz="1800" b="1">
                          <a:latin typeface="Calibri" panose="020F0502020204030204" charset="0"/>
                          <a:ea typeface="宋体" panose="02010600030101010101" pitchFamily="2" charset="-122"/>
                          <a:sym typeface="+mn-ea"/>
                        </a:rPr>
                        <a:t>时期</a:t>
                      </a:r>
                      <a:endParaRPr lang="zh-CN" altLang="en-US" sz="1800" b="1">
                        <a:latin typeface="Calibri" panose="020F0502020204030204" charset="0"/>
                        <a:ea typeface="宋体" panose="02010600030101010101" pitchFamily="2" charset="-122"/>
                        <a:sym typeface="+mn-ea"/>
                      </a:endParaRPr>
                    </a:p>
                  </a:txBody>
                  <a:tcPr/>
                </a:tc>
                <a:tc>
                  <a:txBody>
                    <a:bodyPr/>
                    <a:p>
                      <a:pPr>
                        <a:buNone/>
                      </a:pPr>
                      <a:r>
                        <a:rPr lang="zh-CN" altLang="en-US" sz="1800" b="1">
                          <a:latin typeface="Calibri" panose="020F0502020204030204" charset="0"/>
                          <a:ea typeface="宋体" panose="02010600030101010101" pitchFamily="2" charset="-122"/>
                          <a:sym typeface="+mn-ea"/>
                        </a:rPr>
                        <a:t>名   称</a:t>
                      </a:r>
                      <a:endParaRPr lang="zh-CN" altLang="en-US" sz="1800" b="1">
                        <a:latin typeface="Calibri" panose="020F0502020204030204" charset="0"/>
                        <a:ea typeface="宋体" panose="02010600030101010101" pitchFamily="2" charset="-122"/>
                        <a:sym typeface="+mn-ea"/>
                      </a:endParaRPr>
                    </a:p>
                  </a:txBody>
                  <a:tcPr/>
                </a:tc>
                <a:tc>
                  <a:txBody>
                    <a:bodyPr/>
                    <a:p>
                      <a:pPr>
                        <a:buNone/>
                      </a:pPr>
                      <a:r>
                        <a:rPr lang="en-US" altLang="zh-CN" sz="1800" b="1">
                          <a:latin typeface="Calibri" panose="020F0502020204030204" charset="0"/>
                          <a:ea typeface="宋体" panose="02010600030101010101" pitchFamily="2" charset="-122"/>
                          <a:sym typeface="+mn-ea"/>
                        </a:rPr>
                        <a:t>                                                             </a:t>
                      </a:r>
                      <a:r>
                        <a:rPr lang="zh-CN" altLang="en-US" sz="1800" b="1">
                          <a:latin typeface="Calibri" panose="020F0502020204030204" charset="0"/>
                          <a:ea typeface="宋体" panose="02010600030101010101" pitchFamily="2" charset="-122"/>
                          <a:sym typeface="+mn-ea"/>
                        </a:rPr>
                        <a:t>措       施                     </a:t>
                      </a:r>
                      <a:endParaRPr lang="zh-CN" altLang="en-US" sz="1800" b="1">
                        <a:latin typeface="Calibri" panose="020F0502020204030204" charset="0"/>
                        <a:ea typeface="宋体" panose="02010600030101010101" pitchFamily="2" charset="-122"/>
                        <a:sym typeface="+mn-ea"/>
                      </a:endParaRPr>
                    </a:p>
                  </a:txBody>
                  <a:tcPr/>
                </a:tc>
              </a:tr>
              <a:tr h="600075">
                <a:tc>
                  <a:txBody>
                    <a:bodyPr/>
                    <a:p>
                      <a:pPr>
                        <a:buNone/>
                      </a:pPr>
                      <a:r>
                        <a:rPr lang="zh-CN" sz="1800" b="1">
                          <a:latin typeface="Calibri" panose="020F0502020204030204" charset="0"/>
                          <a:ea typeface="宋体" panose="02010600030101010101" pitchFamily="2" charset="-122"/>
                          <a:sym typeface="+mn-ea"/>
                        </a:rPr>
                        <a:t>西汉</a:t>
                      </a:r>
                      <a:endParaRPr lang="zh-CN" altLang="en-US" sz="1800" b="1">
                        <a:latin typeface="Calibri" panose="020F0502020204030204" charset="0"/>
                        <a:ea typeface="宋体" panose="02010600030101010101" pitchFamily="2" charset="-122"/>
                        <a:sym typeface="+mn-ea"/>
                      </a:endParaRPr>
                    </a:p>
                  </a:txBody>
                  <a:tcPr/>
                </a:tc>
                <a:tc>
                  <a:txBody>
                    <a:bodyPr/>
                    <a:p>
                      <a:pPr>
                        <a:buNone/>
                      </a:pPr>
                      <a:r>
                        <a:rPr lang="zh-CN" sz="1800" b="1">
                          <a:latin typeface="Calibri" panose="020F0502020204030204" charset="0"/>
                          <a:ea typeface="宋体" panose="02010600030101010101" pitchFamily="2" charset="-122"/>
                          <a:sym typeface="+mn-ea"/>
                        </a:rPr>
                        <a:t>文景之治</a:t>
                      </a:r>
                      <a:endParaRPr lang="zh-CN" altLang="en-US" sz="1800" b="1">
                        <a:latin typeface="Calibri" panose="020F0502020204030204" charset="0"/>
                        <a:ea typeface="宋体" panose="02010600030101010101" pitchFamily="2" charset="-122"/>
                        <a:sym typeface="+mn-ea"/>
                      </a:endParaRPr>
                    </a:p>
                  </a:txBody>
                  <a:tcPr/>
                </a:tc>
                <a:tc>
                  <a:txBody>
                    <a:bodyPr/>
                    <a:p>
                      <a:pPr>
                        <a:buNone/>
                      </a:pPr>
                      <a:r>
                        <a:rPr lang="en-US" sz="1800" b="1">
                          <a:latin typeface="Calibri" panose="020F0502020204030204" charset="0"/>
                          <a:ea typeface="宋体" panose="02010600030101010101" pitchFamily="2" charset="-122"/>
                          <a:cs typeface="Times New Roman" panose="02020603050405020304" charset="0"/>
                          <a:sym typeface="+mn-ea"/>
                        </a:rPr>
                        <a:t>1</a:t>
                      </a:r>
                      <a:r>
                        <a:rPr lang="zh-CN" sz="1800" b="1">
                          <a:latin typeface="Calibri" panose="020F0502020204030204" charset="0"/>
                          <a:ea typeface="宋体" panose="02010600030101010101" pitchFamily="2" charset="-122"/>
                          <a:sym typeface="+mn-ea"/>
                        </a:rPr>
                        <a:t>、重视农业生产</a:t>
                      </a:r>
                      <a:r>
                        <a:rPr lang="en-US" sz="1800" b="1">
                          <a:latin typeface="Calibri" panose="020F0502020204030204" charset="0"/>
                          <a:ea typeface="宋体" panose="02010600030101010101" pitchFamily="2" charset="-122"/>
                          <a:sym typeface="+mn-ea"/>
                        </a:rPr>
                        <a:t>2</a:t>
                      </a:r>
                      <a:r>
                        <a:rPr lang="zh-CN" sz="1800" b="1">
                          <a:latin typeface="Calibri" panose="020F0502020204030204" charset="0"/>
                          <a:ea typeface="宋体" panose="02010600030101010101" pitchFamily="2" charset="-122"/>
                          <a:sym typeface="+mn-ea"/>
                        </a:rPr>
                        <a:t>、减轻赋税和徭役（田赋为三十税一）</a:t>
                      </a:r>
                      <a:r>
                        <a:rPr lang="en-US" sz="1800" b="1">
                          <a:latin typeface="Calibri" panose="020F0502020204030204" charset="0"/>
                          <a:ea typeface="宋体" panose="02010600030101010101" pitchFamily="2" charset="-122"/>
                          <a:sym typeface="+mn-ea"/>
                        </a:rPr>
                        <a:t>3</a:t>
                      </a:r>
                      <a:r>
                        <a:rPr lang="zh-CN" sz="1800" b="1">
                          <a:latin typeface="Calibri" panose="020F0502020204030204" charset="0"/>
                          <a:ea typeface="宋体" panose="02010600030101010101" pitchFamily="2" charset="-122"/>
                          <a:sym typeface="+mn-ea"/>
                        </a:rPr>
                        <a:t>、以德化民废除严刑峻法（断残肢体的肉刑）</a:t>
                      </a:r>
                      <a:r>
                        <a:rPr lang="en-US" sz="1800" b="1">
                          <a:latin typeface="Calibri" panose="020F0502020204030204" charset="0"/>
                          <a:ea typeface="宋体" panose="02010600030101010101" pitchFamily="2" charset="-122"/>
                          <a:sym typeface="+mn-ea"/>
                        </a:rPr>
                        <a:t>4</a:t>
                      </a:r>
                      <a:r>
                        <a:rPr lang="zh-CN" sz="1800" b="1">
                          <a:latin typeface="Calibri" panose="020F0502020204030204" charset="0"/>
                          <a:ea typeface="宋体" panose="02010600030101010101" pitchFamily="2" charset="-122"/>
                          <a:sym typeface="+mn-ea"/>
                        </a:rPr>
                        <a:t>、提倡勤俭反对奢华</a:t>
                      </a:r>
                      <a:endParaRPr lang="zh-CN" sz="1800" b="1">
                        <a:latin typeface="Calibri" panose="020F0502020204030204" charset="0"/>
                        <a:ea typeface="宋体" panose="02010600030101010101" pitchFamily="2" charset="-122"/>
                        <a:sym typeface="+mn-ea"/>
                      </a:endParaRPr>
                    </a:p>
                    <a:p>
                      <a:pPr>
                        <a:buNone/>
                      </a:pPr>
                      <a:endParaRPr lang="zh-CN" altLang="en-US" sz="1800" b="1">
                        <a:latin typeface="Calibri" panose="020F0502020204030204" charset="0"/>
                        <a:ea typeface="宋体" panose="02010600030101010101" pitchFamily="2" charset="-122"/>
                        <a:sym typeface="+mn-ea"/>
                      </a:endParaRPr>
                    </a:p>
                  </a:txBody>
                  <a:tcPr/>
                </a:tc>
              </a:tr>
              <a:tr h="914400">
                <a:tc>
                  <a:txBody>
                    <a:bodyPr/>
                    <a:p>
                      <a:pPr>
                        <a:buNone/>
                      </a:pPr>
                      <a:r>
                        <a:rPr lang="zh-CN" sz="1800" b="1">
                          <a:latin typeface="Calibri" panose="020F0502020204030204" charset="0"/>
                          <a:ea typeface="宋体" panose="02010600030101010101" pitchFamily="2" charset="-122"/>
                          <a:sym typeface="+mn-ea"/>
                        </a:rPr>
                        <a:t>东汉</a:t>
                      </a:r>
                      <a:endParaRPr lang="zh-CN" altLang="en-US" sz="1800" b="1">
                        <a:latin typeface="Calibri" panose="020F0502020204030204" charset="0"/>
                        <a:ea typeface="宋体" panose="02010600030101010101" pitchFamily="2" charset="-122"/>
                        <a:sym typeface="+mn-ea"/>
                      </a:endParaRPr>
                    </a:p>
                  </a:txBody>
                  <a:tcPr/>
                </a:tc>
                <a:tc>
                  <a:txBody>
                    <a:bodyPr/>
                    <a:p>
                      <a:pPr>
                        <a:buNone/>
                      </a:pPr>
                      <a:r>
                        <a:rPr lang="zh-CN" sz="1800" b="1">
                          <a:latin typeface="Calibri" panose="020F0502020204030204" charset="0"/>
                          <a:ea typeface="宋体" panose="02010600030101010101" pitchFamily="2" charset="-122"/>
                          <a:sym typeface="+mn-ea"/>
                        </a:rPr>
                        <a:t>光武中兴</a:t>
                      </a:r>
                      <a:endParaRPr lang="zh-CN" altLang="en-US" sz="1800" b="1">
                        <a:latin typeface="Calibri" panose="020F0502020204030204" charset="0"/>
                        <a:ea typeface="宋体" panose="02010600030101010101" pitchFamily="2" charset="-122"/>
                        <a:sym typeface="+mn-ea"/>
                      </a:endParaRPr>
                    </a:p>
                  </a:txBody>
                  <a:tcPr/>
                </a:tc>
                <a:tc>
                  <a:txBody>
                    <a:bodyPr/>
                    <a:p>
                      <a:pPr>
                        <a:buNone/>
                      </a:pPr>
                      <a:r>
                        <a:rPr lang="en-US" sz="1800" b="1">
                          <a:latin typeface="Calibri" panose="020F0502020204030204" charset="0"/>
                          <a:ea typeface="宋体" panose="02010600030101010101" pitchFamily="2" charset="-122"/>
                          <a:cs typeface="Times New Roman" panose="02020603050405020304" charset="0"/>
                          <a:sym typeface="+mn-ea"/>
                        </a:rPr>
                        <a:t>1</a:t>
                      </a:r>
                      <a:r>
                        <a:rPr lang="zh-CN" sz="1800" b="1">
                          <a:latin typeface="Calibri" panose="020F0502020204030204" charset="0"/>
                          <a:ea typeface="宋体" panose="02010600030101010101" pitchFamily="2" charset="-122"/>
                          <a:sym typeface="+mn-ea"/>
                        </a:rPr>
                        <a:t>、释放奴婢、减轻农民负担</a:t>
                      </a:r>
                      <a:r>
                        <a:rPr lang="en-US" sz="1800" b="1">
                          <a:latin typeface="Calibri" panose="020F0502020204030204" charset="0"/>
                          <a:ea typeface="宋体" panose="02010600030101010101" pitchFamily="2" charset="-122"/>
                          <a:sym typeface="+mn-ea"/>
                        </a:rPr>
                        <a:t>2</a:t>
                      </a:r>
                      <a:r>
                        <a:rPr lang="zh-CN" sz="1800" b="1">
                          <a:latin typeface="Calibri" panose="020F0502020204030204" charset="0"/>
                          <a:ea typeface="宋体" panose="02010600030101010101" pitchFamily="2" charset="-122"/>
                          <a:sym typeface="+mn-ea"/>
                        </a:rPr>
                        <a:t>、减轻刑法</a:t>
                      </a:r>
                      <a:r>
                        <a:rPr lang="en-US" sz="1800" b="1">
                          <a:latin typeface="Calibri" panose="020F0502020204030204" charset="0"/>
                          <a:ea typeface="宋体" panose="02010600030101010101" pitchFamily="2" charset="-122"/>
                          <a:sym typeface="+mn-ea"/>
                        </a:rPr>
                        <a:t>3</a:t>
                      </a:r>
                      <a:r>
                        <a:rPr lang="zh-CN" sz="1800" b="1">
                          <a:latin typeface="Calibri" panose="020F0502020204030204" charset="0"/>
                          <a:ea typeface="宋体" panose="02010600030101010101" pitchFamily="2" charset="-122"/>
                          <a:sym typeface="+mn-ea"/>
                        </a:rPr>
                        <a:t>、合并郡县、裁减官员、惩处贪官加强对官吏的监督</a:t>
                      </a:r>
                      <a:r>
                        <a:rPr lang="en-US" sz="1800" b="1">
                          <a:latin typeface="Calibri" panose="020F0502020204030204" charset="0"/>
                          <a:ea typeface="宋体" panose="02010600030101010101" pitchFamily="2" charset="-122"/>
                          <a:sym typeface="+mn-ea"/>
                        </a:rPr>
                        <a:t>4</a:t>
                      </a:r>
                      <a:r>
                        <a:rPr lang="zh-CN" sz="1800" b="1">
                          <a:latin typeface="Calibri" panose="020F0502020204030204" charset="0"/>
                          <a:ea typeface="宋体" panose="02010600030101010101" pitchFamily="2" charset="-122"/>
                          <a:sym typeface="+mn-ea"/>
                        </a:rPr>
                        <a:t>、允许北方少数民族内迁</a:t>
                      </a:r>
                      <a:endParaRPr lang="zh-CN" sz="1800" b="1">
                        <a:latin typeface="Calibri" panose="020F0502020204030204" charset="0"/>
                        <a:ea typeface="宋体" panose="02010600030101010101" pitchFamily="2" charset="-122"/>
                        <a:sym typeface="+mn-ea"/>
                      </a:endParaRPr>
                    </a:p>
                    <a:p>
                      <a:pPr>
                        <a:buNone/>
                      </a:pPr>
                      <a:endParaRPr lang="zh-CN" altLang="en-US" sz="1800" b="1">
                        <a:latin typeface="Calibri" panose="020F0502020204030204" charset="0"/>
                        <a:ea typeface="宋体" panose="02010600030101010101" pitchFamily="2" charset="-122"/>
                        <a:sym typeface="+mn-ea"/>
                      </a:endParaRPr>
                    </a:p>
                  </a:txBody>
                  <a:tcPr/>
                </a:tc>
              </a:tr>
              <a:tr h="365760">
                <a:tc>
                  <a:txBody>
                    <a:bodyPr/>
                    <a:p>
                      <a:pPr>
                        <a:buNone/>
                      </a:pPr>
                      <a:r>
                        <a:rPr lang="zh-CN" sz="1800" b="1">
                          <a:latin typeface="Calibri" panose="020F0502020204030204" charset="0"/>
                          <a:ea typeface="宋体" panose="02010600030101010101" pitchFamily="2" charset="-122"/>
                          <a:sym typeface="+mn-ea"/>
                        </a:rPr>
                        <a:t>隋朝</a:t>
                      </a:r>
                      <a:endParaRPr lang="zh-CN" altLang="en-US" sz="1800" b="1">
                        <a:latin typeface="Calibri" panose="020F0502020204030204" charset="0"/>
                        <a:ea typeface="宋体" panose="02010600030101010101" pitchFamily="2" charset="-122"/>
                        <a:sym typeface="+mn-ea"/>
                      </a:endParaRPr>
                    </a:p>
                  </a:txBody>
                  <a:tcPr/>
                </a:tc>
                <a:tc>
                  <a:txBody>
                    <a:bodyPr/>
                    <a:p>
                      <a:pPr>
                        <a:buNone/>
                      </a:pPr>
                      <a:r>
                        <a:rPr lang="zh-CN" sz="1800" b="1">
                          <a:latin typeface="Calibri" panose="020F0502020204030204" charset="0"/>
                          <a:ea typeface="宋体" panose="02010600030101010101" pitchFamily="2" charset="-122"/>
                          <a:sym typeface="+mn-ea"/>
                        </a:rPr>
                        <a:t>开皇之治</a:t>
                      </a:r>
                      <a:endParaRPr lang="zh-CN" altLang="en-US" sz="1800" b="1">
                        <a:latin typeface="Calibri" panose="020F0502020204030204" charset="0"/>
                        <a:ea typeface="宋体" panose="02010600030101010101" pitchFamily="2" charset="-122"/>
                        <a:sym typeface="+mn-ea"/>
                      </a:endParaRPr>
                    </a:p>
                  </a:txBody>
                  <a:tcPr/>
                </a:tc>
                <a:tc>
                  <a:txBody>
                    <a:bodyPr/>
                    <a:p>
                      <a:pPr>
                        <a:buNone/>
                      </a:pPr>
                      <a:r>
                        <a:rPr lang="en-US" altLang="zh-CN" sz="1800" b="1"/>
                        <a:t>1</a:t>
                      </a:r>
                      <a:r>
                        <a:rPr lang="zh-CN" altLang="en-US" sz="1800" b="1"/>
                        <a:t>、发展经济   </a:t>
                      </a:r>
                      <a:r>
                        <a:rPr lang="en-US" altLang="zh-CN" sz="1800" b="1"/>
                        <a:t>2</a:t>
                      </a:r>
                      <a:r>
                        <a:rPr lang="zh-CN" altLang="en-US" sz="1800" b="1"/>
                        <a:t>、编订户籍      </a:t>
                      </a:r>
                      <a:r>
                        <a:rPr lang="en-US" altLang="zh-CN" sz="1800" b="1"/>
                        <a:t>3</a:t>
                      </a:r>
                      <a:r>
                        <a:rPr lang="zh-CN" altLang="en-US" sz="1800" b="1"/>
                        <a:t>、统一币制和度量衡     </a:t>
                      </a:r>
                      <a:r>
                        <a:rPr lang="en-US" altLang="zh-CN" sz="1800" b="1"/>
                        <a:t>4</a:t>
                      </a:r>
                      <a:r>
                        <a:rPr lang="zh-CN" altLang="en-US" sz="1800" b="1"/>
                        <a:t>、加强中央集权</a:t>
                      </a:r>
                      <a:endParaRPr lang="zh-CN" altLang="en-US" sz="1800" b="1"/>
                    </a:p>
                  </a:txBody>
                  <a:tcPr/>
                </a:tc>
              </a:tr>
              <a:tr h="914400">
                <a:tc>
                  <a:txBody>
                    <a:bodyPr/>
                    <a:p>
                      <a:pPr>
                        <a:buNone/>
                      </a:pPr>
                      <a:r>
                        <a:rPr lang="zh-CN" sz="1800" b="1">
                          <a:latin typeface="Calibri" panose="020F0502020204030204" charset="0"/>
                          <a:ea typeface="宋体" panose="02010600030101010101" pitchFamily="2" charset="-122"/>
                          <a:sym typeface="+mn-ea"/>
                        </a:rPr>
                        <a:t>唐朝</a:t>
                      </a:r>
                      <a:endParaRPr lang="zh-CN" altLang="en-US" sz="1800" b="1">
                        <a:latin typeface="Calibri" panose="020F0502020204030204" charset="0"/>
                        <a:ea typeface="宋体" panose="02010600030101010101" pitchFamily="2" charset="-122"/>
                        <a:sym typeface="+mn-ea"/>
                      </a:endParaRPr>
                    </a:p>
                  </a:txBody>
                  <a:tcPr/>
                </a:tc>
                <a:tc>
                  <a:txBody>
                    <a:bodyPr/>
                    <a:p>
                      <a:pPr>
                        <a:buNone/>
                      </a:pPr>
                      <a:r>
                        <a:rPr lang="zh-CN" sz="1800" b="1">
                          <a:latin typeface="Calibri" panose="020F0502020204030204" charset="0"/>
                          <a:ea typeface="宋体" panose="02010600030101010101" pitchFamily="2" charset="-122"/>
                          <a:sym typeface="+mn-ea"/>
                        </a:rPr>
                        <a:t>贞观之治、开元盛世</a:t>
                      </a:r>
                      <a:endParaRPr lang="zh-CN" sz="1800" b="1">
                        <a:latin typeface="Calibri" panose="020F0502020204030204" charset="0"/>
                        <a:ea typeface="宋体" panose="02010600030101010101" pitchFamily="2" charset="-122"/>
                        <a:sym typeface="+mn-ea"/>
                      </a:endParaRPr>
                    </a:p>
                    <a:p>
                      <a:pPr>
                        <a:buNone/>
                      </a:pPr>
                      <a:endParaRPr lang="zh-CN" altLang="en-US" sz="1800" b="1">
                        <a:latin typeface="Calibri" panose="020F0502020204030204" charset="0"/>
                        <a:ea typeface="宋体" panose="02010600030101010101" pitchFamily="2" charset="-122"/>
                        <a:sym typeface="+mn-ea"/>
                      </a:endParaRPr>
                    </a:p>
                  </a:txBody>
                  <a:tcPr/>
                </a:tc>
                <a:tc>
                  <a:txBody>
                    <a:bodyPr/>
                    <a:p>
                      <a:pPr>
                        <a:buNone/>
                      </a:pPr>
                      <a:r>
                        <a:rPr lang="zh-CN" altLang="en-US" sz="1800" b="1"/>
                        <a:t>贞观之治：</a:t>
                      </a:r>
                      <a:r>
                        <a:rPr lang="en-US" altLang="zh-CN" sz="1800" b="1"/>
                        <a:t>1</a:t>
                      </a:r>
                      <a:r>
                        <a:rPr lang="zh-CN" altLang="en-US" sz="1800" b="1"/>
                        <a:t>、完善三省六部制</a:t>
                      </a:r>
                      <a:r>
                        <a:rPr lang="en-US" altLang="zh-CN" sz="1800" b="1"/>
                        <a:t>2</a:t>
                      </a:r>
                      <a:r>
                        <a:rPr lang="zh-CN" altLang="en-US" sz="1800" b="1"/>
                        <a:t>、</a:t>
                      </a:r>
                      <a:r>
                        <a:rPr lang="zh-CN" altLang="en-US" sz="1800" b="1">
                          <a:sym typeface="+mn-ea"/>
                        </a:rPr>
                        <a:t>修订</a:t>
                      </a:r>
                      <a:r>
                        <a:rPr lang="zh-CN" altLang="en-US" sz="1800" b="1"/>
                        <a:t>《唐律</a:t>
                      </a:r>
                      <a:r>
                        <a:rPr lang="zh-CN" altLang="en-US" sz="1800" b="1">
                          <a:sym typeface="+mn-ea"/>
                        </a:rPr>
                        <a:t>疏</a:t>
                      </a:r>
                      <a:r>
                        <a:rPr lang="zh-CN" altLang="en-US" sz="1800" b="1"/>
                        <a:t>议》</a:t>
                      </a:r>
                      <a:r>
                        <a:rPr lang="en-US" altLang="zh-CN" sz="1800" b="1"/>
                        <a:t>3</a:t>
                      </a:r>
                      <a:r>
                        <a:rPr lang="zh-CN" altLang="en-US" sz="1800" b="1"/>
                        <a:t>、完善科举制</a:t>
                      </a:r>
                      <a:r>
                        <a:rPr lang="en-US" altLang="zh-CN" sz="1800" b="1"/>
                        <a:t>4</a:t>
                      </a:r>
                      <a:r>
                        <a:rPr lang="zh-CN" altLang="en-US" sz="1800" b="1"/>
                        <a:t>、轻徭薄赋</a:t>
                      </a:r>
                      <a:r>
                        <a:rPr lang="en-US" altLang="zh-CN" sz="1800" b="1"/>
                        <a:t>5</a:t>
                      </a:r>
                      <a:r>
                        <a:rPr lang="zh-CN" altLang="en-US" sz="1800" b="1"/>
                        <a:t>、开明民族政策</a:t>
                      </a:r>
                      <a:endParaRPr lang="zh-CN" altLang="en-US" sz="1800" b="1"/>
                    </a:p>
                    <a:p>
                      <a:pPr>
                        <a:buNone/>
                      </a:pPr>
                      <a:r>
                        <a:rPr lang="zh-CN" altLang="en-US" sz="1800" b="1"/>
                        <a:t>开元盛世：</a:t>
                      </a:r>
                      <a:r>
                        <a:rPr lang="en-US" altLang="zh-CN" sz="1800" b="1"/>
                        <a:t>1</a:t>
                      </a:r>
                      <a:r>
                        <a:rPr lang="zh-CN" altLang="en-US" sz="1800" b="1"/>
                        <a:t>、整顿吏治</a:t>
                      </a:r>
                      <a:r>
                        <a:rPr lang="en-US" altLang="zh-CN" sz="1800" b="1"/>
                        <a:t>2</a:t>
                      </a:r>
                      <a:r>
                        <a:rPr lang="zh-CN" altLang="en-US" sz="1800" b="1"/>
                        <a:t>、发展经济</a:t>
                      </a:r>
                      <a:r>
                        <a:rPr lang="en-US" altLang="zh-CN" sz="1800" b="1"/>
                        <a:t>3</a:t>
                      </a:r>
                      <a:r>
                        <a:rPr lang="zh-CN" altLang="en-US" sz="1800" b="1"/>
                        <a:t>、重用贤能</a:t>
                      </a:r>
                      <a:endParaRPr lang="zh-CN" altLang="en-US" sz="1800" b="1"/>
                    </a:p>
                  </a:txBody>
                  <a:tcPr/>
                </a:tc>
              </a:tr>
              <a:tr h="1737360">
                <a:tc>
                  <a:txBody>
                    <a:bodyPr/>
                    <a:p>
                      <a:pPr>
                        <a:buNone/>
                      </a:pPr>
                      <a:r>
                        <a:rPr lang="zh-CN" sz="1800" b="1">
                          <a:latin typeface="Calibri" panose="020F0502020204030204" charset="0"/>
                          <a:ea typeface="宋体" panose="02010600030101010101" pitchFamily="2" charset="-122"/>
                          <a:sym typeface="+mn-ea"/>
                        </a:rPr>
                        <a:t>清朝</a:t>
                      </a:r>
                      <a:endParaRPr lang="zh-CN" altLang="en-US" sz="1800" b="1">
                        <a:latin typeface="Calibri" panose="020F0502020204030204" charset="0"/>
                        <a:ea typeface="宋体" panose="02010600030101010101" pitchFamily="2" charset="-122"/>
                        <a:sym typeface="+mn-ea"/>
                      </a:endParaRPr>
                    </a:p>
                  </a:txBody>
                  <a:tcPr/>
                </a:tc>
                <a:tc>
                  <a:txBody>
                    <a:bodyPr/>
                    <a:p>
                      <a:pPr>
                        <a:buNone/>
                      </a:pPr>
                      <a:r>
                        <a:rPr lang="zh-CN" altLang="en-US" sz="1800" b="1"/>
                        <a:t>康乾盛世</a:t>
                      </a:r>
                      <a:endParaRPr lang="zh-CN" altLang="en-US" sz="1800" b="1"/>
                    </a:p>
                  </a:txBody>
                  <a:tcPr/>
                </a:tc>
                <a:tc>
                  <a:txBody>
                    <a:bodyPr/>
                    <a:p>
                      <a:pPr>
                        <a:buNone/>
                      </a:pPr>
                      <a:r>
                        <a:rPr lang="zh-CN" sz="1800" b="1">
                          <a:latin typeface="Calibri" panose="020F0502020204030204" charset="0"/>
                          <a:ea typeface="宋体" panose="02010600030101010101" pitchFamily="2" charset="-122"/>
                          <a:sym typeface="+mn-ea"/>
                        </a:rPr>
                        <a:t>（</a:t>
                      </a:r>
                      <a:r>
                        <a:rPr lang="en-US" sz="1800" b="1">
                          <a:latin typeface="Calibri" panose="020F0502020204030204" charset="0"/>
                          <a:ea typeface="宋体" panose="02010600030101010101" pitchFamily="2" charset="-122"/>
                          <a:cs typeface="Times New Roman" panose="02020603050405020304" charset="0"/>
                          <a:sym typeface="+mn-ea"/>
                        </a:rPr>
                        <a:t>1</a:t>
                      </a:r>
                      <a:r>
                        <a:rPr lang="zh-CN" sz="1800" b="1">
                          <a:latin typeface="Calibri" panose="020F0502020204030204" charset="0"/>
                          <a:ea typeface="宋体" panose="02010600030101010101" pitchFamily="2" charset="-122"/>
                          <a:sym typeface="+mn-ea"/>
                        </a:rPr>
                        <a:t>）、人口增长（乾隆：</a:t>
                      </a:r>
                      <a:r>
                        <a:rPr lang="en-US" sz="1800" b="1">
                          <a:latin typeface="Calibri" panose="020F0502020204030204" charset="0"/>
                          <a:ea typeface="宋体" panose="02010600030101010101" pitchFamily="2" charset="-122"/>
                          <a:sym typeface="+mn-ea"/>
                        </a:rPr>
                        <a:t>3</a:t>
                      </a:r>
                      <a:r>
                        <a:rPr lang="zh-CN" sz="1800" b="1">
                          <a:latin typeface="Calibri" panose="020F0502020204030204" charset="0"/>
                          <a:ea typeface="宋体" panose="02010600030101010101" pitchFamily="2" charset="-122"/>
                          <a:sym typeface="+mn-ea"/>
                        </a:rPr>
                        <a:t>亿）（</a:t>
                      </a:r>
                      <a:r>
                        <a:rPr lang="en-US" sz="1800" b="1">
                          <a:latin typeface="Calibri" panose="020F0502020204030204" charset="0"/>
                          <a:ea typeface="宋体" panose="02010600030101010101" pitchFamily="2" charset="-122"/>
                          <a:sym typeface="+mn-ea"/>
                        </a:rPr>
                        <a:t>2</a:t>
                      </a:r>
                      <a:r>
                        <a:rPr lang="zh-CN" sz="1800" b="1">
                          <a:latin typeface="Calibri" panose="020F0502020204030204" charset="0"/>
                          <a:ea typeface="宋体" panose="02010600030101010101" pitchFamily="2" charset="-122"/>
                          <a:sym typeface="+mn-ea"/>
                        </a:rPr>
                        <a:t>）、耕地：面积增大（</a:t>
                      </a:r>
                      <a:r>
                        <a:rPr lang="en-US" sz="1800" b="1">
                          <a:latin typeface="Calibri" panose="020F0502020204030204" charset="0"/>
                          <a:ea typeface="宋体" panose="02010600030101010101" pitchFamily="2" charset="-122"/>
                          <a:sym typeface="+mn-ea"/>
                        </a:rPr>
                        <a:t>10</a:t>
                      </a:r>
                      <a:r>
                        <a:rPr lang="zh-CN" sz="1800" b="1">
                          <a:latin typeface="Calibri" panose="020F0502020204030204" charset="0"/>
                          <a:ea typeface="宋体" panose="02010600030101010101" pitchFamily="2" charset="-122"/>
                          <a:sym typeface="+mn-ea"/>
                        </a:rPr>
                        <a:t>亿）（</a:t>
                      </a:r>
                      <a:r>
                        <a:rPr lang="en-US" sz="1800" b="1">
                          <a:latin typeface="Calibri" panose="020F0502020204030204" charset="0"/>
                          <a:ea typeface="宋体" panose="02010600030101010101" pitchFamily="2" charset="-122"/>
                          <a:sym typeface="+mn-ea"/>
                        </a:rPr>
                        <a:t>3</a:t>
                      </a:r>
                      <a:r>
                        <a:rPr lang="zh-CN" sz="1800" b="1">
                          <a:latin typeface="Calibri" panose="020F0502020204030204" charset="0"/>
                          <a:ea typeface="宋体" panose="02010600030101010101" pitchFamily="2" charset="-122"/>
                          <a:sym typeface="+mn-ea"/>
                        </a:rPr>
                        <a:t>）、国库存银</a:t>
                      </a:r>
                      <a:r>
                        <a:rPr lang="en-US" sz="1800" b="1">
                          <a:latin typeface="Calibri" panose="020F0502020204030204" charset="0"/>
                          <a:ea typeface="宋体" panose="02010600030101010101" pitchFamily="2" charset="-122"/>
                          <a:sym typeface="+mn-ea"/>
                        </a:rPr>
                        <a:t>5000</a:t>
                      </a:r>
                      <a:r>
                        <a:rPr lang="zh-CN" sz="1800" b="1">
                          <a:latin typeface="Calibri" panose="020F0502020204030204" charset="0"/>
                          <a:ea typeface="宋体" panose="02010600030101010101" pitchFamily="2" charset="-122"/>
                          <a:sym typeface="+mn-ea"/>
                        </a:rPr>
                        <a:t>万两、存粮食千万石（</a:t>
                      </a:r>
                      <a:r>
                        <a:rPr lang="en-US" sz="1800" b="1">
                          <a:latin typeface="Calibri" panose="020F0502020204030204" charset="0"/>
                          <a:ea typeface="宋体" panose="02010600030101010101" pitchFamily="2" charset="-122"/>
                          <a:sym typeface="+mn-ea"/>
                        </a:rPr>
                        <a:t>4</a:t>
                      </a:r>
                      <a:r>
                        <a:rPr lang="zh-CN" sz="1800" b="1">
                          <a:latin typeface="Calibri" panose="020F0502020204030204" charset="0"/>
                          <a:ea typeface="宋体" panose="02010600030101010101" pitchFamily="2" charset="-122"/>
                          <a:sym typeface="+mn-ea"/>
                        </a:rPr>
                        <a:t>）、手工业：私营手工业取代官办工场占主导地位；（</a:t>
                      </a:r>
                      <a:r>
                        <a:rPr lang="en-US" sz="1800" b="1">
                          <a:latin typeface="Calibri" panose="020F0502020204030204" charset="0"/>
                          <a:ea typeface="宋体" panose="02010600030101010101" pitchFamily="2" charset="-122"/>
                          <a:sym typeface="+mn-ea"/>
                        </a:rPr>
                        <a:t>5</a:t>
                      </a:r>
                      <a:r>
                        <a:rPr lang="zh-CN" sz="1800" b="1">
                          <a:latin typeface="Calibri" panose="020F0502020204030204" charset="0"/>
                          <a:ea typeface="宋体" panose="02010600030101010101" pitchFamily="2" charset="-122"/>
                          <a:sym typeface="+mn-ea"/>
                        </a:rPr>
                        <a:t>）、商业：</a:t>
                      </a:r>
                      <a:r>
                        <a:rPr lang="en-US" sz="1800" b="1">
                          <a:latin typeface="Calibri" panose="020F0502020204030204" charset="0"/>
                          <a:ea typeface="宋体" panose="02010600030101010101" pitchFamily="2" charset="-122"/>
                          <a:sym typeface="+mn-ea"/>
                        </a:rPr>
                        <a:t>A</a:t>
                      </a:r>
                      <a:r>
                        <a:rPr lang="zh-CN" sz="1800" b="1">
                          <a:latin typeface="Calibri" panose="020F0502020204030204" charset="0"/>
                          <a:ea typeface="宋体" panose="02010600030101010101" pitchFamily="2" charset="-122"/>
                          <a:sym typeface="+mn-ea"/>
                        </a:rPr>
                        <a:t>中西贸易大顺差世界市场一半白银流入中国；</a:t>
                      </a:r>
                      <a:r>
                        <a:rPr lang="en-US" sz="1800" b="1">
                          <a:latin typeface="Calibri" panose="020F0502020204030204" charset="0"/>
                          <a:ea typeface="宋体" panose="02010600030101010101" pitchFamily="2" charset="-122"/>
                          <a:sym typeface="+mn-ea"/>
                        </a:rPr>
                        <a:t>B</a:t>
                      </a:r>
                      <a:r>
                        <a:rPr lang="zh-CN" sz="1800" b="1">
                          <a:latin typeface="Calibri" panose="020F0502020204030204" charset="0"/>
                          <a:ea typeface="宋体" panose="02010600030101010101" pitchFamily="2" charset="-122"/>
                          <a:sym typeface="+mn-ea"/>
                        </a:rPr>
                        <a:t>形成了由农村集市、城镇市场、区域性市场和全国性市场组成的商网；</a:t>
                      </a:r>
                      <a:r>
                        <a:rPr lang="en-US" sz="1800" b="1">
                          <a:latin typeface="Calibri" panose="020F0502020204030204" charset="0"/>
                          <a:ea typeface="宋体" panose="02010600030101010101" pitchFamily="2" charset="-122"/>
                          <a:sym typeface="+mn-ea"/>
                        </a:rPr>
                        <a:t>C</a:t>
                      </a:r>
                      <a:r>
                        <a:rPr lang="zh-CN" sz="1800" b="1">
                          <a:latin typeface="Calibri" panose="020F0502020204030204" charset="0"/>
                          <a:ea typeface="宋体" panose="02010600030101010101" pitchFamily="2" charset="-122"/>
                          <a:sym typeface="+mn-ea"/>
                        </a:rPr>
                        <a:t>工商业市镇较多（吴江县的盛泽镇、湖北的汉口镇）：</a:t>
                      </a:r>
                      <a:r>
                        <a:rPr lang="en-US" sz="1800" b="1">
                          <a:latin typeface="Calibri" panose="020F0502020204030204" charset="0"/>
                          <a:ea typeface="宋体" panose="02010600030101010101" pitchFamily="2" charset="-122"/>
                          <a:sym typeface="+mn-ea"/>
                        </a:rPr>
                        <a:t>D</a:t>
                      </a:r>
                      <a:r>
                        <a:rPr lang="zh-CN" sz="1800" b="1">
                          <a:latin typeface="Calibri" panose="020F0502020204030204" charset="0"/>
                          <a:ea typeface="宋体" panose="02010600030101010101" pitchFamily="2" charset="-122"/>
                          <a:sym typeface="+mn-ea"/>
                        </a:rPr>
                        <a:t>商帮（晋商、徽商）；</a:t>
                      </a:r>
                      <a:r>
                        <a:rPr lang="en-US" sz="1800" b="1">
                          <a:latin typeface="Calibri" panose="020F0502020204030204" charset="0"/>
                          <a:ea typeface="宋体" panose="02010600030101010101" pitchFamily="2" charset="-122"/>
                          <a:sym typeface="+mn-ea"/>
                        </a:rPr>
                        <a:t>E</a:t>
                      </a:r>
                      <a:r>
                        <a:rPr lang="zh-CN" sz="1800" b="1">
                          <a:latin typeface="Calibri" panose="020F0502020204030204" charset="0"/>
                          <a:ea typeface="宋体" panose="02010600030101010101" pitchFamily="2" charset="-122"/>
                          <a:sym typeface="+mn-ea"/>
                        </a:rPr>
                        <a:t>金融机构（票号）</a:t>
                      </a:r>
                      <a:endParaRPr lang="zh-CN" altLang="en-US" sz="1800" b="1">
                        <a:latin typeface="Calibri" panose="020F0502020204030204" charset="0"/>
                        <a:ea typeface="宋体" panose="02010600030101010101" pitchFamily="2" charset="-122"/>
                        <a:sym typeface="+mn-ea"/>
                      </a:endParaRPr>
                    </a:p>
                  </a:txBody>
                  <a:tcPr/>
                </a:tc>
              </a:tr>
              <a:tr h="857885">
                <a:tc gridSpan="3">
                  <a:txBody>
                    <a:bodyPr/>
                    <a:p>
                      <a:pPr>
                        <a:buNone/>
                      </a:pPr>
                      <a:r>
                        <a:rPr lang="zh-CN" altLang="zh-CN" sz="1800" b="1">
                          <a:latin typeface="Calibri" panose="020F0502020204030204" charset="0"/>
                          <a:ea typeface="宋体" panose="02010600030101010101" pitchFamily="2" charset="-122"/>
                          <a:sym typeface="Arial" panose="020B0604020202020204" pitchFamily="34" charset="0"/>
                        </a:rPr>
                        <a:t>认识：（一）盛世的表现：</a:t>
                      </a:r>
                      <a:r>
                        <a:rPr lang="en-US" altLang="zh-CN" sz="1800" b="1">
                          <a:latin typeface="Calibri" panose="020F0502020204030204" charset="0"/>
                          <a:ea typeface="宋体" panose="02010600030101010101" pitchFamily="2" charset="-122"/>
                          <a:sym typeface="Arial" panose="020B0604020202020204" pitchFamily="34" charset="0"/>
                        </a:rPr>
                        <a:t>1</a:t>
                      </a:r>
                      <a:r>
                        <a:rPr lang="zh-CN" altLang="zh-CN" sz="1800" b="1">
                          <a:latin typeface="Calibri" panose="020F0502020204030204" charset="0"/>
                          <a:ea typeface="宋体" panose="02010600030101010101" pitchFamily="2" charset="-122"/>
                          <a:sym typeface="Arial" panose="020B0604020202020204" pitchFamily="34" charset="0"/>
                        </a:rPr>
                        <a:t>、国家统一、政局稳定</a:t>
                      </a:r>
                      <a:r>
                        <a:rPr lang="en-US" altLang="zh-CN" sz="1800" b="1">
                          <a:latin typeface="Calibri" panose="020F0502020204030204" charset="0"/>
                          <a:ea typeface="宋体" panose="02010600030101010101" pitchFamily="2" charset="-122"/>
                          <a:sym typeface="Arial" panose="020B0604020202020204" pitchFamily="34" charset="0"/>
                        </a:rPr>
                        <a:t>2</a:t>
                      </a:r>
                      <a:r>
                        <a:rPr lang="zh-CN" altLang="zh-CN" sz="1800" b="1">
                          <a:latin typeface="Calibri" panose="020F0502020204030204" charset="0"/>
                          <a:ea typeface="宋体" panose="02010600030101010101" pitchFamily="2" charset="-122"/>
                          <a:sym typeface="Arial" panose="020B0604020202020204" pitchFamily="34" charset="0"/>
                        </a:rPr>
                        <a:t>、经济繁荣</a:t>
                      </a:r>
                      <a:endParaRPr lang="zh-CN" altLang="zh-CN" sz="1800" b="1">
                        <a:latin typeface="Calibri" panose="020F0502020204030204" charset="0"/>
                        <a:ea typeface="宋体" panose="02010600030101010101" pitchFamily="2" charset="-122"/>
                        <a:sym typeface="Arial" panose="020B0604020202020204" pitchFamily="34" charset="0"/>
                      </a:endParaRPr>
                    </a:p>
                    <a:p>
                      <a:pPr>
                        <a:buNone/>
                      </a:pPr>
                      <a:r>
                        <a:rPr lang="zh-CN" altLang="zh-CN" sz="1800" b="1">
                          <a:latin typeface="Calibri" panose="020F0502020204030204" charset="0"/>
                          <a:ea typeface="宋体" panose="02010600030101010101" pitchFamily="2" charset="-122"/>
                          <a:sym typeface="Arial" panose="020B0604020202020204" pitchFamily="34" charset="0"/>
                        </a:rPr>
                        <a:t>（二）盛世原因：</a:t>
                      </a:r>
                      <a:r>
                        <a:rPr lang="en-US" altLang="zh-CN" sz="1800" b="1">
                          <a:latin typeface="Calibri" panose="020F0502020204030204" charset="0"/>
                          <a:ea typeface="宋体" panose="02010600030101010101" pitchFamily="2" charset="-122"/>
                          <a:sym typeface="Arial" panose="020B0604020202020204" pitchFamily="34" charset="0"/>
                        </a:rPr>
                        <a:t>1</a:t>
                      </a:r>
                      <a:r>
                        <a:rPr lang="zh-CN" altLang="zh-CN" sz="1800" b="1">
                          <a:latin typeface="Calibri" panose="020F0502020204030204" charset="0"/>
                          <a:ea typeface="宋体" panose="02010600030101010101" pitchFamily="2" charset="-122"/>
                          <a:sym typeface="Arial" panose="020B0604020202020204" pitchFamily="34" charset="0"/>
                        </a:rPr>
                        <a:t>、吸取前朝教训，调整统治政策</a:t>
                      </a:r>
                      <a:r>
                        <a:rPr lang="en-US" altLang="zh-CN" sz="1800" b="1">
                          <a:latin typeface="Calibri" panose="020F0502020204030204" charset="0"/>
                          <a:ea typeface="宋体" panose="02010600030101010101" pitchFamily="2" charset="-122"/>
                          <a:sym typeface="Arial" panose="020B0604020202020204" pitchFamily="34" charset="0"/>
                        </a:rPr>
                        <a:t>2</a:t>
                      </a:r>
                      <a:r>
                        <a:rPr lang="zh-CN" altLang="zh-CN" sz="1800" b="1">
                          <a:latin typeface="Calibri" panose="020F0502020204030204" charset="0"/>
                          <a:ea typeface="宋体" panose="02010600030101010101" pitchFamily="2" charset="-122"/>
                          <a:sym typeface="Arial" panose="020B0604020202020204" pitchFamily="34" charset="0"/>
                        </a:rPr>
                        <a:t>重视生产、</a:t>
                      </a:r>
                      <a:r>
                        <a:rPr lang="en-US" altLang="zh-CN" sz="1800" b="1">
                          <a:latin typeface="Calibri" panose="020F0502020204030204" charset="0"/>
                          <a:ea typeface="宋体" panose="02010600030101010101" pitchFamily="2" charset="-122"/>
                          <a:sym typeface="Arial" panose="020B0604020202020204" pitchFamily="34" charset="0"/>
                        </a:rPr>
                        <a:t>3</a:t>
                      </a:r>
                      <a:r>
                        <a:rPr lang="zh-CN" altLang="zh-CN" sz="1800" b="1">
                          <a:latin typeface="Calibri" panose="020F0502020204030204" charset="0"/>
                          <a:ea typeface="宋体" panose="02010600030101010101" pitchFamily="2" charset="-122"/>
                          <a:sym typeface="Arial" panose="020B0604020202020204" pitchFamily="34" charset="0"/>
                        </a:rPr>
                        <a:t>、统治者的个人素养及百姓的辛勤劳作</a:t>
                      </a:r>
                      <a:r>
                        <a:rPr lang="en-US" altLang="zh-CN" sz="1800" b="1">
                          <a:latin typeface="Calibri" panose="020F0502020204030204" charset="0"/>
                          <a:ea typeface="宋体" panose="02010600030101010101" pitchFamily="2" charset="-122"/>
                          <a:sym typeface="Arial" panose="020B0604020202020204" pitchFamily="34" charset="0"/>
                        </a:rPr>
                        <a:t>	</a:t>
                      </a:r>
                      <a:endParaRPr lang="zh-CN" altLang="zh-CN" sz="1800" b="1">
                        <a:latin typeface="Calibri" panose="020F0502020204030204" charset="0"/>
                        <a:ea typeface="宋体" panose="02010600030101010101" pitchFamily="2" charset="-122"/>
                        <a:sym typeface="Arial" panose="020B0604020202020204" pitchFamily="34" charset="0"/>
                      </a:endParaRPr>
                    </a:p>
                  </a:txBody>
                  <a:tcPr/>
                </a:tc>
                <a:tc hMerge="1">
                  <a:tcPr/>
                </a:tc>
                <a:tc hMerge="1">
                  <a:tcPr/>
                </a:tc>
              </a:tr>
            </a:tbl>
          </a:graphicData>
        </a:graphic>
      </p:graphicFrame>
    </p:spTree>
    <p:custDataLst>
      <p:tags r:id="rId2"/>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316355" y="585470"/>
            <a:ext cx="9732645" cy="953135"/>
          </a:xfrm>
          <a:prstGeom prst="rect">
            <a:avLst/>
          </a:prstGeom>
          <a:noFill/>
          <a:ln w="9525">
            <a:noFill/>
          </a:ln>
        </p:spPr>
        <p:txBody>
          <a:bodyPr wrap="square">
            <a:spAutoFit/>
          </a:bodyPr>
          <a:p>
            <a:pPr indent="1371600"/>
            <a:r>
              <a:rPr lang="zh-CN" sz="2800" b="1">
                <a:latin typeface="Calibri" panose="020F0502020204030204" charset="0"/>
                <a:ea typeface="宋体" panose="02010600030101010101" pitchFamily="2" charset="-122"/>
              </a:rPr>
              <a:t>（四）、短命王朝</a:t>
            </a:r>
            <a:endParaRPr lang="zh-CN" sz="2800" b="1">
              <a:latin typeface="Calibri" panose="020F0502020204030204" charset="0"/>
              <a:ea typeface="宋体" panose="02010600030101010101" pitchFamily="2" charset="-122"/>
            </a:endParaRPr>
          </a:p>
          <a:p>
            <a:endParaRPr lang="zh-CN" altLang="en-US" sz="2800" b="1">
              <a:latin typeface="Calibri" panose="020F0502020204030204" charset="0"/>
              <a:ea typeface="宋体" panose="02010600030101010101" pitchFamily="2" charset="-122"/>
            </a:endParaRPr>
          </a:p>
        </p:txBody>
      </p:sp>
      <p:sp>
        <p:nvSpPr>
          <p:cNvPr id="2" name="文本框 1"/>
          <p:cNvSpPr txBox="1"/>
          <p:nvPr/>
        </p:nvSpPr>
        <p:spPr>
          <a:xfrm>
            <a:off x="985520" y="3668395"/>
            <a:ext cx="795020" cy="460375"/>
          </a:xfrm>
          <a:prstGeom prst="rect">
            <a:avLst/>
          </a:prstGeom>
          <a:noFill/>
          <a:ln>
            <a:solidFill>
              <a:srgbClr val="FF0000"/>
            </a:solidFill>
          </a:ln>
        </p:spPr>
        <p:txBody>
          <a:bodyPr wrap="none" rtlCol="0" anchor="t">
            <a:spAutoFit/>
          </a:bodyPr>
          <a:p>
            <a:r>
              <a:rPr lang="zh-CN" sz="2400" b="1">
                <a:latin typeface="Calibri" panose="020F0502020204030204" charset="0"/>
                <a:ea typeface="宋体" panose="02010600030101010101" pitchFamily="2" charset="-122"/>
                <a:sym typeface="+mn-ea"/>
              </a:rPr>
              <a:t>秦朝</a:t>
            </a:r>
            <a:endParaRPr lang="zh-CN" altLang="en-US" sz="2400" b="1">
              <a:latin typeface="Calibri" panose="020F0502020204030204" charset="0"/>
              <a:ea typeface="宋体" panose="02010600030101010101" pitchFamily="2" charset="-122"/>
              <a:sym typeface="+mn-ea"/>
            </a:endParaRPr>
          </a:p>
        </p:txBody>
      </p:sp>
      <p:sp>
        <p:nvSpPr>
          <p:cNvPr id="3" name="文本框 2"/>
          <p:cNvSpPr txBox="1"/>
          <p:nvPr/>
        </p:nvSpPr>
        <p:spPr>
          <a:xfrm>
            <a:off x="261620" y="4486275"/>
            <a:ext cx="2208530" cy="368300"/>
          </a:xfrm>
          <a:prstGeom prst="rect">
            <a:avLst/>
          </a:prstGeom>
          <a:noFill/>
          <a:ln>
            <a:solidFill>
              <a:srgbClr val="0070C0"/>
            </a:solidFill>
          </a:ln>
        </p:spPr>
        <p:txBody>
          <a:bodyPr wrap="none" rtlCol="0" anchor="t">
            <a:spAutoFit/>
          </a:bodyPr>
          <a:p>
            <a:r>
              <a:rPr lang="zh-CN" b="1">
                <a:latin typeface="Calibri" panose="020F0502020204030204" charset="0"/>
                <a:ea typeface="宋体" panose="02010600030101010101" pitchFamily="2" charset="-122"/>
                <a:sym typeface="+mn-ea"/>
              </a:rPr>
              <a:t>（前</a:t>
            </a:r>
            <a:r>
              <a:rPr lang="en-US" b="1">
                <a:latin typeface="Calibri" panose="020F0502020204030204" charset="0"/>
                <a:ea typeface="宋体" panose="02010600030101010101" pitchFamily="2" charset="-122"/>
                <a:cs typeface="Times New Roman" panose="02020603050405020304" charset="0"/>
                <a:sym typeface="+mn-ea"/>
              </a:rPr>
              <a:t>221</a:t>
            </a:r>
            <a:r>
              <a:rPr lang="zh-CN" b="1">
                <a:latin typeface="Calibri" panose="020F0502020204030204" charset="0"/>
                <a:ea typeface="宋体" panose="02010600030101010101" pitchFamily="2" charset="-122"/>
                <a:sym typeface="+mn-ea"/>
              </a:rPr>
              <a:t>——前</a:t>
            </a:r>
            <a:r>
              <a:rPr lang="en-US" b="1">
                <a:latin typeface="Calibri" panose="020F0502020204030204" charset="0"/>
                <a:ea typeface="宋体" panose="02010600030101010101" pitchFamily="2" charset="-122"/>
                <a:sym typeface="+mn-ea"/>
              </a:rPr>
              <a:t>207</a:t>
            </a:r>
            <a:r>
              <a:rPr lang="zh-CN">
                <a:latin typeface="Calibri" panose="020F0502020204030204" charset="0"/>
                <a:ea typeface="宋体" panose="02010600030101010101" pitchFamily="2" charset="-122"/>
                <a:sym typeface="+mn-ea"/>
              </a:rPr>
              <a:t>）</a:t>
            </a:r>
            <a:endParaRPr lang="zh-CN" altLang="en-US"/>
          </a:p>
        </p:txBody>
      </p:sp>
      <p:sp>
        <p:nvSpPr>
          <p:cNvPr id="4" name="文本框 3"/>
          <p:cNvSpPr txBox="1"/>
          <p:nvPr/>
        </p:nvSpPr>
        <p:spPr>
          <a:xfrm>
            <a:off x="758825" y="2499995"/>
            <a:ext cx="1308735" cy="706755"/>
          </a:xfrm>
          <a:prstGeom prst="rect">
            <a:avLst/>
          </a:prstGeom>
          <a:noFill/>
          <a:ln>
            <a:solidFill>
              <a:srgbClr val="0070C0"/>
            </a:solidFill>
          </a:ln>
        </p:spPr>
        <p:txBody>
          <a:bodyPr wrap="square" rtlCol="0" anchor="t">
            <a:spAutoFit/>
          </a:bodyPr>
          <a:p>
            <a:r>
              <a:rPr lang="zh-CN" sz="2000" b="1">
                <a:latin typeface="Calibri" panose="020F0502020204030204" charset="0"/>
                <a:ea typeface="宋体" panose="02010600030101010101" pitchFamily="2" charset="-122"/>
                <a:sym typeface="+mn-ea"/>
              </a:rPr>
              <a:t>刑法严酷、</a:t>
            </a:r>
            <a:endParaRPr lang="zh-CN" sz="2000" b="1">
              <a:latin typeface="Calibri" panose="020F0502020204030204" charset="0"/>
              <a:ea typeface="宋体" panose="02010600030101010101" pitchFamily="2" charset="-122"/>
              <a:sym typeface="+mn-ea"/>
            </a:endParaRPr>
          </a:p>
          <a:p>
            <a:r>
              <a:rPr lang="zh-CN" sz="2000" b="1">
                <a:latin typeface="Calibri" panose="020F0502020204030204" charset="0"/>
                <a:ea typeface="宋体" panose="02010600030101010101" pitchFamily="2" charset="-122"/>
                <a:sym typeface="+mn-ea"/>
              </a:rPr>
              <a:t>赋税沉重</a:t>
            </a:r>
            <a:endParaRPr lang="zh-CN" altLang="en-US" sz="2000" b="1">
              <a:latin typeface="Calibri" panose="020F0502020204030204" charset="0"/>
              <a:ea typeface="宋体" panose="02010600030101010101" pitchFamily="2" charset="-122"/>
              <a:sym typeface="+mn-ea"/>
            </a:endParaRPr>
          </a:p>
        </p:txBody>
      </p:sp>
      <p:sp>
        <p:nvSpPr>
          <p:cNvPr id="5" name="文本框 4"/>
          <p:cNvSpPr txBox="1"/>
          <p:nvPr/>
        </p:nvSpPr>
        <p:spPr>
          <a:xfrm>
            <a:off x="4943475" y="3683000"/>
            <a:ext cx="823595" cy="368300"/>
          </a:xfrm>
          <a:prstGeom prst="rect">
            <a:avLst/>
          </a:prstGeom>
          <a:noFill/>
          <a:ln>
            <a:solidFill>
              <a:srgbClr val="FF0000"/>
            </a:solidFill>
          </a:ln>
        </p:spPr>
        <p:txBody>
          <a:bodyPr wrap="square" rtlCol="0" anchor="t">
            <a:spAutoFit/>
          </a:bodyPr>
          <a:p>
            <a:r>
              <a:rPr lang="zh-CN" b="1">
                <a:latin typeface="Calibri" panose="020F0502020204030204" charset="0"/>
                <a:ea typeface="宋体" panose="02010600030101010101" pitchFamily="2" charset="-122"/>
                <a:sym typeface="+mn-ea"/>
              </a:rPr>
              <a:t>西晋</a:t>
            </a:r>
            <a:endParaRPr lang="zh-CN" altLang="en-US" b="1"/>
          </a:p>
        </p:txBody>
      </p:sp>
      <p:sp>
        <p:nvSpPr>
          <p:cNvPr id="6" name="文本框 5"/>
          <p:cNvSpPr txBox="1"/>
          <p:nvPr/>
        </p:nvSpPr>
        <p:spPr>
          <a:xfrm>
            <a:off x="4594225" y="4500880"/>
            <a:ext cx="1750060" cy="368300"/>
          </a:xfrm>
          <a:prstGeom prst="rect">
            <a:avLst/>
          </a:prstGeom>
          <a:noFill/>
          <a:ln>
            <a:solidFill>
              <a:srgbClr val="0070C0"/>
            </a:solidFill>
          </a:ln>
        </p:spPr>
        <p:txBody>
          <a:bodyPr wrap="none" rtlCol="0" anchor="t">
            <a:spAutoFit/>
          </a:bodyPr>
          <a:p>
            <a:r>
              <a:rPr lang="zh-CN" b="1">
                <a:latin typeface="Calibri" panose="020F0502020204030204" charset="0"/>
                <a:ea typeface="宋体" panose="02010600030101010101" pitchFamily="2" charset="-122"/>
                <a:sym typeface="+mn-ea"/>
              </a:rPr>
              <a:t>（</a:t>
            </a:r>
            <a:r>
              <a:rPr lang="en-US" b="1">
                <a:latin typeface="Calibri" panose="020F0502020204030204" charset="0"/>
                <a:ea typeface="宋体" panose="02010600030101010101" pitchFamily="2" charset="-122"/>
                <a:cs typeface="Times New Roman" panose="02020603050405020304" charset="0"/>
                <a:sym typeface="+mn-ea"/>
              </a:rPr>
              <a:t>266</a:t>
            </a:r>
            <a:r>
              <a:rPr lang="en-US" b="1">
                <a:latin typeface="Calibri" panose="020F0502020204030204" charset="0"/>
                <a:ea typeface="宋体" panose="02010600030101010101" pitchFamily="2" charset="-122"/>
                <a:sym typeface="+mn-ea"/>
              </a:rPr>
              <a:t>——316</a:t>
            </a:r>
            <a:r>
              <a:rPr lang="zh-CN" b="1">
                <a:latin typeface="Calibri" panose="020F0502020204030204" charset="0"/>
                <a:ea typeface="宋体" panose="02010600030101010101" pitchFamily="2" charset="-122"/>
                <a:sym typeface="+mn-ea"/>
              </a:rPr>
              <a:t>）</a:t>
            </a:r>
            <a:endParaRPr lang="zh-CN" altLang="en-US" b="1"/>
          </a:p>
        </p:txBody>
      </p:sp>
      <p:sp>
        <p:nvSpPr>
          <p:cNvPr id="7" name="文本框 6"/>
          <p:cNvSpPr txBox="1"/>
          <p:nvPr/>
        </p:nvSpPr>
        <p:spPr>
          <a:xfrm>
            <a:off x="4665345" y="2252345"/>
            <a:ext cx="1662430" cy="645160"/>
          </a:xfrm>
          <a:prstGeom prst="rect">
            <a:avLst/>
          </a:prstGeom>
          <a:noFill/>
          <a:ln>
            <a:solidFill>
              <a:srgbClr val="0070C0"/>
            </a:solidFill>
          </a:ln>
        </p:spPr>
        <p:txBody>
          <a:bodyPr wrap="square" rtlCol="0" anchor="t">
            <a:spAutoFit/>
          </a:bodyPr>
          <a:p>
            <a:r>
              <a:rPr lang="zh-CN" b="1">
                <a:latin typeface="Calibri" panose="020F0502020204030204" charset="0"/>
                <a:ea typeface="宋体" panose="02010600030101010101" pitchFamily="2" charset="-122"/>
                <a:sym typeface="+mn-ea"/>
              </a:rPr>
              <a:t>统治集团腐朽；</a:t>
            </a:r>
            <a:endParaRPr lang="zh-CN" b="1">
              <a:latin typeface="Calibri" panose="020F0502020204030204" charset="0"/>
              <a:ea typeface="宋体" panose="02010600030101010101" pitchFamily="2" charset="-122"/>
              <a:sym typeface="+mn-ea"/>
            </a:endParaRPr>
          </a:p>
          <a:p>
            <a:r>
              <a:rPr lang="zh-CN" b="1">
                <a:latin typeface="Calibri" panose="020F0502020204030204" charset="0"/>
                <a:ea typeface="宋体" panose="02010600030101010101" pitchFamily="2" charset="-122"/>
                <a:sym typeface="+mn-ea"/>
              </a:rPr>
              <a:t>地方势力膨胀</a:t>
            </a:r>
            <a:endParaRPr lang="zh-CN" altLang="en-US" b="1"/>
          </a:p>
        </p:txBody>
      </p:sp>
      <p:sp>
        <p:nvSpPr>
          <p:cNvPr id="8" name="文本框 7"/>
          <p:cNvSpPr txBox="1"/>
          <p:nvPr/>
        </p:nvSpPr>
        <p:spPr>
          <a:xfrm>
            <a:off x="8740775" y="3668395"/>
            <a:ext cx="795020" cy="460375"/>
          </a:xfrm>
          <a:prstGeom prst="rect">
            <a:avLst/>
          </a:prstGeom>
          <a:noFill/>
          <a:ln>
            <a:solidFill>
              <a:srgbClr val="FF0000"/>
            </a:solidFill>
          </a:ln>
        </p:spPr>
        <p:txBody>
          <a:bodyPr wrap="none" rtlCol="0" anchor="t">
            <a:spAutoFit/>
          </a:bodyPr>
          <a:p>
            <a:r>
              <a:rPr lang="zh-CN" sz="2400" b="1">
                <a:latin typeface="Calibri" panose="020F0502020204030204" charset="0"/>
                <a:ea typeface="宋体" panose="02010600030101010101" pitchFamily="2" charset="-122"/>
                <a:sym typeface="+mn-ea"/>
              </a:rPr>
              <a:t>隋朝</a:t>
            </a:r>
            <a:endParaRPr lang="zh-CN" altLang="en-US" sz="2400" b="1">
              <a:latin typeface="Calibri" panose="020F0502020204030204" charset="0"/>
              <a:ea typeface="宋体" panose="02010600030101010101" pitchFamily="2" charset="-122"/>
              <a:sym typeface="+mn-ea"/>
            </a:endParaRPr>
          </a:p>
        </p:txBody>
      </p:sp>
      <p:sp>
        <p:nvSpPr>
          <p:cNvPr id="9" name="文本框 8"/>
          <p:cNvSpPr txBox="1"/>
          <p:nvPr/>
        </p:nvSpPr>
        <p:spPr>
          <a:xfrm>
            <a:off x="8172450" y="4749165"/>
            <a:ext cx="1750060" cy="368300"/>
          </a:xfrm>
          <a:prstGeom prst="rect">
            <a:avLst/>
          </a:prstGeom>
          <a:noFill/>
          <a:ln>
            <a:solidFill>
              <a:srgbClr val="0070C0"/>
            </a:solidFill>
          </a:ln>
        </p:spPr>
        <p:txBody>
          <a:bodyPr wrap="none" rtlCol="0" anchor="t">
            <a:spAutoFit/>
          </a:bodyPr>
          <a:p>
            <a:r>
              <a:rPr lang="zh-CN" b="1">
                <a:latin typeface="Calibri" panose="020F0502020204030204" charset="0"/>
                <a:ea typeface="宋体" panose="02010600030101010101" pitchFamily="2" charset="-122"/>
                <a:sym typeface="+mn-ea"/>
              </a:rPr>
              <a:t>（</a:t>
            </a:r>
            <a:r>
              <a:rPr lang="en-US" b="1">
                <a:latin typeface="Calibri" panose="020F0502020204030204" charset="0"/>
                <a:ea typeface="宋体" panose="02010600030101010101" pitchFamily="2" charset="-122"/>
                <a:cs typeface="Times New Roman" panose="02020603050405020304" charset="0"/>
                <a:sym typeface="+mn-ea"/>
              </a:rPr>
              <a:t>581</a:t>
            </a:r>
            <a:r>
              <a:rPr lang="en-US" b="1">
                <a:latin typeface="Calibri" panose="020F0502020204030204" charset="0"/>
                <a:ea typeface="宋体" panose="02010600030101010101" pitchFamily="2" charset="-122"/>
                <a:sym typeface="+mn-ea"/>
              </a:rPr>
              <a:t>——618</a:t>
            </a:r>
            <a:r>
              <a:rPr lang="zh-CN" b="1">
                <a:latin typeface="Calibri" panose="020F0502020204030204" charset="0"/>
                <a:ea typeface="宋体" panose="02010600030101010101" pitchFamily="2" charset="-122"/>
                <a:sym typeface="+mn-ea"/>
              </a:rPr>
              <a:t>）</a:t>
            </a:r>
            <a:endParaRPr lang="zh-CN" altLang="en-US" b="1"/>
          </a:p>
        </p:txBody>
      </p:sp>
      <p:sp>
        <p:nvSpPr>
          <p:cNvPr id="10" name="文本框 9"/>
          <p:cNvSpPr txBox="1"/>
          <p:nvPr/>
        </p:nvSpPr>
        <p:spPr>
          <a:xfrm>
            <a:off x="7542530" y="2172335"/>
            <a:ext cx="2744470" cy="645160"/>
          </a:xfrm>
          <a:prstGeom prst="rect">
            <a:avLst/>
          </a:prstGeom>
          <a:noFill/>
          <a:ln>
            <a:solidFill>
              <a:srgbClr val="0070C0"/>
            </a:solidFill>
          </a:ln>
        </p:spPr>
        <p:txBody>
          <a:bodyPr wrap="square" rtlCol="0" anchor="t">
            <a:spAutoFit/>
          </a:bodyPr>
          <a:p>
            <a:r>
              <a:rPr lang="en-US" b="1">
                <a:latin typeface="Calibri" panose="020F0502020204030204" charset="0"/>
                <a:ea typeface="宋体" panose="02010600030101010101" pitchFamily="2" charset="-122"/>
                <a:sym typeface="+mn-ea"/>
              </a:rPr>
              <a:t>1</a:t>
            </a:r>
            <a:r>
              <a:rPr lang="zh-CN" b="1">
                <a:latin typeface="Calibri" panose="020F0502020204030204" charset="0"/>
                <a:ea typeface="宋体" panose="02010600030101010101" pitchFamily="2" charset="-122"/>
                <a:sym typeface="+mn-ea"/>
              </a:rPr>
              <a:t>、奢侈无度</a:t>
            </a:r>
            <a:r>
              <a:rPr lang="en-US" b="1">
                <a:latin typeface="Calibri" panose="020F0502020204030204" charset="0"/>
                <a:ea typeface="宋体" panose="02010600030101010101" pitchFamily="2" charset="-122"/>
                <a:sym typeface="+mn-ea"/>
              </a:rPr>
              <a:t>2</a:t>
            </a:r>
            <a:r>
              <a:rPr lang="zh-CN" b="1">
                <a:latin typeface="Calibri" panose="020F0502020204030204" charset="0"/>
                <a:ea typeface="宋体" panose="02010600030101010101" pitchFamily="2" charset="-122"/>
                <a:sym typeface="+mn-ea"/>
              </a:rPr>
              <a:t>、好大喜功</a:t>
            </a:r>
            <a:endParaRPr lang="zh-CN" b="1">
              <a:latin typeface="Calibri" panose="020F0502020204030204" charset="0"/>
              <a:ea typeface="宋体" panose="02010600030101010101" pitchFamily="2" charset="-122"/>
              <a:sym typeface="+mn-ea"/>
            </a:endParaRPr>
          </a:p>
          <a:p>
            <a:r>
              <a:rPr lang="en-US" b="1">
                <a:latin typeface="Calibri" panose="020F0502020204030204" charset="0"/>
                <a:ea typeface="宋体" panose="02010600030101010101" pitchFamily="2" charset="-122"/>
                <a:sym typeface="+mn-ea"/>
              </a:rPr>
              <a:t>3</a:t>
            </a:r>
            <a:r>
              <a:rPr lang="zh-CN" b="1">
                <a:latin typeface="Calibri" panose="020F0502020204030204" charset="0"/>
                <a:ea typeface="宋体" panose="02010600030101010101" pitchFamily="2" charset="-122"/>
                <a:sym typeface="+mn-ea"/>
              </a:rPr>
              <a:t>、穷兵黩武（征辽东）</a:t>
            </a:r>
            <a:endParaRPr lang="zh-CN" altLang="en-US" b="1"/>
          </a:p>
        </p:txBody>
      </p:sp>
      <p:sp>
        <p:nvSpPr>
          <p:cNvPr id="11" name="文本框 10"/>
          <p:cNvSpPr txBox="1"/>
          <p:nvPr/>
        </p:nvSpPr>
        <p:spPr>
          <a:xfrm>
            <a:off x="-775335" y="5617845"/>
            <a:ext cx="10744200" cy="460375"/>
          </a:xfrm>
          <a:prstGeom prst="rect">
            <a:avLst/>
          </a:prstGeom>
          <a:noFill/>
        </p:spPr>
        <p:txBody>
          <a:bodyPr wrap="square" rtlCol="0" anchor="t">
            <a:spAutoFit/>
          </a:bodyPr>
          <a:p>
            <a:pPr indent="1371600"/>
            <a:r>
              <a:rPr lang="zh-CN" sz="2400" b="1">
                <a:latin typeface="Calibri" panose="020F0502020204030204" charset="0"/>
                <a:ea typeface="宋体" panose="02010600030101010101" pitchFamily="2" charset="-122"/>
                <a:sym typeface="+mn-ea"/>
              </a:rPr>
              <a:t>二、共同点：</a:t>
            </a:r>
            <a:r>
              <a:rPr lang="en-US" sz="2400" b="1">
                <a:latin typeface="Calibri" panose="020F0502020204030204" charset="0"/>
                <a:ea typeface="宋体" panose="02010600030101010101" pitchFamily="2" charset="-122"/>
                <a:cs typeface="Times New Roman" panose="02020603050405020304" charset="0"/>
                <a:sym typeface="+mn-ea"/>
              </a:rPr>
              <a:t>1</a:t>
            </a:r>
            <a:r>
              <a:rPr lang="zh-CN" sz="2400" b="1">
                <a:latin typeface="Calibri" panose="020F0502020204030204" charset="0"/>
                <a:ea typeface="宋体" panose="02010600030101010101" pitchFamily="2" charset="-122"/>
                <a:sym typeface="+mn-ea"/>
              </a:rPr>
              <a:t>、不体恤民力</a:t>
            </a:r>
            <a:r>
              <a:rPr lang="en-US" sz="2400" b="1">
                <a:latin typeface="Calibri" panose="020F0502020204030204" charset="0"/>
                <a:ea typeface="宋体" panose="02010600030101010101" pitchFamily="2" charset="-122"/>
                <a:sym typeface="+mn-ea"/>
              </a:rPr>
              <a:t>2</a:t>
            </a:r>
            <a:r>
              <a:rPr lang="zh-CN" sz="2400" b="1">
                <a:latin typeface="Calibri" panose="020F0502020204030204" charset="0"/>
                <a:ea typeface="宋体" panose="02010600030101010101" pitchFamily="2" charset="-122"/>
                <a:sym typeface="+mn-ea"/>
              </a:rPr>
              <a:t>、引发后世王朝统治政策的调整</a:t>
            </a:r>
            <a:endParaRPr lang="zh-CN" altLang="en-US" sz="2400" b="1"/>
          </a:p>
        </p:txBody>
      </p:sp>
      <p:sp>
        <p:nvSpPr>
          <p:cNvPr id="12" name="文本框 11"/>
          <p:cNvSpPr txBox="1"/>
          <p:nvPr/>
        </p:nvSpPr>
        <p:spPr>
          <a:xfrm>
            <a:off x="419735" y="3444240"/>
            <a:ext cx="9732645" cy="368300"/>
          </a:xfrm>
          <a:prstGeom prst="rect">
            <a:avLst/>
          </a:prstGeom>
          <a:noFill/>
        </p:spPr>
        <p:txBody>
          <a:bodyPr wrap="square" rtlCol="0">
            <a:spAutoFit/>
          </a:bodyPr>
          <a:p>
            <a:r>
              <a:rPr lang="en-US" altLang="zh-CN"/>
              <a:t>—————————————————————————————————————————</a:t>
            </a:r>
            <a:endParaRPr lang="en-US" altLang="zh-CN"/>
          </a:p>
        </p:txBody>
      </p:sp>
      <p:sp>
        <p:nvSpPr>
          <p:cNvPr id="13" name="文本框 12"/>
          <p:cNvSpPr txBox="1"/>
          <p:nvPr/>
        </p:nvSpPr>
        <p:spPr>
          <a:xfrm>
            <a:off x="574675" y="3910965"/>
            <a:ext cx="9422765" cy="737235"/>
          </a:xfrm>
          <a:prstGeom prst="rect">
            <a:avLst/>
          </a:prstGeom>
          <a:noFill/>
        </p:spPr>
        <p:txBody>
          <a:bodyPr wrap="square" rtlCol="0">
            <a:spAutoFit/>
          </a:bodyPr>
          <a:p>
            <a:r>
              <a:rPr lang="en-US" altLang="zh-CN"/>
              <a:t>———————————————————</a:t>
            </a:r>
            <a:r>
              <a:rPr lang="en-US" altLang="zh-CN" sz="2400" b="1"/>
              <a:t>——</a:t>
            </a:r>
            <a:r>
              <a:rPr lang="en-US" altLang="zh-CN" sz="2400"/>
              <a:t>—</a:t>
            </a:r>
            <a:r>
              <a:rPr lang="en-US" altLang="zh-CN"/>
              <a:t>——————————————————</a:t>
            </a:r>
            <a:endParaRPr lang="en-US" altLang="zh-CN"/>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64465" y="1206500"/>
            <a:ext cx="7762240" cy="6000750"/>
          </a:xfrm>
          <a:prstGeom prst="rect">
            <a:avLst/>
          </a:prstGeom>
          <a:noFill/>
        </p:spPr>
        <p:txBody>
          <a:bodyPr wrap="square" rtlCol="0" anchor="t">
            <a:spAutoFit/>
          </a:bodyPr>
          <a:p>
            <a:r>
              <a:rPr lang="en-US" altLang="zh-CN"/>
              <a:t>       </a:t>
            </a:r>
            <a:r>
              <a:rPr lang="zh-CN" altLang="en-US" sz="2400" b="1">
                <a:latin typeface="楷体" panose="02010609060101010101" charset="-122"/>
                <a:ea typeface="楷体" panose="02010609060101010101" charset="-122"/>
                <a:cs typeface="楷体" panose="02010609060101010101" charset="-122"/>
                <a:sym typeface="+mn-ea"/>
              </a:rPr>
              <a:t>党的十八大以来，我们围绕培养什么人、怎样培养人、为谁培养人这一根本问题，全面加强党对教育工作的领导，坚持立德树人，教育事业中国特色更加鲜明，教育现代化加速推进。</a:t>
            </a:r>
            <a:r>
              <a:rPr lang="en-US" sz="2400" b="1">
                <a:solidFill>
                  <a:srgbClr val="000000"/>
                </a:solidFill>
                <a:latin typeface="宋体" panose="02010600030101010101" pitchFamily="2" charset="-122"/>
                <a:ea typeface="宋体" panose="02010600030101010101" pitchFamily="2" charset="-122"/>
                <a:cs typeface="Times New Roman" panose="02020603050405020304" charset="0"/>
                <a:sym typeface="+mn-ea"/>
              </a:rPr>
              <a:t> </a:t>
            </a:r>
            <a:endParaRPr lang="en-US" sz="2400" b="1">
              <a:solidFill>
                <a:srgbClr val="000000"/>
              </a:solidFill>
              <a:latin typeface="宋体" panose="02010600030101010101" pitchFamily="2" charset="-122"/>
              <a:ea typeface="宋体" panose="02010600030101010101" pitchFamily="2" charset="-122"/>
              <a:cs typeface="Times New Roman" panose="02020603050405020304" charset="0"/>
              <a:sym typeface="+mn-ea"/>
            </a:endParaRPr>
          </a:p>
          <a:p>
            <a:r>
              <a:rPr lang="en-US" sz="2400" b="1">
                <a:solidFill>
                  <a:srgbClr val="000000"/>
                </a:solidFill>
                <a:latin typeface="宋体" panose="02010600030101010101" pitchFamily="2" charset="-122"/>
                <a:ea typeface="宋体" panose="02010600030101010101" pitchFamily="2" charset="-122"/>
                <a:cs typeface="Times New Roman" panose="02020603050405020304" charset="0"/>
                <a:sym typeface="+mn-ea"/>
              </a:rPr>
              <a:t>      ——</a:t>
            </a:r>
            <a:r>
              <a:rPr lang="zh-CN" sz="2400" b="1">
                <a:solidFill>
                  <a:srgbClr val="000000"/>
                </a:solidFill>
                <a:ea typeface="宋体" panose="02010600030101010101" pitchFamily="2" charset="-122"/>
                <a:sym typeface="+mn-ea"/>
              </a:rPr>
              <a:t>2018年5月2日习总书记在北京大学师生座谈会上发表讲话</a:t>
            </a:r>
            <a:endParaRPr lang="zh-CN" altLang="en-US" sz="2400"/>
          </a:p>
          <a:p>
            <a:r>
              <a:rPr lang="en-US" altLang="zh-CN" sz="2400" b="1">
                <a:latin typeface="楷体" panose="02010609060101010101" charset="-122"/>
                <a:ea typeface="楷体" panose="02010609060101010101" charset="-122"/>
                <a:cs typeface="楷体" panose="02010609060101010101" charset="-122"/>
                <a:sym typeface="+mn-ea"/>
              </a:rPr>
              <a:t>    </a:t>
            </a:r>
            <a:endParaRPr lang="en-US" altLang="zh-CN" sz="2400" b="1">
              <a:latin typeface="楷体" panose="02010609060101010101" charset="-122"/>
              <a:ea typeface="楷体" panose="02010609060101010101" charset="-122"/>
              <a:cs typeface="楷体" panose="02010609060101010101" charset="-122"/>
              <a:sym typeface="+mn-ea"/>
            </a:endParaRPr>
          </a:p>
          <a:p>
            <a:r>
              <a:rPr lang="en-US" altLang="zh-CN" sz="2400" b="1">
                <a:latin typeface="楷体" panose="02010609060101010101" charset="-122"/>
                <a:ea typeface="楷体" panose="02010609060101010101" charset="-122"/>
                <a:cs typeface="楷体" panose="02010609060101010101" charset="-122"/>
                <a:sym typeface="+mn-ea"/>
              </a:rPr>
              <a:t>     2018</a:t>
            </a:r>
            <a:r>
              <a:rPr lang="zh-CN" altLang="en-US" sz="2400" b="1">
                <a:latin typeface="楷体" panose="02010609060101010101" charset="-122"/>
                <a:ea typeface="楷体" panose="02010609060101010101" charset="-122"/>
                <a:cs typeface="楷体" panose="02010609060101010101" charset="-122"/>
                <a:sym typeface="+mn-ea"/>
              </a:rPr>
              <a:t>年</a:t>
            </a:r>
            <a:r>
              <a:rPr lang="en-US" altLang="zh-CN" sz="2400" b="1">
                <a:latin typeface="楷体" panose="02010609060101010101" charset="-122"/>
                <a:ea typeface="楷体" panose="02010609060101010101" charset="-122"/>
                <a:cs typeface="楷体" panose="02010609060101010101" charset="-122"/>
                <a:sym typeface="+mn-ea"/>
              </a:rPr>
              <a:t>9</a:t>
            </a:r>
            <a:r>
              <a:rPr lang="zh-CN" altLang="en-US" sz="2400" b="1">
                <a:latin typeface="楷体" panose="02010609060101010101" charset="-122"/>
                <a:ea typeface="楷体" panose="02010609060101010101" charset="-122"/>
                <a:cs typeface="楷体" panose="02010609060101010101" charset="-122"/>
                <a:sym typeface="+mn-ea"/>
              </a:rPr>
              <a:t>全国教育大会在北京召开。中共中央总书记、国家主席、中央军委主席习近平出席会议并发表重要讲话。他强调，在党的坚强领导下，全面贯彻党的教育方针，坚持马克思主义指导地位，坚持中国特色社会主义教育发展道路，坚持社会主义办学方向，立足基本国情，遵循教育规律，坚持改革创新，培养德智体美劳全面发展的社会主义建设者和接班人。</a:t>
            </a:r>
            <a:endParaRPr lang="zh-CN" altLang="en-US" sz="2400" b="1">
              <a:latin typeface="楷体" panose="02010609060101010101" charset="-122"/>
              <a:ea typeface="楷体" panose="02010609060101010101" charset="-122"/>
              <a:cs typeface="楷体" panose="02010609060101010101" charset="-122"/>
            </a:endParaRPr>
          </a:p>
          <a:p>
            <a:endParaRPr lang="zh-CN" altLang="en-US" sz="2400" b="1">
              <a:latin typeface="楷体" panose="02010609060101010101" charset="-122"/>
              <a:ea typeface="楷体" panose="02010609060101010101" charset="-122"/>
              <a:cs typeface="楷体" panose="02010609060101010101" charset="-122"/>
            </a:endParaRPr>
          </a:p>
          <a:p>
            <a:endParaRPr lang="zh-CN" altLang="en-US" sz="2400" b="1">
              <a:latin typeface="楷体" panose="02010609060101010101" charset="-122"/>
              <a:ea typeface="楷体" panose="02010609060101010101" charset="-122"/>
              <a:cs typeface="楷体" panose="02010609060101010101" charset="-122"/>
            </a:endParaRPr>
          </a:p>
        </p:txBody>
      </p:sp>
      <p:pic>
        <p:nvPicPr>
          <p:cNvPr id="7" name="图片 6"/>
          <p:cNvPicPr>
            <a:picLocks noChangeAspect="1"/>
          </p:cNvPicPr>
          <p:nvPr/>
        </p:nvPicPr>
        <p:blipFill>
          <a:blip r:embed="rId1"/>
          <a:stretch>
            <a:fillRect/>
          </a:stretch>
        </p:blipFill>
        <p:spPr>
          <a:xfrm>
            <a:off x="7927340" y="104140"/>
            <a:ext cx="4264660" cy="6624955"/>
          </a:xfrm>
          <a:prstGeom prst="rect">
            <a:avLst/>
          </a:prstGeom>
        </p:spPr>
      </p:pic>
      <p:sp>
        <p:nvSpPr>
          <p:cNvPr id="3" name="文本框 2"/>
          <p:cNvSpPr txBox="1"/>
          <p:nvPr/>
        </p:nvSpPr>
        <p:spPr>
          <a:xfrm>
            <a:off x="193675" y="654050"/>
            <a:ext cx="5192395" cy="521970"/>
          </a:xfrm>
          <a:prstGeom prst="rect">
            <a:avLst/>
          </a:prstGeom>
          <a:noFill/>
        </p:spPr>
        <p:txBody>
          <a:bodyPr wrap="square" rtlCol="0">
            <a:spAutoFit/>
          </a:bodyPr>
          <a:p>
            <a:r>
              <a:rPr lang="zh-CN" altLang="en-US" sz="2800">
                <a:solidFill>
                  <a:srgbClr val="FF0000"/>
                </a:solidFill>
              </a:rPr>
              <a:t>一、我们国家的教育新发展</a:t>
            </a:r>
            <a:endParaRPr lang="zh-CN" altLang="en-US" sz="2800">
              <a:solidFill>
                <a:srgbClr val="FF0000"/>
              </a:solidFill>
            </a:endParaRPr>
          </a:p>
        </p:txBody>
      </p:sp>
      <p:sp>
        <p:nvSpPr>
          <p:cNvPr id="5" name="文本框 4"/>
          <p:cNvSpPr txBox="1"/>
          <p:nvPr/>
        </p:nvSpPr>
        <p:spPr>
          <a:xfrm>
            <a:off x="119380" y="59690"/>
            <a:ext cx="4982845" cy="521970"/>
          </a:xfrm>
          <a:prstGeom prst="rect">
            <a:avLst/>
          </a:prstGeom>
          <a:solidFill>
            <a:srgbClr val="0070C0"/>
          </a:solidFill>
        </p:spPr>
        <p:txBody>
          <a:bodyPr wrap="square" rtlCol="0" anchor="t">
            <a:spAutoFit/>
          </a:bodyPr>
          <a:p>
            <a:r>
              <a:rPr lang="en-US" altLang="zh-CN" sz="2800">
                <a:sym typeface="+mn-ea"/>
              </a:rPr>
              <a:t>2020</a:t>
            </a:r>
            <a:r>
              <a:rPr lang="zh-CN" altLang="en-US" sz="2800">
                <a:sym typeface="+mn-ea"/>
              </a:rPr>
              <a:t>年我们面临的教育新形势</a:t>
            </a:r>
            <a:endParaRPr lang="zh-CN" altLang="en-US" sz="2800"/>
          </a:p>
        </p:txBody>
      </p:sp>
      <p:sp>
        <p:nvSpPr>
          <p:cNvPr id="100" name="文本框 99"/>
          <p:cNvSpPr txBox="1"/>
          <p:nvPr/>
        </p:nvSpPr>
        <p:spPr>
          <a:xfrm>
            <a:off x="2024380" y="5603240"/>
            <a:ext cx="9843135" cy="706755"/>
          </a:xfrm>
          <a:prstGeom prst="rect">
            <a:avLst/>
          </a:prstGeom>
          <a:noFill/>
          <a:ln w="9525">
            <a:noFill/>
          </a:ln>
        </p:spPr>
        <p:txBody>
          <a:bodyPr wrap="square">
            <a:spAutoFit/>
          </a:bodyPr>
          <a:p>
            <a:pPr indent="0"/>
            <a:r>
              <a:rPr lang="en-US" altLang="zh-CN" b="1">
                <a:solidFill>
                  <a:srgbClr val="000000"/>
                </a:solidFill>
                <a:ea typeface="宋体" panose="02010600030101010101" pitchFamily="2" charset="-122"/>
              </a:rPr>
              <a:t>     </a:t>
            </a:r>
            <a:r>
              <a:rPr lang="en-US" sz="2000" b="1">
                <a:solidFill>
                  <a:srgbClr val="000000"/>
                </a:solidFill>
                <a:latin typeface="宋体" panose="02010600030101010101" pitchFamily="2" charset="-122"/>
                <a:ea typeface="宋体" panose="02010600030101010101" pitchFamily="2" charset="-122"/>
                <a:cs typeface="Times New Roman" panose="02020603050405020304" charset="0"/>
              </a:rPr>
              <a:t>  </a:t>
            </a:r>
            <a:endParaRPr lang="en-US" sz="2000" b="1">
              <a:solidFill>
                <a:srgbClr val="000000"/>
              </a:solidFill>
              <a:latin typeface="宋体" panose="02010600030101010101" pitchFamily="2" charset="-122"/>
              <a:ea typeface="宋体" panose="02010600030101010101" pitchFamily="2" charset="-122"/>
              <a:cs typeface="Times New Roman" panose="02020603050405020304" charset="0"/>
            </a:endParaRPr>
          </a:p>
          <a:p>
            <a:pPr indent="0"/>
            <a:r>
              <a:rPr lang="en-US" sz="2000" b="1">
                <a:solidFill>
                  <a:srgbClr val="000000"/>
                </a:solidFill>
                <a:latin typeface="宋体" panose="02010600030101010101" pitchFamily="2" charset="-122"/>
                <a:ea typeface="宋体" panose="02010600030101010101" pitchFamily="2" charset="-122"/>
                <a:cs typeface="Times New Roman" panose="02020603050405020304" charset="0"/>
              </a:rPr>
              <a:t>                  </a:t>
            </a:r>
            <a:endParaRPr lang="zh-CN" altLang="en-US" sz="2000"/>
          </a:p>
        </p:txBody>
      </p:sp>
    </p:spTree>
    <p:custDataLst>
      <p:tags r:id="rId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文本框 6"/>
          <p:cNvSpPr txBox="1"/>
          <p:nvPr/>
        </p:nvSpPr>
        <p:spPr>
          <a:xfrm>
            <a:off x="4151710" y="2207419"/>
            <a:ext cx="4349353" cy="299085"/>
          </a:xfrm>
          <a:prstGeom prst="rect">
            <a:avLst/>
          </a:prstGeom>
          <a:noFill/>
          <a:ln w="9525">
            <a:noFill/>
          </a:ln>
        </p:spPr>
        <p:txBody>
          <a:bodyPr anchor="t">
            <a:spAutoFit/>
          </a:bodyPr>
          <a:lstStyle/>
          <a:p>
            <a:pPr lvl="0" indent="0">
              <a:buFont typeface="Arial" panose="020B0604020202020204" pitchFamily="34" charset="0"/>
              <a:buNone/>
            </a:pPr>
            <a:r>
              <a:rPr lang="zh-CN" altLang="en-US" sz="1350" dirty="0">
                <a:latin typeface="Arial" panose="020B0604020202020204" pitchFamily="34" charset="0"/>
                <a:ea typeface="宋体" panose="02010600030101010101" pitchFamily="2" charset="-122"/>
              </a:rPr>
              <a:t> </a:t>
            </a:r>
            <a:endParaRPr lang="zh-CN" altLang="en-US" sz="1350" dirty="0">
              <a:latin typeface="Arial" panose="020B0604020202020204" pitchFamily="34" charset="0"/>
              <a:ea typeface="宋体" panose="02010600030101010101" pitchFamily="2" charset="-122"/>
            </a:endParaRPr>
          </a:p>
        </p:txBody>
      </p:sp>
      <p:sp>
        <p:nvSpPr>
          <p:cNvPr id="30722" name="TextBox 5"/>
          <p:cNvSpPr txBox="1"/>
          <p:nvPr/>
        </p:nvSpPr>
        <p:spPr>
          <a:xfrm>
            <a:off x="-4445" y="292735"/>
            <a:ext cx="5532120" cy="460375"/>
          </a:xfrm>
          <a:prstGeom prst="rect">
            <a:avLst/>
          </a:prstGeom>
          <a:noFill/>
          <a:ln w="9525">
            <a:noFill/>
          </a:ln>
        </p:spPr>
        <p:txBody>
          <a:bodyPr wrap="square" anchor="t">
            <a:spAutoFit/>
          </a:bodyPr>
          <a:lstStyle/>
          <a:p>
            <a:pPr lvl="0" indent="0" algn="ctr" eaLnBrk="0" hangingPunct="0">
              <a:buFont typeface="Arial" panose="020B0604020202020204" pitchFamily="34" charset="0"/>
              <a:buNone/>
            </a:pPr>
            <a:r>
              <a:rPr lang="zh-CN" altLang="en-US" sz="2400" b="1" dirty="0">
                <a:latin typeface="黑体" panose="02010609060101010101" pitchFamily="49" charset="-122"/>
                <a:ea typeface="黑体" panose="02010609060101010101" pitchFamily="49" charset="-122"/>
              </a:rPr>
              <a:t>（五）</a:t>
            </a:r>
            <a:r>
              <a:rPr lang="zh-CN" altLang="en-US" sz="2400" b="1" dirty="0">
                <a:solidFill>
                  <a:schemeClr val="tx1"/>
                </a:solidFill>
                <a:latin typeface="黑体" panose="02010609060101010101" pitchFamily="49" charset="-122"/>
                <a:ea typeface="黑体" panose="02010609060101010101" pitchFamily="49" charset="-122"/>
              </a:rPr>
              <a:t>中国近代企业类型</a:t>
            </a:r>
            <a:endParaRPr lang="zh-CN" altLang="en-US" sz="2400" b="1" dirty="0">
              <a:solidFill>
                <a:schemeClr val="tx1"/>
              </a:solidFill>
              <a:latin typeface="黑体" panose="02010609060101010101" pitchFamily="49" charset="-122"/>
              <a:ea typeface="黑体" panose="02010609060101010101" pitchFamily="49" charset="-122"/>
            </a:endParaRPr>
          </a:p>
        </p:txBody>
      </p:sp>
      <p:sp>
        <p:nvSpPr>
          <p:cNvPr id="16388" name="TextBox 3"/>
          <p:cNvSpPr txBox="1"/>
          <p:nvPr/>
        </p:nvSpPr>
        <p:spPr>
          <a:xfrm>
            <a:off x="866299" y="1017588"/>
            <a:ext cx="3268266" cy="460375"/>
          </a:xfrm>
          <a:prstGeom prst="rect">
            <a:avLst/>
          </a:prstGeom>
          <a:noFill/>
          <a:ln w="9525">
            <a:noFill/>
          </a:ln>
        </p:spPr>
        <p:txBody>
          <a:bodyPr anchor="t">
            <a:spAutoFit/>
          </a:bodyPr>
          <a:lstStyle/>
          <a:p>
            <a:pPr lvl="0" indent="0">
              <a:buFont typeface="Arial" panose="020B0604020202020204" pitchFamily="34" charset="0"/>
              <a:buNone/>
            </a:pPr>
            <a:r>
              <a:rPr lang="zh-CN" altLang="en-US" sz="24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）外商企业</a:t>
            </a:r>
            <a:endParaRPr lang="zh-CN" altLang="en-US" sz="2400" b="1" dirty="0">
              <a:latin typeface="黑体" panose="02010609060101010101" pitchFamily="49" charset="-122"/>
              <a:ea typeface="黑体" panose="02010609060101010101" pitchFamily="49" charset="-122"/>
            </a:endParaRPr>
          </a:p>
        </p:txBody>
      </p:sp>
      <p:sp>
        <p:nvSpPr>
          <p:cNvPr id="16389" name="TextBox 4"/>
          <p:cNvSpPr txBox="1"/>
          <p:nvPr/>
        </p:nvSpPr>
        <p:spPr>
          <a:xfrm>
            <a:off x="739775" y="1484630"/>
            <a:ext cx="11207115" cy="539750"/>
          </a:xfrm>
          <a:prstGeom prst="rect">
            <a:avLst/>
          </a:prstGeom>
          <a:noFill/>
          <a:ln w="9525">
            <a:noFill/>
          </a:ln>
        </p:spPr>
        <p:txBody>
          <a:bodyPr wrap="square" anchor="t">
            <a:spAutoFit/>
          </a:bodyPr>
          <a:lstStyle/>
          <a:p>
            <a:pPr lvl="0" indent="0">
              <a:lnSpc>
                <a:spcPts val="3500"/>
              </a:lnSpc>
              <a:buFont typeface="Arial" panose="020B0604020202020204" pitchFamily="34" charset="0"/>
              <a:buNone/>
            </a:pPr>
            <a:r>
              <a:rPr lang="zh-CN" altLang="en-US" b="1" dirty="0">
                <a:latin typeface="楷体" panose="02010609060101010101" charset="-122"/>
                <a:ea typeface="楷体" panose="02010609060101010101" charset="-122"/>
              </a:rPr>
              <a:t> </a:t>
            </a:r>
            <a:r>
              <a:rPr lang="zh-CN" altLang="en-US" sz="2400" b="1" dirty="0">
                <a:latin typeface="楷体" panose="02010609060101010101" charset="-122"/>
                <a:ea typeface="楷体" panose="02010609060101010101" charset="-122"/>
              </a:rPr>
              <a:t> </a:t>
            </a:r>
            <a:r>
              <a:rPr lang="en-US" altLang="zh-CN" sz="2400" b="1" dirty="0">
                <a:latin typeface="黑体" panose="02010609060101010101" pitchFamily="49" charset="-122"/>
                <a:ea typeface="黑体" panose="02010609060101010101" pitchFamily="49" charset="-122"/>
                <a:cs typeface="宋体" panose="02010600030101010101" pitchFamily="2" charset="-122"/>
                <a:sym typeface="Wingdings" panose="05000000000000000000" charset="0"/>
              </a:rPr>
              <a:t>①</a:t>
            </a:r>
            <a:r>
              <a:rPr lang="zh-CN" altLang="en-US" sz="2400" b="1" dirty="0">
                <a:latin typeface="楷体" panose="02010609060101010101" charset="-122"/>
                <a:ea typeface="楷体" panose="02010609060101010101" charset="-122"/>
              </a:rPr>
              <a:t>鸦片战争后在中国通商口岸开始出现，属于列强对中国经济侵略的形式之一。</a:t>
            </a:r>
            <a:endParaRPr lang="zh-CN" altLang="en-US" sz="2400" b="1" dirty="0">
              <a:latin typeface="楷体" panose="02010609060101010101" charset="-122"/>
              <a:ea typeface="楷体" panose="02010609060101010101" charset="-122"/>
            </a:endParaRPr>
          </a:p>
        </p:txBody>
      </p:sp>
      <p:sp>
        <p:nvSpPr>
          <p:cNvPr id="16390" name="TextBox 5"/>
          <p:cNvSpPr txBox="1"/>
          <p:nvPr/>
        </p:nvSpPr>
        <p:spPr>
          <a:xfrm>
            <a:off x="740410" y="2371090"/>
            <a:ext cx="11008360" cy="988695"/>
          </a:xfrm>
          <a:prstGeom prst="rect">
            <a:avLst/>
          </a:prstGeom>
          <a:noFill/>
          <a:ln w="9525">
            <a:noFill/>
          </a:ln>
        </p:spPr>
        <p:txBody>
          <a:bodyPr wrap="square" anchor="t">
            <a:spAutoFit/>
          </a:bodyPr>
          <a:lstStyle/>
          <a:p>
            <a:pPr lvl="0" indent="0">
              <a:lnSpc>
                <a:spcPts val="3500"/>
              </a:lnSpc>
              <a:buFont typeface="Arial" panose="020B0604020202020204" pitchFamily="34" charset="0"/>
              <a:buNone/>
            </a:pPr>
            <a:r>
              <a:rPr lang="zh-CN" altLang="en-US" b="1" dirty="0">
                <a:latin typeface="楷体" panose="02010609060101010101" charset="-122"/>
                <a:ea typeface="楷体" panose="02010609060101010101" charset="-122"/>
              </a:rPr>
              <a:t> </a:t>
            </a:r>
            <a:r>
              <a:rPr lang="zh-CN" altLang="en-US" sz="2400" b="1" dirty="0">
                <a:latin typeface="楷体" panose="02010609060101010101" charset="-122"/>
                <a:ea typeface="楷体" panose="02010609060101010101" charset="-122"/>
              </a:rPr>
              <a:t> </a:t>
            </a:r>
            <a:r>
              <a:rPr lang="en-US" altLang="zh-CN" sz="2400" b="1" dirty="0">
                <a:latin typeface="黑体" panose="02010609060101010101" pitchFamily="49" charset="-122"/>
                <a:ea typeface="黑体" panose="02010609060101010101" pitchFamily="49" charset="-122"/>
                <a:cs typeface="宋体" panose="02010600030101010101" pitchFamily="2" charset="-122"/>
                <a:sym typeface="Wingdings" panose="05000000000000000000" charset="0"/>
              </a:rPr>
              <a:t>②</a:t>
            </a:r>
            <a:r>
              <a:rPr lang="zh-CN" altLang="en-US" sz="2400" b="1" dirty="0">
                <a:latin typeface="楷体" panose="02010609060101010101" charset="-122"/>
                <a:ea typeface="楷体" panose="02010609060101010101" charset="-122"/>
              </a:rPr>
              <a:t>甲午战争后，</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马关条约</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使日本取得在中国通商口岸开办工厂特权，根据片面最惠国待遇规定，其他列强也拥有此特权，外企在中国通商口岸大量出现。</a:t>
            </a:r>
            <a:endParaRPr lang="zh-CN" altLang="en-US" sz="2400" b="1" dirty="0">
              <a:latin typeface="楷体" panose="02010609060101010101" charset="-122"/>
              <a:ea typeface="楷体" panose="02010609060101010101" charset="-122"/>
            </a:endParaRPr>
          </a:p>
        </p:txBody>
      </p:sp>
      <p:sp>
        <p:nvSpPr>
          <p:cNvPr id="16391" name="TextBox 6"/>
          <p:cNvSpPr txBox="1"/>
          <p:nvPr/>
        </p:nvSpPr>
        <p:spPr>
          <a:xfrm>
            <a:off x="1146810" y="5838190"/>
            <a:ext cx="9989820" cy="539750"/>
          </a:xfrm>
          <a:prstGeom prst="rect">
            <a:avLst/>
          </a:prstGeom>
          <a:noFill/>
          <a:ln w="9525">
            <a:noFill/>
          </a:ln>
        </p:spPr>
        <p:txBody>
          <a:bodyPr wrap="square" anchor="t">
            <a:spAutoFit/>
          </a:bodyPr>
          <a:lstStyle/>
          <a:p>
            <a:pPr lvl="0" indent="0">
              <a:lnSpc>
                <a:spcPts val="3500"/>
              </a:lnSpc>
              <a:buFont typeface="Arial" panose="020B0604020202020204" pitchFamily="34" charset="0"/>
              <a:buNone/>
            </a:pPr>
            <a:r>
              <a:rPr lang="zh-CN" altLang="en-US" b="1" dirty="0">
                <a:latin typeface="楷体" panose="02010609060101010101" charset="-122"/>
                <a:ea typeface="楷体" panose="02010609060101010101" charset="-122"/>
              </a:rPr>
              <a:t> </a:t>
            </a:r>
            <a:r>
              <a:rPr lang="zh-CN" altLang="en-US" sz="2800" b="1" dirty="0">
                <a:latin typeface="楷体" panose="02010609060101010101" charset="-122"/>
                <a:ea typeface="楷体" panose="02010609060101010101" charset="-122"/>
              </a:rPr>
              <a:t> </a:t>
            </a:r>
            <a:r>
              <a:rPr lang="en-US" altLang="zh-CN" sz="2800" b="1" dirty="0">
                <a:latin typeface="黑体" panose="02010609060101010101" pitchFamily="49" charset="-122"/>
                <a:ea typeface="黑体" panose="02010609060101010101" pitchFamily="49" charset="-122"/>
                <a:cs typeface="宋体" panose="02010600030101010101" pitchFamily="2" charset="-122"/>
                <a:sym typeface="Wingdings" panose="05000000000000000000" charset="0"/>
              </a:rPr>
              <a:t>④</a:t>
            </a:r>
            <a:r>
              <a:rPr lang="zh-CN" altLang="en-US" sz="2800" b="1" dirty="0">
                <a:latin typeface="楷体" panose="02010609060101010101" charset="-122"/>
                <a:ea typeface="楷体" panose="02010609060101010101" charset="-122"/>
              </a:rPr>
              <a:t>新中国建立后，政府将其没收，转变为社会主义国营企业。</a:t>
            </a:r>
            <a:endParaRPr lang="zh-CN" altLang="en-US" sz="2800" b="1" dirty="0">
              <a:latin typeface="楷体" panose="02010609060101010101" charset="-122"/>
              <a:ea typeface="楷体" panose="02010609060101010101" charset="-122"/>
            </a:endParaRPr>
          </a:p>
        </p:txBody>
      </p:sp>
      <p:sp>
        <p:nvSpPr>
          <p:cNvPr id="16392" name="TextBox 7"/>
          <p:cNvSpPr txBox="1"/>
          <p:nvPr/>
        </p:nvSpPr>
        <p:spPr>
          <a:xfrm>
            <a:off x="1147445" y="4535805"/>
            <a:ext cx="10601325" cy="988695"/>
          </a:xfrm>
          <a:prstGeom prst="rect">
            <a:avLst/>
          </a:prstGeom>
          <a:noFill/>
          <a:ln w="9525">
            <a:noFill/>
          </a:ln>
        </p:spPr>
        <p:txBody>
          <a:bodyPr wrap="square" anchor="t">
            <a:spAutoFit/>
          </a:bodyPr>
          <a:lstStyle/>
          <a:p>
            <a:pPr lvl="0" indent="0">
              <a:lnSpc>
                <a:spcPts val="3500"/>
              </a:lnSpc>
              <a:buFont typeface="Arial" panose="020B0604020202020204" pitchFamily="34" charset="0"/>
              <a:buNone/>
            </a:pPr>
            <a:r>
              <a:rPr lang="en-US" altLang="zh-CN" sz="2400" b="1" dirty="0">
                <a:latin typeface="黑体" panose="02010609060101010101" pitchFamily="49" charset="-122"/>
                <a:ea typeface="黑体" panose="02010609060101010101" pitchFamily="49" charset="-122"/>
                <a:cs typeface="宋体" panose="02010600030101010101" pitchFamily="2" charset="-122"/>
                <a:sym typeface="Wingdings" panose="05000000000000000000" charset="0"/>
              </a:rPr>
              <a:t>③</a:t>
            </a:r>
            <a:r>
              <a:rPr lang="zh-CN" altLang="en-US" sz="2400" b="1" dirty="0">
                <a:latin typeface="楷体" panose="02010609060101010101" charset="-122"/>
                <a:ea typeface="楷体" panose="02010609060101010101" charset="-122"/>
              </a:rPr>
              <a:t>民国以来，随着中国民族工业的发展，外企在中国近代企业中所占比重呈下降态势，但民族工业发展始终受到外企的压制。</a:t>
            </a:r>
            <a:endParaRPr lang="zh-CN" altLang="en-US" sz="2400" b="1" dirty="0">
              <a:latin typeface="楷体" panose="02010609060101010101" charset="-122"/>
              <a:ea typeface="楷体" panose="02010609060101010101" charset="-122"/>
            </a:endParaRPr>
          </a:p>
        </p:txBody>
      </p:sp>
      <p:sp>
        <p:nvSpPr>
          <p:cNvPr id="16393" name="TextBox 8"/>
          <p:cNvSpPr txBox="1"/>
          <p:nvPr/>
        </p:nvSpPr>
        <p:spPr>
          <a:xfrm>
            <a:off x="2667000" y="3784997"/>
            <a:ext cx="5029200" cy="368300"/>
          </a:xfrm>
          <a:prstGeom prst="rect">
            <a:avLst/>
          </a:prstGeom>
          <a:noFill/>
          <a:ln w="9525">
            <a:noFill/>
          </a:ln>
        </p:spPr>
        <p:txBody>
          <a:bodyPr anchor="t">
            <a:spAutoFit/>
          </a:bodyPr>
          <a:lstStyle/>
          <a:p>
            <a:pPr lvl="0" indent="0">
              <a:buFont typeface="Arial" panose="020B0604020202020204" pitchFamily="34" charset="0"/>
              <a:buNone/>
            </a:pPr>
            <a:r>
              <a:rPr lang="zh-CN" altLang="en-US" b="1" dirty="0">
                <a:solidFill>
                  <a:srgbClr val="0000FF"/>
                </a:solidFill>
                <a:latin typeface="黑体" panose="02010609060101010101" pitchFamily="49" charset="-122"/>
                <a:ea typeface="黑体" panose="02010609060101010101" pitchFamily="49" charset="-122"/>
              </a:rPr>
              <a:t>商品输出为主</a:t>
            </a:r>
            <a:r>
              <a:rPr lang="zh-CN" altLang="en-US" sz="1350" dirty="0">
                <a:latin typeface="Arial" panose="020B0604020202020204" pitchFamily="34" charset="0"/>
                <a:ea typeface="宋体" panose="02010600030101010101" pitchFamily="2" charset="-122"/>
              </a:rPr>
              <a:t>                                           </a:t>
            </a:r>
            <a:r>
              <a:rPr lang="zh-CN" altLang="en-US" b="1" dirty="0">
                <a:solidFill>
                  <a:srgbClr val="0000FF"/>
                </a:solidFill>
                <a:latin typeface="黑体" panose="02010609060101010101" pitchFamily="49" charset="-122"/>
                <a:ea typeface="黑体" panose="02010609060101010101" pitchFamily="49" charset="-122"/>
              </a:rPr>
              <a:t>资本输出为主</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10" name="右箭头 9"/>
          <p:cNvSpPr/>
          <p:nvPr/>
        </p:nvSpPr>
        <p:spPr>
          <a:xfrm>
            <a:off x="4205288" y="3914775"/>
            <a:ext cx="1890713" cy="77391"/>
          </a:xfrm>
          <a:prstGeom prst="righ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395" name="TextBox 10"/>
          <p:cNvSpPr txBox="1"/>
          <p:nvPr/>
        </p:nvSpPr>
        <p:spPr>
          <a:xfrm>
            <a:off x="4168378" y="3590925"/>
            <a:ext cx="2213372" cy="321945"/>
          </a:xfrm>
          <a:prstGeom prst="rect">
            <a:avLst/>
          </a:prstGeom>
          <a:noFill/>
          <a:ln w="9525">
            <a:noFill/>
          </a:ln>
        </p:spPr>
        <p:txBody>
          <a:bodyPr anchor="t">
            <a:spAutoFit/>
          </a:bodyPr>
          <a:lstStyle/>
          <a:p>
            <a:pPr lvl="0" indent="0">
              <a:buFont typeface="Arial" panose="020B0604020202020204" pitchFamily="34" charset="0"/>
              <a:buNone/>
            </a:pPr>
            <a:r>
              <a:rPr lang="zh-CN" altLang="en-US" sz="1500" b="1" dirty="0">
                <a:solidFill>
                  <a:srgbClr val="FF0000"/>
                </a:solidFill>
                <a:latin typeface="Arial" panose="020B0604020202020204" pitchFamily="34" charset="0"/>
                <a:ea typeface="宋体" panose="02010600030101010101" pitchFamily="2" charset="-122"/>
              </a:rPr>
              <a:t>甲午战争</a:t>
            </a:r>
            <a:r>
              <a:rPr lang="en-US" altLang="zh-CN" sz="1500" b="1" dirty="0">
                <a:solidFill>
                  <a:srgbClr val="FF0000"/>
                </a:solidFill>
                <a:latin typeface="Arial" panose="020B0604020202020204" pitchFamily="34" charset="0"/>
                <a:ea typeface="宋体" panose="02010600030101010101" pitchFamily="2" charset="-122"/>
              </a:rPr>
              <a:t>《</a:t>
            </a:r>
            <a:r>
              <a:rPr lang="zh-CN" altLang="en-US" sz="1500" b="1" dirty="0">
                <a:solidFill>
                  <a:srgbClr val="FF0000"/>
                </a:solidFill>
                <a:latin typeface="Arial" panose="020B0604020202020204" pitchFamily="34" charset="0"/>
                <a:ea typeface="宋体" panose="02010600030101010101" pitchFamily="2" charset="-122"/>
              </a:rPr>
              <a:t>马关条约</a:t>
            </a:r>
            <a:r>
              <a:rPr lang="en-US" altLang="zh-CN" sz="1500" b="1" dirty="0">
                <a:solidFill>
                  <a:srgbClr val="FF0000"/>
                </a:solidFill>
                <a:latin typeface="Arial" panose="020B0604020202020204" pitchFamily="34" charset="0"/>
                <a:ea typeface="宋体" panose="02010600030101010101" pitchFamily="2" charset="-122"/>
              </a:rPr>
              <a:t>》</a:t>
            </a:r>
            <a:endParaRPr lang="zh-CN" altLang="en-US" sz="1500" b="1" dirty="0">
              <a:solidFill>
                <a:srgbClr val="FF0000"/>
              </a:solidFill>
              <a:latin typeface="Arial" panose="020B0604020202020204" pitchFamily="34" charset="0"/>
              <a:ea typeface="宋体" panose="02010600030101010101" pitchFamily="2" charset="-122"/>
            </a:endParaRPr>
          </a:p>
        </p:txBody>
      </p:sp>
      <p:sp>
        <p:nvSpPr>
          <p:cNvPr id="16396" name="TextBox 11"/>
          <p:cNvSpPr txBox="1"/>
          <p:nvPr/>
        </p:nvSpPr>
        <p:spPr>
          <a:xfrm>
            <a:off x="4267200" y="4045744"/>
            <a:ext cx="1728788" cy="321945"/>
          </a:xfrm>
          <a:prstGeom prst="rect">
            <a:avLst/>
          </a:prstGeom>
          <a:noFill/>
          <a:ln w="9525">
            <a:noFill/>
          </a:ln>
        </p:spPr>
        <p:txBody>
          <a:bodyPr anchor="t">
            <a:spAutoFit/>
          </a:bodyPr>
          <a:lstStyle/>
          <a:p>
            <a:pPr lvl="0" indent="0" algn="ctr">
              <a:buFont typeface="Arial" panose="020B0604020202020204" pitchFamily="34" charset="0"/>
              <a:buNone/>
            </a:pPr>
            <a:r>
              <a:rPr lang="zh-CN" altLang="en-US" sz="1500" b="1" dirty="0">
                <a:solidFill>
                  <a:srgbClr val="FF0000"/>
                </a:solidFill>
                <a:latin typeface="Arial" panose="020B0604020202020204" pitchFamily="34" charset="0"/>
                <a:ea typeface="宋体" panose="02010600030101010101" pitchFamily="2" charset="-122"/>
              </a:rPr>
              <a:t>第二次工业革命</a:t>
            </a:r>
            <a:endParaRPr lang="zh-CN" altLang="en-US" sz="1500" b="1" dirty="0">
              <a:solidFill>
                <a:srgbClr val="FF0000"/>
              </a:solidFill>
              <a:latin typeface="Arial" panose="020B0604020202020204" pitchFamily="34" charset="0"/>
              <a:ea typeface="宋体" panose="02010600030101010101" pitchFamily="2" charset="-122"/>
            </a:endParaRPr>
          </a:p>
        </p:txBody>
      </p:sp>
      <p:sp>
        <p:nvSpPr>
          <p:cNvPr id="13" name="左大括号 12"/>
          <p:cNvSpPr/>
          <p:nvPr/>
        </p:nvSpPr>
        <p:spPr>
          <a:xfrm>
            <a:off x="7658100" y="3344466"/>
            <a:ext cx="323850" cy="1133475"/>
          </a:xfrm>
          <a:prstGeom prst="leftBrace">
            <a:avLst/>
          </a:prstGeom>
        </p:spPr>
        <p:style>
          <a:lnRef idx="2">
            <a:schemeClr val="accent6"/>
          </a:lnRef>
          <a:fillRef idx="0">
            <a:schemeClr val="accent6"/>
          </a:fillRef>
          <a:effectRef idx="1">
            <a:schemeClr val="accent6"/>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16398" name="TextBox 13"/>
          <p:cNvSpPr txBox="1"/>
          <p:nvPr/>
        </p:nvSpPr>
        <p:spPr>
          <a:xfrm>
            <a:off x="7971235" y="3200400"/>
            <a:ext cx="1782365" cy="321945"/>
          </a:xfrm>
          <a:prstGeom prst="rect">
            <a:avLst/>
          </a:prstGeom>
          <a:noFill/>
          <a:ln w="9525">
            <a:noFill/>
          </a:ln>
        </p:spPr>
        <p:txBody>
          <a:bodyPr anchor="t">
            <a:spAutoFit/>
          </a:bodyPr>
          <a:lstStyle/>
          <a:p>
            <a:pPr lvl="0" indent="0">
              <a:buFont typeface="Arial" panose="020B0604020202020204" pitchFamily="34" charset="0"/>
              <a:buNone/>
            </a:pPr>
            <a:r>
              <a:rPr lang="zh-CN" altLang="en-US" sz="1500" b="1" dirty="0">
                <a:solidFill>
                  <a:srgbClr val="0000FF"/>
                </a:solidFill>
                <a:latin typeface="楷体" panose="02010609060101010101" charset="-122"/>
                <a:ea typeface="楷体" panose="02010609060101010101" charset="-122"/>
              </a:rPr>
              <a:t>①开办工厂</a:t>
            </a:r>
            <a:endParaRPr lang="zh-CN" altLang="en-US" sz="1500" b="1" dirty="0">
              <a:solidFill>
                <a:srgbClr val="0000FF"/>
              </a:solidFill>
              <a:latin typeface="楷体" panose="02010609060101010101" charset="-122"/>
              <a:ea typeface="楷体" panose="02010609060101010101" charset="-122"/>
            </a:endParaRPr>
          </a:p>
        </p:txBody>
      </p:sp>
      <p:sp>
        <p:nvSpPr>
          <p:cNvPr id="16399" name="TextBox 14"/>
          <p:cNvSpPr txBox="1"/>
          <p:nvPr/>
        </p:nvSpPr>
        <p:spPr>
          <a:xfrm>
            <a:off x="7971235" y="3570685"/>
            <a:ext cx="1782365" cy="321945"/>
          </a:xfrm>
          <a:prstGeom prst="rect">
            <a:avLst/>
          </a:prstGeom>
          <a:noFill/>
          <a:ln w="9525">
            <a:noFill/>
          </a:ln>
        </p:spPr>
        <p:txBody>
          <a:bodyPr anchor="t">
            <a:spAutoFit/>
          </a:bodyPr>
          <a:lstStyle/>
          <a:p>
            <a:pPr lvl="0" indent="0">
              <a:buFont typeface="Arial" panose="020B0604020202020204" pitchFamily="34" charset="0"/>
              <a:buNone/>
            </a:pPr>
            <a:r>
              <a:rPr lang="zh-CN" altLang="en-US" sz="1500" b="1" dirty="0">
                <a:solidFill>
                  <a:srgbClr val="0000FF"/>
                </a:solidFill>
                <a:latin typeface="楷体" panose="02010609060101010101" charset="-122"/>
                <a:ea typeface="楷体" panose="02010609060101010101" charset="-122"/>
              </a:rPr>
              <a:t>②开山采矿</a:t>
            </a:r>
            <a:endParaRPr lang="zh-CN" altLang="en-US" sz="1500" b="1" dirty="0">
              <a:solidFill>
                <a:srgbClr val="0000FF"/>
              </a:solidFill>
              <a:latin typeface="楷体" panose="02010609060101010101" charset="-122"/>
              <a:ea typeface="楷体" panose="02010609060101010101" charset="-122"/>
            </a:endParaRPr>
          </a:p>
        </p:txBody>
      </p:sp>
      <p:sp>
        <p:nvSpPr>
          <p:cNvPr id="16400" name="TextBox 15"/>
          <p:cNvSpPr txBox="1"/>
          <p:nvPr/>
        </p:nvSpPr>
        <p:spPr>
          <a:xfrm>
            <a:off x="7971235" y="3894535"/>
            <a:ext cx="1782365" cy="321945"/>
          </a:xfrm>
          <a:prstGeom prst="rect">
            <a:avLst/>
          </a:prstGeom>
          <a:noFill/>
          <a:ln w="9525">
            <a:noFill/>
          </a:ln>
        </p:spPr>
        <p:txBody>
          <a:bodyPr anchor="t">
            <a:spAutoFit/>
          </a:bodyPr>
          <a:lstStyle/>
          <a:p>
            <a:pPr lvl="0" indent="0">
              <a:buFont typeface="Arial" panose="020B0604020202020204" pitchFamily="34" charset="0"/>
              <a:buNone/>
            </a:pPr>
            <a:r>
              <a:rPr lang="zh-CN" altLang="en-US" sz="1500" b="1" dirty="0">
                <a:solidFill>
                  <a:srgbClr val="0000FF"/>
                </a:solidFill>
                <a:latin typeface="楷体" panose="02010609060101010101" charset="-122"/>
                <a:ea typeface="楷体" panose="02010609060101010101" charset="-122"/>
              </a:rPr>
              <a:t>③修筑铁路</a:t>
            </a:r>
            <a:endParaRPr lang="zh-CN" altLang="en-US" sz="1500" b="1" dirty="0">
              <a:solidFill>
                <a:srgbClr val="0000FF"/>
              </a:solidFill>
              <a:latin typeface="楷体" panose="02010609060101010101" charset="-122"/>
              <a:ea typeface="楷体" panose="02010609060101010101" charset="-122"/>
            </a:endParaRPr>
          </a:p>
        </p:txBody>
      </p:sp>
      <p:sp>
        <p:nvSpPr>
          <p:cNvPr id="16401" name="TextBox 16"/>
          <p:cNvSpPr txBox="1"/>
          <p:nvPr/>
        </p:nvSpPr>
        <p:spPr>
          <a:xfrm>
            <a:off x="7971235" y="4266010"/>
            <a:ext cx="1782365" cy="321945"/>
          </a:xfrm>
          <a:prstGeom prst="rect">
            <a:avLst/>
          </a:prstGeom>
          <a:noFill/>
          <a:ln w="9525">
            <a:noFill/>
          </a:ln>
        </p:spPr>
        <p:txBody>
          <a:bodyPr anchor="t">
            <a:spAutoFit/>
          </a:bodyPr>
          <a:lstStyle/>
          <a:p>
            <a:pPr lvl="0" indent="0">
              <a:buFont typeface="Arial" panose="020B0604020202020204" pitchFamily="34" charset="0"/>
              <a:buNone/>
            </a:pPr>
            <a:r>
              <a:rPr lang="zh-CN" altLang="en-US" sz="1500" b="1" dirty="0">
                <a:solidFill>
                  <a:srgbClr val="0000FF"/>
                </a:solidFill>
                <a:latin typeface="楷体" panose="02010609060101010101" charset="-122"/>
                <a:ea typeface="楷体" panose="02010609060101010101" charset="-122"/>
              </a:rPr>
              <a:t>④设立银行</a:t>
            </a:r>
            <a:endParaRPr lang="zh-CN" altLang="en-US" sz="1500" b="1" dirty="0">
              <a:solidFill>
                <a:srgbClr val="0000FF"/>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文本框 6"/>
          <p:cNvSpPr txBox="1"/>
          <p:nvPr/>
        </p:nvSpPr>
        <p:spPr>
          <a:xfrm>
            <a:off x="4151710" y="2207419"/>
            <a:ext cx="4349353" cy="299085"/>
          </a:xfrm>
          <a:prstGeom prst="rect">
            <a:avLst/>
          </a:prstGeom>
          <a:noFill/>
          <a:ln w="9525">
            <a:noFill/>
          </a:ln>
        </p:spPr>
        <p:txBody>
          <a:bodyPr anchor="t">
            <a:spAutoFit/>
          </a:bodyPr>
          <a:lstStyle/>
          <a:p>
            <a:pPr lvl="0" indent="0">
              <a:buFont typeface="Arial" panose="020B0604020202020204" pitchFamily="34" charset="0"/>
              <a:buNone/>
            </a:pPr>
            <a:r>
              <a:rPr lang="zh-CN" altLang="en-US" sz="1350" dirty="0">
                <a:latin typeface="Arial" panose="020B0604020202020204" pitchFamily="34" charset="0"/>
                <a:ea typeface="宋体" panose="02010600030101010101" pitchFamily="2" charset="-122"/>
              </a:rPr>
              <a:t> </a:t>
            </a:r>
            <a:endParaRPr lang="zh-CN" altLang="en-US" sz="1350" dirty="0">
              <a:latin typeface="Arial" panose="020B0604020202020204" pitchFamily="34" charset="0"/>
              <a:ea typeface="宋体" panose="02010600030101010101" pitchFamily="2" charset="-122"/>
            </a:endParaRPr>
          </a:p>
        </p:txBody>
      </p:sp>
      <p:sp>
        <p:nvSpPr>
          <p:cNvPr id="17411" name="TextBox 3"/>
          <p:cNvSpPr txBox="1"/>
          <p:nvPr/>
        </p:nvSpPr>
        <p:spPr>
          <a:xfrm>
            <a:off x="786289" y="376873"/>
            <a:ext cx="3268266" cy="521970"/>
          </a:xfrm>
          <a:prstGeom prst="rect">
            <a:avLst/>
          </a:prstGeom>
          <a:noFill/>
          <a:ln w="9525">
            <a:noFill/>
          </a:ln>
        </p:spPr>
        <p:txBody>
          <a:bodyPr anchor="t">
            <a:spAutoFit/>
          </a:bodyPr>
          <a:lstStyle/>
          <a:p>
            <a:pPr lvl="0" indent="0">
              <a:buFont typeface="Arial" panose="020B0604020202020204" pitchFamily="34" charset="0"/>
              <a:buNone/>
            </a:pPr>
            <a:r>
              <a:rPr lang="zh-CN" altLang="en-US" sz="2800" b="1" dirty="0">
                <a:latin typeface="黑体" panose="02010609060101010101" pitchFamily="49" charset="-122"/>
                <a:ea typeface="黑体" panose="02010609060101010101" pitchFamily="49" charset="-122"/>
              </a:rPr>
              <a:t>（</a:t>
            </a:r>
            <a:r>
              <a:rPr lang="en-US" altLang="zh-CN" sz="2800" b="1" dirty="0">
                <a:latin typeface="黑体" panose="02010609060101010101" pitchFamily="49" charset="-122"/>
                <a:ea typeface="黑体" panose="02010609060101010101" pitchFamily="49" charset="-122"/>
              </a:rPr>
              <a:t>2</a:t>
            </a:r>
            <a:r>
              <a:rPr lang="zh-CN" altLang="en-US" sz="2800" b="1" dirty="0">
                <a:latin typeface="黑体" panose="02010609060101010101" pitchFamily="49" charset="-122"/>
                <a:ea typeface="黑体" panose="02010609060101010101" pitchFamily="49" charset="-122"/>
              </a:rPr>
              <a:t>）洋务企业</a:t>
            </a:r>
            <a:endParaRPr lang="zh-CN" altLang="en-US" sz="2800" b="1" dirty="0">
              <a:latin typeface="黑体" panose="02010609060101010101" pitchFamily="49" charset="-122"/>
              <a:ea typeface="黑体" panose="02010609060101010101" pitchFamily="49" charset="-122"/>
            </a:endParaRPr>
          </a:p>
        </p:txBody>
      </p:sp>
      <p:sp>
        <p:nvSpPr>
          <p:cNvPr id="13316" name="TextBox 6"/>
          <p:cNvSpPr txBox="1"/>
          <p:nvPr/>
        </p:nvSpPr>
        <p:spPr>
          <a:xfrm>
            <a:off x="836930" y="1271270"/>
            <a:ext cx="10333990" cy="2306955"/>
          </a:xfrm>
          <a:prstGeom prst="rect">
            <a:avLst/>
          </a:prstGeom>
          <a:noFill/>
          <a:ln w="9525">
            <a:noFill/>
          </a:ln>
        </p:spPr>
        <p:txBody>
          <a:bodyPr wrap="square" anchor="t">
            <a:spAutoFit/>
          </a:bodyPr>
          <a:lstStyle/>
          <a:p>
            <a:pPr lvl="0" indent="0">
              <a:lnSpc>
                <a:spcPct val="150000"/>
              </a:lnSpc>
              <a:buFont typeface="Arial" panose="020B0604020202020204" pitchFamily="34" charset="0"/>
              <a:buNone/>
            </a:pPr>
            <a:r>
              <a:rPr lang="zh-CN" altLang="en-US" b="1" dirty="0">
                <a:latin typeface="楷体" panose="02010609060101010101" charset="-122"/>
                <a:ea typeface="楷体" panose="02010609060101010101" charset="-122"/>
              </a:rPr>
              <a:t> </a:t>
            </a:r>
            <a:r>
              <a:rPr lang="zh-CN" altLang="en-US" sz="2400" b="1" dirty="0">
                <a:latin typeface="Arial" panose="020B0604020202020204" pitchFamily="34" charset="0"/>
                <a:ea typeface="楷体" panose="02010609060101010101" charset="-122"/>
              </a:rPr>
              <a:t> </a:t>
            </a:r>
            <a:r>
              <a:rPr lang="en-US" altLang="zh-CN" sz="2400" b="1" dirty="0">
                <a:latin typeface="黑体" panose="02010609060101010101" pitchFamily="49" charset="-122"/>
                <a:ea typeface="黑体" panose="02010609060101010101" pitchFamily="49" charset="-122"/>
                <a:cs typeface="宋体" panose="02010600030101010101" pitchFamily="2" charset="-122"/>
                <a:sym typeface="Wingdings" panose="05000000000000000000" charset="0"/>
              </a:rPr>
              <a:t>①</a:t>
            </a:r>
            <a:r>
              <a:rPr lang="zh-CN" altLang="en-US" sz="2400" b="1" dirty="0">
                <a:solidFill>
                  <a:srgbClr val="0000FF"/>
                </a:solidFill>
                <a:latin typeface="Arial" panose="020B0604020202020204" pitchFamily="34" charset="0"/>
                <a:ea typeface="楷体" panose="02010609060101010101" charset="-122"/>
              </a:rPr>
              <a:t>军工企业：</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自强</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政府直接投资，政府经营，产品不在市场上流通，属于近代企业，但不具备资本主义性质。</a:t>
            </a:r>
            <a:endParaRPr lang="en-US" altLang="zh-CN" sz="2400" b="1" dirty="0">
              <a:latin typeface="楷体" panose="02010609060101010101" charset="-122"/>
              <a:ea typeface="楷体" panose="02010609060101010101" charset="-122"/>
            </a:endParaRPr>
          </a:p>
          <a:p>
            <a:pPr lvl="0" indent="0">
              <a:lnSpc>
                <a:spcPct val="150000"/>
              </a:lnSpc>
              <a:buFont typeface="Arial" panose="020B0604020202020204" pitchFamily="34" charset="0"/>
              <a:buNone/>
            </a:pPr>
            <a:r>
              <a:rPr lang="zh-CN" altLang="en-US" sz="2400" b="1" dirty="0">
                <a:latin typeface="楷体" panose="02010609060101010101" charset="-122"/>
                <a:ea typeface="楷体" panose="02010609060101010101" charset="-122"/>
              </a:rPr>
              <a:t> 代表企业：安庆内军械所（最早，曾国藩）、江南制造总局（最大，李鸿章）、福州船政局（左宗棠）、天津机器局（崇厚）。</a:t>
            </a:r>
            <a:endParaRPr lang="zh-CN" altLang="en-US" sz="2400" b="1" dirty="0">
              <a:latin typeface="楷体" panose="02010609060101010101" charset="-122"/>
              <a:ea typeface="楷体" panose="02010609060101010101" charset="-122"/>
            </a:endParaRPr>
          </a:p>
        </p:txBody>
      </p:sp>
      <p:sp>
        <p:nvSpPr>
          <p:cNvPr id="13317" name="TextBox 6"/>
          <p:cNvSpPr txBox="1"/>
          <p:nvPr/>
        </p:nvSpPr>
        <p:spPr>
          <a:xfrm>
            <a:off x="940435" y="3956685"/>
            <a:ext cx="10563860" cy="2306955"/>
          </a:xfrm>
          <a:prstGeom prst="rect">
            <a:avLst/>
          </a:prstGeom>
          <a:noFill/>
          <a:ln w="9525">
            <a:noFill/>
          </a:ln>
        </p:spPr>
        <p:txBody>
          <a:bodyPr wrap="square" anchor="t">
            <a:spAutoFit/>
          </a:bodyPr>
          <a:lstStyle/>
          <a:p>
            <a:pPr lvl="0" indent="0">
              <a:lnSpc>
                <a:spcPct val="150000"/>
              </a:lnSpc>
              <a:buFont typeface="Arial" panose="020B0604020202020204" pitchFamily="34" charset="0"/>
              <a:buNone/>
            </a:pPr>
            <a:r>
              <a:rPr lang="en-US" altLang="zh-CN" sz="2400" b="1" dirty="0">
                <a:latin typeface="黑体" panose="02010609060101010101" pitchFamily="49" charset="-122"/>
                <a:ea typeface="黑体" panose="02010609060101010101" pitchFamily="49" charset="-122"/>
                <a:cs typeface="宋体" panose="02010600030101010101" pitchFamily="2" charset="-122"/>
                <a:sym typeface="Wingdings" panose="05000000000000000000" charset="0"/>
              </a:rPr>
              <a:t>②</a:t>
            </a:r>
            <a:r>
              <a:rPr lang="zh-CN" altLang="en-US" sz="2400" b="1" dirty="0">
                <a:solidFill>
                  <a:srgbClr val="0000FF"/>
                </a:solidFill>
                <a:latin typeface="Arial" panose="020B0604020202020204" pitchFamily="34" charset="0"/>
                <a:ea typeface="楷体" panose="02010609060101010101" charset="-122"/>
              </a:rPr>
              <a:t>民用企业：</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求富</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；采用官办、官督商办、官商合办等形式，产品在市场上流通，属于近代企业，且具有资本主义性质。</a:t>
            </a:r>
            <a:endParaRPr lang="en-US" altLang="zh-CN" sz="2400" b="1" dirty="0">
              <a:latin typeface="楷体" panose="02010609060101010101" charset="-122"/>
              <a:ea typeface="楷体" panose="02010609060101010101" charset="-122"/>
            </a:endParaRPr>
          </a:p>
          <a:p>
            <a:pPr lvl="0" indent="0">
              <a:lnSpc>
                <a:spcPct val="150000"/>
              </a:lnSpc>
              <a:buFont typeface="Arial" panose="020B0604020202020204" pitchFamily="34" charset="0"/>
              <a:buNone/>
            </a:pPr>
            <a:r>
              <a:rPr lang="zh-CN" altLang="en-US" sz="2400" b="1" dirty="0">
                <a:latin typeface="楷体" panose="02010609060101010101" charset="-122"/>
                <a:ea typeface="楷体" panose="02010609060101010101" charset="-122"/>
              </a:rPr>
              <a:t>代表企业：张之洞</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汉阳铁厂、湖北织布局；</a:t>
            </a:r>
            <a:endParaRPr lang="en-US" altLang="zh-CN" sz="2400" b="1" dirty="0">
              <a:latin typeface="楷体" panose="02010609060101010101" charset="-122"/>
              <a:ea typeface="楷体" panose="02010609060101010101" charset="-122"/>
            </a:endParaRPr>
          </a:p>
          <a:p>
            <a:pPr lvl="0" indent="0">
              <a:lnSpc>
                <a:spcPct val="150000"/>
              </a:lnSpc>
              <a:buFont typeface="Arial" panose="020B0604020202020204" pitchFamily="34" charset="0"/>
              <a:buNone/>
            </a:pPr>
            <a:r>
              <a:rPr lang="en-US" altLang="zh-CN" sz="2400" b="1" dirty="0">
                <a:latin typeface="楷体" panose="02010609060101010101" charset="-122"/>
                <a:ea typeface="楷体" panose="02010609060101010101" charset="-122"/>
              </a:rPr>
              <a:t>          </a:t>
            </a:r>
            <a:r>
              <a:rPr lang="zh-CN" altLang="en-US" sz="2400" b="1" dirty="0">
                <a:latin typeface="楷体" panose="02010609060101010101" charset="-122"/>
                <a:ea typeface="楷体" panose="02010609060101010101" charset="-122"/>
              </a:rPr>
              <a:t>李鸿章</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轮船招商局、开平煤矿。</a:t>
            </a:r>
            <a:endParaRPr lang="zh-CN" altLang="en-US" sz="2400" b="1" dirty="0">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文本框 6"/>
          <p:cNvSpPr txBox="1"/>
          <p:nvPr/>
        </p:nvSpPr>
        <p:spPr>
          <a:xfrm>
            <a:off x="739775" y="899795"/>
            <a:ext cx="10708640" cy="988695"/>
          </a:xfrm>
          <a:prstGeom prst="rect">
            <a:avLst/>
          </a:prstGeom>
          <a:noFill/>
          <a:ln w="9525">
            <a:noFill/>
          </a:ln>
        </p:spPr>
        <p:txBody>
          <a:bodyPr wrap="square" anchor="t">
            <a:spAutoFit/>
          </a:bodyPr>
          <a:lstStyle/>
          <a:p>
            <a:pPr lvl="0" indent="0">
              <a:lnSpc>
                <a:spcPts val="3500"/>
              </a:lnSpc>
              <a:buFont typeface="Arial" panose="020B0604020202020204" pitchFamily="34" charset="0"/>
              <a:buNone/>
            </a:pPr>
            <a:r>
              <a:rPr lang="zh-CN" altLang="en-US" b="1" dirty="0">
                <a:latin typeface="楷体" panose="02010609060101010101" charset="-122"/>
                <a:ea typeface="楷体" panose="02010609060101010101" charset="-122"/>
              </a:rPr>
              <a:t>  </a:t>
            </a:r>
            <a:r>
              <a:rPr lang="zh-CN" altLang="en-US" sz="2400" b="1" dirty="0">
                <a:latin typeface="楷体" panose="02010609060101010101" charset="-122"/>
                <a:ea typeface="楷体" panose="02010609060101010101" charset="-122"/>
              </a:rPr>
              <a:t> </a:t>
            </a:r>
            <a:r>
              <a:rPr lang="en-US" altLang="zh-CN" sz="2400" b="1" dirty="0">
                <a:latin typeface="黑体" panose="02010609060101010101" pitchFamily="49" charset="-122"/>
                <a:ea typeface="黑体" panose="02010609060101010101" pitchFamily="49" charset="-122"/>
                <a:cs typeface="宋体" panose="02010600030101010101" pitchFamily="2" charset="-122"/>
                <a:sym typeface="Wingdings" panose="05000000000000000000" charset="0"/>
              </a:rPr>
              <a:t>①</a:t>
            </a:r>
            <a:r>
              <a:rPr lang="en-US" altLang="zh-CN" sz="2400" b="1" dirty="0">
                <a:latin typeface="楷体" panose="02010609060101010101" charset="-122"/>
                <a:ea typeface="楷体" panose="02010609060101010101" charset="-122"/>
              </a:rPr>
              <a:t>19</a:t>
            </a:r>
            <a:r>
              <a:rPr lang="zh-CN" altLang="en-US" sz="2400" b="1" dirty="0">
                <a:latin typeface="楷体" panose="02010609060101010101" charset="-122"/>
                <a:ea typeface="楷体" panose="02010609060101010101" charset="-122"/>
              </a:rPr>
              <a:t>世纪六七十年代产生与沿海地区，官僚（以私人名义）、地主和商人创办近代企业</a:t>
            </a:r>
            <a:endParaRPr lang="zh-CN" altLang="en-US" sz="2400" b="1" dirty="0">
              <a:latin typeface="楷体" panose="02010609060101010101" charset="-122"/>
              <a:ea typeface="楷体" panose="02010609060101010101" charset="-122"/>
            </a:endParaRPr>
          </a:p>
        </p:txBody>
      </p:sp>
      <p:sp>
        <p:nvSpPr>
          <p:cNvPr id="32770" name="TextBox 3"/>
          <p:cNvSpPr txBox="1"/>
          <p:nvPr/>
        </p:nvSpPr>
        <p:spPr>
          <a:xfrm>
            <a:off x="882015" y="410845"/>
            <a:ext cx="5946775" cy="460375"/>
          </a:xfrm>
          <a:prstGeom prst="rect">
            <a:avLst/>
          </a:prstGeom>
          <a:noFill/>
          <a:ln w="9525">
            <a:noFill/>
          </a:ln>
        </p:spPr>
        <p:txBody>
          <a:bodyPr wrap="square" anchor="t">
            <a:spAutoFit/>
          </a:bodyPr>
          <a:lstStyle/>
          <a:p>
            <a:pPr lvl="0" indent="0">
              <a:buFont typeface="Arial" panose="020B0604020202020204" pitchFamily="34" charset="0"/>
              <a:buNone/>
            </a:pPr>
            <a:r>
              <a:rPr lang="zh-CN" altLang="en-US" sz="21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3</a:t>
            </a:r>
            <a:r>
              <a:rPr lang="zh-CN" altLang="en-US" sz="2400" b="1" dirty="0">
                <a:latin typeface="黑体" panose="02010609060101010101" pitchFamily="49" charset="-122"/>
                <a:ea typeface="黑体" panose="02010609060101010101" pitchFamily="49" charset="-122"/>
              </a:rPr>
              <a:t>）民族工业（民族资本主义企业）</a:t>
            </a:r>
            <a:endParaRPr lang="zh-CN" altLang="en-US" sz="2400" b="1" dirty="0">
              <a:latin typeface="黑体" panose="02010609060101010101" pitchFamily="49" charset="-122"/>
              <a:ea typeface="黑体" panose="02010609060101010101" pitchFamily="49" charset="-122"/>
            </a:endParaRPr>
          </a:p>
        </p:txBody>
      </p:sp>
      <p:sp>
        <p:nvSpPr>
          <p:cNvPr id="18436" name="文本框 6"/>
          <p:cNvSpPr txBox="1"/>
          <p:nvPr/>
        </p:nvSpPr>
        <p:spPr>
          <a:xfrm>
            <a:off x="1022350" y="1929765"/>
            <a:ext cx="10055225" cy="988695"/>
          </a:xfrm>
          <a:prstGeom prst="rect">
            <a:avLst/>
          </a:prstGeom>
          <a:noFill/>
          <a:ln w="9525">
            <a:noFill/>
          </a:ln>
        </p:spPr>
        <p:txBody>
          <a:bodyPr wrap="square" anchor="t">
            <a:spAutoFit/>
          </a:bodyPr>
          <a:lstStyle/>
          <a:p>
            <a:pPr lvl="0" indent="0">
              <a:lnSpc>
                <a:spcPts val="3500"/>
              </a:lnSpc>
              <a:buFont typeface="Arial" panose="020B0604020202020204" pitchFamily="34" charset="0"/>
              <a:buNone/>
            </a:pPr>
            <a:r>
              <a:rPr lang="zh-CN" altLang="en-US" b="1" dirty="0">
                <a:latin typeface="楷体" panose="02010609060101010101" charset="-122"/>
                <a:ea typeface="楷体" panose="02010609060101010101" charset="-122"/>
              </a:rPr>
              <a:t> </a:t>
            </a:r>
            <a:r>
              <a:rPr lang="zh-CN" altLang="en-US" sz="2400" b="1" dirty="0">
                <a:latin typeface="楷体" panose="02010609060101010101" charset="-122"/>
                <a:ea typeface="楷体" panose="02010609060101010101" charset="-122"/>
              </a:rPr>
              <a:t> </a:t>
            </a:r>
            <a:r>
              <a:rPr lang="en-US" altLang="zh-CN" sz="2400" b="1" dirty="0">
                <a:latin typeface="黑体" panose="02010609060101010101" pitchFamily="49" charset="-122"/>
                <a:ea typeface="黑体" panose="02010609060101010101" pitchFamily="49" charset="-122"/>
                <a:cs typeface="宋体" panose="02010600030101010101" pitchFamily="2" charset="-122"/>
                <a:sym typeface="Wingdings" panose="05000000000000000000" charset="0"/>
              </a:rPr>
              <a:t>②</a:t>
            </a:r>
            <a:r>
              <a:rPr lang="zh-CN" altLang="en-US" sz="2400" b="1" dirty="0">
                <a:latin typeface="楷体" panose="02010609060101010101" charset="-122"/>
                <a:ea typeface="楷体" panose="02010609060101010101" charset="-122"/>
              </a:rPr>
              <a:t>曲折发展分为八个阶段：艰难产生、初步发展、短暂春天、茂盛夏天、萧瑟秋天、绝境冬天、迎来新生和最后归宿。</a:t>
            </a:r>
            <a:endParaRPr lang="zh-CN" altLang="en-US" sz="2400" b="1" dirty="0">
              <a:latin typeface="楷体" panose="02010609060101010101" charset="-122"/>
              <a:ea typeface="楷体" panose="02010609060101010101" charset="-122"/>
            </a:endParaRPr>
          </a:p>
        </p:txBody>
      </p:sp>
      <p:sp>
        <p:nvSpPr>
          <p:cNvPr id="18437" name="TextBox 3"/>
          <p:cNvSpPr txBox="1"/>
          <p:nvPr/>
        </p:nvSpPr>
        <p:spPr>
          <a:xfrm>
            <a:off x="880745" y="3143250"/>
            <a:ext cx="4160520" cy="460375"/>
          </a:xfrm>
          <a:prstGeom prst="rect">
            <a:avLst/>
          </a:prstGeom>
          <a:noFill/>
          <a:ln w="9525">
            <a:noFill/>
          </a:ln>
        </p:spPr>
        <p:txBody>
          <a:bodyPr wrap="square" anchor="t">
            <a:spAutoFit/>
          </a:bodyPr>
          <a:lstStyle/>
          <a:p>
            <a:pPr lvl="0" indent="0">
              <a:buFont typeface="Arial" panose="020B0604020202020204" pitchFamily="34" charset="0"/>
              <a:buNone/>
            </a:pPr>
            <a:r>
              <a:rPr lang="zh-CN" altLang="en-US" sz="24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4</a:t>
            </a:r>
            <a:r>
              <a:rPr lang="zh-CN" altLang="en-US" sz="2400" b="1" dirty="0">
                <a:latin typeface="黑体" panose="02010609060101010101" pitchFamily="49" charset="-122"/>
                <a:ea typeface="黑体" panose="02010609060101010101" pitchFamily="49" charset="-122"/>
              </a:rPr>
              <a:t>）官僚资本主义企业    </a:t>
            </a:r>
            <a:r>
              <a:rPr lang="zh-CN" altLang="en-US" sz="2100" b="1" dirty="0">
                <a:latin typeface="黑体" panose="02010609060101010101" pitchFamily="49" charset="-122"/>
                <a:ea typeface="黑体" panose="02010609060101010101" pitchFamily="49" charset="-122"/>
              </a:rPr>
              <a:t>  </a:t>
            </a:r>
            <a:endParaRPr lang="zh-CN" altLang="en-US" sz="2100" b="1" dirty="0">
              <a:latin typeface="黑体" panose="02010609060101010101" pitchFamily="49" charset="-122"/>
              <a:ea typeface="黑体" panose="02010609060101010101" pitchFamily="49" charset="-122"/>
            </a:endParaRPr>
          </a:p>
        </p:txBody>
      </p:sp>
      <p:sp>
        <p:nvSpPr>
          <p:cNvPr id="18438" name="文本框 6"/>
          <p:cNvSpPr txBox="1"/>
          <p:nvPr/>
        </p:nvSpPr>
        <p:spPr>
          <a:xfrm>
            <a:off x="823595" y="4072255"/>
            <a:ext cx="9192260" cy="553085"/>
          </a:xfrm>
          <a:prstGeom prst="rect">
            <a:avLst/>
          </a:prstGeom>
          <a:noFill/>
          <a:ln w="9525">
            <a:noFill/>
          </a:ln>
        </p:spPr>
        <p:txBody>
          <a:bodyPr wrap="square" anchor="t">
            <a:spAutoFit/>
          </a:bodyPr>
          <a:lstStyle/>
          <a:p>
            <a:pPr lvl="0" indent="0">
              <a:lnSpc>
                <a:spcPts val="3600"/>
              </a:lnSpc>
              <a:buFont typeface="Arial" panose="020B0604020202020204" pitchFamily="34" charset="0"/>
              <a:buNone/>
            </a:pPr>
            <a:r>
              <a:rPr lang="zh-CN" altLang="en-US" b="1" dirty="0">
                <a:latin typeface="楷体" panose="02010609060101010101" charset="-122"/>
                <a:ea typeface="楷体" panose="02010609060101010101" charset="-122"/>
              </a:rPr>
              <a:t>  </a:t>
            </a:r>
            <a:r>
              <a:rPr lang="zh-CN" altLang="en-US" sz="2400" b="1" dirty="0">
                <a:latin typeface="楷体" panose="02010609060101010101" charset="-122"/>
                <a:ea typeface="楷体" panose="02010609060101010101" charset="-122"/>
              </a:rPr>
              <a:t> </a:t>
            </a:r>
            <a:r>
              <a:rPr lang="en-US" altLang="zh-CN" sz="2400" b="1" dirty="0">
                <a:latin typeface="黑体" panose="02010609060101010101" pitchFamily="49" charset="-122"/>
                <a:ea typeface="黑体" panose="02010609060101010101" pitchFamily="49" charset="-122"/>
                <a:cs typeface="宋体" panose="02010600030101010101" pitchFamily="2" charset="-122"/>
                <a:sym typeface="Wingdings" panose="05000000000000000000" charset="0"/>
              </a:rPr>
              <a:t>②</a:t>
            </a:r>
            <a:r>
              <a:rPr lang="zh-CN" altLang="en-US" sz="2400" b="1" dirty="0">
                <a:latin typeface="楷体" panose="02010609060101010101" charset="-122"/>
                <a:ea typeface="楷体" panose="02010609060101010101" charset="-122"/>
              </a:rPr>
              <a:t>民国以来建立的私人企业，国家权力与私人所有制相结合</a:t>
            </a:r>
            <a:r>
              <a:rPr lang="zh-CN" altLang="en-US" sz="2000" b="1" dirty="0">
                <a:latin typeface="楷体" panose="02010609060101010101" charset="-122"/>
                <a:ea typeface="楷体" panose="02010609060101010101" charset="-122"/>
              </a:rPr>
              <a:t>。</a:t>
            </a:r>
            <a:endParaRPr lang="zh-CN" altLang="en-US" sz="2000" b="1" dirty="0">
              <a:latin typeface="楷体" panose="02010609060101010101" charset="-122"/>
              <a:ea typeface="楷体" panose="02010609060101010101" charset="-122"/>
            </a:endParaRPr>
          </a:p>
        </p:txBody>
      </p:sp>
      <p:sp>
        <p:nvSpPr>
          <p:cNvPr id="18439" name="矩形 6"/>
          <p:cNvSpPr/>
          <p:nvPr/>
        </p:nvSpPr>
        <p:spPr>
          <a:xfrm>
            <a:off x="608965" y="4687570"/>
            <a:ext cx="11296015" cy="539750"/>
          </a:xfrm>
          <a:prstGeom prst="rect">
            <a:avLst/>
          </a:prstGeom>
          <a:noFill/>
          <a:ln w="9525">
            <a:noFill/>
          </a:ln>
        </p:spPr>
        <p:txBody>
          <a:bodyPr wrap="square" anchor="t">
            <a:spAutoFit/>
          </a:bodyPr>
          <a:lstStyle/>
          <a:p>
            <a:pPr lvl="0" indent="0">
              <a:lnSpc>
                <a:spcPts val="3500"/>
              </a:lnSpc>
              <a:buFont typeface="Arial" panose="020B0604020202020204" pitchFamily="34" charset="0"/>
              <a:buNone/>
            </a:pPr>
            <a:r>
              <a:rPr lang="en-US" altLang="zh-CN" sz="2400" b="1" dirty="0">
                <a:latin typeface="黑体" panose="02010609060101010101" pitchFamily="49" charset="-122"/>
                <a:ea typeface="黑体" panose="02010609060101010101" pitchFamily="49" charset="-122"/>
                <a:cs typeface="宋体" panose="02010600030101010101" pitchFamily="2" charset="-122"/>
                <a:sym typeface="Wingdings" panose="05000000000000000000" charset="0"/>
              </a:rPr>
              <a:t>③</a:t>
            </a:r>
            <a:r>
              <a:rPr lang="zh-CN" altLang="en-US" sz="2400" b="1" dirty="0">
                <a:solidFill>
                  <a:srgbClr val="000000"/>
                </a:solidFill>
                <a:latin typeface="楷体" panose="02010609060101010101" charset="-122"/>
                <a:ea typeface="楷体" panose="02010609060101010101" charset="-122"/>
              </a:rPr>
              <a:t>北洋军阀统治时期发展较快；国民政府统治时期，在近代经济中比重不断下降。</a:t>
            </a:r>
            <a:endParaRPr lang="zh-CN" altLang="en-US" sz="2400" dirty="0">
              <a:latin typeface="Arial" panose="020B0604020202020204" pitchFamily="34" charset="0"/>
              <a:ea typeface="宋体" panose="02010600030101010101" pitchFamily="2" charset="-122"/>
            </a:endParaRPr>
          </a:p>
        </p:txBody>
      </p:sp>
      <p:sp>
        <p:nvSpPr>
          <p:cNvPr id="18440" name="文本框 6"/>
          <p:cNvSpPr txBox="1"/>
          <p:nvPr/>
        </p:nvSpPr>
        <p:spPr>
          <a:xfrm>
            <a:off x="494665" y="5709920"/>
            <a:ext cx="10029190" cy="553085"/>
          </a:xfrm>
          <a:prstGeom prst="rect">
            <a:avLst/>
          </a:prstGeom>
          <a:noFill/>
          <a:ln w="9525">
            <a:noFill/>
          </a:ln>
        </p:spPr>
        <p:txBody>
          <a:bodyPr wrap="square" anchor="t">
            <a:spAutoFit/>
          </a:bodyPr>
          <a:lstStyle/>
          <a:p>
            <a:pPr lvl="0" indent="0">
              <a:lnSpc>
                <a:spcPts val="3600"/>
              </a:lnSpc>
              <a:buFont typeface="Arial" panose="020B0604020202020204" pitchFamily="34" charset="0"/>
              <a:buNone/>
            </a:pPr>
            <a:r>
              <a:rPr lang="zh-CN" altLang="en-US" b="1" dirty="0">
                <a:latin typeface="楷体" panose="02010609060101010101" charset="-122"/>
                <a:ea typeface="楷体" panose="02010609060101010101" charset="-122"/>
              </a:rPr>
              <a:t>  </a:t>
            </a:r>
            <a:r>
              <a:rPr lang="zh-CN" altLang="en-US" sz="2000" b="1" dirty="0">
                <a:latin typeface="楷体" panose="02010609060101010101" charset="-122"/>
                <a:ea typeface="楷体" panose="02010609060101010101" charset="-122"/>
              </a:rPr>
              <a:t> </a:t>
            </a:r>
            <a:r>
              <a:rPr lang="en-US" altLang="zh-CN" sz="2800" b="1" dirty="0">
                <a:latin typeface="黑体" panose="02010609060101010101" pitchFamily="49" charset="-122"/>
                <a:ea typeface="黑体" panose="02010609060101010101" pitchFamily="49" charset="-122"/>
                <a:cs typeface="宋体" panose="02010600030101010101" pitchFamily="2" charset="-122"/>
                <a:sym typeface="Wingdings" panose="05000000000000000000" charset="0"/>
              </a:rPr>
              <a:t>④</a:t>
            </a:r>
            <a:r>
              <a:rPr lang="zh-CN" altLang="en-US" sz="2800" b="1" dirty="0">
                <a:latin typeface="楷体" panose="02010609060101010101" charset="-122"/>
                <a:ea typeface="楷体" panose="02010609060101010101" charset="-122"/>
              </a:rPr>
              <a:t>新中国建立后，将其没收转变成社会主义国营企业。</a:t>
            </a:r>
            <a:endParaRPr lang="zh-CN" altLang="en-US" sz="2800" b="1" dirty="0">
              <a:latin typeface="楷体" panose="02010609060101010101" charset="-122"/>
              <a:ea typeface="楷体" panose="02010609060101010101" charset="-122"/>
            </a:endParaRPr>
          </a:p>
        </p:txBody>
      </p:sp>
      <p:sp>
        <p:nvSpPr>
          <p:cNvPr id="12" name="文本框 6"/>
          <p:cNvSpPr txBox="1"/>
          <p:nvPr/>
        </p:nvSpPr>
        <p:spPr>
          <a:xfrm>
            <a:off x="1188720" y="3600450"/>
            <a:ext cx="8826500" cy="501650"/>
          </a:xfrm>
          <a:prstGeom prst="rect">
            <a:avLst/>
          </a:prstGeom>
          <a:noFill/>
          <a:ln w="9525">
            <a:noFill/>
          </a:ln>
        </p:spPr>
        <p:txBody>
          <a:bodyPr wrap="square" anchor="t">
            <a:spAutoFit/>
          </a:bodyPr>
          <a:lstStyle/>
          <a:p>
            <a:pPr lvl="0" indent="0">
              <a:lnSpc>
                <a:spcPts val="3200"/>
              </a:lnSpc>
              <a:buFont typeface="Arial" panose="020B0604020202020204" pitchFamily="34" charset="0"/>
              <a:buNone/>
            </a:pPr>
            <a:r>
              <a:rPr lang="en-US" altLang="zh-CN" sz="2400" b="1" dirty="0">
                <a:latin typeface="黑体" panose="02010609060101010101" pitchFamily="49" charset="-122"/>
                <a:ea typeface="黑体" panose="02010609060101010101" pitchFamily="49" charset="-122"/>
                <a:cs typeface="宋体" panose="02010600030101010101" pitchFamily="2" charset="-122"/>
                <a:sym typeface="Wingdings" panose="05000000000000000000" charset="0"/>
              </a:rPr>
              <a:t>①</a:t>
            </a:r>
            <a:r>
              <a:rPr lang="zh-CN" altLang="en-US" sz="2400" dirty="0">
                <a:solidFill>
                  <a:schemeClr val="tx1"/>
                </a:solidFill>
                <a:latin typeface="黑体" panose="02010609060101010101" pitchFamily="49" charset="-122"/>
                <a:ea typeface="黑体" panose="02010609060101010101" pitchFamily="49" charset="-122"/>
              </a:rPr>
              <a:t>洋务派创办的民用企业是官僚资本主义企业的前身。</a:t>
            </a:r>
            <a:r>
              <a:rPr lang="zh-CN" altLang="en-US" sz="2400" dirty="0">
                <a:solidFill>
                  <a:schemeClr val="tx1"/>
                </a:solidFill>
                <a:latin typeface="楷体" panose="02010609060101010101" charset="-122"/>
                <a:ea typeface="楷体" panose="02010609060101010101" charset="-122"/>
              </a:rPr>
              <a:t> </a:t>
            </a:r>
            <a:endParaRPr lang="zh-CN" altLang="en-US" sz="2400" dirty="0">
              <a:solidFill>
                <a:schemeClr val="tx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90245" y="1046480"/>
            <a:ext cx="10405745" cy="1198880"/>
          </a:xfrm>
          <a:prstGeom prst="rect">
            <a:avLst/>
          </a:prstGeom>
          <a:noFill/>
        </p:spPr>
        <p:txBody>
          <a:bodyPr wrap="square" rtlCol="0" anchor="t">
            <a:spAutoFit/>
          </a:bodyPr>
          <a:p>
            <a:r>
              <a:rPr lang="zh-CN" altLang="en-US" sz="2400" b="1"/>
              <a:t>全球化：是</a:t>
            </a:r>
            <a:r>
              <a:rPr lang="zh-CN" altLang="en-US" sz="2400" b="1">
                <a:sym typeface="+mn-ea"/>
              </a:rPr>
              <a:t>生产要素和产品跨越国界在全球范围内自由流动，各国各地区相互交融形成一个整体的历史过程</a:t>
            </a:r>
            <a:endParaRPr lang="zh-CN" altLang="en-US" sz="2400" b="1"/>
          </a:p>
          <a:p>
            <a:endParaRPr lang="zh-CN" altLang="en-US" sz="2400" b="1"/>
          </a:p>
        </p:txBody>
      </p:sp>
      <p:sp>
        <p:nvSpPr>
          <p:cNvPr id="7" name="文本框 6"/>
          <p:cNvSpPr txBox="1"/>
          <p:nvPr/>
        </p:nvSpPr>
        <p:spPr>
          <a:xfrm>
            <a:off x="1054100" y="3594100"/>
            <a:ext cx="10641965" cy="368300"/>
          </a:xfrm>
          <a:prstGeom prst="rect">
            <a:avLst/>
          </a:prstGeom>
          <a:noFill/>
        </p:spPr>
        <p:txBody>
          <a:bodyPr wrap="square" rtlCol="0" anchor="t">
            <a:spAutoFit/>
          </a:bodyPr>
          <a:p>
            <a:r>
              <a:rPr lang="en-US" altLang="zh-CN" b="1">
                <a:latin typeface="Arial" panose="020B0604020202020204" pitchFamily="34" charset="0"/>
                <a:cs typeface="Arial" panose="020B0604020202020204" pitchFamily="34" charset="0"/>
              </a:rPr>
              <a:t>————————————————————————————————————————————</a:t>
            </a:r>
            <a:endParaRPr lang="en-US" altLang="zh-CN" b="1">
              <a:latin typeface="Arial" panose="020B0604020202020204" pitchFamily="34" charset="0"/>
              <a:cs typeface="Arial" panose="020B0604020202020204" pitchFamily="34" charset="0"/>
            </a:endParaRPr>
          </a:p>
        </p:txBody>
      </p:sp>
      <p:sp>
        <p:nvSpPr>
          <p:cNvPr id="8" name="文本框 7"/>
          <p:cNvSpPr txBox="1"/>
          <p:nvPr/>
        </p:nvSpPr>
        <p:spPr>
          <a:xfrm>
            <a:off x="1049020" y="4279900"/>
            <a:ext cx="10641965" cy="368300"/>
          </a:xfrm>
          <a:prstGeom prst="rect">
            <a:avLst/>
          </a:prstGeom>
          <a:noFill/>
        </p:spPr>
        <p:txBody>
          <a:bodyPr wrap="square" rtlCol="0" anchor="t">
            <a:spAutoFit/>
          </a:bodyPr>
          <a:p>
            <a:r>
              <a:rPr lang="en-US" altLang="zh-CN" b="1">
                <a:latin typeface="Arial" panose="020B0604020202020204" pitchFamily="34" charset="0"/>
                <a:cs typeface="Arial" panose="020B0604020202020204" pitchFamily="34" charset="0"/>
              </a:rPr>
              <a:t>————————————————————————————————————————————</a:t>
            </a:r>
            <a:endParaRPr lang="en-US" altLang="zh-CN" b="1">
              <a:latin typeface="Arial" panose="020B0604020202020204" pitchFamily="34" charset="0"/>
              <a:cs typeface="Arial" panose="020B0604020202020204" pitchFamily="34" charset="0"/>
            </a:endParaRPr>
          </a:p>
        </p:txBody>
      </p:sp>
      <p:sp>
        <p:nvSpPr>
          <p:cNvPr id="9" name="文本框 8"/>
          <p:cNvSpPr txBox="1"/>
          <p:nvPr/>
        </p:nvSpPr>
        <p:spPr>
          <a:xfrm>
            <a:off x="1223645" y="4922520"/>
            <a:ext cx="1130300" cy="829945"/>
          </a:xfrm>
          <a:prstGeom prst="rect">
            <a:avLst/>
          </a:prstGeom>
          <a:noFill/>
          <a:ln>
            <a:solidFill>
              <a:srgbClr val="00B0F0"/>
            </a:solidFill>
          </a:ln>
        </p:spPr>
        <p:txBody>
          <a:bodyPr wrap="square" rtlCol="0">
            <a:spAutoFit/>
          </a:bodyPr>
          <a:p>
            <a:r>
              <a:rPr lang="en-US" altLang="zh-CN" sz="2400" b="1"/>
              <a:t>15</a:t>
            </a:r>
            <a:r>
              <a:rPr lang="zh-CN" altLang="en-US" sz="2400" b="1"/>
              <a:t>世纪末</a:t>
            </a:r>
            <a:endParaRPr lang="zh-CN" altLang="en-US" sz="2400" b="1"/>
          </a:p>
        </p:txBody>
      </p:sp>
      <p:sp>
        <p:nvSpPr>
          <p:cNvPr id="10" name="文本框 9"/>
          <p:cNvSpPr txBox="1"/>
          <p:nvPr/>
        </p:nvSpPr>
        <p:spPr>
          <a:xfrm>
            <a:off x="887730" y="2322195"/>
            <a:ext cx="1928495" cy="1198880"/>
          </a:xfrm>
          <a:prstGeom prst="rect">
            <a:avLst/>
          </a:prstGeom>
          <a:noFill/>
          <a:ln>
            <a:solidFill>
              <a:srgbClr val="00B0F0"/>
            </a:solidFill>
          </a:ln>
        </p:spPr>
        <p:txBody>
          <a:bodyPr wrap="square" rtlCol="0">
            <a:spAutoFit/>
          </a:bodyPr>
          <a:p>
            <a:r>
              <a:rPr lang="zh-CN" altLang="en-US" sz="2400" b="1"/>
              <a:t>新航路开辟及早期的殖民扩张</a:t>
            </a:r>
            <a:endParaRPr lang="zh-CN" altLang="en-US" sz="2400" b="1"/>
          </a:p>
        </p:txBody>
      </p:sp>
      <p:sp>
        <p:nvSpPr>
          <p:cNvPr id="11" name="文本框 10"/>
          <p:cNvSpPr txBox="1"/>
          <p:nvPr/>
        </p:nvSpPr>
        <p:spPr>
          <a:xfrm>
            <a:off x="3325495" y="4884420"/>
            <a:ext cx="1369695" cy="829945"/>
          </a:xfrm>
          <a:prstGeom prst="rect">
            <a:avLst/>
          </a:prstGeom>
          <a:noFill/>
          <a:ln>
            <a:solidFill>
              <a:srgbClr val="00B0F0"/>
            </a:solidFill>
          </a:ln>
        </p:spPr>
        <p:txBody>
          <a:bodyPr wrap="square" rtlCol="0">
            <a:spAutoFit/>
          </a:bodyPr>
          <a:p>
            <a:r>
              <a:rPr lang="en-US" altLang="zh-CN" sz="2400" b="1"/>
              <a:t>19</a:t>
            </a:r>
            <a:r>
              <a:rPr lang="zh-CN" altLang="en-US" sz="2400" b="1"/>
              <a:t>世纪中期</a:t>
            </a:r>
            <a:endParaRPr lang="zh-CN" altLang="en-US" sz="2400" b="1"/>
          </a:p>
        </p:txBody>
      </p:sp>
      <p:sp>
        <p:nvSpPr>
          <p:cNvPr id="12" name="文本框 11"/>
          <p:cNvSpPr txBox="1"/>
          <p:nvPr/>
        </p:nvSpPr>
        <p:spPr>
          <a:xfrm>
            <a:off x="3166110" y="2210435"/>
            <a:ext cx="1554480" cy="1198880"/>
          </a:xfrm>
          <a:prstGeom prst="rect">
            <a:avLst/>
          </a:prstGeom>
          <a:noFill/>
          <a:ln>
            <a:solidFill>
              <a:srgbClr val="00B0F0"/>
            </a:solidFill>
          </a:ln>
        </p:spPr>
        <p:txBody>
          <a:bodyPr wrap="square" rtlCol="0">
            <a:spAutoFit/>
          </a:bodyPr>
          <a:p>
            <a:r>
              <a:rPr lang="zh-CN" altLang="en-US" sz="2400" b="1"/>
              <a:t>第一次工业革命及商品输出</a:t>
            </a:r>
            <a:endParaRPr lang="zh-CN" altLang="en-US" sz="2400" b="1"/>
          </a:p>
        </p:txBody>
      </p:sp>
      <p:sp>
        <p:nvSpPr>
          <p:cNvPr id="13" name="文本框 12"/>
          <p:cNvSpPr txBox="1"/>
          <p:nvPr/>
        </p:nvSpPr>
        <p:spPr>
          <a:xfrm>
            <a:off x="5537200" y="4840605"/>
            <a:ext cx="1214755" cy="1198880"/>
          </a:xfrm>
          <a:prstGeom prst="rect">
            <a:avLst/>
          </a:prstGeom>
          <a:noFill/>
          <a:ln>
            <a:solidFill>
              <a:srgbClr val="00B0F0"/>
            </a:solidFill>
          </a:ln>
        </p:spPr>
        <p:txBody>
          <a:bodyPr wrap="square" rtlCol="0">
            <a:spAutoFit/>
          </a:bodyPr>
          <a:p>
            <a:r>
              <a:rPr lang="en-US" altLang="zh-CN" sz="2400" b="1"/>
              <a:t>19</a:t>
            </a:r>
            <a:r>
              <a:rPr lang="zh-CN" altLang="en-US" sz="2400" b="1"/>
              <a:t>世纪末</a:t>
            </a:r>
            <a:r>
              <a:rPr lang="en-US" altLang="zh-CN" sz="2400" b="1"/>
              <a:t>20</a:t>
            </a:r>
            <a:r>
              <a:rPr lang="zh-CN" altLang="en-US" sz="2400" b="1"/>
              <a:t>世纪初</a:t>
            </a:r>
            <a:endParaRPr lang="zh-CN" altLang="en-US" sz="2400" b="1"/>
          </a:p>
        </p:txBody>
      </p:sp>
      <p:sp>
        <p:nvSpPr>
          <p:cNvPr id="14" name="文本框 13"/>
          <p:cNvSpPr txBox="1"/>
          <p:nvPr/>
        </p:nvSpPr>
        <p:spPr>
          <a:xfrm>
            <a:off x="5226685" y="2171065"/>
            <a:ext cx="1710055" cy="1198880"/>
          </a:xfrm>
          <a:prstGeom prst="rect">
            <a:avLst/>
          </a:prstGeom>
          <a:noFill/>
          <a:ln>
            <a:solidFill>
              <a:srgbClr val="00B0F0"/>
            </a:solidFill>
          </a:ln>
        </p:spPr>
        <p:txBody>
          <a:bodyPr wrap="square" rtlCol="0">
            <a:spAutoFit/>
          </a:bodyPr>
          <a:p>
            <a:r>
              <a:rPr lang="zh-CN" altLang="en-US" sz="2400" b="1"/>
              <a:t>第二次工业革命及资本输出</a:t>
            </a:r>
            <a:endParaRPr lang="zh-CN" altLang="en-US" sz="2400" b="1"/>
          </a:p>
        </p:txBody>
      </p:sp>
      <p:sp>
        <p:nvSpPr>
          <p:cNvPr id="15" name="文本框 14"/>
          <p:cNvSpPr txBox="1"/>
          <p:nvPr/>
        </p:nvSpPr>
        <p:spPr>
          <a:xfrm>
            <a:off x="7335520" y="4832350"/>
            <a:ext cx="1445260" cy="1198880"/>
          </a:xfrm>
          <a:prstGeom prst="rect">
            <a:avLst/>
          </a:prstGeom>
          <a:noFill/>
          <a:ln>
            <a:solidFill>
              <a:srgbClr val="00B0F0"/>
            </a:solidFill>
          </a:ln>
        </p:spPr>
        <p:txBody>
          <a:bodyPr wrap="square" rtlCol="0">
            <a:spAutoFit/>
          </a:bodyPr>
          <a:p>
            <a:r>
              <a:rPr lang="en-US" altLang="zh-CN" sz="2400" b="1"/>
              <a:t>20</a:t>
            </a:r>
            <a:r>
              <a:rPr lang="zh-CN" altLang="en-US" sz="2400" b="1"/>
              <a:t>世纪</a:t>
            </a:r>
            <a:r>
              <a:rPr lang="en-US" altLang="zh-CN" sz="2400" b="1"/>
              <a:t>30—90</a:t>
            </a:r>
            <a:r>
              <a:rPr lang="zh-CN" altLang="en-US" sz="2400" b="1"/>
              <a:t>年代</a:t>
            </a:r>
            <a:endParaRPr lang="zh-CN" altLang="en-US" sz="2400" b="1"/>
          </a:p>
        </p:txBody>
      </p:sp>
      <p:sp>
        <p:nvSpPr>
          <p:cNvPr id="16" name="文本框 15"/>
          <p:cNvSpPr txBox="1"/>
          <p:nvPr/>
        </p:nvSpPr>
        <p:spPr>
          <a:xfrm>
            <a:off x="7314565" y="2108835"/>
            <a:ext cx="1149350" cy="1198880"/>
          </a:xfrm>
          <a:prstGeom prst="rect">
            <a:avLst/>
          </a:prstGeom>
          <a:noFill/>
          <a:ln>
            <a:solidFill>
              <a:srgbClr val="00B0F0"/>
            </a:solidFill>
          </a:ln>
        </p:spPr>
        <p:txBody>
          <a:bodyPr wrap="square" rtlCol="0">
            <a:spAutoFit/>
          </a:bodyPr>
          <a:p>
            <a:r>
              <a:rPr lang="zh-CN" altLang="en-US" sz="2400" b="1"/>
              <a:t>经济危机及冷战</a:t>
            </a:r>
            <a:endParaRPr lang="zh-CN" altLang="en-US" sz="2400" b="1"/>
          </a:p>
        </p:txBody>
      </p:sp>
      <p:sp>
        <p:nvSpPr>
          <p:cNvPr id="17" name="文本框 16"/>
          <p:cNvSpPr txBox="1"/>
          <p:nvPr/>
        </p:nvSpPr>
        <p:spPr>
          <a:xfrm>
            <a:off x="9587230" y="4862195"/>
            <a:ext cx="1285240" cy="1198880"/>
          </a:xfrm>
          <a:prstGeom prst="rect">
            <a:avLst/>
          </a:prstGeom>
          <a:noFill/>
          <a:ln>
            <a:solidFill>
              <a:srgbClr val="00B0F0"/>
            </a:solidFill>
          </a:ln>
        </p:spPr>
        <p:txBody>
          <a:bodyPr wrap="square" rtlCol="0">
            <a:spAutoFit/>
          </a:bodyPr>
          <a:p>
            <a:r>
              <a:rPr lang="en-US" altLang="zh-CN" sz="2400" b="1"/>
              <a:t>20</a:t>
            </a:r>
            <a:r>
              <a:rPr lang="zh-CN" altLang="en-US" sz="2400" b="1"/>
              <a:t>世纪</a:t>
            </a:r>
            <a:r>
              <a:rPr lang="en-US" altLang="zh-CN" sz="2400" b="1"/>
              <a:t>90</a:t>
            </a:r>
            <a:r>
              <a:rPr lang="zh-CN" altLang="en-US" sz="2400" b="1"/>
              <a:t>年代以来</a:t>
            </a:r>
            <a:endParaRPr lang="zh-CN" altLang="en-US" sz="2400" b="1"/>
          </a:p>
        </p:txBody>
      </p:sp>
      <p:sp>
        <p:nvSpPr>
          <p:cNvPr id="18" name="文本框 17"/>
          <p:cNvSpPr txBox="1"/>
          <p:nvPr/>
        </p:nvSpPr>
        <p:spPr>
          <a:xfrm>
            <a:off x="9272905" y="2122805"/>
            <a:ext cx="1823720" cy="1198880"/>
          </a:xfrm>
          <a:prstGeom prst="rect">
            <a:avLst/>
          </a:prstGeom>
          <a:noFill/>
          <a:ln>
            <a:solidFill>
              <a:srgbClr val="00B0F0"/>
            </a:solidFill>
          </a:ln>
        </p:spPr>
        <p:txBody>
          <a:bodyPr wrap="square" rtlCol="0">
            <a:spAutoFit/>
          </a:bodyPr>
          <a:p>
            <a:r>
              <a:rPr lang="zh-CN" altLang="en-US" sz="2400" b="1"/>
              <a:t>第三次科技革命机苏联的解体</a:t>
            </a:r>
            <a:endParaRPr lang="zh-CN" altLang="en-US" sz="2400" b="1"/>
          </a:p>
        </p:txBody>
      </p:sp>
      <p:sp>
        <p:nvSpPr>
          <p:cNvPr id="19" name="文本框 18"/>
          <p:cNvSpPr txBox="1"/>
          <p:nvPr/>
        </p:nvSpPr>
        <p:spPr>
          <a:xfrm>
            <a:off x="1386840" y="3788410"/>
            <a:ext cx="765175" cy="706755"/>
          </a:xfrm>
          <a:prstGeom prst="rect">
            <a:avLst/>
          </a:prstGeom>
          <a:noFill/>
        </p:spPr>
        <p:txBody>
          <a:bodyPr wrap="square" rtlCol="0" anchor="t">
            <a:spAutoFit/>
          </a:bodyPr>
          <a:p>
            <a:r>
              <a:rPr lang="zh-CN" altLang="en-US" sz="2000" b="1">
                <a:solidFill>
                  <a:srgbClr val="FF0000"/>
                </a:solidFill>
                <a:sym typeface="+mn-ea"/>
              </a:rPr>
              <a:t>开始形成</a:t>
            </a:r>
            <a:endParaRPr lang="zh-CN" altLang="en-US" sz="2000" b="1">
              <a:solidFill>
                <a:srgbClr val="FF0000"/>
              </a:solidFill>
              <a:sym typeface="+mn-ea"/>
            </a:endParaRPr>
          </a:p>
        </p:txBody>
      </p:sp>
      <p:sp>
        <p:nvSpPr>
          <p:cNvPr id="20" name="文本框 19"/>
          <p:cNvSpPr txBox="1"/>
          <p:nvPr/>
        </p:nvSpPr>
        <p:spPr>
          <a:xfrm>
            <a:off x="3633470" y="3763010"/>
            <a:ext cx="836295" cy="706755"/>
          </a:xfrm>
          <a:prstGeom prst="rect">
            <a:avLst/>
          </a:prstGeom>
          <a:noFill/>
        </p:spPr>
        <p:txBody>
          <a:bodyPr wrap="square" rtlCol="0" anchor="t">
            <a:spAutoFit/>
          </a:bodyPr>
          <a:p>
            <a:r>
              <a:rPr lang="zh-CN" altLang="en-US" sz="2000" b="1">
                <a:solidFill>
                  <a:srgbClr val="FF0000"/>
                </a:solidFill>
                <a:sym typeface="+mn-ea"/>
              </a:rPr>
              <a:t>初步形成</a:t>
            </a:r>
            <a:endParaRPr lang="zh-CN" altLang="en-US" sz="2000" b="1">
              <a:solidFill>
                <a:srgbClr val="FF0000"/>
              </a:solidFill>
              <a:sym typeface="+mn-ea"/>
            </a:endParaRPr>
          </a:p>
        </p:txBody>
      </p:sp>
      <p:sp>
        <p:nvSpPr>
          <p:cNvPr id="21" name="文本框 20"/>
          <p:cNvSpPr txBox="1"/>
          <p:nvPr/>
        </p:nvSpPr>
        <p:spPr>
          <a:xfrm>
            <a:off x="5783580" y="3827780"/>
            <a:ext cx="760730" cy="706755"/>
          </a:xfrm>
          <a:prstGeom prst="rect">
            <a:avLst/>
          </a:prstGeom>
          <a:noFill/>
        </p:spPr>
        <p:txBody>
          <a:bodyPr wrap="square" rtlCol="0" anchor="t">
            <a:spAutoFit/>
          </a:bodyPr>
          <a:p>
            <a:r>
              <a:rPr lang="zh-CN" altLang="en-US" sz="2000" b="1">
                <a:solidFill>
                  <a:srgbClr val="FF0000"/>
                </a:solidFill>
                <a:sym typeface="+mn-ea"/>
              </a:rPr>
              <a:t>正式形成</a:t>
            </a:r>
            <a:endParaRPr lang="zh-CN" altLang="en-US" sz="2000" b="1">
              <a:solidFill>
                <a:srgbClr val="FF0000"/>
              </a:solidFill>
              <a:sym typeface="+mn-ea"/>
            </a:endParaRPr>
          </a:p>
        </p:txBody>
      </p:sp>
      <p:sp>
        <p:nvSpPr>
          <p:cNvPr id="22" name="文本框 21"/>
          <p:cNvSpPr txBox="1"/>
          <p:nvPr/>
        </p:nvSpPr>
        <p:spPr>
          <a:xfrm>
            <a:off x="7609840" y="3825240"/>
            <a:ext cx="771525" cy="706755"/>
          </a:xfrm>
          <a:prstGeom prst="rect">
            <a:avLst/>
          </a:prstGeom>
          <a:noFill/>
        </p:spPr>
        <p:txBody>
          <a:bodyPr wrap="square" rtlCol="0" anchor="t">
            <a:spAutoFit/>
          </a:bodyPr>
          <a:p>
            <a:r>
              <a:rPr lang="zh-CN" altLang="en-US" sz="2000" b="1">
                <a:solidFill>
                  <a:srgbClr val="FF0000"/>
                </a:solidFill>
              </a:rPr>
              <a:t>陷入困境</a:t>
            </a:r>
            <a:endParaRPr lang="zh-CN" altLang="en-US" sz="2000" b="1">
              <a:solidFill>
                <a:srgbClr val="FF0000"/>
              </a:solidFill>
            </a:endParaRPr>
          </a:p>
        </p:txBody>
      </p:sp>
      <p:sp>
        <p:nvSpPr>
          <p:cNvPr id="23" name="文本框 22"/>
          <p:cNvSpPr txBox="1"/>
          <p:nvPr/>
        </p:nvSpPr>
        <p:spPr>
          <a:xfrm>
            <a:off x="9738360" y="3810635"/>
            <a:ext cx="1134110" cy="706755"/>
          </a:xfrm>
          <a:prstGeom prst="rect">
            <a:avLst/>
          </a:prstGeom>
          <a:noFill/>
        </p:spPr>
        <p:txBody>
          <a:bodyPr wrap="square" rtlCol="0">
            <a:spAutoFit/>
          </a:bodyPr>
          <a:p>
            <a:r>
              <a:rPr lang="zh-CN" altLang="en-US" sz="2000" b="1">
                <a:solidFill>
                  <a:srgbClr val="FF0000"/>
                </a:solidFill>
              </a:rPr>
              <a:t>高速发展时期</a:t>
            </a:r>
            <a:endParaRPr lang="zh-CN" altLang="en-US" sz="2000" b="1">
              <a:solidFill>
                <a:srgbClr val="FF0000"/>
              </a:solidFill>
            </a:endParaRPr>
          </a:p>
        </p:txBody>
      </p:sp>
      <p:sp>
        <p:nvSpPr>
          <p:cNvPr id="2" name="文本框 1"/>
          <p:cNvSpPr txBox="1"/>
          <p:nvPr/>
        </p:nvSpPr>
        <p:spPr>
          <a:xfrm>
            <a:off x="718820" y="365760"/>
            <a:ext cx="4791710" cy="521970"/>
          </a:xfrm>
          <a:prstGeom prst="rect">
            <a:avLst/>
          </a:prstGeom>
          <a:noFill/>
        </p:spPr>
        <p:txBody>
          <a:bodyPr wrap="square" rtlCol="0">
            <a:spAutoFit/>
          </a:bodyPr>
          <a:p>
            <a:r>
              <a:rPr lang="zh-CN" altLang="en-US" sz="2800" b="1"/>
              <a:t>（六）、全球化的趋势</a:t>
            </a:r>
            <a:endParaRPr lang="zh-CN" altLang="en-US" sz="2800" b="1"/>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054100" y="508000"/>
            <a:ext cx="9941560" cy="460375"/>
          </a:xfrm>
          <a:prstGeom prst="rect">
            <a:avLst/>
          </a:prstGeom>
          <a:noFill/>
        </p:spPr>
        <p:txBody>
          <a:bodyPr wrap="square" rtlCol="0" anchor="t">
            <a:spAutoFit/>
          </a:bodyPr>
          <a:p>
            <a:r>
              <a:rPr lang="zh-CN" altLang="en-US" sz="2400" b="1"/>
              <a:t>（七）民族主义（以自我民族的利益为基础而进行的思想或活动）</a:t>
            </a:r>
            <a:endParaRPr lang="zh-CN" altLang="en-US" sz="2400" b="1"/>
          </a:p>
        </p:txBody>
      </p:sp>
      <p:sp>
        <p:nvSpPr>
          <p:cNvPr id="4" name="文本框 3"/>
          <p:cNvSpPr txBox="1"/>
          <p:nvPr/>
        </p:nvSpPr>
        <p:spPr>
          <a:xfrm>
            <a:off x="776605" y="3366770"/>
            <a:ext cx="10537190" cy="368300"/>
          </a:xfrm>
          <a:prstGeom prst="rect">
            <a:avLst/>
          </a:prstGeom>
          <a:noFill/>
        </p:spPr>
        <p:txBody>
          <a:bodyPr wrap="square" rtlCol="0">
            <a:spAutoFit/>
          </a:bodyPr>
          <a:p>
            <a:r>
              <a:rPr lang="en-US" altLang="zh-CN"/>
              <a:t>—————————————————————————————————————————————</a:t>
            </a:r>
            <a:endParaRPr lang="en-US" altLang="zh-CN"/>
          </a:p>
        </p:txBody>
      </p:sp>
      <p:sp>
        <p:nvSpPr>
          <p:cNvPr id="5" name="文本框 4"/>
          <p:cNvSpPr txBox="1"/>
          <p:nvPr/>
        </p:nvSpPr>
        <p:spPr>
          <a:xfrm>
            <a:off x="711835" y="4048125"/>
            <a:ext cx="11215370" cy="368300"/>
          </a:xfrm>
          <a:prstGeom prst="rect">
            <a:avLst/>
          </a:prstGeom>
          <a:noFill/>
        </p:spPr>
        <p:txBody>
          <a:bodyPr wrap="square" rtlCol="0">
            <a:spAutoFit/>
          </a:bodyPr>
          <a:p>
            <a:r>
              <a:rPr lang="en-US" altLang="zh-CN"/>
              <a:t>————————————————————————————————————————————————</a:t>
            </a:r>
            <a:endParaRPr lang="en-US" altLang="zh-CN"/>
          </a:p>
        </p:txBody>
      </p:sp>
      <p:sp>
        <p:nvSpPr>
          <p:cNvPr id="9" name="文本框 8"/>
          <p:cNvSpPr txBox="1"/>
          <p:nvPr/>
        </p:nvSpPr>
        <p:spPr>
          <a:xfrm>
            <a:off x="1023620" y="3728085"/>
            <a:ext cx="1540510" cy="398780"/>
          </a:xfrm>
          <a:prstGeom prst="rect">
            <a:avLst/>
          </a:prstGeom>
          <a:noFill/>
        </p:spPr>
        <p:txBody>
          <a:bodyPr wrap="square" rtlCol="0">
            <a:spAutoFit/>
          </a:bodyPr>
          <a:p>
            <a:r>
              <a:rPr lang="en-US" altLang="zh-CN" sz="2000" b="1">
                <a:solidFill>
                  <a:srgbClr val="FF0000"/>
                </a:solidFill>
              </a:rPr>
              <a:t>17</a:t>
            </a:r>
            <a:r>
              <a:rPr lang="zh-CN" altLang="en-US" sz="2000" b="1">
                <a:solidFill>
                  <a:srgbClr val="FF0000"/>
                </a:solidFill>
              </a:rPr>
              <a:t>、</a:t>
            </a:r>
            <a:r>
              <a:rPr lang="en-US" altLang="zh-CN" sz="2000" b="1">
                <a:solidFill>
                  <a:srgbClr val="FF0000"/>
                </a:solidFill>
              </a:rPr>
              <a:t>18</a:t>
            </a:r>
            <a:r>
              <a:rPr lang="zh-CN" altLang="en-US" sz="2000" b="1">
                <a:solidFill>
                  <a:srgbClr val="FF0000"/>
                </a:solidFill>
              </a:rPr>
              <a:t>世纪</a:t>
            </a:r>
            <a:endParaRPr lang="zh-CN" altLang="en-US" sz="2000" b="1">
              <a:solidFill>
                <a:srgbClr val="FF0000"/>
              </a:solidFill>
            </a:endParaRPr>
          </a:p>
        </p:txBody>
      </p:sp>
      <p:sp>
        <p:nvSpPr>
          <p:cNvPr id="10" name="文本框 9"/>
          <p:cNvSpPr txBox="1"/>
          <p:nvPr/>
        </p:nvSpPr>
        <p:spPr>
          <a:xfrm>
            <a:off x="958850" y="2195830"/>
            <a:ext cx="1635760" cy="1014730"/>
          </a:xfrm>
          <a:prstGeom prst="rect">
            <a:avLst/>
          </a:prstGeom>
          <a:noFill/>
          <a:ln>
            <a:solidFill>
              <a:srgbClr val="00B0F0"/>
            </a:solidFill>
          </a:ln>
        </p:spPr>
        <p:txBody>
          <a:bodyPr wrap="square" rtlCol="0">
            <a:spAutoFit/>
          </a:bodyPr>
          <a:p>
            <a:r>
              <a:rPr lang="zh-CN" altLang="en-US" sz="2000" b="1"/>
              <a:t>美国独立战争；拉美独立运动</a:t>
            </a:r>
            <a:endParaRPr lang="zh-CN" altLang="en-US" sz="2000" b="1"/>
          </a:p>
        </p:txBody>
      </p:sp>
      <p:sp>
        <p:nvSpPr>
          <p:cNvPr id="12" name="文本框 11"/>
          <p:cNvSpPr txBox="1"/>
          <p:nvPr/>
        </p:nvSpPr>
        <p:spPr>
          <a:xfrm>
            <a:off x="3390265" y="2122805"/>
            <a:ext cx="1997710" cy="1322070"/>
          </a:xfrm>
          <a:prstGeom prst="rect">
            <a:avLst/>
          </a:prstGeom>
          <a:noFill/>
          <a:ln>
            <a:solidFill>
              <a:srgbClr val="00B0F0"/>
            </a:solidFill>
          </a:ln>
        </p:spPr>
        <p:txBody>
          <a:bodyPr wrap="square" rtlCol="0">
            <a:spAutoFit/>
          </a:bodyPr>
          <a:p>
            <a:r>
              <a:rPr lang="zh-CN" altLang="en-US" sz="2000" b="1"/>
              <a:t>印度民族大起义、明治维新、太平天国、义和团运动、辛亥革命</a:t>
            </a:r>
            <a:endParaRPr lang="zh-CN" altLang="en-US" sz="2000" b="1"/>
          </a:p>
        </p:txBody>
      </p:sp>
      <p:sp>
        <p:nvSpPr>
          <p:cNvPr id="13" name="文本框 12"/>
          <p:cNvSpPr txBox="1"/>
          <p:nvPr/>
        </p:nvSpPr>
        <p:spPr>
          <a:xfrm>
            <a:off x="3556000" y="3633470"/>
            <a:ext cx="1724660" cy="706755"/>
          </a:xfrm>
          <a:prstGeom prst="rect">
            <a:avLst/>
          </a:prstGeom>
          <a:noFill/>
        </p:spPr>
        <p:txBody>
          <a:bodyPr wrap="square" rtlCol="0">
            <a:spAutoFit/>
          </a:bodyPr>
          <a:p>
            <a:r>
              <a:rPr lang="en-US" altLang="zh-CN" sz="2000" b="1">
                <a:solidFill>
                  <a:srgbClr val="FF0000"/>
                </a:solidFill>
              </a:rPr>
              <a:t>19</a:t>
            </a:r>
            <a:r>
              <a:rPr lang="zh-CN" altLang="en-US" sz="2000" b="1">
                <a:solidFill>
                  <a:srgbClr val="FF0000"/>
                </a:solidFill>
              </a:rPr>
              <a:t>世纪中期到</a:t>
            </a:r>
            <a:r>
              <a:rPr lang="en-US" altLang="zh-CN" sz="2000" b="1">
                <a:solidFill>
                  <a:srgbClr val="FF0000"/>
                </a:solidFill>
              </a:rPr>
              <a:t>20</a:t>
            </a:r>
            <a:r>
              <a:rPr lang="zh-CN" altLang="en-US" sz="2000" b="1">
                <a:solidFill>
                  <a:srgbClr val="FF0000"/>
                </a:solidFill>
              </a:rPr>
              <a:t>世纪初</a:t>
            </a:r>
            <a:endParaRPr lang="zh-CN" altLang="en-US" sz="2000" b="1">
              <a:solidFill>
                <a:srgbClr val="FF0000"/>
              </a:solidFill>
            </a:endParaRPr>
          </a:p>
        </p:txBody>
      </p:sp>
      <p:sp>
        <p:nvSpPr>
          <p:cNvPr id="15" name="文本框 14"/>
          <p:cNvSpPr txBox="1"/>
          <p:nvPr/>
        </p:nvSpPr>
        <p:spPr>
          <a:xfrm>
            <a:off x="8750935" y="2262505"/>
            <a:ext cx="1855470" cy="1322070"/>
          </a:xfrm>
          <a:prstGeom prst="rect">
            <a:avLst/>
          </a:prstGeom>
          <a:noFill/>
          <a:ln>
            <a:solidFill>
              <a:srgbClr val="00B0F0"/>
            </a:solidFill>
          </a:ln>
        </p:spPr>
        <p:txBody>
          <a:bodyPr wrap="square" rtlCol="0">
            <a:spAutoFit/>
          </a:bodyPr>
          <a:p>
            <a:r>
              <a:rPr lang="zh-CN" altLang="en-US" sz="2000" b="1"/>
              <a:t>非洲独立年、纳米比亚独立</a:t>
            </a:r>
            <a:r>
              <a:rPr lang="zh-CN" altLang="en-US" sz="2000" b="1">
                <a:sym typeface="+mn-ea"/>
              </a:rPr>
              <a:t>万隆会议、新中国成立</a:t>
            </a:r>
            <a:endParaRPr lang="zh-CN" altLang="en-US" sz="2000" b="1"/>
          </a:p>
        </p:txBody>
      </p:sp>
      <p:sp>
        <p:nvSpPr>
          <p:cNvPr id="16" name="文本框 15"/>
          <p:cNvSpPr txBox="1"/>
          <p:nvPr/>
        </p:nvSpPr>
        <p:spPr>
          <a:xfrm>
            <a:off x="9244965" y="3726180"/>
            <a:ext cx="1141095" cy="398780"/>
          </a:xfrm>
          <a:prstGeom prst="rect">
            <a:avLst/>
          </a:prstGeom>
          <a:noFill/>
        </p:spPr>
        <p:txBody>
          <a:bodyPr wrap="square" rtlCol="0">
            <a:spAutoFit/>
          </a:bodyPr>
          <a:p>
            <a:r>
              <a:rPr lang="zh-CN" altLang="en-US" sz="2000" b="1">
                <a:solidFill>
                  <a:srgbClr val="FF0000"/>
                </a:solidFill>
              </a:rPr>
              <a:t>二战后</a:t>
            </a:r>
            <a:endParaRPr lang="zh-CN" altLang="en-US" sz="2000" b="1">
              <a:solidFill>
                <a:srgbClr val="FF0000"/>
              </a:solidFill>
            </a:endParaRPr>
          </a:p>
        </p:txBody>
      </p:sp>
      <p:sp>
        <p:nvSpPr>
          <p:cNvPr id="2" name="文本框 1"/>
          <p:cNvSpPr txBox="1"/>
          <p:nvPr/>
        </p:nvSpPr>
        <p:spPr>
          <a:xfrm>
            <a:off x="6501130" y="3820795"/>
            <a:ext cx="1189355" cy="398780"/>
          </a:xfrm>
          <a:prstGeom prst="rect">
            <a:avLst/>
          </a:prstGeom>
          <a:noFill/>
        </p:spPr>
        <p:txBody>
          <a:bodyPr wrap="square" rtlCol="0">
            <a:spAutoFit/>
          </a:bodyPr>
          <a:p>
            <a:r>
              <a:rPr lang="zh-CN" altLang="en-US" sz="2000" b="1">
                <a:solidFill>
                  <a:srgbClr val="FF0000"/>
                </a:solidFill>
              </a:rPr>
              <a:t>一战后</a:t>
            </a:r>
            <a:endParaRPr lang="zh-CN" altLang="en-US" sz="2000" b="1">
              <a:solidFill>
                <a:srgbClr val="FF0000"/>
              </a:solidFill>
            </a:endParaRPr>
          </a:p>
        </p:txBody>
      </p:sp>
      <p:sp>
        <p:nvSpPr>
          <p:cNvPr id="3" name="文本框 2"/>
          <p:cNvSpPr txBox="1"/>
          <p:nvPr/>
        </p:nvSpPr>
        <p:spPr>
          <a:xfrm>
            <a:off x="5913755" y="2081530"/>
            <a:ext cx="2131060" cy="1322070"/>
          </a:xfrm>
          <a:prstGeom prst="rect">
            <a:avLst/>
          </a:prstGeom>
          <a:noFill/>
          <a:ln>
            <a:solidFill>
              <a:srgbClr val="00B0F0"/>
            </a:solidFill>
          </a:ln>
        </p:spPr>
        <p:txBody>
          <a:bodyPr wrap="square" rtlCol="0">
            <a:spAutoFit/>
          </a:bodyPr>
          <a:p>
            <a:r>
              <a:rPr lang="zh-CN" altLang="en-US" sz="2000" b="1"/>
              <a:t>印度非暴力不合作；埃及的华夫托运动；墨西哥的卡德纳斯改革</a:t>
            </a:r>
            <a:endParaRPr lang="zh-CN" altLang="en-US" sz="2000" b="1"/>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334010" y="1129665"/>
          <a:ext cx="11631930" cy="6858000"/>
        </p:xfrm>
        <a:graphic>
          <a:graphicData uri="http://schemas.openxmlformats.org/drawingml/2006/table">
            <a:tbl>
              <a:tblPr firstRow="1" bandRow="1">
                <a:tableStyleId>{5C22544A-7EE6-4342-B048-85BDC9FD1C3A}</a:tableStyleId>
              </a:tblPr>
              <a:tblGrid>
                <a:gridCol w="1676400"/>
                <a:gridCol w="1849755"/>
                <a:gridCol w="8105775"/>
              </a:tblGrid>
              <a:tr h="365760">
                <a:tc>
                  <a:txBody>
                    <a:bodyPr/>
                    <a:p>
                      <a:pPr>
                        <a:buNone/>
                      </a:pPr>
                      <a:r>
                        <a:rPr lang="en-US" altLang="zh-CN" sz="2000"/>
                        <a:t>     </a:t>
                      </a:r>
                      <a:r>
                        <a:rPr lang="zh-CN" altLang="en-US" sz="2000"/>
                        <a:t>时   期</a:t>
                      </a:r>
                      <a:endParaRPr lang="zh-CN" altLang="en-US" sz="2000"/>
                    </a:p>
                  </a:txBody>
                  <a:tcPr/>
                </a:tc>
                <a:tc>
                  <a:txBody>
                    <a:bodyPr/>
                    <a:p>
                      <a:pPr>
                        <a:buNone/>
                      </a:pPr>
                      <a:r>
                        <a:rPr lang="en-US" altLang="zh-CN" sz="2000"/>
                        <a:t> </a:t>
                      </a:r>
                      <a:r>
                        <a:rPr lang="zh-CN" altLang="en-US" sz="2000"/>
                        <a:t>全 球 化 进 程</a:t>
                      </a:r>
                      <a:endParaRPr lang="zh-CN" altLang="en-US" sz="2000"/>
                    </a:p>
                  </a:txBody>
                  <a:tcPr/>
                </a:tc>
                <a:tc>
                  <a:txBody>
                    <a:bodyPr/>
                    <a:p>
                      <a:pPr>
                        <a:buNone/>
                      </a:pPr>
                      <a:r>
                        <a:rPr lang="en-US" altLang="zh-CN" sz="2000"/>
                        <a:t>                                </a:t>
                      </a:r>
                      <a:r>
                        <a:rPr lang="zh-CN" altLang="en-US" sz="2000"/>
                        <a:t>中 国 姿 态</a:t>
                      </a:r>
                      <a:endParaRPr lang="zh-CN" altLang="en-US" sz="2000"/>
                    </a:p>
                  </a:txBody>
                  <a:tcPr/>
                </a:tc>
              </a:tr>
              <a:tr h="822960">
                <a:tc>
                  <a:txBody>
                    <a:bodyPr/>
                    <a:p>
                      <a:pPr>
                        <a:buNone/>
                      </a:pPr>
                      <a:r>
                        <a:rPr lang="en-US" sz="2400" b="1">
                          <a:latin typeface="Calibri" panose="020F0502020204030204" charset="0"/>
                          <a:ea typeface="宋体" panose="02010600030101010101" pitchFamily="2" charset="-122"/>
                          <a:sym typeface="+mn-ea"/>
                        </a:rPr>
                        <a:t>15</a:t>
                      </a:r>
                      <a:r>
                        <a:rPr lang="zh-CN" sz="2400" b="1">
                          <a:latin typeface="Calibri" panose="020F0502020204030204" charset="0"/>
                          <a:ea typeface="宋体" panose="02010600030101010101" pitchFamily="2" charset="-122"/>
                          <a:sym typeface="+mn-ea"/>
                        </a:rPr>
                        <a:t>世纪——</a:t>
                      </a:r>
                      <a:r>
                        <a:rPr lang="en-US" sz="2400" b="1">
                          <a:latin typeface="Calibri" panose="020F0502020204030204" charset="0"/>
                          <a:ea typeface="宋体" panose="02010600030101010101" pitchFamily="2" charset="-122"/>
                          <a:sym typeface="+mn-ea"/>
                        </a:rPr>
                        <a:t>17</a:t>
                      </a:r>
                      <a:r>
                        <a:rPr lang="zh-CN" sz="2400" b="1">
                          <a:latin typeface="Calibri" panose="020F0502020204030204" charset="0"/>
                          <a:ea typeface="宋体" panose="02010600030101010101" pitchFamily="2" charset="-122"/>
                          <a:sym typeface="+mn-ea"/>
                        </a:rPr>
                        <a:t>世纪</a:t>
                      </a:r>
                      <a:endParaRPr lang="zh-CN" altLang="en-US" sz="2400" b="1">
                        <a:latin typeface="Calibri" panose="020F0502020204030204" charset="0"/>
                        <a:ea typeface="宋体" panose="02010600030101010101" pitchFamily="2" charset="-122"/>
                        <a:sym typeface="+mn-ea"/>
                      </a:endParaRPr>
                    </a:p>
                  </a:txBody>
                  <a:tcPr/>
                </a:tc>
                <a:tc>
                  <a:txBody>
                    <a:bodyPr/>
                    <a:p>
                      <a:pPr>
                        <a:buNone/>
                      </a:pPr>
                      <a:r>
                        <a:rPr lang="en-US" altLang="zh-CN" sz="2400" b="1">
                          <a:latin typeface="Calibri" panose="020F0502020204030204" charset="0"/>
                          <a:ea typeface="宋体" panose="02010600030101010101" pitchFamily="2" charset="-122"/>
                          <a:sym typeface="+mn-ea"/>
                        </a:rPr>
                        <a:t> </a:t>
                      </a:r>
                      <a:r>
                        <a:rPr lang="zh-CN" sz="2400" b="1">
                          <a:latin typeface="Calibri" panose="020F0502020204030204" charset="0"/>
                          <a:ea typeface="宋体" panose="02010600030101010101" pitchFamily="2" charset="-122"/>
                          <a:sym typeface="+mn-ea"/>
                        </a:rPr>
                        <a:t>全球化萌芽 </a:t>
                      </a:r>
                      <a:endParaRPr lang="zh-CN" altLang="en-US" sz="2400" b="1">
                        <a:latin typeface="Calibri" panose="020F0502020204030204" charset="0"/>
                        <a:ea typeface="宋体" panose="02010600030101010101" pitchFamily="2" charset="-122"/>
                        <a:sym typeface="+mn-ea"/>
                      </a:endParaRPr>
                    </a:p>
                  </a:txBody>
                  <a:tcPr/>
                </a:tc>
                <a:tc>
                  <a:txBody>
                    <a:bodyPr/>
                    <a:p>
                      <a:pPr>
                        <a:buNone/>
                      </a:pPr>
                      <a:r>
                        <a:rPr lang="en-US" altLang="zh-CN" sz="2400" b="1">
                          <a:latin typeface="Calibri" panose="020F0502020204030204" charset="0"/>
                          <a:ea typeface="宋体" panose="02010600030101010101" pitchFamily="2" charset="-122"/>
                          <a:sym typeface="+mn-ea"/>
                        </a:rPr>
                        <a:t>                        </a:t>
                      </a:r>
                      <a:r>
                        <a:rPr lang="zh-CN" sz="2400" b="1">
                          <a:latin typeface="Calibri" panose="020F0502020204030204" charset="0"/>
                          <a:ea typeface="宋体" panose="02010600030101010101" pitchFamily="2" charset="-122"/>
                          <a:sym typeface="+mn-ea"/>
                        </a:rPr>
                        <a:t>闭关锁国政策</a:t>
                      </a:r>
                      <a:endParaRPr lang="en-US" sz="2400" b="1">
                        <a:latin typeface="Calibri" panose="020F0502020204030204" charset="0"/>
                        <a:ea typeface="宋体" panose="02010600030101010101" pitchFamily="2" charset="-122"/>
                        <a:cs typeface="Times New Roman" panose="02020603050405020304" charset="0"/>
                        <a:sym typeface="+mn-ea"/>
                      </a:endParaRPr>
                    </a:p>
                    <a:p>
                      <a:pPr>
                        <a:buNone/>
                      </a:pPr>
                      <a:endParaRPr lang="zh-CN" altLang="en-US" sz="2400" b="1">
                        <a:latin typeface="Calibri" panose="020F0502020204030204" charset="0"/>
                        <a:ea typeface="宋体" panose="02010600030101010101" pitchFamily="2" charset="-122"/>
                        <a:sym typeface="+mn-ea"/>
                      </a:endParaRPr>
                    </a:p>
                  </a:txBody>
                  <a:tcPr/>
                </a:tc>
              </a:tr>
              <a:tr h="1188720">
                <a:tc>
                  <a:txBody>
                    <a:bodyPr/>
                    <a:p>
                      <a:pPr>
                        <a:buNone/>
                      </a:pPr>
                      <a:r>
                        <a:rPr lang="en-US" sz="2400" b="1">
                          <a:latin typeface="Calibri" panose="020F0502020204030204" charset="0"/>
                          <a:ea typeface="宋体" panose="02010600030101010101" pitchFamily="2" charset="-122"/>
                          <a:sym typeface="+mn-ea"/>
                        </a:rPr>
                        <a:t>18</a:t>
                      </a:r>
                      <a:r>
                        <a:rPr lang="zh-CN" sz="2400" b="1">
                          <a:latin typeface="Calibri" panose="020F0502020204030204" charset="0"/>
                          <a:ea typeface="宋体" panose="02010600030101010101" pitchFamily="2" charset="-122"/>
                          <a:sym typeface="+mn-ea"/>
                        </a:rPr>
                        <a:t>世纪中期——</a:t>
                      </a:r>
                      <a:r>
                        <a:rPr lang="en-US" sz="2400" b="1">
                          <a:latin typeface="Calibri" panose="020F0502020204030204" charset="0"/>
                          <a:ea typeface="宋体" panose="02010600030101010101" pitchFamily="2" charset="-122"/>
                          <a:sym typeface="+mn-ea"/>
                        </a:rPr>
                        <a:t>20</a:t>
                      </a:r>
                      <a:r>
                        <a:rPr lang="zh-CN" sz="2400" b="1">
                          <a:latin typeface="Calibri" panose="020F0502020204030204" charset="0"/>
                          <a:ea typeface="宋体" panose="02010600030101010101" pitchFamily="2" charset="-122"/>
                          <a:sym typeface="+mn-ea"/>
                        </a:rPr>
                        <a:t>世纪初  </a:t>
                      </a:r>
                      <a:endParaRPr lang="zh-CN" altLang="en-US" sz="2400" b="1">
                        <a:latin typeface="Calibri" panose="020F0502020204030204" charset="0"/>
                        <a:ea typeface="宋体" panose="02010600030101010101" pitchFamily="2" charset="-122"/>
                        <a:sym typeface="+mn-ea"/>
                      </a:endParaRPr>
                    </a:p>
                  </a:txBody>
                  <a:tcPr/>
                </a:tc>
                <a:tc>
                  <a:txBody>
                    <a:bodyPr/>
                    <a:p>
                      <a:pPr>
                        <a:buNone/>
                      </a:pPr>
                      <a:r>
                        <a:rPr lang="zh-CN" sz="2400" b="1">
                          <a:latin typeface="Calibri" panose="020F0502020204030204" charset="0"/>
                          <a:ea typeface="宋体" panose="02010600030101010101" pitchFamily="2" charset="-122"/>
                          <a:sym typeface="+mn-ea"/>
                        </a:rPr>
                        <a:t>世界市场初步并最终形成</a:t>
                      </a:r>
                      <a:endParaRPr lang="zh-CN" altLang="en-US" sz="2400" b="1">
                        <a:latin typeface="Calibri" panose="020F0502020204030204" charset="0"/>
                        <a:ea typeface="宋体" panose="02010600030101010101" pitchFamily="2" charset="-122"/>
                        <a:sym typeface="+mn-ea"/>
                      </a:endParaRPr>
                    </a:p>
                  </a:txBody>
                  <a:tcPr/>
                </a:tc>
                <a:tc>
                  <a:txBody>
                    <a:bodyPr/>
                    <a:p>
                      <a:pPr>
                        <a:buNone/>
                      </a:pPr>
                      <a:r>
                        <a:rPr lang="zh-CN" sz="2400" b="1">
                          <a:latin typeface="Calibri" panose="020F0502020204030204" charset="0"/>
                          <a:ea typeface="宋体" panose="02010600030101010101" pitchFamily="2" charset="-122"/>
                          <a:sym typeface="+mn-ea"/>
                        </a:rPr>
                        <a:t> 中国被迫开放、主动适应全球化</a:t>
                      </a:r>
                      <a:endParaRPr lang="zh-CN" altLang="en-US" sz="2400" b="1">
                        <a:latin typeface="Calibri" panose="020F0502020204030204" charset="0"/>
                        <a:ea typeface="宋体" panose="02010600030101010101" pitchFamily="2" charset="-122"/>
                        <a:sym typeface="+mn-ea"/>
                      </a:endParaRPr>
                    </a:p>
                  </a:txBody>
                  <a:tcPr/>
                </a:tc>
              </a:tr>
              <a:tr h="4480560">
                <a:tc>
                  <a:txBody>
                    <a:bodyPr/>
                    <a:p>
                      <a:pPr>
                        <a:buNone/>
                      </a:pPr>
                      <a:endParaRPr lang="en-US" sz="2800" b="1">
                        <a:latin typeface="Calibri" panose="020F0502020204030204" charset="0"/>
                        <a:ea typeface="宋体" panose="02010600030101010101" pitchFamily="2" charset="-122"/>
                        <a:sym typeface="+mn-ea"/>
                      </a:endParaRPr>
                    </a:p>
                    <a:p>
                      <a:pPr>
                        <a:buNone/>
                      </a:pPr>
                      <a:endParaRPr lang="en-US" sz="2800" b="1">
                        <a:latin typeface="Calibri" panose="020F0502020204030204" charset="0"/>
                        <a:ea typeface="宋体" panose="02010600030101010101" pitchFamily="2" charset="-122"/>
                        <a:sym typeface="+mn-ea"/>
                      </a:endParaRPr>
                    </a:p>
                    <a:p>
                      <a:pPr>
                        <a:buNone/>
                      </a:pPr>
                      <a:endParaRPr lang="en-US" sz="2800" b="1">
                        <a:latin typeface="Calibri" panose="020F0502020204030204" charset="0"/>
                        <a:ea typeface="宋体" panose="02010600030101010101" pitchFamily="2" charset="-122"/>
                        <a:sym typeface="+mn-ea"/>
                      </a:endParaRPr>
                    </a:p>
                    <a:p>
                      <a:pPr>
                        <a:buNone/>
                      </a:pPr>
                      <a:r>
                        <a:rPr lang="en-US" sz="2800" b="1">
                          <a:latin typeface="Calibri" panose="020F0502020204030204" charset="0"/>
                          <a:ea typeface="宋体" panose="02010600030101010101" pitchFamily="2" charset="-122"/>
                          <a:sym typeface="+mn-ea"/>
                        </a:rPr>
                        <a:t>20</a:t>
                      </a:r>
                      <a:r>
                        <a:rPr lang="zh-CN" sz="2800" b="1">
                          <a:latin typeface="Calibri" panose="020F0502020204030204" charset="0"/>
                          <a:ea typeface="宋体" panose="02010600030101010101" pitchFamily="2" charset="-122"/>
                          <a:sym typeface="+mn-ea"/>
                        </a:rPr>
                        <a:t>世纪</a:t>
                      </a:r>
                      <a:r>
                        <a:rPr lang="en-US" sz="2800" b="1">
                          <a:latin typeface="Calibri" panose="020F0502020204030204" charset="0"/>
                          <a:ea typeface="宋体" panose="02010600030101010101" pitchFamily="2" charset="-122"/>
                          <a:sym typeface="+mn-ea"/>
                        </a:rPr>
                        <a:t>90</a:t>
                      </a:r>
                      <a:r>
                        <a:rPr lang="zh-CN" sz="2800" b="1">
                          <a:latin typeface="Calibri" panose="020F0502020204030204" charset="0"/>
                          <a:ea typeface="宋体" panose="02010600030101010101" pitchFamily="2" charset="-122"/>
                          <a:sym typeface="+mn-ea"/>
                        </a:rPr>
                        <a:t>年代至今 </a:t>
                      </a:r>
                      <a:endParaRPr lang="zh-CN" altLang="en-US" sz="2800" b="1">
                        <a:latin typeface="Calibri" panose="020F0502020204030204" charset="0"/>
                        <a:ea typeface="宋体" panose="02010600030101010101" pitchFamily="2" charset="-122"/>
                        <a:sym typeface="+mn-ea"/>
                      </a:endParaRPr>
                    </a:p>
                  </a:txBody>
                  <a:tcPr/>
                </a:tc>
                <a:tc>
                  <a:txBody>
                    <a:bodyPr/>
                    <a:p>
                      <a:pPr>
                        <a:buNone/>
                      </a:pPr>
                      <a:r>
                        <a:rPr lang="zh-CN" sz="2800" b="1">
                          <a:latin typeface="Calibri" panose="020F0502020204030204" charset="0"/>
                          <a:ea typeface="宋体" panose="02010600030101010101" pitchFamily="2" charset="-122"/>
                          <a:sym typeface="+mn-ea"/>
                        </a:rPr>
                        <a:t> </a:t>
                      </a:r>
                      <a:endParaRPr lang="zh-CN" sz="2800" b="1">
                        <a:latin typeface="Calibri" panose="020F0502020204030204" charset="0"/>
                        <a:ea typeface="宋体" panose="02010600030101010101" pitchFamily="2" charset="-122"/>
                        <a:sym typeface="+mn-ea"/>
                      </a:endParaRPr>
                    </a:p>
                    <a:p>
                      <a:pPr>
                        <a:buNone/>
                      </a:pPr>
                      <a:endParaRPr lang="zh-CN" sz="2800" b="1">
                        <a:latin typeface="Calibri" panose="020F0502020204030204" charset="0"/>
                        <a:ea typeface="宋体" panose="02010600030101010101" pitchFamily="2" charset="-122"/>
                        <a:sym typeface="+mn-ea"/>
                      </a:endParaRPr>
                    </a:p>
                    <a:p>
                      <a:pPr>
                        <a:buNone/>
                      </a:pPr>
                      <a:endParaRPr lang="zh-CN" sz="2800" b="1">
                        <a:latin typeface="Calibri" panose="020F0502020204030204" charset="0"/>
                        <a:ea typeface="宋体" panose="02010600030101010101" pitchFamily="2" charset="-122"/>
                        <a:sym typeface="+mn-ea"/>
                      </a:endParaRPr>
                    </a:p>
                    <a:p>
                      <a:pPr>
                        <a:buNone/>
                      </a:pPr>
                      <a:r>
                        <a:rPr lang="zh-CN" sz="2800" b="1">
                          <a:latin typeface="Calibri" panose="020F0502020204030204" charset="0"/>
                          <a:ea typeface="宋体" panose="02010600030101010101" pitchFamily="2" charset="-122"/>
                          <a:sym typeface="+mn-ea"/>
                        </a:rPr>
                        <a:t>体系化、法律化 </a:t>
                      </a:r>
                      <a:endParaRPr lang="zh-CN" altLang="en-US" sz="2800" b="1">
                        <a:latin typeface="Calibri" panose="020F0502020204030204" charset="0"/>
                        <a:ea typeface="宋体" panose="02010600030101010101" pitchFamily="2" charset="-122"/>
                        <a:sym typeface="+mn-ea"/>
                      </a:endParaRPr>
                    </a:p>
                  </a:txBody>
                  <a:tcPr/>
                </a:tc>
                <a:tc>
                  <a:txBody>
                    <a:bodyPr/>
                    <a:p>
                      <a:pPr>
                        <a:buNone/>
                      </a:pPr>
                      <a:r>
                        <a:rPr lang="zh-CN" sz="2400" b="1">
                          <a:latin typeface="Calibri" panose="020F0502020204030204" charset="0"/>
                          <a:ea typeface="宋体" panose="02010600030101010101" pitchFamily="2" charset="-122"/>
                          <a:sym typeface="+mn-ea"/>
                        </a:rPr>
                        <a:t>（一）前奏：游离于于资本主义世界市场</a:t>
                      </a:r>
                      <a:endParaRPr lang="zh-CN" sz="2400" b="1">
                        <a:latin typeface="Calibri" panose="020F0502020204030204" charset="0"/>
                        <a:ea typeface="宋体" panose="02010600030101010101" pitchFamily="2" charset="-122"/>
                        <a:sym typeface="+mn-ea"/>
                      </a:endParaRPr>
                    </a:p>
                    <a:p>
                      <a:pPr>
                        <a:buNone/>
                      </a:pPr>
                      <a:r>
                        <a:rPr lang="zh-CN" sz="2400" b="1">
                          <a:latin typeface="Calibri" panose="020F0502020204030204" charset="0"/>
                          <a:ea typeface="宋体" panose="02010600030101010101" pitchFamily="2" charset="-122"/>
                          <a:sym typeface="+mn-ea"/>
                        </a:rPr>
                        <a:t>（二）积极融入全球化潮流</a:t>
                      </a:r>
                      <a:r>
                        <a:rPr lang="en-US" sz="2400" b="1">
                          <a:latin typeface="Calibri" panose="020F0502020204030204" charset="0"/>
                          <a:ea typeface="宋体" panose="02010600030101010101" pitchFamily="2" charset="-122"/>
                          <a:cs typeface="Times New Roman" panose="02020603050405020304" charset="0"/>
                          <a:sym typeface="+mn-ea"/>
                        </a:rPr>
                        <a:t>1</a:t>
                      </a:r>
                      <a:r>
                        <a:rPr lang="zh-CN" sz="2400" b="1">
                          <a:latin typeface="Calibri" panose="020F0502020204030204" charset="0"/>
                          <a:ea typeface="宋体" panose="02010600030101010101" pitchFamily="2" charset="-122"/>
                          <a:sym typeface="+mn-ea"/>
                        </a:rPr>
                        <a:t>、改革开放、建立多边外交关系</a:t>
                      </a:r>
                      <a:r>
                        <a:rPr lang="en-US" altLang="zh-CN" sz="2400" b="1">
                          <a:latin typeface="Calibri" panose="020F0502020204030204" charset="0"/>
                          <a:ea typeface="宋体" panose="02010600030101010101" pitchFamily="2" charset="-122"/>
                          <a:sym typeface="+mn-ea"/>
                        </a:rPr>
                        <a:t>2</a:t>
                      </a:r>
                      <a:r>
                        <a:rPr lang="zh-CN" sz="2400" b="1">
                          <a:latin typeface="Calibri" panose="020F0502020204030204" charset="0"/>
                          <a:ea typeface="宋体" panose="02010600030101010101" pitchFamily="2" charset="-122"/>
                          <a:sym typeface="+mn-ea"/>
                        </a:rPr>
                        <a:t>、建立社会主义市场经济体制</a:t>
                      </a:r>
                      <a:r>
                        <a:rPr lang="en-US" altLang="zh-CN" sz="2400" b="1">
                          <a:latin typeface="Calibri" panose="020F0502020204030204" charset="0"/>
                          <a:ea typeface="宋体" panose="02010600030101010101" pitchFamily="2" charset="-122"/>
                          <a:sym typeface="+mn-ea"/>
                        </a:rPr>
                        <a:t>3</a:t>
                      </a:r>
                      <a:r>
                        <a:rPr lang="zh-CN" sz="2400" b="1">
                          <a:latin typeface="Calibri" panose="020F0502020204030204" charset="0"/>
                          <a:ea typeface="宋体" panose="02010600030101010101" pitchFamily="2" charset="-122"/>
                          <a:sym typeface="+mn-ea"/>
                        </a:rPr>
                        <a:t>、加入</a:t>
                      </a:r>
                      <a:r>
                        <a:rPr lang="en-US" sz="2400" b="1">
                          <a:latin typeface="Calibri" panose="020F0502020204030204" charset="0"/>
                          <a:ea typeface="宋体" panose="02010600030101010101" pitchFamily="2" charset="-122"/>
                          <a:cs typeface="Times New Roman" panose="02020603050405020304" charset="0"/>
                          <a:sym typeface="+mn-ea"/>
                        </a:rPr>
                        <a:t>WTO</a:t>
                      </a:r>
                      <a:r>
                        <a:rPr lang="zh-CN" altLang="en-US" sz="2400" b="1">
                          <a:latin typeface="Calibri" panose="020F0502020204030204" charset="0"/>
                          <a:ea typeface="宋体" panose="02010600030101010101" pitchFamily="2" charset="-122"/>
                          <a:cs typeface="Times New Roman" panose="02020603050405020304" charset="0"/>
                          <a:sym typeface="+mn-ea"/>
                        </a:rPr>
                        <a:t>。</a:t>
                      </a:r>
                      <a:r>
                        <a:rPr lang="en-US" sz="2400" b="1">
                          <a:latin typeface="Calibri" panose="020F0502020204030204" charset="0"/>
                          <a:ea typeface="宋体" panose="02010600030101010101" pitchFamily="2" charset="-122"/>
                          <a:cs typeface="Times New Roman" panose="02020603050405020304" charset="0"/>
                          <a:sym typeface="+mn-ea"/>
                        </a:rPr>
                        <a:t>4</a:t>
                      </a:r>
                      <a:r>
                        <a:rPr lang="zh-CN" sz="2400" b="1">
                          <a:latin typeface="Calibri" panose="020F0502020204030204" charset="0"/>
                          <a:ea typeface="宋体" panose="02010600030101010101" pitchFamily="2" charset="-122"/>
                          <a:sym typeface="+mn-ea"/>
                        </a:rPr>
                        <a:t>、一带一路；</a:t>
                      </a:r>
                      <a:r>
                        <a:rPr lang="en-US" sz="2400" b="1">
                          <a:latin typeface="Calibri" panose="020F0502020204030204" charset="0"/>
                          <a:ea typeface="宋体" panose="02010600030101010101" pitchFamily="2" charset="-122"/>
                          <a:cs typeface="Times New Roman" panose="02020603050405020304" charset="0"/>
                          <a:sym typeface="+mn-ea"/>
                        </a:rPr>
                        <a:t>5</a:t>
                      </a:r>
                      <a:r>
                        <a:rPr lang="zh-CN" sz="2400" b="1">
                          <a:latin typeface="Calibri" panose="020F0502020204030204" charset="0"/>
                          <a:ea typeface="宋体" panose="02010600030101010101" pitchFamily="2" charset="-122"/>
                          <a:sym typeface="+mn-ea"/>
                        </a:rPr>
                        <a:t>、构建人类命运共同体（中国智慧、中国方案）：人类应生死与共、实现共赢（</a:t>
                      </a:r>
                      <a:r>
                        <a:rPr lang="en-US" sz="2400" b="1">
                          <a:latin typeface="Calibri" panose="020F0502020204030204" charset="0"/>
                          <a:ea typeface="宋体" panose="02010600030101010101" pitchFamily="2" charset="-122"/>
                          <a:sym typeface="+mn-ea"/>
                        </a:rPr>
                        <a:t>2015</a:t>
                      </a:r>
                      <a:r>
                        <a:rPr lang="zh-CN" sz="2400" b="1">
                          <a:latin typeface="Calibri" panose="020F0502020204030204" charset="0"/>
                          <a:ea typeface="宋体" panose="02010600030101010101" pitchFamily="2" charset="-122"/>
                          <a:sym typeface="+mn-ea"/>
                        </a:rPr>
                        <a:t>年</a:t>
                      </a:r>
                      <a:r>
                        <a:rPr lang="en-US" sz="2400" b="1">
                          <a:latin typeface="Calibri" panose="020F0502020204030204" charset="0"/>
                          <a:ea typeface="宋体" panose="02010600030101010101" pitchFamily="2" charset="-122"/>
                          <a:sym typeface="+mn-ea"/>
                        </a:rPr>
                        <a:t>70</a:t>
                      </a:r>
                      <a:r>
                        <a:rPr lang="zh-CN" sz="2400" b="1">
                          <a:latin typeface="Calibri" panose="020F0502020204030204" charset="0"/>
                          <a:ea typeface="宋体" panose="02010600030101010101" pitchFamily="2" charset="-122"/>
                          <a:sym typeface="+mn-ea"/>
                        </a:rPr>
                        <a:t>届联合国大会）</a:t>
                      </a:r>
                      <a:r>
                        <a:rPr lang="en-US" sz="2400" b="1">
                          <a:latin typeface="Calibri" panose="020F0502020204030204" charset="0"/>
                          <a:ea typeface="宋体" panose="02010600030101010101" pitchFamily="2" charset="-122"/>
                          <a:cs typeface="Times New Roman" panose="02020603050405020304" charset="0"/>
                          <a:sym typeface="+mn-ea"/>
                        </a:rPr>
                        <a:t>6</a:t>
                      </a:r>
                      <a:r>
                        <a:rPr lang="zh-CN" sz="2400" b="1">
                          <a:latin typeface="Calibri" panose="020F0502020204030204" charset="0"/>
                          <a:ea typeface="宋体" panose="02010600030101010101" pitchFamily="2" charset="-122"/>
                          <a:sym typeface="+mn-ea"/>
                        </a:rPr>
                        <a:t>、金砖领导人会晤、（巴西、俄罗斯、印度、中国）：</a:t>
                      </a:r>
                      <a:r>
                        <a:rPr lang="en-US" sz="2400" b="1">
                          <a:latin typeface="Calibri" panose="020F0502020204030204" charset="0"/>
                          <a:ea typeface="宋体" panose="02010600030101010101" pitchFamily="2" charset="-122"/>
                          <a:sym typeface="+mn-ea"/>
                        </a:rPr>
                        <a:t>2001</a:t>
                      </a:r>
                      <a:r>
                        <a:rPr lang="zh-CN" sz="2400" b="1">
                          <a:latin typeface="Calibri" panose="020F0502020204030204" charset="0"/>
                          <a:ea typeface="宋体" panose="02010600030101010101" pitchFamily="2" charset="-122"/>
                          <a:sym typeface="+mn-ea"/>
                        </a:rPr>
                        <a:t>经济协调增长</a:t>
                      </a:r>
                      <a:r>
                        <a:rPr lang="en-US" sz="2400" b="1">
                          <a:latin typeface="Calibri" panose="020F0502020204030204" charset="0"/>
                          <a:ea typeface="宋体" panose="02010600030101010101" pitchFamily="2" charset="-122"/>
                          <a:cs typeface="Times New Roman" panose="02020603050405020304" charset="0"/>
                          <a:sym typeface="+mn-ea"/>
                        </a:rPr>
                        <a:t>7</a:t>
                      </a:r>
                      <a:r>
                        <a:rPr lang="zh-CN" sz="2400" b="1">
                          <a:latin typeface="Calibri" panose="020F0502020204030204" charset="0"/>
                          <a:ea typeface="宋体" panose="02010600030101010101" pitchFamily="2" charset="-122"/>
                          <a:sym typeface="+mn-ea"/>
                        </a:rPr>
                        <a:t>、二十国集团领导人峰会（</a:t>
                      </a:r>
                      <a:r>
                        <a:rPr lang="en-US" sz="2400" b="1">
                          <a:latin typeface="Calibri" panose="020F0502020204030204" charset="0"/>
                          <a:ea typeface="宋体" panose="02010600030101010101" pitchFamily="2" charset="-122"/>
                          <a:sym typeface="+mn-ea"/>
                        </a:rPr>
                        <a:t>1999</a:t>
                      </a:r>
                      <a:r>
                        <a:rPr lang="zh-CN" sz="2400" b="1">
                          <a:latin typeface="Calibri" panose="020F0502020204030204" charset="0"/>
                          <a:ea typeface="宋体" panose="02010600030101010101" pitchFamily="2" charset="-122"/>
                          <a:sym typeface="+mn-ea"/>
                        </a:rPr>
                        <a:t>美中等国发起旨在应对全球金融危机重建国际金融新秩序）</a:t>
                      </a:r>
                      <a:r>
                        <a:rPr lang="en-US" sz="2400" b="1">
                          <a:latin typeface="Calibri" panose="020F0502020204030204" charset="0"/>
                          <a:ea typeface="宋体" panose="02010600030101010101" pitchFamily="2" charset="-122"/>
                          <a:cs typeface="Times New Roman" panose="02020603050405020304" charset="0"/>
                          <a:sym typeface="+mn-ea"/>
                        </a:rPr>
                        <a:t>8</a:t>
                      </a:r>
                      <a:r>
                        <a:rPr lang="zh-CN" sz="2400" b="1">
                          <a:latin typeface="Calibri" panose="020F0502020204030204" charset="0"/>
                          <a:ea typeface="宋体" panose="02010600030101010101" pitchFamily="2" charset="-122"/>
                          <a:sym typeface="+mn-ea"/>
                        </a:rPr>
                        <a:t>、亚信峰会会议（亚洲相互协作与信任措施）</a:t>
                      </a:r>
                      <a:r>
                        <a:rPr lang="en-US" sz="2400" b="1">
                          <a:latin typeface="Calibri" panose="020F0502020204030204" charset="0"/>
                          <a:ea typeface="宋体" panose="02010600030101010101" pitchFamily="2" charset="-122"/>
                          <a:cs typeface="Times New Roman" panose="02020603050405020304" charset="0"/>
                          <a:sym typeface="+mn-ea"/>
                        </a:rPr>
                        <a:t>9</a:t>
                      </a:r>
                      <a:r>
                        <a:rPr lang="zh-CN" sz="2400" b="1">
                          <a:latin typeface="Calibri" panose="020F0502020204030204" charset="0"/>
                          <a:ea typeface="宋体" panose="02010600030101010101" pitchFamily="2" charset="-122"/>
                          <a:sym typeface="+mn-ea"/>
                        </a:rPr>
                        <a:t>、亚太经合组织（</a:t>
                      </a:r>
                      <a:r>
                        <a:rPr lang="en-US" sz="2400" b="1">
                          <a:latin typeface="Calibri" panose="020F0502020204030204" charset="0"/>
                          <a:ea typeface="宋体" panose="02010600030101010101" pitchFamily="2" charset="-122"/>
                          <a:sym typeface="+mn-ea"/>
                        </a:rPr>
                        <a:t>1989</a:t>
                      </a:r>
                      <a:r>
                        <a:rPr lang="zh-CN" sz="2400" b="1">
                          <a:latin typeface="Calibri" panose="020F0502020204030204" charset="0"/>
                          <a:ea typeface="宋体" panose="02010600030101010101" pitchFamily="2" charset="-122"/>
                          <a:sym typeface="+mn-ea"/>
                        </a:rPr>
                        <a:t>成立、</a:t>
                      </a:r>
                      <a:r>
                        <a:rPr lang="en-US" sz="2400" b="1">
                          <a:latin typeface="Calibri" panose="020F0502020204030204" charset="0"/>
                          <a:ea typeface="宋体" panose="02010600030101010101" pitchFamily="2" charset="-122"/>
                          <a:sym typeface="+mn-ea"/>
                        </a:rPr>
                        <a:t>1991</a:t>
                      </a:r>
                      <a:r>
                        <a:rPr lang="zh-CN" sz="2400" b="1">
                          <a:latin typeface="Calibri" panose="020F0502020204030204" charset="0"/>
                          <a:ea typeface="宋体" panose="02010600030101010101" pitchFamily="2" charset="-122"/>
                          <a:sym typeface="+mn-ea"/>
                        </a:rPr>
                        <a:t>中国加入）</a:t>
                      </a:r>
                      <a:r>
                        <a:rPr lang="en-US" sz="2400" b="1">
                          <a:latin typeface="Calibri" panose="020F0502020204030204" charset="0"/>
                          <a:ea typeface="宋体" panose="02010600030101010101" pitchFamily="2" charset="-122"/>
                          <a:cs typeface="Times New Roman" panose="02020603050405020304" charset="0"/>
                          <a:sym typeface="+mn-ea"/>
                        </a:rPr>
                        <a:t>10</a:t>
                      </a:r>
                      <a:r>
                        <a:rPr lang="zh-CN" sz="2400" b="1">
                          <a:latin typeface="Calibri" panose="020F0502020204030204" charset="0"/>
                          <a:ea typeface="宋体" panose="02010600030101010101" pitchFamily="2" charset="-122"/>
                          <a:sym typeface="+mn-ea"/>
                        </a:rPr>
                        <a:t>、上海合作组织</a:t>
                      </a:r>
                      <a:r>
                        <a:rPr lang="en-US" sz="2400" b="1">
                          <a:latin typeface="Calibri" panose="020F0502020204030204" charset="0"/>
                          <a:ea typeface="宋体" panose="02010600030101010101" pitchFamily="2" charset="-122"/>
                          <a:sym typeface="+mn-ea"/>
                        </a:rPr>
                        <a:t>(2001</a:t>
                      </a:r>
                      <a:r>
                        <a:rPr lang="zh-CN" sz="2400" b="1">
                          <a:latin typeface="Calibri" panose="020F0502020204030204" charset="0"/>
                          <a:ea typeface="宋体" panose="02010600030101010101" pitchFamily="2" charset="-122"/>
                          <a:sym typeface="+mn-ea"/>
                        </a:rPr>
                        <a:t>中国与周边国家的关系</a:t>
                      </a:r>
                      <a:r>
                        <a:rPr lang="en-US" sz="2400" b="1">
                          <a:latin typeface="Calibri" panose="020F0502020204030204" charset="0"/>
                          <a:ea typeface="宋体" panose="02010600030101010101" pitchFamily="2" charset="-122"/>
                          <a:sym typeface="+mn-ea"/>
                        </a:rPr>
                        <a:t>)</a:t>
                      </a:r>
                      <a:r>
                        <a:rPr lang="en-US" sz="2400" b="1">
                          <a:latin typeface="Calibri" panose="020F0502020204030204" charset="0"/>
                          <a:ea typeface="宋体" panose="02010600030101010101" pitchFamily="2" charset="-122"/>
                          <a:cs typeface="Times New Roman" panose="02020603050405020304" charset="0"/>
                          <a:sym typeface="+mn-ea"/>
                        </a:rPr>
                        <a:t>11</a:t>
                      </a:r>
                      <a:r>
                        <a:rPr lang="zh-CN" sz="2400" b="1">
                          <a:latin typeface="Calibri" panose="020F0502020204030204" charset="0"/>
                          <a:ea typeface="宋体" panose="02010600030101010101" pitchFamily="2" charset="-122"/>
                          <a:sym typeface="+mn-ea"/>
                        </a:rPr>
                        <a:t>、博鳌亚洲论坛</a:t>
                      </a:r>
                      <a:endParaRPr lang="zh-CN" altLang="en-US" sz="2400" b="1">
                        <a:sym typeface="+mn-ea"/>
                      </a:endParaRPr>
                    </a:p>
                    <a:p>
                      <a:pPr>
                        <a:buNone/>
                      </a:pPr>
                      <a:endParaRPr lang="zh-CN" altLang="en-US" sz="2400" b="1">
                        <a:sym typeface="+mn-ea"/>
                      </a:endParaRPr>
                    </a:p>
                  </a:txBody>
                  <a:tcPr/>
                </a:tc>
              </a:tr>
            </a:tbl>
          </a:graphicData>
        </a:graphic>
      </p:graphicFrame>
      <p:sp>
        <p:nvSpPr>
          <p:cNvPr id="5" name="文本框 4"/>
          <p:cNvSpPr txBox="1"/>
          <p:nvPr/>
        </p:nvSpPr>
        <p:spPr>
          <a:xfrm>
            <a:off x="436880" y="280670"/>
            <a:ext cx="5567045" cy="953135"/>
          </a:xfrm>
          <a:prstGeom prst="rect">
            <a:avLst/>
          </a:prstGeom>
          <a:noFill/>
        </p:spPr>
        <p:txBody>
          <a:bodyPr wrap="square" rtlCol="0" anchor="t">
            <a:spAutoFit/>
          </a:bodyPr>
          <a:p>
            <a:r>
              <a:rPr lang="zh-CN" sz="2800" b="1">
                <a:latin typeface="Calibri" panose="020F0502020204030204" charset="0"/>
                <a:ea typeface="宋体" panose="02010600030101010101" pitchFamily="2" charset="-122"/>
                <a:sym typeface="+mn-ea"/>
              </a:rPr>
              <a:t>（八）、全球化与中国</a:t>
            </a:r>
            <a:endParaRPr lang="en-US" sz="2800" b="1">
              <a:latin typeface="Calibri" panose="020F0502020204030204" charset="0"/>
              <a:ea typeface="宋体" panose="02010600030101010101" pitchFamily="2" charset="-122"/>
              <a:cs typeface="Times New Roman" panose="02020603050405020304" charset="0"/>
              <a:sym typeface="+mn-ea"/>
            </a:endParaRPr>
          </a:p>
          <a:p>
            <a:endParaRPr lang="zh-CN" altLang="en-US" sz="2800" b="1"/>
          </a:p>
        </p:txBody>
      </p:sp>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28345" y="1538605"/>
            <a:ext cx="10528300" cy="1383665"/>
          </a:xfrm>
          <a:prstGeom prst="rect">
            <a:avLst/>
          </a:prstGeom>
          <a:noFill/>
        </p:spPr>
        <p:txBody>
          <a:bodyPr wrap="square" rtlCol="0" anchor="t">
            <a:spAutoFit/>
          </a:bodyPr>
          <a:p>
            <a:r>
              <a:rPr lang="zh-CN" altLang="en-US" sz="2800" b="1"/>
              <a:t>（</a:t>
            </a:r>
            <a:r>
              <a:rPr lang="en-US" altLang="zh-CN" sz="2800" b="1"/>
              <a:t>1</a:t>
            </a:r>
            <a:r>
              <a:rPr lang="zh-CN" altLang="en-US" sz="2800" b="1"/>
              <a:t>）全球化化是各个国家及地区的经济发展联系密切是人类经济发展的潮流与趋势，但是在资本主义国家进行全球化的过程中，它引发了这个落后地区的民族主义</a:t>
            </a:r>
            <a:endParaRPr lang="zh-CN" altLang="en-US" sz="2800" b="1"/>
          </a:p>
        </p:txBody>
      </p:sp>
      <p:sp>
        <p:nvSpPr>
          <p:cNvPr id="5" name="文本框 4"/>
          <p:cNvSpPr txBox="1"/>
          <p:nvPr/>
        </p:nvSpPr>
        <p:spPr>
          <a:xfrm>
            <a:off x="827405" y="3423920"/>
            <a:ext cx="10194290" cy="953135"/>
          </a:xfrm>
          <a:prstGeom prst="rect">
            <a:avLst/>
          </a:prstGeom>
          <a:noFill/>
        </p:spPr>
        <p:txBody>
          <a:bodyPr wrap="square" rtlCol="0" anchor="t">
            <a:spAutoFit/>
          </a:bodyPr>
          <a:p>
            <a:r>
              <a:rPr lang="zh-CN" altLang="en-US" sz="2800" b="1"/>
              <a:t>（</a:t>
            </a:r>
            <a:r>
              <a:rPr lang="en-US" altLang="zh-CN" sz="2800" b="1"/>
              <a:t>2</a:t>
            </a:r>
            <a:r>
              <a:rPr lang="zh-CN" altLang="en-US" sz="2800" b="1"/>
              <a:t>）民族主义，对被侵略地区有一定的正义性，但客观上有碍于全球化的进程</a:t>
            </a:r>
            <a:endParaRPr lang="zh-CN" altLang="en-US" sz="2800" b="1"/>
          </a:p>
        </p:txBody>
      </p:sp>
      <p:sp>
        <p:nvSpPr>
          <p:cNvPr id="2" name="文本框 1"/>
          <p:cNvSpPr txBox="1"/>
          <p:nvPr/>
        </p:nvSpPr>
        <p:spPr>
          <a:xfrm>
            <a:off x="893445" y="301625"/>
            <a:ext cx="3672205" cy="583565"/>
          </a:xfrm>
          <a:prstGeom prst="rect">
            <a:avLst/>
          </a:prstGeom>
          <a:noFill/>
        </p:spPr>
        <p:txBody>
          <a:bodyPr wrap="square" rtlCol="0">
            <a:spAutoFit/>
          </a:bodyPr>
          <a:p>
            <a:r>
              <a:rPr lang="zh-CN" altLang="en-US" sz="3200" b="1"/>
              <a:t>关于全球化的结论：</a:t>
            </a:r>
            <a:endParaRPr lang="zh-CN" altLang="en-US" sz="3200" b="1"/>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p:nvPr/>
        </p:nvSpPr>
        <p:spPr>
          <a:xfrm>
            <a:off x="456565" y="3200400"/>
            <a:ext cx="8994140" cy="521970"/>
          </a:xfrm>
          <a:prstGeom prst="rect">
            <a:avLst/>
          </a:prstGeom>
          <a:noFill/>
          <a:ln w="9525">
            <a:noFill/>
          </a:ln>
        </p:spPr>
        <p:txBody>
          <a:bodyPr wrap="square">
            <a:spAutoFit/>
          </a:bodyPr>
          <a:lstStyle/>
          <a:p>
            <a:pPr lvl="0" eaLnBrk="1" hangingPunct="1">
              <a:spcBef>
                <a:spcPct val="50000"/>
              </a:spcBef>
            </a:pPr>
            <a:r>
              <a:rPr lang="zh-CN" altLang="en-US" sz="2800" dirty="0">
                <a:latin typeface="黑体" panose="02010609060101010101" pitchFamily="49" charset="-122"/>
                <a:ea typeface="黑体" panose="02010609060101010101" pitchFamily="49" charset="-122"/>
              </a:rPr>
              <a:t>（十）：</a:t>
            </a:r>
            <a:r>
              <a:rPr lang="zh-CN" altLang="en-US" sz="2800" dirty="0">
                <a:solidFill>
                  <a:schemeClr val="tx1"/>
                </a:solidFill>
                <a:latin typeface="黑体" panose="02010609060101010101" pitchFamily="49" charset="-122"/>
                <a:ea typeface="黑体" panose="02010609060101010101" pitchFamily="49" charset="-122"/>
              </a:rPr>
              <a:t>建国后农村生产关系的四次调整</a:t>
            </a:r>
            <a:endParaRPr lang="zh-CN" altLang="en-US" sz="2800" dirty="0">
              <a:solidFill>
                <a:schemeClr val="tx1"/>
              </a:solidFill>
              <a:latin typeface="黑体" panose="02010609060101010101" pitchFamily="49" charset="-122"/>
              <a:ea typeface="黑体" panose="02010609060101010101" pitchFamily="49" charset="-122"/>
            </a:endParaRPr>
          </a:p>
        </p:txBody>
      </p:sp>
      <p:sp>
        <p:nvSpPr>
          <p:cNvPr id="101379" name="Text Box 3"/>
          <p:cNvSpPr txBox="1"/>
          <p:nvPr/>
        </p:nvSpPr>
        <p:spPr>
          <a:xfrm>
            <a:off x="689610" y="3872865"/>
            <a:ext cx="1943100" cy="398780"/>
          </a:xfrm>
          <a:prstGeom prst="rect">
            <a:avLst/>
          </a:prstGeom>
          <a:noFill/>
          <a:ln w="9525">
            <a:noFill/>
          </a:ln>
        </p:spPr>
        <p:txBody>
          <a:bodyPr>
            <a:spAutoFit/>
          </a:bodyPr>
          <a:lstStyle/>
          <a:p>
            <a:pPr lvl="0" eaLnBrk="1" hangingPunct="1">
              <a:spcBef>
                <a:spcPct val="50000"/>
              </a:spcBef>
            </a:pPr>
            <a:r>
              <a:rPr lang="zh-CN" altLang="en-US" sz="2000" b="1" dirty="0">
                <a:solidFill>
                  <a:schemeClr val="tx1"/>
                </a:solidFill>
                <a:latin typeface="楷体_GB2312" panose="02010609030101010101" charset="-122"/>
                <a:ea typeface="楷体_GB2312" panose="02010609030101010101" charset="-122"/>
              </a:rPr>
              <a:t>（</a:t>
            </a:r>
            <a:r>
              <a:rPr lang="en-US" altLang="zh-CN" sz="2000" b="1" dirty="0">
                <a:solidFill>
                  <a:schemeClr val="tx1"/>
                </a:solidFill>
                <a:latin typeface="楷体_GB2312" panose="02010609030101010101" charset="-122"/>
                <a:ea typeface="楷体_GB2312" panose="02010609030101010101" charset="-122"/>
              </a:rPr>
              <a:t>1</a:t>
            </a:r>
            <a:r>
              <a:rPr lang="zh-CN" altLang="en-US" sz="2000" b="1" dirty="0">
                <a:solidFill>
                  <a:schemeClr val="tx1"/>
                </a:solidFill>
                <a:latin typeface="楷体_GB2312" panose="02010609030101010101" charset="-122"/>
                <a:ea typeface="楷体_GB2312" panose="02010609030101010101" charset="-122"/>
              </a:rPr>
              <a:t>）土地改革</a:t>
            </a:r>
            <a:endParaRPr lang="zh-CN" altLang="en-US" sz="2000" b="1" dirty="0">
              <a:solidFill>
                <a:schemeClr val="tx1"/>
              </a:solidFill>
              <a:latin typeface="楷体_GB2312" panose="02010609030101010101" charset="-122"/>
              <a:ea typeface="楷体_GB2312" panose="02010609030101010101" charset="-122"/>
            </a:endParaRPr>
          </a:p>
        </p:txBody>
      </p:sp>
      <p:sp>
        <p:nvSpPr>
          <p:cNvPr id="101380" name="Text Box 4"/>
          <p:cNvSpPr txBox="1"/>
          <p:nvPr/>
        </p:nvSpPr>
        <p:spPr>
          <a:xfrm>
            <a:off x="3535680" y="3801110"/>
            <a:ext cx="3016885" cy="398780"/>
          </a:xfrm>
          <a:prstGeom prst="rect">
            <a:avLst/>
          </a:prstGeom>
          <a:noFill/>
          <a:ln w="9525">
            <a:noFill/>
          </a:ln>
        </p:spPr>
        <p:txBody>
          <a:bodyPr wrap="square">
            <a:spAutoFit/>
          </a:bodyPr>
          <a:lstStyle/>
          <a:p>
            <a:pPr lvl="0" eaLnBrk="1" hangingPunct="1">
              <a:spcBef>
                <a:spcPct val="50000"/>
              </a:spcBef>
            </a:pPr>
            <a:r>
              <a:rPr lang="zh-CN" altLang="en-US" sz="2000" b="1" dirty="0">
                <a:latin typeface="楷体_GB2312" panose="02010609030101010101" charset="-122"/>
                <a:ea typeface="楷体_GB2312" panose="02010609030101010101" charset="-122"/>
              </a:rPr>
              <a:t>（</a:t>
            </a:r>
            <a:r>
              <a:rPr lang="en-US" altLang="zh-CN" sz="2000" b="1" dirty="0">
                <a:latin typeface="楷体_GB2312" panose="02010609030101010101" charset="-122"/>
                <a:ea typeface="楷体_GB2312" panose="02010609030101010101" charset="-122"/>
              </a:rPr>
              <a:t>2</a:t>
            </a:r>
            <a:r>
              <a:rPr lang="zh-CN" altLang="en-US" sz="2000" b="1" dirty="0">
                <a:latin typeface="楷体_GB2312" panose="02010609030101010101" charset="-122"/>
                <a:ea typeface="楷体_GB2312" panose="02010609030101010101" charset="-122"/>
              </a:rPr>
              <a:t>）农业合作化</a:t>
            </a:r>
            <a:endParaRPr lang="zh-CN" altLang="en-US" sz="2000" b="1" dirty="0">
              <a:latin typeface="楷体_GB2312" panose="02010609030101010101" charset="-122"/>
              <a:ea typeface="楷体_GB2312" panose="02010609030101010101" charset="-122"/>
            </a:endParaRPr>
          </a:p>
        </p:txBody>
      </p:sp>
      <p:sp>
        <p:nvSpPr>
          <p:cNvPr id="101381" name="Text Box 5"/>
          <p:cNvSpPr txBox="1"/>
          <p:nvPr/>
        </p:nvSpPr>
        <p:spPr>
          <a:xfrm>
            <a:off x="706120" y="4488180"/>
            <a:ext cx="3095625" cy="398780"/>
          </a:xfrm>
          <a:prstGeom prst="rect">
            <a:avLst/>
          </a:prstGeom>
          <a:noFill/>
          <a:ln w="9525">
            <a:noFill/>
          </a:ln>
        </p:spPr>
        <p:txBody>
          <a:bodyPr wrap="square">
            <a:spAutoFit/>
          </a:bodyPr>
          <a:lstStyle/>
          <a:p>
            <a:pPr lvl="0" eaLnBrk="1" hangingPunct="1">
              <a:spcBef>
                <a:spcPct val="50000"/>
              </a:spcBef>
            </a:pPr>
            <a:r>
              <a:rPr lang="zh-CN" altLang="en-US" sz="2000" b="1" dirty="0">
                <a:latin typeface="楷体_GB2312" panose="02010609030101010101" charset="-122"/>
                <a:ea typeface="楷体_GB2312" panose="02010609030101010101" charset="-122"/>
              </a:rPr>
              <a:t>（</a:t>
            </a:r>
            <a:r>
              <a:rPr lang="en-US" altLang="zh-CN" sz="2000" b="1" dirty="0">
                <a:latin typeface="楷体_GB2312" panose="02010609030101010101" charset="-122"/>
                <a:ea typeface="楷体_GB2312" panose="02010609030101010101" charset="-122"/>
              </a:rPr>
              <a:t>3</a:t>
            </a:r>
            <a:r>
              <a:rPr lang="zh-CN" altLang="en-US" sz="2000" b="1" dirty="0">
                <a:latin typeface="楷体_GB2312" panose="02010609030101010101" charset="-122"/>
                <a:ea typeface="楷体_GB2312" panose="02010609030101010101" charset="-122"/>
              </a:rPr>
              <a:t>）人民公社化运动</a:t>
            </a:r>
            <a:endParaRPr lang="zh-CN" altLang="en-US" sz="2000" b="1" dirty="0">
              <a:latin typeface="楷体_GB2312" panose="02010609030101010101" charset="-122"/>
              <a:ea typeface="楷体_GB2312" panose="02010609030101010101" charset="-122"/>
            </a:endParaRPr>
          </a:p>
        </p:txBody>
      </p:sp>
      <p:sp>
        <p:nvSpPr>
          <p:cNvPr id="101382" name="Text Box 6"/>
          <p:cNvSpPr txBox="1"/>
          <p:nvPr/>
        </p:nvSpPr>
        <p:spPr>
          <a:xfrm>
            <a:off x="3519170" y="4488180"/>
            <a:ext cx="3200400" cy="398780"/>
          </a:xfrm>
          <a:prstGeom prst="rect">
            <a:avLst/>
          </a:prstGeom>
          <a:noFill/>
          <a:ln w="9525">
            <a:noFill/>
          </a:ln>
        </p:spPr>
        <p:txBody>
          <a:bodyPr>
            <a:spAutoFit/>
          </a:bodyPr>
          <a:lstStyle/>
          <a:p>
            <a:pPr lvl="0" eaLnBrk="1" hangingPunct="1">
              <a:spcBef>
                <a:spcPct val="50000"/>
              </a:spcBef>
            </a:pPr>
            <a:r>
              <a:rPr lang="zh-CN" altLang="en-US" sz="2000" b="1" dirty="0">
                <a:latin typeface="楷体_GB2312" panose="02010609030101010101" charset="-122"/>
                <a:ea typeface="楷体_GB2312" panose="02010609030101010101" charset="-122"/>
              </a:rPr>
              <a:t>（</a:t>
            </a:r>
            <a:r>
              <a:rPr lang="en-US" altLang="zh-CN" sz="2000" b="1" dirty="0">
                <a:latin typeface="楷体_GB2312" panose="02010609030101010101" charset="-122"/>
                <a:ea typeface="楷体_GB2312" panose="02010609030101010101" charset="-122"/>
              </a:rPr>
              <a:t>4</a:t>
            </a:r>
            <a:r>
              <a:rPr lang="zh-CN" altLang="en-US" sz="2000" b="1" dirty="0">
                <a:latin typeface="楷体_GB2312" panose="02010609030101010101" charset="-122"/>
                <a:ea typeface="楷体_GB2312" panose="02010609030101010101" charset="-122"/>
              </a:rPr>
              <a:t>）家庭联产承包责任制</a:t>
            </a:r>
            <a:endParaRPr lang="zh-CN" altLang="en-US" sz="2000" b="1" dirty="0">
              <a:latin typeface="楷体_GB2312" panose="02010609030101010101" charset="-122"/>
              <a:ea typeface="楷体_GB2312" panose="02010609030101010101" charset="-122"/>
            </a:endParaRPr>
          </a:p>
        </p:txBody>
      </p:sp>
      <p:sp>
        <p:nvSpPr>
          <p:cNvPr id="101383" name="Rectangle 7"/>
          <p:cNvSpPr/>
          <p:nvPr/>
        </p:nvSpPr>
        <p:spPr>
          <a:xfrm>
            <a:off x="523875" y="551498"/>
            <a:ext cx="8515985" cy="521970"/>
          </a:xfrm>
          <a:prstGeom prst="rect">
            <a:avLst/>
          </a:prstGeom>
          <a:noFill/>
          <a:ln w="9525">
            <a:noFill/>
          </a:ln>
        </p:spPr>
        <p:txBody>
          <a:bodyPr wrap="square" anchor="ctr">
            <a:spAutoFit/>
          </a:bodyPr>
          <a:lstStyle/>
          <a:p>
            <a:pPr lvl="0" eaLnBrk="1" hangingPunct="1">
              <a:spcBef>
                <a:spcPct val="50000"/>
              </a:spcBef>
            </a:pPr>
            <a:r>
              <a:rPr lang="zh-CN" altLang="en-US" sz="2800" dirty="0">
                <a:latin typeface="黑体" panose="02010609060101010101" pitchFamily="49" charset="-122"/>
                <a:ea typeface="黑体" panose="02010609060101010101" pitchFamily="49" charset="-122"/>
              </a:rPr>
              <a:t>（九）：</a:t>
            </a:r>
            <a:r>
              <a:rPr lang="zh-CN" altLang="en-US" sz="2800" dirty="0">
                <a:solidFill>
                  <a:schemeClr val="tx1"/>
                </a:solidFill>
                <a:latin typeface="黑体" panose="02010609060101010101" pitchFamily="49" charset="-122"/>
                <a:ea typeface="黑体" panose="02010609060101010101" pitchFamily="49" charset="-122"/>
              </a:rPr>
              <a:t>党的历史上三次工作重心的转移</a:t>
            </a:r>
            <a:r>
              <a:rPr lang="en-US" altLang="zh-CN" sz="2800" dirty="0">
                <a:solidFill>
                  <a:schemeClr val="tx1"/>
                </a:solidFill>
                <a:latin typeface="黑体" panose="02010609060101010101" pitchFamily="49" charset="-122"/>
                <a:ea typeface="黑体" panose="02010609060101010101" pitchFamily="49" charset="-122"/>
              </a:rPr>
              <a:t> </a:t>
            </a:r>
            <a:endParaRPr lang="en-US" altLang="zh-CN" sz="2800" dirty="0">
              <a:solidFill>
                <a:schemeClr val="tx1"/>
              </a:solidFill>
              <a:latin typeface="黑体" panose="02010609060101010101" pitchFamily="49" charset="-122"/>
              <a:ea typeface="黑体" panose="02010609060101010101" pitchFamily="49" charset="-122"/>
            </a:endParaRPr>
          </a:p>
        </p:txBody>
      </p:sp>
      <p:sp>
        <p:nvSpPr>
          <p:cNvPr id="101384" name="Rectangle 8"/>
          <p:cNvSpPr/>
          <p:nvPr/>
        </p:nvSpPr>
        <p:spPr>
          <a:xfrm>
            <a:off x="617855" y="1941830"/>
            <a:ext cx="8321040" cy="398780"/>
          </a:xfrm>
          <a:prstGeom prst="rect">
            <a:avLst/>
          </a:prstGeom>
          <a:noFill/>
          <a:ln w="9525">
            <a:noFill/>
          </a:ln>
        </p:spPr>
        <p:txBody>
          <a:bodyPr wrap="square">
            <a:spAutoFit/>
          </a:bodyPr>
          <a:lstStyle/>
          <a:p>
            <a:pPr lvl="0" eaLnBrk="1" hangingPunct="1">
              <a:spcBef>
                <a:spcPct val="50000"/>
              </a:spcBef>
            </a:pPr>
            <a:r>
              <a:rPr lang="zh-CN" altLang="en-US" sz="2000" b="1" dirty="0">
                <a:latin typeface="楷体_GB2312" panose="02010609030101010101" charset="-122"/>
                <a:ea typeface="楷体_GB2312" panose="02010609030101010101" charset="-122"/>
              </a:rPr>
              <a:t>（</a:t>
            </a:r>
            <a:r>
              <a:rPr lang="en-US" altLang="zh-CN" sz="2000" b="1" dirty="0">
                <a:latin typeface="楷体_GB2312" panose="02010609030101010101" charset="-122"/>
                <a:ea typeface="楷体_GB2312" panose="02010609030101010101" charset="-122"/>
              </a:rPr>
              <a:t>2</a:t>
            </a:r>
            <a:r>
              <a:rPr lang="zh-CN" altLang="en-US" sz="2000" b="1" dirty="0">
                <a:latin typeface="楷体_GB2312" panose="02010609030101010101" charset="-122"/>
                <a:ea typeface="楷体_GB2312" panose="02010609030101010101" charset="-122"/>
              </a:rPr>
              <a:t>）</a:t>
            </a:r>
            <a:r>
              <a:rPr lang="en-US" altLang="zh-CN" sz="2000" b="1" dirty="0">
                <a:latin typeface="楷体_GB2312" panose="02010609030101010101" charset="-122"/>
                <a:ea typeface="楷体_GB2312" panose="02010609030101010101" charset="-122"/>
              </a:rPr>
              <a:t>1949</a:t>
            </a:r>
            <a:r>
              <a:rPr lang="zh-CN" altLang="en-US" sz="2000" b="1" dirty="0">
                <a:latin typeface="楷体_GB2312" panose="02010609030101010101" charset="-122"/>
                <a:ea typeface="楷体_GB2312" panose="02010609030101010101" charset="-122"/>
              </a:rPr>
              <a:t>年，中共七届二中全会，决定党的工作重心由农村转入城市。</a:t>
            </a:r>
            <a:endParaRPr lang="zh-CN" altLang="en-US" sz="2000" b="1" dirty="0">
              <a:latin typeface="楷体_GB2312" panose="02010609030101010101" charset="-122"/>
              <a:ea typeface="楷体_GB2312" panose="02010609030101010101" charset="-122"/>
            </a:endParaRPr>
          </a:p>
        </p:txBody>
      </p:sp>
      <p:sp>
        <p:nvSpPr>
          <p:cNvPr id="101385" name="Rectangle 9"/>
          <p:cNvSpPr/>
          <p:nvPr/>
        </p:nvSpPr>
        <p:spPr>
          <a:xfrm>
            <a:off x="588645" y="2573496"/>
            <a:ext cx="8992870" cy="398780"/>
          </a:xfrm>
          <a:prstGeom prst="rect">
            <a:avLst/>
          </a:prstGeom>
          <a:noFill/>
          <a:ln w="9525">
            <a:noFill/>
          </a:ln>
        </p:spPr>
        <p:txBody>
          <a:bodyPr wrap="none">
            <a:spAutoFit/>
          </a:bodyPr>
          <a:lstStyle/>
          <a:p>
            <a:pPr lvl="0" eaLnBrk="1" hangingPunct="1">
              <a:spcBef>
                <a:spcPct val="50000"/>
              </a:spcBef>
            </a:pPr>
            <a:r>
              <a:rPr lang="zh-CN" altLang="en-US" sz="2000" b="1" dirty="0">
                <a:solidFill>
                  <a:schemeClr val="tx1"/>
                </a:solidFill>
                <a:latin typeface="楷体_GB2312" panose="02010609030101010101" charset="-122"/>
                <a:ea typeface="楷体_GB2312" panose="02010609030101010101" charset="-122"/>
              </a:rPr>
              <a:t>（</a:t>
            </a:r>
            <a:r>
              <a:rPr lang="en-US" altLang="zh-CN" sz="2000" b="1" dirty="0">
                <a:solidFill>
                  <a:schemeClr val="tx1"/>
                </a:solidFill>
                <a:latin typeface="楷体_GB2312" panose="02010609030101010101" charset="-122"/>
                <a:ea typeface="楷体_GB2312" panose="02010609030101010101" charset="-122"/>
              </a:rPr>
              <a:t>3</a:t>
            </a:r>
            <a:r>
              <a:rPr lang="zh-CN" altLang="en-US" sz="2000" b="1" dirty="0">
                <a:solidFill>
                  <a:schemeClr val="tx1"/>
                </a:solidFill>
                <a:latin typeface="楷体_GB2312" panose="02010609030101010101" charset="-122"/>
                <a:ea typeface="楷体_GB2312" panose="02010609030101010101" charset="-122"/>
              </a:rPr>
              <a:t>）</a:t>
            </a:r>
            <a:r>
              <a:rPr lang="en-US" altLang="zh-CN" sz="2000" b="1" dirty="0">
                <a:solidFill>
                  <a:schemeClr val="tx1"/>
                </a:solidFill>
                <a:latin typeface="楷体_GB2312" panose="02010609030101010101" charset="-122"/>
                <a:ea typeface="楷体_GB2312" panose="02010609030101010101" charset="-122"/>
              </a:rPr>
              <a:t>1978</a:t>
            </a:r>
            <a:r>
              <a:rPr lang="zh-CN" altLang="en-US" sz="2000" b="1" dirty="0">
                <a:solidFill>
                  <a:schemeClr val="tx1"/>
                </a:solidFill>
                <a:latin typeface="楷体_GB2312" panose="02010609030101010101" charset="-122"/>
                <a:ea typeface="楷体_GB2312" panose="02010609030101010101" charset="-122"/>
              </a:rPr>
              <a:t>年底，十一届三中全会，从阶级斗争为纲转移到以经济建设为中心。</a:t>
            </a:r>
            <a:endParaRPr lang="zh-CN" altLang="en-US" sz="2000" b="1" dirty="0">
              <a:solidFill>
                <a:schemeClr val="tx1"/>
              </a:solidFill>
              <a:latin typeface="楷体_GB2312" panose="02010609030101010101" charset="-122"/>
              <a:ea typeface="楷体_GB2312" panose="02010609030101010101" charset="-122"/>
            </a:endParaRPr>
          </a:p>
        </p:txBody>
      </p:sp>
      <p:sp>
        <p:nvSpPr>
          <p:cNvPr id="101386" name="Rectangle 10"/>
          <p:cNvSpPr/>
          <p:nvPr/>
        </p:nvSpPr>
        <p:spPr>
          <a:xfrm>
            <a:off x="631825" y="1169670"/>
            <a:ext cx="9935210" cy="398780"/>
          </a:xfrm>
          <a:prstGeom prst="rect">
            <a:avLst/>
          </a:prstGeom>
          <a:noFill/>
          <a:ln w="9525">
            <a:noFill/>
          </a:ln>
        </p:spPr>
        <p:txBody>
          <a:bodyPr wrap="square">
            <a:spAutoFit/>
          </a:bodyPr>
          <a:lstStyle/>
          <a:p>
            <a:pPr lvl="0" eaLnBrk="1" hangingPunct="1">
              <a:spcBef>
                <a:spcPct val="50000"/>
              </a:spcBef>
            </a:pPr>
            <a:r>
              <a:rPr lang="zh-CN" altLang="en-US" sz="2000" b="1" dirty="0">
                <a:latin typeface="楷体_GB2312" panose="02010609030101010101" charset="-122"/>
                <a:ea typeface="楷体_GB2312" panose="02010609030101010101" charset="-122"/>
              </a:rPr>
              <a:t>（</a:t>
            </a:r>
            <a:r>
              <a:rPr lang="en-US" altLang="zh-CN" sz="2000" b="1" dirty="0">
                <a:latin typeface="楷体_GB2312" panose="02010609030101010101" charset="-122"/>
                <a:ea typeface="楷体_GB2312" panose="02010609030101010101" charset="-122"/>
              </a:rPr>
              <a:t>1</a:t>
            </a:r>
            <a:r>
              <a:rPr lang="zh-CN" altLang="en-US" sz="2000" b="1" dirty="0">
                <a:latin typeface="楷体_GB2312" panose="02010609030101010101" charset="-122"/>
                <a:ea typeface="楷体_GB2312" panose="02010609030101010101" charset="-122"/>
              </a:rPr>
              <a:t>）</a:t>
            </a:r>
            <a:r>
              <a:rPr lang="en-US" altLang="zh-CN" sz="2000" b="1" dirty="0">
                <a:latin typeface="楷体_GB2312" panose="02010609030101010101" charset="-122"/>
                <a:ea typeface="楷体_GB2312" panose="02010609030101010101" charset="-122"/>
              </a:rPr>
              <a:t>1927</a:t>
            </a:r>
            <a:r>
              <a:rPr lang="zh-CN" altLang="en-US" sz="2000" b="1" dirty="0">
                <a:latin typeface="楷体_GB2312" panose="02010609030101010101" charset="-122"/>
                <a:ea typeface="楷体_GB2312" panose="02010609030101010101" charset="-122"/>
              </a:rPr>
              <a:t>年，秋收起义进攻长沙受挫，由走城市革命道路到走农村包围城市革命道路。</a:t>
            </a:r>
            <a:endParaRPr lang="zh-CN" altLang="en-US" sz="2000" b="1" dirty="0">
              <a:latin typeface="楷体_GB2312" panose="02010609030101010101" charset="-122"/>
              <a:ea typeface="楷体_GB2312" panose="02010609030101010101" charset="-122"/>
            </a:endParaRPr>
          </a:p>
        </p:txBody>
      </p:sp>
      <p:sp>
        <p:nvSpPr>
          <p:cNvPr id="101388" name="Text Box 12"/>
          <p:cNvSpPr txBox="1"/>
          <p:nvPr/>
        </p:nvSpPr>
        <p:spPr>
          <a:xfrm>
            <a:off x="749935" y="4972050"/>
            <a:ext cx="4222115" cy="1168400"/>
          </a:xfrm>
          <a:prstGeom prst="rect">
            <a:avLst/>
          </a:prstGeom>
          <a:noFill/>
          <a:ln w="9525">
            <a:noFill/>
          </a:ln>
        </p:spPr>
        <p:txBody>
          <a:bodyPr wrap="square">
            <a:spAutoFit/>
          </a:bodyPr>
          <a:lstStyle/>
          <a:p>
            <a:pPr lvl="0" eaLnBrk="1" hangingPunct="1">
              <a:spcBef>
                <a:spcPct val="50000"/>
              </a:spcBef>
            </a:pPr>
            <a:r>
              <a:rPr lang="zh-CN" altLang="en-US" sz="2800" dirty="0">
                <a:latin typeface="黑体" panose="02010609060101010101" pitchFamily="49" charset="-122"/>
                <a:ea typeface="黑体" panose="02010609060101010101" pitchFamily="49" charset="-122"/>
              </a:rPr>
              <a:t>（十一）、：</a:t>
            </a:r>
            <a:r>
              <a:rPr lang="zh-CN" altLang="en-US" sz="2800" dirty="0">
                <a:solidFill>
                  <a:srgbClr val="FF0000"/>
                </a:solidFill>
                <a:latin typeface="黑体" panose="02010609060101010101" pitchFamily="49" charset="-122"/>
                <a:ea typeface="黑体" panose="02010609060101010101" pitchFamily="49" charset="-122"/>
              </a:rPr>
              <a:t>近代中国</a:t>
            </a:r>
            <a:endParaRPr lang="zh-CN" altLang="en-US" sz="2800" dirty="0">
              <a:solidFill>
                <a:srgbClr val="FF0000"/>
              </a:solidFill>
              <a:latin typeface="黑体" panose="02010609060101010101" pitchFamily="49" charset="-122"/>
              <a:ea typeface="黑体" panose="02010609060101010101" pitchFamily="49" charset="-122"/>
            </a:endParaRPr>
          </a:p>
          <a:p>
            <a:pPr lvl="0" eaLnBrk="1" hangingPunct="1">
              <a:spcBef>
                <a:spcPct val="50000"/>
              </a:spcBef>
            </a:pPr>
            <a:r>
              <a:rPr lang="zh-CN" altLang="en-US" sz="2800" dirty="0">
                <a:solidFill>
                  <a:srgbClr val="FF0000"/>
                </a:solidFill>
                <a:latin typeface="黑体" panose="02010609060101010101" pitchFamily="49" charset="-122"/>
                <a:ea typeface="黑体" panose="02010609060101010101" pitchFamily="49" charset="-122"/>
              </a:rPr>
              <a:t>实现民主政治的四次机遇</a:t>
            </a:r>
            <a:endParaRPr lang="zh-CN" altLang="en-US" sz="2800" dirty="0">
              <a:solidFill>
                <a:srgbClr val="FF0000"/>
              </a:solidFill>
              <a:latin typeface="黑体" panose="02010609060101010101" pitchFamily="49" charset="-122"/>
              <a:ea typeface="黑体" panose="02010609060101010101" pitchFamily="49" charset="-122"/>
            </a:endParaRPr>
          </a:p>
        </p:txBody>
      </p:sp>
      <p:sp>
        <p:nvSpPr>
          <p:cNvPr id="101390" name="Text Box 14"/>
          <p:cNvSpPr txBox="1"/>
          <p:nvPr/>
        </p:nvSpPr>
        <p:spPr>
          <a:xfrm>
            <a:off x="5550535" y="5005229"/>
            <a:ext cx="1940719" cy="398780"/>
          </a:xfrm>
          <a:prstGeom prst="rect">
            <a:avLst/>
          </a:prstGeom>
          <a:noFill/>
          <a:ln w="9525">
            <a:noFill/>
          </a:ln>
        </p:spPr>
        <p:txBody>
          <a:bodyPr>
            <a:spAutoFit/>
          </a:bodyPr>
          <a:lstStyle/>
          <a:p>
            <a:pPr lvl="0" eaLnBrk="1" hangingPunct="1">
              <a:spcBef>
                <a:spcPct val="50000"/>
              </a:spcBef>
            </a:pPr>
            <a:r>
              <a:rPr lang="zh-CN" altLang="en-US" sz="2000" b="1" dirty="0">
                <a:latin typeface="楷体_GB2312" panose="02010609030101010101" charset="-122"/>
                <a:ea typeface="楷体_GB2312" panose="02010609030101010101" charset="-122"/>
              </a:rPr>
              <a:t>（</a:t>
            </a:r>
            <a:r>
              <a:rPr lang="en-US" altLang="zh-CN" sz="2000" b="1" dirty="0">
                <a:latin typeface="楷体_GB2312" panose="02010609030101010101" charset="-122"/>
                <a:ea typeface="楷体_GB2312" panose="02010609030101010101" charset="-122"/>
              </a:rPr>
              <a:t>1</a:t>
            </a:r>
            <a:r>
              <a:rPr lang="zh-CN" altLang="en-US" sz="2000" b="1" dirty="0">
                <a:latin typeface="楷体_GB2312" panose="02010609030101010101" charset="-122"/>
                <a:ea typeface="楷体_GB2312" panose="02010609030101010101" charset="-122"/>
              </a:rPr>
              <a:t>）戊戌变法</a:t>
            </a:r>
            <a:endParaRPr lang="zh-CN" altLang="en-US" sz="2000" b="1" dirty="0">
              <a:latin typeface="楷体_GB2312" panose="02010609030101010101" charset="-122"/>
              <a:ea typeface="楷体_GB2312" panose="02010609030101010101" charset="-122"/>
            </a:endParaRPr>
          </a:p>
        </p:txBody>
      </p:sp>
      <p:sp>
        <p:nvSpPr>
          <p:cNvPr id="101391" name="Text Box 15"/>
          <p:cNvSpPr txBox="1"/>
          <p:nvPr/>
        </p:nvSpPr>
        <p:spPr>
          <a:xfrm>
            <a:off x="5556250" y="5857240"/>
            <a:ext cx="2628265" cy="398780"/>
          </a:xfrm>
          <a:prstGeom prst="rect">
            <a:avLst/>
          </a:prstGeom>
          <a:noFill/>
          <a:ln w="9525">
            <a:noFill/>
          </a:ln>
        </p:spPr>
        <p:txBody>
          <a:bodyPr wrap="square">
            <a:spAutoFit/>
          </a:bodyPr>
          <a:lstStyle/>
          <a:p>
            <a:pPr lvl="0" eaLnBrk="1" hangingPunct="1">
              <a:spcBef>
                <a:spcPct val="50000"/>
              </a:spcBef>
            </a:pPr>
            <a:r>
              <a:rPr lang="zh-CN" altLang="en-US" sz="2000" dirty="0">
                <a:latin typeface="楷体_GB2312" panose="02010609030101010101" charset="-122"/>
                <a:ea typeface="楷体_GB2312" panose="02010609030101010101" charset="-122"/>
              </a:rPr>
              <a:t>（</a:t>
            </a:r>
            <a:r>
              <a:rPr lang="en-US" altLang="zh-CN" sz="2000" b="1" dirty="0">
                <a:latin typeface="楷体_GB2312" panose="02010609030101010101" charset="-122"/>
                <a:ea typeface="楷体_GB2312" panose="02010609030101010101" charset="-122"/>
              </a:rPr>
              <a:t>3</a:t>
            </a:r>
            <a:r>
              <a:rPr lang="zh-CN" altLang="en-US" sz="2000" b="1" dirty="0">
                <a:latin typeface="楷体_GB2312" panose="02010609030101010101" charset="-122"/>
                <a:ea typeface="楷体_GB2312" panose="02010609030101010101" charset="-122"/>
              </a:rPr>
              <a:t>）国民革命运动</a:t>
            </a:r>
            <a:endParaRPr lang="zh-CN" altLang="en-US" sz="2000" b="1" dirty="0">
              <a:latin typeface="楷体_GB2312" panose="02010609030101010101" charset="-122"/>
              <a:ea typeface="楷体_GB2312" panose="02010609030101010101" charset="-122"/>
            </a:endParaRPr>
          </a:p>
        </p:txBody>
      </p:sp>
      <p:sp>
        <p:nvSpPr>
          <p:cNvPr id="101392" name="Text Box 16"/>
          <p:cNvSpPr txBox="1"/>
          <p:nvPr/>
        </p:nvSpPr>
        <p:spPr>
          <a:xfrm>
            <a:off x="5550535" y="5503545"/>
            <a:ext cx="3770630" cy="398780"/>
          </a:xfrm>
          <a:prstGeom prst="rect">
            <a:avLst/>
          </a:prstGeom>
          <a:noFill/>
          <a:ln w="9525">
            <a:noFill/>
          </a:ln>
        </p:spPr>
        <p:txBody>
          <a:bodyPr wrap="square">
            <a:spAutoFit/>
          </a:bodyPr>
          <a:lstStyle/>
          <a:p>
            <a:pPr lvl="0" eaLnBrk="1" hangingPunct="1">
              <a:spcBef>
                <a:spcPct val="50000"/>
              </a:spcBef>
            </a:pPr>
            <a:r>
              <a:rPr lang="zh-CN" altLang="en-US" sz="2000" dirty="0">
                <a:latin typeface="楷体_GB2312" panose="02010609030101010101" charset="-122"/>
                <a:ea typeface="楷体_GB2312" panose="02010609030101010101" charset="-122"/>
              </a:rPr>
              <a:t>（</a:t>
            </a:r>
            <a:r>
              <a:rPr lang="en-US" altLang="zh-CN" sz="2000" b="1" dirty="0">
                <a:latin typeface="楷体_GB2312" panose="02010609030101010101" charset="-122"/>
                <a:ea typeface="楷体_GB2312" panose="02010609030101010101" charset="-122"/>
              </a:rPr>
              <a:t>2</a:t>
            </a:r>
            <a:r>
              <a:rPr lang="zh-CN" altLang="en-US" sz="2000" b="1" dirty="0">
                <a:latin typeface="楷体_GB2312" panose="02010609030101010101" charset="-122"/>
                <a:ea typeface="楷体_GB2312" panose="02010609030101010101" charset="-122"/>
              </a:rPr>
              <a:t>）辛亥革命和民国建立</a:t>
            </a:r>
            <a:endParaRPr lang="zh-CN" altLang="en-US" sz="2000" b="1" dirty="0">
              <a:latin typeface="楷体_GB2312" panose="02010609030101010101" charset="-122"/>
              <a:ea typeface="楷体_GB2312" panose="02010609030101010101" charset="-122"/>
            </a:endParaRPr>
          </a:p>
        </p:txBody>
      </p:sp>
      <p:sp>
        <p:nvSpPr>
          <p:cNvPr id="101393" name="Text Box 17"/>
          <p:cNvSpPr txBox="1"/>
          <p:nvPr/>
        </p:nvSpPr>
        <p:spPr>
          <a:xfrm>
            <a:off x="5512435" y="6261100"/>
            <a:ext cx="3395980" cy="398780"/>
          </a:xfrm>
          <a:prstGeom prst="rect">
            <a:avLst/>
          </a:prstGeom>
          <a:noFill/>
          <a:ln w="9525">
            <a:noFill/>
          </a:ln>
        </p:spPr>
        <p:txBody>
          <a:bodyPr wrap="square">
            <a:spAutoFit/>
          </a:bodyPr>
          <a:lstStyle/>
          <a:p>
            <a:pPr lvl="0" eaLnBrk="1" hangingPunct="1">
              <a:spcBef>
                <a:spcPct val="50000"/>
              </a:spcBef>
            </a:pPr>
            <a:r>
              <a:rPr lang="zh-CN" altLang="en-US" sz="2000" b="1" dirty="0">
                <a:latin typeface="楷体_GB2312" panose="02010609030101010101" charset="-122"/>
                <a:ea typeface="楷体_GB2312" panose="02010609030101010101" charset="-122"/>
              </a:rPr>
              <a:t>（</a:t>
            </a:r>
            <a:r>
              <a:rPr lang="en-US" altLang="zh-CN" sz="2000" b="1" dirty="0">
                <a:latin typeface="楷体_GB2312" panose="02010609030101010101" charset="-122"/>
                <a:ea typeface="楷体_GB2312" panose="02010609030101010101" charset="-122"/>
              </a:rPr>
              <a:t>4</a:t>
            </a:r>
            <a:r>
              <a:rPr lang="zh-CN" altLang="en-US" sz="2000" b="1" dirty="0">
                <a:latin typeface="楷体_GB2312" panose="02010609030101010101" charset="-122"/>
                <a:ea typeface="楷体_GB2312" panose="02010609030101010101" charset="-122"/>
              </a:rPr>
              <a:t>）重庆谈判与旧政协会议</a:t>
            </a:r>
            <a:endParaRPr lang="zh-CN" altLang="en-US" sz="2000" b="1" dirty="0">
              <a:latin typeface="楷体_GB2312" panose="02010609030101010101" charset="-122"/>
              <a:ea typeface="楷体_GB2312" panose="0201060903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1383"/>
                                        </p:tgtEl>
                                        <p:attrNameLst>
                                          <p:attrName>style.visibility</p:attrName>
                                        </p:attrNameLst>
                                      </p:cBhvr>
                                      <p:to>
                                        <p:strVal val="visible"/>
                                      </p:to>
                                    </p:set>
                                    <p:animEffect transition="in" filter="slide(fromBottom)">
                                      <p:cBhvr>
                                        <p:cTn id="7" dur="500"/>
                                        <p:tgtEl>
                                          <p:spTgt spid="10138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1386"/>
                                        </p:tgtEl>
                                        <p:attrNameLst>
                                          <p:attrName>style.visibility</p:attrName>
                                        </p:attrNameLst>
                                      </p:cBhvr>
                                      <p:to>
                                        <p:strVal val="visible"/>
                                      </p:to>
                                    </p:set>
                                    <p:animEffect transition="in" filter="slide(fromBottom)">
                                      <p:cBhvr>
                                        <p:cTn id="12" dur="500"/>
                                        <p:tgtEl>
                                          <p:spTgt spid="10138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1384"/>
                                        </p:tgtEl>
                                        <p:attrNameLst>
                                          <p:attrName>style.visibility</p:attrName>
                                        </p:attrNameLst>
                                      </p:cBhvr>
                                      <p:to>
                                        <p:strVal val="visible"/>
                                      </p:to>
                                    </p:set>
                                    <p:animEffect transition="in" filter="slide(fromBottom)">
                                      <p:cBhvr>
                                        <p:cTn id="17" dur="500"/>
                                        <p:tgtEl>
                                          <p:spTgt spid="10138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01385"/>
                                        </p:tgtEl>
                                        <p:attrNameLst>
                                          <p:attrName>style.visibility</p:attrName>
                                        </p:attrNameLst>
                                      </p:cBhvr>
                                      <p:to>
                                        <p:strVal val="visible"/>
                                      </p:to>
                                    </p:set>
                                    <p:animEffect transition="in" filter="slide(fromBottom)">
                                      <p:cBhvr>
                                        <p:cTn id="22" dur="500"/>
                                        <p:tgtEl>
                                          <p:spTgt spid="10138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1378"/>
                                        </p:tgtEl>
                                        <p:attrNameLst>
                                          <p:attrName>style.visibility</p:attrName>
                                        </p:attrNameLst>
                                      </p:cBhvr>
                                      <p:to>
                                        <p:strVal val="visible"/>
                                      </p:to>
                                    </p:set>
                                    <p:animEffect transition="in" filter="slide(fromBottom)">
                                      <p:cBhvr>
                                        <p:cTn id="27" dur="500"/>
                                        <p:tgtEl>
                                          <p:spTgt spid="10137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01379"/>
                                        </p:tgtEl>
                                        <p:attrNameLst>
                                          <p:attrName>style.visibility</p:attrName>
                                        </p:attrNameLst>
                                      </p:cBhvr>
                                      <p:to>
                                        <p:strVal val="visible"/>
                                      </p:to>
                                    </p:set>
                                    <p:animEffect transition="in" filter="slide(fromBottom)">
                                      <p:cBhvr>
                                        <p:cTn id="32" dur="500"/>
                                        <p:tgtEl>
                                          <p:spTgt spid="10137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01380"/>
                                        </p:tgtEl>
                                        <p:attrNameLst>
                                          <p:attrName>style.visibility</p:attrName>
                                        </p:attrNameLst>
                                      </p:cBhvr>
                                      <p:to>
                                        <p:strVal val="visible"/>
                                      </p:to>
                                    </p:set>
                                    <p:animEffect transition="in" filter="slide(fromBottom)">
                                      <p:cBhvr>
                                        <p:cTn id="37" dur="500"/>
                                        <p:tgtEl>
                                          <p:spTgt spid="101380"/>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01381"/>
                                        </p:tgtEl>
                                        <p:attrNameLst>
                                          <p:attrName>style.visibility</p:attrName>
                                        </p:attrNameLst>
                                      </p:cBhvr>
                                      <p:to>
                                        <p:strVal val="visible"/>
                                      </p:to>
                                    </p:set>
                                    <p:animEffect transition="in" filter="slide(fromBottom)">
                                      <p:cBhvr>
                                        <p:cTn id="42" dur="500"/>
                                        <p:tgtEl>
                                          <p:spTgt spid="101381"/>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01382"/>
                                        </p:tgtEl>
                                        <p:attrNameLst>
                                          <p:attrName>style.visibility</p:attrName>
                                        </p:attrNameLst>
                                      </p:cBhvr>
                                      <p:to>
                                        <p:strVal val="visible"/>
                                      </p:to>
                                    </p:set>
                                    <p:animEffect transition="in" filter="slide(fromBottom)">
                                      <p:cBhvr>
                                        <p:cTn id="47" dur="500"/>
                                        <p:tgtEl>
                                          <p:spTgt spid="101382"/>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01388"/>
                                        </p:tgtEl>
                                        <p:attrNameLst>
                                          <p:attrName>style.visibility</p:attrName>
                                        </p:attrNameLst>
                                      </p:cBhvr>
                                      <p:to>
                                        <p:strVal val="visible"/>
                                      </p:to>
                                    </p:set>
                                    <p:animEffect transition="in" filter="slide(fromBottom)">
                                      <p:cBhvr>
                                        <p:cTn id="52" dur="500"/>
                                        <p:tgtEl>
                                          <p:spTgt spid="101388"/>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2" fill="hold" grpId="0" nodeType="clickEffect">
                                  <p:stCondLst>
                                    <p:cond delay="0"/>
                                  </p:stCondLst>
                                  <p:childTnLst>
                                    <p:set>
                                      <p:cBhvr>
                                        <p:cTn id="56" dur="1" fill="hold">
                                          <p:stCondLst>
                                            <p:cond delay="0"/>
                                          </p:stCondLst>
                                        </p:cTn>
                                        <p:tgtEl>
                                          <p:spTgt spid="101390"/>
                                        </p:tgtEl>
                                        <p:attrNameLst>
                                          <p:attrName>style.visibility</p:attrName>
                                        </p:attrNameLst>
                                      </p:cBhvr>
                                      <p:to>
                                        <p:strVal val="visible"/>
                                      </p:to>
                                    </p:set>
                                    <p:animEffect transition="in" filter="slide(fromRight)">
                                      <p:cBhvr>
                                        <p:cTn id="57" dur="500"/>
                                        <p:tgtEl>
                                          <p:spTgt spid="101390"/>
                                        </p:tgtEl>
                                      </p:cBhvr>
                                    </p:animEffect>
                                  </p:childTnLst>
                                </p:cTn>
                              </p:par>
                              <p:par>
                                <p:cTn id="58" presetID="12" presetClass="entr" presetSubtype="2" fill="hold" grpId="0" nodeType="withEffect">
                                  <p:stCondLst>
                                    <p:cond delay="0"/>
                                  </p:stCondLst>
                                  <p:childTnLst>
                                    <p:set>
                                      <p:cBhvr>
                                        <p:cTn id="59" dur="1" fill="hold">
                                          <p:stCondLst>
                                            <p:cond delay="0"/>
                                          </p:stCondLst>
                                        </p:cTn>
                                        <p:tgtEl>
                                          <p:spTgt spid="101392"/>
                                        </p:tgtEl>
                                        <p:attrNameLst>
                                          <p:attrName>style.visibility</p:attrName>
                                        </p:attrNameLst>
                                      </p:cBhvr>
                                      <p:to>
                                        <p:strVal val="visible"/>
                                      </p:to>
                                    </p:set>
                                    <p:animEffect transition="in" filter="slide(fromRight)">
                                      <p:cBhvr>
                                        <p:cTn id="60" dur="500"/>
                                        <p:tgtEl>
                                          <p:spTgt spid="101392"/>
                                        </p:tgtEl>
                                      </p:cBhvr>
                                    </p:animEffect>
                                  </p:childTnLst>
                                </p:cTn>
                              </p:par>
                              <p:par>
                                <p:cTn id="61" presetID="12" presetClass="entr" presetSubtype="2" fill="hold" grpId="0" nodeType="withEffect">
                                  <p:stCondLst>
                                    <p:cond delay="0"/>
                                  </p:stCondLst>
                                  <p:childTnLst>
                                    <p:set>
                                      <p:cBhvr>
                                        <p:cTn id="62" dur="1" fill="hold">
                                          <p:stCondLst>
                                            <p:cond delay="0"/>
                                          </p:stCondLst>
                                        </p:cTn>
                                        <p:tgtEl>
                                          <p:spTgt spid="101391"/>
                                        </p:tgtEl>
                                        <p:attrNameLst>
                                          <p:attrName>style.visibility</p:attrName>
                                        </p:attrNameLst>
                                      </p:cBhvr>
                                      <p:to>
                                        <p:strVal val="visible"/>
                                      </p:to>
                                    </p:set>
                                    <p:animEffect transition="in" filter="slide(fromRight)">
                                      <p:cBhvr>
                                        <p:cTn id="63" dur="500"/>
                                        <p:tgtEl>
                                          <p:spTgt spid="101391"/>
                                        </p:tgtEl>
                                      </p:cBhvr>
                                    </p:animEffect>
                                  </p:childTnLst>
                                </p:cTn>
                              </p:par>
                              <p:par>
                                <p:cTn id="64" presetID="12" presetClass="entr" presetSubtype="2" fill="hold" grpId="0" nodeType="withEffect">
                                  <p:stCondLst>
                                    <p:cond delay="0"/>
                                  </p:stCondLst>
                                  <p:childTnLst>
                                    <p:set>
                                      <p:cBhvr>
                                        <p:cTn id="65" dur="1" fill="hold">
                                          <p:stCondLst>
                                            <p:cond delay="0"/>
                                          </p:stCondLst>
                                        </p:cTn>
                                        <p:tgtEl>
                                          <p:spTgt spid="101393"/>
                                        </p:tgtEl>
                                        <p:attrNameLst>
                                          <p:attrName>style.visibility</p:attrName>
                                        </p:attrNameLst>
                                      </p:cBhvr>
                                      <p:to>
                                        <p:strVal val="visible"/>
                                      </p:to>
                                    </p:set>
                                    <p:animEffect transition="in" filter="slide(fromRight)">
                                      <p:cBhvr>
                                        <p:cTn id="66" dur="500"/>
                                        <p:tgtEl>
                                          <p:spTgt spid="101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p:bldP spid="101379" grpId="0"/>
      <p:bldP spid="101380" grpId="0"/>
      <p:bldP spid="101381" grpId="0"/>
      <p:bldP spid="101382" grpId="0"/>
      <p:bldP spid="101383" grpId="0"/>
      <p:bldP spid="101384" grpId="0"/>
      <p:bldP spid="101385" grpId="0"/>
      <p:bldP spid="101386" grpId="0"/>
      <p:bldP spid="101388" grpId="0"/>
      <p:bldP spid="101390" grpId="0"/>
      <p:bldP spid="101391" grpId="0"/>
      <p:bldP spid="101392" grpId="0"/>
      <p:bldP spid="10139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2"/>
          <p:cNvSpPr txBox="1"/>
          <p:nvPr/>
        </p:nvSpPr>
        <p:spPr>
          <a:xfrm>
            <a:off x="671195" y="1258570"/>
            <a:ext cx="8345805" cy="460375"/>
          </a:xfrm>
          <a:prstGeom prst="rect">
            <a:avLst/>
          </a:prstGeom>
          <a:noFill/>
          <a:ln w="9525">
            <a:noFill/>
          </a:ln>
        </p:spPr>
        <p:txBody>
          <a:bodyPr wrap="square" anchor="t">
            <a:spAutoFit/>
          </a:bodyPr>
          <a:lstStyle/>
          <a:p>
            <a:pPr lvl="0" indent="0">
              <a:buFont typeface="Arial" panose="020B0604020202020204" pitchFamily="34" charset="0"/>
              <a:buNone/>
            </a:pPr>
            <a:r>
              <a:rPr lang="zh-CN" altLang="en-US" sz="2400" b="1" dirty="0">
                <a:latin typeface="楷体" panose="02010609060101010101" charset="-122"/>
                <a:ea typeface="宋体" panose="02010600030101010101" pitchFamily="2" charset="-122"/>
                <a:sym typeface="Arial" panose="020B0604020202020204" pitchFamily="34" charset="0"/>
              </a:rPr>
              <a:t>（</a:t>
            </a:r>
            <a:r>
              <a:rPr lang="en-US" altLang="zh-CN" sz="2400" b="1" dirty="0">
                <a:latin typeface="楷体" panose="02010609060101010101" charset="-122"/>
                <a:ea typeface="宋体" panose="02010600030101010101" pitchFamily="2" charset="-122"/>
                <a:sym typeface="Arial" panose="020B0604020202020204" pitchFamily="34" charset="0"/>
              </a:rPr>
              <a:t>1</a:t>
            </a:r>
            <a:r>
              <a:rPr lang="zh-CN" altLang="en-US" sz="2400" b="1" dirty="0">
                <a:latin typeface="楷体" panose="02010609060101010101" charset="-122"/>
                <a:ea typeface="宋体" panose="02010600030101010101" pitchFamily="2" charset="-122"/>
                <a:sym typeface="Arial" panose="020B0604020202020204" pitchFamily="34" charset="0"/>
              </a:rPr>
              <a:t>）自由竞争资本主义时期（</a:t>
            </a:r>
            <a:r>
              <a:rPr lang="zh-CN" altLang="en-US" sz="2400" b="1" dirty="0">
                <a:latin typeface="楷体" panose="02010609060101010101" charset="-122"/>
                <a:ea typeface="楷体" panose="02010609060101010101" charset="-122"/>
                <a:sym typeface="Arial" panose="020B0604020202020204" pitchFamily="34" charset="0"/>
              </a:rPr>
              <a:t>18世纪60年代—19世纪70年代）</a:t>
            </a:r>
            <a:endParaRPr lang="zh-CN" altLang="en-US" sz="2400" b="1" dirty="0">
              <a:latin typeface="楷体" panose="02010609060101010101" charset="-122"/>
              <a:ea typeface="楷体" panose="02010609060101010101" charset="-122"/>
              <a:sym typeface="Arial" panose="020B0604020202020204" pitchFamily="34" charset="0"/>
            </a:endParaRPr>
          </a:p>
        </p:txBody>
      </p:sp>
      <p:sp>
        <p:nvSpPr>
          <p:cNvPr id="22531" name="Text Box 3"/>
          <p:cNvSpPr txBox="1"/>
          <p:nvPr/>
        </p:nvSpPr>
        <p:spPr>
          <a:xfrm>
            <a:off x="832485" y="2117090"/>
            <a:ext cx="8250555" cy="2014855"/>
          </a:xfrm>
          <a:prstGeom prst="rect">
            <a:avLst/>
          </a:prstGeom>
          <a:noFill/>
          <a:ln w="9525">
            <a:noFill/>
          </a:ln>
        </p:spPr>
        <p:txBody>
          <a:bodyPr wrap="square" anchor="t">
            <a:spAutoFit/>
          </a:bodyPr>
          <a:lstStyle/>
          <a:p>
            <a:pPr lvl="0" indent="0">
              <a:lnSpc>
                <a:spcPct val="125000"/>
              </a:lnSpc>
              <a:buFont typeface="Arial" panose="020B0604020202020204" pitchFamily="34" charset="0"/>
              <a:buNone/>
            </a:pPr>
            <a:r>
              <a:rPr lang="en-US" altLang="zh-CN" sz="2000" b="1" dirty="0">
                <a:latin typeface="黑体" panose="02010609060101010101" pitchFamily="49" charset="-122"/>
                <a:ea typeface="黑体" panose="02010609060101010101" pitchFamily="49" charset="-122"/>
                <a:cs typeface="宋体" panose="02010600030101010101" pitchFamily="2" charset="-122"/>
                <a:sym typeface="Wingdings" panose="05000000000000000000" charset="0"/>
              </a:rPr>
              <a:t>①</a:t>
            </a:r>
            <a:r>
              <a:rPr lang="zh-CN" altLang="en-US" sz="2000" b="1" dirty="0">
                <a:latin typeface="Arial" panose="020B0604020202020204" pitchFamily="34" charset="0"/>
                <a:ea typeface="宋体" panose="02010600030101010101" pitchFamily="2" charset="-122"/>
              </a:rPr>
              <a:t>重要特征</a:t>
            </a:r>
            <a:r>
              <a:rPr lang="en-US" altLang="zh-CN" sz="2000" b="1" dirty="0">
                <a:latin typeface="楷体" panose="02010609060101010101" charset="-122"/>
                <a:ea typeface="楷体" panose="02010609060101010101" charset="-122"/>
              </a:rPr>
              <a:t> </a:t>
            </a:r>
            <a:endParaRPr lang="en-US" altLang="zh-CN" sz="2000" b="1" dirty="0">
              <a:latin typeface="楷体" panose="02010609060101010101" charset="-122"/>
              <a:ea typeface="楷体" panose="02010609060101010101" charset="-122"/>
            </a:endParaRPr>
          </a:p>
          <a:p>
            <a:pPr lvl="0" indent="0">
              <a:lnSpc>
                <a:spcPct val="125000"/>
              </a:lnSpc>
              <a:buFont typeface="Arial" panose="020B0604020202020204" pitchFamily="34" charset="0"/>
              <a:buNone/>
            </a:pPr>
            <a:r>
              <a:rPr lang="en-US" altLang="zh-CN" sz="2000" b="1" dirty="0">
                <a:latin typeface="楷体" panose="02010609060101010101" charset="-122"/>
                <a:ea typeface="楷体" panose="02010609060101010101" charset="-122"/>
              </a:rPr>
              <a:t>A</a:t>
            </a:r>
            <a:r>
              <a:rPr lang="zh-CN" altLang="en-US" sz="2000" b="1" dirty="0">
                <a:latin typeface="楷体" panose="02010609060101010101" charset="-122"/>
                <a:ea typeface="楷体" panose="02010609060101010101" charset="-122"/>
              </a:rPr>
              <a:t>生产方式——大机器生产（蒸汽机）</a:t>
            </a:r>
            <a:endParaRPr lang="zh-CN" altLang="en-US" sz="2000" b="1" dirty="0">
              <a:latin typeface="楷体" panose="02010609060101010101" charset="-122"/>
              <a:ea typeface="楷体" panose="02010609060101010101" charset="-122"/>
            </a:endParaRPr>
          </a:p>
          <a:p>
            <a:pPr lvl="0" indent="0">
              <a:lnSpc>
                <a:spcPct val="125000"/>
              </a:lnSpc>
              <a:buFont typeface="Arial" panose="020B0604020202020204" pitchFamily="34" charset="0"/>
              <a:buNone/>
            </a:pPr>
            <a:r>
              <a:rPr lang="en-US" altLang="zh-CN" sz="2000" b="1" dirty="0">
                <a:latin typeface="楷体" panose="02010609060101010101" charset="-122"/>
                <a:ea typeface="楷体" panose="02010609060101010101" charset="-122"/>
              </a:rPr>
              <a:t>B</a:t>
            </a:r>
            <a:r>
              <a:rPr lang="zh-CN" altLang="en-US" sz="2000" b="1" dirty="0">
                <a:latin typeface="楷体" panose="02010609060101010101" charset="-122"/>
                <a:ea typeface="楷体" panose="02010609060101010101" charset="-122"/>
              </a:rPr>
              <a:t>生产组织形式——工厂</a:t>
            </a:r>
            <a:endParaRPr lang="zh-CN" altLang="en-US" sz="2000" b="1" dirty="0">
              <a:latin typeface="楷体" panose="02010609060101010101" charset="-122"/>
              <a:ea typeface="楷体" panose="02010609060101010101" charset="-122"/>
            </a:endParaRPr>
          </a:p>
          <a:p>
            <a:pPr lvl="0" indent="0">
              <a:lnSpc>
                <a:spcPct val="125000"/>
              </a:lnSpc>
              <a:buFont typeface="Arial" panose="020B0604020202020204" pitchFamily="34" charset="0"/>
              <a:buNone/>
            </a:pPr>
            <a:r>
              <a:rPr lang="en-US" altLang="zh-CN" sz="2000" b="1" dirty="0">
                <a:latin typeface="楷体" panose="02010609060101010101" charset="-122"/>
                <a:ea typeface="楷体" panose="02010609060101010101" charset="-122"/>
              </a:rPr>
              <a:t>C </a:t>
            </a:r>
            <a:r>
              <a:rPr lang="zh-CN" altLang="en-US" sz="2000" b="1" dirty="0">
                <a:latin typeface="楷体" panose="02010609060101010101" charset="-122"/>
                <a:ea typeface="楷体" panose="02010609060101010101" charset="-122"/>
              </a:rPr>
              <a:t>经济发展指导思想——自由主义（亚当·斯密  1776年 《国富论》 强调市场的调节作用）               </a:t>
            </a:r>
            <a:r>
              <a:rPr lang="zh-CN" altLang="en-US" b="1" dirty="0">
                <a:latin typeface="楷体" panose="02010609060101010101" charset="-122"/>
                <a:ea typeface="楷体" panose="02010609060101010101" charset="-122"/>
              </a:rPr>
              <a:t>               </a:t>
            </a:r>
            <a:endParaRPr lang="zh-CN" altLang="en-US" b="1" dirty="0">
              <a:latin typeface="楷体" panose="02010609060101010101" charset="-122"/>
              <a:ea typeface="楷体" panose="02010609060101010101" charset="-122"/>
            </a:endParaRPr>
          </a:p>
        </p:txBody>
      </p:sp>
      <p:sp>
        <p:nvSpPr>
          <p:cNvPr id="22532" name="Text Box 4"/>
          <p:cNvSpPr txBox="1"/>
          <p:nvPr/>
        </p:nvSpPr>
        <p:spPr>
          <a:xfrm>
            <a:off x="851535" y="4382770"/>
            <a:ext cx="6743700" cy="1938020"/>
          </a:xfrm>
          <a:prstGeom prst="rect">
            <a:avLst/>
          </a:prstGeom>
          <a:noFill/>
          <a:ln w="9525">
            <a:noFill/>
          </a:ln>
        </p:spPr>
        <p:txBody>
          <a:bodyPr anchor="t">
            <a:spAutoFit/>
          </a:bodyPr>
          <a:lstStyle/>
          <a:p>
            <a:pPr lvl="0" indent="0">
              <a:lnSpc>
                <a:spcPct val="150000"/>
              </a:lnSpc>
              <a:buFont typeface="Arial" panose="020B0604020202020204" pitchFamily="34" charset="0"/>
              <a:buNone/>
            </a:pPr>
            <a:r>
              <a:rPr lang="en-US" altLang="zh-CN" sz="2000" b="1" dirty="0">
                <a:latin typeface="黑体" panose="02010609060101010101" pitchFamily="49" charset="-122"/>
                <a:ea typeface="黑体" panose="02010609060101010101" pitchFamily="49" charset="-122"/>
                <a:cs typeface="宋体" panose="02010600030101010101" pitchFamily="2" charset="-122"/>
                <a:sym typeface="Wingdings" panose="05000000000000000000" charset="0"/>
              </a:rPr>
              <a:t>②</a:t>
            </a:r>
            <a:r>
              <a:rPr lang="zh-CN" altLang="en-US" sz="2000" b="1" dirty="0">
                <a:latin typeface="Arial" panose="020B0604020202020204" pitchFamily="34" charset="0"/>
                <a:ea typeface="宋体" panose="02010600030101010101" pitchFamily="2" charset="-122"/>
              </a:rPr>
              <a:t>重要历史事件 </a:t>
            </a:r>
            <a:endParaRPr lang="zh-CN" altLang="en-US" sz="2000" b="1" dirty="0">
              <a:latin typeface="Arial" panose="020B0604020202020204" pitchFamily="34" charset="0"/>
              <a:ea typeface="宋体" panose="02010600030101010101" pitchFamily="2" charset="-122"/>
            </a:endParaRPr>
          </a:p>
          <a:p>
            <a:pPr lvl="0" indent="0">
              <a:lnSpc>
                <a:spcPct val="150000"/>
              </a:lnSpc>
              <a:buFont typeface="Arial" panose="020B0604020202020204" pitchFamily="34" charset="0"/>
              <a:buNone/>
            </a:pPr>
            <a:r>
              <a:rPr lang="en-US" altLang="zh-CN" sz="2000" b="1" dirty="0">
                <a:latin typeface="楷体" panose="02010609060101010101" charset="-122"/>
                <a:ea typeface="楷体" panose="02010609060101010101" charset="-122"/>
              </a:rPr>
              <a:t>A</a:t>
            </a:r>
            <a:r>
              <a:rPr lang="zh-CN" altLang="en-US" sz="2000" b="1" dirty="0">
                <a:latin typeface="楷体" panose="02010609060101010101" charset="-122"/>
                <a:ea typeface="楷体" panose="02010609060101010101" charset="-122"/>
              </a:rPr>
              <a:t>政治上：美国、法国资产阶级代议制的建立。</a:t>
            </a:r>
            <a:endParaRPr lang="zh-CN" altLang="en-US" sz="2000" b="1" dirty="0">
              <a:latin typeface="楷体" panose="02010609060101010101" charset="-122"/>
              <a:ea typeface="楷体" panose="02010609060101010101" charset="-122"/>
            </a:endParaRPr>
          </a:p>
          <a:p>
            <a:pPr lvl="0" indent="0">
              <a:lnSpc>
                <a:spcPct val="150000"/>
              </a:lnSpc>
              <a:buFont typeface="Arial" panose="020B0604020202020204" pitchFamily="34" charset="0"/>
              <a:buNone/>
            </a:pPr>
            <a:r>
              <a:rPr lang="en-US" altLang="zh-CN" sz="2000" b="1" dirty="0">
                <a:latin typeface="楷体" panose="02010609060101010101" charset="-122"/>
                <a:ea typeface="楷体" panose="02010609060101010101" charset="-122"/>
              </a:rPr>
              <a:t>B</a:t>
            </a:r>
            <a:r>
              <a:rPr lang="zh-CN" altLang="en-US" sz="2000" b="1" dirty="0">
                <a:latin typeface="楷体" panose="02010609060101010101" charset="-122"/>
                <a:ea typeface="楷体" panose="02010609060101010101" charset="-122"/>
              </a:rPr>
              <a:t>经济上：工业革命、资本主义世界市场初步形成。</a:t>
            </a:r>
            <a:endParaRPr lang="zh-CN" altLang="en-US" sz="2000" b="1" dirty="0">
              <a:latin typeface="楷体" panose="02010609060101010101" charset="-122"/>
              <a:ea typeface="楷体" panose="02010609060101010101" charset="-122"/>
            </a:endParaRPr>
          </a:p>
          <a:p>
            <a:pPr lvl="0" indent="0">
              <a:lnSpc>
                <a:spcPct val="150000"/>
              </a:lnSpc>
              <a:buFont typeface="Arial" panose="020B0604020202020204" pitchFamily="34" charset="0"/>
              <a:buNone/>
            </a:pPr>
            <a:r>
              <a:rPr lang="en-US" altLang="zh-CN" sz="2000" b="1" dirty="0">
                <a:latin typeface="楷体" panose="02010609060101010101" charset="-122"/>
                <a:ea typeface="楷体" panose="02010609060101010101" charset="-122"/>
              </a:rPr>
              <a:t>C</a:t>
            </a:r>
            <a:r>
              <a:rPr lang="zh-CN" altLang="en-US" sz="2000" b="1" dirty="0">
                <a:latin typeface="楷体" panose="02010609060101010101" charset="-122"/>
                <a:ea typeface="楷体" panose="02010609060101010101" charset="-122"/>
              </a:rPr>
              <a:t>文化科技：自由主义思想和马克思主义的诞生。</a:t>
            </a:r>
            <a:endParaRPr lang="zh-CN" altLang="en-US" sz="2000" b="1" dirty="0">
              <a:latin typeface="楷体" panose="02010609060101010101" charset="-122"/>
              <a:ea typeface="楷体" panose="02010609060101010101" charset="-122"/>
            </a:endParaRPr>
          </a:p>
        </p:txBody>
      </p:sp>
      <p:sp>
        <p:nvSpPr>
          <p:cNvPr id="2" name="文本框 1"/>
          <p:cNvSpPr txBox="1"/>
          <p:nvPr/>
        </p:nvSpPr>
        <p:spPr>
          <a:xfrm>
            <a:off x="502285" y="414655"/>
            <a:ext cx="8654415" cy="521970"/>
          </a:xfrm>
          <a:prstGeom prst="rect">
            <a:avLst/>
          </a:prstGeom>
          <a:noFill/>
        </p:spPr>
        <p:txBody>
          <a:bodyPr wrap="square" rtlCol="0">
            <a:spAutoFit/>
          </a:bodyPr>
          <a:lstStyle/>
          <a:p>
            <a:r>
              <a:rPr lang="zh-CN" altLang="en-US" sz="2800" b="1"/>
              <a:t>（十二）、</a:t>
            </a:r>
            <a:r>
              <a:rPr lang="zh-CN" altLang="en-US" sz="2800" b="1">
                <a:solidFill>
                  <a:schemeClr val="tx1"/>
                </a:solidFill>
              </a:rPr>
              <a:t>资本主义 制度的发展阶段</a:t>
            </a:r>
            <a:endParaRPr lang="zh-CN" altLang="en-US" sz="2800" b="1">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p:nvPr/>
        </p:nvSpPr>
        <p:spPr>
          <a:xfrm>
            <a:off x="179705" y="627380"/>
            <a:ext cx="10361295" cy="521970"/>
          </a:xfrm>
          <a:prstGeom prst="rect">
            <a:avLst/>
          </a:prstGeom>
          <a:noFill/>
          <a:ln w="9525">
            <a:noFill/>
          </a:ln>
        </p:spPr>
        <p:txBody>
          <a:bodyPr wrap="square" anchor="t">
            <a:spAutoFit/>
          </a:bodyPr>
          <a:lstStyle/>
          <a:p>
            <a:pPr lvl="0" indent="0">
              <a:buFont typeface="Arial" panose="020B0604020202020204" pitchFamily="34" charset="0"/>
              <a:buNone/>
            </a:pPr>
            <a:r>
              <a:rPr lang="zh-CN" altLang="en-US" sz="2800" b="1" dirty="0">
                <a:latin typeface="楷体" panose="02010609060101010101" charset="-122"/>
                <a:ea typeface="宋体" panose="02010600030101010101" pitchFamily="2" charset="-122"/>
                <a:sym typeface="Arial" panose="020B0604020202020204" pitchFamily="34" charset="0"/>
              </a:rPr>
              <a:t>（</a:t>
            </a:r>
            <a:r>
              <a:rPr lang="en-US" altLang="zh-CN" sz="2800" b="1" dirty="0">
                <a:latin typeface="楷体" panose="02010609060101010101" charset="-122"/>
                <a:ea typeface="宋体" panose="02010600030101010101" pitchFamily="2" charset="-122"/>
                <a:sym typeface="Arial" panose="020B0604020202020204" pitchFamily="34" charset="0"/>
              </a:rPr>
              <a:t>2</a:t>
            </a:r>
            <a:r>
              <a:rPr lang="zh-CN" altLang="en-US" sz="2800" b="1" dirty="0">
                <a:latin typeface="楷体" panose="02010609060101010101" charset="-122"/>
                <a:ea typeface="宋体" panose="02010600030101010101" pitchFamily="2" charset="-122"/>
                <a:sym typeface="Arial" panose="020B0604020202020204" pitchFamily="34" charset="0"/>
              </a:rPr>
              <a:t>）、私人垄断资本主义时期</a:t>
            </a:r>
            <a:r>
              <a:rPr lang="zh-CN" altLang="en-US" sz="2400" b="1" dirty="0">
                <a:latin typeface="楷体" panose="02010609060101010101" charset="-122"/>
                <a:ea typeface="宋体" panose="02010600030101010101" pitchFamily="2" charset="-122"/>
                <a:sym typeface="Arial" panose="020B0604020202020204" pitchFamily="34" charset="0"/>
              </a:rPr>
              <a:t>（</a:t>
            </a:r>
            <a:r>
              <a:rPr lang="zh-CN" altLang="en-US" sz="2400" b="1" dirty="0">
                <a:latin typeface="楷体" panose="02010609060101010101" charset="-122"/>
                <a:ea typeface="楷体" panose="02010609060101010101" charset="-122"/>
                <a:sym typeface="Arial" panose="020B0604020202020204" pitchFamily="34" charset="0"/>
              </a:rPr>
              <a:t>19世纪70年代—20世纪三四十年代）</a:t>
            </a:r>
            <a:endParaRPr lang="zh-CN" altLang="en-US" sz="2400" b="1" dirty="0">
              <a:latin typeface="楷体" panose="02010609060101010101" charset="-122"/>
              <a:ea typeface="楷体" panose="02010609060101010101" charset="-122"/>
              <a:sym typeface="Arial" panose="020B0604020202020204" pitchFamily="34" charset="0"/>
            </a:endParaRPr>
          </a:p>
        </p:txBody>
      </p:sp>
      <p:sp>
        <p:nvSpPr>
          <p:cNvPr id="23555" name="Text Box 3"/>
          <p:cNvSpPr txBox="1"/>
          <p:nvPr/>
        </p:nvSpPr>
        <p:spPr>
          <a:xfrm>
            <a:off x="509270" y="1371600"/>
            <a:ext cx="8975090" cy="1938020"/>
          </a:xfrm>
          <a:prstGeom prst="rect">
            <a:avLst/>
          </a:prstGeom>
          <a:noFill/>
          <a:ln w="9525">
            <a:noFill/>
          </a:ln>
        </p:spPr>
        <p:txBody>
          <a:bodyPr wrap="square" anchor="t">
            <a:spAutoFit/>
          </a:bodyPr>
          <a:lstStyle/>
          <a:p>
            <a:pPr lvl="0" indent="0">
              <a:lnSpc>
                <a:spcPct val="150000"/>
              </a:lnSpc>
              <a:buFont typeface="Arial" panose="020B0604020202020204" pitchFamily="34" charset="0"/>
              <a:buNone/>
            </a:pPr>
            <a:r>
              <a:rPr lang="zh-CN" altLang="en-US" sz="2000" b="1" dirty="0">
                <a:latin typeface="Arial" panose="020B0604020202020204" pitchFamily="34" charset="0"/>
                <a:ea typeface="宋体" panose="02010600030101010101" pitchFamily="2" charset="-122"/>
              </a:rPr>
              <a:t>（1）重要特征</a:t>
            </a:r>
            <a:endParaRPr lang="en-US" altLang="zh-CN" sz="2000" b="1" dirty="0">
              <a:latin typeface="Arial" panose="020B0604020202020204" pitchFamily="34" charset="0"/>
              <a:ea typeface="宋体" panose="02010600030101010101" pitchFamily="2" charset="-122"/>
            </a:endParaRPr>
          </a:p>
          <a:p>
            <a:pPr lvl="0" indent="0">
              <a:lnSpc>
                <a:spcPct val="150000"/>
              </a:lnSpc>
              <a:buFont typeface="Arial" panose="020B0604020202020204" pitchFamily="34" charset="0"/>
              <a:buNone/>
            </a:pPr>
            <a:r>
              <a:rPr lang="en-US" altLang="zh-CN" sz="2000" b="1" dirty="0">
                <a:latin typeface="楷体" panose="02010609060101010101" charset="-122"/>
                <a:ea typeface="楷体" panose="02010609060101010101" charset="-122"/>
              </a:rPr>
              <a:t> </a:t>
            </a:r>
            <a:r>
              <a:rPr lang="zh-CN" altLang="en-US" sz="2000" b="1" dirty="0">
                <a:latin typeface="楷体" panose="02010609060101010101" charset="-122"/>
                <a:ea typeface="楷体" panose="02010609060101010101" charset="-122"/>
              </a:rPr>
              <a:t>①生产方式——大机器生产（电力）</a:t>
            </a:r>
            <a:endParaRPr lang="zh-CN" altLang="en-US" sz="2000" b="1" dirty="0">
              <a:latin typeface="楷体" panose="02010609060101010101" charset="-122"/>
              <a:ea typeface="楷体" panose="02010609060101010101" charset="-122"/>
            </a:endParaRPr>
          </a:p>
          <a:p>
            <a:pPr lvl="0" indent="0">
              <a:lnSpc>
                <a:spcPct val="150000"/>
              </a:lnSpc>
              <a:buFont typeface="Arial" panose="020B0604020202020204" pitchFamily="34" charset="0"/>
              <a:buNone/>
            </a:pPr>
            <a:r>
              <a:rPr lang="zh-CN" altLang="en-US" sz="2000" b="1" dirty="0">
                <a:latin typeface="楷体" panose="02010609060101010101" charset="-122"/>
                <a:ea typeface="楷体" panose="02010609060101010101" charset="-122"/>
              </a:rPr>
              <a:t> ②生产组织形式——工厂（出现巨型企业）</a:t>
            </a:r>
            <a:endParaRPr lang="zh-CN" altLang="en-US" sz="2000" b="1" dirty="0">
              <a:latin typeface="楷体" panose="02010609060101010101" charset="-122"/>
              <a:ea typeface="楷体" panose="02010609060101010101" charset="-122"/>
            </a:endParaRPr>
          </a:p>
          <a:p>
            <a:pPr lvl="0" indent="0">
              <a:lnSpc>
                <a:spcPct val="150000"/>
              </a:lnSpc>
              <a:buFont typeface="Arial" panose="020B0604020202020204" pitchFamily="34" charset="0"/>
              <a:buNone/>
            </a:pPr>
            <a:r>
              <a:rPr lang="zh-CN" altLang="en-US" sz="2000" b="1" dirty="0">
                <a:latin typeface="楷体" panose="02010609060101010101" charset="-122"/>
                <a:ea typeface="楷体" panose="02010609060101010101" charset="-122"/>
              </a:rPr>
              <a:t> ③经济发展指导思想—自由主义（逐渐走向极端</a:t>
            </a:r>
            <a:r>
              <a:rPr lang="en-US" altLang="zh-CN" sz="2000" b="1" dirty="0">
                <a:latin typeface="楷体" panose="02010609060101010101" charset="-122"/>
                <a:ea typeface="楷体" panose="02010609060101010101" charset="-122"/>
              </a:rPr>
              <a:t>20</a:t>
            </a:r>
            <a:r>
              <a:rPr lang="zh-CN" altLang="en-US" sz="2000" b="1" dirty="0">
                <a:latin typeface="楷体" panose="02010609060101010101" charset="-122"/>
                <a:ea typeface="楷体" panose="02010609060101010101" charset="-122"/>
              </a:rPr>
              <a:t>世纪</a:t>
            </a:r>
            <a:r>
              <a:rPr lang="en-US" altLang="zh-CN" sz="2000" b="1" dirty="0">
                <a:latin typeface="楷体" panose="02010609060101010101" charset="-122"/>
                <a:ea typeface="楷体" panose="02010609060101010101" charset="-122"/>
              </a:rPr>
              <a:t>30</a:t>
            </a:r>
            <a:r>
              <a:rPr lang="zh-CN" altLang="en-US" sz="2000" b="1" dirty="0">
                <a:latin typeface="楷体" panose="02010609060101010101" charset="-122"/>
                <a:ea typeface="楷体" panose="02010609060101010101" charset="-122"/>
              </a:rPr>
              <a:t>年代世界经济危机） </a:t>
            </a:r>
            <a:endParaRPr lang="zh-CN" altLang="en-US" sz="2000" b="1" dirty="0">
              <a:latin typeface="楷体" panose="02010609060101010101" charset="-122"/>
              <a:ea typeface="楷体" panose="02010609060101010101" charset="-122"/>
            </a:endParaRPr>
          </a:p>
        </p:txBody>
      </p:sp>
      <p:sp>
        <p:nvSpPr>
          <p:cNvPr id="23556" name="Text Box 4"/>
          <p:cNvSpPr txBox="1"/>
          <p:nvPr/>
        </p:nvSpPr>
        <p:spPr>
          <a:xfrm>
            <a:off x="620395" y="3724275"/>
            <a:ext cx="8733790" cy="2353310"/>
          </a:xfrm>
          <a:prstGeom prst="rect">
            <a:avLst/>
          </a:prstGeom>
          <a:noFill/>
          <a:ln w="9525">
            <a:noFill/>
          </a:ln>
        </p:spPr>
        <p:txBody>
          <a:bodyPr wrap="square" anchor="t">
            <a:spAutoFit/>
          </a:bodyPr>
          <a:lstStyle/>
          <a:p>
            <a:pPr lvl="0" indent="0">
              <a:lnSpc>
                <a:spcPct val="150000"/>
              </a:lnSpc>
              <a:buFont typeface="Arial" panose="020B0604020202020204" pitchFamily="34" charset="0"/>
              <a:buNone/>
            </a:pPr>
            <a:r>
              <a:rPr lang="zh-CN" altLang="en-US" b="1" dirty="0">
                <a:latin typeface="Arial" panose="020B0604020202020204" pitchFamily="34" charset="0"/>
                <a:ea typeface="宋体" panose="02010600030101010101" pitchFamily="2" charset="-122"/>
              </a:rPr>
              <a:t>（</a:t>
            </a:r>
            <a:r>
              <a:rPr lang="zh-CN" altLang="en-US" sz="2000" b="1" dirty="0">
                <a:latin typeface="Arial" panose="020B0604020202020204" pitchFamily="34" charset="0"/>
                <a:ea typeface="宋体" panose="02010600030101010101" pitchFamily="2" charset="-122"/>
              </a:rPr>
              <a:t>2）重要历史事件</a:t>
            </a:r>
            <a:endParaRPr lang="zh-CN" altLang="en-US" sz="2000" b="1" dirty="0">
              <a:latin typeface="Arial" panose="020B0604020202020204" pitchFamily="34" charset="0"/>
              <a:ea typeface="宋体" panose="02010600030101010101" pitchFamily="2" charset="-122"/>
            </a:endParaRPr>
          </a:p>
          <a:p>
            <a:pPr lvl="0" indent="0">
              <a:lnSpc>
                <a:spcPct val="150000"/>
              </a:lnSpc>
              <a:buFont typeface="Arial" panose="020B0604020202020204" pitchFamily="34" charset="0"/>
              <a:buNone/>
            </a:pPr>
            <a:r>
              <a:rPr lang="zh-CN" altLang="en-US" sz="2000" b="1" dirty="0">
                <a:latin typeface="楷体" panose="02010609060101010101" charset="-122"/>
                <a:ea typeface="楷体" panose="02010609060101010101" charset="-122"/>
              </a:rPr>
              <a:t> ①政治上：巴黎公社、俄国十月革命。         </a:t>
            </a:r>
            <a:endParaRPr lang="zh-CN" altLang="en-US" sz="2000" b="1" dirty="0">
              <a:latin typeface="楷体" panose="02010609060101010101" charset="-122"/>
              <a:ea typeface="楷体" panose="02010609060101010101" charset="-122"/>
            </a:endParaRPr>
          </a:p>
          <a:p>
            <a:pPr lvl="0" indent="0">
              <a:lnSpc>
                <a:spcPct val="150000"/>
              </a:lnSpc>
              <a:buFont typeface="Arial" panose="020B0604020202020204" pitchFamily="34" charset="0"/>
              <a:buNone/>
            </a:pPr>
            <a:r>
              <a:rPr lang="zh-CN" altLang="en-US" sz="2000" b="1" dirty="0">
                <a:latin typeface="楷体" panose="02010609060101010101" charset="-122"/>
                <a:ea typeface="楷体" panose="02010609060101010101" charset="-122"/>
              </a:rPr>
              <a:t> ②经济上：第二次工业革命、资本主义世界市场最终形成、战时共产主义政策与新经济政策、斯大林模式的形成、三十年代经济大危机、罗斯福新政。</a:t>
            </a:r>
            <a:endParaRPr lang="zh-CN" altLang="en-US" sz="2000" b="1" dirty="0">
              <a:latin typeface="楷体" panose="02010609060101010101" charset="-122"/>
              <a:ea typeface="楷体" panose="02010609060101010101" charset="-122"/>
            </a:endParaRPr>
          </a:p>
          <a:p>
            <a:pPr lvl="0" indent="0">
              <a:lnSpc>
                <a:spcPct val="150000"/>
              </a:lnSpc>
              <a:buFont typeface="Arial" panose="020B0604020202020204" pitchFamily="34" charset="0"/>
              <a:buNone/>
            </a:pPr>
            <a:r>
              <a:rPr lang="zh-CN" altLang="en-US" b="1" dirty="0">
                <a:latin typeface="楷体" panose="02010609060101010101" charset="-122"/>
                <a:ea typeface="楷体" panose="02010609060101010101" charset="-122"/>
              </a:rPr>
              <a:t>     </a:t>
            </a:r>
            <a:endParaRPr lang="zh-CN" altLang="en-US" b="1" dirty="0">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8020" y="880110"/>
            <a:ext cx="11035665" cy="3046095"/>
          </a:xfrm>
          <a:prstGeom prst="rect">
            <a:avLst/>
          </a:prstGeom>
          <a:noFill/>
        </p:spPr>
        <p:txBody>
          <a:bodyPr wrap="square" rtlCol="0" anchor="t">
            <a:spAutoFit/>
          </a:bodyPr>
          <a:p>
            <a:r>
              <a:rPr lang="en-US" altLang="zh-CN" sz="2400" b="1">
                <a:latin typeface="楷体" panose="02010609060101010101" charset="-122"/>
                <a:ea typeface="楷体" panose="02010609060101010101" charset="-122"/>
                <a:cs typeface="楷体" panose="02010609060101010101" charset="-122"/>
              </a:rPr>
              <a:t>    </a:t>
            </a:r>
            <a:r>
              <a:rPr lang="zh-CN" altLang="en-US" sz="2400" b="1">
                <a:latin typeface="楷体" panose="02010609060101010101" charset="-122"/>
                <a:ea typeface="楷体" panose="02010609060101010101" charset="-122"/>
                <a:cs typeface="楷体" panose="02010609060101010101" charset="-122"/>
              </a:rPr>
              <a:t>稳步推进初中学业水平考试省级统一命题，坚持以课程标准为命题依据，不得制定考试大纲，不断提高命题水平。</a:t>
            </a:r>
            <a:r>
              <a:rPr lang="zh-CN" altLang="en-US" sz="2400" b="1">
                <a:latin typeface="楷体" panose="02010609060101010101" charset="-122"/>
                <a:ea typeface="楷体" panose="02010609060101010101" charset="-122"/>
                <a:cs typeface="楷体" panose="02010609060101010101" charset="-122"/>
                <a:sym typeface="+mn-ea"/>
              </a:rPr>
              <a:t>省级教育行政部门要结合实际，对各学科考试时长，容量难度等提出规范要求试题命制，既要注重考察基础知识，基本技能还要注重考察思维过程，创新意识和分析问题，解决问题的能力，结合不同学科特点合理设置试题结构，减少机械记忆试题和客观性试题比例，提高探究性开放性综合性试题比例，积极探索跨学科命题拓宽试题材料选择范围，丰富材料类型，确保材料的权威性，杜绝政治性和科学性错误，充分考虑乡城乡学生学习的生活实际，增强情景创设的真实性，典型性和适切性，提高试题情景设计水平。</a:t>
            </a:r>
            <a:endParaRPr lang="zh-CN" altLang="en-US" sz="2400" b="1">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762635" y="1717040"/>
            <a:ext cx="10702290" cy="368300"/>
          </a:xfrm>
          <a:prstGeom prst="rect">
            <a:avLst/>
          </a:prstGeom>
          <a:noFill/>
        </p:spPr>
        <p:txBody>
          <a:bodyPr wrap="square" rtlCol="0" anchor="t">
            <a:spAutoFit/>
          </a:bodyPr>
          <a:p>
            <a:endParaRPr lang="zh-CN" altLang="en-US"/>
          </a:p>
        </p:txBody>
      </p:sp>
      <p:sp>
        <p:nvSpPr>
          <p:cNvPr id="8" name="文本框 7"/>
          <p:cNvSpPr txBox="1"/>
          <p:nvPr/>
        </p:nvSpPr>
        <p:spPr>
          <a:xfrm>
            <a:off x="835660" y="3019425"/>
            <a:ext cx="10554335" cy="368300"/>
          </a:xfrm>
          <a:prstGeom prst="rect">
            <a:avLst/>
          </a:prstGeom>
          <a:noFill/>
        </p:spPr>
        <p:txBody>
          <a:bodyPr wrap="square" rtlCol="0" anchor="t">
            <a:spAutoFit/>
          </a:bodyPr>
          <a:p>
            <a:endParaRPr lang="zh-CN" altLang="en-US"/>
          </a:p>
        </p:txBody>
      </p:sp>
      <p:pic>
        <p:nvPicPr>
          <p:cNvPr id="3" name="图片 2"/>
          <p:cNvPicPr>
            <a:picLocks noChangeAspect="1"/>
          </p:cNvPicPr>
          <p:nvPr/>
        </p:nvPicPr>
        <p:blipFill>
          <a:blip r:embed="rId1"/>
          <a:stretch>
            <a:fillRect/>
          </a:stretch>
        </p:blipFill>
        <p:spPr>
          <a:xfrm>
            <a:off x="762635" y="4239895"/>
            <a:ext cx="9464040" cy="2609850"/>
          </a:xfrm>
          <a:prstGeom prst="rect">
            <a:avLst/>
          </a:prstGeom>
        </p:spPr>
      </p:pic>
      <p:sp>
        <p:nvSpPr>
          <p:cNvPr id="2" name="文本框 1"/>
          <p:cNvSpPr txBox="1"/>
          <p:nvPr/>
        </p:nvSpPr>
        <p:spPr>
          <a:xfrm>
            <a:off x="835660" y="219075"/>
            <a:ext cx="5231130" cy="521970"/>
          </a:xfrm>
          <a:prstGeom prst="rect">
            <a:avLst/>
          </a:prstGeom>
          <a:noFill/>
        </p:spPr>
        <p:txBody>
          <a:bodyPr wrap="square" rtlCol="0">
            <a:spAutoFit/>
          </a:bodyPr>
          <a:p>
            <a:r>
              <a:rPr lang="zh-CN" altLang="en-US" sz="2800" b="1"/>
              <a:t>二、陕西中考的新变化</a:t>
            </a:r>
            <a:endParaRPr lang="zh-CN" altLang="en-US" sz="2800" b="1"/>
          </a:p>
        </p:txBody>
      </p:sp>
    </p:spTree>
    <p:custDataLst>
      <p:tags r:id="rId2"/>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p:cNvSpPr txBox="1"/>
          <p:nvPr/>
        </p:nvSpPr>
        <p:spPr>
          <a:xfrm>
            <a:off x="492125" y="340360"/>
            <a:ext cx="8620125" cy="521970"/>
          </a:xfrm>
          <a:prstGeom prst="rect">
            <a:avLst/>
          </a:prstGeom>
          <a:noFill/>
          <a:ln w="9525">
            <a:noFill/>
          </a:ln>
        </p:spPr>
        <p:txBody>
          <a:bodyPr wrap="square" anchor="t">
            <a:spAutoFit/>
          </a:bodyPr>
          <a:lstStyle/>
          <a:p>
            <a:pPr lvl="0" indent="0">
              <a:buFont typeface="Arial" panose="020B0604020202020204" pitchFamily="34" charset="0"/>
              <a:buNone/>
            </a:pPr>
            <a:r>
              <a:rPr lang="zh-CN" altLang="en-US" sz="2800" b="1" dirty="0">
                <a:latin typeface="楷体" panose="02010609060101010101" charset="-122"/>
                <a:ea typeface="楷体" panose="02010609060101010101" charset="-122"/>
                <a:sym typeface="Arial" panose="020B0604020202020204" pitchFamily="34" charset="0"/>
              </a:rPr>
              <a:t>（</a:t>
            </a:r>
            <a:r>
              <a:rPr lang="en-US" altLang="zh-CN" sz="2800" b="1" dirty="0">
                <a:latin typeface="楷体" panose="02010609060101010101" charset="-122"/>
                <a:ea typeface="楷体" panose="02010609060101010101" charset="-122"/>
                <a:sym typeface="Arial" panose="020B0604020202020204" pitchFamily="34" charset="0"/>
              </a:rPr>
              <a:t>3</a:t>
            </a:r>
            <a:r>
              <a:rPr lang="zh-CN" altLang="en-US" sz="2800" b="1" dirty="0">
                <a:latin typeface="楷体" panose="02010609060101010101" charset="-122"/>
                <a:ea typeface="楷体" panose="02010609060101010101" charset="-122"/>
                <a:sym typeface="Arial" panose="020B0604020202020204" pitchFamily="34" charset="0"/>
              </a:rPr>
              <a:t>）国家垄断资本主义时期</a:t>
            </a:r>
            <a:r>
              <a:rPr lang="en-US" altLang="zh-CN" sz="2800" b="1" dirty="0">
                <a:latin typeface="楷体" panose="02010609060101010101" charset="-122"/>
                <a:ea typeface="楷体" panose="02010609060101010101" charset="-122"/>
                <a:sym typeface="Arial" panose="020B0604020202020204" pitchFamily="34" charset="0"/>
              </a:rPr>
              <a:t>(</a:t>
            </a:r>
            <a:r>
              <a:rPr lang="zh-CN" altLang="en-US" sz="2400" b="1" dirty="0">
                <a:latin typeface="楷体" panose="02010609060101010101" charset="-122"/>
                <a:ea typeface="楷体" panose="02010609060101010101" charset="-122"/>
                <a:sym typeface="Arial" panose="020B0604020202020204" pitchFamily="34" charset="0"/>
              </a:rPr>
              <a:t>20世纪三四十年代—至今</a:t>
            </a:r>
            <a:r>
              <a:rPr lang="en-US" altLang="zh-CN" sz="2400" b="1" dirty="0">
                <a:latin typeface="楷体" panose="02010609060101010101" charset="-122"/>
                <a:ea typeface="楷体" panose="02010609060101010101" charset="-122"/>
                <a:sym typeface="Arial" panose="020B0604020202020204" pitchFamily="34" charset="0"/>
              </a:rPr>
              <a:t>)</a:t>
            </a:r>
            <a:endParaRPr lang="en-US" altLang="zh-CN" sz="2400" b="1" dirty="0">
              <a:latin typeface="楷体" panose="02010609060101010101" charset="-122"/>
              <a:ea typeface="楷体" panose="02010609060101010101" charset="-122"/>
              <a:sym typeface="Arial" panose="020B0604020202020204" pitchFamily="34" charset="0"/>
            </a:endParaRPr>
          </a:p>
        </p:txBody>
      </p:sp>
      <p:sp>
        <p:nvSpPr>
          <p:cNvPr id="24579" name="Text Box 3"/>
          <p:cNvSpPr txBox="1"/>
          <p:nvPr/>
        </p:nvSpPr>
        <p:spPr>
          <a:xfrm>
            <a:off x="654050" y="1156335"/>
            <a:ext cx="8254365" cy="2399665"/>
          </a:xfrm>
          <a:prstGeom prst="rect">
            <a:avLst/>
          </a:prstGeom>
          <a:noFill/>
          <a:ln w="9525">
            <a:noFill/>
          </a:ln>
        </p:spPr>
        <p:txBody>
          <a:bodyPr wrap="square" anchor="t">
            <a:spAutoFit/>
          </a:bodyPr>
          <a:lstStyle/>
          <a:p>
            <a:pPr lvl="0" indent="0">
              <a:lnSpc>
                <a:spcPct val="125000"/>
              </a:lnSpc>
              <a:buFont typeface="Arial" panose="020B0604020202020204" pitchFamily="34" charset="0"/>
              <a:buNone/>
            </a:pPr>
            <a:r>
              <a:rPr lang="zh-CN" altLang="en-US" sz="2400" b="1" dirty="0">
                <a:latin typeface="Arial" panose="020B0604020202020204" pitchFamily="34" charset="0"/>
                <a:ea typeface="宋体" panose="02010600030101010101" pitchFamily="2" charset="-122"/>
              </a:rPr>
              <a:t>（1）重要特征</a:t>
            </a:r>
            <a:endParaRPr lang="zh-CN" altLang="en-US" sz="2400" b="1" dirty="0">
              <a:latin typeface="Arial" panose="020B0604020202020204" pitchFamily="34" charset="0"/>
              <a:ea typeface="宋体" panose="02010600030101010101" pitchFamily="2" charset="-122"/>
            </a:endParaRPr>
          </a:p>
          <a:p>
            <a:pPr lvl="0" indent="0">
              <a:lnSpc>
                <a:spcPct val="125000"/>
              </a:lnSpc>
              <a:buFont typeface="Arial" panose="020B0604020202020204" pitchFamily="34" charset="0"/>
              <a:buNone/>
            </a:pPr>
            <a:r>
              <a:rPr lang="zh-CN" altLang="en-US" sz="2400" b="1" dirty="0">
                <a:latin typeface="Arial" panose="020B0604020202020204" pitchFamily="34" charset="0"/>
                <a:ea typeface="宋体" panose="02010600030101010101" pitchFamily="2" charset="-122"/>
              </a:rPr>
              <a:t>  </a:t>
            </a:r>
            <a:r>
              <a:rPr lang="zh-CN" altLang="en-US" sz="2400" b="1" dirty="0">
                <a:latin typeface="楷体" panose="02010609060101010101" charset="-122"/>
                <a:ea typeface="楷体" panose="02010609060101010101" charset="-122"/>
              </a:rPr>
              <a:t>①生产方式——大机器生产（核能成为新能源）</a:t>
            </a:r>
            <a:endParaRPr lang="zh-CN" altLang="en-US" sz="2400" b="1" dirty="0">
              <a:latin typeface="楷体" panose="02010609060101010101" charset="-122"/>
              <a:ea typeface="楷体" panose="02010609060101010101" charset="-122"/>
            </a:endParaRPr>
          </a:p>
          <a:p>
            <a:pPr lvl="0" indent="0">
              <a:lnSpc>
                <a:spcPct val="125000"/>
              </a:lnSpc>
              <a:buFont typeface="Arial" panose="020B0604020202020204" pitchFamily="34" charset="0"/>
              <a:buNone/>
            </a:pPr>
            <a:r>
              <a:rPr lang="zh-CN" altLang="en-US" sz="2400" b="1" dirty="0">
                <a:latin typeface="楷体" panose="02010609060101010101" charset="-122"/>
                <a:ea typeface="楷体" panose="02010609060101010101" charset="-122"/>
              </a:rPr>
              <a:t> ②生产组织形式——工厂</a:t>
            </a:r>
            <a:endParaRPr lang="zh-CN" altLang="en-US" sz="2400" b="1" dirty="0">
              <a:latin typeface="楷体" panose="02010609060101010101" charset="-122"/>
              <a:ea typeface="楷体" panose="02010609060101010101" charset="-122"/>
            </a:endParaRPr>
          </a:p>
          <a:p>
            <a:pPr lvl="0" indent="0">
              <a:lnSpc>
                <a:spcPct val="125000"/>
              </a:lnSpc>
              <a:buFont typeface="Arial" panose="020B0604020202020204" pitchFamily="34" charset="0"/>
              <a:buNone/>
            </a:pPr>
            <a:r>
              <a:rPr lang="zh-CN" altLang="en-US" sz="2400" b="1" dirty="0">
                <a:latin typeface="楷体" panose="02010609060101010101" charset="-122"/>
                <a:ea typeface="楷体" panose="02010609060101010101" charset="-122"/>
              </a:rPr>
              <a:t> ③经济发展指导思想</a:t>
            </a:r>
            <a:r>
              <a:rPr lang="zh-CN" altLang="en-US" sz="2400" b="1" dirty="0">
                <a:latin typeface="楷体" panose="02010609060101010101" charset="-122"/>
                <a:ea typeface="楷体" panose="02010609060101010101" charset="-122"/>
                <a:sym typeface="+mn-ea"/>
              </a:rPr>
              <a:t>——</a:t>
            </a:r>
            <a:r>
              <a:rPr lang="zh-CN" altLang="en-US" sz="2400" b="1" dirty="0">
                <a:latin typeface="楷体" panose="02010609060101010101" charset="-122"/>
                <a:ea typeface="楷体" panose="02010609060101010101" charset="-122"/>
              </a:rPr>
              <a:t>凯恩斯主义（强调政府干预经济）</a:t>
            </a:r>
            <a:endParaRPr lang="zh-CN" altLang="en-US" sz="2400" b="1" dirty="0">
              <a:latin typeface="楷体" panose="02010609060101010101" charset="-122"/>
              <a:ea typeface="楷体" panose="02010609060101010101" charset="-122"/>
            </a:endParaRPr>
          </a:p>
          <a:p>
            <a:pPr lvl="0" indent="0">
              <a:lnSpc>
                <a:spcPct val="125000"/>
              </a:lnSpc>
              <a:buFont typeface="Arial" panose="020B0604020202020204" pitchFamily="34" charset="0"/>
              <a:buNone/>
            </a:pPr>
            <a:r>
              <a:rPr lang="zh-CN" altLang="en-US" sz="2400" b="1" dirty="0">
                <a:latin typeface="楷体" panose="02010609060101010101" charset="-122"/>
                <a:ea typeface="楷体" panose="02010609060101010101" charset="-122"/>
              </a:rPr>
              <a:t>       </a:t>
            </a:r>
            <a:endParaRPr lang="zh-CN" altLang="en-US" sz="2400" b="1" dirty="0">
              <a:latin typeface="楷体" panose="02010609060101010101" charset="-122"/>
              <a:ea typeface="楷体" panose="02010609060101010101" charset="-122"/>
            </a:endParaRPr>
          </a:p>
        </p:txBody>
      </p:sp>
      <p:sp>
        <p:nvSpPr>
          <p:cNvPr id="24580" name="Text Box 4"/>
          <p:cNvSpPr txBox="1"/>
          <p:nvPr/>
        </p:nvSpPr>
        <p:spPr>
          <a:xfrm>
            <a:off x="760730" y="3573780"/>
            <a:ext cx="11054080" cy="2399665"/>
          </a:xfrm>
          <a:prstGeom prst="rect">
            <a:avLst/>
          </a:prstGeom>
          <a:noFill/>
          <a:ln w="9525">
            <a:noFill/>
          </a:ln>
        </p:spPr>
        <p:txBody>
          <a:bodyPr wrap="square" anchor="t">
            <a:spAutoFit/>
          </a:bodyPr>
          <a:lstStyle/>
          <a:p>
            <a:pPr lvl="0" indent="0">
              <a:lnSpc>
                <a:spcPct val="125000"/>
              </a:lnSpc>
              <a:buFont typeface="Arial" panose="020B0604020202020204" pitchFamily="34" charset="0"/>
              <a:buNone/>
            </a:pPr>
            <a:r>
              <a:rPr lang="zh-CN" altLang="en-US" sz="2400" b="1" dirty="0">
                <a:latin typeface="Arial" panose="020B0604020202020204" pitchFamily="34" charset="0"/>
                <a:ea typeface="宋体" panose="02010600030101010101" pitchFamily="2" charset="-122"/>
              </a:rPr>
              <a:t>（2）重要历史事件</a:t>
            </a:r>
            <a:endParaRPr lang="zh-CN" altLang="en-US" sz="2400" b="1" dirty="0">
              <a:latin typeface="Arial" panose="020B0604020202020204" pitchFamily="34" charset="0"/>
              <a:ea typeface="宋体" panose="02010600030101010101" pitchFamily="2" charset="-122"/>
            </a:endParaRPr>
          </a:p>
          <a:p>
            <a:pPr lvl="0" indent="0">
              <a:lnSpc>
                <a:spcPct val="125000"/>
              </a:lnSpc>
              <a:buFont typeface="Arial" panose="020B0604020202020204" pitchFamily="34" charset="0"/>
              <a:buNone/>
            </a:pPr>
            <a:r>
              <a:rPr lang="zh-CN" altLang="en-US" sz="2400" b="1" dirty="0">
                <a:latin typeface="Arial" panose="020B0604020202020204" pitchFamily="34" charset="0"/>
                <a:ea typeface="宋体" panose="02010600030101010101" pitchFamily="2" charset="-122"/>
              </a:rPr>
              <a:t>  </a:t>
            </a:r>
            <a:r>
              <a:rPr lang="zh-CN" altLang="en-US" sz="2400" b="1" dirty="0">
                <a:latin typeface="楷体" panose="02010609060101010101" charset="-122"/>
                <a:ea typeface="楷体" panose="02010609060101010101" charset="-122"/>
              </a:rPr>
              <a:t>①政治上：美苏冷战、两极格局的形成与瓦解。          </a:t>
            </a:r>
            <a:endParaRPr lang="zh-CN" altLang="en-US" sz="2400" b="1" dirty="0">
              <a:latin typeface="楷体" panose="02010609060101010101" charset="-122"/>
              <a:ea typeface="楷体" panose="02010609060101010101" charset="-122"/>
            </a:endParaRPr>
          </a:p>
          <a:p>
            <a:pPr lvl="0" indent="0">
              <a:lnSpc>
                <a:spcPct val="125000"/>
              </a:lnSpc>
              <a:buFont typeface="Arial" panose="020B0604020202020204" pitchFamily="34" charset="0"/>
              <a:buNone/>
            </a:pPr>
            <a:r>
              <a:rPr lang="zh-CN" altLang="en-US" sz="2400" b="1" dirty="0">
                <a:latin typeface="楷体" panose="02010609060101010101" charset="-122"/>
                <a:ea typeface="楷体" panose="02010609060101010101" charset="-122"/>
              </a:rPr>
              <a:t> ②经济上：第三次科技革命、经济区域集团化与全球化的发展、战后资本主义经济的调整、资本主义世界经济体系的建立、苏联的改革。</a:t>
            </a:r>
            <a:endParaRPr lang="zh-CN" altLang="en-US" sz="2400" b="1" dirty="0">
              <a:latin typeface="楷体" panose="02010609060101010101" charset="-122"/>
              <a:ea typeface="楷体" panose="02010609060101010101" charset="-122"/>
            </a:endParaRPr>
          </a:p>
          <a:p>
            <a:pPr lvl="0" indent="0">
              <a:lnSpc>
                <a:spcPct val="125000"/>
              </a:lnSpc>
              <a:buFont typeface="Arial" panose="020B0604020202020204" pitchFamily="34" charset="0"/>
              <a:buNone/>
            </a:pPr>
            <a:r>
              <a:rPr lang="zh-CN" altLang="en-US" sz="2400" b="1" dirty="0">
                <a:latin typeface="楷体" panose="02010609060101010101" charset="-122"/>
                <a:ea typeface="楷体" panose="02010609060101010101" charset="-122"/>
              </a:rPr>
              <a:t>     </a:t>
            </a:r>
            <a:endParaRPr lang="zh-CN" altLang="en-US" sz="2400" b="1" dirty="0">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49225" y="648970"/>
            <a:ext cx="8797290" cy="583565"/>
          </a:xfrm>
          <a:prstGeom prst="rect">
            <a:avLst/>
          </a:prstGeom>
          <a:noFill/>
        </p:spPr>
        <p:txBody>
          <a:bodyPr wrap="square" rtlCol="0">
            <a:spAutoFit/>
          </a:bodyPr>
          <a:p>
            <a:r>
              <a:rPr lang="zh-CN" altLang="en-US" sz="3200"/>
              <a:t>（一）、隋唐时期</a:t>
            </a:r>
            <a:endParaRPr lang="zh-CN" altLang="en-US" sz="3200"/>
          </a:p>
        </p:txBody>
      </p:sp>
      <p:graphicFrame>
        <p:nvGraphicFramePr>
          <p:cNvPr id="3" name="表格 2"/>
          <p:cNvGraphicFramePr/>
          <p:nvPr>
            <p:custDataLst>
              <p:tags r:id="rId1"/>
            </p:custDataLst>
          </p:nvPr>
        </p:nvGraphicFramePr>
        <p:xfrm>
          <a:off x="603250" y="1157605"/>
          <a:ext cx="11257915" cy="5967095"/>
        </p:xfrm>
        <a:graphic>
          <a:graphicData uri="http://schemas.openxmlformats.org/drawingml/2006/table">
            <a:tbl>
              <a:tblPr firstRow="1" bandRow="1">
                <a:tableStyleId>{5C22544A-7EE6-4342-B048-85BDC9FD1C3A}</a:tableStyleId>
              </a:tblPr>
              <a:tblGrid>
                <a:gridCol w="1612900"/>
                <a:gridCol w="9645015"/>
              </a:tblGrid>
              <a:tr h="429895">
                <a:tc>
                  <a:txBody>
                    <a:bodyPr/>
                    <a:p>
                      <a:pPr>
                        <a:buNone/>
                      </a:pPr>
                      <a:r>
                        <a:rPr lang="zh-CN" altLang="en-US"/>
                        <a:t>领  域</a:t>
                      </a:r>
                      <a:endParaRPr lang="zh-CN" altLang="en-US"/>
                    </a:p>
                  </a:txBody>
                  <a:tcPr/>
                </a:tc>
                <a:tc>
                  <a:txBody>
                    <a:bodyPr/>
                    <a:p>
                      <a:pPr>
                        <a:buNone/>
                      </a:pPr>
                      <a:r>
                        <a:rPr lang="en-US" altLang="zh-CN"/>
                        <a:t>                                   </a:t>
                      </a:r>
                      <a:r>
                        <a:rPr lang="zh-CN" altLang="en-US"/>
                        <a:t>时           期</a:t>
                      </a:r>
                      <a:endParaRPr lang="zh-CN" altLang="en-US"/>
                    </a:p>
                  </a:txBody>
                  <a:tcPr/>
                </a:tc>
              </a:tr>
              <a:tr h="789305">
                <a:tc>
                  <a:txBody>
                    <a:bodyPr/>
                    <a:p>
                      <a:pPr>
                        <a:buNone/>
                      </a:pPr>
                      <a:r>
                        <a:rPr lang="zh-CN" altLang="en-US" sz="2000" b="1">
                          <a:sym typeface="+mn-ea"/>
                        </a:rPr>
                        <a:t>政治</a:t>
                      </a:r>
                      <a:endParaRPr lang="zh-CN" altLang="en-US" sz="2000" b="1">
                        <a:sym typeface="+mn-ea"/>
                      </a:endParaRPr>
                    </a:p>
                  </a:txBody>
                  <a:tcPr/>
                </a:tc>
                <a:tc>
                  <a:txBody>
                    <a:bodyPr/>
                    <a:p>
                      <a:pPr>
                        <a:buNone/>
                      </a:pPr>
                      <a:r>
                        <a:rPr lang="en-US" altLang="zh-CN" sz="2000" b="1">
                          <a:sym typeface="+mn-ea"/>
                        </a:rPr>
                        <a:t>1</a:t>
                      </a:r>
                      <a:r>
                        <a:rPr lang="zh-CN" altLang="en-US" sz="2000" b="1">
                          <a:sym typeface="+mn-ea"/>
                        </a:rPr>
                        <a:t>、专制主义中央集权制度得到完善,</a:t>
                      </a:r>
                      <a:r>
                        <a:rPr lang="en-US" altLang="zh-CN" sz="2000" b="1">
                          <a:sym typeface="+mn-ea"/>
                        </a:rPr>
                        <a:t>2</a:t>
                      </a:r>
                      <a:r>
                        <a:rPr lang="zh-CN" altLang="en-US" sz="2000" b="1">
                          <a:sym typeface="+mn-ea"/>
                        </a:rPr>
                        <a:t>、统多民族国家进一步发展。</a:t>
                      </a:r>
                      <a:r>
                        <a:rPr lang="en-US" altLang="zh-CN" sz="2000" b="1">
                          <a:sym typeface="+mn-ea"/>
                        </a:rPr>
                        <a:t>3</a:t>
                      </a:r>
                      <a:r>
                        <a:rPr lang="zh-CN" altLang="en-US" sz="2000" b="1">
                          <a:sym typeface="+mn-ea"/>
                        </a:rPr>
                        <a:t>、安史之乱后中国再次陷人割据势力膨胀、社会动荡不安的局面。</a:t>
                      </a:r>
                      <a:endParaRPr lang="zh-CN" altLang="en-US" sz="2000" b="1">
                        <a:sym typeface="+mn-ea"/>
                      </a:endParaRPr>
                    </a:p>
                    <a:p>
                      <a:pPr>
                        <a:buNone/>
                      </a:pPr>
                      <a:endParaRPr lang="zh-CN" altLang="en-US" sz="2000" b="1"/>
                    </a:p>
                    <a:p>
                      <a:pPr>
                        <a:buNone/>
                      </a:pPr>
                      <a:endParaRPr lang="zh-CN" altLang="en-US" sz="2000" b="1"/>
                    </a:p>
                  </a:txBody>
                  <a:tcPr/>
                </a:tc>
              </a:tr>
              <a:tr h="640080">
                <a:tc>
                  <a:txBody>
                    <a:bodyPr/>
                    <a:p>
                      <a:pPr>
                        <a:buNone/>
                      </a:pPr>
                      <a:r>
                        <a:rPr lang="zh-CN" altLang="en-US" sz="2000" b="1">
                          <a:sym typeface="+mn-ea"/>
                        </a:rPr>
                        <a:t>经济:</a:t>
                      </a:r>
                      <a:endParaRPr lang="zh-CN" altLang="en-US" sz="2000" b="1">
                        <a:sym typeface="+mn-ea"/>
                      </a:endParaRPr>
                    </a:p>
                  </a:txBody>
                  <a:tcPr/>
                </a:tc>
                <a:tc>
                  <a:txBody>
                    <a:bodyPr/>
                    <a:p>
                      <a:pPr>
                        <a:buNone/>
                      </a:pPr>
                      <a:r>
                        <a:rPr lang="en-US" altLang="zh-CN" sz="2000" b="1">
                          <a:sym typeface="+mn-ea"/>
                        </a:rPr>
                        <a:t>1</a:t>
                      </a:r>
                      <a:r>
                        <a:rPr lang="zh-CN" altLang="en-US" sz="2000" b="1">
                          <a:sym typeface="+mn-ea"/>
                        </a:rPr>
                        <a:t>、封建经济空前繁荣，</a:t>
                      </a:r>
                      <a:r>
                        <a:rPr lang="en-US" altLang="zh-CN" sz="2000" b="1">
                          <a:sym typeface="+mn-ea"/>
                        </a:rPr>
                        <a:t>2</a:t>
                      </a:r>
                      <a:r>
                        <a:rPr lang="zh-CN" altLang="en-US" sz="2000" b="1">
                          <a:sym typeface="+mn-ea"/>
                        </a:rPr>
                        <a:t>、唐中期安史之乱后，经济重心开始南移。</a:t>
                      </a:r>
                      <a:endParaRPr lang="zh-CN" altLang="en-US" sz="2000" b="1">
                        <a:sym typeface="+mn-ea"/>
                      </a:endParaRPr>
                    </a:p>
                  </a:txBody>
                  <a:tcPr/>
                </a:tc>
              </a:tr>
              <a:tr h="817880">
                <a:tc>
                  <a:txBody>
                    <a:bodyPr/>
                    <a:p>
                      <a:pPr>
                        <a:buNone/>
                      </a:pPr>
                      <a:r>
                        <a:rPr lang="zh-CN" altLang="en-US" sz="2000" b="1">
                          <a:sym typeface="+mn-ea"/>
                        </a:rPr>
                        <a:t>民族关系</a:t>
                      </a:r>
                      <a:endParaRPr lang="zh-CN" altLang="en-US" sz="2000" b="1">
                        <a:sym typeface="+mn-ea"/>
                      </a:endParaRPr>
                    </a:p>
                  </a:txBody>
                  <a:tcPr/>
                </a:tc>
                <a:tc>
                  <a:txBody>
                    <a:bodyPr/>
                    <a:p>
                      <a:pPr>
                        <a:buNone/>
                      </a:pPr>
                      <a:r>
                        <a:rPr lang="zh-CN" altLang="en-US" sz="2000" b="1">
                          <a:sym typeface="+mn-ea"/>
                        </a:rPr>
                        <a:t>与周边少数民族关系得到巨大发展，民族交融加强。</a:t>
                      </a:r>
                      <a:endParaRPr lang="zh-CN" altLang="en-US" sz="2000" b="1"/>
                    </a:p>
                    <a:p>
                      <a:pPr>
                        <a:buNone/>
                      </a:pPr>
                      <a:endParaRPr lang="zh-CN" altLang="en-US" sz="2000" b="1"/>
                    </a:p>
                  </a:txBody>
                  <a:tcPr/>
                </a:tc>
              </a:tr>
              <a:tr h="640080">
                <a:tc>
                  <a:txBody>
                    <a:bodyPr/>
                    <a:p>
                      <a:pPr>
                        <a:buNone/>
                      </a:pPr>
                      <a:r>
                        <a:rPr lang="zh-CN" altLang="en-US" sz="2000" b="1">
                          <a:sym typeface="+mn-ea"/>
                        </a:rPr>
                        <a:t>对外关系</a:t>
                      </a:r>
                      <a:endParaRPr lang="zh-CN" altLang="en-US" sz="2000" b="1">
                        <a:sym typeface="+mn-ea"/>
                      </a:endParaRPr>
                    </a:p>
                  </a:txBody>
                  <a:tcPr/>
                </a:tc>
                <a:tc>
                  <a:txBody>
                    <a:bodyPr/>
                    <a:p>
                      <a:pPr>
                        <a:buNone/>
                      </a:pPr>
                      <a:r>
                        <a:rPr lang="zh-CN" altLang="en-US" sz="2000" b="1">
                          <a:sym typeface="+mn-ea"/>
                        </a:rPr>
                        <a:t>开放、兼收并蓄</a:t>
                      </a:r>
                      <a:endParaRPr lang="zh-CN" altLang="en-US" sz="2000" b="1">
                        <a:sym typeface="+mn-ea"/>
                      </a:endParaRPr>
                    </a:p>
                  </a:txBody>
                  <a:tcPr/>
                </a:tc>
              </a:tr>
              <a:tr h="817880">
                <a:tc>
                  <a:txBody>
                    <a:bodyPr/>
                    <a:p>
                      <a:pPr>
                        <a:buNone/>
                      </a:pPr>
                      <a:r>
                        <a:rPr lang="zh-CN" altLang="en-US" sz="2000" b="1">
                          <a:sym typeface="+mn-ea"/>
                        </a:rPr>
                        <a:t>科技文化</a:t>
                      </a:r>
                      <a:endParaRPr lang="zh-CN" altLang="en-US" sz="2000" b="1">
                        <a:sym typeface="+mn-ea"/>
                      </a:endParaRPr>
                    </a:p>
                  </a:txBody>
                  <a:tcPr/>
                </a:tc>
                <a:tc>
                  <a:txBody>
                    <a:bodyPr/>
                    <a:p>
                      <a:pPr>
                        <a:buNone/>
                      </a:pPr>
                      <a:r>
                        <a:rPr lang="zh-CN" altLang="en-US" sz="2000" b="1">
                          <a:sym typeface="+mn-ea"/>
                        </a:rPr>
                        <a:t>在科技、文学等领域全面繁荣,对世界产生深远影响。</a:t>
                      </a:r>
                      <a:endParaRPr lang="zh-CN" altLang="en-US" sz="2000" b="1"/>
                    </a:p>
                    <a:p>
                      <a:pPr>
                        <a:buNone/>
                      </a:pPr>
                      <a:endParaRPr lang="zh-CN" altLang="en-US" sz="2000" b="1"/>
                    </a:p>
                  </a:txBody>
                  <a:tcPr/>
                </a:tc>
              </a:tr>
              <a:tr h="1028065">
                <a:tc>
                  <a:txBody>
                    <a:bodyPr/>
                    <a:p>
                      <a:pPr>
                        <a:buNone/>
                      </a:pPr>
                      <a:r>
                        <a:rPr lang="zh-CN" altLang="en-US" sz="2000" b="1">
                          <a:sym typeface="+mn-ea"/>
                        </a:rPr>
                        <a:t>世界</a:t>
                      </a:r>
                      <a:endParaRPr lang="zh-CN" altLang="en-US" sz="2000" b="1">
                        <a:sym typeface="+mn-ea"/>
                      </a:endParaRPr>
                    </a:p>
                  </a:txBody>
                  <a:tcPr/>
                </a:tc>
                <a:tc>
                  <a:txBody>
                    <a:bodyPr/>
                    <a:p>
                      <a:pPr>
                        <a:buNone/>
                      </a:pPr>
                      <a:r>
                        <a:rPr lang="en-US" altLang="zh-CN" sz="2000" b="1">
                          <a:sym typeface="+mn-ea"/>
                        </a:rPr>
                        <a:t>1</a:t>
                      </a:r>
                      <a:r>
                        <a:rPr lang="zh-CN" altLang="en-US" sz="2000" b="1">
                          <a:sym typeface="+mn-ea"/>
                        </a:rPr>
                        <a:t>、7世纪初，伊斯兰教创立、阿拉伯帝国成为当时世界上疆域最大的帝国;</a:t>
                      </a:r>
                      <a:r>
                        <a:rPr lang="en-US" altLang="zh-CN" sz="2000" b="1">
                          <a:sym typeface="+mn-ea"/>
                        </a:rPr>
                        <a:t>2</a:t>
                      </a:r>
                      <a:r>
                        <a:rPr lang="zh-CN" altLang="en-US" sz="2000" b="1">
                          <a:sym typeface="+mn-ea"/>
                        </a:rPr>
                        <a:t>、646年开始，日本进行大化改新;</a:t>
                      </a:r>
                      <a:r>
                        <a:rPr lang="en-US" altLang="zh-CN" sz="2000" b="1">
                          <a:sym typeface="+mn-ea"/>
                        </a:rPr>
                        <a:t>3</a:t>
                      </a:r>
                      <a:r>
                        <a:rPr lang="zh-CN" altLang="en-US" sz="2000" b="1">
                          <a:sym typeface="+mn-ea"/>
                        </a:rPr>
                        <a:t>西欧自给自足的封建庄园经济盛行一时;</a:t>
                      </a:r>
                      <a:r>
                        <a:rPr lang="en-US" altLang="zh-CN" sz="2000" b="1">
                          <a:sym typeface="+mn-ea"/>
                        </a:rPr>
                        <a:t>4</a:t>
                      </a:r>
                      <a:r>
                        <a:rPr lang="zh-CN" altLang="en-US" sz="2000" b="1">
                          <a:sym typeface="+mn-ea"/>
                        </a:rPr>
                        <a:t>、10世纪开始，西欧城市重新兴起</a:t>
                      </a:r>
                      <a:endParaRPr lang="zh-CN" altLang="en-US" sz="2000" b="1"/>
                    </a:p>
                    <a:p>
                      <a:pPr>
                        <a:buNone/>
                      </a:pPr>
                      <a:endParaRPr lang="zh-CN" altLang="en-US" sz="2000" b="1"/>
                    </a:p>
                  </a:txBody>
                  <a:tcPr/>
                </a:tc>
              </a:tr>
            </a:tbl>
          </a:graphicData>
        </a:graphic>
      </p:graphicFrame>
      <p:sp>
        <p:nvSpPr>
          <p:cNvPr id="2" name="文本框 1"/>
          <p:cNvSpPr txBox="1"/>
          <p:nvPr/>
        </p:nvSpPr>
        <p:spPr>
          <a:xfrm>
            <a:off x="3456940" y="140970"/>
            <a:ext cx="5770880" cy="706755"/>
          </a:xfrm>
          <a:prstGeom prst="rect">
            <a:avLst/>
          </a:prstGeom>
          <a:noFill/>
        </p:spPr>
        <p:txBody>
          <a:bodyPr wrap="none" rtlCol="0" anchor="t">
            <a:spAutoFit/>
          </a:bodyPr>
          <a:p>
            <a:r>
              <a:rPr lang="zh-CN" altLang="en-US" sz="4000" b="1">
                <a:sym typeface="+mn-ea"/>
              </a:rPr>
              <a:t>四、归纳历史阶段的特征</a:t>
            </a:r>
            <a:endParaRPr lang="zh-CN" altLang="en-US" sz="4000"/>
          </a:p>
        </p:txBody>
      </p:sp>
    </p:spTree>
    <p:custDataLst>
      <p:tags r:id="rId2"/>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911860" y="141605"/>
            <a:ext cx="8102600" cy="521970"/>
          </a:xfrm>
          <a:prstGeom prst="rect">
            <a:avLst/>
          </a:prstGeom>
          <a:noFill/>
        </p:spPr>
        <p:txBody>
          <a:bodyPr wrap="square" rtlCol="0" anchor="t">
            <a:spAutoFit/>
          </a:bodyPr>
          <a:p>
            <a:r>
              <a:rPr lang="zh-CN" altLang="en-US" sz="2800" b="1"/>
              <a:t>（二）从国共合作到和国共对峙（1924~1937年）</a:t>
            </a:r>
            <a:endParaRPr lang="zh-CN" altLang="en-US" sz="2800" b="1"/>
          </a:p>
        </p:txBody>
      </p:sp>
      <p:graphicFrame>
        <p:nvGraphicFramePr>
          <p:cNvPr id="3" name="表格 2"/>
          <p:cNvGraphicFramePr/>
          <p:nvPr>
            <p:custDataLst>
              <p:tags r:id="rId1"/>
            </p:custDataLst>
          </p:nvPr>
        </p:nvGraphicFramePr>
        <p:xfrm>
          <a:off x="644525" y="944880"/>
          <a:ext cx="10902950" cy="4968240"/>
        </p:xfrm>
        <a:graphic>
          <a:graphicData uri="http://schemas.openxmlformats.org/drawingml/2006/table">
            <a:tbl>
              <a:tblPr firstRow="1" bandRow="1">
                <a:tableStyleId>{5C22544A-7EE6-4342-B048-85BDC9FD1C3A}</a:tableStyleId>
              </a:tblPr>
              <a:tblGrid>
                <a:gridCol w="1221740"/>
                <a:gridCol w="9681210"/>
              </a:tblGrid>
              <a:tr h="518160">
                <a:tc>
                  <a:txBody>
                    <a:bodyPr/>
                    <a:p>
                      <a:pPr>
                        <a:buNone/>
                      </a:pPr>
                      <a:r>
                        <a:rPr lang="zh-CN" altLang="en-US" sz="2800">
                          <a:latin typeface="楷体" panose="02010609060101010101" charset="-122"/>
                          <a:ea typeface="楷体" panose="02010609060101010101" charset="-122"/>
                          <a:cs typeface="楷体" panose="02010609060101010101" charset="-122"/>
                        </a:rPr>
                        <a:t>地区</a:t>
                      </a:r>
                      <a:endParaRPr lang="zh-CN" altLang="en-US" sz="2800">
                        <a:latin typeface="楷体" panose="02010609060101010101" charset="-122"/>
                        <a:ea typeface="楷体" panose="02010609060101010101" charset="-122"/>
                        <a:cs typeface="楷体" panose="02010609060101010101" charset="-122"/>
                      </a:endParaRPr>
                    </a:p>
                  </a:txBody>
                  <a:tcPr/>
                </a:tc>
                <a:tc>
                  <a:txBody>
                    <a:bodyPr/>
                    <a:p>
                      <a:pPr>
                        <a:buNone/>
                      </a:pPr>
                      <a:r>
                        <a:rPr lang="en-US" altLang="zh-CN" sz="2800">
                          <a:latin typeface="楷体" panose="02010609060101010101" charset="-122"/>
                          <a:ea typeface="楷体" panose="02010609060101010101" charset="-122"/>
                          <a:cs typeface="楷体" panose="02010609060101010101" charset="-122"/>
                        </a:rPr>
                        <a:t>                      </a:t>
                      </a:r>
                      <a:r>
                        <a:rPr lang="zh-CN" altLang="en-US" sz="2800">
                          <a:latin typeface="楷体" panose="02010609060101010101" charset="-122"/>
                          <a:ea typeface="楷体" panose="02010609060101010101" charset="-122"/>
                          <a:cs typeface="楷体" panose="02010609060101010101" charset="-122"/>
                        </a:rPr>
                        <a:t>特        征</a:t>
                      </a:r>
                      <a:endParaRPr lang="zh-CN" altLang="en-US" sz="2800">
                        <a:latin typeface="楷体" panose="02010609060101010101" charset="-122"/>
                        <a:ea typeface="楷体" panose="02010609060101010101" charset="-122"/>
                        <a:cs typeface="楷体" panose="02010609060101010101" charset="-122"/>
                      </a:endParaRPr>
                    </a:p>
                  </a:txBody>
                  <a:tcPr/>
                </a:tc>
              </a:tr>
              <a:tr h="2225040">
                <a:tc>
                  <a:txBody>
                    <a:bodyPr/>
                    <a:p>
                      <a:pPr>
                        <a:buNone/>
                      </a:pPr>
                      <a:endParaRPr lang="zh-CN" altLang="en-US" sz="2800">
                        <a:latin typeface="楷体" panose="02010609060101010101" charset="-122"/>
                        <a:ea typeface="楷体" panose="02010609060101010101" charset="-122"/>
                        <a:sym typeface="+mn-ea"/>
                      </a:endParaRPr>
                    </a:p>
                    <a:p>
                      <a:pPr>
                        <a:buNone/>
                      </a:pPr>
                      <a:endParaRPr lang="zh-CN" altLang="en-US" sz="2800">
                        <a:latin typeface="楷体" panose="02010609060101010101" charset="-122"/>
                        <a:ea typeface="楷体" panose="02010609060101010101" charset="-122"/>
                        <a:sym typeface="+mn-ea"/>
                      </a:endParaRPr>
                    </a:p>
                    <a:p>
                      <a:pPr>
                        <a:buNone/>
                      </a:pPr>
                      <a:r>
                        <a:rPr lang="zh-CN" altLang="en-US" sz="2800">
                          <a:latin typeface="楷体" panose="02010609060101010101" charset="-122"/>
                          <a:ea typeface="楷体" panose="02010609060101010101" charset="-122"/>
                          <a:sym typeface="+mn-ea"/>
                        </a:rPr>
                        <a:t>中国</a:t>
                      </a:r>
                      <a:endParaRPr lang="zh-CN" altLang="en-US" sz="2800">
                        <a:latin typeface="楷体" panose="02010609060101010101" charset="-122"/>
                        <a:ea typeface="楷体" panose="02010609060101010101" charset="-122"/>
                        <a:sym typeface="+mn-ea"/>
                      </a:endParaRPr>
                    </a:p>
                  </a:txBody>
                  <a:tcPr/>
                </a:tc>
                <a:tc>
                  <a:txBody>
                    <a:bodyPr/>
                    <a:p>
                      <a:pPr>
                        <a:buNone/>
                      </a:pPr>
                      <a:r>
                        <a:rPr lang="en-US" altLang="zh-CN" sz="2800">
                          <a:latin typeface="楷体" panose="02010609060101010101" charset="-122"/>
                          <a:ea typeface="楷体" panose="02010609060101010101" charset="-122"/>
                          <a:cs typeface="楷体" panose="02010609060101010101" charset="-122"/>
                          <a:sym typeface="+mn-ea"/>
                        </a:rPr>
                        <a:t>1</a:t>
                      </a:r>
                      <a:r>
                        <a:rPr lang="zh-CN" altLang="en-US" sz="2800">
                          <a:latin typeface="楷体" panose="02010609060101010101" charset="-122"/>
                          <a:ea typeface="楷体" panose="02010609060101010101" charset="-122"/>
                          <a:cs typeface="楷体" panose="02010609060101010101" charset="-122"/>
                          <a:sym typeface="+mn-ea"/>
                        </a:rPr>
                        <a:t>、国共两党关系从合作走向对立，</a:t>
                      </a:r>
                      <a:r>
                        <a:rPr lang="en-US" altLang="zh-CN" sz="2800">
                          <a:latin typeface="楷体" panose="02010609060101010101" charset="-122"/>
                          <a:ea typeface="楷体" panose="02010609060101010101" charset="-122"/>
                          <a:cs typeface="楷体" panose="02010609060101010101" charset="-122"/>
                          <a:sym typeface="+mn-ea"/>
                        </a:rPr>
                        <a:t>2</a:t>
                      </a:r>
                      <a:r>
                        <a:rPr lang="zh-CN" altLang="en-US" sz="2800">
                          <a:latin typeface="楷体" panose="02010609060101010101" charset="-122"/>
                          <a:ea typeface="楷体" panose="02010609060101010101" charset="-122"/>
                          <a:cs typeface="楷体" panose="02010609060101010101" charset="-122"/>
                          <a:sym typeface="+mn-ea"/>
                        </a:rPr>
                        <a:t>、日本加紧侵华，中国民族危机不断加深</a:t>
                      </a:r>
                      <a:r>
                        <a:rPr lang="en-US" altLang="zh-CN" sz="2800">
                          <a:latin typeface="楷体" panose="02010609060101010101" charset="-122"/>
                          <a:ea typeface="楷体" panose="02010609060101010101" charset="-122"/>
                          <a:cs typeface="楷体" panose="02010609060101010101" charset="-122"/>
                          <a:sym typeface="+mn-ea"/>
                        </a:rPr>
                        <a:t>3</a:t>
                      </a:r>
                      <a:r>
                        <a:rPr lang="zh-CN" altLang="en-US" sz="2800">
                          <a:latin typeface="楷体" panose="02010609060101010101" charset="-122"/>
                          <a:ea typeface="楷体" panose="02010609060101010101" charset="-122"/>
                          <a:cs typeface="楷体" panose="02010609060101010101" charset="-122"/>
                          <a:sym typeface="+mn-ea"/>
                        </a:rPr>
                        <a:t>、从国共合作到国共对立中，</a:t>
                      </a:r>
                      <a:r>
                        <a:rPr lang="en-US" altLang="zh-CN" sz="2800">
                          <a:latin typeface="楷体" panose="02010609060101010101" charset="-122"/>
                          <a:ea typeface="楷体" panose="02010609060101010101" charset="-122"/>
                          <a:cs typeface="楷体" panose="02010609060101010101" charset="-122"/>
                          <a:sym typeface="+mn-ea"/>
                        </a:rPr>
                        <a:t>4</a:t>
                      </a:r>
                      <a:r>
                        <a:rPr lang="zh-CN" altLang="en-US" sz="2800">
                          <a:latin typeface="楷体" panose="02010609060101010101" charset="-122"/>
                          <a:ea typeface="楷体" panose="02010609060101010101" charset="-122"/>
                          <a:cs typeface="楷体" panose="02010609060101010101" charset="-122"/>
                          <a:sym typeface="+mn-ea"/>
                        </a:rPr>
                        <a:t>、中国共产党不断走向成熟。</a:t>
                      </a:r>
                      <a:endParaRPr lang="zh-CN" altLang="en-US" sz="2800">
                        <a:latin typeface="楷体" panose="02010609060101010101" charset="-122"/>
                        <a:ea typeface="楷体" panose="02010609060101010101" charset="-122"/>
                        <a:cs typeface="楷体" panose="02010609060101010101" charset="-122"/>
                        <a:sym typeface="+mn-ea"/>
                      </a:endParaRPr>
                    </a:p>
                    <a:p>
                      <a:pPr>
                        <a:buNone/>
                      </a:pPr>
                      <a:endParaRPr lang="zh-CN" altLang="en-US" sz="2800">
                        <a:latin typeface="楷体" panose="02010609060101010101" charset="-122"/>
                        <a:ea typeface="楷体" panose="02010609060101010101" charset="-122"/>
                        <a:cs typeface="楷体" panose="02010609060101010101" charset="-122"/>
                        <a:sym typeface="+mn-ea"/>
                      </a:endParaRPr>
                    </a:p>
                    <a:p>
                      <a:pPr>
                        <a:buNone/>
                      </a:pPr>
                      <a:endParaRPr lang="zh-CN" altLang="en-US" sz="2800">
                        <a:latin typeface="楷体" panose="02010609060101010101" charset="-122"/>
                        <a:ea typeface="楷体" panose="02010609060101010101" charset="-122"/>
                        <a:cs typeface="楷体" panose="02010609060101010101" charset="-122"/>
                        <a:sym typeface="+mn-ea"/>
                      </a:endParaRPr>
                    </a:p>
                  </a:txBody>
                  <a:tcPr/>
                </a:tc>
              </a:tr>
              <a:tr h="1761490">
                <a:tc>
                  <a:txBody>
                    <a:bodyPr/>
                    <a:p>
                      <a:pPr>
                        <a:buNone/>
                      </a:pPr>
                      <a:endParaRPr lang="zh-CN" altLang="en-US" sz="2800">
                        <a:latin typeface="楷体" panose="02010609060101010101" charset="-122"/>
                        <a:ea typeface="楷体" panose="02010609060101010101" charset="-122"/>
                        <a:sym typeface="+mn-ea"/>
                      </a:endParaRPr>
                    </a:p>
                    <a:p>
                      <a:pPr>
                        <a:buNone/>
                      </a:pPr>
                      <a:endParaRPr lang="zh-CN" altLang="en-US" sz="2800">
                        <a:latin typeface="楷体" panose="02010609060101010101" charset="-122"/>
                        <a:ea typeface="楷体" panose="02010609060101010101" charset="-122"/>
                        <a:sym typeface="+mn-ea"/>
                      </a:endParaRPr>
                    </a:p>
                    <a:p>
                      <a:pPr>
                        <a:buNone/>
                      </a:pPr>
                      <a:r>
                        <a:rPr lang="zh-CN" altLang="en-US" sz="2800">
                          <a:latin typeface="楷体" panose="02010609060101010101" charset="-122"/>
                          <a:ea typeface="楷体" panose="02010609060101010101" charset="-122"/>
                          <a:sym typeface="+mn-ea"/>
                        </a:rPr>
                        <a:t>世界</a:t>
                      </a:r>
                      <a:endParaRPr lang="zh-CN" altLang="en-US" sz="2800">
                        <a:latin typeface="楷体" panose="02010609060101010101" charset="-122"/>
                        <a:ea typeface="楷体" panose="02010609060101010101" charset="-122"/>
                        <a:sym typeface="+mn-ea"/>
                      </a:endParaRPr>
                    </a:p>
                  </a:txBody>
                  <a:tcPr/>
                </a:tc>
                <a:tc>
                  <a:txBody>
                    <a:bodyPr/>
                    <a:p>
                      <a:pPr>
                        <a:buNone/>
                      </a:pPr>
                      <a:r>
                        <a:rPr lang="en-US" altLang="zh-CN" sz="2800">
                          <a:latin typeface="楷体" panose="02010609060101010101" charset="-122"/>
                          <a:ea typeface="楷体" panose="02010609060101010101" charset="-122"/>
                          <a:cs typeface="楷体" panose="02010609060101010101" charset="-122"/>
                          <a:sym typeface="+mn-ea"/>
                        </a:rPr>
                        <a:t>1</a:t>
                      </a:r>
                      <a:r>
                        <a:rPr lang="zh-CN" altLang="en-US" sz="2800">
                          <a:latin typeface="楷体" panose="02010609060101010101" charset="-122"/>
                          <a:ea typeface="楷体" panose="02010609060101010101" charset="-122"/>
                          <a:cs typeface="楷体" panose="02010609060101010101" charset="-122"/>
                          <a:sym typeface="+mn-ea"/>
                        </a:rPr>
                        <a:t>、苏联进行一、二五计划，社会主义建设取得了巨大成就，</a:t>
                      </a:r>
                      <a:r>
                        <a:rPr lang="en-US" altLang="zh-CN" sz="2800">
                          <a:latin typeface="楷体" panose="02010609060101010101" charset="-122"/>
                          <a:ea typeface="楷体" panose="02010609060101010101" charset="-122"/>
                          <a:cs typeface="楷体" panose="02010609060101010101" charset="-122"/>
                          <a:sym typeface="+mn-ea"/>
                        </a:rPr>
                        <a:t>2</a:t>
                      </a:r>
                      <a:r>
                        <a:rPr lang="zh-CN" altLang="en-US" sz="2800">
                          <a:latin typeface="楷体" panose="02010609060101010101" charset="-122"/>
                          <a:ea typeface="楷体" panose="02010609060101010101" charset="-122"/>
                          <a:cs typeface="楷体" panose="02010609060101010101" charset="-122"/>
                          <a:sym typeface="+mn-ea"/>
                        </a:rPr>
                        <a:t>、1929年爆发的经济危机、罗斯福新政的实施使美国走出了经济大危机：德、日走上了侵略扩张的道路，世界局势处动荡不安</a:t>
                      </a:r>
                      <a:endParaRPr lang="zh-CN" altLang="en-US" sz="2800">
                        <a:latin typeface="楷体" panose="02010609060101010101" charset="-122"/>
                        <a:ea typeface="楷体" panose="02010609060101010101" charset="-122"/>
                        <a:cs typeface="楷体" panose="02010609060101010101" charset="-122"/>
                        <a:sym typeface="+mn-ea"/>
                      </a:endParaRPr>
                    </a:p>
                    <a:p>
                      <a:pPr>
                        <a:buNone/>
                      </a:pPr>
                      <a:endParaRPr lang="zh-CN" altLang="en-US" sz="2800">
                        <a:latin typeface="楷体" panose="02010609060101010101" charset="-122"/>
                        <a:ea typeface="楷体" panose="02010609060101010101" charset="-122"/>
                        <a:cs typeface="楷体" panose="02010609060101010101" charset="-122"/>
                        <a:sym typeface="+mn-ea"/>
                      </a:endParaRPr>
                    </a:p>
                  </a:txBody>
                  <a:tcPr/>
                </a:tc>
              </a:tr>
            </a:tbl>
          </a:graphicData>
        </a:graphic>
      </p:graphicFrame>
    </p:spTree>
    <p:custDataLst>
      <p:tags r:id="rId2"/>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258445" y="1323975"/>
          <a:ext cx="11485880" cy="5486400"/>
        </p:xfrm>
        <a:graphic>
          <a:graphicData uri="http://schemas.openxmlformats.org/drawingml/2006/table">
            <a:tbl>
              <a:tblPr firstRow="1" bandRow="1">
                <a:tableStyleId>{5C22544A-7EE6-4342-B048-85BDC9FD1C3A}</a:tableStyleId>
              </a:tblPr>
              <a:tblGrid>
                <a:gridCol w="1249680"/>
                <a:gridCol w="10236200"/>
              </a:tblGrid>
              <a:tr h="381000">
                <a:tc>
                  <a:txBody>
                    <a:bodyPr/>
                    <a:p>
                      <a:pPr>
                        <a:buNone/>
                      </a:pPr>
                      <a:r>
                        <a:rPr lang="zh-CN" altLang="en-US" sz="2400"/>
                        <a:t>领域</a:t>
                      </a:r>
                      <a:endParaRPr lang="zh-CN" altLang="en-US" sz="2400"/>
                    </a:p>
                  </a:txBody>
                  <a:tcPr/>
                </a:tc>
                <a:tc>
                  <a:txBody>
                    <a:bodyPr/>
                    <a:p>
                      <a:pPr>
                        <a:buNone/>
                      </a:pPr>
                      <a:r>
                        <a:rPr lang="en-US" altLang="zh-CN" sz="2400"/>
                        <a:t>                                  </a:t>
                      </a:r>
                      <a:r>
                        <a:rPr lang="zh-CN" altLang="en-US" sz="2400"/>
                        <a:t>特         征</a:t>
                      </a:r>
                      <a:endParaRPr lang="zh-CN" altLang="en-US" sz="2400"/>
                    </a:p>
                  </a:txBody>
                  <a:tcPr/>
                </a:tc>
              </a:tr>
              <a:tr h="1503045">
                <a:tc>
                  <a:txBody>
                    <a:bodyPr/>
                    <a:p>
                      <a:pPr>
                        <a:buNone/>
                      </a:pPr>
                      <a:r>
                        <a:rPr lang="zh-CN" altLang="en-US" sz="2400">
                          <a:sym typeface="+mn-ea"/>
                        </a:rPr>
                        <a:t>政治</a:t>
                      </a:r>
                      <a:endParaRPr lang="zh-CN" altLang="en-US" sz="2400">
                        <a:sym typeface="+mn-ea"/>
                      </a:endParaRPr>
                    </a:p>
                  </a:txBody>
                  <a:tcPr/>
                </a:tc>
                <a:tc>
                  <a:txBody>
                    <a:bodyPr/>
                    <a:p>
                      <a:pPr>
                        <a:buNone/>
                      </a:pPr>
                      <a:r>
                        <a:rPr lang="en-US" altLang="zh-CN" sz="2400">
                          <a:sym typeface="+mn-ea"/>
                        </a:rPr>
                        <a:t>1</a:t>
                      </a:r>
                      <a:r>
                        <a:rPr lang="zh-CN" altLang="en-US" sz="2400">
                          <a:sym typeface="+mn-ea"/>
                        </a:rPr>
                        <a:t>、两极格局取代了“凡尔赛一华盛顿体系”</a:t>
                      </a:r>
                      <a:r>
                        <a:rPr lang="en-US" altLang="zh-CN" sz="2400">
                          <a:sym typeface="+mn-ea"/>
                        </a:rPr>
                        <a:t>2</a:t>
                      </a:r>
                      <a:r>
                        <a:rPr lang="zh-CN" altLang="en-US" sz="2400">
                          <a:sym typeface="+mn-ea"/>
                        </a:rPr>
                        <a:t>、欧洲的联合和日本的崛起,冲击了美苏两极格局</a:t>
                      </a:r>
                      <a:r>
                        <a:rPr lang="en-US" altLang="zh-CN" sz="2400">
                          <a:sym typeface="+mn-ea"/>
                        </a:rPr>
                        <a:t>3</a:t>
                      </a:r>
                      <a:r>
                        <a:rPr lang="zh-CN" altLang="en-US" sz="2400">
                          <a:sym typeface="+mn-ea"/>
                        </a:rPr>
                        <a:t>、亚非拉地区的民族解放运动空前高涨，广大发展中国家日益成为影响世界发展的重要力量。世界资本主义殖民体系逐渐崩溃。</a:t>
                      </a:r>
                      <a:endParaRPr lang="zh-CN" altLang="en-US" sz="2400">
                        <a:sym typeface="+mn-ea"/>
                      </a:endParaRPr>
                    </a:p>
                    <a:p>
                      <a:pPr>
                        <a:buNone/>
                      </a:pPr>
                      <a:r>
                        <a:rPr lang="en-US" sz="2400">
                          <a:sym typeface="+mn-ea"/>
                        </a:rPr>
                        <a:t>4</a:t>
                      </a:r>
                      <a:r>
                        <a:rPr lang="zh-CN" altLang="en-US" sz="2400">
                          <a:sym typeface="+mn-ea"/>
                        </a:rPr>
                        <a:t>、苏联先后进行了赫鲁晓夫改革、勃列日涅夫改革和戈尔巴乔夫改革，但这些改革都未能突破苏联模式的束缚,最终导致苏联解体。</a:t>
                      </a:r>
                      <a:endParaRPr lang="zh-CN" altLang="en-US" sz="2400">
                        <a:sym typeface="+mn-ea"/>
                      </a:endParaRPr>
                    </a:p>
                    <a:p>
                      <a:pPr>
                        <a:buNone/>
                      </a:pPr>
                      <a:endParaRPr lang="zh-CN" altLang="en-US" sz="2400">
                        <a:sym typeface="+mn-ea"/>
                      </a:endParaRPr>
                    </a:p>
                  </a:txBody>
                  <a:tcPr/>
                </a:tc>
              </a:tr>
              <a:tr h="381000">
                <a:tc>
                  <a:txBody>
                    <a:bodyPr/>
                    <a:p>
                      <a:pPr>
                        <a:buNone/>
                      </a:pPr>
                      <a:r>
                        <a:rPr lang="zh-CN" altLang="en-US" sz="2400">
                          <a:sym typeface="+mn-ea"/>
                        </a:rPr>
                        <a:t>经济</a:t>
                      </a:r>
                      <a:endParaRPr lang="zh-CN" altLang="en-US" sz="2400">
                        <a:sym typeface="+mn-ea"/>
                      </a:endParaRPr>
                    </a:p>
                  </a:txBody>
                  <a:tcPr/>
                </a:tc>
                <a:tc>
                  <a:txBody>
                    <a:bodyPr/>
                    <a:p>
                      <a:pPr>
                        <a:buNone/>
                      </a:pPr>
                      <a:r>
                        <a:rPr lang="en-US" altLang="zh-CN" sz="2400">
                          <a:sym typeface="+mn-ea"/>
                        </a:rPr>
                        <a:t>1</a:t>
                      </a:r>
                      <a:r>
                        <a:rPr lang="zh-CN" altLang="en-US" sz="2400">
                          <a:sym typeface="+mn-ea"/>
                        </a:rPr>
                        <a:t>、美国成为资本主义世界头号强国</a:t>
                      </a:r>
                      <a:r>
                        <a:rPr lang="en-US" altLang="zh-CN" sz="2400">
                          <a:sym typeface="+mn-ea"/>
                        </a:rPr>
                        <a:t>2</a:t>
                      </a:r>
                      <a:r>
                        <a:rPr lang="zh-CN" altLang="en-US" sz="2400">
                          <a:sym typeface="+mn-ea"/>
                        </a:rPr>
                        <a:t>、西欧各国逐渐走向联合,壮大了经济实力,战后日本经济持续高速发展，资本主义世界形成了美、日、西欧“三足鼎立”的局面</a:t>
                      </a:r>
                      <a:endParaRPr lang="zh-CN" altLang="en-US" sz="2400">
                        <a:sym typeface="+mn-ea"/>
                      </a:endParaRPr>
                    </a:p>
                  </a:txBody>
                  <a:tcPr/>
                </a:tc>
              </a:tr>
              <a:tr h="381000">
                <a:tc>
                  <a:txBody>
                    <a:bodyPr/>
                    <a:p>
                      <a:pPr>
                        <a:buNone/>
                      </a:pPr>
                      <a:r>
                        <a:rPr lang="zh-CN" altLang="en-US" sz="2400">
                          <a:sym typeface="+mn-ea"/>
                        </a:rPr>
                        <a:t>中国</a:t>
                      </a:r>
                      <a:endParaRPr lang="zh-CN" altLang="en-US" sz="2400">
                        <a:sym typeface="+mn-ea"/>
                      </a:endParaRPr>
                    </a:p>
                  </a:txBody>
                  <a:tcPr/>
                </a:tc>
                <a:tc>
                  <a:txBody>
                    <a:bodyPr/>
                    <a:p>
                      <a:pPr>
                        <a:buNone/>
                      </a:pPr>
                      <a:r>
                        <a:rPr lang="en-US" altLang="zh-CN" sz="2400">
                          <a:sym typeface="+mn-ea"/>
                        </a:rPr>
                        <a:t>1</a:t>
                      </a:r>
                      <a:r>
                        <a:rPr lang="zh-CN" altLang="en-US" sz="2400">
                          <a:sym typeface="+mn-ea"/>
                        </a:rPr>
                        <a:t>、解放战争的胜利，建立中华人民共和国，</a:t>
                      </a:r>
                      <a:r>
                        <a:rPr lang="en-US" altLang="zh-CN" sz="2400">
                          <a:sym typeface="+mn-ea"/>
                        </a:rPr>
                        <a:t>2</a:t>
                      </a:r>
                      <a:r>
                        <a:rPr lang="zh-CN" altLang="en-US" sz="2400">
                          <a:sym typeface="+mn-ea"/>
                        </a:rPr>
                        <a:t>、通过抗美援朝、土地改革等努力巩固了新生的人民政权;</a:t>
                      </a:r>
                      <a:r>
                        <a:rPr lang="en-US" altLang="zh-CN" sz="2400">
                          <a:sym typeface="+mn-ea"/>
                        </a:rPr>
                        <a:t>3</a:t>
                      </a:r>
                      <a:r>
                        <a:rPr lang="zh-CN" altLang="en-US" sz="2400">
                          <a:sym typeface="+mn-ea"/>
                        </a:rPr>
                        <a:t>、社会主义制度建立，</a:t>
                      </a:r>
                      <a:r>
                        <a:rPr lang="en-US" altLang="zh-CN" sz="2400">
                          <a:sym typeface="+mn-ea"/>
                        </a:rPr>
                        <a:t>4</a:t>
                      </a:r>
                      <a:r>
                        <a:rPr lang="zh-CN" altLang="en-US" sz="2400">
                          <a:sym typeface="+mn-ea"/>
                        </a:rPr>
                        <a:t>、社会主义建设探索在曲折中前进，外交、科技、祖国统一等取得巨 大成果。</a:t>
                      </a:r>
                      <a:endParaRPr lang="zh-CN" altLang="en-US" sz="2400">
                        <a:sym typeface="+mn-ea"/>
                      </a:endParaRPr>
                    </a:p>
                    <a:p>
                      <a:pPr>
                        <a:buNone/>
                      </a:pPr>
                      <a:endParaRPr lang="zh-CN" altLang="en-US" sz="2400">
                        <a:sym typeface="+mn-ea"/>
                      </a:endParaRPr>
                    </a:p>
                  </a:txBody>
                  <a:tcPr/>
                </a:tc>
              </a:tr>
            </a:tbl>
          </a:graphicData>
        </a:graphic>
      </p:graphicFrame>
      <p:sp>
        <p:nvSpPr>
          <p:cNvPr id="2" name="文本框 1"/>
          <p:cNvSpPr txBox="1"/>
          <p:nvPr/>
        </p:nvSpPr>
        <p:spPr>
          <a:xfrm>
            <a:off x="205740" y="511810"/>
            <a:ext cx="8587740" cy="583565"/>
          </a:xfrm>
          <a:prstGeom prst="rect">
            <a:avLst/>
          </a:prstGeom>
          <a:noFill/>
        </p:spPr>
        <p:txBody>
          <a:bodyPr wrap="square" rtlCol="0">
            <a:spAutoFit/>
          </a:bodyPr>
          <a:p>
            <a:r>
              <a:rPr lang="zh-CN" altLang="en-US" sz="3200"/>
              <a:t>（三）</a:t>
            </a:r>
            <a:r>
              <a:rPr lang="en-US" altLang="zh-CN" sz="3200"/>
              <a:t>20</a:t>
            </a:r>
            <a:r>
              <a:rPr lang="zh-CN" altLang="en-US" sz="3200"/>
              <a:t>世纪五十年代以后的世界发展状况</a:t>
            </a:r>
            <a:endParaRPr lang="zh-CN" altLang="en-US" sz="3200"/>
          </a:p>
        </p:txBody>
      </p:sp>
    </p:spTree>
    <p:custDataLst>
      <p:tags r:id="rId2"/>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693420" y="1567180"/>
          <a:ext cx="10953750" cy="2286000"/>
        </p:xfrm>
        <a:graphic>
          <a:graphicData uri="http://schemas.openxmlformats.org/drawingml/2006/table">
            <a:tbl>
              <a:tblPr firstRow="1" bandRow="1">
                <a:tableStyleId>{5C22544A-7EE6-4342-B048-85BDC9FD1C3A}</a:tableStyleId>
              </a:tblPr>
              <a:tblGrid>
                <a:gridCol w="654050"/>
                <a:gridCol w="5587365"/>
                <a:gridCol w="4712335"/>
              </a:tblGrid>
              <a:tr h="381000">
                <a:tc>
                  <a:txBody>
                    <a:bodyPr/>
                    <a:p>
                      <a:pPr>
                        <a:buNone/>
                      </a:pPr>
                      <a:endParaRPr lang="zh-CN" altLang="en-US"/>
                    </a:p>
                  </a:txBody>
                  <a:tcPr/>
                </a:tc>
                <a:tc>
                  <a:txBody>
                    <a:bodyPr/>
                    <a:p>
                      <a:pPr>
                        <a:buNone/>
                      </a:pPr>
                      <a:r>
                        <a:rPr lang="en-US" altLang="zh-CN" sz="2400" b="1"/>
                        <a:t>                         </a:t>
                      </a:r>
                      <a:r>
                        <a:rPr lang="zh-CN" altLang="en-US" sz="2400" b="1"/>
                        <a:t>中      国</a:t>
                      </a:r>
                      <a:endParaRPr lang="zh-CN" altLang="en-US" sz="2400" b="1"/>
                    </a:p>
                  </a:txBody>
                  <a:tcPr/>
                </a:tc>
                <a:tc>
                  <a:txBody>
                    <a:bodyPr/>
                    <a:p>
                      <a:pPr>
                        <a:buNone/>
                      </a:pPr>
                      <a:r>
                        <a:rPr lang="en-US" altLang="zh-CN" sz="2400" b="1"/>
                        <a:t>                      </a:t>
                      </a:r>
                      <a:r>
                        <a:rPr lang="zh-CN" altLang="en-US" sz="2400" b="1"/>
                        <a:t>世       界</a:t>
                      </a:r>
                      <a:endParaRPr lang="zh-CN" altLang="en-US" sz="2400" b="1"/>
                    </a:p>
                  </a:txBody>
                  <a:tcPr/>
                </a:tc>
              </a:tr>
              <a:tr h="381000">
                <a:tc>
                  <a:txBody>
                    <a:bodyPr/>
                    <a:p>
                      <a:pPr>
                        <a:buNone/>
                      </a:pPr>
                      <a:r>
                        <a:rPr lang="zh-CN" altLang="en-US" sz="2400" b="1"/>
                        <a:t>政治</a:t>
                      </a:r>
                      <a:endParaRPr lang="zh-CN" altLang="en-US" sz="2400" b="1"/>
                    </a:p>
                  </a:txBody>
                  <a:tcPr/>
                </a:tc>
                <a:tc>
                  <a:txBody>
                    <a:bodyPr/>
                    <a:p>
                      <a:pPr>
                        <a:buNone/>
                      </a:pPr>
                      <a:r>
                        <a:rPr lang="zh-CN" altLang="en-US" sz="2400" b="1"/>
                        <a:t>统一多民族国家巩固、君主专制制度空前强化</a:t>
                      </a:r>
                      <a:endParaRPr lang="zh-CN" altLang="en-US" sz="2400" b="1"/>
                    </a:p>
                  </a:txBody>
                  <a:tcPr/>
                </a:tc>
                <a:tc>
                  <a:txBody>
                    <a:bodyPr/>
                    <a:p>
                      <a:pPr>
                        <a:buNone/>
                      </a:pPr>
                      <a:r>
                        <a:rPr lang="zh-CN" altLang="en-US" sz="2400" b="1"/>
                        <a:t>资产阶级革命并确立了资本主义制度</a:t>
                      </a:r>
                      <a:endParaRPr lang="zh-CN" altLang="en-US" sz="2400" b="1"/>
                    </a:p>
                  </a:txBody>
                  <a:tcPr/>
                </a:tc>
              </a:tr>
              <a:tr h="381000">
                <a:tc>
                  <a:txBody>
                    <a:bodyPr/>
                    <a:p>
                      <a:pPr>
                        <a:buNone/>
                      </a:pPr>
                      <a:r>
                        <a:rPr lang="zh-CN" altLang="en-US" sz="2400" b="1"/>
                        <a:t>经济</a:t>
                      </a:r>
                      <a:endParaRPr lang="zh-CN" altLang="en-US" sz="2400" b="1"/>
                    </a:p>
                  </a:txBody>
                  <a:tcPr/>
                </a:tc>
                <a:tc>
                  <a:txBody>
                    <a:bodyPr/>
                    <a:p>
                      <a:pPr>
                        <a:buNone/>
                      </a:pPr>
                      <a:r>
                        <a:rPr lang="zh-CN" altLang="en-US" sz="2400" b="1"/>
                        <a:t>农耕文明衰落，闭关锁国政策阻碍了资本主义的萌芽</a:t>
                      </a:r>
                      <a:endParaRPr lang="zh-CN" altLang="en-US" sz="2400" b="1"/>
                    </a:p>
                  </a:txBody>
                  <a:tcPr/>
                </a:tc>
                <a:tc>
                  <a:txBody>
                    <a:bodyPr/>
                    <a:p>
                      <a:pPr>
                        <a:buNone/>
                      </a:pPr>
                      <a:r>
                        <a:rPr lang="zh-CN" altLang="en-US" sz="2400" b="1"/>
                        <a:t>欧美资本主义经济发展并进行了工业革命</a:t>
                      </a:r>
                      <a:endParaRPr lang="zh-CN" altLang="en-US" sz="2400" b="1"/>
                    </a:p>
                  </a:txBody>
                  <a:tcPr/>
                </a:tc>
              </a:tr>
              <a:tr h="381000">
                <a:tc>
                  <a:txBody>
                    <a:bodyPr/>
                    <a:p>
                      <a:pPr>
                        <a:buNone/>
                      </a:pPr>
                      <a:r>
                        <a:rPr lang="zh-CN" altLang="en-US" sz="2400" b="1"/>
                        <a:t>思想</a:t>
                      </a:r>
                      <a:endParaRPr lang="zh-CN" altLang="en-US" sz="2400" b="1"/>
                    </a:p>
                  </a:txBody>
                  <a:tcPr/>
                </a:tc>
                <a:tc>
                  <a:txBody>
                    <a:bodyPr/>
                    <a:p>
                      <a:pPr>
                        <a:buNone/>
                      </a:pPr>
                      <a:r>
                        <a:rPr lang="zh-CN" altLang="en-US" sz="2400" b="1"/>
                        <a:t>八股取士和文字狱禁锢了人们的思想</a:t>
                      </a:r>
                      <a:endParaRPr lang="zh-CN" altLang="en-US" sz="2400" b="1"/>
                    </a:p>
                  </a:txBody>
                  <a:tcPr/>
                </a:tc>
                <a:tc>
                  <a:txBody>
                    <a:bodyPr/>
                    <a:p>
                      <a:pPr>
                        <a:buNone/>
                      </a:pPr>
                      <a:r>
                        <a:rPr lang="zh-CN" altLang="en-US" sz="2400" b="1"/>
                        <a:t>文复兴和启蒙运动推动了思想的解放与进步</a:t>
                      </a:r>
                      <a:endParaRPr lang="zh-CN" altLang="en-US" sz="2400" b="1"/>
                    </a:p>
                  </a:txBody>
                  <a:tcPr/>
                </a:tc>
              </a:tr>
              <a:tr h="381000">
                <a:tc>
                  <a:txBody>
                    <a:bodyPr/>
                    <a:p>
                      <a:pPr>
                        <a:buNone/>
                      </a:pPr>
                      <a:r>
                        <a:rPr lang="zh-CN" altLang="en-US" sz="2400" b="1"/>
                        <a:t>对外</a:t>
                      </a:r>
                      <a:endParaRPr lang="zh-CN" altLang="en-US" sz="2400" b="1"/>
                    </a:p>
                  </a:txBody>
                  <a:tcPr/>
                </a:tc>
                <a:tc>
                  <a:txBody>
                    <a:bodyPr/>
                    <a:p>
                      <a:pPr>
                        <a:buNone/>
                      </a:pPr>
                      <a:r>
                        <a:rPr lang="zh-CN" altLang="en-US" sz="2400" b="1"/>
                        <a:t>由开放逐渐走向闭关锁国</a:t>
                      </a:r>
                      <a:endParaRPr lang="zh-CN" altLang="en-US" sz="2400" b="1"/>
                    </a:p>
                  </a:txBody>
                  <a:tcPr/>
                </a:tc>
                <a:tc>
                  <a:txBody>
                    <a:bodyPr/>
                    <a:p>
                      <a:pPr>
                        <a:buNone/>
                      </a:pPr>
                      <a:r>
                        <a:rPr lang="zh-CN" altLang="en-US" sz="2400" b="1"/>
                        <a:t>新航路开辟，积极开展对外贸易</a:t>
                      </a:r>
                      <a:endParaRPr lang="zh-CN" altLang="en-US" sz="2400" b="1"/>
                    </a:p>
                  </a:txBody>
                  <a:tcPr/>
                </a:tc>
              </a:tr>
              <a:tr h="381000">
                <a:tc>
                  <a:txBody>
                    <a:bodyPr/>
                    <a:p>
                      <a:pPr>
                        <a:buNone/>
                      </a:pPr>
                      <a:r>
                        <a:rPr lang="zh-CN" altLang="en-US" sz="2400" b="1"/>
                        <a:t>科技</a:t>
                      </a:r>
                      <a:endParaRPr lang="zh-CN" altLang="en-US" sz="2400" b="1"/>
                    </a:p>
                  </a:txBody>
                  <a:tcPr/>
                </a:tc>
                <a:tc>
                  <a:txBody>
                    <a:bodyPr/>
                    <a:p>
                      <a:pPr>
                        <a:buNone/>
                      </a:pPr>
                      <a:r>
                        <a:rPr lang="zh-CN" altLang="en-US" sz="2400" b="1"/>
                        <a:t>传统科技进入总结阶段</a:t>
                      </a:r>
                      <a:endParaRPr lang="zh-CN" altLang="en-US" sz="2400" b="1"/>
                    </a:p>
                  </a:txBody>
                  <a:tcPr/>
                </a:tc>
                <a:tc>
                  <a:txBody>
                    <a:bodyPr/>
                    <a:p>
                      <a:pPr>
                        <a:buNone/>
                      </a:pPr>
                      <a:r>
                        <a:rPr lang="zh-CN" altLang="en-US" sz="2400" b="1"/>
                        <a:t>近代自然科学的产生与发展</a:t>
                      </a:r>
                      <a:endParaRPr lang="zh-CN" altLang="en-US" sz="2400" b="1"/>
                    </a:p>
                  </a:txBody>
                  <a:tcPr/>
                </a:tc>
              </a:tr>
            </a:tbl>
          </a:graphicData>
        </a:graphic>
      </p:graphicFrame>
      <p:sp>
        <p:nvSpPr>
          <p:cNvPr id="5" name="文本框 4"/>
          <p:cNvSpPr txBox="1"/>
          <p:nvPr/>
        </p:nvSpPr>
        <p:spPr>
          <a:xfrm>
            <a:off x="695960" y="731520"/>
            <a:ext cx="5532755" cy="521970"/>
          </a:xfrm>
          <a:prstGeom prst="rect">
            <a:avLst/>
          </a:prstGeom>
          <a:noFill/>
        </p:spPr>
        <p:txBody>
          <a:bodyPr wrap="square" rtlCol="0" anchor="t">
            <a:spAutoFit/>
          </a:bodyPr>
          <a:p>
            <a:r>
              <a:rPr lang="zh-CN" altLang="en-US" sz="2800" b="1"/>
              <a:t>（四）14~19世纪中西文明的对比</a:t>
            </a:r>
            <a:endParaRPr lang="zh-CN" altLang="en-US" sz="2800" b="1"/>
          </a:p>
        </p:txBody>
      </p:sp>
    </p:spTree>
    <p:custDataLst>
      <p:tags r:id="rId2"/>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0965" y="62230"/>
            <a:ext cx="3481705" cy="583565"/>
          </a:xfrm>
          <a:prstGeom prst="rect">
            <a:avLst/>
          </a:prstGeom>
          <a:noFill/>
        </p:spPr>
        <p:txBody>
          <a:bodyPr wrap="square" rtlCol="0">
            <a:spAutoFit/>
          </a:bodyPr>
          <a:p>
            <a:r>
              <a:rPr lang="zh-CN" altLang="zh-CN" sz="3200" b="1"/>
              <a:t>（五）世界古代史</a:t>
            </a:r>
            <a:endParaRPr lang="zh-CN" altLang="zh-CN" sz="3200" b="1"/>
          </a:p>
        </p:txBody>
      </p:sp>
      <p:sp>
        <p:nvSpPr>
          <p:cNvPr id="5" name="文本框 4"/>
          <p:cNvSpPr txBox="1"/>
          <p:nvPr/>
        </p:nvSpPr>
        <p:spPr>
          <a:xfrm>
            <a:off x="659765" y="1769745"/>
            <a:ext cx="2709545" cy="829945"/>
          </a:xfrm>
          <a:prstGeom prst="rect">
            <a:avLst/>
          </a:prstGeom>
          <a:noFill/>
          <a:ln w="28575" cmpd="sng">
            <a:solidFill>
              <a:srgbClr val="FF0000"/>
            </a:solidFill>
            <a:prstDash val="solid"/>
          </a:ln>
        </p:spPr>
        <p:txBody>
          <a:bodyPr wrap="square" rtlCol="0">
            <a:spAutoFit/>
          </a:bodyPr>
          <a:p>
            <a:r>
              <a:rPr lang="en-US" altLang="zh-CN"/>
              <a:t>                  </a:t>
            </a:r>
            <a:r>
              <a:rPr lang="en-US" altLang="zh-CN" sz="2400" b="1"/>
              <a:t> </a:t>
            </a:r>
            <a:r>
              <a:rPr lang="zh-CN" altLang="en-US" sz="2400" b="1"/>
              <a:t>古代</a:t>
            </a:r>
            <a:endParaRPr lang="zh-CN" altLang="en-US" sz="2400" b="1"/>
          </a:p>
          <a:p>
            <a:r>
              <a:rPr lang="zh-CN" altLang="en-US" sz="2400" b="1"/>
              <a:t>（原始</a:t>
            </a:r>
            <a:r>
              <a:rPr lang="zh-CN" altLang="en-US" sz="2400" b="1">
                <a:sym typeface="+mn-ea"/>
              </a:rPr>
              <a:t>、奴隶社会</a:t>
            </a:r>
            <a:r>
              <a:rPr lang="zh-CN" altLang="en-US" sz="2400" b="1"/>
              <a:t>）</a:t>
            </a:r>
            <a:endParaRPr lang="en-US" altLang="zh-CN" sz="2400" b="1"/>
          </a:p>
        </p:txBody>
      </p:sp>
      <p:sp>
        <p:nvSpPr>
          <p:cNvPr id="6" name="文本框 5"/>
          <p:cNvSpPr txBox="1"/>
          <p:nvPr/>
        </p:nvSpPr>
        <p:spPr>
          <a:xfrm>
            <a:off x="4630420" y="1969135"/>
            <a:ext cx="2854325" cy="829945"/>
          </a:xfrm>
          <a:prstGeom prst="rect">
            <a:avLst/>
          </a:prstGeom>
          <a:noFill/>
          <a:ln w="28575" cmpd="sng">
            <a:solidFill>
              <a:srgbClr val="FF0000"/>
            </a:solidFill>
            <a:prstDash val="solid"/>
          </a:ln>
        </p:spPr>
        <p:txBody>
          <a:bodyPr wrap="square" rtlCol="0">
            <a:spAutoFit/>
          </a:bodyPr>
          <a:p>
            <a:r>
              <a:rPr lang="en-US" altLang="zh-CN"/>
              <a:t> </a:t>
            </a:r>
            <a:r>
              <a:rPr lang="zh-CN" altLang="en-US" sz="2400" b="1"/>
              <a:t>封建时代（中世纪）</a:t>
            </a:r>
            <a:endParaRPr lang="zh-CN" altLang="en-US" sz="2400" b="1"/>
          </a:p>
          <a:p>
            <a:r>
              <a:rPr lang="zh-CN" altLang="en-US" sz="2400" b="1"/>
              <a:t>（</a:t>
            </a:r>
            <a:r>
              <a:rPr lang="en-US" altLang="zh-CN" sz="2400" b="1"/>
              <a:t>476—1453</a:t>
            </a:r>
            <a:r>
              <a:rPr lang="zh-CN" altLang="en-US" sz="2400" b="1"/>
              <a:t>）</a:t>
            </a:r>
            <a:endParaRPr lang="zh-CN" altLang="en-US" sz="2400" b="1"/>
          </a:p>
        </p:txBody>
      </p:sp>
      <p:sp>
        <p:nvSpPr>
          <p:cNvPr id="7" name="文本框 6"/>
          <p:cNvSpPr txBox="1"/>
          <p:nvPr/>
        </p:nvSpPr>
        <p:spPr>
          <a:xfrm>
            <a:off x="8898255" y="1918335"/>
            <a:ext cx="2273935" cy="829945"/>
          </a:xfrm>
          <a:prstGeom prst="rect">
            <a:avLst/>
          </a:prstGeom>
          <a:noFill/>
          <a:ln w="28575" cap="sq" cmpd="sng">
            <a:solidFill>
              <a:srgbClr val="FF0000"/>
            </a:solidFill>
            <a:prstDash val="solid"/>
          </a:ln>
        </p:spPr>
        <p:txBody>
          <a:bodyPr wrap="square" rtlCol="0">
            <a:spAutoFit/>
          </a:bodyPr>
          <a:p>
            <a:r>
              <a:rPr lang="zh-CN" altLang="en-US" sz="2400" b="1"/>
              <a:t>走向近代社会（</a:t>
            </a:r>
            <a:r>
              <a:rPr lang="en-US" altLang="zh-CN" sz="2400" b="1"/>
              <a:t>1453—1917</a:t>
            </a:r>
            <a:r>
              <a:rPr lang="zh-CN" altLang="en-US" sz="2400" b="1"/>
              <a:t>）</a:t>
            </a:r>
            <a:endParaRPr lang="zh-CN" altLang="en-US" sz="2400" b="1"/>
          </a:p>
        </p:txBody>
      </p:sp>
      <p:sp>
        <p:nvSpPr>
          <p:cNvPr id="8" name="文本框 7"/>
          <p:cNvSpPr txBox="1"/>
          <p:nvPr/>
        </p:nvSpPr>
        <p:spPr>
          <a:xfrm>
            <a:off x="449580" y="597535"/>
            <a:ext cx="3500120" cy="922020"/>
          </a:xfrm>
          <a:prstGeom prst="rect">
            <a:avLst/>
          </a:prstGeom>
          <a:noFill/>
          <a:ln w="12700" cmpd="sng">
            <a:solidFill>
              <a:schemeClr val="accent1">
                <a:shade val="50000"/>
              </a:schemeClr>
            </a:solidFill>
            <a:prstDash val="solid"/>
          </a:ln>
        </p:spPr>
        <p:txBody>
          <a:bodyPr wrap="square" rtlCol="0">
            <a:spAutoFit/>
          </a:bodyPr>
          <a:p>
            <a:r>
              <a:rPr lang="zh-CN" altLang="en-US" b="1"/>
              <a:t>非洲：埃及</a:t>
            </a:r>
            <a:endParaRPr lang="zh-CN" altLang="en-US" b="1"/>
          </a:p>
          <a:p>
            <a:r>
              <a:rPr lang="zh-CN" altLang="en-US" b="1"/>
              <a:t>亚洲：西亚两河流域的古巴比伦</a:t>
            </a:r>
            <a:endParaRPr lang="zh-CN" altLang="en-US" b="1"/>
          </a:p>
          <a:p>
            <a:r>
              <a:rPr lang="zh-CN" altLang="en-US" b="1"/>
              <a:t>              印度河流域的古印度</a:t>
            </a:r>
            <a:endParaRPr lang="zh-CN" altLang="en-US" b="1"/>
          </a:p>
        </p:txBody>
      </p:sp>
      <p:sp>
        <p:nvSpPr>
          <p:cNvPr id="9" name="文本框 8"/>
          <p:cNvSpPr txBox="1"/>
          <p:nvPr/>
        </p:nvSpPr>
        <p:spPr>
          <a:xfrm>
            <a:off x="4370705" y="1095375"/>
            <a:ext cx="3260725" cy="368300"/>
          </a:xfrm>
          <a:prstGeom prst="rect">
            <a:avLst/>
          </a:prstGeom>
          <a:noFill/>
          <a:ln w="12700" cmpd="sng">
            <a:solidFill>
              <a:schemeClr val="accent1">
                <a:shade val="50000"/>
              </a:schemeClr>
            </a:solidFill>
            <a:prstDash val="solid"/>
          </a:ln>
        </p:spPr>
        <p:txBody>
          <a:bodyPr wrap="square" rtlCol="0">
            <a:spAutoFit/>
          </a:bodyPr>
          <a:p>
            <a:r>
              <a:rPr lang="zh-CN" altLang="en-US" b="1"/>
              <a:t>亚洲：阿拉伯帝    国古代日本</a:t>
            </a:r>
            <a:endParaRPr lang="zh-CN" altLang="en-US" b="1"/>
          </a:p>
        </p:txBody>
      </p:sp>
      <p:sp>
        <p:nvSpPr>
          <p:cNvPr id="10" name="文本框 9"/>
          <p:cNvSpPr txBox="1"/>
          <p:nvPr/>
        </p:nvSpPr>
        <p:spPr>
          <a:xfrm>
            <a:off x="8714105" y="1095375"/>
            <a:ext cx="2628265" cy="368300"/>
          </a:xfrm>
          <a:prstGeom prst="rect">
            <a:avLst/>
          </a:prstGeom>
          <a:noFill/>
          <a:ln w="12700" cmpd="sng">
            <a:solidFill>
              <a:schemeClr val="accent1">
                <a:shade val="50000"/>
              </a:schemeClr>
            </a:solidFill>
            <a:prstDash val="solid"/>
          </a:ln>
        </p:spPr>
        <p:txBody>
          <a:bodyPr wrap="square" rtlCol="0">
            <a:spAutoFit/>
          </a:bodyPr>
          <a:p>
            <a:r>
              <a:rPr lang="zh-CN" altLang="en-US" b="1"/>
              <a:t>亚非拉地区：殖民运动</a:t>
            </a:r>
            <a:endParaRPr lang="zh-CN" altLang="en-US" b="1"/>
          </a:p>
        </p:txBody>
      </p:sp>
      <p:sp>
        <p:nvSpPr>
          <p:cNvPr id="11" name="文本框 10"/>
          <p:cNvSpPr txBox="1"/>
          <p:nvPr/>
        </p:nvSpPr>
        <p:spPr>
          <a:xfrm>
            <a:off x="140970" y="2689225"/>
            <a:ext cx="4394835" cy="4246245"/>
          </a:xfrm>
          <a:prstGeom prst="rect">
            <a:avLst/>
          </a:prstGeom>
          <a:noFill/>
          <a:ln w="12700" cmpd="sng">
            <a:solidFill>
              <a:schemeClr val="accent1">
                <a:shade val="50000"/>
              </a:schemeClr>
            </a:solidFill>
            <a:prstDash val="solid"/>
          </a:ln>
        </p:spPr>
        <p:txBody>
          <a:bodyPr wrap="square" rtlCol="0">
            <a:spAutoFit/>
          </a:bodyPr>
          <a:p>
            <a:r>
              <a:rPr lang="zh-CN" altLang="en-US" b="1"/>
              <a:t>一、</a:t>
            </a:r>
            <a:r>
              <a:rPr lang="zh-CN" altLang="en-US" b="1">
                <a:solidFill>
                  <a:schemeClr val="accent1"/>
                </a:solidFill>
              </a:rPr>
              <a:t>希腊城邦</a:t>
            </a:r>
            <a:endParaRPr lang="en-US" altLang="zh-CN" b="1">
              <a:solidFill>
                <a:schemeClr val="accent1"/>
              </a:solidFill>
            </a:endParaRPr>
          </a:p>
          <a:p>
            <a:r>
              <a:rPr lang="en-US" altLang="zh-CN" b="1"/>
              <a:t>1</a:t>
            </a:r>
            <a:r>
              <a:rPr lang="zh-CN" altLang="en-US" b="1"/>
              <a:t>、希腊城邦（前</a:t>
            </a:r>
            <a:r>
              <a:rPr lang="en-US" altLang="zh-CN" b="1"/>
              <a:t>8</a:t>
            </a:r>
            <a:r>
              <a:rPr lang="zh-CN" altLang="en-US" b="1"/>
              <a:t>世纪）</a:t>
            </a:r>
            <a:r>
              <a:rPr lang="en-US" altLang="zh-CN" b="1"/>
              <a:t>2</a:t>
            </a:r>
            <a:r>
              <a:rPr lang="zh-CN" altLang="en-US" b="1"/>
              <a:t>、雅典民主制度（前</a:t>
            </a:r>
            <a:r>
              <a:rPr lang="en-US" altLang="zh-CN" b="1"/>
              <a:t>5</a:t>
            </a:r>
            <a:r>
              <a:rPr lang="zh-CN" altLang="en-US" b="1"/>
              <a:t>世纪）（</a:t>
            </a:r>
            <a:r>
              <a:rPr lang="zh-CN" altLang="en-US" b="1">
                <a:solidFill>
                  <a:srgbClr val="FF0000"/>
                </a:solidFill>
              </a:rPr>
              <a:t>春秋战国</a:t>
            </a:r>
            <a:r>
              <a:rPr lang="en-US" altLang="zh-CN" b="1">
                <a:solidFill>
                  <a:srgbClr val="FF0000"/>
                </a:solidFill>
              </a:rPr>
              <a:t>:</a:t>
            </a:r>
            <a:r>
              <a:rPr lang="zh-CN" altLang="en-US" b="1">
                <a:solidFill>
                  <a:srgbClr val="00B050"/>
                </a:solidFill>
              </a:rPr>
              <a:t>齐桓公争霸</a:t>
            </a:r>
            <a:r>
              <a:rPr lang="zh-CN" altLang="en-US" b="1"/>
              <a:t>）</a:t>
            </a:r>
            <a:endParaRPr lang="zh-CN" altLang="en-US" b="1"/>
          </a:p>
          <a:p>
            <a:r>
              <a:rPr lang="zh-CN" altLang="en-US" b="1">
                <a:sym typeface="+mn-ea"/>
              </a:rPr>
              <a:t>二、亚历山大东征（前</a:t>
            </a:r>
            <a:r>
              <a:rPr lang="en-US" altLang="zh-CN" b="1">
                <a:sym typeface="+mn-ea"/>
              </a:rPr>
              <a:t>334</a:t>
            </a:r>
            <a:r>
              <a:rPr lang="zh-CN" altLang="en-US" b="1">
                <a:sym typeface="+mn-ea"/>
              </a:rPr>
              <a:t>年</a:t>
            </a:r>
            <a:r>
              <a:rPr lang="zh-CN" altLang="en-US" b="1">
                <a:sym typeface="+mn-ea"/>
              </a:rPr>
              <a:t>）</a:t>
            </a:r>
            <a:endParaRPr lang="zh-CN" altLang="en-US" b="1">
              <a:sym typeface="+mn-ea"/>
            </a:endParaRPr>
          </a:p>
          <a:p>
            <a:r>
              <a:rPr lang="zh-CN" altLang="en-US" b="1"/>
              <a:t>三、</a:t>
            </a:r>
            <a:r>
              <a:rPr lang="zh-CN" altLang="en-US" b="1">
                <a:solidFill>
                  <a:schemeClr val="accent1"/>
                </a:solidFill>
              </a:rPr>
              <a:t>罗马时代</a:t>
            </a:r>
            <a:endParaRPr lang="zh-CN" altLang="en-US" b="1">
              <a:solidFill>
                <a:schemeClr val="accent1"/>
              </a:solidFill>
            </a:endParaRPr>
          </a:p>
          <a:p>
            <a:r>
              <a:rPr lang="en-US" altLang="zh-CN" b="1"/>
              <a:t>1</a:t>
            </a:r>
            <a:r>
              <a:rPr lang="zh-CN" altLang="en-US" b="1"/>
              <a:t>、罗马共和国</a:t>
            </a:r>
            <a:r>
              <a:rPr lang="zh-CN" altLang="en-US" b="1">
                <a:sym typeface="+mn-ea"/>
              </a:rPr>
              <a:t>（前</a:t>
            </a:r>
            <a:r>
              <a:rPr lang="en-US" altLang="zh-CN" b="1">
                <a:sym typeface="+mn-ea"/>
              </a:rPr>
              <a:t>509—</a:t>
            </a:r>
            <a:r>
              <a:rPr lang="zh-CN" altLang="en-US" b="1">
                <a:sym typeface="+mn-ea"/>
              </a:rPr>
              <a:t>前</a:t>
            </a:r>
            <a:r>
              <a:rPr lang="en-US" altLang="zh-CN" b="1">
                <a:sym typeface="+mn-ea"/>
              </a:rPr>
              <a:t>27</a:t>
            </a:r>
            <a:r>
              <a:rPr lang="zh-CN" altLang="en-US" b="1">
                <a:sym typeface="+mn-ea"/>
              </a:rPr>
              <a:t>）</a:t>
            </a:r>
            <a:endParaRPr lang="zh-CN" altLang="en-US" b="1">
              <a:sym typeface="+mn-ea"/>
            </a:endParaRPr>
          </a:p>
          <a:p>
            <a:r>
              <a:rPr lang="en-US" altLang="zh-CN" b="1">
                <a:sym typeface="+mn-ea"/>
              </a:rPr>
              <a:t> A</a:t>
            </a:r>
            <a:r>
              <a:rPr lang="zh-CN" altLang="en-US" b="1">
                <a:sym typeface="+mn-ea"/>
              </a:rPr>
              <a:t>、《十二铜表法》（前</a:t>
            </a:r>
            <a:r>
              <a:rPr lang="en-US" altLang="zh-CN" b="1">
                <a:sym typeface="+mn-ea"/>
              </a:rPr>
              <a:t>450</a:t>
            </a:r>
            <a:r>
              <a:rPr lang="zh-CN" altLang="en-US" b="1">
                <a:sym typeface="+mn-ea"/>
              </a:rPr>
              <a:t>）</a:t>
            </a:r>
            <a:r>
              <a:rPr lang="zh-CN" altLang="en-US" b="1"/>
              <a:t> </a:t>
            </a:r>
            <a:r>
              <a:rPr lang="en-US" altLang="zh-CN" b="1"/>
              <a:t>B</a:t>
            </a:r>
            <a:r>
              <a:rPr lang="zh-CN" altLang="en-US" b="1"/>
              <a:t>、布匿战争 （前</a:t>
            </a:r>
            <a:r>
              <a:rPr lang="en-US" altLang="zh-CN" b="1"/>
              <a:t>264——</a:t>
            </a:r>
            <a:r>
              <a:rPr lang="zh-CN" altLang="en-US" b="1"/>
              <a:t>前</a:t>
            </a:r>
            <a:r>
              <a:rPr lang="en-US" altLang="zh-CN" b="1"/>
              <a:t>146</a:t>
            </a:r>
            <a:r>
              <a:rPr lang="zh-CN" altLang="en-US" b="1"/>
              <a:t>）（</a:t>
            </a:r>
            <a:r>
              <a:rPr lang="zh-CN" altLang="en-US" b="1">
                <a:solidFill>
                  <a:srgbClr val="FF0000"/>
                </a:solidFill>
              </a:rPr>
              <a:t>秦</a:t>
            </a:r>
            <a:r>
              <a:rPr lang="zh-CN" altLang="en-US" b="1">
                <a:solidFill>
                  <a:srgbClr val="00B050"/>
                </a:solidFill>
              </a:rPr>
              <a:t>统一六国</a:t>
            </a:r>
            <a:r>
              <a:rPr lang="zh-CN" altLang="en-US" b="1">
                <a:solidFill>
                  <a:srgbClr val="FF0000"/>
                </a:solidFill>
              </a:rPr>
              <a:t>）</a:t>
            </a:r>
            <a:r>
              <a:rPr lang="zh-CN" altLang="en-US" b="1"/>
              <a:t>   </a:t>
            </a:r>
            <a:r>
              <a:rPr lang="en-US" altLang="zh-CN" b="1"/>
              <a:t>C</a:t>
            </a:r>
            <a:r>
              <a:rPr lang="zh-CN" altLang="en-US" b="1"/>
              <a:t>、斯巴达克起义（前</a:t>
            </a:r>
            <a:r>
              <a:rPr lang="en-US" altLang="zh-CN" b="1"/>
              <a:t>73</a:t>
            </a:r>
            <a:r>
              <a:rPr lang="zh-CN" altLang="en-US" b="1"/>
              <a:t>年）  </a:t>
            </a:r>
            <a:r>
              <a:rPr lang="zh-CN" altLang="en-US" b="1">
                <a:solidFill>
                  <a:srgbClr val="FF0000"/>
                </a:solidFill>
              </a:rPr>
              <a:t>（汉</a:t>
            </a:r>
            <a:r>
              <a:rPr lang="zh-CN" altLang="en-US" b="1">
                <a:solidFill>
                  <a:srgbClr val="FF0000"/>
                </a:solidFill>
              </a:rPr>
              <a:t>朝）</a:t>
            </a:r>
            <a:endParaRPr lang="zh-CN" altLang="en-US" b="1">
              <a:solidFill>
                <a:srgbClr val="FF0000"/>
              </a:solidFill>
            </a:endParaRPr>
          </a:p>
          <a:p>
            <a:r>
              <a:rPr lang="en-US" altLang="zh-CN" b="1">
                <a:solidFill>
                  <a:schemeClr val="tx1"/>
                </a:solidFill>
              </a:rPr>
              <a:t>2</a:t>
            </a:r>
            <a:r>
              <a:rPr lang="zh-CN" altLang="en-US" b="1">
                <a:solidFill>
                  <a:schemeClr val="tx1"/>
                </a:solidFill>
              </a:rPr>
              <a:t>、罗马帝国（前</a:t>
            </a:r>
            <a:r>
              <a:rPr lang="en-US" altLang="zh-CN" b="1">
                <a:solidFill>
                  <a:schemeClr val="tx1"/>
                </a:solidFill>
              </a:rPr>
              <a:t>27</a:t>
            </a:r>
            <a:r>
              <a:rPr lang="zh-CN" altLang="en-US" b="1">
                <a:solidFill>
                  <a:schemeClr val="tx1"/>
                </a:solidFill>
              </a:rPr>
              <a:t>年</a:t>
            </a:r>
            <a:r>
              <a:rPr lang="en-US" altLang="zh-CN" b="1">
                <a:solidFill>
                  <a:schemeClr val="tx1"/>
                </a:solidFill>
              </a:rPr>
              <a:t>--</a:t>
            </a:r>
            <a:r>
              <a:rPr lang="en-US" altLang="zh-CN" b="1">
                <a:solidFill>
                  <a:schemeClr val="tx1"/>
                </a:solidFill>
              </a:rPr>
              <a:t>395</a:t>
            </a:r>
            <a:r>
              <a:rPr lang="zh-CN" altLang="en-US" b="1">
                <a:solidFill>
                  <a:schemeClr val="tx1"/>
                </a:solidFill>
              </a:rPr>
              <a:t>年</a:t>
            </a:r>
            <a:r>
              <a:rPr lang="zh-CN" altLang="en-US" b="1">
                <a:solidFill>
                  <a:schemeClr val="tx1"/>
                </a:solidFill>
              </a:rPr>
              <a:t>）</a:t>
            </a:r>
            <a:endParaRPr lang="zh-CN" altLang="en-US" b="1">
              <a:solidFill>
                <a:schemeClr val="tx1"/>
              </a:solidFill>
            </a:endParaRPr>
          </a:p>
          <a:p>
            <a:r>
              <a:rPr lang="en-US" altLang="zh-CN" b="1">
                <a:sym typeface="+mn-ea"/>
              </a:rPr>
              <a:t>A</a:t>
            </a:r>
            <a:r>
              <a:rPr lang="zh-CN" altLang="en-US" b="1">
                <a:sym typeface="+mn-ea"/>
              </a:rPr>
              <a:t>、基督教兴起（</a:t>
            </a:r>
            <a:r>
              <a:rPr lang="en-US" altLang="zh-CN" b="1">
                <a:sym typeface="+mn-ea"/>
              </a:rPr>
              <a:t>1</a:t>
            </a:r>
            <a:r>
              <a:rPr lang="zh-CN" altLang="en-US" b="1">
                <a:sym typeface="+mn-ea"/>
              </a:rPr>
              <a:t>世纪）</a:t>
            </a:r>
            <a:r>
              <a:rPr lang="zh-CN" altLang="en-US" b="1">
                <a:solidFill>
                  <a:srgbClr val="FF0000"/>
                </a:solidFill>
                <a:sym typeface="+mn-ea"/>
              </a:rPr>
              <a:t>（王莽建立新）</a:t>
            </a:r>
            <a:endParaRPr lang="zh-CN" altLang="en-US" b="1">
              <a:solidFill>
                <a:schemeClr val="tx1"/>
              </a:solidFill>
            </a:endParaRPr>
          </a:p>
          <a:p>
            <a:r>
              <a:rPr lang="en-US" altLang="zh-CN" b="1">
                <a:solidFill>
                  <a:schemeClr val="tx1"/>
                </a:solidFill>
              </a:rPr>
              <a:t>B</a:t>
            </a:r>
            <a:r>
              <a:rPr lang="zh-CN" altLang="en-US" b="1">
                <a:solidFill>
                  <a:schemeClr val="tx1"/>
                </a:solidFill>
              </a:rPr>
              <a:t>、</a:t>
            </a:r>
            <a:r>
              <a:rPr lang="en-US" altLang="zh-CN" b="1">
                <a:solidFill>
                  <a:schemeClr val="tx1"/>
                </a:solidFill>
              </a:rPr>
              <a:t>395</a:t>
            </a:r>
            <a:r>
              <a:rPr lang="zh-CN" altLang="en-US" b="1">
                <a:solidFill>
                  <a:schemeClr val="tx1"/>
                </a:solidFill>
              </a:rPr>
              <a:t>年罗马帝国分裂为东（拜占庭）、西罗马帝国</a:t>
            </a:r>
            <a:r>
              <a:rPr lang="en-US" altLang="zh-CN" b="1">
                <a:solidFill>
                  <a:schemeClr val="tx1"/>
                </a:solidFill>
              </a:rPr>
              <a:t>C</a:t>
            </a:r>
            <a:r>
              <a:rPr lang="zh-CN" altLang="en-US" b="1">
                <a:solidFill>
                  <a:schemeClr val="tx1"/>
                </a:solidFill>
              </a:rPr>
              <a:t>、西罗马灭亡（</a:t>
            </a:r>
            <a:r>
              <a:rPr lang="en-US" altLang="zh-CN" b="1">
                <a:solidFill>
                  <a:schemeClr val="tx1"/>
                </a:solidFill>
              </a:rPr>
              <a:t>476</a:t>
            </a:r>
            <a:r>
              <a:rPr lang="zh-CN" altLang="en-US" b="1">
                <a:solidFill>
                  <a:schemeClr val="tx1"/>
                </a:solidFill>
              </a:rPr>
              <a:t>年）   </a:t>
            </a:r>
            <a:r>
              <a:rPr lang="zh-CN" altLang="en-US" b="1">
                <a:solidFill>
                  <a:srgbClr val="FF0000"/>
                </a:solidFill>
              </a:rPr>
              <a:t>（南北朝</a:t>
            </a:r>
            <a:r>
              <a:rPr lang="zh-CN" altLang="en-US" b="1">
                <a:solidFill>
                  <a:srgbClr val="FF0000"/>
                </a:solidFill>
              </a:rPr>
              <a:t>）</a:t>
            </a:r>
            <a:endParaRPr lang="zh-CN" altLang="en-US" b="1">
              <a:solidFill>
                <a:schemeClr val="tx1"/>
              </a:solidFill>
            </a:endParaRPr>
          </a:p>
          <a:p>
            <a:r>
              <a:rPr lang="zh-CN" altLang="en-US" b="1">
                <a:solidFill>
                  <a:schemeClr val="tx1"/>
                </a:solidFill>
              </a:rPr>
              <a:t> 文化遗产：民主 、法制</a:t>
            </a:r>
            <a:endParaRPr lang="zh-CN" altLang="en-US">
              <a:solidFill>
                <a:schemeClr val="tx1"/>
              </a:solidFill>
            </a:endParaRPr>
          </a:p>
        </p:txBody>
      </p:sp>
      <p:sp>
        <p:nvSpPr>
          <p:cNvPr id="12" name="文本框 11"/>
          <p:cNvSpPr txBox="1"/>
          <p:nvPr/>
        </p:nvSpPr>
        <p:spPr>
          <a:xfrm>
            <a:off x="4508500" y="2935605"/>
            <a:ext cx="3358515" cy="3692525"/>
          </a:xfrm>
          <a:prstGeom prst="rect">
            <a:avLst/>
          </a:prstGeom>
          <a:noFill/>
          <a:ln w="12700" cmpd="sng">
            <a:solidFill>
              <a:schemeClr val="accent1">
                <a:shade val="50000"/>
              </a:schemeClr>
            </a:solidFill>
            <a:prstDash val="solid"/>
          </a:ln>
        </p:spPr>
        <p:txBody>
          <a:bodyPr wrap="square" rtlCol="0">
            <a:spAutoFit/>
          </a:bodyPr>
          <a:p>
            <a:r>
              <a:rPr lang="zh-CN" altLang="en-US" b="1">
                <a:solidFill>
                  <a:schemeClr val="tx1"/>
                </a:solidFill>
              </a:rPr>
              <a:t>一、</a:t>
            </a:r>
            <a:r>
              <a:rPr lang="zh-CN" altLang="en-US" b="1">
                <a:solidFill>
                  <a:schemeClr val="accent1"/>
                </a:solidFill>
              </a:rPr>
              <a:t>西欧</a:t>
            </a:r>
            <a:endParaRPr lang="zh-CN" altLang="en-US" b="1">
              <a:solidFill>
                <a:schemeClr val="accent1"/>
              </a:solidFill>
            </a:endParaRPr>
          </a:p>
          <a:p>
            <a:r>
              <a:rPr lang="en-US" altLang="zh-CN" b="1">
                <a:solidFill>
                  <a:schemeClr val="tx1"/>
                </a:solidFill>
              </a:rPr>
              <a:t>1</a:t>
            </a:r>
            <a:r>
              <a:rPr lang="zh-CN" altLang="en-US" b="1">
                <a:solidFill>
                  <a:schemeClr val="tx1"/>
                </a:solidFill>
              </a:rPr>
              <a:t>、法兰克王国</a:t>
            </a:r>
            <a:r>
              <a:rPr lang="en-US" altLang="zh-CN" b="1">
                <a:solidFill>
                  <a:schemeClr val="tx1"/>
                </a:solidFill>
              </a:rPr>
              <a:t>—</a:t>
            </a:r>
            <a:r>
              <a:rPr lang="zh-CN" altLang="en-US" b="1">
                <a:solidFill>
                  <a:schemeClr val="tx1"/>
                </a:solidFill>
              </a:rPr>
              <a:t>查理曼帝国（</a:t>
            </a:r>
            <a:r>
              <a:rPr lang="en-US" altLang="zh-CN" b="1">
                <a:solidFill>
                  <a:schemeClr val="tx1"/>
                </a:solidFill>
              </a:rPr>
              <a:t>481——843</a:t>
            </a:r>
            <a:r>
              <a:rPr lang="zh-CN" altLang="en-US" b="1">
                <a:solidFill>
                  <a:schemeClr val="tx1"/>
                </a:solidFill>
              </a:rPr>
              <a:t>）</a:t>
            </a:r>
            <a:endParaRPr lang="zh-CN" altLang="en-US" b="1">
              <a:solidFill>
                <a:schemeClr val="tx1"/>
              </a:solidFill>
            </a:endParaRPr>
          </a:p>
          <a:p>
            <a:r>
              <a:rPr lang="en-US" altLang="zh-CN" b="1">
                <a:solidFill>
                  <a:schemeClr val="tx1"/>
                </a:solidFill>
              </a:rPr>
              <a:t>A</a:t>
            </a:r>
            <a:r>
              <a:rPr lang="zh-CN" altLang="en-US" b="1">
                <a:solidFill>
                  <a:schemeClr val="tx1"/>
                </a:solidFill>
              </a:rPr>
              <a:t>、</a:t>
            </a:r>
            <a:r>
              <a:rPr lang="zh-CN" altLang="en-US" b="1">
                <a:solidFill>
                  <a:schemeClr val="tx1"/>
                </a:solidFill>
              </a:rPr>
              <a:t>封君封臣（</a:t>
            </a:r>
            <a:r>
              <a:rPr lang="en-US" altLang="zh-CN" b="1">
                <a:solidFill>
                  <a:schemeClr val="tx1"/>
                </a:solidFill>
              </a:rPr>
              <a:t>8</a:t>
            </a:r>
            <a:r>
              <a:rPr lang="zh-CN" altLang="en-US" b="1">
                <a:solidFill>
                  <a:schemeClr val="tx1"/>
                </a:solidFill>
              </a:rPr>
              <a:t>世纪</a:t>
            </a:r>
            <a:r>
              <a:rPr lang="zh-CN" altLang="en-US" b="1">
                <a:solidFill>
                  <a:schemeClr val="tx1"/>
                </a:solidFill>
              </a:rPr>
              <a:t>）</a:t>
            </a:r>
            <a:endParaRPr lang="en-US" altLang="zh-CN" b="1">
              <a:solidFill>
                <a:schemeClr val="tx1"/>
              </a:solidFill>
            </a:endParaRPr>
          </a:p>
          <a:p>
            <a:r>
              <a:rPr lang="en-US" altLang="zh-CN" b="1">
                <a:solidFill>
                  <a:schemeClr val="tx1"/>
                </a:solidFill>
              </a:rPr>
              <a:t>B</a:t>
            </a:r>
            <a:r>
              <a:rPr lang="zh-CN" altLang="en-US" b="1">
                <a:solidFill>
                  <a:schemeClr val="tx1"/>
                </a:solidFill>
              </a:rPr>
              <a:t>、</a:t>
            </a:r>
            <a:r>
              <a:rPr lang="en-US" altLang="zh-CN" b="1">
                <a:solidFill>
                  <a:schemeClr val="tx1"/>
                </a:solidFill>
              </a:rPr>
              <a:t>843</a:t>
            </a:r>
            <a:r>
              <a:rPr lang="zh-CN" altLang="en-US" b="1">
                <a:solidFill>
                  <a:schemeClr val="tx1"/>
                </a:solidFill>
              </a:rPr>
              <a:t>年《凡尔登条约》（</a:t>
            </a:r>
            <a:r>
              <a:rPr lang="zh-CN" altLang="en-US" b="1">
                <a:solidFill>
                  <a:srgbClr val="FF0000"/>
                </a:solidFill>
              </a:rPr>
              <a:t>唐朝：</a:t>
            </a:r>
            <a:r>
              <a:rPr lang="zh-CN" altLang="en-US" b="1">
                <a:solidFill>
                  <a:srgbClr val="00B050"/>
                </a:solidFill>
              </a:rPr>
              <a:t>开元盛世</a:t>
            </a:r>
            <a:r>
              <a:rPr lang="zh-CN" altLang="en-US" b="1">
                <a:solidFill>
                  <a:srgbClr val="FF0000"/>
                </a:solidFill>
              </a:rPr>
              <a:t>）</a:t>
            </a:r>
            <a:endParaRPr lang="zh-CN" altLang="en-US" b="1">
              <a:solidFill>
                <a:srgbClr val="FF0000"/>
              </a:solidFill>
            </a:endParaRPr>
          </a:p>
          <a:p>
            <a:r>
              <a:rPr lang="en-US" altLang="zh-CN" b="1">
                <a:solidFill>
                  <a:schemeClr val="tx1"/>
                </a:solidFill>
              </a:rPr>
              <a:t>2</a:t>
            </a:r>
            <a:r>
              <a:rPr lang="zh-CN" altLang="en-US" b="1">
                <a:solidFill>
                  <a:schemeClr val="tx1"/>
                </a:solidFill>
              </a:rPr>
              <a:t>、英国《大宪章》（</a:t>
            </a:r>
            <a:r>
              <a:rPr lang="zh-CN" altLang="en-US" b="1">
                <a:solidFill>
                  <a:srgbClr val="FF0000"/>
                </a:solidFill>
              </a:rPr>
              <a:t>元朝</a:t>
            </a:r>
            <a:r>
              <a:rPr lang="zh-CN" altLang="en-US" b="1">
                <a:solidFill>
                  <a:srgbClr val="00B050"/>
                </a:solidFill>
              </a:rPr>
              <a:t>成吉思汗驾崩</a:t>
            </a:r>
            <a:r>
              <a:rPr lang="zh-CN" altLang="en-US" b="1">
                <a:solidFill>
                  <a:srgbClr val="FF0000"/>
                </a:solidFill>
              </a:rPr>
              <a:t>）</a:t>
            </a:r>
            <a:endParaRPr lang="zh-CN" altLang="en-US" b="1">
              <a:solidFill>
                <a:srgbClr val="FF0000"/>
              </a:solidFill>
            </a:endParaRPr>
          </a:p>
          <a:p>
            <a:r>
              <a:rPr lang="zh-CN" altLang="en-US" b="1">
                <a:solidFill>
                  <a:schemeClr val="tx1"/>
                </a:solidFill>
              </a:rPr>
              <a:t>二、</a:t>
            </a:r>
            <a:r>
              <a:rPr lang="zh-CN" altLang="en-US" b="1">
                <a:solidFill>
                  <a:schemeClr val="accent1"/>
                </a:solidFill>
              </a:rPr>
              <a:t>东欧 </a:t>
            </a:r>
            <a:endParaRPr lang="zh-CN" altLang="en-US" b="1">
              <a:solidFill>
                <a:schemeClr val="accent1"/>
              </a:solidFill>
            </a:endParaRPr>
          </a:p>
          <a:p>
            <a:r>
              <a:rPr lang="zh-CN" altLang="en-US" b="1">
                <a:solidFill>
                  <a:schemeClr val="tx1"/>
                </a:solidFill>
              </a:rPr>
              <a:t>   拜占庭帝国（</a:t>
            </a:r>
            <a:r>
              <a:rPr lang="en-US" altLang="zh-CN" b="1">
                <a:solidFill>
                  <a:schemeClr val="tx1"/>
                </a:solidFill>
              </a:rPr>
              <a:t>395——1453</a:t>
            </a:r>
            <a:r>
              <a:rPr lang="zh-CN" altLang="en-US" b="1">
                <a:solidFill>
                  <a:schemeClr val="tx1"/>
                </a:solidFill>
              </a:rPr>
              <a:t>）</a:t>
            </a:r>
            <a:endParaRPr lang="zh-CN" altLang="en-US" b="1">
              <a:solidFill>
                <a:schemeClr val="tx1"/>
              </a:solidFill>
            </a:endParaRPr>
          </a:p>
          <a:p>
            <a:r>
              <a:rPr lang="zh-CN" altLang="en-US" b="1">
                <a:solidFill>
                  <a:schemeClr val="tx1"/>
                </a:solidFill>
              </a:rPr>
              <a:t>《罗马民法大全》</a:t>
            </a:r>
            <a:r>
              <a:rPr lang="zh-CN" altLang="en-US" b="1">
                <a:solidFill>
                  <a:srgbClr val="FF0000"/>
                </a:solidFill>
              </a:rPr>
              <a:t>（南北朝）</a:t>
            </a:r>
            <a:endParaRPr lang="zh-CN" altLang="en-US" b="1">
              <a:solidFill>
                <a:srgbClr val="FF0000"/>
              </a:solidFill>
            </a:endParaRPr>
          </a:p>
          <a:p>
            <a:endParaRPr lang="zh-CN" altLang="en-US" b="1">
              <a:solidFill>
                <a:srgbClr val="FF0000"/>
              </a:solidFill>
            </a:endParaRPr>
          </a:p>
          <a:p>
            <a:r>
              <a:rPr lang="zh-CN" altLang="en-US" b="1">
                <a:solidFill>
                  <a:schemeClr val="tx1"/>
                </a:solidFill>
              </a:rPr>
              <a:t>文明：庄园、城市、大学</a:t>
            </a:r>
            <a:endParaRPr lang="zh-CN" altLang="en-US" b="1">
              <a:solidFill>
                <a:schemeClr val="tx1"/>
              </a:solidFill>
            </a:endParaRPr>
          </a:p>
        </p:txBody>
      </p:sp>
      <p:sp>
        <p:nvSpPr>
          <p:cNvPr id="13" name="文本框 12"/>
          <p:cNvSpPr txBox="1"/>
          <p:nvPr/>
        </p:nvSpPr>
        <p:spPr>
          <a:xfrm>
            <a:off x="8120380" y="3070225"/>
            <a:ext cx="3879850" cy="3692525"/>
          </a:xfrm>
          <a:prstGeom prst="rect">
            <a:avLst/>
          </a:prstGeom>
          <a:noFill/>
          <a:ln>
            <a:solidFill>
              <a:schemeClr val="accent1"/>
            </a:solidFill>
          </a:ln>
        </p:spPr>
        <p:txBody>
          <a:bodyPr wrap="square" rtlCol="0">
            <a:spAutoFit/>
          </a:bodyPr>
          <a:p>
            <a:r>
              <a:rPr lang="zh-CN" altLang="en-US" b="1"/>
              <a:t>一、</a:t>
            </a:r>
            <a:r>
              <a:rPr lang="zh-CN" altLang="en-US" b="1">
                <a:solidFill>
                  <a:schemeClr val="accent1"/>
                </a:solidFill>
              </a:rPr>
              <a:t>近代资本主义社会的萌芽</a:t>
            </a:r>
            <a:endParaRPr lang="zh-CN" altLang="en-US" b="1">
              <a:solidFill>
                <a:schemeClr val="accent1"/>
              </a:solidFill>
            </a:endParaRPr>
          </a:p>
          <a:p>
            <a:r>
              <a:rPr lang="en-US" altLang="zh-CN" b="1"/>
              <a:t>1</a:t>
            </a:r>
            <a:r>
              <a:rPr lang="zh-CN" altLang="en-US" b="1"/>
              <a:t>、租地农场（</a:t>
            </a:r>
            <a:r>
              <a:rPr lang="en-US" altLang="zh-CN" b="1"/>
              <a:t>11</a:t>
            </a:r>
            <a:r>
              <a:rPr lang="zh-CN" altLang="en-US" b="1"/>
              <a:t>世纪）、手工工场（</a:t>
            </a:r>
            <a:r>
              <a:rPr lang="en-US" altLang="zh-CN" b="1"/>
              <a:t>13</a:t>
            </a:r>
            <a:r>
              <a:rPr lang="zh-CN" altLang="en-US" b="1"/>
              <a:t>世纪</a:t>
            </a:r>
            <a:r>
              <a:rPr lang="zh-CN" altLang="en-US" b="1"/>
              <a:t>）</a:t>
            </a:r>
            <a:endParaRPr lang="zh-CN" altLang="en-US" b="1"/>
          </a:p>
          <a:p>
            <a:r>
              <a:rPr lang="en-US" altLang="zh-CN" b="1"/>
              <a:t>2</a:t>
            </a:r>
            <a:r>
              <a:rPr lang="zh-CN" altLang="en-US" b="1"/>
              <a:t>、文艺复兴；新航路开辟及殖民掠夺（</a:t>
            </a:r>
            <a:r>
              <a:rPr lang="zh-CN" altLang="en-US" b="1">
                <a:solidFill>
                  <a:srgbClr val="FF0000"/>
                </a:solidFill>
              </a:rPr>
              <a:t>明朝</a:t>
            </a:r>
            <a:r>
              <a:rPr lang="zh-CN" altLang="en-US" b="1"/>
              <a:t>）</a:t>
            </a:r>
            <a:endParaRPr lang="zh-CN" altLang="en-US" b="1"/>
          </a:p>
          <a:p>
            <a:r>
              <a:rPr lang="en-US" altLang="zh-CN" b="1"/>
              <a:t>3</a:t>
            </a:r>
            <a:r>
              <a:rPr lang="zh-CN" altLang="en-US" b="1"/>
              <a:t>、</a:t>
            </a:r>
            <a:r>
              <a:rPr lang="en-US" altLang="zh-CN" b="1"/>
              <a:t>1620</a:t>
            </a:r>
            <a:r>
              <a:rPr lang="zh-CN" altLang="en-US" b="1"/>
              <a:t>年英国在北美建立第一个殖民地：弗吉尼亚（</a:t>
            </a:r>
            <a:r>
              <a:rPr lang="zh-CN" altLang="en-US" b="1">
                <a:solidFill>
                  <a:srgbClr val="FF0000"/>
                </a:solidFill>
              </a:rPr>
              <a:t>清朝</a:t>
            </a:r>
            <a:r>
              <a:rPr lang="zh-CN" altLang="en-US" b="1">
                <a:solidFill>
                  <a:srgbClr val="00B050"/>
                </a:solidFill>
              </a:rPr>
              <a:t>努尔哈赤</a:t>
            </a:r>
            <a:r>
              <a:rPr lang="zh-CN" altLang="en-US" b="1"/>
              <a:t>）</a:t>
            </a:r>
            <a:endParaRPr lang="zh-CN" altLang="en-US" b="1"/>
          </a:p>
          <a:p>
            <a:r>
              <a:rPr lang="zh-CN" altLang="en-US" b="1">
                <a:solidFill>
                  <a:schemeClr val="accent1"/>
                </a:solidFill>
              </a:rPr>
              <a:t>二、近代资本主义社会建立</a:t>
            </a:r>
            <a:endParaRPr lang="zh-CN" altLang="en-US" b="1">
              <a:solidFill>
                <a:schemeClr val="accent1"/>
              </a:solidFill>
            </a:endParaRPr>
          </a:p>
          <a:p>
            <a:r>
              <a:rPr lang="en-US" altLang="zh-CN" b="1"/>
              <a:t>1</a:t>
            </a:r>
            <a:r>
              <a:rPr lang="zh-CN" altLang="en-US" b="1"/>
              <a:t>、英国：英资、一工（</a:t>
            </a:r>
            <a:r>
              <a:rPr lang="en-US" altLang="zh-CN" b="1"/>
              <a:t>1765</a:t>
            </a:r>
            <a:r>
              <a:rPr lang="zh-CN" altLang="en-US" b="1"/>
              <a:t>）、牛顿《</a:t>
            </a:r>
            <a:r>
              <a:rPr lang="zh-CN" altLang="en-US" b="1">
                <a:sym typeface="+mn-ea"/>
              </a:rPr>
              <a:t>原理</a:t>
            </a:r>
            <a:r>
              <a:rPr lang="zh-CN" altLang="en-US" b="1"/>
              <a:t>》出版（</a:t>
            </a:r>
            <a:r>
              <a:rPr lang="en-US" altLang="zh-CN" b="1"/>
              <a:t>1687</a:t>
            </a:r>
            <a:r>
              <a:rPr lang="zh-CN" altLang="en-US" b="1"/>
              <a:t>年）</a:t>
            </a:r>
            <a:endParaRPr lang="zh-CN" altLang="en-US" b="1"/>
          </a:p>
          <a:p>
            <a:r>
              <a:rPr lang="en-US" altLang="zh-CN" b="1"/>
              <a:t>2</a:t>
            </a:r>
            <a:r>
              <a:rPr lang="zh-CN" altLang="en-US" b="1"/>
              <a:t>、美独（</a:t>
            </a:r>
            <a:r>
              <a:rPr lang="en-US" altLang="zh-CN" b="1"/>
              <a:t>1775</a:t>
            </a:r>
            <a:r>
              <a:rPr lang="zh-CN" altLang="en-US" b="1"/>
              <a:t>）、法大（</a:t>
            </a:r>
            <a:r>
              <a:rPr lang="en-US" altLang="zh-CN" b="1"/>
              <a:t>1789</a:t>
            </a:r>
            <a:r>
              <a:rPr lang="zh-CN" altLang="en-US" b="1"/>
              <a:t>）（</a:t>
            </a:r>
            <a:r>
              <a:rPr lang="zh-CN" altLang="en-US" b="1">
                <a:solidFill>
                  <a:srgbClr val="FF0000"/>
                </a:solidFill>
              </a:rPr>
              <a:t>清朝：</a:t>
            </a:r>
            <a:r>
              <a:rPr lang="zh-CN" altLang="en-US" b="1">
                <a:solidFill>
                  <a:srgbClr val="00B050"/>
                </a:solidFill>
              </a:rPr>
              <a:t>乾隆时期广东十三行；金瓶掣签；鸦片战争）</a:t>
            </a:r>
            <a:endParaRPr lang="zh-CN" altLang="en-US" b="1">
              <a:solidFill>
                <a:srgbClr val="00B050"/>
              </a:solidFill>
            </a:endParaRPr>
          </a:p>
        </p:txBody>
      </p:sp>
      <p:sp>
        <p:nvSpPr>
          <p:cNvPr id="15" name="右箭头 14"/>
          <p:cNvSpPr/>
          <p:nvPr/>
        </p:nvSpPr>
        <p:spPr>
          <a:xfrm>
            <a:off x="3720465" y="2287905"/>
            <a:ext cx="696595" cy="1905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右箭头 16"/>
          <p:cNvSpPr/>
          <p:nvPr/>
        </p:nvSpPr>
        <p:spPr>
          <a:xfrm>
            <a:off x="7870825" y="2292985"/>
            <a:ext cx="696595" cy="1905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下箭头 19"/>
          <p:cNvSpPr/>
          <p:nvPr/>
        </p:nvSpPr>
        <p:spPr>
          <a:xfrm>
            <a:off x="1927225" y="2624455"/>
            <a:ext cx="173990" cy="37973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下箭头 21"/>
          <p:cNvSpPr/>
          <p:nvPr/>
        </p:nvSpPr>
        <p:spPr>
          <a:xfrm>
            <a:off x="5927090" y="2719705"/>
            <a:ext cx="127000" cy="4114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下箭头 22"/>
          <p:cNvSpPr/>
          <p:nvPr/>
        </p:nvSpPr>
        <p:spPr>
          <a:xfrm>
            <a:off x="9785350" y="2748280"/>
            <a:ext cx="127000" cy="4114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上箭头 23"/>
          <p:cNvSpPr/>
          <p:nvPr/>
        </p:nvSpPr>
        <p:spPr>
          <a:xfrm>
            <a:off x="2010410" y="1557655"/>
            <a:ext cx="158750" cy="25336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上箭头 25"/>
          <p:cNvSpPr/>
          <p:nvPr/>
        </p:nvSpPr>
        <p:spPr>
          <a:xfrm>
            <a:off x="5977890" y="1558925"/>
            <a:ext cx="76200" cy="360045"/>
          </a:xfrm>
          <a:prstGeom prst="upArrow">
            <a:avLst>
              <a:gd name="adj1" fmla="val 2960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上箭头 26"/>
          <p:cNvSpPr/>
          <p:nvPr/>
        </p:nvSpPr>
        <p:spPr>
          <a:xfrm>
            <a:off x="9753600" y="1558925"/>
            <a:ext cx="158750" cy="25336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6507" y="80432"/>
            <a:ext cx="6984776" cy="645160"/>
          </a:xfrm>
          <a:prstGeom prst="rect">
            <a:avLst/>
          </a:prstGeom>
          <a:noFill/>
        </p:spPr>
        <p:txBody>
          <a:bodyPr wrap="square" rtlCol="0">
            <a:spAutoFit/>
          </a:bodyPr>
          <a:lstStyle/>
          <a:p>
            <a:r>
              <a:rPr lang="zh-CN" altLang="en-US" sz="3600" b="1" dirty="0" smtClean="0">
                <a:solidFill>
                  <a:schemeClr val="tx1"/>
                </a:solidFill>
                <a:latin typeface="楷体" panose="02010609060101010101" charset="-122"/>
                <a:ea typeface="楷体" panose="02010609060101010101" charset="-122"/>
              </a:rPr>
              <a:t>五、历史专有名词解释</a:t>
            </a:r>
            <a:endParaRPr lang="zh-CN" altLang="en-US" sz="3600" b="1" dirty="0" smtClean="0">
              <a:solidFill>
                <a:schemeClr val="tx1"/>
              </a:solidFill>
              <a:latin typeface="楷体" panose="02010609060101010101" charset="-122"/>
              <a:ea typeface="楷体" panose="02010609060101010101" charset="-122"/>
            </a:endParaRPr>
          </a:p>
        </p:txBody>
      </p:sp>
      <p:sp>
        <p:nvSpPr>
          <p:cNvPr id="2" name="文本框 1"/>
          <p:cNvSpPr txBox="1"/>
          <p:nvPr/>
        </p:nvSpPr>
        <p:spPr>
          <a:xfrm>
            <a:off x="671830" y="1087755"/>
            <a:ext cx="11162030" cy="5969635"/>
          </a:xfrm>
          <a:prstGeom prst="rect">
            <a:avLst/>
          </a:prstGeom>
          <a:noFill/>
        </p:spPr>
        <p:txBody>
          <a:bodyPr wrap="square" rtlCol="0" anchor="t">
            <a:spAutoFit/>
          </a:bodyPr>
          <a:lstStyle/>
          <a:p>
            <a:endParaRPr lang="zh-CN" altLang="en-US">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2800" b="1">
                <a:solidFill>
                  <a:srgbClr val="FF0000"/>
                </a:solidFill>
                <a:latin typeface="楷体" panose="02010609060101010101" charset="-122"/>
                <a:ea typeface="楷体" panose="02010609060101010101" charset="-122"/>
                <a:cs typeface="宋体" panose="02010600030101010101" pitchFamily="2" charset="-122"/>
                <a:sym typeface="+mn-ea"/>
              </a:rPr>
              <a:t>中国古代史：母系氏族、</a:t>
            </a:r>
            <a:r>
              <a:rPr lang="zh-CN" altLang="en-US" sz="2800" b="1">
                <a:latin typeface="楷体" panose="02010609060101010101" charset="-122"/>
                <a:ea typeface="楷体" panose="02010609060101010101" charset="-122"/>
                <a:cs typeface="宋体" panose="02010600030101010101" pitchFamily="2" charset="-122"/>
                <a:sym typeface="+mn-ea"/>
              </a:rPr>
              <a:t>分封制、专制主义中央集权制度、禅让制、重农抑商、三公九卿制、郡县制、分化事权、金瓶掣签制等</a:t>
            </a:r>
            <a:endParaRPr lang="zh-CN" altLang="en-US" sz="2800" b="1">
              <a:latin typeface="楷体" panose="02010609060101010101" charset="-122"/>
              <a:ea typeface="楷体" panose="02010609060101010101" charset="-122"/>
              <a:cs typeface="宋体" panose="02010600030101010101" pitchFamily="2" charset="-122"/>
              <a:sym typeface="+mn-ea"/>
            </a:endParaRPr>
          </a:p>
          <a:p>
            <a:endParaRPr lang="zh-CN" altLang="en-US" sz="2800" b="1">
              <a:latin typeface="楷体" panose="02010609060101010101" charset="-122"/>
              <a:ea typeface="楷体" panose="02010609060101010101" charset="-122"/>
              <a:cs typeface="宋体" panose="02010600030101010101" pitchFamily="2" charset="-122"/>
              <a:sym typeface="+mn-ea"/>
            </a:endParaRPr>
          </a:p>
          <a:p>
            <a:r>
              <a:rPr lang="zh-CN" altLang="en-US" sz="2800" b="1">
                <a:solidFill>
                  <a:srgbClr val="FF0000"/>
                </a:solidFill>
                <a:latin typeface="楷体" panose="02010609060101010101" charset="-122"/>
                <a:ea typeface="楷体" panose="02010609060101010101" charset="-122"/>
                <a:cs typeface="宋体" panose="02010600030101010101" pitchFamily="2" charset="-122"/>
                <a:sym typeface="+mn-ea"/>
              </a:rPr>
              <a:t>中国近现代史：</a:t>
            </a:r>
            <a:r>
              <a:rPr lang="zh-CN" altLang="en-US" sz="2800" b="1">
                <a:latin typeface="楷体" panose="02010609060101010101" charset="-122"/>
                <a:ea typeface="楷体" panose="02010609060101010101" charset="-122"/>
                <a:cs typeface="宋体" panose="02010600030101010101" pitchFamily="2" charset="-122"/>
                <a:sym typeface="+mn-ea"/>
              </a:rPr>
              <a:t>小农经济、半殖民地半封建社会、领事裁判权、近代化、商品输出、资本输出、新旧民主主义革命、近代工业、民族资本主义、新民主主义社会与社会主义社会、红船精神、工农武装割据、左右倾、社会主义市场经济、有中国特色的社会主义等。</a:t>
            </a:r>
            <a:endParaRPr lang="zh-CN" altLang="en-US" sz="2800" b="1">
              <a:latin typeface="楷体" panose="02010609060101010101" charset="-122"/>
              <a:ea typeface="楷体" panose="02010609060101010101" charset="-122"/>
              <a:cs typeface="宋体" panose="02010600030101010101" pitchFamily="2" charset="-122"/>
              <a:sym typeface="+mn-ea"/>
            </a:endParaRPr>
          </a:p>
          <a:p>
            <a:endParaRPr lang="zh-CN" altLang="en-US" sz="2800" b="1">
              <a:latin typeface="楷体" panose="02010609060101010101" charset="-122"/>
              <a:ea typeface="楷体" panose="02010609060101010101" charset="-122"/>
              <a:cs typeface="宋体" panose="02010600030101010101" pitchFamily="2" charset="-122"/>
              <a:sym typeface="+mn-ea"/>
            </a:endParaRPr>
          </a:p>
          <a:p>
            <a:r>
              <a:rPr lang="zh-CN" altLang="en-US" sz="2800" b="1">
                <a:solidFill>
                  <a:srgbClr val="FF0000"/>
                </a:solidFill>
                <a:latin typeface="楷体" panose="02010609060101010101" charset="-122"/>
                <a:ea typeface="楷体" panose="02010609060101010101" charset="-122"/>
                <a:cs typeface="宋体" panose="02010600030101010101" pitchFamily="2" charset="-122"/>
                <a:sym typeface="+mn-ea"/>
              </a:rPr>
              <a:t>世界历史：</a:t>
            </a:r>
            <a:r>
              <a:rPr lang="zh-CN" altLang="en-US" sz="2800" b="1">
                <a:latin typeface="楷体" panose="02010609060101010101" charset="-122"/>
                <a:ea typeface="楷体" panose="02010609060101010101" charset="-122"/>
                <a:cs typeface="宋体" panose="02010600030101010101" pitchFamily="2" charset="-122"/>
                <a:sym typeface="+mn-ea"/>
              </a:rPr>
              <a:t>奴隶主民主政治、资本主义萌芽、人文主义、启蒙思想、联邦制政府、马克思主义、“工场”与“工厂”、资产阶级、计划经济、市场经济、商品经济、垄断与垄断组织、社会保障制度、资本主义世界市场、逆全球化等。 </a:t>
            </a:r>
            <a:endParaRPr lang="zh-CN" altLang="en-US" sz="2800" b="1">
              <a:latin typeface="楷体" panose="02010609060101010101" charset="-122"/>
              <a:ea typeface="楷体" panose="02010609060101010101" charset="-122"/>
              <a:cs typeface="宋体" panose="02010600030101010101" pitchFamily="2" charset="-122"/>
              <a:sym typeface="+mn-ea"/>
            </a:endParaRPr>
          </a:p>
          <a:p>
            <a:endParaRPr lang="zh-CN" altLang="en-US" sz="2800" b="1">
              <a:latin typeface="楷体" panose="02010609060101010101" charset="-122"/>
              <a:ea typeface="楷体" panose="02010609060101010101" charset="-122"/>
            </a:endParaRPr>
          </a:p>
        </p:txBody>
      </p:sp>
      <p:sp>
        <p:nvSpPr>
          <p:cNvPr id="3" name="文本框 2"/>
          <p:cNvSpPr txBox="1"/>
          <p:nvPr/>
        </p:nvSpPr>
        <p:spPr>
          <a:xfrm>
            <a:off x="711200" y="782955"/>
            <a:ext cx="4730750" cy="583565"/>
          </a:xfrm>
          <a:prstGeom prst="rect">
            <a:avLst/>
          </a:prstGeom>
          <a:noFill/>
        </p:spPr>
        <p:txBody>
          <a:bodyPr wrap="square" rtlCol="0">
            <a:spAutoFit/>
          </a:bodyPr>
          <a:p>
            <a:r>
              <a:rPr lang="zh-CN" altLang="en-US" sz="3200"/>
              <a:t>（一）、历史概念</a:t>
            </a:r>
            <a:endParaRPr lang="zh-CN" altLang="en-US" sz="320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53415" y="670560"/>
            <a:ext cx="11514455" cy="583565"/>
          </a:xfrm>
          <a:prstGeom prst="rect">
            <a:avLst/>
          </a:prstGeom>
          <a:noFill/>
        </p:spPr>
        <p:txBody>
          <a:bodyPr wrap="square" rtlCol="0" anchor="t">
            <a:spAutoFit/>
          </a:bodyPr>
          <a:lstStyle/>
          <a:p>
            <a:r>
              <a:rPr lang="zh-CN" altLang="en-US" sz="3200" b="1">
                <a:solidFill>
                  <a:srgbClr val="FF0000"/>
                </a:solidFill>
                <a:latin typeface="楷体" panose="02010609060101010101" charset="-122"/>
                <a:ea typeface="楷体" panose="02010609060101010101" charset="-122"/>
                <a:sym typeface="+mn-ea"/>
              </a:rPr>
              <a:t>近代化：</a:t>
            </a:r>
            <a:r>
              <a:rPr lang="zh-CN" altLang="en-US" sz="3200" b="1">
                <a:latin typeface="楷体" panose="02010609060101010101" charset="-122"/>
                <a:ea typeface="楷体" panose="02010609060101010101" charset="-122"/>
                <a:sym typeface="+mn-ea"/>
              </a:rPr>
              <a:t>也叫现代化，以政治民主化，经济工业化为主要标志。</a:t>
            </a:r>
            <a:endParaRPr lang="zh-CN" altLang="en-US" sz="3200" b="1">
              <a:latin typeface="楷体" panose="02010609060101010101" charset="-122"/>
              <a:ea typeface="楷体" panose="02010609060101010101" charset="-122"/>
              <a:sym typeface="+mn-ea"/>
            </a:endParaRPr>
          </a:p>
        </p:txBody>
      </p:sp>
      <p:sp>
        <p:nvSpPr>
          <p:cNvPr id="15" name="TextBox 12"/>
          <p:cNvSpPr txBox="1"/>
          <p:nvPr/>
        </p:nvSpPr>
        <p:spPr>
          <a:xfrm>
            <a:off x="732155" y="1964690"/>
            <a:ext cx="10607675" cy="583565"/>
          </a:xfrm>
          <a:prstGeom prst="rect">
            <a:avLst/>
          </a:prstGeom>
          <a:noFill/>
          <a:ln w="9525">
            <a:noFill/>
          </a:ln>
        </p:spPr>
        <p:txBody>
          <a:bodyPr wrap="square" anchor="t">
            <a:spAutoFit/>
          </a:bodyPr>
          <a:lstStyle/>
          <a:p>
            <a:pPr lvl="0" indent="0" eaLnBrk="0" hangingPunct="0">
              <a:buFont typeface="Arial" panose="020B0604020202020204" pitchFamily="34" charset="0"/>
              <a:buNone/>
            </a:pPr>
            <a:r>
              <a:rPr lang="zh-CN" altLang="en-US" sz="3200" b="1">
                <a:solidFill>
                  <a:srgbClr val="FF0000"/>
                </a:solidFill>
                <a:latin typeface="楷体" panose="02010609060101010101" charset="-122"/>
                <a:ea typeface="楷体" panose="02010609060101010101" charset="-122"/>
              </a:rPr>
              <a:t>资本主义：</a:t>
            </a:r>
            <a:r>
              <a:rPr lang="zh-CN" altLang="en-US" sz="3200" b="1">
                <a:latin typeface="楷体" panose="02010609060101010101" charset="-122"/>
                <a:ea typeface="楷体" panose="02010609060101010101" charset="-122"/>
                <a:sym typeface="+mn-ea"/>
              </a:rPr>
              <a:t>以牟利为目的，将私产投于工商业的经营思想</a:t>
            </a:r>
            <a:endParaRPr lang="zh-CN" altLang="en-US" sz="3200" b="1">
              <a:latin typeface="楷体" panose="02010609060101010101" charset="-122"/>
              <a:ea typeface="楷体" panose="02010609060101010101" charset="-122"/>
            </a:endParaRPr>
          </a:p>
        </p:txBody>
      </p:sp>
      <p:sp>
        <p:nvSpPr>
          <p:cNvPr id="16" name="矩形 13"/>
          <p:cNvSpPr/>
          <p:nvPr/>
        </p:nvSpPr>
        <p:spPr>
          <a:xfrm>
            <a:off x="768350" y="3150235"/>
            <a:ext cx="11988165" cy="1076325"/>
          </a:xfrm>
          <a:prstGeom prst="rect">
            <a:avLst/>
          </a:prstGeom>
          <a:noFill/>
          <a:ln w="9525">
            <a:noFill/>
          </a:ln>
        </p:spPr>
        <p:txBody>
          <a:bodyPr wrap="square" anchor="t">
            <a:spAutoFit/>
          </a:bodyPr>
          <a:lstStyle/>
          <a:p>
            <a:pPr lvl="0" indent="0" eaLnBrk="0" hangingPunct="0">
              <a:buFont typeface="Arial" panose="020B0604020202020204" pitchFamily="34" charset="0"/>
              <a:buNone/>
            </a:pPr>
            <a:r>
              <a:rPr lang="zh-CN" altLang="en-US" sz="3200" b="1">
                <a:solidFill>
                  <a:srgbClr val="FF0000"/>
                </a:solidFill>
                <a:latin typeface="楷体" panose="02010609060101010101" charset="-122"/>
                <a:ea typeface="楷体" panose="02010609060101010101" charset="-122"/>
              </a:rPr>
              <a:t>资本主义萌芽：</a:t>
            </a:r>
            <a:r>
              <a:rPr lang="zh-CN" altLang="en-US" sz="3200" b="1">
                <a:latin typeface="楷体" panose="02010609060101010101" charset="-122"/>
                <a:ea typeface="楷体" panose="02010609060101010101" charset="-122"/>
                <a:sym typeface="+mn-ea"/>
              </a:rPr>
              <a:t>手工工场；雇佣制；为市场；</a:t>
            </a:r>
            <a:endParaRPr lang="zh-CN" altLang="en-US" sz="3200" b="1">
              <a:latin typeface="楷体" panose="02010609060101010101" charset="-122"/>
              <a:ea typeface="楷体" panose="02010609060101010101" charset="-122"/>
              <a:sym typeface="+mn-ea"/>
            </a:endParaRPr>
          </a:p>
          <a:p>
            <a:pPr lvl="0" indent="0" eaLnBrk="0" hangingPunct="0">
              <a:buFont typeface="Arial" panose="020B0604020202020204" pitchFamily="34" charset="0"/>
              <a:buNone/>
            </a:pPr>
            <a:r>
              <a:rPr lang="zh-CN" altLang="en-US" sz="3200" b="1">
                <a:latin typeface="楷体" panose="02010609060101010101" charset="-122"/>
                <a:ea typeface="楷体" panose="02010609060101010101" charset="-122"/>
                <a:sym typeface="+mn-ea"/>
              </a:rPr>
              <a:t>               为牟利；商品经济。</a:t>
            </a:r>
            <a:endParaRPr lang="zh-CN" altLang="en-US" sz="3200" b="1">
              <a:latin typeface="楷体" panose="02010609060101010101" charset="-122"/>
              <a:ea typeface="楷体" panose="02010609060101010101" charset="-122"/>
            </a:endParaRPr>
          </a:p>
        </p:txBody>
      </p:sp>
      <p:sp>
        <p:nvSpPr>
          <p:cNvPr id="2" name="文本框 1"/>
          <p:cNvSpPr txBox="1"/>
          <p:nvPr/>
        </p:nvSpPr>
        <p:spPr>
          <a:xfrm>
            <a:off x="802640" y="4549140"/>
            <a:ext cx="10894695" cy="1076325"/>
          </a:xfrm>
          <a:prstGeom prst="rect">
            <a:avLst/>
          </a:prstGeom>
          <a:noFill/>
        </p:spPr>
        <p:txBody>
          <a:bodyPr wrap="square" rtlCol="0" anchor="t">
            <a:spAutoFit/>
          </a:bodyPr>
          <a:p>
            <a:r>
              <a:rPr lang="zh-CN" altLang="en-US" sz="3200" b="1">
                <a:solidFill>
                  <a:srgbClr val="FF0000"/>
                </a:solidFill>
                <a:latin typeface="楷体" panose="02010609060101010101" charset="-122"/>
                <a:ea typeface="楷体" panose="02010609060101010101" charset="-122"/>
                <a:cs typeface="宋体" panose="02010600030101010101" pitchFamily="2" charset="-122"/>
                <a:sym typeface="+mn-ea"/>
              </a:rPr>
              <a:t>逆全球化：</a:t>
            </a:r>
            <a:r>
              <a:rPr lang="zh-CN" altLang="en-US" sz="3200" b="1">
                <a:latin typeface="楷体" panose="02010609060101010101" charset="-122"/>
                <a:ea typeface="楷体" panose="02010609060101010101" charset="-122"/>
                <a:cs typeface="宋体" panose="02010600030101010101" pitchFamily="2" charset="-122"/>
                <a:sym typeface="+mn-ea"/>
              </a:rPr>
              <a:t>是指把全世界各国及地区因为全球化而导致的相互依赖及整合回退的一个过程。</a:t>
            </a:r>
            <a:endParaRPr lang="zh-CN" altLang="en-US" sz="3200" b="1">
              <a:latin typeface="楷体" panose="02010609060101010101" charset="-122"/>
              <a:ea typeface="楷体" panose="02010609060101010101" charset="-122"/>
              <a:cs typeface="宋体" panose="02010600030101010101" pitchFamily="2" charset="-122"/>
              <a:sym typeface="+mn-ea"/>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5929" y="129064"/>
            <a:ext cx="5059680" cy="583565"/>
          </a:xfrm>
          <a:prstGeom prst="rect">
            <a:avLst/>
          </a:prstGeom>
          <a:noFill/>
        </p:spPr>
        <p:txBody>
          <a:bodyPr wrap="none" rtlCol="0">
            <a:spAutoFit/>
          </a:bodyPr>
          <a:lstStyle/>
          <a:p>
            <a:pPr algn="l" fontAlgn="auto"/>
            <a:r>
              <a:rPr lang="zh-CN" altLang="en-US" sz="3200" b="1" strike="noStrike" noProof="0" dirty="0" smtClean="0">
                <a:ln>
                  <a:noFill/>
                </a:ln>
                <a:solidFill>
                  <a:schemeClr val="tx1"/>
                </a:solidFill>
                <a:effectLst/>
                <a:uLnTx/>
                <a:uFillTx/>
                <a:latin typeface="+mn-ea"/>
                <a:ea typeface="+mn-ea"/>
                <a:cs typeface="+mn-cs"/>
                <a:sym typeface="+mn-ea"/>
              </a:rPr>
              <a:t>（二）对历史史观进行补充</a:t>
            </a:r>
            <a:endParaRPr lang="zh-CN" altLang="en-US" sz="3200" b="1" strike="noStrike" noProof="0" dirty="0" smtClean="0">
              <a:ln>
                <a:noFill/>
              </a:ln>
              <a:solidFill>
                <a:schemeClr val="tx1"/>
              </a:solidFill>
              <a:effectLst/>
              <a:uLnTx/>
              <a:uFillTx/>
              <a:latin typeface="+mn-ea"/>
              <a:ea typeface="+mn-ea"/>
              <a:cs typeface="+mn-cs"/>
              <a:sym typeface="+mn-ea"/>
            </a:endParaRPr>
          </a:p>
        </p:txBody>
      </p:sp>
      <p:sp>
        <p:nvSpPr>
          <p:cNvPr id="2" name="文本框 1"/>
          <p:cNvSpPr txBox="1"/>
          <p:nvPr/>
        </p:nvSpPr>
        <p:spPr>
          <a:xfrm>
            <a:off x="610235" y="1094105"/>
            <a:ext cx="10724515" cy="5262245"/>
          </a:xfrm>
          <a:prstGeom prst="rect">
            <a:avLst/>
          </a:prstGeom>
          <a:noFill/>
        </p:spPr>
        <p:txBody>
          <a:bodyPr wrap="square" rtlCol="0">
            <a:spAutoFit/>
          </a:bodyPr>
          <a:lstStyle/>
          <a:p>
            <a:pPr fontAlgn="auto"/>
            <a:r>
              <a:rPr lang="zh-CN" altLang="en-US" sz="2400" b="1" strike="noStrike" noProof="0" dirty="0" smtClean="0">
                <a:ln>
                  <a:noFill/>
                </a:ln>
                <a:solidFill>
                  <a:schemeClr val="tx1"/>
                </a:solidFill>
                <a:effectLst/>
                <a:uLnTx/>
                <a:uFillTx/>
                <a:latin typeface="+mn-ea"/>
                <a:ea typeface="+mn-ea"/>
                <a:cs typeface="+mn-cs"/>
                <a:sym typeface="+mn-ea"/>
              </a:rPr>
              <a:t>主要的历史史观：</a:t>
            </a:r>
            <a:endParaRPr lang="zh-CN" altLang="en-US" sz="2400" b="1" strike="noStrike" noProof="0" dirty="0" smtClean="0">
              <a:ln>
                <a:noFill/>
              </a:ln>
              <a:solidFill>
                <a:schemeClr val="tx1"/>
              </a:solidFill>
              <a:effectLst/>
              <a:uLnTx/>
              <a:uFillTx/>
              <a:latin typeface="+mn-ea"/>
              <a:sym typeface="+mn-ea"/>
            </a:endParaRPr>
          </a:p>
          <a:p>
            <a:pPr fontAlgn="auto"/>
            <a:r>
              <a:rPr lang="zh-CN" altLang="en-US" sz="2400" b="1" strike="noStrike" noProof="0" dirty="0" smtClean="0">
                <a:ln>
                  <a:noFill/>
                </a:ln>
                <a:solidFill>
                  <a:schemeClr val="tx1"/>
                </a:solidFill>
                <a:effectLst/>
                <a:uLnTx/>
                <a:uFillTx/>
                <a:latin typeface="+mn-ea"/>
                <a:ea typeface="+mn-ea"/>
                <a:cs typeface="+mn-cs"/>
                <a:sym typeface="+mn-ea"/>
              </a:rPr>
              <a:t>1、</a:t>
            </a:r>
            <a:r>
              <a:rPr lang="zh-CN" altLang="en-US" sz="2400" b="1" strike="noStrike" noProof="0" dirty="0" smtClean="0">
                <a:ln>
                  <a:noFill/>
                </a:ln>
                <a:solidFill>
                  <a:srgbClr val="FF0000"/>
                </a:solidFill>
                <a:effectLst/>
                <a:uLnTx/>
                <a:uFillTx/>
                <a:latin typeface="+mn-ea"/>
                <a:ea typeface="+mn-ea"/>
                <a:cs typeface="+mn-cs"/>
                <a:sym typeface="+mn-ea"/>
              </a:rPr>
              <a:t>全球史观：</a:t>
            </a:r>
            <a:r>
              <a:rPr lang="zh-CN" altLang="en-US" sz="2400" b="1" strike="noStrike" noProof="0" dirty="0" smtClean="0">
                <a:ln>
                  <a:noFill/>
                </a:ln>
                <a:solidFill>
                  <a:schemeClr val="tx1"/>
                </a:solidFill>
                <a:effectLst/>
                <a:uLnTx/>
                <a:uFillTx/>
                <a:latin typeface="+mn-ea"/>
                <a:ea typeface="+mn-ea"/>
                <a:cs typeface="+mn-cs"/>
                <a:sym typeface="+mn-ea"/>
              </a:rPr>
              <a:t>人类历史是一个整体，是由分散发展到逐渐形成一个整体的变化过程。（经济全球化）</a:t>
            </a:r>
            <a:endParaRPr lang="zh-CN" altLang="en-US" sz="2400" b="1" strike="noStrike" noProof="0" dirty="0" smtClean="0">
              <a:ln>
                <a:noFill/>
              </a:ln>
              <a:solidFill>
                <a:schemeClr val="tx1"/>
              </a:solidFill>
              <a:effectLst/>
              <a:uLnTx/>
              <a:uFillTx/>
              <a:latin typeface="+mn-ea"/>
              <a:sym typeface="+mn-ea"/>
            </a:endParaRPr>
          </a:p>
          <a:p>
            <a:pPr fontAlgn="auto"/>
            <a:endParaRPr lang="zh-CN" altLang="en-US" sz="2400" b="1" strike="noStrike" noProof="0" dirty="0" smtClean="0">
              <a:ln>
                <a:noFill/>
              </a:ln>
              <a:solidFill>
                <a:schemeClr val="tx1"/>
              </a:solidFill>
              <a:effectLst/>
              <a:uLnTx/>
              <a:uFillTx/>
              <a:latin typeface="+mn-ea"/>
              <a:ea typeface="+mn-ea"/>
              <a:cs typeface="+mn-cs"/>
              <a:sym typeface="+mn-ea"/>
            </a:endParaRPr>
          </a:p>
          <a:p>
            <a:pPr fontAlgn="auto"/>
            <a:r>
              <a:rPr lang="zh-CN" altLang="en-US" sz="2400" b="1" strike="noStrike" noProof="0" dirty="0" smtClean="0">
                <a:ln>
                  <a:noFill/>
                </a:ln>
                <a:solidFill>
                  <a:schemeClr val="tx1"/>
                </a:solidFill>
                <a:effectLst/>
                <a:uLnTx/>
                <a:uFillTx/>
                <a:latin typeface="+mn-ea"/>
                <a:ea typeface="+mn-ea"/>
                <a:cs typeface="+mn-cs"/>
                <a:sym typeface="+mn-ea"/>
              </a:rPr>
              <a:t>2、</a:t>
            </a:r>
            <a:r>
              <a:rPr lang="zh-CN" altLang="en-US" sz="2400" b="1" strike="noStrike" noProof="0" dirty="0" smtClean="0">
                <a:ln>
                  <a:noFill/>
                </a:ln>
                <a:solidFill>
                  <a:srgbClr val="FF0000"/>
                </a:solidFill>
                <a:effectLst/>
                <a:uLnTx/>
                <a:uFillTx/>
                <a:latin typeface="+mn-ea"/>
                <a:ea typeface="+mn-ea"/>
                <a:cs typeface="+mn-cs"/>
                <a:sym typeface="+mn-ea"/>
              </a:rPr>
              <a:t>社会史观：</a:t>
            </a:r>
            <a:r>
              <a:rPr lang="zh-CN" altLang="en-US" sz="2400" b="1" strike="noStrike" noProof="0" dirty="0" smtClean="0">
                <a:ln>
                  <a:noFill/>
                </a:ln>
                <a:solidFill>
                  <a:schemeClr val="tx1"/>
                </a:solidFill>
                <a:effectLst/>
                <a:uLnTx/>
                <a:uFillTx/>
                <a:latin typeface="+mn-ea"/>
                <a:ea typeface="+mn-ea"/>
                <a:cs typeface="+mn-cs"/>
                <a:sym typeface="+mn-ea"/>
              </a:rPr>
              <a:t>人类历史不仅包括影响人类发展进程的重大事件，还包括与平民百姓生活息息相关的小事件、衣、食、住、行、风俗习惯等（宋元社会生活；民国时期剪发辨、改称呼，易服饰）</a:t>
            </a:r>
            <a:endParaRPr lang="zh-CN" altLang="en-US" sz="2400" b="1" strike="noStrike" noProof="0" dirty="0" smtClean="0">
              <a:ln>
                <a:noFill/>
              </a:ln>
              <a:solidFill>
                <a:schemeClr val="tx1"/>
              </a:solidFill>
              <a:effectLst/>
              <a:uLnTx/>
              <a:uFillTx/>
              <a:latin typeface="+mn-ea"/>
              <a:sym typeface="+mn-ea"/>
            </a:endParaRPr>
          </a:p>
          <a:p>
            <a:pPr fontAlgn="auto"/>
            <a:endParaRPr lang="zh-CN" altLang="en-US" sz="2400" b="1" strike="noStrike" noProof="0" dirty="0" smtClean="0">
              <a:ln>
                <a:noFill/>
              </a:ln>
              <a:solidFill>
                <a:schemeClr val="tx1"/>
              </a:solidFill>
              <a:effectLst/>
              <a:uLnTx/>
              <a:uFillTx/>
              <a:latin typeface="+mn-ea"/>
              <a:ea typeface="+mn-ea"/>
              <a:cs typeface="+mn-cs"/>
              <a:sym typeface="+mn-ea"/>
            </a:endParaRPr>
          </a:p>
          <a:p>
            <a:pPr fontAlgn="auto"/>
            <a:r>
              <a:rPr lang="zh-CN" altLang="en-US" sz="2400" b="1" strike="noStrike" noProof="0" dirty="0" smtClean="0">
                <a:ln>
                  <a:noFill/>
                </a:ln>
                <a:solidFill>
                  <a:schemeClr val="tx1"/>
                </a:solidFill>
                <a:effectLst/>
                <a:uLnTx/>
                <a:uFillTx/>
                <a:latin typeface="+mn-ea"/>
                <a:ea typeface="+mn-ea"/>
                <a:cs typeface="+mn-cs"/>
                <a:sym typeface="+mn-ea"/>
              </a:rPr>
              <a:t>3、</a:t>
            </a:r>
            <a:r>
              <a:rPr lang="zh-CN" altLang="en-US" sz="2400" b="1" strike="noStrike" noProof="0" dirty="0" smtClean="0">
                <a:ln>
                  <a:noFill/>
                </a:ln>
                <a:solidFill>
                  <a:srgbClr val="FF0000"/>
                </a:solidFill>
                <a:effectLst/>
                <a:uLnTx/>
                <a:uFillTx/>
                <a:latin typeface="+mn-ea"/>
                <a:ea typeface="+mn-ea"/>
                <a:cs typeface="+mn-cs"/>
                <a:sym typeface="+mn-ea"/>
              </a:rPr>
              <a:t>文明史观：</a:t>
            </a:r>
            <a:r>
              <a:rPr lang="zh-CN" altLang="en-US" sz="2400" b="1" strike="noStrike" noProof="0" dirty="0" smtClean="0">
                <a:ln>
                  <a:noFill/>
                </a:ln>
                <a:solidFill>
                  <a:schemeClr val="tx1"/>
                </a:solidFill>
                <a:effectLst/>
                <a:uLnTx/>
                <a:uFillTx/>
                <a:latin typeface="+mn-ea"/>
                <a:ea typeface="+mn-ea"/>
                <a:cs typeface="+mn-cs"/>
                <a:sym typeface="+mn-ea"/>
              </a:rPr>
              <a:t>历史是人类文明发展的历史。纵向：采猎文明、农业文明、工业文明   横向：物质文明、政治文明、精神文明</a:t>
            </a:r>
            <a:endParaRPr lang="zh-CN" altLang="en-US" sz="2400" b="1" strike="noStrike" noProof="0" dirty="0" smtClean="0">
              <a:ln>
                <a:noFill/>
              </a:ln>
              <a:solidFill>
                <a:schemeClr val="tx1"/>
              </a:solidFill>
              <a:effectLst/>
              <a:uLnTx/>
              <a:uFillTx/>
              <a:latin typeface="+mn-ea"/>
              <a:sym typeface="+mn-ea"/>
            </a:endParaRPr>
          </a:p>
          <a:p>
            <a:pPr fontAlgn="auto"/>
            <a:endParaRPr lang="zh-CN" altLang="en-US" sz="2400" b="1" strike="noStrike" noProof="0" dirty="0" smtClean="0">
              <a:ln>
                <a:noFill/>
              </a:ln>
              <a:solidFill>
                <a:schemeClr val="tx1"/>
              </a:solidFill>
              <a:effectLst/>
              <a:uLnTx/>
              <a:uFillTx/>
              <a:latin typeface="+mn-ea"/>
              <a:ea typeface="+mn-ea"/>
              <a:cs typeface="+mn-cs"/>
              <a:sym typeface="+mn-ea"/>
            </a:endParaRPr>
          </a:p>
          <a:p>
            <a:pPr fontAlgn="auto"/>
            <a:r>
              <a:rPr lang="zh-CN" altLang="en-US" sz="2400" b="1" strike="noStrike" noProof="0" dirty="0" smtClean="0">
                <a:ln>
                  <a:noFill/>
                </a:ln>
                <a:solidFill>
                  <a:schemeClr val="tx1"/>
                </a:solidFill>
                <a:effectLst/>
                <a:uLnTx/>
                <a:uFillTx/>
                <a:latin typeface="+mn-ea"/>
                <a:ea typeface="+mn-ea"/>
                <a:cs typeface="+mn-cs"/>
                <a:sym typeface="+mn-ea"/>
              </a:rPr>
              <a:t>4、</a:t>
            </a:r>
            <a:r>
              <a:rPr lang="zh-CN" altLang="en-US" sz="2400" b="1" strike="noStrike" noProof="0" dirty="0" smtClean="0">
                <a:ln>
                  <a:noFill/>
                </a:ln>
                <a:solidFill>
                  <a:srgbClr val="FF0000"/>
                </a:solidFill>
                <a:effectLst/>
                <a:uLnTx/>
                <a:uFillTx/>
                <a:latin typeface="+mn-ea"/>
                <a:ea typeface="+mn-ea"/>
                <a:cs typeface="+mn-cs"/>
                <a:sym typeface="+mn-ea"/>
              </a:rPr>
              <a:t>近（现）代化史观：</a:t>
            </a:r>
            <a:r>
              <a:rPr lang="zh-CN" altLang="en-US" sz="2400" b="1" strike="noStrike" noProof="0" dirty="0" smtClean="0">
                <a:ln>
                  <a:noFill/>
                </a:ln>
                <a:solidFill>
                  <a:schemeClr val="tx1"/>
                </a:solidFill>
                <a:effectLst/>
                <a:uLnTx/>
                <a:uFillTx/>
                <a:latin typeface="+mn-ea"/>
                <a:ea typeface="+mn-ea"/>
                <a:cs typeface="+mn-cs"/>
                <a:sym typeface="+mn-ea"/>
              </a:rPr>
              <a:t>人类历史是由传统农业社会向近代工业社会转变的历史，包括政治、经济、思想等方面的转变。（专制—民主；农业—工业；封建儒家思想——民主科学）</a:t>
            </a:r>
            <a:endParaRPr lang="zh-CN" altLang="en-US" sz="2400" b="1" strike="noStrike" noProof="0" dirty="0" smtClean="0">
              <a:ln>
                <a:noFill/>
              </a:ln>
              <a:solidFill>
                <a:schemeClr val="tx1"/>
              </a:solidFill>
              <a:effectLst/>
              <a:uLnTx/>
              <a:uFillTx/>
              <a:latin typeface="+mn-ea"/>
              <a:sym typeface="+mn-ea"/>
            </a:endParaRPr>
          </a:p>
        </p:txBody>
      </p:sp>
    </p:spTree>
  </p:cSld>
  <p:clrMapOvr>
    <a:masterClrMapping/>
  </p:clrMapOvr>
  <p:transition spd="slow">
    <p:cover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823970" y="644525"/>
            <a:ext cx="6418580" cy="583565"/>
          </a:xfrm>
          <a:prstGeom prst="rect">
            <a:avLst/>
          </a:prstGeom>
          <a:noFill/>
        </p:spPr>
        <p:txBody>
          <a:bodyPr wrap="square" rtlCol="0">
            <a:spAutoFit/>
          </a:bodyPr>
          <a:p>
            <a:r>
              <a:rPr lang="zh-CN" altLang="en-US" sz="3200" b="1"/>
              <a:t>六、热点知识复习</a:t>
            </a:r>
            <a:endParaRPr lang="zh-CN" altLang="en-US" sz="3200" b="1"/>
          </a:p>
        </p:txBody>
      </p:sp>
      <p:sp>
        <p:nvSpPr>
          <p:cNvPr id="8" name="矩形 7"/>
          <p:cNvSpPr/>
          <p:nvPr/>
        </p:nvSpPr>
        <p:spPr>
          <a:xfrm>
            <a:off x="479376" y="1627922"/>
            <a:ext cx="11161240" cy="2399665"/>
          </a:xfrm>
          <a:prstGeom prst="rect">
            <a:avLst/>
          </a:prstGeom>
          <a:solidFill>
            <a:schemeClr val="bg1"/>
          </a:solidFill>
        </p:spPr>
        <p:txBody>
          <a:bodyPr wrap="square">
            <a:spAutoFit/>
          </a:bodyPr>
          <a:p>
            <a:pPr>
              <a:lnSpc>
                <a:spcPct val="125000"/>
              </a:lnSpc>
            </a:pPr>
            <a:r>
              <a:rPr lang="en-US" altLang="zh-CN" sz="2000" dirty="0" smtClean="0"/>
              <a:t>         </a:t>
            </a:r>
            <a:r>
              <a:rPr lang="en-US" altLang="zh-CN" sz="2000" b="1" dirty="0" smtClean="0"/>
              <a:t>  </a:t>
            </a:r>
            <a:r>
              <a:rPr lang="en-US" altLang="zh-CN" sz="2400" b="1" dirty="0" smtClean="0"/>
              <a:t> “</a:t>
            </a:r>
            <a:r>
              <a:rPr lang="zh-CN" altLang="zh-CN" sz="2400" b="1" dirty="0" smtClean="0"/>
              <a:t>知史以明鉴，查古以至今</a:t>
            </a:r>
            <a:r>
              <a:rPr lang="en-US" altLang="zh-CN" sz="2400" b="1" dirty="0" smtClean="0"/>
              <a:t>”</a:t>
            </a:r>
            <a:r>
              <a:rPr lang="zh-CN" altLang="zh-CN" sz="2400" b="1" dirty="0" smtClean="0"/>
              <a:t>。历史教学绝不是对过去的简单再现和复述，而是和现实热点问题有着不可分割的联系，我们的历史教学必须和现实紧紧联系起来，在感受历史事件时，找准和现实的切入点，在历史中比较现实，在现实中学习历史，注重历史知识与社会重大时政和社会热点问题相结合，引导学生从历史中汲取有益的经验和教训</a:t>
            </a:r>
            <a:endParaRPr lang="zh-CN" altLang="zh-CN" sz="2400" b="1" dirty="0" smtClean="0">
              <a:solidFill>
                <a:srgbClr val="0000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QQ图片20200418160002"/>
          <p:cNvPicPr>
            <a:picLocks noChangeAspect="1"/>
          </p:cNvPicPr>
          <p:nvPr/>
        </p:nvPicPr>
        <p:blipFill>
          <a:blip r:embed="rId1"/>
          <a:stretch>
            <a:fillRect/>
          </a:stretch>
        </p:blipFill>
        <p:spPr>
          <a:xfrm>
            <a:off x="4320540" y="1244600"/>
            <a:ext cx="7263130" cy="5205730"/>
          </a:xfrm>
          <a:prstGeom prst="rect">
            <a:avLst/>
          </a:prstGeom>
        </p:spPr>
      </p:pic>
      <p:pic>
        <p:nvPicPr>
          <p:cNvPr id="6" name="Picture 53" descr="p4YBAFquFjiAJC27AAAcLUxAbME752_s"/>
          <p:cNvPicPr>
            <a:picLocks noChangeAspect="1" noChangeArrowheads="1"/>
          </p:cNvPicPr>
          <p:nvPr/>
        </p:nvPicPr>
        <p:blipFill>
          <a:blip r:embed="rId2" cstate="print"/>
          <a:srcRect l="14263" r="14637"/>
          <a:stretch>
            <a:fillRect/>
          </a:stretch>
        </p:blipFill>
        <p:spPr bwMode="auto">
          <a:xfrm>
            <a:off x="838200" y="1949450"/>
            <a:ext cx="2225675" cy="3283585"/>
          </a:xfrm>
          <a:prstGeom prst="rect">
            <a:avLst/>
          </a:prstGeom>
          <a:noFill/>
          <a:ln w="9525">
            <a:noFill/>
            <a:miter lim="800000"/>
            <a:headEnd/>
            <a:tailEnd/>
          </a:ln>
        </p:spPr>
      </p:pic>
      <p:sp>
        <p:nvSpPr>
          <p:cNvPr id="7" name="Rectangle 1"/>
          <p:cNvSpPr>
            <a:spLocks noChangeArrowheads="1"/>
          </p:cNvSpPr>
          <p:nvPr/>
        </p:nvSpPr>
        <p:spPr bwMode="auto">
          <a:xfrm>
            <a:off x="82591" y="963592"/>
            <a:ext cx="4675239" cy="583565"/>
          </a:xfrm>
          <a:prstGeom prst="rect">
            <a:avLst/>
          </a:prstGeom>
          <a:noFill/>
          <a:ln w="9525">
            <a:noFill/>
            <a:miter lim="800000"/>
          </a:ln>
          <a:effectLst/>
          <a:extLst>
            <a:ext uri="{909E8E84-426E-40DD-AFC4-6F175D3DCCD1}">
              <a14:hiddenFill xmlns:a14="http://schemas.microsoft.com/office/drawing/2010/main">
                <a:solidFill>
                  <a:srgbClr val="C00000"/>
                </a:solidFill>
              </a14:hiddenFill>
            </a:ext>
          </a:extLst>
        </p:spPr>
        <p:txBody>
          <a:bodyPr vert="horz" wrap="square" lIns="91440" tIns="45720" rIns="91440" bIns="45720" numCol="1" anchor="ctr" anchorCtr="0" compatLnSpc="1">
            <a:spAutoFit/>
          </a:bodyPr>
          <a:p>
            <a:pPr fontAlgn="base">
              <a:spcBef>
                <a:spcPct val="0"/>
              </a:spcBef>
              <a:spcAft>
                <a:spcPct val="0"/>
              </a:spcAft>
            </a:pPr>
            <a:r>
              <a:rPr kumimoji="0" lang="zh-CN" altLang="en-US" sz="32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rPr>
              <a:t>（一）渗透核心素养</a:t>
            </a:r>
            <a:endParaRPr kumimoji="0" lang="zh-CN" altLang="en-US" sz="3200" b="1"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charset="0"/>
            </a:endParaRPr>
          </a:p>
        </p:txBody>
      </p:sp>
      <p:sp>
        <p:nvSpPr>
          <p:cNvPr id="2" name="文本框 1"/>
          <p:cNvSpPr txBox="1"/>
          <p:nvPr/>
        </p:nvSpPr>
        <p:spPr>
          <a:xfrm>
            <a:off x="146050" y="263525"/>
            <a:ext cx="9333230" cy="583565"/>
          </a:xfrm>
          <a:prstGeom prst="rect">
            <a:avLst/>
          </a:prstGeom>
          <a:noFill/>
        </p:spPr>
        <p:txBody>
          <a:bodyPr wrap="square" rtlCol="0">
            <a:spAutoFit/>
          </a:bodyPr>
          <a:p>
            <a:r>
              <a:rPr lang="zh-CN" altLang="en-US" sz="3200">
                <a:solidFill>
                  <a:srgbClr val="FF0000"/>
                </a:solidFill>
              </a:rPr>
              <a:t>三、陕西中考历史学科的新内涵</a:t>
            </a:r>
            <a:endParaRPr lang="zh-CN" altLang="en-US" sz="3200">
              <a:solidFill>
                <a:srgbClr val="FF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1445" y="882650"/>
            <a:ext cx="11885295" cy="5939155"/>
          </a:xfrm>
          <a:prstGeom prst="rect">
            <a:avLst/>
          </a:prstGeom>
          <a:noFill/>
        </p:spPr>
        <p:txBody>
          <a:bodyPr wrap="square" rtlCol="0" anchor="t">
            <a:spAutoFit/>
          </a:bodyPr>
          <a:lstStyle/>
          <a:p>
            <a:pPr lvl="0" fontAlgn="auto">
              <a:lnSpc>
                <a:spcPts val="2400"/>
              </a:lnSpc>
              <a:buNone/>
            </a:pPr>
            <a:r>
              <a:rPr lang="zh-CN" altLang="zh-CN" sz="3600" b="1" dirty="0" smtClean="0">
                <a:solidFill>
                  <a:srgbClr val="FF0000"/>
                </a:solidFill>
                <a:latin typeface="楷体" panose="02010609060101010101" charset="-122"/>
                <a:ea typeface="楷体" panose="02010609060101010101" charset="-122"/>
                <a:sym typeface="+mn-ea"/>
              </a:rPr>
              <a:t>（一）陕西中考“热点”问题的考察呈现有以下几个特点：</a:t>
            </a:r>
            <a:endParaRPr lang="zh-CN" altLang="zh-CN" sz="3600" b="1" dirty="0" smtClean="0">
              <a:solidFill>
                <a:srgbClr val="FF0000"/>
              </a:solidFill>
              <a:latin typeface="楷体" panose="02010609060101010101" charset="-122"/>
              <a:ea typeface="楷体" panose="02010609060101010101" charset="-122"/>
              <a:sym typeface="+mn-ea"/>
            </a:endParaRPr>
          </a:p>
          <a:p>
            <a:pPr lvl="0" fontAlgn="auto">
              <a:lnSpc>
                <a:spcPts val="2400"/>
              </a:lnSpc>
              <a:buNone/>
            </a:pPr>
            <a:r>
              <a:rPr lang="en-US" altLang="zh-CN" sz="3600" b="1" dirty="0" smtClean="0">
                <a:solidFill>
                  <a:srgbClr val="FF0000"/>
                </a:solidFill>
                <a:latin typeface="楷体" panose="02010609060101010101" charset="-122"/>
                <a:ea typeface="楷体" panose="02010609060101010101" charset="-122"/>
                <a:sym typeface="+mn-ea"/>
              </a:rPr>
              <a:t> </a:t>
            </a:r>
            <a:endParaRPr lang="en-US" altLang="zh-CN" sz="3600" b="1" dirty="0" smtClean="0">
              <a:solidFill>
                <a:srgbClr val="FF0000"/>
              </a:solidFill>
              <a:latin typeface="楷体" panose="02010609060101010101" charset="-122"/>
              <a:ea typeface="楷体" panose="02010609060101010101" charset="-122"/>
              <a:sym typeface="+mn-ea"/>
            </a:endParaRPr>
          </a:p>
          <a:p>
            <a:pPr lvl="0" fontAlgn="auto">
              <a:lnSpc>
                <a:spcPts val="2400"/>
              </a:lnSpc>
              <a:buNone/>
            </a:pPr>
            <a:r>
              <a:rPr lang="en-US" altLang="zh-CN" b="1" dirty="0" smtClean="0">
                <a:solidFill>
                  <a:srgbClr val="FF0000"/>
                </a:solidFill>
                <a:latin typeface="楷体" panose="02010609060101010101" charset="-122"/>
                <a:ea typeface="楷体" panose="02010609060101010101" charset="-122"/>
                <a:sym typeface="+mn-ea"/>
              </a:rPr>
              <a:t> </a:t>
            </a:r>
            <a:endParaRPr lang="en-US" altLang="zh-CN" b="1" dirty="0" smtClean="0">
              <a:solidFill>
                <a:srgbClr val="FF0000"/>
              </a:solidFill>
              <a:latin typeface="楷体" panose="02010609060101010101" charset="-122"/>
              <a:ea typeface="楷体" panose="02010609060101010101" charset="-122"/>
              <a:sym typeface="+mn-ea"/>
            </a:endParaRPr>
          </a:p>
          <a:p>
            <a:pPr lvl="0" fontAlgn="auto">
              <a:lnSpc>
                <a:spcPts val="2400"/>
              </a:lnSpc>
              <a:buNone/>
            </a:pPr>
            <a:r>
              <a:rPr lang="en-US" altLang="zh-CN" sz="2800" b="1" dirty="0" smtClean="0">
                <a:solidFill>
                  <a:srgbClr val="FF0000"/>
                </a:solidFill>
                <a:latin typeface="楷体" panose="02010609060101010101" charset="-122"/>
                <a:ea typeface="楷体" panose="02010609060101010101" charset="-122"/>
                <a:sym typeface="+mn-ea"/>
              </a:rPr>
              <a:t>1</a:t>
            </a:r>
            <a:r>
              <a:rPr lang="zh-CN" altLang="zh-CN" sz="2800" b="1" dirty="0" smtClean="0">
                <a:solidFill>
                  <a:srgbClr val="FF0000"/>
                </a:solidFill>
                <a:latin typeface="楷体" panose="02010609060101010101" charset="-122"/>
                <a:ea typeface="楷体" panose="02010609060101010101" charset="-122"/>
                <a:sym typeface="+mn-ea"/>
              </a:rPr>
              <a:t>、主要考察近一年来</a:t>
            </a:r>
            <a:r>
              <a:rPr lang="en-US" altLang="zh-CN" sz="2800" b="1" dirty="0" smtClean="0">
                <a:solidFill>
                  <a:srgbClr val="FF0000"/>
                </a:solidFill>
                <a:latin typeface="楷体" panose="02010609060101010101" charset="-122"/>
                <a:ea typeface="楷体" panose="02010609060101010101" charset="-122"/>
                <a:sym typeface="+mn-ea"/>
              </a:rPr>
              <a:t>(2018</a:t>
            </a:r>
            <a:r>
              <a:rPr lang="zh-CN" altLang="zh-CN" sz="2800" b="1" dirty="0" smtClean="0">
                <a:solidFill>
                  <a:srgbClr val="FF0000"/>
                </a:solidFill>
                <a:latin typeface="楷体" panose="02010609060101010101" charset="-122"/>
                <a:ea typeface="楷体" panose="02010609060101010101" charset="-122"/>
                <a:sym typeface="+mn-ea"/>
              </a:rPr>
              <a:t>年</a:t>
            </a:r>
            <a:r>
              <a:rPr lang="en-US" altLang="zh-CN" sz="2800" b="1" dirty="0" smtClean="0">
                <a:solidFill>
                  <a:srgbClr val="FF0000"/>
                </a:solidFill>
                <a:latin typeface="楷体" panose="02010609060101010101" charset="-122"/>
                <a:ea typeface="楷体" panose="02010609060101010101" charset="-122"/>
                <a:sym typeface="+mn-ea"/>
              </a:rPr>
              <a:t>5</a:t>
            </a:r>
            <a:r>
              <a:rPr lang="zh-CN" altLang="zh-CN" sz="2800" b="1" dirty="0" smtClean="0">
                <a:solidFill>
                  <a:srgbClr val="FF0000"/>
                </a:solidFill>
                <a:latin typeface="楷体" panose="02010609060101010101" charset="-122"/>
                <a:ea typeface="楷体" panose="02010609060101010101" charset="-122"/>
                <a:sym typeface="+mn-ea"/>
              </a:rPr>
              <a:t>月一</a:t>
            </a:r>
            <a:r>
              <a:rPr lang="en-US" altLang="zh-CN" sz="2800" b="1" dirty="0" smtClean="0">
                <a:solidFill>
                  <a:srgbClr val="FF0000"/>
                </a:solidFill>
                <a:latin typeface="楷体" panose="02010609060101010101" charset="-122"/>
                <a:ea typeface="楷体" panose="02010609060101010101" charset="-122"/>
                <a:sym typeface="+mn-ea"/>
              </a:rPr>
              <a:t>2019</a:t>
            </a:r>
            <a:r>
              <a:rPr lang="zh-CN" altLang="zh-CN" sz="2800" b="1" dirty="0" smtClean="0">
                <a:solidFill>
                  <a:srgbClr val="FF0000"/>
                </a:solidFill>
                <a:latin typeface="楷体" panose="02010609060101010101" charset="-122"/>
                <a:ea typeface="楷体" panose="02010609060101010101" charset="-122"/>
                <a:sym typeface="+mn-ea"/>
              </a:rPr>
              <a:t>年</a:t>
            </a:r>
            <a:r>
              <a:rPr lang="en-US" altLang="zh-CN" sz="2800" b="1" dirty="0" smtClean="0">
                <a:solidFill>
                  <a:srgbClr val="FF0000"/>
                </a:solidFill>
                <a:latin typeface="楷体" panose="02010609060101010101" charset="-122"/>
                <a:ea typeface="楷体" panose="02010609060101010101" charset="-122"/>
                <a:sym typeface="+mn-ea"/>
              </a:rPr>
              <a:t>4</a:t>
            </a:r>
            <a:r>
              <a:rPr lang="zh-CN" altLang="zh-CN" sz="2800" b="1" dirty="0" smtClean="0">
                <a:solidFill>
                  <a:srgbClr val="FF0000"/>
                </a:solidFill>
                <a:latin typeface="楷体" panose="02010609060101010101" charset="-122"/>
                <a:ea typeface="楷体" panose="02010609060101010101" charset="-122"/>
                <a:sym typeface="+mn-ea"/>
              </a:rPr>
              <a:t>月</a:t>
            </a:r>
            <a:r>
              <a:rPr lang="en-US" altLang="zh-CN" sz="2800" b="1" dirty="0" smtClean="0">
                <a:solidFill>
                  <a:srgbClr val="FF0000"/>
                </a:solidFill>
                <a:latin typeface="楷体" panose="02010609060101010101" charset="-122"/>
                <a:ea typeface="楷体" panose="02010609060101010101" charset="-122"/>
                <a:sym typeface="+mn-ea"/>
              </a:rPr>
              <a:t>)</a:t>
            </a:r>
            <a:r>
              <a:rPr lang="zh-CN" altLang="zh-CN" sz="2800" b="1" dirty="0" smtClean="0">
                <a:solidFill>
                  <a:srgbClr val="FF0000"/>
                </a:solidFill>
                <a:latin typeface="楷体" panose="02010609060101010101" charset="-122"/>
                <a:ea typeface="楷体" panose="02010609060101010101" charset="-122"/>
                <a:sym typeface="+mn-ea"/>
              </a:rPr>
              <a:t>国内外发生的重大时事。</a:t>
            </a:r>
            <a:endParaRPr lang="zh-CN" altLang="zh-CN" sz="2800" b="1" dirty="0" smtClean="0">
              <a:solidFill>
                <a:srgbClr val="FF0000"/>
              </a:solidFill>
              <a:latin typeface="楷体" panose="02010609060101010101" charset="-122"/>
              <a:ea typeface="楷体" panose="02010609060101010101" charset="-122"/>
            </a:endParaRPr>
          </a:p>
          <a:p>
            <a:pPr lvl="0" fontAlgn="auto">
              <a:lnSpc>
                <a:spcPts val="2400"/>
              </a:lnSpc>
              <a:buNone/>
            </a:pPr>
            <a:endParaRPr lang="en-US" altLang="zh-CN" sz="2800" b="1" dirty="0" smtClean="0">
              <a:solidFill>
                <a:srgbClr val="FF0000"/>
              </a:solidFill>
              <a:latin typeface="楷体" panose="02010609060101010101" charset="-122"/>
              <a:ea typeface="楷体" panose="02010609060101010101" charset="-122"/>
              <a:sym typeface="+mn-ea"/>
            </a:endParaRPr>
          </a:p>
          <a:p>
            <a:pPr lvl="0" fontAlgn="auto">
              <a:lnSpc>
                <a:spcPts val="2400"/>
              </a:lnSpc>
              <a:buNone/>
            </a:pPr>
            <a:r>
              <a:rPr lang="en-US" altLang="zh-CN" sz="2000" b="1" dirty="0" smtClean="0">
                <a:solidFill>
                  <a:srgbClr val="FF0000"/>
                </a:solidFill>
                <a:latin typeface="楷体" panose="02010609060101010101" charset="-122"/>
                <a:ea typeface="楷体" panose="02010609060101010101" charset="-122"/>
                <a:sym typeface="+mn-ea"/>
              </a:rPr>
              <a:t> </a:t>
            </a:r>
            <a:endParaRPr lang="en-US" altLang="zh-CN" sz="2000" b="1" dirty="0" smtClean="0">
              <a:solidFill>
                <a:srgbClr val="FF0000"/>
              </a:solidFill>
              <a:latin typeface="楷体" panose="02010609060101010101" charset="-122"/>
              <a:ea typeface="楷体" panose="02010609060101010101" charset="-122"/>
              <a:sym typeface="+mn-ea"/>
            </a:endParaRPr>
          </a:p>
          <a:p>
            <a:pPr lvl="0" fontAlgn="auto">
              <a:lnSpc>
                <a:spcPts val="2400"/>
              </a:lnSpc>
              <a:buNone/>
            </a:pPr>
            <a:endParaRPr lang="en-US" altLang="zh-CN" sz="2800" b="1" dirty="0" smtClean="0">
              <a:solidFill>
                <a:srgbClr val="FF0000"/>
              </a:solidFill>
              <a:latin typeface="楷体" panose="02010609060101010101" charset="-122"/>
              <a:ea typeface="楷体" panose="02010609060101010101" charset="-122"/>
              <a:sym typeface="+mn-ea"/>
            </a:endParaRPr>
          </a:p>
          <a:p>
            <a:pPr lvl="0" fontAlgn="auto">
              <a:lnSpc>
                <a:spcPts val="2400"/>
              </a:lnSpc>
              <a:buNone/>
            </a:pPr>
            <a:r>
              <a:rPr lang="en-US" altLang="zh-CN" sz="2800" b="1" dirty="0" smtClean="0">
                <a:solidFill>
                  <a:srgbClr val="FF0000"/>
                </a:solidFill>
                <a:latin typeface="楷体" panose="02010609060101010101" charset="-122"/>
                <a:ea typeface="楷体" panose="02010609060101010101" charset="-122"/>
                <a:sym typeface="+mn-ea"/>
              </a:rPr>
              <a:t>2</a:t>
            </a:r>
            <a:r>
              <a:rPr lang="zh-CN" altLang="zh-CN" sz="2800" b="1" dirty="0" smtClean="0">
                <a:solidFill>
                  <a:srgbClr val="FF0000"/>
                </a:solidFill>
                <a:latin typeface="楷体" panose="02010609060101010101" charset="-122"/>
                <a:ea typeface="楷体" panose="02010609060101010101" charset="-122"/>
                <a:sym typeface="+mn-ea"/>
              </a:rPr>
              <a:t>、逢</a:t>
            </a:r>
            <a:r>
              <a:rPr lang="en-US" altLang="zh-CN" sz="2800" b="1" dirty="0" smtClean="0">
                <a:solidFill>
                  <a:srgbClr val="FF0000"/>
                </a:solidFill>
                <a:latin typeface="楷体" panose="02010609060101010101" charset="-122"/>
                <a:ea typeface="楷体" panose="02010609060101010101" charset="-122"/>
                <a:sym typeface="+mn-ea"/>
              </a:rPr>
              <a:t>5</a:t>
            </a:r>
            <a:r>
              <a:rPr lang="zh-CN" altLang="zh-CN" sz="2800" b="1" dirty="0" smtClean="0">
                <a:solidFill>
                  <a:srgbClr val="FF0000"/>
                </a:solidFill>
                <a:latin typeface="楷体" panose="02010609060101010101" charset="-122"/>
                <a:ea typeface="楷体" panose="02010609060101010101" charset="-122"/>
                <a:sym typeface="+mn-ea"/>
              </a:rPr>
              <a:t>和</a:t>
            </a:r>
            <a:r>
              <a:rPr lang="en-US" altLang="zh-CN" sz="2800" b="1" dirty="0" smtClean="0">
                <a:solidFill>
                  <a:srgbClr val="FF0000"/>
                </a:solidFill>
                <a:latin typeface="楷体" panose="02010609060101010101" charset="-122"/>
                <a:ea typeface="楷体" panose="02010609060101010101" charset="-122"/>
                <a:sym typeface="+mn-ea"/>
              </a:rPr>
              <a:t>10</a:t>
            </a:r>
            <a:r>
              <a:rPr lang="zh-CN" altLang="zh-CN" sz="2800" b="1" dirty="0" smtClean="0">
                <a:solidFill>
                  <a:srgbClr val="FF0000"/>
                </a:solidFill>
                <a:latin typeface="楷体" panose="02010609060101010101" charset="-122"/>
                <a:ea typeface="楷体" panose="02010609060101010101" charset="-122"/>
                <a:sym typeface="+mn-ea"/>
              </a:rPr>
              <a:t>周年纪念类历史大事。</a:t>
            </a:r>
            <a:endParaRPr lang="zh-CN" altLang="zh-CN" sz="2800" b="1" dirty="0" smtClean="0">
              <a:solidFill>
                <a:srgbClr val="FF0000"/>
              </a:solidFill>
              <a:latin typeface="楷体" panose="02010609060101010101" charset="-122"/>
              <a:ea typeface="楷体" panose="02010609060101010101" charset="-122"/>
            </a:endParaRPr>
          </a:p>
          <a:p>
            <a:pPr lvl="0" fontAlgn="auto">
              <a:lnSpc>
                <a:spcPts val="2400"/>
              </a:lnSpc>
              <a:buNone/>
            </a:pPr>
            <a:r>
              <a:rPr lang="en-US" altLang="zh-CN" sz="2000" b="1" dirty="0" smtClean="0">
                <a:solidFill>
                  <a:srgbClr val="FF0000"/>
                </a:solidFill>
                <a:latin typeface="楷体" panose="02010609060101010101" charset="-122"/>
                <a:ea typeface="楷体" panose="02010609060101010101" charset="-122"/>
                <a:sym typeface="+mn-ea"/>
              </a:rPr>
              <a:t> </a:t>
            </a:r>
            <a:endParaRPr lang="en-US" altLang="zh-CN" sz="2000" b="1" dirty="0" smtClean="0">
              <a:solidFill>
                <a:srgbClr val="FF0000"/>
              </a:solidFill>
              <a:latin typeface="楷体" panose="02010609060101010101" charset="-122"/>
              <a:ea typeface="楷体" panose="02010609060101010101" charset="-122"/>
              <a:sym typeface="+mn-ea"/>
            </a:endParaRPr>
          </a:p>
          <a:p>
            <a:pPr lvl="0" fontAlgn="auto">
              <a:lnSpc>
                <a:spcPts val="2400"/>
              </a:lnSpc>
              <a:buNone/>
            </a:pPr>
            <a:endParaRPr lang="en-US" altLang="zh-CN" sz="2000" b="1" dirty="0" smtClean="0">
              <a:solidFill>
                <a:srgbClr val="FF0000"/>
              </a:solidFill>
              <a:latin typeface="楷体" panose="02010609060101010101" charset="-122"/>
              <a:ea typeface="楷体" panose="02010609060101010101" charset="-122"/>
              <a:sym typeface="+mn-ea"/>
            </a:endParaRPr>
          </a:p>
          <a:p>
            <a:pPr lvl="0" fontAlgn="auto">
              <a:lnSpc>
                <a:spcPts val="2400"/>
              </a:lnSpc>
              <a:buNone/>
            </a:pPr>
            <a:endParaRPr lang="en-US" altLang="zh-CN" sz="2800" b="1" dirty="0" smtClean="0">
              <a:solidFill>
                <a:srgbClr val="FF0000"/>
              </a:solidFill>
              <a:latin typeface="楷体" panose="02010609060101010101" charset="-122"/>
              <a:ea typeface="楷体" panose="02010609060101010101" charset="-122"/>
              <a:sym typeface="+mn-ea"/>
            </a:endParaRPr>
          </a:p>
          <a:p>
            <a:pPr lvl="0" fontAlgn="auto">
              <a:lnSpc>
                <a:spcPts val="2400"/>
              </a:lnSpc>
              <a:buNone/>
            </a:pPr>
            <a:r>
              <a:rPr lang="en-US" altLang="zh-CN" sz="2800" b="1" dirty="0" smtClean="0">
                <a:solidFill>
                  <a:srgbClr val="FF0000"/>
                </a:solidFill>
                <a:latin typeface="楷体" panose="02010609060101010101" charset="-122"/>
                <a:ea typeface="楷体" panose="02010609060101010101" charset="-122"/>
                <a:sym typeface="+mn-ea"/>
              </a:rPr>
              <a:t>3</a:t>
            </a:r>
            <a:r>
              <a:rPr lang="zh-CN" altLang="zh-CN" sz="2800" b="1" dirty="0" smtClean="0">
                <a:solidFill>
                  <a:srgbClr val="FF0000"/>
                </a:solidFill>
                <a:latin typeface="楷体" panose="02010609060101010101" charset="-122"/>
                <a:ea typeface="楷体" panose="02010609060101010101" charset="-122"/>
                <a:sym typeface="+mn-ea"/>
              </a:rPr>
              <a:t>、教材中的特别重大事件和历史问题，也就是我们常说的“高频考点”</a:t>
            </a:r>
            <a:r>
              <a:rPr lang="zh-CN" altLang="en-US" sz="2800" b="1" dirty="0" smtClean="0">
                <a:solidFill>
                  <a:srgbClr val="FF0000"/>
                </a:solidFill>
                <a:latin typeface="楷体" panose="02010609060101010101" charset="-122"/>
                <a:ea typeface="楷体" panose="02010609060101010101" charset="-122"/>
                <a:cs typeface="楷体" panose="02010609060101010101" charset="-122"/>
                <a:sym typeface="+mn-ea"/>
              </a:rPr>
              <a:t>社会转型与文明演进、大国崛起与国际格局、文化自信与核心价值、国家治理与民生改善、三农问题、民族关系、改革开放、工业革命、中共党史、民族主义、近代化、城市化、经济全球化</a:t>
            </a:r>
            <a:r>
              <a:rPr lang="en-US" altLang="zh-CN" sz="2800" b="1" dirty="0" smtClean="0">
                <a:solidFill>
                  <a:srgbClr val="FF0000"/>
                </a:solidFill>
                <a:latin typeface="楷体" panose="02010609060101010101" charset="-122"/>
                <a:ea typeface="楷体" panose="02010609060101010101" charset="-122"/>
                <a:cs typeface="楷体" panose="02010609060101010101" charset="-122"/>
                <a:sym typeface="+mn-ea"/>
              </a:rPr>
              <a:t>……</a:t>
            </a:r>
            <a:endParaRPr lang="zh-CN" altLang="zh-CN" sz="2800" b="1" dirty="0" smtClean="0">
              <a:solidFill>
                <a:srgbClr val="FF0000"/>
              </a:solidFill>
              <a:latin typeface="楷体" panose="02010609060101010101" charset="-122"/>
              <a:ea typeface="楷体" panose="02010609060101010101" charset="-122"/>
              <a:cs typeface="楷体" panose="02010609060101010101" charset="-122"/>
            </a:endParaRPr>
          </a:p>
          <a:p>
            <a:pPr lvl="0" fontAlgn="auto">
              <a:lnSpc>
                <a:spcPts val="2400"/>
              </a:lnSpc>
              <a:buNone/>
            </a:pPr>
            <a:endParaRPr lang="en-US" altLang="zh-CN" sz="2800" b="1" dirty="0" smtClean="0">
              <a:solidFill>
                <a:srgbClr val="FF0000"/>
              </a:solidFill>
              <a:latin typeface="楷体" panose="02010609060101010101" charset="-122"/>
              <a:ea typeface="楷体" panose="02010609060101010101" charset="-122"/>
              <a:cs typeface="楷体" panose="02010609060101010101" charset="-122"/>
              <a:sym typeface="+mn-ea"/>
            </a:endParaRPr>
          </a:p>
          <a:p>
            <a:pPr lvl="0" fontAlgn="auto">
              <a:lnSpc>
                <a:spcPts val="2400"/>
              </a:lnSpc>
              <a:buNone/>
            </a:pPr>
            <a:endParaRPr lang="en-US" altLang="zh-CN" sz="2800" b="1" dirty="0" smtClean="0">
              <a:solidFill>
                <a:srgbClr val="FF0000"/>
              </a:solidFill>
              <a:latin typeface="楷体" panose="02010609060101010101" charset="-122"/>
              <a:ea typeface="楷体" panose="02010609060101010101" charset="-122"/>
              <a:sym typeface="+mn-ea"/>
            </a:endParaRPr>
          </a:p>
          <a:p>
            <a:pPr lvl="0" fontAlgn="auto">
              <a:lnSpc>
                <a:spcPts val="2400"/>
              </a:lnSpc>
              <a:buNone/>
            </a:pPr>
            <a:endParaRPr lang="en-US" altLang="zh-CN" sz="2000" b="1" dirty="0" smtClean="0">
              <a:solidFill>
                <a:srgbClr val="FF0000"/>
              </a:solidFill>
              <a:latin typeface="楷体" panose="02010609060101010101" charset="-122"/>
              <a:ea typeface="楷体" panose="02010609060101010101" charset="-122"/>
              <a:sym typeface="+mn-ea"/>
            </a:endParaRPr>
          </a:p>
          <a:p>
            <a:pPr lvl="0" fontAlgn="auto">
              <a:lnSpc>
                <a:spcPts val="2400"/>
              </a:lnSpc>
              <a:buNone/>
            </a:pPr>
            <a:endParaRPr lang="zh-CN" altLang="en-US" sz="2000" b="1"/>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90575" y="826135"/>
            <a:ext cx="10562590" cy="1322070"/>
          </a:xfrm>
          <a:prstGeom prst="rect">
            <a:avLst/>
          </a:prstGeom>
          <a:noFill/>
        </p:spPr>
        <p:txBody>
          <a:bodyPr wrap="square" rtlCol="0" anchor="t">
            <a:spAutoFit/>
          </a:bodyPr>
          <a:p>
            <a:pPr lvl="0" fontAlgn="auto">
              <a:lnSpc>
                <a:spcPts val="2400"/>
              </a:lnSpc>
              <a:buNone/>
            </a:pPr>
            <a:r>
              <a:rPr lang="en-US" altLang="zh-CN" sz="2800" b="1" dirty="0" smtClean="0">
                <a:solidFill>
                  <a:srgbClr val="FF0000"/>
                </a:solidFill>
                <a:latin typeface="楷体" panose="02010609060101010101" charset="-122"/>
                <a:ea typeface="楷体" panose="02010609060101010101" charset="-122"/>
                <a:sym typeface="+mn-ea"/>
              </a:rPr>
              <a:t>4</a:t>
            </a:r>
            <a:r>
              <a:rPr lang="zh-CN" altLang="zh-CN" sz="2800" b="1" dirty="0" smtClean="0">
                <a:solidFill>
                  <a:srgbClr val="FF0000"/>
                </a:solidFill>
                <a:latin typeface="楷体" panose="02010609060101010101" charset="-122"/>
                <a:ea typeface="楷体" panose="02010609060101010101" charset="-122"/>
                <a:sym typeface="+mn-ea"/>
              </a:rPr>
              <a:t>、以往热点问题命题以“旁敲侧击”“含沙射影”为原则，以新材料，新情景、新角度为方式，隐性介入的方法进行考查。而最近两年则公开考查社会热点和周年纪念类问题。</a:t>
            </a:r>
            <a:endParaRPr lang="zh-CN" altLang="zh-CN" sz="2800" b="1" dirty="0" smtClean="0">
              <a:solidFill>
                <a:srgbClr val="FF0000"/>
              </a:solidFill>
              <a:latin typeface="楷体" panose="02010609060101010101" charset="-122"/>
              <a:ea typeface="楷体" panose="02010609060101010101" charset="-122"/>
              <a:sym typeface="+mn-ea"/>
            </a:endParaRPr>
          </a:p>
          <a:p>
            <a:pPr lvl="0" fontAlgn="auto">
              <a:lnSpc>
                <a:spcPts val="2400"/>
              </a:lnSpc>
              <a:buNone/>
            </a:pPr>
            <a:r>
              <a:rPr lang="en-US" altLang="zh-CN" sz="2800" b="1" dirty="0" smtClean="0">
                <a:solidFill>
                  <a:srgbClr val="FF0000"/>
                </a:solidFill>
                <a:latin typeface="楷体" panose="02010609060101010101" charset="-122"/>
                <a:ea typeface="楷体" panose="02010609060101010101" charset="-122"/>
                <a:sym typeface="+mn-ea"/>
              </a:rPr>
              <a:t> </a:t>
            </a:r>
            <a:endParaRPr lang="zh-CN" altLang="en-US" sz="2800"/>
          </a:p>
        </p:txBody>
      </p:sp>
      <p:sp>
        <p:nvSpPr>
          <p:cNvPr id="5" name="文本框 4"/>
          <p:cNvSpPr txBox="1"/>
          <p:nvPr/>
        </p:nvSpPr>
        <p:spPr>
          <a:xfrm>
            <a:off x="857885" y="2702560"/>
            <a:ext cx="10495280" cy="1014730"/>
          </a:xfrm>
          <a:prstGeom prst="rect">
            <a:avLst/>
          </a:prstGeom>
          <a:noFill/>
        </p:spPr>
        <p:txBody>
          <a:bodyPr wrap="square" rtlCol="0" anchor="t">
            <a:spAutoFit/>
          </a:bodyPr>
          <a:p>
            <a:pPr lvl="0" fontAlgn="auto">
              <a:lnSpc>
                <a:spcPts val="2400"/>
              </a:lnSpc>
              <a:buNone/>
            </a:pPr>
            <a:r>
              <a:rPr lang="en-US" altLang="zh-CN" sz="2800" b="1" dirty="0" smtClean="0">
                <a:solidFill>
                  <a:srgbClr val="FF0000"/>
                </a:solidFill>
                <a:latin typeface="楷体" panose="02010609060101010101" charset="-122"/>
                <a:ea typeface="楷体" panose="02010609060101010101" charset="-122"/>
                <a:sym typeface="+mn-ea"/>
              </a:rPr>
              <a:t>5</a:t>
            </a:r>
            <a:r>
              <a:rPr lang="zh-CN" altLang="zh-CN" sz="2800" b="1" dirty="0" smtClean="0">
                <a:solidFill>
                  <a:srgbClr val="FF0000"/>
                </a:solidFill>
                <a:latin typeface="楷体" panose="02010609060101010101" charset="-122"/>
                <a:ea typeface="楷体" panose="02010609060101010101" charset="-122"/>
                <a:sym typeface="+mn-ea"/>
              </a:rPr>
              <a:t>、不仅要关注一年内与教材紧密结合的时政热点，更要关注那些长效的，事关国计民生的持续性热点在当年试题中的体现。</a:t>
            </a:r>
            <a:endParaRPr lang="zh-CN" altLang="zh-CN" sz="2800" b="1" dirty="0" smtClean="0">
              <a:solidFill>
                <a:srgbClr val="FF0000"/>
              </a:solidFill>
              <a:latin typeface="楷体" panose="02010609060101010101" charset="-122"/>
              <a:ea typeface="楷体" panose="02010609060101010101" charset="-122"/>
            </a:endParaRPr>
          </a:p>
          <a:p>
            <a:pPr lvl="0" fontAlgn="auto">
              <a:lnSpc>
                <a:spcPts val="2400"/>
              </a:lnSpc>
              <a:buNone/>
            </a:pPr>
            <a:endParaRPr lang="zh-CN" altLang="en-US" sz="28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38163" y="702310"/>
            <a:ext cx="5438140" cy="583565"/>
          </a:xfrm>
          <a:prstGeom prst="rect">
            <a:avLst/>
          </a:prstGeom>
          <a:noFill/>
        </p:spPr>
        <p:txBody>
          <a:bodyPr wrap="none" rtlCol="0" anchor="t">
            <a:spAutoFit/>
          </a:bodyPr>
          <a:p>
            <a:pPr algn="ctr">
              <a:spcAft>
                <a:spcPts val="0"/>
              </a:spcAft>
            </a:pPr>
            <a:r>
              <a:rPr lang="en-US" altLang="zh-CN" sz="3200" b="1" dirty="0" smtClean="0">
                <a:solidFill>
                  <a:srgbClr val="C00000"/>
                </a:solidFill>
                <a:latin typeface="Tahoma" panose="020B0604030504040204"/>
                <a:ea typeface="微软雅黑" panose="020B0503020204020204" charset="-122"/>
                <a:cs typeface="宋体" panose="02010600030101010101" pitchFamily="2" charset="-122"/>
                <a:sym typeface="+mn-ea"/>
              </a:rPr>
              <a:t> </a:t>
            </a:r>
            <a:r>
              <a:rPr lang="zh-CN" altLang="en-US" sz="3200" b="1" dirty="0" smtClean="0">
                <a:solidFill>
                  <a:srgbClr val="C00000"/>
                </a:solidFill>
                <a:latin typeface="Tahoma" panose="020B0604030504040204"/>
                <a:ea typeface="微软雅黑" panose="020B0503020204020204" charset="-122"/>
                <a:cs typeface="宋体" panose="02010600030101010101" pitchFamily="2" charset="-122"/>
                <a:sym typeface="+mn-ea"/>
              </a:rPr>
              <a:t>例</a:t>
            </a:r>
            <a:r>
              <a:rPr lang="en-US" altLang="zh-CN" sz="3200" b="1" dirty="0" smtClean="0">
                <a:solidFill>
                  <a:srgbClr val="C00000"/>
                </a:solidFill>
                <a:latin typeface="Tahoma" panose="020B0604030504040204"/>
                <a:ea typeface="微软雅黑" panose="020B0503020204020204" charset="-122"/>
                <a:cs typeface="宋体" panose="02010600030101010101" pitchFamily="2" charset="-122"/>
                <a:sym typeface="+mn-ea"/>
              </a:rPr>
              <a:t>1</a:t>
            </a:r>
            <a:r>
              <a:rPr lang="zh-CN" altLang="en-US" sz="3200" b="1" dirty="0" smtClean="0">
                <a:solidFill>
                  <a:srgbClr val="C00000"/>
                </a:solidFill>
                <a:latin typeface="Tahoma" panose="020B0604030504040204"/>
                <a:ea typeface="微软雅黑" panose="020B0503020204020204" charset="-122"/>
                <a:cs typeface="宋体" panose="02010600030101010101" pitchFamily="2" charset="-122"/>
                <a:sym typeface="+mn-ea"/>
              </a:rPr>
              <a:t>、</a:t>
            </a:r>
            <a:r>
              <a:rPr lang="zh-CN" sz="3200" b="1" dirty="0" smtClean="0">
                <a:solidFill>
                  <a:srgbClr val="C00000"/>
                </a:solidFill>
                <a:latin typeface="Tahoma" panose="020B0604030504040204"/>
                <a:ea typeface="微软雅黑" panose="020B0503020204020204" charset="-122"/>
                <a:cs typeface="宋体" panose="02010600030101010101" pitchFamily="2" charset="-122"/>
                <a:sym typeface="+mn-ea"/>
              </a:rPr>
              <a:t>中</a:t>
            </a:r>
            <a:r>
              <a:rPr lang="zh-CN" sz="3200" b="1" dirty="0">
                <a:solidFill>
                  <a:srgbClr val="C00000"/>
                </a:solidFill>
                <a:latin typeface="Tahoma" panose="020B0604030504040204"/>
                <a:ea typeface="微软雅黑" panose="020B0503020204020204" charset="-122"/>
                <a:cs typeface="宋体" panose="02010600030101010101" pitchFamily="2" charset="-122"/>
                <a:sym typeface="+mn-ea"/>
              </a:rPr>
              <a:t>美贸易争端继续升级</a:t>
            </a:r>
            <a:endParaRPr lang="zh-CN" altLang="en-US" sz="3200"/>
          </a:p>
        </p:txBody>
      </p:sp>
      <p:sp>
        <p:nvSpPr>
          <p:cNvPr id="6" name="文本框 5"/>
          <p:cNvSpPr txBox="1"/>
          <p:nvPr/>
        </p:nvSpPr>
        <p:spPr>
          <a:xfrm>
            <a:off x="692150" y="1643380"/>
            <a:ext cx="9852025" cy="1383665"/>
          </a:xfrm>
          <a:prstGeom prst="rect">
            <a:avLst/>
          </a:prstGeom>
          <a:noFill/>
        </p:spPr>
        <p:txBody>
          <a:bodyPr wrap="square" rtlCol="0" anchor="t">
            <a:spAutoFit/>
          </a:bodyPr>
          <a:p>
            <a:r>
              <a:rPr lang="en-US" sz="2800" b="1" dirty="0">
                <a:solidFill>
                  <a:srgbClr val="000000"/>
                </a:solidFill>
                <a:latin typeface="宋体" panose="02010600030101010101" pitchFamily="2" charset="-122"/>
                <a:ea typeface="微软雅黑" panose="020B0503020204020204" charset="-122"/>
                <a:cs typeface="宋体" panose="02010600030101010101" pitchFamily="2" charset="-122"/>
                <a:sym typeface="+mn-ea"/>
              </a:rPr>
              <a:t>2018</a:t>
            </a:r>
            <a:r>
              <a:rPr lang="zh-CN" sz="2800" b="1" dirty="0">
                <a:solidFill>
                  <a:srgbClr val="000000"/>
                </a:solidFill>
                <a:latin typeface="宋体" panose="02010600030101010101" pitchFamily="2" charset="-122"/>
                <a:ea typeface="微软雅黑" panose="020B0503020204020204" charset="-122"/>
                <a:cs typeface="宋体" panose="02010600030101010101" pitchFamily="2" charset="-122"/>
                <a:sym typeface="+mn-ea"/>
              </a:rPr>
              <a:t>年美国政府开始对我国输美商品加征关税，挑起中美贸易争端，我国政府予以坚决回击，随后美国政府宣布将对中国</a:t>
            </a:r>
            <a:r>
              <a:rPr lang="en-US" sz="2800" b="1" dirty="0">
                <a:solidFill>
                  <a:srgbClr val="000000"/>
                </a:solidFill>
                <a:latin typeface="宋体" panose="02010600030101010101" pitchFamily="2" charset="-122"/>
                <a:ea typeface="微软雅黑" panose="020B0503020204020204" charset="-122"/>
                <a:cs typeface="宋体" panose="02010600030101010101" pitchFamily="2" charset="-122"/>
                <a:sym typeface="+mn-ea"/>
              </a:rPr>
              <a:t>5500</a:t>
            </a:r>
            <a:r>
              <a:rPr lang="zh-CN" sz="2800" b="1" dirty="0">
                <a:solidFill>
                  <a:srgbClr val="000000"/>
                </a:solidFill>
                <a:latin typeface="宋体" panose="02010600030101010101" pitchFamily="2" charset="-122"/>
                <a:ea typeface="微软雅黑" panose="020B0503020204020204" charset="-122"/>
                <a:cs typeface="宋体" panose="02010600030101010101" pitchFamily="2" charset="-122"/>
                <a:sym typeface="+mn-ea"/>
              </a:rPr>
              <a:t>亿美元的商品加征关税，中美之间的贸易争端继续升级。</a:t>
            </a:r>
            <a:endParaRPr lang="zh-CN" altLang="en-US" sz="2800" b="1"/>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p>
            <a:endParaRPr lang="zh-CN" altLang="en-US"/>
          </a:p>
        </p:txBody>
      </p:sp>
      <p:sp>
        <p:nvSpPr>
          <p:cNvPr id="5" name="副标题 4"/>
          <p:cNvSpPr>
            <a:spLocks noGrp="1"/>
          </p:cNvSpPr>
          <p:nvPr>
            <p:ph type="subTitle" idx="1"/>
          </p:nvPr>
        </p:nvSpPr>
        <p:spPr/>
        <p:txBody>
          <a:bodyPr/>
          <a:p>
            <a:endParaRPr lang="zh-CN" altLang="en-US"/>
          </a:p>
        </p:txBody>
      </p:sp>
      <p:graphicFrame>
        <p:nvGraphicFramePr>
          <p:cNvPr id="2" name="表格 1"/>
          <p:cNvGraphicFramePr>
            <a:graphicFrameLocks noGrp="1"/>
          </p:cNvGraphicFramePr>
          <p:nvPr>
            <p:custDataLst>
              <p:tags r:id="rId1"/>
            </p:custDataLst>
          </p:nvPr>
        </p:nvGraphicFramePr>
        <p:xfrm>
          <a:off x="623570" y="852805"/>
          <a:ext cx="10856595" cy="5589905"/>
        </p:xfrm>
        <a:graphic>
          <a:graphicData uri="http://schemas.openxmlformats.org/drawingml/2006/table">
            <a:tbl>
              <a:tblPr/>
              <a:tblGrid>
                <a:gridCol w="2157095"/>
                <a:gridCol w="8699500"/>
              </a:tblGrid>
              <a:tr h="507365">
                <a:tc>
                  <a:txBody>
                    <a:bodyPr/>
                    <a:lstStyle/>
                    <a:p>
                      <a:pPr>
                        <a:spcAft>
                          <a:spcPts val="0"/>
                        </a:spcAft>
                      </a:pPr>
                      <a:r>
                        <a:rPr lang="en-US" sz="2400" b="1" dirty="0">
                          <a:latin typeface="宋体" panose="02010600030101010101" pitchFamily="2" charset="-122"/>
                          <a:ea typeface="微软雅黑" panose="020B0503020204020204" charset="-122"/>
                          <a:cs typeface="宋体" panose="02010600030101010101" pitchFamily="2" charset="-122"/>
                        </a:rPr>
                        <a:t>1844</a:t>
                      </a:r>
                      <a:r>
                        <a:rPr lang="zh-CN" sz="2400" b="1" dirty="0">
                          <a:latin typeface="宋体" panose="02010600030101010101" pitchFamily="2" charset="-122"/>
                          <a:ea typeface="微软雅黑" panose="020B0503020204020204" charset="-122"/>
                          <a:cs typeface="宋体" panose="02010600030101010101" pitchFamily="2" charset="-122"/>
                        </a:rPr>
                        <a:t>年</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CN" sz="2400" b="1" dirty="0">
                          <a:latin typeface="宋体" panose="02010600030101010101" pitchFamily="2" charset="-122"/>
                          <a:ea typeface="微软雅黑" panose="020B0503020204020204" charset="-122"/>
                          <a:cs typeface="宋体" panose="02010600030101010101" pitchFamily="2" charset="-122"/>
                        </a:rPr>
                        <a:t>中美签订《望厦条约》</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31520">
                <a:tc>
                  <a:txBody>
                    <a:bodyPr/>
                    <a:lstStyle/>
                    <a:p>
                      <a:pPr>
                        <a:spcAft>
                          <a:spcPts val="0"/>
                        </a:spcAft>
                      </a:pPr>
                      <a:r>
                        <a:rPr lang="zh-CN" sz="2400" b="1" dirty="0">
                          <a:latin typeface="宋体" panose="02010600030101010101" pitchFamily="2" charset="-122"/>
                          <a:ea typeface="微软雅黑" panose="020B0503020204020204" charset="-122"/>
                          <a:cs typeface="宋体" panose="02010600030101010101" pitchFamily="2" charset="-122"/>
                        </a:rPr>
                        <a:t>第二次鸦片战争时期</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CN" sz="2400" b="1" dirty="0">
                          <a:latin typeface="宋体" panose="02010600030101010101" pitchFamily="2" charset="-122"/>
                          <a:ea typeface="微软雅黑" panose="020B0503020204020204" charset="-122"/>
                          <a:cs typeface="宋体" panose="02010600030101010101" pitchFamily="2" charset="-122"/>
                        </a:rPr>
                        <a:t>美国与清政府签订《天津条约》，是英法联军的帮凶之一</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65760">
                <a:tc>
                  <a:txBody>
                    <a:bodyPr/>
                    <a:lstStyle/>
                    <a:p>
                      <a:pPr>
                        <a:spcAft>
                          <a:spcPts val="0"/>
                        </a:spcAft>
                      </a:pPr>
                      <a:r>
                        <a:rPr lang="en-US" sz="2400" b="1" dirty="0">
                          <a:latin typeface="宋体" panose="02010600030101010101" pitchFamily="2" charset="-122"/>
                          <a:ea typeface="微软雅黑" panose="020B0503020204020204" charset="-122"/>
                          <a:cs typeface="宋体" panose="02010600030101010101" pitchFamily="2" charset="-122"/>
                        </a:rPr>
                        <a:t>1899</a:t>
                      </a:r>
                      <a:r>
                        <a:rPr lang="zh-CN" sz="2400" b="1" dirty="0">
                          <a:latin typeface="宋体" panose="02010600030101010101" pitchFamily="2" charset="-122"/>
                          <a:ea typeface="微软雅黑" panose="020B0503020204020204" charset="-122"/>
                          <a:cs typeface="宋体" panose="02010600030101010101" pitchFamily="2" charset="-122"/>
                        </a:rPr>
                        <a:t>年</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CN" sz="2400" b="1" dirty="0">
                          <a:latin typeface="宋体" panose="02010600030101010101" pitchFamily="2" charset="-122"/>
                          <a:ea typeface="微软雅黑" panose="020B0503020204020204" charset="-122"/>
                          <a:cs typeface="宋体" panose="02010600030101010101" pitchFamily="2" charset="-122"/>
                        </a:rPr>
                        <a:t>美国提出“门户开放”政策。</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65760">
                <a:tc>
                  <a:txBody>
                    <a:bodyPr/>
                    <a:lstStyle/>
                    <a:p>
                      <a:pPr>
                        <a:spcAft>
                          <a:spcPts val="0"/>
                        </a:spcAft>
                      </a:pPr>
                      <a:r>
                        <a:rPr lang="en-US" sz="2400" b="1" dirty="0">
                          <a:latin typeface="宋体" panose="02010600030101010101" pitchFamily="2" charset="-122"/>
                          <a:ea typeface="微软雅黑" panose="020B0503020204020204" charset="-122"/>
                          <a:cs typeface="宋体" panose="02010600030101010101" pitchFamily="2" charset="-122"/>
                        </a:rPr>
                        <a:t>1900</a:t>
                      </a:r>
                      <a:r>
                        <a:rPr lang="zh-CN" sz="2400" b="1" dirty="0">
                          <a:latin typeface="宋体" panose="02010600030101010101" pitchFamily="2" charset="-122"/>
                          <a:ea typeface="微软雅黑" panose="020B0503020204020204" charset="-122"/>
                          <a:cs typeface="宋体" panose="02010600030101010101" pitchFamily="2" charset="-122"/>
                        </a:rPr>
                        <a:t>—</a:t>
                      </a:r>
                      <a:r>
                        <a:rPr lang="en-US" sz="2400" b="1" dirty="0">
                          <a:latin typeface="宋体" panose="02010600030101010101" pitchFamily="2" charset="-122"/>
                          <a:ea typeface="微软雅黑" panose="020B0503020204020204" charset="-122"/>
                          <a:cs typeface="宋体" panose="02010600030101010101" pitchFamily="2" charset="-122"/>
                        </a:rPr>
                        <a:t>1901</a:t>
                      </a:r>
                      <a:r>
                        <a:rPr lang="zh-CN" sz="2400" b="1" dirty="0">
                          <a:latin typeface="宋体" panose="02010600030101010101" pitchFamily="2" charset="-122"/>
                          <a:ea typeface="微软雅黑" panose="020B0503020204020204" charset="-122"/>
                          <a:cs typeface="宋体" panose="02010600030101010101" pitchFamily="2" charset="-122"/>
                        </a:rPr>
                        <a:t>年</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CN" sz="2400" b="1" dirty="0">
                          <a:latin typeface="宋体" panose="02010600030101010101" pitchFamily="2" charset="-122"/>
                          <a:ea typeface="微软雅黑" panose="020B0503020204020204" charset="-122"/>
                          <a:cs typeface="宋体" panose="02010600030101010101" pitchFamily="2" charset="-122"/>
                        </a:rPr>
                        <a:t>在八国联军侵华战争中，美国侵略中国并参与签订《辛丑条约》。</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81000">
                <a:tc>
                  <a:txBody>
                    <a:bodyPr/>
                    <a:lstStyle/>
                    <a:p>
                      <a:pPr>
                        <a:spcAft>
                          <a:spcPts val="0"/>
                        </a:spcAft>
                      </a:pPr>
                      <a:r>
                        <a:rPr lang="zh-CN" sz="2400" b="1" dirty="0">
                          <a:latin typeface="宋体" panose="02010600030101010101" pitchFamily="2" charset="-122"/>
                          <a:ea typeface="微软雅黑" panose="020B0503020204020204" charset="-122"/>
                          <a:cs typeface="宋体" panose="02010600030101010101" pitchFamily="2" charset="-122"/>
                        </a:rPr>
                        <a:t>抗日战争时期</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CN" sz="2400" b="1" dirty="0">
                          <a:latin typeface="宋体" panose="02010600030101010101" pitchFamily="2" charset="-122"/>
                          <a:ea typeface="微软雅黑" panose="020B0503020204020204" charset="-122"/>
                          <a:cs typeface="宋体" panose="02010600030101010101" pitchFamily="2" charset="-122"/>
                        </a:rPr>
                        <a:t>美国支持中国抗战。</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65760">
                <a:tc>
                  <a:txBody>
                    <a:bodyPr/>
                    <a:lstStyle/>
                    <a:p>
                      <a:pPr>
                        <a:spcAft>
                          <a:spcPts val="0"/>
                        </a:spcAft>
                      </a:pPr>
                      <a:r>
                        <a:rPr lang="zh-CN" sz="2400" b="1" dirty="0">
                          <a:latin typeface="宋体" panose="02010600030101010101" pitchFamily="2" charset="-122"/>
                          <a:ea typeface="微软雅黑" panose="020B0503020204020204" charset="-122"/>
                          <a:cs typeface="宋体" panose="02010600030101010101" pitchFamily="2" charset="-122"/>
                        </a:rPr>
                        <a:t>抗战胜利以后</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CN" sz="2400" b="1" dirty="0">
                          <a:latin typeface="宋体" panose="02010600030101010101" pitchFamily="2" charset="-122"/>
                          <a:ea typeface="微软雅黑" panose="020B0503020204020204" charset="-122"/>
                          <a:cs typeface="宋体" panose="02010600030101010101" pitchFamily="2" charset="-122"/>
                        </a:rPr>
                        <a:t>美国奉行扶蒋反共政策。</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97280">
                <a:tc>
                  <a:txBody>
                    <a:bodyPr/>
                    <a:lstStyle/>
                    <a:p>
                      <a:pPr>
                        <a:spcAft>
                          <a:spcPts val="0"/>
                        </a:spcAft>
                      </a:pPr>
                      <a:r>
                        <a:rPr lang="zh-CN" sz="2400" b="1" dirty="0">
                          <a:latin typeface="宋体" panose="02010600030101010101" pitchFamily="2" charset="-122"/>
                          <a:ea typeface="微软雅黑" panose="020B0503020204020204" charset="-122"/>
                          <a:cs typeface="宋体" panose="02010600030101010101" pitchFamily="2" charset="-122"/>
                        </a:rPr>
                        <a:t>新中国成立初期</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CN" sz="2400" b="1" dirty="0">
                          <a:latin typeface="宋体" panose="02010600030101010101" pitchFamily="2" charset="-122"/>
                          <a:ea typeface="微软雅黑" panose="020B0503020204020204" charset="-122"/>
                          <a:cs typeface="宋体" panose="02010600030101010101" pitchFamily="2" charset="-122"/>
                        </a:rPr>
                        <a:t>以美国为首的帝国主义国家对新中国采取敌视政策，外交上孤立、军事上包围威胁、经济上封锁禁运。</a:t>
                      </a:r>
                      <a:r>
                        <a:rPr lang="en-US" sz="2400" b="1" dirty="0">
                          <a:latin typeface="宋体" panose="02010600030101010101" pitchFamily="2" charset="-122"/>
                          <a:ea typeface="微软雅黑" panose="020B0503020204020204" charset="-122"/>
                          <a:cs typeface="宋体" panose="02010600030101010101" pitchFamily="2" charset="-122"/>
                        </a:rPr>
                        <a:t>1950</a:t>
                      </a:r>
                      <a:r>
                        <a:rPr lang="zh-CN" sz="2400" b="1" dirty="0">
                          <a:latin typeface="宋体" panose="02010600030101010101" pitchFamily="2" charset="-122"/>
                          <a:ea typeface="微软雅黑" panose="020B0503020204020204" charset="-122"/>
                          <a:cs typeface="宋体" panose="02010600030101010101" pitchFamily="2" charset="-122"/>
                        </a:rPr>
                        <a:t>年，美国发动朝鲜战争，中国人民志愿军抗美援朝，取得胜利。</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63040">
                <a:tc>
                  <a:txBody>
                    <a:bodyPr/>
                    <a:lstStyle/>
                    <a:p>
                      <a:pPr>
                        <a:spcAft>
                          <a:spcPts val="0"/>
                        </a:spcAft>
                      </a:pPr>
                      <a:r>
                        <a:rPr lang="zh-CN" sz="2400" b="1" dirty="0">
                          <a:latin typeface="宋体" panose="02010600030101010101" pitchFamily="2" charset="-122"/>
                          <a:ea typeface="微软雅黑" panose="020B0503020204020204" charset="-122"/>
                          <a:cs typeface="宋体" panose="02010600030101010101" pitchFamily="2" charset="-122"/>
                        </a:rPr>
                        <a:t>随着中国国际地位的提高和国际形势的变化</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2400" b="1" dirty="0">
                          <a:latin typeface="宋体" panose="02010600030101010101" pitchFamily="2" charset="-122"/>
                          <a:ea typeface="微软雅黑" panose="020B0503020204020204" charset="-122"/>
                          <a:cs typeface="宋体" panose="02010600030101010101" pitchFamily="2" charset="-122"/>
                        </a:rPr>
                        <a:t>1971</a:t>
                      </a:r>
                      <a:r>
                        <a:rPr lang="zh-CN" sz="2400" b="1" dirty="0">
                          <a:latin typeface="宋体" panose="02010600030101010101" pitchFamily="2" charset="-122"/>
                          <a:ea typeface="微软雅黑" panose="020B0503020204020204" charset="-122"/>
                          <a:cs typeface="宋体" panose="02010600030101010101" pitchFamily="2" charset="-122"/>
                        </a:rPr>
                        <a:t>年</a:t>
                      </a:r>
                      <a:r>
                        <a:rPr lang="en-US" sz="2400" b="1" dirty="0">
                          <a:latin typeface="宋体" panose="02010600030101010101" pitchFamily="2" charset="-122"/>
                          <a:ea typeface="微软雅黑" panose="020B0503020204020204" charset="-122"/>
                          <a:cs typeface="宋体" panose="02010600030101010101" pitchFamily="2" charset="-122"/>
                        </a:rPr>
                        <a:t>7</a:t>
                      </a:r>
                      <a:r>
                        <a:rPr lang="zh-CN" sz="2400" b="1" dirty="0">
                          <a:latin typeface="宋体" panose="02010600030101010101" pitchFamily="2" charset="-122"/>
                          <a:ea typeface="微软雅黑" panose="020B0503020204020204" charset="-122"/>
                          <a:cs typeface="宋体" panose="02010600030101010101" pitchFamily="2" charset="-122"/>
                        </a:rPr>
                        <a:t>月，基辛格秘密访华。</a:t>
                      </a:r>
                      <a:r>
                        <a:rPr lang="en-US" sz="2400" b="1" dirty="0">
                          <a:latin typeface="宋体" panose="02010600030101010101" pitchFamily="2" charset="-122"/>
                          <a:ea typeface="微软雅黑" panose="020B0503020204020204" charset="-122"/>
                          <a:cs typeface="宋体" panose="02010600030101010101" pitchFamily="2" charset="-122"/>
                        </a:rPr>
                        <a:t>1972</a:t>
                      </a:r>
                      <a:r>
                        <a:rPr lang="zh-CN" sz="2400" b="1" dirty="0">
                          <a:latin typeface="宋体" panose="02010600030101010101" pitchFamily="2" charset="-122"/>
                          <a:ea typeface="微软雅黑" panose="020B0503020204020204" charset="-122"/>
                          <a:cs typeface="宋体" panose="02010600030101010101" pitchFamily="2" charset="-122"/>
                        </a:rPr>
                        <a:t>年，美国总统尼克松访华，双方在上海签署《联合公报》，两国关系开始走向正常化。</a:t>
                      </a:r>
                      <a:r>
                        <a:rPr lang="en-US" sz="2400" b="1" dirty="0">
                          <a:latin typeface="宋体" panose="02010600030101010101" pitchFamily="2" charset="-122"/>
                          <a:ea typeface="微软雅黑" panose="020B0503020204020204" charset="-122"/>
                          <a:cs typeface="宋体" panose="02010600030101010101" pitchFamily="2" charset="-122"/>
                        </a:rPr>
                        <a:t>1979</a:t>
                      </a:r>
                      <a:r>
                        <a:rPr lang="zh-CN" sz="2400" b="1" dirty="0">
                          <a:latin typeface="宋体" panose="02010600030101010101" pitchFamily="2" charset="-122"/>
                          <a:ea typeface="微软雅黑" panose="020B0503020204020204" charset="-122"/>
                          <a:cs typeface="宋体" panose="02010600030101010101" pitchFamily="2" charset="-122"/>
                        </a:rPr>
                        <a:t>年，中美正式建立外交关系。</a:t>
                      </a:r>
                      <a:endParaRPr lang="zh-CN" sz="2400" b="1" dirty="0">
                        <a:latin typeface="宋体" panose="02010600030101010101" pitchFamily="2" charset="-122"/>
                        <a:ea typeface="微软雅黑" panose="020B0503020204020204"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4" name="文本框 3"/>
          <p:cNvSpPr txBox="1"/>
          <p:nvPr/>
        </p:nvSpPr>
        <p:spPr>
          <a:xfrm>
            <a:off x="545783" y="225425"/>
            <a:ext cx="4274185" cy="521970"/>
          </a:xfrm>
          <a:prstGeom prst="rect">
            <a:avLst/>
          </a:prstGeom>
          <a:noFill/>
        </p:spPr>
        <p:txBody>
          <a:bodyPr wrap="none" rtlCol="0" anchor="t">
            <a:spAutoFit/>
          </a:bodyPr>
          <a:p>
            <a:pPr algn="ctr">
              <a:spcAft>
                <a:spcPts val="0"/>
              </a:spcAft>
            </a:pPr>
            <a:r>
              <a:rPr lang="zh-CN" sz="2800" b="1" dirty="0" smtClean="0">
                <a:latin typeface="宋体" panose="02010600030101010101" pitchFamily="2" charset="-122"/>
                <a:ea typeface="微软雅黑" panose="020B0503020204020204" charset="-122"/>
                <a:cs typeface="宋体" panose="02010600030101010101" pitchFamily="2" charset="-122"/>
                <a:sym typeface="+mn-ea"/>
              </a:rPr>
              <a:t>（</a:t>
            </a:r>
            <a:r>
              <a:rPr lang="en-US" altLang="zh-CN" sz="2800" b="1" dirty="0" smtClean="0">
                <a:latin typeface="宋体" panose="02010600030101010101" pitchFamily="2" charset="-122"/>
                <a:ea typeface="微软雅黑" panose="020B0503020204020204" charset="-122"/>
                <a:cs typeface="宋体" panose="02010600030101010101" pitchFamily="2" charset="-122"/>
                <a:sym typeface="+mn-ea"/>
              </a:rPr>
              <a:t>1</a:t>
            </a:r>
            <a:r>
              <a:rPr lang="zh-CN" sz="2800" b="1" dirty="0" smtClean="0">
                <a:latin typeface="宋体" panose="02010600030101010101" pitchFamily="2" charset="-122"/>
                <a:ea typeface="微软雅黑" panose="020B0503020204020204" charset="-122"/>
                <a:cs typeface="宋体" panose="02010600030101010101" pitchFamily="2" charset="-122"/>
                <a:sym typeface="+mn-ea"/>
              </a:rPr>
              <a:t>）中</a:t>
            </a:r>
            <a:r>
              <a:rPr lang="zh-CN" sz="2800" b="1" dirty="0">
                <a:latin typeface="宋体" panose="02010600030101010101" pitchFamily="2" charset="-122"/>
                <a:ea typeface="微软雅黑" panose="020B0503020204020204" charset="-122"/>
                <a:cs typeface="宋体" panose="02010600030101010101" pitchFamily="2" charset="-122"/>
                <a:sym typeface="+mn-ea"/>
              </a:rPr>
              <a:t>美关系的发展变化</a:t>
            </a:r>
            <a:endParaRPr lang="zh-CN" altLang="en-US" sz="2800" b="1"/>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
          <p:cNvSpPr>
            <a:spLocks noChangeArrowheads="1"/>
          </p:cNvSpPr>
          <p:nvPr/>
        </p:nvSpPr>
        <p:spPr bwMode="auto">
          <a:xfrm>
            <a:off x="911424" y="1110467"/>
            <a:ext cx="10648315" cy="532320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3200" b="1" i="0" u="none" strike="noStrike" cap="none" normalizeH="0" baseline="0" dirty="0" smtClean="0">
                <a:ln>
                  <a:noFill/>
                </a:ln>
                <a:solidFill>
                  <a:srgbClr val="FF0000"/>
                </a:solidFill>
                <a:effectLst/>
                <a:latin typeface="楷体" panose="02010609060101010101" charset="-122"/>
                <a:ea typeface="楷体" panose="02010609060101010101" charset="-122"/>
                <a:cs typeface="宋体" panose="02010600030101010101" pitchFamily="2" charset="-122"/>
              </a:rPr>
              <a:t>国际格局角度看中美关系的变化</a:t>
            </a:r>
            <a:endParaRPr kumimoji="0" lang="zh-CN" sz="3200" b="1" i="0" u="none" strike="noStrike" cap="none" normalizeH="0" baseline="0" dirty="0" smtClean="0">
              <a:ln>
                <a:noFill/>
              </a:ln>
              <a:solidFill>
                <a:srgbClr val="FF0000"/>
              </a:solidFill>
              <a:effectLst/>
              <a:latin typeface="楷体" panose="02010609060101010101" charset="-122"/>
              <a:ea typeface="楷体" panose="02010609060101010101"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3200" b="0" i="0" u="none" strike="noStrike" cap="none" normalizeH="0" baseline="0" dirty="0" smtClean="0">
                <a:ln>
                  <a:noFill/>
                </a:ln>
                <a:solidFill>
                  <a:schemeClr val="tx1"/>
                </a:solidFill>
                <a:effectLst/>
                <a:latin typeface="宋体" panose="02010600030101010101" pitchFamily="2" charset="-122"/>
                <a:ea typeface="微软雅黑" panose="020B0503020204020204" charset="-122"/>
                <a:cs typeface="宋体" panose="02010600030101010101" pitchFamily="2" charset="-122"/>
              </a:rPr>
              <a:t>    </a:t>
            </a:r>
            <a:r>
              <a:rPr kumimoji="0" lang="zh-CN" sz="2800" b="1" i="0" u="none" strike="noStrike" cap="none" normalizeH="0" baseline="0" dirty="0" smtClean="0">
                <a:ln>
                  <a:noFill/>
                </a:ln>
                <a:solidFill>
                  <a:schemeClr val="tx1"/>
                </a:solidFill>
                <a:effectLst/>
                <a:latin typeface="楷体" panose="02010609060101010101" charset="-122"/>
                <a:ea typeface="楷体" panose="02010609060101010101" charset="-122"/>
                <a:cs typeface="宋体" panose="02010600030101010101" pitchFamily="2" charset="-122"/>
              </a:rPr>
              <a:t>在复习中要将中美关系的发展变化放在当时的国际关系格局</a:t>
            </a:r>
            <a:endParaRPr kumimoji="0" lang="en-US" altLang="zh-CN" sz="2800" b="1" i="0" u="none" strike="noStrike" cap="none" normalizeH="0" baseline="0" dirty="0" smtClean="0">
              <a:ln>
                <a:noFill/>
              </a:ln>
              <a:solidFill>
                <a:schemeClr val="tx1"/>
              </a:solidFill>
              <a:effectLst/>
              <a:latin typeface="楷体" panose="02010609060101010101" charset="-122"/>
              <a:ea typeface="楷体" panose="02010609060101010101"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2800" b="1" i="0" u="none" strike="noStrike" cap="none" normalizeH="0" baseline="0" dirty="0" smtClean="0">
                <a:ln>
                  <a:noFill/>
                </a:ln>
                <a:solidFill>
                  <a:schemeClr val="tx1"/>
                </a:solidFill>
                <a:effectLst/>
                <a:latin typeface="楷体" panose="02010609060101010101" charset="-122"/>
                <a:ea typeface="楷体" panose="02010609060101010101" charset="-122"/>
                <a:cs typeface="宋体" panose="02010600030101010101" pitchFamily="2" charset="-122"/>
              </a:rPr>
              <a:t>的变化中来分析，从中分析中美关系变化发展的原因。</a:t>
            </a:r>
            <a:endParaRPr kumimoji="0" lang="zh-CN" sz="2800" b="1" i="0" u="none" strike="noStrike" cap="none" normalizeH="0" baseline="0" dirty="0" smtClean="0">
              <a:ln>
                <a:noFill/>
              </a:ln>
              <a:solidFill>
                <a:schemeClr val="tx1"/>
              </a:solidFill>
              <a:effectLst/>
              <a:latin typeface="楷体" panose="02010609060101010101" charset="-122"/>
              <a:ea typeface="楷体" panose="02010609060101010101"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altLang="zh-CN" sz="3200" b="0" i="0" u="none" strike="noStrike" cap="none" normalizeH="0" baseline="0" dirty="0" smtClean="0">
              <a:ln>
                <a:noFill/>
              </a:ln>
              <a:solidFill>
                <a:schemeClr val="tx1"/>
              </a:solidFill>
              <a:effectLst/>
              <a:latin typeface="宋体" panose="02010600030101010101" pitchFamily="2" charset="-122"/>
              <a:ea typeface="微软雅黑" panose="020B0503020204020204" charset="-122"/>
              <a:cs typeface="宋体" panose="02010600030101010101" pitchFamily="2" charset="-122"/>
            </a:endParaRPr>
          </a:p>
          <a:p>
            <a:pPr marL="0" marR="0" lvl="0" indent="0" algn="l" rtl="0" fontAlgn="base" latinLnBrk="0">
              <a:lnSpc>
                <a:spcPct val="100000"/>
              </a:lnSpc>
              <a:spcBef>
                <a:spcPct val="0"/>
              </a:spcBef>
              <a:spcAft>
                <a:spcPct val="0"/>
              </a:spcAft>
              <a:buNone/>
            </a:pPr>
            <a:r>
              <a:rPr lang="zh-CN" sz="3200" b="1" dirty="0" smtClean="0">
                <a:solidFill>
                  <a:srgbClr val="FF0000"/>
                </a:solidFill>
                <a:latin typeface="楷体" panose="02010609060101010101" charset="-122"/>
                <a:ea typeface="楷体" panose="02010609060101010101" charset="-122"/>
                <a:cs typeface="宋体" panose="02010600030101010101" pitchFamily="2" charset="-122"/>
              </a:rPr>
              <a:t>经济全球化的角度看</a:t>
            </a:r>
            <a:r>
              <a:rPr lang="zh-CN" sz="3200" b="1" dirty="0" smtClean="0">
                <a:solidFill>
                  <a:srgbClr val="FF0000"/>
                </a:solidFill>
                <a:latin typeface="楷体" panose="02010609060101010101" charset="-122"/>
                <a:ea typeface="楷体" panose="02010609060101010101" charset="-122"/>
                <a:cs typeface="宋体" panose="02010600030101010101" pitchFamily="2" charset="-122"/>
                <a:sym typeface="+mn-ea"/>
              </a:rPr>
              <a:t>中美贸易争端</a:t>
            </a:r>
            <a:endParaRPr lang="zh-CN" sz="3200" b="1" dirty="0" smtClean="0">
              <a:solidFill>
                <a:srgbClr val="FF0000"/>
              </a:solidFill>
              <a:latin typeface="楷体" panose="02010609060101010101" charset="-122"/>
              <a:ea typeface="楷体" panose="02010609060101010101" charset="-122"/>
              <a:cs typeface="宋体" panose="02010600030101010101" pitchFamily="2" charset="-122"/>
            </a:endParaRPr>
          </a:p>
          <a:p>
            <a:pPr marL="0" marR="0" lvl="0" indent="0" algn="l" rtl="0" eaLnBrk="0" fontAlgn="base" latinLnBrk="0" hangingPunct="0">
              <a:lnSpc>
                <a:spcPct val="100000"/>
              </a:lnSpc>
              <a:spcBef>
                <a:spcPct val="0"/>
              </a:spcBef>
              <a:spcAft>
                <a:spcPct val="0"/>
              </a:spcAft>
              <a:buNone/>
            </a:pPr>
            <a:r>
              <a:rPr kumimoji="0" lang="en-US" altLang="zh-CN" sz="3200" b="0" i="0" u="none" strike="noStrike" cap="none" normalizeH="0" baseline="0" dirty="0" smtClean="0">
                <a:ln>
                  <a:noFill/>
                </a:ln>
                <a:solidFill>
                  <a:schemeClr val="tx1"/>
                </a:solidFill>
                <a:effectLst/>
                <a:latin typeface="宋体" panose="02010600030101010101" pitchFamily="2" charset="-122"/>
                <a:ea typeface="微软雅黑" panose="020B0503020204020204" charset="-122"/>
                <a:cs typeface="宋体" panose="02010600030101010101" pitchFamily="2" charset="-122"/>
              </a:rPr>
              <a:t>   </a:t>
            </a:r>
            <a:r>
              <a:rPr kumimoji="0" lang="en-US" altLang="zh-CN" sz="3200" b="0" i="0" u="none" strike="noStrike" cap="none" normalizeH="0" dirty="0" smtClean="0">
                <a:ln>
                  <a:noFill/>
                </a:ln>
                <a:solidFill>
                  <a:schemeClr val="tx1"/>
                </a:solidFill>
                <a:effectLst/>
                <a:latin typeface="宋体" panose="02010600030101010101" pitchFamily="2" charset="-122"/>
                <a:ea typeface="微软雅黑" panose="020B0503020204020204" charset="-122"/>
                <a:cs typeface="宋体" panose="02010600030101010101" pitchFamily="2" charset="-122"/>
              </a:rPr>
              <a:t> </a:t>
            </a:r>
            <a:r>
              <a:rPr lang="zh-CN" sz="2800" b="1" dirty="0" smtClean="0">
                <a:latin typeface="楷体" panose="02010609060101010101" charset="-122"/>
                <a:ea typeface="楷体" panose="02010609060101010101" charset="-122"/>
                <a:cs typeface="宋体" panose="02010600030101010101" pitchFamily="2" charset="-122"/>
              </a:rPr>
              <a:t>由当前的中美贸易争端分析经济全球化对世界各国带来的影响</a:t>
            </a:r>
            <a:endParaRPr lang="en-US" altLang="zh-CN" sz="2800" b="1" dirty="0" smtClean="0">
              <a:latin typeface="楷体" panose="02010609060101010101" charset="-122"/>
              <a:ea typeface="楷体" panose="02010609060101010101" charset="-122"/>
              <a:cs typeface="宋体" panose="02010600030101010101" pitchFamily="2" charset="-122"/>
            </a:endParaRPr>
          </a:p>
          <a:p>
            <a:pPr marL="0" marR="0" lvl="0" indent="0" algn="l" rtl="0" eaLnBrk="0" fontAlgn="base" latinLnBrk="0" hangingPunct="0">
              <a:lnSpc>
                <a:spcPct val="100000"/>
              </a:lnSpc>
              <a:spcBef>
                <a:spcPct val="0"/>
              </a:spcBef>
              <a:spcAft>
                <a:spcPct val="0"/>
              </a:spcAft>
              <a:buNone/>
            </a:pPr>
            <a:r>
              <a:rPr lang="zh-CN" sz="2800" b="1" dirty="0" smtClean="0">
                <a:latin typeface="楷体" panose="02010609060101010101" charset="-122"/>
                <a:ea typeface="楷体" panose="02010609060101010101" charset="-122"/>
                <a:cs typeface="宋体" panose="02010600030101010101" pitchFamily="2" charset="-122"/>
              </a:rPr>
              <a:t>以及中国面临的机遇和挑战。</a:t>
            </a:r>
            <a:endParaRPr lang="en-US" altLang="zh-CN" sz="2800" b="1" dirty="0" smtClean="0">
              <a:latin typeface="楷体" panose="02010609060101010101" charset="-122"/>
              <a:ea typeface="楷体" panose="02010609060101010101"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endParaRPr kumimoji="0" lang="zh-CN" sz="3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rtl="0" fontAlgn="base" latinLnBrk="0">
              <a:lnSpc>
                <a:spcPct val="100000"/>
              </a:lnSpc>
              <a:spcBef>
                <a:spcPct val="0"/>
              </a:spcBef>
              <a:spcAft>
                <a:spcPct val="0"/>
              </a:spcAft>
              <a:buClrTx/>
              <a:buSzTx/>
              <a:buFontTx/>
              <a:buNone/>
            </a:pPr>
            <a:r>
              <a:rPr lang="zh-CN" sz="3200" b="1" dirty="0" smtClean="0">
                <a:solidFill>
                  <a:srgbClr val="FF0000"/>
                </a:solidFill>
                <a:latin typeface="楷体" panose="02010609060101010101" charset="-122"/>
                <a:ea typeface="楷体" panose="02010609060101010101" charset="-122"/>
                <a:cs typeface="宋体" panose="02010600030101010101" pitchFamily="2" charset="-122"/>
              </a:rPr>
              <a:t>国际政治形势的角度看</a:t>
            </a:r>
            <a:r>
              <a:rPr lang="zh-CN" sz="3200" b="1" dirty="0" smtClean="0">
                <a:solidFill>
                  <a:srgbClr val="FF0000"/>
                </a:solidFill>
                <a:latin typeface="楷体" panose="02010609060101010101" charset="-122"/>
                <a:ea typeface="楷体" panose="02010609060101010101" charset="-122"/>
                <a:cs typeface="宋体" panose="02010600030101010101" pitchFamily="2" charset="-122"/>
                <a:sym typeface="+mn-ea"/>
              </a:rPr>
              <a:t>中美贸易争端</a:t>
            </a:r>
            <a:endParaRPr lang="zh-CN" sz="3200" b="1" dirty="0" smtClean="0">
              <a:solidFill>
                <a:srgbClr val="FF0000"/>
              </a:solidFill>
              <a:latin typeface="楷体" panose="02010609060101010101" charset="-122"/>
              <a:ea typeface="楷体" panose="02010609060101010101" charset="-122"/>
              <a:cs typeface="宋体" panose="02010600030101010101" pitchFamily="2" charset="-122"/>
            </a:endParaRPr>
          </a:p>
          <a:p>
            <a:pPr marL="0" marR="0" lvl="0" indent="0" algn="l" rtl="0" eaLnBrk="0" fontAlgn="base" latinLnBrk="0" hangingPunct="0">
              <a:lnSpc>
                <a:spcPct val="100000"/>
              </a:lnSpc>
              <a:spcBef>
                <a:spcPct val="0"/>
              </a:spcBef>
              <a:spcAft>
                <a:spcPct val="0"/>
              </a:spcAft>
              <a:buClrTx/>
              <a:buSzTx/>
              <a:buFontTx/>
              <a:buNone/>
            </a:pPr>
            <a:r>
              <a:rPr kumimoji="0" lang="en-US" altLang="zh-CN" sz="3200" b="0" i="0" u="none" strike="noStrike" cap="none" normalizeH="0" baseline="0" dirty="0" smtClean="0">
                <a:ln>
                  <a:noFill/>
                </a:ln>
                <a:solidFill>
                  <a:schemeClr val="tx1"/>
                </a:solidFill>
                <a:effectLst/>
                <a:latin typeface="宋体" panose="02010600030101010101" pitchFamily="2" charset="-122"/>
                <a:ea typeface="微软雅黑" panose="020B0503020204020204" charset="-122"/>
                <a:cs typeface="宋体" panose="02010600030101010101" pitchFamily="2" charset="-122"/>
              </a:rPr>
              <a:t>    </a:t>
            </a:r>
            <a:r>
              <a:rPr lang="zh-CN" sz="2800" b="1" dirty="0" smtClean="0">
                <a:latin typeface="楷体" panose="02010609060101010101" charset="-122"/>
                <a:ea typeface="楷体" panose="02010609060101010101" charset="-122"/>
                <a:cs typeface="宋体" panose="02010600030101010101" pitchFamily="2" charset="-122"/>
              </a:rPr>
              <a:t>美国政府挑起中美贸易争端，其实质是要阻挠中国的崛起，</a:t>
            </a:r>
            <a:endParaRPr lang="en-US" altLang="zh-CN" sz="2800" b="1" dirty="0" smtClean="0">
              <a:latin typeface="楷体" panose="02010609060101010101" charset="-122"/>
              <a:ea typeface="楷体" panose="02010609060101010101" charset="-122"/>
              <a:cs typeface="宋体" panose="02010600030101010101" pitchFamily="2" charset="-122"/>
            </a:endParaRPr>
          </a:p>
          <a:p>
            <a:pPr marL="0" marR="0" lvl="0" indent="0" algn="l" rtl="0" eaLnBrk="0" fontAlgn="base" latinLnBrk="0" hangingPunct="0">
              <a:lnSpc>
                <a:spcPct val="100000"/>
              </a:lnSpc>
              <a:spcBef>
                <a:spcPct val="0"/>
              </a:spcBef>
              <a:spcAft>
                <a:spcPct val="0"/>
              </a:spcAft>
              <a:buClrTx/>
              <a:buSzTx/>
              <a:buFontTx/>
              <a:buNone/>
            </a:pPr>
            <a:r>
              <a:rPr lang="zh-CN" sz="2800" b="1" dirty="0" smtClean="0">
                <a:latin typeface="楷体" panose="02010609060101010101" charset="-122"/>
                <a:ea typeface="楷体" panose="02010609060101010101" charset="-122"/>
                <a:cs typeface="宋体" panose="02010600030101010101" pitchFamily="2" charset="-122"/>
              </a:rPr>
              <a:t>因此在复习中注意分析冷战后国际政治形势的变化。</a:t>
            </a:r>
            <a:endParaRPr lang="zh-CN" sz="2800" b="1" dirty="0" smtClean="0">
              <a:latin typeface="楷体" panose="02010609060101010101" charset="-122"/>
              <a:ea typeface="楷体" panose="02010609060101010101" charset="-122"/>
              <a:cs typeface="宋体" panose="02010600030101010101" pitchFamily="2" charset="-122"/>
            </a:endParaRPr>
          </a:p>
        </p:txBody>
      </p:sp>
      <p:sp>
        <p:nvSpPr>
          <p:cNvPr id="4" name="文本框 3"/>
          <p:cNvSpPr txBox="1"/>
          <p:nvPr/>
        </p:nvSpPr>
        <p:spPr>
          <a:xfrm>
            <a:off x="974725" y="392430"/>
            <a:ext cx="6465570" cy="645160"/>
          </a:xfrm>
          <a:prstGeom prst="rect">
            <a:avLst/>
          </a:prstGeom>
          <a:noFill/>
        </p:spPr>
        <p:txBody>
          <a:bodyPr wrap="square" rtlCol="0">
            <a:spAutoFit/>
          </a:bodyPr>
          <a:p>
            <a:r>
              <a:rPr lang="zh-CN" altLang="en-US" sz="3600" b="1">
                <a:latin typeface="楷体" panose="02010609060101010101" charset="-122"/>
                <a:ea typeface="楷体" panose="02010609060101010101" charset="-122"/>
                <a:cs typeface="楷体" panose="02010609060101010101" charset="-122"/>
              </a:rPr>
              <a:t>（</a:t>
            </a:r>
            <a:r>
              <a:rPr lang="en-US" altLang="zh-CN" sz="3600" b="1">
                <a:latin typeface="楷体" panose="02010609060101010101" charset="-122"/>
                <a:ea typeface="楷体" panose="02010609060101010101" charset="-122"/>
                <a:cs typeface="楷体" panose="02010609060101010101" charset="-122"/>
              </a:rPr>
              <a:t>2</a:t>
            </a:r>
            <a:r>
              <a:rPr lang="zh-CN" altLang="en-US" sz="3600" b="1">
                <a:latin typeface="楷体" panose="02010609060101010101" charset="-122"/>
                <a:ea typeface="楷体" panose="02010609060101010101" charset="-122"/>
                <a:cs typeface="楷体" panose="02010609060101010101" charset="-122"/>
              </a:rPr>
              <a:t>）中美关系的角度</a:t>
            </a:r>
            <a:endParaRPr lang="zh-CN" altLang="en-US" sz="3600" b="1">
              <a:latin typeface="楷体" panose="02010609060101010101" charset="-122"/>
              <a:ea typeface="楷体" panose="02010609060101010101" charset="-122"/>
              <a:cs typeface="楷体" panose="02010609060101010101" charset="-122"/>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293370" y="1310640"/>
          <a:ext cx="11741150" cy="5236845"/>
        </p:xfrm>
        <a:graphic>
          <a:graphicData uri="http://schemas.openxmlformats.org/drawingml/2006/table">
            <a:tbl>
              <a:tblPr/>
              <a:tblGrid>
                <a:gridCol w="4940300"/>
                <a:gridCol w="6800850"/>
              </a:tblGrid>
              <a:tr h="788670">
                <a:tc>
                  <a:txBody>
                    <a:bodyPr/>
                    <a:lstStyle/>
                    <a:p>
                      <a:pPr>
                        <a:spcAft>
                          <a:spcPts val="0"/>
                        </a:spcAft>
                      </a:pPr>
                      <a:r>
                        <a:rPr lang="en-US" altLang="zh-CN" sz="2800" b="1" dirty="0" smtClean="0">
                          <a:solidFill>
                            <a:srgbClr val="C00000"/>
                          </a:solidFill>
                          <a:latin typeface="宋体" panose="02010600030101010101" pitchFamily="2" charset="-122"/>
                          <a:ea typeface="微软雅黑" panose="020B0503020204020204" charset="-122"/>
                          <a:cs typeface="宋体" panose="02010600030101010101" pitchFamily="2" charset="-122"/>
                        </a:rPr>
                        <a:t>    </a:t>
                      </a:r>
                      <a:r>
                        <a:rPr lang="zh-CN" altLang="en-US" sz="2800" b="1" dirty="0" smtClean="0">
                          <a:solidFill>
                            <a:srgbClr val="C00000"/>
                          </a:solidFill>
                          <a:latin typeface="宋体" panose="02010600030101010101" pitchFamily="2" charset="-122"/>
                          <a:ea typeface="微软雅黑" panose="020B0503020204020204" charset="-122"/>
                          <a:cs typeface="宋体" panose="02010600030101010101" pitchFamily="2" charset="-122"/>
                        </a:rPr>
                        <a:t>热点时事</a:t>
                      </a:r>
                      <a:r>
                        <a:rPr lang="en-US" altLang="zh-CN" sz="2800" b="1" dirty="0" smtClean="0">
                          <a:solidFill>
                            <a:srgbClr val="C00000"/>
                          </a:solidFill>
                          <a:latin typeface="宋体" panose="02010600030101010101" pitchFamily="2" charset="-122"/>
                          <a:ea typeface="微软雅黑" panose="020B0503020204020204" charset="-122"/>
                          <a:cs typeface="宋体" panose="02010600030101010101" pitchFamily="2" charset="-122"/>
                        </a:rPr>
                        <a:t>            </a:t>
                      </a:r>
                      <a:endParaRPr lang="zh-CN" sz="2800" b="1" dirty="0">
                        <a:solidFill>
                          <a:srgbClr val="C00000"/>
                        </a:solidFill>
                        <a:latin typeface="Tahoma" panose="020B0604030504040204"/>
                        <a:ea typeface="微软雅黑" panose="020B0503020204020204"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a:spcAft>
                          <a:spcPts val="0"/>
                        </a:spcAft>
                        <a:buNone/>
                      </a:pPr>
                      <a:r>
                        <a:rPr lang="zh-CN" sz="2800" b="1" dirty="0">
                          <a:solidFill>
                            <a:srgbClr val="C00000"/>
                          </a:solidFill>
                          <a:latin typeface="宋体" panose="02010600030101010101" pitchFamily="2" charset="-122"/>
                          <a:ea typeface="微软雅黑" panose="020B0503020204020204" charset="-122"/>
                          <a:cs typeface="宋体" panose="02010600030101010101" pitchFamily="2" charset="-122"/>
                          <a:sym typeface="+mn-ea"/>
                        </a:rPr>
                        <a:t>考查切入</a:t>
                      </a:r>
                      <a:r>
                        <a:rPr lang="zh-CN" sz="2800" b="1" dirty="0" smtClean="0">
                          <a:solidFill>
                            <a:srgbClr val="C00000"/>
                          </a:solidFill>
                          <a:latin typeface="宋体" panose="02010600030101010101" pitchFamily="2" charset="-122"/>
                          <a:ea typeface="微软雅黑" panose="020B0503020204020204" charset="-122"/>
                          <a:cs typeface="宋体" panose="02010600030101010101" pitchFamily="2" charset="-122"/>
                          <a:sym typeface="+mn-ea"/>
                        </a:rPr>
                        <a:t>点</a:t>
                      </a:r>
                      <a:endParaRPr lang="zh-CN" altLang="en-US" sz="2800" b="1" dirty="0">
                        <a:solidFill>
                          <a:srgbClr val="C00000"/>
                        </a:solidFill>
                        <a:latin typeface="Tahoma" panose="020B0604030504040204"/>
                        <a:ea typeface="微软雅黑" panose="020B0503020204020204"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66725">
                <a:tc rowSpan="8">
                  <a:txBody>
                    <a:bodyPr/>
                    <a:lstStyle/>
                    <a:p>
                      <a:pPr>
                        <a:spcAft>
                          <a:spcPts val="0"/>
                        </a:spcAft>
                      </a:pPr>
                      <a:r>
                        <a:rPr lang="en-US" altLang="zh-CN" sz="2800" b="1" dirty="0">
                          <a:latin typeface="微软雅黑" panose="020B0503020204020204" charset="-122"/>
                          <a:ea typeface="微软雅黑" panose="020B0503020204020204" charset="-122"/>
                        </a:rPr>
                        <a:t>                                                      </a:t>
                      </a:r>
                      <a:endParaRPr lang="en-US" altLang="zh-CN" sz="2800" b="1" dirty="0">
                        <a:latin typeface="微软雅黑" panose="020B0503020204020204" charset="-122"/>
                        <a:ea typeface="微软雅黑" panose="020B0503020204020204" charset="-122"/>
                      </a:endParaRPr>
                    </a:p>
                    <a:p>
                      <a:pPr>
                        <a:spcAft>
                          <a:spcPts val="0"/>
                        </a:spcAft>
                      </a:pPr>
                      <a:r>
                        <a:rPr lang="en-US" altLang="zh-CN" sz="2800" b="1" dirty="0">
                          <a:latin typeface="微软雅黑" panose="020B0503020204020204" charset="-122"/>
                          <a:ea typeface="微软雅黑" panose="020B0503020204020204" charset="-122"/>
                        </a:rPr>
                        <a:t>                                            </a:t>
                      </a:r>
                      <a:endParaRPr lang="en-US" altLang="zh-CN" sz="2800" b="1" dirty="0">
                        <a:latin typeface="微软雅黑" panose="020B0503020204020204" charset="-122"/>
                        <a:ea typeface="微软雅黑" panose="020B0503020204020204" charset="-122"/>
                      </a:endParaRPr>
                    </a:p>
                    <a:p>
                      <a:pPr>
                        <a:spcAft>
                          <a:spcPts val="0"/>
                        </a:spcAft>
                      </a:pPr>
                      <a:r>
                        <a:rPr lang="en-US" altLang="zh-CN" sz="2800" b="1" dirty="0">
                          <a:latin typeface="微软雅黑" panose="020B0503020204020204" charset="-122"/>
                          <a:ea typeface="微软雅黑" panose="020B0503020204020204" charset="-122"/>
                        </a:rPr>
                        <a:t>                                                  </a:t>
                      </a:r>
                      <a:endParaRPr lang="en-US" altLang="zh-CN" sz="2800" b="1" dirty="0">
                        <a:latin typeface="微软雅黑" panose="020B0503020204020204" charset="-122"/>
                        <a:ea typeface="微软雅黑" panose="020B0503020204020204" charset="-122"/>
                      </a:endParaRPr>
                    </a:p>
                    <a:p>
                      <a:pPr>
                        <a:spcAft>
                          <a:spcPts val="0"/>
                        </a:spcAft>
                      </a:pPr>
                      <a:r>
                        <a:rPr lang="en-US" altLang="zh-CN" sz="2800" b="1" dirty="0">
                          <a:latin typeface="微软雅黑" panose="020B0503020204020204" charset="-122"/>
                          <a:ea typeface="微软雅黑" panose="020B0503020204020204" charset="-122"/>
                        </a:rPr>
                        <a:t>                                               </a:t>
                      </a:r>
                      <a:endParaRPr lang="en-US" sz="2800" b="1" dirty="0">
                        <a:latin typeface="+mn-ea"/>
                        <a:ea typeface="+mn-ea"/>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p>
                      <a:pPr>
                        <a:spcAft>
                          <a:spcPts val="0"/>
                        </a:spcAft>
                        <a:buNone/>
                      </a:pPr>
                      <a:r>
                        <a:rPr lang="en-US" sz="2000" b="1" dirty="0">
                          <a:latin typeface="+mn-ea"/>
                          <a:cs typeface="宋体" panose="02010600030101010101" pitchFamily="2" charset="-122"/>
                          <a:sym typeface="+mn-ea"/>
                        </a:rPr>
                        <a:t>1.1949</a:t>
                      </a:r>
                      <a:r>
                        <a:rPr lang="zh-CN" sz="2000" b="1" dirty="0">
                          <a:latin typeface="+mn-ea"/>
                          <a:cs typeface="宋体" panose="02010600030101010101" pitchFamily="2" charset="-122"/>
                          <a:sym typeface="+mn-ea"/>
                        </a:rPr>
                        <a:t>年新中国的成立</a:t>
                      </a:r>
                      <a:endParaRPr lang="zh-CN" altLang="en-US" sz="2000" b="1" dirty="0">
                        <a:latin typeface="+mn-ea"/>
                        <a:ea typeface="+mn-ea"/>
                        <a:cs typeface="Times New Roman" panose="02020603050405020304"/>
                        <a:sym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7625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p>
                      <a:pPr>
                        <a:spcAft>
                          <a:spcPts val="0"/>
                        </a:spcAft>
                        <a:buNone/>
                      </a:pPr>
                      <a:r>
                        <a:rPr lang="en-US" sz="2000" b="1" dirty="0">
                          <a:latin typeface="+mn-ea"/>
                          <a:cs typeface="Times New Roman" panose="02020603050405020304"/>
                          <a:sym typeface="+mn-ea"/>
                        </a:rPr>
                        <a:t>2. </a:t>
                      </a:r>
                      <a:r>
                        <a:rPr lang="zh-CN" sz="2000" b="1" dirty="0">
                          <a:latin typeface="+mn-ea"/>
                          <a:cs typeface="宋体" panose="02010600030101010101" pitchFamily="2" charset="-122"/>
                          <a:sym typeface="+mn-ea"/>
                        </a:rPr>
                        <a:t>新中国的民主政治建设历程</a:t>
                      </a:r>
                      <a:endParaRPr lang="zh-CN" altLang="en-US" sz="2000" b="1" dirty="0">
                        <a:latin typeface="+mn-ea"/>
                        <a:ea typeface="+mn-ea"/>
                        <a:cs typeface="Times New Roman" panose="02020603050405020304"/>
                        <a:sym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096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p>
                      <a:pPr>
                        <a:spcAft>
                          <a:spcPts val="0"/>
                        </a:spcAft>
                        <a:buNone/>
                      </a:pPr>
                      <a:r>
                        <a:rPr lang="en-US" sz="2000" b="1" dirty="0">
                          <a:latin typeface="+mn-ea"/>
                          <a:cs typeface="Times New Roman" panose="02020603050405020304"/>
                          <a:sym typeface="+mn-ea"/>
                        </a:rPr>
                        <a:t>3. </a:t>
                      </a:r>
                      <a:r>
                        <a:rPr lang="zh-CN" sz="2000" b="1" dirty="0">
                          <a:latin typeface="+mn-ea"/>
                          <a:cs typeface="宋体" panose="02010600030101010101" pitchFamily="2" charset="-122"/>
                          <a:sym typeface="+mn-ea"/>
                        </a:rPr>
                        <a:t>新中国的经济建设历程</a:t>
                      </a:r>
                      <a:endParaRPr lang="zh-CN" sz="2000" b="1" dirty="0">
                        <a:latin typeface="+mn-ea"/>
                        <a:ea typeface="+mn-ea"/>
                        <a:cs typeface="Times New Roman" panose="02020603050405020304"/>
                        <a:sym typeface="+mn-ea"/>
                      </a:endParaRPr>
                    </a:p>
                    <a:p>
                      <a:pPr>
                        <a:spcAft>
                          <a:spcPts val="0"/>
                        </a:spcAft>
                        <a:buNone/>
                      </a:pPr>
                      <a:endParaRPr lang="zh-CN" altLang="en-US" sz="2000" b="1" dirty="0">
                        <a:latin typeface="+mn-ea"/>
                        <a:ea typeface="+mn-ea"/>
                        <a:cs typeface="Times New Roman" panose="02020603050405020304"/>
                        <a:sym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096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p>
                      <a:pPr>
                        <a:spcAft>
                          <a:spcPts val="0"/>
                        </a:spcAft>
                        <a:buNone/>
                      </a:pPr>
                      <a:r>
                        <a:rPr lang="en-US" sz="2000" b="1" dirty="0">
                          <a:latin typeface="+mn-ea"/>
                          <a:cs typeface="宋体" panose="02010600030101010101" pitchFamily="2" charset="-122"/>
                          <a:sym typeface="+mn-ea"/>
                        </a:rPr>
                        <a:t>4.</a:t>
                      </a:r>
                      <a:r>
                        <a:rPr lang="zh-CN" sz="2000" b="1" dirty="0">
                          <a:latin typeface="+mn-ea"/>
                          <a:cs typeface="宋体" panose="02010600030101010101" pitchFamily="2" charset="-122"/>
                          <a:sym typeface="+mn-ea"/>
                        </a:rPr>
                        <a:t>新中国成立以来农村生产关系的调整</a:t>
                      </a:r>
                      <a:endParaRPr lang="zh-CN" sz="2000" b="1" dirty="0">
                        <a:latin typeface="+mn-ea"/>
                        <a:ea typeface="+mn-ea"/>
                        <a:cs typeface="Times New Roman" panose="02020603050405020304"/>
                        <a:sym typeface="+mn-ea"/>
                      </a:endParaRPr>
                    </a:p>
                    <a:p>
                      <a:pPr>
                        <a:spcAft>
                          <a:spcPts val="0"/>
                        </a:spcAft>
                        <a:buNone/>
                      </a:pPr>
                      <a:endParaRPr lang="zh-CN" altLang="en-US" sz="2000" b="1" dirty="0">
                        <a:latin typeface="+mn-ea"/>
                        <a:ea typeface="+mn-ea"/>
                        <a:cs typeface="Times New Roman" panose="02020603050405020304"/>
                        <a:sym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096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p>
                      <a:pPr>
                        <a:spcAft>
                          <a:spcPts val="0"/>
                        </a:spcAft>
                        <a:buNone/>
                      </a:pPr>
                      <a:r>
                        <a:rPr lang="en-US" sz="2000" b="1" dirty="0">
                          <a:latin typeface="+mn-ea"/>
                          <a:cs typeface="Times New Roman" panose="02020603050405020304"/>
                          <a:sym typeface="+mn-ea"/>
                        </a:rPr>
                        <a:t>5. </a:t>
                      </a:r>
                      <a:r>
                        <a:rPr lang="zh-CN" sz="2000" b="1" dirty="0">
                          <a:latin typeface="+mn-ea"/>
                          <a:cs typeface="宋体" panose="02010600030101010101" pitchFamily="2" charset="-122"/>
                          <a:sym typeface="+mn-ea"/>
                        </a:rPr>
                        <a:t>新中国的科技成就</a:t>
                      </a:r>
                      <a:endParaRPr lang="zh-CN" sz="2000" b="1" dirty="0">
                        <a:latin typeface="+mn-ea"/>
                        <a:ea typeface="+mn-ea"/>
                        <a:cs typeface="Times New Roman" panose="02020603050405020304"/>
                        <a:sym typeface="+mn-ea"/>
                      </a:endParaRPr>
                    </a:p>
                    <a:p>
                      <a:pPr>
                        <a:spcAft>
                          <a:spcPts val="0"/>
                        </a:spcAft>
                        <a:buNone/>
                      </a:pPr>
                      <a:endParaRPr lang="zh-CN" altLang="en-US" sz="2000" b="1" dirty="0">
                        <a:latin typeface="+mn-ea"/>
                        <a:ea typeface="+mn-ea"/>
                        <a:cs typeface="Times New Roman" panose="02020603050405020304"/>
                        <a:sym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0071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p>
                      <a:pPr>
                        <a:spcAft>
                          <a:spcPts val="0"/>
                        </a:spcAft>
                        <a:buNone/>
                      </a:pPr>
                      <a:r>
                        <a:rPr lang="en-US" sz="2000" b="1" dirty="0">
                          <a:latin typeface="+mn-ea"/>
                          <a:cs typeface="Times New Roman" panose="02020603050405020304"/>
                          <a:sym typeface="+mn-ea"/>
                        </a:rPr>
                        <a:t>6.</a:t>
                      </a:r>
                      <a:r>
                        <a:rPr lang="en-US" sz="2000" b="1" dirty="0">
                          <a:latin typeface="+mn-ea"/>
                          <a:cs typeface="宋体" panose="02010600030101010101" pitchFamily="2" charset="-122"/>
                          <a:sym typeface="+mn-ea"/>
                        </a:rPr>
                        <a:t> </a:t>
                      </a:r>
                      <a:r>
                        <a:rPr lang="zh-CN" sz="2000" b="1" dirty="0">
                          <a:latin typeface="+mn-ea"/>
                          <a:cs typeface="宋体" panose="02010600030101010101" pitchFamily="2" charset="-122"/>
                          <a:sym typeface="+mn-ea"/>
                        </a:rPr>
                        <a:t>建设中国特色社会主义理论的形成和发展。</a:t>
                      </a:r>
                      <a:endParaRPr lang="zh-CN" altLang="en-US" sz="2000" b="1" dirty="0">
                        <a:latin typeface="+mn-ea"/>
                        <a:ea typeface="+mn-ea"/>
                        <a:cs typeface="Times New Roman" panose="02020603050405020304"/>
                        <a:sym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096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p>
                      <a:pPr>
                        <a:spcAft>
                          <a:spcPts val="0"/>
                        </a:spcAft>
                        <a:buNone/>
                      </a:pPr>
                      <a:r>
                        <a:rPr lang="en-US" sz="2000" b="1" dirty="0">
                          <a:latin typeface="+mn-ea"/>
                          <a:cs typeface="宋体" panose="02010600030101010101" pitchFamily="2" charset="-122"/>
                          <a:sym typeface="+mn-ea"/>
                        </a:rPr>
                        <a:t>7.</a:t>
                      </a:r>
                      <a:r>
                        <a:rPr lang="zh-CN" sz="2000" b="1" dirty="0">
                          <a:latin typeface="+mn-ea"/>
                          <a:cs typeface="宋体" panose="02010600030101010101" pitchFamily="2" charset="-122"/>
                          <a:sym typeface="+mn-ea"/>
                        </a:rPr>
                        <a:t>人民军队的发展史</a:t>
                      </a:r>
                      <a:endParaRPr lang="zh-CN" sz="2000" b="1" dirty="0">
                        <a:latin typeface="+mn-ea"/>
                        <a:ea typeface="+mn-ea"/>
                        <a:cs typeface="Times New Roman" panose="02020603050405020304"/>
                        <a:sym typeface="+mn-ea"/>
                      </a:endParaRPr>
                    </a:p>
                    <a:p>
                      <a:pPr>
                        <a:spcAft>
                          <a:spcPts val="0"/>
                        </a:spcAft>
                        <a:buNone/>
                      </a:pPr>
                      <a:endParaRPr lang="zh-CN" altLang="en-US" sz="2000" b="1" dirty="0">
                        <a:latin typeface="+mn-ea"/>
                        <a:ea typeface="+mn-ea"/>
                        <a:cs typeface="Times New Roman" panose="02020603050405020304"/>
                        <a:sym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6609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p>
                      <a:pPr>
                        <a:spcAft>
                          <a:spcPts val="0"/>
                        </a:spcAft>
                        <a:buNone/>
                      </a:pPr>
                      <a:endParaRPr lang="zh-CN" altLang="en-US" sz="2800" b="1" dirty="0">
                        <a:latin typeface="+mn-ea"/>
                        <a:ea typeface="+mn-ea"/>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5" name="文本框 4"/>
          <p:cNvSpPr txBox="1"/>
          <p:nvPr/>
        </p:nvSpPr>
        <p:spPr>
          <a:xfrm>
            <a:off x="496570" y="2459355"/>
            <a:ext cx="4299585" cy="2861310"/>
          </a:xfrm>
          <a:prstGeom prst="rect">
            <a:avLst/>
          </a:prstGeom>
          <a:noFill/>
        </p:spPr>
        <p:txBody>
          <a:bodyPr wrap="square" rtlCol="0" anchor="t">
            <a:spAutoFit/>
          </a:bodyPr>
          <a:p>
            <a:pPr>
              <a:lnSpc>
                <a:spcPct val="125000"/>
              </a:lnSpc>
              <a:spcAft>
                <a:spcPts val="0"/>
              </a:spcAft>
            </a:pPr>
            <a:r>
              <a:rPr lang="en-US" sz="2400" b="1" dirty="0" smtClean="0">
                <a:latin typeface="+mn-ea"/>
                <a:cs typeface="宋体" panose="02010600030101010101" pitchFamily="2" charset="-122"/>
                <a:sym typeface="+mn-ea"/>
              </a:rPr>
              <a:t>2019</a:t>
            </a:r>
            <a:r>
              <a:rPr lang="zh-CN" sz="2400" b="1" dirty="0">
                <a:latin typeface="+mn-ea"/>
                <a:cs typeface="宋体" panose="02010600030101010101" pitchFamily="2" charset="-122"/>
                <a:sym typeface="+mn-ea"/>
              </a:rPr>
              <a:t>年</a:t>
            </a:r>
            <a:r>
              <a:rPr lang="en-US" sz="2400" b="1" dirty="0">
                <a:latin typeface="+mn-ea"/>
                <a:cs typeface="宋体" panose="02010600030101010101" pitchFamily="2" charset="-122"/>
                <a:sym typeface="+mn-ea"/>
              </a:rPr>
              <a:t>10</a:t>
            </a:r>
            <a:r>
              <a:rPr lang="zh-CN" sz="2400" b="1" dirty="0">
                <a:latin typeface="+mn-ea"/>
                <a:cs typeface="宋体" panose="02010600030101010101" pitchFamily="2" charset="-122"/>
                <a:sym typeface="+mn-ea"/>
              </a:rPr>
              <a:t>月</a:t>
            </a:r>
            <a:r>
              <a:rPr lang="en-US" sz="2400" b="1" dirty="0">
                <a:latin typeface="+mn-ea"/>
                <a:cs typeface="宋体" panose="02010600030101010101" pitchFamily="2" charset="-122"/>
                <a:sym typeface="+mn-ea"/>
              </a:rPr>
              <a:t>1</a:t>
            </a:r>
            <a:r>
              <a:rPr lang="zh-CN" sz="2400" b="1" dirty="0">
                <a:latin typeface="+mn-ea"/>
                <a:cs typeface="宋体" panose="02010600030101010101" pitchFamily="2" charset="-122"/>
                <a:sym typeface="+mn-ea"/>
              </a:rPr>
              <a:t>日，在天安门广场举行了盛大的开国大典阅兵仪式式和以“同心共筑中国梦”为主题的群众游行，群众游行分“建国创业”“改革开放”“伟大复兴”三个篇章</a:t>
            </a:r>
            <a:endParaRPr lang="zh-CN" altLang="en-US" sz="2400"/>
          </a:p>
        </p:txBody>
      </p:sp>
      <p:sp>
        <p:nvSpPr>
          <p:cNvPr id="6" name="文本框 5"/>
          <p:cNvSpPr txBox="1"/>
          <p:nvPr/>
        </p:nvSpPr>
        <p:spPr>
          <a:xfrm>
            <a:off x="368935" y="295910"/>
            <a:ext cx="5485765" cy="521970"/>
          </a:xfrm>
          <a:prstGeom prst="rect">
            <a:avLst/>
          </a:prstGeom>
          <a:noFill/>
        </p:spPr>
        <p:txBody>
          <a:bodyPr wrap="none" rtlCol="0" anchor="t">
            <a:spAutoFit/>
          </a:bodyPr>
          <a:p>
            <a:r>
              <a:rPr lang="zh-CN" altLang="en-US" sz="2800" b="1" dirty="0" smtClean="0">
                <a:solidFill>
                  <a:srgbClr val="C00000"/>
                </a:solidFill>
                <a:latin typeface="Tahoma" panose="020B0604030504040204"/>
                <a:ea typeface="微软雅黑" panose="020B0503020204020204" charset="-122"/>
                <a:cs typeface="宋体" panose="02010600030101010101" pitchFamily="2" charset="-122"/>
                <a:sym typeface="+mn-ea"/>
              </a:rPr>
              <a:t>例</a:t>
            </a:r>
            <a:r>
              <a:rPr lang="en-US" altLang="zh-CN" sz="2800" b="1" dirty="0" smtClean="0">
                <a:solidFill>
                  <a:srgbClr val="C00000"/>
                </a:solidFill>
                <a:latin typeface="Tahoma" panose="020B0604030504040204"/>
                <a:ea typeface="微软雅黑" panose="020B0503020204020204" charset="-122"/>
                <a:cs typeface="宋体" panose="02010600030101010101" pitchFamily="2" charset="-122"/>
                <a:sym typeface="+mn-ea"/>
              </a:rPr>
              <a:t>2</a:t>
            </a:r>
            <a:r>
              <a:rPr lang="zh-CN" altLang="en-US" sz="2800" b="1" dirty="0" smtClean="0">
                <a:solidFill>
                  <a:srgbClr val="C00000"/>
                </a:solidFill>
                <a:latin typeface="Tahoma" panose="020B0604030504040204"/>
                <a:ea typeface="微软雅黑" panose="020B0503020204020204" charset="-122"/>
                <a:cs typeface="宋体" panose="02010600030101010101" pitchFamily="2" charset="-122"/>
                <a:sym typeface="+mn-ea"/>
              </a:rPr>
              <a:t>：</a:t>
            </a:r>
            <a:r>
              <a:rPr lang="zh-CN" altLang="en-US" sz="2800" b="1" dirty="0" smtClean="0">
                <a:solidFill>
                  <a:srgbClr val="C00000"/>
                </a:solidFill>
                <a:latin typeface="Tahoma" panose="020B0604030504040204"/>
                <a:ea typeface="微软雅黑" panose="020B0503020204020204" charset="-122"/>
                <a:cs typeface="宋体" panose="02010600030101010101" pitchFamily="2" charset="-122"/>
                <a:sym typeface="+mn-ea"/>
              </a:rPr>
              <a:t>中华人民共和国成立</a:t>
            </a:r>
            <a:r>
              <a:rPr lang="en-US" sz="2800" b="1" dirty="0" smtClean="0">
                <a:solidFill>
                  <a:srgbClr val="C00000"/>
                </a:solidFill>
                <a:latin typeface="Tahoma" panose="020B0604030504040204"/>
                <a:ea typeface="微软雅黑" panose="020B0503020204020204" charset="-122"/>
                <a:cs typeface="宋体" panose="02010600030101010101" pitchFamily="2" charset="-122"/>
                <a:sym typeface="+mn-ea"/>
              </a:rPr>
              <a:t>70</a:t>
            </a:r>
            <a:r>
              <a:rPr lang="zh-CN" sz="2800" b="1" dirty="0">
                <a:solidFill>
                  <a:srgbClr val="C00000"/>
                </a:solidFill>
                <a:latin typeface="Tahoma" panose="020B0604030504040204"/>
                <a:ea typeface="微软雅黑" panose="020B0503020204020204" charset="-122"/>
                <a:cs typeface="宋体" panose="02010600030101010101" pitchFamily="2" charset="-122"/>
                <a:sym typeface="+mn-ea"/>
              </a:rPr>
              <a:t>周年</a:t>
            </a:r>
            <a:endParaRPr lang="zh-CN" altLang="en-US" sz="2800"/>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half" idx="2"/>
          </p:nvPr>
        </p:nvSpPr>
        <p:spPr>
          <a:xfrm>
            <a:off x="757555" y="1296035"/>
            <a:ext cx="10978515" cy="5039995"/>
          </a:xfrm>
        </p:spPr>
        <p:txBody>
          <a:bodyPr/>
          <a:p>
            <a:pPr marL="0" indent="0">
              <a:buNone/>
            </a:pPr>
            <a:r>
              <a:rPr lang="en-US" altLang="zh-CN" sz="1800" smtClean="0">
                <a:solidFill>
                  <a:schemeClr val="tx1"/>
                </a:solidFill>
                <a:latin typeface="Tahoma" panose="020B0604030504040204"/>
                <a:ea typeface="微软雅黑" panose="020B0503020204020204" charset="-122"/>
                <a:cs typeface="Times New Roman" panose="02020603050405020304"/>
                <a:sym typeface="+mn-ea"/>
              </a:rPr>
              <a:t>    </a:t>
            </a:r>
            <a:r>
              <a:rPr lang="en-US" altLang="zh-CN" sz="2800" b="1" smtClean="0">
                <a:solidFill>
                  <a:schemeClr val="tx1"/>
                </a:solidFill>
                <a:latin typeface="楷体" panose="02010609060101010101" charset="-122"/>
                <a:ea typeface="楷体" panose="02010609060101010101" charset="-122"/>
                <a:cs typeface="楷体" panose="02010609060101010101" charset="-122"/>
                <a:sym typeface="+mn-ea"/>
              </a:rPr>
              <a:t> </a:t>
            </a:r>
            <a:r>
              <a:rPr sz="2800" b="1" smtClean="0">
                <a:solidFill>
                  <a:schemeClr val="tx1"/>
                </a:solidFill>
                <a:latin typeface="楷体" panose="02010609060101010101" charset="-122"/>
                <a:ea typeface="楷体" panose="02010609060101010101" charset="-122"/>
                <a:cs typeface="楷体" panose="02010609060101010101" charset="-122"/>
                <a:sym typeface="+mn-ea"/>
              </a:rPr>
              <a:t>爆发于</a:t>
            </a:r>
            <a:r>
              <a:rPr lang="en-US" sz="2800" b="1" smtClean="0">
                <a:solidFill>
                  <a:schemeClr val="tx1"/>
                </a:solidFill>
                <a:latin typeface="楷体" panose="02010609060101010101" charset="-122"/>
                <a:ea typeface="楷体" panose="02010609060101010101" charset="-122"/>
                <a:cs typeface="楷体" panose="02010609060101010101" charset="-122"/>
                <a:sym typeface="+mn-ea"/>
              </a:rPr>
              <a:t>2019</a:t>
            </a:r>
            <a:r>
              <a:rPr sz="2800" b="1" smtClean="0">
                <a:solidFill>
                  <a:schemeClr val="tx1"/>
                </a:solidFill>
                <a:latin typeface="楷体" panose="02010609060101010101" charset="-122"/>
                <a:ea typeface="楷体" panose="02010609060101010101" charset="-122"/>
                <a:cs typeface="楷体" panose="02010609060101010101" charset="-122"/>
                <a:sym typeface="+mn-ea"/>
              </a:rPr>
              <a:t>年末的新冠肺炎疫情，作为新中国成立以来在我国发生的传播速度最快、感染范围最广、防控难度最大的一次重大突发公共卫生事件。</a:t>
            </a:r>
            <a:r>
              <a:rPr sz="2800" b="1">
                <a:solidFill>
                  <a:srgbClr val="2B2B2B"/>
                </a:solidFill>
                <a:latin typeface="楷体" panose="02010609060101010101" charset="-122"/>
                <a:ea typeface="楷体" panose="02010609060101010101" charset="-122"/>
                <a:cs typeface="楷体" panose="02010609060101010101" charset="-122"/>
                <a:sym typeface="+mn-ea"/>
              </a:rPr>
              <a:t>对我国乃至世界上的社会、政治、经济以及生活等方面产生了重大的影响，</a:t>
            </a:r>
            <a:r>
              <a:rPr sz="2800" b="1" smtClean="0">
                <a:solidFill>
                  <a:schemeClr val="tx1"/>
                </a:solidFill>
                <a:latin typeface="楷体" panose="02010609060101010101" charset="-122"/>
                <a:ea typeface="楷体" panose="02010609060101010101" charset="-122"/>
                <a:cs typeface="楷体" panose="02010609060101010101" charset="-122"/>
                <a:sym typeface="+mn-ea"/>
              </a:rPr>
              <a:t>到目前为止在党和政府的强有力领导下，在全国人民的积极配合下，我们已经取得了很大的胜利</a:t>
            </a:r>
            <a:endParaRPr sz="2800" b="1" smtClean="0">
              <a:solidFill>
                <a:schemeClr val="tx1"/>
              </a:solidFill>
              <a:latin typeface="楷体" panose="02010609060101010101" charset="-122"/>
              <a:ea typeface="楷体" panose="02010609060101010101" charset="-122"/>
              <a:cs typeface="楷体" panose="02010609060101010101" charset="-122"/>
              <a:sym typeface="+mn-ea"/>
            </a:endParaRPr>
          </a:p>
          <a:p>
            <a:pPr marL="0" indent="0">
              <a:buNone/>
            </a:pPr>
            <a:r>
              <a:rPr sz="2800" b="1" smtClean="0">
                <a:ln>
                  <a:noFill/>
                </a:ln>
                <a:solidFill>
                  <a:schemeClr val="tx1"/>
                </a:solidFill>
                <a:effectLst/>
                <a:latin typeface="楷体" panose="02010609060101010101" charset="-122"/>
                <a:ea typeface="楷体" panose="02010609060101010101" charset="-122"/>
                <a:cs typeface="楷体" panose="02010609060101010101" charset="-122"/>
                <a:sym typeface="+mn-ea"/>
              </a:rPr>
              <a:t>（</a:t>
            </a:r>
            <a:r>
              <a:rPr lang="en-US" altLang="zh-CN" sz="2800" b="1" smtClean="0">
                <a:ln>
                  <a:noFill/>
                </a:ln>
                <a:solidFill>
                  <a:schemeClr val="tx1"/>
                </a:solidFill>
                <a:effectLst/>
                <a:latin typeface="楷体" panose="02010609060101010101" charset="-122"/>
                <a:ea typeface="楷体" panose="02010609060101010101" charset="-122"/>
                <a:cs typeface="楷体" panose="02010609060101010101" charset="-122"/>
                <a:sym typeface="+mn-ea"/>
              </a:rPr>
              <a:t>1</a:t>
            </a:r>
            <a:r>
              <a:rPr sz="2800" b="1" smtClean="0">
                <a:ln>
                  <a:noFill/>
                </a:ln>
                <a:solidFill>
                  <a:schemeClr val="tx1"/>
                </a:solidFill>
                <a:effectLst/>
                <a:latin typeface="楷体" panose="02010609060101010101" charset="-122"/>
                <a:ea typeface="楷体" panose="02010609060101010101" charset="-122"/>
                <a:cs typeface="楷体" panose="02010609060101010101" charset="-122"/>
                <a:sym typeface="+mn-ea"/>
              </a:rPr>
              <a:t>）、中国古代医学的发展</a:t>
            </a:r>
            <a:endParaRPr kumimoji="0" lang="en-US" altLang="zh-CN" sz="2800" b="1" i="0" u="none" strike="noStrike" cap="none" normalizeH="0" baseline="0" dirty="0" smtClean="0">
              <a:ln>
                <a:noFill/>
              </a:ln>
              <a:solidFill>
                <a:schemeClr val="tx1"/>
              </a:solidFill>
              <a:effectLst/>
              <a:latin typeface="楷体" panose="02010609060101010101" charset="-122"/>
              <a:ea typeface="楷体" panose="02010609060101010101" charset="-122"/>
              <a:cs typeface="楷体" panose="02010609060101010101" charset="-122"/>
            </a:endParaRPr>
          </a:p>
          <a:p>
            <a:pPr marL="0" indent="0">
              <a:buNone/>
            </a:pPr>
            <a:r>
              <a:rPr sz="2800" b="1" smtClean="0">
                <a:latin typeface="楷体" panose="02010609060101010101" charset="-122"/>
                <a:ea typeface="楷体" panose="02010609060101010101" charset="-122"/>
                <a:cs typeface="楷体" panose="02010609060101010101" charset="-122"/>
                <a:sym typeface="+mn-ea"/>
              </a:rPr>
              <a:t>（</a:t>
            </a:r>
            <a:r>
              <a:rPr lang="en-US" altLang="zh-CN" sz="2800" b="1" smtClean="0">
                <a:latin typeface="楷体" panose="02010609060101010101" charset="-122"/>
                <a:ea typeface="楷体" panose="02010609060101010101" charset="-122"/>
                <a:cs typeface="楷体" panose="02010609060101010101" charset="-122"/>
                <a:sym typeface="+mn-ea"/>
              </a:rPr>
              <a:t>2</a:t>
            </a:r>
            <a:r>
              <a:rPr sz="2800" b="1" smtClean="0">
                <a:latin typeface="楷体" panose="02010609060101010101" charset="-122"/>
                <a:ea typeface="楷体" panose="02010609060101010101" charset="-122"/>
                <a:cs typeface="楷体" panose="02010609060101010101" charset="-122"/>
                <a:sym typeface="+mn-ea"/>
              </a:rPr>
              <a:t>）、中国近代的瘟疫</a:t>
            </a:r>
            <a:endParaRPr lang="en-US" altLang="zh-CN" sz="2800" b="1" dirty="0" smtClean="0">
              <a:latin typeface="楷体" panose="02010609060101010101" charset="-122"/>
              <a:ea typeface="楷体" panose="02010609060101010101" charset="-122"/>
              <a:cs typeface="楷体" panose="02010609060101010101" charset="-122"/>
            </a:endParaRPr>
          </a:p>
          <a:p>
            <a:endParaRPr lang="zh-CN" altLang="en-US" sz="2800" b="1">
              <a:latin typeface="楷体" panose="02010609060101010101" charset="-122"/>
              <a:ea typeface="楷体" panose="02010609060101010101" charset="-122"/>
              <a:cs typeface="楷体" panose="02010609060101010101" charset="-122"/>
            </a:endParaRPr>
          </a:p>
        </p:txBody>
      </p:sp>
      <p:sp>
        <p:nvSpPr>
          <p:cNvPr id="4" name="标题 3"/>
          <p:cNvSpPr>
            <a:spLocks noGrp="1"/>
          </p:cNvSpPr>
          <p:nvPr>
            <p:ph type="title"/>
          </p:nvPr>
        </p:nvSpPr>
        <p:spPr/>
        <p:txBody>
          <a:bodyPr/>
          <a:p>
            <a:r>
              <a:rPr lang="zh-CN" altLang="en-US" sz="3200" dirty="0" smtClean="0">
                <a:solidFill>
                  <a:srgbClr val="C00000"/>
                </a:solidFill>
                <a:latin typeface="Tahoma" panose="020B0604030504040204" pitchFamily="34" charset="0"/>
                <a:ea typeface="微软雅黑" panose="020B0503020204020204" charset="-122"/>
                <a:cs typeface="宋体" panose="02010600030101010101" pitchFamily="2" charset="-122"/>
                <a:sym typeface="+mn-ea"/>
              </a:rPr>
              <a:t>例</a:t>
            </a:r>
            <a:r>
              <a:rPr lang="en-US" altLang="zh-CN" sz="3200" dirty="0" smtClean="0">
                <a:solidFill>
                  <a:srgbClr val="C00000"/>
                </a:solidFill>
                <a:latin typeface="Tahoma" panose="020B0604030504040204" pitchFamily="34" charset="0"/>
                <a:ea typeface="微软雅黑" panose="020B0503020204020204" charset="-122"/>
                <a:cs typeface="宋体" panose="02010600030101010101" pitchFamily="2" charset="-122"/>
                <a:sym typeface="+mn-ea"/>
              </a:rPr>
              <a:t>3</a:t>
            </a:r>
            <a:r>
              <a:rPr lang="zh-CN" altLang="en-US" sz="3200" dirty="0" smtClean="0">
                <a:solidFill>
                  <a:srgbClr val="C00000"/>
                </a:solidFill>
                <a:latin typeface="Tahoma" panose="020B0604030504040204" pitchFamily="34" charset="0"/>
                <a:ea typeface="微软雅黑" panose="020B0503020204020204" charset="-122"/>
                <a:cs typeface="宋体" panose="02010600030101010101" pitchFamily="2" charset="-122"/>
                <a:sym typeface="+mn-ea"/>
              </a:rPr>
              <a:t>：</a:t>
            </a:r>
            <a:r>
              <a:rPr lang="zh-CN" altLang="en-US" sz="3200" dirty="0" smtClean="0">
                <a:solidFill>
                  <a:srgbClr val="C00000"/>
                </a:solidFill>
                <a:latin typeface="Tahoma" panose="020B0604030504040204" pitchFamily="34" charset="0"/>
                <a:ea typeface="微软雅黑" panose="020B0503020204020204" charset="-122"/>
                <a:cs typeface="宋体" panose="02010600030101010101" pitchFamily="2" charset="-122"/>
                <a:sym typeface="+mn-ea"/>
              </a:rPr>
              <a:t>新冠肺炎疫情</a:t>
            </a:r>
            <a:endParaRPr lang="zh-CN" altLang="en-US" sz="32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表格 4"/>
          <p:cNvGraphicFramePr/>
          <p:nvPr>
            <p:custDataLst>
              <p:tags r:id="rId1"/>
            </p:custDataLst>
          </p:nvPr>
        </p:nvGraphicFramePr>
        <p:xfrm>
          <a:off x="380365" y="0"/>
          <a:ext cx="11166475" cy="6766560"/>
        </p:xfrm>
        <a:graphic>
          <a:graphicData uri="http://schemas.openxmlformats.org/drawingml/2006/table">
            <a:tbl>
              <a:tblPr firstRow="1" bandRow="1">
                <a:tableStyleId>{5C22544A-7EE6-4342-B048-85BDC9FD1C3A}</a:tableStyleId>
              </a:tblPr>
              <a:tblGrid>
                <a:gridCol w="2083435"/>
                <a:gridCol w="9083040"/>
              </a:tblGrid>
              <a:tr h="365760">
                <a:tc>
                  <a:txBody>
                    <a:bodyPr/>
                    <a:p>
                      <a:pPr>
                        <a:buNone/>
                      </a:pPr>
                      <a:r>
                        <a:rPr lang="zh-CN" altLang="en-US"/>
                        <a:t>时       间</a:t>
                      </a:r>
                      <a:endParaRPr lang="zh-CN" altLang="en-US"/>
                    </a:p>
                  </a:txBody>
                  <a:tcPr/>
                </a:tc>
                <a:tc>
                  <a:txBody>
                    <a:bodyPr/>
                    <a:p>
                      <a:pPr>
                        <a:buNone/>
                      </a:pPr>
                      <a:r>
                        <a:rPr lang="en-US" altLang="zh-CN"/>
                        <a:t>                               </a:t>
                      </a:r>
                      <a:r>
                        <a:rPr lang="zh-CN" altLang="en-US"/>
                        <a:t>概                况</a:t>
                      </a:r>
                      <a:endParaRPr lang="zh-CN" altLang="en-US"/>
                    </a:p>
                  </a:txBody>
                  <a:tcPr/>
                </a:tc>
              </a:tr>
              <a:tr h="396240">
                <a:tc>
                  <a:txBody>
                    <a:bodyPr/>
                    <a:p>
                      <a:pPr>
                        <a:buNone/>
                      </a:pP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1856——1900</a:t>
                      </a:r>
                      <a:endPar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c>
                  <a:txBody>
                    <a:bodyPr/>
                    <a:p>
                      <a:pPr>
                        <a:buNone/>
                      </a:pP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云南</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86</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县流行鼠疫，死亡人数超过</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73</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万人</a:t>
                      </a:r>
                      <a:endPar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r>
              <a:tr h="701040">
                <a:tc>
                  <a:txBody>
                    <a:bodyPr/>
                    <a:p>
                      <a:pPr>
                        <a:buNone/>
                      </a:pP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1884——1953</a:t>
                      </a:r>
                      <a:endPar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c>
                  <a:txBody>
                    <a:bodyPr/>
                    <a:p>
                      <a:pPr>
                        <a:buNone/>
                      </a:pP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福建</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57</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个县、市</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71</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万多人死于鼠疫。</a:t>
                      </a:r>
                      <a:endParaRPr kumimoji="0" lang="zh-CN" altLang="en-US" sz="20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p>
                      <a:pPr>
                        <a:buNone/>
                      </a:pPr>
                      <a:endPar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r>
              <a:tr h="701040">
                <a:tc>
                  <a:txBody>
                    <a:bodyPr/>
                    <a:p>
                      <a:pPr>
                        <a:buNone/>
                      </a:pP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1887——1919</a:t>
                      </a:r>
                      <a:endPar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c>
                  <a:txBody>
                    <a:bodyPr/>
                    <a:p>
                      <a:pPr>
                        <a:buNone/>
                      </a:pP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内蒙东部</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52</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万人死于鼠疫。</a:t>
                      </a:r>
                      <a:endParaRPr kumimoji="0" lang="zh-CN" altLang="en-US" sz="20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p>
                      <a:pPr>
                        <a:buNone/>
                      </a:pPr>
                      <a:endPar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r>
              <a:tr h="396240">
                <a:tc>
                  <a:txBody>
                    <a:bodyPr/>
                    <a:p>
                      <a:pPr>
                        <a:buNone/>
                      </a:pP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1910——1911</a:t>
                      </a:r>
                      <a:endPar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c>
                  <a:txBody>
                    <a:bodyPr/>
                    <a:p>
                      <a:pPr>
                        <a:buNone/>
                      </a:pP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东部鼠疫，黑龙江、吉林死亡</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万多人；同期，肺炎流行死亡</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6</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万人</a:t>
                      </a:r>
                      <a:endPar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r>
              <a:tr h="701040">
                <a:tc>
                  <a:txBody>
                    <a:bodyPr/>
                    <a:p>
                      <a:pPr>
                        <a:buNone/>
                      </a:pP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1917</a:t>
                      </a:r>
                      <a:endPar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c>
                  <a:txBody>
                    <a:bodyPr/>
                    <a:p>
                      <a:pPr>
                        <a:buNone/>
                      </a:pP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内蒙古流行肺鼠疫，波及</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6</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个省市，死亡</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1.46</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万人。</a:t>
                      </a:r>
                      <a:endParaRPr kumimoji="0" lang="zh-CN" altLang="en-US" sz="20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p>
                      <a:pPr>
                        <a:buNone/>
                      </a:pPr>
                      <a:endPar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r>
              <a:tr h="701040">
                <a:tc>
                  <a:txBody>
                    <a:bodyPr/>
                    <a:p>
                      <a:pPr>
                        <a:buNone/>
                      </a:pP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1920——1921</a:t>
                      </a:r>
                      <a:endPar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c>
                  <a:txBody>
                    <a:bodyPr/>
                    <a:p>
                      <a:pPr>
                        <a:buNone/>
                      </a:pP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东北第二次鼠疫流行，死亡</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9300</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多人。</a:t>
                      </a:r>
                      <a:endParaRPr kumimoji="0" lang="zh-CN" altLang="en-US" sz="20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p>
                      <a:pPr>
                        <a:buNone/>
                      </a:pPr>
                      <a:endPar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r>
              <a:tr h="701040">
                <a:tc>
                  <a:txBody>
                    <a:bodyPr/>
                    <a:p>
                      <a:pPr>
                        <a:buNone/>
                      </a:pP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1928</a:t>
                      </a:r>
                      <a:endPar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c>
                  <a:txBody>
                    <a:bodyPr/>
                    <a:p>
                      <a:pPr marL="0" marR="0" lvl="0" indent="0" algn="just" defTabSz="914400" rtl="0" eaLnBrk="1" fontAlgn="base" latinLnBrk="0" hangingPunct="1">
                        <a:lnSpc>
                          <a:spcPct val="100000"/>
                        </a:lnSpc>
                        <a:spcBef>
                          <a:spcPct val="0"/>
                        </a:spcBef>
                        <a:spcAft>
                          <a:spcPct val="0"/>
                        </a:spcAft>
                        <a:buClrTx/>
                        <a:buSzTx/>
                        <a:buFontTx/>
                        <a:buNone/>
                      </a:pP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内蒙西部鼠疫流行，波及</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17</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个县、市、旗，死亡</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3039</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人。</a:t>
                      </a:r>
                      <a:endParaRPr kumimoji="0" lang="zh-CN" altLang="en-US" sz="20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p>
                      <a:pPr>
                        <a:buNone/>
                      </a:pPr>
                      <a:endPar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r>
              <a:tr h="396240">
                <a:tc>
                  <a:txBody>
                    <a:bodyPr/>
                    <a:p>
                      <a:pPr>
                        <a:buNone/>
                      </a:pP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1929</a:t>
                      </a:r>
                      <a:endPar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c>
                  <a:txBody>
                    <a:bodyPr/>
                    <a:p>
                      <a:pPr marL="0" marR="0" lvl="0" indent="0" algn="just" defTabSz="914400" rtl="0" eaLnBrk="1" fontAlgn="base" latinLnBrk="0" hangingPunct="1">
                        <a:lnSpc>
                          <a:spcPct val="100000"/>
                        </a:lnSpc>
                        <a:spcBef>
                          <a:spcPct val="0"/>
                        </a:spcBef>
                        <a:spcAft>
                          <a:spcPct val="0"/>
                        </a:spcAft>
                        <a:buClrTx/>
                        <a:buSzTx/>
                        <a:buFontTx/>
                        <a:buNone/>
                      </a:pP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哈尔滨及中东铁路沿线发生霍乱，死亡</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3000</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人。</a:t>
                      </a:r>
                      <a:endPar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r>
              <a:tr h="396240">
                <a:tc>
                  <a:txBody>
                    <a:bodyPr/>
                    <a:p>
                      <a:pPr>
                        <a:buNone/>
                      </a:pP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1932——1934</a:t>
                      </a:r>
                      <a:endPar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c>
                  <a:txBody>
                    <a:bodyPr/>
                    <a:p>
                      <a:pPr>
                        <a:buNone/>
                      </a:pP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吉林鼠疫流行，死亡</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3243</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人。</a:t>
                      </a:r>
                      <a:endPar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r>
              <a:tr h="631825">
                <a:tc>
                  <a:txBody>
                    <a:bodyPr/>
                    <a:p>
                      <a:pPr>
                        <a:buNone/>
                      </a:pP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1933</a:t>
                      </a:r>
                      <a:endPar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txBody>
                  <a:tcPr/>
                </a:tc>
                <a:tc>
                  <a:txBody>
                    <a:bodyPr/>
                    <a:p>
                      <a:pPr>
                        <a:buNone/>
                      </a:pP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东北两个城市鼠疫，死亡</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1000</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多人；中南地区发生可疑疫病，造成</a:t>
                      </a:r>
                      <a:r>
                        <a:rPr lang="en-US" altLang="zh-CN"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2000" b="1"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万人死亡。</a:t>
                      </a:r>
                      <a:endParaRPr kumimoji="0" lang="zh-CN" altLang="en-US" sz="20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p>
                      <a:pPr>
                        <a:buNone/>
                      </a:pPr>
                      <a:endParaRPr lang="zh-CN" altLang="en-US" sz="2000" b="1"/>
                    </a:p>
                    <a:p>
                      <a:pPr>
                        <a:buNone/>
                      </a:pPr>
                      <a:endParaRPr kumimoji="0" lang="zh-CN" altLang="en-US" sz="20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p>
                      <a:pPr>
                        <a:buNone/>
                      </a:pPr>
                      <a:endParaRPr lang="zh-CN" altLang="en-US" sz="2000" b="1"/>
                    </a:p>
                  </a:txBody>
                  <a:tcPr/>
                </a:tc>
              </a:tr>
            </a:tbl>
          </a:graphicData>
        </a:graphic>
      </p:graphicFrame>
      <p:sp>
        <p:nvSpPr>
          <p:cNvPr id="290820" name="Rectangle 4"/>
          <p:cNvSpPr>
            <a:spLocks noChangeArrowheads="1"/>
          </p:cNvSpPr>
          <p:nvPr/>
        </p:nvSpPr>
        <p:spPr bwMode="auto">
          <a:xfrm>
            <a:off x="553418" y="6047224"/>
            <a:ext cx="5711190" cy="521970"/>
          </a:xfrm>
          <a:prstGeom prst="rect">
            <a:avLst/>
          </a:prstGeom>
          <a:noFill/>
          <a:ln w="9525">
            <a:noFill/>
            <a:miter lim="800000"/>
          </a:ln>
          <a:effectLst/>
        </p:spPr>
        <p:txBody>
          <a:bodyPr vert="horz" wrap="none" lIns="91440" tIns="45720" rIns="91440" bIns="45720" numCol="1" anchor="ctr" anchorCtr="0" compatLnSpc="1">
            <a:spAutoFit/>
          </a:bodyPr>
          <a:p>
            <a:pPr fontAlgn="base">
              <a:spcBef>
                <a:spcPct val="0"/>
              </a:spcBef>
              <a:spcAft>
                <a:spcPct val="0"/>
              </a:spcAft>
            </a:pPr>
            <a:r>
              <a:rPr lang="zh-CN" altLang="en-US" sz="2800" dirty="0" smtClean="0">
                <a:latin typeface="Tahoma" panose="020B0604030504040204" pitchFamily="34" charset="0"/>
                <a:ea typeface="微软雅黑" panose="020B0503020204020204" charset="-122"/>
                <a:cs typeface="Tahoma" panose="020B0604030504040204" pitchFamily="34" charset="0"/>
              </a:rPr>
              <a:t>（</a:t>
            </a:r>
            <a:r>
              <a:rPr lang="en-US" altLang="zh-CN" sz="2800" dirty="0" smtClean="0">
                <a:latin typeface="Tahoma" panose="020B0604030504040204" pitchFamily="34" charset="0"/>
                <a:ea typeface="微软雅黑" panose="020B0503020204020204" charset="-122"/>
                <a:cs typeface="Tahoma" panose="020B0604030504040204" pitchFamily="34" charset="0"/>
              </a:rPr>
              <a:t>3</a:t>
            </a:r>
            <a:r>
              <a:rPr lang="zh-CN" altLang="en-US" sz="2800" dirty="0" smtClean="0">
                <a:latin typeface="Tahoma" panose="020B0604030504040204" pitchFamily="34" charset="0"/>
                <a:ea typeface="微软雅黑" panose="020B0503020204020204" charset="-122"/>
                <a:cs typeface="Tahoma" panose="020B0604030504040204" pitchFamily="34" charset="0"/>
              </a:rPr>
              <a:t>）、杰出历史人物的贡献和精神</a:t>
            </a:r>
            <a:endParaRPr kumimoji="0" 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26390" y="3243580"/>
            <a:ext cx="10949940" cy="2676525"/>
          </a:xfrm>
          <a:prstGeom prst="rect">
            <a:avLst/>
          </a:prstGeom>
          <a:noFill/>
          <a:ln>
            <a:solidFill>
              <a:schemeClr val="bg1"/>
            </a:solidFill>
          </a:ln>
          <a:extLst>
            <a:ext uri="{909E8E84-426E-40DD-AFC4-6F175D3DCCD1}">
              <a14:hiddenFill xmlns:a14="http://schemas.microsoft.com/office/drawing/2010/main">
                <a:solidFill>
                  <a:schemeClr val="accent2">
                    <a:lumMod val="20000"/>
                    <a:lumOff val="80000"/>
                  </a:schemeClr>
                </a:solidFill>
              </a14:hiddenFill>
            </a:ext>
          </a:extLst>
        </p:spPr>
        <p:txBody>
          <a:bodyPr wrap="square">
            <a:spAutoFit/>
          </a:bodyPr>
          <a:p>
            <a:pPr fontAlgn="auto">
              <a:spcBef>
                <a:spcPts val="0"/>
              </a:spcBef>
              <a:spcAft>
                <a:spcPts val="0"/>
              </a:spcAft>
              <a:defRPr/>
            </a:pPr>
            <a:r>
              <a:rPr lang="zh-CN" altLang="en-US" sz="2800" b="1" dirty="0">
                <a:latin typeface="宋体" panose="02010600030101010101" pitchFamily="2" charset="-122"/>
                <a:ea typeface="宋体" panose="02010600030101010101" pitchFamily="2" charset="-122"/>
                <a:cs typeface="+mn-cs"/>
              </a:rPr>
              <a:t>（</a:t>
            </a:r>
            <a:r>
              <a:rPr lang="en-US" altLang="zh-CN" sz="2800" b="1" dirty="0">
                <a:latin typeface="宋体" panose="02010600030101010101" pitchFamily="2" charset="-122"/>
                <a:ea typeface="宋体" panose="02010600030101010101" pitchFamily="2" charset="-122"/>
                <a:cs typeface="+mn-cs"/>
              </a:rPr>
              <a:t>1</a:t>
            </a:r>
            <a:r>
              <a:rPr lang="zh-CN" altLang="en-US" sz="2800" b="1" dirty="0">
                <a:latin typeface="宋体" panose="02010600030101010101" pitchFamily="2" charset="-122"/>
                <a:ea typeface="宋体" panose="02010600030101010101" pitchFamily="2" charset="-122"/>
                <a:cs typeface="+mn-cs"/>
              </a:rPr>
              <a:t>）</a:t>
            </a:r>
            <a:r>
              <a:rPr lang="zh-CN" altLang="en-US" sz="2800" b="1" dirty="0">
                <a:latin typeface="宋体" panose="02010600030101010101" pitchFamily="2" charset="-122"/>
                <a:ea typeface="宋体" panose="02010600030101010101" pitchFamily="2" charset="-122"/>
                <a:cs typeface="+mn-cs"/>
              </a:rPr>
              <a:t>、</a:t>
            </a:r>
            <a:r>
              <a:rPr lang="zh-CN" altLang="en-US" sz="2800" b="1" dirty="0">
                <a:latin typeface="宋体" panose="02010600030101010101" pitchFamily="2" charset="-122"/>
                <a:ea typeface="宋体" panose="02010600030101010101" pitchFamily="2" charset="-122"/>
                <a:cs typeface="+mn-cs"/>
              </a:rPr>
              <a:t>简答题：</a:t>
            </a:r>
            <a:endParaRPr lang="en-US" altLang="zh-CN" sz="2800" b="1" dirty="0">
              <a:latin typeface="宋体" panose="02010600030101010101" pitchFamily="2" charset="-122"/>
              <a:ea typeface="宋体" panose="02010600030101010101" pitchFamily="2" charset="-122"/>
              <a:cs typeface="+mn-cs"/>
            </a:endParaRPr>
          </a:p>
          <a:p>
            <a:pPr fontAlgn="auto">
              <a:spcBef>
                <a:spcPts val="0"/>
              </a:spcBef>
              <a:spcAft>
                <a:spcPts val="0"/>
              </a:spcAft>
              <a:defRPr/>
            </a:pPr>
            <a:r>
              <a:rPr lang="en-US" altLang="zh-CN" sz="2800" b="1" dirty="0">
                <a:latin typeface="宋体" panose="02010600030101010101" pitchFamily="2" charset="-122"/>
                <a:ea typeface="宋体" panose="02010600030101010101" pitchFamily="2" charset="-122"/>
                <a:cs typeface="+mn-cs"/>
              </a:rPr>
              <a:t>  1</a:t>
            </a:r>
            <a:r>
              <a:rPr lang="zh-CN" altLang="zh-CN" sz="2800" b="1" dirty="0">
                <a:latin typeface="宋体" panose="02010600030101010101" pitchFamily="2" charset="-122"/>
                <a:ea typeface="宋体" panose="02010600030101010101" pitchFamily="2" charset="-122"/>
                <a:cs typeface="+mn-cs"/>
              </a:rPr>
              <a:t>、简述隋唐统治者加强中央集权的措施</a:t>
            </a:r>
            <a:r>
              <a:rPr lang="zh-CN" altLang="en-US" sz="2800" b="1" dirty="0">
                <a:latin typeface="宋体" panose="02010600030101010101" pitchFamily="2" charset="-122"/>
                <a:ea typeface="宋体" panose="02010600030101010101" pitchFamily="2" charset="-122"/>
                <a:cs typeface="+mn-cs"/>
              </a:rPr>
              <a:t>及影响；</a:t>
            </a:r>
            <a:endParaRPr lang="en-US" altLang="zh-CN" sz="2800" b="1" dirty="0">
              <a:latin typeface="宋体" panose="02010600030101010101" pitchFamily="2" charset="-122"/>
              <a:ea typeface="宋体" panose="02010600030101010101" pitchFamily="2" charset="-122"/>
              <a:cs typeface="+mn-cs"/>
            </a:endParaRPr>
          </a:p>
          <a:p>
            <a:pPr fontAlgn="auto">
              <a:spcBef>
                <a:spcPts val="0"/>
              </a:spcBef>
              <a:spcAft>
                <a:spcPts val="0"/>
              </a:spcAft>
              <a:defRPr/>
            </a:pPr>
            <a:r>
              <a:rPr lang="en-US" altLang="zh-CN" sz="2800" b="1" dirty="0">
                <a:latin typeface="宋体" panose="02010600030101010101" pitchFamily="2" charset="-122"/>
                <a:ea typeface="宋体" panose="02010600030101010101" pitchFamily="2" charset="-122"/>
                <a:cs typeface="+mn-cs"/>
              </a:rPr>
              <a:t>  2</a:t>
            </a:r>
            <a:r>
              <a:rPr lang="zh-CN" altLang="en-US" sz="2800" b="1" dirty="0">
                <a:latin typeface="宋体" panose="02010600030101010101" pitchFamily="2" charset="-122"/>
                <a:ea typeface="宋体" panose="02010600030101010101" pitchFamily="2" charset="-122"/>
                <a:cs typeface="+mn-cs"/>
              </a:rPr>
              <a:t>、简要概括新中国成立后计划经济的发展阶段及特点</a:t>
            </a:r>
            <a:endParaRPr lang="en-US" altLang="zh-CN" sz="2800" b="1" dirty="0">
              <a:latin typeface="宋体" panose="02010600030101010101" pitchFamily="2" charset="-122"/>
              <a:ea typeface="宋体" panose="02010600030101010101" pitchFamily="2" charset="-122"/>
              <a:cs typeface="+mn-cs"/>
            </a:endParaRPr>
          </a:p>
          <a:p>
            <a:pPr fontAlgn="auto">
              <a:spcBef>
                <a:spcPts val="0"/>
              </a:spcBef>
              <a:spcAft>
                <a:spcPts val="0"/>
              </a:spcAft>
              <a:defRPr/>
            </a:pPr>
            <a:r>
              <a:rPr lang="en-US" altLang="zh-CN" sz="2800" b="1" dirty="0">
                <a:latin typeface="宋体" panose="02010600030101010101" pitchFamily="2" charset="-122"/>
                <a:ea typeface="宋体" panose="02010600030101010101" pitchFamily="2" charset="-122"/>
                <a:cs typeface="+mn-cs"/>
              </a:rPr>
              <a:t>  3</a:t>
            </a:r>
            <a:r>
              <a:rPr lang="zh-CN" altLang="zh-CN" sz="2800" b="1" dirty="0">
                <a:latin typeface="宋体" panose="02010600030101010101" pitchFamily="2" charset="-122"/>
                <a:ea typeface="宋体" panose="02010600030101010101" pitchFamily="2" charset="-122"/>
                <a:cs typeface="+mn-cs"/>
              </a:rPr>
              <a:t>、用史实说明国家干预经济的发展理念是如何影响二战以后的资本主义世界的。</a:t>
            </a:r>
            <a:endParaRPr lang="en-US" altLang="zh-CN" sz="2800" b="1" dirty="0">
              <a:latin typeface="宋体" panose="02010600030101010101" pitchFamily="2" charset="-122"/>
              <a:ea typeface="宋体" panose="02010600030101010101" pitchFamily="2" charset="-122"/>
              <a:cs typeface="+mn-cs"/>
            </a:endParaRPr>
          </a:p>
          <a:p>
            <a:pPr fontAlgn="auto">
              <a:spcBef>
                <a:spcPts val="0"/>
              </a:spcBef>
              <a:spcAft>
                <a:spcPts val="0"/>
              </a:spcAft>
              <a:defRPr/>
            </a:pPr>
            <a:endParaRPr lang="zh-CN" altLang="en-US" sz="2800" b="1" dirty="0">
              <a:latin typeface="宋体" panose="02010600030101010101" pitchFamily="2" charset="-122"/>
              <a:ea typeface="宋体" panose="02010600030101010101" pitchFamily="2" charset="-122"/>
              <a:cs typeface="+mn-cs"/>
            </a:endParaRPr>
          </a:p>
        </p:txBody>
      </p:sp>
      <p:sp>
        <p:nvSpPr>
          <p:cNvPr id="15" name="文本框 14"/>
          <p:cNvSpPr txBox="1"/>
          <p:nvPr/>
        </p:nvSpPr>
        <p:spPr>
          <a:xfrm>
            <a:off x="284480" y="2082165"/>
            <a:ext cx="2632710" cy="583565"/>
          </a:xfrm>
          <a:prstGeom prst="rect">
            <a:avLst/>
          </a:prstGeom>
          <a:noFill/>
        </p:spPr>
        <p:txBody>
          <a:bodyPr wrap="none" rtlCol="0" anchor="t">
            <a:spAutoFit/>
          </a:bodyPr>
          <a:p>
            <a:r>
              <a:rPr lang="zh-CN" altLang="en-US" sz="3200" b="1">
                <a:latin typeface="楷体" panose="02010609060101010101" charset="-122"/>
                <a:ea typeface="楷体" panose="02010609060101010101" charset="-122"/>
                <a:sym typeface="+mn-ea"/>
              </a:rPr>
              <a:t>（一）新题型</a:t>
            </a:r>
            <a:endParaRPr lang="zh-CN" altLang="en-US" sz="3200" b="1">
              <a:latin typeface="楷体" panose="02010609060101010101" charset="-122"/>
              <a:ea typeface="楷体" panose="02010609060101010101" charset="-122"/>
            </a:endParaRPr>
          </a:p>
        </p:txBody>
      </p:sp>
      <p:sp>
        <p:nvSpPr>
          <p:cNvPr id="6" name="文本框 5"/>
          <p:cNvSpPr txBox="1"/>
          <p:nvPr/>
        </p:nvSpPr>
        <p:spPr>
          <a:xfrm>
            <a:off x="3692525" y="1170305"/>
            <a:ext cx="7202170" cy="645160"/>
          </a:xfrm>
          <a:prstGeom prst="rect">
            <a:avLst/>
          </a:prstGeom>
          <a:noFill/>
        </p:spPr>
        <p:txBody>
          <a:bodyPr wrap="square" rtlCol="0">
            <a:spAutoFit/>
          </a:bodyPr>
          <a:p>
            <a:r>
              <a:rPr lang="zh-CN" altLang="en-US" sz="3600"/>
              <a:t>七、答题方法与技巧</a:t>
            </a:r>
            <a:endParaRPr lang="zh-CN" alt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494790" y="886460"/>
            <a:ext cx="8119110" cy="2798445"/>
          </a:xfrm>
          <a:prstGeom prst="rect">
            <a:avLst/>
          </a:prstGeom>
        </p:spPr>
      </p:pic>
      <p:pic>
        <p:nvPicPr>
          <p:cNvPr id="6" name="图片 5"/>
          <p:cNvPicPr>
            <a:picLocks noChangeAspect="1"/>
          </p:cNvPicPr>
          <p:nvPr/>
        </p:nvPicPr>
        <p:blipFill>
          <a:blip r:embed="rId2"/>
          <a:stretch>
            <a:fillRect/>
          </a:stretch>
        </p:blipFill>
        <p:spPr>
          <a:xfrm>
            <a:off x="1334135" y="3810635"/>
            <a:ext cx="8839200" cy="2478405"/>
          </a:xfrm>
          <a:prstGeom prst="rect">
            <a:avLst/>
          </a:prstGeom>
        </p:spPr>
      </p:pic>
      <p:sp>
        <p:nvSpPr>
          <p:cNvPr id="2" name="文本框 1"/>
          <p:cNvSpPr txBox="1"/>
          <p:nvPr/>
        </p:nvSpPr>
        <p:spPr>
          <a:xfrm>
            <a:off x="1100455" y="297815"/>
            <a:ext cx="4923790" cy="521970"/>
          </a:xfrm>
          <a:prstGeom prst="rect">
            <a:avLst/>
          </a:prstGeom>
          <a:noFill/>
        </p:spPr>
        <p:txBody>
          <a:bodyPr wrap="square" rtlCol="0">
            <a:spAutoFit/>
          </a:bodyPr>
          <a:p>
            <a:r>
              <a:rPr lang="zh-CN" altLang="en-US" sz="2800"/>
              <a:t>（</a:t>
            </a:r>
            <a:r>
              <a:rPr lang="en-US" altLang="zh-CN" sz="2800"/>
              <a:t>2</a:t>
            </a:r>
            <a:r>
              <a:rPr lang="zh-CN" altLang="en-US" sz="2800"/>
              <a:t>）表述题</a:t>
            </a:r>
            <a:endParaRPr lang="zh-CN" altLang="en-US" sz="2800"/>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ChangeArrowheads="1"/>
          </p:cNvSpPr>
          <p:nvPr/>
        </p:nvSpPr>
        <p:spPr bwMode="auto">
          <a:xfrm>
            <a:off x="118745" y="748030"/>
            <a:ext cx="11115675" cy="1176020"/>
          </a:xfrm>
          <a:prstGeom prst="rect">
            <a:avLst/>
          </a:prstGeom>
          <a:noFill/>
          <a:ln w="9525">
            <a:noFill/>
            <a:miter lim="800000"/>
          </a:ln>
          <a:effectLst/>
        </p:spPr>
        <p:txBody>
          <a:bodyPr vert="horz" wrap="square" lIns="68580" tIns="34290" rIns="68580" bIns="34290" numCol="1" anchor="ctr" anchorCtr="0" compatLnSpc="1">
            <a:spAutoFit/>
          </a:bodyPr>
          <a:lstStyle/>
          <a:p>
            <a:pPr marL="0" marR="0" lvl="0" indent="304800" algn="l" defTabSz="914400" rtl="0" eaLnBrk="1" fontAlgn="base" latinLnBrk="0" hangingPunct="1">
              <a:lnSpc>
                <a:spcPct val="100000"/>
              </a:lnSpc>
              <a:spcBef>
                <a:spcPct val="0"/>
              </a:spcBef>
              <a:spcAft>
                <a:spcPct val="0"/>
              </a:spcAft>
              <a:buClrTx/>
              <a:buSzTx/>
              <a:buFontTx/>
              <a:buNone/>
            </a:pPr>
            <a:r>
              <a:rPr lang="en-US" altLang="zh-CN" sz="2400" b="1" dirty="0" smtClean="0">
                <a:solidFill>
                  <a:srgbClr val="FF0000"/>
                </a:solidFill>
                <a:latin typeface="楷体" panose="02010609060101010101" charset="-122"/>
                <a:ea typeface="楷体" panose="02010609060101010101" charset="-122"/>
                <a:cs typeface="宋体" panose="02010600030101010101" pitchFamily="2" charset="-122"/>
              </a:rPr>
              <a:t>1</a:t>
            </a:r>
            <a:r>
              <a:rPr lang="zh-CN" altLang="en-US" sz="2400" b="1" dirty="0" smtClean="0">
                <a:solidFill>
                  <a:srgbClr val="FF0000"/>
                </a:solidFill>
                <a:latin typeface="楷体" panose="02010609060101010101" charset="-122"/>
                <a:ea typeface="楷体" panose="02010609060101010101" charset="-122"/>
                <a:cs typeface="宋体" panose="02010600030101010101" pitchFamily="2" charset="-122"/>
              </a:rPr>
              <a:t>、</a:t>
            </a:r>
            <a:r>
              <a:rPr kumimoji="0" lang="zh-CN" altLang="en-US" sz="2400" b="1" i="0" u="none" strike="noStrike" cap="none" normalizeH="0" baseline="0" dirty="0" smtClean="0">
                <a:ln>
                  <a:noFill/>
                </a:ln>
                <a:solidFill>
                  <a:srgbClr val="FF0000"/>
                </a:solidFill>
                <a:effectLst/>
                <a:latin typeface="楷体" panose="02010609060101010101" charset="-122"/>
                <a:ea typeface="楷体" panose="02010609060101010101" charset="-122"/>
                <a:cs typeface="宋体" panose="02010600030101010101" pitchFamily="2" charset="-122"/>
              </a:rPr>
              <a:t>、唯物史观：</a:t>
            </a:r>
            <a:r>
              <a:rPr kumimoji="0" lang="zh-CN" altLang="en-US" sz="2400" b="1" i="0" u="none" strike="noStrike" cap="none" normalizeH="0" baseline="0" dirty="0" smtClean="0">
                <a:ln>
                  <a:noFill/>
                </a:ln>
                <a:solidFill>
                  <a:srgbClr val="323E32"/>
                </a:solidFill>
                <a:effectLst/>
                <a:latin typeface="楷体" panose="02010609060101010101" charset="-122"/>
                <a:ea typeface="楷体" panose="02010609060101010101" charset="-122"/>
                <a:cs typeface="宋体" panose="02010600030101010101" pitchFamily="2" charset="-122"/>
              </a:rPr>
              <a:t>人类社会发展的客观基础及规律。如：社会存在决定社会意识、生产力决定生产关系、经济基础决定上层建筑等。使中学生成为一名合格的社会主义事业接班人</a:t>
            </a:r>
            <a:endParaRPr kumimoji="0" lang="zh-CN" altLang="en-US" sz="2400" b="1" i="0" u="none" strike="noStrike" cap="none" normalizeH="0" baseline="0" dirty="0" smtClean="0">
              <a:ln>
                <a:noFill/>
              </a:ln>
              <a:solidFill>
                <a:schemeClr val="tx1"/>
              </a:solidFill>
              <a:effectLst/>
              <a:latin typeface="楷体" panose="02010609060101010101" charset="-122"/>
              <a:ea typeface="楷体" panose="02010609060101010101" charset="-122"/>
              <a:cs typeface="宋体" panose="02010600030101010101" pitchFamily="2" charset="-122"/>
            </a:endParaRPr>
          </a:p>
        </p:txBody>
      </p:sp>
      <p:pic>
        <p:nvPicPr>
          <p:cNvPr id="6" name="图片 5" descr="IMG_256"/>
          <p:cNvPicPr/>
          <p:nvPr/>
        </p:nvPicPr>
        <p:blipFill>
          <a:blip r:embed="rId1" cstate="print"/>
          <a:stretch>
            <a:fillRect/>
          </a:stretch>
        </p:blipFill>
        <p:spPr>
          <a:xfrm>
            <a:off x="2455545" y="2781141"/>
            <a:ext cx="6166009" cy="2047399"/>
          </a:xfrm>
          <a:prstGeom prst="rect">
            <a:avLst/>
          </a:prstGeom>
          <a:noFill/>
          <a:ln w="9525">
            <a:noFill/>
          </a:ln>
        </p:spPr>
      </p:pic>
      <p:sp>
        <p:nvSpPr>
          <p:cNvPr id="1030" name="Rectangle 6"/>
          <p:cNvSpPr>
            <a:spLocks noChangeArrowheads="1"/>
          </p:cNvSpPr>
          <p:nvPr/>
        </p:nvSpPr>
        <p:spPr bwMode="auto">
          <a:xfrm>
            <a:off x="2414532" y="5357432"/>
            <a:ext cx="7216726" cy="391160"/>
          </a:xfrm>
          <a:prstGeom prst="rect">
            <a:avLst/>
          </a:prstGeom>
          <a:noFill/>
          <a:ln w="9525">
            <a:noFill/>
            <a:miter lim="800000"/>
          </a:ln>
          <a:effectLst/>
        </p:spPr>
        <p:txBody>
          <a:bodyPr vert="horz" wrap="square" lIns="68580" tIns="34290" rIns="68580" bIns="3429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100" b="0" i="0" u="none" strike="noStrike" cap="none" normalizeH="0" baseline="0" dirty="0" smtClean="0">
                <a:ln>
                  <a:noFill/>
                </a:ln>
                <a:solidFill>
                  <a:schemeClr val="tx1"/>
                </a:solidFill>
                <a:effectLst/>
                <a:latin typeface="楷体" panose="02010609060101010101" charset="-122"/>
                <a:ea typeface="楷体" panose="02010609060101010101" charset="-122"/>
                <a:cs typeface="宋体" panose="02010600030101010101" pitchFamily="2" charset="-122"/>
              </a:rPr>
              <a:t>根据材料四</a:t>
            </a:r>
            <a:r>
              <a:rPr kumimoji="0" lang="en-US" altLang="zh-CN" sz="2100" b="0" i="0" u="none" strike="noStrike" cap="none" normalizeH="0" baseline="0" dirty="0" smtClean="0">
                <a:ln>
                  <a:noFill/>
                </a:ln>
                <a:solidFill>
                  <a:schemeClr val="tx1"/>
                </a:solidFill>
                <a:effectLst/>
                <a:latin typeface="楷体" panose="02010609060101010101" charset="-122"/>
                <a:ea typeface="楷体" panose="02010609060101010101" charset="-122"/>
                <a:cs typeface="宋体" panose="02010600030101010101" pitchFamily="2" charset="-122"/>
              </a:rPr>
              <a:t>,</a:t>
            </a:r>
            <a:r>
              <a:rPr kumimoji="0" lang="zh-CN" altLang="en-US" sz="2100" b="0" i="0" u="none" strike="noStrike" cap="none" normalizeH="0" baseline="0" dirty="0" smtClean="0">
                <a:ln>
                  <a:noFill/>
                </a:ln>
                <a:solidFill>
                  <a:schemeClr val="tx1"/>
                </a:solidFill>
                <a:effectLst/>
                <a:latin typeface="楷体" panose="02010609060101010101" charset="-122"/>
                <a:ea typeface="楷体" panose="02010609060101010101" charset="-122"/>
                <a:cs typeface="宋体" panose="02010600030101010101" pitchFamily="2" charset="-122"/>
              </a:rPr>
              <a:t>指出小岗村村民为什么要签订这个契约</a:t>
            </a:r>
            <a:r>
              <a:rPr kumimoji="0" lang="en-US" altLang="zh-CN" sz="2100" b="0" i="0" u="none" strike="noStrike" cap="none" normalizeH="0" baseline="0" dirty="0" smtClean="0">
                <a:ln>
                  <a:noFill/>
                </a:ln>
                <a:solidFill>
                  <a:schemeClr val="tx1"/>
                </a:solidFill>
                <a:effectLst/>
                <a:latin typeface="楷体" panose="02010609060101010101" charset="-122"/>
                <a:ea typeface="楷体" panose="02010609060101010101" charset="-122"/>
                <a:cs typeface="宋体" panose="02010600030101010101" pitchFamily="2" charset="-122"/>
              </a:rPr>
              <a:t>?</a:t>
            </a:r>
            <a:endParaRPr kumimoji="0" lang="en-US" altLang="zh-CN" sz="2100" b="0" i="0" u="none" strike="noStrike" cap="none" normalizeH="0" baseline="0" dirty="0" smtClean="0">
              <a:ln>
                <a:noFill/>
              </a:ln>
              <a:solidFill>
                <a:schemeClr val="tx1"/>
              </a:solidFill>
              <a:effectLst/>
              <a:latin typeface="楷体" panose="02010609060101010101" charset="-122"/>
              <a:ea typeface="楷体" panose="02010609060101010101"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5538" name="图片 1"/>
          <p:cNvPicPr>
            <a:picLocks noChangeAspect="1"/>
          </p:cNvPicPr>
          <p:nvPr/>
        </p:nvPicPr>
        <p:blipFill>
          <a:blip r:embed="rId1"/>
          <a:srcRect/>
          <a:stretch>
            <a:fillRect/>
          </a:stretch>
        </p:blipFill>
        <p:spPr bwMode="auto">
          <a:xfrm>
            <a:off x="466725" y="906145"/>
            <a:ext cx="7111365" cy="5951855"/>
          </a:xfrm>
          <a:prstGeom prst="rect">
            <a:avLst/>
          </a:prstGeom>
          <a:noFill/>
          <a:ln w="9525">
            <a:noFill/>
            <a:miter lim="800000"/>
            <a:headEnd/>
            <a:tailEnd/>
          </a:ln>
        </p:spPr>
      </p:pic>
      <p:pic>
        <p:nvPicPr>
          <p:cNvPr id="65539" name="内容占位符 3"/>
          <p:cNvPicPr>
            <a:picLocks noGrp="1" noChangeAspect="1"/>
          </p:cNvPicPr>
          <p:nvPr>
            <p:custDataLst>
              <p:tags r:id="rId2"/>
            </p:custDataLst>
          </p:nvPr>
        </p:nvPicPr>
        <p:blipFill>
          <a:blip r:embed="rId3"/>
          <a:srcRect/>
          <a:stretch>
            <a:fillRect/>
          </a:stretch>
        </p:blipFill>
        <p:spPr bwMode="auto">
          <a:xfrm>
            <a:off x="6496050" y="906145"/>
            <a:ext cx="5546725" cy="5952490"/>
          </a:xfrm>
          <a:prstGeom prst="rect">
            <a:avLst/>
          </a:prstGeom>
          <a:noFill/>
          <a:ln w="9525">
            <a:noFill/>
            <a:miter lim="800000"/>
            <a:headEnd/>
            <a:tailEnd/>
          </a:ln>
        </p:spPr>
      </p:pic>
      <p:sp>
        <p:nvSpPr>
          <p:cNvPr id="2" name="文本框 1"/>
          <p:cNvSpPr txBox="1"/>
          <p:nvPr/>
        </p:nvSpPr>
        <p:spPr>
          <a:xfrm>
            <a:off x="581025" y="281940"/>
            <a:ext cx="2517140" cy="521970"/>
          </a:xfrm>
          <a:prstGeom prst="rect">
            <a:avLst/>
          </a:prstGeom>
          <a:noFill/>
        </p:spPr>
        <p:txBody>
          <a:bodyPr wrap="square" rtlCol="0">
            <a:spAutoFit/>
          </a:bodyPr>
          <a:p>
            <a:r>
              <a:rPr lang="zh-CN" altLang="en-US" sz="2800"/>
              <a:t>（</a:t>
            </a:r>
            <a:r>
              <a:rPr lang="en-US" altLang="zh-CN" sz="2800"/>
              <a:t>3</a:t>
            </a:r>
            <a:r>
              <a:rPr lang="zh-CN" altLang="en-US" sz="2800"/>
              <a:t>）填空题</a:t>
            </a:r>
            <a:endParaRPr lang="zh-CN" altLang="en-US" sz="28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p:nvPr/>
        </p:nvSpPr>
        <p:spPr>
          <a:xfrm>
            <a:off x="3067050" y="2158365"/>
            <a:ext cx="800100" cy="2353310"/>
          </a:xfrm>
          <a:prstGeom prst="rect">
            <a:avLst/>
          </a:prstGeom>
          <a:noFill/>
          <a:ln w="38100" cap="flat" cmpd="sng">
            <a:solidFill>
              <a:srgbClr val="0000FF"/>
            </a:solidFill>
            <a:prstDash val="solid"/>
            <a:miter/>
            <a:headEnd type="none" w="med" len="med"/>
            <a:tailEnd type="none" w="med" len="med"/>
          </a:ln>
        </p:spPr>
        <p:txBody>
          <a:bodyPr wrap="square" anchor="t">
            <a:spAutoFit/>
          </a:bodyPr>
          <a:lstStyle/>
          <a:p>
            <a:pPr lvl="0" indent="0">
              <a:spcBef>
                <a:spcPct val="50000"/>
              </a:spcBef>
              <a:buFont typeface="Arial" panose="020B0604020202020204" pitchFamily="34" charset="0"/>
              <a:buNone/>
            </a:pPr>
            <a:r>
              <a:rPr lang="zh-CN" altLang="en-US" sz="2100" b="1" dirty="0">
                <a:latin typeface="Arial" panose="020B0604020202020204" pitchFamily="34" charset="0"/>
                <a:ea typeface="黑体" panose="02010609060101010101" pitchFamily="49" charset="-122"/>
              </a:rPr>
              <a:t>（</a:t>
            </a:r>
            <a:r>
              <a:rPr lang="en-US" altLang="zh-CN" sz="2100" b="1" dirty="0">
                <a:latin typeface="Arial" panose="020B0604020202020204" pitchFamily="34" charset="0"/>
                <a:ea typeface="黑体" panose="02010609060101010101" pitchFamily="49" charset="-122"/>
              </a:rPr>
              <a:t>2</a:t>
            </a:r>
            <a:r>
              <a:rPr lang="zh-CN" altLang="en-US" sz="2100" b="1" dirty="0">
                <a:latin typeface="Arial" panose="020B0604020202020204" pitchFamily="34" charset="0"/>
                <a:ea typeface="黑体" panose="02010609060101010101" pitchFamily="49" charset="-122"/>
              </a:rPr>
              <a:t>）</a:t>
            </a:r>
            <a:endParaRPr lang="en-US" altLang="zh-CN" sz="2100" b="1" dirty="0">
              <a:latin typeface="Arial" panose="020B0604020202020204" pitchFamily="34" charset="0"/>
              <a:ea typeface="黑体" panose="02010609060101010101" pitchFamily="49" charset="-122"/>
            </a:endParaRPr>
          </a:p>
          <a:p>
            <a:pPr lvl="0" indent="0">
              <a:spcBef>
                <a:spcPct val="50000"/>
              </a:spcBef>
              <a:buFont typeface="Arial" panose="020B0604020202020204" pitchFamily="34" charset="0"/>
              <a:buNone/>
            </a:pPr>
            <a:r>
              <a:rPr lang="zh-CN" altLang="en-US" sz="2100" b="1" dirty="0">
                <a:latin typeface="Arial" panose="020B0604020202020204" pitchFamily="34" charset="0"/>
                <a:ea typeface="黑体" panose="02010609060101010101" pitchFamily="49" charset="-122"/>
              </a:rPr>
              <a:t>背景</a:t>
            </a:r>
            <a:endParaRPr lang="zh-CN" altLang="en-US" sz="2100" b="1" dirty="0">
              <a:latin typeface="Arial" panose="020B0604020202020204" pitchFamily="34" charset="0"/>
              <a:ea typeface="黑体" panose="02010609060101010101" pitchFamily="49" charset="-122"/>
            </a:endParaRPr>
          </a:p>
          <a:p>
            <a:pPr lvl="0" indent="0">
              <a:spcBef>
                <a:spcPct val="50000"/>
              </a:spcBef>
              <a:buFont typeface="Arial" panose="020B0604020202020204" pitchFamily="34" charset="0"/>
              <a:buNone/>
            </a:pPr>
            <a:r>
              <a:rPr lang="zh-CN" altLang="en-US" sz="2100" b="1" dirty="0">
                <a:latin typeface="Arial" panose="020B0604020202020204" pitchFamily="34" charset="0"/>
                <a:ea typeface="黑体" panose="02010609060101010101" pitchFamily="49" charset="-122"/>
              </a:rPr>
              <a:t>条件</a:t>
            </a:r>
            <a:endParaRPr lang="zh-CN" altLang="en-US" sz="2100" b="1" dirty="0">
              <a:latin typeface="Arial" panose="020B0604020202020204" pitchFamily="34" charset="0"/>
              <a:ea typeface="黑体" panose="02010609060101010101" pitchFamily="49" charset="-122"/>
            </a:endParaRPr>
          </a:p>
          <a:p>
            <a:pPr lvl="0" indent="0">
              <a:spcBef>
                <a:spcPct val="50000"/>
              </a:spcBef>
              <a:buFont typeface="Arial" panose="020B0604020202020204" pitchFamily="34" charset="0"/>
              <a:buNone/>
            </a:pPr>
            <a:r>
              <a:rPr lang="zh-CN" altLang="en-US" sz="2100" b="1" dirty="0">
                <a:latin typeface="Arial" panose="020B0604020202020204" pitchFamily="34" charset="0"/>
                <a:ea typeface="黑体" panose="02010609060101010101" pitchFamily="49" charset="-122"/>
              </a:rPr>
              <a:t>原因</a:t>
            </a:r>
            <a:endParaRPr lang="zh-CN" altLang="en-US" sz="2100" b="1" dirty="0">
              <a:latin typeface="Arial" panose="020B0604020202020204" pitchFamily="34" charset="0"/>
              <a:ea typeface="黑体" panose="02010609060101010101" pitchFamily="49" charset="-122"/>
            </a:endParaRPr>
          </a:p>
          <a:p>
            <a:pPr lvl="0" indent="0">
              <a:spcBef>
                <a:spcPct val="50000"/>
              </a:spcBef>
              <a:buFont typeface="Arial" panose="020B0604020202020204" pitchFamily="34" charset="0"/>
              <a:buNone/>
            </a:pPr>
            <a:r>
              <a:rPr lang="zh-CN" altLang="en-US" sz="2100" b="1" dirty="0">
                <a:latin typeface="Arial" panose="020B0604020202020204" pitchFamily="34" charset="0"/>
                <a:ea typeface="黑体" panose="02010609060101010101" pitchFamily="49" charset="-122"/>
              </a:rPr>
              <a:t>目的</a:t>
            </a:r>
            <a:endParaRPr lang="zh-CN" altLang="en-US" sz="2100" b="1" dirty="0">
              <a:latin typeface="Arial" panose="020B0604020202020204" pitchFamily="34" charset="0"/>
              <a:ea typeface="黑体" panose="02010609060101010101" pitchFamily="49" charset="-122"/>
            </a:endParaRPr>
          </a:p>
        </p:txBody>
      </p:sp>
      <p:sp>
        <p:nvSpPr>
          <p:cNvPr id="41987" name="AutoShape 3"/>
          <p:cNvSpPr/>
          <p:nvPr/>
        </p:nvSpPr>
        <p:spPr>
          <a:xfrm rot="10800000">
            <a:off x="3981450" y="2966310"/>
            <a:ext cx="571500" cy="586768"/>
          </a:xfrm>
          <a:prstGeom prst="rightArrow">
            <a:avLst>
              <a:gd name="adj1" fmla="val 50000"/>
              <a:gd name="adj2" fmla="val 29230"/>
            </a:avLst>
          </a:prstGeom>
          <a:solidFill>
            <a:srgbClr val="FF3300"/>
          </a:solidFill>
          <a:ln w="9525" cap="flat" cmpd="sng">
            <a:solidFill>
              <a:srgbClr val="0000FF"/>
            </a:solidFill>
            <a:prstDash val="solid"/>
            <a:miter/>
            <a:headEnd type="none" w="med" len="med"/>
            <a:tailEnd type="none" w="med" len="med"/>
          </a:ln>
        </p:spPr>
        <p:txBody>
          <a:bodyPr rot="10800000" wrap="square" anchor="ctr">
            <a:spAutoFit/>
          </a:bodyPr>
          <a:lstStyle/>
          <a:p>
            <a:pPr lvl="0" indent="0" algn="ctr">
              <a:spcBef>
                <a:spcPct val="50000"/>
              </a:spcBef>
              <a:buFont typeface="Arial" panose="020B0604020202020204" pitchFamily="34" charset="0"/>
              <a:buNone/>
            </a:pPr>
            <a:endParaRPr lang="zh-CN" altLang="en-US" sz="1350" dirty="0">
              <a:latin typeface="Arial" panose="020B0604020202020204" pitchFamily="34" charset="0"/>
              <a:ea typeface="宋体" panose="02010600030101010101" pitchFamily="2" charset="-122"/>
            </a:endParaRPr>
          </a:p>
        </p:txBody>
      </p:sp>
      <p:sp>
        <p:nvSpPr>
          <p:cNvPr id="11268" name="Text Box 4"/>
          <p:cNvSpPr txBox="1"/>
          <p:nvPr/>
        </p:nvSpPr>
        <p:spPr>
          <a:xfrm>
            <a:off x="8153400" y="1984216"/>
            <a:ext cx="800100" cy="2353310"/>
          </a:xfrm>
          <a:prstGeom prst="rect">
            <a:avLst/>
          </a:prstGeom>
          <a:noFill/>
          <a:ln w="38100" cap="flat" cmpd="sng">
            <a:solidFill>
              <a:srgbClr val="0000FF"/>
            </a:solidFill>
            <a:prstDash val="solid"/>
            <a:miter/>
            <a:headEnd type="none" w="med" len="med"/>
            <a:tailEnd type="none" w="med" len="med"/>
          </a:ln>
        </p:spPr>
        <p:txBody>
          <a:bodyPr wrap="square" anchor="t">
            <a:spAutoFit/>
          </a:bodyPr>
          <a:lstStyle/>
          <a:p>
            <a:pPr lvl="0" indent="0">
              <a:spcBef>
                <a:spcPct val="50000"/>
              </a:spcBef>
              <a:buFont typeface="Arial" panose="020B0604020202020204" pitchFamily="34" charset="0"/>
              <a:buNone/>
            </a:pPr>
            <a:r>
              <a:rPr lang="zh-CN" altLang="en-US" sz="2100" b="1" dirty="0">
                <a:latin typeface="Arial" panose="020B0604020202020204" pitchFamily="34" charset="0"/>
                <a:ea typeface="黑体" panose="02010609060101010101" pitchFamily="49" charset="-122"/>
              </a:rPr>
              <a:t>（</a:t>
            </a:r>
            <a:r>
              <a:rPr lang="en-US" altLang="zh-CN" sz="2100" b="1" dirty="0">
                <a:latin typeface="Arial" panose="020B0604020202020204" pitchFamily="34" charset="0"/>
                <a:ea typeface="黑体" panose="02010609060101010101" pitchFamily="49" charset="-122"/>
              </a:rPr>
              <a:t>3</a:t>
            </a:r>
            <a:r>
              <a:rPr lang="zh-CN" altLang="en-US" sz="2100" b="1" dirty="0">
                <a:latin typeface="Arial" panose="020B0604020202020204" pitchFamily="34" charset="0"/>
                <a:ea typeface="黑体" panose="02010609060101010101" pitchFamily="49" charset="-122"/>
              </a:rPr>
              <a:t>）</a:t>
            </a:r>
            <a:endParaRPr lang="en-US" altLang="zh-CN" sz="2100" b="1" dirty="0">
              <a:latin typeface="Arial" panose="020B0604020202020204" pitchFamily="34" charset="0"/>
              <a:ea typeface="黑体" panose="02010609060101010101" pitchFamily="49" charset="-122"/>
            </a:endParaRPr>
          </a:p>
          <a:p>
            <a:pPr lvl="0" indent="0">
              <a:spcBef>
                <a:spcPct val="50000"/>
              </a:spcBef>
              <a:buFont typeface="Arial" panose="020B0604020202020204" pitchFamily="34" charset="0"/>
              <a:buNone/>
            </a:pPr>
            <a:r>
              <a:rPr lang="zh-CN" altLang="en-US" sz="2100" b="1" dirty="0">
                <a:latin typeface="Arial" panose="020B0604020202020204" pitchFamily="34" charset="0"/>
                <a:ea typeface="黑体" panose="02010609060101010101" pitchFamily="49" charset="-122"/>
              </a:rPr>
              <a:t>结果</a:t>
            </a:r>
            <a:endParaRPr lang="zh-CN" altLang="en-US" sz="2100" b="1" dirty="0">
              <a:latin typeface="Arial" panose="020B0604020202020204" pitchFamily="34" charset="0"/>
              <a:ea typeface="黑体" panose="02010609060101010101" pitchFamily="49" charset="-122"/>
            </a:endParaRPr>
          </a:p>
          <a:p>
            <a:pPr lvl="0" indent="0">
              <a:spcBef>
                <a:spcPct val="50000"/>
              </a:spcBef>
              <a:buFont typeface="Arial" panose="020B0604020202020204" pitchFamily="34" charset="0"/>
              <a:buNone/>
            </a:pPr>
            <a:r>
              <a:rPr lang="zh-CN" altLang="en-US" sz="2100" b="1" dirty="0">
                <a:latin typeface="Arial" panose="020B0604020202020204" pitchFamily="34" charset="0"/>
                <a:ea typeface="黑体" panose="02010609060101010101" pitchFamily="49" charset="-122"/>
              </a:rPr>
              <a:t>影响</a:t>
            </a:r>
            <a:endParaRPr lang="zh-CN" altLang="en-US" sz="2100" b="1" dirty="0">
              <a:latin typeface="Arial" panose="020B0604020202020204" pitchFamily="34" charset="0"/>
              <a:ea typeface="黑体" panose="02010609060101010101" pitchFamily="49" charset="-122"/>
            </a:endParaRPr>
          </a:p>
          <a:p>
            <a:pPr lvl="0" indent="0">
              <a:spcBef>
                <a:spcPct val="50000"/>
              </a:spcBef>
              <a:buFont typeface="Arial" panose="020B0604020202020204" pitchFamily="34" charset="0"/>
              <a:buNone/>
            </a:pPr>
            <a:r>
              <a:rPr lang="zh-CN" altLang="en-US" sz="2100" b="1" dirty="0">
                <a:latin typeface="Arial" panose="020B0604020202020204" pitchFamily="34" charset="0"/>
                <a:ea typeface="黑体" panose="02010609060101010101" pitchFamily="49" charset="-122"/>
              </a:rPr>
              <a:t>意义</a:t>
            </a:r>
            <a:endParaRPr lang="zh-CN" altLang="en-US" sz="2100" b="1" dirty="0">
              <a:latin typeface="Arial" panose="020B0604020202020204" pitchFamily="34" charset="0"/>
              <a:ea typeface="黑体" panose="02010609060101010101" pitchFamily="49" charset="-122"/>
            </a:endParaRPr>
          </a:p>
          <a:p>
            <a:pPr lvl="0" indent="0">
              <a:spcBef>
                <a:spcPct val="50000"/>
              </a:spcBef>
              <a:buFont typeface="Arial" panose="020B0604020202020204" pitchFamily="34" charset="0"/>
              <a:buNone/>
            </a:pPr>
            <a:r>
              <a:rPr lang="zh-CN" altLang="en-US" sz="2100" b="1" dirty="0">
                <a:latin typeface="Arial" panose="020B0604020202020204" pitchFamily="34" charset="0"/>
                <a:ea typeface="黑体" panose="02010609060101010101" pitchFamily="49" charset="-122"/>
              </a:rPr>
              <a:t>评价</a:t>
            </a:r>
            <a:endParaRPr lang="zh-CN" altLang="en-US" sz="2100" b="1" dirty="0">
              <a:latin typeface="Arial" panose="020B0604020202020204" pitchFamily="34" charset="0"/>
              <a:ea typeface="黑体" panose="02010609060101010101" pitchFamily="49" charset="-122"/>
            </a:endParaRPr>
          </a:p>
        </p:txBody>
      </p:sp>
      <p:sp>
        <p:nvSpPr>
          <p:cNvPr id="11269" name="AutoShape 5"/>
          <p:cNvSpPr/>
          <p:nvPr/>
        </p:nvSpPr>
        <p:spPr>
          <a:xfrm>
            <a:off x="7467600" y="2985663"/>
            <a:ext cx="571500" cy="577273"/>
          </a:xfrm>
          <a:prstGeom prst="rightArrow">
            <a:avLst>
              <a:gd name="adj1" fmla="val 50000"/>
              <a:gd name="adj2" fmla="val 29230"/>
            </a:avLst>
          </a:prstGeom>
          <a:solidFill>
            <a:srgbClr val="FF3300"/>
          </a:solidFill>
          <a:ln w="9525" cap="flat" cmpd="sng">
            <a:solidFill>
              <a:srgbClr val="0000FF"/>
            </a:solidFill>
            <a:prstDash val="solid"/>
            <a:miter/>
            <a:headEnd type="none" w="med" len="med"/>
            <a:tailEnd type="none" w="med" len="med"/>
          </a:ln>
        </p:spPr>
        <p:txBody>
          <a:bodyPr anchor="ctr">
            <a:spAutoFit/>
          </a:bodyPr>
          <a:lstStyle/>
          <a:p>
            <a:pPr lvl="0" indent="0" algn="ctr">
              <a:spcBef>
                <a:spcPct val="50000"/>
              </a:spcBef>
              <a:buFont typeface="Arial" panose="020B0604020202020204" pitchFamily="34" charset="0"/>
              <a:buNone/>
            </a:pPr>
            <a:endParaRPr lang="zh-CN" altLang="en-US" sz="1350" dirty="0">
              <a:latin typeface="Arial" panose="020B0604020202020204" pitchFamily="34" charset="0"/>
              <a:ea typeface="宋体" panose="02010600030101010101" pitchFamily="2" charset="-122"/>
            </a:endParaRPr>
          </a:p>
        </p:txBody>
      </p:sp>
      <p:sp>
        <p:nvSpPr>
          <p:cNvPr id="43013" name="Text Box 6"/>
          <p:cNvSpPr txBox="1"/>
          <p:nvPr/>
        </p:nvSpPr>
        <p:spPr>
          <a:xfrm>
            <a:off x="-415290" y="1334135"/>
            <a:ext cx="5142865" cy="460375"/>
          </a:xfrm>
          <a:prstGeom prst="rect">
            <a:avLst/>
          </a:prstGeom>
          <a:noFill/>
          <a:ln w="9525">
            <a:noFill/>
          </a:ln>
        </p:spPr>
        <p:txBody>
          <a:bodyPr wrap="square" anchor="t">
            <a:spAutoFit/>
          </a:bodyPr>
          <a:lstStyle/>
          <a:p>
            <a:pPr lvl="0" indent="0" algn="ctr">
              <a:spcBef>
                <a:spcPct val="50000"/>
              </a:spcBef>
              <a:buFont typeface="Arial" panose="020B0604020202020204" pitchFamily="34" charset="0"/>
              <a:buNone/>
            </a:pPr>
            <a:r>
              <a:rPr lang="zh-CN" altLang="en-US" sz="2400" b="1" dirty="0">
                <a:latin typeface="Arial" panose="020B0604020202020204" pitchFamily="34" charset="0"/>
                <a:ea typeface="黑体" panose="02010609060101010101" pitchFamily="49" charset="-122"/>
              </a:rPr>
              <a:t>（</a:t>
            </a:r>
            <a:r>
              <a:rPr lang="en-US" altLang="zh-CN" sz="2400" b="1" dirty="0">
                <a:latin typeface="Arial" panose="020B0604020202020204" pitchFamily="34" charset="0"/>
                <a:ea typeface="黑体" panose="02010609060101010101" pitchFamily="49" charset="-122"/>
              </a:rPr>
              <a:t>1</a:t>
            </a:r>
            <a:r>
              <a:rPr lang="zh-CN" altLang="en-US" sz="2400" b="1" dirty="0">
                <a:latin typeface="Arial" panose="020B0604020202020204" pitchFamily="34" charset="0"/>
                <a:ea typeface="黑体" panose="02010609060101010101" pitchFamily="49" charset="-122"/>
              </a:rPr>
              <a:t>）选择题的题型结构</a:t>
            </a:r>
            <a:endParaRPr lang="zh-CN" altLang="en-US" sz="2400" b="1" dirty="0">
              <a:latin typeface="Arial" panose="020B0604020202020204" pitchFamily="34" charset="0"/>
              <a:ea typeface="黑体" panose="02010609060101010101" pitchFamily="49" charset="-122"/>
            </a:endParaRPr>
          </a:p>
        </p:txBody>
      </p:sp>
      <p:sp>
        <p:nvSpPr>
          <p:cNvPr id="11271" name="Text Box 7"/>
          <p:cNvSpPr txBox="1"/>
          <p:nvPr/>
        </p:nvSpPr>
        <p:spPr>
          <a:xfrm>
            <a:off x="3009900" y="4930775"/>
            <a:ext cx="4400550" cy="398780"/>
          </a:xfrm>
          <a:prstGeom prst="rect">
            <a:avLst/>
          </a:prstGeom>
          <a:noFill/>
          <a:ln w="9525">
            <a:noFill/>
          </a:ln>
        </p:spPr>
        <p:txBody>
          <a:bodyPr anchor="t">
            <a:spAutoFit/>
          </a:bodyPr>
          <a:lstStyle/>
          <a:p>
            <a:pPr lvl="0" indent="0">
              <a:spcBef>
                <a:spcPct val="50000"/>
              </a:spcBef>
              <a:buFont typeface="Arial" panose="020B0604020202020204" pitchFamily="34" charset="0"/>
              <a:buNone/>
            </a:pPr>
            <a:r>
              <a:rPr lang="zh-CN" altLang="en-US" sz="2000" b="1" dirty="0">
                <a:latin typeface="黑体" panose="02010609060101010101" pitchFamily="49" charset="-122"/>
                <a:ea typeface="黑体" panose="02010609060101010101" pitchFamily="49" charset="-122"/>
              </a:rPr>
              <a:t>（</a:t>
            </a:r>
            <a:r>
              <a:rPr lang="en-US" altLang="zh-CN" sz="2000" b="1" dirty="0">
                <a:latin typeface="黑体" panose="02010609060101010101" pitchFamily="49" charset="-122"/>
                <a:ea typeface="黑体" panose="02010609060101010101" pitchFamily="49" charset="-122"/>
              </a:rPr>
              <a:t>1</a:t>
            </a:r>
            <a:r>
              <a:rPr lang="zh-CN" altLang="en-US" sz="2000" b="1" dirty="0">
                <a:latin typeface="黑体" panose="02010609060101010101" pitchFamily="49" charset="-122"/>
                <a:ea typeface="黑体" panose="02010609060101010101" pitchFamily="49" charset="-122"/>
              </a:rPr>
              <a:t>）考查历史表象的本质或实质。</a:t>
            </a:r>
            <a:endParaRPr lang="zh-CN" altLang="en-US" sz="2000" b="1" dirty="0">
              <a:latin typeface="黑体" panose="02010609060101010101" pitchFamily="49" charset="-122"/>
              <a:ea typeface="黑体" panose="02010609060101010101" pitchFamily="49" charset="-122"/>
            </a:endParaRPr>
          </a:p>
        </p:txBody>
      </p:sp>
      <p:sp>
        <p:nvSpPr>
          <p:cNvPr id="11272" name="Text Box 8"/>
          <p:cNvSpPr txBox="1"/>
          <p:nvPr/>
        </p:nvSpPr>
        <p:spPr>
          <a:xfrm>
            <a:off x="3009900" y="5560695"/>
            <a:ext cx="7176135" cy="398780"/>
          </a:xfrm>
          <a:prstGeom prst="rect">
            <a:avLst/>
          </a:prstGeom>
          <a:noFill/>
          <a:ln w="9525">
            <a:noFill/>
          </a:ln>
        </p:spPr>
        <p:txBody>
          <a:bodyPr wrap="square" anchor="t">
            <a:spAutoFit/>
          </a:bodyPr>
          <a:lstStyle/>
          <a:p>
            <a:pPr lvl="0" indent="0">
              <a:spcBef>
                <a:spcPct val="50000"/>
              </a:spcBef>
              <a:buFont typeface="Arial" panose="020B0604020202020204" pitchFamily="34" charset="0"/>
              <a:buNone/>
            </a:pPr>
            <a:r>
              <a:rPr lang="zh-CN" altLang="en-US" sz="2000" b="1" dirty="0">
                <a:latin typeface="黑体" panose="02010609060101010101" pitchFamily="49" charset="-122"/>
                <a:ea typeface="黑体" panose="02010609060101010101" pitchFamily="49" charset="-122"/>
              </a:rPr>
              <a:t>（2）考查引发历史表象的原因、背景、条件和目的。</a:t>
            </a:r>
            <a:endParaRPr lang="zh-CN" altLang="en-US" b="1" dirty="0">
              <a:latin typeface="黑体" panose="02010609060101010101" pitchFamily="49" charset="-122"/>
              <a:ea typeface="黑体" panose="02010609060101010101" pitchFamily="49" charset="-122"/>
            </a:endParaRPr>
          </a:p>
        </p:txBody>
      </p:sp>
      <p:sp>
        <p:nvSpPr>
          <p:cNvPr id="11273" name="Text Box 9"/>
          <p:cNvSpPr txBox="1"/>
          <p:nvPr/>
        </p:nvSpPr>
        <p:spPr>
          <a:xfrm>
            <a:off x="3009900" y="6047105"/>
            <a:ext cx="7115810" cy="398780"/>
          </a:xfrm>
          <a:prstGeom prst="rect">
            <a:avLst/>
          </a:prstGeom>
          <a:noFill/>
          <a:ln w="9525">
            <a:noFill/>
          </a:ln>
        </p:spPr>
        <p:txBody>
          <a:bodyPr wrap="square" anchor="t">
            <a:spAutoFit/>
          </a:bodyPr>
          <a:lstStyle/>
          <a:p>
            <a:pPr lvl="0" algn="l">
              <a:spcBef>
                <a:spcPct val="50000"/>
              </a:spcBef>
              <a:buFont typeface="Arial" panose="020B0604020202020204" pitchFamily="34" charset="0"/>
              <a:buNone/>
            </a:pPr>
            <a:r>
              <a:rPr lang="zh-CN" altLang="en-US" sz="2000" b="1" dirty="0">
                <a:latin typeface="黑体" panose="02010609060101010101" pitchFamily="49" charset="-122"/>
                <a:ea typeface="黑体" panose="02010609060101010101" pitchFamily="49" charset="-122"/>
              </a:rPr>
              <a:t>（3）考查历史表象产生的结果、影响、意义和评价。</a:t>
            </a:r>
            <a:endParaRPr lang="zh-CN" altLang="en-US" sz="2000" b="1" dirty="0">
              <a:latin typeface="黑体" panose="02010609060101010101" pitchFamily="49" charset="-122"/>
              <a:ea typeface="黑体" panose="02010609060101010101" pitchFamily="49" charset="-122"/>
            </a:endParaRPr>
          </a:p>
        </p:txBody>
      </p:sp>
      <p:sp>
        <p:nvSpPr>
          <p:cNvPr id="11277" name="Text Box 13" descr="80%"/>
          <p:cNvSpPr txBox="1"/>
          <p:nvPr/>
        </p:nvSpPr>
        <p:spPr>
          <a:xfrm>
            <a:off x="4381500" y="4313714"/>
            <a:ext cx="2800350" cy="460375"/>
          </a:xfrm>
          <a:prstGeom prst="rect">
            <a:avLst/>
          </a:prstGeom>
          <a:noFill/>
          <a:ln w="28575" cap="flat" cmpd="sng">
            <a:solidFill>
              <a:srgbClr val="0000FF"/>
            </a:solidFill>
            <a:prstDash val="solid"/>
            <a:miter/>
            <a:headEnd type="none" w="med" len="med"/>
            <a:tailEnd type="none" w="med" len="med"/>
          </a:ln>
        </p:spPr>
        <p:txBody>
          <a:bodyPr wrap="square" anchor="t">
            <a:spAutoFit/>
          </a:bodyPr>
          <a:lstStyle/>
          <a:p>
            <a:pPr lvl="0" indent="0" algn="ctr">
              <a:spcBef>
                <a:spcPct val="50000"/>
              </a:spcBef>
              <a:buFont typeface="Arial" panose="020B0604020202020204" pitchFamily="34" charset="0"/>
              <a:buNone/>
            </a:pPr>
            <a:r>
              <a:rPr lang="zh-CN" altLang="en-US" sz="2400" b="1" dirty="0">
                <a:solidFill>
                  <a:srgbClr val="FF3300"/>
                </a:solidFill>
                <a:latin typeface="Arial" panose="020B0604020202020204" pitchFamily="34" charset="0"/>
                <a:ea typeface="华文行楷" panose="02010800040101010101" pitchFamily="2" charset="-122"/>
              </a:rPr>
              <a:t>（</a:t>
            </a:r>
            <a:r>
              <a:rPr lang="en-US" altLang="zh-CN" sz="2400" b="1" dirty="0">
                <a:solidFill>
                  <a:srgbClr val="FF3300"/>
                </a:solidFill>
                <a:latin typeface="Arial" panose="020B0604020202020204" pitchFamily="34" charset="0"/>
                <a:ea typeface="华文行楷" panose="02010800040101010101" pitchFamily="2" charset="-122"/>
              </a:rPr>
              <a:t>1</a:t>
            </a:r>
            <a:r>
              <a:rPr lang="zh-CN" altLang="en-US" sz="2400" b="1" dirty="0">
                <a:solidFill>
                  <a:srgbClr val="FF3300"/>
                </a:solidFill>
                <a:latin typeface="Arial" panose="020B0604020202020204" pitchFamily="34" charset="0"/>
                <a:ea typeface="华文行楷" panose="02010800040101010101" pitchFamily="2" charset="-122"/>
              </a:rPr>
              <a:t>）本质、实质</a:t>
            </a:r>
            <a:endParaRPr lang="zh-CN" altLang="en-US" sz="2400" b="1" dirty="0">
              <a:solidFill>
                <a:srgbClr val="FF3300"/>
              </a:solidFill>
              <a:latin typeface="Arial" panose="020B0604020202020204" pitchFamily="34" charset="0"/>
              <a:ea typeface="华文行楷" panose="02010800040101010101" pitchFamily="2" charset="-122"/>
            </a:endParaRPr>
          </a:p>
        </p:txBody>
      </p:sp>
      <p:grpSp>
        <p:nvGrpSpPr>
          <p:cNvPr id="2" name="Group 14"/>
          <p:cNvGrpSpPr/>
          <p:nvPr/>
        </p:nvGrpSpPr>
        <p:grpSpPr>
          <a:xfrm>
            <a:off x="4610100" y="3089974"/>
            <a:ext cx="2743200" cy="413594"/>
            <a:chOff x="0" y="701"/>
            <a:chExt cx="2304" cy="330"/>
          </a:xfrm>
        </p:grpSpPr>
        <p:sp>
          <p:nvSpPr>
            <p:cNvPr id="43019" name="Text Box 15"/>
            <p:cNvSpPr txBox="1"/>
            <p:nvPr/>
          </p:nvSpPr>
          <p:spPr>
            <a:xfrm>
              <a:off x="48" y="701"/>
              <a:ext cx="2208" cy="330"/>
            </a:xfrm>
            <a:prstGeom prst="rect">
              <a:avLst/>
            </a:prstGeom>
            <a:solidFill>
              <a:srgbClr val="FFFF99"/>
            </a:solidFill>
            <a:ln w="9525" cap="flat" cmpd="sng">
              <a:solidFill>
                <a:srgbClr val="0000CC"/>
              </a:solidFill>
              <a:prstDash val="solid"/>
              <a:miter/>
              <a:headEnd type="none" w="med" len="med"/>
              <a:tailEnd type="none" w="med" len="med"/>
            </a:ln>
          </p:spPr>
          <p:txBody>
            <a:bodyPr anchor="t">
              <a:spAutoFit/>
            </a:bodyPr>
            <a:lstStyle/>
            <a:p>
              <a:pPr lvl="0" indent="0" algn="ctr">
                <a:spcBef>
                  <a:spcPct val="50000"/>
                </a:spcBef>
                <a:buFont typeface="Arial" panose="020B0604020202020204" pitchFamily="34" charset="0"/>
                <a:buNone/>
              </a:pPr>
              <a:r>
                <a:rPr lang="zh-CN" altLang="en-US" sz="2100" b="1" dirty="0">
                  <a:latin typeface="Arial" panose="020B0604020202020204" pitchFamily="34" charset="0"/>
                  <a:ea typeface="黑体" panose="02010609060101010101" pitchFamily="49" charset="-122"/>
                  <a:sym typeface="+mn-ea"/>
                </a:rPr>
                <a:t>新材料、新情境</a:t>
              </a:r>
              <a:endParaRPr lang="zh-CN" altLang="en-US" sz="2100" b="1" dirty="0">
                <a:solidFill>
                  <a:srgbClr val="FF3300"/>
                </a:solidFill>
                <a:latin typeface="Arial" panose="020B0604020202020204" pitchFamily="34" charset="0"/>
                <a:ea typeface="黑体" panose="02010609060101010101" pitchFamily="49" charset="-122"/>
              </a:endParaRPr>
            </a:p>
          </p:txBody>
        </p:sp>
        <p:sp>
          <p:nvSpPr>
            <p:cNvPr id="43020" name="Rectangle 16"/>
            <p:cNvSpPr/>
            <p:nvPr/>
          </p:nvSpPr>
          <p:spPr>
            <a:xfrm>
              <a:off x="0" y="741"/>
              <a:ext cx="2304" cy="239"/>
            </a:xfrm>
            <a:prstGeom prst="rect">
              <a:avLst/>
            </a:prstGeom>
            <a:noFill/>
            <a:ln w="38100" cap="flat" cmpd="sng">
              <a:solidFill>
                <a:srgbClr val="0000FF"/>
              </a:solidFill>
              <a:prstDash val="solid"/>
              <a:miter/>
              <a:headEnd type="none" w="med" len="med"/>
              <a:tailEnd type="none" w="med" len="med"/>
            </a:ln>
          </p:spPr>
          <p:txBody>
            <a:bodyPr anchor="ctr">
              <a:spAutoFit/>
            </a:bodyPr>
            <a:lstStyle/>
            <a:p>
              <a:pPr lvl="0" indent="0">
                <a:buFont typeface="Arial" panose="020B0604020202020204" pitchFamily="34" charset="0"/>
                <a:buNone/>
              </a:pPr>
              <a:endParaRPr lang="zh-CN" altLang="en-US" sz="1350" dirty="0">
                <a:latin typeface="Arial" panose="020B0604020202020204" pitchFamily="34" charset="0"/>
                <a:ea typeface="宋体" panose="02010600030101010101" pitchFamily="2" charset="-122"/>
              </a:endParaRPr>
            </a:p>
          </p:txBody>
        </p:sp>
      </p:grpSp>
      <p:sp>
        <p:nvSpPr>
          <p:cNvPr id="41996" name="AutoShape 18"/>
          <p:cNvSpPr/>
          <p:nvPr/>
        </p:nvSpPr>
        <p:spPr>
          <a:xfrm rot="5400000">
            <a:off x="5717060" y="3852942"/>
            <a:ext cx="445937" cy="488156"/>
          </a:xfrm>
          <a:prstGeom prst="rightArrow">
            <a:avLst>
              <a:gd name="adj1" fmla="val 50000"/>
              <a:gd name="adj2" fmla="val 25000"/>
            </a:avLst>
          </a:prstGeom>
          <a:solidFill>
            <a:srgbClr val="FF3300"/>
          </a:solidFill>
          <a:ln w="9525" cap="flat" cmpd="sng">
            <a:solidFill>
              <a:srgbClr val="0000FF"/>
            </a:solidFill>
            <a:prstDash val="solid"/>
            <a:miter/>
            <a:headEnd type="none" w="med" len="med"/>
            <a:tailEnd type="none" w="med" len="med"/>
          </a:ln>
        </p:spPr>
        <p:txBody>
          <a:bodyPr rot="10800000" vert="eaVert" wrap="square" anchor="ctr">
            <a:spAutoFit/>
          </a:bodyPr>
          <a:lstStyle/>
          <a:p>
            <a:pPr lvl="0" indent="0" algn="ctr">
              <a:spcBef>
                <a:spcPct val="50000"/>
              </a:spcBef>
              <a:buFont typeface="Arial" panose="020B0604020202020204" pitchFamily="34" charset="0"/>
              <a:buNone/>
            </a:pPr>
            <a:endParaRPr lang="zh-CN" altLang="en-US" sz="1350" dirty="0">
              <a:latin typeface="Arial" panose="020B0604020202020204" pitchFamily="34" charset="0"/>
              <a:ea typeface="宋体" panose="02010600030101010101" pitchFamily="2" charset="-122"/>
            </a:endParaRPr>
          </a:p>
        </p:txBody>
      </p:sp>
      <p:sp>
        <p:nvSpPr>
          <p:cNvPr id="11283" name="AutoShape 19"/>
          <p:cNvSpPr/>
          <p:nvPr/>
        </p:nvSpPr>
        <p:spPr>
          <a:xfrm rot="-5400000">
            <a:off x="5717427" y="2592467"/>
            <a:ext cx="445204" cy="488156"/>
          </a:xfrm>
          <a:prstGeom prst="rightArrow">
            <a:avLst>
              <a:gd name="adj1" fmla="val 50000"/>
              <a:gd name="adj2" fmla="val 25000"/>
            </a:avLst>
          </a:prstGeom>
          <a:solidFill>
            <a:srgbClr val="FF3300"/>
          </a:solidFill>
          <a:ln w="9525" cap="flat" cmpd="sng">
            <a:solidFill>
              <a:srgbClr val="0000FF"/>
            </a:solidFill>
            <a:prstDash val="solid"/>
            <a:miter/>
            <a:headEnd type="none" w="med" len="med"/>
            <a:tailEnd type="none" w="med" len="med"/>
          </a:ln>
        </p:spPr>
        <p:txBody>
          <a:bodyPr vert="eaVert" anchor="ctr">
            <a:spAutoFit/>
          </a:bodyPr>
          <a:lstStyle/>
          <a:p>
            <a:pPr lvl="0" indent="0" algn="ctr">
              <a:spcBef>
                <a:spcPct val="50000"/>
              </a:spcBef>
              <a:buFont typeface="Arial" panose="020B0604020202020204" pitchFamily="34" charset="0"/>
              <a:buNone/>
            </a:pPr>
            <a:endParaRPr lang="zh-CN" altLang="en-US" sz="1350" dirty="0">
              <a:latin typeface="Arial" panose="020B0604020202020204" pitchFamily="34" charset="0"/>
              <a:ea typeface="宋体" panose="02010600030101010101" pitchFamily="2" charset="-122"/>
            </a:endParaRPr>
          </a:p>
        </p:txBody>
      </p:sp>
      <p:sp>
        <p:nvSpPr>
          <p:cNvPr id="11284" name="Text Box 20"/>
          <p:cNvSpPr txBox="1"/>
          <p:nvPr/>
        </p:nvSpPr>
        <p:spPr>
          <a:xfrm>
            <a:off x="4667250" y="2059940"/>
            <a:ext cx="2400300" cy="460375"/>
          </a:xfrm>
          <a:prstGeom prst="rect">
            <a:avLst/>
          </a:prstGeom>
          <a:noFill/>
          <a:ln w="28575" cap="flat" cmpd="sng">
            <a:solidFill>
              <a:srgbClr val="0000FF"/>
            </a:solidFill>
            <a:prstDash val="solid"/>
            <a:miter/>
            <a:headEnd type="none" w="med" len="med"/>
            <a:tailEnd type="none" w="med" len="med"/>
          </a:ln>
        </p:spPr>
        <p:txBody>
          <a:bodyPr wrap="square" anchor="t">
            <a:spAutoFit/>
          </a:bodyPr>
          <a:lstStyle/>
          <a:p>
            <a:pPr lvl="0" indent="0" algn="ctr">
              <a:spcBef>
                <a:spcPct val="50000"/>
              </a:spcBef>
              <a:buFont typeface="Arial" panose="020B0604020202020204" pitchFamily="34" charset="0"/>
              <a:buNone/>
            </a:pPr>
            <a:r>
              <a:rPr lang="zh-CN" altLang="en-US" sz="2400" b="1" dirty="0">
                <a:latin typeface="Arial" panose="020B0604020202020204" pitchFamily="34" charset="0"/>
                <a:ea typeface="华文行楷" panose="02010800040101010101" pitchFamily="2" charset="-122"/>
              </a:rPr>
              <a:t>（</a:t>
            </a:r>
            <a:r>
              <a:rPr lang="en-US" altLang="zh-CN" sz="2400" b="1" dirty="0">
                <a:latin typeface="Arial" panose="020B0604020202020204" pitchFamily="34" charset="0"/>
                <a:ea typeface="华文行楷" panose="02010800040101010101" pitchFamily="2" charset="-122"/>
              </a:rPr>
              <a:t>4</a:t>
            </a:r>
            <a:r>
              <a:rPr lang="zh-CN" altLang="en-US" sz="2400" b="1" dirty="0">
                <a:latin typeface="Arial" panose="020B0604020202020204" pitchFamily="34" charset="0"/>
                <a:ea typeface="华文行楷" panose="02010800040101010101" pitchFamily="2" charset="-122"/>
              </a:rPr>
              <a:t>）历史史实</a:t>
            </a:r>
            <a:endParaRPr lang="zh-CN" altLang="en-US" sz="2400" b="1" dirty="0">
              <a:latin typeface="Arial" panose="020B0604020202020204" pitchFamily="34" charset="0"/>
              <a:ea typeface="华文行楷" panose="02010800040101010101" pitchFamily="2" charset="-122"/>
            </a:endParaRPr>
          </a:p>
        </p:txBody>
      </p:sp>
      <p:sp>
        <p:nvSpPr>
          <p:cNvPr id="11285" name="Text Box 21"/>
          <p:cNvSpPr txBox="1"/>
          <p:nvPr/>
        </p:nvSpPr>
        <p:spPr>
          <a:xfrm>
            <a:off x="3009900" y="6461760"/>
            <a:ext cx="4343400" cy="398780"/>
          </a:xfrm>
          <a:prstGeom prst="rect">
            <a:avLst/>
          </a:prstGeom>
          <a:noFill/>
          <a:ln w="9525">
            <a:noFill/>
          </a:ln>
        </p:spPr>
        <p:txBody>
          <a:bodyPr anchor="t">
            <a:spAutoFit/>
          </a:bodyPr>
          <a:lstStyle/>
          <a:p>
            <a:pPr lvl="0" algn="l">
              <a:spcBef>
                <a:spcPct val="50000"/>
              </a:spcBef>
              <a:buFont typeface="Arial" panose="020B0604020202020204" pitchFamily="34" charset="0"/>
              <a:buNone/>
            </a:pPr>
            <a:r>
              <a:rPr lang="zh-CN" altLang="en-US" sz="2000" b="1" dirty="0">
                <a:latin typeface="黑体" panose="02010609060101010101" pitchFamily="49" charset="-122"/>
                <a:ea typeface="黑体" panose="02010609060101010101" pitchFamily="49" charset="-122"/>
              </a:rPr>
              <a:t>（4）考查历史表象对应的史实。</a:t>
            </a:r>
            <a:endParaRPr lang="zh-CN" altLang="en-US" sz="2000" b="1" dirty="0">
              <a:latin typeface="黑体" panose="02010609060101010101" pitchFamily="49" charset="-122"/>
              <a:ea typeface="黑体" panose="02010609060101010101" pitchFamily="49" charset="-122"/>
            </a:endParaRPr>
          </a:p>
        </p:txBody>
      </p:sp>
      <p:sp>
        <p:nvSpPr>
          <p:cNvPr id="11287" name="AutoShape 23"/>
          <p:cNvSpPr/>
          <p:nvPr/>
        </p:nvSpPr>
        <p:spPr>
          <a:xfrm>
            <a:off x="7581900" y="4788535"/>
            <a:ext cx="1771650" cy="511175"/>
          </a:xfrm>
          <a:prstGeom prst="wedgeEllipseCallout">
            <a:avLst>
              <a:gd name="adj1" fmla="val -72713"/>
              <a:gd name="adj2" fmla="val -42130"/>
            </a:avLst>
          </a:prstGeom>
          <a:solidFill>
            <a:srgbClr val="FFFF99"/>
          </a:solidFill>
          <a:ln w="9525" cap="flat" cmpd="sng">
            <a:solidFill>
              <a:srgbClr val="0000FF"/>
            </a:solidFill>
            <a:prstDash val="solid"/>
            <a:miter/>
            <a:headEnd type="none" w="med" len="med"/>
            <a:tailEnd type="none" w="med" len="med"/>
          </a:ln>
        </p:spPr>
        <p:txBody>
          <a:bodyPr anchor="t"/>
          <a:lstStyle/>
          <a:p>
            <a:pPr lvl="0" indent="0" algn="ctr">
              <a:spcBef>
                <a:spcPct val="50000"/>
              </a:spcBef>
              <a:buFont typeface="Arial" panose="020B0604020202020204" pitchFamily="34" charset="0"/>
              <a:buNone/>
            </a:pPr>
            <a:r>
              <a:rPr lang="zh-CN" altLang="en-US" sz="2100" b="1" dirty="0">
                <a:solidFill>
                  <a:srgbClr val="FF0000"/>
                </a:solidFill>
                <a:latin typeface="Arial" panose="020B0604020202020204" pitchFamily="34" charset="0"/>
                <a:ea typeface="华文行楷" panose="02010800040101010101" pitchFamily="2" charset="-122"/>
              </a:rPr>
              <a:t>难度最大</a:t>
            </a:r>
            <a:endParaRPr lang="zh-CN" altLang="en-US" sz="2100" b="1" dirty="0">
              <a:solidFill>
                <a:srgbClr val="FF0000"/>
              </a:solidFill>
              <a:latin typeface="Arial" panose="020B0604020202020204" pitchFamily="34" charset="0"/>
              <a:ea typeface="华文行楷" panose="02010800040101010101" pitchFamily="2" charset="-122"/>
            </a:endParaRPr>
          </a:p>
        </p:txBody>
      </p:sp>
      <p:sp>
        <p:nvSpPr>
          <p:cNvPr id="4" name="文本框 3"/>
          <p:cNvSpPr txBox="1"/>
          <p:nvPr/>
        </p:nvSpPr>
        <p:spPr>
          <a:xfrm>
            <a:off x="288290" y="309880"/>
            <a:ext cx="7493000" cy="706755"/>
          </a:xfrm>
          <a:prstGeom prst="rect">
            <a:avLst/>
          </a:prstGeom>
          <a:noFill/>
        </p:spPr>
        <p:txBody>
          <a:bodyPr wrap="square" rtlCol="0">
            <a:spAutoFit/>
          </a:bodyPr>
          <a:p>
            <a:r>
              <a:rPr lang="zh-CN" altLang="en-US" sz="4000"/>
              <a:t>（二）、选择题</a:t>
            </a:r>
            <a:endParaRPr lang="zh-CN" altLang="en-US"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additive="base">
                                        <p:cTn id="12" dur="500" fill="hold"/>
                                        <p:tgtEl>
                                          <p:spTgt spid="41996"/>
                                        </p:tgtEl>
                                        <p:attrNameLst>
                                          <p:attrName>ppt_x</p:attrName>
                                        </p:attrNameLst>
                                      </p:cBhvr>
                                      <p:tavLst>
                                        <p:tav tm="0">
                                          <p:val>
                                            <p:strVal val="#ppt_x"/>
                                          </p:val>
                                        </p:tav>
                                        <p:tav tm="100000">
                                          <p:val>
                                            <p:strVal val="#ppt_x"/>
                                          </p:val>
                                        </p:tav>
                                      </p:tavLst>
                                    </p:anim>
                                    <p:anim calcmode="lin" valueType="num">
                                      <p:cBhvr additive="base">
                                        <p:cTn id="13" dur="500" fill="hold"/>
                                        <p:tgtEl>
                                          <p:spTgt spid="4199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77"/>
                                        </p:tgtEl>
                                        <p:attrNameLst>
                                          <p:attrName>style.visibility</p:attrName>
                                        </p:attrNameLst>
                                      </p:cBhvr>
                                      <p:to>
                                        <p:strVal val="visible"/>
                                      </p:to>
                                    </p:set>
                                    <p:anim calcmode="lin" valueType="num">
                                      <p:cBhvr additive="base">
                                        <p:cTn id="18" dur="500" fill="hold"/>
                                        <p:tgtEl>
                                          <p:spTgt spid="11277"/>
                                        </p:tgtEl>
                                        <p:attrNameLst>
                                          <p:attrName>ppt_x</p:attrName>
                                        </p:attrNameLst>
                                      </p:cBhvr>
                                      <p:tavLst>
                                        <p:tav tm="0">
                                          <p:val>
                                            <p:strVal val="#ppt_x"/>
                                          </p:val>
                                        </p:tav>
                                        <p:tav tm="100000">
                                          <p:val>
                                            <p:strVal val="#ppt_x"/>
                                          </p:val>
                                        </p:tav>
                                      </p:tavLst>
                                    </p:anim>
                                    <p:anim calcmode="lin" valueType="num">
                                      <p:cBhvr additive="base">
                                        <p:cTn id="19"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41987"/>
                                        </p:tgtEl>
                                        <p:attrNameLst>
                                          <p:attrName>style.visibility</p:attrName>
                                        </p:attrNameLst>
                                      </p:cBhvr>
                                      <p:to>
                                        <p:strVal val="visible"/>
                                      </p:to>
                                    </p:set>
                                    <p:animEffect transition="in" filter="slide(fromBottom)">
                                      <p:cBhvr>
                                        <p:cTn id="24" dur="500"/>
                                        <p:tgtEl>
                                          <p:spTgt spid="4198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1266"/>
                                        </p:tgtEl>
                                        <p:attrNameLst>
                                          <p:attrName>style.visibility</p:attrName>
                                        </p:attrNameLst>
                                      </p:cBhvr>
                                      <p:to>
                                        <p:strVal val="visible"/>
                                      </p:to>
                                    </p:set>
                                    <p:animEffect transition="in" filter="slide(fromBottom)">
                                      <p:cBhvr>
                                        <p:cTn id="29" dur="500"/>
                                        <p:tgtEl>
                                          <p:spTgt spid="11266"/>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11269"/>
                                        </p:tgtEl>
                                        <p:attrNameLst>
                                          <p:attrName>style.visibility</p:attrName>
                                        </p:attrNameLst>
                                      </p:cBhvr>
                                      <p:to>
                                        <p:strVal val="visible"/>
                                      </p:to>
                                    </p:set>
                                    <p:animEffect transition="in" filter="slide(fromBottom)">
                                      <p:cBhvr>
                                        <p:cTn id="34" dur="500"/>
                                        <p:tgtEl>
                                          <p:spTgt spid="11269"/>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1268"/>
                                        </p:tgtEl>
                                        <p:attrNameLst>
                                          <p:attrName>style.visibility</p:attrName>
                                        </p:attrNameLst>
                                      </p:cBhvr>
                                      <p:to>
                                        <p:strVal val="visible"/>
                                      </p:to>
                                    </p:set>
                                    <p:animEffect transition="in" filter="slide(fromBottom)">
                                      <p:cBhvr>
                                        <p:cTn id="39" dur="500"/>
                                        <p:tgtEl>
                                          <p:spTgt spid="1126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1283"/>
                                        </p:tgtEl>
                                        <p:attrNameLst>
                                          <p:attrName>style.visibility</p:attrName>
                                        </p:attrNameLst>
                                      </p:cBhvr>
                                      <p:to>
                                        <p:strVal val="visible"/>
                                      </p:to>
                                    </p:set>
                                    <p:anim calcmode="lin" valueType="num">
                                      <p:cBhvr additive="base">
                                        <p:cTn id="44" dur="500" fill="hold"/>
                                        <p:tgtEl>
                                          <p:spTgt spid="11283"/>
                                        </p:tgtEl>
                                        <p:attrNameLst>
                                          <p:attrName>ppt_x</p:attrName>
                                        </p:attrNameLst>
                                      </p:cBhvr>
                                      <p:tavLst>
                                        <p:tav tm="0">
                                          <p:val>
                                            <p:strVal val="#ppt_x"/>
                                          </p:val>
                                        </p:tav>
                                        <p:tav tm="100000">
                                          <p:val>
                                            <p:strVal val="#ppt_x"/>
                                          </p:val>
                                        </p:tav>
                                      </p:tavLst>
                                    </p:anim>
                                    <p:anim calcmode="lin" valueType="num">
                                      <p:cBhvr additive="base">
                                        <p:cTn id="45" dur="500" fill="hold"/>
                                        <p:tgtEl>
                                          <p:spTgt spid="1128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1284"/>
                                        </p:tgtEl>
                                        <p:attrNameLst>
                                          <p:attrName>style.visibility</p:attrName>
                                        </p:attrNameLst>
                                      </p:cBhvr>
                                      <p:to>
                                        <p:strVal val="visible"/>
                                      </p:to>
                                    </p:set>
                                    <p:anim calcmode="lin" valueType="num">
                                      <p:cBhvr additive="base">
                                        <p:cTn id="50" dur="500" fill="hold"/>
                                        <p:tgtEl>
                                          <p:spTgt spid="11284"/>
                                        </p:tgtEl>
                                        <p:attrNameLst>
                                          <p:attrName>ppt_x</p:attrName>
                                        </p:attrNameLst>
                                      </p:cBhvr>
                                      <p:tavLst>
                                        <p:tav tm="0">
                                          <p:val>
                                            <p:strVal val="#ppt_x"/>
                                          </p:val>
                                        </p:tav>
                                        <p:tav tm="100000">
                                          <p:val>
                                            <p:strVal val="#ppt_x"/>
                                          </p:val>
                                        </p:tav>
                                      </p:tavLst>
                                    </p:anim>
                                    <p:anim calcmode="lin" valueType="num">
                                      <p:cBhvr additive="base">
                                        <p:cTn id="51" dur="500" fill="hold"/>
                                        <p:tgtEl>
                                          <p:spTgt spid="11284"/>
                                        </p:tgtEl>
                                        <p:attrNameLst>
                                          <p:attrName>ppt_y</p:attrName>
                                        </p:attrNameLst>
                                      </p:cBhvr>
                                      <p:tavLst>
                                        <p:tav tm="0">
                                          <p:val>
                                            <p:strVal val="1+#ppt_h/2"/>
                                          </p:val>
                                        </p:tav>
                                        <p:tav tm="100000">
                                          <p:val>
                                            <p:strVal val="#ppt_y"/>
                                          </p:val>
                                        </p:tav>
                                      </p:tavLst>
                                    </p:anim>
                                  </p:childTnLst>
                                </p:cTn>
                              </p:par>
                              <p:par>
                                <p:cTn id="52" presetID="12" presetClass="entr" presetSubtype="4" fill="hold" grpId="0" nodeType="withEffect">
                                  <p:stCondLst>
                                    <p:cond delay="0"/>
                                  </p:stCondLst>
                                  <p:childTnLst>
                                    <p:set>
                                      <p:cBhvr>
                                        <p:cTn id="53" dur="1" fill="hold">
                                          <p:stCondLst>
                                            <p:cond delay="0"/>
                                          </p:stCondLst>
                                        </p:cTn>
                                        <p:tgtEl>
                                          <p:spTgt spid="11271"/>
                                        </p:tgtEl>
                                        <p:attrNameLst>
                                          <p:attrName>style.visibility</p:attrName>
                                        </p:attrNameLst>
                                      </p:cBhvr>
                                      <p:to>
                                        <p:strVal val="visible"/>
                                      </p:to>
                                    </p:set>
                                    <p:animEffect transition="in" filter="slide(fromBottom)">
                                      <p:cBhvr>
                                        <p:cTn id="54" dur="500"/>
                                        <p:tgtEl>
                                          <p:spTgt spid="11271"/>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11272"/>
                                        </p:tgtEl>
                                        <p:attrNameLst>
                                          <p:attrName>style.visibility</p:attrName>
                                        </p:attrNameLst>
                                      </p:cBhvr>
                                      <p:to>
                                        <p:strVal val="visible"/>
                                      </p:to>
                                    </p:set>
                                    <p:animEffect transition="in" filter="slide(fromBottom)">
                                      <p:cBhvr>
                                        <p:cTn id="57" dur="500"/>
                                        <p:tgtEl>
                                          <p:spTgt spid="11272"/>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11273"/>
                                        </p:tgtEl>
                                        <p:attrNameLst>
                                          <p:attrName>style.visibility</p:attrName>
                                        </p:attrNameLst>
                                      </p:cBhvr>
                                      <p:to>
                                        <p:strVal val="visible"/>
                                      </p:to>
                                    </p:set>
                                    <p:animEffect transition="in" filter="slide(fromBottom)">
                                      <p:cBhvr>
                                        <p:cTn id="60" dur="500"/>
                                        <p:tgtEl>
                                          <p:spTgt spid="11273"/>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11285"/>
                                        </p:tgtEl>
                                        <p:attrNameLst>
                                          <p:attrName>style.visibility</p:attrName>
                                        </p:attrNameLst>
                                      </p:cBhvr>
                                      <p:to>
                                        <p:strVal val="visible"/>
                                      </p:to>
                                    </p:set>
                                    <p:animEffect transition="in" filter="slide(fromBottom)">
                                      <p:cBhvr>
                                        <p:cTn id="63" dur="500"/>
                                        <p:tgtEl>
                                          <p:spTgt spid="11285"/>
                                        </p:tgtEl>
                                      </p:cBhvr>
                                    </p:animEffect>
                                  </p:childTnLst>
                                </p:cTn>
                              </p:par>
                              <p:par>
                                <p:cTn id="64" presetID="8" presetClass="entr" presetSubtype="32" fill="hold" grpId="0" nodeType="withEffect">
                                  <p:stCondLst>
                                    <p:cond delay="0"/>
                                  </p:stCondLst>
                                  <p:childTnLst>
                                    <p:set>
                                      <p:cBhvr>
                                        <p:cTn id="65" dur="1" fill="hold">
                                          <p:stCondLst>
                                            <p:cond delay="0"/>
                                          </p:stCondLst>
                                        </p:cTn>
                                        <p:tgtEl>
                                          <p:spTgt spid="11287"/>
                                        </p:tgtEl>
                                        <p:attrNameLst>
                                          <p:attrName>style.visibility</p:attrName>
                                        </p:attrNameLst>
                                      </p:cBhvr>
                                      <p:to>
                                        <p:strVal val="visible"/>
                                      </p:to>
                                    </p:set>
                                    <p:animEffect transition="in" filter="diamond(out)">
                                      <p:cBhvr>
                                        <p:cTn id="66" dur="1000"/>
                                        <p:tgtEl>
                                          <p:spTgt spid="11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ldLvl="0" animBg="1"/>
      <p:bldP spid="41987" grpId="0" bldLvl="0" animBg="1"/>
      <p:bldP spid="11268" grpId="0" bldLvl="0" animBg="1"/>
      <p:bldP spid="11269" grpId="0" bldLvl="0" animBg="1"/>
      <p:bldP spid="11271" grpId="0"/>
      <p:bldP spid="11272" grpId="0"/>
      <p:bldP spid="11273" grpId="0"/>
      <p:bldP spid="11277" grpId="0" bldLvl="0" animBg="1"/>
      <p:bldP spid="41996" grpId="0" bldLvl="0" animBg="1"/>
      <p:bldP spid="11283" grpId="0" bldLvl="0" animBg="1"/>
      <p:bldP spid="11284" grpId="0" bldLvl="0" animBg="1"/>
      <p:bldP spid="11285" grpId="0"/>
      <p:bldP spid="11287"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84860" y="1912620"/>
            <a:ext cx="5568315" cy="2738120"/>
          </a:xfrm>
          <a:prstGeom prst="rect">
            <a:avLst/>
          </a:prstGeom>
          <a:noFill/>
        </p:spPr>
        <p:txBody>
          <a:bodyPr wrap="square" rtlCol="0">
            <a:spAutoFit/>
          </a:bodyPr>
          <a:lstStyle/>
          <a:p>
            <a:r>
              <a:rPr lang="zh-CN" altLang="en-US" sz="3200" b="1">
                <a:solidFill>
                  <a:srgbClr val="FF0000"/>
                </a:solidFill>
                <a:latin typeface="楷体" panose="02010609060101010101" charset="-122"/>
                <a:ea typeface="楷体" panose="02010609060101010101" charset="-122"/>
              </a:rPr>
              <a:t>题干三要看：</a:t>
            </a:r>
            <a:endParaRPr lang="zh-CN" altLang="en-US" sz="3200" b="1">
              <a:solidFill>
                <a:srgbClr val="FF0000"/>
              </a:solidFill>
              <a:latin typeface="楷体" panose="02010609060101010101" charset="-122"/>
              <a:ea typeface="楷体" panose="02010609060101010101" charset="-122"/>
            </a:endParaRPr>
          </a:p>
          <a:p>
            <a:r>
              <a:rPr lang="en-US" altLang="zh-CN" sz="2800" b="1">
                <a:latin typeface="楷体" panose="02010609060101010101" charset="-122"/>
                <a:ea typeface="楷体" panose="02010609060101010101" charset="-122"/>
              </a:rPr>
              <a:t>1</a:t>
            </a:r>
            <a:r>
              <a:rPr lang="zh-CN" altLang="en-US" sz="2800" b="1">
                <a:latin typeface="楷体" panose="02010609060101010101" charset="-122"/>
                <a:ea typeface="楷体" panose="02010609060101010101" charset="-122"/>
              </a:rPr>
              <a:t>、看时间、空间、界定答题范围</a:t>
            </a:r>
            <a:endParaRPr lang="zh-CN" altLang="en-US" sz="2800" b="1">
              <a:latin typeface="楷体" panose="02010609060101010101" charset="-122"/>
              <a:ea typeface="楷体" panose="02010609060101010101" charset="-122"/>
            </a:endParaRPr>
          </a:p>
          <a:p>
            <a:endParaRPr lang="en-US" altLang="zh-CN" sz="2800" b="1">
              <a:latin typeface="楷体" panose="02010609060101010101" charset="-122"/>
              <a:ea typeface="楷体" panose="02010609060101010101" charset="-122"/>
            </a:endParaRPr>
          </a:p>
          <a:p>
            <a:r>
              <a:rPr lang="en-US" altLang="zh-CN" sz="2800" b="1">
                <a:latin typeface="楷体" panose="02010609060101010101" charset="-122"/>
                <a:ea typeface="楷体" panose="02010609060101010101" charset="-122"/>
              </a:rPr>
              <a:t>2</a:t>
            </a:r>
            <a:r>
              <a:rPr lang="zh-CN" altLang="en-US" sz="2800" b="1">
                <a:latin typeface="楷体" panose="02010609060101010101" charset="-122"/>
                <a:ea typeface="楷体" panose="02010609060101010101" charset="-122"/>
              </a:rPr>
              <a:t>、看肯定、否定确定答题方向</a:t>
            </a:r>
            <a:endParaRPr lang="zh-CN" altLang="en-US" sz="2800" b="1">
              <a:latin typeface="楷体" panose="02010609060101010101" charset="-122"/>
              <a:ea typeface="楷体" panose="02010609060101010101" charset="-122"/>
            </a:endParaRPr>
          </a:p>
          <a:p>
            <a:endParaRPr lang="en-US" altLang="zh-CN" sz="2800" b="1">
              <a:latin typeface="楷体" panose="02010609060101010101" charset="-122"/>
              <a:ea typeface="楷体" panose="02010609060101010101" charset="-122"/>
            </a:endParaRPr>
          </a:p>
          <a:p>
            <a:r>
              <a:rPr lang="en-US" altLang="zh-CN" sz="2800" b="1">
                <a:latin typeface="楷体" panose="02010609060101010101" charset="-122"/>
                <a:ea typeface="楷体" panose="02010609060101010101" charset="-122"/>
              </a:rPr>
              <a:t>3</a:t>
            </a:r>
            <a:r>
              <a:rPr lang="zh-CN" altLang="en-US" sz="2800" b="1">
                <a:latin typeface="楷体" panose="02010609060101010101" charset="-122"/>
                <a:ea typeface="楷体" panose="02010609060101010101" charset="-122"/>
              </a:rPr>
              <a:t>、看关键词明确内涵外延</a:t>
            </a:r>
            <a:endParaRPr lang="zh-CN" altLang="en-US" sz="2800" b="1">
              <a:latin typeface="楷体" panose="02010609060101010101" charset="-122"/>
              <a:ea typeface="楷体" panose="02010609060101010101" charset="-122"/>
            </a:endParaRPr>
          </a:p>
        </p:txBody>
      </p:sp>
      <p:sp>
        <p:nvSpPr>
          <p:cNvPr id="3" name="文本框 2"/>
          <p:cNvSpPr txBox="1"/>
          <p:nvPr/>
        </p:nvSpPr>
        <p:spPr>
          <a:xfrm>
            <a:off x="7606030" y="1933575"/>
            <a:ext cx="4426585" cy="2738120"/>
          </a:xfrm>
          <a:prstGeom prst="rect">
            <a:avLst/>
          </a:prstGeom>
          <a:noFill/>
        </p:spPr>
        <p:txBody>
          <a:bodyPr wrap="square" rtlCol="0">
            <a:spAutoFit/>
          </a:bodyPr>
          <a:lstStyle/>
          <a:p>
            <a:r>
              <a:rPr lang="zh-CN" altLang="en-US" sz="3200">
                <a:solidFill>
                  <a:srgbClr val="FF0000"/>
                </a:solidFill>
                <a:latin typeface="楷体" panose="02010609060101010101" charset="-122"/>
                <a:ea typeface="楷体" panose="02010609060101010101" charset="-122"/>
              </a:rPr>
              <a:t>选项三要思：</a:t>
            </a:r>
            <a:endParaRPr lang="zh-CN" altLang="en-US" sz="3200">
              <a:solidFill>
                <a:srgbClr val="FF0000"/>
              </a:solidFill>
              <a:latin typeface="楷体" panose="02010609060101010101" charset="-122"/>
              <a:ea typeface="楷体" panose="02010609060101010101" charset="-122"/>
            </a:endParaRPr>
          </a:p>
          <a:p>
            <a:r>
              <a:rPr lang="en-US" altLang="zh-CN" sz="2800" b="1">
                <a:latin typeface="楷体" panose="02010609060101010101" charset="-122"/>
                <a:ea typeface="楷体" panose="02010609060101010101" charset="-122"/>
              </a:rPr>
              <a:t>1</a:t>
            </a:r>
            <a:r>
              <a:rPr lang="zh-CN" altLang="en-US" sz="2800" b="1">
                <a:latin typeface="楷体" panose="02010609060101010101" charset="-122"/>
                <a:ea typeface="楷体" panose="02010609060101010101" charset="-122"/>
              </a:rPr>
              <a:t>、是否符合历史史实</a:t>
            </a:r>
            <a:endParaRPr lang="zh-CN" altLang="en-US" sz="2800" b="1">
              <a:latin typeface="楷体" panose="02010609060101010101" charset="-122"/>
              <a:ea typeface="楷体" panose="02010609060101010101" charset="-122"/>
            </a:endParaRPr>
          </a:p>
          <a:p>
            <a:endParaRPr lang="en-US" altLang="zh-CN" sz="2800" b="1">
              <a:latin typeface="楷体" panose="02010609060101010101" charset="-122"/>
              <a:ea typeface="楷体" panose="02010609060101010101" charset="-122"/>
            </a:endParaRPr>
          </a:p>
          <a:p>
            <a:r>
              <a:rPr lang="en-US" altLang="zh-CN" sz="2800" b="1">
                <a:latin typeface="楷体" panose="02010609060101010101" charset="-122"/>
                <a:ea typeface="楷体" panose="02010609060101010101" charset="-122"/>
              </a:rPr>
              <a:t>2</a:t>
            </a:r>
            <a:r>
              <a:rPr lang="zh-CN" altLang="en-US" sz="2800" b="1">
                <a:latin typeface="楷体" panose="02010609060101010101" charset="-122"/>
                <a:ea typeface="楷体" panose="02010609060101010101" charset="-122"/>
              </a:rPr>
              <a:t>、是否符合题干要求</a:t>
            </a:r>
            <a:endParaRPr lang="zh-CN" altLang="en-US" sz="2800" b="1">
              <a:latin typeface="楷体" panose="02010609060101010101" charset="-122"/>
              <a:ea typeface="楷体" panose="02010609060101010101" charset="-122"/>
            </a:endParaRPr>
          </a:p>
          <a:p>
            <a:endParaRPr lang="en-US" altLang="zh-CN" sz="2800" b="1">
              <a:latin typeface="楷体" panose="02010609060101010101" charset="-122"/>
              <a:ea typeface="楷体" panose="02010609060101010101" charset="-122"/>
            </a:endParaRPr>
          </a:p>
          <a:p>
            <a:r>
              <a:rPr lang="en-US" altLang="zh-CN" sz="2800" b="1">
                <a:latin typeface="楷体" panose="02010609060101010101" charset="-122"/>
                <a:ea typeface="楷体" panose="02010609060101010101" charset="-122"/>
              </a:rPr>
              <a:t>3</a:t>
            </a:r>
            <a:r>
              <a:rPr lang="zh-CN" altLang="en-US" sz="2800" b="1">
                <a:latin typeface="楷体" panose="02010609060101010101" charset="-122"/>
                <a:ea typeface="楷体" panose="02010609060101010101" charset="-122"/>
              </a:rPr>
              <a:t>、是否与题干有必然关系</a:t>
            </a:r>
            <a:endParaRPr lang="zh-CN" altLang="en-US" sz="2800" b="1">
              <a:latin typeface="楷体" panose="02010609060101010101" charset="-122"/>
              <a:ea typeface="楷体" panose="02010609060101010101" charset="-122"/>
            </a:endParaRPr>
          </a:p>
        </p:txBody>
      </p:sp>
      <p:sp>
        <p:nvSpPr>
          <p:cNvPr id="4" name="文本框 3"/>
          <p:cNvSpPr txBox="1"/>
          <p:nvPr/>
        </p:nvSpPr>
        <p:spPr>
          <a:xfrm>
            <a:off x="-3175" y="570865"/>
            <a:ext cx="5248910" cy="583565"/>
          </a:xfrm>
          <a:prstGeom prst="rect">
            <a:avLst/>
          </a:prstGeom>
          <a:noFill/>
        </p:spPr>
        <p:txBody>
          <a:bodyPr wrap="square" rtlCol="0">
            <a:spAutoFit/>
          </a:bodyPr>
          <a:lstStyle/>
          <a:p>
            <a:r>
              <a:rPr lang="zh-CN" altLang="en-US" sz="3200" b="1">
                <a:solidFill>
                  <a:schemeClr val="tx1"/>
                </a:solidFill>
              </a:rPr>
              <a:t>（</a:t>
            </a:r>
            <a:r>
              <a:rPr lang="en-US" altLang="zh-CN" sz="3200" b="1">
                <a:solidFill>
                  <a:schemeClr val="tx1"/>
                </a:solidFill>
              </a:rPr>
              <a:t>2</a:t>
            </a:r>
            <a:r>
              <a:rPr lang="zh-CN" altLang="en-US" sz="3200" b="1">
                <a:solidFill>
                  <a:schemeClr val="tx1"/>
                </a:solidFill>
              </a:rPr>
              <a:t>）选择题的思维角度</a:t>
            </a:r>
            <a:endParaRPr lang="zh-CN" altLang="en-US" sz="3200" b="1">
              <a:solidFill>
                <a:schemeClr val="tx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2"/>
          <p:cNvSpPr txBox="1"/>
          <p:nvPr/>
        </p:nvSpPr>
        <p:spPr>
          <a:xfrm>
            <a:off x="3238500" y="3477816"/>
            <a:ext cx="971550" cy="1407160"/>
          </a:xfrm>
          <a:prstGeom prst="rect">
            <a:avLst/>
          </a:prstGeom>
          <a:noFill/>
          <a:ln w="28575" cap="flat" cmpd="sng">
            <a:solidFill>
              <a:srgbClr val="0000FF"/>
            </a:solidFill>
            <a:prstDash val="solid"/>
            <a:miter/>
            <a:headEnd type="none" w="med" len="med"/>
            <a:tailEnd type="none" w="med" len="med"/>
          </a:ln>
        </p:spPr>
        <p:txBody>
          <a:bodyPr anchor="t">
            <a:spAutoFit/>
          </a:bodyPr>
          <a:lstStyle/>
          <a:p>
            <a:pPr lvl="0" indent="0" algn="ctr">
              <a:lnSpc>
                <a:spcPts val="3000"/>
              </a:lnSpc>
              <a:spcBef>
                <a:spcPct val="50000"/>
              </a:spcBef>
              <a:buFont typeface="Arial" panose="020B0604020202020204" pitchFamily="34" charset="0"/>
              <a:buNone/>
            </a:pPr>
            <a:r>
              <a:rPr lang="zh-CN" altLang="en-US" sz="2100" b="1" dirty="0">
                <a:latin typeface="Arial" panose="020B0604020202020204" pitchFamily="34" charset="0"/>
                <a:ea typeface="华文行楷" panose="02010800040101010101" pitchFamily="2" charset="-122"/>
              </a:rPr>
              <a:t>分析</a:t>
            </a:r>
            <a:endParaRPr lang="en-US" altLang="zh-CN" sz="2100" b="1" dirty="0">
              <a:latin typeface="Arial" panose="020B0604020202020204" pitchFamily="34" charset="0"/>
              <a:ea typeface="华文行楷" panose="02010800040101010101" pitchFamily="2" charset="-122"/>
            </a:endParaRPr>
          </a:p>
          <a:p>
            <a:pPr lvl="0" indent="0" algn="ctr">
              <a:lnSpc>
                <a:spcPts val="3000"/>
              </a:lnSpc>
              <a:spcBef>
                <a:spcPct val="50000"/>
              </a:spcBef>
              <a:buFont typeface="Arial" panose="020B0604020202020204" pitchFamily="34" charset="0"/>
              <a:buNone/>
            </a:pPr>
            <a:r>
              <a:rPr lang="zh-CN" altLang="en-US" sz="2100" b="1" dirty="0">
                <a:latin typeface="Arial" panose="020B0604020202020204" pitchFamily="34" charset="0"/>
                <a:ea typeface="华文行楷" panose="02010800040101010101" pitchFamily="2" charset="-122"/>
              </a:rPr>
              <a:t>因果题</a:t>
            </a:r>
            <a:endParaRPr lang="zh-CN" altLang="en-US" sz="2100" b="1" dirty="0">
              <a:latin typeface="Arial" panose="020B0604020202020204" pitchFamily="34" charset="0"/>
              <a:ea typeface="华文行楷" panose="02010800040101010101" pitchFamily="2" charset="-122"/>
            </a:endParaRPr>
          </a:p>
        </p:txBody>
      </p:sp>
      <p:sp>
        <p:nvSpPr>
          <p:cNvPr id="58370" name="AutoShape 3"/>
          <p:cNvSpPr/>
          <p:nvPr/>
        </p:nvSpPr>
        <p:spPr>
          <a:xfrm rot="10800000">
            <a:off x="4213622" y="3665867"/>
            <a:ext cx="567928" cy="493056"/>
          </a:xfrm>
          <a:prstGeom prst="rightArrow">
            <a:avLst>
              <a:gd name="adj1" fmla="val 50000"/>
              <a:gd name="adj2" fmla="val 46620"/>
            </a:avLst>
          </a:prstGeom>
          <a:solidFill>
            <a:srgbClr val="FF3300"/>
          </a:solidFill>
          <a:ln w="9525" cap="flat" cmpd="sng">
            <a:solidFill>
              <a:srgbClr val="0000FF"/>
            </a:solidFill>
            <a:prstDash val="solid"/>
            <a:miter/>
            <a:headEnd type="none" w="med" len="med"/>
            <a:tailEnd type="none" w="med" len="med"/>
          </a:ln>
        </p:spPr>
        <p:txBody>
          <a:bodyPr rot="10800000" anchor="ctr">
            <a:spAutoFit/>
          </a:bodyPr>
          <a:lstStyle/>
          <a:p>
            <a:pPr lvl="0" indent="0" algn="ctr">
              <a:spcBef>
                <a:spcPct val="50000"/>
              </a:spcBef>
              <a:buFont typeface="Arial" panose="020B0604020202020204" pitchFamily="34" charset="0"/>
              <a:buNone/>
            </a:pPr>
            <a:endParaRPr lang="zh-CN" altLang="en-US" sz="1050" dirty="0">
              <a:latin typeface="Arial" panose="020B0604020202020204" pitchFamily="34" charset="0"/>
              <a:ea typeface="宋体" panose="02010600030101010101" pitchFamily="2" charset="-122"/>
            </a:endParaRPr>
          </a:p>
        </p:txBody>
      </p:sp>
      <p:sp>
        <p:nvSpPr>
          <p:cNvPr id="58371" name="Text Box 4"/>
          <p:cNvSpPr txBox="1"/>
          <p:nvPr/>
        </p:nvSpPr>
        <p:spPr>
          <a:xfrm>
            <a:off x="8210550" y="3893344"/>
            <a:ext cx="971550" cy="737235"/>
          </a:xfrm>
          <a:prstGeom prst="rect">
            <a:avLst/>
          </a:prstGeom>
          <a:noFill/>
          <a:ln w="28575" cap="flat" cmpd="sng">
            <a:solidFill>
              <a:srgbClr val="0000FF"/>
            </a:solidFill>
            <a:prstDash val="solid"/>
            <a:miter/>
            <a:headEnd type="none" w="med" len="med"/>
            <a:tailEnd type="none" w="med" len="med"/>
          </a:ln>
        </p:spPr>
        <p:txBody>
          <a:bodyPr anchor="t">
            <a:spAutoFit/>
          </a:bodyPr>
          <a:lstStyle/>
          <a:p>
            <a:pPr lvl="0" indent="0">
              <a:spcBef>
                <a:spcPct val="50000"/>
              </a:spcBef>
              <a:buFont typeface="Arial" panose="020B0604020202020204" pitchFamily="34" charset="0"/>
              <a:buNone/>
            </a:pPr>
            <a:r>
              <a:rPr lang="zh-CN" altLang="en-US" sz="2100" b="1" dirty="0">
                <a:latin typeface="Arial" panose="020B0604020202020204" pitchFamily="34" charset="0"/>
                <a:ea typeface="华文行楷" panose="02010800040101010101" pitchFamily="2" charset="-122"/>
              </a:rPr>
              <a:t>评述题</a:t>
            </a:r>
            <a:endParaRPr lang="zh-CN" altLang="en-US" sz="2100" b="1" dirty="0">
              <a:latin typeface="Arial" panose="020B0604020202020204" pitchFamily="34" charset="0"/>
              <a:ea typeface="华文行楷" panose="02010800040101010101" pitchFamily="2" charset="-122"/>
            </a:endParaRPr>
          </a:p>
        </p:txBody>
      </p:sp>
      <p:sp>
        <p:nvSpPr>
          <p:cNvPr id="58372" name="AutoShape 5"/>
          <p:cNvSpPr/>
          <p:nvPr/>
        </p:nvSpPr>
        <p:spPr>
          <a:xfrm>
            <a:off x="7524750" y="3608717"/>
            <a:ext cx="685800" cy="493056"/>
          </a:xfrm>
          <a:prstGeom prst="rightArrow">
            <a:avLst>
              <a:gd name="adj1" fmla="val 50000"/>
              <a:gd name="adj2" fmla="val 50445"/>
            </a:avLst>
          </a:prstGeom>
          <a:solidFill>
            <a:srgbClr val="FF3300"/>
          </a:solidFill>
          <a:ln w="9525" cap="flat" cmpd="sng">
            <a:solidFill>
              <a:srgbClr val="0000FF"/>
            </a:solidFill>
            <a:prstDash val="solid"/>
            <a:miter/>
            <a:headEnd type="none" w="med" len="med"/>
            <a:tailEnd type="none" w="med" len="med"/>
          </a:ln>
        </p:spPr>
        <p:txBody>
          <a:bodyPr anchor="ctr">
            <a:spAutoFit/>
          </a:bodyPr>
          <a:lstStyle/>
          <a:p>
            <a:pPr lvl="0" indent="0" algn="ctr">
              <a:spcBef>
                <a:spcPct val="50000"/>
              </a:spcBef>
              <a:buFont typeface="Arial" panose="020B0604020202020204" pitchFamily="34" charset="0"/>
              <a:buNone/>
            </a:pPr>
            <a:endParaRPr lang="zh-CN" altLang="en-US" sz="1050" dirty="0">
              <a:latin typeface="Arial" panose="020B0604020202020204" pitchFamily="34" charset="0"/>
              <a:ea typeface="宋体" panose="02010600030101010101" pitchFamily="2" charset="-122"/>
            </a:endParaRPr>
          </a:p>
        </p:txBody>
      </p:sp>
      <p:sp>
        <p:nvSpPr>
          <p:cNvPr id="58373" name="Rectangle 7" descr="点式菱形"/>
          <p:cNvSpPr/>
          <p:nvPr/>
        </p:nvSpPr>
        <p:spPr>
          <a:xfrm>
            <a:off x="4781550" y="3728919"/>
            <a:ext cx="2743200" cy="299085"/>
          </a:xfrm>
          <a:prstGeom prst="rect">
            <a:avLst/>
          </a:prstGeom>
          <a:blipFill rotWithShape="0">
            <a:blip r:embed="rId1" cstate="print"/>
          </a:blipFill>
          <a:ln w="38100" cap="flat" cmpd="sng">
            <a:solidFill>
              <a:schemeClr val="tx1"/>
            </a:solidFill>
            <a:prstDash val="solid"/>
            <a:miter/>
            <a:headEnd type="none" w="med" len="med"/>
            <a:tailEnd type="none" w="med" len="med"/>
          </a:ln>
        </p:spPr>
        <p:txBody>
          <a:bodyPr anchor="ctr">
            <a:spAutoFit/>
          </a:bodyPr>
          <a:lstStyle/>
          <a:p>
            <a:pPr lvl="0" indent="0">
              <a:buFont typeface="Arial" panose="020B0604020202020204" pitchFamily="34" charset="0"/>
              <a:buNone/>
            </a:pPr>
            <a:endParaRPr lang="zh-CN" altLang="en-US" sz="1350" dirty="0">
              <a:latin typeface="Arial" panose="020B0604020202020204" pitchFamily="34" charset="0"/>
              <a:ea typeface="宋体" panose="02010600030101010101" pitchFamily="2" charset="-122"/>
            </a:endParaRPr>
          </a:p>
        </p:txBody>
      </p:sp>
      <p:sp>
        <p:nvSpPr>
          <p:cNvPr id="58374" name="Text Box 8"/>
          <p:cNvSpPr txBox="1"/>
          <p:nvPr/>
        </p:nvSpPr>
        <p:spPr>
          <a:xfrm>
            <a:off x="4838700" y="3621881"/>
            <a:ext cx="2628900" cy="506730"/>
          </a:xfrm>
          <a:prstGeom prst="rect">
            <a:avLst/>
          </a:prstGeom>
          <a:noFill/>
          <a:ln w="9525">
            <a:noFill/>
          </a:ln>
        </p:spPr>
        <p:txBody>
          <a:bodyPr anchor="t">
            <a:spAutoFit/>
          </a:bodyPr>
          <a:lstStyle/>
          <a:p>
            <a:pPr lvl="0" indent="0" algn="ctr">
              <a:spcBef>
                <a:spcPct val="50000"/>
              </a:spcBef>
              <a:buFont typeface="Arial" panose="020B0604020202020204" pitchFamily="34" charset="0"/>
              <a:buNone/>
            </a:pPr>
            <a:r>
              <a:rPr lang="zh-CN" altLang="en-US" sz="2700" b="1" dirty="0">
                <a:solidFill>
                  <a:srgbClr val="3333FF"/>
                </a:solidFill>
                <a:latin typeface="Arial" panose="020B0604020202020204" pitchFamily="34" charset="0"/>
                <a:ea typeface="黑体" panose="02010609060101010101" pitchFamily="49" charset="-122"/>
              </a:rPr>
              <a:t>新材料、新情境</a:t>
            </a:r>
            <a:endParaRPr lang="zh-CN" altLang="en-US" sz="2700" b="1" dirty="0">
              <a:solidFill>
                <a:srgbClr val="3333FF"/>
              </a:solidFill>
              <a:latin typeface="Arial" panose="020B0604020202020204" pitchFamily="34" charset="0"/>
              <a:ea typeface="黑体" panose="02010609060101010101" pitchFamily="49" charset="-122"/>
            </a:endParaRPr>
          </a:p>
        </p:txBody>
      </p:sp>
      <p:sp>
        <p:nvSpPr>
          <p:cNvPr id="58375" name="AutoShape 9"/>
          <p:cNvSpPr/>
          <p:nvPr/>
        </p:nvSpPr>
        <p:spPr>
          <a:xfrm rot="-5400000">
            <a:off x="4697399" y="2851547"/>
            <a:ext cx="793382" cy="400050"/>
          </a:xfrm>
          <a:prstGeom prst="rightArrow">
            <a:avLst>
              <a:gd name="adj1" fmla="val 50000"/>
              <a:gd name="adj2" fmla="val 45848"/>
            </a:avLst>
          </a:prstGeom>
          <a:solidFill>
            <a:srgbClr val="FF3300"/>
          </a:solidFill>
          <a:ln w="9525" cap="flat" cmpd="sng">
            <a:solidFill>
              <a:srgbClr val="0000FF"/>
            </a:solidFill>
            <a:prstDash val="solid"/>
            <a:miter/>
            <a:headEnd type="none" w="med" len="med"/>
            <a:tailEnd type="none" w="med" len="med"/>
          </a:ln>
        </p:spPr>
        <p:txBody>
          <a:bodyPr vert="eaVert" anchor="ctr">
            <a:spAutoFit/>
          </a:bodyPr>
          <a:lstStyle/>
          <a:p>
            <a:pPr lvl="0" indent="0" algn="ctr">
              <a:spcBef>
                <a:spcPct val="50000"/>
              </a:spcBef>
              <a:buFont typeface="Arial" panose="020B0604020202020204" pitchFamily="34" charset="0"/>
              <a:buNone/>
            </a:pPr>
            <a:endParaRPr lang="zh-CN" altLang="en-US" sz="1350" dirty="0">
              <a:latin typeface="Arial" panose="020B0604020202020204" pitchFamily="34" charset="0"/>
              <a:ea typeface="宋体" panose="02010600030101010101" pitchFamily="2" charset="-122"/>
            </a:endParaRPr>
          </a:p>
          <a:p>
            <a:pPr lvl="0" indent="0" algn="ctr">
              <a:spcBef>
                <a:spcPct val="50000"/>
              </a:spcBef>
              <a:buFont typeface="Arial" panose="020B0604020202020204" pitchFamily="34" charset="0"/>
              <a:buNone/>
            </a:pPr>
            <a:endParaRPr lang="zh-CN" altLang="en-US" sz="1350" dirty="0">
              <a:latin typeface="Arial" panose="020B0604020202020204" pitchFamily="34" charset="0"/>
              <a:ea typeface="宋体" panose="02010600030101010101" pitchFamily="2" charset="-122"/>
            </a:endParaRPr>
          </a:p>
        </p:txBody>
      </p:sp>
      <p:sp>
        <p:nvSpPr>
          <p:cNvPr id="58376" name="AutoShape 11"/>
          <p:cNvSpPr/>
          <p:nvPr/>
        </p:nvSpPr>
        <p:spPr>
          <a:xfrm rot="5400000">
            <a:off x="6714316" y="4498181"/>
            <a:ext cx="793382" cy="435769"/>
          </a:xfrm>
          <a:prstGeom prst="rightArrow">
            <a:avLst>
              <a:gd name="adj1" fmla="val 50000"/>
              <a:gd name="adj2" fmla="val 42090"/>
            </a:avLst>
          </a:prstGeom>
          <a:solidFill>
            <a:srgbClr val="FF3300"/>
          </a:solidFill>
          <a:ln w="9525" cap="flat" cmpd="sng">
            <a:solidFill>
              <a:srgbClr val="0000FF"/>
            </a:solidFill>
            <a:prstDash val="solid"/>
            <a:miter/>
            <a:headEnd type="none" w="med" len="med"/>
            <a:tailEnd type="none" w="med" len="med"/>
          </a:ln>
        </p:spPr>
        <p:txBody>
          <a:bodyPr rot="10800000" vert="eaVert" anchor="ctr">
            <a:spAutoFit/>
          </a:bodyPr>
          <a:lstStyle/>
          <a:p>
            <a:pPr lvl="0" indent="0" algn="ctr">
              <a:spcBef>
                <a:spcPct val="50000"/>
              </a:spcBef>
              <a:buFont typeface="Arial" panose="020B0604020202020204" pitchFamily="34" charset="0"/>
              <a:buNone/>
            </a:pPr>
            <a:endParaRPr lang="zh-CN" altLang="en-US" sz="1350" dirty="0">
              <a:latin typeface="Arial" panose="020B0604020202020204" pitchFamily="34" charset="0"/>
              <a:ea typeface="宋体" panose="02010600030101010101" pitchFamily="2" charset="-122"/>
            </a:endParaRPr>
          </a:p>
          <a:p>
            <a:pPr lvl="0" indent="0" algn="ctr">
              <a:spcBef>
                <a:spcPct val="50000"/>
              </a:spcBef>
              <a:buFont typeface="Arial" panose="020B0604020202020204" pitchFamily="34" charset="0"/>
              <a:buNone/>
            </a:pPr>
            <a:endParaRPr lang="zh-CN" altLang="en-US" sz="1350" dirty="0">
              <a:latin typeface="Arial" panose="020B0604020202020204" pitchFamily="34" charset="0"/>
              <a:ea typeface="宋体" panose="02010600030101010101" pitchFamily="2" charset="-122"/>
            </a:endParaRPr>
          </a:p>
        </p:txBody>
      </p:sp>
      <p:sp>
        <p:nvSpPr>
          <p:cNvPr id="58377" name="AutoShape 14"/>
          <p:cNvSpPr/>
          <p:nvPr/>
        </p:nvSpPr>
        <p:spPr>
          <a:xfrm rot="-5400000">
            <a:off x="6811949" y="2851547"/>
            <a:ext cx="793382" cy="400050"/>
          </a:xfrm>
          <a:prstGeom prst="rightArrow">
            <a:avLst>
              <a:gd name="adj1" fmla="val 50000"/>
              <a:gd name="adj2" fmla="val 45848"/>
            </a:avLst>
          </a:prstGeom>
          <a:solidFill>
            <a:srgbClr val="FF3300"/>
          </a:solidFill>
          <a:ln w="9525" cap="flat" cmpd="sng">
            <a:solidFill>
              <a:srgbClr val="0000FF"/>
            </a:solidFill>
            <a:prstDash val="solid"/>
            <a:miter/>
            <a:headEnd type="none" w="med" len="med"/>
            <a:tailEnd type="none" w="med" len="med"/>
          </a:ln>
        </p:spPr>
        <p:txBody>
          <a:bodyPr vert="eaVert" anchor="ctr">
            <a:spAutoFit/>
          </a:bodyPr>
          <a:lstStyle/>
          <a:p>
            <a:pPr lvl="0" indent="0" algn="ctr">
              <a:spcBef>
                <a:spcPct val="50000"/>
              </a:spcBef>
              <a:buFont typeface="Arial" panose="020B0604020202020204" pitchFamily="34" charset="0"/>
              <a:buNone/>
            </a:pPr>
            <a:endParaRPr lang="zh-CN" altLang="en-US" sz="1350" dirty="0">
              <a:latin typeface="Arial" panose="020B0604020202020204" pitchFamily="34" charset="0"/>
              <a:ea typeface="宋体" panose="02010600030101010101" pitchFamily="2" charset="-122"/>
            </a:endParaRPr>
          </a:p>
          <a:p>
            <a:pPr lvl="0" indent="0" algn="ctr">
              <a:spcBef>
                <a:spcPct val="50000"/>
              </a:spcBef>
              <a:buFont typeface="Arial" panose="020B0604020202020204" pitchFamily="34" charset="0"/>
              <a:buNone/>
            </a:pPr>
            <a:endParaRPr lang="zh-CN" altLang="en-US" sz="1350" dirty="0">
              <a:latin typeface="Arial" panose="020B0604020202020204" pitchFamily="34" charset="0"/>
              <a:ea typeface="宋体" panose="02010600030101010101" pitchFamily="2" charset="-122"/>
            </a:endParaRPr>
          </a:p>
        </p:txBody>
      </p:sp>
      <p:sp>
        <p:nvSpPr>
          <p:cNvPr id="58378" name="AutoShape 15"/>
          <p:cNvSpPr/>
          <p:nvPr/>
        </p:nvSpPr>
        <p:spPr>
          <a:xfrm rot="5400000">
            <a:off x="4711016" y="4444604"/>
            <a:ext cx="793531" cy="488156"/>
          </a:xfrm>
          <a:prstGeom prst="rightArrow">
            <a:avLst>
              <a:gd name="adj1" fmla="val 50000"/>
              <a:gd name="adj2" fmla="val 37634"/>
            </a:avLst>
          </a:prstGeom>
          <a:solidFill>
            <a:srgbClr val="FF3300"/>
          </a:solidFill>
          <a:ln w="9525" cap="flat" cmpd="sng">
            <a:solidFill>
              <a:srgbClr val="0000FF"/>
            </a:solidFill>
            <a:prstDash val="solid"/>
            <a:miter/>
            <a:headEnd type="none" w="med" len="med"/>
            <a:tailEnd type="none" w="med" len="med"/>
          </a:ln>
        </p:spPr>
        <p:txBody>
          <a:bodyPr rot="10800000" vert="eaVert" anchor="ctr">
            <a:spAutoFit/>
          </a:bodyPr>
          <a:lstStyle/>
          <a:p>
            <a:pPr lvl="0" indent="0" algn="ctr">
              <a:spcBef>
                <a:spcPct val="50000"/>
              </a:spcBef>
              <a:buFont typeface="Arial" panose="020B0604020202020204" pitchFamily="34" charset="0"/>
              <a:buNone/>
            </a:pPr>
            <a:endParaRPr lang="zh-CN" altLang="en-US" sz="1350" dirty="0">
              <a:latin typeface="Arial" panose="020B0604020202020204" pitchFamily="34" charset="0"/>
              <a:ea typeface="宋体" panose="02010600030101010101" pitchFamily="2" charset="-122"/>
            </a:endParaRPr>
          </a:p>
          <a:p>
            <a:pPr lvl="0" indent="0" algn="ctr">
              <a:spcBef>
                <a:spcPct val="50000"/>
              </a:spcBef>
              <a:buFont typeface="Arial" panose="020B0604020202020204" pitchFamily="34" charset="0"/>
              <a:buNone/>
            </a:pPr>
            <a:endParaRPr lang="zh-CN" altLang="en-US" sz="1350" dirty="0">
              <a:latin typeface="Arial" panose="020B0604020202020204" pitchFamily="34" charset="0"/>
              <a:ea typeface="宋体" panose="02010600030101010101" pitchFamily="2" charset="-122"/>
            </a:endParaRPr>
          </a:p>
        </p:txBody>
      </p:sp>
      <p:sp>
        <p:nvSpPr>
          <p:cNvPr id="58379" name="Text Box 17"/>
          <p:cNvSpPr txBox="1"/>
          <p:nvPr/>
        </p:nvSpPr>
        <p:spPr>
          <a:xfrm>
            <a:off x="49530" y="1287066"/>
            <a:ext cx="6172200" cy="553085"/>
          </a:xfrm>
          <a:prstGeom prst="rect">
            <a:avLst/>
          </a:prstGeom>
          <a:noFill/>
          <a:ln w="9525">
            <a:noFill/>
          </a:ln>
        </p:spPr>
        <p:txBody>
          <a:bodyPr anchor="t">
            <a:spAutoFit/>
          </a:bodyPr>
          <a:lstStyle/>
          <a:p>
            <a:pPr lvl="0" indent="0" algn="ctr">
              <a:spcBef>
                <a:spcPct val="50000"/>
              </a:spcBef>
              <a:buFont typeface="Arial" panose="020B0604020202020204" pitchFamily="34" charset="0"/>
              <a:buNone/>
            </a:pPr>
            <a:r>
              <a:rPr lang="zh-CN" altLang="en-US" sz="3000" b="1" dirty="0">
                <a:latin typeface="Arial" panose="020B0604020202020204" pitchFamily="34" charset="0"/>
                <a:ea typeface="黑体" panose="02010609060101010101" pitchFamily="49" charset="-122"/>
              </a:rPr>
              <a:t>（</a:t>
            </a:r>
            <a:r>
              <a:rPr lang="en-US" altLang="zh-CN" sz="3000" b="1" dirty="0">
                <a:latin typeface="Arial" panose="020B0604020202020204" pitchFamily="34" charset="0"/>
                <a:ea typeface="黑体" panose="02010609060101010101" pitchFamily="49" charset="-122"/>
              </a:rPr>
              <a:t>1</a:t>
            </a:r>
            <a:r>
              <a:rPr lang="zh-CN" altLang="en-US" sz="3000" b="1" dirty="0">
                <a:latin typeface="Arial" panose="020B0604020202020204" pitchFamily="34" charset="0"/>
                <a:ea typeface="黑体" panose="02010609060101010101" pitchFamily="49" charset="-122"/>
              </a:rPr>
              <a:t>）非选择题结构与试题类型</a:t>
            </a:r>
            <a:endParaRPr lang="zh-CN" altLang="en-US" sz="3000" b="1" dirty="0">
              <a:latin typeface="Arial" panose="020B0604020202020204" pitchFamily="34" charset="0"/>
              <a:ea typeface="黑体" panose="02010609060101010101" pitchFamily="49" charset="-122"/>
            </a:endParaRPr>
          </a:p>
        </p:txBody>
      </p:sp>
      <p:sp>
        <p:nvSpPr>
          <p:cNvPr id="58380" name="Text Box 6" descr="80%"/>
          <p:cNvSpPr txBox="1"/>
          <p:nvPr/>
        </p:nvSpPr>
        <p:spPr>
          <a:xfrm>
            <a:off x="4667250" y="2293144"/>
            <a:ext cx="2857500" cy="414020"/>
          </a:xfrm>
          <a:prstGeom prst="rect">
            <a:avLst/>
          </a:prstGeom>
          <a:noFill/>
          <a:ln w="28575" cap="flat" cmpd="sng">
            <a:solidFill>
              <a:srgbClr val="0000FF"/>
            </a:solidFill>
            <a:prstDash val="solid"/>
            <a:miter/>
            <a:headEnd type="none" w="med" len="med"/>
            <a:tailEnd type="none" w="med" len="med"/>
          </a:ln>
        </p:spPr>
        <p:txBody>
          <a:bodyPr anchor="t">
            <a:spAutoFit/>
          </a:bodyPr>
          <a:lstStyle/>
          <a:p>
            <a:pPr lvl="0" indent="0" algn="ctr">
              <a:spcBef>
                <a:spcPct val="50000"/>
              </a:spcBef>
              <a:buFont typeface="Arial" panose="020B0604020202020204" pitchFamily="34" charset="0"/>
              <a:buNone/>
            </a:pPr>
            <a:r>
              <a:rPr lang="zh-CN" altLang="en-US" sz="2100" b="1" dirty="0">
                <a:latin typeface="Arial" panose="020B0604020202020204" pitchFamily="34" charset="0"/>
                <a:ea typeface="华文行楷" panose="02010800040101010101" pitchFamily="2" charset="-122"/>
              </a:rPr>
              <a:t>提炼论题，论证观点题</a:t>
            </a:r>
            <a:endParaRPr lang="zh-CN" altLang="en-US" sz="2100" b="1" dirty="0">
              <a:latin typeface="Arial" panose="020B0604020202020204" pitchFamily="34" charset="0"/>
              <a:ea typeface="华文行楷" panose="02010800040101010101" pitchFamily="2" charset="-122"/>
            </a:endParaRPr>
          </a:p>
        </p:txBody>
      </p:sp>
      <p:sp>
        <p:nvSpPr>
          <p:cNvPr id="58381" name="Text Box 10" descr="80%"/>
          <p:cNvSpPr txBox="1"/>
          <p:nvPr/>
        </p:nvSpPr>
        <p:spPr>
          <a:xfrm>
            <a:off x="3009900" y="2291954"/>
            <a:ext cx="1600200" cy="414020"/>
          </a:xfrm>
          <a:prstGeom prst="rect">
            <a:avLst/>
          </a:prstGeom>
          <a:noFill/>
          <a:ln w="28575" cap="flat" cmpd="sng">
            <a:solidFill>
              <a:srgbClr val="0000FF"/>
            </a:solidFill>
            <a:prstDash val="solid"/>
            <a:miter/>
            <a:headEnd type="none" w="med" len="med"/>
            <a:tailEnd type="none" w="med" len="med"/>
          </a:ln>
        </p:spPr>
        <p:txBody>
          <a:bodyPr anchor="t">
            <a:spAutoFit/>
          </a:bodyPr>
          <a:lstStyle/>
          <a:p>
            <a:pPr lvl="0" indent="0" algn="ctr">
              <a:spcBef>
                <a:spcPct val="50000"/>
              </a:spcBef>
              <a:buFont typeface="Arial" panose="020B0604020202020204" pitchFamily="34" charset="0"/>
              <a:buNone/>
            </a:pPr>
            <a:r>
              <a:rPr lang="zh-CN" altLang="en-US" sz="2100" b="1" dirty="0">
                <a:latin typeface="Arial" panose="020B0604020202020204" pitchFamily="34" charset="0"/>
                <a:ea typeface="华文行楷" panose="02010800040101010101" pitchFamily="2" charset="-122"/>
              </a:rPr>
              <a:t>概括归纳题</a:t>
            </a:r>
            <a:endParaRPr lang="zh-CN" altLang="en-US" sz="2100" b="1" dirty="0">
              <a:latin typeface="Arial" panose="020B0604020202020204" pitchFamily="34" charset="0"/>
              <a:ea typeface="华文行楷" panose="02010800040101010101" pitchFamily="2" charset="-122"/>
            </a:endParaRPr>
          </a:p>
        </p:txBody>
      </p:sp>
      <p:sp>
        <p:nvSpPr>
          <p:cNvPr id="58382" name="Text Box 16" descr="80%"/>
          <p:cNvSpPr txBox="1"/>
          <p:nvPr/>
        </p:nvSpPr>
        <p:spPr>
          <a:xfrm>
            <a:off x="5467350" y="5086350"/>
            <a:ext cx="3714750" cy="414020"/>
          </a:xfrm>
          <a:prstGeom prst="rect">
            <a:avLst/>
          </a:prstGeom>
          <a:noFill/>
          <a:ln w="28575" cap="flat" cmpd="sng">
            <a:solidFill>
              <a:srgbClr val="0000FF"/>
            </a:solidFill>
            <a:prstDash val="solid"/>
            <a:miter/>
            <a:headEnd type="none" w="med" len="med"/>
            <a:tailEnd type="none" w="med" len="med"/>
          </a:ln>
        </p:spPr>
        <p:txBody>
          <a:bodyPr anchor="t">
            <a:spAutoFit/>
          </a:bodyPr>
          <a:lstStyle/>
          <a:p>
            <a:pPr lvl="0" indent="0" algn="ctr">
              <a:spcBef>
                <a:spcPct val="50000"/>
              </a:spcBef>
              <a:buFont typeface="Arial" panose="020B0604020202020204" pitchFamily="34" charset="0"/>
              <a:buNone/>
            </a:pPr>
            <a:r>
              <a:rPr lang="zh-CN" altLang="en-US" sz="2100" b="1" dirty="0">
                <a:latin typeface="Arial" panose="020B0604020202020204" pitchFamily="34" charset="0"/>
                <a:ea typeface="华文行楷" panose="02010800040101010101" pitchFamily="2" charset="-122"/>
              </a:rPr>
              <a:t>谈认识、说启示、分析理解题</a:t>
            </a:r>
            <a:endParaRPr lang="zh-CN" altLang="en-US" sz="2100" b="1" dirty="0">
              <a:latin typeface="Arial" panose="020B0604020202020204" pitchFamily="34" charset="0"/>
              <a:ea typeface="华文行楷" panose="02010800040101010101" pitchFamily="2" charset="-122"/>
            </a:endParaRPr>
          </a:p>
        </p:txBody>
      </p:sp>
      <p:sp>
        <p:nvSpPr>
          <p:cNvPr id="58383" name="Text Box 13" descr="80%"/>
          <p:cNvSpPr txBox="1"/>
          <p:nvPr/>
        </p:nvSpPr>
        <p:spPr>
          <a:xfrm>
            <a:off x="3124200" y="5093494"/>
            <a:ext cx="2228850" cy="414020"/>
          </a:xfrm>
          <a:prstGeom prst="rect">
            <a:avLst/>
          </a:prstGeom>
          <a:noFill/>
          <a:ln w="28575" cap="flat" cmpd="sng">
            <a:solidFill>
              <a:srgbClr val="0000FF"/>
            </a:solidFill>
            <a:prstDash val="solid"/>
            <a:miter/>
            <a:headEnd type="none" w="med" len="med"/>
            <a:tailEnd type="none" w="med" len="med"/>
          </a:ln>
        </p:spPr>
        <p:txBody>
          <a:bodyPr anchor="t">
            <a:spAutoFit/>
          </a:bodyPr>
          <a:lstStyle/>
          <a:p>
            <a:pPr lvl="0" indent="0" algn="ctr">
              <a:spcBef>
                <a:spcPct val="50000"/>
              </a:spcBef>
              <a:buFont typeface="Arial" panose="020B0604020202020204" pitchFamily="34" charset="0"/>
              <a:buNone/>
            </a:pPr>
            <a:r>
              <a:rPr lang="zh-CN" altLang="en-US" sz="2100" b="1" dirty="0">
                <a:latin typeface="Arial" panose="020B0604020202020204" pitchFamily="34" charset="0"/>
                <a:ea typeface="华文行楷" panose="02010800040101010101" pitchFamily="2" charset="-122"/>
              </a:rPr>
              <a:t>提取信息说明题</a:t>
            </a:r>
            <a:endParaRPr lang="zh-CN" altLang="en-US" sz="2100" b="1" dirty="0">
              <a:latin typeface="Arial" panose="020B0604020202020204" pitchFamily="34" charset="0"/>
              <a:ea typeface="华文行楷" panose="02010800040101010101" pitchFamily="2" charset="-122"/>
            </a:endParaRPr>
          </a:p>
        </p:txBody>
      </p:sp>
      <p:sp>
        <p:nvSpPr>
          <p:cNvPr id="58384" name="Text Box 13" descr="80%"/>
          <p:cNvSpPr txBox="1"/>
          <p:nvPr/>
        </p:nvSpPr>
        <p:spPr>
          <a:xfrm>
            <a:off x="7581900" y="2293144"/>
            <a:ext cx="1600200" cy="414020"/>
          </a:xfrm>
          <a:prstGeom prst="rect">
            <a:avLst/>
          </a:prstGeom>
          <a:noFill/>
          <a:ln w="28575" cap="flat" cmpd="sng">
            <a:solidFill>
              <a:srgbClr val="0000FF"/>
            </a:solidFill>
            <a:prstDash val="solid"/>
            <a:miter/>
            <a:headEnd type="none" w="med" len="med"/>
            <a:tailEnd type="none" w="med" len="med"/>
          </a:ln>
        </p:spPr>
        <p:txBody>
          <a:bodyPr anchor="t">
            <a:spAutoFit/>
          </a:bodyPr>
          <a:lstStyle/>
          <a:p>
            <a:pPr lvl="0" indent="0" algn="ctr">
              <a:spcBef>
                <a:spcPct val="50000"/>
              </a:spcBef>
              <a:buFont typeface="Arial" panose="020B0604020202020204" pitchFamily="34" charset="0"/>
              <a:buNone/>
            </a:pPr>
            <a:r>
              <a:rPr lang="zh-CN" altLang="en-US" sz="2100" b="1" dirty="0">
                <a:latin typeface="Arial" panose="020B0604020202020204" pitchFamily="34" charset="0"/>
                <a:ea typeface="华文行楷" panose="02010800040101010101" pitchFamily="2" charset="-122"/>
              </a:rPr>
              <a:t>比较区别题</a:t>
            </a:r>
            <a:endParaRPr lang="zh-CN" altLang="en-US" sz="2100" b="1" dirty="0">
              <a:latin typeface="Arial" panose="020B0604020202020204" pitchFamily="34" charset="0"/>
              <a:ea typeface="华文行楷" panose="02010800040101010101" pitchFamily="2" charset="-122"/>
            </a:endParaRPr>
          </a:p>
        </p:txBody>
      </p:sp>
      <p:sp>
        <p:nvSpPr>
          <p:cNvPr id="58385" name="Text Box 4"/>
          <p:cNvSpPr txBox="1"/>
          <p:nvPr/>
        </p:nvSpPr>
        <p:spPr>
          <a:xfrm>
            <a:off x="8210550" y="3149124"/>
            <a:ext cx="971550" cy="737235"/>
          </a:xfrm>
          <a:prstGeom prst="rect">
            <a:avLst/>
          </a:prstGeom>
          <a:noFill/>
          <a:ln w="28575" cap="flat" cmpd="sng">
            <a:solidFill>
              <a:srgbClr val="0000FF"/>
            </a:solidFill>
            <a:prstDash val="solid"/>
            <a:miter/>
            <a:headEnd type="none" w="med" len="med"/>
            <a:tailEnd type="none" w="med" len="med"/>
          </a:ln>
        </p:spPr>
        <p:txBody>
          <a:bodyPr anchor="t">
            <a:spAutoFit/>
          </a:bodyPr>
          <a:lstStyle/>
          <a:p>
            <a:pPr lvl="0" indent="0">
              <a:spcBef>
                <a:spcPct val="50000"/>
              </a:spcBef>
              <a:buFont typeface="Arial" panose="020B0604020202020204" pitchFamily="34" charset="0"/>
              <a:buNone/>
            </a:pPr>
            <a:r>
              <a:rPr lang="zh-CN" altLang="en-US" sz="2100" b="1" dirty="0">
                <a:latin typeface="Arial" panose="020B0604020202020204" pitchFamily="34" charset="0"/>
                <a:ea typeface="华文行楷" panose="02010800040101010101" pitchFamily="2" charset="-122"/>
              </a:rPr>
              <a:t>评价题</a:t>
            </a:r>
            <a:endParaRPr lang="zh-CN" altLang="en-US" sz="2100" b="1" dirty="0">
              <a:latin typeface="Arial" panose="020B0604020202020204" pitchFamily="34" charset="0"/>
              <a:ea typeface="华文行楷" panose="02010800040101010101" pitchFamily="2" charset="-122"/>
            </a:endParaRPr>
          </a:p>
        </p:txBody>
      </p:sp>
      <p:sp>
        <p:nvSpPr>
          <p:cNvPr id="4" name="文本框 3"/>
          <p:cNvSpPr txBox="1"/>
          <p:nvPr/>
        </p:nvSpPr>
        <p:spPr>
          <a:xfrm>
            <a:off x="387350" y="340995"/>
            <a:ext cx="9495155" cy="706755"/>
          </a:xfrm>
          <a:prstGeom prst="rect">
            <a:avLst/>
          </a:prstGeom>
          <a:noFill/>
        </p:spPr>
        <p:txBody>
          <a:bodyPr wrap="square" rtlCol="0">
            <a:spAutoFit/>
          </a:bodyPr>
          <a:p>
            <a:r>
              <a:rPr lang="zh-CN" altLang="en-US" sz="4000"/>
              <a:t>（三）、非选择题</a:t>
            </a:r>
            <a:endParaRPr lang="zh-CN" altLang="en-US" sz="400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4355" y="2121694"/>
            <a:ext cx="2273300" cy="460375"/>
          </a:xfrm>
          <a:prstGeom prst="rect">
            <a:avLst/>
          </a:prstGeom>
          <a:noFill/>
          <a:ln w="9525">
            <a:noFill/>
          </a:ln>
        </p:spPr>
        <p:txBody>
          <a:bodyPr wrap="none" anchor="t">
            <a:spAutoFit/>
          </a:bodyPr>
          <a:lstStyle/>
          <a:p>
            <a:pPr lvl="0" indent="0" eaLnBrk="0" hangingPunct="0">
              <a:spcBef>
                <a:spcPct val="50000"/>
              </a:spcBef>
            </a:pPr>
            <a:r>
              <a:rPr lang="en-US" altLang="zh-CN" b="1" dirty="0">
                <a:latin typeface="Arial" panose="020B0604020202020204" pitchFamily="34" charset="0"/>
                <a:ea typeface="宋体" panose="02010600030101010101" pitchFamily="2" charset="-122"/>
              </a:rPr>
              <a:t>    </a:t>
            </a:r>
            <a:r>
              <a:rPr lang="zh-CN" altLang="en-US" sz="2400" b="1" dirty="0">
                <a:latin typeface="Arial" panose="020B0604020202020204" pitchFamily="34" charset="0"/>
                <a:ea typeface="宋体" panose="02010600030101010101" pitchFamily="2" charset="-122"/>
              </a:rPr>
              <a:t>【</a:t>
            </a:r>
            <a:r>
              <a:rPr lang="zh-CN" altLang="en-US" sz="2400" b="1" dirty="0">
                <a:solidFill>
                  <a:srgbClr val="000000"/>
                </a:solidFill>
                <a:latin typeface="楷体" panose="02010609060101010101" charset="-122"/>
                <a:ea typeface="楷体" panose="02010609060101010101" charset="-122"/>
              </a:rPr>
              <a:t>解决</a:t>
            </a:r>
            <a:r>
              <a:rPr lang="zh-CN" altLang="en-US" sz="2400" b="1" dirty="0">
                <a:latin typeface="Arial" panose="020B0604020202020204" pitchFamily="34" charset="0"/>
                <a:ea typeface="宋体" panose="02010600030101010101" pitchFamily="2" charset="-122"/>
              </a:rPr>
              <a:t>思路】</a:t>
            </a:r>
            <a:r>
              <a:rPr lang="zh-CN" altLang="en-US" sz="2400" b="1" dirty="0">
                <a:solidFill>
                  <a:srgbClr val="FF0000"/>
                </a:solidFill>
                <a:latin typeface="华文行楷" panose="02010800040101010101" pitchFamily="2" charset="-122"/>
                <a:ea typeface="华文行楷" panose="02010800040101010101" pitchFamily="2" charset="-122"/>
              </a:rPr>
              <a:t> </a:t>
            </a:r>
            <a:endParaRPr lang="zh-CN" altLang="en-US" sz="2400" b="1" dirty="0">
              <a:solidFill>
                <a:srgbClr val="FF0000"/>
              </a:solidFill>
              <a:latin typeface="华文行楷" panose="02010800040101010101" pitchFamily="2" charset="-122"/>
              <a:ea typeface="华文行楷" panose="02010800040101010101" pitchFamily="2" charset="-122"/>
            </a:endParaRPr>
          </a:p>
        </p:txBody>
      </p:sp>
      <p:sp>
        <p:nvSpPr>
          <p:cNvPr id="9" name="TextBox 8"/>
          <p:cNvSpPr txBox="1"/>
          <p:nvPr/>
        </p:nvSpPr>
        <p:spPr>
          <a:xfrm>
            <a:off x="2014855" y="2910840"/>
            <a:ext cx="2295525" cy="460375"/>
          </a:xfrm>
          <a:prstGeom prst="rect">
            <a:avLst/>
          </a:prstGeom>
          <a:noFill/>
          <a:ln w="9525">
            <a:noFill/>
          </a:ln>
        </p:spPr>
        <p:txBody>
          <a:bodyPr wrap="square" anchor="t">
            <a:spAutoFit/>
          </a:bodyPr>
          <a:lstStyle/>
          <a:p>
            <a:pPr lvl="0" indent="0" eaLnBrk="0" hangingPunct="0"/>
            <a:r>
              <a:rPr lang="zh-CN" altLang="en-US" sz="2400" b="1" dirty="0">
                <a:latin typeface="Arial" panose="020B0604020202020204" pitchFamily="34" charset="0"/>
                <a:ea typeface="宋体" panose="02010600030101010101" pitchFamily="2" charset="-122"/>
              </a:rPr>
              <a:t>（</a:t>
            </a:r>
            <a:r>
              <a:rPr lang="en-US" altLang="zh-CN" sz="2400" b="1" dirty="0">
                <a:latin typeface="Arial" panose="020B0604020202020204" pitchFamily="34" charset="0"/>
                <a:ea typeface="宋体" panose="02010600030101010101" pitchFamily="2" charset="-122"/>
              </a:rPr>
              <a:t>1</a:t>
            </a:r>
            <a:r>
              <a:rPr lang="zh-CN" altLang="en-US" sz="2400" b="1" dirty="0">
                <a:latin typeface="Arial" panose="020B0604020202020204" pitchFamily="34" charset="0"/>
                <a:ea typeface="宋体" panose="02010600030101010101" pitchFamily="2" charset="-122"/>
              </a:rPr>
              <a:t>）</a:t>
            </a:r>
            <a:r>
              <a:rPr lang="zh-CN" altLang="en-US" sz="2400" b="1" dirty="0">
                <a:solidFill>
                  <a:srgbClr val="000000"/>
                </a:solidFill>
                <a:latin typeface="楷体" panose="02010609060101010101" charset="-122"/>
                <a:ea typeface="楷体" panose="02010609060101010101" charset="-122"/>
              </a:rPr>
              <a:t>审清题干</a:t>
            </a:r>
            <a:endParaRPr lang="zh-CN" altLang="en-US" sz="2400" b="1" dirty="0">
              <a:solidFill>
                <a:srgbClr val="000000"/>
              </a:solidFill>
              <a:latin typeface="楷体" panose="02010609060101010101" charset="-122"/>
              <a:ea typeface="楷体" panose="02010609060101010101" charset="-122"/>
            </a:endParaRPr>
          </a:p>
        </p:txBody>
      </p:sp>
      <p:sp>
        <p:nvSpPr>
          <p:cNvPr id="10" name="TextBox 9"/>
          <p:cNvSpPr txBox="1"/>
          <p:nvPr/>
        </p:nvSpPr>
        <p:spPr>
          <a:xfrm>
            <a:off x="4509691" y="2382123"/>
            <a:ext cx="2355056" cy="460375"/>
          </a:xfrm>
          <a:prstGeom prst="rect">
            <a:avLst/>
          </a:prstGeom>
          <a:noFill/>
          <a:ln w="9525">
            <a:noFill/>
          </a:ln>
        </p:spPr>
        <p:txBody>
          <a:bodyPr anchor="t">
            <a:spAutoFit/>
          </a:bodyPr>
          <a:lstStyle/>
          <a:p>
            <a:pPr lvl="0" indent="0" eaLnBrk="0" hangingPunct="0"/>
            <a:r>
              <a:rPr lang="zh-CN" altLang="en-US" sz="2400" b="1" dirty="0">
                <a:solidFill>
                  <a:srgbClr val="000000"/>
                </a:solidFill>
                <a:latin typeface="楷体" panose="02010609060101010101" charset="-122"/>
                <a:ea typeface="楷体" panose="02010609060101010101" charset="-122"/>
              </a:rPr>
              <a:t>①辨清试题类型</a:t>
            </a:r>
            <a:endParaRPr lang="zh-CN" altLang="en-US" sz="2400" b="1" dirty="0">
              <a:solidFill>
                <a:srgbClr val="000000"/>
              </a:solidFill>
              <a:latin typeface="楷体" panose="02010609060101010101" charset="-122"/>
              <a:ea typeface="楷体" panose="02010609060101010101" charset="-122"/>
            </a:endParaRPr>
          </a:p>
        </p:txBody>
      </p:sp>
      <p:sp>
        <p:nvSpPr>
          <p:cNvPr id="11" name="矩形 10"/>
          <p:cNvSpPr/>
          <p:nvPr/>
        </p:nvSpPr>
        <p:spPr>
          <a:xfrm>
            <a:off x="4597400" y="2910840"/>
            <a:ext cx="5349240" cy="460375"/>
          </a:xfrm>
          <a:prstGeom prst="rect">
            <a:avLst/>
          </a:prstGeom>
          <a:noFill/>
          <a:ln w="9525">
            <a:noFill/>
          </a:ln>
        </p:spPr>
        <p:txBody>
          <a:bodyPr wrap="square" anchor="t">
            <a:spAutoFit/>
          </a:bodyPr>
          <a:lstStyle/>
          <a:p>
            <a:pPr lvl="0" indent="0" eaLnBrk="0" hangingPunct="0"/>
            <a:r>
              <a:rPr lang="zh-CN" altLang="en-US" sz="2400" b="1" dirty="0">
                <a:solidFill>
                  <a:srgbClr val="000000"/>
                </a:solidFill>
                <a:latin typeface="楷体" panose="02010609060101010101" charset="-122"/>
                <a:ea typeface="楷体" panose="02010609060101010101" charset="-122"/>
              </a:rPr>
              <a:t>②标出关键限定词。</a:t>
            </a:r>
            <a:endParaRPr lang="zh-CN" altLang="en-US" sz="2400" b="1" dirty="0">
              <a:solidFill>
                <a:srgbClr val="000000"/>
              </a:solidFill>
              <a:latin typeface="楷体" panose="02010609060101010101" charset="-122"/>
              <a:ea typeface="楷体" panose="02010609060101010101" charset="-122"/>
            </a:endParaRPr>
          </a:p>
        </p:txBody>
      </p:sp>
      <p:sp>
        <p:nvSpPr>
          <p:cNvPr id="12" name="矩形 11"/>
          <p:cNvSpPr/>
          <p:nvPr/>
        </p:nvSpPr>
        <p:spPr>
          <a:xfrm>
            <a:off x="4525645" y="3310890"/>
            <a:ext cx="3858260" cy="460375"/>
          </a:xfrm>
          <a:prstGeom prst="rect">
            <a:avLst/>
          </a:prstGeom>
          <a:noFill/>
          <a:ln w="9525">
            <a:noFill/>
          </a:ln>
        </p:spPr>
        <p:txBody>
          <a:bodyPr wrap="square" anchor="t">
            <a:spAutoFit/>
          </a:bodyPr>
          <a:lstStyle/>
          <a:p>
            <a:pPr lvl="0" indent="0" eaLnBrk="0" hangingPunct="0"/>
            <a:r>
              <a:rPr lang="zh-CN" altLang="en-US" sz="2400" b="1" dirty="0">
                <a:solidFill>
                  <a:srgbClr val="000000"/>
                </a:solidFill>
                <a:latin typeface="楷体" panose="02010609060101010101" charset="-122"/>
                <a:ea typeface="楷体" panose="02010609060101010101" charset="-122"/>
              </a:rPr>
              <a:t>③确定答案数量。</a:t>
            </a:r>
            <a:endParaRPr lang="zh-CN" altLang="en-US" sz="2400" b="1" dirty="0">
              <a:solidFill>
                <a:srgbClr val="000000"/>
              </a:solidFill>
              <a:latin typeface="楷体" panose="02010609060101010101" charset="-122"/>
              <a:ea typeface="楷体" panose="02010609060101010101" charset="-122"/>
            </a:endParaRPr>
          </a:p>
        </p:txBody>
      </p:sp>
      <p:sp>
        <p:nvSpPr>
          <p:cNvPr id="13" name="TextBox 12"/>
          <p:cNvSpPr txBox="1"/>
          <p:nvPr/>
        </p:nvSpPr>
        <p:spPr>
          <a:xfrm>
            <a:off x="2006600" y="4107656"/>
            <a:ext cx="2228850" cy="460375"/>
          </a:xfrm>
          <a:prstGeom prst="rect">
            <a:avLst/>
          </a:prstGeom>
          <a:noFill/>
          <a:ln w="9525">
            <a:noFill/>
          </a:ln>
        </p:spPr>
        <p:txBody>
          <a:bodyPr anchor="t">
            <a:spAutoFit/>
          </a:bodyPr>
          <a:lstStyle/>
          <a:p>
            <a:pPr lvl="0" indent="0" eaLnBrk="0" hangingPunct="0"/>
            <a:r>
              <a:rPr lang="zh-CN" altLang="en-US" sz="2400" b="1" dirty="0">
                <a:solidFill>
                  <a:srgbClr val="000000"/>
                </a:solidFill>
                <a:latin typeface="楷体" panose="02010609060101010101" charset="-122"/>
                <a:ea typeface="楷体" panose="02010609060101010101" charset="-122"/>
              </a:rPr>
              <a:t>（2）解读材料</a:t>
            </a:r>
            <a:endParaRPr lang="zh-CN" altLang="en-US" sz="2400" b="1" dirty="0">
              <a:solidFill>
                <a:srgbClr val="000000"/>
              </a:solidFill>
              <a:latin typeface="楷体" panose="02010609060101010101" charset="-122"/>
              <a:ea typeface="楷体" panose="02010609060101010101" charset="-122"/>
            </a:endParaRPr>
          </a:p>
        </p:txBody>
      </p:sp>
      <p:sp>
        <p:nvSpPr>
          <p:cNvPr id="14" name="TextBox 13"/>
          <p:cNvSpPr txBox="1"/>
          <p:nvPr/>
        </p:nvSpPr>
        <p:spPr>
          <a:xfrm>
            <a:off x="4495800" y="3653790"/>
            <a:ext cx="5909945" cy="460375"/>
          </a:xfrm>
          <a:prstGeom prst="rect">
            <a:avLst/>
          </a:prstGeom>
          <a:noFill/>
          <a:ln w="9525">
            <a:noFill/>
          </a:ln>
        </p:spPr>
        <p:txBody>
          <a:bodyPr wrap="square" anchor="t">
            <a:spAutoFit/>
          </a:bodyPr>
          <a:lstStyle/>
          <a:p>
            <a:pPr lvl="0" indent="0" eaLnBrk="0" hangingPunct="0"/>
            <a:r>
              <a:rPr lang="zh-CN" altLang="en-US" sz="2400" b="1" dirty="0">
                <a:solidFill>
                  <a:srgbClr val="000000"/>
                </a:solidFill>
                <a:latin typeface="楷体" panose="02010609060101010101" charset="-122"/>
                <a:ea typeface="楷体" panose="02010609060101010101" charset="-122"/>
              </a:rPr>
              <a:t>①划分层次（根据标点、主体或意思）</a:t>
            </a:r>
            <a:endParaRPr lang="zh-CN" altLang="en-US" sz="2400" b="1" dirty="0">
              <a:solidFill>
                <a:srgbClr val="000000"/>
              </a:solidFill>
              <a:latin typeface="楷体" panose="02010609060101010101" charset="-122"/>
              <a:ea typeface="楷体" panose="02010609060101010101" charset="-122"/>
            </a:endParaRPr>
          </a:p>
        </p:txBody>
      </p:sp>
      <p:sp>
        <p:nvSpPr>
          <p:cNvPr id="15" name="矩形 14"/>
          <p:cNvSpPr/>
          <p:nvPr/>
        </p:nvSpPr>
        <p:spPr>
          <a:xfrm>
            <a:off x="4495800" y="4053840"/>
            <a:ext cx="3714115" cy="460375"/>
          </a:xfrm>
          <a:prstGeom prst="rect">
            <a:avLst/>
          </a:prstGeom>
          <a:noFill/>
          <a:ln w="9525">
            <a:noFill/>
          </a:ln>
        </p:spPr>
        <p:txBody>
          <a:bodyPr wrap="square" anchor="t">
            <a:spAutoFit/>
          </a:bodyPr>
          <a:lstStyle/>
          <a:p>
            <a:pPr lvl="0" indent="0" eaLnBrk="0" hangingPunct="0"/>
            <a:r>
              <a:rPr lang="zh-CN" altLang="en-US" sz="2400" b="1" dirty="0">
                <a:solidFill>
                  <a:srgbClr val="000000"/>
                </a:solidFill>
                <a:latin typeface="楷体" panose="02010609060101010101" charset="-122"/>
                <a:ea typeface="楷体" panose="02010609060101010101" charset="-122"/>
              </a:rPr>
              <a:t>②标出关键词句。</a:t>
            </a:r>
            <a:endParaRPr lang="zh-CN" altLang="en-US" sz="2400" b="1" dirty="0">
              <a:solidFill>
                <a:srgbClr val="000000"/>
              </a:solidFill>
              <a:latin typeface="楷体" panose="02010609060101010101" charset="-122"/>
              <a:ea typeface="楷体" panose="02010609060101010101" charset="-122"/>
            </a:endParaRPr>
          </a:p>
        </p:txBody>
      </p:sp>
      <p:sp>
        <p:nvSpPr>
          <p:cNvPr id="16" name="矩形 15"/>
          <p:cNvSpPr/>
          <p:nvPr/>
        </p:nvSpPr>
        <p:spPr>
          <a:xfrm>
            <a:off x="4495800" y="4511279"/>
            <a:ext cx="3143250" cy="829945"/>
          </a:xfrm>
          <a:prstGeom prst="rect">
            <a:avLst/>
          </a:prstGeom>
          <a:noFill/>
          <a:ln w="9525">
            <a:noFill/>
          </a:ln>
        </p:spPr>
        <p:txBody>
          <a:bodyPr anchor="t">
            <a:spAutoFit/>
          </a:bodyPr>
          <a:lstStyle/>
          <a:p>
            <a:pPr lvl="0" indent="0" eaLnBrk="0" hangingPunct="0"/>
            <a:r>
              <a:rPr lang="zh-CN" altLang="en-US" sz="2400" b="1" dirty="0">
                <a:solidFill>
                  <a:srgbClr val="000000"/>
                </a:solidFill>
                <a:latin typeface="楷体" panose="02010609060101010101" charset="-122"/>
                <a:ea typeface="楷体" panose="02010609060101010101" charset="-122"/>
              </a:rPr>
              <a:t>③转化语言，罗列答案。</a:t>
            </a:r>
            <a:r>
              <a:rPr lang="zh-CN" altLang="en-US" b="1" dirty="0">
                <a:solidFill>
                  <a:srgbClr val="000000"/>
                </a:solidFill>
                <a:latin typeface="楷体" panose="02010609060101010101" charset="-122"/>
                <a:ea typeface="楷体" panose="02010609060101010101" charset="-122"/>
              </a:rPr>
              <a:t> </a:t>
            </a:r>
            <a:endParaRPr lang="zh-CN" altLang="en-US" b="1" dirty="0">
              <a:latin typeface="楷体" panose="02010609060101010101" charset="-122"/>
              <a:ea typeface="楷体" panose="02010609060101010101" charset="-122"/>
            </a:endParaRPr>
          </a:p>
        </p:txBody>
      </p:sp>
      <p:sp>
        <p:nvSpPr>
          <p:cNvPr id="17" name="TextBox 16"/>
          <p:cNvSpPr txBox="1"/>
          <p:nvPr/>
        </p:nvSpPr>
        <p:spPr>
          <a:xfrm>
            <a:off x="1949450" y="5473065"/>
            <a:ext cx="2180590" cy="460375"/>
          </a:xfrm>
          <a:prstGeom prst="rect">
            <a:avLst/>
          </a:prstGeom>
          <a:noFill/>
          <a:ln w="9525">
            <a:noFill/>
          </a:ln>
        </p:spPr>
        <p:txBody>
          <a:bodyPr wrap="square" anchor="t">
            <a:spAutoFit/>
          </a:bodyPr>
          <a:lstStyle/>
          <a:p>
            <a:pPr lvl="0" algn="l" eaLnBrk="0" hangingPunct="0"/>
            <a:r>
              <a:rPr lang="zh-CN" altLang="en-US" sz="2400" b="1" dirty="0">
                <a:solidFill>
                  <a:srgbClr val="000000"/>
                </a:solidFill>
                <a:latin typeface="楷体" panose="02010609060101010101" charset="-122"/>
                <a:ea typeface="楷体" panose="02010609060101010101" charset="-122"/>
              </a:rPr>
              <a:t>（3）答案布局</a:t>
            </a:r>
            <a:endParaRPr lang="zh-CN" altLang="en-US" sz="2400" b="1" dirty="0">
              <a:solidFill>
                <a:srgbClr val="000000"/>
              </a:solidFill>
              <a:latin typeface="楷体" panose="02010609060101010101" charset="-122"/>
              <a:ea typeface="楷体" panose="02010609060101010101" charset="-122"/>
            </a:endParaRPr>
          </a:p>
        </p:txBody>
      </p:sp>
      <p:sp>
        <p:nvSpPr>
          <p:cNvPr id="18" name="TextBox 17"/>
          <p:cNvSpPr txBox="1"/>
          <p:nvPr/>
        </p:nvSpPr>
        <p:spPr>
          <a:xfrm>
            <a:off x="4495800" y="5001260"/>
            <a:ext cx="2688590" cy="460375"/>
          </a:xfrm>
          <a:prstGeom prst="rect">
            <a:avLst/>
          </a:prstGeom>
          <a:noFill/>
          <a:ln w="9525">
            <a:noFill/>
          </a:ln>
        </p:spPr>
        <p:txBody>
          <a:bodyPr wrap="square" anchor="t">
            <a:spAutoFit/>
          </a:bodyPr>
          <a:lstStyle/>
          <a:p>
            <a:pPr lvl="0" algn="l" eaLnBrk="0" hangingPunct="0"/>
            <a:r>
              <a:rPr lang="zh-CN" altLang="en-US" sz="2400" b="1" dirty="0">
                <a:solidFill>
                  <a:srgbClr val="000000"/>
                </a:solidFill>
                <a:latin typeface="楷体" panose="02010609060101010101" charset="-122"/>
                <a:ea typeface="楷体" panose="02010609060101010101" charset="-122"/>
              </a:rPr>
              <a:t>①序号化。</a:t>
            </a:r>
            <a:endParaRPr lang="zh-CN" altLang="en-US" sz="2400" b="1" dirty="0">
              <a:solidFill>
                <a:srgbClr val="000000"/>
              </a:solidFill>
              <a:latin typeface="楷体" panose="02010609060101010101" charset="-122"/>
              <a:ea typeface="楷体" panose="02010609060101010101" charset="-122"/>
            </a:endParaRPr>
          </a:p>
        </p:txBody>
      </p:sp>
      <p:sp>
        <p:nvSpPr>
          <p:cNvPr id="19" name="矩形 18"/>
          <p:cNvSpPr/>
          <p:nvPr/>
        </p:nvSpPr>
        <p:spPr>
          <a:xfrm>
            <a:off x="4495800" y="5473065"/>
            <a:ext cx="2952115" cy="460375"/>
          </a:xfrm>
          <a:prstGeom prst="rect">
            <a:avLst/>
          </a:prstGeom>
          <a:noFill/>
          <a:ln w="9525">
            <a:noFill/>
          </a:ln>
        </p:spPr>
        <p:txBody>
          <a:bodyPr wrap="square" anchor="t">
            <a:spAutoFit/>
          </a:bodyPr>
          <a:lstStyle/>
          <a:p>
            <a:pPr lvl="0" algn="l" eaLnBrk="0" hangingPunct="0"/>
            <a:r>
              <a:rPr lang="zh-CN" altLang="en-US" sz="2400" b="1" dirty="0">
                <a:solidFill>
                  <a:srgbClr val="000000"/>
                </a:solidFill>
                <a:latin typeface="楷体" panose="02010609060101010101" charset="-122"/>
                <a:ea typeface="楷体" panose="02010609060101010101" charset="-122"/>
              </a:rPr>
              <a:t>②段落化。</a:t>
            </a:r>
            <a:endParaRPr lang="zh-CN" altLang="en-US" sz="2400" b="1" dirty="0">
              <a:solidFill>
                <a:srgbClr val="000000"/>
              </a:solidFill>
              <a:latin typeface="楷体" panose="02010609060101010101" charset="-122"/>
              <a:ea typeface="楷体" panose="02010609060101010101" charset="-122"/>
            </a:endParaRPr>
          </a:p>
        </p:txBody>
      </p:sp>
      <p:sp>
        <p:nvSpPr>
          <p:cNvPr id="20" name="矩形 19"/>
          <p:cNvSpPr/>
          <p:nvPr/>
        </p:nvSpPr>
        <p:spPr>
          <a:xfrm>
            <a:off x="4495800" y="5941060"/>
            <a:ext cx="5155565" cy="460375"/>
          </a:xfrm>
          <a:prstGeom prst="rect">
            <a:avLst/>
          </a:prstGeom>
          <a:noFill/>
          <a:ln w="9525">
            <a:noFill/>
          </a:ln>
        </p:spPr>
        <p:txBody>
          <a:bodyPr wrap="square" anchor="t">
            <a:spAutoFit/>
          </a:bodyPr>
          <a:lstStyle/>
          <a:p>
            <a:pPr lvl="0" indent="0" eaLnBrk="0" hangingPunct="0"/>
            <a:r>
              <a:rPr lang="zh-CN" altLang="en-US" sz="2400" b="1" dirty="0">
                <a:solidFill>
                  <a:srgbClr val="000000"/>
                </a:solidFill>
                <a:latin typeface="楷体" panose="02010609060101010101" charset="-122"/>
                <a:ea typeface="楷体" panose="02010609060101010101" charset="-122"/>
              </a:rPr>
              <a:t>③要点化（言简意赅，废话少说）</a:t>
            </a:r>
            <a:r>
              <a:rPr lang="zh-CN" altLang="en-US" b="1" dirty="0">
                <a:solidFill>
                  <a:srgbClr val="000000"/>
                </a:solidFill>
                <a:latin typeface="楷体" panose="02010609060101010101" charset="-122"/>
                <a:ea typeface="楷体" panose="02010609060101010101" charset="-122"/>
              </a:rPr>
              <a:t>。</a:t>
            </a:r>
            <a:endParaRPr lang="zh-CN" altLang="en-US" b="1" dirty="0">
              <a:latin typeface="楷体" panose="02010609060101010101" charset="-122"/>
              <a:ea typeface="楷体" panose="02010609060101010101" charset="-122"/>
            </a:endParaRPr>
          </a:p>
        </p:txBody>
      </p:sp>
      <p:sp>
        <p:nvSpPr>
          <p:cNvPr id="21" name="左大括号 20"/>
          <p:cNvSpPr/>
          <p:nvPr/>
        </p:nvSpPr>
        <p:spPr bwMode="auto">
          <a:xfrm>
            <a:off x="4324350" y="2568179"/>
            <a:ext cx="215504" cy="998935"/>
          </a:xfrm>
          <a:prstGeom prst="lef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22" name="左大括号 21"/>
          <p:cNvSpPr/>
          <p:nvPr/>
        </p:nvSpPr>
        <p:spPr bwMode="auto">
          <a:xfrm>
            <a:off x="4324350" y="3768329"/>
            <a:ext cx="215504" cy="1026319"/>
          </a:xfrm>
          <a:prstGeom prst="lef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23" name="左大括号 22"/>
          <p:cNvSpPr/>
          <p:nvPr/>
        </p:nvSpPr>
        <p:spPr bwMode="auto">
          <a:xfrm>
            <a:off x="4310380" y="5300901"/>
            <a:ext cx="215504" cy="998935"/>
          </a:xfrm>
          <a:prstGeom prst="lef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24" name="Rectangle 2"/>
          <p:cNvSpPr/>
          <p:nvPr/>
        </p:nvSpPr>
        <p:spPr>
          <a:xfrm>
            <a:off x="2006600" y="612458"/>
            <a:ext cx="8698865" cy="1537970"/>
          </a:xfrm>
          <a:prstGeom prst="rect">
            <a:avLst/>
          </a:prstGeom>
          <a:noFill/>
          <a:ln w="9525">
            <a:noFill/>
          </a:ln>
        </p:spPr>
        <p:txBody>
          <a:bodyPr wrap="square" anchor="ctr">
            <a:spAutoFit/>
          </a:bodyPr>
          <a:lstStyle/>
          <a:p>
            <a:pPr lvl="0" indent="0">
              <a:lnSpc>
                <a:spcPts val="2800"/>
              </a:lnSpc>
              <a:spcBef>
                <a:spcPct val="50000"/>
              </a:spcBef>
            </a:pPr>
            <a:r>
              <a:rPr lang="en-US" altLang="zh-CN" b="1" dirty="0">
                <a:latin typeface="黑体" panose="02010609060101010101" pitchFamily="49" charset="-122"/>
                <a:ea typeface="黑体" panose="02010609060101010101" pitchFamily="49" charset="-122"/>
              </a:rPr>
              <a:t> </a:t>
            </a:r>
            <a:r>
              <a:rPr lang="en-US" altLang="zh-CN" sz="2800" b="1" dirty="0">
                <a:latin typeface="黑体" panose="02010609060101010101" pitchFamily="49" charset="-122"/>
                <a:ea typeface="黑体" panose="02010609060101010101" pitchFamily="49" charset="-122"/>
              </a:rPr>
              <a:t>1. </a:t>
            </a:r>
            <a:r>
              <a:rPr lang="zh-CN" altLang="en-US" sz="2800" b="1" dirty="0">
                <a:latin typeface="黑体" panose="02010609060101010101" pitchFamily="49" charset="-122"/>
                <a:ea typeface="黑体" panose="02010609060101010101" pitchFamily="49" charset="-122"/>
              </a:rPr>
              <a:t>第一种题型：概括归纳题</a:t>
            </a:r>
            <a:endParaRPr lang="zh-CN" altLang="en-US" sz="2800" b="1" dirty="0">
              <a:latin typeface="黑体" panose="02010609060101010101" pitchFamily="49" charset="-122"/>
              <a:ea typeface="黑体" panose="02010609060101010101" pitchFamily="49" charset="-122"/>
            </a:endParaRPr>
          </a:p>
          <a:p>
            <a:pPr lvl="0" indent="0">
              <a:lnSpc>
                <a:spcPts val="2800"/>
              </a:lnSpc>
              <a:spcBef>
                <a:spcPct val="50000"/>
              </a:spcBef>
            </a:pPr>
            <a:r>
              <a:rPr lang="zh-CN" altLang="en-US" sz="1500" b="1" dirty="0">
                <a:latin typeface="Arial" panose="020B0604020202020204" pitchFamily="34" charset="0"/>
                <a:ea typeface="宋体" panose="02010600030101010101" pitchFamily="2" charset="-122"/>
              </a:rPr>
              <a:t> </a:t>
            </a:r>
            <a:r>
              <a:rPr lang="en-US" altLang="zh-CN" sz="2400" b="1" dirty="0">
                <a:latin typeface="Arial" panose="020B0604020202020204" pitchFamily="34" charset="0"/>
                <a:ea typeface="宋体" panose="02010600030101010101" pitchFamily="2" charset="-122"/>
              </a:rPr>
              <a:t>【</a:t>
            </a:r>
            <a:r>
              <a:rPr lang="zh-CN" altLang="en-US" sz="2400" b="1" dirty="0">
                <a:latin typeface="Arial" panose="020B0604020202020204" pitchFamily="34" charset="0"/>
                <a:ea typeface="宋体" panose="02010600030101010101" pitchFamily="2" charset="-122"/>
              </a:rPr>
              <a:t>问题设计</a:t>
            </a:r>
            <a:r>
              <a:rPr lang="en-US" altLang="zh-CN" sz="2400" b="1" dirty="0">
                <a:latin typeface="Arial" panose="020B0604020202020204" pitchFamily="34" charset="0"/>
                <a:ea typeface="宋体" panose="02010600030101010101" pitchFamily="2" charset="-122"/>
              </a:rPr>
              <a:t>】</a:t>
            </a:r>
            <a:r>
              <a:rPr lang="zh-CN" altLang="en-US" sz="2400" b="1" dirty="0">
                <a:latin typeface="楷体" panose="02010609060101010101" charset="-122"/>
                <a:ea typeface="楷体" panose="02010609060101010101" charset="-122"/>
              </a:rPr>
              <a:t>根据材料并结合所学知识，概括（归纳）</a:t>
            </a:r>
            <a:r>
              <a:rPr lang="en-US" altLang="zh-CN" sz="2400" b="1" dirty="0">
                <a:latin typeface="楷体" panose="02010609060101010101" charset="-122"/>
                <a:ea typeface="楷体" panose="02010609060101010101" charset="-122"/>
              </a:rPr>
              <a:t>……</a:t>
            </a:r>
            <a:endParaRPr lang="en-US" altLang="zh-CN" sz="2400" b="1" dirty="0">
              <a:latin typeface="楷体" panose="02010609060101010101" charset="-122"/>
              <a:ea typeface="楷体" panose="02010609060101010101" charset="-122"/>
            </a:endParaRPr>
          </a:p>
          <a:p>
            <a:pPr lvl="0" indent="0">
              <a:lnSpc>
                <a:spcPts val="2800"/>
              </a:lnSpc>
              <a:spcBef>
                <a:spcPct val="50000"/>
              </a:spcBef>
            </a:pPr>
            <a:r>
              <a:rPr lang="en-US" altLang="zh-CN" sz="2400" b="1" dirty="0">
                <a:latin typeface="楷体" panose="02010609060101010101" charset="-122"/>
                <a:ea typeface="楷体" panose="02010609060101010101" charset="-122"/>
              </a:rPr>
              <a:t>                </a:t>
            </a:r>
            <a:r>
              <a:rPr lang="zh-CN" altLang="en-US" sz="2400" b="1" dirty="0">
                <a:latin typeface="楷体" panose="02010609060101010101" charset="-122"/>
                <a:ea typeface="楷体" panose="02010609060101010101" charset="-122"/>
              </a:rPr>
              <a:t>特点（现象、背景等）。 </a:t>
            </a:r>
            <a:r>
              <a:rPr lang="zh-CN" altLang="en-US" b="1" dirty="0">
                <a:latin typeface="楷体" panose="02010609060101010101" charset="-122"/>
                <a:ea typeface="楷体" panose="02010609060101010101" charset="-122"/>
              </a:rPr>
              <a:t>        </a:t>
            </a:r>
            <a:endParaRPr lang="zh-CN" altLang="en-US" b="1" u="sng" dirty="0">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70535" y="528955"/>
            <a:ext cx="4094480" cy="521970"/>
          </a:xfrm>
          <a:prstGeom prst="rect">
            <a:avLst/>
          </a:prstGeom>
          <a:noFill/>
        </p:spPr>
        <p:txBody>
          <a:bodyPr wrap="none" rtlCol="0" anchor="t">
            <a:spAutoFit/>
          </a:bodyPr>
          <a:p>
            <a:r>
              <a:rPr lang="zh-CN" altLang="en-US" sz="2800" b="1">
                <a:latin typeface="Calibri" panose="020F0502020204030204" charset="0"/>
                <a:cs typeface="Times New Roman" panose="02020603050405020304" charset="0"/>
                <a:sym typeface="+mn-ea"/>
              </a:rPr>
              <a:t>影响、意义类设问的答法</a:t>
            </a:r>
            <a:endParaRPr lang="zh-CN" altLang="en-US" sz="2800"/>
          </a:p>
        </p:txBody>
      </p:sp>
      <p:sp>
        <p:nvSpPr>
          <p:cNvPr id="4" name="文本框 3"/>
          <p:cNvSpPr txBox="1"/>
          <p:nvPr/>
        </p:nvSpPr>
        <p:spPr>
          <a:xfrm>
            <a:off x="421006" y="1959610"/>
            <a:ext cx="11088370" cy="953135"/>
          </a:xfrm>
          <a:prstGeom prst="rect">
            <a:avLst/>
          </a:prstGeom>
          <a:noFill/>
        </p:spPr>
        <p:txBody>
          <a:bodyPr wrap="none" rtlCol="0" anchor="t">
            <a:spAutoFit/>
          </a:bodyPr>
          <a:p>
            <a:pPr marL="0" marR="0" lvl="0" indent="0" algn="ctr" defTabSz="914400" rtl="0" eaLnBrk="1" fontAlgn="base" latinLnBrk="0" hangingPunct="1">
              <a:lnSpc>
                <a:spcPct val="100000"/>
              </a:lnSpc>
              <a:spcBef>
                <a:spcPct val="0"/>
              </a:spcBef>
              <a:spcAft>
                <a:spcPct val="0"/>
              </a:spcAft>
              <a:buClrTx/>
              <a:buSzTx/>
              <a:buFontTx/>
              <a:buNone/>
            </a:pPr>
            <a:r>
              <a:rPr lang="en-US" altLang="zh-CN" sz="2800" b="1" smtClean="0">
                <a:ln>
                  <a:noFill/>
                </a:ln>
                <a:effectLst/>
                <a:latin typeface="Calibri" panose="020F0502020204030204" charset="0"/>
                <a:ea typeface="宋体" panose="02010600030101010101" pitchFamily="2" charset="-122"/>
                <a:cs typeface="Times New Roman" panose="02020603050405020304" charset="0"/>
                <a:sym typeface="+mn-ea"/>
              </a:rPr>
              <a:t>1</a:t>
            </a:r>
            <a:r>
              <a:rPr lang="zh-CN" altLang="en-US" sz="2800" b="1" smtClean="0">
                <a:ln>
                  <a:noFill/>
                </a:ln>
                <a:effectLst/>
                <a:latin typeface="Calibri" panose="020F0502020204030204" charset="0"/>
                <a:ea typeface="宋体" panose="02010600030101010101" pitchFamily="2" charset="-122"/>
                <a:cs typeface="Times New Roman" panose="02020603050405020304" charset="0"/>
                <a:sym typeface="+mn-ea"/>
              </a:rPr>
              <a:t>、</a:t>
            </a:r>
            <a:r>
              <a:rPr lang="zh-CN" altLang="zh-CN" sz="2800" b="1" smtClean="0">
                <a:ln>
                  <a:noFill/>
                </a:ln>
                <a:effectLst/>
                <a:latin typeface="Calibri" panose="020F0502020204030204" charset="0"/>
                <a:ea typeface="宋体" panose="02010600030101010101" pitchFamily="2" charset="-122"/>
                <a:cs typeface="Times New Roman" panose="02020603050405020304" charset="0"/>
                <a:sym typeface="+mn-ea"/>
              </a:rPr>
              <a:t>政治角度：政治稳定；民族团结或国家统一；法社会性质发生变化</a:t>
            </a:r>
            <a:endParaRPr kumimoji="0" lang="zh-CN" altLang="zh-CN" sz="28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endParaRPr>
          </a:p>
          <a:p>
            <a:pPr marL="0" marR="0" lvl="0" indent="0" algn="ctr" defTabSz="914400" rtl="0" eaLnBrk="1" fontAlgn="base" latinLnBrk="0" hangingPunct="1">
              <a:lnSpc>
                <a:spcPct val="100000"/>
              </a:lnSpc>
              <a:spcBef>
                <a:spcPct val="0"/>
              </a:spcBef>
              <a:spcAft>
                <a:spcPct val="0"/>
              </a:spcAft>
              <a:buClrTx/>
              <a:buSzTx/>
              <a:buFontTx/>
              <a:buNone/>
            </a:pPr>
            <a:endParaRPr lang="zh-CN" altLang="en-US" sz="2800" b="1"/>
          </a:p>
        </p:txBody>
      </p:sp>
      <p:sp>
        <p:nvSpPr>
          <p:cNvPr id="5" name="文本框 4"/>
          <p:cNvSpPr txBox="1"/>
          <p:nvPr/>
        </p:nvSpPr>
        <p:spPr>
          <a:xfrm>
            <a:off x="699770" y="2748280"/>
            <a:ext cx="10963275" cy="829945"/>
          </a:xfrm>
          <a:prstGeom prst="rect">
            <a:avLst/>
          </a:prstGeom>
          <a:noFill/>
        </p:spPr>
        <p:txBody>
          <a:bodyPr wrap="square" rtlCol="0" anchor="t">
            <a:spAutoFit/>
          </a:bodyPr>
          <a:p>
            <a:pPr algn="l"/>
            <a:r>
              <a:rPr lang="en-US" altLang="zh-CN" sz="2400" b="1" smtClean="0">
                <a:ln>
                  <a:noFill/>
                </a:ln>
                <a:effectLst/>
                <a:latin typeface="Calibri" panose="020F0502020204030204" charset="0"/>
                <a:ea typeface="宋体" panose="02010600030101010101" pitchFamily="2" charset="-122"/>
                <a:cs typeface="Times New Roman" panose="02020603050405020304" charset="0"/>
                <a:sym typeface="+mn-ea"/>
              </a:rPr>
              <a:t>2</a:t>
            </a:r>
            <a:r>
              <a:rPr lang="zh-CN" altLang="en-US" sz="2400" b="1" smtClean="0">
                <a:ln>
                  <a:noFill/>
                </a:ln>
                <a:effectLst/>
                <a:latin typeface="Calibri" panose="020F0502020204030204" charset="0"/>
                <a:ea typeface="宋体" panose="02010600030101010101" pitchFamily="2" charset="-122"/>
                <a:cs typeface="Times New Roman" panose="02020603050405020304" charset="0"/>
                <a:sym typeface="+mn-ea"/>
              </a:rPr>
              <a:t>、</a:t>
            </a:r>
            <a:r>
              <a:rPr lang="zh-CN" altLang="zh-CN" sz="2400" b="1" smtClean="0">
                <a:ln>
                  <a:noFill/>
                </a:ln>
                <a:effectLst/>
                <a:latin typeface="Calibri" panose="020F0502020204030204" charset="0"/>
                <a:ea typeface="宋体" panose="02010600030101010101" pitchFamily="2" charset="-122"/>
                <a:cs typeface="Times New Roman" panose="02020603050405020304" charset="0"/>
                <a:sym typeface="+mn-ea"/>
              </a:rPr>
              <a:t>经济角度：政府的财政收入；促进经济发展；人民的生活水平；经济格局或经济体制</a:t>
            </a:r>
            <a:endParaRPr lang="zh-CN" altLang="en-US" sz="2400" b="1"/>
          </a:p>
        </p:txBody>
      </p:sp>
      <p:sp>
        <p:nvSpPr>
          <p:cNvPr id="6" name="文本框 5"/>
          <p:cNvSpPr txBox="1"/>
          <p:nvPr/>
        </p:nvSpPr>
        <p:spPr>
          <a:xfrm>
            <a:off x="725170" y="3839210"/>
            <a:ext cx="9697720" cy="953135"/>
          </a:xfrm>
          <a:prstGeom prst="rect">
            <a:avLst/>
          </a:prstGeom>
          <a:noFill/>
        </p:spPr>
        <p:txBody>
          <a:bodyPr wrap="square" rtlCol="0" anchor="t">
            <a:spAutoFit/>
          </a:bodyPr>
          <a:p>
            <a:pPr algn="l"/>
            <a:r>
              <a:rPr lang="en-US" altLang="zh-CN" sz="2800" b="1" smtClean="0">
                <a:ln>
                  <a:noFill/>
                </a:ln>
                <a:effectLst/>
                <a:latin typeface="Calibri" panose="020F0502020204030204" charset="0"/>
                <a:ea typeface="宋体" panose="02010600030101010101" pitchFamily="2" charset="-122"/>
                <a:cs typeface="Times New Roman" panose="02020603050405020304" charset="0"/>
                <a:sym typeface="+mn-ea"/>
              </a:rPr>
              <a:t>3</a:t>
            </a:r>
            <a:r>
              <a:rPr lang="zh-CN" altLang="en-US" sz="2800" b="1" smtClean="0">
                <a:ln>
                  <a:noFill/>
                </a:ln>
                <a:effectLst/>
                <a:latin typeface="Calibri" panose="020F0502020204030204" charset="0"/>
                <a:ea typeface="宋体" panose="02010600030101010101" pitchFamily="2" charset="-122"/>
                <a:cs typeface="Times New Roman" panose="02020603050405020304" charset="0"/>
                <a:sym typeface="+mn-ea"/>
              </a:rPr>
              <a:t>、</a:t>
            </a:r>
            <a:r>
              <a:rPr lang="zh-CN" altLang="zh-CN" sz="2800" b="1" smtClean="0">
                <a:ln>
                  <a:noFill/>
                </a:ln>
                <a:effectLst/>
                <a:latin typeface="Calibri" panose="020F0502020204030204" charset="0"/>
                <a:ea typeface="宋体" panose="02010600030101010101" pitchFamily="2" charset="-122"/>
                <a:cs typeface="Times New Roman" panose="02020603050405020304" charset="0"/>
                <a:sym typeface="+mn-ea"/>
              </a:rPr>
              <a:t>思想角度：社会客观需要相适应；符合时代发展的潮流</a:t>
            </a:r>
            <a:endParaRPr kumimoji="0" lang="zh-CN" altLang="zh-CN" sz="28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endParaRPr>
          </a:p>
          <a:p>
            <a:endParaRPr lang="zh-CN" altLang="en-US" sz="2800" b="1"/>
          </a:p>
        </p:txBody>
      </p:sp>
      <p:sp>
        <p:nvSpPr>
          <p:cNvPr id="7" name="文本框 6"/>
          <p:cNvSpPr txBox="1"/>
          <p:nvPr/>
        </p:nvSpPr>
        <p:spPr>
          <a:xfrm>
            <a:off x="866775" y="4577715"/>
            <a:ext cx="10730865" cy="1383665"/>
          </a:xfrm>
          <a:prstGeom prst="rect">
            <a:avLst/>
          </a:prstGeom>
          <a:noFill/>
        </p:spPr>
        <p:txBody>
          <a:bodyPr wrap="none" rtlCol="0" anchor="t">
            <a:spAutoFit/>
          </a:bodyPr>
          <a:p>
            <a:pPr algn="l"/>
            <a:r>
              <a:rPr lang="en-US" altLang="zh-CN" sz="2800" b="1" smtClean="0">
                <a:ln>
                  <a:noFill/>
                </a:ln>
                <a:effectLst/>
                <a:latin typeface="Calibri" panose="020F0502020204030204" charset="0"/>
                <a:ea typeface="宋体" panose="02010600030101010101" pitchFamily="2" charset="-122"/>
                <a:cs typeface="Times New Roman" panose="02020603050405020304" charset="0"/>
                <a:sym typeface="+mn-ea"/>
              </a:rPr>
              <a:t>4</a:t>
            </a:r>
            <a:r>
              <a:rPr lang="zh-CN" altLang="en-US" sz="2800" b="1" smtClean="0">
                <a:ln>
                  <a:noFill/>
                </a:ln>
                <a:effectLst/>
                <a:latin typeface="Calibri" panose="020F0502020204030204" charset="0"/>
                <a:ea typeface="宋体" panose="02010600030101010101" pitchFamily="2" charset="-122"/>
                <a:cs typeface="Times New Roman" panose="02020603050405020304" charset="0"/>
                <a:sym typeface="+mn-ea"/>
              </a:rPr>
              <a:t>、</a:t>
            </a:r>
            <a:r>
              <a:rPr lang="zh-CN" altLang="zh-CN" sz="2800" b="1" smtClean="0">
                <a:ln>
                  <a:noFill/>
                </a:ln>
                <a:effectLst/>
                <a:latin typeface="Calibri" panose="020F0502020204030204" charset="0"/>
                <a:ea typeface="宋体" panose="02010600030101010101" pitchFamily="2" charset="-122"/>
                <a:cs typeface="Times New Roman" panose="02020603050405020304" charset="0"/>
                <a:sym typeface="+mn-ea"/>
              </a:rPr>
              <a:t>国际关系：有利于世界和平与发展；促进友好合作或加深矛盾；</a:t>
            </a:r>
            <a:endParaRPr lang="zh-CN" altLang="zh-CN" sz="2800" b="1" smtClean="0">
              <a:ln>
                <a:noFill/>
              </a:ln>
              <a:effectLst/>
              <a:latin typeface="Calibri" panose="020F0502020204030204" charset="0"/>
              <a:ea typeface="宋体" panose="02010600030101010101" pitchFamily="2" charset="-122"/>
              <a:cs typeface="Times New Roman" panose="02020603050405020304" charset="0"/>
              <a:sym typeface="+mn-ea"/>
            </a:endParaRPr>
          </a:p>
          <a:p>
            <a:pPr algn="l"/>
            <a:r>
              <a:rPr lang="zh-CN" altLang="zh-CN" sz="2800" b="1" smtClean="0">
                <a:ln>
                  <a:noFill/>
                </a:ln>
                <a:effectLst/>
                <a:latin typeface="Calibri" panose="020F0502020204030204" charset="0"/>
                <a:ea typeface="宋体" panose="02010600030101010101" pitchFamily="2" charset="-122"/>
                <a:cs typeface="Times New Roman" panose="02020603050405020304" charset="0"/>
                <a:sym typeface="+mn-ea"/>
              </a:rPr>
              <a:t>影响国际关系的格局</a:t>
            </a:r>
            <a:endParaRPr kumimoji="0" lang="zh-CN" altLang="zh-CN" sz="28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endParaRPr>
          </a:p>
          <a:p>
            <a:endParaRPr lang="zh-CN" altLang="en-US" sz="2800" b="1"/>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105" y="775335"/>
            <a:ext cx="4800600" cy="521970"/>
          </a:xfrm>
          <a:prstGeom prst="rect">
            <a:avLst/>
          </a:prstGeom>
          <a:noFill/>
          <a:ln w="9525">
            <a:noFill/>
          </a:ln>
        </p:spPr>
        <p:txBody>
          <a:bodyPr anchor="t">
            <a:spAutoFit/>
          </a:bodyPr>
          <a:lstStyle/>
          <a:p>
            <a:pPr lvl="0" indent="268605" algn="l" eaLnBrk="0" hangingPunct="0"/>
            <a:r>
              <a:rPr lang="zh-CN" altLang="en-US" sz="2800" b="1" dirty="0">
                <a:latin typeface="Calibri" panose="020F0502020204030204" charset="0"/>
                <a:ea typeface="宋体" panose="02010600030101010101" pitchFamily="2" charset="-122"/>
              </a:rPr>
              <a:t>2. 第二种题型：分析因果题</a:t>
            </a:r>
            <a:endParaRPr lang="zh-CN" altLang="en-US" sz="2800" b="1" dirty="0">
              <a:latin typeface="Calibri" panose="020F0502020204030204" charset="0"/>
              <a:ea typeface="宋体" panose="02010600030101010101" pitchFamily="2" charset="-122"/>
            </a:endParaRPr>
          </a:p>
        </p:txBody>
      </p:sp>
      <p:sp>
        <p:nvSpPr>
          <p:cNvPr id="17" name="Rectangle 4"/>
          <p:cNvSpPr/>
          <p:nvPr/>
        </p:nvSpPr>
        <p:spPr>
          <a:xfrm>
            <a:off x="1280795" y="1785620"/>
            <a:ext cx="9016365" cy="460375"/>
          </a:xfrm>
          <a:prstGeom prst="rect">
            <a:avLst/>
          </a:prstGeom>
          <a:noFill/>
          <a:ln w="9525">
            <a:noFill/>
          </a:ln>
        </p:spPr>
        <p:txBody>
          <a:bodyPr wrap="square" anchor="ctr">
            <a:spAutoFit/>
          </a:bodyPr>
          <a:lstStyle/>
          <a:p>
            <a:pPr lvl="0" indent="268605" algn="l" eaLnBrk="0" hangingPunct="0">
              <a:lnSpc>
                <a:spcPct val="100000"/>
              </a:lnSpc>
              <a:spcBef>
                <a:spcPct val="50000"/>
              </a:spcBef>
            </a:pPr>
            <a:r>
              <a:rPr lang="zh-CN" altLang="en-US" sz="2400" b="1" dirty="0">
                <a:latin typeface="Calibri" panose="020F0502020204030204" charset="0"/>
                <a:ea typeface="宋体" panose="02010600030101010101" pitchFamily="2" charset="-122"/>
              </a:rPr>
              <a:t>【问题设计】根据材料并结合所学，分析说明……原因、影响。</a:t>
            </a:r>
            <a:endParaRPr lang="zh-CN" altLang="en-US" sz="2400" b="1" dirty="0">
              <a:latin typeface="Calibri" panose="020F0502020204030204" charset="0"/>
              <a:ea typeface="宋体" panose="02010600030101010101" pitchFamily="2" charset="-122"/>
            </a:endParaRPr>
          </a:p>
        </p:txBody>
      </p:sp>
      <p:sp>
        <p:nvSpPr>
          <p:cNvPr id="18" name="Rectangle 5"/>
          <p:cNvSpPr/>
          <p:nvPr/>
        </p:nvSpPr>
        <p:spPr>
          <a:xfrm>
            <a:off x="1297940" y="2381250"/>
            <a:ext cx="5600700" cy="460375"/>
          </a:xfrm>
          <a:prstGeom prst="rect">
            <a:avLst/>
          </a:prstGeom>
          <a:noFill/>
          <a:ln w="9525">
            <a:noFill/>
          </a:ln>
        </p:spPr>
        <p:txBody>
          <a:bodyPr anchor="t">
            <a:spAutoFit/>
          </a:bodyPr>
          <a:lstStyle/>
          <a:p>
            <a:pPr lvl="0" indent="268605" algn="l" eaLnBrk="0" hangingPunct="0">
              <a:spcBef>
                <a:spcPct val="50000"/>
              </a:spcBef>
            </a:pPr>
            <a:r>
              <a:rPr lang="zh-CN" altLang="en-US" sz="2400" b="1" dirty="0">
                <a:latin typeface="Calibri" panose="020F0502020204030204" charset="0"/>
                <a:ea typeface="宋体" panose="02010600030101010101" pitchFamily="2" charset="-122"/>
              </a:rPr>
              <a:t>【解决思路】 </a:t>
            </a:r>
            <a:endParaRPr lang="zh-CN" altLang="en-US" sz="2400" b="1" dirty="0">
              <a:latin typeface="Calibri" panose="020F0502020204030204" charset="0"/>
              <a:ea typeface="宋体" panose="02010600030101010101" pitchFamily="2" charset="-122"/>
            </a:endParaRPr>
          </a:p>
        </p:txBody>
      </p:sp>
      <p:sp>
        <p:nvSpPr>
          <p:cNvPr id="19" name="Rectangle 1"/>
          <p:cNvSpPr/>
          <p:nvPr/>
        </p:nvSpPr>
        <p:spPr>
          <a:xfrm>
            <a:off x="1170781" y="5389444"/>
            <a:ext cx="10388204" cy="460375"/>
          </a:xfrm>
          <a:prstGeom prst="rect">
            <a:avLst/>
          </a:prstGeom>
          <a:noFill/>
          <a:ln w="9525">
            <a:noFill/>
          </a:ln>
        </p:spPr>
        <p:txBody>
          <a:bodyPr anchor="ctr">
            <a:spAutoFit/>
          </a:bodyPr>
          <a:lstStyle/>
          <a:p>
            <a:pPr lvl="0" indent="268605" eaLnBrk="0" hangingPunct="0"/>
            <a:r>
              <a:rPr lang="zh-CN" altLang="en-US" sz="2400" b="1" dirty="0">
                <a:latin typeface="Calibri" panose="020F0502020204030204" charset="0"/>
                <a:ea typeface="宋体" panose="02010600030101010101" pitchFamily="2" charset="-122"/>
              </a:rPr>
              <a:t>（</a:t>
            </a:r>
            <a:r>
              <a:rPr lang="en-US" altLang="zh-CN" sz="2400" b="1" dirty="0">
                <a:latin typeface="Calibri" panose="020F0502020204030204" charset="0"/>
                <a:ea typeface="宋体" panose="02010600030101010101" pitchFamily="2" charset="-122"/>
              </a:rPr>
              <a:t>3</a:t>
            </a:r>
            <a:r>
              <a:rPr lang="zh-CN" altLang="en-US" sz="2400" b="1" dirty="0">
                <a:latin typeface="Calibri" panose="020F0502020204030204" charset="0"/>
                <a:ea typeface="宋体" panose="02010600030101010101" pitchFamily="2" charset="-122"/>
              </a:rPr>
              <a:t>）答案布局：</a:t>
            </a:r>
            <a:r>
              <a:rPr lang="zh-CN" altLang="en-US" sz="2400" b="1" dirty="0">
                <a:latin typeface="楷体" panose="02010609060101010101" charset="-122"/>
                <a:ea typeface="楷体" panose="02010609060101010101" charset="-122"/>
              </a:rPr>
              <a:t>①序号化；②段落化；③要点化（言简意赅）。</a:t>
            </a:r>
            <a:endParaRPr lang="zh-CN" altLang="en-US" sz="2400" dirty="0">
              <a:latin typeface="楷体" panose="02010609060101010101" charset="-122"/>
              <a:ea typeface="楷体" panose="02010609060101010101" charset="-122"/>
            </a:endParaRPr>
          </a:p>
        </p:txBody>
      </p:sp>
      <p:sp>
        <p:nvSpPr>
          <p:cNvPr id="20" name="矩形 19"/>
          <p:cNvSpPr/>
          <p:nvPr/>
        </p:nvSpPr>
        <p:spPr>
          <a:xfrm>
            <a:off x="1216025" y="3086100"/>
            <a:ext cx="8506460" cy="460375"/>
          </a:xfrm>
          <a:prstGeom prst="rect">
            <a:avLst/>
          </a:prstGeom>
          <a:noFill/>
          <a:ln w="9525">
            <a:noFill/>
          </a:ln>
        </p:spPr>
        <p:txBody>
          <a:bodyPr wrap="square" anchor="t">
            <a:spAutoFit/>
          </a:bodyPr>
          <a:lstStyle/>
          <a:p>
            <a:pPr lvl="0" indent="268605" algn="l" eaLnBrk="0" hangingPunct="0"/>
            <a:r>
              <a:rPr lang="zh-CN" altLang="en-US" sz="2400" b="1" dirty="0">
                <a:latin typeface="Calibri" panose="020F0502020204030204" charset="0"/>
                <a:ea typeface="宋体" panose="02010600030101010101" pitchFamily="2" charset="-122"/>
              </a:rPr>
              <a:t>（1）解读题干：判断试题类型；化简问题，迁移问题。</a:t>
            </a:r>
            <a:endParaRPr lang="zh-CN" altLang="en-US" sz="2400" b="1" dirty="0">
              <a:latin typeface="Calibri" panose="020F0502020204030204" charset="0"/>
              <a:ea typeface="宋体" panose="02010600030101010101" pitchFamily="2" charset="-122"/>
            </a:endParaRPr>
          </a:p>
        </p:txBody>
      </p:sp>
      <p:sp>
        <p:nvSpPr>
          <p:cNvPr id="21" name="矩形 20"/>
          <p:cNvSpPr/>
          <p:nvPr/>
        </p:nvSpPr>
        <p:spPr>
          <a:xfrm>
            <a:off x="1216025" y="4020185"/>
            <a:ext cx="8292465" cy="1198880"/>
          </a:xfrm>
          <a:prstGeom prst="rect">
            <a:avLst/>
          </a:prstGeom>
          <a:noFill/>
          <a:ln w="9525">
            <a:noFill/>
          </a:ln>
        </p:spPr>
        <p:txBody>
          <a:bodyPr wrap="square" anchor="t">
            <a:spAutoFit/>
          </a:bodyPr>
          <a:lstStyle/>
          <a:p>
            <a:pPr lvl="0" indent="268605" algn="l" eaLnBrk="0" hangingPunct="0">
              <a:lnSpc>
                <a:spcPct val="100000"/>
              </a:lnSpc>
            </a:pPr>
            <a:r>
              <a:rPr lang="zh-CN" altLang="en-US" sz="2400" b="1" dirty="0">
                <a:latin typeface="Calibri" panose="020F0502020204030204" charset="0"/>
                <a:ea typeface="宋体" panose="02010600030101010101" pitchFamily="2" charset="-122"/>
              </a:rPr>
              <a:t>（2）解读材料：①标出关键词句，转化语言；</a:t>
            </a:r>
            <a:endParaRPr lang="zh-CN" altLang="en-US" sz="2400" b="1" dirty="0">
              <a:latin typeface="Calibri" panose="020F0502020204030204" charset="0"/>
              <a:ea typeface="宋体" panose="02010600030101010101" pitchFamily="2" charset="-122"/>
            </a:endParaRPr>
          </a:p>
          <a:p>
            <a:pPr lvl="0" indent="268605" algn="l" eaLnBrk="0" hangingPunct="0">
              <a:lnSpc>
                <a:spcPct val="100000"/>
              </a:lnSpc>
            </a:pPr>
            <a:r>
              <a:rPr lang="zh-CN" altLang="en-US" sz="2400" b="1" dirty="0">
                <a:latin typeface="Calibri" panose="020F0502020204030204" charset="0"/>
                <a:ea typeface="宋体" panose="02010600030101010101" pitchFamily="2" charset="-122"/>
              </a:rPr>
              <a:t>                                </a:t>
            </a:r>
            <a:endParaRPr lang="zh-CN" altLang="en-US" sz="2400" b="1" dirty="0">
              <a:latin typeface="Calibri" panose="020F0502020204030204" charset="0"/>
              <a:ea typeface="宋体" panose="02010600030101010101" pitchFamily="2" charset="-122"/>
            </a:endParaRPr>
          </a:p>
          <a:p>
            <a:pPr lvl="0" indent="268605" algn="l" eaLnBrk="0" hangingPunct="0">
              <a:lnSpc>
                <a:spcPct val="100000"/>
              </a:lnSpc>
            </a:pPr>
            <a:r>
              <a:rPr lang="zh-CN" altLang="en-US" sz="2400" b="1" dirty="0">
                <a:latin typeface="Calibri" panose="020F0502020204030204" charset="0"/>
                <a:ea typeface="宋体" panose="02010600030101010101" pitchFamily="2" charset="-122"/>
              </a:rPr>
              <a:t>                                ②联系所学，补充完善。</a:t>
            </a:r>
            <a:endParaRPr lang="zh-CN" altLang="en-US" sz="2400" b="1" dirty="0">
              <a:latin typeface="Calibri" panose="020F050202020403020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7825" name="表格 77824"/>
          <p:cNvGraphicFramePr>
            <a:graphicFrameLocks noGrp="1"/>
          </p:cNvGraphicFramePr>
          <p:nvPr>
            <p:custDataLst>
              <p:tags r:id="rId1"/>
            </p:custDataLst>
          </p:nvPr>
        </p:nvGraphicFramePr>
        <p:xfrm>
          <a:off x="1421130" y="1038225"/>
          <a:ext cx="9501505" cy="2168525"/>
        </p:xfrm>
        <a:graphic>
          <a:graphicData uri="http://schemas.openxmlformats.org/drawingml/2006/table">
            <a:tbl>
              <a:tblPr/>
              <a:tblGrid>
                <a:gridCol w="1453515"/>
                <a:gridCol w="8047990"/>
              </a:tblGrid>
              <a:tr h="304800">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20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rPr>
                        <a:t>设问方式</a:t>
                      </a:r>
                      <a:endParaRPr kumimoji="0" lang="zh-CN" altLang="zh-CN" sz="20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20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rPr>
                        <a:t>答题角度</a:t>
                      </a:r>
                      <a:endParaRPr kumimoji="0" lang="zh-CN" altLang="zh-CN" sz="20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4525">
                <a:tc>
                  <a:txBody>
                    <a:bodyPr/>
                    <a:p>
                      <a:pPr marL="0" marR="0" lvl="0" indent="0" algn="ctr" defTabSz="914400" rtl="0" eaLnBrk="1" fontAlgn="base" latinLnBrk="0" hangingPunct="1">
                        <a:lnSpc>
                          <a:spcPct val="100000"/>
                        </a:lnSpc>
                        <a:spcBef>
                          <a:spcPct val="0"/>
                        </a:spcBef>
                        <a:spcAft>
                          <a:spcPct val="0"/>
                        </a:spcAft>
                        <a:buClrTx/>
                        <a:buSzTx/>
                        <a:buFontTx/>
                        <a:buNone/>
                      </a:pPr>
                      <a:endParaRPr kumimoji="0" lang="en-US" altLang="zh-CN" sz="20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20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rPr>
                        <a:t>根本原因</a:t>
                      </a:r>
                      <a:endParaRPr kumimoji="0" lang="zh-CN" altLang="zh-CN" sz="20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just" defTabSz="914400" rtl="0" eaLnBrk="1" fontAlgn="base" latinLnBrk="0" hangingPunct="1">
                        <a:lnSpc>
                          <a:spcPct val="100000"/>
                        </a:lnSpc>
                        <a:spcBef>
                          <a:spcPct val="0"/>
                        </a:spcBef>
                        <a:spcAft>
                          <a:spcPct val="0"/>
                        </a:spcAft>
                        <a:buClrTx/>
                        <a:buSzTx/>
                        <a:buFontTx/>
                        <a:buNone/>
                      </a:pPr>
                      <a:r>
                        <a:rPr kumimoji="0" lang="zh-CN" altLang="zh-CN" sz="2000" b="0"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rPr>
                        <a:t>①政治层面的根本原因从</a:t>
                      </a:r>
                      <a:r>
                        <a:rPr kumimoji="0" lang="zh-CN" altLang="zh-CN" sz="2000" b="1" i="0" u="none" strike="noStrike" cap="none" normalizeH="0" baseline="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经济层面</a:t>
                      </a:r>
                      <a:r>
                        <a:rPr kumimoji="0" lang="zh-CN" altLang="zh-CN" sz="2000" b="0"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rPr>
                        <a:t>入手。②生产关系层面的根本原因从</a:t>
                      </a:r>
                      <a:r>
                        <a:rPr kumimoji="0" lang="zh-CN" altLang="zh-CN" sz="2000" b="1" i="0" u="none" strike="noStrike" cap="none" normalizeH="0" baseline="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生产力</a:t>
                      </a:r>
                      <a:r>
                        <a:rPr kumimoji="0" lang="zh-CN" altLang="zh-CN" sz="2000" b="0"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rPr>
                        <a:t>入手　③一切历史事件存在和发展的根本原因从</a:t>
                      </a:r>
                      <a:r>
                        <a:rPr kumimoji="0" lang="zh-CN" altLang="zh-CN" sz="2000" b="1" i="0" u="none" strike="noStrike" cap="none" normalizeH="0" baseline="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内因</a:t>
                      </a:r>
                      <a:r>
                        <a:rPr kumimoji="0" lang="zh-CN" altLang="zh-CN" sz="2000" b="0"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rPr>
                        <a:t>入手　</a:t>
                      </a:r>
                      <a:endParaRPr kumimoji="0" lang="zh-CN" altLang="zh-CN" sz="2000" b="0"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0265">
                <a:tc>
                  <a:txBody>
                    <a:bodyPr/>
                    <a:p>
                      <a:pPr marL="0" marR="0" lvl="0" indent="0" algn="ctr" defTabSz="914400" rtl="0" eaLnBrk="1" fontAlgn="base" latinLnBrk="0" hangingPunct="1">
                        <a:lnSpc>
                          <a:spcPct val="100000"/>
                        </a:lnSpc>
                        <a:spcBef>
                          <a:spcPct val="0"/>
                        </a:spcBef>
                        <a:spcAft>
                          <a:spcPct val="0"/>
                        </a:spcAft>
                        <a:buClrTx/>
                        <a:buSzTx/>
                        <a:buFontTx/>
                        <a:buNone/>
                      </a:pPr>
                      <a:endParaRPr kumimoji="0" lang="en-US" altLang="zh-CN" sz="20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20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rPr>
                        <a:t>主客观原因或内外因</a:t>
                      </a:r>
                      <a:endParaRPr kumimoji="0" lang="zh-CN" altLang="zh-CN" sz="20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just" defTabSz="914400" rtl="0" eaLnBrk="1" fontAlgn="base" latinLnBrk="0" hangingPunct="1">
                        <a:lnSpc>
                          <a:spcPct val="100000"/>
                        </a:lnSpc>
                        <a:spcBef>
                          <a:spcPct val="0"/>
                        </a:spcBef>
                        <a:spcAft>
                          <a:spcPct val="0"/>
                        </a:spcAft>
                        <a:buClrTx/>
                        <a:buSzTx/>
                        <a:buFontTx/>
                        <a:buNone/>
                      </a:pPr>
                      <a:r>
                        <a:rPr kumimoji="0" lang="zh-CN" altLang="zh-CN" sz="2000" b="0"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rPr>
                        <a:t>①主观原因一般从领导某事件的阶级、阶层的主</a:t>
                      </a:r>
                      <a:r>
                        <a:rPr kumimoji="0" lang="zh-CN" altLang="zh-CN" sz="2000" b="1" i="0" u="none" strike="noStrike" cap="none" normalizeH="0" baseline="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观目的、动机或政策、方针</a:t>
                      </a:r>
                      <a:r>
                        <a:rPr kumimoji="0" lang="zh-CN" altLang="zh-CN" sz="2000" b="0"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rPr>
                        <a:t>等方面进行考虑。②客观原因一般从自然或社会环境、经济现状、政治现状等方面进行考虑。　</a:t>
                      </a:r>
                      <a:endParaRPr kumimoji="0" lang="zh-CN" altLang="zh-CN" sz="2000" b="0"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20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rPr>
                        <a:t>直接原因</a:t>
                      </a:r>
                      <a:endParaRPr kumimoji="0" lang="zh-CN" altLang="zh-CN" sz="2000" b="1"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just" defTabSz="914400" rtl="0" eaLnBrk="1" fontAlgn="base" latinLnBrk="0" hangingPunct="1">
                        <a:lnSpc>
                          <a:spcPct val="100000"/>
                        </a:lnSpc>
                        <a:spcBef>
                          <a:spcPct val="0"/>
                        </a:spcBef>
                        <a:spcAft>
                          <a:spcPct val="0"/>
                        </a:spcAft>
                        <a:buClrTx/>
                        <a:buSzTx/>
                        <a:buFontTx/>
                        <a:buNone/>
                      </a:pPr>
                      <a:r>
                        <a:rPr kumimoji="0" lang="zh-CN" altLang="zh-CN" sz="2000" b="0"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rPr>
                        <a:t>①从直接引发事件的偶然性因素（</a:t>
                      </a:r>
                      <a:r>
                        <a:rPr kumimoji="0" lang="zh-CN" altLang="zh-CN" sz="2000" b="1" i="0" u="none" strike="noStrike" cap="none" normalizeH="0" baseline="0" smtClean="0">
                          <a:ln>
                            <a:noFill/>
                          </a:ln>
                          <a:solidFill>
                            <a:srgbClr val="FF0000"/>
                          </a:solidFill>
                          <a:effectLst/>
                          <a:latin typeface="Calibri" panose="020F0502020204030204" charset="0"/>
                          <a:ea typeface="宋体" panose="02010600030101010101" pitchFamily="2" charset="-122"/>
                          <a:cs typeface="Times New Roman" panose="02020603050405020304" charset="0"/>
                        </a:rPr>
                        <a:t>导火线、借口</a:t>
                      </a:r>
                      <a:r>
                        <a:rPr kumimoji="0" lang="zh-CN" altLang="zh-CN" sz="2000" b="0"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rPr>
                        <a:t>等）分析　　　</a:t>
                      </a:r>
                      <a:endParaRPr kumimoji="0" lang="zh-CN" altLang="zh-CN" sz="2000" b="0" i="0" u="none" strike="noStrike" cap="none" normalizeH="0" baseline="0" smtClean="0">
                        <a:ln>
                          <a:noFill/>
                        </a:ln>
                        <a:solidFill>
                          <a:schemeClr val="tx1"/>
                        </a:solidFill>
                        <a:effectLst/>
                        <a:latin typeface="Calibri" panose="020F0502020204030204" charset="0"/>
                        <a:ea typeface="宋体" panose="02010600030101010101" pitchFamily="2" charset="-122"/>
                        <a:cs typeface="Times New Roman" panose="0202060305040502030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86382" name="Rectangle 13"/>
          <p:cNvSpPr/>
          <p:nvPr/>
        </p:nvSpPr>
        <p:spPr>
          <a:xfrm>
            <a:off x="918210" y="307975"/>
            <a:ext cx="5030470" cy="492125"/>
          </a:xfrm>
          <a:prstGeom prst="rect">
            <a:avLst/>
          </a:prstGeom>
          <a:noFill/>
          <a:ln w="6350">
            <a:noFill/>
          </a:ln>
        </p:spPr>
        <p:txBody>
          <a:bodyPr wrap="square" lIns="0" tIns="0" rIns="0" bIns="0" anchor="b">
            <a:spAutoFit/>
          </a:bodyPr>
          <a:p>
            <a:pPr defTabSz="330200">
              <a:tabLst>
                <a:tab pos="8521700" algn="r"/>
              </a:tabLst>
            </a:pPr>
            <a:r>
              <a:rPr lang="zh-CN" altLang="en-US" sz="3200" b="1">
                <a:latin typeface="Calibri" panose="020F0502020204030204" charset="0"/>
                <a:cs typeface="Times New Roman" panose="02020603050405020304" charset="0"/>
                <a:sym typeface="+mn-ea"/>
              </a:rPr>
              <a:t>原因、背景类设问的答法</a:t>
            </a:r>
            <a:endParaRPr lang="en-US" altLang="de-DE" sz="3200" b="1" dirty="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78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5" name="Rectangle 1"/>
          <p:cNvSpPr>
            <a:spLocks noChangeArrowheads="1"/>
          </p:cNvSpPr>
          <p:nvPr/>
        </p:nvSpPr>
        <p:spPr bwMode="auto">
          <a:xfrm>
            <a:off x="214630" y="1761808"/>
            <a:ext cx="11804650" cy="2676525"/>
          </a:xfrm>
          <a:prstGeom prst="rect">
            <a:avLst/>
          </a:prstGeom>
          <a:noFill/>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square" anchor="ct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indent="304800" algn="l">
              <a:spcBef>
                <a:spcPct val="0"/>
              </a:spcBef>
              <a:buFontTx/>
              <a:buNone/>
              <a:defRPr/>
            </a:pPr>
            <a:r>
              <a:rPr lang="zh-CN" altLang="en-US" sz="2400" b="1" noProof="1">
                <a:latin typeface="黑体" panose="02010609060101010101" pitchFamily="49" charset="-122"/>
                <a:ea typeface="黑体" panose="02010609060101010101" pitchFamily="49" charset="-122"/>
                <a:cs typeface="黑体" panose="02010609060101010101" pitchFamily="49" charset="-122"/>
              </a:rPr>
              <a:t>（</a:t>
            </a:r>
            <a:r>
              <a:rPr lang="en-US" altLang="zh-CN" sz="2400" b="1" noProof="1">
                <a:latin typeface="黑体" panose="02010609060101010101" pitchFamily="49" charset="-122"/>
                <a:ea typeface="黑体" panose="02010609060101010101" pitchFamily="49" charset="-122"/>
                <a:cs typeface="黑体" panose="02010609060101010101" pitchFamily="49" charset="-122"/>
              </a:rPr>
              <a:t>1</a:t>
            </a:r>
            <a:r>
              <a:rPr lang="zh-CN" altLang="en-US" sz="2400" b="1" noProof="1">
                <a:latin typeface="黑体" panose="02010609060101010101" pitchFamily="49" charset="-122"/>
                <a:ea typeface="黑体" panose="02010609060101010101" pitchFamily="49" charset="-122"/>
                <a:cs typeface="黑体" panose="02010609060101010101" pitchFamily="49" charset="-122"/>
              </a:rPr>
              <a:t>）启示类：</a:t>
            </a:r>
            <a:r>
              <a:rPr lang="zh-CN" altLang="en-US" sz="2400" noProof="1">
                <a:latin typeface="黑体" panose="02010609060101010101" pitchFamily="49" charset="-122"/>
                <a:ea typeface="黑体" panose="02010609060101010101" pitchFamily="49" charset="-122"/>
                <a:cs typeface="黑体" panose="02010609060101010101" pitchFamily="49" charset="-122"/>
              </a:rPr>
              <a:t>一般从</a:t>
            </a:r>
            <a:r>
              <a:rPr lang="zh-CN" altLang="en-US" sz="2400" b="1" noProof="1">
                <a:solidFill>
                  <a:srgbClr val="FF0000"/>
                </a:solidFill>
                <a:latin typeface="黑体" panose="02010609060101010101" pitchFamily="49" charset="-122"/>
                <a:ea typeface="黑体" panose="02010609060101010101" pitchFamily="49" charset="-122"/>
                <a:cs typeface="黑体" panose="02010609060101010101" pitchFamily="49" charset="-122"/>
              </a:rPr>
              <a:t>经验、教训</a:t>
            </a:r>
            <a:r>
              <a:rPr lang="zh-CN" altLang="en-US" sz="2400" noProof="1">
                <a:latin typeface="黑体" panose="02010609060101010101" pitchFamily="49" charset="-122"/>
                <a:ea typeface="黑体" panose="02010609060101010101" pitchFamily="49" charset="-122"/>
                <a:cs typeface="黑体" panose="02010609060101010101" pitchFamily="49" charset="-122"/>
              </a:rPr>
              <a:t>两方面思考，侧重从要</a:t>
            </a:r>
            <a:r>
              <a:rPr lang="zh-CN" altLang="en-US" sz="2400" b="1" noProof="1">
                <a:solidFill>
                  <a:srgbClr val="FF0000"/>
                </a:solidFill>
                <a:latin typeface="黑体" panose="02010609060101010101" pitchFamily="49" charset="-122"/>
                <a:ea typeface="黑体" panose="02010609060101010101" pitchFamily="49" charset="-122"/>
                <a:cs typeface="黑体" panose="02010609060101010101" pitchFamily="49" charset="-122"/>
              </a:rPr>
              <a:t>怎么样，不要怎么样</a:t>
            </a:r>
            <a:r>
              <a:rPr lang="zh-CN" altLang="en-US" sz="2400" noProof="1">
                <a:latin typeface="黑体" panose="02010609060101010101" pitchFamily="49" charset="-122"/>
                <a:ea typeface="黑体" panose="02010609060101010101" pitchFamily="49" charset="-122"/>
                <a:cs typeface="黑体" panose="02010609060101010101" pitchFamily="49" charset="-122"/>
              </a:rPr>
              <a:t>两方面回答。</a:t>
            </a:r>
            <a:endParaRPr lang="en-US" altLang="zh-CN" sz="2400" noProof="1">
              <a:latin typeface="黑体" panose="02010609060101010101" pitchFamily="49" charset="-122"/>
              <a:ea typeface="黑体" panose="02010609060101010101" pitchFamily="49" charset="-122"/>
              <a:cs typeface="黑体" panose="02010609060101010101" pitchFamily="49" charset="-122"/>
            </a:endParaRPr>
          </a:p>
          <a:p>
            <a:pPr marL="0" indent="304800" algn="l">
              <a:spcBef>
                <a:spcPct val="0"/>
              </a:spcBef>
              <a:buFontTx/>
              <a:buNone/>
              <a:defRPr/>
            </a:pPr>
            <a:r>
              <a:rPr lang="zh-CN" altLang="en-US" sz="2400" b="1" noProof="1">
                <a:latin typeface="黑体" panose="02010609060101010101" pitchFamily="49" charset="-122"/>
                <a:ea typeface="黑体" panose="02010609060101010101" pitchFamily="49" charset="-122"/>
                <a:cs typeface="黑体" panose="02010609060101010101" pitchFamily="49" charset="-122"/>
              </a:rPr>
              <a:t>（</a:t>
            </a:r>
            <a:r>
              <a:rPr lang="en-US" altLang="zh-CN" sz="2400" b="1" noProof="1">
                <a:latin typeface="黑体" panose="02010609060101010101" pitchFamily="49" charset="-122"/>
                <a:ea typeface="黑体" panose="02010609060101010101" pitchFamily="49" charset="-122"/>
                <a:cs typeface="黑体" panose="02010609060101010101" pitchFamily="49" charset="-122"/>
              </a:rPr>
              <a:t>2</a:t>
            </a:r>
            <a:r>
              <a:rPr lang="zh-CN" altLang="en-US" sz="2400" b="1" noProof="1">
                <a:latin typeface="黑体" panose="02010609060101010101" pitchFamily="49" charset="-122"/>
                <a:ea typeface="黑体" panose="02010609060101010101" pitchFamily="49" charset="-122"/>
                <a:cs typeface="黑体" panose="02010609060101010101" pitchFamily="49" charset="-122"/>
              </a:rPr>
              <a:t>）认识类</a:t>
            </a:r>
            <a:r>
              <a:rPr lang="zh-CN" altLang="en-US" sz="2400" noProof="1">
                <a:latin typeface="黑体" panose="02010609060101010101" pitchFamily="49" charset="-122"/>
                <a:ea typeface="黑体" panose="02010609060101010101" pitchFamily="49" charset="-122"/>
                <a:cs typeface="黑体" panose="02010609060101010101" pitchFamily="49" charset="-122"/>
              </a:rPr>
              <a:t>：侧重从</a:t>
            </a:r>
            <a:r>
              <a:rPr lang="zh-CN" altLang="en-US" sz="2400" b="1" noProof="1">
                <a:solidFill>
                  <a:srgbClr val="FF0000"/>
                </a:solidFill>
                <a:latin typeface="黑体" panose="02010609060101010101" pitchFamily="49" charset="-122"/>
                <a:ea typeface="黑体" panose="02010609060101010101" pitchFamily="49" charset="-122"/>
                <a:cs typeface="黑体" panose="02010609060101010101" pitchFamily="49" charset="-122"/>
              </a:rPr>
              <a:t>是什么、反映了什么、怎么样</a:t>
            </a:r>
            <a:r>
              <a:rPr lang="zh-CN" altLang="en-US" sz="2400" noProof="1">
                <a:latin typeface="黑体" panose="02010609060101010101" pitchFamily="49" charset="-122"/>
                <a:ea typeface="黑体" panose="02010609060101010101" pitchFamily="49" charset="-122"/>
                <a:cs typeface="黑体" panose="02010609060101010101" pitchFamily="49" charset="-122"/>
              </a:rPr>
              <a:t>的角度回答。解答此类题目，要以唯物史观为指导，把历史现象放在特定的历史情境中去思考，紧扣题目归纳总结出一些规律性认识，不能脱离题目泛泛而谈。</a:t>
            </a:r>
            <a:endParaRPr lang="en-US" altLang="zh-CN" sz="2400" noProof="1">
              <a:latin typeface="黑体" panose="02010609060101010101" pitchFamily="49" charset="-122"/>
              <a:ea typeface="黑体" panose="02010609060101010101" pitchFamily="49" charset="-122"/>
              <a:cs typeface="黑体" panose="02010609060101010101" pitchFamily="49" charset="-122"/>
            </a:endParaRPr>
          </a:p>
          <a:p>
            <a:pPr marL="0" indent="304800" algn="l">
              <a:spcBef>
                <a:spcPct val="0"/>
              </a:spcBef>
              <a:buFontTx/>
              <a:buNone/>
              <a:defRPr/>
            </a:pPr>
            <a:r>
              <a:rPr lang="zh-CN" altLang="en-US" sz="2400" b="1" noProof="1">
                <a:latin typeface="黑体" panose="02010609060101010101" pitchFamily="49" charset="-122"/>
                <a:ea typeface="黑体" panose="02010609060101010101" pitchFamily="49" charset="-122"/>
                <a:cs typeface="黑体" panose="02010609060101010101" pitchFamily="49" charset="-122"/>
              </a:rPr>
              <a:t>（</a:t>
            </a:r>
            <a:r>
              <a:rPr lang="en-US" altLang="zh-CN" sz="2400" b="1" noProof="1">
                <a:latin typeface="黑体" panose="02010609060101010101" pitchFamily="49" charset="-122"/>
                <a:ea typeface="黑体" panose="02010609060101010101" pitchFamily="49" charset="-122"/>
                <a:cs typeface="黑体" panose="02010609060101010101" pitchFamily="49" charset="-122"/>
              </a:rPr>
              <a:t>3</a:t>
            </a:r>
            <a:r>
              <a:rPr lang="zh-CN" altLang="en-US" sz="2400" b="1" noProof="1">
                <a:latin typeface="黑体" panose="02010609060101010101" pitchFamily="49" charset="-122"/>
                <a:ea typeface="黑体" panose="02010609060101010101" pitchFamily="49" charset="-122"/>
                <a:cs typeface="黑体" panose="02010609060101010101" pitchFamily="49" charset="-122"/>
              </a:rPr>
              <a:t>）借鉴、建议、主张、态度类：</a:t>
            </a:r>
            <a:r>
              <a:rPr lang="zh-CN" altLang="en-US" sz="2400" noProof="1">
                <a:latin typeface="黑体" panose="02010609060101010101" pitchFamily="49" charset="-122"/>
                <a:ea typeface="黑体" panose="02010609060101010101" pitchFamily="49" charset="-122"/>
                <a:cs typeface="黑体" panose="02010609060101010101" pitchFamily="49" charset="-122"/>
              </a:rPr>
              <a:t>侧重从</a:t>
            </a:r>
            <a:r>
              <a:rPr lang="zh-CN" altLang="en-US" sz="2400" b="1" noProof="1">
                <a:solidFill>
                  <a:srgbClr val="FF0000"/>
                </a:solidFill>
                <a:latin typeface="黑体" panose="02010609060101010101" pitchFamily="49" charset="-122"/>
                <a:ea typeface="黑体" panose="02010609060101010101" pitchFamily="49" charset="-122"/>
                <a:cs typeface="黑体" panose="02010609060101010101" pitchFamily="49" charset="-122"/>
              </a:rPr>
              <a:t>怎么样</a:t>
            </a:r>
            <a:r>
              <a:rPr lang="zh-CN" altLang="en-US" sz="2400" noProof="1">
                <a:latin typeface="黑体" panose="02010609060101010101" pitchFamily="49" charset="-122"/>
                <a:ea typeface="黑体" panose="02010609060101010101" pitchFamily="49" charset="-122"/>
                <a:cs typeface="黑体" panose="02010609060101010101" pitchFamily="49" charset="-122"/>
              </a:rPr>
              <a:t>的角度回答。注意从</a:t>
            </a:r>
            <a:r>
              <a:rPr lang="zh-CN" altLang="en-US" sz="2400" b="1" noProof="1">
                <a:solidFill>
                  <a:srgbClr val="FF0000"/>
                </a:solidFill>
                <a:latin typeface="黑体" panose="02010609060101010101" pitchFamily="49" charset="-122"/>
                <a:ea typeface="黑体" panose="02010609060101010101" pitchFamily="49" charset="-122"/>
                <a:cs typeface="黑体" panose="02010609060101010101" pitchFamily="49" charset="-122"/>
              </a:rPr>
              <a:t>历史和现实</a:t>
            </a:r>
            <a:r>
              <a:rPr lang="zh-CN" altLang="en-US" sz="2400" noProof="1">
                <a:latin typeface="黑体" panose="02010609060101010101" pitchFamily="49" charset="-122"/>
                <a:ea typeface="黑体" panose="02010609060101010101" pitchFamily="49" charset="-122"/>
                <a:cs typeface="黑体" panose="02010609060101010101" pitchFamily="49" charset="-122"/>
              </a:rPr>
              <a:t>两个角相近，或过于具体，缺乏理性与概括。</a:t>
            </a:r>
            <a:endParaRPr lang="zh-CN" altLang="en-US" sz="2400" noProof="1">
              <a:latin typeface="黑体" panose="02010609060101010101" pitchFamily="49" charset="-122"/>
              <a:ea typeface="黑体" panose="02010609060101010101" pitchFamily="49" charset="-122"/>
              <a:cs typeface="黑体" panose="02010609060101010101" pitchFamily="49" charset="-122"/>
            </a:endParaRPr>
          </a:p>
        </p:txBody>
      </p:sp>
      <p:sp>
        <p:nvSpPr>
          <p:cNvPr id="3" name="文本框 2"/>
          <p:cNvSpPr txBox="1"/>
          <p:nvPr/>
        </p:nvSpPr>
        <p:spPr>
          <a:xfrm>
            <a:off x="575310" y="483870"/>
            <a:ext cx="4094480" cy="521970"/>
          </a:xfrm>
          <a:prstGeom prst="rect">
            <a:avLst/>
          </a:prstGeom>
          <a:noFill/>
        </p:spPr>
        <p:txBody>
          <a:bodyPr wrap="none" rtlCol="0" anchor="t">
            <a:spAutoFit/>
          </a:bodyPr>
          <a:p>
            <a:r>
              <a:rPr lang="zh-CN" altLang="en-US" sz="2800" b="1">
                <a:latin typeface="Calibri" panose="020F0502020204030204" charset="0"/>
                <a:cs typeface="Times New Roman" panose="02020603050405020304" charset="0"/>
                <a:sym typeface="+mn-ea"/>
              </a:rPr>
              <a:t>启示、认识类设问的答法</a:t>
            </a:r>
            <a:endParaRPr lang="zh-CN" alt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95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5" grpId="0" bldLvl="0" animBg="1"/>
      <p:bldP spid="149505" grpId="1"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Rot="1"/>
          </p:cNvSpPr>
          <p:nvPr/>
        </p:nvSpPr>
        <p:spPr>
          <a:xfrm>
            <a:off x="631190" y="2057400"/>
            <a:ext cx="5264785" cy="1885950"/>
          </a:xfrm>
          <a:prstGeom prst="rect">
            <a:avLst/>
          </a:prstGeom>
          <a:noFill/>
          <a:ln w="9525">
            <a:noFill/>
          </a:ln>
        </p:spPr>
        <p:txBody>
          <a:bodyPr/>
          <a:lstStyle/>
          <a:p>
            <a:pPr marL="342900" lvl="0" indent="-342900" eaLnBrk="1" hangingPunct="1">
              <a:lnSpc>
                <a:spcPct val="135000"/>
              </a:lnSpc>
              <a:spcBef>
                <a:spcPct val="20000"/>
              </a:spcBef>
            </a:pPr>
            <a:r>
              <a:rPr lang="zh-CN" altLang="en-US" sz="2800" dirty="0">
                <a:latin typeface="黑体" panose="02010609060101010101" pitchFamily="49" charset="-122"/>
                <a:ea typeface="黑体" panose="02010609060101010101" pitchFamily="49" charset="-122"/>
              </a:rPr>
              <a:t>（</a:t>
            </a:r>
            <a:r>
              <a:rPr lang="en-US" altLang="zh-CN" sz="2800" dirty="0">
                <a:latin typeface="黑体" panose="02010609060101010101" pitchFamily="49" charset="-122"/>
                <a:ea typeface="黑体" panose="02010609060101010101" pitchFamily="49" charset="-122"/>
              </a:rPr>
              <a:t>1</a:t>
            </a:r>
            <a:r>
              <a:rPr lang="zh-CN" altLang="en-US" sz="2800" dirty="0">
                <a:latin typeface="黑体" panose="02010609060101010101" pitchFamily="49" charset="-122"/>
                <a:ea typeface="黑体" panose="02010609060101010101" pitchFamily="49" charset="-122"/>
              </a:rPr>
              <a:t>）紧扣题意，简明扼要</a:t>
            </a:r>
            <a:endParaRPr lang="en-US" altLang="zh-CN" sz="2800" dirty="0">
              <a:latin typeface="黑体" panose="02010609060101010101" pitchFamily="49" charset="-122"/>
              <a:ea typeface="黑体" panose="02010609060101010101" pitchFamily="49" charset="-122"/>
            </a:endParaRPr>
          </a:p>
          <a:p>
            <a:pPr marL="342900" lvl="0" indent="-342900" eaLnBrk="1" hangingPunct="1">
              <a:lnSpc>
                <a:spcPct val="135000"/>
              </a:lnSpc>
              <a:spcBef>
                <a:spcPct val="20000"/>
              </a:spcBef>
            </a:pPr>
            <a:endParaRPr lang="zh-CN" altLang="en-US" sz="2800" dirty="0">
              <a:latin typeface="黑体" panose="02010609060101010101" pitchFamily="49" charset="-122"/>
              <a:ea typeface="黑体" panose="02010609060101010101" pitchFamily="49" charset="-122"/>
            </a:endParaRPr>
          </a:p>
          <a:p>
            <a:pPr marL="342900" lvl="0" indent="-342900" eaLnBrk="1" hangingPunct="1">
              <a:lnSpc>
                <a:spcPct val="135000"/>
              </a:lnSpc>
              <a:spcBef>
                <a:spcPct val="20000"/>
              </a:spcBef>
            </a:pPr>
            <a:r>
              <a:rPr lang="zh-CN" altLang="en-US" sz="2800" dirty="0">
                <a:latin typeface="黑体" panose="02010609060101010101" pitchFamily="49" charset="-122"/>
                <a:ea typeface="黑体" panose="02010609060101010101" pitchFamily="49" charset="-122"/>
              </a:rPr>
              <a:t>（</a:t>
            </a:r>
            <a:r>
              <a:rPr lang="en-US" altLang="zh-CN" sz="2800" dirty="0">
                <a:latin typeface="黑体" panose="02010609060101010101" pitchFamily="49" charset="-122"/>
                <a:ea typeface="黑体" panose="02010609060101010101" pitchFamily="49" charset="-122"/>
              </a:rPr>
              <a:t>2</a:t>
            </a:r>
            <a:r>
              <a:rPr lang="zh-CN" altLang="en-US" sz="2800" dirty="0">
                <a:latin typeface="黑体" panose="02010609060101010101" pitchFamily="49" charset="-122"/>
                <a:ea typeface="黑体" panose="02010609060101010101" pitchFamily="49" charset="-122"/>
              </a:rPr>
              <a:t>）条理清楚，字迹工整</a:t>
            </a:r>
            <a:endParaRPr lang="en-US" altLang="zh-CN" sz="2800" u="sng" dirty="0">
              <a:latin typeface="黑体" panose="02010609060101010101" pitchFamily="49" charset="-122"/>
              <a:ea typeface="黑体" panose="02010609060101010101" pitchFamily="49" charset="-122"/>
            </a:endParaRPr>
          </a:p>
          <a:p>
            <a:pPr marL="342900" lvl="0" indent="-342900" eaLnBrk="1" hangingPunct="1">
              <a:lnSpc>
                <a:spcPct val="135000"/>
              </a:lnSpc>
              <a:spcBef>
                <a:spcPct val="20000"/>
              </a:spcBef>
            </a:pPr>
            <a:endParaRPr lang="zh-CN" altLang="en-US" sz="2800" dirty="0">
              <a:latin typeface="黑体" panose="02010609060101010101" pitchFamily="49" charset="-122"/>
              <a:ea typeface="黑体" panose="02010609060101010101" pitchFamily="49" charset="-122"/>
            </a:endParaRPr>
          </a:p>
          <a:p>
            <a:pPr marL="342900" lvl="0" indent="-342900" eaLnBrk="1" hangingPunct="1">
              <a:lnSpc>
                <a:spcPct val="135000"/>
              </a:lnSpc>
              <a:spcBef>
                <a:spcPct val="20000"/>
              </a:spcBef>
            </a:pPr>
            <a:r>
              <a:rPr lang="zh-CN" altLang="en-US" sz="2800" dirty="0">
                <a:latin typeface="黑体" panose="02010609060101010101" pitchFamily="49" charset="-122"/>
                <a:ea typeface="黑体" panose="02010609060101010101" pitchFamily="49" charset="-122"/>
              </a:rPr>
              <a:t>（</a:t>
            </a:r>
            <a:r>
              <a:rPr lang="en-US" altLang="zh-CN" sz="2800" dirty="0">
                <a:latin typeface="黑体" panose="02010609060101010101" pitchFamily="49" charset="-122"/>
                <a:ea typeface="黑体" panose="02010609060101010101" pitchFamily="49" charset="-122"/>
              </a:rPr>
              <a:t>3</a:t>
            </a:r>
            <a:r>
              <a:rPr lang="zh-CN" altLang="en-US" sz="2800" dirty="0">
                <a:latin typeface="黑体" panose="02010609060101010101" pitchFamily="49" charset="-122"/>
                <a:ea typeface="黑体" panose="02010609060101010101" pitchFamily="49" charset="-122"/>
              </a:rPr>
              <a:t>）书写完整，语言规范</a:t>
            </a:r>
            <a:endParaRPr lang="zh-CN" altLang="en-US" sz="2800" dirty="0">
              <a:latin typeface="黑体" panose="02010609060101010101" pitchFamily="49" charset="-122"/>
              <a:ea typeface="黑体" panose="02010609060101010101" pitchFamily="49" charset="-122"/>
            </a:endParaRPr>
          </a:p>
        </p:txBody>
      </p:sp>
      <p:sp>
        <p:nvSpPr>
          <p:cNvPr id="5" name="TextBox 4"/>
          <p:cNvSpPr txBox="1"/>
          <p:nvPr/>
        </p:nvSpPr>
        <p:spPr>
          <a:xfrm>
            <a:off x="134670" y="698664"/>
            <a:ext cx="6840760" cy="645160"/>
          </a:xfrm>
          <a:prstGeom prst="rect">
            <a:avLst/>
          </a:prstGeom>
          <a:noFill/>
        </p:spPr>
        <p:txBody>
          <a:bodyPr wrap="square" rtlCol="0">
            <a:spAutoFit/>
          </a:bodyPr>
          <a:lstStyle/>
          <a:p>
            <a:r>
              <a:rPr lang="zh-CN" altLang="en-US" sz="3600" b="1" dirty="0" smtClean="0">
                <a:latin typeface="楷体" panose="02010609060101010101" charset="-122"/>
                <a:ea typeface="楷体" panose="02010609060101010101" charset="-122"/>
              </a:rPr>
              <a:t>（三）、书写与卷面的培训</a:t>
            </a:r>
            <a:endParaRPr lang="zh-CN" altLang="en-US" sz="3600" b="1" dirty="0">
              <a:latin typeface="楷体" panose="02010609060101010101" charset="-122"/>
              <a:ea typeface="楷体" panose="0201060906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fade">
                                      <p:cBhvr>
                                        <p:cTn id="7" dur="500"/>
                                        <p:tgtEl>
                                          <p:spTgt spid="121859"/>
                                        </p:tgtEl>
                                      </p:cBhvr>
                                    </p:animEffect>
                                    <p:anim calcmode="lin" valueType="num">
                                      <p:cBhvr>
                                        <p:cTn id="8" dur="500" fill="hold"/>
                                        <p:tgtEl>
                                          <p:spTgt spid="121859"/>
                                        </p:tgtEl>
                                        <p:attrNameLst>
                                          <p:attrName>ppt_x</p:attrName>
                                        </p:attrNameLst>
                                      </p:cBhvr>
                                      <p:tavLst>
                                        <p:tav tm="0">
                                          <p:val>
                                            <p:strVal val="#ppt_x"/>
                                          </p:val>
                                        </p:tav>
                                        <p:tav tm="100000">
                                          <p:val>
                                            <p:strVal val="#ppt_x"/>
                                          </p:val>
                                        </p:tav>
                                      </p:tavLst>
                                    </p:anim>
                                    <p:anim calcmode="lin" valueType="num">
                                      <p:cBhvr>
                                        <p:cTn id="9" dur="500" fill="hold"/>
                                        <p:tgtEl>
                                          <p:spTgt spid="1218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0" name="Line 11"/>
          <p:cNvSpPr/>
          <p:nvPr/>
        </p:nvSpPr>
        <p:spPr>
          <a:xfrm flipV="1">
            <a:off x="1872018" y="3898891"/>
            <a:ext cx="8311487" cy="10235"/>
          </a:xfrm>
          <a:prstGeom prst="line">
            <a:avLst/>
          </a:prstGeom>
          <a:ln w="63500" cap="flat" cmpd="sng">
            <a:solidFill>
              <a:schemeClr val="tx1"/>
            </a:solidFill>
            <a:prstDash val="solid"/>
            <a:headEnd type="none" w="med" len="med"/>
            <a:tailEnd type="triangle" w="med" len="med"/>
          </a:ln>
        </p:spPr>
      </p:sp>
      <p:sp>
        <p:nvSpPr>
          <p:cNvPr id="103431" name="Line 12"/>
          <p:cNvSpPr/>
          <p:nvPr/>
        </p:nvSpPr>
        <p:spPr>
          <a:xfrm>
            <a:off x="2312159" y="4031036"/>
            <a:ext cx="1" cy="706272"/>
          </a:xfrm>
          <a:prstGeom prst="line">
            <a:avLst/>
          </a:prstGeom>
          <a:ln w="63500" cap="flat" cmpd="sng">
            <a:solidFill>
              <a:schemeClr val="tx1"/>
            </a:solidFill>
            <a:prstDash val="solid"/>
            <a:headEnd type="none" w="med" len="med"/>
            <a:tailEnd type="none" w="med" len="med"/>
          </a:ln>
        </p:spPr>
      </p:sp>
      <p:sp>
        <p:nvSpPr>
          <p:cNvPr id="103446" name="Text Box 25"/>
          <p:cNvSpPr txBox="1"/>
          <p:nvPr/>
        </p:nvSpPr>
        <p:spPr>
          <a:xfrm>
            <a:off x="3906176" y="3170033"/>
            <a:ext cx="422441" cy="682625"/>
          </a:xfrm>
          <a:prstGeom prst="rect">
            <a:avLst/>
          </a:prstGeom>
          <a:noFill/>
          <a:ln w="9525">
            <a:noFill/>
          </a:ln>
          <a:effectLst>
            <a:outerShdw dist="17961" dir="13499999" algn="ctr" rotWithShape="0">
              <a:srgbClr val="000000"/>
            </a:outerShdw>
          </a:effectLst>
        </p:spPr>
        <p:txBody>
          <a:bodyPr wrap="square" lIns="58608" tIns="29304" rIns="58608" bIns="29304">
            <a:spAutoFit/>
          </a:bodyPr>
          <a:lstStyle/>
          <a:p>
            <a:pPr lvl="0" algn="l" defTabSz="913130" eaLnBrk="1" hangingPunct="1"/>
            <a:r>
              <a:rPr lang="zh-CN" altLang="en-US" sz="2025" dirty="0">
                <a:solidFill>
                  <a:schemeClr val="tx2"/>
                </a:solidFill>
                <a:latin typeface="黑体" panose="02010609060101010101" pitchFamily="49" charset="-122"/>
                <a:ea typeface="黑体" panose="02010609060101010101" pitchFamily="49" charset="-122"/>
              </a:rPr>
              <a:t>秦</a:t>
            </a:r>
            <a:r>
              <a:rPr lang="zh-CN" altLang="en-US" sz="2025" dirty="0" smtClean="0">
                <a:solidFill>
                  <a:schemeClr val="tx2"/>
                </a:solidFill>
                <a:latin typeface="黑体" panose="02010609060101010101" pitchFamily="49" charset="-122"/>
                <a:ea typeface="黑体" panose="02010609060101010101" pitchFamily="49" charset="-122"/>
              </a:rPr>
              <a:t>朝</a:t>
            </a:r>
            <a:endParaRPr lang="zh-CN" altLang="en-US" sz="2025" dirty="0">
              <a:solidFill>
                <a:schemeClr val="tx2"/>
              </a:solidFill>
              <a:latin typeface="黑体" panose="02010609060101010101" pitchFamily="49" charset="-122"/>
              <a:ea typeface="黑体" panose="02010609060101010101" pitchFamily="49" charset="-122"/>
            </a:endParaRPr>
          </a:p>
        </p:txBody>
      </p:sp>
      <p:sp>
        <p:nvSpPr>
          <p:cNvPr id="103447" name="Text Box 26"/>
          <p:cNvSpPr txBox="1"/>
          <p:nvPr/>
        </p:nvSpPr>
        <p:spPr>
          <a:xfrm>
            <a:off x="4467225" y="3124313"/>
            <a:ext cx="383417" cy="682625"/>
          </a:xfrm>
          <a:prstGeom prst="rect">
            <a:avLst/>
          </a:prstGeom>
          <a:noFill/>
          <a:ln w="9525">
            <a:noFill/>
          </a:ln>
          <a:effectLst>
            <a:outerShdw dist="17961" dir="13499999" algn="ctr" rotWithShape="0">
              <a:srgbClr val="000000"/>
            </a:outerShdw>
          </a:effectLst>
        </p:spPr>
        <p:txBody>
          <a:bodyPr wrap="square" lIns="58608" tIns="29304" rIns="58608" bIns="29304">
            <a:spAutoFit/>
          </a:bodyPr>
          <a:lstStyle/>
          <a:p>
            <a:pPr lvl="0" algn="l" defTabSz="913130" eaLnBrk="1" hangingPunct="1"/>
            <a:r>
              <a:rPr lang="zh-CN" altLang="en-US" sz="2025" dirty="0" smtClean="0">
                <a:solidFill>
                  <a:schemeClr val="tx2"/>
                </a:solidFill>
                <a:latin typeface="黑体" panose="02010609060101010101" pitchFamily="49" charset="-122"/>
                <a:ea typeface="黑体" panose="02010609060101010101" pitchFamily="49" charset="-122"/>
              </a:rPr>
              <a:t>汉朝</a:t>
            </a:r>
            <a:endParaRPr lang="zh-CN" altLang="en-US" sz="2025" dirty="0">
              <a:solidFill>
                <a:schemeClr val="tx2"/>
              </a:solidFill>
              <a:latin typeface="黑体" panose="02010609060101010101" pitchFamily="49" charset="-122"/>
              <a:ea typeface="黑体" panose="02010609060101010101" pitchFamily="49" charset="-122"/>
            </a:endParaRPr>
          </a:p>
        </p:txBody>
      </p:sp>
      <p:sp>
        <p:nvSpPr>
          <p:cNvPr id="103448" name="Text Box 27"/>
          <p:cNvSpPr txBox="1"/>
          <p:nvPr/>
        </p:nvSpPr>
        <p:spPr>
          <a:xfrm>
            <a:off x="5299710" y="2550160"/>
            <a:ext cx="668655" cy="1307465"/>
          </a:xfrm>
          <a:prstGeom prst="rect">
            <a:avLst/>
          </a:prstGeom>
          <a:noFill/>
          <a:ln w="9525">
            <a:noFill/>
          </a:ln>
          <a:effectLst>
            <a:outerShdw dist="17961" dir="13499999" algn="ctr" rotWithShape="0">
              <a:srgbClr val="000000"/>
            </a:outerShdw>
          </a:effectLst>
        </p:spPr>
        <p:txBody>
          <a:bodyPr wrap="square" lIns="58608" tIns="29304" rIns="58608" bIns="29304">
            <a:spAutoFit/>
          </a:bodyPr>
          <a:lstStyle/>
          <a:p>
            <a:pPr lvl="0" algn="l" defTabSz="913130" eaLnBrk="1" hangingPunct="1"/>
            <a:r>
              <a:rPr lang="zh-CN" altLang="en-US" sz="2025" dirty="0" smtClean="0">
                <a:solidFill>
                  <a:schemeClr val="tx2"/>
                </a:solidFill>
                <a:latin typeface="黑体" panose="02010609060101010101" pitchFamily="49" charset="-122"/>
                <a:ea typeface="黑体" panose="02010609060101010101" pitchFamily="49" charset="-122"/>
              </a:rPr>
              <a:t>三国两晋</a:t>
            </a:r>
            <a:endParaRPr lang="en-US" altLang="zh-CN" sz="2025" dirty="0" smtClean="0">
              <a:solidFill>
                <a:schemeClr val="tx2"/>
              </a:solidFill>
              <a:latin typeface="黑体" panose="02010609060101010101" pitchFamily="49" charset="-122"/>
              <a:ea typeface="黑体" panose="02010609060101010101" pitchFamily="49" charset="-122"/>
            </a:endParaRPr>
          </a:p>
          <a:p>
            <a:pPr lvl="0" algn="l" defTabSz="913130" eaLnBrk="1" hangingPunct="1"/>
            <a:r>
              <a:rPr lang="zh-CN" altLang="en-US" sz="2025" dirty="0" smtClean="0">
                <a:solidFill>
                  <a:schemeClr val="tx2"/>
                </a:solidFill>
                <a:latin typeface="黑体" panose="02010609060101010101" pitchFamily="49" charset="-122"/>
                <a:ea typeface="黑体" panose="02010609060101010101" pitchFamily="49" charset="-122"/>
              </a:rPr>
              <a:t>南北朝</a:t>
            </a:r>
            <a:endParaRPr lang="zh-CN" altLang="en-US" sz="2025" dirty="0">
              <a:solidFill>
                <a:schemeClr val="tx2"/>
              </a:solidFill>
              <a:latin typeface="黑体" panose="02010609060101010101" pitchFamily="49" charset="-122"/>
              <a:ea typeface="黑体" panose="02010609060101010101" pitchFamily="49" charset="-122"/>
            </a:endParaRPr>
          </a:p>
        </p:txBody>
      </p:sp>
      <p:sp>
        <p:nvSpPr>
          <p:cNvPr id="103449" name="Text Box 28"/>
          <p:cNvSpPr txBox="1"/>
          <p:nvPr/>
        </p:nvSpPr>
        <p:spPr>
          <a:xfrm>
            <a:off x="6474545" y="3073589"/>
            <a:ext cx="290655" cy="682625"/>
          </a:xfrm>
          <a:prstGeom prst="rect">
            <a:avLst/>
          </a:prstGeom>
          <a:noFill/>
          <a:ln w="9525">
            <a:noFill/>
          </a:ln>
          <a:effectLst>
            <a:outerShdw dist="17961" dir="13499999" algn="ctr" rotWithShape="0">
              <a:srgbClr val="000000"/>
            </a:outerShdw>
          </a:effectLst>
        </p:spPr>
        <p:txBody>
          <a:bodyPr wrap="square" lIns="58608" tIns="29304" rIns="58608" bIns="29304">
            <a:spAutoFit/>
          </a:bodyPr>
          <a:lstStyle/>
          <a:p>
            <a:pPr lvl="0" algn="l" defTabSz="913130" eaLnBrk="1" hangingPunct="1"/>
            <a:r>
              <a:rPr lang="zh-CN" altLang="en-US" sz="2025" dirty="0" smtClean="0">
                <a:solidFill>
                  <a:schemeClr val="tx2"/>
                </a:solidFill>
                <a:latin typeface="黑体" panose="02010609060101010101" pitchFamily="49" charset="-122"/>
                <a:ea typeface="黑体" panose="02010609060101010101" pitchFamily="49" charset="-122"/>
              </a:rPr>
              <a:t>隋朝</a:t>
            </a:r>
            <a:endParaRPr lang="zh-CN" altLang="en-US" sz="2025" dirty="0">
              <a:solidFill>
                <a:schemeClr val="tx2"/>
              </a:solidFill>
              <a:latin typeface="黑体" panose="02010609060101010101" pitchFamily="49" charset="-122"/>
              <a:ea typeface="黑体" panose="02010609060101010101" pitchFamily="49" charset="-122"/>
            </a:endParaRPr>
          </a:p>
        </p:txBody>
      </p:sp>
      <p:sp>
        <p:nvSpPr>
          <p:cNvPr id="103450" name="Text Box 29"/>
          <p:cNvSpPr txBox="1"/>
          <p:nvPr/>
        </p:nvSpPr>
        <p:spPr>
          <a:xfrm>
            <a:off x="7174593" y="3078821"/>
            <a:ext cx="374650" cy="682625"/>
          </a:xfrm>
          <a:prstGeom prst="rect">
            <a:avLst/>
          </a:prstGeom>
          <a:noFill/>
          <a:ln w="9525">
            <a:noFill/>
          </a:ln>
          <a:effectLst>
            <a:outerShdw dist="17961" dir="13499999" algn="ctr" rotWithShape="0">
              <a:srgbClr val="000000"/>
            </a:outerShdw>
          </a:effectLst>
        </p:spPr>
        <p:txBody>
          <a:bodyPr wrap="none" lIns="58608" tIns="29304" rIns="58608" bIns="29304">
            <a:spAutoFit/>
          </a:bodyPr>
          <a:lstStyle/>
          <a:p>
            <a:pPr lvl="0" algn="l" defTabSz="913130" eaLnBrk="1" hangingPunct="1"/>
            <a:r>
              <a:rPr lang="zh-CN" altLang="en-US" sz="2025" dirty="0" smtClean="0">
                <a:solidFill>
                  <a:schemeClr val="tx2"/>
                </a:solidFill>
                <a:latin typeface="黑体" panose="02010609060101010101" pitchFamily="49" charset="-122"/>
                <a:ea typeface="黑体" panose="02010609060101010101" pitchFamily="49" charset="-122"/>
              </a:rPr>
              <a:t>唐</a:t>
            </a:r>
            <a:endParaRPr lang="en-US" altLang="zh-CN" sz="2025" dirty="0" smtClean="0">
              <a:solidFill>
                <a:schemeClr val="tx2"/>
              </a:solidFill>
              <a:latin typeface="黑体" panose="02010609060101010101" pitchFamily="49" charset="-122"/>
              <a:ea typeface="黑体" panose="02010609060101010101" pitchFamily="49" charset="-122"/>
            </a:endParaRPr>
          </a:p>
          <a:p>
            <a:pPr lvl="0" algn="l" defTabSz="913130" eaLnBrk="1" hangingPunct="1"/>
            <a:r>
              <a:rPr lang="zh-CN" altLang="en-US" sz="2025" dirty="0" smtClean="0">
                <a:solidFill>
                  <a:schemeClr val="tx2"/>
                </a:solidFill>
                <a:latin typeface="黑体" panose="02010609060101010101" pitchFamily="49" charset="-122"/>
                <a:ea typeface="黑体" panose="02010609060101010101" pitchFamily="49" charset="-122"/>
              </a:rPr>
              <a:t>朝</a:t>
            </a:r>
            <a:endParaRPr lang="zh-CN" altLang="en-US" sz="2025" dirty="0">
              <a:solidFill>
                <a:schemeClr val="tx2"/>
              </a:solidFill>
              <a:latin typeface="黑体" panose="02010609060101010101" pitchFamily="49" charset="-122"/>
              <a:ea typeface="黑体" panose="02010609060101010101" pitchFamily="49" charset="-122"/>
            </a:endParaRPr>
          </a:p>
        </p:txBody>
      </p:sp>
      <p:sp>
        <p:nvSpPr>
          <p:cNvPr id="29" name="TextBox 28"/>
          <p:cNvSpPr txBox="1"/>
          <p:nvPr/>
        </p:nvSpPr>
        <p:spPr>
          <a:xfrm>
            <a:off x="7952087" y="3049083"/>
            <a:ext cx="511791" cy="715645"/>
          </a:xfrm>
          <a:prstGeom prst="rect">
            <a:avLst/>
          </a:prstGeom>
          <a:noFill/>
        </p:spPr>
        <p:txBody>
          <a:bodyPr wrap="square" rtlCol="0">
            <a:spAutoFit/>
          </a:bodyPr>
          <a:lstStyle/>
          <a:p>
            <a:pPr defTabSz="913130"/>
            <a:r>
              <a:rPr lang="zh-CN" altLang="en-US" sz="2025" b="1" dirty="0" smtClean="0">
                <a:solidFill>
                  <a:schemeClr val="tx2"/>
                </a:solidFill>
                <a:latin typeface="黑体" panose="02010609060101010101" pitchFamily="49" charset="-122"/>
                <a:ea typeface="黑体" panose="02010609060101010101" pitchFamily="49" charset="-122"/>
              </a:rPr>
              <a:t>宋朝</a:t>
            </a:r>
            <a:endParaRPr lang="zh-CN" altLang="en-US" sz="2025" b="1" dirty="0">
              <a:solidFill>
                <a:schemeClr val="tx2"/>
              </a:solidFill>
              <a:latin typeface="黑体" panose="02010609060101010101" pitchFamily="49" charset="-122"/>
              <a:ea typeface="黑体" panose="02010609060101010101" pitchFamily="49" charset="-122"/>
            </a:endParaRPr>
          </a:p>
        </p:txBody>
      </p:sp>
      <p:sp>
        <p:nvSpPr>
          <p:cNvPr id="31" name="TextBox 30"/>
          <p:cNvSpPr txBox="1"/>
          <p:nvPr/>
        </p:nvSpPr>
        <p:spPr>
          <a:xfrm>
            <a:off x="8453745" y="3017372"/>
            <a:ext cx="388867" cy="715645"/>
          </a:xfrm>
          <a:prstGeom prst="rect">
            <a:avLst/>
          </a:prstGeom>
          <a:noFill/>
        </p:spPr>
        <p:txBody>
          <a:bodyPr wrap="square" rtlCol="0">
            <a:spAutoFit/>
          </a:bodyPr>
          <a:lstStyle/>
          <a:p>
            <a:pPr defTabSz="913130"/>
            <a:r>
              <a:rPr lang="zh-CN" altLang="en-US" sz="2025" b="1" dirty="0" smtClean="0">
                <a:solidFill>
                  <a:schemeClr val="tx2"/>
                </a:solidFill>
                <a:latin typeface="黑体" panose="02010609060101010101" pitchFamily="49" charset="-122"/>
                <a:ea typeface="黑体" panose="02010609060101010101" pitchFamily="49" charset="-122"/>
              </a:rPr>
              <a:t>元朝</a:t>
            </a:r>
            <a:endParaRPr lang="zh-CN" altLang="en-US" sz="2025" b="1" dirty="0" smtClean="0">
              <a:solidFill>
                <a:schemeClr val="tx2"/>
              </a:solidFill>
              <a:latin typeface="黑体" panose="02010609060101010101" pitchFamily="49" charset="-122"/>
              <a:ea typeface="黑体" panose="02010609060101010101" pitchFamily="49" charset="-122"/>
            </a:endParaRPr>
          </a:p>
        </p:txBody>
      </p:sp>
      <p:sp>
        <p:nvSpPr>
          <p:cNvPr id="32" name="TextBox 31"/>
          <p:cNvSpPr txBox="1"/>
          <p:nvPr/>
        </p:nvSpPr>
        <p:spPr>
          <a:xfrm>
            <a:off x="8852907" y="3079749"/>
            <a:ext cx="399197" cy="715645"/>
          </a:xfrm>
          <a:prstGeom prst="rect">
            <a:avLst/>
          </a:prstGeom>
          <a:noFill/>
        </p:spPr>
        <p:txBody>
          <a:bodyPr wrap="square" rtlCol="0">
            <a:spAutoFit/>
          </a:bodyPr>
          <a:lstStyle/>
          <a:p>
            <a:pPr defTabSz="913130"/>
            <a:r>
              <a:rPr lang="zh-CN" altLang="en-US" sz="2025" b="1" dirty="0" smtClean="0">
                <a:solidFill>
                  <a:schemeClr val="tx2"/>
                </a:solidFill>
                <a:latin typeface="黑体" panose="02010609060101010101" pitchFamily="49" charset="-122"/>
                <a:ea typeface="黑体" panose="02010609060101010101" pitchFamily="49" charset="-122"/>
              </a:rPr>
              <a:t>明朝</a:t>
            </a:r>
            <a:endParaRPr lang="zh-CN" altLang="en-US" sz="2025" b="1" dirty="0">
              <a:solidFill>
                <a:schemeClr val="tx2"/>
              </a:solidFill>
              <a:latin typeface="黑体" panose="02010609060101010101" pitchFamily="49" charset="-122"/>
              <a:ea typeface="黑体" panose="02010609060101010101" pitchFamily="49" charset="-122"/>
            </a:endParaRPr>
          </a:p>
        </p:txBody>
      </p:sp>
      <p:sp>
        <p:nvSpPr>
          <p:cNvPr id="33" name="TextBox 32"/>
          <p:cNvSpPr txBox="1"/>
          <p:nvPr/>
        </p:nvSpPr>
        <p:spPr>
          <a:xfrm>
            <a:off x="9415844" y="3135486"/>
            <a:ext cx="450376" cy="715645"/>
          </a:xfrm>
          <a:prstGeom prst="rect">
            <a:avLst/>
          </a:prstGeom>
          <a:noFill/>
        </p:spPr>
        <p:txBody>
          <a:bodyPr wrap="square" rtlCol="0">
            <a:spAutoFit/>
          </a:bodyPr>
          <a:lstStyle/>
          <a:p>
            <a:pPr defTabSz="913130"/>
            <a:r>
              <a:rPr lang="zh-CN" altLang="en-US" sz="2025" b="1" dirty="0" smtClean="0">
                <a:solidFill>
                  <a:schemeClr val="tx2"/>
                </a:solidFill>
                <a:latin typeface="黑体" panose="02010609060101010101" pitchFamily="49" charset="-122"/>
                <a:ea typeface="黑体" panose="02010609060101010101" pitchFamily="49" charset="-122"/>
              </a:rPr>
              <a:t>清朝</a:t>
            </a:r>
            <a:endParaRPr lang="zh-CN" altLang="en-US" sz="2025" b="1" dirty="0" smtClean="0">
              <a:solidFill>
                <a:schemeClr val="tx2"/>
              </a:solidFill>
              <a:latin typeface="黑体" panose="02010609060101010101" pitchFamily="49" charset="-122"/>
              <a:ea typeface="黑体" panose="02010609060101010101" pitchFamily="49" charset="-122"/>
            </a:endParaRPr>
          </a:p>
        </p:txBody>
      </p:sp>
      <p:sp>
        <p:nvSpPr>
          <p:cNvPr id="35" name="TextBox 34"/>
          <p:cNvSpPr txBox="1"/>
          <p:nvPr/>
        </p:nvSpPr>
        <p:spPr>
          <a:xfrm>
            <a:off x="2168852" y="3135695"/>
            <a:ext cx="634621" cy="715645"/>
          </a:xfrm>
          <a:prstGeom prst="rect">
            <a:avLst/>
          </a:prstGeom>
          <a:noFill/>
        </p:spPr>
        <p:txBody>
          <a:bodyPr wrap="square" rtlCol="0">
            <a:spAutoFit/>
          </a:bodyPr>
          <a:lstStyle/>
          <a:p>
            <a:pPr defTabSz="913130"/>
            <a:r>
              <a:rPr lang="zh-CN" altLang="en-US" sz="2025" b="1" dirty="0" smtClean="0">
                <a:solidFill>
                  <a:schemeClr val="tx2"/>
                </a:solidFill>
                <a:latin typeface="黑体" panose="02010609060101010101" pitchFamily="49" charset="-122"/>
                <a:ea typeface="黑体" panose="02010609060101010101" pitchFamily="49" charset="-122"/>
              </a:rPr>
              <a:t>夏朝</a:t>
            </a:r>
            <a:endParaRPr lang="zh-CN" altLang="en-US" sz="2025" b="1" dirty="0">
              <a:solidFill>
                <a:schemeClr val="tx2"/>
              </a:solidFill>
              <a:latin typeface="黑体" panose="02010609060101010101" pitchFamily="49" charset="-122"/>
              <a:ea typeface="黑体" panose="02010609060101010101" pitchFamily="49" charset="-122"/>
            </a:endParaRPr>
          </a:p>
        </p:txBody>
      </p:sp>
      <p:sp>
        <p:nvSpPr>
          <p:cNvPr id="36" name="TextBox 35"/>
          <p:cNvSpPr txBox="1"/>
          <p:nvPr/>
        </p:nvSpPr>
        <p:spPr>
          <a:xfrm>
            <a:off x="2875104" y="3120225"/>
            <a:ext cx="286603" cy="715645"/>
          </a:xfrm>
          <a:prstGeom prst="rect">
            <a:avLst/>
          </a:prstGeom>
          <a:noFill/>
        </p:spPr>
        <p:txBody>
          <a:bodyPr wrap="square" rtlCol="0">
            <a:spAutoFit/>
          </a:bodyPr>
          <a:lstStyle/>
          <a:p>
            <a:pPr defTabSz="913130"/>
            <a:r>
              <a:rPr lang="zh-CN" altLang="en-US" sz="2025" b="1" dirty="0" smtClean="0">
                <a:solidFill>
                  <a:schemeClr val="tx2"/>
                </a:solidFill>
                <a:latin typeface="黑体" panose="02010609060101010101" pitchFamily="49" charset="-122"/>
                <a:ea typeface="黑体" panose="02010609060101010101" pitchFamily="49" charset="-122"/>
              </a:rPr>
              <a:t>商朝</a:t>
            </a:r>
            <a:endParaRPr lang="zh-CN" altLang="en-US" sz="2025" b="1" dirty="0" smtClean="0">
              <a:solidFill>
                <a:schemeClr val="tx2"/>
              </a:solidFill>
              <a:latin typeface="黑体" panose="02010609060101010101" pitchFamily="49" charset="-122"/>
              <a:ea typeface="黑体" panose="02010609060101010101" pitchFamily="49" charset="-122"/>
            </a:endParaRPr>
          </a:p>
        </p:txBody>
      </p:sp>
      <p:sp>
        <p:nvSpPr>
          <p:cNvPr id="37" name="TextBox 36"/>
          <p:cNvSpPr txBox="1"/>
          <p:nvPr/>
        </p:nvSpPr>
        <p:spPr>
          <a:xfrm>
            <a:off x="3417588" y="3084740"/>
            <a:ext cx="409433" cy="715645"/>
          </a:xfrm>
          <a:prstGeom prst="rect">
            <a:avLst/>
          </a:prstGeom>
          <a:noFill/>
        </p:spPr>
        <p:txBody>
          <a:bodyPr wrap="square" rtlCol="0">
            <a:spAutoFit/>
          </a:bodyPr>
          <a:lstStyle/>
          <a:p>
            <a:pPr defTabSz="913130"/>
            <a:r>
              <a:rPr lang="zh-CN" altLang="en-US" sz="2025" b="1" dirty="0" smtClean="0">
                <a:solidFill>
                  <a:schemeClr val="tx2"/>
                </a:solidFill>
                <a:latin typeface="黑体" panose="02010609060101010101" pitchFamily="49" charset="-122"/>
                <a:ea typeface="黑体" panose="02010609060101010101" pitchFamily="49" charset="-122"/>
              </a:rPr>
              <a:t>周朝</a:t>
            </a:r>
            <a:endParaRPr lang="zh-CN" altLang="en-US" sz="2025" b="1" dirty="0" smtClean="0">
              <a:solidFill>
                <a:schemeClr val="tx2"/>
              </a:solidFill>
              <a:latin typeface="黑体" panose="02010609060101010101" pitchFamily="49" charset="-122"/>
              <a:ea typeface="黑体" panose="02010609060101010101" pitchFamily="49" charset="-122"/>
            </a:endParaRPr>
          </a:p>
        </p:txBody>
      </p:sp>
      <p:sp>
        <p:nvSpPr>
          <p:cNvPr id="39" name="Line 12"/>
          <p:cNvSpPr/>
          <p:nvPr/>
        </p:nvSpPr>
        <p:spPr>
          <a:xfrm flipH="1">
            <a:off x="3028667" y="4002262"/>
            <a:ext cx="11940" cy="725039"/>
          </a:xfrm>
          <a:prstGeom prst="line">
            <a:avLst/>
          </a:prstGeom>
          <a:ln w="63500" cap="flat" cmpd="sng">
            <a:solidFill>
              <a:schemeClr val="tx1"/>
            </a:solidFill>
            <a:prstDash val="solid"/>
            <a:headEnd type="none" w="med" len="med"/>
            <a:tailEnd type="none" w="med" len="med"/>
          </a:ln>
        </p:spPr>
      </p:sp>
      <p:sp>
        <p:nvSpPr>
          <p:cNvPr id="40" name="Line 12"/>
          <p:cNvSpPr/>
          <p:nvPr/>
        </p:nvSpPr>
        <p:spPr>
          <a:xfrm>
            <a:off x="3615517" y="4034222"/>
            <a:ext cx="6826" cy="682389"/>
          </a:xfrm>
          <a:prstGeom prst="line">
            <a:avLst/>
          </a:prstGeom>
          <a:ln w="63500" cap="flat" cmpd="sng">
            <a:solidFill>
              <a:schemeClr val="tx1"/>
            </a:solidFill>
            <a:prstDash val="solid"/>
            <a:headEnd type="none" w="med" len="med"/>
            <a:tailEnd type="none" w="med" len="med"/>
          </a:ln>
        </p:spPr>
      </p:sp>
      <p:sp>
        <p:nvSpPr>
          <p:cNvPr id="41" name="Line 12"/>
          <p:cNvSpPr/>
          <p:nvPr/>
        </p:nvSpPr>
        <p:spPr>
          <a:xfrm flipH="1">
            <a:off x="4052249" y="4005455"/>
            <a:ext cx="5117" cy="701147"/>
          </a:xfrm>
          <a:prstGeom prst="line">
            <a:avLst/>
          </a:prstGeom>
          <a:ln w="63500" cap="flat" cmpd="sng">
            <a:solidFill>
              <a:schemeClr val="tx1"/>
            </a:solidFill>
            <a:prstDash val="solid"/>
            <a:headEnd type="none" w="med" len="med"/>
            <a:tailEnd type="none" w="med" len="med"/>
          </a:ln>
        </p:spPr>
      </p:sp>
      <p:sp>
        <p:nvSpPr>
          <p:cNvPr id="42" name="Line 12"/>
          <p:cNvSpPr/>
          <p:nvPr/>
        </p:nvSpPr>
        <p:spPr>
          <a:xfrm flipH="1">
            <a:off x="4604981" y="4015570"/>
            <a:ext cx="10234" cy="696035"/>
          </a:xfrm>
          <a:prstGeom prst="line">
            <a:avLst/>
          </a:prstGeom>
          <a:ln w="63500" cap="flat" cmpd="sng">
            <a:solidFill>
              <a:schemeClr val="tx1"/>
            </a:solidFill>
            <a:prstDash val="solid"/>
            <a:headEnd type="none" w="med" len="med"/>
            <a:tailEnd type="none" w="med" len="med"/>
          </a:ln>
        </p:spPr>
      </p:sp>
      <p:sp>
        <p:nvSpPr>
          <p:cNvPr id="43" name="Line 12"/>
          <p:cNvSpPr/>
          <p:nvPr/>
        </p:nvSpPr>
        <p:spPr>
          <a:xfrm flipH="1">
            <a:off x="5649042" y="3990548"/>
            <a:ext cx="8" cy="706273"/>
          </a:xfrm>
          <a:prstGeom prst="line">
            <a:avLst/>
          </a:prstGeom>
          <a:ln w="63500" cap="flat" cmpd="sng">
            <a:solidFill>
              <a:schemeClr val="tx1"/>
            </a:solidFill>
            <a:prstDash val="solid"/>
            <a:headEnd type="none" w="med" len="med"/>
            <a:tailEnd type="none" w="med" len="med"/>
          </a:ln>
        </p:spPr>
      </p:sp>
      <p:sp>
        <p:nvSpPr>
          <p:cNvPr id="44" name="Line 12"/>
          <p:cNvSpPr/>
          <p:nvPr/>
        </p:nvSpPr>
        <p:spPr>
          <a:xfrm>
            <a:off x="6672580" y="3975100"/>
            <a:ext cx="635" cy="675005"/>
          </a:xfrm>
          <a:prstGeom prst="line">
            <a:avLst/>
          </a:prstGeom>
          <a:ln w="63500" cap="flat" cmpd="sng">
            <a:solidFill>
              <a:schemeClr val="tx1"/>
            </a:solidFill>
            <a:prstDash val="solid"/>
            <a:headEnd type="none" w="med" len="med"/>
            <a:tailEnd type="none" w="med" len="med"/>
          </a:ln>
        </p:spPr>
      </p:sp>
      <p:sp>
        <p:nvSpPr>
          <p:cNvPr id="45" name="Line 12"/>
          <p:cNvSpPr/>
          <p:nvPr/>
        </p:nvSpPr>
        <p:spPr>
          <a:xfrm flipH="1">
            <a:off x="7348181" y="3936078"/>
            <a:ext cx="1705" cy="694322"/>
          </a:xfrm>
          <a:prstGeom prst="line">
            <a:avLst/>
          </a:prstGeom>
          <a:ln w="63500" cap="flat" cmpd="sng">
            <a:solidFill>
              <a:schemeClr val="tx1"/>
            </a:solidFill>
            <a:prstDash val="solid"/>
            <a:headEnd type="none" w="med" len="med"/>
            <a:tailEnd type="none" w="med" len="med"/>
          </a:ln>
        </p:spPr>
      </p:sp>
      <p:sp>
        <p:nvSpPr>
          <p:cNvPr id="46" name="Line 12"/>
          <p:cNvSpPr/>
          <p:nvPr/>
        </p:nvSpPr>
        <p:spPr>
          <a:xfrm flipH="1">
            <a:off x="8136341" y="3927549"/>
            <a:ext cx="13647" cy="723324"/>
          </a:xfrm>
          <a:prstGeom prst="line">
            <a:avLst/>
          </a:prstGeom>
          <a:ln w="63500" cap="flat" cmpd="sng">
            <a:solidFill>
              <a:schemeClr val="tx1"/>
            </a:solidFill>
            <a:prstDash val="solid"/>
            <a:headEnd type="none" w="med" len="med"/>
            <a:tailEnd type="none" w="med" len="med"/>
          </a:ln>
        </p:spPr>
      </p:sp>
      <p:sp>
        <p:nvSpPr>
          <p:cNvPr id="47" name="Line 12"/>
          <p:cNvSpPr/>
          <p:nvPr/>
        </p:nvSpPr>
        <p:spPr>
          <a:xfrm flipH="1">
            <a:off x="8658367" y="3975203"/>
            <a:ext cx="5117" cy="670439"/>
          </a:xfrm>
          <a:prstGeom prst="line">
            <a:avLst/>
          </a:prstGeom>
          <a:ln w="63500" cap="flat" cmpd="sng">
            <a:solidFill>
              <a:schemeClr val="tx1"/>
            </a:solidFill>
            <a:prstDash val="solid"/>
            <a:headEnd type="none" w="med" len="med"/>
            <a:tailEnd type="none" w="med" len="med"/>
          </a:ln>
        </p:spPr>
      </p:sp>
      <p:sp>
        <p:nvSpPr>
          <p:cNvPr id="48" name="Line 12"/>
          <p:cNvSpPr/>
          <p:nvPr/>
        </p:nvSpPr>
        <p:spPr>
          <a:xfrm>
            <a:off x="9054151" y="3946200"/>
            <a:ext cx="13650" cy="699441"/>
          </a:xfrm>
          <a:prstGeom prst="line">
            <a:avLst/>
          </a:prstGeom>
          <a:ln w="63500" cap="flat" cmpd="sng">
            <a:solidFill>
              <a:schemeClr val="tx1"/>
            </a:solidFill>
            <a:prstDash val="solid"/>
            <a:headEnd type="none" w="med" len="med"/>
            <a:tailEnd type="none" w="med" len="med"/>
          </a:ln>
        </p:spPr>
      </p:sp>
      <p:sp>
        <p:nvSpPr>
          <p:cNvPr id="49" name="Line 12"/>
          <p:cNvSpPr/>
          <p:nvPr/>
        </p:nvSpPr>
        <p:spPr>
          <a:xfrm>
            <a:off x="9608592" y="3973382"/>
            <a:ext cx="1707" cy="697736"/>
          </a:xfrm>
          <a:prstGeom prst="line">
            <a:avLst/>
          </a:prstGeom>
          <a:ln w="63500" cap="flat" cmpd="sng">
            <a:solidFill>
              <a:schemeClr val="tx1"/>
            </a:solidFill>
            <a:prstDash val="solid"/>
            <a:headEnd type="none" w="med" len="med"/>
            <a:tailEnd type="none" w="med" len="med"/>
          </a:ln>
        </p:spPr>
      </p:sp>
      <p:sp>
        <p:nvSpPr>
          <p:cNvPr id="27" name="TextBox 26"/>
          <p:cNvSpPr txBox="1"/>
          <p:nvPr/>
        </p:nvSpPr>
        <p:spPr>
          <a:xfrm>
            <a:off x="2011680" y="4743450"/>
            <a:ext cx="505460" cy="1545590"/>
          </a:xfrm>
          <a:prstGeom prst="rect">
            <a:avLst/>
          </a:prstGeom>
          <a:noFill/>
        </p:spPr>
        <p:txBody>
          <a:bodyPr vert="eaVert" wrap="square" rtlCol="0">
            <a:spAutoFit/>
          </a:bodyPr>
          <a:lstStyle/>
          <a:p>
            <a:r>
              <a:rPr lang="zh-CN" altLang="en-US" sz="2100" b="1" dirty="0" smtClean="0"/>
              <a:t>前</a:t>
            </a:r>
            <a:r>
              <a:rPr lang="en-US" altLang="zh-CN" sz="2100" b="1" dirty="0" smtClean="0"/>
              <a:t>2070</a:t>
            </a:r>
            <a:r>
              <a:rPr lang="zh-CN" altLang="en-US" sz="2100" b="1" dirty="0" smtClean="0"/>
              <a:t>年</a:t>
            </a:r>
            <a:endParaRPr lang="zh-CN" altLang="en-US" sz="2100" b="1" dirty="0"/>
          </a:p>
        </p:txBody>
      </p:sp>
      <p:sp>
        <p:nvSpPr>
          <p:cNvPr id="28" name="TextBox 27"/>
          <p:cNvSpPr txBox="1"/>
          <p:nvPr/>
        </p:nvSpPr>
        <p:spPr>
          <a:xfrm>
            <a:off x="2727924" y="4742995"/>
            <a:ext cx="505460" cy="1238534"/>
          </a:xfrm>
          <a:prstGeom prst="rect">
            <a:avLst/>
          </a:prstGeom>
          <a:noFill/>
        </p:spPr>
        <p:txBody>
          <a:bodyPr vert="eaVert" wrap="square" rtlCol="0">
            <a:spAutoFit/>
          </a:bodyPr>
          <a:lstStyle/>
          <a:p>
            <a:r>
              <a:rPr lang="zh-CN" altLang="en-US" sz="2100" b="1" dirty="0" smtClean="0"/>
              <a:t>前</a:t>
            </a:r>
            <a:r>
              <a:rPr lang="en-US" altLang="zh-CN" sz="2100" b="1" dirty="0" smtClean="0"/>
              <a:t>1600</a:t>
            </a:r>
            <a:r>
              <a:rPr lang="zh-CN" altLang="en-US" sz="2100" b="1" dirty="0" smtClean="0"/>
              <a:t>年</a:t>
            </a:r>
            <a:endParaRPr lang="zh-CN" altLang="en-US" sz="2100" b="1" dirty="0" smtClean="0"/>
          </a:p>
        </p:txBody>
      </p:sp>
      <p:sp>
        <p:nvSpPr>
          <p:cNvPr id="34" name="TextBox 33"/>
          <p:cNvSpPr txBox="1"/>
          <p:nvPr/>
        </p:nvSpPr>
        <p:spPr>
          <a:xfrm>
            <a:off x="3321598" y="4722524"/>
            <a:ext cx="505460" cy="1289711"/>
          </a:xfrm>
          <a:prstGeom prst="rect">
            <a:avLst/>
          </a:prstGeom>
          <a:noFill/>
        </p:spPr>
        <p:txBody>
          <a:bodyPr vert="eaVert" wrap="square" rtlCol="0">
            <a:spAutoFit/>
          </a:bodyPr>
          <a:lstStyle/>
          <a:p>
            <a:r>
              <a:rPr lang="zh-CN" altLang="en-US" sz="2100" b="1" dirty="0" smtClean="0"/>
              <a:t>前</a:t>
            </a:r>
            <a:r>
              <a:rPr lang="en-US" altLang="zh-CN" sz="2100" b="1" dirty="0" smtClean="0"/>
              <a:t>1046</a:t>
            </a:r>
            <a:r>
              <a:rPr lang="zh-CN" altLang="en-US" sz="2100" b="1" dirty="0" smtClean="0"/>
              <a:t>年</a:t>
            </a:r>
            <a:endParaRPr lang="zh-CN" altLang="en-US" sz="2100" b="1" dirty="0" smtClean="0"/>
          </a:p>
        </p:txBody>
      </p:sp>
      <p:sp>
        <p:nvSpPr>
          <p:cNvPr id="38" name="TextBox 37"/>
          <p:cNvSpPr txBox="1"/>
          <p:nvPr/>
        </p:nvSpPr>
        <p:spPr>
          <a:xfrm>
            <a:off x="3802682" y="4732757"/>
            <a:ext cx="505460" cy="1279478"/>
          </a:xfrm>
          <a:prstGeom prst="rect">
            <a:avLst/>
          </a:prstGeom>
          <a:noFill/>
        </p:spPr>
        <p:txBody>
          <a:bodyPr vert="eaVert" wrap="square" rtlCol="0">
            <a:spAutoFit/>
          </a:bodyPr>
          <a:lstStyle/>
          <a:p>
            <a:r>
              <a:rPr lang="zh-CN" altLang="en-US" sz="2100" b="1" dirty="0" smtClean="0"/>
              <a:t>前</a:t>
            </a:r>
            <a:r>
              <a:rPr lang="en-US" altLang="zh-CN" sz="2100" b="1" dirty="0" smtClean="0"/>
              <a:t>221</a:t>
            </a:r>
            <a:r>
              <a:rPr lang="zh-CN" altLang="en-US" sz="2100" b="1" dirty="0" smtClean="0"/>
              <a:t>年</a:t>
            </a:r>
            <a:endParaRPr lang="zh-CN" altLang="en-US" sz="2100" b="1" dirty="0" smtClean="0"/>
          </a:p>
        </p:txBody>
      </p:sp>
      <p:sp>
        <p:nvSpPr>
          <p:cNvPr id="50" name="TextBox 49"/>
          <p:cNvSpPr txBox="1"/>
          <p:nvPr/>
        </p:nvSpPr>
        <p:spPr>
          <a:xfrm>
            <a:off x="4324709" y="4804182"/>
            <a:ext cx="505460" cy="1136176"/>
          </a:xfrm>
          <a:prstGeom prst="rect">
            <a:avLst/>
          </a:prstGeom>
          <a:noFill/>
        </p:spPr>
        <p:txBody>
          <a:bodyPr vert="eaVert" wrap="square" rtlCol="0">
            <a:spAutoFit/>
          </a:bodyPr>
          <a:lstStyle/>
          <a:p>
            <a:r>
              <a:rPr lang="zh-CN" altLang="en-US" sz="2100" b="1" dirty="0" smtClean="0"/>
              <a:t>前</a:t>
            </a:r>
            <a:r>
              <a:rPr lang="en-US" altLang="zh-CN" sz="2100" b="1" dirty="0" smtClean="0"/>
              <a:t>202</a:t>
            </a:r>
            <a:r>
              <a:rPr lang="zh-CN" altLang="en-US" sz="2100" b="1" dirty="0" smtClean="0"/>
              <a:t>年</a:t>
            </a:r>
            <a:endParaRPr lang="zh-CN" altLang="en-US" sz="2100" b="1" dirty="0" smtClean="0"/>
          </a:p>
        </p:txBody>
      </p:sp>
      <p:sp>
        <p:nvSpPr>
          <p:cNvPr id="51" name="TextBox 50"/>
          <p:cNvSpPr txBox="1"/>
          <p:nvPr/>
        </p:nvSpPr>
        <p:spPr>
          <a:xfrm>
            <a:off x="5379006" y="4921555"/>
            <a:ext cx="505460" cy="1023583"/>
          </a:xfrm>
          <a:prstGeom prst="rect">
            <a:avLst/>
          </a:prstGeom>
          <a:noFill/>
        </p:spPr>
        <p:txBody>
          <a:bodyPr vert="eaVert" wrap="square" rtlCol="0">
            <a:spAutoFit/>
          </a:bodyPr>
          <a:lstStyle/>
          <a:p>
            <a:r>
              <a:rPr lang="en-US" altLang="zh-CN" sz="2100" b="1" dirty="0" smtClean="0"/>
              <a:t>220</a:t>
            </a:r>
            <a:r>
              <a:rPr lang="zh-CN" altLang="en-US" sz="2100" b="1" dirty="0" smtClean="0"/>
              <a:t>年</a:t>
            </a:r>
            <a:endParaRPr lang="zh-CN" altLang="en-US" sz="2100" b="1" dirty="0" smtClean="0"/>
          </a:p>
        </p:txBody>
      </p:sp>
      <p:sp>
        <p:nvSpPr>
          <p:cNvPr id="52" name="TextBox 51"/>
          <p:cNvSpPr txBox="1"/>
          <p:nvPr/>
        </p:nvSpPr>
        <p:spPr>
          <a:xfrm>
            <a:off x="6382385" y="4946650"/>
            <a:ext cx="505460" cy="1105535"/>
          </a:xfrm>
          <a:prstGeom prst="rect">
            <a:avLst/>
          </a:prstGeom>
          <a:noFill/>
        </p:spPr>
        <p:txBody>
          <a:bodyPr vert="eaVert" wrap="square" rtlCol="0">
            <a:spAutoFit/>
          </a:bodyPr>
          <a:lstStyle/>
          <a:p>
            <a:r>
              <a:rPr lang="en-US" altLang="zh-CN" sz="2100" b="1" dirty="0" smtClean="0"/>
              <a:t>581</a:t>
            </a:r>
            <a:r>
              <a:rPr lang="zh-CN" altLang="en-US" sz="2100" b="1" dirty="0" smtClean="0"/>
              <a:t>年</a:t>
            </a:r>
            <a:endParaRPr lang="zh-CN" altLang="en-US" sz="2100" b="1" dirty="0" smtClean="0"/>
          </a:p>
        </p:txBody>
      </p:sp>
      <p:sp>
        <p:nvSpPr>
          <p:cNvPr id="53" name="TextBox 52"/>
          <p:cNvSpPr txBox="1"/>
          <p:nvPr/>
        </p:nvSpPr>
        <p:spPr>
          <a:xfrm>
            <a:off x="7016730" y="4784166"/>
            <a:ext cx="505460" cy="859809"/>
          </a:xfrm>
          <a:prstGeom prst="rect">
            <a:avLst/>
          </a:prstGeom>
          <a:noFill/>
        </p:spPr>
        <p:txBody>
          <a:bodyPr vert="eaVert" wrap="square" rtlCol="0">
            <a:spAutoFit/>
          </a:bodyPr>
          <a:lstStyle/>
          <a:p>
            <a:r>
              <a:rPr lang="en-US" altLang="zh-CN" sz="2100" b="1" dirty="0" smtClean="0"/>
              <a:t>618</a:t>
            </a:r>
            <a:r>
              <a:rPr lang="zh-CN" altLang="en-US" sz="1350" b="1" dirty="0" smtClean="0"/>
              <a:t>年</a:t>
            </a:r>
            <a:endParaRPr lang="zh-CN" altLang="en-US" sz="1350" b="1" dirty="0"/>
          </a:p>
        </p:txBody>
      </p:sp>
      <p:sp>
        <p:nvSpPr>
          <p:cNvPr id="54" name="TextBox 53"/>
          <p:cNvSpPr txBox="1"/>
          <p:nvPr/>
        </p:nvSpPr>
        <p:spPr>
          <a:xfrm>
            <a:off x="7825359" y="4996844"/>
            <a:ext cx="505460" cy="1125940"/>
          </a:xfrm>
          <a:prstGeom prst="rect">
            <a:avLst/>
          </a:prstGeom>
          <a:noFill/>
        </p:spPr>
        <p:txBody>
          <a:bodyPr vert="eaVert" wrap="square" rtlCol="0">
            <a:spAutoFit/>
          </a:bodyPr>
          <a:lstStyle/>
          <a:p>
            <a:r>
              <a:rPr lang="en-US" altLang="zh-CN" sz="2100" b="1" dirty="0" smtClean="0"/>
              <a:t>960</a:t>
            </a:r>
            <a:r>
              <a:rPr lang="zh-CN" altLang="en-US" sz="2100" b="1" dirty="0" smtClean="0"/>
              <a:t>年</a:t>
            </a:r>
            <a:endParaRPr lang="zh-CN" altLang="en-US" sz="2100" b="1" dirty="0" smtClean="0"/>
          </a:p>
        </p:txBody>
      </p:sp>
      <p:sp>
        <p:nvSpPr>
          <p:cNvPr id="55" name="TextBox 54"/>
          <p:cNvSpPr txBox="1"/>
          <p:nvPr/>
        </p:nvSpPr>
        <p:spPr>
          <a:xfrm>
            <a:off x="8326913" y="4941569"/>
            <a:ext cx="505460" cy="1514902"/>
          </a:xfrm>
          <a:prstGeom prst="rect">
            <a:avLst/>
          </a:prstGeom>
          <a:noFill/>
        </p:spPr>
        <p:txBody>
          <a:bodyPr vert="eaVert" wrap="square" rtlCol="0">
            <a:spAutoFit/>
          </a:bodyPr>
          <a:lstStyle/>
          <a:p>
            <a:r>
              <a:rPr lang="en-US" altLang="zh-CN" sz="2100" b="1" dirty="0" smtClean="0"/>
              <a:t>1271</a:t>
            </a:r>
            <a:r>
              <a:rPr lang="zh-CN" altLang="en-US" sz="2100" b="1" dirty="0" smtClean="0"/>
              <a:t>年</a:t>
            </a:r>
            <a:endParaRPr lang="zh-CN" altLang="en-US" sz="2100" b="1" dirty="0" smtClean="0"/>
          </a:p>
        </p:txBody>
      </p:sp>
      <p:sp>
        <p:nvSpPr>
          <p:cNvPr id="56" name="TextBox 55"/>
          <p:cNvSpPr txBox="1"/>
          <p:nvPr/>
        </p:nvSpPr>
        <p:spPr>
          <a:xfrm>
            <a:off x="8736330" y="4982210"/>
            <a:ext cx="505460" cy="1755140"/>
          </a:xfrm>
          <a:prstGeom prst="rect">
            <a:avLst/>
          </a:prstGeom>
          <a:noFill/>
        </p:spPr>
        <p:txBody>
          <a:bodyPr vert="eaVert" wrap="square" rtlCol="0">
            <a:spAutoFit/>
          </a:bodyPr>
          <a:lstStyle/>
          <a:p>
            <a:r>
              <a:rPr lang="en-US" altLang="zh-CN" sz="2100" b="1" dirty="0" smtClean="0"/>
              <a:t>1368</a:t>
            </a:r>
            <a:r>
              <a:rPr lang="zh-CN" altLang="en-US" sz="2100" b="1" dirty="0" smtClean="0"/>
              <a:t>年</a:t>
            </a:r>
            <a:endParaRPr lang="zh-CN" altLang="en-US" sz="2100" b="1" dirty="0" smtClean="0"/>
          </a:p>
        </p:txBody>
      </p:sp>
      <p:sp>
        <p:nvSpPr>
          <p:cNvPr id="57" name="TextBox 56"/>
          <p:cNvSpPr txBox="1"/>
          <p:nvPr/>
        </p:nvSpPr>
        <p:spPr>
          <a:xfrm>
            <a:off x="9278620" y="5038090"/>
            <a:ext cx="505460" cy="1468120"/>
          </a:xfrm>
          <a:prstGeom prst="rect">
            <a:avLst/>
          </a:prstGeom>
          <a:noFill/>
        </p:spPr>
        <p:txBody>
          <a:bodyPr vert="eaVert" wrap="square" rtlCol="0">
            <a:spAutoFit/>
          </a:bodyPr>
          <a:lstStyle/>
          <a:p>
            <a:r>
              <a:rPr lang="en-US" altLang="zh-CN" sz="2100" b="1" dirty="0" smtClean="0"/>
              <a:t>1636</a:t>
            </a:r>
            <a:r>
              <a:rPr lang="zh-CN" altLang="en-US" sz="2100" b="1" dirty="0" smtClean="0"/>
              <a:t>年</a:t>
            </a:r>
            <a:endParaRPr lang="zh-CN" altLang="en-US" sz="2100" b="1" dirty="0" smtClean="0"/>
          </a:p>
        </p:txBody>
      </p:sp>
      <p:sp>
        <p:nvSpPr>
          <p:cNvPr id="58" name="TextBox 57"/>
          <p:cNvSpPr txBox="1"/>
          <p:nvPr/>
        </p:nvSpPr>
        <p:spPr>
          <a:xfrm>
            <a:off x="60325" y="2247900"/>
            <a:ext cx="3357880" cy="521970"/>
          </a:xfrm>
          <a:prstGeom prst="rect">
            <a:avLst/>
          </a:prstGeom>
          <a:noFill/>
        </p:spPr>
        <p:txBody>
          <a:bodyPr wrap="square" rtlCol="0">
            <a:spAutoFit/>
          </a:bodyPr>
          <a:lstStyle/>
          <a:p>
            <a:r>
              <a:rPr lang="zh-CN" altLang="en-US" sz="2800" b="1" dirty="0" smtClean="0">
                <a:solidFill>
                  <a:srgbClr val="FF0000"/>
                </a:solidFill>
                <a:latin typeface="楷体" panose="02010609060101010101" charset="-122"/>
                <a:ea typeface="楷体" panose="02010609060101010101" charset="-122"/>
              </a:rPr>
              <a:t>（</a:t>
            </a:r>
            <a:r>
              <a:rPr lang="en-US" altLang="zh-CN" sz="2800" b="1" dirty="0" smtClean="0">
                <a:solidFill>
                  <a:srgbClr val="FF0000"/>
                </a:solidFill>
                <a:latin typeface="楷体" panose="02010609060101010101" charset="-122"/>
                <a:ea typeface="楷体" panose="02010609060101010101" charset="-122"/>
              </a:rPr>
              <a:t>1</a:t>
            </a:r>
            <a:r>
              <a:rPr lang="zh-CN" altLang="en-US" sz="2800" b="1" dirty="0" smtClean="0">
                <a:solidFill>
                  <a:srgbClr val="FF0000"/>
                </a:solidFill>
                <a:latin typeface="楷体" panose="02010609060101010101" charset="-122"/>
                <a:ea typeface="楷体" panose="02010609060101010101" charset="-122"/>
              </a:rPr>
              <a:t>）时间概念</a:t>
            </a:r>
            <a:endParaRPr lang="zh-CN" altLang="en-US" sz="2800" b="1" dirty="0" smtClean="0">
              <a:solidFill>
                <a:srgbClr val="FF0000"/>
              </a:solidFill>
              <a:latin typeface="楷体" panose="02010609060101010101" charset="-122"/>
              <a:ea typeface="楷体" panose="02010609060101010101" charset="-122"/>
            </a:endParaRPr>
          </a:p>
        </p:txBody>
      </p:sp>
      <p:sp>
        <p:nvSpPr>
          <p:cNvPr id="2" name="圆角矩形 1"/>
          <p:cNvSpPr/>
          <p:nvPr/>
        </p:nvSpPr>
        <p:spPr bwMode="auto">
          <a:xfrm>
            <a:off x="431800" y="533400"/>
            <a:ext cx="11083290" cy="803275"/>
          </a:xfrm>
          <a:prstGeom prst="roundRect">
            <a:avLst/>
          </a:prstGeom>
          <a:solidFill>
            <a:schemeClr val="bg1"/>
          </a:solidFill>
          <a:ln w="25400" cap="flat" cmpd="sng" algn="ctr">
            <a:solidFill>
              <a:schemeClr val="bg1"/>
            </a:solidFill>
            <a:prstDash val="solid"/>
            <a:round/>
            <a:headEnd type="none" w="med" len="med"/>
            <a:tailEnd type="none" w="med" len="med"/>
          </a:ln>
          <a:effectLst/>
        </p:spPr>
        <p:txBody>
          <a:bodyPr/>
          <a:p>
            <a:r>
              <a:rPr kumimoji="0" lang="en-US" altLang="zh-CN"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rPr>
              <a:t>2</a:t>
            </a:r>
            <a:r>
              <a:rPr kumimoji="0" lang="zh-CN" altLang="en-US"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rPr>
              <a:t>、时</a:t>
            </a:r>
            <a:r>
              <a:rPr kumimoji="0" lang="zh-CN" alt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rPr>
              <a:t>空观</a:t>
            </a:r>
            <a:r>
              <a:rPr kumimoji="0" lang="zh-CN" altLang="en-US"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rPr>
              <a:t>念：</a:t>
            </a:r>
            <a:r>
              <a:rPr lang="zh-CN" altLang="en-US" sz="2800" b="1" dirty="0" smtClean="0">
                <a:solidFill>
                  <a:schemeClr val="tx1"/>
                </a:solidFill>
                <a:latin typeface="楷体" panose="02010609060101010101" charset="-122"/>
                <a:ea typeface="楷体" panose="02010609060101010101" charset="-122"/>
                <a:sym typeface="+mn-ea"/>
              </a:rPr>
              <a:t>在特定的时空框架下解读历史事件。旨在培养学生认识现实社会时，能够将认识的对象置于具体的时空条件下进行认识。</a:t>
            </a:r>
            <a:endParaRPr lang="zh-CN" altLang="en-US" sz="2800" b="1" dirty="0" smtClean="0">
              <a:solidFill>
                <a:schemeClr val="tx1"/>
              </a:solidFill>
              <a:latin typeface="楷体" panose="02010609060101010101" charset="-122"/>
              <a:ea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53565" y="2003425"/>
            <a:ext cx="9197975" cy="1938020"/>
          </a:xfrm>
          <a:prstGeom prst="rect">
            <a:avLst/>
          </a:prstGeom>
          <a:noFill/>
        </p:spPr>
        <p:txBody>
          <a:bodyPr wrap="square" rtlCol="0">
            <a:spAutoFit/>
          </a:bodyPr>
          <a:p>
            <a:r>
              <a:rPr lang="en-US" altLang="zh-CN" sz="4000"/>
              <a:t>                   </a:t>
            </a:r>
            <a:r>
              <a:rPr lang="zh-CN" altLang="en-US" sz="4000">
                <a:solidFill>
                  <a:srgbClr val="FF0000"/>
                </a:solidFill>
              </a:rPr>
              <a:t>谢谢大家</a:t>
            </a:r>
            <a:endParaRPr lang="zh-CN" altLang="en-US" sz="4000">
              <a:solidFill>
                <a:srgbClr val="FF0000"/>
              </a:solidFill>
            </a:endParaRPr>
          </a:p>
          <a:p>
            <a:endParaRPr lang="zh-CN" altLang="en-US" sz="4000">
              <a:solidFill>
                <a:srgbClr val="FF0000"/>
              </a:solidFill>
            </a:endParaRPr>
          </a:p>
          <a:p>
            <a:r>
              <a:rPr lang="zh-CN" altLang="en-US" sz="4000">
                <a:solidFill>
                  <a:srgbClr val="FF0000"/>
                </a:solidFill>
              </a:rPr>
              <a:t>    祝大家在</a:t>
            </a:r>
            <a:r>
              <a:rPr lang="en-US" altLang="zh-CN" sz="4000">
                <a:solidFill>
                  <a:srgbClr val="FF0000"/>
                </a:solidFill>
              </a:rPr>
              <a:t>2020</a:t>
            </a:r>
            <a:r>
              <a:rPr lang="zh-CN" altLang="en-US" sz="4000">
                <a:solidFill>
                  <a:srgbClr val="FF0000"/>
                </a:solidFill>
              </a:rPr>
              <a:t>年中考中取得好成绩</a:t>
            </a:r>
            <a:r>
              <a:rPr lang="zh-CN" altLang="en-US" sz="4000">
                <a:solidFill>
                  <a:srgbClr val="FF0000"/>
                </a:solidFill>
                <a:sym typeface="+mn-ea"/>
              </a:rPr>
              <a:t>！</a:t>
            </a:r>
            <a:endParaRPr lang="zh-CN" altLang="en-US" sz="400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矩形 108546"/>
          <p:cNvSpPr/>
          <p:nvPr/>
        </p:nvSpPr>
        <p:spPr>
          <a:xfrm>
            <a:off x="145415" y="410845"/>
            <a:ext cx="8403590" cy="1168400"/>
          </a:xfrm>
          <a:prstGeom prst="rect">
            <a:avLst/>
          </a:prstGeom>
          <a:noFill/>
          <a:ln w="9525">
            <a:noFill/>
          </a:ln>
          <a:effectLst>
            <a:prstShdw prst="shdw13" dist="53882" dir="13499999">
              <a:srgbClr val="808080">
                <a:alpha val="50000"/>
              </a:srgbClr>
            </a:prstShdw>
          </a:effectLst>
        </p:spPr>
        <p:txBody>
          <a:bodyPr wrap="square">
            <a:spAutoFit/>
          </a:bodyPr>
          <a:lstStyle/>
          <a:p>
            <a:pPr lvl="0" eaLnBrk="1" hangingPunct="1">
              <a:spcBef>
                <a:spcPct val="50000"/>
              </a:spcBef>
            </a:pPr>
            <a:r>
              <a:rPr lang="zh-CN" altLang="en-US" sz="2800" b="1" dirty="0" smtClean="0">
                <a:solidFill>
                  <a:srgbClr val="FF0000"/>
                </a:solidFill>
                <a:latin typeface="楷体" panose="02010609060101010101" charset="-122"/>
                <a:ea typeface="楷体" panose="02010609060101010101" charset="-122"/>
              </a:rPr>
              <a:t>（</a:t>
            </a:r>
            <a:r>
              <a:rPr lang="en-US" altLang="zh-CN" sz="2800" b="1" dirty="0" smtClean="0">
                <a:solidFill>
                  <a:srgbClr val="FF0000"/>
                </a:solidFill>
                <a:latin typeface="楷体" panose="02010609060101010101" charset="-122"/>
                <a:ea typeface="楷体" panose="02010609060101010101" charset="-122"/>
              </a:rPr>
              <a:t>2</a:t>
            </a:r>
            <a:r>
              <a:rPr lang="zh-CN" altLang="en-US" sz="2800" b="1" dirty="0" smtClean="0">
                <a:solidFill>
                  <a:srgbClr val="FF0000"/>
                </a:solidFill>
                <a:latin typeface="楷体" panose="02010609060101010101" charset="-122"/>
                <a:ea typeface="楷体" panose="02010609060101010101" charset="-122"/>
              </a:rPr>
              <a:t>）空间概念</a:t>
            </a:r>
            <a:endParaRPr lang="zh-CN" altLang="en-US" sz="2800" b="1" dirty="0" smtClean="0">
              <a:solidFill>
                <a:srgbClr val="FF0000"/>
              </a:solidFill>
              <a:latin typeface="楷体" panose="02010609060101010101" charset="-122"/>
              <a:ea typeface="楷体" panose="02010609060101010101" charset="-122"/>
            </a:endParaRPr>
          </a:p>
          <a:p>
            <a:pPr lvl="0" eaLnBrk="1" hangingPunct="1">
              <a:spcBef>
                <a:spcPct val="50000"/>
              </a:spcBef>
            </a:pPr>
            <a:endParaRPr lang="zh-CN" altLang="en-US" sz="2800" b="1" dirty="0" smtClean="0">
              <a:solidFill>
                <a:srgbClr val="FF0000"/>
              </a:solidFill>
              <a:latin typeface="楷体" panose="02010609060101010101" charset="-122"/>
              <a:ea typeface="楷体" panose="02010609060101010101" charset="-122"/>
            </a:endParaRPr>
          </a:p>
        </p:txBody>
      </p:sp>
      <p:pic>
        <p:nvPicPr>
          <p:cNvPr id="108548" name="图片 13" descr="HWOCRTEMP_ROC70"/>
          <p:cNvPicPr>
            <a:picLocks noChangeAspect="1"/>
          </p:cNvPicPr>
          <p:nvPr/>
        </p:nvPicPr>
        <p:blipFill>
          <a:blip r:embed="rId1" cstate="print"/>
          <a:stretch>
            <a:fillRect/>
          </a:stretch>
        </p:blipFill>
        <p:spPr>
          <a:xfrm>
            <a:off x="1934845" y="1161415"/>
            <a:ext cx="7606665" cy="3606800"/>
          </a:xfrm>
          <a:prstGeom prst="rect">
            <a:avLst/>
          </a:prstGeom>
          <a:noFill/>
          <a:ln w="9525">
            <a:noFill/>
          </a:ln>
        </p:spPr>
      </p:pic>
      <p:sp>
        <p:nvSpPr>
          <p:cNvPr id="4" name="矩形 3"/>
          <p:cNvSpPr/>
          <p:nvPr/>
        </p:nvSpPr>
        <p:spPr>
          <a:xfrm>
            <a:off x="1482090" y="5064125"/>
            <a:ext cx="10183495" cy="953135"/>
          </a:xfrm>
          <a:prstGeom prst="rect">
            <a:avLst/>
          </a:prstGeom>
        </p:spPr>
        <p:txBody>
          <a:bodyPr wrap="square">
            <a:spAutoFit/>
          </a:bodyPr>
          <a:lstStyle/>
          <a:p>
            <a:pPr lvl="0">
              <a:spcBef>
                <a:spcPct val="50000"/>
              </a:spcBef>
            </a:pPr>
            <a:r>
              <a:rPr lang="zh-CN" altLang="en-US" sz="2800" b="1" dirty="0" smtClean="0">
                <a:solidFill>
                  <a:srgbClr val="000000"/>
                </a:solidFill>
                <a:latin typeface="楷体" panose="02010609060101010101" charset="-122"/>
                <a:ea typeface="楷体" panose="02010609060101010101" charset="-122"/>
              </a:rPr>
              <a:t>下列地图中近现代的两次开放，分别对中国社会经济产生了什么影响？</a:t>
            </a:r>
            <a:endParaRPr lang="zh-CN" altLang="en-US" sz="2800" b="1" dirty="0">
              <a:solidFill>
                <a:srgbClr val="000000"/>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TABLE_BEAUTIFY" val="smartTable{82ff7995-872d-4b97-adda-ade02be8d77c}"/>
</p:tagLst>
</file>

<file path=ppt/tags/tag101.xml><?xml version="1.0" encoding="utf-8"?>
<p:tagLst xmlns:p="http://schemas.openxmlformats.org/presentationml/2006/main">
  <p:tag name="KSO_WM_BEAUTIFY_FLAG" val="#wm#"/>
  <p:tag name="KSO_WM_TEMPLATE_CATEGORY" val="custom"/>
  <p:tag name="KSO_WM_TEMPLATE_INDEX" val="20187308"/>
</p:tagLst>
</file>

<file path=ppt/tags/tag102.xml><?xml version="1.0" encoding="utf-8"?>
<p:tagLst xmlns:p="http://schemas.openxmlformats.org/presentationml/2006/main">
  <p:tag name="REFSHAPE" val="905635356"/>
  <p:tag name="KSO_WM_UNIT_PLACING_PICTURE_USER_VIEWPORT" val="{&quot;height&quot;:4275,&quot;width&quot;:9015}"/>
</p:tagLst>
</file>

<file path=ppt/tags/tag103.xml><?xml version="1.0" encoding="utf-8"?>
<p:tagLst xmlns:p="http://schemas.openxmlformats.org/presentationml/2006/main">
  <p:tag name="KSO_WM_UNIT_TABLE_BEAUTIFY" val="smartTable{46dc0d54-e0dc-4e5a-b145-4f43b501bde0}"/>
</p:tagLst>
</file>

<file path=ppt/tags/tag104.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In/U8qKZ93Ne9BgqV4zH9n4W6nMkp86sxnVgMVJDGYHXbQPFtYFzB0bwuF7tLbJUqlR2SeHyoODzyADxKEdspQ="/>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6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4.xml><?xml version="1.0" encoding="utf-8"?>
<p:tagLst xmlns:p="http://schemas.openxmlformats.org/presentationml/2006/main">
  <p:tag name="KSO_WM_BEAUTIFY_FLAG" val="#wm#"/>
  <p:tag name="KSO_WM_TEMPLATE_CATEGORY" val="custom"/>
  <p:tag name="KSO_WM_TEMPLATE_INDEX" val="20187308"/>
</p:tagLst>
</file>

<file path=ppt/tags/tag65.xml><?xml version="1.0" encoding="utf-8"?>
<p:tagLst xmlns:p="http://schemas.openxmlformats.org/presentationml/2006/main">
  <p:tag name="KSO_WM_BEAUTIFY_FLAG" val="#wm#"/>
  <p:tag name="KSO_WM_TEMPLATE_CATEGORY" val="custom"/>
  <p:tag name="KSO_WM_TEMPLATE_INDEX" val="20187308"/>
</p:tagLst>
</file>

<file path=ppt/tags/tag66.xml><?xml version="1.0" encoding="utf-8"?>
<p:tagLst xmlns:p="http://schemas.openxmlformats.org/presentationml/2006/main">
  <p:tag name="KSO_WM_BEAUTIFY_FLAG" val="#wm#"/>
  <p:tag name="KSO_WM_TEMPLATE_CATEGORY" val="custom"/>
  <p:tag name="KSO_WM_TEMPLATE_INDEX" val="20187308"/>
</p:tagLst>
</file>

<file path=ppt/tags/tag67.xml><?xml version="1.0" encoding="utf-8"?>
<p:tagLst xmlns:p="http://schemas.openxmlformats.org/presentationml/2006/main">
  <p:tag name="KSO_WM_BEAUTIFY_FLAG" val="#wm#"/>
  <p:tag name="KSO_WM_TEMPLATE_CATEGORY" val="custom"/>
  <p:tag name="KSO_WM_TEMPLATE_INDEX" val="20187308"/>
</p:tagLst>
</file>

<file path=ppt/tags/tag68.xml><?xml version="1.0" encoding="utf-8"?>
<p:tagLst xmlns:p="http://schemas.openxmlformats.org/presentationml/2006/main">
  <p:tag name="KSO_WM_BEAUTIFY_FLAG" val="#wm#"/>
  <p:tag name="KSO_WM_TEMPLATE_CATEGORY" val="custom"/>
  <p:tag name="KSO_WM_TEMPLATE_INDEX" val="20187308"/>
</p:tagLst>
</file>

<file path=ppt/tags/tag69.xml><?xml version="1.0" encoding="utf-8"?>
<p:tagLst xmlns:p="http://schemas.openxmlformats.org/presentationml/2006/main">
  <p:tag name="KSO_WM_BEAUTIFY_FLAG" val="#wm#"/>
  <p:tag name="KSO_WM_TEMPLATE_CATEGORY" val="custom"/>
  <p:tag name="KSO_WM_TEMPLATE_INDEX" val="2018730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187308"/>
</p:tagLst>
</file>

<file path=ppt/tags/tag71.xml><?xml version="1.0" encoding="utf-8"?>
<p:tagLst xmlns:p="http://schemas.openxmlformats.org/presentationml/2006/main">
  <p:tag name="KSO_WM_BEAUTIFY_FLAG" val="#wm#"/>
  <p:tag name="KSO_WM_TEMPLATE_CATEGORY" val="custom"/>
  <p:tag name="KSO_WM_TEMPLATE_INDEX" val="20187308"/>
</p:tagLst>
</file>

<file path=ppt/tags/tag72.xml><?xml version="1.0" encoding="utf-8"?>
<p:tagLst xmlns:p="http://schemas.openxmlformats.org/presentationml/2006/main">
  <p:tag name="KSO_WM_BEAUTIFY_FLAG" val="#wm#"/>
  <p:tag name="KSO_WM_TEMPLATE_CATEGORY" val="custom"/>
  <p:tag name="KSO_WM_TEMPLATE_INDEX" val="20187308"/>
</p:tagLst>
</file>

<file path=ppt/tags/tag73.xml><?xml version="1.0" encoding="utf-8"?>
<p:tagLst xmlns:p="http://schemas.openxmlformats.org/presentationml/2006/main">
  <p:tag name="KSO_WM_UNIT_TABLE_BEAUTIFY" val="smartTable{fd42cf15-c15f-4769-8b50-231a8515380d}"/>
</p:tagLst>
</file>

<file path=ppt/tags/tag74.xml><?xml version="1.0" encoding="utf-8"?>
<p:tagLst xmlns:p="http://schemas.openxmlformats.org/presentationml/2006/main">
  <p:tag name="KSO_WM_UNIT_TABLE_BEAUTIFY" val="smartTable{29021796-614a-41a7-b3f5-9f50e874442f}"/>
</p:tagLst>
</file>

<file path=ppt/tags/tag75.xml><?xml version="1.0" encoding="utf-8"?>
<p:tagLst xmlns:p="http://schemas.openxmlformats.org/presentationml/2006/main">
  <p:tag name="KSO_WM_UNIT_TABLE_BEAUTIFY" val="smartTable{208d35e4-54d2-4765-9a99-b31262903796}"/>
</p:tagLst>
</file>

<file path=ppt/tags/tag7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7.xml><?xml version="1.0" encoding="utf-8"?>
<p:tagLst xmlns:p="http://schemas.openxmlformats.org/presentationml/2006/main">
  <p:tag name="KSO_WM_UNIT_TABLE_BEAUTIFY" val="smartTable{5fc517a5-8253-499a-b1d2-7195f1dea625}"/>
</p:tagLst>
</file>

<file path=ppt/tags/tag78.xml><?xml version="1.0" encoding="utf-8"?>
<p:tagLst xmlns:p="http://schemas.openxmlformats.org/presentationml/2006/main">
  <p:tag name="KSO_WM_UNIT_TABLE_BEAUTIFY" val="smartTable{733cbe25-85ca-4340-bb51-d7a2f8c9f11e}"/>
</p:tagLst>
</file>

<file path=ppt/tags/tag79.xml><?xml version="1.0" encoding="utf-8"?>
<p:tagLst xmlns:p="http://schemas.openxmlformats.org/presentationml/2006/main">
  <p:tag name="KSO_WM_BEAUTIFY_FLAG" val="#wm#"/>
  <p:tag name="KSO_WM_TEMPLATE_CATEGORY" val="custom"/>
  <p:tag name="KSO_WM_TEMPLATE_INDEX" val="2018730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TABLE_BEAUTIFY" val="smartTable{e5eaf043-c491-41f7-95a8-7d89357c3d97}"/>
</p:tagLst>
</file>

<file path=ppt/tags/tag81.xml><?xml version="1.0" encoding="utf-8"?>
<p:tagLst xmlns:p="http://schemas.openxmlformats.org/presentationml/2006/main">
  <p:tag name="KSO_WM_BEAUTIFY_FLAG" val="#wm#"/>
  <p:tag name="KSO_WM_TEMPLATE_CATEGORY" val="custom"/>
  <p:tag name="KSO_WM_TEMPLATE_INDEX" val="20187308"/>
</p:tagLst>
</file>

<file path=ppt/tags/tag82.xml><?xml version="1.0" encoding="utf-8"?>
<p:tagLst xmlns:p="http://schemas.openxmlformats.org/presentationml/2006/main">
  <p:tag name="KSO_WM_UNIT_TABLE_BEAUTIFY" val="smartTable{dab3c13d-d860-4abf-a374-17f75355b08b}"/>
</p:tagLst>
</file>

<file path=ppt/tags/tag83.xml><?xml version="1.0" encoding="utf-8"?>
<p:tagLst xmlns:p="http://schemas.openxmlformats.org/presentationml/2006/main">
  <p:tag name="KSO_WM_BEAUTIFY_FLAG" val="#wm#"/>
  <p:tag name="KSO_WM_TEMPLATE_CATEGORY" val="custom"/>
  <p:tag name="KSO_WM_TEMPLATE_INDEX" val="20187308"/>
</p:tagLst>
</file>

<file path=ppt/tags/tag84.xml><?xml version="1.0" encoding="utf-8"?>
<p:tagLst xmlns:p="http://schemas.openxmlformats.org/presentationml/2006/main">
  <p:tag name="KSO_WM_BEAUTIFY_FLAG" val="#wm#"/>
  <p:tag name="KSO_WM_TEMPLATE_CATEGORY" val="custom"/>
  <p:tag name="KSO_WM_TEMPLATE_INDEX" val="20187308"/>
</p:tagLst>
</file>

<file path=ppt/tags/tag85.xml><?xml version="1.0" encoding="utf-8"?>
<p:tagLst xmlns:p="http://schemas.openxmlformats.org/presentationml/2006/main">
  <p:tag name="KSO_WM_BEAUTIFY_FLAG" val="#wm#"/>
  <p:tag name="KSO_WM_TEMPLATE_CATEGORY" val="custom"/>
  <p:tag name="KSO_WM_TEMPLATE_INDEX" val="20187308"/>
</p:tagLst>
</file>

<file path=ppt/tags/tag86.xml><?xml version="1.0" encoding="utf-8"?>
<p:tagLst xmlns:p="http://schemas.openxmlformats.org/presentationml/2006/main">
  <p:tag name="KSO_WM_BEAUTIFY_FLAG" val="#wm#"/>
  <p:tag name="KSO_WM_TEMPLATE_CATEGORY" val="custom"/>
  <p:tag name="KSO_WM_TEMPLATE_INDEX" val="20187308"/>
</p:tagLst>
</file>

<file path=ppt/tags/tag87.xml><?xml version="1.0" encoding="utf-8"?>
<p:tagLst xmlns:p="http://schemas.openxmlformats.org/presentationml/2006/main">
  <p:tag name="KSO_WM_UNIT_TABLE_BEAUTIFY" val="smartTable{6120b9f6-5328-4dca-8147-e4dcca1123d3}"/>
</p:tagLst>
</file>

<file path=ppt/tags/tag88.xml><?xml version="1.0" encoding="utf-8"?>
<p:tagLst xmlns:p="http://schemas.openxmlformats.org/presentationml/2006/main">
  <p:tag name="KSO_WM_BEAUTIFY_FLAG" val="#wm#"/>
  <p:tag name="KSO_WM_TEMPLATE_CATEGORY" val="custom"/>
  <p:tag name="KSO_WM_TEMPLATE_INDEX" val="20187308"/>
</p:tagLst>
</file>

<file path=ppt/tags/tag89.xml><?xml version="1.0" encoding="utf-8"?>
<p:tagLst xmlns:p="http://schemas.openxmlformats.org/presentationml/2006/main">
  <p:tag name="KSO_WM_BEAUTIFY_FLAG" val="#wm#"/>
  <p:tag name="KSO_WM_TEMPLATE_CATEGORY" val="custom"/>
  <p:tag name="KSO_WM_TEMPLATE_INDEX" val="20187308"/>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TABLE_BEAUTIFY" val="smartTable{cfdba626-b769-4a9c-a6c8-79ac9d31a53d}"/>
</p:tagLst>
</file>

<file path=ppt/tags/tag91.xml><?xml version="1.0" encoding="utf-8"?>
<p:tagLst xmlns:p="http://schemas.openxmlformats.org/presentationml/2006/main">
  <p:tag name="KSO_WM_BEAUTIFY_FLAG" val="#wm#"/>
  <p:tag name="KSO_WM_TEMPLATE_CATEGORY" val="custom"/>
  <p:tag name="KSO_WM_TEMPLATE_INDEX" val="20187308"/>
</p:tagLst>
</file>

<file path=ppt/tags/tag92.xml><?xml version="1.0" encoding="utf-8"?>
<p:tagLst xmlns:p="http://schemas.openxmlformats.org/presentationml/2006/main">
  <p:tag name="KSO_WM_UNIT_TABLE_BEAUTIFY" val="smartTable{303bf845-95fb-4c3f-bfe3-3e95da68f61b}"/>
</p:tagLst>
</file>

<file path=ppt/tags/tag93.xml><?xml version="1.0" encoding="utf-8"?>
<p:tagLst xmlns:p="http://schemas.openxmlformats.org/presentationml/2006/main">
  <p:tag name="KSO_WM_BEAUTIFY_FLAG" val="#wm#"/>
  <p:tag name="KSO_WM_TEMPLATE_CATEGORY" val="custom"/>
  <p:tag name="KSO_WM_TEMPLATE_INDEX" val="20187308"/>
</p:tagLst>
</file>

<file path=ppt/tags/tag94.xml><?xml version="1.0" encoding="utf-8"?>
<p:tagLst xmlns:p="http://schemas.openxmlformats.org/presentationml/2006/main">
  <p:tag name="KSO_WM_UNIT_TABLE_BEAUTIFY" val="smartTable{4c1276f3-a44b-448b-b3c4-a3001c54d481}"/>
</p:tagLst>
</file>

<file path=ppt/tags/tag95.xml><?xml version="1.0" encoding="utf-8"?>
<p:tagLst xmlns:p="http://schemas.openxmlformats.org/presentationml/2006/main">
  <p:tag name="KSO_WM_BEAUTIFY_FLAG" val="#wm#"/>
  <p:tag name="KSO_WM_TEMPLATE_CATEGORY" val="custom"/>
  <p:tag name="KSO_WM_TEMPLATE_INDEX" val="20187308"/>
</p:tagLst>
</file>

<file path=ppt/tags/tag96.xml><?xml version="1.0" encoding="utf-8"?>
<p:tagLst xmlns:p="http://schemas.openxmlformats.org/presentationml/2006/main">
  <p:tag name="KSO_WM_UNIT_TABLE_BEAUTIFY" val="smartTable{44850375-5dc9-43df-a493-aeaaaace5892}"/>
</p:tagLst>
</file>

<file path=ppt/tags/tag97.xml><?xml version="1.0" encoding="utf-8"?>
<p:tagLst xmlns:p="http://schemas.openxmlformats.org/presentationml/2006/main">
  <p:tag name="KSO_WM_BEAUTIFY_FLAG" val="#wm#"/>
  <p:tag name="KSO_WM_TEMPLATE_CATEGORY" val="custom"/>
  <p:tag name="KSO_WM_TEMPLATE_INDEX" val="20187308"/>
</p:tagLst>
</file>

<file path=ppt/tags/tag98.xml><?xml version="1.0" encoding="utf-8"?>
<p:tagLst xmlns:p="http://schemas.openxmlformats.org/presentationml/2006/main">
  <p:tag name="KSO_WM_UNIT_TABLE_BEAUTIFY" val="smartTable{d3dff546-3153-42f1-86ac-3953f53dc763}"/>
</p:tagLst>
</file>

<file path=ppt/tags/tag99.xml><?xml version="1.0" encoding="utf-8"?>
<p:tagLst xmlns:p="http://schemas.openxmlformats.org/presentationml/2006/main">
  <p:tag name="KSO_WM_UNIT_TABLE_BEAUTIFY" val="smartTable{386e780a-d105-4813-b334-0dfc71d23f5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19155</Words>
  <Application>WPS 演示</Application>
  <PresentationFormat>宽屏</PresentationFormat>
  <Paragraphs>1567</Paragraphs>
  <Slides>80</Slides>
  <Notes>1</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80</vt:i4>
      </vt:variant>
    </vt:vector>
  </HeadingPairs>
  <TitlesOfParts>
    <vt:vector size="102" baseType="lpstr">
      <vt:lpstr>Arial</vt:lpstr>
      <vt:lpstr>宋体</vt:lpstr>
      <vt:lpstr>Wingdings</vt:lpstr>
      <vt:lpstr>Verdana</vt:lpstr>
      <vt:lpstr>微软雅黑</vt:lpstr>
      <vt:lpstr>楷体</vt:lpstr>
      <vt:lpstr>Times New Roman</vt:lpstr>
      <vt:lpstr>Calibri</vt:lpstr>
      <vt:lpstr>黑体</vt:lpstr>
      <vt:lpstr>楷体_GB2312</vt:lpstr>
      <vt:lpstr>Arial Unicode MS</vt:lpstr>
      <vt:lpstr>Calibri</vt:lpstr>
      <vt:lpstr>Times New Roman</vt:lpstr>
      <vt:lpstr>Arial</vt:lpstr>
      <vt:lpstr>Trebuchet MS</vt:lpstr>
      <vt:lpstr>Wingdings 3</vt:lpstr>
      <vt:lpstr>Wingdings</vt:lpstr>
      <vt:lpstr>Tahoma</vt:lpstr>
      <vt:lpstr>Tahoma</vt:lpstr>
      <vt:lpstr>等线</vt:lpstr>
      <vt:lpstr>华文行楷</vt:lpstr>
      <vt:lpstr>Office 主题​​</vt:lpstr>
      <vt:lpstr>“立德树人”战略思考下的2020年中考历史考备 经验交流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例3：新冠肺炎疫情</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秋枫</cp:lastModifiedBy>
  <cp:revision>56</cp:revision>
  <dcterms:created xsi:type="dcterms:W3CDTF">2019-06-19T02:08:00Z</dcterms:created>
  <dcterms:modified xsi:type="dcterms:W3CDTF">2020-06-18T15:40:16Z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2052-11.1.0.9739</vt:lpwstr>
  </property>
</Properties>
</file>