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31.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259" r:id="rId6"/>
    <p:sldId id="322" r:id="rId7"/>
    <p:sldId id="299" r:id="rId9"/>
    <p:sldId id="282" r:id="rId10"/>
    <p:sldId id="298" r:id="rId11"/>
    <p:sldId id="296" r:id="rId12"/>
    <p:sldId id="300" r:id="rId13"/>
    <p:sldId id="301" r:id="rId14"/>
    <p:sldId id="302" r:id="rId15"/>
    <p:sldId id="303" r:id="rId16"/>
    <p:sldId id="304" r:id="rId17"/>
    <p:sldId id="325" r:id="rId18"/>
    <p:sldId id="305" r:id="rId19"/>
    <p:sldId id="306" r:id="rId20"/>
    <p:sldId id="326" r:id="rId21"/>
    <p:sldId id="308" r:id="rId22"/>
    <p:sldId id="309" r:id="rId23"/>
    <p:sldId id="310" r:id="rId24"/>
    <p:sldId id="311" r:id="rId25"/>
    <p:sldId id="327" r:id="rId26"/>
    <p:sldId id="314" r:id="rId27"/>
    <p:sldId id="315" r:id="rId28"/>
    <p:sldId id="316" r:id="rId29"/>
    <p:sldId id="317" r:id="rId30"/>
    <p:sldId id="318" r:id="rId31"/>
    <p:sldId id="355" r:id="rId32"/>
    <p:sldId id="319" r:id="rId33"/>
    <p:sldId id="328" r:id="rId34"/>
    <p:sldId id="320" r:id="rId35"/>
    <p:sldId id="321" r:id="rId36"/>
    <p:sldId id="356" r:id="rId37"/>
    <p:sldId id="354" r:id="rId38"/>
    <p:sldId id="357" r:id="rId39"/>
    <p:sldId id="352" r:id="rId40"/>
    <p:sldId id="353" r:id="rId41"/>
    <p:sldId id="295"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04B"/>
    <a:srgbClr val="B4DE63"/>
    <a:srgbClr val="518823"/>
    <a:srgbClr val="F2B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7" autoAdjust="0"/>
    <p:restoredTop sz="94660"/>
  </p:normalViewPr>
  <p:slideViewPr>
    <p:cSldViewPr snapToGrid="0">
      <p:cViewPr varScale="1">
        <p:scale>
          <a:sx n="71" d="100"/>
          <a:sy n="71" d="100"/>
        </p:scale>
        <p:origin x="-906" y="-96"/>
      </p:cViewPr>
      <p:guideLst>
        <p:guide orient="horz" pos="2160"/>
        <p:guide pos="382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notesMaster" Target="notesMasters/notesMaster1.xml" Id="rId8" /><Relationship Type="http://schemas.openxmlformats.org/officeDocument/2006/relationships/slide" Target="slides/slide5.xml" Id="rId7" /><Relationship Type="http://schemas.openxmlformats.org/officeDocument/2006/relationships/slide" Target="slides/slide4.xml" Id="rId6" /><Relationship Type="http://schemas.openxmlformats.org/officeDocument/2006/relationships/slide" Target="slides/slide3.xml" Id="rId5" /><Relationship Type="http://schemas.openxmlformats.org/officeDocument/2006/relationships/tableStyles" Target="tableStyles.xml" Id="rId45" /><Relationship Type="http://schemas.openxmlformats.org/officeDocument/2006/relationships/viewProps" Target="viewProps.xml" Id="rId44" /><Relationship Type="http://schemas.openxmlformats.org/officeDocument/2006/relationships/presProps" Target="presProps.xml" Id="rId43" /><Relationship Type="http://schemas.openxmlformats.org/officeDocument/2006/relationships/slide" Target="slides/slide39.xml" Id="rId42" /><Relationship Type="http://schemas.openxmlformats.org/officeDocument/2006/relationships/slide" Target="slides/slide38.xml" Id="rId41" /><Relationship Type="http://schemas.openxmlformats.org/officeDocument/2006/relationships/slide" Target="slides/slide37.xml" Id="rId40" /><Relationship Type="http://schemas.openxmlformats.org/officeDocument/2006/relationships/slide" Target="slides/slide2.xml" Id="rId4" /><Relationship Type="http://schemas.openxmlformats.org/officeDocument/2006/relationships/slide" Target="slides/slide36.xml" Id="rId39" /><Relationship Type="http://schemas.openxmlformats.org/officeDocument/2006/relationships/slide" Target="slides/slide35.xml" Id="rId38" /><Relationship Type="http://schemas.openxmlformats.org/officeDocument/2006/relationships/slide" Target="slides/slide34.xml" Id="rId37" /><Relationship Type="http://schemas.openxmlformats.org/officeDocument/2006/relationships/slide" Target="slides/slide33.xml" Id="rId36" /><Relationship Type="http://schemas.openxmlformats.org/officeDocument/2006/relationships/slide" Target="slides/slide32.xml" Id="rId35" /><Relationship Type="http://schemas.openxmlformats.org/officeDocument/2006/relationships/slide" Target="slides/slide31.xml" Id="rId34" /><Relationship Type="http://schemas.openxmlformats.org/officeDocument/2006/relationships/slide" Target="slides/slide30.xml" Id="rId33" /><Relationship Type="http://schemas.openxmlformats.org/officeDocument/2006/relationships/slide" Target="slides/slide29.xml" Id="rId32" /><Relationship Type="http://schemas.openxmlformats.org/officeDocument/2006/relationships/slide" Target="slides/slide28.xml" Id="rId31" /><Relationship Type="http://schemas.openxmlformats.org/officeDocument/2006/relationships/slide" Target="slides/slide27.xml" Id="rId30" /><Relationship Type="http://schemas.openxmlformats.org/officeDocument/2006/relationships/slide" Target="slides/slide1.xml" Id="rId3" /><Relationship Type="http://schemas.openxmlformats.org/officeDocument/2006/relationships/slide" Target="slides/slide26.xml" Id="rId29" /><Relationship Type="http://schemas.openxmlformats.org/officeDocument/2006/relationships/slide" Target="slides/slide25.xml" Id="rId28" /><Relationship Type="http://schemas.openxmlformats.org/officeDocument/2006/relationships/slide" Target="slides/slide24.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31.xml" Id="Rd2502ae58a3f4bf6"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BDE69-E300-4A5E-BE54-3D5DBE6ABF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C66A1-5633-4B28-8129-F1664BD49D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28751" y="223235"/>
            <a:ext cx="10515600" cy="533509"/>
          </a:xfrm>
        </p:spPr>
        <p:txBody>
          <a:bodyPr>
            <a:normAutofit/>
          </a:bodyPr>
          <a:lstStyle>
            <a:lvl1pPr>
              <a:defRPr sz="3200">
                <a:solidFill>
                  <a:schemeClr val="tx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8" Type="http://schemas.openxmlformats.org/officeDocument/2006/relationships/theme" Target="../theme/theme1.xml"/><Relationship Id="rId37" Type="http://schemas.openxmlformats.org/officeDocument/2006/relationships/image" Target="../media/image3.jpeg"/><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t="-1000" b="-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68550" y="1767205"/>
            <a:ext cx="7805420" cy="1014730"/>
          </a:xfrm>
          <a:prstGeom prst="rect">
            <a:avLst/>
          </a:prstGeom>
          <a:noFill/>
        </p:spPr>
        <p:txBody>
          <a:bodyPr wrap="square" rtlCol="0">
            <a:spAutoFit/>
          </a:bodyPr>
          <a:lstStyle/>
          <a:p>
            <a:pPr algn="ctr"/>
            <a:r>
              <a:rPr lang="en-US" altLang="zh-CN" sz="6000" dirty="0" smtClean="0">
                <a:solidFill>
                  <a:srgbClr val="045F05"/>
                </a:solidFill>
                <a:latin typeface="微软雅黑" panose="020B0503020204020204" pitchFamily="34" charset="-122"/>
                <a:ea typeface="微软雅黑" panose="020B0503020204020204" pitchFamily="34" charset="-122"/>
              </a:rPr>
              <a:t>2020</a:t>
            </a:r>
            <a:r>
              <a:rPr lang="zh-CN" altLang="en-US" sz="6000" dirty="0" smtClean="0">
                <a:solidFill>
                  <a:srgbClr val="045F05"/>
                </a:solidFill>
                <a:latin typeface="微软雅黑" panose="020B0503020204020204" pitchFamily="34" charset="-122"/>
                <a:ea typeface="微软雅黑" panose="020B0503020204020204" pitchFamily="34" charset="-122"/>
              </a:rPr>
              <a:t>年</a:t>
            </a:r>
            <a:r>
              <a:rPr lang="zh-CN" altLang="en-US" sz="6000" dirty="0" smtClean="0">
                <a:solidFill>
                  <a:srgbClr val="045F05"/>
                </a:solidFill>
                <a:latin typeface="微软雅黑" panose="020B0503020204020204" pitchFamily="34" charset="-122"/>
                <a:ea typeface="微软雅黑" panose="020B0503020204020204" pitchFamily="34" charset="-122"/>
              </a:rPr>
              <a:t>中考历史预测</a:t>
            </a:r>
            <a:endParaRPr lang="zh-CN" altLang="en-US" sz="6000" dirty="0">
              <a:solidFill>
                <a:srgbClr val="045F05"/>
              </a:solidFill>
              <a:latin typeface="微软雅黑" panose="020B0503020204020204" pitchFamily="34" charset="-122"/>
              <a:ea typeface="微软雅黑" panose="020B0503020204020204" pitchFamily="34" charset="-122"/>
            </a:endParaRPr>
          </a:p>
        </p:txBody>
      </p:sp>
      <p:sp>
        <p:nvSpPr>
          <p:cNvPr id="6" name="Rectangle 4"/>
          <p:cNvSpPr txBox="1">
            <a:spLocks noChangeArrowheads="1"/>
          </p:cNvSpPr>
          <p:nvPr/>
        </p:nvSpPr>
        <p:spPr bwMode="auto">
          <a:xfrm>
            <a:off x="2929255" y="3215640"/>
            <a:ext cx="6334125"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en-US" altLang="zh-CN" sz="2800" b="0" dirty="0" smtClean="0">
                <a:solidFill>
                  <a:srgbClr val="045F05"/>
                </a:solidFill>
                <a:latin typeface="+mn-ea"/>
              </a:rPr>
              <a:t>——</a:t>
            </a:r>
            <a:r>
              <a:rPr lang="zh-CN" altLang="en-US" sz="2800" b="0" dirty="0" smtClean="0">
                <a:solidFill>
                  <a:srgbClr val="045F05"/>
                </a:solidFill>
                <a:latin typeface="+mn-ea"/>
              </a:rPr>
              <a:t>关于时事热点与中考历史考点</a:t>
            </a:r>
            <a:endParaRPr lang="zh-CN" altLang="en-US" sz="2800" b="0" dirty="0" smtClean="0">
              <a:solidFill>
                <a:srgbClr val="045F05"/>
              </a:solidFill>
              <a:latin typeface="+mn-ea"/>
            </a:endParaRPr>
          </a:p>
        </p:txBody>
      </p:sp>
      <p:pic>
        <p:nvPicPr>
          <p:cNvPr id="7" name="Thomas Greenberg - Small World">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cstate="print"/>
          <a:stretch>
            <a:fillRect/>
          </a:stretch>
        </p:blipFill>
        <p:spPr>
          <a:xfrm>
            <a:off x="6618525" y="-152662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400" fill="hold"/>
                                        <p:tgtEl>
                                          <p:spTgt spid="6"/>
                                        </p:tgtEl>
                                        <p:attrNameLst>
                                          <p:attrName>ppt_w</p:attrName>
                                        </p:attrNameLst>
                                      </p:cBhvr>
                                      <p:tavLst>
                                        <p:tav tm="0">
                                          <p:val>
                                            <p:fltVal val="0"/>
                                          </p:val>
                                        </p:tav>
                                        <p:tav tm="100000">
                                          <p:val>
                                            <p:strVal val="#ppt_w"/>
                                          </p:val>
                                        </p:tav>
                                      </p:tavLst>
                                    </p:anim>
                                    <p:anim calcmode="lin" valueType="num">
                                      <p:cBhvr>
                                        <p:cTn id="15" dur="400" fill="hold"/>
                                        <p:tgtEl>
                                          <p:spTgt spid="6"/>
                                        </p:tgtEl>
                                        <p:attrNameLst>
                                          <p:attrName>ppt_h</p:attrName>
                                        </p:attrNameLst>
                                      </p:cBhvr>
                                      <p:tavLst>
                                        <p:tav tm="0">
                                          <p:val>
                                            <p:fltVal val="0"/>
                                          </p:val>
                                        </p:tav>
                                        <p:tav tm="100000">
                                          <p:val>
                                            <p:strVal val="#ppt_h"/>
                                          </p:val>
                                        </p:tav>
                                      </p:tavLst>
                                    </p:anim>
                                    <p:anim calcmode="lin" valueType="num">
                                      <p:cBhvr>
                                        <p:cTn id="16" dur="400" fill="hold"/>
                                        <p:tgtEl>
                                          <p:spTgt spid="6"/>
                                        </p:tgtEl>
                                        <p:attrNameLst>
                                          <p:attrName>style.rotation</p:attrName>
                                        </p:attrNameLst>
                                      </p:cBhvr>
                                      <p:tavLst>
                                        <p:tav tm="0">
                                          <p:val>
                                            <p:fltVal val="90"/>
                                          </p:val>
                                        </p:tav>
                                        <p:tav tm="100000">
                                          <p:val>
                                            <p:fltVal val="0"/>
                                          </p:val>
                                        </p:tav>
                                      </p:tavLst>
                                    </p:anim>
                                    <p:animEffect transition="in" filter="fade">
                                      <p:cBhvr>
                                        <p:cTn id="1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8" repeatCount="indefinite" fill="hold" display="0">
                  <p:stCondLst>
                    <p:cond delay="indefinite"/>
                  </p:stCondLst>
                  <p:endCondLst>
                    <p:cond evt="onStopAudio" delay="0">
                      <p:tgtEl>
                        <p:sldTgt/>
                      </p:tgtEl>
                    </p:cond>
                  </p:endCondLst>
                </p:cTn>
                <p:tgtEl>
                  <p:spTgt spid="7"/>
                </p:tgtEl>
              </p:cMediaNode>
            </p:audio>
          </p:childTnLst>
        </p:cTn>
      </p:par>
    </p:tnLst>
    <p:bldLst>
      <p:bldP spid="2" grpId="0"/>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1559859"/>
            <a:ext cx="9654989" cy="2954655"/>
          </a:xfrm>
          <a:prstGeom prst="rect">
            <a:avLst/>
          </a:prstGeom>
          <a:noFill/>
        </p:spPr>
        <p:txBody>
          <a:bodyPr wrap="square" rtlCol="0">
            <a:spAutoFit/>
          </a:bodyPr>
          <a:lstStyle/>
          <a:p>
            <a:r>
              <a:rPr lang="en-US" altLang="zh-CN" sz="2400" b="1" dirty="0"/>
              <a:t>4</a:t>
            </a:r>
            <a:r>
              <a:rPr lang="zh-CN" altLang="zh-CN" sz="2400" b="1" dirty="0" smtClean="0"/>
              <a:t>、</a:t>
            </a:r>
            <a:r>
              <a:rPr lang="zh-CN" altLang="zh-CN" sz="2400" b="1" dirty="0"/>
              <a:t>武汉保卫战</a:t>
            </a:r>
            <a:endParaRPr lang="zh-CN" altLang="zh-CN" sz="2400" dirty="0"/>
          </a:p>
          <a:p>
            <a:endParaRPr lang="en-US" altLang="zh-CN" sz="2400" b="1" dirty="0" smtClean="0"/>
          </a:p>
          <a:p>
            <a:pPr indent="457200"/>
            <a:r>
              <a:rPr lang="zh-CN" altLang="zh-CN" sz="2400" b="1" dirty="0" smtClean="0"/>
              <a:t>概况</a:t>
            </a:r>
            <a:r>
              <a:rPr lang="zh-CN" altLang="zh-CN" sz="2400" b="1" dirty="0"/>
              <a:t>：</a:t>
            </a:r>
            <a:r>
              <a:rPr lang="en-US" altLang="zh-CN" sz="2400" dirty="0"/>
              <a:t>1938</a:t>
            </a:r>
            <a:r>
              <a:rPr lang="zh-CN" altLang="zh-CN" sz="2400" dirty="0"/>
              <a:t>年</a:t>
            </a:r>
            <a:r>
              <a:rPr lang="en-US" altLang="zh-CN" sz="2400" dirty="0"/>
              <a:t>6</a:t>
            </a:r>
            <a:r>
              <a:rPr lang="zh-CN" altLang="zh-CN" sz="2400" dirty="0"/>
              <a:t>月开始，日军先后集结</a:t>
            </a:r>
            <a:r>
              <a:rPr lang="en-US" altLang="zh-CN" sz="2400" dirty="0"/>
              <a:t>40</a:t>
            </a:r>
            <a:r>
              <a:rPr lang="zh-CN" altLang="zh-CN" sz="2400" dirty="0"/>
              <a:t>多万兵力进攻武汉。为了保卫大武汉，中国军队共部署</a:t>
            </a:r>
            <a:r>
              <a:rPr lang="en-US" altLang="zh-CN" sz="2400" dirty="0"/>
              <a:t>100</a:t>
            </a:r>
            <a:r>
              <a:rPr lang="zh-CN" altLang="zh-CN" sz="2400" dirty="0"/>
              <a:t>万人参战，在江西万家岭重创日军</a:t>
            </a:r>
            <a:r>
              <a:rPr lang="en-US" altLang="zh-CN" sz="2400" dirty="0"/>
              <a:t>1938</a:t>
            </a:r>
            <a:r>
              <a:rPr lang="zh-CN" altLang="zh-CN" sz="2400" dirty="0"/>
              <a:t>年</a:t>
            </a:r>
            <a:r>
              <a:rPr lang="en-US" altLang="zh-CN" sz="2400" dirty="0"/>
              <a:t>10</a:t>
            </a:r>
            <a:r>
              <a:rPr lang="zh-CN" altLang="zh-CN" sz="2400" dirty="0"/>
              <a:t>月，中国军队有序撤出武汉，武汉失陷。武汉会战历时</a:t>
            </a:r>
            <a:r>
              <a:rPr lang="en-US" altLang="zh-CN" sz="2400" dirty="0"/>
              <a:t>4</a:t>
            </a:r>
            <a:r>
              <a:rPr lang="zh-CN" altLang="zh-CN" sz="2400" dirty="0"/>
              <a:t>个月。</a:t>
            </a:r>
            <a:endParaRPr lang="zh-CN" altLang="zh-CN" sz="2400" dirty="0"/>
          </a:p>
          <a:p>
            <a:pPr indent="457200"/>
            <a:r>
              <a:rPr lang="zh-CN" altLang="zh-CN" sz="2400" b="1" dirty="0" smtClean="0"/>
              <a:t>影响</a:t>
            </a:r>
            <a:r>
              <a:rPr lang="zh-CN" altLang="zh-CN" sz="2400" b="1" dirty="0"/>
              <a:t>：</a:t>
            </a:r>
            <a:r>
              <a:rPr lang="zh-CN" altLang="zh-CN" sz="2400" dirty="0"/>
              <a:t>日本企图迅速灭亡中国的既定战略彻底破灭。武汉、广州失陷后，</a:t>
            </a:r>
            <a:r>
              <a:rPr lang="zh-CN" altLang="zh-CN" sz="2400" dirty="0">
                <a:solidFill>
                  <a:srgbClr val="FF0000"/>
                </a:solidFill>
              </a:rPr>
              <a:t>抗日战争进入相持阶段</a:t>
            </a:r>
            <a:r>
              <a:rPr lang="zh-CN" altLang="zh-CN" sz="2400" dirty="0"/>
              <a:t>。</a:t>
            </a:r>
            <a:endParaRPr lang="zh-CN" altLang="zh-CN" sz="2400" dirty="0"/>
          </a:p>
          <a:p>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8" y="658907"/>
            <a:ext cx="9654989" cy="6370975"/>
          </a:xfrm>
          <a:prstGeom prst="rect">
            <a:avLst/>
          </a:prstGeom>
          <a:noFill/>
        </p:spPr>
        <p:txBody>
          <a:bodyPr wrap="square" rtlCol="0">
            <a:spAutoFit/>
          </a:bodyPr>
          <a:lstStyle/>
          <a:p>
            <a:r>
              <a:rPr lang="en-US" altLang="zh-CN" sz="2400" b="1" dirty="0"/>
              <a:t>5</a:t>
            </a:r>
            <a:r>
              <a:rPr lang="zh-CN" altLang="zh-CN" sz="2400" b="1" dirty="0" smtClean="0"/>
              <a:t>、</a:t>
            </a:r>
            <a:r>
              <a:rPr lang="zh-CN" altLang="zh-CN" sz="2400" b="1" dirty="0"/>
              <a:t>第一个五年计划（</a:t>
            </a:r>
            <a:r>
              <a:rPr lang="en-US" altLang="zh-CN" sz="2400" b="1" dirty="0"/>
              <a:t>1953</a:t>
            </a:r>
            <a:r>
              <a:rPr lang="zh-CN" altLang="zh-CN" sz="2400" b="1" dirty="0"/>
              <a:t>年—</a:t>
            </a:r>
            <a:r>
              <a:rPr lang="en-US" altLang="zh-CN" sz="2400" b="1" dirty="0"/>
              <a:t>1957</a:t>
            </a:r>
            <a:r>
              <a:rPr lang="zh-CN" altLang="zh-CN" sz="2400" b="1" dirty="0"/>
              <a:t>年）</a:t>
            </a:r>
            <a:endParaRPr lang="zh-CN" altLang="zh-CN" sz="2400" b="1" dirty="0"/>
          </a:p>
          <a:p>
            <a:endParaRPr lang="en-US" altLang="zh-CN" sz="2400" b="1" dirty="0" smtClean="0"/>
          </a:p>
          <a:p>
            <a:pPr indent="457200"/>
            <a:r>
              <a:rPr lang="zh-CN" altLang="zh-CN" sz="2400" b="1" dirty="0" smtClean="0"/>
              <a:t>目的</a:t>
            </a:r>
            <a:r>
              <a:rPr lang="zh-CN" altLang="zh-CN" sz="2400" b="1" dirty="0"/>
              <a:t>：</a:t>
            </a:r>
            <a:r>
              <a:rPr lang="zh-CN" altLang="zh-CN" sz="2400" dirty="0"/>
              <a:t>为了有计划地进行社会主义建设，我国政府编制了发展国民经济的第一个五年计划。</a:t>
            </a:r>
            <a:endParaRPr lang="zh-CN" altLang="zh-CN" sz="2400" dirty="0"/>
          </a:p>
          <a:p>
            <a:pPr indent="457200"/>
            <a:r>
              <a:rPr lang="zh-CN" altLang="zh-CN" sz="2400" b="1" dirty="0" smtClean="0"/>
              <a:t>基本任务</a:t>
            </a:r>
            <a:r>
              <a:rPr lang="zh-CN" altLang="en-US" sz="2400" b="1" dirty="0" smtClean="0"/>
              <a:t>：</a:t>
            </a:r>
            <a:endParaRPr lang="zh-CN" altLang="zh-CN" sz="2400" dirty="0"/>
          </a:p>
          <a:p>
            <a:pPr indent="457200"/>
            <a:r>
              <a:rPr lang="zh-CN" altLang="zh-CN" sz="2400" b="1" dirty="0"/>
              <a:t>①</a:t>
            </a:r>
            <a:r>
              <a:rPr lang="zh-CN" altLang="zh-CN" sz="2400" dirty="0"/>
              <a:t>集中主要力量发展重工业，建立国家工业化和国防现代化的初步基础。</a:t>
            </a:r>
            <a:endParaRPr lang="zh-CN" altLang="zh-CN" sz="2400" dirty="0"/>
          </a:p>
          <a:p>
            <a:pPr indent="457200"/>
            <a:r>
              <a:rPr lang="zh-CN" altLang="zh-CN" sz="2400" b="1" dirty="0"/>
              <a:t>②</a:t>
            </a:r>
            <a:r>
              <a:rPr lang="zh-CN" altLang="zh-CN" sz="2400" dirty="0"/>
              <a:t>相应地发展交通运输业、轻工业、农业和商业。</a:t>
            </a:r>
            <a:endParaRPr lang="zh-CN" altLang="zh-CN" sz="2400" dirty="0"/>
          </a:p>
          <a:p>
            <a:pPr indent="457200"/>
            <a:r>
              <a:rPr lang="zh-CN" altLang="zh-CN" sz="2400" b="1" dirty="0"/>
              <a:t>③</a:t>
            </a:r>
            <a:r>
              <a:rPr lang="zh-CN" altLang="zh-CN" sz="2400" dirty="0"/>
              <a:t>相应地培养建设人才</a:t>
            </a:r>
            <a:r>
              <a:rPr lang="zh-CN" altLang="zh-CN" sz="2400" dirty="0" smtClean="0"/>
              <a:t>。</a:t>
            </a:r>
            <a:endParaRPr lang="en-US" altLang="zh-CN" sz="2400" dirty="0" smtClean="0"/>
          </a:p>
          <a:p>
            <a:pPr indent="457200"/>
            <a:r>
              <a:rPr lang="zh-CN" altLang="zh-CN" sz="2400" b="1" dirty="0" smtClean="0"/>
              <a:t>成就</a:t>
            </a:r>
            <a:r>
              <a:rPr lang="zh-CN" altLang="zh-CN" sz="2400" b="1" dirty="0"/>
              <a:t>（一桥、二铁、三公、四厂）：</a:t>
            </a:r>
            <a:endParaRPr lang="zh-CN" altLang="zh-CN" sz="2400" dirty="0"/>
          </a:p>
          <a:p>
            <a:pPr indent="457200"/>
            <a:r>
              <a:rPr lang="zh-CN" altLang="zh-CN" sz="2400" dirty="0"/>
              <a:t>①工业成就：鞍山钢铁公司无缝钢管厂等三大工程、长春第一汽车制造厂、沈阳机床厂和飞机制造厂等建成投产。</a:t>
            </a:r>
            <a:endParaRPr lang="zh-CN" altLang="zh-CN" sz="2400" dirty="0"/>
          </a:p>
          <a:p>
            <a:pPr indent="457200"/>
            <a:r>
              <a:rPr lang="zh-CN" altLang="zh-CN" sz="2400" dirty="0"/>
              <a:t>②交通成就：新建宝成、鹰厦等铁路</a:t>
            </a:r>
            <a:r>
              <a:rPr lang="en-US" altLang="zh-CN" sz="2400" dirty="0"/>
              <a:t>30</a:t>
            </a:r>
            <a:r>
              <a:rPr lang="zh-CN" altLang="zh-CN" sz="2400" dirty="0"/>
              <a:t>余条；川藏、青藏、新藏公路相继通车，密切了祖国内地与边疆地区的联系：</a:t>
            </a:r>
            <a:r>
              <a:rPr lang="en-US" altLang="zh-CN" sz="2400" dirty="0"/>
              <a:t>1957</a:t>
            </a:r>
            <a:r>
              <a:rPr lang="zh-CN" altLang="zh-CN" sz="2400" dirty="0"/>
              <a:t>年，武汉长江大桥建成，连接了长江南北的交通。</a:t>
            </a:r>
            <a:endParaRPr lang="zh-CN" altLang="zh-CN" sz="2400" dirty="0"/>
          </a:p>
          <a:p>
            <a:pPr indent="457200"/>
            <a:r>
              <a:rPr lang="zh-CN" altLang="zh-CN" sz="2400" b="1" dirty="0" smtClean="0"/>
              <a:t>意义</a:t>
            </a:r>
            <a:r>
              <a:rPr lang="zh-CN" altLang="zh-CN" sz="2400" b="1" dirty="0"/>
              <a:t>：</a:t>
            </a:r>
            <a:r>
              <a:rPr lang="zh-CN" altLang="zh-CN" sz="2400" dirty="0"/>
              <a:t>我国开始改变工业落后的面貌，向社会主义工业化迈进。</a:t>
            </a:r>
            <a:endParaRPr lang="zh-CN" altLang="zh-CN" sz="2400" dirty="0"/>
          </a:p>
          <a:p>
            <a:pPr indent="457200"/>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古今的医学成就</a:t>
            </a:r>
            <a:endParaRPr lang="zh-CN" altLang="en-US" b="1" dirty="0"/>
          </a:p>
        </p:txBody>
      </p:sp>
      <p:sp>
        <p:nvSpPr>
          <p:cNvPr id="5" name="TextBox 4"/>
          <p:cNvSpPr txBox="1"/>
          <p:nvPr/>
        </p:nvSpPr>
        <p:spPr>
          <a:xfrm>
            <a:off x="1479176" y="1322179"/>
            <a:ext cx="9022977" cy="4524315"/>
          </a:xfrm>
          <a:prstGeom prst="rect">
            <a:avLst/>
          </a:prstGeom>
          <a:noFill/>
        </p:spPr>
        <p:txBody>
          <a:bodyPr wrap="square" rtlCol="0">
            <a:spAutoFit/>
          </a:bodyPr>
          <a:lstStyle/>
          <a:p>
            <a:pPr indent="457200"/>
            <a:r>
              <a:rPr lang="en-US" altLang="zh-CN" sz="2400" b="1" dirty="0"/>
              <a:t>1</a:t>
            </a:r>
            <a:r>
              <a:rPr lang="zh-CN" altLang="zh-CN" sz="2400" b="1" dirty="0"/>
              <a:t>、张仲景：</a:t>
            </a:r>
            <a:r>
              <a:rPr lang="zh-CN" altLang="zh-CN" sz="2400" dirty="0"/>
              <a:t> 张仲景是</a:t>
            </a:r>
            <a:r>
              <a:rPr lang="zh-CN" altLang="zh-CN" sz="2400" b="1" dirty="0"/>
              <a:t>东汉</a:t>
            </a:r>
            <a:r>
              <a:rPr lang="zh-CN" altLang="zh-CN" sz="2400" dirty="0"/>
              <a:t>末年的名医，写成</a:t>
            </a:r>
            <a:r>
              <a:rPr lang="zh-CN" altLang="zh-CN" sz="2400" b="1" dirty="0"/>
              <a:t>《伤寒杂病论》</a:t>
            </a:r>
            <a:r>
              <a:rPr lang="zh-CN" altLang="zh-CN" sz="2400" dirty="0"/>
              <a:t>，开创了</a:t>
            </a:r>
            <a:r>
              <a:rPr lang="zh-CN" altLang="zh-CN" sz="2400" b="1" dirty="0"/>
              <a:t>中医临床理论体系</a:t>
            </a:r>
            <a:r>
              <a:rPr lang="zh-CN" altLang="zh-CN" sz="2400" dirty="0"/>
              <a:t>，为中医药学的发展作出巨大贡献。他被后世称为</a:t>
            </a:r>
            <a:r>
              <a:rPr lang="zh-CN" altLang="zh-CN" sz="2400" b="1" dirty="0"/>
              <a:t>“医圣”</a:t>
            </a:r>
            <a:r>
              <a:rPr lang="zh-CN" altLang="zh-CN" sz="2400" dirty="0"/>
              <a:t>。</a:t>
            </a:r>
            <a:endParaRPr lang="zh-CN" altLang="zh-CN" sz="2400" dirty="0"/>
          </a:p>
          <a:p>
            <a:pPr indent="457200"/>
            <a:r>
              <a:rPr lang="en-US" altLang="zh-CN" sz="2400" b="1" dirty="0"/>
              <a:t>2</a:t>
            </a:r>
            <a:r>
              <a:rPr lang="zh-CN" altLang="zh-CN" sz="2400" b="1" dirty="0"/>
              <a:t>、华佗：东汉</a:t>
            </a:r>
            <a:r>
              <a:rPr lang="zh-CN" altLang="zh-CN" sz="2400" dirty="0"/>
              <a:t>末年的华佗能实施</a:t>
            </a:r>
            <a:r>
              <a:rPr lang="zh-CN" altLang="zh-CN" sz="2400" b="1" dirty="0"/>
              <a:t>外科手术</a:t>
            </a:r>
            <a:r>
              <a:rPr lang="zh-CN" altLang="zh-CN" sz="2400" dirty="0"/>
              <a:t>。他发明了能让病人失去知觉的</a:t>
            </a:r>
            <a:r>
              <a:rPr lang="zh-CN" altLang="zh-CN" sz="2400" b="1" dirty="0"/>
              <a:t>“麻沸散”</a:t>
            </a:r>
            <a:r>
              <a:rPr lang="zh-CN" altLang="zh-CN" sz="2400" dirty="0"/>
              <a:t>，还创编出了“</a:t>
            </a:r>
            <a:r>
              <a:rPr lang="zh-CN" altLang="zh-CN" sz="2400" b="1" dirty="0"/>
              <a:t>五禽戏</a:t>
            </a:r>
            <a:r>
              <a:rPr lang="zh-CN" altLang="zh-CN" sz="2400" dirty="0"/>
              <a:t>”，帮助人们强身健体</a:t>
            </a:r>
            <a:r>
              <a:rPr lang="zh-CN" altLang="zh-CN" sz="2400" dirty="0" smtClean="0"/>
              <a:t>。</a:t>
            </a:r>
            <a:endParaRPr lang="en-US" altLang="zh-CN" sz="2400" dirty="0" smtClean="0"/>
          </a:p>
          <a:p>
            <a:pPr indent="457200"/>
            <a:r>
              <a:rPr lang="en-US" altLang="zh-CN" sz="2400" b="1" dirty="0" smtClean="0"/>
              <a:t>3</a:t>
            </a:r>
            <a:r>
              <a:rPr lang="zh-CN" altLang="en-US" sz="2400" b="1" dirty="0" smtClean="0"/>
              <a:t>、</a:t>
            </a:r>
            <a:r>
              <a:rPr lang="zh-CN" altLang="zh-CN" sz="2400" b="1" dirty="0" smtClean="0"/>
              <a:t>《本草纲目》</a:t>
            </a:r>
            <a:r>
              <a:rPr lang="zh-CN" altLang="zh-CN" sz="2400" b="1" dirty="0"/>
              <a:t>：明朝</a:t>
            </a:r>
            <a:r>
              <a:rPr lang="zh-CN" altLang="zh-CN" sz="2400" dirty="0"/>
              <a:t>医药学家</a:t>
            </a:r>
            <a:r>
              <a:rPr lang="zh-CN" altLang="zh-CN" sz="2400" b="1" dirty="0"/>
              <a:t>李时珍</a:t>
            </a:r>
            <a:r>
              <a:rPr lang="zh-CN" altLang="zh-CN" sz="2400" dirty="0"/>
              <a:t>编写的</a:t>
            </a:r>
            <a:r>
              <a:rPr lang="en-US" altLang="zh-CN" sz="2400" dirty="0"/>
              <a:t>(</a:t>
            </a:r>
            <a:r>
              <a:rPr lang="zh-CN" altLang="zh-CN" sz="2400" dirty="0"/>
              <a:t>本草纲目记载了</a:t>
            </a:r>
            <a:r>
              <a:rPr lang="en-US" altLang="zh-CN" sz="2400" dirty="0"/>
              <a:t>1800</a:t>
            </a:r>
            <a:r>
              <a:rPr lang="zh-CN" altLang="zh-CN" sz="2400" dirty="0"/>
              <a:t>多种药物，收录了</a:t>
            </a:r>
            <a:r>
              <a:rPr lang="en-US" altLang="zh-CN" sz="2400" dirty="0"/>
              <a:t>11000</a:t>
            </a:r>
            <a:r>
              <a:rPr lang="zh-CN" altLang="zh-CN" sz="2400" dirty="0"/>
              <a:t>多个药方，还附有</a:t>
            </a:r>
            <a:r>
              <a:rPr lang="en-US" altLang="zh-CN" sz="2400" dirty="0"/>
              <a:t>1100</a:t>
            </a:r>
            <a:r>
              <a:rPr lang="zh-CN" altLang="zh-CN" sz="2400" dirty="0"/>
              <a:t>幅药物形态图。书中还对各种药物进行了新的分类和详细介绍。《本草纲目》是规模空前的</a:t>
            </a:r>
            <a:r>
              <a:rPr lang="zh-CN" altLang="zh-CN" sz="2400" b="1" dirty="0"/>
              <a:t>药物学著作</a:t>
            </a:r>
            <a:r>
              <a:rPr lang="zh-CN" altLang="zh-CN" sz="2400" dirty="0"/>
              <a:t>，它总结了我国古代药物学成就，丰富了我国医药学宝库，在世界医药史上占有重要的地位。它被译为多国文字，成为世界医药学的重要文献</a:t>
            </a:r>
            <a:r>
              <a:rPr lang="zh-CN" altLang="zh-CN" sz="2400" dirty="0" smtClean="0"/>
              <a:t>。</a:t>
            </a:r>
            <a:endParaRPr lang="en-US" altLang="zh-CN"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古今的医学成就</a:t>
            </a:r>
            <a:endParaRPr lang="zh-CN" altLang="en-US" b="1" dirty="0"/>
          </a:p>
        </p:txBody>
      </p:sp>
      <p:sp>
        <p:nvSpPr>
          <p:cNvPr id="5" name="TextBox 4"/>
          <p:cNvSpPr txBox="1"/>
          <p:nvPr/>
        </p:nvSpPr>
        <p:spPr>
          <a:xfrm>
            <a:off x="1479177" y="1456648"/>
            <a:ext cx="9022977" cy="4524315"/>
          </a:xfrm>
          <a:prstGeom prst="rect">
            <a:avLst/>
          </a:prstGeom>
          <a:noFill/>
        </p:spPr>
        <p:txBody>
          <a:bodyPr wrap="square" rtlCol="0">
            <a:spAutoFit/>
          </a:bodyPr>
          <a:lstStyle/>
          <a:p>
            <a:pPr indent="457200"/>
            <a:r>
              <a:rPr lang="en-US" altLang="zh-CN" sz="2400" b="1" dirty="0"/>
              <a:t>4</a:t>
            </a:r>
            <a:r>
              <a:rPr lang="zh-CN" altLang="zh-CN" sz="2400" b="1" dirty="0" smtClean="0"/>
              <a:t>、</a:t>
            </a:r>
            <a:r>
              <a:rPr lang="zh-CN" altLang="zh-CN" sz="2400" dirty="0"/>
              <a:t>我国首先完成了人工合成结晶牛胰岛素，在世界上居于领先地位。国防尖端技术取得了巨大进展。我国初步形成了独立的、比较完整的工业体系和国民经济体系，为现代化建设打下了坚实的物质基础</a:t>
            </a:r>
            <a:r>
              <a:rPr lang="zh-CN" altLang="zh-CN" sz="2400" dirty="0" smtClean="0"/>
              <a:t>。</a:t>
            </a:r>
            <a:endParaRPr lang="en-US" altLang="zh-CN" sz="2400" b="1" dirty="0"/>
          </a:p>
          <a:p>
            <a:pPr indent="457200"/>
            <a:r>
              <a:rPr lang="en-US" altLang="zh-CN" sz="2400" b="1" dirty="0" smtClean="0"/>
              <a:t>5</a:t>
            </a:r>
            <a:r>
              <a:rPr lang="zh-CN" altLang="zh-CN" sz="2400" b="1" dirty="0" smtClean="0"/>
              <a:t>、</a:t>
            </a:r>
            <a:r>
              <a:rPr lang="zh-CN" altLang="zh-CN" sz="2400" b="1" dirty="0"/>
              <a:t>青蒿素</a:t>
            </a:r>
            <a:endParaRPr lang="zh-CN" altLang="zh-CN" sz="2400" dirty="0"/>
          </a:p>
          <a:p>
            <a:pPr indent="457200"/>
            <a:r>
              <a:rPr lang="zh-CN" altLang="zh-CN" sz="2400" b="1" dirty="0"/>
              <a:t>①概况：</a:t>
            </a:r>
            <a:r>
              <a:rPr lang="en-US" altLang="zh-CN" sz="2400" dirty="0"/>
              <a:t>20</a:t>
            </a:r>
            <a:r>
              <a:rPr lang="zh-CN" altLang="zh-CN" sz="2400" dirty="0"/>
              <a:t>世纪</a:t>
            </a:r>
            <a:r>
              <a:rPr lang="en-US" altLang="zh-CN" sz="2400" dirty="0"/>
              <a:t>70</a:t>
            </a:r>
            <a:r>
              <a:rPr lang="zh-CN" altLang="zh-CN" sz="2400" dirty="0"/>
              <a:t>年代初，中国药学家</a:t>
            </a:r>
            <a:r>
              <a:rPr lang="zh-CN" altLang="zh-CN" sz="2400" b="1" dirty="0"/>
              <a:t>屠呦呦</a:t>
            </a:r>
            <a:r>
              <a:rPr lang="zh-CN" altLang="zh-CN" sz="2400" dirty="0"/>
              <a:t>发现了能够有效</a:t>
            </a:r>
            <a:r>
              <a:rPr lang="zh-CN" altLang="zh-CN" sz="2400" b="1" dirty="0"/>
              <a:t>抵抗疟疾</a:t>
            </a:r>
            <a:r>
              <a:rPr lang="zh-CN" altLang="zh-CN" sz="2400" dirty="0"/>
              <a:t>的</a:t>
            </a:r>
            <a:r>
              <a:rPr lang="zh-CN" altLang="zh-CN" sz="2400" b="1" dirty="0"/>
              <a:t>青蒿素，</a:t>
            </a:r>
            <a:r>
              <a:rPr lang="zh-CN" altLang="zh-CN" sz="2400" dirty="0"/>
              <a:t>开创了治疗疟疾的新方法，得到了世界卫生组织的认可和大力推广，使全球数亿人受益。</a:t>
            </a:r>
            <a:endParaRPr lang="zh-CN" altLang="zh-CN" sz="2400" dirty="0"/>
          </a:p>
          <a:p>
            <a:pPr indent="457200"/>
            <a:r>
              <a:rPr lang="zh-CN" altLang="zh-CN" sz="2400" b="1" dirty="0"/>
              <a:t>②意义：</a:t>
            </a:r>
            <a:r>
              <a:rPr lang="zh-CN" altLang="zh-CN" sz="2400" dirty="0"/>
              <a:t>青蒿素类药物对疟疾的治愈率很高，得到了世界卫生组织的认可和大力推广，使全球数亿人受益。</a:t>
            </a:r>
            <a:endParaRPr lang="zh-CN" altLang="zh-CN" sz="2400" dirty="0"/>
          </a:p>
          <a:p>
            <a:pPr indent="457200"/>
            <a:r>
              <a:rPr lang="zh-CN" altLang="zh-CN" sz="2400" b="1" dirty="0"/>
              <a:t>③荣誉：</a:t>
            </a:r>
            <a:r>
              <a:rPr lang="zh-CN" altLang="zh-CN" sz="2400" dirty="0"/>
              <a:t>由于对人类生命健康事业作出了巨大贡献，</a:t>
            </a:r>
            <a:r>
              <a:rPr lang="zh-CN" altLang="zh-CN" sz="2400" b="1" dirty="0"/>
              <a:t>屠呦呦获得诺贝尔生理学或医学奖。</a:t>
            </a:r>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42647" y="2508527"/>
              <a:ext cx="1715534"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02</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294357"/>
            <a:ext cx="5109091" cy="1200329"/>
          </a:xfrm>
          <a:prstGeom prst="rect">
            <a:avLst/>
          </a:prstGeom>
          <a:noFill/>
        </p:spPr>
        <p:txBody>
          <a:bodyPr wrap="none" rtlCol="0">
            <a:spAutoFit/>
          </a:bodyPr>
          <a:lstStyle/>
          <a:p>
            <a:r>
              <a:rPr lang="zh-CN" altLang="en-US" sz="2400" b="1" dirty="0">
                <a:solidFill>
                  <a:schemeClr val="tx2"/>
                </a:solidFill>
              </a:rPr>
              <a:t>从翟天临学术造假、仝卓高考舞弊</a:t>
            </a:r>
            <a:r>
              <a:rPr lang="zh-CN" altLang="en-US" sz="2400" b="1" dirty="0" smtClean="0">
                <a:solidFill>
                  <a:schemeClr val="tx2"/>
                </a:solidFill>
              </a:rPr>
              <a:t>、</a:t>
            </a:r>
            <a:endParaRPr lang="en-US" altLang="zh-CN" sz="2400" b="1" dirty="0" smtClean="0">
              <a:solidFill>
                <a:schemeClr val="tx2"/>
              </a:solidFill>
            </a:endParaRPr>
          </a:p>
          <a:p>
            <a:r>
              <a:rPr lang="zh-CN" altLang="en-US" sz="2400" b="1" dirty="0" smtClean="0">
                <a:solidFill>
                  <a:schemeClr val="tx2"/>
                </a:solidFill>
              </a:rPr>
              <a:t>苟晶</a:t>
            </a:r>
            <a:r>
              <a:rPr lang="zh-CN" altLang="en-US" sz="2400" b="1" dirty="0">
                <a:solidFill>
                  <a:schemeClr val="tx2"/>
                </a:solidFill>
              </a:rPr>
              <a:t>被顶替学籍等事件</a:t>
            </a:r>
            <a:endParaRPr lang="en-US" altLang="zh-CN" sz="2400" b="1" dirty="0">
              <a:solidFill>
                <a:schemeClr val="tx2"/>
              </a:solidFill>
            </a:endParaRPr>
          </a:p>
          <a:p>
            <a:r>
              <a:rPr lang="en-US" altLang="zh-CN" sz="2400" b="1" dirty="0">
                <a:solidFill>
                  <a:schemeClr val="tx2"/>
                </a:solidFill>
              </a:rPr>
              <a:t>     </a:t>
            </a:r>
            <a:r>
              <a:rPr lang="zh-CN" altLang="en-US" sz="2400" b="1" dirty="0" smtClean="0"/>
              <a:t>我国</a:t>
            </a:r>
            <a:r>
              <a:rPr lang="zh-CN" altLang="en-US" sz="2400" b="1" dirty="0"/>
              <a:t>古代科举制度的变革</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101161" y="1167039"/>
            <a:ext cx="954449" cy="82290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0"/>
            <p:cNvSpPr>
              <a:spLocks noEditPoints="1"/>
            </p:cNvSpPr>
            <p:nvPr/>
          </p:nvSpPr>
          <p:spPr bwMode="auto">
            <a:xfrm>
              <a:off x="2986943" y="3120852"/>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0" name="组合 19"/>
          <p:cNvGrpSpPr/>
          <p:nvPr/>
        </p:nvGrpSpPr>
        <p:grpSpPr>
          <a:xfrm>
            <a:off x="5667670" y="1167039"/>
            <a:ext cx="954449" cy="82290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49"/>
            <p:cNvSpPr>
              <a:spLocks noEditPoints="1"/>
            </p:cNvSpPr>
            <p:nvPr/>
          </p:nvSpPr>
          <p:spPr bwMode="auto">
            <a:xfrm>
              <a:off x="6591361" y="3120852"/>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1" name="组合 20"/>
          <p:cNvGrpSpPr/>
          <p:nvPr/>
        </p:nvGrpSpPr>
        <p:grpSpPr>
          <a:xfrm>
            <a:off x="9243843" y="1167039"/>
            <a:ext cx="954449" cy="82290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1"/>
            <p:cNvSpPr>
              <a:spLocks noEditPoints="1"/>
            </p:cNvSpPr>
            <p:nvPr/>
          </p:nvSpPr>
          <p:spPr bwMode="auto">
            <a:xfrm>
              <a:off x="10159268" y="3121646"/>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4" name="椭圆 3"/>
          <p:cNvSpPr/>
          <p:nvPr/>
        </p:nvSpPr>
        <p:spPr>
          <a:xfrm>
            <a:off x="1930710" y="2179277"/>
            <a:ext cx="359953"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椭圆 30"/>
          <p:cNvSpPr/>
          <p:nvPr/>
        </p:nvSpPr>
        <p:spPr>
          <a:xfrm>
            <a:off x="5497358" y="2179277"/>
            <a:ext cx="359953"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椭圆 33"/>
          <p:cNvSpPr/>
          <p:nvPr/>
        </p:nvSpPr>
        <p:spPr>
          <a:xfrm>
            <a:off x="9064007" y="2179277"/>
            <a:ext cx="359953"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7" name="直接连接符 6"/>
          <p:cNvCxnSpPr/>
          <p:nvPr/>
        </p:nvCxnSpPr>
        <p:spPr>
          <a:xfrm>
            <a:off x="2454198" y="2359277"/>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020846" y="2359277"/>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14144" y="2650912"/>
            <a:ext cx="2793084" cy="3416320"/>
          </a:xfrm>
          <a:prstGeom prst="rect">
            <a:avLst/>
          </a:prstGeom>
        </p:spPr>
        <p:txBody>
          <a:bodyPr wrap="square">
            <a:spAutoFit/>
          </a:bodyPr>
          <a:lstStyle/>
          <a:p>
            <a:pPr indent="457200">
              <a:lnSpc>
                <a:spcPct val="150000"/>
              </a:lnSpc>
              <a:spcAft>
                <a:spcPts val="600"/>
              </a:spcAft>
            </a:pPr>
            <a:r>
              <a:rPr lang="en-US" altLang="zh-CN" sz="1600" dirty="0">
                <a:latin typeface="+mj-ea"/>
                <a:ea typeface="+mj-ea"/>
              </a:rPr>
              <a:t>2019</a:t>
            </a:r>
            <a:r>
              <a:rPr lang="zh-CN" altLang="en-US" sz="1600" dirty="0">
                <a:latin typeface="+mj-ea"/>
                <a:ea typeface="+mj-ea"/>
              </a:rPr>
              <a:t>年</a:t>
            </a:r>
            <a:r>
              <a:rPr lang="en-US" altLang="zh-CN" sz="1600" dirty="0">
                <a:latin typeface="+mj-ea"/>
                <a:ea typeface="+mj-ea"/>
              </a:rPr>
              <a:t>2</a:t>
            </a:r>
            <a:r>
              <a:rPr lang="zh-CN" altLang="en-US" sz="1600" dirty="0">
                <a:latin typeface="+mj-ea"/>
                <a:ea typeface="+mj-ea"/>
              </a:rPr>
              <a:t>月</a:t>
            </a:r>
            <a:r>
              <a:rPr lang="en-US" altLang="zh-CN" sz="1600" dirty="0">
                <a:latin typeface="+mj-ea"/>
                <a:ea typeface="+mj-ea"/>
              </a:rPr>
              <a:t>8</a:t>
            </a:r>
            <a:r>
              <a:rPr lang="zh-CN" altLang="en-US" sz="1600" dirty="0">
                <a:latin typeface="+mj-ea"/>
                <a:ea typeface="+mj-ea"/>
              </a:rPr>
              <a:t>日，翟天临因在直播中回答网友提问时，不知知网为何物，他的博士学位真实性受到质疑</a:t>
            </a:r>
            <a:r>
              <a:rPr lang="zh-CN" altLang="en-US" sz="1600" dirty="0" smtClean="0">
                <a:latin typeface="+mj-ea"/>
                <a:ea typeface="+mj-ea"/>
              </a:rPr>
              <a:t>。</a:t>
            </a:r>
            <a:r>
              <a:rPr lang="en-US" altLang="zh-CN" sz="1600" dirty="0">
                <a:latin typeface="+mj-ea"/>
                <a:ea typeface="+mj-ea"/>
              </a:rPr>
              <a:t>2019</a:t>
            </a:r>
            <a:r>
              <a:rPr lang="zh-CN" altLang="en-US" sz="1600" dirty="0">
                <a:latin typeface="+mj-ea"/>
                <a:ea typeface="+mj-ea"/>
              </a:rPr>
              <a:t>年</a:t>
            </a:r>
            <a:r>
              <a:rPr lang="en-US" altLang="zh-CN" sz="1600" dirty="0">
                <a:latin typeface="+mj-ea"/>
                <a:ea typeface="+mj-ea"/>
              </a:rPr>
              <a:t>2</a:t>
            </a:r>
            <a:r>
              <a:rPr lang="zh-CN" altLang="en-US" sz="1600" dirty="0">
                <a:latin typeface="+mj-ea"/>
                <a:ea typeface="+mj-ea"/>
              </a:rPr>
              <a:t>月</a:t>
            </a:r>
            <a:r>
              <a:rPr lang="en-US" altLang="zh-CN" sz="1600" dirty="0">
                <a:latin typeface="+mj-ea"/>
                <a:ea typeface="+mj-ea"/>
              </a:rPr>
              <a:t>19</a:t>
            </a:r>
            <a:r>
              <a:rPr lang="zh-CN" altLang="en-US" sz="1600" dirty="0">
                <a:latin typeface="+mj-ea"/>
                <a:ea typeface="+mj-ea"/>
              </a:rPr>
              <a:t>日， 北京电影学院发布关于“翟天临涉嫌学术不端”等问题的调查进展情况说明，宣布撤销翟天临</a:t>
            </a:r>
            <a:r>
              <a:rPr lang="zh-CN" altLang="en-US" sz="1600" dirty="0" smtClean="0">
                <a:latin typeface="+mj-ea"/>
                <a:ea typeface="+mj-ea"/>
              </a:rPr>
              <a:t>博士学位</a:t>
            </a:r>
            <a:r>
              <a:rPr lang="zh-CN" altLang="en-US" sz="1400" dirty="0">
                <a:solidFill>
                  <a:schemeClr val="tx1">
                    <a:lumMod val="50000"/>
                    <a:lumOff val="50000"/>
                  </a:schemeClr>
                </a:solidFill>
                <a:latin typeface="+mj-ea"/>
                <a:ea typeface="+mj-ea"/>
              </a:rPr>
              <a:t>。</a:t>
            </a:r>
            <a:endParaRPr lang="en-US" altLang="zh-CN" sz="1000" dirty="0">
              <a:solidFill>
                <a:schemeClr val="tx1">
                  <a:lumMod val="50000"/>
                  <a:lumOff val="50000"/>
                </a:schemeClr>
              </a:solidFill>
              <a:latin typeface="+mn-ea"/>
            </a:endParaRPr>
          </a:p>
        </p:txBody>
      </p:sp>
      <p:sp>
        <p:nvSpPr>
          <p:cNvPr id="48" name="矩形 47"/>
          <p:cNvSpPr/>
          <p:nvPr/>
        </p:nvSpPr>
        <p:spPr>
          <a:xfrm>
            <a:off x="4071631" y="2514370"/>
            <a:ext cx="3576917" cy="4154984"/>
          </a:xfrm>
          <a:prstGeom prst="rect">
            <a:avLst/>
          </a:prstGeom>
        </p:spPr>
        <p:txBody>
          <a:bodyPr wrap="square">
            <a:spAutoFit/>
          </a:bodyPr>
          <a:lstStyle/>
          <a:p>
            <a:pPr indent="457200">
              <a:lnSpc>
                <a:spcPct val="150000"/>
              </a:lnSpc>
              <a:spcAft>
                <a:spcPts val="600"/>
              </a:spcAft>
            </a:pPr>
            <a:r>
              <a:rPr lang="en-US" altLang="zh-CN" sz="1600" dirty="0">
                <a:latin typeface="+mj-ea"/>
                <a:ea typeface="+mj-ea"/>
              </a:rPr>
              <a:t>2020</a:t>
            </a:r>
            <a:r>
              <a:rPr lang="zh-CN" altLang="en-US" sz="1600" dirty="0">
                <a:latin typeface="+mj-ea"/>
                <a:ea typeface="+mj-ea"/>
              </a:rPr>
              <a:t>年</a:t>
            </a:r>
            <a:r>
              <a:rPr lang="en-US" altLang="zh-CN" sz="1600" dirty="0">
                <a:latin typeface="+mj-ea"/>
                <a:ea typeface="+mj-ea"/>
              </a:rPr>
              <a:t>5</a:t>
            </a:r>
            <a:r>
              <a:rPr lang="zh-CN" altLang="en-US" sz="1600" dirty="0">
                <a:latin typeface="+mj-ea"/>
                <a:ea typeface="+mj-ea"/>
              </a:rPr>
              <a:t>月</a:t>
            </a:r>
            <a:r>
              <a:rPr lang="en-US" altLang="zh-CN" sz="1600" dirty="0">
                <a:latin typeface="+mj-ea"/>
                <a:ea typeface="+mj-ea"/>
              </a:rPr>
              <a:t>22</a:t>
            </a:r>
            <a:r>
              <a:rPr lang="zh-CN" altLang="en-US" sz="1600" dirty="0">
                <a:latin typeface="+mj-ea"/>
                <a:ea typeface="+mj-ea"/>
              </a:rPr>
              <a:t>日，艺人仝卓自曝高考时将往届生改为应届生身份，引起舆论指责其高考舞弊。</a:t>
            </a:r>
            <a:r>
              <a:rPr lang="en-US" altLang="zh-CN" sz="1600" dirty="0">
                <a:latin typeface="+mj-ea"/>
                <a:ea typeface="+mj-ea"/>
              </a:rPr>
              <a:t>5</a:t>
            </a:r>
            <a:r>
              <a:rPr lang="zh-CN" altLang="en-US" sz="1600" dirty="0">
                <a:latin typeface="+mj-ea"/>
                <a:ea typeface="+mj-ea"/>
              </a:rPr>
              <a:t>月</a:t>
            </a:r>
            <a:r>
              <a:rPr lang="en-US" altLang="zh-CN" sz="1600" dirty="0">
                <a:latin typeface="+mj-ea"/>
                <a:ea typeface="+mj-ea"/>
              </a:rPr>
              <a:t>29</a:t>
            </a:r>
            <a:r>
              <a:rPr lang="zh-CN" altLang="en-US" sz="1600" dirty="0">
                <a:latin typeface="+mj-ea"/>
                <a:ea typeface="+mj-ea"/>
              </a:rPr>
              <a:t>日晚，仝卓在其官博发布手写道歉信，称高考是一件非常严肃的事情，已向中戏申请撤销学籍学历。并表示，愿意承担由此带来的一切</a:t>
            </a:r>
            <a:r>
              <a:rPr lang="zh-CN" altLang="en-US" sz="1600" dirty="0" smtClean="0">
                <a:latin typeface="+mj-ea"/>
                <a:ea typeface="+mj-ea"/>
              </a:rPr>
              <a:t>后果。</a:t>
            </a:r>
            <a:r>
              <a:rPr lang="en-US" altLang="zh-CN" sz="1600" dirty="0">
                <a:latin typeface="+mj-ea"/>
                <a:ea typeface="+mj-ea"/>
              </a:rPr>
              <a:t>2020</a:t>
            </a:r>
            <a:r>
              <a:rPr lang="zh-CN" altLang="en-US" sz="1600" dirty="0">
                <a:latin typeface="+mj-ea"/>
                <a:ea typeface="+mj-ea"/>
              </a:rPr>
              <a:t>年</a:t>
            </a:r>
            <a:r>
              <a:rPr lang="en-US" altLang="zh-CN" sz="1600" dirty="0">
                <a:latin typeface="+mj-ea"/>
                <a:ea typeface="+mj-ea"/>
              </a:rPr>
              <a:t>6</a:t>
            </a:r>
            <a:r>
              <a:rPr lang="zh-CN" altLang="en-US" sz="1600" dirty="0">
                <a:latin typeface="+mj-ea"/>
                <a:ea typeface="+mj-ea"/>
              </a:rPr>
              <a:t>月</a:t>
            </a:r>
            <a:r>
              <a:rPr lang="en-US" altLang="zh-CN" sz="1600" dirty="0">
                <a:latin typeface="+mj-ea"/>
                <a:ea typeface="+mj-ea"/>
              </a:rPr>
              <a:t>12</a:t>
            </a:r>
            <a:r>
              <a:rPr lang="zh-CN" altLang="en-US" sz="1600" dirty="0">
                <a:latin typeface="+mj-ea"/>
                <a:ea typeface="+mj-ea"/>
              </a:rPr>
              <a:t>日，山西省教育厅关于仝卓以伪造应届生身份参加高考问题的调查处理通报发布，通报称仝卓</a:t>
            </a:r>
            <a:r>
              <a:rPr lang="en-US" altLang="zh-CN" sz="1600" dirty="0">
                <a:latin typeface="+mj-ea"/>
                <a:ea typeface="+mj-ea"/>
              </a:rPr>
              <a:t>2013</a:t>
            </a:r>
            <a:r>
              <a:rPr lang="zh-CN" altLang="en-US" sz="1600" dirty="0">
                <a:latin typeface="+mj-ea"/>
                <a:ea typeface="+mj-ea"/>
              </a:rPr>
              <a:t>年高考各阶段、各科成绩</a:t>
            </a:r>
            <a:r>
              <a:rPr lang="zh-CN" altLang="en-US" sz="1600" dirty="0" smtClean="0">
                <a:latin typeface="+mj-ea"/>
                <a:ea typeface="+mj-ea"/>
              </a:rPr>
              <a:t>无效。</a:t>
            </a:r>
            <a:endParaRPr lang="en-US" altLang="zh-CN" sz="1600" dirty="0">
              <a:latin typeface="+mn-ea"/>
            </a:endParaRPr>
          </a:p>
        </p:txBody>
      </p:sp>
      <p:sp>
        <p:nvSpPr>
          <p:cNvPr id="49" name="矩形 48"/>
          <p:cNvSpPr/>
          <p:nvPr/>
        </p:nvSpPr>
        <p:spPr>
          <a:xfrm>
            <a:off x="8345474" y="2650912"/>
            <a:ext cx="2654219" cy="3046988"/>
          </a:xfrm>
          <a:prstGeom prst="rect">
            <a:avLst/>
          </a:prstGeom>
        </p:spPr>
        <p:txBody>
          <a:bodyPr wrap="square">
            <a:spAutoFit/>
          </a:bodyPr>
          <a:lstStyle/>
          <a:p>
            <a:pPr indent="457200">
              <a:lnSpc>
                <a:spcPct val="150000"/>
              </a:lnSpc>
              <a:spcAft>
                <a:spcPts val="600"/>
              </a:spcAft>
            </a:pPr>
            <a:r>
              <a:rPr lang="en-US" altLang="zh-CN" sz="1600" dirty="0" smtClean="0">
                <a:latin typeface="+mj-ea"/>
                <a:ea typeface="+mj-ea"/>
              </a:rPr>
              <a:t>2020</a:t>
            </a:r>
            <a:r>
              <a:rPr lang="zh-CN" altLang="en-US" sz="1600" dirty="0" smtClean="0">
                <a:latin typeface="+mj-ea"/>
                <a:ea typeface="+mj-ea"/>
              </a:rPr>
              <a:t>年</a:t>
            </a:r>
            <a:r>
              <a:rPr lang="en-US" altLang="zh-CN" sz="1600" dirty="0" smtClean="0">
                <a:latin typeface="+mj-ea"/>
                <a:ea typeface="+mj-ea"/>
              </a:rPr>
              <a:t>6</a:t>
            </a:r>
            <a:r>
              <a:rPr lang="zh-CN" altLang="en-US" sz="1600" dirty="0" smtClean="0">
                <a:latin typeface="+mj-ea"/>
                <a:ea typeface="+mj-ea"/>
              </a:rPr>
              <a:t>月</a:t>
            </a:r>
            <a:r>
              <a:rPr lang="en-US" altLang="zh-CN" sz="1600" dirty="0" smtClean="0">
                <a:latin typeface="+mj-ea"/>
                <a:ea typeface="+mj-ea"/>
              </a:rPr>
              <a:t>24</a:t>
            </a:r>
            <a:r>
              <a:rPr lang="zh-CN" altLang="en-US" sz="1600" dirty="0">
                <a:latin typeface="+mj-ea"/>
                <a:ea typeface="+mj-ea"/>
              </a:rPr>
              <a:t>日，山东济宁农家女苟晶网上发帖，称</a:t>
            </a:r>
            <a:r>
              <a:rPr lang="en-US" altLang="zh-CN" sz="1600" dirty="0">
                <a:latin typeface="+mj-ea"/>
                <a:ea typeface="+mj-ea"/>
              </a:rPr>
              <a:t>23</a:t>
            </a:r>
            <a:r>
              <a:rPr lang="zh-CN" altLang="en-US" sz="1600" dirty="0">
                <a:latin typeface="+mj-ea"/>
                <a:ea typeface="+mj-ea"/>
              </a:rPr>
              <a:t>年前疑两次上大学遭顶替。济宁市任城区政府发布消息称，区纪委监委、教育局和体育局、公安局等多部门成立调查组，正在调查此事。</a:t>
            </a:r>
            <a:endParaRPr lang="en-US" altLang="zh-CN" sz="1600"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ppt_x</p:attrName>
                                        </p:attrNameLst>
                                      </p:cBhvr>
                                      <p:tavLst>
                                        <p:tav tm="0">
                                          <p:val>
                                            <p:strVal val="#ppt_x-#ppt_w*1.125000"/>
                                          </p:val>
                                        </p:tav>
                                        <p:tav tm="100000">
                                          <p:val>
                                            <p:strVal val="#ppt_x"/>
                                          </p:val>
                                        </p:tav>
                                      </p:tavLst>
                                    </p:anim>
                                    <p:animEffect transition="in" filter="wipe(righ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ppt_x</p:attrName>
                                        </p:attrNameLst>
                                      </p:cBhvr>
                                      <p:tavLst>
                                        <p:tav tm="0">
                                          <p:val>
                                            <p:strVal val="#ppt_x-#ppt_w*1.125000"/>
                                          </p:val>
                                        </p:tav>
                                        <p:tav tm="100000">
                                          <p:val>
                                            <p:strVal val="#ppt_x"/>
                                          </p:val>
                                        </p:tav>
                                      </p:tavLst>
                                    </p:anim>
                                    <p:animEffect transition="in" filter="wipe(righ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p:tgtEl>
                                          <p:spTgt spid="21"/>
                                        </p:tgtEl>
                                        <p:attrNameLst>
                                          <p:attrName>ppt_x</p:attrName>
                                        </p:attrNameLst>
                                      </p:cBhvr>
                                      <p:tavLst>
                                        <p:tav tm="0">
                                          <p:val>
                                            <p:strVal val="#ppt_x-#ppt_w*1.125000"/>
                                          </p:val>
                                        </p:tav>
                                        <p:tav tm="100000">
                                          <p:val>
                                            <p:strVal val="#ppt_x"/>
                                          </p:val>
                                        </p:tav>
                                      </p:tavLst>
                                    </p:anim>
                                    <p:animEffect transition="in" filter="wipe(right)">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我国古代科举制度的变革</a:t>
            </a:r>
            <a:endParaRPr lang="zh-CN" altLang="en-US" b="1" dirty="0"/>
          </a:p>
        </p:txBody>
      </p:sp>
      <p:sp>
        <p:nvSpPr>
          <p:cNvPr id="5" name="TextBox 4"/>
          <p:cNvSpPr txBox="1"/>
          <p:nvPr/>
        </p:nvSpPr>
        <p:spPr>
          <a:xfrm>
            <a:off x="537882" y="506273"/>
            <a:ext cx="11241741" cy="6001643"/>
          </a:xfrm>
          <a:prstGeom prst="rect">
            <a:avLst/>
          </a:prstGeom>
          <a:noFill/>
        </p:spPr>
        <p:txBody>
          <a:bodyPr wrap="square" rtlCol="0">
            <a:spAutoFit/>
          </a:bodyPr>
          <a:lstStyle/>
          <a:p>
            <a:endParaRPr lang="zh-CN" altLang="zh-CN" sz="2400" dirty="0"/>
          </a:p>
          <a:p>
            <a:r>
              <a:rPr lang="zh-CN" altLang="zh-CN" sz="2400" b="1" dirty="0"/>
              <a:t>①隋炀帝：</a:t>
            </a:r>
            <a:r>
              <a:rPr lang="zh-CN" altLang="zh-CN" sz="2400" dirty="0"/>
              <a:t>开设</a:t>
            </a:r>
            <a:r>
              <a:rPr lang="zh-CN" altLang="zh-CN" sz="2400" b="1" dirty="0"/>
              <a:t>进士科</a:t>
            </a:r>
            <a:r>
              <a:rPr lang="zh-CN" altLang="zh-CN" sz="2400" dirty="0"/>
              <a:t>，我国的科举制度</a:t>
            </a:r>
            <a:r>
              <a:rPr lang="zh-CN" altLang="zh-CN" sz="2400" b="1" dirty="0"/>
              <a:t>正式形成</a:t>
            </a:r>
            <a:r>
              <a:rPr lang="zh-CN" altLang="zh-CN" sz="2400" dirty="0"/>
              <a:t>。</a:t>
            </a:r>
            <a:endParaRPr lang="zh-CN" altLang="zh-CN" sz="2400" dirty="0"/>
          </a:p>
          <a:p>
            <a:r>
              <a:rPr lang="zh-CN" altLang="zh-CN" sz="2400" b="1" dirty="0"/>
              <a:t>②唐太宗：</a:t>
            </a:r>
            <a:r>
              <a:rPr lang="zh-CN" altLang="zh-CN" sz="2400" dirty="0"/>
              <a:t>扩充国学规模</a:t>
            </a:r>
            <a:r>
              <a:rPr lang="zh-CN" altLang="zh-CN" sz="2400" dirty="0" smtClean="0"/>
              <a:t>，</a:t>
            </a:r>
            <a:r>
              <a:rPr lang="zh-CN" altLang="en-US" sz="2400" b="1" dirty="0" smtClean="0"/>
              <a:t>增加考试科目</a:t>
            </a:r>
            <a:r>
              <a:rPr lang="zh-CN" altLang="en-US" sz="2400" dirty="0" smtClean="0"/>
              <a:t>，进士科成为</a:t>
            </a:r>
            <a:r>
              <a:rPr lang="zh-CN" altLang="zh-CN" sz="2400" dirty="0" smtClean="0"/>
              <a:t>进士</a:t>
            </a:r>
            <a:r>
              <a:rPr lang="zh-CN" altLang="zh-CN" sz="2400" dirty="0"/>
              <a:t>科第一名为状元。</a:t>
            </a:r>
            <a:r>
              <a:rPr lang="en-US" altLang="zh-CN" sz="2400" dirty="0"/>
              <a:t>	</a:t>
            </a:r>
            <a:endParaRPr lang="zh-CN" altLang="zh-CN" sz="2400" dirty="0"/>
          </a:p>
          <a:p>
            <a:r>
              <a:rPr lang="zh-CN" altLang="zh-CN" sz="2400" b="1" dirty="0"/>
              <a:t>③武则天：</a:t>
            </a:r>
            <a:r>
              <a:rPr lang="zh-CN" altLang="zh-CN" sz="2400" dirty="0"/>
              <a:t>形成</a:t>
            </a:r>
            <a:r>
              <a:rPr lang="zh-CN" altLang="zh-CN" sz="2400" b="1" dirty="0"/>
              <a:t>殿试</a:t>
            </a:r>
            <a:r>
              <a:rPr lang="zh-CN" altLang="zh-CN" sz="2400" dirty="0"/>
              <a:t>制度，创设了武举。</a:t>
            </a:r>
            <a:endParaRPr lang="zh-CN" altLang="zh-CN" sz="2400" dirty="0"/>
          </a:p>
          <a:p>
            <a:r>
              <a:rPr lang="zh-CN" altLang="zh-CN" sz="2400" b="1" dirty="0"/>
              <a:t>④唐玄宗：诗赋</a:t>
            </a:r>
            <a:r>
              <a:rPr lang="zh-CN" altLang="zh-CN" sz="2400" dirty="0"/>
              <a:t>成为进士科主要的考试内容</a:t>
            </a:r>
            <a:r>
              <a:rPr lang="zh-CN" altLang="zh-CN" sz="2400" dirty="0" smtClean="0"/>
              <a:t>。</a:t>
            </a:r>
            <a:endParaRPr lang="en-US" altLang="zh-CN" sz="2400" dirty="0" smtClean="0"/>
          </a:p>
          <a:p>
            <a:r>
              <a:rPr lang="zh-CN" altLang="en-US" sz="2400" b="1" dirty="0" smtClean="0"/>
              <a:t>⑤宋朝：重文轻武</a:t>
            </a:r>
            <a:r>
              <a:rPr lang="zh-CN" altLang="en-US" sz="2400" dirty="0" smtClean="0"/>
              <a:t>，</a:t>
            </a:r>
            <a:r>
              <a:rPr lang="zh-CN" altLang="zh-CN" sz="2400" b="1" dirty="0" smtClean="0"/>
              <a:t>提升</a:t>
            </a:r>
            <a:r>
              <a:rPr lang="zh-CN" altLang="zh-CN" sz="2400" b="1" dirty="0"/>
              <a:t>文官地位</a:t>
            </a:r>
            <a:r>
              <a:rPr lang="zh-CN" altLang="zh-CN" sz="2400" dirty="0"/>
              <a:t>的政策，逐渐形成文臣统兵的格局。宋朝注重发展文教事业，改革和发展了科举制，</a:t>
            </a:r>
            <a:r>
              <a:rPr lang="zh-CN" altLang="zh-CN" sz="2400" b="1" dirty="0"/>
              <a:t>大幅度增加科举取土名额</a:t>
            </a:r>
            <a:r>
              <a:rPr lang="zh-CN" altLang="zh-CN" sz="2400" dirty="0"/>
              <a:t>，提高进土地位，在全国范围营造了浓厚的读书风气。</a:t>
            </a:r>
            <a:endParaRPr lang="zh-CN" altLang="zh-CN" sz="2400" dirty="0"/>
          </a:p>
          <a:p>
            <a:r>
              <a:rPr lang="zh-CN" altLang="en-US" sz="2400" b="1" dirty="0" smtClean="0"/>
              <a:t>⑥明朝：</a:t>
            </a:r>
            <a:r>
              <a:rPr lang="zh-CN" altLang="zh-CN" sz="2400" dirty="0"/>
              <a:t>明朝科举对考试答卷的文体格式、段落划分，都有严格的规定，要求答卷由八个部分组成，称为</a:t>
            </a:r>
            <a:r>
              <a:rPr lang="zh-CN" altLang="zh-CN" sz="2400" b="1" dirty="0"/>
              <a:t>“八股文”</a:t>
            </a:r>
            <a:r>
              <a:rPr lang="zh-CN" altLang="zh-CN" sz="2400" dirty="0" smtClean="0"/>
              <a:t>。</a:t>
            </a:r>
            <a:r>
              <a:rPr lang="zh-CN" altLang="zh-CN" sz="2400" dirty="0"/>
              <a:t>八股文内容空疏，形式呆板，又</a:t>
            </a:r>
            <a:r>
              <a:rPr lang="zh-CN" altLang="zh-CN" sz="2400" b="1" dirty="0"/>
              <a:t>脱离实际</a:t>
            </a:r>
            <a:r>
              <a:rPr lang="zh-CN" altLang="zh-CN" sz="2400" dirty="0"/>
              <a:t>，</a:t>
            </a:r>
            <a:r>
              <a:rPr lang="zh-CN" altLang="zh-CN" sz="2400" b="1" dirty="0"/>
              <a:t>禁锢思想</a:t>
            </a:r>
            <a:r>
              <a:rPr lang="zh-CN" altLang="zh-CN" sz="2400" dirty="0" smtClean="0"/>
              <a:t>。</a:t>
            </a:r>
            <a:endParaRPr lang="en-US" altLang="zh-CN" sz="2400" dirty="0" smtClean="0"/>
          </a:p>
          <a:p>
            <a:r>
              <a:rPr lang="zh-CN" altLang="en-US" sz="2400" dirty="0" smtClean="0"/>
              <a:t>⑦</a:t>
            </a:r>
            <a:r>
              <a:rPr lang="zh-CN" altLang="en-US" sz="2400" b="1" dirty="0" smtClean="0"/>
              <a:t>清朝：</a:t>
            </a:r>
            <a:r>
              <a:rPr lang="zh-CN" altLang="zh-CN" sz="2400" b="1" dirty="0" smtClean="0"/>
              <a:t>百日维新</a:t>
            </a:r>
            <a:r>
              <a:rPr lang="zh-CN" altLang="zh-CN" sz="2400" dirty="0"/>
              <a:t>期间，清政府创办</a:t>
            </a:r>
            <a:r>
              <a:rPr lang="zh-CN" altLang="zh-CN" sz="2400" b="1" dirty="0"/>
              <a:t>京师大学堂</a:t>
            </a:r>
            <a:r>
              <a:rPr lang="zh-CN" altLang="zh-CN" sz="2400" dirty="0"/>
              <a:t>（辛亥革命后改为</a:t>
            </a:r>
            <a:r>
              <a:rPr lang="zh-CN" altLang="zh-CN" sz="2400" b="1" dirty="0"/>
              <a:t>北京大学</a:t>
            </a:r>
            <a:r>
              <a:rPr lang="zh-CN" altLang="zh-CN" sz="2400" dirty="0"/>
              <a:t>）</a:t>
            </a:r>
            <a:r>
              <a:rPr lang="zh-CN" altLang="zh-CN" sz="2400" dirty="0" smtClean="0"/>
              <a:t>。</a:t>
            </a:r>
            <a:r>
              <a:rPr lang="en-US" altLang="zh-CN" sz="2400" b="1" dirty="0" smtClean="0"/>
              <a:t>1905</a:t>
            </a:r>
            <a:r>
              <a:rPr lang="zh-CN" altLang="zh-CN" sz="2400" b="1" dirty="0"/>
              <a:t>年，清政府停止科举考试，存在约</a:t>
            </a:r>
            <a:r>
              <a:rPr lang="en-US" altLang="zh-CN" sz="2400" b="1" dirty="0"/>
              <a:t>1300</a:t>
            </a:r>
            <a:r>
              <a:rPr lang="zh-CN" altLang="zh-CN" sz="2400" b="1" dirty="0"/>
              <a:t>年的科举制度至此寿终正寝</a:t>
            </a:r>
            <a:r>
              <a:rPr lang="zh-CN" altLang="zh-CN" sz="2400" dirty="0"/>
              <a:t>。</a:t>
            </a:r>
            <a:endParaRPr lang="zh-CN" altLang="zh-CN" sz="2400" dirty="0"/>
          </a:p>
          <a:p>
            <a:pPr indent="457200"/>
            <a:r>
              <a:rPr lang="zh-CN" altLang="zh-CN" sz="2400" b="1" dirty="0" smtClean="0"/>
              <a:t>影响</a:t>
            </a:r>
            <a:r>
              <a:rPr lang="zh-CN" altLang="zh-CN" sz="2400" b="1" dirty="0"/>
              <a:t>：</a:t>
            </a:r>
            <a:r>
              <a:rPr lang="zh-CN" altLang="zh-CN" sz="2400" dirty="0"/>
              <a:t>科举制的创立，是中国</a:t>
            </a:r>
            <a:r>
              <a:rPr lang="zh-CN" altLang="zh-CN" sz="2400" b="1" dirty="0"/>
              <a:t>古代选官制度的一大变革</a:t>
            </a:r>
            <a:r>
              <a:rPr lang="zh-CN" altLang="zh-CN" sz="2400" dirty="0"/>
              <a:t>，加强了皇帝在选官和用人上的权力，扩大了官吏选拔的范围，使有才学的人能够由此参政，同时也</a:t>
            </a:r>
            <a:r>
              <a:rPr lang="zh-CN" altLang="zh-CN" sz="2400" b="1" dirty="0"/>
              <a:t>推动了教育的发展</a:t>
            </a:r>
            <a:r>
              <a:rPr lang="zh-CN" altLang="zh-CN" sz="2400" dirty="0"/>
              <a:t>。</a:t>
            </a:r>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21808" y="2508527"/>
              <a:ext cx="1757212"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03</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4"/>
            <a:ext cx="5724644" cy="830997"/>
          </a:xfrm>
          <a:prstGeom prst="rect">
            <a:avLst/>
          </a:prstGeom>
          <a:noFill/>
        </p:spPr>
        <p:txBody>
          <a:bodyPr wrap="none" rtlCol="0">
            <a:spAutoFit/>
          </a:bodyPr>
          <a:lstStyle/>
          <a:p>
            <a:r>
              <a:rPr lang="zh-CN" altLang="en-US" sz="2400" b="1" dirty="0">
                <a:solidFill>
                  <a:schemeClr val="bg2"/>
                </a:solidFill>
              </a:rPr>
              <a:t>从我国人大颁布</a:t>
            </a:r>
            <a:r>
              <a:rPr lang="en-US" altLang="zh-CN" sz="2400" b="1" dirty="0">
                <a:solidFill>
                  <a:schemeClr val="bg2"/>
                </a:solidFill>
              </a:rPr>
              <a:t>《</a:t>
            </a:r>
            <a:r>
              <a:rPr lang="zh-CN" altLang="en-US" sz="2400" b="1" dirty="0">
                <a:solidFill>
                  <a:schemeClr val="bg2"/>
                </a:solidFill>
              </a:rPr>
              <a:t>民法典</a:t>
            </a:r>
            <a:r>
              <a:rPr lang="en-US" altLang="zh-CN" sz="2400" b="1" dirty="0">
                <a:solidFill>
                  <a:schemeClr val="bg2"/>
                </a:solidFill>
              </a:rPr>
              <a:t>》</a:t>
            </a:r>
            <a:r>
              <a:rPr lang="zh-CN" altLang="en-US" sz="2400" b="1" dirty="0">
                <a:solidFill>
                  <a:schemeClr val="bg2"/>
                </a:solidFill>
              </a:rPr>
              <a:t>、</a:t>
            </a:r>
            <a:r>
              <a:rPr lang="en-US" altLang="zh-CN" sz="2400" b="1" dirty="0">
                <a:solidFill>
                  <a:schemeClr val="bg2"/>
                </a:solidFill>
              </a:rPr>
              <a:t>《</a:t>
            </a:r>
            <a:r>
              <a:rPr lang="zh-CN" altLang="en-US" sz="2400" b="1" dirty="0">
                <a:solidFill>
                  <a:schemeClr val="bg2"/>
                </a:solidFill>
              </a:rPr>
              <a:t>国安法</a:t>
            </a:r>
            <a:r>
              <a:rPr lang="en-US" altLang="zh-CN" sz="2400" b="1" dirty="0">
                <a:solidFill>
                  <a:schemeClr val="bg2"/>
                </a:solidFill>
              </a:rPr>
              <a:t>》</a:t>
            </a:r>
            <a:endParaRPr lang="en-US" altLang="zh-CN" sz="2400" b="1" dirty="0">
              <a:solidFill>
                <a:schemeClr val="bg2"/>
              </a:solidFill>
            </a:endParaRPr>
          </a:p>
          <a:p>
            <a:r>
              <a:rPr lang="en-US" altLang="zh-CN" sz="2400" b="1" dirty="0">
                <a:solidFill>
                  <a:schemeClr val="bg2"/>
                </a:solidFill>
              </a:rPr>
              <a:t>     </a:t>
            </a:r>
            <a:r>
              <a:rPr lang="zh-CN" altLang="en-US" sz="2400" b="1" dirty="0" smtClean="0"/>
              <a:t>中外</a:t>
            </a:r>
            <a:r>
              <a:rPr lang="zh-CN" altLang="en-US" sz="2400" b="1" dirty="0"/>
              <a:t>法治建设、港澳台问题</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707323" y="3272959"/>
            <a:ext cx="3279348" cy="2844340"/>
            <a:chOff x="1280063" y="2399484"/>
            <a:chExt cx="2459831" cy="2133255"/>
          </a:xfrm>
        </p:grpSpPr>
        <p:sp>
          <p:nvSpPr>
            <p:cNvPr id="8" name="Freeform 5"/>
            <p:cNvSpPr/>
            <p:nvPr/>
          </p:nvSpPr>
          <p:spPr bwMode="auto">
            <a:xfrm>
              <a:off x="1280063" y="2399484"/>
              <a:ext cx="2459831" cy="1831035"/>
            </a:xfrm>
            <a:custGeom>
              <a:avLst/>
              <a:gdLst>
                <a:gd name="T0" fmla="*/ 570 w 570"/>
                <a:gd name="T1" fmla="*/ 401 h 425"/>
                <a:gd name="T2" fmla="*/ 547 w 570"/>
                <a:gd name="T3" fmla="*/ 425 h 425"/>
                <a:gd name="T4" fmla="*/ 23 w 570"/>
                <a:gd name="T5" fmla="*/ 425 h 425"/>
                <a:gd name="T6" fmla="*/ 0 w 570"/>
                <a:gd name="T7" fmla="*/ 401 h 425"/>
                <a:gd name="T8" fmla="*/ 0 w 570"/>
                <a:gd name="T9" fmla="*/ 24 h 425"/>
                <a:gd name="T10" fmla="*/ 23 w 570"/>
                <a:gd name="T11" fmla="*/ 0 h 425"/>
                <a:gd name="T12" fmla="*/ 547 w 570"/>
                <a:gd name="T13" fmla="*/ 0 h 425"/>
                <a:gd name="T14" fmla="*/ 570 w 570"/>
                <a:gd name="T15" fmla="*/ 24 h 425"/>
                <a:gd name="T16" fmla="*/ 570 w 570"/>
                <a:gd name="T17" fmla="*/ 40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425">
                  <a:moveTo>
                    <a:pt x="570" y="401"/>
                  </a:moveTo>
                  <a:cubicBezTo>
                    <a:pt x="570" y="414"/>
                    <a:pt x="559" y="425"/>
                    <a:pt x="547" y="425"/>
                  </a:cubicBezTo>
                  <a:cubicBezTo>
                    <a:pt x="23" y="425"/>
                    <a:pt x="23" y="425"/>
                    <a:pt x="23" y="425"/>
                  </a:cubicBezTo>
                  <a:cubicBezTo>
                    <a:pt x="11" y="425"/>
                    <a:pt x="0" y="414"/>
                    <a:pt x="0" y="401"/>
                  </a:cubicBezTo>
                  <a:cubicBezTo>
                    <a:pt x="0" y="24"/>
                    <a:pt x="0" y="24"/>
                    <a:pt x="0" y="24"/>
                  </a:cubicBezTo>
                  <a:cubicBezTo>
                    <a:pt x="0" y="11"/>
                    <a:pt x="11" y="0"/>
                    <a:pt x="23" y="0"/>
                  </a:cubicBezTo>
                  <a:cubicBezTo>
                    <a:pt x="547" y="0"/>
                    <a:pt x="547" y="0"/>
                    <a:pt x="547" y="0"/>
                  </a:cubicBezTo>
                  <a:cubicBezTo>
                    <a:pt x="559" y="0"/>
                    <a:pt x="570" y="11"/>
                    <a:pt x="570" y="24"/>
                  </a:cubicBezTo>
                  <a:cubicBezTo>
                    <a:pt x="570" y="401"/>
                    <a:pt x="570" y="401"/>
                    <a:pt x="570" y="401"/>
                  </a:cubicBezTo>
                </a:path>
              </a:pathLst>
            </a:custGeom>
            <a:solidFill>
              <a:schemeClr val="tx2">
                <a:lumMod val="50000"/>
              </a:schemeClr>
            </a:solidFill>
            <a:ln>
              <a:noFill/>
            </a:ln>
          </p:spPr>
          <p:txBody>
            <a:bodyPr vert="horz" wrap="square" lIns="91440" tIns="45720" rIns="91440" bIns="45720" numCol="1" anchor="t" anchorCtr="0" compatLnSpc="1"/>
            <a:lstStyle/>
            <a:p>
              <a:endParaRPr lang="zh-CN" altLang="en-US"/>
            </a:p>
          </p:txBody>
        </p:sp>
        <p:sp>
          <p:nvSpPr>
            <p:cNvPr id="9" name="Freeform 7"/>
            <p:cNvSpPr/>
            <p:nvPr/>
          </p:nvSpPr>
          <p:spPr bwMode="auto">
            <a:xfrm>
              <a:off x="1280063" y="3981436"/>
              <a:ext cx="2459831" cy="262368"/>
            </a:xfrm>
            <a:custGeom>
              <a:avLst/>
              <a:gdLst>
                <a:gd name="T0" fmla="*/ 0 w 570"/>
                <a:gd name="T1" fmla="*/ 0 h 61"/>
                <a:gd name="T2" fmla="*/ 0 w 570"/>
                <a:gd name="T3" fmla="*/ 38 h 61"/>
                <a:gd name="T4" fmla="*/ 23 w 570"/>
                <a:gd name="T5" fmla="*/ 61 h 61"/>
                <a:gd name="T6" fmla="*/ 547 w 570"/>
                <a:gd name="T7" fmla="*/ 61 h 61"/>
                <a:gd name="T8" fmla="*/ 570 w 570"/>
                <a:gd name="T9" fmla="*/ 38 h 61"/>
                <a:gd name="T10" fmla="*/ 570 w 570"/>
                <a:gd name="T11" fmla="*/ 0 h 61"/>
                <a:gd name="T12" fmla="*/ 0 w 57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570" h="61">
                  <a:moveTo>
                    <a:pt x="0" y="0"/>
                  </a:moveTo>
                  <a:cubicBezTo>
                    <a:pt x="0" y="38"/>
                    <a:pt x="0" y="38"/>
                    <a:pt x="0" y="38"/>
                  </a:cubicBezTo>
                  <a:cubicBezTo>
                    <a:pt x="0" y="51"/>
                    <a:pt x="11" y="61"/>
                    <a:pt x="23" y="61"/>
                  </a:cubicBezTo>
                  <a:cubicBezTo>
                    <a:pt x="547" y="61"/>
                    <a:pt x="547" y="61"/>
                    <a:pt x="547" y="61"/>
                  </a:cubicBezTo>
                  <a:cubicBezTo>
                    <a:pt x="559" y="61"/>
                    <a:pt x="570" y="51"/>
                    <a:pt x="570" y="38"/>
                  </a:cubicBezTo>
                  <a:cubicBezTo>
                    <a:pt x="570" y="0"/>
                    <a:pt x="570" y="0"/>
                    <a:pt x="570" y="0"/>
                  </a:cubicBezTo>
                  <a:lnTo>
                    <a:pt x="0" y="0"/>
                  </a:lnTo>
                  <a:close/>
                </a:path>
              </a:pathLst>
            </a:custGeom>
            <a:solidFill>
              <a:srgbClr val="D5D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975281" y="4278121"/>
              <a:ext cx="1112570" cy="254618"/>
            </a:xfrm>
            <a:custGeom>
              <a:avLst/>
              <a:gdLst>
                <a:gd name="T0" fmla="*/ 215 w 258"/>
                <a:gd name="T1" fmla="*/ 29 h 59"/>
                <a:gd name="T2" fmla="*/ 181 w 258"/>
                <a:gd name="T3" fmla="*/ 29 h 59"/>
                <a:gd name="T4" fmla="*/ 172 w 258"/>
                <a:gd name="T5" fmla="*/ 11 h 59"/>
                <a:gd name="T6" fmla="*/ 164 w 258"/>
                <a:gd name="T7" fmla="*/ 0 h 59"/>
                <a:gd name="T8" fmla="*/ 126 w 258"/>
                <a:gd name="T9" fmla="*/ 0 h 59"/>
                <a:gd name="T10" fmla="*/ 88 w 258"/>
                <a:gd name="T11" fmla="*/ 0 h 59"/>
                <a:gd name="T12" fmla="*/ 80 w 258"/>
                <a:gd name="T13" fmla="*/ 11 h 59"/>
                <a:gd name="T14" fmla="*/ 71 w 258"/>
                <a:gd name="T15" fmla="*/ 29 h 59"/>
                <a:gd name="T16" fmla="*/ 43 w 258"/>
                <a:gd name="T17" fmla="*/ 29 h 59"/>
                <a:gd name="T18" fmla="*/ 0 w 258"/>
                <a:gd name="T19" fmla="*/ 59 h 59"/>
                <a:gd name="T20" fmla="*/ 258 w 258"/>
                <a:gd name="T21" fmla="*/ 59 h 59"/>
                <a:gd name="T22" fmla="*/ 215 w 258"/>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8" h="59">
                  <a:moveTo>
                    <a:pt x="215" y="29"/>
                  </a:moveTo>
                  <a:cubicBezTo>
                    <a:pt x="181" y="29"/>
                    <a:pt x="181" y="29"/>
                    <a:pt x="181" y="29"/>
                  </a:cubicBezTo>
                  <a:cubicBezTo>
                    <a:pt x="178" y="25"/>
                    <a:pt x="175" y="19"/>
                    <a:pt x="172" y="11"/>
                  </a:cubicBezTo>
                  <a:cubicBezTo>
                    <a:pt x="172" y="11"/>
                    <a:pt x="169" y="0"/>
                    <a:pt x="164" y="0"/>
                  </a:cubicBezTo>
                  <a:cubicBezTo>
                    <a:pt x="161" y="0"/>
                    <a:pt x="143" y="0"/>
                    <a:pt x="126" y="0"/>
                  </a:cubicBezTo>
                  <a:cubicBezTo>
                    <a:pt x="108" y="0"/>
                    <a:pt x="91" y="0"/>
                    <a:pt x="88" y="0"/>
                  </a:cubicBezTo>
                  <a:cubicBezTo>
                    <a:pt x="83" y="0"/>
                    <a:pt x="80" y="11"/>
                    <a:pt x="80" y="11"/>
                  </a:cubicBezTo>
                  <a:cubicBezTo>
                    <a:pt x="77" y="19"/>
                    <a:pt x="74" y="25"/>
                    <a:pt x="71" y="29"/>
                  </a:cubicBezTo>
                  <a:cubicBezTo>
                    <a:pt x="43" y="29"/>
                    <a:pt x="43" y="29"/>
                    <a:pt x="43" y="29"/>
                  </a:cubicBezTo>
                  <a:cubicBezTo>
                    <a:pt x="23" y="29"/>
                    <a:pt x="6" y="42"/>
                    <a:pt x="0" y="59"/>
                  </a:cubicBezTo>
                  <a:cubicBezTo>
                    <a:pt x="258" y="59"/>
                    <a:pt x="258" y="59"/>
                    <a:pt x="258" y="59"/>
                  </a:cubicBezTo>
                  <a:cubicBezTo>
                    <a:pt x="251" y="42"/>
                    <a:pt x="235" y="29"/>
                    <a:pt x="215" y="29"/>
                  </a:cubicBezTo>
                  <a:close/>
                </a:path>
              </a:pathLst>
            </a:custGeom>
            <a:solidFill>
              <a:srgbClr val="D5D7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1"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0830" y="2517935"/>
              <a:ext cx="2245066" cy="1357225"/>
            </a:xfrm>
            <a:prstGeom prst="rect">
              <a:avLst/>
            </a:prstGeom>
            <a:solidFill>
              <a:schemeClr val="bg1"/>
            </a:solidFill>
            <a:ln w="9525">
              <a:solidFill>
                <a:srgbClr val="000000"/>
              </a:solidFill>
              <a:miter lim="800000"/>
              <a:headEnd/>
              <a:tailEnd/>
            </a:ln>
          </p:spPr>
        </p:pic>
      </p:grpSp>
      <p:grpSp>
        <p:nvGrpSpPr>
          <p:cNvPr id="12" name="组合 11"/>
          <p:cNvGrpSpPr/>
          <p:nvPr/>
        </p:nvGrpSpPr>
        <p:grpSpPr>
          <a:xfrm>
            <a:off x="2076286" y="2669255"/>
            <a:ext cx="2495670" cy="1666456"/>
            <a:chOff x="1556822" y="1946706"/>
            <a:chExt cx="1871996" cy="1249842"/>
          </a:xfrm>
        </p:grpSpPr>
        <p:sp>
          <p:nvSpPr>
            <p:cNvPr id="13" name="Freeform 11"/>
            <p:cNvSpPr/>
            <p:nvPr/>
          </p:nvSpPr>
          <p:spPr bwMode="auto">
            <a:xfrm>
              <a:off x="1556822" y="1946706"/>
              <a:ext cx="1871996" cy="1249842"/>
            </a:xfrm>
            <a:custGeom>
              <a:avLst/>
              <a:gdLst>
                <a:gd name="T0" fmla="*/ 0 w 1691"/>
                <a:gd name="T1" fmla="*/ 0 h 1129"/>
                <a:gd name="T2" fmla="*/ 760 w 1691"/>
                <a:gd name="T3" fmla="*/ 685 h 1129"/>
                <a:gd name="T4" fmla="*/ 760 w 1691"/>
                <a:gd name="T5" fmla="*/ 1129 h 1129"/>
                <a:gd name="T6" fmla="*/ 931 w 1691"/>
                <a:gd name="T7" fmla="*/ 1129 h 1129"/>
                <a:gd name="T8" fmla="*/ 931 w 1691"/>
                <a:gd name="T9" fmla="*/ 685 h 1129"/>
                <a:gd name="T10" fmla="*/ 1691 w 1691"/>
                <a:gd name="T11" fmla="*/ 0 h 1129"/>
                <a:gd name="T12" fmla="*/ 0 w 1691"/>
                <a:gd name="T13" fmla="*/ 0 h 1129"/>
              </a:gdLst>
              <a:ahLst/>
              <a:cxnLst>
                <a:cxn ang="0">
                  <a:pos x="T0" y="T1"/>
                </a:cxn>
                <a:cxn ang="0">
                  <a:pos x="T2" y="T3"/>
                </a:cxn>
                <a:cxn ang="0">
                  <a:pos x="T4" y="T5"/>
                </a:cxn>
                <a:cxn ang="0">
                  <a:pos x="T6" y="T7"/>
                </a:cxn>
                <a:cxn ang="0">
                  <a:pos x="T8" y="T9"/>
                </a:cxn>
                <a:cxn ang="0">
                  <a:pos x="T10" y="T11"/>
                </a:cxn>
                <a:cxn ang="0">
                  <a:pos x="T12" y="T13"/>
                </a:cxn>
              </a:cxnLst>
              <a:rect l="0" t="0" r="r" b="b"/>
              <a:pathLst>
                <a:path w="1691" h="1129">
                  <a:moveTo>
                    <a:pt x="0" y="0"/>
                  </a:moveTo>
                  <a:lnTo>
                    <a:pt x="760" y="685"/>
                  </a:lnTo>
                  <a:lnTo>
                    <a:pt x="760" y="1129"/>
                  </a:lnTo>
                  <a:lnTo>
                    <a:pt x="931" y="1129"/>
                  </a:lnTo>
                  <a:lnTo>
                    <a:pt x="931" y="685"/>
                  </a:lnTo>
                  <a:lnTo>
                    <a:pt x="1691" y="0"/>
                  </a:lnTo>
                  <a:lnTo>
                    <a:pt x="0" y="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14" name="Freeform 12"/>
            <p:cNvSpPr/>
            <p:nvPr/>
          </p:nvSpPr>
          <p:spPr bwMode="auto">
            <a:xfrm>
              <a:off x="1556822" y="1946706"/>
              <a:ext cx="935445" cy="1249842"/>
            </a:xfrm>
            <a:custGeom>
              <a:avLst/>
              <a:gdLst>
                <a:gd name="T0" fmla="*/ 845 w 845"/>
                <a:gd name="T1" fmla="*/ 1129 h 1129"/>
                <a:gd name="T2" fmla="*/ 845 w 845"/>
                <a:gd name="T3" fmla="*/ 0 h 1129"/>
                <a:gd name="T4" fmla="*/ 0 w 845"/>
                <a:gd name="T5" fmla="*/ 0 h 1129"/>
                <a:gd name="T6" fmla="*/ 760 w 845"/>
                <a:gd name="T7" fmla="*/ 685 h 1129"/>
                <a:gd name="T8" fmla="*/ 760 w 845"/>
                <a:gd name="T9" fmla="*/ 1129 h 1129"/>
                <a:gd name="T10" fmla="*/ 845 w 845"/>
                <a:gd name="T11" fmla="*/ 1129 h 1129"/>
              </a:gdLst>
              <a:ahLst/>
              <a:cxnLst>
                <a:cxn ang="0">
                  <a:pos x="T0" y="T1"/>
                </a:cxn>
                <a:cxn ang="0">
                  <a:pos x="T2" y="T3"/>
                </a:cxn>
                <a:cxn ang="0">
                  <a:pos x="T4" y="T5"/>
                </a:cxn>
                <a:cxn ang="0">
                  <a:pos x="T6" y="T7"/>
                </a:cxn>
                <a:cxn ang="0">
                  <a:pos x="T8" y="T9"/>
                </a:cxn>
                <a:cxn ang="0">
                  <a:pos x="T10" y="T11"/>
                </a:cxn>
              </a:cxnLst>
              <a:rect l="0" t="0" r="r" b="b"/>
              <a:pathLst>
                <a:path w="845" h="1129">
                  <a:moveTo>
                    <a:pt x="845" y="1129"/>
                  </a:moveTo>
                  <a:lnTo>
                    <a:pt x="845" y="0"/>
                  </a:lnTo>
                  <a:lnTo>
                    <a:pt x="0" y="0"/>
                  </a:lnTo>
                  <a:lnTo>
                    <a:pt x="760" y="685"/>
                  </a:lnTo>
                  <a:lnTo>
                    <a:pt x="760" y="1129"/>
                  </a:lnTo>
                  <a:lnTo>
                    <a:pt x="845" y="112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2634161" y="2158499"/>
            <a:ext cx="329625" cy="326725"/>
            <a:chOff x="3128964" y="2287587"/>
            <a:chExt cx="1233385" cy="1222376"/>
          </a:xfrm>
        </p:grpSpPr>
        <p:sp>
          <p:nvSpPr>
            <p:cNvPr id="1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17"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1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19"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20"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21"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2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2879688" y="1935276"/>
            <a:ext cx="649895" cy="644179"/>
            <a:chOff x="3128964" y="2287587"/>
            <a:chExt cx="1233385" cy="1222376"/>
          </a:xfrm>
        </p:grpSpPr>
        <p:sp>
          <p:nvSpPr>
            <p:cNvPr id="24"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25"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26"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27"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28"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29"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30"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组合 30"/>
          <p:cNvGrpSpPr/>
          <p:nvPr/>
        </p:nvGrpSpPr>
        <p:grpSpPr>
          <a:xfrm>
            <a:off x="3667970" y="2158499"/>
            <a:ext cx="329625" cy="326725"/>
            <a:chOff x="3128964" y="2287587"/>
            <a:chExt cx="1233385" cy="1222376"/>
          </a:xfrm>
        </p:grpSpPr>
        <p:sp>
          <p:nvSpPr>
            <p:cNvPr id="32"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33"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34"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35"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36"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37"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38"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9" name="组合 38"/>
          <p:cNvGrpSpPr/>
          <p:nvPr/>
        </p:nvGrpSpPr>
        <p:grpSpPr>
          <a:xfrm>
            <a:off x="2634161" y="4799708"/>
            <a:ext cx="329625" cy="326725"/>
            <a:chOff x="3128964" y="2287587"/>
            <a:chExt cx="1233385" cy="1222376"/>
          </a:xfrm>
        </p:grpSpPr>
        <p:sp>
          <p:nvSpPr>
            <p:cNvPr id="40"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41"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42"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43"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44"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45"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46"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组合 46"/>
          <p:cNvGrpSpPr/>
          <p:nvPr/>
        </p:nvGrpSpPr>
        <p:grpSpPr>
          <a:xfrm>
            <a:off x="2879688" y="4576485"/>
            <a:ext cx="649895" cy="644179"/>
            <a:chOff x="3128964" y="2287587"/>
            <a:chExt cx="1233385" cy="1222376"/>
          </a:xfrm>
        </p:grpSpPr>
        <p:sp>
          <p:nvSpPr>
            <p:cNvPr id="48"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49"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50"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1"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52"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53"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54"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3667970" y="4799708"/>
            <a:ext cx="329625" cy="326725"/>
            <a:chOff x="3128964" y="2287587"/>
            <a:chExt cx="1233385" cy="1222376"/>
          </a:xfrm>
        </p:grpSpPr>
        <p:sp>
          <p:nvSpPr>
            <p:cNvPr id="5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57"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5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59"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60"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61"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6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 name="组合 62"/>
          <p:cNvGrpSpPr/>
          <p:nvPr/>
        </p:nvGrpSpPr>
        <p:grpSpPr>
          <a:xfrm>
            <a:off x="2669586" y="4585652"/>
            <a:ext cx="329625" cy="326725"/>
            <a:chOff x="3128964" y="2287587"/>
            <a:chExt cx="1233385" cy="1222376"/>
          </a:xfrm>
        </p:grpSpPr>
        <p:sp>
          <p:nvSpPr>
            <p:cNvPr id="64"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65"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66"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67"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68"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69"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70"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1" name="组合 70"/>
          <p:cNvGrpSpPr/>
          <p:nvPr/>
        </p:nvGrpSpPr>
        <p:grpSpPr>
          <a:xfrm>
            <a:off x="3403866" y="4636345"/>
            <a:ext cx="329625" cy="326725"/>
            <a:chOff x="3128964" y="2287587"/>
            <a:chExt cx="1233385" cy="1222376"/>
          </a:xfrm>
        </p:grpSpPr>
        <p:sp>
          <p:nvSpPr>
            <p:cNvPr id="72"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73"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74"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75"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76"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77"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78"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4080726" y="4890100"/>
            <a:ext cx="329625" cy="326725"/>
            <a:chOff x="3128964" y="2287587"/>
            <a:chExt cx="1233385" cy="1222376"/>
          </a:xfrm>
        </p:grpSpPr>
        <p:sp>
          <p:nvSpPr>
            <p:cNvPr id="80"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81"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82"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83"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84"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85"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86"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7" name="组合 86"/>
          <p:cNvGrpSpPr/>
          <p:nvPr/>
        </p:nvGrpSpPr>
        <p:grpSpPr>
          <a:xfrm>
            <a:off x="2033408" y="4877813"/>
            <a:ext cx="329625" cy="326725"/>
            <a:chOff x="3128964" y="2287587"/>
            <a:chExt cx="1233385" cy="1222376"/>
          </a:xfrm>
        </p:grpSpPr>
        <p:sp>
          <p:nvSpPr>
            <p:cNvPr id="88"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89"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90"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91"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92"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93"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94"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5" name="组合 94"/>
          <p:cNvGrpSpPr/>
          <p:nvPr/>
        </p:nvGrpSpPr>
        <p:grpSpPr>
          <a:xfrm>
            <a:off x="2241501" y="4877813"/>
            <a:ext cx="329625" cy="326725"/>
            <a:chOff x="3128964" y="2287587"/>
            <a:chExt cx="1233385" cy="1222376"/>
          </a:xfrm>
        </p:grpSpPr>
        <p:sp>
          <p:nvSpPr>
            <p:cNvPr id="96" name="Oval 6"/>
            <p:cNvSpPr>
              <a:spLocks noChangeArrowheads="1"/>
            </p:cNvSpPr>
            <p:nvPr/>
          </p:nvSpPr>
          <p:spPr bwMode="auto">
            <a:xfrm>
              <a:off x="3128964" y="2287587"/>
              <a:ext cx="1220787" cy="1222375"/>
            </a:xfrm>
            <a:prstGeom prst="ellipse">
              <a:avLst/>
            </a:prstGeom>
            <a:gradFill flip="none" rotWithShape="1">
              <a:gsLst>
                <a:gs pos="100000">
                  <a:schemeClr val="tx2"/>
                </a:gs>
                <a:gs pos="11000">
                  <a:schemeClr val="bg2"/>
                </a:gs>
                <a:gs pos="0">
                  <a:schemeClr val="tx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97" name="Freeform 11"/>
            <p:cNvSpPr/>
            <p:nvPr/>
          </p:nvSpPr>
          <p:spPr bwMode="auto">
            <a:xfrm>
              <a:off x="3154362" y="2339975"/>
              <a:ext cx="1169987" cy="1169988"/>
            </a:xfrm>
            <a:custGeom>
              <a:avLst/>
              <a:gdLst>
                <a:gd name="T0" fmla="*/ 312 w 312"/>
                <a:gd name="T1" fmla="*/ 157 h 312"/>
                <a:gd name="T2" fmla="*/ 155 w 312"/>
                <a:gd name="T3" fmla="*/ 311 h 312"/>
                <a:gd name="T4" fmla="*/ 1 w 312"/>
                <a:gd name="T5" fmla="*/ 155 h 312"/>
                <a:gd name="T6" fmla="*/ 157 w 312"/>
                <a:gd name="T7" fmla="*/ 0 h 312"/>
                <a:gd name="T8" fmla="*/ 312 w 312"/>
                <a:gd name="T9" fmla="*/ 157 h 312"/>
              </a:gdLst>
              <a:ahLst/>
              <a:cxnLst>
                <a:cxn ang="0">
                  <a:pos x="T0" y="T1"/>
                </a:cxn>
                <a:cxn ang="0">
                  <a:pos x="T2" y="T3"/>
                </a:cxn>
                <a:cxn ang="0">
                  <a:pos x="T4" y="T5"/>
                </a:cxn>
                <a:cxn ang="0">
                  <a:pos x="T6" y="T7"/>
                </a:cxn>
                <a:cxn ang="0">
                  <a:pos x="T8" y="T9"/>
                </a:cxn>
              </a:cxnLst>
              <a:rect l="0" t="0" r="r" b="b"/>
              <a:pathLst>
                <a:path w="312" h="312">
                  <a:moveTo>
                    <a:pt x="312" y="157"/>
                  </a:moveTo>
                  <a:cubicBezTo>
                    <a:pt x="311" y="242"/>
                    <a:pt x="241" y="312"/>
                    <a:pt x="155" y="311"/>
                  </a:cubicBezTo>
                  <a:cubicBezTo>
                    <a:pt x="69" y="311"/>
                    <a:pt x="0" y="241"/>
                    <a:pt x="1" y="155"/>
                  </a:cubicBezTo>
                  <a:cubicBezTo>
                    <a:pt x="1" y="69"/>
                    <a:pt x="71" y="0"/>
                    <a:pt x="157" y="0"/>
                  </a:cubicBezTo>
                  <a:cubicBezTo>
                    <a:pt x="243" y="1"/>
                    <a:pt x="312" y="71"/>
                    <a:pt x="312" y="157"/>
                  </a:cubicBezTo>
                  <a:close/>
                </a:path>
              </a:pathLst>
            </a:custGeom>
            <a:gradFill flip="none" rotWithShape="1">
              <a:gsLst>
                <a:gs pos="100000">
                  <a:schemeClr val="tx2"/>
                </a:gs>
                <a:gs pos="87000">
                  <a:schemeClr val="bg2"/>
                </a:gs>
              </a:gsLst>
              <a:lin ang="0" scaled="0"/>
              <a:tileRect/>
            </a:gradFill>
            <a:ln>
              <a:noFill/>
            </a:ln>
          </p:spPr>
          <p:txBody>
            <a:bodyPr vert="horz" wrap="square" lIns="91440" tIns="45720" rIns="91440" bIns="45720" numCol="1" anchor="t" anchorCtr="0" compatLnSpc="1"/>
            <a:lstStyle/>
            <a:p>
              <a:endParaRPr lang="zh-CN" altLang="en-US"/>
            </a:p>
          </p:txBody>
        </p:sp>
        <p:sp>
          <p:nvSpPr>
            <p:cNvPr id="98" name="Oval 16"/>
            <p:cNvSpPr>
              <a:spLocks noChangeArrowheads="1"/>
            </p:cNvSpPr>
            <p:nvPr/>
          </p:nvSpPr>
          <p:spPr bwMode="auto">
            <a:xfrm>
              <a:off x="3180555" y="2366168"/>
              <a:ext cx="1117600" cy="1117600"/>
            </a:xfrm>
            <a:prstGeom prst="ellipse">
              <a:avLst/>
            </a:prstGeom>
            <a:gradFill flip="none" rotWithShape="1">
              <a:gsLst>
                <a:gs pos="50000">
                  <a:schemeClr val="bg2">
                    <a:lumMod val="97000"/>
                    <a:lumOff val="3000"/>
                  </a:schemeClr>
                </a:gs>
                <a:gs pos="100000">
                  <a:schemeClr val="tx2">
                    <a:lumMod val="86000"/>
                    <a:lumOff val="14000"/>
                  </a:schemeClr>
                </a:gs>
              </a:gsLst>
              <a:path path="shape">
                <a:fillToRect l="50000" t="50000" r="50000" b="50000"/>
              </a:path>
              <a:tileRect/>
            </a:gradFill>
            <a:ln>
              <a:noFill/>
            </a:ln>
          </p:spPr>
          <p:txBody>
            <a:bodyPr vert="horz" wrap="square" lIns="91440" tIns="45720" rIns="91440" bIns="45720" numCol="1" anchor="t" anchorCtr="0" compatLnSpc="1"/>
            <a:lstStyle/>
            <a:p>
              <a:endParaRPr lang="zh-CN" altLang="en-US"/>
            </a:p>
          </p:txBody>
        </p:sp>
        <p:sp>
          <p:nvSpPr>
            <p:cNvPr id="99" name="Freeform 22"/>
            <p:cNvSpPr/>
            <p:nvPr/>
          </p:nvSpPr>
          <p:spPr bwMode="auto">
            <a:xfrm>
              <a:off x="3175793" y="2366963"/>
              <a:ext cx="1122362" cy="896938"/>
            </a:xfrm>
            <a:custGeom>
              <a:avLst/>
              <a:gdLst>
                <a:gd name="T0" fmla="*/ 150 w 299"/>
                <a:gd name="T1" fmla="*/ 0 h 239"/>
                <a:gd name="T2" fmla="*/ 0 w 299"/>
                <a:gd name="T3" fmla="*/ 149 h 239"/>
                <a:gd name="T4" fmla="*/ 1 w 299"/>
                <a:gd name="T5" fmla="*/ 166 h 239"/>
                <a:gd name="T6" fmla="*/ 298 w 299"/>
                <a:gd name="T7" fmla="*/ 167 h 239"/>
                <a:gd name="T8" fmla="*/ 299 w 299"/>
                <a:gd name="T9" fmla="*/ 149 h 239"/>
                <a:gd name="T10" fmla="*/ 150 w 299"/>
                <a:gd name="T11" fmla="*/ 0 h 239"/>
              </a:gdLst>
              <a:ahLst/>
              <a:cxnLst>
                <a:cxn ang="0">
                  <a:pos x="T0" y="T1"/>
                </a:cxn>
                <a:cxn ang="0">
                  <a:pos x="T2" y="T3"/>
                </a:cxn>
                <a:cxn ang="0">
                  <a:pos x="T4" y="T5"/>
                </a:cxn>
                <a:cxn ang="0">
                  <a:pos x="T6" y="T7"/>
                </a:cxn>
                <a:cxn ang="0">
                  <a:pos x="T8" y="T9"/>
                </a:cxn>
                <a:cxn ang="0">
                  <a:pos x="T10" y="T11"/>
                </a:cxn>
              </a:cxnLst>
              <a:rect l="0" t="0" r="r" b="b"/>
              <a:pathLst>
                <a:path w="299" h="239">
                  <a:moveTo>
                    <a:pt x="150" y="0"/>
                  </a:moveTo>
                  <a:cubicBezTo>
                    <a:pt x="67" y="0"/>
                    <a:pt x="0" y="67"/>
                    <a:pt x="0" y="149"/>
                  </a:cubicBezTo>
                  <a:cubicBezTo>
                    <a:pt x="0" y="155"/>
                    <a:pt x="1" y="161"/>
                    <a:pt x="1" y="166"/>
                  </a:cubicBezTo>
                  <a:cubicBezTo>
                    <a:pt x="69" y="217"/>
                    <a:pt x="195" y="239"/>
                    <a:pt x="298" y="167"/>
                  </a:cubicBezTo>
                  <a:cubicBezTo>
                    <a:pt x="298" y="161"/>
                    <a:pt x="299" y="155"/>
                    <a:pt x="299" y="149"/>
                  </a:cubicBezTo>
                  <a:cubicBezTo>
                    <a:pt x="299" y="67"/>
                    <a:pt x="232" y="0"/>
                    <a:pt x="150" y="0"/>
                  </a:cubicBezTo>
                  <a:close/>
                </a:path>
              </a:pathLst>
            </a:custGeom>
            <a:gradFill flip="none" rotWithShape="1">
              <a:gsLst>
                <a:gs pos="0">
                  <a:schemeClr val="tx2"/>
                </a:gs>
                <a:gs pos="100000">
                  <a:schemeClr val="bg2"/>
                </a:gs>
              </a:gsLst>
              <a:lin ang="17400000" scaled="0"/>
              <a:tileRect/>
            </a:gradFill>
            <a:ln>
              <a:noFill/>
            </a:ln>
          </p:spPr>
          <p:txBody>
            <a:bodyPr vert="horz" wrap="square" lIns="91440" tIns="45720" rIns="91440" bIns="45720" numCol="1" anchor="t" anchorCtr="0" compatLnSpc="1"/>
            <a:lstStyle/>
            <a:p>
              <a:endParaRPr lang="zh-CN" altLang="en-US"/>
            </a:p>
          </p:txBody>
        </p:sp>
        <p:sp>
          <p:nvSpPr>
            <p:cNvPr id="100" name="Freeform 28"/>
            <p:cNvSpPr/>
            <p:nvPr/>
          </p:nvSpPr>
          <p:spPr bwMode="auto">
            <a:xfrm>
              <a:off x="3192361" y="2366962"/>
              <a:ext cx="1169988" cy="736600"/>
            </a:xfrm>
            <a:custGeom>
              <a:avLst/>
              <a:gdLst>
                <a:gd name="T0" fmla="*/ 135 w 312"/>
                <a:gd name="T1" fmla="*/ 0 h 196"/>
                <a:gd name="T2" fmla="*/ 0 w 312"/>
                <a:gd name="T3" fmla="*/ 135 h 196"/>
                <a:gd name="T4" fmla="*/ 1 w 312"/>
                <a:gd name="T5" fmla="*/ 150 h 196"/>
                <a:gd name="T6" fmla="*/ 46 w 312"/>
                <a:gd name="T7" fmla="*/ 176 h 196"/>
                <a:gd name="T8" fmla="*/ 104 w 312"/>
                <a:gd name="T9" fmla="*/ 190 h 196"/>
                <a:gd name="T10" fmla="*/ 233 w 312"/>
                <a:gd name="T11" fmla="*/ 173 h 196"/>
                <a:gd name="T12" fmla="*/ 195 w 312"/>
                <a:gd name="T13" fmla="*/ 14 h 196"/>
                <a:gd name="T14" fmla="*/ 135 w 312"/>
                <a:gd name="T15" fmla="*/ 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 h="196">
                  <a:moveTo>
                    <a:pt x="135" y="0"/>
                  </a:moveTo>
                  <a:cubicBezTo>
                    <a:pt x="61" y="0"/>
                    <a:pt x="0" y="60"/>
                    <a:pt x="0" y="135"/>
                  </a:cubicBezTo>
                  <a:cubicBezTo>
                    <a:pt x="0" y="140"/>
                    <a:pt x="0" y="145"/>
                    <a:pt x="1" y="150"/>
                  </a:cubicBezTo>
                  <a:cubicBezTo>
                    <a:pt x="2" y="158"/>
                    <a:pt x="40" y="173"/>
                    <a:pt x="46" y="176"/>
                  </a:cubicBezTo>
                  <a:cubicBezTo>
                    <a:pt x="65" y="183"/>
                    <a:pt x="84" y="188"/>
                    <a:pt x="104" y="190"/>
                  </a:cubicBezTo>
                  <a:cubicBezTo>
                    <a:pt x="148" y="196"/>
                    <a:pt x="192" y="189"/>
                    <a:pt x="233" y="173"/>
                  </a:cubicBezTo>
                  <a:cubicBezTo>
                    <a:pt x="312" y="141"/>
                    <a:pt x="254" y="38"/>
                    <a:pt x="195" y="14"/>
                  </a:cubicBezTo>
                  <a:cubicBezTo>
                    <a:pt x="177" y="6"/>
                    <a:pt x="155" y="0"/>
                    <a:pt x="135" y="0"/>
                  </a:cubicBezTo>
                  <a:close/>
                </a:path>
              </a:pathLst>
            </a:custGeom>
            <a:gradFill flip="none" rotWithShape="1">
              <a:gsLst>
                <a:gs pos="0">
                  <a:schemeClr val="tx2"/>
                </a:gs>
                <a:gs pos="100000">
                  <a:schemeClr val="bg2"/>
                </a:gs>
                <a:gs pos="52000">
                  <a:schemeClr val="bg2"/>
                </a:gs>
              </a:gsLst>
              <a:path path="circle">
                <a:fillToRect t="100000" r="100000"/>
              </a:path>
              <a:tileRect l="-100000" b="-100000"/>
            </a:gradFill>
            <a:ln>
              <a:noFill/>
            </a:ln>
          </p:spPr>
          <p:txBody>
            <a:bodyPr vert="horz" wrap="square" lIns="91440" tIns="45720" rIns="91440" bIns="45720" numCol="1" anchor="t" anchorCtr="0" compatLnSpc="1"/>
            <a:lstStyle/>
            <a:p>
              <a:endParaRPr lang="zh-CN" altLang="en-US"/>
            </a:p>
          </p:txBody>
        </p:sp>
        <p:sp>
          <p:nvSpPr>
            <p:cNvPr id="101" name="Freeform 33"/>
            <p:cNvSpPr/>
            <p:nvPr/>
          </p:nvSpPr>
          <p:spPr bwMode="auto">
            <a:xfrm>
              <a:off x="3261517" y="2324894"/>
              <a:ext cx="955675" cy="665162"/>
            </a:xfrm>
            <a:custGeom>
              <a:avLst/>
              <a:gdLst>
                <a:gd name="T0" fmla="*/ 0 w 255"/>
                <a:gd name="T1" fmla="*/ 124 h 177"/>
                <a:gd name="T2" fmla="*/ 11 w 255"/>
                <a:gd name="T3" fmla="*/ 96 h 177"/>
                <a:gd name="T4" fmla="*/ 27 w 255"/>
                <a:gd name="T5" fmla="*/ 70 h 177"/>
                <a:gd name="T6" fmla="*/ 196 w 255"/>
                <a:gd name="T7" fmla="*/ 39 h 177"/>
                <a:gd name="T8" fmla="*/ 251 w 255"/>
                <a:gd name="T9" fmla="*/ 136 h 177"/>
                <a:gd name="T10" fmla="*/ 203 w 255"/>
                <a:gd name="T11" fmla="*/ 172 h 177"/>
                <a:gd name="T12" fmla="*/ 134 w 255"/>
                <a:gd name="T13" fmla="*/ 115 h 177"/>
                <a:gd name="T14" fmla="*/ 44 w 255"/>
                <a:gd name="T15" fmla="*/ 92 h 177"/>
                <a:gd name="T16" fmla="*/ 0 w 255"/>
                <a:gd name="T17" fmla="*/ 1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77">
                  <a:moveTo>
                    <a:pt x="0" y="124"/>
                  </a:moveTo>
                  <a:cubicBezTo>
                    <a:pt x="7" y="117"/>
                    <a:pt x="8" y="105"/>
                    <a:pt x="11" y="96"/>
                  </a:cubicBezTo>
                  <a:cubicBezTo>
                    <a:pt x="15" y="87"/>
                    <a:pt x="21" y="79"/>
                    <a:pt x="27" y="70"/>
                  </a:cubicBezTo>
                  <a:cubicBezTo>
                    <a:pt x="65" y="17"/>
                    <a:pt x="139" y="0"/>
                    <a:pt x="196" y="39"/>
                  </a:cubicBezTo>
                  <a:cubicBezTo>
                    <a:pt x="226" y="59"/>
                    <a:pt x="255" y="92"/>
                    <a:pt x="251" y="136"/>
                  </a:cubicBezTo>
                  <a:cubicBezTo>
                    <a:pt x="249" y="161"/>
                    <a:pt x="228" y="177"/>
                    <a:pt x="203" y="172"/>
                  </a:cubicBezTo>
                  <a:cubicBezTo>
                    <a:pt x="172" y="165"/>
                    <a:pt x="154" y="137"/>
                    <a:pt x="134" y="115"/>
                  </a:cubicBezTo>
                  <a:cubicBezTo>
                    <a:pt x="111" y="91"/>
                    <a:pt x="75" y="81"/>
                    <a:pt x="44" y="92"/>
                  </a:cubicBezTo>
                  <a:cubicBezTo>
                    <a:pt x="24" y="100"/>
                    <a:pt x="15" y="106"/>
                    <a:pt x="0" y="124"/>
                  </a:cubicBezTo>
                  <a:close/>
                </a:path>
              </a:pathLst>
            </a:custGeom>
            <a:gradFill>
              <a:gsLst>
                <a:gs pos="61000">
                  <a:schemeClr val="bg1">
                    <a:alpha val="73000"/>
                  </a:schemeClr>
                </a:gs>
                <a:gs pos="0">
                  <a:schemeClr val="bg2">
                    <a:lumMod val="97000"/>
                    <a:lumOff val="3000"/>
                  </a:schemeClr>
                </a:gs>
              </a:gsLst>
              <a:path path="circle">
                <a:fillToRect t="100000" r="100000"/>
              </a:path>
            </a:gradFill>
            <a:ln>
              <a:noFill/>
            </a:ln>
          </p:spPr>
          <p:txBody>
            <a:bodyPr vert="horz" wrap="square" lIns="91440" tIns="45720" rIns="91440" bIns="45720" numCol="1" anchor="t" anchorCtr="0" compatLnSpc="1"/>
            <a:lstStyle/>
            <a:p>
              <a:endParaRPr lang="zh-CN" altLang="en-US"/>
            </a:p>
          </p:txBody>
        </p:sp>
        <p:sp>
          <p:nvSpPr>
            <p:cNvPr id="102" name="Freeform 38"/>
            <p:cNvSpPr>
              <a:spLocks noEditPoints="1"/>
            </p:cNvSpPr>
            <p:nvPr/>
          </p:nvSpPr>
          <p:spPr bwMode="auto">
            <a:xfrm>
              <a:off x="3192362" y="2657475"/>
              <a:ext cx="363538" cy="739775"/>
            </a:xfrm>
            <a:custGeom>
              <a:avLst/>
              <a:gdLst>
                <a:gd name="T0" fmla="*/ 19 w 97"/>
                <a:gd name="T1" fmla="*/ 83 h 197"/>
                <a:gd name="T2" fmla="*/ 4 w 97"/>
                <a:gd name="T3" fmla="*/ 96 h 197"/>
                <a:gd name="T4" fmla="*/ 5 w 97"/>
                <a:gd name="T5" fmla="*/ 101 h 197"/>
                <a:gd name="T6" fmla="*/ 57 w 97"/>
                <a:gd name="T7" fmla="*/ 175 h 197"/>
                <a:gd name="T8" fmla="*/ 21 w 97"/>
                <a:gd name="T9" fmla="*/ 101 h 197"/>
                <a:gd name="T10" fmla="*/ 19 w 97"/>
                <a:gd name="T11" fmla="*/ 83 h 197"/>
                <a:gd name="T12" fmla="*/ 2 w 97"/>
                <a:gd name="T13" fmla="*/ 86 h 197"/>
                <a:gd name="T14" fmla="*/ 18 w 97"/>
                <a:gd name="T15" fmla="*/ 66 h 197"/>
                <a:gd name="T16" fmla="*/ 24 w 97"/>
                <a:gd name="T17" fmla="*/ 12 h 197"/>
                <a:gd name="T18" fmla="*/ 2 w 97"/>
                <a:gd name="T19" fmla="*/ 86 h 197"/>
                <a:gd name="T20" fmla="*/ 22 w 97"/>
                <a:gd name="T21" fmla="*/ 63 h 197"/>
                <a:gd name="T22" fmla="*/ 28 w 97"/>
                <a:gd name="T23" fmla="*/ 57 h 197"/>
                <a:gd name="T24" fmla="*/ 37 w 97"/>
                <a:gd name="T25" fmla="*/ 0 h 197"/>
                <a:gd name="T26" fmla="*/ 26 w 97"/>
                <a:gd name="T27" fmla="*/ 10 h 197"/>
                <a:gd name="T28" fmla="*/ 22 w 97"/>
                <a:gd name="T29" fmla="*/ 63 h 197"/>
                <a:gd name="T30" fmla="*/ 97 w 97"/>
                <a:gd name="T31" fmla="*/ 197 h 197"/>
                <a:gd name="T32" fmla="*/ 37 w 97"/>
                <a:gd name="T33" fmla="*/ 111 h 197"/>
                <a:gd name="T34" fmla="*/ 29 w 97"/>
                <a:gd name="T35" fmla="*/ 76 h 197"/>
                <a:gd name="T36" fmla="*/ 23 w 97"/>
                <a:gd name="T37" fmla="*/ 80 h 197"/>
                <a:gd name="T38" fmla="*/ 26 w 97"/>
                <a:gd name="T39" fmla="*/ 100 h 197"/>
                <a:gd name="T40" fmla="*/ 62 w 97"/>
                <a:gd name="T41" fmla="*/ 179 h 197"/>
                <a:gd name="T42" fmla="*/ 97 w 97"/>
                <a:gd name="T43"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97">
                  <a:moveTo>
                    <a:pt x="19" y="83"/>
                  </a:moveTo>
                  <a:cubicBezTo>
                    <a:pt x="12" y="88"/>
                    <a:pt x="7" y="93"/>
                    <a:pt x="4" y="96"/>
                  </a:cubicBezTo>
                  <a:cubicBezTo>
                    <a:pt x="4" y="97"/>
                    <a:pt x="4" y="99"/>
                    <a:pt x="5" y="101"/>
                  </a:cubicBezTo>
                  <a:cubicBezTo>
                    <a:pt x="12" y="132"/>
                    <a:pt x="31" y="158"/>
                    <a:pt x="57" y="175"/>
                  </a:cubicBezTo>
                  <a:cubicBezTo>
                    <a:pt x="45" y="160"/>
                    <a:pt x="28" y="134"/>
                    <a:pt x="21" y="101"/>
                  </a:cubicBezTo>
                  <a:cubicBezTo>
                    <a:pt x="20" y="95"/>
                    <a:pt x="19" y="89"/>
                    <a:pt x="19" y="83"/>
                  </a:cubicBezTo>
                  <a:close/>
                  <a:moveTo>
                    <a:pt x="2" y="86"/>
                  </a:moveTo>
                  <a:cubicBezTo>
                    <a:pt x="6" y="79"/>
                    <a:pt x="12" y="72"/>
                    <a:pt x="18" y="66"/>
                  </a:cubicBezTo>
                  <a:cubicBezTo>
                    <a:pt x="17" y="42"/>
                    <a:pt x="21" y="23"/>
                    <a:pt x="24" y="12"/>
                  </a:cubicBezTo>
                  <a:cubicBezTo>
                    <a:pt x="8" y="32"/>
                    <a:pt x="0" y="58"/>
                    <a:pt x="2" y="86"/>
                  </a:cubicBezTo>
                  <a:close/>
                  <a:moveTo>
                    <a:pt x="22" y="63"/>
                  </a:moveTo>
                  <a:cubicBezTo>
                    <a:pt x="24" y="61"/>
                    <a:pt x="26" y="59"/>
                    <a:pt x="28" y="57"/>
                  </a:cubicBezTo>
                  <a:cubicBezTo>
                    <a:pt x="28" y="23"/>
                    <a:pt x="37" y="0"/>
                    <a:pt x="37" y="0"/>
                  </a:cubicBezTo>
                  <a:cubicBezTo>
                    <a:pt x="33" y="3"/>
                    <a:pt x="29" y="6"/>
                    <a:pt x="26" y="10"/>
                  </a:cubicBezTo>
                  <a:cubicBezTo>
                    <a:pt x="25" y="19"/>
                    <a:pt x="21" y="38"/>
                    <a:pt x="22" y="63"/>
                  </a:cubicBezTo>
                  <a:close/>
                  <a:moveTo>
                    <a:pt x="97" y="197"/>
                  </a:moveTo>
                  <a:cubicBezTo>
                    <a:pt x="97" y="197"/>
                    <a:pt x="56" y="172"/>
                    <a:pt x="37" y="111"/>
                  </a:cubicBezTo>
                  <a:cubicBezTo>
                    <a:pt x="33" y="99"/>
                    <a:pt x="31" y="87"/>
                    <a:pt x="29" y="76"/>
                  </a:cubicBezTo>
                  <a:cubicBezTo>
                    <a:pt x="27" y="77"/>
                    <a:pt x="25" y="79"/>
                    <a:pt x="23" y="80"/>
                  </a:cubicBezTo>
                  <a:cubicBezTo>
                    <a:pt x="23" y="87"/>
                    <a:pt x="24" y="93"/>
                    <a:pt x="26" y="100"/>
                  </a:cubicBezTo>
                  <a:cubicBezTo>
                    <a:pt x="33" y="137"/>
                    <a:pt x="51" y="164"/>
                    <a:pt x="62" y="179"/>
                  </a:cubicBezTo>
                  <a:cubicBezTo>
                    <a:pt x="71" y="184"/>
                    <a:pt x="83" y="192"/>
                    <a:pt x="97" y="197"/>
                  </a:cubicBezTo>
                  <a:close/>
                </a:path>
              </a:pathLst>
            </a:custGeom>
            <a:solidFill>
              <a:srgbClr val="F9F9F9">
                <a:alpha val="48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5" name="矩形 104"/>
          <p:cNvSpPr/>
          <p:nvPr/>
        </p:nvSpPr>
        <p:spPr>
          <a:xfrm>
            <a:off x="5794818" y="1575405"/>
            <a:ext cx="5168802" cy="1405501"/>
          </a:xfrm>
          <a:prstGeom prst="rect">
            <a:avLst/>
          </a:prstGeom>
        </p:spPr>
        <p:txBody>
          <a:bodyPr wrap="square" lIns="121908" tIns="60954" rIns="121908" bIns="60954">
            <a:spAutoFit/>
          </a:bodyPr>
          <a:lstStyle/>
          <a:p>
            <a:pPr algn="just">
              <a:lnSpc>
                <a:spcPts val="2000"/>
              </a:lnSpc>
            </a:pPr>
            <a:r>
              <a:rPr lang="en-US" altLang="zh-CN" dirty="0" smtClean="0">
                <a:latin typeface="微软雅黑" panose="020B0503020204020204" pitchFamily="34" charset="-122"/>
                <a:ea typeface="微软雅黑" panose="020B0503020204020204" pitchFamily="34" charset="-122"/>
              </a:rPr>
              <a:t>       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日，十三届全国人大三次会议表决通过了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中华人民共和国民法典</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，自</a:t>
            </a:r>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日起施行。婚姻法、继承法、民法通则、收养法、担保法、合同法、物权法、侵权责任法、民法总则同时废止。</a:t>
            </a:r>
            <a:endParaRPr lang="zh-CN" altLang="en-US" dirty="0">
              <a:latin typeface="微软雅黑" panose="020B0503020204020204" pitchFamily="34" charset="-122"/>
              <a:ea typeface="微软雅黑" panose="020B0503020204020204" pitchFamily="34" charset="-122"/>
            </a:endParaRPr>
          </a:p>
        </p:txBody>
      </p:sp>
      <p:sp>
        <p:nvSpPr>
          <p:cNvPr id="106" name="矩形 105"/>
          <p:cNvSpPr/>
          <p:nvPr/>
        </p:nvSpPr>
        <p:spPr>
          <a:xfrm>
            <a:off x="5637936" y="3662658"/>
            <a:ext cx="5168802" cy="1661981"/>
          </a:xfrm>
          <a:prstGeom prst="rect">
            <a:avLst/>
          </a:prstGeom>
        </p:spPr>
        <p:txBody>
          <a:bodyPr wrap="square" lIns="121908" tIns="60954" rIns="121908" bIns="60954">
            <a:spAutoFit/>
          </a:bodyPr>
          <a:lstStyle/>
          <a:p>
            <a:pPr algn="just">
              <a:lnSpc>
                <a:spcPts val="2000"/>
              </a:lnSpc>
            </a:pPr>
            <a:r>
              <a:rPr lang="zh-CN" altLang="en-US" dirty="0" smtClean="0">
                <a:latin typeface="微软雅黑" panose="020B0503020204020204" pitchFamily="34" charset="-122"/>
                <a:ea typeface="微软雅黑" panose="020B0503020204020204" pitchFamily="34" charset="-122"/>
              </a:rPr>
              <a:t>       香港</a:t>
            </a:r>
            <a:r>
              <a:rPr lang="zh-CN" altLang="en-US" dirty="0">
                <a:latin typeface="微软雅黑" panose="020B0503020204020204" pitchFamily="34" charset="-122"/>
                <a:ea typeface="微软雅黑" panose="020B0503020204020204" pitchFamily="34" charset="-122"/>
              </a:rPr>
              <a:t>国安法</a:t>
            </a:r>
            <a:r>
              <a:rPr lang="en-US" altLang="zh-CN" dirty="0">
                <a:latin typeface="微软雅黑" panose="020B0503020204020204" pitchFamily="34" charset="-122"/>
                <a:ea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日，全国人大常委会会议表决并全票通过</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中华人民共和国香港特别行政区维护国家安全法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。刚刚香港特区政府网站发布新闻公报，表示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中华人民共和国香港特别行政区维护国家安全法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即日晚上</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时正式生效。在公报中，香港特区政府</a:t>
            </a:r>
            <a:endParaRPr lang="zh-CN" altLang="en-US"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26"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45">
                                          <p:stCondLst>
                                            <p:cond delay="0"/>
                                          </p:stCondLst>
                                        </p:cTn>
                                        <p:tgtEl>
                                          <p:spTgt spid="15"/>
                                        </p:tgtEl>
                                      </p:cBhvr>
                                    </p:animEffect>
                                    <p:anim calcmode="lin" valueType="num">
                                      <p:cBhvr>
                                        <p:cTn id="18" dur="455"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2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2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23" dur="6">
                                          <p:stCondLst>
                                            <p:cond delay="162"/>
                                          </p:stCondLst>
                                        </p:cTn>
                                        <p:tgtEl>
                                          <p:spTgt spid="15"/>
                                        </p:tgtEl>
                                      </p:cBhvr>
                                      <p:to x="100000" y="60000"/>
                                    </p:animScale>
                                    <p:animScale>
                                      <p:cBhvr>
                                        <p:cTn id="24" dur="41" decel="50000">
                                          <p:stCondLst>
                                            <p:cond delay="169"/>
                                          </p:stCondLst>
                                        </p:cTn>
                                        <p:tgtEl>
                                          <p:spTgt spid="15"/>
                                        </p:tgtEl>
                                      </p:cBhvr>
                                      <p:to x="100000" y="100000"/>
                                    </p:animScale>
                                    <p:animScale>
                                      <p:cBhvr>
                                        <p:cTn id="25" dur="6">
                                          <p:stCondLst>
                                            <p:cond delay="328"/>
                                          </p:stCondLst>
                                        </p:cTn>
                                        <p:tgtEl>
                                          <p:spTgt spid="15"/>
                                        </p:tgtEl>
                                      </p:cBhvr>
                                      <p:to x="100000" y="80000"/>
                                    </p:animScale>
                                    <p:animScale>
                                      <p:cBhvr>
                                        <p:cTn id="26" dur="41" decel="50000">
                                          <p:stCondLst>
                                            <p:cond delay="335"/>
                                          </p:stCondLst>
                                        </p:cTn>
                                        <p:tgtEl>
                                          <p:spTgt spid="15"/>
                                        </p:tgtEl>
                                      </p:cBhvr>
                                      <p:to x="100000" y="100000"/>
                                    </p:animScale>
                                    <p:animScale>
                                      <p:cBhvr>
                                        <p:cTn id="27" dur="6">
                                          <p:stCondLst>
                                            <p:cond delay="410"/>
                                          </p:stCondLst>
                                        </p:cTn>
                                        <p:tgtEl>
                                          <p:spTgt spid="15"/>
                                        </p:tgtEl>
                                      </p:cBhvr>
                                      <p:to x="100000" y="90000"/>
                                    </p:animScale>
                                    <p:animScale>
                                      <p:cBhvr>
                                        <p:cTn id="28" dur="41" decel="50000">
                                          <p:stCondLst>
                                            <p:cond delay="417"/>
                                          </p:stCondLst>
                                        </p:cTn>
                                        <p:tgtEl>
                                          <p:spTgt spid="15"/>
                                        </p:tgtEl>
                                      </p:cBhvr>
                                      <p:to x="100000" y="100000"/>
                                    </p:animScale>
                                    <p:animScale>
                                      <p:cBhvr>
                                        <p:cTn id="29" dur="6">
                                          <p:stCondLst>
                                            <p:cond delay="452"/>
                                          </p:stCondLst>
                                        </p:cTn>
                                        <p:tgtEl>
                                          <p:spTgt spid="15"/>
                                        </p:tgtEl>
                                      </p:cBhvr>
                                      <p:to x="100000" y="95000"/>
                                    </p:animScale>
                                    <p:animScale>
                                      <p:cBhvr>
                                        <p:cTn id="30" dur="41" decel="50000">
                                          <p:stCondLst>
                                            <p:cond delay="459"/>
                                          </p:stCondLst>
                                        </p:cTn>
                                        <p:tgtEl>
                                          <p:spTgt spid="15"/>
                                        </p:tgtEl>
                                      </p:cBhvr>
                                      <p:to x="100000" y="100000"/>
                                    </p:animScale>
                                  </p:childTnLst>
                                </p:cTn>
                              </p:par>
                              <p:par>
                                <p:cTn id="31" presetID="26" presetClass="entr" presetSubtype="0" fill="hold" nodeType="withEffect">
                                  <p:stCondLst>
                                    <p:cond delay="2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145">
                                          <p:stCondLst>
                                            <p:cond delay="0"/>
                                          </p:stCondLst>
                                        </p:cTn>
                                        <p:tgtEl>
                                          <p:spTgt spid="23"/>
                                        </p:tgtEl>
                                      </p:cBhvr>
                                    </p:animEffect>
                                    <p:anim calcmode="lin" valueType="num">
                                      <p:cBhvr>
                                        <p:cTn id="34" dur="455"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5"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6"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37"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38"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39" dur="6">
                                          <p:stCondLst>
                                            <p:cond delay="162"/>
                                          </p:stCondLst>
                                        </p:cTn>
                                        <p:tgtEl>
                                          <p:spTgt spid="23"/>
                                        </p:tgtEl>
                                      </p:cBhvr>
                                      <p:to x="100000" y="60000"/>
                                    </p:animScale>
                                    <p:animScale>
                                      <p:cBhvr>
                                        <p:cTn id="40" dur="41" decel="50000">
                                          <p:stCondLst>
                                            <p:cond delay="169"/>
                                          </p:stCondLst>
                                        </p:cTn>
                                        <p:tgtEl>
                                          <p:spTgt spid="23"/>
                                        </p:tgtEl>
                                      </p:cBhvr>
                                      <p:to x="100000" y="100000"/>
                                    </p:animScale>
                                    <p:animScale>
                                      <p:cBhvr>
                                        <p:cTn id="41" dur="6">
                                          <p:stCondLst>
                                            <p:cond delay="328"/>
                                          </p:stCondLst>
                                        </p:cTn>
                                        <p:tgtEl>
                                          <p:spTgt spid="23"/>
                                        </p:tgtEl>
                                      </p:cBhvr>
                                      <p:to x="100000" y="80000"/>
                                    </p:animScale>
                                    <p:animScale>
                                      <p:cBhvr>
                                        <p:cTn id="42" dur="41" decel="50000">
                                          <p:stCondLst>
                                            <p:cond delay="335"/>
                                          </p:stCondLst>
                                        </p:cTn>
                                        <p:tgtEl>
                                          <p:spTgt spid="23"/>
                                        </p:tgtEl>
                                      </p:cBhvr>
                                      <p:to x="100000" y="100000"/>
                                    </p:animScale>
                                    <p:animScale>
                                      <p:cBhvr>
                                        <p:cTn id="43" dur="6">
                                          <p:stCondLst>
                                            <p:cond delay="410"/>
                                          </p:stCondLst>
                                        </p:cTn>
                                        <p:tgtEl>
                                          <p:spTgt spid="23"/>
                                        </p:tgtEl>
                                      </p:cBhvr>
                                      <p:to x="100000" y="90000"/>
                                    </p:animScale>
                                    <p:animScale>
                                      <p:cBhvr>
                                        <p:cTn id="44" dur="41" decel="50000">
                                          <p:stCondLst>
                                            <p:cond delay="417"/>
                                          </p:stCondLst>
                                        </p:cTn>
                                        <p:tgtEl>
                                          <p:spTgt spid="23"/>
                                        </p:tgtEl>
                                      </p:cBhvr>
                                      <p:to x="100000" y="100000"/>
                                    </p:animScale>
                                    <p:animScale>
                                      <p:cBhvr>
                                        <p:cTn id="45" dur="6">
                                          <p:stCondLst>
                                            <p:cond delay="452"/>
                                          </p:stCondLst>
                                        </p:cTn>
                                        <p:tgtEl>
                                          <p:spTgt spid="23"/>
                                        </p:tgtEl>
                                      </p:cBhvr>
                                      <p:to x="100000" y="95000"/>
                                    </p:animScale>
                                    <p:animScale>
                                      <p:cBhvr>
                                        <p:cTn id="46" dur="41" decel="50000">
                                          <p:stCondLst>
                                            <p:cond delay="459"/>
                                          </p:stCondLst>
                                        </p:cTn>
                                        <p:tgtEl>
                                          <p:spTgt spid="23"/>
                                        </p:tgtEl>
                                      </p:cBhvr>
                                      <p:to x="100000" y="100000"/>
                                    </p:animScale>
                                  </p:childTnLst>
                                </p:cTn>
                              </p:par>
                              <p:par>
                                <p:cTn id="47" presetID="26" presetClass="entr" presetSubtype="0" fill="hold" nodeType="withEffect">
                                  <p:stCondLst>
                                    <p:cond delay="50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145">
                                          <p:stCondLst>
                                            <p:cond delay="0"/>
                                          </p:stCondLst>
                                        </p:cTn>
                                        <p:tgtEl>
                                          <p:spTgt spid="31"/>
                                        </p:tgtEl>
                                      </p:cBhvr>
                                    </p:animEffect>
                                    <p:anim calcmode="lin" valueType="num">
                                      <p:cBhvr>
                                        <p:cTn id="50" dur="455"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31"/>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31"/>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31"/>
                                        </p:tgtEl>
                                        <p:attrNameLst>
                                          <p:attrName>ppt_y</p:attrName>
                                        </p:attrNameLst>
                                      </p:cBhvr>
                                      <p:tavLst>
                                        <p:tav tm="0" fmla="#ppt_y-sin(pi*$)/81">
                                          <p:val>
                                            <p:fltVal val="0"/>
                                          </p:val>
                                        </p:tav>
                                        <p:tav tm="100000">
                                          <p:val>
                                            <p:fltVal val="1"/>
                                          </p:val>
                                        </p:tav>
                                      </p:tavLst>
                                    </p:anim>
                                    <p:animScale>
                                      <p:cBhvr>
                                        <p:cTn id="55" dur="6">
                                          <p:stCondLst>
                                            <p:cond delay="162"/>
                                          </p:stCondLst>
                                        </p:cTn>
                                        <p:tgtEl>
                                          <p:spTgt spid="31"/>
                                        </p:tgtEl>
                                      </p:cBhvr>
                                      <p:to x="100000" y="60000"/>
                                    </p:animScale>
                                    <p:animScale>
                                      <p:cBhvr>
                                        <p:cTn id="56" dur="41" decel="50000">
                                          <p:stCondLst>
                                            <p:cond delay="169"/>
                                          </p:stCondLst>
                                        </p:cTn>
                                        <p:tgtEl>
                                          <p:spTgt spid="31"/>
                                        </p:tgtEl>
                                      </p:cBhvr>
                                      <p:to x="100000" y="100000"/>
                                    </p:animScale>
                                    <p:animScale>
                                      <p:cBhvr>
                                        <p:cTn id="57" dur="6">
                                          <p:stCondLst>
                                            <p:cond delay="328"/>
                                          </p:stCondLst>
                                        </p:cTn>
                                        <p:tgtEl>
                                          <p:spTgt spid="31"/>
                                        </p:tgtEl>
                                      </p:cBhvr>
                                      <p:to x="100000" y="80000"/>
                                    </p:animScale>
                                    <p:animScale>
                                      <p:cBhvr>
                                        <p:cTn id="58" dur="41" decel="50000">
                                          <p:stCondLst>
                                            <p:cond delay="335"/>
                                          </p:stCondLst>
                                        </p:cTn>
                                        <p:tgtEl>
                                          <p:spTgt spid="31"/>
                                        </p:tgtEl>
                                      </p:cBhvr>
                                      <p:to x="100000" y="100000"/>
                                    </p:animScale>
                                    <p:animScale>
                                      <p:cBhvr>
                                        <p:cTn id="59" dur="6">
                                          <p:stCondLst>
                                            <p:cond delay="410"/>
                                          </p:stCondLst>
                                        </p:cTn>
                                        <p:tgtEl>
                                          <p:spTgt spid="31"/>
                                        </p:tgtEl>
                                      </p:cBhvr>
                                      <p:to x="100000" y="90000"/>
                                    </p:animScale>
                                    <p:animScale>
                                      <p:cBhvr>
                                        <p:cTn id="60" dur="41" decel="50000">
                                          <p:stCondLst>
                                            <p:cond delay="417"/>
                                          </p:stCondLst>
                                        </p:cTn>
                                        <p:tgtEl>
                                          <p:spTgt spid="31"/>
                                        </p:tgtEl>
                                      </p:cBhvr>
                                      <p:to x="100000" y="100000"/>
                                    </p:animScale>
                                    <p:animScale>
                                      <p:cBhvr>
                                        <p:cTn id="61" dur="6">
                                          <p:stCondLst>
                                            <p:cond delay="452"/>
                                          </p:stCondLst>
                                        </p:cTn>
                                        <p:tgtEl>
                                          <p:spTgt spid="31"/>
                                        </p:tgtEl>
                                      </p:cBhvr>
                                      <p:to x="100000" y="95000"/>
                                    </p:animScale>
                                    <p:animScale>
                                      <p:cBhvr>
                                        <p:cTn id="62" dur="41" decel="50000">
                                          <p:stCondLst>
                                            <p:cond delay="459"/>
                                          </p:stCondLst>
                                        </p:cTn>
                                        <p:tgtEl>
                                          <p:spTgt spid="31"/>
                                        </p:tgtEl>
                                      </p:cBhvr>
                                      <p:to x="100000" y="100000"/>
                                    </p:animScale>
                                  </p:childTnLst>
                                </p:cTn>
                              </p:par>
                              <p:par>
                                <p:cTn id="63" presetID="26" presetClass="entr" presetSubtype="0" fill="hold" nodeType="withEffect">
                                  <p:stCondLst>
                                    <p:cond delay="700"/>
                                  </p:stCondLst>
                                  <p:childTnLst>
                                    <p:set>
                                      <p:cBhvr>
                                        <p:cTn id="64" dur="1" fill="hold">
                                          <p:stCondLst>
                                            <p:cond delay="0"/>
                                          </p:stCondLst>
                                        </p:cTn>
                                        <p:tgtEl>
                                          <p:spTgt spid="39"/>
                                        </p:tgtEl>
                                        <p:attrNameLst>
                                          <p:attrName>style.visibility</p:attrName>
                                        </p:attrNameLst>
                                      </p:cBhvr>
                                      <p:to>
                                        <p:strVal val="visible"/>
                                      </p:to>
                                    </p:set>
                                    <p:animEffect transition="in" filter="wipe(down)">
                                      <p:cBhvr>
                                        <p:cTn id="65" dur="145">
                                          <p:stCondLst>
                                            <p:cond delay="0"/>
                                          </p:stCondLst>
                                        </p:cTn>
                                        <p:tgtEl>
                                          <p:spTgt spid="39"/>
                                        </p:tgtEl>
                                      </p:cBhvr>
                                    </p:animEffect>
                                    <p:anim calcmode="lin" valueType="num">
                                      <p:cBhvr>
                                        <p:cTn id="66" dur="455"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7" dur="166"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8" dur="166" tmFilter="0, 0; 0.125,0.2665; 0.25,0.4; 0.375,0.465; 0.5,0.5;  0.625,0.535; 0.75,0.6; 0.875,0.7335; 1,1">
                                          <p:stCondLst>
                                            <p:cond delay="166"/>
                                          </p:stCondLst>
                                        </p:cTn>
                                        <p:tgtEl>
                                          <p:spTgt spid="39"/>
                                        </p:tgtEl>
                                        <p:attrNameLst>
                                          <p:attrName>ppt_y</p:attrName>
                                        </p:attrNameLst>
                                      </p:cBhvr>
                                      <p:tavLst>
                                        <p:tav tm="0" fmla="#ppt_y-sin(pi*$)/9">
                                          <p:val>
                                            <p:fltVal val="0"/>
                                          </p:val>
                                        </p:tav>
                                        <p:tav tm="100000">
                                          <p:val>
                                            <p:fltVal val="1"/>
                                          </p:val>
                                        </p:tav>
                                      </p:tavLst>
                                    </p:anim>
                                    <p:anim calcmode="lin" valueType="num">
                                      <p:cBhvr>
                                        <p:cTn id="69" dur="83" tmFilter="0, 0; 0.125,0.2665; 0.25,0.4; 0.375,0.465; 0.5,0.5;  0.625,0.535; 0.75,0.6; 0.875,0.7335; 1,1">
                                          <p:stCondLst>
                                            <p:cond delay="331"/>
                                          </p:stCondLst>
                                        </p:cTn>
                                        <p:tgtEl>
                                          <p:spTgt spid="39"/>
                                        </p:tgtEl>
                                        <p:attrNameLst>
                                          <p:attrName>ppt_y</p:attrName>
                                        </p:attrNameLst>
                                      </p:cBhvr>
                                      <p:tavLst>
                                        <p:tav tm="0" fmla="#ppt_y-sin(pi*$)/27">
                                          <p:val>
                                            <p:fltVal val="0"/>
                                          </p:val>
                                        </p:tav>
                                        <p:tav tm="100000">
                                          <p:val>
                                            <p:fltVal val="1"/>
                                          </p:val>
                                        </p:tav>
                                      </p:tavLst>
                                    </p:anim>
                                    <p:anim calcmode="lin" valueType="num">
                                      <p:cBhvr>
                                        <p:cTn id="70" dur="41" tmFilter="0, 0; 0.125,0.2665; 0.25,0.4; 0.375,0.465; 0.5,0.5;  0.625,0.535; 0.75,0.6; 0.875,0.7335; 1,1">
                                          <p:stCondLst>
                                            <p:cond delay="414"/>
                                          </p:stCondLst>
                                        </p:cTn>
                                        <p:tgtEl>
                                          <p:spTgt spid="39"/>
                                        </p:tgtEl>
                                        <p:attrNameLst>
                                          <p:attrName>ppt_y</p:attrName>
                                        </p:attrNameLst>
                                      </p:cBhvr>
                                      <p:tavLst>
                                        <p:tav tm="0" fmla="#ppt_y-sin(pi*$)/81">
                                          <p:val>
                                            <p:fltVal val="0"/>
                                          </p:val>
                                        </p:tav>
                                        <p:tav tm="100000">
                                          <p:val>
                                            <p:fltVal val="1"/>
                                          </p:val>
                                        </p:tav>
                                      </p:tavLst>
                                    </p:anim>
                                    <p:animScale>
                                      <p:cBhvr>
                                        <p:cTn id="71" dur="6">
                                          <p:stCondLst>
                                            <p:cond delay="162"/>
                                          </p:stCondLst>
                                        </p:cTn>
                                        <p:tgtEl>
                                          <p:spTgt spid="39"/>
                                        </p:tgtEl>
                                      </p:cBhvr>
                                      <p:to x="100000" y="60000"/>
                                    </p:animScale>
                                    <p:animScale>
                                      <p:cBhvr>
                                        <p:cTn id="72" dur="41" decel="50000">
                                          <p:stCondLst>
                                            <p:cond delay="169"/>
                                          </p:stCondLst>
                                        </p:cTn>
                                        <p:tgtEl>
                                          <p:spTgt spid="39"/>
                                        </p:tgtEl>
                                      </p:cBhvr>
                                      <p:to x="100000" y="100000"/>
                                    </p:animScale>
                                    <p:animScale>
                                      <p:cBhvr>
                                        <p:cTn id="73" dur="6">
                                          <p:stCondLst>
                                            <p:cond delay="328"/>
                                          </p:stCondLst>
                                        </p:cTn>
                                        <p:tgtEl>
                                          <p:spTgt spid="39"/>
                                        </p:tgtEl>
                                      </p:cBhvr>
                                      <p:to x="100000" y="80000"/>
                                    </p:animScale>
                                    <p:animScale>
                                      <p:cBhvr>
                                        <p:cTn id="74" dur="41" decel="50000">
                                          <p:stCondLst>
                                            <p:cond delay="335"/>
                                          </p:stCondLst>
                                        </p:cTn>
                                        <p:tgtEl>
                                          <p:spTgt spid="39"/>
                                        </p:tgtEl>
                                      </p:cBhvr>
                                      <p:to x="100000" y="100000"/>
                                    </p:animScale>
                                    <p:animScale>
                                      <p:cBhvr>
                                        <p:cTn id="75" dur="6">
                                          <p:stCondLst>
                                            <p:cond delay="410"/>
                                          </p:stCondLst>
                                        </p:cTn>
                                        <p:tgtEl>
                                          <p:spTgt spid="39"/>
                                        </p:tgtEl>
                                      </p:cBhvr>
                                      <p:to x="100000" y="90000"/>
                                    </p:animScale>
                                    <p:animScale>
                                      <p:cBhvr>
                                        <p:cTn id="76" dur="41" decel="50000">
                                          <p:stCondLst>
                                            <p:cond delay="417"/>
                                          </p:stCondLst>
                                        </p:cTn>
                                        <p:tgtEl>
                                          <p:spTgt spid="39"/>
                                        </p:tgtEl>
                                      </p:cBhvr>
                                      <p:to x="100000" y="100000"/>
                                    </p:animScale>
                                    <p:animScale>
                                      <p:cBhvr>
                                        <p:cTn id="77" dur="6">
                                          <p:stCondLst>
                                            <p:cond delay="452"/>
                                          </p:stCondLst>
                                        </p:cTn>
                                        <p:tgtEl>
                                          <p:spTgt spid="39"/>
                                        </p:tgtEl>
                                      </p:cBhvr>
                                      <p:to x="100000" y="95000"/>
                                    </p:animScale>
                                    <p:animScale>
                                      <p:cBhvr>
                                        <p:cTn id="78" dur="41" decel="50000">
                                          <p:stCondLst>
                                            <p:cond delay="459"/>
                                          </p:stCondLst>
                                        </p:cTn>
                                        <p:tgtEl>
                                          <p:spTgt spid="39"/>
                                        </p:tgtEl>
                                      </p:cBhvr>
                                      <p:to x="100000" y="100000"/>
                                    </p:animScale>
                                  </p:childTnLst>
                                </p:cTn>
                              </p:par>
                              <p:par>
                                <p:cTn id="79" presetID="26" presetClass="entr" presetSubtype="0" fill="hold" nodeType="withEffect">
                                  <p:stCondLst>
                                    <p:cond delay="1000"/>
                                  </p:stCondLst>
                                  <p:childTnLst>
                                    <p:set>
                                      <p:cBhvr>
                                        <p:cTn id="80" dur="1" fill="hold">
                                          <p:stCondLst>
                                            <p:cond delay="0"/>
                                          </p:stCondLst>
                                        </p:cTn>
                                        <p:tgtEl>
                                          <p:spTgt spid="47"/>
                                        </p:tgtEl>
                                        <p:attrNameLst>
                                          <p:attrName>style.visibility</p:attrName>
                                        </p:attrNameLst>
                                      </p:cBhvr>
                                      <p:to>
                                        <p:strVal val="visible"/>
                                      </p:to>
                                    </p:set>
                                    <p:animEffect transition="in" filter="wipe(down)">
                                      <p:cBhvr>
                                        <p:cTn id="81" dur="145">
                                          <p:stCondLst>
                                            <p:cond delay="0"/>
                                          </p:stCondLst>
                                        </p:cTn>
                                        <p:tgtEl>
                                          <p:spTgt spid="47"/>
                                        </p:tgtEl>
                                      </p:cBhvr>
                                    </p:animEffect>
                                    <p:anim calcmode="lin" valueType="num">
                                      <p:cBhvr>
                                        <p:cTn id="82" dur="455"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3" dur="166"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4" dur="166" tmFilter="0, 0; 0.125,0.2665; 0.25,0.4; 0.375,0.465; 0.5,0.5;  0.625,0.535; 0.75,0.6; 0.875,0.7335; 1,1">
                                          <p:stCondLst>
                                            <p:cond delay="166"/>
                                          </p:stCondLst>
                                        </p:cTn>
                                        <p:tgtEl>
                                          <p:spTgt spid="47"/>
                                        </p:tgtEl>
                                        <p:attrNameLst>
                                          <p:attrName>ppt_y</p:attrName>
                                        </p:attrNameLst>
                                      </p:cBhvr>
                                      <p:tavLst>
                                        <p:tav tm="0" fmla="#ppt_y-sin(pi*$)/9">
                                          <p:val>
                                            <p:fltVal val="0"/>
                                          </p:val>
                                        </p:tav>
                                        <p:tav tm="100000">
                                          <p:val>
                                            <p:fltVal val="1"/>
                                          </p:val>
                                        </p:tav>
                                      </p:tavLst>
                                    </p:anim>
                                    <p:anim calcmode="lin" valueType="num">
                                      <p:cBhvr>
                                        <p:cTn id="85" dur="83" tmFilter="0, 0; 0.125,0.2665; 0.25,0.4; 0.375,0.465; 0.5,0.5;  0.625,0.535; 0.75,0.6; 0.875,0.7335; 1,1">
                                          <p:stCondLst>
                                            <p:cond delay="331"/>
                                          </p:stCondLst>
                                        </p:cTn>
                                        <p:tgtEl>
                                          <p:spTgt spid="47"/>
                                        </p:tgtEl>
                                        <p:attrNameLst>
                                          <p:attrName>ppt_y</p:attrName>
                                        </p:attrNameLst>
                                      </p:cBhvr>
                                      <p:tavLst>
                                        <p:tav tm="0" fmla="#ppt_y-sin(pi*$)/27">
                                          <p:val>
                                            <p:fltVal val="0"/>
                                          </p:val>
                                        </p:tav>
                                        <p:tav tm="100000">
                                          <p:val>
                                            <p:fltVal val="1"/>
                                          </p:val>
                                        </p:tav>
                                      </p:tavLst>
                                    </p:anim>
                                    <p:anim calcmode="lin" valueType="num">
                                      <p:cBhvr>
                                        <p:cTn id="86" dur="41" tmFilter="0, 0; 0.125,0.2665; 0.25,0.4; 0.375,0.465; 0.5,0.5;  0.625,0.535; 0.75,0.6; 0.875,0.7335; 1,1">
                                          <p:stCondLst>
                                            <p:cond delay="414"/>
                                          </p:stCondLst>
                                        </p:cTn>
                                        <p:tgtEl>
                                          <p:spTgt spid="47"/>
                                        </p:tgtEl>
                                        <p:attrNameLst>
                                          <p:attrName>ppt_y</p:attrName>
                                        </p:attrNameLst>
                                      </p:cBhvr>
                                      <p:tavLst>
                                        <p:tav tm="0" fmla="#ppt_y-sin(pi*$)/81">
                                          <p:val>
                                            <p:fltVal val="0"/>
                                          </p:val>
                                        </p:tav>
                                        <p:tav tm="100000">
                                          <p:val>
                                            <p:fltVal val="1"/>
                                          </p:val>
                                        </p:tav>
                                      </p:tavLst>
                                    </p:anim>
                                    <p:animScale>
                                      <p:cBhvr>
                                        <p:cTn id="87" dur="6">
                                          <p:stCondLst>
                                            <p:cond delay="162"/>
                                          </p:stCondLst>
                                        </p:cTn>
                                        <p:tgtEl>
                                          <p:spTgt spid="47"/>
                                        </p:tgtEl>
                                      </p:cBhvr>
                                      <p:to x="100000" y="60000"/>
                                    </p:animScale>
                                    <p:animScale>
                                      <p:cBhvr>
                                        <p:cTn id="88" dur="41" decel="50000">
                                          <p:stCondLst>
                                            <p:cond delay="169"/>
                                          </p:stCondLst>
                                        </p:cTn>
                                        <p:tgtEl>
                                          <p:spTgt spid="47"/>
                                        </p:tgtEl>
                                      </p:cBhvr>
                                      <p:to x="100000" y="100000"/>
                                    </p:animScale>
                                    <p:animScale>
                                      <p:cBhvr>
                                        <p:cTn id="89" dur="6">
                                          <p:stCondLst>
                                            <p:cond delay="328"/>
                                          </p:stCondLst>
                                        </p:cTn>
                                        <p:tgtEl>
                                          <p:spTgt spid="47"/>
                                        </p:tgtEl>
                                      </p:cBhvr>
                                      <p:to x="100000" y="80000"/>
                                    </p:animScale>
                                    <p:animScale>
                                      <p:cBhvr>
                                        <p:cTn id="90" dur="41" decel="50000">
                                          <p:stCondLst>
                                            <p:cond delay="335"/>
                                          </p:stCondLst>
                                        </p:cTn>
                                        <p:tgtEl>
                                          <p:spTgt spid="47"/>
                                        </p:tgtEl>
                                      </p:cBhvr>
                                      <p:to x="100000" y="100000"/>
                                    </p:animScale>
                                    <p:animScale>
                                      <p:cBhvr>
                                        <p:cTn id="91" dur="6">
                                          <p:stCondLst>
                                            <p:cond delay="410"/>
                                          </p:stCondLst>
                                        </p:cTn>
                                        <p:tgtEl>
                                          <p:spTgt spid="47"/>
                                        </p:tgtEl>
                                      </p:cBhvr>
                                      <p:to x="100000" y="90000"/>
                                    </p:animScale>
                                    <p:animScale>
                                      <p:cBhvr>
                                        <p:cTn id="92" dur="41" decel="50000">
                                          <p:stCondLst>
                                            <p:cond delay="417"/>
                                          </p:stCondLst>
                                        </p:cTn>
                                        <p:tgtEl>
                                          <p:spTgt spid="47"/>
                                        </p:tgtEl>
                                      </p:cBhvr>
                                      <p:to x="100000" y="100000"/>
                                    </p:animScale>
                                    <p:animScale>
                                      <p:cBhvr>
                                        <p:cTn id="93" dur="6">
                                          <p:stCondLst>
                                            <p:cond delay="452"/>
                                          </p:stCondLst>
                                        </p:cTn>
                                        <p:tgtEl>
                                          <p:spTgt spid="47"/>
                                        </p:tgtEl>
                                      </p:cBhvr>
                                      <p:to x="100000" y="95000"/>
                                    </p:animScale>
                                    <p:animScale>
                                      <p:cBhvr>
                                        <p:cTn id="94" dur="41" decel="50000">
                                          <p:stCondLst>
                                            <p:cond delay="459"/>
                                          </p:stCondLst>
                                        </p:cTn>
                                        <p:tgtEl>
                                          <p:spTgt spid="47"/>
                                        </p:tgtEl>
                                      </p:cBhvr>
                                      <p:to x="100000" y="100000"/>
                                    </p:animScale>
                                  </p:childTnLst>
                                </p:cTn>
                              </p:par>
                              <p:par>
                                <p:cTn id="95" presetID="26" presetClass="entr" presetSubtype="0" fill="hold" nodeType="withEffect">
                                  <p:stCondLst>
                                    <p:cond delay="800"/>
                                  </p:stCondLst>
                                  <p:childTnLst>
                                    <p:set>
                                      <p:cBhvr>
                                        <p:cTn id="96" dur="1" fill="hold">
                                          <p:stCondLst>
                                            <p:cond delay="0"/>
                                          </p:stCondLst>
                                        </p:cTn>
                                        <p:tgtEl>
                                          <p:spTgt spid="55"/>
                                        </p:tgtEl>
                                        <p:attrNameLst>
                                          <p:attrName>style.visibility</p:attrName>
                                        </p:attrNameLst>
                                      </p:cBhvr>
                                      <p:to>
                                        <p:strVal val="visible"/>
                                      </p:to>
                                    </p:set>
                                    <p:animEffect transition="in" filter="wipe(down)">
                                      <p:cBhvr>
                                        <p:cTn id="97" dur="145">
                                          <p:stCondLst>
                                            <p:cond delay="0"/>
                                          </p:stCondLst>
                                        </p:cTn>
                                        <p:tgtEl>
                                          <p:spTgt spid="55"/>
                                        </p:tgtEl>
                                      </p:cBhvr>
                                    </p:animEffect>
                                    <p:anim calcmode="lin" valueType="num">
                                      <p:cBhvr>
                                        <p:cTn id="98" dur="455"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9" dur="166"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0" dur="166" tmFilter="0, 0; 0.125,0.2665; 0.25,0.4; 0.375,0.465; 0.5,0.5;  0.625,0.535; 0.75,0.6; 0.875,0.7335; 1,1">
                                          <p:stCondLst>
                                            <p:cond delay="166"/>
                                          </p:stCondLst>
                                        </p:cTn>
                                        <p:tgtEl>
                                          <p:spTgt spid="55"/>
                                        </p:tgtEl>
                                        <p:attrNameLst>
                                          <p:attrName>ppt_y</p:attrName>
                                        </p:attrNameLst>
                                      </p:cBhvr>
                                      <p:tavLst>
                                        <p:tav tm="0" fmla="#ppt_y-sin(pi*$)/9">
                                          <p:val>
                                            <p:fltVal val="0"/>
                                          </p:val>
                                        </p:tav>
                                        <p:tav tm="100000">
                                          <p:val>
                                            <p:fltVal val="1"/>
                                          </p:val>
                                        </p:tav>
                                      </p:tavLst>
                                    </p:anim>
                                    <p:anim calcmode="lin" valueType="num">
                                      <p:cBhvr>
                                        <p:cTn id="101" dur="83" tmFilter="0, 0; 0.125,0.2665; 0.25,0.4; 0.375,0.465; 0.5,0.5;  0.625,0.535; 0.75,0.6; 0.875,0.7335; 1,1">
                                          <p:stCondLst>
                                            <p:cond delay="331"/>
                                          </p:stCondLst>
                                        </p:cTn>
                                        <p:tgtEl>
                                          <p:spTgt spid="55"/>
                                        </p:tgtEl>
                                        <p:attrNameLst>
                                          <p:attrName>ppt_y</p:attrName>
                                        </p:attrNameLst>
                                      </p:cBhvr>
                                      <p:tavLst>
                                        <p:tav tm="0" fmla="#ppt_y-sin(pi*$)/27">
                                          <p:val>
                                            <p:fltVal val="0"/>
                                          </p:val>
                                        </p:tav>
                                        <p:tav tm="100000">
                                          <p:val>
                                            <p:fltVal val="1"/>
                                          </p:val>
                                        </p:tav>
                                      </p:tavLst>
                                    </p:anim>
                                    <p:anim calcmode="lin" valueType="num">
                                      <p:cBhvr>
                                        <p:cTn id="102" dur="41" tmFilter="0, 0; 0.125,0.2665; 0.25,0.4; 0.375,0.465; 0.5,0.5;  0.625,0.535; 0.75,0.6; 0.875,0.7335; 1,1">
                                          <p:stCondLst>
                                            <p:cond delay="414"/>
                                          </p:stCondLst>
                                        </p:cTn>
                                        <p:tgtEl>
                                          <p:spTgt spid="55"/>
                                        </p:tgtEl>
                                        <p:attrNameLst>
                                          <p:attrName>ppt_y</p:attrName>
                                        </p:attrNameLst>
                                      </p:cBhvr>
                                      <p:tavLst>
                                        <p:tav tm="0" fmla="#ppt_y-sin(pi*$)/81">
                                          <p:val>
                                            <p:fltVal val="0"/>
                                          </p:val>
                                        </p:tav>
                                        <p:tav tm="100000">
                                          <p:val>
                                            <p:fltVal val="1"/>
                                          </p:val>
                                        </p:tav>
                                      </p:tavLst>
                                    </p:anim>
                                    <p:animScale>
                                      <p:cBhvr>
                                        <p:cTn id="103" dur="6">
                                          <p:stCondLst>
                                            <p:cond delay="162"/>
                                          </p:stCondLst>
                                        </p:cTn>
                                        <p:tgtEl>
                                          <p:spTgt spid="55"/>
                                        </p:tgtEl>
                                      </p:cBhvr>
                                      <p:to x="100000" y="60000"/>
                                    </p:animScale>
                                    <p:animScale>
                                      <p:cBhvr>
                                        <p:cTn id="104" dur="41" decel="50000">
                                          <p:stCondLst>
                                            <p:cond delay="169"/>
                                          </p:stCondLst>
                                        </p:cTn>
                                        <p:tgtEl>
                                          <p:spTgt spid="55"/>
                                        </p:tgtEl>
                                      </p:cBhvr>
                                      <p:to x="100000" y="100000"/>
                                    </p:animScale>
                                    <p:animScale>
                                      <p:cBhvr>
                                        <p:cTn id="105" dur="6">
                                          <p:stCondLst>
                                            <p:cond delay="328"/>
                                          </p:stCondLst>
                                        </p:cTn>
                                        <p:tgtEl>
                                          <p:spTgt spid="55"/>
                                        </p:tgtEl>
                                      </p:cBhvr>
                                      <p:to x="100000" y="80000"/>
                                    </p:animScale>
                                    <p:animScale>
                                      <p:cBhvr>
                                        <p:cTn id="106" dur="41" decel="50000">
                                          <p:stCondLst>
                                            <p:cond delay="335"/>
                                          </p:stCondLst>
                                        </p:cTn>
                                        <p:tgtEl>
                                          <p:spTgt spid="55"/>
                                        </p:tgtEl>
                                      </p:cBhvr>
                                      <p:to x="100000" y="100000"/>
                                    </p:animScale>
                                    <p:animScale>
                                      <p:cBhvr>
                                        <p:cTn id="107" dur="6">
                                          <p:stCondLst>
                                            <p:cond delay="410"/>
                                          </p:stCondLst>
                                        </p:cTn>
                                        <p:tgtEl>
                                          <p:spTgt spid="55"/>
                                        </p:tgtEl>
                                      </p:cBhvr>
                                      <p:to x="100000" y="90000"/>
                                    </p:animScale>
                                    <p:animScale>
                                      <p:cBhvr>
                                        <p:cTn id="108" dur="41" decel="50000">
                                          <p:stCondLst>
                                            <p:cond delay="417"/>
                                          </p:stCondLst>
                                        </p:cTn>
                                        <p:tgtEl>
                                          <p:spTgt spid="55"/>
                                        </p:tgtEl>
                                      </p:cBhvr>
                                      <p:to x="100000" y="100000"/>
                                    </p:animScale>
                                    <p:animScale>
                                      <p:cBhvr>
                                        <p:cTn id="109" dur="6">
                                          <p:stCondLst>
                                            <p:cond delay="452"/>
                                          </p:stCondLst>
                                        </p:cTn>
                                        <p:tgtEl>
                                          <p:spTgt spid="55"/>
                                        </p:tgtEl>
                                      </p:cBhvr>
                                      <p:to x="100000" y="95000"/>
                                    </p:animScale>
                                    <p:animScale>
                                      <p:cBhvr>
                                        <p:cTn id="110" dur="41" decel="50000">
                                          <p:stCondLst>
                                            <p:cond delay="459"/>
                                          </p:stCondLst>
                                        </p:cTn>
                                        <p:tgtEl>
                                          <p:spTgt spid="55"/>
                                        </p:tgtEl>
                                      </p:cBhvr>
                                      <p:to x="100000" y="100000"/>
                                    </p:animScale>
                                  </p:childTnLst>
                                </p:cTn>
                              </p:par>
                              <p:par>
                                <p:cTn id="111" presetID="26" presetClass="entr" presetSubtype="0" fill="hold" nodeType="withEffect">
                                  <p:stCondLst>
                                    <p:cond delay="1100"/>
                                  </p:stCondLst>
                                  <p:childTnLst>
                                    <p:set>
                                      <p:cBhvr>
                                        <p:cTn id="112" dur="1" fill="hold">
                                          <p:stCondLst>
                                            <p:cond delay="0"/>
                                          </p:stCondLst>
                                        </p:cTn>
                                        <p:tgtEl>
                                          <p:spTgt spid="63"/>
                                        </p:tgtEl>
                                        <p:attrNameLst>
                                          <p:attrName>style.visibility</p:attrName>
                                        </p:attrNameLst>
                                      </p:cBhvr>
                                      <p:to>
                                        <p:strVal val="visible"/>
                                      </p:to>
                                    </p:set>
                                    <p:animEffect transition="in" filter="wipe(down)">
                                      <p:cBhvr>
                                        <p:cTn id="113" dur="145">
                                          <p:stCondLst>
                                            <p:cond delay="0"/>
                                          </p:stCondLst>
                                        </p:cTn>
                                        <p:tgtEl>
                                          <p:spTgt spid="63"/>
                                        </p:tgtEl>
                                      </p:cBhvr>
                                    </p:animEffect>
                                    <p:anim calcmode="lin" valueType="num">
                                      <p:cBhvr>
                                        <p:cTn id="114" dur="455"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15" dur="166"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16" dur="166" tmFilter="0, 0; 0.125,0.2665; 0.25,0.4; 0.375,0.465; 0.5,0.5;  0.625,0.535; 0.75,0.6; 0.875,0.7335; 1,1">
                                          <p:stCondLst>
                                            <p:cond delay="166"/>
                                          </p:stCondLst>
                                        </p:cTn>
                                        <p:tgtEl>
                                          <p:spTgt spid="63"/>
                                        </p:tgtEl>
                                        <p:attrNameLst>
                                          <p:attrName>ppt_y</p:attrName>
                                        </p:attrNameLst>
                                      </p:cBhvr>
                                      <p:tavLst>
                                        <p:tav tm="0" fmla="#ppt_y-sin(pi*$)/9">
                                          <p:val>
                                            <p:fltVal val="0"/>
                                          </p:val>
                                        </p:tav>
                                        <p:tav tm="100000">
                                          <p:val>
                                            <p:fltVal val="1"/>
                                          </p:val>
                                        </p:tav>
                                      </p:tavLst>
                                    </p:anim>
                                    <p:anim calcmode="lin" valueType="num">
                                      <p:cBhvr>
                                        <p:cTn id="117" dur="83" tmFilter="0, 0; 0.125,0.2665; 0.25,0.4; 0.375,0.465; 0.5,0.5;  0.625,0.535; 0.75,0.6; 0.875,0.7335; 1,1">
                                          <p:stCondLst>
                                            <p:cond delay="331"/>
                                          </p:stCondLst>
                                        </p:cTn>
                                        <p:tgtEl>
                                          <p:spTgt spid="63"/>
                                        </p:tgtEl>
                                        <p:attrNameLst>
                                          <p:attrName>ppt_y</p:attrName>
                                        </p:attrNameLst>
                                      </p:cBhvr>
                                      <p:tavLst>
                                        <p:tav tm="0" fmla="#ppt_y-sin(pi*$)/27">
                                          <p:val>
                                            <p:fltVal val="0"/>
                                          </p:val>
                                        </p:tav>
                                        <p:tav tm="100000">
                                          <p:val>
                                            <p:fltVal val="1"/>
                                          </p:val>
                                        </p:tav>
                                      </p:tavLst>
                                    </p:anim>
                                    <p:anim calcmode="lin" valueType="num">
                                      <p:cBhvr>
                                        <p:cTn id="118" dur="41" tmFilter="0, 0; 0.125,0.2665; 0.25,0.4; 0.375,0.465; 0.5,0.5;  0.625,0.535; 0.75,0.6; 0.875,0.7335; 1,1">
                                          <p:stCondLst>
                                            <p:cond delay="414"/>
                                          </p:stCondLst>
                                        </p:cTn>
                                        <p:tgtEl>
                                          <p:spTgt spid="63"/>
                                        </p:tgtEl>
                                        <p:attrNameLst>
                                          <p:attrName>ppt_y</p:attrName>
                                        </p:attrNameLst>
                                      </p:cBhvr>
                                      <p:tavLst>
                                        <p:tav tm="0" fmla="#ppt_y-sin(pi*$)/81">
                                          <p:val>
                                            <p:fltVal val="0"/>
                                          </p:val>
                                        </p:tav>
                                        <p:tav tm="100000">
                                          <p:val>
                                            <p:fltVal val="1"/>
                                          </p:val>
                                        </p:tav>
                                      </p:tavLst>
                                    </p:anim>
                                    <p:animScale>
                                      <p:cBhvr>
                                        <p:cTn id="119" dur="6">
                                          <p:stCondLst>
                                            <p:cond delay="162"/>
                                          </p:stCondLst>
                                        </p:cTn>
                                        <p:tgtEl>
                                          <p:spTgt spid="63"/>
                                        </p:tgtEl>
                                      </p:cBhvr>
                                      <p:to x="100000" y="60000"/>
                                    </p:animScale>
                                    <p:animScale>
                                      <p:cBhvr>
                                        <p:cTn id="120" dur="41" decel="50000">
                                          <p:stCondLst>
                                            <p:cond delay="169"/>
                                          </p:stCondLst>
                                        </p:cTn>
                                        <p:tgtEl>
                                          <p:spTgt spid="63"/>
                                        </p:tgtEl>
                                      </p:cBhvr>
                                      <p:to x="100000" y="100000"/>
                                    </p:animScale>
                                    <p:animScale>
                                      <p:cBhvr>
                                        <p:cTn id="121" dur="6">
                                          <p:stCondLst>
                                            <p:cond delay="328"/>
                                          </p:stCondLst>
                                        </p:cTn>
                                        <p:tgtEl>
                                          <p:spTgt spid="63"/>
                                        </p:tgtEl>
                                      </p:cBhvr>
                                      <p:to x="100000" y="80000"/>
                                    </p:animScale>
                                    <p:animScale>
                                      <p:cBhvr>
                                        <p:cTn id="122" dur="41" decel="50000">
                                          <p:stCondLst>
                                            <p:cond delay="335"/>
                                          </p:stCondLst>
                                        </p:cTn>
                                        <p:tgtEl>
                                          <p:spTgt spid="63"/>
                                        </p:tgtEl>
                                      </p:cBhvr>
                                      <p:to x="100000" y="100000"/>
                                    </p:animScale>
                                    <p:animScale>
                                      <p:cBhvr>
                                        <p:cTn id="123" dur="6">
                                          <p:stCondLst>
                                            <p:cond delay="410"/>
                                          </p:stCondLst>
                                        </p:cTn>
                                        <p:tgtEl>
                                          <p:spTgt spid="63"/>
                                        </p:tgtEl>
                                      </p:cBhvr>
                                      <p:to x="100000" y="90000"/>
                                    </p:animScale>
                                    <p:animScale>
                                      <p:cBhvr>
                                        <p:cTn id="124" dur="41" decel="50000">
                                          <p:stCondLst>
                                            <p:cond delay="417"/>
                                          </p:stCondLst>
                                        </p:cTn>
                                        <p:tgtEl>
                                          <p:spTgt spid="63"/>
                                        </p:tgtEl>
                                      </p:cBhvr>
                                      <p:to x="100000" y="100000"/>
                                    </p:animScale>
                                    <p:animScale>
                                      <p:cBhvr>
                                        <p:cTn id="125" dur="6">
                                          <p:stCondLst>
                                            <p:cond delay="452"/>
                                          </p:stCondLst>
                                        </p:cTn>
                                        <p:tgtEl>
                                          <p:spTgt spid="63"/>
                                        </p:tgtEl>
                                      </p:cBhvr>
                                      <p:to x="100000" y="95000"/>
                                    </p:animScale>
                                    <p:animScale>
                                      <p:cBhvr>
                                        <p:cTn id="126" dur="41" decel="50000">
                                          <p:stCondLst>
                                            <p:cond delay="459"/>
                                          </p:stCondLst>
                                        </p:cTn>
                                        <p:tgtEl>
                                          <p:spTgt spid="63"/>
                                        </p:tgtEl>
                                      </p:cBhvr>
                                      <p:to x="100000" y="100000"/>
                                    </p:animScale>
                                  </p:childTnLst>
                                </p:cTn>
                              </p:par>
                              <p:par>
                                <p:cTn id="127" presetID="26" presetClass="entr" presetSubtype="0" fill="hold" nodeType="withEffect">
                                  <p:stCondLst>
                                    <p:cond delay="1300"/>
                                  </p:stCondLst>
                                  <p:childTnLst>
                                    <p:set>
                                      <p:cBhvr>
                                        <p:cTn id="128" dur="1" fill="hold">
                                          <p:stCondLst>
                                            <p:cond delay="0"/>
                                          </p:stCondLst>
                                        </p:cTn>
                                        <p:tgtEl>
                                          <p:spTgt spid="71"/>
                                        </p:tgtEl>
                                        <p:attrNameLst>
                                          <p:attrName>style.visibility</p:attrName>
                                        </p:attrNameLst>
                                      </p:cBhvr>
                                      <p:to>
                                        <p:strVal val="visible"/>
                                      </p:to>
                                    </p:set>
                                    <p:animEffect transition="in" filter="wipe(down)">
                                      <p:cBhvr>
                                        <p:cTn id="129" dur="145">
                                          <p:stCondLst>
                                            <p:cond delay="0"/>
                                          </p:stCondLst>
                                        </p:cTn>
                                        <p:tgtEl>
                                          <p:spTgt spid="71"/>
                                        </p:tgtEl>
                                      </p:cBhvr>
                                    </p:animEffect>
                                    <p:anim calcmode="lin" valueType="num">
                                      <p:cBhvr>
                                        <p:cTn id="130" dur="455"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31" dur="166"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32" dur="166" tmFilter="0, 0; 0.125,0.2665; 0.25,0.4; 0.375,0.465; 0.5,0.5;  0.625,0.535; 0.75,0.6; 0.875,0.7335; 1,1">
                                          <p:stCondLst>
                                            <p:cond delay="166"/>
                                          </p:stCondLst>
                                        </p:cTn>
                                        <p:tgtEl>
                                          <p:spTgt spid="71"/>
                                        </p:tgtEl>
                                        <p:attrNameLst>
                                          <p:attrName>ppt_y</p:attrName>
                                        </p:attrNameLst>
                                      </p:cBhvr>
                                      <p:tavLst>
                                        <p:tav tm="0" fmla="#ppt_y-sin(pi*$)/9">
                                          <p:val>
                                            <p:fltVal val="0"/>
                                          </p:val>
                                        </p:tav>
                                        <p:tav tm="100000">
                                          <p:val>
                                            <p:fltVal val="1"/>
                                          </p:val>
                                        </p:tav>
                                      </p:tavLst>
                                    </p:anim>
                                    <p:anim calcmode="lin" valueType="num">
                                      <p:cBhvr>
                                        <p:cTn id="133" dur="83" tmFilter="0, 0; 0.125,0.2665; 0.25,0.4; 0.375,0.465; 0.5,0.5;  0.625,0.535; 0.75,0.6; 0.875,0.7335; 1,1">
                                          <p:stCondLst>
                                            <p:cond delay="331"/>
                                          </p:stCondLst>
                                        </p:cTn>
                                        <p:tgtEl>
                                          <p:spTgt spid="71"/>
                                        </p:tgtEl>
                                        <p:attrNameLst>
                                          <p:attrName>ppt_y</p:attrName>
                                        </p:attrNameLst>
                                      </p:cBhvr>
                                      <p:tavLst>
                                        <p:tav tm="0" fmla="#ppt_y-sin(pi*$)/27">
                                          <p:val>
                                            <p:fltVal val="0"/>
                                          </p:val>
                                        </p:tav>
                                        <p:tav tm="100000">
                                          <p:val>
                                            <p:fltVal val="1"/>
                                          </p:val>
                                        </p:tav>
                                      </p:tavLst>
                                    </p:anim>
                                    <p:anim calcmode="lin" valueType="num">
                                      <p:cBhvr>
                                        <p:cTn id="134" dur="41" tmFilter="0, 0; 0.125,0.2665; 0.25,0.4; 0.375,0.465; 0.5,0.5;  0.625,0.535; 0.75,0.6; 0.875,0.7335; 1,1">
                                          <p:stCondLst>
                                            <p:cond delay="414"/>
                                          </p:stCondLst>
                                        </p:cTn>
                                        <p:tgtEl>
                                          <p:spTgt spid="71"/>
                                        </p:tgtEl>
                                        <p:attrNameLst>
                                          <p:attrName>ppt_y</p:attrName>
                                        </p:attrNameLst>
                                      </p:cBhvr>
                                      <p:tavLst>
                                        <p:tav tm="0" fmla="#ppt_y-sin(pi*$)/81">
                                          <p:val>
                                            <p:fltVal val="0"/>
                                          </p:val>
                                        </p:tav>
                                        <p:tav tm="100000">
                                          <p:val>
                                            <p:fltVal val="1"/>
                                          </p:val>
                                        </p:tav>
                                      </p:tavLst>
                                    </p:anim>
                                    <p:animScale>
                                      <p:cBhvr>
                                        <p:cTn id="135" dur="6">
                                          <p:stCondLst>
                                            <p:cond delay="162"/>
                                          </p:stCondLst>
                                        </p:cTn>
                                        <p:tgtEl>
                                          <p:spTgt spid="71"/>
                                        </p:tgtEl>
                                      </p:cBhvr>
                                      <p:to x="100000" y="60000"/>
                                    </p:animScale>
                                    <p:animScale>
                                      <p:cBhvr>
                                        <p:cTn id="136" dur="41" decel="50000">
                                          <p:stCondLst>
                                            <p:cond delay="169"/>
                                          </p:stCondLst>
                                        </p:cTn>
                                        <p:tgtEl>
                                          <p:spTgt spid="71"/>
                                        </p:tgtEl>
                                      </p:cBhvr>
                                      <p:to x="100000" y="100000"/>
                                    </p:animScale>
                                    <p:animScale>
                                      <p:cBhvr>
                                        <p:cTn id="137" dur="6">
                                          <p:stCondLst>
                                            <p:cond delay="328"/>
                                          </p:stCondLst>
                                        </p:cTn>
                                        <p:tgtEl>
                                          <p:spTgt spid="71"/>
                                        </p:tgtEl>
                                      </p:cBhvr>
                                      <p:to x="100000" y="80000"/>
                                    </p:animScale>
                                    <p:animScale>
                                      <p:cBhvr>
                                        <p:cTn id="138" dur="41" decel="50000">
                                          <p:stCondLst>
                                            <p:cond delay="335"/>
                                          </p:stCondLst>
                                        </p:cTn>
                                        <p:tgtEl>
                                          <p:spTgt spid="71"/>
                                        </p:tgtEl>
                                      </p:cBhvr>
                                      <p:to x="100000" y="100000"/>
                                    </p:animScale>
                                    <p:animScale>
                                      <p:cBhvr>
                                        <p:cTn id="139" dur="6">
                                          <p:stCondLst>
                                            <p:cond delay="410"/>
                                          </p:stCondLst>
                                        </p:cTn>
                                        <p:tgtEl>
                                          <p:spTgt spid="71"/>
                                        </p:tgtEl>
                                      </p:cBhvr>
                                      <p:to x="100000" y="90000"/>
                                    </p:animScale>
                                    <p:animScale>
                                      <p:cBhvr>
                                        <p:cTn id="140" dur="41" decel="50000">
                                          <p:stCondLst>
                                            <p:cond delay="417"/>
                                          </p:stCondLst>
                                        </p:cTn>
                                        <p:tgtEl>
                                          <p:spTgt spid="71"/>
                                        </p:tgtEl>
                                      </p:cBhvr>
                                      <p:to x="100000" y="100000"/>
                                    </p:animScale>
                                    <p:animScale>
                                      <p:cBhvr>
                                        <p:cTn id="141" dur="6">
                                          <p:stCondLst>
                                            <p:cond delay="452"/>
                                          </p:stCondLst>
                                        </p:cTn>
                                        <p:tgtEl>
                                          <p:spTgt spid="71"/>
                                        </p:tgtEl>
                                      </p:cBhvr>
                                      <p:to x="100000" y="95000"/>
                                    </p:animScale>
                                    <p:animScale>
                                      <p:cBhvr>
                                        <p:cTn id="142" dur="41" decel="50000">
                                          <p:stCondLst>
                                            <p:cond delay="459"/>
                                          </p:stCondLst>
                                        </p:cTn>
                                        <p:tgtEl>
                                          <p:spTgt spid="71"/>
                                        </p:tgtEl>
                                      </p:cBhvr>
                                      <p:to x="100000" y="100000"/>
                                    </p:animScale>
                                  </p:childTnLst>
                                </p:cTn>
                              </p:par>
                              <p:par>
                                <p:cTn id="143" presetID="26" presetClass="entr" presetSubtype="0" fill="hold" nodeType="withEffect">
                                  <p:stCondLst>
                                    <p:cond delay="1600"/>
                                  </p:stCondLst>
                                  <p:childTnLst>
                                    <p:set>
                                      <p:cBhvr>
                                        <p:cTn id="144" dur="1" fill="hold">
                                          <p:stCondLst>
                                            <p:cond delay="0"/>
                                          </p:stCondLst>
                                        </p:cTn>
                                        <p:tgtEl>
                                          <p:spTgt spid="79"/>
                                        </p:tgtEl>
                                        <p:attrNameLst>
                                          <p:attrName>style.visibility</p:attrName>
                                        </p:attrNameLst>
                                      </p:cBhvr>
                                      <p:to>
                                        <p:strVal val="visible"/>
                                      </p:to>
                                    </p:set>
                                    <p:animEffect transition="in" filter="wipe(down)">
                                      <p:cBhvr>
                                        <p:cTn id="145" dur="145">
                                          <p:stCondLst>
                                            <p:cond delay="0"/>
                                          </p:stCondLst>
                                        </p:cTn>
                                        <p:tgtEl>
                                          <p:spTgt spid="79"/>
                                        </p:tgtEl>
                                      </p:cBhvr>
                                    </p:animEffect>
                                    <p:anim calcmode="lin" valueType="num">
                                      <p:cBhvr>
                                        <p:cTn id="146" dur="455"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147" dur="166"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148" dur="166" tmFilter="0, 0; 0.125,0.2665; 0.25,0.4; 0.375,0.465; 0.5,0.5;  0.625,0.535; 0.75,0.6; 0.875,0.7335; 1,1">
                                          <p:stCondLst>
                                            <p:cond delay="166"/>
                                          </p:stCondLst>
                                        </p:cTn>
                                        <p:tgtEl>
                                          <p:spTgt spid="79"/>
                                        </p:tgtEl>
                                        <p:attrNameLst>
                                          <p:attrName>ppt_y</p:attrName>
                                        </p:attrNameLst>
                                      </p:cBhvr>
                                      <p:tavLst>
                                        <p:tav tm="0" fmla="#ppt_y-sin(pi*$)/9">
                                          <p:val>
                                            <p:fltVal val="0"/>
                                          </p:val>
                                        </p:tav>
                                        <p:tav tm="100000">
                                          <p:val>
                                            <p:fltVal val="1"/>
                                          </p:val>
                                        </p:tav>
                                      </p:tavLst>
                                    </p:anim>
                                    <p:anim calcmode="lin" valueType="num">
                                      <p:cBhvr>
                                        <p:cTn id="149" dur="83" tmFilter="0, 0; 0.125,0.2665; 0.25,0.4; 0.375,0.465; 0.5,0.5;  0.625,0.535; 0.75,0.6; 0.875,0.7335; 1,1">
                                          <p:stCondLst>
                                            <p:cond delay="331"/>
                                          </p:stCondLst>
                                        </p:cTn>
                                        <p:tgtEl>
                                          <p:spTgt spid="79"/>
                                        </p:tgtEl>
                                        <p:attrNameLst>
                                          <p:attrName>ppt_y</p:attrName>
                                        </p:attrNameLst>
                                      </p:cBhvr>
                                      <p:tavLst>
                                        <p:tav tm="0" fmla="#ppt_y-sin(pi*$)/27">
                                          <p:val>
                                            <p:fltVal val="0"/>
                                          </p:val>
                                        </p:tav>
                                        <p:tav tm="100000">
                                          <p:val>
                                            <p:fltVal val="1"/>
                                          </p:val>
                                        </p:tav>
                                      </p:tavLst>
                                    </p:anim>
                                    <p:anim calcmode="lin" valueType="num">
                                      <p:cBhvr>
                                        <p:cTn id="150" dur="41" tmFilter="0, 0; 0.125,0.2665; 0.25,0.4; 0.375,0.465; 0.5,0.5;  0.625,0.535; 0.75,0.6; 0.875,0.7335; 1,1">
                                          <p:stCondLst>
                                            <p:cond delay="414"/>
                                          </p:stCondLst>
                                        </p:cTn>
                                        <p:tgtEl>
                                          <p:spTgt spid="79"/>
                                        </p:tgtEl>
                                        <p:attrNameLst>
                                          <p:attrName>ppt_y</p:attrName>
                                        </p:attrNameLst>
                                      </p:cBhvr>
                                      <p:tavLst>
                                        <p:tav tm="0" fmla="#ppt_y-sin(pi*$)/81">
                                          <p:val>
                                            <p:fltVal val="0"/>
                                          </p:val>
                                        </p:tav>
                                        <p:tav tm="100000">
                                          <p:val>
                                            <p:fltVal val="1"/>
                                          </p:val>
                                        </p:tav>
                                      </p:tavLst>
                                    </p:anim>
                                    <p:animScale>
                                      <p:cBhvr>
                                        <p:cTn id="151" dur="6">
                                          <p:stCondLst>
                                            <p:cond delay="162"/>
                                          </p:stCondLst>
                                        </p:cTn>
                                        <p:tgtEl>
                                          <p:spTgt spid="79"/>
                                        </p:tgtEl>
                                      </p:cBhvr>
                                      <p:to x="100000" y="60000"/>
                                    </p:animScale>
                                    <p:animScale>
                                      <p:cBhvr>
                                        <p:cTn id="152" dur="41" decel="50000">
                                          <p:stCondLst>
                                            <p:cond delay="169"/>
                                          </p:stCondLst>
                                        </p:cTn>
                                        <p:tgtEl>
                                          <p:spTgt spid="79"/>
                                        </p:tgtEl>
                                      </p:cBhvr>
                                      <p:to x="100000" y="100000"/>
                                    </p:animScale>
                                    <p:animScale>
                                      <p:cBhvr>
                                        <p:cTn id="153" dur="6">
                                          <p:stCondLst>
                                            <p:cond delay="328"/>
                                          </p:stCondLst>
                                        </p:cTn>
                                        <p:tgtEl>
                                          <p:spTgt spid="79"/>
                                        </p:tgtEl>
                                      </p:cBhvr>
                                      <p:to x="100000" y="80000"/>
                                    </p:animScale>
                                    <p:animScale>
                                      <p:cBhvr>
                                        <p:cTn id="154" dur="41" decel="50000">
                                          <p:stCondLst>
                                            <p:cond delay="335"/>
                                          </p:stCondLst>
                                        </p:cTn>
                                        <p:tgtEl>
                                          <p:spTgt spid="79"/>
                                        </p:tgtEl>
                                      </p:cBhvr>
                                      <p:to x="100000" y="100000"/>
                                    </p:animScale>
                                    <p:animScale>
                                      <p:cBhvr>
                                        <p:cTn id="155" dur="6">
                                          <p:stCondLst>
                                            <p:cond delay="410"/>
                                          </p:stCondLst>
                                        </p:cTn>
                                        <p:tgtEl>
                                          <p:spTgt spid="79"/>
                                        </p:tgtEl>
                                      </p:cBhvr>
                                      <p:to x="100000" y="90000"/>
                                    </p:animScale>
                                    <p:animScale>
                                      <p:cBhvr>
                                        <p:cTn id="156" dur="41" decel="50000">
                                          <p:stCondLst>
                                            <p:cond delay="417"/>
                                          </p:stCondLst>
                                        </p:cTn>
                                        <p:tgtEl>
                                          <p:spTgt spid="79"/>
                                        </p:tgtEl>
                                      </p:cBhvr>
                                      <p:to x="100000" y="100000"/>
                                    </p:animScale>
                                    <p:animScale>
                                      <p:cBhvr>
                                        <p:cTn id="157" dur="6">
                                          <p:stCondLst>
                                            <p:cond delay="452"/>
                                          </p:stCondLst>
                                        </p:cTn>
                                        <p:tgtEl>
                                          <p:spTgt spid="79"/>
                                        </p:tgtEl>
                                      </p:cBhvr>
                                      <p:to x="100000" y="95000"/>
                                    </p:animScale>
                                    <p:animScale>
                                      <p:cBhvr>
                                        <p:cTn id="158" dur="41" decel="50000">
                                          <p:stCondLst>
                                            <p:cond delay="459"/>
                                          </p:stCondLst>
                                        </p:cTn>
                                        <p:tgtEl>
                                          <p:spTgt spid="79"/>
                                        </p:tgtEl>
                                      </p:cBhvr>
                                      <p:to x="100000" y="100000"/>
                                    </p:animScale>
                                  </p:childTnLst>
                                </p:cTn>
                              </p:par>
                              <p:par>
                                <p:cTn id="159" presetID="26" presetClass="entr" presetSubtype="0" fill="hold" nodeType="withEffect">
                                  <p:stCondLst>
                                    <p:cond delay="1100"/>
                                  </p:stCondLst>
                                  <p:childTnLst>
                                    <p:set>
                                      <p:cBhvr>
                                        <p:cTn id="160" dur="1" fill="hold">
                                          <p:stCondLst>
                                            <p:cond delay="0"/>
                                          </p:stCondLst>
                                        </p:cTn>
                                        <p:tgtEl>
                                          <p:spTgt spid="87"/>
                                        </p:tgtEl>
                                        <p:attrNameLst>
                                          <p:attrName>style.visibility</p:attrName>
                                        </p:attrNameLst>
                                      </p:cBhvr>
                                      <p:to>
                                        <p:strVal val="visible"/>
                                      </p:to>
                                    </p:set>
                                    <p:animEffect transition="in" filter="wipe(down)">
                                      <p:cBhvr>
                                        <p:cTn id="161" dur="145">
                                          <p:stCondLst>
                                            <p:cond delay="0"/>
                                          </p:stCondLst>
                                        </p:cTn>
                                        <p:tgtEl>
                                          <p:spTgt spid="87"/>
                                        </p:tgtEl>
                                      </p:cBhvr>
                                    </p:animEffect>
                                    <p:anim calcmode="lin" valueType="num">
                                      <p:cBhvr>
                                        <p:cTn id="162" dur="455"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163" dur="166"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64" dur="166" tmFilter="0, 0; 0.125,0.2665; 0.25,0.4; 0.375,0.465; 0.5,0.5;  0.625,0.535; 0.75,0.6; 0.875,0.7335; 1,1">
                                          <p:stCondLst>
                                            <p:cond delay="166"/>
                                          </p:stCondLst>
                                        </p:cTn>
                                        <p:tgtEl>
                                          <p:spTgt spid="87"/>
                                        </p:tgtEl>
                                        <p:attrNameLst>
                                          <p:attrName>ppt_y</p:attrName>
                                        </p:attrNameLst>
                                      </p:cBhvr>
                                      <p:tavLst>
                                        <p:tav tm="0" fmla="#ppt_y-sin(pi*$)/9">
                                          <p:val>
                                            <p:fltVal val="0"/>
                                          </p:val>
                                        </p:tav>
                                        <p:tav tm="100000">
                                          <p:val>
                                            <p:fltVal val="1"/>
                                          </p:val>
                                        </p:tav>
                                      </p:tavLst>
                                    </p:anim>
                                    <p:anim calcmode="lin" valueType="num">
                                      <p:cBhvr>
                                        <p:cTn id="165" dur="83" tmFilter="0, 0; 0.125,0.2665; 0.25,0.4; 0.375,0.465; 0.5,0.5;  0.625,0.535; 0.75,0.6; 0.875,0.7335; 1,1">
                                          <p:stCondLst>
                                            <p:cond delay="331"/>
                                          </p:stCondLst>
                                        </p:cTn>
                                        <p:tgtEl>
                                          <p:spTgt spid="87"/>
                                        </p:tgtEl>
                                        <p:attrNameLst>
                                          <p:attrName>ppt_y</p:attrName>
                                        </p:attrNameLst>
                                      </p:cBhvr>
                                      <p:tavLst>
                                        <p:tav tm="0" fmla="#ppt_y-sin(pi*$)/27">
                                          <p:val>
                                            <p:fltVal val="0"/>
                                          </p:val>
                                        </p:tav>
                                        <p:tav tm="100000">
                                          <p:val>
                                            <p:fltVal val="1"/>
                                          </p:val>
                                        </p:tav>
                                      </p:tavLst>
                                    </p:anim>
                                    <p:anim calcmode="lin" valueType="num">
                                      <p:cBhvr>
                                        <p:cTn id="166" dur="41" tmFilter="0, 0; 0.125,0.2665; 0.25,0.4; 0.375,0.465; 0.5,0.5;  0.625,0.535; 0.75,0.6; 0.875,0.7335; 1,1">
                                          <p:stCondLst>
                                            <p:cond delay="414"/>
                                          </p:stCondLst>
                                        </p:cTn>
                                        <p:tgtEl>
                                          <p:spTgt spid="87"/>
                                        </p:tgtEl>
                                        <p:attrNameLst>
                                          <p:attrName>ppt_y</p:attrName>
                                        </p:attrNameLst>
                                      </p:cBhvr>
                                      <p:tavLst>
                                        <p:tav tm="0" fmla="#ppt_y-sin(pi*$)/81">
                                          <p:val>
                                            <p:fltVal val="0"/>
                                          </p:val>
                                        </p:tav>
                                        <p:tav tm="100000">
                                          <p:val>
                                            <p:fltVal val="1"/>
                                          </p:val>
                                        </p:tav>
                                      </p:tavLst>
                                    </p:anim>
                                    <p:animScale>
                                      <p:cBhvr>
                                        <p:cTn id="167" dur="6">
                                          <p:stCondLst>
                                            <p:cond delay="162"/>
                                          </p:stCondLst>
                                        </p:cTn>
                                        <p:tgtEl>
                                          <p:spTgt spid="87"/>
                                        </p:tgtEl>
                                      </p:cBhvr>
                                      <p:to x="100000" y="60000"/>
                                    </p:animScale>
                                    <p:animScale>
                                      <p:cBhvr>
                                        <p:cTn id="168" dur="41" decel="50000">
                                          <p:stCondLst>
                                            <p:cond delay="169"/>
                                          </p:stCondLst>
                                        </p:cTn>
                                        <p:tgtEl>
                                          <p:spTgt spid="87"/>
                                        </p:tgtEl>
                                      </p:cBhvr>
                                      <p:to x="100000" y="100000"/>
                                    </p:animScale>
                                    <p:animScale>
                                      <p:cBhvr>
                                        <p:cTn id="169" dur="6">
                                          <p:stCondLst>
                                            <p:cond delay="328"/>
                                          </p:stCondLst>
                                        </p:cTn>
                                        <p:tgtEl>
                                          <p:spTgt spid="87"/>
                                        </p:tgtEl>
                                      </p:cBhvr>
                                      <p:to x="100000" y="80000"/>
                                    </p:animScale>
                                    <p:animScale>
                                      <p:cBhvr>
                                        <p:cTn id="170" dur="41" decel="50000">
                                          <p:stCondLst>
                                            <p:cond delay="335"/>
                                          </p:stCondLst>
                                        </p:cTn>
                                        <p:tgtEl>
                                          <p:spTgt spid="87"/>
                                        </p:tgtEl>
                                      </p:cBhvr>
                                      <p:to x="100000" y="100000"/>
                                    </p:animScale>
                                    <p:animScale>
                                      <p:cBhvr>
                                        <p:cTn id="171" dur="6">
                                          <p:stCondLst>
                                            <p:cond delay="410"/>
                                          </p:stCondLst>
                                        </p:cTn>
                                        <p:tgtEl>
                                          <p:spTgt spid="87"/>
                                        </p:tgtEl>
                                      </p:cBhvr>
                                      <p:to x="100000" y="90000"/>
                                    </p:animScale>
                                    <p:animScale>
                                      <p:cBhvr>
                                        <p:cTn id="172" dur="41" decel="50000">
                                          <p:stCondLst>
                                            <p:cond delay="417"/>
                                          </p:stCondLst>
                                        </p:cTn>
                                        <p:tgtEl>
                                          <p:spTgt spid="87"/>
                                        </p:tgtEl>
                                      </p:cBhvr>
                                      <p:to x="100000" y="100000"/>
                                    </p:animScale>
                                    <p:animScale>
                                      <p:cBhvr>
                                        <p:cTn id="173" dur="6">
                                          <p:stCondLst>
                                            <p:cond delay="452"/>
                                          </p:stCondLst>
                                        </p:cTn>
                                        <p:tgtEl>
                                          <p:spTgt spid="87"/>
                                        </p:tgtEl>
                                      </p:cBhvr>
                                      <p:to x="100000" y="95000"/>
                                    </p:animScale>
                                    <p:animScale>
                                      <p:cBhvr>
                                        <p:cTn id="174" dur="41" decel="50000">
                                          <p:stCondLst>
                                            <p:cond delay="459"/>
                                          </p:stCondLst>
                                        </p:cTn>
                                        <p:tgtEl>
                                          <p:spTgt spid="87"/>
                                        </p:tgtEl>
                                      </p:cBhvr>
                                      <p:to x="100000" y="100000"/>
                                    </p:animScale>
                                  </p:childTnLst>
                                </p:cTn>
                              </p:par>
                              <p:par>
                                <p:cTn id="175" presetID="26" presetClass="entr" presetSubtype="0" fill="hold" nodeType="withEffect">
                                  <p:stCondLst>
                                    <p:cond delay="1400"/>
                                  </p:stCondLst>
                                  <p:childTnLst>
                                    <p:set>
                                      <p:cBhvr>
                                        <p:cTn id="176" dur="1" fill="hold">
                                          <p:stCondLst>
                                            <p:cond delay="0"/>
                                          </p:stCondLst>
                                        </p:cTn>
                                        <p:tgtEl>
                                          <p:spTgt spid="95"/>
                                        </p:tgtEl>
                                        <p:attrNameLst>
                                          <p:attrName>style.visibility</p:attrName>
                                        </p:attrNameLst>
                                      </p:cBhvr>
                                      <p:to>
                                        <p:strVal val="visible"/>
                                      </p:to>
                                    </p:set>
                                    <p:animEffect transition="in" filter="wipe(down)">
                                      <p:cBhvr>
                                        <p:cTn id="177" dur="145">
                                          <p:stCondLst>
                                            <p:cond delay="0"/>
                                          </p:stCondLst>
                                        </p:cTn>
                                        <p:tgtEl>
                                          <p:spTgt spid="95"/>
                                        </p:tgtEl>
                                      </p:cBhvr>
                                    </p:animEffect>
                                    <p:anim calcmode="lin" valueType="num">
                                      <p:cBhvr>
                                        <p:cTn id="178" dur="455"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179" dur="166"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180" dur="166" tmFilter="0, 0; 0.125,0.2665; 0.25,0.4; 0.375,0.465; 0.5,0.5;  0.625,0.535; 0.75,0.6; 0.875,0.7335; 1,1">
                                          <p:stCondLst>
                                            <p:cond delay="166"/>
                                          </p:stCondLst>
                                        </p:cTn>
                                        <p:tgtEl>
                                          <p:spTgt spid="95"/>
                                        </p:tgtEl>
                                        <p:attrNameLst>
                                          <p:attrName>ppt_y</p:attrName>
                                        </p:attrNameLst>
                                      </p:cBhvr>
                                      <p:tavLst>
                                        <p:tav tm="0" fmla="#ppt_y-sin(pi*$)/9">
                                          <p:val>
                                            <p:fltVal val="0"/>
                                          </p:val>
                                        </p:tav>
                                        <p:tav tm="100000">
                                          <p:val>
                                            <p:fltVal val="1"/>
                                          </p:val>
                                        </p:tav>
                                      </p:tavLst>
                                    </p:anim>
                                    <p:anim calcmode="lin" valueType="num">
                                      <p:cBhvr>
                                        <p:cTn id="181" dur="83" tmFilter="0, 0; 0.125,0.2665; 0.25,0.4; 0.375,0.465; 0.5,0.5;  0.625,0.535; 0.75,0.6; 0.875,0.7335; 1,1">
                                          <p:stCondLst>
                                            <p:cond delay="331"/>
                                          </p:stCondLst>
                                        </p:cTn>
                                        <p:tgtEl>
                                          <p:spTgt spid="95"/>
                                        </p:tgtEl>
                                        <p:attrNameLst>
                                          <p:attrName>ppt_y</p:attrName>
                                        </p:attrNameLst>
                                      </p:cBhvr>
                                      <p:tavLst>
                                        <p:tav tm="0" fmla="#ppt_y-sin(pi*$)/27">
                                          <p:val>
                                            <p:fltVal val="0"/>
                                          </p:val>
                                        </p:tav>
                                        <p:tav tm="100000">
                                          <p:val>
                                            <p:fltVal val="1"/>
                                          </p:val>
                                        </p:tav>
                                      </p:tavLst>
                                    </p:anim>
                                    <p:anim calcmode="lin" valueType="num">
                                      <p:cBhvr>
                                        <p:cTn id="182" dur="41" tmFilter="0, 0; 0.125,0.2665; 0.25,0.4; 0.375,0.465; 0.5,0.5;  0.625,0.535; 0.75,0.6; 0.875,0.7335; 1,1">
                                          <p:stCondLst>
                                            <p:cond delay="414"/>
                                          </p:stCondLst>
                                        </p:cTn>
                                        <p:tgtEl>
                                          <p:spTgt spid="95"/>
                                        </p:tgtEl>
                                        <p:attrNameLst>
                                          <p:attrName>ppt_y</p:attrName>
                                        </p:attrNameLst>
                                      </p:cBhvr>
                                      <p:tavLst>
                                        <p:tav tm="0" fmla="#ppt_y-sin(pi*$)/81">
                                          <p:val>
                                            <p:fltVal val="0"/>
                                          </p:val>
                                        </p:tav>
                                        <p:tav tm="100000">
                                          <p:val>
                                            <p:fltVal val="1"/>
                                          </p:val>
                                        </p:tav>
                                      </p:tavLst>
                                    </p:anim>
                                    <p:animScale>
                                      <p:cBhvr>
                                        <p:cTn id="183" dur="6">
                                          <p:stCondLst>
                                            <p:cond delay="162"/>
                                          </p:stCondLst>
                                        </p:cTn>
                                        <p:tgtEl>
                                          <p:spTgt spid="95"/>
                                        </p:tgtEl>
                                      </p:cBhvr>
                                      <p:to x="100000" y="60000"/>
                                    </p:animScale>
                                    <p:animScale>
                                      <p:cBhvr>
                                        <p:cTn id="184" dur="41" decel="50000">
                                          <p:stCondLst>
                                            <p:cond delay="169"/>
                                          </p:stCondLst>
                                        </p:cTn>
                                        <p:tgtEl>
                                          <p:spTgt spid="95"/>
                                        </p:tgtEl>
                                      </p:cBhvr>
                                      <p:to x="100000" y="100000"/>
                                    </p:animScale>
                                    <p:animScale>
                                      <p:cBhvr>
                                        <p:cTn id="185" dur="6">
                                          <p:stCondLst>
                                            <p:cond delay="328"/>
                                          </p:stCondLst>
                                        </p:cTn>
                                        <p:tgtEl>
                                          <p:spTgt spid="95"/>
                                        </p:tgtEl>
                                      </p:cBhvr>
                                      <p:to x="100000" y="80000"/>
                                    </p:animScale>
                                    <p:animScale>
                                      <p:cBhvr>
                                        <p:cTn id="186" dur="41" decel="50000">
                                          <p:stCondLst>
                                            <p:cond delay="335"/>
                                          </p:stCondLst>
                                        </p:cTn>
                                        <p:tgtEl>
                                          <p:spTgt spid="95"/>
                                        </p:tgtEl>
                                      </p:cBhvr>
                                      <p:to x="100000" y="100000"/>
                                    </p:animScale>
                                    <p:animScale>
                                      <p:cBhvr>
                                        <p:cTn id="187" dur="6">
                                          <p:stCondLst>
                                            <p:cond delay="410"/>
                                          </p:stCondLst>
                                        </p:cTn>
                                        <p:tgtEl>
                                          <p:spTgt spid="95"/>
                                        </p:tgtEl>
                                      </p:cBhvr>
                                      <p:to x="100000" y="90000"/>
                                    </p:animScale>
                                    <p:animScale>
                                      <p:cBhvr>
                                        <p:cTn id="188" dur="41" decel="50000">
                                          <p:stCondLst>
                                            <p:cond delay="417"/>
                                          </p:stCondLst>
                                        </p:cTn>
                                        <p:tgtEl>
                                          <p:spTgt spid="95"/>
                                        </p:tgtEl>
                                      </p:cBhvr>
                                      <p:to x="100000" y="100000"/>
                                    </p:animScale>
                                    <p:animScale>
                                      <p:cBhvr>
                                        <p:cTn id="189" dur="6">
                                          <p:stCondLst>
                                            <p:cond delay="452"/>
                                          </p:stCondLst>
                                        </p:cTn>
                                        <p:tgtEl>
                                          <p:spTgt spid="95"/>
                                        </p:tgtEl>
                                      </p:cBhvr>
                                      <p:to x="100000" y="95000"/>
                                    </p:animScale>
                                    <p:animScale>
                                      <p:cBhvr>
                                        <p:cTn id="190" dur="41" decel="50000">
                                          <p:stCondLst>
                                            <p:cond delay="459"/>
                                          </p:stCondLst>
                                        </p:cTn>
                                        <p:tgtEl>
                                          <p:spTgt spid="95"/>
                                        </p:tgtEl>
                                      </p:cBhvr>
                                      <p:to x="100000" y="100000"/>
                                    </p:animScale>
                                  </p:childTnLst>
                                </p:cTn>
                              </p:par>
                              <p:par>
                                <p:cTn id="191" presetID="12" presetClass="entr" presetSubtype="1" fill="hold" grpId="0" nodeType="withEffect">
                                  <p:stCondLst>
                                    <p:cond delay="0"/>
                                  </p:stCondLst>
                                  <p:childTnLst>
                                    <p:set>
                                      <p:cBhvr>
                                        <p:cTn id="192" dur="1" fill="hold">
                                          <p:stCondLst>
                                            <p:cond delay="0"/>
                                          </p:stCondLst>
                                        </p:cTn>
                                        <p:tgtEl>
                                          <p:spTgt spid="105"/>
                                        </p:tgtEl>
                                        <p:attrNameLst>
                                          <p:attrName>style.visibility</p:attrName>
                                        </p:attrNameLst>
                                      </p:cBhvr>
                                      <p:to>
                                        <p:strVal val="visible"/>
                                      </p:to>
                                    </p:set>
                                    <p:anim calcmode="lin" valueType="num">
                                      <p:cBhvr additive="base">
                                        <p:cTn id="193" dur="300"/>
                                        <p:tgtEl>
                                          <p:spTgt spid="105"/>
                                        </p:tgtEl>
                                        <p:attrNameLst>
                                          <p:attrName>ppt_y</p:attrName>
                                        </p:attrNameLst>
                                      </p:cBhvr>
                                      <p:tavLst>
                                        <p:tav tm="0">
                                          <p:val>
                                            <p:strVal val="#ppt_y-#ppt_h*1.125000"/>
                                          </p:val>
                                        </p:tav>
                                        <p:tav tm="100000">
                                          <p:val>
                                            <p:strVal val="#ppt_y"/>
                                          </p:val>
                                        </p:tav>
                                      </p:tavLst>
                                    </p:anim>
                                    <p:animEffect transition="in" filter="wipe(down)">
                                      <p:cBhvr>
                                        <p:cTn id="194" dur="300"/>
                                        <p:tgtEl>
                                          <p:spTgt spid="105"/>
                                        </p:tgtEl>
                                      </p:cBhvr>
                                    </p:animEffect>
                                  </p:childTnLst>
                                </p:cTn>
                              </p:par>
                              <p:par>
                                <p:cTn id="195" presetID="12" presetClass="entr" presetSubtype="1" fill="hold" grpId="0" nodeType="withEffect">
                                  <p:stCondLst>
                                    <p:cond delay="0"/>
                                  </p:stCondLst>
                                  <p:childTnLst>
                                    <p:set>
                                      <p:cBhvr>
                                        <p:cTn id="196" dur="1" fill="hold">
                                          <p:stCondLst>
                                            <p:cond delay="0"/>
                                          </p:stCondLst>
                                        </p:cTn>
                                        <p:tgtEl>
                                          <p:spTgt spid="106"/>
                                        </p:tgtEl>
                                        <p:attrNameLst>
                                          <p:attrName>style.visibility</p:attrName>
                                        </p:attrNameLst>
                                      </p:cBhvr>
                                      <p:to>
                                        <p:strVal val="visible"/>
                                      </p:to>
                                    </p:set>
                                    <p:anim calcmode="lin" valueType="num">
                                      <p:cBhvr additive="base">
                                        <p:cTn id="197" dur="300"/>
                                        <p:tgtEl>
                                          <p:spTgt spid="106"/>
                                        </p:tgtEl>
                                        <p:attrNameLst>
                                          <p:attrName>ppt_y</p:attrName>
                                        </p:attrNameLst>
                                      </p:cBhvr>
                                      <p:tavLst>
                                        <p:tav tm="0">
                                          <p:val>
                                            <p:strVal val="#ppt_y-#ppt_h*1.125000"/>
                                          </p:val>
                                        </p:tav>
                                        <p:tav tm="100000">
                                          <p:val>
                                            <p:strVal val="#ppt_y"/>
                                          </p:val>
                                        </p:tav>
                                      </p:tavLst>
                                    </p:anim>
                                    <p:animEffect transition="in" filter="wipe(down)">
                                      <p:cBhvr>
                                        <p:cTn id="198" dur="3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中外法治建设</a:t>
            </a:r>
            <a:endParaRPr lang="zh-CN" altLang="en-US" b="1" dirty="0"/>
          </a:p>
        </p:txBody>
      </p:sp>
      <p:sp>
        <p:nvSpPr>
          <p:cNvPr id="5" name="TextBox 4"/>
          <p:cNvSpPr txBox="1"/>
          <p:nvPr/>
        </p:nvSpPr>
        <p:spPr>
          <a:xfrm>
            <a:off x="537880" y="1420673"/>
            <a:ext cx="11241741" cy="5632311"/>
          </a:xfrm>
          <a:prstGeom prst="rect">
            <a:avLst/>
          </a:prstGeom>
          <a:noFill/>
        </p:spPr>
        <p:txBody>
          <a:bodyPr wrap="square" rtlCol="0">
            <a:spAutoFit/>
          </a:bodyPr>
          <a:lstStyle/>
          <a:p>
            <a:endParaRPr lang="zh-CN" altLang="zh-CN" sz="2400" dirty="0"/>
          </a:p>
          <a:p>
            <a:r>
              <a:rPr lang="en-US" altLang="zh-CN" sz="2400" b="1" dirty="0" smtClean="0"/>
              <a:t>1</a:t>
            </a:r>
            <a:r>
              <a:rPr lang="zh-CN" altLang="en-US" sz="2400" b="1" dirty="0" smtClean="0"/>
              <a:t>、</a:t>
            </a:r>
            <a:r>
              <a:rPr lang="zh-CN" altLang="zh-CN" sz="2400" b="1" dirty="0" smtClean="0"/>
              <a:t>《汉谟拉比法典》</a:t>
            </a:r>
            <a:r>
              <a:rPr lang="zh-CN" altLang="zh-CN" sz="2400" b="1" dirty="0"/>
              <a:t>是迄今已知世界上第一部较为完整的成文</a:t>
            </a:r>
            <a:r>
              <a:rPr lang="zh-CN" altLang="zh-CN" sz="2400" b="1" dirty="0" smtClean="0"/>
              <a:t>法典</a:t>
            </a:r>
            <a:r>
              <a:rPr lang="zh-CN" altLang="en-US" sz="2400" b="1" dirty="0" smtClean="0"/>
              <a:t>。</a:t>
            </a:r>
            <a:endParaRPr lang="en-US" altLang="zh-CN" sz="2400" b="1" dirty="0" smtClean="0"/>
          </a:p>
          <a:p>
            <a:r>
              <a:rPr lang="en-US" altLang="zh-CN" sz="2400" b="1" dirty="0" smtClean="0"/>
              <a:t>2</a:t>
            </a:r>
            <a:r>
              <a:rPr lang="zh-CN" altLang="en-US" sz="2400" b="1" dirty="0" smtClean="0"/>
              <a:t>、</a:t>
            </a:r>
            <a:r>
              <a:rPr lang="zh-CN" altLang="zh-CN" sz="2400" b="1" dirty="0" smtClean="0"/>
              <a:t>《十二铜表法》</a:t>
            </a:r>
            <a:r>
              <a:rPr lang="zh-CN" altLang="zh-CN" sz="2400" b="1" dirty="0"/>
              <a:t>是</a:t>
            </a:r>
            <a:r>
              <a:rPr lang="zh-CN" altLang="zh-CN" sz="2400" b="1" dirty="0" smtClean="0"/>
              <a:t>罗马</a:t>
            </a:r>
            <a:r>
              <a:rPr lang="zh-CN" altLang="en-US" sz="2400" b="1" dirty="0" smtClean="0"/>
              <a:t>第一部成文法典</a:t>
            </a:r>
            <a:r>
              <a:rPr lang="zh-CN" altLang="zh-CN" sz="2400" b="1" dirty="0" smtClean="0"/>
              <a:t>，</a:t>
            </a:r>
            <a:r>
              <a:rPr lang="zh-CN" altLang="en-US" sz="2400" b="1" dirty="0" smtClean="0"/>
              <a:t>为</a:t>
            </a:r>
            <a:r>
              <a:rPr lang="zh-CN" altLang="zh-CN" sz="2400" b="1" dirty="0" smtClean="0"/>
              <a:t>建立</a:t>
            </a:r>
            <a:r>
              <a:rPr lang="zh-CN" altLang="zh-CN" sz="2400" b="1" dirty="0"/>
              <a:t>罗马法学</a:t>
            </a:r>
            <a:r>
              <a:rPr lang="zh-CN" altLang="zh-CN" sz="2400" b="1" dirty="0" smtClean="0"/>
              <a:t>系统</a:t>
            </a:r>
            <a:r>
              <a:rPr lang="zh-CN" altLang="en-US" sz="2400" b="1" dirty="0" smtClean="0"/>
              <a:t>奠定基础</a:t>
            </a:r>
            <a:r>
              <a:rPr lang="zh-CN" altLang="zh-CN" sz="2400" dirty="0" smtClean="0"/>
              <a:t>。</a:t>
            </a:r>
            <a:endParaRPr lang="en-US" altLang="zh-CN" sz="2400" dirty="0" smtClean="0"/>
          </a:p>
          <a:p>
            <a:r>
              <a:rPr lang="en-US" altLang="zh-CN" sz="2400" b="1" dirty="0" smtClean="0"/>
              <a:t>3</a:t>
            </a:r>
            <a:r>
              <a:rPr lang="zh-CN" altLang="en-US" sz="2400" b="1" dirty="0" smtClean="0"/>
              <a:t>、</a:t>
            </a:r>
            <a:r>
              <a:rPr lang="zh-CN" altLang="zh-CN" sz="2400" b="1" dirty="0" smtClean="0"/>
              <a:t>《中华民国临时约法》</a:t>
            </a:r>
            <a:r>
              <a:rPr lang="zh-CN" altLang="zh-CN" sz="2400" b="1" dirty="0"/>
              <a:t>是中国历史上第一部具有资产阶级共和国宪法性质的重要文件</a:t>
            </a:r>
            <a:r>
              <a:rPr lang="zh-CN" altLang="zh-CN" sz="2400" dirty="0"/>
              <a:t>。它肯定了资产阶级民主共和制度和民主自由原则，是</a:t>
            </a:r>
            <a:r>
              <a:rPr lang="zh-CN" altLang="zh-CN" sz="2400" b="1" dirty="0"/>
              <a:t>辛亥革命的重要成果。</a:t>
            </a:r>
            <a:endParaRPr lang="zh-CN" altLang="zh-CN" sz="2400" dirty="0"/>
          </a:p>
          <a:p>
            <a:r>
              <a:rPr lang="en-US" altLang="zh-CN" sz="2400" b="1" dirty="0" smtClean="0"/>
              <a:t>4</a:t>
            </a:r>
            <a:r>
              <a:rPr lang="zh-CN" altLang="en-US" sz="2400" b="1" dirty="0" smtClean="0"/>
              <a:t>、</a:t>
            </a:r>
            <a:r>
              <a:rPr lang="zh-CN" altLang="zh-CN" sz="2400" b="1" dirty="0" smtClean="0"/>
              <a:t>《权利法案》</a:t>
            </a:r>
            <a:r>
              <a:rPr lang="zh-CN" altLang="en-US" sz="2400" b="1" dirty="0"/>
              <a:t>：</a:t>
            </a:r>
            <a:r>
              <a:rPr lang="en-US" altLang="zh-CN" sz="2400" b="1" dirty="0" smtClean="0"/>
              <a:t>1689</a:t>
            </a:r>
            <a:r>
              <a:rPr lang="zh-CN" altLang="zh-CN" sz="2400" b="1" dirty="0"/>
              <a:t>年</a:t>
            </a:r>
            <a:r>
              <a:rPr lang="zh-CN" altLang="zh-CN" sz="2400" dirty="0"/>
              <a:t>，英国议会通过了</a:t>
            </a:r>
            <a:r>
              <a:rPr lang="zh-CN" altLang="zh-CN" sz="2400" b="1" dirty="0"/>
              <a:t>《权利法案》</a:t>
            </a:r>
            <a:r>
              <a:rPr lang="zh-CN" altLang="zh-CN" sz="2400" dirty="0" smtClean="0"/>
              <a:t>。</a:t>
            </a:r>
            <a:r>
              <a:rPr lang="zh-CN" altLang="zh-CN" sz="2400" b="1" dirty="0" smtClean="0"/>
              <a:t>国王</a:t>
            </a:r>
            <a:r>
              <a:rPr lang="zh-CN" altLang="zh-CN" sz="2400" b="1" dirty="0"/>
              <a:t>不经议会许可，不能随意废除法律，也不能停止法律的执行，不得征收捐税</a:t>
            </a:r>
            <a:r>
              <a:rPr lang="zh-CN" altLang="zh-CN" sz="2400" b="1" dirty="0" smtClean="0"/>
              <a:t>。为</a:t>
            </a:r>
            <a:r>
              <a:rPr lang="zh-CN" altLang="zh-CN" sz="2400" b="1" dirty="0"/>
              <a:t>限制王权提供了法律保障，确立了议会在国家政治生活中的最高地位，君主立宪制的资产阶级统治在英国逐步确立起来。</a:t>
            </a:r>
            <a:r>
              <a:rPr lang="zh-CN" altLang="zh-CN" sz="2400" dirty="0"/>
              <a:t>从此，分歧可以在议会中协商解决，避免了不必要的暴力和内战</a:t>
            </a:r>
            <a:r>
              <a:rPr lang="zh-CN" altLang="zh-CN" sz="2400" dirty="0" smtClean="0"/>
              <a:t>。</a:t>
            </a:r>
            <a:endParaRPr lang="en-US" altLang="zh-CN" sz="2400" dirty="0" smtClean="0"/>
          </a:p>
          <a:p>
            <a:endParaRPr lang="zh-CN" altLang="zh-CN" sz="2400" dirty="0"/>
          </a:p>
          <a:p>
            <a:endParaRPr lang="en-US" altLang="zh-CN" sz="2400" dirty="0"/>
          </a:p>
          <a:p>
            <a:endParaRPr lang="en-US" altLang="zh-CN" sz="2400" dirty="0" smtClean="0"/>
          </a:p>
          <a:p>
            <a:endParaRPr lang="en-US" altLang="zh-CN" sz="2400" dirty="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05774" y="748208"/>
            <a:ext cx="4345936" cy="789960"/>
            <a:chOff x="464397" y="267493"/>
            <a:chExt cx="3259452" cy="592470"/>
          </a:xfrm>
        </p:grpSpPr>
        <p:sp>
          <p:nvSpPr>
            <p:cNvPr id="5" name="TextBox 28"/>
            <p:cNvSpPr txBox="1"/>
            <p:nvPr/>
          </p:nvSpPr>
          <p:spPr>
            <a:xfrm>
              <a:off x="464397" y="267493"/>
              <a:ext cx="1656184" cy="577080"/>
            </a:xfrm>
            <a:prstGeom prst="rect">
              <a:avLst/>
            </a:prstGeom>
            <a:noFill/>
          </p:spPr>
          <p:txBody>
            <a:bodyPr wrap="square" rtlCol="0">
              <a:spAutoFit/>
            </a:bodyPr>
            <a:lstStyle/>
            <a:p>
              <a:pPr algn="ctr"/>
              <a:r>
                <a:rPr lang="zh-CN" altLang="en-US" sz="4400" b="1" dirty="0">
                  <a:solidFill>
                    <a:schemeClr val="bg2"/>
                  </a:solidFill>
                  <a:latin typeface="微软雅黑" panose="020B0503020204020204" pitchFamily="34" charset="-122"/>
                  <a:ea typeface="微软雅黑" panose="020B0503020204020204" pitchFamily="34" charset="-122"/>
                </a:rPr>
                <a:t>前 言</a:t>
              </a:r>
              <a:endParaRPr lang="zh-CN" altLang="en-US" sz="4400" b="1" dirty="0">
                <a:solidFill>
                  <a:schemeClr val="bg2"/>
                </a:solidFill>
                <a:latin typeface="微软雅黑" panose="020B0503020204020204" pitchFamily="34" charset="-122"/>
                <a:ea typeface="微软雅黑" panose="020B0503020204020204" pitchFamily="34" charset="-122"/>
              </a:endParaRPr>
            </a:p>
          </p:txBody>
        </p:sp>
        <p:sp>
          <p:nvSpPr>
            <p:cNvPr id="6" name="矩形 5"/>
            <p:cNvSpPr/>
            <p:nvPr/>
          </p:nvSpPr>
          <p:spPr>
            <a:xfrm>
              <a:off x="1638764" y="513714"/>
              <a:ext cx="2085085" cy="346249"/>
            </a:xfrm>
            <a:prstGeom prst="rect">
              <a:avLst/>
            </a:prstGeom>
          </p:spPr>
          <p:txBody>
            <a:bodyPr wrap="square">
              <a:spAutoFit/>
            </a:bodyPr>
            <a:lstStyle/>
            <a:p>
              <a:r>
                <a:rPr lang="en-US" altLang="zh-CN" sz="2400" b="1" dirty="0">
                  <a:solidFill>
                    <a:schemeClr val="bg2"/>
                  </a:solidFill>
                  <a:latin typeface="+mj-lt"/>
                  <a:ea typeface="DFKai-SB" pitchFamily="65" charset="-120"/>
                </a:rPr>
                <a:t>  Introduction</a:t>
              </a:r>
              <a:endParaRPr lang="zh-CN" altLang="en-US" sz="2400" b="1" dirty="0">
                <a:solidFill>
                  <a:schemeClr val="bg2"/>
                </a:solidFill>
                <a:latin typeface="+mj-lt"/>
                <a:ea typeface="DFKai-SB" pitchFamily="65" charset="-120"/>
              </a:endParaRPr>
            </a:p>
          </p:txBody>
        </p:sp>
      </p:grpSp>
      <p:sp>
        <p:nvSpPr>
          <p:cNvPr id="7" name="矩形 6"/>
          <p:cNvSpPr/>
          <p:nvPr/>
        </p:nvSpPr>
        <p:spPr>
          <a:xfrm>
            <a:off x="1452132" y="2000248"/>
            <a:ext cx="8130894" cy="2306955"/>
          </a:xfrm>
          <a:prstGeom prst="rect">
            <a:avLst/>
          </a:prstGeom>
        </p:spPr>
        <p:txBody>
          <a:bodyPr wrap="square">
            <a:spAutoFit/>
          </a:bodyPr>
          <a:lstStyle/>
          <a:p>
            <a:pPr>
              <a:lnSpc>
                <a:spcPct val="150000"/>
              </a:lnSpc>
            </a:pPr>
            <a:r>
              <a:rPr lang="zh-CN" altLang="en-US" sz="3200" dirty="0" smtClean="0">
                <a:solidFill>
                  <a:schemeClr val="tx1"/>
                </a:solidFill>
                <a:latin typeface="微软雅黑" panose="020B0503020204020204" pitchFamily="34" charset="-122"/>
                <a:ea typeface="微软雅黑" panose="020B0503020204020204" pitchFamily="34" charset="-122"/>
              </a:rPr>
              <a:t>针对最近的一些国内外的时政事件、热点新闻，联系我们初中历史学科，我罗列了以下一些知识点，仅供参考！</a:t>
            </a:r>
            <a:endParaRPr lang="zh-CN" altLang="en-US" sz="32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中外法治建设</a:t>
            </a:r>
            <a:endParaRPr lang="zh-CN" altLang="en-US" b="1" dirty="0"/>
          </a:p>
        </p:txBody>
      </p:sp>
      <p:sp>
        <p:nvSpPr>
          <p:cNvPr id="5" name="TextBox 4"/>
          <p:cNvSpPr txBox="1"/>
          <p:nvPr/>
        </p:nvSpPr>
        <p:spPr>
          <a:xfrm>
            <a:off x="537881" y="775214"/>
            <a:ext cx="11241741" cy="4893647"/>
          </a:xfrm>
          <a:prstGeom prst="rect">
            <a:avLst/>
          </a:prstGeom>
          <a:noFill/>
        </p:spPr>
        <p:txBody>
          <a:bodyPr wrap="square" rtlCol="0">
            <a:spAutoFit/>
          </a:bodyPr>
          <a:lstStyle/>
          <a:p>
            <a:endParaRPr lang="zh-CN" altLang="zh-CN" sz="2400" dirty="0"/>
          </a:p>
          <a:p>
            <a:r>
              <a:rPr lang="en-US" altLang="zh-CN" sz="2400" b="1" dirty="0" smtClean="0"/>
              <a:t>5</a:t>
            </a:r>
            <a:r>
              <a:rPr lang="zh-CN" altLang="en-US" sz="2400" b="1" dirty="0" smtClean="0"/>
              <a:t>、</a:t>
            </a:r>
            <a:r>
              <a:rPr lang="en-US" altLang="zh-CN" sz="2400" b="1" dirty="0" smtClean="0"/>
              <a:t>1787</a:t>
            </a:r>
            <a:r>
              <a:rPr lang="zh-CN" altLang="zh-CN" sz="2400" b="1" dirty="0"/>
              <a:t>年美国</a:t>
            </a:r>
            <a:r>
              <a:rPr lang="zh-CN" altLang="zh-CN" sz="2400" b="1" dirty="0" smtClean="0"/>
              <a:t>宪法</a:t>
            </a:r>
            <a:endParaRPr lang="en-US" altLang="zh-CN" sz="2400" b="1" dirty="0" smtClean="0"/>
          </a:p>
          <a:p>
            <a:r>
              <a:rPr lang="en-US" altLang="zh-CN" sz="2400" dirty="0" smtClean="0"/>
              <a:t>1787</a:t>
            </a:r>
            <a:r>
              <a:rPr lang="zh-CN" altLang="zh-CN" sz="2400" dirty="0"/>
              <a:t>年，华盛顿主持召开制宪会议，制定出美国宪法</a:t>
            </a:r>
            <a:r>
              <a:rPr lang="zh-CN" altLang="zh-CN" sz="2400" dirty="0" smtClean="0"/>
              <a:t>。宪法依据</a:t>
            </a:r>
            <a:r>
              <a:rPr lang="zh-CN" altLang="zh-CN" sz="2400" b="1" dirty="0"/>
              <a:t>分权制衡</a:t>
            </a:r>
            <a:r>
              <a:rPr lang="zh-CN" altLang="zh-CN" sz="2400" dirty="0"/>
              <a:t>原则设计了一个</a:t>
            </a:r>
            <a:r>
              <a:rPr lang="zh-CN" altLang="zh-CN" sz="2400" b="1" dirty="0"/>
              <a:t>联邦制共和国</a:t>
            </a:r>
            <a:r>
              <a:rPr lang="zh-CN" altLang="zh-CN" sz="2400" dirty="0"/>
              <a:t>：</a:t>
            </a:r>
            <a:r>
              <a:rPr lang="zh-CN" altLang="zh-CN" sz="2400" b="1" dirty="0"/>
              <a:t>行政、立法、司法三权分立</a:t>
            </a:r>
            <a:r>
              <a:rPr lang="zh-CN" altLang="zh-CN" sz="2400" dirty="0"/>
              <a:t>。</a:t>
            </a:r>
            <a:r>
              <a:rPr lang="zh-CN" altLang="zh-CN" sz="2400" b="1" dirty="0"/>
              <a:t>总统、国会与最高法院</a:t>
            </a:r>
            <a:r>
              <a:rPr lang="zh-CN" altLang="zh-CN" sz="2400" dirty="0"/>
              <a:t>及相关机构各司其职，相互制衡联邦政府与地方政府分享权力；总统和议员由选举产生</a:t>
            </a:r>
            <a:r>
              <a:rPr lang="zh-CN" altLang="zh-CN" sz="2400" dirty="0" smtClean="0"/>
              <a:t>。</a:t>
            </a:r>
            <a:r>
              <a:rPr lang="en-US" altLang="zh-CN" sz="2400" b="1" dirty="0" smtClean="0"/>
              <a:t>1787</a:t>
            </a:r>
            <a:r>
              <a:rPr lang="zh-CN" altLang="zh-CN" sz="2400" b="1" dirty="0"/>
              <a:t>年美国宪法是世界上第一部资产阶级成文宪法</a:t>
            </a:r>
            <a:r>
              <a:rPr lang="zh-CN" altLang="zh-CN" sz="2400" dirty="0"/>
              <a:t>，对后来许多国家的政治变革产生了重要影响</a:t>
            </a:r>
            <a:r>
              <a:rPr lang="zh-CN" altLang="zh-CN" sz="2400" dirty="0" smtClean="0"/>
              <a:t>。</a:t>
            </a:r>
            <a:endParaRPr lang="en-US" altLang="zh-CN" sz="2400" dirty="0" smtClean="0"/>
          </a:p>
          <a:p>
            <a:r>
              <a:rPr lang="en-US" altLang="zh-CN" sz="2400" b="1" dirty="0" smtClean="0"/>
              <a:t>6</a:t>
            </a:r>
            <a:r>
              <a:rPr lang="zh-CN" altLang="en-US" sz="2400" b="1" dirty="0" smtClean="0"/>
              <a:t>、</a:t>
            </a:r>
            <a:r>
              <a:rPr lang="zh-CN" altLang="zh-CN" sz="2400" dirty="0" smtClean="0"/>
              <a:t>拿破仑</a:t>
            </a:r>
            <a:r>
              <a:rPr lang="zh-CN" altLang="zh-CN" sz="2400" dirty="0"/>
              <a:t>主持制定了民法典，名为</a:t>
            </a:r>
            <a:r>
              <a:rPr lang="zh-CN" altLang="zh-CN" sz="2400" b="1" dirty="0"/>
              <a:t>《拿破仑法典》</a:t>
            </a:r>
            <a:r>
              <a:rPr lang="zh-CN" altLang="zh-CN" sz="2400" dirty="0"/>
              <a:t>，</a:t>
            </a:r>
            <a:r>
              <a:rPr lang="zh-CN" altLang="zh-CN" sz="2400" b="1" dirty="0"/>
              <a:t>体现了自由平等和私有财产神圣不可侵犯等原则。</a:t>
            </a:r>
            <a:r>
              <a:rPr lang="zh-CN" altLang="zh-CN" sz="2400" dirty="0"/>
              <a:t>这部法典于</a:t>
            </a:r>
            <a:r>
              <a:rPr lang="en-US" altLang="zh-CN" sz="2400" dirty="0"/>
              <a:t>1804</a:t>
            </a:r>
            <a:r>
              <a:rPr lang="zh-CN" altLang="zh-CN" sz="2400" dirty="0"/>
              <a:t>年颁布实施，此后经多次修改，今天仍在法国施行，并</a:t>
            </a:r>
            <a:r>
              <a:rPr lang="zh-CN" altLang="zh-CN" sz="2400" b="1" dirty="0"/>
              <a:t>成为许多国家民法的参照蓝本</a:t>
            </a:r>
            <a:r>
              <a:rPr lang="zh-CN" altLang="zh-CN" sz="2400" dirty="0"/>
              <a:t>。</a:t>
            </a:r>
            <a:endParaRPr lang="zh-CN" altLang="zh-CN" sz="2400" dirty="0"/>
          </a:p>
          <a:p>
            <a:r>
              <a:rPr lang="en-US" altLang="zh-CN" sz="2400" b="1" dirty="0" smtClean="0"/>
              <a:t>7</a:t>
            </a:r>
            <a:r>
              <a:rPr lang="zh-CN" altLang="en-US" sz="2400" b="1" dirty="0" smtClean="0"/>
              <a:t>、</a:t>
            </a:r>
            <a:r>
              <a:rPr lang="zh-CN" altLang="zh-CN" sz="2400" b="1" dirty="0"/>
              <a:t>第一届全国人民代表大会</a:t>
            </a:r>
            <a:r>
              <a:rPr lang="en-US" altLang="zh-CN" sz="2400" b="1" dirty="0" smtClean="0"/>
              <a:t>1954</a:t>
            </a:r>
            <a:r>
              <a:rPr lang="zh-CN" altLang="zh-CN" sz="2400" b="1" dirty="0"/>
              <a:t>年</a:t>
            </a:r>
            <a:r>
              <a:rPr lang="en-US" altLang="zh-CN" sz="2400" b="1" dirty="0"/>
              <a:t>9</a:t>
            </a:r>
            <a:r>
              <a:rPr lang="zh-CN" altLang="zh-CN" sz="2400" b="1" dirty="0"/>
              <a:t>月在北京召开</a:t>
            </a:r>
            <a:r>
              <a:rPr lang="zh-CN" altLang="zh-CN" sz="2400" b="1" dirty="0" smtClean="0"/>
              <a:t>。</a:t>
            </a:r>
            <a:r>
              <a:rPr lang="zh-CN" altLang="zh-CN" sz="2400" dirty="0" smtClean="0"/>
              <a:t>大会</a:t>
            </a:r>
            <a:r>
              <a:rPr lang="zh-CN" altLang="zh-CN" sz="2400" dirty="0"/>
              <a:t>制定了</a:t>
            </a:r>
            <a:r>
              <a:rPr lang="zh-CN" altLang="zh-CN" sz="2400" b="1" dirty="0"/>
              <a:t>《中华人民共和国宪法》</a:t>
            </a:r>
            <a:r>
              <a:rPr lang="zh-CN" altLang="zh-CN" sz="2400" dirty="0"/>
              <a:t>。这是</a:t>
            </a:r>
            <a:r>
              <a:rPr lang="zh-CN" altLang="zh-CN" sz="2400" b="1" dirty="0"/>
              <a:t>我国第一部社会主义类型的宪法，也是我国有史以来真正反映人民利益的宪法</a:t>
            </a:r>
            <a:r>
              <a:rPr lang="zh-CN" altLang="zh-CN" sz="2400" b="1" dirty="0" smtClean="0"/>
              <a:t>。</a:t>
            </a:r>
            <a:endParaRPr lang="en-US" altLang="zh-CN" sz="2400"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港澳台问题</a:t>
            </a:r>
            <a:endParaRPr lang="zh-CN" altLang="en-US" b="1" dirty="0"/>
          </a:p>
        </p:txBody>
      </p:sp>
      <p:sp>
        <p:nvSpPr>
          <p:cNvPr id="5" name="TextBox 4"/>
          <p:cNvSpPr txBox="1"/>
          <p:nvPr/>
        </p:nvSpPr>
        <p:spPr>
          <a:xfrm>
            <a:off x="537881" y="1474461"/>
            <a:ext cx="11241741" cy="3416320"/>
          </a:xfrm>
          <a:prstGeom prst="rect">
            <a:avLst/>
          </a:prstGeom>
          <a:noFill/>
        </p:spPr>
        <p:txBody>
          <a:bodyPr wrap="square" rtlCol="0">
            <a:spAutoFit/>
          </a:bodyPr>
          <a:lstStyle/>
          <a:p>
            <a:r>
              <a:rPr lang="zh-CN" altLang="en-US" sz="2400" b="1" dirty="0" smtClean="0"/>
              <a:t>一国两制</a:t>
            </a:r>
            <a:endParaRPr lang="zh-CN" altLang="zh-CN" sz="2400" b="1" dirty="0"/>
          </a:p>
          <a:p>
            <a:r>
              <a:rPr lang="zh-CN" altLang="zh-CN" sz="2400" b="1" dirty="0" smtClean="0"/>
              <a:t>香港</a:t>
            </a:r>
            <a:r>
              <a:rPr lang="zh-CN" altLang="zh-CN" sz="2400" b="1" dirty="0"/>
              <a:t>：</a:t>
            </a:r>
            <a:r>
              <a:rPr lang="en-US" altLang="zh-CN" sz="2400" b="1" dirty="0"/>
              <a:t>1997</a:t>
            </a:r>
            <a:r>
              <a:rPr lang="zh-CN" altLang="zh-CN" sz="2400" b="1" dirty="0"/>
              <a:t>年</a:t>
            </a:r>
            <a:r>
              <a:rPr lang="en-US" altLang="zh-CN" sz="2400" b="1" dirty="0"/>
              <a:t>7</a:t>
            </a:r>
            <a:r>
              <a:rPr lang="zh-CN" altLang="zh-CN" sz="2400" b="1" dirty="0"/>
              <a:t>月</a:t>
            </a:r>
            <a:r>
              <a:rPr lang="en-US" altLang="zh-CN" sz="2400" b="1" dirty="0"/>
              <a:t>1</a:t>
            </a:r>
            <a:r>
              <a:rPr lang="zh-CN" altLang="zh-CN" sz="2400" b="1" dirty="0"/>
              <a:t>日，中国对香港恢复行使主权，香港特别行政区成立。</a:t>
            </a:r>
            <a:endParaRPr lang="zh-CN" altLang="zh-CN" sz="2400" dirty="0"/>
          </a:p>
          <a:p>
            <a:r>
              <a:rPr lang="zh-CN" altLang="zh-CN" sz="2400" b="1" dirty="0" smtClean="0"/>
              <a:t>澳门</a:t>
            </a:r>
            <a:r>
              <a:rPr lang="zh-CN" altLang="zh-CN" sz="2400" b="1" dirty="0"/>
              <a:t>：</a:t>
            </a:r>
            <a:r>
              <a:rPr lang="en-US" altLang="zh-CN" sz="2400" b="1" dirty="0"/>
              <a:t>1999</a:t>
            </a:r>
            <a:r>
              <a:rPr lang="zh-CN" altLang="zh-CN" sz="2400" b="1" dirty="0"/>
              <a:t>年</a:t>
            </a:r>
            <a:r>
              <a:rPr lang="en-US" altLang="zh-CN" sz="2400" b="1" dirty="0"/>
              <a:t>12</a:t>
            </a:r>
            <a:r>
              <a:rPr lang="zh-CN" altLang="zh-CN" sz="2400" b="1" dirty="0"/>
              <a:t>月</a:t>
            </a:r>
            <a:r>
              <a:rPr lang="en-US" altLang="zh-CN" sz="2400" b="1" dirty="0"/>
              <a:t>20</a:t>
            </a:r>
            <a:r>
              <a:rPr lang="zh-CN" altLang="zh-CN" sz="2400" b="1" dirty="0"/>
              <a:t>日，中国正式恢复对澳门行使主权，澳门特别行政区成立</a:t>
            </a:r>
            <a:r>
              <a:rPr lang="zh-CN" altLang="zh-CN" sz="2400" b="1" dirty="0" smtClean="0"/>
              <a:t>。</a:t>
            </a:r>
            <a:endParaRPr lang="en-US" altLang="zh-CN" sz="2400" b="1" dirty="0" smtClean="0"/>
          </a:p>
          <a:p>
            <a:r>
              <a:rPr lang="zh-CN" altLang="en-US" sz="2400" b="1" dirty="0" smtClean="0"/>
              <a:t>台湾：</a:t>
            </a:r>
            <a:r>
              <a:rPr lang="zh-CN" altLang="zh-CN" sz="2400" b="1" dirty="0" smtClean="0"/>
              <a:t>“九二共识”</a:t>
            </a:r>
            <a:r>
              <a:rPr lang="zh-CN" altLang="zh-CN" sz="2400" b="1" dirty="0"/>
              <a:t>：</a:t>
            </a:r>
            <a:r>
              <a:rPr lang="en-US" altLang="zh-CN" sz="2400" dirty="0"/>
              <a:t>1992</a:t>
            </a:r>
            <a:r>
              <a:rPr lang="zh-CN" altLang="zh-CN" sz="2400" dirty="0"/>
              <a:t>年，海峡交流基金会、海峡两岸关系协会达成各自以</a:t>
            </a:r>
            <a:r>
              <a:rPr lang="zh-CN" altLang="zh-CN" sz="2400" dirty="0" smtClean="0"/>
              <a:t>口</a:t>
            </a:r>
            <a:r>
              <a:rPr lang="en-US" altLang="zh-CN" sz="2400" dirty="0" smtClean="0"/>
              <a:t>   </a:t>
            </a:r>
            <a:r>
              <a:rPr lang="zh-CN" altLang="zh-CN" sz="2400" dirty="0" smtClean="0"/>
              <a:t>头</a:t>
            </a:r>
            <a:r>
              <a:rPr lang="zh-CN" altLang="zh-CN" sz="2400" dirty="0"/>
              <a:t>方式表述</a:t>
            </a:r>
            <a:r>
              <a:rPr lang="zh-CN" altLang="zh-CN" sz="2400" b="1" dirty="0"/>
              <a:t>“海峡两岸均坚持一个中国原则”的共识，这就是“九二共识”。</a:t>
            </a:r>
            <a:r>
              <a:rPr lang="zh-CN" altLang="zh-CN" sz="2400" dirty="0"/>
              <a:t>海峡两岸关系的发展迈出了历史性的重要一步。</a:t>
            </a:r>
            <a:endParaRPr lang="zh-CN" altLang="zh-CN" sz="2400" dirty="0"/>
          </a:p>
          <a:p>
            <a:endParaRPr lang="en-US" altLang="zh-CN" sz="2400" b="1" dirty="0"/>
          </a:p>
          <a:p>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44251" y="2508527"/>
              <a:ext cx="1712327"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a:t>
              </a:r>
              <a:r>
                <a:rPr lang="en-US" altLang="zh-CN" sz="11500" dirty="0" smtClean="0">
                  <a:solidFill>
                    <a:schemeClr val="bg1"/>
                  </a:solidFill>
                  <a:latin typeface="Impact" panose="020B0806030902050204" pitchFamily="34" charset="0"/>
                </a:rPr>
                <a:t>4</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4458124" cy="830997"/>
          </a:xfrm>
          <a:prstGeom prst="rect">
            <a:avLst/>
          </a:prstGeom>
          <a:noFill/>
        </p:spPr>
        <p:txBody>
          <a:bodyPr wrap="square" rtlCol="0">
            <a:spAutoFit/>
          </a:bodyPr>
          <a:lstStyle/>
          <a:p>
            <a:r>
              <a:rPr lang="zh-CN" altLang="en-US" sz="2400" b="1" dirty="0">
                <a:solidFill>
                  <a:schemeClr val="bg2"/>
                </a:solidFill>
              </a:rPr>
              <a:t>从中印边境冲突</a:t>
            </a:r>
            <a:endParaRPr lang="en-US" altLang="zh-CN" sz="2400" b="1" dirty="0">
              <a:solidFill>
                <a:schemeClr val="bg2"/>
              </a:solidFill>
            </a:endParaRPr>
          </a:p>
          <a:p>
            <a:r>
              <a:rPr lang="zh-CN" altLang="en-US" sz="2400" b="1" dirty="0">
                <a:solidFill>
                  <a:schemeClr val="bg2"/>
                </a:solidFill>
              </a:rPr>
              <a:t>     </a:t>
            </a:r>
            <a:r>
              <a:rPr lang="zh-CN" altLang="en-US" sz="2400" b="1" dirty="0" smtClean="0"/>
              <a:t>我国的</a:t>
            </a:r>
            <a:r>
              <a:rPr lang="zh-CN" altLang="en-US" sz="2400" b="1" dirty="0"/>
              <a:t>边疆</a:t>
            </a:r>
            <a:r>
              <a:rPr lang="zh-CN" altLang="en-US" sz="2400" b="1" dirty="0" smtClean="0"/>
              <a:t>管理、外交政策</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724376" y="1909590"/>
            <a:ext cx="2034233"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1775141" y="3974912"/>
            <a:ext cx="2034233"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808789" y="2876065"/>
            <a:ext cx="1851116"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5" name="Freeform 6"/>
          <p:cNvSpPr/>
          <p:nvPr/>
        </p:nvSpPr>
        <p:spPr bwMode="auto">
          <a:xfrm>
            <a:off x="2873843" y="2825292"/>
            <a:ext cx="1851116"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5575628" y="1711329"/>
            <a:ext cx="5521945" cy="3785652"/>
          </a:xfrm>
          <a:prstGeom prst="rect">
            <a:avLst/>
          </a:prstGeom>
        </p:spPr>
        <p:txBody>
          <a:bodyPr wrap="square">
            <a:spAutoFit/>
          </a:bodyPr>
          <a:lstStyle/>
          <a:p>
            <a:pPr indent="457200" algn="just">
              <a:lnSpc>
                <a:spcPct val="150000"/>
              </a:lnSpc>
            </a:pPr>
            <a:r>
              <a:rPr lang="en-US" altLang="zh-CN" sz="2000" dirty="0">
                <a:latin typeface="+mj-ea"/>
                <a:ea typeface="+mj-ea"/>
              </a:rPr>
              <a:t>2020</a:t>
            </a:r>
            <a:r>
              <a:rPr lang="zh-CN" altLang="en-US" sz="2000" dirty="0">
                <a:latin typeface="+mj-ea"/>
                <a:ea typeface="+mj-ea"/>
              </a:rPr>
              <a:t>年</a:t>
            </a:r>
            <a:r>
              <a:rPr lang="en-US" altLang="zh-CN" sz="2000" dirty="0">
                <a:latin typeface="+mj-ea"/>
                <a:ea typeface="+mj-ea"/>
              </a:rPr>
              <a:t>6</a:t>
            </a:r>
            <a:r>
              <a:rPr lang="zh-CN" altLang="en-US" sz="2000" dirty="0">
                <a:latin typeface="+mj-ea"/>
                <a:ea typeface="+mj-ea"/>
              </a:rPr>
              <a:t>月</a:t>
            </a:r>
            <a:r>
              <a:rPr lang="en-US" altLang="zh-CN" sz="2000" dirty="0">
                <a:latin typeface="+mj-ea"/>
                <a:ea typeface="+mj-ea"/>
              </a:rPr>
              <a:t>15</a:t>
            </a:r>
            <a:r>
              <a:rPr lang="zh-CN" altLang="en-US" sz="2000" dirty="0">
                <a:latin typeface="+mj-ea"/>
                <a:ea typeface="+mj-ea"/>
              </a:rPr>
              <a:t>日晚，在中印边境加勒万河谷地区，印军违背承诺，再次越过实控线非法活动，蓄意发动挑衅攻击，引发双方激烈肢体冲突，造成人员伤亡</a:t>
            </a:r>
            <a:r>
              <a:rPr lang="zh-CN" altLang="en-US" sz="2000" dirty="0" smtClean="0">
                <a:latin typeface="+mj-ea"/>
                <a:ea typeface="+mj-ea"/>
              </a:rPr>
              <a:t>。</a:t>
            </a:r>
            <a:endParaRPr lang="en-US" altLang="zh-CN" sz="2000" dirty="0">
              <a:latin typeface="+mj-ea"/>
              <a:ea typeface="+mj-ea"/>
            </a:endParaRPr>
          </a:p>
          <a:p>
            <a:pPr indent="457200" algn="just">
              <a:lnSpc>
                <a:spcPct val="150000"/>
              </a:lnSpc>
            </a:pPr>
            <a:r>
              <a:rPr lang="en-US" altLang="zh-CN" sz="2000" dirty="0" smtClean="0">
                <a:latin typeface="+mj-ea"/>
                <a:ea typeface="+mj-ea"/>
              </a:rPr>
              <a:t>2020</a:t>
            </a:r>
            <a:r>
              <a:rPr lang="zh-CN" altLang="en-US" sz="2000" dirty="0">
                <a:latin typeface="+mj-ea"/>
                <a:ea typeface="+mj-ea"/>
              </a:rPr>
              <a:t>年</a:t>
            </a:r>
            <a:r>
              <a:rPr lang="en-US" altLang="zh-CN" sz="2000" dirty="0">
                <a:latin typeface="+mj-ea"/>
                <a:ea typeface="+mj-ea"/>
              </a:rPr>
              <a:t>6</a:t>
            </a:r>
            <a:r>
              <a:rPr lang="zh-CN" altLang="en-US" sz="2000" dirty="0">
                <a:latin typeface="+mj-ea"/>
                <a:ea typeface="+mj-ea"/>
              </a:rPr>
              <a:t>月</a:t>
            </a:r>
            <a:r>
              <a:rPr lang="en-US" altLang="zh-CN" sz="2000" dirty="0">
                <a:latin typeface="+mj-ea"/>
                <a:ea typeface="+mj-ea"/>
              </a:rPr>
              <a:t>24</a:t>
            </a:r>
            <a:r>
              <a:rPr lang="zh-CN" altLang="en-US" sz="2000" dirty="0">
                <a:latin typeface="+mj-ea"/>
                <a:ea typeface="+mj-ea"/>
              </a:rPr>
              <a:t>日，两国防长通电话正在协商中，双方于</a:t>
            </a:r>
            <a:r>
              <a:rPr lang="en-US" altLang="zh-CN" sz="2000" dirty="0">
                <a:latin typeface="+mj-ea"/>
                <a:ea typeface="+mj-ea"/>
              </a:rPr>
              <a:t>2020</a:t>
            </a:r>
            <a:r>
              <a:rPr lang="zh-CN" altLang="en-US" sz="2000" dirty="0">
                <a:latin typeface="+mj-ea"/>
                <a:ea typeface="+mj-ea"/>
              </a:rPr>
              <a:t>年</a:t>
            </a:r>
            <a:r>
              <a:rPr lang="en-US" altLang="zh-CN" sz="2000" dirty="0">
                <a:latin typeface="+mj-ea"/>
                <a:ea typeface="+mj-ea"/>
              </a:rPr>
              <a:t>6</a:t>
            </a:r>
            <a:r>
              <a:rPr lang="zh-CN" altLang="en-US" sz="2000" dirty="0">
                <a:latin typeface="+mj-ea"/>
                <a:ea typeface="+mj-ea"/>
              </a:rPr>
              <a:t>月</a:t>
            </a:r>
            <a:r>
              <a:rPr lang="en-US" altLang="zh-CN" sz="2000" dirty="0">
                <a:latin typeface="+mj-ea"/>
                <a:ea typeface="+mj-ea"/>
              </a:rPr>
              <a:t>22</a:t>
            </a:r>
            <a:r>
              <a:rPr lang="zh-CN" altLang="en-US" sz="2000" dirty="0">
                <a:latin typeface="+mj-ea"/>
                <a:ea typeface="+mj-ea"/>
              </a:rPr>
              <a:t>日举行第二次军长级会晤，就管控紧张局势、维护边境地区和平稳定深入交换意见</a:t>
            </a:r>
            <a:r>
              <a:rPr lang="zh-CN" altLang="en-US" sz="2000" dirty="0" smtClean="0">
                <a:latin typeface="+mj-ea"/>
                <a:ea typeface="+mj-ea"/>
              </a:rPr>
              <a:t>。</a:t>
            </a:r>
            <a:endParaRPr lang="zh-CN" altLang="en-US" sz="2000"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5">
                                            <p:txEl>
                                              <p:pRg st="1" end="1"/>
                                            </p:txEl>
                                          </p:spTgt>
                                        </p:tgtEl>
                                        <p:attrNameLst>
                                          <p:attrName>style.visibility</p:attrName>
                                        </p:attrNameLst>
                                      </p:cBhvr>
                                      <p:to>
                                        <p:strVal val="visible"/>
                                      </p:to>
                                    </p:set>
                                    <p:anim calcmode="lin" valueType="num">
                                      <p:cBhvr additive="base">
                                        <p:cTn id="27" dur="500" fill="hold"/>
                                        <p:tgtEl>
                                          <p:spTgt spid="35">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边疆管理</a:t>
            </a:r>
            <a:endParaRPr lang="zh-CN" altLang="en-US" b="1" dirty="0"/>
          </a:p>
        </p:txBody>
      </p:sp>
      <p:sp>
        <p:nvSpPr>
          <p:cNvPr id="5" name="TextBox 4"/>
          <p:cNvSpPr txBox="1"/>
          <p:nvPr/>
        </p:nvSpPr>
        <p:spPr>
          <a:xfrm>
            <a:off x="537881" y="1474461"/>
            <a:ext cx="11241741" cy="3785652"/>
          </a:xfrm>
          <a:prstGeom prst="rect">
            <a:avLst/>
          </a:prstGeom>
          <a:noFill/>
        </p:spPr>
        <p:txBody>
          <a:bodyPr wrap="square" rtlCol="0">
            <a:spAutoFit/>
          </a:bodyPr>
          <a:lstStyle/>
          <a:p>
            <a:r>
              <a:rPr lang="zh-CN" altLang="en-US" sz="2400" b="1" dirty="0" smtClean="0"/>
              <a:t>新疆</a:t>
            </a:r>
            <a:endParaRPr lang="en-US" altLang="zh-CN" sz="2400" b="1" dirty="0" smtClean="0"/>
          </a:p>
          <a:p>
            <a:endParaRPr lang="en-US" altLang="zh-CN" sz="2400" b="1" dirty="0" smtClean="0"/>
          </a:p>
          <a:p>
            <a:r>
              <a:rPr lang="zh-CN" altLang="en-US" sz="2400" dirty="0" smtClean="0"/>
              <a:t>（</a:t>
            </a:r>
            <a:r>
              <a:rPr lang="en-US" altLang="zh-CN" sz="2400" dirty="0"/>
              <a:t>1</a:t>
            </a:r>
            <a:r>
              <a:rPr lang="zh-CN" altLang="en-US" sz="2400" dirty="0"/>
              <a:t>）公元前</a:t>
            </a:r>
            <a:r>
              <a:rPr lang="en-US" altLang="zh-CN" sz="2400" dirty="0"/>
              <a:t>138</a:t>
            </a:r>
            <a:r>
              <a:rPr lang="zh-CN" altLang="en-US" sz="2400" dirty="0"/>
              <a:t>年和公元前</a:t>
            </a:r>
            <a:r>
              <a:rPr lang="en-US" altLang="zh-CN" sz="2400" dirty="0"/>
              <a:t>119</a:t>
            </a:r>
            <a:r>
              <a:rPr lang="zh-CN" altLang="en-US" sz="2400" dirty="0"/>
              <a:t>年，张骞先后两次出使西域，加强了汉朝与西域各国之间的</a:t>
            </a:r>
            <a:r>
              <a:rPr lang="zh-CN" altLang="en-US" sz="2400" dirty="0" smtClean="0"/>
              <a:t>联系</a:t>
            </a:r>
            <a:endParaRPr lang="en-US" altLang="zh-CN" sz="2400" dirty="0" smtClean="0"/>
          </a:p>
          <a:p>
            <a:r>
              <a:rPr lang="zh-CN" altLang="en-US" sz="2400" dirty="0" smtClean="0"/>
              <a:t>（</a:t>
            </a:r>
            <a:r>
              <a:rPr lang="en-US" altLang="zh-CN" sz="2400" dirty="0"/>
              <a:t>2</a:t>
            </a:r>
            <a:r>
              <a:rPr lang="zh-CN" altLang="en-US" sz="2400" dirty="0"/>
              <a:t>）公元前</a:t>
            </a:r>
            <a:r>
              <a:rPr lang="en-US" altLang="zh-CN" sz="2400" dirty="0"/>
              <a:t>60</a:t>
            </a:r>
            <a:r>
              <a:rPr lang="zh-CN" altLang="en-US" sz="2400" dirty="0"/>
              <a:t>年</a:t>
            </a:r>
            <a:r>
              <a:rPr lang="zh-CN" altLang="en-US" sz="2400" dirty="0" smtClean="0"/>
              <a:t>，西汉设立</a:t>
            </a:r>
            <a:r>
              <a:rPr lang="zh-CN" altLang="en-US" sz="2400" dirty="0"/>
              <a:t>西域都护，标志着西域正式归属中央政权，其管辖范围包括今新疆及巴尔喀什湖以东、以南的广大</a:t>
            </a:r>
            <a:r>
              <a:rPr lang="zh-CN" altLang="en-US" sz="2400" dirty="0" smtClean="0"/>
              <a:t>地区。</a:t>
            </a:r>
            <a:endParaRPr lang="en-US" altLang="zh-CN" sz="2400" dirty="0" smtClean="0"/>
          </a:p>
          <a:p>
            <a:r>
              <a:rPr lang="zh-CN" altLang="en-US" sz="2400" dirty="0" smtClean="0"/>
              <a:t>（</a:t>
            </a:r>
            <a:r>
              <a:rPr lang="en-US" altLang="zh-CN" sz="2400" dirty="0" smtClean="0"/>
              <a:t>3</a:t>
            </a:r>
            <a:r>
              <a:rPr lang="zh-CN" altLang="en-US" sz="2400" dirty="0" smtClean="0"/>
              <a:t>）清朝乾隆帝</a:t>
            </a:r>
            <a:r>
              <a:rPr lang="zh-CN" altLang="en-US" sz="2400" dirty="0"/>
              <a:t>时平定大、小和卓叛乱，</a:t>
            </a:r>
            <a:r>
              <a:rPr lang="zh-CN" altLang="en-US" sz="2400" b="1" dirty="0"/>
              <a:t>设置伊犁将军</a:t>
            </a:r>
            <a:r>
              <a:rPr lang="zh-CN" altLang="en-US" sz="2400" dirty="0"/>
              <a:t>，管辖包括巴勒喀什池在内的整个新疆</a:t>
            </a:r>
            <a:r>
              <a:rPr lang="zh-CN" altLang="en-US" sz="2400" dirty="0" smtClean="0"/>
              <a:t>地区。</a:t>
            </a:r>
            <a:endParaRPr lang="en-US" altLang="zh-CN" sz="2400" dirty="0" smtClean="0"/>
          </a:p>
          <a:p>
            <a:endParaRPr lang="en-US" altLang="zh-CN" sz="2400"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边疆管理</a:t>
            </a:r>
            <a:endParaRPr lang="zh-CN" altLang="en-US" b="1" dirty="0"/>
          </a:p>
        </p:txBody>
      </p:sp>
      <p:sp>
        <p:nvSpPr>
          <p:cNvPr id="5" name="TextBox 4"/>
          <p:cNvSpPr txBox="1"/>
          <p:nvPr/>
        </p:nvSpPr>
        <p:spPr>
          <a:xfrm>
            <a:off x="537881" y="1474461"/>
            <a:ext cx="11241741" cy="3785652"/>
          </a:xfrm>
          <a:prstGeom prst="rect">
            <a:avLst/>
          </a:prstGeom>
          <a:noFill/>
        </p:spPr>
        <p:txBody>
          <a:bodyPr wrap="square" rtlCol="0">
            <a:spAutoFit/>
          </a:bodyPr>
          <a:lstStyle/>
          <a:p>
            <a:r>
              <a:rPr lang="zh-CN" altLang="en-US" sz="2400" b="1" dirty="0" smtClean="0"/>
              <a:t>西藏</a:t>
            </a:r>
            <a:endParaRPr lang="en-US" altLang="zh-CN" sz="2400" b="1" dirty="0" smtClean="0"/>
          </a:p>
          <a:p>
            <a:endParaRPr lang="en-US" altLang="zh-CN" sz="2400" dirty="0"/>
          </a:p>
          <a:p>
            <a:r>
              <a:rPr lang="zh-CN" altLang="en-US" sz="2400" dirty="0" smtClean="0"/>
              <a:t>（</a:t>
            </a:r>
            <a:r>
              <a:rPr lang="en-US" altLang="zh-CN" sz="2400" dirty="0"/>
              <a:t>1</a:t>
            </a:r>
            <a:r>
              <a:rPr lang="zh-CN" altLang="en-US" sz="2400" dirty="0"/>
              <a:t>）文成公主嫁给松赞干布、尺带珠丹与唐朝金城公主结婚。唐蕃会盟，唐蕃“和同为一家”</a:t>
            </a:r>
            <a:endParaRPr lang="en-US" altLang="zh-CN" sz="2400" dirty="0"/>
          </a:p>
          <a:p>
            <a:r>
              <a:rPr lang="zh-CN" altLang="en-US" sz="2400" dirty="0"/>
              <a:t>（</a:t>
            </a:r>
            <a:r>
              <a:rPr lang="en-US" altLang="zh-CN" sz="2400" dirty="0"/>
              <a:t>2</a:t>
            </a:r>
            <a:r>
              <a:rPr lang="zh-CN" altLang="en-US" sz="2400" dirty="0"/>
              <a:t>）</a:t>
            </a:r>
            <a:r>
              <a:rPr lang="zh-CN" altLang="en-US" sz="2400" b="1" dirty="0"/>
              <a:t>元朝时在西藏设立宣慰使司都元帅府，由宣政院直接统辖，掌管西藏的军民各项事务。从此，中央政府对西藏正式行使行政</a:t>
            </a:r>
            <a:r>
              <a:rPr lang="zh-CN" altLang="en-US" sz="2400" b="1" dirty="0" smtClean="0"/>
              <a:t>管辖</a:t>
            </a:r>
            <a:endParaRPr lang="en-US" altLang="zh-CN" sz="2400" b="1" dirty="0"/>
          </a:p>
          <a:p>
            <a:r>
              <a:rPr lang="zh-CN" altLang="en-US" sz="2400" dirty="0"/>
              <a:t>（</a:t>
            </a:r>
            <a:r>
              <a:rPr lang="en-US" altLang="zh-CN" sz="2400" dirty="0"/>
              <a:t>3</a:t>
            </a:r>
            <a:r>
              <a:rPr lang="zh-CN" altLang="en-US" sz="2400" dirty="0"/>
              <a:t>）顺治帝册封五世达赖；康熙帝册封五世班禅；雍正帝时设驻藏大臣；清朝在西藏地方设立噶厦；乾隆帝确立金瓶掣签</a:t>
            </a:r>
            <a:r>
              <a:rPr lang="zh-CN" altLang="en-US" sz="2400" dirty="0" smtClean="0"/>
              <a:t>制度</a:t>
            </a:r>
            <a:endParaRPr lang="en-US" altLang="zh-CN" sz="2400" dirty="0"/>
          </a:p>
          <a:p>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边疆管理</a:t>
            </a:r>
            <a:endParaRPr lang="zh-CN" altLang="en-US" b="1" dirty="0"/>
          </a:p>
        </p:txBody>
      </p:sp>
      <p:sp>
        <p:nvSpPr>
          <p:cNvPr id="5" name="TextBox 4"/>
          <p:cNvSpPr txBox="1"/>
          <p:nvPr/>
        </p:nvSpPr>
        <p:spPr>
          <a:xfrm>
            <a:off x="537881" y="1205520"/>
            <a:ext cx="11241741" cy="4524315"/>
          </a:xfrm>
          <a:prstGeom prst="rect">
            <a:avLst/>
          </a:prstGeom>
          <a:noFill/>
        </p:spPr>
        <p:txBody>
          <a:bodyPr wrap="square" rtlCol="0">
            <a:spAutoFit/>
          </a:bodyPr>
          <a:lstStyle/>
          <a:p>
            <a:r>
              <a:rPr lang="zh-CN" altLang="en-US" sz="2400" b="1" dirty="0" smtClean="0"/>
              <a:t>台湾</a:t>
            </a:r>
            <a:endParaRPr lang="en-US" altLang="zh-CN" sz="2400" b="1" dirty="0" smtClean="0"/>
          </a:p>
          <a:p>
            <a:endParaRPr lang="en-US" altLang="zh-CN" sz="2400" dirty="0"/>
          </a:p>
          <a:p>
            <a:r>
              <a:rPr lang="zh-CN" altLang="en-US" sz="2400" dirty="0" smtClean="0"/>
              <a:t>（</a:t>
            </a:r>
            <a:r>
              <a:rPr lang="en-US" altLang="zh-CN" sz="2400" dirty="0" smtClean="0"/>
              <a:t>1</a:t>
            </a:r>
            <a:r>
              <a:rPr lang="zh-CN" altLang="en-US" sz="2400" dirty="0" smtClean="0"/>
              <a:t>）吴国</a:t>
            </a:r>
            <a:r>
              <a:rPr lang="zh-CN" altLang="en-US" sz="2400" dirty="0"/>
              <a:t>孙权派卫温率万人船队到夷洲（今台湾），加强台湾和内地</a:t>
            </a:r>
            <a:r>
              <a:rPr lang="zh-CN" altLang="en-US" sz="2400" dirty="0" smtClean="0"/>
              <a:t>联系</a:t>
            </a:r>
            <a:endParaRPr lang="en-US" altLang="zh-CN" sz="2400" dirty="0" smtClean="0"/>
          </a:p>
          <a:p>
            <a:r>
              <a:rPr lang="zh-CN" altLang="en-US" sz="2400" dirty="0" smtClean="0"/>
              <a:t>（</a:t>
            </a:r>
            <a:r>
              <a:rPr lang="en-US" altLang="zh-CN" sz="2400" dirty="0" smtClean="0"/>
              <a:t>2</a:t>
            </a:r>
            <a:r>
              <a:rPr lang="zh-CN" altLang="en-US" sz="2400" dirty="0" smtClean="0"/>
              <a:t>）</a:t>
            </a:r>
            <a:r>
              <a:rPr lang="zh-CN" altLang="en-US" sz="2400" b="1" dirty="0" smtClean="0"/>
              <a:t>元朝设置</a:t>
            </a:r>
            <a:r>
              <a:rPr lang="zh-CN" altLang="en-US" sz="2400" b="1" dirty="0"/>
              <a:t>澎湖巡检司，负责管辖澎湖和琉球，这是历史上中央王朝首次在台湾地区正式建立的行政</a:t>
            </a:r>
            <a:r>
              <a:rPr lang="zh-CN" altLang="en-US" sz="2400" b="1" dirty="0" smtClean="0"/>
              <a:t>机构</a:t>
            </a:r>
            <a:endParaRPr lang="en-US" altLang="zh-CN" sz="2400" b="1" dirty="0" smtClean="0"/>
          </a:p>
          <a:p>
            <a:r>
              <a:rPr lang="zh-CN" altLang="en-US" sz="2400" dirty="0" smtClean="0"/>
              <a:t>（</a:t>
            </a:r>
            <a:r>
              <a:rPr lang="en-US" altLang="zh-CN" sz="2400" dirty="0" smtClean="0"/>
              <a:t>2</a:t>
            </a:r>
            <a:r>
              <a:rPr lang="zh-CN" altLang="en-US" sz="2400" dirty="0" smtClean="0"/>
              <a:t>）</a:t>
            </a:r>
            <a:r>
              <a:rPr lang="en-US" altLang="zh-CN" sz="2400" dirty="0"/>
              <a:t>1662</a:t>
            </a:r>
            <a:r>
              <a:rPr lang="zh-CN" altLang="en-US" sz="2400" dirty="0"/>
              <a:t>年郑成功打败荷兰殖民者，收复台湾；</a:t>
            </a:r>
            <a:r>
              <a:rPr lang="en-US" altLang="zh-CN" sz="2400" dirty="0"/>
              <a:t>1683</a:t>
            </a:r>
            <a:r>
              <a:rPr lang="zh-CN" altLang="en-US" sz="2400" dirty="0"/>
              <a:t>年，清军进入台湾；</a:t>
            </a:r>
            <a:r>
              <a:rPr lang="en-US" altLang="zh-CN" sz="2400" b="1" dirty="0"/>
              <a:t>1684</a:t>
            </a:r>
            <a:r>
              <a:rPr lang="zh-CN" altLang="en-US" sz="2400" b="1" dirty="0"/>
              <a:t>年，清朝设置台湾府，隶属福建省</a:t>
            </a:r>
            <a:r>
              <a:rPr lang="zh-CN" altLang="en-US" sz="2400" dirty="0"/>
              <a:t>；</a:t>
            </a:r>
            <a:r>
              <a:rPr lang="en-US" altLang="zh-CN" sz="2400" dirty="0"/>
              <a:t>1885</a:t>
            </a:r>
            <a:r>
              <a:rPr lang="zh-CN" altLang="en-US" sz="2400" dirty="0"/>
              <a:t>年台湾正式建省，成为中国的一个</a:t>
            </a:r>
            <a:r>
              <a:rPr lang="zh-CN" altLang="en-US" sz="2400" dirty="0" smtClean="0"/>
              <a:t>行省</a:t>
            </a:r>
            <a:endParaRPr lang="en-US" altLang="zh-CN" sz="2400" dirty="0" smtClean="0"/>
          </a:p>
          <a:p>
            <a:r>
              <a:rPr lang="zh-CN" altLang="en-US" sz="2400" dirty="0" smtClean="0"/>
              <a:t>（</a:t>
            </a:r>
            <a:r>
              <a:rPr lang="en-US" altLang="zh-CN" sz="2400" dirty="0" smtClean="0"/>
              <a:t>3</a:t>
            </a:r>
            <a:r>
              <a:rPr lang="zh-CN" altLang="en-US" sz="2400" dirty="0" smtClean="0"/>
              <a:t>）</a:t>
            </a:r>
            <a:r>
              <a:rPr lang="zh-CN" altLang="en-US" sz="2400" dirty="0"/>
              <a:t>甲午中日战争后，</a:t>
            </a:r>
            <a:r>
              <a:rPr lang="en-US" altLang="zh-CN" sz="2400" dirty="0"/>
              <a:t>1895</a:t>
            </a:r>
            <a:r>
              <a:rPr lang="zh-CN" altLang="en-US" sz="2400" dirty="0"/>
              <a:t>年，日本通过</a:t>
            </a:r>
            <a:r>
              <a:rPr lang="en-US" altLang="zh-CN" sz="2400" dirty="0"/>
              <a:t>《</a:t>
            </a:r>
            <a:r>
              <a:rPr lang="zh-CN" altLang="en-US" sz="2400" dirty="0"/>
              <a:t>马关条约</a:t>
            </a:r>
            <a:r>
              <a:rPr lang="en-US" altLang="zh-CN" sz="2400" dirty="0"/>
              <a:t>》</a:t>
            </a:r>
            <a:r>
              <a:rPr lang="zh-CN" altLang="en-US" sz="2400" dirty="0"/>
              <a:t>，割占台湾全岛及所有附属各岛屿、澎湖列岛抗日战争胜利后，台湾回到祖国怀抱</a:t>
            </a:r>
            <a:r>
              <a:rPr lang="zh-CN" altLang="en-US" sz="2400" dirty="0" smtClean="0"/>
              <a:t>。</a:t>
            </a:r>
            <a:endParaRPr lang="en-US" altLang="zh-CN" sz="2400" dirty="0" smtClean="0"/>
          </a:p>
          <a:p>
            <a:r>
              <a:rPr lang="zh-CN" altLang="en-US" sz="2400" dirty="0" smtClean="0"/>
              <a:t>（</a:t>
            </a:r>
            <a:r>
              <a:rPr lang="en-US" altLang="zh-CN" sz="2400" dirty="0" smtClean="0"/>
              <a:t>4</a:t>
            </a:r>
            <a:r>
              <a:rPr lang="zh-CN" altLang="en-US" sz="2400" dirty="0" smtClean="0"/>
              <a:t>）</a:t>
            </a:r>
            <a:r>
              <a:rPr lang="en-US" altLang="zh-CN" sz="2400" dirty="0" smtClean="0"/>
              <a:t>1949</a:t>
            </a:r>
            <a:r>
              <a:rPr lang="zh-CN" altLang="en-US" sz="2400" dirty="0"/>
              <a:t>年，南京解放，国民党残余势力退往</a:t>
            </a:r>
            <a:r>
              <a:rPr lang="zh-CN" altLang="en-US" sz="2400" dirty="0" smtClean="0"/>
              <a:t>台湾</a:t>
            </a:r>
            <a:endParaRPr lang="en-US" altLang="zh-CN" sz="2400" dirty="0" smtClean="0"/>
          </a:p>
          <a:p>
            <a:r>
              <a:rPr lang="zh-CN" altLang="en-US" sz="2400" dirty="0" smtClean="0"/>
              <a:t>（</a:t>
            </a:r>
            <a:r>
              <a:rPr lang="en-US" altLang="zh-CN" sz="2400" dirty="0" smtClean="0"/>
              <a:t>5</a:t>
            </a:r>
            <a:r>
              <a:rPr lang="zh-CN" altLang="en-US" sz="2400" dirty="0" smtClean="0"/>
              <a:t>）形成</a:t>
            </a:r>
            <a:r>
              <a:rPr lang="zh-CN" altLang="en-US" sz="2400" dirty="0"/>
              <a:t>了“和平统一、一国两制”的对台基本方针，并采取一系列措施，缓和海峡两岸关系，推进祖国统一大业</a:t>
            </a:r>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我国的外交政策</a:t>
            </a:r>
            <a:endParaRPr lang="zh-CN" altLang="en-US" b="1" dirty="0"/>
          </a:p>
        </p:txBody>
      </p:sp>
      <p:sp>
        <p:nvSpPr>
          <p:cNvPr id="5" name="TextBox 4"/>
          <p:cNvSpPr txBox="1"/>
          <p:nvPr/>
        </p:nvSpPr>
        <p:spPr>
          <a:xfrm>
            <a:off x="537881" y="1474461"/>
            <a:ext cx="11241741" cy="4893647"/>
          </a:xfrm>
          <a:prstGeom prst="rect">
            <a:avLst/>
          </a:prstGeom>
          <a:noFill/>
        </p:spPr>
        <p:txBody>
          <a:bodyPr wrap="square" rtlCol="0">
            <a:spAutoFit/>
          </a:bodyPr>
          <a:lstStyle/>
          <a:p>
            <a:r>
              <a:rPr lang="zh-CN" altLang="en-US" sz="2400" b="1" dirty="0" smtClean="0"/>
              <a:t>和平共处五项原则</a:t>
            </a:r>
            <a:r>
              <a:rPr lang="en-US" altLang="zh-CN" sz="2400" b="1" dirty="0" smtClean="0"/>
              <a:t> </a:t>
            </a:r>
            <a:r>
              <a:rPr lang="en-US" altLang="zh-CN" sz="2400" dirty="0" smtClean="0"/>
              <a:t>     </a:t>
            </a:r>
            <a:endParaRPr lang="en-US" altLang="zh-CN" sz="2400" dirty="0" smtClean="0"/>
          </a:p>
          <a:p>
            <a:endParaRPr lang="en-US" altLang="zh-CN" sz="2400" dirty="0" smtClean="0"/>
          </a:p>
          <a:p>
            <a:pPr indent="457200"/>
            <a:r>
              <a:rPr lang="en-US" altLang="zh-CN" sz="2400" dirty="0" smtClean="0"/>
              <a:t>1953</a:t>
            </a:r>
            <a:r>
              <a:rPr lang="zh-CN" altLang="zh-CN" sz="2400" dirty="0"/>
              <a:t>年底，</a:t>
            </a:r>
            <a:r>
              <a:rPr lang="zh-CN" altLang="zh-CN" sz="2400" b="1" dirty="0"/>
              <a:t>周恩来在接见印度代表团时，首次提出和平共处五项原则</a:t>
            </a:r>
            <a:r>
              <a:rPr lang="zh-CN" altLang="zh-CN" sz="2400" dirty="0"/>
              <a:t>。</a:t>
            </a:r>
            <a:endParaRPr lang="zh-CN" altLang="zh-CN" sz="2400" dirty="0"/>
          </a:p>
          <a:p>
            <a:pPr indent="457200"/>
            <a:r>
              <a:rPr lang="zh-CN" altLang="zh-CN" sz="2400" b="1" dirty="0" smtClean="0"/>
              <a:t>内容</a:t>
            </a:r>
            <a:r>
              <a:rPr lang="zh-CN" altLang="zh-CN" sz="2400" b="1" dirty="0"/>
              <a:t>：</a:t>
            </a:r>
            <a:r>
              <a:rPr lang="zh-CN" altLang="zh-CN" sz="2400" dirty="0"/>
              <a:t>互相尊重主权和领土完整，互不侵犯，互不干涉内政，平等互利，和平共处。</a:t>
            </a:r>
            <a:endParaRPr lang="zh-CN" altLang="zh-CN" sz="2400" dirty="0"/>
          </a:p>
          <a:p>
            <a:pPr indent="457200"/>
            <a:r>
              <a:rPr lang="zh-CN" altLang="zh-CN" sz="2400" b="1" dirty="0" smtClean="0"/>
              <a:t>发展</a:t>
            </a:r>
            <a:r>
              <a:rPr lang="zh-CN" altLang="zh-CN" sz="2400" b="1" dirty="0"/>
              <a:t>：</a:t>
            </a:r>
            <a:r>
              <a:rPr lang="en-US" altLang="zh-CN" sz="2400" dirty="0"/>
              <a:t>1954</a:t>
            </a:r>
            <a:r>
              <a:rPr lang="zh-CN" altLang="zh-CN" sz="2400" dirty="0"/>
              <a:t>年，周恩来访问印度和缅甸，分别与印度总理尼赫鲁、缅甸总理吴努发表联合声明，双方一致同意以和平共处五项原则作为指导中印、中缅两国关系的基本原则。</a:t>
            </a:r>
            <a:endParaRPr lang="zh-CN" altLang="zh-CN" sz="2400" dirty="0"/>
          </a:p>
          <a:p>
            <a:pPr indent="457200"/>
            <a:r>
              <a:rPr lang="zh-CN" altLang="zh-CN" sz="2400" b="1" dirty="0" smtClean="0"/>
              <a:t>影响</a:t>
            </a:r>
            <a:r>
              <a:rPr lang="zh-CN" altLang="zh-CN" sz="2400" b="1" dirty="0"/>
              <a:t>：</a:t>
            </a:r>
            <a:r>
              <a:rPr lang="zh-CN" altLang="zh-CN" sz="2400" dirty="0"/>
              <a:t>和平共处五项原则在国际上产生深远影响，被世界上越来越多的国家接受，</a:t>
            </a:r>
            <a:r>
              <a:rPr lang="zh-CN" altLang="zh-CN" sz="2400" b="1" dirty="0"/>
              <a:t>成为处理国与国之间关系的基本准则。</a:t>
            </a:r>
            <a:endParaRPr lang="zh-CN" altLang="zh-CN" sz="2400" dirty="0"/>
          </a:p>
          <a:p>
            <a:endParaRPr lang="en-US" altLang="zh-CN" sz="2400" b="1" dirty="0"/>
          </a:p>
          <a:p>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我国的外交政策</a:t>
            </a:r>
            <a:endParaRPr lang="zh-CN" altLang="en-US" b="1" dirty="0"/>
          </a:p>
        </p:txBody>
      </p:sp>
      <p:sp>
        <p:nvSpPr>
          <p:cNvPr id="5" name="TextBox 4"/>
          <p:cNvSpPr txBox="1"/>
          <p:nvPr/>
        </p:nvSpPr>
        <p:spPr>
          <a:xfrm>
            <a:off x="537881" y="1474461"/>
            <a:ext cx="11241741" cy="4524315"/>
          </a:xfrm>
          <a:prstGeom prst="rect">
            <a:avLst/>
          </a:prstGeom>
          <a:noFill/>
        </p:spPr>
        <p:txBody>
          <a:bodyPr wrap="square" rtlCol="0">
            <a:spAutoFit/>
          </a:bodyPr>
          <a:lstStyle/>
          <a:p>
            <a:r>
              <a:rPr lang="en-US" altLang="zh-CN" sz="2400" dirty="0" smtClean="0"/>
              <a:t>1954</a:t>
            </a:r>
            <a:r>
              <a:rPr lang="zh-CN" altLang="zh-CN" sz="2400" dirty="0" smtClean="0"/>
              <a:t>年</a:t>
            </a:r>
            <a:r>
              <a:rPr lang="zh-CN" altLang="en-US" sz="2400" dirty="0" smtClean="0"/>
              <a:t>，</a:t>
            </a:r>
            <a:r>
              <a:rPr lang="zh-CN" altLang="zh-CN" sz="2400" b="1" dirty="0" smtClean="0"/>
              <a:t>中国</a:t>
            </a:r>
            <a:r>
              <a:rPr lang="zh-CN" altLang="zh-CN" sz="2400" b="1" dirty="0"/>
              <a:t>第一次以五大国之一的身份参加的国际</a:t>
            </a:r>
            <a:r>
              <a:rPr lang="zh-CN" altLang="zh-CN" sz="2400" b="1" dirty="0" smtClean="0"/>
              <a:t>会议</a:t>
            </a:r>
            <a:r>
              <a:rPr lang="en-US" altLang="zh-CN" sz="2400" b="1" dirty="0" smtClean="0"/>
              <a:t>——</a:t>
            </a:r>
            <a:r>
              <a:rPr lang="zh-CN" altLang="en-US" sz="2400" b="1" dirty="0" smtClean="0"/>
              <a:t>日内瓦会议</a:t>
            </a:r>
            <a:endParaRPr lang="en-US" altLang="zh-CN" sz="2400" b="1" dirty="0" smtClean="0"/>
          </a:p>
          <a:p>
            <a:r>
              <a:rPr lang="en-US" altLang="zh-CN" sz="2400" dirty="0"/>
              <a:t>1955</a:t>
            </a:r>
            <a:r>
              <a:rPr lang="zh-CN" altLang="zh-CN" sz="2400" dirty="0" smtClean="0"/>
              <a:t>年</a:t>
            </a:r>
            <a:r>
              <a:rPr lang="zh-CN" altLang="en-US" sz="2400" dirty="0" smtClean="0"/>
              <a:t>，</a:t>
            </a:r>
            <a:r>
              <a:rPr lang="zh-CN" altLang="zh-CN" sz="2400" b="1" dirty="0" smtClean="0"/>
              <a:t>第一次</a:t>
            </a:r>
            <a:r>
              <a:rPr lang="zh-CN" altLang="zh-CN" sz="2400" b="1" dirty="0"/>
              <a:t>没有殖民主义国家参加的</a:t>
            </a:r>
            <a:r>
              <a:rPr lang="zh-CN" altLang="zh-CN" sz="2400" b="1" dirty="0" smtClean="0"/>
              <a:t>亚非会议</a:t>
            </a:r>
            <a:r>
              <a:rPr lang="en-US" altLang="zh-CN" sz="2400" b="1" dirty="0" smtClean="0"/>
              <a:t>——</a:t>
            </a:r>
            <a:r>
              <a:rPr lang="zh-CN" altLang="en-US" sz="2400" b="1" dirty="0" smtClean="0"/>
              <a:t>万隆会议；周恩来提出“求同存异”</a:t>
            </a:r>
            <a:endParaRPr lang="en-US" altLang="zh-CN" sz="2400" b="1" dirty="0"/>
          </a:p>
          <a:p>
            <a:r>
              <a:rPr lang="en-US" altLang="zh-CN" sz="2400" b="1" dirty="0"/>
              <a:t>1971</a:t>
            </a:r>
            <a:r>
              <a:rPr lang="zh-CN" altLang="zh-CN" sz="2400" b="1" dirty="0" smtClean="0"/>
              <a:t>年</a:t>
            </a:r>
            <a:r>
              <a:rPr lang="zh-CN" altLang="zh-CN" sz="2400" dirty="0" smtClean="0"/>
              <a:t>，</a:t>
            </a:r>
            <a:r>
              <a:rPr lang="zh-CN" altLang="zh-CN" sz="2400" b="1" dirty="0"/>
              <a:t>第</a:t>
            </a:r>
            <a:r>
              <a:rPr lang="en-US" altLang="zh-CN" sz="2400" b="1" dirty="0"/>
              <a:t>26</a:t>
            </a:r>
            <a:r>
              <a:rPr lang="zh-CN" altLang="zh-CN" sz="2400" b="1" dirty="0"/>
              <a:t>届联合国大会</a:t>
            </a:r>
            <a:r>
              <a:rPr lang="zh-CN" altLang="zh-CN" sz="2400" dirty="0"/>
              <a:t>通过决议，恢复中华人民共和国在联合国的一切合法</a:t>
            </a:r>
            <a:r>
              <a:rPr lang="zh-CN" altLang="zh-CN" sz="2400" dirty="0" smtClean="0"/>
              <a:t>权利</a:t>
            </a:r>
            <a:endParaRPr lang="en-US" altLang="zh-CN" sz="2400" dirty="0" smtClean="0"/>
          </a:p>
          <a:p>
            <a:r>
              <a:rPr lang="en-US" altLang="zh-CN" sz="2400" b="1" dirty="0"/>
              <a:t>1972</a:t>
            </a:r>
            <a:r>
              <a:rPr lang="zh-CN" altLang="zh-CN" sz="2400" b="1" dirty="0"/>
              <a:t>年，尼克松访华，中美双方正式签署并发表了《联合公报》，两国关系开始走向</a:t>
            </a:r>
            <a:r>
              <a:rPr lang="zh-CN" altLang="zh-CN" sz="2400" b="1" dirty="0" smtClean="0"/>
              <a:t>正常化</a:t>
            </a:r>
            <a:endParaRPr lang="en-US" altLang="zh-CN" sz="2400" b="1" dirty="0" smtClean="0"/>
          </a:p>
          <a:p>
            <a:r>
              <a:rPr lang="en-US" altLang="zh-CN" sz="2400" b="1" dirty="0"/>
              <a:t>1979</a:t>
            </a:r>
            <a:r>
              <a:rPr lang="zh-CN" altLang="zh-CN" sz="2400" b="1" dirty="0"/>
              <a:t>年，中美正式建立</a:t>
            </a:r>
            <a:r>
              <a:rPr lang="zh-CN" altLang="zh-CN" sz="2400" b="1" dirty="0" smtClean="0"/>
              <a:t>外交关系</a:t>
            </a:r>
            <a:endParaRPr lang="zh-CN" altLang="zh-CN" sz="2400" dirty="0"/>
          </a:p>
          <a:p>
            <a:r>
              <a:rPr lang="en-US" altLang="zh-CN" sz="2400" b="1" dirty="0"/>
              <a:t>1972</a:t>
            </a:r>
            <a:r>
              <a:rPr lang="zh-CN" altLang="zh-CN" sz="2400" b="1" dirty="0"/>
              <a:t>年</a:t>
            </a:r>
            <a:r>
              <a:rPr lang="zh-CN" altLang="zh-CN" sz="2400" dirty="0"/>
              <a:t>，日本首相</a:t>
            </a:r>
            <a:r>
              <a:rPr lang="zh-CN" altLang="zh-CN" sz="2400" b="1" dirty="0"/>
              <a:t>田中角荣</a:t>
            </a:r>
            <a:r>
              <a:rPr lang="zh-CN" altLang="zh-CN" sz="2400" dirty="0"/>
              <a:t>访华，</a:t>
            </a:r>
            <a:r>
              <a:rPr lang="zh-CN" altLang="zh-CN" sz="2400" b="1" dirty="0"/>
              <a:t>中日两国正式建立</a:t>
            </a:r>
            <a:r>
              <a:rPr lang="zh-CN" altLang="zh-CN" sz="2400" b="1" dirty="0" smtClean="0"/>
              <a:t>外交关系</a:t>
            </a:r>
            <a:endParaRPr lang="en-US" altLang="zh-CN" sz="2400" b="1" dirty="0" smtClean="0"/>
          </a:p>
          <a:p>
            <a:r>
              <a:rPr lang="zh-CN" altLang="en-US" sz="2400" dirty="0" smtClean="0"/>
              <a:t>改革开放后，</a:t>
            </a:r>
            <a:r>
              <a:rPr lang="zh-CN" altLang="zh-CN" sz="2400" dirty="0" smtClean="0"/>
              <a:t>中国</a:t>
            </a:r>
            <a:r>
              <a:rPr lang="zh-CN" altLang="zh-CN" sz="2400" dirty="0"/>
              <a:t>特色大国外交全面推进，形成</a:t>
            </a:r>
            <a:r>
              <a:rPr lang="zh-CN" altLang="zh-CN" sz="2400" b="1" dirty="0"/>
              <a:t>全方位、多层次、立体化的外交</a:t>
            </a:r>
            <a:r>
              <a:rPr lang="zh-CN" altLang="zh-CN" sz="2400" b="1" dirty="0" smtClean="0"/>
              <a:t>布局</a:t>
            </a:r>
            <a:endParaRPr lang="en-US" altLang="zh-CN" sz="2400" b="1" dirty="0" smtClean="0"/>
          </a:p>
          <a:p>
            <a:endParaRPr lang="zh-CN" altLang="zh-CN" sz="24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14830" y="1630045"/>
            <a:ext cx="9135110" cy="2656205"/>
          </a:xfrm>
          <a:prstGeom prst="rect">
            <a:avLst/>
          </a:prstGeom>
          <a:noFill/>
        </p:spPr>
        <p:txBody>
          <a:bodyPr wrap="square" rtlCol="0">
            <a:spAutoFit/>
          </a:bodyPr>
          <a:p>
            <a:pPr fontAlgn="auto">
              <a:lnSpc>
                <a:spcPts val="5000"/>
              </a:lnSpc>
            </a:pPr>
            <a:r>
              <a:rPr lang="zh-CN" altLang="en-US" sz="3200" b="1">
                <a:latin typeface="宋体" panose="02010600030101010101" pitchFamily="2" charset="-122"/>
                <a:ea typeface="宋体" panose="02010600030101010101" pitchFamily="2" charset="-122"/>
                <a:cs typeface="宋体" panose="02010600030101010101" pitchFamily="2" charset="-122"/>
              </a:rPr>
              <a:t>2020年涉及本时政热点命题点</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fontAlgn="auto">
              <a:lnSpc>
                <a:spcPts val="5000"/>
              </a:lnSpc>
            </a:pPr>
            <a:r>
              <a:rPr lang="en-US" altLang="zh-CN" sz="3200" b="1">
                <a:latin typeface="宋体" panose="02010600030101010101" pitchFamily="2" charset="-122"/>
                <a:ea typeface="宋体" panose="02010600030101010101" pitchFamily="2" charset="-122"/>
                <a:cs typeface="宋体" panose="02010600030101010101" pitchFamily="2" charset="-122"/>
              </a:rPr>
              <a:t>1</a:t>
            </a:r>
            <a:r>
              <a:rPr lang="zh-CN" altLang="en-US" sz="3200" b="1">
                <a:latin typeface="宋体" panose="02010600030101010101" pitchFamily="2" charset="-122"/>
                <a:ea typeface="宋体" panose="02010600030101010101" pitchFamily="2" charset="-122"/>
                <a:cs typeface="宋体" panose="02010600030101010101" pitchFamily="2" charset="-122"/>
              </a:rPr>
              <a:t>、古代印度文明成就：种姓制度、佛教</a:t>
            </a:r>
            <a:endParaRPr lang="zh-CN" altLang="en-US" sz="3200" b="1">
              <a:latin typeface="宋体" panose="02010600030101010101" pitchFamily="2" charset="-122"/>
              <a:ea typeface="宋体" panose="02010600030101010101" pitchFamily="2" charset="-122"/>
              <a:cs typeface="宋体" panose="02010600030101010101" pitchFamily="2" charset="-122"/>
            </a:endParaRPr>
          </a:p>
          <a:p>
            <a:pPr fontAlgn="auto">
              <a:lnSpc>
                <a:spcPts val="5000"/>
              </a:lnSpc>
            </a:pPr>
            <a:r>
              <a:rPr lang="en-US" altLang="zh-CN" sz="3200" b="1">
                <a:latin typeface="宋体" panose="02010600030101010101" pitchFamily="2" charset="-122"/>
                <a:ea typeface="宋体" panose="02010600030101010101" pitchFamily="2" charset="-122"/>
                <a:cs typeface="宋体" panose="02010600030101010101" pitchFamily="2" charset="-122"/>
              </a:rPr>
              <a:t>2</a:t>
            </a:r>
            <a:r>
              <a:rPr lang="zh-CN" altLang="en-US" sz="3200" b="1">
                <a:latin typeface="宋体" panose="02010600030101010101" pitchFamily="2" charset="-122"/>
                <a:ea typeface="宋体" panose="02010600030101010101" pitchFamily="2" charset="-122"/>
                <a:cs typeface="宋体" panose="02010600030101010101" pitchFamily="2" charset="-122"/>
              </a:rPr>
              <a:t>、近现代印度的民族独立运动：印度民族大起义、章西女王、甘地的</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非暴力不合作</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运动。</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3"/>
          <p:cNvSpPr txBox="1"/>
          <p:nvPr>
            <p:custDataLst>
              <p:tags r:id="rId1"/>
            </p:custDataLst>
          </p:nvPr>
        </p:nvSpPr>
        <p:spPr>
          <a:xfrm>
            <a:off x="510363" y="2682801"/>
            <a:ext cx="1587294" cy="830997"/>
          </a:xfrm>
          <a:prstGeom prst="rect">
            <a:avLst/>
          </a:prstGeom>
          <a:noFill/>
        </p:spPr>
        <p:txBody>
          <a:bodyPr wrap="none" rtlCol="0">
            <a:spAutoFit/>
          </a:bodyPr>
          <a:lstStyle/>
          <a:p>
            <a:r>
              <a:rPr lang="zh-CN" altLang="en-US" sz="4800" b="1" dirty="0">
                <a:solidFill>
                  <a:schemeClr val="tx2"/>
                </a:solidFill>
              </a:rPr>
              <a:t>目 录</a:t>
            </a:r>
            <a:endParaRPr lang="zh-CN" altLang="en-US" sz="4800" b="1" dirty="0">
              <a:solidFill>
                <a:schemeClr val="tx2"/>
              </a:solidFill>
            </a:endParaRPr>
          </a:p>
        </p:txBody>
      </p:sp>
      <p:sp>
        <p:nvSpPr>
          <p:cNvPr id="3" name="PA_文本框 4"/>
          <p:cNvSpPr txBox="1"/>
          <p:nvPr>
            <p:custDataLst>
              <p:tags r:id="rId2"/>
            </p:custDataLst>
          </p:nvPr>
        </p:nvSpPr>
        <p:spPr>
          <a:xfrm>
            <a:off x="558079" y="3406617"/>
            <a:ext cx="1688283" cy="420564"/>
          </a:xfrm>
          <a:prstGeom prst="rect">
            <a:avLst/>
          </a:prstGeom>
          <a:noFill/>
        </p:spPr>
        <p:txBody>
          <a:bodyPr wrap="none" rtlCol="0">
            <a:spAutoFit/>
          </a:bodyPr>
          <a:lstStyle/>
          <a:p>
            <a:r>
              <a:rPr lang="en-US" altLang="zh-CN" sz="2135" b="1" dirty="0">
                <a:solidFill>
                  <a:schemeClr val="bg2"/>
                </a:solidFill>
              </a:rPr>
              <a:t>CONTENTS</a:t>
            </a:r>
            <a:endParaRPr lang="zh-CN" altLang="en-US" sz="2135" b="1" dirty="0">
              <a:solidFill>
                <a:schemeClr val="bg2"/>
              </a:solidFill>
            </a:endParaRPr>
          </a:p>
        </p:txBody>
      </p:sp>
      <p:sp>
        <p:nvSpPr>
          <p:cNvPr id="4" name="PA_矩形 1"/>
          <p:cNvSpPr>
            <a:spLocks noChangeArrowheads="1"/>
          </p:cNvSpPr>
          <p:nvPr>
            <p:custDataLst>
              <p:tags r:id="rId3"/>
            </p:custDataLst>
          </p:nvPr>
        </p:nvSpPr>
        <p:spPr bwMode="auto">
          <a:xfrm>
            <a:off x="558079" y="3777444"/>
            <a:ext cx="188557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zh-CN" sz="1065" dirty="0" smtClean="0">
                <a:solidFill>
                  <a:schemeClr val="tx1">
                    <a:lumMod val="75000"/>
                    <a:lumOff val="25000"/>
                  </a:schemeClr>
                </a:solidFill>
                <a:cs typeface="Arial" panose="020B0604020202020204" pitchFamily="34" charset="0"/>
              </a:rPr>
              <a:t>. </a:t>
            </a:r>
            <a:endParaRPr lang="zh-CN" altLang="en-US" sz="1465" dirty="0">
              <a:solidFill>
                <a:schemeClr val="tx1">
                  <a:lumMod val="75000"/>
                  <a:lumOff val="25000"/>
                </a:schemeClr>
              </a:solidFill>
              <a:cs typeface="Arial" panose="020B0604020202020204" pitchFamily="34" charset="0"/>
            </a:endParaRPr>
          </a:p>
        </p:txBody>
      </p:sp>
      <p:sp>
        <p:nvSpPr>
          <p:cNvPr id="5" name="PA_文本框 8"/>
          <p:cNvSpPr txBox="1"/>
          <p:nvPr>
            <p:custDataLst>
              <p:tags r:id="rId4"/>
            </p:custDataLst>
          </p:nvPr>
        </p:nvSpPr>
        <p:spPr>
          <a:xfrm>
            <a:off x="3126824" y="885578"/>
            <a:ext cx="5533887" cy="830997"/>
          </a:xfrm>
          <a:prstGeom prst="rect">
            <a:avLst/>
          </a:prstGeom>
          <a:noFill/>
        </p:spPr>
        <p:txBody>
          <a:bodyPr wrap="none" rtlCol="0">
            <a:spAutoFit/>
          </a:bodyPr>
          <a:lstStyle/>
          <a:p>
            <a:pPr marL="457200" indent="-457200">
              <a:buAutoNum type="arabicPeriod"/>
            </a:pPr>
            <a:r>
              <a:rPr lang="zh-CN" altLang="en-US" sz="2400" b="1" dirty="0" smtClean="0">
                <a:solidFill>
                  <a:schemeClr val="bg2"/>
                </a:solidFill>
              </a:rPr>
              <a:t>从武汉的新冠病毒疫情</a:t>
            </a:r>
            <a:endParaRPr lang="en-US" altLang="zh-CN" sz="2400" b="1" dirty="0" smtClean="0">
              <a:solidFill>
                <a:schemeClr val="bg2"/>
              </a:solidFill>
            </a:endParaRPr>
          </a:p>
          <a:p>
            <a:r>
              <a:rPr lang="en-US" altLang="zh-CN" sz="2400" b="1" dirty="0"/>
              <a:t> </a:t>
            </a:r>
            <a:r>
              <a:rPr lang="en-US" altLang="zh-CN" sz="2400" b="1" dirty="0" smtClean="0"/>
              <a:t>    </a:t>
            </a:r>
            <a:r>
              <a:rPr lang="zh-CN" altLang="en-US" sz="2400" b="1" dirty="0" smtClean="0"/>
              <a:t>我国历史上的武汉、古今的医学成就</a:t>
            </a:r>
            <a:endParaRPr lang="zh-CN" altLang="en-US" sz="2400" b="1" dirty="0"/>
          </a:p>
        </p:txBody>
      </p:sp>
      <p:sp>
        <p:nvSpPr>
          <p:cNvPr id="6" name="PA_文本框 9"/>
          <p:cNvSpPr txBox="1"/>
          <p:nvPr>
            <p:custDataLst>
              <p:tags r:id="rId5"/>
            </p:custDataLst>
          </p:nvPr>
        </p:nvSpPr>
        <p:spPr>
          <a:xfrm>
            <a:off x="3126824" y="1995093"/>
            <a:ext cx="8528297" cy="830997"/>
          </a:xfrm>
          <a:prstGeom prst="rect">
            <a:avLst/>
          </a:prstGeom>
          <a:noFill/>
        </p:spPr>
        <p:txBody>
          <a:bodyPr wrap="none" rtlCol="0">
            <a:spAutoFit/>
          </a:bodyPr>
          <a:lstStyle/>
          <a:p>
            <a:r>
              <a:rPr lang="en-US" altLang="zh-CN" sz="2400" b="1" dirty="0">
                <a:solidFill>
                  <a:schemeClr val="tx2"/>
                </a:solidFill>
              </a:rPr>
              <a:t>2. </a:t>
            </a:r>
            <a:r>
              <a:rPr lang="zh-CN" altLang="en-US" sz="2400" b="1" dirty="0" smtClean="0">
                <a:solidFill>
                  <a:schemeClr val="tx2"/>
                </a:solidFill>
              </a:rPr>
              <a:t>从翟天临学术造假、仝卓高考舞弊、苟晶被顶替学籍等事件</a:t>
            </a:r>
            <a:endParaRPr lang="en-US" altLang="zh-CN" sz="2400" b="1" dirty="0" smtClean="0">
              <a:solidFill>
                <a:schemeClr val="tx2"/>
              </a:solidFill>
            </a:endParaRPr>
          </a:p>
          <a:p>
            <a:r>
              <a:rPr lang="en-US" altLang="zh-CN" sz="2400" b="1" dirty="0">
                <a:solidFill>
                  <a:schemeClr val="tx2"/>
                </a:solidFill>
              </a:rPr>
              <a:t> </a:t>
            </a:r>
            <a:r>
              <a:rPr lang="en-US" altLang="zh-CN" sz="2400" b="1" dirty="0" smtClean="0">
                <a:solidFill>
                  <a:schemeClr val="tx2"/>
                </a:solidFill>
              </a:rPr>
              <a:t>    </a:t>
            </a:r>
            <a:r>
              <a:rPr lang="zh-CN" altLang="en-US" sz="2400" b="1" dirty="0" smtClean="0"/>
              <a:t>我国古代科举制度的变革</a:t>
            </a:r>
            <a:endParaRPr lang="zh-CN" altLang="en-US" sz="2400" b="1" dirty="0"/>
          </a:p>
        </p:txBody>
      </p:sp>
      <p:sp>
        <p:nvSpPr>
          <p:cNvPr id="7" name="PA_文本框 10"/>
          <p:cNvSpPr txBox="1"/>
          <p:nvPr>
            <p:custDataLst>
              <p:tags r:id="rId6"/>
            </p:custDataLst>
          </p:nvPr>
        </p:nvSpPr>
        <p:spPr>
          <a:xfrm>
            <a:off x="3146929" y="3104608"/>
            <a:ext cx="6066084" cy="830997"/>
          </a:xfrm>
          <a:prstGeom prst="rect">
            <a:avLst/>
          </a:prstGeom>
          <a:noFill/>
        </p:spPr>
        <p:txBody>
          <a:bodyPr wrap="none" rtlCol="0">
            <a:spAutoFit/>
          </a:bodyPr>
          <a:lstStyle/>
          <a:p>
            <a:r>
              <a:rPr lang="en-US" altLang="zh-CN" sz="2400" b="1" dirty="0">
                <a:solidFill>
                  <a:schemeClr val="bg2"/>
                </a:solidFill>
              </a:rPr>
              <a:t>3</a:t>
            </a:r>
            <a:r>
              <a:rPr lang="en-US" altLang="zh-CN" sz="2400" b="1" dirty="0" smtClean="0">
                <a:solidFill>
                  <a:schemeClr val="bg2"/>
                </a:solidFill>
              </a:rPr>
              <a:t>. </a:t>
            </a:r>
            <a:r>
              <a:rPr lang="zh-CN" altLang="en-US" sz="2400" b="1" dirty="0" smtClean="0">
                <a:solidFill>
                  <a:schemeClr val="bg2"/>
                </a:solidFill>
              </a:rPr>
              <a:t>从我国人大颁布</a:t>
            </a:r>
            <a:r>
              <a:rPr lang="en-US" altLang="zh-CN" sz="2400" b="1" dirty="0" smtClean="0">
                <a:solidFill>
                  <a:schemeClr val="bg2"/>
                </a:solidFill>
              </a:rPr>
              <a:t>《</a:t>
            </a:r>
            <a:r>
              <a:rPr lang="zh-CN" altLang="en-US" sz="2400" b="1" dirty="0" smtClean="0">
                <a:solidFill>
                  <a:schemeClr val="bg2"/>
                </a:solidFill>
              </a:rPr>
              <a:t>民法典</a:t>
            </a:r>
            <a:r>
              <a:rPr lang="en-US" altLang="zh-CN" sz="2400" b="1" dirty="0" smtClean="0">
                <a:solidFill>
                  <a:schemeClr val="bg2"/>
                </a:solidFill>
              </a:rPr>
              <a:t>》</a:t>
            </a:r>
            <a:r>
              <a:rPr lang="zh-CN" altLang="en-US" sz="2400" b="1" dirty="0" smtClean="0">
                <a:solidFill>
                  <a:schemeClr val="bg2"/>
                </a:solidFill>
              </a:rPr>
              <a:t>、</a:t>
            </a:r>
            <a:r>
              <a:rPr lang="en-US" altLang="zh-CN" sz="2400" b="1" dirty="0" smtClean="0">
                <a:solidFill>
                  <a:schemeClr val="bg2"/>
                </a:solidFill>
              </a:rPr>
              <a:t>《</a:t>
            </a:r>
            <a:r>
              <a:rPr lang="zh-CN" altLang="en-US" sz="2400" b="1" dirty="0" smtClean="0">
                <a:solidFill>
                  <a:schemeClr val="bg2"/>
                </a:solidFill>
              </a:rPr>
              <a:t>国安法</a:t>
            </a:r>
            <a:r>
              <a:rPr lang="en-US" altLang="zh-CN" sz="2400" b="1" dirty="0" smtClean="0">
                <a:solidFill>
                  <a:schemeClr val="bg2"/>
                </a:solidFill>
              </a:rPr>
              <a:t>》</a:t>
            </a:r>
            <a:endParaRPr lang="en-US" altLang="zh-CN" sz="2400" b="1" dirty="0" smtClean="0">
              <a:solidFill>
                <a:schemeClr val="bg2"/>
              </a:solidFill>
            </a:endParaRPr>
          </a:p>
          <a:p>
            <a:r>
              <a:rPr lang="en-US" altLang="zh-CN" sz="2400" b="1" dirty="0">
                <a:solidFill>
                  <a:schemeClr val="bg2"/>
                </a:solidFill>
              </a:rPr>
              <a:t> </a:t>
            </a:r>
            <a:r>
              <a:rPr lang="en-US" altLang="zh-CN" sz="2400" b="1" dirty="0" smtClean="0">
                <a:solidFill>
                  <a:schemeClr val="bg2"/>
                </a:solidFill>
              </a:rPr>
              <a:t>    </a:t>
            </a:r>
            <a:r>
              <a:rPr lang="zh-CN" altLang="en-US" sz="2400" b="1" dirty="0" smtClean="0"/>
              <a:t>中外法治建设、港澳台问题</a:t>
            </a:r>
            <a:endParaRPr lang="zh-CN" altLang="en-US" sz="2400" b="1" dirty="0"/>
          </a:p>
        </p:txBody>
      </p:sp>
      <p:sp>
        <p:nvSpPr>
          <p:cNvPr id="8" name="PA_文本框 11"/>
          <p:cNvSpPr txBox="1"/>
          <p:nvPr>
            <p:custDataLst>
              <p:tags r:id="rId7"/>
            </p:custDataLst>
          </p:nvPr>
        </p:nvSpPr>
        <p:spPr>
          <a:xfrm>
            <a:off x="3126823" y="4214121"/>
            <a:ext cx="8528297" cy="830997"/>
          </a:xfrm>
          <a:prstGeom prst="rect">
            <a:avLst/>
          </a:prstGeom>
          <a:noFill/>
        </p:spPr>
        <p:txBody>
          <a:bodyPr wrap="square" rtlCol="0">
            <a:spAutoFit/>
          </a:bodyPr>
          <a:lstStyle/>
          <a:p>
            <a:r>
              <a:rPr lang="en-US" altLang="zh-CN" sz="2400" b="1" dirty="0">
                <a:solidFill>
                  <a:schemeClr val="bg2"/>
                </a:solidFill>
              </a:rPr>
              <a:t>4</a:t>
            </a:r>
            <a:r>
              <a:rPr lang="en-US" altLang="zh-CN" sz="2400" b="1" dirty="0" smtClean="0">
                <a:solidFill>
                  <a:schemeClr val="bg2"/>
                </a:solidFill>
              </a:rPr>
              <a:t>. </a:t>
            </a:r>
            <a:r>
              <a:rPr lang="zh-CN" altLang="en-US" sz="2400" b="1" dirty="0">
                <a:solidFill>
                  <a:schemeClr val="bg2"/>
                </a:solidFill>
              </a:rPr>
              <a:t>从中印边境冲突</a:t>
            </a:r>
            <a:endParaRPr lang="en-US" altLang="zh-CN" sz="2400" b="1" dirty="0">
              <a:solidFill>
                <a:schemeClr val="bg2"/>
              </a:solidFill>
            </a:endParaRPr>
          </a:p>
          <a:p>
            <a:r>
              <a:rPr lang="zh-CN" altLang="en-US" sz="2400" b="1" dirty="0">
                <a:solidFill>
                  <a:schemeClr val="bg2"/>
                </a:solidFill>
              </a:rPr>
              <a:t>     </a:t>
            </a:r>
            <a:r>
              <a:rPr lang="zh-CN" altLang="en-US" sz="2400" b="1" dirty="0" smtClean="0"/>
              <a:t>我国的</a:t>
            </a:r>
            <a:r>
              <a:rPr lang="zh-CN" altLang="en-US" sz="2400" b="1" dirty="0"/>
              <a:t>边疆</a:t>
            </a:r>
            <a:r>
              <a:rPr lang="zh-CN" altLang="en-US" sz="2400" b="1" dirty="0" smtClean="0"/>
              <a:t>管理、外交政策</a:t>
            </a:r>
            <a:endParaRPr lang="zh-CN" altLang="en-US" sz="2400" b="1" dirty="0"/>
          </a:p>
        </p:txBody>
      </p:sp>
      <p:sp>
        <p:nvSpPr>
          <p:cNvPr id="15" name="TextBox 14"/>
          <p:cNvSpPr txBox="1"/>
          <p:nvPr/>
        </p:nvSpPr>
        <p:spPr>
          <a:xfrm>
            <a:off x="3146929" y="5395851"/>
            <a:ext cx="8081365" cy="830997"/>
          </a:xfrm>
          <a:prstGeom prst="rect">
            <a:avLst/>
          </a:prstGeom>
          <a:noFill/>
        </p:spPr>
        <p:txBody>
          <a:bodyPr wrap="square" rtlCol="0">
            <a:spAutoFit/>
          </a:bodyPr>
          <a:lstStyle/>
          <a:p>
            <a:r>
              <a:rPr lang="en-US" altLang="zh-CN" sz="2400" b="1" dirty="0" smtClean="0">
                <a:solidFill>
                  <a:schemeClr val="tx2"/>
                </a:solidFill>
              </a:rPr>
              <a:t>5. </a:t>
            </a:r>
            <a:r>
              <a:rPr lang="zh-CN" altLang="en-US" sz="2400" b="1" dirty="0">
                <a:solidFill>
                  <a:schemeClr val="tx2"/>
                </a:solidFill>
              </a:rPr>
              <a:t>从美国弗洛伊德事件</a:t>
            </a:r>
            <a:endParaRPr lang="en-US" altLang="zh-CN" sz="2400" b="1" dirty="0">
              <a:solidFill>
                <a:schemeClr val="tx2"/>
              </a:solidFill>
            </a:endParaRPr>
          </a:p>
          <a:p>
            <a:r>
              <a:rPr lang="zh-CN" altLang="en-US" sz="2400" b="1" dirty="0">
                <a:solidFill>
                  <a:schemeClr val="tx2"/>
                </a:solidFill>
              </a:rPr>
              <a:t>     </a:t>
            </a:r>
            <a:r>
              <a:rPr lang="zh-CN" altLang="en-US" sz="2400" b="1" dirty="0" smtClean="0"/>
              <a:t>三</a:t>
            </a:r>
            <a:r>
              <a:rPr lang="zh-CN" altLang="en-US" sz="2400" b="1" dirty="0"/>
              <a:t>角贸易、美国内战</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1+#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8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1+#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16999" y="2508527"/>
              <a:ext cx="1766830" cy="1862048"/>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05</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3379451" cy="830997"/>
          </a:xfrm>
          <a:prstGeom prst="rect">
            <a:avLst/>
          </a:prstGeom>
          <a:noFill/>
        </p:spPr>
        <p:txBody>
          <a:bodyPr wrap="none" rtlCol="0">
            <a:spAutoFit/>
          </a:bodyPr>
          <a:lstStyle/>
          <a:p>
            <a:r>
              <a:rPr lang="zh-CN" altLang="en-US" sz="2400" b="1" dirty="0">
                <a:solidFill>
                  <a:schemeClr val="tx2"/>
                </a:solidFill>
              </a:rPr>
              <a:t>从美国弗洛伊德事件</a:t>
            </a:r>
            <a:endParaRPr lang="en-US" altLang="zh-CN" sz="2400" b="1" dirty="0">
              <a:solidFill>
                <a:schemeClr val="tx2"/>
              </a:solidFill>
            </a:endParaRPr>
          </a:p>
          <a:p>
            <a:r>
              <a:rPr lang="zh-CN" altLang="en-US" sz="2400" b="1" dirty="0">
                <a:solidFill>
                  <a:schemeClr val="tx2"/>
                </a:solidFill>
              </a:rPr>
              <a:t>     </a:t>
            </a:r>
            <a:r>
              <a:rPr lang="zh-CN" altLang="en-US" sz="2400" b="1" dirty="0"/>
              <a:t>三角贸易、美国内战</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91113" y="1919672"/>
            <a:ext cx="2733316" cy="4401773"/>
          </a:xfrm>
          <a:custGeom>
            <a:avLst/>
            <a:gdLst/>
            <a:ahLst/>
            <a:cxnLst/>
            <a:rect l="l" t="t" r="r" b="b"/>
            <a:pathLst>
              <a:path w="2050254" h="3301330">
                <a:moveTo>
                  <a:pt x="1457324" y="0"/>
                </a:moveTo>
                <a:cubicBezTo>
                  <a:pt x="1559395" y="83315"/>
                  <a:pt x="1616471" y="153591"/>
                  <a:pt x="1640679" y="304800"/>
                </a:cubicBezTo>
                <a:cubicBezTo>
                  <a:pt x="1765768" y="253178"/>
                  <a:pt x="1971275" y="288132"/>
                  <a:pt x="2050254" y="452437"/>
                </a:cubicBezTo>
                <a:cubicBezTo>
                  <a:pt x="1387150" y="182930"/>
                  <a:pt x="1035841" y="1253331"/>
                  <a:pt x="1185860" y="1712118"/>
                </a:cubicBezTo>
                <a:cubicBezTo>
                  <a:pt x="1260943" y="1511668"/>
                  <a:pt x="1513390" y="1234646"/>
                  <a:pt x="1864516" y="1359692"/>
                </a:cubicBezTo>
                <a:cubicBezTo>
                  <a:pt x="1494414" y="1508182"/>
                  <a:pt x="1343387" y="1770971"/>
                  <a:pt x="1247129" y="2012330"/>
                </a:cubicBezTo>
                <a:lnTo>
                  <a:pt x="1440655" y="2540793"/>
                </a:lnTo>
                <a:cubicBezTo>
                  <a:pt x="1578639" y="2849814"/>
                  <a:pt x="1566284" y="3095533"/>
                  <a:pt x="1547148" y="3301330"/>
                </a:cubicBezTo>
                <a:lnTo>
                  <a:pt x="813412" y="3301330"/>
                </a:lnTo>
                <a:cubicBezTo>
                  <a:pt x="1020407" y="2273274"/>
                  <a:pt x="470111" y="2024682"/>
                  <a:pt x="0" y="2009775"/>
                </a:cubicBezTo>
                <a:cubicBezTo>
                  <a:pt x="190501" y="1970088"/>
                  <a:pt x="245269" y="1982787"/>
                  <a:pt x="364332" y="1969293"/>
                </a:cubicBezTo>
                <a:cubicBezTo>
                  <a:pt x="250032" y="1721643"/>
                  <a:pt x="240507" y="1614487"/>
                  <a:pt x="228600" y="1426369"/>
                </a:cubicBezTo>
                <a:cubicBezTo>
                  <a:pt x="317500" y="1598613"/>
                  <a:pt x="377824" y="1780382"/>
                  <a:pt x="495299" y="1943101"/>
                </a:cubicBezTo>
                <a:cubicBezTo>
                  <a:pt x="669775" y="1958240"/>
                  <a:pt x="660895" y="1978141"/>
                  <a:pt x="754409" y="2024236"/>
                </a:cubicBezTo>
                <a:cubicBezTo>
                  <a:pt x="734640" y="1364969"/>
                  <a:pt x="990524" y="915223"/>
                  <a:pt x="1095374" y="742950"/>
                </a:cubicBezTo>
                <a:cubicBezTo>
                  <a:pt x="1019248" y="489714"/>
                  <a:pt x="903286" y="362347"/>
                  <a:pt x="761999" y="257175"/>
                </a:cubicBezTo>
                <a:cubicBezTo>
                  <a:pt x="1039812" y="259160"/>
                  <a:pt x="1194592" y="490538"/>
                  <a:pt x="1221579" y="590550"/>
                </a:cubicBezTo>
                <a:cubicBezTo>
                  <a:pt x="1317623" y="461962"/>
                  <a:pt x="1435892" y="391716"/>
                  <a:pt x="1512092" y="347663"/>
                </a:cubicBezTo>
                <a:cubicBezTo>
                  <a:pt x="1509712" y="217885"/>
                  <a:pt x="1498995" y="111521"/>
                  <a:pt x="1457324"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7" name="组合 16"/>
          <p:cNvGrpSpPr/>
          <p:nvPr/>
        </p:nvGrpSpPr>
        <p:grpSpPr>
          <a:xfrm>
            <a:off x="529765" y="4005480"/>
            <a:ext cx="1151978" cy="1152128"/>
            <a:chOff x="935596" y="3355057"/>
            <a:chExt cx="864096" cy="864096"/>
          </a:xfrm>
        </p:grpSpPr>
        <p:sp>
          <p:nvSpPr>
            <p:cNvPr id="6" name="椭圆 5"/>
            <p:cNvSpPr/>
            <p:nvPr/>
          </p:nvSpPr>
          <p:spPr>
            <a:xfrm>
              <a:off x="935596" y="3355057"/>
              <a:ext cx="864096" cy="864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6"/>
            <p:cNvSpPr>
              <a:spLocks noEditPoints="1"/>
            </p:cNvSpPr>
            <p:nvPr/>
          </p:nvSpPr>
          <p:spPr bwMode="auto">
            <a:xfrm>
              <a:off x="1115616" y="3546550"/>
              <a:ext cx="436469" cy="46536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633744" y="1520911"/>
            <a:ext cx="1151978" cy="1152128"/>
            <a:chOff x="1696070" y="1430660"/>
            <a:chExt cx="864096" cy="864096"/>
          </a:xfrm>
        </p:grpSpPr>
        <p:sp>
          <p:nvSpPr>
            <p:cNvPr id="37" name="椭圆 36"/>
            <p:cNvSpPr/>
            <p:nvPr/>
          </p:nvSpPr>
          <p:spPr>
            <a:xfrm>
              <a:off x="1696070" y="1430660"/>
              <a:ext cx="864096" cy="8640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16"/>
            <p:cNvSpPr>
              <a:spLocks noEditPoints="1"/>
            </p:cNvSpPr>
            <p:nvPr/>
          </p:nvSpPr>
          <p:spPr bwMode="auto">
            <a:xfrm>
              <a:off x="1873659" y="1593834"/>
              <a:ext cx="508918" cy="537747"/>
            </a:xfrm>
            <a:custGeom>
              <a:avLst/>
              <a:gdLst>
                <a:gd name="T0" fmla="*/ 255 w 366"/>
                <a:gd name="T1" fmla="*/ 65 h 387"/>
                <a:gd name="T2" fmla="*/ 257 w 366"/>
                <a:gd name="T3" fmla="*/ 100 h 387"/>
                <a:gd name="T4" fmla="*/ 243 w 366"/>
                <a:gd name="T5" fmla="*/ 88 h 387"/>
                <a:gd name="T6" fmla="*/ 120 w 366"/>
                <a:gd name="T7" fmla="*/ 88 h 387"/>
                <a:gd name="T8" fmla="*/ 107 w 366"/>
                <a:gd name="T9" fmla="*/ 100 h 387"/>
                <a:gd name="T10" fmla="*/ 109 w 366"/>
                <a:gd name="T11" fmla="*/ 65 h 387"/>
                <a:gd name="T12" fmla="*/ 348 w 366"/>
                <a:gd name="T13" fmla="*/ 242 h 387"/>
                <a:gd name="T14" fmla="*/ 331 w 366"/>
                <a:gd name="T15" fmla="*/ 214 h 387"/>
                <a:gd name="T16" fmla="*/ 305 w 366"/>
                <a:gd name="T17" fmla="*/ 245 h 387"/>
                <a:gd name="T18" fmla="*/ 298 w 366"/>
                <a:gd name="T19" fmla="*/ 261 h 387"/>
                <a:gd name="T20" fmla="*/ 293 w 366"/>
                <a:gd name="T21" fmla="*/ 278 h 387"/>
                <a:gd name="T22" fmla="*/ 290 w 366"/>
                <a:gd name="T23" fmla="*/ 290 h 387"/>
                <a:gd name="T24" fmla="*/ 310 w 366"/>
                <a:gd name="T25" fmla="*/ 234 h 387"/>
                <a:gd name="T26" fmla="*/ 34 w 366"/>
                <a:gd name="T27" fmla="*/ 232 h 387"/>
                <a:gd name="T28" fmla="*/ 55 w 366"/>
                <a:gd name="T29" fmla="*/ 234 h 387"/>
                <a:gd name="T30" fmla="*/ 62 w 366"/>
                <a:gd name="T31" fmla="*/ 249 h 387"/>
                <a:gd name="T32" fmla="*/ 68 w 366"/>
                <a:gd name="T33" fmla="*/ 265 h 387"/>
                <a:gd name="T34" fmla="*/ 73 w 366"/>
                <a:gd name="T35" fmla="*/ 280 h 387"/>
                <a:gd name="T36" fmla="*/ 0 w 366"/>
                <a:gd name="T37" fmla="*/ 264 h 387"/>
                <a:gd name="T38" fmla="*/ 64 w 366"/>
                <a:gd name="T39" fmla="*/ 146 h 387"/>
                <a:gd name="T40" fmla="*/ 96 w 366"/>
                <a:gd name="T41" fmla="*/ 150 h 387"/>
                <a:gd name="T42" fmla="*/ 89 w 366"/>
                <a:gd name="T43" fmla="*/ 130 h 387"/>
                <a:gd name="T44" fmla="*/ 98 w 366"/>
                <a:gd name="T45" fmla="*/ 126 h 387"/>
                <a:gd name="T46" fmla="*/ 182 w 366"/>
                <a:gd name="T47" fmla="*/ 196 h 387"/>
                <a:gd name="T48" fmla="*/ 266 w 366"/>
                <a:gd name="T49" fmla="*/ 125 h 387"/>
                <a:gd name="T50" fmla="*/ 276 w 366"/>
                <a:gd name="T51" fmla="*/ 130 h 387"/>
                <a:gd name="T52" fmla="*/ 269 w 366"/>
                <a:gd name="T53" fmla="*/ 150 h 387"/>
                <a:gd name="T54" fmla="*/ 301 w 366"/>
                <a:gd name="T55" fmla="*/ 146 h 387"/>
                <a:gd name="T56" fmla="*/ 318 w 366"/>
                <a:gd name="T57" fmla="*/ 220 h 387"/>
                <a:gd name="T58" fmla="*/ 301 w 366"/>
                <a:gd name="T59" fmla="*/ 226 h 387"/>
                <a:gd name="T60" fmla="*/ 212 w 366"/>
                <a:gd name="T61" fmla="*/ 360 h 387"/>
                <a:gd name="T62" fmla="*/ 310 w 366"/>
                <a:gd name="T63" fmla="*/ 316 h 387"/>
                <a:gd name="T64" fmla="*/ 207 w 366"/>
                <a:gd name="T65" fmla="*/ 380 h 387"/>
                <a:gd name="T66" fmla="*/ 195 w 366"/>
                <a:gd name="T67" fmla="*/ 385 h 387"/>
                <a:gd name="T68" fmla="*/ 48 w 366"/>
                <a:gd name="T69" fmla="*/ 334 h 387"/>
                <a:gd name="T70" fmla="*/ 65 w 366"/>
                <a:gd name="T71" fmla="*/ 311 h 387"/>
                <a:gd name="T72" fmla="*/ 154 w 366"/>
                <a:gd name="T73" fmla="*/ 207 h 387"/>
                <a:gd name="T74" fmla="*/ 61 w 366"/>
                <a:gd name="T75" fmla="*/ 218 h 387"/>
                <a:gd name="T76" fmla="*/ 48 w 366"/>
                <a:gd name="T77" fmla="*/ 144 h 387"/>
                <a:gd name="T78" fmla="*/ 292 w 366"/>
                <a:gd name="T79" fmla="*/ 194 h 387"/>
                <a:gd name="T80" fmla="*/ 223 w 366"/>
                <a:gd name="T81" fmla="*/ 221 h 387"/>
                <a:gd name="T82" fmla="*/ 182 w 366"/>
                <a:gd name="T83" fmla="*/ 370 h 387"/>
                <a:gd name="T84" fmla="*/ 183 w 366"/>
                <a:gd name="T85" fmla="*/ 21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87">
                  <a:moveTo>
                    <a:pt x="182" y="0"/>
                  </a:moveTo>
                  <a:cubicBezTo>
                    <a:pt x="203" y="0"/>
                    <a:pt x="222" y="10"/>
                    <a:pt x="235" y="26"/>
                  </a:cubicBezTo>
                  <a:cubicBezTo>
                    <a:pt x="244" y="37"/>
                    <a:pt x="251" y="50"/>
                    <a:pt x="255" y="65"/>
                  </a:cubicBezTo>
                  <a:cubicBezTo>
                    <a:pt x="260" y="64"/>
                    <a:pt x="267" y="63"/>
                    <a:pt x="269" y="68"/>
                  </a:cubicBezTo>
                  <a:cubicBezTo>
                    <a:pt x="273" y="77"/>
                    <a:pt x="271" y="97"/>
                    <a:pt x="265" y="99"/>
                  </a:cubicBezTo>
                  <a:cubicBezTo>
                    <a:pt x="263" y="100"/>
                    <a:pt x="260" y="100"/>
                    <a:pt x="257" y="100"/>
                  </a:cubicBezTo>
                  <a:cubicBezTo>
                    <a:pt x="256" y="105"/>
                    <a:pt x="255" y="110"/>
                    <a:pt x="254" y="115"/>
                  </a:cubicBezTo>
                  <a:cubicBezTo>
                    <a:pt x="248" y="116"/>
                    <a:pt x="243" y="117"/>
                    <a:pt x="238" y="118"/>
                  </a:cubicBezTo>
                  <a:cubicBezTo>
                    <a:pt x="241" y="109"/>
                    <a:pt x="243" y="99"/>
                    <a:pt x="243" y="88"/>
                  </a:cubicBezTo>
                  <a:cubicBezTo>
                    <a:pt x="243" y="75"/>
                    <a:pt x="240" y="63"/>
                    <a:pt x="235" y="52"/>
                  </a:cubicBezTo>
                  <a:cubicBezTo>
                    <a:pt x="194" y="85"/>
                    <a:pt x="140" y="61"/>
                    <a:pt x="127" y="55"/>
                  </a:cubicBezTo>
                  <a:cubicBezTo>
                    <a:pt x="122" y="65"/>
                    <a:pt x="120" y="76"/>
                    <a:pt x="120" y="88"/>
                  </a:cubicBezTo>
                  <a:cubicBezTo>
                    <a:pt x="120" y="99"/>
                    <a:pt x="122" y="109"/>
                    <a:pt x="125" y="118"/>
                  </a:cubicBezTo>
                  <a:cubicBezTo>
                    <a:pt x="120" y="117"/>
                    <a:pt x="115" y="116"/>
                    <a:pt x="109" y="115"/>
                  </a:cubicBezTo>
                  <a:cubicBezTo>
                    <a:pt x="108" y="110"/>
                    <a:pt x="107" y="105"/>
                    <a:pt x="107" y="100"/>
                  </a:cubicBezTo>
                  <a:cubicBezTo>
                    <a:pt x="103" y="100"/>
                    <a:pt x="100" y="100"/>
                    <a:pt x="98" y="99"/>
                  </a:cubicBezTo>
                  <a:cubicBezTo>
                    <a:pt x="92" y="97"/>
                    <a:pt x="91" y="77"/>
                    <a:pt x="94" y="68"/>
                  </a:cubicBezTo>
                  <a:cubicBezTo>
                    <a:pt x="96" y="63"/>
                    <a:pt x="103" y="64"/>
                    <a:pt x="109" y="65"/>
                  </a:cubicBezTo>
                  <a:cubicBezTo>
                    <a:pt x="112" y="50"/>
                    <a:pt x="119" y="37"/>
                    <a:pt x="128" y="26"/>
                  </a:cubicBezTo>
                  <a:cubicBezTo>
                    <a:pt x="141" y="10"/>
                    <a:pt x="160" y="0"/>
                    <a:pt x="182" y="0"/>
                  </a:cubicBezTo>
                  <a:close/>
                  <a:moveTo>
                    <a:pt x="348" y="242"/>
                  </a:moveTo>
                  <a:cubicBezTo>
                    <a:pt x="336" y="237"/>
                    <a:pt x="336" y="237"/>
                    <a:pt x="336" y="237"/>
                  </a:cubicBezTo>
                  <a:cubicBezTo>
                    <a:pt x="331" y="232"/>
                    <a:pt x="331" y="232"/>
                    <a:pt x="331" y="232"/>
                  </a:cubicBezTo>
                  <a:cubicBezTo>
                    <a:pt x="331" y="214"/>
                    <a:pt x="331" y="214"/>
                    <a:pt x="331" y="214"/>
                  </a:cubicBezTo>
                  <a:cubicBezTo>
                    <a:pt x="341" y="219"/>
                    <a:pt x="345" y="229"/>
                    <a:pt x="348" y="242"/>
                  </a:cubicBezTo>
                  <a:close/>
                  <a:moveTo>
                    <a:pt x="310" y="234"/>
                  </a:moveTo>
                  <a:cubicBezTo>
                    <a:pt x="308" y="238"/>
                    <a:pt x="306" y="241"/>
                    <a:pt x="305" y="245"/>
                  </a:cubicBezTo>
                  <a:cubicBezTo>
                    <a:pt x="325" y="258"/>
                    <a:pt x="325" y="258"/>
                    <a:pt x="325" y="258"/>
                  </a:cubicBezTo>
                  <a:cubicBezTo>
                    <a:pt x="303" y="249"/>
                    <a:pt x="303" y="249"/>
                    <a:pt x="303" y="249"/>
                  </a:cubicBezTo>
                  <a:cubicBezTo>
                    <a:pt x="301" y="253"/>
                    <a:pt x="300" y="257"/>
                    <a:pt x="298" y="261"/>
                  </a:cubicBezTo>
                  <a:cubicBezTo>
                    <a:pt x="318" y="273"/>
                    <a:pt x="318" y="273"/>
                    <a:pt x="318" y="273"/>
                  </a:cubicBezTo>
                  <a:cubicBezTo>
                    <a:pt x="297" y="265"/>
                    <a:pt x="297" y="265"/>
                    <a:pt x="297" y="265"/>
                  </a:cubicBezTo>
                  <a:cubicBezTo>
                    <a:pt x="296" y="269"/>
                    <a:pt x="294" y="273"/>
                    <a:pt x="293" y="278"/>
                  </a:cubicBezTo>
                  <a:cubicBezTo>
                    <a:pt x="311" y="287"/>
                    <a:pt x="311" y="287"/>
                    <a:pt x="311" y="287"/>
                  </a:cubicBezTo>
                  <a:cubicBezTo>
                    <a:pt x="292" y="280"/>
                    <a:pt x="292" y="280"/>
                    <a:pt x="292" y="280"/>
                  </a:cubicBezTo>
                  <a:cubicBezTo>
                    <a:pt x="292" y="283"/>
                    <a:pt x="291" y="287"/>
                    <a:pt x="290" y="290"/>
                  </a:cubicBezTo>
                  <a:cubicBezTo>
                    <a:pt x="294" y="293"/>
                    <a:pt x="323" y="311"/>
                    <a:pt x="337" y="306"/>
                  </a:cubicBezTo>
                  <a:cubicBezTo>
                    <a:pt x="350" y="301"/>
                    <a:pt x="364" y="281"/>
                    <a:pt x="365" y="264"/>
                  </a:cubicBezTo>
                  <a:cubicBezTo>
                    <a:pt x="366" y="246"/>
                    <a:pt x="320" y="235"/>
                    <a:pt x="310" y="234"/>
                  </a:cubicBezTo>
                  <a:close/>
                  <a:moveTo>
                    <a:pt x="18" y="242"/>
                  </a:moveTo>
                  <a:cubicBezTo>
                    <a:pt x="29" y="237"/>
                    <a:pt x="29" y="237"/>
                    <a:pt x="29" y="237"/>
                  </a:cubicBezTo>
                  <a:cubicBezTo>
                    <a:pt x="34" y="232"/>
                    <a:pt x="34" y="232"/>
                    <a:pt x="34" y="232"/>
                  </a:cubicBezTo>
                  <a:cubicBezTo>
                    <a:pt x="35" y="214"/>
                    <a:pt x="35" y="214"/>
                    <a:pt x="35" y="214"/>
                  </a:cubicBezTo>
                  <a:cubicBezTo>
                    <a:pt x="24" y="219"/>
                    <a:pt x="20" y="229"/>
                    <a:pt x="18" y="242"/>
                  </a:cubicBezTo>
                  <a:close/>
                  <a:moveTo>
                    <a:pt x="55" y="234"/>
                  </a:moveTo>
                  <a:cubicBezTo>
                    <a:pt x="57" y="238"/>
                    <a:pt x="59" y="241"/>
                    <a:pt x="60" y="245"/>
                  </a:cubicBezTo>
                  <a:cubicBezTo>
                    <a:pt x="40" y="258"/>
                    <a:pt x="40" y="258"/>
                    <a:pt x="40" y="258"/>
                  </a:cubicBezTo>
                  <a:cubicBezTo>
                    <a:pt x="62" y="249"/>
                    <a:pt x="62" y="249"/>
                    <a:pt x="62" y="249"/>
                  </a:cubicBezTo>
                  <a:cubicBezTo>
                    <a:pt x="64" y="253"/>
                    <a:pt x="65" y="257"/>
                    <a:pt x="67" y="261"/>
                  </a:cubicBezTo>
                  <a:cubicBezTo>
                    <a:pt x="47" y="273"/>
                    <a:pt x="47" y="273"/>
                    <a:pt x="47" y="273"/>
                  </a:cubicBezTo>
                  <a:cubicBezTo>
                    <a:pt x="68" y="265"/>
                    <a:pt x="68" y="265"/>
                    <a:pt x="68" y="265"/>
                  </a:cubicBezTo>
                  <a:cubicBezTo>
                    <a:pt x="70" y="269"/>
                    <a:pt x="71" y="273"/>
                    <a:pt x="72" y="278"/>
                  </a:cubicBezTo>
                  <a:cubicBezTo>
                    <a:pt x="55" y="287"/>
                    <a:pt x="55" y="287"/>
                    <a:pt x="55" y="287"/>
                  </a:cubicBezTo>
                  <a:cubicBezTo>
                    <a:pt x="73" y="280"/>
                    <a:pt x="73" y="280"/>
                    <a:pt x="73" y="280"/>
                  </a:cubicBezTo>
                  <a:cubicBezTo>
                    <a:pt x="74" y="283"/>
                    <a:pt x="74" y="287"/>
                    <a:pt x="75" y="290"/>
                  </a:cubicBezTo>
                  <a:cubicBezTo>
                    <a:pt x="71" y="293"/>
                    <a:pt x="42" y="311"/>
                    <a:pt x="29" y="306"/>
                  </a:cubicBezTo>
                  <a:cubicBezTo>
                    <a:pt x="15" y="301"/>
                    <a:pt x="1" y="281"/>
                    <a:pt x="0" y="264"/>
                  </a:cubicBezTo>
                  <a:cubicBezTo>
                    <a:pt x="0" y="246"/>
                    <a:pt x="45" y="235"/>
                    <a:pt x="55" y="234"/>
                  </a:cubicBezTo>
                  <a:close/>
                  <a:moveTo>
                    <a:pt x="91" y="162"/>
                  </a:moveTo>
                  <a:cubicBezTo>
                    <a:pt x="64" y="146"/>
                    <a:pt x="64" y="146"/>
                    <a:pt x="64" y="146"/>
                  </a:cubicBezTo>
                  <a:cubicBezTo>
                    <a:pt x="61" y="145"/>
                    <a:pt x="59" y="141"/>
                    <a:pt x="61" y="138"/>
                  </a:cubicBezTo>
                  <a:cubicBezTo>
                    <a:pt x="63" y="135"/>
                    <a:pt x="67" y="134"/>
                    <a:pt x="70" y="135"/>
                  </a:cubicBezTo>
                  <a:cubicBezTo>
                    <a:pt x="96" y="150"/>
                    <a:pt x="96" y="150"/>
                    <a:pt x="96" y="150"/>
                  </a:cubicBezTo>
                  <a:cubicBezTo>
                    <a:pt x="82" y="140"/>
                    <a:pt x="82" y="140"/>
                    <a:pt x="82" y="140"/>
                  </a:cubicBezTo>
                  <a:cubicBezTo>
                    <a:pt x="79" y="138"/>
                    <a:pt x="78" y="134"/>
                    <a:pt x="80" y="131"/>
                  </a:cubicBezTo>
                  <a:cubicBezTo>
                    <a:pt x="82" y="128"/>
                    <a:pt x="86" y="128"/>
                    <a:pt x="89" y="130"/>
                  </a:cubicBezTo>
                  <a:cubicBezTo>
                    <a:pt x="108" y="143"/>
                    <a:pt x="108" y="143"/>
                    <a:pt x="108" y="143"/>
                  </a:cubicBezTo>
                  <a:cubicBezTo>
                    <a:pt x="99" y="134"/>
                    <a:pt x="99" y="134"/>
                    <a:pt x="99" y="134"/>
                  </a:cubicBezTo>
                  <a:cubicBezTo>
                    <a:pt x="96" y="132"/>
                    <a:pt x="96" y="128"/>
                    <a:pt x="98" y="126"/>
                  </a:cubicBezTo>
                  <a:cubicBezTo>
                    <a:pt x="101" y="123"/>
                    <a:pt x="105" y="123"/>
                    <a:pt x="107" y="125"/>
                  </a:cubicBezTo>
                  <a:cubicBezTo>
                    <a:pt x="182" y="195"/>
                    <a:pt x="182" y="195"/>
                    <a:pt x="182" y="195"/>
                  </a:cubicBezTo>
                  <a:cubicBezTo>
                    <a:pt x="182" y="195"/>
                    <a:pt x="182" y="195"/>
                    <a:pt x="182" y="196"/>
                  </a:cubicBezTo>
                  <a:cubicBezTo>
                    <a:pt x="182" y="195"/>
                    <a:pt x="183" y="195"/>
                    <a:pt x="183" y="195"/>
                  </a:cubicBezTo>
                  <a:cubicBezTo>
                    <a:pt x="257" y="125"/>
                    <a:pt x="257" y="125"/>
                    <a:pt x="257" y="125"/>
                  </a:cubicBezTo>
                  <a:cubicBezTo>
                    <a:pt x="260" y="123"/>
                    <a:pt x="264" y="123"/>
                    <a:pt x="266" y="125"/>
                  </a:cubicBezTo>
                  <a:cubicBezTo>
                    <a:pt x="268" y="128"/>
                    <a:pt x="268" y="132"/>
                    <a:pt x="266" y="134"/>
                  </a:cubicBezTo>
                  <a:cubicBezTo>
                    <a:pt x="257" y="143"/>
                    <a:pt x="257" y="143"/>
                    <a:pt x="257" y="143"/>
                  </a:cubicBezTo>
                  <a:cubicBezTo>
                    <a:pt x="276" y="130"/>
                    <a:pt x="276" y="130"/>
                    <a:pt x="276" y="130"/>
                  </a:cubicBezTo>
                  <a:cubicBezTo>
                    <a:pt x="278" y="128"/>
                    <a:pt x="282" y="128"/>
                    <a:pt x="284" y="131"/>
                  </a:cubicBezTo>
                  <a:cubicBezTo>
                    <a:pt x="286" y="134"/>
                    <a:pt x="286" y="138"/>
                    <a:pt x="283" y="140"/>
                  </a:cubicBezTo>
                  <a:cubicBezTo>
                    <a:pt x="269" y="150"/>
                    <a:pt x="269" y="150"/>
                    <a:pt x="269" y="150"/>
                  </a:cubicBezTo>
                  <a:cubicBezTo>
                    <a:pt x="295" y="135"/>
                    <a:pt x="295" y="135"/>
                    <a:pt x="295" y="135"/>
                  </a:cubicBezTo>
                  <a:cubicBezTo>
                    <a:pt x="298" y="134"/>
                    <a:pt x="302" y="135"/>
                    <a:pt x="303" y="138"/>
                  </a:cubicBezTo>
                  <a:cubicBezTo>
                    <a:pt x="305" y="141"/>
                    <a:pt x="304" y="145"/>
                    <a:pt x="301" y="146"/>
                  </a:cubicBezTo>
                  <a:cubicBezTo>
                    <a:pt x="268" y="165"/>
                    <a:pt x="268" y="165"/>
                    <a:pt x="268" y="165"/>
                  </a:cubicBezTo>
                  <a:cubicBezTo>
                    <a:pt x="318" y="144"/>
                    <a:pt x="318" y="144"/>
                    <a:pt x="318" y="144"/>
                  </a:cubicBezTo>
                  <a:cubicBezTo>
                    <a:pt x="318" y="220"/>
                    <a:pt x="318" y="220"/>
                    <a:pt x="318" y="220"/>
                  </a:cubicBezTo>
                  <a:cubicBezTo>
                    <a:pt x="317" y="220"/>
                    <a:pt x="316" y="220"/>
                    <a:pt x="315" y="220"/>
                  </a:cubicBezTo>
                  <a:cubicBezTo>
                    <a:pt x="305" y="218"/>
                    <a:pt x="305" y="218"/>
                    <a:pt x="305" y="218"/>
                  </a:cubicBezTo>
                  <a:cubicBezTo>
                    <a:pt x="301" y="226"/>
                    <a:pt x="301" y="226"/>
                    <a:pt x="301" y="226"/>
                  </a:cubicBezTo>
                  <a:cubicBezTo>
                    <a:pt x="301" y="170"/>
                    <a:pt x="301" y="170"/>
                    <a:pt x="301" y="170"/>
                  </a:cubicBezTo>
                  <a:cubicBezTo>
                    <a:pt x="212" y="207"/>
                    <a:pt x="212" y="207"/>
                    <a:pt x="212" y="207"/>
                  </a:cubicBezTo>
                  <a:cubicBezTo>
                    <a:pt x="212" y="360"/>
                    <a:pt x="212" y="360"/>
                    <a:pt x="212" y="360"/>
                  </a:cubicBezTo>
                  <a:cubicBezTo>
                    <a:pt x="301" y="322"/>
                    <a:pt x="301" y="322"/>
                    <a:pt x="301" y="322"/>
                  </a:cubicBezTo>
                  <a:cubicBezTo>
                    <a:pt x="301" y="311"/>
                    <a:pt x="301" y="311"/>
                    <a:pt x="301" y="311"/>
                  </a:cubicBezTo>
                  <a:cubicBezTo>
                    <a:pt x="304" y="313"/>
                    <a:pt x="307" y="314"/>
                    <a:pt x="310" y="316"/>
                  </a:cubicBezTo>
                  <a:cubicBezTo>
                    <a:pt x="313" y="317"/>
                    <a:pt x="315" y="318"/>
                    <a:pt x="318" y="318"/>
                  </a:cubicBezTo>
                  <a:cubicBezTo>
                    <a:pt x="318" y="334"/>
                    <a:pt x="318" y="334"/>
                    <a:pt x="318" y="334"/>
                  </a:cubicBezTo>
                  <a:cubicBezTo>
                    <a:pt x="207" y="380"/>
                    <a:pt x="207" y="380"/>
                    <a:pt x="207" y="380"/>
                  </a:cubicBezTo>
                  <a:cubicBezTo>
                    <a:pt x="205" y="382"/>
                    <a:pt x="202" y="383"/>
                    <a:pt x="200" y="384"/>
                  </a:cubicBezTo>
                  <a:cubicBezTo>
                    <a:pt x="195" y="385"/>
                    <a:pt x="195" y="385"/>
                    <a:pt x="195" y="385"/>
                  </a:cubicBezTo>
                  <a:cubicBezTo>
                    <a:pt x="195" y="385"/>
                    <a:pt x="195" y="385"/>
                    <a:pt x="195" y="385"/>
                  </a:cubicBezTo>
                  <a:cubicBezTo>
                    <a:pt x="191" y="386"/>
                    <a:pt x="187" y="387"/>
                    <a:pt x="183" y="387"/>
                  </a:cubicBezTo>
                  <a:cubicBezTo>
                    <a:pt x="174" y="387"/>
                    <a:pt x="166" y="385"/>
                    <a:pt x="159" y="380"/>
                  </a:cubicBezTo>
                  <a:cubicBezTo>
                    <a:pt x="48" y="334"/>
                    <a:pt x="48" y="334"/>
                    <a:pt x="48" y="334"/>
                  </a:cubicBezTo>
                  <a:cubicBezTo>
                    <a:pt x="48" y="318"/>
                    <a:pt x="48" y="318"/>
                    <a:pt x="48" y="318"/>
                  </a:cubicBezTo>
                  <a:cubicBezTo>
                    <a:pt x="51" y="318"/>
                    <a:pt x="53" y="317"/>
                    <a:pt x="56" y="316"/>
                  </a:cubicBezTo>
                  <a:cubicBezTo>
                    <a:pt x="59" y="314"/>
                    <a:pt x="62" y="313"/>
                    <a:pt x="65" y="311"/>
                  </a:cubicBezTo>
                  <a:cubicBezTo>
                    <a:pt x="65" y="322"/>
                    <a:pt x="65" y="322"/>
                    <a:pt x="65" y="322"/>
                  </a:cubicBezTo>
                  <a:cubicBezTo>
                    <a:pt x="154" y="360"/>
                    <a:pt x="154" y="360"/>
                    <a:pt x="154" y="360"/>
                  </a:cubicBezTo>
                  <a:cubicBezTo>
                    <a:pt x="154" y="207"/>
                    <a:pt x="154" y="207"/>
                    <a:pt x="154" y="207"/>
                  </a:cubicBezTo>
                  <a:cubicBezTo>
                    <a:pt x="65" y="170"/>
                    <a:pt x="65" y="170"/>
                    <a:pt x="65" y="170"/>
                  </a:cubicBezTo>
                  <a:cubicBezTo>
                    <a:pt x="65" y="226"/>
                    <a:pt x="65" y="226"/>
                    <a:pt x="65" y="226"/>
                  </a:cubicBezTo>
                  <a:cubicBezTo>
                    <a:pt x="61" y="218"/>
                    <a:pt x="61" y="218"/>
                    <a:pt x="61" y="218"/>
                  </a:cubicBezTo>
                  <a:cubicBezTo>
                    <a:pt x="51" y="220"/>
                    <a:pt x="51" y="220"/>
                    <a:pt x="51" y="220"/>
                  </a:cubicBezTo>
                  <a:cubicBezTo>
                    <a:pt x="50" y="220"/>
                    <a:pt x="49" y="220"/>
                    <a:pt x="48" y="220"/>
                  </a:cubicBezTo>
                  <a:cubicBezTo>
                    <a:pt x="48" y="144"/>
                    <a:pt x="48" y="144"/>
                    <a:pt x="48" y="144"/>
                  </a:cubicBezTo>
                  <a:cubicBezTo>
                    <a:pt x="91" y="162"/>
                    <a:pt x="91" y="162"/>
                    <a:pt x="91" y="162"/>
                  </a:cubicBezTo>
                  <a:close/>
                  <a:moveTo>
                    <a:pt x="223" y="221"/>
                  </a:moveTo>
                  <a:cubicBezTo>
                    <a:pt x="292" y="194"/>
                    <a:pt x="292" y="194"/>
                    <a:pt x="292" y="194"/>
                  </a:cubicBezTo>
                  <a:cubicBezTo>
                    <a:pt x="292" y="222"/>
                    <a:pt x="292" y="222"/>
                    <a:pt x="292" y="222"/>
                  </a:cubicBezTo>
                  <a:cubicBezTo>
                    <a:pt x="223" y="249"/>
                    <a:pt x="223" y="249"/>
                    <a:pt x="223" y="249"/>
                  </a:cubicBezTo>
                  <a:cubicBezTo>
                    <a:pt x="223" y="221"/>
                    <a:pt x="223" y="221"/>
                    <a:pt x="223" y="221"/>
                  </a:cubicBezTo>
                  <a:close/>
                  <a:moveTo>
                    <a:pt x="171" y="213"/>
                  </a:moveTo>
                  <a:cubicBezTo>
                    <a:pt x="171" y="368"/>
                    <a:pt x="171" y="368"/>
                    <a:pt x="171" y="368"/>
                  </a:cubicBezTo>
                  <a:cubicBezTo>
                    <a:pt x="175" y="369"/>
                    <a:pt x="179" y="370"/>
                    <a:pt x="182" y="370"/>
                  </a:cubicBezTo>
                  <a:cubicBezTo>
                    <a:pt x="187" y="370"/>
                    <a:pt x="191" y="369"/>
                    <a:pt x="195" y="367"/>
                  </a:cubicBezTo>
                  <a:cubicBezTo>
                    <a:pt x="195" y="213"/>
                    <a:pt x="195" y="213"/>
                    <a:pt x="195" y="213"/>
                  </a:cubicBezTo>
                  <a:cubicBezTo>
                    <a:pt x="191" y="214"/>
                    <a:pt x="187" y="214"/>
                    <a:pt x="183" y="214"/>
                  </a:cubicBezTo>
                  <a:cubicBezTo>
                    <a:pt x="179" y="214"/>
                    <a:pt x="175" y="214"/>
                    <a:pt x="171" y="21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8" name="组合 47"/>
          <p:cNvGrpSpPr/>
          <p:nvPr/>
        </p:nvGrpSpPr>
        <p:grpSpPr>
          <a:xfrm>
            <a:off x="2996646" y="1317762"/>
            <a:ext cx="875690" cy="875804"/>
            <a:chOff x="2785997" y="1411276"/>
            <a:chExt cx="656853" cy="656853"/>
          </a:xfrm>
        </p:grpSpPr>
        <p:sp>
          <p:nvSpPr>
            <p:cNvPr id="40" name="椭圆 39"/>
            <p:cNvSpPr/>
            <p:nvPr/>
          </p:nvSpPr>
          <p:spPr>
            <a:xfrm>
              <a:off x="2785997" y="1411276"/>
              <a:ext cx="656853" cy="656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reeform 21"/>
            <p:cNvSpPr>
              <a:spLocks noEditPoints="1"/>
            </p:cNvSpPr>
            <p:nvPr/>
          </p:nvSpPr>
          <p:spPr bwMode="auto">
            <a:xfrm>
              <a:off x="2886641" y="1563638"/>
              <a:ext cx="455563" cy="357624"/>
            </a:xfrm>
            <a:custGeom>
              <a:avLst/>
              <a:gdLst>
                <a:gd name="T0" fmla="*/ 186 w 390"/>
                <a:gd name="T1" fmla="*/ 267 h 306"/>
                <a:gd name="T2" fmla="*/ 187 w 390"/>
                <a:gd name="T3" fmla="*/ 305 h 306"/>
                <a:gd name="T4" fmla="*/ 154 w 390"/>
                <a:gd name="T5" fmla="*/ 287 h 306"/>
                <a:gd name="T6" fmla="*/ 137 w 390"/>
                <a:gd name="T7" fmla="*/ 208 h 306"/>
                <a:gd name="T8" fmla="*/ 124 w 390"/>
                <a:gd name="T9" fmla="*/ 266 h 306"/>
                <a:gd name="T10" fmla="*/ 108 w 390"/>
                <a:gd name="T11" fmla="*/ 190 h 306"/>
                <a:gd name="T12" fmla="*/ 42 w 390"/>
                <a:gd name="T13" fmla="*/ 210 h 306"/>
                <a:gd name="T14" fmla="*/ 25 w 390"/>
                <a:gd name="T15" fmla="*/ 135 h 306"/>
                <a:gd name="T16" fmla="*/ 11 w 390"/>
                <a:gd name="T17" fmla="*/ 188 h 306"/>
                <a:gd name="T18" fmla="*/ 0 w 390"/>
                <a:gd name="T19" fmla="*/ 154 h 306"/>
                <a:gd name="T20" fmla="*/ 20 w 390"/>
                <a:gd name="T21" fmla="*/ 116 h 306"/>
                <a:gd name="T22" fmla="*/ 189 w 390"/>
                <a:gd name="T23" fmla="*/ 229 h 306"/>
                <a:gd name="T24" fmla="*/ 192 w 390"/>
                <a:gd name="T25" fmla="*/ 240 h 306"/>
                <a:gd name="T26" fmla="*/ 121 w 390"/>
                <a:gd name="T27" fmla="*/ 87 h 306"/>
                <a:gd name="T28" fmla="*/ 131 w 390"/>
                <a:gd name="T29" fmla="*/ 125 h 306"/>
                <a:gd name="T30" fmla="*/ 198 w 390"/>
                <a:gd name="T31" fmla="*/ 115 h 306"/>
                <a:gd name="T32" fmla="*/ 188 w 390"/>
                <a:gd name="T33" fmla="*/ 77 h 306"/>
                <a:gd name="T34" fmla="*/ 327 w 390"/>
                <a:gd name="T35" fmla="*/ 54 h 306"/>
                <a:gd name="T36" fmla="*/ 298 w 390"/>
                <a:gd name="T37" fmla="*/ 5 h 306"/>
                <a:gd name="T38" fmla="*/ 327 w 390"/>
                <a:gd name="T39" fmla="*/ 54 h 306"/>
                <a:gd name="T40" fmla="*/ 126 w 390"/>
                <a:gd name="T41" fmla="*/ 0 h 306"/>
                <a:gd name="T42" fmla="*/ 140 w 390"/>
                <a:gd name="T43" fmla="*/ 54 h 306"/>
                <a:gd name="T44" fmla="*/ 305 w 390"/>
                <a:gd name="T45" fmla="*/ 77 h 306"/>
                <a:gd name="T46" fmla="*/ 238 w 390"/>
                <a:gd name="T47" fmla="*/ 87 h 306"/>
                <a:gd name="T48" fmla="*/ 248 w 390"/>
                <a:gd name="T49" fmla="*/ 125 h 306"/>
                <a:gd name="T50" fmla="*/ 315 w 390"/>
                <a:gd name="T51" fmla="*/ 115 h 306"/>
                <a:gd name="T52" fmla="*/ 305 w 390"/>
                <a:gd name="T53" fmla="*/ 77 h 306"/>
                <a:gd name="T54" fmla="*/ 209 w 390"/>
                <a:gd name="T55" fmla="*/ 62 h 306"/>
                <a:gd name="T56" fmla="*/ 201 w 390"/>
                <a:gd name="T57" fmla="*/ 62 h 306"/>
                <a:gd name="T58" fmla="*/ 107 w 390"/>
                <a:gd name="T59" fmla="*/ 121 h 306"/>
                <a:gd name="T60" fmla="*/ 192 w 390"/>
                <a:gd name="T61" fmla="*/ 140 h 306"/>
                <a:gd name="T62" fmla="*/ 225 w 390"/>
                <a:gd name="T63" fmla="*/ 121 h 306"/>
                <a:gd name="T64" fmla="*/ 309 w 390"/>
                <a:gd name="T65" fmla="*/ 140 h 306"/>
                <a:gd name="T66" fmla="*/ 329 w 390"/>
                <a:gd name="T67" fmla="*/ 62 h 306"/>
                <a:gd name="T68" fmla="*/ 227 w 390"/>
                <a:gd name="T69" fmla="*/ 62 h 306"/>
                <a:gd name="T70" fmla="*/ 209 w 390"/>
                <a:gd name="T71" fmla="*/ 62 h 306"/>
                <a:gd name="T72" fmla="*/ 196 w 390"/>
                <a:gd name="T73" fmla="*/ 294 h 306"/>
                <a:gd name="T74" fmla="*/ 376 w 390"/>
                <a:gd name="T75" fmla="*/ 219 h 306"/>
                <a:gd name="T76" fmla="*/ 384 w 390"/>
                <a:gd name="T77" fmla="*/ 235 h 306"/>
                <a:gd name="T78" fmla="*/ 200 w 390"/>
                <a:gd name="T79" fmla="*/ 257 h 306"/>
                <a:gd name="T80" fmla="*/ 378 w 390"/>
                <a:gd name="T81" fmla="*/ 191 h 306"/>
                <a:gd name="T82" fmla="*/ 198 w 390"/>
                <a:gd name="T83" fmla="*/ 252 h 306"/>
                <a:gd name="T84" fmla="*/ 200 w 390"/>
                <a:gd name="T85" fmla="*/ 257 h 306"/>
                <a:gd name="T86" fmla="*/ 203 w 390"/>
                <a:gd name="T87" fmla="*/ 222 h 306"/>
                <a:gd name="T88" fmla="*/ 375 w 390"/>
                <a:gd name="T89" fmla="*/ 163 h 306"/>
                <a:gd name="T90" fmla="*/ 376 w 390"/>
                <a:gd name="T91" fmla="*/ 147 h 306"/>
                <a:gd name="T92" fmla="*/ 340 w 390"/>
                <a:gd name="T93" fmla="*/ 126 h 306"/>
                <a:gd name="T94" fmla="*/ 351 w 390"/>
                <a:gd name="T95" fmla="*/ 152 h 306"/>
                <a:gd name="T96" fmla="*/ 122 w 390"/>
                <a:gd name="T97" fmla="*/ 152 h 306"/>
                <a:gd name="T98" fmla="*/ 121 w 390"/>
                <a:gd name="T99" fmla="*/ 152 h 306"/>
                <a:gd name="T100" fmla="*/ 95 w 390"/>
                <a:gd name="T101" fmla="*/ 90 h 306"/>
                <a:gd name="T102" fmla="*/ 28 w 390"/>
                <a:gd name="T103" fmla="*/ 94 h 306"/>
                <a:gd name="T104" fmla="*/ 26 w 390"/>
                <a:gd name="T105" fmla="*/ 110 h 306"/>
                <a:gd name="T106" fmla="*/ 194 w 390"/>
                <a:gd name="T107" fmla="*/ 222 h 306"/>
                <a:gd name="T108" fmla="*/ 197 w 390"/>
                <a:gd name="T109" fmla="*/ 36 h 306"/>
                <a:gd name="T110" fmla="*/ 227 w 390"/>
                <a:gd name="T111" fmla="*/ 50 h 306"/>
                <a:gd name="T112" fmla="*/ 183 w 390"/>
                <a:gd name="T113" fmla="*/ 50 h 306"/>
                <a:gd name="T114" fmla="*/ 156 w 390"/>
                <a:gd name="T115" fmla="*/ 50 h 306"/>
                <a:gd name="T116" fmla="*/ 303 w 390"/>
                <a:gd name="T117" fmla="*/ 100 h 306"/>
                <a:gd name="T118" fmla="*/ 300 w 390"/>
                <a:gd name="T119" fmla="*/ 113 h 306"/>
                <a:gd name="T120" fmla="*/ 254 w 390"/>
                <a:gd name="T121" fmla="*/ 8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306">
                  <a:moveTo>
                    <a:pt x="192" y="240"/>
                  </a:moveTo>
                  <a:cubicBezTo>
                    <a:pt x="187" y="249"/>
                    <a:pt x="185" y="258"/>
                    <a:pt x="186" y="267"/>
                  </a:cubicBezTo>
                  <a:cubicBezTo>
                    <a:pt x="186" y="275"/>
                    <a:pt x="189" y="284"/>
                    <a:pt x="192" y="293"/>
                  </a:cubicBezTo>
                  <a:cubicBezTo>
                    <a:pt x="194" y="298"/>
                    <a:pt x="192" y="303"/>
                    <a:pt x="187" y="305"/>
                  </a:cubicBezTo>
                  <a:cubicBezTo>
                    <a:pt x="184" y="306"/>
                    <a:pt x="181" y="305"/>
                    <a:pt x="178" y="304"/>
                  </a:cubicBezTo>
                  <a:cubicBezTo>
                    <a:pt x="154" y="287"/>
                    <a:pt x="154" y="287"/>
                    <a:pt x="154" y="287"/>
                  </a:cubicBezTo>
                  <a:cubicBezTo>
                    <a:pt x="148" y="263"/>
                    <a:pt x="147" y="241"/>
                    <a:pt x="155" y="220"/>
                  </a:cubicBezTo>
                  <a:cubicBezTo>
                    <a:pt x="137" y="208"/>
                    <a:pt x="137" y="208"/>
                    <a:pt x="137" y="208"/>
                  </a:cubicBezTo>
                  <a:cubicBezTo>
                    <a:pt x="125" y="229"/>
                    <a:pt x="127" y="257"/>
                    <a:pt x="132" y="272"/>
                  </a:cubicBezTo>
                  <a:cubicBezTo>
                    <a:pt x="124" y="266"/>
                    <a:pt x="124" y="266"/>
                    <a:pt x="124" y="266"/>
                  </a:cubicBezTo>
                  <a:cubicBezTo>
                    <a:pt x="116" y="251"/>
                    <a:pt x="118" y="224"/>
                    <a:pt x="126" y="201"/>
                  </a:cubicBezTo>
                  <a:cubicBezTo>
                    <a:pt x="108" y="190"/>
                    <a:pt x="108" y="190"/>
                    <a:pt x="108" y="190"/>
                  </a:cubicBezTo>
                  <a:cubicBezTo>
                    <a:pt x="96" y="216"/>
                    <a:pt x="98" y="238"/>
                    <a:pt x="103" y="252"/>
                  </a:cubicBezTo>
                  <a:cubicBezTo>
                    <a:pt x="42" y="210"/>
                    <a:pt x="42" y="210"/>
                    <a:pt x="42" y="210"/>
                  </a:cubicBezTo>
                  <a:cubicBezTo>
                    <a:pt x="37" y="187"/>
                    <a:pt x="36" y="166"/>
                    <a:pt x="44" y="147"/>
                  </a:cubicBezTo>
                  <a:cubicBezTo>
                    <a:pt x="25" y="135"/>
                    <a:pt x="25" y="135"/>
                    <a:pt x="25" y="135"/>
                  </a:cubicBezTo>
                  <a:cubicBezTo>
                    <a:pt x="12" y="162"/>
                    <a:pt x="20" y="185"/>
                    <a:pt x="27" y="199"/>
                  </a:cubicBezTo>
                  <a:cubicBezTo>
                    <a:pt x="11" y="188"/>
                    <a:pt x="11" y="188"/>
                    <a:pt x="11" y="188"/>
                  </a:cubicBezTo>
                  <a:cubicBezTo>
                    <a:pt x="10" y="187"/>
                    <a:pt x="9" y="186"/>
                    <a:pt x="8" y="184"/>
                  </a:cubicBezTo>
                  <a:cubicBezTo>
                    <a:pt x="4" y="175"/>
                    <a:pt x="1" y="165"/>
                    <a:pt x="0" y="154"/>
                  </a:cubicBezTo>
                  <a:cubicBezTo>
                    <a:pt x="0" y="143"/>
                    <a:pt x="2" y="132"/>
                    <a:pt x="8" y="120"/>
                  </a:cubicBezTo>
                  <a:cubicBezTo>
                    <a:pt x="10" y="115"/>
                    <a:pt x="15" y="113"/>
                    <a:pt x="20" y="116"/>
                  </a:cubicBezTo>
                  <a:cubicBezTo>
                    <a:pt x="20" y="116"/>
                    <a:pt x="21" y="116"/>
                    <a:pt x="21" y="116"/>
                  </a:cubicBezTo>
                  <a:cubicBezTo>
                    <a:pt x="189" y="229"/>
                    <a:pt x="189" y="229"/>
                    <a:pt x="189" y="229"/>
                  </a:cubicBezTo>
                  <a:cubicBezTo>
                    <a:pt x="192" y="231"/>
                    <a:pt x="194" y="236"/>
                    <a:pt x="192" y="240"/>
                  </a:cubicBezTo>
                  <a:cubicBezTo>
                    <a:pt x="192" y="240"/>
                    <a:pt x="192" y="240"/>
                    <a:pt x="192" y="240"/>
                  </a:cubicBezTo>
                  <a:close/>
                  <a:moveTo>
                    <a:pt x="131" y="77"/>
                  </a:moveTo>
                  <a:cubicBezTo>
                    <a:pt x="121" y="87"/>
                    <a:pt x="121" y="87"/>
                    <a:pt x="121" y="87"/>
                  </a:cubicBezTo>
                  <a:cubicBezTo>
                    <a:pt x="121" y="115"/>
                    <a:pt x="121" y="115"/>
                    <a:pt x="121" y="115"/>
                  </a:cubicBezTo>
                  <a:cubicBezTo>
                    <a:pt x="131" y="125"/>
                    <a:pt x="131" y="125"/>
                    <a:pt x="131" y="125"/>
                  </a:cubicBezTo>
                  <a:cubicBezTo>
                    <a:pt x="188" y="125"/>
                    <a:pt x="188" y="125"/>
                    <a:pt x="188" y="125"/>
                  </a:cubicBezTo>
                  <a:cubicBezTo>
                    <a:pt x="198" y="115"/>
                    <a:pt x="198" y="115"/>
                    <a:pt x="198" y="115"/>
                  </a:cubicBezTo>
                  <a:cubicBezTo>
                    <a:pt x="198" y="87"/>
                    <a:pt x="198" y="87"/>
                    <a:pt x="198" y="87"/>
                  </a:cubicBezTo>
                  <a:cubicBezTo>
                    <a:pt x="188" y="77"/>
                    <a:pt x="188" y="77"/>
                    <a:pt x="188" y="77"/>
                  </a:cubicBezTo>
                  <a:cubicBezTo>
                    <a:pt x="131" y="77"/>
                    <a:pt x="131" y="77"/>
                    <a:pt x="131" y="77"/>
                  </a:cubicBezTo>
                  <a:close/>
                  <a:moveTo>
                    <a:pt x="327" y="54"/>
                  </a:moveTo>
                  <a:cubicBezTo>
                    <a:pt x="309" y="0"/>
                    <a:pt x="309" y="0"/>
                    <a:pt x="309" y="0"/>
                  </a:cubicBezTo>
                  <a:cubicBezTo>
                    <a:pt x="298" y="5"/>
                    <a:pt x="298" y="5"/>
                    <a:pt x="298" y="5"/>
                  </a:cubicBezTo>
                  <a:cubicBezTo>
                    <a:pt x="295" y="54"/>
                    <a:pt x="295" y="54"/>
                    <a:pt x="295" y="54"/>
                  </a:cubicBezTo>
                  <a:cubicBezTo>
                    <a:pt x="327" y="54"/>
                    <a:pt x="327" y="54"/>
                    <a:pt x="327" y="54"/>
                  </a:cubicBezTo>
                  <a:close/>
                  <a:moveTo>
                    <a:pt x="107" y="54"/>
                  </a:moveTo>
                  <a:cubicBezTo>
                    <a:pt x="126" y="0"/>
                    <a:pt x="126" y="0"/>
                    <a:pt x="126" y="0"/>
                  </a:cubicBezTo>
                  <a:cubicBezTo>
                    <a:pt x="137" y="5"/>
                    <a:pt x="137" y="5"/>
                    <a:pt x="137" y="5"/>
                  </a:cubicBezTo>
                  <a:cubicBezTo>
                    <a:pt x="140" y="54"/>
                    <a:pt x="140" y="54"/>
                    <a:pt x="140" y="54"/>
                  </a:cubicBezTo>
                  <a:cubicBezTo>
                    <a:pt x="107" y="54"/>
                    <a:pt x="107" y="54"/>
                    <a:pt x="107" y="54"/>
                  </a:cubicBezTo>
                  <a:close/>
                  <a:moveTo>
                    <a:pt x="305" y="77"/>
                  </a:moveTo>
                  <a:cubicBezTo>
                    <a:pt x="248" y="77"/>
                    <a:pt x="248" y="77"/>
                    <a:pt x="248" y="77"/>
                  </a:cubicBezTo>
                  <a:cubicBezTo>
                    <a:pt x="238" y="87"/>
                    <a:pt x="238" y="87"/>
                    <a:pt x="238" y="87"/>
                  </a:cubicBezTo>
                  <a:cubicBezTo>
                    <a:pt x="238" y="115"/>
                    <a:pt x="238" y="115"/>
                    <a:pt x="238" y="115"/>
                  </a:cubicBezTo>
                  <a:cubicBezTo>
                    <a:pt x="248" y="125"/>
                    <a:pt x="248" y="125"/>
                    <a:pt x="248" y="125"/>
                  </a:cubicBezTo>
                  <a:cubicBezTo>
                    <a:pt x="305" y="125"/>
                    <a:pt x="305" y="125"/>
                    <a:pt x="305" y="125"/>
                  </a:cubicBezTo>
                  <a:cubicBezTo>
                    <a:pt x="315" y="115"/>
                    <a:pt x="315" y="115"/>
                    <a:pt x="315" y="115"/>
                  </a:cubicBezTo>
                  <a:cubicBezTo>
                    <a:pt x="315" y="87"/>
                    <a:pt x="315" y="87"/>
                    <a:pt x="315" y="87"/>
                  </a:cubicBezTo>
                  <a:cubicBezTo>
                    <a:pt x="305" y="77"/>
                    <a:pt x="305" y="77"/>
                    <a:pt x="305" y="77"/>
                  </a:cubicBezTo>
                  <a:close/>
                  <a:moveTo>
                    <a:pt x="209" y="62"/>
                  </a:moveTo>
                  <a:cubicBezTo>
                    <a:pt x="209" y="62"/>
                    <a:pt x="209" y="62"/>
                    <a:pt x="209" y="62"/>
                  </a:cubicBezTo>
                  <a:cubicBezTo>
                    <a:pt x="201" y="62"/>
                    <a:pt x="201" y="62"/>
                    <a:pt x="201" y="62"/>
                  </a:cubicBezTo>
                  <a:cubicBezTo>
                    <a:pt x="201" y="62"/>
                    <a:pt x="201" y="62"/>
                    <a:pt x="201" y="62"/>
                  </a:cubicBezTo>
                  <a:cubicBezTo>
                    <a:pt x="107" y="62"/>
                    <a:pt x="107" y="62"/>
                    <a:pt x="107" y="62"/>
                  </a:cubicBezTo>
                  <a:cubicBezTo>
                    <a:pt x="107" y="121"/>
                    <a:pt x="107" y="121"/>
                    <a:pt x="107" y="121"/>
                  </a:cubicBezTo>
                  <a:cubicBezTo>
                    <a:pt x="127" y="140"/>
                    <a:pt x="127" y="140"/>
                    <a:pt x="127" y="140"/>
                  </a:cubicBezTo>
                  <a:cubicBezTo>
                    <a:pt x="192" y="140"/>
                    <a:pt x="192" y="140"/>
                    <a:pt x="192" y="140"/>
                  </a:cubicBezTo>
                  <a:cubicBezTo>
                    <a:pt x="211" y="121"/>
                    <a:pt x="211" y="121"/>
                    <a:pt x="211" y="121"/>
                  </a:cubicBezTo>
                  <a:cubicBezTo>
                    <a:pt x="225" y="121"/>
                    <a:pt x="225" y="121"/>
                    <a:pt x="225" y="121"/>
                  </a:cubicBezTo>
                  <a:cubicBezTo>
                    <a:pt x="244" y="140"/>
                    <a:pt x="244" y="140"/>
                    <a:pt x="244" y="140"/>
                  </a:cubicBezTo>
                  <a:cubicBezTo>
                    <a:pt x="309" y="140"/>
                    <a:pt x="309" y="140"/>
                    <a:pt x="309" y="140"/>
                  </a:cubicBezTo>
                  <a:cubicBezTo>
                    <a:pt x="329" y="121"/>
                    <a:pt x="329" y="121"/>
                    <a:pt x="329" y="121"/>
                  </a:cubicBezTo>
                  <a:cubicBezTo>
                    <a:pt x="329" y="62"/>
                    <a:pt x="329" y="62"/>
                    <a:pt x="329" y="62"/>
                  </a:cubicBezTo>
                  <a:cubicBezTo>
                    <a:pt x="227" y="62"/>
                    <a:pt x="227" y="62"/>
                    <a:pt x="227" y="62"/>
                  </a:cubicBezTo>
                  <a:cubicBezTo>
                    <a:pt x="227" y="62"/>
                    <a:pt x="227" y="62"/>
                    <a:pt x="227" y="62"/>
                  </a:cubicBezTo>
                  <a:cubicBezTo>
                    <a:pt x="218" y="62"/>
                    <a:pt x="218" y="62"/>
                    <a:pt x="218" y="62"/>
                  </a:cubicBezTo>
                  <a:cubicBezTo>
                    <a:pt x="209" y="62"/>
                    <a:pt x="209" y="62"/>
                    <a:pt x="209" y="62"/>
                  </a:cubicBezTo>
                  <a:close/>
                  <a:moveTo>
                    <a:pt x="208" y="298"/>
                  </a:moveTo>
                  <a:cubicBezTo>
                    <a:pt x="204" y="300"/>
                    <a:pt x="198" y="298"/>
                    <a:pt x="196" y="294"/>
                  </a:cubicBezTo>
                  <a:cubicBezTo>
                    <a:pt x="194" y="289"/>
                    <a:pt x="196" y="284"/>
                    <a:pt x="200" y="282"/>
                  </a:cubicBezTo>
                  <a:cubicBezTo>
                    <a:pt x="376" y="219"/>
                    <a:pt x="376" y="219"/>
                    <a:pt x="376" y="219"/>
                  </a:cubicBezTo>
                  <a:cubicBezTo>
                    <a:pt x="381" y="217"/>
                    <a:pt x="386" y="219"/>
                    <a:pt x="388" y="223"/>
                  </a:cubicBezTo>
                  <a:cubicBezTo>
                    <a:pt x="390" y="228"/>
                    <a:pt x="389" y="233"/>
                    <a:pt x="384" y="235"/>
                  </a:cubicBezTo>
                  <a:cubicBezTo>
                    <a:pt x="208" y="298"/>
                    <a:pt x="208" y="298"/>
                    <a:pt x="208" y="298"/>
                  </a:cubicBezTo>
                  <a:close/>
                  <a:moveTo>
                    <a:pt x="200" y="257"/>
                  </a:moveTo>
                  <a:cubicBezTo>
                    <a:pt x="376" y="195"/>
                    <a:pt x="376" y="195"/>
                    <a:pt x="376" y="195"/>
                  </a:cubicBezTo>
                  <a:cubicBezTo>
                    <a:pt x="378" y="194"/>
                    <a:pt x="378" y="192"/>
                    <a:pt x="378" y="191"/>
                  </a:cubicBezTo>
                  <a:cubicBezTo>
                    <a:pt x="377" y="189"/>
                    <a:pt x="375" y="189"/>
                    <a:pt x="374" y="189"/>
                  </a:cubicBezTo>
                  <a:cubicBezTo>
                    <a:pt x="198" y="252"/>
                    <a:pt x="198" y="252"/>
                    <a:pt x="198" y="252"/>
                  </a:cubicBezTo>
                  <a:cubicBezTo>
                    <a:pt x="196" y="253"/>
                    <a:pt x="196" y="254"/>
                    <a:pt x="196" y="256"/>
                  </a:cubicBezTo>
                  <a:cubicBezTo>
                    <a:pt x="197" y="257"/>
                    <a:pt x="199" y="258"/>
                    <a:pt x="200" y="257"/>
                  </a:cubicBezTo>
                  <a:close/>
                  <a:moveTo>
                    <a:pt x="194" y="222"/>
                  </a:moveTo>
                  <a:cubicBezTo>
                    <a:pt x="197" y="224"/>
                    <a:pt x="200" y="224"/>
                    <a:pt x="203" y="222"/>
                  </a:cubicBezTo>
                  <a:cubicBezTo>
                    <a:pt x="203" y="222"/>
                    <a:pt x="203" y="222"/>
                    <a:pt x="203" y="222"/>
                  </a:cubicBezTo>
                  <a:cubicBezTo>
                    <a:pt x="375" y="163"/>
                    <a:pt x="375" y="163"/>
                    <a:pt x="375" y="163"/>
                  </a:cubicBezTo>
                  <a:cubicBezTo>
                    <a:pt x="380" y="161"/>
                    <a:pt x="382" y="155"/>
                    <a:pt x="379" y="151"/>
                  </a:cubicBezTo>
                  <a:cubicBezTo>
                    <a:pt x="379" y="149"/>
                    <a:pt x="377" y="148"/>
                    <a:pt x="376" y="147"/>
                  </a:cubicBezTo>
                  <a:cubicBezTo>
                    <a:pt x="340" y="124"/>
                    <a:pt x="340" y="124"/>
                    <a:pt x="340" y="124"/>
                  </a:cubicBezTo>
                  <a:cubicBezTo>
                    <a:pt x="340" y="126"/>
                    <a:pt x="340" y="126"/>
                    <a:pt x="340" y="126"/>
                  </a:cubicBezTo>
                  <a:cubicBezTo>
                    <a:pt x="328" y="138"/>
                    <a:pt x="328" y="138"/>
                    <a:pt x="328" y="138"/>
                  </a:cubicBezTo>
                  <a:cubicBezTo>
                    <a:pt x="351" y="152"/>
                    <a:pt x="351" y="152"/>
                    <a:pt x="351" y="152"/>
                  </a:cubicBezTo>
                  <a:cubicBezTo>
                    <a:pt x="200" y="204"/>
                    <a:pt x="200" y="204"/>
                    <a:pt x="200" y="204"/>
                  </a:cubicBezTo>
                  <a:cubicBezTo>
                    <a:pt x="122" y="152"/>
                    <a:pt x="122" y="152"/>
                    <a:pt x="122" y="152"/>
                  </a:cubicBezTo>
                  <a:cubicBezTo>
                    <a:pt x="122" y="152"/>
                    <a:pt x="122" y="152"/>
                    <a:pt x="122" y="152"/>
                  </a:cubicBezTo>
                  <a:cubicBezTo>
                    <a:pt x="121" y="152"/>
                    <a:pt x="121" y="152"/>
                    <a:pt x="121" y="152"/>
                  </a:cubicBezTo>
                  <a:cubicBezTo>
                    <a:pt x="51" y="105"/>
                    <a:pt x="51" y="105"/>
                    <a:pt x="51" y="105"/>
                  </a:cubicBezTo>
                  <a:cubicBezTo>
                    <a:pt x="95" y="90"/>
                    <a:pt x="95" y="90"/>
                    <a:pt x="95" y="90"/>
                  </a:cubicBezTo>
                  <a:cubicBezTo>
                    <a:pt x="95" y="71"/>
                    <a:pt x="95" y="71"/>
                    <a:pt x="95" y="71"/>
                  </a:cubicBezTo>
                  <a:cubicBezTo>
                    <a:pt x="28" y="94"/>
                    <a:pt x="28" y="94"/>
                    <a:pt x="28" y="94"/>
                  </a:cubicBezTo>
                  <a:cubicBezTo>
                    <a:pt x="23" y="96"/>
                    <a:pt x="21" y="101"/>
                    <a:pt x="23" y="106"/>
                  </a:cubicBezTo>
                  <a:cubicBezTo>
                    <a:pt x="24" y="107"/>
                    <a:pt x="25" y="109"/>
                    <a:pt x="26" y="110"/>
                  </a:cubicBezTo>
                  <a:cubicBezTo>
                    <a:pt x="26" y="110"/>
                    <a:pt x="26" y="110"/>
                    <a:pt x="26" y="110"/>
                  </a:cubicBezTo>
                  <a:cubicBezTo>
                    <a:pt x="194" y="222"/>
                    <a:pt x="194" y="222"/>
                    <a:pt x="194" y="222"/>
                  </a:cubicBezTo>
                  <a:close/>
                  <a:moveTo>
                    <a:pt x="156" y="50"/>
                  </a:moveTo>
                  <a:cubicBezTo>
                    <a:pt x="197" y="36"/>
                    <a:pt x="197" y="36"/>
                    <a:pt x="197" y="36"/>
                  </a:cubicBezTo>
                  <a:cubicBezTo>
                    <a:pt x="200" y="35"/>
                    <a:pt x="203" y="35"/>
                    <a:pt x="206" y="37"/>
                  </a:cubicBezTo>
                  <a:cubicBezTo>
                    <a:pt x="227" y="50"/>
                    <a:pt x="227" y="50"/>
                    <a:pt x="227" y="50"/>
                  </a:cubicBezTo>
                  <a:cubicBezTo>
                    <a:pt x="218" y="50"/>
                    <a:pt x="218" y="50"/>
                    <a:pt x="218" y="50"/>
                  </a:cubicBezTo>
                  <a:cubicBezTo>
                    <a:pt x="183" y="50"/>
                    <a:pt x="183" y="50"/>
                    <a:pt x="183" y="50"/>
                  </a:cubicBezTo>
                  <a:cubicBezTo>
                    <a:pt x="183" y="50"/>
                    <a:pt x="183" y="50"/>
                    <a:pt x="183" y="50"/>
                  </a:cubicBezTo>
                  <a:cubicBezTo>
                    <a:pt x="156" y="50"/>
                    <a:pt x="156" y="50"/>
                    <a:pt x="156" y="50"/>
                  </a:cubicBezTo>
                  <a:close/>
                  <a:moveTo>
                    <a:pt x="287" y="89"/>
                  </a:moveTo>
                  <a:cubicBezTo>
                    <a:pt x="303" y="100"/>
                    <a:pt x="303" y="100"/>
                    <a:pt x="303" y="100"/>
                  </a:cubicBezTo>
                  <a:cubicBezTo>
                    <a:pt x="303" y="110"/>
                    <a:pt x="303" y="110"/>
                    <a:pt x="303" y="110"/>
                  </a:cubicBezTo>
                  <a:cubicBezTo>
                    <a:pt x="300" y="113"/>
                    <a:pt x="300" y="113"/>
                    <a:pt x="300" y="113"/>
                  </a:cubicBezTo>
                  <a:cubicBezTo>
                    <a:pt x="291" y="113"/>
                    <a:pt x="291" y="113"/>
                    <a:pt x="291" y="113"/>
                  </a:cubicBezTo>
                  <a:cubicBezTo>
                    <a:pt x="254" y="89"/>
                    <a:pt x="254" y="89"/>
                    <a:pt x="254" y="89"/>
                  </a:cubicBezTo>
                  <a:lnTo>
                    <a:pt x="287" y="8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2" name="组合 51"/>
          <p:cNvGrpSpPr/>
          <p:nvPr/>
        </p:nvGrpSpPr>
        <p:grpSpPr>
          <a:xfrm>
            <a:off x="3543691" y="2816785"/>
            <a:ext cx="1503960" cy="1504156"/>
            <a:chOff x="3196334" y="2535543"/>
            <a:chExt cx="1128117" cy="1128117"/>
          </a:xfrm>
        </p:grpSpPr>
        <p:sp>
          <p:nvSpPr>
            <p:cNvPr id="43" name="椭圆 42"/>
            <p:cNvSpPr/>
            <p:nvPr/>
          </p:nvSpPr>
          <p:spPr>
            <a:xfrm>
              <a:off x="3196334" y="2535543"/>
              <a:ext cx="1128117" cy="11281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26"/>
            <p:cNvSpPr>
              <a:spLocks noEditPoints="1"/>
            </p:cNvSpPr>
            <p:nvPr/>
          </p:nvSpPr>
          <p:spPr bwMode="auto">
            <a:xfrm>
              <a:off x="3442850" y="2791582"/>
              <a:ext cx="652015" cy="616037"/>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1249752" y="3237395"/>
            <a:ext cx="875690" cy="875804"/>
            <a:chOff x="1538883" y="2851001"/>
            <a:chExt cx="656853" cy="656853"/>
          </a:xfrm>
        </p:grpSpPr>
        <p:sp>
          <p:nvSpPr>
            <p:cNvPr id="34" name="椭圆 33"/>
            <p:cNvSpPr/>
            <p:nvPr/>
          </p:nvSpPr>
          <p:spPr>
            <a:xfrm>
              <a:off x="1538883" y="2851001"/>
              <a:ext cx="656853" cy="6568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31"/>
            <p:cNvSpPr>
              <a:spLocks noEditPoints="1"/>
            </p:cNvSpPr>
            <p:nvPr/>
          </p:nvSpPr>
          <p:spPr bwMode="auto">
            <a:xfrm>
              <a:off x="1641747" y="2992835"/>
              <a:ext cx="451123" cy="373183"/>
            </a:xfrm>
            <a:custGeom>
              <a:avLst/>
              <a:gdLst>
                <a:gd name="T0" fmla="*/ 152 w 370"/>
                <a:gd name="T1" fmla="*/ 48 h 306"/>
                <a:gd name="T2" fmla="*/ 49 w 370"/>
                <a:gd name="T3" fmla="*/ 72 h 306"/>
                <a:gd name="T4" fmla="*/ 148 w 370"/>
                <a:gd name="T5" fmla="*/ 61 h 306"/>
                <a:gd name="T6" fmla="*/ 159 w 370"/>
                <a:gd name="T7" fmla="*/ 306 h 306"/>
                <a:gd name="T8" fmla="*/ 0 w 370"/>
                <a:gd name="T9" fmla="*/ 291 h 306"/>
                <a:gd name="T10" fmla="*/ 11 w 370"/>
                <a:gd name="T11" fmla="*/ 72 h 306"/>
                <a:gd name="T12" fmla="*/ 104 w 370"/>
                <a:gd name="T13" fmla="*/ 3 h 306"/>
                <a:gd name="T14" fmla="*/ 353 w 370"/>
                <a:gd name="T15" fmla="*/ 30 h 306"/>
                <a:gd name="T16" fmla="*/ 370 w 370"/>
                <a:gd name="T17" fmla="*/ 78 h 306"/>
                <a:gd name="T18" fmla="*/ 356 w 370"/>
                <a:gd name="T19" fmla="*/ 291 h 306"/>
                <a:gd name="T20" fmla="*/ 311 w 370"/>
                <a:gd name="T21" fmla="*/ 263 h 306"/>
                <a:gd name="T22" fmla="*/ 281 w 370"/>
                <a:gd name="T23" fmla="*/ 263 h 306"/>
                <a:gd name="T24" fmla="*/ 281 w 370"/>
                <a:gd name="T25" fmla="*/ 263 h 306"/>
                <a:gd name="T26" fmla="*/ 89 w 370"/>
                <a:gd name="T27" fmla="*/ 263 h 306"/>
                <a:gd name="T28" fmla="*/ 268 w 370"/>
                <a:gd name="T29" fmla="*/ 153 h 306"/>
                <a:gd name="T30" fmla="*/ 318 w 370"/>
                <a:gd name="T31" fmla="*/ 156 h 306"/>
                <a:gd name="T32" fmla="*/ 214 w 370"/>
                <a:gd name="T33" fmla="*/ 151 h 306"/>
                <a:gd name="T34" fmla="*/ 268 w 370"/>
                <a:gd name="T35" fmla="*/ 122 h 306"/>
                <a:gd name="T36" fmla="*/ 318 w 370"/>
                <a:gd name="T37" fmla="*/ 125 h 306"/>
                <a:gd name="T38" fmla="*/ 214 w 370"/>
                <a:gd name="T39" fmla="*/ 120 h 306"/>
                <a:gd name="T40" fmla="*/ 268 w 370"/>
                <a:gd name="T41" fmla="*/ 91 h 306"/>
                <a:gd name="T42" fmla="*/ 318 w 370"/>
                <a:gd name="T43" fmla="*/ 94 h 306"/>
                <a:gd name="T44" fmla="*/ 214 w 370"/>
                <a:gd name="T45" fmla="*/ 89 h 306"/>
                <a:gd name="T46" fmla="*/ 268 w 370"/>
                <a:gd name="T47" fmla="*/ 60 h 306"/>
                <a:gd name="T48" fmla="*/ 318 w 370"/>
                <a:gd name="T49" fmla="*/ 62 h 306"/>
                <a:gd name="T50" fmla="*/ 214 w 370"/>
                <a:gd name="T51" fmla="*/ 57 h 306"/>
                <a:gd name="T52" fmla="*/ 174 w 370"/>
                <a:gd name="T53" fmla="*/ 30 h 306"/>
                <a:gd name="T54" fmla="*/ 33 w 370"/>
                <a:gd name="T55" fmla="*/ 252 h 306"/>
                <a:gd name="T56" fmla="*/ 294 w 370"/>
                <a:gd name="T57" fmla="*/ 242 h 306"/>
                <a:gd name="T58" fmla="*/ 299 w 370"/>
                <a:gd name="T59" fmla="*/ 193 h 306"/>
                <a:gd name="T60" fmla="*/ 265 w 370"/>
                <a:gd name="T61" fmla="*/ 25 h 306"/>
                <a:gd name="T62" fmla="*/ 267 w 370"/>
                <a:gd name="T63" fmla="*/ 239 h 306"/>
                <a:gd name="T64" fmla="*/ 312 w 370"/>
                <a:gd name="T65" fmla="*/ 216 h 306"/>
                <a:gd name="T66" fmla="*/ 148 w 370"/>
                <a:gd name="T67" fmla="*/ 154 h 306"/>
                <a:gd name="T68" fmla="*/ 102 w 370"/>
                <a:gd name="T69" fmla="*/ 140 h 306"/>
                <a:gd name="T70" fmla="*/ 57 w 370"/>
                <a:gd name="T71" fmla="*/ 168 h 306"/>
                <a:gd name="T72" fmla="*/ 148 w 370"/>
                <a:gd name="T73" fmla="*/ 123 h 306"/>
                <a:gd name="T74" fmla="*/ 102 w 370"/>
                <a:gd name="T75" fmla="*/ 109 h 306"/>
                <a:gd name="T76" fmla="*/ 57 w 370"/>
                <a:gd name="T77" fmla="*/ 137 h 306"/>
                <a:gd name="T78" fmla="*/ 148 w 370"/>
                <a:gd name="T79" fmla="*/ 92 h 306"/>
                <a:gd name="T80" fmla="*/ 49 w 370"/>
                <a:gd name="T81" fmla="*/ 104 h 306"/>
                <a:gd name="T82" fmla="*/ 152 w 370"/>
                <a:gd name="T83" fmla="*/ 8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0" h="306">
                  <a:moveTo>
                    <a:pt x="148" y="61"/>
                  </a:moveTo>
                  <a:cubicBezTo>
                    <a:pt x="151" y="61"/>
                    <a:pt x="155" y="59"/>
                    <a:pt x="156" y="56"/>
                  </a:cubicBezTo>
                  <a:cubicBezTo>
                    <a:pt x="157" y="52"/>
                    <a:pt x="155" y="49"/>
                    <a:pt x="152" y="48"/>
                  </a:cubicBezTo>
                  <a:cubicBezTo>
                    <a:pt x="136" y="44"/>
                    <a:pt x="119" y="44"/>
                    <a:pt x="102" y="46"/>
                  </a:cubicBezTo>
                  <a:cubicBezTo>
                    <a:pt x="86" y="49"/>
                    <a:pt x="69" y="55"/>
                    <a:pt x="53" y="63"/>
                  </a:cubicBezTo>
                  <a:cubicBezTo>
                    <a:pt x="49" y="65"/>
                    <a:pt x="48" y="69"/>
                    <a:pt x="49" y="72"/>
                  </a:cubicBezTo>
                  <a:cubicBezTo>
                    <a:pt x="50" y="75"/>
                    <a:pt x="54" y="76"/>
                    <a:pt x="57" y="75"/>
                  </a:cubicBezTo>
                  <a:cubicBezTo>
                    <a:pt x="72" y="67"/>
                    <a:pt x="87" y="62"/>
                    <a:pt x="102" y="59"/>
                  </a:cubicBezTo>
                  <a:cubicBezTo>
                    <a:pt x="117" y="57"/>
                    <a:pt x="132" y="57"/>
                    <a:pt x="148" y="61"/>
                  </a:cubicBezTo>
                  <a:close/>
                  <a:moveTo>
                    <a:pt x="210" y="291"/>
                  </a:moveTo>
                  <a:cubicBezTo>
                    <a:pt x="210" y="306"/>
                    <a:pt x="210" y="306"/>
                    <a:pt x="210" y="306"/>
                  </a:cubicBezTo>
                  <a:cubicBezTo>
                    <a:pt x="159" y="306"/>
                    <a:pt x="159" y="306"/>
                    <a:pt x="159" y="306"/>
                  </a:cubicBezTo>
                  <a:cubicBezTo>
                    <a:pt x="159" y="291"/>
                    <a:pt x="159" y="291"/>
                    <a:pt x="159" y="291"/>
                  </a:cubicBezTo>
                  <a:cubicBezTo>
                    <a:pt x="15" y="291"/>
                    <a:pt x="15" y="291"/>
                    <a:pt x="15" y="291"/>
                  </a:cubicBezTo>
                  <a:cubicBezTo>
                    <a:pt x="0" y="291"/>
                    <a:pt x="0" y="291"/>
                    <a:pt x="0" y="291"/>
                  </a:cubicBezTo>
                  <a:cubicBezTo>
                    <a:pt x="0" y="263"/>
                    <a:pt x="0" y="263"/>
                    <a:pt x="0" y="263"/>
                  </a:cubicBezTo>
                  <a:cubicBezTo>
                    <a:pt x="0" y="72"/>
                    <a:pt x="0" y="72"/>
                    <a:pt x="0" y="72"/>
                  </a:cubicBezTo>
                  <a:cubicBezTo>
                    <a:pt x="11" y="72"/>
                    <a:pt x="11" y="72"/>
                    <a:pt x="11" y="72"/>
                  </a:cubicBezTo>
                  <a:cubicBezTo>
                    <a:pt x="11" y="39"/>
                    <a:pt x="11" y="39"/>
                    <a:pt x="11" y="39"/>
                  </a:cubicBezTo>
                  <a:cubicBezTo>
                    <a:pt x="17" y="30"/>
                    <a:pt x="17" y="30"/>
                    <a:pt x="17" y="30"/>
                  </a:cubicBezTo>
                  <a:cubicBezTo>
                    <a:pt x="43" y="16"/>
                    <a:pt x="73" y="6"/>
                    <a:pt x="104" y="3"/>
                  </a:cubicBezTo>
                  <a:cubicBezTo>
                    <a:pt x="131" y="0"/>
                    <a:pt x="159" y="2"/>
                    <a:pt x="185" y="10"/>
                  </a:cubicBezTo>
                  <a:cubicBezTo>
                    <a:pt x="212" y="2"/>
                    <a:pt x="240" y="0"/>
                    <a:pt x="267" y="3"/>
                  </a:cubicBezTo>
                  <a:cubicBezTo>
                    <a:pt x="298" y="6"/>
                    <a:pt x="328" y="16"/>
                    <a:pt x="353" y="30"/>
                  </a:cubicBezTo>
                  <a:cubicBezTo>
                    <a:pt x="359" y="39"/>
                    <a:pt x="359" y="39"/>
                    <a:pt x="359" y="39"/>
                  </a:cubicBezTo>
                  <a:cubicBezTo>
                    <a:pt x="359" y="52"/>
                    <a:pt x="359" y="65"/>
                    <a:pt x="359" y="78"/>
                  </a:cubicBezTo>
                  <a:cubicBezTo>
                    <a:pt x="370" y="78"/>
                    <a:pt x="370" y="78"/>
                    <a:pt x="370" y="78"/>
                  </a:cubicBezTo>
                  <a:cubicBezTo>
                    <a:pt x="370" y="291"/>
                    <a:pt x="370" y="291"/>
                    <a:pt x="370" y="291"/>
                  </a:cubicBezTo>
                  <a:cubicBezTo>
                    <a:pt x="367" y="291"/>
                    <a:pt x="367" y="291"/>
                    <a:pt x="367" y="291"/>
                  </a:cubicBezTo>
                  <a:cubicBezTo>
                    <a:pt x="356" y="291"/>
                    <a:pt x="356" y="291"/>
                    <a:pt x="356" y="291"/>
                  </a:cubicBezTo>
                  <a:cubicBezTo>
                    <a:pt x="210" y="291"/>
                    <a:pt x="210" y="291"/>
                    <a:pt x="210" y="291"/>
                  </a:cubicBezTo>
                  <a:close/>
                  <a:moveTo>
                    <a:pt x="356" y="214"/>
                  </a:moveTo>
                  <a:cubicBezTo>
                    <a:pt x="311" y="263"/>
                    <a:pt x="311" y="263"/>
                    <a:pt x="311" y="263"/>
                  </a:cubicBezTo>
                  <a:cubicBezTo>
                    <a:pt x="356" y="263"/>
                    <a:pt x="356" y="263"/>
                    <a:pt x="356" y="263"/>
                  </a:cubicBezTo>
                  <a:cubicBezTo>
                    <a:pt x="356" y="214"/>
                    <a:pt x="356" y="214"/>
                    <a:pt x="356" y="214"/>
                  </a:cubicBezTo>
                  <a:close/>
                  <a:moveTo>
                    <a:pt x="281" y="263"/>
                  </a:moveTo>
                  <a:cubicBezTo>
                    <a:pt x="276" y="262"/>
                    <a:pt x="270" y="261"/>
                    <a:pt x="265" y="261"/>
                  </a:cubicBezTo>
                  <a:cubicBezTo>
                    <a:pt x="245" y="258"/>
                    <a:pt x="225" y="257"/>
                    <a:pt x="207" y="263"/>
                  </a:cubicBezTo>
                  <a:cubicBezTo>
                    <a:pt x="281" y="263"/>
                    <a:pt x="281" y="263"/>
                    <a:pt x="281" y="263"/>
                  </a:cubicBezTo>
                  <a:close/>
                  <a:moveTo>
                    <a:pt x="164" y="263"/>
                  </a:moveTo>
                  <a:cubicBezTo>
                    <a:pt x="145" y="257"/>
                    <a:pt x="126" y="258"/>
                    <a:pt x="106" y="261"/>
                  </a:cubicBezTo>
                  <a:cubicBezTo>
                    <a:pt x="100" y="261"/>
                    <a:pt x="95" y="262"/>
                    <a:pt x="89" y="263"/>
                  </a:cubicBezTo>
                  <a:cubicBezTo>
                    <a:pt x="164" y="263"/>
                    <a:pt x="164" y="263"/>
                    <a:pt x="164" y="263"/>
                  </a:cubicBezTo>
                  <a:close/>
                  <a:moveTo>
                    <a:pt x="223" y="156"/>
                  </a:moveTo>
                  <a:cubicBezTo>
                    <a:pt x="238" y="152"/>
                    <a:pt x="253" y="151"/>
                    <a:pt x="268" y="153"/>
                  </a:cubicBezTo>
                  <a:cubicBezTo>
                    <a:pt x="283" y="155"/>
                    <a:pt x="298" y="160"/>
                    <a:pt x="313" y="167"/>
                  </a:cubicBezTo>
                  <a:cubicBezTo>
                    <a:pt x="317" y="169"/>
                    <a:pt x="320" y="168"/>
                    <a:pt x="321" y="165"/>
                  </a:cubicBezTo>
                  <a:cubicBezTo>
                    <a:pt x="323" y="161"/>
                    <a:pt x="321" y="158"/>
                    <a:pt x="318" y="156"/>
                  </a:cubicBezTo>
                  <a:cubicBezTo>
                    <a:pt x="301" y="148"/>
                    <a:pt x="285" y="143"/>
                    <a:pt x="268" y="140"/>
                  </a:cubicBezTo>
                  <a:cubicBezTo>
                    <a:pt x="251" y="138"/>
                    <a:pt x="235" y="139"/>
                    <a:pt x="218" y="143"/>
                  </a:cubicBezTo>
                  <a:cubicBezTo>
                    <a:pt x="215" y="144"/>
                    <a:pt x="213" y="148"/>
                    <a:pt x="214" y="151"/>
                  </a:cubicBezTo>
                  <a:cubicBezTo>
                    <a:pt x="216" y="154"/>
                    <a:pt x="219" y="157"/>
                    <a:pt x="223" y="156"/>
                  </a:cubicBezTo>
                  <a:close/>
                  <a:moveTo>
                    <a:pt x="223" y="125"/>
                  </a:moveTo>
                  <a:cubicBezTo>
                    <a:pt x="238" y="121"/>
                    <a:pt x="253" y="120"/>
                    <a:pt x="268" y="122"/>
                  </a:cubicBezTo>
                  <a:cubicBezTo>
                    <a:pt x="283" y="124"/>
                    <a:pt x="298" y="129"/>
                    <a:pt x="313" y="136"/>
                  </a:cubicBezTo>
                  <a:cubicBezTo>
                    <a:pt x="317" y="138"/>
                    <a:pt x="320" y="137"/>
                    <a:pt x="321" y="133"/>
                  </a:cubicBezTo>
                  <a:cubicBezTo>
                    <a:pt x="323" y="130"/>
                    <a:pt x="321" y="126"/>
                    <a:pt x="318" y="125"/>
                  </a:cubicBezTo>
                  <a:cubicBezTo>
                    <a:pt x="301" y="117"/>
                    <a:pt x="285" y="111"/>
                    <a:pt x="268" y="109"/>
                  </a:cubicBezTo>
                  <a:cubicBezTo>
                    <a:pt x="251" y="107"/>
                    <a:pt x="235" y="108"/>
                    <a:pt x="218" y="112"/>
                  </a:cubicBezTo>
                  <a:cubicBezTo>
                    <a:pt x="215" y="113"/>
                    <a:pt x="213" y="116"/>
                    <a:pt x="214" y="120"/>
                  </a:cubicBezTo>
                  <a:cubicBezTo>
                    <a:pt x="216" y="123"/>
                    <a:pt x="219" y="125"/>
                    <a:pt x="223" y="125"/>
                  </a:cubicBezTo>
                  <a:close/>
                  <a:moveTo>
                    <a:pt x="223" y="94"/>
                  </a:moveTo>
                  <a:cubicBezTo>
                    <a:pt x="238" y="90"/>
                    <a:pt x="253" y="89"/>
                    <a:pt x="268" y="91"/>
                  </a:cubicBezTo>
                  <a:cubicBezTo>
                    <a:pt x="283" y="93"/>
                    <a:pt x="298" y="98"/>
                    <a:pt x="313" y="106"/>
                  </a:cubicBezTo>
                  <a:cubicBezTo>
                    <a:pt x="317" y="107"/>
                    <a:pt x="320" y="106"/>
                    <a:pt x="321" y="103"/>
                  </a:cubicBezTo>
                  <a:cubicBezTo>
                    <a:pt x="323" y="100"/>
                    <a:pt x="321" y="96"/>
                    <a:pt x="318" y="94"/>
                  </a:cubicBezTo>
                  <a:cubicBezTo>
                    <a:pt x="301" y="86"/>
                    <a:pt x="285" y="81"/>
                    <a:pt x="268" y="79"/>
                  </a:cubicBezTo>
                  <a:cubicBezTo>
                    <a:pt x="251" y="76"/>
                    <a:pt x="235" y="77"/>
                    <a:pt x="218" y="81"/>
                  </a:cubicBezTo>
                  <a:cubicBezTo>
                    <a:pt x="215" y="82"/>
                    <a:pt x="213" y="86"/>
                    <a:pt x="214" y="89"/>
                  </a:cubicBezTo>
                  <a:cubicBezTo>
                    <a:pt x="216" y="93"/>
                    <a:pt x="219" y="95"/>
                    <a:pt x="223" y="94"/>
                  </a:cubicBezTo>
                  <a:close/>
                  <a:moveTo>
                    <a:pt x="223" y="62"/>
                  </a:moveTo>
                  <a:cubicBezTo>
                    <a:pt x="238" y="58"/>
                    <a:pt x="253" y="58"/>
                    <a:pt x="268" y="60"/>
                  </a:cubicBezTo>
                  <a:cubicBezTo>
                    <a:pt x="283" y="62"/>
                    <a:pt x="298" y="66"/>
                    <a:pt x="313" y="74"/>
                  </a:cubicBezTo>
                  <a:cubicBezTo>
                    <a:pt x="317" y="75"/>
                    <a:pt x="320" y="74"/>
                    <a:pt x="321" y="71"/>
                  </a:cubicBezTo>
                  <a:cubicBezTo>
                    <a:pt x="323" y="68"/>
                    <a:pt x="321" y="64"/>
                    <a:pt x="318" y="62"/>
                  </a:cubicBezTo>
                  <a:cubicBezTo>
                    <a:pt x="301" y="54"/>
                    <a:pt x="285" y="49"/>
                    <a:pt x="268" y="47"/>
                  </a:cubicBezTo>
                  <a:cubicBezTo>
                    <a:pt x="251" y="45"/>
                    <a:pt x="235" y="45"/>
                    <a:pt x="218" y="50"/>
                  </a:cubicBezTo>
                  <a:cubicBezTo>
                    <a:pt x="215" y="50"/>
                    <a:pt x="213" y="54"/>
                    <a:pt x="214" y="57"/>
                  </a:cubicBezTo>
                  <a:cubicBezTo>
                    <a:pt x="216" y="61"/>
                    <a:pt x="219" y="63"/>
                    <a:pt x="223" y="62"/>
                  </a:cubicBezTo>
                  <a:close/>
                  <a:moveTo>
                    <a:pt x="106" y="25"/>
                  </a:moveTo>
                  <a:cubicBezTo>
                    <a:pt x="129" y="22"/>
                    <a:pt x="152" y="24"/>
                    <a:pt x="174" y="30"/>
                  </a:cubicBezTo>
                  <a:cubicBezTo>
                    <a:pt x="174" y="243"/>
                    <a:pt x="174" y="243"/>
                    <a:pt x="174" y="243"/>
                  </a:cubicBezTo>
                  <a:cubicBezTo>
                    <a:pt x="154" y="236"/>
                    <a:pt x="129" y="236"/>
                    <a:pt x="104" y="239"/>
                  </a:cubicBezTo>
                  <a:cubicBezTo>
                    <a:pt x="79" y="241"/>
                    <a:pt x="53" y="247"/>
                    <a:pt x="33" y="252"/>
                  </a:cubicBezTo>
                  <a:cubicBezTo>
                    <a:pt x="33" y="46"/>
                    <a:pt x="33" y="46"/>
                    <a:pt x="33" y="46"/>
                  </a:cubicBezTo>
                  <a:cubicBezTo>
                    <a:pt x="55" y="35"/>
                    <a:pt x="80" y="27"/>
                    <a:pt x="106" y="25"/>
                  </a:cubicBezTo>
                  <a:close/>
                  <a:moveTo>
                    <a:pt x="294" y="242"/>
                  </a:moveTo>
                  <a:cubicBezTo>
                    <a:pt x="288" y="206"/>
                    <a:pt x="288" y="206"/>
                    <a:pt x="288" y="206"/>
                  </a:cubicBezTo>
                  <a:cubicBezTo>
                    <a:pt x="285" y="192"/>
                    <a:pt x="285" y="192"/>
                    <a:pt x="285" y="192"/>
                  </a:cubicBezTo>
                  <a:cubicBezTo>
                    <a:pt x="299" y="193"/>
                    <a:pt x="299" y="193"/>
                    <a:pt x="299" y="193"/>
                  </a:cubicBezTo>
                  <a:cubicBezTo>
                    <a:pt x="337" y="195"/>
                    <a:pt x="337" y="195"/>
                    <a:pt x="337" y="195"/>
                  </a:cubicBezTo>
                  <a:cubicBezTo>
                    <a:pt x="337" y="46"/>
                    <a:pt x="337" y="46"/>
                    <a:pt x="337" y="46"/>
                  </a:cubicBezTo>
                  <a:cubicBezTo>
                    <a:pt x="315" y="35"/>
                    <a:pt x="290" y="27"/>
                    <a:pt x="265" y="25"/>
                  </a:cubicBezTo>
                  <a:cubicBezTo>
                    <a:pt x="242" y="22"/>
                    <a:pt x="219" y="24"/>
                    <a:pt x="196" y="30"/>
                  </a:cubicBezTo>
                  <a:cubicBezTo>
                    <a:pt x="196" y="243"/>
                    <a:pt x="196" y="243"/>
                    <a:pt x="196" y="243"/>
                  </a:cubicBezTo>
                  <a:cubicBezTo>
                    <a:pt x="217" y="236"/>
                    <a:pt x="242" y="236"/>
                    <a:pt x="267" y="239"/>
                  </a:cubicBezTo>
                  <a:cubicBezTo>
                    <a:pt x="276" y="240"/>
                    <a:pt x="285" y="241"/>
                    <a:pt x="294" y="242"/>
                  </a:cubicBezTo>
                  <a:close/>
                  <a:moveTo>
                    <a:pt x="332" y="217"/>
                  </a:moveTo>
                  <a:cubicBezTo>
                    <a:pt x="312" y="216"/>
                    <a:pt x="312" y="216"/>
                    <a:pt x="312" y="216"/>
                  </a:cubicBezTo>
                  <a:cubicBezTo>
                    <a:pt x="315" y="236"/>
                    <a:pt x="315" y="236"/>
                    <a:pt x="315" y="236"/>
                  </a:cubicBezTo>
                  <a:cubicBezTo>
                    <a:pt x="332" y="217"/>
                    <a:pt x="332" y="217"/>
                    <a:pt x="332" y="217"/>
                  </a:cubicBezTo>
                  <a:close/>
                  <a:moveTo>
                    <a:pt x="148" y="154"/>
                  </a:moveTo>
                  <a:cubicBezTo>
                    <a:pt x="151" y="155"/>
                    <a:pt x="155" y="153"/>
                    <a:pt x="156" y="149"/>
                  </a:cubicBezTo>
                  <a:cubicBezTo>
                    <a:pt x="157" y="146"/>
                    <a:pt x="155" y="142"/>
                    <a:pt x="152" y="141"/>
                  </a:cubicBezTo>
                  <a:cubicBezTo>
                    <a:pt x="136" y="138"/>
                    <a:pt x="119" y="137"/>
                    <a:pt x="102" y="140"/>
                  </a:cubicBezTo>
                  <a:cubicBezTo>
                    <a:pt x="86" y="143"/>
                    <a:pt x="69" y="148"/>
                    <a:pt x="53" y="157"/>
                  </a:cubicBezTo>
                  <a:cubicBezTo>
                    <a:pt x="49" y="159"/>
                    <a:pt x="48" y="162"/>
                    <a:pt x="49" y="166"/>
                  </a:cubicBezTo>
                  <a:cubicBezTo>
                    <a:pt x="50" y="169"/>
                    <a:pt x="54" y="170"/>
                    <a:pt x="57" y="168"/>
                  </a:cubicBezTo>
                  <a:cubicBezTo>
                    <a:pt x="72" y="160"/>
                    <a:pt x="87" y="155"/>
                    <a:pt x="102" y="153"/>
                  </a:cubicBezTo>
                  <a:cubicBezTo>
                    <a:pt x="117" y="150"/>
                    <a:pt x="132" y="151"/>
                    <a:pt x="148" y="154"/>
                  </a:cubicBezTo>
                  <a:close/>
                  <a:moveTo>
                    <a:pt x="148" y="123"/>
                  </a:moveTo>
                  <a:cubicBezTo>
                    <a:pt x="151" y="124"/>
                    <a:pt x="155" y="121"/>
                    <a:pt x="156" y="118"/>
                  </a:cubicBezTo>
                  <a:cubicBezTo>
                    <a:pt x="157" y="115"/>
                    <a:pt x="155" y="111"/>
                    <a:pt x="152" y="110"/>
                  </a:cubicBezTo>
                  <a:cubicBezTo>
                    <a:pt x="136" y="107"/>
                    <a:pt x="119" y="106"/>
                    <a:pt x="102" y="109"/>
                  </a:cubicBezTo>
                  <a:cubicBezTo>
                    <a:pt x="86" y="111"/>
                    <a:pt x="69" y="117"/>
                    <a:pt x="53" y="126"/>
                  </a:cubicBezTo>
                  <a:cubicBezTo>
                    <a:pt x="49" y="127"/>
                    <a:pt x="48" y="131"/>
                    <a:pt x="49" y="134"/>
                  </a:cubicBezTo>
                  <a:cubicBezTo>
                    <a:pt x="50" y="138"/>
                    <a:pt x="54" y="139"/>
                    <a:pt x="57" y="137"/>
                  </a:cubicBezTo>
                  <a:cubicBezTo>
                    <a:pt x="72" y="129"/>
                    <a:pt x="87" y="124"/>
                    <a:pt x="102" y="122"/>
                  </a:cubicBezTo>
                  <a:cubicBezTo>
                    <a:pt x="117" y="119"/>
                    <a:pt x="132" y="120"/>
                    <a:pt x="148" y="123"/>
                  </a:cubicBezTo>
                  <a:close/>
                  <a:moveTo>
                    <a:pt x="148" y="92"/>
                  </a:moveTo>
                  <a:cubicBezTo>
                    <a:pt x="132" y="89"/>
                    <a:pt x="117" y="89"/>
                    <a:pt x="102" y="91"/>
                  </a:cubicBezTo>
                  <a:cubicBezTo>
                    <a:pt x="87" y="93"/>
                    <a:pt x="72" y="99"/>
                    <a:pt x="57" y="106"/>
                  </a:cubicBezTo>
                  <a:cubicBezTo>
                    <a:pt x="54" y="108"/>
                    <a:pt x="50" y="107"/>
                    <a:pt x="49" y="104"/>
                  </a:cubicBezTo>
                  <a:cubicBezTo>
                    <a:pt x="48" y="101"/>
                    <a:pt x="49" y="97"/>
                    <a:pt x="53" y="95"/>
                  </a:cubicBezTo>
                  <a:cubicBezTo>
                    <a:pt x="69" y="87"/>
                    <a:pt x="86" y="81"/>
                    <a:pt x="102" y="78"/>
                  </a:cubicBezTo>
                  <a:cubicBezTo>
                    <a:pt x="119" y="76"/>
                    <a:pt x="136" y="76"/>
                    <a:pt x="152" y="80"/>
                  </a:cubicBezTo>
                  <a:cubicBezTo>
                    <a:pt x="155" y="80"/>
                    <a:pt x="157" y="84"/>
                    <a:pt x="156" y="87"/>
                  </a:cubicBezTo>
                  <a:cubicBezTo>
                    <a:pt x="155" y="91"/>
                    <a:pt x="151" y="93"/>
                    <a:pt x="148" y="9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8" name="矩形 67"/>
          <p:cNvSpPr/>
          <p:nvPr/>
        </p:nvSpPr>
        <p:spPr>
          <a:xfrm>
            <a:off x="5889811" y="800006"/>
            <a:ext cx="4984384" cy="5663077"/>
          </a:xfrm>
          <a:prstGeom prst="rect">
            <a:avLst/>
          </a:prstGeom>
        </p:spPr>
        <p:txBody>
          <a:bodyPr wrap="square" lIns="121908" tIns="60954" rIns="121908" bIns="60954">
            <a:spAutoFit/>
          </a:bodyPr>
          <a:lstStyle/>
          <a:p>
            <a:pPr indent="457200"/>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25</a:t>
            </a:r>
            <a:r>
              <a:rPr lang="zh-CN" altLang="en-US" sz="2000" dirty="0">
                <a:latin typeface="微软雅黑" panose="020B0503020204020204" pitchFamily="34" charset="-122"/>
                <a:ea typeface="微软雅黑" panose="020B0503020204020204" pitchFamily="34" charset="-122"/>
              </a:rPr>
              <a:t>日，美国明尼苏达州明尼阿波利斯市白人警察在执法过程中暴力执法，把</a:t>
            </a:r>
            <a:r>
              <a:rPr lang="en-US" altLang="zh-CN" sz="2000" dirty="0">
                <a:latin typeface="微软雅黑" panose="020B0503020204020204" pitchFamily="34" charset="-122"/>
                <a:ea typeface="微软雅黑" panose="020B0503020204020204" pitchFamily="34" charset="-122"/>
              </a:rPr>
              <a:t>46</a:t>
            </a:r>
            <a:r>
              <a:rPr lang="zh-CN" altLang="en-US" sz="2000" dirty="0">
                <a:latin typeface="微软雅黑" panose="020B0503020204020204" pitchFamily="34" charset="-122"/>
                <a:ea typeface="微软雅黑" panose="020B0503020204020204" pitchFamily="34" charset="-122"/>
              </a:rPr>
              <a:t>岁的非洲裔男子乔治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弗洛伊德（</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）按到在街头，用膝盖压住</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颈部达七分钟之久。在这过程中，他一直向警察求饶，并呼喊自己不能呼吸“</a:t>
            </a:r>
            <a:r>
              <a:rPr lang="en-US" altLang="zh-CN" sz="2000" dirty="0">
                <a:latin typeface="微软雅黑" panose="020B0503020204020204" pitchFamily="34" charset="-122"/>
                <a:ea typeface="微软雅黑" panose="020B0503020204020204" pitchFamily="34" charset="-122"/>
              </a:rPr>
              <a:t>I can’t breathe”</a:t>
            </a:r>
            <a:r>
              <a:rPr lang="zh-CN" altLang="en-US" sz="2000" dirty="0">
                <a:latin typeface="微软雅黑" panose="020B0503020204020204" pitchFamily="34" charset="-122"/>
                <a:ea typeface="微软雅黑" panose="020B0503020204020204" pitchFamily="34" charset="-122"/>
              </a:rPr>
              <a:t>，警察不予理会。不久，</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即不省人事。他随即被救护车送往医院，后被宣告死亡。</a:t>
            </a:r>
            <a:r>
              <a:rPr lang="en-US" altLang="zh-CN" sz="2000" dirty="0">
                <a:latin typeface="微软雅黑" panose="020B0503020204020204" pitchFamily="34" charset="-122"/>
                <a:ea typeface="微软雅黑" panose="020B0503020204020204" pitchFamily="34" charset="-122"/>
              </a:rPr>
              <a:t>George Floyd</a:t>
            </a:r>
            <a:r>
              <a:rPr lang="zh-CN" altLang="en-US" sz="2000" dirty="0">
                <a:latin typeface="微软雅黑" panose="020B0503020204020204" pitchFamily="34" charset="-122"/>
                <a:ea typeface="微软雅黑" panose="020B0503020204020204" pitchFamily="34" charset="-122"/>
              </a:rPr>
              <a:t>被纽约警察锁喉杀死这一悲剧引发的大规模抗议示威活动在美国多地持续延烧。抗议之初，示威游行群众被美国警察用催泪瓦斯和胶子弹粗暴对待，导致示威活动越演越烈，最后变成了蔓延美国全境的大规模打砸烧抢的暴乱行为。抗议活动还蔓延到英国、法国、加拿大等西方国家。</a:t>
            </a:r>
            <a:r>
              <a:rPr lang="en-US" altLang="zh-CN" sz="2000" dirty="0">
                <a:latin typeface="微软雅黑" panose="020B0503020204020204" pitchFamily="34" charset="-122"/>
                <a:ea typeface="微软雅黑" panose="020B0503020204020204" pitchFamily="34" charset="-122"/>
              </a:rPr>
              <a:t>"I can't breathe"</a:t>
            </a:r>
            <a:r>
              <a:rPr lang="zh-CN" altLang="en-US" sz="2000" dirty="0">
                <a:latin typeface="微软雅黑" panose="020B0503020204020204" pitchFamily="34" charset="-122"/>
                <a:ea typeface="微软雅黑" panose="020B0503020204020204" pitchFamily="34" charset="-122"/>
              </a:rPr>
              <a:t>成了示威者的主流口号。</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 fill="hold"/>
                                            <p:tgtEl>
                                              <p:spTgt spid="17"/>
                                            </p:tgtEl>
                                            <p:attrNameLst>
                                              <p:attrName>ppt_w</p:attrName>
                                            </p:attrNameLst>
                                          </p:cBhvr>
                                          <p:tavLst>
                                            <p:tav tm="0">
                                              <p:val>
                                                <p:fltVal val="0"/>
                                              </p:val>
                                            </p:tav>
                                            <p:tav tm="100000">
                                              <p:val>
                                                <p:strVal val="#ppt_w"/>
                                              </p:val>
                                            </p:tav>
                                          </p:tavLst>
                                        </p:anim>
                                        <p:anim calcmode="lin" valueType="num">
                                          <p:cBhvr>
                                            <p:cTn id="12" dur="200" fill="hold"/>
                                            <p:tgtEl>
                                              <p:spTgt spid="17"/>
                                            </p:tgtEl>
                                            <p:attrNameLst>
                                              <p:attrName>ppt_h</p:attrName>
                                            </p:attrNameLst>
                                          </p:cBhvr>
                                          <p:tavLst>
                                            <p:tav tm="0">
                                              <p:val>
                                                <p:fltVal val="0"/>
                                              </p:val>
                                            </p:tav>
                                            <p:tav tm="100000">
                                              <p:val>
                                                <p:strVal val="#ppt_h"/>
                                              </p:val>
                                            </p:tav>
                                          </p:tavLst>
                                        </p:anim>
                                        <p:animEffect transition="in" filter="fade">
                                          <p:cBhvr>
                                            <p:cTn id="13" dur="200"/>
                                            <p:tgtEl>
                                              <p:spTgt spid="17"/>
                                            </p:tgtEl>
                                          </p:cBhvr>
                                        </p:animEffect>
                                      </p:childTnLst>
                                    </p:cTn>
                                  </p:par>
                                  <p:par>
                                    <p:cTn id="14" presetID="6" presetClass="emph" presetSubtype="0" autoRev="1" fill="hold" nodeType="withEffect">
                                      <p:stCondLst>
                                        <p:cond delay="150"/>
                                      </p:stCondLst>
                                      <p:childTnLst>
                                        <p:animScale>
                                          <p:cBhvr>
                                            <p:cTn id="15" dur="100" fill="hold"/>
                                            <p:tgtEl>
                                              <p:spTgt spid="17"/>
                                            </p:tgtEl>
                                          </p:cBhvr>
                                          <p:by x="130000" y="130000"/>
                                        </p:animScale>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200" fill="hold"/>
                                            <p:tgtEl>
                                              <p:spTgt spid="56"/>
                                            </p:tgtEl>
                                            <p:attrNameLst>
                                              <p:attrName>ppt_w</p:attrName>
                                            </p:attrNameLst>
                                          </p:cBhvr>
                                          <p:tavLst>
                                            <p:tav tm="0">
                                              <p:val>
                                                <p:fltVal val="0"/>
                                              </p:val>
                                            </p:tav>
                                            <p:tav tm="100000">
                                              <p:val>
                                                <p:strVal val="#ppt_w"/>
                                              </p:val>
                                            </p:tav>
                                          </p:tavLst>
                                        </p:anim>
                                        <p:anim calcmode="lin" valueType="num">
                                          <p:cBhvr>
                                            <p:cTn id="20" dur="200" fill="hold"/>
                                            <p:tgtEl>
                                              <p:spTgt spid="56"/>
                                            </p:tgtEl>
                                            <p:attrNameLst>
                                              <p:attrName>ppt_h</p:attrName>
                                            </p:attrNameLst>
                                          </p:cBhvr>
                                          <p:tavLst>
                                            <p:tav tm="0">
                                              <p:val>
                                                <p:fltVal val="0"/>
                                              </p:val>
                                            </p:tav>
                                            <p:tav tm="100000">
                                              <p:val>
                                                <p:strVal val="#ppt_h"/>
                                              </p:val>
                                            </p:tav>
                                          </p:tavLst>
                                        </p:anim>
                                        <p:animEffect transition="in" filter="fade">
                                          <p:cBhvr>
                                            <p:cTn id="21" dur="200"/>
                                            <p:tgtEl>
                                              <p:spTgt spid="56"/>
                                            </p:tgtEl>
                                          </p:cBhvr>
                                        </p:animEffect>
                                      </p:childTnLst>
                                    </p:cTn>
                                  </p:par>
                                  <p:par>
                                    <p:cTn id="22" presetID="6" presetClass="emph" presetSubtype="0" autoRev="1" fill="hold" nodeType="withEffect">
                                      <p:stCondLst>
                                        <p:cond delay="150"/>
                                      </p:stCondLst>
                                      <p:childTnLst>
                                        <p:animScale>
                                          <p:cBhvr>
                                            <p:cTn id="23" dur="100" fill="hold"/>
                                            <p:tgtEl>
                                              <p:spTgt spid="56"/>
                                            </p:tgtEl>
                                          </p:cBhvr>
                                          <p:by x="130000" y="130000"/>
                                        </p:animScale>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00" fill="hold"/>
                                            <p:tgtEl>
                                              <p:spTgt spid="26"/>
                                            </p:tgtEl>
                                            <p:attrNameLst>
                                              <p:attrName>ppt_w</p:attrName>
                                            </p:attrNameLst>
                                          </p:cBhvr>
                                          <p:tavLst>
                                            <p:tav tm="0">
                                              <p:val>
                                                <p:fltVal val="0"/>
                                              </p:val>
                                            </p:tav>
                                            <p:tav tm="100000">
                                              <p:val>
                                                <p:strVal val="#ppt_w"/>
                                              </p:val>
                                            </p:tav>
                                          </p:tavLst>
                                        </p:anim>
                                        <p:anim calcmode="lin" valueType="num">
                                          <p:cBhvr>
                                            <p:cTn id="28" dur="200" fill="hold"/>
                                            <p:tgtEl>
                                              <p:spTgt spid="26"/>
                                            </p:tgtEl>
                                            <p:attrNameLst>
                                              <p:attrName>ppt_h</p:attrName>
                                            </p:attrNameLst>
                                          </p:cBhvr>
                                          <p:tavLst>
                                            <p:tav tm="0">
                                              <p:val>
                                                <p:fltVal val="0"/>
                                              </p:val>
                                            </p:tav>
                                            <p:tav tm="100000">
                                              <p:val>
                                                <p:strVal val="#ppt_h"/>
                                              </p:val>
                                            </p:tav>
                                          </p:tavLst>
                                        </p:anim>
                                        <p:animEffect transition="in" filter="fade">
                                          <p:cBhvr>
                                            <p:cTn id="29" dur="200"/>
                                            <p:tgtEl>
                                              <p:spTgt spid="26"/>
                                            </p:tgtEl>
                                          </p:cBhvr>
                                        </p:animEffect>
                                      </p:childTnLst>
                                    </p:cTn>
                                  </p:par>
                                  <p:par>
                                    <p:cTn id="30" presetID="6" presetClass="emph" presetSubtype="0" autoRev="1" fill="hold" nodeType="withEffect">
                                      <p:stCondLst>
                                        <p:cond delay="150"/>
                                      </p:stCondLst>
                                      <p:childTnLst>
                                        <p:animScale>
                                          <p:cBhvr>
                                            <p:cTn id="31" dur="100" fill="hold"/>
                                            <p:tgtEl>
                                              <p:spTgt spid="26"/>
                                            </p:tgtEl>
                                          </p:cBhvr>
                                          <p:by x="130000" y="130000"/>
                                        </p:animScale>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200" fill="hold"/>
                                            <p:tgtEl>
                                              <p:spTgt spid="48"/>
                                            </p:tgtEl>
                                            <p:attrNameLst>
                                              <p:attrName>ppt_w</p:attrName>
                                            </p:attrNameLst>
                                          </p:cBhvr>
                                          <p:tavLst>
                                            <p:tav tm="0">
                                              <p:val>
                                                <p:fltVal val="0"/>
                                              </p:val>
                                            </p:tav>
                                            <p:tav tm="100000">
                                              <p:val>
                                                <p:strVal val="#ppt_w"/>
                                              </p:val>
                                            </p:tav>
                                          </p:tavLst>
                                        </p:anim>
                                        <p:anim calcmode="lin" valueType="num">
                                          <p:cBhvr>
                                            <p:cTn id="36" dur="200" fill="hold"/>
                                            <p:tgtEl>
                                              <p:spTgt spid="48"/>
                                            </p:tgtEl>
                                            <p:attrNameLst>
                                              <p:attrName>ppt_h</p:attrName>
                                            </p:attrNameLst>
                                          </p:cBhvr>
                                          <p:tavLst>
                                            <p:tav tm="0">
                                              <p:val>
                                                <p:fltVal val="0"/>
                                              </p:val>
                                            </p:tav>
                                            <p:tav tm="100000">
                                              <p:val>
                                                <p:strVal val="#ppt_h"/>
                                              </p:val>
                                            </p:tav>
                                          </p:tavLst>
                                        </p:anim>
                                        <p:animEffect transition="in" filter="fade">
                                          <p:cBhvr>
                                            <p:cTn id="37" dur="200"/>
                                            <p:tgtEl>
                                              <p:spTgt spid="48"/>
                                            </p:tgtEl>
                                          </p:cBhvr>
                                        </p:animEffect>
                                      </p:childTnLst>
                                    </p:cTn>
                                  </p:par>
                                  <p:par>
                                    <p:cTn id="38" presetID="6" presetClass="emph" presetSubtype="0" autoRev="1" fill="hold" nodeType="withEffect">
                                      <p:stCondLst>
                                        <p:cond delay="150"/>
                                      </p:stCondLst>
                                      <p:childTnLst>
                                        <p:animScale>
                                          <p:cBhvr>
                                            <p:cTn id="39" dur="100" fill="hold"/>
                                            <p:tgtEl>
                                              <p:spTgt spid="48"/>
                                            </p:tgtEl>
                                          </p:cBhvr>
                                          <p:by x="130000" y="130000"/>
                                        </p:animScale>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200" fill="hold"/>
                                            <p:tgtEl>
                                              <p:spTgt spid="52"/>
                                            </p:tgtEl>
                                            <p:attrNameLst>
                                              <p:attrName>ppt_w</p:attrName>
                                            </p:attrNameLst>
                                          </p:cBhvr>
                                          <p:tavLst>
                                            <p:tav tm="0">
                                              <p:val>
                                                <p:fltVal val="0"/>
                                              </p:val>
                                            </p:tav>
                                            <p:tav tm="100000">
                                              <p:val>
                                                <p:strVal val="#ppt_w"/>
                                              </p:val>
                                            </p:tav>
                                          </p:tavLst>
                                        </p:anim>
                                        <p:anim calcmode="lin" valueType="num">
                                          <p:cBhvr>
                                            <p:cTn id="44" dur="200" fill="hold"/>
                                            <p:tgtEl>
                                              <p:spTgt spid="52"/>
                                            </p:tgtEl>
                                            <p:attrNameLst>
                                              <p:attrName>ppt_h</p:attrName>
                                            </p:attrNameLst>
                                          </p:cBhvr>
                                          <p:tavLst>
                                            <p:tav tm="0">
                                              <p:val>
                                                <p:fltVal val="0"/>
                                              </p:val>
                                            </p:tav>
                                            <p:tav tm="100000">
                                              <p:val>
                                                <p:strVal val="#ppt_h"/>
                                              </p:val>
                                            </p:tav>
                                          </p:tavLst>
                                        </p:anim>
                                        <p:animEffect transition="in" filter="fade">
                                          <p:cBhvr>
                                            <p:cTn id="45" dur="200"/>
                                            <p:tgtEl>
                                              <p:spTgt spid="52"/>
                                            </p:tgtEl>
                                          </p:cBhvr>
                                        </p:animEffect>
                                      </p:childTnLst>
                                    </p:cTn>
                                  </p:par>
                                  <p:par>
                                    <p:cTn id="46" presetID="6" presetClass="emph" presetSubtype="0" autoRev="1" fill="hold" nodeType="withEffect">
                                      <p:stCondLst>
                                        <p:cond delay="150"/>
                                      </p:stCondLst>
                                      <p:childTnLst>
                                        <p:animScale>
                                          <p:cBhvr>
                                            <p:cTn id="47" dur="100" fill="hold"/>
                                            <p:tgtEl>
                                              <p:spTgt spid="52"/>
                                            </p:tgtEl>
                                          </p:cBhvr>
                                          <p:by x="130000" y="130000"/>
                                        </p:animScale>
                                      </p:childTnLst>
                                    </p:cTn>
                                  </p:par>
                                </p:childTnLst>
                              </p:cTn>
                            </p:par>
                            <p:par>
                              <p:cTn id="48" fill="hold">
                                <p:stCondLst>
                                  <p:cond delay="30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14:bounceEnd="56000">
                                          <p:cBhvr additive="base">
                                            <p:cTn id="51" dur="300" fill="hold"/>
                                            <p:tgtEl>
                                              <p:spTgt spid="68"/>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 fill="hold"/>
                                            <p:tgtEl>
                                              <p:spTgt spid="17"/>
                                            </p:tgtEl>
                                            <p:attrNameLst>
                                              <p:attrName>ppt_w</p:attrName>
                                            </p:attrNameLst>
                                          </p:cBhvr>
                                          <p:tavLst>
                                            <p:tav tm="0">
                                              <p:val>
                                                <p:fltVal val="0"/>
                                              </p:val>
                                            </p:tav>
                                            <p:tav tm="100000">
                                              <p:val>
                                                <p:strVal val="#ppt_w"/>
                                              </p:val>
                                            </p:tav>
                                          </p:tavLst>
                                        </p:anim>
                                        <p:anim calcmode="lin" valueType="num">
                                          <p:cBhvr>
                                            <p:cTn id="12" dur="200" fill="hold"/>
                                            <p:tgtEl>
                                              <p:spTgt spid="17"/>
                                            </p:tgtEl>
                                            <p:attrNameLst>
                                              <p:attrName>ppt_h</p:attrName>
                                            </p:attrNameLst>
                                          </p:cBhvr>
                                          <p:tavLst>
                                            <p:tav tm="0">
                                              <p:val>
                                                <p:fltVal val="0"/>
                                              </p:val>
                                            </p:tav>
                                            <p:tav tm="100000">
                                              <p:val>
                                                <p:strVal val="#ppt_h"/>
                                              </p:val>
                                            </p:tav>
                                          </p:tavLst>
                                        </p:anim>
                                        <p:animEffect transition="in" filter="fade">
                                          <p:cBhvr>
                                            <p:cTn id="13" dur="200"/>
                                            <p:tgtEl>
                                              <p:spTgt spid="17"/>
                                            </p:tgtEl>
                                          </p:cBhvr>
                                        </p:animEffect>
                                      </p:childTnLst>
                                    </p:cTn>
                                  </p:par>
                                  <p:par>
                                    <p:cTn id="14" presetID="6" presetClass="emph" presetSubtype="0" autoRev="1" fill="hold" nodeType="withEffect">
                                      <p:stCondLst>
                                        <p:cond delay="150"/>
                                      </p:stCondLst>
                                      <p:childTnLst>
                                        <p:animScale>
                                          <p:cBhvr>
                                            <p:cTn id="15" dur="100" fill="hold"/>
                                            <p:tgtEl>
                                              <p:spTgt spid="17"/>
                                            </p:tgtEl>
                                          </p:cBhvr>
                                          <p:by x="130000" y="130000"/>
                                        </p:animScale>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200" fill="hold"/>
                                            <p:tgtEl>
                                              <p:spTgt spid="56"/>
                                            </p:tgtEl>
                                            <p:attrNameLst>
                                              <p:attrName>ppt_w</p:attrName>
                                            </p:attrNameLst>
                                          </p:cBhvr>
                                          <p:tavLst>
                                            <p:tav tm="0">
                                              <p:val>
                                                <p:fltVal val="0"/>
                                              </p:val>
                                            </p:tav>
                                            <p:tav tm="100000">
                                              <p:val>
                                                <p:strVal val="#ppt_w"/>
                                              </p:val>
                                            </p:tav>
                                          </p:tavLst>
                                        </p:anim>
                                        <p:anim calcmode="lin" valueType="num">
                                          <p:cBhvr>
                                            <p:cTn id="20" dur="200" fill="hold"/>
                                            <p:tgtEl>
                                              <p:spTgt spid="56"/>
                                            </p:tgtEl>
                                            <p:attrNameLst>
                                              <p:attrName>ppt_h</p:attrName>
                                            </p:attrNameLst>
                                          </p:cBhvr>
                                          <p:tavLst>
                                            <p:tav tm="0">
                                              <p:val>
                                                <p:fltVal val="0"/>
                                              </p:val>
                                            </p:tav>
                                            <p:tav tm="100000">
                                              <p:val>
                                                <p:strVal val="#ppt_h"/>
                                              </p:val>
                                            </p:tav>
                                          </p:tavLst>
                                        </p:anim>
                                        <p:animEffect transition="in" filter="fade">
                                          <p:cBhvr>
                                            <p:cTn id="21" dur="200"/>
                                            <p:tgtEl>
                                              <p:spTgt spid="56"/>
                                            </p:tgtEl>
                                          </p:cBhvr>
                                        </p:animEffect>
                                      </p:childTnLst>
                                    </p:cTn>
                                  </p:par>
                                  <p:par>
                                    <p:cTn id="22" presetID="6" presetClass="emph" presetSubtype="0" autoRev="1" fill="hold" nodeType="withEffect">
                                      <p:stCondLst>
                                        <p:cond delay="150"/>
                                      </p:stCondLst>
                                      <p:childTnLst>
                                        <p:animScale>
                                          <p:cBhvr>
                                            <p:cTn id="23" dur="100" fill="hold"/>
                                            <p:tgtEl>
                                              <p:spTgt spid="56"/>
                                            </p:tgtEl>
                                          </p:cBhvr>
                                          <p:by x="130000" y="130000"/>
                                        </p:animScale>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00" fill="hold"/>
                                            <p:tgtEl>
                                              <p:spTgt spid="26"/>
                                            </p:tgtEl>
                                            <p:attrNameLst>
                                              <p:attrName>ppt_w</p:attrName>
                                            </p:attrNameLst>
                                          </p:cBhvr>
                                          <p:tavLst>
                                            <p:tav tm="0">
                                              <p:val>
                                                <p:fltVal val="0"/>
                                              </p:val>
                                            </p:tav>
                                            <p:tav tm="100000">
                                              <p:val>
                                                <p:strVal val="#ppt_w"/>
                                              </p:val>
                                            </p:tav>
                                          </p:tavLst>
                                        </p:anim>
                                        <p:anim calcmode="lin" valueType="num">
                                          <p:cBhvr>
                                            <p:cTn id="28" dur="200" fill="hold"/>
                                            <p:tgtEl>
                                              <p:spTgt spid="26"/>
                                            </p:tgtEl>
                                            <p:attrNameLst>
                                              <p:attrName>ppt_h</p:attrName>
                                            </p:attrNameLst>
                                          </p:cBhvr>
                                          <p:tavLst>
                                            <p:tav tm="0">
                                              <p:val>
                                                <p:fltVal val="0"/>
                                              </p:val>
                                            </p:tav>
                                            <p:tav tm="100000">
                                              <p:val>
                                                <p:strVal val="#ppt_h"/>
                                              </p:val>
                                            </p:tav>
                                          </p:tavLst>
                                        </p:anim>
                                        <p:animEffect transition="in" filter="fade">
                                          <p:cBhvr>
                                            <p:cTn id="29" dur="200"/>
                                            <p:tgtEl>
                                              <p:spTgt spid="26"/>
                                            </p:tgtEl>
                                          </p:cBhvr>
                                        </p:animEffect>
                                      </p:childTnLst>
                                    </p:cTn>
                                  </p:par>
                                  <p:par>
                                    <p:cTn id="30" presetID="6" presetClass="emph" presetSubtype="0" autoRev="1" fill="hold" nodeType="withEffect">
                                      <p:stCondLst>
                                        <p:cond delay="150"/>
                                      </p:stCondLst>
                                      <p:childTnLst>
                                        <p:animScale>
                                          <p:cBhvr>
                                            <p:cTn id="31" dur="100" fill="hold"/>
                                            <p:tgtEl>
                                              <p:spTgt spid="26"/>
                                            </p:tgtEl>
                                          </p:cBhvr>
                                          <p:by x="130000" y="130000"/>
                                        </p:animScale>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200" fill="hold"/>
                                            <p:tgtEl>
                                              <p:spTgt spid="48"/>
                                            </p:tgtEl>
                                            <p:attrNameLst>
                                              <p:attrName>ppt_w</p:attrName>
                                            </p:attrNameLst>
                                          </p:cBhvr>
                                          <p:tavLst>
                                            <p:tav tm="0">
                                              <p:val>
                                                <p:fltVal val="0"/>
                                              </p:val>
                                            </p:tav>
                                            <p:tav tm="100000">
                                              <p:val>
                                                <p:strVal val="#ppt_w"/>
                                              </p:val>
                                            </p:tav>
                                          </p:tavLst>
                                        </p:anim>
                                        <p:anim calcmode="lin" valueType="num">
                                          <p:cBhvr>
                                            <p:cTn id="36" dur="200" fill="hold"/>
                                            <p:tgtEl>
                                              <p:spTgt spid="48"/>
                                            </p:tgtEl>
                                            <p:attrNameLst>
                                              <p:attrName>ppt_h</p:attrName>
                                            </p:attrNameLst>
                                          </p:cBhvr>
                                          <p:tavLst>
                                            <p:tav tm="0">
                                              <p:val>
                                                <p:fltVal val="0"/>
                                              </p:val>
                                            </p:tav>
                                            <p:tav tm="100000">
                                              <p:val>
                                                <p:strVal val="#ppt_h"/>
                                              </p:val>
                                            </p:tav>
                                          </p:tavLst>
                                        </p:anim>
                                        <p:animEffect transition="in" filter="fade">
                                          <p:cBhvr>
                                            <p:cTn id="37" dur="200"/>
                                            <p:tgtEl>
                                              <p:spTgt spid="48"/>
                                            </p:tgtEl>
                                          </p:cBhvr>
                                        </p:animEffect>
                                      </p:childTnLst>
                                    </p:cTn>
                                  </p:par>
                                  <p:par>
                                    <p:cTn id="38" presetID="6" presetClass="emph" presetSubtype="0" autoRev="1" fill="hold" nodeType="withEffect">
                                      <p:stCondLst>
                                        <p:cond delay="150"/>
                                      </p:stCondLst>
                                      <p:childTnLst>
                                        <p:animScale>
                                          <p:cBhvr>
                                            <p:cTn id="39" dur="100" fill="hold"/>
                                            <p:tgtEl>
                                              <p:spTgt spid="48"/>
                                            </p:tgtEl>
                                          </p:cBhvr>
                                          <p:by x="130000" y="130000"/>
                                        </p:animScale>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200" fill="hold"/>
                                            <p:tgtEl>
                                              <p:spTgt spid="52"/>
                                            </p:tgtEl>
                                            <p:attrNameLst>
                                              <p:attrName>ppt_w</p:attrName>
                                            </p:attrNameLst>
                                          </p:cBhvr>
                                          <p:tavLst>
                                            <p:tav tm="0">
                                              <p:val>
                                                <p:fltVal val="0"/>
                                              </p:val>
                                            </p:tav>
                                            <p:tav tm="100000">
                                              <p:val>
                                                <p:strVal val="#ppt_w"/>
                                              </p:val>
                                            </p:tav>
                                          </p:tavLst>
                                        </p:anim>
                                        <p:anim calcmode="lin" valueType="num">
                                          <p:cBhvr>
                                            <p:cTn id="44" dur="200" fill="hold"/>
                                            <p:tgtEl>
                                              <p:spTgt spid="52"/>
                                            </p:tgtEl>
                                            <p:attrNameLst>
                                              <p:attrName>ppt_h</p:attrName>
                                            </p:attrNameLst>
                                          </p:cBhvr>
                                          <p:tavLst>
                                            <p:tav tm="0">
                                              <p:val>
                                                <p:fltVal val="0"/>
                                              </p:val>
                                            </p:tav>
                                            <p:tav tm="100000">
                                              <p:val>
                                                <p:strVal val="#ppt_h"/>
                                              </p:val>
                                            </p:tav>
                                          </p:tavLst>
                                        </p:anim>
                                        <p:animEffect transition="in" filter="fade">
                                          <p:cBhvr>
                                            <p:cTn id="45" dur="200"/>
                                            <p:tgtEl>
                                              <p:spTgt spid="52"/>
                                            </p:tgtEl>
                                          </p:cBhvr>
                                        </p:animEffect>
                                      </p:childTnLst>
                                    </p:cTn>
                                  </p:par>
                                  <p:par>
                                    <p:cTn id="46" presetID="6" presetClass="emph" presetSubtype="0" autoRev="1" fill="hold" nodeType="withEffect">
                                      <p:stCondLst>
                                        <p:cond delay="150"/>
                                      </p:stCondLst>
                                      <p:childTnLst>
                                        <p:animScale>
                                          <p:cBhvr>
                                            <p:cTn id="47" dur="100" fill="hold"/>
                                            <p:tgtEl>
                                              <p:spTgt spid="52"/>
                                            </p:tgtEl>
                                          </p:cBhvr>
                                          <p:by x="130000" y="130000"/>
                                        </p:animScale>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300" fill="hold"/>
                                            <p:tgtEl>
                                              <p:spTgt spid="68"/>
                                            </p:tgtEl>
                                            <p:attrNameLst>
                                              <p:attrName>ppt_x</p:attrName>
                                            </p:attrNameLst>
                                          </p:cBhvr>
                                          <p:tavLst>
                                            <p:tav tm="0">
                                              <p:val>
                                                <p:strVal val="1+#ppt_w/2"/>
                                              </p:val>
                                            </p:tav>
                                            <p:tav tm="100000">
                                              <p:val>
                                                <p:strVal val="#ppt_x"/>
                                              </p:val>
                                            </p:tav>
                                          </p:tavLst>
                                        </p:anim>
                                        <p:anim calcmode="lin" valueType="num">
                                          <p:cBhvr additive="base">
                                            <p:cTn id="52" dur="3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三角贸易</a:t>
            </a:r>
            <a:endParaRPr lang="zh-CN" altLang="en-US" b="1" dirty="0"/>
          </a:p>
        </p:txBody>
      </p:sp>
      <p:sp>
        <p:nvSpPr>
          <p:cNvPr id="5" name="TextBox 4"/>
          <p:cNvSpPr txBox="1"/>
          <p:nvPr/>
        </p:nvSpPr>
        <p:spPr>
          <a:xfrm>
            <a:off x="201706" y="786864"/>
            <a:ext cx="11026587" cy="5163273"/>
          </a:xfrm>
          <a:prstGeom prst="rect">
            <a:avLst/>
          </a:prstGeom>
          <a:noFill/>
        </p:spPr>
        <p:txBody>
          <a:bodyPr wrap="square" rtlCol="0">
            <a:spAutoFit/>
          </a:bodyPr>
          <a:lstStyle/>
          <a:p>
            <a:pPr algn="just">
              <a:lnSpc>
                <a:spcPct val="173000"/>
              </a:lnSpc>
              <a:spcBef>
                <a:spcPts val="1300"/>
              </a:spcBef>
              <a:spcAft>
                <a:spcPts val="0"/>
              </a:spcAft>
            </a:pPr>
            <a:r>
              <a:rPr lang="zh-CN" altLang="zh-CN" sz="2400" b="1" kern="100" dirty="0">
                <a:solidFill>
                  <a:srgbClr val="000000"/>
                </a:solidFill>
                <a:latin typeface="Calibri" panose="020F0502020204030204"/>
                <a:ea typeface="宋体" panose="02010600030101010101" pitchFamily="2" charset="-122"/>
                <a:cs typeface="Times New Roman" panose="02020603050405020304"/>
              </a:rPr>
              <a:t>“三角贸易”</a:t>
            </a:r>
            <a:endParaRPr lang="zh-CN" altLang="zh-CN" sz="4000" b="1" kern="100" dirty="0">
              <a:latin typeface="Calibri" panose="020F0502020204030204"/>
              <a:cs typeface="Times New Roman" panose="02020603050405020304"/>
            </a:endParaRPr>
          </a:p>
          <a:p>
            <a:pPr indent="267970"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1</a:t>
            </a:r>
            <a:r>
              <a:rPr lang="zh-CN" altLang="zh-CN" sz="2400" b="1" kern="100" dirty="0">
                <a:latin typeface="Calibri" panose="020F0502020204030204"/>
                <a:ea typeface="宋体" panose="02010600030101010101" pitchFamily="2" charset="-122"/>
                <a:cs typeface="Times New Roman" panose="02020603050405020304"/>
              </a:rPr>
              <a:t>、开始：</a:t>
            </a:r>
            <a:r>
              <a:rPr lang="en-US" altLang="zh-CN" sz="2400" kern="100" dirty="0">
                <a:latin typeface="Calibri" panose="020F0502020204030204"/>
                <a:ea typeface="宋体" panose="02010600030101010101" pitchFamily="2" charset="-122"/>
                <a:cs typeface="Times New Roman" panose="02020603050405020304"/>
              </a:rPr>
              <a:t>17</a:t>
            </a:r>
            <a:r>
              <a:rPr lang="zh-CN" altLang="zh-CN" sz="2400" kern="100" dirty="0">
                <a:latin typeface="Calibri" panose="020F0502020204030204"/>
                <a:ea typeface="宋体" panose="02010600030101010101" pitchFamily="2" charset="-122"/>
                <a:cs typeface="Times New Roman" panose="02020603050405020304"/>
              </a:rPr>
              <a:t>世纪，为了获取更大的利润</a:t>
            </a:r>
            <a:r>
              <a:rPr lang="zh-CN" altLang="zh-CN" sz="2400" kern="100" dirty="0" smtClean="0">
                <a:latin typeface="Calibri" panose="020F0502020204030204"/>
                <a:ea typeface="宋体" panose="02010600030101010101" pitchFamily="2" charset="-122"/>
                <a:cs typeface="Times New Roman" panose="02020603050405020304"/>
              </a:rPr>
              <a:t>，</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英国</a:t>
            </a:r>
            <a:r>
              <a:rPr lang="zh-CN" altLang="zh-CN" sz="2400" kern="100" dirty="0">
                <a:latin typeface="Calibri" panose="020F0502020204030204"/>
                <a:ea typeface="宋体" panose="02010600030101010101" pitchFamily="2" charset="-122"/>
                <a:cs typeface="Times New Roman" panose="02020603050405020304"/>
              </a:rPr>
              <a:t>殖民者从事</a:t>
            </a:r>
            <a:r>
              <a:rPr lang="zh-CN" altLang="zh-CN" sz="2400" b="1" kern="100" dirty="0">
                <a:latin typeface="Calibri" panose="020F0502020204030204"/>
                <a:ea typeface="宋体" panose="02010600030101010101" pitchFamily="2" charset="-122"/>
                <a:cs typeface="Times New Roman" panose="02020603050405020304"/>
              </a:rPr>
              <a:t>贩卖非洲黑奴</a:t>
            </a:r>
            <a:r>
              <a:rPr lang="zh-CN" altLang="zh-CN" sz="2400" kern="100" dirty="0">
                <a:latin typeface="Calibri" panose="020F0502020204030204"/>
                <a:ea typeface="宋体" panose="02010600030101010101" pitchFamily="2" charset="-122"/>
                <a:cs typeface="Times New Roman" panose="02020603050405020304"/>
              </a:rPr>
              <a:t>的活动。</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2</a:t>
            </a:r>
            <a:r>
              <a:rPr lang="zh-CN" altLang="zh-CN" sz="2400" b="1" kern="100" dirty="0">
                <a:latin typeface="Calibri" panose="020F0502020204030204"/>
                <a:ea typeface="宋体" panose="02010600030101010101" pitchFamily="2" charset="-122"/>
                <a:cs typeface="Times New Roman" panose="02020603050405020304"/>
              </a:rPr>
              <a:t>、航程：</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a:latin typeface="Calibri" panose="020F0502020204030204"/>
                <a:ea typeface="宋体" panose="02010600030101010101" pitchFamily="2" charset="-122"/>
                <a:cs typeface="Times New Roman" panose="02020603050405020304"/>
              </a:rPr>
              <a:t>①出程：</a:t>
            </a:r>
            <a:r>
              <a:rPr lang="zh-CN" altLang="zh-CN" sz="2400" kern="100" dirty="0">
                <a:latin typeface="Calibri" panose="020F0502020204030204"/>
                <a:ea typeface="宋体" panose="02010600030101010101" pitchFamily="2" charset="-122"/>
                <a:cs typeface="Times New Roman" panose="02020603050405020304"/>
              </a:rPr>
              <a:t>英国商船从英国各地的港口出发</a:t>
            </a:r>
            <a:r>
              <a:rPr lang="zh-CN" altLang="zh-CN" sz="2400" kern="100" dirty="0" smtClean="0">
                <a:latin typeface="Calibri" panose="020F0502020204030204"/>
                <a:ea typeface="宋体" panose="02010600030101010101" pitchFamily="2" charset="-122"/>
                <a:cs typeface="Times New Roman" panose="02020603050405020304"/>
              </a:rPr>
              <a:t>，</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将</a:t>
            </a:r>
            <a:r>
              <a:rPr lang="zh-CN" altLang="zh-CN" sz="2400" kern="100" dirty="0">
                <a:latin typeface="Calibri" panose="020F0502020204030204"/>
                <a:ea typeface="宋体" panose="02010600030101010101" pitchFamily="2" charset="-122"/>
                <a:cs typeface="Times New Roman" panose="02020603050405020304"/>
              </a:rPr>
              <a:t>火器、机械制品和酒等物品运往非洲倾销</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a:latin typeface="Calibri" panose="020F0502020204030204"/>
                <a:ea typeface="宋体" panose="02010600030101010101" pitchFamily="2" charset="-122"/>
                <a:cs typeface="Times New Roman" panose="02020603050405020304"/>
              </a:rPr>
              <a:t>②中程：</a:t>
            </a:r>
            <a:r>
              <a:rPr lang="zh-CN" altLang="zh-CN" sz="2400" kern="100" dirty="0">
                <a:latin typeface="Calibri" panose="020F0502020204030204"/>
                <a:ea typeface="宋体" panose="02010600030101010101" pitchFamily="2" charset="-122"/>
                <a:cs typeface="Times New Roman" panose="02020603050405020304"/>
              </a:rPr>
              <a:t>在非洲掳获黑奴，运往</a:t>
            </a:r>
            <a:r>
              <a:rPr lang="zh-CN" altLang="zh-CN" sz="2400" kern="100" dirty="0" smtClean="0">
                <a:latin typeface="Calibri" panose="020F0502020204030204"/>
                <a:ea typeface="宋体" panose="02010600030101010101" pitchFamily="2" charset="-122"/>
                <a:cs typeface="Times New Roman" panose="02020603050405020304"/>
              </a:rPr>
              <a:t>西印度群岛</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和</a:t>
            </a:r>
            <a:r>
              <a:rPr lang="zh-CN" altLang="zh-CN" sz="2400" kern="100" dirty="0">
                <a:latin typeface="Calibri" panose="020F0502020204030204"/>
                <a:ea typeface="宋体" panose="02010600030101010101" pitchFamily="2" charset="-122"/>
                <a:cs typeface="Times New Roman" panose="02020603050405020304"/>
              </a:rPr>
              <a:t>美洲殖民地，卖给当地的种植园主。</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a:latin typeface="Calibri" panose="020F0502020204030204"/>
                <a:ea typeface="宋体" panose="02010600030101010101" pitchFamily="2" charset="-122"/>
                <a:cs typeface="Times New Roman" panose="02020603050405020304"/>
              </a:rPr>
              <a:t>③归程：</a:t>
            </a:r>
            <a:r>
              <a:rPr lang="zh-CN" altLang="zh-CN" sz="2400" kern="100" dirty="0">
                <a:latin typeface="Calibri" panose="020F0502020204030204"/>
                <a:ea typeface="宋体" panose="02010600030101010101" pitchFamily="2" charset="-122"/>
                <a:cs typeface="Times New Roman" panose="02020603050405020304"/>
              </a:rPr>
              <a:t>购进殖民地盛产的蔗糖、烟草等</a:t>
            </a:r>
            <a:r>
              <a:rPr lang="zh-CN" altLang="zh-CN" sz="2400" kern="100" dirty="0" smtClean="0">
                <a:latin typeface="Calibri" panose="020F0502020204030204"/>
                <a:ea typeface="宋体" panose="02010600030101010101" pitchFamily="2" charset="-122"/>
                <a:cs typeface="Times New Roman" panose="02020603050405020304"/>
              </a:rPr>
              <a:t>产</a:t>
            </a:r>
            <a:endParaRPr lang="en-US" altLang="zh-CN" sz="2400"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kern="100" dirty="0" smtClean="0">
                <a:latin typeface="Calibri" panose="020F0502020204030204"/>
                <a:ea typeface="宋体" panose="02010600030101010101" pitchFamily="2" charset="-122"/>
                <a:cs typeface="Times New Roman" panose="02020603050405020304"/>
              </a:rPr>
              <a:t>品</a:t>
            </a:r>
            <a:r>
              <a:rPr lang="zh-CN" altLang="zh-CN" sz="2400" kern="100" dirty="0">
                <a:latin typeface="Calibri" panose="020F0502020204030204"/>
                <a:ea typeface="宋体" panose="02010600030101010101" pitchFamily="2" charset="-122"/>
                <a:cs typeface="Times New Roman" panose="02020603050405020304"/>
              </a:rPr>
              <a:t>返回英国。</a:t>
            </a:r>
            <a:r>
              <a:rPr lang="zh-CN" altLang="zh-CN" sz="2400" b="1" kern="100" dirty="0">
                <a:latin typeface="Calibri" panose="020F0502020204030204"/>
                <a:ea typeface="宋体" panose="02010600030101010101" pitchFamily="2" charset="-122"/>
                <a:cs typeface="Times New Roman" panose="02020603050405020304"/>
              </a:rPr>
              <a:t>这个航程的路线呈三角形，</a:t>
            </a:r>
            <a:r>
              <a:rPr lang="zh-CN" altLang="zh-CN" sz="2400" b="1" kern="100" dirty="0" smtClean="0">
                <a:latin typeface="Calibri" panose="020F0502020204030204"/>
                <a:ea typeface="宋体" panose="02010600030101010101" pitchFamily="2" charset="-122"/>
                <a:cs typeface="Times New Roman" panose="02020603050405020304"/>
              </a:rPr>
              <a:t>故</a:t>
            </a:r>
            <a:endParaRPr lang="en-US" altLang="zh-CN" sz="2400" b="1"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smtClean="0">
                <a:latin typeface="Calibri" panose="020F0502020204030204"/>
                <a:ea typeface="宋体" panose="02010600030101010101" pitchFamily="2" charset="-122"/>
                <a:cs typeface="Times New Roman" panose="02020603050405020304"/>
              </a:rPr>
              <a:t>这个</a:t>
            </a:r>
            <a:r>
              <a:rPr lang="zh-CN" altLang="zh-CN" sz="2400" b="1" kern="100" dirty="0">
                <a:latin typeface="Calibri" panose="020F0502020204030204"/>
                <a:ea typeface="宋体" panose="02010600030101010101" pitchFamily="2" charset="-122"/>
                <a:cs typeface="Times New Roman" panose="02020603050405020304"/>
              </a:rPr>
              <a:t>以贩卖黑奴为中心的贸易被称为“三</a:t>
            </a:r>
            <a:r>
              <a:rPr lang="zh-CN" altLang="zh-CN" sz="2400" b="1" kern="100" dirty="0" smtClean="0">
                <a:latin typeface="Calibri" panose="020F0502020204030204"/>
                <a:ea typeface="宋体" panose="02010600030101010101" pitchFamily="2" charset="-122"/>
                <a:cs typeface="Times New Roman" panose="02020603050405020304"/>
              </a:rPr>
              <a:t>角</a:t>
            </a:r>
            <a:endParaRPr lang="en-US" altLang="zh-CN" sz="2400" b="1" kern="100" dirty="0" smtClean="0">
              <a:latin typeface="Calibri" panose="020F0502020204030204"/>
              <a:ea typeface="宋体" panose="02010600030101010101" pitchFamily="2" charset="-122"/>
              <a:cs typeface="Times New Roman" panose="02020603050405020304"/>
            </a:endParaRPr>
          </a:p>
          <a:p>
            <a:pPr indent="267970" algn="just">
              <a:spcAft>
                <a:spcPts val="0"/>
              </a:spcAft>
            </a:pPr>
            <a:r>
              <a:rPr lang="zh-CN" altLang="zh-CN" sz="2400" b="1" kern="100" dirty="0" smtClean="0">
                <a:latin typeface="Calibri" panose="020F0502020204030204"/>
                <a:ea typeface="宋体" panose="02010600030101010101" pitchFamily="2" charset="-122"/>
                <a:cs typeface="Times New Roman" panose="02020603050405020304"/>
              </a:rPr>
              <a:t>贸易</a:t>
            </a:r>
            <a:r>
              <a:rPr lang="zh-CN" altLang="zh-CN" sz="2400" b="1" kern="100" dirty="0">
                <a:latin typeface="Calibri" panose="020F0502020204030204"/>
                <a:ea typeface="宋体" panose="02010600030101010101" pitchFamily="2" charset="-122"/>
                <a:cs typeface="Times New Roman" panose="02020603050405020304"/>
              </a:rPr>
              <a:t>”。</a:t>
            </a:r>
            <a:endParaRPr lang="zh-CN" altLang="zh-CN" sz="2400" kern="100" dirty="0">
              <a:latin typeface="Calibri" panose="020F0502020204030204"/>
              <a:ea typeface="宋体" panose="02010600030101010101" pitchFamily="2" charset="-122"/>
              <a:cs typeface="Times New Roman" panose="02020603050405020304"/>
            </a:endParaRPr>
          </a:p>
          <a:p>
            <a:pPr indent="267970"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3</a:t>
            </a:r>
            <a:r>
              <a:rPr lang="zh-CN" altLang="zh-CN" sz="2400" b="1" kern="100" dirty="0">
                <a:latin typeface="Calibri" panose="020F0502020204030204"/>
                <a:ea typeface="宋体" panose="02010600030101010101" pitchFamily="2" charset="-122"/>
                <a:cs typeface="Times New Roman" panose="02020603050405020304"/>
              </a:rPr>
              <a:t>、影响：</a:t>
            </a:r>
            <a:r>
              <a:rPr lang="zh-CN" altLang="zh-CN" sz="2400" kern="100" dirty="0">
                <a:latin typeface="Calibri" panose="020F0502020204030204"/>
                <a:ea typeface="宋体" panose="02010600030101010101" pitchFamily="2" charset="-122"/>
                <a:cs typeface="Times New Roman" panose="02020603050405020304"/>
              </a:rPr>
              <a:t>种植园和黑奴贸易为英国带来了巨额</a:t>
            </a:r>
            <a:r>
              <a:rPr lang="zh-CN" altLang="zh-CN" sz="2400" kern="100" dirty="0" smtClean="0">
                <a:latin typeface="Calibri" panose="020F0502020204030204"/>
                <a:ea typeface="宋体" panose="02010600030101010101" pitchFamily="2" charset="-122"/>
                <a:cs typeface="Times New Roman" panose="02020603050405020304"/>
              </a:rPr>
              <a:t>利润</a:t>
            </a:r>
            <a:r>
              <a:rPr lang="zh-CN" altLang="en-US" sz="2400" kern="100" dirty="0" smtClean="0">
                <a:latin typeface="Calibri" panose="020F0502020204030204"/>
                <a:ea typeface="宋体" panose="02010600030101010101" pitchFamily="2" charset="-122"/>
                <a:cs typeface="Times New Roman" panose="02020603050405020304"/>
              </a:rPr>
              <a:t>。</a:t>
            </a:r>
            <a:r>
              <a:rPr lang="en-US" altLang="zh-CN" sz="2400" kern="100" dirty="0" smtClean="0">
                <a:latin typeface="Calibri" panose="020F0502020204030204"/>
                <a:ea typeface="宋体" panose="02010600030101010101" pitchFamily="2" charset="-122"/>
                <a:cs typeface="Times New Roman" panose="02020603050405020304"/>
              </a:rPr>
              <a:t> </a:t>
            </a:r>
            <a:endParaRPr lang="en-US" altLang="zh-CN" sz="2400" kern="100" dirty="0" smtClean="0">
              <a:latin typeface="Calibri" panose="020F0502020204030204"/>
              <a:ea typeface="宋体" panose="02010600030101010101" pitchFamily="2" charset="-122"/>
              <a:cs typeface="Times New Roman" panose="02020603050405020304"/>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01114" y="1666311"/>
            <a:ext cx="5151616" cy="316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smtClean="0"/>
              <a:t>美国内战</a:t>
            </a:r>
            <a:endParaRPr lang="zh-CN" altLang="en-US" b="1" dirty="0"/>
          </a:p>
        </p:txBody>
      </p:sp>
      <p:sp>
        <p:nvSpPr>
          <p:cNvPr id="5" name="TextBox 4"/>
          <p:cNvSpPr txBox="1"/>
          <p:nvPr/>
        </p:nvSpPr>
        <p:spPr>
          <a:xfrm>
            <a:off x="430303" y="855897"/>
            <a:ext cx="11241741" cy="5601533"/>
          </a:xfrm>
          <a:prstGeom prst="rect">
            <a:avLst/>
          </a:prstGeom>
          <a:noFill/>
        </p:spPr>
        <p:txBody>
          <a:bodyPr wrap="square" rtlCol="0">
            <a:spAutoFit/>
          </a:bodyPr>
          <a:lstStyle/>
          <a:p>
            <a:r>
              <a:rPr lang="en-US" altLang="zh-CN" sz="2000" b="1" dirty="0" smtClean="0"/>
              <a:t>1</a:t>
            </a:r>
            <a:r>
              <a:rPr lang="zh-CN" altLang="zh-CN" sz="2000" b="1" dirty="0"/>
              <a:t>、背景</a:t>
            </a:r>
            <a:endParaRPr lang="zh-CN" altLang="zh-CN" sz="2000" dirty="0"/>
          </a:p>
          <a:p>
            <a:r>
              <a:rPr lang="zh-CN" altLang="zh-CN" sz="2000" b="1" dirty="0"/>
              <a:t>①</a:t>
            </a:r>
            <a:r>
              <a:rPr lang="zh-CN" altLang="zh-CN" sz="2000" dirty="0"/>
              <a:t>美国独立后，经济发展迅速，领土不断扩张。到</a:t>
            </a:r>
            <a:r>
              <a:rPr lang="en-US" altLang="zh-CN" sz="2000" dirty="0"/>
              <a:t>19</a:t>
            </a:r>
            <a:r>
              <a:rPr lang="zh-CN" altLang="zh-CN" sz="2000" dirty="0"/>
              <a:t>世纪中期，美国已经成为东临大西洋、西濒太平洋的大国。</a:t>
            </a:r>
            <a:endParaRPr lang="zh-CN" altLang="zh-CN" sz="2000" dirty="0"/>
          </a:p>
          <a:p>
            <a:r>
              <a:rPr lang="zh-CN" altLang="zh-CN" sz="2000" b="1" dirty="0"/>
              <a:t>②北方完成了工业革命，南方却以种植园经济为主，大量使用黑奴劳动。</a:t>
            </a:r>
            <a:endParaRPr lang="zh-CN" altLang="zh-CN" sz="2000" dirty="0"/>
          </a:p>
          <a:p>
            <a:r>
              <a:rPr lang="en-US" altLang="zh-CN" sz="2000" b="1" dirty="0"/>
              <a:t>2</a:t>
            </a:r>
            <a:r>
              <a:rPr lang="zh-CN" altLang="zh-CN" sz="2000" b="1" dirty="0"/>
              <a:t>、根本原因：南（种植园经济）北（资本主义工商业经济）不同的经济类型的发展，</a:t>
            </a:r>
            <a:r>
              <a:rPr lang="zh-CN" altLang="zh-CN" sz="2000" dirty="0"/>
              <a:t>加剧了南北矛盾。（</a:t>
            </a:r>
            <a:r>
              <a:rPr lang="zh-CN" altLang="zh-CN" sz="2000" b="1" dirty="0"/>
              <a:t>奴隶制阻碍了美国资本主义经济的发展</a:t>
            </a:r>
            <a:r>
              <a:rPr lang="zh-CN" altLang="zh-CN" sz="2000" dirty="0"/>
              <a:t>）</a:t>
            </a:r>
            <a:endParaRPr lang="zh-CN" altLang="zh-CN" sz="2000" dirty="0"/>
          </a:p>
          <a:p>
            <a:r>
              <a:rPr lang="en-US" altLang="zh-CN" sz="2000" b="1" dirty="0"/>
              <a:t>3</a:t>
            </a:r>
            <a:r>
              <a:rPr lang="zh-CN" altLang="zh-CN" sz="2000" b="1" dirty="0"/>
              <a:t>、经过</a:t>
            </a:r>
            <a:endParaRPr lang="zh-CN" altLang="zh-CN" sz="2000" dirty="0"/>
          </a:p>
          <a:p>
            <a:r>
              <a:rPr lang="zh-CN" altLang="zh-CN" sz="2000" b="1" dirty="0"/>
              <a:t>①导火线：</a:t>
            </a:r>
            <a:r>
              <a:rPr lang="en-US" altLang="zh-CN" sz="2000" b="1" dirty="0"/>
              <a:t>1860</a:t>
            </a:r>
            <a:r>
              <a:rPr lang="zh-CN" altLang="zh-CN" sz="2000" b="1" dirty="0"/>
              <a:t>年</a:t>
            </a:r>
            <a:r>
              <a:rPr lang="en-US" altLang="zh-CN" sz="2000" b="1" dirty="0"/>
              <a:t>11</a:t>
            </a:r>
            <a:r>
              <a:rPr lang="zh-CN" altLang="zh-CN" sz="2000" b="1" dirty="0"/>
              <a:t>月，共和党候选人林肯当选为美国第</a:t>
            </a:r>
            <a:r>
              <a:rPr lang="en-US" altLang="zh-CN" sz="2000" b="1" dirty="0"/>
              <a:t>16</a:t>
            </a:r>
            <a:r>
              <a:rPr lang="zh-CN" altLang="zh-CN" sz="2000" b="1" dirty="0"/>
              <a:t>任总统，林肯主张限制奴隶制的发展，</a:t>
            </a:r>
            <a:r>
              <a:rPr lang="zh-CN" altLang="zh-CN" sz="2000" dirty="0"/>
              <a:t>成为南方奴隶主发动战争的借口。</a:t>
            </a:r>
            <a:endParaRPr lang="zh-CN" altLang="zh-CN" sz="2000" dirty="0"/>
          </a:p>
          <a:p>
            <a:r>
              <a:rPr lang="zh-CN" altLang="zh-CN" sz="2000" b="1" dirty="0"/>
              <a:t>②开始：</a:t>
            </a:r>
            <a:r>
              <a:rPr lang="en-US" altLang="zh-CN" sz="2000" dirty="0"/>
              <a:t>1861</a:t>
            </a:r>
            <a:r>
              <a:rPr lang="zh-CN" altLang="zh-CN" sz="2000" dirty="0"/>
              <a:t>年，南方军队挑起战争，美国内战爆发。</a:t>
            </a:r>
            <a:endParaRPr lang="zh-CN" altLang="zh-CN" sz="2000" dirty="0"/>
          </a:p>
          <a:p>
            <a:r>
              <a:rPr lang="zh-CN" altLang="zh-CN" sz="2000" b="1" dirty="0"/>
              <a:t>③转折：</a:t>
            </a:r>
            <a:r>
              <a:rPr lang="en-US" altLang="zh-CN" sz="2000" dirty="0"/>
              <a:t>1862</a:t>
            </a:r>
            <a:r>
              <a:rPr lang="zh-CN" altLang="zh-CN" sz="2000" dirty="0"/>
              <a:t>年，联邦政府审时度势，通过了</a:t>
            </a:r>
            <a:r>
              <a:rPr lang="zh-CN" altLang="zh-CN" sz="2000" b="1" dirty="0"/>
              <a:t>《宅地法》</a:t>
            </a:r>
            <a:r>
              <a:rPr lang="zh-CN" altLang="zh-CN" sz="2000" dirty="0"/>
              <a:t>，鼓励农民到西部耕种；颁布了</a:t>
            </a:r>
            <a:r>
              <a:rPr lang="zh-CN" altLang="zh-CN" sz="2000" b="1" dirty="0"/>
              <a:t>《解放黑人奴隶宣言》</a:t>
            </a:r>
            <a:r>
              <a:rPr lang="zh-CN" altLang="zh-CN" sz="2000" dirty="0"/>
              <a:t>，宣布从</a:t>
            </a:r>
            <a:r>
              <a:rPr lang="en-US" altLang="zh-CN" sz="2000" dirty="0"/>
              <a:t>1863</a:t>
            </a:r>
            <a:r>
              <a:rPr lang="zh-CN" altLang="zh-CN" sz="2000" dirty="0"/>
              <a:t>年元旦起，南方叛乱地区的奴隶永远获得自由，并可以以自由人的身份参加北方军队。</a:t>
            </a:r>
            <a:r>
              <a:rPr lang="zh-CN" altLang="zh-CN" sz="2000" b="1" dirty="0"/>
              <a:t>《宅地法》和《解放黑人奴隶宣言》深得人心，调动了农民和黑人奴隶的积极性。他们踊跃参军作战，扭转了北方军队在战场上的被动局面。</a:t>
            </a:r>
            <a:endParaRPr lang="zh-CN" altLang="zh-CN" sz="2000" dirty="0"/>
          </a:p>
          <a:p>
            <a:r>
              <a:rPr lang="zh-CN" altLang="zh-CN" sz="2000" b="1" dirty="0"/>
              <a:t>④结束：</a:t>
            </a:r>
            <a:r>
              <a:rPr lang="en-US" altLang="zh-CN" sz="2000" dirty="0"/>
              <a:t>1865</a:t>
            </a:r>
            <a:r>
              <a:rPr lang="zh-CN" altLang="zh-CN" sz="2000" dirty="0"/>
              <a:t>年，美国内战以</a:t>
            </a:r>
            <a:r>
              <a:rPr lang="zh-CN" altLang="zh-CN" sz="2000" b="1" dirty="0"/>
              <a:t>北方胜利</a:t>
            </a:r>
            <a:r>
              <a:rPr lang="zh-CN" altLang="zh-CN" sz="2000" dirty="0"/>
              <a:t>告终，避免了美国分裂。</a:t>
            </a:r>
            <a:endParaRPr lang="zh-CN" altLang="zh-CN" sz="2000" dirty="0"/>
          </a:p>
          <a:p>
            <a:r>
              <a:rPr lang="en-US" altLang="zh-CN" sz="2000" b="1" dirty="0"/>
              <a:t>4</a:t>
            </a:r>
            <a:r>
              <a:rPr lang="zh-CN" altLang="zh-CN" sz="2000" b="1" dirty="0"/>
              <a:t>、意义：美国内战实质上是美国历史上第二次资产阶级革命。经过这场战争，美国维护了国家统一，废除了奴隶制，清除了资本主义发展的最大障碍，为以后经济的迅速发展创造了条件。</a:t>
            </a:r>
            <a:endParaRPr lang="zh-CN" altLang="zh-CN" sz="2000" dirty="0"/>
          </a:p>
          <a:p>
            <a:endParaRPr lang="zh-CN" altLang="zh-CN" b="1"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222209" y="2508527"/>
              <a:ext cx="1756410" cy="1861185"/>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a:t>
              </a:r>
              <a:r>
                <a:rPr lang="en-US" sz="11500" dirty="0" smtClean="0">
                  <a:solidFill>
                    <a:schemeClr val="bg1"/>
                  </a:solidFill>
                  <a:latin typeface="Impact" panose="020B0806030902050204" pitchFamily="34" charset="0"/>
                </a:rPr>
                <a:t>6</a:t>
              </a:r>
              <a:endParaRPr 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5059680" cy="460375"/>
          </a:xfrm>
          <a:prstGeom prst="rect">
            <a:avLst/>
          </a:prstGeom>
          <a:noFill/>
        </p:spPr>
        <p:txBody>
          <a:bodyPr wrap="none" rtlCol="0">
            <a:spAutoFit/>
          </a:bodyPr>
          <a:lstStyle/>
          <a:p>
            <a:pPr algn="l"/>
            <a:r>
              <a:rPr lang="zh-CN" altLang="en-US" sz="2400" b="1" dirty="0">
                <a:solidFill>
                  <a:schemeClr val="tx2"/>
                </a:solidFill>
              </a:rPr>
              <a:t>从中非团结抗疫特别峰会看中非关系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3460" y="1738630"/>
            <a:ext cx="10855960" cy="3538220"/>
          </a:xfrm>
          <a:prstGeom prst="rect">
            <a:avLst/>
          </a:prstGeom>
          <a:noFill/>
        </p:spPr>
        <p:txBody>
          <a:bodyPr wrap="square" rtlCol="0">
            <a:spAutoFit/>
          </a:bodyPr>
          <a:p>
            <a:r>
              <a:rPr lang="zh-CN" altLang="en-US" sz="3200"/>
              <a:t>【预测1】非洲发展史（古埃及文明、三角贸易、夫脱运动、意大利入侵埃塞俄比亚、非洲独立运动、第三世界是推动多极化趋势力量之一（不结盟运动）</a:t>
            </a:r>
            <a:endParaRPr lang="zh-CN" altLang="en-US" sz="3200"/>
          </a:p>
          <a:p>
            <a:r>
              <a:rPr lang="zh-CN" altLang="en-US" sz="3200"/>
              <a:t>）</a:t>
            </a:r>
            <a:endParaRPr lang="zh-CN" altLang="en-US" sz="3200"/>
          </a:p>
          <a:p>
            <a:endParaRPr lang="zh-CN" altLang="en-US" sz="3200"/>
          </a:p>
          <a:p>
            <a:r>
              <a:rPr lang="zh-CN" altLang="en-US" sz="3200"/>
              <a:t>【预测2】中非关系（宋元时期海上丝绸之路、郑和下西洋、万隆会议、26届联合国大会、2000年中非合作论坛）</a:t>
            </a:r>
            <a:endParaRPr lang="zh-CN" altLang="en-US" sz="3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331429" y="2508527"/>
              <a:ext cx="1537970" cy="1861185"/>
            </a:xfrm>
            <a:prstGeom prst="rect">
              <a:avLst/>
            </a:prstGeom>
            <a:noFill/>
          </p:spPr>
          <p:txBody>
            <a:bodyPr wrap="none" rtlCol="0">
              <a:spAutoFit/>
            </a:bodyPr>
            <a:lstStyle/>
            <a:p>
              <a:pPr algn="ctr"/>
              <a:r>
                <a:rPr lang="en-US" altLang="zh-CN" sz="11500" dirty="0" smtClean="0">
                  <a:solidFill>
                    <a:schemeClr val="bg1"/>
                  </a:solidFill>
                  <a:latin typeface="Impact" panose="020B0806030902050204" pitchFamily="34" charset="0"/>
                </a:rPr>
                <a:t>0</a:t>
              </a:r>
              <a:r>
                <a:rPr lang="en-US" sz="11500" dirty="0" smtClean="0">
                  <a:solidFill>
                    <a:schemeClr val="bg1"/>
                  </a:solidFill>
                  <a:latin typeface="Impact" panose="020B0806030902050204" pitchFamily="34" charset="0"/>
                </a:rPr>
                <a:t>7</a:t>
              </a:r>
              <a:endParaRPr 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3840480" cy="460375"/>
          </a:xfrm>
          <a:prstGeom prst="rect">
            <a:avLst/>
          </a:prstGeom>
          <a:noFill/>
        </p:spPr>
        <p:txBody>
          <a:bodyPr wrap="none" rtlCol="0">
            <a:spAutoFit/>
          </a:bodyPr>
          <a:lstStyle/>
          <a:p>
            <a:pPr algn="l"/>
            <a:r>
              <a:rPr lang="zh-CN" altLang="en-US" sz="2400" b="1" dirty="0">
                <a:solidFill>
                  <a:schemeClr val="tx2"/>
                </a:solidFill>
              </a:rPr>
              <a:t>从美国打压华为看科技创新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1568450" y="921385"/>
            <a:ext cx="9290050" cy="5015865"/>
          </a:xfrm>
          <a:prstGeom prst="rect">
            <a:avLst/>
          </a:prstGeom>
          <a:noFill/>
        </p:spPr>
        <p:txBody>
          <a:bodyPr wrap="square" rtlCol="0">
            <a:spAutoFit/>
          </a:bodyPr>
          <a:p>
            <a:r>
              <a:rPr lang="zh-CN" altLang="en-US" sz="3200"/>
              <a:t>2020年涉及命题点</a:t>
            </a:r>
            <a:endParaRPr lang="zh-CN" altLang="en-US" sz="3200"/>
          </a:p>
          <a:p>
            <a:r>
              <a:rPr lang="zh-CN" altLang="en-US" sz="3200"/>
              <a:t>【预测1】中国古代科技（古代农业技术进步、四大发明、数学、医学、农学、建筑工程）</a:t>
            </a:r>
            <a:endParaRPr lang="zh-CN" altLang="en-US" sz="3200"/>
          </a:p>
          <a:p>
            <a:endParaRPr lang="zh-CN" altLang="en-US" sz="3200"/>
          </a:p>
          <a:p>
            <a:r>
              <a:rPr lang="zh-CN" altLang="en-US" sz="3200"/>
              <a:t>【预测2】中国现代科技（两弹一星、航天科技、袁隆平、屠呦呦、科技强军）</a:t>
            </a:r>
            <a:endParaRPr lang="zh-CN" altLang="en-US" sz="3200"/>
          </a:p>
          <a:p>
            <a:endParaRPr lang="zh-CN" altLang="en-US" sz="3200"/>
          </a:p>
          <a:p>
            <a:r>
              <a:rPr lang="zh-CN" altLang="en-US" sz="3200"/>
              <a:t>【预测3】世界科技发展（第一次工业革命、第二次工业革命、第三次科技革命、科技创新与大国崛起）</a:t>
            </a:r>
            <a:endParaRPr lang="zh-CN" altLang="en-US" sz="3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88210" y="700405"/>
            <a:ext cx="8606790" cy="5692775"/>
          </a:xfrm>
          <a:prstGeom prst="rect">
            <a:avLst/>
          </a:prstGeom>
          <a:noFill/>
        </p:spPr>
        <p:txBody>
          <a:bodyPr wrap="square" rtlCol="0">
            <a:spAutoFit/>
          </a:bodyPr>
          <a:p>
            <a:r>
              <a:rPr lang="zh-CN" altLang="en-US" sz="2800"/>
              <a:t>近三年没涉及到的考点：</a:t>
            </a:r>
            <a:endParaRPr lang="zh-CN" altLang="en-US" sz="2800"/>
          </a:p>
          <a:p>
            <a:r>
              <a:rPr lang="zh-CN" altLang="en-US" sz="2800"/>
              <a:t>辛亥革命、新文化运动、太平天国运动、一战、第二次工业革命、北伐战争等</a:t>
            </a:r>
            <a:endParaRPr lang="zh-CN" altLang="en-US" sz="2800"/>
          </a:p>
          <a:p>
            <a:endParaRPr lang="zh-CN" altLang="en-US" sz="2800"/>
          </a:p>
          <a:p>
            <a:r>
              <a:rPr lang="zh-CN" altLang="en-US" sz="2800"/>
              <a:t>周年纪念：</a:t>
            </a:r>
            <a:endParaRPr lang="zh-CN" altLang="en-US" sz="2800"/>
          </a:p>
          <a:p>
            <a:r>
              <a:rPr lang="en-US" altLang="zh-CN" sz="2800"/>
              <a:t>1</a:t>
            </a:r>
            <a:r>
              <a:rPr lang="zh-CN" altLang="en-US" sz="2800"/>
              <a:t>、</a:t>
            </a:r>
            <a:r>
              <a:rPr lang="zh-CN" altLang="en-US" sz="2800"/>
              <a:t>经济特区设立</a:t>
            </a:r>
            <a:r>
              <a:rPr lang="en-US" altLang="zh-CN" sz="2800"/>
              <a:t>40</a:t>
            </a:r>
            <a:r>
              <a:rPr lang="zh-CN" altLang="en-US" sz="2800"/>
              <a:t>周年</a:t>
            </a:r>
            <a:endParaRPr lang="zh-CN" altLang="en-US" sz="2800"/>
          </a:p>
          <a:p>
            <a:r>
              <a:rPr lang="en-US" altLang="zh-CN" sz="2800"/>
              <a:t>2</a:t>
            </a:r>
            <a:r>
              <a:rPr lang="zh-CN" altLang="en-US" sz="2800"/>
              <a:t>、</a:t>
            </a:r>
            <a:r>
              <a:rPr lang="zh-CN" altLang="en-US" sz="2800"/>
              <a:t>浦东开发</a:t>
            </a:r>
            <a:r>
              <a:rPr lang="en-US" altLang="zh-CN" sz="2800"/>
              <a:t>30</a:t>
            </a:r>
            <a:r>
              <a:rPr lang="zh-CN" altLang="en-US" sz="2800"/>
              <a:t>周年</a:t>
            </a:r>
            <a:endParaRPr lang="zh-CN" altLang="en-US" sz="2800"/>
          </a:p>
          <a:p>
            <a:r>
              <a:rPr lang="en-US" altLang="zh-CN" sz="2800"/>
              <a:t>3</a:t>
            </a:r>
            <a:r>
              <a:rPr lang="zh-CN" altLang="en-US" sz="2800"/>
              <a:t>、</a:t>
            </a:r>
            <a:r>
              <a:rPr lang="zh-CN" altLang="en-US" sz="2800"/>
              <a:t>孙中山逝世</a:t>
            </a:r>
            <a:r>
              <a:rPr lang="en-US" altLang="zh-CN" sz="2800"/>
              <a:t>95</a:t>
            </a:r>
            <a:r>
              <a:rPr lang="zh-CN" altLang="en-US" sz="2800"/>
              <a:t>周年</a:t>
            </a:r>
            <a:endParaRPr lang="zh-CN" altLang="en-US" sz="2800"/>
          </a:p>
          <a:p>
            <a:r>
              <a:rPr lang="en-US" altLang="zh-CN" sz="2800"/>
              <a:t>4</a:t>
            </a:r>
            <a:r>
              <a:rPr lang="zh-CN" altLang="en-US" sz="2800"/>
              <a:t>、</a:t>
            </a:r>
            <a:r>
              <a:rPr lang="zh-CN" altLang="en-US" sz="2800"/>
              <a:t>恩格斯诞辰</a:t>
            </a:r>
            <a:r>
              <a:rPr lang="en-US" altLang="zh-CN" sz="2800"/>
              <a:t>200</a:t>
            </a:r>
            <a:r>
              <a:rPr lang="zh-CN" altLang="en-US" sz="2800"/>
              <a:t>周年</a:t>
            </a:r>
            <a:endParaRPr lang="zh-CN" altLang="en-US" sz="2800"/>
          </a:p>
          <a:p>
            <a:r>
              <a:rPr lang="en-US" altLang="zh-CN" sz="2800"/>
              <a:t>5</a:t>
            </a:r>
            <a:r>
              <a:rPr lang="zh-CN" altLang="en-US" sz="2800"/>
              <a:t>、</a:t>
            </a:r>
            <a:r>
              <a:rPr lang="zh-CN" altLang="en-US" sz="2800"/>
              <a:t>彼得一世逝世</a:t>
            </a:r>
            <a:r>
              <a:rPr lang="en-US" altLang="zh-CN" sz="2800"/>
              <a:t>295</a:t>
            </a:r>
            <a:r>
              <a:rPr lang="zh-CN" altLang="en-US" sz="2800"/>
              <a:t>周年</a:t>
            </a:r>
            <a:endParaRPr lang="zh-CN" altLang="en-US" sz="2800"/>
          </a:p>
          <a:p>
            <a:r>
              <a:rPr lang="en-US" altLang="zh-CN" sz="2800"/>
              <a:t>6</a:t>
            </a:r>
            <a:r>
              <a:rPr lang="zh-CN" altLang="en-US" sz="2800"/>
              <a:t>、</a:t>
            </a:r>
            <a:r>
              <a:rPr lang="zh-CN" altLang="en-US" sz="2800"/>
              <a:t>罗斯福逝世</a:t>
            </a:r>
            <a:r>
              <a:rPr lang="en-US" altLang="zh-CN" sz="2800"/>
              <a:t>75</a:t>
            </a:r>
            <a:r>
              <a:rPr lang="zh-CN" altLang="en-US" sz="2800"/>
              <a:t>周年</a:t>
            </a:r>
            <a:endParaRPr lang="zh-CN" altLang="en-US" sz="2800"/>
          </a:p>
          <a:p>
            <a:r>
              <a:rPr lang="en-US" altLang="zh-CN" sz="2800"/>
              <a:t>7</a:t>
            </a:r>
            <a:r>
              <a:rPr lang="zh-CN" altLang="en-US" sz="2800"/>
              <a:t>、</a:t>
            </a:r>
            <a:r>
              <a:rPr lang="zh-CN" altLang="en-US" sz="2800"/>
              <a:t>林则徐逝世</a:t>
            </a:r>
            <a:r>
              <a:rPr lang="en-US" altLang="zh-CN" sz="2800"/>
              <a:t>170</a:t>
            </a:r>
            <a:r>
              <a:rPr lang="zh-CN" altLang="en-US" sz="2800"/>
              <a:t>周年</a:t>
            </a:r>
            <a:endParaRPr lang="zh-CN" altLang="en-US" sz="2800"/>
          </a:p>
          <a:p>
            <a:r>
              <a:rPr lang="en-US" altLang="zh-CN" sz="2800"/>
              <a:t>8</a:t>
            </a:r>
            <a:r>
              <a:rPr lang="zh-CN" altLang="en-US" sz="2800"/>
              <a:t>、</a:t>
            </a:r>
            <a:r>
              <a:rPr lang="zh-CN" altLang="en-US" sz="2800"/>
              <a:t>玻利瓦尔逝世</a:t>
            </a:r>
            <a:r>
              <a:rPr lang="en-US" altLang="zh-CN" sz="2800"/>
              <a:t>190</a:t>
            </a:r>
            <a:r>
              <a:rPr lang="zh-CN" altLang="en-US" sz="2800"/>
              <a:t>周年</a:t>
            </a:r>
            <a:endParaRPr lang="zh-CN" alt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4860" y="1690370"/>
            <a:ext cx="6012180" cy="1014730"/>
          </a:xfrm>
          <a:prstGeom prst="rect">
            <a:avLst/>
          </a:prstGeom>
          <a:noFill/>
        </p:spPr>
        <p:txBody>
          <a:bodyPr wrap="square" rtlCol="0">
            <a:spAutoFit/>
          </a:bodyPr>
          <a:lstStyle/>
          <a:p>
            <a:pPr algn="ctr"/>
            <a:r>
              <a:rPr lang="zh-CN" altLang="en-US" sz="6000" dirty="0">
                <a:solidFill>
                  <a:srgbClr val="045F05"/>
                </a:solidFill>
                <a:latin typeface="微软雅黑" panose="020B0503020204020204" pitchFamily="34" charset="-122"/>
                <a:ea typeface="微软雅黑" panose="020B0503020204020204" pitchFamily="34" charset="-122"/>
              </a:rPr>
              <a:t>祝：金榜题名！</a:t>
            </a:r>
            <a:endParaRPr lang="zh-CN" altLang="en-US" sz="6000" dirty="0">
              <a:solidFill>
                <a:srgbClr val="045F05"/>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p:cNvSpPr/>
          <p:nvPr/>
        </p:nvSpPr>
        <p:spPr bwMode="auto">
          <a:xfrm>
            <a:off x="2763253" y="1450443"/>
            <a:ext cx="2576347" cy="2888159"/>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953399" y="1663602"/>
            <a:ext cx="2196057" cy="2461843"/>
            <a:chOff x="5002386" y="2208630"/>
            <a:chExt cx="2196057" cy="2461843"/>
          </a:xfrm>
        </p:grpSpPr>
        <p:sp>
          <p:nvSpPr>
            <p:cNvPr id="4" name="Freeform 19"/>
            <p:cNvSpPr/>
            <p:nvPr/>
          </p:nvSpPr>
          <p:spPr bwMode="auto">
            <a:xfrm>
              <a:off x="5002386" y="2208630"/>
              <a:ext cx="2196057" cy="2461843"/>
            </a:xfrm>
            <a:custGeom>
              <a:avLst/>
              <a:gdLst>
                <a:gd name="T0" fmla="*/ 772 w 772"/>
                <a:gd name="T1" fmla="*/ 596 h 865"/>
                <a:gd name="T2" fmla="*/ 721 w 772"/>
                <a:gd name="T3" fmla="*/ 685 h 865"/>
                <a:gd name="T4" fmla="*/ 437 w 772"/>
                <a:gd name="T5" fmla="*/ 849 h 865"/>
                <a:gd name="T6" fmla="*/ 335 w 772"/>
                <a:gd name="T7" fmla="*/ 849 h 865"/>
                <a:gd name="T8" fmla="*/ 51 w 772"/>
                <a:gd name="T9" fmla="*/ 685 h 865"/>
                <a:gd name="T10" fmla="*/ 0 w 772"/>
                <a:gd name="T11" fmla="*/ 596 h 865"/>
                <a:gd name="T12" fmla="*/ 0 w 772"/>
                <a:gd name="T13" fmla="*/ 268 h 865"/>
                <a:gd name="T14" fmla="*/ 51 w 772"/>
                <a:gd name="T15" fmla="*/ 180 h 865"/>
                <a:gd name="T16" fmla="*/ 335 w 772"/>
                <a:gd name="T17" fmla="*/ 16 h 865"/>
                <a:gd name="T18" fmla="*/ 437 w 772"/>
                <a:gd name="T19" fmla="*/ 16 h 865"/>
                <a:gd name="T20" fmla="*/ 721 w 772"/>
                <a:gd name="T21" fmla="*/ 180 h 865"/>
                <a:gd name="T22" fmla="*/ 772 w 772"/>
                <a:gd name="T23" fmla="*/ 268 h 865"/>
                <a:gd name="T24" fmla="*/ 772 w 772"/>
                <a:gd name="T25" fmla="*/ 596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2" h="865">
                  <a:moveTo>
                    <a:pt x="772" y="596"/>
                  </a:moveTo>
                  <a:cubicBezTo>
                    <a:pt x="772" y="629"/>
                    <a:pt x="749" y="668"/>
                    <a:pt x="721" y="685"/>
                  </a:cubicBezTo>
                  <a:cubicBezTo>
                    <a:pt x="437" y="849"/>
                    <a:pt x="437" y="849"/>
                    <a:pt x="437" y="849"/>
                  </a:cubicBezTo>
                  <a:cubicBezTo>
                    <a:pt x="409" y="865"/>
                    <a:pt x="363" y="865"/>
                    <a:pt x="335" y="849"/>
                  </a:cubicBezTo>
                  <a:cubicBezTo>
                    <a:pt x="51" y="685"/>
                    <a:pt x="51" y="685"/>
                    <a:pt x="51" y="685"/>
                  </a:cubicBezTo>
                  <a:cubicBezTo>
                    <a:pt x="23" y="668"/>
                    <a:pt x="0" y="629"/>
                    <a:pt x="0" y="596"/>
                  </a:cubicBezTo>
                  <a:cubicBezTo>
                    <a:pt x="0" y="268"/>
                    <a:pt x="0" y="268"/>
                    <a:pt x="0" y="268"/>
                  </a:cubicBezTo>
                  <a:cubicBezTo>
                    <a:pt x="0" y="236"/>
                    <a:pt x="23" y="196"/>
                    <a:pt x="51" y="180"/>
                  </a:cubicBezTo>
                  <a:cubicBezTo>
                    <a:pt x="335" y="16"/>
                    <a:pt x="335" y="16"/>
                    <a:pt x="335" y="16"/>
                  </a:cubicBezTo>
                  <a:cubicBezTo>
                    <a:pt x="363" y="0"/>
                    <a:pt x="409" y="0"/>
                    <a:pt x="437" y="16"/>
                  </a:cubicBezTo>
                  <a:cubicBezTo>
                    <a:pt x="721" y="180"/>
                    <a:pt x="721" y="180"/>
                    <a:pt x="721" y="180"/>
                  </a:cubicBezTo>
                  <a:cubicBezTo>
                    <a:pt x="749" y="196"/>
                    <a:pt x="772" y="236"/>
                    <a:pt x="772" y="268"/>
                  </a:cubicBezTo>
                  <a:lnTo>
                    <a:pt x="772" y="596"/>
                  </a:lnTo>
                  <a:close/>
                </a:path>
              </a:pathLst>
            </a:cu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flipH="1">
              <a:off x="5332415" y="2508527"/>
              <a:ext cx="1535998" cy="1862048"/>
            </a:xfrm>
            <a:prstGeom prst="rect">
              <a:avLst/>
            </a:prstGeom>
            <a:noFill/>
          </p:spPr>
          <p:txBody>
            <a:bodyPr wrap="none" rtlCol="0">
              <a:spAutoFit/>
            </a:bodyPr>
            <a:lstStyle/>
            <a:p>
              <a:pPr algn="ctr"/>
              <a:r>
                <a:rPr lang="en-US" altLang="zh-CN" sz="11500" dirty="0">
                  <a:solidFill>
                    <a:schemeClr val="bg1"/>
                  </a:solidFill>
                  <a:latin typeface="Impact" panose="020B0806030902050204" pitchFamily="34" charset="0"/>
                </a:rPr>
                <a:t>01</a:t>
              </a:r>
              <a:endParaRPr lang="zh-CN" altLang="en-US" sz="11500" dirty="0">
                <a:solidFill>
                  <a:schemeClr val="bg1"/>
                </a:solidFill>
                <a:latin typeface="Impact" panose="020B0806030902050204" pitchFamily="34" charset="0"/>
              </a:endParaRPr>
            </a:p>
          </p:txBody>
        </p:sp>
      </p:grpSp>
      <p:sp>
        <p:nvSpPr>
          <p:cNvPr id="6" name="文本框 5"/>
          <p:cNvSpPr txBox="1"/>
          <p:nvPr/>
        </p:nvSpPr>
        <p:spPr>
          <a:xfrm>
            <a:off x="5533041" y="2479023"/>
            <a:ext cx="5533887" cy="830997"/>
          </a:xfrm>
          <a:prstGeom prst="rect">
            <a:avLst/>
          </a:prstGeom>
          <a:noFill/>
        </p:spPr>
        <p:txBody>
          <a:bodyPr wrap="none" rtlCol="0">
            <a:spAutoFit/>
          </a:bodyPr>
          <a:lstStyle/>
          <a:p>
            <a:r>
              <a:rPr lang="zh-CN" altLang="en-US" sz="2400" b="1" dirty="0">
                <a:solidFill>
                  <a:schemeClr val="bg2"/>
                </a:solidFill>
              </a:rPr>
              <a:t>从武汉的新冠病毒疫情</a:t>
            </a:r>
            <a:endParaRPr lang="en-US" altLang="zh-CN" sz="2400" b="1" dirty="0">
              <a:solidFill>
                <a:schemeClr val="bg2"/>
              </a:solidFill>
            </a:endParaRPr>
          </a:p>
          <a:p>
            <a:r>
              <a:rPr lang="en-US" altLang="zh-CN" sz="2400" b="1" dirty="0"/>
              <a:t>     </a:t>
            </a:r>
            <a:r>
              <a:rPr lang="zh-CN" altLang="en-US" sz="2400" b="1" dirty="0" smtClean="0"/>
              <a:t>我国</a:t>
            </a:r>
            <a:r>
              <a:rPr lang="zh-CN" altLang="en-US" sz="2400" b="1" dirty="0"/>
              <a:t>历史上的武汉、古今的医学成就</a:t>
            </a:r>
            <a:endParaRPr lang="zh-CN" altLang="en-US" sz="2400" b="1"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250"/>
                                        <p:tgtEl>
                                          <p:spTgt spid="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000"/>
                            </p:stCondLst>
                            <p:childTnLst>
                              <p:par>
                                <p:cTn id="15" presetID="16" presetClass="entr" presetSubtype="37"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724376" y="1909590"/>
            <a:ext cx="2034233"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1775141" y="3974912"/>
            <a:ext cx="2034233"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808789" y="2876065"/>
            <a:ext cx="1851116"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5" name="Freeform 6"/>
          <p:cNvSpPr/>
          <p:nvPr/>
        </p:nvSpPr>
        <p:spPr bwMode="auto">
          <a:xfrm>
            <a:off x="2873843" y="2825292"/>
            <a:ext cx="1851116"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5575628" y="2329786"/>
            <a:ext cx="5521945" cy="2862322"/>
          </a:xfrm>
          <a:prstGeom prst="rect">
            <a:avLst/>
          </a:prstGeom>
        </p:spPr>
        <p:txBody>
          <a:bodyPr wrap="square">
            <a:spAutoFit/>
          </a:bodyPr>
          <a:lstStyle/>
          <a:p>
            <a:pPr algn="just">
              <a:lnSpc>
                <a:spcPct val="150000"/>
              </a:lnSpc>
            </a:pPr>
            <a:r>
              <a:rPr lang="en-US" altLang="zh-CN" sz="2000" dirty="0">
                <a:latin typeface="+mj-ea"/>
                <a:ea typeface="+mj-ea"/>
              </a:rPr>
              <a:t>2019</a:t>
            </a:r>
            <a:r>
              <a:rPr lang="zh-CN" altLang="en-US" sz="2000" dirty="0">
                <a:latin typeface="+mj-ea"/>
                <a:ea typeface="+mj-ea"/>
              </a:rPr>
              <a:t>年</a:t>
            </a:r>
            <a:r>
              <a:rPr lang="en-US" altLang="zh-CN" sz="2000" dirty="0">
                <a:latin typeface="+mj-ea"/>
                <a:ea typeface="+mj-ea"/>
              </a:rPr>
              <a:t>12</a:t>
            </a:r>
            <a:r>
              <a:rPr lang="zh-CN" altLang="en-US" sz="2000" dirty="0">
                <a:latin typeface="+mj-ea"/>
                <a:ea typeface="+mj-ea"/>
              </a:rPr>
              <a:t>月以来，湖北省武汉市发生多例新型冠状病毒感染肺炎。有关专家经过流行病学调查研究确认病毒来源与海鲜市场销售的野生动物及其污染的环境有关。一开始只是动物到人的传播，后来随着疫情的发展出现了人传染人的现象，而且已经在国内外其他地区出现传播。</a:t>
            </a:r>
            <a:endParaRPr lang="zh-CN" altLang="en-US" sz="2000" dirty="0">
              <a:latin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968188"/>
            <a:ext cx="9654989" cy="5539978"/>
          </a:xfrm>
          <a:prstGeom prst="rect">
            <a:avLst/>
          </a:prstGeom>
          <a:noFill/>
        </p:spPr>
        <p:txBody>
          <a:bodyPr wrap="square" rtlCol="0">
            <a:spAutoFit/>
          </a:bodyPr>
          <a:lstStyle/>
          <a:p>
            <a:r>
              <a:rPr lang="en-US" altLang="zh-CN" sz="2400" b="1" dirty="0" smtClean="0"/>
              <a:t>1</a:t>
            </a:r>
            <a:r>
              <a:rPr lang="zh-CN" altLang="en-US" sz="2400" b="1" dirty="0" smtClean="0"/>
              <a:t>、</a:t>
            </a:r>
            <a:r>
              <a:rPr lang="zh-CN" altLang="zh-CN" sz="2400" b="1" dirty="0" smtClean="0"/>
              <a:t>洋务运动</a:t>
            </a:r>
            <a:endParaRPr lang="en-US" altLang="zh-CN" sz="2400" b="1" dirty="0" smtClean="0"/>
          </a:p>
          <a:p>
            <a:endParaRPr lang="zh-CN" altLang="zh-CN" sz="2400" b="1" dirty="0" smtClean="0"/>
          </a:p>
          <a:p>
            <a:pPr indent="457200"/>
            <a:r>
              <a:rPr lang="zh-CN" altLang="zh-CN" sz="2400" b="1" dirty="0" smtClean="0"/>
              <a:t>背景：</a:t>
            </a:r>
            <a:r>
              <a:rPr lang="zh-CN" altLang="zh-CN" sz="2400" dirty="0" smtClean="0"/>
              <a:t>第二次鸦片战争后，面对内忧外患</a:t>
            </a:r>
            <a:r>
              <a:rPr lang="en-US" altLang="zh-CN" sz="2400" dirty="0" smtClean="0"/>
              <a:t>(</a:t>
            </a:r>
            <a:r>
              <a:rPr lang="zh-CN" altLang="zh-CN" sz="2400" dirty="0" smtClean="0"/>
              <a:t>内忧：以太平天国运动为代表的人民反抗</a:t>
            </a:r>
            <a:r>
              <a:rPr lang="en-US" altLang="zh-CN" sz="2400" dirty="0" smtClean="0"/>
              <a:t>;</a:t>
            </a:r>
            <a:r>
              <a:rPr lang="zh-CN" altLang="zh-CN" sz="2400" dirty="0" smtClean="0"/>
              <a:t>外患：西方列强的侵略</a:t>
            </a:r>
            <a:r>
              <a:rPr lang="en-US" altLang="zh-CN" sz="2400" dirty="0" smtClean="0"/>
              <a:t>)</a:t>
            </a:r>
            <a:r>
              <a:rPr lang="zh-CN" altLang="zh-CN" sz="2400" dirty="0" smtClean="0"/>
              <a:t>，清朝统治集团内部的洋务派主张利用西方先进生产技术，强兵富国，维护清王朝的统治。</a:t>
            </a:r>
            <a:endParaRPr lang="zh-CN" altLang="zh-CN" sz="2400" dirty="0" smtClean="0"/>
          </a:p>
          <a:p>
            <a:pPr indent="457200"/>
            <a:r>
              <a:rPr lang="zh-CN" altLang="zh-CN" sz="2400" b="1" dirty="0" smtClean="0"/>
              <a:t>时间：</a:t>
            </a:r>
            <a:r>
              <a:rPr lang="zh-CN" altLang="zh-CN" sz="2400" dirty="0" smtClean="0"/>
              <a:t>从</a:t>
            </a:r>
            <a:r>
              <a:rPr lang="en-US" altLang="zh-CN" sz="2400" dirty="0" smtClean="0"/>
              <a:t>19</a:t>
            </a:r>
            <a:r>
              <a:rPr lang="zh-CN" altLang="zh-CN" sz="2400" dirty="0" smtClean="0"/>
              <a:t>世纪</a:t>
            </a:r>
            <a:r>
              <a:rPr lang="en-US" altLang="zh-CN" sz="2400" dirty="0" smtClean="0"/>
              <a:t>60</a:t>
            </a:r>
            <a:r>
              <a:rPr lang="zh-CN" altLang="zh-CN" sz="2400" dirty="0" smtClean="0"/>
              <a:t>年代到</a:t>
            </a:r>
            <a:r>
              <a:rPr lang="en-US" altLang="zh-CN" sz="2400" dirty="0" smtClean="0"/>
              <a:t>90</a:t>
            </a:r>
            <a:r>
              <a:rPr lang="zh-CN" altLang="zh-CN" sz="2400" dirty="0" smtClean="0"/>
              <a:t>年代，</a:t>
            </a:r>
            <a:endParaRPr lang="zh-CN" altLang="zh-CN" sz="2400" dirty="0" smtClean="0"/>
          </a:p>
          <a:p>
            <a:pPr indent="457200"/>
            <a:r>
              <a:rPr lang="zh-CN" altLang="zh-CN" sz="2400" b="1" dirty="0" smtClean="0"/>
              <a:t>口号：</a:t>
            </a:r>
            <a:r>
              <a:rPr lang="zh-CN" altLang="zh-CN" sz="2400" dirty="0" smtClean="0"/>
              <a:t>“自强”、“求富”。</a:t>
            </a:r>
            <a:endParaRPr lang="zh-CN" altLang="zh-CN" sz="2400" dirty="0" smtClean="0"/>
          </a:p>
          <a:p>
            <a:pPr indent="457200"/>
            <a:r>
              <a:rPr lang="zh-CN" altLang="zh-CN" sz="2400" b="1" dirty="0" smtClean="0"/>
              <a:t>主要成就</a:t>
            </a:r>
            <a:r>
              <a:rPr lang="zh-CN" altLang="en-US" sz="2400" b="1" dirty="0" smtClean="0"/>
              <a:t>：</a:t>
            </a:r>
            <a:endParaRPr lang="zh-CN" altLang="zh-CN" sz="2400" b="1" dirty="0" smtClean="0"/>
          </a:p>
          <a:p>
            <a:pPr indent="457200"/>
            <a:r>
              <a:rPr lang="zh-CN" altLang="zh-CN" sz="2400" dirty="0" smtClean="0"/>
              <a:t>①军事工业：</a:t>
            </a:r>
            <a:r>
              <a:rPr lang="en-US" altLang="zh-CN" sz="2400" dirty="0" smtClean="0"/>
              <a:t>19</a:t>
            </a:r>
            <a:r>
              <a:rPr lang="zh-CN" altLang="zh-CN" sz="2400" dirty="0" smtClean="0"/>
              <a:t>世纪</a:t>
            </a:r>
            <a:r>
              <a:rPr lang="en-US" altLang="zh-CN" sz="2400" dirty="0" smtClean="0"/>
              <a:t>60</a:t>
            </a:r>
            <a:r>
              <a:rPr lang="zh-CN" altLang="zh-CN" sz="2400" dirty="0" smtClean="0"/>
              <a:t>年代起，洋务派以“自强”为口号，发展近代军事工业，先后创办了安庆内军械所、江南制造总局、福州船政局等一批近代军事工业。</a:t>
            </a:r>
            <a:endParaRPr lang="zh-CN" altLang="zh-CN" sz="2400" dirty="0" smtClean="0"/>
          </a:p>
          <a:p>
            <a:pPr indent="457200"/>
            <a:r>
              <a:rPr lang="en-US" altLang="zh-CN" sz="2400" dirty="0" smtClean="0"/>
              <a:t>②</a:t>
            </a:r>
            <a:r>
              <a:rPr lang="zh-CN" altLang="zh-CN" sz="2400" dirty="0" smtClean="0"/>
              <a:t>民用工业：从</a:t>
            </a:r>
            <a:r>
              <a:rPr lang="en-US" altLang="zh-CN" sz="2400" dirty="0" smtClean="0"/>
              <a:t>19</a:t>
            </a:r>
            <a:r>
              <a:rPr lang="zh-CN" altLang="zh-CN" sz="2400" dirty="0" smtClean="0"/>
              <a:t>世纪</a:t>
            </a:r>
            <a:r>
              <a:rPr lang="en-US" altLang="zh-CN" sz="2400" dirty="0" smtClean="0"/>
              <a:t>70</a:t>
            </a:r>
            <a:r>
              <a:rPr lang="zh-CN" altLang="zh-CN" sz="2400" dirty="0" smtClean="0"/>
              <a:t>年代起，洋务派在继续发展军事工业的同时又提出“求富”的主张，开办一些近代民用企业，以辅助军事工业。其中比较重要的有轮船招商局、开平煤矿、</a:t>
            </a:r>
            <a:r>
              <a:rPr lang="zh-CN" altLang="zh-CN" sz="2400" b="1" dirty="0" smtClean="0"/>
              <a:t>汉阳铁厂、湖北织布局</a:t>
            </a:r>
            <a:r>
              <a:rPr lang="zh-CN" altLang="zh-CN" sz="2400" dirty="0" smtClean="0"/>
              <a:t>等</a:t>
            </a:r>
            <a:r>
              <a:rPr lang="zh-CN" altLang="en-US" sz="2400" dirty="0" smtClean="0"/>
              <a:t>。</a:t>
            </a:r>
            <a:endParaRPr lang="zh-CN" altLang="zh-CN" sz="2400" dirty="0" smtClean="0"/>
          </a:p>
          <a:p>
            <a:pPr indent="457200"/>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68244" y="1305224"/>
            <a:ext cx="9654989" cy="5015865"/>
          </a:xfrm>
          <a:prstGeom prst="rect">
            <a:avLst/>
          </a:prstGeom>
          <a:noFill/>
        </p:spPr>
        <p:txBody>
          <a:bodyPr wrap="square" rtlCol="0">
            <a:spAutoFit/>
          </a:bodyPr>
          <a:lstStyle/>
          <a:p>
            <a:r>
              <a:rPr lang="en-US" altLang="zh-CN" sz="3200" b="1" dirty="0" smtClean="0"/>
              <a:t>1</a:t>
            </a:r>
            <a:r>
              <a:rPr lang="zh-CN" altLang="en-US" sz="3200" b="1" dirty="0" smtClean="0"/>
              <a:t>、</a:t>
            </a:r>
            <a:r>
              <a:rPr lang="zh-CN" altLang="zh-CN" sz="3200" b="1" dirty="0" smtClean="0"/>
              <a:t>洋务运动</a:t>
            </a:r>
            <a:endParaRPr lang="en-US" altLang="zh-CN" sz="3200" b="1" dirty="0" smtClean="0"/>
          </a:p>
          <a:p>
            <a:pPr indent="457200"/>
            <a:endParaRPr lang="en-US" altLang="zh-CN" sz="3200" b="1" dirty="0" smtClean="0"/>
          </a:p>
          <a:p>
            <a:pPr indent="457200"/>
            <a:r>
              <a:rPr lang="zh-CN" altLang="zh-CN" sz="3200" b="1" dirty="0" smtClean="0"/>
              <a:t>评价</a:t>
            </a:r>
            <a:r>
              <a:rPr lang="zh-CN" altLang="en-US" sz="3200" b="1" dirty="0" smtClean="0"/>
              <a:t>：</a:t>
            </a:r>
            <a:endParaRPr lang="zh-CN" altLang="zh-CN" sz="3200" dirty="0"/>
          </a:p>
          <a:p>
            <a:pPr indent="457200"/>
            <a:r>
              <a:rPr lang="zh-CN" altLang="zh-CN" sz="3200" dirty="0"/>
              <a:t>①积极作用：</a:t>
            </a:r>
            <a:r>
              <a:rPr lang="zh-CN" altLang="zh-CN" sz="3200" b="1" dirty="0"/>
              <a:t>洋务运动是中国历史上第一次近代化运动。</a:t>
            </a:r>
            <a:r>
              <a:rPr lang="zh-CN" altLang="zh-CN" sz="3200" dirty="0">
                <a:solidFill>
                  <a:srgbClr val="FF0000"/>
                </a:solidFill>
              </a:rPr>
              <a:t>洋务运动在客观上促进了中国民族资本主义的产生，对外国资本的入侵起到了一定的抵制作用。</a:t>
            </a:r>
            <a:endParaRPr lang="zh-CN" altLang="zh-CN" sz="3200" dirty="0">
              <a:solidFill>
                <a:srgbClr val="FF0000"/>
              </a:solidFill>
            </a:endParaRPr>
          </a:p>
          <a:p>
            <a:pPr indent="457200"/>
            <a:r>
              <a:rPr lang="zh-CN" altLang="zh-CN" sz="3200" dirty="0"/>
              <a:t>②局限性：</a:t>
            </a:r>
            <a:r>
              <a:rPr lang="zh-CN" altLang="zh-CN" sz="3200" b="1" dirty="0"/>
              <a:t>由于洋务运动的根本目的是维护和巩固清政府的统治，再加上其内部的腐败和外国势力的挤压，它没有使中国走上富强的道路。</a:t>
            </a:r>
            <a:endParaRPr lang="zh-CN" altLang="zh-CN" sz="3200" b="1" dirty="0"/>
          </a:p>
          <a:p>
            <a:pPr indent="457200"/>
            <a:endParaRPr lang="zh-CN" altLang="en-US" sz="32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1559859"/>
            <a:ext cx="9654989" cy="3692525"/>
          </a:xfrm>
          <a:prstGeom prst="rect">
            <a:avLst/>
          </a:prstGeom>
          <a:noFill/>
        </p:spPr>
        <p:txBody>
          <a:bodyPr wrap="square" rtlCol="0">
            <a:spAutoFit/>
          </a:bodyPr>
          <a:lstStyle/>
          <a:p>
            <a:r>
              <a:rPr lang="en-US" altLang="zh-CN" sz="2400" b="1" dirty="0"/>
              <a:t>2</a:t>
            </a:r>
            <a:r>
              <a:rPr lang="zh-CN" altLang="en-US" sz="2400" b="1" dirty="0" smtClean="0"/>
              <a:t>、武昌起义（辛亥革命）</a:t>
            </a:r>
            <a:endParaRPr lang="en-US" altLang="zh-CN" sz="2400" b="1" dirty="0" smtClean="0"/>
          </a:p>
          <a:p>
            <a:endParaRPr lang="en-US" altLang="zh-CN" sz="2400" dirty="0" smtClean="0"/>
          </a:p>
          <a:p>
            <a:pPr indent="457200"/>
            <a:r>
              <a:rPr lang="zh-CN" altLang="en-US" sz="2400" b="1" dirty="0" smtClean="0"/>
              <a:t>概况：</a:t>
            </a:r>
            <a:r>
              <a:rPr lang="en-US" altLang="zh-CN" sz="2400" dirty="0" smtClean="0"/>
              <a:t>1911</a:t>
            </a:r>
            <a:r>
              <a:rPr lang="zh-CN" altLang="en-US" sz="2400" dirty="0"/>
              <a:t>年</a:t>
            </a:r>
            <a:r>
              <a:rPr lang="en-US" altLang="zh-CN" sz="2400" dirty="0"/>
              <a:t>10</a:t>
            </a:r>
            <a:r>
              <a:rPr lang="zh-CN" altLang="en-US" sz="2400" dirty="0"/>
              <a:t>月</a:t>
            </a:r>
            <a:r>
              <a:rPr lang="en-US" altLang="zh-CN" sz="2400" dirty="0"/>
              <a:t>10</a:t>
            </a:r>
            <a:r>
              <a:rPr lang="zh-CN" altLang="en-US" sz="2400" dirty="0"/>
              <a:t>日，革命党人在</a:t>
            </a:r>
            <a:r>
              <a:rPr lang="zh-CN" altLang="en-US" sz="2400" b="1" dirty="0"/>
              <a:t>湖北武昌</a:t>
            </a:r>
            <a:r>
              <a:rPr lang="zh-CN" altLang="en-US" sz="2400" dirty="0"/>
              <a:t>发动起义，革命在武汉三镇取得胜利</a:t>
            </a:r>
            <a:r>
              <a:rPr lang="zh-CN" altLang="en-US" sz="2400" dirty="0" smtClean="0"/>
              <a:t>。武昌起义</a:t>
            </a:r>
            <a:r>
              <a:rPr lang="zh-CN" altLang="en-US" sz="2400" dirty="0"/>
              <a:t>胜利后，到</a:t>
            </a:r>
            <a:r>
              <a:rPr lang="en-US" altLang="zh-CN" sz="2400" dirty="0"/>
              <a:t>11</a:t>
            </a:r>
            <a:r>
              <a:rPr lang="zh-CN" altLang="en-US" sz="2400" dirty="0"/>
              <a:t>月下旬，全国已有半数以上的省份宣布独立，支持革命。</a:t>
            </a:r>
            <a:endParaRPr lang="zh-CN" altLang="en-US" sz="2400" dirty="0"/>
          </a:p>
          <a:p>
            <a:pPr indent="457200"/>
            <a:r>
              <a:rPr lang="zh-CN" altLang="en-US" sz="2400" b="1" dirty="0" smtClean="0"/>
              <a:t>意义</a:t>
            </a:r>
            <a:r>
              <a:rPr lang="zh-CN" altLang="en-US" sz="2400" b="1" dirty="0"/>
              <a:t>：</a:t>
            </a:r>
            <a:r>
              <a:rPr lang="en-US" altLang="zh-CN" sz="2400" dirty="0"/>
              <a:t>1911</a:t>
            </a:r>
            <a:r>
              <a:rPr lang="zh-CN" altLang="en-US" sz="2400" dirty="0"/>
              <a:t>年是农历辛亥年，历史上称这次革命为“辛亥革命”。辛亥革命</a:t>
            </a:r>
            <a:r>
              <a:rPr lang="zh-CN" altLang="en-US" sz="2400" dirty="0">
                <a:solidFill>
                  <a:srgbClr val="FF0000"/>
                </a:solidFill>
              </a:rPr>
              <a:t>推翻了</a:t>
            </a:r>
            <a:r>
              <a:rPr lang="zh-CN" altLang="en-US" sz="2400" dirty="0"/>
              <a:t>清王朝的反动统治，</a:t>
            </a:r>
            <a:r>
              <a:rPr lang="zh-CN" altLang="en-US" sz="2400" dirty="0">
                <a:solidFill>
                  <a:srgbClr val="FF0000"/>
                </a:solidFill>
              </a:rPr>
              <a:t>宣告了</a:t>
            </a:r>
            <a:r>
              <a:rPr lang="zh-CN" altLang="en-US" sz="2400" dirty="0"/>
              <a:t>中国两千多年的君主专制制度的终结。它</a:t>
            </a:r>
            <a:r>
              <a:rPr lang="zh-CN" altLang="en-US" sz="2400" dirty="0">
                <a:solidFill>
                  <a:srgbClr val="FF0000"/>
                </a:solidFill>
              </a:rPr>
              <a:t>开创了</a:t>
            </a:r>
            <a:r>
              <a:rPr lang="zh-CN" altLang="en-US" sz="2400" dirty="0"/>
              <a:t>完全意义上的近代民族民主革命，</a:t>
            </a:r>
            <a:r>
              <a:rPr lang="zh-CN" altLang="en-US" sz="2400" dirty="0">
                <a:solidFill>
                  <a:srgbClr val="FF0000"/>
                </a:solidFill>
              </a:rPr>
              <a:t>极大推动了</a:t>
            </a:r>
            <a:r>
              <a:rPr lang="zh-CN" altLang="en-US" sz="2400" dirty="0"/>
              <a:t>中华民族的思想解放，打开了中国进步潮流的闻门。</a:t>
            </a:r>
            <a:endParaRPr lang="zh-CN" altLang="en-US" sz="2400" dirty="0"/>
          </a:p>
          <a:p>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dirty="0"/>
              <a:t>我国历史上的武汉</a:t>
            </a:r>
            <a:endParaRPr lang="zh-CN" altLang="en-US" dirty="0"/>
          </a:p>
        </p:txBody>
      </p:sp>
      <p:sp>
        <p:nvSpPr>
          <p:cNvPr id="5" name="TextBox 4"/>
          <p:cNvSpPr txBox="1"/>
          <p:nvPr/>
        </p:nvSpPr>
        <p:spPr>
          <a:xfrm>
            <a:off x="1237129" y="1559859"/>
            <a:ext cx="9654989" cy="3693319"/>
          </a:xfrm>
          <a:prstGeom prst="rect">
            <a:avLst/>
          </a:prstGeom>
          <a:noFill/>
        </p:spPr>
        <p:txBody>
          <a:bodyPr wrap="square" rtlCol="0">
            <a:spAutoFit/>
          </a:bodyPr>
          <a:lstStyle/>
          <a:p>
            <a:r>
              <a:rPr lang="en-US" altLang="zh-CN" sz="2400" b="1" dirty="0"/>
              <a:t>3</a:t>
            </a:r>
            <a:r>
              <a:rPr lang="zh-CN" altLang="en-US" sz="2400" b="1" dirty="0" smtClean="0"/>
              <a:t>、</a:t>
            </a:r>
            <a:r>
              <a:rPr lang="zh-CN" altLang="zh-CN" sz="2400" b="1" dirty="0" smtClean="0"/>
              <a:t>北伐战争</a:t>
            </a:r>
            <a:endParaRPr lang="en-US" altLang="zh-CN" sz="2400" b="1" dirty="0" smtClean="0"/>
          </a:p>
          <a:p>
            <a:endParaRPr lang="zh-CN" altLang="zh-CN" sz="2400" dirty="0"/>
          </a:p>
          <a:p>
            <a:pPr indent="457200"/>
            <a:r>
              <a:rPr lang="zh-CN" altLang="zh-CN" sz="2400" b="1" dirty="0" smtClean="0"/>
              <a:t>目的</a:t>
            </a:r>
            <a:r>
              <a:rPr lang="zh-CN" altLang="zh-CN" sz="2400" b="1" dirty="0"/>
              <a:t>：</a:t>
            </a:r>
            <a:r>
              <a:rPr lang="en-US" altLang="zh-CN" sz="2400" dirty="0"/>
              <a:t>1926</a:t>
            </a:r>
            <a:r>
              <a:rPr lang="zh-CN" altLang="zh-CN" sz="2400" dirty="0"/>
              <a:t>年，广州国民政府决定北伐，以推翻吴佩孚、孙传芳、张作霖等北洋军阀的统治，统一全国。</a:t>
            </a:r>
            <a:endParaRPr lang="zh-CN" altLang="zh-CN" sz="2400" dirty="0"/>
          </a:p>
          <a:p>
            <a:pPr indent="457200"/>
            <a:r>
              <a:rPr lang="zh-CN" altLang="zh-CN" sz="2400" b="1" dirty="0" smtClean="0"/>
              <a:t>战况</a:t>
            </a:r>
            <a:r>
              <a:rPr lang="zh-CN" altLang="zh-CN" sz="2400" b="1" dirty="0"/>
              <a:t>：</a:t>
            </a:r>
            <a:r>
              <a:rPr lang="zh-CN" altLang="zh-CN" sz="2400" dirty="0"/>
              <a:t>蒋介石任北伐军总司令。</a:t>
            </a:r>
            <a:r>
              <a:rPr lang="zh-CN" altLang="zh-CN" sz="2400" dirty="0">
                <a:solidFill>
                  <a:srgbClr val="FF0000"/>
                </a:solidFill>
              </a:rPr>
              <a:t>湖南、湖北</a:t>
            </a:r>
            <a:r>
              <a:rPr lang="zh-CN" altLang="zh-CN" sz="2400" dirty="0"/>
              <a:t>是北伐战争初期的战场，</a:t>
            </a:r>
            <a:r>
              <a:rPr lang="zh-CN" altLang="zh-CN" sz="2400" dirty="0">
                <a:solidFill>
                  <a:srgbClr val="FF0000"/>
                </a:solidFill>
              </a:rPr>
              <a:t>叶挺</a:t>
            </a:r>
            <a:r>
              <a:rPr lang="zh-CN" altLang="zh-CN" sz="2400" dirty="0"/>
              <a:t>领导的第四军独立团，连克汀泗桥、贺胜桥，乘胜攻占武昌，基本上消灭了吴佩孚的主力。在江西战场上，北伐军歼灭了孙传芳的主力北伐军从珠江流域打到长江流域，震动全国。随着北伐的胜利进军，各地的工农革命运动蓬勃发展。</a:t>
            </a:r>
            <a:endParaRPr lang="zh-CN" altLang="zh-CN" sz="2400" dirty="0"/>
          </a:p>
          <a:p>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PA" val="v3.0.0"/>
  <p:tag name="KSO_WM_SCREEN_THEME_FLAG" val="Dlrq25wU2PGuGg5bbmjbDLcPAwMGgYdGUooPosQhcdswWqIo48WihmPyDbZ3LOtGXoHr+NxN2i9VYHzDY0C0nmQpIpXyo7kfoEwx/aWPbdw="/>
</p:tagLst>
</file>

<file path=ppt/tags/tag10.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1.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2.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3.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4.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5.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6.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7.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8.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19.xml><?xml version="1.0" encoding="utf-8"?>
<p:tagLst xmlns:p="http://schemas.openxmlformats.org/presentationml/2006/main">
  <p:tag name="SELECTED" val="True"/>
  <p:tag name="KSO_WM_SCREEN_THEME_FLAG" val="Dlrq25wU2PGuGg5bbmjbDLcPAwMGgYdGUooPosQhcdswWqIo48WihmPyDbZ3LOtGXoHr+NxN2i9VYHzDY0C0nmQpIpXyo7kfoEwx/aWPbdw="/>
</p:tagLst>
</file>

<file path=ppt/tags/tag2.xml><?xml version="1.0" encoding="utf-8"?>
<p:tagLst xmlns:p="http://schemas.openxmlformats.org/presentationml/2006/main">
  <p:tag name="PA" val="v3.0.0"/>
  <p:tag name="KSO_WM_SCREEN_THEME_FLAG" val="Dlrq25wU2PGuGg5bbmjbDLcPAwMGgYdGUooPosQhcdswWqIo48WihmPyDbZ3LOtGXoHr+NxN2i9VYHzDY0C0nmQpIpXyo7kfoEwx/aWPbdw="/>
</p:tagLst>
</file>

<file path=ppt/tags/tag20.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1.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2.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3.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4.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5.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6.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7.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8.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29.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3.xml><?xml version="1.0" encoding="utf-8"?>
<p:tagLst xmlns:p="http://schemas.openxmlformats.org/presentationml/2006/main">
  <p:tag name="PA" val="v3.0.0"/>
  <p:tag name="KSO_WM_SCREEN_THEME_FLAG" val="Dlrq25wU2PGuGg5bbmjbDLcPAwMGgYdGUooPosQhcdswWqIo48WihmPyDbZ3LOtGXoHr+NxN2i9VYHzDY0C0nmQpIpXyo7kfoEwx/aWPbdw="/>
</p:tagLst>
</file>

<file path=ppt/tags/tag30.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3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LcPAwMGgYdGUooPosQhcdswWqIo48WihmPyDbZ3LOtGXoHr+NxN2i9VYHzDY0C0nmQpIpXyo7kfoEwx/aWPbdw="/>
</p:tagLst>
</file>

<file path=ppt/tags/tag4.xml><?xml version="1.0" encoding="utf-8"?>
<p:tagLst xmlns:p="http://schemas.openxmlformats.org/presentationml/2006/main">
  <p:tag name="PA" val="v3.0.0"/>
  <p:tag name="KSO_WM_SCREEN_THEME_FLAG" val="Dlrq25wU2PGuGg5bbmjbDLcPAwMGgYdGUooPosQhcdswWqIo48WihmPyDbZ3LOtGXoHr+NxN2i9VYHzDY0C0nmQpIpXyo7kfoEwx/aWPbdw="/>
</p:tagLst>
</file>

<file path=ppt/tags/tag5.xml><?xml version="1.0" encoding="utf-8"?>
<p:tagLst xmlns:p="http://schemas.openxmlformats.org/presentationml/2006/main">
  <p:tag name="PA" val="v3.0.0"/>
  <p:tag name="KSO_WM_SCREEN_THEME_FLAG" val="Dlrq25wU2PGuGg5bbmjbDLcPAwMGgYdGUooPosQhcdswWqIo48WihmPyDbZ3LOtGXoHr+NxN2i9VYHzDY0C0nmQpIpXyo7kfoEwx/aWPbdw="/>
</p:tagLst>
</file>

<file path=ppt/tags/tag6.xml><?xml version="1.0" encoding="utf-8"?>
<p:tagLst xmlns:p="http://schemas.openxmlformats.org/presentationml/2006/main">
  <p:tag name="PA" val="v3.0.0"/>
  <p:tag name="KSO_WM_SCREEN_THEME_FLAG" val="Dlrq25wU2PGuGg5bbmjbDLcPAwMGgYdGUooPosQhcdswWqIo48WihmPyDbZ3LOtGXoHr+NxN2i9VYHzDY0C0nmQpIpXyo7kfoEwx/aWPbdw="/>
</p:tagLst>
</file>

<file path=ppt/tags/tag7.xml><?xml version="1.0" encoding="utf-8"?>
<p:tagLst xmlns:p="http://schemas.openxmlformats.org/presentationml/2006/main">
  <p:tag name="PA" val="v3.0.0"/>
  <p:tag name="KSO_WM_SCREEN_THEME_FLAG" val="Dlrq25wU2PGuGg5bbmjbDLcPAwMGgYdGUooPosQhcdswWqIo48WihmPyDbZ3LOtGXoHr+NxN2i9VYHzDY0C0nmQpIpXyo7kfoEwx/aWPbdw="/>
</p:tagLst>
</file>

<file path=ppt/tags/tag8.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ags/tag9.xml><?xml version="1.0" encoding="utf-8"?>
<p:tagLst xmlns:p="http://schemas.openxmlformats.org/presentationml/2006/main">
  <p:tag name="GENSWF_ADVANCE_TIME" val="0.00"/>
  <p:tag name="ISPRING_SLIDE_INDENT_LEVEL" val="0"/>
  <p:tag name="ISPRING_CUSTOM_TIMING_USED" val="0"/>
  <p:tag name="KSO_WM_SCREEN_THEME_FLAG" val="Dlrq25wU2PGuGg5bbmjbDLcPAwMGgYdGUooPosQhcdswWqIo48WihmPyDbZ3LOtGXoHr+NxN2i9VYHzDY0C0nmQpIpXyo7kfoEwx/aWPbdw="/>
</p:tagLst>
</file>

<file path=ppt/theme/theme1.xml><?xml version="1.0" encoding="utf-8"?>
<a:theme xmlns:a="http://schemas.openxmlformats.org/drawingml/2006/main" name="Office 主题">
  <a:themeElements>
    <a:clrScheme name="自定义 1038">
      <a:dk1>
        <a:sysClr val="windowText" lastClr="000000"/>
      </a:dk1>
      <a:lt1>
        <a:sysClr val="window" lastClr="FFFFFF"/>
      </a:lt1>
      <a:dk2>
        <a:srgbClr val="518823"/>
      </a:dk2>
      <a:lt2>
        <a:srgbClr val="99C04B"/>
      </a:lt2>
      <a:accent1>
        <a:srgbClr val="99C04B"/>
      </a:accent1>
      <a:accent2>
        <a:srgbClr val="518823"/>
      </a:accent2>
      <a:accent3>
        <a:srgbClr val="99C04B"/>
      </a:accent3>
      <a:accent4>
        <a:srgbClr val="518823"/>
      </a:accent4>
      <a:accent5>
        <a:srgbClr val="99C04B"/>
      </a:accent5>
      <a:accent6>
        <a:srgbClr val="518823"/>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7136</Words>
  <Application>WPS 演示</Application>
  <PresentationFormat>自定义</PresentationFormat>
  <Paragraphs>311</Paragraphs>
  <Slides>39</Slides>
  <Notes>23</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39</vt:i4>
      </vt:variant>
    </vt:vector>
  </HeadingPairs>
  <TitlesOfParts>
    <vt:vector size="54" baseType="lpstr">
      <vt:lpstr>Arial</vt:lpstr>
      <vt:lpstr>宋体</vt:lpstr>
      <vt:lpstr>Wingdings</vt:lpstr>
      <vt:lpstr>微软雅黑</vt:lpstr>
      <vt:lpstr>仿宋_GB2312</vt:lpstr>
      <vt:lpstr>仿宋</vt:lpstr>
      <vt:lpstr>DFKai-SB</vt:lpstr>
      <vt:lpstr>MingLiU-ExtB</vt:lpstr>
      <vt:lpstr>Impact</vt:lpstr>
      <vt:lpstr>Arial Unicode MS</vt:lpstr>
      <vt:lpstr>Arial Black</vt:lpstr>
      <vt:lpstr>Calibri</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我国历史上的武汉</vt:lpstr>
      <vt:lpstr>我国历史上的武汉</vt:lpstr>
      <vt:lpstr>我国历史上的武汉</vt:lpstr>
      <vt:lpstr>我国历史上的武汉</vt:lpstr>
      <vt:lpstr>我国历史上的武汉</vt:lpstr>
      <vt:lpstr>我国历史上的武汉</vt:lpstr>
      <vt:lpstr>古今的医学成就</vt:lpstr>
      <vt:lpstr>古今的医学成就</vt:lpstr>
      <vt:lpstr>PowerPoint 演示文稿</vt:lpstr>
      <vt:lpstr>PowerPoint 演示文稿</vt:lpstr>
      <vt:lpstr>我国古代科举制度的变革</vt:lpstr>
      <vt:lpstr>PowerPoint 演示文稿</vt:lpstr>
      <vt:lpstr>标题栏文本</vt:lpstr>
      <vt:lpstr>中外法治建设</vt:lpstr>
      <vt:lpstr>中外法治建设</vt:lpstr>
      <vt:lpstr>港澳台问题</vt:lpstr>
      <vt:lpstr>PowerPoint 演示文稿</vt:lpstr>
      <vt:lpstr>PowerPoint 演示文稿</vt:lpstr>
      <vt:lpstr>边疆管理</vt:lpstr>
      <vt:lpstr>边疆管理</vt:lpstr>
      <vt:lpstr>边疆管理</vt:lpstr>
      <vt:lpstr>我国的外交政策</vt:lpstr>
      <vt:lpstr>我国的外交政策</vt:lpstr>
      <vt:lpstr>PowerPoint 演示文稿</vt:lpstr>
      <vt:lpstr>PowerPoint 演示文稿</vt:lpstr>
      <vt:lpstr>标题栏文本</vt:lpstr>
      <vt:lpstr>三角贸易</vt:lpstr>
      <vt:lpstr>美国内战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creator/>
  <cp:keywords>RP</cp:keywords>
  <dc:description>RP</dc:description>
  <dc:subject>RP</dc:subject>
  <cp:category>RP</cp:category>
  <cp:lastModifiedBy>汤才凌</cp:lastModifiedBy>
  <cp:revision>44</cp:revision>
  <dcterms:created xsi:type="dcterms:W3CDTF">2015-05-05T08:02:00Z</dcterms:created>
  <dcterms:modified xsi:type="dcterms:W3CDTF">2020-07-03T12:58:40Z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