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0"/>
  </p:notesMasterIdLst>
  <p:sldIdLst>
    <p:sldId id="674" r:id="rId4"/>
    <p:sldId id="680" r:id="rId5"/>
    <p:sldId id="665" r:id="rId6"/>
    <p:sldId id="664" r:id="rId7"/>
    <p:sldId id="661" r:id="rId8"/>
    <p:sldId id="662" r:id="rId9"/>
    <p:sldId id="633" r:id="rId10"/>
    <p:sldId id="625" r:id="rId11"/>
    <p:sldId id="681" r:id="rId12"/>
    <p:sldId id="637" r:id="rId13"/>
    <p:sldId id="638" r:id="rId14"/>
    <p:sldId id="496" r:id="rId15"/>
    <p:sldId id="678" r:id="rId16"/>
    <p:sldId id="667" r:id="rId17"/>
    <p:sldId id="668" r:id="rId18"/>
    <p:sldId id="66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20" autoAdjust="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3537A-2864-42A7-B6E3-8DC081706BB5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0D126-A278-4582-9EC5-3D943DC5E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3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0D126-A278-4582-9EC5-3D943DC5E7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50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0D126-A278-4582-9EC5-3D943DC5E7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7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0D126-A278-4582-9EC5-3D943DC5E7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4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0D126-A278-4582-9EC5-3D943DC5E7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9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0D126-A278-4582-9EC5-3D943DC5E76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60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C2A620DF-C987-4BD5-81D8-EC0B06E34D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936E2835-B017-4E4E-AE23-BB68826F9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88C8E09C-8143-46FD-89E5-432819A72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89104C1-28FF-4727-862E-8D943E171D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0D126-A278-4582-9EC5-3D943DC5E76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87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60A39-F3F5-4DFF-A320-303C65E0F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8AB9AA0-5722-41D5-8C13-6D19111EF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2F076-7BE8-4653-B740-8706A9EC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271BC4-C586-4CE1-9DAB-658A076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CA1A00-2BD5-4208-98A7-C97457A2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3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293627-6E02-497B-9C02-B47E5F09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47BC4-3C84-443C-8ABD-BDD9DF543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3E47F-62E8-4BC3-902D-3CFC964F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E357-5574-4690-B7BC-5D9DD3CF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6E334A-099B-4636-8481-F5C0A46C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30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F128D55-0645-4FCF-9E8B-F93F5ED01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ECCC50-8FC4-4F2A-BB46-E54018D6F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86DA8A-1F45-433B-952B-7866FEA29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AF21D2-6435-4539-A23C-F3E44139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DA7B6E-442B-42E5-9C22-B0E9E9C5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41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C678B-F4EF-402C-930A-860A9C6917DD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2A43-3786-49F0-B831-D64283C749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30321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0C011-CDBF-4FB9-995C-759E61165888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06CF-0453-47D5-95CA-2DC83D503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401005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B8C8-394C-4909-B8F1-62A8471E6CC5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66E6-7D5C-45FE-A900-B8ED70FEA4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508375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71182-57B8-4346-9D53-3FCFA8A8816A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70AC9-22EB-44D9-ADC2-7C99A5264D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426067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973E-E9DF-4BFC-8E55-D212DA60C1E6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534B5-E34E-47BB-B9B1-BAB4896ED9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3793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617B-72F2-4C02-81CA-F00510738FA3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9558-CAD1-4EDE-A50C-BC5B0A2B05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503312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6DB2-673F-494A-B78C-F6FBBD839653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FB8D-843D-4AF6-B858-08A12598E8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448767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81F41-4CA0-430D-BACA-292A3035160A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CD99C-CC73-4F65-9721-E24F24847B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2536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DC2CA-4156-4CC4-BD77-5EC725F3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C56A7A-25DB-47C0-BDBD-A0181C1F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3B9D83-CAAF-4F41-AC12-1C465964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D29093-9424-492F-8E2A-3DA0F8C6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352DE5-9D14-4C12-8567-1516A721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004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3050-1E9E-49B8-B6E5-04932ED14D88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229BF-0D7A-4F1C-BBF6-368851E3B2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988073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F296-A06C-4449-94D8-5CA2152F2393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8C0AC-1648-4D88-90F9-05E1B2F768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744993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AC27-8FD1-4C82-81CC-14A2ED77C0A3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238FF-672C-409A-A0CD-EB22484DC0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86723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C32CB-510F-4DC0-A3A9-020C8C681BC0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50174-320A-4FCD-8346-BE43A1A8DA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28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855E6BDB-9B54-43C5-BB28-F614F6B7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521412DF-65D1-4112-9035-AF6783E6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51E544F5-7FBD-4B26-8540-3210A275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552B8-480B-439C-87B3-50D55F76D7D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12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02475103-E46A-4195-93F6-0FBE95D7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49594222-62C4-411B-BE78-BE5F6F0E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C27BB42B-4048-4B21-8E68-C2E28B00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6ED5E-8CAC-4FC2-905E-3FA0C2BA56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877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8D0F58FF-2DF1-42A9-8B78-EEA52AEC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7142EDA0-4661-4C50-BCFF-46191100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34BB6CAF-4AE7-4163-995B-C804AAF6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DA6D7-14AA-41D4-838F-8F6D5F3986C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61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59F8EAB3-30B5-4D5C-B05D-C0A8888D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BD1D3050-90AB-4C45-9DD6-6E2CA565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444D1010-322B-4047-B593-413EF461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F1F96-D73C-4E65-B499-997EFEED4EE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578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1027">
            <a:extLst>
              <a:ext uri="{FF2B5EF4-FFF2-40B4-BE49-F238E27FC236}">
                <a16:creationId xmlns:a16="http://schemas.microsoft.com/office/drawing/2014/main" id="{88EBD066-FB22-4E86-989E-D44A0F33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>
            <a:extLst>
              <a:ext uri="{FF2B5EF4-FFF2-40B4-BE49-F238E27FC236}">
                <a16:creationId xmlns:a16="http://schemas.microsoft.com/office/drawing/2014/main" id="{C69EAFA5-FCC2-4FF5-A63F-03B87E7C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灯片编号占位符 1029">
            <a:extLst>
              <a:ext uri="{FF2B5EF4-FFF2-40B4-BE49-F238E27FC236}">
                <a16:creationId xmlns:a16="http://schemas.microsoft.com/office/drawing/2014/main" id="{3A3D60EE-443D-47ED-83CF-77797B53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CA2A-C831-433E-8E0D-84329F6FB1B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47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1027">
            <a:extLst>
              <a:ext uri="{FF2B5EF4-FFF2-40B4-BE49-F238E27FC236}">
                <a16:creationId xmlns:a16="http://schemas.microsoft.com/office/drawing/2014/main" id="{FA8432D0-0A28-4ED7-86A2-595B1EA6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>
            <a:extLst>
              <a:ext uri="{FF2B5EF4-FFF2-40B4-BE49-F238E27FC236}">
                <a16:creationId xmlns:a16="http://schemas.microsoft.com/office/drawing/2014/main" id="{0853A965-58F2-4733-8E75-43C030BC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1029">
            <a:extLst>
              <a:ext uri="{FF2B5EF4-FFF2-40B4-BE49-F238E27FC236}">
                <a16:creationId xmlns:a16="http://schemas.microsoft.com/office/drawing/2014/main" id="{11728BFF-3E51-4098-8DA3-2508DA13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52C73-FB36-49D7-9635-F569F3A9FD8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8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F613C4-ADEE-4595-B46E-E7CDC839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298E51-659C-4712-807B-342F48F98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1AAD3-369F-43D1-9609-E6671FC1D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4CDB88-410E-4F73-8EAF-8003E318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6DE39-2717-455A-B6B3-28B05FD0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610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>
            <a:extLst>
              <a:ext uri="{FF2B5EF4-FFF2-40B4-BE49-F238E27FC236}">
                <a16:creationId xmlns:a16="http://schemas.microsoft.com/office/drawing/2014/main" id="{830BAEE3-8875-4924-889F-CFF30964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>
            <a:extLst>
              <a:ext uri="{FF2B5EF4-FFF2-40B4-BE49-F238E27FC236}">
                <a16:creationId xmlns:a16="http://schemas.microsoft.com/office/drawing/2014/main" id="{CDDEA091-4019-45E9-B276-5E0AD445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灯片编号占位符 1029">
            <a:extLst>
              <a:ext uri="{FF2B5EF4-FFF2-40B4-BE49-F238E27FC236}">
                <a16:creationId xmlns:a16="http://schemas.microsoft.com/office/drawing/2014/main" id="{53E44A5C-A38D-4580-95FE-E8857CF1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76DC5-3DB4-4F52-8649-56C8B89679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182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B3FFCBDA-EBC1-4BDD-A6DD-ADF8C1691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E56D505A-5938-44F0-BB0B-148B0906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38AD4C0A-27B1-46CC-A87A-FCC19B9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D3630-BD64-4AE5-A7CF-2DCF38A0BC1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12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1027">
            <a:extLst>
              <a:ext uri="{FF2B5EF4-FFF2-40B4-BE49-F238E27FC236}">
                <a16:creationId xmlns:a16="http://schemas.microsoft.com/office/drawing/2014/main" id="{41D4E2EB-3FF9-44BC-BB28-EE6828A0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>
            <a:extLst>
              <a:ext uri="{FF2B5EF4-FFF2-40B4-BE49-F238E27FC236}">
                <a16:creationId xmlns:a16="http://schemas.microsoft.com/office/drawing/2014/main" id="{FE0FE37C-5DAB-427F-B55A-2490255B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>
            <a:extLst>
              <a:ext uri="{FF2B5EF4-FFF2-40B4-BE49-F238E27FC236}">
                <a16:creationId xmlns:a16="http://schemas.microsoft.com/office/drawing/2014/main" id="{D0A9EA2E-B912-4F9C-82DD-329DD0D5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EADF3-E07C-462F-86B9-801E5DEF2A0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65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A5528E12-A3E1-48C7-8A16-205C6B5D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EB31D03E-FECC-442F-8094-69E995BB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95F6E074-CFCA-4BA0-B22E-A4514A82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79FFC-60FB-49B2-B468-79FDF01D2C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11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1027">
            <a:extLst>
              <a:ext uri="{FF2B5EF4-FFF2-40B4-BE49-F238E27FC236}">
                <a16:creationId xmlns:a16="http://schemas.microsoft.com/office/drawing/2014/main" id="{341581E1-44C2-4689-9CFD-AA55DC4B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>
            <a:extLst>
              <a:ext uri="{FF2B5EF4-FFF2-40B4-BE49-F238E27FC236}">
                <a16:creationId xmlns:a16="http://schemas.microsoft.com/office/drawing/2014/main" id="{CFC25725-E668-4A02-8B4E-A1BCB4FE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>
            <a:extLst>
              <a:ext uri="{FF2B5EF4-FFF2-40B4-BE49-F238E27FC236}">
                <a16:creationId xmlns:a16="http://schemas.microsoft.com/office/drawing/2014/main" id="{82282836-BE9F-4DC9-933F-FDCDA5AB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27690-33B8-4B87-A3E1-D981156495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48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3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7BEFA-484E-4A45-9C48-A4C50C57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7003C7-1901-423E-9246-C427A546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5B88-83C1-427F-9D3A-CFD3E6591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28112-281E-4509-B3ED-F5FBA328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BCF827-4660-4FCA-AD92-8B9DBEB0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3CE584-44EB-4265-9C91-DBA37ED1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7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15C387-4FFA-4322-8629-FA8A1D7C5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973308-221C-4DD5-A78A-506E3F4F5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334059-81E6-49FA-9C52-8E5D7E48F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9705BB2-5995-47E0-B99C-34D15B9DE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DB52D9-EA1C-4E12-A390-FC7453B8F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4133C6-E2F6-499E-BA45-1014745D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761ADE-3243-4200-A2B5-6F223819C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DD8E300-1FC7-427F-AFD3-170C5A4B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1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9AD60F-1870-4845-8155-D1DFF062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3FE1F4-C00C-4896-8C20-61C4022F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4FE28CC-4702-4659-889E-A9F97A0A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032319-23A0-46AE-8ADC-3B5EA34C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54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711A35-432E-42D5-AC8A-550AD3FC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25E0EB-9644-403D-9ED7-D55DDAB3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B819E9-9CA4-4DD1-87E8-29D5118F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3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597DA-2DB6-403B-AA46-523667CC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29DB17-662C-429B-8133-AF053B5B9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198D33B-078E-477F-8FB5-F296BCEF9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FA681B-91D2-4DCD-AF08-3A3C60C9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AEBBF4-9867-4B3A-BFE9-EB9B4133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4ADFFB-1FBD-4DA0-9DA1-FB8987DD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89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63851-A2A6-4368-A499-6768B4CD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EDEE8F6-7F15-4ED2-A682-FA74A7FA1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DEFE8D-0DBC-4CF0-9EA1-5E6E068BF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5F53BB-EC5B-47D2-B775-68184B88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D5DDBC-1591-4489-B682-F260912A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CE2ED3-A32D-4603-A612-AE6E211A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3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2E6CBEF-054E-4D31-9EEC-25DDBB33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8B1C81-F269-4534-858D-E3134DFE4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1FF148-E0E4-46E8-B7F1-6D7C0E972F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12D30-90CF-4DBD-A864-2D400FD1D78A}" type="datetimeFigureOut">
              <a:rPr lang="zh-CN" altLang="en-US" smtClean="0"/>
              <a:t>2019/4/12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5A8858-943D-4E18-862C-B6B60C1D6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51440-AF2D-4A31-86E2-64C01F187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F1F90-9E91-40F6-8B64-2FE9195E2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1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F2E6D83-8164-46B9-A773-61CA6B799E41}" type="datetimeFigureOut">
              <a:rPr lang="zh-CN" altLang="en-US"/>
              <a:pPr>
                <a:defRPr/>
              </a:pPr>
              <a:t>2019/4/12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691F080-51C6-4F6B-91A3-D9C88906CB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/>
          <a:ea typeface="宋体" charset="-122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5">
            <a:extLst>
              <a:ext uri="{FF2B5EF4-FFF2-40B4-BE49-F238E27FC236}">
                <a16:creationId xmlns:a16="http://schemas.microsoft.com/office/drawing/2014/main" id="{68361A89-8AF6-4A1B-8B03-BCC8B1D0B2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1026">
            <a:extLst>
              <a:ext uri="{FF2B5EF4-FFF2-40B4-BE49-F238E27FC236}">
                <a16:creationId xmlns:a16="http://schemas.microsoft.com/office/drawing/2014/main" id="{AF31A483-BB5D-4180-802A-86ED7921236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>
            <a:extLst>
              <a:ext uri="{FF2B5EF4-FFF2-40B4-BE49-F238E27FC236}">
                <a16:creationId xmlns:a16="http://schemas.microsoft.com/office/drawing/2014/main" id="{646A3CC7-0A3A-4A90-8FF6-F73E66B23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>
            <a:extLst>
              <a:ext uri="{FF2B5EF4-FFF2-40B4-BE49-F238E27FC236}">
                <a16:creationId xmlns:a16="http://schemas.microsoft.com/office/drawing/2014/main" id="{38047D04-743C-4FC1-B023-A34F9B058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030" name="灯片编号占位符 1029">
            <a:extLst>
              <a:ext uri="{FF2B5EF4-FFF2-40B4-BE49-F238E27FC236}">
                <a16:creationId xmlns:a16="http://schemas.microsoft.com/office/drawing/2014/main" id="{04FD884F-7216-4DC6-884A-C10FFF6E0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42A028-6E35-4487-9674-02F62EE0B7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89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6F01DE-C8B1-4F75-910A-0A3F2AD21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8" y="0"/>
            <a:ext cx="7497950" cy="7034543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400" dirty="0">
                <a:latin typeface="华文琥珀" panose="02010800040101010101" pitchFamily="2" charset="-122"/>
                <a:ea typeface="华文琥珀" panose="02010800040101010101" pitchFamily="2" charset="-122"/>
              </a:rPr>
              <a:t>发现你身边的的历史回升</a:t>
            </a:r>
            <a:endParaRPr lang="en-US" altLang="zh-CN" sz="44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武昌起义后山东独立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青岛立即呼应。山东独立被破坏后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革命党潜伏青岛准备起义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1912.1.27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夜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即墨起义并宣布独立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由于德国干涉和清兵镇压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,17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位志士被斩首示众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小测试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依据下列图片内涵和标题激活辛亥故事</a:t>
            </a:r>
          </a:p>
          <a:p>
            <a:endParaRPr lang="zh-CN" alt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299B15-241D-4B54-ACD9-9CEAB9D64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6" t="17872" r="17554" b="14128"/>
          <a:stretch/>
        </p:blipFill>
        <p:spPr>
          <a:xfrm>
            <a:off x="7685787" y="3685384"/>
            <a:ext cx="4506214" cy="2004740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6E8594E-9DA4-4245-A275-D97086F6E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" t="16234" r="10679" b="29229"/>
          <a:stretch/>
        </p:blipFill>
        <p:spPr>
          <a:xfrm>
            <a:off x="7685786" y="72447"/>
            <a:ext cx="4533374" cy="3401818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9DF2A59-31B0-4A4D-BF09-EC4275BF4B96}"/>
              </a:ext>
            </a:extLst>
          </p:cNvPr>
          <p:cNvSpPr/>
          <p:nvPr/>
        </p:nvSpPr>
        <p:spPr>
          <a:xfrm>
            <a:off x="9364906" y="5762570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第五集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A9D0C2-76B2-4986-A1A5-77CA4B148C84}"/>
              </a:ext>
            </a:extLst>
          </p:cNvPr>
          <p:cNvSpPr/>
          <p:nvPr/>
        </p:nvSpPr>
        <p:spPr>
          <a:xfrm>
            <a:off x="194733" y="5690124"/>
            <a:ext cx="70950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按图索骥</a:t>
            </a:r>
            <a:r>
              <a:rPr kumimoji="0" lang="en-US" altLang="zh-CN" sz="4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-</a:t>
            </a:r>
            <a:r>
              <a:rPr kumimoji="0" lang="zh-CN" altLang="en-US" sz="4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萍踪足印</a:t>
            </a:r>
            <a:r>
              <a:rPr kumimoji="0" lang="en-US" altLang="zh-CN" sz="4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-</a:t>
            </a:r>
            <a:r>
              <a:rPr kumimoji="0" lang="zh-CN" altLang="en-US" sz="4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</a:rPr>
              <a:t>钩沉往事</a:t>
            </a:r>
          </a:p>
        </p:txBody>
      </p:sp>
    </p:spTree>
    <p:extLst>
      <p:ext uri="{BB962C8B-B14F-4D97-AF65-F5344CB8AC3E}">
        <p14:creationId xmlns:p14="http://schemas.microsoft.com/office/powerpoint/2010/main" val="3980635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3C472EA-6974-43C0-A456-10050280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63649"/>
            <a:ext cx="12305154" cy="69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0201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5E20AB-6950-4900-9C7B-D412F67AE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308" r="13198"/>
          <a:stretch/>
        </p:blipFill>
        <p:spPr>
          <a:xfrm>
            <a:off x="0" y="21271"/>
            <a:ext cx="8070112" cy="67946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403F12-F3AA-474A-B795-04D576118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08" y="3418595"/>
            <a:ext cx="1338392" cy="1706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F669106-F082-4C06-BBD7-53F8E1B83CBE}"/>
              </a:ext>
            </a:extLst>
          </p:cNvPr>
          <p:cNvSpPr txBox="1"/>
          <p:nvPr/>
        </p:nvSpPr>
        <p:spPr>
          <a:xfrm>
            <a:off x="8070112" y="2601"/>
            <a:ext cx="4054813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孙中山</a:t>
            </a:r>
            <a:r>
              <a:rPr lang="en-US" altLang="zh-CN" sz="3200" dirty="0"/>
              <a:t>《</a:t>
            </a:r>
            <a:r>
              <a:rPr lang="zh-CN" altLang="en-US" sz="3200" dirty="0"/>
              <a:t>致邓泽如涵</a:t>
            </a:r>
            <a:r>
              <a:rPr lang="en-US" altLang="zh-CN" sz="3200" dirty="0"/>
              <a:t>》</a:t>
            </a:r>
            <a:r>
              <a:rPr lang="zh-CN" altLang="en-US" sz="3200" dirty="0"/>
              <a:t>说“弟不退位</a:t>
            </a:r>
            <a:r>
              <a:rPr lang="en-US" altLang="zh-CN" sz="3200" dirty="0"/>
              <a:t>,</a:t>
            </a:r>
            <a:r>
              <a:rPr lang="zh-CN" altLang="en-US" sz="3200" dirty="0"/>
              <a:t>则求今日之假共和犹未可得也</a:t>
            </a:r>
            <a:r>
              <a:rPr lang="en-US" altLang="zh-CN" sz="3200" dirty="0"/>
              <a:t>… …</a:t>
            </a:r>
            <a:r>
              <a:rPr lang="zh-CN" altLang="en-US" sz="3200" dirty="0"/>
              <a:t>弟恐生出自相残杀之战争</a:t>
            </a:r>
            <a:r>
              <a:rPr lang="en-US" altLang="zh-CN" sz="3200" dirty="0"/>
              <a:t>,</a:t>
            </a:r>
            <a:r>
              <a:rPr lang="zh-CN" altLang="en-US" sz="3200" dirty="0"/>
              <a:t>是以退让。”</a:t>
            </a:r>
          </a:p>
          <a:p>
            <a:r>
              <a:rPr lang="zh-CN" altLang="en-US" dirty="0"/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D8E79D-E1FA-4787-9751-FD98964BD841}"/>
              </a:ext>
            </a:extLst>
          </p:cNvPr>
          <p:cNvSpPr txBox="1"/>
          <p:nvPr/>
        </p:nvSpPr>
        <p:spPr>
          <a:xfrm>
            <a:off x="8070112" y="3300058"/>
            <a:ext cx="4054813" cy="33547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袁世凯具备孙中山缺少的财力、武力。在立宪派心中袁世凯是“统一”和“秩序”的象征。</a:t>
            </a:r>
            <a:endParaRPr lang="en-US" altLang="zh-CN" sz="3200" dirty="0"/>
          </a:p>
          <a:p>
            <a:r>
              <a:rPr lang="en-US" altLang="zh-CN" sz="3200" b="1" dirty="0"/>
              <a:t>----</a:t>
            </a:r>
            <a:r>
              <a:rPr lang="zh-CN" altLang="en-US" sz="2000" b="1" dirty="0"/>
              <a:t>陈旭麓</a:t>
            </a:r>
            <a:r>
              <a:rPr lang="en-US" altLang="zh-CN" sz="2000" b="1" dirty="0"/>
              <a:t>《</a:t>
            </a:r>
            <a:r>
              <a:rPr lang="zh-CN" altLang="en-US" sz="2000" b="1" dirty="0"/>
              <a:t>近代中国社会的新陈代谢</a:t>
            </a:r>
            <a:r>
              <a:rPr lang="en-US" altLang="zh-CN" sz="2000" b="1" dirty="0"/>
              <a:t>》</a:t>
            </a:r>
            <a:r>
              <a:rPr lang="zh-CN" altLang="en-US" sz="2000" b="1" dirty="0"/>
              <a:t>第</a:t>
            </a:r>
            <a:r>
              <a:rPr lang="en-US" altLang="zh-CN" sz="2000" b="1" dirty="0"/>
              <a:t>354</a:t>
            </a:r>
            <a:r>
              <a:rPr lang="zh-CN" altLang="en-US" sz="2000" b="1" dirty="0"/>
              <a:t>页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59290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E2BB8B-1AE8-4F9D-8FF3-8E2752A2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71438"/>
            <a:ext cx="85725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“革命退场，立宪进场”</a:t>
            </a:r>
          </a:p>
        </p:txBody>
      </p:sp>
      <p:sp>
        <p:nvSpPr>
          <p:cNvPr id="16387" name="内容占位符 2">
            <a:extLst>
              <a:ext uri="{FF2B5EF4-FFF2-40B4-BE49-F238E27FC236}">
                <a16:creationId xmlns:a16="http://schemas.microsoft.com/office/drawing/2014/main" id="{1698D433-B28E-4B89-B4D4-B7EE6CE75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563" y="1071564"/>
            <a:ext cx="7072312" cy="1214437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zh-CN" altLang="en-US"/>
              <a:t>“革命”</a:t>
            </a:r>
            <a:r>
              <a:rPr lang="en-US" altLang="zh-CN"/>
              <a:t>:</a:t>
            </a:r>
            <a:r>
              <a:rPr lang="zh-CN" altLang="en-US"/>
              <a:t>暴力手段“除旧布新”</a:t>
            </a:r>
            <a:endParaRPr lang="en-US" altLang="zh-CN"/>
          </a:p>
          <a:p>
            <a:r>
              <a:rPr lang="zh-CN" altLang="en-US"/>
              <a:t>“立宪”</a:t>
            </a:r>
            <a:r>
              <a:rPr lang="en-US" altLang="zh-CN"/>
              <a:t>:</a:t>
            </a:r>
            <a:r>
              <a:rPr lang="zh-CN" altLang="en-US"/>
              <a:t>现代社会“立国根基”</a:t>
            </a:r>
          </a:p>
        </p:txBody>
      </p:sp>
      <p:pic>
        <p:nvPicPr>
          <p:cNvPr id="13" name="Picture 2" descr="这位民国的缔造者之一在民国成立仅仅一年就黯然离世，年仅32岁">
            <a:extLst>
              <a:ext uri="{FF2B5EF4-FFF2-40B4-BE49-F238E27FC236}">
                <a16:creationId xmlns:a16="http://schemas.microsoft.com/office/drawing/2014/main" id="{A02BD11F-EEC6-48F2-84C4-DF9B6FFA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r="15482" b="10422"/>
          <a:stretch>
            <a:fillRect/>
          </a:stretch>
        </p:blipFill>
        <p:spPr bwMode="auto">
          <a:xfrm>
            <a:off x="245286" y="4079616"/>
            <a:ext cx="1474757" cy="191698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777C5B-990D-4989-A878-90A9E9728E0A}"/>
              </a:ext>
            </a:extLst>
          </p:cNvPr>
          <p:cNvSpPr txBox="1"/>
          <p:nvPr/>
        </p:nvSpPr>
        <p:spPr>
          <a:xfrm>
            <a:off x="3007252" y="3619365"/>
            <a:ext cx="7000875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49" charset="-122"/>
                <a:ea typeface="黑体" pitchFamily="2" charset="-122"/>
              </a:rPr>
              <a:t>国民党人物中，袁之最忌者唯宋教仁。    </a:t>
            </a:r>
            <a:r>
              <a:rPr lang="en-U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黑体" pitchFamily="2" charset="-122"/>
              </a:rPr>
              <a:t>——</a:t>
            </a:r>
            <a:r>
              <a:rPr lang="en-U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49" charset="-122"/>
                <a:ea typeface="黑体" pitchFamily="2" charset="-122"/>
              </a:rPr>
              <a:t>《</a:t>
            </a:r>
            <a:r>
              <a: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49" charset="-122"/>
                <a:ea typeface="黑体" pitchFamily="2" charset="-122"/>
              </a:rPr>
              <a:t>谭人凤集</a:t>
            </a:r>
            <a:r>
              <a:rPr lang="en-U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49" charset="-122"/>
                <a:ea typeface="黑体" pitchFamily="2" charset="-122"/>
              </a:rPr>
              <a:t>》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CB930CE-2F50-41D3-BAE3-CE41EDBA919F}"/>
              </a:ext>
            </a:extLst>
          </p:cNvPr>
          <p:cNvCxnSpPr>
            <a:stCxn id="22" idx="3"/>
          </p:cNvCxnSpPr>
          <p:nvPr/>
        </p:nvCxnSpPr>
        <p:spPr>
          <a:xfrm>
            <a:off x="1000119" y="1035827"/>
            <a:ext cx="2895920" cy="1321612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57836D1-6877-4740-B341-21DC92327BC5}"/>
              </a:ext>
            </a:extLst>
          </p:cNvPr>
          <p:cNvCxnSpPr>
            <a:stCxn id="22" idx="3"/>
            <a:endCxn id="24" idx="1"/>
          </p:cNvCxnSpPr>
          <p:nvPr/>
        </p:nvCxnSpPr>
        <p:spPr>
          <a:xfrm>
            <a:off x="1000119" y="1035827"/>
            <a:ext cx="10370641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624EB08-ADE0-4248-BC79-4DEEDCB6AEB0}"/>
              </a:ext>
            </a:extLst>
          </p:cNvPr>
          <p:cNvCxnSpPr>
            <a:endCxn id="24" idx="1"/>
          </p:cNvCxnSpPr>
          <p:nvPr/>
        </p:nvCxnSpPr>
        <p:spPr>
          <a:xfrm flipV="1">
            <a:off x="8537516" y="1035827"/>
            <a:ext cx="2833244" cy="132161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B539F5-9BE9-482F-88DD-FF33B3FCEC91}"/>
              </a:ext>
            </a:extLst>
          </p:cNvPr>
          <p:cNvSpPr txBox="1"/>
          <p:nvPr/>
        </p:nvSpPr>
        <p:spPr>
          <a:xfrm>
            <a:off x="261455" y="214290"/>
            <a:ext cx="738664" cy="16430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00000"/>
            </a:solidFill>
            <a:miter/>
          </a:ln>
        </p:spPr>
        <p:txBody>
          <a:bodyPr vert="eaVert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内阁制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4A3EFB-7043-4BDC-B22F-E27DED0751DF}"/>
              </a:ext>
            </a:extLst>
          </p:cNvPr>
          <p:cNvSpPr txBox="1"/>
          <p:nvPr/>
        </p:nvSpPr>
        <p:spPr>
          <a:xfrm>
            <a:off x="11370760" y="214290"/>
            <a:ext cx="738664" cy="16430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00000"/>
            </a:solidFill>
            <a:miter/>
          </a:ln>
        </p:spPr>
        <p:txBody>
          <a:bodyPr vert="eaVert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总统制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F40587-B10F-4CC8-B87C-4ADC53FC13D0}"/>
              </a:ext>
            </a:extLst>
          </p:cNvPr>
          <p:cNvSpPr txBox="1"/>
          <p:nvPr/>
        </p:nvSpPr>
        <p:spPr>
          <a:xfrm>
            <a:off x="5310182" y="2310252"/>
            <a:ext cx="164307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00000"/>
            </a:solidFill>
            <a:miter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超议会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C0C15F-9C0D-4FBC-A6D0-8F7C2421144A}"/>
              </a:ext>
            </a:extLst>
          </p:cNvPr>
          <p:cNvSpPr txBox="1"/>
          <p:nvPr/>
        </p:nvSpPr>
        <p:spPr>
          <a:xfrm>
            <a:off x="3080324" y="2959809"/>
            <a:ext cx="6500858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宪法起草委员会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--《</a:t>
            </a: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天坛宪法草案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32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0EB2D7FA-D6F1-4E59-A0BE-1BAE438A824E}"/>
              </a:ext>
            </a:extLst>
          </p:cNvPr>
          <p:cNvSpPr/>
          <p:nvPr/>
        </p:nvSpPr>
        <p:spPr>
          <a:xfrm>
            <a:off x="194908" y="2488025"/>
            <a:ext cx="1857375" cy="92868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000000"/>
                </a:solidFill>
                <a:latin typeface="Arial"/>
                <a:ea typeface="宋体"/>
              </a:rPr>
              <a:t>国民党</a:t>
            </a:r>
          </a:p>
        </p:txBody>
      </p:sp>
      <p:sp>
        <p:nvSpPr>
          <p:cNvPr id="38" name="左箭头 37">
            <a:extLst>
              <a:ext uri="{FF2B5EF4-FFF2-40B4-BE49-F238E27FC236}">
                <a16:creationId xmlns:a16="http://schemas.microsoft.com/office/drawing/2014/main" id="{AEE5B3C5-CC7E-4559-BA68-9C5CDF392CEF}"/>
              </a:ext>
            </a:extLst>
          </p:cNvPr>
          <p:cNvSpPr/>
          <p:nvPr/>
        </p:nvSpPr>
        <p:spPr>
          <a:xfrm>
            <a:off x="10258325" y="2519920"/>
            <a:ext cx="1643062" cy="928688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solidFill>
                  <a:srgbClr val="000000"/>
                </a:solidFill>
                <a:latin typeface="Arial"/>
                <a:ea typeface="宋体"/>
              </a:rPr>
              <a:t>北洋系</a:t>
            </a:r>
          </a:p>
        </p:txBody>
      </p:sp>
      <p:sp>
        <p:nvSpPr>
          <p:cNvPr id="39" name="流程图: 或者 38">
            <a:extLst>
              <a:ext uri="{FF2B5EF4-FFF2-40B4-BE49-F238E27FC236}">
                <a16:creationId xmlns:a16="http://schemas.microsoft.com/office/drawing/2014/main" id="{FD710CFA-E4C4-4234-8830-C05083AFFE9C}"/>
              </a:ext>
            </a:extLst>
          </p:cNvPr>
          <p:cNvSpPr/>
          <p:nvPr/>
        </p:nvSpPr>
        <p:spPr>
          <a:xfrm>
            <a:off x="1809750" y="4571996"/>
            <a:ext cx="8858250" cy="2255447"/>
          </a:xfrm>
          <a:prstGeom prst="flowChartOr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40" name="Picture 14" descr="http://www.chinahexie.org.cn/uploads/allimg/110928/8_110928134618_1.jpg">
            <a:extLst>
              <a:ext uri="{FF2B5EF4-FFF2-40B4-BE49-F238E27FC236}">
                <a16:creationId xmlns:a16="http://schemas.microsoft.com/office/drawing/2014/main" id="{47CC4B25-A9D8-4201-802A-4BE6ABBF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24376" r="7500" b="24062"/>
          <a:stretch>
            <a:fillRect/>
          </a:stretch>
        </p:blipFill>
        <p:spPr bwMode="auto">
          <a:xfrm rot="560131">
            <a:off x="5765133" y="4829336"/>
            <a:ext cx="776077" cy="10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1">
            <a:extLst>
              <a:ext uri="{FF2B5EF4-FFF2-40B4-BE49-F238E27FC236}">
                <a16:creationId xmlns:a16="http://schemas.microsoft.com/office/drawing/2014/main" id="{C7E3E05E-7B4C-464A-9D05-D08658A0A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144" y="4901684"/>
            <a:ext cx="2357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</a:rPr>
              <a:t>法律程序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664CE9BA-B6D9-4E2A-9086-DC174F6A8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272" y="4851259"/>
            <a:ext cx="235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000000"/>
                </a:solidFill>
              </a:rPr>
              <a:t>革命手段</a:t>
            </a:r>
          </a:p>
        </p:txBody>
      </p:sp>
      <p:sp>
        <p:nvSpPr>
          <p:cNvPr id="46" name="七角星 45">
            <a:extLst>
              <a:ext uri="{FF2B5EF4-FFF2-40B4-BE49-F238E27FC236}">
                <a16:creationId xmlns:a16="http://schemas.microsoft.com/office/drawing/2014/main" id="{856AB7BA-CD6E-40B0-B615-701BC21A6D25}"/>
              </a:ext>
            </a:extLst>
          </p:cNvPr>
          <p:cNvSpPr/>
          <p:nvPr/>
        </p:nvSpPr>
        <p:spPr>
          <a:xfrm>
            <a:off x="3080324" y="3958923"/>
            <a:ext cx="6286500" cy="813719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二次革命</a:t>
            </a:r>
            <a:endParaRPr lang="en-US" altLang="zh-CN" sz="40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036DEB8C-59A7-49FD-8EC7-906A83B1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5769473"/>
            <a:ext cx="3857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</a:rPr>
              <a:t>革命再次被唤醒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72A16B98-3845-44E0-B0D8-99A297512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4" y="5742757"/>
            <a:ext cx="3857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</a:rPr>
              <a:t>立宪突然被叫停</a:t>
            </a:r>
          </a:p>
        </p:txBody>
      </p:sp>
      <p:pic>
        <p:nvPicPr>
          <p:cNvPr id="13331" name="Picture 19" descr="http://d.hiphotos.baidu.com/baike/crop%3D0%2C69%2C636%2C420%3Bc0%3Dbaike80%2C5%2C5%2C80%2C26/sign=97c41b1eacc27d1eb169618426e58158/7a899e510fb30f24015c45b9c095d143ac4b0341.jpg">
            <a:extLst>
              <a:ext uri="{FF2B5EF4-FFF2-40B4-BE49-F238E27FC236}">
                <a16:creationId xmlns:a16="http://schemas.microsoft.com/office/drawing/2014/main" id="{8F16777A-A7AD-43E2-885C-2EC5B851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r="16273"/>
          <a:stretch>
            <a:fillRect/>
          </a:stretch>
        </p:blipFill>
        <p:spPr bwMode="auto">
          <a:xfrm>
            <a:off x="75338" y="4071920"/>
            <a:ext cx="1734412" cy="191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http://i9.qhimg.com/dr/200__/t0199e50d3cac587f1a.jpg">
            <a:extLst>
              <a:ext uri="{FF2B5EF4-FFF2-40B4-BE49-F238E27FC236}">
                <a16:creationId xmlns:a16="http://schemas.microsoft.com/office/drawing/2014/main" id="{C2ADA08F-5D1A-4E70-882F-D12575EF3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81" y="3992034"/>
            <a:ext cx="1480043" cy="212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37" grpId="0" animBg="1" autoUpdateAnimBg="0"/>
      <p:bldP spid="38" grpId="0" animBg="1" autoUpdateAnimBg="0"/>
      <p:bldP spid="39" grpId="0" animBg="1" autoUpdateAnimBg="0"/>
      <p:bldP spid="42" grpId="0" autoUpdateAnimBg="0"/>
      <p:bldP spid="44" grpId="0" autoUpdateAnimBg="0"/>
      <p:bldP spid="46" grpId="0" animBg="1" autoUpdateAnimBg="0"/>
      <p:bldP spid="47" grpId="0" autoUpdateAnimBg="0"/>
      <p:bldP spid="4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084126F-4F5E-44C2-8F1B-CB00667833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06" y="50260"/>
            <a:ext cx="6064293" cy="48412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749D87-6CE0-4C07-B49D-D59486DF23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4867" y="1682524"/>
            <a:ext cx="6697133" cy="5065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64D5EF3-20DF-419F-AA5A-CA5A791D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355920" y="0"/>
            <a:ext cx="2871813" cy="1712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754EE1-2934-4D8A-95AF-0898170464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7501" y="4891556"/>
            <a:ext cx="3083964" cy="19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101D4E3-DD1C-4B0E-9DA4-81D31F52C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8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D1186-F63F-45B2-BE78-03ED9CA4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283"/>
            <a:ext cx="12192000" cy="680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1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BA7343-E028-4481-AA48-DCCED639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765E3-0782-40EC-A36D-5F75F729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CA0EC6-5F88-49F8-BB5E-D98785619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F12659-2B05-4CF3-8118-B213370D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71" y="16933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1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E74D448-ABDE-4833-B6B4-59C55430B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0" y="1413937"/>
            <a:ext cx="4287930" cy="42181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FD1E5650-7DB9-4D00-81A8-602C665BD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r="18551"/>
          <a:stretch/>
        </p:blipFill>
        <p:spPr>
          <a:xfrm>
            <a:off x="4887058" y="1402784"/>
            <a:ext cx="6810993" cy="43968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4493178-86EE-458A-8AC9-669C5027E05B}"/>
              </a:ext>
            </a:extLst>
          </p:cNvPr>
          <p:cNvSpPr txBox="1"/>
          <p:nvPr/>
        </p:nvSpPr>
        <p:spPr>
          <a:xfrm>
            <a:off x="538070" y="609203"/>
            <a:ext cx="111498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/>
              <a:t>从深处和细处探讨：一、何以“通向革命”？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6E1399-8D46-4590-95EA-8A8C6776D156}"/>
              </a:ext>
            </a:extLst>
          </p:cNvPr>
          <p:cNvSpPr txBox="1"/>
          <p:nvPr/>
        </p:nvSpPr>
        <p:spPr>
          <a:xfrm>
            <a:off x="493949" y="5632126"/>
            <a:ext cx="111939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dirty="0"/>
              <a:t>二、怎奈“民国纠结”？三、几度“钟山风雨</a:t>
            </a:r>
            <a:r>
              <a:rPr lang="en-US" altLang="zh-CN" sz="4000" b="1" dirty="0"/>
              <a:t>”</a:t>
            </a:r>
            <a:r>
              <a:rPr lang="zh-CN" altLang="en-US" sz="4000" b="1" dirty="0"/>
              <a:t>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5F82F43-4EAC-4248-9307-550DBAAEE888}"/>
              </a:ext>
            </a:extLst>
          </p:cNvPr>
          <p:cNvSpPr/>
          <p:nvPr/>
        </p:nvSpPr>
        <p:spPr>
          <a:xfrm>
            <a:off x="8877670" y="3506673"/>
            <a:ext cx="2810275" cy="1914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◆革命的背景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◆革命的经过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◆革命的结果</a:t>
            </a: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F830D0-5A5E-42EB-AAE3-335CB8B45AF2}"/>
              </a:ext>
            </a:extLst>
          </p:cNvPr>
          <p:cNvSpPr txBox="1"/>
          <p:nvPr/>
        </p:nvSpPr>
        <p:spPr>
          <a:xfrm>
            <a:off x="8096009" y="1517718"/>
            <a:ext cx="615553" cy="38887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800" dirty="0"/>
              <a:t>穿越历史的面相和图谱</a:t>
            </a:r>
          </a:p>
        </p:txBody>
      </p:sp>
    </p:spTree>
    <p:extLst>
      <p:ext uri="{BB962C8B-B14F-4D97-AF65-F5344CB8AC3E}">
        <p14:creationId xmlns:p14="http://schemas.microsoft.com/office/powerpoint/2010/main" val="9664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EB3B3C-8750-4404-A171-3AD4F3055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5FA236-316D-425A-9210-B78D58FDB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295" y="5879908"/>
            <a:ext cx="7474344" cy="4999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14B6B57-1E67-44E9-B783-8DECDC650F94}"/>
              </a:ext>
            </a:extLst>
          </p:cNvPr>
          <p:cNvSpPr/>
          <p:nvPr/>
        </p:nvSpPr>
        <p:spPr>
          <a:xfrm>
            <a:off x="461727" y="3060071"/>
            <a:ext cx="3422210" cy="33197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36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知否   知否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/>
              <a:t>通往“革命之路”？</a:t>
            </a:r>
            <a:endParaRPr lang="en-US" altLang="zh-CN" sz="2800" dirty="0"/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历史的必然！</a:t>
            </a:r>
            <a:endParaRPr lang="en-US" altLang="zh-CN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endParaRPr lang="en-US" altLang="zh-CN" sz="3200" dirty="0"/>
          </a:p>
          <a:p>
            <a:pPr algn="ctr"/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949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文字, 报纸&#10;&#10;已生成极高可信度的说明">
            <a:extLst>
              <a:ext uri="{FF2B5EF4-FFF2-40B4-BE49-F238E27FC236}">
                <a16:creationId xmlns:a16="http://schemas.microsoft.com/office/drawing/2014/main" id="{CAD90ABE-ECEE-4C6C-BE11-919E69DC3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66"/>
          <a:stretch/>
        </p:blipFill>
        <p:spPr>
          <a:xfrm>
            <a:off x="0" y="0"/>
            <a:ext cx="7007088" cy="301413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E2DC5E-CDDA-46E4-A005-3B797C9CF9EC}"/>
              </a:ext>
            </a:extLst>
          </p:cNvPr>
          <p:cNvSpPr txBox="1"/>
          <p:nvPr/>
        </p:nvSpPr>
        <p:spPr>
          <a:xfrm>
            <a:off x="7007088" y="50791"/>
            <a:ext cx="5184912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1895</a:t>
            </a:r>
            <a:r>
              <a:rPr lang="zh-CN" altLang="en-US" sz="3200" dirty="0">
                <a:solidFill>
                  <a:schemeClr val="bg1"/>
                </a:solidFill>
              </a:rPr>
              <a:t>年，光绪皇帝发出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zh-CN" altLang="en-US" sz="3200" dirty="0">
                <a:solidFill>
                  <a:schemeClr val="bg1"/>
                </a:solidFill>
              </a:rPr>
              <a:t>“何以为国”的痛苦发问！</a:t>
            </a:r>
            <a:endParaRPr lang="en-US" altLang="zh-CN" sz="3200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---《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光绪朝朱批奏折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120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辑）中华书局影印本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1996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年版第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643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6B7789-5803-46CC-837C-894602392935}"/>
              </a:ext>
            </a:extLst>
          </p:cNvPr>
          <p:cNvSpPr txBox="1"/>
          <p:nvPr/>
        </p:nvSpPr>
        <p:spPr>
          <a:xfrm>
            <a:off x="7007082" y="1913462"/>
            <a:ext cx="518491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1895</a:t>
            </a:r>
            <a:r>
              <a:rPr lang="zh-CN" altLang="en-US" sz="3200" dirty="0">
                <a:solidFill>
                  <a:schemeClr val="bg1"/>
                </a:solidFill>
              </a:rPr>
              <a:t>年</a:t>
            </a:r>
            <a:r>
              <a:rPr lang="en-US" altLang="zh-CN" sz="3200" dirty="0">
                <a:solidFill>
                  <a:schemeClr val="bg1"/>
                </a:solidFill>
              </a:rPr>
              <a:t>,</a:t>
            </a:r>
            <a:r>
              <a:rPr lang="zh-CN" altLang="en-US" sz="3200" dirty="0">
                <a:solidFill>
                  <a:schemeClr val="bg1"/>
                </a:solidFill>
              </a:rPr>
              <a:t>两位文人几乎同时出现于中国政治舞台！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E1995E-7E30-43BC-B9B1-4AB23001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7987"/>
            <a:ext cx="7007082" cy="373396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2AD3391-12E3-4C5D-9CE6-1DAB4A318B23}"/>
              </a:ext>
            </a:extLst>
          </p:cNvPr>
          <p:cNvSpPr/>
          <p:nvPr/>
        </p:nvSpPr>
        <p:spPr>
          <a:xfrm>
            <a:off x="0" y="3082491"/>
            <a:ext cx="6942667" cy="1319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◎</a:t>
            </a:r>
            <a:r>
              <a:rPr lang="en-US" altLang="zh-CN" sz="2800" b="1" dirty="0"/>
              <a:t>1897.11,</a:t>
            </a:r>
            <a:r>
              <a:rPr lang="zh-CN" altLang="en-US" sz="2800" b="1" dirty="0"/>
              <a:t>德国借“巨野教案”侵占胶州湾</a:t>
            </a:r>
            <a:r>
              <a:rPr lang="en-US" altLang="zh-CN" sz="2800" b="1" dirty="0"/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◎</a:t>
            </a:r>
            <a:r>
              <a:rPr lang="en-US" altLang="zh-CN" sz="2800" b="1" dirty="0"/>
              <a:t>1898.3</a:t>
            </a:r>
            <a:r>
              <a:rPr lang="zh-CN" altLang="en-US" sz="2800" b="1" dirty="0"/>
              <a:t>月迫使清廷签订</a:t>
            </a:r>
            <a:r>
              <a:rPr lang="en-US" altLang="zh-CN" sz="2800" b="1" dirty="0"/>
              <a:t>《</a:t>
            </a:r>
            <a:r>
              <a:rPr lang="zh-CN" altLang="en-US" sz="2800" b="1" dirty="0"/>
              <a:t>胶澳租界条约</a:t>
            </a:r>
            <a:r>
              <a:rPr lang="en-US" altLang="zh-CN" sz="2800" b="1" dirty="0"/>
              <a:t>》</a:t>
            </a:r>
            <a:endParaRPr lang="zh-CN" altLang="en-US" sz="28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941AC1-7D05-4AD4-9CC4-F59D8D72E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533" y="5059520"/>
            <a:ext cx="2548461" cy="17984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628702C-AA4B-4224-BBCB-FDF0E46CD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51" r="12074" b="17272"/>
          <a:stretch/>
        </p:blipFill>
        <p:spPr>
          <a:xfrm>
            <a:off x="7044265" y="3014133"/>
            <a:ext cx="2827867" cy="22694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47B5444-6706-43B8-882C-06FD620C58EC}"/>
              </a:ext>
            </a:extLst>
          </p:cNvPr>
          <p:cNvSpPr txBox="1"/>
          <p:nvPr/>
        </p:nvSpPr>
        <p:spPr>
          <a:xfrm>
            <a:off x="9833106" y="3335867"/>
            <a:ext cx="228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1898</a:t>
            </a:r>
            <a:r>
              <a:rPr lang="zh-CN" altLang="en-US" sz="3200" dirty="0"/>
              <a:t>年</a:t>
            </a:r>
            <a:endParaRPr lang="en-US" altLang="zh-CN" sz="3200" dirty="0"/>
          </a:p>
          <a:p>
            <a:pPr algn="ctr"/>
            <a:r>
              <a:rPr lang="zh-CN" altLang="en-US" sz="3200" dirty="0"/>
              <a:t>百日维新</a:t>
            </a:r>
            <a:endParaRPr lang="en-US" altLang="zh-CN" sz="3200" dirty="0"/>
          </a:p>
          <a:p>
            <a:pPr algn="ctr"/>
            <a:r>
              <a:rPr lang="zh-CN" altLang="en-US" sz="3200" dirty="0"/>
              <a:t>戊戌政变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A0363F-0E1C-4F4D-AEB2-F22A28FBB5E9}"/>
              </a:ext>
            </a:extLst>
          </p:cNvPr>
          <p:cNvSpPr txBox="1"/>
          <p:nvPr/>
        </p:nvSpPr>
        <p:spPr>
          <a:xfrm>
            <a:off x="7174560" y="5249340"/>
            <a:ext cx="228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1898</a:t>
            </a:r>
            <a:r>
              <a:rPr lang="zh-CN" altLang="en-US" sz="3200" dirty="0"/>
              <a:t>年</a:t>
            </a:r>
            <a:endParaRPr lang="en-US" altLang="zh-CN" sz="3200" dirty="0"/>
          </a:p>
          <a:p>
            <a:pPr algn="ctr"/>
            <a:r>
              <a:rPr lang="zh-CN" altLang="en-US" sz="3200" dirty="0"/>
              <a:t>辗转日本</a:t>
            </a:r>
            <a:endParaRPr lang="en-US" altLang="zh-CN" sz="3200" dirty="0"/>
          </a:p>
          <a:p>
            <a:pPr algn="ctr"/>
            <a:r>
              <a:rPr lang="zh-CN" altLang="en-US" sz="3200" dirty="0"/>
              <a:t>筹划革命</a:t>
            </a:r>
          </a:p>
        </p:txBody>
      </p:sp>
    </p:spTree>
    <p:extLst>
      <p:ext uri="{BB962C8B-B14F-4D97-AF65-F5344CB8AC3E}">
        <p14:creationId xmlns:p14="http://schemas.microsoft.com/office/powerpoint/2010/main" val="198272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2DA3DC-CA13-47F6-A8AC-47C53C248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2" b="4751"/>
          <a:stretch/>
        </p:blipFill>
        <p:spPr>
          <a:xfrm>
            <a:off x="0" y="71817"/>
            <a:ext cx="12192000" cy="693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34581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E4B174F-A3A8-4A8A-85E2-900632355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8" y="-129191"/>
            <a:ext cx="12192528" cy="71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8642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06903E-3BD7-47E3-91E5-301F713CD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1EF95C5-1D31-4DC5-B7DE-B459B978CD17}"/>
              </a:ext>
            </a:extLst>
          </p:cNvPr>
          <p:cNvSpPr/>
          <p:nvPr/>
        </p:nvSpPr>
        <p:spPr>
          <a:xfrm>
            <a:off x="8120958" y="3074055"/>
            <a:ext cx="4071042" cy="32463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  应然？    </a:t>
            </a: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偶然？</a:t>
            </a:r>
            <a:endParaRPr lang="en-US" altLang="zh-C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       </a:t>
            </a:r>
            <a:r>
              <a:rPr lang="zh-CN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实然？</a:t>
            </a:r>
            <a:endParaRPr lang="zh-CN" alt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675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725D0-3509-4508-9B5A-64B7E4CC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1EABDF-9CD1-4A21-A88C-E49564EC5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2CED38-3E80-4596-9A5B-C782C9EE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3"/>
            <a:ext cx="12192000" cy="68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5109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  <a:miter/>
        </a:ln>
      </a:spPr>
      <a:bodyPr>
        <a:spAutoFit/>
        <a:scene3d>
          <a:camera prst="orthographicFront"/>
          <a:lightRig rig="threePt" dir="t"/>
        </a:scene3d>
      </a:bodyPr>
      <a:lstStyle>
        <a:defPPr lvl="0" eaLnBrk="1" hangingPunct="1">
          <a:defRPr lang="zh-CN" altLang="en-US" b="1" dirty="0"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350</Words>
  <PresentationFormat>宽屏</PresentationFormat>
  <Paragraphs>58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黑体</vt:lpstr>
      <vt:lpstr>华文琥珀</vt:lpstr>
      <vt:lpstr>楷体</vt:lpstr>
      <vt:lpstr>楷体_GB2312</vt:lpstr>
      <vt:lpstr>隶书</vt:lpstr>
      <vt:lpstr>Arial</vt:lpstr>
      <vt:lpstr>Calibri</vt:lpstr>
      <vt:lpstr>Office 主题​​</vt:lpstr>
      <vt:lpstr>Office 主题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“革命退场，立宪进场”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2019-04-10T02:29:27Z</dcterms:created>
  <dcterms:modified xsi:type="dcterms:W3CDTF">2019-04-12T12:29:04Z</dcterms:modified>
</cp:coreProperties>
</file>