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95" autoAdjust="0"/>
  </p:normalViewPr>
  <p:slideViewPr>
    <p:cSldViewPr snapToGrid="0">
      <p:cViewPr varScale="1">
        <p:scale>
          <a:sx n="65" d="100"/>
          <a:sy n="65" d="100"/>
        </p:scale>
        <p:origin x="14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53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33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2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4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50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86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9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56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35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60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1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B7D10-F062-4922-A4F6-EAE73283BD88}" type="datetimeFigureOut">
              <a:rPr lang="zh-CN" altLang="en-US" smtClean="0"/>
              <a:t>2018/04/02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5D9A5-D43F-4768-AB18-9B98456B4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4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baidu.com/s?wd=%E6%96%87%E5%8C%96%E5%85%AC%E5%9B%AD&amp;tn=44039180_cpr&amp;fenlei=mv6quAkxTZn0IZRqIHckPjm4nH00T1Y3PHn4njwbnWIBnWbvujuh0ZwV5Hcvrjm3rH6sPfKWUMw85HfYnjn4nH6sgvPsT6KdThsqpZwYTjCEQLGCpyw9Uz4Bmy-bIi4WUvYETgN-TLwGUv3EnW0srH6zn1D3n10kn1D3n1bYr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ujing.com/zhw/dw25.htm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1" y="314040"/>
            <a:ext cx="5127894" cy="62653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87" y="199740"/>
            <a:ext cx="5634018" cy="37589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64705" y="4108705"/>
            <a:ext cx="6250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在北京路千年古道遗址上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，焕然一新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清代广州城坊示意图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模型，再现了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清代晚期广州古城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十八城门、水运河网、标志性建筑和民居等羊城轮廓，体现了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清代广州城垣形制齐整、山水防护兼备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的建城特色，和云山珠水的城市格局。</a:t>
            </a:r>
          </a:p>
        </p:txBody>
      </p:sp>
    </p:spTree>
    <p:extLst>
      <p:ext uri="{BB962C8B-B14F-4D97-AF65-F5344CB8AC3E}">
        <p14:creationId xmlns:p14="http://schemas.microsoft.com/office/powerpoint/2010/main" val="21857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2467" y="-6749"/>
            <a:ext cx="43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二、手工业和商业的发展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95313" y="1173696"/>
            <a:ext cx="8948737" cy="538916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106985" tIns="53492" rIns="106985" bIns="53492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阅读课本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P97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找一找清朝前期手工业发展有哪些表现？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280988" y="516471"/>
            <a:ext cx="5929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1.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手工业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的发展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179092"/>
            <a:ext cx="3719512" cy="234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05" y="4179093"/>
            <a:ext cx="3618707" cy="234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24" y="4179094"/>
            <a:ext cx="2590882" cy="2345531"/>
          </a:xfrm>
          <a:prstGeom prst="rect">
            <a:avLst/>
          </a:prstGeom>
        </p:spPr>
      </p:pic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531018" y="1846617"/>
            <a:ext cx="11320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6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）手工业各行业都有很大的发展，尤其是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丝织、棉织、印染、制瓷等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品种繁多、产品精良。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977066" y="2071804"/>
            <a:ext cx="6939920" cy="4611530"/>
            <a:chOff x="1940973" y="1443154"/>
            <a:chExt cx="6939920" cy="4611530"/>
          </a:xfrm>
        </p:grpSpPr>
        <p:pic>
          <p:nvPicPr>
            <p:cNvPr id="9" name="图片 8" descr="48574680g6be651176228&amp;6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973" y="1454707"/>
              <a:ext cx="2933364" cy="279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 descr="91f4318280d2896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61"/>
            <a:stretch>
              <a:fillRect/>
            </a:stretch>
          </p:blipFill>
          <p:spPr bwMode="auto">
            <a:xfrm>
              <a:off x="4874337" y="1443154"/>
              <a:ext cx="4006556" cy="28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4"/>
            <p:cNvSpPr txBox="1">
              <a:spLocks noChangeArrowheads="1"/>
            </p:cNvSpPr>
            <p:nvPr/>
          </p:nvSpPr>
          <p:spPr bwMode="auto">
            <a:xfrm>
              <a:off x="1940973" y="4284662"/>
              <a:ext cx="6848475" cy="1770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 lIns="106985" tIns="53492" rIns="106985" bIns="534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33400" indent="-76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68388" indent="-1539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3375" indent="-231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38363" indent="-309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60000"/>
                </a:spcBef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清代</a:t>
              </a:r>
              <a:r>
                <a: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粉彩瓷器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是中国清代汉族传统彩瓷品种之一，康熙时，粉彩瓷器技术已问世，雍正时期，粉彩瓷器技术达到登峰造极的水平</a:t>
              </a:r>
            </a:p>
          </p:txBody>
        </p:sp>
      </p:grpSp>
      <p:sp>
        <p:nvSpPr>
          <p:cNvPr id="13" name="文本框 5"/>
          <p:cNvSpPr txBox="1">
            <a:spLocks noChangeArrowheads="1"/>
          </p:cNvSpPr>
          <p:nvPr/>
        </p:nvSpPr>
        <p:spPr bwMode="auto">
          <a:xfrm>
            <a:off x="423863" y="2923433"/>
            <a:ext cx="878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6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）出现了比较成熟的手工业工场。</a:t>
            </a:r>
          </a:p>
        </p:txBody>
      </p:sp>
    </p:spTree>
    <p:extLst>
      <p:ext uri="{BB962C8B-B14F-4D97-AF65-F5344CB8AC3E}">
        <p14:creationId xmlns:p14="http://schemas.microsoft.com/office/powerpoint/2010/main" val="7770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84982" y="516471"/>
            <a:ext cx="2884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0000FF"/>
                </a:solidFill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</a:rPr>
              <a:t>．商业的发展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52467" y="-6749"/>
            <a:ext cx="43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二、手工业和商业的发展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49"/>
          <p:cNvSpPr txBox="1">
            <a:spLocks noChangeArrowheads="1"/>
          </p:cNvSpPr>
          <p:nvPr/>
        </p:nvSpPr>
        <p:spPr bwMode="auto">
          <a:xfrm>
            <a:off x="355574" y="1146837"/>
            <a:ext cx="11467332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</a:t>
            </a:r>
            <a:r>
              <a:rPr lang="en-US" altLang="zh-CN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对比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P44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宋代商业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P69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明代商业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P98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清代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的内容</a:t>
            </a:r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，清朝商业发展有何进步？</a:t>
            </a:r>
            <a:endParaRPr lang="zh-CN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355574" y="2413001"/>
            <a:ext cx="1146733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清朝形成了商业网（农村集市、城镇市场、区域性市场、全国性市场）；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一些农村地区发展为工商业市镇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大城市的数量增加了；清朝的大城市有：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北京、江宁、扬州、苏州、杭州、广州等大城市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形成了一些大的商帮；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比如：晋商、徽商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94" y="3278982"/>
            <a:ext cx="3496737" cy="35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3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33273" y="84872"/>
            <a:ext cx="8086869" cy="3981101"/>
            <a:chOff x="133273" y="84872"/>
            <a:chExt cx="8086869" cy="39811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73" y="84872"/>
              <a:ext cx="5534025" cy="3422006"/>
            </a:xfrm>
            <a:prstGeom prst="rect">
              <a:avLst/>
            </a:prstGeom>
          </p:spPr>
        </p:pic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4411729" y="90487"/>
              <a:ext cx="3808413" cy="538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985" tIns="53492" rIns="106985" bIns="534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33400" indent="-76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68388" indent="-1539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3375" indent="-231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38363" indent="-309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0000FF"/>
                  </a:solidFill>
                </a:rPr>
                <a:t>盛泽镇</a:t>
              </a:r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600231" y="3419861"/>
              <a:ext cx="66436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33400" indent="-76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68388" indent="-1539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3375" indent="-231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38363" indent="-309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“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舟楫塞港，街道肩摩”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40846" y="84872"/>
            <a:ext cx="6836955" cy="4022934"/>
            <a:chOff x="5740846" y="84872"/>
            <a:chExt cx="6836955" cy="402293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0846" y="90487"/>
              <a:ext cx="5979705" cy="3371207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740846" y="84872"/>
              <a:ext cx="3808413" cy="538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985" tIns="53492" rIns="106985" bIns="53492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33400" indent="-76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68388" indent="-1539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3375" indent="-231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38363" indent="-309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r>
                <a:rPr lang="zh-CN" altLang="en-US" sz="2800" b="1" dirty="0" smtClean="0">
                  <a:solidFill>
                    <a:srgbClr val="0000FF"/>
                  </a:solidFill>
                </a:rPr>
                <a:t>汉口镇</a:t>
              </a:r>
              <a:endParaRPr lang="zh-CN" alt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5934114" y="3461694"/>
              <a:ext cx="66436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33400" indent="-76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68388" indent="-1539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3375" indent="-231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38363" indent="-309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r>
                <a:rPr lang="zh-CN" altLang="en-US" sz="36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“</a:t>
              </a:r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人烟数千里，贾户数千家”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7199" y="4107806"/>
            <a:ext cx="8493807" cy="2708342"/>
            <a:chOff x="2877199" y="4107806"/>
            <a:chExt cx="8493807" cy="270834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99" y="4107806"/>
              <a:ext cx="4085157" cy="2708342"/>
            </a:xfrm>
            <a:prstGeom prst="rect">
              <a:avLst/>
            </a:prstGeom>
          </p:spPr>
        </p:pic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6962356" y="5411688"/>
              <a:ext cx="440865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33400" indent="-76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68388" indent="-1539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03375" indent="-231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38363" indent="-309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乾隆时期的苏州，据载“十万烟火”，财富“甲于天下”“地值寸金”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61309" y="5985226"/>
              <a:ext cx="2935355" cy="70788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乾隆六下江南，每次必去之地就是苏州。</a:t>
              </a:r>
              <a:endPara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3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8" y="176213"/>
            <a:ext cx="2412292" cy="3181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7" y="3450431"/>
            <a:ext cx="2412292" cy="313372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1771074233"/>
              </p:ext>
            </p:extLst>
          </p:nvPr>
        </p:nvGraphicFramePr>
        <p:xfrm>
          <a:off x="3063875" y="1012712"/>
          <a:ext cx="8408988" cy="46897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3769"/>
                <a:gridCol w="1171575"/>
                <a:gridCol w="4966906"/>
                <a:gridCol w="1326738"/>
              </a:tblGrid>
              <a:tr h="10929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/>
                        <a:t>商帮名称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/>
                        <a:t>组成人员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/>
                        <a:t>主要商业活动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特点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6" marR="91436" marT="45737" marB="45737"/>
                </a:tc>
              </a:tr>
              <a:tr h="118916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晋商</a:t>
                      </a: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山西商人组成</a:t>
                      </a: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贩卖粮食、食盐、绸缎等；到乾隆时又专门经营汇兑、放贷和存款业务，在全国各地开设</a:t>
                      </a:r>
                      <a:r>
                        <a:rPr lang="en-US" altLang="zh-CN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“</a:t>
                      </a: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票号</a:t>
                      </a:r>
                      <a:r>
                        <a:rPr lang="en-US" altLang="zh-CN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”</a:t>
                      </a: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，便于货币流通</a:t>
                      </a: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——</a:t>
                      </a:r>
                    </a:p>
                  </a:txBody>
                  <a:tcPr marL="91436" marR="91436" marT="45737" marB="45737"/>
                </a:tc>
              </a:tr>
              <a:tr h="9573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徽商</a:t>
                      </a: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江南徽州府商人</a:t>
                      </a: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从事食盐、典当、茶叶、木材、粮食、布绸等行业的经营活动</a:t>
                      </a: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贾而好儒，富甲一方</a:t>
                      </a:r>
                    </a:p>
                  </a:txBody>
                  <a:tcPr marL="91436" marR="91436" marT="45737" marB="4573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97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2467" y="-6749"/>
            <a:ext cx="43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三、人口的增长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516471"/>
            <a:ext cx="5853984" cy="34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/>
          <p:nvPr>
            <p:extLst>
              <p:ext uri="{D42A27DB-BD31-4B8C-83A1-F6EECF244321}">
                <p14:modId xmlns:p14="http://schemas.microsoft.com/office/powerpoint/2010/main" val="1430766452"/>
              </p:ext>
            </p:extLst>
          </p:nvPr>
        </p:nvGraphicFramePr>
        <p:xfrm>
          <a:off x="88490" y="4269658"/>
          <a:ext cx="7315200" cy="2490657"/>
        </p:xfrm>
        <a:graphic>
          <a:graphicData uri="http://schemas.openxmlformats.org/drawingml/2006/table">
            <a:tbl>
              <a:tblPr/>
              <a:tblGrid>
                <a:gridCol w="3532239"/>
                <a:gridCol w="3782961"/>
              </a:tblGrid>
              <a:tr h="37611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时间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全国人均耕地面积统计数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1434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顺治十八年（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1661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年）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6.88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亩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523567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康熙六十年（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1721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年）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8.26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亩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  <a:tr h="44245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雍正十二年（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1734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年）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8.13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亩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538284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乾隆四十九年（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1784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年）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2.51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亩</a:t>
                      </a:r>
                    </a:p>
                  </a:txBody>
                  <a:tcPr marL="91445" marR="91445" marT="45736" marB="45736" anchor="ctr">
                    <a:lnL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4F0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6452419" y="602891"/>
            <a:ext cx="55970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材料：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清朝乾隆三十七年（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1772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年），直隶永定河边蓄水边防洪的淀泊“水退一尺，则占耕地一尺”，“每遇潦涨，水无所容，甚至漫溢为患”。乾隆四十六年（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1781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年），黄河“河滩地亩，尽皆耕种麦苗，并多居民村落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筑围打坝，填塞日多”。</a:t>
            </a:r>
          </a:p>
        </p:txBody>
      </p:sp>
      <p:sp>
        <p:nvSpPr>
          <p:cNvPr id="7" name="矩形 6"/>
          <p:cNvSpPr/>
          <p:nvPr/>
        </p:nvSpPr>
        <p:spPr>
          <a:xfrm>
            <a:off x="7521677" y="4119009"/>
            <a:ext cx="4608871" cy="25391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75"/>
              </a:spcBef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结合材料和课本，思考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下列问题：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875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清初人口增长的原因及概况？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875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人口的快速增长带来了哪些问题？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9462" y="584148"/>
            <a:ext cx="1387475" cy="490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800" b="1" u="none" noProof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u="none" noProof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原因</a:t>
            </a:r>
            <a:endParaRPr lang="zh-CN" altLang="en-US" sz="2800" b="1" u="none" noProof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46543" y="584148"/>
            <a:ext cx="984065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u="none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sz="2800" b="1" u="none" noProof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清朝</a:t>
            </a:r>
            <a:r>
              <a:rPr lang="zh-CN" sz="2800" b="1" u="none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前期的统治者采取一系列恢复社会经济的措施，使经济发展，国力增强，社会安定，人口的数量也有了很大的增长。</a:t>
            </a:r>
          </a:p>
        </p:txBody>
      </p:sp>
      <p:sp>
        <p:nvSpPr>
          <p:cNvPr id="4" name="矩形 3"/>
          <p:cNvSpPr/>
          <p:nvPr/>
        </p:nvSpPr>
        <p:spPr>
          <a:xfrm>
            <a:off x="489461" y="1743280"/>
            <a:ext cx="1387475" cy="490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800" b="1" noProof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noProof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概况</a:t>
            </a:r>
            <a:endParaRPr lang="zh-CN" altLang="en-US" sz="2800" b="1" noProof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98620" y="1743280"/>
            <a:ext cx="10002431" cy="95410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sz="2800" b="1" noProof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到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康熙时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sz="2800" b="1" noProof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全国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人口总数已达到</a:t>
            </a:r>
            <a:r>
              <a:rPr lang="zh-CN" sz="28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1.5亿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。乾隆末年，全国人口发展到</a:t>
            </a:r>
            <a:r>
              <a:rPr lang="zh-CN" sz="28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3亿</a:t>
            </a:r>
            <a:r>
              <a:rPr lang="zh-CN" sz="2800" b="1" noProof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，占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当时世界总人口的</a:t>
            </a:r>
            <a:r>
              <a:rPr lang="zh-CN" sz="28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1/3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-52467" y="-6749"/>
            <a:ext cx="43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三、人口的增长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5076" y="2964467"/>
            <a:ext cx="4687866" cy="490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800" b="1" noProof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sz="2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800" b="1" noProof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人口</a:t>
            </a:r>
            <a:r>
              <a:rPr lang="zh-CN" altLang="en-US" sz="2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快速增长带来的问题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54741" y="3524454"/>
            <a:ext cx="10041605" cy="5232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有</a:t>
            </a:r>
            <a:r>
              <a:rPr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些地方，由于人口密度加大，人地矛盾逐渐突出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54741" y="4191276"/>
            <a:ext cx="10737492" cy="95410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随之而来的是进一步开荒垦田，使很多天然植被和原始森林遭到破坏，水土流失严重，地力下降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2618" y="5145383"/>
            <a:ext cx="11578150" cy="5232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庞大的人口也造成社会压力，影响了经济的持续发展</a:t>
            </a:r>
            <a:r>
              <a:rPr 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5442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1629"/>
          <p:cNvSpPr txBox="1"/>
          <p:nvPr/>
        </p:nvSpPr>
        <p:spPr>
          <a:xfrm>
            <a:off x="1900793" y="2819887"/>
            <a:ext cx="1883808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手工业和商业的发展</a:t>
            </a:r>
          </a:p>
        </p:txBody>
      </p:sp>
      <p:sp>
        <p:nvSpPr>
          <p:cNvPr id="28675" name="左大括号 2"/>
          <p:cNvSpPr>
            <a:spLocks/>
          </p:cNvSpPr>
          <p:nvPr/>
        </p:nvSpPr>
        <p:spPr bwMode="auto">
          <a:xfrm>
            <a:off x="1548368" y="1161366"/>
            <a:ext cx="381000" cy="3998913"/>
          </a:xfrm>
          <a:prstGeom prst="leftBrace">
            <a:avLst>
              <a:gd name="adj1" fmla="val 31342"/>
              <a:gd name="adj2" fmla="val 50000"/>
            </a:avLst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4065588" y="1782802"/>
            <a:ext cx="6315075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意义：有利于社会稳定；推动商品经济发展</a:t>
            </a:r>
          </a:p>
        </p:txBody>
      </p:sp>
      <p:sp>
        <p:nvSpPr>
          <p:cNvPr id="5" name="文本框 2"/>
          <p:cNvSpPr txBox="1"/>
          <p:nvPr/>
        </p:nvSpPr>
        <p:spPr>
          <a:xfrm>
            <a:off x="1951388" y="999140"/>
            <a:ext cx="1942546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农业生产的恢复和发展</a:t>
            </a:r>
          </a:p>
        </p:txBody>
      </p:sp>
      <p:sp>
        <p:nvSpPr>
          <p:cNvPr id="28678" name="左大括号 111631"/>
          <p:cNvSpPr>
            <a:spLocks/>
          </p:cNvSpPr>
          <p:nvPr/>
        </p:nvSpPr>
        <p:spPr bwMode="auto">
          <a:xfrm>
            <a:off x="3684588" y="2860675"/>
            <a:ext cx="381000" cy="954088"/>
          </a:xfrm>
          <a:prstGeom prst="leftBrace">
            <a:avLst>
              <a:gd name="adj1" fmla="val 31348"/>
              <a:gd name="adj2" fmla="val 50000"/>
            </a:avLst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858997" y="1029216"/>
            <a:ext cx="561340" cy="483209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清朝前期社会经济的发展</a:t>
            </a:r>
            <a:endParaRPr lang="zh-CN" altLang="en-US" sz="2800" b="1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12"/>
          <p:cNvSpPr txBox="1"/>
          <p:nvPr/>
        </p:nvSpPr>
        <p:spPr>
          <a:xfrm>
            <a:off x="4065588" y="2644775"/>
            <a:ext cx="5597525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手工业：出现比较成熟的手工业工场</a:t>
            </a:r>
          </a:p>
        </p:txBody>
      </p:sp>
      <p:sp>
        <p:nvSpPr>
          <p:cNvPr id="28681" name="左大括号 111631"/>
          <p:cNvSpPr>
            <a:spLocks/>
          </p:cNvSpPr>
          <p:nvPr/>
        </p:nvSpPr>
        <p:spPr bwMode="auto">
          <a:xfrm>
            <a:off x="3756025" y="936625"/>
            <a:ext cx="381000" cy="1079500"/>
          </a:xfrm>
          <a:prstGeom prst="leftBrace">
            <a:avLst>
              <a:gd name="adj1" fmla="val 31377"/>
              <a:gd name="adj2" fmla="val 50000"/>
            </a:avLst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4044950" y="712818"/>
            <a:ext cx="5373688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原因：重视农业生产，推行垦荒政策</a:t>
            </a:r>
          </a:p>
        </p:txBody>
      </p:sp>
      <p:sp>
        <p:nvSpPr>
          <p:cNvPr id="11" name="文本框 18"/>
          <p:cNvSpPr txBox="1"/>
          <p:nvPr/>
        </p:nvSpPr>
        <p:spPr>
          <a:xfrm>
            <a:off x="4137025" y="3492937"/>
            <a:ext cx="3854450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商业：商业发达</a:t>
            </a:r>
          </a:p>
        </p:txBody>
      </p:sp>
      <p:sp>
        <p:nvSpPr>
          <p:cNvPr id="12" name="文本框 3"/>
          <p:cNvSpPr txBox="1"/>
          <p:nvPr/>
        </p:nvSpPr>
        <p:spPr>
          <a:xfrm>
            <a:off x="1929368" y="4876275"/>
            <a:ext cx="180443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人口的增长</a:t>
            </a:r>
          </a:p>
        </p:txBody>
      </p:sp>
      <p:sp>
        <p:nvSpPr>
          <p:cNvPr id="28685" name="左大括号 111631"/>
          <p:cNvSpPr>
            <a:spLocks/>
          </p:cNvSpPr>
          <p:nvPr/>
        </p:nvSpPr>
        <p:spPr bwMode="auto">
          <a:xfrm>
            <a:off x="3684588" y="4445001"/>
            <a:ext cx="381000" cy="942975"/>
          </a:xfrm>
          <a:prstGeom prst="leftBrace">
            <a:avLst>
              <a:gd name="adj1" fmla="val 31499"/>
              <a:gd name="adj2" fmla="val 50000"/>
            </a:avLst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4044950" y="4234955"/>
            <a:ext cx="7121525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原因：清前期统治者采取的恢复社会经济的措施</a:t>
            </a:r>
          </a:p>
        </p:txBody>
      </p:sp>
      <p:sp>
        <p:nvSpPr>
          <p:cNvPr id="15" name="文本框 4"/>
          <p:cNvSpPr txBox="1"/>
          <p:nvPr/>
        </p:nvSpPr>
        <p:spPr>
          <a:xfrm>
            <a:off x="4044950" y="1276350"/>
            <a:ext cx="6897688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表现：耕地面积扩大；兴修水利；粮食产量提高</a:t>
            </a:r>
          </a:p>
        </p:txBody>
      </p:sp>
      <p:sp>
        <p:nvSpPr>
          <p:cNvPr id="16" name="文本框 16"/>
          <p:cNvSpPr txBox="1"/>
          <p:nvPr/>
        </p:nvSpPr>
        <p:spPr>
          <a:xfrm>
            <a:off x="4046128" y="5083117"/>
            <a:ext cx="6261100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带来的问题：人地矛盾突出；社会压力增大； </a:t>
            </a:r>
            <a:r>
              <a:rPr lang="en-US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/>
            </a:r>
            <a:br>
              <a:rPr lang="en-US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</a:br>
            <a:r>
              <a:rPr lang="en-US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pitchFamily="2" charset="-122"/>
              </a:rPr>
              <a:t>                       </a:t>
            </a:r>
            <a:r>
              <a:rPr lang="zh-CN" altLang="en-US" sz="2400" b="1" dirty="0">
                <a:solidFill>
                  <a:srgbClr val="FF0000"/>
                </a:solidFill>
              </a:rPr>
              <a:t>影响经济的持续发展。</a:t>
            </a:r>
            <a:endParaRPr lang="en-US" altLang="zh-CN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细黑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9262" y="-20448"/>
            <a:ext cx="43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本课小结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2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2406" y="6087664"/>
            <a:ext cx="5691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i="0" dirty="0" smtClean="0"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康熙二十五年（</a:t>
            </a:r>
            <a:r>
              <a:rPr lang="en-US" altLang="zh-CN" sz="2000" b="1" i="0" dirty="0" smtClean="0"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1686</a:t>
            </a:r>
            <a:r>
              <a:rPr lang="zh-CN" altLang="en-US" sz="2000" b="1" i="0" dirty="0" smtClean="0"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）在西关的今</a:t>
            </a:r>
            <a:r>
              <a:rPr lang="zh-CN" altLang="en-US" sz="2000" b="1" i="0" u="none" strike="noStrike" dirty="0" smtClean="0">
                <a:solidFill>
                  <a:srgbClr val="3F88BF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hlinkClick r:id="rId2"/>
              </a:rPr>
              <a:t>文化公园</a:t>
            </a:r>
            <a:r>
              <a:rPr lang="zh-CN" altLang="en-US" sz="2000" b="1" i="0" dirty="0" smtClean="0"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至海珠南路一带设立专营对外贸易事宜的十三行。</a:t>
            </a:r>
            <a:endParaRPr lang="zh-CN" altLang="en-US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6" y="3039277"/>
            <a:ext cx="4764335" cy="29969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03340" y="2293590"/>
            <a:ext cx="5986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0" dirty="0" smtClean="0">
                <a:solidFill>
                  <a:srgbClr val="C0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"</a:t>
            </a:r>
            <a:r>
              <a:rPr lang="zh-CN" altLang="en-US" sz="2800" b="1" i="0" dirty="0" smtClean="0">
                <a:solidFill>
                  <a:srgbClr val="C0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洋船争出是官商，十字门开向三洋</a:t>
            </a:r>
            <a:r>
              <a:rPr lang="en-US" altLang="zh-CN" sz="2800" b="1" i="0" dirty="0" smtClean="0">
                <a:solidFill>
                  <a:srgbClr val="C0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;</a:t>
            </a:r>
            <a:r>
              <a:rPr lang="zh-CN" altLang="en-US" sz="2800" b="1" i="0" dirty="0" smtClean="0">
                <a:solidFill>
                  <a:srgbClr val="C0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五丝八丝广缎好，银钱堆满十三行。</a:t>
            </a:r>
            <a:r>
              <a:rPr lang="en-US" altLang="zh-CN" sz="2800" b="1" i="0" dirty="0" smtClean="0">
                <a:solidFill>
                  <a:srgbClr val="C0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"</a:t>
            </a:r>
            <a:endParaRPr lang="zh-CN" altLang="en-US" sz="2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74740" y="824330"/>
            <a:ext cx="5726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“洋船泊靠，商贾云集，殷实富庶”</a:t>
            </a:r>
          </a:p>
        </p:txBody>
      </p:sp>
      <p:sp>
        <p:nvSpPr>
          <p:cNvPr id="10" name="矩形 9"/>
          <p:cNvSpPr/>
          <p:nvPr/>
        </p:nvSpPr>
        <p:spPr>
          <a:xfrm>
            <a:off x="5560220" y="3933764"/>
            <a:ext cx="59864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几乎所有亚洲、欧洲、美洲的主要国家和地区都与十三行发生过直接的贸易关系。这里拥有通往欧洲、拉美、南亚、东洋和大洋洲的环球贸易</a:t>
            </a:r>
            <a:r>
              <a:rPr lang="zh-CN" altLang="en-US" sz="2800" b="1" dirty="0" smtClean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航线。</a:t>
            </a:r>
            <a:endParaRPr lang="zh-CN" altLang="en-US" sz="2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6" y="130968"/>
            <a:ext cx="4707185" cy="26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" y="3014663"/>
            <a:ext cx="2527880" cy="2518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3014663"/>
            <a:ext cx="3636167" cy="2518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30" y="3014663"/>
            <a:ext cx="2471737" cy="25181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6" y="3014663"/>
            <a:ext cx="3320253" cy="2518194"/>
          </a:xfrm>
          <a:prstGeom prst="rect">
            <a:avLst/>
          </a:prstGeom>
        </p:spPr>
      </p:pic>
      <p:pic>
        <p:nvPicPr>
          <p:cNvPr id="1026" name="Picture 2" descr="http://www.epinv.com/ep-font/shufa/cache/7e/7e42a08f7282476de762c460d5fded25_www.epinv.co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5" y="1274762"/>
            <a:ext cx="2843119" cy="1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pinv.com/ep-font/shufa/cache/94/94a52c3b23ce4516927028c79d8738ec_www.epinv.co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78" y="1306512"/>
            <a:ext cx="8657941" cy="10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2467" y="-6749"/>
            <a:ext cx="43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一、农业的恢复和发展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49" y="1086786"/>
            <a:ext cx="4424128" cy="2784973"/>
          </a:xfrm>
          <a:prstGeom prst="rect">
            <a:avLst/>
          </a:prstGeom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191747" y="516471"/>
            <a:ext cx="11260738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自主探究：书本</a:t>
            </a:r>
            <a:r>
              <a:rPr lang="en-US" altLang="zh-CN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P96</a:t>
            </a:r>
            <a:r>
              <a:rPr lang="zh-CN" altLang="en-US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归纳清朝前期农业生产得到恢复和发展的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背景和原因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0" name="文本框 1"/>
          <p:cNvSpPr txBox="1"/>
          <p:nvPr/>
        </p:nvSpPr>
        <p:spPr>
          <a:xfrm>
            <a:off x="191747" y="1919132"/>
            <a:ext cx="689860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sz="2800" b="1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sz="2800" b="1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zh-CN" altLang="en-US" sz="28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明朝末年的大动荡</a:t>
            </a:r>
            <a:r>
              <a:rPr lang="zh-CN" altLang="en-US" sz="2800" b="1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对社会经济造成严重的破坏</a:t>
            </a:r>
            <a:r>
              <a:rPr lang="en-US" altLang="zh-CN" sz="2800" b="1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1747" y="1276694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1．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背景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16796" y="3004507"/>
            <a:ext cx="6973551" cy="954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zh-CN" altLang="zh-CN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zh-CN" altLang="en-US" sz="28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清初的统治者认识到</a:t>
            </a: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恢复经济，尤其是恢复和发展农业</a:t>
            </a:r>
            <a:r>
              <a:rPr lang="zh-CN" altLang="en-US" sz="2800" b="1" noProof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生产</a:t>
            </a:r>
            <a:r>
              <a:rPr lang="zh-CN" altLang="en-US" sz="2800" b="1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，是“国之大计”。</a:t>
            </a:r>
          </a:p>
        </p:txBody>
      </p:sp>
      <p:sp>
        <p:nvSpPr>
          <p:cNvPr id="13" name="文本框 1"/>
          <p:cNvSpPr txBox="1"/>
          <p:nvPr/>
        </p:nvSpPr>
        <p:spPr>
          <a:xfrm>
            <a:off x="116796" y="4841066"/>
            <a:ext cx="6718720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noProof="1">
                <a:solidFill>
                  <a:srgbClr val="FF0000"/>
                </a:solidFill>
                <a:latin typeface="+mn-ea"/>
                <a:sym typeface="+mn-ea"/>
              </a:rPr>
              <a:t>    </a:t>
            </a:r>
            <a:r>
              <a:rPr sz="28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顺治、康熙、 雍正、乾隆</a:t>
            </a:r>
            <a:r>
              <a:rPr sz="2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诸位帝王，</a:t>
            </a:r>
            <a:r>
              <a:rPr sz="28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都十分重视农业生产，大力推行垦荒政策</a:t>
            </a:r>
            <a:r>
              <a:rPr sz="2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，使农业生产很快得到恢复，并有了较大的发展</a:t>
            </a:r>
            <a:r>
              <a:rPr lang="zh-CN" sz="2800" b="1" noProof="1">
                <a:solidFill>
                  <a:srgbClr val="0000FF"/>
                </a:solidFill>
                <a:latin typeface="+mn-ea"/>
                <a:sym typeface="+mn-ea"/>
              </a:rPr>
              <a:t>。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1747" y="4089882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原因</a:t>
            </a:r>
          </a:p>
        </p:txBody>
      </p:sp>
      <p:pic>
        <p:nvPicPr>
          <p:cNvPr id="15" name="Picture 2" descr="康熙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"/>
          <a:stretch>
            <a:fillRect/>
          </a:stretch>
        </p:blipFill>
        <p:spPr bwMode="auto">
          <a:xfrm>
            <a:off x="8338508" y="4661040"/>
            <a:ext cx="1093638" cy="15773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雍正皇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638" y="4661040"/>
            <a:ext cx="1192500" cy="157731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520516" y="6295809"/>
            <a:ext cx="2728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华文隶书" panose="02010800040101010101" pitchFamily="2" charset="-122"/>
              </a:rPr>
              <a:t>康熙帝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9794041" y="6287616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华文隶书" panose="02010800040101010101" pitchFamily="2" charset="-122"/>
              </a:rPr>
              <a:t>雍正帝</a:t>
            </a:r>
          </a:p>
        </p:txBody>
      </p:sp>
      <p:pic>
        <p:nvPicPr>
          <p:cNvPr id="19" name="Picture 2" descr="qianlong5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869" y="4661040"/>
            <a:ext cx="1210888" cy="15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285127" y="6300134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华文隶书" panose="02010800040101010101" pitchFamily="2" charset="-122"/>
              </a:rPr>
              <a:t>顺治帝</a:t>
            </a:r>
          </a:p>
        </p:txBody>
      </p:sp>
      <p:pic>
        <p:nvPicPr>
          <p:cNvPr id="21" name="Picture 8" descr="顺治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412" y="4661040"/>
            <a:ext cx="1036350" cy="157731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1003756" y="6287616"/>
            <a:ext cx="2376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kumimoji="1"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华文隶书" panose="02010800040101010101" pitchFamily="2" charset="-122"/>
              </a:rPr>
              <a:t>乾隆帝</a:t>
            </a:r>
          </a:p>
        </p:txBody>
      </p:sp>
    </p:spTree>
    <p:extLst>
      <p:ext uri="{BB962C8B-B14F-4D97-AF65-F5344CB8AC3E}">
        <p14:creationId xmlns:p14="http://schemas.microsoft.com/office/powerpoint/2010/main" val="37839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1301" y="157956"/>
            <a:ext cx="3436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r>
              <a:rPr lang="zh-CN" altLang="en-US" sz="3200" b="1" dirty="0">
                <a:solidFill>
                  <a:srgbClr val="FF0000"/>
                </a:solidFill>
              </a:rPr>
              <a:t>．具体措施</a:t>
            </a:r>
          </a:p>
        </p:txBody>
      </p:sp>
      <p:sp>
        <p:nvSpPr>
          <p:cNvPr id="3" name="文本框 4"/>
          <p:cNvSpPr txBox="1">
            <a:spLocks noChangeArrowheads="1"/>
          </p:cNvSpPr>
          <p:nvPr/>
        </p:nvSpPr>
        <p:spPr bwMode="auto">
          <a:xfrm>
            <a:off x="669926" y="952427"/>
            <a:ext cx="426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000" b="1" dirty="0">
                <a:solidFill>
                  <a:srgbClr val="0000FF"/>
                </a:solidFill>
                <a:latin typeface="宋体" panose="02010600030101010101" pitchFamily="2" charset="-122"/>
              </a:rPr>
              <a:t>(1)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耕地面积</a:t>
            </a:r>
            <a:r>
              <a:rPr lang="zh-CN" altLang="en-US" sz="3000" b="1" dirty="0">
                <a:solidFill>
                  <a:srgbClr val="0000FF"/>
                </a:solidFill>
                <a:latin typeface="宋体" panose="02010600030101010101" pitchFamily="2" charset="-122"/>
              </a:rPr>
              <a:t>不断扩大</a:t>
            </a:r>
          </a:p>
        </p:txBody>
      </p:sp>
      <p:pic>
        <p:nvPicPr>
          <p:cNvPr id="4" name="Picture 5" descr="W0201009284074747555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7" y="442767"/>
            <a:ext cx="3341688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20075" y="6123636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FF0000"/>
                </a:solidFill>
              </a:rPr>
              <a:t>清朝开荒执照</a:t>
            </a:r>
          </a:p>
        </p:txBody>
      </p:sp>
      <p:sp>
        <p:nvSpPr>
          <p:cNvPr id="7" name="矩形 6"/>
          <p:cNvSpPr/>
          <p:nvPr/>
        </p:nvSpPr>
        <p:spPr>
          <a:xfrm>
            <a:off x="449542" y="1874133"/>
            <a:ext cx="69406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noProof="1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从</a:t>
            </a:r>
            <a:r>
              <a:rPr lang="zh-CN" altLang="en-US" sz="2800" b="1" noProof="1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顺治元年起，清政府就把招抚</a:t>
            </a:r>
          </a:p>
          <a:p>
            <a:r>
              <a:rPr lang="zh-CN" altLang="en-US" sz="2800" b="1" noProof="1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流亡，鼓励垦荒作为一件大事来抓。</a:t>
            </a:r>
          </a:p>
          <a:p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康熙亲政后，宣布停止圈地，放宽垦荒地的免税年限。</a:t>
            </a:r>
          </a:p>
          <a:p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清初规定垦荒三年内免税，以后改为六年；康熙十二年（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1673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年）重申新垦荒田十年后征税。这一政策刺激了农民垦荒的积极性，使耕地面积迅速增加。</a:t>
            </a:r>
            <a:endParaRPr lang="zh-CN" altLang="en-US" sz="2800" b="1" i="0" dirty="0">
              <a:solidFill>
                <a:srgbClr val="333333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42" y="1506465"/>
            <a:ext cx="7094258" cy="499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6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241301" y="1593058"/>
            <a:ext cx="6500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(2)</a:t>
            </a:r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兴修水利：治理黄河、淮河等大河和大运河 。</a:t>
            </a:r>
          </a:p>
        </p:txBody>
      </p:sp>
      <p:sp>
        <p:nvSpPr>
          <p:cNvPr id="3" name="文本框 4"/>
          <p:cNvSpPr txBox="1">
            <a:spLocks noChangeArrowheads="1"/>
          </p:cNvSpPr>
          <p:nvPr/>
        </p:nvSpPr>
        <p:spPr bwMode="auto">
          <a:xfrm>
            <a:off x="312295" y="4506144"/>
            <a:ext cx="7607690" cy="147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3000" b="1" dirty="0">
                <a:solidFill>
                  <a:srgbClr val="000000"/>
                </a:solidFill>
                <a:latin typeface="宋体" panose="02010600030101010101" pitchFamily="2" charset="-122"/>
              </a:rPr>
              <a:t>康熙帝亲政后，极为重视治河的问题，他把治河、三藩、漕运列为三件头等大事，“书而悬之宫中柱上，”以备日夜观看思考。</a:t>
            </a:r>
          </a:p>
        </p:txBody>
      </p:sp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8374856" y="5820569"/>
            <a:ext cx="3124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rgbClr val="0000FF"/>
                </a:solidFill>
                <a:latin typeface="宋体" panose="02010600030101010101" pitchFamily="2" charset="-122"/>
              </a:rPr>
              <a:t>河道总督：靳辅</a:t>
            </a:r>
          </a:p>
        </p:txBody>
      </p:sp>
      <p:pic>
        <p:nvPicPr>
          <p:cNvPr id="5" name="Picture 27" descr="https://imgsa.baidu.com/baike/c0%3Dbaike80%2C5%2C5%2C80%2C26/sign=20311123412309f7f362a54013676796/9358d109b3de9c82be23fd386b81800a18d843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56" y="533400"/>
            <a:ext cx="28289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1301" y="157956"/>
            <a:ext cx="3436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0000FF"/>
                </a:solidFill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</a:rPr>
              <a:t>．具体措施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241301" y="890588"/>
            <a:ext cx="426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000" b="1" dirty="0">
                <a:solidFill>
                  <a:srgbClr val="C00000"/>
                </a:solidFill>
                <a:latin typeface="宋体" panose="02010600030101010101" pitchFamily="2" charset="-122"/>
              </a:rPr>
              <a:t>(1)</a:t>
            </a:r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耕地面积</a:t>
            </a:r>
            <a:r>
              <a:rPr lang="zh-CN" altLang="en-US" sz="3000" b="1" dirty="0">
                <a:solidFill>
                  <a:srgbClr val="C00000"/>
                </a:solidFill>
                <a:latin typeface="宋体" panose="02010600030101010101" pitchFamily="2" charset="-122"/>
              </a:rPr>
              <a:t>不断扩大</a:t>
            </a:r>
          </a:p>
        </p:txBody>
      </p:sp>
      <p:sp>
        <p:nvSpPr>
          <p:cNvPr id="9" name="矩形 8"/>
          <p:cNvSpPr/>
          <p:nvPr/>
        </p:nvSpPr>
        <p:spPr>
          <a:xfrm>
            <a:off x="312295" y="2696577"/>
            <a:ext cx="750507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清初，黄河多次泛滥成灾，在河南、安徽一带经常决口，既影响了漕运，又使许多良田成了沙洲，严重威胁着国库收入和人民生活。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15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3191271" y="693003"/>
            <a:ext cx="9152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(2)</a:t>
            </a:r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兴修水利：治理黄河、淮河等大河和大运河 。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1301" y="157956"/>
            <a:ext cx="3436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0000FF"/>
                </a:solidFill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</a:rPr>
              <a:t>．具体措施</a:t>
            </a:r>
          </a:p>
        </p:txBody>
      </p:sp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3213101" y="97632"/>
            <a:ext cx="4267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000" b="1" dirty="0">
                <a:solidFill>
                  <a:srgbClr val="C00000"/>
                </a:solidFill>
                <a:latin typeface="宋体" panose="02010600030101010101" pitchFamily="2" charset="-122"/>
              </a:rPr>
              <a:t>(1)</a:t>
            </a:r>
            <a:r>
              <a:rPr lang="zh-CN" altLang="en-US" sz="3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耕地面积</a:t>
            </a:r>
            <a:r>
              <a:rPr lang="zh-CN" altLang="en-US" sz="3000" b="1" dirty="0">
                <a:solidFill>
                  <a:srgbClr val="C00000"/>
                </a:solidFill>
                <a:latin typeface="宋体" panose="02010600030101010101" pitchFamily="2" charset="-122"/>
              </a:rPr>
              <a:t>不断扩大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50069" y="1327963"/>
            <a:ext cx="112514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zh-CN" sz="30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(3)</a:t>
            </a:r>
            <a:r>
              <a:rPr lang="zh-CN" altLang="en-US" sz="30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粮食种植方面：改进种植技术，改良新品种，推广高产作物。</a:t>
            </a:r>
            <a:endParaRPr lang="zh-CN" altLang="en-US" sz="3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Picture 2" descr="pNZa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2219325"/>
            <a:ext cx="2627263" cy="17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4012" y="4291012"/>
            <a:ext cx="171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400" b="1"/>
              <a:t>玉米</a:t>
            </a:r>
          </a:p>
        </p:txBody>
      </p:sp>
      <p:pic>
        <p:nvPicPr>
          <p:cNvPr id="8" name="Picture 2" descr="20121119112214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326" y="2344439"/>
            <a:ext cx="2432561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61681" y="4134644"/>
            <a:ext cx="128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400" b="1" dirty="0"/>
              <a:t>甘薯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762080" y="4028301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400" b="1" dirty="0"/>
              <a:t>马铃薯</a:t>
            </a:r>
          </a:p>
        </p:txBody>
      </p:sp>
      <p:pic>
        <p:nvPicPr>
          <p:cNvPr id="11" name="Picture 3" descr="62958PICGZt_1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88" y="2147887"/>
            <a:ext cx="3092143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Untitled-4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91" y="4836519"/>
            <a:ext cx="2361123" cy="137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002411033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4824412"/>
            <a:ext cx="2062005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5"/>
          <p:cNvSpPr txBox="1">
            <a:spLocks noChangeArrowheads="1"/>
          </p:cNvSpPr>
          <p:nvPr/>
        </p:nvSpPr>
        <p:spPr bwMode="auto">
          <a:xfrm>
            <a:off x="4480719" y="6215857"/>
            <a:ext cx="17319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985" tIns="53492" rIns="106985" bIns="53492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花生</a:t>
            </a:r>
            <a:endParaRPr lang="zh-CN" altLang="en-US" sz="2400" b="1" dirty="0"/>
          </a:p>
        </p:txBody>
      </p:sp>
      <p:sp>
        <p:nvSpPr>
          <p:cNvPr id="15" name="文本框 6"/>
          <p:cNvSpPr txBox="1">
            <a:spLocks noChangeArrowheads="1"/>
          </p:cNvSpPr>
          <p:nvPr/>
        </p:nvSpPr>
        <p:spPr bwMode="auto">
          <a:xfrm>
            <a:off x="1452563" y="6215856"/>
            <a:ext cx="20716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985" tIns="53492" rIns="106985" bIns="53492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向日葵</a:t>
            </a:r>
            <a:endParaRPr lang="zh-CN" altLang="en-US" sz="24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4696628"/>
            <a:ext cx="2276828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762080" y="6231731"/>
            <a:ext cx="200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sz="2400" b="1" dirty="0"/>
              <a:t>双季稻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9796050" y="2765494"/>
            <a:ext cx="2227263" cy="26776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玉米、甘薯、花生、马铃薯成为一般百姓的主要食物来源，让许多贫困百姓免于因营养不良而死。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4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4" grpId="0"/>
      <p:bldP spid="15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483790" y="730528"/>
            <a:ext cx="9152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(2)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兴修水利：治理黄河、淮河等大河和大运河 。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1301" y="157956"/>
            <a:ext cx="3436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0000FF"/>
                </a:solidFill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</a:rPr>
              <a:t>．具体措施</a:t>
            </a:r>
          </a:p>
        </p:txBody>
      </p:sp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2805907" y="151130"/>
            <a:ext cx="426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(1)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耕地面积不断扩大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92114" y="1327963"/>
            <a:ext cx="112514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zh-CN" sz="28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(3)</a:t>
            </a:r>
            <a:r>
              <a:rPr lang="zh-CN" altLang="en-US" sz="28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粮食种植方面：改进种植技术，改良新品种，推广高产作物。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392114" y="1907361"/>
            <a:ext cx="10880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(4)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经济作物种植有较大的发展，品种增加，种植面积不断扩大 。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Picture 23" descr="C:\Users\Administrator\Desktop\19\2016人教版七年级历史下册第19课清朝前期社会经济的发展备课资料包 （28份打包）\2016人教版七年级历史下册第19课清朝前期社会经济的发展备课资料包\图片\经济作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91" y="3075333"/>
            <a:ext cx="5455948" cy="35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1" y="3043236"/>
            <a:ext cx="5345905" cy="36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678656" y="185738"/>
            <a:ext cx="7786688" cy="1300162"/>
          </a:xfrm>
          <a:prstGeom prst="cloudCallout">
            <a:avLst>
              <a:gd name="adj1" fmla="val -52943"/>
              <a:gd name="adj2" fmla="val 641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农业生产的恢复发展，对清朝有何影响？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217111"/>
            <a:ext cx="5667374" cy="2464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7" y="4217109"/>
            <a:ext cx="2792146" cy="24646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" y="4217109"/>
            <a:ext cx="2523755" cy="2464677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1013619" y="1610034"/>
            <a:ext cx="1050131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①</a:t>
            </a:r>
            <a:r>
              <a:rPr lang="zh-CN" sz="2800" b="1" noProof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农业生产的发展，有利于社会的稳定和繁荣。</a:t>
            </a:r>
          </a:p>
        </p:txBody>
      </p:sp>
      <p:sp>
        <p:nvSpPr>
          <p:cNvPr id="7" name="文本框 1"/>
          <p:cNvSpPr txBox="1"/>
          <p:nvPr/>
        </p:nvSpPr>
        <p:spPr>
          <a:xfrm>
            <a:off x="1013619" y="2315919"/>
            <a:ext cx="1057751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②</a:t>
            </a:r>
            <a:r>
              <a:rPr sz="2800" b="1" noProof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农业产品品种和产量的增加，也对手工业和城镇商品经济的发展 起到了推动的作用。</a:t>
            </a:r>
          </a:p>
        </p:txBody>
      </p:sp>
      <p:sp>
        <p:nvSpPr>
          <p:cNvPr id="8" name="文本框 2"/>
          <p:cNvSpPr txBox="1"/>
          <p:nvPr/>
        </p:nvSpPr>
        <p:spPr>
          <a:xfrm>
            <a:off x="1013619" y="3452692"/>
            <a:ext cx="833278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33400" indent="-76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68388" indent="-1539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3375" indent="-231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38363" indent="-309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800" b="1" noProof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③</a:t>
            </a:r>
            <a:r>
              <a:rPr lang="zh-CN" sz="2800" b="1" noProof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为清朝前期的兴盛奠定了基础</a:t>
            </a:r>
            <a:r>
              <a:rPr lang="zh-CN" sz="2800" b="1" noProof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。</a:t>
            </a:r>
            <a:endParaRPr sz="2800" b="1" noProof="1">
              <a:solidFill>
                <a:srgbClr val="0000FF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064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1313</Words>
  <PresentationFormat>宽屏</PresentationFormat>
  <Paragraphs>117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黑体</vt:lpstr>
      <vt:lpstr>华文行楷</vt:lpstr>
      <vt:lpstr>华文隶书</vt:lpstr>
      <vt:lpstr>华文细黑</vt:lpstr>
      <vt:lpstr>华文中宋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2018-03-30T07:41:57Z</dcterms:created>
  <dcterms:modified xsi:type="dcterms:W3CDTF">2018-04-02T01:47:28Z</dcterms:modified>
</cp:coreProperties>
</file>