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emf" ContentType="image/x-em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268" r:id="rId5"/>
    <p:sldId id="270" r:id="rId6"/>
    <p:sldId id="273" r:id="rId7"/>
    <p:sldId id="276" r:id="rId8"/>
    <p:sldId id="306" r:id="rId9"/>
    <p:sldId id="256" r:id="rId10"/>
    <p:sldId id="279" r:id="rId11"/>
    <p:sldId id="280" r:id="rId12"/>
    <p:sldId id="281" r:id="rId13"/>
    <p:sldId id="282" r:id="rId14"/>
    <p:sldId id="287" r:id="rId15"/>
    <p:sldId id="283" r:id="rId16"/>
    <p:sldId id="286" r:id="rId17"/>
    <p:sldId id="288" r:id="rId18"/>
    <p:sldId id="289" r:id="rId19"/>
    <p:sldId id="277" r:id="rId20"/>
    <p:sldId id="307" r:id="rId21"/>
    <p:sldId id="258" r:id="rId22"/>
    <p:sldId id="290" r:id="rId23"/>
    <p:sldId id="291" r:id="rId24"/>
    <p:sldId id="292" r:id="rId25"/>
    <p:sldId id="293" r:id="rId26"/>
    <p:sldId id="294" r:id="rId27"/>
    <p:sldId id="301" r:id="rId28"/>
    <p:sldId id="308" r:id="rId29"/>
    <p:sldId id="260" r:id="rId30"/>
    <p:sldId id="295" r:id="rId31"/>
    <p:sldId id="266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49" autoAdjust="0"/>
  </p:normalViewPr>
  <p:slideViewPr>
    <p:cSldViewPr showGuides="1">
      <p:cViewPr varScale="1">
        <p:scale>
          <a:sx n="84" d="100"/>
          <a:sy n="84" d="100"/>
        </p:scale>
        <p:origin x="60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91E0-0B34-46A0-9A42-E00A8FD9C4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封面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过渡页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讲授新课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600" dirty="0">
                <a:solidFill>
                  <a:schemeClr val="bg1">
                    <a:lumMod val="50000"/>
                  </a:schemeClr>
                </a:solidFill>
              </a:rPr>
              <a:t>巩固升华</a:t>
            </a:r>
            <a:endParaRPr lang="zh-CN" altLang="en-US" sz="1200" spc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600" dirty="0">
                <a:solidFill>
                  <a:schemeClr val="bg1">
                    <a:lumMod val="50000"/>
                  </a:schemeClr>
                </a:solidFill>
              </a:rPr>
              <a:t>巩固升华</a:t>
            </a:r>
            <a:endParaRPr lang="zh-CN" altLang="en-US" sz="1200" spc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600" dirty="0">
                <a:solidFill>
                  <a:schemeClr val="bg1">
                    <a:lumMod val="50000"/>
                  </a:schemeClr>
                </a:solidFill>
              </a:rPr>
              <a:t>巩固升华</a:t>
            </a:r>
            <a:endParaRPr lang="zh-CN" altLang="en-US" sz="1200" spc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600" dirty="0">
                <a:solidFill>
                  <a:schemeClr val="bg1">
                    <a:lumMod val="50000"/>
                  </a:schemeClr>
                </a:solidFill>
              </a:rPr>
              <a:t>巩固升华</a:t>
            </a:r>
            <a:endParaRPr lang="zh-CN" altLang="en-US" sz="1200" spc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600" dirty="0">
                <a:solidFill>
                  <a:schemeClr val="bg1">
                    <a:lumMod val="50000"/>
                  </a:schemeClr>
                </a:solidFill>
              </a:rPr>
              <a:t>巩固升华</a:t>
            </a:r>
            <a:endParaRPr lang="zh-CN" altLang="en-US" sz="1200" spc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600" dirty="0">
                <a:solidFill>
                  <a:schemeClr val="bg1">
                    <a:lumMod val="50000"/>
                  </a:schemeClr>
                </a:solidFill>
              </a:rPr>
              <a:t>巩固升华</a:t>
            </a:r>
            <a:endParaRPr lang="zh-CN" altLang="en-US" sz="1200" spc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过渡页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讲授新课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布置作业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布置作业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导入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过渡页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讲授新课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过渡页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讲授新课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3AA1-832E-45F9-81FF-FE8CB1CFA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59F3-37AF-4AE0-A5AB-1884767054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1CA8D-746A-4974-9F87-9D6EB39F3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hdphoto2.wdp"/><Relationship Id="rId8" Type="http://schemas.openxmlformats.org/officeDocument/2006/relationships/image" Target="../media/image7.png"/><Relationship Id="rId7" Type="http://schemas.microsoft.com/office/2007/relationships/hdphoto" Target="../media/hdphoto1.wdp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hdphoto2.wdp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hdphoto2.wdp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microsoft.com/office/2007/relationships/hdphoto" Target="../media/hdphoto1.wdp"/><Relationship Id="rId3" Type="http://schemas.openxmlformats.org/officeDocument/2006/relationships/image" Target="../media/image6.png"/><Relationship Id="rId2" Type="http://schemas.microsoft.com/office/2007/relationships/hdphoto" Target="../media/hdphoto2.wdp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hdphoto2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hdphoto2.wdp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40927" y="-1028650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69" name="组合 7168"/>
          <p:cNvGrpSpPr/>
          <p:nvPr/>
        </p:nvGrpSpPr>
        <p:grpSpPr>
          <a:xfrm>
            <a:off x="5785150" y="1155466"/>
            <a:ext cx="3383580" cy="3955689"/>
            <a:chOff x="6948032" y="1482570"/>
            <a:chExt cx="2009637" cy="2349433"/>
          </a:xfrm>
        </p:grpSpPr>
        <p:grpSp>
          <p:nvGrpSpPr>
            <p:cNvPr id="31" name="组合 30"/>
            <p:cNvGrpSpPr/>
            <p:nvPr/>
          </p:nvGrpSpPr>
          <p:grpSpPr>
            <a:xfrm>
              <a:off x="6948032" y="1482570"/>
              <a:ext cx="2009637" cy="2349433"/>
              <a:chOff x="7339156" y="242956"/>
              <a:chExt cx="2009637" cy="2349433"/>
            </a:xfrm>
          </p:grpSpPr>
          <p:grpSp>
            <p:nvGrpSpPr>
              <p:cNvPr id="27" name="Group 5"/>
              <p:cNvGrpSpPr>
                <a:grpSpLocks noChangeAspect="1"/>
              </p:cNvGrpSpPr>
              <p:nvPr/>
            </p:nvGrpSpPr>
            <p:grpSpPr bwMode="auto">
              <a:xfrm>
                <a:off x="7339156" y="242956"/>
                <a:ext cx="2009637" cy="2349433"/>
                <a:chOff x="4691" y="1149"/>
                <a:chExt cx="414" cy="484"/>
              </a:xfrm>
            </p:grpSpPr>
            <p:sp>
              <p:nvSpPr>
                <p:cNvPr id="28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24" y="1158"/>
                  <a:ext cx="376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6"/>
                <p:cNvSpPr/>
                <p:nvPr/>
              </p:nvSpPr>
              <p:spPr bwMode="auto">
                <a:xfrm>
                  <a:off x="4804" y="1494"/>
                  <a:ext cx="216" cy="137"/>
                </a:xfrm>
                <a:custGeom>
                  <a:avLst/>
                  <a:gdLst>
                    <a:gd name="T0" fmla="*/ 91 w 91"/>
                    <a:gd name="T1" fmla="*/ 4 h 58"/>
                    <a:gd name="T2" fmla="*/ 85 w 91"/>
                    <a:gd name="T3" fmla="*/ 0 h 58"/>
                    <a:gd name="T4" fmla="*/ 7 w 91"/>
                    <a:gd name="T5" fmla="*/ 0 h 58"/>
                    <a:gd name="T6" fmla="*/ 0 w 91"/>
                    <a:gd name="T7" fmla="*/ 6 h 58"/>
                    <a:gd name="T8" fmla="*/ 0 w 91"/>
                    <a:gd name="T9" fmla="*/ 53 h 58"/>
                    <a:gd name="T10" fmla="*/ 6 w 91"/>
                    <a:gd name="T11" fmla="*/ 58 h 58"/>
                    <a:gd name="T12" fmla="*/ 84 w 91"/>
                    <a:gd name="T13" fmla="*/ 58 h 58"/>
                    <a:gd name="T14" fmla="*/ 91 w 91"/>
                    <a:gd name="T15" fmla="*/ 51 h 58"/>
                    <a:gd name="T16" fmla="*/ 91 w 91"/>
                    <a:gd name="T17" fmla="*/ 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" h="58">
                      <a:moveTo>
                        <a:pt x="91" y="4"/>
                      </a:moveTo>
                      <a:cubicBezTo>
                        <a:pt x="91" y="1"/>
                        <a:pt x="89" y="0"/>
                        <a:pt x="85" y="0"/>
                      </a:cubicBezTo>
                      <a:cubicBezTo>
                        <a:pt x="82" y="0"/>
                        <a:pt x="26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8"/>
                        <a:pt x="0" y="52"/>
                        <a:pt x="0" y="53"/>
                      </a:cubicBezTo>
                      <a:cubicBezTo>
                        <a:pt x="0" y="56"/>
                        <a:pt x="2" y="58"/>
                        <a:pt x="6" y="58"/>
                      </a:cubicBezTo>
                      <a:cubicBezTo>
                        <a:pt x="9" y="58"/>
                        <a:pt x="65" y="58"/>
                        <a:pt x="84" y="58"/>
                      </a:cubicBezTo>
                      <a:cubicBezTo>
                        <a:pt x="88" y="58"/>
                        <a:pt x="91" y="55"/>
                        <a:pt x="91" y="51"/>
                      </a:cubicBezTo>
                      <a:cubicBezTo>
                        <a:pt x="91" y="50"/>
                        <a:pt x="91" y="6"/>
                        <a:pt x="91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30" name="Freeform 7"/>
                <p:cNvSpPr>
                  <a:spLocks noEditPoints="1"/>
                </p:cNvSpPr>
                <p:nvPr/>
              </p:nvSpPr>
              <p:spPr bwMode="auto">
                <a:xfrm>
                  <a:off x="4691" y="1149"/>
                  <a:ext cx="414" cy="345"/>
                </a:xfrm>
                <a:custGeom>
                  <a:avLst/>
                  <a:gdLst>
                    <a:gd name="T0" fmla="*/ 164 w 175"/>
                    <a:gd name="T1" fmla="*/ 6 h 146"/>
                    <a:gd name="T2" fmla="*/ 143 w 175"/>
                    <a:gd name="T3" fmla="*/ 7 h 146"/>
                    <a:gd name="T4" fmla="*/ 142 w 175"/>
                    <a:gd name="T5" fmla="*/ 6 h 146"/>
                    <a:gd name="T6" fmla="*/ 44 w 175"/>
                    <a:gd name="T7" fmla="*/ 6 h 146"/>
                    <a:gd name="T8" fmla="*/ 29 w 175"/>
                    <a:gd name="T9" fmla="*/ 4 h 146"/>
                    <a:gd name="T10" fmla="*/ 21 w 175"/>
                    <a:gd name="T11" fmla="*/ 39 h 146"/>
                    <a:gd name="T12" fmla="*/ 62 w 175"/>
                    <a:gd name="T13" fmla="*/ 70 h 146"/>
                    <a:gd name="T14" fmla="*/ 80 w 175"/>
                    <a:gd name="T15" fmla="*/ 92 h 146"/>
                    <a:gd name="T16" fmla="*/ 79 w 175"/>
                    <a:gd name="T17" fmla="*/ 122 h 146"/>
                    <a:gd name="T18" fmla="*/ 81 w 175"/>
                    <a:gd name="T19" fmla="*/ 127 h 146"/>
                    <a:gd name="T20" fmla="*/ 64 w 175"/>
                    <a:gd name="T21" fmla="*/ 142 h 146"/>
                    <a:gd name="T22" fmla="*/ 63 w 175"/>
                    <a:gd name="T23" fmla="*/ 146 h 146"/>
                    <a:gd name="T24" fmla="*/ 124 w 175"/>
                    <a:gd name="T25" fmla="*/ 146 h 146"/>
                    <a:gd name="T26" fmla="*/ 123 w 175"/>
                    <a:gd name="T27" fmla="*/ 142 h 146"/>
                    <a:gd name="T28" fmla="*/ 107 w 175"/>
                    <a:gd name="T29" fmla="*/ 126 h 146"/>
                    <a:gd name="T30" fmla="*/ 108 w 175"/>
                    <a:gd name="T31" fmla="*/ 122 h 146"/>
                    <a:gd name="T32" fmla="*/ 109 w 175"/>
                    <a:gd name="T33" fmla="*/ 89 h 146"/>
                    <a:gd name="T34" fmla="*/ 125 w 175"/>
                    <a:gd name="T35" fmla="*/ 70 h 146"/>
                    <a:gd name="T36" fmla="*/ 152 w 175"/>
                    <a:gd name="T37" fmla="*/ 53 h 146"/>
                    <a:gd name="T38" fmla="*/ 167 w 175"/>
                    <a:gd name="T39" fmla="*/ 37 h 146"/>
                    <a:gd name="T40" fmla="*/ 173 w 175"/>
                    <a:gd name="T41" fmla="*/ 23 h 146"/>
                    <a:gd name="T42" fmla="*/ 164 w 175"/>
                    <a:gd name="T43" fmla="*/ 6 h 146"/>
                    <a:gd name="T44" fmla="*/ 29 w 175"/>
                    <a:gd name="T45" fmla="*/ 35 h 146"/>
                    <a:gd name="T46" fmla="*/ 33 w 175"/>
                    <a:gd name="T47" fmla="*/ 12 h 146"/>
                    <a:gd name="T48" fmla="*/ 49 w 175"/>
                    <a:gd name="T49" fmla="*/ 21 h 146"/>
                    <a:gd name="T50" fmla="*/ 57 w 175"/>
                    <a:gd name="T51" fmla="*/ 60 h 146"/>
                    <a:gd name="T52" fmla="*/ 29 w 175"/>
                    <a:gd name="T53" fmla="*/ 35 h 146"/>
                    <a:gd name="T54" fmla="*/ 158 w 175"/>
                    <a:gd name="T55" fmla="*/ 36 h 146"/>
                    <a:gd name="T56" fmla="*/ 130 w 175"/>
                    <a:gd name="T57" fmla="*/ 61 h 146"/>
                    <a:gd name="T58" fmla="*/ 139 w 175"/>
                    <a:gd name="T59" fmla="*/ 21 h 146"/>
                    <a:gd name="T60" fmla="*/ 154 w 175"/>
                    <a:gd name="T61" fmla="*/ 12 h 146"/>
                    <a:gd name="T62" fmla="*/ 158 w 175"/>
                    <a:gd name="T63" fmla="*/ 3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5" h="146">
                      <a:moveTo>
                        <a:pt x="164" y="6"/>
                      </a:moveTo>
                      <a:cubicBezTo>
                        <a:pt x="156" y="0"/>
                        <a:pt x="143" y="7"/>
                        <a:pt x="143" y="7"/>
                      </a:cubicBezTo>
                      <a:cubicBezTo>
                        <a:pt x="143" y="7"/>
                        <a:pt x="142" y="6"/>
                        <a:pt x="142" y="6"/>
                      </a:cubicBezTo>
                      <a:cubicBezTo>
                        <a:pt x="129" y="1"/>
                        <a:pt x="44" y="6"/>
                        <a:pt x="44" y="6"/>
                      </a:cubicBezTo>
                      <a:cubicBezTo>
                        <a:pt x="39" y="2"/>
                        <a:pt x="30" y="4"/>
                        <a:pt x="29" y="4"/>
                      </a:cubicBezTo>
                      <a:cubicBezTo>
                        <a:pt x="0" y="12"/>
                        <a:pt x="20" y="38"/>
                        <a:pt x="21" y="39"/>
                      </a:cubicBezTo>
                      <a:cubicBezTo>
                        <a:pt x="27" y="51"/>
                        <a:pt x="61" y="70"/>
                        <a:pt x="62" y="70"/>
                      </a:cubicBezTo>
                      <a:cubicBezTo>
                        <a:pt x="65" y="76"/>
                        <a:pt x="78" y="90"/>
                        <a:pt x="80" y="92"/>
                      </a:cubicBezTo>
                      <a:cubicBezTo>
                        <a:pt x="91" y="107"/>
                        <a:pt x="80" y="121"/>
                        <a:pt x="79" y="122"/>
                      </a:cubicBezTo>
                      <a:cubicBezTo>
                        <a:pt x="77" y="124"/>
                        <a:pt x="80" y="125"/>
                        <a:pt x="81" y="127"/>
                      </a:cubicBezTo>
                      <a:cubicBezTo>
                        <a:pt x="73" y="140"/>
                        <a:pt x="64" y="142"/>
                        <a:pt x="64" y="142"/>
                      </a:cubicBezTo>
                      <a:cubicBezTo>
                        <a:pt x="64" y="142"/>
                        <a:pt x="63" y="144"/>
                        <a:pt x="63" y="146"/>
                      </a:cubicBezTo>
                      <a:cubicBezTo>
                        <a:pt x="124" y="146"/>
                        <a:pt x="124" y="146"/>
                        <a:pt x="124" y="146"/>
                      </a:cubicBezTo>
                      <a:cubicBezTo>
                        <a:pt x="124" y="145"/>
                        <a:pt x="124" y="143"/>
                        <a:pt x="123" y="142"/>
                      </a:cubicBezTo>
                      <a:cubicBezTo>
                        <a:pt x="110" y="135"/>
                        <a:pt x="107" y="127"/>
                        <a:pt x="107" y="126"/>
                      </a:cubicBezTo>
                      <a:cubicBezTo>
                        <a:pt x="109" y="125"/>
                        <a:pt x="108" y="123"/>
                        <a:pt x="108" y="122"/>
                      </a:cubicBezTo>
                      <a:cubicBezTo>
                        <a:pt x="93" y="105"/>
                        <a:pt x="108" y="90"/>
                        <a:pt x="109" y="89"/>
                      </a:cubicBezTo>
                      <a:cubicBezTo>
                        <a:pt x="113" y="88"/>
                        <a:pt x="123" y="72"/>
                        <a:pt x="125" y="70"/>
                      </a:cubicBezTo>
                      <a:cubicBezTo>
                        <a:pt x="129" y="66"/>
                        <a:pt x="152" y="53"/>
                        <a:pt x="152" y="53"/>
                      </a:cubicBezTo>
                      <a:cubicBezTo>
                        <a:pt x="162" y="48"/>
                        <a:pt x="166" y="38"/>
                        <a:pt x="167" y="37"/>
                      </a:cubicBezTo>
                      <a:cubicBezTo>
                        <a:pt x="171" y="32"/>
                        <a:pt x="173" y="23"/>
                        <a:pt x="173" y="23"/>
                      </a:cubicBezTo>
                      <a:cubicBezTo>
                        <a:pt x="175" y="11"/>
                        <a:pt x="165" y="7"/>
                        <a:pt x="164" y="6"/>
                      </a:cubicBezTo>
                      <a:close/>
                      <a:moveTo>
                        <a:pt x="29" y="35"/>
                      </a:moveTo>
                      <a:cubicBezTo>
                        <a:pt x="28" y="35"/>
                        <a:pt x="18" y="13"/>
                        <a:pt x="33" y="12"/>
                      </a:cubicBezTo>
                      <a:cubicBezTo>
                        <a:pt x="40" y="11"/>
                        <a:pt x="44" y="25"/>
                        <a:pt x="49" y="21"/>
                      </a:cubicBez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57" y="60"/>
                        <a:pt x="36" y="48"/>
                        <a:pt x="29" y="35"/>
                      </a:cubicBezTo>
                      <a:close/>
                      <a:moveTo>
                        <a:pt x="158" y="36"/>
                      </a:moveTo>
                      <a:cubicBezTo>
                        <a:pt x="151" y="49"/>
                        <a:pt x="130" y="61"/>
                        <a:pt x="130" y="6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3" y="26"/>
                        <a:pt x="147" y="11"/>
                        <a:pt x="154" y="12"/>
                      </a:cubicBezTo>
                      <a:cubicBezTo>
                        <a:pt x="169" y="14"/>
                        <a:pt x="159" y="35"/>
                        <a:pt x="158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8128599" y="407960"/>
                <a:ext cx="566680" cy="603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ea"/>
                  </a:rPr>
                  <a:t>奖</a:t>
                </a:r>
                <a:endParaRPr lang="zh-CN" altLang="en-US" sz="6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7168" name="TextBox 7167"/>
            <p:cNvSpPr txBox="1"/>
            <p:nvPr/>
          </p:nvSpPr>
          <p:spPr>
            <a:xfrm>
              <a:off x="7664788" y="3203927"/>
              <a:ext cx="736152" cy="38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2018</a:t>
              </a:r>
              <a:endParaRPr lang="zh-CN" alt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2333" y="41151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七年级上学期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012" y="2536660"/>
            <a:ext cx="5262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600" dirty="0">
                <a:solidFill>
                  <a:schemeClr val="accent1">
                    <a:lumMod val="75000"/>
                  </a:schemeClr>
                </a:solidFill>
                <a:latin typeface="方正少儿简体" pitchFamily="65" charset="-122"/>
                <a:ea typeface="方正少儿简体" pitchFamily="65" charset="-122"/>
              </a:rPr>
              <a:t>历史知识竞赛</a:t>
            </a:r>
            <a:endParaRPr lang="zh-CN" altLang="en-US" sz="6000" spc="600" dirty="0">
              <a:solidFill>
                <a:schemeClr val="accent1">
                  <a:lumMod val="75000"/>
                </a:schemeClr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8659" y="3889380"/>
            <a:ext cx="3889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spc="600" dirty="0" err="1">
                <a:solidFill>
                  <a:schemeClr val="bg1">
                    <a:lumMod val="75000"/>
                  </a:schemeClr>
                </a:solidFill>
              </a:rPr>
              <a:t>Lishi</a:t>
            </a:r>
            <a:r>
              <a:rPr lang="en-US" altLang="zh-CN" sz="1600" spc="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altLang="zh-CN" sz="1600" spc="600" dirty="0" err="1">
                <a:solidFill>
                  <a:schemeClr val="bg1">
                    <a:lumMod val="75000"/>
                  </a:schemeClr>
                </a:solidFill>
              </a:rPr>
              <a:t>zhishi</a:t>
            </a:r>
            <a:r>
              <a:rPr lang="en-US" altLang="zh-CN" sz="1600" spc="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altLang="zh-CN" sz="1600" spc="600" dirty="0" err="1">
                <a:solidFill>
                  <a:schemeClr val="bg1">
                    <a:lumMod val="75000"/>
                  </a:schemeClr>
                </a:solidFill>
              </a:rPr>
              <a:t>jingsai</a:t>
            </a:r>
            <a:r>
              <a:rPr lang="en-US" altLang="zh-CN" sz="1600" spc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zh-CN" altLang="en-US" sz="1600" spc="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31" y="4488709"/>
            <a:ext cx="5481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05" y="4488709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10" y="4488709"/>
            <a:ext cx="54508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71" y="4488709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2" y="4488709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383">
            <a:off x="3282575" y="1274696"/>
            <a:ext cx="97854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001">
            <a:off x="2318009" y="1282966"/>
            <a:ext cx="10301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ano Clap Ad_maste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59130" y="45349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4256" y="351696"/>
            <a:ext cx="265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·4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260256" y="1263005"/>
            <a:ext cx="6287299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请写出下列成语的主人公之一: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彩云" panose="02010800040101010101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                管鲍之交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彩云" panose="02010800040101010101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824314" y="3175139"/>
            <a:ext cx="26320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管仲或鲍叔牙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9089" y="351696"/>
            <a:ext cx="267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·5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102912" y="1139666"/>
            <a:ext cx="6287299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请写出下列成语的主人公之一: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彩云" panose="02010800040101010101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                     破釜沉舟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彩云" panose="02010800040101010101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107351" y="3025341"/>
            <a:ext cx="10001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ea typeface="黑体" panose="02010609060101010101" pitchFamily="2" charset="-122"/>
              </a:rPr>
              <a:t>项羽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4257" y="351696"/>
            <a:ext cx="271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·6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402177" y="1117600"/>
            <a:ext cx="43396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“书圣”的名字是：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601208" y="2461131"/>
            <a:ext cx="142058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ea typeface="黑体" panose="02010609060101010101" pitchFamily="2" charset="-122"/>
              </a:rPr>
              <a:t>王羲之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0930" y="351696"/>
            <a:ext cx="265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·7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428350" y="1117600"/>
            <a:ext cx="6287299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请写出下列成语的主人公之一: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彩云" panose="02010800040101010101" charset="-122"/>
            </a:endParaRPr>
          </a:p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草木皆兵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彩云" panose="02010800040101010101" charset="-122"/>
            </a:endParaRPr>
          </a:p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403095" y="3195014"/>
            <a:ext cx="22240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ea typeface="黑体" panose="02010609060101010101" pitchFamily="2" charset="-122"/>
              </a:rPr>
              <a:t>符坚或谢安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6931" y="351696"/>
            <a:ext cx="262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·8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940509" y="1117600"/>
            <a:ext cx="526298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顾恺之的作品任写其一：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801849" y="2682228"/>
            <a:ext cx="554029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ea typeface="黑体" panose="02010609060101010101" pitchFamily="2" charset="-122"/>
              </a:rPr>
              <a:t>女史箴图</a:t>
            </a:r>
            <a:r>
              <a:rPr lang="en-US" altLang="zh-CN" sz="3200" b="1" dirty="0"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ea typeface="黑体" panose="02010609060101010101" pitchFamily="2" charset="-122"/>
              </a:rPr>
              <a:t>、</a:t>
            </a:r>
            <a:r>
              <a:rPr lang="en-US" altLang="zh-CN" sz="3200" b="1" dirty="0"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ea typeface="黑体" panose="02010609060101010101" pitchFamily="2" charset="-122"/>
              </a:rPr>
              <a:t>洛神赋图</a:t>
            </a:r>
            <a:r>
              <a:rPr lang="en-US" altLang="zh-CN" sz="3200" b="1" dirty="0">
                <a:ea typeface="黑体" panose="02010609060101010101" pitchFamily="2" charset="-122"/>
              </a:rPr>
              <a:t>》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6931" y="351696"/>
            <a:ext cx="262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·9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709678" y="1117600"/>
            <a:ext cx="572464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西汉时期出使西域的人是：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902664" y="2623678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ea typeface="黑体" panose="02010609060101010101" pitchFamily="2" charset="-122"/>
              </a:rPr>
              <a:t>张骞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2784" y="351696"/>
            <a:ext cx="291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·10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171343" y="1117600"/>
            <a:ext cx="480131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进行汉化改革的人是：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756757" y="2611443"/>
            <a:ext cx="430438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ea typeface="黑体" panose="02010609060101010101" pitchFamily="2" charset="-122"/>
              </a:rPr>
              <a:t>北魏孝文帝（拓跋宏）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468560" y="-85570"/>
            <a:ext cx="3635896" cy="5812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416" y="1294477"/>
            <a:ext cx="2294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少儿简体" pitchFamily="65" charset="-122"/>
                <a:ea typeface="方正少儿简体" pitchFamily="65" charset="-122"/>
              </a:rPr>
              <a:t>目录</a:t>
            </a:r>
            <a:endParaRPr lang="zh-CN" altLang="en-US" sz="8000" spc="1500" dirty="0">
              <a:solidFill>
                <a:schemeClr val="accent1">
                  <a:lumMod val="20000"/>
                  <a:lumOff val="80000"/>
                </a:schemeClr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5899" y="1048234"/>
            <a:ext cx="287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１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游戏规则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778824" y="1644355"/>
            <a:ext cx="23134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２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初练手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778824" y="2229131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３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78824" y="2813906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４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挑战赛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836219"/>
            <a:ext cx="5481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251367"/>
            <a:ext cx="54508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666515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081663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0"/>
          <p:cNvPicPr>
            <a:picLocks noChangeAspect="1" noChangeArrowheads="1"/>
          </p:cNvPicPr>
          <p:nvPr/>
        </p:nvPicPr>
        <p:blipFill>
          <a:blip r:embed="rId5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13" y="2504431"/>
            <a:ext cx="630237" cy="6635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03" y="2251290"/>
            <a:ext cx="54508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4257" y="351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游戏规则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5999"/>
            <a:ext cx="1267270" cy="11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2003"/>
            <a:ext cx="1119022" cy="103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本框 14338"/>
          <p:cNvSpPr txBox="1"/>
          <p:nvPr/>
        </p:nvSpPr>
        <p:spPr>
          <a:xfrm>
            <a:off x="1547664" y="1491630"/>
            <a:ext cx="5580831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、第二轮每组全员参与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一个负责形容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一个同学答题，交替答题，不得出现答案中的字，时间为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分钟，每组十道题，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题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分，答对几题加几分，答错的不扣分，在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分钟内全部答对有额外加分，用时最短加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分，第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加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分，第三及之后加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分。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6158691" cy="60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4257" y="351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·1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77" y="124561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河姆渡人</a:t>
            </a:r>
            <a:endParaRPr lang="en-US" altLang="zh-CN" sz="2000" spc="600" dirty="0"/>
          </a:p>
        </p:txBody>
      </p:sp>
      <p:sp>
        <p:nvSpPr>
          <p:cNvPr id="22" name="TextBox 9"/>
          <p:cNvSpPr txBox="1"/>
          <p:nvPr/>
        </p:nvSpPr>
        <p:spPr>
          <a:xfrm>
            <a:off x="673185" y="160827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黄帝</a:t>
            </a:r>
            <a:endParaRPr lang="en-US" altLang="zh-CN" sz="2000" spc="600" dirty="0"/>
          </a:p>
        </p:txBody>
      </p:sp>
      <p:sp>
        <p:nvSpPr>
          <p:cNvPr id="23" name="TextBox 9"/>
          <p:cNvSpPr txBox="1"/>
          <p:nvPr/>
        </p:nvSpPr>
        <p:spPr>
          <a:xfrm>
            <a:off x="659321" y="20284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夏朝</a:t>
            </a:r>
            <a:endParaRPr lang="en-US" altLang="zh-CN" sz="2000" spc="600" dirty="0"/>
          </a:p>
        </p:txBody>
      </p:sp>
      <p:sp>
        <p:nvSpPr>
          <p:cNvPr id="24" name="TextBox 9"/>
          <p:cNvSpPr txBox="1"/>
          <p:nvPr/>
        </p:nvSpPr>
        <p:spPr>
          <a:xfrm>
            <a:off x="639124" y="23999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司马睿</a:t>
            </a:r>
            <a:endParaRPr lang="en-US" altLang="zh-CN" sz="2000" spc="600" dirty="0"/>
          </a:p>
        </p:txBody>
      </p:sp>
      <p:sp>
        <p:nvSpPr>
          <p:cNvPr id="41" name="TextBox 9"/>
          <p:cNvSpPr txBox="1"/>
          <p:nvPr/>
        </p:nvSpPr>
        <p:spPr>
          <a:xfrm>
            <a:off x="604884" y="279697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/>
              <a:t>《</a:t>
            </a:r>
            <a:r>
              <a:rPr lang="zh-CN" altLang="en-US" sz="2000" spc="600" dirty="0"/>
              <a:t>史记</a:t>
            </a:r>
            <a:r>
              <a:rPr lang="en-US" altLang="zh-CN" sz="2000" spc="600" dirty="0"/>
              <a:t>》</a:t>
            </a:r>
            <a:endParaRPr lang="en-US" altLang="zh-CN" sz="2000" spc="600" dirty="0"/>
          </a:p>
        </p:txBody>
      </p:sp>
      <p:sp>
        <p:nvSpPr>
          <p:cNvPr id="42" name="TextBox 9"/>
          <p:cNvSpPr txBox="1"/>
          <p:nvPr/>
        </p:nvSpPr>
        <p:spPr>
          <a:xfrm>
            <a:off x="612374" y="318023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圆周率</a:t>
            </a:r>
            <a:endParaRPr lang="en-US" altLang="zh-CN" sz="2000" spc="600" dirty="0"/>
          </a:p>
        </p:txBody>
      </p:sp>
      <p:sp>
        <p:nvSpPr>
          <p:cNvPr id="43" name="TextBox 9"/>
          <p:cNvSpPr txBox="1"/>
          <p:nvPr/>
        </p:nvSpPr>
        <p:spPr>
          <a:xfrm>
            <a:off x="612374" y="361548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淝水之战</a:t>
            </a:r>
            <a:endParaRPr lang="en-US" altLang="zh-CN" sz="2000" spc="600" dirty="0"/>
          </a:p>
        </p:txBody>
      </p:sp>
      <p:sp>
        <p:nvSpPr>
          <p:cNvPr id="44" name="TextBox 9"/>
          <p:cNvSpPr txBox="1"/>
          <p:nvPr/>
        </p:nvSpPr>
        <p:spPr>
          <a:xfrm>
            <a:off x="619574" y="398482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曹操</a:t>
            </a:r>
            <a:endParaRPr lang="en-US" altLang="zh-CN" sz="2000" spc="600" dirty="0"/>
          </a:p>
        </p:txBody>
      </p:sp>
      <p:sp>
        <p:nvSpPr>
          <p:cNvPr id="45" name="TextBox 9"/>
          <p:cNvSpPr txBox="1"/>
          <p:nvPr/>
        </p:nvSpPr>
        <p:spPr>
          <a:xfrm>
            <a:off x="612374" y="436495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老子</a:t>
            </a:r>
            <a:endParaRPr lang="en-US" altLang="zh-CN" sz="2000" spc="600" dirty="0"/>
          </a:p>
        </p:txBody>
      </p:sp>
      <p:sp>
        <p:nvSpPr>
          <p:cNvPr id="48" name="TextBox 9"/>
          <p:cNvSpPr txBox="1"/>
          <p:nvPr/>
        </p:nvSpPr>
        <p:spPr>
          <a:xfrm>
            <a:off x="605174" y="47143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甲骨文</a:t>
            </a:r>
            <a:endParaRPr lang="en-US" altLang="zh-CN" sz="20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41" grpId="0"/>
      <p:bldP spid="42" grpId="0"/>
      <p:bldP spid="43" grpId="0"/>
      <p:bldP spid="44" grpId="0"/>
      <p:bldP spid="45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416" y="1294477"/>
            <a:ext cx="2294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1500" dirty="0">
                <a:solidFill>
                  <a:schemeClr val="accent1">
                    <a:lumMod val="75000"/>
                  </a:schemeClr>
                </a:solidFill>
                <a:latin typeface="方正少儿简体" pitchFamily="65" charset="-122"/>
                <a:ea typeface="方正少儿简体" pitchFamily="65" charset="-122"/>
              </a:rPr>
              <a:t>目录</a:t>
            </a:r>
            <a:endParaRPr lang="zh-CN" altLang="en-US" sz="8000" spc="1500" dirty="0">
              <a:solidFill>
                <a:schemeClr val="accent1">
                  <a:lumMod val="75000"/>
                </a:schemeClr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778824" y="1644355"/>
            <a:ext cx="23134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２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778824" y="2229131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３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78824" y="2813906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４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挑战赛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836219"/>
            <a:ext cx="5481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251367"/>
            <a:ext cx="54508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666515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081663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矩形 40"/>
          <p:cNvSpPr/>
          <p:nvPr/>
        </p:nvSpPr>
        <p:spPr>
          <a:xfrm>
            <a:off x="4725899" y="1048234"/>
            <a:ext cx="287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１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游戏规则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6158691" cy="60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0900" y="351696"/>
            <a:ext cx="2745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·2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71" y="122237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半坡人</a:t>
            </a:r>
            <a:endParaRPr lang="zh-CN" altLang="en-US" sz="2000" spc="600" dirty="0"/>
          </a:p>
        </p:txBody>
      </p:sp>
      <p:sp>
        <p:nvSpPr>
          <p:cNvPr id="24" name="TextBox 9"/>
          <p:cNvSpPr txBox="1"/>
          <p:nvPr/>
        </p:nvSpPr>
        <p:spPr>
          <a:xfrm>
            <a:off x="580125" y="157474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骨针</a:t>
            </a:r>
            <a:endParaRPr lang="zh-CN" altLang="en-US" sz="2000" spc="600" dirty="0"/>
          </a:p>
        </p:txBody>
      </p:sp>
      <p:sp>
        <p:nvSpPr>
          <p:cNvPr id="41" name="TextBox 9"/>
          <p:cNvSpPr txBox="1"/>
          <p:nvPr/>
        </p:nvSpPr>
        <p:spPr>
          <a:xfrm>
            <a:off x="580125" y="192338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阪泉之战</a:t>
            </a:r>
            <a:endParaRPr lang="zh-CN" altLang="en-US" sz="2000" spc="600" dirty="0"/>
          </a:p>
        </p:txBody>
      </p:sp>
      <p:sp>
        <p:nvSpPr>
          <p:cNvPr id="42" name="TextBox 9"/>
          <p:cNvSpPr txBox="1"/>
          <p:nvPr/>
        </p:nvSpPr>
        <p:spPr>
          <a:xfrm>
            <a:off x="572150" y="23425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公元前</a:t>
            </a:r>
            <a:r>
              <a:rPr lang="en-US" altLang="zh-CN" sz="2000" spc="600" dirty="0"/>
              <a:t>221</a:t>
            </a:r>
            <a:r>
              <a:rPr lang="zh-CN" altLang="en-US" sz="2000" spc="600" dirty="0"/>
              <a:t>年</a:t>
            </a:r>
            <a:endParaRPr lang="zh-CN" altLang="en-US" sz="2000" spc="600" dirty="0"/>
          </a:p>
        </p:txBody>
      </p:sp>
      <p:sp>
        <p:nvSpPr>
          <p:cNvPr id="43" name="TextBox 9"/>
          <p:cNvSpPr txBox="1"/>
          <p:nvPr/>
        </p:nvSpPr>
        <p:spPr>
          <a:xfrm>
            <a:off x="572150" y="272799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青铜器</a:t>
            </a:r>
            <a:endParaRPr lang="zh-CN" altLang="en-US" sz="2000" spc="600" dirty="0"/>
          </a:p>
        </p:txBody>
      </p:sp>
      <p:sp>
        <p:nvSpPr>
          <p:cNvPr id="44" name="TextBox 9"/>
          <p:cNvSpPr txBox="1"/>
          <p:nvPr/>
        </p:nvSpPr>
        <p:spPr>
          <a:xfrm>
            <a:off x="568256" y="31069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皇帝</a:t>
            </a:r>
            <a:endParaRPr lang="zh-CN" altLang="en-US" sz="2000" spc="600" dirty="0"/>
          </a:p>
        </p:txBody>
      </p:sp>
      <p:sp>
        <p:nvSpPr>
          <p:cNvPr id="45" name="TextBox 9"/>
          <p:cNvSpPr txBox="1"/>
          <p:nvPr/>
        </p:nvSpPr>
        <p:spPr>
          <a:xfrm>
            <a:off x="580126" y="34394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郡县制</a:t>
            </a:r>
            <a:endParaRPr lang="zh-CN" altLang="en-US" sz="2000" spc="600" dirty="0"/>
          </a:p>
        </p:txBody>
      </p:sp>
      <p:sp>
        <p:nvSpPr>
          <p:cNvPr id="46" name="TextBox 9"/>
          <p:cNvSpPr txBox="1"/>
          <p:nvPr/>
        </p:nvSpPr>
        <p:spPr>
          <a:xfrm>
            <a:off x="580125" y="38278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孔子</a:t>
            </a:r>
            <a:endParaRPr lang="zh-CN" altLang="en-US" sz="2000" spc="600" dirty="0"/>
          </a:p>
        </p:txBody>
      </p:sp>
      <p:sp>
        <p:nvSpPr>
          <p:cNvPr id="47" name="TextBox 9"/>
          <p:cNvSpPr txBox="1"/>
          <p:nvPr/>
        </p:nvSpPr>
        <p:spPr>
          <a:xfrm>
            <a:off x="576970" y="41953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刘邦</a:t>
            </a:r>
            <a:endParaRPr lang="zh-CN" altLang="en-US" sz="2000" spc="600" dirty="0"/>
          </a:p>
        </p:txBody>
      </p:sp>
      <p:sp>
        <p:nvSpPr>
          <p:cNvPr id="48" name="TextBox 9"/>
          <p:cNvSpPr txBox="1"/>
          <p:nvPr/>
        </p:nvSpPr>
        <p:spPr>
          <a:xfrm>
            <a:off x="563760" y="456291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长城</a:t>
            </a:r>
            <a:endParaRPr lang="zh-CN" altLang="en-US" sz="20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6158691" cy="60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92787" y="336858"/>
            <a:ext cx="270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·3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555" y="12085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山顶洞人</a:t>
            </a:r>
            <a:endParaRPr lang="zh-CN" altLang="en-US" sz="2000" spc="600" dirty="0"/>
          </a:p>
        </p:txBody>
      </p:sp>
      <p:sp>
        <p:nvSpPr>
          <p:cNvPr id="22" name="TextBox 9"/>
          <p:cNvSpPr txBox="1"/>
          <p:nvPr/>
        </p:nvSpPr>
        <p:spPr>
          <a:xfrm>
            <a:off x="588659" y="162345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水稻</a:t>
            </a:r>
            <a:endParaRPr lang="zh-CN" altLang="en-US" sz="2000" spc="600" dirty="0"/>
          </a:p>
        </p:txBody>
      </p:sp>
      <p:sp>
        <p:nvSpPr>
          <p:cNvPr id="23" name="TextBox 9"/>
          <p:cNvSpPr txBox="1"/>
          <p:nvPr/>
        </p:nvSpPr>
        <p:spPr>
          <a:xfrm>
            <a:off x="575555" y="23099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分封制</a:t>
            </a:r>
            <a:endParaRPr lang="zh-CN" altLang="en-US" sz="2000" spc="600" dirty="0"/>
          </a:p>
        </p:txBody>
      </p:sp>
      <p:sp>
        <p:nvSpPr>
          <p:cNvPr id="24" name="TextBox 9"/>
          <p:cNvSpPr txBox="1"/>
          <p:nvPr/>
        </p:nvSpPr>
        <p:spPr>
          <a:xfrm>
            <a:off x="589170" y="1960927"/>
            <a:ext cx="4672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燕赵魏韩楚秦齐（可不按顺序）</a:t>
            </a:r>
            <a:endParaRPr lang="zh-CN" altLang="en-US" sz="2000" spc="600" dirty="0"/>
          </a:p>
        </p:txBody>
      </p:sp>
      <p:sp>
        <p:nvSpPr>
          <p:cNvPr id="41" name="TextBox 9"/>
          <p:cNvSpPr txBox="1"/>
          <p:nvPr/>
        </p:nvSpPr>
        <p:spPr>
          <a:xfrm>
            <a:off x="551224" y="265688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秦始皇</a:t>
            </a:r>
            <a:endParaRPr lang="zh-CN" altLang="en-US" sz="2000" spc="600" dirty="0"/>
          </a:p>
        </p:txBody>
      </p:sp>
      <p:sp>
        <p:nvSpPr>
          <p:cNvPr id="42" name="TextBox 9"/>
          <p:cNvSpPr txBox="1"/>
          <p:nvPr/>
        </p:nvSpPr>
        <p:spPr>
          <a:xfrm>
            <a:off x="537412" y="334342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洛阳</a:t>
            </a:r>
            <a:endParaRPr lang="zh-CN" altLang="en-US" sz="2000" spc="600" dirty="0"/>
          </a:p>
        </p:txBody>
      </p:sp>
      <p:sp>
        <p:nvSpPr>
          <p:cNvPr id="43" name="TextBox 9"/>
          <p:cNvSpPr txBox="1"/>
          <p:nvPr/>
        </p:nvSpPr>
        <p:spPr>
          <a:xfrm>
            <a:off x="551224" y="299652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司马迁</a:t>
            </a:r>
            <a:endParaRPr lang="zh-CN" altLang="en-US" sz="2000" spc="600" dirty="0"/>
          </a:p>
        </p:txBody>
      </p:sp>
      <p:sp>
        <p:nvSpPr>
          <p:cNvPr id="44" name="TextBox 9"/>
          <p:cNvSpPr txBox="1"/>
          <p:nvPr/>
        </p:nvSpPr>
        <p:spPr>
          <a:xfrm>
            <a:off x="530212" y="370627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圆形方孔半两钱</a:t>
            </a:r>
            <a:endParaRPr lang="zh-CN" altLang="en-US" sz="2000" spc="600" dirty="0"/>
          </a:p>
        </p:txBody>
      </p:sp>
      <p:sp>
        <p:nvSpPr>
          <p:cNvPr id="45" name="TextBox 9"/>
          <p:cNvSpPr txBox="1"/>
          <p:nvPr/>
        </p:nvSpPr>
        <p:spPr>
          <a:xfrm>
            <a:off x="508188" y="411106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丞相</a:t>
            </a:r>
            <a:endParaRPr lang="zh-CN" altLang="en-US" sz="2000" spc="600" dirty="0"/>
          </a:p>
        </p:txBody>
      </p:sp>
      <p:sp>
        <p:nvSpPr>
          <p:cNvPr id="46" name="TextBox 9"/>
          <p:cNvSpPr txBox="1"/>
          <p:nvPr/>
        </p:nvSpPr>
        <p:spPr>
          <a:xfrm>
            <a:off x="509118" y="452783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丝绸之路</a:t>
            </a:r>
            <a:endParaRPr lang="zh-CN" altLang="en-US" sz="20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6158691" cy="60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4413" y="344880"/>
            <a:ext cx="262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·4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54" y="116180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北京人</a:t>
            </a:r>
            <a:endParaRPr lang="zh-CN" altLang="en-US" sz="2000" spc="600" dirty="0"/>
          </a:p>
        </p:txBody>
      </p:sp>
      <p:sp>
        <p:nvSpPr>
          <p:cNvPr id="22" name="TextBox 9"/>
          <p:cNvSpPr txBox="1"/>
          <p:nvPr/>
        </p:nvSpPr>
        <p:spPr>
          <a:xfrm>
            <a:off x="622539" y="182944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炎帝</a:t>
            </a:r>
            <a:endParaRPr lang="zh-CN" altLang="en-US" sz="2000" spc="600" dirty="0"/>
          </a:p>
        </p:txBody>
      </p:sp>
      <p:sp>
        <p:nvSpPr>
          <p:cNvPr id="23" name="TextBox 9"/>
          <p:cNvSpPr txBox="1"/>
          <p:nvPr/>
        </p:nvSpPr>
        <p:spPr>
          <a:xfrm>
            <a:off x="610854" y="151385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长江流域</a:t>
            </a:r>
            <a:endParaRPr lang="zh-CN" altLang="en-US" sz="2000" spc="600" dirty="0"/>
          </a:p>
        </p:txBody>
      </p:sp>
      <p:sp>
        <p:nvSpPr>
          <p:cNvPr id="24" name="TextBox 9"/>
          <p:cNvSpPr txBox="1"/>
          <p:nvPr/>
        </p:nvSpPr>
        <p:spPr>
          <a:xfrm>
            <a:off x="618054" y="217500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匈奴鲜卑羯氐羌</a:t>
            </a:r>
            <a:endParaRPr lang="zh-CN" altLang="en-US" sz="2000" spc="600" dirty="0"/>
          </a:p>
        </p:txBody>
      </p:sp>
      <p:sp>
        <p:nvSpPr>
          <p:cNvPr id="41" name="TextBox 9"/>
          <p:cNvSpPr txBox="1"/>
          <p:nvPr/>
        </p:nvSpPr>
        <p:spPr>
          <a:xfrm>
            <a:off x="616947" y="253785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北魏</a:t>
            </a:r>
            <a:endParaRPr lang="zh-CN" altLang="en-US" sz="2000" spc="600" dirty="0"/>
          </a:p>
        </p:txBody>
      </p:sp>
      <p:sp>
        <p:nvSpPr>
          <p:cNvPr id="42" name="TextBox 9"/>
          <p:cNvSpPr txBox="1"/>
          <p:nvPr/>
        </p:nvSpPr>
        <p:spPr>
          <a:xfrm>
            <a:off x="629186" y="290739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刘备</a:t>
            </a:r>
            <a:endParaRPr lang="zh-CN" altLang="en-US" sz="2000" spc="600" dirty="0"/>
          </a:p>
        </p:txBody>
      </p:sp>
      <p:sp>
        <p:nvSpPr>
          <p:cNvPr id="43" name="TextBox 9"/>
          <p:cNvSpPr txBox="1"/>
          <p:nvPr/>
        </p:nvSpPr>
        <p:spPr>
          <a:xfrm>
            <a:off x="624436" y="327024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大月氏</a:t>
            </a:r>
            <a:endParaRPr lang="zh-CN" altLang="en-US" sz="2000" spc="600" dirty="0"/>
          </a:p>
        </p:txBody>
      </p:sp>
      <p:sp>
        <p:nvSpPr>
          <p:cNvPr id="44" name="TextBox 9"/>
          <p:cNvSpPr txBox="1"/>
          <p:nvPr/>
        </p:nvSpPr>
        <p:spPr>
          <a:xfrm>
            <a:off x="613655" y="367705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华佗</a:t>
            </a:r>
            <a:endParaRPr lang="zh-CN" altLang="en-US" sz="2000" spc="600" dirty="0"/>
          </a:p>
        </p:txBody>
      </p:sp>
      <p:sp>
        <p:nvSpPr>
          <p:cNvPr id="45" name="TextBox 9"/>
          <p:cNvSpPr txBox="1"/>
          <p:nvPr/>
        </p:nvSpPr>
        <p:spPr>
          <a:xfrm>
            <a:off x="606455" y="406784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白马寺</a:t>
            </a:r>
            <a:endParaRPr lang="zh-CN" altLang="en-US" sz="2000" spc="600" dirty="0"/>
          </a:p>
        </p:txBody>
      </p:sp>
      <p:sp>
        <p:nvSpPr>
          <p:cNvPr id="46" name="TextBox 9"/>
          <p:cNvSpPr txBox="1"/>
          <p:nvPr/>
        </p:nvSpPr>
        <p:spPr>
          <a:xfrm>
            <a:off x="599255" y="44704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龙门石窟</a:t>
            </a:r>
            <a:endParaRPr lang="zh-CN" altLang="en-US" sz="20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6158691" cy="60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4256" y="351696"/>
            <a:ext cx="262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·5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90" y="122237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元谋人</a:t>
            </a:r>
            <a:endParaRPr lang="zh-CN" altLang="en-US" sz="2000" spc="600" dirty="0"/>
          </a:p>
        </p:txBody>
      </p:sp>
      <p:sp>
        <p:nvSpPr>
          <p:cNvPr id="22" name="TextBox 9"/>
          <p:cNvSpPr txBox="1"/>
          <p:nvPr/>
        </p:nvSpPr>
        <p:spPr>
          <a:xfrm>
            <a:off x="650290" y="158522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云冈石窟</a:t>
            </a:r>
            <a:endParaRPr lang="zh-CN" altLang="en-US" sz="2000" spc="600" dirty="0"/>
          </a:p>
        </p:txBody>
      </p:sp>
      <p:sp>
        <p:nvSpPr>
          <p:cNvPr id="23" name="TextBox 9"/>
          <p:cNvSpPr txBox="1"/>
          <p:nvPr/>
        </p:nvSpPr>
        <p:spPr>
          <a:xfrm>
            <a:off x="674257" y="194807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道教</a:t>
            </a:r>
            <a:endParaRPr lang="zh-CN" altLang="en-US" sz="2000" spc="600" dirty="0"/>
          </a:p>
        </p:txBody>
      </p:sp>
      <p:sp>
        <p:nvSpPr>
          <p:cNvPr id="24" name="TextBox 9"/>
          <p:cNvSpPr txBox="1"/>
          <p:nvPr/>
        </p:nvSpPr>
        <p:spPr>
          <a:xfrm>
            <a:off x="621489" y="231985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/>
              <a:t>《</a:t>
            </a:r>
            <a:r>
              <a:rPr lang="zh-CN" altLang="en-US" sz="2000" spc="600" dirty="0"/>
              <a:t>兰亭集序</a:t>
            </a:r>
            <a:r>
              <a:rPr lang="en-US" altLang="zh-CN" sz="2000" spc="600" dirty="0"/>
              <a:t>》</a:t>
            </a:r>
            <a:endParaRPr lang="zh-CN" altLang="en-US" sz="2000" spc="600" dirty="0"/>
          </a:p>
        </p:txBody>
      </p:sp>
      <p:sp>
        <p:nvSpPr>
          <p:cNvPr id="41" name="TextBox 9"/>
          <p:cNvSpPr txBox="1"/>
          <p:nvPr/>
        </p:nvSpPr>
        <p:spPr>
          <a:xfrm>
            <a:off x="657490" y="27363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咸阳</a:t>
            </a:r>
            <a:endParaRPr lang="zh-CN" altLang="en-US" sz="2000" spc="600" dirty="0"/>
          </a:p>
        </p:txBody>
      </p:sp>
      <p:sp>
        <p:nvSpPr>
          <p:cNvPr id="42" name="TextBox 9"/>
          <p:cNvSpPr txBox="1"/>
          <p:nvPr/>
        </p:nvSpPr>
        <p:spPr>
          <a:xfrm>
            <a:off x="633701" y="3115919"/>
            <a:ext cx="29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君主专制中央集权</a:t>
            </a:r>
            <a:endParaRPr lang="zh-CN" altLang="en-US" sz="2000" spc="600" dirty="0"/>
          </a:p>
        </p:txBody>
      </p:sp>
      <p:sp>
        <p:nvSpPr>
          <p:cNvPr id="43" name="TextBox 9"/>
          <p:cNvSpPr txBox="1"/>
          <p:nvPr/>
        </p:nvSpPr>
        <p:spPr>
          <a:xfrm>
            <a:off x="602677" y="3487696"/>
            <a:ext cx="29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造纸术</a:t>
            </a:r>
            <a:endParaRPr lang="zh-CN" altLang="en-US" sz="2000" spc="600" dirty="0"/>
          </a:p>
        </p:txBody>
      </p:sp>
      <p:sp>
        <p:nvSpPr>
          <p:cNvPr id="44" name="TextBox 9"/>
          <p:cNvSpPr txBox="1"/>
          <p:nvPr/>
        </p:nvSpPr>
        <p:spPr>
          <a:xfrm>
            <a:off x="657490" y="3887806"/>
            <a:ext cx="29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 err="1"/>
              <a:t>Bc</a:t>
            </a:r>
            <a:endParaRPr lang="zh-CN" altLang="en-US" sz="2000" spc="600" dirty="0"/>
          </a:p>
        </p:txBody>
      </p:sp>
      <p:sp>
        <p:nvSpPr>
          <p:cNvPr id="45" name="TextBox 9"/>
          <p:cNvSpPr txBox="1"/>
          <p:nvPr/>
        </p:nvSpPr>
        <p:spPr>
          <a:xfrm>
            <a:off x="650290" y="4259583"/>
            <a:ext cx="29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禹</a:t>
            </a:r>
            <a:endParaRPr lang="zh-CN" altLang="en-US" sz="2000" spc="600" dirty="0"/>
          </a:p>
        </p:txBody>
      </p:sp>
      <p:sp>
        <p:nvSpPr>
          <p:cNvPr id="46" name="TextBox 9"/>
          <p:cNvSpPr txBox="1"/>
          <p:nvPr/>
        </p:nvSpPr>
        <p:spPr>
          <a:xfrm>
            <a:off x="621717" y="4580649"/>
            <a:ext cx="29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司母戊鼎</a:t>
            </a:r>
            <a:endParaRPr lang="zh-CN" altLang="en-US" sz="20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6158691" cy="60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4256" y="351696"/>
            <a:ext cx="262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升级关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·6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554" y="12233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粟</a:t>
            </a:r>
            <a:endParaRPr lang="zh-CN" altLang="en-US" sz="2000" spc="600" dirty="0"/>
          </a:p>
        </p:txBody>
      </p:sp>
      <p:sp>
        <p:nvSpPr>
          <p:cNvPr id="22" name="TextBox 9"/>
          <p:cNvSpPr txBox="1"/>
          <p:nvPr/>
        </p:nvSpPr>
        <p:spPr>
          <a:xfrm>
            <a:off x="712554" y="162345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蚩尤</a:t>
            </a:r>
            <a:endParaRPr lang="zh-CN" altLang="en-US" sz="2000" spc="600" dirty="0"/>
          </a:p>
        </p:txBody>
      </p:sp>
      <p:sp>
        <p:nvSpPr>
          <p:cNvPr id="23" name="TextBox 9"/>
          <p:cNvSpPr txBox="1"/>
          <p:nvPr/>
        </p:nvSpPr>
        <p:spPr>
          <a:xfrm>
            <a:off x="696665" y="202678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黄河流域</a:t>
            </a:r>
            <a:endParaRPr lang="zh-CN" altLang="en-US" sz="2000" spc="600" dirty="0"/>
          </a:p>
        </p:txBody>
      </p:sp>
      <p:sp>
        <p:nvSpPr>
          <p:cNvPr id="24" name="TextBox 9"/>
          <p:cNvSpPr txBox="1"/>
          <p:nvPr/>
        </p:nvSpPr>
        <p:spPr>
          <a:xfrm>
            <a:off x="703735" y="243012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齐桓公</a:t>
            </a:r>
            <a:endParaRPr lang="zh-CN" altLang="en-US" sz="2000" spc="600" dirty="0"/>
          </a:p>
        </p:txBody>
      </p:sp>
      <p:sp>
        <p:nvSpPr>
          <p:cNvPr id="41" name="TextBox 9"/>
          <p:cNvSpPr txBox="1"/>
          <p:nvPr/>
        </p:nvSpPr>
        <p:spPr>
          <a:xfrm>
            <a:off x="697314" y="283405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都江堰</a:t>
            </a:r>
            <a:endParaRPr lang="zh-CN" altLang="en-US" sz="2000" spc="600" dirty="0"/>
          </a:p>
        </p:txBody>
      </p:sp>
      <p:sp>
        <p:nvSpPr>
          <p:cNvPr id="42" name="TextBox 9"/>
          <p:cNvSpPr txBox="1"/>
          <p:nvPr/>
        </p:nvSpPr>
        <p:spPr>
          <a:xfrm>
            <a:off x="703735" y="319464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/>
              <a:t>《</a:t>
            </a:r>
            <a:r>
              <a:rPr lang="zh-CN" altLang="en-US" sz="2000" spc="600" dirty="0"/>
              <a:t>齐民要术</a:t>
            </a:r>
            <a:r>
              <a:rPr lang="en-US" altLang="zh-CN" sz="2000" spc="600" dirty="0"/>
              <a:t>》</a:t>
            </a:r>
            <a:endParaRPr lang="zh-CN" altLang="en-US" sz="2000" spc="600" dirty="0"/>
          </a:p>
        </p:txBody>
      </p:sp>
      <p:sp>
        <p:nvSpPr>
          <p:cNvPr id="43" name="TextBox 9"/>
          <p:cNvSpPr txBox="1"/>
          <p:nvPr/>
        </p:nvSpPr>
        <p:spPr>
          <a:xfrm>
            <a:off x="698978" y="351125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韩非子</a:t>
            </a:r>
            <a:endParaRPr lang="zh-CN" altLang="en-US" sz="2000" spc="600" dirty="0"/>
          </a:p>
        </p:txBody>
      </p:sp>
      <p:sp>
        <p:nvSpPr>
          <p:cNvPr id="44" name="TextBox 9"/>
          <p:cNvSpPr txBox="1"/>
          <p:nvPr/>
        </p:nvSpPr>
        <p:spPr>
          <a:xfrm>
            <a:off x="673730" y="39145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春秋</a:t>
            </a:r>
            <a:endParaRPr lang="zh-CN" altLang="en-US" sz="2000" spc="600" dirty="0"/>
          </a:p>
        </p:txBody>
      </p:sp>
      <p:sp>
        <p:nvSpPr>
          <p:cNvPr id="45" name="TextBox 9"/>
          <p:cNvSpPr txBox="1"/>
          <p:nvPr/>
        </p:nvSpPr>
        <p:spPr>
          <a:xfrm>
            <a:off x="646872" y="429772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兵马俑</a:t>
            </a:r>
            <a:endParaRPr lang="zh-CN" altLang="en-US" sz="2000" spc="600" dirty="0"/>
          </a:p>
        </p:txBody>
      </p:sp>
      <p:sp>
        <p:nvSpPr>
          <p:cNvPr id="46" name="TextBox 9"/>
          <p:cNvSpPr txBox="1"/>
          <p:nvPr/>
        </p:nvSpPr>
        <p:spPr>
          <a:xfrm>
            <a:off x="673730" y="465482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/>
              <a:t>商纣王</a:t>
            </a:r>
            <a:endParaRPr lang="zh-CN" altLang="en-US" sz="20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468560" y="-85570"/>
            <a:ext cx="3635896" cy="5812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416" y="1294477"/>
            <a:ext cx="2294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少儿简体" pitchFamily="65" charset="-122"/>
                <a:ea typeface="方正少儿简体" pitchFamily="65" charset="-122"/>
              </a:rPr>
              <a:t>目录</a:t>
            </a:r>
            <a:endParaRPr lang="zh-CN" altLang="en-US" sz="8000" spc="1500" dirty="0">
              <a:solidFill>
                <a:schemeClr val="accent1">
                  <a:lumMod val="20000"/>
                  <a:lumOff val="80000"/>
                </a:schemeClr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5899" y="1048234"/>
            <a:ext cx="287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１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游戏规则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778824" y="1644355"/>
            <a:ext cx="23134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２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初练手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778824" y="2229131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升级关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78824" y="2813906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４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挑战赛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836219"/>
            <a:ext cx="5481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251367"/>
            <a:ext cx="54508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666515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081663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0"/>
          <p:cNvPicPr>
            <a:picLocks noChangeAspect="1" noChangeArrowheads="1"/>
          </p:cNvPicPr>
          <p:nvPr/>
        </p:nvPicPr>
        <p:blipFill>
          <a:blip r:embed="rId5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62" y="3106219"/>
            <a:ext cx="630237" cy="6635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836219"/>
            <a:ext cx="5481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4257" y="351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游戏规则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5999"/>
            <a:ext cx="1267270" cy="11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2003"/>
            <a:ext cx="1119022" cy="103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本框 14338"/>
          <p:cNvSpPr txBox="1"/>
          <p:nvPr/>
        </p:nvSpPr>
        <p:spPr>
          <a:xfrm>
            <a:off x="1547664" y="1491630"/>
            <a:ext cx="5580831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３、第三轮为抢答题，可在老师没念完前抢答，必须举手在老师示意后方可答题，答对加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０分，答错扣</a:t>
            </a:r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分。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>
            <a:grpSpLocks noChangeAspect="1"/>
          </p:cNvGrpSpPr>
          <p:nvPr/>
        </p:nvGrpSpPr>
        <p:grpSpPr bwMode="auto">
          <a:xfrm>
            <a:off x="2310725" y="-2607540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79" y="3882586"/>
            <a:ext cx="1450976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674256" y="351696"/>
            <a:ext cx="3096833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0412" y="378874"/>
            <a:ext cx="309683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挑战赛</a:t>
            </a:r>
            <a:r>
              <a:rPr lang="en-US" altLang="zh-CN" sz="2400" spc="600" dirty="0">
                <a:solidFill>
                  <a:schemeClr val="accent1">
                    <a:lumMod val="75000"/>
                  </a:schemeClr>
                </a:solidFill>
              </a:rPr>
              <a:t>80</a:t>
            </a:r>
            <a:r>
              <a:rPr lang="zh-CN" altLang="en-US" sz="2400" spc="600" dirty="0">
                <a:solidFill>
                  <a:schemeClr val="accent1">
                    <a:lumMod val="75000"/>
                  </a:schemeClr>
                </a:solidFill>
              </a:rPr>
              <a:t>分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5865" y="2187872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重耳 </a:t>
            </a:r>
            <a:endParaRPr lang="zh-CN" altLang="en-US" sz="3200" dirty="0"/>
          </a:p>
        </p:txBody>
      </p:sp>
      <p:sp>
        <p:nvSpPr>
          <p:cNvPr id="23" name="TextBox 5"/>
          <p:cNvSpPr txBox="1"/>
          <p:nvPr/>
        </p:nvSpPr>
        <p:spPr>
          <a:xfrm>
            <a:off x="934733" y="2274418"/>
            <a:ext cx="485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聂 （猜一古代历史人物）                                      </a:t>
            </a:r>
            <a:endParaRPr lang="zh-CN" altLang="en-US" sz="2400" dirty="0"/>
          </a:p>
        </p:txBody>
      </p:sp>
      <p:sp>
        <p:nvSpPr>
          <p:cNvPr id="41" name="TextBox 5"/>
          <p:cNvSpPr txBox="1"/>
          <p:nvPr/>
        </p:nvSpPr>
        <p:spPr>
          <a:xfrm>
            <a:off x="930955" y="1463164"/>
            <a:ext cx="485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持久和平（猜一古代地名） </a:t>
            </a:r>
            <a:endParaRPr lang="zh-CN" altLang="en-US" sz="2400" dirty="0"/>
          </a:p>
        </p:txBody>
      </p:sp>
      <p:sp>
        <p:nvSpPr>
          <p:cNvPr id="42" name="TextBox 5"/>
          <p:cNvSpPr txBox="1"/>
          <p:nvPr/>
        </p:nvSpPr>
        <p:spPr>
          <a:xfrm>
            <a:off x="5618337" y="14233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长安</a:t>
            </a:r>
            <a:endParaRPr lang="zh-CN" altLang="en-US" sz="3200" dirty="0"/>
          </a:p>
        </p:txBody>
      </p:sp>
      <p:sp>
        <p:nvSpPr>
          <p:cNvPr id="43" name="TextBox 5"/>
          <p:cNvSpPr txBox="1"/>
          <p:nvPr/>
        </p:nvSpPr>
        <p:spPr>
          <a:xfrm>
            <a:off x="905248" y="3847458"/>
            <a:ext cx="485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爷爷打先锋（猜一古代历史人物）</a:t>
            </a:r>
            <a:endParaRPr lang="zh-CN" altLang="en-US" sz="2400" dirty="0"/>
          </a:p>
        </p:txBody>
      </p:sp>
      <p:sp>
        <p:nvSpPr>
          <p:cNvPr id="92" name="TextBox 5"/>
          <p:cNvSpPr txBox="1"/>
          <p:nvPr/>
        </p:nvSpPr>
        <p:spPr>
          <a:xfrm>
            <a:off x="5635865" y="3809125"/>
            <a:ext cx="485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祖冲之</a:t>
            </a:r>
            <a:endParaRPr lang="zh-CN" altLang="en-US" sz="3200" dirty="0"/>
          </a:p>
        </p:txBody>
      </p:sp>
      <p:sp>
        <p:nvSpPr>
          <p:cNvPr id="93" name="TextBox 5"/>
          <p:cNvSpPr txBox="1"/>
          <p:nvPr/>
        </p:nvSpPr>
        <p:spPr>
          <a:xfrm>
            <a:off x="929224" y="3024433"/>
            <a:ext cx="485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妙手回春（猜一古代历史人物）</a:t>
            </a:r>
            <a:endParaRPr lang="zh-CN" altLang="en-US" sz="2400" dirty="0"/>
          </a:p>
        </p:txBody>
      </p:sp>
      <p:sp>
        <p:nvSpPr>
          <p:cNvPr id="94" name="TextBox 5"/>
          <p:cNvSpPr txBox="1"/>
          <p:nvPr/>
        </p:nvSpPr>
        <p:spPr>
          <a:xfrm>
            <a:off x="5618337" y="2993655"/>
            <a:ext cx="485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霍去病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41" grpId="0"/>
      <p:bldP spid="42" grpId="0"/>
      <p:bldP spid="43" grpId="0"/>
      <p:bldP spid="92" grpId="0"/>
      <p:bldP spid="93" grpId="0"/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>
            <a:grpSpLocks noChangeAspect="1"/>
          </p:cNvGrpSpPr>
          <p:nvPr/>
        </p:nvGrpSpPr>
        <p:grpSpPr bwMode="auto">
          <a:xfrm>
            <a:off x="2310725" y="-2607540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79" y="3882586"/>
            <a:ext cx="1450976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674256" y="351696"/>
            <a:ext cx="3096833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0412" y="378874"/>
            <a:ext cx="309683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挑战赛</a:t>
            </a:r>
            <a:r>
              <a:rPr lang="en-US" altLang="zh-CN" sz="2400" spc="6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8</a:t>
            </a:r>
            <a:r>
              <a:rPr lang="en-US" altLang="zh-CN" sz="2400" spc="6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zh-CN" altLang="en-US" sz="2400" spc="600" dirty="0">
                <a:solidFill>
                  <a:schemeClr val="accent1">
                    <a:lumMod val="75000"/>
                  </a:schemeClr>
                </a:solidFill>
              </a:rPr>
              <a:t>分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048" y="2267506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孙吴、东晋、宋齐梁陈 </a:t>
            </a:r>
            <a:endParaRPr lang="zh-CN" altLang="en-US" sz="2400" dirty="0"/>
          </a:p>
        </p:txBody>
      </p:sp>
      <p:sp>
        <p:nvSpPr>
          <p:cNvPr id="23" name="TextBox 5"/>
          <p:cNvSpPr txBox="1"/>
          <p:nvPr/>
        </p:nvSpPr>
        <p:spPr>
          <a:xfrm>
            <a:off x="942086" y="2272400"/>
            <a:ext cx="485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南京所谓的六朝古都是哪六个</a:t>
            </a:r>
            <a:endParaRPr lang="zh-CN" altLang="en-US" sz="2400" dirty="0"/>
          </a:p>
        </p:txBody>
      </p:sp>
      <p:sp>
        <p:nvSpPr>
          <p:cNvPr id="41" name="TextBox 5"/>
          <p:cNvSpPr txBox="1"/>
          <p:nvPr/>
        </p:nvSpPr>
        <p:spPr>
          <a:xfrm>
            <a:off x="930955" y="1463164"/>
            <a:ext cx="485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南京的古称，说出三个</a:t>
            </a:r>
            <a:endParaRPr lang="zh-CN" altLang="en-US" sz="2400" dirty="0"/>
          </a:p>
        </p:txBody>
      </p:sp>
      <p:sp>
        <p:nvSpPr>
          <p:cNvPr id="42" name="TextBox 5"/>
          <p:cNvSpPr txBox="1"/>
          <p:nvPr/>
        </p:nvSpPr>
        <p:spPr>
          <a:xfrm>
            <a:off x="4453194" y="1445797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建康、建业、建邺、金陵、天京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"/>
          <p:cNvGrpSpPr>
            <a:grpSpLocks noChangeAspect="1"/>
          </p:cNvGrpSpPr>
          <p:nvPr/>
        </p:nvGrpSpPr>
        <p:grpSpPr bwMode="auto">
          <a:xfrm>
            <a:off x="-612576" y="-1309482"/>
            <a:ext cx="8071025" cy="14970464"/>
            <a:chOff x="156" y="441"/>
            <a:chExt cx="2134" cy="3911"/>
          </a:xfrm>
        </p:grpSpPr>
        <p:sp>
          <p:nvSpPr>
            <p:cNvPr id="6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6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856" y="1856398"/>
            <a:ext cx="310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>
                <a:solidFill>
                  <a:schemeClr val="bg1">
                    <a:lumMod val="50000"/>
                  </a:schemeClr>
                </a:solidFill>
              </a:rPr>
              <a:t>颁给    ？</a:t>
            </a:r>
            <a:endParaRPr lang="zh-CN" altLang="en-US" sz="40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15856" y="2570705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spc="600" dirty="0">
                <a:solidFill>
                  <a:schemeClr val="bg1">
                    <a:lumMod val="75000"/>
                  </a:schemeClr>
                </a:solidFill>
              </a:rPr>
              <a:t>颁给</a:t>
            </a:r>
            <a:r>
              <a:rPr lang="zh-CN" altLang="en-US" sz="4000" spc="600" dirty="0">
                <a:solidFill>
                  <a:prstClr val="white">
                    <a:lumMod val="50000"/>
                  </a:prstClr>
                </a:solidFill>
              </a:rPr>
              <a:t>    ？</a:t>
            </a:r>
            <a:endParaRPr lang="zh-CN" altLang="en-US" sz="4000" spc="6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713110" y="2534513"/>
            <a:ext cx="43233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76"/>
          <p:cNvSpPr>
            <a:spLocks noChangeArrowheads="1"/>
          </p:cNvSpPr>
          <p:nvPr/>
        </p:nvSpPr>
        <p:spPr bwMode="auto">
          <a:xfrm>
            <a:off x="7443788" y="2827338"/>
            <a:ext cx="19050" cy="158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77"/>
          <p:cNvSpPr>
            <a:spLocks noChangeArrowheads="1"/>
          </p:cNvSpPr>
          <p:nvPr/>
        </p:nvSpPr>
        <p:spPr bwMode="auto">
          <a:xfrm>
            <a:off x="7439025" y="2857501"/>
            <a:ext cx="12700" cy="7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7650"/>
            <a:ext cx="10301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80" y="2554287"/>
            <a:ext cx="97854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6" name="组合 155"/>
          <p:cNvGrpSpPr/>
          <p:nvPr/>
        </p:nvGrpSpPr>
        <p:grpSpPr>
          <a:xfrm>
            <a:off x="1953677" y="1920542"/>
            <a:ext cx="2766814" cy="3234638"/>
            <a:chOff x="6948032" y="1482570"/>
            <a:chExt cx="2009637" cy="2349433"/>
          </a:xfrm>
        </p:grpSpPr>
        <p:grpSp>
          <p:nvGrpSpPr>
            <p:cNvPr id="157" name="组合 156"/>
            <p:cNvGrpSpPr/>
            <p:nvPr/>
          </p:nvGrpSpPr>
          <p:grpSpPr>
            <a:xfrm>
              <a:off x="6948032" y="1482570"/>
              <a:ext cx="2009637" cy="2349433"/>
              <a:chOff x="7339156" y="242956"/>
              <a:chExt cx="2009637" cy="2349433"/>
            </a:xfrm>
          </p:grpSpPr>
          <p:grpSp>
            <p:nvGrpSpPr>
              <p:cNvPr id="159" name="Group 5"/>
              <p:cNvGrpSpPr>
                <a:grpSpLocks noChangeAspect="1"/>
              </p:cNvGrpSpPr>
              <p:nvPr/>
            </p:nvGrpSpPr>
            <p:grpSpPr bwMode="auto">
              <a:xfrm>
                <a:off x="7339156" y="242956"/>
                <a:ext cx="2009637" cy="2349433"/>
                <a:chOff x="4691" y="1149"/>
                <a:chExt cx="414" cy="484"/>
              </a:xfrm>
            </p:grpSpPr>
            <p:sp>
              <p:nvSpPr>
                <p:cNvPr id="161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24" y="1158"/>
                  <a:ext cx="376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6"/>
                <p:cNvSpPr/>
                <p:nvPr/>
              </p:nvSpPr>
              <p:spPr bwMode="auto">
                <a:xfrm>
                  <a:off x="4804" y="1494"/>
                  <a:ext cx="216" cy="137"/>
                </a:xfrm>
                <a:custGeom>
                  <a:avLst/>
                  <a:gdLst>
                    <a:gd name="T0" fmla="*/ 91 w 91"/>
                    <a:gd name="T1" fmla="*/ 4 h 58"/>
                    <a:gd name="T2" fmla="*/ 85 w 91"/>
                    <a:gd name="T3" fmla="*/ 0 h 58"/>
                    <a:gd name="T4" fmla="*/ 7 w 91"/>
                    <a:gd name="T5" fmla="*/ 0 h 58"/>
                    <a:gd name="T6" fmla="*/ 0 w 91"/>
                    <a:gd name="T7" fmla="*/ 6 h 58"/>
                    <a:gd name="T8" fmla="*/ 0 w 91"/>
                    <a:gd name="T9" fmla="*/ 53 h 58"/>
                    <a:gd name="T10" fmla="*/ 6 w 91"/>
                    <a:gd name="T11" fmla="*/ 58 h 58"/>
                    <a:gd name="T12" fmla="*/ 84 w 91"/>
                    <a:gd name="T13" fmla="*/ 58 h 58"/>
                    <a:gd name="T14" fmla="*/ 91 w 91"/>
                    <a:gd name="T15" fmla="*/ 51 h 58"/>
                    <a:gd name="T16" fmla="*/ 91 w 91"/>
                    <a:gd name="T17" fmla="*/ 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" h="58">
                      <a:moveTo>
                        <a:pt x="91" y="4"/>
                      </a:moveTo>
                      <a:cubicBezTo>
                        <a:pt x="91" y="1"/>
                        <a:pt x="89" y="0"/>
                        <a:pt x="85" y="0"/>
                      </a:cubicBezTo>
                      <a:cubicBezTo>
                        <a:pt x="82" y="0"/>
                        <a:pt x="26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8"/>
                        <a:pt x="0" y="52"/>
                        <a:pt x="0" y="53"/>
                      </a:cubicBezTo>
                      <a:cubicBezTo>
                        <a:pt x="0" y="56"/>
                        <a:pt x="2" y="58"/>
                        <a:pt x="6" y="58"/>
                      </a:cubicBezTo>
                      <a:cubicBezTo>
                        <a:pt x="9" y="58"/>
                        <a:pt x="65" y="58"/>
                        <a:pt x="84" y="58"/>
                      </a:cubicBezTo>
                      <a:cubicBezTo>
                        <a:pt x="88" y="58"/>
                        <a:pt x="91" y="55"/>
                        <a:pt x="91" y="51"/>
                      </a:cubicBezTo>
                      <a:cubicBezTo>
                        <a:pt x="91" y="50"/>
                        <a:pt x="91" y="6"/>
                        <a:pt x="91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163" name="Freeform 7"/>
                <p:cNvSpPr>
                  <a:spLocks noEditPoints="1"/>
                </p:cNvSpPr>
                <p:nvPr/>
              </p:nvSpPr>
              <p:spPr bwMode="auto">
                <a:xfrm>
                  <a:off x="4691" y="1149"/>
                  <a:ext cx="414" cy="345"/>
                </a:xfrm>
                <a:custGeom>
                  <a:avLst/>
                  <a:gdLst>
                    <a:gd name="T0" fmla="*/ 164 w 175"/>
                    <a:gd name="T1" fmla="*/ 6 h 146"/>
                    <a:gd name="T2" fmla="*/ 143 w 175"/>
                    <a:gd name="T3" fmla="*/ 7 h 146"/>
                    <a:gd name="T4" fmla="*/ 142 w 175"/>
                    <a:gd name="T5" fmla="*/ 6 h 146"/>
                    <a:gd name="T6" fmla="*/ 44 w 175"/>
                    <a:gd name="T7" fmla="*/ 6 h 146"/>
                    <a:gd name="T8" fmla="*/ 29 w 175"/>
                    <a:gd name="T9" fmla="*/ 4 h 146"/>
                    <a:gd name="T10" fmla="*/ 21 w 175"/>
                    <a:gd name="T11" fmla="*/ 39 h 146"/>
                    <a:gd name="T12" fmla="*/ 62 w 175"/>
                    <a:gd name="T13" fmla="*/ 70 h 146"/>
                    <a:gd name="T14" fmla="*/ 80 w 175"/>
                    <a:gd name="T15" fmla="*/ 92 h 146"/>
                    <a:gd name="T16" fmla="*/ 79 w 175"/>
                    <a:gd name="T17" fmla="*/ 122 h 146"/>
                    <a:gd name="T18" fmla="*/ 81 w 175"/>
                    <a:gd name="T19" fmla="*/ 127 h 146"/>
                    <a:gd name="T20" fmla="*/ 64 w 175"/>
                    <a:gd name="T21" fmla="*/ 142 h 146"/>
                    <a:gd name="T22" fmla="*/ 63 w 175"/>
                    <a:gd name="T23" fmla="*/ 146 h 146"/>
                    <a:gd name="T24" fmla="*/ 124 w 175"/>
                    <a:gd name="T25" fmla="*/ 146 h 146"/>
                    <a:gd name="T26" fmla="*/ 123 w 175"/>
                    <a:gd name="T27" fmla="*/ 142 h 146"/>
                    <a:gd name="T28" fmla="*/ 107 w 175"/>
                    <a:gd name="T29" fmla="*/ 126 h 146"/>
                    <a:gd name="T30" fmla="*/ 108 w 175"/>
                    <a:gd name="T31" fmla="*/ 122 h 146"/>
                    <a:gd name="T32" fmla="*/ 109 w 175"/>
                    <a:gd name="T33" fmla="*/ 89 h 146"/>
                    <a:gd name="T34" fmla="*/ 125 w 175"/>
                    <a:gd name="T35" fmla="*/ 70 h 146"/>
                    <a:gd name="T36" fmla="*/ 152 w 175"/>
                    <a:gd name="T37" fmla="*/ 53 h 146"/>
                    <a:gd name="T38" fmla="*/ 167 w 175"/>
                    <a:gd name="T39" fmla="*/ 37 h 146"/>
                    <a:gd name="T40" fmla="*/ 173 w 175"/>
                    <a:gd name="T41" fmla="*/ 23 h 146"/>
                    <a:gd name="T42" fmla="*/ 164 w 175"/>
                    <a:gd name="T43" fmla="*/ 6 h 146"/>
                    <a:gd name="T44" fmla="*/ 29 w 175"/>
                    <a:gd name="T45" fmla="*/ 35 h 146"/>
                    <a:gd name="T46" fmla="*/ 33 w 175"/>
                    <a:gd name="T47" fmla="*/ 12 h 146"/>
                    <a:gd name="T48" fmla="*/ 49 w 175"/>
                    <a:gd name="T49" fmla="*/ 21 h 146"/>
                    <a:gd name="T50" fmla="*/ 57 w 175"/>
                    <a:gd name="T51" fmla="*/ 60 h 146"/>
                    <a:gd name="T52" fmla="*/ 29 w 175"/>
                    <a:gd name="T53" fmla="*/ 35 h 146"/>
                    <a:gd name="T54" fmla="*/ 158 w 175"/>
                    <a:gd name="T55" fmla="*/ 36 h 146"/>
                    <a:gd name="T56" fmla="*/ 130 w 175"/>
                    <a:gd name="T57" fmla="*/ 61 h 146"/>
                    <a:gd name="T58" fmla="*/ 139 w 175"/>
                    <a:gd name="T59" fmla="*/ 21 h 146"/>
                    <a:gd name="T60" fmla="*/ 154 w 175"/>
                    <a:gd name="T61" fmla="*/ 12 h 146"/>
                    <a:gd name="T62" fmla="*/ 158 w 175"/>
                    <a:gd name="T63" fmla="*/ 3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5" h="146">
                      <a:moveTo>
                        <a:pt x="164" y="6"/>
                      </a:moveTo>
                      <a:cubicBezTo>
                        <a:pt x="156" y="0"/>
                        <a:pt x="143" y="7"/>
                        <a:pt x="143" y="7"/>
                      </a:cubicBezTo>
                      <a:cubicBezTo>
                        <a:pt x="143" y="7"/>
                        <a:pt x="142" y="6"/>
                        <a:pt x="142" y="6"/>
                      </a:cubicBezTo>
                      <a:cubicBezTo>
                        <a:pt x="129" y="1"/>
                        <a:pt x="44" y="6"/>
                        <a:pt x="44" y="6"/>
                      </a:cubicBezTo>
                      <a:cubicBezTo>
                        <a:pt x="39" y="2"/>
                        <a:pt x="30" y="4"/>
                        <a:pt x="29" y="4"/>
                      </a:cubicBezTo>
                      <a:cubicBezTo>
                        <a:pt x="0" y="12"/>
                        <a:pt x="20" y="38"/>
                        <a:pt x="21" y="39"/>
                      </a:cubicBezTo>
                      <a:cubicBezTo>
                        <a:pt x="27" y="51"/>
                        <a:pt x="61" y="70"/>
                        <a:pt x="62" y="70"/>
                      </a:cubicBezTo>
                      <a:cubicBezTo>
                        <a:pt x="65" y="76"/>
                        <a:pt x="78" y="90"/>
                        <a:pt x="80" y="92"/>
                      </a:cubicBezTo>
                      <a:cubicBezTo>
                        <a:pt x="91" y="107"/>
                        <a:pt x="80" y="121"/>
                        <a:pt x="79" y="122"/>
                      </a:cubicBezTo>
                      <a:cubicBezTo>
                        <a:pt x="77" y="124"/>
                        <a:pt x="80" y="125"/>
                        <a:pt x="81" y="127"/>
                      </a:cubicBezTo>
                      <a:cubicBezTo>
                        <a:pt x="73" y="140"/>
                        <a:pt x="64" y="142"/>
                        <a:pt x="64" y="142"/>
                      </a:cubicBezTo>
                      <a:cubicBezTo>
                        <a:pt x="64" y="142"/>
                        <a:pt x="63" y="144"/>
                        <a:pt x="63" y="146"/>
                      </a:cubicBezTo>
                      <a:cubicBezTo>
                        <a:pt x="124" y="146"/>
                        <a:pt x="124" y="146"/>
                        <a:pt x="124" y="146"/>
                      </a:cubicBezTo>
                      <a:cubicBezTo>
                        <a:pt x="124" y="145"/>
                        <a:pt x="124" y="143"/>
                        <a:pt x="123" y="142"/>
                      </a:cubicBezTo>
                      <a:cubicBezTo>
                        <a:pt x="110" y="135"/>
                        <a:pt x="107" y="127"/>
                        <a:pt x="107" y="126"/>
                      </a:cubicBezTo>
                      <a:cubicBezTo>
                        <a:pt x="109" y="125"/>
                        <a:pt x="108" y="123"/>
                        <a:pt x="108" y="122"/>
                      </a:cubicBezTo>
                      <a:cubicBezTo>
                        <a:pt x="93" y="105"/>
                        <a:pt x="108" y="90"/>
                        <a:pt x="109" y="89"/>
                      </a:cubicBezTo>
                      <a:cubicBezTo>
                        <a:pt x="113" y="88"/>
                        <a:pt x="123" y="72"/>
                        <a:pt x="125" y="70"/>
                      </a:cubicBezTo>
                      <a:cubicBezTo>
                        <a:pt x="129" y="66"/>
                        <a:pt x="152" y="53"/>
                        <a:pt x="152" y="53"/>
                      </a:cubicBezTo>
                      <a:cubicBezTo>
                        <a:pt x="162" y="48"/>
                        <a:pt x="166" y="38"/>
                        <a:pt x="167" y="37"/>
                      </a:cubicBezTo>
                      <a:cubicBezTo>
                        <a:pt x="171" y="32"/>
                        <a:pt x="173" y="23"/>
                        <a:pt x="173" y="23"/>
                      </a:cubicBezTo>
                      <a:cubicBezTo>
                        <a:pt x="175" y="11"/>
                        <a:pt x="165" y="7"/>
                        <a:pt x="164" y="6"/>
                      </a:cubicBezTo>
                      <a:close/>
                      <a:moveTo>
                        <a:pt x="29" y="35"/>
                      </a:moveTo>
                      <a:cubicBezTo>
                        <a:pt x="28" y="35"/>
                        <a:pt x="18" y="13"/>
                        <a:pt x="33" y="12"/>
                      </a:cubicBezTo>
                      <a:cubicBezTo>
                        <a:pt x="40" y="11"/>
                        <a:pt x="44" y="25"/>
                        <a:pt x="49" y="21"/>
                      </a:cubicBez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57" y="60"/>
                        <a:pt x="36" y="48"/>
                        <a:pt x="29" y="35"/>
                      </a:cubicBezTo>
                      <a:close/>
                      <a:moveTo>
                        <a:pt x="158" y="36"/>
                      </a:moveTo>
                      <a:cubicBezTo>
                        <a:pt x="151" y="49"/>
                        <a:pt x="130" y="61"/>
                        <a:pt x="130" y="6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3" y="26"/>
                        <a:pt x="147" y="11"/>
                        <a:pt x="154" y="12"/>
                      </a:cubicBezTo>
                      <a:cubicBezTo>
                        <a:pt x="169" y="14"/>
                        <a:pt x="159" y="35"/>
                        <a:pt x="158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60" name="TextBox 159"/>
              <p:cNvSpPr txBox="1"/>
              <p:nvPr/>
            </p:nvSpPr>
            <p:spPr>
              <a:xfrm>
                <a:off x="8121599" y="403711"/>
                <a:ext cx="637115" cy="670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4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ea"/>
                  </a:rPr>
                  <a:t>奖</a:t>
                </a:r>
                <a:endParaRPr lang="zh-CN" altLang="en-US" sz="5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7652734" y="3294777"/>
              <a:ext cx="722276" cy="379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2018</a:t>
              </a:r>
              <a:endParaRPr lang="zh-CN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468560" y="-85570"/>
            <a:ext cx="3635896" cy="5812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416" y="1294477"/>
            <a:ext cx="2294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少儿简体" pitchFamily="65" charset="-122"/>
                <a:ea typeface="方正少儿简体" pitchFamily="65" charset="-122"/>
              </a:rPr>
              <a:t>目录</a:t>
            </a:r>
            <a:endParaRPr lang="zh-CN" altLang="en-US" sz="8000" spc="1500" dirty="0">
              <a:solidFill>
                <a:schemeClr val="accent1">
                  <a:lumMod val="20000"/>
                  <a:lumOff val="80000"/>
                </a:schemeClr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5899" y="1048234"/>
            <a:ext cx="287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１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游戏规则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778824" y="1644355"/>
            <a:ext cx="23134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２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初练手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778824" y="2229131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升级关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78824" y="2813906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４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挑战赛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836219"/>
            <a:ext cx="5481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251367"/>
            <a:ext cx="54508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666515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15" y="1081509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0"/>
          <p:cNvPicPr>
            <a:picLocks noChangeAspect="1" noChangeArrowheads="1"/>
          </p:cNvPicPr>
          <p:nvPr/>
        </p:nvPicPr>
        <p:blipFill>
          <a:blip r:embed="rId5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40" y="1265379"/>
            <a:ext cx="630237" cy="6635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4257" y="351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游戏规则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5999"/>
            <a:ext cx="1267270" cy="11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2003"/>
            <a:ext cx="1119022" cy="103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本框 14338"/>
          <p:cNvSpPr txBox="1"/>
          <p:nvPr/>
        </p:nvSpPr>
        <p:spPr>
          <a:xfrm>
            <a:off x="1562904" y="1845960"/>
            <a:ext cx="5580831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注意：不能泄题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           违规一次扣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分，上不封顶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  <a:sym typeface="+mn-ea"/>
              </a:rPr>
              <a:t>            起哄或纪律差的组每次扣10分，上不封顶</a:t>
            </a:r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468560" y="-85570"/>
            <a:ext cx="3635896" cy="5812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416" y="1294477"/>
            <a:ext cx="2294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少儿简体" pitchFamily="65" charset="-122"/>
                <a:ea typeface="方正少儿简体" pitchFamily="65" charset="-122"/>
              </a:rPr>
              <a:t>目录</a:t>
            </a:r>
            <a:endParaRPr lang="zh-CN" altLang="en-US" sz="8000" spc="1500" dirty="0">
              <a:solidFill>
                <a:schemeClr val="accent1">
                  <a:lumMod val="20000"/>
                  <a:lumOff val="80000"/>
                </a:schemeClr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5899" y="1048234"/>
            <a:ext cx="287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１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游戏规则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778824" y="1644355"/>
            <a:ext cx="23134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２</a:t>
            </a:r>
            <a:r>
              <a:rPr lang="en-US" altLang="zh-CN" sz="3200" spc="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endParaRPr lang="zh-CN" altLang="en-US" sz="32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778824" y="2229131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升级关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78824" y="2813906"/>
            <a:ext cx="231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４</a:t>
            </a:r>
            <a:r>
              <a:rPr lang="en-US" altLang="zh-CN" sz="3200" spc="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CN" altLang="en-US" sz="3200" spc="600" dirty="0">
                <a:solidFill>
                  <a:schemeClr val="bg1">
                    <a:lumMod val="85000"/>
                  </a:schemeClr>
                </a:solidFill>
              </a:rPr>
              <a:t>挑战赛</a:t>
            </a:r>
            <a:endParaRPr lang="zh-CN" altLang="en-US" sz="3200" spc="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836219"/>
            <a:ext cx="5481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2251367"/>
            <a:ext cx="54508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666515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1081663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0"/>
          <p:cNvPicPr>
            <a:picLocks noChangeAspect="1" noChangeArrowheads="1"/>
          </p:cNvPicPr>
          <p:nvPr/>
        </p:nvPicPr>
        <p:blipFill>
          <a:blip r:embed="rId5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81" y="1908174"/>
            <a:ext cx="630237" cy="6635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29" y="166643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4257" y="351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游戏规则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5999"/>
            <a:ext cx="1267270" cy="11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2003"/>
            <a:ext cx="1119022" cy="103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本框 14338"/>
          <p:cNvSpPr txBox="1"/>
          <p:nvPr/>
        </p:nvSpPr>
        <p:spPr>
          <a:xfrm>
            <a:off x="1609894" y="1449085"/>
            <a:ext cx="5580831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1、第一轮为每个同学必答题，共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道题，每题</a:t>
            </a:r>
            <a:r>
              <a:rPr lang="en-US" altLang="zh-CN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分，每个答案需写在一张纸上，写错不得分，本轮结束后，计算每组同学的平均分。</a:t>
            </a:r>
            <a:endParaRPr lang="en-US" altLang="zh-CN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825113" y="2901156"/>
            <a:ext cx="5518151" cy="4930775"/>
            <a:chOff x="-603" y="1892"/>
            <a:chExt cx="3476" cy="3106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603" y="2090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603" y="2276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4257" y="351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·1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747393" y="1032204"/>
            <a:ext cx="6651417" cy="3354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新魏" panose="02010800040101010101" charset="-122"/>
              </a:rPr>
              <a:t>两晋时，有两个志向远大的青年──祖逖与刘琨，他们是好朋友，而且住在一起。面对黑暗的社会现实，他们都感到十分悲愤。一天夜里，祖逖辗转反侧，因担忧国事而不能成眠，后来听到鸡叫声，受到启发，遂唤醒刘琨，与之一起舞剑。从此以后，他们听到半夜鸡叫，就起床舞剑，刻苦练武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新魏" panose="02010800040101010101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新魏" panose="02010800040101010101" charset="-122"/>
              </a:rPr>
              <a:t>　　由此产生的成语是什么?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新魏" panose="02010800040101010101" charset="-122"/>
            </a:endParaRPr>
          </a:p>
          <a:p>
            <a:endParaRPr lang="zh-CN" altLang="en-US" sz="1600" dirty="0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669357" y="4076611"/>
            <a:ext cx="6124454" cy="12003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闻鸡起舞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比喻有志者抓紧时机练好本领，以便一旦需要就可以付诸行动。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语源 :《晋书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2" charset="-122"/>
              </a:rPr>
              <a:t>‧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祖逖传》： 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773615" y="334993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74257" y="134761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spc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256" y="351696"/>
            <a:ext cx="267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·2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3112" y="1084387"/>
            <a:ext cx="66744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新魏" panose="02010800040101010101" charset="-122"/>
              </a:rPr>
              <a:t> 刘备死后，其子刘禅继位，是为蜀后主，可惜他并非做君主的人才。随着诸葛亮等元老去世，蜀国朝政日渐腐败，最后更向魏投降。魏王封他为安乐公，并迫使他迁到洛阳。有一天，魏王宴请刘禅，并找来四川人作表演。身边的人都为刘禅而感伤，刘禅却喜笑自若。其后，魏王问他是否思念蜀国，刘禅答道：“我在这里很快乐，不会想念蜀国。” 　　　　　　　　　　　　　　　　　　　　　　　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新魏" panose="02010800040101010101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新魏" panose="02010800040101010101" charset="-122"/>
              </a:rPr>
              <a:t>　　由此产生的成语是什么?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939995" y="3428306"/>
            <a:ext cx="6803293" cy="13849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人们常把乐以忘返或乐而忘本,无故国故土之思,称作</a:t>
            </a: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乐不思蜀</a:t>
            </a: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2" charset="-122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语源   《三国志．蜀书．后主传》 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>
            <a:grpSpLocks noChangeAspect="1"/>
          </p:cNvGrpSpPr>
          <p:nvPr/>
        </p:nvGrpSpPr>
        <p:grpSpPr bwMode="auto">
          <a:xfrm>
            <a:off x="2817114" y="-1309482"/>
            <a:ext cx="7682206" cy="14079244"/>
            <a:chOff x="156" y="441"/>
            <a:chExt cx="2134" cy="3911"/>
          </a:xfrm>
          <a:solidFill>
            <a:schemeClr val="bg1">
              <a:lumMod val="85000"/>
              <a:alpha val="7000"/>
            </a:schemeClr>
          </a:solidFill>
        </p:grpSpPr>
        <p:sp>
          <p:nvSpPr>
            <p:cNvPr id="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441"/>
              <a:ext cx="2132" cy="39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56" y="443"/>
              <a:ext cx="2132" cy="21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423" y="709"/>
              <a:ext cx="1599" cy="1599"/>
            </a:xfrm>
            <a:custGeom>
              <a:avLst/>
              <a:gdLst>
                <a:gd name="T0" fmla="*/ 432 w 864"/>
                <a:gd name="T1" fmla="*/ 0 h 864"/>
                <a:gd name="T2" fmla="*/ 737 w 864"/>
                <a:gd name="T3" fmla="*/ 127 h 864"/>
                <a:gd name="T4" fmla="*/ 864 w 864"/>
                <a:gd name="T5" fmla="*/ 432 h 864"/>
                <a:gd name="T6" fmla="*/ 737 w 864"/>
                <a:gd name="T7" fmla="*/ 738 h 864"/>
                <a:gd name="T8" fmla="*/ 432 w 864"/>
                <a:gd name="T9" fmla="*/ 864 h 864"/>
                <a:gd name="T10" fmla="*/ 126 w 864"/>
                <a:gd name="T11" fmla="*/ 738 h 864"/>
                <a:gd name="T12" fmla="*/ 0 w 864"/>
                <a:gd name="T13" fmla="*/ 432 h 864"/>
                <a:gd name="T14" fmla="*/ 126 w 864"/>
                <a:gd name="T15" fmla="*/ 127 h 864"/>
                <a:gd name="T16" fmla="*/ 432 w 864"/>
                <a:gd name="T1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864">
                  <a:moveTo>
                    <a:pt x="432" y="0"/>
                  </a:moveTo>
                  <a:cubicBezTo>
                    <a:pt x="547" y="0"/>
                    <a:pt x="656" y="45"/>
                    <a:pt x="737" y="127"/>
                  </a:cubicBezTo>
                  <a:cubicBezTo>
                    <a:pt x="819" y="208"/>
                    <a:pt x="864" y="317"/>
                    <a:pt x="864" y="432"/>
                  </a:cubicBezTo>
                  <a:cubicBezTo>
                    <a:pt x="864" y="548"/>
                    <a:pt x="819" y="656"/>
                    <a:pt x="737" y="738"/>
                  </a:cubicBezTo>
                  <a:cubicBezTo>
                    <a:pt x="656" y="819"/>
                    <a:pt x="547" y="864"/>
                    <a:pt x="432" y="864"/>
                  </a:cubicBezTo>
                  <a:cubicBezTo>
                    <a:pt x="317" y="864"/>
                    <a:pt x="208" y="819"/>
                    <a:pt x="126" y="738"/>
                  </a:cubicBezTo>
                  <a:cubicBezTo>
                    <a:pt x="45" y="656"/>
                    <a:pt x="0" y="548"/>
                    <a:pt x="0" y="432"/>
                  </a:cubicBezTo>
                  <a:cubicBezTo>
                    <a:pt x="0" y="317"/>
                    <a:pt x="45" y="208"/>
                    <a:pt x="126" y="127"/>
                  </a:cubicBezTo>
                  <a:cubicBezTo>
                    <a:pt x="208" y="45"/>
                    <a:pt x="317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089" y="2575"/>
              <a:ext cx="266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956" y="2930"/>
              <a:ext cx="533" cy="14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645" y="931"/>
              <a:ext cx="710" cy="711"/>
            </a:xfrm>
            <a:custGeom>
              <a:avLst/>
              <a:gdLst>
                <a:gd name="T0" fmla="*/ 72 w 384"/>
                <a:gd name="T1" fmla="*/ 384 h 384"/>
                <a:gd name="T2" fmla="*/ 0 w 384"/>
                <a:gd name="T3" fmla="*/ 312 h 384"/>
                <a:gd name="T4" fmla="*/ 91 w 384"/>
                <a:gd name="T5" fmla="*/ 92 h 384"/>
                <a:gd name="T6" fmla="*/ 312 w 384"/>
                <a:gd name="T7" fmla="*/ 0 h 384"/>
                <a:gd name="T8" fmla="*/ 384 w 384"/>
                <a:gd name="T9" fmla="*/ 72 h 384"/>
                <a:gd name="T10" fmla="*/ 312 w 384"/>
                <a:gd name="T11" fmla="*/ 144 h 384"/>
                <a:gd name="T12" fmla="*/ 193 w 384"/>
                <a:gd name="T13" fmla="*/ 193 h 384"/>
                <a:gd name="T14" fmla="*/ 144 w 384"/>
                <a:gd name="T15" fmla="*/ 312 h 384"/>
                <a:gd name="T16" fmla="*/ 72 w 384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72" y="384"/>
                  </a:moveTo>
                  <a:cubicBezTo>
                    <a:pt x="32" y="384"/>
                    <a:pt x="0" y="352"/>
                    <a:pt x="0" y="312"/>
                  </a:cubicBezTo>
                  <a:cubicBezTo>
                    <a:pt x="0" y="229"/>
                    <a:pt x="32" y="151"/>
                    <a:pt x="91" y="92"/>
                  </a:cubicBezTo>
                  <a:cubicBezTo>
                    <a:pt x="150" y="33"/>
                    <a:pt x="229" y="0"/>
                    <a:pt x="312" y="0"/>
                  </a:cubicBezTo>
                  <a:cubicBezTo>
                    <a:pt x="352" y="0"/>
                    <a:pt x="384" y="32"/>
                    <a:pt x="384" y="72"/>
                  </a:cubicBezTo>
                  <a:cubicBezTo>
                    <a:pt x="384" y="112"/>
                    <a:pt x="352" y="144"/>
                    <a:pt x="312" y="144"/>
                  </a:cubicBezTo>
                  <a:cubicBezTo>
                    <a:pt x="267" y="144"/>
                    <a:pt x="225" y="162"/>
                    <a:pt x="193" y="193"/>
                  </a:cubicBezTo>
                  <a:cubicBezTo>
                    <a:pt x="161" y="225"/>
                    <a:pt x="144" y="267"/>
                    <a:pt x="144" y="312"/>
                  </a:cubicBezTo>
                  <a:cubicBezTo>
                    <a:pt x="144" y="352"/>
                    <a:pt x="112" y="384"/>
                    <a:pt x="72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56" y="443"/>
              <a:ext cx="1066" cy="2132"/>
            </a:xfrm>
            <a:custGeom>
              <a:avLst/>
              <a:gdLst>
                <a:gd name="T0" fmla="*/ 576 w 576"/>
                <a:gd name="T1" fmla="*/ 0 h 1152"/>
                <a:gd name="T2" fmla="*/ 0 w 576"/>
                <a:gd name="T3" fmla="*/ 576 h 1152"/>
                <a:gd name="T4" fmla="*/ 576 w 576"/>
                <a:gd name="T5" fmla="*/ 1152 h 1152"/>
                <a:gd name="T6" fmla="*/ 576 w 576"/>
                <a:gd name="T7" fmla="*/ 1152 h 1152"/>
                <a:gd name="T8" fmla="*/ 576 w 576"/>
                <a:gd name="T9" fmla="*/ 1008 h 1152"/>
                <a:gd name="T10" fmla="*/ 576 w 576"/>
                <a:gd name="T11" fmla="*/ 1008 h 1152"/>
                <a:gd name="T12" fmla="*/ 270 w 576"/>
                <a:gd name="T13" fmla="*/ 882 h 1152"/>
                <a:gd name="T14" fmla="*/ 144 w 576"/>
                <a:gd name="T15" fmla="*/ 576 h 1152"/>
                <a:gd name="T16" fmla="*/ 270 w 576"/>
                <a:gd name="T17" fmla="*/ 271 h 1152"/>
                <a:gd name="T18" fmla="*/ 576 w 576"/>
                <a:gd name="T19" fmla="*/ 144 h 1152"/>
                <a:gd name="T20" fmla="*/ 576 w 576"/>
                <a:gd name="T21" fmla="*/ 144 h 1152"/>
                <a:gd name="T22" fmla="*/ 576 w 576"/>
                <a:gd name="T23" fmla="*/ 0 h 1152"/>
                <a:gd name="T24" fmla="*/ 576 w 576"/>
                <a:gd name="T2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152">
                  <a:moveTo>
                    <a:pt x="576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4"/>
                    <a:pt x="258" y="1152"/>
                    <a:pt x="576" y="1152"/>
                  </a:cubicBezTo>
                  <a:cubicBezTo>
                    <a:pt x="576" y="1152"/>
                    <a:pt x="576" y="1152"/>
                    <a:pt x="576" y="1152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576" y="1008"/>
                    <a:pt x="576" y="1008"/>
                    <a:pt x="576" y="1008"/>
                  </a:cubicBezTo>
                  <a:cubicBezTo>
                    <a:pt x="461" y="1008"/>
                    <a:pt x="352" y="963"/>
                    <a:pt x="270" y="882"/>
                  </a:cubicBezTo>
                  <a:cubicBezTo>
                    <a:pt x="189" y="800"/>
                    <a:pt x="144" y="692"/>
                    <a:pt x="144" y="576"/>
                  </a:cubicBezTo>
                  <a:cubicBezTo>
                    <a:pt x="144" y="461"/>
                    <a:pt x="189" y="352"/>
                    <a:pt x="270" y="271"/>
                  </a:cubicBezTo>
                  <a:cubicBezTo>
                    <a:pt x="352" y="189"/>
                    <a:pt x="461" y="144"/>
                    <a:pt x="576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6" y="0"/>
                    <a:pt x="5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423" y="709"/>
              <a:ext cx="799" cy="1599"/>
            </a:xfrm>
            <a:custGeom>
              <a:avLst/>
              <a:gdLst>
                <a:gd name="T0" fmla="*/ 432 w 432"/>
                <a:gd name="T1" fmla="*/ 0 h 864"/>
                <a:gd name="T2" fmla="*/ 126 w 432"/>
                <a:gd name="T3" fmla="*/ 127 h 864"/>
                <a:gd name="T4" fmla="*/ 0 w 432"/>
                <a:gd name="T5" fmla="*/ 432 h 864"/>
                <a:gd name="T6" fmla="*/ 126 w 432"/>
                <a:gd name="T7" fmla="*/ 738 h 864"/>
                <a:gd name="T8" fmla="*/ 432 w 432"/>
                <a:gd name="T9" fmla="*/ 864 h 864"/>
                <a:gd name="T10" fmla="*/ 432 w 432"/>
                <a:gd name="T11" fmla="*/ 864 h 864"/>
                <a:gd name="T12" fmla="*/ 432 w 432"/>
                <a:gd name="T13" fmla="*/ 264 h 864"/>
                <a:gd name="T14" fmla="*/ 432 w 432"/>
                <a:gd name="T15" fmla="*/ 264 h 864"/>
                <a:gd name="T16" fmla="*/ 313 w 432"/>
                <a:gd name="T17" fmla="*/ 313 h 864"/>
                <a:gd name="T18" fmla="*/ 264 w 432"/>
                <a:gd name="T19" fmla="*/ 432 h 864"/>
                <a:gd name="T20" fmla="*/ 192 w 432"/>
                <a:gd name="T21" fmla="*/ 504 h 864"/>
                <a:gd name="T22" fmla="*/ 120 w 432"/>
                <a:gd name="T23" fmla="*/ 432 h 864"/>
                <a:gd name="T24" fmla="*/ 211 w 432"/>
                <a:gd name="T25" fmla="*/ 212 h 864"/>
                <a:gd name="T26" fmla="*/ 432 w 432"/>
                <a:gd name="T27" fmla="*/ 120 h 864"/>
                <a:gd name="T28" fmla="*/ 432 w 432"/>
                <a:gd name="T29" fmla="*/ 120 h 864"/>
                <a:gd name="T30" fmla="*/ 432 w 432"/>
                <a:gd name="T31" fmla="*/ 0 h 864"/>
                <a:gd name="T32" fmla="*/ 432 w 432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864">
                  <a:moveTo>
                    <a:pt x="432" y="0"/>
                  </a:moveTo>
                  <a:cubicBezTo>
                    <a:pt x="317" y="0"/>
                    <a:pt x="208" y="45"/>
                    <a:pt x="126" y="127"/>
                  </a:cubicBezTo>
                  <a:cubicBezTo>
                    <a:pt x="45" y="208"/>
                    <a:pt x="0" y="317"/>
                    <a:pt x="0" y="432"/>
                  </a:cubicBezTo>
                  <a:cubicBezTo>
                    <a:pt x="0" y="548"/>
                    <a:pt x="45" y="656"/>
                    <a:pt x="126" y="738"/>
                  </a:cubicBezTo>
                  <a:cubicBezTo>
                    <a:pt x="208" y="819"/>
                    <a:pt x="317" y="864"/>
                    <a:pt x="432" y="864"/>
                  </a:cubicBezTo>
                  <a:cubicBezTo>
                    <a:pt x="432" y="864"/>
                    <a:pt x="432" y="864"/>
                    <a:pt x="432" y="8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432" y="264"/>
                    <a:pt x="432" y="264"/>
                    <a:pt x="432" y="264"/>
                  </a:cubicBezTo>
                  <a:cubicBezTo>
                    <a:pt x="387" y="264"/>
                    <a:pt x="345" y="282"/>
                    <a:pt x="313" y="313"/>
                  </a:cubicBezTo>
                  <a:cubicBezTo>
                    <a:pt x="281" y="345"/>
                    <a:pt x="264" y="387"/>
                    <a:pt x="264" y="432"/>
                  </a:cubicBezTo>
                  <a:cubicBezTo>
                    <a:pt x="264" y="472"/>
                    <a:pt x="232" y="504"/>
                    <a:pt x="192" y="504"/>
                  </a:cubicBezTo>
                  <a:cubicBezTo>
                    <a:pt x="152" y="504"/>
                    <a:pt x="120" y="472"/>
                    <a:pt x="120" y="432"/>
                  </a:cubicBezTo>
                  <a:cubicBezTo>
                    <a:pt x="120" y="349"/>
                    <a:pt x="152" y="271"/>
                    <a:pt x="211" y="212"/>
                  </a:cubicBezTo>
                  <a:cubicBezTo>
                    <a:pt x="270" y="153"/>
                    <a:pt x="349" y="120"/>
                    <a:pt x="432" y="120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45" y="931"/>
              <a:ext cx="577" cy="711"/>
            </a:xfrm>
            <a:custGeom>
              <a:avLst/>
              <a:gdLst>
                <a:gd name="T0" fmla="*/ 312 w 312"/>
                <a:gd name="T1" fmla="*/ 0 h 384"/>
                <a:gd name="T2" fmla="*/ 91 w 312"/>
                <a:gd name="T3" fmla="*/ 92 h 384"/>
                <a:gd name="T4" fmla="*/ 0 w 312"/>
                <a:gd name="T5" fmla="*/ 312 h 384"/>
                <a:gd name="T6" fmla="*/ 72 w 312"/>
                <a:gd name="T7" fmla="*/ 384 h 384"/>
                <a:gd name="T8" fmla="*/ 144 w 312"/>
                <a:gd name="T9" fmla="*/ 312 h 384"/>
                <a:gd name="T10" fmla="*/ 193 w 312"/>
                <a:gd name="T11" fmla="*/ 193 h 384"/>
                <a:gd name="T12" fmla="*/ 312 w 312"/>
                <a:gd name="T13" fmla="*/ 144 h 384"/>
                <a:gd name="T14" fmla="*/ 312 w 312"/>
                <a:gd name="T15" fmla="*/ 144 h 384"/>
                <a:gd name="T16" fmla="*/ 312 w 312"/>
                <a:gd name="T17" fmla="*/ 0 h 384"/>
                <a:gd name="T18" fmla="*/ 312 w 312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84">
                  <a:moveTo>
                    <a:pt x="312" y="0"/>
                  </a:moveTo>
                  <a:cubicBezTo>
                    <a:pt x="229" y="0"/>
                    <a:pt x="150" y="33"/>
                    <a:pt x="91" y="92"/>
                  </a:cubicBezTo>
                  <a:cubicBezTo>
                    <a:pt x="32" y="151"/>
                    <a:pt x="0" y="229"/>
                    <a:pt x="0" y="312"/>
                  </a:cubicBezTo>
                  <a:cubicBezTo>
                    <a:pt x="0" y="352"/>
                    <a:pt x="32" y="384"/>
                    <a:pt x="72" y="384"/>
                  </a:cubicBezTo>
                  <a:cubicBezTo>
                    <a:pt x="112" y="384"/>
                    <a:pt x="144" y="352"/>
                    <a:pt x="144" y="312"/>
                  </a:cubicBezTo>
                  <a:cubicBezTo>
                    <a:pt x="144" y="267"/>
                    <a:pt x="161" y="225"/>
                    <a:pt x="193" y="193"/>
                  </a:cubicBezTo>
                  <a:cubicBezTo>
                    <a:pt x="225" y="162"/>
                    <a:pt x="267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9" y="2575"/>
              <a:ext cx="133" cy="355"/>
            </a:xfrm>
            <a:custGeom>
              <a:avLst/>
              <a:gdLst>
                <a:gd name="T0" fmla="*/ 133 w 133"/>
                <a:gd name="T1" fmla="*/ 0 h 355"/>
                <a:gd name="T2" fmla="*/ 133 w 133"/>
                <a:gd name="T3" fmla="*/ 0 h 355"/>
                <a:gd name="T4" fmla="*/ 0 w 133"/>
                <a:gd name="T5" fmla="*/ 0 h 355"/>
                <a:gd name="T6" fmla="*/ 0 w 133"/>
                <a:gd name="T7" fmla="*/ 355 h 355"/>
                <a:gd name="T8" fmla="*/ 133 w 133"/>
                <a:gd name="T9" fmla="*/ 355 h 355"/>
                <a:gd name="T10" fmla="*/ 133 w 13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55">
                  <a:moveTo>
                    <a:pt x="133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355"/>
                  </a:lnTo>
                  <a:lnTo>
                    <a:pt x="133" y="355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56" y="2930"/>
              <a:ext cx="266" cy="1422"/>
            </a:xfrm>
            <a:custGeom>
              <a:avLst/>
              <a:gdLst>
                <a:gd name="T0" fmla="*/ 266 w 266"/>
                <a:gd name="T1" fmla="*/ 0 h 1422"/>
                <a:gd name="T2" fmla="*/ 133 w 266"/>
                <a:gd name="T3" fmla="*/ 0 h 1422"/>
                <a:gd name="T4" fmla="*/ 0 w 266"/>
                <a:gd name="T5" fmla="*/ 0 h 1422"/>
                <a:gd name="T6" fmla="*/ 0 w 266"/>
                <a:gd name="T7" fmla="*/ 1422 h 1422"/>
                <a:gd name="T8" fmla="*/ 266 w 266"/>
                <a:gd name="T9" fmla="*/ 1422 h 1422"/>
                <a:gd name="T10" fmla="*/ 266 w 266"/>
                <a:gd name="T1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422">
                  <a:moveTo>
                    <a:pt x="266" y="0"/>
                  </a:moveTo>
                  <a:lnTo>
                    <a:pt x="133" y="0"/>
                  </a:lnTo>
                  <a:lnTo>
                    <a:pt x="0" y="0"/>
                  </a:lnTo>
                  <a:lnTo>
                    <a:pt x="0" y="1422"/>
                  </a:lnTo>
                  <a:lnTo>
                    <a:pt x="266" y="1422"/>
                  </a:lnTo>
                  <a:lnTo>
                    <a:pt x="2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9075" y="180976"/>
            <a:ext cx="8489950" cy="4678362"/>
            <a:chOff x="138" y="115"/>
            <a:chExt cx="5348" cy="294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" y="115"/>
              <a:ext cx="5348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" y="409"/>
              <a:ext cx="5348" cy="2653"/>
            </a:xfrm>
            <a:custGeom>
              <a:avLst/>
              <a:gdLst>
                <a:gd name="T0" fmla="*/ 2816 w 3072"/>
                <a:gd name="T1" fmla="*/ 0 h 2304"/>
                <a:gd name="T2" fmla="*/ 2560 w 3072"/>
                <a:gd name="T3" fmla="*/ 0 h 2304"/>
                <a:gd name="T4" fmla="*/ 0 w 3072"/>
                <a:gd name="T5" fmla="*/ 0 h 2304"/>
                <a:gd name="T6" fmla="*/ 0 w 3072"/>
                <a:gd name="T7" fmla="*/ 2304 h 2304"/>
                <a:gd name="T8" fmla="*/ 2816 w 3072"/>
                <a:gd name="T9" fmla="*/ 2304 h 2304"/>
                <a:gd name="T10" fmla="*/ 3072 w 3072"/>
                <a:gd name="T11" fmla="*/ 2048 h 2304"/>
                <a:gd name="T12" fmla="*/ 3072 w 3072"/>
                <a:gd name="T13" fmla="*/ 0 h 2304"/>
                <a:gd name="T14" fmla="*/ 2816 w 3072"/>
                <a:gd name="T15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2" h="2304">
                  <a:moveTo>
                    <a:pt x="2816" y="0"/>
                  </a:move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2816" y="2304"/>
                    <a:pt x="2816" y="2304"/>
                    <a:pt x="2816" y="2304"/>
                  </a:cubicBezTo>
                  <a:cubicBezTo>
                    <a:pt x="2958" y="2304"/>
                    <a:pt x="3072" y="2189"/>
                    <a:pt x="3072" y="2048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2816" y="0"/>
                    <a:pt x="2816" y="0"/>
                    <a:pt x="281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593" y="114"/>
              <a:ext cx="891" cy="2653"/>
            </a:xfrm>
            <a:custGeom>
              <a:avLst/>
              <a:gdLst>
                <a:gd name="T0" fmla="*/ 0 w 512"/>
                <a:gd name="T1" fmla="*/ 256 h 2304"/>
                <a:gd name="T2" fmla="*/ 0 w 512"/>
                <a:gd name="T3" fmla="*/ 2304 h 2304"/>
                <a:gd name="T4" fmla="*/ 256 w 512"/>
                <a:gd name="T5" fmla="*/ 2048 h 2304"/>
                <a:gd name="T6" fmla="*/ 512 w 512"/>
                <a:gd name="T7" fmla="*/ 2304 h 2304"/>
                <a:gd name="T8" fmla="*/ 512 w 512"/>
                <a:gd name="T9" fmla="*/ 256 h 2304"/>
                <a:gd name="T10" fmla="*/ 256 w 512"/>
                <a:gd name="T11" fmla="*/ 0 h 2304"/>
                <a:gd name="T12" fmla="*/ 0 w 512"/>
                <a:gd name="T13" fmla="*/ 25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2304">
                  <a:moveTo>
                    <a:pt x="0" y="256"/>
                  </a:moveTo>
                  <a:cubicBezTo>
                    <a:pt x="0" y="2304"/>
                    <a:pt x="0" y="2304"/>
                    <a:pt x="0" y="2304"/>
                  </a:cubicBezTo>
                  <a:cubicBezTo>
                    <a:pt x="0" y="2162"/>
                    <a:pt x="115" y="2048"/>
                    <a:pt x="256" y="2048"/>
                  </a:cubicBezTo>
                  <a:cubicBezTo>
                    <a:pt x="398" y="2048"/>
                    <a:pt x="512" y="2162"/>
                    <a:pt x="512" y="2304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12" y="114"/>
                    <a:pt x="398" y="0"/>
                    <a:pt x="256" y="0"/>
                  </a:cubicBezTo>
                  <a:cubicBezTo>
                    <a:pt x="115" y="0"/>
                    <a:pt x="0" y="114"/>
                    <a:pt x="0" y="25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593" y="125"/>
              <a:ext cx="320" cy="284"/>
            </a:xfrm>
            <a:custGeom>
              <a:avLst/>
              <a:gdLst>
                <a:gd name="T0" fmla="*/ 184 w 184"/>
                <a:gd name="T1" fmla="*/ 0 h 246"/>
                <a:gd name="T2" fmla="*/ 0 w 184"/>
                <a:gd name="T3" fmla="*/ 246 h 246"/>
                <a:gd name="T4" fmla="*/ 0 w 184"/>
                <a:gd name="T5" fmla="*/ 246 h 246"/>
                <a:gd name="T6" fmla="*/ 0 w 184"/>
                <a:gd name="T7" fmla="*/ 246 h 246"/>
                <a:gd name="T8" fmla="*/ 184 w 18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6">
                  <a:moveTo>
                    <a:pt x="184" y="0"/>
                  </a:moveTo>
                  <a:cubicBezTo>
                    <a:pt x="78" y="31"/>
                    <a:pt x="0" y="129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9"/>
                    <a:pt x="78" y="31"/>
                    <a:pt x="184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593" y="409"/>
              <a:ext cx="446" cy="2358"/>
            </a:xfrm>
            <a:custGeom>
              <a:avLst/>
              <a:gdLst>
                <a:gd name="T0" fmla="*/ 256 w 256"/>
                <a:gd name="T1" fmla="*/ 1792 h 2048"/>
                <a:gd name="T2" fmla="*/ 184 w 256"/>
                <a:gd name="T3" fmla="*/ 1802 h 2048"/>
                <a:gd name="T4" fmla="*/ 256 w 256"/>
                <a:gd name="T5" fmla="*/ 1792 h 2048"/>
                <a:gd name="T6" fmla="*/ 256 w 256"/>
                <a:gd name="T7" fmla="*/ 1792 h 2048"/>
                <a:gd name="T8" fmla="*/ 0 w 256"/>
                <a:gd name="T9" fmla="*/ 0 h 2048"/>
                <a:gd name="T10" fmla="*/ 0 w 256"/>
                <a:gd name="T11" fmla="*/ 0 h 2048"/>
                <a:gd name="T12" fmla="*/ 0 w 256"/>
                <a:gd name="T13" fmla="*/ 0 h 2048"/>
                <a:gd name="T14" fmla="*/ 0 w 256"/>
                <a:gd name="T15" fmla="*/ 2048 h 2048"/>
                <a:gd name="T16" fmla="*/ 0 w 256"/>
                <a:gd name="T17" fmla="*/ 2032 h 2048"/>
                <a:gd name="T18" fmla="*/ 0 w 256"/>
                <a:gd name="T1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048">
                  <a:moveTo>
                    <a:pt x="256" y="1792"/>
                  </a:moveTo>
                  <a:cubicBezTo>
                    <a:pt x="231" y="1792"/>
                    <a:pt x="207" y="1795"/>
                    <a:pt x="184" y="1802"/>
                  </a:cubicBezTo>
                  <a:cubicBezTo>
                    <a:pt x="207" y="1795"/>
                    <a:pt x="231" y="1792"/>
                    <a:pt x="256" y="1792"/>
                  </a:cubicBezTo>
                  <a:cubicBezTo>
                    <a:pt x="256" y="1792"/>
                    <a:pt x="256" y="1792"/>
                    <a:pt x="256" y="179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43"/>
                    <a:pt x="0" y="2038"/>
                    <a:pt x="0" y="20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A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93" y="114"/>
              <a:ext cx="446" cy="2635"/>
            </a:xfrm>
            <a:custGeom>
              <a:avLst/>
              <a:gdLst>
                <a:gd name="T0" fmla="*/ 256 w 256"/>
                <a:gd name="T1" fmla="*/ 0 h 2288"/>
                <a:gd name="T2" fmla="*/ 184 w 256"/>
                <a:gd name="T3" fmla="*/ 10 h 2288"/>
                <a:gd name="T4" fmla="*/ 0 w 256"/>
                <a:gd name="T5" fmla="*/ 256 h 2288"/>
                <a:gd name="T6" fmla="*/ 0 w 256"/>
                <a:gd name="T7" fmla="*/ 256 h 2288"/>
                <a:gd name="T8" fmla="*/ 0 w 256"/>
                <a:gd name="T9" fmla="*/ 2288 h 2288"/>
                <a:gd name="T10" fmla="*/ 184 w 256"/>
                <a:gd name="T11" fmla="*/ 2058 h 2288"/>
                <a:gd name="T12" fmla="*/ 256 w 256"/>
                <a:gd name="T13" fmla="*/ 2048 h 2288"/>
                <a:gd name="T14" fmla="*/ 256 w 256"/>
                <a:gd name="T15" fmla="*/ 0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288">
                  <a:moveTo>
                    <a:pt x="256" y="0"/>
                  </a:moveTo>
                  <a:cubicBezTo>
                    <a:pt x="231" y="0"/>
                    <a:pt x="207" y="3"/>
                    <a:pt x="184" y="10"/>
                  </a:cubicBezTo>
                  <a:cubicBezTo>
                    <a:pt x="78" y="41"/>
                    <a:pt x="0" y="139"/>
                    <a:pt x="0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7" y="2179"/>
                    <a:pt x="82" y="2088"/>
                    <a:pt x="184" y="2058"/>
                  </a:cubicBezTo>
                  <a:cubicBezTo>
                    <a:pt x="207" y="2051"/>
                    <a:pt x="231" y="2048"/>
                    <a:pt x="256" y="204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48" name="圆角矩形 2047"/>
          <p:cNvSpPr/>
          <p:nvPr/>
        </p:nvSpPr>
        <p:spPr>
          <a:xfrm>
            <a:off x="674257" y="351696"/>
            <a:ext cx="252028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155926"/>
            <a:ext cx="639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-402838" y="2901156"/>
            <a:ext cx="5095876" cy="4622800"/>
            <a:chOff x="-337" y="1892"/>
            <a:chExt cx="3210" cy="2912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-337" y="1892"/>
              <a:ext cx="3210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339" y="1894"/>
              <a:ext cx="3212" cy="2908"/>
            </a:xfrm>
            <a:custGeom>
              <a:avLst/>
              <a:gdLst>
                <a:gd name="T0" fmla="*/ 279 w 1360"/>
                <a:gd name="T1" fmla="*/ 0 h 1642"/>
                <a:gd name="T2" fmla="*/ 0 w 1360"/>
                <a:gd name="T3" fmla="*/ 211 h 1642"/>
                <a:gd name="T4" fmla="*/ 1081 w 1360"/>
                <a:gd name="T5" fmla="*/ 1642 h 1642"/>
                <a:gd name="T6" fmla="*/ 1360 w 1360"/>
                <a:gd name="T7" fmla="*/ 1431 h 1642"/>
                <a:gd name="T8" fmla="*/ 279 w 1360"/>
                <a:gd name="T9" fmla="*/ 0 h 1642"/>
                <a:gd name="T10" fmla="*/ 230 w 1360"/>
                <a:gd name="T11" fmla="*/ 221 h 1642"/>
                <a:gd name="T12" fmla="*/ 183 w 1360"/>
                <a:gd name="T13" fmla="*/ 214 h 1642"/>
                <a:gd name="T14" fmla="*/ 189 w 1360"/>
                <a:gd name="T15" fmla="*/ 167 h 1642"/>
                <a:gd name="T16" fmla="*/ 237 w 1360"/>
                <a:gd name="T17" fmla="*/ 174 h 1642"/>
                <a:gd name="T18" fmla="*/ 230 w 1360"/>
                <a:gd name="T19" fmla="*/ 22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642">
                  <a:moveTo>
                    <a:pt x="279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1081" y="1642"/>
                    <a:pt x="1081" y="1642"/>
                    <a:pt x="1081" y="1642"/>
                  </a:cubicBezTo>
                  <a:cubicBezTo>
                    <a:pt x="1360" y="1431"/>
                    <a:pt x="1360" y="1431"/>
                    <a:pt x="1360" y="1431"/>
                  </a:cubicBezTo>
                  <a:cubicBezTo>
                    <a:pt x="279" y="0"/>
                    <a:pt x="279" y="0"/>
                    <a:pt x="279" y="0"/>
                  </a:cubicBezTo>
                  <a:moveTo>
                    <a:pt x="230" y="221"/>
                  </a:moveTo>
                  <a:cubicBezTo>
                    <a:pt x="215" y="232"/>
                    <a:pt x="194" y="229"/>
                    <a:pt x="183" y="214"/>
                  </a:cubicBezTo>
                  <a:cubicBezTo>
                    <a:pt x="172" y="199"/>
                    <a:pt x="175" y="178"/>
                    <a:pt x="189" y="167"/>
                  </a:cubicBezTo>
                  <a:cubicBezTo>
                    <a:pt x="204" y="156"/>
                    <a:pt x="226" y="159"/>
                    <a:pt x="237" y="174"/>
                  </a:cubicBezTo>
                  <a:cubicBezTo>
                    <a:pt x="248" y="188"/>
                    <a:pt x="245" y="210"/>
                    <a:pt x="230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220 w 1220"/>
                <a:gd name="T1" fmla="*/ 1432 h 1537"/>
                <a:gd name="T2" fmla="*/ 1081 w 1220"/>
                <a:gd name="T3" fmla="*/ 1537 h 1537"/>
                <a:gd name="T4" fmla="*/ 1220 w 1220"/>
                <a:gd name="T5" fmla="*/ 1432 h 1537"/>
                <a:gd name="T6" fmla="*/ 183 w 1220"/>
                <a:gd name="T7" fmla="*/ 109 h 1537"/>
                <a:gd name="T8" fmla="*/ 183 w 1220"/>
                <a:gd name="T9" fmla="*/ 109 h 1537"/>
                <a:gd name="T10" fmla="*/ 210 w 1220"/>
                <a:gd name="T11" fmla="*/ 123 h 1537"/>
                <a:gd name="T12" fmla="*/ 228 w 1220"/>
                <a:gd name="T13" fmla="*/ 117 h 1537"/>
                <a:gd name="T14" fmla="*/ 228 w 1220"/>
                <a:gd name="T15" fmla="*/ 117 h 1537"/>
                <a:gd name="T16" fmla="*/ 210 w 1220"/>
                <a:gd name="T17" fmla="*/ 123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3 w 1220"/>
                <a:gd name="T33" fmla="*/ 109 h 1537"/>
                <a:gd name="T34" fmla="*/ 183 w 1220"/>
                <a:gd name="T35" fmla="*/ 109 h 1537"/>
                <a:gd name="T36" fmla="*/ 183 w 1220"/>
                <a:gd name="T37" fmla="*/ 109 h 1537"/>
                <a:gd name="T38" fmla="*/ 183 w 1220"/>
                <a:gd name="T39" fmla="*/ 109 h 1537"/>
                <a:gd name="T40" fmla="*/ 183 w 1220"/>
                <a:gd name="T41" fmla="*/ 109 h 1537"/>
                <a:gd name="T42" fmla="*/ 183 w 1220"/>
                <a:gd name="T43" fmla="*/ 109 h 1537"/>
                <a:gd name="T44" fmla="*/ 183 w 1220"/>
                <a:gd name="T45" fmla="*/ 109 h 1537"/>
                <a:gd name="T46" fmla="*/ 180 w 1220"/>
                <a:gd name="T47" fmla="*/ 104 h 1537"/>
                <a:gd name="T48" fmla="*/ 180 w 1220"/>
                <a:gd name="T49" fmla="*/ 104 h 1537"/>
                <a:gd name="T50" fmla="*/ 180 w 1220"/>
                <a:gd name="T51" fmla="*/ 104 h 1537"/>
                <a:gd name="T52" fmla="*/ 180 w 1220"/>
                <a:gd name="T53" fmla="*/ 104 h 1537"/>
                <a:gd name="T54" fmla="*/ 180 w 1220"/>
                <a:gd name="T55" fmla="*/ 104 h 1537"/>
                <a:gd name="T56" fmla="*/ 180 w 1220"/>
                <a:gd name="T57" fmla="*/ 104 h 1537"/>
                <a:gd name="T58" fmla="*/ 180 w 1220"/>
                <a:gd name="T59" fmla="*/ 104 h 1537"/>
                <a:gd name="T60" fmla="*/ 180 w 1220"/>
                <a:gd name="T61" fmla="*/ 104 h 1537"/>
                <a:gd name="T62" fmla="*/ 180 w 1220"/>
                <a:gd name="T63" fmla="*/ 104 h 1537"/>
                <a:gd name="T64" fmla="*/ 180 w 1220"/>
                <a:gd name="T65" fmla="*/ 104 h 1537"/>
                <a:gd name="T66" fmla="*/ 180 w 1220"/>
                <a:gd name="T67" fmla="*/ 104 h 1537"/>
                <a:gd name="T68" fmla="*/ 180 w 1220"/>
                <a:gd name="T69" fmla="*/ 104 h 1537"/>
                <a:gd name="T70" fmla="*/ 187 w 1220"/>
                <a:gd name="T71" fmla="*/ 64 h 1537"/>
                <a:gd name="T72" fmla="*/ 180 w 1220"/>
                <a:gd name="T73" fmla="*/ 104 h 1537"/>
                <a:gd name="T74" fmla="*/ 187 w 1220"/>
                <a:gd name="T75" fmla="*/ 64 h 1537"/>
                <a:gd name="T76" fmla="*/ 187 w 1220"/>
                <a:gd name="T77" fmla="*/ 64 h 1537"/>
                <a:gd name="T78" fmla="*/ 139 w 1220"/>
                <a:gd name="T79" fmla="*/ 0 h 1537"/>
                <a:gd name="T80" fmla="*/ 0 w 1220"/>
                <a:gd name="T81" fmla="*/ 106 h 1537"/>
                <a:gd name="T82" fmla="*/ 139 w 1220"/>
                <a:gd name="T83" fmla="*/ 0 h 1537"/>
                <a:gd name="T84" fmla="*/ 139 w 1220"/>
                <a:gd name="T85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0" h="1537">
                  <a:moveTo>
                    <a:pt x="1220" y="1432"/>
                  </a:move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90" y="118"/>
                    <a:pt x="200" y="123"/>
                    <a:pt x="210" y="123"/>
                  </a:cubicBezTo>
                  <a:cubicBezTo>
                    <a:pt x="216" y="123"/>
                    <a:pt x="222" y="121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3" y="109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0" y="104"/>
                  </a:move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moveTo>
                    <a:pt x="187" y="64"/>
                  </a:moveTo>
                  <a:cubicBezTo>
                    <a:pt x="176" y="74"/>
                    <a:pt x="173" y="90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87" y="64"/>
                    <a:pt x="187" y="64"/>
                    <a:pt x="187" y="64"/>
                  </a:cubicBezTo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FF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339" y="2080"/>
              <a:ext cx="2881" cy="2722"/>
            </a:xfrm>
            <a:custGeom>
              <a:avLst/>
              <a:gdLst>
                <a:gd name="T0" fmla="*/ 139 w 1220"/>
                <a:gd name="T1" fmla="*/ 0 h 1537"/>
                <a:gd name="T2" fmla="*/ 0 w 1220"/>
                <a:gd name="T3" fmla="*/ 106 h 1537"/>
                <a:gd name="T4" fmla="*/ 1081 w 1220"/>
                <a:gd name="T5" fmla="*/ 1537 h 1537"/>
                <a:gd name="T6" fmla="*/ 1220 w 1220"/>
                <a:gd name="T7" fmla="*/ 1432 h 1537"/>
                <a:gd name="T8" fmla="*/ 228 w 1220"/>
                <a:gd name="T9" fmla="*/ 117 h 1537"/>
                <a:gd name="T10" fmla="*/ 210 w 1220"/>
                <a:gd name="T11" fmla="*/ 123 h 1537"/>
                <a:gd name="T12" fmla="*/ 183 w 1220"/>
                <a:gd name="T13" fmla="*/ 109 h 1537"/>
                <a:gd name="T14" fmla="*/ 183 w 1220"/>
                <a:gd name="T15" fmla="*/ 109 h 1537"/>
                <a:gd name="T16" fmla="*/ 183 w 1220"/>
                <a:gd name="T17" fmla="*/ 109 h 1537"/>
                <a:gd name="T18" fmla="*/ 183 w 1220"/>
                <a:gd name="T19" fmla="*/ 109 h 1537"/>
                <a:gd name="T20" fmla="*/ 183 w 1220"/>
                <a:gd name="T21" fmla="*/ 109 h 1537"/>
                <a:gd name="T22" fmla="*/ 183 w 1220"/>
                <a:gd name="T23" fmla="*/ 109 h 1537"/>
                <a:gd name="T24" fmla="*/ 183 w 1220"/>
                <a:gd name="T25" fmla="*/ 109 h 1537"/>
                <a:gd name="T26" fmla="*/ 183 w 1220"/>
                <a:gd name="T27" fmla="*/ 109 h 1537"/>
                <a:gd name="T28" fmla="*/ 183 w 1220"/>
                <a:gd name="T29" fmla="*/ 109 h 1537"/>
                <a:gd name="T30" fmla="*/ 183 w 1220"/>
                <a:gd name="T31" fmla="*/ 109 h 1537"/>
                <a:gd name="T32" fmla="*/ 180 w 1220"/>
                <a:gd name="T33" fmla="*/ 104 h 1537"/>
                <a:gd name="T34" fmla="*/ 180 w 1220"/>
                <a:gd name="T35" fmla="*/ 104 h 1537"/>
                <a:gd name="T36" fmla="*/ 180 w 1220"/>
                <a:gd name="T37" fmla="*/ 104 h 1537"/>
                <a:gd name="T38" fmla="*/ 180 w 1220"/>
                <a:gd name="T39" fmla="*/ 104 h 1537"/>
                <a:gd name="T40" fmla="*/ 180 w 1220"/>
                <a:gd name="T41" fmla="*/ 104 h 1537"/>
                <a:gd name="T42" fmla="*/ 180 w 1220"/>
                <a:gd name="T43" fmla="*/ 104 h 1537"/>
                <a:gd name="T44" fmla="*/ 180 w 1220"/>
                <a:gd name="T45" fmla="*/ 104 h 1537"/>
                <a:gd name="T46" fmla="*/ 180 w 1220"/>
                <a:gd name="T47" fmla="*/ 104 h 1537"/>
                <a:gd name="T48" fmla="*/ 180 w 1220"/>
                <a:gd name="T49" fmla="*/ 104 h 1537"/>
                <a:gd name="T50" fmla="*/ 187 w 1220"/>
                <a:gd name="T51" fmla="*/ 64 h 1537"/>
                <a:gd name="T52" fmla="*/ 139 w 1220"/>
                <a:gd name="T5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0" h="1537">
                  <a:moveTo>
                    <a:pt x="13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1081" y="1537"/>
                    <a:pt x="1081" y="1537"/>
                    <a:pt x="1081" y="1537"/>
                  </a:cubicBezTo>
                  <a:cubicBezTo>
                    <a:pt x="1220" y="1432"/>
                    <a:pt x="1220" y="1432"/>
                    <a:pt x="1220" y="1432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2" y="121"/>
                    <a:pt x="216" y="123"/>
                    <a:pt x="210" y="123"/>
                  </a:cubicBezTo>
                  <a:cubicBezTo>
                    <a:pt x="200" y="123"/>
                    <a:pt x="190" y="11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1" y="107"/>
                    <a:pt x="181" y="106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73" y="90"/>
                    <a:pt x="176" y="74"/>
                    <a:pt x="187" y="64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8709025" y="182563"/>
            <a:ext cx="393700" cy="4960937"/>
            <a:chOff x="5486" y="115"/>
            <a:chExt cx="248" cy="3125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5486" y="115"/>
              <a:ext cx="248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86" y="512"/>
              <a:ext cx="24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86" y="512"/>
              <a:ext cx="12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6" y="3150"/>
              <a:ext cx="246" cy="92"/>
            </a:xfrm>
            <a:prstGeom prst="ellipse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86" y="3104"/>
              <a:ext cx="246" cy="92"/>
            </a:xfrm>
            <a:prstGeom prst="rect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571" y="113"/>
              <a:ext cx="76" cy="122"/>
            </a:xfrm>
            <a:custGeom>
              <a:avLst/>
              <a:gdLst>
                <a:gd name="T0" fmla="*/ 38 w 76"/>
                <a:gd name="T1" fmla="*/ 0 h 122"/>
                <a:gd name="T2" fmla="*/ 0 w 76"/>
                <a:gd name="T3" fmla="*/ 122 h 122"/>
                <a:gd name="T4" fmla="*/ 76 w 76"/>
                <a:gd name="T5" fmla="*/ 122 h 122"/>
                <a:gd name="T6" fmla="*/ 38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8" y="0"/>
                  </a:moveTo>
                  <a:lnTo>
                    <a:pt x="0" y="122"/>
                  </a:lnTo>
                  <a:lnTo>
                    <a:pt x="76" y="1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486" y="235"/>
              <a:ext cx="246" cy="277"/>
            </a:xfrm>
            <a:custGeom>
              <a:avLst/>
              <a:gdLst>
                <a:gd name="T0" fmla="*/ 85 w 246"/>
                <a:gd name="T1" fmla="*/ 0 h 277"/>
                <a:gd name="T2" fmla="*/ 0 w 246"/>
                <a:gd name="T3" fmla="*/ 277 h 277"/>
                <a:gd name="T4" fmla="*/ 246 w 246"/>
                <a:gd name="T5" fmla="*/ 277 h 277"/>
                <a:gd name="T6" fmla="*/ 161 w 246"/>
                <a:gd name="T7" fmla="*/ 0 h 277"/>
                <a:gd name="T8" fmla="*/ 85 w 24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7">
                  <a:moveTo>
                    <a:pt x="85" y="0"/>
                  </a:moveTo>
                  <a:lnTo>
                    <a:pt x="0" y="277"/>
                  </a:lnTo>
                  <a:lnTo>
                    <a:pt x="246" y="277"/>
                  </a:lnTo>
                  <a:lnTo>
                    <a:pt x="16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8290" y="351696"/>
            <a:ext cx="267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accent1">
                    <a:lumMod val="75000"/>
                  </a:schemeClr>
                </a:solidFill>
              </a:rPr>
              <a:t>初练手</a:t>
            </a:r>
            <a:r>
              <a:rPr lang="en-US" altLang="zh-CN" sz="4000" spc="600" dirty="0">
                <a:solidFill>
                  <a:schemeClr val="accent1">
                    <a:lumMod val="75000"/>
                  </a:schemeClr>
                </a:solidFill>
              </a:rPr>
              <a:t>·3</a:t>
            </a:r>
            <a:endParaRPr lang="zh-CN" altLang="en-US" sz="4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66212" y="1685865"/>
            <a:ext cx="6261651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</a:rPr>
              <a:t>       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请写出下列成语的主人公: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彩云" panose="02010800040101010101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彩云" panose="02010800040101010101" charset="-122"/>
              </a:rPr>
              <a:t>                     问鼎中原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623062" y="3282643"/>
            <a:ext cx="14081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ea typeface="黑体" panose="02010609060101010101" pitchFamily="2" charset="-122"/>
              </a:rPr>
              <a:t>楚庄王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主题​​">
  <a:themeElements>
    <a:clrScheme name="图钉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奖杯颁给谁？">
      <a:majorFont>
        <a:latin typeface="Cooper Black"/>
        <a:ea typeface="方正少儿简体"/>
        <a:cs typeface=""/>
      </a:majorFont>
      <a:minorFont>
        <a:latin typeface="Comic Sans M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PresentationFormat>全屏显示(16:9)</PresentationFormat>
  <Paragraphs>331</Paragraphs>
  <Slides>29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方正少儿简体</vt:lpstr>
      <vt:lpstr>Times New Roman</vt:lpstr>
      <vt:lpstr>华文新魏</vt:lpstr>
      <vt:lpstr>华文楷体</vt:lpstr>
      <vt:lpstr>黑体</vt:lpstr>
      <vt:lpstr>华文彩云</vt:lpstr>
      <vt:lpstr>Comic Sans MS</vt:lpstr>
      <vt:lpstr>微软雅黑</vt:lpstr>
      <vt:lpstr>Arial Unicode MS</vt:lpstr>
      <vt:lpstr>Cooper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2015-06-21T04:52:00Z</dcterms:created>
  <dcterms:modified xsi:type="dcterms:W3CDTF">2018-12-11T06:26:57Z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