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9" r:id="rId3"/>
    <p:sldId id="261" r:id="rId4"/>
    <p:sldId id="302" r:id="rId5"/>
    <p:sldId id="260" r:id="rId6"/>
    <p:sldId id="303" r:id="rId7"/>
    <p:sldId id="262" r:id="rId8"/>
    <p:sldId id="304" r:id="rId9"/>
    <p:sldId id="263" r:id="rId10"/>
    <p:sldId id="305" r:id="rId11"/>
    <p:sldId id="295" r:id="rId12"/>
    <p:sldId id="264" r:id="rId13"/>
    <p:sldId id="306" r:id="rId14"/>
    <p:sldId id="314" r:id="rId15"/>
    <p:sldId id="265" r:id="rId16"/>
    <p:sldId id="307" r:id="rId17"/>
    <p:sldId id="315" r:id="rId18"/>
    <p:sldId id="266" r:id="rId19"/>
    <p:sldId id="308" r:id="rId20"/>
    <p:sldId id="316" r:id="rId21"/>
    <p:sldId id="267" r:id="rId22"/>
    <p:sldId id="309" r:id="rId23"/>
    <p:sldId id="317" r:id="rId24"/>
    <p:sldId id="296" r:id="rId25"/>
    <p:sldId id="268" r:id="rId26"/>
    <p:sldId id="269" r:id="rId27"/>
    <p:sldId id="270" r:id="rId28"/>
    <p:sldId id="271" r:id="rId29"/>
    <p:sldId id="272" r:id="rId30"/>
    <p:sldId id="273" r:id="rId31"/>
    <p:sldId id="275" r:id="rId32"/>
    <p:sldId id="277" r:id="rId33"/>
    <p:sldId id="278" r:id="rId34"/>
    <p:sldId id="279" r:id="rId35"/>
    <p:sldId id="274" r:id="rId36"/>
    <p:sldId id="281" r:id="rId37"/>
    <p:sldId id="310" r:id="rId38"/>
    <p:sldId id="283" r:id="rId39"/>
    <p:sldId id="284" r:id="rId40"/>
    <p:sldId id="294" r:id="rId41"/>
    <p:sldId id="282" r:id="rId42"/>
    <p:sldId id="298" r:id="rId43"/>
    <p:sldId id="299" r:id="rId44"/>
    <p:sldId id="286" r:id="rId45"/>
    <p:sldId id="287" r:id="rId46"/>
    <p:sldId id="288" r:id="rId47"/>
    <p:sldId id="289" r:id="rId48"/>
    <p:sldId id="290" r:id="rId49"/>
    <p:sldId id="292" r:id="rId50"/>
    <p:sldId id="293" r:id="rId51"/>
    <p:sldId id="285" r:id="rId52"/>
    <p:sldId id="258" r:id="rId53"/>
    <p:sldId id="300" r:id="rId54"/>
    <p:sldId id="257" r:id="rId55"/>
    <p:sldId id="297" r:id="rId5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6600CC"/>
    <a:srgbClr val="FF6600"/>
    <a:srgbClr val="996633"/>
    <a:srgbClr val="0066FF"/>
    <a:srgbClr val="FF3300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18" autoAdjust="0"/>
  </p:normalViewPr>
  <p:slideViewPr>
    <p:cSldViewPr>
      <p:cViewPr>
        <p:scale>
          <a:sx n="75" d="100"/>
          <a:sy n="75" d="100"/>
        </p:scale>
        <p:origin x="-12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02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8DA32-BC57-4C3E-B6F0-2B7B04231A0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36B91-1480-472D-AA81-792A18BE4DD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F7651-230A-4E33-9B00-D7C1D26E924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B9F44-3E44-4C63-81C0-8250B1C8EEC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327CD-3F12-4479-ADC4-D73CA2027B2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56C48-3373-4441-91AD-5DC8481FDA9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BA875-5995-4943-9A63-E35DCAAC97F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BBC10-740A-440E-8BD4-6B73E05C2EE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6F20B-E4E3-4C60-915C-FB3B4D27787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277D3-5BFA-4E1E-AF51-1C49CC46726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17B6E-F11D-45A3-B28A-7A54B4C3B8D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宋体" pitchFamily="2" charset="-122"/>
              </a:defRPr>
            </a:lvl1pPr>
          </a:lstStyle>
          <a:p>
            <a:pPr>
              <a:defRPr/>
            </a:pPr>
            <a:fld id="{C5145DBA-0923-4B06-86E8-58335358E7E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13" Type="http://schemas.openxmlformats.org/officeDocument/2006/relationships/image" Target="../media/image8.gif"/><Relationship Id="rId3" Type="http://schemas.openxmlformats.org/officeDocument/2006/relationships/image" Target="../media/image3.gif"/><Relationship Id="rId7" Type="http://schemas.openxmlformats.org/officeDocument/2006/relationships/image" Target="../media/image5.jpeg"/><Relationship Id="rId12" Type="http://schemas.openxmlformats.org/officeDocument/2006/relationships/slide" Target="slide24.xm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11" Type="http://schemas.openxmlformats.org/officeDocument/2006/relationships/image" Target="../media/image7.jpeg"/><Relationship Id="rId5" Type="http://schemas.openxmlformats.org/officeDocument/2006/relationships/image" Target="../media/image4.png"/><Relationship Id="rId10" Type="http://schemas.openxmlformats.org/officeDocument/2006/relationships/slide" Target="slide21.xml"/><Relationship Id="rId4" Type="http://schemas.openxmlformats.org/officeDocument/2006/relationships/slide" Target="slide12.xml"/><Relationship Id="rId9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3.gif"/><Relationship Id="rId7" Type="http://schemas.openxmlformats.org/officeDocument/2006/relationships/slide" Target="slide7.xml"/><Relationship Id="rId12" Type="http://schemas.openxmlformats.org/officeDocument/2006/relationships/image" Target="../media/image8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slide" Target="slide11.xml"/><Relationship Id="rId5" Type="http://schemas.openxmlformats.org/officeDocument/2006/relationships/slide" Target="slide5.xml"/><Relationship Id="rId10" Type="http://schemas.openxmlformats.org/officeDocument/2006/relationships/image" Target="../media/image7.jpeg"/><Relationship Id="rId4" Type="http://schemas.openxmlformats.org/officeDocument/2006/relationships/image" Target="../media/image4.png"/><Relationship Id="rId9" Type="http://schemas.openxmlformats.org/officeDocument/2006/relationships/slide" Target="slide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" Target="slide27.xml"/><Relationship Id="rId13" Type="http://schemas.openxmlformats.org/officeDocument/2006/relationships/image" Target="../media/image8.gif"/><Relationship Id="rId3" Type="http://schemas.openxmlformats.org/officeDocument/2006/relationships/image" Target="../media/image3.gif"/><Relationship Id="rId7" Type="http://schemas.openxmlformats.org/officeDocument/2006/relationships/image" Target="../media/image5.jpeg"/><Relationship Id="rId12" Type="http://schemas.openxmlformats.org/officeDocument/2006/relationships/slide" Target="slide29.xm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slide" Target="slide26.xml"/><Relationship Id="rId11" Type="http://schemas.openxmlformats.org/officeDocument/2006/relationships/image" Target="../media/image7.jpeg"/><Relationship Id="rId5" Type="http://schemas.openxmlformats.org/officeDocument/2006/relationships/image" Target="../media/image4.png"/><Relationship Id="rId10" Type="http://schemas.openxmlformats.org/officeDocument/2006/relationships/slide" Target="slide28.xml"/><Relationship Id="rId4" Type="http://schemas.openxmlformats.org/officeDocument/2006/relationships/slide" Target="slide25.xml"/><Relationship Id="rId9" Type="http://schemas.openxmlformats.org/officeDocument/2006/relationships/image" Target="../media/image6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7" Type="http://schemas.openxmlformats.org/officeDocument/2006/relationships/image" Target="../media/image8.gif"/><Relationship Id="rId2" Type="http://schemas.openxmlformats.org/officeDocument/2006/relationships/slide" Target="slide3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4.xml"/><Relationship Id="rId5" Type="http://schemas.openxmlformats.org/officeDocument/2006/relationships/slide" Target="slide33.xml"/><Relationship Id="rId4" Type="http://schemas.openxmlformats.org/officeDocument/2006/relationships/slide" Target="slide3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slide" Target="slide5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2.gif"/><Relationship Id="rId4" Type="http://schemas.openxmlformats.org/officeDocument/2006/relationships/slide" Target="slide5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gif"/><Relationship Id="rId5" Type="http://schemas.openxmlformats.org/officeDocument/2006/relationships/slide" Target="slide52.xml"/><Relationship Id="rId4" Type="http://schemas.openxmlformats.org/officeDocument/2006/relationships/image" Target="../media/image11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slide" Target="slide49.xml"/><Relationship Id="rId3" Type="http://schemas.openxmlformats.org/officeDocument/2006/relationships/image" Target="../media/image20.wmf"/><Relationship Id="rId7" Type="http://schemas.openxmlformats.org/officeDocument/2006/relationships/slide" Target="slide47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51.xml"/><Relationship Id="rId11" Type="http://schemas.openxmlformats.org/officeDocument/2006/relationships/image" Target="../media/image8.gif"/><Relationship Id="rId5" Type="http://schemas.openxmlformats.org/officeDocument/2006/relationships/slide" Target="slide48.xml"/><Relationship Id="rId10" Type="http://schemas.openxmlformats.org/officeDocument/2006/relationships/slide" Target="slide52.xml"/><Relationship Id="rId4" Type="http://schemas.openxmlformats.org/officeDocument/2006/relationships/image" Target="../media/image21.wmf"/><Relationship Id="rId9" Type="http://schemas.openxmlformats.org/officeDocument/2006/relationships/slide" Target="slide50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slide" Target="slide4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slide" Target="slide4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slide" Target="slide45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slide" Target="slide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slide" Target="slide45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slide" Target="slide45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BRSTC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0480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WordArt 4"/>
          <p:cNvSpPr>
            <a:spLocks noChangeArrowheads="1" noChangeShapeType="1" noTextEdit="1"/>
          </p:cNvSpPr>
          <p:nvPr/>
        </p:nvSpPr>
        <p:spPr bwMode="auto">
          <a:xfrm>
            <a:off x="685800" y="457200"/>
            <a:ext cx="1828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幼圆"/>
              </a:rPr>
              <a:t>牛刀初试</a:t>
            </a: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1219200" y="1706563"/>
            <a:ext cx="7010400" cy="314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996633"/>
                </a:solidFill>
                <a:latin typeface="华文彩云"/>
                <a:ea typeface="华文彩云"/>
                <a:cs typeface="华文彩云"/>
              </a:rPr>
              <a:t>竞 赛 规 则：</a:t>
            </a:r>
          </a:p>
          <a:p>
            <a:pPr>
              <a:spcBef>
                <a:spcPct val="50000"/>
              </a:spcBef>
            </a:pPr>
            <a:r>
              <a:rPr lang="zh-CN" altLang="en-US" sz="3200"/>
              <a:t>        </a:t>
            </a:r>
          </a:p>
          <a:p>
            <a:pPr>
              <a:spcBef>
                <a:spcPct val="50000"/>
              </a:spcBef>
            </a:pPr>
            <a:r>
              <a:rPr lang="zh-CN" altLang="en-US" sz="3200"/>
              <a:t>        </a:t>
            </a:r>
            <a:r>
              <a:rPr lang="zh-CN" altLang="en-US" sz="3600">
                <a:solidFill>
                  <a:srgbClr val="996633"/>
                </a:solidFill>
                <a:latin typeface="华文行楷"/>
                <a:ea typeface="华文行楷"/>
                <a:cs typeface="华文行楷"/>
              </a:rPr>
              <a:t>这一环节每队选择图案后对应</a:t>
            </a:r>
          </a:p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rgbClr val="996633"/>
                </a:solidFill>
                <a:latin typeface="华文行楷"/>
                <a:ea typeface="华文行楷"/>
                <a:cs typeface="华文行楷"/>
              </a:rPr>
              <a:t>的一组题目，每题</a:t>
            </a:r>
            <a:r>
              <a:rPr lang="zh-CN" altLang="en-US" sz="3600">
                <a:solidFill>
                  <a:srgbClr val="FF6600"/>
                </a:solidFill>
                <a:latin typeface="华文行楷"/>
                <a:ea typeface="华文行楷"/>
                <a:cs typeface="华文行楷"/>
              </a:rPr>
              <a:t>10</a:t>
            </a:r>
            <a:r>
              <a:rPr lang="zh-CN" altLang="en-US" sz="3600">
                <a:solidFill>
                  <a:srgbClr val="996633"/>
                </a:solidFill>
                <a:latin typeface="华文行楷"/>
                <a:ea typeface="华文行楷"/>
                <a:cs typeface="华文行楷"/>
              </a:rPr>
              <a:t>分。限定10秒。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07950" y="1503363"/>
            <a:ext cx="9036050" cy="310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华文新魏"/>
                <a:ea typeface="华文新魏"/>
                <a:cs typeface="华文新魏"/>
              </a:rPr>
              <a:t>        </a:t>
            </a:r>
            <a:r>
              <a:rPr lang="zh-CN" altLang="zh-CN" sz="3200">
                <a:solidFill>
                  <a:srgbClr val="FF0000"/>
                </a:solidFill>
                <a:latin typeface="华文新魏"/>
                <a:ea typeface="华文新魏"/>
                <a:cs typeface="华文新魏"/>
              </a:rPr>
              <a:t>指出</a:t>
            </a:r>
            <a:r>
              <a:rPr lang="zh-CN" altLang="zh-CN" sz="3200">
                <a:solidFill>
                  <a:srgbClr val="6600CC"/>
                </a:solidFill>
                <a:latin typeface="华文新魏"/>
                <a:ea typeface="华文新魏"/>
                <a:cs typeface="华文新魏"/>
              </a:rPr>
              <a:t>鸦片“流毒于天下，则为害甚巨，法当从严。若犹泄泄视之，是使数十年后，中原几无可以御敌之兵，且无可以充饷之银。”</a:t>
            </a:r>
            <a:r>
              <a:rPr lang="zh-CN" altLang="zh-CN" sz="3200">
                <a:solidFill>
                  <a:srgbClr val="FF0000"/>
                </a:solidFill>
                <a:latin typeface="华文新魏"/>
                <a:ea typeface="华文新魏"/>
                <a:cs typeface="华文新魏"/>
              </a:rPr>
              <a:t>的人是谁？</a:t>
            </a:r>
            <a:r>
              <a:rPr lang="en-US" altLang="zh-CN" sz="3200">
                <a:solidFill>
                  <a:srgbClr val="FF0000"/>
                </a:solidFill>
                <a:latin typeface="华文新魏"/>
                <a:ea typeface="华文新魏"/>
                <a:cs typeface="华文新魏"/>
              </a:rPr>
              <a:t>  </a:t>
            </a:r>
            <a:r>
              <a:rPr lang="en-US" altLang="zh-CN" sz="3200"/>
              <a:t> </a:t>
            </a:r>
          </a:p>
          <a:p>
            <a:endParaRPr lang="en-US" altLang="zh-CN" sz="3200" b="1"/>
          </a:p>
          <a:p>
            <a:endParaRPr lang="en-US" altLang="zh-CN" sz="3200" b="1"/>
          </a:p>
          <a:p>
            <a:pPr algn="ctr"/>
            <a:r>
              <a:rPr lang="zh-CN" altLang="zh-CN" sz="3600" b="1">
                <a:latin typeface="黑体" pitchFamily="2" charset="-122"/>
                <a:ea typeface="黑体" pitchFamily="2" charset="-122"/>
              </a:rPr>
              <a:t>林则徐</a:t>
            </a:r>
          </a:p>
        </p:txBody>
      </p:sp>
      <p:sp>
        <p:nvSpPr>
          <p:cNvPr id="22530" name="WordArt 3"/>
          <p:cNvSpPr>
            <a:spLocks noChangeArrowheads="1" noChangeShapeType="1" noTextEdit="1"/>
          </p:cNvSpPr>
          <p:nvPr/>
        </p:nvSpPr>
        <p:spPr bwMode="auto">
          <a:xfrm>
            <a:off x="468313" y="0"/>
            <a:ext cx="838200" cy="1447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/>
                <a:ea typeface="宋体"/>
              </a:rPr>
              <a:t>D</a:t>
            </a:r>
            <a:endParaRPr lang="zh-CN" altLang="en-US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宋体"/>
              <a:ea typeface="宋体"/>
            </a:endParaRPr>
          </a:p>
        </p:txBody>
      </p:sp>
      <p:pic>
        <p:nvPicPr>
          <p:cNvPr id="22531" name="Picture 6" descr="2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4267200"/>
            <a:ext cx="2819400" cy="22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BRSTC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0480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3" descr="分界线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6096000"/>
            <a:ext cx="4857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WordArt 4"/>
          <p:cNvSpPr>
            <a:spLocks noChangeArrowheads="1" noChangeShapeType="1" noTextEdit="1"/>
          </p:cNvSpPr>
          <p:nvPr/>
        </p:nvSpPr>
        <p:spPr bwMode="auto">
          <a:xfrm>
            <a:off x="685800" y="457200"/>
            <a:ext cx="1828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幼圆"/>
              </a:rPr>
              <a:t>牛刀初试</a:t>
            </a:r>
          </a:p>
        </p:txBody>
      </p:sp>
      <p:pic>
        <p:nvPicPr>
          <p:cNvPr id="23556" name="Picture 5" descr="舞蹈纹彩陶盆(青海大通出土马家窑)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1447800"/>
            <a:ext cx="426720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6" descr="smuwu1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0" y="0"/>
            <a:ext cx="3810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7" descr="编钟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04800" y="4343400"/>
            <a:ext cx="4267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8" descr="飞沙堰1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572000" y="2971800"/>
            <a:ext cx="3810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0" name="Text Box 9"/>
          <p:cNvSpPr txBox="1">
            <a:spLocks noChangeArrowheads="1"/>
          </p:cNvSpPr>
          <p:nvPr/>
        </p:nvSpPr>
        <p:spPr bwMode="auto">
          <a:xfrm>
            <a:off x="1981200" y="3962400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A2</a:t>
            </a:r>
          </a:p>
        </p:txBody>
      </p:sp>
      <p:sp>
        <p:nvSpPr>
          <p:cNvPr id="23561" name="Text Box 10"/>
          <p:cNvSpPr txBox="1">
            <a:spLocks noChangeArrowheads="1"/>
          </p:cNvSpPr>
          <p:nvPr/>
        </p:nvSpPr>
        <p:spPr bwMode="auto">
          <a:xfrm>
            <a:off x="8458200" y="25146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B2</a:t>
            </a:r>
          </a:p>
        </p:txBody>
      </p:sp>
      <p:sp>
        <p:nvSpPr>
          <p:cNvPr id="23562" name="Text Box 11"/>
          <p:cNvSpPr txBox="1">
            <a:spLocks noChangeArrowheads="1"/>
          </p:cNvSpPr>
          <p:nvPr/>
        </p:nvSpPr>
        <p:spPr bwMode="auto">
          <a:xfrm>
            <a:off x="4556125" y="651827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C2</a:t>
            </a:r>
          </a:p>
        </p:txBody>
      </p:sp>
      <p:sp>
        <p:nvSpPr>
          <p:cNvPr id="23563" name="Text Box 12"/>
          <p:cNvSpPr txBox="1">
            <a:spLocks noChangeArrowheads="1"/>
          </p:cNvSpPr>
          <p:nvPr/>
        </p:nvSpPr>
        <p:spPr bwMode="auto">
          <a:xfrm>
            <a:off x="6156325" y="5451475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D2</a:t>
            </a:r>
          </a:p>
        </p:txBody>
      </p:sp>
      <p:pic>
        <p:nvPicPr>
          <p:cNvPr id="23564" name="Picture 14" descr="3">
            <a:hlinkClick r:id="rId12" action="ppaction://hlinksldjump"/>
          </p:cNvPr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686800" y="640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5" name="TextBox 1"/>
          <p:cNvSpPr txBox="1">
            <a:spLocks noChangeArrowheads="1"/>
          </p:cNvSpPr>
          <p:nvPr/>
        </p:nvSpPr>
        <p:spPr bwMode="auto">
          <a:xfrm>
            <a:off x="3276600" y="333375"/>
            <a:ext cx="1447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>
                <a:latin typeface="华文琥珀"/>
                <a:ea typeface="华文琥珀"/>
                <a:cs typeface="华文琥珀"/>
              </a:rPr>
              <a:t>谜语篇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WordArt 2"/>
          <p:cNvSpPr>
            <a:spLocks noChangeArrowheads="1" noChangeShapeType="1" noTextEdit="1"/>
          </p:cNvSpPr>
          <p:nvPr/>
        </p:nvSpPr>
        <p:spPr bwMode="auto">
          <a:xfrm>
            <a:off x="228600" y="152400"/>
            <a:ext cx="12954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/>
                <a:ea typeface="宋体"/>
              </a:rPr>
              <a:t>A</a:t>
            </a:r>
            <a:endParaRPr lang="zh-CN" altLang="en-US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宋体"/>
              <a:ea typeface="宋体"/>
            </a:endParaRPr>
          </a:p>
        </p:txBody>
      </p:sp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746125" y="20780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746125" y="1581150"/>
            <a:ext cx="708342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600">
                <a:latin typeface="华文彩云"/>
                <a:ea typeface="华文彩云"/>
                <a:cs typeface="华文彩云"/>
              </a:rPr>
              <a:t>        </a:t>
            </a:r>
            <a:r>
              <a:rPr lang="zh-CN" altLang="en-US" sz="3600" b="1">
                <a:solidFill>
                  <a:srgbClr val="0066FF"/>
                </a:solidFill>
                <a:latin typeface="华文彩云"/>
                <a:ea typeface="华文彩云"/>
                <a:cs typeface="华文彩云"/>
              </a:rPr>
              <a:t>请说出下列成语的主人公之一:</a:t>
            </a:r>
          </a:p>
          <a:p>
            <a:endParaRPr lang="zh-CN" altLang="en-US" sz="3600" b="1">
              <a:solidFill>
                <a:srgbClr val="0066FF"/>
              </a:solidFill>
              <a:latin typeface="华文彩云"/>
              <a:ea typeface="华文彩云"/>
              <a:cs typeface="华文彩云"/>
            </a:endParaRPr>
          </a:p>
          <a:p>
            <a:r>
              <a:rPr lang="zh-CN" altLang="en-US" sz="3600" b="1">
                <a:solidFill>
                  <a:srgbClr val="0066FF"/>
                </a:solidFill>
                <a:latin typeface="华文彩云"/>
                <a:ea typeface="华文彩云"/>
                <a:cs typeface="华文彩云"/>
              </a:rPr>
              <a:t>                     问鼎中原</a:t>
            </a:r>
            <a:r>
              <a:rPr lang="zh-CN" altLang="en-US" b="1">
                <a:solidFill>
                  <a:srgbClr val="0066FF"/>
                </a:solidFill>
              </a:rPr>
              <a:t>    </a:t>
            </a:r>
          </a:p>
          <a:p>
            <a:endParaRPr lang="zh-CN" altLang="en-US" b="1">
              <a:solidFill>
                <a:srgbClr val="0066FF"/>
              </a:solidFill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429000" y="4138613"/>
            <a:ext cx="14081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ea typeface="黑体" pitchFamily="2" charset="-122"/>
              </a:rPr>
              <a:t>楚庄王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WordArt 2"/>
          <p:cNvSpPr>
            <a:spLocks noChangeArrowheads="1" noChangeShapeType="1" noTextEdit="1"/>
          </p:cNvSpPr>
          <p:nvPr/>
        </p:nvSpPr>
        <p:spPr bwMode="auto">
          <a:xfrm>
            <a:off x="228600" y="152400"/>
            <a:ext cx="12954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/>
                <a:ea typeface="宋体"/>
              </a:rPr>
              <a:t>A</a:t>
            </a:r>
            <a:endParaRPr lang="zh-CN" altLang="en-US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宋体"/>
              <a:ea typeface="宋体"/>
            </a:endParaRP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746125" y="20780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1835150" y="2309813"/>
            <a:ext cx="57451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 sz="3600" b="1">
                <a:solidFill>
                  <a:srgbClr val="0066FF"/>
                </a:solidFill>
                <a:latin typeface="华文彩云"/>
                <a:ea typeface="华文彩云"/>
                <a:cs typeface="华文彩云"/>
              </a:rPr>
              <a:t>巴士广告（打一历史名词）</a:t>
            </a:r>
            <a:endParaRPr lang="zh-CN" altLang="en-US" sz="3600" b="1">
              <a:solidFill>
                <a:srgbClr val="0066FF"/>
              </a:solidFill>
              <a:latin typeface="华文彩云"/>
              <a:ea typeface="华文彩云"/>
              <a:cs typeface="华文彩云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794125" y="3960813"/>
            <a:ext cx="18272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 sz="3200" b="1">
                <a:latin typeface="黑体" pitchFamily="2" charset="-122"/>
                <a:ea typeface="黑体" pitchFamily="2" charset="-122"/>
              </a:rPr>
              <a:t>公车上书</a:t>
            </a:r>
            <a:endParaRPr lang="zh-CN" altLang="en-US" sz="3200" b="1"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WordArt 2"/>
          <p:cNvSpPr>
            <a:spLocks noChangeArrowheads="1" noChangeShapeType="1" noTextEdit="1"/>
          </p:cNvSpPr>
          <p:nvPr/>
        </p:nvSpPr>
        <p:spPr bwMode="auto">
          <a:xfrm>
            <a:off x="228600" y="152400"/>
            <a:ext cx="12954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/>
                <a:ea typeface="宋体"/>
              </a:rPr>
              <a:t>A</a:t>
            </a:r>
            <a:endParaRPr lang="zh-CN" altLang="en-US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宋体"/>
              <a:ea typeface="宋体"/>
            </a:endParaRPr>
          </a:p>
        </p:txBody>
      </p:sp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746125" y="20780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1331913" y="2306638"/>
            <a:ext cx="71088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0066FF"/>
                </a:solidFill>
                <a:latin typeface="华文彩云"/>
                <a:ea typeface="华文彩云"/>
                <a:cs typeface="华文彩云"/>
              </a:rPr>
              <a:t>曹孟德赤壁惨败（打现代两歌星）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763963" y="3960813"/>
            <a:ext cx="22447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latin typeface="黑体" pitchFamily="2" charset="-122"/>
                <a:ea typeface="黑体" pitchFamily="2" charset="-122"/>
              </a:rPr>
              <a:t>刘欢、孙悦</a:t>
            </a:r>
          </a:p>
        </p:txBody>
      </p:sp>
      <p:pic>
        <p:nvPicPr>
          <p:cNvPr id="26629" name="Picture 7" descr="2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3962400"/>
            <a:ext cx="2819400" cy="22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WordArt 2"/>
          <p:cNvSpPr>
            <a:spLocks noChangeArrowheads="1" noChangeShapeType="1" noTextEdit="1"/>
          </p:cNvSpPr>
          <p:nvPr/>
        </p:nvSpPr>
        <p:spPr bwMode="auto">
          <a:xfrm>
            <a:off x="685800" y="304800"/>
            <a:ext cx="7239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/>
                <a:ea typeface="宋体"/>
              </a:rPr>
              <a:t>B</a:t>
            </a:r>
            <a:endParaRPr lang="zh-CN" altLang="en-US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宋体"/>
              <a:ea typeface="宋体"/>
            </a:endParaRPr>
          </a:p>
        </p:txBody>
      </p:sp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1660525" y="2114550"/>
            <a:ext cx="619442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0066FF"/>
                </a:solidFill>
                <a:latin typeface="华文彩云"/>
                <a:ea typeface="华文彩云"/>
                <a:cs typeface="华文彩云"/>
              </a:rPr>
              <a:t>请说出下列成语的主人公之一:</a:t>
            </a:r>
          </a:p>
          <a:p>
            <a:endParaRPr lang="zh-CN" altLang="en-US" sz="3600" b="1">
              <a:solidFill>
                <a:srgbClr val="0066FF"/>
              </a:solidFill>
              <a:latin typeface="华文彩云"/>
              <a:ea typeface="华文彩云"/>
              <a:cs typeface="华文彩云"/>
            </a:endParaRPr>
          </a:p>
          <a:p>
            <a:r>
              <a:rPr lang="zh-CN" altLang="en-US" sz="3600" b="1">
                <a:solidFill>
                  <a:srgbClr val="0066FF"/>
                </a:solidFill>
                <a:latin typeface="华文彩云"/>
                <a:ea typeface="华文彩云"/>
                <a:cs typeface="华文彩云"/>
              </a:rPr>
              <a:t>                管鲍之交</a:t>
            </a:r>
          </a:p>
          <a:p>
            <a:endParaRPr lang="zh-CN" altLang="en-US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276600" y="4672013"/>
            <a:ext cx="26320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latin typeface="黑体" pitchFamily="2" charset="-122"/>
                <a:ea typeface="黑体" pitchFamily="2" charset="-122"/>
              </a:rPr>
              <a:t>管仲或鲍叔牙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WordArt 2"/>
          <p:cNvSpPr>
            <a:spLocks noChangeArrowheads="1" noChangeShapeType="1" noTextEdit="1"/>
          </p:cNvSpPr>
          <p:nvPr/>
        </p:nvSpPr>
        <p:spPr bwMode="auto">
          <a:xfrm>
            <a:off x="685800" y="304800"/>
            <a:ext cx="7239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/>
                <a:ea typeface="宋体"/>
              </a:rPr>
              <a:t>B</a:t>
            </a:r>
            <a:endParaRPr lang="zh-CN" altLang="en-US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宋体"/>
              <a:ea typeface="宋体"/>
            </a:endParaRPr>
          </a:p>
        </p:txBody>
      </p:sp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900113" y="2114550"/>
            <a:ext cx="7596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 sz="3600" b="1">
                <a:solidFill>
                  <a:srgbClr val="0066FF"/>
                </a:solidFill>
                <a:latin typeface="华文彩云"/>
                <a:ea typeface="华文彩云"/>
                <a:cs typeface="华文彩云"/>
              </a:rPr>
              <a:t>身体好才能工作好（打一历史人物）</a:t>
            </a:r>
            <a:endParaRPr lang="zh-CN" altLang="en-US" sz="3600" b="1">
              <a:solidFill>
                <a:srgbClr val="0066FF"/>
              </a:solidFill>
              <a:latin typeface="华文彩云"/>
              <a:ea typeface="华文彩云"/>
              <a:cs typeface="华文彩云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989388" y="4089400"/>
            <a:ext cx="14160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 sz="3200" b="1">
                <a:latin typeface="黑体" pitchFamily="2" charset="-122"/>
                <a:ea typeface="黑体" pitchFamily="2" charset="-122"/>
              </a:rPr>
              <a:t>康有为</a:t>
            </a:r>
            <a:endParaRPr lang="zh-CN" altLang="en-US" sz="3200" b="1"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WordArt 2"/>
          <p:cNvSpPr>
            <a:spLocks noChangeArrowheads="1" noChangeShapeType="1" noTextEdit="1"/>
          </p:cNvSpPr>
          <p:nvPr/>
        </p:nvSpPr>
        <p:spPr bwMode="auto">
          <a:xfrm>
            <a:off x="685800" y="304800"/>
            <a:ext cx="7239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/>
                <a:ea typeface="宋体"/>
              </a:rPr>
              <a:t>B</a:t>
            </a:r>
            <a:endParaRPr lang="zh-CN" altLang="en-US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宋体"/>
              <a:ea typeface="宋体"/>
            </a:endParaRPr>
          </a:p>
        </p:txBody>
      </p:sp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1895475" y="2114550"/>
            <a:ext cx="66484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zh-CN" altLang="en-US" sz="3600" b="1">
                <a:solidFill>
                  <a:srgbClr val="0066FF"/>
                </a:solidFill>
                <a:latin typeface="华文彩云"/>
                <a:ea typeface="华文彩云"/>
                <a:cs typeface="华文彩云"/>
              </a:rPr>
              <a:t>妙手回春（猜一古代历史人物）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989388" y="4083050"/>
            <a:ext cx="1420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latin typeface="黑体" pitchFamily="2" charset="-122"/>
                <a:ea typeface="黑体" pitchFamily="2" charset="-122"/>
              </a:rPr>
              <a:t>霍去病</a:t>
            </a:r>
          </a:p>
        </p:txBody>
      </p:sp>
      <p:pic>
        <p:nvPicPr>
          <p:cNvPr id="29700" name="Picture 7" descr="2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3962400"/>
            <a:ext cx="2819400" cy="22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WordArt 2"/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914400" cy="1295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/>
                <a:ea typeface="宋体"/>
              </a:rPr>
              <a:t>C</a:t>
            </a:r>
            <a:endParaRPr lang="zh-CN" altLang="en-US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宋体"/>
              <a:ea typeface="宋体"/>
            </a:endParaRPr>
          </a:p>
        </p:txBody>
      </p:sp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1355725" y="2343150"/>
            <a:ext cx="632142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0066FF"/>
                </a:solidFill>
                <a:latin typeface="华文彩云"/>
                <a:ea typeface="华文彩云"/>
                <a:cs typeface="华文彩云"/>
              </a:rPr>
              <a:t>请说出下列成语的主人公之一:</a:t>
            </a:r>
          </a:p>
          <a:p>
            <a:endParaRPr lang="zh-CN" altLang="en-US" sz="3600" b="1">
              <a:solidFill>
                <a:srgbClr val="0066FF"/>
              </a:solidFill>
              <a:latin typeface="华文彩云"/>
              <a:ea typeface="华文彩云"/>
              <a:cs typeface="华文彩云"/>
            </a:endParaRPr>
          </a:p>
          <a:p>
            <a:r>
              <a:rPr lang="zh-CN" altLang="en-US" sz="3600" b="1">
                <a:solidFill>
                  <a:srgbClr val="0066FF"/>
                </a:solidFill>
                <a:latin typeface="华文彩云"/>
                <a:ea typeface="华文彩云"/>
                <a:cs typeface="华文彩云"/>
              </a:rPr>
              <a:t>                     破釜沉舟</a:t>
            </a:r>
          </a:p>
          <a:p>
            <a:endParaRPr lang="zh-CN" altLang="en-US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191000" y="4824413"/>
            <a:ext cx="1000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ea typeface="黑体" pitchFamily="2" charset="-122"/>
              </a:rPr>
              <a:t>项羽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WordArt 2"/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914400" cy="1295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/>
                <a:ea typeface="宋体"/>
              </a:rPr>
              <a:t>C</a:t>
            </a:r>
            <a:endParaRPr lang="zh-CN" altLang="en-US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宋体"/>
              <a:ea typeface="宋体"/>
            </a:endParaRPr>
          </a:p>
        </p:txBody>
      </p:sp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1589088" y="2336800"/>
            <a:ext cx="6207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 sz="3600" b="1">
                <a:solidFill>
                  <a:srgbClr val="0066FF"/>
                </a:solidFill>
                <a:latin typeface="华文彩云"/>
                <a:ea typeface="华文彩云"/>
                <a:cs typeface="华文彩云"/>
              </a:rPr>
              <a:t>黑孩儿（打一先秦历史人物）</a:t>
            </a:r>
            <a:endParaRPr lang="zh-CN" altLang="en-US" sz="3600" b="1">
              <a:solidFill>
                <a:srgbClr val="0066FF"/>
              </a:solidFill>
              <a:latin typeface="华文彩云"/>
              <a:ea typeface="华文彩云"/>
              <a:cs typeface="华文彩云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138613" y="4232275"/>
            <a:ext cx="11080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 sz="3200" b="1"/>
              <a:t> </a:t>
            </a:r>
            <a:r>
              <a:rPr lang="zh-CN" altLang="zh-CN" sz="3200" b="1">
                <a:latin typeface="黑体" pitchFamily="2" charset="-122"/>
                <a:ea typeface="黑体" pitchFamily="2" charset="-122"/>
              </a:rPr>
              <a:t>墨子</a:t>
            </a:r>
            <a:endParaRPr lang="zh-CN" altLang="en-US" sz="3200" b="1"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 descr="BRSTC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0480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4" descr="分界线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6096000"/>
            <a:ext cx="4857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WordArt 6"/>
          <p:cNvSpPr>
            <a:spLocks noChangeArrowheads="1" noChangeShapeType="1" noTextEdit="1"/>
          </p:cNvSpPr>
          <p:nvPr/>
        </p:nvSpPr>
        <p:spPr bwMode="auto">
          <a:xfrm>
            <a:off x="685800" y="457200"/>
            <a:ext cx="1828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幼圆"/>
              </a:rPr>
              <a:t>牛刀初试</a:t>
            </a:r>
          </a:p>
        </p:txBody>
      </p:sp>
      <p:pic>
        <p:nvPicPr>
          <p:cNvPr id="14340" name="Picture 7" descr="舞蹈纹彩陶盆(青海大通出土马家窑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447800"/>
            <a:ext cx="426720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8" descr="smuwu1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0"/>
            <a:ext cx="3810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10" descr="编钟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4800" y="4343400"/>
            <a:ext cx="4267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11" descr="飞沙堰1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572000" y="2971800"/>
            <a:ext cx="3810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Text Box 12"/>
          <p:cNvSpPr txBox="1">
            <a:spLocks noChangeArrowheads="1"/>
          </p:cNvSpPr>
          <p:nvPr/>
        </p:nvSpPr>
        <p:spPr bwMode="auto">
          <a:xfrm>
            <a:off x="1981200" y="3962400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A1</a:t>
            </a:r>
          </a:p>
        </p:txBody>
      </p:sp>
      <p:sp>
        <p:nvSpPr>
          <p:cNvPr id="14345" name="Text Box 13"/>
          <p:cNvSpPr txBox="1">
            <a:spLocks noChangeArrowheads="1"/>
          </p:cNvSpPr>
          <p:nvPr/>
        </p:nvSpPr>
        <p:spPr bwMode="auto">
          <a:xfrm>
            <a:off x="8458200" y="22860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B1</a:t>
            </a:r>
          </a:p>
        </p:txBody>
      </p:sp>
      <p:sp>
        <p:nvSpPr>
          <p:cNvPr id="14346" name="Text Box 14"/>
          <p:cNvSpPr txBox="1">
            <a:spLocks noChangeArrowheads="1"/>
          </p:cNvSpPr>
          <p:nvPr/>
        </p:nvSpPr>
        <p:spPr bwMode="auto">
          <a:xfrm>
            <a:off x="4556125" y="651827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C1</a:t>
            </a:r>
          </a:p>
        </p:txBody>
      </p:sp>
      <p:sp>
        <p:nvSpPr>
          <p:cNvPr id="14347" name="Text Box 15"/>
          <p:cNvSpPr txBox="1">
            <a:spLocks noChangeArrowheads="1"/>
          </p:cNvSpPr>
          <p:nvPr/>
        </p:nvSpPr>
        <p:spPr bwMode="auto">
          <a:xfrm>
            <a:off x="6156325" y="5451475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D1</a:t>
            </a:r>
          </a:p>
        </p:txBody>
      </p:sp>
      <p:pic>
        <p:nvPicPr>
          <p:cNvPr id="14348" name="Picture 18" descr="3">
            <a:hlinkClick r:id="rId11" action="ppaction://hlinksldjump"/>
          </p:cNvPr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686800" y="640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9" name="TextBox 1"/>
          <p:cNvSpPr txBox="1">
            <a:spLocks noChangeArrowheads="1"/>
          </p:cNvSpPr>
          <p:nvPr/>
        </p:nvSpPr>
        <p:spPr bwMode="auto">
          <a:xfrm>
            <a:off x="3203575" y="300038"/>
            <a:ext cx="23050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>
                <a:latin typeface="华文琥珀"/>
                <a:ea typeface="华文琥珀"/>
                <a:cs typeface="华文琥珀"/>
              </a:rPr>
              <a:t>知识篇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WordArt 2"/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914400" cy="1295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/>
                <a:ea typeface="宋体"/>
              </a:rPr>
              <a:t>C</a:t>
            </a:r>
            <a:endParaRPr lang="zh-CN" altLang="en-US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宋体"/>
              <a:ea typeface="宋体"/>
            </a:endParaRPr>
          </a:p>
        </p:txBody>
      </p:sp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1589088" y="2336800"/>
            <a:ext cx="5724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zh-CN" altLang="en-US" sz="3600" b="1">
                <a:solidFill>
                  <a:srgbClr val="0066FF"/>
                </a:solidFill>
                <a:latin typeface="华文彩云"/>
                <a:ea typeface="华文彩云"/>
                <a:cs typeface="华文彩云"/>
              </a:rPr>
              <a:t>喜上加喜（打一中国地名）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138613" y="4232275"/>
            <a:ext cx="1111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 sz="3200" b="1"/>
              <a:t> </a:t>
            </a:r>
            <a:r>
              <a:rPr lang="zh-CN" altLang="en-US" sz="3200" b="1">
                <a:latin typeface="黑体" pitchFamily="2" charset="-122"/>
                <a:ea typeface="黑体" pitchFamily="2" charset="-122"/>
              </a:rPr>
              <a:t>重庆</a:t>
            </a:r>
          </a:p>
        </p:txBody>
      </p:sp>
      <p:pic>
        <p:nvPicPr>
          <p:cNvPr id="32772" name="Picture 6" descr="2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3962400"/>
            <a:ext cx="2819400" cy="22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WordArt 2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838200" cy="1447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/>
                <a:ea typeface="宋体"/>
              </a:rPr>
              <a:t>D</a:t>
            </a:r>
            <a:endParaRPr lang="zh-CN" altLang="en-US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宋体"/>
              <a:ea typeface="宋体"/>
            </a:endParaRPr>
          </a:p>
        </p:txBody>
      </p:sp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1431925" y="2419350"/>
            <a:ext cx="619442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3600" b="1">
                <a:solidFill>
                  <a:srgbClr val="0066FF"/>
                </a:solidFill>
                <a:latin typeface="华文彩云"/>
                <a:ea typeface="华文彩云"/>
                <a:cs typeface="华文彩云"/>
              </a:rPr>
              <a:t>请说出下列成语的主人公之一:</a:t>
            </a:r>
          </a:p>
          <a:p>
            <a:pPr algn="ctr"/>
            <a:endParaRPr lang="zh-CN" altLang="en-US" sz="3600" b="1">
              <a:solidFill>
                <a:srgbClr val="0066FF"/>
              </a:solidFill>
              <a:latin typeface="华文彩云"/>
              <a:ea typeface="华文彩云"/>
              <a:cs typeface="华文彩云"/>
            </a:endParaRPr>
          </a:p>
          <a:p>
            <a:pPr algn="ctr"/>
            <a:r>
              <a:rPr lang="zh-CN" altLang="en-US" sz="3600" b="1">
                <a:solidFill>
                  <a:srgbClr val="0066FF"/>
                </a:solidFill>
                <a:latin typeface="华文彩云"/>
                <a:ea typeface="华文彩云"/>
                <a:cs typeface="华文彩云"/>
              </a:rPr>
              <a:t>草木皆兵</a:t>
            </a:r>
          </a:p>
          <a:p>
            <a:pPr algn="ctr"/>
            <a:endParaRPr lang="zh-CN" alt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657600" y="4748213"/>
            <a:ext cx="2224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ea typeface="黑体" pitchFamily="2" charset="-122"/>
              </a:rPr>
              <a:t>符坚或谢安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WordArt 2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838200" cy="1447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/>
                <a:ea typeface="宋体"/>
              </a:rPr>
              <a:t>D</a:t>
            </a:r>
            <a:endParaRPr lang="zh-CN" altLang="en-US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宋体"/>
              <a:ea typeface="宋体"/>
            </a:endParaRPr>
          </a:p>
        </p:txBody>
      </p:sp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1431925" y="2419350"/>
            <a:ext cx="6762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lang="en-US" altLang="zh-CN" sz="3600"/>
              <a:t> </a:t>
            </a:r>
            <a:r>
              <a:rPr lang="zh-CN" altLang="zh-CN" sz="3600" b="1">
                <a:solidFill>
                  <a:srgbClr val="0066FF"/>
                </a:solidFill>
                <a:latin typeface="华文彩云"/>
                <a:ea typeface="华文彩云"/>
                <a:cs typeface="华文彩云"/>
              </a:rPr>
              <a:t>冤案真相（打一先秦历史人物）</a:t>
            </a:r>
            <a:endParaRPr lang="zh-CN" altLang="en-US" sz="3600" b="1">
              <a:solidFill>
                <a:srgbClr val="0066FF"/>
              </a:solidFill>
              <a:latin typeface="华文彩云"/>
              <a:ea typeface="华文彩云"/>
              <a:cs typeface="华文彩云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310063" y="3962400"/>
            <a:ext cx="1008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lang="zh-CN" altLang="zh-CN" sz="3200" b="1">
                <a:latin typeface="黑体" pitchFamily="2" charset="-122"/>
                <a:ea typeface="黑体" pitchFamily="2" charset="-122"/>
              </a:rPr>
              <a:t>屈原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WordArt 2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838200" cy="1447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/>
                <a:ea typeface="宋体"/>
              </a:rPr>
              <a:t>D</a:t>
            </a:r>
            <a:endParaRPr lang="zh-CN" altLang="en-US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宋体"/>
              <a:ea typeface="宋体"/>
            </a:endParaRPr>
          </a:p>
        </p:txBody>
      </p:sp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1547813" y="2419350"/>
            <a:ext cx="63230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600"/>
              <a:t> </a:t>
            </a:r>
            <a:r>
              <a:rPr lang="zh-CN" altLang="en-US" sz="3600" b="1">
                <a:solidFill>
                  <a:srgbClr val="0066FF"/>
                </a:solidFill>
                <a:latin typeface="华文彩云"/>
                <a:ea typeface="华文彩云"/>
                <a:cs typeface="华文彩云"/>
              </a:rPr>
              <a:t>百年古屋（打一近现代作家）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205288" y="3957638"/>
            <a:ext cx="1008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lang="zh-CN" altLang="en-US" sz="3200" b="1">
                <a:latin typeface="黑体" pitchFamily="2" charset="-122"/>
                <a:ea typeface="黑体" pitchFamily="2" charset="-122"/>
              </a:rPr>
              <a:t>老舍</a:t>
            </a:r>
            <a:endParaRPr lang="zh-CN" altLang="zh-CN" sz="3200" b="1"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35844" name="Picture 6" descr="2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3962400"/>
            <a:ext cx="2819400" cy="22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 descr="BRSTC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0480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6" name="Picture 3" descr="分界线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6096000"/>
            <a:ext cx="4857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WordArt 4"/>
          <p:cNvSpPr>
            <a:spLocks noChangeArrowheads="1" noChangeShapeType="1" noTextEdit="1"/>
          </p:cNvSpPr>
          <p:nvPr/>
        </p:nvSpPr>
        <p:spPr bwMode="auto">
          <a:xfrm>
            <a:off x="685800" y="457200"/>
            <a:ext cx="1828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幼圆"/>
              </a:rPr>
              <a:t>牛刀初试</a:t>
            </a:r>
          </a:p>
        </p:txBody>
      </p:sp>
      <p:pic>
        <p:nvPicPr>
          <p:cNvPr id="36868" name="Picture 5" descr="舞蹈纹彩陶盆(青海大通出土马家窑)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1447800"/>
            <a:ext cx="426720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6" descr="smuwu1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0" y="0"/>
            <a:ext cx="3810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Picture 7" descr="编钟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04800" y="4343400"/>
            <a:ext cx="4267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1" name="Picture 8" descr="飞沙堰1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572000" y="2971800"/>
            <a:ext cx="3810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2" name="Text Box 9"/>
          <p:cNvSpPr txBox="1">
            <a:spLocks noChangeArrowheads="1"/>
          </p:cNvSpPr>
          <p:nvPr/>
        </p:nvSpPr>
        <p:spPr bwMode="auto">
          <a:xfrm>
            <a:off x="1981200" y="3962400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A3</a:t>
            </a:r>
          </a:p>
        </p:txBody>
      </p:sp>
      <p:sp>
        <p:nvSpPr>
          <p:cNvPr id="36873" name="Text Box 10"/>
          <p:cNvSpPr txBox="1">
            <a:spLocks noChangeArrowheads="1"/>
          </p:cNvSpPr>
          <p:nvPr/>
        </p:nvSpPr>
        <p:spPr bwMode="auto">
          <a:xfrm>
            <a:off x="8458200" y="23622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B3</a:t>
            </a:r>
          </a:p>
        </p:txBody>
      </p:sp>
      <p:sp>
        <p:nvSpPr>
          <p:cNvPr id="36874" name="Text Box 11"/>
          <p:cNvSpPr txBox="1">
            <a:spLocks noChangeArrowheads="1"/>
          </p:cNvSpPr>
          <p:nvPr/>
        </p:nvSpPr>
        <p:spPr bwMode="auto">
          <a:xfrm>
            <a:off x="4556125" y="651827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C3</a:t>
            </a:r>
          </a:p>
        </p:txBody>
      </p:sp>
      <p:sp>
        <p:nvSpPr>
          <p:cNvPr id="36875" name="Text Box 12"/>
          <p:cNvSpPr txBox="1">
            <a:spLocks noChangeArrowheads="1"/>
          </p:cNvSpPr>
          <p:nvPr/>
        </p:nvSpPr>
        <p:spPr bwMode="auto">
          <a:xfrm>
            <a:off x="6156325" y="5451475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D3</a:t>
            </a:r>
          </a:p>
        </p:txBody>
      </p:sp>
      <p:pic>
        <p:nvPicPr>
          <p:cNvPr id="36876" name="Picture 13" descr="3">
            <a:hlinkClick r:id="rId12" action="ppaction://hlinksldjump"/>
          </p:cNvPr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686800" y="640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7" name="TextBox 1"/>
          <p:cNvSpPr txBox="1">
            <a:spLocks noChangeArrowheads="1"/>
          </p:cNvSpPr>
          <p:nvPr/>
        </p:nvSpPr>
        <p:spPr bwMode="auto">
          <a:xfrm>
            <a:off x="3203575" y="457200"/>
            <a:ext cx="1622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>
                <a:latin typeface="华文琥珀"/>
                <a:ea typeface="华文琥珀"/>
                <a:cs typeface="华文琥珀"/>
              </a:rPr>
              <a:t>成语篇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WordArt 2"/>
          <p:cNvSpPr>
            <a:spLocks noChangeArrowheads="1" noChangeShapeType="1" noTextEdit="1"/>
          </p:cNvSpPr>
          <p:nvPr/>
        </p:nvSpPr>
        <p:spPr bwMode="auto">
          <a:xfrm>
            <a:off x="228600" y="152400"/>
            <a:ext cx="12954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/>
                <a:ea typeface="宋体"/>
              </a:rPr>
              <a:t>A</a:t>
            </a:r>
            <a:endParaRPr lang="zh-CN" altLang="en-US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宋体"/>
              <a:ea typeface="宋体"/>
            </a:endParaRPr>
          </a:p>
        </p:txBody>
      </p:sp>
      <p:sp>
        <p:nvSpPr>
          <p:cNvPr id="37890" name="Text Box 3"/>
          <p:cNvSpPr txBox="1">
            <a:spLocks noChangeArrowheads="1"/>
          </p:cNvSpPr>
          <p:nvPr/>
        </p:nvSpPr>
        <p:spPr bwMode="auto">
          <a:xfrm>
            <a:off x="1295400" y="1905000"/>
            <a:ext cx="6781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rgbClr val="6600CC"/>
                </a:solidFill>
                <a:latin typeface="华文行楷"/>
                <a:ea typeface="华文行楷"/>
                <a:cs typeface="华文行楷"/>
              </a:rPr>
              <a:t>请按时间顺序排列下列成语:</a:t>
            </a:r>
          </a:p>
          <a:p>
            <a:endParaRPr lang="zh-CN" altLang="en-US" sz="3600">
              <a:solidFill>
                <a:srgbClr val="6600CC"/>
              </a:solidFill>
              <a:latin typeface="华文行楷"/>
              <a:ea typeface="华文行楷"/>
              <a:cs typeface="华文行楷"/>
            </a:endParaRPr>
          </a:p>
          <a:p>
            <a:r>
              <a:rPr lang="zh-CN" altLang="en-US" sz="3600">
                <a:solidFill>
                  <a:srgbClr val="6600CC"/>
                </a:solidFill>
                <a:latin typeface="华文行楷"/>
                <a:ea typeface="华文行楷"/>
                <a:cs typeface="华文行楷"/>
              </a:rPr>
              <a:t>四面楚歌     望梅止渴    远交近攻 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371600" y="4419600"/>
            <a:ext cx="668655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华文行楷"/>
                <a:ea typeface="华文行楷"/>
                <a:cs typeface="华文行楷"/>
              </a:rPr>
              <a:t>远交近攻    四面楚歌    望梅止渴</a:t>
            </a:r>
          </a:p>
          <a:p>
            <a:r>
              <a:rPr lang="zh-CN" altLang="en-US" b="1">
                <a:solidFill>
                  <a:srgbClr val="FF0000"/>
                </a:solidFill>
              </a:rPr>
              <a:t>   秦国            楚汉相争 项羽    东汉末 曹操</a:t>
            </a:r>
          </a:p>
        </p:txBody>
      </p:sp>
      <p:pic>
        <p:nvPicPr>
          <p:cNvPr id="37892" name="Picture 5" descr="2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4038600"/>
            <a:ext cx="2819400" cy="22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WordArt 2"/>
          <p:cNvSpPr>
            <a:spLocks noChangeArrowheads="1" noChangeShapeType="1" noTextEdit="1"/>
          </p:cNvSpPr>
          <p:nvPr/>
        </p:nvSpPr>
        <p:spPr bwMode="auto">
          <a:xfrm>
            <a:off x="685800" y="304800"/>
            <a:ext cx="7239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/>
                <a:ea typeface="宋体"/>
              </a:rPr>
              <a:t>B</a:t>
            </a:r>
            <a:endParaRPr lang="zh-CN" altLang="en-US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宋体"/>
              <a:ea typeface="宋体"/>
            </a:endParaRPr>
          </a:p>
        </p:txBody>
      </p:sp>
      <p:sp>
        <p:nvSpPr>
          <p:cNvPr id="38914" name="Text Box 3"/>
          <p:cNvSpPr txBox="1">
            <a:spLocks noChangeArrowheads="1"/>
          </p:cNvSpPr>
          <p:nvPr/>
        </p:nvSpPr>
        <p:spPr bwMode="auto">
          <a:xfrm>
            <a:off x="1508125" y="1917700"/>
            <a:ext cx="644842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rgbClr val="6600CC"/>
                </a:solidFill>
                <a:latin typeface="华文行楷"/>
                <a:ea typeface="华文行楷"/>
                <a:cs typeface="华文行楷"/>
              </a:rPr>
              <a:t>请按时间顺序排列下列成语:</a:t>
            </a:r>
          </a:p>
          <a:p>
            <a:endParaRPr lang="zh-CN" altLang="en-US" sz="3600">
              <a:solidFill>
                <a:srgbClr val="6600CC"/>
              </a:solidFill>
              <a:latin typeface="华文行楷"/>
              <a:ea typeface="华文行楷"/>
              <a:cs typeface="华文行楷"/>
            </a:endParaRPr>
          </a:p>
          <a:p>
            <a:r>
              <a:rPr lang="zh-CN" altLang="en-US" sz="3600">
                <a:solidFill>
                  <a:srgbClr val="6600CC"/>
                </a:solidFill>
                <a:latin typeface="华文行楷"/>
                <a:ea typeface="华文行楷"/>
                <a:cs typeface="华文行楷"/>
              </a:rPr>
              <a:t>一鸣惊人   闻鸡起舞    破釜沉舟</a:t>
            </a:r>
          </a:p>
          <a:p>
            <a:endParaRPr lang="zh-CN" alt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600200" y="4267200"/>
            <a:ext cx="7296150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华文行楷"/>
                <a:ea typeface="华文行楷"/>
                <a:cs typeface="华文行楷"/>
              </a:rPr>
              <a:t>一鸣惊人     破釜沉舟      闻鸡起舞</a:t>
            </a:r>
          </a:p>
          <a:p>
            <a:r>
              <a:rPr lang="zh-CN" altLang="en-US" b="1">
                <a:solidFill>
                  <a:srgbClr val="FF0000"/>
                </a:solidFill>
              </a:rPr>
              <a:t>春秋  楚庄王      秦末  项羽            晋   祖逖</a:t>
            </a:r>
          </a:p>
          <a:p>
            <a:endParaRPr lang="zh-CN" altLang="en-US" b="1"/>
          </a:p>
        </p:txBody>
      </p:sp>
      <p:pic>
        <p:nvPicPr>
          <p:cNvPr id="38916" name="Picture 5" descr="2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564063"/>
            <a:ext cx="2819400" cy="229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WordArt 2"/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914400" cy="1295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/>
                <a:ea typeface="宋体"/>
              </a:rPr>
              <a:t>C</a:t>
            </a:r>
            <a:endParaRPr lang="zh-CN" altLang="en-US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宋体"/>
              <a:ea typeface="宋体"/>
            </a:endParaRPr>
          </a:p>
        </p:txBody>
      </p:sp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1676400" y="1905000"/>
            <a:ext cx="70040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rgbClr val="6600CC"/>
                </a:solidFill>
                <a:latin typeface="华文行楷"/>
                <a:ea typeface="华文行楷"/>
                <a:cs typeface="华文行楷"/>
              </a:rPr>
              <a:t>请按时间顺序排列下列成语:</a:t>
            </a:r>
          </a:p>
          <a:p>
            <a:endParaRPr lang="zh-CN" altLang="en-US" sz="3600">
              <a:solidFill>
                <a:srgbClr val="6600CC"/>
              </a:solidFill>
              <a:latin typeface="华文行楷"/>
              <a:ea typeface="华文行楷"/>
              <a:cs typeface="华文行楷"/>
            </a:endParaRPr>
          </a:p>
          <a:p>
            <a:r>
              <a:rPr lang="zh-CN" altLang="en-US" sz="3600">
                <a:solidFill>
                  <a:srgbClr val="6600CC"/>
                </a:solidFill>
                <a:latin typeface="华文行楷"/>
                <a:ea typeface="华文行楷"/>
                <a:cs typeface="华文行楷"/>
              </a:rPr>
              <a:t>三顾茅庐     纵横捭阖    风声鹤唳   </a:t>
            </a:r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1279525" y="32210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828800" y="4038600"/>
            <a:ext cx="68580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华文行楷"/>
                <a:ea typeface="华文行楷"/>
                <a:cs typeface="华文行楷"/>
              </a:rPr>
              <a:t>纵横捭阖     三顾茅庐       风声鹤唳</a:t>
            </a:r>
          </a:p>
          <a:p>
            <a:r>
              <a:rPr lang="zh-CN" altLang="en-US" sz="3200" b="1">
                <a:solidFill>
                  <a:srgbClr val="FF0000"/>
                </a:solidFill>
                <a:latin typeface="华文行楷"/>
                <a:ea typeface="华文行楷"/>
                <a:cs typeface="华文行楷"/>
              </a:rPr>
              <a:t>  </a:t>
            </a:r>
            <a:r>
              <a:rPr lang="zh-CN" altLang="en-US" sz="3200" b="1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秦国   东汉末 刘备 前秦淝水之战</a:t>
            </a:r>
          </a:p>
        </p:txBody>
      </p:sp>
      <p:pic>
        <p:nvPicPr>
          <p:cNvPr id="39941" name="Picture 6" descr="2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4564063"/>
            <a:ext cx="2819400" cy="229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WordArt 2"/>
          <p:cNvSpPr>
            <a:spLocks noChangeArrowheads="1" noChangeShapeType="1" noTextEdit="1"/>
          </p:cNvSpPr>
          <p:nvPr/>
        </p:nvSpPr>
        <p:spPr bwMode="auto">
          <a:xfrm>
            <a:off x="304800" y="228600"/>
            <a:ext cx="1066800" cy="1524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/>
                <a:ea typeface="宋体"/>
              </a:rPr>
              <a:t>D</a:t>
            </a:r>
            <a:endParaRPr lang="zh-CN" altLang="en-US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宋体"/>
              <a:ea typeface="宋体"/>
            </a:endParaRPr>
          </a:p>
        </p:txBody>
      </p:sp>
      <p:sp>
        <p:nvSpPr>
          <p:cNvPr id="40962" name="Rectangle 3"/>
          <p:cNvSpPr>
            <a:spLocks noChangeArrowheads="1"/>
          </p:cNvSpPr>
          <p:nvPr/>
        </p:nvSpPr>
        <p:spPr bwMode="auto">
          <a:xfrm>
            <a:off x="1447800" y="1905000"/>
            <a:ext cx="7924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600">
                <a:solidFill>
                  <a:srgbClr val="6600CC"/>
                </a:solidFill>
                <a:latin typeface="华文行楷"/>
                <a:ea typeface="华文行楷"/>
                <a:cs typeface="华文行楷"/>
              </a:rPr>
              <a:t>请按时间顺序排列下列成语:</a:t>
            </a:r>
          </a:p>
          <a:p>
            <a:endParaRPr lang="zh-CN" altLang="en-US" sz="3600">
              <a:solidFill>
                <a:srgbClr val="6600CC"/>
              </a:solidFill>
              <a:latin typeface="华文行楷"/>
              <a:ea typeface="华文行楷"/>
              <a:cs typeface="华文行楷"/>
            </a:endParaRPr>
          </a:p>
          <a:p>
            <a:r>
              <a:rPr lang="zh-CN" altLang="en-US" sz="3600">
                <a:solidFill>
                  <a:srgbClr val="6600CC"/>
                </a:solidFill>
                <a:latin typeface="华文行楷"/>
                <a:ea typeface="华文行楷"/>
                <a:cs typeface="华文行楷"/>
              </a:rPr>
              <a:t>指鹿为马       邯郸学步        过门不入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524000" y="4038600"/>
            <a:ext cx="87598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华文行楷"/>
                <a:ea typeface="华文行楷"/>
                <a:cs typeface="华文行楷"/>
              </a:rPr>
              <a:t>过门不入        邯郸学步       指鹿为马</a:t>
            </a:r>
          </a:p>
          <a:p>
            <a:r>
              <a:rPr lang="zh-CN" altLang="en-US" sz="3200" b="1">
                <a:solidFill>
                  <a:srgbClr val="FF0000"/>
                </a:solidFill>
                <a:latin typeface="宋体" charset="-122"/>
              </a:rPr>
              <a:t>远古 大禹</a:t>
            </a:r>
            <a:r>
              <a:rPr lang="zh-CN" altLang="en-US" sz="3200" b="1">
                <a:solidFill>
                  <a:srgbClr val="FF0000"/>
                </a:solidFill>
                <a:latin typeface="华文行楷"/>
                <a:ea typeface="华文行楷"/>
                <a:cs typeface="华文行楷"/>
              </a:rPr>
              <a:t>     </a:t>
            </a:r>
            <a:r>
              <a:rPr lang="zh-CN" altLang="en-US" sz="3200" b="1">
                <a:solidFill>
                  <a:srgbClr val="FF0000"/>
                </a:solidFill>
                <a:latin typeface="宋体" charset="-122"/>
              </a:rPr>
              <a:t>战国 邯郸   秦 赵高         </a:t>
            </a:r>
          </a:p>
        </p:txBody>
      </p:sp>
      <p:pic>
        <p:nvPicPr>
          <p:cNvPr id="40964" name="Picture 5" descr="2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4564063"/>
            <a:ext cx="2819400" cy="229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WordArt 4" descr="窄竖线"/>
          <p:cNvSpPr>
            <a:spLocks noChangeArrowheads="1" noChangeShapeType="1" noTextEdit="1"/>
          </p:cNvSpPr>
          <p:nvPr/>
        </p:nvSpPr>
        <p:spPr bwMode="auto">
          <a:xfrm>
            <a:off x="323850" y="0"/>
            <a:ext cx="2303463" cy="12239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zh-CN" alt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宋体"/>
                <a:ea typeface="宋体"/>
              </a:rPr>
              <a:t>你说我猜</a:t>
            </a:r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468313" y="1341438"/>
            <a:ext cx="8220075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400" b="1">
                <a:solidFill>
                  <a:srgbClr val="FF0000"/>
                </a:solidFill>
                <a:latin typeface="华文彩云"/>
                <a:ea typeface="华文彩云"/>
                <a:cs typeface="华文彩云"/>
              </a:rPr>
              <a:t>竞 赛 规 则：</a:t>
            </a:r>
          </a:p>
          <a:p>
            <a:endParaRPr lang="zh-CN" altLang="en-US" sz="3200" b="1">
              <a:solidFill>
                <a:srgbClr val="FF0000"/>
              </a:solidFill>
              <a:latin typeface="华文彩云"/>
              <a:ea typeface="华文彩云"/>
              <a:cs typeface="华文彩云"/>
            </a:endParaRPr>
          </a:p>
          <a:p>
            <a:r>
              <a:rPr lang="zh-CN" altLang="en-US" sz="3200">
                <a:solidFill>
                  <a:srgbClr val="FF0000"/>
                </a:solidFill>
              </a:rPr>
              <a:t>        </a:t>
            </a:r>
            <a:r>
              <a:rPr lang="zh-CN" altLang="en-US" sz="3200">
                <a:solidFill>
                  <a:srgbClr val="FF0000"/>
                </a:solidFill>
                <a:latin typeface="华文行楷"/>
                <a:ea typeface="华文行楷"/>
                <a:cs typeface="华文行楷"/>
              </a:rPr>
              <a:t>这一环节主要是考查同学相互之间</a:t>
            </a:r>
          </a:p>
          <a:p>
            <a:r>
              <a:rPr lang="zh-CN" altLang="en-US" sz="3200">
                <a:solidFill>
                  <a:srgbClr val="FF0000"/>
                </a:solidFill>
                <a:latin typeface="华文行楷"/>
                <a:ea typeface="华文行楷"/>
                <a:cs typeface="华文行楷"/>
              </a:rPr>
              <a:t>的配合默契，合作精神。每队出两人，一</a:t>
            </a:r>
          </a:p>
          <a:p>
            <a:r>
              <a:rPr lang="zh-CN" altLang="en-US" sz="3200">
                <a:solidFill>
                  <a:srgbClr val="FF0000"/>
                </a:solidFill>
                <a:latin typeface="华文行楷"/>
                <a:ea typeface="华文行楷"/>
                <a:cs typeface="华文行楷"/>
              </a:rPr>
              <a:t>人面对台下同学，背对主持人，另一人则</a:t>
            </a:r>
          </a:p>
          <a:p>
            <a:r>
              <a:rPr lang="zh-CN" altLang="en-US" sz="3200">
                <a:solidFill>
                  <a:srgbClr val="FF0000"/>
                </a:solidFill>
                <a:latin typeface="华文行楷"/>
                <a:ea typeface="华文行楷"/>
                <a:cs typeface="华文行楷"/>
              </a:rPr>
              <a:t>相反。由主持人出示随机挑选的成语或者词语，一人用所学知识或相关的历史故事解释，但不能出现词语语本身的字。限定时间1分钟，</a:t>
            </a:r>
          </a:p>
          <a:p>
            <a:r>
              <a:rPr lang="zh-CN" altLang="en-US" sz="3200">
                <a:solidFill>
                  <a:srgbClr val="FF0000"/>
                </a:solidFill>
                <a:latin typeface="华文行楷"/>
                <a:ea typeface="华文行楷"/>
                <a:cs typeface="华文行楷"/>
              </a:rPr>
              <a:t>每猜对一个得</a:t>
            </a:r>
            <a:r>
              <a:rPr lang="zh-CN" altLang="en-US" sz="3600">
                <a:solidFill>
                  <a:srgbClr val="FF0000"/>
                </a:solidFill>
                <a:latin typeface="华文行楷"/>
                <a:ea typeface="华文行楷"/>
                <a:cs typeface="华文行楷"/>
              </a:rPr>
              <a:t>5</a:t>
            </a:r>
            <a:r>
              <a:rPr lang="zh-CN" altLang="en-US" sz="3200">
                <a:solidFill>
                  <a:srgbClr val="FF0000"/>
                </a:solidFill>
                <a:latin typeface="华文行楷"/>
                <a:ea typeface="华文行楷"/>
                <a:cs typeface="华文行楷"/>
              </a:rPr>
              <a:t>分。 </a:t>
            </a:r>
          </a:p>
        </p:txBody>
      </p:sp>
      <p:sp>
        <p:nvSpPr>
          <p:cNvPr id="41989" name="WordArt 8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267200" y="806450"/>
            <a:ext cx="838200" cy="6413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2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隶书"/>
              </a:rPr>
              <a:t>A</a:t>
            </a:r>
            <a:endParaRPr lang="zh-CN" altLang="en-US" sz="32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隶书"/>
            </a:endParaRPr>
          </a:p>
        </p:txBody>
      </p:sp>
      <p:sp>
        <p:nvSpPr>
          <p:cNvPr id="41990" name="WordArt 11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562600" y="44450"/>
            <a:ext cx="838200" cy="62706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2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/>
                <a:ea typeface="宋体"/>
              </a:rPr>
              <a:t>B</a:t>
            </a:r>
            <a:endParaRPr lang="zh-CN" altLang="en-US" sz="32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/>
              <a:ea typeface="宋体"/>
            </a:endParaRPr>
          </a:p>
        </p:txBody>
      </p:sp>
      <p:sp>
        <p:nvSpPr>
          <p:cNvPr id="41991" name="WordArt 12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934200" y="882650"/>
            <a:ext cx="762000" cy="70326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2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/>
                <a:ea typeface="宋体"/>
              </a:rPr>
              <a:t>C</a:t>
            </a:r>
            <a:endParaRPr lang="zh-CN" altLang="en-US" sz="32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/>
              <a:ea typeface="宋体"/>
            </a:endParaRPr>
          </a:p>
        </p:txBody>
      </p:sp>
      <p:sp>
        <p:nvSpPr>
          <p:cNvPr id="41992" name="WordArt 13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486400" y="1644650"/>
            <a:ext cx="914400" cy="70008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/>
                <a:ea typeface="宋体"/>
              </a:rPr>
              <a:t>D</a:t>
            </a:r>
            <a:endParaRPr lang="zh-CN" alt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/>
              <a:ea typeface="宋体"/>
            </a:endParaRPr>
          </a:p>
        </p:txBody>
      </p:sp>
      <p:pic>
        <p:nvPicPr>
          <p:cNvPr id="41993" name="Picture 14" descr="3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686800" y="640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027"/>
          <p:cNvSpPr txBox="1">
            <a:spLocks noChangeArrowheads="1"/>
          </p:cNvSpPr>
          <p:nvPr/>
        </p:nvSpPr>
        <p:spPr bwMode="auto">
          <a:xfrm>
            <a:off x="533400" y="1295400"/>
            <a:ext cx="8312150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MingLiU" pitchFamily="49" charset="-120"/>
                <a:ea typeface="华文新魏"/>
                <a:cs typeface="华文新魏"/>
              </a:rPr>
              <a:t>    纣王是商朝末年的昏君。他曾以各种酷刑</a:t>
            </a:r>
          </a:p>
          <a:p>
            <a:r>
              <a:rPr lang="zh-CN" altLang="en-US" sz="3200">
                <a:solidFill>
                  <a:srgbClr val="FF0000"/>
                </a:solidFill>
                <a:latin typeface="MingLiU" pitchFamily="49" charset="-120"/>
                <a:ea typeface="华文新魏"/>
                <a:cs typeface="华文新魏"/>
              </a:rPr>
              <a:t>对付那些反对他或是劝喻他的人，当中更包括</a:t>
            </a:r>
          </a:p>
          <a:p>
            <a:r>
              <a:rPr lang="zh-CN" altLang="en-US" sz="3200">
                <a:solidFill>
                  <a:srgbClr val="FF0000"/>
                </a:solidFill>
                <a:latin typeface="MingLiU" pitchFamily="49" charset="-120"/>
                <a:ea typeface="华文新魏"/>
                <a:cs typeface="华文新魏"/>
              </a:rPr>
              <a:t>他的叔叔比干。他为人穷奢极侈，挥霍无度，</a:t>
            </a:r>
          </a:p>
          <a:p>
            <a:r>
              <a:rPr lang="zh-CN" altLang="en-US" sz="3200">
                <a:solidFill>
                  <a:srgbClr val="FF0000"/>
                </a:solidFill>
                <a:latin typeface="MingLiU" pitchFamily="49" charset="-120"/>
                <a:ea typeface="华文新魏"/>
                <a:cs typeface="华文新魏"/>
              </a:rPr>
              <a:t>花了大量钱财兴建了一座高千尺、广三里的鹿</a:t>
            </a:r>
          </a:p>
          <a:p>
            <a:r>
              <a:rPr lang="zh-CN" altLang="en-US" sz="3200">
                <a:solidFill>
                  <a:srgbClr val="FF0000"/>
                </a:solidFill>
                <a:latin typeface="MingLiU" pitchFamily="49" charset="-120"/>
                <a:ea typeface="华文新魏"/>
                <a:cs typeface="华文新魏"/>
              </a:rPr>
              <a:t>台，又建造了很多华丽的宫室，更下令把酒注</a:t>
            </a:r>
          </a:p>
          <a:p>
            <a:r>
              <a:rPr lang="zh-CN" altLang="en-US" sz="3200">
                <a:solidFill>
                  <a:srgbClr val="FF0000"/>
                </a:solidFill>
                <a:latin typeface="MingLiU" pitchFamily="49" charset="-120"/>
                <a:ea typeface="华文新魏"/>
                <a:cs typeface="华文新魏"/>
              </a:rPr>
              <a:t>满池中，把肉挂满树林里，以便他尽情吃喝玩</a:t>
            </a:r>
          </a:p>
          <a:p>
            <a:r>
              <a:rPr lang="zh-CN" altLang="en-US" sz="3200">
                <a:solidFill>
                  <a:srgbClr val="FF0000"/>
                </a:solidFill>
                <a:latin typeface="MingLiU" pitchFamily="49" charset="-120"/>
                <a:ea typeface="华文新魏"/>
                <a:cs typeface="华文新魏"/>
              </a:rPr>
              <a:t>乐；同时又叫裸体男女互相追逐嬉戏，生活靡</a:t>
            </a:r>
          </a:p>
          <a:p>
            <a:r>
              <a:rPr lang="zh-CN" altLang="en-US" sz="3200">
                <a:solidFill>
                  <a:srgbClr val="FF0000"/>
                </a:solidFill>
                <a:latin typeface="MingLiU" pitchFamily="49" charset="-120"/>
                <a:ea typeface="华文新魏"/>
                <a:cs typeface="华文新魏"/>
              </a:rPr>
              <a:t>烂荒淫。</a:t>
            </a:r>
          </a:p>
          <a:p>
            <a:r>
              <a:rPr lang="zh-CN" altLang="en-US" sz="3200">
                <a:solidFill>
                  <a:srgbClr val="FF0000"/>
                </a:solidFill>
                <a:latin typeface="华文新魏"/>
                <a:ea typeface="华文新魏"/>
                <a:cs typeface="华文新魏"/>
              </a:rPr>
              <a:t>        由此产生的成语是什么?</a:t>
            </a:r>
            <a:endParaRPr lang="en-US" altLang="zh-CN" sz="3200">
              <a:solidFill>
                <a:srgbClr val="FF0000"/>
              </a:solidFill>
              <a:ea typeface="华文新魏"/>
              <a:cs typeface="华文新魏"/>
            </a:endParaRPr>
          </a:p>
          <a:p>
            <a:endParaRPr lang="zh-CN" altLang="en-US" sz="3200">
              <a:solidFill>
                <a:srgbClr val="FF0000"/>
              </a:solidFill>
              <a:ea typeface="华文新魏"/>
              <a:cs typeface="华文新魏"/>
            </a:endParaRPr>
          </a:p>
        </p:txBody>
      </p:sp>
      <p:sp>
        <p:nvSpPr>
          <p:cNvPr id="15362" name="WordArt 1028"/>
          <p:cNvSpPr>
            <a:spLocks noChangeArrowheads="1" noChangeShapeType="1" noTextEdit="1"/>
          </p:cNvSpPr>
          <p:nvPr/>
        </p:nvSpPr>
        <p:spPr bwMode="auto">
          <a:xfrm>
            <a:off x="228600" y="152400"/>
            <a:ext cx="12954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/>
                <a:ea typeface="宋体"/>
              </a:rPr>
              <a:t>A</a:t>
            </a:r>
            <a:endParaRPr lang="zh-CN" altLang="en-US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宋体"/>
              <a:ea typeface="宋体"/>
            </a:endParaRPr>
          </a:p>
        </p:txBody>
      </p:sp>
      <p:sp>
        <p:nvSpPr>
          <p:cNvPr id="9221" name="Text Box 1029"/>
          <p:cNvSpPr txBox="1">
            <a:spLocks noChangeArrowheads="1"/>
          </p:cNvSpPr>
          <p:nvPr/>
        </p:nvSpPr>
        <p:spPr bwMode="auto">
          <a:xfrm>
            <a:off x="504825" y="6021388"/>
            <a:ext cx="8639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latin typeface="黑体" pitchFamily="2" charset="-122"/>
                <a:ea typeface="黑体" pitchFamily="2" charset="-122"/>
              </a:rPr>
              <a:t>酒池肉林      语源:司马迁《史记</a:t>
            </a:r>
            <a:r>
              <a:rPr lang="zh-CN" altLang="en-US" sz="3200" b="1">
                <a:ea typeface="黑体" pitchFamily="2" charset="-122"/>
              </a:rPr>
              <a:t>‧</a:t>
            </a:r>
            <a:r>
              <a:rPr lang="zh-CN" altLang="en-US" sz="3200" b="1">
                <a:latin typeface="黑体" pitchFamily="2" charset="-122"/>
                <a:ea typeface="黑体" pitchFamily="2" charset="-122"/>
              </a:rPr>
              <a:t>殷本纪》</a:t>
            </a:r>
            <a:r>
              <a:rPr lang="zh-CN" altLang="en-US" sz="2800">
                <a:latin typeface="黑体" pitchFamily="2" charset="-122"/>
                <a:ea typeface="黑体" pitchFamily="2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3276600" y="2565400"/>
            <a:ext cx="2743200" cy="1600200"/>
          </a:xfrm>
          <a:prstGeom prst="plus">
            <a:avLst>
              <a:gd name="adj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3200" b="1">
                <a:solidFill>
                  <a:srgbClr val="FF0000"/>
                </a:solidFill>
                <a:ea typeface="华文新魏"/>
                <a:cs typeface="华文新魏"/>
              </a:rPr>
              <a:t>四面楚歌</a:t>
            </a: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3259138" y="2565400"/>
            <a:ext cx="2743200" cy="1600200"/>
          </a:xfrm>
          <a:prstGeom prst="plus">
            <a:avLst>
              <a:gd name="adj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3200" b="1">
                <a:solidFill>
                  <a:srgbClr val="FF0000"/>
                </a:solidFill>
                <a:ea typeface="华文新魏"/>
                <a:cs typeface="华文新魏"/>
              </a:rPr>
              <a:t>一鸣惊人</a:t>
            </a:r>
          </a:p>
        </p:txBody>
      </p:sp>
      <p:sp>
        <p:nvSpPr>
          <p:cNvPr id="21517" name="AutoShape 13"/>
          <p:cNvSpPr>
            <a:spLocks noChangeArrowheads="1"/>
          </p:cNvSpPr>
          <p:nvPr/>
        </p:nvSpPr>
        <p:spPr bwMode="auto">
          <a:xfrm>
            <a:off x="3276600" y="2565400"/>
            <a:ext cx="2743200" cy="1600200"/>
          </a:xfrm>
          <a:prstGeom prst="plus">
            <a:avLst>
              <a:gd name="adj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3200" b="1">
                <a:solidFill>
                  <a:srgbClr val="FF0000"/>
                </a:solidFill>
                <a:ea typeface="华文新魏"/>
                <a:cs typeface="华文新魏"/>
              </a:rPr>
              <a:t>东施效颦</a:t>
            </a:r>
          </a:p>
        </p:txBody>
      </p:sp>
      <p:sp>
        <p:nvSpPr>
          <p:cNvPr id="21518" name="AutoShape 14"/>
          <p:cNvSpPr>
            <a:spLocks noChangeArrowheads="1"/>
          </p:cNvSpPr>
          <p:nvPr/>
        </p:nvSpPr>
        <p:spPr bwMode="auto">
          <a:xfrm>
            <a:off x="3276600" y="2565400"/>
            <a:ext cx="2743200" cy="1600200"/>
          </a:xfrm>
          <a:prstGeom prst="plus">
            <a:avLst>
              <a:gd name="adj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3200" b="1">
                <a:solidFill>
                  <a:srgbClr val="FF0000"/>
                </a:solidFill>
                <a:ea typeface="华文新魏"/>
                <a:cs typeface="华文新魏"/>
              </a:rPr>
              <a:t>纸上谈兵</a:t>
            </a:r>
          </a:p>
        </p:txBody>
      </p:sp>
      <p:sp>
        <p:nvSpPr>
          <p:cNvPr id="43013" name="WordArt 15"/>
          <p:cNvSpPr>
            <a:spLocks noChangeArrowheads="1" noChangeShapeType="1" noTextEdit="1"/>
          </p:cNvSpPr>
          <p:nvPr/>
        </p:nvSpPr>
        <p:spPr bwMode="auto">
          <a:xfrm>
            <a:off x="228600" y="152400"/>
            <a:ext cx="12954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/>
                <a:ea typeface="宋体"/>
              </a:rPr>
              <a:t>A</a:t>
            </a:r>
            <a:endParaRPr lang="zh-CN" altLang="en-US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宋体"/>
              <a:ea typeface="宋体"/>
            </a:endParaRPr>
          </a:p>
        </p:txBody>
      </p:sp>
      <p:pic>
        <p:nvPicPr>
          <p:cNvPr id="43014" name="Picture 16" descr="2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4038600"/>
            <a:ext cx="2819400" cy="22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AutoShape 14"/>
          <p:cNvSpPr>
            <a:spLocks noChangeArrowheads="1"/>
          </p:cNvSpPr>
          <p:nvPr/>
        </p:nvSpPr>
        <p:spPr bwMode="auto">
          <a:xfrm>
            <a:off x="3276600" y="2565400"/>
            <a:ext cx="2743200" cy="1600200"/>
          </a:xfrm>
          <a:prstGeom prst="plus">
            <a:avLst>
              <a:gd name="adj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3200" b="1">
                <a:solidFill>
                  <a:srgbClr val="FF0000"/>
                </a:solidFill>
                <a:ea typeface="华文新魏"/>
                <a:cs typeface="华文新魏"/>
              </a:rPr>
              <a:t>长征</a:t>
            </a:r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3276600" y="2565400"/>
            <a:ext cx="2743200" cy="1600200"/>
          </a:xfrm>
          <a:prstGeom prst="plus">
            <a:avLst>
              <a:gd name="adj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3200" b="1">
                <a:solidFill>
                  <a:srgbClr val="FF0000"/>
                </a:solidFill>
                <a:ea typeface="华文新魏"/>
                <a:cs typeface="华文新魏"/>
              </a:rPr>
              <a:t>重庆谈判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nimBg="1" autoUpdateAnimBg="0"/>
      <p:bldP spid="21512" grpId="0" animBg="1" autoUpdateAnimBg="0"/>
      <p:bldP spid="21517" grpId="0" animBg="1" autoUpdateAnimBg="0"/>
      <p:bldP spid="21518" grpId="0" animBg="1" autoUpdateAnimBg="0"/>
      <p:bldP spid="12" grpId="0" animBg="1" autoUpdateAnimBg="0"/>
      <p:bldP spid="13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3525838" y="2636838"/>
            <a:ext cx="2743200" cy="1600200"/>
          </a:xfrm>
          <a:prstGeom prst="plus">
            <a:avLst>
              <a:gd name="adj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3200" b="1">
                <a:solidFill>
                  <a:srgbClr val="FF0000"/>
                </a:solidFill>
                <a:ea typeface="华文新魏"/>
                <a:cs typeface="华文新魏"/>
              </a:rPr>
              <a:t>愚公移山</a:t>
            </a: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3525838" y="2636838"/>
            <a:ext cx="2743200" cy="1600200"/>
          </a:xfrm>
          <a:prstGeom prst="plus">
            <a:avLst>
              <a:gd name="adj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3200" b="1">
                <a:solidFill>
                  <a:srgbClr val="FF0000"/>
                </a:solidFill>
                <a:ea typeface="华文新魏"/>
                <a:cs typeface="华文新魏"/>
              </a:rPr>
              <a:t>负荆请罪</a:t>
            </a:r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3525838" y="2636838"/>
            <a:ext cx="2743200" cy="1600200"/>
          </a:xfrm>
          <a:prstGeom prst="plus">
            <a:avLst>
              <a:gd name="adj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3200" b="1">
                <a:solidFill>
                  <a:srgbClr val="FF0000"/>
                </a:solidFill>
                <a:ea typeface="华文新魏"/>
                <a:cs typeface="华文新魏"/>
              </a:rPr>
              <a:t>一鼓作气</a:t>
            </a:r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3525838" y="2636838"/>
            <a:ext cx="2743200" cy="1600200"/>
          </a:xfrm>
          <a:prstGeom prst="plus">
            <a:avLst>
              <a:gd name="adj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3200" b="1">
                <a:solidFill>
                  <a:srgbClr val="FF0000"/>
                </a:solidFill>
                <a:ea typeface="华文新魏"/>
                <a:cs typeface="华文新魏"/>
              </a:rPr>
              <a:t>退避三舍</a:t>
            </a:r>
          </a:p>
        </p:txBody>
      </p:sp>
      <p:sp>
        <p:nvSpPr>
          <p:cNvPr id="44037" name="WordArt 11"/>
          <p:cNvSpPr>
            <a:spLocks noChangeArrowheads="1" noChangeShapeType="1" noTextEdit="1"/>
          </p:cNvSpPr>
          <p:nvPr/>
        </p:nvSpPr>
        <p:spPr bwMode="auto">
          <a:xfrm>
            <a:off x="685800" y="304800"/>
            <a:ext cx="723900" cy="1066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/>
                <a:ea typeface="宋体"/>
              </a:rPr>
              <a:t>B</a:t>
            </a:r>
            <a:endParaRPr lang="zh-CN" altLang="en-US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宋体"/>
              <a:ea typeface="宋体"/>
            </a:endParaRPr>
          </a:p>
        </p:txBody>
      </p:sp>
      <p:pic>
        <p:nvPicPr>
          <p:cNvPr id="44038" name="Picture 12" descr="2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4038600"/>
            <a:ext cx="2819400" cy="22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3525838" y="2636838"/>
            <a:ext cx="2743200" cy="1600200"/>
          </a:xfrm>
          <a:prstGeom prst="plus">
            <a:avLst>
              <a:gd name="adj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3200" b="1">
                <a:solidFill>
                  <a:srgbClr val="FF0000"/>
                </a:solidFill>
                <a:ea typeface="华文新魏"/>
                <a:cs typeface="华文新魏"/>
              </a:rPr>
              <a:t>大跃进</a:t>
            </a:r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3525838" y="2636838"/>
            <a:ext cx="2743200" cy="1600200"/>
          </a:xfrm>
          <a:prstGeom prst="plus">
            <a:avLst>
              <a:gd name="adj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3200" b="1">
                <a:solidFill>
                  <a:srgbClr val="FF0000"/>
                </a:solidFill>
                <a:ea typeface="华文新魏"/>
                <a:cs typeface="华文新魏"/>
              </a:rPr>
              <a:t>渡江战役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 autoUpdateAnimBg="0"/>
      <p:bldP spid="23557" grpId="0" animBg="1" autoUpdateAnimBg="0"/>
      <p:bldP spid="23559" grpId="0" animBg="1" autoUpdateAnimBg="0"/>
      <p:bldP spid="23562" grpId="0" animBg="1" autoUpdateAnimBg="0"/>
      <p:bldP spid="12" grpId="0" animBg="1" autoUpdateAnimBg="0"/>
      <p:bldP spid="13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3376613" y="2468563"/>
            <a:ext cx="2743200" cy="1600200"/>
          </a:xfrm>
          <a:prstGeom prst="plus">
            <a:avLst>
              <a:gd name="adj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3200" b="1">
                <a:solidFill>
                  <a:srgbClr val="FF0000"/>
                </a:solidFill>
                <a:ea typeface="华文新魏"/>
                <a:cs typeface="华文新魏"/>
              </a:rPr>
              <a:t>乐不思蜀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3376613" y="2468563"/>
            <a:ext cx="2743200" cy="1600200"/>
          </a:xfrm>
          <a:prstGeom prst="plus">
            <a:avLst>
              <a:gd name="adj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3200" b="1">
                <a:solidFill>
                  <a:srgbClr val="FF0000"/>
                </a:solidFill>
                <a:ea typeface="华文新魏"/>
                <a:cs typeface="华文新魏"/>
              </a:rPr>
              <a:t>破釜沉舟</a:t>
            </a:r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3359150" y="2455863"/>
            <a:ext cx="2743200" cy="1600200"/>
          </a:xfrm>
          <a:prstGeom prst="plus">
            <a:avLst>
              <a:gd name="adj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3200" b="1">
                <a:solidFill>
                  <a:srgbClr val="FF0000"/>
                </a:solidFill>
                <a:ea typeface="华文新魏"/>
                <a:cs typeface="华文新魏"/>
              </a:rPr>
              <a:t>刮目相看</a:t>
            </a:r>
          </a:p>
        </p:txBody>
      </p:sp>
      <p:sp>
        <p:nvSpPr>
          <p:cNvPr id="25609" name="AutoShape 9"/>
          <p:cNvSpPr>
            <a:spLocks noChangeArrowheads="1"/>
          </p:cNvSpPr>
          <p:nvPr/>
        </p:nvSpPr>
        <p:spPr bwMode="auto">
          <a:xfrm>
            <a:off x="3376613" y="2468563"/>
            <a:ext cx="2743200" cy="1600200"/>
          </a:xfrm>
          <a:prstGeom prst="plus">
            <a:avLst>
              <a:gd name="adj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3200" b="1">
                <a:solidFill>
                  <a:srgbClr val="FF0000"/>
                </a:solidFill>
                <a:ea typeface="华文新魏"/>
                <a:cs typeface="华文新魏"/>
              </a:rPr>
              <a:t>不入虎穴，</a:t>
            </a:r>
          </a:p>
          <a:p>
            <a:pPr algn="ctr"/>
            <a:r>
              <a:rPr lang="zh-CN" altLang="en-US" sz="3200" b="1">
                <a:solidFill>
                  <a:srgbClr val="FF0000"/>
                </a:solidFill>
                <a:ea typeface="华文新魏"/>
                <a:cs typeface="华文新魏"/>
              </a:rPr>
              <a:t>焉得虎子</a:t>
            </a:r>
          </a:p>
        </p:txBody>
      </p:sp>
      <p:sp>
        <p:nvSpPr>
          <p:cNvPr id="45061" name="WordArt 11"/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914400" cy="1295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/>
                <a:ea typeface="宋体"/>
              </a:rPr>
              <a:t>C</a:t>
            </a:r>
            <a:endParaRPr lang="zh-CN" altLang="en-US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宋体"/>
              <a:ea typeface="宋体"/>
            </a:endParaRPr>
          </a:p>
        </p:txBody>
      </p:sp>
      <p:pic>
        <p:nvPicPr>
          <p:cNvPr id="45062" name="Picture 12" descr="2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4038600"/>
            <a:ext cx="2819400" cy="22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3359150" y="2471738"/>
            <a:ext cx="2743200" cy="1600200"/>
          </a:xfrm>
          <a:prstGeom prst="plus">
            <a:avLst>
              <a:gd name="adj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3200" b="1">
                <a:solidFill>
                  <a:srgbClr val="FF0000"/>
                </a:solidFill>
                <a:ea typeface="华文新魏"/>
                <a:cs typeface="华文新魏"/>
              </a:rPr>
              <a:t>改革开放</a:t>
            </a: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3359150" y="2468563"/>
            <a:ext cx="2743200" cy="1600200"/>
          </a:xfrm>
          <a:prstGeom prst="plus">
            <a:avLst>
              <a:gd name="adj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3200" b="1">
                <a:solidFill>
                  <a:srgbClr val="FF0000"/>
                </a:solidFill>
                <a:ea typeface="华文新魏"/>
                <a:cs typeface="华文新魏"/>
              </a:rPr>
              <a:t>人民公社</a:t>
            </a:r>
            <a:endParaRPr lang="en-US" altLang="zh-CN" sz="3200" b="1">
              <a:solidFill>
                <a:srgbClr val="FF0000"/>
              </a:solidFill>
              <a:ea typeface="华文新魏"/>
              <a:cs typeface="华文新魏"/>
            </a:endParaRPr>
          </a:p>
          <a:p>
            <a:pPr algn="ctr"/>
            <a:r>
              <a:rPr lang="zh-CN" altLang="en-US" sz="3200" b="1">
                <a:solidFill>
                  <a:srgbClr val="FF0000"/>
                </a:solidFill>
                <a:ea typeface="华文新魏"/>
                <a:cs typeface="华文新魏"/>
              </a:rPr>
              <a:t>化运动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 autoUpdateAnimBg="0"/>
      <p:bldP spid="25604" grpId="0" animBg="1" autoUpdateAnimBg="0"/>
      <p:bldP spid="25608" grpId="0" animBg="1" autoUpdateAnimBg="0"/>
      <p:bldP spid="25609" grpId="0" animBg="1" autoUpdateAnimBg="0"/>
      <p:bldP spid="12" grpId="0" animBg="1" autoUpdateAnimBg="0"/>
      <p:bldP spid="13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WordArt 2"/>
          <p:cNvSpPr>
            <a:spLocks noChangeArrowheads="1" noChangeShapeType="1" noTextEdit="1"/>
          </p:cNvSpPr>
          <p:nvPr/>
        </p:nvSpPr>
        <p:spPr bwMode="auto">
          <a:xfrm>
            <a:off x="609600" y="304800"/>
            <a:ext cx="762000" cy="1371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/>
                <a:ea typeface="宋体"/>
              </a:rPr>
              <a:t>D</a:t>
            </a:r>
            <a:endParaRPr lang="zh-CN" altLang="en-US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宋体"/>
              <a:ea typeface="宋体"/>
            </a:endParaRP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3457575" y="2513013"/>
            <a:ext cx="2743200" cy="1600200"/>
          </a:xfrm>
          <a:prstGeom prst="plus">
            <a:avLst>
              <a:gd name="adj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3200" b="1">
                <a:solidFill>
                  <a:srgbClr val="FF0000"/>
                </a:solidFill>
                <a:ea typeface="华文新魏"/>
                <a:cs typeface="华文新魏"/>
              </a:rPr>
              <a:t>钻燧取火</a:t>
            </a:r>
          </a:p>
        </p:txBody>
      </p:sp>
      <p:sp>
        <p:nvSpPr>
          <p:cNvPr id="26632" name="AutoShape 8"/>
          <p:cNvSpPr>
            <a:spLocks noChangeArrowheads="1"/>
          </p:cNvSpPr>
          <p:nvPr/>
        </p:nvSpPr>
        <p:spPr bwMode="auto">
          <a:xfrm>
            <a:off x="3457575" y="2513013"/>
            <a:ext cx="2743200" cy="1600200"/>
          </a:xfrm>
          <a:prstGeom prst="plus">
            <a:avLst>
              <a:gd name="adj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3200" b="1">
                <a:solidFill>
                  <a:srgbClr val="FF0000"/>
                </a:solidFill>
                <a:ea typeface="华文新魏"/>
                <a:cs typeface="华文新魏"/>
              </a:rPr>
              <a:t>夜郎自大</a:t>
            </a:r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3457575" y="2513013"/>
            <a:ext cx="2743200" cy="1600200"/>
          </a:xfrm>
          <a:prstGeom prst="plus">
            <a:avLst>
              <a:gd name="adj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3200" b="1">
                <a:solidFill>
                  <a:srgbClr val="FF0000"/>
                </a:solidFill>
                <a:ea typeface="华文新魏"/>
                <a:cs typeface="华文新魏"/>
              </a:rPr>
              <a:t>洛阳纸贵</a:t>
            </a:r>
          </a:p>
        </p:txBody>
      </p:sp>
      <p:sp>
        <p:nvSpPr>
          <p:cNvPr id="26634" name="AutoShape 10"/>
          <p:cNvSpPr>
            <a:spLocks noChangeArrowheads="1"/>
          </p:cNvSpPr>
          <p:nvPr/>
        </p:nvSpPr>
        <p:spPr bwMode="auto">
          <a:xfrm>
            <a:off x="3457575" y="2519363"/>
            <a:ext cx="2743200" cy="1600200"/>
          </a:xfrm>
          <a:prstGeom prst="plus">
            <a:avLst>
              <a:gd name="adj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3200" b="1">
                <a:solidFill>
                  <a:srgbClr val="FF0000"/>
                </a:solidFill>
                <a:ea typeface="华文新魏"/>
                <a:cs typeface="华文新魏"/>
              </a:rPr>
              <a:t>霸王别姬</a:t>
            </a:r>
          </a:p>
        </p:txBody>
      </p:sp>
      <p:pic>
        <p:nvPicPr>
          <p:cNvPr id="46086" name="Picture 11" descr="2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4038600"/>
            <a:ext cx="2819400" cy="22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3457575" y="2519363"/>
            <a:ext cx="2743200" cy="1600200"/>
          </a:xfrm>
          <a:prstGeom prst="plus">
            <a:avLst>
              <a:gd name="adj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3200" b="1">
                <a:solidFill>
                  <a:srgbClr val="FF0000"/>
                </a:solidFill>
                <a:ea typeface="华文新魏"/>
                <a:cs typeface="华文新魏"/>
              </a:rPr>
              <a:t>家庭联产</a:t>
            </a:r>
            <a:endParaRPr lang="en-US" altLang="zh-CN" sz="3200" b="1">
              <a:solidFill>
                <a:srgbClr val="FF0000"/>
              </a:solidFill>
              <a:ea typeface="华文新魏"/>
              <a:cs typeface="华文新魏"/>
            </a:endParaRPr>
          </a:p>
          <a:p>
            <a:pPr algn="ctr"/>
            <a:r>
              <a:rPr lang="zh-CN" altLang="en-US" sz="3200" b="1">
                <a:solidFill>
                  <a:srgbClr val="FF0000"/>
                </a:solidFill>
                <a:ea typeface="华文新魏"/>
                <a:cs typeface="华文新魏"/>
              </a:rPr>
              <a:t>承包责任制</a:t>
            </a: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3457575" y="2513013"/>
            <a:ext cx="2743200" cy="1600200"/>
          </a:xfrm>
          <a:prstGeom prst="plus">
            <a:avLst>
              <a:gd name="adj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3200" b="1">
                <a:solidFill>
                  <a:srgbClr val="FF0000"/>
                </a:solidFill>
                <a:ea typeface="华文新魏"/>
                <a:cs typeface="华文新魏"/>
              </a:rPr>
              <a:t>南巡谈话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 autoUpdateAnimBg="0"/>
      <p:bldP spid="26632" grpId="0" animBg="1" autoUpdateAnimBg="0"/>
      <p:bldP spid="26633" grpId="0" animBg="1" autoUpdateAnimBg="0"/>
      <p:bldP spid="26634" grpId="0" animBg="1" autoUpdateAnimBg="0"/>
      <p:bldP spid="12" grpId="0" animBg="1" autoUpdateAnimBg="0"/>
      <p:bldP spid="13" grpId="0" animBg="1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3" descr="BRSTC0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"/>
            <a:ext cx="3276600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-2133600" y="685800"/>
            <a:ext cx="7772400" cy="1143000"/>
          </a:xfrm>
        </p:spPr>
        <p:txBody>
          <a:bodyPr/>
          <a:lstStyle/>
          <a:p>
            <a:pPr eaLnBrk="1" hangingPunct="1"/>
            <a:r>
              <a:rPr lang="zh-CN" altLang="en-US" sz="3600" smtClean="0">
                <a:solidFill>
                  <a:srgbClr val="FF6600"/>
                </a:solidFill>
                <a:ea typeface="华文行楷"/>
                <a:cs typeface="华文行楷"/>
              </a:rPr>
              <a:t>激流</a:t>
            </a:r>
            <a:br>
              <a:rPr lang="zh-CN" altLang="en-US" sz="3600" smtClean="0">
                <a:solidFill>
                  <a:srgbClr val="FF6600"/>
                </a:solidFill>
                <a:ea typeface="华文行楷"/>
                <a:cs typeface="华文行楷"/>
              </a:rPr>
            </a:br>
            <a:r>
              <a:rPr lang="zh-CN" altLang="en-US" sz="3600" smtClean="0">
                <a:solidFill>
                  <a:srgbClr val="FF6600"/>
                </a:solidFill>
                <a:ea typeface="华文行楷"/>
                <a:cs typeface="华文行楷"/>
              </a:rPr>
              <a:t>勇进</a:t>
            </a:r>
          </a:p>
        </p:txBody>
      </p:sp>
      <p:sp>
        <p:nvSpPr>
          <p:cNvPr id="47108" name="Rectangle 5"/>
          <p:cNvSpPr>
            <a:spLocks noChangeArrowheads="1"/>
          </p:cNvSpPr>
          <p:nvPr/>
        </p:nvSpPr>
        <p:spPr bwMode="auto">
          <a:xfrm>
            <a:off x="858838" y="2247900"/>
            <a:ext cx="7543800" cy="353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996633"/>
                </a:solidFill>
                <a:latin typeface="华文彩云"/>
                <a:ea typeface="华文彩云"/>
                <a:cs typeface="华文彩云"/>
              </a:rPr>
              <a:t>竞 赛 规 则：</a:t>
            </a:r>
          </a:p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996633"/>
                </a:solidFill>
                <a:latin typeface="华文行楷"/>
                <a:ea typeface="华文行楷"/>
                <a:cs typeface="华文行楷"/>
              </a:rPr>
              <a:t>       </a:t>
            </a:r>
            <a:r>
              <a:rPr lang="zh-CN" altLang="en-US" sz="3600">
                <a:solidFill>
                  <a:srgbClr val="996633"/>
                </a:solidFill>
                <a:latin typeface="华文行楷"/>
                <a:ea typeface="华文行楷"/>
                <a:cs typeface="华文行楷"/>
              </a:rPr>
              <a:t>此环节为抢答题, 读完题之后说“开始抢答”，抢到后马上作答，答对一题加10分，答错倒扣5分。</a:t>
            </a:r>
            <a:endParaRPr lang="zh-CN" altLang="en-US" sz="3600" b="1">
              <a:solidFill>
                <a:srgbClr val="996633"/>
              </a:solidFill>
              <a:latin typeface="华文彩云"/>
              <a:ea typeface="华文彩云"/>
              <a:cs typeface="华文彩云"/>
            </a:endParaRPr>
          </a:p>
          <a:p>
            <a:pPr>
              <a:spcBef>
                <a:spcPct val="50000"/>
              </a:spcBef>
            </a:pPr>
            <a:endParaRPr lang="zh-CN" altLang="en-US" sz="3600" b="1">
              <a:solidFill>
                <a:srgbClr val="996633"/>
              </a:solidFill>
              <a:latin typeface="华文彩云"/>
              <a:ea typeface="华文彩云"/>
              <a:cs typeface="华文彩云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762000" y="2286000"/>
            <a:ext cx="7104063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4000">
                <a:solidFill>
                  <a:srgbClr val="FF6600"/>
                </a:solidFill>
                <a:latin typeface="方正舒体"/>
                <a:ea typeface="方正舒体"/>
                <a:cs typeface="方正舒体"/>
              </a:rPr>
              <a:t>1.下列哪个不是关于淝水之战的</a:t>
            </a:r>
          </a:p>
          <a:p>
            <a:r>
              <a:rPr lang="zh-CN" altLang="en-US" sz="4000">
                <a:solidFill>
                  <a:srgbClr val="FF6600"/>
                </a:solidFill>
                <a:latin typeface="方正舒体"/>
                <a:ea typeface="方正舒体"/>
                <a:cs typeface="方正舒体"/>
              </a:rPr>
              <a:t>成语典故?</a:t>
            </a:r>
          </a:p>
          <a:p>
            <a:r>
              <a:rPr lang="zh-CN" altLang="en-US" sz="4000">
                <a:solidFill>
                  <a:srgbClr val="FF6600"/>
                </a:solidFill>
                <a:latin typeface="方正舒体"/>
                <a:ea typeface="方正舒体"/>
                <a:cs typeface="方正舒体"/>
              </a:rPr>
              <a:t>             投鞭断流 </a:t>
            </a:r>
          </a:p>
          <a:p>
            <a:r>
              <a:rPr lang="zh-CN" altLang="en-US" sz="4000">
                <a:solidFill>
                  <a:srgbClr val="FF6600"/>
                </a:solidFill>
                <a:latin typeface="方正舒体"/>
                <a:ea typeface="方正舒体"/>
                <a:cs typeface="方正舒体"/>
              </a:rPr>
              <a:t>             草木皆兵    </a:t>
            </a:r>
          </a:p>
          <a:p>
            <a:r>
              <a:rPr lang="zh-CN" altLang="en-US" sz="4000">
                <a:solidFill>
                  <a:srgbClr val="FF6600"/>
                </a:solidFill>
                <a:latin typeface="方正舒体"/>
                <a:ea typeface="方正舒体"/>
                <a:cs typeface="方正舒体"/>
              </a:rPr>
              <a:t>             风声鹤唳   </a:t>
            </a:r>
          </a:p>
          <a:p>
            <a:r>
              <a:rPr lang="zh-CN" altLang="en-US" sz="4000">
                <a:solidFill>
                  <a:srgbClr val="FF6600"/>
                </a:solidFill>
                <a:latin typeface="方正舒体"/>
                <a:ea typeface="方正舒体"/>
                <a:cs typeface="方正舒体"/>
              </a:rPr>
              <a:t>             背水一战</a:t>
            </a:r>
          </a:p>
        </p:txBody>
      </p:sp>
      <p:pic>
        <p:nvPicPr>
          <p:cNvPr id="48131" name="Picture 3" descr="015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3657600"/>
            <a:ext cx="533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2" name="Picture 4" descr="015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4343400"/>
            <a:ext cx="533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3" name="Picture 5" descr="015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4953000"/>
            <a:ext cx="533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4" name="Picture 6" descr="015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5638800"/>
            <a:ext cx="533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5" name="Picture 7" descr="思考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29400" y="4343400"/>
            <a:ext cx="15811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6" name="Picture 8" descr="BRSTC00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600" y="304800"/>
            <a:ext cx="3276600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7" name="Text Box 10"/>
          <p:cNvSpPr txBox="1">
            <a:spLocks noChangeArrowheads="1"/>
          </p:cNvSpPr>
          <p:nvPr/>
        </p:nvSpPr>
        <p:spPr bwMode="auto">
          <a:xfrm>
            <a:off x="1295400" y="762000"/>
            <a:ext cx="10985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rgbClr val="FF6600"/>
                </a:solidFill>
                <a:ea typeface="华文行楷"/>
                <a:cs typeface="华文行楷"/>
              </a:rPr>
              <a:t>激流</a:t>
            </a:r>
          </a:p>
          <a:p>
            <a:r>
              <a:rPr lang="zh-CN" altLang="en-US" sz="3600">
                <a:solidFill>
                  <a:srgbClr val="FF6600"/>
                </a:solidFill>
                <a:ea typeface="华文行楷"/>
                <a:cs typeface="华文行楷"/>
              </a:rPr>
              <a:t>勇进</a:t>
            </a:r>
          </a:p>
        </p:txBody>
      </p:sp>
      <p:pic>
        <p:nvPicPr>
          <p:cNvPr id="22539" name="Picture 11" descr="笑脸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724400" y="5410200"/>
            <a:ext cx="6953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7" descr="wenju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5029200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5" name="Picture 8" descr="BRSTC00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28600"/>
            <a:ext cx="3276600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6" name="Rectangle 9"/>
          <p:cNvSpPr>
            <a:spLocks noChangeArrowheads="1"/>
          </p:cNvSpPr>
          <p:nvPr/>
        </p:nvSpPr>
        <p:spPr bwMode="auto">
          <a:xfrm>
            <a:off x="1066800" y="685800"/>
            <a:ext cx="10985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rgbClr val="FF6600"/>
                </a:solidFill>
                <a:ea typeface="华文行楷"/>
                <a:cs typeface="华文行楷"/>
              </a:rPr>
              <a:t>激流</a:t>
            </a:r>
            <a:br>
              <a:rPr lang="zh-CN" altLang="en-US" sz="3600">
                <a:solidFill>
                  <a:srgbClr val="FF6600"/>
                </a:solidFill>
                <a:ea typeface="华文行楷"/>
                <a:cs typeface="华文行楷"/>
              </a:rPr>
            </a:br>
            <a:r>
              <a:rPr lang="zh-CN" altLang="en-US" sz="3600">
                <a:solidFill>
                  <a:srgbClr val="FF6600"/>
                </a:solidFill>
                <a:ea typeface="华文行楷"/>
                <a:cs typeface="华文行楷"/>
              </a:rPr>
              <a:t>勇进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250825" y="2538413"/>
            <a:ext cx="8748713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6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786950"/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一网捕三虫，一只落网中，一只飞向西，一只向东。 </a:t>
            </a:r>
            <a:r>
              <a:rPr lang="zh-CN" altLang="en-US" sz="36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786950"/>
                  </a:outerShdw>
                </a:effectLst>
                <a:latin typeface="华文新魏" pitchFamily="2" charset="-122"/>
                <a:ea typeface="华文新魏" pitchFamily="2" charset="-122"/>
              </a:rPr>
              <a:t>（</a:t>
            </a:r>
            <a:r>
              <a:rPr lang="zh-CN" altLang="en-US" sz="36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786950"/>
                  </a:outerShdw>
                </a:effectLst>
                <a:latin typeface="华文新魏" pitchFamily="2" charset="-122"/>
                <a:ea typeface="华文新魏" pitchFamily="2" charset="-122"/>
              </a:rPr>
              <a:t>打</a:t>
            </a:r>
            <a:r>
              <a:rPr lang="zh-CN" altLang="en-US" sz="36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786950"/>
                  </a:outerShdw>
                </a:effectLst>
                <a:latin typeface="华文新魏" pitchFamily="2" charset="-122"/>
                <a:ea typeface="华文新魏" pitchFamily="2" charset="-122"/>
              </a:rPr>
              <a:t>一</a:t>
            </a:r>
            <a:r>
              <a:rPr lang="zh-CN" altLang="en-US" sz="36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786950"/>
                  </a:outerShdw>
                </a:effectLst>
                <a:latin typeface="华文新魏" pitchFamily="2" charset="-122"/>
                <a:ea typeface="华文新魏" pitchFamily="2" charset="-122"/>
              </a:rPr>
              <a:t>字）</a:t>
            </a:r>
            <a:r>
              <a:rPr lang="zh-CN" altLang="en-US" sz="36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786950"/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/>
            </a:r>
            <a:br>
              <a:rPr lang="zh-CN" altLang="en-US" sz="36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786950"/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</a:br>
            <a:r>
              <a:rPr lang="zh-CN" altLang="en-US" sz="36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786950"/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                      </a:t>
            </a:r>
            <a:br>
              <a:rPr lang="zh-CN" altLang="en-US" sz="36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786950"/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</a:br>
            <a:r>
              <a:rPr lang="zh-CN" altLang="en-US" sz="36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786950"/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 </a:t>
            </a:r>
            <a:endParaRPr lang="zh-CN" altLang="en-US" sz="3600" dirty="0">
              <a:solidFill>
                <a:srgbClr val="FF0000"/>
              </a:solidFill>
              <a:ea typeface="宋体" pitchFamily="2" charset="-122"/>
            </a:endParaRPr>
          </a:p>
          <a:p>
            <a:pPr>
              <a:defRPr/>
            </a:pPr>
            <a:r>
              <a:rPr lang="zh-CN" altLang="en-US" sz="36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786950"/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    </a:t>
            </a:r>
            <a:r>
              <a:rPr lang="zh-CN" altLang="en-US" sz="36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786950"/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/>
            </a:r>
            <a:br>
              <a:rPr lang="zh-CN" altLang="en-US" sz="36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786950"/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</a:br>
            <a:r>
              <a:rPr lang="zh-CN" altLang="en-US" sz="36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786950"/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                   </a:t>
            </a:r>
            <a:endParaRPr lang="zh-CN" altLang="en-US" sz="3600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086225" y="4445000"/>
            <a:ext cx="10795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 b="1">
                <a:latin typeface="华文新魏"/>
                <a:ea typeface="华文新魏"/>
                <a:cs typeface="华文新魏"/>
              </a:rPr>
              <a:t>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7" grpId="0" autoUpdateAnimBg="0"/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7" descr="wenju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5029200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79" name="Picture 8" descr="BRSTC00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28600"/>
            <a:ext cx="3276600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0" name="Rectangle 9"/>
          <p:cNvSpPr>
            <a:spLocks noChangeArrowheads="1"/>
          </p:cNvSpPr>
          <p:nvPr/>
        </p:nvSpPr>
        <p:spPr bwMode="auto">
          <a:xfrm>
            <a:off x="1066800" y="685800"/>
            <a:ext cx="10985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rgbClr val="FF6600"/>
                </a:solidFill>
                <a:ea typeface="华文行楷"/>
                <a:cs typeface="华文行楷"/>
              </a:rPr>
              <a:t>激流</a:t>
            </a:r>
            <a:br>
              <a:rPr lang="zh-CN" altLang="en-US" sz="3600">
                <a:solidFill>
                  <a:srgbClr val="FF6600"/>
                </a:solidFill>
                <a:ea typeface="华文行楷"/>
                <a:cs typeface="华文行楷"/>
              </a:rPr>
            </a:br>
            <a:r>
              <a:rPr lang="zh-CN" altLang="en-US" sz="3600">
                <a:solidFill>
                  <a:srgbClr val="FF6600"/>
                </a:solidFill>
                <a:ea typeface="华文行楷"/>
                <a:cs typeface="华文行楷"/>
              </a:rPr>
              <a:t>勇进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0" y="2492375"/>
            <a:ext cx="9096375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6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786950"/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 一群</a:t>
            </a:r>
            <a:r>
              <a:rPr lang="zh-CN" altLang="en-US" sz="36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786950"/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秀才进考场，十字路口去亮相，白面郎君慢慢走，黑衣书生先登场</a:t>
            </a:r>
            <a:r>
              <a:rPr lang="zh-CN" altLang="en-US" sz="36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786950"/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。</a:t>
            </a:r>
            <a:r>
              <a:rPr lang="zh-CN" altLang="en-US" sz="36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786950"/>
                  </a:outerShdw>
                </a:effectLst>
                <a:latin typeface="华文新魏" pitchFamily="2" charset="-122"/>
                <a:ea typeface="华文新魏" pitchFamily="2" charset="-122"/>
              </a:rPr>
              <a:t>（</a:t>
            </a:r>
            <a:r>
              <a:rPr lang="zh-CN" altLang="en-US" sz="36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786950"/>
                  </a:outerShdw>
                </a:effectLst>
                <a:latin typeface="华文新魏" pitchFamily="2" charset="-122"/>
                <a:ea typeface="华文新魏" pitchFamily="2" charset="-122"/>
              </a:rPr>
              <a:t>打一棋牌类活动）</a:t>
            </a:r>
            <a:endParaRPr lang="zh-CN" altLang="en-US" sz="3600" dirty="0">
              <a:solidFill>
                <a:srgbClr val="FF0000"/>
              </a:solidFill>
              <a:ea typeface="宋体" pitchFamily="2" charset="-122"/>
            </a:endParaRPr>
          </a:p>
          <a:p>
            <a:pPr>
              <a:defRPr/>
            </a:pPr>
            <a:r>
              <a:rPr lang="zh-CN" altLang="en-US" sz="36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786950"/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    </a:t>
            </a:r>
            <a:r>
              <a:rPr lang="zh-CN" altLang="en-US" sz="36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786950"/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/>
            </a:r>
            <a:br>
              <a:rPr lang="zh-CN" altLang="en-US" sz="36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786950"/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</a:br>
            <a:r>
              <a:rPr lang="zh-CN" altLang="en-US" sz="36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786950"/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                   </a:t>
            </a:r>
            <a:endParaRPr lang="zh-CN" altLang="en-US" sz="3600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008438" y="4645025"/>
            <a:ext cx="12842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600" b="1">
                <a:latin typeface="华文新魏"/>
                <a:ea typeface="华文新魏"/>
                <a:cs typeface="华文新魏"/>
              </a:rPr>
              <a:t>围棋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7" grpId="0" autoUpdateAnimBg="0"/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9" descr="指鹿为马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47788" y="968375"/>
            <a:ext cx="5257800" cy="330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0" y="4203700"/>
            <a:ext cx="91440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华文新魏"/>
                <a:ea typeface="华文新魏"/>
                <a:cs typeface="华文新魏"/>
              </a:rPr>
              <a:t>    秦权臣赵高野心勃勃，日夜盘算着要篡夺皇位。为试探大臣们对他的态度，他想了一个办法。在秦二世面前，指着一只鹿，硬说是马。二世笑着说：</a:t>
            </a:r>
            <a:r>
              <a:rPr lang="zh-CN" altLang="en-US" sz="2800" b="1">
                <a:ea typeface="华文新魏"/>
                <a:cs typeface="华文新魏"/>
              </a:rPr>
              <a:t>“</a:t>
            </a:r>
            <a:r>
              <a:rPr lang="zh-CN" altLang="en-US" sz="2800" b="1">
                <a:latin typeface="华文新魏"/>
                <a:ea typeface="华文新魏"/>
                <a:cs typeface="华文新魏"/>
              </a:rPr>
              <a:t>丞相错了，这是鹿。</a:t>
            </a:r>
            <a:r>
              <a:rPr lang="zh-CN" altLang="en-US" sz="2800" b="1">
                <a:ea typeface="华文新魏"/>
                <a:cs typeface="华文新魏"/>
              </a:rPr>
              <a:t>”</a:t>
            </a:r>
            <a:r>
              <a:rPr lang="zh-CN" altLang="en-US" sz="2800" b="1">
                <a:latin typeface="华文新魏"/>
                <a:ea typeface="华文新魏"/>
                <a:cs typeface="华文新魏"/>
              </a:rPr>
              <a:t>问左右人，有的怕赵高，说是马，有的不说话。也有说是鹿的，后者都遭到赵高的暗算。从此群臣都怕赵高。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539750" y="404813"/>
            <a:ext cx="3816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3</a:t>
            </a:r>
            <a:r>
              <a:rPr lang="zh-CN" altLang="en-US" sz="3200" b="1">
                <a:solidFill>
                  <a:srgbClr val="FF0000"/>
                </a:solidFill>
              </a:rPr>
              <a:t>、这个成语是什么?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4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457200" y="2362200"/>
            <a:ext cx="80010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4000">
                <a:solidFill>
                  <a:srgbClr val="FF6600"/>
                </a:solidFill>
                <a:ea typeface="方正舒体"/>
                <a:cs typeface="方正舒体"/>
              </a:rPr>
              <a:t>4、请问“刮目相看”的成语历史典故</a:t>
            </a:r>
          </a:p>
          <a:p>
            <a:r>
              <a:rPr lang="zh-CN" altLang="en-US" sz="4000">
                <a:solidFill>
                  <a:srgbClr val="FF6600"/>
                </a:solidFill>
                <a:ea typeface="方正舒体"/>
                <a:cs typeface="方正舒体"/>
              </a:rPr>
              <a:t>是指下列哪位历史人物的？</a:t>
            </a:r>
          </a:p>
          <a:p>
            <a:r>
              <a:rPr lang="zh-CN" altLang="en-US" sz="4000">
                <a:solidFill>
                  <a:srgbClr val="FF6600"/>
                </a:solidFill>
                <a:ea typeface="方正舒体"/>
                <a:cs typeface="方正舒体"/>
              </a:rPr>
              <a:t>        鲁肃 </a:t>
            </a:r>
            <a:endParaRPr lang="en-US" altLang="zh-CN" sz="4000">
              <a:solidFill>
                <a:srgbClr val="FF6600"/>
              </a:solidFill>
              <a:ea typeface="方正舒体"/>
              <a:cs typeface="方正舒体"/>
            </a:endParaRPr>
          </a:p>
          <a:p>
            <a:r>
              <a:rPr lang="en-US" altLang="zh-CN" sz="4000">
                <a:solidFill>
                  <a:srgbClr val="FF6600"/>
                </a:solidFill>
                <a:ea typeface="方正舒体"/>
                <a:cs typeface="方正舒体"/>
              </a:rPr>
              <a:t>        </a:t>
            </a:r>
            <a:r>
              <a:rPr lang="zh-CN" altLang="en-US" sz="4000">
                <a:solidFill>
                  <a:srgbClr val="FF6600"/>
                </a:solidFill>
                <a:ea typeface="方正舒体"/>
                <a:cs typeface="方正舒体"/>
              </a:rPr>
              <a:t>吕蒙</a:t>
            </a:r>
          </a:p>
          <a:p>
            <a:r>
              <a:rPr lang="zh-CN" altLang="en-US" sz="4000">
                <a:solidFill>
                  <a:srgbClr val="FF6600"/>
                </a:solidFill>
                <a:ea typeface="方正舒体"/>
                <a:cs typeface="方正舒体"/>
              </a:rPr>
              <a:t>        刘阿斗</a:t>
            </a:r>
          </a:p>
          <a:p>
            <a:r>
              <a:rPr lang="zh-CN" altLang="en-US" sz="4000">
                <a:solidFill>
                  <a:srgbClr val="FF6600"/>
                </a:solidFill>
                <a:ea typeface="方正舒体"/>
                <a:cs typeface="方正舒体"/>
              </a:rPr>
              <a:t>        周瑜</a:t>
            </a:r>
          </a:p>
        </p:txBody>
      </p:sp>
      <p:pic>
        <p:nvPicPr>
          <p:cNvPr id="52227" name="Picture 3" descr="015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3810000"/>
            <a:ext cx="533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8" name="Picture 4" descr="015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4419600"/>
            <a:ext cx="533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9" name="Picture 5" descr="015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5029200"/>
            <a:ext cx="533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0" name="Picture 6" descr="015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5638800"/>
            <a:ext cx="533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Picture 7" descr="笑脸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95600" y="4267200"/>
            <a:ext cx="6953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2" name="Picture 8" descr="BRSTC00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228600"/>
            <a:ext cx="3276600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1066800" y="685800"/>
            <a:ext cx="10985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rgbClr val="FF6600"/>
                </a:solidFill>
                <a:ea typeface="华文行楷"/>
                <a:cs typeface="华文行楷"/>
              </a:rPr>
              <a:t>激流</a:t>
            </a:r>
            <a:br>
              <a:rPr lang="zh-CN" altLang="en-US" sz="3600">
                <a:solidFill>
                  <a:srgbClr val="FF6600"/>
                </a:solidFill>
                <a:ea typeface="华文行楷"/>
                <a:cs typeface="华文行楷"/>
              </a:rPr>
            </a:br>
            <a:r>
              <a:rPr lang="zh-CN" altLang="en-US" sz="3600">
                <a:solidFill>
                  <a:srgbClr val="FF6600"/>
                </a:solidFill>
                <a:ea typeface="华文行楷"/>
                <a:cs typeface="华文行楷"/>
              </a:rPr>
              <a:t>勇进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1027"/>
          <p:cNvSpPr txBox="1">
            <a:spLocks noChangeArrowheads="1"/>
          </p:cNvSpPr>
          <p:nvPr/>
        </p:nvSpPr>
        <p:spPr bwMode="auto">
          <a:xfrm>
            <a:off x="115888" y="2133600"/>
            <a:ext cx="9417050" cy="292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 sz="4800">
                <a:solidFill>
                  <a:srgbClr val="FF0000"/>
                </a:solidFill>
                <a:latin typeface="MingLiU" pitchFamily="49" charset="-120"/>
                <a:ea typeface="华文新魏"/>
                <a:cs typeface="华文新魏"/>
              </a:rPr>
              <a:t>中国高等学府</a:t>
            </a:r>
            <a:r>
              <a:rPr lang="zh-CN" altLang="zh-CN" sz="4800">
                <a:solidFill>
                  <a:srgbClr val="6600CC"/>
                </a:solidFill>
                <a:latin typeface="MingLiU" pitchFamily="49" charset="-120"/>
                <a:ea typeface="华文新魏"/>
                <a:cs typeface="华文新魏"/>
              </a:rPr>
              <a:t>北京大学</a:t>
            </a:r>
            <a:r>
              <a:rPr lang="zh-CN" altLang="zh-CN" sz="4800">
                <a:solidFill>
                  <a:srgbClr val="FF0000"/>
                </a:solidFill>
                <a:latin typeface="MingLiU" pitchFamily="49" charset="-120"/>
                <a:ea typeface="华文新魏"/>
                <a:cs typeface="华文新魏"/>
              </a:rPr>
              <a:t>的前身是？</a:t>
            </a:r>
            <a:endParaRPr lang="en-US" altLang="zh-CN" sz="4800">
              <a:solidFill>
                <a:srgbClr val="FF0000"/>
              </a:solidFill>
              <a:latin typeface="MingLiU" pitchFamily="49" charset="-120"/>
              <a:ea typeface="华文新魏"/>
              <a:cs typeface="华文新魏"/>
            </a:endParaRPr>
          </a:p>
          <a:p>
            <a:endParaRPr lang="en-US" altLang="zh-CN" sz="3200">
              <a:solidFill>
                <a:srgbClr val="FF0000"/>
              </a:solidFill>
              <a:latin typeface="MingLiU" pitchFamily="49" charset="-120"/>
              <a:ea typeface="华文新魏"/>
              <a:cs typeface="华文新魏"/>
            </a:endParaRPr>
          </a:p>
          <a:p>
            <a:endParaRPr lang="en-US" altLang="zh-CN" sz="3600" b="1">
              <a:latin typeface="黑体" pitchFamily="2" charset="-122"/>
              <a:ea typeface="黑体" pitchFamily="2" charset="-122"/>
            </a:endParaRPr>
          </a:p>
          <a:p>
            <a:r>
              <a:rPr lang="zh-CN" altLang="zh-CN" sz="3600" b="1">
                <a:latin typeface="黑体" pitchFamily="2" charset="-122"/>
                <a:ea typeface="黑体" pitchFamily="2" charset="-122"/>
              </a:rPr>
              <a:t>京师大学堂</a:t>
            </a:r>
          </a:p>
          <a:p>
            <a:endParaRPr lang="zh-CN" altLang="en-US" sz="3200">
              <a:solidFill>
                <a:srgbClr val="FF0000"/>
              </a:solidFill>
              <a:ea typeface="华文新魏"/>
              <a:cs typeface="华文新魏"/>
            </a:endParaRPr>
          </a:p>
        </p:txBody>
      </p:sp>
      <p:sp>
        <p:nvSpPr>
          <p:cNvPr id="16386" name="WordArt 1028"/>
          <p:cNvSpPr>
            <a:spLocks noChangeArrowheads="1" noChangeShapeType="1" noTextEdit="1"/>
          </p:cNvSpPr>
          <p:nvPr/>
        </p:nvSpPr>
        <p:spPr bwMode="auto">
          <a:xfrm>
            <a:off x="228600" y="152400"/>
            <a:ext cx="12954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/>
                <a:ea typeface="宋体"/>
              </a:rPr>
              <a:t>A</a:t>
            </a:r>
            <a:endParaRPr lang="zh-CN" altLang="en-US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宋体"/>
              <a:ea typeface="宋体"/>
            </a:endParaRPr>
          </a:p>
        </p:txBody>
      </p:sp>
      <p:pic>
        <p:nvPicPr>
          <p:cNvPr id="16387" name="Picture 1030" descr="2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4267200"/>
            <a:ext cx="2819400" cy="22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BRSTC0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"/>
            <a:ext cx="3276600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1066800" y="685800"/>
            <a:ext cx="10985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rgbClr val="FF6600"/>
                </a:solidFill>
                <a:ea typeface="华文行楷"/>
                <a:cs typeface="华文行楷"/>
              </a:rPr>
              <a:t>激流</a:t>
            </a:r>
            <a:br>
              <a:rPr lang="zh-CN" altLang="en-US" sz="3600">
                <a:solidFill>
                  <a:srgbClr val="FF6600"/>
                </a:solidFill>
                <a:ea typeface="华文行楷"/>
                <a:cs typeface="华文行楷"/>
              </a:rPr>
            </a:br>
            <a:r>
              <a:rPr lang="zh-CN" altLang="en-US" sz="3600">
                <a:solidFill>
                  <a:srgbClr val="FF6600"/>
                </a:solidFill>
                <a:ea typeface="华文行楷"/>
                <a:cs typeface="华文行楷"/>
              </a:rPr>
              <a:t>勇进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822325" y="2854325"/>
            <a:ext cx="856615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4000">
                <a:solidFill>
                  <a:srgbClr val="FF6600"/>
                </a:solidFill>
                <a:latin typeface="方正舒体"/>
                <a:ea typeface="方正舒体"/>
                <a:cs typeface="方正舒体"/>
              </a:rPr>
              <a:t>5、请把下列所有字拼成完整的成语。</a:t>
            </a:r>
          </a:p>
          <a:p>
            <a:r>
              <a:rPr lang="zh-CN" altLang="en-US" sz="4000">
                <a:solidFill>
                  <a:srgbClr val="FF6600"/>
                </a:solidFill>
                <a:latin typeface="方正舒体"/>
                <a:ea typeface="方正舒体"/>
                <a:cs typeface="方正舒体"/>
              </a:rPr>
              <a:t>呆 约 穷  现  章 亡  齿 若</a:t>
            </a:r>
          </a:p>
          <a:p>
            <a:r>
              <a:rPr lang="zh-CN" altLang="en-US" sz="4000">
                <a:solidFill>
                  <a:srgbClr val="FF6600"/>
                </a:solidFill>
                <a:latin typeface="方正舒体"/>
                <a:ea typeface="方正舒体"/>
                <a:cs typeface="方正舒体"/>
              </a:rPr>
              <a:t>唇 木 匕  鸡  寒 法  图 三</a:t>
            </a:r>
          </a:p>
          <a:p>
            <a:endParaRPr lang="zh-CN" altLang="en-US" sz="4000">
              <a:solidFill>
                <a:srgbClr val="FF6600"/>
              </a:solidFill>
              <a:latin typeface="方正舒体"/>
              <a:ea typeface="方正舒体"/>
              <a:cs typeface="方正舒体"/>
            </a:endParaRP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1050925" y="5010150"/>
            <a:ext cx="70929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latin typeface="华文行楷"/>
                <a:ea typeface="华文行楷"/>
                <a:cs typeface="华文行楷"/>
              </a:rPr>
              <a:t>呆若木鸡                约法三章  </a:t>
            </a:r>
          </a:p>
          <a:p>
            <a:r>
              <a:rPr lang="zh-CN" altLang="en-US" sz="3200" b="1">
                <a:latin typeface="华文行楷"/>
                <a:ea typeface="华文行楷"/>
                <a:cs typeface="华文行楷"/>
              </a:rPr>
              <a:t>唇亡齿寒                图穷匕现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9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BRSTC00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28600"/>
            <a:ext cx="3276600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1066800" y="685800"/>
            <a:ext cx="10985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rgbClr val="FF6600"/>
                </a:solidFill>
                <a:ea typeface="华文行楷"/>
                <a:cs typeface="华文行楷"/>
              </a:rPr>
              <a:t>激流</a:t>
            </a:r>
            <a:br>
              <a:rPr lang="zh-CN" altLang="en-US" sz="3600">
                <a:solidFill>
                  <a:srgbClr val="FF6600"/>
                </a:solidFill>
                <a:ea typeface="华文行楷"/>
                <a:cs typeface="华文行楷"/>
              </a:rPr>
            </a:br>
            <a:r>
              <a:rPr lang="zh-CN" altLang="en-US" sz="3600">
                <a:solidFill>
                  <a:srgbClr val="FF6600"/>
                </a:solidFill>
                <a:ea typeface="华文行楷"/>
                <a:cs typeface="华文行楷"/>
              </a:rPr>
              <a:t>勇进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4925" y="2420938"/>
            <a:ext cx="9186863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4000">
                <a:solidFill>
                  <a:srgbClr val="FF6600"/>
                </a:solidFill>
                <a:latin typeface="方正舒体"/>
                <a:ea typeface="方正舒体"/>
                <a:cs typeface="方正舒体"/>
              </a:rPr>
              <a:t>6.</a:t>
            </a:r>
            <a:r>
              <a:rPr lang="zh-CN" altLang="en-US" sz="4000">
                <a:solidFill>
                  <a:srgbClr val="FF6600"/>
                </a:solidFill>
                <a:ea typeface="方正舒体"/>
                <a:cs typeface="方正舒体"/>
              </a:rPr>
              <a:t>“</a:t>
            </a:r>
            <a:r>
              <a:rPr lang="zh-CN" altLang="en-US" sz="4000">
                <a:solidFill>
                  <a:srgbClr val="FF6600"/>
                </a:solidFill>
                <a:latin typeface="方正舒体"/>
                <a:ea typeface="方正舒体"/>
                <a:cs typeface="方正舒体"/>
              </a:rPr>
              <a:t>不入虎穴，焉得虎子</a:t>
            </a:r>
            <a:r>
              <a:rPr lang="zh-CN" altLang="en-US" sz="4000">
                <a:solidFill>
                  <a:srgbClr val="FF6600"/>
                </a:solidFill>
                <a:ea typeface="方正舒体"/>
                <a:cs typeface="方正舒体"/>
              </a:rPr>
              <a:t>”出自</a:t>
            </a:r>
            <a:r>
              <a:rPr lang="zh-CN" altLang="en-US" sz="4000">
                <a:solidFill>
                  <a:srgbClr val="FF6600"/>
                </a:solidFill>
                <a:latin typeface="方正舒体"/>
                <a:ea typeface="方正舒体"/>
                <a:cs typeface="方正舒体"/>
              </a:rPr>
              <a:t>下面哪位？</a:t>
            </a:r>
          </a:p>
          <a:p>
            <a:r>
              <a:rPr lang="en-US" altLang="zh-CN" sz="4000">
                <a:solidFill>
                  <a:srgbClr val="FF6600"/>
                </a:solidFill>
                <a:latin typeface="方正舒体"/>
                <a:ea typeface="方正舒体"/>
                <a:cs typeface="方正舒体"/>
              </a:rPr>
              <a:t>      </a:t>
            </a:r>
            <a:r>
              <a:rPr lang="zh-CN" altLang="en-US" sz="4000">
                <a:solidFill>
                  <a:srgbClr val="FF6600"/>
                </a:solidFill>
                <a:latin typeface="方正舒体"/>
                <a:ea typeface="方正舒体"/>
                <a:cs typeface="方正舒体"/>
              </a:rPr>
              <a:t>张骞</a:t>
            </a:r>
          </a:p>
          <a:p>
            <a:r>
              <a:rPr lang="zh-CN" altLang="en-US" sz="4000">
                <a:solidFill>
                  <a:srgbClr val="FF6600"/>
                </a:solidFill>
                <a:latin typeface="方正舒体"/>
                <a:ea typeface="方正舒体"/>
                <a:cs typeface="方正舒体"/>
              </a:rPr>
              <a:t>      班超</a:t>
            </a:r>
          </a:p>
          <a:p>
            <a:r>
              <a:rPr lang="zh-CN" altLang="en-US" sz="4000">
                <a:solidFill>
                  <a:srgbClr val="FF6600"/>
                </a:solidFill>
                <a:latin typeface="方正舒体"/>
                <a:ea typeface="方正舒体"/>
                <a:cs typeface="方正舒体"/>
              </a:rPr>
              <a:t>      班固</a:t>
            </a:r>
          </a:p>
          <a:p>
            <a:r>
              <a:rPr lang="zh-CN" altLang="en-US" sz="4000">
                <a:solidFill>
                  <a:srgbClr val="FF6600"/>
                </a:solidFill>
                <a:latin typeface="方正舒体"/>
                <a:ea typeface="方正舒体"/>
                <a:cs typeface="方正舒体"/>
              </a:rPr>
              <a:t>      霍去病</a:t>
            </a:r>
          </a:p>
        </p:txBody>
      </p:sp>
      <p:pic>
        <p:nvPicPr>
          <p:cNvPr id="54277" name="Picture 5" descr="015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7175" y="3187700"/>
            <a:ext cx="533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8" name="Picture 6" descr="015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7175" y="3797300"/>
            <a:ext cx="533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9" name="Picture 7" descr="015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7175" y="4406900"/>
            <a:ext cx="533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0" name="Picture 8" descr="015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7175" y="5092700"/>
            <a:ext cx="533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9" name="Picture 9" descr="笑脸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87675" y="3679825"/>
            <a:ext cx="6953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图片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13" y="1052513"/>
            <a:ext cx="9024937" cy="580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9" name="Text Box 1026"/>
          <p:cNvSpPr txBox="1">
            <a:spLocks noChangeArrowheads="1"/>
          </p:cNvSpPr>
          <p:nvPr/>
        </p:nvSpPr>
        <p:spPr bwMode="auto">
          <a:xfrm>
            <a:off x="3276600" y="327025"/>
            <a:ext cx="5314950" cy="9540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>
                <a:solidFill>
                  <a:srgbClr val="FF6600"/>
                </a:solidFill>
                <a:latin typeface="方正舒体"/>
                <a:ea typeface="方正舒体"/>
                <a:cs typeface="方正舒体"/>
              </a:rPr>
              <a:t>7、</a:t>
            </a:r>
            <a:r>
              <a:rPr lang="zh-CN" altLang="en-US" sz="3200">
                <a:solidFill>
                  <a:srgbClr val="FF3300"/>
                </a:solidFill>
                <a:ea typeface="华文新魏"/>
                <a:cs typeface="华文新魏"/>
              </a:rPr>
              <a:t>猜外国两个著名城市名称</a:t>
            </a:r>
          </a:p>
          <a:p>
            <a:endParaRPr lang="zh-CN" altLang="en-US" b="1">
              <a:solidFill>
                <a:srgbClr val="FF6600"/>
              </a:solidFill>
              <a:latin typeface="方正舒体"/>
              <a:ea typeface="方正舒体"/>
              <a:cs typeface="方正舒体"/>
            </a:endParaRPr>
          </a:p>
        </p:txBody>
      </p:sp>
      <p:sp>
        <p:nvSpPr>
          <p:cNvPr id="48131" name="Text Box 1027"/>
          <p:cNvSpPr txBox="1">
            <a:spLocks noChangeArrowheads="1"/>
          </p:cNvSpPr>
          <p:nvPr/>
        </p:nvSpPr>
        <p:spPr bwMode="auto">
          <a:xfrm>
            <a:off x="1908175" y="5876925"/>
            <a:ext cx="5929313" cy="585788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ea typeface="华文行楷"/>
                <a:cs typeface="华文行楷"/>
              </a:rPr>
              <a:t>孟（梦）买、巴（八）黎（梨）</a:t>
            </a:r>
          </a:p>
        </p:txBody>
      </p:sp>
      <p:pic>
        <p:nvPicPr>
          <p:cNvPr id="55301" name="Picture 1028" descr="BRSTC00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28600"/>
            <a:ext cx="3276600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2" name="Rectangle 1029"/>
          <p:cNvSpPr>
            <a:spLocks noChangeArrowheads="1"/>
          </p:cNvSpPr>
          <p:nvPr/>
        </p:nvSpPr>
        <p:spPr bwMode="auto">
          <a:xfrm>
            <a:off x="1066800" y="685800"/>
            <a:ext cx="10985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rgbClr val="FF6600"/>
                </a:solidFill>
                <a:ea typeface="华文行楷"/>
                <a:cs typeface="华文行楷"/>
              </a:rPr>
              <a:t>激流</a:t>
            </a:r>
            <a:br>
              <a:rPr lang="zh-CN" altLang="en-US" sz="3600">
                <a:solidFill>
                  <a:srgbClr val="FF6600"/>
                </a:solidFill>
                <a:ea typeface="华文行楷"/>
                <a:cs typeface="华文行楷"/>
              </a:rPr>
            </a:br>
            <a:r>
              <a:rPr lang="zh-CN" altLang="en-US" sz="3600">
                <a:solidFill>
                  <a:srgbClr val="FF6600"/>
                </a:solidFill>
                <a:ea typeface="华文行楷"/>
                <a:cs typeface="华文行楷"/>
              </a:rPr>
              <a:t>勇进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BRSTC0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"/>
            <a:ext cx="3276600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1066800" y="685800"/>
            <a:ext cx="10985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rgbClr val="FF6600"/>
                </a:solidFill>
                <a:ea typeface="华文行楷"/>
                <a:cs typeface="华文行楷"/>
              </a:rPr>
              <a:t>激流</a:t>
            </a:r>
            <a:br>
              <a:rPr lang="zh-CN" altLang="en-US" sz="3600">
                <a:solidFill>
                  <a:srgbClr val="FF6600"/>
                </a:solidFill>
                <a:ea typeface="华文行楷"/>
                <a:cs typeface="华文行楷"/>
              </a:rPr>
            </a:br>
            <a:r>
              <a:rPr lang="zh-CN" altLang="en-US" sz="3600">
                <a:solidFill>
                  <a:srgbClr val="FF6600"/>
                </a:solidFill>
                <a:ea typeface="华文行楷"/>
                <a:cs typeface="华文行楷"/>
              </a:rPr>
              <a:t>勇进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360363" y="2286000"/>
            <a:ext cx="79565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4000" b="1">
                <a:solidFill>
                  <a:srgbClr val="FF6600"/>
                </a:solidFill>
                <a:latin typeface="方正舒体"/>
                <a:ea typeface="方正舒体"/>
                <a:cs typeface="方正舒体"/>
              </a:rPr>
              <a:t>8.</a:t>
            </a:r>
            <a:r>
              <a:rPr lang="zh-CN" altLang="en-US" sz="3600" b="1">
                <a:solidFill>
                  <a:srgbClr val="FF6600"/>
                </a:solidFill>
                <a:latin typeface="方正舒体"/>
                <a:ea typeface="方正舒体"/>
                <a:cs typeface="方正舒体"/>
              </a:rPr>
              <a:t>战国时，思想家惠施出外游学时随身</a:t>
            </a:r>
          </a:p>
          <a:p>
            <a:r>
              <a:rPr lang="zh-CN" altLang="en-US" sz="3600" b="1">
                <a:solidFill>
                  <a:srgbClr val="FF6600"/>
                </a:solidFill>
                <a:latin typeface="方正舒体"/>
                <a:ea typeface="方正舒体"/>
                <a:cs typeface="方正舒体"/>
              </a:rPr>
              <a:t>载有五车书，后来衍生出一个成语，用</a:t>
            </a:r>
          </a:p>
          <a:p>
            <a:r>
              <a:rPr lang="zh-CN" altLang="en-US" sz="3600" b="1">
                <a:solidFill>
                  <a:srgbClr val="FF6600"/>
                </a:solidFill>
                <a:latin typeface="方正舒体"/>
                <a:ea typeface="方正舒体"/>
                <a:cs typeface="方正舒体"/>
              </a:rPr>
              <a:t>来形容知识渊博。这个成语是什么？</a:t>
            </a:r>
            <a:r>
              <a:rPr lang="zh-CN" altLang="en-US" sz="3600">
                <a:solidFill>
                  <a:srgbClr val="FF6600"/>
                </a:solidFill>
                <a:latin typeface="方正舒体"/>
                <a:ea typeface="方正舒体"/>
                <a:cs typeface="方正舒体"/>
              </a:rPr>
              <a:t> 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1655763" y="4460875"/>
            <a:ext cx="1816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ea typeface="华文行楷"/>
                <a:cs typeface="华文行楷"/>
              </a:rPr>
              <a:t>学富五车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2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Grp="1" noChangeArrowheads="1"/>
          </p:cNvSpPr>
          <p:nvPr>
            <p:ph type="title"/>
          </p:nvPr>
        </p:nvSpPr>
        <p:spPr>
          <a:xfrm>
            <a:off x="-2286000" y="685800"/>
            <a:ext cx="7772400" cy="1143000"/>
          </a:xfrm>
        </p:spPr>
        <p:txBody>
          <a:bodyPr/>
          <a:lstStyle/>
          <a:p>
            <a:pPr eaLnBrk="1" hangingPunct="1"/>
            <a:r>
              <a:rPr lang="zh-CN" altLang="en-US" sz="2000" smtClean="0"/>
              <a:t>风险提速</a:t>
            </a:r>
          </a:p>
        </p:txBody>
      </p:sp>
      <p:pic>
        <p:nvPicPr>
          <p:cNvPr id="57347" name="Picture 7" descr="BRSTC0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81000" y="304800"/>
            <a:ext cx="33369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4" name="WordArt 8"/>
          <p:cNvSpPr>
            <a:spLocks noChangeArrowheads="1" noChangeShapeType="1" noTextEdit="1"/>
          </p:cNvSpPr>
          <p:nvPr/>
        </p:nvSpPr>
        <p:spPr bwMode="auto">
          <a:xfrm>
            <a:off x="3200400" y="838200"/>
            <a:ext cx="3219450" cy="852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8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zh-CN" alt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华文细黑"/>
              </a:rPr>
              <a:t>风险提速</a:t>
            </a:r>
          </a:p>
        </p:txBody>
      </p:sp>
      <p:sp>
        <p:nvSpPr>
          <p:cNvPr id="57349" name="Text Box 9"/>
          <p:cNvSpPr txBox="1">
            <a:spLocks noChangeArrowheads="1"/>
          </p:cNvSpPr>
          <p:nvPr/>
        </p:nvSpPr>
        <p:spPr bwMode="auto">
          <a:xfrm>
            <a:off x="962025" y="2636838"/>
            <a:ext cx="7689850" cy="289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400" b="1">
                <a:latin typeface="华文彩云"/>
                <a:ea typeface="华文彩云"/>
                <a:cs typeface="华文彩云"/>
              </a:rPr>
              <a:t>竞 赛 规 则：</a:t>
            </a:r>
          </a:p>
          <a:p>
            <a:r>
              <a:rPr lang="zh-CN" altLang="en-US" sz="3200" b="1">
                <a:latin typeface="华文行楷"/>
                <a:ea typeface="华文行楷"/>
                <a:cs typeface="华文行楷"/>
              </a:rPr>
              <a:t>      </a:t>
            </a:r>
          </a:p>
          <a:p>
            <a:r>
              <a:rPr lang="zh-CN" altLang="en-US" sz="3200" b="1">
                <a:latin typeface="华文行楷"/>
                <a:ea typeface="华文行楷"/>
                <a:cs typeface="华文行楷"/>
              </a:rPr>
              <a:t>      </a:t>
            </a:r>
            <a:r>
              <a:rPr lang="zh-CN" altLang="en-US" sz="3600" b="1">
                <a:latin typeface="华文行楷"/>
                <a:ea typeface="华文行楷"/>
                <a:cs typeface="华文行楷"/>
              </a:rPr>
              <a:t>此环节由各队选手自愿选择不同分值的题目作答，答对一题获得相应分值，答错扣去相应分值。</a:t>
            </a:r>
            <a:endParaRPr lang="zh-CN" altLang="en-US" sz="3600" b="1">
              <a:latin typeface="华文彩云"/>
              <a:ea typeface="华文彩云"/>
              <a:cs typeface="华文彩云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4" descr="CURSY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52963"/>
            <a:ext cx="2019300" cy="220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1" name="Picture 5" descr="FICON0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381000"/>
            <a:ext cx="1701800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2" name="Picture 6" descr="FICON010">
            <a:hlinkClick r:id="rId5" action="ppaction://hlinksldjump"/>
          </p:cNvPr>
          <p:cNvPicPr>
            <a:picLocks noGrp="1" noChangeAspect="1" noChangeArrowheads="1"/>
          </p:cNvPicPr>
          <p:nvPr>
            <p:ph type="title"/>
          </p:nvPr>
        </p:nvPicPr>
        <p:blipFill>
          <a:blip r:embed="rId4"/>
          <a:srcRect/>
          <a:stretch>
            <a:fillRect/>
          </a:stretch>
        </p:blipFill>
        <p:spPr>
          <a:xfrm>
            <a:off x="2133600" y="2286000"/>
            <a:ext cx="2057400" cy="1662113"/>
          </a:xfrm>
        </p:spPr>
      </p:pic>
      <p:pic>
        <p:nvPicPr>
          <p:cNvPr id="58373" name="Picture 7" descr="FICON010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4419600"/>
            <a:ext cx="243840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4" name="Picture 8" descr="FICON010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381000"/>
            <a:ext cx="1701800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5" name="Picture 11" descr="FICON010">
            <a:hlinkClick r:id="rId8" action="ppaction://hlinksldjump"/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5334000" y="2286000"/>
            <a:ext cx="2057400" cy="1662113"/>
          </a:xfrm>
        </p:spPr>
      </p:pic>
      <p:pic>
        <p:nvPicPr>
          <p:cNvPr id="58376" name="Picture 12" descr="FICON010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0" y="4495800"/>
            <a:ext cx="2514600" cy="192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7" name="Text Box 13"/>
          <p:cNvSpPr txBox="1">
            <a:spLocks noChangeArrowheads="1"/>
          </p:cNvSpPr>
          <p:nvPr/>
        </p:nvSpPr>
        <p:spPr bwMode="auto">
          <a:xfrm>
            <a:off x="1736725" y="1668463"/>
            <a:ext cx="996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>
                <a:latin typeface="黑体" pitchFamily="2" charset="-122"/>
                <a:ea typeface="黑体" pitchFamily="2" charset="-122"/>
              </a:rPr>
              <a:t>10分</a:t>
            </a:r>
          </a:p>
        </p:txBody>
      </p:sp>
      <p:sp>
        <p:nvSpPr>
          <p:cNvPr id="58378" name="Text Box 14"/>
          <p:cNvSpPr txBox="1">
            <a:spLocks noChangeArrowheads="1"/>
          </p:cNvSpPr>
          <p:nvPr/>
        </p:nvSpPr>
        <p:spPr bwMode="auto">
          <a:xfrm>
            <a:off x="4784725" y="1744663"/>
            <a:ext cx="996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>
                <a:latin typeface="黑体" pitchFamily="2" charset="-122"/>
                <a:ea typeface="黑体" pitchFamily="2" charset="-122"/>
              </a:rPr>
              <a:t>10分</a:t>
            </a:r>
          </a:p>
        </p:txBody>
      </p:sp>
      <p:sp>
        <p:nvSpPr>
          <p:cNvPr id="58379" name="Text Box 15"/>
          <p:cNvSpPr txBox="1">
            <a:spLocks noChangeArrowheads="1"/>
          </p:cNvSpPr>
          <p:nvPr/>
        </p:nvSpPr>
        <p:spPr bwMode="auto">
          <a:xfrm>
            <a:off x="2803525" y="3802063"/>
            <a:ext cx="996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>
                <a:latin typeface="黑体" pitchFamily="2" charset="-122"/>
                <a:ea typeface="黑体" pitchFamily="2" charset="-122"/>
              </a:rPr>
              <a:t>15分</a:t>
            </a:r>
          </a:p>
        </p:txBody>
      </p:sp>
      <p:sp>
        <p:nvSpPr>
          <p:cNvPr id="58380" name="Rectangle 16"/>
          <p:cNvSpPr>
            <a:spLocks noChangeArrowheads="1"/>
          </p:cNvSpPr>
          <p:nvPr/>
        </p:nvSpPr>
        <p:spPr bwMode="auto">
          <a:xfrm>
            <a:off x="5715000" y="3886200"/>
            <a:ext cx="996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>
                <a:latin typeface="黑体" pitchFamily="2" charset="-122"/>
                <a:ea typeface="黑体" pitchFamily="2" charset="-122"/>
              </a:rPr>
              <a:t>15分</a:t>
            </a:r>
          </a:p>
        </p:txBody>
      </p:sp>
      <p:sp>
        <p:nvSpPr>
          <p:cNvPr id="58381" name="Text Box 17"/>
          <p:cNvSpPr txBox="1">
            <a:spLocks noChangeArrowheads="1"/>
          </p:cNvSpPr>
          <p:nvPr/>
        </p:nvSpPr>
        <p:spPr bwMode="auto">
          <a:xfrm>
            <a:off x="3429000" y="6278563"/>
            <a:ext cx="996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>
                <a:latin typeface="黑体" pitchFamily="2" charset="-122"/>
                <a:ea typeface="黑体" pitchFamily="2" charset="-122"/>
              </a:rPr>
              <a:t>30分</a:t>
            </a:r>
          </a:p>
        </p:txBody>
      </p:sp>
      <p:sp>
        <p:nvSpPr>
          <p:cNvPr id="58382" name="Rectangle 18"/>
          <p:cNvSpPr>
            <a:spLocks noChangeArrowheads="1"/>
          </p:cNvSpPr>
          <p:nvPr/>
        </p:nvSpPr>
        <p:spPr bwMode="auto">
          <a:xfrm>
            <a:off x="6781800" y="6278563"/>
            <a:ext cx="996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>
                <a:latin typeface="黑体" pitchFamily="2" charset="-122"/>
                <a:ea typeface="黑体" pitchFamily="2" charset="-122"/>
              </a:rPr>
              <a:t>30分</a:t>
            </a:r>
          </a:p>
        </p:txBody>
      </p:sp>
      <p:pic>
        <p:nvPicPr>
          <p:cNvPr id="58383" name="Picture 19" descr="3">
            <a:hlinkClick r:id="rId10" action="ppaction://hlinksldjump"/>
          </p:cNvPr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686800" y="640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4" descr="FICON010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6934200" y="457200"/>
            <a:ext cx="1414463" cy="1143000"/>
          </a:xfrm>
        </p:spPr>
      </p:pic>
      <p:sp>
        <p:nvSpPr>
          <p:cNvPr id="59395" name="Text Box 5"/>
          <p:cNvSpPr txBox="1">
            <a:spLocks noChangeArrowheads="1"/>
          </p:cNvSpPr>
          <p:nvPr/>
        </p:nvSpPr>
        <p:spPr bwMode="auto">
          <a:xfrm>
            <a:off x="212725" y="1565275"/>
            <a:ext cx="261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/>
              <a:t> </a:t>
            </a:r>
          </a:p>
        </p:txBody>
      </p:sp>
      <p:pic>
        <p:nvPicPr>
          <p:cNvPr id="59396" name="Picture 7" descr="2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86600" y="5181600"/>
            <a:ext cx="2819400" cy="22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7" name="TextBox 1"/>
          <p:cNvSpPr txBox="1">
            <a:spLocks noChangeArrowheads="1"/>
          </p:cNvSpPr>
          <p:nvPr/>
        </p:nvSpPr>
        <p:spPr bwMode="auto">
          <a:xfrm>
            <a:off x="212725" y="1581150"/>
            <a:ext cx="8823325" cy="538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>
                <a:latin typeface="黑体" pitchFamily="2" charset="-122"/>
                <a:ea typeface="黑体" pitchFamily="2" charset="-122"/>
              </a:rPr>
              <a:t>    指南针是我国四大发明之一，这项发明对世界有着重要贡献。据记载，北宋时期有四种不同装置的指南针，分别是指甲法、碗唇法、缕悬法和水浮法。那么这四种装置是记载在哪一部著作中流传下来被后人所知晓呢？作者又是谁？</a:t>
            </a:r>
            <a:endParaRPr lang="en-US" altLang="zh-CN" sz="3200" b="1">
              <a:latin typeface="黑体" pitchFamily="2" charset="-122"/>
              <a:ea typeface="黑体" pitchFamily="2" charset="-122"/>
            </a:endParaRPr>
          </a:p>
          <a:p>
            <a:endParaRPr lang="zh-CN" altLang="en-US" sz="3200" b="1">
              <a:latin typeface="黑体" pitchFamily="2" charset="-122"/>
              <a:ea typeface="黑体" pitchFamily="2" charset="-122"/>
            </a:endParaRPr>
          </a:p>
          <a:p>
            <a:r>
              <a:rPr lang="en-US" altLang="zh-CN" sz="3200" b="1">
                <a:latin typeface="黑体" pitchFamily="2" charset="-122"/>
                <a:ea typeface="黑体" pitchFamily="2" charset="-122"/>
              </a:rPr>
              <a:t>A.《</a:t>
            </a:r>
            <a:r>
              <a:rPr lang="zh-CN" altLang="en-US" sz="3200" b="1">
                <a:latin typeface="黑体" pitchFamily="2" charset="-122"/>
                <a:ea typeface="黑体" pitchFamily="2" charset="-122"/>
              </a:rPr>
              <a:t>马可</a:t>
            </a:r>
            <a:r>
              <a:rPr lang="en-US" altLang="zh-CN" sz="3200" b="1">
                <a:latin typeface="黑体" pitchFamily="2" charset="-122"/>
                <a:ea typeface="黑体" pitchFamily="2" charset="-122"/>
              </a:rPr>
              <a:t>.</a:t>
            </a:r>
            <a:r>
              <a:rPr lang="zh-CN" altLang="en-US" sz="3200" b="1">
                <a:latin typeface="黑体" pitchFamily="2" charset="-122"/>
                <a:ea typeface="黑体" pitchFamily="2" charset="-122"/>
              </a:rPr>
              <a:t>波罗行记</a:t>
            </a:r>
            <a:r>
              <a:rPr lang="en-US" altLang="zh-CN" sz="3200" b="1">
                <a:latin typeface="黑体" pitchFamily="2" charset="-122"/>
                <a:ea typeface="黑体" pitchFamily="2" charset="-122"/>
              </a:rPr>
              <a:t>》</a:t>
            </a:r>
            <a:r>
              <a:rPr lang="zh-CN" altLang="en-US" sz="3200" b="1">
                <a:latin typeface="黑体" pitchFamily="2" charset="-122"/>
                <a:ea typeface="黑体" pitchFamily="2" charset="-122"/>
              </a:rPr>
              <a:t>马可</a:t>
            </a:r>
            <a:r>
              <a:rPr lang="en-US" altLang="zh-CN" sz="3200" b="1">
                <a:latin typeface="黑体" pitchFamily="2" charset="-122"/>
                <a:ea typeface="黑体" pitchFamily="2" charset="-122"/>
              </a:rPr>
              <a:t>.</a:t>
            </a:r>
            <a:r>
              <a:rPr lang="zh-CN" altLang="en-US" sz="3200" b="1">
                <a:latin typeface="黑体" pitchFamily="2" charset="-122"/>
                <a:ea typeface="黑体" pitchFamily="2" charset="-122"/>
              </a:rPr>
              <a:t>波罗</a:t>
            </a:r>
            <a:endParaRPr lang="en-US" altLang="zh-CN" sz="3200" b="1">
              <a:latin typeface="黑体" pitchFamily="2" charset="-122"/>
              <a:ea typeface="黑体" pitchFamily="2" charset="-122"/>
            </a:endParaRPr>
          </a:p>
          <a:p>
            <a:r>
              <a:rPr lang="en-US" altLang="zh-CN" sz="3200" b="1">
                <a:latin typeface="黑体" pitchFamily="2" charset="-122"/>
                <a:ea typeface="黑体" pitchFamily="2" charset="-122"/>
              </a:rPr>
              <a:t>B.《</a:t>
            </a:r>
            <a:r>
              <a:rPr lang="zh-CN" altLang="en-US" sz="3200" b="1">
                <a:latin typeface="黑体" pitchFamily="2" charset="-122"/>
                <a:ea typeface="黑体" pitchFamily="2" charset="-122"/>
              </a:rPr>
              <a:t>齐民要术</a:t>
            </a:r>
            <a:r>
              <a:rPr lang="en-US" altLang="zh-CN" sz="3200" b="1">
                <a:latin typeface="黑体" pitchFamily="2" charset="-122"/>
                <a:ea typeface="黑体" pitchFamily="2" charset="-122"/>
              </a:rPr>
              <a:t>》</a:t>
            </a:r>
            <a:r>
              <a:rPr lang="zh-CN" altLang="en-US" sz="3200" b="1">
                <a:latin typeface="黑体" pitchFamily="2" charset="-122"/>
                <a:ea typeface="黑体" pitchFamily="2" charset="-122"/>
              </a:rPr>
              <a:t>贾思勰</a:t>
            </a:r>
            <a:endParaRPr lang="en-US" altLang="zh-CN" sz="3200" b="1">
              <a:latin typeface="黑体" pitchFamily="2" charset="-122"/>
              <a:ea typeface="黑体" pitchFamily="2" charset="-122"/>
            </a:endParaRPr>
          </a:p>
          <a:p>
            <a:r>
              <a:rPr lang="en-US" altLang="zh-CN" sz="3200" b="1">
                <a:latin typeface="黑体" pitchFamily="2" charset="-122"/>
                <a:ea typeface="黑体" pitchFamily="2" charset="-122"/>
              </a:rPr>
              <a:t>C.《</a:t>
            </a:r>
            <a:r>
              <a:rPr lang="zh-CN" altLang="en-US" sz="3200" b="1">
                <a:latin typeface="黑体" pitchFamily="2" charset="-122"/>
                <a:ea typeface="黑体" pitchFamily="2" charset="-122"/>
              </a:rPr>
              <a:t>资治通鉴</a:t>
            </a:r>
            <a:r>
              <a:rPr lang="en-US" altLang="zh-CN" sz="3200" b="1">
                <a:latin typeface="黑体" pitchFamily="2" charset="-122"/>
                <a:ea typeface="黑体" pitchFamily="2" charset="-122"/>
              </a:rPr>
              <a:t>》</a:t>
            </a:r>
            <a:r>
              <a:rPr lang="zh-CN" altLang="en-US" sz="3200" b="1">
                <a:latin typeface="黑体" pitchFamily="2" charset="-122"/>
                <a:ea typeface="黑体" pitchFamily="2" charset="-122"/>
              </a:rPr>
              <a:t>司马光</a:t>
            </a:r>
            <a:endParaRPr lang="en-US" altLang="zh-CN" sz="3200" b="1">
              <a:latin typeface="黑体" pitchFamily="2" charset="-122"/>
              <a:ea typeface="黑体" pitchFamily="2" charset="-122"/>
            </a:endParaRPr>
          </a:p>
          <a:p>
            <a:r>
              <a:rPr lang="en-US" altLang="zh-CN" sz="3200" b="1">
                <a:latin typeface="黑体" pitchFamily="2" charset="-122"/>
                <a:ea typeface="黑体" pitchFamily="2" charset="-122"/>
              </a:rPr>
              <a:t>D.《</a:t>
            </a:r>
            <a:r>
              <a:rPr lang="zh-CN" altLang="en-US" sz="3200" b="1">
                <a:latin typeface="黑体" pitchFamily="2" charset="-122"/>
                <a:ea typeface="黑体" pitchFamily="2" charset="-122"/>
              </a:rPr>
              <a:t>梦溪笔谈</a:t>
            </a:r>
            <a:r>
              <a:rPr lang="en-US" altLang="zh-CN" sz="3200" b="1">
                <a:latin typeface="黑体" pitchFamily="2" charset="-122"/>
                <a:ea typeface="黑体" pitchFamily="2" charset="-122"/>
              </a:rPr>
              <a:t>》</a:t>
            </a:r>
            <a:r>
              <a:rPr lang="zh-CN" altLang="en-US" sz="3200" b="1">
                <a:latin typeface="黑体" pitchFamily="2" charset="-122"/>
                <a:ea typeface="黑体" pitchFamily="2" charset="-122"/>
              </a:rPr>
              <a:t>沈括</a:t>
            </a:r>
            <a:endParaRPr lang="en-US" altLang="zh-CN" sz="3200" b="1">
              <a:latin typeface="黑体" pitchFamily="2" charset="-122"/>
              <a:ea typeface="黑体" pitchFamily="2" charset="-122"/>
            </a:endParaRPr>
          </a:p>
          <a:p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5508104" y="5517232"/>
            <a:ext cx="1944216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chemeClr val="accent6">
                      <a:lumMod val="40000"/>
                      <a:lumOff val="60000"/>
                      <a:alpha val="40000"/>
                    </a:schemeClr>
                  </a:outerShdw>
                </a:effectLst>
                <a:ea typeface="宋体" pitchFamily="2" charset="-122"/>
              </a:rPr>
              <a:t>D</a:t>
            </a:r>
            <a:endParaRPr lang="zh-CN" alt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chemeClr val="accent6">
                    <a:lumMod val="40000"/>
                    <a:lumOff val="60000"/>
                    <a:alpha val="40000"/>
                  </a:schemeClr>
                </a:outerShdw>
              </a:effectLst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1371600" y="2590800"/>
            <a:ext cx="67056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600">
                <a:solidFill>
                  <a:srgbClr val="996633"/>
                </a:solidFill>
                <a:latin typeface="方正舒体"/>
                <a:ea typeface="方正舒体"/>
                <a:cs typeface="方正舒体"/>
              </a:rPr>
              <a:t>              　　　　</a:t>
            </a:r>
            <a:r>
              <a:rPr lang="zh-CN" altLang="en-US" sz="3600" b="1">
                <a:solidFill>
                  <a:srgbClr val="FF0000"/>
                </a:solidFill>
                <a:latin typeface="方正舒体"/>
                <a:ea typeface="方正舒体"/>
                <a:cs typeface="方正舒体"/>
              </a:rPr>
              <a:t>只欠东风</a:t>
            </a:r>
          </a:p>
          <a:p>
            <a:endParaRPr lang="zh-CN" altLang="en-US" sz="3600" b="1">
              <a:solidFill>
                <a:srgbClr val="FF0000"/>
              </a:solidFill>
              <a:latin typeface="方正舒体"/>
              <a:ea typeface="方正舒体"/>
              <a:cs typeface="方正舒体"/>
            </a:endParaRPr>
          </a:p>
          <a:p>
            <a:r>
              <a:rPr lang="zh-CN" altLang="en-US" sz="3600" b="1">
                <a:solidFill>
                  <a:srgbClr val="FF0000"/>
                </a:solidFill>
                <a:latin typeface="方正舒体"/>
                <a:ea typeface="方正舒体"/>
                <a:cs typeface="方正舒体"/>
              </a:rPr>
              <a:t>       鹬蚌相争</a:t>
            </a:r>
          </a:p>
          <a:p>
            <a:endParaRPr lang="zh-CN" altLang="en-US" sz="3600" b="1">
              <a:solidFill>
                <a:srgbClr val="FF0000"/>
              </a:solidFill>
              <a:latin typeface="方正舒体"/>
              <a:ea typeface="方正舒体"/>
              <a:cs typeface="方正舒体"/>
            </a:endParaRPr>
          </a:p>
          <a:p>
            <a:r>
              <a:rPr lang="zh-CN" altLang="en-US" sz="3600" b="1">
                <a:solidFill>
                  <a:srgbClr val="FF0000"/>
                </a:solidFill>
                <a:latin typeface="方正舒体"/>
                <a:ea typeface="方正舒体"/>
                <a:cs typeface="方正舒体"/>
              </a:rPr>
              <a:t>                  　　　　路人皆知</a:t>
            </a:r>
          </a:p>
          <a:p>
            <a:endParaRPr lang="zh-CN" altLang="en-US" sz="3600" b="1">
              <a:solidFill>
                <a:srgbClr val="FF0000"/>
              </a:solidFill>
              <a:latin typeface="方正舒体"/>
              <a:ea typeface="方正舒体"/>
              <a:cs typeface="方正舒体"/>
            </a:endParaRPr>
          </a:p>
          <a:p>
            <a:r>
              <a:rPr lang="zh-CN" altLang="en-US" sz="3600" b="1">
                <a:solidFill>
                  <a:srgbClr val="FF0000"/>
                </a:solidFill>
                <a:latin typeface="方正舒体"/>
                <a:ea typeface="方正舒体"/>
                <a:cs typeface="方正舒体"/>
              </a:rPr>
              <a:t>       项庄舞剑</a:t>
            </a:r>
          </a:p>
        </p:txBody>
      </p:sp>
      <p:pic>
        <p:nvPicPr>
          <p:cNvPr id="60418" name="Picture 3" descr="FICON010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6934200" y="457200"/>
            <a:ext cx="1414463" cy="1143000"/>
          </a:xfrm>
        </p:spPr>
      </p:pic>
      <p:sp>
        <p:nvSpPr>
          <p:cNvPr id="60419" name="Text Box 4"/>
          <p:cNvSpPr txBox="1">
            <a:spLocks noChangeArrowheads="1"/>
          </p:cNvSpPr>
          <p:nvPr/>
        </p:nvSpPr>
        <p:spPr bwMode="auto">
          <a:xfrm>
            <a:off x="1763713" y="1981200"/>
            <a:ext cx="6229350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en-US"/>
          </a:p>
          <a:p>
            <a:endParaRPr lang="zh-CN" altLang="en-US"/>
          </a:p>
          <a:p>
            <a:r>
              <a:rPr lang="zh-CN" altLang="en-US" sz="3600" b="1">
                <a:solidFill>
                  <a:srgbClr val="996633"/>
                </a:solidFill>
                <a:latin typeface="方正舒体"/>
                <a:ea typeface="方正舒体"/>
                <a:cs typeface="方正舒体"/>
              </a:rPr>
              <a:t>万事俱备，__________</a:t>
            </a:r>
          </a:p>
          <a:p>
            <a:endParaRPr lang="zh-CN" altLang="en-US" sz="3600" b="1">
              <a:solidFill>
                <a:srgbClr val="996633"/>
              </a:solidFill>
              <a:latin typeface="方正舒体"/>
              <a:ea typeface="方正舒体"/>
              <a:cs typeface="方正舒体"/>
            </a:endParaRPr>
          </a:p>
          <a:p>
            <a:r>
              <a:rPr lang="zh-CN" altLang="en-US" sz="3600" b="1">
                <a:solidFill>
                  <a:srgbClr val="996633"/>
                </a:solidFill>
                <a:latin typeface="方正舒体"/>
                <a:ea typeface="方正舒体"/>
                <a:cs typeface="方正舒体"/>
              </a:rPr>
              <a:t>____________ 渔翁得利。</a:t>
            </a:r>
          </a:p>
          <a:p>
            <a:endParaRPr lang="zh-CN" altLang="en-US" sz="3600" b="1">
              <a:solidFill>
                <a:srgbClr val="996633"/>
              </a:solidFill>
              <a:latin typeface="方正舒体"/>
              <a:ea typeface="方正舒体"/>
              <a:cs typeface="方正舒体"/>
            </a:endParaRPr>
          </a:p>
          <a:p>
            <a:r>
              <a:rPr lang="zh-CN" altLang="en-US" sz="3600" b="1">
                <a:solidFill>
                  <a:srgbClr val="996633"/>
                </a:solidFill>
                <a:latin typeface="方正舒体"/>
                <a:ea typeface="方正舒体"/>
                <a:cs typeface="方正舒体"/>
              </a:rPr>
              <a:t>司马昭之心，___________。</a:t>
            </a:r>
          </a:p>
          <a:p>
            <a:endParaRPr lang="zh-CN" altLang="en-US" sz="3600" b="1">
              <a:solidFill>
                <a:srgbClr val="996633"/>
              </a:solidFill>
              <a:latin typeface="方正舒体"/>
              <a:ea typeface="方正舒体"/>
              <a:cs typeface="方正舒体"/>
            </a:endParaRPr>
          </a:p>
          <a:p>
            <a:r>
              <a:rPr lang="zh-CN" altLang="en-US" sz="3600" b="1">
                <a:solidFill>
                  <a:srgbClr val="996633"/>
                </a:solidFill>
                <a:latin typeface="方正舒体"/>
                <a:ea typeface="方正舒体"/>
                <a:cs typeface="方正舒体"/>
              </a:rPr>
              <a:t>_____________，意在沛公。</a:t>
            </a:r>
          </a:p>
          <a:p>
            <a:endParaRPr lang="zh-CN" altLang="en-US" sz="3600" b="1">
              <a:solidFill>
                <a:srgbClr val="996633"/>
              </a:solidFill>
              <a:latin typeface="方正舒体"/>
              <a:ea typeface="方正舒体"/>
              <a:cs typeface="方正舒体"/>
            </a:endParaRPr>
          </a:p>
        </p:txBody>
      </p:sp>
      <p:sp>
        <p:nvSpPr>
          <p:cNvPr id="60420" name="WordArt 5"/>
          <p:cNvSpPr>
            <a:spLocks noChangeArrowheads="1" noChangeShapeType="1" noTextEdit="1"/>
          </p:cNvSpPr>
          <p:nvPr/>
        </p:nvSpPr>
        <p:spPr bwMode="auto">
          <a:xfrm>
            <a:off x="685800" y="1143000"/>
            <a:ext cx="2133600" cy="971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华文行楷"/>
              </a:rPr>
              <a:t>填一填</a:t>
            </a:r>
          </a:p>
        </p:txBody>
      </p:sp>
      <p:pic>
        <p:nvPicPr>
          <p:cNvPr id="60422" name="Picture 8" descr="2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9000" y="5181600"/>
            <a:ext cx="2819400" cy="22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7" descr="FICON010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6553200" y="381000"/>
            <a:ext cx="1851025" cy="1495425"/>
          </a:xfrm>
        </p:spPr>
      </p:pic>
      <p:sp>
        <p:nvSpPr>
          <p:cNvPr id="61443" name="Text Box 8"/>
          <p:cNvSpPr txBox="1">
            <a:spLocks noChangeArrowheads="1"/>
          </p:cNvSpPr>
          <p:nvPr/>
        </p:nvSpPr>
        <p:spPr bwMode="auto">
          <a:xfrm>
            <a:off x="1506538" y="1987550"/>
            <a:ext cx="61928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>
                <a:latin typeface="黑体" pitchFamily="2" charset="-122"/>
                <a:ea typeface="黑体" pitchFamily="2" charset="-122"/>
              </a:rPr>
              <a:t>请你讲述“烽火戏诸侯”的故事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557213" y="2708275"/>
            <a:ext cx="8091487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华文新魏"/>
                <a:ea typeface="华文新魏"/>
                <a:cs typeface="华文新魏"/>
              </a:rPr>
              <a:t>        西周末代君主幽王妃褒姒不爱笑，为了取悦她，周王命令燃烽火，在古代烽火是用来报告敌情的，当烽火燃烧后，各地诸侯率兵纷纷赶到京城，幽王和褒姒在城头望着疲惫受骗的将士，拍手大笑。后来敌人真的来进犯，幽王派人点燃烽火，诸侯没有再来救援，结果西周灭亡，幽王被杀。</a:t>
            </a:r>
          </a:p>
        </p:txBody>
      </p:sp>
      <p:pic>
        <p:nvPicPr>
          <p:cNvPr id="61445" name="Picture 10" descr="2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9000" y="5257800"/>
            <a:ext cx="2819400" cy="22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1" grpId="0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5" descr="FICON010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7086600" y="0"/>
            <a:ext cx="1851025" cy="1495425"/>
          </a:xfrm>
        </p:spPr>
      </p:pic>
      <p:sp>
        <p:nvSpPr>
          <p:cNvPr id="62467" name="Text Box 6"/>
          <p:cNvSpPr txBox="1">
            <a:spLocks noChangeArrowheads="1"/>
          </p:cNvSpPr>
          <p:nvPr/>
        </p:nvSpPr>
        <p:spPr bwMode="auto">
          <a:xfrm>
            <a:off x="323850" y="1484313"/>
            <a:ext cx="85693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/>
              <a:t>       </a:t>
            </a:r>
            <a:r>
              <a:rPr lang="zh-CN" altLang="en-US" sz="3200" b="1">
                <a:latin typeface="黑体" pitchFamily="2" charset="-122"/>
                <a:ea typeface="黑体" pitchFamily="2" charset="-122"/>
              </a:rPr>
              <a:t>宣纸是最适宜进行书画创作的一种纸张，很多优秀的书画作品都是用这种纸张创作。请问宣纸的发明者是谁？</a:t>
            </a:r>
            <a:endParaRPr lang="en-US" altLang="zh-CN" sz="3200" b="1">
              <a:latin typeface="黑体" pitchFamily="2" charset="-122"/>
              <a:ea typeface="黑体" pitchFamily="2" charset="-122"/>
            </a:endParaRPr>
          </a:p>
          <a:p>
            <a:r>
              <a:rPr lang="en-US" altLang="zh-CN" sz="3200" b="1">
                <a:latin typeface="黑体" pitchFamily="2" charset="-122"/>
                <a:ea typeface="黑体" pitchFamily="2" charset="-122"/>
              </a:rPr>
              <a:t>        </a:t>
            </a:r>
          </a:p>
          <a:p>
            <a:r>
              <a:rPr lang="en-US" altLang="zh-CN" sz="3200" b="1">
                <a:latin typeface="黑体" pitchFamily="2" charset="-122"/>
                <a:ea typeface="黑体" pitchFamily="2" charset="-122"/>
              </a:rPr>
              <a:t>          A</a:t>
            </a:r>
            <a:r>
              <a:rPr lang="zh-CN" altLang="en-US" sz="3200" b="1">
                <a:latin typeface="黑体" pitchFamily="2" charset="-122"/>
                <a:ea typeface="黑体" pitchFamily="2" charset="-122"/>
              </a:rPr>
              <a:t>、蔡伦</a:t>
            </a:r>
            <a:endParaRPr lang="en-US" altLang="zh-CN" sz="3200" b="1">
              <a:latin typeface="黑体" pitchFamily="2" charset="-122"/>
              <a:ea typeface="黑体" pitchFamily="2" charset="-122"/>
            </a:endParaRPr>
          </a:p>
          <a:p>
            <a:r>
              <a:rPr lang="en-US" altLang="zh-CN" sz="3200" b="1">
                <a:latin typeface="黑体" pitchFamily="2" charset="-122"/>
                <a:ea typeface="黑体" pitchFamily="2" charset="-122"/>
              </a:rPr>
              <a:t>          B</a:t>
            </a:r>
            <a:r>
              <a:rPr lang="zh-CN" altLang="en-US" sz="3200" b="1">
                <a:latin typeface="黑体" pitchFamily="2" charset="-122"/>
                <a:ea typeface="黑体" pitchFamily="2" charset="-122"/>
              </a:rPr>
              <a:t>、张择端</a:t>
            </a:r>
            <a:endParaRPr lang="en-US" altLang="zh-CN" sz="3200" b="1">
              <a:latin typeface="黑体" pitchFamily="2" charset="-122"/>
              <a:ea typeface="黑体" pitchFamily="2" charset="-122"/>
            </a:endParaRPr>
          </a:p>
          <a:p>
            <a:r>
              <a:rPr lang="en-US" altLang="zh-CN" sz="3200" b="1">
                <a:latin typeface="黑体" pitchFamily="2" charset="-122"/>
                <a:ea typeface="黑体" pitchFamily="2" charset="-122"/>
              </a:rPr>
              <a:t>          C</a:t>
            </a:r>
            <a:r>
              <a:rPr lang="zh-CN" altLang="en-US" sz="3200" b="1">
                <a:latin typeface="黑体" pitchFamily="2" charset="-122"/>
                <a:ea typeface="黑体" pitchFamily="2" charset="-122"/>
              </a:rPr>
              <a:t>、赵孟頫</a:t>
            </a:r>
            <a:r>
              <a:rPr lang="en-US" altLang="zh-CN" sz="3200" b="1">
                <a:latin typeface="黑体" pitchFamily="2" charset="-122"/>
                <a:ea typeface="黑体" pitchFamily="2" charset="-122"/>
              </a:rPr>
              <a:t>          </a:t>
            </a:r>
          </a:p>
          <a:p>
            <a:r>
              <a:rPr lang="en-US" altLang="zh-CN" sz="3200" b="1">
                <a:latin typeface="黑体" pitchFamily="2" charset="-122"/>
                <a:ea typeface="黑体" pitchFamily="2" charset="-122"/>
              </a:rPr>
              <a:t>          D</a:t>
            </a:r>
            <a:r>
              <a:rPr lang="zh-CN" altLang="en-US" sz="3200" b="1">
                <a:latin typeface="黑体" pitchFamily="2" charset="-122"/>
                <a:ea typeface="黑体" pitchFamily="2" charset="-122"/>
              </a:rPr>
              <a:t>、孔丹</a:t>
            </a:r>
          </a:p>
          <a:p>
            <a:endParaRPr lang="zh-CN" altLang="en-US" sz="3200" b="1"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62468" name="Picture 10" descr="2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9000" y="5257800"/>
            <a:ext cx="2819400" cy="22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矩形 1"/>
          <p:cNvSpPr/>
          <p:nvPr/>
        </p:nvSpPr>
        <p:spPr>
          <a:xfrm>
            <a:off x="6300192" y="3409519"/>
            <a:ext cx="1296144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宋体" pitchFamily="2" charset="-122"/>
              </a:rPr>
              <a:t>D</a:t>
            </a:r>
            <a:endParaRPr lang="zh-CN" alt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4"/>
          <p:cNvSpPr txBox="1">
            <a:spLocks noChangeArrowheads="1"/>
          </p:cNvSpPr>
          <p:nvPr/>
        </p:nvSpPr>
        <p:spPr bwMode="auto">
          <a:xfrm>
            <a:off x="222250" y="1676400"/>
            <a:ext cx="8921750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MingLiU" pitchFamily="49" charset="-120"/>
              </a:rPr>
              <a:t>    </a:t>
            </a:r>
            <a:r>
              <a:rPr lang="zh-CN" altLang="en-US" sz="3200">
                <a:solidFill>
                  <a:srgbClr val="FF0000"/>
                </a:solidFill>
                <a:latin typeface="华文新魏"/>
                <a:ea typeface="华文新魏"/>
                <a:cs typeface="华文新魏"/>
              </a:rPr>
              <a:t>春秋时，管仲等人跟随齐桓公去攻打孤竹国，</a:t>
            </a:r>
          </a:p>
          <a:p>
            <a:r>
              <a:rPr lang="zh-CN" altLang="en-US" sz="3200">
                <a:solidFill>
                  <a:srgbClr val="FF0000"/>
                </a:solidFill>
                <a:latin typeface="华文新魏"/>
                <a:ea typeface="华文新魏"/>
                <a:cs typeface="华文新魏"/>
              </a:rPr>
              <a:t>他们在春天出发，到了冬天才班师回国，可是他</a:t>
            </a:r>
          </a:p>
          <a:p>
            <a:r>
              <a:rPr lang="zh-CN" altLang="en-US" sz="3200">
                <a:solidFill>
                  <a:srgbClr val="FF0000"/>
                </a:solidFill>
                <a:latin typeface="华文新魏"/>
                <a:ea typeface="华文新魏"/>
                <a:cs typeface="华文新魏"/>
              </a:rPr>
              <a:t>们在回程的途中迷了路。管仲说：</a:t>
            </a:r>
            <a:r>
              <a:rPr lang="zh-CN" altLang="en-US" sz="3200">
                <a:solidFill>
                  <a:srgbClr val="FF0000"/>
                </a:solidFill>
                <a:ea typeface="华文新魏"/>
                <a:cs typeface="华文新魏"/>
              </a:rPr>
              <a:t>“</a:t>
            </a:r>
            <a:r>
              <a:rPr lang="zh-CN" altLang="en-US" sz="3200">
                <a:solidFill>
                  <a:srgbClr val="FF0000"/>
                </a:solidFill>
                <a:latin typeface="华文新魏"/>
                <a:ea typeface="华文新魏"/>
                <a:cs typeface="华文新魏"/>
              </a:rPr>
              <a:t>现在正可以</a:t>
            </a:r>
          </a:p>
          <a:p>
            <a:r>
              <a:rPr lang="zh-CN" altLang="en-US" sz="3200">
                <a:solidFill>
                  <a:srgbClr val="FF0000"/>
                </a:solidFill>
                <a:latin typeface="华文新魏"/>
                <a:ea typeface="华文新魏"/>
                <a:cs typeface="华文新魏"/>
              </a:rPr>
              <a:t>利用老马识路的本领。</a:t>
            </a:r>
            <a:r>
              <a:rPr lang="zh-CN" altLang="en-US" sz="3200">
                <a:solidFill>
                  <a:srgbClr val="FF0000"/>
                </a:solidFill>
                <a:ea typeface="华文新魏"/>
                <a:cs typeface="华文新魏"/>
              </a:rPr>
              <a:t>”</a:t>
            </a:r>
            <a:r>
              <a:rPr lang="zh-CN" altLang="en-US" sz="3200">
                <a:solidFill>
                  <a:srgbClr val="FF0000"/>
                </a:solidFill>
                <a:latin typeface="华文新魏"/>
                <a:ea typeface="华文新魏"/>
                <a:cs typeface="华文新魏"/>
              </a:rPr>
              <a:t>于是便让老马在前面领</a:t>
            </a:r>
          </a:p>
          <a:p>
            <a:r>
              <a:rPr lang="zh-CN" altLang="en-US" sz="3200">
                <a:solidFill>
                  <a:srgbClr val="FF0000"/>
                </a:solidFill>
                <a:latin typeface="华文新魏"/>
                <a:ea typeface="华文新魏"/>
                <a:cs typeface="华文新魏"/>
              </a:rPr>
              <a:t>路，大军则紧随其后，最终找到了归途。</a:t>
            </a:r>
          </a:p>
          <a:p>
            <a:endParaRPr lang="zh-CN" altLang="en-US" sz="3200">
              <a:solidFill>
                <a:srgbClr val="FF0000"/>
              </a:solidFill>
              <a:latin typeface="华文新魏"/>
              <a:ea typeface="华文新魏"/>
              <a:cs typeface="华文新魏"/>
            </a:endParaRPr>
          </a:p>
          <a:p>
            <a:r>
              <a:rPr lang="zh-CN" altLang="en-US" sz="3200">
                <a:solidFill>
                  <a:srgbClr val="FF0000"/>
                </a:solidFill>
                <a:latin typeface="华文新魏"/>
                <a:ea typeface="华文新魏"/>
                <a:cs typeface="华文新魏"/>
              </a:rPr>
              <a:t>由此产生的成语是什么? 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23850" y="5876925"/>
            <a:ext cx="9048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latin typeface="黑体" pitchFamily="2" charset="-122"/>
                <a:ea typeface="黑体" pitchFamily="2" charset="-122"/>
              </a:rPr>
              <a:t>老马识途        语源:韩非《韩非子</a:t>
            </a:r>
            <a:r>
              <a:rPr lang="zh-CN" altLang="en-US" sz="3200" b="1">
                <a:ea typeface="黑体" pitchFamily="2" charset="-122"/>
              </a:rPr>
              <a:t>‧</a:t>
            </a:r>
            <a:r>
              <a:rPr lang="zh-CN" altLang="en-US" sz="3200" b="1">
                <a:latin typeface="黑体" pitchFamily="2" charset="-122"/>
                <a:ea typeface="黑体" pitchFamily="2" charset="-122"/>
              </a:rPr>
              <a:t>说林上》</a:t>
            </a:r>
            <a:r>
              <a:rPr lang="zh-CN" altLang="en-US" sz="2800">
                <a:latin typeface="黑体" pitchFamily="2" charset="-122"/>
                <a:ea typeface="黑体" pitchFamily="2" charset="-122"/>
              </a:rPr>
              <a:t> </a:t>
            </a:r>
          </a:p>
        </p:txBody>
      </p:sp>
      <p:sp>
        <p:nvSpPr>
          <p:cNvPr id="17411" name="WordArt 7"/>
          <p:cNvSpPr>
            <a:spLocks noChangeArrowheads="1" noChangeShapeType="1" noTextEdit="1"/>
          </p:cNvSpPr>
          <p:nvPr/>
        </p:nvSpPr>
        <p:spPr bwMode="auto">
          <a:xfrm>
            <a:off x="685800" y="304800"/>
            <a:ext cx="7239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/>
                <a:ea typeface="宋体"/>
              </a:rPr>
              <a:t>B</a:t>
            </a:r>
            <a:endParaRPr lang="zh-CN" altLang="en-US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宋体"/>
              <a:ea typeface="宋体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3" descr="FICON0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3663" y="333375"/>
            <a:ext cx="2514600" cy="192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1" name="Text Box 5"/>
          <p:cNvSpPr txBox="1">
            <a:spLocks noChangeArrowheads="1"/>
          </p:cNvSpPr>
          <p:nvPr/>
        </p:nvSpPr>
        <p:spPr bwMode="auto">
          <a:xfrm>
            <a:off x="950913" y="2201863"/>
            <a:ext cx="7545387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/>
              <a:t>          </a:t>
            </a:r>
            <a:r>
              <a:rPr lang="zh-CN" altLang="en-US" sz="3200" b="1">
                <a:solidFill>
                  <a:srgbClr val="0066FF"/>
                </a:solidFill>
                <a:latin typeface="仿宋_GB2312" pitchFamily="49" charset="-122"/>
                <a:ea typeface="仿宋_GB2312" pitchFamily="49" charset="-122"/>
              </a:rPr>
              <a:t>下列成语中有六个成语的来源可分为</a:t>
            </a:r>
            <a:endParaRPr lang="en-US" altLang="zh-CN" sz="3200" b="1">
              <a:solidFill>
                <a:srgbClr val="0066FF"/>
              </a:solidFill>
              <a:latin typeface="仿宋_GB2312" pitchFamily="49" charset="-122"/>
              <a:ea typeface="仿宋_GB2312" pitchFamily="49" charset="-122"/>
            </a:endParaRPr>
          </a:p>
          <a:p>
            <a:r>
              <a:rPr lang="zh-CN" altLang="en-US" sz="3200" b="1">
                <a:solidFill>
                  <a:srgbClr val="0066FF"/>
                </a:solidFill>
                <a:latin typeface="仿宋_GB2312" pitchFamily="49" charset="-122"/>
                <a:ea typeface="仿宋_GB2312" pitchFamily="49" charset="-122"/>
              </a:rPr>
              <a:t>三类，寓言、神话传说、历史故事。 </a:t>
            </a:r>
          </a:p>
          <a:p>
            <a:r>
              <a:rPr lang="zh-CN" altLang="en-US" sz="3200" b="1">
                <a:solidFill>
                  <a:srgbClr val="0066FF"/>
                </a:solidFill>
                <a:latin typeface="仿宋_GB2312" pitchFamily="49" charset="-122"/>
                <a:ea typeface="仿宋_GB2312" pitchFamily="49" charset="-122"/>
              </a:rPr>
              <a:t>①明日黄花②开天辟地  ③图穷匕见 </a:t>
            </a:r>
          </a:p>
          <a:p>
            <a:r>
              <a:rPr lang="zh-CN" altLang="en-US" sz="3200" b="1">
                <a:solidFill>
                  <a:srgbClr val="0066FF"/>
                </a:solidFill>
                <a:latin typeface="仿宋_GB2312" pitchFamily="49" charset="-122"/>
                <a:ea typeface="仿宋_GB2312" pitchFamily="49" charset="-122"/>
              </a:rPr>
              <a:t>④雪中送炭⑤画蛇添足  ⑥精卫填海</a:t>
            </a:r>
          </a:p>
          <a:p>
            <a:r>
              <a:rPr lang="zh-CN" altLang="en-US" sz="3200" b="1">
                <a:solidFill>
                  <a:srgbClr val="0066FF"/>
                </a:solidFill>
                <a:latin typeface="仿宋_GB2312" pitchFamily="49" charset="-122"/>
                <a:ea typeface="仿宋_GB2312" pitchFamily="49" charset="-122"/>
              </a:rPr>
              <a:t>⑦黔驴技穷⑧卧薪尝胆</a:t>
            </a:r>
          </a:p>
          <a:p>
            <a:endParaRPr lang="zh-CN" altLang="en-US" sz="3200" b="1">
              <a:solidFill>
                <a:srgbClr val="0066FF"/>
              </a:solidFill>
              <a:latin typeface="仿宋_GB2312" pitchFamily="49" charset="-122"/>
              <a:ea typeface="仿宋_GB2312" pitchFamily="49" charset="-122"/>
            </a:endParaRPr>
          </a:p>
          <a:p>
            <a:r>
              <a:rPr lang="zh-CN" altLang="en-US" sz="3200" b="1">
                <a:solidFill>
                  <a:srgbClr val="0066FF"/>
                </a:solidFill>
                <a:latin typeface="仿宋_GB2312" pitchFamily="49" charset="-122"/>
                <a:ea typeface="仿宋_GB2312" pitchFamily="49" charset="-122"/>
              </a:rPr>
              <a:t>出自寓言的成语：</a:t>
            </a:r>
          </a:p>
          <a:p>
            <a:r>
              <a:rPr lang="zh-CN" altLang="en-US" sz="3200" b="1">
                <a:solidFill>
                  <a:srgbClr val="0066FF"/>
                </a:solidFill>
                <a:latin typeface="仿宋_GB2312" pitchFamily="49" charset="-122"/>
                <a:ea typeface="仿宋_GB2312" pitchFamily="49" charset="-122"/>
              </a:rPr>
              <a:t>出自神话传说的成语：</a:t>
            </a:r>
          </a:p>
          <a:p>
            <a:r>
              <a:rPr lang="zh-CN" altLang="en-US" sz="3200" b="1">
                <a:solidFill>
                  <a:srgbClr val="0066FF"/>
                </a:solidFill>
                <a:latin typeface="仿宋_GB2312" pitchFamily="49" charset="-122"/>
                <a:ea typeface="仿宋_GB2312" pitchFamily="49" charset="-122"/>
              </a:rPr>
              <a:t>出自历史故事的成语：</a:t>
            </a:r>
            <a:endParaRPr lang="zh-CN" altLang="en-US" sz="3200" b="1">
              <a:latin typeface="仿宋_GB2312" pitchFamily="49" charset="-122"/>
              <a:ea typeface="仿宋_GB2312" pitchFamily="49" charset="-122"/>
            </a:endParaRPr>
          </a:p>
          <a:p>
            <a:endParaRPr lang="zh-CN" altLang="en-US" sz="3200" b="1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4859338" y="5013325"/>
            <a:ext cx="1203325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 u="sng">
                <a:solidFill>
                  <a:srgbClr val="FF0000"/>
                </a:solidFill>
              </a:rPr>
              <a:t>⑤⑦</a:t>
            </a:r>
          </a:p>
          <a:p>
            <a:r>
              <a:rPr lang="zh-CN" altLang="en-US" sz="3200" b="1" u="sng">
                <a:solidFill>
                  <a:srgbClr val="FF0000"/>
                </a:solidFill>
              </a:rPr>
              <a:t>②⑥</a:t>
            </a:r>
          </a:p>
          <a:p>
            <a:r>
              <a:rPr lang="zh-CN" altLang="en-US" sz="3200" b="1" u="sng">
                <a:solidFill>
                  <a:srgbClr val="FF0000"/>
                </a:solidFill>
              </a:rPr>
              <a:t>③⑧</a:t>
            </a:r>
          </a:p>
        </p:txBody>
      </p:sp>
      <p:pic>
        <p:nvPicPr>
          <p:cNvPr id="63493" name="Picture 8" descr="2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86600" y="5046663"/>
            <a:ext cx="2819400" cy="229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6" descr="FICON0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0"/>
            <a:ext cx="2514600" cy="192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5" name="Text Box 7"/>
          <p:cNvSpPr txBox="1">
            <a:spLocks noChangeArrowheads="1"/>
          </p:cNvSpPr>
          <p:nvPr/>
        </p:nvSpPr>
        <p:spPr bwMode="auto">
          <a:xfrm>
            <a:off x="0" y="1828800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en-US" sz="3200">
              <a:solidFill>
                <a:schemeClr val="accent2"/>
              </a:solidFill>
              <a:ea typeface="华文行楷"/>
              <a:cs typeface="华文行楷"/>
            </a:endParaRPr>
          </a:p>
        </p:txBody>
      </p:sp>
      <p:pic>
        <p:nvPicPr>
          <p:cNvPr id="64516" name="Picture 9" descr="2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34200" y="5334000"/>
            <a:ext cx="2819400" cy="22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7" name="Text Box 10"/>
          <p:cNvSpPr txBox="1">
            <a:spLocks noChangeArrowheads="1"/>
          </p:cNvSpPr>
          <p:nvPr/>
        </p:nvSpPr>
        <p:spPr bwMode="auto">
          <a:xfrm>
            <a:off x="539750" y="2162175"/>
            <a:ext cx="71469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rgbClr val="0066FF"/>
                </a:solidFill>
                <a:latin typeface="仿宋_GB2312" pitchFamily="49" charset="-122"/>
                <a:ea typeface="仿宋_GB2312" pitchFamily="49" charset="-122"/>
              </a:rPr>
              <a:t>举出带有数字一三五的成语六个。</a:t>
            </a:r>
          </a:p>
          <a:p>
            <a:endParaRPr lang="zh-CN" altLang="en-US" sz="3600" b="1">
              <a:solidFill>
                <a:srgbClr val="0066FF"/>
              </a:solidFill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179388" y="3573463"/>
            <a:ext cx="8751887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一鸣惊人、一鼓作气、一字千金、一目十行</a:t>
            </a:r>
          </a:p>
          <a:p>
            <a:r>
              <a:rPr lang="zh-CN" altLang="en-US" sz="3200" b="1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三顾茅庐、入木三分、约法三章、孟母三迁</a:t>
            </a:r>
          </a:p>
          <a:p>
            <a:r>
              <a:rPr lang="zh-CN" altLang="en-US" sz="3200" b="1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学富五车、五十步笑百步、五花八门、五体投地</a:t>
            </a:r>
          </a:p>
          <a:p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3" grpId="0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思考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57650" y="2914650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39" name="Picture 3" descr="模版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23850" y="-242888"/>
            <a:ext cx="9752013" cy="731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295400" y="4572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/>
              <a:t>朝</a:t>
            </a: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2133600" y="4572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b="1"/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2971800" y="4572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b="1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3810000" y="4572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/>
              <a:t>楚</a:t>
            </a:r>
          </a:p>
        </p:txBody>
      </p:sp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1295400" y="1295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b="1"/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1295400" y="21336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b="1"/>
          </a:p>
        </p:txBody>
      </p:sp>
      <p:sp>
        <p:nvSpPr>
          <p:cNvPr id="65547" name="Rectangle 11"/>
          <p:cNvSpPr>
            <a:spLocks noChangeArrowheads="1"/>
          </p:cNvSpPr>
          <p:nvPr/>
        </p:nvSpPr>
        <p:spPr bwMode="auto">
          <a:xfrm>
            <a:off x="1295400" y="29718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b="1"/>
          </a:p>
        </p:txBody>
      </p:sp>
      <p:sp>
        <p:nvSpPr>
          <p:cNvPr id="65548" name="Rectangle 12"/>
          <p:cNvSpPr>
            <a:spLocks noChangeArrowheads="1"/>
          </p:cNvSpPr>
          <p:nvPr/>
        </p:nvSpPr>
        <p:spPr bwMode="auto">
          <a:xfrm>
            <a:off x="2133600" y="1295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b="1"/>
          </a:p>
        </p:txBody>
      </p:sp>
      <p:sp>
        <p:nvSpPr>
          <p:cNvPr id="65549" name="Rectangle 13"/>
          <p:cNvSpPr>
            <a:spLocks noChangeArrowheads="1"/>
          </p:cNvSpPr>
          <p:nvPr/>
        </p:nvSpPr>
        <p:spPr bwMode="auto">
          <a:xfrm>
            <a:off x="2971800" y="1295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b="1"/>
          </a:p>
        </p:txBody>
      </p:sp>
      <p:sp>
        <p:nvSpPr>
          <p:cNvPr id="65550" name="Rectangle 14"/>
          <p:cNvSpPr>
            <a:spLocks noChangeArrowheads="1"/>
          </p:cNvSpPr>
          <p:nvPr/>
        </p:nvSpPr>
        <p:spPr bwMode="auto">
          <a:xfrm>
            <a:off x="3810000" y="1295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/>
              <a:t>庐</a:t>
            </a:r>
          </a:p>
        </p:txBody>
      </p:sp>
      <p:sp>
        <p:nvSpPr>
          <p:cNvPr id="65551" name="Rectangle 15"/>
          <p:cNvSpPr>
            <a:spLocks noChangeArrowheads="1"/>
          </p:cNvSpPr>
          <p:nvPr/>
        </p:nvSpPr>
        <p:spPr bwMode="auto">
          <a:xfrm>
            <a:off x="2133600" y="29718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b="1"/>
          </a:p>
        </p:txBody>
      </p:sp>
      <p:sp>
        <p:nvSpPr>
          <p:cNvPr id="65552" name="Rectangle 16"/>
          <p:cNvSpPr>
            <a:spLocks noChangeArrowheads="1"/>
          </p:cNvSpPr>
          <p:nvPr/>
        </p:nvSpPr>
        <p:spPr bwMode="auto">
          <a:xfrm>
            <a:off x="2971800" y="29718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b="1"/>
          </a:p>
        </p:txBody>
      </p:sp>
      <p:sp>
        <p:nvSpPr>
          <p:cNvPr id="65553" name="Rectangle 17"/>
          <p:cNvSpPr>
            <a:spLocks noChangeArrowheads="1"/>
          </p:cNvSpPr>
          <p:nvPr/>
        </p:nvSpPr>
        <p:spPr bwMode="auto">
          <a:xfrm>
            <a:off x="3810000" y="29718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/>
              <a:t>歌</a:t>
            </a:r>
          </a:p>
        </p:txBody>
      </p:sp>
      <p:sp>
        <p:nvSpPr>
          <p:cNvPr id="65554" name="Rectangle 18"/>
          <p:cNvSpPr>
            <a:spLocks noChangeArrowheads="1"/>
          </p:cNvSpPr>
          <p:nvPr/>
        </p:nvSpPr>
        <p:spPr bwMode="auto">
          <a:xfrm>
            <a:off x="3810000" y="38862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b="1"/>
          </a:p>
        </p:txBody>
      </p:sp>
      <p:sp>
        <p:nvSpPr>
          <p:cNvPr id="65555" name="Rectangle 19"/>
          <p:cNvSpPr>
            <a:spLocks noChangeArrowheads="1"/>
          </p:cNvSpPr>
          <p:nvPr/>
        </p:nvSpPr>
        <p:spPr bwMode="auto">
          <a:xfrm>
            <a:off x="3810000" y="48006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b="1"/>
          </a:p>
        </p:txBody>
      </p:sp>
      <p:sp>
        <p:nvSpPr>
          <p:cNvPr id="65556" name="Rectangle 20"/>
          <p:cNvSpPr>
            <a:spLocks noChangeArrowheads="1"/>
          </p:cNvSpPr>
          <p:nvPr/>
        </p:nvSpPr>
        <p:spPr bwMode="auto">
          <a:xfrm>
            <a:off x="3810000" y="5715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/>
              <a:t>平</a:t>
            </a:r>
          </a:p>
        </p:txBody>
      </p:sp>
      <p:sp>
        <p:nvSpPr>
          <p:cNvPr id="65557" name="Rectangle 21"/>
          <p:cNvSpPr>
            <a:spLocks noChangeArrowheads="1"/>
          </p:cNvSpPr>
          <p:nvPr/>
        </p:nvSpPr>
        <p:spPr bwMode="auto">
          <a:xfrm>
            <a:off x="8001000" y="1295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/>
              <a:t>纸</a:t>
            </a:r>
          </a:p>
        </p:txBody>
      </p:sp>
      <p:sp>
        <p:nvSpPr>
          <p:cNvPr id="65558" name="Rectangle 22"/>
          <p:cNvSpPr>
            <a:spLocks noChangeArrowheads="1"/>
          </p:cNvSpPr>
          <p:nvPr/>
        </p:nvSpPr>
        <p:spPr bwMode="auto">
          <a:xfrm>
            <a:off x="8001000" y="2057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b="1"/>
          </a:p>
        </p:txBody>
      </p:sp>
      <p:sp>
        <p:nvSpPr>
          <p:cNvPr id="65559" name="Rectangle 23"/>
          <p:cNvSpPr>
            <a:spLocks noChangeArrowheads="1"/>
          </p:cNvSpPr>
          <p:nvPr/>
        </p:nvSpPr>
        <p:spPr bwMode="auto">
          <a:xfrm>
            <a:off x="8001000" y="2819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b="1"/>
          </a:p>
        </p:txBody>
      </p:sp>
      <p:sp>
        <p:nvSpPr>
          <p:cNvPr id="65560" name="Rectangle 24"/>
          <p:cNvSpPr>
            <a:spLocks noChangeArrowheads="1"/>
          </p:cNvSpPr>
          <p:nvPr/>
        </p:nvSpPr>
        <p:spPr bwMode="auto">
          <a:xfrm>
            <a:off x="8001000" y="3581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/>
              <a:t>兵</a:t>
            </a:r>
          </a:p>
        </p:txBody>
      </p:sp>
      <p:sp>
        <p:nvSpPr>
          <p:cNvPr id="65561" name="Rectangle 25"/>
          <p:cNvSpPr>
            <a:spLocks noChangeArrowheads="1"/>
          </p:cNvSpPr>
          <p:nvPr/>
        </p:nvSpPr>
        <p:spPr bwMode="auto">
          <a:xfrm>
            <a:off x="4724400" y="5715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b="1"/>
          </a:p>
        </p:txBody>
      </p:sp>
      <p:sp>
        <p:nvSpPr>
          <p:cNvPr id="65562" name="Rectangle 26"/>
          <p:cNvSpPr>
            <a:spLocks noChangeArrowheads="1"/>
          </p:cNvSpPr>
          <p:nvPr/>
        </p:nvSpPr>
        <p:spPr bwMode="auto">
          <a:xfrm>
            <a:off x="8820150" y="5178425"/>
            <a:ext cx="576263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b="1"/>
          </a:p>
        </p:txBody>
      </p:sp>
      <p:sp>
        <p:nvSpPr>
          <p:cNvPr id="65563" name="Rectangle 27"/>
          <p:cNvSpPr>
            <a:spLocks noChangeArrowheads="1"/>
          </p:cNvSpPr>
          <p:nvPr/>
        </p:nvSpPr>
        <p:spPr bwMode="auto">
          <a:xfrm>
            <a:off x="8001000" y="51816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b="1"/>
          </a:p>
        </p:txBody>
      </p:sp>
      <p:sp>
        <p:nvSpPr>
          <p:cNvPr id="65564" name="Rectangle 28"/>
          <p:cNvSpPr>
            <a:spLocks noChangeArrowheads="1"/>
          </p:cNvSpPr>
          <p:nvPr/>
        </p:nvSpPr>
        <p:spPr bwMode="auto">
          <a:xfrm>
            <a:off x="7162800" y="51816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/>
              <a:t>道</a:t>
            </a:r>
          </a:p>
        </p:txBody>
      </p:sp>
      <p:sp>
        <p:nvSpPr>
          <p:cNvPr id="65565" name="Rectangle 29"/>
          <p:cNvSpPr>
            <a:spLocks noChangeArrowheads="1"/>
          </p:cNvSpPr>
          <p:nvPr/>
        </p:nvSpPr>
        <p:spPr bwMode="auto">
          <a:xfrm>
            <a:off x="6324600" y="51816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b="1"/>
          </a:p>
        </p:txBody>
      </p:sp>
      <p:sp>
        <p:nvSpPr>
          <p:cNvPr id="65566" name="Rectangle 30"/>
          <p:cNvSpPr>
            <a:spLocks noChangeArrowheads="1"/>
          </p:cNvSpPr>
          <p:nvPr/>
        </p:nvSpPr>
        <p:spPr bwMode="auto">
          <a:xfrm>
            <a:off x="6324600" y="44196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b="1"/>
          </a:p>
        </p:txBody>
      </p:sp>
      <p:sp>
        <p:nvSpPr>
          <p:cNvPr id="65567" name="Rectangle 31"/>
          <p:cNvSpPr>
            <a:spLocks noChangeArrowheads="1"/>
          </p:cNvSpPr>
          <p:nvPr/>
        </p:nvSpPr>
        <p:spPr bwMode="auto">
          <a:xfrm>
            <a:off x="6324600" y="2819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b="1"/>
          </a:p>
        </p:txBody>
      </p:sp>
      <p:sp>
        <p:nvSpPr>
          <p:cNvPr id="65568" name="Rectangle 32"/>
          <p:cNvSpPr>
            <a:spLocks noChangeArrowheads="1"/>
          </p:cNvSpPr>
          <p:nvPr/>
        </p:nvSpPr>
        <p:spPr bwMode="auto">
          <a:xfrm>
            <a:off x="5486400" y="3581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b="1"/>
          </a:p>
        </p:txBody>
      </p:sp>
      <p:sp>
        <p:nvSpPr>
          <p:cNvPr id="65569" name="Rectangle 33"/>
          <p:cNvSpPr>
            <a:spLocks noChangeArrowheads="1"/>
          </p:cNvSpPr>
          <p:nvPr/>
        </p:nvSpPr>
        <p:spPr bwMode="auto">
          <a:xfrm>
            <a:off x="6324600" y="3581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/>
              <a:t>木</a:t>
            </a:r>
          </a:p>
        </p:txBody>
      </p:sp>
      <p:sp>
        <p:nvSpPr>
          <p:cNvPr id="65570" name="Rectangle 34"/>
          <p:cNvSpPr>
            <a:spLocks noChangeArrowheads="1"/>
          </p:cNvSpPr>
          <p:nvPr/>
        </p:nvSpPr>
        <p:spPr bwMode="auto">
          <a:xfrm>
            <a:off x="7162800" y="3581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b="1"/>
          </a:p>
        </p:txBody>
      </p:sp>
      <p:sp>
        <p:nvSpPr>
          <p:cNvPr id="65572" name="Rectangle 36"/>
          <p:cNvSpPr>
            <a:spLocks noChangeArrowheads="1"/>
          </p:cNvSpPr>
          <p:nvPr/>
        </p:nvSpPr>
        <p:spPr bwMode="auto">
          <a:xfrm>
            <a:off x="2971800" y="5715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b="1"/>
          </a:p>
        </p:txBody>
      </p:sp>
      <p:sp>
        <p:nvSpPr>
          <p:cNvPr id="65573" name="Rectangle 37"/>
          <p:cNvSpPr>
            <a:spLocks noChangeArrowheads="1"/>
          </p:cNvSpPr>
          <p:nvPr/>
        </p:nvSpPr>
        <p:spPr bwMode="auto">
          <a:xfrm>
            <a:off x="5562600" y="5715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b="1"/>
          </a:p>
        </p:txBody>
      </p:sp>
      <p:sp>
        <p:nvSpPr>
          <p:cNvPr id="65574" name="Rectangle 38"/>
          <p:cNvSpPr>
            <a:spLocks noChangeArrowheads="1"/>
          </p:cNvSpPr>
          <p:nvPr/>
        </p:nvSpPr>
        <p:spPr bwMode="auto">
          <a:xfrm>
            <a:off x="6400800" y="1295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b="1"/>
          </a:p>
        </p:txBody>
      </p:sp>
      <p:sp>
        <p:nvSpPr>
          <p:cNvPr id="65575" name="Rectangle 39"/>
          <p:cNvSpPr>
            <a:spLocks noChangeArrowheads="1"/>
          </p:cNvSpPr>
          <p:nvPr/>
        </p:nvSpPr>
        <p:spPr bwMode="auto">
          <a:xfrm>
            <a:off x="7162800" y="1295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b="1"/>
          </a:p>
        </p:txBody>
      </p:sp>
      <p:sp>
        <p:nvSpPr>
          <p:cNvPr id="65576" name="Rectangle 40"/>
          <p:cNvSpPr>
            <a:spLocks noChangeArrowheads="1"/>
          </p:cNvSpPr>
          <p:nvPr/>
        </p:nvSpPr>
        <p:spPr bwMode="auto">
          <a:xfrm>
            <a:off x="8712200" y="1295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b="1"/>
          </a:p>
        </p:txBody>
      </p:sp>
      <p:sp>
        <p:nvSpPr>
          <p:cNvPr id="65577" name="WordArt 45"/>
          <p:cNvSpPr>
            <a:spLocks noChangeArrowheads="1" noChangeShapeType="1" noTextEdit="1"/>
          </p:cNvSpPr>
          <p:nvPr/>
        </p:nvSpPr>
        <p:spPr bwMode="auto">
          <a:xfrm rot="5400000">
            <a:off x="-990600" y="4572000"/>
            <a:ext cx="2895600" cy="914400"/>
          </a:xfrm>
          <a:prstGeom prst="rect">
            <a:avLst/>
          </a:prstGeom>
        </p:spPr>
        <p:txBody>
          <a:bodyPr vert="eaVert" wrap="none" fromWordArt="1">
            <a:prstTxWarp prst="textWave4">
              <a:avLst>
                <a:gd name="adj1" fmla="val 13005"/>
                <a:gd name="adj2" fmla="val 472"/>
              </a:avLst>
            </a:prstTxWarp>
          </a:bodyPr>
          <a:lstStyle/>
          <a:p>
            <a:pPr algn="ctr" fontAlgn="auto"/>
            <a:r>
              <a:rPr lang="zh-CN" alt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/>
                  </a:outerShdw>
                </a:effectLst>
                <a:latin typeface="华文行楷"/>
              </a:rPr>
              <a:t>众志成城</a:t>
            </a:r>
          </a:p>
        </p:txBody>
      </p:sp>
      <p:pic>
        <p:nvPicPr>
          <p:cNvPr id="65578" name="WordArt 47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97425" y="-6350"/>
            <a:ext cx="4376738" cy="573088"/>
          </a:xfrm>
          <a:prstGeom prst="rect">
            <a:avLst/>
          </a:prstGeom>
          <a:noFill/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1" name="Picture 4" descr="模版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2" name="Rectangle 7"/>
          <p:cNvSpPr>
            <a:spLocks noChangeArrowheads="1"/>
          </p:cNvSpPr>
          <p:nvPr/>
        </p:nvSpPr>
        <p:spPr bwMode="auto">
          <a:xfrm>
            <a:off x="1258888" y="47625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/>
              <a:t>朝</a:t>
            </a:r>
          </a:p>
        </p:txBody>
      </p:sp>
      <p:sp>
        <p:nvSpPr>
          <p:cNvPr id="66563" name="Rectangle 8"/>
          <p:cNvSpPr>
            <a:spLocks noChangeArrowheads="1"/>
          </p:cNvSpPr>
          <p:nvPr/>
        </p:nvSpPr>
        <p:spPr bwMode="auto">
          <a:xfrm>
            <a:off x="2133600" y="4572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0000"/>
                </a:solidFill>
              </a:rPr>
              <a:t>秦</a:t>
            </a:r>
          </a:p>
        </p:txBody>
      </p:sp>
      <p:sp>
        <p:nvSpPr>
          <p:cNvPr id="66564" name="Rectangle 9"/>
          <p:cNvSpPr>
            <a:spLocks noChangeArrowheads="1"/>
          </p:cNvSpPr>
          <p:nvPr/>
        </p:nvSpPr>
        <p:spPr bwMode="auto">
          <a:xfrm>
            <a:off x="2971800" y="4572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0000"/>
                </a:solidFill>
              </a:rPr>
              <a:t>暮</a:t>
            </a:r>
          </a:p>
        </p:txBody>
      </p:sp>
      <p:sp>
        <p:nvSpPr>
          <p:cNvPr id="66565" name="Rectangle 10"/>
          <p:cNvSpPr>
            <a:spLocks noChangeArrowheads="1"/>
          </p:cNvSpPr>
          <p:nvPr/>
        </p:nvSpPr>
        <p:spPr bwMode="auto">
          <a:xfrm>
            <a:off x="3810000" y="4572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/>
              <a:t>楚</a:t>
            </a:r>
          </a:p>
        </p:txBody>
      </p:sp>
      <p:sp>
        <p:nvSpPr>
          <p:cNvPr id="66566" name="Rectangle 11"/>
          <p:cNvSpPr>
            <a:spLocks noChangeArrowheads="1"/>
          </p:cNvSpPr>
          <p:nvPr/>
        </p:nvSpPr>
        <p:spPr bwMode="auto">
          <a:xfrm>
            <a:off x="1295400" y="1295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0000"/>
                </a:solidFill>
              </a:rPr>
              <a:t>三</a:t>
            </a:r>
          </a:p>
        </p:txBody>
      </p:sp>
      <p:sp>
        <p:nvSpPr>
          <p:cNvPr id="66567" name="Rectangle 12"/>
          <p:cNvSpPr>
            <a:spLocks noChangeArrowheads="1"/>
          </p:cNvSpPr>
          <p:nvPr/>
        </p:nvSpPr>
        <p:spPr bwMode="auto">
          <a:xfrm>
            <a:off x="2133600" y="1295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0000"/>
                </a:solidFill>
              </a:rPr>
              <a:t>顾</a:t>
            </a:r>
          </a:p>
        </p:txBody>
      </p:sp>
      <p:sp>
        <p:nvSpPr>
          <p:cNvPr id="66568" name="Rectangle 13"/>
          <p:cNvSpPr>
            <a:spLocks noChangeArrowheads="1"/>
          </p:cNvSpPr>
          <p:nvPr/>
        </p:nvSpPr>
        <p:spPr bwMode="auto">
          <a:xfrm>
            <a:off x="2971800" y="1295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0000"/>
                </a:solidFill>
              </a:rPr>
              <a:t>茅</a:t>
            </a:r>
          </a:p>
        </p:txBody>
      </p:sp>
      <p:sp>
        <p:nvSpPr>
          <p:cNvPr id="66569" name="Rectangle 14"/>
          <p:cNvSpPr>
            <a:spLocks noChangeArrowheads="1"/>
          </p:cNvSpPr>
          <p:nvPr/>
        </p:nvSpPr>
        <p:spPr bwMode="auto">
          <a:xfrm>
            <a:off x="3810000" y="1295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/>
              <a:t>庐</a:t>
            </a:r>
          </a:p>
        </p:txBody>
      </p:sp>
      <p:sp>
        <p:nvSpPr>
          <p:cNvPr id="66570" name="Rectangle 15"/>
          <p:cNvSpPr>
            <a:spLocks noChangeArrowheads="1"/>
          </p:cNvSpPr>
          <p:nvPr/>
        </p:nvSpPr>
        <p:spPr bwMode="auto">
          <a:xfrm>
            <a:off x="1295400" y="21336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0000"/>
                </a:solidFill>
              </a:rPr>
              <a:t>暮</a:t>
            </a:r>
          </a:p>
        </p:txBody>
      </p:sp>
      <p:sp>
        <p:nvSpPr>
          <p:cNvPr id="66571" name="Rectangle 16"/>
          <p:cNvSpPr>
            <a:spLocks noChangeArrowheads="1"/>
          </p:cNvSpPr>
          <p:nvPr/>
        </p:nvSpPr>
        <p:spPr bwMode="auto">
          <a:xfrm>
            <a:off x="1295400" y="29718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0000"/>
                </a:solidFill>
              </a:rPr>
              <a:t>四</a:t>
            </a:r>
          </a:p>
        </p:txBody>
      </p:sp>
      <p:sp>
        <p:nvSpPr>
          <p:cNvPr id="66572" name="Rectangle 17"/>
          <p:cNvSpPr>
            <a:spLocks noChangeArrowheads="1"/>
          </p:cNvSpPr>
          <p:nvPr/>
        </p:nvSpPr>
        <p:spPr bwMode="auto">
          <a:xfrm>
            <a:off x="2133600" y="29718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0000"/>
                </a:solidFill>
              </a:rPr>
              <a:t>面</a:t>
            </a:r>
          </a:p>
        </p:txBody>
      </p:sp>
      <p:sp>
        <p:nvSpPr>
          <p:cNvPr id="66573" name="Rectangle 18"/>
          <p:cNvSpPr>
            <a:spLocks noChangeArrowheads="1"/>
          </p:cNvSpPr>
          <p:nvPr/>
        </p:nvSpPr>
        <p:spPr bwMode="auto">
          <a:xfrm>
            <a:off x="2971800" y="29718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0000"/>
                </a:solidFill>
              </a:rPr>
              <a:t>楚</a:t>
            </a:r>
          </a:p>
        </p:txBody>
      </p:sp>
      <p:sp>
        <p:nvSpPr>
          <p:cNvPr id="66574" name="Rectangle 19"/>
          <p:cNvSpPr>
            <a:spLocks noChangeArrowheads="1"/>
          </p:cNvSpPr>
          <p:nvPr/>
        </p:nvSpPr>
        <p:spPr bwMode="auto">
          <a:xfrm>
            <a:off x="3810000" y="29718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/>
              <a:t>歌</a:t>
            </a:r>
          </a:p>
        </p:txBody>
      </p:sp>
      <p:sp>
        <p:nvSpPr>
          <p:cNvPr id="66575" name="Rectangle 20"/>
          <p:cNvSpPr>
            <a:spLocks noChangeArrowheads="1"/>
          </p:cNvSpPr>
          <p:nvPr/>
        </p:nvSpPr>
        <p:spPr bwMode="auto">
          <a:xfrm>
            <a:off x="3810000" y="38862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0000"/>
                </a:solidFill>
              </a:rPr>
              <a:t>舞</a:t>
            </a:r>
          </a:p>
        </p:txBody>
      </p:sp>
      <p:sp>
        <p:nvSpPr>
          <p:cNvPr id="66576" name="Rectangle 21"/>
          <p:cNvSpPr>
            <a:spLocks noChangeArrowheads="1"/>
          </p:cNvSpPr>
          <p:nvPr/>
        </p:nvSpPr>
        <p:spPr bwMode="auto">
          <a:xfrm>
            <a:off x="3810000" y="48006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0000"/>
                </a:solidFill>
              </a:rPr>
              <a:t>升</a:t>
            </a:r>
          </a:p>
        </p:txBody>
      </p:sp>
      <p:sp>
        <p:nvSpPr>
          <p:cNvPr id="66577" name="Rectangle 22"/>
          <p:cNvSpPr>
            <a:spLocks noChangeArrowheads="1"/>
          </p:cNvSpPr>
          <p:nvPr/>
        </p:nvSpPr>
        <p:spPr bwMode="auto">
          <a:xfrm>
            <a:off x="2971800" y="5715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0000"/>
                </a:solidFill>
              </a:rPr>
              <a:t>太</a:t>
            </a:r>
          </a:p>
        </p:txBody>
      </p:sp>
      <p:sp>
        <p:nvSpPr>
          <p:cNvPr id="66578" name="Rectangle 23"/>
          <p:cNvSpPr>
            <a:spLocks noChangeArrowheads="1"/>
          </p:cNvSpPr>
          <p:nvPr/>
        </p:nvSpPr>
        <p:spPr bwMode="auto">
          <a:xfrm>
            <a:off x="3810000" y="5715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/>
              <a:t>平</a:t>
            </a:r>
          </a:p>
        </p:txBody>
      </p:sp>
      <p:sp>
        <p:nvSpPr>
          <p:cNvPr id="66579" name="Rectangle 24"/>
          <p:cNvSpPr>
            <a:spLocks noChangeArrowheads="1"/>
          </p:cNvSpPr>
          <p:nvPr/>
        </p:nvSpPr>
        <p:spPr bwMode="auto">
          <a:xfrm>
            <a:off x="4648200" y="5715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0000"/>
                </a:solidFill>
              </a:rPr>
              <a:t>盛</a:t>
            </a:r>
          </a:p>
        </p:txBody>
      </p:sp>
      <p:sp>
        <p:nvSpPr>
          <p:cNvPr id="66580" name="Rectangle 25"/>
          <p:cNvSpPr>
            <a:spLocks noChangeArrowheads="1"/>
          </p:cNvSpPr>
          <p:nvPr/>
        </p:nvSpPr>
        <p:spPr bwMode="auto">
          <a:xfrm>
            <a:off x="5486400" y="5715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0000"/>
                </a:solidFill>
              </a:rPr>
              <a:t>世</a:t>
            </a:r>
          </a:p>
        </p:txBody>
      </p:sp>
      <p:sp>
        <p:nvSpPr>
          <p:cNvPr id="66581" name="Rectangle 26"/>
          <p:cNvSpPr>
            <a:spLocks noChangeArrowheads="1"/>
          </p:cNvSpPr>
          <p:nvPr/>
        </p:nvSpPr>
        <p:spPr bwMode="auto">
          <a:xfrm>
            <a:off x="6400800" y="1295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b="1"/>
          </a:p>
        </p:txBody>
      </p:sp>
      <p:sp>
        <p:nvSpPr>
          <p:cNvPr id="66582" name="Rectangle 27"/>
          <p:cNvSpPr>
            <a:spLocks noChangeArrowheads="1"/>
          </p:cNvSpPr>
          <p:nvPr/>
        </p:nvSpPr>
        <p:spPr bwMode="auto">
          <a:xfrm>
            <a:off x="7162800" y="1295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b="1"/>
          </a:p>
        </p:txBody>
      </p:sp>
      <p:sp>
        <p:nvSpPr>
          <p:cNvPr id="66583" name="Rectangle 28"/>
          <p:cNvSpPr>
            <a:spLocks noChangeArrowheads="1"/>
          </p:cNvSpPr>
          <p:nvPr/>
        </p:nvSpPr>
        <p:spPr bwMode="auto">
          <a:xfrm>
            <a:off x="8001000" y="1295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/>
              <a:t>纸</a:t>
            </a:r>
          </a:p>
        </p:txBody>
      </p:sp>
      <p:sp>
        <p:nvSpPr>
          <p:cNvPr id="66584" name="Rectangle 29"/>
          <p:cNvSpPr>
            <a:spLocks noChangeArrowheads="1"/>
          </p:cNvSpPr>
          <p:nvPr/>
        </p:nvSpPr>
        <p:spPr bwMode="auto">
          <a:xfrm>
            <a:off x="8718550" y="1295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b="1"/>
          </a:p>
        </p:txBody>
      </p:sp>
      <p:sp>
        <p:nvSpPr>
          <p:cNvPr id="66585" name="Rectangle 30"/>
          <p:cNvSpPr>
            <a:spLocks noChangeArrowheads="1"/>
          </p:cNvSpPr>
          <p:nvPr/>
        </p:nvSpPr>
        <p:spPr bwMode="auto">
          <a:xfrm>
            <a:off x="8001000" y="2057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b="1"/>
          </a:p>
        </p:txBody>
      </p:sp>
      <p:sp>
        <p:nvSpPr>
          <p:cNvPr id="66586" name="Rectangle 31"/>
          <p:cNvSpPr>
            <a:spLocks noChangeArrowheads="1"/>
          </p:cNvSpPr>
          <p:nvPr/>
        </p:nvSpPr>
        <p:spPr bwMode="auto">
          <a:xfrm>
            <a:off x="8001000" y="2819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b="1"/>
          </a:p>
        </p:txBody>
      </p:sp>
      <p:sp>
        <p:nvSpPr>
          <p:cNvPr id="66587" name="Rectangle 32"/>
          <p:cNvSpPr>
            <a:spLocks noChangeArrowheads="1"/>
          </p:cNvSpPr>
          <p:nvPr/>
        </p:nvSpPr>
        <p:spPr bwMode="auto">
          <a:xfrm>
            <a:off x="8001000" y="3581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/>
              <a:t>兵</a:t>
            </a:r>
          </a:p>
        </p:txBody>
      </p:sp>
      <p:sp>
        <p:nvSpPr>
          <p:cNvPr id="66588" name="Rectangle 33"/>
          <p:cNvSpPr>
            <a:spLocks noChangeArrowheads="1"/>
          </p:cNvSpPr>
          <p:nvPr/>
        </p:nvSpPr>
        <p:spPr bwMode="auto">
          <a:xfrm>
            <a:off x="6324600" y="2819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b="1"/>
          </a:p>
        </p:txBody>
      </p:sp>
      <p:sp>
        <p:nvSpPr>
          <p:cNvPr id="66589" name="Rectangle 34"/>
          <p:cNvSpPr>
            <a:spLocks noChangeArrowheads="1"/>
          </p:cNvSpPr>
          <p:nvPr/>
        </p:nvSpPr>
        <p:spPr bwMode="auto">
          <a:xfrm>
            <a:off x="5486400" y="3581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b="1"/>
          </a:p>
        </p:txBody>
      </p:sp>
      <p:sp>
        <p:nvSpPr>
          <p:cNvPr id="66590" name="Rectangle 35"/>
          <p:cNvSpPr>
            <a:spLocks noChangeArrowheads="1"/>
          </p:cNvSpPr>
          <p:nvPr/>
        </p:nvSpPr>
        <p:spPr bwMode="auto">
          <a:xfrm>
            <a:off x="6324600" y="3581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/>
              <a:t>木</a:t>
            </a:r>
          </a:p>
        </p:txBody>
      </p:sp>
      <p:sp>
        <p:nvSpPr>
          <p:cNvPr id="66591" name="Rectangle 36"/>
          <p:cNvSpPr>
            <a:spLocks noChangeArrowheads="1"/>
          </p:cNvSpPr>
          <p:nvPr/>
        </p:nvSpPr>
        <p:spPr bwMode="auto">
          <a:xfrm>
            <a:off x="7162800" y="3581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b="1"/>
          </a:p>
        </p:txBody>
      </p:sp>
      <p:sp>
        <p:nvSpPr>
          <p:cNvPr id="66592" name="Rectangle 37"/>
          <p:cNvSpPr>
            <a:spLocks noChangeArrowheads="1"/>
          </p:cNvSpPr>
          <p:nvPr/>
        </p:nvSpPr>
        <p:spPr bwMode="auto">
          <a:xfrm>
            <a:off x="6324600" y="44196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b="1"/>
          </a:p>
        </p:txBody>
      </p:sp>
      <p:sp>
        <p:nvSpPr>
          <p:cNvPr id="66593" name="Rectangle 39"/>
          <p:cNvSpPr>
            <a:spLocks noChangeArrowheads="1"/>
          </p:cNvSpPr>
          <p:nvPr/>
        </p:nvSpPr>
        <p:spPr bwMode="auto">
          <a:xfrm>
            <a:off x="6324600" y="51816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b="1"/>
          </a:p>
        </p:txBody>
      </p:sp>
      <p:sp>
        <p:nvSpPr>
          <p:cNvPr id="66594" name="Rectangle 40"/>
          <p:cNvSpPr>
            <a:spLocks noChangeArrowheads="1"/>
          </p:cNvSpPr>
          <p:nvPr/>
        </p:nvSpPr>
        <p:spPr bwMode="auto">
          <a:xfrm>
            <a:off x="7162800" y="51816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/>
              <a:t>道</a:t>
            </a:r>
          </a:p>
        </p:txBody>
      </p:sp>
      <p:sp>
        <p:nvSpPr>
          <p:cNvPr id="66595" name="Rectangle 41"/>
          <p:cNvSpPr>
            <a:spLocks noChangeArrowheads="1"/>
          </p:cNvSpPr>
          <p:nvPr/>
        </p:nvSpPr>
        <p:spPr bwMode="auto">
          <a:xfrm>
            <a:off x="8001000" y="51816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b="1"/>
          </a:p>
        </p:txBody>
      </p:sp>
      <p:sp>
        <p:nvSpPr>
          <p:cNvPr id="66596" name="Rectangle 42"/>
          <p:cNvSpPr>
            <a:spLocks noChangeArrowheads="1"/>
          </p:cNvSpPr>
          <p:nvPr/>
        </p:nvSpPr>
        <p:spPr bwMode="auto">
          <a:xfrm>
            <a:off x="8820150" y="5229225"/>
            <a:ext cx="576263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5" name="Picture 4" descr="思考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57650" y="2914650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6" name="Picture 5" descr="模版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7" name="Rectangle 7"/>
          <p:cNvSpPr>
            <a:spLocks noChangeArrowheads="1"/>
          </p:cNvSpPr>
          <p:nvPr/>
        </p:nvSpPr>
        <p:spPr bwMode="auto">
          <a:xfrm>
            <a:off x="2481263" y="1852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67588" name="Rectangle 9"/>
          <p:cNvSpPr>
            <a:spLocks noChangeArrowheads="1"/>
          </p:cNvSpPr>
          <p:nvPr/>
        </p:nvSpPr>
        <p:spPr bwMode="auto">
          <a:xfrm>
            <a:off x="1258888" y="47625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/>
              <a:t>朝</a:t>
            </a:r>
          </a:p>
        </p:txBody>
      </p:sp>
      <p:sp>
        <p:nvSpPr>
          <p:cNvPr id="67589" name="Rectangle 11"/>
          <p:cNvSpPr>
            <a:spLocks noChangeArrowheads="1"/>
          </p:cNvSpPr>
          <p:nvPr/>
        </p:nvSpPr>
        <p:spPr bwMode="auto">
          <a:xfrm>
            <a:off x="2133600" y="4572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0000"/>
                </a:solidFill>
              </a:rPr>
              <a:t>秦</a:t>
            </a:r>
          </a:p>
        </p:txBody>
      </p:sp>
      <p:sp>
        <p:nvSpPr>
          <p:cNvPr id="67590" name="Rectangle 12"/>
          <p:cNvSpPr>
            <a:spLocks noChangeArrowheads="1"/>
          </p:cNvSpPr>
          <p:nvPr/>
        </p:nvSpPr>
        <p:spPr bwMode="auto">
          <a:xfrm>
            <a:off x="2971800" y="4572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0000"/>
                </a:solidFill>
              </a:rPr>
              <a:t>暮</a:t>
            </a:r>
          </a:p>
        </p:txBody>
      </p:sp>
      <p:sp>
        <p:nvSpPr>
          <p:cNvPr id="67591" name="Rectangle 13"/>
          <p:cNvSpPr>
            <a:spLocks noChangeArrowheads="1"/>
          </p:cNvSpPr>
          <p:nvPr/>
        </p:nvSpPr>
        <p:spPr bwMode="auto">
          <a:xfrm>
            <a:off x="3810000" y="4572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/>
              <a:t>楚</a:t>
            </a:r>
          </a:p>
        </p:txBody>
      </p:sp>
      <p:sp>
        <p:nvSpPr>
          <p:cNvPr id="67592" name="Rectangle 14"/>
          <p:cNvSpPr>
            <a:spLocks noChangeArrowheads="1"/>
          </p:cNvSpPr>
          <p:nvPr/>
        </p:nvSpPr>
        <p:spPr bwMode="auto">
          <a:xfrm>
            <a:off x="1295400" y="1295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0000"/>
                </a:solidFill>
              </a:rPr>
              <a:t>三</a:t>
            </a:r>
          </a:p>
        </p:txBody>
      </p:sp>
      <p:sp>
        <p:nvSpPr>
          <p:cNvPr id="67593" name="Rectangle 15"/>
          <p:cNvSpPr>
            <a:spLocks noChangeArrowheads="1"/>
          </p:cNvSpPr>
          <p:nvPr/>
        </p:nvSpPr>
        <p:spPr bwMode="auto">
          <a:xfrm>
            <a:off x="1295400" y="21336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0000"/>
                </a:solidFill>
              </a:rPr>
              <a:t>暮</a:t>
            </a:r>
          </a:p>
        </p:txBody>
      </p:sp>
      <p:sp>
        <p:nvSpPr>
          <p:cNvPr id="67594" name="Rectangle 16"/>
          <p:cNvSpPr>
            <a:spLocks noChangeArrowheads="1"/>
          </p:cNvSpPr>
          <p:nvPr/>
        </p:nvSpPr>
        <p:spPr bwMode="auto">
          <a:xfrm>
            <a:off x="1295400" y="29718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0000"/>
                </a:solidFill>
              </a:rPr>
              <a:t>四</a:t>
            </a:r>
          </a:p>
        </p:txBody>
      </p:sp>
      <p:sp>
        <p:nvSpPr>
          <p:cNvPr id="67595" name="Rectangle 17"/>
          <p:cNvSpPr>
            <a:spLocks noChangeArrowheads="1"/>
          </p:cNvSpPr>
          <p:nvPr/>
        </p:nvSpPr>
        <p:spPr bwMode="auto">
          <a:xfrm>
            <a:off x="2133600" y="1295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0000"/>
                </a:solidFill>
              </a:rPr>
              <a:t>顾</a:t>
            </a:r>
          </a:p>
        </p:txBody>
      </p:sp>
      <p:sp>
        <p:nvSpPr>
          <p:cNvPr id="67596" name="Rectangle 18"/>
          <p:cNvSpPr>
            <a:spLocks noChangeArrowheads="1"/>
          </p:cNvSpPr>
          <p:nvPr/>
        </p:nvSpPr>
        <p:spPr bwMode="auto">
          <a:xfrm>
            <a:off x="2971800" y="1295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0000"/>
                </a:solidFill>
              </a:rPr>
              <a:t>茅</a:t>
            </a:r>
          </a:p>
        </p:txBody>
      </p:sp>
      <p:sp>
        <p:nvSpPr>
          <p:cNvPr id="67597" name="Rectangle 19"/>
          <p:cNvSpPr>
            <a:spLocks noChangeArrowheads="1"/>
          </p:cNvSpPr>
          <p:nvPr/>
        </p:nvSpPr>
        <p:spPr bwMode="auto">
          <a:xfrm>
            <a:off x="3810000" y="1295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/>
              <a:t>庐</a:t>
            </a:r>
          </a:p>
        </p:txBody>
      </p:sp>
      <p:sp>
        <p:nvSpPr>
          <p:cNvPr id="67598" name="Rectangle 20"/>
          <p:cNvSpPr>
            <a:spLocks noChangeArrowheads="1"/>
          </p:cNvSpPr>
          <p:nvPr/>
        </p:nvSpPr>
        <p:spPr bwMode="auto">
          <a:xfrm>
            <a:off x="2133600" y="29718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0000"/>
                </a:solidFill>
              </a:rPr>
              <a:t>面</a:t>
            </a:r>
          </a:p>
        </p:txBody>
      </p:sp>
      <p:sp>
        <p:nvSpPr>
          <p:cNvPr id="67599" name="Rectangle 21"/>
          <p:cNvSpPr>
            <a:spLocks noChangeArrowheads="1"/>
          </p:cNvSpPr>
          <p:nvPr/>
        </p:nvSpPr>
        <p:spPr bwMode="auto">
          <a:xfrm>
            <a:off x="2971800" y="29718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0000"/>
                </a:solidFill>
              </a:rPr>
              <a:t>楚</a:t>
            </a:r>
          </a:p>
        </p:txBody>
      </p:sp>
      <p:sp>
        <p:nvSpPr>
          <p:cNvPr id="67600" name="Rectangle 22"/>
          <p:cNvSpPr>
            <a:spLocks noChangeArrowheads="1"/>
          </p:cNvSpPr>
          <p:nvPr/>
        </p:nvSpPr>
        <p:spPr bwMode="auto">
          <a:xfrm>
            <a:off x="3810000" y="29718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/>
              <a:t>歌</a:t>
            </a:r>
          </a:p>
        </p:txBody>
      </p:sp>
      <p:sp>
        <p:nvSpPr>
          <p:cNvPr id="67601" name="Rectangle 23"/>
          <p:cNvSpPr>
            <a:spLocks noChangeArrowheads="1"/>
          </p:cNvSpPr>
          <p:nvPr/>
        </p:nvSpPr>
        <p:spPr bwMode="auto">
          <a:xfrm>
            <a:off x="3810000" y="38862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0000"/>
                </a:solidFill>
              </a:rPr>
              <a:t>舞</a:t>
            </a:r>
          </a:p>
        </p:txBody>
      </p:sp>
      <p:sp>
        <p:nvSpPr>
          <p:cNvPr id="67602" name="Rectangle 24"/>
          <p:cNvSpPr>
            <a:spLocks noChangeArrowheads="1"/>
          </p:cNvSpPr>
          <p:nvPr/>
        </p:nvSpPr>
        <p:spPr bwMode="auto">
          <a:xfrm>
            <a:off x="3810000" y="48006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0000"/>
                </a:solidFill>
              </a:rPr>
              <a:t>升</a:t>
            </a:r>
          </a:p>
        </p:txBody>
      </p:sp>
      <p:sp>
        <p:nvSpPr>
          <p:cNvPr id="67603" name="Rectangle 27"/>
          <p:cNvSpPr>
            <a:spLocks noChangeArrowheads="1"/>
          </p:cNvSpPr>
          <p:nvPr/>
        </p:nvSpPr>
        <p:spPr bwMode="auto">
          <a:xfrm>
            <a:off x="3810000" y="5715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/>
              <a:t>平</a:t>
            </a:r>
          </a:p>
        </p:txBody>
      </p:sp>
      <p:sp>
        <p:nvSpPr>
          <p:cNvPr id="67604" name="Rectangle 28"/>
          <p:cNvSpPr>
            <a:spLocks noChangeArrowheads="1"/>
          </p:cNvSpPr>
          <p:nvPr/>
        </p:nvSpPr>
        <p:spPr bwMode="auto">
          <a:xfrm>
            <a:off x="8001000" y="1295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/>
              <a:t>纸</a:t>
            </a:r>
          </a:p>
        </p:txBody>
      </p:sp>
      <p:sp>
        <p:nvSpPr>
          <p:cNvPr id="67605" name="Rectangle 29"/>
          <p:cNvSpPr>
            <a:spLocks noChangeArrowheads="1"/>
          </p:cNvSpPr>
          <p:nvPr/>
        </p:nvSpPr>
        <p:spPr bwMode="auto">
          <a:xfrm>
            <a:off x="8001000" y="2057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0000"/>
                </a:solidFill>
              </a:rPr>
              <a:t>上</a:t>
            </a:r>
          </a:p>
        </p:txBody>
      </p:sp>
      <p:sp>
        <p:nvSpPr>
          <p:cNvPr id="67606" name="Rectangle 30"/>
          <p:cNvSpPr>
            <a:spLocks noChangeArrowheads="1"/>
          </p:cNvSpPr>
          <p:nvPr/>
        </p:nvSpPr>
        <p:spPr bwMode="auto">
          <a:xfrm>
            <a:off x="8001000" y="2819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0000"/>
                </a:solidFill>
              </a:rPr>
              <a:t>谈</a:t>
            </a:r>
          </a:p>
        </p:txBody>
      </p:sp>
      <p:sp>
        <p:nvSpPr>
          <p:cNvPr id="67607" name="Rectangle 31"/>
          <p:cNvSpPr>
            <a:spLocks noChangeArrowheads="1"/>
          </p:cNvSpPr>
          <p:nvPr/>
        </p:nvSpPr>
        <p:spPr bwMode="auto">
          <a:xfrm>
            <a:off x="8001000" y="3581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/>
              <a:t>兵</a:t>
            </a:r>
          </a:p>
        </p:txBody>
      </p:sp>
      <p:sp>
        <p:nvSpPr>
          <p:cNvPr id="67608" name="Rectangle 32"/>
          <p:cNvSpPr>
            <a:spLocks noChangeArrowheads="1"/>
          </p:cNvSpPr>
          <p:nvPr/>
        </p:nvSpPr>
        <p:spPr bwMode="auto">
          <a:xfrm>
            <a:off x="5486400" y="5715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0000"/>
                </a:solidFill>
              </a:rPr>
              <a:t>世</a:t>
            </a:r>
          </a:p>
        </p:txBody>
      </p:sp>
      <p:sp>
        <p:nvSpPr>
          <p:cNvPr id="67609" name="Rectangle 33"/>
          <p:cNvSpPr>
            <a:spLocks noChangeArrowheads="1"/>
          </p:cNvSpPr>
          <p:nvPr/>
        </p:nvSpPr>
        <p:spPr bwMode="auto">
          <a:xfrm>
            <a:off x="8675688" y="5157788"/>
            <a:ext cx="576262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0000"/>
                </a:solidFill>
              </a:rPr>
              <a:t>镳</a:t>
            </a:r>
          </a:p>
        </p:txBody>
      </p:sp>
      <p:sp>
        <p:nvSpPr>
          <p:cNvPr id="67610" name="Rectangle 34"/>
          <p:cNvSpPr>
            <a:spLocks noChangeArrowheads="1"/>
          </p:cNvSpPr>
          <p:nvPr/>
        </p:nvSpPr>
        <p:spPr bwMode="auto">
          <a:xfrm>
            <a:off x="8001000" y="51816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0000"/>
                </a:solidFill>
              </a:rPr>
              <a:t>扬</a:t>
            </a:r>
          </a:p>
        </p:txBody>
      </p:sp>
      <p:sp>
        <p:nvSpPr>
          <p:cNvPr id="67611" name="Rectangle 35"/>
          <p:cNvSpPr>
            <a:spLocks noChangeArrowheads="1"/>
          </p:cNvSpPr>
          <p:nvPr/>
        </p:nvSpPr>
        <p:spPr bwMode="auto">
          <a:xfrm>
            <a:off x="7162800" y="51816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/>
              <a:t>道</a:t>
            </a:r>
          </a:p>
        </p:txBody>
      </p:sp>
      <p:sp>
        <p:nvSpPr>
          <p:cNvPr id="67612" name="Rectangle 36"/>
          <p:cNvSpPr>
            <a:spLocks noChangeArrowheads="1"/>
          </p:cNvSpPr>
          <p:nvPr/>
        </p:nvSpPr>
        <p:spPr bwMode="auto">
          <a:xfrm>
            <a:off x="6324600" y="51816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0000"/>
                </a:solidFill>
              </a:rPr>
              <a:t>分</a:t>
            </a:r>
          </a:p>
        </p:txBody>
      </p:sp>
      <p:sp>
        <p:nvSpPr>
          <p:cNvPr id="67613" name="Rectangle 37"/>
          <p:cNvSpPr>
            <a:spLocks noChangeArrowheads="1"/>
          </p:cNvSpPr>
          <p:nvPr/>
        </p:nvSpPr>
        <p:spPr bwMode="auto">
          <a:xfrm>
            <a:off x="6324600" y="44196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0000"/>
                </a:solidFill>
              </a:rPr>
              <a:t>三</a:t>
            </a:r>
          </a:p>
        </p:txBody>
      </p:sp>
      <p:sp>
        <p:nvSpPr>
          <p:cNvPr id="67614" name="Rectangle 38"/>
          <p:cNvSpPr>
            <a:spLocks noChangeArrowheads="1"/>
          </p:cNvSpPr>
          <p:nvPr/>
        </p:nvSpPr>
        <p:spPr bwMode="auto">
          <a:xfrm>
            <a:off x="6324600" y="2819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0000"/>
                </a:solidFill>
              </a:rPr>
              <a:t>入</a:t>
            </a:r>
          </a:p>
        </p:txBody>
      </p:sp>
      <p:sp>
        <p:nvSpPr>
          <p:cNvPr id="67615" name="Rectangle 39"/>
          <p:cNvSpPr>
            <a:spLocks noChangeArrowheads="1"/>
          </p:cNvSpPr>
          <p:nvPr/>
        </p:nvSpPr>
        <p:spPr bwMode="auto">
          <a:xfrm>
            <a:off x="5486400" y="3581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0000"/>
                </a:solidFill>
              </a:rPr>
              <a:t>草</a:t>
            </a:r>
          </a:p>
        </p:txBody>
      </p:sp>
      <p:sp>
        <p:nvSpPr>
          <p:cNvPr id="67616" name="Rectangle 40"/>
          <p:cNvSpPr>
            <a:spLocks noChangeArrowheads="1"/>
          </p:cNvSpPr>
          <p:nvPr/>
        </p:nvSpPr>
        <p:spPr bwMode="auto">
          <a:xfrm>
            <a:off x="6324600" y="3581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/>
              <a:t>木</a:t>
            </a:r>
          </a:p>
        </p:txBody>
      </p:sp>
      <p:sp>
        <p:nvSpPr>
          <p:cNvPr id="67617" name="Rectangle 41"/>
          <p:cNvSpPr>
            <a:spLocks noChangeArrowheads="1"/>
          </p:cNvSpPr>
          <p:nvPr/>
        </p:nvSpPr>
        <p:spPr bwMode="auto">
          <a:xfrm>
            <a:off x="7162800" y="3581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0000"/>
                </a:solidFill>
              </a:rPr>
              <a:t>皆</a:t>
            </a:r>
          </a:p>
        </p:txBody>
      </p:sp>
      <p:sp>
        <p:nvSpPr>
          <p:cNvPr id="67618" name="Rectangle 44"/>
          <p:cNvSpPr>
            <a:spLocks noChangeArrowheads="1"/>
          </p:cNvSpPr>
          <p:nvPr/>
        </p:nvSpPr>
        <p:spPr bwMode="auto">
          <a:xfrm>
            <a:off x="2514600" y="1890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67619" name="Rectangle 45"/>
          <p:cNvSpPr>
            <a:spLocks noChangeArrowheads="1"/>
          </p:cNvSpPr>
          <p:nvPr/>
        </p:nvSpPr>
        <p:spPr bwMode="auto">
          <a:xfrm>
            <a:off x="2971800" y="5715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0000"/>
                </a:solidFill>
              </a:rPr>
              <a:t>太</a:t>
            </a:r>
          </a:p>
        </p:txBody>
      </p:sp>
      <p:sp>
        <p:nvSpPr>
          <p:cNvPr id="67620" name="Rectangle 46"/>
          <p:cNvSpPr>
            <a:spLocks noChangeArrowheads="1"/>
          </p:cNvSpPr>
          <p:nvPr/>
        </p:nvSpPr>
        <p:spPr bwMode="auto">
          <a:xfrm>
            <a:off x="4648200" y="5715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0000"/>
                </a:solidFill>
              </a:rPr>
              <a:t>盛</a:t>
            </a:r>
          </a:p>
        </p:txBody>
      </p:sp>
      <p:sp>
        <p:nvSpPr>
          <p:cNvPr id="67621" name="Rectangle 47"/>
          <p:cNvSpPr>
            <a:spLocks noChangeArrowheads="1"/>
          </p:cNvSpPr>
          <p:nvPr/>
        </p:nvSpPr>
        <p:spPr bwMode="auto">
          <a:xfrm>
            <a:off x="6400800" y="1295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0000"/>
                </a:solidFill>
              </a:rPr>
              <a:t>洛</a:t>
            </a:r>
          </a:p>
        </p:txBody>
      </p:sp>
      <p:sp>
        <p:nvSpPr>
          <p:cNvPr id="67622" name="Rectangle 48"/>
          <p:cNvSpPr>
            <a:spLocks noChangeArrowheads="1"/>
          </p:cNvSpPr>
          <p:nvPr/>
        </p:nvSpPr>
        <p:spPr bwMode="auto">
          <a:xfrm>
            <a:off x="7162800" y="1295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0000"/>
                </a:solidFill>
              </a:rPr>
              <a:t>阳</a:t>
            </a:r>
          </a:p>
        </p:txBody>
      </p:sp>
      <p:sp>
        <p:nvSpPr>
          <p:cNvPr id="67623" name="Rectangle 49"/>
          <p:cNvSpPr>
            <a:spLocks noChangeArrowheads="1"/>
          </p:cNvSpPr>
          <p:nvPr/>
        </p:nvSpPr>
        <p:spPr bwMode="auto">
          <a:xfrm>
            <a:off x="8718550" y="1295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0000"/>
                </a:solidFill>
              </a:rPr>
              <a:t>贵</a:t>
            </a:r>
          </a:p>
        </p:txBody>
      </p:sp>
      <p:sp>
        <p:nvSpPr>
          <p:cNvPr id="67624" name="WordArt 52"/>
          <p:cNvSpPr>
            <a:spLocks noChangeArrowheads="1" noChangeShapeType="1" noTextEdit="1"/>
          </p:cNvSpPr>
          <p:nvPr/>
        </p:nvSpPr>
        <p:spPr bwMode="auto">
          <a:xfrm rot="5400000">
            <a:off x="-990600" y="4572000"/>
            <a:ext cx="2895600" cy="914400"/>
          </a:xfrm>
          <a:prstGeom prst="rect">
            <a:avLst/>
          </a:prstGeom>
        </p:spPr>
        <p:txBody>
          <a:bodyPr vert="eaVert" wrap="none" fromWordArt="1">
            <a:prstTxWarp prst="textWave4">
              <a:avLst>
                <a:gd name="adj1" fmla="val 13005"/>
                <a:gd name="adj2" fmla="val 472"/>
              </a:avLst>
            </a:prstTxWarp>
          </a:bodyPr>
          <a:lstStyle/>
          <a:p>
            <a:pPr algn="ctr" fontAlgn="auto"/>
            <a:r>
              <a:rPr lang="zh-CN" alt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/>
                  </a:outerShdw>
                </a:effectLst>
                <a:latin typeface="华文行楷"/>
              </a:rPr>
              <a:t>众志成城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09" name="Picture 2" descr="ANI_07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762000"/>
            <a:ext cx="15811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4" name="WordArt 4"/>
          <p:cNvSpPr>
            <a:spLocks noChangeArrowheads="1" noChangeShapeType="1" noTextEdit="1"/>
          </p:cNvSpPr>
          <p:nvPr/>
        </p:nvSpPr>
        <p:spPr bwMode="auto">
          <a:xfrm>
            <a:off x="2057400" y="4495800"/>
            <a:ext cx="5715000" cy="14255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zh-CN" alt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华文行楷"/>
              </a:rPr>
              <a:t>同学们，再接再厉喔</a:t>
            </a:r>
          </a:p>
        </p:txBody>
      </p:sp>
      <p:sp>
        <p:nvSpPr>
          <p:cNvPr id="68611" name="Text Box 5"/>
          <p:cNvSpPr txBox="1">
            <a:spLocks noChangeArrowheads="1"/>
          </p:cNvSpPr>
          <p:nvPr/>
        </p:nvSpPr>
        <p:spPr bwMode="auto">
          <a:xfrm>
            <a:off x="2895600" y="431800"/>
            <a:ext cx="536575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b="1">
                <a:latin typeface="华文行楷"/>
                <a:ea typeface="华文行楷"/>
                <a:cs typeface="华文行楷"/>
              </a:rPr>
              <a:t>中国是世界上历史最悠久的国家之一，</a:t>
            </a:r>
          </a:p>
          <a:p>
            <a:r>
              <a:rPr lang="zh-CN" altLang="en-US" b="1">
                <a:latin typeface="华文行楷"/>
                <a:ea typeface="华文行楷"/>
                <a:cs typeface="华文行楷"/>
              </a:rPr>
              <a:t>在漫长的历史长河中，产生了大量的成</a:t>
            </a:r>
          </a:p>
          <a:p>
            <a:r>
              <a:rPr lang="zh-CN" altLang="en-US" b="1">
                <a:latin typeface="华文行楷"/>
                <a:ea typeface="华文行楷"/>
                <a:cs typeface="华文行楷"/>
              </a:rPr>
              <a:t>语和典故，这些都是我国语言文化的精</a:t>
            </a:r>
          </a:p>
          <a:p>
            <a:r>
              <a:rPr lang="zh-CN" altLang="en-US" b="1">
                <a:latin typeface="华文行楷"/>
                <a:ea typeface="华文行楷"/>
                <a:cs typeface="华文行楷"/>
              </a:rPr>
              <a:t>华，它们往往都蕴藏着深刻的哲理和聪</a:t>
            </a:r>
          </a:p>
          <a:p>
            <a:r>
              <a:rPr lang="zh-CN" altLang="en-US" b="1">
                <a:latin typeface="华文行楷"/>
                <a:ea typeface="华文行楷"/>
                <a:cs typeface="华文行楷"/>
              </a:rPr>
              <a:t>颖的智慧。熟悉这些成语历史知识，了</a:t>
            </a:r>
          </a:p>
          <a:p>
            <a:r>
              <a:rPr lang="zh-CN" altLang="en-US" b="1">
                <a:latin typeface="华文行楷"/>
                <a:ea typeface="华文行楷"/>
                <a:cs typeface="华文行楷"/>
              </a:rPr>
              <a:t>解他们的来龙去脉，不仅可以培养和提</a:t>
            </a:r>
          </a:p>
          <a:p>
            <a:r>
              <a:rPr lang="zh-CN" altLang="en-US" b="1">
                <a:latin typeface="华文行楷"/>
                <a:ea typeface="华文行楷"/>
                <a:cs typeface="华文行楷"/>
              </a:rPr>
              <a:t>高我们的阅读历史读物的能力，也有助</a:t>
            </a:r>
          </a:p>
          <a:p>
            <a:r>
              <a:rPr lang="zh-CN" altLang="en-US" b="1">
                <a:latin typeface="华文行楷"/>
                <a:ea typeface="华文行楷"/>
                <a:cs typeface="华文行楷"/>
              </a:rPr>
              <a:t>于加深我们对历史知识的理解，增强历</a:t>
            </a:r>
          </a:p>
          <a:p>
            <a:r>
              <a:rPr lang="zh-CN" altLang="en-US" b="1">
                <a:latin typeface="华文行楷"/>
                <a:ea typeface="华文行楷"/>
                <a:cs typeface="华文行楷"/>
              </a:rPr>
              <a:t>史学习的趣味性。 </a:t>
            </a:r>
          </a:p>
          <a:p>
            <a:endParaRPr lang="zh-CN" altLang="en-US" b="1">
              <a:latin typeface="华文行楷"/>
              <a:ea typeface="华文行楷"/>
              <a:cs typeface="华文行楷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22250" y="1676400"/>
            <a:ext cx="88138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华文新魏"/>
                <a:ea typeface="华文新魏"/>
                <a:cs typeface="华文新魏"/>
              </a:rPr>
              <a:t>        </a:t>
            </a:r>
            <a:r>
              <a:rPr lang="zh-CN" altLang="zh-CN" sz="3200">
                <a:solidFill>
                  <a:srgbClr val="6600CC"/>
                </a:solidFill>
                <a:latin typeface="华文新魏"/>
                <a:ea typeface="华文新魏"/>
                <a:cs typeface="华文新魏"/>
              </a:rPr>
              <a:t>“天兵来杀妖，全为穷乡亲。打下南京城，就把田地分。”</a:t>
            </a:r>
            <a:r>
              <a:rPr lang="zh-CN" altLang="zh-CN" sz="3200">
                <a:solidFill>
                  <a:srgbClr val="FF0000"/>
                </a:solidFill>
                <a:latin typeface="华文新魏"/>
                <a:ea typeface="华文新魏"/>
                <a:cs typeface="华文新魏"/>
              </a:rPr>
              <a:t>这首曾在安徽芜糊地区流传的歌谣反映的历史事件是？</a:t>
            </a:r>
            <a:endParaRPr lang="en-US" altLang="zh-CN" sz="3200">
              <a:solidFill>
                <a:srgbClr val="FF0000"/>
              </a:solidFill>
              <a:latin typeface="华文新魏"/>
              <a:ea typeface="华文新魏"/>
              <a:cs typeface="华文新魏"/>
            </a:endParaRPr>
          </a:p>
          <a:p>
            <a:endParaRPr lang="en-US" altLang="zh-CN" b="1"/>
          </a:p>
          <a:p>
            <a:endParaRPr lang="en-US" altLang="zh-CN" b="1"/>
          </a:p>
          <a:p>
            <a:pPr algn="ctr"/>
            <a:r>
              <a:rPr lang="zh-CN" altLang="zh-CN" sz="3600" b="1">
                <a:latin typeface="黑体" pitchFamily="2" charset="-122"/>
                <a:ea typeface="黑体" pitchFamily="2" charset="-122"/>
              </a:rPr>
              <a:t>太平天国</a:t>
            </a:r>
          </a:p>
          <a:p>
            <a:endParaRPr lang="zh-CN" altLang="en-US">
              <a:solidFill>
                <a:srgbClr val="FF0000"/>
              </a:solidFill>
              <a:latin typeface="华文新魏"/>
              <a:ea typeface="华文新魏"/>
              <a:cs typeface="华文新魏"/>
            </a:endParaRPr>
          </a:p>
        </p:txBody>
      </p:sp>
      <p:sp>
        <p:nvSpPr>
          <p:cNvPr id="18434" name="WordArt 7"/>
          <p:cNvSpPr>
            <a:spLocks noChangeArrowheads="1" noChangeShapeType="1" noTextEdit="1"/>
          </p:cNvSpPr>
          <p:nvPr/>
        </p:nvSpPr>
        <p:spPr bwMode="auto">
          <a:xfrm>
            <a:off x="685800" y="304800"/>
            <a:ext cx="7239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/>
                <a:ea typeface="宋体"/>
              </a:rPr>
              <a:t>B</a:t>
            </a:r>
            <a:endParaRPr lang="zh-CN" altLang="en-US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宋体"/>
              <a:ea typeface="宋体"/>
            </a:endParaRPr>
          </a:p>
        </p:txBody>
      </p:sp>
      <p:pic>
        <p:nvPicPr>
          <p:cNvPr id="18435" name="Picture 8" descr="2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4267200"/>
            <a:ext cx="2819400" cy="22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WordArt 2"/>
          <p:cNvSpPr>
            <a:spLocks noChangeArrowheads="1" noChangeShapeType="1" noTextEdit="1"/>
          </p:cNvSpPr>
          <p:nvPr/>
        </p:nvSpPr>
        <p:spPr bwMode="auto">
          <a:xfrm>
            <a:off x="457200" y="228600"/>
            <a:ext cx="914400" cy="1295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/>
                <a:ea typeface="宋体"/>
              </a:rPr>
              <a:t>C</a:t>
            </a:r>
            <a:endParaRPr lang="zh-CN" altLang="en-US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宋体"/>
              <a:ea typeface="宋体"/>
            </a:endParaRPr>
          </a:p>
        </p:txBody>
      </p:sp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425450" y="1371600"/>
            <a:ext cx="8718550" cy="435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华文新魏"/>
                <a:ea typeface="华文新魏"/>
                <a:cs typeface="华文新魏"/>
              </a:rPr>
              <a:t>        两晋时，有两个志向远大的青年──祖逖</a:t>
            </a:r>
          </a:p>
          <a:p>
            <a:r>
              <a:rPr lang="zh-CN" altLang="en-US" sz="3200">
                <a:solidFill>
                  <a:srgbClr val="FF0000"/>
                </a:solidFill>
                <a:latin typeface="华文新魏"/>
                <a:ea typeface="华文新魏"/>
                <a:cs typeface="华文新魏"/>
              </a:rPr>
              <a:t>与刘琨，他们是好朋友，而且住在一起。面对</a:t>
            </a:r>
          </a:p>
          <a:p>
            <a:r>
              <a:rPr lang="zh-CN" altLang="en-US" sz="3200">
                <a:solidFill>
                  <a:srgbClr val="FF0000"/>
                </a:solidFill>
                <a:latin typeface="华文新魏"/>
                <a:ea typeface="华文新魏"/>
                <a:cs typeface="华文新魏"/>
              </a:rPr>
              <a:t>黑暗的社会现实，他们都感到十分悲愤。一天</a:t>
            </a:r>
          </a:p>
          <a:p>
            <a:r>
              <a:rPr lang="zh-CN" altLang="en-US" sz="3200">
                <a:solidFill>
                  <a:srgbClr val="FF0000"/>
                </a:solidFill>
                <a:latin typeface="华文新魏"/>
                <a:ea typeface="华文新魏"/>
                <a:cs typeface="华文新魏"/>
              </a:rPr>
              <a:t>夜里，祖逖辗转反侧，因担忧国事而不能成眠，</a:t>
            </a:r>
          </a:p>
          <a:p>
            <a:r>
              <a:rPr lang="zh-CN" altLang="en-US" sz="3200">
                <a:solidFill>
                  <a:srgbClr val="FF0000"/>
                </a:solidFill>
                <a:latin typeface="华文新魏"/>
                <a:ea typeface="华文新魏"/>
                <a:cs typeface="华文新魏"/>
              </a:rPr>
              <a:t>后来听到鸡叫声，受到启发，遂唤醒刘琨，与</a:t>
            </a:r>
          </a:p>
          <a:p>
            <a:r>
              <a:rPr lang="zh-CN" altLang="en-US" sz="3200">
                <a:solidFill>
                  <a:srgbClr val="FF0000"/>
                </a:solidFill>
                <a:latin typeface="华文新魏"/>
                <a:ea typeface="华文新魏"/>
                <a:cs typeface="华文新魏"/>
              </a:rPr>
              <a:t>之一起舞剑。从此以后，他们听到半夜鸡叫，</a:t>
            </a:r>
          </a:p>
          <a:p>
            <a:r>
              <a:rPr lang="zh-CN" altLang="en-US" sz="3200">
                <a:solidFill>
                  <a:srgbClr val="FF0000"/>
                </a:solidFill>
                <a:latin typeface="华文新魏"/>
                <a:ea typeface="华文新魏"/>
                <a:cs typeface="华文新魏"/>
              </a:rPr>
              <a:t>就起床舞剑，刻苦练武。</a:t>
            </a:r>
          </a:p>
          <a:p>
            <a:r>
              <a:rPr lang="zh-CN" altLang="en-US" sz="3200">
                <a:solidFill>
                  <a:srgbClr val="FF0000"/>
                </a:solidFill>
                <a:latin typeface="华文新魏"/>
                <a:ea typeface="华文新魏"/>
                <a:cs typeface="华文新魏"/>
              </a:rPr>
              <a:t>　　由此产生的成语是什么? </a:t>
            </a:r>
          </a:p>
          <a:p>
            <a:endParaRPr lang="zh-CN" altLang="en-US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79388" y="5303838"/>
            <a:ext cx="885190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>
                <a:latin typeface="黑体" pitchFamily="2" charset="-122"/>
                <a:ea typeface="黑体" pitchFamily="2" charset="-122"/>
              </a:rPr>
              <a:t>    </a:t>
            </a:r>
            <a:r>
              <a:rPr lang="zh-CN" altLang="en-US" sz="3200" b="1">
                <a:latin typeface="黑体" pitchFamily="2" charset="-122"/>
                <a:ea typeface="黑体" pitchFamily="2" charset="-122"/>
              </a:rPr>
              <a:t>闻鸡起舞 比喻有志者抓紧时机练好本领，以</a:t>
            </a:r>
          </a:p>
          <a:p>
            <a:r>
              <a:rPr lang="zh-CN" altLang="en-US" sz="3200" b="1">
                <a:latin typeface="黑体" pitchFamily="2" charset="-122"/>
                <a:ea typeface="黑体" pitchFamily="2" charset="-122"/>
              </a:rPr>
              <a:t>便一旦需要就可以付诸行动。</a:t>
            </a:r>
          </a:p>
          <a:p>
            <a:r>
              <a:rPr lang="zh-CN" altLang="en-US" sz="3200" b="1">
                <a:solidFill>
                  <a:srgbClr val="890000"/>
                </a:solidFill>
                <a:latin typeface="黑体" pitchFamily="2" charset="-122"/>
                <a:ea typeface="黑体" pitchFamily="2" charset="-122"/>
              </a:rPr>
              <a:t>    语源 :</a:t>
            </a:r>
            <a:r>
              <a:rPr lang="zh-CN" altLang="en-US" sz="3200" b="1">
                <a:latin typeface="黑体" pitchFamily="2" charset="-122"/>
                <a:ea typeface="黑体" pitchFamily="2" charset="-122"/>
              </a:rPr>
              <a:t>《晋书</a:t>
            </a:r>
            <a:r>
              <a:rPr lang="zh-CN" altLang="en-US" sz="3200" b="1">
                <a:ea typeface="黑体" pitchFamily="2" charset="-122"/>
              </a:rPr>
              <a:t>‧</a:t>
            </a:r>
            <a:r>
              <a:rPr lang="zh-CN" altLang="en-US" sz="3200" b="1">
                <a:latin typeface="黑体" pitchFamily="2" charset="-122"/>
                <a:ea typeface="黑体" pitchFamily="2" charset="-122"/>
              </a:rPr>
              <a:t>祖逖传》：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WordArt 2"/>
          <p:cNvSpPr>
            <a:spLocks noChangeArrowheads="1" noChangeShapeType="1" noTextEdit="1"/>
          </p:cNvSpPr>
          <p:nvPr/>
        </p:nvSpPr>
        <p:spPr bwMode="auto">
          <a:xfrm>
            <a:off x="457200" y="228600"/>
            <a:ext cx="914400" cy="1295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/>
                <a:ea typeface="宋体"/>
              </a:rPr>
              <a:t>C</a:t>
            </a:r>
            <a:endParaRPr lang="zh-CN" altLang="en-US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宋体"/>
              <a:ea typeface="宋体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25450" y="1371600"/>
            <a:ext cx="8467725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华文新魏"/>
                <a:ea typeface="华文新魏"/>
                <a:cs typeface="华文新魏"/>
              </a:rPr>
              <a:t>        </a:t>
            </a:r>
            <a:r>
              <a:rPr lang="zh-CN" altLang="zh-CN" sz="3200">
                <a:solidFill>
                  <a:srgbClr val="FF0000"/>
                </a:solidFill>
                <a:latin typeface="华文新魏"/>
                <a:ea typeface="华文新魏"/>
                <a:cs typeface="华文新魏"/>
              </a:rPr>
              <a:t>清末爱国诗人丘逢甲在《春愁》中写道：</a:t>
            </a:r>
            <a:r>
              <a:rPr lang="zh-CN" altLang="zh-CN" sz="3200">
                <a:solidFill>
                  <a:srgbClr val="6600CC"/>
                </a:solidFill>
                <a:latin typeface="华文新魏"/>
                <a:ea typeface="华文新魏"/>
                <a:cs typeface="华文新魏"/>
              </a:rPr>
              <a:t>“春愁难遣强看山，往事惊心泪欲潸，四百万人同一哭，去年今日割台湾。” </a:t>
            </a:r>
            <a:r>
              <a:rPr lang="zh-CN" altLang="zh-CN" sz="3200">
                <a:solidFill>
                  <a:srgbClr val="FF0000"/>
                </a:solidFill>
                <a:latin typeface="华文新魏"/>
                <a:ea typeface="华文新魏"/>
                <a:cs typeface="华文新魏"/>
              </a:rPr>
              <a:t>与该诗有关的历史事件是？</a:t>
            </a:r>
            <a:endParaRPr lang="en-US" altLang="zh-CN" sz="3200">
              <a:solidFill>
                <a:srgbClr val="FF0000"/>
              </a:solidFill>
              <a:latin typeface="华文新魏"/>
              <a:ea typeface="华文新魏"/>
              <a:cs typeface="华文新魏"/>
            </a:endParaRPr>
          </a:p>
          <a:p>
            <a:endParaRPr lang="en-US" altLang="zh-CN" b="1"/>
          </a:p>
          <a:p>
            <a:pPr algn="ctr"/>
            <a:r>
              <a:rPr lang="zh-CN" altLang="zh-CN" sz="3600" b="1">
                <a:latin typeface="黑体" pitchFamily="2" charset="-122"/>
                <a:ea typeface="黑体" pitchFamily="2" charset="-122"/>
              </a:rPr>
              <a:t>甲午中日战争</a:t>
            </a:r>
          </a:p>
          <a:p>
            <a:endParaRPr lang="zh-CN" altLang="en-US"/>
          </a:p>
        </p:txBody>
      </p:sp>
      <p:pic>
        <p:nvPicPr>
          <p:cNvPr id="20483" name="Picture 5" descr="2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3962400"/>
            <a:ext cx="2819400" cy="22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2"/>
          <p:cNvSpPr txBox="1">
            <a:spLocks noChangeArrowheads="1"/>
          </p:cNvSpPr>
          <p:nvPr/>
        </p:nvSpPr>
        <p:spPr bwMode="auto">
          <a:xfrm>
            <a:off x="0" y="549275"/>
            <a:ext cx="9036050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000000"/>
                </a:solidFill>
                <a:latin typeface="华文新魏"/>
                <a:ea typeface="华文新魏"/>
                <a:cs typeface="华文新魏"/>
              </a:rPr>
              <a:t/>
            </a:r>
            <a:br>
              <a:rPr lang="zh-CN" altLang="en-US" sz="3200">
                <a:solidFill>
                  <a:srgbClr val="000000"/>
                </a:solidFill>
                <a:latin typeface="华文新魏"/>
                <a:ea typeface="华文新魏"/>
                <a:cs typeface="华文新魏"/>
              </a:rPr>
            </a:br>
            <a:r>
              <a:rPr lang="zh-CN" altLang="en-US" sz="3200">
                <a:solidFill>
                  <a:srgbClr val="000000"/>
                </a:solidFill>
                <a:latin typeface="华文新魏"/>
                <a:ea typeface="华文新魏"/>
                <a:cs typeface="华文新魏"/>
              </a:rPr>
              <a:t>         </a:t>
            </a:r>
            <a:r>
              <a:rPr lang="zh-CN" altLang="en-US" sz="3200">
                <a:solidFill>
                  <a:srgbClr val="FF0000"/>
                </a:solidFill>
                <a:latin typeface="华文新魏"/>
                <a:ea typeface="华文新魏"/>
                <a:cs typeface="华文新魏"/>
              </a:rPr>
              <a:t>刘备死后，其子刘禅继位，是为蜀后主，可惜他并非做君主的人才。随着诸葛亮等元老去世，蜀国朝政日渐腐败，最后更向魏投降。魏王封他为安乐公，并迫使他迁到洛阳。有一天，魏王宴请刘禅，并找来四川人作表演。身边的人都为刘禅而感伤，刘禅却喜笑自若。其后，魏王问他是否思念蜀国，刘禅答道：</a:t>
            </a:r>
            <a:r>
              <a:rPr lang="zh-CN" altLang="en-US" sz="3200">
                <a:solidFill>
                  <a:srgbClr val="FF0000"/>
                </a:solidFill>
                <a:ea typeface="华文新魏"/>
                <a:cs typeface="华文新魏"/>
              </a:rPr>
              <a:t>“</a:t>
            </a:r>
            <a:r>
              <a:rPr lang="zh-CN" altLang="en-US" sz="3200">
                <a:solidFill>
                  <a:srgbClr val="FF0000"/>
                </a:solidFill>
                <a:latin typeface="华文新魏"/>
                <a:ea typeface="华文新魏"/>
                <a:cs typeface="华文新魏"/>
              </a:rPr>
              <a:t>我在这里很快乐，不会想念蜀国。</a:t>
            </a:r>
            <a:r>
              <a:rPr lang="zh-CN" altLang="en-US" sz="3200">
                <a:solidFill>
                  <a:srgbClr val="FF0000"/>
                </a:solidFill>
                <a:ea typeface="华文新魏"/>
                <a:cs typeface="华文新魏"/>
              </a:rPr>
              <a:t>”</a:t>
            </a:r>
            <a:r>
              <a:rPr lang="zh-CN" altLang="en-US" sz="3200">
                <a:solidFill>
                  <a:srgbClr val="FF0000"/>
                </a:solidFill>
                <a:latin typeface="华文新魏"/>
                <a:ea typeface="华文新魏"/>
                <a:cs typeface="华文新魏"/>
              </a:rPr>
              <a:t> </a:t>
            </a:r>
            <a:r>
              <a:rPr lang="zh-CN" altLang="en-US" sz="3200">
                <a:solidFill>
                  <a:srgbClr val="000000"/>
                </a:solidFill>
                <a:latin typeface="华文新魏"/>
                <a:ea typeface="华文新魏"/>
                <a:cs typeface="华文新魏"/>
              </a:rPr>
              <a:t>　　　　　　　　　　　　　　　　　　　　　　　</a:t>
            </a:r>
          </a:p>
          <a:p>
            <a:r>
              <a:rPr lang="zh-CN" altLang="en-US" sz="3200">
                <a:solidFill>
                  <a:srgbClr val="FF0000"/>
                </a:solidFill>
                <a:latin typeface="华文新魏"/>
                <a:ea typeface="华文新魏"/>
                <a:cs typeface="华文新魏"/>
              </a:rPr>
              <a:t>　　由此产生的成语是什么? </a:t>
            </a:r>
            <a:r>
              <a:rPr lang="zh-CN" altLang="en-US"/>
              <a:t> </a:t>
            </a:r>
          </a:p>
        </p:txBody>
      </p:sp>
      <p:sp>
        <p:nvSpPr>
          <p:cNvPr id="21506" name="WordArt 3"/>
          <p:cNvSpPr>
            <a:spLocks noChangeArrowheads="1" noChangeShapeType="1" noTextEdit="1"/>
          </p:cNvSpPr>
          <p:nvPr/>
        </p:nvSpPr>
        <p:spPr bwMode="auto">
          <a:xfrm>
            <a:off x="468313" y="0"/>
            <a:ext cx="838200" cy="1447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/>
                <a:ea typeface="宋体"/>
              </a:rPr>
              <a:t>D</a:t>
            </a:r>
            <a:endParaRPr lang="zh-CN" altLang="en-US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宋体"/>
              <a:ea typeface="宋体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0" y="5516563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>
                <a:latin typeface="Arial" charset="0"/>
                <a:cs typeface="Arial" charset="0"/>
              </a:rPr>
              <a:t>         </a:t>
            </a:r>
            <a:r>
              <a:rPr lang="zh-CN" altLang="en-US" sz="2800" b="1">
                <a:latin typeface="黑体" pitchFamily="2" charset="-122"/>
                <a:ea typeface="黑体" pitchFamily="2" charset="-122"/>
              </a:rPr>
              <a:t>人们常把乐以忘返或乐而忘本,无故国故土之思,</a:t>
            </a:r>
          </a:p>
          <a:p>
            <a:r>
              <a:rPr lang="zh-CN" altLang="en-US" sz="2800" b="1">
                <a:latin typeface="黑体" pitchFamily="2" charset="-122"/>
                <a:ea typeface="黑体" pitchFamily="2" charset="-122"/>
              </a:rPr>
              <a:t>称作</a:t>
            </a:r>
            <a:r>
              <a:rPr lang="zh-CN" altLang="en-US" sz="2800" b="1">
                <a:ea typeface="黑体" pitchFamily="2" charset="-122"/>
              </a:rPr>
              <a:t>“</a:t>
            </a:r>
            <a:r>
              <a:rPr lang="zh-CN" altLang="en-US" sz="2800" b="1">
                <a:solidFill>
                  <a:srgbClr val="E10900"/>
                </a:solidFill>
                <a:latin typeface="黑体" pitchFamily="2" charset="-122"/>
                <a:ea typeface="黑体" pitchFamily="2" charset="-122"/>
              </a:rPr>
              <a:t>乐不思蜀</a:t>
            </a:r>
            <a:r>
              <a:rPr lang="zh-CN" altLang="en-US" sz="2800" b="1">
                <a:ea typeface="黑体" pitchFamily="2" charset="-122"/>
              </a:rPr>
              <a:t>”</a:t>
            </a:r>
            <a:r>
              <a:rPr lang="zh-CN" altLang="en-US" sz="2800" b="1">
                <a:latin typeface="黑体" pitchFamily="2" charset="-122"/>
                <a:ea typeface="黑体" pitchFamily="2" charset="-122"/>
              </a:rPr>
              <a:t>  语源   《三国志．蜀书．后主传》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utoUpdateAnimBg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1135</TotalTime>
  <Words>2653</Words>
  <PresentationFormat>全屏显示(4:3)</PresentationFormat>
  <Paragraphs>334</Paragraphs>
  <Slides>55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演示文稿设计模板</vt:lpstr>
      </vt:variant>
      <vt:variant>
        <vt:i4>1</vt:i4>
      </vt:variant>
      <vt:variant>
        <vt:lpstr>幻灯片标题</vt:lpstr>
      </vt:variant>
      <vt:variant>
        <vt:i4>55</vt:i4>
      </vt:variant>
    </vt:vector>
  </HeadingPairs>
  <TitlesOfParts>
    <vt:vector size="69" baseType="lpstr">
      <vt:lpstr>Times New Roman</vt:lpstr>
      <vt:lpstr>宋体</vt:lpstr>
      <vt:lpstr>Arial</vt:lpstr>
      <vt:lpstr>Calibri</vt:lpstr>
      <vt:lpstr>华文彩云</vt:lpstr>
      <vt:lpstr>华文行楷</vt:lpstr>
      <vt:lpstr>华文琥珀</vt:lpstr>
      <vt:lpstr>MingLiU</vt:lpstr>
      <vt:lpstr>华文新魏</vt:lpstr>
      <vt:lpstr>黑体</vt:lpstr>
      <vt:lpstr>Wingdings</vt:lpstr>
      <vt:lpstr>仿宋_GB2312</vt:lpstr>
      <vt:lpstr>方正舒体</vt:lpstr>
      <vt:lpstr>默认设计模板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  <vt:lpstr>幻灯片 32</vt:lpstr>
      <vt:lpstr>幻灯片 33</vt:lpstr>
      <vt:lpstr>激流 勇进</vt:lpstr>
      <vt:lpstr>幻灯片 35</vt:lpstr>
      <vt:lpstr>幻灯片 36</vt:lpstr>
      <vt:lpstr>幻灯片 37</vt:lpstr>
      <vt:lpstr>幻灯片 38</vt:lpstr>
      <vt:lpstr>幻灯片 39</vt:lpstr>
      <vt:lpstr>幻灯片 40</vt:lpstr>
      <vt:lpstr>幻灯片 41</vt:lpstr>
      <vt:lpstr>幻灯片 42</vt:lpstr>
      <vt:lpstr>幻灯片 43</vt:lpstr>
      <vt:lpstr>风险提速</vt:lpstr>
      <vt:lpstr>幻灯片 45</vt:lpstr>
      <vt:lpstr>幻灯片 46</vt:lpstr>
      <vt:lpstr>幻灯片 47</vt:lpstr>
      <vt:lpstr>幻灯片 48</vt:lpstr>
      <vt:lpstr>幻灯片 49</vt:lpstr>
      <vt:lpstr>幻灯片 50</vt:lpstr>
      <vt:lpstr>幻灯片 51</vt:lpstr>
      <vt:lpstr>幻灯片 52</vt:lpstr>
      <vt:lpstr>幻灯片 53</vt:lpstr>
      <vt:lpstr>幻灯片 54</vt:lpstr>
      <vt:lpstr>幻灯片 55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1601-01-01T00:00:00Z</dcterms:created>
  <dcterms:modified xsi:type="dcterms:W3CDTF">2016-04-14T12:12:37Z</dcterms:modified>
</cp:coreProperties>
</file>