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2" r:id="rId9"/>
    <p:sldId id="263" r:id="rId10"/>
    <p:sldId id="265" r:id="rId11"/>
    <p:sldId id="268" r:id="rId12"/>
    <p:sldId id="266" r:id="rId13"/>
    <p:sldId id="270" r:id="rId14"/>
    <p:sldId id="26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buFontTx/>
              <a:buNone/>
              <a:defRPr sz="14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 algn="ctr">
              <a:buFontTx/>
              <a:buNone/>
              <a:defRPr sz="14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DB1492CA-EE14-4344-9174-3DCACFA4442D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9E4F-2C32-4A5E-9473-171028B2C7F8}" type="datetimeFigureOut">
              <a:rPr lang="zh-CN" altLang="en-US" smtClean="0"/>
              <a:pPr/>
              <a:t>2018/4/8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8CD6-ED03-420F-8D94-B9008F018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786842" cy="1470025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探究：为什么说台湾自古以来就是中国的领土？</a:t>
            </a:r>
            <a:endParaRPr lang="zh-CN" altLang="en-US" sz="3200" b="1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3504" y="5000636"/>
            <a:ext cx="3571900" cy="10382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新疆兵团第四师六十六团一中 </a:t>
            </a:r>
            <a:endParaRPr lang="en-US" altLang="zh-CN" sz="2000" b="1" dirty="0" smtClean="0">
              <a:solidFill>
                <a:schemeClr val="tx1"/>
              </a:solidFill>
              <a:latin typeface="华文隶书" pitchFamily="2" charset="-122"/>
              <a:ea typeface="华文隶书" pitchFamily="2" charset="-122"/>
            </a:endParaRPr>
          </a:p>
          <a:p>
            <a:pPr algn="l"/>
            <a:r>
              <a:rPr lang="en-US" altLang="zh-CN" sz="20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                   </a:t>
            </a:r>
          </a:p>
          <a:p>
            <a:pPr algn="l"/>
            <a:r>
              <a:rPr lang="en-US" altLang="zh-CN" sz="20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              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李     慈               </a:t>
            </a:r>
            <a:endParaRPr lang="zh-CN" altLang="en-US" sz="2000" b="1" dirty="0">
              <a:solidFill>
                <a:schemeClr val="tx1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隶书" pitchFamily="2" charset="-122"/>
                <a:ea typeface="华文隶书" pitchFamily="2" charset="-122"/>
              </a:rPr>
              <a:t>人教版八年级下册</a:t>
            </a:r>
            <a:endParaRPr lang="zh-CN" altLang="en-US" sz="20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6151"/>
          <p:cNvSpPr txBox="1">
            <a:spLocks noChangeArrowheads="1"/>
          </p:cNvSpPr>
          <p:nvPr/>
        </p:nvSpPr>
        <p:spPr bwMode="auto">
          <a:xfrm>
            <a:off x="142844" y="571480"/>
            <a:ext cx="6680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1684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年，清朝设置台湾府，隶属福建省。</a:t>
            </a:r>
            <a:endParaRPr lang="zh-CN" altLang="en-US" sz="2800" b="1" dirty="0"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17" y="1357298"/>
            <a:ext cx="452512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40719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下弧形箭头 4">
            <a:hlinkClick r:id="rId4" action="ppaction://hlinksldjump"/>
          </p:cNvPr>
          <p:cNvSpPr/>
          <p:nvPr/>
        </p:nvSpPr>
        <p:spPr>
          <a:xfrm>
            <a:off x="285720" y="6143644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28002"/>
          <p:cNvSpPr txBox="1">
            <a:spLocks noChangeArrowheads="1"/>
          </p:cNvSpPr>
          <p:nvPr/>
        </p:nvSpPr>
        <p:spPr bwMode="auto">
          <a:xfrm>
            <a:off x="1588655" y="388938"/>
            <a:ext cx="602499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文鼎CS大黑" charset="0"/>
              </a:rPr>
              <a:t>中日</a:t>
            </a:r>
            <a:r>
              <a:rPr lang="en-US" altLang="zh-CN" sz="3600" b="1" dirty="0">
                <a:latin typeface="文鼎CS大黑" charset="0"/>
              </a:rPr>
              <a:t>《</a:t>
            </a:r>
            <a:r>
              <a:rPr lang="zh-CN" altLang="en-US" sz="3600" b="1" dirty="0">
                <a:latin typeface="文鼎CS大黑" charset="0"/>
              </a:rPr>
              <a:t>马关条约</a:t>
            </a:r>
            <a:r>
              <a:rPr lang="en-US" altLang="zh-CN" sz="3600" b="1" dirty="0">
                <a:latin typeface="文鼎CS大黑" charset="0"/>
              </a:rPr>
              <a:t>》</a:t>
            </a:r>
            <a:r>
              <a:rPr lang="zh-CN" altLang="en-US" sz="3600" b="1" dirty="0">
                <a:latin typeface="文鼎CS大黑" charset="0"/>
              </a:rPr>
              <a:t>（</a:t>
            </a:r>
            <a:r>
              <a:rPr lang="en-US" altLang="zh-CN" sz="3600" b="1" dirty="0">
                <a:latin typeface="文鼎CS大黑" charset="0"/>
              </a:rPr>
              <a:t>1895</a:t>
            </a:r>
            <a:r>
              <a:rPr lang="zh-CN" altLang="en-US" sz="3600" b="1" dirty="0">
                <a:latin typeface="文鼎CS大黑" charset="0"/>
              </a:rPr>
              <a:t>年）</a:t>
            </a:r>
          </a:p>
        </p:txBody>
      </p:sp>
      <p:sp>
        <p:nvSpPr>
          <p:cNvPr id="28674" name="文本框 128003"/>
          <p:cNvSpPr txBox="1">
            <a:spLocks noChangeArrowheads="1"/>
          </p:cNvSpPr>
          <p:nvPr/>
        </p:nvSpPr>
        <p:spPr bwMode="auto">
          <a:xfrm>
            <a:off x="985838" y="995363"/>
            <a:ext cx="75422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itchFamily="18" charset="0"/>
                <a:ea typeface="黑体" pitchFamily="49" charset="-122"/>
              </a:rPr>
              <a:t>李鸿章</a:t>
            </a:r>
            <a:r>
              <a:rPr lang="en-US" altLang="zh-CN" sz="2800" dirty="0">
                <a:latin typeface="Times New Roman" pitchFamily="18" charset="0"/>
                <a:ea typeface="黑体" pitchFamily="49" charset="-122"/>
              </a:rPr>
              <a:t>————————————</a:t>
            </a:r>
            <a:r>
              <a:rPr lang="zh-CN" altLang="en-US" sz="2800" dirty="0">
                <a:latin typeface="Times New Roman" pitchFamily="18" charset="0"/>
                <a:ea typeface="黑体" pitchFamily="49" charset="-122"/>
              </a:rPr>
              <a:t>伊藤博文</a:t>
            </a:r>
            <a:endParaRPr lang="en-US" altLang="zh-CN" sz="28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8675" name="任意多边形 128004"/>
          <p:cNvSpPr>
            <a:spLocks noChangeArrowheads="1"/>
          </p:cNvSpPr>
          <p:nvPr/>
        </p:nvSpPr>
        <p:spPr bwMode="auto">
          <a:xfrm>
            <a:off x="1066800" y="1517650"/>
            <a:ext cx="6877050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0" y="0"/>
              </a:cxn>
              <a:cxn ang="0">
                <a:pos x="4332" y="0"/>
              </a:cxn>
              <a:cxn ang="0">
                <a:pos x="4332" y="96"/>
              </a:cxn>
            </a:cxnLst>
            <a:rect l="0" t="0" r="r" b="b"/>
            <a:pathLst>
              <a:path w="4332" h="108">
                <a:moveTo>
                  <a:pt x="0" y="108"/>
                </a:moveTo>
                <a:lnTo>
                  <a:pt x="0" y="0"/>
                </a:lnTo>
                <a:lnTo>
                  <a:pt x="4332" y="0"/>
                </a:lnTo>
                <a:lnTo>
                  <a:pt x="4332" y="96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文本框 128011"/>
          <p:cNvSpPr txBox="1">
            <a:spLocks noChangeArrowheads="1"/>
          </p:cNvSpPr>
          <p:nvPr/>
        </p:nvSpPr>
        <p:spPr bwMode="auto">
          <a:xfrm>
            <a:off x="609600" y="1631950"/>
            <a:ext cx="320040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内            容</a:t>
            </a:r>
          </a:p>
        </p:txBody>
      </p:sp>
      <p:sp>
        <p:nvSpPr>
          <p:cNvPr id="28677" name="文本框 128012"/>
          <p:cNvSpPr txBox="1">
            <a:spLocks noChangeArrowheads="1"/>
          </p:cNvSpPr>
          <p:nvPr/>
        </p:nvSpPr>
        <p:spPr bwMode="auto">
          <a:xfrm>
            <a:off x="5638800" y="1631950"/>
            <a:ext cx="30480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影         响</a:t>
            </a:r>
          </a:p>
        </p:txBody>
      </p:sp>
      <p:sp>
        <p:nvSpPr>
          <p:cNvPr id="28678" name="文本框 128016"/>
          <p:cNvSpPr txBox="1">
            <a:spLocks noChangeArrowheads="1"/>
          </p:cNvSpPr>
          <p:nvPr/>
        </p:nvSpPr>
        <p:spPr bwMode="auto">
          <a:xfrm>
            <a:off x="4284663" y="582453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Arial" pitchFamily="34" charset="0"/>
              <a:ea typeface="楷体_GB2312" pitchFamily="1" charset="-122"/>
            </a:endParaRPr>
          </a:p>
        </p:txBody>
      </p:sp>
      <p:sp>
        <p:nvSpPr>
          <p:cNvPr id="28679" name="直接连接符 128020"/>
          <p:cNvSpPr>
            <a:spLocks noChangeShapeType="1"/>
          </p:cNvSpPr>
          <p:nvPr/>
        </p:nvSpPr>
        <p:spPr bwMode="auto">
          <a:xfrm>
            <a:off x="4284663" y="3736975"/>
            <a:ext cx="6572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0" name="直接连接符 128021"/>
          <p:cNvSpPr>
            <a:spLocks noChangeShapeType="1"/>
          </p:cNvSpPr>
          <p:nvPr/>
        </p:nvSpPr>
        <p:spPr bwMode="auto">
          <a:xfrm>
            <a:off x="4284663" y="5895975"/>
            <a:ext cx="6572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1" name="直接连接符 128022"/>
          <p:cNvSpPr>
            <a:spLocks noChangeShapeType="1"/>
          </p:cNvSpPr>
          <p:nvPr/>
        </p:nvSpPr>
        <p:spPr bwMode="auto">
          <a:xfrm>
            <a:off x="4427538" y="4816475"/>
            <a:ext cx="6572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" name="表格 2"/>
          <p:cNvGraphicFramePr/>
          <p:nvPr/>
        </p:nvGraphicFramePr>
        <p:xfrm>
          <a:off x="244475" y="2309813"/>
          <a:ext cx="8779510" cy="430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55"/>
                <a:gridCol w="4389755"/>
              </a:tblGrid>
              <a:tr h="12306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10236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/>
                    </a:p>
                  </a:txBody>
                  <a:tcPr/>
                </a:tc>
              </a:tr>
              <a:tr h="10236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10236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77850" y="2447925"/>
            <a:ext cx="38496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u="heavy" dirty="0">
                <a:uFill>
                  <a:solidFill>
                    <a:srgbClr val="FF0000"/>
                  </a:solidFill>
                </a:uFill>
                <a:latin typeface="华文新魏" pitchFamily="2" charset="-122"/>
                <a:ea typeface="华文新魏" pitchFamily="2" charset="-122"/>
              </a:rPr>
              <a:t>割辽东半岛、台湾和澎湖列岛给日本（割地）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62513" y="2543175"/>
            <a:ext cx="3875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/>
              <a:t>中国国土进一步沦丧，刺激了列强瓜分中国的野心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77850" y="3632200"/>
            <a:ext cx="3849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赔偿日本军费二亿两白银</a:t>
            </a:r>
          </a:p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（赔款）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9600" y="4673600"/>
            <a:ext cx="3849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增开重庆、沙市、苏州和杭州为通商口岸（增开商埠）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09600" y="5672138"/>
            <a:ext cx="3849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华文新魏" pitchFamily="2" charset="-122"/>
                <a:ea typeface="华文新魏" pitchFamily="2" charset="-122"/>
              </a:rPr>
              <a:t>允许日本在中国通商口岸开设工厂（设厂）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811713" y="3541713"/>
            <a:ext cx="421163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/>
              <a:t>加重了中国人民的负担，便利列强进一步控制中国的财政经济。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811713" y="4740275"/>
            <a:ext cx="3875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/>
              <a:t>使列强的侵略势力深入到中国内地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811713" y="5672138"/>
            <a:ext cx="38750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/>
              <a:t>严重阻碍了中国民族工业的发展</a:t>
            </a:r>
          </a:p>
        </p:txBody>
      </p:sp>
      <p:sp>
        <p:nvSpPr>
          <p:cNvPr id="21" name="下弧形箭头 20">
            <a:hlinkClick r:id="rId2" action="ppaction://hlinksldjump"/>
          </p:cNvPr>
          <p:cNvSpPr/>
          <p:nvPr/>
        </p:nvSpPr>
        <p:spPr>
          <a:xfrm>
            <a:off x="8501090" y="6357958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42860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</a:rPr>
              <a:t>1945</a:t>
            </a:r>
            <a:r>
              <a:rPr lang="zh-CN" altLang="zh-CN" sz="2400" b="1" dirty="0" smtClean="0">
                <a:latin typeface="Calibri" pitchFamily="34" charset="0"/>
              </a:rPr>
              <a:t>年</a:t>
            </a:r>
            <a:r>
              <a:rPr lang="en-US" altLang="zh-CN" sz="2400" b="1" dirty="0" smtClean="0">
                <a:latin typeface="Calibri" pitchFamily="34" charset="0"/>
              </a:rPr>
              <a:t>8</a:t>
            </a:r>
            <a:r>
              <a:rPr lang="zh-CN" altLang="zh-CN" sz="2400" b="1" dirty="0" smtClean="0">
                <a:latin typeface="Calibri" pitchFamily="34" charset="0"/>
              </a:rPr>
              <a:t>月</a:t>
            </a:r>
            <a:r>
              <a:rPr lang="en-US" altLang="zh-CN" sz="2400" b="1" dirty="0" smtClean="0">
                <a:latin typeface="Calibri" pitchFamily="34" charset="0"/>
              </a:rPr>
              <a:t>15</a:t>
            </a:r>
            <a:r>
              <a:rPr lang="zh-CN" altLang="zh-CN" sz="2400" b="1" dirty="0" smtClean="0">
                <a:latin typeface="Calibri" pitchFamily="34" charset="0"/>
              </a:rPr>
              <a:t>日，日本宣布无条件投降，台湾回归祖国的</a:t>
            </a:r>
            <a:r>
              <a:rPr lang="zh-CN" altLang="zh-CN" sz="2400" b="1" dirty="0" smtClean="0">
                <a:latin typeface="Calibri" pitchFamily="34" charset="0"/>
              </a:rPr>
              <a:t>怀抱</a:t>
            </a:r>
            <a:endParaRPr lang="en-US" altLang="zh-CN" sz="2400" b="1" dirty="0" smtClean="0">
              <a:latin typeface="Calibri" pitchFamily="34" charset="0"/>
            </a:endParaRPr>
          </a:p>
          <a:p>
            <a:endParaRPr lang="en-US" altLang="zh-CN" sz="2400" b="1" dirty="0" smtClean="0">
              <a:latin typeface="Calibri" pitchFamily="34" charset="0"/>
            </a:endParaRPr>
          </a:p>
          <a:p>
            <a:r>
              <a:rPr lang="en-US" altLang="zh-CN" sz="2400" b="1" dirty="0" smtClean="0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1945</a:t>
            </a:r>
            <a:r>
              <a:rPr lang="zh-CN" altLang="en-US" sz="2400" b="1" dirty="0" smtClean="0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400" b="1" dirty="0" smtClean="0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2400" b="1" dirty="0" smtClean="0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400" b="1" dirty="0" smtClean="0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2400" b="1" dirty="0" smtClean="0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日，日本代表冈村宁次向中国代表何应钦呈递降书</a:t>
            </a:r>
          </a:p>
          <a:p>
            <a:endParaRPr lang="zh-CN" altLang="en-US" sz="2400" dirty="0"/>
          </a:p>
        </p:txBody>
      </p: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357158" y="2071678"/>
            <a:ext cx="8358246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下弧形箭头 3">
            <a:hlinkClick r:id="rId3" action="ppaction://hlinksldjump"/>
          </p:cNvPr>
          <p:cNvSpPr/>
          <p:nvPr/>
        </p:nvSpPr>
        <p:spPr>
          <a:xfrm>
            <a:off x="8286776" y="6000768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1949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月，毛泽东和朱德下令发动渡江战役</a:t>
            </a:r>
            <a:r>
              <a:rPr lang="zh-CN" altLang="en-US" sz="2000" dirty="0" smtClean="0"/>
              <a:t>。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23</a:t>
            </a:r>
            <a:r>
              <a:rPr lang="zh-CN" altLang="en-US" sz="2000" dirty="0" smtClean="0"/>
              <a:t>日，南京解放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统治</a:t>
            </a:r>
            <a:r>
              <a:rPr lang="zh-CN" altLang="en-US" sz="2000" dirty="0" smtClean="0"/>
              <a:t>中国</a:t>
            </a:r>
            <a:r>
              <a:rPr lang="en-US" altLang="zh-CN" sz="2000" dirty="0" smtClean="0"/>
              <a:t>22</a:t>
            </a:r>
            <a:r>
              <a:rPr lang="zh-CN" altLang="en-US" sz="2000" dirty="0" smtClean="0"/>
              <a:t>年的</a:t>
            </a:r>
            <a:r>
              <a:rPr lang="zh-CN" altLang="en-US" sz="2000" dirty="0" smtClean="0"/>
              <a:t>国民党垮台了</a:t>
            </a:r>
            <a:r>
              <a:rPr lang="zh-CN" altLang="en-US" sz="2000" dirty="0" smtClean="0"/>
              <a:t>，国民党残余势力退住台湾。</a:t>
            </a:r>
            <a:endParaRPr lang="zh-CN" altLang="en-US" sz="2000" dirty="0"/>
          </a:p>
        </p:txBody>
      </p:sp>
      <p:pic>
        <p:nvPicPr>
          <p:cNvPr id="7" name="图片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429024" cy="2143140"/>
          </a:xfrm>
          <a:prstGeom prst="rect">
            <a:avLst/>
          </a:prstGeom>
        </p:spPr>
      </p:pic>
      <p:pic>
        <p:nvPicPr>
          <p:cNvPr id="8" name="图片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357298"/>
            <a:ext cx="3571900" cy="2143140"/>
          </a:xfrm>
          <a:prstGeom prst="rect">
            <a:avLst/>
          </a:prstGeom>
        </p:spPr>
      </p:pic>
      <p:pic>
        <p:nvPicPr>
          <p:cNvPr id="9" name="图片 8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857628"/>
            <a:ext cx="3500462" cy="2571768"/>
          </a:xfrm>
          <a:prstGeom prst="rect">
            <a:avLst/>
          </a:prstGeom>
        </p:spPr>
      </p:pic>
      <p:pic>
        <p:nvPicPr>
          <p:cNvPr id="10" name="图片 9" descr="国民党败退台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857628"/>
            <a:ext cx="3571900" cy="258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573088"/>
            <a:ext cx="316706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73088"/>
            <a:ext cx="3311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8" y="4292600"/>
            <a:ext cx="305911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292600"/>
            <a:ext cx="31686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20002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3995738" y="981075"/>
            <a:ext cx="800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台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84213" y="3213100"/>
            <a:ext cx="800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湾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7164388" y="3013075"/>
            <a:ext cx="800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风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3954463" y="5268913"/>
            <a:ext cx="800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3813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046288"/>
            <a:ext cx="57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图片 33814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25" y="2046288"/>
            <a:ext cx="579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33816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4005263"/>
            <a:ext cx="579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图片 33817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005263"/>
            <a:ext cx="579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33818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900" y="2046288"/>
            <a:ext cx="57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图片 33819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75" y="2046288"/>
            <a:ext cx="579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文本框 338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01700" y="2046288"/>
            <a:ext cx="1039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三国</a:t>
            </a:r>
          </a:p>
        </p:txBody>
      </p:sp>
      <p:sp>
        <p:nvSpPr>
          <p:cNvPr id="13320" name="文本框 3382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903538" y="2046288"/>
            <a:ext cx="719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隋</a:t>
            </a:r>
          </a:p>
        </p:txBody>
      </p:sp>
      <p:sp>
        <p:nvSpPr>
          <p:cNvPr id="13321" name="文本框 3382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83113" y="2046288"/>
            <a:ext cx="647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元</a:t>
            </a:r>
          </a:p>
        </p:txBody>
      </p:sp>
      <p:sp>
        <p:nvSpPr>
          <p:cNvPr id="13322" name="文本框 3382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192838" y="2046288"/>
            <a:ext cx="712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明</a:t>
            </a:r>
          </a:p>
        </p:txBody>
      </p:sp>
      <p:sp>
        <p:nvSpPr>
          <p:cNvPr id="7180" name="文本框 3382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2765425"/>
            <a:ext cx="1152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夷州</a:t>
            </a:r>
          </a:p>
        </p:txBody>
      </p:sp>
      <p:sp>
        <p:nvSpPr>
          <p:cNvPr id="7181" name="文本框 33826"/>
          <p:cNvSpPr txBox="1">
            <a:spLocks noChangeArrowheads="1"/>
          </p:cNvSpPr>
          <p:nvPr/>
        </p:nvSpPr>
        <p:spPr bwMode="auto">
          <a:xfrm>
            <a:off x="4427538" y="2765425"/>
            <a:ext cx="1225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琉球</a:t>
            </a:r>
          </a:p>
        </p:txBody>
      </p:sp>
      <p:sp>
        <p:nvSpPr>
          <p:cNvPr id="7182" name="文本框 33827"/>
          <p:cNvSpPr txBox="1">
            <a:spLocks noChangeArrowheads="1"/>
          </p:cNvSpPr>
          <p:nvPr/>
        </p:nvSpPr>
        <p:spPr bwMode="auto">
          <a:xfrm>
            <a:off x="2846388" y="2765425"/>
            <a:ext cx="1006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流求</a:t>
            </a:r>
          </a:p>
        </p:txBody>
      </p:sp>
      <p:sp>
        <p:nvSpPr>
          <p:cNvPr id="7183" name="文本框 33828"/>
          <p:cNvSpPr txBox="1">
            <a:spLocks noChangeArrowheads="1"/>
          </p:cNvSpPr>
          <p:nvPr/>
        </p:nvSpPr>
        <p:spPr bwMode="auto">
          <a:xfrm>
            <a:off x="6013450" y="2765425"/>
            <a:ext cx="1368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台湾</a:t>
            </a:r>
          </a:p>
        </p:txBody>
      </p:sp>
      <p:sp>
        <p:nvSpPr>
          <p:cNvPr id="13327" name="文本框 3382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42925" y="4005263"/>
            <a:ext cx="13731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1662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13328" name="文本框 33830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954338" y="4005263"/>
            <a:ext cx="1368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1684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13329" name="文本框 3383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280025" y="3706813"/>
            <a:ext cx="14446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1895—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1945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13330" name="文本框 3383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523163" y="4005263"/>
            <a:ext cx="1363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1949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7188" name="文本框 33833"/>
          <p:cNvSpPr txBox="1">
            <a:spLocks noChangeArrowheads="1"/>
          </p:cNvSpPr>
          <p:nvPr/>
        </p:nvSpPr>
        <p:spPr bwMode="auto">
          <a:xfrm>
            <a:off x="398463" y="4781550"/>
            <a:ext cx="16430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郑成功收 复台湾</a:t>
            </a:r>
          </a:p>
        </p:txBody>
      </p:sp>
      <p:sp>
        <p:nvSpPr>
          <p:cNvPr id="7189" name="文本框 33834"/>
          <p:cNvSpPr txBox="1">
            <a:spLocks noChangeArrowheads="1"/>
          </p:cNvSpPr>
          <p:nvPr/>
        </p:nvSpPr>
        <p:spPr bwMode="auto">
          <a:xfrm>
            <a:off x="2965450" y="4781550"/>
            <a:ext cx="14303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清设立台湾府</a:t>
            </a:r>
          </a:p>
        </p:txBody>
      </p:sp>
      <p:sp>
        <p:nvSpPr>
          <p:cNvPr id="7190" name="文本框 3383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5027613" y="4924425"/>
            <a:ext cx="1800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日占台湾</a:t>
            </a:r>
          </a:p>
        </p:txBody>
      </p:sp>
      <p:sp>
        <p:nvSpPr>
          <p:cNvPr id="7191" name="文本框 33836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378700" y="4852988"/>
            <a:ext cx="1728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分离至今</a:t>
            </a:r>
          </a:p>
        </p:txBody>
      </p:sp>
      <p:sp>
        <p:nvSpPr>
          <p:cNvPr id="13335" name="文本框 33837"/>
          <p:cNvSpPr txBox="1">
            <a:spLocks noChangeArrowheads="1"/>
          </p:cNvSpPr>
          <p:nvPr/>
        </p:nvSpPr>
        <p:spPr bwMode="auto">
          <a:xfrm>
            <a:off x="1643042" y="785794"/>
            <a:ext cx="64436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为什么说台湾自古以来就是中国的领土？</a:t>
            </a:r>
          </a:p>
        </p:txBody>
      </p:sp>
      <p:pic>
        <p:nvPicPr>
          <p:cNvPr id="13336" name="图片 33815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005263"/>
            <a:ext cx="579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图片 2" descr="8586f5b2152a2bd4f6f1695b5b3f8ca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3075" y="484188"/>
            <a:ext cx="10826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  <p:bldLst>
      <p:bldP spid="7180" grpId="0"/>
      <p:bldP spid="7180" grpId="1"/>
      <p:bldP spid="7181" grpId="0"/>
      <p:bldP spid="7181" grpId="1"/>
      <p:bldP spid="7182" grpId="0"/>
      <p:bldP spid="7182" grpId="1"/>
      <p:bldP spid="7183" grpId="0"/>
      <p:bldP spid="7183" grpId="1"/>
      <p:bldP spid="7188" grpId="0"/>
      <p:bldP spid="7188" grpId="1"/>
      <p:bldP spid="7189" grpId="0"/>
      <p:bldP spid="7189" grpId="1"/>
      <p:bldP spid="7190" grpId="0"/>
      <p:bldP spid="7190" grpId="1"/>
      <p:bldP spid="7191" grpId="0"/>
      <p:bldP spid="71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na_ancient_machinery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472" y="5857892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4000" b="1" dirty="0">
                <a:latin typeface="Times New Roman" pitchFamily="18" charset="0"/>
              </a:rPr>
              <a:t>吴国造船业发达，船队曾到达夷洲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三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44"/>
            <a:ext cx="9144000" cy="6576911"/>
          </a:xfrm>
          <a:prstGeom prst="rect">
            <a:avLst/>
          </a:prstGeom>
        </p:spPr>
      </p:pic>
      <p:sp>
        <p:nvSpPr>
          <p:cNvPr id="3" name="下弧形箭头 2">
            <a:hlinkClick r:id="rId3" action="ppaction://hlinksldjump"/>
          </p:cNvPr>
          <p:cNvSpPr/>
          <p:nvPr/>
        </p:nvSpPr>
        <p:spPr>
          <a:xfrm>
            <a:off x="500034" y="5572140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隋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8929718" cy="5962668"/>
          </a:xfrm>
          <a:prstGeom prst="rect">
            <a:avLst/>
          </a:prstGeom>
        </p:spPr>
      </p:pic>
      <p:sp>
        <p:nvSpPr>
          <p:cNvPr id="3" name="下弧形箭头 2">
            <a:hlinkClick r:id="rId3" action="ppaction://hlinksldjump"/>
          </p:cNvPr>
          <p:cNvSpPr/>
          <p:nvPr/>
        </p:nvSpPr>
        <p:spPr>
          <a:xfrm>
            <a:off x="285720" y="5643578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元朝图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715436" cy="464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285728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ea typeface="华文隶书" pitchFamily="2" charset="-122"/>
              </a:rPr>
              <a:t>元朝疆域图</a:t>
            </a:r>
            <a:endParaRPr lang="zh-CN" altLang="en-US" sz="4800" b="1" dirty="0">
              <a:ea typeface="华文隶书" pitchFamily="2" charset="-122"/>
            </a:endParaRPr>
          </a:p>
        </p:txBody>
      </p:sp>
      <p:sp>
        <p:nvSpPr>
          <p:cNvPr id="5" name="下弧形箭头 4">
            <a:hlinkClick r:id="rId3" action="ppaction://hlinksldjump"/>
          </p:cNvPr>
          <p:cNvSpPr/>
          <p:nvPr/>
        </p:nvSpPr>
        <p:spPr>
          <a:xfrm>
            <a:off x="8358214" y="6143644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明朝疆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9529"/>
            <a:ext cx="7929618" cy="6432743"/>
          </a:xfrm>
          <a:prstGeom prst="rect">
            <a:avLst/>
          </a:prstGeom>
        </p:spPr>
      </p:pic>
      <p:sp>
        <p:nvSpPr>
          <p:cNvPr id="3" name="下弧形箭头 2">
            <a:hlinkClick r:id="rId3" action="ppaction://hlinksldjump"/>
          </p:cNvPr>
          <p:cNvSpPr/>
          <p:nvPr/>
        </p:nvSpPr>
        <p:spPr>
          <a:xfrm>
            <a:off x="142844" y="5786454"/>
            <a:ext cx="428628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郑成功收复台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28680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607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98750" y="1628775"/>
            <a:ext cx="3386138" cy="3816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zh-CN" altLang="en-US" sz="3200" b="1" dirty="0">
                <a:solidFill>
                  <a:srgbClr val="663300"/>
                </a:solidFill>
                <a:ea typeface="楷体_GB2312" pitchFamily="49" charset="-122"/>
              </a:rPr>
              <a:t>郑成功致荷军总督揆一招降书：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00FF"/>
                </a:solidFill>
              </a:rPr>
              <a:t>        台湾者，中国之土地也，久为贵国所锯，今余既来索，则地当归我。</a:t>
            </a:r>
            <a:endParaRPr lang="zh-CN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317</Words>
  <PresentationFormat>全屏显示(4:3)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探究：为什么说台湾自古以来就是中国的领土？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2018-03-28T07:54:39Z</dcterms:created>
  <dcterms:modified xsi:type="dcterms:W3CDTF">2018-04-08T08:01:23Z</dcterms:modified>
</cp:coreProperties>
</file>