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58" r:id="rId3"/>
    <p:sldId id="304" r:id="rId4"/>
    <p:sldId id="262" r:id="rId5"/>
    <p:sldId id="261" r:id="rId6"/>
    <p:sldId id="263" r:id="rId7"/>
    <p:sldId id="31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308" r:id="rId22"/>
    <p:sldId id="309" r:id="rId23"/>
    <p:sldId id="277" r:id="rId24"/>
    <p:sldId id="310" r:id="rId25"/>
    <p:sldId id="278" r:id="rId26"/>
    <p:sldId id="306" r:id="rId27"/>
    <p:sldId id="281" r:id="rId28"/>
    <p:sldId id="282" r:id="rId29"/>
    <p:sldId id="311" r:id="rId30"/>
    <p:sldId id="283" r:id="rId31"/>
    <p:sldId id="285" r:id="rId32"/>
    <p:sldId id="286" r:id="rId33"/>
    <p:sldId id="287" r:id="rId34"/>
    <p:sldId id="288" r:id="rId35"/>
    <p:sldId id="314" r:id="rId36"/>
    <p:sldId id="289" r:id="rId37"/>
    <p:sldId id="290" r:id="rId38"/>
    <p:sldId id="291" r:id="rId39"/>
    <p:sldId id="298" r:id="rId40"/>
    <p:sldId id="292" r:id="rId41"/>
    <p:sldId id="299" r:id="rId42"/>
    <p:sldId id="293" r:id="rId43"/>
    <p:sldId id="294" r:id="rId44"/>
    <p:sldId id="295" r:id="rId45"/>
    <p:sldId id="296" r:id="rId46"/>
    <p:sldId id="297" r:id="rId47"/>
    <p:sldId id="300" r:id="rId48"/>
    <p:sldId id="312" r:id="rId49"/>
    <p:sldId id="301" r:id="rId50"/>
    <p:sldId id="302" r:id="rId5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t>2018-09-25</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204864"/>
            <a:ext cx="9144000" cy="4525963"/>
          </a:xfrm>
        </p:spPr>
        <p:txBody>
          <a:bodyPr>
            <a:normAutofit/>
          </a:bodyPr>
          <a:lstStyle/>
          <a:p>
            <a:r>
              <a:rPr lang="zh-CN" altLang="zh-CN" sz="4800" b="1" dirty="0">
                <a:solidFill>
                  <a:srgbClr val="000000"/>
                </a:solidFill>
                <a:latin typeface="楷体" pitchFamily="49" charset="-122"/>
                <a:ea typeface="楷体" pitchFamily="49" charset="-122"/>
                <a:cs typeface="造字工房悦黑体验版常规体"/>
              </a:rPr>
              <a:t>高考阅卷对基础年级的教学启示</a:t>
            </a:r>
            <a:endParaRPr lang="zh-CN" altLang="en-US" sz="4800" b="1" dirty="0">
              <a:solidFill>
                <a:srgbClr val="000000"/>
              </a:solidFill>
              <a:latin typeface="楷体" pitchFamily="49" charset="-122"/>
              <a:ea typeface="楷体" pitchFamily="49" charset="-122"/>
              <a:cs typeface="造字工房悦黑体验版常规体"/>
            </a:endParaRPr>
          </a:p>
        </p:txBody>
      </p:sp>
    </p:spTree>
    <p:extLst>
      <p:ext uri="{BB962C8B-B14F-4D97-AF65-F5344CB8AC3E}">
        <p14:creationId xmlns:p14="http://schemas.microsoft.com/office/powerpoint/2010/main" val="2830585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476672"/>
            <a:ext cx="8496944" cy="4525963"/>
          </a:xfrm>
        </p:spPr>
        <p:txBody>
          <a:bodyPr>
            <a:normAutofit fontScale="92500"/>
          </a:bodyPr>
          <a:lstStyle/>
          <a:p>
            <a:r>
              <a:rPr lang="zh-CN" altLang="en-US" b="1" dirty="0">
                <a:latin typeface="楷体" pitchFamily="49" charset="-122"/>
                <a:ea typeface="楷体" pitchFamily="49" charset="-122"/>
              </a:rPr>
              <a:t>（</a:t>
            </a:r>
            <a:r>
              <a:rPr lang="en-US" altLang="zh-CN" b="1" dirty="0">
                <a:latin typeface="楷体" pitchFamily="49" charset="-122"/>
                <a:ea typeface="楷体" pitchFamily="49" charset="-122"/>
              </a:rPr>
              <a:t>1</a:t>
            </a:r>
            <a:r>
              <a:rPr lang="zh-CN" altLang="en-US" b="1" dirty="0">
                <a:latin typeface="楷体" pitchFamily="49" charset="-122"/>
                <a:ea typeface="楷体" pitchFamily="49" charset="-122"/>
              </a:rPr>
              <a:t>）体现历史课程立德树人的教育功能</a:t>
            </a:r>
            <a:endParaRPr lang="en-US" altLang="zh-CN" b="1" dirty="0">
              <a:latin typeface="楷体" pitchFamily="49" charset="-122"/>
              <a:ea typeface="楷体" pitchFamily="49" charset="-122"/>
            </a:endParaRPr>
          </a:p>
          <a:p>
            <a:r>
              <a:rPr lang="en-US" altLang="zh-CN" b="1" dirty="0" smtClean="0">
                <a:latin typeface="楷体" pitchFamily="49" charset="-122"/>
                <a:ea typeface="楷体" pitchFamily="49" charset="-122"/>
              </a:rPr>
              <a:t>2018</a:t>
            </a:r>
            <a:r>
              <a:rPr lang="zh-CN" altLang="en-US" b="1" dirty="0" smtClean="0">
                <a:latin typeface="楷体" pitchFamily="49" charset="-122"/>
                <a:ea typeface="楷体" pitchFamily="49" charset="-122"/>
              </a:rPr>
              <a:t>年高考题</a:t>
            </a:r>
            <a:r>
              <a:rPr lang="zh-CN" altLang="zh-CN" b="1" dirty="0" smtClean="0">
                <a:latin typeface="楷体" pitchFamily="49" charset="-122"/>
                <a:ea typeface="楷体" pitchFamily="49" charset="-122"/>
              </a:rPr>
              <a:t>通</a:t>
            </a:r>
            <a:r>
              <a:rPr lang="zh-CN" altLang="zh-CN" b="1" dirty="0">
                <a:latin typeface="楷体" pitchFamily="49" charset="-122"/>
                <a:ea typeface="楷体" pitchFamily="49" charset="-122"/>
              </a:rPr>
              <a:t>过选取素材，构建情境，引导</a:t>
            </a:r>
            <a:r>
              <a:rPr lang="zh-CN" altLang="en-US" b="1" dirty="0">
                <a:latin typeface="楷体" pitchFamily="49" charset="-122"/>
                <a:ea typeface="楷体" pitchFamily="49" charset="-122"/>
              </a:rPr>
              <a:t>学生成为德智体美全面发展的社会主义建设者和接班人。如选择题</a:t>
            </a:r>
            <a:r>
              <a:rPr lang="en-US" altLang="zh-CN" b="1" dirty="0">
                <a:latin typeface="楷体" pitchFamily="49" charset="-122"/>
                <a:ea typeface="楷体" pitchFamily="49" charset="-122"/>
              </a:rPr>
              <a:t>32</a:t>
            </a:r>
            <a:r>
              <a:rPr lang="zh-CN" altLang="en-US" b="1" dirty="0">
                <a:latin typeface="楷体" pitchFamily="49" charset="-122"/>
                <a:ea typeface="楷体" pitchFamily="49" charset="-122"/>
              </a:rPr>
              <a:t>题，通过梭伦这句</a:t>
            </a:r>
            <a:r>
              <a:rPr lang="zh-CN" altLang="en-US" b="1" dirty="0" smtClean="0">
                <a:latin typeface="楷体" pitchFamily="49" charset="-122"/>
                <a:ea typeface="楷体" pitchFamily="49" charset="-122"/>
              </a:rPr>
              <a:t>话“我们不愿意把我们的道德和他们的财富交换，因为道德是永远存在的，而财富每天在更换主人”，我</a:t>
            </a:r>
            <a:r>
              <a:rPr lang="zh-CN" altLang="en-US" b="1" dirty="0">
                <a:latin typeface="楷体" pitchFamily="49" charset="-122"/>
                <a:ea typeface="楷体" pitchFamily="49" charset="-122"/>
              </a:rPr>
              <a:t>们可以分析得出梭伦认为道德的重要性远远超过财富，这体现出他的人文精神，极具现实意义，彰显了历史教育的育人功能。</a:t>
            </a:r>
          </a:p>
        </p:txBody>
      </p:sp>
    </p:spTree>
    <p:extLst>
      <p:ext uri="{BB962C8B-B14F-4D97-AF65-F5344CB8AC3E}">
        <p14:creationId xmlns:p14="http://schemas.microsoft.com/office/powerpoint/2010/main" val="3158324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856984" cy="4525963"/>
          </a:xfrm>
        </p:spPr>
        <p:txBody>
          <a:bodyPr>
            <a:noAutofit/>
          </a:bodyPr>
          <a:lstStyle/>
          <a:p>
            <a:r>
              <a:rPr lang="zh-CN" altLang="en-US" sz="2800" b="1" dirty="0">
                <a:latin typeface="楷体" pitchFamily="49" charset="-122"/>
                <a:ea typeface="楷体" pitchFamily="49" charset="-122"/>
              </a:rPr>
              <a:t>（</a:t>
            </a:r>
            <a:r>
              <a:rPr lang="en-US" altLang="zh-CN" sz="2800" b="1" dirty="0">
                <a:latin typeface="楷体" pitchFamily="49" charset="-122"/>
                <a:ea typeface="楷体" pitchFamily="49" charset="-122"/>
              </a:rPr>
              <a:t>2</a:t>
            </a:r>
            <a:r>
              <a:rPr lang="zh-CN" altLang="en-US" sz="2800" b="1" dirty="0" smtClean="0">
                <a:latin typeface="楷体" pitchFamily="49" charset="-122"/>
                <a:ea typeface="楷体" pitchFamily="49" charset="-122"/>
              </a:rPr>
              <a:t>）引</a:t>
            </a:r>
            <a:r>
              <a:rPr lang="zh-CN" altLang="en-US" sz="2800" b="1" dirty="0">
                <a:latin typeface="楷体" pitchFamily="49" charset="-122"/>
                <a:ea typeface="楷体" pitchFamily="49" charset="-122"/>
              </a:rPr>
              <a:t>导学生形</a:t>
            </a:r>
            <a:r>
              <a:rPr lang="zh-CN" altLang="en-US" sz="2800" b="1" dirty="0" smtClean="0">
                <a:latin typeface="楷体" pitchFamily="49" charset="-122"/>
                <a:ea typeface="楷体" pitchFamily="49" charset="-122"/>
              </a:rPr>
              <a:t>成</a:t>
            </a:r>
            <a:r>
              <a:rPr lang="zh-CN" altLang="en-US" sz="2800" b="1" dirty="0">
                <a:latin typeface="楷体" pitchFamily="49" charset="-122"/>
                <a:ea typeface="楷体" pitchFamily="49" charset="-122"/>
              </a:rPr>
              <a:t>正</a:t>
            </a:r>
            <a:r>
              <a:rPr lang="zh-CN" altLang="en-US" sz="2800" b="1" dirty="0" smtClean="0">
                <a:latin typeface="楷体" pitchFamily="49" charset="-122"/>
                <a:ea typeface="楷体" pitchFamily="49" charset="-122"/>
              </a:rPr>
              <a:t>确的思想导向和价值判断</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2018</a:t>
            </a:r>
            <a:r>
              <a:rPr lang="zh-CN" altLang="en-US" sz="2800" b="1" dirty="0" smtClean="0">
                <a:latin typeface="楷体" pitchFamily="49" charset="-122"/>
                <a:ea typeface="楷体" pitchFamily="49" charset="-122"/>
              </a:rPr>
              <a:t>年高考题通过</a:t>
            </a:r>
            <a:r>
              <a:rPr lang="zh-CN" altLang="zh-CN" sz="2800" b="1" dirty="0" smtClean="0">
                <a:latin typeface="楷体" pitchFamily="49" charset="-122"/>
                <a:ea typeface="楷体" pitchFamily="49" charset="-122"/>
              </a:rPr>
              <a:t>融</a:t>
            </a:r>
            <a:r>
              <a:rPr lang="zh-CN" altLang="zh-CN" sz="2800" b="1" dirty="0">
                <a:latin typeface="楷体" pitchFamily="49" charset="-122"/>
                <a:ea typeface="楷体" pitchFamily="49" charset="-122"/>
              </a:rPr>
              <a:t>入正确的世界观、人生观、价值观理</a:t>
            </a:r>
            <a:r>
              <a:rPr lang="zh-CN" altLang="zh-CN" sz="2800" b="1" dirty="0" smtClean="0">
                <a:latin typeface="楷体" pitchFamily="49" charset="-122"/>
                <a:ea typeface="楷体" pitchFamily="49" charset="-122"/>
              </a:rPr>
              <a:t>念</a:t>
            </a:r>
            <a:r>
              <a:rPr lang="zh-CN" altLang="en-US" sz="2800" b="1" dirty="0" smtClean="0">
                <a:latin typeface="楷体" pitchFamily="49" charset="-122"/>
                <a:ea typeface="楷体" pitchFamily="49" charset="-122"/>
              </a:rPr>
              <a:t>，增强学生的历史使命感，增强学生对中国共产党的认同，对中国特色社会主义道路的认同。</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如选择题</a:t>
            </a:r>
            <a:r>
              <a:rPr lang="en-US" altLang="zh-CN" sz="2800" b="1" dirty="0" smtClean="0">
                <a:latin typeface="楷体" pitchFamily="49" charset="-122"/>
                <a:ea typeface="楷体" pitchFamily="49" charset="-122"/>
              </a:rPr>
              <a:t>24</a:t>
            </a:r>
            <a:r>
              <a:rPr lang="zh-CN" altLang="en-US" sz="2800" b="1" dirty="0" smtClean="0">
                <a:latin typeface="楷体" pitchFamily="49" charset="-122"/>
                <a:ea typeface="楷体" pitchFamily="49" charset="-122"/>
              </a:rPr>
              <a:t>题通过</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墨子</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中的“圆”“直线”、杠杆原理、小孔成像等论述反映了先秦时期劳动人民的智慧，有利于学生对历史与现实有全面、正确的认识，也加深了学生对中华民族的认同；如选择题</a:t>
            </a:r>
            <a:r>
              <a:rPr lang="en-US" altLang="zh-CN" sz="2800" b="1" dirty="0" smtClean="0">
                <a:latin typeface="楷体" pitchFamily="49" charset="-122"/>
                <a:ea typeface="楷体" pitchFamily="49" charset="-122"/>
              </a:rPr>
              <a:t>29</a:t>
            </a:r>
            <a:r>
              <a:rPr lang="zh-CN" altLang="en-US" sz="2800" b="1" dirty="0" smtClean="0">
                <a:latin typeface="楷体" pitchFamily="49" charset="-122"/>
                <a:ea typeface="楷体" pitchFamily="49" charset="-122"/>
              </a:rPr>
              <a:t>题，通过五四运动后，关于社会主义是否适合中国国情的争论，争论主要围绕着两条路线资本主义道路和社会主义道路，而这场争论使越来越多的人认识到只有社会主义才能救中国；如材料题</a:t>
            </a:r>
            <a:r>
              <a:rPr lang="en-US" altLang="zh-CN" sz="2800" b="1" dirty="0" smtClean="0">
                <a:latin typeface="楷体" pitchFamily="49" charset="-122"/>
                <a:ea typeface="楷体" pitchFamily="49" charset="-122"/>
              </a:rPr>
              <a:t>45</a:t>
            </a:r>
            <a:r>
              <a:rPr lang="zh-CN" altLang="en-US" sz="2800" b="1" dirty="0" smtClean="0">
                <a:latin typeface="楷体" pitchFamily="49" charset="-122"/>
                <a:ea typeface="楷体" pitchFamily="49" charset="-122"/>
              </a:rPr>
              <a:t>题，通过汉武帝纪年方法改革的考查，使学生们认识到顺应历史潮流的改革可以促进社会的发展，也可以使学生联想到中国的改革开放，加深了学生对中国特色社会主义道路的认同。</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3885948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404664"/>
            <a:ext cx="8784976" cy="4525963"/>
          </a:xfrm>
        </p:spPr>
        <p:txBody>
          <a:bodyPr>
            <a:normAutofit/>
          </a:bodyPr>
          <a:lstStyle/>
          <a:p>
            <a:r>
              <a:rPr lang="zh-CN" altLang="en-US" sz="2800" b="1" dirty="0">
                <a:latin typeface="楷体" pitchFamily="49" charset="-122"/>
                <a:ea typeface="楷体" pitchFamily="49" charset="-122"/>
              </a:rPr>
              <a:t>（</a:t>
            </a:r>
            <a:r>
              <a:rPr lang="en-US" altLang="zh-CN" sz="2800" b="1" dirty="0">
                <a:latin typeface="楷体" pitchFamily="49" charset="-122"/>
                <a:ea typeface="楷体" pitchFamily="49" charset="-122"/>
              </a:rPr>
              <a:t>3</a:t>
            </a:r>
            <a:r>
              <a:rPr lang="zh-CN" altLang="en-US" sz="2800" b="1" dirty="0" smtClean="0">
                <a:latin typeface="楷体" pitchFamily="49" charset="-122"/>
                <a:ea typeface="楷体" pitchFamily="49" charset="-122"/>
              </a:rPr>
              <a:t>）体现了历史学科核心素养的考查</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唯</a:t>
            </a:r>
            <a:r>
              <a:rPr lang="zh-CN" altLang="en-US" sz="2800" b="1" dirty="0">
                <a:latin typeface="楷体" pitchFamily="49" charset="-122"/>
                <a:ea typeface="楷体" pitchFamily="49" charset="-122"/>
              </a:rPr>
              <a:t>物史</a:t>
            </a:r>
            <a:r>
              <a:rPr lang="zh-CN" altLang="en-US" sz="2800" b="1" dirty="0" smtClean="0">
                <a:latin typeface="楷体" pitchFamily="49" charset="-122"/>
                <a:ea typeface="楷体" pitchFamily="49" charset="-122"/>
              </a:rPr>
              <a:t>观</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24</a:t>
            </a:r>
            <a:r>
              <a:rPr lang="zh-CN" altLang="en-US" sz="2800" b="1" dirty="0">
                <a:latin typeface="楷体" pitchFamily="49" charset="-122"/>
                <a:ea typeface="楷体" pitchFamily="49" charset="-122"/>
              </a:rPr>
              <a:t>题通过</a:t>
            </a:r>
            <a:r>
              <a:rPr lang="en-US" altLang="zh-CN" sz="2800" b="1" dirty="0">
                <a:latin typeface="楷体" pitchFamily="49" charset="-122"/>
                <a:ea typeface="楷体" pitchFamily="49" charset="-122"/>
              </a:rPr>
              <a:t>《</a:t>
            </a:r>
            <a:r>
              <a:rPr lang="zh-CN" altLang="en-US" sz="2800" b="1" dirty="0">
                <a:latin typeface="楷体" pitchFamily="49" charset="-122"/>
                <a:ea typeface="楷体" pitchFamily="49" charset="-122"/>
              </a:rPr>
              <a:t>墨子</a:t>
            </a:r>
            <a:r>
              <a:rPr lang="en-US" altLang="zh-CN" sz="2800" b="1" dirty="0">
                <a:latin typeface="楷体" pitchFamily="49" charset="-122"/>
                <a:ea typeface="楷体" pitchFamily="49" charset="-122"/>
              </a:rPr>
              <a:t>》</a:t>
            </a:r>
            <a:r>
              <a:rPr lang="zh-CN" altLang="en-US" sz="2800" b="1" dirty="0">
                <a:latin typeface="楷体" pitchFamily="49" charset="-122"/>
                <a:ea typeface="楷体" pitchFamily="49" charset="-122"/>
              </a:rPr>
              <a:t>中的“圆”“直线”、杠杆原理、小孔成像等论述反映了先秦时期劳动人民的智</a:t>
            </a:r>
            <a:r>
              <a:rPr lang="zh-CN" altLang="en-US" sz="2800" b="1" dirty="0" smtClean="0">
                <a:latin typeface="楷体" pitchFamily="49" charset="-122"/>
                <a:ea typeface="楷体" pitchFamily="49" charset="-122"/>
              </a:rPr>
              <a:t>慧，反映出人民群众在社会发展中的重要作用；</a:t>
            </a:r>
            <a:r>
              <a:rPr lang="en-US" altLang="zh-CN" sz="2800" b="1" dirty="0" smtClean="0">
                <a:latin typeface="楷体" pitchFamily="49" charset="-122"/>
                <a:ea typeface="楷体" pitchFamily="49" charset="-122"/>
              </a:rPr>
              <a:t>29</a:t>
            </a:r>
            <a:r>
              <a:rPr lang="zh-CN" altLang="en-US" sz="2800" b="1" dirty="0" smtClean="0">
                <a:latin typeface="楷体" pitchFamily="49" charset="-122"/>
                <a:ea typeface="楷体" pitchFamily="49" charset="-122"/>
              </a:rPr>
              <a:t>题，通过五四运动后，中国该走哪条道路的争论，可以使学生意识到人类社会形态从低级向高级发展，能够正确认识人类历史发展的总趋势，这都属于唯物史观的考查。</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2498899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332656"/>
            <a:ext cx="8784976" cy="4525963"/>
          </a:xfrm>
        </p:spPr>
        <p:txBody>
          <a:bodyPr>
            <a:noAutofit/>
          </a:bodyPr>
          <a:lstStyle/>
          <a:p>
            <a:r>
              <a:rPr lang="zh-CN" altLang="en-US" sz="2800" b="1" dirty="0">
                <a:latin typeface="楷体" pitchFamily="49" charset="-122"/>
                <a:ea typeface="楷体" pitchFamily="49" charset="-122"/>
              </a:rPr>
              <a:t>时空观念</a:t>
            </a:r>
            <a:endParaRPr lang="en-US" altLang="zh-CN" sz="2800" b="1" dirty="0">
              <a:latin typeface="楷体" pitchFamily="49" charset="-122"/>
              <a:ea typeface="楷体" pitchFamily="49" charset="-122"/>
            </a:endParaRPr>
          </a:p>
          <a:p>
            <a:r>
              <a:rPr lang="en-US" altLang="zh-CN" sz="2800" b="1" dirty="0" smtClean="0">
                <a:latin typeface="楷体" pitchFamily="49" charset="-122"/>
                <a:ea typeface="楷体" pitchFamily="49" charset="-122"/>
              </a:rPr>
              <a:t>31</a:t>
            </a:r>
            <a:r>
              <a:rPr lang="zh-CN" altLang="en-US" sz="2800" b="1" dirty="0">
                <a:latin typeface="楷体" pitchFamily="49" charset="-122"/>
                <a:ea typeface="楷体" pitchFamily="49" charset="-122"/>
              </a:rPr>
              <a:t>题通过“</a:t>
            </a:r>
            <a:r>
              <a:rPr lang="en-US" altLang="zh-CN" sz="2800" b="1" dirty="0">
                <a:latin typeface="楷体" pitchFamily="49" charset="-122"/>
                <a:ea typeface="楷体" pitchFamily="49" charset="-122"/>
              </a:rPr>
              <a:t>1953</a:t>
            </a:r>
            <a:r>
              <a:rPr lang="zh-CN" altLang="en-US" sz="2800" b="1" dirty="0">
                <a:latin typeface="楷体" pitchFamily="49" charset="-122"/>
                <a:ea typeface="楷体" pitchFamily="49" charset="-122"/>
              </a:rPr>
              <a:t>年”、“资源勘探”等信息，可以推断出当时处于一五计划期间，大规模的经济建设正在展开，这属于时空观念的考查</a:t>
            </a:r>
            <a:r>
              <a:rPr lang="zh-CN" altLang="en-US" sz="2800" b="1" dirty="0" smtClean="0">
                <a:latin typeface="楷体" pitchFamily="49" charset="-122"/>
                <a:ea typeface="楷体" pitchFamily="49" charset="-122"/>
              </a:rPr>
              <a:t>。</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史料实</a:t>
            </a:r>
            <a:r>
              <a:rPr lang="zh-CN" altLang="en-US" sz="2800" b="1" dirty="0" smtClean="0">
                <a:latin typeface="楷体" pitchFamily="49" charset="-122"/>
                <a:ea typeface="楷体" pitchFamily="49" charset="-122"/>
              </a:rPr>
              <a:t>证</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25</a:t>
            </a:r>
            <a:r>
              <a:rPr lang="zh-CN" altLang="en-US" sz="2800" b="1" dirty="0" smtClean="0">
                <a:latin typeface="楷体" pitchFamily="49" charset="-122"/>
                <a:ea typeface="楷体" pitchFamily="49" charset="-122"/>
              </a:rPr>
              <a:t>题给出了“安史之乱”后百余年间唐朝藩镇基本情况表这一史料，通过对史料的分析，可以得出这一时期的藩镇延续了唐朝的统治。这一题的新颖之处在于反其道而行之，因为平常授课中我们给学生讲解的是唐代的藩镇是不利于加强中央集权的，所以这一题，学生只有摆脱固有的思维模式，认真分析史料才能得出正确的结论。</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此</a:t>
            </a:r>
            <a:r>
              <a:rPr lang="zh-CN" altLang="en-US" sz="2800" b="1" dirty="0" smtClean="0">
                <a:latin typeface="楷体" pitchFamily="49" charset="-122"/>
                <a:ea typeface="楷体" pitchFamily="49" charset="-122"/>
              </a:rPr>
              <a:t>外</a:t>
            </a:r>
            <a:r>
              <a:rPr lang="en-US" altLang="zh-CN" sz="2800" b="1" dirty="0" smtClean="0">
                <a:latin typeface="楷体" pitchFamily="49" charset="-122"/>
                <a:ea typeface="楷体" pitchFamily="49" charset="-122"/>
              </a:rPr>
              <a:t>34</a:t>
            </a:r>
            <a:r>
              <a:rPr lang="zh-CN" altLang="en-US" sz="2800" b="1" dirty="0" smtClean="0">
                <a:latin typeface="楷体" pitchFamily="49" charset="-122"/>
                <a:ea typeface="楷体" pitchFamily="49" charset="-122"/>
              </a:rPr>
              <a:t>题工业革命的考查、</a:t>
            </a:r>
            <a:r>
              <a:rPr lang="en-US" altLang="zh-CN" sz="2800" b="1" dirty="0" smtClean="0">
                <a:latin typeface="楷体" pitchFamily="49" charset="-122"/>
                <a:ea typeface="楷体" pitchFamily="49" charset="-122"/>
              </a:rPr>
              <a:t>35</a:t>
            </a:r>
            <a:r>
              <a:rPr lang="zh-CN" altLang="en-US" sz="2800" b="1" dirty="0" smtClean="0">
                <a:latin typeface="楷体" pitchFamily="49" charset="-122"/>
                <a:ea typeface="楷体" pitchFamily="49" charset="-122"/>
              </a:rPr>
              <a:t>题对于多极化趋势的考查都属于史料实证考查的范畴。</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2291656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260648"/>
            <a:ext cx="8784976" cy="4525963"/>
          </a:xfrm>
        </p:spPr>
        <p:txBody>
          <a:bodyPr>
            <a:noAutofit/>
          </a:bodyPr>
          <a:lstStyle/>
          <a:p>
            <a:r>
              <a:rPr lang="zh-CN" altLang="en-US" sz="2800" b="1" dirty="0">
                <a:latin typeface="楷体" pitchFamily="49" charset="-122"/>
                <a:ea typeface="楷体" pitchFamily="49" charset="-122"/>
              </a:rPr>
              <a:t>历史解释</a:t>
            </a:r>
            <a:endParaRPr lang="en-US" altLang="zh-CN" sz="2800" b="1" dirty="0">
              <a:latin typeface="楷体" pitchFamily="49" charset="-122"/>
              <a:ea typeface="楷体" pitchFamily="49" charset="-122"/>
            </a:endParaRPr>
          </a:p>
          <a:p>
            <a:r>
              <a:rPr lang="en-US" altLang="zh-CN" sz="2800" b="1" dirty="0" smtClean="0">
                <a:latin typeface="楷体" pitchFamily="49" charset="-122"/>
                <a:ea typeface="楷体" pitchFamily="49" charset="-122"/>
              </a:rPr>
              <a:t>26</a:t>
            </a:r>
            <a:r>
              <a:rPr lang="zh-CN" altLang="en-US" sz="2800" b="1" dirty="0" smtClean="0">
                <a:latin typeface="楷体" pitchFamily="49" charset="-122"/>
                <a:ea typeface="楷体" pitchFamily="49" charset="-122"/>
              </a:rPr>
              <a:t>题对四川地区竹筒井等现象的描述，考查北宋民营手工业的发展，考察了历史解释这一核心素养。</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27</a:t>
            </a:r>
            <a:r>
              <a:rPr lang="zh-CN" altLang="en-US" sz="2800" b="1" dirty="0">
                <a:latin typeface="楷体" pitchFamily="49" charset="-122"/>
                <a:ea typeface="楷体" pitchFamily="49" charset="-122"/>
              </a:rPr>
              <a:t>题展示了“明朝的君臣把外国进贡的长颈鹿说成是麒麟”这一现象，让学生就这一问题进行解释，这就考查了学生的历史解释的核心素养，让学生能够从历史的表象中发现问题，对历史事物之间的因果关系作出解释，能够客观评判现实生活中的问题</a:t>
            </a:r>
            <a:r>
              <a:rPr lang="zh-CN" altLang="en-US" sz="2800" b="1" dirty="0" smtClean="0">
                <a:latin typeface="楷体" pitchFamily="49" charset="-122"/>
                <a:ea typeface="楷体" pitchFamily="49" charset="-122"/>
              </a:rPr>
              <a:t>。</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28</a:t>
            </a:r>
            <a:r>
              <a:rPr lang="zh-CN" altLang="en-US" sz="2800" b="1" dirty="0" smtClean="0">
                <a:latin typeface="楷体" pitchFamily="49" charset="-122"/>
                <a:ea typeface="楷体" pitchFamily="49" charset="-122"/>
              </a:rPr>
              <a:t>题通过展示甲午战争期间清政府与日本舆论宣传策略方面态度差异的对比，考查学生通过此现象得出清政府不谙熟近代外交这一实质问题。</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此</a:t>
            </a:r>
            <a:r>
              <a:rPr lang="zh-CN" altLang="en-US" sz="2800" b="1" dirty="0" smtClean="0">
                <a:latin typeface="楷体" pitchFamily="49" charset="-122"/>
                <a:ea typeface="楷体" pitchFamily="49" charset="-122"/>
              </a:rPr>
              <a:t>外</a:t>
            </a:r>
            <a:r>
              <a:rPr lang="en-US" altLang="zh-CN" sz="2800" b="1" dirty="0" smtClean="0">
                <a:latin typeface="楷体" pitchFamily="49" charset="-122"/>
                <a:ea typeface="楷体" pitchFamily="49" charset="-122"/>
              </a:rPr>
              <a:t>30</a:t>
            </a:r>
            <a:r>
              <a:rPr lang="zh-CN" altLang="en-US" sz="2800" b="1" dirty="0" smtClean="0">
                <a:latin typeface="楷体" pitchFamily="49" charset="-122"/>
                <a:ea typeface="楷体" pitchFamily="49" charset="-122"/>
              </a:rPr>
              <a:t>题对中共独立外交政策的考查、</a:t>
            </a:r>
            <a:r>
              <a:rPr lang="en-US" altLang="zh-CN" sz="2800" b="1" dirty="0" smtClean="0">
                <a:latin typeface="楷体" pitchFamily="49" charset="-122"/>
                <a:ea typeface="楷体" pitchFamily="49" charset="-122"/>
              </a:rPr>
              <a:t>33</a:t>
            </a:r>
            <a:r>
              <a:rPr lang="zh-CN" altLang="en-US" sz="2800" b="1" dirty="0" smtClean="0">
                <a:latin typeface="楷体" pitchFamily="49" charset="-122"/>
                <a:ea typeface="楷体" pitchFamily="49" charset="-122"/>
              </a:rPr>
              <a:t>题对马克思主义的考查都属于历史解释的考查。</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1186210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764704"/>
            <a:ext cx="8784976" cy="4525963"/>
          </a:xfrm>
        </p:spPr>
        <p:txBody>
          <a:bodyPr>
            <a:normAutofit lnSpcReduction="10000"/>
          </a:bodyPr>
          <a:lstStyle/>
          <a:p>
            <a:r>
              <a:rPr lang="zh-CN" altLang="en-US" sz="2800" b="1" dirty="0">
                <a:latin typeface="楷体" pitchFamily="49" charset="-122"/>
                <a:ea typeface="楷体" pitchFamily="49" charset="-122"/>
              </a:rPr>
              <a:t>家国情怀</a:t>
            </a:r>
            <a:endParaRPr lang="en-US" altLang="zh-CN" sz="2800" b="1" dirty="0">
              <a:latin typeface="楷体" pitchFamily="49" charset="-122"/>
              <a:ea typeface="楷体" pitchFamily="49" charset="-122"/>
            </a:endParaRPr>
          </a:p>
          <a:p>
            <a:r>
              <a:rPr lang="en-US" altLang="zh-CN" sz="2800" b="1" dirty="0">
                <a:latin typeface="楷体" pitchFamily="49" charset="-122"/>
                <a:ea typeface="楷体" pitchFamily="49" charset="-122"/>
              </a:rPr>
              <a:t>32</a:t>
            </a:r>
            <a:r>
              <a:rPr lang="zh-CN" altLang="en-US" sz="2800" b="1" dirty="0">
                <a:latin typeface="楷体" pitchFamily="49" charset="-122"/>
                <a:ea typeface="楷体" pitchFamily="49" charset="-122"/>
              </a:rPr>
              <a:t>题通过展</a:t>
            </a:r>
            <a:r>
              <a:rPr lang="zh-CN" altLang="en-US" sz="2800" b="1" dirty="0" smtClean="0">
                <a:latin typeface="楷体" pitchFamily="49" charset="-122"/>
                <a:ea typeface="楷体" pitchFamily="49" charset="-122"/>
              </a:rPr>
              <a:t>示古代雅典时期梭</a:t>
            </a:r>
            <a:r>
              <a:rPr lang="zh-CN" altLang="en-US" sz="2800" b="1" dirty="0">
                <a:latin typeface="楷体" pitchFamily="49" charset="-122"/>
                <a:ea typeface="楷体" pitchFamily="49" charset="-122"/>
              </a:rPr>
              <a:t>伦的</a:t>
            </a:r>
            <a:r>
              <a:rPr lang="zh-CN" altLang="en-US" sz="2800" b="1" dirty="0" smtClean="0">
                <a:latin typeface="楷体" pitchFamily="49" charset="-122"/>
                <a:ea typeface="楷体" pitchFamily="49" charset="-122"/>
              </a:rPr>
              <a:t>诗，可以知道梭伦主张道德远比财富重要，可以考查学生对世界其他地区、民族的文化传统的了解，也可以使学生更具有广阔的文化视野，树立正确的文化观。</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此</a:t>
            </a:r>
            <a:r>
              <a:rPr lang="zh-CN" altLang="en-US" sz="2800" b="1" dirty="0" smtClean="0">
                <a:latin typeface="楷体" pitchFamily="49" charset="-122"/>
                <a:ea typeface="楷体" pitchFamily="49" charset="-122"/>
              </a:rPr>
              <a:t>外，主观题的设置更体现了综合考查核心素养，</a:t>
            </a:r>
            <a:r>
              <a:rPr lang="en-US" altLang="zh-CN" sz="2800" b="1" dirty="0" smtClean="0">
                <a:latin typeface="楷体" pitchFamily="49" charset="-122"/>
                <a:ea typeface="楷体" pitchFamily="49" charset="-122"/>
              </a:rPr>
              <a:t>41</a:t>
            </a:r>
            <a:r>
              <a:rPr lang="zh-CN" altLang="en-US" sz="2800" b="1" dirty="0" smtClean="0">
                <a:latin typeface="楷体" pitchFamily="49" charset="-122"/>
                <a:ea typeface="楷体" pitchFamily="49" charset="-122"/>
              </a:rPr>
              <a:t>题围绕着中国基层社会治理给出了三则材料，时间跨度较大，包括了唯物史观、时空观念、历史解释、史料实证等学科素养；</a:t>
            </a:r>
            <a:r>
              <a:rPr lang="en-US" altLang="zh-CN" sz="2800" b="1" dirty="0" smtClean="0">
                <a:latin typeface="楷体" pitchFamily="49" charset="-122"/>
                <a:ea typeface="楷体" pitchFamily="49" charset="-122"/>
              </a:rPr>
              <a:t>42</a:t>
            </a:r>
            <a:r>
              <a:rPr lang="zh-CN" altLang="en-US" sz="2800" b="1" dirty="0" smtClean="0">
                <a:latin typeface="楷体" pitchFamily="49" charset="-122"/>
                <a:ea typeface="楷体" pitchFamily="49" charset="-122"/>
              </a:rPr>
              <a:t>题小论文题也考查了学生的时空观念、史料实证、历史解释等学科素养。</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991711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692696"/>
            <a:ext cx="8712968" cy="562074"/>
          </a:xfrm>
        </p:spPr>
        <p:txBody>
          <a:bodyPr>
            <a:noAutofit/>
          </a:bodyPr>
          <a:lstStyle/>
          <a:p>
            <a:pPr algn="l"/>
            <a:r>
              <a:rPr lang="en-US" altLang="zh-CN" sz="3600" b="1" dirty="0">
                <a:latin typeface="楷体" pitchFamily="49" charset="-122"/>
                <a:ea typeface="楷体" pitchFamily="49" charset="-122"/>
              </a:rPr>
              <a:t>3</a:t>
            </a:r>
            <a:r>
              <a:rPr lang="zh-CN" altLang="en-US" sz="3600" b="1" dirty="0" smtClean="0">
                <a:latin typeface="楷体" pitchFamily="49" charset="-122"/>
                <a:ea typeface="楷体" pitchFamily="49" charset="-122"/>
              </a:rPr>
              <a:t>、</a:t>
            </a:r>
            <a:r>
              <a:rPr lang="zh-CN" altLang="en-US" sz="3600" b="1" dirty="0">
                <a:latin typeface="楷体" pitchFamily="49" charset="-122"/>
                <a:ea typeface="楷体" pitchFamily="49" charset="-122"/>
              </a:rPr>
              <a:t>考查学生基本能</a:t>
            </a:r>
            <a:r>
              <a:rPr lang="zh-CN" altLang="en-US" sz="3600" b="1" dirty="0" smtClean="0">
                <a:latin typeface="楷体" pitchFamily="49" charset="-122"/>
                <a:ea typeface="楷体" pitchFamily="49" charset="-122"/>
              </a:rPr>
              <a:t>力  体现素质教育要求</a:t>
            </a:r>
            <a:endParaRPr lang="zh-CN" altLang="en-US" sz="3600" b="1" dirty="0">
              <a:latin typeface="楷体" pitchFamily="49" charset="-122"/>
              <a:ea typeface="楷体" pitchFamily="49" charset="-122"/>
            </a:endParaRPr>
          </a:p>
        </p:txBody>
      </p:sp>
      <p:sp>
        <p:nvSpPr>
          <p:cNvPr id="3" name="内容占位符 2"/>
          <p:cNvSpPr>
            <a:spLocks noGrp="1"/>
          </p:cNvSpPr>
          <p:nvPr>
            <p:ph idx="1"/>
          </p:nvPr>
        </p:nvSpPr>
        <p:spPr>
          <a:xfrm>
            <a:off x="-5499" y="1412776"/>
            <a:ext cx="8784976" cy="4525963"/>
          </a:xfrm>
        </p:spPr>
        <p:txBody>
          <a:bodyPr>
            <a:normAutofit/>
          </a:bodyPr>
          <a:lstStyle/>
          <a:p>
            <a:r>
              <a:rPr lang="zh-CN" altLang="en-US" sz="2800" b="1" dirty="0">
                <a:latin typeface="楷体" pitchFamily="49" charset="-122"/>
                <a:ea typeface="楷体" pitchFamily="49" charset="-122"/>
              </a:rPr>
              <a:t>历史试题考查各种关键能</a:t>
            </a:r>
            <a:r>
              <a:rPr lang="zh-CN" altLang="en-US" sz="2800" b="1" dirty="0" smtClean="0">
                <a:latin typeface="楷体" pitchFamily="49" charset="-122"/>
                <a:ea typeface="楷体" pitchFamily="49" charset="-122"/>
              </a:rPr>
              <a:t>力，包括信息提取加工、逻辑分析、独立思考等。</a:t>
            </a:r>
            <a:r>
              <a:rPr lang="en-US" altLang="zh-CN" sz="2800" b="1" dirty="0" smtClean="0">
                <a:latin typeface="楷体" pitchFamily="49" charset="-122"/>
                <a:ea typeface="楷体" pitchFamily="49" charset="-122"/>
              </a:rPr>
              <a:t>2018</a:t>
            </a:r>
            <a:r>
              <a:rPr lang="zh-CN" altLang="en-US" sz="2800" b="1" dirty="0" smtClean="0">
                <a:latin typeface="楷体" pitchFamily="49" charset="-122"/>
                <a:ea typeface="楷体" pitchFamily="49" charset="-122"/>
              </a:rPr>
              <a:t>年的全国一卷选择题在题目的设置上运用史料、表格、图片、漫画等方式以及设问上采用“反映”“表明”等方式，考查学生提取解读信息、论从史出等能力。</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历史试</a:t>
            </a:r>
            <a:r>
              <a:rPr lang="zh-CN" altLang="en-US" sz="2800" b="1" dirty="0" smtClean="0">
                <a:latin typeface="楷体" pitchFamily="49" charset="-122"/>
                <a:ea typeface="楷体" pitchFamily="49" charset="-122"/>
              </a:rPr>
              <a:t>题还注重考查学生古今贯通、知识整合迁移的能力。比如</a:t>
            </a:r>
            <a:r>
              <a:rPr lang="en-US" altLang="zh-CN" sz="2800" b="1" dirty="0" smtClean="0">
                <a:latin typeface="楷体" pitchFamily="49" charset="-122"/>
                <a:ea typeface="楷体" pitchFamily="49" charset="-122"/>
              </a:rPr>
              <a:t>41</a:t>
            </a:r>
            <a:r>
              <a:rPr lang="zh-CN" altLang="en-US" sz="2800" b="1" dirty="0" smtClean="0">
                <a:latin typeface="楷体" pitchFamily="49" charset="-122"/>
                <a:ea typeface="楷体" pitchFamily="49" charset="-122"/>
              </a:rPr>
              <a:t>题展示了宋代、明清、现代村民自治的情况，考生只有了解古今村民自治相关背景知识，同时对知识进行整合才能对政治体制改革有更深刻的理解。</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3208818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79512" y="1268760"/>
            <a:ext cx="8712968" cy="562074"/>
          </a:xfrm>
        </p:spPr>
        <p:txBody>
          <a:bodyPr vert="horz" rtlCol="0" anchor="ctr">
            <a:noAutofit/>
          </a:bodyPr>
          <a:lstStyle/>
          <a:p>
            <a:pPr algn="l"/>
            <a:r>
              <a:rPr lang="en-US" altLang="zh-CN" sz="3600" b="1" dirty="0">
                <a:latin typeface="楷体" pitchFamily="49" charset="-122"/>
                <a:ea typeface="楷体" pitchFamily="49" charset="-122"/>
              </a:rPr>
              <a:t>3</a:t>
            </a:r>
            <a:r>
              <a:rPr lang="zh-CN" altLang="en-US" sz="3600" b="1" dirty="0">
                <a:latin typeface="楷体" pitchFamily="49" charset="-122"/>
                <a:ea typeface="楷体" pitchFamily="49" charset="-122"/>
              </a:rPr>
              <a:t>、考查学生基本能力  体现素质教育要求</a:t>
            </a:r>
          </a:p>
        </p:txBody>
      </p:sp>
      <p:sp>
        <p:nvSpPr>
          <p:cNvPr id="3" name="内容占位符 2"/>
          <p:cNvSpPr>
            <a:spLocks noGrp="1"/>
          </p:cNvSpPr>
          <p:nvPr>
            <p:ph idx="1"/>
          </p:nvPr>
        </p:nvSpPr>
        <p:spPr>
          <a:xfrm>
            <a:off x="323528" y="2060848"/>
            <a:ext cx="8496944" cy="4525963"/>
          </a:xfrm>
        </p:spPr>
        <p:txBody>
          <a:bodyPr>
            <a:normAutofit/>
          </a:bodyPr>
          <a:lstStyle/>
          <a:p>
            <a:r>
              <a:rPr lang="zh-CN" altLang="en-US" sz="2800" b="1" dirty="0" smtClean="0">
                <a:latin typeface="楷体" pitchFamily="49" charset="-122"/>
                <a:ea typeface="楷体" pitchFamily="49" charset="-122"/>
              </a:rPr>
              <a:t>小论文题</a:t>
            </a:r>
            <a:r>
              <a:rPr lang="en-US" altLang="zh-CN" sz="2800" b="1" dirty="0" smtClean="0">
                <a:latin typeface="楷体" pitchFamily="49" charset="-122"/>
                <a:ea typeface="楷体" pitchFamily="49" charset="-122"/>
              </a:rPr>
              <a:t>42</a:t>
            </a:r>
            <a:r>
              <a:rPr lang="zh-CN" altLang="en-US" sz="2800" b="1" dirty="0" smtClean="0">
                <a:latin typeface="楷体" pitchFamily="49" charset="-122"/>
                <a:ea typeface="楷体" pitchFamily="49" charset="-122"/>
              </a:rPr>
              <a:t>题展示的是</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鲁滨逊漂流记</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的相关片断，通过创设新情境以及开放式的设问，引导学生通过自身所掌握的知识，能够提取小说情节及体现的历史现象，并且对历史现象进行概述和评价，这给学生提供了一个比较广阔的发展空间，体现了高考对素质教育的要求。</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1931146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38921" y="699277"/>
            <a:ext cx="8229600" cy="562074"/>
          </a:xfrm>
        </p:spPr>
        <p:txBody>
          <a:bodyPr>
            <a:noAutofit/>
          </a:bodyPr>
          <a:lstStyle/>
          <a:p>
            <a:pPr algn="l"/>
            <a:r>
              <a:rPr lang="en-US" altLang="zh-CN" sz="3600" b="1" dirty="0" smtClean="0">
                <a:latin typeface="楷体" pitchFamily="49" charset="-122"/>
                <a:ea typeface="楷体" pitchFamily="49" charset="-122"/>
              </a:rPr>
              <a:t>4</a:t>
            </a:r>
            <a:r>
              <a:rPr lang="zh-CN" altLang="en-US" sz="3600" b="1" dirty="0" smtClean="0">
                <a:latin typeface="楷体" pitchFamily="49" charset="-122"/>
                <a:ea typeface="楷体" pitchFamily="49" charset="-122"/>
              </a:rPr>
              <a:t>、现实问题历史考  回应热点问题</a:t>
            </a:r>
            <a:endParaRPr lang="zh-CN" altLang="en-US" sz="3600" b="1" dirty="0">
              <a:latin typeface="楷体" pitchFamily="49" charset="-122"/>
              <a:ea typeface="楷体" pitchFamily="49" charset="-122"/>
            </a:endParaRPr>
          </a:p>
        </p:txBody>
      </p:sp>
      <p:sp>
        <p:nvSpPr>
          <p:cNvPr id="3" name="内容占位符 2"/>
          <p:cNvSpPr>
            <a:spLocks noGrp="1"/>
          </p:cNvSpPr>
          <p:nvPr>
            <p:ph idx="1"/>
          </p:nvPr>
        </p:nvSpPr>
        <p:spPr>
          <a:xfrm>
            <a:off x="107504" y="1412776"/>
            <a:ext cx="8784976" cy="4525963"/>
          </a:xfrm>
        </p:spPr>
        <p:txBody>
          <a:bodyPr>
            <a:normAutofit/>
          </a:bodyPr>
          <a:lstStyle/>
          <a:p>
            <a:r>
              <a:rPr lang="zh-CN" altLang="en-US" sz="2800" b="1" dirty="0">
                <a:latin typeface="楷体" pitchFamily="49" charset="-122"/>
                <a:ea typeface="楷体" pitchFamily="49" charset="-122"/>
              </a:rPr>
              <a:t>“现实的问题历史考”也一直是高考命题的基本思路。</a:t>
            </a:r>
            <a:r>
              <a:rPr lang="en-US" altLang="zh-CN" sz="2800" b="1" dirty="0">
                <a:latin typeface="楷体" pitchFamily="49" charset="-122"/>
                <a:ea typeface="楷体" pitchFamily="49" charset="-122"/>
              </a:rPr>
              <a:t>28</a:t>
            </a:r>
            <a:r>
              <a:rPr lang="zh-CN" altLang="en-US" sz="2800" b="1" dirty="0">
                <a:latin typeface="楷体" pitchFamily="49" charset="-122"/>
                <a:ea typeface="楷体" pitchFamily="49" charset="-122"/>
              </a:rPr>
              <a:t>题通过甲午战争期间清政府与日本在舆论宣传策略方面态度差异的对比，使考生认识到在国际环境复杂多变的今</a:t>
            </a:r>
            <a:r>
              <a:rPr lang="zh-CN" altLang="en-US" sz="2800" b="1" dirty="0" smtClean="0">
                <a:latin typeface="楷体" pitchFamily="49" charset="-122"/>
                <a:ea typeface="楷体" pitchFamily="49" charset="-122"/>
              </a:rPr>
              <a:t>天只有</a:t>
            </a:r>
            <a:r>
              <a:rPr lang="zh-CN" altLang="en-US" sz="2800" b="1" dirty="0">
                <a:latin typeface="楷体" pitchFamily="49" charset="-122"/>
                <a:ea typeface="楷体" pitchFamily="49" charset="-122"/>
              </a:rPr>
              <a:t>强占舆论的制高点才能掌握主动</a:t>
            </a:r>
            <a:r>
              <a:rPr lang="zh-CN" altLang="en-US" sz="2800" b="1" dirty="0" smtClean="0">
                <a:latin typeface="楷体" pitchFamily="49" charset="-122"/>
                <a:ea typeface="楷体" pitchFamily="49" charset="-122"/>
              </a:rPr>
              <a:t>权；</a:t>
            </a:r>
            <a:r>
              <a:rPr lang="en-US" altLang="zh-CN" sz="2800" b="1" dirty="0" smtClean="0">
                <a:latin typeface="楷体" pitchFamily="49" charset="-122"/>
                <a:ea typeface="楷体" pitchFamily="49" charset="-122"/>
              </a:rPr>
              <a:t>32</a:t>
            </a:r>
            <a:r>
              <a:rPr lang="zh-CN" altLang="en-US" sz="2800" b="1" dirty="0" smtClean="0">
                <a:latin typeface="楷体" pitchFamily="49" charset="-122"/>
                <a:ea typeface="楷体" pitchFamily="49" charset="-122"/>
              </a:rPr>
              <a:t>题对人文精神的考查也体现了历史教育的育人功能，有很强的现实意义。</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29</a:t>
            </a:r>
            <a:r>
              <a:rPr lang="zh-CN" altLang="en-US" sz="2800" b="1" dirty="0" smtClean="0">
                <a:latin typeface="楷体" pitchFamily="49" charset="-122"/>
                <a:ea typeface="楷体" pitchFamily="49" charset="-122"/>
              </a:rPr>
              <a:t>题与</a:t>
            </a:r>
            <a:r>
              <a:rPr lang="en-US" altLang="zh-CN" sz="2800" b="1" dirty="0" smtClean="0">
                <a:latin typeface="楷体" pitchFamily="49" charset="-122"/>
                <a:ea typeface="楷体" pitchFamily="49" charset="-122"/>
              </a:rPr>
              <a:t>33</a:t>
            </a:r>
            <a:r>
              <a:rPr lang="zh-CN" altLang="en-US" sz="2800" b="1" dirty="0" smtClean="0">
                <a:latin typeface="楷体" pitchFamily="49" charset="-122"/>
                <a:ea typeface="楷体" pitchFamily="49" charset="-122"/>
              </a:rPr>
              <a:t>题对于马克思主义的考查回应了</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共产党宣言</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发表</a:t>
            </a:r>
            <a:r>
              <a:rPr lang="en-US" altLang="zh-CN" sz="2800" b="1" dirty="0" smtClean="0">
                <a:latin typeface="楷体" pitchFamily="49" charset="-122"/>
                <a:ea typeface="楷体" pitchFamily="49" charset="-122"/>
              </a:rPr>
              <a:t>170</a:t>
            </a:r>
            <a:r>
              <a:rPr lang="zh-CN" altLang="en-US" sz="2800" b="1" dirty="0" smtClean="0">
                <a:latin typeface="楷体" pitchFamily="49" charset="-122"/>
                <a:ea typeface="楷体" pitchFamily="49" charset="-122"/>
              </a:rPr>
              <a:t>周年这一热点；</a:t>
            </a:r>
            <a:r>
              <a:rPr lang="en-US" altLang="zh-CN" sz="2800" b="1" dirty="0" smtClean="0">
                <a:latin typeface="楷体" pitchFamily="49" charset="-122"/>
                <a:ea typeface="楷体" pitchFamily="49" charset="-122"/>
              </a:rPr>
              <a:t>41</a:t>
            </a:r>
            <a:r>
              <a:rPr lang="zh-CN" altLang="en-US" sz="2800" b="1" dirty="0" smtClean="0">
                <a:latin typeface="楷体" pitchFamily="49" charset="-122"/>
                <a:ea typeface="楷体" pitchFamily="49" charset="-122"/>
              </a:rPr>
              <a:t>题基层社会治理回应了深化政治体制改革的热点。</a:t>
            </a:r>
            <a:endParaRPr lang="zh-CN" altLang="en-US" sz="2800" dirty="0"/>
          </a:p>
        </p:txBody>
      </p:sp>
    </p:spTree>
    <p:extLst>
      <p:ext uri="{BB962C8B-B14F-4D97-AF65-F5344CB8AC3E}">
        <p14:creationId xmlns:p14="http://schemas.microsoft.com/office/powerpoint/2010/main" val="2608595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6903" y="2060848"/>
            <a:ext cx="8784976" cy="1446550"/>
          </a:xfrm>
          <a:prstGeom prst="rect">
            <a:avLst/>
          </a:prstGeom>
        </p:spPr>
        <p:txBody>
          <a:bodyPr wrap="square">
            <a:spAutoFit/>
          </a:bodyPr>
          <a:lstStyle/>
          <a:p>
            <a:r>
              <a:rPr lang="zh-CN" altLang="en-US" sz="4400" b="1" dirty="0" smtClean="0">
                <a:latin typeface="华文新魏" pitchFamily="2" charset="-122"/>
                <a:ea typeface="华文新魏" pitchFamily="2" charset="-122"/>
              </a:rPr>
              <a:t>二、</a:t>
            </a:r>
            <a:r>
              <a:rPr lang="en-US" altLang="zh-CN" sz="4400" b="1" dirty="0" smtClean="0">
                <a:latin typeface="华文新魏" pitchFamily="2" charset="-122"/>
                <a:ea typeface="华文新魏" pitchFamily="2" charset="-122"/>
              </a:rPr>
              <a:t>2018</a:t>
            </a:r>
            <a:r>
              <a:rPr lang="zh-CN" altLang="zh-CN" sz="4400" b="1" dirty="0" smtClean="0">
                <a:latin typeface="华文新魏" pitchFamily="2" charset="-122"/>
                <a:ea typeface="华文新魏" pitchFamily="2" charset="-122"/>
              </a:rPr>
              <a:t>年</a:t>
            </a:r>
            <a:r>
              <a:rPr lang="zh-CN" altLang="zh-CN" sz="4400" b="1" dirty="0">
                <a:latin typeface="华文新魏" pitchFamily="2" charset="-122"/>
                <a:ea typeface="华文新魏" pitchFamily="2" charset="-122"/>
              </a:rPr>
              <a:t>高</a:t>
            </a:r>
            <a:r>
              <a:rPr lang="zh-CN" altLang="zh-CN" sz="4400" b="1" dirty="0" smtClean="0">
                <a:latin typeface="华文新魏" pitchFamily="2" charset="-122"/>
                <a:ea typeface="华文新魏" pitchFamily="2" charset="-122"/>
              </a:rPr>
              <a:t>考学</a:t>
            </a:r>
            <a:r>
              <a:rPr lang="zh-CN" altLang="zh-CN" sz="4400" b="1" dirty="0">
                <a:latin typeface="华文新魏" pitchFamily="2" charset="-122"/>
                <a:ea typeface="华文新魏" pitchFamily="2" charset="-122"/>
              </a:rPr>
              <a:t>生存在的主要问题</a:t>
            </a:r>
            <a:endParaRPr lang="zh-CN" altLang="zh-CN" sz="4400" dirty="0">
              <a:latin typeface="华文新魏" pitchFamily="2" charset="-122"/>
              <a:ea typeface="华文新魏" pitchFamily="2" charset="-122"/>
            </a:endParaRPr>
          </a:p>
        </p:txBody>
      </p:sp>
    </p:spTree>
    <p:extLst>
      <p:ext uri="{BB962C8B-B14F-4D97-AF65-F5344CB8AC3E}">
        <p14:creationId xmlns:p14="http://schemas.microsoft.com/office/powerpoint/2010/main" val="363362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52241" y="2293144"/>
            <a:ext cx="3239516" cy="369332"/>
          </a:xfrm>
          <a:prstGeom prst="rect">
            <a:avLst/>
          </a:prstGeom>
          <a:solidFill>
            <a:schemeClr val="bg1"/>
          </a:solidFill>
        </p:spPr>
        <p:txBody>
          <a:bodyPr wrap="square" rtlCol="0">
            <a:spAutoFit/>
          </a:bodyPr>
          <a:lstStyle/>
          <a:p>
            <a:endParaRPr lang="zh-CN" altLang="en-US" dirty="0"/>
          </a:p>
        </p:txBody>
      </p:sp>
      <p:sp>
        <p:nvSpPr>
          <p:cNvPr id="4" name="文本框 99"/>
          <p:cNvSpPr txBox="1">
            <a:spLocks noChangeArrowheads="1"/>
          </p:cNvSpPr>
          <p:nvPr/>
        </p:nvSpPr>
        <p:spPr bwMode="auto">
          <a:xfrm>
            <a:off x="-1" y="836712"/>
            <a:ext cx="954055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58763">
              <a:defRPr sz="2400">
                <a:solidFill>
                  <a:schemeClr val="tx1"/>
                </a:solidFill>
                <a:latin typeface="Calibri" pitchFamily="34" charset="0"/>
                <a:ea typeface="宋体" pitchFamily="2" charset="-122"/>
              </a:defRPr>
            </a:lvl1pPr>
            <a:lvl2pPr marL="742950" indent="-285750">
              <a:defRPr sz="2400">
                <a:solidFill>
                  <a:schemeClr val="tx1"/>
                </a:solidFill>
                <a:latin typeface="Calibri" pitchFamily="34" charset="0"/>
                <a:ea typeface="宋体" pitchFamily="2" charset="-122"/>
              </a:defRPr>
            </a:lvl2pPr>
            <a:lvl3pPr marL="1143000" indent="-228600">
              <a:defRPr sz="2400">
                <a:solidFill>
                  <a:schemeClr val="tx1"/>
                </a:solidFill>
                <a:latin typeface="Calibri" pitchFamily="34" charset="0"/>
                <a:ea typeface="宋体" pitchFamily="2" charset="-122"/>
              </a:defRPr>
            </a:lvl3pPr>
            <a:lvl4pPr marL="1600200" indent="-228600">
              <a:defRPr sz="2400">
                <a:solidFill>
                  <a:schemeClr val="tx1"/>
                </a:solidFill>
                <a:latin typeface="Calibri" pitchFamily="34" charset="0"/>
                <a:ea typeface="宋体" pitchFamily="2" charset="-122"/>
              </a:defRPr>
            </a:lvl4pPr>
            <a:lvl5pPr marL="2057400" indent="-228600">
              <a:defRPr sz="2400">
                <a:solidFill>
                  <a:schemeClr val="tx1"/>
                </a:solidFill>
                <a:latin typeface="Calibri" pitchFamily="34" charset="0"/>
                <a:ea typeface="宋体" pitchFamily="2" charset="-122"/>
              </a:defRPr>
            </a:lvl5pPr>
            <a:lvl6pPr marL="2514600" indent="-228600" defTabSz="1219200" eaLnBrk="0" fontAlgn="base" hangingPunct="0">
              <a:spcBef>
                <a:spcPct val="0"/>
              </a:spcBef>
              <a:spcAft>
                <a:spcPct val="0"/>
              </a:spcAft>
              <a:defRPr sz="2400">
                <a:solidFill>
                  <a:schemeClr val="tx1"/>
                </a:solidFill>
                <a:latin typeface="Calibri" pitchFamily="34" charset="0"/>
                <a:ea typeface="宋体" pitchFamily="2" charset="-122"/>
              </a:defRPr>
            </a:lvl6pPr>
            <a:lvl7pPr marL="2971800" indent="-228600" defTabSz="1219200" eaLnBrk="0" fontAlgn="base" hangingPunct="0">
              <a:spcBef>
                <a:spcPct val="0"/>
              </a:spcBef>
              <a:spcAft>
                <a:spcPct val="0"/>
              </a:spcAft>
              <a:defRPr sz="2400">
                <a:solidFill>
                  <a:schemeClr val="tx1"/>
                </a:solidFill>
                <a:latin typeface="Calibri" pitchFamily="34" charset="0"/>
                <a:ea typeface="宋体" pitchFamily="2" charset="-122"/>
              </a:defRPr>
            </a:lvl7pPr>
            <a:lvl8pPr marL="3429000" indent="-228600" defTabSz="1219200" eaLnBrk="0" fontAlgn="base" hangingPunct="0">
              <a:spcBef>
                <a:spcPct val="0"/>
              </a:spcBef>
              <a:spcAft>
                <a:spcPct val="0"/>
              </a:spcAft>
              <a:defRPr sz="2400">
                <a:solidFill>
                  <a:schemeClr val="tx1"/>
                </a:solidFill>
                <a:latin typeface="Calibri" pitchFamily="34" charset="0"/>
                <a:ea typeface="宋体" pitchFamily="2" charset="-122"/>
              </a:defRPr>
            </a:lvl8pPr>
            <a:lvl9pPr marL="3886200" indent="-228600" defTabSz="1219200" eaLnBrk="0" fontAlgn="base" hangingPunct="0">
              <a:spcBef>
                <a:spcPct val="0"/>
              </a:spcBef>
              <a:spcAft>
                <a:spcPct val="0"/>
              </a:spcAft>
              <a:defRPr sz="2400">
                <a:solidFill>
                  <a:schemeClr val="tx1"/>
                </a:solidFill>
                <a:latin typeface="Calibri" pitchFamily="34" charset="0"/>
                <a:ea typeface="宋体" pitchFamily="2" charset="-122"/>
              </a:defRPr>
            </a:lvl9pPr>
          </a:lstStyle>
          <a:p>
            <a:pPr>
              <a:buFont typeface="Arial" pitchFamily="34" charset="0"/>
              <a:buNone/>
            </a:pPr>
            <a:r>
              <a:rPr lang="zh-CN" altLang="en-US" sz="4400" b="1" dirty="0" smtClean="0">
                <a:solidFill>
                  <a:srgbClr val="000000"/>
                </a:solidFill>
                <a:latin typeface="楷体" pitchFamily="49" charset="-122"/>
                <a:ea typeface="楷体" pitchFamily="49" charset="-122"/>
                <a:cs typeface="造字工房悦黑体验版常规体"/>
              </a:rPr>
              <a:t>一、</a:t>
            </a:r>
            <a:r>
              <a:rPr lang="en-US" altLang="zh-CN" sz="4400" b="1" dirty="0" smtClean="0">
                <a:solidFill>
                  <a:srgbClr val="000000"/>
                </a:solidFill>
                <a:latin typeface="楷体" pitchFamily="49" charset="-122"/>
                <a:ea typeface="楷体" pitchFamily="49" charset="-122"/>
                <a:cs typeface="造字工房悦黑体验版常规体"/>
              </a:rPr>
              <a:t>2018</a:t>
            </a:r>
            <a:r>
              <a:rPr lang="zh-CN" altLang="en-US" sz="4400" b="1" dirty="0" smtClean="0">
                <a:solidFill>
                  <a:srgbClr val="000000"/>
                </a:solidFill>
                <a:latin typeface="楷体" pitchFamily="49" charset="-122"/>
                <a:ea typeface="楷体" pitchFamily="49" charset="-122"/>
                <a:cs typeface="造字工房悦黑体验版常规体"/>
              </a:rPr>
              <a:t>年全国一卷文综历</a:t>
            </a:r>
            <a:r>
              <a:rPr lang="zh-CN" altLang="en-US" sz="4400" b="1" dirty="0">
                <a:solidFill>
                  <a:srgbClr val="000000"/>
                </a:solidFill>
                <a:latin typeface="楷体" pitchFamily="49" charset="-122"/>
                <a:ea typeface="楷体" pitchFamily="49" charset="-122"/>
                <a:cs typeface="造字工房悦黑体验版常规体"/>
              </a:rPr>
              <a:t>史分</a:t>
            </a:r>
            <a:r>
              <a:rPr lang="zh-CN" altLang="en-US" sz="4400" b="1" dirty="0" smtClean="0">
                <a:solidFill>
                  <a:srgbClr val="000000"/>
                </a:solidFill>
                <a:latin typeface="楷体" pitchFamily="49" charset="-122"/>
                <a:ea typeface="楷体" pitchFamily="49" charset="-122"/>
                <a:cs typeface="造字工房悦黑体验版常规体"/>
              </a:rPr>
              <a:t>析</a:t>
            </a:r>
            <a:endParaRPr lang="en-US" altLang="zh-CN" sz="4400" b="1" dirty="0" smtClean="0">
              <a:solidFill>
                <a:srgbClr val="000000"/>
              </a:solidFill>
              <a:latin typeface="楷体" pitchFamily="49" charset="-122"/>
              <a:ea typeface="楷体" pitchFamily="49" charset="-122"/>
              <a:cs typeface="造字工房悦黑体验版常规体"/>
            </a:endParaRPr>
          </a:p>
          <a:p>
            <a:pPr>
              <a:buFont typeface="Arial" pitchFamily="34" charset="0"/>
              <a:buNone/>
            </a:pPr>
            <a:endParaRPr lang="en-US" altLang="zh-CN" sz="4400" b="1" dirty="0">
              <a:solidFill>
                <a:srgbClr val="000000"/>
              </a:solidFill>
              <a:latin typeface="楷体" pitchFamily="49" charset="-122"/>
              <a:ea typeface="楷体" pitchFamily="49" charset="-122"/>
              <a:cs typeface="造字工房悦黑体验版常规体"/>
            </a:endParaRPr>
          </a:p>
          <a:p>
            <a:pPr>
              <a:buFont typeface="Arial" pitchFamily="34" charset="0"/>
              <a:buNone/>
            </a:pPr>
            <a:r>
              <a:rPr lang="zh-CN" altLang="en-US" sz="4400" b="1" dirty="0" smtClean="0">
                <a:solidFill>
                  <a:srgbClr val="000000"/>
                </a:solidFill>
                <a:latin typeface="楷体" pitchFamily="49" charset="-122"/>
                <a:ea typeface="楷体" pitchFamily="49" charset="-122"/>
                <a:cs typeface="造字工房悦黑体验版常规体"/>
              </a:rPr>
              <a:t>二、</a:t>
            </a:r>
            <a:r>
              <a:rPr lang="en-US" altLang="zh-CN" sz="4400" b="1" dirty="0">
                <a:latin typeface="楷体" pitchFamily="49" charset="-122"/>
                <a:ea typeface="楷体" pitchFamily="49" charset="-122"/>
              </a:rPr>
              <a:t>2018</a:t>
            </a:r>
            <a:r>
              <a:rPr lang="zh-CN" altLang="zh-CN" sz="4400" b="1" dirty="0">
                <a:latin typeface="楷体" pitchFamily="49" charset="-122"/>
                <a:ea typeface="楷体" pitchFamily="49" charset="-122"/>
              </a:rPr>
              <a:t>年高</a:t>
            </a:r>
            <a:r>
              <a:rPr lang="zh-CN" altLang="zh-CN" sz="4400" b="1" dirty="0" smtClean="0">
                <a:latin typeface="楷体" pitchFamily="49" charset="-122"/>
                <a:ea typeface="楷体" pitchFamily="49" charset="-122"/>
              </a:rPr>
              <a:t>考学</a:t>
            </a:r>
            <a:r>
              <a:rPr lang="zh-CN" altLang="zh-CN" sz="4400" b="1" dirty="0">
                <a:latin typeface="楷体" pitchFamily="49" charset="-122"/>
                <a:ea typeface="楷体" pitchFamily="49" charset="-122"/>
              </a:rPr>
              <a:t>生存在的主要问</a:t>
            </a:r>
            <a:r>
              <a:rPr lang="zh-CN" altLang="zh-CN" sz="4400" b="1" dirty="0" smtClean="0">
                <a:latin typeface="楷体" pitchFamily="49" charset="-122"/>
                <a:ea typeface="楷体" pitchFamily="49" charset="-122"/>
              </a:rPr>
              <a:t>题</a:t>
            </a:r>
            <a:endParaRPr lang="en-US" altLang="zh-CN" sz="4400" b="1" dirty="0" smtClean="0">
              <a:latin typeface="楷体" pitchFamily="49" charset="-122"/>
              <a:ea typeface="楷体" pitchFamily="49" charset="-122"/>
            </a:endParaRPr>
          </a:p>
          <a:p>
            <a:pPr>
              <a:buFont typeface="Arial" pitchFamily="34" charset="0"/>
              <a:buNone/>
            </a:pPr>
            <a:endParaRPr lang="en-US" altLang="zh-CN" sz="4400" b="1" dirty="0" smtClean="0">
              <a:latin typeface="楷体" pitchFamily="49" charset="-122"/>
              <a:ea typeface="楷体" pitchFamily="49" charset="-122"/>
            </a:endParaRPr>
          </a:p>
          <a:p>
            <a:r>
              <a:rPr lang="zh-CN" altLang="en-US" sz="4400" b="1" dirty="0">
                <a:latin typeface="楷体" pitchFamily="49" charset="-122"/>
                <a:ea typeface="楷体" pitchFamily="49" charset="-122"/>
              </a:rPr>
              <a:t>三、</a:t>
            </a:r>
            <a:r>
              <a:rPr lang="en-US" altLang="zh-CN" sz="4400" b="1" dirty="0">
                <a:latin typeface="楷体" pitchFamily="49" charset="-122"/>
                <a:ea typeface="楷体" pitchFamily="49" charset="-122"/>
              </a:rPr>
              <a:t>2018</a:t>
            </a:r>
            <a:r>
              <a:rPr lang="zh-CN" altLang="en-US" sz="4400" b="1" dirty="0">
                <a:latin typeface="楷体" pitchFamily="49" charset="-122"/>
                <a:ea typeface="楷体" pitchFamily="49" charset="-122"/>
              </a:rPr>
              <a:t>年高考阅卷的教学启示</a:t>
            </a:r>
          </a:p>
          <a:p>
            <a:pPr>
              <a:buFont typeface="Arial" pitchFamily="34" charset="0"/>
              <a:buNone/>
            </a:pPr>
            <a:endParaRPr lang="zh-CN" altLang="zh-CN" sz="4400" dirty="0">
              <a:latin typeface="楷体" pitchFamily="49" charset="-122"/>
              <a:ea typeface="楷体" pitchFamily="49" charset="-122"/>
            </a:endParaRPr>
          </a:p>
          <a:p>
            <a:pPr>
              <a:buFont typeface="Arial" pitchFamily="34" charset="0"/>
              <a:buNone/>
            </a:pPr>
            <a:endParaRPr lang="zh-CN" altLang="en-US" sz="4400" b="1" dirty="0">
              <a:solidFill>
                <a:srgbClr val="000000"/>
              </a:solidFill>
              <a:latin typeface="楷体" pitchFamily="49" charset="-122"/>
              <a:ea typeface="楷体" pitchFamily="49" charset="-122"/>
              <a:cs typeface="造字工房悦黑体验版常规体"/>
            </a:endParaRPr>
          </a:p>
        </p:txBody>
      </p:sp>
    </p:spTree>
    <p:extLst>
      <p:ext uri="{BB962C8B-B14F-4D97-AF65-F5344CB8AC3E}">
        <p14:creationId xmlns:p14="http://schemas.microsoft.com/office/powerpoint/2010/main" val="3331130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16632"/>
            <a:ext cx="8856984" cy="4525963"/>
          </a:xfrm>
        </p:spPr>
        <p:txBody>
          <a:bodyPr>
            <a:noAutofit/>
          </a:bodyPr>
          <a:lstStyle/>
          <a:p>
            <a:pPr fontAlgn="ctr"/>
            <a:r>
              <a:rPr lang="en-US" altLang="zh-CN" sz="2800" b="1" dirty="0">
                <a:latin typeface="楷体" pitchFamily="49" charset="-122"/>
                <a:ea typeface="楷体" pitchFamily="49" charset="-122"/>
              </a:rPr>
              <a:t>41. </a:t>
            </a:r>
            <a:r>
              <a:rPr lang="zh-CN" altLang="zh-CN" sz="2800" b="1" dirty="0">
                <a:latin typeface="楷体" pitchFamily="49" charset="-122"/>
                <a:ea typeface="楷体" pitchFamily="49" charset="-122"/>
              </a:rPr>
              <a:t>阅读材料，完成下列要求。</a:t>
            </a:r>
          </a:p>
          <a:p>
            <a:pPr fontAlgn="ctr"/>
            <a:r>
              <a:rPr lang="zh-CN" altLang="zh-CN" sz="2400" b="1" dirty="0">
                <a:latin typeface="楷体" pitchFamily="49" charset="-122"/>
                <a:ea typeface="楷体" pitchFamily="49" charset="-122"/>
              </a:rPr>
              <a:t>中国基层社会治理历史悠久。改革开放以后，村民自治成为中国亿万农民的伟大创造。</a:t>
            </a:r>
          </a:p>
          <a:p>
            <a:pPr fontAlgn="ctr"/>
            <a:r>
              <a:rPr lang="zh-CN" altLang="zh-CN" sz="2400" b="1" dirty="0">
                <a:latin typeface="楷体" pitchFamily="49" charset="-122"/>
                <a:ea typeface="楷体" pitchFamily="49" charset="-122"/>
              </a:rPr>
              <a:t>材料一</a:t>
            </a:r>
          </a:p>
          <a:p>
            <a:pPr fontAlgn="ctr"/>
            <a:r>
              <a:rPr lang="zh-CN" altLang="zh-CN" sz="2400" b="1" dirty="0">
                <a:latin typeface="楷体" pitchFamily="49" charset="-122"/>
                <a:ea typeface="楷体" pitchFamily="49" charset="-122"/>
              </a:rPr>
              <a:t>宋代一些地方实行乡约制度，其功能主要是扬善惩恶，制定规约进行道德教化，并建立民间组织和相关的赏罚制度。明清时期，宣讲“圣谕”成为乡约最重要的内容。当时，由地方官吏广泛推行乡约制度，设立乡约组织，每月召集百姓宣讲、教化。康熙九年颁布了乡约组织必须宣讲的《上谕十六条》，内容包含“重农桑以足衣食”“训子弟以禁非为”等。</a:t>
            </a:r>
          </a:p>
          <a:p>
            <a:pPr fontAlgn="ctr"/>
            <a:r>
              <a:rPr lang="en-US" altLang="zh-CN" sz="2400" b="1" dirty="0" smtClean="0">
                <a:latin typeface="楷体" pitchFamily="49" charset="-122"/>
                <a:ea typeface="楷体" pitchFamily="49" charset="-122"/>
              </a:rPr>
              <a:t>                        </a:t>
            </a:r>
            <a:r>
              <a:rPr lang="zh-CN" altLang="zh-CN" sz="2400" b="1" dirty="0" smtClean="0">
                <a:latin typeface="楷体" pitchFamily="49" charset="-122"/>
                <a:ea typeface="楷体" pitchFamily="49" charset="-122"/>
              </a:rPr>
              <a:t>——</a:t>
            </a:r>
            <a:r>
              <a:rPr lang="zh-CN" altLang="zh-CN" sz="2400" b="1" dirty="0">
                <a:latin typeface="楷体" pitchFamily="49" charset="-122"/>
                <a:ea typeface="楷体" pitchFamily="49" charset="-122"/>
              </a:rPr>
              <a:t>据杨开道《中国乡约制度》</a:t>
            </a:r>
            <a:r>
              <a:rPr lang="zh-CN" altLang="zh-CN" sz="2400" b="1" dirty="0" smtClean="0">
                <a:latin typeface="楷体" pitchFamily="49" charset="-122"/>
                <a:ea typeface="楷体" pitchFamily="49" charset="-122"/>
              </a:rPr>
              <a:t>等</a:t>
            </a:r>
            <a:endParaRPr lang="en-US" altLang="zh-CN" sz="2400" b="1" dirty="0" smtClean="0">
              <a:latin typeface="楷体" pitchFamily="49" charset="-122"/>
              <a:ea typeface="楷体" pitchFamily="49" charset="-122"/>
            </a:endParaRPr>
          </a:p>
          <a:p>
            <a:pPr fontAlgn="ctr"/>
            <a:r>
              <a:rPr lang="zh-CN" altLang="zh-CN" sz="2800" b="1" dirty="0">
                <a:latin typeface="楷体" pitchFamily="49" charset="-122"/>
                <a:ea typeface="楷体" pitchFamily="49" charset="-122"/>
              </a:rPr>
              <a:t>（</a:t>
            </a:r>
            <a:r>
              <a:rPr lang="en-US" altLang="zh-CN" sz="2800" b="1" dirty="0">
                <a:latin typeface="楷体" pitchFamily="49" charset="-122"/>
                <a:ea typeface="楷体" pitchFamily="49" charset="-122"/>
              </a:rPr>
              <a:t>1</a:t>
            </a:r>
            <a:r>
              <a:rPr lang="zh-CN" altLang="zh-CN" sz="2800" b="1" dirty="0">
                <a:latin typeface="楷体" pitchFamily="49" charset="-122"/>
                <a:ea typeface="楷体" pitchFamily="49" charset="-122"/>
              </a:rPr>
              <a:t>）根据材料一并结合所学知识，概括宋代到明清时期乡约制度的变化，并说明乡约制度的积极作用。</a:t>
            </a:r>
          </a:p>
          <a:p>
            <a:pPr fontAlgn="ctr"/>
            <a:endParaRPr lang="zh-CN" altLang="zh-CN" sz="2800" b="1" dirty="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2767494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88640"/>
            <a:ext cx="8856984" cy="6192688"/>
          </a:xfrm>
        </p:spPr>
        <p:txBody>
          <a:bodyPr>
            <a:noAutofit/>
          </a:bodyPr>
          <a:lstStyle/>
          <a:p>
            <a:r>
              <a:rPr lang="zh-CN" altLang="en-US" b="1" dirty="0" smtClean="0">
                <a:latin typeface="楷体" pitchFamily="49" charset="-122"/>
                <a:ea typeface="楷体" pitchFamily="49" charset="-122"/>
              </a:rPr>
              <a:t>学生存在的问题：</a:t>
            </a:r>
            <a:endParaRPr lang="en-US" altLang="zh-CN" b="1" dirty="0" smtClean="0">
              <a:latin typeface="楷体" pitchFamily="49" charset="-122"/>
              <a:ea typeface="楷体" pitchFamily="49" charset="-122"/>
            </a:endParaRPr>
          </a:p>
          <a:p>
            <a:r>
              <a:rPr lang="en-US" altLang="zh-CN" b="1" dirty="0" smtClean="0">
                <a:solidFill>
                  <a:srgbClr val="FF0000"/>
                </a:solidFill>
                <a:latin typeface="楷体" pitchFamily="49" charset="-122"/>
                <a:ea typeface="楷体" pitchFamily="49" charset="-122"/>
              </a:rPr>
              <a:t>1</a:t>
            </a:r>
            <a:r>
              <a:rPr lang="zh-CN" altLang="en-US" b="1" dirty="0" smtClean="0">
                <a:solidFill>
                  <a:srgbClr val="FF0000"/>
                </a:solidFill>
                <a:latin typeface="楷体" pitchFamily="49" charset="-122"/>
                <a:ea typeface="楷体" pitchFamily="49" charset="-122"/>
              </a:rPr>
              <a:t>、总结概括能力欠缺，大面积照抄材料原文</a:t>
            </a:r>
            <a:endParaRPr lang="en-US" altLang="zh-CN" b="1" dirty="0" smtClean="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比如考生在答“变化”与“积极作用”时直接完整摘抄材料的前三句话，不知道删减、提炼。</a:t>
            </a:r>
            <a:endParaRPr lang="en-US" altLang="zh-CN" b="1" dirty="0">
              <a:latin typeface="楷体" pitchFamily="49" charset="-122"/>
              <a:ea typeface="楷体" pitchFamily="49" charset="-122"/>
            </a:endParaRPr>
          </a:p>
          <a:p>
            <a:r>
              <a:rPr lang="en-US" altLang="zh-CN" b="1" dirty="0">
                <a:solidFill>
                  <a:srgbClr val="FF0000"/>
                </a:solidFill>
                <a:latin typeface="楷体" pitchFamily="49" charset="-122"/>
                <a:ea typeface="楷体" pitchFamily="49" charset="-122"/>
              </a:rPr>
              <a:t>2</a:t>
            </a:r>
            <a:r>
              <a:rPr lang="zh-CN" altLang="en-US" b="1" dirty="0">
                <a:solidFill>
                  <a:srgbClr val="FF0000"/>
                </a:solidFill>
                <a:latin typeface="楷体" pitchFamily="49" charset="-122"/>
                <a:ea typeface="楷体" pitchFamily="49" charset="-122"/>
              </a:rPr>
              <a:t>、答题不规范，缺少主语、提示</a:t>
            </a:r>
            <a:r>
              <a:rPr lang="zh-CN" altLang="en-US" b="1" dirty="0" smtClean="0">
                <a:solidFill>
                  <a:srgbClr val="FF0000"/>
                </a:solidFill>
                <a:latin typeface="楷体" pitchFamily="49" charset="-122"/>
                <a:ea typeface="楷体" pitchFamily="49" charset="-122"/>
              </a:rPr>
              <a:t>语</a:t>
            </a:r>
            <a:endParaRPr lang="en-US" altLang="zh-CN" b="1" dirty="0" smtClean="0">
              <a:solidFill>
                <a:srgbClr val="FF0000"/>
              </a:solidFill>
              <a:latin typeface="楷体" pitchFamily="49" charset="-122"/>
              <a:ea typeface="楷体" pitchFamily="49" charset="-122"/>
            </a:endParaRPr>
          </a:p>
          <a:p>
            <a:r>
              <a:rPr lang="zh-CN" altLang="en-US" b="1" dirty="0" smtClean="0">
                <a:latin typeface="楷体" pitchFamily="49" charset="-122"/>
                <a:ea typeface="楷体" pitchFamily="49" charset="-122"/>
              </a:rPr>
              <a:t>比如在</a:t>
            </a:r>
            <a:r>
              <a:rPr lang="zh-CN" altLang="en-US" b="1" dirty="0">
                <a:latin typeface="楷体" pitchFamily="49" charset="-122"/>
                <a:ea typeface="楷体" pitchFamily="49" charset="-122"/>
              </a:rPr>
              <a:t>答“变化”时，不写“宋”、“明清”等主语，或是漏掉其中一个要点。</a:t>
            </a:r>
            <a:endParaRPr lang="en-US" altLang="zh-CN" b="1" dirty="0">
              <a:latin typeface="楷体" pitchFamily="49" charset="-122"/>
              <a:ea typeface="楷体" pitchFamily="49" charset="-122"/>
            </a:endParaRPr>
          </a:p>
          <a:p>
            <a:r>
              <a:rPr lang="en-US" altLang="zh-CN" b="1" dirty="0">
                <a:solidFill>
                  <a:srgbClr val="FF0000"/>
                </a:solidFill>
                <a:latin typeface="楷体" pitchFamily="49" charset="-122"/>
                <a:ea typeface="楷体" pitchFamily="49" charset="-122"/>
              </a:rPr>
              <a:t>3</a:t>
            </a:r>
            <a:r>
              <a:rPr lang="zh-CN" altLang="en-US" b="1" dirty="0">
                <a:solidFill>
                  <a:srgbClr val="FF0000"/>
                </a:solidFill>
                <a:latin typeface="楷体" pitchFamily="49" charset="-122"/>
                <a:ea typeface="楷体" pitchFamily="49" charset="-122"/>
              </a:rPr>
              <a:t>、缺少角度，没有答够要点</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比如在答“积极作用”时，很多学生没有考虑完整政治、经济、文化三个角度</a:t>
            </a:r>
            <a:r>
              <a:rPr lang="zh-CN" altLang="en-US" b="1" dirty="0" smtClean="0">
                <a:latin typeface="楷体" pitchFamily="49" charset="-122"/>
                <a:ea typeface="楷体" pitchFamily="49" charset="-122"/>
              </a:rPr>
              <a:t>。</a:t>
            </a:r>
            <a:endParaRPr lang="en-US" altLang="zh-CN" b="1" dirty="0">
              <a:latin typeface="楷体" pitchFamily="49" charset="-122"/>
              <a:ea typeface="楷体" pitchFamily="49" charset="-122"/>
            </a:endParaRPr>
          </a:p>
        </p:txBody>
      </p:sp>
    </p:spTree>
    <p:extLst>
      <p:ext uri="{BB962C8B-B14F-4D97-AF65-F5344CB8AC3E}">
        <p14:creationId xmlns:p14="http://schemas.microsoft.com/office/powerpoint/2010/main" val="3575258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764704"/>
            <a:ext cx="8229600" cy="4686320"/>
          </a:xfrm>
        </p:spPr>
        <p:txBody>
          <a:bodyPr>
            <a:normAutofit/>
          </a:bodyPr>
          <a:lstStyle/>
          <a:p>
            <a:r>
              <a:rPr lang="zh-CN" altLang="en-US" b="1" dirty="0">
                <a:latin typeface="楷体" pitchFamily="49" charset="-122"/>
                <a:ea typeface="楷体" pitchFamily="49" charset="-122"/>
              </a:rPr>
              <a:t>学生存在的问题</a:t>
            </a:r>
            <a:r>
              <a:rPr lang="zh-CN" altLang="en-US" b="1" dirty="0" smtClean="0">
                <a:latin typeface="楷体" pitchFamily="49" charset="-122"/>
                <a:ea typeface="楷体" pitchFamily="49" charset="-122"/>
              </a:rPr>
              <a:t>：</a:t>
            </a:r>
            <a:endParaRPr lang="en-US" altLang="zh-CN" b="1" dirty="0" smtClean="0">
              <a:solidFill>
                <a:srgbClr val="FF0000"/>
              </a:solidFill>
              <a:latin typeface="楷体" pitchFamily="49" charset="-122"/>
              <a:ea typeface="楷体" pitchFamily="49" charset="-122"/>
            </a:endParaRPr>
          </a:p>
          <a:p>
            <a:r>
              <a:rPr lang="en-US" altLang="zh-CN" b="1" dirty="0" smtClean="0">
                <a:solidFill>
                  <a:srgbClr val="FF0000"/>
                </a:solidFill>
                <a:latin typeface="楷体" pitchFamily="49" charset="-122"/>
                <a:ea typeface="楷体" pitchFamily="49" charset="-122"/>
              </a:rPr>
              <a:t>4</a:t>
            </a:r>
            <a:r>
              <a:rPr lang="zh-CN" altLang="en-US" b="1" dirty="0">
                <a:solidFill>
                  <a:srgbClr val="FF0000"/>
                </a:solidFill>
                <a:latin typeface="楷体" pitchFamily="49" charset="-122"/>
                <a:ea typeface="楷体" pitchFamily="49" charset="-122"/>
              </a:rPr>
              <a:t>、对材料的分析不到位</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比如在答“变化”时，很多考生不知道从“作用”与“范围”等角度考虑</a:t>
            </a:r>
            <a:r>
              <a:rPr lang="zh-CN" altLang="en-US" b="1" dirty="0" smtClean="0">
                <a:latin typeface="楷体" pitchFamily="49" charset="-122"/>
                <a:ea typeface="楷体" pitchFamily="49" charset="-122"/>
              </a:rPr>
              <a:t>。</a:t>
            </a:r>
            <a:endParaRPr lang="en-US" altLang="zh-CN" b="1" dirty="0" smtClean="0">
              <a:solidFill>
                <a:srgbClr val="FF0000"/>
              </a:solidFill>
              <a:latin typeface="楷体" pitchFamily="49" charset="-122"/>
              <a:ea typeface="楷体" pitchFamily="49" charset="-122"/>
            </a:endParaRPr>
          </a:p>
          <a:p>
            <a:r>
              <a:rPr lang="en-US" altLang="zh-CN" b="1" dirty="0" smtClean="0">
                <a:solidFill>
                  <a:srgbClr val="FF0000"/>
                </a:solidFill>
                <a:latin typeface="楷体" pitchFamily="49" charset="-122"/>
                <a:ea typeface="楷体" pitchFamily="49" charset="-122"/>
              </a:rPr>
              <a:t>5</a:t>
            </a:r>
            <a:r>
              <a:rPr lang="zh-CN" altLang="en-US" b="1" dirty="0" smtClean="0">
                <a:solidFill>
                  <a:srgbClr val="FF0000"/>
                </a:solidFill>
                <a:latin typeface="楷体" pitchFamily="49" charset="-122"/>
                <a:ea typeface="楷体" pitchFamily="49" charset="-122"/>
              </a:rPr>
              <a:t>、</a:t>
            </a:r>
            <a:r>
              <a:rPr lang="zh-CN" altLang="en-US" b="1" dirty="0">
                <a:solidFill>
                  <a:srgbClr val="FF0000"/>
                </a:solidFill>
                <a:latin typeface="楷体" pitchFamily="49" charset="-122"/>
                <a:ea typeface="楷体" pitchFamily="49" charset="-122"/>
              </a:rPr>
              <a:t>语言表述不严谨，关键词不准确</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比如很多学生把“儒家文化” 用“理学” 来代</a:t>
            </a:r>
            <a:r>
              <a:rPr lang="zh-CN" altLang="en-US" b="1" dirty="0" smtClean="0">
                <a:latin typeface="楷体" pitchFamily="49" charset="-122"/>
                <a:ea typeface="楷体" pitchFamily="49" charset="-122"/>
              </a:rPr>
              <a:t>替。</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3255963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332656"/>
            <a:ext cx="8964488" cy="5976664"/>
          </a:xfrm>
        </p:spPr>
        <p:txBody>
          <a:bodyPr>
            <a:noAutofit/>
          </a:bodyPr>
          <a:lstStyle/>
          <a:p>
            <a:pPr fontAlgn="ctr"/>
            <a:r>
              <a:rPr lang="zh-CN" altLang="zh-CN" sz="2400" b="1" dirty="0">
                <a:latin typeface="楷体" pitchFamily="49" charset="-122"/>
                <a:ea typeface="楷体" pitchFamily="49" charset="-122"/>
              </a:rPr>
              <a:t>材料二</a:t>
            </a:r>
          </a:p>
          <a:p>
            <a:pPr fontAlgn="ctr"/>
            <a:r>
              <a:rPr lang="zh-CN" altLang="zh-CN" sz="2400" b="1" dirty="0">
                <a:latin typeface="楷体" pitchFamily="49" charset="-122"/>
                <a:ea typeface="楷体" pitchFamily="49" charset="-122"/>
              </a:rPr>
              <a:t>清末，时人认为“地方自治者，为今世界立国之基础……于救亡之事，至为切要”。</a:t>
            </a:r>
            <a:r>
              <a:rPr lang="en-US" altLang="zh-CN" sz="2400" b="1" dirty="0">
                <a:latin typeface="楷体" pitchFamily="49" charset="-122"/>
                <a:ea typeface="楷体" pitchFamily="49" charset="-122"/>
              </a:rPr>
              <a:t>1909</a:t>
            </a:r>
            <a:r>
              <a:rPr lang="zh-CN" altLang="zh-CN" sz="2400" b="1" dirty="0">
                <a:latin typeface="楷体" pitchFamily="49" charset="-122"/>
                <a:ea typeface="楷体" pitchFamily="49" charset="-122"/>
              </a:rPr>
              <a:t>年，清政府颁布《城镇乡地方自治章程》，地方自治大致按行政区划分城镇和乡两级，设立议事会为议决机关，议员由选民互选充任。</a:t>
            </a:r>
          </a:p>
          <a:p>
            <a:pPr fontAlgn="ctr"/>
            <a:r>
              <a:rPr lang="en-US" altLang="zh-CN" sz="2400" b="1" dirty="0">
                <a:latin typeface="楷体" pitchFamily="49" charset="-122"/>
                <a:ea typeface="楷体" pitchFamily="49" charset="-122"/>
              </a:rPr>
              <a:t>                        </a:t>
            </a:r>
            <a:r>
              <a:rPr lang="zh-CN" altLang="zh-CN" sz="2400" b="1" dirty="0" smtClean="0">
                <a:latin typeface="楷体" pitchFamily="49" charset="-122"/>
                <a:ea typeface="楷体" pitchFamily="49" charset="-122"/>
              </a:rPr>
              <a:t>——</a:t>
            </a:r>
            <a:r>
              <a:rPr lang="zh-CN" altLang="zh-CN" sz="2400" b="1" dirty="0">
                <a:latin typeface="楷体" pitchFamily="49" charset="-122"/>
                <a:ea typeface="楷体" pitchFamily="49" charset="-122"/>
              </a:rPr>
              <a:t>据张海鹏主编</a:t>
            </a:r>
            <a:r>
              <a:rPr lang="zh-CN" altLang="zh-CN" sz="2400" b="1" dirty="0" smtClean="0">
                <a:latin typeface="楷体" pitchFamily="49" charset="-122"/>
                <a:ea typeface="楷体" pitchFamily="49" charset="-122"/>
              </a:rPr>
              <a:t>《中国近代通史》</a:t>
            </a:r>
            <a:endParaRPr lang="en-US" altLang="zh-CN" sz="2400" b="1" dirty="0">
              <a:latin typeface="楷体" pitchFamily="49" charset="-122"/>
              <a:ea typeface="楷体" pitchFamily="49" charset="-122"/>
            </a:endParaRPr>
          </a:p>
          <a:p>
            <a:pPr fontAlgn="ctr"/>
            <a:r>
              <a:rPr lang="zh-CN" altLang="zh-CN" sz="2400" b="1" dirty="0">
                <a:latin typeface="楷体" pitchFamily="49" charset="-122"/>
                <a:ea typeface="楷体" pitchFamily="49" charset="-122"/>
              </a:rPr>
              <a:t>（</a:t>
            </a:r>
            <a:r>
              <a:rPr lang="en-US" altLang="zh-CN" sz="2400" b="1" dirty="0">
                <a:latin typeface="楷体" pitchFamily="49" charset="-122"/>
                <a:ea typeface="楷体" pitchFamily="49" charset="-122"/>
              </a:rPr>
              <a:t>2</a:t>
            </a:r>
            <a:r>
              <a:rPr lang="zh-CN" altLang="zh-CN" sz="2400" b="1" dirty="0">
                <a:latin typeface="楷体" pitchFamily="49" charset="-122"/>
                <a:ea typeface="楷体" pitchFamily="49" charset="-122"/>
              </a:rPr>
              <a:t>）根据材料二并结合所学知识，简述清末城镇乡地方自治的历史背景</a:t>
            </a:r>
            <a:r>
              <a:rPr lang="zh-CN" altLang="zh-CN" sz="2400" b="1" dirty="0" smtClean="0">
                <a:latin typeface="楷体" pitchFamily="49" charset="-122"/>
                <a:ea typeface="楷体" pitchFamily="49" charset="-122"/>
              </a:rPr>
              <a:t>。</a:t>
            </a:r>
            <a:endParaRPr lang="en-US" altLang="zh-CN" sz="2400" b="1" dirty="0">
              <a:latin typeface="楷体" pitchFamily="49" charset="-122"/>
              <a:ea typeface="楷体" pitchFamily="49" charset="-122"/>
            </a:endParaRPr>
          </a:p>
        </p:txBody>
      </p:sp>
    </p:spTree>
    <p:extLst>
      <p:ext uri="{BB962C8B-B14F-4D97-AF65-F5344CB8AC3E}">
        <p14:creationId xmlns:p14="http://schemas.microsoft.com/office/powerpoint/2010/main" val="1620597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764704"/>
            <a:ext cx="8640960" cy="4686320"/>
          </a:xfrm>
        </p:spPr>
        <p:txBody>
          <a:bodyPr>
            <a:normAutofit/>
          </a:bodyPr>
          <a:lstStyle/>
          <a:p>
            <a:r>
              <a:rPr lang="zh-CN" altLang="en-US" b="1" dirty="0">
                <a:latin typeface="楷体" pitchFamily="49" charset="-122"/>
                <a:ea typeface="楷体" pitchFamily="49" charset="-122"/>
              </a:rPr>
              <a:t>学生存在的问题</a:t>
            </a:r>
            <a:r>
              <a:rPr lang="zh-CN" altLang="en-US" b="1" dirty="0" smtClean="0">
                <a:latin typeface="楷体" pitchFamily="49" charset="-122"/>
                <a:ea typeface="楷体" pitchFamily="49" charset="-122"/>
              </a:rPr>
              <a:t>：</a:t>
            </a:r>
            <a:endParaRPr lang="en-US" altLang="zh-CN" b="1" dirty="0" smtClean="0">
              <a:solidFill>
                <a:srgbClr val="FF0000"/>
              </a:solidFill>
              <a:latin typeface="楷体" pitchFamily="49" charset="-122"/>
              <a:ea typeface="楷体" pitchFamily="49" charset="-122"/>
            </a:endParaRPr>
          </a:p>
          <a:p>
            <a:r>
              <a:rPr lang="en-US" altLang="zh-CN" b="1" dirty="0">
                <a:solidFill>
                  <a:srgbClr val="FF0000"/>
                </a:solidFill>
                <a:latin typeface="楷体" pitchFamily="49" charset="-122"/>
                <a:ea typeface="楷体" pitchFamily="49" charset="-122"/>
              </a:rPr>
              <a:t>1</a:t>
            </a:r>
            <a:r>
              <a:rPr lang="zh-CN" altLang="en-US" b="1" dirty="0" smtClean="0">
                <a:solidFill>
                  <a:srgbClr val="FF0000"/>
                </a:solidFill>
                <a:latin typeface="楷体" pitchFamily="49" charset="-122"/>
                <a:ea typeface="楷体" pitchFamily="49" charset="-122"/>
              </a:rPr>
              <a:t>、主干知识把握不到位</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很多</a:t>
            </a:r>
            <a:r>
              <a:rPr lang="zh-CN" altLang="en-US" b="1" dirty="0" smtClean="0">
                <a:latin typeface="楷体" pitchFamily="49" charset="-122"/>
                <a:ea typeface="楷体" pitchFamily="49" charset="-122"/>
              </a:rPr>
              <a:t>学生写不出“清末新政”这个知识点</a:t>
            </a:r>
            <a:endParaRPr lang="en-US" altLang="zh-CN" b="1" dirty="0" smtClean="0">
              <a:solidFill>
                <a:srgbClr val="FF0000"/>
              </a:solidFill>
              <a:latin typeface="楷体" pitchFamily="49" charset="-122"/>
              <a:ea typeface="楷体" pitchFamily="49" charset="-122"/>
            </a:endParaRPr>
          </a:p>
          <a:p>
            <a:r>
              <a:rPr lang="en-US" altLang="zh-CN" b="1" dirty="0">
                <a:solidFill>
                  <a:srgbClr val="FF0000"/>
                </a:solidFill>
                <a:latin typeface="楷体" pitchFamily="49" charset="-122"/>
                <a:ea typeface="楷体" pitchFamily="49" charset="-122"/>
              </a:rPr>
              <a:t>2</a:t>
            </a:r>
            <a:r>
              <a:rPr lang="zh-CN" altLang="en-US" b="1" dirty="0" smtClean="0">
                <a:solidFill>
                  <a:srgbClr val="FF0000"/>
                </a:solidFill>
                <a:latin typeface="楷体" pitchFamily="49" charset="-122"/>
                <a:ea typeface="楷体" pitchFamily="49" charset="-122"/>
              </a:rPr>
              <a:t>、时空观念差，阶段特征掌握不牢固</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材料</a:t>
            </a:r>
            <a:r>
              <a:rPr lang="zh-CN" altLang="en-US" b="1" dirty="0" smtClean="0">
                <a:latin typeface="楷体" pitchFamily="49" charset="-122"/>
                <a:ea typeface="楷体" pitchFamily="49" charset="-122"/>
              </a:rPr>
              <a:t>中的时间是“</a:t>
            </a:r>
            <a:r>
              <a:rPr lang="en-US" altLang="zh-CN" b="1" dirty="0" smtClean="0">
                <a:latin typeface="楷体" pitchFamily="49" charset="-122"/>
                <a:ea typeface="楷体" pitchFamily="49" charset="-122"/>
              </a:rPr>
              <a:t>1909</a:t>
            </a:r>
            <a:r>
              <a:rPr lang="zh-CN" altLang="en-US" b="1" dirty="0" smtClean="0">
                <a:latin typeface="楷体" pitchFamily="49" charset="-122"/>
                <a:ea typeface="楷体" pitchFamily="49" charset="-122"/>
              </a:rPr>
              <a:t>年”，很多学生从洋务运动、戊戌变法等时间上切入；再就是很多考生答“内忧外患”这个角度时只答具体史实，不能概括此时期的阶段特征。</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2044746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32656"/>
            <a:ext cx="9144000" cy="5832648"/>
          </a:xfrm>
        </p:spPr>
        <p:txBody>
          <a:bodyPr>
            <a:normAutofit lnSpcReduction="10000"/>
          </a:bodyPr>
          <a:lstStyle/>
          <a:p>
            <a:pPr fontAlgn="ctr"/>
            <a:r>
              <a:rPr lang="zh-CN" altLang="zh-CN" sz="2800" b="1" dirty="0">
                <a:latin typeface="华文新魏" pitchFamily="2" charset="-122"/>
                <a:ea typeface="华文新魏" pitchFamily="2" charset="-122"/>
              </a:rPr>
              <a:t>材料三</a:t>
            </a:r>
          </a:p>
          <a:p>
            <a:pPr fontAlgn="ctr"/>
            <a:r>
              <a:rPr lang="en-US" altLang="zh-CN" sz="2800" b="1" dirty="0">
                <a:latin typeface="华文新魏" pitchFamily="2" charset="-122"/>
                <a:ea typeface="华文新魏" pitchFamily="2" charset="-122"/>
              </a:rPr>
              <a:t>20</a:t>
            </a:r>
            <a:r>
              <a:rPr lang="zh-CN" altLang="zh-CN" sz="2800" b="1" dirty="0">
                <a:latin typeface="华文新魏" pitchFamily="2" charset="-122"/>
                <a:ea typeface="华文新魏" pitchFamily="2" charset="-122"/>
              </a:rPr>
              <a:t>世纪</a:t>
            </a:r>
            <a:r>
              <a:rPr lang="en-US" altLang="zh-CN" sz="2800" b="1" dirty="0">
                <a:latin typeface="华文新魏" pitchFamily="2" charset="-122"/>
                <a:ea typeface="华文新魏" pitchFamily="2" charset="-122"/>
              </a:rPr>
              <a:t>80</a:t>
            </a:r>
            <a:r>
              <a:rPr lang="zh-CN" altLang="zh-CN" sz="2800" b="1" dirty="0">
                <a:latin typeface="华文新魏" pitchFamily="2" charset="-122"/>
                <a:ea typeface="华文新魏" pitchFamily="2" charset="-122"/>
              </a:rPr>
              <a:t>年代后，村民自治迅速发展，到</a:t>
            </a:r>
            <a:r>
              <a:rPr lang="en-US" altLang="zh-CN" sz="2800" b="1" dirty="0">
                <a:latin typeface="华文新魏" pitchFamily="2" charset="-122"/>
                <a:ea typeface="华文新魏" pitchFamily="2" charset="-122"/>
              </a:rPr>
              <a:t>1997</a:t>
            </a:r>
            <a:r>
              <a:rPr lang="zh-CN" altLang="zh-CN" sz="2800" b="1" dirty="0">
                <a:latin typeface="华文新魏" pitchFamily="2" charset="-122"/>
                <a:ea typeface="华文新魏" pitchFamily="2" charset="-122"/>
              </a:rPr>
              <a:t>年底，全国共有</a:t>
            </a:r>
            <a:r>
              <a:rPr lang="en-US" altLang="zh-CN" sz="2800" b="1" dirty="0">
                <a:latin typeface="华文新魏" pitchFamily="2" charset="-122"/>
                <a:ea typeface="华文新魏" pitchFamily="2" charset="-122"/>
              </a:rPr>
              <a:t>91</a:t>
            </a:r>
            <a:r>
              <a:rPr lang="zh-CN" altLang="zh-CN" sz="2800" b="1" dirty="0">
                <a:latin typeface="华文新魏" pitchFamily="2" charset="-122"/>
                <a:ea typeface="华文新魏" pitchFamily="2" charset="-122"/>
              </a:rPr>
              <a:t>万个村民委员会的村干部由村民直接选举产生，大部分农村有</a:t>
            </a:r>
            <a:r>
              <a:rPr lang="en-US" altLang="zh-CN" sz="2800" b="1" dirty="0">
                <a:latin typeface="华文新魏" pitchFamily="2" charset="-122"/>
                <a:ea typeface="华文新魏" pitchFamily="2" charset="-122"/>
              </a:rPr>
              <a:t>90%</a:t>
            </a:r>
            <a:r>
              <a:rPr lang="zh-CN" altLang="zh-CN" sz="2800" b="1" dirty="0">
                <a:latin typeface="华文新魏" pitchFamily="2" charset="-122"/>
                <a:ea typeface="华文新魏" pitchFamily="2" charset="-122"/>
              </a:rPr>
              <a:t>以上的选民参加了选举。</a:t>
            </a:r>
            <a:r>
              <a:rPr lang="en-US" altLang="zh-CN" sz="2800" b="1" dirty="0">
                <a:latin typeface="华文新魏" pitchFamily="2" charset="-122"/>
                <a:ea typeface="华文新魏" pitchFamily="2" charset="-122"/>
              </a:rPr>
              <a:t>1998</a:t>
            </a:r>
            <a:r>
              <a:rPr lang="zh-CN" altLang="zh-CN" sz="2800" b="1" dirty="0">
                <a:latin typeface="华文新魏" pitchFamily="2" charset="-122"/>
                <a:ea typeface="华文新魏" pitchFamily="2" charset="-122"/>
              </a:rPr>
              <a:t>年颁布了《中华人民共和国村民委员会组织法》，村民委员会是我国农村基层社会的群众自治组织。</a:t>
            </a:r>
          </a:p>
          <a:p>
            <a:pPr fontAlgn="ctr"/>
            <a:r>
              <a:rPr lang="en-US" altLang="zh-CN" sz="2800" b="1" dirty="0" smtClean="0">
                <a:latin typeface="华文新魏" pitchFamily="2" charset="-122"/>
                <a:ea typeface="华文新魏" pitchFamily="2" charset="-122"/>
              </a:rPr>
              <a:t>                 </a:t>
            </a:r>
            <a:r>
              <a:rPr lang="zh-CN" altLang="zh-CN" sz="2800" b="1" dirty="0" smtClean="0">
                <a:latin typeface="华文新魏" pitchFamily="2" charset="-122"/>
                <a:ea typeface="华文新魏" pitchFamily="2" charset="-122"/>
              </a:rPr>
              <a:t>——</a:t>
            </a:r>
            <a:r>
              <a:rPr lang="zh-CN" altLang="zh-CN" sz="2800" b="1" dirty="0">
                <a:latin typeface="华文新魏" pitchFamily="2" charset="-122"/>
                <a:ea typeface="华文新魏" pitchFamily="2" charset="-122"/>
              </a:rPr>
              <a:t>据郭德宏等主编《中华人民共和国专题史稿》</a:t>
            </a:r>
            <a:endParaRPr lang="en-US" altLang="zh-CN" sz="2800" b="1" dirty="0">
              <a:latin typeface="华文新魏" pitchFamily="2" charset="-122"/>
              <a:ea typeface="华文新魏" pitchFamily="2" charset="-122"/>
            </a:endParaRPr>
          </a:p>
          <a:p>
            <a:pPr fontAlgn="ctr"/>
            <a:r>
              <a:rPr lang="zh-CN" altLang="zh-CN" sz="2800" b="1" dirty="0">
                <a:latin typeface="楷体" pitchFamily="49" charset="-122"/>
                <a:ea typeface="楷体" pitchFamily="49" charset="-122"/>
              </a:rPr>
              <a:t>（</a:t>
            </a:r>
            <a:r>
              <a:rPr lang="en-US" altLang="zh-CN" sz="2800" b="1" dirty="0">
                <a:latin typeface="楷体" pitchFamily="49" charset="-122"/>
                <a:ea typeface="楷体" pitchFamily="49" charset="-122"/>
              </a:rPr>
              <a:t>3</a:t>
            </a:r>
            <a:r>
              <a:rPr lang="zh-CN" altLang="zh-CN" sz="2800" b="1" dirty="0">
                <a:latin typeface="楷体" pitchFamily="49" charset="-122"/>
                <a:ea typeface="楷体" pitchFamily="49" charset="-122"/>
              </a:rPr>
              <a:t>）根据材料三并结合所学知识，说明村民自治的意义</a:t>
            </a:r>
            <a:r>
              <a:rPr lang="zh-CN" altLang="zh-CN" sz="2800" b="1" dirty="0" smtClean="0">
                <a:latin typeface="楷体" pitchFamily="49" charset="-122"/>
                <a:ea typeface="楷体" pitchFamily="49" charset="-122"/>
              </a:rPr>
              <a:t>。</a:t>
            </a:r>
            <a:endParaRPr lang="en-US" altLang="zh-CN" sz="2800" b="1" dirty="0" smtClean="0">
              <a:latin typeface="楷体" pitchFamily="49" charset="-122"/>
              <a:ea typeface="楷体" pitchFamily="49" charset="-122"/>
            </a:endParaRPr>
          </a:p>
          <a:p>
            <a:pPr fontAlgn="ctr"/>
            <a:r>
              <a:rPr lang="zh-CN" altLang="en-US" sz="3000" b="1" dirty="0">
                <a:latin typeface="楷体" pitchFamily="49" charset="-122"/>
                <a:ea typeface="楷体" pitchFamily="49" charset="-122"/>
              </a:rPr>
              <a:t>答案：</a:t>
            </a:r>
            <a:r>
              <a:rPr lang="zh-CN" altLang="zh-CN" sz="3000" b="1" dirty="0">
                <a:latin typeface="楷体" pitchFamily="49" charset="-122"/>
                <a:ea typeface="楷体" pitchFamily="49" charset="-122"/>
              </a:rPr>
              <a:t>乡村治理的创新，国家治理体系的健全；推动基层民主，促进社会主义政治文明；改革基层社会治理制度，适应社会主义建设的要求。</a:t>
            </a:r>
            <a:endParaRPr lang="en-US" altLang="zh-CN" sz="3000" b="1" dirty="0">
              <a:latin typeface="楷体" pitchFamily="49" charset="-122"/>
              <a:ea typeface="楷体" pitchFamily="49" charset="-122"/>
            </a:endParaRPr>
          </a:p>
          <a:p>
            <a:pPr fontAlgn="ctr"/>
            <a:endParaRPr lang="zh-CN" altLang="zh-CN" b="1" dirty="0"/>
          </a:p>
          <a:p>
            <a:endParaRPr lang="zh-CN" altLang="en-US" dirty="0"/>
          </a:p>
        </p:txBody>
      </p:sp>
    </p:spTree>
    <p:extLst>
      <p:ext uri="{BB962C8B-B14F-4D97-AF65-F5344CB8AC3E}">
        <p14:creationId xmlns:p14="http://schemas.microsoft.com/office/powerpoint/2010/main" val="302177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620688"/>
            <a:ext cx="8784976" cy="4686320"/>
          </a:xfrm>
        </p:spPr>
        <p:txBody>
          <a:bodyPr/>
          <a:lstStyle/>
          <a:p>
            <a:r>
              <a:rPr lang="zh-CN" altLang="en-US" b="1" dirty="0">
                <a:latin typeface="楷体" pitchFamily="49" charset="-122"/>
                <a:ea typeface="楷体" pitchFamily="49" charset="-122"/>
              </a:rPr>
              <a:t>学生存在的问题</a:t>
            </a:r>
            <a:r>
              <a:rPr lang="zh-CN" altLang="en-US" b="1" dirty="0" smtClean="0">
                <a:latin typeface="楷体" pitchFamily="49" charset="-122"/>
                <a:ea typeface="楷体" pitchFamily="49" charset="-122"/>
              </a:rPr>
              <a:t>：</a:t>
            </a:r>
            <a:endParaRPr lang="en-US" altLang="zh-CN" b="1" dirty="0" smtClean="0">
              <a:latin typeface="楷体" pitchFamily="49" charset="-122"/>
              <a:ea typeface="楷体" pitchFamily="49" charset="-122"/>
            </a:endParaRPr>
          </a:p>
          <a:p>
            <a:r>
              <a:rPr lang="zh-CN" altLang="en-US" b="1" dirty="0" smtClean="0">
                <a:latin typeface="楷体" pitchFamily="49" charset="-122"/>
                <a:ea typeface="楷体" pitchFamily="49" charset="-122"/>
              </a:rPr>
              <a:t>基础知识掌握不牢固</a:t>
            </a:r>
            <a:endParaRPr lang="en-US" altLang="zh-CN" b="1" dirty="0">
              <a:latin typeface="楷体" pitchFamily="49" charset="-122"/>
              <a:ea typeface="楷体" pitchFamily="49" charset="-122"/>
            </a:endParaRPr>
          </a:p>
          <a:p>
            <a:r>
              <a:rPr lang="zh-CN" altLang="en-US" b="1" dirty="0">
                <a:solidFill>
                  <a:srgbClr val="FF0000"/>
                </a:solidFill>
                <a:latin typeface="楷体" pitchFamily="49" charset="-122"/>
                <a:ea typeface="楷体" pitchFamily="49" charset="-122"/>
              </a:rPr>
              <a:t>相当一部分</a:t>
            </a:r>
            <a:r>
              <a:rPr lang="zh-CN" altLang="en-US" b="1" dirty="0" smtClean="0">
                <a:solidFill>
                  <a:srgbClr val="FF0000"/>
                </a:solidFill>
                <a:latin typeface="楷体" pitchFamily="49" charset="-122"/>
                <a:ea typeface="楷体" pitchFamily="49" charset="-122"/>
              </a:rPr>
              <a:t>学生考虑不到“基层民主”这一知识点，而且还有很多学生把“基层民主”写成“基民民主”。</a:t>
            </a:r>
            <a:endParaRPr lang="zh-CN" altLang="en-US" dirty="0"/>
          </a:p>
        </p:txBody>
      </p:sp>
    </p:spTree>
    <p:extLst>
      <p:ext uri="{BB962C8B-B14F-4D97-AF65-F5344CB8AC3E}">
        <p14:creationId xmlns:p14="http://schemas.microsoft.com/office/powerpoint/2010/main" val="38441850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472" y="0"/>
            <a:ext cx="9131527" cy="6525344"/>
          </a:xfrm>
        </p:spPr>
        <p:txBody>
          <a:bodyPr>
            <a:noAutofit/>
          </a:bodyPr>
          <a:lstStyle/>
          <a:p>
            <a:pPr fontAlgn="ctr"/>
            <a:r>
              <a:rPr lang="en-US" altLang="zh-CN" sz="2400" b="1" dirty="0">
                <a:latin typeface="楷体" pitchFamily="49" charset="-122"/>
                <a:ea typeface="楷体" pitchFamily="49" charset="-122"/>
              </a:rPr>
              <a:t>42</a:t>
            </a:r>
            <a:r>
              <a:rPr lang="zh-CN" altLang="en-US" sz="2400" b="1" dirty="0">
                <a:latin typeface="楷体" pitchFamily="49" charset="-122"/>
                <a:ea typeface="楷体" pitchFamily="49" charset="-122"/>
              </a:rPr>
              <a:t>题</a:t>
            </a:r>
            <a:endParaRPr lang="zh-CN" altLang="zh-CN" sz="2400" b="1" dirty="0">
              <a:latin typeface="楷体" pitchFamily="49" charset="-122"/>
              <a:ea typeface="楷体" pitchFamily="49" charset="-122"/>
            </a:endParaRPr>
          </a:p>
          <a:p>
            <a:pPr fontAlgn="ctr"/>
            <a:r>
              <a:rPr lang="zh-CN" altLang="zh-CN" sz="2400" b="1" dirty="0">
                <a:latin typeface="楷体" pitchFamily="49" charset="-122"/>
                <a:ea typeface="楷体" pitchFamily="49" charset="-122"/>
              </a:rPr>
              <a:t>英国作家笛福创作的小说《鲁滨逊漂流记》出版于</a:t>
            </a:r>
            <a:r>
              <a:rPr lang="en-US" altLang="zh-CN" sz="2400" b="1" dirty="0">
                <a:latin typeface="楷体" pitchFamily="49" charset="-122"/>
                <a:ea typeface="楷体" pitchFamily="49" charset="-122"/>
              </a:rPr>
              <a:t>1719</a:t>
            </a:r>
            <a:r>
              <a:rPr lang="zh-CN" altLang="zh-CN" sz="2400" b="1" dirty="0">
                <a:latin typeface="楷体" pitchFamily="49" charset="-122"/>
                <a:ea typeface="楷体" pitchFamily="49" charset="-122"/>
              </a:rPr>
              <a:t>年，其中许多情节反映了世界近代早期的重大历史现象，小说梗概如下：</a:t>
            </a:r>
          </a:p>
          <a:p>
            <a:pPr fontAlgn="ctr"/>
            <a:r>
              <a:rPr lang="zh-CN" altLang="zh-CN" sz="2400" b="1" dirty="0">
                <a:latin typeface="楷体" pitchFamily="49" charset="-122"/>
                <a:ea typeface="楷体" pitchFamily="49" charset="-122"/>
              </a:rPr>
              <a:t>鲁滨逊出生于英国一个生活优裕的商人家庭，渴望航海冒险。他在巴西开办了种植园，看到当地缺少劳动力，转而去非洲贩卖黑奴。在一次航海途中，鲁滨逊遇险漂流到一座荒岛上。他凭借自己的智慧和力量，制造工具，种植谷物，驯养动物，经过十多年，生活居然“过得很富裕”。宗教信仰是支撑鲁滨逊的重要力量，且是“在没有别人的帮助和教导下，通过自己阅读《圣经》无师自通的”。后来，鲁滨逊救出一个濒临被杀的“野人”，岛上居民也有所增加，整个小岛都是他的个人财产。鲁滨逊获救回国后，还去“视察”过他的领地。</a:t>
            </a:r>
          </a:p>
          <a:p>
            <a:pPr fontAlgn="ctr"/>
            <a:r>
              <a:rPr lang="zh-CN" altLang="zh-CN" sz="2400" b="1" dirty="0">
                <a:latin typeface="楷体" pitchFamily="49" charset="-122"/>
                <a:ea typeface="楷体" pitchFamily="49" charset="-122"/>
              </a:rPr>
              <a:t>结合世界近代史的所学知识，从上述梗概中</a:t>
            </a:r>
            <a:r>
              <a:rPr lang="zh-CN" altLang="zh-CN" sz="2400" b="1" dirty="0">
                <a:solidFill>
                  <a:srgbClr val="FF0000"/>
                </a:solidFill>
                <a:latin typeface="楷体" pitchFamily="49" charset="-122"/>
                <a:ea typeface="楷体" pitchFamily="49" charset="-122"/>
              </a:rPr>
              <a:t>提取</a:t>
            </a:r>
            <a:r>
              <a:rPr lang="zh-CN" altLang="zh-CN" sz="2400" b="1" dirty="0">
                <a:latin typeface="楷体" pitchFamily="49" charset="-122"/>
                <a:ea typeface="楷体" pitchFamily="49" charset="-122"/>
              </a:rPr>
              <a:t>一个情节，</a:t>
            </a:r>
            <a:r>
              <a:rPr lang="zh-CN" altLang="zh-CN" sz="2400" b="1" dirty="0">
                <a:solidFill>
                  <a:srgbClr val="FF0000"/>
                </a:solidFill>
                <a:latin typeface="楷体" pitchFamily="49" charset="-122"/>
                <a:ea typeface="楷体" pitchFamily="49" charset="-122"/>
              </a:rPr>
              <a:t>指出</a:t>
            </a:r>
            <a:r>
              <a:rPr lang="zh-CN" altLang="zh-CN" sz="2400" b="1" dirty="0">
                <a:latin typeface="楷体" pitchFamily="49" charset="-122"/>
                <a:ea typeface="楷体" pitchFamily="49" charset="-122"/>
              </a:rPr>
              <a:t>它所反映的近代早期</a:t>
            </a:r>
            <a:r>
              <a:rPr lang="zh-CN" altLang="zh-CN" sz="2400" b="1" dirty="0">
                <a:solidFill>
                  <a:srgbClr val="FF0000"/>
                </a:solidFill>
                <a:latin typeface="楷体" pitchFamily="49" charset="-122"/>
                <a:ea typeface="楷体" pitchFamily="49" charset="-122"/>
              </a:rPr>
              <a:t>重大历史现象</a:t>
            </a:r>
            <a:r>
              <a:rPr lang="zh-CN" altLang="zh-CN" sz="2400" b="1" dirty="0">
                <a:latin typeface="楷体" pitchFamily="49" charset="-122"/>
                <a:ea typeface="楷体" pitchFamily="49" charset="-122"/>
              </a:rPr>
              <a:t>，并</a:t>
            </a:r>
            <a:r>
              <a:rPr lang="zh-CN" altLang="zh-CN" sz="2400" b="1" dirty="0">
                <a:solidFill>
                  <a:srgbClr val="FF0000"/>
                </a:solidFill>
                <a:latin typeface="楷体" pitchFamily="49" charset="-122"/>
                <a:ea typeface="楷体" pitchFamily="49" charset="-122"/>
              </a:rPr>
              <a:t>概述和评价</a:t>
            </a:r>
            <a:r>
              <a:rPr lang="zh-CN" altLang="zh-CN" sz="2400" b="1" dirty="0">
                <a:latin typeface="楷体" pitchFamily="49" charset="-122"/>
                <a:ea typeface="楷体" pitchFamily="49" charset="-122"/>
              </a:rPr>
              <a:t>该历史现象。（要求：简要写出所提取的小说情节及历史现象，对历史现象的概述和评价准确全面。）</a:t>
            </a:r>
          </a:p>
          <a:p>
            <a:endParaRPr lang="zh-CN" altLang="en-US" sz="2400" dirty="0">
              <a:latin typeface="楷体" pitchFamily="49" charset="-122"/>
              <a:ea typeface="楷体" pitchFamily="49" charset="-122"/>
            </a:endParaRPr>
          </a:p>
        </p:txBody>
      </p:sp>
    </p:spTree>
    <p:extLst>
      <p:ext uri="{BB962C8B-B14F-4D97-AF65-F5344CB8AC3E}">
        <p14:creationId xmlns:p14="http://schemas.microsoft.com/office/powerpoint/2010/main" val="36333302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88640"/>
            <a:ext cx="8928992" cy="4525963"/>
          </a:xfrm>
        </p:spPr>
        <p:txBody>
          <a:bodyPr>
            <a:noAutofit/>
          </a:bodyPr>
          <a:lstStyle/>
          <a:p>
            <a:pPr fontAlgn="ctr"/>
            <a:r>
              <a:rPr lang="zh-CN" altLang="en-US" sz="2800" b="1" dirty="0" smtClean="0">
                <a:latin typeface="楷体" pitchFamily="49" charset="-122"/>
                <a:ea typeface="楷体" pitchFamily="49" charset="-122"/>
              </a:rPr>
              <a:t>答案</a:t>
            </a:r>
            <a:r>
              <a:rPr lang="zh-CN" altLang="zh-CN" sz="2800" b="1" dirty="0" smtClean="0">
                <a:latin typeface="楷体" pitchFamily="49" charset="-122"/>
                <a:ea typeface="楷体" pitchFamily="49" charset="-122"/>
              </a:rPr>
              <a:t>示</a:t>
            </a:r>
            <a:r>
              <a:rPr lang="zh-CN" altLang="zh-CN" sz="2800" b="1" dirty="0">
                <a:latin typeface="楷体" pitchFamily="49" charset="-122"/>
                <a:ea typeface="楷体" pitchFamily="49" charset="-122"/>
              </a:rPr>
              <a:t>例：</a:t>
            </a:r>
          </a:p>
          <a:p>
            <a:pPr fontAlgn="ctr"/>
            <a:r>
              <a:rPr lang="zh-CN" altLang="zh-CN" sz="2800" b="1" dirty="0">
                <a:solidFill>
                  <a:srgbClr val="FF0000"/>
                </a:solidFill>
                <a:latin typeface="楷体" pitchFamily="49" charset="-122"/>
                <a:ea typeface="楷体" pitchFamily="49" charset="-122"/>
              </a:rPr>
              <a:t>情节</a:t>
            </a:r>
            <a:r>
              <a:rPr lang="zh-CN" altLang="zh-CN" sz="2800" b="1" dirty="0">
                <a:latin typeface="楷体" pitchFamily="49" charset="-122"/>
                <a:ea typeface="楷体" pitchFamily="49" charset="-122"/>
              </a:rPr>
              <a:t>：鲁滨逊遇险漂流到海岛上，在那里建立了自己的领地。</a:t>
            </a:r>
          </a:p>
          <a:p>
            <a:pPr fontAlgn="ctr"/>
            <a:r>
              <a:rPr lang="zh-CN" altLang="zh-CN" sz="2800" b="1" dirty="0">
                <a:solidFill>
                  <a:srgbClr val="FF0000"/>
                </a:solidFill>
                <a:latin typeface="楷体" pitchFamily="49" charset="-122"/>
                <a:ea typeface="楷体" pitchFamily="49" charset="-122"/>
              </a:rPr>
              <a:t>历史现象</a:t>
            </a:r>
            <a:r>
              <a:rPr lang="zh-CN" altLang="zh-CN" sz="2800" b="1" dirty="0">
                <a:latin typeface="楷体" pitchFamily="49" charset="-122"/>
                <a:ea typeface="楷体" pitchFamily="49" charset="-122"/>
              </a:rPr>
              <a:t>：这一情节反映出近代早期的西欧殖民扩张。</a:t>
            </a:r>
          </a:p>
          <a:p>
            <a:pPr fontAlgn="ctr"/>
            <a:r>
              <a:rPr lang="zh-CN" altLang="zh-CN" sz="2800" b="1" dirty="0">
                <a:solidFill>
                  <a:srgbClr val="FF0000"/>
                </a:solidFill>
                <a:latin typeface="楷体" pitchFamily="49" charset="-122"/>
                <a:ea typeface="楷体" pitchFamily="49" charset="-122"/>
              </a:rPr>
              <a:t>概述和评价</a:t>
            </a:r>
            <a:r>
              <a:rPr lang="zh-CN" altLang="zh-CN" sz="2800" b="1" dirty="0">
                <a:latin typeface="楷体" pitchFamily="49" charset="-122"/>
                <a:ea typeface="楷体" pitchFamily="49" charset="-122"/>
              </a:rPr>
              <a:t>：近代西方殖民扩张始于新航路开辟，在亚非拉地区依靠武力等方式强占殖民地，掠夺财富，进行移民，开展贸易。殖民扩张掠夺的大量财富流入西欧，为资本主义提供了资本原始积累，给遭受侵略的地区和人民造成极大灾难，客观上带动了世界市场的发展。</a:t>
            </a:r>
          </a:p>
          <a:p>
            <a:endParaRPr lang="zh-CN" altLang="en-US" sz="2800" b="1" dirty="0">
              <a:latin typeface="楷体" pitchFamily="49" charset="-122"/>
              <a:ea typeface="楷体" pitchFamily="49" charset="-122"/>
            </a:endParaRPr>
          </a:p>
        </p:txBody>
      </p:sp>
      <p:sp>
        <p:nvSpPr>
          <p:cNvPr id="4" name="TextBox 3"/>
          <p:cNvSpPr txBox="1"/>
          <p:nvPr/>
        </p:nvSpPr>
        <p:spPr>
          <a:xfrm>
            <a:off x="179512" y="4725144"/>
            <a:ext cx="9144000" cy="2677656"/>
          </a:xfrm>
          <a:prstGeom prst="rect">
            <a:avLst/>
          </a:prstGeom>
          <a:noFill/>
        </p:spPr>
        <p:txBody>
          <a:bodyPr wrap="square" rtlCol="0">
            <a:spAutoFit/>
          </a:bodyPr>
          <a:lstStyle/>
          <a:p>
            <a:r>
              <a:rPr lang="zh-CN" altLang="en-US" sz="2800" b="1" dirty="0">
                <a:solidFill>
                  <a:srgbClr val="FF0000"/>
                </a:solidFill>
                <a:latin typeface="楷体" pitchFamily="49" charset="-122"/>
                <a:ea typeface="楷体" pitchFamily="49" charset="-122"/>
              </a:rPr>
              <a:t>阅卷标</a:t>
            </a:r>
            <a:r>
              <a:rPr lang="zh-CN" altLang="en-US" sz="2800" b="1" dirty="0" smtClean="0">
                <a:solidFill>
                  <a:srgbClr val="FF0000"/>
                </a:solidFill>
                <a:latin typeface="楷体" pitchFamily="49" charset="-122"/>
                <a:ea typeface="楷体" pitchFamily="49" charset="-122"/>
              </a:rPr>
              <a:t>准</a:t>
            </a:r>
            <a:r>
              <a:rPr lang="zh-CN" altLang="en-US" sz="2800" b="1" dirty="0" smtClean="0">
                <a:latin typeface="楷体" pitchFamily="49" charset="-122"/>
                <a:ea typeface="楷体" pitchFamily="49" charset="-122"/>
              </a:rPr>
              <a:t>：情节</a:t>
            </a:r>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分、历史现象</a:t>
            </a:r>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分、概述（过程）</a:t>
            </a:r>
            <a:r>
              <a:rPr lang="en-US" altLang="zh-CN" sz="2800" b="1" dirty="0" smtClean="0">
                <a:latin typeface="楷体" pitchFamily="49" charset="-122"/>
                <a:ea typeface="楷体" pitchFamily="49" charset="-122"/>
              </a:rPr>
              <a:t>4</a:t>
            </a:r>
            <a:r>
              <a:rPr lang="zh-CN" altLang="en-US" sz="2800" b="1" dirty="0" smtClean="0">
                <a:latin typeface="楷体" pitchFamily="49" charset="-122"/>
                <a:ea typeface="楷体" pitchFamily="49" charset="-122"/>
              </a:rPr>
              <a:t>分、评价</a:t>
            </a:r>
            <a:r>
              <a:rPr lang="en-US" altLang="zh-CN" sz="2800" b="1" dirty="0" smtClean="0">
                <a:latin typeface="楷体" pitchFamily="49" charset="-122"/>
                <a:ea typeface="楷体" pitchFamily="49" charset="-122"/>
              </a:rPr>
              <a:t>4</a:t>
            </a:r>
            <a:r>
              <a:rPr lang="zh-CN" altLang="en-US" sz="2800" b="1" dirty="0" smtClean="0">
                <a:latin typeface="楷体" pitchFamily="49" charset="-122"/>
                <a:ea typeface="楷体" pitchFamily="49" charset="-122"/>
              </a:rPr>
              <a:t>分（积极、消极各</a:t>
            </a:r>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分）；答案围绕新航路开辟、殖民扩张、黑奴贸易、宗教改革、人文主义都可以。</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2083615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620688"/>
            <a:ext cx="8712968" cy="4686320"/>
          </a:xfrm>
        </p:spPr>
        <p:txBody>
          <a:bodyPr>
            <a:noAutofit/>
          </a:bodyPr>
          <a:lstStyle/>
          <a:p>
            <a:r>
              <a:rPr lang="zh-CN" altLang="en-US" b="1" dirty="0" smtClean="0">
                <a:latin typeface="楷体" panose="02010609060101010101" charset="-122"/>
                <a:ea typeface="楷体" panose="02010609060101010101" charset="-122"/>
                <a:sym typeface="+mn-ea"/>
              </a:rPr>
              <a:t>学生</a:t>
            </a:r>
            <a:r>
              <a:rPr lang="zh-CN" altLang="en-US" b="1" dirty="0">
                <a:latin typeface="楷体" panose="02010609060101010101" charset="-122"/>
                <a:ea typeface="楷体" panose="02010609060101010101" charset="-122"/>
                <a:sym typeface="+mn-ea"/>
              </a:rPr>
              <a:t>存在的</a:t>
            </a:r>
            <a:r>
              <a:rPr lang="zh-CN" altLang="en-US" b="1" dirty="0" smtClean="0">
                <a:latin typeface="楷体" panose="02010609060101010101" charset="-122"/>
                <a:ea typeface="楷体" panose="02010609060101010101" charset="-122"/>
                <a:sym typeface="+mn-ea"/>
              </a:rPr>
              <a:t>问题：</a:t>
            </a:r>
            <a:endParaRPr lang="en-US" altLang="zh-CN" b="1" dirty="0" smtClean="0">
              <a:latin typeface="楷体" panose="02010609060101010101" charset="-122"/>
              <a:ea typeface="楷体" panose="02010609060101010101" charset="-122"/>
              <a:sym typeface="+mn-ea"/>
            </a:endParaRPr>
          </a:p>
          <a:p>
            <a:r>
              <a:rPr lang="en-US" altLang="zh-CN" b="1" dirty="0" smtClean="0">
                <a:solidFill>
                  <a:srgbClr val="FF0000"/>
                </a:solidFill>
                <a:latin typeface="楷体" panose="02010609060101010101" charset="-122"/>
                <a:ea typeface="楷体" panose="02010609060101010101" charset="-122"/>
                <a:sym typeface="+mn-ea"/>
              </a:rPr>
              <a:t>1</a:t>
            </a:r>
            <a:r>
              <a:rPr lang="zh-CN" altLang="en-US" b="1" dirty="0" smtClean="0">
                <a:solidFill>
                  <a:srgbClr val="FF0000"/>
                </a:solidFill>
                <a:latin typeface="楷体" panose="02010609060101010101" charset="-122"/>
                <a:ea typeface="楷体" panose="02010609060101010101" charset="-122"/>
                <a:sym typeface="+mn-ea"/>
              </a:rPr>
              <a:t>、对</a:t>
            </a:r>
            <a:r>
              <a:rPr lang="zh-CN" altLang="en-US" b="1" dirty="0">
                <a:solidFill>
                  <a:srgbClr val="FF0000"/>
                </a:solidFill>
                <a:latin typeface="楷体" panose="02010609060101010101" charset="-122"/>
                <a:ea typeface="楷体" panose="02010609060101010101" charset="-122"/>
                <a:sym typeface="+mn-ea"/>
              </a:rPr>
              <a:t>文学作品反映的重大历史事件与课本知识联系不起来，历史知识的迁移能力</a:t>
            </a:r>
            <a:r>
              <a:rPr lang="zh-CN" altLang="en-US" b="1" dirty="0" smtClean="0">
                <a:solidFill>
                  <a:srgbClr val="FF0000"/>
                </a:solidFill>
                <a:latin typeface="楷体" panose="02010609060101010101" charset="-122"/>
                <a:ea typeface="楷体" panose="02010609060101010101" charset="-122"/>
                <a:sym typeface="+mn-ea"/>
              </a:rPr>
              <a:t>差</a:t>
            </a:r>
            <a:r>
              <a:rPr lang="zh-CN" altLang="zh-CN" b="1" dirty="0" smtClean="0">
                <a:solidFill>
                  <a:srgbClr val="FF0000"/>
                </a:solidFill>
                <a:latin typeface="楷体" panose="02010609060101010101" charset="-122"/>
                <a:ea typeface="楷体" panose="02010609060101010101" charset="-122"/>
                <a:sym typeface="+mn-ea"/>
              </a:rPr>
              <a:t>。</a:t>
            </a:r>
            <a:endParaRPr lang="en-US" altLang="zh-CN" b="1" dirty="0" smtClean="0">
              <a:solidFill>
                <a:srgbClr val="FF0000"/>
              </a:solidFill>
              <a:latin typeface="楷体" panose="02010609060101010101" charset="-122"/>
              <a:ea typeface="楷体" panose="02010609060101010101" charset="-122"/>
              <a:sym typeface="+mn-ea"/>
            </a:endParaRPr>
          </a:p>
          <a:p>
            <a:r>
              <a:rPr lang="zh-CN" altLang="en-US" b="1" dirty="0" smtClean="0">
                <a:latin typeface="楷体" panose="02010609060101010101" charset="-122"/>
                <a:ea typeface="楷体" panose="02010609060101010101" charset="-122"/>
                <a:sym typeface="+mn-ea"/>
              </a:rPr>
              <a:t>比如有些考生会写“</a:t>
            </a:r>
            <a:r>
              <a:rPr lang="zh-CN" altLang="en-US" b="1" dirty="0" smtClean="0">
                <a:latin typeface="楷体" panose="02010609060101010101" charset="-122"/>
                <a:ea typeface="楷体" panose="02010609060101010101" charset="-122"/>
              </a:rPr>
              <a:t>工业革命</a:t>
            </a:r>
            <a:r>
              <a:rPr lang="zh-CN" altLang="en-US" b="1" dirty="0">
                <a:latin typeface="楷体" panose="02010609060101010101" charset="-122"/>
                <a:ea typeface="楷体" panose="02010609060101010101" charset="-122"/>
              </a:rPr>
              <a:t>促进经济发展、航海进步，为鲁滨逊开拓海外市场创造条件</a:t>
            </a:r>
            <a:r>
              <a:rPr lang="zh-CN" altLang="en-US" b="1" dirty="0" smtClean="0">
                <a:latin typeface="楷体" panose="02010609060101010101" charset="-122"/>
                <a:ea typeface="楷体" panose="02010609060101010101" charset="-122"/>
              </a:rPr>
              <a:t>”</a:t>
            </a:r>
            <a:r>
              <a:rPr lang="zh-CN" altLang="en-US" b="1" dirty="0">
                <a:latin typeface="楷体" panose="02010609060101010101" charset="-122"/>
                <a:ea typeface="楷体" panose="02010609060101010101" charset="-122"/>
              </a:rPr>
              <a:t>。</a:t>
            </a:r>
            <a:endParaRPr lang="en-US" altLang="zh-CN" b="1" dirty="0">
              <a:latin typeface="楷体" panose="02010609060101010101" charset="-122"/>
              <a:ea typeface="楷体" panose="02010609060101010101" charset="-122"/>
              <a:sym typeface="+mn-ea"/>
            </a:endParaRPr>
          </a:p>
          <a:p>
            <a:r>
              <a:rPr lang="en-US" altLang="zh-CN" b="1" dirty="0" smtClean="0">
                <a:solidFill>
                  <a:srgbClr val="FF0000"/>
                </a:solidFill>
                <a:latin typeface="楷体" panose="02010609060101010101" charset="-122"/>
                <a:ea typeface="楷体" panose="02010609060101010101" charset="-122"/>
                <a:sym typeface="+mn-ea"/>
              </a:rPr>
              <a:t>2</a:t>
            </a:r>
            <a:r>
              <a:rPr lang="zh-CN" altLang="en-US" b="1" dirty="0" smtClean="0">
                <a:solidFill>
                  <a:srgbClr val="FF0000"/>
                </a:solidFill>
                <a:latin typeface="楷体" panose="02010609060101010101" charset="-122"/>
                <a:ea typeface="楷体" panose="02010609060101010101" charset="-122"/>
                <a:sym typeface="+mn-ea"/>
              </a:rPr>
              <a:t>、</a:t>
            </a:r>
            <a:r>
              <a:rPr lang="zh-CN" altLang="zh-CN" b="1" dirty="0" smtClean="0">
                <a:solidFill>
                  <a:srgbClr val="FF0000"/>
                </a:solidFill>
                <a:latin typeface="楷体" panose="02010609060101010101" charset="-122"/>
                <a:ea typeface="楷体" panose="02010609060101010101" charset="-122"/>
                <a:sym typeface="+mn-ea"/>
              </a:rPr>
              <a:t>学生</a:t>
            </a:r>
            <a:r>
              <a:rPr lang="zh-CN" altLang="zh-CN" b="1" dirty="0">
                <a:solidFill>
                  <a:srgbClr val="FF0000"/>
                </a:solidFill>
                <a:latin typeface="楷体" panose="02010609060101010101" charset="-122"/>
                <a:ea typeface="楷体" panose="02010609060101010101" charset="-122"/>
                <a:sym typeface="+mn-ea"/>
              </a:rPr>
              <a:t>审题不全面、答题模式不懂</a:t>
            </a:r>
            <a:r>
              <a:rPr lang="zh-CN" altLang="zh-CN" b="1" dirty="0" smtClean="0">
                <a:solidFill>
                  <a:srgbClr val="FF0000"/>
                </a:solidFill>
                <a:latin typeface="楷体" panose="02010609060101010101" charset="-122"/>
                <a:ea typeface="楷体" panose="02010609060101010101" charset="-122"/>
                <a:sym typeface="+mn-ea"/>
              </a:rPr>
              <a:t>。</a:t>
            </a:r>
            <a:endParaRPr lang="en-US" altLang="zh-CN" b="1" dirty="0" smtClean="0">
              <a:solidFill>
                <a:srgbClr val="FF0000"/>
              </a:solidFill>
              <a:latin typeface="楷体" panose="02010609060101010101" charset="-122"/>
              <a:ea typeface="楷体" panose="02010609060101010101" charset="-122"/>
              <a:sym typeface="+mn-ea"/>
            </a:endParaRPr>
          </a:p>
          <a:p>
            <a:r>
              <a:rPr lang="zh-CN" altLang="zh-CN" b="1" dirty="0" smtClean="0">
                <a:latin typeface="楷体" panose="02010609060101010101" charset="-122"/>
                <a:ea typeface="楷体" panose="02010609060101010101" charset="-122"/>
              </a:rPr>
              <a:t>该</a:t>
            </a:r>
            <a:r>
              <a:rPr lang="zh-CN" altLang="zh-CN" b="1" dirty="0">
                <a:latin typeface="楷体" panose="02010609060101010101" charset="-122"/>
                <a:ea typeface="楷体" panose="02010609060101010101" charset="-122"/>
              </a:rPr>
              <a:t>题</a:t>
            </a:r>
            <a:r>
              <a:rPr lang="zh-CN" altLang="zh-CN" b="1" dirty="0" smtClean="0">
                <a:latin typeface="楷体" panose="02010609060101010101" charset="-122"/>
                <a:ea typeface="楷体" panose="02010609060101010101" charset="-122"/>
              </a:rPr>
              <a:t>的</a:t>
            </a:r>
            <a:r>
              <a:rPr lang="zh-CN" altLang="en-US" b="1" dirty="0" smtClean="0">
                <a:latin typeface="楷体" panose="02010609060101010101" charset="-122"/>
                <a:ea typeface="楷体" panose="02010609060101010101" charset="-122"/>
              </a:rPr>
              <a:t>步骤应该是</a:t>
            </a:r>
            <a:r>
              <a:rPr lang="zh-CN" altLang="zh-CN" b="1" dirty="0" smtClean="0">
                <a:latin typeface="楷体" panose="02010609060101010101" charset="-122"/>
                <a:ea typeface="楷体" panose="02010609060101010101" charset="-122"/>
              </a:rPr>
              <a:t>情节</a:t>
            </a:r>
            <a:r>
              <a:rPr lang="zh-CN" altLang="en-US" b="1" dirty="0" smtClean="0">
                <a:latin typeface="楷体" panose="02010609060101010101" charset="-122"/>
                <a:ea typeface="楷体" panose="02010609060101010101" charset="-122"/>
              </a:rPr>
              <a:t>、现象</a:t>
            </a:r>
            <a:r>
              <a:rPr lang="zh-CN" altLang="en-US" b="1" dirty="0">
                <a:latin typeface="楷体" panose="02010609060101010101" charset="-122"/>
                <a:ea typeface="楷体" panose="02010609060101010101" charset="-122"/>
              </a:rPr>
              <a:t>、</a:t>
            </a:r>
            <a:r>
              <a:rPr lang="zh-CN" altLang="zh-CN" b="1" dirty="0" smtClean="0">
                <a:latin typeface="楷体" panose="02010609060101010101" charset="-122"/>
                <a:ea typeface="楷体" panose="02010609060101010101" charset="-122"/>
              </a:rPr>
              <a:t>概述</a:t>
            </a:r>
            <a:r>
              <a:rPr lang="zh-CN" altLang="en-US" b="1" dirty="0" smtClean="0">
                <a:latin typeface="楷体" panose="02010609060101010101" charset="-122"/>
                <a:ea typeface="楷体" panose="02010609060101010101" charset="-122"/>
              </a:rPr>
              <a:t>过程、</a:t>
            </a:r>
            <a:r>
              <a:rPr lang="zh-CN" altLang="zh-CN" b="1" dirty="0" smtClean="0">
                <a:latin typeface="楷体" panose="02010609060101010101" charset="-122"/>
                <a:ea typeface="楷体" panose="02010609060101010101" charset="-122"/>
              </a:rPr>
              <a:t>评价。</a:t>
            </a:r>
            <a:r>
              <a:rPr lang="zh-CN" altLang="en-US" b="1" dirty="0" smtClean="0">
                <a:latin typeface="楷体" panose="02010609060101010101" charset="-122"/>
                <a:ea typeface="楷体" panose="02010609060101010101" charset="-122"/>
              </a:rPr>
              <a:t>很多学生缺少相应的环节，直接就写题目、论述，再就是很多学生的概述和评价混淆在一起，这些情况都容易丢分。</a:t>
            </a:r>
            <a:endParaRPr lang="en-US" altLang="zh-CN" b="1" dirty="0">
              <a:latin typeface="楷体" panose="02010609060101010101" charset="-122"/>
              <a:ea typeface="楷体" panose="02010609060101010101" charset="-122"/>
            </a:endParaRPr>
          </a:p>
          <a:p>
            <a:endParaRPr lang="zh-CN" altLang="en-US" b="1" dirty="0">
              <a:solidFill>
                <a:srgbClr val="FF0000"/>
              </a:solidFill>
              <a:latin typeface="楷体" pitchFamily="49" charset="-122"/>
              <a:ea typeface="楷体" pitchFamily="49" charset="-122"/>
            </a:endParaRPr>
          </a:p>
          <a:p>
            <a:endParaRPr lang="zh-CN" altLang="en-US" dirty="0"/>
          </a:p>
        </p:txBody>
      </p:sp>
    </p:spTree>
    <p:extLst>
      <p:ext uri="{BB962C8B-B14F-4D97-AF65-F5344CB8AC3E}">
        <p14:creationId xmlns:p14="http://schemas.microsoft.com/office/powerpoint/2010/main" val="328398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094" y="1916832"/>
            <a:ext cx="9036496" cy="4686320"/>
          </a:xfrm>
        </p:spPr>
        <p:txBody>
          <a:bodyPr/>
          <a:lstStyle/>
          <a:p>
            <a:r>
              <a:rPr lang="zh-CN" altLang="en-US" sz="4400" b="1" dirty="0">
                <a:solidFill>
                  <a:srgbClr val="000000"/>
                </a:solidFill>
                <a:latin typeface="楷体" pitchFamily="49" charset="-122"/>
                <a:ea typeface="楷体" pitchFamily="49" charset="-122"/>
                <a:cs typeface="造字工房悦黑体验版常规体"/>
              </a:rPr>
              <a:t>一、</a:t>
            </a:r>
            <a:r>
              <a:rPr lang="en-US" altLang="zh-CN" sz="4400" b="1" dirty="0">
                <a:solidFill>
                  <a:srgbClr val="000000"/>
                </a:solidFill>
                <a:latin typeface="楷体" pitchFamily="49" charset="-122"/>
                <a:ea typeface="楷体" pitchFamily="49" charset="-122"/>
                <a:cs typeface="造字工房悦黑体验版常规体"/>
              </a:rPr>
              <a:t>2018</a:t>
            </a:r>
            <a:r>
              <a:rPr lang="zh-CN" altLang="en-US" sz="4400" b="1" dirty="0">
                <a:solidFill>
                  <a:srgbClr val="000000"/>
                </a:solidFill>
                <a:latin typeface="楷体" pitchFamily="49" charset="-122"/>
                <a:ea typeface="楷体" pitchFamily="49" charset="-122"/>
                <a:cs typeface="造字工房悦黑体验版常规体"/>
              </a:rPr>
              <a:t>年全国一卷文综历史分析</a:t>
            </a:r>
            <a:endParaRPr lang="en-US" altLang="zh-CN" sz="4400" b="1" dirty="0">
              <a:solidFill>
                <a:srgbClr val="000000"/>
              </a:solidFill>
              <a:latin typeface="楷体" pitchFamily="49" charset="-122"/>
              <a:ea typeface="楷体" pitchFamily="49" charset="-122"/>
              <a:cs typeface="造字工房悦黑体验版常规体"/>
            </a:endParaRPr>
          </a:p>
          <a:p>
            <a:endParaRPr lang="zh-CN" altLang="en-US" dirty="0"/>
          </a:p>
        </p:txBody>
      </p:sp>
    </p:spTree>
    <p:extLst>
      <p:ext uri="{BB962C8B-B14F-4D97-AF65-F5344CB8AC3E}">
        <p14:creationId xmlns:p14="http://schemas.microsoft.com/office/powerpoint/2010/main" val="3228666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32656"/>
            <a:ext cx="9036496" cy="4525963"/>
          </a:xfrm>
        </p:spPr>
        <p:txBody>
          <a:bodyPr>
            <a:noAutofit/>
          </a:bodyPr>
          <a:lstStyle/>
          <a:p>
            <a:pPr fontAlgn="ctr"/>
            <a:r>
              <a:rPr lang="en-US" altLang="zh-CN" sz="2400" b="1" dirty="0">
                <a:latin typeface="楷体" pitchFamily="49" charset="-122"/>
                <a:ea typeface="楷体" pitchFamily="49" charset="-122"/>
              </a:rPr>
              <a:t>45. [</a:t>
            </a:r>
            <a:r>
              <a:rPr lang="zh-CN" altLang="zh-CN" sz="2400" b="1" dirty="0">
                <a:latin typeface="楷体" pitchFamily="49" charset="-122"/>
                <a:ea typeface="楷体" pitchFamily="49" charset="-122"/>
              </a:rPr>
              <a:t>历史——选修</a:t>
            </a:r>
            <a:r>
              <a:rPr lang="en-US" altLang="zh-CN" sz="2400" b="1" dirty="0">
                <a:latin typeface="楷体" pitchFamily="49" charset="-122"/>
                <a:ea typeface="楷体" pitchFamily="49" charset="-122"/>
              </a:rPr>
              <a:t>1</a:t>
            </a:r>
            <a:r>
              <a:rPr lang="zh-CN" altLang="zh-CN" sz="2400" b="1" dirty="0">
                <a:latin typeface="楷体" pitchFamily="49" charset="-122"/>
                <a:ea typeface="楷体" pitchFamily="49" charset="-122"/>
              </a:rPr>
              <a:t>：历史上重大改革回眸</a:t>
            </a:r>
            <a:r>
              <a:rPr lang="en-US" altLang="zh-CN" sz="2400" b="1" dirty="0">
                <a:latin typeface="楷体" pitchFamily="49" charset="-122"/>
                <a:ea typeface="楷体" pitchFamily="49" charset="-122"/>
              </a:rPr>
              <a:t>]</a:t>
            </a:r>
            <a:endParaRPr lang="zh-CN" altLang="zh-CN" sz="2400" b="1" dirty="0">
              <a:latin typeface="楷体" pitchFamily="49" charset="-122"/>
              <a:ea typeface="楷体" pitchFamily="49" charset="-122"/>
            </a:endParaRPr>
          </a:p>
          <a:p>
            <a:pPr fontAlgn="ctr"/>
            <a:r>
              <a:rPr lang="zh-CN" altLang="zh-CN" sz="2400" b="1" dirty="0">
                <a:latin typeface="楷体" pitchFamily="49" charset="-122"/>
                <a:ea typeface="楷体" pitchFamily="49" charset="-122"/>
              </a:rPr>
              <a:t>材料</a:t>
            </a:r>
          </a:p>
          <a:p>
            <a:pPr fontAlgn="ctr"/>
            <a:r>
              <a:rPr lang="zh-CN" altLang="zh-CN" sz="2400" b="1" dirty="0">
                <a:latin typeface="楷体" pitchFamily="49" charset="-122"/>
                <a:ea typeface="楷体" pitchFamily="49" charset="-122"/>
              </a:rPr>
              <a:t>汉武帝的诸多统一政策中，包含年号的制定。此前的纪年方法是，将新君即位后的第二年作为元年，以在位年序纪年。皇帝在位时没有特定的名号，如汉景帝在位的第三年即称为“二年”，与其他皇帝的“二年”难以区分。此外，诸王国各以诸侯王之年纪事，更易产生混乱。汉武帝首次“封禅”泰山时，创制了“元封”年号，将当年称为“元封元年”，朝廷所定的年号通用于全国所有地方，后世根据年号也能明白是哪一年。此后，直到清朝末年，年号制都被沿用，且影响到朝鲜、日本、越南等国</a:t>
            </a:r>
            <a:r>
              <a:rPr lang="zh-CN" altLang="zh-CN" sz="2400" b="1" dirty="0" smtClean="0">
                <a:latin typeface="楷体" pitchFamily="49" charset="-122"/>
                <a:ea typeface="楷体" pitchFamily="49" charset="-122"/>
              </a:rPr>
              <a:t>。</a:t>
            </a:r>
            <a:r>
              <a:rPr lang="en-US" altLang="zh-CN" sz="2400" b="1" dirty="0" smtClean="0">
                <a:latin typeface="楷体" pitchFamily="49" charset="-122"/>
                <a:ea typeface="楷体" pitchFamily="49" charset="-122"/>
              </a:rPr>
              <a:t>            </a:t>
            </a:r>
            <a:r>
              <a:rPr lang="zh-CN" altLang="zh-CN" sz="2400" b="1" dirty="0" smtClean="0">
                <a:latin typeface="楷体" pitchFamily="49" charset="-122"/>
                <a:ea typeface="楷体" pitchFamily="49" charset="-122"/>
              </a:rPr>
              <a:t>——</a:t>
            </a:r>
            <a:r>
              <a:rPr lang="zh-CN" altLang="zh-CN" sz="2400" b="1" dirty="0">
                <a:latin typeface="楷体" pitchFamily="49" charset="-122"/>
                <a:ea typeface="楷体" pitchFamily="49" charset="-122"/>
              </a:rPr>
              <a:t>据（日）宫崎市定《中国史》等</a:t>
            </a:r>
          </a:p>
          <a:p>
            <a:pPr fontAlgn="ctr"/>
            <a:r>
              <a:rPr lang="zh-CN" altLang="zh-CN" sz="2400" b="1" dirty="0">
                <a:latin typeface="楷体" pitchFamily="49" charset="-122"/>
                <a:ea typeface="楷体" pitchFamily="49" charset="-122"/>
              </a:rPr>
              <a:t>（</a:t>
            </a:r>
            <a:r>
              <a:rPr lang="en-US" altLang="zh-CN" sz="2400" b="1" dirty="0">
                <a:latin typeface="楷体" pitchFamily="49" charset="-122"/>
                <a:ea typeface="楷体" pitchFamily="49" charset="-122"/>
              </a:rPr>
              <a:t>1</a:t>
            </a:r>
            <a:r>
              <a:rPr lang="zh-CN" altLang="zh-CN" sz="2400" b="1" dirty="0">
                <a:latin typeface="楷体" pitchFamily="49" charset="-122"/>
                <a:ea typeface="楷体" pitchFamily="49" charset="-122"/>
              </a:rPr>
              <a:t>）根据材料，说明汉武帝改革前后纪年方法的区别</a:t>
            </a:r>
            <a:r>
              <a:rPr lang="zh-CN" altLang="zh-CN" sz="2400" b="1" dirty="0" smtClean="0">
                <a:latin typeface="楷体" pitchFamily="49" charset="-122"/>
                <a:ea typeface="楷体" pitchFamily="49" charset="-122"/>
              </a:rPr>
              <a:t>。</a:t>
            </a:r>
            <a:endParaRPr lang="en-US" altLang="zh-CN" sz="2400" b="1" dirty="0" smtClean="0">
              <a:latin typeface="楷体" pitchFamily="49" charset="-122"/>
              <a:ea typeface="楷体" pitchFamily="49" charset="-122"/>
            </a:endParaRPr>
          </a:p>
          <a:p>
            <a:pPr fontAlgn="ctr"/>
            <a:r>
              <a:rPr lang="zh-CN" altLang="zh-CN" sz="2400" b="1" dirty="0">
                <a:latin typeface="楷体" pitchFamily="49" charset="-122"/>
                <a:ea typeface="楷体" pitchFamily="49" charset="-122"/>
              </a:rPr>
              <a:t>（</a:t>
            </a:r>
            <a:r>
              <a:rPr lang="en-US" altLang="zh-CN" sz="2400" b="1" dirty="0">
                <a:latin typeface="楷体" pitchFamily="49" charset="-122"/>
                <a:ea typeface="楷体" pitchFamily="49" charset="-122"/>
              </a:rPr>
              <a:t>2</a:t>
            </a:r>
            <a:r>
              <a:rPr lang="zh-CN" altLang="zh-CN" sz="2400" b="1" dirty="0">
                <a:latin typeface="楷体" pitchFamily="49" charset="-122"/>
                <a:ea typeface="楷体" pitchFamily="49" charset="-122"/>
              </a:rPr>
              <a:t>）根据材料并结合所学知识，简析汉武帝年号制改革的历史意义。</a:t>
            </a:r>
          </a:p>
          <a:p>
            <a:pPr fontAlgn="ctr"/>
            <a:endParaRPr lang="zh-CN" altLang="zh-CN" sz="2400" b="1" dirty="0">
              <a:latin typeface="楷体" pitchFamily="49" charset="-122"/>
              <a:ea typeface="楷体" pitchFamily="49" charset="-122"/>
            </a:endParaRPr>
          </a:p>
          <a:p>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val="3695214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92696"/>
            <a:ext cx="8640960" cy="4525963"/>
          </a:xfrm>
        </p:spPr>
        <p:txBody>
          <a:bodyPr>
            <a:noAutofit/>
          </a:bodyPr>
          <a:lstStyle/>
          <a:p>
            <a:r>
              <a:rPr lang="zh-CN" altLang="en-US" b="1" dirty="0" smtClean="0">
                <a:latin typeface="楷体" pitchFamily="49" charset="-122"/>
                <a:ea typeface="楷体" pitchFamily="49" charset="-122"/>
              </a:rPr>
              <a:t>学生存在问题：</a:t>
            </a:r>
            <a:endParaRPr lang="en-US" altLang="zh-CN" b="1" dirty="0" smtClean="0">
              <a:latin typeface="楷体" pitchFamily="49" charset="-122"/>
              <a:ea typeface="楷体" pitchFamily="49" charset="-122"/>
            </a:endParaRPr>
          </a:p>
          <a:p>
            <a:r>
              <a:rPr lang="en-US" altLang="zh-CN" b="1" dirty="0" smtClean="0">
                <a:solidFill>
                  <a:srgbClr val="FF0000"/>
                </a:solidFill>
                <a:latin typeface="楷体" pitchFamily="49" charset="-122"/>
                <a:ea typeface="楷体" pitchFamily="49" charset="-122"/>
              </a:rPr>
              <a:t>1</a:t>
            </a:r>
            <a:r>
              <a:rPr lang="zh-CN" altLang="en-US" b="1" dirty="0" smtClean="0">
                <a:solidFill>
                  <a:srgbClr val="FF0000"/>
                </a:solidFill>
                <a:latin typeface="楷体" pitchFamily="49" charset="-122"/>
                <a:ea typeface="楷体" pitchFamily="49" charset="-122"/>
              </a:rPr>
              <a:t>、对材料分析理解不到位，摘抄材料不准确</a:t>
            </a:r>
            <a:endParaRPr lang="en-US" altLang="zh-CN" b="1" dirty="0" smtClean="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比如很多学生写到年号制以“元封”年号纪年，考生没有理解“元封”年号只是汉武帝时期创制使用的，并没有被后世所沿用。</a:t>
            </a:r>
            <a:endParaRPr lang="en-US" altLang="zh-CN" b="1" dirty="0">
              <a:latin typeface="楷体" pitchFamily="49" charset="-122"/>
              <a:ea typeface="楷体" pitchFamily="49" charset="-122"/>
            </a:endParaRPr>
          </a:p>
          <a:p>
            <a:r>
              <a:rPr lang="en-US" altLang="zh-CN" b="1" dirty="0">
                <a:solidFill>
                  <a:srgbClr val="FF0000"/>
                </a:solidFill>
                <a:latin typeface="楷体" pitchFamily="49" charset="-122"/>
                <a:ea typeface="楷体" pitchFamily="49" charset="-122"/>
              </a:rPr>
              <a:t>2</a:t>
            </a:r>
            <a:r>
              <a:rPr lang="zh-CN" altLang="en-US" b="1" dirty="0">
                <a:solidFill>
                  <a:srgbClr val="FF0000"/>
                </a:solidFill>
                <a:latin typeface="楷体" pitchFamily="49" charset="-122"/>
                <a:ea typeface="楷体" pitchFamily="49" charset="-122"/>
              </a:rPr>
              <a:t>、思考角度不全，遗漏要点</a:t>
            </a:r>
            <a:endParaRPr lang="en-US" altLang="zh-CN" b="1" dirty="0">
              <a:solidFill>
                <a:srgbClr val="FF0000"/>
              </a:solidFill>
              <a:latin typeface="楷体" pitchFamily="49" charset="-122"/>
              <a:ea typeface="楷体" pitchFamily="49" charset="-122"/>
            </a:endParaRPr>
          </a:p>
          <a:p>
            <a:r>
              <a:rPr lang="zh-CN" altLang="en-US" b="1" dirty="0">
                <a:latin typeface="楷体" pitchFamily="49" charset="-122"/>
                <a:ea typeface="楷体" pitchFamily="49" charset="-122"/>
              </a:rPr>
              <a:t>比如学生在回答“年号制改革的意义”时，没有考虑好直接意义和深远意义这两个角度，只答了其中一个。</a:t>
            </a:r>
            <a:endParaRPr lang="en-US" altLang="zh-CN" b="1" dirty="0">
              <a:latin typeface="楷体" pitchFamily="49" charset="-122"/>
              <a:ea typeface="楷体" pitchFamily="49" charset="-122"/>
            </a:endParaRPr>
          </a:p>
          <a:p>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18190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260648"/>
            <a:ext cx="9036496" cy="5865515"/>
          </a:xfrm>
        </p:spPr>
        <p:txBody>
          <a:bodyPr>
            <a:noAutofit/>
          </a:bodyPr>
          <a:lstStyle/>
          <a:p>
            <a:pPr fontAlgn="ctr"/>
            <a:r>
              <a:rPr lang="en-US" altLang="zh-CN" sz="2400" b="1" dirty="0">
                <a:latin typeface="楷体" pitchFamily="49" charset="-122"/>
                <a:ea typeface="楷体" pitchFamily="49" charset="-122"/>
              </a:rPr>
              <a:t>47. [</a:t>
            </a:r>
            <a:r>
              <a:rPr lang="zh-CN" altLang="zh-CN" sz="2400" b="1" dirty="0">
                <a:latin typeface="楷体" pitchFamily="49" charset="-122"/>
                <a:ea typeface="楷体" pitchFamily="49" charset="-122"/>
              </a:rPr>
              <a:t>历史——选修</a:t>
            </a:r>
            <a:r>
              <a:rPr lang="en-US" altLang="zh-CN" sz="2400" b="1" dirty="0">
                <a:latin typeface="楷体" pitchFamily="49" charset="-122"/>
                <a:ea typeface="楷体" pitchFamily="49" charset="-122"/>
              </a:rPr>
              <a:t>4</a:t>
            </a:r>
            <a:r>
              <a:rPr lang="zh-CN" altLang="zh-CN" sz="2400" b="1" dirty="0">
                <a:latin typeface="楷体" pitchFamily="49" charset="-122"/>
                <a:ea typeface="楷体" pitchFamily="49" charset="-122"/>
              </a:rPr>
              <a:t>：中外历史人物评说</a:t>
            </a:r>
            <a:r>
              <a:rPr lang="en-US" altLang="zh-CN" sz="2400" b="1" dirty="0" smtClean="0">
                <a:latin typeface="楷体" pitchFamily="49" charset="-122"/>
                <a:ea typeface="楷体" pitchFamily="49" charset="-122"/>
              </a:rPr>
              <a:t>]</a:t>
            </a:r>
            <a:endParaRPr lang="zh-CN" altLang="zh-CN" sz="2400" b="1" dirty="0">
              <a:latin typeface="楷体" pitchFamily="49" charset="-122"/>
              <a:ea typeface="楷体" pitchFamily="49" charset="-122"/>
            </a:endParaRPr>
          </a:p>
          <a:p>
            <a:pPr fontAlgn="ctr"/>
            <a:r>
              <a:rPr lang="zh-CN" altLang="zh-CN" sz="2400" b="1" dirty="0">
                <a:latin typeface="楷体" pitchFamily="49" charset="-122"/>
                <a:ea typeface="楷体" pitchFamily="49" charset="-122"/>
              </a:rPr>
              <a:t>美国在建国初，由于国力弱小，加之受华盛顿“中立政策”的影响，没有制定任何针对拉美地区的政策。</a:t>
            </a:r>
            <a:r>
              <a:rPr lang="en-US" altLang="zh-CN" sz="2400" b="1" dirty="0">
                <a:latin typeface="楷体" pitchFamily="49" charset="-122"/>
                <a:ea typeface="楷体" pitchFamily="49" charset="-122"/>
              </a:rPr>
              <a:t>19</a:t>
            </a:r>
            <a:r>
              <a:rPr lang="zh-CN" altLang="zh-CN" sz="2400" b="1" dirty="0">
                <a:latin typeface="楷体" pitchFamily="49" charset="-122"/>
                <a:ea typeface="楷体" pitchFamily="49" charset="-122"/>
              </a:rPr>
              <a:t>世纪后，美国开始加强对这一地区的关注，并进行了长期渗透及武力干涉。</a:t>
            </a:r>
            <a:r>
              <a:rPr lang="en-US" altLang="zh-CN" sz="2400" b="1" dirty="0">
                <a:latin typeface="楷体" pitchFamily="49" charset="-122"/>
                <a:ea typeface="楷体" pitchFamily="49" charset="-122"/>
              </a:rPr>
              <a:t>1933</a:t>
            </a:r>
            <a:r>
              <a:rPr lang="zh-CN" altLang="zh-CN" sz="2400" b="1" dirty="0">
                <a:latin typeface="楷体" pitchFamily="49" charset="-122"/>
                <a:ea typeface="楷体" pitchFamily="49" charset="-122"/>
              </a:rPr>
              <a:t>年罗斯福上台后，正式宣布美国对邻国奉行“睦邻政策”，表示不干涉拉美国家的内部事务。随后罗斯福又呼吁美洲各国互相理解，消除一切阻碍正常贸易发展的人为障碍。</a:t>
            </a:r>
            <a:r>
              <a:rPr lang="en-US" altLang="zh-CN" sz="2400" b="1" dirty="0">
                <a:latin typeface="楷体" pitchFamily="49" charset="-122"/>
                <a:ea typeface="楷体" pitchFamily="49" charset="-122"/>
              </a:rPr>
              <a:t>1934</a:t>
            </a:r>
            <a:r>
              <a:rPr lang="zh-CN" altLang="zh-CN" sz="2400" b="1" dirty="0">
                <a:latin typeface="楷体" pitchFamily="49" charset="-122"/>
                <a:ea typeface="楷体" pitchFamily="49" charset="-122"/>
              </a:rPr>
              <a:t>年，德国在经济和政治上成功地渗入拉美。对此，罗斯福采取一系列措施，包括废除与古巴的不平等条约，从海地撤军等，只以政治、经济手段维护和扩大其在拉美的利益。到</a:t>
            </a:r>
            <a:r>
              <a:rPr lang="en-US" altLang="zh-CN" sz="2400" b="1" dirty="0">
                <a:latin typeface="楷体" pitchFamily="49" charset="-122"/>
                <a:ea typeface="楷体" pitchFamily="49" charset="-122"/>
              </a:rPr>
              <a:t>1939</a:t>
            </a:r>
            <a:r>
              <a:rPr lang="zh-CN" altLang="zh-CN" sz="2400" b="1" dirty="0">
                <a:latin typeface="楷体" pitchFamily="49" charset="-122"/>
                <a:ea typeface="楷体" pitchFamily="49" charset="-122"/>
              </a:rPr>
              <a:t>年欧战爆发前，美国已和</a:t>
            </a:r>
            <a:r>
              <a:rPr lang="en-US" altLang="zh-CN" sz="2400" b="1" dirty="0">
                <a:latin typeface="楷体" pitchFamily="49" charset="-122"/>
                <a:ea typeface="楷体" pitchFamily="49" charset="-122"/>
              </a:rPr>
              <a:t>11</a:t>
            </a:r>
            <a:r>
              <a:rPr lang="zh-CN" altLang="zh-CN" sz="2400" b="1" dirty="0">
                <a:latin typeface="楷体" pitchFamily="49" charset="-122"/>
                <a:ea typeface="楷体" pitchFamily="49" charset="-122"/>
              </a:rPr>
              <a:t>个拉美国家签订了互惠贸易协定，双方贸易迅速发展。</a:t>
            </a:r>
          </a:p>
          <a:p>
            <a:pPr fontAlgn="ctr"/>
            <a:r>
              <a:rPr lang="en-US" altLang="zh-CN" sz="2400" b="1" dirty="0" smtClean="0">
                <a:latin typeface="楷体" pitchFamily="49" charset="-122"/>
                <a:ea typeface="楷体" pitchFamily="49" charset="-122"/>
              </a:rPr>
              <a:t>                      </a:t>
            </a:r>
            <a:r>
              <a:rPr lang="zh-CN" altLang="zh-CN" sz="2400" b="1" dirty="0" smtClean="0">
                <a:latin typeface="楷体" pitchFamily="49" charset="-122"/>
                <a:ea typeface="楷体" pitchFamily="49" charset="-122"/>
              </a:rPr>
              <a:t>——</a:t>
            </a:r>
            <a:r>
              <a:rPr lang="zh-CN" altLang="zh-CN" sz="2400" b="1" dirty="0">
                <a:latin typeface="楷体" pitchFamily="49" charset="-122"/>
                <a:ea typeface="楷体" pitchFamily="49" charset="-122"/>
              </a:rPr>
              <a:t>摘编自刘绪贻等主编《美国通史》</a:t>
            </a:r>
          </a:p>
          <a:p>
            <a:pPr fontAlgn="ctr"/>
            <a:r>
              <a:rPr lang="zh-CN" altLang="zh-CN" sz="2400" b="1" dirty="0">
                <a:latin typeface="楷体" pitchFamily="49" charset="-122"/>
                <a:ea typeface="楷体" pitchFamily="49" charset="-122"/>
              </a:rPr>
              <a:t>（</a:t>
            </a:r>
            <a:r>
              <a:rPr lang="en-US" altLang="zh-CN" sz="2400" b="1" dirty="0">
                <a:latin typeface="楷体" pitchFamily="49" charset="-122"/>
                <a:ea typeface="楷体" pitchFamily="49" charset="-122"/>
              </a:rPr>
              <a:t>1</a:t>
            </a:r>
            <a:r>
              <a:rPr lang="zh-CN" altLang="zh-CN" sz="2400" b="1" dirty="0">
                <a:latin typeface="楷体" pitchFamily="49" charset="-122"/>
                <a:ea typeface="楷体" pitchFamily="49" charset="-122"/>
              </a:rPr>
              <a:t>）根据材料并结合所学知识，说明华盛顿“中立政策”和罗斯福“睦邻政策”基本特征的不同。</a:t>
            </a:r>
          </a:p>
          <a:p>
            <a:pPr fontAlgn="ctr"/>
            <a:r>
              <a:rPr lang="zh-CN" altLang="zh-CN" sz="2400" b="1" dirty="0">
                <a:latin typeface="楷体" pitchFamily="49" charset="-122"/>
                <a:ea typeface="楷体" pitchFamily="49" charset="-122"/>
              </a:rPr>
              <a:t>（</a:t>
            </a:r>
            <a:r>
              <a:rPr lang="en-US" altLang="zh-CN" sz="2400" b="1" dirty="0">
                <a:latin typeface="楷体" pitchFamily="49" charset="-122"/>
                <a:ea typeface="楷体" pitchFamily="49" charset="-122"/>
              </a:rPr>
              <a:t>2</a:t>
            </a:r>
            <a:r>
              <a:rPr lang="zh-CN" altLang="zh-CN" sz="2400" b="1" dirty="0">
                <a:latin typeface="楷体" pitchFamily="49" charset="-122"/>
                <a:ea typeface="楷体" pitchFamily="49" charset="-122"/>
              </a:rPr>
              <a:t>）根据材料并结合所学知识，说明罗斯福“睦邻政策”的作用及其实质。</a:t>
            </a:r>
          </a:p>
          <a:p>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val="2049990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260648"/>
            <a:ext cx="8856984" cy="4525963"/>
          </a:xfrm>
        </p:spPr>
        <p:txBody>
          <a:bodyPr>
            <a:noAutofit/>
          </a:bodyPr>
          <a:lstStyle/>
          <a:p>
            <a:pPr fontAlgn="ctr"/>
            <a:endParaRPr lang="en-US" altLang="zh-CN" sz="2400" b="1" dirty="0" smtClean="0">
              <a:latin typeface="楷体" pitchFamily="49" charset="-122"/>
              <a:ea typeface="楷体" pitchFamily="49" charset="-122"/>
            </a:endParaRPr>
          </a:p>
          <a:p>
            <a:pPr fontAlgn="ctr"/>
            <a:r>
              <a:rPr lang="zh-CN" altLang="en-US" sz="2400" b="1" dirty="0">
                <a:solidFill>
                  <a:srgbClr val="FF0000"/>
                </a:solidFill>
                <a:latin typeface="楷体" pitchFamily="49" charset="-122"/>
                <a:ea typeface="楷体" pitchFamily="49" charset="-122"/>
              </a:rPr>
              <a:t>本题学生存在的最大问题</a:t>
            </a:r>
            <a:r>
              <a:rPr lang="zh-CN" altLang="en-US" sz="2400" b="1" dirty="0">
                <a:latin typeface="楷体" pitchFamily="49" charset="-122"/>
                <a:ea typeface="楷体" pitchFamily="49" charset="-122"/>
              </a:rPr>
              <a:t>是对材料断章取义的理解、逻辑思维能力不强。在回答第一问时，学生没有通过前后材料的通读，只从字面上来理解罗斯福“睦邻政策”，所以得出结论是该政策的基本特征是不干预拉美事务。关键是本题的第二问和第一问是相互关联的，就是因为罗斯福“睦邻政策”的实施，积极参与拉美事务，所以才会产生扩大美国对外贸易、加强了对拉美控制这样的结果。很多学生第二问能够回答出来，但是不知道第一问和第二问对比来思考，逻辑思维能力比较差。</a:t>
            </a:r>
            <a:endParaRPr lang="zh-CN" altLang="zh-CN" sz="2400" b="1" dirty="0">
              <a:latin typeface="楷体" pitchFamily="49" charset="-122"/>
              <a:ea typeface="楷体" pitchFamily="49" charset="-122"/>
            </a:endParaRPr>
          </a:p>
          <a:p>
            <a:pPr marL="0" indent="0">
              <a:buNone/>
            </a:pPr>
            <a:endParaRPr lang="zh-CN" altLang="en-US" sz="2400" b="1" dirty="0">
              <a:latin typeface="楷体" pitchFamily="49" charset="-122"/>
              <a:ea typeface="楷体" pitchFamily="49" charset="-122"/>
            </a:endParaRPr>
          </a:p>
        </p:txBody>
      </p:sp>
    </p:spTree>
    <p:extLst>
      <p:ext uri="{BB962C8B-B14F-4D97-AF65-F5344CB8AC3E}">
        <p14:creationId xmlns:p14="http://schemas.microsoft.com/office/powerpoint/2010/main" val="11463389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2060848"/>
            <a:ext cx="8784976" cy="4525963"/>
          </a:xfrm>
        </p:spPr>
        <p:txBody>
          <a:bodyPr>
            <a:normAutofit/>
          </a:bodyPr>
          <a:lstStyle/>
          <a:p>
            <a:pPr marL="0"/>
            <a:r>
              <a:rPr lang="zh-CN" altLang="en-US" sz="4400" b="1" dirty="0" smtClean="0">
                <a:latin typeface="华文新魏" pitchFamily="2" charset="-122"/>
                <a:ea typeface="华文新魏" pitchFamily="2" charset="-122"/>
              </a:rPr>
              <a:t>三、</a:t>
            </a:r>
            <a:r>
              <a:rPr lang="en-US" altLang="zh-CN" sz="4400" b="1" dirty="0" smtClean="0">
                <a:latin typeface="华文新魏" pitchFamily="2" charset="-122"/>
                <a:ea typeface="华文新魏" pitchFamily="2" charset="-122"/>
              </a:rPr>
              <a:t>2018</a:t>
            </a:r>
            <a:r>
              <a:rPr lang="zh-CN" altLang="en-US" sz="4400" b="1" dirty="0" smtClean="0">
                <a:latin typeface="华文新魏" pitchFamily="2" charset="-122"/>
                <a:ea typeface="华文新魏" pitchFamily="2" charset="-122"/>
              </a:rPr>
              <a:t>年</a:t>
            </a:r>
            <a:r>
              <a:rPr lang="zh-CN" altLang="en-US" sz="4400" b="1" dirty="0">
                <a:latin typeface="华文新魏" pitchFamily="2" charset="-122"/>
                <a:ea typeface="华文新魏" pitchFamily="2" charset="-122"/>
              </a:rPr>
              <a:t>高考</a:t>
            </a:r>
            <a:r>
              <a:rPr lang="zh-CN" altLang="en-US" sz="4400" b="1" dirty="0" smtClean="0">
                <a:latin typeface="华文新魏" pitchFamily="2" charset="-122"/>
                <a:ea typeface="华文新魏" pitchFamily="2" charset="-122"/>
              </a:rPr>
              <a:t>阅卷的</a:t>
            </a:r>
            <a:r>
              <a:rPr lang="zh-CN" altLang="en-US" sz="4400" b="1" dirty="0">
                <a:latin typeface="华文新魏" pitchFamily="2" charset="-122"/>
                <a:ea typeface="华文新魏" pitchFamily="2" charset="-122"/>
              </a:rPr>
              <a:t>教学启示</a:t>
            </a:r>
          </a:p>
        </p:txBody>
      </p:sp>
    </p:spTree>
    <p:extLst>
      <p:ext uri="{BB962C8B-B14F-4D97-AF65-F5344CB8AC3E}">
        <p14:creationId xmlns:p14="http://schemas.microsoft.com/office/powerpoint/2010/main" val="37715723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412776"/>
            <a:ext cx="8229600" cy="4686320"/>
          </a:xfrm>
        </p:spPr>
        <p:txBody>
          <a:bodyPr/>
          <a:lstStyle/>
          <a:p>
            <a:r>
              <a:rPr lang="en-US" altLang="zh-CN" b="1" dirty="0" smtClean="0">
                <a:latin typeface="楷体" pitchFamily="49" charset="-122"/>
                <a:ea typeface="楷体" pitchFamily="49" charset="-122"/>
              </a:rPr>
              <a:t>1</a:t>
            </a:r>
            <a:r>
              <a:rPr lang="zh-CN" altLang="en-US" b="1" dirty="0" smtClean="0">
                <a:latin typeface="楷体" pitchFamily="49" charset="-122"/>
                <a:ea typeface="楷体" pitchFamily="49" charset="-122"/>
              </a:rPr>
              <a:t>、</a:t>
            </a:r>
            <a:r>
              <a:rPr lang="zh-CN" altLang="en-US" b="1" dirty="0">
                <a:latin typeface="楷体" pitchFamily="49" charset="-122"/>
                <a:ea typeface="楷体" pitchFamily="49" charset="-122"/>
              </a:rPr>
              <a:t>研读课程标准与学业质量标</a:t>
            </a:r>
            <a:r>
              <a:rPr lang="zh-CN" altLang="en-US" b="1" dirty="0" smtClean="0">
                <a:latin typeface="楷体" pitchFamily="49" charset="-122"/>
                <a:ea typeface="楷体" pitchFamily="49" charset="-122"/>
              </a:rPr>
              <a:t>准</a:t>
            </a:r>
            <a:endParaRPr lang="en-US" altLang="zh-CN" b="1" dirty="0" smtClean="0">
              <a:latin typeface="楷体" pitchFamily="49" charset="-122"/>
              <a:ea typeface="楷体" pitchFamily="49" charset="-122"/>
            </a:endParaRPr>
          </a:p>
          <a:p>
            <a:r>
              <a:rPr lang="en-US" altLang="zh-CN" b="1" dirty="0" smtClean="0">
                <a:latin typeface="楷体" pitchFamily="49" charset="-122"/>
                <a:ea typeface="楷体" pitchFamily="49" charset="-122"/>
              </a:rPr>
              <a:t>2</a:t>
            </a:r>
            <a:r>
              <a:rPr lang="zh-CN" altLang="en-US" b="1" dirty="0" smtClean="0">
                <a:latin typeface="楷体" pitchFamily="49" charset="-122"/>
                <a:ea typeface="楷体" pitchFamily="49" charset="-122"/>
              </a:rPr>
              <a:t>、</a:t>
            </a:r>
            <a:r>
              <a:rPr lang="zh-CN" altLang="en-US" b="1" dirty="0">
                <a:latin typeface="楷体" pitchFamily="49" charset="-122"/>
                <a:ea typeface="楷体" pitchFamily="49" charset="-122"/>
              </a:rPr>
              <a:t>关注时政热点与社会现</a:t>
            </a:r>
            <a:r>
              <a:rPr lang="zh-CN" altLang="en-US" b="1" dirty="0" smtClean="0">
                <a:latin typeface="楷体" pitchFamily="49" charset="-122"/>
                <a:ea typeface="楷体" pitchFamily="49" charset="-122"/>
              </a:rPr>
              <a:t>实</a:t>
            </a:r>
            <a:endParaRPr lang="en-US" altLang="zh-CN" b="1" dirty="0" smtClean="0">
              <a:latin typeface="楷体" pitchFamily="49" charset="-122"/>
              <a:ea typeface="楷体" pitchFamily="49" charset="-122"/>
            </a:endParaRPr>
          </a:p>
          <a:p>
            <a:r>
              <a:rPr lang="en-US" altLang="zh-CN" b="1" dirty="0" smtClean="0">
                <a:latin typeface="楷体" pitchFamily="49" charset="-122"/>
                <a:ea typeface="楷体" pitchFamily="49" charset="-122"/>
              </a:rPr>
              <a:t>3</a:t>
            </a:r>
            <a:r>
              <a:rPr lang="zh-CN" altLang="en-US" b="1" dirty="0" smtClean="0">
                <a:latin typeface="楷体" pitchFamily="49" charset="-122"/>
                <a:ea typeface="楷体" pitchFamily="49" charset="-122"/>
              </a:rPr>
              <a:t>、</a:t>
            </a:r>
            <a:r>
              <a:rPr lang="zh-CN" altLang="en-US" b="1" dirty="0">
                <a:latin typeface="楷体" pitchFamily="49" charset="-122"/>
                <a:ea typeface="楷体" pitchFamily="49" charset="-122"/>
              </a:rPr>
              <a:t>总结做题方</a:t>
            </a:r>
            <a:r>
              <a:rPr lang="zh-CN" altLang="en-US" b="1" dirty="0" smtClean="0">
                <a:latin typeface="楷体" pitchFamily="49" charset="-122"/>
                <a:ea typeface="楷体" pitchFamily="49" charset="-122"/>
              </a:rPr>
              <a:t>法</a:t>
            </a:r>
            <a:endParaRPr lang="en-US" altLang="zh-CN" b="1" dirty="0" smtClean="0">
              <a:latin typeface="楷体" pitchFamily="49" charset="-122"/>
              <a:ea typeface="楷体" pitchFamily="49" charset="-122"/>
            </a:endParaRPr>
          </a:p>
          <a:p>
            <a:r>
              <a:rPr lang="en-US" altLang="zh-CN" b="1" dirty="0" smtClean="0">
                <a:latin typeface="楷体" pitchFamily="49" charset="-122"/>
                <a:ea typeface="楷体" pitchFamily="49" charset="-122"/>
              </a:rPr>
              <a:t>4</a:t>
            </a:r>
            <a:r>
              <a:rPr lang="zh-CN" altLang="en-US" b="1" dirty="0" smtClean="0">
                <a:latin typeface="楷体" pitchFamily="49" charset="-122"/>
                <a:ea typeface="楷体" pitchFamily="49" charset="-122"/>
              </a:rPr>
              <a:t>、</a:t>
            </a:r>
            <a:r>
              <a:rPr lang="zh-CN" altLang="en-US" b="1" dirty="0">
                <a:latin typeface="楷体" pitchFamily="49" charset="-122"/>
                <a:ea typeface="楷体" pitchFamily="49" charset="-122"/>
              </a:rPr>
              <a:t>注意卷面、答题的规范性</a:t>
            </a:r>
            <a:endParaRPr lang="en-US" altLang="zh-CN" b="1" dirty="0">
              <a:latin typeface="楷体" pitchFamily="49" charset="-122"/>
              <a:ea typeface="楷体" pitchFamily="49" charset="-122"/>
            </a:endParaRPr>
          </a:p>
          <a:p>
            <a:endParaRPr lang="en-US" altLang="zh-CN" b="1" dirty="0">
              <a:latin typeface="楷体" pitchFamily="49" charset="-122"/>
              <a:ea typeface="楷体" pitchFamily="49" charset="-122"/>
            </a:endParaRPr>
          </a:p>
          <a:p>
            <a:endParaRPr lang="en-US" altLang="zh-CN" b="1" dirty="0">
              <a:latin typeface="楷体" pitchFamily="49" charset="-122"/>
              <a:ea typeface="楷体" pitchFamily="49" charset="-122"/>
            </a:endParaRPr>
          </a:p>
          <a:p>
            <a:r>
              <a:rPr lang="zh-CN" altLang="en-US" b="1" dirty="0" smtClean="0">
                <a:latin typeface="楷体" pitchFamily="49" charset="-122"/>
                <a:ea typeface="楷体" pitchFamily="49" charset="-122"/>
              </a:rPr>
              <a:t>  </a:t>
            </a:r>
            <a:endParaRPr lang="en-US" altLang="zh-CN" b="1" dirty="0">
              <a:latin typeface="楷体" pitchFamily="49" charset="-122"/>
              <a:ea typeface="楷体" pitchFamily="49" charset="-122"/>
            </a:endParaRPr>
          </a:p>
          <a:p>
            <a:endParaRPr lang="zh-CN" altLang="en-US" dirty="0"/>
          </a:p>
        </p:txBody>
      </p:sp>
      <p:sp>
        <p:nvSpPr>
          <p:cNvPr id="4" name="矩形 3"/>
          <p:cNvSpPr/>
          <p:nvPr/>
        </p:nvSpPr>
        <p:spPr>
          <a:xfrm>
            <a:off x="395536" y="548680"/>
            <a:ext cx="8502649" cy="769441"/>
          </a:xfrm>
          <a:prstGeom prst="rect">
            <a:avLst/>
          </a:prstGeom>
        </p:spPr>
        <p:txBody>
          <a:bodyPr wrap="none">
            <a:spAutoFit/>
          </a:bodyPr>
          <a:lstStyle/>
          <a:p>
            <a:pPr indent="-342900">
              <a:spcBef>
                <a:spcPct val="20000"/>
              </a:spcBef>
              <a:buClr>
                <a:schemeClr val="tx2"/>
              </a:buClr>
              <a:buSzPct val="50000"/>
              <a:buFont typeface="Wingdings 2"/>
              <a:buChar char="ß"/>
            </a:pPr>
            <a:r>
              <a:rPr lang="zh-CN" altLang="en-US" sz="4400" b="1" dirty="0">
                <a:latin typeface="华文新魏" pitchFamily="2" charset="-122"/>
                <a:ea typeface="华文新魏" pitchFamily="2" charset="-122"/>
              </a:rPr>
              <a:t>三、</a:t>
            </a:r>
            <a:r>
              <a:rPr lang="en-US" altLang="zh-CN" sz="4400" b="1" dirty="0">
                <a:latin typeface="华文新魏" pitchFamily="2" charset="-122"/>
                <a:ea typeface="华文新魏" pitchFamily="2" charset="-122"/>
              </a:rPr>
              <a:t>2018</a:t>
            </a:r>
            <a:r>
              <a:rPr lang="zh-CN" altLang="en-US" sz="4400" b="1" dirty="0">
                <a:latin typeface="华文新魏" pitchFamily="2" charset="-122"/>
                <a:ea typeface="华文新魏" pitchFamily="2" charset="-122"/>
              </a:rPr>
              <a:t>年高考阅卷的教学启示</a:t>
            </a:r>
          </a:p>
        </p:txBody>
      </p:sp>
    </p:spTree>
    <p:extLst>
      <p:ext uri="{BB962C8B-B14F-4D97-AF65-F5344CB8AC3E}">
        <p14:creationId xmlns:p14="http://schemas.microsoft.com/office/powerpoint/2010/main" val="19908718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404664"/>
            <a:ext cx="8856984" cy="5904656"/>
          </a:xfrm>
        </p:spPr>
        <p:txBody>
          <a:bodyPr>
            <a:noAutofit/>
          </a:bodyPr>
          <a:lstStyle/>
          <a:p>
            <a:r>
              <a:rPr lang="zh-CN" altLang="en-US" sz="2800" b="1" dirty="0" smtClean="0">
                <a:latin typeface="楷体" pitchFamily="49" charset="-122"/>
                <a:ea typeface="楷体" pitchFamily="49" charset="-122"/>
              </a:rPr>
              <a:t>（</a:t>
            </a:r>
            <a:r>
              <a:rPr lang="zh-CN" altLang="en-US" sz="2800" b="1" dirty="0">
                <a:latin typeface="楷体" pitchFamily="49" charset="-122"/>
                <a:ea typeface="楷体" pitchFamily="49" charset="-122"/>
              </a:rPr>
              <a:t>一）</a:t>
            </a:r>
            <a:r>
              <a:rPr lang="zh-CN" altLang="en-US" sz="2800" b="1" dirty="0" smtClean="0">
                <a:latin typeface="楷体" pitchFamily="49" charset="-122"/>
                <a:ea typeface="楷体" pitchFamily="49" charset="-122"/>
              </a:rPr>
              <a:t>研读课程标准与学业质量标准  </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1</a:t>
            </a:r>
            <a:r>
              <a:rPr lang="zh-CN" altLang="en-US" sz="2800" b="1" dirty="0" smtClean="0">
                <a:latin typeface="楷体" pitchFamily="49" charset="-122"/>
                <a:ea typeface="楷体" pitchFamily="49" charset="-122"/>
              </a:rPr>
              <a:t>、把握主干知识  夯实基础</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纵观</a:t>
            </a:r>
            <a:r>
              <a:rPr lang="en-US" altLang="zh-CN" sz="2800" b="1" dirty="0" smtClean="0">
                <a:latin typeface="楷体" pitchFamily="49" charset="-122"/>
                <a:ea typeface="楷体" pitchFamily="49" charset="-122"/>
              </a:rPr>
              <a:t>2014 </a:t>
            </a:r>
            <a:r>
              <a:rPr lang="zh-CN" altLang="en-US" sz="2800" b="1" dirty="0" smtClean="0">
                <a:latin typeface="楷体" pitchFamily="49" charset="-122"/>
                <a:ea typeface="楷体" pitchFamily="49" charset="-122"/>
              </a:rPr>
              <a:t>年到</a:t>
            </a:r>
            <a:r>
              <a:rPr lang="en-US" altLang="zh-CN" sz="2800" b="1" dirty="0" smtClean="0">
                <a:latin typeface="楷体" pitchFamily="49" charset="-122"/>
                <a:ea typeface="楷体" pitchFamily="49" charset="-122"/>
              </a:rPr>
              <a:t>2018</a:t>
            </a:r>
            <a:r>
              <a:rPr lang="zh-CN" altLang="en-US" sz="2800" b="1" dirty="0" smtClean="0">
                <a:latin typeface="楷体" pitchFamily="49" charset="-122"/>
                <a:ea typeface="楷体" pitchFamily="49" charset="-122"/>
              </a:rPr>
              <a:t>年的</a:t>
            </a:r>
            <a:r>
              <a:rPr lang="zh-CN" altLang="en-US" sz="2800" b="1" dirty="0">
                <a:latin typeface="楷体" pitchFamily="49" charset="-122"/>
                <a:ea typeface="楷体" pitchFamily="49" charset="-122"/>
              </a:rPr>
              <a:t>全国</a:t>
            </a:r>
            <a:r>
              <a:rPr lang="en-US" altLang="zh-CN" sz="2800" b="1" dirty="0">
                <a:latin typeface="楷体" pitchFamily="49" charset="-122"/>
                <a:ea typeface="楷体" pitchFamily="49" charset="-122"/>
              </a:rPr>
              <a:t>I</a:t>
            </a:r>
            <a:r>
              <a:rPr lang="zh-CN" altLang="en-US" sz="2800" b="1" dirty="0">
                <a:latin typeface="楷体" pitchFamily="49" charset="-122"/>
                <a:ea typeface="楷体" pitchFamily="49" charset="-122"/>
              </a:rPr>
              <a:t>卷文综历</a:t>
            </a:r>
            <a:r>
              <a:rPr lang="zh-CN" altLang="en-US" sz="2800" b="1" dirty="0" smtClean="0">
                <a:latin typeface="楷体" pitchFamily="49" charset="-122"/>
                <a:ea typeface="楷体" pitchFamily="49" charset="-122"/>
              </a:rPr>
              <a:t>史，不难发现试卷结构变化不大，同</a:t>
            </a:r>
            <a:r>
              <a:rPr lang="zh-CN" altLang="en-US" sz="2800" b="1" dirty="0">
                <a:latin typeface="楷体" pitchFamily="49" charset="-122"/>
                <a:ea typeface="楷体" pitchFamily="49" charset="-122"/>
              </a:rPr>
              <a:t>时题目难度也比较平稳</a:t>
            </a:r>
            <a:r>
              <a:rPr lang="zh-CN" altLang="en-US" sz="2800" b="1" dirty="0" smtClean="0">
                <a:latin typeface="楷体" pitchFamily="49" charset="-122"/>
                <a:ea typeface="楷体" pitchFamily="49" charset="-122"/>
              </a:rPr>
              <a:t>，高考试卷的这种“平和”的风格，需要我们在平时的教学中要从教材出发，加强对主干知识的学习。因此，在高一的历史教学中，教师要依据高中历史课程标准，完整、准确地把握历史课程内容及要求，把握学习中的关键问题，确定教学内容的重难点，强化主干知识的教学，</a:t>
            </a:r>
            <a:r>
              <a:rPr lang="zh-CN" altLang="en-US" sz="2800" b="1" dirty="0">
                <a:latin typeface="楷体" pitchFamily="49" charset="-122"/>
                <a:ea typeface="楷体" pitchFamily="49" charset="-122"/>
              </a:rPr>
              <a:t>同</a:t>
            </a:r>
            <a:r>
              <a:rPr lang="zh-CN" altLang="en-US" sz="2800" b="1" dirty="0" smtClean="0">
                <a:latin typeface="楷体" pitchFamily="49" charset="-122"/>
                <a:ea typeface="楷体" pitchFamily="49" charset="-122"/>
              </a:rPr>
              <a:t>时也要</a:t>
            </a:r>
            <a:r>
              <a:rPr lang="zh-CN" altLang="en-US" sz="2800" b="1" dirty="0">
                <a:latin typeface="楷体" pitchFamily="49" charset="-122"/>
                <a:ea typeface="楷体" pitchFamily="49" charset="-122"/>
              </a:rPr>
              <a:t>针</a:t>
            </a:r>
            <a:r>
              <a:rPr lang="zh-CN" altLang="en-US" sz="2800" b="1" dirty="0" smtClean="0">
                <a:latin typeface="楷体" pitchFamily="49" charset="-122"/>
                <a:ea typeface="楷体" pitchFamily="49" charset="-122"/>
              </a:rPr>
              <a:t>对</a:t>
            </a:r>
            <a:r>
              <a:rPr lang="zh-CN" altLang="en-US" sz="2800" b="1" dirty="0">
                <a:latin typeface="楷体" pitchFamily="49" charset="-122"/>
                <a:ea typeface="楷体" pitchFamily="49" charset="-122"/>
              </a:rPr>
              <a:t>主干</a:t>
            </a:r>
            <a:r>
              <a:rPr lang="zh-CN" altLang="en-US" sz="2800" b="1" dirty="0" smtClean="0">
                <a:latin typeface="楷体" pitchFamily="49" charset="-122"/>
                <a:ea typeface="楷体" pitchFamily="49" charset="-122"/>
              </a:rPr>
              <a:t>知</a:t>
            </a:r>
            <a:r>
              <a:rPr lang="zh-CN" altLang="en-US" sz="2800" b="1" dirty="0">
                <a:latin typeface="楷体" pitchFamily="49" charset="-122"/>
                <a:ea typeface="楷体" pitchFamily="49" charset="-122"/>
              </a:rPr>
              <a:t>识进行精讲精练</a:t>
            </a:r>
            <a:r>
              <a:rPr lang="zh-CN" altLang="en-US" sz="2800" b="1" dirty="0" smtClean="0">
                <a:latin typeface="楷体" pitchFamily="49" charset="-122"/>
                <a:ea typeface="楷体" pitchFamily="49" charset="-122"/>
              </a:rPr>
              <a:t>，让学生学以致用，不断夯实学生基础。</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en-US" altLang="zh-CN" sz="2800" b="1" dirty="0">
              <a:latin typeface="楷体" pitchFamily="49" charset="-122"/>
              <a:ea typeface="楷体" pitchFamily="49" charset="-122"/>
            </a:endParaRPr>
          </a:p>
        </p:txBody>
      </p:sp>
    </p:spTree>
    <p:extLst>
      <p:ext uri="{BB962C8B-B14F-4D97-AF65-F5344CB8AC3E}">
        <p14:creationId xmlns:p14="http://schemas.microsoft.com/office/powerpoint/2010/main" val="11566945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220" y="188640"/>
            <a:ext cx="9011275" cy="6264696"/>
          </a:xfrm>
        </p:spPr>
        <p:txBody>
          <a:bodyPr>
            <a:normAutofit/>
          </a:bodyPr>
          <a:lstStyle/>
          <a:p>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、培养学生历史学科核心素养</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学</a:t>
            </a:r>
            <a:r>
              <a:rPr lang="zh-CN" altLang="en-US" sz="2800" b="1" dirty="0">
                <a:latin typeface="楷体" pitchFamily="49" charset="-122"/>
                <a:ea typeface="楷体" pitchFamily="49" charset="-122"/>
              </a:rPr>
              <a:t>业质量标准是以本学科核心素养及其表现水平为主要维度，高</a:t>
            </a:r>
            <a:r>
              <a:rPr lang="zh-CN" altLang="en-US" sz="2800" b="1" dirty="0" smtClean="0">
                <a:latin typeface="楷体" pitchFamily="49" charset="-122"/>
                <a:ea typeface="楷体" pitchFamily="49" charset="-122"/>
              </a:rPr>
              <a:t>一学生的</a:t>
            </a:r>
            <a:r>
              <a:rPr lang="zh-CN" altLang="en-US" sz="2800" b="1" dirty="0">
                <a:latin typeface="楷体" pitchFamily="49" charset="-122"/>
                <a:ea typeface="楷体" pitchFamily="49" charset="-122"/>
              </a:rPr>
              <a:t>合格考试也要求学业质量水平</a:t>
            </a:r>
            <a:r>
              <a:rPr lang="en-US" altLang="zh-CN" sz="2800" b="1" dirty="0">
                <a:latin typeface="楷体" pitchFamily="49" charset="-122"/>
                <a:ea typeface="楷体" pitchFamily="49" charset="-122"/>
              </a:rPr>
              <a:t>2</a:t>
            </a:r>
            <a:r>
              <a:rPr lang="zh-CN" altLang="en-US" sz="2800" b="1" dirty="0">
                <a:latin typeface="楷体" pitchFamily="49" charset="-122"/>
                <a:ea typeface="楷体" pitchFamily="49" charset="-122"/>
              </a:rPr>
              <a:t>是高中毕业生在本学科应该达到的合格要求</a:t>
            </a:r>
            <a:r>
              <a:rPr lang="zh-CN" altLang="en-US" sz="2800" b="1" dirty="0" smtClean="0">
                <a:latin typeface="楷体" pitchFamily="49" charset="-122"/>
                <a:ea typeface="楷体" pitchFamily="49" charset="-122"/>
              </a:rPr>
              <a:t>。而且，近几年来高考题对核心素养的考查也体现的淋漓尽致。</a:t>
            </a:r>
            <a:r>
              <a:rPr lang="en-US" altLang="zh-CN" sz="2800" b="1" dirty="0" smtClean="0">
                <a:latin typeface="楷体" pitchFamily="49" charset="-122"/>
                <a:ea typeface="楷体" pitchFamily="49" charset="-122"/>
              </a:rPr>
              <a:t>2018</a:t>
            </a:r>
            <a:r>
              <a:rPr lang="zh-CN" altLang="en-US" sz="2800" b="1" dirty="0" smtClean="0">
                <a:latin typeface="楷体" pitchFamily="49" charset="-122"/>
                <a:ea typeface="楷体" pitchFamily="49" charset="-122"/>
              </a:rPr>
              <a:t>年的文综历史几乎每一题都渗透着核心素养的考查。因此，在高一的历史教学中必须重视对核心素养的培养与训练，不断强化学生的唯物史观、时空观念、史料实证、历史解释、家国情怀等素养。那么在具体授课过程中我们如何进行核心素养的渗透，下面就简单举例来说明。</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a:p>
            <a:endParaRPr lang="zh-CN" altLang="en-US" sz="2800" dirty="0"/>
          </a:p>
        </p:txBody>
      </p:sp>
    </p:spTree>
    <p:extLst>
      <p:ext uri="{BB962C8B-B14F-4D97-AF65-F5344CB8AC3E}">
        <p14:creationId xmlns:p14="http://schemas.microsoft.com/office/powerpoint/2010/main" val="19433469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404664"/>
            <a:ext cx="8640960" cy="4525963"/>
          </a:xfrm>
        </p:spPr>
        <p:txBody>
          <a:bodyPr>
            <a:noAutofit/>
          </a:bodyPr>
          <a:lstStyle/>
          <a:p>
            <a:r>
              <a:rPr lang="zh-CN" altLang="en-US"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1</a:t>
            </a:r>
            <a:r>
              <a:rPr lang="zh-CN" altLang="en-US" sz="2800" b="1" dirty="0" smtClean="0">
                <a:latin typeface="楷体" pitchFamily="49" charset="-122"/>
                <a:ea typeface="楷体" pitchFamily="49" charset="-122"/>
              </a:rPr>
              <a:t>）唯物史观</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唯物史观是学习和探究历史的核心理论和指导思</a:t>
            </a:r>
            <a:r>
              <a:rPr lang="zh-CN" altLang="en-US" sz="2800" b="1" dirty="0" smtClean="0">
                <a:latin typeface="楷体" pitchFamily="49" charset="-122"/>
                <a:ea typeface="楷体" pitchFamily="49" charset="-122"/>
              </a:rPr>
              <a:t>想，它包括人类社会形态从低级高级的发展、生产力和生产关系之间的辩证关系、经济基础和上层建筑之间的相互作用等。但是，作为高一的学生来讲，没有哲学做基础，很多唯物史观的理论不好理解。所以，我们在教学过程中应先选择那些与课本联系比较紧密的、体现比较明显的理论进行渗透。</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比如人民群众是历史的创造者，可以在讲巴黎公社时进行渗透。</a:t>
            </a:r>
            <a:r>
              <a:rPr lang="en-US" altLang="zh-CN" sz="2800" b="1" dirty="0" smtClean="0">
                <a:latin typeface="楷体" pitchFamily="49" charset="-122"/>
                <a:ea typeface="楷体" pitchFamily="49" charset="-122"/>
              </a:rPr>
              <a:t>1870</a:t>
            </a:r>
            <a:r>
              <a:rPr lang="zh-CN" altLang="en-US" sz="2800" b="1" dirty="0" smtClean="0">
                <a:latin typeface="楷体" pitchFamily="49" charset="-122"/>
                <a:ea typeface="楷体" pitchFamily="49" charset="-122"/>
              </a:rPr>
              <a:t>年</a:t>
            </a:r>
            <a:r>
              <a:rPr lang="zh-CN" altLang="en-US" sz="2800" b="1" dirty="0">
                <a:latin typeface="楷体" pitchFamily="49" charset="-122"/>
                <a:ea typeface="楷体" pitchFamily="49" charset="-122"/>
              </a:rPr>
              <a:t>，普法战争中法国溃败，资产阶级推翻了</a:t>
            </a:r>
            <a:r>
              <a:rPr lang="zh-CN" altLang="en-US" sz="2800" b="1" dirty="0" smtClean="0">
                <a:latin typeface="楷体" pitchFamily="49" charset="-122"/>
                <a:ea typeface="楷体" pitchFamily="49" charset="-122"/>
              </a:rPr>
              <a:t>第二</a:t>
            </a:r>
            <a:r>
              <a:rPr lang="zh-CN" altLang="en-US" sz="2800" b="1" dirty="0">
                <a:latin typeface="楷体" pitchFamily="49" charset="-122"/>
                <a:ea typeface="楷体" pitchFamily="49" charset="-122"/>
              </a:rPr>
              <a:t>帝国，但依然与普鲁士签订了丧权辱国的条约，巴黎人民十</a:t>
            </a:r>
            <a:r>
              <a:rPr lang="zh-CN" altLang="en-US" sz="2800" b="1" dirty="0" smtClean="0">
                <a:latin typeface="楷体" pitchFamily="49" charset="-122"/>
                <a:ea typeface="楷体" pitchFamily="49" charset="-122"/>
              </a:rPr>
              <a:t>分不</a:t>
            </a:r>
            <a:r>
              <a:rPr lang="zh-CN" altLang="en-US" sz="2800" b="1" dirty="0">
                <a:latin typeface="楷体" pitchFamily="49" charset="-122"/>
                <a:ea typeface="楷体" pitchFamily="49" charset="-122"/>
              </a:rPr>
              <a:t>满</a:t>
            </a:r>
            <a:r>
              <a:rPr lang="zh-CN" altLang="en-US" sz="2800" b="1" dirty="0" smtClean="0">
                <a:latin typeface="楷体" pitchFamily="49" charset="-122"/>
                <a:ea typeface="楷体" pitchFamily="49" charset="-122"/>
              </a:rPr>
              <a:t>，发</a:t>
            </a:r>
            <a:r>
              <a:rPr lang="zh-CN" altLang="en-US" sz="2800" b="1" dirty="0">
                <a:latin typeface="楷体" pitchFamily="49" charset="-122"/>
                <a:ea typeface="楷体" pitchFamily="49" charset="-122"/>
              </a:rPr>
              <a:t>动了对临时政府的斗争</a:t>
            </a:r>
            <a:r>
              <a:rPr lang="zh-CN" altLang="en-US" sz="2800" b="1" dirty="0" smtClean="0">
                <a:latin typeface="楷体" pitchFamily="49" charset="-122"/>
                <a:ea typeface="楷体" pitchFamily="49" charset="-122"/>
              </a:rPr>
              <a:t>，以</a:t>
            </a:r>
            <a:r>
              <a:rPr lang="zh-CN" altLang="en-US" sz="2800" b="1" dirty="0">
                <a:latin typeface="楷体" pitchFamily="49" charset="-122"/>
                <a:ea typeface="楷体" pitchFamily="49" charset="-122"/>
              </a:rPr>
              <a:t>工人为主体的人民群众建立了自己的政</a:t>
            </a:r>
            <a:r>
              <a:rPr lang="zh-CN" altLang="en-US" sz="2800" b="1" dirty="0" smtClean="0">
                <a:latin typeface="楷体" pitchFamily="49" charset="-122"/>
                <a:ea typeface="楷体" pitchFamily="49" charset="-122"/>
              </a:rPr>
              <a:t>权。</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3452619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332656"/>
            <a:ext cx="8784976" cy="4525963"/>
          </a:xfrm>
        </p:spPr>
        <p:txBody>
          <a:bodyPr>
            <a:noAutofit/>
          </a:bodyPr>
          <a:lstStyle/>
          <a:p>
            <a:r>
              <a:rPr lang="zh-CN" altLang="en-US" sz="2800" b="1" dirty="0">
                <a:latin typeface="楷体" pitchFamily="49" charset="-122"/>
                <a:ea typeface="楷体" pitchFamily="49" charset="-122"/>
              </a:rPr>
              <a:t>再比如经济基础与上层建筑之间的关系可以</a:t>
            </a:r>
            <a:r>
              <a:rPr lang="zh-CN" altLang="en-US" sz="2800" b="1" dirty="0" smtClean="0">
                <a:latin typeface="楷体" pitchFamily="49" charset="-122"/>
                <a:ea typeface="楷体" pitchFamily="49" charset="-122"/>
              </a:rPr>
              <a:t>在讲英国的君主立宪制度时进行渗透。</a:t>
            </a:r>
            <a:r>
              <a:rPr lang="en-US" altLang="zh-CN" sz="2800" b="1" dirty="0" smtClean="0">
                <a:latin typeface="楷体" pitchFamily="49" charset="-122"/>
                <a:ea typeface="楷体" pitchFamily="49" charset="-122"/>
              </a:rPr>
              <a:t>1689</a:t>
            </a:r>
            <a:r>
              <a:rPr lang="zh-CN" altLang="en-US" sz="2800" b="1" dirty="0" smtClean="0">
                <a:latin typeface="楷体" pitchFamily="49" charset="-122"/>
                <a:ea typeface="楷体" pitchFamily="49" charset="-122"/>
              </a:rPr>
              <a:t>年英国颁布</a:t>
            </a:r>
            <a:r>
              <a:rPr lang="en-US" altLang="zh-CN" sz="2800" b="1" dirty="0" smtClean="0">
                <a:latin typeface="楷体" pitchFamily="49" charset="-122"/>
                <a:ea typeface="楷体" pitchFamily="49" charset="-122"/>
              </a:rPr>
              <a:t>《</a:t>
            </a:r>
            <a:r>
              <a:rPr lang="zh-CN" altLang="en-US" sz="2800" b="1" dirty="0">
                <a:latin typeface="楷体" pitchFamily="49" charset="-122"/>
                <a:ea typeface="楷体" pitchFamily="49" charset="-122"/>
              </a:rPr>
              <a:t>权利法案</a:t>
            </a:r>
            <a:r>
              <a:rPr lang="en-US" altLang="zh-CN" sz="2800" b="1" dirty="0" smtClean="0">
                <a:latin typeface="楷体" pitchFamily="49" charset="-122"/>
                <a:ea typeface="楷体" pitchFamily="49" charset="-122"/>
              </a:rPr>
              <a:t>》</a:t>
            </a:r>
            <a:r>
              <a:rPr lang="zh-CN" altLang="en-US" sz="2800" b="1" dirty="0">
                <a:latin typeface="楷体" pitchFamily="49" charset="-122"/>
                <a:ea typeface="楷体" pitchFamily="49" charset="-122"/>
              </a:rPr>
              <a:t>确</a:t>
            </a:r>
            <a:r>
              <a:rPr lang="zh-CN" altLang="en-US" sz="2800" b="1" dirty="0" smtClean="0">
                <a:latin typeface="楷体" pitchFamily="49" charset="-122"/>
                <a:ea typeface="楷体" pitchFamily="49" charset="-122"/>
              </a:rPr>
              <a:t>立了资</a:t>
            </a:r>
            <a:r>
              <a:rPr lang="zh-CN" altLang="en-US" sz="2800" b="1" dirty="0">
                <a:latin typeface="楷体" pitchFamily="49" charset="-122"/>
                <a:ea typeface="楷体" pitchFamily="49" charset="-122"/>
              </a:rPr>
              <a:t>产阶级民主制度，这一政</a:t>
            </a:r>
            <a:r>
              <a:rPr lang="zh-CN" altLang="en-US" sz="2800" b="1" dirty="0" smtClean="0">
                <a:latin typeface="楷体" pitchFamily="49" charset="-122"/>
                <a:ea typeface="楷体" pitchFamily="49" charset="-122"/>
              </a:rPr>
              <a:t>体主</a:t>
            </a:r>
            <a:r>
              <a:rPr lang="zh-CN" altLang="en-US" sz="2800" b="1" dirty="0">
                <a:latin typeface="楷体" pitchFamily="49" charset="-122"/>
                <a:ea typeface="楷体" pitchFamily="49" charset="-122"/>
              </a:rPr>
              <a:t>要代表了资产阶级的利益，此后英国资本</a:t>
            </a:r>
            <a:r>
              <a:rPr lang="zh-CN" altLang="en-US" sz="2800" b="1" dirty="0" smtClean="0">
                <a:latin typeface="楷体" pitchFamily="49" charset="-122"/>
                <a:ea typeface="楷体" pitchFamily="49" charset="-122"/>
              </a:rPr>
              <a:t>主义</a:t>
            </a:r>
            <a:r>
              <a:rPr lang="zh-CN" altLang="en-US" sz="2800" b="1" dirty="0">
                <a:latin typeface="楷体" pitchFamily="49" charset="-122"/>
                <a:ea typeface="楷体" pitchFamily="49" charset="-122"/>
              </a:rPr>
              <a:t>经济以前所未有的速度迅猛发展</a:t>
            </a:r>
            <a:r>
              <a:rPr lang="zh-CN" altLang="en-US" sz="2800" b="1" dirty="0" smtClean="0">
                <a:latin typeface="楷体" pitchFamily="49" charset="-122"/>
                <a:ea typeface="楷体" pitchFamily="49" charset="-122"/>
              </a:rPr>
              <a:t>，从</a:t>
            </a:r>
            <a:r>
              <a:rPr lang="zh-CN" altLang="en-US" sz="2800" b="1" dirty="0">
                <a:latin typeface="楷体" pitchFamily="49" charset="-122"/>
                <a:ea typeface="楷体" pitchFamily="49" charset="-122"/>
              </a:rPr>
              <a:t>而使英</a:t>
            </a:r>
            <a:r>
              <a:rPr lang="zh-CN" altLang="en-US" sz="2800" b="1" dirty="0" smtClean="0">
                <a:latin typeface="楷体" pitchFamily="49" charset="-122"/>
                <a:ea typeface="楷体" pitchFamily="49" charset="-122"/>
              </a:rPr>
              <a:t>国最</a:t>
            </a:r>
            <a:r>
              <a:rPr lang="zh-CN" altLang="en-US" sz="2800" b="1" dirty="0">
                <a:latin typeface="楷体" pitchFamily="49" charset="-122"/>
                <a:ea typeface="楷体" pitchFamily="49" charset="-122"/>
              </a:rPr>
              <a:t>先开始工业</a:t>
            </a:r>
            <a:r>
              <a:rPr lang="zh-CN" altLang="en-US" sz="2800" b="1" dirty="0" smtClean="0">
                <a:latin typeface="楷体" pitchFamily="49" charset="-122"/>
                <a:ea typeface="楷体" pitchFamily="49" charset="-122"/>
              </a:rPr>
              <a:t>革命，英</a:t>
            </a:r>
            <a:r>
              <a:rPr lang="zh-CN" altLang="en-US" sz="2800" b="1" dirty="0">
                <a:latin typeface="楷体" pitchFamily="49" charset="-122"/>
                <a:ea typeface="楷体" pitchFamily="49" charset="-122"/>
              </a:rPr>
              <a:t>国的经济实力得到了历史性的提升，在</a:t>
            </a:r>
            <a:r>
              <a:rPr lang="zh-CN" altLang="en-US" sz="2800" b="1" dirty="0" smtClean="0">
                <a:latin typeface="楷体" pitchFamily="49" charset="-122"/>
                <a:ea typeface="楷体" pitchFamily="49" charset="-122"/>
              </a:rPr>
              <a:t>这个</a:t>
            </a:r>
            <a:r>
              <a:rPr lang="zh-CN" altLang="en-US" sz="2800" b="1" dirty="0">
                <a:latin typeface="楷体" pitchFamily="49" charset="-122"/>
                <a:ea typeface="楷体" pitchFamily="49" charset="-122"/>
              </a:rPr>
              <a:t>过程中，工业资产阶级崛起</a:t>
            </a:r>
            <a:r>
              <a:rPr lang="zh-CN" altLang="en-US" sz="2800" b="1" dirty="0" smtClean="0">
                <a:latin typeface="楷体" pitchFamily="49" charset="-122"/>
                <a:ea typeface="楷体" pitchFamily="49" charset="-122"/>
              </a:rPr>
              <a:t>，经济实力增强，他</a:t>
            </a:r>
            <a:r>
              <a:rPr lang="zh-CN" altLang="en-US" sz="2800" b="1" dirty="0">
                <a:latin typeface="楷体" pitchFamily="49" charset="-122"/>
                <a:ea typeface="楷体" pitchFamily="49" charset="-122"/>
              </a:rPr>
              <a:t>们要求获得更多的政治权利，</a:t>
            </a:r>
            <a:r>
              <a:rPr lang="zh-CN" altLang="en-US" sz="2800" b="1" dirty="0" smtClean="0">
                <a:latin typeface="楷体" pitchFamily="49" charset="-122"/>
                <a:ea typeface="楷体" pitchFamily="49" charset="-122"/>
              </a:rPr>
              <a:t>从而</a:t>
            </a:r>
            <a:r>
              <a:rPr lang="zh-CN" altLang="en-US" sz="2800" b="1" dirty="0">
                <a:latin typeface="楷体" pitchFamily="49" charset="-122"/>
                <a:ea typeface="楷体" pitchFamily="49" charset="-122"/>
              </a:rPr>
              <a:t>促使了英国在</a:t>
            </a:r>
            <a:r>
              <a:rPr lang="en-US" altLang="zh-CN" sz="2800" b="1" dirty="0" smtClean="0">
                <a:latin typeface="楷体" pitchFamily="49" charset="-122"/>
                <a:ea typeface="楷体" pitchFamily="49" charset="-122"/>
              </a:rPr>
              <a:t>1832</a:t>
            </a:r>
            <a:r>
              <a:rPr lang="zh-CN" altLang="en-US" sz="2800" b="1" dirty="0" smtClean="0">
                <a:latin typeface="楷体" pitchFamily="49" charset="-122"/>
                <a:ea typeface="楷体" pitchFamily="49" charset="-122"/>
              </a:rPr>
              <a:t>年</a:t>
            </a:r>
            <a:r>
              <a:rPr lang="zh-CN" altLang="en-US" sz="2800" b="1" dirty="0">
                <a:latin typeface="楷体" pitchFamily="49" charset="-122"/>
                <a:ea typeface="楷体" pitchFamily="49" charset="-122"/>
              </a:rPr>
              <a:t>开展了议会改革</a:t>
            </a:r>
            <a:r>
              <a:rPr lang="zh-CN" altLang="en-US" sz="2800" b="1" dirty="0" smtClean="0">
                <a:latin typeface="楷体" pitchFamily="49" charset="-122"/>
                <a:ea typeface="楷体" pitchFamily="49" charset="-122"/>
              </a:rPr>
              <a:t>，工业</a:t>
            </a:r>
            <a:r>
              <a:rPr lang="zh-CN" altLang="en-US" sz="2800" b="1" dirty="0">
                <a:latin typeface="楷体" pitchFamily="49" charset="-122"/>
                <a:ea typeface="楷体" pitchFamily="49" charset="-122"/>
              </a:rPr>
              <a:t>资产阶级在议</a:t>
            </a:r>
            <a:r>
              <a:rPr lang="zh-CN" altLang="en-US" sz="2800" b="1" dirty="0" smtClean="0">
                <a:latin typeface="楷体" pitchFamily="49" charset="-122"/>
                <a:ea typeface="楷体" pitchFamily="49" charset="-122"/>
              </a:rPr>
              <a:t>会中</a:t>
            </a:r>
            <a:r>
              <a:rPr lang="zh-CN" altLang="en-US" sz="2800" b="1" dirty="0">
                <a:latin typeface="楷体" pitchFamily="49" charset="-122"/>
                <a:ea typeface="楷体" pitchFamily="49" charset="-122"/>
              </a:rPr>
              <a:t>获得了更多的席</a:t>
            </a:r>
            <a:r>
              <a:rPr lang="zh-CN" altLang="en-US" sz="2800" b="1" dirty="0" smtClean="0">
                <a:latin typeface="楷体" pitchFamily="49" charset="-122"/>
                <a:ea typeface="楷体" pitchFamily="49" charset="-122"/>
              </a:rPr>
              <a:t>位，推</a:t>
            </a:r>
            <a:r>
              <a:rPr lang="zh-CN" altLang="en-US" sz="2800" b="1" dirty="0">
                <a:latin typeface="楷体" pitchFamily="49" charset="-122"/>
                <a:ea typeface="楷体" pitchFamily="49" charset="-122"/>
              </a:rPr>
              <a:t>动了英国上层建筑即君主立宪政体的</a:t>
            </a:r>
            <a:r>
              <a:rPr lang="zh-CN" altLang="en-US" sz="2800" b="1" dirty="0" smtClean="0">
                <a:latin typeface="楷体" pitchFamily="49" charset="-122"/>
                <a:ea typeface="楷体" pitchFamily="49" charset="-122"/>
              </a:rPr>
              <a:t>发展。以上经济与政治的相互影响充分说明了经济基础和上层建筑之间的关系。从这个角度来解释，学生也会对君主立宪制的完善过程有更深入的理解。</a:t>
            </a:r>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46967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836712"/>
            <a:ext cx="8712968" cy="4525963"/>
          </a:xfrm>
        </p:spPr>
        <p:txBody>
          <a:bodyPr/>
          <a:lstStyle/>
          <a:p>
            <a:r>
              <a:rPr lang="zh-CN" altLang="en-US" b="1" dirty="0" smtClean="0">
                <a:solidFill>
                  <a:srgbClr val="FF0000"/>
                </a:solidFill>
                <a:latin typeface="楷体" pitchFamily="49" charset="-122"/>
                <a:ea typeface="楷体" pitchFamily="49" charset="-122"/>
              </a:rPr>
              <a:t>一、试题</a:t>
            </a:r>
            <a:r>
              <a:rPr lang="zh-CN" altLang="en-US" b="1" dirty="0">
                <a:solidFill>
                  <a:srgbClr val="FF0000"/>
                </a:solidFill>
                <a:latin typeface="楷体" pitchFamily="49" charset="-122"/>
                <a:ea typeface="楷体" pitchFamily="49" charset="-122"/>
              </a:rPr>
              <a:t>整体分析</a:t>
            </a:r>
            <a:endParaRPr lang="en-US" altLang="zh-CN" b="1" dirty="0" smtClean="0">
              <a:solidFill>
                <a:srgbClr val="FF0000"/>
              </a:solidFill>
              <a:latin typeface="楷体" pitchFamily="49" charset="-122"/>
              <a:ea typeface="楷体" pitchFamily="49" charset="-122"/>
            </a:endParaRPr>
          </a:p>
          <a:p>
            <a:r>
              <a:rPr lang="zh-CN" altLang="en-US" b="1" dirty="0" smtClean="0">
                <a:latin typeface="楷体" pitchFamily="49" charset="-122"/>
                <a:ea typeface="楷体" pitchFamily="49" charset="-122"/>
              </a:rPr>
              <a:t>从通史角度看，</a:t>
            </a:r>
            <a:r>
              <a:rPr lang="en-US" altLang="zh-CN" b="1" dirty="0" smtClean="0">
                <a:latin typeface="楷体" pitchFamily="49" charset="-122"/>
                <a:ea typeface="楷体" pitchFamily="49" charset="-122"/>
              </a:rPr>
              <a:t>2018</a:t>
            </a:r>
            <a:r>
              <a:rPr lang="zh-CN" altLang="en-US" b="1" dirty="0" smtClean="0">
                <a:latin typeface="楷体" pitchFamily="49" charset="-122"/>
                <a:ea typeface="楷体" pitchFamily="49" charset="-122"/>
              </a:rPr>
              <a:t>年高考试题中中国古代史、中国近现代史与世界史的比例基本持平，压缩了去年世界史所占的比重；</a:t>
            </a:r>
            <a:endParaRPr lang="en-US" altLang="zh-CN" b="1" dirty="0" smtClean="0">
              <a:latin typeface="楷体" pitchFamily="49" charset="-122"/>
              <a:ea typeface="楷体" pitchFamily="49" charset="-122"/>
            </a:endParaRPr>
          </a:p>
          <a:p>
            <a:r>
              <a:rPr lang="zh-CN" altLang="en-US" b="1" dirty="0" smtClean="0">
                <a:latin typeface="楷体" pitchFamily="49" charset="-122"/>
                <a:ea typeface="楷体" pitchFamily="49" charset="-122"/>
              </a:rPr>
              <a:t>从专题史角度看，今年政治史的比重</a:t>
            </a:r>
            <a:r>
              <a:rPr lang="zh-CN" altLang="en-US" b="1" dirty="0">
                <a:latin typeface="楷体" pitchFamily="49" charset="-122"/>
                <a:ea typeface="楷体" pitchFamily="49" charset="-122"/>
              </a:rPr>
              <a:t>有所</a:t>
            </a:r>
            <a:r>
              <a:rPr lang="zh-CN" altLang="en-US" b="1" dirty="0" smtClean="0">
                <a:latin typeface="楷体" pitchFamily="49" charset="-122"/>
                <a:ea typeface="楷体" pitchFamily="49" charset="-122"/>
              </a:rPr>
              <a:t>上升，改变了以往经济史、文化史所占比重稍高的情况。</a:t>
            </a:r>
            <a:endParaRPr lang="en-US" altLang="zh-CN" b="1" dirty="0" smtClean="0">
              <a:latin typeface="楷体" pitchFamily="49" charset="-122"/>
              <a:ea typeface="楷体" pitchFamily="49" charset="-122"/>
            </a:endParaRPr>
          </a:p>
          <a:p>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14542011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404664"/>
            <a:ext cx="8784976" cy="4525963"/>
          </a:xfrm>
        </p:spPr>
        <p:txBody>
          <a:bodyPr>
            <a:noAutofit/>
          </a:bodyPr>
          <a:lstStyle/>
          <a:p>
            <a:r>
              <a:rPr lang="zh-CN" altLang="en-US"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）时空观念</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时空观</a:t>
            </a:r>
            <a:r>
              <a:rPr lang="zh-CN" altLang="en-US" sz="2800" b="1" dirty="0" smtClean="0">
                <a:latin typeface="楷体" pitchFamily="49" charset="-122"/>
                <a:ea typeface="楷体" pitchFamily="49" charset="-122"/>
              </a:rPr>
              <a:t>念是</a:t>
            </a:r>
            <a:r>
              <a:rPr lang="zh-CN" altLang="en-US" sz="2800" b="1" dirty="0">
                <a:latin typeface="楷体" pitchFamily="49" charset="-122"/>
                <a:ea typeface="楷体" pitchFamily="49" charset="-122"/>
              </a:rPr>
              <a:t>在特</a:t>
            </a:r>
            <a:r>
              <a:rPr lang="zh-CN" altLang="en-US" sz="2800" b="1" dirty="0" smtClean="0">
                <a:latin typeface="楷体" pitchFamily="49" charset="-122"/>
                <a:ea typeface="楷体" pitchFamily="49" charset="-122"/>
              </a:rPr>
              <a:t>定的</a:t>
            </a:r>
            <a:r>
              <a:rPr lang="zh-CN" altLang="en-US" sz="2800" b="1" dirty="0">
                <a:latin typeface="楷体" pitchFamily="49" charset="-122"/>
                <a:ea typeface="楷体" pitchFamily="49" charset="-122"/>
              </a:rPr>
              <a:t>时间联系和空间联系中对事物进行观察、分析</a:t>
            </a:r>
            <a:r>
              <a:rPr lang="zh-CN" altLang="en-US" sz="2800" b="1" dirty="0" smtClean="0">
                <a:latin typeface="楷体" pitchFamily="49" charset="-122"/>
                <a:ea typeface="楷体" pitchFamily="49" charset="-122"/>
              </a:rPr>
              <a:t>的意</a:t>
            </a:r>
            <a:r>
              <a:rPr lang="zh-CN" altLang="en-US" sz="2800" b="1" dirty="0">
                <a:latin typeface="楷体" pitchFamily="49" charset="-122"/>
                <a:ea typeface="楷体" pitchFamily="49" charset="-122"/>
              </a:rPr>
              <a:t>识和思维方式</a:t>
            </a:r>
            <a:r>
              <a:rPr lang="zh-CN" altLang="en-US" sz="2800" b="1" dirty="0" smtClean="0">
                <a:latin typeface="楷体" pitchFamily="49" charset="-122"/>
                <a:ea typeface="楷体" pitchFamily="49" charset="-122"/>
              </a:rPr>
              <a:t>，是</a:t>
            </a:r>
            <a:r>
              <a:rPr lang="zh-CN" altLang="en-US" sz="2800" b="1" dirty="0">
                <a:latin typeface="楷体" pitchFamily="49" charset="-122"/>
                <a:ea typeface="楷体" pitchFamily="49" charset="-122"/>
              </a:rPr>
              <a:t>学生</a:t>
            </a:r>
            <a:r>
              <a:rPr lang="zh-CN" altLang="en-US" sz="2800" b="1" dirty="0" smtClean="0">
                <a:latin typeface="楷体" pitchFamily="49" charset="-122"/>
                <a:ea typeface="楷体" pitchFamily="49" charset="-122"/>
              </a:rPr>
              <a:t>认识</a:t>
            </a:r>
            <a:r>
              <a:rPr lang="zh-CN" altLang="en-US" sz="2800" b="1" dirty="0">
                <a:latin typeface="楷体" pitchFamily="49" charset="-122"/>
                <a:ea typeface="楷体" pitchFamily="49" charset="-122"/>
              </a:rPr>
              <a:t>历史必须具备的重要观</a:t>
            </a:r>
            <a:r>
              <a:rPr lang="zh-CN" altLang="en-US" sz="2800" b="1" dirty="0" smtClean="0">
                <a:latin typeface="楷体" pitchFamily="49" charset="-122"/>
                <a:ea typeface="楷体" pitchFamily="49" charset="-122"/>
              </a:rPr>
              <a:t>念。学生要知道特定的史事是与特定的时间和空间相联系的；要知道划分历史时间与空间的多种方式等。时空观念在历史教学内容中体现的还是比较多的，但是老师们有时候会忽视学生时空观念的强化。</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比</a:t>
            </a:r>
            <a:r>
              <a:rPr lang="zh-CN" altLang="en-US" sz="2800" b="1" dirty="0" smtClean="0">
                <a:latin typeface="楷体" pitchFamily="49" charset="-122"/>
                <a:ea typeface="楷体" pitchFamily="49" charset="-122"/>
              </a:rPr>
              <a:t>如可以利用地图来强化时空观念。在讲西周的分封制时，通过观察分封的地图，可以使学生了解</a:t>
            </a:r>
            <a:r>
              <a:rPr lang="zh-CN" altLang="en-US" sz="2800" b="1" dirty="0">
                <a:latin typeface="楷体" pitchFamily="49" charset="-122"/>
                <a:ea typeface="楷体" pitchFamily="49" charset="-122"/>
              </a:rPr>
              <a:t>同</a:t>
            </a:r>
            <a:r>
              <a:rPr lang="zh-CN" altLang="en-US" sz="2800" b="1" dirty="0" smtClean="0">
                <a:latin typeface="楷体" pitchFamily="49" charset="-122"/>
                <a:ea typeface="楷体" pitchFamily="49" charset="-122"/>
              </a:rPr>
              <a:t>姓亲族在</a:t>
            </a:r>
            <a:r>
              <a:rPr lang="zh-CN" altLang="en-US" sz="2800" b="1" dirty="0">
                <a:latin typeface="楷体" pitchFamily="49" charset="-122"/>
                <a:ea typeface="楷体" pitchFamily="49" charset="-122"/>
              </a:rPr>
              <a:t>分</a:t>
            </a:r>
            <a:r>
              <a:rPr lang="zh-CN" altLang="en-US" sz="2800" b="1" dirty="0" smtClean="0">
                <a:latin typeface="楷体" pitchFamily="49" charset="-122"/>
                <a:ea typeface="楷体" pitchFamily="49" charset="-122"/>
              </a:rPr>
              <a:t>封上</a:t>
            </a:r>
            <a:r>
              <a:rPr lang="zh-CN" altLang="en-US" sz="2800" b="1" dirty="0">
                <a:latin typeface="楷体" pitchFamily="49" charset="-122"/>
                <a:ea typeface="楷体" pitchFamily="49" charset="-122"/>
              </a:rPr>
              <a:t>所占据的优势。同时，历史上国家位</a:t>
            </a:r>
            <a:r>
              <a:rPr lang="zh-CN" altLang="en-US" sz="2800" b="1" dirty="0" smtClean="0">
                <a:latin typeface="楷体" pitchFamily="49" charset="-122"/>
                <a:ea typeface="楷体" pitchFamily="49" charset="-122"/>
              </a:rPr>
              <a:t>置的</a:t>
            </a:r>
            <a:r>
              <a:rPr lang="zh-CN" altLang="en-US" sz="2800" b="1" dirty="0">
                <a:latin typeface="楷体" pitchFamily="49" charset="-122"/>
                <a:ea typeface="楷体" pitchFamily="49" charset="-122"/>
              </a:rPr>
              <a:t>变迁、民族的地名和位</a:t>
            </a:r>
            <a:r>
              <a:rPr lang="zh-CN" altLang="en-US" sz="2800" b="1" dirty="0" smtClean="0">
                <a:latin typeface="楷体" pitchFamily="49" charset="-122"/>
                <a:ea typeface="楷体" pitchFamily="49" charset="-122"/>
              </a:rPr>
              <a:t>置等都</a:t>
            </a:r>
            <a:r>
              <a:rPr lang="zh-CN" altLang="en-US" sz="2800" b="1" dirty="0">
                <a:latin typeface="楷体" pitchFamily="49" charset="-122"/>
                <a:ea typeface="楷体" pitchFamily="49" charset="-122"/>
              </a:rPr>
              <a:t>与时空观念的掌握有密切的联</a:t>
            </a:r>
            <a:r>
              <a:rPr lang="zh-CN" altLang="en-US" sz="2800" b="1" dirty="0" smtClean="0">
                <a:latin typeface="楷体" pitchFamily="49" charset="-122"/>
                <a:ea typeface="楷体" pitchFamily="49" charset="-122"/>
              </a:rPr>
              <a:t>系。</a:t>
            </a:r>
            <a:endParaRPr lang="en-US" altLang="zh-CN" sz="2800" b="1" dirty="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8790540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764704"/>
            <a:ext cx="8928992" cy="4525963"/>
          </a:xfrm>
        </p:spPr>
        <p:txBody>
          <a:bodyPr>
            <a:normAutofit/>
          </a:bodyPr>
          <a:lstStyle/>
          <a:p>
            <a:r>
              <a:rPr lang="zh-CN" altLang="en-US" sz="2800" b="1" dirty="0" smtClean="0">
                <a:latin typeface="楷体" pitchFamily="49" charset="-122"/>
                <a:ea typeface="楷体" pitchFamily="49" charset="-122"/>
              </a:rPr>
              <a:t>再比如要使学生知道和</a:t>
            </a:r>
            <a:r>
              <a:rPr lang="zh-CN" altLang="en-US" sz="2800" b="1" dirty="0">
                <a:latin typeface="楷体" pitchFamily="49" charset="-122"/>
                <a:ea typeface="楷体" pitchFamily="49" charset="-122"/>
              </a:rPr>
              <a:t>理解史学常用的时间、空间等表达形</a:t>
            </a:r>
            <a:r>
              <a:rPr lang="zh-CN" altLang="en-US" sz="2800" b="1" dirty="0" smtClean="0">
                <a:latin typeface="楷体" pitchFamily="49" charset="-122"/>
                <a:ea typeface="楷体" pitchFamily="49" charset="-122"/>
              </a:rPr>
              <a:t>式。例如世纪、年代、公元（前）、早期、中期、晚期、古代、近代、现代等；中原、西域、关内（外）等；学</a:t>
            </a:r>
            <a:r>
              <a:rPr lang="zh-CN" altLang="en-US" sz="2800" b="1" dirty="0">
                <a:latin typeface="楷体" pitchFamily="49" charset="-122"/>
                <a:ea typeface="楷体" pitchFamily="49" charset="-122"/>
              </a:rPr>
              <a:t>会用两种以上的时间、空间术语描述同一</a:t>
            </a:r>
            <a:r>
              <a:rPr lang="zh-CN" altLang="en-US" sz="2800" b="1" dirty="0" smtClean="0">
                <a:latin typeface="楷体" pitchFamily="49" charset="-122"/>
                <a:ea typeface="楷体" pitchFamily="49" charset="-122"/>
              </a:rPr>
              <a:t>史事，比如</a:t>
            </a:r>
            <a:r>
              <a:rPr lang="en-US" altLang="zh-CN" sz="2800" b="1" dirty="0" smtClean="0">
                <a:latin typeface="楷体" pitchFamily="49" charset="-122"/>
                <a:ea typeface="楷体" pitchFamily="49" charset="-122"/>
              </a:rPr>
              <a:t>1928</a:t>
            </a:r>
            <a:r>
              <a:rPr lang="zh-CN" altLang="en-US" sz="2800" b="1" dirty="0" smtClean="0">
                <a:latin typeface="楷体" pitchFamily="49" charset="-122"/>
                <a:ea typeface="楷体" pitchFamily="49" charset="-122"/>
              </a:rPr>
              <a:t>年</a:t>
            </a:r>
            <a:r>
              <a:rPr lang="zh-CN" altLang="en-US" sz="2800" b="1" dirty="0">
                <a:latin typeface="楷体" pitchFamily="49" charset="-122"/>
                <a:ea typeface="楷体" pitchFamily="49" charset="-122"/>
              </a:rPr>
              <a:t>与民国</a:t>
            </a:r>
            <a:r>
              <a:rPr lang="en-US" altLang="zh-CN" sz="2800" b="1" dirty="0">
                <a:latin typeface="楷体" pitchFamily="49" charset="-122"/>
                <a:ea typeface="楷体" pitchFamily="49" charset="-122"/>
              </a:rPr>
              <a:t>17</a:t>
            </a:r>
            <a:r>
              <a:rPr lang="zh-CN" altLang="en-US" sz="2800" b="1" dirty="0">
                <a:latin typeface="楷体" pitchFamily="49" charset="-122"/>
                <a:ea typeface="楷体" pitchFamily="49" charset="-122"/>
              </a:rPr>
              <a:t>年、抗日战争初期、二战之前等术语的交替使</a:t>
            </a:r>
            <a:r>
              <a:rPr lang="zh-CN" altLang="en-US" sz="2800" b="1" dirty="0" smtClean="0">
                <a:latin typeface="楷体" pitchFamily="49" charset="-122"/>
                <a:ea typeface="楷体" pitchFamily="49" charset="-122"/>
              </a:rPr>
              <a:t>用；学会用时</a:t>
            </a:r>
            <a:r>
              <a:rPr lang="zh-CN" altLang="en-US" sz="2800" b="1" dirty="0">
                <a:latin typeface="楷体" pitchFamily="49" charset="-122"/>
                <a:ea typeface="楷体" pitchFamily="49" charset="-122"/>
              </a:rPr>
              <a:t>间轴、事件年表</a:t>
            </a:r>
            <a:r>
              <a:rPr lang="zh-CN" altLang="en-US" sz="2800" b="1" dirty="0" smtClean="0">
                <a:latin typeface="楷体" pitchFamily="49" charset="-122"/>
                <a:ea typeface="楷体" pitchFamily="49" charset="-122"/>
              </a:rPr>
              <a:t>、地</a:t>
            </a:r>
            <a:r>
              <a:rPr lang="zh-CN" altLang="en-US" sz="2800" b="1" dirty="0">
                <a:latin typeface="楷体" pitchFamily="49" charset="-122"/>
                <a:ea typeface="楷体" pitchFamily="49" charset="-122"/>
              </a:rPr>
              <a:t>图、空间</a:t>
            </a:r>
            <a:r>
              <a:rPr lang="zh-CN" altLang="en-US" sz="2800" b="1" dirty="0" smtClean="0">
                <a:latin typeface="楷体" pitchFamily="49" charset="-122"/>
                <a:ea typeface="楷体" pitchFamily="49" charset="-122"/>
              </a:rPr>
              <a:t>示意</a:t>
            </a:r>
            <a:r>
              <a:rPr lang="zh-CN" altLang="en-US" sz="2800" b="1" dirty="0">
                <a:latin typeface="楷体" pitchFamily="49" charset="-122"/>
                <a:ea typeface="楷体" pitchFamily="49" charset="-122"/>
              </a:rPr>
              <a:t>图等方</a:t>
            </a:r>
            <a:r>
              <a:rPr lang="zh-CN" altLang="en-US" sz="2800" b="1" dirty="0" smtClean="0">
                <a:latin typeface="楷体" pitchFamily="49" charset="-122"/>
                <a:ea typeface="楷体" pitchFamily="49" charset="-122"/>
              </a:rPr>
              <a:t>式表</a:t>
            </a:r>
            <a:r>
              <a:rPr lang="zh-CN" altLang="en-US" sz="2800" b="1" dirty="0">
                <a:latin typeface="楷体" pitchFamily="49" charset="-122"/>
                <a:ea typeface="楷体" pitchFamily="49" charset="-122"/>
              </a:rPr>
              <a:t>达相关历史信</a:t>
            </a:r>
            <a:r>
              <a:rPr lang="zh-CN" altLang="en-US" sz="2800" b="1" dirty="0" smtClean="0">
                <a:latin typeface="楷体" pitchFamily="49" charset="-122"/>
                <a:ea typeface="楷体" pitchFamily="49" charset="-122"/>
              </a:rPr>
              <a:t>息。</a:t>
            </a:r>
            <a:endParaRPr lang="zh-CN" altLang="en-US" sz="2800" b="1" dirty="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30948089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692696"/>
            <a:ext cx="8229600" cy="5832648"/>
          </a:xfrm>
        </p:spPr>
        <p:txBody>
          <a:bodyPr>
            <a:normAutofit/>
          </a:bodyPr>
          <a:lstStyle/>
          <a:p>
            <a:r>
              <a:rPr lang="zh-CN" altLang="en-US"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3</a:t>
            </a:r>
            <a:r>
              <a:rPr lang="zh-CN" altLang="en-US" sz="2800" b="1" dirty="0" smtClean="0">
                <a:latin typeface="楷体" pitchFamily="49" charset="-122"/>
                <a:ea typeface="楷体" pitchFamily="49" charset="-122"/>
              </a:rPr>
              <a:t>）史料实证 历史解释</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历史课程标准</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中说到历史解释是指以史料为依据，对历史事物进行理性分析和客观评判的态度、能力与方法。通过多种不同的方式描述和解释过去，通过对史料的搜集、整理和辨析，客观地理解历史事物，要揭示其背后的深层因果关系。因此历史解释与史料实证是结合在一起的。</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那么要培养这两种能力，教师在上课的过程中就不能僵化地要求学生死记硬背知识点，或者不让学生思考直接灌输结论性质的内容，而应该给学生提供一些多角度的史料，锻炼学生论从史出的能力。</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16599299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404664"/>
            <a:ext cx="8229600" cy="6048672"/>
          </a:xfrm>
        </p:spPr>
        <p:txBody>
          <a:bodyPr>
            <a:noAutofit/>
          </a:bodyPr>
          <a:lstStyle/>
          <a:p>
            <a:r>
              <a:rPr lang="zh-CN" altLang="en-US" sz="2800" b="1" dirty="0">
                <a:latin typeface="楷体" pitchFamily="49" charset="-122"/>
                <a:ea typeface="楷体" pitchFamily="49" charset="-122"/>
              </a:rPr>
              <a:t>比如今年试卷中的</a:t>
            </a:r>
            <a:r>
              <a:rPr lang="en-US" altLang="zh-CN" sz="2800" b="1" dirty="0">
                <a:latin typeface="楷体" pitchFamily="49" charset="-122"/>
                <a:ea typeface="楷体" pitchFamily="49" charset="-122"/>
              </a:rPr>
              <a:t>25</a:t>
            </a:r>
            <a:r>
              <a:rPr lang="zh-CN" altLang="en-US" sz="2800" b="1" dirty="0">
                <a:latin typeface="楷体" pitchFamily="49" charset="-122"/>
                <a:ea typeface="楷体" pitchFamily="49" charset="-122"/>
              </a:rPr>
              <a:t>题考查</a:t>
            </a:r>
            <a:r>
              <a:rPr lang="zh-CN" altLang="en-US" sz="2800" b="1" dirty="0" smtClean="0">
                <a:latin typeface="楷体" pitchFamily="49" charset="-122"/>
                <a:ea typeface="楷体" pitchFamily="49" charset="-122"/>
              </a:rPr>
              <a:t>唐朝藩镇问题。唐朝藩镇割据这个知识点是讲课中的重点，学生掌握的比较好，都知道唐朝的藩镇割据不利于加强中央集权。但是，这道题偏偏就将“藩镇”与“割据”割裂开来，考了一个唐朝藩镇延续了唐朝统治这样一个积极影响。其实，这样的观点在史料中早就有所体现，</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宋史</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中有过这样的描述“世言唐所以亡，由诸侯之强，此未极于理。夫弱唐者，诸侯也。唐既弱矣，而久不亡者，诸侯维之也</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”材料中可以看出作者认为唐之所以能再延续一百多年的统治是因为藩镇之间的相互制约。而关于这个知识点的这样反其道而行之的材料，我们上课的时候很少跟学生说过。</a:t>
            </a:r>
            <a:endParaRPr lang="zh-CN" altLang="en-US" sz="2800" dirty="0"/>
          </a:p>
        </p:txBody>
      </p:sp>
    </p:spTree>
    <p:extLst>
      <p:ext uri="{BB962C8B-B14F-4D97-AF65-F5344CB8AC3E}">
        <p14:creationId xmlns:p14="http://schemas.microsoft.com/office/powerpoint/2010/main" val="5022588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5721499"/>
          </a:xfrm>
        </p:spPr>
        <p:txBody>
          <a:bodyPr>
            <a:normAutofit/>
          </a:bodyPr>
          <a:lstStyle/>
          <a:p>
            <a:r>
              <a:rPr lang="zh-CN" altLang="en-US" sz="2800" b="1" dirty="0">
                <a:latin typeface="楷体" pitchFamily="49" charset="-122"/>
                <a:ea typeface="楷体" pitchFamily="49" charset="-122"/>
              </a:rPr>
              <a:t>其实，近几年高考中这种逆向思维的考查屡见不鲜。所以这就要求我们老师一方面要拓宽知识面，经常阅读</a:t>
            </a:r>
            <a:r>
              <a:rPr lang="zh-CN" altLang="en-US" sz="2800" b="1" dirty="0" smtClean="0">
                <a:latin typeface="楷体" pitchFamily="49" charset="-122"/>
                <a:ea typeface="楷体" pitchFamily="49" charset="-122"/>
              </a:rPr>
              <a:t>一些</a:t>
            </a:r>
            <a:r>
              <a:rPr lang="zh-CN" altLang="en-US" sz="2800" b="1" dirty="0">
                <a:latin typeface="楷体" pitchFamily="49" charset="-122"/>
                <a:ea typeface="楷体" pitchFamily="49" charset="-122"/>
              </a:rPr>
              <a:t>史学</a:t>
            </a:r>
            <a:r>
              <a:rPr lang="zh-CN" altLang="en-US" sz="2800" b="1" dirty="0" smtClean="0">
                <a:latin typeface="楷体" pitchFamily="49" charset="-122"/>
                <a:ea typeface="楷体" pitchFamily="49" charset="-122"/>
              </a:rPr>
              <a:t>著作</a:t>
            </a:r>
            <a:r>
              <a:rPr lang="zh-CN" altLang="en-US" sz="2800" b="1" dirty="0">
                <a:latin typeface="楷体" pitchFamily="49" charset="-122"/>
                <a:ea typeface="楷体" pitchFamily="49" charset="-122"/>
              </a:rPr>
              <a:t>、论</a:t>
            </a:r>
            <a:r>
              <a:rPr lang="zh-CN" altLang="en-US" sz="2800" b="1" dirty="0" smtClean="0">
                <a:latin typeface="楷体" pitchFamily="49" charset="-122"/>
                <a:ea typeface="楷体" pitchFamily="49" charset="-122"/>
              </a:rPr>
              <a:t>文、名著等</a:t>
            </a:r>
            <a:r>
              <a:rPr lang="zh-CN" altLang="en-US" sz="2800" b="1" dirty="0">
                <a:latin typeface="楷体" pitchFamily="49" charset="-122"/>
                <a:ea typeface="楷体" pitchFamily="49" charset="-122"/>
              </a:rPr>
              <a:t>，获取更多的史料知</a:t>
            </a:r>
            <a:r>
              <a:rPr lang="zh-CN" altLang="en-US" sz="2800" b="1" dirty="0" smtClean="0">
                <a:latin typeface="楷体" pitchFamily="49" charset="-122"/>
                <a:ea typeface="楷体" pitchFamily="49" charset="-122"/>
              </a:rPr>
              <a:t>识，这样在上课的过程中就可以给学生创设新的情境，锻炼学生从不同角度、不同方向来思考问题。另一方面也一定要避免单纯地灌输成型的结论，注重锻炼学生的历史思辨能力。</a:t>
            </a:r>
            <a:endParaRPr lang="en-US" altLang="zh-CN" sz="2800" b="1" dirty="0">
              <a:latin typeface="楷体" pitchFamily="49" charset="-122"/>
              <a:ea typeface="楷体" pitchFamily="49" charset="-122"/>
            </a:endParaRPr>
          </a:p>
          <a:p>
            <a:endParaRPr lang="zh-CN" altLang="en-US" sz="2800" dirty="0"/>
          </a:p>
          <a:p>
            <a:endParaRPr lang="zh-CN" altLang="en-US" sz="2800" dirty="0"/>
          </a:p>
        </p:txBody>
      </p:sp>
    </p:spTree>
    <p:extLst>
      <p:ext uri="{BB962C8B-B14F-4D97-AF65-F5344CB8AC3E}">
        <p14:creationId xmlns:p14="http://schemas.microsoft.com/office/powerpoint/2010/main" val="37545588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692696"/>
            <a:ext cx="8640960" cy="4525963"/>
          </a:xfrm>
        </p:spPr>
        <p:txBody>
          <a:bodyPr>
            <a:noAutofit/>
          </a:bodyPr>
          <a:lstStyle/>
          <a:p>
            <a:r>
              <a:rPr lang="zh-CN" altLang="en-US"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4</a:t>
            </a:r>
            <a:r>
              <a:rPr lang="zh-CN" altLang="en-US" sz="2800" b="1" dirty="0" smtClean="0">
                <a:latin typeface="楷体" pitchFamily="49" charset="-122"/>
                <a:ea typeface="楷体" pitchFamily="49" charset="-122"/>
              </a:rPr>
              <a:t>）家国情怀</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今年的历史试题对中共党史、马克思主义理论、改革开放等知识点有突出的考查，通过这些知识点的考查弘扬了中共的为人民服务的宗旨、村民自治对国家和社会的贡献、人民群众是人类文明进步的动力等，都彰显着家国情怀以及社会主义核心价值观。所以我们在授课的过程中一定不能忽视家国情怀的引导。</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32810074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476672"/>
            <a:ext cx="8640960" cy="5256584"/>
          </a:xfrm>
        </p:spPr>
        <p:txBody>
          <a:bodyPr>
            <a:normAutofit/>
          </a:bodyPr>
          <a:lstStyle/>
          <a:p>
            <a:r>
              <a:rPr lang="zh-CN" altLang="en-US" sz="2800" b="1" dirty="0">
                <a:latin typeface="楷体" pitchFamily="49" charset="-122"/>
                <a:ea typeface="楷体" pitchFamily="49" charset="-122"/>
              </a:rPr>
              <a:t>那么如何去切入家国情怀的教学，比如中国近代史方面，家国情怀的主要内容就是救亡图存的爱国主义，上课的过程中就可以利用三元里人民抗英、甲午海战中邓世昌的牺牲以及抗战中涌现出的英雄事迹等来弘扬</a:t>
            </a:r>
            <a:r>
              <a:rPr lang="zh-CN" altLang="en-US" sz="2800" b="1" dirty="0" smtClean="0">
                <a:latin typeface="楷体" pitchFamily="49" charset="-122"/>
                <a:ea typeface="楷体" pitchFamily="49" charset="-122"/>
              </a:rPr>
              <a:t>；比如国家</a:t>
            </a:r>
            <a:r>
              <a:rPr lang="zh-CN" altLang="en-US" sz="2800" b="1" dirty="0">
                <a:latin typeface="楷体" pitchFamily="49" charset="-122"/>
                <a:ea typeface="楷体" pitchFamily="49" charset="-122"/>
              </a:rPr>
              <a:t>民族的</a:t>
            </a:r>
            <a:r>
              <a:rPr lang="zh-CN" altLang="en-US" sz="2800" b="1" dirty="0" smtClean="0">
                <a:latin typeface="楷体" pitchFamily="49" charset="-122"/>
                <a:ea typeface="楷体" pitchFamily="49" charset="-122"/>
              </a:rPr>
              <a:t>统一，可以利用古代中国中央集权的加强，尤其是明清时期统一的多民族国家巩固来切入；再比如开展校本课程，通过校本课程可以增强学生对家乡的热爱和认同感。同时还可以利用校本课程</a:t>
            </a:r>
            <a:r>
              <a:rPr lang="zh-CN" altLang="en-US" sz="2800" b="1" dirty="0">
                <a:latin typeface="楷体" pitchFamily="49" charset="-122"/>
                <a:ea typeface="楷体" pitchFamily="49" charset="-122"/>
              </a:rPr>
              <a:t>中</a:t>
            </a:r>
            <a:r>
              <a:rPr lang="zh-CN" altLang="en-US" sz="2800" b="1" dirty="0" smtClean="0">
                <a:latin typeface="楷体" pitchFamily="49" charset="-122"/>
                <a:ea typeface="楷体" pitchFamily="49" charset="-122"/>
              </a:rPr>
              <a:t>搜集到</a:t>
            </a:r>
            <a:r>
              <a:rPr lang="zh-CN" altLang="en-US" sz="2800" b="1" dirty="0">
                <a:latin typeface="楷体" pitchFamily="49" charset="-122"/>
                <a:ea typeface="楷体" pitchFamily="49" charset="-122"/>
              </a:rPr>
              <a:t>的</a:t>
            </a:r>
            <a:r>
              <a:rPr lang="zh-CN" altLang="en-US" sz="2800" b="1" dirty="0" smtClean="0">
                <a:latin typeface="楷体" pitchFamily="49" charset="-122"/>
                <a:ea typeface="楷体" pitchFamily="49" charset="-122"/>
              </a:rPr>
              <a:t>史料进行一些必修课内容的讲</a:t>
            </a:r>
            <a:r>
              <a:rPr lang="zh-CN" altLang="en-US" sz="2800" b="1" dirty="0" smtClean="0">
                <a:latin typeface="楷体" pitchFamily="49" charset="-122"/>
                <a:ea typeface="楷体" pitchFamily="49" charset="-122"/>
              </a:rPr>
              <a:t>授</a:t>
            </a:r>
            <a:endParaRPr lang="zh-CN" altLang="en-US" sz="2800" dirty="0"/>
          </a:p>
        </p:txBody>
      </p:sp>
    </p:spTree>
    <p:extLst>
      <p:ext uri="{BB962C8B-B14F-4D97-AF65-F5344CB8AC3E}">
        <p14:creationId xmlns:p14="http://schemas.microsoft.com/office/powerpoint/2010/main" val="15885472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764704"/>
            <a:ext cx="8517632" cy="4525963"/>
          </a:xfrm>
        </p:spPr>
        <p:txBody>
          <a:bodyPr>
            <a:normAutofit/>
          </a:bodyPr>
          <a:lstStyle/>
          <a:p>
            <a:r>
              <a:rPr lang="zh-CN" altLang="en-US" sz="2800" b="1" dirty="0" smtClean="0">
                <a:latin typeface="楷体" pitchFamily="49" charset="-122"/>
                <a:ea typeface="楷体" pitchFamily="49" charset="-122"/>
              </a:rPr>
              <a:t>（二）关注时政热点与社会现实</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今</a:t>
            </a:r>
            <a:r>
              <a:rPr lang="zh-CN" altLang="en-US" sz="2800" b="1" dirty="0" smtClean="0">
                <a:latin typeface="楷体" pitchFamily="49" charset="-122"/>
                <a:ea typeface="楷体" pitchFamily="49" charset="-122"/>
              </a:rPr>
              <a:t>年的高考题中关于马克思主义理论这一低频考点考查了两次，主要原因之一是因为它契合了中国社会的热点问题；而主观题中基层社会治理问题反映出党和国家对农村问题的重视，这既是热点也是现实问题。因此，我们在上课过程中一定要关注时政热点以及注重把历史与现实结合起来。因为历史课程的根本任务就是立德树人，要使学生能从历史的角度关心国家的命运、关注世界的发展。</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zh-CN" altLang="en-US" sz="2800" dirty="0"/>
          </a:p>
        </p:txBody>
      </p:sp>
    </p:spTree>
    <p:extLst>
      <p:ext uri="{BB962C8B-B14F-4D97-AF65-F5344CB8AC3E}">
        <p14:creationId xmlns:p14="http://schemas.microsoft.com/office/powerpoint/2010/main" val="24116722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692696"/>
            <a:ext cx="8640960" cy="5184576"/>
          </a:xfrm>
        </p:spPr>
        <p:txBody>
          <a:bodyPr>
            <a:normAutofit fontScale="92500"/>
          </a:bodyPr>
          <a:lstStyle/>
          <a:p>
            <a:r>
              <a:rPr lang="zh-CN" altLang="en-US" sz="2800" b="1" dirty="0" smtClean="0">
                <a:latin typeface="楷体" pitchFamily="49" charset="-122"/>
                <a:ea typeface="楷体" pitchFamily="49" charset="-122"/>
              </a:rPr>
              <a:t>（三）总结做</a:t>
            </a:r>
            <a:r>
              <a:rPr lang="zh-CN" altLang="en-US" sz="2800" b="1" dirty="0">
                <a:latin typeface="楷体" pitchFamily="49" charset="-122"/>
                <a:ea typeface="楷体" pitchFamily="49" charset="-122"/>
              </a:rPr>
              <a:t>题</a:t>
            </a:r>
            <a:r>
              <a:rPr lang="zh-CN" altLang="en-US" sz="2800" b="1" dirty="0" smtClean="0">
                <a:latin typeface="楷体" pitchFamily="49" charset="-122"/>
                <a:ea typeface="楷体" pitchFamily="49" charset="-122"/>
              </a:rPr>
              <a:t>方法</a:t>
            </a:r>
            <a:endParaRPr lang="en-US" altLang="zh-CN" sz="2800" b="1" dirty="0" smtClean="0">
              <a:latin typeface="楷体" pitchFamily="49" charset="-122"/>
              <a:ea typeface="楷体" pitchFamily="49" charset="-122"/>
            </a:endParaRPr>
          </a:p>
          <a:p>
            <a:r>
              <a:rPr lang="zh-CN" altLang="en-US" sz="2800" b="1" dirty="0" smtClean="0">
                <a:latin typeface="楷体" pitchFamily="49" charset="-122"/>
                <a:ea typeface="楷体" pitchFamily="49" charset="-122"/>
              </a:rPr>
              <a:t>选择题方面，从题干材料到设问方式再到四个选项，都有很多分析的方法，比如注意材料中的时间，设问中的“表明”“反映”等一般考查的是本质性的知识点，选项中是不是有扩大或缩小范围的、是不是有偷换概念的等等这些方法都需要在讲题时渗透给学生。</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材料</a:t>
            </a:r>
            <a:r>
              <a:rPr lang="zh-CN" altLang="en-US" sz="2800" b="1" dirty="0" smtClean="0">
                <a:latin typeface="楷体" pitchFamily="49" charset="-122"/>
                <a:ea typeface="楷体" pitchFamily="49" charset="-122"/>
              </a:rPr>
              <a:t>题方面，从材料划分的方法到材料题的类型等等都是不能忽视的问题。比如通过标点符号来划分，注意转折性的连词，材料不能割裂来看、不能断章取义、需要整体分析等等，变化类、特点类材料如何作答，小论文的类型及答题方法等等都需要特别强调。</a:t>
            </a:r>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14819906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260648"/>
            <a:ext cx="8784976" cy="6336704"/>
          </a:xfrm>
        </p:spPr>
        <p:txBody>
          <a:bodyPr>
            <a:normAutofit/>
          </a:bodyPr>
          <a:lstStyle/>
          <a:p>
            <a:r>
              <a:rPr lang="zh-CN" altLang="en-US" sz="2800" b="1" dirty="0" smtClean="0">
                <a:latin typeface="楷体" pitchFamily="49" charset="-122"/>
                <a:ea typeface="楷体" pitchFamily="49" charset="-122"/>
              </a:rPr>
              <a:t>（四）注意卷面、答题的规范性</a:t>
            </a:r>
            <a:endParaRPr lang="en-US" altLang="zh-CN" sz="2800" b="1" dirty="0" smtClean="0">
              <a:latin typeface="楷体" pitchFamily="49" charset="-122"/>
              <a:ea typeface="楷体" pitchFamily="49" charset="-122"/>
            </a:endParaRPr>
          </a:p>
          <a:p>
            <a:r>
              <a:rPr lang="zh-CN" altLang="en-US" sz="2800" b="1" dirty="0">
                <a:latin typeface="楷体" pitchFamily="49" charset="-122"/>
                <a:ea typeface="楷体" pitchFamily="49" charset="-122"/>
              </a:rPr>
              <a:t>在阅卷</a:t>
            </a:r>
            <a:r>
              <a:rPr lang="zh-CN" altLang="en-US" sz="2800" b="1" dirty="0" smtClean="0">
                <a:latin typeface="楷体" pitchFamily="49" charset="-122"/>
                <a:ea typeface="楷体" pitchFamily="49" charset="-122"/>
              </a:rPr>
              <a:t>中发现，很多学生的卷面混乱、字迹不清，有笔误等情况，丢掉了很多不该丢的分。因此，老师们对于新高一的学生一定要严格要求，注意做题的规范性。</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1</a:t>
            </a:r>
            <a:r>
              <a:rPr lang="zh-CN" altLang="en-US" sz="2800" b="1" dirty="0" smtClean="0">
                <a:latin typeface="楷体" pitchFamily="49" charset="-122"/>
                <a:ea typeface="楷体" pitchFamily="49" charset="-122"/>
              </a:rPr>
              <a:t>、字迹工整（字不一定要漂亮），字间距、行间距要适中。</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2</a:t>
            </a:r>
            <a:r>
              <a:rPr lang="zh-CN" altLang="en-US" sz="2800" b="1" dirty="0" smtClean="0">
                <a:latin typeface="楷体" pitchFamily="49" charset="-122"/>
                <a:ea typeface="楷体" pitchFamily="49" charset="-122"/>
              </a:rPr>
              <a:t>、答题要序号化、写提示语、尽量分段。</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3</a:t>
            </a:r>
            <a:r>
              <a:rPr lang="zh-CN" altLang="en-US" sz="2800" b="1" dirty="0" smtClean="0">
                <a:latin typeface="楷体" pitchFamily="49" charset="-122"/>
                <a:ea typeface="楷体" pitchFamily="49" charset="-122"/>
              </a:rPr>
              <a:t>、句子表述要完整，写清楚主语。</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4</a:t>
            </a:r>
            <a:r>
              <a:rPr lang="zh-CN" altLang="en-US" sz="2800" b="1" dirty="0" smtClean="0">
                <a:latin typeface="楷体" pitchFamily="49" charset="-122"/>
                <a:ea typeface="楷体" pitchFamily="49" charset="-122"/>
              </a:rPr>
              <a:t>、要多角度、按照分值思考答案，答够要点，写在卷子上的答案尽量不要划掉。</a:t>
            </a:r>
            <a:endParaRPr lang="en-US" altLang="zh-CN" sz="2800" b="1" dirty="0" smtClean="0">
              <a:latin typeface="楷体" pitchFamily="49" charset="-122"/>
              <a:ea typeface="楷体" pitchFamily="49" charset="-122"/>
            </a:endParaRPr>
          </a:p>
          <a:p>
            <a:r>
              <a:rPr lang="en-US" altLang="zh-CN" sz="2800" b="1" dirty="0" smtClean="0">
                <a:latin typeface="楷体" pitchFamily="49" charset="-122"/>
                <a:ea typeface="楷体" pitchFamily="49" charset="-122"/>
              </a:rPr>
              <a:t>5</a:t>
            </a:r>
            <a:r>
              <a:rPr lang="zh-CN" altLang="en-US" sz="2800" b="1" dirty="0" smtClean="0">
                <a:latin typeface="楷体" pitchFamily="49" charset="-122"/>
                <a:ea typeface="楷体" pitchFamily="49" charset="-122"/>
              </a:rPr>
              <a:t>、关键词一定要书写正确，不能有笔误。</a:t>
            </a:r>
            <a:endParaRPr lang="en-US" altLang="zh-CN" sz="2800" b="1" dirty="0" smtClean="0">
              <a:latin typeface="楷体" pitchFamily="49" charset="-122"/>
              <a:ea typeface="楷体" pitchFamily="49" charset="-122"/>
            </a:endParaRPr>
          </a:p>
          <a:p>
            <a:endParaRPr lang="zh-CN" altLang="en-US" sz="2800" b="1" dirty="0">
              <a:latin typeface="楷体" pitchFamily="49" charset="-122"/>
              <a:ea typeface="楷体" pitchFamily="49" charset="-122"/>
            </a:endParaRPr>
          </a:p>
        </p:txBody>
      </p:sp>
    </p:spTree>
    <p:extLst>
      <p:ext uri="{BB962C8B-B14F-4D97-AF65-F5344CB8AC3E}">
        <p14:creationId xmlns:p14="http://schemas.microsoft.com/office/powerpoint/2010/main" val="2373533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32656"/>
            <a:ext cx="9144000" cy="6048672"/>
          </a:xfrm>
        </p:spPr>
        <p:txBody>
          <a:bodyPr>
            <a:noAutofit/>
          </a:bodyPr>
          <a:lstStyle/>
          <a:p>
            <a:r>
              <a:rPr lang="zh-CN" altLang="en-US" b="1" dirty="0" smtClean="0">
                <a:latin typeface="楷体" pitchFamily="49" charset="-122"/>
                <a:ea typeface="楷体" pitchFamily="49" charset="-122"/>
              </a:rPr>
              <a:t>从总体上看，今年的试题</a:t>
            </a:r>
            <a:r>
              <a:rPr lang="zh-CN" altLang="en-US" b="1" dirty="0">
                <a:latin typeface="楷体" pitchFamily="49" charset="-122"/>
                <a:ea typeface="楷体" pitchFamily="49" charset="-122"/>
              </a:rPr>
              <a:t>求</a:t>
            </a:r>
            <a:r>
              <a:rPr lang="zh-CN" altLang="en-US" b="1" dirty="0" smtClean="0">
                <a:latin typeface="楷体" pitchFamily="49" charset="-122"/>
                <a:ea typeface="楷体" pitchFamily="49" charset="-122"/>
              </a:rPr>
              <a:t>稳求新。</a:t>
            </a:r>
            <a:endParaRPr lang="en-US" altLang="zh-CN" b="1" dirty="0">
              <a:latin typeface="楷体" pitchFamily="49" charset="-122"/>
              <a:ea typeface="楷体" pitchFamily="49" charset="-122"/>
            </a:endParaRPr>
          </a:p>
          <a:p>
            <a:r>
              <a:rPr lang="zh-CN" altLang="en-US" b="1" dirty="0">
                <a:latin typeface="楷体" pitchFamily="49" charset="-122"/>
                <a:ea typeface="楷体" pitchFamily="49" charset="-122"/>
              </a:rPr>
              <a:t>与</a:t>
            </a:r>
            <a:r>
              <a:rPr lang="en-US" altLang="zh-CN" b="1" dirty="0">
                <a:latin typeface="楷体" pitchFamily="49" charset="-122"/>
                <a:ea typeface="楷体" pitchFamily="49" charset="-122"/>
              </a:rPr>
              <a:t>2014 </a:t>
            </a:r>
            <a:r>
              <a:rPr lang="zh-CN" altLang="en-US" b="1" dirty="0">
                <a:latin typeface="楷体" pitchFamily="49" charset="-122"/>
                <a:ea typeface="楷体" pitchFamily="49" charset="-122"/>
              </a:rPr>
              <a:t>年以来的全国</a:t>
            </a:r>
            <a:r>
              <a:rPr lang="en-US" altLang="zh-CN" b="1" dirty="0" smtClean="0">
                <a:latin typeface="楷体" pitchFamily="49" charset="-122"/>
                <a:ea typeface="楷体" pitchFamily="49" charset="-122"/>
              </a:rPr>
              <a:t>I</a:t>
            </a:r>
            <a:r>
              <a:rPr lang="zh-CN" altLang="en-US" b="1" dirty="0" smtClean="0">
                <a:latin typeface="楷体" pitchFamily="49" charset="-122"/>
                <a:ea typeface="楷体" pitchFamily="49" charset="-122"/>
              </a:rPr>
              <a:t>卷</a:t>
            </a:r>
            <a:r>
              <a:rPr lang="zh-CN" altLang="en-US" b="1" dirty="0">
                <a:latin typeface="楷体" pitchFamily="49" charset="-122"/>
                <a:ea typeface="楷体" pitchFamily="49" charset="-122"/>
              </a:rPr>
              <a:t>文综历史卷相比今年的试卷以稳为</a:t>
            </a:r>
            <a:r>
              <a:rPr lang="zh-CN" altLang="en-US" b="1" dirty="0" smtClean="0">
                <a:latin typeface="楷体" pitchFamily="49" charset="-122"/>
                <a:ea typeface="楷体" pitchFamily="49" charset="-122"/>
              </a:rPr>
              <a:t>主。试</a:t>
            </a:r>
            <a:r>
              <a:rPr lang="zh-CN" altLang="en-US" b="1" dirty="0">
                <a:latin typeface="楷体" pitchFamily="49" charset="-122"/>
                <a:ea typeface="楷体" pitchFamily="49" charset="-122"/>
              </a:rPr>
              <a:t>卷结构上没</a:t>
            </a:r>
            <a:r>
              <a:rPr lang="zh-CN" altLang="en-US" b="1" dirty="0" smtClean="0">
                <a:latin typeface="楷体" pitchFamily="49" charset="-122"/>
                <a:ea typeface="楷体" pitchFamily="49" charset="-122"/>
              </a:rPr>
              <a:t>有太大的变化，同</a:t>
            </a:r>
            <a:r>
              <a:rPr lang="zh-CN" altLang="en-US" b="1" dirty="0">
                <a:latin typeface="楷体" pitchFamily="49" charset="-122"/>
                <a:ea typeface="楷体" pitchFamily="49" charset="-122"/>
              </a:rPr>
              <a:t>时题目难度也比较平</a:t>
            </a:r>
            <a:r>
              <a:rPr lang="zh-CN" altLang="en-US" b="1" dirty="0" smtClean="0">
                <a:latin typeface="楷体" pitchFamily="49" charset="-122"/>
                <a:ea typeface="楷体" pitchFamily="49" charset="-122"/>
              </a:rPr>
              <a:t>稳，难</a:t>
            </a:r>
            <a:r>
              <a:rPr lang="zh-CN" altLang="en-US" b="1" dirty="0">
                <a:latin typeface="楷体" pitchFamily="49" charset="-122"/>
                <a:ea typeface="楷体" pitchFamily="49" charset="-122"/>
              </a:rPr>
              <a:t>度控</a:t>
            </a:r>
            <a:r>
              <a:rPr lang="zh-CN" altLang="en-US" b="1" dirty="0" smtClean="0">
                <a:latin typeface="楷体" pitchFamily="49" charset="-122"/>
                <a:ea typeface="楷体" pitchFamily="49" charset="-122"/>
              </a:rPr>
              <a:t>制也比较理想。试</a:t>
            </a:r>
            <a:r>
              <a:rPr lang="zh-CN" altLang="en-US" b="1" dirty="0">
                <a:latin typeface="楷体" pitchFamily="49" charset="-122"/>
                <a:ea typeface="楷体" pitchFamily="49" charset="-122"/>
              </a:rPr>
              <a:t>卷考查内容和方</a:t>
            </a:r>
            <a:r>
              <a:rPr lang="zh-CN" altLang="en-US" b="1" dirty="0" smtClean="0">
                <a:latin typeface="楷体" pitchFamily="49" charset="-122"/>
                <a:ea typeface="楷体" pitchFamily="49" charset="-122"/>
              </a:rPr>
              <a:t>式贴近</a:t>
            </a:r>
            <a:r>
              <a:rPr lang="zh-CN" altLang="en-US" b="1" dirty="0">
                <a:latin typeface="楷体" pitchFamily="49" charset="-122"/>
                <a:ea typeface="楷体" pitchFamily="49" charset="-122"/>
              </a:rPr>
              <a:t>我们</a:t>
            </a:r>
            <a:r>
              <a:rPr lang="zh-CN" altLang="en-US" b="1" dirty="0" smtClean="0">
                <a:latin typeface="楷体" pitchFamily="49" charset="-122"/>
                <a:ea typeface="楷体" pitchFamily="49" charset="-122"/>
              </a:rPr>
              <a:t>历</a:t>
            </a:r>
            <a:r>
              <a:rPr lang="zh-CN" altLang="en-US" b="1" dirty="0">
                <a:latin typeface="楷体" pitchFamily="49" charset="-122"/>
                <a:ea typeface="楷体" pitchFamily="49" charset="-122"/>
              </a:rPr>
              <a:t>史教学实</a:t>
            </a:r>
            <a:r>
              <a:rPr lang="zh-CN" altLang="en-US" b="1" dirty="0" smtClean="0">
                <a:latin typeface="楷体" pitchFamily="49" charset="-122"/>
                <a:ea typeface="楷体" pitchFamily="49" charset="-122"/>
              </a:rPr>
              <a:t>际，把</a:t>
            </a:r>
            <a:r>
              <a:rPr lang="zh-CN" altLang="en-US" b="1" dirty="0">
                <a:latin typeface="楷体" pitchFamily="49" charset="-122"/>
                <a:ea typeface="楷体" pitchFamily="49" charset="-122"/>
              </a:rPr>
              <a:t>学科主干知识作为能力考查的主要载</a:t>
            </a:r>
            <a:r>
              <a:rPr lang="zh-CN" altLang="en-US" b="1" dirty="0" smtClean="0">
                <a:latin typeface="楷体" pitchFamily="49" charset="-122"/>
                <a:ea typeface="楷体" pitchFamily="49" charset="-122"/>
              </a:rPr>
              <a:t>体，命</a:t>
            </a:r>
            <a:r>
              <a:rPr lang="zh-CN" altLang="en-US" b="1" dirty="0">
                <a:latin typeface="楷体" pitchFamily="49" charset="-122"/>
                <a:ea typeface="楷体" pitchFamily="49" charset="-122"/>
              </a:rPr>
              <a:t>题材</a:t>
            </a:r>
            <a:r>
              <a:rPr lang="zh-CN" altLang="en-US" b="1" dirty="0" smtClean="0">
                <a:latin typeface="楷体" pitchFamily="49" charset="-122"/>
                <a:ea typeface="楷体" pitchFamily="49" charset="-122"/>
              </a:rPr>
              <a:t>料也简</a:t>
            </a:r>
            <a:r>
              <a:rPr lang="zh-CN" altLang="en-US" b="1" dirty="0">
                <a:latin typeface="楷体" pitchFamily="49" charset="-122"/>
                <a:ea typeface="楷体" pitchFamily="49" charset="-122"/>
              </a:rPr>
              <a:t>洁明</a:t>
            </a:r>
            <a:r>
              <a:rPr lang="zh-CN" altLang="en-US" b="1" dirty="0" smtClean="0">
                <a:latin typeface="楷体" pitchFamily="49" charset="-122"/>
                <a:ea typeface="楷体" pitchFamily="49" charset="-122"/>
              </a:rPr>
              <a:t>了，考生没有很大</a:t>
            </a:r>
            <a:r>
              <a:rPr lang="zh-CN" altLang="en-US" b="1" dirty="0">
                <a:latin typeface="楷体" pitchFamily="49" charset="-122"/>
                <a:ea typeface="楷体" pitchFamily="49" charset="-122"/>
              </a:rPr>
              <a:t>的阅</a:t>
            </a:r>
            <a:r>
              <a:rPr lang="zh-CN" altLang="en-US" b="1" dirty="0" smtClean="0">
                <a:latin typeface="楷体" pitchFamily="49" charset="-122"/>
                <a:ea typeface="楷体" pitchFamily="49" charset="-122"/>
              </a:rPr>
              <a:t>读障碍。</a:t>
            </a:r>
            <a:endParaRPr lang="en-US" altLang="zh-CN" b="1" dirty="0">
              <a:latin typeface="楷体" pitchFamily="49" charset="-122"/>
              <a:ea typeface="楷体" pitchFamily="49" charset="-122"/>
            </a:endParaRPr>
          </a:p>
          <a:p>
            <a:r>
              <a:rPr lang="zh-CN" altLang="en-US" b="1" dirty="0" smtClean="0">
                <a:latin typeface="楷体" pitchFamily="49" charset="-122"/>
                <a:ea typeface="楷体" pitchFamily="49" charset="-122"/>
              </a:rPr>
              <a:t>材料题方面，</a:t>
            </a:r>
            <a:r>
              <a:rPr lang="en-US" altLang="zh-CN" b="1" dirty="0" smtClean="0">
                <a:latin typeface="楷体" pitchFamily="49" charset="-122"/>
                <a:ea typeface="楷体" pitchFamily="49" charset="-122"/>
              </a:rPr>
              <a:t>41</a:t>
            </a:r>
            <a:r>
              <a:rPr lang="zh-CN" altLang="en-US" b="1" dirty="0" smtClean="0">
                <a:latin typeface="楷体" pitchFamily="49" charset="-122"/>
                <a:ea typeface="楷体" pitchFamily="49" charset="-122"/>
              </a:rPr>
              <a:t>题的材料比往年多了一个，阅读量有些许的增加。</a:t>
            </a:r>
            <a:r>
              <a:rPr lang="zh-CN" altLang="en-US" b="1" dirty="0">
                <a:latin typeface="楷体" pitchFamily="49" charset="-122"/>
                <a:ea typeface="楷体" pitchFamily="49" charset="-122"/>
              </a:rPr>
              <a:t>被称</a:t>
            </a:r>
            <a:r>
              <a:rPr lang="zh-CN" altLang="en-US" b="1" dirty="0" smtClean="0">
                <a:latin typeface="楷体" pitchFamily="49" charset="-122"/>
                <a:ea typeface="楷体" pitchFamily="49" charset="-122"/>
              </a:rPr>
              <a:t>为高考试卷“试验场”的</a:t>
            </a:r>
            <a:r>
              <a:rPr lang="zh-CN" altLang="en-US" b="1" dirty="0">
                <a:latin typeface="楷体" pitchFamily="49" charset="-122"/>
                <a:ea typeface="楷体" pitchFamily="49" charset="-122"/>
              </a:rPr>
              <a:t>小论</a:t>
            </a:r>
            <a:r>
              <a:rPr lang="zh-CN" altLang="en-US" b="1" dirty="0" smtClean="0">
                <a:latin typeface="楷体" pitchFamily="49" charset="-122"/>
                <a:ea typeface="楷体" pitchFamily="49" charset="-122"/>
              </a:rPr>
              <a:t>文题目，今年的形式发生了变化</a:t>
            </a:r>
            <a:r>
              <a:rPr lang="zh-CN" altLang="en-US" b="1" dirty="0">
                <a:latin typeface="楷体" pitchFamily="49" charset="-122"/>
                <a:ea typeface="楷体" pitchFamily="49" charset="-122"/>
              </a:rPr>
              <a:t>，出题方式比较新颖，平时学生很少接触，这</a:t>
            </a:r>
            <a:r>
              <a:rPr lang="zh-CN" altLang="en-US" b="1" dirty="0" smtClean="0">
                <a:latin typeface="楷体" pitchFamily="49" charset="-122"/>
                <a:ea typeface="楷体" pitchFamily="49" charset="-122"/>
              </a:rPr>
              <a:t>也体现出高考求新求变的思想。</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25320744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14217" y="2348880"/>
            <a:ext cx="4373347" cy="1569660"/>
          </a:xfrm>
          <a:prstGeom prst="rect">
            <a:avLst/>
          </a:prstGeom>
          <a:noFill/>
        </p:spPr>
        <p:txBody>
          <a:bodyPr wrap="square" rtlCol="0">
            <a:spAutoFit/>
          </a:bodyPr>
          <a:lstStyle/>
          <a:p>
            <a:r>
              <a:rPr lang="zh-CN" altLang="en-US" sz="9600" dirty="0" smtClean="0">
                <a:latin typeface="华文新魏" pitchFamily="2" charset="-122"/>
                <a:ea typeface="华文新魏" pitchFamily="2" charset="-122"/>
              </a:rPr>
              <a:t>谢谢！</a:t>
            </a:r>
            <a:endParaRPr lang="zh-CN" altLang="en-US" sz="9600" dirty="0">
              <a:latin typeface="华文新魏" pitchFamily="2" charset="-122"/>
              <a:ea typeface="华文新魏" pitchFamily="2" charset="-122"/>
            </a:endParaRPr>
          </a:p>
        </p:txBody>
      </p:sp>
    </p:spTree>
    <p:extLst>
      <p:ext uri="{BB962C8B-B14F-4D97-AF65-F5344CB8AC3E}">
        <p14:creationId xmlns:p14="http://schemas.microsoft.com/office/powerpoint/2010/main" val="39630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0"/>
            <a:ext cx="8229600" cy="692696"/>
          </a:xfrm>
        </p:spPr>
        <p:txBody>
          <a:bodyPr>
            <a:normAutofit/>
          </a:bodyPr>
          <a:lstStyle/>
          <a:p>
            <a:pPr marL="342900" indent="-342900" algn="l">
              <a:spcBef>
                <a:spcPct val="20000"/>
              </a:spcBef>
              <a:buFont typeface="Arial" pitchFamily="34" charset="0"/>
              <a:buChar char="•"/>
            </a:pPr>
            <a:r>
              <a:rPr lang="zh-CN" altLang="en-US" sz="3600" b="1" dirty="0">
                <a:solidFill>
                  <a:srgbClr val="FF0000"/>
                </a:solidFill>
                <a:latin typeface="楷体" pitchFamily="49" charset="-122"/>
                <a:ea typeface="楷体" pitchFamily="49" charset="-122"/>
                <a:cs typeface="+mn-cs"/>
              </a:rPr>
              <a:t>二、</a:t>
            </a:r>
            <a:r>
              <a:rPr lang="zh-CN" altLang="en-US" sz="3600" b="1" dirty="0" smtClean="0">
                <a:solidFill>
                  <a:srgbClr val="FF0000"/>
                </a:solidFill>
                <a:latin typeface="楷体" pitchFamily="49" charset="-122"/>
                <a:ea typeface="楷体" pitchFamily="49" charset="-122"/>
                <a:cs typeface="+mn-cs"/>
              </a:rPr>
              <a:t>从试题内容</a:t>
            </a:r>
            <a:r>
              <a:rPr lang="zh-CN" altLang="en-US" sz="3600" b="1" dirty="0">
                <a:solidFill>
                  <a:srgbClr val="FF0000"/>
                </a:solidFill>
                <a:latin typeface="楷体" pitchFamily="49" charset="-122"/>
                <a:ea typeface="楷体" pitchFamily="49" charset="-122"/>
                <a:cs typeface="+mn-cs"/>
              </a:rPr>
              <a:t>来看</a:t>
            </a:r>
          </a:p>
        </p:txBody>
      </p:sp>
      <p:sp>
        <p:nvSpPr>
          <p:cNvPr id="3" name="内容占位符 2"/>
          <p:cNvSpPr>
            <a:spLocks noGrp="1"/>
          </p:cNvSpPr>
          <p:nvPr>
            <p:ph idx="1"/>
          </p:nvPr>
        </p:nvSpPr>
        <p:spPr>
          <a:xfrm>
            <a:off x="-26951" y="620688"/>
            <a:ext cx="8712968" cy="576064"/>
          </a:xfrm>
        </p:spPr>
        <p:txBody>
          <a:bodyPr>
            <a:noAutofit/>
          </a:bodyPr>
          <a:lstStyle/>
          <a:p>
            <a:pPr marL="0" indent="0">
              <a:buNone/>
            </a:pPr>
            <a:r>
              <a:rPr lang="en-US" altLang="zh-CN" sz="3600" b="1" dirty="0" smtClean="0">
                <a:latin typeface="楷体" pitchFamily="49" charset="-122"/>
                <a:ea typeface="楷体" pitchFamily="49" charset="-122"/>
              </a:rPr>
              <a:t>  1</a:t>
            </a:r>
            <a:r>
              <a:rPr lang="zh-CN" altLang="en-US" sz="3600" b="1" dirty="0" smtClean="0">
                <a:latin typeface="楷体" pitchFamily="49" charset="-122"/>
                <a:ea typeface="楷体" pitchFamily="49" charset="-122"/>
              </a:rPr>
              <a:t>、依托主干知识进行</a:t>
            </a:r>
            <a:r>
              <a:rPr lang="zh-CN" altLang="en-US" sz="3600" b="1" dirty="0">
                <a:latin typeface="楷体" pitchFamily="49" charset="-122"/>
                <a:ea typeface="楷体" pitchFamily="49" charset="-122"/>
              </a:rPr>
              <a:t>考查</a:t>
            </a:r>
            <a:endParaRPr lang="en-US" altLang="zh-CN" sz="3600" b="1" dirty="0" smtClean="0">
              <a:latin typeface="楷体" pitchFamily="49" charset="-122"/>
              <a:ea typeface="楷体" pitchFamily="49" charset="-122"/>
            </a:endParaRPr>
          </a:p>
          <a:p>
            <a:endParaRPr lang="zh-CN" altLang="en-US" sz="3600" b="1" dirty="0">
              <a:latin typeface="楷体" pitchFamily="49" charset="-122"/>
              <a:ea typeface="楷体" pitchFamily="49" charset="-122"/>
            </a:endParaRPr>
          </a:p>
        </p:txBody>
      </p:sp>
      <p:sp>
        <p:nvSpPr>
          <p:cNvPr id="5" name="标题 1"/>
          <p:cNvSpPr txBox="1">
            <a:spLocks/>
          </p:cNvSpPr>
          <p:nvPr/>
        </p:nvSpPr>
        <p:spPr>
          <a:xfrm>
            <a:off x="323528" y="1492305"/>
            <a:ext cx="8229600" cy="720080"/>
          </a:xfrm>
          <a:prstGeom prst="rect">
            <a:avLst/>
          </a:prstGeom>
        </p:spPr>
        <p:txBody>
          <a:bodyPr vert="horz" rtlCol="0" anchor="ctr">
            <a:norm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l"/>
            <a:r>
              <a:rPr lang="en-US" altLang="zh-CN" sz="3600" b="1" dirty="0" smtClean="0">
                <a:latin typeface="楷体" pitchFamily="49" charset="-122"/>
                <a:ea typeface="楷体" pitchFamily="49" charset="-122"/>
              </a:rPr>
              <a:t>2</a:t>
            </a:r>
            <a:r>
              <a:rPr lang="zh-CN" altLang="en-US" sz="3600" b="1" dirty="0" smtClean="0">
                <a:latin typeface="楷体" pitchFamily="49" charset="-122"/>
                <a:ea typeface="楷体" pitchFamily="49" charset="-122"/>
              </a:rPr>
              <a:t>、体现历史课程的基本理念</a:t>
            </a:r>
            <a:endParaRPr lang="zh-CN" altLang="en-US" sz="3600" b="1" dirty="0">
              <a:latin typeface="楷体" pitchFamily="49" charset="-122"/>
              <a:ea typeface="楷体" pitchFamily="49" charset="-122"/>
            </a:endParaRPr>
          </a:p>
        </p:txBody>
      </p:sp>
      <p:sp>
        <p:nvSpPr>
          <p:cNvPr id="6" name="标题 1"/>
          <p:cNvSpPr txBox="1">
            <a:spLocks/>
          </p:cNvSpPr>
          <p:nvPr/>
        </p:nvSpPr>
        <p:spPr>
          <a:xfrm>
            <a:off x="291137" y="2420888"/>
            <a:ext cx="8712968" cy="562074"/>
          </a:xfrm>
          <a:prstGeom prst="rect">
            <a:avLst/>
          </a:prstGeom>
        </p:spPr>
        <p:txBody>
          <a:bodyPr vert="horz" rtlCol="0" anchor="ct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l"/>
            <a:r>
              <a:rPr lang="en-US" altLang="zh-CN" sz="3600" b="1" smtClean="0">
                <a:latin typeface="楷体" pitchFamily="49" charset="-122"/>
                <a:ea typeface="楷体" pitchFamily="49" charset="-122"/>
              </a:rPr>
              <a:t>3</a:t>
            </a:r>
            <a:r>
              <a:rPr lang="zh-CN" altLang="en-US" sz="3600" b="1" smtClean="0">
                <a:latin typeface="楷体" pitchFamily="49" charset="-122"/>
                <a:ea typeface="楷体" pitchFamily="49" charset="-122"/>
              </a:rPr>
              <a:t>、考查学生基本能力  体现素质教育要求</a:t>
            </a:r>
            <a:endParaRPr lang="zh-CN" altLang="en-US" sz="3600" b="1" dirty="0">
              <a:latin typeface="楷体" pitchFamily="49" charset="-122"/>
              <a:ea typeface="楷体" pitchFamily="49" charset="-122"/>
            </a:endParaRPr>
          </a:p>
        </p:txBody>
      </p:sp>
      <p:sp>
        <p:nvSpPr>
          <p:cNvPr id="7" name="标题 1"/>
          <p:cNvSpPr txBox="1">
            <a:spLocks/>
          </p:cNvSpPr>
          <p:nvPr/>
        </p:nvSpPr>
        <p:spPr>
          <a:xfrm>
            <a:off x="315424" y="3284984"/>
            <a:ext cx="8229600" cy="562074"/>
          </a:xfrm>
          <a:prstGeom prst="rect">
            <a:avLst/>
          </a:prstGeom>
        </p:spPr>
        <p:txBody>
          <a:bodyPr vert="horz" rtlCol="0" anchor="ctr">
            <a:noAutofit/>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l"/>
            <a:r>
              <a:rPr lang="en-US" altLang="zh-CN" sz="3600" b="1" smtClean="0">
                <a:latin typeface="楷体" pitchFamily="49" charset="-122"/>
                <a:ea typeface="楷体" pitchFamily="49" charset="-122"/>
              </a:rPr>
              <a:t>4</a:t>
            </a:r>
            <a:r>
              <a:rPr lang="zh-CN" altLang="en-US" sz="3600" b="1" smtClean="0">
                <a:latin typeface="楷体" pitchFamily="49" charset="-122"/>
                <a:ea typeface="楷体" pitchFamily="49" charset="-122"/>
              </a:rPr>
              <a:t>、现实问题历史考  回应热点问题</a:t>
            </a:r>
            <a:endParaRPr lang="zh-CN" altLang="en-US" sz="3600" b="1" dirty="0">
              <a:latin typeface="楷体" pitchFamily="49" charset="-122"/>
              <a:ea typeface="楷体" pitchFamily="49" charset="-122"/>
            </a:endParaRPr>
          </a:p>
        </p:txBody>
      </p:sp>
    </p:spTree>
    <p:extLst>
      <p:ext uri="{BB962C8B-B14F-4D97-AF65-F5344CB8AC3E}">
        <p14:creationId xmlns:p14="http://schemas.microsoft.com/office/powerpoint/2010/main" val="3010255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0"/>
            <a:ext cx="8229600" cy="692696"/>
          </a:xfrm>
        </p:spPr>
        <p:txBody>
          <a:bodyPr>
            <a:normAutofit/>
          </a:bodyPr>
          <a:lstStyle/>
          <a:p>
            <a:pPr marL="342900" indent="-342900" algn="l">
              <a:spcBef>
                <a:spcPct val="20000"/>
              </a:spcBef>
              <a:buFont typeface="Arial" pitchFamily="34" charset="0"/>
              <a:buChar char="•"/>
            </a:pPr>
            <a:r>
              <a:rPr lang="zh-CN" altLang="en-US" sz="3600" b="1" dirty="0">
                <a:solidFill>
                  <a:srgbClr val="FF0000"/>
                </a:solidFill>
                <a:latin typeface="楷体" pitchFamily="49" charset="-122"/>
                <a:ea typeface="楷体" pitchFamily="49" charset="-122"/>
                <a:cs typeface="+mn-cs"/>
              </a:rPr>
              <a:t>二、</a:t>
            </a:r>
            <a:r>
              <a:rPr lang="zh-CN" altLang="en-US" sz="3600" b="1" dirty="0" smtClean="0">
                <a:solidFill>
                  <a:srgbClr val="FF0000"/>
                </a:solidFill>
                <a:latin typeface="楷体" pitchFamily="49" charset="-122"/>
                <a:ea typeface="楷体" pitchFamily="49" charset="-122"/>
                <a:cs typeface="+mn-cs"/>
              </a:rPr>
              <a:t>从试题内容</a:t>
            </a:r>
            <a:r>
              <a:rPr lang="zh-CN" altLang="en-US" sz="3600" b="1" dirty="0">
                <a:solidFill>
                  <a:srgbClr val="FF0000"/>
                </a:solidFill>
                <a:latin typeface="楷体" pitchFamily="49" charset="-122"/>
                <a:ea typeface="楷体" pitchFamily="49" charset="-122"/>
                <a:cs typeface="+mn-cs"/>
              </a:rPr>
              <a:t>来看</a:t>
            </a:r>
          </a:p>
        </p:txBody>
      </p:sp>
      <p:sp>
        <p:nvSpPr>
          <p:cNvPr id="3" name="内容占位符 2"/>
          <p:cNvSpPr>
            <a:spLocks noGrp="1"/>
          </p:cNvSpPr>
          <p:nvPr>
            <p:ph idx="1"/>
          </p:nvPr>
        </p:nvSpPr>
        <p:spPr>
          <a:xfrm>
            <a:off x="-26951" y="620688"/>
            <a:ext cx="8712968" cy="576064"/>
          </a:xfrm>
        </p:spPr>
        <p:txBody>
          <a:bodyPr>
            <a:noAutofit/>
          </a:bodyPr>
          <a:lstStyle/>
          <a:p>
            <a:r>
              <a:rPr lang="en-US" altLang="zh-CN" sz="3600" b="1" dirty="0" smtClean="0">
                <a:latin typeface="楷体" pitchFamily="49" charset="-122"/>
                <a:ea typeface="楷体" pitchFamily="49" charset="-122"/>
              </a:rPr>
              <a:t>1</a:t>
            </a:r>
            <a:r>
              <a:rPr lang="zh-CN" altLang="en-US" sz="3600" b="1" dirty="0" smtClean="0">
                <a:latin typeface="楷体" pitchFamily="49" charset="-122"/>
                <a:ea typeface="楷体" pitchFamily="49" charset="-122"/>
              </a:rPr>
              <a:t>、依托主干知识进行</a:t>
            </a:r>
            <a:r>
              <a:rPr lang="zh-CN" altLang="en-US" sz="3600" b="1" dirty="0">
                <a:latin typeface="楷体" pitchFamily="49" charset="-122"/>
                <a:ea typeface="楷体" pitchFamily="49" charset="-122"/>
              </a:rPr>
              <a:t>考查</a:t>
            </a:r>
            <a:endParaRPr lang="en-US" altLang="zh-CN" sz="3600" b="1" dirty="0" smtClean="0">
              <a:latin typeface="楷体" pitchFamily="49" charset="-122"/>
              <a:ea typeface="楷体" pitchFamily="49" charset="-122"/>
            </a:endParaRPr>
          </a:p>
          <a:p>
            <a:endParaRPr lang="zh-CN" altLang="en-US" sz="3600" b="1" dirty="0">
              <a:latin typeface="楷体" pitchFamily="49" charset="-122"/>
              <a:ea typeface="楷体" pitchFamily="49"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3904472371"/>
              </p:ext>
            </p:extLst>
          </p:nvPr>
        </p:nvGraphicFramePr>
        <p:xfrm>
          <a:off x="0" y="1156320"/>
          <a:ext cx="9143999" cy="6155784"/>
        </p:xfrm>
        <a:graphic>
          <a:graphicData uri="http://schemas.openxmlformats.org/drawingml/2006/table">
            <a:tbl>
              <a:tblPr firstRow="1" bandRow="1">
                <a:tableStyleId>{5C22544A-7EE6-4342-B048-85BDC9FD1C3A}</a:tableStyleId>
              </a:tblPr>
              <a:tblGrid>
                <a:gridCol w="683568"/>
                <a:gridCol w="3744416"/>
                <a:gridCol w="576064"/>
                <a:gridCol w="4139951"/>
              </a:tblGrid>
              <a:tr h="594066">
                <a:tc>
                  <a:txBody>
                    <a:bodyPr/>
                    <a:lstStyle/>
                    <a:p>
                      <a:pPr marL="0" algn="l" defTabSz="914400" rtl="0" eaLnBrk="1" latinLnBrk="0" hangingPunct="1"/>
                      <a:r>
                        <a:rPr lang="en-US" altLang="zh-CN" sz="2800" b="1" kern="1200" dirty="0" smtClean="0">
                          <a:solidFill>
                            <a:schemeClr val="dk1"/>
                          </a:solidFill>
                          <a:latin typeface="楷体" pitchFamily="49" charset="-122"/>
                          <a:ea typeface="楷体" pitchFamily="49" charset="-122"/>
                          <a:cs typeface="+mn-cs"/>
                        </a:rPr>
                        <a:t>24</a:t>
                      </a:r>
                      <a:endParaRPr lang="zh-CN" altLang="en-US" sz="2800" b="1" kern="1200" dirty="0">
                        <a:solidFill>
                          <a:schemeClr val="dk1"/>
                        </a:solidFill>
                        <a:latin typeface="楷体" pitchFamily="49" charset="-122"/>
                        <a:ea typeface="楷体" pitchFamily="49" charset="-122"/>
                        <a:cs typeface="+mn-cs"/>
                      </a:endParaRPr>
                    </a:p>
                  </a:txBody>
                  <a:tcPr>
                    <a:solidFill>
                      <a:schemeClr val="accent5">
                        <a:lumMod val="20000"/>
                        <a:lumOff val="80000"/>
                      </a:schemeClr>
                    </a:solidFill>
                  </a:tcPr>
                </a:tc>
                <a:tc>
                  <a:txBody>
                    <a:bodyPr/>
                    <a:lstStyle/>
                    <a:p>
                      <a:pPr marL="0" algn="l" defTabSz="914400" rtl="0" eaLnBrk="1" latinLnBrk="0" hangingPunct="1"/>
                      <a:r>
                        <a:rPr lang="zh-CN" altLang="en-US" sz="2800" b="1" kern="1200" dirty="0" smtClean="0">
                          <a:solidFill>
                            <a:schemeClr val="dk1"/>
                          </a:solidFill>
                          <a:latin typeface="楷体" pitchFamily="49" charset="-122"/>
                          <a:ea typeface="楷体" pitchFamily="49" charset="-122"/>
                          <a:cs typeface="+mn-cs"/>
                        </a:rPr>
                        <a:t>中国古代传统科技</a:t>
                      </a:r>
                      <a:endParaRPr lang="zh-CN" altLang="en-US" sz="2800" b="1" kern="1200" dirty="0">
                        <a:solidFill>
                          <a:schemeClr val="dk1"/>
                        </a:solidFill>
                        <a:latin typeface="楷体" pitchFamily="49" charset="-122"/>
                        <a:ea typeface="楷体" pitchFamily="49" charset="-122"/>
                        <a:cs typeface="+mn-cs"/>
                      </a:endParaRPr>
                    </a:p>
                  </a:txBody>
                  <a:tcPr>
                    <a:solidFill>
                      <a:schemeClr val="accent5">
                        <a:lumMod val="20000"/>
                        <a:lumOff val="80000"/>
                      </a:schemeClr>
                    </a:solidFill>
                  </a:tcPr>
                </a:tc>
                <a:tc>
                  <a:txBody>
                    <a:bodyPr/>
                    <a:lstStyle/>
                    <a:p>
                      <a:pPr marL="0" algn="l" defTabSz="914400" rtl="0" eaLnBrk="1" latinLnBrk="0" hangingPunct="1"/>
                      <a:r>
                        <a:rPr lang="en-US" altLang="zh-CN" sz="2800" b="1" kern="1200" dirty="0" smtClean="0">
                          <a:solidFill>
                            <a:schemeClr val="dk1"/>
                          </a:solidFill>
                          <a:latin typeface="楷体" pitchFamily="49" charset="-122"/>
                          <a:ea typeface="楷体" pitchFamily="49" charset="-122"/>
                          <a:cs typeface="+mn-cs"/>
                        </a:rPr>
                        <a:t>32</a:t>
                      </a:r>
                      <a:endParaRPr lang="zh-CN" altLang="en-US" sz="2800" b="1" kern="1200" dirty="0">
                        <a:solidFill>
                          <a:schemeClr val="dk1"/>
                        </a:solidFill>
                        <a:latin typeface="楷体" pitchFamily="49" charset="-122"/>
                        <a:ea typeface="楷体" pitchFamily="49" charset="-122"/>
                        <a:cs typeface="+mn-cs"/>
                      </a:endParaRPr>
                    </a:p>
                  </a:txBody>
                  <a:tcPr>
                    <a:solidFill>
                      <a:schemeClr val="accent5">
                        <a:lumMod val="20000"/>
                        <a:lumOff val="80000"/>
                      </a:schemeClr>
                    </a:solidFill>
                  </a:tcPr>
                </a:tc>
                <a:tc>
                  <a:txBody>
                    <a:bodyPr/>
                    <a:lstStyle/>
                    <a:p>
                      <a:pPr marL="0" algn="l" defTabSz="914400" rtl="0" eaLnBrk="1" latinLnBrk="0" hangingPunct="1"/>
                      <a:r>
                        <a:rPr lang="zh-CN" altLang="en-US" sz="2800" b="1" kern="1200" dirty="0" smtClean="0">
                          <a:solidFill>
                            <a:schemeClr val="dk1"/>
                          </a:solidFill>
                          <a:latin typeface="楷体" pitchFamily="49" charset="-122"/>
                          <a:ea typeface="楷体" pitchFamily="49" charset="-122"/>
                          <a:cs typeface="+mn-cs"/>
                        </a:rPr>
                        <a:t>人文精神</a:t>
                      </a:r>
                      <a:endParaRPr lang="zh-CN" altLang="en-US" sz="2800" b="1" kern="1200" dirty="0">
                        <a:solidFill>
                          <a:schemeClr val="dk1"/>
                        </a:solidFill>
                        <a:latin typeface="楷体" pitchFamily="49" charset="-122"/>
                        <a:ea typeface="楷体" pitchFamily="49" charset="-122"/>
                        <a:cs typeface="+mn-cs"/>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25</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汉到元政治制度的演变</a:t>
                      </a:r>
                      <a:r>
                        <a:rPr lang="en-US" altLang="zh-CN" sz="2800" b="1" dirty="0" smtClean="0">
                          <a:latin typeface="楷体" pitchFamily="49" charset="-122"/>
                          <a:ea typeface="楷体" pitchFamily="49" charset="-122"/>
                        </a:rPr>
                        <a:t>-</a:t>
                      </a:r>
                      <a:r>
                        <a:rPr lang="zh-CN" altLang="en-US" sz="2800" b="1" dirty="0" smtClean="0">
                          <a:latin typeface="楷体" pitchFamily="49" charset="-122"/>
                          <a:ea typeface="楷体" pitchFamily="49" charset="-122"/>
                        </a:rPr>
                        <a:t>唐藩镇割据</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en-US" altLang="zh-CN" sz="2800" b="1" dirty="0" smtClean="0">
                          <a:latin typeface="楷体" pitchFamily="49" charset="-122"/>
                          <a:ea typeface="楷体" pitchFamily="49" charset="-122"/>
                        </a:rPr>
                        <a:t>33</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科学社会主义理论的诞生</a:t>
                      </a:r>
                      <a:endParaRPr lang="zh-CN" altLang="en-US" sz="2800" b="1" dirty="0">
                        <a:latin typeface="楷体" pitchFamily="49" charset="-122"/>
                        <a:ea typeface="楷体" pitchFamily="49" charset="-122"/>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26</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北宋民营手工业发展</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en-US" altLang="zh-CN" sz="2800" b="1" dirty="0" smtClean="0">
                          <a:latin typeface="楷体" pitchFamily="49" charset="-122"/>
                          <a:ea typeface="楷体" pitchFamily="49" charset="-122"/>
                        </a:rPr>
                        <a:t>34</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工业革命</a:t>
                      </a:r>
                      <a:endParaRPr lang="zh-CN" altLang="en-US" sz="2800" b="1" dirty="0">
                        <a:latin typeface="楷体" pitchFamily="49" charset="-122"/>
                        <a:ea typeface="楷体" pitchFamily="49" charset="-122"/>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27</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传统文化、朝贡贸易</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en-US" altLang="zh-CN" sz="2800" b="1" dirty="0" smtClean="0">
                          <a:latin typeface="楷体" pitchFamily="49" charset="-122"/>
                          <a:ea typeface="楷体" pitchFamily="49" charset="-122"/>
                        </a:rPr>
                        <a:t>35</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多极化趋势</a:t>
                      </a:r>
                      <a:endParaRPr lang="zh-CN" altLang="en-US" sz="2800" b="1" dirty="0">
                        <a:latin typeface="楷体" pitchFamily="49" charset="-122"/>
                        <a:ea typeface="楷体" pitchFamily="49" charset="-122"/>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28</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甲午中日战争</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en-US" altLang="zh-CN" sz="2800" b="1" dirty="0" smtClean="0">
                          <a:latin typeface="楷体" pitchFamily="49" charset="-122"/>
                          <a:ea typeface="楷体" pitchFamily="49" charset="-122"/>
                        </a:rPr>
                        <a:t>41</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基层社会治理</a:t>
                      </a:r>
                      <a:endParaRPr lang="zh-CN" altLang="en-US" sz="2800" b="1" dirty="0">
                        <a:latin typeface="楷体" pitchFamily="49" charset="-122"/>
                        <a:ea typeface="楷体" pitchFamily="49" charset="-122"/>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29</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中共成立、马克思主义在中国的传播</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en-US" altLang="zh-CN" sz="2800" b="1" dirty="0" smtClean="0">
                          <a:latin typeface="楷体" pitchFamily="49" charset="-122"/>
                          <a:ea typeface="楷体" pitchFamily="49" charset="-122"/>
                        </a:rPr>
                        <a:t>42</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新航路开辟（殖民扩张、黑奴贸易、人文主义、宗教改革）</a:t>
                      </a:r>
                      <a:endParaRPr lang="zh-CN" altLang="en-US" sz="2800" b="1" dirty="0">
                        <a:latin typeface="楷体" pitchFamily="49" charset="-122"/>
                        <a:ea typeface="楷体" pitchFamily="49" charset="-122"/>
                      </a:endParaRPr>
                    </a:p>
                  </a:txBody>
                  <a:tcPr>
                    <a:solidFill>
                      <a:schemeClr val="accent5">
                        <a:lumMod val="20000"/>
                        <a:lumOff val="80000"/>
                      </a:schemeClr>
                    </a:solidFill>
                  </a:tcPr>
                </a:tc>
              </a:tr>
              <a:tr h="594066">
                <a:tc>
                  <a:txBody>
                    <a:bodyPr/>
                    <a:lstStyle/>
                    <a:p>
                      <a:r>
                        <a:rPr lang="en-US" altLang="zh-CN" sz="2800" b="1" dirty="0" smtClean="0">
                          <a:latin typeface="楷体" pitchFamily="49" charset="-122"/>
                          <a:ea typeface="楷体" pitchFamily="49" charset="-122"/>
                        </a:rPr>
                        <a:t>30</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解放战争期间中共的独立自主外交</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endParaRPr lang="zh-CN" altLang="en-US" sz="2800" b="1" dirty="0">
                        <a:latin typeface="楷体" pitchFamily="49" charset="-122"/>
                        <a:ea typeface="楷体" pitchFamily="49" charset="-122"/>
                      </a:endParaRPr>
                    </a:p>
                  </a:txBody>
                  <a:tcPr>
                    <a:solidFill>
                      <a:schemeClr val="accent5">
                        <a:lumMod val="20000"/>
                        <a:lumOff val="80000"/>
                      </a:schemeClr>
                    </a:solidFill>
                  </a:tcPr>
                </a:tc>
              </a:tr>
              <a:tr h="477728">
                <a:tc>
                  <a:txBody>
                    <a:bodyPr/>
                    <a:lstStyle/>
                    <a:p>
                      <a:r>
                        <a:rPr lang="en-US" altLang="zh-CN" sz="2800" b="1" dirty="0" smtClean="0">
                          <a:latin typeface="楷体" pitchFamily="49" charset="-122"/>
                          <a:ea typeface="楷体" pitchFamily="49" charset="-122"/>
                        </a:rPr>
                        <a:t>31</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r>
                        <a:rPr lang="zh-CN" altLang="en-US" sz="2800" b="1" dirty="0" smtClean="0">
                          <a:latin typeface="楷体" pitchFamily="49" charset="-122"/>
                          <a:ea typeface="楷体" pitchFamily="49" charset="-122"/>
                        </a:rPr>
                        <a:t>一五计划</a:t>
                      </a:r>
                      <a:endParaRPr lang="zh-CN" altLang="en-US" sz="2800" b="1" dirty="0">
                        <a:latin typeface="楷体" pitchFamily="49" charset="-122"/>
                        <a:ea typeface="楷体" pitchFamily="49" charset="-122"/>
                      </a:endParaRPr>
                    </a:p>
                  </a:txBody>
                  <a:tcPr>
                    <a:solidFill>
                      <a:schemeClr val="accent5">
                        <a:lumMod val="20000"/>
                        <a:lumOff val="80000"/>
                      </a:schemeClr>
                    </a:solidFill>
                  </a:tcPr>
                </a:tc>
                <a:tc>
                  <a:txBody>
                    <a:bodyPr/>
                    <a:lstStyle/>
                    <a:p>
                      <a:endParaRPr lang="zh-CN" altLang="en-US" sz="2800" b="1">
                        <a:latin typeface="楷体" pitchFamily="49" charset="-122"/>
                        <a:ea typeface="楷体" pitchFamily="49" charset="-122"/>
                      </a:endParaRPr>
                    </a:p>
                  </a:txBody>
                  <a:tcPr>
                    <a:solidFill>
                      <a:schemeClr val="accent5">
                        <a:lumMod val="20000"/>
                        <a:lumOff val="80000"/>
                      </a:schemeClr>
                    </a:solidFill>
                  </a:tcPr>
                </a:tc>
                <a:tc>
                  <a:txBody>
                    <a:bodyPr/>
                    <a:lstStyle/>
                    <a:p>
                      <a:endParaRPr lang="zh-CN" altLang="en-US" sz="2800" b="1" dirty="0">
                        <a:latin typeface="楷体" pitchFamily="49" charset="-122"/>
                        <a:ea typeface="楷体" pitchFamily="49" charset="-122"/>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593985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88640"/>
            <a:ext cx="8784976" cy="6336704"/>
          </a:xfrm>
        </p:spPr>
        <p:txBody>
          <a:bodyPr>
            <a:normAutofit lnSpcReduction="10000"/>
          </a:bodyPr>
          <a:lstStyle/>
          <a:p>
            <a:r>
              <a:rPr lang="zh-CN" altLang="en-US" b="1" dirty="0">
                <a:latin typeface="楷体" pitchFamily="49" charset="-122"/>
                <a:ea typeface="楷体" pitchFamily="49" charset="-122"/>
              </a:rPr>
              <a:t>今</a:t>
            </a:r>
            <a:r>
              <a:rPr lang="zh-CN" altLang="en-US" b="1" dirty="0" smtClean="0">
                <a:latin typeface="楷体" pitchFamily="49" charset="-122"/>
                <a:ea typeface="楷体" pitchFamily="49" charset="-122"/>
              </a:rPr>
              <a:t>年高考题目依旧关注主干知识的</a:t>
            </a:r>
            <a:r>
              <a:rPr lang="zh-CN" altLang="en-US" b="1" dirty="0">
                <a:latin typeface="楷体" pitchFamily="49" charset="-122"/>
                <a:ea typeface="楷体" pitchFamily="49" charset="-122"/>
              </a:rPr>
              <a:t>考查</a:t>
            </a:r>
            <a:r>
              <a:rPr lang="zh-CN" altLang="en-US" b="1" dirty="0" smtClean="0">
                <a:latin typeface="楷体" pitchFamily="49" charset="-122"/>
                <a:ea typeface="楷体" pitchFamily="49" charset="-122"/>
              </a:rPr>
              <a:t>，中国古代传统科技、北宋民营手工业的发展、甲午中日战争、独立自主的外交政策、一五计划、人文精神、工业革命等都是我们平常备考的高频考点，而且纵观这几年高考题目趋于平和，这就启示我们在教学过程中一定要把主干知识落实到位。值得注意的是</a:t>
            </a:r>
            <a:r>
              <a:rPr lang="en-US" altLang="zh-CN" b="1" dirty="0" smtClean="0">
                <a:latin typeface="楷体" pitchFamily="49" charset="-122"/>
                <a:ea typeface="楷体" pitchFamily="49" charset="-122"/>
              </a:rPr>
              <a:t>12</a:t>
            </a:r>
            <a:r>
              <a:rPr lang="zh-CN" altLang="en-US" b="1" dirty="0" smtClean="0">
                <a:latin typeface="楷体" pitchFamily="49" charset="-122"/>
                <a:ea typeface="楷体" pitchFamily="49" charset="-122"/>
              </a:rPr>
              <a:t>道选择题中关于“</a:t>
            </a:r>
            <a:r>
              <a:rPr lang="zh-CN" altLang="en-US" b="1" dirty="0">
                <a:latin typeface="楷体" pitchFamily="49" charset="-122"/>
                <a:ea typeface="楷体" pitchFamily="49" charset="-122"/>
              </a:rPr>
              <a:t>马克思主义</a:t>
            </a:r>
            <a:r>
              <a:rPr lang="zh-CN" altLang="en-US" b="1" dirty="0" smtClean="0">
                <a:latin typeface="楷体" pitchFamily="49" charset="-122"/>
                <a:ea typeface="楷体" pitchFamily="49" charset="-122"/>
              </a:rPr>
              <a:t>”这个低频考点考查了两次，结合历史知识与时政，我们不难发现今年是</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共产党宣言</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发表</a:t>
            </a:r>
            <a:r>
              <a:rPr lang="en-US" altLang="zh-CN" b="1" dirty="0" smtClean="0">
                <a:latin typeface="楷体" pitchFamily="49" charset="-122"/>
                <a:ea typeface="楷体" pitchFamily="49" charset="-122"/>
              </a:rPr>
              <a:t>170</a:t>
            </a:r>
            <a:r>
              <a:rPr lang="zh-CN" altLang="en-US" b="1" dirty="0" smtClean="0">
                <a:latin typeface="楷体" pitchFamily="49" charset="-122"/>
                <a:ea typeface="楷体" pitchFamily="49" charset="-122"/>
              </a:rPr>
              <a:t>周年，</a:t>
            </a:r>
            <a:r>
              <a:rPr lang="en-US" altLang="zh-CN" b="1" dirty="0" smtClean="0">
                <a:latin typeface="楷体" pitchFamily="49" charset="-122"/>
                <a:ea typeface="楷体" pitchFamily="49" charset="-122"/>
              </a:rPr>
              <a:t>2019</a:t>
            </a:r>
            <a:r>
              <a:rPr lang="zh-CN" altLang="en-US" b="1" dirty="0" smtClean="0">
                <a:latin typeface="楷体" pitchFamily="49" charset="-122"/>
                <a:ea typeface="楷体" pitchFamily="49" charset="-122"/>
              </a:rPr>
              <a:t>年是五四运动爆发</a:t>
            </a:r>
            <a:r>
              <a:rPr lang="en-US" altLang="zh-CN" b="1" dirty="0" smtClean="0">
                <a:latin typeface="楷体" pitchFamily="49" charset="-122"/>
                <a:ea typeface="楷体" pitchFamily="49" charset="-122"/>
              </a:rPr>
              <a:t>100</a:t>
            </a:r>
            <a:r>
              <a:rPr lang="zh-CN" altLang="en-US" b="1" dirty="0" smtClean="0">
                <a:latin typeface="楷体" pitchFamily="49" charset="-122"/>
                <a:ea typeface="楷体" pitchFamily="49" charset="-122"/>
              </a:rPr>
              <a:t>周年，这凸显出高考的政治指导性，这也启示我们在平常的授课中关注历史周年热点问题。</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154421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620688"/>
            <a:ext cx="8229600" cy="720080"/>
          </a:xfrm>
        </p:spPr>
        <p:txBody>
          <a:bodyPr>
            <a:normAutofit/>
          </a:bodyPr>
          <a:lstStyle/>
          <a:p>
            <a:pPr algn="l"/>
            <a:r>
              <a:rPr lang="en-US" altLang="zh-CN" sz="3600" b="1" dirty="0" smtClean="0">
                <a:latin typeface="楷体" pitchFamily="49" charset="-122"/>
                <a:ea typeface="楷体" pitchFamily="49" charset="-122"/>
              </a:rPr>
              <a:t>2</a:t>
            </a:r>
            <a:r>
              <a:rPr lang="zh-CN" altLang="en-US" sz="3600" b="1" dirty="0" smtClean="0">
                <a:latin typeface="楷体" pitchFamily="49" charset="-122"/>
                <a:ea typeface="楷体" pitchFamily="49" charset="-122"/>
              </a:rPr>
              <a:t>、体现历史课程的基本理念</a:t>
            </a:r>
            <a:endParaRPr lang="zh-CN" altLang="en-US" sz="3600" b="1" dirty="0">
              <a:latin typeface="楷体" pitchFamily="49" charset="-122"/>
              <a:ea typeface="楷体" pitchFamily="49" charset="-122"/>
            </a:endParaRPr>
          </a:p>
        </p:txBody>
      </p:sp>
      <p:sp>
        <p:nvSpPr>
          <p:cNvPr id="3" name="内容占位符 2"/>
          <p:cNvSpPr>
            <a:spLocks noGrp="1"/>
          </p:cNvSpPr>
          <p:nvPr>
            <p:ph idx="1"/>
          </p:nvPr>
        </p:nvSpPr>
        <p:spPr>
          <a:xfrm>
            <a:off x="0" y="1412776"/>
            <a:ext cx="8928992" cy="4525963"/>
          </a:xfrm>
        </p:spPr>
        <p:txBody>
          <a:bodyPr/>
          <a:lstStyle/>
          <a:p>
            <a:r>
              <a:rPr lang="en-US" altLang="zh-CN" b="1" dirty="0" smtClean="0">
                <a:latin typeface="楷体" pitchFamily="49" charset="-122"/>
                <a:ea typeface="楷体" pitchFamily="49" charset="-122"/>
              </a:rPr>
              <a:t>《</a:t>
            </a:r>
            <a:r>
              <a:rPr lang="zh-CN" altLang="en-US" b="1" dirty="0">
                <a:latin typeface="楷体" pitchFamily="49" charset="-122"/>
                <a:ea typeface="楷体" pitchFamily="49" charset="-122"/>
              </a:rPr>
              <a:t>普通高中历史课程标准</a:t>
            </a:r>
            <a:r>
              <a:rPr lang="en-US" altLang="zh-CN" b="1" dirty="0" smtClean="0">
                <a:latin typeface="楷体" pitchFamily="49" charset="-122"/>
                <a:ea typeface="楷体" pitchFamily="49" charset="-122"/>
              </a:rPr>
              <a:t>》</a:t>
            </a:r>
            <a:r>
              <a:rPr lang="zh-CN" altLang="en-US" b="1" dirty="0" smtClean="0">
                <a:latin typeface="楷体" pitchFamily="49" charset="-122"/>
                <a:ea typeface="楷体" pitchFamily="49" charset="-122"/>
              </a:rPr>
              <a:t>中谈到历史课程的基本理念：以立德树人为历史课程的根本任务；坚持正确的思想导向和价值判断；以培养和提高学生的历史学科核心素养为目标。</a:t>
            </a:r>
            <a:r>
              <a:rPr lang="en-US" altLang="zh-CN" b="1" dirty="0" smtClean="0">
                <a:latin typeface="楷体" pitchFamily="49" charset="-122"/>
                <a:ea typeface="楷体" pitchFamily="49" charset="-122"/>
              </a:rPr>
              <a:t>2018</a:t>
            </a:r>
            <a:r>
              <a:rPr lang="zh-CN" altLang="en-US" b="1" dirty="0" smtClean="0">
                <a:latin typeface="楷体" pitchFamily="49" charset="-122"/>
                <a:ea typeface="楷体" pitchFamily="49" charset="-122"/>
              </a:rPr>
              <a:t>年的高考题很明显体现出这些理念的考查。</a:t>
            </a:r>
            <a:endParaRPr lang="zh-CN" altLang="en-US" b="1" dirty="0">
              <a:latin typeface="楷体" pitchFamily="49" charset="-122"/>
              <a:ea typeface="楷体" pitchFamily="49" charset="-122"/>
            </a:endParaRPr>
          </a:p>
        </p:txBody>
      </p:sp>
    </p:spTree>
    <p:extLst>
      <p:ext uri="{BB962C8B-B14F-4D97-AF65-F5344CB8AC3E}">
        <p14:creationId xmlns:p14="http://schemas.microsoft.com/office/powerpoint/2010/main" val="279289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2992</TotalTime>
  <Words>8033</Words>
  <PresentationFormat>全屏显示(4:3)</PresentationFormat>
  <Paragraphs>194</Paragraphs>
  <Slides>50</Slides>
  <Notes>0</Notes>
  <HiddenSlides>0</HiddenSlides>
  <MMClips>0</MMClips>
  <ScaleCrop>false</ScaleCrop>
  <HeadingPairs>
    <vt:vector size="4" baseType="variant">
      <vt:variant>
        <vt:lpstr>主题</vt:lpstr>
      </vt:variant>
      <vt:variant>
        <vt:i4>1</vt:i4>
      </vt:variant>
      <vt:variant>
        <vt:lpstr>幻灯片标题</vt:lpstr>
      </vt:variant>
      <vt:variant>
        <vt:i4>50</vt:i4>
      </vt:variant>
    </vt:vector>
  </HeadingPairs>
  <TitlesOfParts>
    <vt:vector size="51" baseType="lpstr">
      <vt:lpstr>暗香扑面</vt:lpstr>
      <vt:lpstr>PowerPoint 演示文稿</vt:lpstr>
      <vt:lpstr>PowerPoint 演示文稿</vt:lpstr>
      <vt:lpstr>PowerPoint 演示文稿</vt:lpstr>
      <vt:lpstr>PowerPoint 演示文稿</vt:lpstr>
      <vt:lpstr>PowerPoint 演示文稿</vt:lpstr>
      <vt:lpstr>二、从试题内容来看</vt:lpstr>
      <vt:lpstr>二、从试题内容来看</vt:lpstr>
      <vt:lpstr>PowerPoint 演示文稿</vt:lpstr>
      <vt:lpstr>2、体现历史课程的基本理念</vt:lpstr>
      <vt:lpstr>PowerPoint 演示文稿</vt:lpstr>
      <vt:lpstr>PowerPoint 演示文稿</vt:lpstr>
      <vt:lpstr>PowerPoint 演示文稿</vt:lpstr>
      <vt:lpstr>PowerPoint 演示文稿</vt:lpstr>
      <vt:lpstr>PowerPoint 演示文稿</vt:lpstr>
      <vt:lpstr>PowerPoint 演示文稿</vt:lpstr>
      <vt:lpstr>3、考查学生基本能力  体现素质教育要求</vt:lpstr>
      <vt:lpstr>3、考查学生基本能力  体现素质教育要求</vt:lpstr>
      <vt:lpstr>4、现实问题历史考  回应热点问题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2018-09-06T02:18:55Z</dcterms:created>
  <dcterms:modified xsi:type="dcterms:W3CDTF">2018-09-25T06:17:52Z</dcterms:modified>
</cp:coreProperties>
</file>