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70" r:id="rId12"/>
    <p:sldId id="269" r:id="rId13"/>
    <p:sldId id="267" r:id="rId14"/>
    <p:sldId id="268" r:id="rId15"/>
    <p:sldId id="271" r:id="rId16"/>
    <p:sldId id="272" r:id="rId17"/>
    <p:sldId id="273"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61"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9A208-D151-4765-841B-6946110F0BE0}" type="datetimeFigureOut">
              <a:rPr lang="zh-CN" altLang="en-US" smtClean="0"/>
              <a:t>2013/4/8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A4A11-DBAF-4339-AA22-4C1CD8B5B47E}" type="slidenum">
              <a:rPr lang="zh-CN" altLang="en-US" smtClean="0"/>
              <a:t>‹#›</a:t>
            </a:fld>
            <a:endParaRPr lang="zh-CN" altLang="en-US"/>
          </a:p>
        </p:txBody>
      </p:sp>
    </p:spTree>
    <p:extLst>
      <p:ext uri="{BB962C8B-B14F-4D97-AF65-F5344CB8AC3E}">
        <p14:creationId xmlns:p14="http://schemas.microsoft.com/office/powerpoint/2010/main" val="75624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8D8566-09B7-4503-89B6-8851B4F2828B}" type="slidenum">
              <a:rPr lang="zh-CN" altLang="en-US" smtClean="0"/>
              <a:t>1</a:t>
            </a:fld>
            <a:endParaRPr lang="zh-CN" altLang="en-US"/>
          </a:p>
        </p:txBody>
      </p:sp>
    </p:spTree>
    <p:extLst>
      <p:ext uri="{BB962C8B-B14F-4D97-AF65-F5344CB8AC3E}">
        <p14:creationId xmlns:p14="http://schemas.microsoft.com/office/powerpoint/2010/main" val="378372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2013/4/8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Administrator\Desktop\226&#20853;&#21464;.mp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017" y="28029"/>
            <a:ext cx="7772400" cy="1470025"/>
          </a:xfrm>
        </p:spPr>
        <p:txBody>
          <a:bodyPr/>
          <a:lstStyle/>
          <a:p>
            <a:r>
              <a:rPr lang="zh-CN" altLang="en-US" b="1" dirty="0" smtClean="0">
                <a:solidFill>
                  <a:srgbClr val="C00000"/>
                </a:solidFill>
                <a:latin typeface="华文中宋" pitchFamily="2" charset="-122"/>
                <a:ea typeface="华文中宋" pitchFamily="2" charset="-122"/>
              </a:rPr>
              <a:t>第</a:t>
            </a:r>
            <a:r>
              <a:rPr lang="en-US" altLang="zh-CN" b="1" dirty="0" smtClean="0">
                <a:solidFill>
                  <a:srgbClr val="C00000"/>
                </a:solidFill>
                <a:latin typeface="华文中宋" pitchFamily="2" charset="-122"/>
                <a:ea typeface="华文中宋" pitchFamily="2" charset="-122"/>
              </a:rPr>
              <a:t>6</a:t>
            </a:r>
            <a:r>
              <a:rPr lang="zh-CN" altLang="en-US" b="1" dirty="0" smtClean="0">
                <a:solidFill>
                  <a:srgbClr val="C00000"/>
                </a:solidFill>
                <a:latin typeface="华文中宋" pitchFamily="2" charset="-122"/>
                <a:ea typeface="华文中宋" pitchFamily="2" charset="-122"/>
              </a:rPr>
              <a:t>课 </a:t>
            </a:r>
            <a:r>
              <a:rPr lang="zh-CN" altLang="en-US" b="1" dirty="0">
                <a:solidFill>
                  <a:srgbClr val="C00000"/>
                </a:solidFill>
                <a:latin typeface="华文中宋" pitchFamily="2" charset="-122"/>
                <a:ea typeface="华文中宋" pitchFamily="2" charset="-122"/>
              </a:rPr>
              <a:t>二战的前奏</a:t>
            </a:r>
            <a:r>
              <a:rPr lang="en-US" altLang="zh-CN" b="1" dirty="0" smtClean="0">
                <a:solidFill>
                  <a:srgbClr val="C00000"/>
                </a:solidFill>
                <a:latin typeface="华文中宋" pitchFamily="2" charset="-122"/>
                <a:ea typeface="华文中宋" pitchFamily="2" charset="-122"/>
              </a:rPr>
              <a:t>——</a:t>
            </a:r>
            <a:r>
              <a:rPr lang="zh-CN" altLang="en-US" b="1" dirty="0" smtClean="0">
                <a:solidFill>
                  <a:srgbClr val="C00000"/>
                </a:solidFill>
                <a:latin typeface="华文中宋" pitchFamily="2" charset="-122"/>
                <a:ea typeface="华文中宋" pitchFamily="2" charset="-122"/>
              </a:rPr>
              <a:t>亚洲战争</a:t>
            </a:r>
            <a:r>
              <a:rPr lang="zh-CN" altLang="en-US" b="1" dirty="0">
                <a:solidFill>
                  <a:srgbClr val="C00000"/>
                </a:solidFill>
                <a:latin typeface="华文中宋" pitchFamily="2" charset="-122"/>
                <a:ea typeface="华文中宋" pitchFamily="2" charset="-122"/>
              </a:rPr>
              <a:t>策源地的形成</a:t>
            </a:r>
          </a:p>
        </p:txBody>
      </p:sp>
      <p:pic>
        <p:nvPicPr>
          <p:cNvPr id="1026" name="Picture 2" descr="C:\Users\Administrator\Desktop\Wikipedi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43" y="1916832"/>
            <a:ext cx="4572000" cy="45720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594802"/>
            <a:ext cx="3744416" cy="5216059"/>
          </a:xfrm>
          <a:prstGeom prst="rect">
            <a:avLst/>
          </a:prstGeom>
        </p:spPr>
      </p:pic>
    </p:spTree>
    <p:extLst>
      <p:ext uri="{BB962C8B-B14F-4D97-AF65-F5344CB8AC3E}">
        <p14:creationId xmlns:p14="http://schemas.microsoft.com/office/powerpoint/2010/main" val="1174275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8" y="963876"/>
            <a:ext cx="2448272" cy="2027064"/>
          </a:xfrm>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
        <p:nvSpPr>
          <p:cNvPr id="8" name="矩形 7"/>
          <p:cNvSpPr/>
          <p:nvPr/>
        </p:nvSpPr>
        <p:spPr>
          <a:xfrm>
            <a:off x="0" y="3052539"/>
            <a:ext cx="2262158" cy="369332"/>
          </a:xfrm>
          <a:prstGeom prst="rect">
            <a:avLst/>
          </a:prstGeom>
        </p:spPr>
        <p:txBody>
          <a:bodyPr wrap="none">
            <a:spAutoFit/>
          </a:bodyPr>
          <a:lstStyle/>
          <a:p>
            <a:r>
              <a:rPr lang="zh-CN" altLang="en-US" b="1" dirty="0">
                <a:solidFill>
                  <a:srgbClr val="C00000"/>
                </a:solidFill>
              </a:rPr>
              <a:t>日本内阁总理大臣旗</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771" y="319372"/>
            <a:ext cx="1919278" cy="2803440"/>
          </a:xfrm>
          <a:prstGeom prst="rect">
            <a:avLst/>
          </a:prstGeom>
        </p:spPr>
      </p:pic>
      <p:sp>
        <p:nvSpPr>
          <p:cNvPr id="10" name="矩形 9"/>
          <p:cNvSpPr/>
          <p:nvPr/>
        </p:nvSpPr>
        <p:spPr>
          <a:xfrm>
            <a:off x="3342794" y="3154804"/>
            <a:ext cx="1338828" cy="369332"/>
          </a:xfrm>
          <a:prstGeom prst="rect">
            <a:avLst/>
          </a:prstGeom>
        </p:spPr>
        <p:txBody>
          <a:bodyPr wrap="none">
            <a:spAutoFit/>
          </a:bodyPr>
          <a:lstStyle/>
          <a:p>
            <a:r>
              <a:rPr lang="zh-CN" altLang="en-US" b="1" dirty="0">
                <a:solidFill>
                  <a:srgbClr val="C00000"/>
                </a:solidFill>
              </a:rPr>
              <a:t>平沼骐一郎</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410195"/>
            <a:ext cx="1854200" cy="2565400"/>
          </a:xfrm>
          <a:prstGeom prst="rect">
            <a:avLst/>
          </a:prstGeom>
        </p:spPr>
      </p:pic>
      <p:sp>
        <p:nvSpPr>
          <p:cNvPr id="12" name="矩形 11"/>
          <p:cNvSpPr/>
          <p:nvPr/>
        </p:nvSpPr>
        <p:spPr>
          <a:xfrm>
            <a:off x="5539185" y="3122812"/>
            <a:ext cx="2509020" cy="369332"/>
          </a:xfrm>
          <a:prstGeom prst="rect">
            <a:avLst/>
          </a:prstGeom>
        </p:spPr>
        <p:txBody>
          <a:bodyPr wrap="none">
            <a:spAutoFit/>
          </a:bodyPr>
          <a:lstStyle/>
          <a:p>
            <a:r>
              <a:rPr lang="zh-CN" altLang="en-US" b="1" dirty="0">
                <a:solidFill>
                  <a:srgbClr val="C00000"/>
                </a:solidFill>
              </a:rPr>
              <a:t>阿部信</a:t>
            </a:r>
            <a:r>
              <a:rPr lang="zh-CN" altLang="en-US" b="1" dirty="0" smtClean="0">
                <a:solidFill>
                  <a:srgbClr val="C00000"/>
                </a:solidFill>
              </a:rPr>
              <a:t>行（陆军</a:t>
            </a:r>
            <a:r>
              <a:rPr lang="zh-CN" altLang="en-US" b="1" dirty="0">
                <a:solidFill>
                  <a:srgbClr val="C00000"/>
                </a:solidFill>
              </a:rPr>
              <a:t>大将</a:t>
            </a:r>
            <a:r>
              <a:rPr lang="zh-CN" altLang="en-US" b="1" dirty="0" smtClean="0">
                <a:solidFill>
                  <a:srgbClr val="C00000"/>
                </a:solidFill>
              </a:rPr>
              <a:t>）</a:t>
            </a:r>
            <a:endParaRPr lang="zh-CN" altLang="en-US" b="1" dirty="0">
              <a:solidFill>
                <a:srgbClr val="C00000"/>
              </a:solidFill>
            </a:endParaRPr>
          </a:p>
        </p:txBody>
      </p:sp>
      <p:sp>
        <p:nvSpPr>
          <p:cNvPr id="13" name="矩形 12"/>
          <p:cNvSpPr/>
          <p:nvPr/>
        </p:nvSpPr>
        <p:spPr>
          <a:xfrm>
            <a:off x="0" y="6165304"/>
            <a:ext cx="2492990" cy="369332"/>
          </a:xfrm>
          <a:prstGeom prst="rect">
            <a:avLst/>
          </a:prstGeom>
        </p:spPr>
        <p:txBody>
          <a:bodyPr wrap="none">
            <a:spAutoFit/>
          </a:bodyPr>
          <a:lstStyle/>
          <a:p>
            <a:r>
              <a:rPr lang="zh-CN" altLang="en-US" b="1" dirty="0">
                <a:solidFill>
                  <a:srgbClr val="C00000"/>
                </a:solidFill>
              </a:rPr>
              <a:t>米内光</a:t>
            </a:r>
            <a:r>
              <a:rPr lang="zh-CN" altLang="en-US" b="1" dirty="0" smtClean="0">
                <a:solidFill>
                  <a:srgbClr val="C00000"/>
                </a:solidFill>
              </a:rPr>
              <a:t>政（</a:t>
            </a:r>
            <a:r>
              <a:rPr lang="zh-CN" altLang="en-US" b="1" dirty="0">
                <a:solidFill>
                  <a:srgbClr val="C00000"/>
                </a:solidFill>
              </a:rPr>
              <a:t>海军大将</a:t>
            </a:r>
            <a:r>
              <a:rPr lang="zh-CN" altLang="en-US" b="1" dirty="0" smtClean="0">
                <a:solidFill>
                  <a:srgbClr val="C00000"/>
                </a:solidFill>
              </a:rPr>
              <a:t>）</a:t>
            </a:r>
            <a:endParaRPr lang="zh-CN" altLang="en-US" b="1" dirty="0">
              <a:solidFill>
                <a:srgbClr val="C00000"/>
              </a:solidFill>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31812"/>
            <a:ext cx="1907704" cy="2668118"/>
          </a:xfrm>
          <a:prstGeom prst="rect">
            <a:avLst/>
          </a:prstGeom>
        </p:spPr>
      </p:pic>
      <p:sp>
        <p:nvSpPr>
          <p:cNvPr id="15" name="矩形 14"/>
          <p:cNvSpPr/>
          <p:nvPr/>
        </p:nvSpPr>
        <p:spPr>
          <a:xfrm>
            <a:off x="2361734" y="6199929"/>
            <a:ext cx="2509020" cy="646331"/>
          </a:xfrm>
          <a:prstGeom prst="rect">
            <a:avLst/>
          </a:prstGeom>
        </p:spPr>
        <p:txBody>
          <a:bodyPr wrap="none">
            <a:spAutoFit/>
          </a:bodyPr>
          <a:lstStyle/>
          <a:p>
            <a:r>
              <a:rPr lang="zh-CN" altLang="en-US" b="1" dirty="0">
                <a:solidFill>
                  <a:srgbClr val="C00000"/>
                </a:solidFill>
              </a:rPr>
              <a:t>东</a:t>
            </a:r>
            <a:r>
              <a:rPr lang="zh-CN" altLang="en-US" b="1" dirty="0" smtClean="0">
                <a:solidFill>
                  <a:srgbClr val="C00000"/>
                </a:solidFill>
              </a:rPr>
              <a:t>条英机</a:t>
            </a:r>
            <a:r>
              <a:rPr lang="zh-CN" altLang="en-US" b="1" dirty="0">
                <a:solidFill>
                  <a:srgbClr val="C00000"/>
                </a:solidFill>
              </a:rPr>
              <a:t>（陆军大将）</a:t>
            </a:r>
          </a:p>
          <a:p>
            <a:endParaRPr lang="zh-CN" altLang="en-US" dirty="0">
              <a:solidFill>
                <a:srgbClr val="C00000"/>
              </a:solidFill>
            </a:endParaRPr>
          </a:p>
        </p:txBody>
      </p:sp>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1734" y="3531812"/>
            <a:ext cx="2229435" cy="2608440"/>
          </a:xfrm>
          <a:prstGeom prst="rect">
            <a:avLst/>
          </a:prstGeom>
        </p:spPr>
      </p:pic>
      <p:sp>
        <p:nvSpPr>
          <p:cNvPr id="17" name="矩形 16"/>
          <p:cNvSpPr/>
          <p:nvPr/>
        </p:nvSpPr>
        <p:spPr>
          <a:xfrm>
            <a:off x="4870659" y="6246247"/>
            <a:ext cx="2502608" cy="369332"/>
          </a:xfrm>
          <a:prstGeom prst="rect">
            <a:avLst/>
          </a:prstGeom>
        </p:spPr>
        <p:txBody>
          <a:bodyPr wrap="none">
            <a:spAutoFit/>
          </a:bodyPr>
          <a:lstStyle/>
          <a:p>
            <a:r>
              <a:rPr lang="zh-CN" altLang="en-US" b="1" dirty="0">
                <a:solidFill>
                  <a:srgbClr val="C00000"/>
                </a:solidFill>
              </a:rPr>
              <a:t>小矶国</a:t>
            </a:r>
            <a:r>
              <a:rPr lang="zh-CN" altLang="en-US" b="1" dirty="0" smtClean="0">
                <a:solidFill>
                  <a:srgbClr val="C00000"/>
                </a:solidFill>
              </a:rPr>
              <a:t>昭（</a:t>
            </a:r>
            <a:r>
              <a:rPr lang="zh-CN" altLang="en-US" b="1" dirty="0">
                <a:solidFill>
                  <a:srgbClr val="C00000"/>
                </a:solidFill>
              </a:rPr>
              <a:t>陆军大将</a:t>
            </a:r>
            <a:r>
              <a:rPr lang="zh-CN" altLang="en-US" b="1" dirty="0" smtClean="0">
                <a:solidFill>
                  <a:srgbClr val="C00000"/>
                </a:solidFill>
              </a:rPr>
              <a:t>）</a:t>
            </a:r>
            <a:endParaRPr lang="zh-CN" altLang="en-US" b="1" dirty="0">
              <a:solidFill>
                <a:srgbClr val="C00000"/>
              </a:solidFill>
            </a:endParaRPr>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6049" y="3564838"/>
            <a:ext cx="1867176" cy="2575414"/>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4851" y="3564838"/>
            <a:ext cx="1828544" cy="2575414"/>
          </a:xfrm>
          <a:prstGeom prst="rect">
            <a:avLst/>
          </a:prstGeom>
        </p:spPr>
      </p:pic>
      <p:sp>
        <p:nvSpPr>
          <p:cNvPr id="20" name="矩形 19"/>
          <p:cNvSpPr/>
          <p:nvPr/>
        </p:nvSpPr>
        <p:spPr>
          <a:xfrm>
            <a:off x="7373267" y="6246247"/>
            <a:ext cx="1569660" cy="646331"/>
          </a:xfrm>
          <a:prstGeom prst="rect">
            <a:avLst/>
          </a:prstGeom>
        </p:spPr>
        <p:txBody>
          <a:bodyPr wrap="none">
            <a:spAutoFit/>
          </a:bodyPr>
          <a:lstStyle/>
          <a:p>
            <a:r>
              <a:rPr lang="zh-CN" altLang="en-US" b="1" dirty="0">
                <a:solidFill>
                  <a:srgbClr val="C00000"/>
                </a:solidFill>
              </a:rPr>
              <a:t>铃木贯太</a:t>
            </a:r>
            <a:r>
              <a:rPr lang="zh-CN" altLang="en-US" b="1" dirty="0" smtClean="0">
                <a:solidFill>
                  <a:srgbClr val="C00000"/>
                </a:solidFill>
              </a:rPr>
              <a:t>郎</a:t>
            </a:r>
            <a:endParaRPr lang="en-US" altLang="zh-CN" b="1" dirty="0" smtClean="0">
              <a:solidFill>
                <a:srgbClr val="C00000"/>
              </a:solidFill>
            </a:endParaRPr>
          </a:p>
          <a:p>
            <a:r>
              <a:rPr lang="zh-CN" altLang="en-US" b="1" dirty="0" smtClean="0">
                <a:solidFill>
                  <a:srgbClr val="C00000"/>
                </a:solidFill>
              </a:rPr>
              <a:t>（</a:t>
            </a:r>
            <a:r>
              <a:rPr lang="zh-CN" altLang="en-US" b="1" dirty="0">
                <a:solidFill>
                  <a:srgbClr val="C00000"/>
                </a:solidFill>
              </a:rPr>
              <a:t>海军大将）</a:t>
            </a: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08720"/>
            <a:ext cx="4247782" cy="5949280"/>
          </a:xfrm>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
        <p:nvSpPr>
          <p:cNvPr id="8" name="矩形 7"/>
          <p:cNvSpPr/>
          <p:nvPr/>
        </p:nvSpPr>
        <p:spPr>
          <a:xfrm>
            <a:off x="4402643" y="1484784"/>
            <a:ext cx="4572000" cy="4524315"/>
          </a:xfrm>
          <a:prstGeom prst="rect">
            <a:avLst/>
          </a:prstGeom>
        </p:spPr>
        <p:txBody>
          <a:bodyPr>
            <a:spAutoFit/>
          </a:bodyPr>
          <a:lstStyle/>
          <a:p>
            <a:r>
              <a:rPr lang="zh-CN" altLang="en-US" sz="3200" b="1" dirty="0" smtClean="0">
                <a:solidFill>
                  <a:srgbClr val="C00000"/>
                </a:solidFill>
              </a:rPr>
              <a:t>        广</a:t>
            </a:r>
            <a:r>
              <a:rPr lang="zh-CN" altLang="en-US" sz="3200" b="1" dirty="0">
                <a:solidFill>
                  <a:srgbClr val="C00000"/>
                </a:solidFill>
              </a:rPr>
              <a:t>田弘毅，日本第</a:t>
            </a:r>
            <a:r>
              <a:rPr lang="en-US" altLang="zh-CN" sz="3200" b="1" dirty="0">
                <a:solidFill>
                  <a:srgbClr val="C00000"/>
                </a:solidFill>
              </a:rPr>
              <a:t>32</a:t>
            </a:r>
            <a:r>
              <a:rPr lang="zh-CN" altLang="en-US" sz="3200" b="1" dirty="0">
                <a:solidFill>
                  <a:srgbClr val="C00000"/>
                </a:solidFill>
              </a:rPr>
              <a:t>任首相</a:t>
            </a:r>
            <a:r>
              <a:rPr lang="zh-CN" altLang="en-US" sz="3200" b="1" dirty="0" smtClean="0">
                <a:solidFill>
                  <a:srgbClr val="C00000"/>
                </a:solidFill>
              </a:rPr>
              <a:t>。</a:t>
            </a:r>
            <a:r>
              <a:rPr lang="en-US" altLang="zh-CN" sz="3200" b="1" dirty="0" smtClean="0">
                <a:solidFill>
                  <a:srgbClr val="C00000"/>
                </a:solidFill>
              </a:rPr>
              <a:t>1936</a:t>
            </a:r>
            <a:r>
              <a:rPr lang="zh-CN" altLang="en-US" sz="3200" b="1" dirty="0">
                <a:solidFill>
                  <a:srgbClr val="C00000"/>
                </a:solidFill>
              </a:rPr>
              <a:t>年任首相兼外相，</a:t>
            </a:r>
            <a:r>
              <a:rPr lang="en-US" altLang="zh-CN" sz="3200" b="1" dirty="0">
                <a:solidFill>
                  <a:srgbClr val="C00000"/>
                </a:solidFill>
              </a:rPr>
              <a:t>1937</a:t>
            </a:r>
            <a:r>
              <a:rPr lang="zh-CN" altLang="en-US" sz="3200" b="1" dirty="0">
                <a:solidFill>
                  <a:srgbClr val="C00000"/>
                </a:solidFill>
              </a:rPr>
              <a:t>年</a:t>
            </a:r>
            <a:r>
              <a:rPr lang="en-US" altLang="zh-CN" sz="3200" b="1" dirty="0">
                <a:solidFill>
                  <a:srgbClr val="C00000"/>
                </a:solidFill>
              </a:rPr>
              <a:t>2</a:t>
            </a:r>
            <a:r>
              <a:rPr lang="zh-CN" altLang="en-US" sz="3200" b="1" dirty="0">
                <a:solidFill>
                  <a:srgbClr val="C00000"/>
                </a:solidFill>
              </a:rPr>
              <a:t>月总</a:t>
            </a:r>
            <a:r>
              <a:rPr lang="zh-CN" altLang="en-US" sz="3200" b="1" dirty="0" smtClean="0">
                <a:solidFill>
                  <a:srgbClr val="C00000"/>
                </a:solidFill>
              </a:rPr>
              <a:t>辞职。</a:t>
            </a:r>
            <a:r>
              <a:rPr lang="en-US" altLang="zh-CN" sz="3200" b="1" dirty="0" smtClean="0">
                <a:solidFill>
                  <a:srgbClr val="C00000"/>
                </a:solidFill>
              </a:rPr>
              <a:t>1946</a:t>
            </a:r>
            <a:r>
              <a:rPr lang="zh-CN" altLang="en-US" sz="3200" b="1" dirty="0">
                <a:solidFill>
                  <a:srgbClr val="C00000"/>
                </a:solidFill>
              </a:rPr>
              <a:t>年作为侵华战犯接受远东军事法庭审判，被判极刑的七个人当中是唯一的文官，</a:t>
            </a:r>
            <a:r>
              <a:rPr lang="en-US" altLang="zh-CN" sz="3200" b="1" dirty="0">
                <a:solidFill>
                  <a:srgbClr val="C00000"/>
                </a:solidFill>
              </a:rPr>
              <a:t>1948</a:t>
            </a:r>
            <a:r>
              <a:rPr lang="zh-CN" altLang="en-US" sz="3200" b="1" dirty="0">
                <a:solidFill>
                  <a:srgbClr val="C00000"/>
                </a:solidFill>
              </a:rPr>
              <a:t>年</a:t>
            </a:r>
            <a:r>
              <a:rPr lang="en-US" altLang="zh-CN" sz="3200" b="1" dirty="0">
                <a:solidFill>
                  <a:srgbClr val="C00000"/>
                </a:solidFill>
              </a:rPr>
              <a:t>12</a:t>
            </a:r>
            <a:r>
              <a:rPr lang="zh-CN" altLang="en-US" sz="3200" b="1" dirty="0">
                <a:solidFill>
                  <a:srgbClr val="C00000"/>
                </a:solidFill>
              </a:rPr>
              <a:t>月</a:t>
            </a:r>
            <a:r>
              <a:rPr lang="en-US" altLang="zh-CN" sz="3200" b="1" dirty="0">
                <a:solidFill>
                  <a:srgbClr val="C00000"/>
                </a:solidFill>
              </a:rPr>
              <a:t>23</a:t>
            </a:r>
            <a:r>
              <a:rPr lang="zh-CN" altLang="en-US" sz="3200" b="1" dirty="0">
                <a:solidFill>
                  <a:srgbClr val="C00000"/>
                </a:solidFill>
              </a:rPr>
              <a:t>日被处以绞刑，时年</a:t>
            </a:r>
            <a:r>
              <a:rPr lang="en-US" altLang="zh-CN" sz="3200" b="1" dirty="0">
                <a:solidFill>
                  <a:srgbClr val="C00000"/>
                </a:solidFill>
              </a:rPr>
              <a:t>70</a:t>
            </a:r>
            <a:r>
              <a:rPr lang="zh-CN" altLang="en-US" sz="3200" b="1" dirty="0">
                <a:solidFill>
                  <a:srgbClr val="C00000"/>
                </a:solidFill>
              </a:rPr>
              <a:t>岁。</a:t>
            </a: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78" y="908720"/>
            <a:ext cx="2282516" cy="3024335"/>
          </a:xfrm>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
        <p:nvSpPr>
          <p:cNvPr id="8" name="矩形 7"/>
          <p:cNvSpPr/>
          <p:nvPr/>
        </p:nvSpPr>
        <p:spPr>
          <a:xfrm>
            <a:off x="2363217" y="1144465"/>
            <a:ext cx="596638" cy="2554545"/>
          </a:xfrm>
          <a:prstGeom prst="rect">
            <a:avLst/>
          </a:prstGeom>
        </p:spPr>
        <p:txBody>
          <a:bodyPr wrap="none">
            <a:spAutoFit/>
          </a:bodyPr>
          <a:lstStyle/>
          <a:p>
            <a:r>
              <a:rPr lang="zh-CN" altLang="en-US" sz="3200" b="1" dirty="0" smtClean="0">
                <a:solidFill>
                  <a:srgbClr val="C00000"/>
                </a:solidFill>
              </a:rPr>
              <a:t>板</a:t>
            </a:r>
            <a:endParaRPr lang="en-US" altLang="zh-CN" sz="3200" b="1" dirty="0" smtClean="0">
              <a:solidFill>
                <a:srgbClr val="C00000"/>
              </a:solidFill>
            </a:endParaRPr>
          </a:p>
          <a:p>
            <a:r>
              <a:rPr lang="zh-CN" altLang="en-US" sz="3200" b="1" dirty="0" smtClean="0">
                <a:solidFill>
                  <a:srgbClr val="C00000"/>
                </a:solidFill>
              </a:rPr>
              <a:t>垣</a:t>
            </a:r>
            <a:endParaRPr lang="en-US" altLang="zh-CN" sz="3200" b="1" dirty="0" smtClean="0">
              <a:solidFill>
                <a:srgbClr val="C00000"/>
              </a:solidFill>
            </a:endParaRPr>
          </a:p>
          <a:p>
            <a:r>
              <a:rPr lang="zh-CN" altLang="en-US" sz="3200" b="1" dirty="0" smtClean="0">
                <a:solidFill>
                  <a:srgbClr val="C00000"/>
                </a:solidFill>
              </a:rPr>
              <a:t>征</a:t>
            </a:r>
            <a:endParaRPr lang="en-US" altLang="zh-CN" sz="3200" b="1" dirty="0" smtClean="0">
              <a:solidFill>
                <a:srgbClr val="C00000"/>
              </a:solidFill>
            </a:endParaRPr>
          </a:p>
          <a:p>
            <a:r>
              <a:rPr lang="zh-CN" altLang="en-US" sz="3200" b="1" dirty="0" smtClean="0">
                <a:solidFill>
                  <a:srgbClr val="C00000"/>
                </a:solidFill>
              </a:rPr>
              <a:t>四</a:t>
            </a:r>
            <a:endParaRPr lang="en-US" altLang="zh-CN" sz="3200" b="1" dirty="0" smtClean="0">
              <a:solidFill>
                <a:srgbClr val="C00000"/>
              </a:solidFill>
            </a:endParaRPr>
          </a:p>
          <a:p>
            <a:r>
              <a:rPr lang="zh-CN" altLang="en-US" sz="3200" b="1" dirty="0" smtClean="0">
                <a:solidFill>
                  <a:srgbClr val="C00000"/>
                </a:solidFill>
              </a:rPr>
              <a:t>郎</a:t>
            </a:r>
            <a:endParaRPr lang="zh-CN" altLang="en-US" sz="3200" b="1" dirty="0">
              <a:solidFill>
                <a:srgbClr val="C00000"/>
              </a:solidFill>
            </a:endParaRPr>
          </a:p>
        </p:txBody>
      </p:sp>
      <p:sp>
        <p:nvSpPr>
          <p:cNvPr id="9" name="矩形 8"/>
          <p:cNvSpPr/>
          <p:nvPr/>
        </p:nvSpPr>
        <p:spPr>
          <a:xfrm>
            <a:off x="5601225" y="1050846"/>
            <a:ext cx="647934" cy="2862322"/>
          </a:xfrm>
          <a:prstGeom prst="rect">
            <a:avLst/>
          </a:prstGeom>
        </p:spPr>
        <p:txBody>
          <a:bodyPr wrap="none">
            <a:spAutoFit/>
          </a:bodyPr>
          <a:lstStyle/>
          <a:p>
            <a:r>
              <a:rPr lang="zh-CN" altLang="en-US" sz="3600" b="1" dirty="0" smtClean="0">
                <a:solidFill>
                  <a:srgbClr val="C00000"/>
                </a:solidFill>
              </a:rPr>
              <a:t>木</a:t>
            </a:r>
            <a:endParaRPr lang="en-US" altLang="zh-CN" sz="3600" b="1" dirty="0" smtClean="0">
              <a:solidFill>
                <a:srgbClr val="C00000"/>
              </a:solidFill>
            </a:endParaRPr>
          </a:p>
          <a:p>
            <a:r>
              <a:rPr lang="zh-CN" altLang="en-US" sz="3600" b="1" dirty="0" smtClean="0">
                <a:solidFill>
                  <a:srgbClr val="C00000"/>
                </a:solidFill>
              </a:rPr>
              <a:t>村</a:t>
            </a:r>
            <a:endParaRPr lang="en-US" altLang="zh-CN" sz="3600" b="1" dirty="0" smtClean="0">
              <a:solidFill>
                <a:srgbClr val="C00000"/>
              </a:solidFill>
            </a:endParaRPr>
          </a:p>
          <a:p>
            <a:r>
              <a:rPr lang="zh-CN" altLang="en-US" sz="3600" b="1" dirty="0" smtClean="0">
                <a:solidFill>
                  <a:srgbClr val="C00000"/>
                </a:solidFill>
              </a:rPr>
              <a:t>兵</a:t>
            </a:r>
            <a:endParaRPr lang="en-US" altLang="zh-CN" sz="3600" b="1" dirty="0" smtClean="0">
              <a:solidFill>
                <a:srgbClr val="C00000"/>
              </a:solidFill>
            </a:endParaRPr>
          </a:p>
          <a:p>
            <a:r>
              <a:rPr lang="zh-CN" altLang="en-US" sz="3600" b="1" dirty="0" smtClean="0">
                <a:solidFill>
                  <a:srgbClr val="C00000"/>
                </a:solidFill>
              </a:rPr>
              <a:t>太</a:t>
            </a:r>
            <a:endParaRPr lang="en-US" altLang="zh-CN" sz="3600" b="1" dirty="0" smtClean="0">
              <a:solidFill>
                <a:srgbClr val="C00000"/>
              </a:solidFill>
            </a:endParaRPr>
          </a:p>
          <a:p>
            <a:r>
              <a:rPr lang="zh-CN" altLang="en-US" sz="3600" b="1" dirty="0" smtClean="0">
                <a:solidFill>
                  <a:srgbClr val="C00000"/>
                </a:solidFill>
              </a:rPr>
              <a:t>郎</a:t>
            </a:r>
            <a:endParaRPr lang="zh-CN" altLang="en-US" sz="3600" b="1" dirty="0">
              <a:solidFill>
                <a:srgbClr val="C00000"/>
              </a:solidFill>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78" y="954887"/>
            <a:ext cx="2286000" cy="2933700"/>
          </a:xfrm>
          <a:prstGeom prst="rect">
            <a:avLst/>
          </a:prstGeom>
        </p:spPr>
      </p:pic>
      <p:sp>
        <p:nvSpPr>
          <p:cNvPr id="11" name="矩形 10"/>
          <p:cNvSpPr/>
          <p:nvPr/>
        </p:nvSpPr>
        <p:spPr>
          <a:xfrm>
            <a:off x="8600261" y="1298352"/>
            <a:ext cx="543739" cy="2246769"/>
          </a:xfrm>
          <a:prstGeom prst="rect">
            <a:avLst/>
          </a:prstGeom>
        </p:spPr>
        <p:txBody>
          <a:bodyPr wrap="none">
            <a:spAutoFit/>
          </a:bodyPr>
          <a:lstStyle/>
          <a:p>
            <a:pPr algn="r"/>
            <a:r>
              <a:rPr lang="zh-CN" altLang="en-US" sz="2800" b="1" dirty="0" smtClean="0">
                <a:solidFill>
                  <a:srgbClr val="C00000"/>
                </a:solidFill>
              </a:rPr>
              <a:t>土</a:t>
            </a:r>
            <a:endParaRPr lang="en-US" altLang="zh-CN" sz="2800" b="1" dirty="0" smtClean="0">
              <a:solidFill>
                <a:srgbClr val="C00000"/>
              </a:solidFill>
            </a:endParaRPr>
          </a:p>
          <a:p>
            <a:pPr algn="r"/>
            <a:r>
              <a:rPr lang="zh-CN" altLang="en-US" sz="2800" b="1" dirty="0" smtClean="0">
                <a:solidFill>
                  <a:srgbClr val="C00000"/>
                </a:solidFill>
              </a:rPr>
              <a:t>肥</a:t>
            </a:r>
            <a:endParaRPr lang="en-US" altLang="zh-CN" sz="2800" b="1" dirty="0" smtClean="0">
              <a:solidFill>
                <a:srgbClr val="C00000"/>
              </a:solidFill>
            </a:endParaRPr>
          </a:p>
          <a:p>
            <a:pPr algn="r"/>
            <a:r>
              <a:rPr lang="zh-CN" altLang="en-US" sz="2800" b="1" dirty="0" smtClean="0">
                <a:solidFill>
                  <a:srgbClr val="C00000"/>
                </a:solidFill>
              </a:rPr>
              <a:t>原</a:t>
            </a:r>
            <a:endParaRPr lang="en-US" altLang="zh-CN" sz="2800" b="1" dirty="0" smtClean="0">
              <a:solidFill>
                <a:srgbClr val="C00000"/>
              </a:solidFill>
            </a:endParaRPr>
          </a:p>
          <a:p>
            <a:pPr algn="r"/>
            <a:r>
              <a:rPr lang="zh-CN" altLang="en-US" sz="2800" b="1" dirty="0" smtClean="0">
                <a:solidFill>
                  <a:srgbClr val="C00000"/>
                </a:solidFill>
              </a:rPr>
              <a:t>贤</a:t>
            </a:r>
            <a:endParaRPr lang="en-US" altLang="zh-CN" sz="2800" b="1" dirty="0" smtClean="0">
              <a:solidFill>
                <a:srgbClr val="C00000"/>
              </a:solidFill>
            </a:endParaRPr>
          </a:p>
          <a:p>
            <a:pPr algn="r"/>
            <a:r>
              <a:rPr lang="zh-CN" altLang="en-US" sz="2800" b="1" dirty="0" smtClean="0">
                <a:solidFill>
                  <a:srgbClr val="C00000"/>
                </a:solidFill>
              </a:rPr>
              <a:t>二</a:t>
            </a:r>
            <a:endParaRPr lang="zh-CN" altLang="en-US" sz="2800" b="1" dirty="0">
              <a:solidFill>
                <a:srgbClr val="C00000"/>
              </a:solidFill>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523" y="1149624"/>
            <a:ext cx="2325136" cy="2821165"/>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74116"/>
            <a:ext cx="2229435" cy="2608440"/>
          </a:xfrm>
          <a:prstGeom prst="rect">
            <a:avLst/>
          </a:prstGeom>
        </p:spPr>
      </p:pic>
      <p:sp>
        <p:nvSpPr>
          <p:cNvPr id="15" name="矩形 14"/>
          <p:cNvSpPr/>
          <p:nvPr/>
        </p:nvSpPr>
        <p:spPr>
          <a:xfrm>
            <a:off x="2229435" y="4653136"/>
            <a:ext cx="596638" cy="2062103"/>
          </a:xfrm>
          <a:prstGeom prst="rect">
            <a:avLst/>
          </a:prstGeom>
        </p:spPr>
        <p:txBody>
          <a:bodyPr wrap="none">
            <a:spAutoFit/>
          </a:bodyPr>
          <a:lstStyle/>
          <a:p>
            <a:r>
              <a:rPr lang="zh-CN" altLang="en-US" sz="3200" b="1" dirty="0" smtClean="0">
                <a:solidFill>
                  <a:srgbClr val="C00000"/>
                </a:solidFill>
              </a:rPr>
              <a:t>东</a:t>
            </a:r>
            <a:endParaRPr lang="en-US" altLang="zh-CN" sz="3200" b="1" dirty="0" smtClean="0">
              <a:solidFill>
                <a:srgbClr val="C00000"/>
              </a:solidFill>
            </a:endParaRPr>
          </a:p>
          <a:p>
            <a:r>
              <a:rPr lang="zh-CN" altLang="en-US" sz="3200" b="1" dirty="0" smtClean="0">
                <a:solidFill>
                  <a:srgbClr val="C00000"/>
                </a:solidFill>
              </a:rPr>
              <a:t>条</a:t>
            </a:r>
            <a:endParaRPr lang="en-US" altLang="zh-CN" sz="3200" b="1" dirty="0" smtClean="0">
              <a:solidFill>
                <a:srgbClr val="C00000"/>
              </a:solidFill>
            </a:endParaRPr>
          </a:p>
          <a:p>
            <a:r>
              <a:rPr lang="zh-CN" altLang="en-US" sz="3200" b="1" dirty="0" smtClean="0">
                <a:solidFill>
                  <a:srgbClr val="C00000"/>
                </a:solidFill>
              </a:rPr>
              <a:t>英</a:t>
            </a:r>
            <a:endParaRPr lang="en-US" altLang="zh-CN" sz="3200" b="1" dirty="0" smtClean="0">
              <a:solidFill>
                <a:srgbClr val="C00000"/>
              </a:solidFill>
            </a:endParaRPr>
          </a:p>
          <a:p>
            <a:r>
              <a:rPr lang="zh-CN" altLang="en-US" sz="3200" b="1" dirty="0" smtClean="0">
                <a:solidFill>
                  <a:srgbClr val="C00000"/>
                </a:solidFill>
              </a:rPr>
              <a:t>机</a:t>
            </a:r>
            <a:endParaRPr lang="zh-CN" altLang="en-US" sz="3200" dirty="0"/>
          </a:p>
        </p:txBody>
      </p:sp>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2078" y="4228063"/>
            <a:ext cx="2134018" cy="2680927"/>
          </a:xfrm>
          <a:prstGeom prst="rect">
            <a:avLst/>
          </a:prstGeom>
        </p:spPr>
      </p:pic>
      <p:sp>
        <p:nvSpPr>
          <p:cNvPr id="17" name="矩形 16"/>
          <p:cNvSpPr/>
          <p:nvPr/>
        </p:nvSpPr>
        <p:spPr>
          <a:xfrm>
            <a:off x="5436096" y="4626382"/>
            <a:ext cx="595035" cy="2062103"/>
          </a:xfrm>
          <a:prstGeom prst="rect">
            <a:avLst/>
          </a:prstGeom>
        </p:spPr>
        <p:txBody>
          <a:bodyPr wrap="none">
            <a:spAutoFit/>
          </a:bodyPr>
          <a:lstStyle/>
          <a:p>
            <a:r>
              <a:rPr lang="zh-CN" altLang="en-US" sz="3200" b="1" dirty="0" smtClean="0">
                <a:solidFill>
                  <a:srgbClr val="C00000"/>
                </a:solidFill>
              </a:rPr>
              <a:t>松</a:t>
            </a:r>
            <a:endParaRPr lang="en-US" altLang="zh-CN" sz="3200" b="1" dirty="0" smtClean="0">
              <a:solidFill>
                <a:srgbClr val="C00000"/>
              </a:solidFill>
            </a:endParaRPr>
          </a:p>
          <a:p>
            <a:r>
              <a:rPr lang="zh-CN" altLang="en-US" sz="3200" b="1" dirty="0" smtClean="0">
                <a:solidFill>
                  <a:srgbClr val="C00000"/>
                </a:solidFill>
              </a:rPr>
              <a:t>井</a:t>
            </a:r>
            <a:endParaRPr lang="en-US" altLang="zh-CN" sz="3200" b="1" dirty="0" smtClean="0">
              <a:solidFill>
                <a:srgbClr val="C00000"/>
              </a:solidFill>
            </a:endParaRPr>
          </a:p>
          <a:p>
            <a:r>
              <a:rPr lang="zh-CN" altLang="en-US" sz="3200" b="1" dirty="0" smtClean="0">
                <a:solidFill>
                  <a:srgbClr val="C00000"/>
                </a:solidFill>
              </a:rPr>
              <a:t>石</a:t>
            </a:r>
            <a:endParaRPr lang="en-US" altLang="zh-CN" sz="3200" b="1" dirty="0" smtClean="0">
              <a:solidFill>
                <a:srgbClr val="C00000"/>
              </a:solidFill>
            </a:endParaRPr>
          </a:p>
          <a:p>
            <a:r>
              <a:rPr lang="zh-CN" altLang="en-US" sz="3200" b="1" dirty="0" smtClean="0">
                <a:solidFill>
                  <a:srgbClr val="C00000"/>
                </a:solidFill>
              </a:rPr>
              <a:t>根</a:t>
            </a:r>
            <a:endParaRPr lang="zh-CN" altLang="en-US" sz="3200" b="1" dirty="0">
              <a:solidFill>
                <a:srgbClr val="C00000"/>
              </a:solidFill>
            </a:endParaRPr>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9477" y="4199611"/>
            <a:ext cx="2154258" cy="2757450"/>
          </a:xfrm>
          <a:prstGeom prst="rect">
            <a:avLst/>
          </a:prstGeom>
        </p:spPr>
      </p:pic>
      <p:sp>
        <p:nvSpPr>
          <p:cNvPr id="19" name="矩形 18"/>
          <p:cNvSpPr/>
          <p:nvPr/>
        </p:nvSpPr>
        <p:spPr>
          <a:xfrm>
            <a:off x="8484911" y="4568787"/>
            <a:ext cx="647934" cy="1754326"/>
          </a:xfrm>
          <a:prstGeom prst="rect">
            <a:avLst/>
          </a:prstGeom>
        </p:spPr>
        <p:txBody>
          <a:bodyPr wrap="none">
            <a:spAutoFit/>
          </a:bodyPr>
          <a:lstStyle/>
          <a:p>
            <a:r>
              <a:rPr lang="zh-CN" altLang="en-US" sz="3600" b="1" dirty="0" smtClean="0">
                <a:solidFill>
                  <a:srgbClr val="C00000"/>
                </a:solidFill>
              </a:rPr>
              <a:t>武</a:t>
            </a:r>
            <a:endParaRPr lang="en-US" altLang="zh-CN" sz="3600" b="1" dirty="0" smtClean="0">
              <a:solidFill>
                <a:srgbClr val="C00000"/>
              </a:solidFill>
            </a:endParaRPr>
          </a:p>
          <a:p>
            <a:r>
              <a:rPr lang="zh-CN" altLang="en-US" sz="3600" b="1" dirty="0" smtClean="0">
                <a:solidFill>
                  <a:srgbClr val="C00000"/>
                </a:solidFill>
              </a:rPr>
              <a:t>藤</a:t>
            </a:r>
            <a:endParaRPr lang="en-US" altLang="zh-CN" sz="3600" b="1" dirty="0" smtClean="0">
              <a:solidFill>
                <a:srgbClr val="C00000"/>
              </a:solidFill>
            </a:endParaRPr>
          </a:p>
          <a:p>
            <a:r>
              <a:rPr lang="zh-CN" altLang="en-US" sz="3600" b="1" dirty="0" smtClean="0">
                <a:solidFill>
                  <a:srgbClr val="C00000"/>
                </a:solidFill>
              </a:rPr>
              <a:t>章</a:t>
            </a:r>
            <a:endParaRPr lang="zh-CN" altLang="en-US" sz="3600" b="1" dirty="0">
              <a:solidFill>
                <a:srgbClr val="C00000"/>
              </a:solidFill>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1" y="1144465"/>
            <a:ext cx="9144000" cy="5713535"/>
          </a:xfrm>
        </p:spPr>
        <p:txBody>
          <a:bodyPr>
            <a:normAutofit fontScale="85000" lnSpcReduction="20000"/>
          </a:bodyPr>
          <a:lstStyle/>
          <a:p>
            <a:pPr marL="0" indent="0">
              <a:buNone/>
            </a:pPr>
            <a:r>
              <a:rPr lang="zh-CN" altLang="en-US" sz="5200" b="1" dirty="0">
                <a:solidFill>
                  <a:srgbClr val="C00000"/>
                </a:solidFill>
              </a:rPr>
              <a:t>远东国际军事法庭战犯分类　</a:t>
            </a:r>
            <a:r>
              <a:rPr lang="zh-CN" altLang="en-US" dirty="0"/>
              <a:t>　</a:t>
            </a:r>
          </a:p>
          <a:p>
            <a:r>
              <a:rPr lang="zh-CN" altLang="en-US" b="1" dirty="0">
                <a:solidFill>
                  <a:srgbClr val="C00000"/>
                </a:solidFill>
              </a:rPr>
              <a:t>甲级战犯</a:t>
            </a:r>
            <a:r>
              <a:rPr lang="zh-CN" altLang="en-US" dirty="0"/>
              <a:t>为犯有</a:t>
            </a:r>
            <a:r>
              <a:rPr lang="zh-CN" altLang="en-US" dirty="0">
                <a:solidFill>
                  <a:srgbClr val="C00000"/>
                </a:solidFill>
              </a:rPr>
              <a:t>“破坏和平、发动侵略战争”</a:t>
            </a:r>
            <a:r>
              <a:rPr lang="zh-CN" altLang="en-US" dirty="0"/>
              <a:t>的战犯。详细控罪指：“作为</a:t>
            </a:r>
            <a:r>
              <a:rPr lang="zh-CN" altLang="en-US" dirty="0">
                <a:solidFill>
                  <a:srgbClr val="C00000"/>
                </a:solidFill>
              </a:rPr>
              <a:t>领袖、组织者、鼓动者或从犯</a:t>
            </a:r>
            <a:r>
              <a:rPr lang="zh-CN" altLang="en-US" dirty="0"/>
              <a:t>；策划、执行计划或秘密计划；发动侵略战争或违反国际条约之战争。</a:t>
            </a:r>
            <a:r>
              <a:rPr lang="zh-CN" altLang="en-US" dirty="0" smtClean="0"/>
              <a:t>” 甲级</a:t>
            </a:r>
            <a:r>
              <a:rPr lang="zh-CN" altLang="en-US" dirty="0"/>
              <a:t>战犯主要为掌握决策权力的军队或政府中之高层</a:t>
            </a:r>
            <a:r>
              <a:rPr lang="zh-CN" altLang="en-US" dirty="0" smtClean="0"/>
              <a:t>。</a:t>
            </a:r>
            <a:endParaRPr lang="en-US" altLang="zh-CN" dirty="0" smtClean="0"/>
          </a:p>
          <a:p>
            <a:endParaRPr lang="zh-CN" altLang="en-US" dirty="0"/>
          </a:p>
          <a:p>
            <a:r>
              <a:rPr lang="zh-CN" altLang="en-US" b="1" dirty="0">
                <a:solidFill>
                  <a:srgbClr val="C00000"/>
                </a:solidFill>
              </a:rPr>
              <a:t>乙级战犯</a:t>
            </a:r>
            <a:r>
              <a:rPr lang="zh-CN" altLang="en-US" dirty="0"/>
              <a:t>指犯有</a:t>
            </a:r>
            <a:r>
              <a:rPr lang="zh-CN" altLang="en-US" dirty="0">
                <a:solidFill>
                  <a:srgbClr val="C00000"/>
                </a:solidFill>
              </a:rPr>
              <a:t>“战争罪行”</a:t>
            </a:r>
            <a:r>
              <a:rPr lang="zh-CN" altLang="en-US" dirty="0"/>
              <a:t>，一般指控包括“下令、准许或容许虐待战俘或平民”或“故意或鲁莽疏忽责任，未有阻止暴行”。部份甲级战犯同时有被控以此“战争罪行”</a:t>
            </a:r>
            <a:r>
              <a:rPr lang="zh-CN" altLang="en-US" dirty="0" smtClean="0"/>
              <a:t>。</a:t>
            </a:r>
            <a:endParaRPr lang="en-US" altLang="zh-CN" dirty="0" smtClean="0"/>
          </a:p>
          <a:p>
            <a:endParaRPr lang="zh-CN" altLang="en-US" dirty="0"/>
          </a:p>
          <a:p>
            <a:r>
              <a:rPr lang="zh-CN" altLang="en-US" b="1" dirty="0">
                <a:solidFill>
                  <a:srgbClr val="C00000"/>
                </a:solidFill>
              </a:rPr>
              <a:t>丙级战犯</a:t>
            </a:r>
            <a:r>
              <a:rPr lang="zh-CN" altLang="en-US" dirty="0"/>
              <a:t>指犯有</a:t>
            </a:r>
            <a:r>
              <a:rPr lang="zh-CN" altLang="en-US" dirty="0">
                <a:solidFill>
                  <a:srgbClr val="C00000"/>
                </a:solidFill>
              </a:rPr>
              <a:t>“违反人道罪行”</a:t>
            </a:r>
            <a:r>
              <a:rPr lang="zh-CN" altLang="en-US" dirty="0"/>
              <a:t>，多数指控实际执行杀害或虐待者。</a:t>
            </a:r>
          </a:p>
          <a:p>
            <a:endParaRPr lang="zh-CN" altLang="en-US" dirty="0"/>
          </a:p>
        </p:txBody>
      </p:sp>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0"/>
            <a:ext cx="7056784" cy="1066130"/>
          </a:xfrm>
        </p:spPr>
        <p:txBody>
          <a:bodyPr>
            <a:noAutofit/>
          </a:body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、下</a:t>
            </a:r>
            <a:r>
              <a:rPr lang="zh-CN" altLang="en-US" sz="4000" b="1" dirty="0">
                <a:solidFill>
                  <a:srgbClr val="C00000"/>
                </a:solidFill>
                <a:latin typeface="华文中宋" pitchFamily="2" charset="-122"/>
                <a:ea typeface="华文中宋" pitchFamily="2" charset="-122"/>
              </a:rPr>
              <a:t>克上的文化与暗杀首相</a:t>
            </a:r>
          </a:p>
        </p:txBody>
      </p:sp>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3" y="1145420"/>
            <a:ext cx="3960440" cy="5077487"/>
          </a:xfrm>
        </p:spPr>
      </p:pic>
      <p:sp>
        <p:nvSpPr>
          <p:cNvPr id="6" name="矩形 5"/>
          <p:cNvSpPr/>
          <p:nvPr/>
        </p:nvSpPr>
        <p:spPr>
          <a:xfrm>
            <a:off x="1115616" y="6244709"/>
            <a:ext cx="2244525" cy="584775"/>
          </a:xfrm>
          <a:prstGeom prst="rect">
            <a:avLst/>
          </a:prstGeom>
        </p:spPr>
        <p:txBody>
          <a:bodyPr wrap="none">
            <a:spAutoFit/>
          </a:bodyPr>
          <a:lstStyle/>
          <a:p>
            <a:r>
              <a:rPr lang="zh-CN" altLang="en-US" sz="3200" b="1" dirty="0">
                <a:solidFill>
                  <a:srgbClr val="C00000"/>
                </a:solidFill>
              </a:rPr>
              <a:t>鬼狐犬养毅</a:t>
            </a:r>
          </a:p>
        </p:txBody>
      </p:sp>
      <p:sp>
        <p:nvSpPr>
          <p:cNvPr id="7" name="矩形 6"/>
          <p:cNvSpPr/>
          <p:nvPr/>
        </p:nvSpPr>
        <p:spPr>
          <a:xfrm>
            <a:off x="4139951" y="1628800"/>
            <a:ext cx="4834691" cy="4401205"/>
          </a:xfrm>
          <a:prstGeom prst="rect">
            <a:avLst/>
          </a:prstGeom>
        </p:spPr>
        <p:txBody>
          <a:bodyPr wrap="square">
            <a:spAutoFit/>
          </a:bodyPr>
          <a:lstStyle/>
          <a:p>
            <a:r>
              <a:rPr lang="zh-CN" altLang="en-US" sz="2800" b="1" dirty="0"/>
              <a:t>日本第</a:t>
            </a:r>
            <a:r>
              <a:rPr lang="en-US" altLang="zh-CN" sz="2800" b="1" dirty="0"/>
              <a:t>29</a:t>
            </a:r>
            <a:r>
              <a:rPr lang="zh-CN" altLang="en-US" sz="2800" b="1" dirty="0"/>
              <a:t>任首相（</a:t>
            </a:r>
            <a:r>
              <a:rPr lang="en-US" altLang="zh-CN" sz="2800" b="1" dirty="0"/>
              <a:t>1931.12-1932.5</a:t>
            </a:r>
            <a:r>
              <a:rPr lang="zh-CN" altLang="en-US" sz="2800" b="1" dirty="0"/>
              <a:t>），立宪政友会第</a:t>
            </a:r>
            <a:r>
              <a:rPr lang="en-US" altLang="zh-CN" sz="2800" b="1" dirty="0"/>
              <a:t>6</a:t>
            </a:r>
            <a:r>
              <a:rPr lang="zh-CN" altLang="en-US" sz="2800" b="1" dirty="0"/>
              <a:t>任总裁</a:t>
            </a:r>
            <a:r>
              <a:rPr lang="zh-CN" altLang="en-US" sz="2800" b="1" dirty="0" smtClean="0"/>
              <a:t>。</a:t>
            </a:r>
            <a:r>
              <a:rPr lang="zh-CN" altLang="en-US" sz="2800" b="1" dirty="0" smtClean="0">
                <a:solidFill>
                  <a:srgbClr val="C00000"/>
                </a:solidFill>
              </a:rPr>
              <a:t>孙中山</a:t>
            </a:r>
            <a:r>
              <a:rPr lang="zh-CN" altLang="en-US" sz="2800" b="1" dirty="0">
                <a:solidFill>
                  <a:srgbClr val="C00000"/>
                </a:solidFill>
              </a:rPr>
              <a:t>的革命密友</a:t>
            </a:r>
            <a:r>
              <a:rPr lang="zh-CN" altLang="en-US" sz="2800" b="1" dirty="0"/>
              <a:t>。绰号鬼狐，满洲事变后想用东北形式上的主权同中国换取东北经济利益的实际支配权，被一伙没有政治头脑、不讲“游戏规则”、不按常理出牌，整天喊打喊杀的日本激进军人明火执仗地闯入首相官邸杀害。</a:t>
            </a: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2" y="836712"/>
            <a:ext cx="4353694" cy="5397142"/>
          </a:xfrm>
        </p:spPr>
      </p:pic>
      <p:sp>
        <p:nvSpPr>
          <p:cNvPr id="6" name="标题 1"/>
          <p:cNvSpPr txBox="1">
            <a:spLocks/>
          </p:cNvSpPr>
          <p:nvPr/>
        </p:nvSpPr>
        <p:spPr>
          <a:xfrm>
            <a:off x="-180528" y="0"/>
            <a:ext cx="7056784"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3</a:t>
            </a:r>
            <a:r>
              <a:rPr lang="zh-CN" altLang="en-US" sz="4000" b="1" dirty="0" smtClean="0">
                <a:solidFill>
                  <a:srgbClr val="C00000"/>
                </a:solidFill>
                <a:latin typeface="华文中宋" pitchFamily="2" charset="-122"/>
                <a:ea typeface="华文中宋" pitchFamily="2" charset="-122"/>
              </a:rPr>
              <a:t>、下克上的文化与暗杀首相</a:t>
            </a:r>
            <a:endParaRPr lang="zh-CN" altLang="en-US" sz="4000" b="1" dirty="0">
              <a:solidFill>
                <a:srgbClr val="C00000"/>
              </a:solidFill>
              <a:latin typeface="华文中宋" pitchFamily="2" charset="-122"/>
              <a:ea typeface="华文中宋" pitchFamily="2" charset="-122"/>
            </a:endParaRPr>
          </a:p>
        </p:txBody>
      </p:sp>
      <p:sp>
        <p:nvSpPr>
          <p:cNvPr id="9" name="矩形 8"/>
          <p:cNvSpPr/>
          <p:nvPr/>
        </p:nvSpPr>
        <p:spPr>
          <a:xfrm>
            <a:off x="899592" y="6150114"/>
            <a:ext cx="2757486" cy="707886"/>
          </a:xfrm>
          <a:prstGeom prst="rect">
            <a:avLst/>
          </a:prstGeom>
        </p:spPr>
        <p:txBody>
          <a:bodyPr wrap="none">
            <a:spAutoFit/>
          </a:bodyPr>
          <a:lstStyle/>
          <a:p>
            <a:r>
              <a:rPr lang="zh-CN" altLang="en-US" sz="4000" b="1" dirty="0">
                <a:solidFill>
                  <a:srgbClr val="C00000"/>
                </a:solidFill>
              </a:rPr>
              <a:t>若槻礼次郎</a:t>
            </a:r>
            <a:endParaRPr lang="zh-CN" altLang="en-US" sz="4000" dirty="0">
              <a:solidFill>
                <a:srgbClr val="C00000"/>
              </a:solidFill>
            </a:endParaRPr>
          </a:p>
        </p:txBody>
      </p:sp>
      <p:sp>
        <p:nvSpPr>
          <p:cNvPr id="10" name="矩形 9"/>
          <p:cNvSpPr/>
          <p:nvPr/>
        </p:nvSpPr>
        <p:spPr>
          <a:xfrm>
            <a:off x="4402643" y="1970245"/>
            <a:ext cx="4572000" cy="3970318"/>
          </a:xfrm>
          <a:prstGeom prst="rect">
            <a:avLst/>
          </a:prstGeom>
        </p:spPr>
        <p:txBody>
          <a:bodyPr>
            <a:spAutoFit/>
          </a:bodyPr>
          <a:lstStyle/>
          <a:p>
            <a:r>
              <a:rPr lang="zh-CN" altLang="en-US" sz="3600" b="1" dirty="0" smtClean="0"/>
              <a:t>日本</a:t>
            </a:r>
            <a:r>
              <a:rPr lang="zh-CN" altLang="en-US" sz="3600" b="1" dirty="0"/>
              <a:t>第</a:t>
            </a:r>
            <a:r>
              <a:rPr lang="en-US" altLang="zh-CN" sz="3600" b="1" dirty="0"/>
              <a:t>25</a:t>
            </a:r>
            <a:r>
              <a:rPr lang="zh-CN" altLang="en-US" sz="3600" b="1" dirty="0"/>
              <a:t>任和第</a:t>
            </a:r>
            <a:r>
              <a:rPr lang="en-US" altLang="zh-CN" sz="3600" b="1" dirty="0"/>
              <a:t>28</a:t>
            </a:r>
            <a:r>
              <a:rPr lang="zh-CN" altLang="en-US" sz="3600" b="1" dirty="0"/>
              <a:t>任首相（</a:t>
            </a:r>
            <a:r>
              <a:rPr lang="en-US" altLang="zh-CN" sz="3600" b="1" dirty="0"/>
              <a:t>1926</a:t>
            </a:r>
            <a:r>
              <a:rPr lang="zh-CN" altLang="en-US" sz="3600" b="1" dirty="0"/>
              <a:t>年</a:t>
            </a:r>
            <a:r>
              <a:rPr lang="en-US" altLang="zh-CN" sz="3600" b="1" dirty="0"/>
              <a:t>1</a:t>
            </a:r>
            <a:r>
              <a:rPr lang="zh-CN" altLang="en-US" sz="3600" b="1" dirty="0"/>
              <a:t>月</a:t>
            </a:r>
            <a:r>
              <a:rPr lang="en-US" altLang="zh-CN" sz="3600" b="1" dirty="0"/>
              <a:t>30</a:t>
            </a:r>
            <a:r>
              <a:rPr lang="zh-CN" altLang="en-US" sz="3600" b="1" dirty="0"/>
              <a:t>日</a:t>
            </a:r>
            <a:r>
              <a:rPr lang="en-US" altLang="zh-CN" sz="3600" b="1" dirty="0"/>
              <a:t>—1927</a:t>
            </a:r>
            <a:r>
              <a:rPr lang="zh-CN" altLang="en-US" sz="3600" b="1" dirty="0"/>
              <a:t>年</a:t>
            </a:r>
            <a:r>
              <a:rPr lang="en-US" altLang="zh-CN" sz="3600" b="1" dirty="0"/>
              <a:t>4</a:t>
            </a:r>
            <a:r>
              <a:rPr lang="zh-CN" altLang="en-US" sz="3600" b="1" dirty="0"/>
              <a:t>月</a:t>
            </a:r>
            <a:r>
              <a:rPr lang="en-US" altLang="zh-CN" sz="3600" b="1" dirty="0"/>
              <a:t>20</a:t>
            </a:r>
            <a:r>
              <a:rPr lang="zh-CN" altLang="en-US" sz="3600" b="1" dirty="0"/>
              <a:t>日，</a:t>
            </a:r>
            <a:r>
              <a:rPr lang="en-US" altLang="zh-CN" sz="3600" b="1" dirty="0"/>
              <a:t>1931</a:t>
            </a:r>
            <a:r>
              <a:rPr lang="zh-CN" altLang="en-US" sz="3600" b="1" dirty="0"/>
              <a:t>年</a:t>
            </a:r>
            <a:r>
              <a:rPr lang="en-US" altLang="zh-CN" sz="3600" b="1" dirty="0"/>
              <a:t>4</a:t>
            </a:r>
            <a:r>
              <a:rPr lang="zh-CN" altLang="en-US" sz="3600" b="1" dirty="0"/>
              <a:t>月</a:t>
            </a:r>
            <a:r>
              <a:rPr lang="en-US" altLang="zh-CN" sz="3600" b="1" dirty="0"/>
              <a:t>14</a:t>
            </a:r>
            <a:r>
              <a:rPr lang="zh-CN" altLang="en-US" sz="3600" b="1" dirty="0"/>
              <a:t>日</a:t>
            </a:r>
            <a:r>
              <a:rPr lang="en-US" altLang="zh-CN" sz="3600" b="1" dirty="0"/>
              <a:t>—12</a:t>
            </a:r>
            <a:r>
              <a:rPr lang="zh-CN" altLang="en-US" sz="3600" b="1" dirty="0"/>
              <a:t>月</a:t>
            </a:r>
            <a:r>
              <a:rPr lang="en-US" altLang="zh-CN" sz="3600" b="1" dirty="0"/>
              <a:t>13</a:t>
            </a:r>
            <a:r>
              <a:rPr lang="zh-CN" altLang="en-US" sz="3600" b="1" dirty="0"/>
              <a:t>日）。号克堂，岛根县人。帝国大学法科毕业。</a:t>
            </a: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70" y="0"/>
            <a:ext cx="3940498" cy="1066130"/>
          </a:xfrm>
        </p:spPr>
        <p:txBody>
          <a:bodyPr>
            <a:noAutofit/>
          </a:bodyPr>
          <a:lstStyle/>
          <a:p>
            <a:r>
              <a:rPr lang="en-US" altLang="zh-CN" sz="4000" b="1" dirty="0" smtClean="0">
                <a:solidFill>
                  <a:srgbClr val="C00000"/>
                </a:solidFill>
                <a:latin typeface="华文中宋" pitchFamily="2" charset="-122"/>
                <a:ea typeface="华文中宋" pitchFamily="2" charset="-122"/>
              </a:rPr>
              <a:t>4</a:t>
            </a:r>
            <a:r>
              <a:rPr lang="zh-CN" altLang="en-US" sz="4000" b="1" dirty="0">
                <a:solidFill>
                  <a:srgbClr val="C00000"/>
                </a:solidFill>
                <a:latin typeface="华文中宋" pitchFamily="2" charset="-122"/>
                <a:ea typeface="华文中宋" pitchFamily="2" charset="-122"/>
              </a:rPr>
              <a:t>、二</a:t>
            </a:r>
            <a:r>
              <a:rPr lang="en-US" altLang="zh-CN" sz="4000" b="1" dirty="0">
                <a:solidFill>
                  <a:srgbClr val="C00000"/>
                </a:solidFill>
                <a:latin typeface="华文中宋" pitchFamily="2" charset="-122"/>
                <a:ea typeface="华文中宋" pitchFamily="2" charset="-122"/>
              </a:rPr>
              <a:t>•</a:t>
            </a:r>
            <a:r>
              <a:rPr lang="zh-CN" altLang="en-US" sz="4000" b="1" dirty="0">
                <a:solidFill>
                  <a:srgbClr val="C00000"/>
                </a:solidFill>
                <a:latin typeface="华文中宋" pitchFamily="2" charset="-122"/>
                <a:ea typeface="华文中宋" pitchFamily="2" charset="-122"/>
              </a:rPr>
              <a:t>二六兵变</a:t>
            </a:r>
          </a:p>
        </p:txBody>
      </p:sp>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144465"/>
            <a:ext cx="7776864" cy="5564778"/>
          </a:xfrm>
        </p:spPr>
      </p:pic>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16570" y="0"/>
            <a:ext cx="3940498"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smtClean="0">
                <a:solidFill>
                  <a:srgbClr val="C00000"/>
                </a:solidFill>
                <a:latin typeface="华文中宋" pitchFamily="2" charset="-122"/>
                <a:ea typeface="华文中宋" pitchFamily="2" charset="-122"/>
              </a:rPr>
              <a:t>4</a:t>
            </a:r>
            <a:r>
              <a:rPr lang="zh-CN" altLang="en-US" sz="4000" b="1" smtClean="0">
                <a:solidFill>
                  <a:srgbClr val="C00000"/>
                </a:solidFill>
                <a:latin typeface="华文中宋" pitchFamily="2" charset="-122"/>
                <a:ea typeface="华文中宋" pitchFamily="2" charset="-122"/>
              </a:rPr>
              <a:t>、二</a:t>
            </a:r>
            <a:r>
              <a:rPr lang="en-US" altLang="zh-CN" sz="4000" b="1" smtClean="0">
                <a:solidFill>
                  <a:srgbClr val="C00000"/>
                </a:solidFill>
                <a:latin typeface="华文中宋" pitchFamily="2" charset="-122"/>
                <a:ea typeface="华文中宋" pitchFamily="2" charset="-122"/>
              </a:rPr>
              <a:t>•</a:t>
            </a:r>
            <a:r>
              <a:rPr lang="zh-CN" altLang="en-US" sz="4000" b="1" smtClean="0">
                <a:solidFill>
                  <a:srgbClr val="C00000"/>
                </a:solidFill>
                <a:latin typeface="华文中宋" pitchFamily="2" charset="-122"/>
                <a:ea typeface="华文中宋" pitchFamily="2" charset="-122"/>
              </a:rPr>
              <a:t>二六兵变</a:t>
            </a:r>
            <a:endParaRPr lang="zh-CN" altLang="en-US" sz="4000" b="1" dirty="0">
              <a:solidFill>
                <a:srgbClr val="C00000"/>
              </a:solidFill>
              <a:latin typeface="华文中宋" pitchFamily="2" charset="-122"/>
              <a:ea typeface="华文中宋" pitchFamily="2" charset="-122"/>
            </a:endParaRPr>
          </a:p>
        </p:txBody>
      </p:sp>
      <p:pic>
        <p:nvPicPr>
          <p:cNvPr id="9" name="内容占位符 8">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504" y="908720"/>
            <a:ext cx="4032448" cy="5536543"/>
          </a:xfrm>
        </p:spPr>
      </p:pic>
      <p:sp>
        <p:nvSpPr>
          <p:cNvPr id="11" name="矩形 10"/>
          <p:cNvSpPr/>
          <p:nvPr/>
        </p:nvSpPr>
        <p:spPr>
          <a:xfrm>
            <a:off x="4211960" y="1484784"/>
            <a:ext cx="4572000" cy="4832092"/>
          </a:xfrm>
          <a:prstGeom prst="rect">
            <a:avLst/>
          </a:prstGeom>
        </p:spPr>
        <p:txBody>
          <a:bodyPr>
            <a:spAutoFit/>
          </a:bodyPr>
          <a:lstStyle/>
          <a:p>
            <a:r>
              <a:rPr lang="zh-CN" altLang="en-US" sz="2800" b="1" dirty="0">
                <a:solidFill>
                  <a:srgbClr val="C00000"/>
                </a:solidFill>
              </a:rPr>
              <a:t>冈田启介，（</a:t>
            </a:r>
            <a:r>
              <a:rPr lang="en-US" altLang="zh-CN" sz="2800" b="1" dirty="0">
                <a:solidFill>
                  <a:srgbClr val="C00000"/>
                </a:solidFill>
              </a:rPr>
              <a:t>1868</a:t>
            </a:r>
            <a:r>
              <a:rPr lang="zh-CN" altLang="en-US" sz="2800" b="1" dirty="0">
                <a:solidFill>
                  <a:srgbClr val="C00000"/>
                </a:solidFill>
              </a:rPr>
              <a:t>年</a:t>
            </a:r>
            <a:r>
              <a:rPr lang="en-US" altLang="zh-CN" sz="2800" b="1" dirty="0">
                <a:solidFill>
                  <a:srgbClr val="C00000"/>
                </a:solidFill>
              </a:rPr>
              <a:t>2</a:t>
            </a:r>
            <a:r>
              <a:rPr lang="zh-CN" altLang="en-US" sz="2800" b="1" dirty="0">
                <a:solidFill>
                  <a:srgbClr val="C00000"/>
                </a:solidFill>
              </a:rPr>
              <a:t>月</a:t>
            </a:r>
            <a:r>
              <a:rPr lang="en-US" altLang="zh-CN" sz="2800" b="1" dirty="0">
                <a:solidFill>
                  <a:srgbClr val="C00000"/>
                </a:solidFill>
              </a:rPr>
              <a:t>13</a:t>
            </a:r>
            <a:r>
              <a:rPr lang="zh-CN" altLang="en-US" sz="2800" b="1" dirty="0">
                <a:solidFill>
                  <a:srgbClr val="C00000"/>
                </a:solidFill>
              </a:rPr>
              <a:t>日</a:t>
            </a:r>
            <a:r>
              <a:rPr lang="en-US" altLang="zh-CN" sz="2800" b="1" dirty="0">
                <a:solidFill>
                  <a:srgbClr val="C00000"/>
                </a:solidFill>
              </a:rPr>
              <a:t>—1952</a:t>
            </a:r>
            <a:r>
              <a:rPr lang="zh-CN" altLang="en-US" sz="2800" b="1" dirty="0">
                <a:solidFill>
                  <a:srgbClr val="C00000"/>
                </a:solidFill>
              </a:rPr>
              <a:t>年</a:t>
            </a:r>
            <a:r>
              <a:rPr lang="en-US" altLang="zh-CN" sz="2800" b="1" dirty="0">
                <a:solidFill>
                  <a:srgbClr val="C00000"/>
                </a:solidFill>
              </a:rPr>
              <a:t>10</a:t>
            </a:r>
            <a:r>
              <a:rPr lang="zh-CN" altLang="en-US" sz="2800" b="1" dirty="0">
                <a:solidFill>
                  <a:srgbClr val="C00000"/>
                </a:solidFill>
              </a:rPr>
              <a:t>月</a:t>
            </a:r>
            <a:r>
              <a:rPr lang="en-US" altLang="zh-CN" sz="2800" b="1" dirty="0">
                <a:solidFill>
                  <a:srgbClr val="C00000"/>
                </a:solidFill>
              </a:rPr>
              <a:t>17</a:t>
            </a:r>
            <a:r>
              <a:rPr lang="zh-CN" altLang="en-US" sz="2800" b="1" dirty="0">
                <a:solidFill>
                  <a:srgbClr val="C00000"/>
                </a:solidFill>
              </a:rPr>
              <a:t>日），日本第</a:t>
            </a:r>
            <a:r>
              <a:rPr lang="en-US" altLang="zh-CN" sz="2800" b="1" dirty="0">
                <a:solidFill>
                  <a:srgbClr val="C00000"/>
                </a:solidFill>
              </a:rPr>
              <a:t>31</a:t>
            </a:r>
            <a:r>
              <a:rPr lang="zh-CN" altLang="en-US" sz="2800" b="1" dirty="0">
                <a:solidFill>
                  <a:srgbClr val="C00000"/>
                </a:solidFill>
              </a:rPr>
              <a:t>任首相（</a:t>
            </a:r>
            <a:r>
              <a:rPr lang="en-US" altLang="zh-CN" sz="2800" b="1" dirty="0">
                <a:solidFill>
                  <a:srgbClr val="C00000"/>
                </a:solidFill>
              </a:rPr>
              <a:t>1934</a:t>
            </a:r>
            <a:r>
              <a:rPr lang="zh-CN" altLang="en-US" sz="2800" b="1" dirty="0">
                <a:solidFill>
                  <a:srgbClr val="C00000"/>
                </a:solidFill>
              </a:rPr>
              <a:t>年</a:t>
            </a:r>
            <a:r>
              <a:rPr lang="en-US" altLang="zh-CN" sz="2800" b="1" dirty="0">
                <a:solidFill>
                  <a:srgbClr val="C00000"/>
                </a:solidFill>
              </a:rPr>
              <a:t>7</a:t>
            </a:r>
            <a:r>
              <a:rPr lang="zh-CN" altLang="en-US" sz="2800" b="1" dirty="0">
                <a:solidFill>
                  <a:srgbClr val="C00000"/>
                </a:solidFill>
              </a:rPr>
              <a:t>月</a:t>
            </a:r>
            <a:r>
              <a:rPr lang="en-US" altLang="zh-CN" sz="2800" b="1" dirty="0">
                <a:solidFill>
                  <a:srgbClr val="C00000"/>
                </a:solidFill>
              </a:rPr>
              <a:t>8</a:t>
            </a:r>
            <a:r>
              <a:rPr lang="zh-CN" altLang="en-US" sz="2800" b="1" dirty="0">
                <a:solidFill>
                  <a:srgbClr val="C00000"/>
                </a:solidFill>
              </a:rPr>
              <a:t>日 </a:t>
            </a:r>
            <a:r>
              <a:rPr lang="en-US" altLang="zh-CN" sz="2800" b="1" dirty="0">
                <a:solidFill>
                  <a:srgbClr val="C00000"/>
                </a:solidFill>
              </a:rPr>
              <a:t>– 1936</a:t>
            </a:r>
            <a:r>
              <a:rPr lang="zh-CN" altLang="en-US" sz="2800" b="1" dirty="0">
                <a:solidFill>
                  <a:srgbClr val="C00000"/>
                </a:solidFill>
              </a:rPr>
              <a:t>年</a:t>
            </a:r>
            <a:r>
              <a:rPr lang="en-US" altLang="zh-CN" sz="2800" b="1" dirty="0">
                <a:solidFill>
                  <a:srgbClr val="C00000"/>
                </a:solidFill>
              </a:rPr>
              <a:t>3</a:t>
            </a:r>
            <a:r>
              <a:rPr lang="zh-CN" altLang="en-US" sz="2800" b="1" dirty="0">
                <a:solidFill>
                  <a:srgbClr val="C00000"/>
                </a:solidFill>
              </a:rPr>
              <a:t>月</a:t>
            </a:r>
            <a:r>
              <a:rPr lang="en-US" altLang="zh-CN" sz="2800" b="1" dirty="0">
                <a:solidFill>
                  <a:srgbClr val="C00000"/>
                </a:solidFill>
              </a:rPr>
              <a:t>9</a:t>
            </a:r>
            <a:r>
              <a:rPr lang="zh-CN" altLang="en-US" sz="2800" b="1" dirty="0">
                <a:solidFill>
                  <a:srgbClr val="C00000"/>
                </a:solidFill>
              </a:rPr>
              <a:t>日）。出生于日本</a:t>
            </a:r>
            <a:r>
              <a:rPr lang="zh-CN" altLang="en-US" sz="2800" b="1" u="sng" dirty="0">
                <a:solidFill>
                  <a:srgbClr val="C00000"/>
                </a:solidFill>
              </a:rPr>
              <a:t>福井藩</a:t>
            </a:r>
            <a:r>
              <a:rPr lang="zh-CN" altLang="en-US" sz="2800" b="1" dirty="0">
                <a:solidFill>
                  <a:srgbClr val="C00000"/>
                </a:solidFill>
              </a:rPr>
              <a:t>（今</a:t>
            </a:r>
            <a:r>
              <a:rPr lang="zh-CN" altLang="en-US" sz="2800" b="1" u="sng" dirty="0">
                <a:solidFill>
                  <a:srgbClr val="C00000"/>
                </a:solidFill>
              </a:rPr>
              <a:t>福井县</a:t>
            </a:r>
            <a:r>
              <a:rPr lang="zh-CN" altLang="en-US" sz="2800" b="1" dirty="0">
                <a:solidFill>
                  <a:srgbClr val="C00000"/>
                </a:solidFill>
              </a:rPr>
              <a:t>）。</a:t>
            </a:r>
            <a:r>
              <a:rPr lang="zh-CN" altLang="en-US" sz="2800" b="1" u="sng" dirty="0">
                <a:solidFill>
                  <a:srgbClr val="C00000"/>
                </a:solidFill>
              </a:rPr>
              <a:t>日本海军大将</a:t>
            </a:r>
            <a:r>
              <a:rPr lang="zh-CN" altLang="en-US" sz="2800" b="1" dirty="0">
                <a:solidFill>
                  <a:srgbClr val="C00000"/>
                </a:solidFill>
              </a:rPr>
              <a:t>，海军大学毕业。参加过</a:t>
            </a:r>
            <a:r>
              <a:rPr lang="zh-CN" altLang="en-US" sz="2800" b="1" u="sng" dirty="0">
                <a:solidFill>
                  <a:srgbClr val="C00000"/>
                </a:solidFill>
              </a:rPr>
              <a:t>中日甲午战争</a:t>
            </a:r>
            <a:r>
              <a:rPr lang="zh-CN" altLang="en-US" sz="2800" b="1" dirty="0">
                <a:solidFill>
                  <a:srgbClr val="C00000"/>
                </a:solidFill>
              </a:rPr>
              <a:t>和日俄战争。</a:t>
            </a:r>
            <a:r>
              <a:rPr lang="en-US" altLang="zh-CN" sz="2800" b="1" dirty="0">
                <a:solidFill>
                  <a:srgbClr val="C00000"/>
                </a:solidFill>
              </a:rPr>
              <a:t>1936</a:t>
            </a:r>
            <a:r>
              <a:rPr lang="zh-CN" altLang="en-US" sz="2800" b="1" dirty="0">
                <a:solidFill>
                  <a:srgbClr val="C00000"/>
                </a:solidFill>
              </a:rPr>
              <a:t>年</a:t>
            </a:r>
            <a:r>
              <a:rPr lang="en-US" altLang="zh-CN" sz="2800" b="1" dirty="0">
                <a:solidFill>
                  <a:srgbClr val="C00000"/>
                </a:solidFill>
              </a:rPr>
              <a:t>2</a:t>
            </a:r>
            <a:r>
              <a:rPr lang="zh-CN" altLang="en-US" sz="2800" b="1" dirty="0">
                <a:solidFill>
                  <a:srgbClr val="C00000"/>
                </a:solidFill>
              </a:rPr>
              <a:t>月</a:t>
            </a:r>
            <a:r>
              <a:rPr lang="en-US" altLang="zh-CN" sz="2800" b="1" dirty="0">
                <a:solidFill>
                  <a:srgbClr val="C00000"/>
                </a:solidFill>
              </a:rPr>
              <a:t>26</a:t>
            </a:r>
            <a:r>
              <a:rPr lang="zh-CN" altLang="en-US" sz="2800" b="1" dirty="0">
                <a:solidFill>
                  <a:srgbClr val="C00000"/>
                </a:solidFill>
              </a:rPr>
              <a:t>日在二</a:t>
            </a:r>
            <a:r>
              <a:rPr lang="en-US" altLang="zh-CN" sz="2800" b="1" dirty="0">
                <a:solidFill>
                  <a:srgbClr val="C00000"/>
                </a:solidFill>
              </a:rPr>
              <a:t>·</a:t>
            </a:r>
            <a:r>
              <a:rPr lang="zh-CN" altLang="en-US" sz="2800" b="1" dirty="0">
                <a:solidFill>
                  <a:srgbClr val="C00000"/>
                </a:solidFill>
              </a:rPr>
              <a:t>二六事件中因兵变而倒台，从此开始了日本军部统治一切的历史。</a:t>
            </a: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0"/>
            <a:ext cx="6984776" cy="1066130"/>
          </a:xfrm>
        </p:spPr>
        <p:txBody>
          <a:bodyPr>
            <a:noAutofit/>
          </a:bodyPr>
          <a:lstStyle/>
          <a:p>
            <a:r>
              <a:rPr lang="en-US" altLang="zh-CN" sz="4000" b="1" dirty="0" smtClean="0">
                <a:solidFill>
                  <a:srgbClr val="C00000"/>
                </a:solidFill>
                <a:latin typeface="华文中宋" pitchFamily="2" charset="-122"/>
                <a:ea typeface="华文中宋" pitchFamily="2" charset="-122"/>
              </a:rPr>
              <a:t>5</a:t>
            </a:r>
            <a:r>
              <a:rPr lang="zh-CN" altLang="en-US" sz="4000" b="1" dirty="0">
                <a:solidFill>
                  <a:srgbClr val="C00000"/>
                </a:solidFill>
                <a:latin typeface="华文中宋" pitchFamily="2" charset="-122"/>
                <a:ea typeface="华文中宋" pitchFamily="2" charset="-122"/>
              </a:rPr>
              <a:t>、不同的境遇，不同的选择</a:t>
            </a:r>
          </a:p>
        </p:txBody>
      </p:sp>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p:txBody>
          <a:bodyPr/>
          <a:lstStyle/>
          <a:p>
            <a:r>
              <a:rPr lang="zh-CN" altLang="zh-CN" b="1" dirty="0"/>
              <a:t>首先，美国是自下而上的革命，德国跟日本全是自上而下的改革，缺乏民主政治的传统</a:t>
            </a:r>
            <a:r>
              <a:rPr lang="zh-CN" altLang="zh-CN" b="1" dirty="0" smtClean="0"/>
              <a:t>。</a:t>
            </a:r>
            <a:endParaRPr lang="en-US" altLang="zh-CN" b="1" dirty="0" smtClean="0"/>
          </a:p>
          <a:p>
            <a:r>
              <a:rPr lang="zh-CN" altLang="zh-CN" b="1" dirty="0"/>
              <a:t>其次，就是经济发展水平不同</a:t>
            </a:r>
            <a:r>
              <a:rPr lang="zh-CN" altLang="zh-CN" b="1" dirty="0" smtClean="0"/>
              <a:t>。</a:t>
            </a:r>
            <a:endParaRPr lang="en-US" altLang="zh-CN" b="1" dirty="0" smtClean="0"/>
          </a:p>
          <a:p>
            <a:r>
              <a:rPr lang="zh-CN" altLang="zh-CN" b="1" dirty="0"/>
              <a:t>第三，受凡尔赛——华盛顿体系的影响不同</a:t>
            </a:r>
            <a:r>
              <a:rPr lang="zh-CN" altLang="zh-CN" b="1" dirty="0" smtClean="0"/>
              <a:t>。</a:t>
            </a:r>
            <a:endParaRPr lang="en-US" altLang="zh-CN" b="1" dirty="0" smtClean="0"/>
          </a:p>
          <a:p>
            <a:r>
              <a:rPr lang="zh-CN" altLang="zh-CN" b="1" dirty="0"/>
              <a:t>此外，领导者的个人素质不同，决定了他采取的措施是不一样的。</a:t>
            </a:r>
            <a:endParaRPr lang="zh-CN" altLang="en-US" dirty="0"/>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20688" y="9748"/>
            <a:ext cx="6480720" cy="1066130"/>
          </a:xfrm>
        </p:spPr>
        <p:txBody>
          <a:bodyPr>
            <a:noAutofit/>
          </a:bodyPr>
          <a:lstStyle/>
          <a:p>
            <a:r>
              <a:rPr lang="en-US" altLang="zh-CN" sz="4000" b="1" dirty="0" smtClean="0">
                <a:solidFill>
                  <a:srgbClr val="C00000"/>
                </a:solidFill>
                <a:latin typeface="华文中宋" pitchFamily="2" charset="-122"/>
                <a:ea typeface="华文中宋" pitchFamily="2" charset="-122"/>
              </a:rPr>
              <a:t>1</a:t>
            </a:r>
            <a:r>
              <a:rPr lang="zh-CN" altLang="en-US" sz="4000" b="1" dirty="0">
                <a:solidFill>
                  <a:srgbClr val="C00000"/>
                </a:solidFill>
                <a:latin typeface="华文中宋" pitchFamily="2" charset="-122"/>
                <a:ea typeface="华文中宋" pitchFamily="2" charset="-122"/>
              </a:rPr>
              <a:t>、日本军部</a:t>
            </a:r>
          </a:p>
        </p:txBody>
      </p:sp>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4784"/>
            <a:ext cx="5108824" cy="4176464"/>
          </a:xfr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244" y="2096664"/>
            <a:ext cx="3888432" cy="4728333"/>
          </a:xfrm>
          <a:prstGeom prst="rect">
            <a:avLst/>
          </a:prstGeom>
        </p:spPr>
      </p:pic>
    </p:spTree>
    <p:extLst>
      <p:ext uri="{BB962C8B-B14F-4D97-AF65-F5344CB8AC3E}">
        <p14:creationId xmlns:p14="http://schemas.microsoft.com/office/powerpoint/2010/main" val="252113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、日本军部</a:t>
            </a:r>
            <a:endParaRPr lang="zh-CN" altLang="en-US" sz="4000" b="1" dirty="0">
              <a:solidFill>
                <a:srgbClr val="C00000"/>
              </a:solidFill>
              <a:latin typeface="华文中宋" pitchFamily="2" charset="-122"/>
              <a:ea typeface="华文中宋" pitchFamily="2" charset="-122"/>
            </a:endParaRPr>
          </a:p>
        </p:txBody>
      </p:sp>
      <p:pic>
        <p:nvPicPr>
          <p:cNvPr id="9" name="内容占位符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93372"/>
            <a:ext cx="3628371" cy="5133630"/>
          </a:xfrm>
        </p:spPr>
      </p:pic>
      <p:sp>
        <p:nvSpPr>
          <p:cNvPr id="10" name="矩形 9"/>
          <p:cNvSpPr/>
          <p:nvPr/>
        </p:nvSpPr>
        <p:spPr>
          <a:xfrm>
            <a:off x="0" y="6027002"/>
            <a:ext cx="3851920" cy="830997"/>
          </a:xfrm>
          <a:prstGeom prst="rect">
            <a:avLst/>
          </a:prstGeom>
        </p:spPr>
        <p:txBody>
          <a:bodyPr wrap="square">
            <a:spAutoFit/>
          </a:bodyPr>
          <a:lstStyle/>
          <a:p>
            <a:r>
              <a:rPr lang="zh-CN" altLang="en-US" sz="2400" b="1" dirty="0">
                <a:solidFill>
                  <a:srgbClr val="C00000"/>
                </a:solidFill>
              </a:rPr>
              <a:t>军部的缔造者，日本皇军之父山县有朋元帅</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1412775"/>
            <a:ext cx="5292080" cy="4033423"/>
          </a:xfrm>
          <a:prstGeom prst="rect">
            <a:avLst/>
          </a:prstGeom>
        </p:spPr>
      </p:pic>
      <p:sp>
        <p:nvSpPr>
          <p:cNvPr id="12" name="矩形 11"/>
          <p:cNvSpPr/>
          <p:nvPr/>
        </p:nvSpPr>
        <p:spPr>
          <a:xfrm>
            <a:off x="3777630" y="5842336"/>
            <a:ext cx="5248553" cy="523220"/>
          </a:xfrm>
          <a:prstGeom prst="rect">
            <a:avLst/>
          </a:prstGeom>
        </p:spPr>
        <p:txBody>
          <a:bodyPr wrap="none">
            <a:spAutoFit/>
          </a:bodyPr>
          <a:lstStyle/>
          <a:p>
            <a:r>
              <a:rPr lang="zh-CN" altLang="zh-CN" sz="2800" b="1" dirty="0" smtClean="0">
                <a:solidFill>
                  <a:srgbClr val="C00000"/>
                </a:solidFill>
              </a:rPr>
              <a:t>大本营（</a:t>
            </a:r>
            <a:r>
              <a:rPr lang="zh-CN" altLang="zh-CN" sz="2800" b="1" dirty="0">
                <a:solidFill>
                  <a:srgbClr val="C00000"/>
                </a:solidFill>
              </a:rPr>
              <a:t>陆军），1942年1月3日</a:t>
            </a:r>
            <a:endParaRPr lang="zh-CN" altLang="en-US" sz="2800" b="1" dirty="0">
              <a:solidFill>
                <a:srgbClr val="C00000"/>
              </a:solidFill>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5536" y="2325439"/>
            <a:ext cx="3427541" cy="646331"/>
          </a:xfrm>
          <a:prstGeom prst="rect">
            <a:avLst/>
          </a:prstGeom>
        </p:spPr>
        <p:txBody>
          <a:bodyPr wrap="none">
            <a:spAutoFit/>
          </a:bodyPr>
          <a:lstStyle/>
          <a:p>
            <a:r>
              <a:rPr lang="zh-CN" altLang="zh-CN" sz="3600" b="1" dirty="0" smtClean="0">
                <a:solidFill>
                  <a:srgbClr val="C00000"/>
                </a:solidFill>
              </a:rPr>
              <a:t>陆军的参谋本部</a:t>
            </a:r>
            <a:endParaRPr lang="zh-CN" altLang="en-US" sz="3600" dirty="0">
              <a:solidFill>
                <a:srgbClr val="C00000"/>
              </a:solidFill>
            </a:endParaRPr>
          </a:p>
        </p:txBody>
      </p:sp>
      <p:sp>
        <p:nvSpPr>
          <p:cNvPr id="7" name="矩形 6"/>
          <p:cNvSpPr/>
          <p:nvPr/>
        </p:nvSpPr>
        <p:spPr>
          <a:xfrm>
            <a:off x="858804" y="3486208"/>
            <a:ext cx="2964273" cy="646331"/>
          </a:xfrm>
          <a:prstGeom prst="rect">
            <a:avLst/>
          </a:prstGeom>
        </p:spPr>
        <p:txBody>
          <a:bodyPr wrap="none">
            <a:spAutoFit/>
          </a:bodyPr>
          <a:lstStyle/>
          <a:p>
            <a:r>
              <a:rPr lang="zh-CN" altLang="zh-CN" sz="3600" b="1" dirty="0">
                <a:solidFill>
                  <a:srgbClr val="C00000"/>
                </a:solidFill>
              </a:rPr>
              <a:t>海军的军令部</a:t>
            </a:r>
            <a:endParaRPr lang="zh-CN" altLang="en-US" sz="3600" dirty="0">
              <a:solidFill>
                <a:srgbClr val="C00000"/>
              </a:solidFill>
            </a:endParaRPr>
          </a:p>
        </p:txBody>
      </p:sp>
      <p:sp>
        <p:nvSpPr>
          <p:cNvPr id="8" name="矩形 7"/>
          <p:cNvSpPr/>
          <p:nvPr/>
        </p:nvSpPr>
        <p:spPr>
          <a:xfrm>
            <a:off x="4716016" y="2386995"/>
            <a:ext cx="1418978" cy="584775"/>
          </a:xfrm>
          <a:prstGeom prst="rect">
            <a:avLst/>
          </a:prstGeom>
        </p:spPr>
        <p:txBody>
          <a:bodyPr wrap="none">
            <a:spAutoFit/>
          </a:bodyPr>
          <a:lstStyle/>
          <a:p>
            <a:r>
              <a:rPr lang="zh-CN" altLang="zh-CN" sz="3200" b="1" dirty="0">
                <a:solidFill>
                  <a:srgbClr val="C00000"/>
                </a:solidFill>
              </a:rPr>
              <a:t>陆军省</a:t>
            </a:r>
            <a:endParaRPr lang="zh-CN" altLang="en-US" sz="3200" b="1" dirty="0">
              <a:solidFill>
                <a:srgbClr val="C00000"/>
              </a:solidFill>
            </a:endParaRPr>
          </a:p>
        </p:txBody>
      </p:sp>
      <p:sp>
        <p:nvSpPr>
          <p:cNvPr id="9" name="矩形 8"/>
          <p:cNvSpPr/>
          <p:nvPr/>
        </p:nvSpPr>
        <p:spPr>
          <a:xfrm>
            <a:off x="4714412" y="3582976"/>
            <a:ext cx="1420582" cy="584775"/>
          </a:xfrm>
          <a:prstGeom prst="rect">
            <a:avLst/>
          </a:prstGeom>
        </p:spPr>
        <p:txBody>
          <a:bodyPr wrap="none">
            <a:spAutoFit/>
          </a:bodyPr>
          <a:lstStyle/>
          <a:p>
            <a:r>
              <a:rPr lang="zh-CN" altLang="zh-CN" sz="3200" b="1" dirty="0">
                <a:solidFill>
                  <a:srgbClr val="C00000"/>
                </a:solidFill>
              </a:rPr>
              <a:t>海军省</a:t>
            </a:r>
            <a:endParaRPr lang="zh-CN" altLang="en-US" sz="3200" b="1" dirty="0">
              <a:solidFill>
                <a:srgbClr val="C00000"/>
              </a:solidFill>
            </a:endParaRPr>
          </a:p>
        </p:txBody>
      </p:sp>
      <p:sp>
        <p:nvSpPr>
          <p:cNvPr id="10" name="矩形 9"/>
          <p:cNvSpPr/>
          <p:nvPr/>
        </p:nvSpPr>
        <p:spPr>
          <a:xfrm>
            <a:off x="1193029" y="4941168"/>
            <a:ext cx="1832553" cy="584775"/>
          </a:xfrm>
          <a:prstGeom prst="rect">
            <a:avLst/>
          </a:prstGeom>
        </p:spPr>
        <p:txBody>
          <a:bodyPr wrap="none">
            <a:spAutoFit/>
          </a:bodyPr>
          <a:lstStyle/>
          <a:p>
            <a:r>
              <a:rPr lang="zh-CN" altLang="zh-CN" sz="3200" b="1" dirty="0"/>
              <a:t>军政机关</a:t>
            </a:r>
            <a:endParaRPr lang="zh-CN" altLang="en-US" sz="3200" b="1" dirty="0"/>
          </a:p>
        </p:txBody>
      </p:sp>
      <p:sp>
        <p:nvSpPr>
          <p:cNvPr id="11" name="矩形 10"/>
          <p:cNvSpPr/>
          <p:nvPr/>
        </p:nvSpPr>
        <p:spPr>
          <a:xfrm>
            <a:off x="4509228" y="4941168"/>
            <a:ext cx="1832553" cy="584775"/>
          </a:xfrm>
          <a:prstGeom prst="rect">
            <a:avLst/>
          </a:prstGeom>
        </p:spPr>
        <p:txBody>
          <a:bodyPr wrap="none">
            <a:spAutoFit/>
          </a:bodyPr>
          <a:lstStyle/>
          <a:p>
            <a:r>
              <a:rPr lang="zh-CN" altLang="zh-CN" sz="3200" b="1" dirty="0"/>
              <a:t>军令机关</a:t>
            </a:r>
            <a:endParaRPr lang="zh-CN" altLang="en-US" sz="3200" b="1" dirty="0"/>
          </a:p>
        </p:txBody>
      </p:sp>
      <p:sp>
        <p:nvSpPr>
          <p:cNvPr id="13"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1</a:t>
            </a:r>
            <a:r>
              <a:rPr lang="zh-CN" altLang="en-US" sz="4000" b="1" dirty="0" smtClean="0">
                <a:solidFill>
                  <a:srgbClr val="C00000"/>
                </a:solidFill>
                <a:latin typeface="华文中宋" pitchFamily="2" charset="-122"/>
                <a:ea typeface="华文中宋" pitchFamily="2" charset="-122"/>
              </a:rPr>
              <a:t>、日本军部</a:t>
            </a:r>
            <a:endParaRPr lang="zh-CN" altLang="en-US" sz="4000" b="1" dirty="0">
              <a:solidFill>
                <a:srgbClr val="C00000"/>
              </a:solidFill>
              <a:latin typeface="华文中宋" pitchFamily="2" charset="-122"/>
              <a:ea typeface="华文中宋" pitchFamily="2" charset="-122"/>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0187" y="1164997"/>
            <a:ext cx="4104456" cy="5130570"/>
          </a:xfr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177604"/>
            <a:ext cx="3782592" cy="5131716"/>
          </a:xfrm>
          <a:prstGeom prst="rect">
            <a:avLst/>
          </a:prstGeom>
        </p:spPr>
      </p:pic>
      <p:sp>
        <p:nvSpPr>
          <p:cNvPr id="7" name="矩形 6"/>
          <p:cNvSpPr/>
          <p:nvPr/>
        </p:nvSpPr>
        <p:spPr>
          <a:xfrm>
            <a:off x="6732240" y="6488668"/>
            <a:ext cx="1449436" cy="369332"/>
          </a:xfrm>
          <a:prstGeom prst="rect">
            <a:avLst/>
          </a:prstGeom>
        </p:spPr>
        <p:txBody>
          <a:bodyPr wrap="none">
            <a:spAutoFit/>
          </a:bodyPr>
          <a:lstStyle/>
          <a:p>
            <a:r>
              <a:rPr lang="zh-CN" altLang="en-US" b="1" dirty="0">
                <a:solidFill>
                  <a:srgbClr val="C00000"/>
                </a:solidFill>
              </a:rPr>
              <a:t>查克</a:t>
            </a:r>
            <a:r>
              <a:rPr lang="en-US" altLang="zh-CN" b="1" dirty="0">
                <a:solidFill>
                  <a:srgbClr val="C00000"/>
                </a:solidFill>
              </a:rPr>
              <a:t>· </a:t>
            </a:r>
            <a:r>
              <a:rPr lang="zh-CN" altLang="en-US" b="1" dirty="0">
                <a:solidFill>
                  <a:srgbClr val="C00000"/>
                </a:solidFill>
              </a:rPr>
              <a:t>哈格尔</a:t>
            </a:r>
          </a:p>
        </p:txBody>
      </p:sp>
      <p:sp>
        <p:nvSpPr>
          <p:cNvPr id="8" name="矩形 7"/>
          <p:cNvSpPr/>
          <p:nvPr/>
        </p:nvSpPr>
        <p:spPr>
          <a:xfrm>
            <a:off x="1372540" y="6488668"/>
            <a:ext cx="1396536" cy="369332"/>
          </a:xfrm>
          <a:prstGeom prst="rect">
            <a:avLst/>
          </a:prstGeom>
        </p:spPr>
        <p:txBody>
          <a:bodyPr wrap="none">
            <a:spAutoFit/>
          </a:bodyPr>
          <a:lstStyle/>
          <a:p>
            <a:r>
              <a:rPr lang="zh-CN" altLang="en-US" b="1" dirty="0">
                <a:solidFill>
                  <a:srgbClr val="C00000"/>
                </a:solidFill>
              </a:rPr>
              <a:t>莱昂</a:t>
            </a:r>
            <a:r>
              <a:rPr lang="en-US" altLang="zh-CN" b="1" dirty="0">
                <a:solidFill>
                  <a:srgbClr val="C00000"/>
                </a:solidFill>
              </a:rPr>
              <a:t>·</a:t>
            </a:r>
            <a:r>
              <a:rPr lang="zh-CN" altLang="en-US" b="1" dirty="0">
                <a:solidFill>
                  <a:srgbClr val="C00000"/>
                </a:solidFill>
              </a:rPr>
              <a:t>帕内塔</a:t>
            </a:r>
          </a:p>
        </p:txBody>
      </p:sp>
      <p:sp>
        <p:nvSpPr>
          <p:cNvPr id="10"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01" y="908720"/>
            <a:ext cx="4032448" cy="5018158"/>
          </a:xfrm>
        </p:spPr>
      </p:pic>
      <p:sp>
        <p:nvSpPr>
          <p:cNvPr id="6" name="矩形 5"/>
          <p:cNvSpPr/>
          <p:nvPr/>
        </p:nvSpPr>
        <p:spPr>
          <a:xfrm>
            <a:off x="1115616" y="6058884"/>
            <a:ext cx="1420582" cy="584775"/>
          </a:xfrm>
          <a:prstGeom prst="rect">
            <a:avLst/>
          </a:prstGeom>
        </p:spPr>
        <p:txBody>
          <a:bodyPr wrap="none">
            <a:spAutoFit/>
          </a:bodyPr>
          <a:lstStyle/>
          <a:p>
            <a:r>
              <a:rPr lang="zh-CN" altLang="en-US" sz="3200" b="1" dirty="0">
                <a:solidFill>
                  <a:srgbClr val="C00000"/>
                </a:solidFill>
              </a:rPr>
              <a:t>大山岩</a:t>
            </a:r>
          </a:p>
        </p:txBody>
      </p:sp>
      <p:sp>
        <p:nvSpPr>
          <p:cNvPr id="7" name="矩形 6"/>
          <p:cNvSpPr/>
          <p:nvPr/>
        </p:nvSpPr>
        <p:spPr>
          <a:xfrm>
            <a:off x="4139952" y="1556792"/>
            <a:ext cx="4572000" cy="5262979"/>
          </a:xfrm>
          <a:prstGeom prst="rect">
            <a:avLst/>
          </a:prstGeom>
        </p:spPr>
        <p:txBody>
          <a:bodyPr>
            <a:spAutoFit/>
          </a:bodyPr>
          <a:lstStyle/>
          <a:p>
            <a:r>
              <a:rPr lang="zh-CN" altLang="en-US" sz="2800" b="1" dirty="0" smtClean="0">
                <a:solidFill>
                  <a:srgbClr val="C00000"/>
                </a:solidFill>
              </a:rPr>
              <a:t>        日本陆军首任大臣。日本</a:t>
            </a:r>
            <a:r>
              <a:rPr lang="zh-CN" altLang="en-US" sz="2800" b="1" dirty="0">
                <a:solidFill>
                  <a:srgbClr val="C00000"/>
                </a:solidFill>
              </a:rPr>
              <a:t>武士，政治家，明治和大正时期的九位元老之一， 元帅陆军大将，日本帝国陆军的创建者之一。从一位大勋位功一级公爵。中日甲午战争的日军第二军长，占领威海卫，日俄战争期间的日本满洲军总司令，数次击破占优势的俄军，赢得了近代世界上第一次弱小民族对西方列强的胜利。</a:t>
            </a:r>
          </a:p>
        </p:txBody>
      </p:sp>
      <p:sp>
        <p:nvSpPr>
          <p:cNvPr id="10"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0" y="1600200"/>
            <a:ext cx="9144000" cy="4525963"/>
          </a:xfrm>
        </p:spPr>
        <p:txBody>
          <a:bodyPr/>
          <a:lstStyle/>
          <a:p>
            <a:pPr marL="0" indent="0">
              <a:buNone/>
            </a:pPr>
            <a:r>
              <a:rPr lang="en-US" altLang="zh-CN" sz="3600" b="1" dirty="0" smtClean="0">
                <a:solidFill>
                  <a:srgbClr val="C00000"/>
                </a:solidFill>
              </a:rPr>
              <a:t>       </a:t>
            </a:r>
            <a:r>
              <a:rPr lang="zh-CN" altLang="zh-CN" sz="3600" b="1" dirty="0" smtClean="0">
                <a:solidFill>
                  <a:srgbClr val="C00000"/>
                </a:solidFill>
              </a:rPr>
              <a:t>“</a:t>
            </a:r>
            <a:r>
              <a:rPr lang="zh-CN" altLang="zh-CN" sz="3600" b="1" dirty="0">
                <a:solidFill>
                  <a:srgbClr val="C00000"/>
                </a:solidFill>
              </a:rPr>
              <a:t>有网友问我，为什么而战斗，为何而战斗？我的回答很简单，在习总领导下，外保国权，内惩国贼，涤荡腐败，</a:t>
            </a:r>
            <a:r>
              <a:rPr lang="zh-CN" altLang="zh-CN" sz="3600" b="1" dirty="0" smtClean="0">
                <a:solidFill>
                  <a:srgbClr val="C00000"/>
                </a:solidFill>
              </a:rPr>
              <a:t>振兴中华</a:t>
            </a:r>
            <a:r>
              <a:rPr lang="zh-CN" altLang="en-US" sz="3600" b="1" dirty="0" smtClean="0">
                <a:solidFill>
                  <a:srgbClr val="C00000"/>
                </a:solidFill>
              </a:rPr>
              <a:t>。</a:t>
            </a:r>
            <a:r>
              <a:rPr lang="zh-CN" altLang="zh-CN" sz="3600" b="1" dirty="0" smtClean="0">
                <a:solidFill>
                  <a:srgbClr val="C00000"/>
                </a:solidFill>
              </a:rPr>
              <a:t>”</a:t>
            </a:r>
            <a:endParaRPr lang="en-US" altLang="zh-CN" sz="3600" b="1" dirty="0" smtClean="0">
              <a:solidFill>
                <a:srgbClr val="C00000"/>
              </a:solidFill>
            </a:endParaRPr>
          </a:p>
          <a:p>
            <a:pPr marL="0" indent="0" algn="r">
              <a:buNone/>
            </a:pPr>
            <a:r>
              <a:rPr lang="en-US" altLang="zh-CN" sz="2400" b="1" dirty="0" smtClean="0">
                <a:solidFill>
                  <a:srgbClr val="C00000"/>
                </a:solidFill>
              </a:rPr>
              <a:t>    </a:t>
            </a:r>
            <a:r>
              <a:rPr lang="zh-CN" altLang="zh-CN" sz="2400" b="1" dirty="0" smtClean="0"/>
              <a:t>——</a:t>
            </a:r>
            <a:r>
              <a:rPr lang="zh-CN" altLang="zh-CN" sz="2400" b="1" dirty="0"/>
              <a:t>摘自军事科学院世界军事研究部副部长罗援新浪微博</a:t>
            </a:r>
          </a:p>
          <a:p>
            <a:endParaRPr lang="zh-CN" altLang="en-US" dirty="0"/>
          </a:p>
        </p:txBody>
      </p:sp>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784" y="3933056"/>
            <a:ext cx="1960054" cy="2729880"/>
          </a:xfrm>
          <a:prstGeom prst="rect">
            <a:avLst/>
          </a:prstGeom>
        </p:spPr>
      </p:pic>
      <p:sp>
        <p:nvSpPr>
          <p:cNvPr id="8" name="矩形 7"/>
          <p:cNvSpPr/>
          <p:nvPr/>
        </p:nvSpPr>
        <p:spPr>
          <a:xfrm>
            <a:off x="0" y="4106371"/>
            <a:ext cx="6516216" cy="2554545"/>
          </a:xfrm>
          <a:prstGeom prst="rect">
            <a:avLst/>
          </a:prstGeom>
        </p:spPr>
        <p:txBody>
          <a:bodyPr wrap="square">
            <a:spAutoFit/>
          </a:bodyPr>
          <a:lstStyle/>
          <a:p>
            <a:r>
              <a:rPr lang="zh-CN" altLang="zh-CN" sz="3200" b="1" dirty="0"/>
              <a:t>《宪法》第</a:t>
            </a:r>
            <a:r>
              <a:rPr lang="en-US" altLang="zh-CN" sz="3200" b="1" dirty="0"/>
              <a:t>29</a:t>
            </a:r>
            <a:r>
              <a:rPr lang="zh-CN" altLang="zh-CN" sz="3200" b="1" dirty="0"/>
              <a:t>条“中华人民共和国的武装力量属于人民。它的任务是巩固国防，抵抗侵略，保卫祖国，保卫人民的和平劳动，参加国家建设事业，努力为人民服务。”</a:t>
            </a:r>
            <a:endParaRPr lang="zh-CN" altLang="en-US" sz="3200" b="1" dirty="0"/>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507" y="1075878"/>
            <a:ext cx="7308304" cy="5105222"/>
          </a:xfrm>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
        <p:nvSpPr>
          <p:cNvPr id="8" name="矩形 7"/>
          <p:cNvSpPr/>
          <p:nvPr/>
        </p:nvSpPr>
        <p:spPr>
          <a:xfrm>
            <a:off x="611560" y="6211669"/>
            <a:ext cx="8060220" cy="646331"/>
          </a:xfrm>
          <a:prstGeom prst="rect">
            <a:avLst/>
          </a:prstGeom>
        </p:spPr>
        <p:txBody>
          <a:bodyPr wrap="none">
            <a:spAutoFit/>
          </a:bodyPr>
          <a:lstStyle/>
          <a:p>
            <a:r>
              <a:rPr lang="zh-CN" altLang="zh-CN" sz="3600" b="1" dirty="0">
                <a:solidFill>
                  <a:srgbClr val="C00000"/>
                </a:solidFill>
              </a:rPr>
              <a:t>驱民为战而不能身先士卒，最为不仁。</a:t>
            </a:r>
            <a:endParaRPr lang="zh-CN" altLang="en-US" sz="3600" dirty="0">
              <a:solidFill>
                <a:srgbClr val="C00000"/>
              </a:solidFill>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11" y="116632"/>
            <a:ext cx="1027832" cy="1027833"/>
          </a:xfrm>
          <a:prstGeom prst="rect">
            <a:avLst/>
          </a:prstGeom>
          <a:noFill/>
          <a:extLst>
            <a:ext uri="{909E8E84-426E-40DD-AFC4-6F175D3DCCD1}">
              <a14:hiddenFill xmlns:a14="http://schemas.microsoft.com/office/drawing/2010/main">
                <a:solidFill>
                  <a:srgbClr val="FFFFFF"/>
                </a:solidFill>
              </a14:hiddenFill>
            </a:ext>
          </a:extLst>
        </p:spPr>
      </p:pic>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908720"/>
            <a:ext cx="5328592" cy="3996444"/>
          </a:xfrm>
        </p:spPr>
      </p:pic>
      <p:sp>
        <p:nvSpPr>
          <p:cNvPr id="6" name="标题 1"/>
          <p:cNvSpPr txBox="1">
            <a:spLocks/>
          </p:cNvSpPr>
          <p:nvPr/>
        </p:nvSpPr>
        <p:spPr>
          <a:xfrm>
            <a:off x="-1620688" y="9748"/>
            <a:ext cx="648072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rgbClr val="C00000"/>
                </a:solidFill>
                <a:latin typeface="华文中宋" pitchFamily="2" charset="-122"/>
                <a:ea typeface="华文中宋" pitchFamily="2" charset="-122"/>
              </a:rPr>
              <a:t>2</a:t>
            </a:r>
            <a:r>
              <a:rPr lang="zh-CN" altLang="en-US" sz="4000" b="1" dirty="0" smtClean="0">
                <a:solidFill>
                  <a:srgbClr val="C00000"/>
                </a:solidFill>
                <a:latin typeface="华文中宋" pitchFamily="2" charset="-122"/>
                <a:ea typeface="华文中宋" pitchFamily="2" charset="-122"/>
              </a:rPr>
              <a:t>、军人干政</a:t>
            </a:r>
            <a:endParaRPr lang="zh-CN" altLang="en-US" sz="4000" b="1" dirty="0">
              <a:solidFill>
                <a:srgbClr val="C00000"/>
              </a:solidFill>
              <a:latin typeface="华文中宋" pitchFamily="2" charset="-122"/>
              <a:ea typeface="华文中宋" pitchFamily="2" charset="-122"/>
            </a:endParaRPr>
          </a:p>
        </p:txBody>
      </p:sp>
      <p:sp>
        <p:nvSpPr>
          <p:cNvPr id="8" name="矩形 7"/>
          <p:cNvSpPr/>
          <p:nvPr/>
        </p:nvSpPr>
        <p:spPr>
          <a:xfrm>
            <a:off x="683568" y="5013176"/>
            <a:ext cx="7848872" cy="1569660"/>
          </a:xfrm>
          <a:prstGeom prst="rect">
            <a:avLst/>
          </a:prstGeom>
        </p:spPr>
        <p:txBody>
          <a:bodyPr wrap="square">
            <a:spAutoFit/>
          </a:bodyPr>
          <a:lstStyle/>
          <a:p>
            <a:r>
              <a:rPr lang="en-US" altLang="zh-CN" sz="3200" b="1" dirty="0" smtClean="0">
                <a:solidFill>
                  <a:srgbClr val="C00000"/>
                </a:solidFill>
              </a:rPr>
              <a:t>        </a:t>
            </a:r>
            <a:r>
              <a:rPr lang="zh-CN" altLang="zh-CN" sz="3200" b="1" dirty="0" smtClean="0">
                <a:solidFill>
                  <a:srgbClr val="C00000"/>
                </a:solidFill>
              </a:rPr>
              <a:t>张</a:t>
            </a:r>
            <a:r>
              <a:rPr lang="zh-CN" altLang="zh-CN" sz="3200" b="1" dirty="0">
                <a:solidFill>
                  <a:srgbClr val="C00000"/>
                </a:solidFill>
              </a:rPr>
              <a:t>召忠简直就是古希腊历史里的女祭司，只有从反面理解她歌谣里的意思，才能得到正确的结果。</a:t>
            </a:r>
            <a:endParaRPr lang="zh-CN" altLang="en-US" sz="3200" b="1" dirty="0">
              <a:solidFill>
                <a:srgbClr val="C00000"/>
              </a:solidFill>
            </a:endParaRPr>
          </a:p>
        </p:txBody>
      </p:sp>
    </p:spTree>
    <p:extLst>
      <p:ext uri="{BB962C8B-B14F-4D97-AF65-F5344CB8AC3E}">
        <p14:creationId xmlns:p14="http://schemas.microsoft.com/office/powerpoint/2010/main" val="35620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782</Words>
  <PresentationFormat>全屏显示(4:3)</PresentationFormat>
  <Paragraphs>86</Paragraphs>
  <Slides>18</Slides>
  <Notes>1</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第6课 二战的前奏——亚洲战争策源地的形成</vt:lpstr>
      <vt:lpstr>1、日本军部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3、下克上的文化与暗杀首相</vt:lpstr>
      <vt:lpstr>PowerPoint 演示文稿</vt:lpstr>
      <vt:lpstr>4、二•二六兵变</vt:lpstr>
      <vt:lpstr>PowerPoint 演示文稿</vt:lpstr>
      <vt:lpstr>5、不同的境遇，不同的选择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2013-04-08T09:34:36Z</dcterms:created>
  <dcterms:modified xsi:type="dcterms:W3CDTF">2013-04-08T13:12:44Z</dcterms:modified>
</cp:coreProperties>
</file>