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5" r:id="rId3"/>
    <p:sldId id="276" r:id="rId4"/>
    <p:sldId id="258" r:id="rId5"/>
    <p:sldId id="261" r:id="rId6"/>
    <p:sldId id="262" r:id="rId7"/>
    <p:sldId id="263" r:id="rId8"/>
    <p:sldId id="264" r:id="rId9"/>
    <p:sldId id="265" r:id="rId10"/>
    <p:sldId id="266" r:id="rId11"/>
    <p:sldId id="267" r:id="rId12"/>
    <p:sldId id="268" r:id="rId13"/>
    <p:sldId id="259" r:id="rId14"/>
    <p:sldId id="280" r:id="rId15"/>
    <p:sldId id="270" r:id="rId16"/>
    <p:sldId id="271" r:id="rId17"/>
    <p:sldId id="272" r:id="rId18"/>
    <p:sldId id="260" r:id="rId19"/>
    <p:sldId id="273" r:id="rId20"/>
    <p:sldId id="274" r:id="rId21"/>
    <p:sldId id="277" r:id="rId22"/>
    <p:sldId id="281" r:id="rId2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1308"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2014/11/17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2014/11/17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2014/11/17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2014/11/17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2014/11/17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2014/11/17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2014/11/17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baike.baidu.com/view/716968.htm" TargetMode="External"/><Relationship Id="rId7" Type="http://schemas.openxmlformats.org/officeDocument/2006/relationships/hyperlink" Target="http://baike.baidu.com/view/17018.htm"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http://baike.baidu.com/view/4597202.htm" TargetMode="External"/><Relationship Id="rId5" Type="http://schemas.openxmlformats.org/officeDocument/2006/relationships/hyperlink" Target="http://baike.baidu.com/view/11269.htm" TargetMode="External"/><Relationship Id="rId4" Type="http://schemas.openxmlformats.org/officeDocument/2006/relationships/hyperlink" Target="http://baike.baidu.com/view/44911.htm"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www.baidu.com/s?wd=%E5%93%88%E4%B8%81&amp;hl_tag=textlink&amp;tn=SE_hldp01350_v6v6zkg6" TargetMode="External"/><Relationship Id="rId13" Type="http://schemas.openxmlformats.org/officeDocument/2006/relationships/hyperlink" Target="http://www.baidu.com/s?wd=%E5%9C%9F%E5%9C%B0%E6%B5%8B%E7%BB%98&amp;hl_tag=textlink&amp;tn=SE_hldp01350_v6v6zkg6" TargetMode="External"/><Relationship Id="rId18" Type="http://schemas.openxmlformats.org/officeDocument/2006/relationships/hyperlink" Target="http://www.baidu.com/s?wd=%E8%BE%89%E6%A0%BC%E5%85%9A&amp;hl_tag=textlink&amp;tn=SE_hldp01350_v6v6zkg6" TargetMode="External"/><Relationship Id="rId3" Type="http://schemas.openxmlformats.org/officeDocument/2006/relationships/hyperlink" Target="http://www.baidu.com/s?wd=%E4%BA%9A%E4%BC%AF%E6%8B%89%E7%BD%95&amp;hl_tag=textlink&amp;tn=SE_hldp01350_v6v6zkg6" TargetMode="External"/><Relationship Id="rId7" Type="http://schemas.openxmlformats.org/officeDocument/2006/relationships/hyperlink" Target="http://www.baidu.com/s?wd=%E8%82%AF%E5%A1%94%E5%9F%BA%E5%B7%9E&amp;hl_tag=textlink&amp;tn=SE_hldp01350_v6v6zkg6" TargetMode="External"/><Relationship Id="rId12" Type="http://schemas.openxmlformats.org/officeDocument/2006/relationships/hyperlink" Target="http://www.baidu.com/s?wd=%E5%8D%B0%E7%AC%AC%E5%AE%89%E7%BA%B3%E5%B7%9E&amp;hl_tag=textlink&amp;tn=SE_hldp01350_v6v6zkg6" TargetMode="External"/><Relationship Id="rId17" Type="http://schemas.openxmlformats.org/officeDocument/2006/relationships/hyperlink" Target="http://www.baidu.com/s?wd=%E8%AE%AE%E5%91%98&amp;hl_tag=textlink&amp;tn=SE_hldp01350_v6v6zkg6" TargetMode="External"/><Relationship Id="rId2" Type="http://schemas.openxmlformats.org/officeDocument/2006/relationships/image" Target="../media/image10.jpeg"/><Relationship Id="rId16" Type="http://schemas.openxmlformats.org/officeDocument/2006/relationships/hyperlink" Target="http://www.baidu.com/s?wd=1834%E5%B9%B4&amp;hl_tag=textlink&amp;tn=SE_hldp01350_v6v6zkg6" TargetMode="External"/><Relationship Id="rId1" Type="http://schemas.openxmlformats.org/officeDocument/2006/relationships/slideLayout" Target="../slideLayouts/slideLayout2.xml"/><Relationship Id="rId6" Type="http://schemas.openxmlformats.org/officeDocument/2006/relationships/hyperlink" Target="http://www.baidu.com/s?wd=%E5%85%B1%E5%92%8C%E5%85%9A&amp;hl_tag=textlink&amp;tn=SE_hldp01350_v6v6zkg6" TargetMode="External"/><Relationship Id="rId11" Type="http://schemas.openxmlformats.org/officeDocument/2006/relationships/hyperlink" Target="http://www.baidu.com/s?wd=1816%E5%B9%B4&amp;hl_tag=textlink&amp;tn=SE_hldp01350_v6v6zkg6" TargetMode="External"/><Relationship Id="rId5" Type="http://schemas.openxmlformats.org/officeDocument/2006/relationships/hyperlink" Target="http://www.baidu.com/s?wd=%E7%BE%8E%E5%9B%BD%E6%94%BF%E6%B2%BB&amp;hl_tag=textlink&amp;tn=SE_hldp01350_v6v6zkg6" TargetMode="External"/><Relationship Id="rId15" Type="http://schemas.openxmlformats.org/officeDocument/2006/relationships/hyperlink" Target="http://www.baidu.com/s?wd=%E9%BB%91%E5%A5%B4&amp;hl_tag=textlink&amp;tn=SE_hldp01350_v6v6zkg6" TargetMode="External"/><Relationship Id="rId10" Type="http://schemas.openxmlformats.org/officeDocument/2006/relationships/hyperlink" Target="http://www.baidu.com/s?wd=%E7%BC%96%E5%B9%B4%E5%8F%B2&amp;hl_tag=textlink&amp;tn=SE_hldp01350_v6v6zkg6" TargetMode="External"/><Relationship Id="rId4" Type="http://schemas.openxmlformats.org/officeDocument/2006/relationships/hyperlink" Target="http://www.baidu.com/s?wd=1809%E5%B9%B4&amp;hl_tag=textlink&amp;tn=SE_hldp01350_v6v6zkg6" TargetMode="External"/><Relationship Id="rId9" Type="http://schemas.openxmlformats.org/officeDocument/2006/relationships/hyperlink" Target="http://www.baidu.com/s?wd=%E9%9E%8B%E5%8C%A0&amp;hl_tag=textlink&amp;tn=SE_hldp01350_v6v6zkg6" TargetMode="External"/><Relationship Id="rId14" Type="http://schemas.openxmlformats.org/officeDocument/2006/relationships/hyperlink" Target="http://www.baidu.com/s?wd=%E7%BE%8E%E5%9B%BD%E5%8E%86%E5%8F%B2&amp;hl_tag=textlink&amp;tn=SE_hldp01350_v6v6zkg6"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baike.baidu.com/view/592140.htm" TargetMode="External"/><Relationship Id="rId2" Type="http://schemas.openxmlformats.org/officeDocument/2006/relationships/hyperlink" Target="http://baike.baidu.com/subview/41259/5241026.htm" TargetMode="Externa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baike.baidu.com/view/92591.htm" TargetMode="External"/><Relationship Id="rId2" Type="http://schemas.openxmlformats.org/officeDocument/2006/relationships/hyperlink" Target="http://baike.baidu.com/view/8258829.htm" TargetMode="Externa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hyperlink" Target="http://baike.baidu.com/view/964733.htm"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baike.so.com/doc/6589939.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www.baidu.com/s?wd=%E8%BF%91%E4%BB%A3%E5%8F%B2&amp;hl_tag=textlink&amp;tn=SE_hldp01350_v6v6zkg6" TargetMode="External"/><Relationship Id="rId3" Type="http://schemas.openxmlformats.org/officeDocument/2006/relationships/hyperlink" Target="http://www.baidu.com/s?wd=%E6%8B%BF%E7%A0%B4%E4%BB%91%C2%B7%E6%B3%A2%E6%8B%BF%E5%B7%B4&amp;hl_tag=textlink&amp;tn=SE_hldp01350_v6v6zkg6" TargetMode="External"/><Relationship Id="rId7" Type="http://schemas.openxmlformats.org/officeDocument/2006/relationships/hyperlink" Target="http://www.baidu.com/s?wd=%E6%B3%95%E5%85%B0%E8%A5%BF%E5%85%B1%E5%92%8C%E5%9B%BD&amp;hl_tag=textlink&amp;tn=SE_hldp01350_v6v6zkg6" TargetMode="External"/><Relationship Id="rId12" Type="http://schemas.openxmlformats.org/officeDocument/2006/relationships/hyperlink" Target="http://www.baidu.com/s?wd=%E7%A7%91%E8%A5%BF%E5%98%89&amp;hl_tag=textlink&amp;tn=SE_hldp01350_v6v6zkg6"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www.baidu.com/s?wd=%E7%99%BE%E6%97%A5%E7%8E%8B%E6%9C%9D&amp;hl_tag=textlink&amp;tn=SE_hldp01350_v6v6zkg6" TargetMode="External"/><Relationship Id="rId11" Type="http://schemas.openxmlformats.org/officeDocument/2006/relationships/hyperlink" Target="http://www.baidu.com/s?wd=%E6%B3%95%E5%9B%BD%E8%B5%84%E4%BA%A7%E9%98%B6%E7%BA%A7%E9%9D%A9%E5%91%BD&amp;hl_tag=textlink&amp;tn=SE_hldp01350_v6v6zkg6" TargetMode="External"/><Relationship Id="rId5" Type="http://schemas.openxmlformats.org/officeDocument/2006/relationships/hyperlink" Target="http://www.baidu.com/s?wd=%E6%B3%95%E5%85%B0%E8%A5%BF%E7%AC%AC%E4%B8%80%E5%B8%9D%E5%9B%BD&amp;hl_tag=textlink&amp;tn=SE_hldp01350_v6v6zkg6" TargetMode="External"/><Relationship Id="rId10" Type="http://schemas.openxmlformats.org/officeDocument/2006/relationships/hyperlink" Target="http://www.baidu.com/s?wd=%E4%B8%AD%E6%AC%A7&amp;hl_tag=textlink&amp;tn=SE_hldp01350_v6v6zkg6" TargetMode="External"/><Relationship Id="rId4" Type="http://schemas.openxmlformats.org/officeDocument/2006/relationships/hyperlink" Target="http://www.baidu.com/s?wd=%E6%B3%95%E5%85%B0%E8%A5%BF%E7%AC%AC%E4%B8%80%E5%85%B1%E5%92%8C%E5%9B%BD&amp;hl_tag=textlink&amp;tn=SE_hldp01350_v6v6zkg6" TargetMode="External"/><Relationship Id="rId9" Type="http://schemas.openxmlformats.org/officeDocument/2006/relationships/hyperlink" Target="http://www.baidu.com/s?wd=%E5%86%9B%E4%BA%8B%E5%AE%B6&amp;hl_tag=textlink&amp;tn=SE_hldp01350_v6v6zkg6"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www.baidu.com/s?wd=%E8%B4%9D%E5%85%8B&amp;hl_tag=textlink&amp;tn=SE_hldp01350_v6v6zkg6" TargetMode="External"/><Relationship Id="rId3" Type="http://schemas.openxmlformats.org/officeDocument/2006/relationships/hyperlink" Target="http://www.baidu.com/s?wd=%E5%A4%AA%E7%A9%BA%E7%8C%B4%E5%AD%90&amp;hl_tag=textlink&amp;tn=SE_hldp01350_v6v6zkg6" TargetMode="External"/><Relationship Id="rId7" Type="http://schemas.openxmlformats.org/officeDocument/2006/relationships/hyperlink" Target="http://www.baidu.com/s?wd=%E6%9D%BE%E9%BC%A0%E7%8C%B4&amp;hl_tag=textlink&amp;tn=SE_hldp01350_v6v6zkg6"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www.baidu.com/s?wd=%E5%A4%AA%E7%A9%BA%E8%88%B1&amp;hl_tag=textlink&amp;tn=SE_hldp01350_v6v6zkg6" TargetMode="External"/><Relationship Id="rId11" Type="http://schemas.openxmlformats.org/officeDocument/2006/relationships/hyperlink" Target="http://www.baidu.com/s?wd=%E7%81%B5%E9%95%BF%E7%B1%BB%E5%8A%A8%E7%89%A9&amp;hl_tag=textlink&amp;tn=SE_hldp01350_v6v6zkg6" TargetMode="External"/><Relationship Id="rId5" Type="http://schemas.openxmlformats.org/officeDocument/2006/relationships/hyperlink" Target="http://www.baidu.com/s?wd=%E7%81%AB%E7%AE%AD%E5%8F%91%E5%B0%84&amp;hl_tag=textlink&amp;tn=SE_hldp01350_v6v6zkg6" TargetMode="External"/><Relationship Id="rId10" Type="http://schemas.openxmlformats.org/officeDocument/2006/relationships/hyperlink" Target="http://www.baidu.com/s?wd=%E9%98%BF%E4%BC%AF%E5%B0%94&amp;hl_tag=textlink&amp;tn=SE_hldp01350_v6v6zkg6" TargetMode="External"/><Relationship Id="rId4" Type="http://schemas.openxmlformats.org/officeDocument/2006/relationships/hyperlink" Target="http://www.baidu.com/s?wd=%E6%97%A5%E7%BE%8E&amp;hl_tag=textlink&amp;tn=SE_hldp01350_v6v6zkg6" TargetMode="External"/><Relationship Id="rId9" Type="http://schemas.openxmlformats.org/officeDocument/2006/relationships/hyperlink" Target="http://www.baidu.com/s?wd=%E7%8C%95%E7%8C%B4&amp;hl_tag=textlink&amp;tn=SE_hldp01350_v6v6zkg6"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www.baidu.com/s?wd=%E7%BE%8E%E5%9B%BD%E5%8E%86%E5%8F%B2&amp;hl_tag=textlink&amp;tn=SE_hldp01350_v6v6zkg6" TargetMode="External"/><Relationship Id="rId3" Type="http://schemas.openxmlformats.org/officeDocument/2006/relationships/hyperlink" Target="http://www.baidu.com/s?wd=%E5%8D%A1%E6%96%AF%E7%89%B9&amp;hl_tag=textlink&amp;tn=SE_hldp01350_v6v6zkg6" TargetMode="External"/><Relationship Id="rId7" Type="http://schemas.openxmlformats.org/officeDocument/2006/relationships/hyperlink" Target="http://www.baidu.com/s?wd=%E8%81%94%E9%82%A6%E5%86%9B&amp;hl_tag=textlink&amp;tn=SE_hldp01350_v6v6zkg6"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www.baidu.com/s?wd=%E7%BE%8E%E5%9B%BD%E5%86%85%E6%88%98&amp;hl_tag=textlink&amp;tn=SE_hldp01350_v6v6zkg6" TargetMode="External"/><Relationship Id="rId5" Type="http://schemas.openxmlformats.org/officeDocument/2006/relationships/hyperlink" Target="http://www.baidu.com/s?wd=%E9%AA%91%E5%85%B5%E5%86%9B&amp;hl_tag=textlink&amp;tn=SE_hldp01350_v6v6zkg6" TargetMode="External"/><Relationship Id="rId4" Type="http://schemas.openxmlformats.org/officeDocument/2006/relationships/hyperlink" Target="http://www.baidu.com/s?wd=%E9%98%BF%E5%A7%86%E6%96%AF%E5%A3%AE&amp;hl_tag=textlink&amp;tn=SE_hldp01350_v6v6zkg6" TargetMode="External"/><Relationship Id="rId9" Type="http://schemas.openxmlformats.org/officeDocument/2006/relationships/hyperlink" Target="http://www.baidu.com/s?wd=%E9%AA%91%E5%85%B5%E5%9B%A2&amp;hl_tag=textlink&amp;tn=SE_hldp01350_v6v6zkg6"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www.baidu.com/s?wd=%E6%B2%99%E7%9A%87&amp;hl_tag=textlink&amp;tn=SE_hldp01350_v6v6zkg6" TargetMode="External"/><Relationship Id="rId3" Type="http://schemas.openxmlformats.org/officeDocument/2006/relationships/hyperlink" Target="http://www.baidu.com/s?wd=%E4%BC%8A%E5%87%A1%E5%9B%9B%E4%B8%96%C2%B7%E7%93%A6%E8%A5%BF%E9%87%8C%E8%80%B6%E7%BB%B4%E5%A5%87&amp;hl_tag=textlink&amp;tn=SE_hldp01350_v6v6zkg6" TargetMode="External"/><Relationship Id="rId7" Type="http://schemas.openxmlformats.org/officeDocument/2006/relationships/hyperlink" Target="http://www.baidu.com/s?wd=%E7%93%A6%E8%A5%BF%E9%87%8C%E4%B8%89%E4%B8%96&amp;hl_tag=textlink&amp;tn=SE_hldp01350_v6v6zkg6" TargetMode="Externa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hyperlink" Target="http://www.baidu.com/s?wd=%E4%BC%8A%E5%87%A1%E5%A4%A7%E5%B8%9D&amp;hl_tag=textlink&amp;tn=SE_hldp01350_v6v6zkg6" TargetMode="External"/><Relationship Id="rId5" Type="http://schemas.openxmlformats.org/officeDocument/2006/relationships/hyperlink" Target="http://www.baidu.com/s?wd=%E4%BC%8A%E5%87%A1%E9%9B%B7%E5%B8%9D&amp;hl_tag=textlink&amp;tn=SE_hldp01350_v6v6zkg6" TargetMode="External"/><Relationship Id="rId10" Type="http://schemas.openxmlformats.org/officeDocument/2006/relationships/hyperlink" Target="http://www.baidu.com/s?wd=%E8%8E%AB%E6%96%AF%E7%A7%91%E5%A4%A7%E5%85%AC&amp;hl_tag=textlink&amp;tn=SE_hldp01350_v6v6zkg6" TargetMode="External"/><Relationship Id="rId4" Type="http://schemas.openxmlformats.org/officeDocument/2006/relationships/hyperlink" Target="http://www.baidu.com/s?wd=8%E6%9C%8825%E6%97%A5&amp;hl_tag=textlink&amp;tn=SE_hldp01350_v6v6zkg6" TargetMode="External"/><Relationship Id="rId9" Type="http://schemas.openxmlformats.org/officeDocument/2006/relationships/hyperlink" Target="http://www.baidu.com/s?wd=1533%E5%B9%B4&amp;hl_tag=textlink&amp;tn=SE_hldp01350_v6v6zkg6"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www.baidu.com/s?wd=%E7%81%AB%E5%B9%B6&amp;hl_tag=textlink&amp;tn=SE_hldp01350_v6v6zkg6" TargetMode="External"/><Relationship Id="rId3" Type="http://schemas.openxmlformats.org/officeDocument/2006/relationships/hyperlink" Target="http://www.baidu.com/s?wd=%E5%86%B2%E9%94%8B%E6%9E%AA&amp;hl_tag=textlink&amp;tn=SE_hldp01350_v6v6zkg6" TargetMode="External"/><Relationship Id="rId7" Type="http://schemas.openxmlformats.org/officeDocument/2006/relationships/hyperlink" Target="http://www.baidu.com/s?wd=%E6%95%99%E7%88%B6&amp;hl_tag=textlink&amp;tn=SE_hldp01350_v6v6zkg6"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www.baidu.com/s?wd=%E8%A5%BF%E8%A5%BF%E9%87%8C&amp;hl_tag=textlink&amp;tn=SE_hldp01350_v6v6zkg6" TargetMode="External"/><Relationship Id="rId5" Type="http://schemas.openxmlformats.org/officeDocument/2006/relationships/hyperlink" Target="http://www.baidu.com/s?wd=%E9%82%A3%E4%B8%8D%E5%8B%92%E6%96%AF&amp;hl_tag=textlink&amp;tn=SE_hldp01350_v6v6zkg6" TargetMode="External"/><Relationship Id="rId4" Type="http://schemas.openxmlformats.org/officeDocument/2006/relationships/hyperlink" Target="http://www.baidu.com/s?wd=%E8%A5%BF%E8%A5%BF%E9%87%8C%E4%BA%BA&amp;hl_tag=textlink&amp;tn=SE_hldp01350_v6v6zkg6" TargetMode="External"/><Relationship Id="rId9" Type="http://schemas.openxmlformats.org/officeDocument/2006/relationships/hyperlink" Target="http://www.baidu.com/s?wd=%E6%89%8B%E6%A6%B4%E5%BC%B9&amp;hl_tag=textlink&amp;tn=SE_hldp01350_v6v6zkg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15\appdata\roaming\360se6\User Data\temp\500x279_1.jpg"/>
          <p:cNvPicPr>
            <a:picLocks noChangeAspect="1" noChangeArrowheads="1"/>
          </p:cNvPicPr>
          <p:nvPr/>
        </p:nvPicPr>
        <p:blipFill>
          <a:blip r:embed="rId2"/>
          <a:srcRect/>
          <a:stretch>
            <a:fillRect/>
          </a:stretch>
        </p:blipFill>
        <p:spPr bwMode="auto">
          <a:xfrm>
            <a:off x="54222" y="0"/>
            <a:ext cx="9089778" cy="5072098"/>
          </a:xfrm>
          <a:prstGeom prst="rect">
            <a:avLst/>
          </a:prstGeom>
          <a:noFill/>
        </p:spPr>
      </p:pic>
      <p:sp>
        <p:nvSpPr>
          <p:cNvPr id="3" name="TextBox 2"/>
          <p:cNvSpPr txBox="1"/>
          <p:nvPr/>
        </p:nvSpPr>
        <p:spPr>
          <a:xfrm>
            <a:off x="357158" y="5429264"/>
            <a:ext cx="7786742" cy="954107"/>
          </a:xfrm>
          <a:prstGeom prst="rect">
            <a:avLst/>
          </a:prstGeom>
          <a:noFill/>
        </p:spPr>
        <p:txBody>
          <a:bodyPr wrap="square" rtlCol="0">
            <a:spAutoFit/>
          </a:bodyPr>
          <a:lstStyle/>
          <a:p>
            <a:r>
              <a:rPr lang="zh-CN" altLang="en-US" sz="2800" b="1" dirty="0" smtClean="0"/>
              <a:t>博物馆奇妙夜</a:t>
            </a:r>
            <a:r>
              <a:rPr lang="en-US" altLang="zh-CN" sz="2800" b="1" dirty="0" smtClean="0"/>
              <a:t>2</a:t>
            </a:r>
          </a:p>
          <a:p>
            <a:r>
              <a:rPr lang="en-US" altLang="zh-CN" sz="2800" b="1" dirty="0" smtClean="0"/>
              <a:t>                                           ------</a:t>
            </a:r>
            <a:r>
              <a:rPr lang="zh-CN" altLang="en-US" sz="2800" b="1" dirty="0" smtClean="0"/>
              <a:t>从电影中学历史</a:t>
            </a:r>
            <a:endParaRPr lang="zh-CN" altLang="en-US" sz="28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pc15\appdata\roaming\360se6\User Data\temp\00078777.jpg"/>
          <p:cNvPicPr>
            <a:picLocks noChangeAspect="1" noChangeArrowheads="1"/>
          </p:cNvPicPr>
          <p:nvPr/>
        </p:nvPicPr>
        <p:blipFill>
          <a:blip r:embed="rId2"/>
          <a:srcRect/>
          <a:stretch>
            <a:fillRect/>
          </a:stretch>
        </p:blipFill>
        <p:spPr bwMode="auto">
          <a:xfrm>
            <a:off x="0" y="0"/>
            <a:ext cx="9175058" cy="4786322"/>
          </a:xfrm>
          <a:prstGeom prst="rect">
            <a:avLst/>
          </a:prstGeom>
          <a:noFill/>
        </p:spPr>
      </p:pic>
      <p:sp>
        <p:nvSpPr>
          <p:cNvPr id="3" name="TextBox 2"/>
          <p:cNvSpPr txBox="1"/>
          <p:nvPr/>
        </p:nvSpPr>
        <p:spPr>
          <a:xfrm>
            <a:off x="571472" y="4857760"/>
            <a:ext cx="8001024" cy="1754326"/>
          </a:xfrm>
          <a:prstGeom prst="rect">
            <a:avLst/>
          </a:prstGeom>
          <a:noFill/>
        </p:spPr>
        <p:txBody>
          <a:bodyPr wrap="square" rtlCol="0">
            <a:spAutoFit/>
          </a:bodyPr>
          <a:lstStyle/>
          <a:p>
            <a:r>
              <a:rPr lang="zh-CN" altLang="en-US" dirty="0" smtClean="0"/>
              <a:t>英文名称：</a:t>
            </a:r>
            <a:r>
              <a:rPr lang="en-US" altLang="zh-CN" dirty="0" smtClean="0"/>
              <a:t>Rodin’s The Thinker</a:t>
            </a:r>
            <a:r>
              <a:rPr lang="zh-CN" altLang="en-US" dirty="0" smtClean="0"/>
              <a:t>青铜，</a:t>
            </a:r>
            <a:r>
              <a:rPr lang="en-US" altLang="zh-CN" dirty="0" smtClean="0"/>
              <a:t>198×129.5×134</a:t>
            </a:r>
            <a:r>
              <a:rPr lang="zh-CN" altLang="en-US" dirty="0" smtClean="0"/>
              <a:t>厘米，法国</a:t>
            </a:r>
            <a:r>
              <a:rPr lang="zh-CN" altLang="en-US" dirty="0" smtClean="0">
                <a:hlinkClick r:id="rId3"/>
              </a:rPr>
              <a:t>雕塑家</a:t>
            </a:r>
            <a:r>
              <a:rPr lang="zh-CN" altLang="en-US" dirty="0" smtClean="0">
                <a:hlinkClick r:id="rId4"/>
              </a:rPr>
              <a:t>奥古斯特</a:t>
            </a:r>
            <a:r>
              <a:rPr lang="en-US" altLang="zh-CN" dirty="0" smtClean="0">
                <a:hlinkClick r:id="rId4"/>
              </a:rPr>
              <a:t>·</a:t>
            </a:r>
            <a:r>
              <a:rPr lang="zh-CN" altLang="en-US" dirty="0" smtClean="0">
                <a:hlinkClick r:id="rId4"/>
              </a:rPr>
              <a:t>罗丹</a:t>
            </a:r>
            <a:r>
              <a:rPr lang="zh-CN" altLang="en-US" dirty="0" smtClean="0"/>
              <a:t>创作于</a:t>
            </a:r>
            <a:r>
              <a:rPr lang="en-US" altLang="zh-CN" dirty="0" smtClean="0"/>
              <a:t>1880</a:t>
            </a:r>
            <a:r>
              <a:rPr lang="zh-CN" altLang="en-US" dirty="0" smtClean="0"/>
              <a:t>－</a:t>
            </a:r>
            <a:r>
              <a:rPr lang="en-US" altLang="zh-CN" dirty="0" smtClean="0"/>
              <a:t>1900</a:t>
            </a:r>
            <a:r>
              <a:rPr lang="zh-CN" altLang="en-US" dirty="0" smtClean="0"/>
              <a:t>年，藏于</a:t>
            </a:r>
            <a:r>
              <a:rPr lang="zh-CN" altLang="en-US" dirty="0" smtClean="0">
                <a:hlinkClick r:id="rId5"/>
              </a:rPr>
              <a:t>巴黎</a:t>
            </a:r>
            <a:r>
              <a:rPr lang="zh-CN" altLang="en-US" dirty="0" smtClean="0"/>
              <a:t>罗丹美术馆。</a:t>
            </a:r>
          </a:p>
          <a:p>
            <a:r>
              <a:rPr lang="en-US" altLang="zh-CN" dirty="0" smtClean="0"/>
              <a:t>《</a:t>
            </a:r>
            <a:r>
              <a:rPr lang="zh-CN" altLang="en-US" dirty="0" smtClean="0"/>
              <a:t>思想者</a:t>
            </a:r>
            <a:r>
              <a:rPr lang="en-US" altLang="zh-CN" dirty="0" smtClean="0"/>
              <a:t>》</a:t>
            </a:r>
            <a:r>
              <a:rPr lang="zh-CN" altLang="en-US" dirty="0" smtClean="0"/>
              <a:t>的创作出自于</a:t>
            </a:r>
            <a:r>
              <a:rPr lang="en-US" altLang="zh-CN" dirty="0" smtClean="0"/>
              <a:t>《</a:t>
            </a:r>
            <a:r>
              <a:rPr lang="zh-CN" altLang="en-US" dirty="0" smtClean="0"/>
              <a:t>地狱之门</a:t>
            </a:r>
            <a:r>
              <a:rPr lang="en-US" altLang="zh-CN" dirty="0" smtClean="0"/>
              <a:t>》</a:t>
            </a:r>
            <a:r>
              <a:rPr lang="zh-CN" altLang="en-US" dirty="0" smtClean="0"/>
              <a:t>，那是为</a:t>
            </a:r>
            <a:r>
              <a:rPr lang="zh-CN" altLang="en-US" dirty="0" smtClean="0">
                <a:hlinkClick r:id="rId5"/>
              </a:rPr>
              <a:t>巴黎</a:t>
            </a:r>
            <a:r>
              <a:rPr lang="zh-CN" altLang="en-US" dirty="0" smtClean="0">
                <a:hlinkClick r:id="rId6"/>
              </a:rPr>
              <a:t>装饰艺术博物馆</a:t>
            </a:r>
            <a:r>
              <a:rPr lang="zh-CN" altLang="en-US" dirty="0" smtClean="0"/>
              <a:t>而做的大门。</a:t>
            </a:r>
            <a:r>
              <a:rPr lang="zh-CN" altLang="en-US" dirty="0" smtClean="0">
                <a:hlinkClick r:id="rId7"/>
              </a:rPr>
              <a:t>罗丹</a:t>
            </a:r>
            <a:r>
              <a:rPr lang="zh-CN" altLang="en-US" dirty="0" smtClean="0"/>
              <a:t>在设计</a:t>
            </a:r>
            <a:r>
              <a:rPr lang="en-US" altLang="zh-CN" dirty="0" smtClean="0"/>
              <a:t>《</a:t>
            </a:r>
            <a:r>
              <a:rPr lang="zh-CN" altLang="en-US" dirty="0" smtClean="0"/>
              <a:t>地狱之门</a:t>
            </a:r>
            <a:r>
              <a:rPr lang="en-US" altLang="zh-CN" dirty="0" smtClean="0"/>
              <a:t>》</a:t>
            </a:r>
            <a:r>
              <a:rPr lang="zh-CN" altLang="en-US" dirty="0" smtClean="0"/>
              <a:t>铜饰浮雕的总体构图时，花了很大的心血塑造了这一尊后来成为他个人艺术的里程碑的圆雕</a:t>
            </a:r>
            <a:r>
              <a:rPr lang="en-US" altLang="zh-CN" dirty="0" smtClean="0"/>
              <a:t>《</a:t>
            </a:r>
            <a:r>
              <a:rPr lang="zh-CN" altLang="en-US" dirty="0" smtClean="0"/>
              <a:t>思想者</a:t>
            </a:r>
            <a:r>
              <a:rPr lang="en-US" altLang="zh-CN" dirty="0" smtClean="0"/>
              <a:t>》</a:t>
            </a:r>
          </a:p>
          <a:p>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pc15\appdata\roaming\360se6\User Data\temp\1243317842_K6rTSt.jpg"/>
          <p:cNvPicPr>
            <a:picLocks noChangeAspect="1" noChangeArrowheads="1"/>
          </p:cNvPicPr>
          <p:nvPr/>
        </p:nvPicPr>
        <p:blipFill>
          <a:blip r:embed="rId2"/>
          <a:srcRect/>
          <a:stretch>
            <a:fillRect/>
          </a:stretch>
        </p:blipFill>
        <p:spPr bwMode="auto">
          <a:xfrm>
            <a:off x="0" y="0"/>
            <a:ext cx="9155118" cy="2643182"/>
          </a:xfrm>
          <a:prstGeom prst="rect">
            <a:avLst/>
          </a:prstGeom>
          <a:noFill/>
        </p:spPr>
      </p:pic>
      <p:sp>
        <p:nvSpPr>
          <p:cNvPr id="3" name="TextBox 2"/>
          <p:cNvSpPr txBox="1"/>
          <p:nvPr/>
        </p:nvSpPr>
        <p:spPr>
          <a:xfrm>
            <a:off x="0" y="2887682"/>
            <a:ext cx="8715404" cy="3970318"/>
          </a:xfrm>
          <a:prstGeom prst="rect">
            <a:avLst/>
          </a:prstGeom>
          <a:noFill/>
        </p:spPr>
        <p:txBody>
          <a:bodyPr wrap="square" rtlCol="0">
            <a:spAutoFit/>
          </a:bodyPr>
          <a:lstStyle/>
          <a:p>
            <a:r>
              <a:rPr lang="zh-CN" altLang="en-US" dirty="0" smtClean="0"/>
              <a:t>　</a:t>
            </a:r>
            <a:r>
              <a:rPr lang="zh-CN" altLang="en-US" dirty="0" smtClean="0">
                <a:hlinkClick r:id="rId3"/>
              </a:rPr>
              <a:t>亚伯拉罕</a:t>
            </a:r>
            <a:r>
              <a:rPr lang="en-US" altLang="zh-CN" dirty="0" smtClean="0"/>
              <a:t>•</a:t>
            </a:r>
            <a:r>
              <a:rPr lang="zh-CN" altLang="en-US" dirty="0" smtClean="0"/>
              <a:t>林肯</a:t>
            </a:r>
            <a:r>
              <a:rPr lang="en-US" altLang="zh-CN" dirty="0" smtClean="0"/>
              <a:t>(Abraham Lincoln,</a:t>
            </a:r>
            <a:r>
              <a:rPr lang="en-US" altLang="zh-CN" dirty="0" smtClean="0">
                <a:hlinkClick r:id="rId4"/>
              </a:rPr>
              <a:t>1809</a:t>
            </a:r>
            <a:r>
              <a:rPr lang="zh-CN" altLang="en-US" dirty="0" smtClean="0">
                <a:hlinkClick r:id="rId4"/>
              </a:rPr>
              <a:t>年</a:t>
            </a:r>
            <a:r>
              <a:rPr lang="en-US" altLang="zh-CN" dirty="0" smtClean="0"/>
              <a:t>2</a:t>
            </a:r>
            <a:r>
              <a:rPr lang="zh-CN" altLang="en-US" dirty="0" smtClean="0"/>
              <a:t>月</a:t>
            </a:r>
            <a:r>
              <a:rPr lang="en-US" altLang="zh-CN" dirty="0" smtClean="0"/>
              <a:t>12</a:t>
            </a:r>
            <a:r>
              <a:rPr lang="zh-CN" altLang="en-US" dirty="0" smtClean="0"/>
              <a:t>日</a:t>
            </a:r>
            <a:r>
              <a:rPr lang="en-US" altLang="zh-CN" dirty="0" smtClean="0"/>
              <a:t>-1865</a:t>
            </a:r>
            <a:r>
              <a:rPr lang="zh-CN" altLang="en-US" dirty="0" smtClean="0"/>
              <a:t>年</a:t>
            </a:r>
            <a:r>
              <a:rPr lang="en-US" altLang="zh-CN" dirty="0" smtClean="0"/>
              <a:t>4</a:t>
            </a:r>
            <a:r>
              <a:rPr lang="zh-CN" altLang="en-US" dirty="0" smtClean="0"/>
              <a:t>月</a:t>
            </a:r>
            <a:r>
              <a:rPr lang="en-US" altLang="zh-CN" dirty="0" smtClean="0"/>
              <a:t>15</a:t>
            </a:r>
            <a:r>
              <a:rPr lang="zh-CN" altLang="en-US" dirty="0" smtClean="0"/>
              <a:t>日</a:t>
            </a:r>
            <a:r>
              <a:rPr lang="en-US" altLang="zh-CN" dirty="0" smtClean="0"/>
              <a:t>)</a:t>
            </a:r>
            <a:r>
              <a:rPr lang="zh-CN" altLang="en-US" dirty="0" smtClean="0"/>
              <a:t>：</a:t>
            </a:r>
            <a:r>
              <a:rPr lang="zh-CN" altLang="en-US" dirty="0" smtClean="0">
                <a:hlinkClick r:id="rId5"/>
              </a:rPr>
              <a:t>美国政治</a:t>
            </a:r>
            <a:r>
              <a:rPr lang="zh-CN" altLang="en-US" dirty="0" smtClean="0"/>
              <a:t>家</a:t>
            </a:r>
            <a:r>
              <a:rPr lang="en-US" altLang="zh-CN" dirty="0" smtClean="0"/>
              <a:t>,</a:t>
            </a:r>
            <a:r>
              <a:rPr lang="zh-CN" altLang="en-US" dirty="0" smtClean="0"/>
              <a:t>第</a:t>
            </a:r>
            <a:r>
              <a:rPr lang="en-US" altLang="zh-CN" dirty="0" smtClean="0"/>
              <a:t>16</a:t>
            </a:r>
            <a:r>
              <a:rPr lang="zh-CN" altLang="en-US" dirty="0" smtClean="0"/>
              <a:t>任总统</a:t>
            </a:r>
            <a:r>
              <a:rPr lang="en-US" altLang="zh-CN" dirty="0" smtClean="0"/>
              <a:t>(</a:t>
            </a:r>
            <a:r>
              <a:rPr lang="zh-CN" altLang="en-US" dirty="0" smtClean="0"/>
              <a:t>任期</a:t>
            </a:r>
            <a:r>
              <a:rPr lang="en-US" altLang="zh-CN" dirty="0" smtClean="0"/>
              <a:t>:1861</a:t>
            </a:r>
            <a:r>
              <a:rPr lang="zh-CN" altLang="en-US" dirty="0" smtClean="0"/>
              <a:t>年</a:t>
            </a:r>
            <a:r>
              <a:rPr lang="en-US" altLang="zh-CN" dirty="0" smtClean="0"/>
              <a:t>3</a:t>
            </a:r>
            <a:r>
              <a:rPr lang="zh-CN" altLang="en-US" dirty="0" smtClean="0"/>
              <a:t>月</a:t>
            </a:r>
            <a:r>
              <a:rPr lang="en-US" altLang="zh-CN" dirty="0" smtClean="0"/>
              <a:t>4</a:t>
            </a:r>
            <a:r>
              <a:rPr lang="zh-CN" altLang="en-US" dirty="0" smtClean="0"/>
              <a:t>日</a:t>
            </a:r>
            <a:r>
              <a:rPr lang="en-US" altLang="zh-CN" dirty="0" smtClean="0"/>
              <a:t>-1865</a:t>
            </a:r>
            <a:r>
              <a:rPr lang="zh-CN" altLang="en-US" dirty="0" smtClean="0"/>
              <a:t>年</a:t>
            </a:r>
            <a:r>
              <a:rPr lang="en-US" altLang="zh-CN" dirty="0" smtClean="0"/>
              <a:t>4</a:t>
            </a:r>
            <a:r>
              <a:rPr lang="zh-CN" altLang="en-US" dirty="0" smtClean="0"/>
              <a:t>月</a:t>
            </a:r>
            <a:r>
              <a:rPr lang="en-US" altLang="zh-CN" dirty="0" smtClean="0"/>
              <a:t>15</a:t>
            </a:r>
            <a:r>
              <a:rPr lang="zh-CN" altLang="en-US" dirty="0" smtClean="0"/>
              <a:t>日</a:t>
            </a:r>
            <a:r>
              <a:rPr lang="en-US" altLang="zh-CN" dirty="0" smtClean="0"/>
              <a:t>),</a:t>
            </a:r>
            <a:r>
              <a:rPr lang="zh-CN" altLang="en-US" dirty="0" smtClean="0"/>
              <a:t>也是首位</a:t>
            </a:r>
            <a:r>
              <a:rPr lang="zh-CN" altLang="en-US" dirty="0" smtClean="0">
                <a:hlinkClick r:id="rId6"/>
              </a:rPr>
              <a:t>共和党</a:t>
            </a:r>
            <a:r>
              <a:rPr lang="zh-CN" altLang="en-US" dirty="0" smtClean="0"/>
              <a:t>籍总统。</a:t>
            </a:r>
            <a:r>
              <a:rPr lang="en-US" altLang="zh-CN" dirty="0" smtClean="0">
                <a:hlinkClick r:id="rId4"/>
              </a:rPr>
              <a:t>1809</a:t>
            </a:r>
            <a:r>
              <a:rPr lang="zh-CN" altLang="en-US" dirty="0" smtClean="0">
                <a:hlinkClick r:id="rId4"/>
              </a:rPr>
              <a:t>年</a:t>
            </a:r>
            <a:r>
              <a:rPr lang="en-US" altLang="zh-CN" dirty="0" smtClean="0"/>
              <a:t>2</a:t>
            </a:r>
            <a:r>
              <a:rPr lang="zh-CN" altLang="en-US" dirty="0" smtClean="0"/>
              <a:t>月</a:t>
            </a:r>
            <a:r>
              <a:rPr lang="en-US" altLang="zh-CN" dirty="0" smtClean="0"/>
              <a:t>12</a:t>
            </a:r>
            <a:r>
              <a:rPr lang="zh-CN" altLang="en-US" dirty="0" smtClean="0"/>
              <a:t>日，林肯出生在</a:t>
            </a:r>
            <a:r>
              <a:rPr lang="zh-CN" altLang="en-US" dirty="0" smtClean="0">
                <a:hlinkClick r:id="rId7"/>
              </a:rPr>
              <a:t>肯塔基州</a:t>
            </a:r>
            <a:r>
              <a:rPr lang="zh-CN" altLang="en-US" dirty="0" smtClean="0">
                <a:hlinkClick r:id="rId8"/>
              </a:rPr>
              <a:t>哈丁</a:t>
            </a:r>
            <a:r>
              <a:rPr lang="zh-CN" altLang="en-US" dirty="0" smtClean="0"/>
              <a:t>县一个清贫的农民家庭，父亲是位</a:t>
            </a:r>
            <a:r>
              <a:rPr lang="zh-CN" altLang="en-US" dirty="0" smtClean="0">
                <a:hlinkClick r:id="rId9"/>
              </a:rPr>
              <a:t>鞋匠</a:t>
            </a:r>
            <a:r>
              <a:rPr lang="zh-CN" altLang="en-US" dirty="0" smtClean="0"/>
              <a:t>，用他自己的话说，他的童年是“一部贫穷的简明</a:t>
            </a:r>
            <a:r>
              <a:rPr lang="zh-CN" altLang="en-US" dirty="0" smtClean="0">
                <a:hlinkClick r:id="rId10"/>
              </a:rPr>
              <a:t>编年史</a:t>
            </a:r>
            <a:r>
              <a:rPr lang="zh-CN" altLang="en-US" dirty="0" smtClean="0"/>
              <a:t>”。小时候，他帮助家里搬柴、提水、做农活等。 父母是英国移民的后裔，他们以种田和打猎为生。</a:t>
            </a:r>
            <a:r>
              <a:rPr lang="en-US" altLang="zh-CN" dirty="0" smtClean="0">
                <a:hlinkClick r:id="rId11"/>
              </a:rPr>
              <a:t>1816</a:t>
            </a:r>
            <a:r>
              <a:rPr lang="zh-CN" altLang="en-US" dirty="0" smtClean="0">
                <a:hlinkClick r:id="rId11"/>
              </a:rPr>
              <a:t>年</a:t>
            </a:r>
            <a:r>
              <a:rPr lang="zh-CN" altLang="en-US" dirty="0" smtClean="0"/>
              <a:t>，林肯全家迁至</a:t>
            </a:r>
            <a:r>
              <a:rPr lang="zh-CN" altLang="en-US" dirty="0" smtClean="0">
                <a:hlinkClick r:id="rId12"/>
              </a:rPr>
              <a:t>印第安纳州</a:t>
            </a:r>
            <a:r>
              <a:rPr lang="zh-CN" altLang="en-US" dirty="0" smtClean="0"/>
              <a:t>西南部，开荒种地为生。</a:t>
            </a:r>
            <a:r>
              <a:rPr lang="en-US" altLang="zh-CN" dirty="0" smtClean="0"/>
              <a:t>9</a:t>
            </a:r>
            <a:r>
              <a:rPr lang="zh-CN" altLang="en-US" dirty="0" smtClean="0"/>
              <a:t>岁的时候，林肯的母亲去世了。在</a:t>
            </a:r>
            <a:r>
              <a:rPr lang="en-US" altLang="zh-CN" dirty="0" smtClean="0"/>
              <a:t>25</a:t>
            </a:r>
            <a:r>
              <a:rPr lang="zh-CN" altLang="en-US" dirty="0" smtClean="0"/>
              <a:t>岁以前，林肯没有固定的职业，四处谋生。成年后，他成为一名当地</a:t>
            </a:r>
            <a:r>
              <a:rPr lang="zh-CN" altLang="en-US" dirty="0" smtClean="0">
                <a:hlinkClick r:id="rId13"/>
              </a:rPr>
              <a:t>土地测绘</a:t>
            </a:r>
            <a:r>
              <a:rPr lang="zh-CN" altLang="en-US" dirty="0" smtClean="0"/>
              <a:t>员，因精通测量和计算，常被人们请去解决地界纠纷。在艰苦的劳作之余，林肯始终是一个热爱读书的青年，他夜读的灯火总要闪烁到很晚很晚。在青年时代，林肯通读了莎士比亚的全部著作，读了</a:t>
            </a:r>
            <a:r>
              <a:rPr lang="en-US" altLang="zh-CN" dirty="0" smtClean="0"/>
              <a:t>《</a:t>
            </a:r>
            <a:r>
              <a:rPr lang="zh-CN" altLang="en-US" dirty="0" smtClean="0">
                <a:hlinkClick r:id="rId14"/>
              </a:rPr>
              <a:t>美国历史</a:t>
            </a:r>
            <a:r>
              <a:rPr lang="en-US" altLang="zh-CN" dirty="0" smtClean="0"/>
              <a:t>》</a:t>
            </a:r>
            <a:r>
              <a:rPr lang="zh-CN" altLang="en-US" dirty="0" smtClean="0"/>
              <a:t>，还读了许多历史和文学书籍。他通过自学使自己成为一个博学而充满智慧的人。在一场政治集会上他第一次发表了政治演说。由于抨击</a:t>
            </a:r>
            <a:r>
              <a:rPr lang="zh-CN" altLang="en-US" dirty="0" smtClean="0">
                <a:hlinkClick r:id="rId15"/>
              </a:rPr>
              <a:t>黑奴</a:t>
            </a:r>
            <a:r>
              <a:rPr lang="zh-CN" altLang="en-US" dirty="0" smtClean="0"/>
              <a:t>制，提出一些有利于公众事业的建议，林肯在公众中有了影响，加上他具有杰出的人品，</a:t>
            </a:r>
            <a:r>
              <a:rPr lang="en-US" altLang="zh-CN" dirty="0" smtClean="0">
                <a:hlinkClick r:id="rId16"/>
              </a:rPr>
              <a:t>1834</a:t>
            </a:r>
            <a:r>
              <a:rPr lang="zh-CN" altLang="en-US" dirty="0" smtClean="0">
                <a:hlinkClick r:id="rId16"/>
              </a:rPr>
              <a:t>年</a:t>
            </a:r>
            <a:r>
              <a:rPr lang="zh-CN" altLang="en-US" dirty="0" smtClean="0"/>
              <a:t>他被选为州</a:t>
            </a:r>
            <a:r>
              <a:rPr lang="zh-CN" altLang="en-US" dirty="0" smtClean="0">
                <a:hlinkClick r:id="rId17"/>
              </a:rPr>
              <a:t>议员</a:t>
            </a:r>
            <a:r>
              <a:rPr lang="zh-CN" altLang="en-US" dirty="0" smtClean="0"/>
              <a:t>。两年后，林肯通过自学成为一名律师，不久又成为州议会</a:t>
            </a:r>
            <a:r>
              <a:rPr lang="zh-CN" altLang="en-US" dirty="0" smtClean="0">
                <a:hlinkClick r:id="rId18"/>
              </a:rPr>
              <a:t>辉格党</a:t>
            </a:r>
            <a:r>
              <a:rPr lang="zh-CN" altLang="en-US" dirty="0" smtClean="0"/>
              <a:t>领袖</a:t>
            </a:r>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c:\users\pc15\appdata\roaming\360se6\User Data\temp\6117dff646f1831d33af6&amp;690.jpg"/>
          <p:cNvPicPr>
            <a:picLocks noChangeAspect="1" noChangeArrowheads="1"/>
          </p:cNvPicPr>
          <p:nvPr/>
        </p:nvPicPr>
        <p:blipFill>
          <a:blip r:embed="rId2"/>
          <a:srcRect/>
          <a:stretch>
            <a:fillRect/>
          </a:stretch>
        </p:blipFill>
        <p:spPr bwMode="auto">
          <a:xfrm>
            <a:off x="0" y="3714752"/>
            <a:ext cx="3810000" cy="2933701"/>
          </a:xfrm>
          <a:prstGeom prst="rect">
            <a:avLst/>
          </a:prstGeom>
          <a:noFill/>
        </p:spPr>
      </p:pic>
      <p:sp>
        <p:nvSpPr>
          <p:cNvPr id="4" name="TextBox 3"/>
          <p:cNvSpPr txBox="1"/>
          <p:nvPr/>
        </p:nvSpPr>
        <p:spPr>
          <a:xfrm>
            <a:off x="2428860" y="0"/>
            <a:ext cx="6715140" cy="5755422"/>
          </a:xfrm>
          <a:prstGeom prst="rect">
            <a:avLst/>
          </a:prstGeom>
          <a:noFill/>
        </p:spPr>
        <p:txBody>
          <a:bodyPr wrap="square" rtlCol="0">
            <a:spAutoFit/>
          </a:bodyPr>
          <a:lstStyle/>
          <a:p>
            <a:r>
              <a:rPr lang="zh-CN" altLang="en-US" sz="2000" b="1" dirty="0" smtClean="0"/>
              <a:t>    影片的女主人公阿米莉亚</a:t>
            </a:r>
            <a:r>
              <a:rPr lang="en-US" altLang="zh-CN" sz="2000" b="1" dirty="0" smtClean="0"/>
              <a:t>·</a:t>
            </a:r>
            <a:r>
              <a:rPr lang="zh-CN" altLang="en-US" sz="2000" b="1" dirty="0" smtClean="0"/>
              <a:t>埃尔哈特</a:t>
            </a:r>
            <a:r>
              <a:rPr lang="en-US" altLang="zh-CN" sz="2000" b="1" dirty="0" smtClean="0"/>
              <a:t>, 1897</a:t>
            </a:r>
            <a:r>
              <a:rPr lang="zh-CN" altLang="en-US" sz="2000" b="1" dirty="0" smtClean="0"/>
              <a:t>年出生于美国中西部堪萨斯州</a:t>
            </a:r>
            <a:r>
              <a:rPr lang="en-US" altLang="zh-CN" sz="2000" b="1" dirty="0" smtClean="0"/>
              <a:t>. </a:t>
            </a:r>
            <a:r>
              <a:rPr lang="zh-CN" altLang="en-US" sz="2000" b="1" dirty="0" smtClean="0"/>
              <a:t>一战结束后她开始学习飞行。</a:t>
            </a:r>
            <a:r>
              <a:rPr lang="en-US" altLang="zh-CN" sz="2000" b="1" dirty="0" smtClean="0"/>
              <a:t>1920</a:t>
            </a:r>
            <a:r>
              <a:rPr lang="zh-CN" altLang="en-US" sz="2000" b="1" dirty="0" smtClean="0"/>
              <a:t>年获得飞行驾照。</a:t>
            </a:r>
            <a:r>
              <a:rPr lang="en-US" altLang="zh-CN" sz="2000" b="1" dirty="0" smtClean="0"/>
              <a:t>1928</a:t>
            </a:r>
            <a:r>
              <a:rPr lang="zh-CN" altLang="en-US" sz="2000" b="1" dirty="0" smtClean="0"/>
              <a:t>年</a:t>
            </a:r>
            <a:r>
              <a:rPr lang="en-US" altLang="zh-CN" sz="2000" b="1" dirty="0" smtClean="0"/>
              <a:t>6</a:t>
            </a:r>
            <a:r>
              <a:rPr lang="zh-CN" altLang="en-US" sz="2000" b="1" dirty="0" smtClean="0"/>
              <a:t>月</a:t>
            </a:r>
            <a:r>
              <a:rPr lang="en-US" altLang="zh-CN" sz="2000" b="1" dirty="0" smtClean="0"/>
              <a:t>17</a:t>
            </a:r>
            <a:r>
              <a:rPr lang="zh-CN" altLang="en-US" sz="2000" b="1" dirty="0" smtClean="0"/>
              <a:t>日，她驾驶一架双翼飞机离开加拿大东部的纽芬兰省，降落在英国的威尔士，</a:t>
            </a:r>
            <a:r>
              <a:rPr lang="zh-CN" altLang="en-US" sz="2400" b="1" dirty="0" smtClean="0">
                <a:solidFill>
                  <a:srgbClr val="FF0000"/>
                </a:solidFill>
              </a:rPr>
              <a:t>是第一位单人驾驶飞机不间断飞行跨越大西洋的女性。</a:t>
            </a:r>
            <a:r>
              <a:rPr lang="en-US" altLang="zh-CN" sz="2000" b="1" dirty="0" smtClean="0"/>
              <a:t>1935</a:t>
            </a:r>
            <a:r>
              <a:rPr lang="zh-CN" altLang="en-US" sz="2000" b="1" dirty="0" smtClean="0"/>
              <a:t>年，普渡大学向阿米莉亚提供了一架新的全金属制造、拥有两个发动机的飞机，是当时世界上最好的一架飞机。阿米莉亚决定驾驶长它环赤道飞行，飞行距离</a:t>
            </a:r>
            <a:r>
              <a:rPr lang="en-US" altLang="zh-CN" sz="2000" b="1" dirty="0" smtClean="0"/>
              <a:t>43000</a:t>
            </a:r>
            <a:r>
              <a:rPr lang="zh-CN" altLang="en-US" sz="2000" b="1" dirty="0" smtClean="0"/>
              <a:t>公里。</a:t>
            </a:r>
            <a:r>
              <a:rPr lang="en-US" altLang="zh-CN" sz="2000" b="1" dirty="0" smtClean="0"/>
              <a:t>1937</a:t>
            </a:r>
            <a:r>
              <a:rPr lang="zh-CN" altLang="en-US" sz="2000" b="1" dirty="0" smtClean="0"/>
              <a:t>年</a:t>
            </a:r>
            <a:r>
              <a:rPr lang="en-US" altLang="zh-CN" sz="2000" b="1" dirty="0" smtClean="0"/>
              <a:t>6</a:t>
            </a:r>
            <a:r>
              <a:rPr lang="zh-CN" altLang="en-US" sz="2000" b="1" dirty="0" smtClean="0"/>
              <a:t>月</a:t>
            </a:r>
            <a:r>
              <a:rPr lang="en-US" altLang="zh-CN" sz="2000" b="1" dirty="0" smtClean="0"/>
              <a:t>1</a:t>
            </a:r>
            <a:r>
              <a:rPr lang="zh-CN" altLang="en-US" sz="2000" b="1" dirty="0" smtClean="0"/>
              <a:t>日，飞机载着她和一位导航员离开了迈阿密飞向赤道。新几内亚到太平洋中部的一个小岛屿豪兰岛可能是此次航行最困难的一段，要飞行</a:t>
            </a:r>
            <a:r>
              <a:rPr lang="en-US" altLang="zh-CN" sz="2000" b="1" dirty="0" smtClean="0"/>
              <a:t>4000</a:t>
            </a:r>
            <a:r>
              <a:rPr lang="zh-CN" altLang="en-US" sz="2000" b="1" dirty="0" smtClean="0"/>
              <a:t>公里才能到达目的地。途中，阿米莉亚发回了一条广播信息，说正在飞向豪兰岛的直行航线上。随后的广播信号被美国海岸警卫船接收到：燃料越来越少了、没有找到豪兰岛、根本就看不到任何的陆地痕迹</a:t>
            </a:r>
            <a:r>
              <a:rPr lang="en-US" altLang="zh-CN" sz="2000" b="1" dirty="0" smtClean="0"/>
              <a:t>……7</a:t>
            </a:r>
            <a:r>
              <a:rPr lang="zh-CN" altLang="en-US" sz="2000" b="1" dirty="0" smtClean="0"/>
              <a:t>月</a:t>
            </a:r>
            <a:r>
              <a:rPr lang="en-US" altLang="zh-CN" sz="2000" b="1" dirty="0" smtClean="0"/>
              <a:t>2</a:t>
            </a:r>
            <a:r>
              <a:rPr lang="zh-CN" altLang="en-US" sz="2000" b="1" dirty="0" smtClean="0"/>
              <a:t>日早晨的一条消息发得不完整，然后就是一片寂静。美国海军军舰和飞机在这一区域搜寻了</a:t>
            </a:r>
            <a:r>
              <a:rPr lang="en-US" altLang="zh-CN" sz="2000" b="1" dirty="0" smtClean="0"/>
              <a:t>15</a:t>
            </a:r>
            <a:r>
              <a:rPr lang="zh-CN" altLang="en-US" sz="2000" b="1" dirty="0" smtClean="0"/>
              <a:t>天，什么也没有发现。官方正式宣布阿米莉亚</a:t>
            </a:r>
            <a:r>
              <a:rPr lang="en-US" altLang="zh-CN" sz="2000" b="1" dirty="0" smtClean="0"/>
              <a:t>·</a:t>
            </a:r>
            <a:r>
              <a:rPr lang="zh-CN" altLang="en-US" sz="2000" b="1" dirty="0" smtClean="0"/>
              <a:t>埃尔哈特和佛瑞德</a:t>
            </a:r>
            <a:r>
              <a:rPr lang="en-US" altLang="zh-CN" sz="2000" b="1" dirty="0" smtClean="0"/>
              <a:t>·</a:t>
            </a:r>
            <a:r>
              <a:rPr lang="zh-CN" altLang="en-US" sz="2000" b="1" dirty="0" smtClean="0"/>
              <a:t>诺纳“在大海中失踪”。</a:t>
            </a:r>
            <a:endParaRPr lang="zh-CN" altLang="en-US" sz="2000" b="1" dirty="0"/>
          </a:p>
        </p:txBody>
      </p:sp>
      <p:pic>
        <p:nvPicPr>
          <p:cNvPr id="15366" name="Picture 6" descr="c:\users\pc15\appdata\roaming\360se6\User Data\temp\26055ZIb9.jpg"/>
          <p:cNvPicPr>
            <a:picLocks noChangeAspect="1" noChangeArrowheads="1"/>
          </p:cNvPicPr>
          <p:nvPr/>
        </p:nvPicPr>
        <p:blipFill>
          <a:blip r:embed="rId3"/>
          <a:srcRect/>
          <a:stretch>
            <a:fillRect/>
          </a:stretch>
        </p:blipFill>
        <p:spPr bwMode="auto">
          <a:xfrm>
            <a:off x="0" y="214290"/>
            <a:ext cx="2357422" cy="336325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4578" name="Picture 2" descr="c:\users\pc15\appdata\roaming\360se6\User Data\temp\OM2bPqPL6_1245158028.jpg"/>
          <p:cNvPicPr>
            <a:picLocks noChangeAspect="1" noChangeArrowheads="1"/>
          </p:cNvPicPr>
          <p:nvPr/>
        </p:nvPicPr>
        <p:blipFill>
          <a:blip r:embed="rId2"/>
          <a:srcRect/>
          <a:stretch>
            <a:fillRect/>
          </a:stretch>
        </p:blipFill>
        <p:spPr bwMode="auto">
          <a:xfrm>
            <a:off x="-6429452" y="-2286040"/>
            <a:ext cx="18288000" cy="10287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38914" name="Picture 2" descr="c:\users\pc15\appdata\roaming\360se6\User Data\temp\8321201_21.jpg"/>
          <p:cNvPicPr>
            <a:picLocks noChangeAspect="1" noChangeArrowheads="1"/>
          </p:cNvPicPr>
          <p:nvPr/>
        </p:nvPicPr>
        <p:blipFill>
          <a:blip r:embed="rId2"/>
          <a:srcRect/>
          <a:stretch>
            <a:fillRect/>
          </a:stretch>
        </p:blipFill>
        <p:spPr bwMode="auto">
          <a:xfrm>
            <a:off x="-1" y="214290"/>
            <a:ext cx="9152199" cy="514353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pc15\appdata\roaming\360se6\User Data\temp\47593e08t6defa58b4751&amp;690.jpg"/>
          <p:cNvPicPr>
            <a:picLocks noChangeAspect="1" noChangeArrowheads="1"/>
          </p:cNvPicPr>
          <p:nvPr/>
        </p:nvPicPr>
        <p:blipFill>
          <a:blip r:embed="rId2"/>
          <a:srcRect/>
          <a:stretch>
            <a:fillRect/>
          </a:stretch>
        </p:blipFill>
        <p:spPr bwMode="auto">
          <a:xfrm>
            <a:off x="-1" y="0"/>
            <a:ext cx="5821123" cy="4572008"/>
          </a:xfrm>
          <a:prstGeom prst="rect">
            <a:avLst/>
          </a:prstGeom>
          <a:noFill/>
        </p:spPr>
      </p:pic>
      <p:sp>
        <p:nvSpPr>
          <p:cNvPr id="5" name="TextBox 4"/>
          <p:cNvSpPr txBox="1"/>
          <p:nvPr/>
        </p:nvSpPr>
        <p:spPr>
          <a:xfrm>
            <a:off x="0" y="4643446"/>
            <a:ext cx="8858280" cy="2062103"/>
          </a:xfrm>
          <a:prstGeom prst="rect">
            <a:avLst/>
          </a:prstGeom>
          <a:noFill/>
        </p:spPr>
        <p:txBody>
          <a:bodyPr wrap="square" rtlCol="0">
            <a:spAutoFit/>
          </a:bodyPr>
          <a:lstStyle/>
          <a:p>
            <a:r>
              <a:rPr lang="en-US" altLang="zh-CN" sz="1600" dirty="0" smtClean="0"/>
              <a:t>《</a:t>
            </a:r>
            <a:r>
              <a:rPr lang="zh-CN" altLang="en-US" sz="1600" dirty="0" smtClean="0"/>
              <a:t>气球狗</a:t>
            </a:r>
            <a:r>
              <a:rPr lang="en-US" altLang="zh-CN" sz="1600" dirty="0" smtClean="0"/>
              <a:t>》</a:t>
            </a:r>
            <a:r>
              <a:rPr lang="zh-CN" altLang="en-US" sz="1600" dirty="0" smtClean="0"/>
              <a:t>（</a:t>
            </a:r>
            <a:r>
              <a:rPr lang="en-US" altLang="zh-CN" sz="1600" dirty="0" smtClean="0"/>
              <a:t>Balloon Dog</a:t>
            </a:r>
            <a:r>
              <a:rPr lang="zh-CN" altLang="en-US" sz="1600" dirty="0" smtClean="0"/>
              <a:t>）是一只充满空气、有如腊肠组成的淘气版特洛伊木马（</a:t>
            </a:r>
            <a:r>
              <a:rPr lang="en-US" altLang="zh-CN" sz="1600" dirty="0" smtClean="0"/>
              <a:t>Trojan Horse</a:t>
            </a:r>
            <a:r>
              <a:rPr lang="zh-CN" altLang="en-US" sz="1600" dirty="0" smtClean="0"/>
              <a:t>）：虽然它看似天真无邪，但它却同时承载了艺术的审美与情色的乖僻。而最大的问题是比例的大小。若在室内艺廊观看</a:t>
            </a:r>
            <a:r>
              <a:rPr lang="en-US" altLang="zh-CN" sz="1600" dirty="0" smtClean="0"/>
              <a:t>《</a:t>
            </a:r>
            <a:r>
              <a:rPr lang="zh-CN" altLang="en-US" sz="1600" dirty="0" smtClean="0"/>
              <a:t>气球狗</a:t>
            </a:r>
            <a:r>
              <a:rPr lang="en-US" altLang="zh-CN" sz="1600" dirty="0" smtClean="0"/>
              <a:t>》</a:t>
            </a:r>
            <a:r>
              <a:rPr lang="zh-CN" altLang="en-US" sz="1600" dirty="0" smtClean="0"/>
              <a:t>（</a:t>
            </a:r>
            <a:r>
              <a:rPr lang="en-US" altLang="zh-CN" sz="1600" dirty="0" smtClean="0"/>
              <a:t>Balloon Dog</a:t>
            </a:r>
            <a:r>
              <a:rPr lang="zh-CN" altLang="en-US" sz="1600" dirty="0" smtClean="0"/>
              <a:t>）这件巨大、闪耀着金属光芒的作品，它立起来的最高处高达</a:t>
            </a:r>
            <a:r>
              <a:rPr lang="en-US" altLang="zh-CN" sz="1600" dirty="0" smtClean="0"/>
              <a:t>10</a:t>
            </a:r>
            <a:r>
              <a:rPr lang="zh-CN" altLang="en-US" sz="1600" dirty="0" smtClean="0"/>
              <a:t>英呎，将会产生一种怪异的巨大感，眼前也有些微的胁迫感；但是放在屋顶上，广阔的天空以及博物馆由南至西的敞开空间，相较之下，便让这件作品显得矮小许多。</a:t>
            </a:r>
            <a:br>
              <a:rPr lang="zh-CN" altLang="en-US" sz="1600" dirty="0" smtClean="0"/>
            </a:br>
            <a:r>
              <a:rPr lang="zh-CN" altLang="en-US" sz="1600" dirty="0" smtClean="0"/>
              <a:t>也因此，</a:t>
            </a:r>
            <a:r>
              <a:rPr lang="en-US" altLang="zh-CN" sz="1600" dirty="0" smtClean="0"/>
              <a:t>Jeff </a:t>
            </a:r>
            <a:r>
              <a:rPr lang="en-US" altLang="zh-CN" sz="1600" dirty="0" err="1" smtClean="0"/>
              <a:t>Koons</a:t>
            </a:r>
            <a:r>
              <a:rPr lang="zh-CN" altLang="en-US" sz="1600" dirty="0" smtClean="0"/>
              <a:t>雕塑的亲昵性被削弱了。着重于细节表现的完美主义，正是他作品最令人慑服的一面：注意那形状十分严谨的蝴蝶结、气球狗的鼻子，或者有交迭与折痕之处，以及心型包装上那绷张的商标。纵使再小心翼翼地、深思熟虑地观看，户外的环境仍然是会使人分心。</a:t>
            </a:r>
            <a:endParaRPr lang="zh-CN" altLang="en-US"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0" y="0"/>
            <a:ext cx="4572000" cy="6858000"/>
          </a:xfrm>
        </p:spPr>
        <p:txBody>
          <a:bodyPr>
            <a:noAutofit/>
          </a:bodyPr>
          <a:lstStyle/>
          <a:p>
            <a:r>
              <a:rPr lang="en-US" altLang="zh-CN" sz="1800" b="1" dirty="0" smtClean="0"/>
              <a:t>Crying Girl </a:t>
            </a:r>
            <a:r>
              <a:rPr lang="zh-CN" altLang="en-US" sz="1800" b="1" dirty="0" smtClean="0"/>
              <a:t>哭泣的女孩</a:t>
            </a:r>
            <a:br>
              <a:rPr lang="zh-CN" altLang="en-US" sz="1800" b="1" dirty="0" smtClean="0"/>
            </a:br>
            <a:r>
              <a:rPr lang="zh-CN" altLang="en-US" sz="1800" b="1" dirty="0" smtClean="0"/>
              <a:t>利希滕斯坦</a:t>
            </a:r>
            <a:r>
              <a:rPr lang="en-US" altLang="zh-CN" sz="1800" b="1" dirty="0" smtClean="0"/>
              <a:t>Roy Lichtenstein, </a:t>
            </a:r>
            <a:r>
              <a:rPr lang="zh-CN" altLang="en-US" sz="1800" b="1" dirty="0" smtClean="0"/>
              <a:t>美国画家、雕塑家和图形艺术家。最初使用抽象的表现主义技法，但到</a:t>
            </a:r>
            <a:r>
              <a:rPr lang="en-US" altLang="zh-CN" sz="1800" b="1" dirty="0" smtClean="0"/>
              <a:t>20</a:t>
            </a:r>
            <a:r>
              <a:rPr lang="zh-CN" altLang="en-US" sz="1800" b="1" dirty="0" smtClean="0"/>
              <a:t>世纪</a:t>
            </a:r>
            <a:r>
              <a:rPr lang="en-US" altLang="zh-CN" sz="1800" b="1" dirty="0" smtClean="0"/>
              <a:t>60</a:t>
            </a:r>
            <a:r>
              <a:rPr lang="zh-CN" altLang="en-US" sz="1800" b="1" dirty="0" smtClean="0"/>
              <a:t>年代转向波普艺术，因而享有盛名。他最受欢迎的作品是色彩鲜艳的大幅连环漫画，像</a:t>
            </a:r>
            <a:r>
              <a:rPr lang="en-US" altLang="zh-CN" sz="1800" b="1" dirty="0" smtClean="0"/>
              <a:t>《</a:t>
            </a:r>
            <a:r>
              <a:rPr lang="zh-CN" altLang="en-US" sz="1800" b="1" dirty="0" smtClean="0"/>
              <a:t>哇：</a:t>
            </a:r>
            <a:r>
              <a:rPr lang="en-US" altLang="zh-CN" sz="1800" b="1" dirty="0" smtClean="0"/>
              <a:t>》(1963)</a:t>
            </a:r>
            <a:r>
              <a:rPr lang="zh-CN" altLang="en-US" sz="1800" b="1" dirty="0" smtClean="0"/>
              <a:t>。</a:t>
            </a:r>
            <a:r>
              <a:rPr lang="en-US" altLang="zh-CN" sz="1800" b="1" dirty="0" smtClean="0"/>
              <a:t>20</a:t>
            </a:r>
            <a:r>
              <a:rPr lang="zh-CN" altLang="en-US" sz="1800" b="1" dirty="0" smtClean="0"/>
              <a:t>世纪</a:t>
            </a:r>
            <a:r>
              <a:rPr lang="en-US" altLang="zh-CN" sz="1800" b="1" dirty="0" smtClean="0"/>
              <a:t>60</a:t>
            </a:r>
            <a:r>
              <a:rPr lang="zh-CN" altLang="en-US" sz="1800" b="1" dirty="0" smtClean="0"/>
              <a:t>年代中，他把莫奈、毕加索和马蒂斯等画家的著名画作转成波普的版本。</a:t>
            </a:r>
            <a:r>
              <a:rPr lang="en-US" altLang="zh-CN" sz="1800" b="1" dirty="0" smtClean="0"/>
              <a:t>70</a:t>
            </a:r>
            <a:r>
              <a:rPr lang="zh-CN" altLang="en-US" sz="1800" b="1" dirty="0" smtClean="0"/>
              <a:t>年代他也制作雕塑，在这些雕塑中再现出装饰派艺术形式。</a:t>
            </a:r>
            <a:r>
              <a:rPr lang="en-US" altLang="zh-CN" sz="1800" b="1" dirty="0" smtClean="0"/>
              <a:t>80</a:t>
            </a:r>
            <a:r>
              <a:rPr lang="zh-CN" altLang="en-US" sz="1800" b="1" dirty="0" smtClean="0"/>
              <a:t>年代他在一个纽约办公大楼里画了一幅五层楼高的壁画。</a:t>
            </a:r>
            <a:br>
              <a:rPr lang="zh-CN" altLang="en-US" sz="1800" b="1" dirty="0" smtClean="0"/>
            </a:br>
            <a:r>
              <a:rPr lang="zh-CN" altLang="en-US" sz="1800" b="1" dirty="0" smtClean="0"/>
              <a:t>作为美国最著名的波普艺术家之一，利希滕斯坦对波普艺术所下的定义比任何美国波普艺术家都更贴切。他采用最平淡无奇的连环画或广告画作他的基本题材，然后用油画或丙烯颜料忠实地将</a:t>
            </a:r>
            <a:r>
              <a:rPr lang="zh-CN" altLang="en-US" sz="1600" b="1" dirty="0" smtClean="0"/>
              <a:t>它们</a:t>
            </a:r>
            <a:r>
              <a:rPr lang="zh-CN" altLang="en-US" sz="1800" b="1" dirty="0" smtClean="0"/>
              <a:t>放大，用色鲜艳，平涂加线描，有的还用仪器来放大。</a:t>
            </a:r>
            <a:br>
              <a:rPr lang="zh-CN" altLang="en-US" sz="1800" b="1" dirty="0" smtClean="0"/>
            </a:br>
            <a:endParaRPr lang="zh-CN" altLang="en-US" sz="1800" b="1" dirty="0"/>
          </a:p>
        </p:txBody>
      </p:sp>
      <p:pic>
        <p:nvPicPr>
          <p:cNvPr id="27650" name="Picture 2" descr="c:\users\pc15\appdata\roaming\360se6\User Data\temp\47593e08t7164c352348f&amp;690.jpg"/>
          <p:cNvPicPr>
            <a:picLocks noChangeAspect="1" noChangeArrowheads="1"/>
          </p:cNvPicPr>
          <p:nvPr/>
        </p:nvPicPr>
        <p:blipFill>
          <a:blip r:embed="rId2"/>
          <a:srcRect/>
          <a:stretch>
            <a:fillRect/>
          </a:stretch>
        </p:blipFill>
        <p:spPr bwMode="auto">
          <a:xfrm>
            <a:off x="1" y="0"/>
            <a:ext cx="4786314" cy="5540262"/>
          </a:xfrm>
          <a:prstGeom prst="rect">
            <a:avLst/>
          </a:prstGeom>
          <a:noFill/>
        </p:spPr>
      </p:pic>
      <p:sp>
        <p:nvSpPr>
          <p:cNvPr id="4" name="TextBox 3"/>
          <p:cNvSpPr txBox="1"/>
          <p:nvPr/>
        </p:nvSpPr>
        <p:spPr>
          <a:xfrm>
            <a:off x="142844" y="5715016"/>
            <a:ext cx="9001156" cy="1200329"/>
          </a:xfrm>
          <a:prstGeom prst="rect">
            <a:avLst/>
          </a:prstGeom>
          <a:noFill/>
        </p:spPr>
        <p:txBody>
          <a:bodyPr wrap="square" rtlCol="0">
            <a:spAutoFit/>
          </a:bodyPr>
          <a:lstStyle/>
          <a:p>
            <a:r>
              <a:rPr lang="zh-CN" altLang="en-US" b="1" dirty="0" smtClean="0"/>
              <a:t>这里的</a:t>
            </a:r>
            <a:r>
              <a:rPr lang="en-US" altLang="zh-CN" b="1" dirty="0" smtClean="0"/>
              <a:t>《</a:t>
            </a:r>
            <a:r>
              <a:rPr lang="zh-CN" altLang="en-US" b="1" dirty="0" smtClean="0"/>
              <a:t>哭泣的女孩</a:t>
            </a:r>
            <a:r>
              <a:rPr lang="en-US" altLang="zh-CN" b="1" dirty="0" smtClean="0"/>
              <a:t>》</a:t>
            </a:r>
            <a:r>
              <a:rPr lang="zh-CN" altLang="en-US" b="1" dirty="0" smtClean="0"/>
              <a:t>（</a:t>
            </a:r>
            <a:r>
              <a:rPr lang="en-US" altLang="zh-CN" b="1" dirty="0" smtClean="0"/>
              <a:t>Crying Girl</a:t>
            </a:r>
            <a:r>
              <a:rPr lang="zh-CN" altLang="en-US" b="1" dirty="0" smtClean="0"/>
              <a:t>）就是用这样的方法创作出来的，其形象就来自美国日常常见的连环画。虽然女孩的表情面带忧郁，但作品基本没有什么特别的意思，只是美国日常生活中一个平常的人物形象。利希滕斯坦的意图就在于“消除作品本身的意义”，这也是波普艺术的一个特点。类似的画作还有</a:t>
            </a:r>
            <a:r>
              <a:rPr lang="en-US" altLang="zh-CN" b="1" dirty="0" smtClean="0"/>
              <a:t>《</a:t>
            </a:r>
            <a:r>
              <a:rPr lang="zh-CN" altLang="en-US" b="1" dirty="0" smtClean="0"/>
              <a:t>戴发带的女孩</a:t>
            </a:r>
            <a:r>
              <a:rPr lang="en-US" altLang="zh-CN" b="1" dirty="0" smtClean="0"/>
              <a:t>》</a:t>
            </a:r>
            <a:endParaRPr lang="zh-CN"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929190" y="0"/>
            <a:ext cx="4214810" cy="6858000"/>
          </a:xfrm>
        </p:spPr>
        <p:txBody>
          <a:bodyPr>
            <a:normAutofit fontScale="77500" lnSpcReduction="20000"/>
          </a:bodyPr>
          <a:lstStyle/>
          <a:p>
            <a:r>
              <a:rPr lang="en-US" altLang="zh-CN" dirty="0" smtClean="0"/>
              <a:t>V-J Day at Times Square </a:t>
            </a:r>
            <a:r>
              <a:rPr lang="zh-CN" altLang="en-US" dirty="0" smtClean="0"/>
              <a:t>时代广场的胜利日</a:t>
            </a:r>
            <a:br>
              <a:rPr lang="zh-CN" altLang="en-US" dirty="0" smtClean="0"/>
            </a:br>
            <a:r>
              <a:rPr lang="zh-CN" altLang="en-US" dirty="0" smtClean="0"/>
              <a:t>这是一张极其经典的照片</a:t>
            </a:r>
            <a:r>
              <a:rPr lang="en-US" altLang="zh-CN" dirty="0" smtClean="0"/>
              <a:t>,</a:t>
            </a:r>
            <a:r>
              <a:rPr lang="zh-CN" altLang="en-US" dirty="0" smtClean="0"/>
              <a:t>作为二战胜利的象征被广为流传</a:t>
            </a:r>
            <a:r>
              <a:rPr lang="en-US" altLang="zh-CN" dirty="0" smtClean="0"/>
              <a:t>,</a:t>
            </a:r>
            <a:r>
              <a:rPr lang="zh-CN" altLang="en-US" dirty="0" smtClean="0"/>
              <a:t>又是人类最美好爱情的见证</a:t>
            </a:r>
            <a:r>
              <a:rPr lang="en-US" altLang="zh-CN" dirty="0" smtClean="0"/>
              <a:t>! </a:t>
            </a:r>
            <a:r>
              <a:rPr lang="zh-CN" altLang="en-US" dirty="0" smtClean="0"/>
              <a:t>当二战结束的消息传到纽约的时代广场</a:t>
            </a:r>
            <a:r>
              <a:rPr lang="en-US" altLang="zh-CN" dirty="0" smtClean="0"/>
              <a:t>,</a:t>
            </a:r>
            <a:r>
              <a:rPr lang="zh-CN" altLang="en-US" dirty="0" smtClean="0"/>
              <a:t>一位狂喜的海军士兵搂过正在身旁的陌生护士热烈地亲吻着她</a:t>
            </a:r>
            <a:r>
              <a:rPr lang="en-US" altLang="zh-CN" dirty="0" smtClean="0"/>
              <a:t>.</a:t>
            </a:r>
            <a:r>
              <a:rPr lang="zh-CN" altLang="en-US" dirty="0" smtClean="0"/>
              <a:t>旁边的人则报以会心的微笑</a:t>
            </a:r>
            <a:r>
              <a:rPr lang="en-US" altLang="zh-CN" dirty="0" smtClean="0"/>
              <a:t>:</a:t>
            </a:r>
            <a:r>
              <a:rPr lang="zh-CN" altLang="en-US" dirty="0" smtClean="0"/>
              <a:t>毕竟胜利来临了</a:t>
            </a:r>
            <a:r>
              <a:rPr lang="en-US" altLang="zh-CN" dirty="0" smtClean="0"/>
              <a:t>,</a:t>
            </a:r>
            <a:r>
              <a:rPr lang="zh-CN" altLang="en-US" dirty="0" smtClean="0"/>
              <a:t>是值得高兴的事</a:t>
            </a:r>
            <a:r>
              <a:rPr lang="en-US" altLang="zh-CN" dirty="0" smtClean="0"/>
              <a:t>!</a:t>
            </a:r>
            <a:r>
              <a:rPr lang="zh-CN" altLang="en-US" dirty="0" smtClean="0"/>
              <a:t>照片出现于</a:t>
            </a:r>
            <a:r>
              <a:rPr lang="en-US" altLang="zh-CN" dirty="0" smtClean="0"/>
              <a:t>《</a:t>
            </a:r>
            <a:r>
              <a:rPr lang="zh-CN" altLang="en-US" dirty="0" smtClean="0"/>
              <a:t>时代</a:t>
            </a:r>
            <a:r>
              <a:rPr lang="en-US" altLang="zh-CN" dirty="0" smtClean="0"/>
              <a:t>》</a:t>
            </a:r>
            <a:r>
              <a:rPr lang="zh-CN" altLang="en-US" dirty="0" smtClean="0"/>
              <a:t>杂志</a:t>
            </a:r>
            <a:r>
              <a:rPr lang="en-US" altLang="zh-CN" dirty="0" smtClean="0"/>
              <a:t>,</a:t>
            </a:r>
            <a:r>
              <a:rPr lang="zh-CN" altLang="en-US" dirty="0" smtClean="0"/>
              <a:t>是反映战争结束后人们轻松欢乐心情的优秀作品</a:t>
            </a:r>
            <a:r>
              <a:rPr lang="en-US" altLang="zh-CN" dirty="0" smtClean="0"/>
              <a:t>.</a:t>
            </a:r>
            <a:r>
              <a:rPr lang="zh-CN" altLang="en-US" dirty="0" smtClean="0"/>
              <a:t>它不饰雕琢</a:t>
            </a:r>
            <a:r>
              <a:rPr lang="en-US" altLang="zh-CN" dirty="0" smtClean="0"/>
              <a:t>,</a:t>
            </a:r>
            <a:r>
              <a:rPr lang="zh-CN" altLang="en-US" dirty="0" smtClean="0"/>
              <a:t>清新自然</a:t>
            </a:r>
            <a:r>
              <a:rPr lang="en-US" altLang="zh-CN" dirty="0" smtClean="0"/>
              <a:t>.40</a:t>
            </a:r>
            <a:r>
              <a:rPr lang="zh-CN" altLang="en-US" dirty="0" smtClean="0"/>
              <a:t>年后</a:t>
            </a:r>
            <a:r>
              <a:rPr lang="en-US" altLang="zh-CN" dirty="0" smtClean="0"/>
              <a:t>,</a:t>
            </a:r>
            <a:r>
              <a:rPr lang="zh-CN" altLang="en-US" dirty="0" smtClean="0"/>
              <a:t>摄影者阿尔夫里德</a:t>
            </a:r>
            <a:r>
              <a:rPr lang="en-US" altLang="zh-CN" dirty="0" smtClean="0"/>
              <a:t>.</a:t>
            </a:r>
            <a:r>
              <a:rPr lang="zh-CN" altLang="en-US" dirty="0" smtClean="0"/>
              <a:t>伊森斯塔特在报上刊登寻人启事找到了当年的这两位照片中的男女</a:t>
            </a:r>
            <a:r>
              <a:rPr lang="en-US" altLang="zh-CN" dirty="0" smtClean="0"/>
              <a:t>,</a:t>
            </a:r>
            <a:r>
              <a:rPr lang="zh-CN" altLang="en-US" dirty="0" smtClean="0"/>
              <a:t>他们已成了子孙满堂的爷爷和奶奶</a:t>
            </a:r>
            <a:r>
              <a:rPr lang="en-US" altLang="zh-CN" dirty="0" smtClean="0"/>
              <a:t>.</a:t>
            </a:r>
            <a:endParaRPr lang="zh-CN" altLang="en-US" dirty="0"/>
          </a:p>
        </p:txBody>
      </p:sp>
      <p:pic>
        <p:nvPicPr>
          <p:cNvPr id="26626" name="Picture 2" descr="c:\users\pc15\appdata\roaming\360se6\User Data\temp\47593e08t6defa765d6b8&amp;690.jpg"/>
          <p:cNvPicPr>
            <a:picLocks noChangeAspect="1" noChangeArrowheads="1"/>
          </p:cNvPicPr>
          <p:nvPr/>
        </p:nvPicPr>
        <p:blipFill>
          <a:blip r:embed="rId2"/>
          <a:srcRect/>
          <a:stretch>
            <a:fillRect/>
          </a:stretch>
        </p:blipFill>
        <p:spPr bwMode="auto">
          <a:xfrm>
            <a:off x="0" y="0"/>
            <a:ext cx="4924044" cy="6858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3857628"/>
            <a:ext cx="8229600" cy="2268535"/>
          </a:xfrm>
        </p:spPr>
        <p:txBody>
          <a:bodyPr>
            <a:normAutofit fontScale="77500" lnSpcReduction="20000"/>
          </a:bodyPr>
          <a:lstStyle/>
          <a:p>
            <a:r>
              <a:rPr lang="zh-CN" altLang="en-US" dirty="0" smtClean="0">
                <a:hlinkClick r:id="rId2"/>
              </a:rPr>
              <a:t>维纳斯</a:t>
            </a:r>
            <a:r>
              <a:rPr lang="zh-CN" altLang="en-US" dirty="0" smtClean="0"/>
              <a:t>和</a:t>
            </a:r>
            <a:r>
              <a:rPr lang="zh-CN" altLang="en-US" dirty="0" smtClean="0">
                <a:hlinkClick r:id="rId3"/>
              </a:rPr>
              <a:t>玛斯</a:t>
            </a:r>
            <a:r>
              <a:rPr lang="zh-CN" altLang="en-US" dirty="0" smtClean="0"/>
              <a:t>的儿子，人们把他想像为即将步入青年的美少年。他的常用的武器是金弓，他射出的箭从无偏差，被射中者会备受爱情的煎熬，但这是一种甜蜜的痛苦。连宙斯也无法抗拒这种神奇的力量，因此爱情被解释为最可怕、 而又最强大的自然力量 ；所以一直被人们喻为爱情的象征，他的箭一旦插入青年男女的心上，便会使他们深深相爱。</a:t>
            </a:r>
            <a:endParaRPr lang="zh-CN" altLang="en-US" dirty="0"/>
          </a:p>
        </p:txBody>
      </p:sp>
      <p:pic>
        <p:nvPicPr>
          <p:cNvPr id="23554" name="Picture 2" descr="c:\users\pc15\appdata\roaming\360se6\User Data\temp\15cc70cd-9a76-44e7-a58a-596dcabc0a91.jpg"/>
          <p:cNvPicPr>
            <a:picLocks noChangeAspect="1" noChangeArrowheads="1"/>
          </p:cNvPicPr>
          <p:nvPr/>
        </p:nvPicPr>
        <p:blipFill>
          <a:blip r:embed="rId4"/>
          <a:srcRect/>
          <a:stretch>
            <a:fillRect/>
          </a:stretch>
        </p:blipFill>
        <p:spPr bwMode="auto">
          <a:xfrm>
            <a:off x="83629" y="0"/>
            <a:ext cx="9060371" cy="371475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3643314"/>
            <a:ext cx="9144000" cy="3214686"/>
          </a:xfrm>
        </p:spPr>
        <p:txBody>
          <a:bodyPr>
            <a:normAutofit fontScale="55000" lnSpcReduction="20000"/>
          </a:bodyPr>
          <a:lstStyle/>
          <a:p>
            <a:r>
              <a:rPr lang="en-US" altLang="zh-CN" dirty="0" smtClean="0"/>
              <a:t>Little Dancer of Fourteen Years </a:t>
            </a:r>
            <a:r>
              <a:rPr lang="zh-CN" altLang="en-US" dirty="0" smtClean="0"/>
              <a:t>十四岁的小舞者</a:t>
            </a:r>
            <a:br>
              <a:rPr lang="zh-CN" altLang="en-US" dirty="0" smtClean="0"/>
            </a:br>
            <a:r>
              <a:rPr lang="zh-CN" altLang="en-US" dirty="0" smtClean="0"/>
              <a:t>这幅作品是德加（ </a:t>
            </a:r>
            <a:r>
              <a:rPr lang="en-US" altLang="zh-CN" dirty="0" smtClean="0"/>
              <a:t>Edgar Degas</a:t>
            </a:r>
            <a:r>
              <a:rPr lang="zh-CN" altLang="en-US" dirty="0" smtClean="0"/>
              <a:t>）的代表作。德加似乎对芭蕾舞者情有独钟。</a:t>
            </a:r>
            <a:br>
              <a:rPr lang="zh-CN" altLang="en-US" dirty="0" smtClean="0"/>
            </a:br>
            <a:r>
              <a:rPr lang="zh-CN" altLang="en-US" dirty="0" smtClean="0"/>
              <a:t>面对这座蜡像，观众目瞪口呆，好象觉得难受，粉粉逃开。</a:t>
            </a:r>
            <a:br>
              <a:rPr lang="zh-CN" altLang="en-US" dirty="0" smtClean="0"/>
            </a:br>
            <a:r>
              <a:rPr lang="zh-CN" altLang="en-US" dirty="0" smtClean="0"/>
              <a:t>这尊小蜡像写实的逼真程度给观众带来明显的不安；所有他们对于雕塑、对这没有生气的冷肃白色、对这数世纪以来不断被模仿的陈腔滥调的意念都开始动摇起来。</a:t>
            </a:r>
            <a:br>
              <a:rPr lang="zh-CN" altLang="en-US" dirty="0" smtClean="0"/>
            </a:br>
            <a:r>
              <a:rPr lang="zh-CN" altLang="en-US" dirty="0" smtClean="0"/>
              <a:t>就像某些圣母像化了妆，穿著袍子；就像布尔勾教堂的耶稣，使用真的头发、真的荆棘、真的布料。窦加先生的芭蕾舞者也是，穿著真的舞裙，结着真的丝带，穿著真的舞衣，使用真的头发。着了色的头，稍微向后仰，下巴向前倾，嘴巴微张，病弱的脸孔，灰褐色、疲倦、未老先衰。双手撑在背后，手掌交叠。</a:t>
            </a:r>
            <a:br>
              <a:rPr lang="zh-CN" altLang="en-US" dirty="0" smtClean="0"/>
            </a:br>
            <a:r>
              <a:rPr lang="zh-CN" altLang="en-US" dirty="0" smtClean="0"/>
              <a:t>平板的胸口，禁锢在白色的舞衣里，衣料是由蜡揉塑而成。双腿的姿态，像是在准备战斗，因过度练习而紧张扭曲的双腿之上，是小亭子般的轻纱裙。</a:t>
            </a:r>
            <a:br>
              <a:rPr lang="zh-CN" altLang="en-US" dirty="0" smtClean="0"/>
            </a:br>
            <a:r>
              <a:rPr lang="zh-CN" altLang="en-US" dirty="0" smtClean="0"/>
              <a:t>僵硬的颈子，围绕着金葱般的锻带，头发落到肩上又翘起，发髻上，装饰着与颈上相同的丝带，就像是真实的马鬃。目光注视下，这位舞者就这样似乎活生生的，随时准备离开基台。</a:t>
            </a:r>
            <a:endParaRPr lang="zh-CN" altLang="en-US" dirty="0"/>
          </a:p>
        </p:txBody>
      </p:sp>
      <p:pic>
        <p:nvPicPr>
          <p:cNvPr id="30722" name="Picture 2" descr="c:\users\pc15\appdata\roaming\360se6\User Data\temp\47593e08t6defa3155853&amp;690.jpg"/>
          <p:cNvPicPr>
            <a:picLocks noChangeAspect="1" noChangeArrowheads="1"/>
          </p:cNvPicPr>
          <p:nvPr/>
        </p:nvPicPr>
        <p:blipFill>
          <a:blip r:embed="rId2"/>
          <a:srcRect/>
          <a:stretch>
            <a:fillRect/>
          </a:stretch>
        </p:blipFill>
        <p:spPr bwMode="auto">
          <a:xfrm>
            <a:off x="0" y="0"/>
            <a:ext cx="9144000" cy="350043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32770" name="Picture 2" descr="c:\users\pc15\appdata\roaming\360se6\User Data\temp\tyu9At0rL_1245158155.jpg"/>
          <p:cNvPicPr>
            <a:picLocks noChangeAspect="1" noChangeArrowheads="1"/>
          </p:cNvPicPr>
          <p:nvPr/>
        </p:nvPicPr>
        <p:blipFill>
          <a:blip r:embed="rId2"/>
          <a:srcRect/>
          <a:stretch>
            <a:fillRect/>
          </a:stretch>
        </p:blipFill>
        <p:spPr bwMode="auto">
          <a:xfrm>
            <a:off x="-4500626" y="0"/>
            <a:ext cx="15762117" cy="886619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5429264"/>
            <a:ext cx="8229600" cy="1428736"/>
          </a:xfrm>
        </p:spPr>
        <p:txBody>
          <a:bodyPr>
            <a:normAutofit fontScale="55000" lnSpcReduction="20000"/>
          </a:bodyPr>
          <a:lstStyle/>
          <a:p>
            <a:r>
              <a:rPr lang="en-US" dirty="0" smtClean="0"/>
              <a:t>The shipwreck of the Minotaur</a:t>
            </a:r>
            <a:r>
              <a:rPr lang="zh-CN" altLang="en-US" dirty="0" smtClean="0"/>
              <a:t>米诺陶战舰的倾覆</a:t>
            </a:r>
            <a:br>
              <a:rPr lang="zh-CN" altLang="en-US" dirty="0" smtClean="0"/>
            </a:br>
            <a:r>
              <a:rPr lang="zh-CN" altLang="en-US" dirty="0" smtClean="0"/>
              <a:t>约瑟夫</a:t>
            </a:r>
            <a:r>
              <a:rPr lang="en-US" altLang="zh-CN" dirty="0" smtClean="0"/>
              <a:t>&amp;#8226;</a:t>
            </a:r>
            <a:r>
              <a:rPr lang="zh-CN" altLang="en-US" dirty="0" smtClean="0"/>
              <a:t>玛罗德</a:t>
            </a:r>
            <a:r>
              <a:rPr lang="en-US" altLang="zh-CN" dirty="0" smtClean="0"/>
              <a:t>&amp;#8226;</a:t>
            </a:r>
            <a:r>
              <a:rPr lang="zh-CN" altLang="en-US" dirty="0" smtClean="0"/>
              <a:t>威廉</a:t>
            </a:r>
            <a:r>
              <a:rPr lang="en-US" altLang="zh-CN" dirty="0" smtClean="0"/>
              <a:t>&amp;#8226;</a:t>
            </a:r>
            <a:r>
              <a:rPr lang="zh-CN" altLang="en-US" dirty="0" smtClean="0"/>
              <a:t>特纳（</a:t>
            </a:r>
            <a:r>
              <a:rPr lang="en-US" dirty="0" smtClean="0"/>
              <a:t>Joseph </a:t>
            </a:r>
            <a:r>
              <a:rPr lang="en-US" dirty="0" err="1" smtClean="0"/>
              <a:t>Mallord</a:t>
            </a:r>
            <a:r>
              <a:rPr lang="en-US" dirty="0" smtClean="0"/>
              <a:t> William Turner）</a:t>
            </a:r>
            <a:r>
              <a:rPr lang="zh-CN" altLang="en-US" dirty="0" smtClean="0"/>
              <a:t>的一幅作品。</a:t>
            </a:r>
            <a:r>
              <a:rPr lang="en-US" dirty="0" smtClean="0"/>
              <a:t>J.M Turner（1775</a:t>
            </a:r>
            <a:r>
              <a:rPr lang="zh-CN" altLang="en-US" dirty="0" smtClean="0"/>
              <a:t>年</a:t>
            </a:r>
            <a:r>
              <a:rPr lang="en-US" altLang="zh-CN" dirty="0" smtClean="0"/>
              <a:t>4</a:t>
            </a:r>
            <a:r>
              <a:rPr lang="zh-CN" altLang="en-US" dirty="0" smtClean="0"/>
              <a:t>月</a:t>
            </a:r>
            <a:r>
              <a:rPr lang="en-US" altLang="zh-CN" dirty="0" smtClean="0"/>
              <a:t>23</a:t>
            </a:r>
            <a:r>
              <a:rPr lang="zh-CN" altLang="en-US" dirty="0" smtClean="0"/>
              <a:t>日－</a:t>
            </a:r>
            <a:r>
              <a:rPr lang="en-US" altLang="zh-CN" dirty="0" smtClean="0"/>
              <a:t>1851</a:t>
            </a:r>
            <a:r>
              <a:rPr lang="zh-CN" altLang="en-US" dirty="0" smtClean="0"/>
              <a:t>年</a:t>
            </a:r>
            <a:r>
              <a:rPr lang="en-US" altLang="zh-CN" dirty="0" smtClean="0"/>
              <a:t>12</a:t>
            </a:r>
            <a:r>
              <a:rPr lang="zh-CN" altLang="en-US" dirty="0" smtClean="0"/>
              <a:t>月</a:t>
            </a:r>
            <a:r>
              <a:rPr lang="en-US" altLang="zh-CN" dirty="0" smtClean="0"/>
              <a:t>19</a:t>
            </a:r>
            <a:r>
              <a:rPr lang="zh-CN" altLang="en-US" dirty="0" smtClean="0"/>
              <a:t>日）是英国浪漫主义风景画家，著名的水彩画家和版画家，他的作品对后期的印象派绘画发展有相当大的影响。在</a:t>
            </a:r>
            <a:r>
              <a:rPr lang="en-US" altLang="zh-CN" dirty="0" smtClean="0"/>
              <a:t>18</a:t>
            </a:r>
            <a:r>
              <a:rPr lang="zh-CN" altLang="en-US" dirty="0" smtClean="0"/>
              <a:t>世纪历史画为主流的画坛上，他的作品并不受重视，但现代公认他是非常伟大的风景画家。</a:t>
            </a:r>
            <a:endParaRPr lang="zh-CN" altLang="en-US" dirty="0"/>
          </a:p>
        </p:txBody>
      </p:sp>
      <p:pic>
        <p:nvPicPr>
          <p:cNvPr id="31746" name="Picture 2" descr="c:\users\pc15\appdata\roaming\360se6\User Data\temp\47593e08t7164c42cefff&amp;690.jpg"/>
          <p:cNvPicPr>
            <a:picLocks noChangeAspect="1" noChangeArrowheads="1"/>
          </p:cNvPicPr>
          <p:nvPr/>
        </p:nvPicPr>
        <p:blipFill>
          <a:blip r:embed="rId2"/>
          <a:srcRect/>
          <a:stretch>
            <a:fillRect/>
          </a:stretch>
        </p:blipFill>
        <p:spPr bwMode="auto">
          <a:xfrm>
            <a:off x="0" y="-1"/>
            <a:ext cx="7500958" cy="534252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5286388"/>
            <a:ext cx="8229600" cy="839775"/>
          </a:xfrm>
        </p:spPr>
        <p:txBody>
          <a:bodyPr/>
          <a:lstStyle/>
          <a:p>
            <a:endParaRPr lang="zh-CN" altLang="en-US" dirty="0"/>
          </a:p>
        </p:txBody>
      </p:sp>
      <p:pic>
        <p:nvPicPr>
          <p:cNvPr id="35842" name="Picture 2" descr="c:\users\pc15\appdata\roaming\360se6\User Data\temp\cjvor8u1y2k1.jpg"/>
          <p:cNvPicPr>
            <a:picLocks noChangeAspect="1" noChangeArrowheads="1"/>
          </p:cNvPicPr>
          <p:nvPr/>
        </p:nvPicPr>
        <p:blipFill>
          <a:blip r:embed="rId2"/>
          <a:srcRect/>
          <a:stretch>
            <a:fillRect/>
          </a:stretch>
        </p:blipFill>
        <p:spPr bwMode="auto">
          <a:xfrm>
            <a:off x="0" y="0"/>
            <a:ext cx="9144000" cy="51435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857752" y="0"/>
            <a:ext cx="4286248" cy="6126163"/>
          </a:xfrm>
        </p:spPr>
        <p:txBody>
          <a:bodyPr>
            <a:noAutofit/>
          </a:bodyPr>
          <a:lstStyle/>
          <a:p>
            <a:r>
              <a:rPr lang="zh-CN" altLang="en-US" sz="2000" dirty="0" smtClean="0"/>
              <a:t>这幅画叫美国哥特式（</a:t>
            </a:r>
            <a:r>
              <a:rPr lang="en-US" sz="2000" dirty="0" smtClean="0"/>
              <a:t>American Gothic），</a:t>
            </a:r>
            <a:r>
              <a:rPr lang="zh-CN" altLang="en-US" sz="2000" dirty="0" smtClean="0"/>
              <a:t>作者是</a:t>
            </a:r>
            <a:r>
              <a:rPr lang="en-US" sz="2000" dirty="0" smtClean="0"/>
              <a:t>Grant Wood，</a:t>
            </a:r>
            <a:r>
              <a:rPr lang="zh-CN" altLang="en-US" sz="2000" dirty="0" smtClean="0"/>
              <a:t>现存于</a:t>
            </a:r>
            <a:r>
              <a:rPr lang="en-US" sz="2000" dirty="0" smtClean="0"/>
              <a:t>Art Institute of Chicago</a:t>
            </a:r>
            <a:r>
              <a:rPr lang="zh-CN" altLang="en-US" sz="2000" dirty="0" smtClean="0"/>
              <a:t>男人的眼睛</a:t>
            </a:r>
            <a:r>
              <a:rPr lang="zh-CN" altLang="en-US" sz="2000" dirty="0" smtClean="0">
                <a:hlinkClick r:id="rId2"/>
              </a:rPr>
              <a:t>直直</a:t>
            </a:r>
            <a:r>
              <a:rPr lang="zh-CN" altLang="en-US" sz="2000" dirty="0" smtClean="0"/>
              <a:t>地向前平视，双唇紧闭，黄瘦的脸上表情十分严肃，鼻梁上一丝不苟地架着圆圆的眼镜。他沾满泥巴的手里拿着一个叉，它既代表了在农业占主导地位的年代，农民们勤劳耕作的精神，也象征着在</a:t>
            </a:r>
            <a:r>
              <a:rPr lang="en-US" altLang="zh-CN" sz="2000" dirty="0" smtClean="0"/>
              <a:t>19</a:t>
            </a:r>
            <a:r>
              <a:rPr lang="zh-CN" altLang="en-US" sz="2000" dirty="0" smtClean="0"/>
              <a:t>世纪男权社会中，不容置疑的男性权威和力量。从构图上来看，这个叉与人物椭圆形的脸和人物身后</a:t>
            </a:r>
            <a:r>
              <a:rPr lang="zh-CN" altLang="en-US" sz="2000" dirty="0" smtClean="0">
                <a:hlinkClick r:id="rId3"/>
              </a:rPr>
              <a:t>哥特式</a:t>
            </a:r>
            <a:r>
              <a:rPr lang="zh-CN" altLang="en-US" sz="2000" dirty="0" smtClean="0"/>
              <a:t>窗户的线条相呼应。站在他身边的女人一副典型的</a:t>
            </a:r>
            <a:r>
              <a:rPr lang="zh-CN" altLang="en-US" sz="2000" dirty="0" smtClean="0">
                <a:hlinkClick r:id="rId4"/>
              </a:rPr>
              <a:t>维多利亚时期</a:t>
            </a:r>
            <a:r>
              <a:rPr lang="zh-CN" altLang="en-US" sz="2000" dirty="0" smtClean="0"/>
              <a:t>女性的装扮，从发型到服饰，甚至到表情，都让人联想起简</a:t>
            </a:r>
            <a:r>
              <a:rPr lang="en-US" altLang="zh-CN" sz="2000" dirty="0" smtClean="0"/>
              <a:t>·</a:t>
            </a:r>
            <a:r>
              <a:rPr lang="zh-CN" altLang="en-US" sz="2000" dirty="0" smtClean="0"/>
              <a:t>爱。同男人一样，女人的表情也不苟言笑，只因那个年代的女性以严谨、矜持、勤劳、克己为美德。她略微站在男人身后，眼睛看向男人，有点“唯他是听”的意味。</a:t>
            </a:r>
            <a:endParaRPr lang="zh-CN" altLang="en-US" sz="2000" dirty="0"/>
          </a:p>
        </p:txBody>
      </p:sp>
      <p:pic>
        <p:nvPicPr>
          <p:cNvPr id="1026" name="Picture 2" descr="c:\users\pc15\appdata\roaming\360se6\User Data\temp\241f95cad1c8a786dfaadbb56709c93d71cf508c.jpg"/>
          <p:cNvPicPr>
            <a:picLocks noChangeAspect="1" noChangeArrowheads="1"/>
          </p:cNvPicPr>
          <p:nvPr/>
        </p:nvPicPr>
        <p:blipFill>
          <a:blip r:embed="rId5"/>
          <a:srcRect/>
          <a:stretch>
            <a:fillRect/>
          </a:stretch>
        </p:blipFill>
        <p:spPr bwMode="auto">
          <a:xfrm>
            <a:off x="1" y="642918"/>
            <a:ext cx="4857752" cy="571501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1571612"/>
            <a:ext cx="9144000" cy="6500834"/>
          </a:xfrm>
        </p:spPr>
        <p:txBody>
          <a:bodyPr>
            <a:normAutofit/>
          </a:bodyPr>
          <a:lstStyle/>
          <a:p>
            <a:r>
              <a:rPr lang="zh-CN" altLang="en-US" dirty="0" smtClean="0"/>
              <a:t> 这个</a:t>
            </a:r>
            <a:r>
              <a:rPr lang="en-US" altLang="zh-CN" dirty="0" smtClean="0"/>
              <a:t>Smithsonian</a:t>
            </a:r>
            <a:r>
              <a:rPr lang="zh-CN" altLang="en-US" dirty="0" smtClean="0"/>
              <a:t>是位于美国首都华盛顿特区的一个博物馆群</a:t>
            </a:r>
            <a:r>
              <a:rPr lang="en-US" altLang="zh-CN" dirty="0" smtClean="0"/>
              <a:t>,</a:t>
            </a:r>
            <a:r>
              <a:rPr lang="zh-CN" altLang="en-US" dirty="0" smtClean="0"/>
              <a:t>共拥有</a:t>
            </a:r>
            <a:r>
              <a:rPr lang="en-US" altLang="zh-CN" dirty="0" smtClean="0"/>
              <a:t>18</a:t>
            </a:r>
            <a:r>
              <a:rPr lang="zh-CN" altLang="en-US" dirty="0" smtClean="0"/>
              <a:t>座博物馆，</a:t>
            </a:r>
            <a:r>
              <a:rPr lang="zh-CN" altLang="en-US" dirty="0" smtClean="0">
                <a:solidFill>
                  <a:srgbClr val="FF0000"/>
                </a:solidFill>
              </a:rPr>
              <a:t>保存着一亿多件艺术珍品和珍贵的标本</a:t>
            </a:r>
            <a:r>
              <a:rPr lang="zh-CN" altLang="en-US" dirty="0" smtClean="0"/>
              <a:t>。其中有</a:t>
            </a:r>
            <a:r>
              <a:rPr lang="en-US" altLang="zh-CN" dirty="0" smtClean="0"/>
              <a:t>14</a:t>
            </a:r>
            <a:r>
              <a:rPr lang="zh-CN" altLang="en-US" dirty="0" smtClean="0"/>
              <a:t>座坐落于华盛顿的国家广场，分布于华盛顿纪念碑和国会大厦中间。在这</a:t>
            </a:r>
            <a:r>
              <a:rPr lang="en-US" altLang="zh-CN" dirty="0" smtClean="0"/>
              <a:t>14</a:t>
            </a:r>
            <a:r>
              <a:rPr lang="zh-CN" altLang="en-US" dirty="0" smtClean="0"/>
              <a:t>座博物馆中，个头最大、藏品最多的就是建成于</a:t>
            </a:r>
            <a:r>
              <a:rPr lang="en-US" altLang="zh-CN" dirty="0" smtClean="0"/>
              <a:t>1911</a:t>
            </a:r>
            <a:r>
              <a:rPr lang="zh-CN" altLang="en-US" dirty="0" smtClean="0"/>
              <a:t>年的国家自然历史博物馆。  </a:t>
            </a:r>
            <a:endParaRPr lang="zh-CN" altLang="en-US" dirty="0"/>
          </a:p>
        </p:txBody>
      </p:sp>
      <p:sp>
        <p:nvSpPr>
          <p:cNvPr id="4" name="TextBox 3"/>
          <p:cNvSpPr txBox="1"/>
          <p:nvPr/>
        </p:nvSpPr>
        <p:spPr>
          <a:xfrm>
            <a:off x="714348" y="428604"/>
            <a:ext cx="7858180" cy="646331"/>
          </a:xfrm>
          <a:prstGeom prst="rect">
            <a:avLst/>
          </a:prstGeom>
          <a:noFill/>
        </p:spPr>
        <p:txBody>
          <a:bodyPr wrap="square" rtlCol="0">
            <a:spAutoFit/>
          </a:bodyPr>
          <a:lstStyle/>
          <a:p>
            <a:r>
              <a:rPr lang="zh-CN" altLang="en-US" sz="3600" b="1" dirty="0" smtClean="0">
                <a:solidFill>
                  <a:srgbClr val="FF0000"/>
                </a:solidFill>
              </a:rPr>
              <a:t>世界上最大的博物馆</a:t>
            </a:r>
            <a:r>
              <a:rPr lang="zh-CN" altLang="en-US" sz="3600" b="1" dirty="0" smtClean="0">
                <a:solidFill>
                  <a:srgbClr val="FF0000"/>
                </a:solidFill>
                <a:hlinkClick r:id="rId2"/>
              </a:rPr>
              <a:t>史密森尼博物院</a:t>
            </a:r>
            <a:endParaRPr lang="zh-CN" altLang="en-US" sz="3600" b="1"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pc15\appdata\roaming\360se6\User Data\temp\84(5).jpg"/>
          <p:cNvPicPr>
            <a:picLocks noChangeAspect="1" noChangeArrowheads="1"/>
          </p:cNvPicPr>
          <p:nvPr/>
        </p:nvPicPr>
        <p:blipFill>
          <a:blip r:embed="rId2"/>
          <a:srcRect/>
          <a:stretch>
            <a:fillRect/>
          </a:stretch>
        </p:blipFill>
        <p:spPr bwMode="auto">
          <a:xfrm>
            <a:off x="-1" y="214290"/>
            <a:ext cx="9069277" cy="4643470"/>
          </a:xfrm>
          <a:prstGeom prst="rect">
            <a:avLst/>
          </a:prstGeom>
          <a:noFill/>
        </p:spPr>
      </p:pic>
      <p:sp>
        <p:nvSpPr>
          <p:cNvPr id="3" name="TextBox 2"/>
          <p:cNvSpPr txBox="1"/>
          <p:nvPr/>
        </p:nvSpPr>
        <p:spPr>
          <a:xfrm>
            <a:off x="285720" y="5072074"/>
            <a:ext cx="8572560" cy="1754326"/>
          </a:xfrm>
          <a:prstGeom prst="rect">
            <a:avLst/>
          </a:prstGeom>
          <a:noFill/>
        </p:spPr>
        <p:txBody>
          <a:bodyPr wrap="square" rtlCol="0">
            <a:spAutoFit/>
          </a:bodyPr>
          <a:lstStyle/>
          <a:p>
            <a:r>
              <a:rPr lang="zh-CN" altLang="en-US" dirty="0" smtClean="0">
                <a:hlinkClick r:id="rId3"/>
              </a:rPr>
              <a:t>拿破仑</a:t>
            </a:r>
            <a:r>
              <a:rPr lang="en-US" altLang="zh-CN" dirty="0" smtClean="0">
                <a:hlinkClick r:id="rId3"/>
              </a:rPr>
              <a:t>·</a:t>
            </a:r>
            <a:r>
              <a:rPr lang="zh-CN" altLang="en-US" dirty="0" smtClean="0">
                <a:hlinkClick r:id="rId3"/>
              </a:rPr>
              <a:t>波拿巴</a:t>
            </a:r>
            <a:r>
              <a:rPr lang="zh-CN" altLang="en-US" dirty="0" smtClean="0"/>
              <a:t>（</a:t>
            </a:r>
            <a:r>
              <a:rPr lang="en-US" altLang="zh-CN" dirty="0" err="1" smtClean="0"/>
              <a:t>Napoléon</a:t>
            </a:r>
            <a:r>
              <a:rPr lang="en-US" altLang="zh-CN" dirty="0" smtClean="0"/>
              <a:t> Bonaparte</a:t>
            </a:r>
            <a:r>
              <a:rPr lang="zh-CN" altLang="en-US" dirty="0" smtClean="0"/>
              <a:t>，</a:t>
            </a:r>
            <a:r>
              <a:rPr lang="en-US" altLang="zh-CN" dirty="0" smtClean="0"/>
              <a:t>1769.8.15</a:t>
            </a:r>
            <a:r>
              <a:rPr lang="zh-CN" altLang="en-US" dirty="0" smtClean="0"/>
              <a:t>～</a:t>
            </a:r>
            <a:r>
              <a:rPr lang="en-US" altLang="zh-CN" dirty="0" smtClean="0"/>
              <a:t>1821.5.5) :</a:t>
            </a:r>
            <a:r>
              <a:rPr lang="zh-CN" altLang="en-US" dirty="0" smtClean="0">
                <a:hlinkClick r:id="rId4"/>
              </a:rPr>
              <a:t>法兰西第一共和国</a:t>
            </a:r>
            <a:r>
              <a:rPr lang="zh-CN" altLang="en-US" dirty="0" smtClean="0"/>
              <a:t>第一执政（</a:t>
            </a:r>
            <a:r>
              <a:rPr lang="en-US" altLang="zh-CN" dirty="0" smtClean="0"/>
              <a:t>1799-1804</a:t>
            </a:r>
            <a:r>
              <a:rPr lang="zh-CN" altLang="en-US" dirty="0" smtClean="0"/>
              <a:t>），</a:t>
            </a:r>
            <a:r>
              <a:rPr lang="zh-CN" altLang="en-US" dirty="0" smtClean="0">
                <a:hlinkClick r:id="rId5"/>
              </a:rPr>
              <a:t>法兰西第一帝国</a:t>
            </a:r>
            <a:r>
              <a:rPr lang="zh-CN" altLang="en-US" dirty="0" smtClean="0"/>
              <a:t>及</a:t>
            </a:r>
            <a:r>
              <a:rPr lang="zh-CN" altLang="en-US" dirty="0" smtClean="0">
                <a:hlinkClick r:id="rId6"/>
              </a:rPr>
              <a:t>百日王朝</a:t>
            </a:r>
            <a:r>
              <a:rPr lang="zh-CN" altLang="en-US" dirty="0" smtClean="0"/>
              <a:t>的皇帝（</a:t>
            </a:r>
            <a:r>
              <a:rPr lang="en-US" altLang="zh-CN" dirty="0" smtClean="0"/>
              <a:t>1804-1814</a:t>
            </a:r>
            <a:r>
              <a:rPr lang="zh-CN" altLang="en-US" dirty="0" smtClean="0"/>
              <a:t>，</a:t>
            </a:r>
            <a:r>
              <a:rPr lang="en-US" altLang="zh-CN" dirty="0" smtClean="0"/>
              <a:t>1815</a:t>
            </a:r>
            <a:r>
              <a:rPr lang="zh-CN" altLang="en-US" dirty="0" smtClean="0"/>
              <a:t>）、</a:t>
            </a:r>
            <a:r>
              <a:rPr lang="zh-CN" altLang="en-US" dirty="0" smtClean="0">
                <a:hlinkClick r:id="rId7"/>
              </a:rPr>
              <a:t>法兰西共和国</a:t>
            </a:r>
            <a:r>
              <a:rPr lang="zh-CN" altLang="en-US" dirty="0" smtClean="0">
                <a:hlinkClick r:id="rId8"/>
              </a:rPr>
              <a:t>近代史</a:t>
            </a:r>
            <a:r>
              <a:rPr lang="zh-CN" altLang="en-US" dirty="0" smtClean="0"/>
              <a:t>上著名的</a:t>
            </a:r>
            <a:r>
              <a:rPr lang="zh-CN" altLang="en-US" dirty="0" smtClean="0">
                <a:hlinkClick r:id="rId9"/>
              </a:rPr>
              <a:t>军事家</a:t>
            </a:r>
            <a:r>
              <a:rPr lang="zh-CN" altLang="en-US" dirty="0" smtClean="0"/>
              <a:t>、政治家，曾经占领过西欧和</a:t>
            </a:r>
            <a:r>
              <a:rPr lang="zh-CN" altLang="en-US" dirty="0" smtClean="0">
                <a:hlinkClick r:id="rId10"/>
              </a:rPr>
              <a:t>中欧</a:t>
            </a:r>
            <a:r>
              <a:rPr lang="zh-CN" altLang="en-US" dirty="0" smtClean="0"/>
              <a:t>的大部分领土，使</a:t>
            </a:r>
            <a:r>
              <a:rPr lang="zh-CN" altLang="en-US" dirty="0" smtClean="0">
                <a:hlinkClick r:id="rId11"/>
              </a:rPr>
              <a:t>法国资产阶级革命</a:t>
            </a:r>
            <a:r>
              <a:rPr lang="zh-CN" altLang="en-US" dirty="0" smtClean="0"/>
              <a:t>的思想得到了更为广阔的传播，在位前期是法国人民的骄傲，直至今日一直受到法国人民的尊敬与爱戴。民族：</a:t>
            </a:r>
            <a:r>
              <a:rPr lang="zh-CN" altLang="en-US" dirty="0" smtClean="0">
                <a:hlinkClick r:id="rId12"/>
              </a:rPr>
              <a:t>科西嘉</a:t>
            </a:r>
            <a:r>
              <a:rPr lang="zh-CN" altLang="en-US" dirty="0" smtClean="0"/>
              <a:t>族 身高：</a:t>
            </a:r>
            <a:r>
              <a:rPr lang="en-US" altLang="zh-CN" dirty="0" smtClean="0"/>
              <a:t>159cm </a:t>
            </a:r>
            <a:r>
              <a:rPr lang="zh-CN" altLang="en-US" dirty="0" smtClean="0"/>
              <a:t>国籍：法兰西</a:t>
            </a:r>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pc15\appdata\roaming\360se6\User Data\temp\nightatthemuseummovie-1280x800-01-767.jpg"/>
          <p:cNvPicPr>
            <a:picLocks noChangeAspect="1" noChangeArrowheads="1"/>
          </p:cNvPicPr>
          <p:nvPr/>
        </p:nvPicPr>
        <p:blipFill>
          <a:blip r:embed="rId2"/>
          <a:srcRect/>
          <a:stretch>
            <a:fillRect/>
          </a:stretch>
        </p:blipFill>
        <p:spPr bwMode="auto">
          <a:xfrm>
            <a:off x="0" y="0"/>
            <a:ext cx="9144000" cy="5286388"/>
          </a:xfrm>
          <a:prstGeom prst="rect">
            <a:avLst/>
          </a:prstGeom>
          <a:noFill/>
        </p:spPr>
      </p:pic>
      <p:sp>
        <p:nvSpPr>
          <p:cNvPr id="3" name="TextBox 2"/>
          <p:cNvSpPr txBox="1"/>
          <p:nvPr/>
        </p:nvSpPr>
        <p:spPr>
          <a:xfrm>
            <a:off x="428596" y="5572140"/>
            <a:ext cx="8143932" cy="523220"/>
          </a:xfrm>
          <a:prstGeom prst="rect">
            <a:avLst/>
          </a:prstGeom>
          <a:noFill/>
        </p:spPr>
        <p:txBody>
          <a:bodyPr wrap="square" rtlCol="0">
            <a:spAutoFit/>
          </a:bodyPr>
          <a:lstStyle/>
          <a:p>
            <a:r>
              <a:rPr lang="zh-CN" altLang="en-US" sz="2800" b="1" dirty="0" smtClean="0"/>
              <a:t>虚构人物，历史中不存在</a:t>
            </a:r>
            <a:endParaRPr lang="zh-CN" altLang="en-US" sz="28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pc15\appdata\roaming\360se6\User Data\temp\nightatthemuseummovie-1280x800-10-762.jpg"/>
          <p:cNvPicPr>
            <a:picLocks noChangeAspect="1" noChangeArrowheads="1"/>
          </p:cNvPicPr>
          <p:nvPr/>
        </p:nvPicPr>
        <p:blipFill>
          <a:blip r:embed="rId2"/>
          <a:srcRect/>
          <a:stretch>
            <a:fillRect/>
          </a:stretch>
        </p:blipFill>
        <p:spPr bwMode="auto">
          <a:xfrm>
            <a:off x="0" y="0"/>
            <a:ext cx="9144000" cy="4929198"/>
          </a:xfrm>
          <a:prstGeom prst="rect">
            <a:avLst/>
          </a:prstGeom>
          <a:noFill/>
        </p:spPr>
      </p:pic>
      <p:sp>
        <p:nvSpPr>
          <p:cNvPr id="3" name="TextBox 2"/>
          <p:cNvSpPr txBox="1"/>
          <p:nvPr/>
        </p:nvSpPr>
        <p:spPr>
          <a:xfrm>
            <a:off x="0" y="5000636"/>
            <a:ext cx="8929718" cy="1477328"/>
          </a:xfrm>
          <a:prstGeom prst="rect">
            <a:avLst/>
          </a:prstGeom>
          <a:noFill/>
        </p:spPr>
        <p:txBody>
          <a:bodyPr wrap="square" rtlCol="0">
            <a:spAutoFit/>
          </a:bodyPr>
          <a:lstStyle/>
          <a:p>
            <a:r>
              <a:rPr lang="en-US" altLang="zh-CN" dirty="0" smtClean="0"/>
              <a:t>Able and Baker</a:t>
            </a:r>
            <a:r>
              <a:rPr lang="zh-CN" altLang="en-US" dirty="0" smtClean="0"/>
              <a:t>是两只著名的</a:t>
            </a:r>
            <a:r>
              <a:rPr lang="zh-CN" altLang="en-US" dirty="0" smtClean="0">
                <a:hlinkClick r:id="rId3"/>
              </a:rPr>
              <a:t>太空猴子</a:t>
            </a:r>
            <a:r>
              <a:rPr lang="zh-CN" altLang="en-US" dirty="0" smtClean="0"/>
              <a:t>的名字</a:t>
            </a:r>
            <a:br>
              <a:rPr lang="zh-CN" altLang="en-US" dirty="0" smtClean="0"/>
            </a:br>
            <a:r>
              <a:rPr lang="en-US" altLang="zh-CN" dirty="0" smtClean="0"/>
              <a:t>1959</a:t>
            </a:r>
            <a:r>
              <a:rPr lang="zh-CN" altLang="en-US" dirty="0" smtClean="0"/>
              <a:t>年</a:t>
            </a:r>
            <a:r>
              <a:rPr lang="en-US" altLang="zh-CN" dirty="0" smtClean="0"/>
              <a:t>5</a:t>
            </a:r>
            <a:r>
              <a:rPr lang="zh-CN" altLang="en-US" dirty="0" smtClean="0"/>
              <a:t>月</a:t>
            </a:r>
            <a:r>
              <a:rPr lang="en-US" altLang="zh-CN" dirty="0" smtClean="0"/>
              <a:t>28</a:t>
            </a:r>
            <a:r>
              <a:rPr lang="zh-CN" altLang="en-US" dirty="0" smtClean="0">
                <a:hlinkClick r:id="rId4"/>
              </a:rPr>
              <a:t>日美</a:t>
            </a:r>
            <a:r>
              <a:rPr lang="zh-CN" altLang="en-US" dirty="0" smtClean="0"/>
              <a:t>国“木星</a:t>
            </a:r>
            <a:r>
              <a:rPr lang="en-US" altLang="zh-CN" dirty="0" smtClean="0"/>
              <a:t>AM-18”</a:t>
            </a:r>
            <a:r>
              <a:rPr lang="zh-CN" altLang="en-US" dirty="0" smtClean="0"/>
              <a:t>号</a:t>
            </a:r>
            <a:r>
              <a:rPr lang="zh-CN" altLang="en-US" dirty="0" smtClean="0">
                <a:hlinkClick r:id="rId5"/>
              </a:rPr>
              <a:t>火箭发射</a:t>
            </a:r>
            <a:r>
              <a:rPr lang="zh-CN" altLang="en-US" dirty="0" smtClean="0"/>
              <a:t>的</a:t>
            </a:r>
            <a:r>
              <a:rPr lang="zh-CN" altLang="en-US" dirty="0" smtClean="0">
                <a:hlinkClick r:id="rId6"/>
              </a:rPr>
              <a:t>太空舱</a:t>
            </a:r>
            <a:r>
              <a:rPr lang="zh-CN" altLang="en-US" dirty="0" smtClean="0"/>
              <a:t>中有两位特殊的乘客，它们是</a:t>
            </a:r>
            <a:r>
              <a:rPr lang="zh-CN" altLang="en-US" dirty="0" smtClean="0">
                <a:hlinkClick r:id="rId7"/>
              </a:rPr>
              <a:t>松鼠猴</a:t>
            </a:r>
            <a:r>
              <a:rPr lang="zh-CN" altLang="en-US" dirty="0" smtClean="0"/>
              <a:t>“</a:t>
            </a:r>
            <a:r>
              <a:rPr lang="zh-CN" altLang="en-US" dirty="0" smtClean="0">
                <a:hlinkClick r:id="rId8"/>
              </a:rPr>
              <a:t>贝克</a:t>
            </a:r>
            <a:r>
              <a:rPr lang="zh-CN" altLang="en-US" dirty="0" smtClean="0"/>
              <a:t>（</a:t>
            </a:r>
            <a:r>
              <a:rPr lang="en-US" altLang="zh-CN" dirty="0" smtClean="0"/>
              <a:t>Baker</a:t>
            </a:r>
            <a:r>
              <a:rPr lang="zh-CN" altLang="en-US" dirty="0" smtClean="0"/>
              <a:t>）”和</a:t>
            </a:r>
            <a:r>
              <a:rPr lang="zh-CN" altLang="en-US" dirty="0" smtClean="0">
                <a:hlinkClick r:id="rId9"/>
              </a:rPr>
              <a:t>猕猴</a:t>
            </a:r>
            <a:r>
              <a:rPr lang="zh-CN" altLang="en-US" dirty="0" smtClean="0"/>
              <a:t>“</a:t>
            </a:r>
            <a:r>
              <a:rPr lang="zh-CN" altLang="en-US" dirty="0" smtClean="0">
                <a:hlinkClick r:id="rId10"/>
              </a:rPr>
              <a:t>阿伯尔</a:t>
            </a:r>
            <a:r>
              <a:rPr lang="zh-CN" altLang="en-US" dirty="0" smtClean="0"/>
              <a:t>（</a:t>
            </a:r>
            <a:r>
              <a:rPr lang="en-US" altLang="zh-CN" dirty="0" smtClean="0"/>
              <a:t>Able</a:t>
            </a:r>
            <a:r>
              <a:rPr lang="zh-CN" altLang="en-US" dirty="0" smtClean="0"/>
              <a:t>）”。</a:t>
            </a:r>
            <a:br>
              <a:rPr lang="zh-CN" altLang="en-US" dirty="0" smtClean="0"/>
            </a:br>
            <a:r>
              <a:rPr lang="zh-CN" altLang="en-US" dirty="0" smtClean="0"/>
              <a:t>经过为期</a:t>
            </a:r>
            <a:r>
              <a:rPr lang="en-US" altLang="zh-CN" dirty="0" smtClean="0"/>
              <a:t>15</a:t>
            </a:r>
            <a:r>
              <a:rPr lang="zh-CN" altLang="en-US" dirty="0" smtClean="0"/>
              <a:t>天的太空飞行，这两只猴子返回地球。它们成为第一批在太空旅行中幸存的</a:t>
            </a:r>
            <a:r>
              <a:rPr lang="zh-CN" altLang="en-US" dirty="0" smtClean="0">
                <a:hlinkClick r:id="rId11"/>
              </a:rPr>
              <a:t>灵长类动物</a:t>
            </a:r>
            <a:r>
              <a:rPr lang="zh-CN" altLang="en-US" dirty="0" smtClean="0"/>
              <a:t>。</a:t>
            </a:r>
            <a:endParaRPr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pc15\appdata\roaming\360se6\User Data\temp\nightatthemuseummovie-1280x800-02-743.jpg"/>
          <p:cNvPicPr>
            <a:picLocks noChangeAspect="1" noChangeArrowheads="1"/>
          </p:cNvPicPr>
          <p:nvPr/>
        </p:nvPicPr>
        <p:blipFill>
          <a:blip r:embed="rId2"/>
          <a:srcRect/>
          <a:stretch>
            <a:fillRect/>
          </a:stretch>
        </p:blipFill>
        <p:spPr bwMode="auto">
          <a:xfrm>
            <a:off x="-1" y="0"/>
            <a:ext cx="9144025" cy="5715016"/>
          </a:xfrm>
          <a:prstGeom prst="rect">
            <a:avLst/>
          </a:prstGeom>
          <a:noFill/>
        </p:spPr>
      </p:pic>
      <p:sp>
        <p:nvSpPr>
          <p:cNvPr id="3" name="TextBox 2"/>
          <p:cNvSpPr txBox="1"/>
          <p:nvPr/>
        </p:nvSpPr>
        <p:spPr>
          <a:xfrm>
            <a:off x="0" y="5929330"/>
            <a:ext cx="8215338" cy="923330"/>
          </a:xfrm>
          <a:prstGeom prst="rect">
            <a:avLst/>
          </a:prstGeom>
          <a:noFill/>
        </p:spPr>
        <p:txBody>
          <a:bodyPr wrap="square" rtlCol="0">
            <a:spAutoFit/>
          </a:bodyPr>
          <a:lstStyle/>
          <a:p>
            <a:r>
              <a:rPr lang="zh-CN" altLang="en-US" dirty="0" smtClean="0"/>
              <a:t>　</a:t>
            </a:r>
            <a:r>
              <a:rPr lang="zh-CN" altLang="en-US" dirty="0" smtClean="0">
                <a:hlinkClick r:id="rId3"/>
              </a:rPr>
              <a:t>卡斯特</a:t>
            </a:r>
            <a:r>
              <a:rPr lang="zh-CN" altLang="en-US" dirty="0" smtClean="0"/>
              <a:t> 乔治</a:t>
            </a:r>
            <a:r>
              <a:rPr lang="en-US" altLang="zh-CN" dirty="0" smtClean="0"/>
              <a:t>·</a:t>
            </a:r>
            <a:r>
              <a:rPr lang="zh-CN" altLang="en-US" dirty="0" smtClean="0">
                <a:hlinkClick r:id="rId4"/>
              </a:rPr>
              <a:t>阿姆斯壮</a:t>
            </a:r>
            <a:r>
              <a:rPr lang="en-US" altLang="zh-CN" dirty="0" smtClean="0"/>
              <a:t>·</a:t>
            </a:r>
            <a:r>
              <a:rPr lang="zh-CN" altLang="en-US" dirty="0" smtClean="0">
                <a:hlinkClick r:id="rId3"/>
              </a:rPr>
              <a:t>卡斯特</a:t>
            </a:r>
            <a:r>
              <a:rPr lang="zh-CN" altLang="en-US" dirty="0" smtClean="0"/>
              <a:t>（</a:t>
            </a:r>
            <a:r>
              <a:rPr lang="en-US" altLang="zh-CN" dirty="0" smtClean="0"/>
              <a:t>Custer,1839—1876</a:t>
            </a:r>
            <a:r>
              <a:rPr lang="zh-CN" altLang="en-US" dirty="0" smtClean="0"/>
              <a:t>）</a:t>
            </a:r>
            <a:r>
              <a:rPr lang="en-US" altLang="zh-CN" dirty="0" smtClean="0"/>
              <a:t>,</a:t>
            </a:r>
            <a:r>
              <a:rPr lang="zh-CN" altLang="en-US" dirty="0" smtClean="0"/>
              <a:t>美国</a:t>
            </a:r>
            <a:r>
              <a:rPr lang="zh-CN" altLang="en-US" dirty="0" smtClean="0">
                <a:hlinkClick r:id="rId5"/>
              </a:rPr>
              <a:t>骑兵军</a:t>
            </a:r>
            <a:r>
              <a:rPr lang="zh-CN" altLang="en-US" dirty="0" smtClean="0"/>
              <a:t>官，</a:t>
            </a:r>
            <a:r>
              <a:rPr lang="zh-CN" altLang="en-US" dirty="0" smtClean="0">
                <a:hlinkClick r:id="rId6"/>
              </a:rPr>
              <a:t>美国内战</a:t>
            </a:r>
            <a:r>
              <a:rPr lang="zh-CN" altLang="en-US" dirty="0" smtClean="0"/>
              <a:t>时</a:t>
            </a:r>
            <a:r>
              <a:rPr lang="zh-CN" altLang="en-US" dirty="0" smtClean="0">
                <a:hlinkClick r:id="rId7"/>
              </a:rPr>
              <a:t>联邦军</a:t>
            </a:r>
            <a:r>
              <a:rPr lang="zh-CN" altLang="en-US" dirty="0" smtClean="0"/>
              <a:t>将领，战绩卓著。</a:t>
            </a:r>
            <a:r>
              <a:rPr lang="zh-CN" altLang="en-US" dirty="0" smtClean="0">
                <a:hlinkClick r:id="rId8"/>
              </a:rPr>
              <a:t>美国历史</a:t>
            </a:r>
            <a:r>
              <a:rPr lang="zh-CN" altLang="en-US" dirty="0" smtClean="0"/>
              <a:t>上最有名的第七</a:t>
            </a:r>
            <a:r>
              <a:rPr lang="zh-CN" altLang="en-US" dirty="0" smtClean="0">
                <a:hlinkClick r:id="rId9"/>
              </a:rPr>
              <a:t>骑兵团</a:t>
            </a:r>
            <a:r>
              <a:rPr lang="zh-CN" altLang="en-US" dirty="0" smtClean="0"/>
              <a:t>就出自其手。冲动，骄傲，有智慧，悲剧性，这些字眼都可以用来形容</a:t>
            </a:r>
            <a:r>
              <a:rPr lang="zh-CN" altLang="en-US" dirty="0" smtClean="0">
                <a:hlinkClick r:id="rId3"/>
              </a:rPr>
              <a:t>卡斯特</a:t>
            </a:r>
            <a:r>
              <a:rPr lang="zh-CN" altLang="en-US" dirty="0" smtClean="0"/>
              <a:t>。</a:t>
            </a:r>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pc15\appdata\roaming\360se6\User Data\temp\2012931959534432l.jpg"/>
          <p:cNvPicPr>
            <a:picLocks noChangeAspect="1" noChangeArrowheads="1"/>
          </p:cNvPicPr>
          <p:nvPr/>
        </p:nvPicPr>
        <p:blipFill>
          <a:blip r:embed="rId2"/>
          <a:srcRect/>
          <a:stretch>
            <a:fillRect/>
          </a:stretch>
        </p:blipFill>
        <p:spPr bwMode="auto">
          <a:xfrm>
            <a:off x="0" y="0"/>
            <a:ext cx="9144000" cy="4786322"/>
          </a:xfrm>
          <a:prstGeom prst="rect">
            <a:avLst/>
          </a:prstGeom>
          <a:noFill/>
        </p:spPr>
      </p:pic>
      <p:sp>
        <p:nvSpPr>
          <p:cNvPr id="3" name="TextBox 2"/>
          <p:cNvSpPr txBox="1"/>
          <p:nvPr/>
        </p:nvSpPr>
        <p:spPr>
          <a:xfrm>
            <a:off x="428596" y="5072074"/>
            <a:ext cx="7358114" cy="1200329"/>
          </a:xfrm>
          <a:prstGeom prst="rect">
            <a:avLst/>
          </a:prstGeom>
          <a:noFill/>
        </p:spPr>
        <p:txBody>
          <a:bodyPr wrap="square" rtlCol="0">
            <a:spAutoFit/>
          </a:bodyPr>
          <a:lstStyle/>
          <a:p>
            <a:r>
              <a:rPr lang="zh-CN" altLang="en-US" dirty="0" smtClean="0"/>
              <a:t>　</a:t>
            </a:r>
            <a:r>
              <a:rPr lang="zh-CN" altLang="en-US" dirty="0" smtClean="0">
                <a:hlinkClick r:id="rId3"/>
              </a:rPr>
              <a:t>伊凡四世</a:t>
            </a:r>
            <a:r>
              <a:rPr lang="en-US" altLang="zh-CN" dirty="0" smtClean="0">
                <a:hlinkClick r:id="rId3"/>
              </a:rPr>
              <a:t>·</a:t>
            </a:r>
            <a:r>
              <a:rPr lang="zh-CN" altLang="en-US" dirty="0" smtClean="0">
                <a:hlinkClick r:id="rId3"/>
              </a:rPr>
              <a:t>瓦西里耶维奇</a:t>
            </a:r>
            <a:r>
              <a:rPr lang="zh-CN" altLang="en-US" dirty="0" smtClean="0"/>
              <a:t>（</a:t>
            </a:r>
            <a:r>
              <a:rPr lang="az-Cyrl-AZ" dirty="0" smtClean="0"/>
              <a:t>Иван </a:t>
            </a:r>
            <a:r>
              <a:rPr lang="en-US" dirty="0" smtClean="0"/>
              <a:t>IV </a:t>
            </a:r>
            <a:r>
              <a:rPr lang="az-Cyrl-AZ" dirty="0" smtClean="0"/>
              <a:t>Васильевич，1530</a:t>
            </a:r>
            <a:r>
              <a:rPr lang="zh-CN" altLang="en-US" dirty="0" smtClean="0"/>
              <a:t>年</a:t>
            </a:r>
            <a:r>
              <a:rPr lang="en-US" altLang="zh-CN" dirty="0" smtClean="0">
                <a:hlinkClick r:id="rId4"/>
              </a:rPr>
              <a:t>8</a:t>
            </a:r>
            <a:r>
              <a:rPr lang="zh-CN" altLang="en-US" dirty="0" smtClean="0">
                <a:hlinkClick r:id="rId4"/>
              </a:rPr>
              <a:t>月</a:t>
            </a:r>
            <a:r>
              <a:rPr lang="en-US" altLang="zh-CN" dirty="0" smtClean="0">
                <a:hlinkClick r:id="rId4"/>
              </a:rPr>
              <a:t>25</a:t>
            </a:r>
            <a:r>
              <a:rPr lang="zh-CN" altLang="en-US" dirty="0" smtClean="0">
                <a:hlinkClick r:id="rId4"/>
              </a:rPr>
              <a:t>日</a:t>
            </a:r>
            <a:r>
              <a:rPr lang="en-US" altLang="zh-CN" dirty="0" smtClean="0"/>
              <a:t>~1584</a:t>
            </a:r>
            <a:r>
              <a:rPr lang="zh-CN" altLang="en-US" dirty="0" smtClean="0"/>
              <a:t>年</a:t>
            </a:r>
            <a:r>
              <a:rPr lang="en-US" altLang="zh-CN" dirty="0" smtClean="0"/>
              <a:t>3</a:t>
            </a:r>
            <a:r>
              <a:rPr lang="zh-CN" altLang="en-US" dirty="0" smtClean="0"/>
              <a:t>月</a:t>
            </a:r>
            <a:r>
              <a:rPr lang="en-US" altLang="zh-CN" dirty="0" smtClean="0"/>
              <a:t>18</a:t>
            </a:r>
            <a:r>
              <a:rPr lang="zh-CN" altLang="en-US" dirty="0" smtClean="0"/>
              <a:t>日）</a:t>
            </a:r>
            <a:r>
              <a:rPr lang="en-US" altLang="zh-CN" dirty="0" smtClean="0"/>
              <a:t>: </a:t>
            </a:r>
            <a:r>
              <a:rPr lang="zh-CN" altLang="en-US" dirty="0" smtClean="0"/>
              <a:t>又被称为</a:t>
            </a:r>
            <a:r>
              <a:rPr lang="zh-CN" altLang="en-US" dirty="0" smtClean="0">
                <a:hlinkClick r:id="rId5"/>
              </a:rPr>
              <a:t>伊凡雷帝</a:t>
            </a:r>
            <a:r>
              <a:rPr lang="zh-CN" altLang="en-US" dirty="0" smtClean="0"/>
              <a:t>（</a:t>
            </a:r>
            <a:r>
              <a:rPr lang="az-Cyrl-AZ" dirty="0" smtClean="0"/>
              <a:t>Иван Грозный）</a:t>
            </a:r>
            <a:r>
              <a:rPr lang="zh-CN" altLang="en-US" dirty="0" smtClean="0"/>
              <a:t>或者“恐怖的伊凡”、“</a:t>
            </a:r>
            <a:r>
              <a:rPr lang="zh-CN" altLang="en-US" dirty="0" smtClean="0">
                <a:hlinkClick r:id="rId6"/>
              </a:rPr>
              <a:t>伊凡大帝</a:t>
            </a:r>
            <a:r>
              <a:rPr lang="zh-CN" altLang="en-US" dirty="0" smtClean="0"/>
              <a:t>”。</a:t>
            </a:r>
            <a:r>
              <a:rPr lang="zh-CN" altLang="en-US" dirty="0" smtClean="0">
                <a:hlinkClick r:id="rId7"/>
              </a:rPr>
              <a:t>瓦西里三世</a:t>
            </a:r>
            <a:r>
              <a:rPr lang="zh-CN" altLang="en-US" dirty="0" smtClean="0"/>
              <a:t>与叶琳娜</a:t>
            </a:r>
            <a:r>
              <a:rPr lang="en-US" altLang="zh-CN" dirty="0" smtClean="0"/>
              <a:t>•</a:t>
            </a:r>
            <a:r>
              <a:rPr lang="zh-CN" altLang="en-US" dirty="0" smtClean="0"/>
              <a:t>格林斯卡娅之子，是俄国历史上的第一位</a:t>
            </a:r>
            <a:r>
              <a:rPr lang="zh-CN" altLang="en-US" dirty="0" smtClean="0">
                <a:hlinkClick r:id="rId8"/>
              </a:rPr>
              <a:t>沙皇</a:t>
            </a:r>
            <a:r>
              <a:rPr lang="zh-CN" altLang="en-US" dirty="0" smtClean="0"/>
              <a:t>。</a:t>
            </a:r>
            <a:r>
              <a:rPr lang="en-US" altLang="zh-CN" dirty="0" smtClean="0">
                <a:hlinkClick r:id="rId9"/>
              </a:rPr>
              <a:t>1533</a:t>
            </a:r>
            <a:r>
              <a:rPr lang="zh-CN" altLang="en-US" dirty="0" smtClean="0">
                <a:hlinkClick r:id="rId9"/>
              </a:rPr>
              <a:t>年</a:t>
            </a:r>
            <a:r>
              <a:rPr lang="zh-CN" altLang="en-US" dirty="0" smtClean="0"/>
              <a:t>至</a:t>
            </a:r>
            <a:r>
              <a:rPr lang="en-US" altLang="zh-CN" dirty="0" smtClean="0"/>
              <a:t>1547</a:t>
            </a:r>
            <a:r>
              <a:rPr lang="zh-CN" altLang="en-US" dirty="0" smtClean="0"/>
              <a:t>年为</a:t>
            </a:r>
            <a:r>
              <a:rPr lang="zh-CN" altLang="en-US" dirty="0" smtClean="0">
                <a:hlinkClick r:id="rId10"/>
              </a:rPr>
              <a:t>莫斯科大公</a:t>
            </a:r>
            <a:r>
              <a:rPr lang="zh-CN" altLang="en-US" dirty="0" smtClean="0"/>
              <a:t>，</a:t>
            </a:r>
            <a:r>
              <a:rPr lang="en-US" altLang="zh-CN" dirty="0" smtClean="0"/>
              <a:t>1547</a:t>
            </a:r>
            <a:r>
              <a:rPr lang="zh-CN" altLang="en-US" dirty="0" smtClean="0"/>
              <a:t>年至</a:t>
            </a:r>
            <a:r>
              <a:rPr lang="en-US" altLang="zh-CN" dirty="0" smtClean="0"/>
              <a:t>1584</a:t>
            </a:r>
            <a:r>
              <a:rPr lang="zh-CN" altLang="en-US" dirty="0" smtClean="0"/>
              <a:t>年为</a:t>
            </a:r>
            <a:r>
              <a:rPr lang="zh-CN" altLang="en-US" dirty="0" smtClean="0">
                <a:hlinkClick r:id="rId8"/>
              </a:rPr>
              <a:t>沙皇</a:t>
            </a:r>
            <a:r>
              <a:rPr lang="zh-CN" altLang="en-US" dirty="0" smtClean="0"/>
              <a:t>。</a:t>
            </a:r>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pc15\appdata\roaming\360se6\User Data\temp\09060411043253.jpg"/>
          <p:cNvPicPr>
            <a:picLocks noChangeAspect="1" noChangeArrowheads="1"/>
          </p:cNvPicPr>
          <p:nvPr/>
        </p:nvPicPr>
        <p:blipFill>
          <a:blip r:embed="rId2"/>
          <a:srcRect/>
          <a:stretch>
            <a:fillRect/>
          </a:stretch>
        </p:blipFill>
        <p:spPr bwMode="auto">
          <a:xfrm>
            <a:off x="0" y="0"/>
            <a:ext cx="9144000" cy="4500570"/>
          </a:xfrm>
          <a:prstGeom prst="rect">
            <a:avLst/>
          </a:prstGeom>
          <a:noFill/>
        </p:spPr>
      </p:pic>
      <p:sp>
        <p:nvSpPr>
          <p:cNvPr id="3" name="TextBox 2"/>
          <p:cNvSpPr txBox="1"/>
          <p:nvPr/>
        </p:nvSpPr>
        <p:spPr>
          <a:xfrm>
            <a:off x="428596" y="5000636"/>
            <a:ext cx="7929618" cy="1477328"/>
          </a:xfrm>
          <a:prstGeom prst="rect">
            <a:avLst/>
          </a:prstGeom>
          <a:noFill/>
        </p:spPr>
        <p:txBody>
          <a:bodyPr wrap="square" rtlCol="0">
            <a:spAutoFit/>
          </a:bodyPr>
          <a:lstStyle/>
          <a:p>
            <a:r>
              <a:rPr lang="zh-CN" altLang="en-US" dirty="0" smtClean="0"/>
              <a:t>卡彭：</a:t>
            </a:r>
            <a:r>
              <a:rPr lang="en-US" altLang="zh-CN" dirty="0" smtClean="0"/>
              <a:t>30</a:t>
            </a:r>
            <a:r>
              <a:rPr lang="zh-CN" altLang="en-US" dirty="0" smtClean="0"/>
              <a:t>年代芝加哥黑帮头领卡邦，</a:t>
            </a:r>
            <a:r>
              <a:rPr lang="zh-CN" altLang="en-US" dirty="0" smtClean="0">
                <a:hlinkClick r:id="rId3"/>
              </a:rPr>
              <a:t>冲锋枪</a:t>
            </a:r>
            <a:r>
              <a:rPr lang="zh-CN" altLang="en-US" dirty="0" smtClean="0"/>
              <a:t>是他的招牌。卡彭不是</a:t>
            </a:r>
            <a:r>
              <a:rPr lang="zh-CN" altLang="en-US" dirty="0" smtClean="0">
                <a:hlinkClick r:id="rId4"/>
              </a:rPr>
              <a:t>西西里人</a:t>
            </a:r>
            <a:r>
              <a:rPr lang="zh-CN" altLang="en-US" dirty="0" smtClean="0"/>
              <a:t>，他出生在意大利的</a:t>
            </a:r>
            <a:r>
              <a:rPr lang="zh-CN" altLang="en-US" dirty="0" smtClean="0">
                <a:hlinkClick r:id="rId5"/>
              </a:rPr>
              <a:t>那不勒斯</a:t>
            </a:r>
            <a:r>
              <a:rPr lang="zh-CN" altLang="en-US" dirty="0" smtClean="0"/>
              <a:t>。但是，当卡彭在</a:t>
            </a:r>
            <a:r>
              <a:rPr lang="en-US" altLang="zh-CN" dirty="0" smtClean="0"/>
              <a:t>10</a:t>
            </a:r>
            <a:r>
              <a:rPr lang="zh-CN" altLang="en-US" dirty="0" smtClean="0"/>
              <a:t>个月内连续干掉</a:t>
            </a:r>
            <a:r>
              <a:rPr lang="en-US" altLang="zh-CN" dirty="0" smtClean="0"/>
              <a:t>322</a:t>
            </a:r>
            <a:r>
              <a:rPr lang="zh-CN" altLang="en-US" dirty="0" smtClean="0"/>
              <a:t>个对手之后，他就升级为第一个非</a:t>
            </a:r>
            <a:r>
              <a:rPr lang="zh-CN" altLang="en-US" dirty="0" smtClean="0">
                <a:hlinkClick r:id="rId6"/>
              </a:rPr>
              <a:t>西西里</a:t>
            </a:r>
            <a:r>
              <a:rPr lang="zh-CN" altLang="en-US" dirty="0" smtClean="0"/>
              <a:t>裔的黑手党</a:t>
            </a:r>
            <a:r>
              <a:rPr lang="zh-CN" altLang="en-US" dirty="0" smtClean="0">
                <a:hlinkClick r:id="rId7"/>
              </a:rPr>
              <a:t>教父</a:t>
            </a:r>
            <a:r>
              <a:rPr lang="zh-CN" altLang="en-US" dirty="0" smtClean="0"/>
              <a:t>。 卡彭时代的黑手党徒风衣下藏着</a:t>
            </a:r>
            <a:r>
              <a:rPr lang="zh-CN" altLang="en-US" dirty="0" smtClean="0">
                <a:hlinkClick r:id="rId3"/>
              </a:rPr>
              <a:t>冲锋枪</a:t>
            </a:r>
            <a:r>
              <a:rPr lang="zh-CN" altLang="en-US" dirty="0" smtClean="0"/>
              <a:t>，</a:t>
            </a:r>
            <a:r>
              <a:rPr lang="zh-CN" altLang="en-US" dirty="0" smtClean="0">
                <a:hlinkClick r:id="rId8"/>
              </a:rPr>
              <a:t>火并</a:t>
            </a:r>
            <a:r>
              <a:rPr lang="zh-CN" altLang="en-US" dirty="0" smtClean="0"/>
              <a:t>时用</a:t>
            </a:r>
            <a:r>
              <a:rPr lang="zh-CN" altLang="en-US" dirty="0" smtClean="0">
                <a:hlinkClick r:id="rId9"/>
              </a:rPr>
              <a:t>手榴弹</a:t>
            </a:r>
            <a:r>
              <a:rPr lang="zh-CN" altLang="en-US" dirty="0" smtClean="0"/>
              <a:t>开路，强硬残忍的作风令其他黑帮胆寒。卡彭亲手干掉的不下百人，侥幸躲过的伏击至少百次。</a:t>
            </a:r>
            <a:endParaRPr lang="zh-CN" altLang="en-US" dirty="0"/>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537</TotalTime>
  <Words>1184</Words>
  <PresentationFormat>全屏显示(4:3)</PresentationFormat>
  <Paragraphs>22</Paragraphs>
  <Slides>22</Slides>
  <Notes>0</Notes>
  <HiddenSlides>0</HiddenSlides>
  <MMClips>0</MMClips>
  <ScaleCrop>false</ScaleCrop>
  <HeadingPairs>
    <vt:vector size="4" baseType="variant">
      <vt:variant>
        <vt:lpstr>主题</vt:lpstr>
      </vt:variant>
      <vt:variant>
        <vt:i4>1</vt:i4>
      </vt:variant>
      <vt:variant>
        <vt:lpstr>幻灯片标题</vt:lpstr>
      </vt:variant>
      <vt:variant>
        <vt:i4>22</vt:i4>
      </vt:variant>
    </vt:vector>
  </HeadingPairs>
  <TitlesOfParts>
    <vt:vector size="23"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2014-10-30T04:17:12Z</dcterms:created>
  <dcterms:modified xsi:type="dcterms:W3CDTF">2014-11-17T07:07:32Z</dcterms:modified>
</cp:coreProperties>
</file>