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572" r:id="rId2"/>
    <p:sldId id="610" r:id="rId3"/>
    <p:sldId id="638" r:id="rId4"/>
    <p:sldId id="629" r:id="rId5"/>
    <p:sldId id="594" r:id="rId6"/>
    <p:sldId id="582" r:id="rId7"/>
    <p:sldId id="546" r:id="rId8"/>
    <p:sldId id="611" r:id="rId9"/>
    <p:sldId id="635" r:id="rId10"/>
    <p:sldId id="636" r:id="rId11"/>
    <p:sldId id="621" r:id="rId12"/>
    <p:sldId id="639" r:id="rId13"/>
    <p:sldId id="64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" initials="l" lastIdx="1" clrIdx="0"/>
  <p:cmAuthor id="2" name="116925" initials="1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3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380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 amt="2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6" Type="http://schemas.openxmlformats.org/officeDocument/2006/relationships/image" Target="../media/image7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2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7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.png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7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2.png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74670" y="292100"/>
            <a:ext cx="59055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/>
              <a:t>第</a:t>
            </a:r>
            <a:r>
              <a:rPr lang="en-US" altLang="zh-CN" sz="3200" b="1"/>
              <a:t>18</a:t>
            </a:r>
            <a:r>
              <a:rPr lang="zh-CN" altLang="en-US" sz="3200" b="1"/>
              <a:t>课</a:t>
            </a:r>
            <a:r>
              <a:rPr lang="en-US" altLang="zh-CN" sz="3200" b="1"/>
              <a:t>  </a:t>
            </a:r>
            <a:r>
              <a:rPr lang="zh-CN" altLang="en-US" sz="3200" b="1"/>
              <a:t>冷战与国际格局的演变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17940" y="6169660"/>
            <a:ext cx="2921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太原</a:t>
            </a:r>
            <a:r>
              <a:rPr lang="en-US" altLang="zh-CN" sz="2800" b="1"/>
              <a:t>     </a:t>
            </a:r>
            <a:r>
              <a:rPr lang="zh-CN" altLang="en-US" sz="2800" b="1"/>
              <a:t>王</a:t>
            </a:r>
            <a:r>
              <a:rPr lang="en-US" altLang="zh-CN" sz="2800" b="1"/>
              <a:t>  </a:t>
            </a:r>
            <a:r>
              <a:rPr lang="zh-CN" altLang="en-US" sz="2800" b="1"/>
              <a:t>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385" y="5271135"/>
            <a:ext cx="11298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课程标准：通过了解冷战时期的典型事件，认识冷战的基本特征，理解冷战的发生、发展与世界格局变化之间的相互影响。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540000" y="931545"/>
            <a:ext cx="6791960" cy="4202430"/>
            <a:chOff x="4000" y="1467"/>
            <a:chExt cx="10696" cy="6618"/>
          </a:xfrm>
        </p:grpSpPr>
        <p:pic>
          <p:nvPicPr>
            <p:cNvPr id="7" name="图片 6" descr="微信截图_2023042707590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000" y="1467"/>
              <a:ext cx="10696" cy="661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025" y="6148"/>
              <a:ext cx="3510" cy="19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76910" y="245745"/>
            <a:ext cx="700341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任务二：冷战的发展与两极格局动摇的关系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18765" y="1860550"/>
            <a:ext cx="107569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美</a:t>
            </a:r>
            <a:r>
              <a:rPr lang="en-US" altLang="zh-CN" sz="2400"/>
              <a:t>  </a:t>
            </a:r>
            <a:r>
              <a:rPr lang="zh-CN" altLang="en-US" sz="2400"/>
              <a:t>国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5810" y="1860550"/>
            <a:ext cx="107569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苏</a:t>
            </a:r>
            <a:r>
              <a:rPr lang="en-US" altLang="zh-CN" sz="2400"/>
              <a:t>  </a:t>
            </a:r>
            <a:r>
              <a:rPr lang="zh-CN" altLang="en-US" sz="2400"/>
              <a:t>联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541145" y="2657475"/>
            <a:ext cx="127762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欧共体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098290" y="2614930"/>
            <a:ext cx="107569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日</a:t>
            </a:r>
            <a:r>
              <a:rPr lang="en-US" altLang="zh-CN" sz="2400"/>
              <a:t>  </a:t>
            </a:r>
            <a:r>
              <a:rPr lang="zh-CN" altLang="en-US" sz="2400"/>
              <a:t>本</a:t>
            </a:r>
            <a:r>
              <a:rPr lang="en-US" altLang="zh-CN" sz="2400"/>
              <a:t> </a:t>
            </a:r>
            <a:endParaRPr lang="zh-CN" altLang="en-US" sz="2400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167245" y="2647950"/>
            <a:ext cx="107569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中</a:t>
            </a:r>
            <a:r>
              <a:rPr lang="en-US" altLang="zh-CN" sz="2400"/>
              <a:t>  </a:t>
            </a:r>
            <a:r>
              <a:rPr lang="zh-CN" altLang="en-US" sz="2400"/>
              <a:t>国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9589770" y="2614930"/>
            <a:ext cx="107569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东</a:t>
            </a:r>
            <a:r>
              <a:rPr lang="en-US" altLang="zh-CN" sz="2400"/>
              <a:t>  </a:t>
            </a:r>
            <a:r>
              <a:rPr lang="zh-CN" altLang="en-US" sz="2400"/>
              <a:t>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27090" y="2412365"/>
            <a:ext cx="551815" cy="1519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altLang="zh-CN" sz="2400"/>
              <a:t> </a:t>
            </a:r>
            <a:r>
              <a:rPr lang="zh-CN" altLang="en-US" sz="2400"/>
              <a:t>第三世界</a:t>
            </a:r>
          </a:p>
        </p:txBody>
      </p:sp>
      <p:cxnSp>
        <p:nvCxnSpPr>
          <p:cNvPr id="13" name="直接箭头连接符 12"/>
          <p:cNvCxnSpPr>
            <a:stCxn id="4" idx="3"/>
            <a:endCxn id="5" idx="1"/>
          </p:cNvCxnSpPr>
          <p:nvPr/>
        </p:nvCxnSpPr>
        <p:spPr>
          <a:xfrm>
            <a:off x="3894455" y="2091055"/>
            <a:ext cx="44913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190490" y="1502410"/>
            <a:ext cx="211963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/>
              <a:t>两</a:t>
            </a:r>
            <a:r>
              <a:rPr lang="en-US" altLang="zh-CN" sz="2400"/>
              <a:t>  </a:t>
            </a:r>
            <a:r>
              <a:rPr lang="zh-CN" altLang="en-US" sz="2400"/>
              <a:t>极</a:t>
            </a:r>
            <a:r>
              <a:rPr lang="en-US" altLang="zh-CN" sz="2400"/>
              <a:t>  </a:t>
            </a:r>
            <a:r>
              <a:rPr lang="zh-CN" altLang="en-US" sz="2400"/>
              <a:t>格</a:t>
            </a:r>
            <a:r>
              <a:rPr lang="en-US" altLang="zh-CN" sz="2400"/>
              <a:t>  </a:t>
            </a:r>
            <a:r>
              <a:rPr lang="zh-CN" altLang="en-US" sz="2400"/>
              <a:t>局</a:t>
            </a:r>
          </a:p>
        </p:txBody>
      </p:sp>
      <p:sp>
        <p:nvSpPr>
          <p:cNvPr id="15" name="左大括号 14"/>
          <p:cNvSpPr/>
          <p:nvPr/>
        </p:nvSpPr>
        <p:spPr>
          <a:xfrm rot="5400000">
            <a:off x="3339465" y="1257935"/>
            <a:ext cx="193040" cy="25019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>
            <p:custDataLst>
              <p:tags r:id="rId7"/>
            </p:custDataLst>
          </p:nvPr>
        </p:nvSpPr>
        <p:spPr>
          <a:xfrm rot="5400000">
            <a:off x="8834755" y="1281430"/>
            <a:ext cx="193040" cy="25019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/>
          <p:cNvSpPr/>
          <p:nvPr>
            <p:custDataLst>
              <p:tags r:id="rId8"/>
            </p:custDataLst>
          </p:nvPr>
        </p:nvSpPr>
        <p:spPr>
          <a:xfrm rot="16200000">
            <a:off x="6041390" y="-64135"/>
            <a:ext cx="326390" cy="8320405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4835525" y="4381500"/>
            <a:ext cx="277812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多</a:t>
            </a:r>
            <a:r>
              <a:rPr lang="en-US" altLang="zh-CN" sz="2400"/>
              <a:t> </a:t>
            </a:r>
            <a:r>
              <a:rPr lang="zh-CN" altLang="en-US" sz="2400"/>
              <a:t>极</a:t>
            </a:r>
            <a:r>
              <a:rPr lang="en-US" altLang="zh-CN" sz="2400"/>
              <a:t> </a:t>
            </a:r>
            <a:r>
              <a:rPr lang="zh-CN" altLang="en-US" sz="2400"/>
              <a:t>化</a:t>
            </a:r>
            <a:r>
              <a:rPr lang="en-US" altLang="zh-CN" sz="2400"/>
              <a:t> </a:t>
            </a:r>
            <a:r>
              <a:rPr lang="zh-CN" altLang="en-US" sz="2400"/>
              <a:t>趋</a:t>
            </a:r>
            <a:r>
              <a:rPr lang="en-US" altLang="zh-CN" sz="2400"/>
              <a:t> </a:t>
            </a:r>
            <a:r>
              <a:rPr lang="zh-CN" altLang="en-US" sz="2400"/>
              <a:t>势</a:t>
            </a:r>
            <a:r>
              <a:rPr lang="en-US" altLang="zh-CN" sz="2400"/>
              <a:t> </a:t>
            </a:r>
            <a:r>
              <a:rPr lang="zh-CN" altLang="en-US" sz="2400"/>
              <a:t>出</a:t>
            </a:r>
            <a:r>
              <a:rPr lang="en-US" altLang="zh-CN" sz="2400"/>
              <a:t> </a:t>
            </a:r>
            <a:r>
              <a:rPr lang="zh-CN" altLang="en-US" sz="2400"/>
              <a:t>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13635" y="5291455"/>
            <a:ext cx="7385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分析冷战的发展与两极格局动摇的关系。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9570" y="870585"/>
            <a:ext cx="2052955" cy="953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冷战的发生</a:t>
            </a:r>
          </a:p>
          <a:p>
            <a:pPr algn="ctr"/>
            <a:r>
              <a:rPr lang="en-US" altLang="zh-CN" sz="2800"/>
              <a:t>50</a:t>
            </a:r>
            <a:r>
              <a:rPr lang="zh-CN" altLang="en-US" sz="2800"/>
              <a:t>年代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639570" y="2317115"/>
            <a:ext cx="2052955" cy="953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两极格局的形成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893945" y="2317115"/>
            <a:ext cx="2052955" cy="953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两极格局的动摇</a:t>
            </a: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8174990" y="2323465"/>
            <a:ext cx="2052955" cy="953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两极格局的瓦解</a:t>
            </a:r>
          </a:p>
        </p:txBody>
      </p:sp>
      <p:sp>
        <p:nvSpPr>
          <p:cNvPr id="11" name="左大括号 10"/>
          <p:cNvSpPr/>
          <p:nvPr/>
        </p:nvSpPr>
        <p:spPr>
          <a:xfrm rot="16200000">
            <a:off x="7467600" y="740410"/>
            <a:ext cx="189230" cy="526542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908040" y="3570605"/>
            <a:ext cx="350520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/>
              <a:t>多极化趋势不断加强</a:t>
            </a:r>
          </a:p>
        </p:txBody>
      </p:sp>
      <p:cxnSp>
        <p:nvCxnSpPr>
          <p:cNvPr id="13" name="直接箭头连接符 12"/>
          <p:cNvCxnSpPr>
            <a:stCxn id="2" idx="2"/>
            <a:endCxn id="7" idx="0"/>
          </p:cNvCxnSpPr>
          <p:nvPr/>
        </p:nvCxnSpPr>
        <p:spPr>
          <a:xfrm>
            <a:off x="2666365" y="1823720"/>
            <a:ext cx="0" cy="49339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4"/>
            </p:custDataLst>
          </p:nvPr>
        </p:nvCxnSpPr>
        <p:spPr>
          <a:xfrm>
            <a:off x="5946140" y="1602105"/>
            <a:ext cx="0" cy="71501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>
            <p:custDataLst>
              <p:tags r:id="rId5"/>
            </p:custDataLst>
          </p:nvPr>
        </p:nvCxnSpPr>
        <p:spPr>
          <a:xfrm>
            <a:off x="9225915" y="1602105"/>
            <a:ext cx="0" cy="71501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2" idx="3"/>
            <a:endCxn id="3" idx="1"/>
          </p:cNvCxnSpPr>
          <p:nvPr/>
        </p:nvCxnSpPr>
        <p:spPr>
          <a:xfrm flipV="1">
            <a:off x="3692525" y="1341120"/>
            <a:ext cx="1201420" cy="635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6"/>
            </p:custDataLst>
          </p:nvPr>
        </p:nvCxnSpPr>
        <p:spPr>
          <a:xfrm>
            <a:off x="6946900" y="1341120"/>
            <a:ext cx="1201420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7"/>
            </p:custDataLst>
          </p:nvPr>
        </p:nvCxnSpPr>
        <p:spPr>
          <a:xfrm>
            <a:off x="3692525" y="2793365"/>
            <a:ext cx="1201420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8"/>
            </p:custDataLst>
          </p:nvPr>
        </p:nvCxnSpPr>
        <p:spPr>
          <a:xfrm>
            <a:off x="6946900" y="2740025"/>
            <a:ext cx="1201420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390015" y="4664710"/>
            <a:ext cx="9768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任务三：你从冷战的发生、发展与</a:t>
            </a:r>
            <a:r>
              <a:rPr lang="zh-CN" altLang="en-US" sz="2800" b="1">
                <a:sym typeface="+mn-ea"/>
              </a:rPr>
              <a:t>世界格局变化之间的关系能得出什么启示？</a:t>
            </a: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4893945" y="864235"/>
            <a:ext cx="2052955" cy="953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冷战的发展</a:t>
            </a:r>
          </a:p>
          <a:p>
            <a:pPr algn="ctr"/>
            <a:r>
              <a:rPr lang="en-US" altLang="zh-CN" sz="2800"/>
              <a:t>60</a:t>
            </a:r>
            <a:r>
              <a:rPr lang="zh-CN" altLang="en-US" sz="2800"/>
              <a:t>、</a:t>
            </a:r>
            <a:r>
              <a:rPr lang="en-US" altLang="zh-CN" sz="2800"/>
              <a:t>70</a:t>
            </a:r>
            <a:r>
              <a:rPr lang="zh-CN" altLang="en-US" sz="2800"/>
              <a:t>年代</a:t>
            </a: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8199755" y="864235"/>
            <a:ext cx="2052955" cy="953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冷战的结束</a:t>
            </a:r>
            <a:r>
              <a:rPr lang="en-US" altLang="zh-CN" sz="2800"/>
              <a:t>1991</a:t>
            </a:r>
            <a:r>
              <a:rPr lang="zh-CN" altLang="en-US" sz="2800"/>
              <a:t>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8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3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截图_202304271127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1209" t="1770" r="1225" b="1792"/>
          <a:stretch>
            <a:fillRect/>
          </a:stretch>
        </p:blipFill>
        <p:spPr>
          <a:xfrm>
            <a:off x="1656715" y="879475"/>
            <a:ext cx="4070985" cy="2854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132205" y="241300"/>
            <a:ext cx="700341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任务一：冷战的发生与两极格局形成的关系</a:t>
            </a:r>
          </a:p>
        </p:txBody>
      </p:sp>
      <p:sp>
        <p:nvSpPr>
          <p:cNvPr id="7170" name="TextBox 9"/>
          <p:cNvSpPr txBox="1"/>
          <p:nvPr/>
        </p:nvSpPr>
        <p:spPr>
          <a:xfrm>
            <a:off x="867410" y="3923665"/>
            <a:ext cx="10606405" cy="2676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吾国因拥有道义、政治、经济及军事各方面之力量，故自然负有领导国际社会之责任，且随之亦有领导国际社会之机会。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——</a:t>
            </a:r>
            <a:r>
              <a:rPr lang="zh-CN" altLang="en-US" sz="2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罗斯福（</a:t>
            </a:r>
            <a:r>
              <a:rPr lang="en-US" altLang="zh-CN" sz="2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1944</a:t>
            </a:r>
            <a:r>
              <a:rPr lang="zh-CN" altLang="en-US" sz="2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年）</a:t>
            </a:r>
            <a:endParaRPr lang="en-US" altLang="zh-CN" sz="24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这次战争与以往不同，无论是谁占领一块领土，他都会在所掌握的范围内把自己的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社会制度带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到那里强制推行。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——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斯大林</a:t>
            </a:r>
            <a:r>
              <a:rPr lang="en-US" altLang="zh-CN" sz="24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   1.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根据地图和材料，概括战后美苏由战时盟友变为战后对手的原因。</a:t>
            </a:r>
          </a:p>
        </p:txBody>
      </p:sp>
      <p:pic>
        <p:nvPicPr>
          <p:cNvPr id="2" name="图片 1" descr="微信截图_20230501111753"/>
          <p:cNvPicPr>
            <a:picLocks noChangeAspect="1"/>
          </p:cNvPicPr>
          <p:nvPr/>
        </p:nvPicPr>
        <p:blipFill>
          <a:blip r:embed="rId4"/>
          <a:srcRect b="1333"/>
          <a:stretch>
            <a:fillRect/>
          </a:stretch>
        </p:blipFill>
        <p:spPr>
          <a:xfrm>
            <a:off x="6271260" y="871220"/>
            <a:ext cx="3353435" cy="2867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26696" y="3686219"/>
          <a:ext cx="7463790" cy="219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455"/>
                <a:gridCol w="2360930"/>
                <a:gridCol w="3875405"/>
              </a:tblGrid>
              <a:tr h="426720">
                <a:tc>
                  <a:txBody>
                    <a:bodyPr/>
                    <a:lstStyle/>
                    <a:p>
                      <a:endParaRPr lang="zh-CN" altLang="en-US" sz="22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美国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苏联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3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政治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7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经济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军事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0" dirty="0">
                          <a:solidFill>
                            <a:srgbClr val="000000"/>
                          </a:solidFill>
                        </a:rPr>
                        <a:t>地缘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74" name="Picture 2" descr="https://timgsa.baidu.com/timg?image&amp;quality=80&amp;size=b9999_10000&amp;sec=1576341050067&amp;di=3e65db21b4f33b10c3f31e3eb7d75df5&amp;imgtype=0&amp;src=http%3A%2F%2Fh.hiphotos.baidu.com%2Fzhidao%2Fpic%2Fitem%2F4b90f603738da9771ec96ac1b751f8198718e372.jpg"/>
          <p:cNvPicPr>
            <a:picLocks noChangeAspect="1"/>
          </p:cNvPicPr>
          <p:nvPr/>
        </p:nvPicPr>
        <p:blipFill>
          <a:blip r:embed="rId4"/>
          <a:srcRect r="36156"/>
          <a:stretch>
            <a:fillRect/>
          </a:stretch>
        </p:blipFill>
        <p:spPr>
          <a:xfrm>
            <a:off x="1271826" y="829846"/>
            <a:ext cx="2667137" cy="26115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4" descr="https://timgsa.baidu.com/timg?image&amp;quality=80&amp;size=b9999_10000&amp;sec=1576341199948&amp;di=a648a4a47685016e7240d7b69d27f1c6&amp;imgtype=0&amp;src=http%3A%2F%2Fimgsrc.baidu.com%2Fbaike%2Fpic%2Fitem%2F0fb505d582be4ff750da4b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046" y="829846"/>
            <a:ext cx="2760804" cy="25988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微信截图_20230427112744"/>
          <p:cNvPicPr>
            <a:picLocks noChangeAspect="1"/>
          </p:cNvPicPr>
          <p:nvPr/>
        </p:nvPicPr>
        <p:blipFill>
          <a:blip r:embed="rId6"/>
          <a:srcRect l="1209" t="1770" r="1225" b="1792"/>
          <a:stretch>
            <a:fillRect/>
          </a:stretch>
        </p:blipFill>
        <p:spPr>
          <a:xfrm>
            <a:off x="7526020" y="842645"/>
            <a:ext cx="2833370" cy="2599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132205" y="241300"/>
            <a:ext cx="700341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任务一：冷战的发生与两极格局形成的关系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26696" y="3686219"/>
          <a:ext cx="7463790" cy="219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455"/>
                <a:gridCol w="2360930"/>
                <a:gridCol w="3875405"/>
              </a:tblGrid>
              <a:tr h="426720">
                <a:tc>
                  <a:txBody>
                    <a:bodyPr/>
                    <a:lstStyle/>
                    <a:p>
                      <a:endParaRPr lang="zh-CN" altLang="en-US" sz="22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美国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苏联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3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政治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solidFill>
                            <a:srgbClr val="000000"/>
                          </a:solidFill>
                        </a:rPr>
                        <a:t>1947</a:t>
                      </a:r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杜鲁门主义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solidFill>
                            <a:srgbClr val="000000"/>
                          </a:solidFill>
                        </a:rPr>
                        <a:t>1947</a:t>
                      </a:r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共产党和工人党情报局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7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经济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solidFill>
                            <a:srgbClr val="000000"/>
                          </a:solidFill>
                        </a:rPr>
                        <a:t>1948</a:t>
                      </a:r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马歇尔计划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solidFill>
                            <a:srgbClr val="000000"/>
                          </a:solidFill>
                        </a:rPr>
                        <a:t>1949</a:t>
                      </a:r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经济互助委员会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军事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solidFill>
                            <a:srgbClr val="000000"/>
                          </a:solidFill>
                        </a:rPr>
                        <a:t>1949</a:t>
                      </a:r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北约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 smtClean="0">
                          <a:solidFill>
                            <a:srgbClr val="000000"/>
                          </a:solidFill>
                        </a:rPr>
                        <a:t>1955</a:t>
                      </a:r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华约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0" dirty="0">
                          <a:solidFill>
                            <a:srgbClr val="000000"/>
                          </a:solidFill>
                        </a:rPr>
                        <a:t>地缘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0" dirty="0" smtClean="0">
                          <a:solidFill>
                            <a:srgbClr val="000000"/>
                          </a:solidFill>
                        </a:rPr>
                        <a:t>1949</a:t>
                      </a:r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联邦德国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b="0" dirty="0" smtClean="0">
                          <a:solidFill>
                            <a:srgbClr val="000000"/>
                          </a:solidFill>
                        </a:rPr>
                        <a:t>1949</a:t>
                      </a:r>
                      <a:r>
                        <a:rPr lang="zh-CN" altLang="en-US" sz="2200" b="0" dirty="0" smtClean="0">
                          <a:solidFill>
                            <a:srgbClr val="000000"/>
                          </a:solidFill>
                        </a:rPr>
                        <a:t>民主德国</a:t>
                      </a:r>
                    </a:p>
                  </a:txBody>
                  <a:tcPr marL="91446" marR="91446" marT="45746" marB="45746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66" name="TextBox 22"/>
          <p:cNvSpPr txBox="1"/>
          <p:nvPr/>
        </p:nvSpPr>
        <p:spPr>
          <a:xfrm>
            <a:off x="2716997" y="6048203"/>
            <a:ext cx="662021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根据以上材料概括欧洲冷战的特点。</a:t>
            </a:r>
          </a:p>
        </p:txBody>
      </p:sp>
      <p:pic>
        <p:nvPicPr>
          <p:cNvPr id="10274" name="Picture 2" descr="https://timgsa.baidu.com/timg?image&amp;quality=80&amp;size=b9999_10000&amp;sec=1576341050067&amp;di=3e65db21b4f33b10c3f31e3eb7d75df5&amp;imgtype=0&amp;src=http%3A%2F%2Fh.hiphotos.baidu.com%2Fzhidao%2Fpic%2Fitem%2F4b90f603738da9771ec96ac1b751f8198718e372.jpg"/>
          <p:cNvPicPr>
            <a:picLocks noChangeAspect="1"/>
          </p:cNvPicPr>
          <p:nvPr/>
        </p:nvPicPr>
        <p:blipFill>
          <a:blip r:embed="rId4"/>
          <a:srcRect r="36156"/>
          <a:stretch>
            <a:fillRect/>
          </a:stretch>
        </p:blipFill>
        <p:spPr>
          <a:xfrm>
            <a:off x="1271826" y="829846"/>
            <a:ext cx="2667137" cy="26115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4" descr="https://timgsa.baidu.com/timg?image&amp;quality=80&amp;size=b9999_10000&amp;sec=1576341199948&amp;di=a648a4a47685016e7240d7b69d27f1c6&amp;imgtype=0&amp;src=http%3A%2F%2Fimgsrc.baidu.com%2Fbaike%2Fpic%2Fitem%2F0fb505d582be4ff750da4b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046" y="829846"/>
            <a:ext cx="2760804" cy="25988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微信截图_20230427112744"/>
          <p:cNvPicPr>
            <a:picLocks noChangeAspect="1"/>
          </p:cNvPicPr>
          <p:nvPr/>
        </p:nvPicPr>
        <p:blipFill>
          <a:blip r:embed="rId6"/>
          <a:srcRect l="1209" t="1770" r="1225" b="1792"/>
          <a:stretch>
            <a:fillRect/>
          </a:stretch>
        </p:blipFill>
        <p:spPr>
          <a:xfrm>
            <a:off x="7526020" y="842645"/>
            <a:ext cx="2833370" cy="2599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132205" y="241300"/>
            <a:ext cx="700341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任务一：冷战的发生与两极格局形成的关系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98660" y="5013325"/>
            <a:ext cx="20161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ym typeface="+mn-ea"/>
              </a:rPr>
              <a:t>集团化</a:t>
            </a:r>
            <a:endParaRPr lang="zh-CN" altLang="en-US" sz="2400"/>
          </a:p>
          <a:p>
            <a:r>
              <a:rPr lang="zh-CN" altLang="en-US" sz="2400"/>
              <a:t>多领域；</a:t>
            </a:r>
          </a:p>
          <a:p>
            <a:r>
              <a:rPr lang="zh-CN" altLang="en-US" sz="2400"/>
              <a:t>非战争非和平；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5"/>
          <p:cNvSpPr txBox="1"/>
          <p:nvPr/>
        </p:nvSpPr>
        <p:spPr>
          <a:xfrm>
            <a:off x="782320" y="4188460"/>
            <a:ext cx="4640580" cy="2584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1945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年社会主义越南建立</a:t>
            </a:r>
            <a:endParaRPr lang="en-US" altLang="zh-CN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1945-1954</a:t>
            </a: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年越南取得反法战争胜利</a:t>
            </a:r>
            <a:endParaRPr lang="en-US" altLang="zh-CN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1948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年社会主义朝鲜建立</a:t>
            </a:r>
            <a:endParaRPr lang="en-US" altLang="zh-CN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1950-1953</a:t>
            </a: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年朝鲜战争逼迫美国维持三八线</a:t>
            </a:r>
            <a:endParaRPr lang="en-US" altLang="zh-CN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Arial" panose="020B0604020202020204" pitchFamily="34" charset="0"/>
              </a:rPr>
              <a:t>1946-1950</a:t>
            </a: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年中共取得国共内战胜利</a:t>
            </a:r>
            <a:endParaRPr lang="en-US" altLang="zh-CN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1949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年社会主义中国建立</a:t>
            </a:r>
          </a:p>
        </p:txBody>
      </p:sp>
      <p:sp>
        <p:nvSpPr>
          <p:cNvPr id="14340" name="TextBox 1"/>
          <p:cNvSpPr txBox="1"/>
          <p:nvPr/>
        </p:nvSpPr>
        <p:spPr>
          <a:xfrm>
            <a:off x="5665470" y="4380230"/>
            <a:ext cx="3126105" cy="2168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1951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年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美日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安全条约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1954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年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美韩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共同防御条约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1954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年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美台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共同防御条约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1954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年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东南亚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集体防务条约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</a:rPr>
              <a:t>1952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年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美澳新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安全条约</a:t>
            </a:r>
          </a:p>
        </p:txBody>
      </p:sp>
      <p:pic>
        <p:nvPicPr>
          <p:cNvPr id="2" name="图片 1" descr="微信截图_202304270759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" y="237490"/>
            <a:ext cx="6428105" cy="393446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5352415" y="738505"/>
            <a:ext cx="8255" cy="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/>
          <p:nvPr/>
        </p:nvSpPr>
        <p:spPr>
          <a:xfrm>
            <a:off x="1939925" y="403225"/>
            <a:ext cx="1126490" cy="1705610"/>
          </a:xfrm>
          <a:custGeom>
            <a:avLst/>
            <a:gdLst>
              <a:gd name="connisteX0" fmla="*/ 1126446 w 1126446"/>
              <a:gd name="connsiteY0" fmla="*/ 0 h 1705639"/>
              <a:gd name="connisteX1" fmla="*/ 1040086 w 1126446"/>
              <a:gd name="connsiteY1" fmla="*/ 103505 h 1705639"/>
              <a:gd name="connisteX2" fmla="*/ 997541 w 1126446"/>
              <a:gd name="connsiteY2" fmla="*/ 266700 h 1705639"/>
              <a:gd name="connisteX3" fmla="*/ 937216 w 1126446"/>
              <a:gd name="connsiteY3" fmla="*/ 403860 h 1705639"/>
              <a:gd name="connisteX4" fmla="*/ 954361 w 1126446"/>
              <a:gd name="connsiteY4" fmla="*/ 481330 h 1705639"/>
              <a:gd name="connisteX5" fmla="*/ 653371 w 1126446"/>
              <a:gd name="connsiteY5" fmla="*/ 558800 h 1705639"/>
              <a:gd name="connisteX6" fmla="*/ 575901 w 1126446"/>
              <a:gd name="connsiteY6" fmla="*/ 627380 h 1705639"/>
              <a:gd name="connisteX7" fmla="*/ 163786 w 1126446"/>
              <a:gd name="connsiteY7" fmla="*/ 868045 h 1705639"/>
              <a:gd name="connisteX8" fmla="*/ 120606 w 1126446"/>
              <a:gd name="connsiteY8" fmla="*/ 859790 h 1705639"/>
              <a:gd name="connisteX9" fmla="*/ 591 w 1126446"/>
              <a:gd name="connsiteY9" fmla="*/ 971550 h 1705639"/>
              <a:gd name="connisteX10" fmla="*/ 86316 w 1126446"/>
              <a:gd name="connsiteY10" fmla="*/ 1151890 h 1705639"/>
              <a:gd name="connisteX11" fmla="*/ 180931 w 1126446"/>
              <a:gd name="connsiteY11" fmla="*/ 1169035 h 1705639"/>
              <a:gd name="connisteX12" fmla="*/ 206331 w 1126446"/>
              <a:gd name="connsiteY12" fmla="*/ 1220470 h 1705639"/>
              <a:gd name="connisteX13" fmla="*/ 69171 w 1126446"/>
              <a:gd name="connsiteY13" fmla="*/ 1306195 h 1705639"/>
              <a:gd name="connisteX14" fmla="*/ 34881 w 1126446"/>
              <a:gd name="connsiteY14" fmla="*/ 1375410 h 1705639"/>
              <a:gd name="connisteX15" fmla="*/ 154896 w 1126446"/>
              <a:gd name="connsiteY15" fmla="*/ 1521460 h 1705639"/>
              <a:gd name="connisteX16" fmla="*/ 215221 w 1126446"/>
              <a:gd name="connsiteY16" fmla="*/ 1701800 h 1705639"/>
              <a:gd name="connisteX17" fmla="*/ 283801 w 1126446"/>
              <a:gd name="connsiteY17" fmla="*/ 1624330 h 1705639"/>
              <a:gd name="connisteX18" fmla="*/ 524466 w 1126446"/>
              <a:gd name="connsiteY18" fmla="*/ 1538605 h 170563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1126446" h="1705639">
                <a:moveTo>
                  <a:pt x="1126446" y="0"/>
                </a:moveTo>
                <a:cubicBezTo>
                  <a:pt x="1109936" y="17145"/>
                  <a:pt x="1066121" y="50165"/>
                  <a:pt x="1040086" y="103505"/>
                </a:cubicBezTo>
                <a:cubicBezTo>
                  <a:pt x="1014051" y="156845"/>
                  <a:pt x="1017861" y="206375"/>
                  <a:pt x="997541" y="266700"/>
                </a:cubicBezTo>
                <a:cubicBezTo>
                  <a:pt x="977221" y="327025"/>
                  <a:pt x="946106" y="360680"/>
                  <a:pt x="937216" y="403860"/>
                </a:cubicBezTo>
                <a:cubicBezTo>
                  <a:pt x="928326" y="447040"/>
                  <a:pt x="1010876" y="450215"/>
                  <a:pt x="954361" y="481330"/>
                </a:cubicBezTo>
                <a:cubicBezTo>
                  <a:pt x="897846" y="512445"/>
                  <a:pt x="728936" y="529590"/>
                  <a:pt x="653371" y="558800"/>
                </a:cubicBezTo>
                <a:cubicBezTo>
                  <a:pt x="577806" y="588010"/>
                  <a:pt x="673691" y="565785"/>
                  <a:pt x="575901" y="627380"/>
                </a:cubicBezTo>
                <a:cubicBezTo>
                  <a:pt x="478111" y="688975"/>
                  <a:pt x="254591" y="821690"/>
                  <a:pt x="163786" y="868045"/>
                </a:cubicBezTo>
                <a:cubicBezTo>
                  <a:pt x="72981" y="914400"/>
                  <a:pt x="152991" y="838835"/>
                  <a:pt x="120606" y="859790"/>
                </a:cubicBezTo>
                <a:cubicBezTo>
                  <a:pt x="88221" y="880745"/>
                  <a:pt x="7576" y="913130"/>
                  <a:pt x="591" y="971550"/>
                </a:cubicBezTo>
                <a:cubicBezTo>
                  <a:pt x="-6394" y="1029970"/>
                  <a:pt x="50121" y="1112520"/>
                  <a:pt x="86316" y="1151890"/>
                </a:cubicBezTo>
                <a:cubicBezTo>
                  <a:pt x="122511" y="1191260"/>
                  <a:pt x="156801" y="1155065"/>
                  <a:pt x="180931" y="1169035"/>
                </a:cubicBezTo>
                <a:cubicBezTo>
                  <a:pt x="205061" y="1183005"/>
                  <a:pt x="228556" y="1193165"/>
                  <a:pt x="206331" y="1220470"/>
                </a:cubicBezTo>
                <a:cubicBezTo>
                  <a:pt x="184106" y="1247775"/>
                  <a:pt x="103461" y="1275080"/>
                  <a:pt x="69171" y="1306195"/>
                </a:cubicBezTo>
                <a:cubicBezTo>
                  <a:pt x="34881" y="1337310"/>
                  <a:pt x="17736" y="1332230"/>
                  <a:pt x="34881" y="1375410"/>
                </a:cubicBezTo>
                <a:cubicBezTo>
                  <a:pt x="52026" y="1418590"/>
                  <a:pt x="118701" y="1456055"/>
                  <a:pt x="154896" y="1521460"/>
                </a:cubicBezTo>
                <a:cubicBezTo>
                  <a:pt x="191091" y="1586865"/>
                  <a:pt x="189186" y="1681480"/>
                  <a:pt x="215221" y="1701800"/>
                </a:cubicBezTo>
                <a:cubicBezTo>
                  <a:pt x="241256" y="1722120"/>
                  <a:pt x="222206" y="1656715"/>
                  <a:pt x="283801" y="1624330"/>
                </a:cubicBezTo>
                <a:cubicBezTo>
                  <a:pt x="345396" y="1591945"/>
                  <a:pt x="477476" y="1554480"/>
                  <a:pt x="524466" y="153860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020185" y="2002155"/>
            <a:ext cx="2801620" cy="1987550"/>
          </a:xfrm>
          <a:custGeom>
            <a:avLst/>
            <a:gdLst>
              <a:gd name="connisteX0" fmla="*/ 2801620 w 2801620"/>
              <a:gd name="connsiteY0" fmla="*/ 0 h 1987250"/>
              <a:gd name="connisteX1" fmla="*/ 2612390 w 2801620"/>
              <a:gd name="connsiteY1" fmla="*/ 51435 h 1987250"/>
              <a:gd name="connisteX2" fmla="*/ 2414905 w 2801620"/>
              <a:gd name="connsiteY2" fmla="*/ 274955 h 1987250"/>
              <a:gd name="connisteX3" fmla="*/ 2105660 w 2801620"/>
              <a:gd name="connsiteY3" fmla="*/ 360680 h 1987250"/>
              <a:gd name="connisteX4" fmla="*/ 2053590 w 2801620"/>
              <a:gd name="connsiteY4" fmla="*/ 438150 h 1987250"/>
              <a:gd name="connisteX5" fmla="*/ 1985010 w 2801620"/>
              <a:gd name="connsiteY5" fmla="*/ 773430 h 1987250"/>
              <a:gd name="connisteX6" fmla="*/ 1804670 w 2801620"/>
              <a:gd name="connsiteY6" fmla="*/ 1014095 h 1987250"/>
              <a:gd name="connisteX7" fmla="*/ 1666875 w 2801620"/>
              <a:gd name="connsiteY7" fmla="*/ 1486535 h 1987250"/>
              <a:gd name="connisteX8" fmla="*/ 1529715 w 2801620"/>
              <a:gd name="connsiteY8" fmla="*/ 1958975 h 1987250"/>
              <a:gd name="connisteX9" fmla="*/ 1400810 w 2801620"/>
              <a:gd name="connsiteY9" fmla="*/ 1882140 h 1987250"/>
              <a:gd name="connisteX10" fmla="*/ 1340485 w 2801620"/>
              <a:gd name="connsiteY10" fmla="*/ 1718310 h 1987250"/>
              <a:gd name="connisteX11" fmla="*/ 1391920 w 2801620"/>
              <a:gd name="connsiteY11" fmla="*/ 1435100 h 1987250"/>
              <a:gd name="connisteX12" fmla="*/ 1237615 w 2801620"/>
              <a:gd name="connsiteY12" fmla="*/ 1443355 h 1987250"/>
              <a:gd name="connisteX13" fmla="*/ 1099820 w 2801620"/>
              <a:gd name="connsiteY13" fmla="*/ 1168400 h 1987250"/>
              <a:gd name="connisteX14" fmla="*/ 988060 w 2801620"/>
              <a:gd name="connsiteY14" fmla="*/ 1168400 h 1987250"/>
              <a:gd name="connisteX15" fmla="*/ 910590 w 2801620"/>
              <a:gd name="connsiteY15" fmla="*/ 1056640 h 1987250"/>
              <a:gd name="connisteX16" fmla="*/ 936625 w 2801620"/>
              <a:gd name="connsiteY16" fmla="*/ 859155 h 1987250"/>
              <a:gd name="connisteX17" fmla="*/ 842010 w 2801620"/>
              <a:gd name="connsiteY17" fmla="*/ 902335 h 1987250"/>
              <a:gd name="connisteX18" fmla="*/ 704850 w 2801620"/>
              <a:gd name="connsiteY18" fmla="*/ 902335 h 1987250"/>
              <a:gd name="connisteX19" fmla="*/ 593090 w 2801620"/>
              <a:gd name="connsiteY19" fmla="*/ 868045 h 1987250"/>
              <a:gd name="connisteX20" fmla="*/ 403860 w 2801620"/>
              <a:gd name="connsiteY20" fmla="*/ 850265 h 1987250"/>
              <a:gd name="connisteX21" fmla="*/ 386715 w 2801620"/>
              <a:gd name="connsiteY21" fmla="*/ 747395 h 1987250"/>
              <a:gd name="connisteX22" fmla="*/ 257810 w 2801620"/>
              <a:gd name="connsiteY22" fmla="*/ 704215 h 1987250"/>
              <a:gd name="connisteX23" fmla="*/ 180340 w 2801620"/>
              <a:gd name="connsiteY23" fmla="*/ 575310 h 1987250"/>
              <a:gd name="connisteX24" fmla="*/ 206375 w 2801620"/>
              <a:gd name="connsiteY24" fmla="*/ 506730 h 1987250"/>
              <a:gd name="connisteX25" fmla="*/ 137160 w 2801620"/>
              <a:gd name="connsiteY25" fmla="*/ 455295 h 1987250"/>
              <a:gd name="connisteX26" fmla="*/ 25400 w 2801620"/>
              <a:gd name="connsiteY26" fmla="*/ 394970 h 1987250"/>
              <a:gd name="connisteX27" fmla="*/ 0 w 2801620"/>
              <a:gd name="connsiteY27" fmla="*/ 386715 h 1987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</a:cxnLst>
            <a:rect l="l" t="t" r="r" b="b"/>
            <a:pathLst>
              <a:path w="2801620" h="1987250">
                <a:moveTo>
                  <a:pt x="2801620" y="0"/>
                </a:moveTo>
                <a:cubicBezTo>
                  <a:pt x="2767965" y="5715"/>
                  <a:pt x="2689860" y="-3810"/>
                  <a:pt x="2612390" y="51435"/>
                </a:cubicBezTo>
                <a:cubicBezTo>
                  <a:pt x="2534920" y="106680"/>
                  <a:pt x="2516505" y="213360"/>
                  <a:pt x="2414905" y="274955"/>
                </a:cubicBezTo>
                <a:cubicBezTo>
                  <a:pt x="2313305" y="336550"/>
                  <a:pt x="2178050" y="328295"/>
                  <a:pt x="2105660" y="360680"/>
                </a:cubicBezTo>
                <a:cubicBezTo>
                  <a:pt x="2033270" y="393065"/>
                  <a:pt x="2077720" y="355600"/>
                  <a:pt x="2053590" y="438150"/>
                </a:cubicBezTo>
                <a:cubicBezTo>
                  <a:pt x="2029460" y="520700"/>
                  <a:pt x="2034540" y="658495"/>
                  <a:pt x="1985010" y="773430"/>
                </a:cubicBezTo>
                <a:cubicBezTo>
                  <a:pt x="1935480" y="888365"/>
                  <a:pt x="1868170" y="871220"/>
                  <a:pt x="1804670" y="1014095"/>
                </a:cubicBezTo>
                <a:cubicBezTo>
                  <a:pt x="1741170" y="1156970"/>
                  <a:pt x="1722120" y="1297305"/>
                  <a:pt x="1666875" y="1486535"/>
                </a:cubicBezTo>
                <a:cubicBezTo>
                  <a:pt x="1611630" y="1675765"/>
                  <a:pt x="1583055" y="1879600"/>
                  <a:pt x="1529715" y="1958975"/>
                </a:cubicBezTo>
                <a:cubicBezTo>
                  <a:pt x="1476375" y="2038350"/>
                  <a:pt x="1438910" y="1930400"/>
                  <a:pt x="1400810" y="1882140"/>
                </a:cubicBezTo>
                <a:cubicBezTo>
                  <a:pt x="1362710" y="1833880"/>
                  <a:pt x="1342390" y="1807845"/>
                  <a:pt x="1340485" y="1718310"/>
                </a:cubicBezTo>
                <a:cubicBezTo>
                  <a:pt x="1338580" y="1628775"/>
                  <a:pt x="1412240" y="1490345"/>
                  <a:pt x="1391920" y="1435100"/>
                </a:cubicBezTo>
                <a:cubicBezTo>
                  <a:pt x="1371600" y="1379855"/>
                  <a:pt x="1296035" y="1496695"/>
                  <a:pt x="1237615" y="1443355"/>
                </a:cubicBezTo>
                <a:cubicBezTo>
                  <a:pt x="1179195" y="1390015"/>
                  <a:pt x="1149985" y="1223645"/>
                  <a:pt x="1099820" y="1168400"/>
                </a:cubicBezTo>
                <a:cubicBezTo>
                  <a:pt x="1049655" y="1113155"/>
                  <a:pt x="1026160" y="1190625"/>
                  <a:pt x="988060" y="1168400"/>
                </a:cubicBezTo>
                <a:cubicBezTo>
                  <a:pt x="949960" y="1146175"/>
                  <a:pt x="920750" y="1118235"/>
                  <a:pt x="910590" y="1056640"/>
                </a:cubicBezTo>
                <a:cubicBezTo>
                  <a:pt x="900430" y="995045"/>
                  <a:pt x="950595" y="890270"/>
                  <a:pt x="936625" y="859155"/>
                </a:cubicBezTo>
                <a:cubicBezTo>
                  <a:pt x="922655" y="828040"/>
                  <a:pt x="888365" y="893445"/>
                  <a:pt x="842010" y="902335"/>
                </a:cubicBezTo>
                <a:cubicBezTo>
                  <a:pt x="795655" y="911225"/>
                  <a:pt x="754380" y="909320"/>
                  <a:pt x="704850" y="902335"/>
                </a:cubicBezTo>
                <a:cubicBezTo>
                  <a:pt x="655320" y="895350"/>
                  <a:pt x="653415" y="878205"/>
                  <a:pt x="593090" y="868045"/>
                </a:cubicBezTo>
                <a:cubicBezTo>
                  <a:pt x="532765" y="857885"/>
                  <a:pt x="445135" y="874395"/>
                  <a:pt x="403860" y="850265"/>
                </a:cubicBezTo>
                <a:cubicBezTo>
                  <a:pt x="362585" y="826135"/>
                  <a:pt x="415925" y="776605"/>
                  <a:pt x="386715" y="747395"/>
                </a:cubicBezTo>
                <a:cubicBezTo>
                  <a:pt x="357505" y="718185"/>
                  <a:pt x="299085" y="738505"/>
                  <a:pt x="257810" y="704215"/>
                </a:cubicBezTo>
                <a:cubicBezTo>
                  <a:pt x="216535" y="669925"/>
                  <a:pt x="190500" y="614680"/>
                  <a:pt x="180340" y="575310"/>
                </a:cubicBezTo>
                <a:cubicBezTo>
                  <a:pt x="170180" y="535940"/>
                  <a:pt x="215265" y="530860"/>
                  <a:pt x="206375" y="506730"/>
                </a:cubicBezTo>
                <a:cubicBezTo>
                  <a:pt x="197485" y="482600"/>
                  <a:pt x="173355" y="477520"/>
                  <a:pt x="137160" y="455295"/>
                </a:cubicBezTo>
                <a:cubicBezTo>
                  <a:pt x="100965" y="433070"/>
                  <a:pt x="52705" y="408940"/>
                  <a:pt x="25400" y="394970"/>
                </a:cubicBezTo>
                <a:cubicBezTo>
                  <a:pt x="-1905" y="381000"/>
                  <a:pt x="2540" y="387350"/>
                  <a:pt x="0" y="38671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6" name="TextBox 22"/>
          <p:cNvSpPr txBox="1"/>
          <p:nvPr/>
        </p:nvSpPr>
        <p:spPr>
          <a:xfrm>
            <a:off x="6915785" y="1299845"/>
            <a:ext cx="51854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根据以上材料概括亚洲冷战的特点。</a:t>
            </a:r>
          </a:p>
          <a:p>
            <a:r>
              <a:rPr lang="en-US" altLang="zh-CN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分析冷战的发生与两极格局建立的关系。</a:t>
            </a: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5008245" y="245745"/>
            <a:ext cx="700341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任务一：冷战的发生与两极格局形成的关系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87790" y="4543425"/>
            <a:ext cx="3014345" cy="1476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缔约国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……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以抵抗武装攻击及由国外指挥之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危害其领土完整与政治安定之共产颠覆活动。</a:t>
            </a:r>
            <a:endParaRPr lang="zh-CN" altLang="en-US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——《美台共同防御条约》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8352790" y="2555875"/>
            <a:ext cx="20161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军事领域；</a:t>
            </a:r>
          </a:p>
          <a:p>
            <a:r>
              <a:rPr lang="zh-CN" altLang="en-US" sz="2400"/>
              <a:t>局部热战；</a:t>
            </a:r>
          </a:p>
          <a:p>
            <a:r>
              <a:rPr lang="zh-CN" altLang="en-US" sz="2400"/>
              <a:t>双边结盟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2466340" y="1945005"/>
            <a:ext cx="1581150" cy="537210"/>
          </a:xfrm>
          <a:custGeom>
            <a:avLst/>
            <a:gdLst>
              <a:gd name="connisteX0" fmla="*/ 0 w 1581150"/>
              <a:gd name="connsiteY0" fmla="*/ 4956 h 537000"/>
              <a:gd name="connisteX1" fmla="*/ 206375 w 1581150"/>
              <a:gd name="connsiteY1" fmla="*/ 13846 h 537000"/>
              <a:gd name="connisteX2" fmla="*/ 489585 w 1581150"/>
              <a:gd name="connsiteY2" fmla="*/ 125606 h 537000"/>
              <a:gd name="connisteX3" fmla="*/ 575945 w 1581150"/>
              <a:gd name="connsiteY3" fmla="*/ 280546 h 537000"/>
              <a:gd name="connisteX4" fmla="*/ 669925 w 1581150"/>
              <a:gd name="connsiteY4" fmla="*/ 220221 h 537000"/>
              <a:gd name="connisteX5" fmla="*/ 721995 w 1581150"/>
              <a:gd name="connsiteY5" fmla="*/ 288801 h 537000"/>
              <a:gd name="connisteX6" fmla="*/ 756285 w 1581150"/>
              <a:gd name="connsiteY6" fmla="*/ 220221 h 537000"/>
              <a:gd name="connisteX7" fmla="*/ 885190 w 1581150"/>
              <a:gd name="connsiteY7" fmla="*/ 391671 h 537000"/>
              <a:gd name="connisteX8" fmla="*/ 970915 w 1581150"/>
              <a:gd name="connsiteY8" fmla="*/ 305946 h 537000"/>
              <a:gd name="connisteX9" fmla="*/ 1168400 w 1581150"/>
              <a:gd name="connsiteY9" fmla="*/ 529466 h 537000"/>
              <a:gd name="connisteX10" fmla="*/ 1151255 w 1581150"/>
              <a:gd name="connsiteY10" fmla="*/ 460886 h 537000"/>
              <a:gd name="connisteX11" fmla="*/ 1289050 w 1581150"/>
              <a:gd name="connsiteY11" fmla="*/ 400561 h 537000"/>
              <a:gd name="connisteX12" fmla="*/ 1478280 w 1581150"/>
              <a:gd name="connsiteY12" fmla="*/ 409451 h 537000"/>
              <a:gd name="connisteX13" fmla="*/ 1581150 w 1581150"/>
              <a:gd name="connsiteY13" fmla="*/ 443741 h 537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</a:cxnLst>
            <a:rect l="l" t="t" r="r" b="b"/>
            <a:pathLst>
              <a:path w="1581150" h="537000">
                <a:moveTo>
                  <a:pt x="0" y="4957"/>
                </a:moveTo>
                <a:cubicBezTo>
                  <a:pt x="35560" y="4322"/>
                  <a:pt x="108585" y="-10283"/>
                  <a:pt x="206375" y="13847"/>
                </a:cubicBezTo>
                <a:cubicBezTo>
                  <a:pt x="304165" y="37977"/>
                  <a:pt x="415925" y="72267"/>
                  <a:pt x="489585" y="125607"/>
                </a:cubicBezTo>
                <a:cubicBezTo>
                  <a:pt x="563245" y="178947"/>
                  <a:pt x="539750" y="261497"/>
                  <a:pt x="575945" y="280547"/>
                </a:cubicBezTo>
                <a:cubicBezTo>
                  <a:pt x="612140" y="299597"/>
                  <a:pt x="640715" y="218317"/>
                  <a:pt x="669925" y="220222"/>
                </a:cubicBezTo>
                <a:cubicBezTo>
                  <a:pt x="699135" y="222127"/>
                  <a:pt x="704850" y="288802"/>
                  <a:pt x="721995" y="288802"/>
                </a:cubicBezTo>
                <a:cubicBezTo>
                  <a:pt x="739140" y="288802"/>
                  <a:pt x="723900" y="199902"/>
                  <a:pt x="756285" y="220222"/>
                </a:cubicBezTo>
                <a:cubicBezTo>
                  <a:pt x="788670" y="240542"/>
                  <a:pt x="842010" y="374527"/>
                  <a:pt x="885190" y="391672"/>
                </a:cubicBezTo>
                <a:cubicBezTo>
                  <a:pt x="928370" y="408817"/>
                  <a:pt x="914400" y="278642"/>
                  <a:pt x="970915" y="305947"/>
                </a:cubicBezTo>
                <a:cubicBezTo>
                  <a:pt x="1027430" y="333252"/>
                  <a:pt x="1132205" y="498352"/>
                  <a:pt x="1168400" y="529467"/>
                </a:cubicBezTo>
                <a:cubicBezTo>
                  <a:pt x="1204595" y="560582"/>
                  <a:pt x="1127125" y="486922"/>
                  <a:pt x="1151255" y="460887"/>
                </a:cubicBezTo>
                <a:cubicBezTo>
                  <a:pt x="1175385" y="434852"/>
                  <a:pt x="1223645" y="410722"/>
                  <a:pt x="1289050" y="400562"/>
                </a:cubicBezTo>
                <a:cubicBezTo>
                  <a:pt x="1354455" y="390402"/>
                  <a:pt x="1419860" y="400562"/>
                  <a:pt x="1478280" y="409452"/>
                </a:cubicBezTo>
                <a:cubicBezTo>
                  <a:pt x="1536700" y="418342"/>
                  <a:pt x="1564640" y="436757"/>
                  <a:pt x="1581150" y="44374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6" grpId="1" animBg="1"/>
      <p:bldP spid="14340" grpId="0" bldLvl="0" animBg="1"/>
      <p:bldP spid="14340" grpId="1" animBg="1"/>
      <p:bldP spid="7" grpId="0" animBg="1"/>
      <p:bldP spid="7" grpId="1" animBg="1"/>
      <p:bldP spid="9" grpId="0" animBg="1"/>
      <p:bldP spid="9" grpId="1" animBg="1"/>
      <p:bldP spid="10266" grpId="0"/>
      <p:bldP spid="10266" grpId="1"/>
      <p:bldP spid="12" grpId="0" animBg="1"/>
      <p:bldP spid="12" grpId="1" animBg="1"/>
      <p:bldP spid="13" grpId="0"/>
      <p:bldP spid="13" grpId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76910" y="331470"/>
            <a:ext cx="700341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任务二：冷战的发展与两极格局动摇的关系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93700" y="1047750"/>
            <a:ext cx="6718300" cy="3911600"/>
            <a:chOff x="1066" y="1538"/>
            <a:chExt cx="10122" cy="6196"/>
          </a:xfrm>
        </p:grpSpPr>
        <p:grpSp>
          <p:nvGrpSpPr>
            <p:cNvPr id="11" name="组合 10"/>
            <p:cNvGrpSpPr/>
            <p:nvPr/>
          </p:nvGrpSpPr>
          <p:grpSpPr>
            <a:xfrm>
              <a:off x="1066" y="1538"/>
              <a:ext cx="10122" cy="6196"/>
              <a:chOff x="646" y="374"/>
              <a:chExt cx="10122" cy="6196"/>
            </a:xfrm>
          </p:grpSpPr>
          <p:pic>
            <p:nvPicPr>
              <p:cNvPr id="2" name="图片 1" descr="微信截图_2023042707590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646" y="374"/>
                <a:ext cx="10123" cy="6196"/>
              </a:xfrm>
              <a:prstGeom prst="rect">
                <a:avLst/>
              </a:prstGeom>
            </p:spPr>
          </p:pic>
          <p:cxnSp>
            <p:nvCxnSpPr>
              <p:cNvPr id="4" name="直接连接符 3"/>
              <p:cNvCxnSpPr/>
              <p:nvPr>
                <p:custDataLst>
                  <p:tags r:id="rId3"/>
                </p:custDataLst>
              </p:nvPr>
            </p:nvCxnSpPr>
            <p:spPr>
              <a:xfrm flipV="1">
                <a:off x="8429" y="1163"/>
                <a:ext cx="13" cy="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任意多边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3055" y="635"/>
                <a:ext cx="1774" cy="2686"/>
              </a:xfrm>
              <a:custGeom>
                <a:avLst/>
                <a:gdLst>
                  <a:gd name="connisteX0" fmla="*/ 1126446 w 1126446"/>
                  <a:gd name="connsiteY0" fmla="*/ 0 h 1705639"/>
                  <a:gd name="connisteX1" fmla="*/ 1040086 w 1126446"/>
                  <a:gd name="connsiteY1" fmla="*/ 103505 h 1705639"/>
                  <a:gd name="connisteX2" fmla="*/ 997541 w 1126446"/>
                  <a:gd name="connsiteY2" fmla="*/ 266700 h 1705639"/>
                  <a:gd name="connisteX3" fmla="*/ 937216 w 1126446"/>
                  <a:gd name="connsiteY3" fmla="*/ 403860 h 1705639"/>
                  <a:gd name="connisteX4" fmla="*/ 954361 w 1126446"/>
                  <a:gd name="connsiteY4" fmla="*/ 481330 h 1705639"/>
                  <a:gd name="connisteX5" fmla="*/ 653371 w 1126446"/>
                  <a:gd name="connsiteY5" fmla="*/ 558800 h 1705639"/>
                  <a:gd name="connisteX6" fmla="*/ 575901 w 1126446"/>
                  <a:gd name="connsiteY6" fmla="*/ 627380 h 1705639"/>
                  <a:gd name="connisteX7" fmla="*/ 163786 w 1126446"/>
                  <a:gd name="connsiteY7" fmla="*/ 868045 h 1705639"/>
                  <a:gd name="connisteX8" fmla="*/ 120606 w 1126446"/>
                  <a:gd name="connsiteY8" fmla="*/ 859790 h 1705639"/>
                  <a:gd name="connisteX9" fmla="*/ 591 w 1126446"/>
                  <a:gd name="connsiteY9" fmla="*/ 971550 h 1705639"/>
                  <a:gd name="connisteX10" fmla="*/ 86316 w 1126446"/>
                  <a:gd name="connsiteY10" fmla="*/ 1151890 h 1705639"/>
                  <a:gd name="connisteX11" fmla="*/ 180931 w 1126446"/>
                  <a:gd name="connsiteY11" fmla="*/ 1169035 h 1705639"/>
                  <a:gd name="connisteX12" fmla="*/ 206331 w 1126446"/>
                  <a:gd name="connsiteY12" fmla="*/ 1220470 h 1705639"/>
                  <a:gd name="connisteX13" fmla="*/ 69171 w 1126446"/>
                  <a:gd name="connsiteY13" fmla="*/ 1306195 h 1705639"/>
                  <a:gd name="connisteX14" fmla="*/ 34881 w 1126446"/>
                  <a:gd name="connsiteY14" fmla="*/ 1375410 h 1705639"/>
                  <a:gd name="connisteX15" fmla="*/ 154896 w 1126446"/>
                  <a:gd name="connsiteY15" fmla="*/ 1521460 h 1705639"/>
                  <a:gd name="connisteX16" fmla="*/ 215221 w 1126446"/>
                  <a:gd name="connsiteY16" fmla="*/ 1701800 h 1705639"/>
                  <a:gd name="connisteX17" fmla="*/ 283801 w 1126446"/>
                  <a:gd name="connsiteY17" fmla="*/ 1624330 h 1705639"/>
                  <a:gd name="connisteX18" fmla="*/ 524466 w 1126446"/>
                  <a:gd name="connsiteY18" fmla="*/ 1538605 h 170563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</a:cxnLst>
                <a:rect l="l" t="t" r="r" b="b"/>
                <a:pathLst>
                  <a:path w="1126446" h="1705639">
                    <a:moveTo>
                      <a:pt x="1126446" y="0"/>
                    </a:moveTo>
                    <a:cubicBezTo>
                      <a:pt x="1109936" y="17145"/>
                      <a:pt x="1066121" y="50165"/>
                      <a:pt x="1040086" y="103505"/>
                    </a:cubicBezTo>
                    <a:cubicBezTo>
                      <a:pt x="1014051" y="156845"/>
                      <a:pt x="1017861" y="206375"/>
                      <a:pt x="997541" y="266700"/>
                    </a:cubicBezTo>
                    <a:cubicBezTo>
                      <a:pt x="977221" y="327025"/>
                      <a:pt x="946106" y="360680"/>
                      <a:pt x="937216" y="403860"/>
                    </a:cubicBezTo>
                    <a:cubicBezTo>
                      <a:pt x="928326" y="447040"/>
                      <a:pt x="1010876" y="450215"/>
                      <a:pt x="954361" y="481330"/>
                    </a:cubicBezTo>
                    <a:cubicBezTo>
                      <a:pt x="897846" y="512445"/>
                      <a:pt x="728936" y="529590"/>
                      <a:pt x="653371" y="558800"/>
                    </a:cubicBezTo>
                    <a:cubicBezTo>
                      <a:pt x="577806" y="588010"/>
                      <a:pt x="673691" y="565785"/>
                      <a:pt x="575901" y="627380"/>
                    </a:cubicBezTo>
                    <a:cubicBezTo>
                      <a:pt x="478111" y="688975"/>
                      <a:pt x="254591" y="821690"/>
                      <a:pt x="163786" y="868045"/>
                    </a:cubicBezTo>
                    <a:cubicBezTo>
                      <a:pt x="72981" y="914400"/>
                      <a:pt x="152991" y="838835"/>
                      <a:pt x="120606" y="859790"/>
                    </a:cubicBezTo>
                    <a:cubicBezTo>
                      <a:pt x="88221" y="880745"/>
                      <a:pt x="7576" y="913130"/>
                      <a:pt x="591" y="971550"/>
                    </a:cubicBezTo>
                    <a:cubicBezTo>
                      <a:pt x="-6394" y="1029970"/>
                      <a:pt x="50121" y="1112520"/>
                      <a:pt x="86316" y="1151890"/>
                    </a:cubicBezTo>
                    <a:cubicBezTo>
                      <a:pt x="122511" y="1191260"/>
                      <a:pt x="156801" y="1155065"/>
                      <a:pt x="180931" y="1169035"/>
                    </a:cubicBezTo>
                    <a:cubicBezTo>
                      <a:pt x="205061" y="1183005"/>
                      <a:pt x="228556" y="1193165"/>
                      <a:pt x="206331" y="1220470"/>
                    </a:cubicBezTo>
                    <a:cubicBezTo>
                      <a:pt x="184106" y="1247775"/>
                      <a:pt x="103461" y="1275080"/>
                      <a:pt x="69171" y="1306195"/>
                    </a:cubicBezTo>
                    <a:cubicBezTo>
                      <a:pt x="34881" y="1337310"/>
                      <a:pt x="17736" y="1332230"/>
                      <a:pt x="34881" y="1375410"/>
                    </a:cubicBezTo>
                    <a:cubicBezTo>
                      <a:pt x="52026" y="1418590"/>
                      <a:pt x="118701" y="1456055"/>
                      <a:pt x="154896" y="1521460"/>
                    </a:cubicBezTo>
                    <a:cubicBezTo>
                      <a:pt x="191091" y="1586865"/>
                      <a:pt x="189186" y="1681480"/>
                      <a:pt x="215221" y="1701800"/>
                    </a:cubicBezTo>
                    <a:cubicBezTo>
                      <a:pt x="241256" y="1722120"/>
                      <a:pt x="222206" y="1656715"/>
                      <a:pt x="283801" y="1624330"/>
                    </a:cubicBezTo>
                    <a:cubicBezTo>
                      <a:pt x="345396" y="1591945"/>
                      <a:pt x="477476" y="1554480"/>
                      <a:pt x="524466" y="1538605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>
                <p:custDataLst>
                  <p:tags r:id="rId5"/>
                </p:custDataLst>
              </p:nvPr>
            </p:nvSpPr>
            <p:spPr>
              <a:xfrm>
                <a:off x="6331" y="3153"/>
                <a:ext cx="4412" cy="3130"/>
              </a:xfrm>
              <a:custGeom>
                <a:avLst/>
                <a:gdLst>
                  <a:gd name="connisteX0" fmla="*/ 2801620 w 2801620"/>
                  <a:gd name="connsiteY0" fmla="*/ 0 h 1987250"/>
                  <a:gd name="connisteX1" fmla="*/ 2612390 w 2801620"/>
                  <a:gd name="connsiteY1" fmla="*/ 51435 h 1987250"/>
                  <a:gd name="connisteX2" fmla="*/ 2414905 w 2801620"/>
                  <a:gd name="connsiteY2" fmla="*/ 274955 h 1987250"/>
                  <a:gd name="connisteX3" fmla="*/ 2105660 w 2801620"/>
                  <a:gd name="connsiteY3" fmla="*/ 360680 h 1987250"/>
                  <a:gd name="connisteX4" fmla="*/ 2053590 w 2801620"/>
                  <a:gd name="connsiteY4" fmla="*/ 438150 h 1987250"/>
                  <a:gd name="connisteX5" fmla="*/ 1985010 w 2801620"/>
                  <a:gd name="connsiteY5" fmla="*/ 773430 h 1987250"/>
                  <a:gd name="connisteX6" fmla="*/ 1804670 w 2801620"/>
                  <a:gd name="connsiteY6" fmla="*/ 1014095 h 1987250"/>
                  <a:gd name="connisteX7" fmla="*/ 1666875 w 2801620"/>
                  <a:gd name="connsiteY7" fmla="*/ 1486535 h 1987250"/>
                  <a:gd name="connisteX8" fmla="*/ 1529715 w 2801620"/>
                  <a:gd name="connsiteY8" fmla="*/ 1958975 h 1987250"/>
                  <a:gd name="connisteX9" fmla="*/ 1400810 w 2801620"/>
                  <a:gd name="connsiteY9" fmla="*/ 1882140 h 1987250"/>
                  <a:gd name="connisteX10" fmla="*/ 1340485 w 2801620"/>
                  <a:gd name="connsiteY10" fmla="*/ 1718310 h 1987250"/>
                  <a:gd name="connisteX11" fmla="*/ 1391920 w 2801620"/>
                  <a:gd name="connsiteY11" fmla="*/ 1435100 h 1987250"/>
                  <a:gd name="connisteX12" fmla="*/ 1237615 w 2801620"/>
                  <a:gd name="connsiteY12" fmla="*/ 1443355 h 1987250"/>
                  <a:gd name="connisteX13" fmla="*/ 1099820 w 2801620"/>
                  <a:gd name="connsiteY13" fmla="*/ 1168400 h 1987250"/>
                  <a:gd name="connisteX14" fmla="*/ 988060 w 2801620"/>
                  <a:gd name="connsiteY14" fmla="*/ 1168400 h 1987250"/>
                  <a:gd name="connisteX15" fmla="*/ 910590 w 2801620"/>
                  <a:gd name="connsiteY15" fmla="*/ 1056640 h 1987250"/>
                  <a:gd name="connisteX16" fmla="*/ 936625 w 2801620"/>
                  <a:gd name="connsiteY16" fmla="*/ 859155 h 1987250"/>
                  <a:gd name="connisteX17" fmla="*/ 842010 w 2801620"/>
                  <a:gd name="connsiteY17" fmla="*/ 902335 h 1987250"/>
                  <a:gd name="connisteX18" fmla="*/ 704850 w 2801620"/>
                  <a:gd name="connsiteY18" fmla="*/ 902335 h 1987250"/>
                  <a:gd name="connisteX19" fmla="*/ 593090 w 2801620"/>
                  <a:gd name="connsiteY19" fmla="*/ 868045 h 1987250"/>
                  <a:gd name="connisteX20" fmla="*/ 403860 w 2801620"/>
                  <a:gd name="connsiteY20" fmla="*/ 850265 h 1987250"/>
                  <a:gd name="connisteX21" fmla="*/ 386715 w 2801620"/>
                  <a:gd name="connsiteY21" fmla="*/ 747395 h 1987250"/>
                  <a:gd name="connisteX22" fmla="*/ 257810 w 2801620"/>
                  <a:gd name="connsiteY22" fmla="*/ 704215 h 1987250"/>
                  <a:gd name="connisteX23" fmla="*/ 180340 w 2801620"/>
                  <a:gd name="connsiteY23" fmla="*/ 575310 h 1987250"/>
                  <a:gd name="connisteX24" fmla="*/ 206375 w 2801620"/>
                  <a:gd name="connsiteY24" fmla="*/ 506730 h 1987250"/>
                  <a:gd name="connisteX25" fmla="*/ 137160 w 2801620"/>
                  <a:gd name="connsiteY25" fmla="*/ 455295 h 1987250"/>
                  <a:gd name="connisteX26" fmla="*/ 25400 w 2801620"/>
                  <a:gd name="connsiteY26" fmla="*/ 394970 h 1987250"/>
                  <a:gd name="connisteX27" fmla="*/ 0 w 2801620"/>
                  <a:gd name="connsiteY27" fmla="*/ 386715 h 1987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</a:cxnLst>
                <a:rect l="l" t="t" r="r" b="b"/>
                <a:pathLst>
                  <a:path w="2801620" h="1987250">
                    <a:moveTo>
                      <a:pt x="2801620" y="0"/>
                    </a:moveTo>
                    <a:cubicBezTo>
                      <a:pt x="2767965" y="5715"/>
                      <a:pt x="2689860" y="-3810"/>
                      <a:pt x="2612390" y="51435"/>
                    </a:cubicBezTo>
                    <a:cubicBezTo>
                      <a:pt x="2534920" y="106680"/>
                      <a:pt x="2516505" y="213360"/>
                      <a:pt x="2414905" y="274955"/>
                    </a:cubicBezTo>
                    <a:cubicBezTo>
                      <a:pt x="2313305" y="336550"/>
                      <a:pt x="2178050" y="328295"/>
                      <a:pt x="2105660" y="360680"/>
                    </a:cubicBezTo>
                    <a:cubicBezTo>
                      <a:pt x="2033270" y="393065"/>
                      <a:pt x="2077720" y="355600"/>
                      <a:pt x="2053590" y="438150"/>
                    </a:cubicBezTo>
                    <a:cubicBezTo>
                      <a:pt x="2029460" y="520700"/>
                      <a:pt x="2034540" y="658495"/>
                      <a:pt x="1985010" y="773430"/>
                    </a:cubicBezTo>
                    <a:cubicBezTo>
                      <a:pt x="1935480" y="888365"/>
                      <a:pt x="1868170" y="871220"/>
                      <a:pt x="1804670" y="1014095"/>
                    </a:cubicBezTo>
                    <a:cubicBezTo>
                      <a:pt x="1741170" y="1156970"/>
                      <a:pt x="1722120" y="1297305"/>
                      <a:pt x="1666875" y="1486535"/>
                    </a:cubicBezTo>
                    <a:cubicBezTo>
                      <a:pt x="1611630" y="1675765"/>
                      <a:pt x="1583055" y="1879600"/>
                      <a:pt x="1529715" y="1958975"/>
                    </a:cubicBezTo>
                    <a:cubicBezTo>
                      <a:pt x="1476375" y="2038350"/>
                      <a:pt x="1438910" y="1930400"/>
                      <a:pt x="1400810" y="1882140"/>
                    </a:cubicBezTo>
                    <a:cubicBezTo>
                      <a:pt x="1362710" y="1833880"/>
                      <a:pt x="1342390" y="1807845"/>
                      <a:pt x="1340485" y="1718310"/>
                    </a:cubicBezTo>
                    <a:cubicBezTo>
                      <a:pt x="1338580" y="1628775"/>
                      <a:pt x="1412240" y="1490345"/>
                      <a:pt x="1391920" y="1435100"/>
                    </a:cubicBezTo>
                    <a:cubicBezTo>
                      <a:pt x="1371600" y="1379855"/>
                      <a:pt x="1296035" y="1496695"/>
                      <a:pt x="1237615" y="1443355"/>
                    </a:cubicBezTo>
                    <a:cubicBezTo>
                      <a:pt x="1179195" y="1390015"/>
                      <a:pt x="1149985" y="1223645"/>
                      <a:pt x="1099820" y="1168400"/>
                    </a:cubicBezTo>
                    <a:cubicBezTo>
                      <a:pt x="1049655" y="1113155"/>
                      <a:pt x="1026160" y="1190625"/>
                      <a:pt x="988060" y="1168400"/>
                    </a:cubicBezTo>
                    <a:cubicBezTo>
                      <a:pt x="949960" y="1146175"/>
                      <a:pt x="920750" y="1118235"/>
                      <a:pt x="910590" y="1056640"/>
                    </a:cubicBezTo>
                    <a:cubicBezTo>
                      <a:pt x="900430" y="995045"/>
                      <a:pt x="950595" y="890270"/>
                      <a:pt x="936625" y="859155"/>
                    </a:cubicBezTo>
                    <a:cubicBezTo>
                      <a:pt x="922655" y="828040"/>
                      <a:pt x="888365" y="893445"/>
                      <a:pt x="842010" y="902335"/>
                    </a:cubicBezTo>
                    <a:cubicBezTo>
                      <a:pt x="795655" y="911225"/>
                      <a:pt x="754380" y="909320"/>
                      <a:pt x="704850" y="902335"/>
                    </a:cubicBezTo>
                    <a:cubicBezTo>
                      <a:pt x="655320" y="895350"/>
                      <a:pt x="653415" y="878205"/>
                      <a:pt x="593090" y="868045"/>
                    </a:cubicBezTo>
                    <a:cubicBezTo>
                      <a:pt x="532765" y="857885"/>
                      <a:pt x="445135" y="874395"/>
                      <a:pt x="403860" y="850265"/>
                    </a:cubicBezTo>
                    <a:cubicBezTo>
                      <a:pt x="362585" y="826135"/>
                      <a:pt x="415925" y="776605"/>
                      <a:pt x="386715" y="747395"/>
                    </a:cubicBezTo>
                    <a:cubicBezTo>
                      <a:pt x="357505" y="718185"/>
                      <a:pt x="299085" y="738505"/>
                      <a:pt x="257810" y="704215"/>
                    </a:cubicBezTo>
                    <a:cubicBezTo>
                      <a:pt x="216535" y="669925"/>
                      <a:pt x="190500" y="614680"/>
                      <a:pt x="180340" y="575310"/>
                    </a:cubicBezTo>
                    <a:cubicBezTo>
                      <a:pt x="170180" y="535940"/>
                      <a:pt x="215265" y="530860"/>
                      <a:pt x="206375" y="506730"/>
                    </a:cubicBezTo>
                    <a:cubicBezTo>
                      <a:pt x="197485" y="482600"/>
                      <a:pt x="173355" y="477520"/>
                      <a:pt x="137160" y="455295"/>
                    </a:cubicBezTo>
                    <a:cubicBezTo>
                      <a:pt x="100965" y="433070"/>
                      <a:pt x="52705" y="408940"/>
                      <a:pt x="25400" y="394970"/>
                    </a:cubicBezTo>
                    <a:cubicBezTo>
                      <a:pt x="-1905" y="381000"/>
                      <a:pt x="2540" y="387350"/>
                      <a:pt x="0" y="386715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16" name="AutoShape 7"/>
            <p:cNvSpPr/>
            <p:nvPr/>
          </p:nvSpPr>
          <p:spPr>
            <a:xfrm>
              <a:off x="2836" y="3150"/>
              <a:ext cx="540" cy="360"/>
            </a:xfrm>
            <a:prstGeom prst="rightArrow">
              <a:avLst>
                <a:gd name="adj1" fmla="val 50000"/>
                <a:gd name="adj2" fmla="val 37493"/>
              </a:avLst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7417" name="AutoShape 8"/>
            <p:cNvSpPr/>
            <p:nvPr/>
          </p:nvSpPr>
          <p:spPr>
            <a:xfrm>
              <a:off x="3646" y="3150"/>
              <a:ext cx="630" cy="360"/>
            </a:xfrm>
            <a:prstGeom prst="leftArrow">
              <a:avLst>
                <a:gd name="adj1" fmla="val 50000"/>
                <a:gd name="adj2" fmla="val 43741"/>
              </a:avLst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pic>
          <p:nvPicPr>
            <p:cNvPr id="17421" name="Picture 6" descr="0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2" y="514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Picture 6" descr="0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79" y="514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6" descr="0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42" y="624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6" descr="0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73" y="579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6" descr="0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68" y="469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6" descr="0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3" y="534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" name="文本框 15"/>
          <p:cNvSpPr txBox="1"/>
          <p:nvPr/>
        </p:nvSpPr>
        <p:spPr>
          <a:xfrm>
            <a:off x="7867650" y="2701925"/>
            <a:ext cx="364998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1958-1961</a:t>
            </a:r>
            <a:r>
              <a:rPr lang="zh-CN" altLang="en-US" sz="2000"/>
              <a:t>年第二次柏林危机；</a:t>
            </a:r>
          </a:p>
          <a:p>
            <a:r>
              <a:rPr lang="en-US" altLang="zh-CN" sz="2000"/>
              <a:t>1948-1982</a:t>
            </a:r>
            <a:r>
              <a:rPr lang="zh-CN" altLang="en-US" sz="2000"/>
              <a:t>年五次中东战争；</a:t>
            </a:r>
          </a:p>
          <a:p>
            <a:r>
              <a:rPr lang="en-US" altLang="zh-CN" sz="2000"/>
              <a:t>1979-1989</a:t>
            </a:r>
            <a:r>
              <a:rPr lang="zh-CN" altLang="en-US" sz="2000"/>
              <a:t>年阿富汗战争；</a:t>
            </a:r>
          </a:p>
          <a:p>
            <a:r>
              <a:rPr lang="en-US" altLang="zh-CN" sz="2000"/>
              <a:t>1962</a:t>
            </a:r>
            <a:r>
              <a:rPr lang="zh-CN" altLang="en-US" sz="2000"/>
              <a:t>年中印边境冲突；</a:t>
            </a:r>
          </a:p>
          <a:p>
            <a:r>
              <a:rPr lang="en-US" altLang="zh-CN" sz="2000"/>
              <a:t>1961-1975</a:t>
            </a:r>
            <a:r>
              <a:rPr lang="zh-CN" altLang="en-US" sz="2000"/>
              <a:t>年越南战争；</a:t>
            </a:r>
          </a:p>
          <a:p>
            <a:r>
              <a:rPr lang="en-US" altLang="zh-CN" sz="2000"/>
              <a:t>1958-1978</a:t>
            </a:r>
            <a:r>
              <a:rPr lang="zh-CN" altLang="en-US" sz="2000"/>
              <a:t>年台海炮战；</a:t>
            </a:r>
          </a:p>
          <a:p>
            <a:r>
              <a:rPr lang="en-US" altLang="zh-CN" sz="2000"/>
              <a:t>……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78675" y="1281430"/>
            <a:ext cx="4830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根据地图信息判断冷战时期不同地区发生的事件并概括其特点。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915" y="5153660"/>
            <a:ext cx="113760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/>
              <a:t>地域：集中于两极对峙的分界线上；欧洲呈现冷战状态；亚洲呈现冷战中的热战；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方式：代理人战争；美苏单方面战争；非战争的对峙与竞争。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2524125" y="2734945"/>
            <a:ext cx="1642110" cy="537210"/>
          </a:xfrm>
          <a:custGeom>
            <a:avLst/>
            <a:gdLst>
              <a:gd name="connisteX0" fmla="*/ 0 w 1581150"/>
              <a:gd name="connsiteY0" fmla="*/ 4956 h 537000"/>
              <a:gd name="connisteX1" fmla="*/ 206375 w 1581150"/>
              <a:gd name="connsiteY1" fmla="*/ 13846 h 537000"/>
              <a:gd name="connisteX2" fmla="*/ 489585 w 1581150"/>
              <a:gd name="connsiteY2" fmla="*/ 125606 h 537000"/>
              <a:gd name="connisteX3" fmla="*/ 575945 w 1581150"/>
              <a:gd name="connsiteY3" fmla="*/ 280546 h 537000"/>
              <a:gd name="connisteX4" fmla="*/ 669925 w 1581150"/>
              <a:gd name="connsiteY4" fmla="*/ 220221 h 537000"/>
              <a:gd name="connisteX5" fmla="*/ 721995 w 1581150"/>
              <a:gd name="connsiteY5" fmla="*/ 288801 h 537000"/>
              <a:gd name="connisteX6" fmla="*/ 756285 w 1581150"/>
              <a:gd name="connsiteY6" fmla="*/ 220221 h 537000"/>
              <a:gd name="connisteX7" fmla="*/ 885190 w 1581150"/>
              <a:gd name="connsiteY7" fmla="*/ 391671 h 537000"/>
              <a:gd name="connisteX8" fmla="*/ 970915 w 1581150"/>
              <a:gd name="connsiteY8" fmla="*/ 305946 h 537000"/>
              <a:gd name="connisteX9" fmla="*/ 1168400 w 1581150"/>
              <a:gd name="connsiteY9" fmla="*/ 529466 h 537000"/>
              <a:gd name="connisteX10" fmla="*/ 1151255 w 1581150"/>
              <a:gd name="connsiteY10" fmla="*/ 460886 h 537000"/>
              <a:gd name="connisteX11" fmla="*/ 1289050 w 1581150"/>
              <a:gd name="connsiteY11" fmla="*/ 400561 h 537000"/>
              <a:gd name="connisteX12" fmla="*/ 1478280 w 1581150"/>
              <a:gd name="connsiteY12" fmla="*/ 409451 h 537000"/>
              <a:gd name="connisteX13" fmla="*/ 1581150 w 1581150"/>
              <a:gd name="connsiteY13" fmla="*/ 443741 h 537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</a:cxnLst>
            <a:rect l="l" t="t" r="r" b="b"/>
            <a:pathLst>
              <a:path w="1581150" h="537000">
                <a:moveTo>
                  <a:pt x="0" y="4957"/>
                </a:moveTo>
                <a:cubicBezTo>
                  <a:pt x="35560" y="4322"/>
                  <a:pt x="108585" y="-10283"/>
                  <a:pt x="206375" y="13847"/>
                </a:cubicBezTo>
                <a:cubicBezTo>
                  <a:pt x="304165" y="37977"/>
                  <a:pt x="415925" y="72267"/>
                  <a:pt x="489585" y="125607"/>
                </a:cubicBezTo>
                <a:cubicBezTo>
                  <a:pt x="563245" y="178947"/>
                  <a:pt x="539750" y="261497"/>
                  <a:pt x="575945" y="280547"/>
                </a:cubicBezTo>
                <a:cubicBezTo>
                  <a:pt x="612140" y="299597"/>
                  <a:pt x="640715" y="218317"/>
                  <a:pt x="669925" y="220222"/>
                </a:cubicBezTo>
                <a:cubicBezTo>
                  <a:pt x="699135" y="222127"/>
                  <a:pt x="704850" y="288802"/>
                  <a:pt x="721995" y="288802"/>
                </a:cubicBezTo>
                <a:cubicBezTo>
                  <a:pt x="739140" y="288802"/>
                  <a:pt x="723900" y="199902"/>
                  <a:pt x="756285" y="220222"/>
                </a:cubicBezTo>
                <a:cubicBezTo>
                  <a:pt x="788670" y="240542"/>
                  <a:pt x="842010" y="374527"/>
                  <a:pt x="885190" y="391672"/>
                </a:cubicBezTo>
                <a:cubicBezTo>
                  <a:pt x="928370" y="408817"/>
                  <a:pt x="914400" y="278642"/>
                  <a:pt x="970915" y="305947"/>
                </a:cubicBezTo>
                <a:cubicBezTo>
                  <a:pt x="1027430" y="333252"/>
                  <a:pt x="1132205" y="498352"/>
                  <a:pt x="1168400" y="529467"/>
                </a:cubicBezTo>
                <a:cubicBezTo>
                  <a:pt x="1204595" y="560582"/>
                  <a:pt x="1127125" y="486922"/>
                  <a:pt x="1151255" y="460887"/>
                </a:cubicBezTo>
                <a:cubicBezTo>
                  <a:pt x="1175385" y="434852"/>
                  <a:pt x="1223645" y="410722"/>
                  <a:pt x="1289050" y="400562"/>
                </a:cubicBezTo>
                <a:cubicBezTo>
                  <a:pt x="1354455" y="390402"/>
                  <a:pt x="1419860" y="400562"/>
                  <a:pt x="1478280" y="409452"/>
                </a:cubicBezTo>
                <a:cubicBezTo>
                  <a:pt x="1536700" y="418342"/>
                  <a:pt x="1564640" y="436757"/>
                  <a:pt x="1581150" y="443742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76910" y="976630"/>
            <a:ext cx="6057900" cy="3496945"/>
            <a:chOff x="1066" y="1538"/>
            <a:chExt cx="10122" cy="6196"/>
          </a:xfrm>
        </p:grpSpPr>
        <p:grpSp>
          <p:nvGrpSpPr>
            <p:cNvPr id="11" name="组合 10"/>
            <p:cNvGrpSpPr/>
            <p:nvPr/>
          </p:nvGrpSpPr>
          <p:grpSpPr>
            <a:xfrm>
              <a:off x="1066" y="1538"/>
              <a:ext cx="10122" cy="6196"/>
              <a:chOff x="646" y="374"/>
              <a:chExt cx="10122" cy="6196"/>
            </a:xfrm>
          </p:grpSpPr>
          <p:pic>
            <p:nvPicPr>
              <p:cNvPr id="2" name="图片 1" descr="微信截图_2023042707590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646" y="374"/>
                <a:ext cx="10123" cy="6196"/>
              </a:xfrm>
              <a:prstGeom prst="rect">
                <a:avLst/>
              </a:prstGeom>
            </p:spPr>
          </p:pic>
          <p:cxnSp>
            <p:nvCxnSpPr>
              <p:cNvPr id="4" name="直接连接符 3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8429" y="1163"/>
                <a:ext cx="13" cy="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任意多边形 6"/>
              <p:cNvSpPr/>
              <p:nvPr>
                <p:custDataLst>
                  <p:tags r:id="rId12"/>
                </p:custDataLst>
              </p:nvPr>
            </p:nvSpPr>
            <p:spPr>
              <a:xfrm>
                <a:off x="3055" y="635"/>
                <a:ext cx="1774" cy="2686"/>
              </a:xfrm>
              <a:custGeom>
                <a:avLst/>
                <a:gdLst>
                  <a:gd name="connisteX0" fmla="*/ 1126446 w 1126446"/>
                  <a:gd name="connsiteY0" fmla="*/ 0 h 1705639"/>
                  <a:gd name="connisteX1" fmla="*/ 1040086 w 1126446"/>
                  <a:gd name="connsiteY1" fmla="*/ 103505 h 1705639"/>
                  <a:gd name="connisteX2" fmla="*/ 997541 w 1126446"/>
                  <a:gd name="connsiteY2" fmla="*/ 266700 h 1705639"/>
                  <a:gd name="connisteX3" fmla="*/ 937216 w 1126446"/>
                  <a:gd name="connsiteY3" fmla="*/ 403860 h 1705639"/>
                  <a:gd name="connisteX4" fmla="*/ 954361 w 1126446"/>
                  <a:gd name="connsiteY4" fmla="*/ 481330 h 1705639"/>
                  <a:gd name="connisteX5" fmla="*/ 653371 w 1126446"/>
                  <a:gd name="connsiteY5" fmla="*/ 558800 h 1705639"/>
                  <a:gd name="connisteX6" fmla="*/ 575901 w 1126446"/>
                  <a:gd name="connsiteY6" fmla="*/ 627380 h 1705639"/>
                  <a:gd name="connisteX7" fmla="*/ 163786 w 1126446"/>
                  <a:gd name="connsiteY7" fmla="*/ 868045 h 1705639"/>
                  <a:gd name="connisteX8" fmla="*/ 120606 w 1126446"/>
                  <a:gd name="connsiteY8" fmla="*/ 859790 h 1705639"/>
                  <a:gd name="connisteX9" fmla="*/ 591 w 1126446"/>
                  <a:gd name="connsiteY9" fmla="*/ 971550 h 1705639"/>
                  <a:gd name="connisteX10" fmla="*/ 86316 w 1126446"/>
                  <a:gd name="connsiteY10" fmla="*/ 1151890 h 1705639"/>
                  <a:gd name="connisteX11" fmla="*/ 180931 w 1126446"/>
                  <a:gd name="connsiteY11" fmla="*/ 1169035 h 1705639"/>
                  <a:gd name="connisteX12" fmla="*/ 206331 w 1126446"/>
                  <a:gd name="connsiteY12" fmla="*/ 1220470 h 1705639"/>
                  <a:gd name="connisteX13" fmla="*/ 69171 w 1126446"/>
                  <a:gd name="connsiteY13" fmla="*/ 1306195 h 1705639"/>
                  <a:gd name="connisteX14" fmla="*/ 34881 w 1126446"/>
                  <a:gd name="connsiteY14" fmla="*/ 1375410 h 1705639"/>
                  <a:gd name="connisteX15" fmla="*/ 154896 w 1126446"/>
                  <a:gd name="connsiteY15" fmla="*/ 1521460 h 1705639"/>
                  <a:gd name="connisteX16" fmla="*/ 215221 w 1126446"/>
                  <a:gd name="connsiteY16" fmla="*/ 1701800 h 1705639"/>
                  <a:gd name="connisteX17" fmla="*/ 283801 w 1126446"/>
                  <a:gd name="connsiteY17" fmla="*/ 1624330 h 1705639"/>
                  <a:gd name="connisteX18" fmla="*/ 524466 w 1126446"/>
                  <a:gd name="connsiteY18" fmla="*/ 1538605 h 170563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</a:cxnLst>
                <a:rect l="l" t="t" r="r" b="b"/>
                <a:pathLst>
                  <a:path w="1126446" h="1705639">
                    <a:moveTo>
                      <a:pt x="1126446" y="0"/>
                    </a:moveTo>
                    <a:cubicBezTo>
                      <a:pt x="1109936" y="17145"/>
                      <a:pt x="1066121" y="50165"/>
                      <a:pt x="1040086" y="103505"/>
                    </a:cubicBezTo>
                    <a:cubicBezTo>
                      <a:pt x="1014051" y="156845"/>
                      <a:pt x="1017861" y="206375"/>
                      <a:pt x="997541" y="266700"/>
                    </a:cubicBezTo>
                    <a:cubicBezTo>
                      <a:pt x="977221" y="327025"/>
                      <a:pt x="946106" y="360680"/>
                      <a:pt x="937216" y="403860"/>
                    </a:cubicBezTo>
                    <a:cubicBezTo>
                      <a:pt x="928326" y="447040"/>
                      <a:pt x="1010876" y="450215"/>
                      <a:pt x="954361" y="481330"/>
                    </a:cubicBezTo>
                    <a:cubicBezTo>
                      <a:pt x="897846" y="512445"/>
                      <a:pt x="728936" y="529590"/>
                      <a:pt x="653371" y="558800"/>
                    </a:cubicBezTo>
                    <a:cubicBezTo>
                      <a:pt x="577806" y="588010"/>
                      <a:pt x="673691" y="565785"/>
                      <a:pt x="575901" y="627380"/>
                    </a:cubicBezTo>
                    <a:cubicBezTo>
                      <a:pt x="478111" y="688975"/>
                      <a:pt x="254591" y="821690"/>
                      <a:pt x="163786" y="868045"/>
                    </a:cubicBezTo>
                    <a:cubicBezTo>
                      <a:pt x="72981" y="914400"/>
                      <a:pt x="152991" y="838835"/>
                      <a:pt x="120606" y="859790"/>
                    </a:cubicBezTo>
                    <a:cubicBezTo>
                      <a:pt x="88221" y="880745"/>
                      <a:pt x="7576" y="913130"/>
                      <a:pt x="591" y="971550"/>
                    </a:cubicBezTo>
                    <a:cubicBezTo>
                      <a:pt x="-6394" y="1029970"/>
                      <a:pt x="50121" y="1112520"/>
                      <a:pt x="86316" y="1151890"/>
                    </a:cubicBezTo>
                    <a:cubicBezTo>
                      <a:pt x="122511" y="1191260"/>
                      <a:pt x="156801" y="1155065"/>
                      <a:pt x="180931" y="1169035"/>
                    </a:cubicBezTo>
                    <a:cubicBezTo>
                      <a:pt x="205061" y="1183005"/>
                      <a:pt x="228556" y="1193165"/>
                      <a:pt x="206331" y="1220470"/>
                    </a:cubicBezTo>
                    <a:cubicBezTo>
                      <a:pt x="184106" y="1247775"/>
                      <a:pt x="103461" y="1275080"/>
                      <a:pt x="69171" y="1306195"/>
                    </a:cubicBezTo>
                    <a:cubicBezTo>
                      <a:pt x="34881" y="1337310"/>
                      <a:pt x="17736" y="1332230"/>
                      <a:pt x="34881" y="1375410"/>
                    </a:cubicBezTo>
                    <a:cubicBezTo>
                      <a:pt x="52026" y="1418590"/>
                      <a:pt x="118701" y="1456055"/>
                      <a:pt x="154896" y="1521460"/>
                    </a:cubicBezTo>
                    <a:cubicBezTo>
                      <a:pt x="191091" y="1586865"/>
                      <a:pt x="189186" y="1681480"/>
                      <a:pt x="215221" y="1701800"/>
                    </a:cubicBezTo>
                    <a:cubicBezTo>
                      <a:pt x="241256" y="1722120"/>
                      <a:pt x="222206" y="1656715"/>
                      <a:pt x="283801" y="1624330"/>
                    </a:cubicBezTo>
                    <a:cubicBezTo>
                      <a:pt x="345396" y="1591945"/>
                      <a:pt x="477476" y="1554480"/>
                      <a:pt x="524466" y="1538605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31" y="3153"/>
                <a:ext cx="4412" cy="3130"/>
              </a:xfrm>
              <a:custGeom>
                <a:avLst/>
                <a:gdLst>
                  <a:gd name="connisteX0" fmla="*/ 2801620 w 2801620"/>
                  <a:gd name="connsiteY0" fmla="*/ 0 h 1987250"/>
                  <a:gd name="connisteX1" fmla="*/ 2612390 w 2801620"/>
                  <a:gd name="connsiteY1" fmla="*/ 51435 h 1987250"/>
                  <a:gd name="connisteX2" fmla="*/ 2414905 w 2801620"/>
                  <a:gd name="connsiteY2" fmla="*/ 274955 h 1987250"/>
                  <a:gd name="connisteX3" fmla="*/ 2105660 w 2801620"/>
                  <a:gd name="connsiteY3" fmla="*/ 360680 h 1987250"/>
                  <a:gd name="connisteX4" fmla="*/ 2053590 w 2801620"/>
                  <a:gd name="connsiteY4" fmla="*/ 438150 h 1987250"/>
                  <a:gd name="connisteX5" fmla="*/ 1985010 w 2801620"/>
                  <a:gd name="connsiteY5" fmla="*/ 773430 h 1987250"/>
                  <a:gd name="connisteX6" fmla="*/ 1804670 w 2801620"/>
                  <a:gd name="connsiteY6" fmla="*/ 1014095 h 1987250"/>
                  <a:gd name="connisteX7" fmla="*/ 1666875 w 2801620"/>
                  <a:gd name="connsiteY7" fmla="*/ 1486535 h 1987250"/>
                  <a:gd name="connisteX8" fmla="*/ 1529715 w 2801620"/>
                  <a:gd name="connsiteY8" fmla="*/ 1958975 h 1987250"/>
                  <a:gd name="connisteX9" fmla="*/ 1400810 w 2801620"/>
                  <a:gd name="connsiteY9" fmla="*/ 1882140 h 1987250"/>
                  <a:gd name="connisteX10" fmla="*/ 1340485 w 2801620"/>
                  <a:gd name="connsiteY10" fmla="*/ 1718310 h 1987250"/>
                  <a:gd name="connisteX11" fmla="*/ 1391920 w 2801620"/>
                  <a:gd name="connsiteY11" fmla="*/ 1435100 h 1987250"/>
                  <a:gd name="connisteX12" fmla="*/ 1237615 w 2801620"/>
                  <a:gd name="connsiteY12" fmla="*/ 1443355 h 1987250"/>
                  <a:gd name="connisteX13" fmla="*/ 1099820 w 2801620"/>
                  <a:gd name="connsiteY13" fmla="*/ 1168400 h 1987250"/>
                  <a:gd name="connisteX14" fmla="*/ 988060 w 2801620"/>
                  <a:gd name="connsiteY14" fmla="*/ 1168400 h 1987250"/>
                  <a:gd name="connisteX15" fmla="*/ 910590 w 2801620"/>
                  <a:gd name="connsiteY15" fmla="*/ 1056640 h 1987250"/>
                  <a:gd name="connisteX16" fmla="*/ 936625 w 2801620"/>
                  <a:gd name="connsiteY16" fmla="*/ 859155 h 1987250"/>
                  <a:gd name="connisteX17" fmla="*/ 842010 w 2801620"/>
                  <a:gd name="connsiteY17" fmla="*/ 902335 h 1987250"/>
                  <a:gd name="connisteX18" fmla="*/ 704850 w 2801620"/>
                  <a:gd name="connsiteY18" fmla="*/ 902335 h 1987250"/>
                  <a:gd name="connisteX19" fmla="*/ 593090 w 2801620"/>
                  <a:gd name="connsiteY19" fmla="*/ 868045 h 1987250"/>
                  <a:gd name="connisteX20" fmla="*/ 403860 w 2801620"/>
                  <a:gd name="connsiteY20" fmla="*/ 850265 h 1987250"/>
                  <a:gd name="connisteX21" fmla="*/ 386715 w 2801620"/>
                  <a:gd name="connsiteY21" fmla="*/ 747395 h 1987250"/>
                  <a:gd name="connisteX22" fmla="*/ 257810 w 2801620"/>
                  <a:gd name="connsiteY22" fmla="*/ 704215 h 1987250"/>
                  <a:gd name="connisteX23" fmla="*/ 180340 w 2801620"/>
                  <a:gd name="connsiteY23" fmla="*/ 575310 h 1987250"/>
                  <a:gd name="connisteX24" fmla="*/ 206375 w 2801620"/>
                  <a:gd name="connsiteY24" fmla="*/ 506730 h 1987250"/>
                  <a:gd name="connisteX25" fmla="*/ 137160 w 2801620"/>
                  <a:gd name="connsiteY25" fmla="*/ 455295 h 1987250"/>
                  <a:gd name="connisteX26" fmla="*/ 25400 w 2801620"/>
                  <a:gd name="connsiteY26" fmla="*/ 394970 h 1987250"/>
                  <a:gd name="connisteX27" fmla="*/ 0 w 2801620"/>
                  <a:gd name="connsiteY27" fmla="*/ 386715 h 1987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</a:cxnLst>
                <a:rect l="l" t="t" r="r" b="b"/>
                <a:pathLst>
                  <a:path w="2801620" h="1987250">
                    <a:moveTo>
                      <a:pt x="2801620" y="0"/>
                    </a:moveTo>
                    <a:cubicBezTo>
                      <a:pt x="2767965" y="5715"/>
                      <a:pt x="2689860" y="-3810"/>
                      <a:pt x="2612390" y="51435"/>
                    </a:cubicBezTo>
                    <a:cubicBezTo>
                      <a:pt x="2534920" y="106680"/>
                      <a:pt x="2516505" y="213360"/>
                      <a:pt x="2414905" y="274955"/>
                    </a:cubicBezTo>
                    <a:cubicBezTo>
                      <a:pt x="2313305" y="336550"/>
                      <a:pt x="2178050" y="328295"/>
                      <a:pt x="2105660" y="360680"/>
                    </a:cubicBezTo>
                    <a:cubicBezTo>
                      <a:pt x="2033270" y="393065"/>
                      <a:pt x="2077720" y="355600"/>
                      <a:pt x="2053590" y="438150"/>
                    </a:cubicBezTo>
                    <a:cubicBezTo>
                      <a:pt x="2029460" y="520700"/>
                      <a:pt x="2034540" y="658495"/>
                      <a:pt x="1985010" y="773430"/>
                    </a:cubicBezTo>
                    <a:cubicBezTo>
                      <a:pt x="1935480" y="888365"/>
                      <a:pt x="1868170" y="871220"/>
                      <a:pt x="1804670" y="1014095"/>
                    </a:cubicBezTo>
                    <a:cubicBezTo>
                      <a:pt x="1741170" y="1156970"/>
                      <a:pt x="1722120" y="1297305"/>
                      <a:pt x="1666875" y="1486535"/>
                    </a:cubicBezTo>
                    <a:cubicBezTo>
                      <a:pt x="1611630" y="1675765"/>
                      <a:pt x="1583055" y="1879600"/>
                      <a:pt x="1529715" y="1958975"/>
                    </a:cubicBezTo>
                    <a:cubicBezTo>
                      <a:pt x="1476375" y="2038350"/>
                      <a:pt x="1438910" y="1930400"/>
                      <a:pt x="1400810" y="1882140"/>
                    </a:cubicBezTo>
                    <a:cubicBezTo>
                      <a:pt x="1362710" y="1833880"/>
                      <a:pt x="1342390" y="1807845"/>
                      <a:pt x="1340485" y="1718310"/>
                    </a:cubicBezTo>
                    <a:cubicBezTo>
                      <a:pt x="1338580" y="1628775"/>
                      <a:pt x="1412240" y="1490345"/>
                      <a:pt x="1391920" y="1435100"/>
                    </a:cubicBezTo>
                    <a:cubicBezTo>
                      <a:pt x="1371600" y="1379855"/>
                      <a:pt x="1296035" y="1496695"/>
                      <a:pt x="1237615" y="1443355"/>
                    </a:cubicBezTo>
                    <a:cubicBezTo>
                      <a:pt x="1179195" y="1390015"/>
                      <a:pt x="1149985" y="1223645"/>
                      <a:pt x="1099820" y="1168400"/>
                    </a:cubicBezTo>
                    <a:cubicBezTo>
                      <a:pt x="1049655" y="1113155"/>
                      <a:pt x="1026160" y="1190625"/>
                      <a:pt x="988060" y="1168400"/>
                    </a:cubicBezTo>
                    <a:cubicBezTo>
                      <a:pt x="949960" y="1146175"/>
                      <a:pt x="920750" y="1118235"/>
                      <a:pt x="910590" y="1056640"/>
                    </a:cubicBezTo>
                    <a:cubicBezTo>
                      <a:pt x="900430" y="995045"/>
                      <a:pt x="950595" y="890270"/>
                      <a:pt x="936625" y="859155"/>
                    </a:cubicBezTo>
                    <a:cubicBezTo>
                      <a:pt x="922655" y="828040"/>
                      <a:pt x="888365" y="893445"/>
                      <a:pt x="842010" y="902335"/>
                    </a:cubicBezTo>
                    <a:cubicBezTo>
                      <a:pt x="795655" y="911225"/>
                      <a:pt x="754380" y="909320"/>
                      <a:pt x="704850" y="902335"/>
                    </a:cubicBezTo>
                    <a:cubicBezTo>
                      <a:pt x="655320" y="895350"/>
                      <a:pt x="653415" y="878205"/>
                      <a:pt x="593090" y="868045"/>
                    </a:cubicBezTo>
                    <a:cubicBezTo>
                      <a:pt x="532765" y="857885"/>
                      <a:pt x="445135" y="874395"/>
                      <a:pt x="403860" y="850265"/>
                    </a:cubicBezTo>
                    <a:cubicBezTo>
                      <a:pt x="362585" y="826135"/>
                      <a:pt x="415925" y="776605"/>
                      <a:pt x="386715" y="747395"/>
                    </a:cubicBezTo>
                    <a:cubicBezTo>
                      <a:pt x="357505" y="718185"/>
                      <a:pt x="299085" y="738505"/>
                      <a:pt x="257810" y="704215"/>
                    </a:cubicBezTo>
                    <a:cubicBezTo>
                      <a:pt x="216535" y="669925"/>
                      <a:pt x="190500" y="614680"/>
                      <a:pt x="180340" y="575310"/>
                    </a:cubicBezTo>
                    <a:cubicBezTo>
                      <a:pt x="170180" y="535940"/>
                      <a:pt x="215265" y="530860"/>
                      <a:pt x="206375" y="506730"/>
                    </a:cubicBezTo>
                    <a:cubicBezTo>
                      <a:pt x="197485" y="482600"/>
                      <a:pt x="173355" y="477520"/>
                      <a:pt x="137160" y="455295"/>
                    </a:cubicBezTo>
                    <a:cubicBezTo>
                      <a:pt x="100965" y="433070"/>
                      <a:pt x="52705" y="408940"/>
                      <a:pt x="25400" y="394970"/>
                    </a:cubicBezTo>
                    <a:cubicBezTo>
                      <a:pt x="-1905" y="381000"/>
                      <a:pt x="2540" y="387350"/>
                      <a:pt x="0" y="386715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16" name="AutoShape 7"/>
            <p:cNvSpPr/>
            <p:nvPr>
              <p:custDataLst>
                <p:tags r:id="rId2"/>
              </p:custDataLst>
            </p:nvPr>
          </p:nvSpPr>
          <p:spPr>
            <a:xfrm>
              <a:off x="2836" y="3150"/>
              <a:ext cx="540" cy="360"/>
            </a:xfrm>
            <a:prstGeom prst="rightArrow">
              <a:avLst>
                <a:gd name="adj1" fmla="val 50000"/>
                <a:gd name="adj2" fmla="val 37493"/>
              </a:avLst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7417" name="AutoShape 8"/>
            <p:cNvSpPr/>
            <p:nvPr>
              <p:custDataLst>
                <p:tags r:id="rId3"/>
              </p:custDataLst>
            </p:nvPr>
          </p:nvSpPr>
          <p:spPr>
            <a:xfrm>
              <a:off x="3646" y="3150"/>
              <a:ext cx="630" cy="360"/>
            </a:xfrm>
            <a:prstGeom prst="leftArrow">
              <a:avLst>
                <a:gd name="adj1" fmla="val 50000"/>
                <a:gd name="adj2" fmla="val 43741"/>
              </a:avLst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pic>
          <p:nvPicPr>
            <p:cNvPr id="17421" name="Picture 6" descr="03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3922" y="514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Picture 6" descr="0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5679" y="514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6" descr="0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8442" y="624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6" descr="0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273" y="579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6" descr="03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768" y="469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6" descr="0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7143" y="534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76910" y="245745"/>
            <a:ext cx="700341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任务二：冷战的发展与两极格局动摇的关系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98005" y="1033145"/>
            <a:ext cx="51447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面对这些事件，各国是如何应对的呢？又产生什么影响呢？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78065" y="2232025"/>
            <a:ext cx="4064000" cy="2306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2400"/>
              <a:t>中国</a:t>
            </a:r>
          </a:p>
          <a:p>
            <a:pPr indent="0" algn="ctr" fontAlgn="auto">
              <a:lnSpc>
                <a:spcPct val="150000"/>
              </a:lnSpc>
            </a:pPr>
            <a:r>
              <a:rPr lang="en-US" altLang="zh-CN" sz="2400"/>
              <a:t>60</a:t>
            </a:r>
            <a:r>
              <a:rPr lang="zh-CN" altLang="en-US" sz="2400"/>
              <a:t>年代拥有</a:t>
            </a:r>
            <a:r>
              <a:rPr lang="en-US" altLang="zh-CN" sz="2400"/>
              <a:t>“</a:t>
            </a:r>
            <a:r>
              <a:rPr lang="zh-CN" altLang="en-US" sz="2400"/>
              <a:t>两弹一星</a:t>
            </a:r>
            <a:r>
              <a:rPr lang="en-US" altLang="zh-CN" sz="2400"/>
              <a:t>”</a:t>
            </a:r>
            <a:endParaRPr lang="zh-CN" altLang="en-US" sz="2400"/>
          </a:p>
          <a:p>
            <a:pPr indent="0" algn="ctr" fontAlgn="auto">
              <a:lnSpc>
                <a:spcPct val="150000"/>
              </a:lnSpc>
            </a:pPr>
            <a:r>
              <a:rPr lang="en-US" altLang="zh-CN" sz="2400"/>
              <a:t>1971</a:t>
            </a:r>
            <a:r>
              <a:rPr lang="zh-CN" altLang="en-US" sz="2400"/>
              <a:t>年恢复联合国合法席位</a:t>
            </a:r>
          </a:p>
          <a:p>
            <a:pPr indent="0" algn="ctr" fontAlgn="auto">
              <a:lnSpc>
                <a:spcPct val="150000"/>
              </a:lnSpc>
            </a:pPr>
            <a:r>
              <a:rPr lang="en-US" altLang="zh-CN" sz="2400"/>
              <a:t>1972</a:t>
            </a:r>
            <a:r>
              <a:rPr lang="zh-CN" altLang="en-US" sz="2400"/>
              <a:t>年美国总统尼克松访华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5455" y="4682490"/>
            <a:ext cx="113404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/>
              <a:t>毛泽东说：“（戴高乐）不愿意让美国牵着自己的鼻子走，也不愿意让法国听从美国的控制和摆布。</a:t>
            </a:r>
            <a:r>
              <a:rPr lang="en-US" altLang="zh-CN" sz="2400"/>
              <a:t>……</a:t>
            </a:r>
            <a:r>
              <a:rPr lang="zh-CN" altLang="en-US" sz="2400"/>
              <a:t>它们之间存在着深刻的矛盾——控制与反控制的矛盾。我们看到了这一点，就可以正确地观察和分析国际形势。”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2605405" y="2491105"/>
            <a:ext cx="1520825" cy="456565"/>
          </a:xfrm>
          <a:custGeom>
            <a:avLst/>
            <a:gdLst>
              <a:gd name="connisteX0" fmla="*/ 0 w 1520825"/>
              <a:gd name="connsiteY0" fmla="*/ 379 h 456404"/>
              <a:gd name="connisteX1" fmla="*/ 257810 w 1520825"/>
              <a:gd name="connsiteY1" fmla="*/ 17524 h 456404"/>
              <a:gd name="connisteX2" fmla="*/ 446405 w 1520825"/>
              <a:gd name="connsiteY2" fmla="*/ 121029 h 456404"/>
              <a:gd name="connisteX3" fmla="*/ 541020 w 1520825"/>
              <a:gd name="connsiteY3" fmla="*/ 267079 h 456404"/>
              <a:gd name="connisteX4" fmla="*/ 678815 w 1520825"/>
              <a:gd name="connsiteY4" fmla="*/ 223899 h 456404"/>
              <a:gd name="connisteX5" fmla="*/ 842010 w 1520825"/>
              <a:gd name="connsiteY5" fmla="*/ 343914 h 456404"/>
              <a:gd name="connisteX6" fmla="*/ 927735 w 1520825"/>
              <a:gd name="connsiteY6" fmla="*/ 301369 h 456404"/>
              <a:gd name="connisteX7" fmla="*/ 1125855 w 1520825"/>
              <a:gd name="connsiteY7" fmla="*/ 455674 h 456404"/>
              <a:gd name="connisteX8" fmla="*/ 1237615 w 1520825"/>
              <a:gd name="connsiteY8" fmla="*/ 352804 h 456404"/>
              <a:gd name="connisteX9" fmla="*/ 1520825 w 1520825"/>
              <a:gd name="connsiteY9" fmla="*/ 387094 h 4564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520825" h="456404">
                <a:moveTo>
                  <a:pt x="0" y="380"/>
                </a:moveTo>
                <a:cubicBezTo>
                  <a:pt x="47625" y="1650"/>
                  <a:pt x="168275" y="-6605"/>
                  <a:pt x="257810" y="17525"/>
                </a:cubicBezTo>
                <a:cubicBezTo>
                  <a:pt x="347345" y="41655"/>
                  <a:pt x="389890" y="70865"/>
                  <a:pt x="446405" y="121030"/>
                </a:cubicBezTo>
                <a:cubicBezTo>
                  <a:pt x="502920" y="171195"/>
                  <a:pt x="494665" y="246760"/>
                  <a:pt x="541020" y="267080"/>
                </a:cubicBezTo>
                <a:cubicBezTo>
                  <a:pt x="587375" y="287400"/>
                  <a:pt x="618490" y="208660"/>
                  <a:pt x="678815" y="223900"/>
                </a:cubicBezTo>
                <a:cubicBezTo>
                  <a:pt x="739140" y="239140"/>
                  <a:pt x="792480" y="328675"/>
                  <a:pt x="842010" y="343915"/>
                </a:cubicBezTo>
                <a:cubicBezTo>
                  <a:pt x="891540" y="359155"/>
                  <a:pt x="871220" y="279145"/>
                  <a:pt x="927735" y="301370"/>
                </a:cubicBezTo>
                <a:cubicBezTo>
                  <a:pt x="984250" y="323595"/>
                  <a:pt x="1063625" y="445515"/>
                  <a:pt x="1125855" y="455675"/>
                </a:cubicBezTo>
                <a:cubicBezTo>
                  <a:pt x="1188085" y="465835"/>
                  <a:pt x="1158875" y="366775"/>
                  <a:pt x="1237615" y="352805"/>
                </a:cubicBezTo>
                <a:cubicBezTo>
                  <a:pt x="1316355" y="338835"/>
                  <a:pt x="1466215" y="378205"/>
                  <a:pt x="1520825" y="38709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81635" y="976630"/>
            <a:ext cx="6057900" cy="3496945"/>
            <a:chOff x="1066" y="1538"/>
            <a:chExt cx="10122" cy="6196"/>
          </a:xfrm>
        </p:grpSpPr>
        <p:grpSp>
          <p:nvGrpSpPr>
            <p:cNvPr id="11" name="组合 10"/>
            <p:cNvGrpSpPr/>
            <p:nvPr/>
          </p:nvGrpSpPr>
          <p:grpSpPr>
            <a:xfrm>
              <a:off x="1066" y="1538"/>
              <a:ext cx="10122" cy="6196"/>
              <a:chOff x="646" y="374"/>
              <a:chExt cx="10122" cy="6196"/>
            </a:xfrm>
          </p:grpSpPr>
          <p:pic>
            <p:nvPicPr>
              <p:cNvPr id="2" name="图片 1" descr="微信截图_20230427075900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646" y="374"/>
                <a:ext cx="10123" cy="6196"/>
              </a:xfrm>
              <a:prstGeom prst="rect">
                <a:avLst/>
              </a:prstGeom>
            </p:spPr>
          </p:pic>
          <p:cxnSp>
            <p:nvCxnSpPr>
              <p:cNvPr id="4" name="直接连接符 3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8429" y="1163"/>
                <a:ext cx="13" cy="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任意多边形 6"/>
              <p:cNvSpPr/>
              <p:nvPr>
                <p:custDataLst>
                  <p:tags r:id="rId14"/>
                </p:custDataLst>
              </p:nvPr>
            </p:nvSpPr>
            <p:spPr>
              <a:xfrm>
                <a:off x="3055" y="635"/>
                <a:ext cx="1774" cy="2686"/>
              </a:xfrm>
              <a:custGeom>
                <a:avLst/>
                <a:gdLst>
                  <a:gd name="connisteX0" fmla="*/ 1126446 w 1126446"/>
                  <a:gd name="connsiteY0" fmla="*/ 0 h 1705639"/>
                  <a:gd name="connisteX1" fmla="*/ 1040086 w 1126446"/>
                  <a:gd name="connsiteY1" fmla="*/ 103505 h 1705639"/>
                  <a:gd name="connisteX2" fmla="*/ 997541 w 1126446"/>
                  <a:gd name="connsiteY2" fmla="*/ 266700 h 1705639"/>
                  <a:gd name="connisteX3" fmla="*/ 937216 w 1126446"/>
                  <a:gd name="connsiteY3" fmla="*/ 403860 h 1705639"/>
                  <a:gd name="connisteX4" fmla="*/ 954361 w 1126446"/>
                  <a:gd name="connsiteY4" fmla="*/ 481330 h 1705639"/>
                  <a:gd name="connisteX5" fmla="*/ 653371 w 1126446"/>
                  <a:gd name="connsiteY5" fmla="*/ 558800 h 1705639"/>
                  <a:gd name="connisteX6" fmla="*/ 575901 w 1126446"/>
                  <a:gd name="connsiteY6" fmla="*/ 627380 h 1705639"/>
                  <a:gd name="connisteX7" fmla="*/ 163786 w 1126446"/>
                  <a:gd name="connsiteY7" fmla="*/ 868045 h 1705639"/>
                  <a:gd name="connisteX8" fmla="*/ 120606 w 1126446"/>
                  <a:gd name="connsiteY8" fmla="*/ 859790 h 1705639"/>
                  <a:gd name="connisteX9" fmla="*/ 591 w 1126446"/>
                  <a:gd name="connsiteY9" fmla="*/ 971550 h 1705639"/>
                  <a:gd name="connisteX10" fmla="*/ 86316 w 1126446"/>
                  <a:gd name="connsiteY10" fmla="*/ 1151890 h 1705639"/>
                  <a:gd name="connisteX11" fmla="*/ 180931 w 1126446"/>
                  <a:gd name="connsiteY11" fmla="*/ 1169035 h 1705639"/>
                  <a:gd name="connisteX12" fmla="*/ 206331 w 1126446"/>
                  <a:gd name="connsiteY12" fmla="*/ 1220470 h 1705639"/>
                  <a:gd name="connisteX13" fmla="*/ 69171 w 1126446"/>
                  <a:gd name="connsiteY13" fmla="*/ 1306195 h 1705639"/>
                  <a:gd name="connisteX14" fmla="*/ 34881 w 1126446"/>
                  <a:gd name="connsiteY14" fmla="*/ 1375410 h 1705639"/>
                  <a:gd name="connisteX15" fmla="*/ 154896 w 1126446"/>
                  <a:gd name="connsiteY15" fmla="*/ 1521460 h 1705639"/>
                  <a:gd name="connisteX16" fmla="*/ 215221 w 1126446"/>
                  <a:gd name="connsiteY16" fmla="*/ 1701800 h 1705639"/>
                  <a:gd name="connisteX17" fmla="*/ 283801 w 1126446"/>
                  <a:gd name="connsiteY17" fmla="*/ 1624330 h 1705639"/>
                  <a:gd name="connisteX18" fmla="*/ 524466 w 1126446"/>
                  <a:gd name="connsiteY18" fmla="*/ 1538605 h 170563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</a:cxnLst>
                <a:rect l="l" t="t" r="r" b="b"/>
                <a:pathLst>
                  <a:path w="1126446" h="1705639">
                    <a:moveTo>
                      <a:pt x="1126446" y="0"/>
                    </a:moveTo>
                    <a:cubicBezTo>
                      <a:pt x="1109936" y="17145"/>
                      <a:pt x="1066121" y="50165"/>
                      <a:pt x="1040086" y="103505"/>
                    </a:cubicBezTo>
                    <a:cubicBezTo>
                      <a:pt x="1014051" y="156845"/>
                      <a:pt x="1017861" y="206375"/>
                      <a:pt x="997541" y="266700"/>
                    </a:cubicBezTo>
                    <a:cubicBezTo>
                      <a:pt x="977221" y="327025"/>
                      <a:pt x="946106" y="360680"/>
                      <a:pt x="937216" y="403860"/>
                    </a:cubicBezTo>
                    <a:cubicBezTo>
                      <a:pt x="928326" y="447040"/>
                      <a:pt x="1010876" y="450215"/>
                      <a:pt x="954361" y="481330"/>
                    </a:cubicBezTo>
                    <a:cubicBezTo>
                      <a:pt x="897846" y="512445"/>
                      <a:pt x="728936" y="529590"/>
                      <a:pt x="653371" y="558800"/>
                    </a:cubicBezTo>
                    <a:cubicBezTo>
                      <a:pt x="577806" y="588010"/>
                      <a:pt x="673691" y="565785"/>
                      <a:pt x="575901" y="627380"/>
                    </a:cubicBezTo>
                    <a:cubicBezTo>
                      <a:pt x="478111" y="688975"/>
                      <a:pt x="254591" y="821690"/>
                      <a:pt x="163786" y="868045"/>
                    </a:cubicBezTo>
                    <a:cubicBezTo>
                      <a:pt x="72981" y="914400"/>
                      <a:pt x="152991" y="838835"/>
                      <a:pt x="120606" y="859790"/>
                    </a:cubicBezTo>
                    <a:cubicBezTo>
                      <a:pt x="88221" y="880745"/>
                      <a:pt x="7576" y="913130"/>
                      <a:pt x="591" y="971550"/>
                    </a:cubicBezTo>
                    <a:cubicBezTo>
                      <a:pt x="-6394" y="1029970"/>
                      <a:pt x="50121" y="1112520"/>
                      <a:pt x="86316" y="1151890"/>
                    </a:cubicBezTo>
                    <a:cubicBezTo>
                      <a:pt x="122511" y="1191260"/>
                      <a:pt x="156801" y="1155065"/>
                      <a:pt x="180931" y="1169035"/>
                    </a:cubicBezTo>
                    <a:cubicBezTo>
                      <a:pt x="205061" y="1183005"/>
                      <a:pt x="228556" y="1193165"/>
                      <a:pt x="206331" y="1220470"/>
                    </a:cubicBezTo>
                    <a:cubicBezTo>
                      <a:pt x="184106" y="1247775"/>
                      <a:pt x="103461" y="1275080"/>
                      <a:pt x="69171" y="1306195"/>
                    </a:cubicBezTo>
                    <a:cubicBezTo>
                      <a:pt x="34881" y="1337310"/>
                      <a:pt x="17736" y="1332230"/>
                      <a:pt x="34881" y="1375410"/>
                    </a:cubicBezTo>
                    <a:cubicBezTo>
                      <a:pt x="52026" y="1418590"/>
                      <a:pt x="118701" y="1456055"/>
                      <a:pt x="154896" y="1521460"/>
                    </a:cubicBezTo>
                    <a:cubicBezTo>
                      <a:pt x="191091" y="1586865"/>
                      <a:pt x="189186" y="1681480"/>
                      <a:pt x="215221" y="1701800"/>
                    </a:cubicBezTo>
                    <a:cubicBezTo>
                      <a:pt x="241256" y="1722120"/>
                      <a:pt x="222206" y="1656715"/>
                      <a:pt x="283801" y="1624330"/>
                    </a:cubicBezTo>
                    <a:cubicBezTo>
                      <a:pt x="345396" y="1591945"/>
                      <a:pt x="477476" y="1554480"/>
                      <a:pt x="524466" y="1538605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>
                <p:custDataLst>
                  <p:tags r:id="rId15"/>
                </p:custDataLst>
              </p:nvPr>
            </p:nvSpPr>
            <p:spPr>
              <a:xfrm>
                <a:off x="6331" y="3153"/>
                <a:ext cx="4412" cy="3130"/>
              </a:xfrm>
              <a:custGeom>
                <a:avLst/>
                <a:gdLst>
                  <a:gd name="connisteX0" fmla="*/ 2801620 w 2801620"/>
                  <a:gd name="connsiteY0" fmla="*/ 0 h 1987250"/>
                  <a:gd name="connisteX1" fmla="*/ 2612390 w 2801620"/>
                  <a:gd name="connsiteY1" fmla="*/ 51435 h 1987250"/>
                  <a:gd name="connisteX2" fmla="*/ 2414905 w 2801620"/>
                  <a:gd name="connsiteY2" fmla="*/ 274955 h 1987250"/>
                  <a:gd name="connisteX3" fmla="*/ 2105660 w 2801620"/>
                  <a:gd name="connsiteY3" fmla="*/ 360680 h 1987250"/>
                  <a:gd name="connisteX4" fmla="*/ 2053590 w 2801620"/>
                  <a:gd name="connsiteY4" fmla="*/ 438150 h 1987250"/>
                  <a:gd name="connisteX5" fmla="*/ 1985010 w 2801620"/>
                  <a:gd name="connsiteY5" fmla="*/ 773430 h 1987250"/>
                  <a:gd name="connisteX6" fmla="*/ 1804670 w 2801620"/>
                  <a:gd name="connsiteY6" fmla="*/ 1014095 h 1987250"/>
                  <a:gd name="connisteX7" fmla="*/ 1666875 w 2801620"/>
                  <a:gd name="connsiteY7" fmla="*/ 1486535 h 1987250"/>
                  <a:gd name="connisteX8" fmla="*/ 1529715 w 2801620"/>
                  <a:gd name="connsiteY8" fmla="*/ 1958975 h 1987250"/>
                  <a:gd name="connisteX9" fmla="*/ 1400810 w 2801620"/>
                  <a:gd name="connsiteY9" fmla="*/ 1882140 h 1987250"/>
                  <a:gd name="connisteX10" fmla="*/ 1340485 w 2801620"/>
                  <a:gd name="connsiteY10" fmla="*/ 1718310 h 1987250"/>
                  <a:gd name="connisteX11" fmla="*/ 1391920 w 2801620"/>
                  <a:gd name="connsiteY11" fmla="*/ 1435100 h 1987250"/>
                  <a:gd name="connisteX12" fmla="*/ 1237615 w 2801620"/>
                  <a:gd name="connsiteY12" fmla="*/ 1443355 h 1987250"/>
                  <a:gd name="connisteX13" fmla="*/ 1099820 w 2801620"/>
                  <a:gd name="connsiteY13" fmla="*/ 1168400 h 1987250"/>
                  <a:gd name="connisteX14" fmla="*/ 988060 w 2801620"/>
                  <a:gd name="connsiteY14" fmla="*/ 1168400 h 1987250"/>
                  <a:gd name="connisteX15" fmla="*/ 910590 w 2801620"/>
                  <a:gd name="connsiteY15" fmla="*/ 1056640 h 1987250"/>
                  <a:gd name="connisteX16" fmla="*/ 936625 w 2801620"/>
                  <a:gd name="connsiteY16" fmla="*/ 859155 h 1987250"/>
                  <a:gd name="connisteX17" fmla="*/ 842010 w 2801620"/>
                  <a:gd name="connsiteY17" fmla="*/ 902335 h 1987250"/>
                  <a:gd name="connisteX18" fmla="*/ 704850 w 2801620"/>
                  <a:gd name="connsiteY18" fmla="*/ 902335 h 1987250"/>
                  <a:gd name="connisteX19" fmla="*/ 593090 w 2801620"/>
                  <a:gd name="connsiteY19" fmla="*/ 868045 h 1987250"/>
                  <a:gd name="connisteX20" fmla="*/ 403860 w 2801620"/>
                  <a:gd name="connsiteY20" fmla="*/ 850265 h 1987250"/>
                  <a:gd name="connisteX21" fmla="*/ 386715 w 2801620"/>
                  <a:gd name="connsiteY21" fmla="*/ 747395 h 1987250"/>
                  <a:gd name="connisteX22" fmla="*/ 257810 w 2801620"/>
                  <a:gd name="connsiteY22" fmla="*/ 704215 h 1987250"/>
                  <a:gd name="connisteX23" fmla="*/ 180340 w 2801620"/>
                  <a:gd name="connsiteY23" fmla="*/ 575310 h 1987250"/>
                  <a:gd name="connisteX24" fmla="*/ 206375 w 2801620"/>
                  <a:gd name="connsiteY24" fmla="*/ 506730 h 1987250"/>
                  <a:gd name="connisteX25" fmla="*/ 137160 w 2801620"/>
                  <a:gd name="connsiteY25" fmla="*/ 455295 h 1987250"/>
                  <a:gd name="connisteX26" fmla="*/ 25400 w 2801620"/>
                  <a:gd name="connsiteY26" fmla="*/ 394970 h 1987250"/>
                  <a:gd name="connisteX27" fmla="*/ 0 w 2801620"/>
                  <a:gd name="connsiteY27" fmla="*/ 386715 h 1987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</a:cxnLst>
                <a:rect l="l" t="t" r="r" b="b"/>
                <a:pathLst>
                  <a:path w="2801620" h="1987250">
                    <a:moveTo>
                      <a:pt x="2801620" y="0"/>
                    </a:moveTo>
                    <a:cubicBezTo>
                      <a:pt x="2767965" y="5715"/>
                      <a:pt x="2689860" y="-3810"/>
                      <a:pt x="2612390" y="51435"/>
                    </a:cubicBezTo>
                    <a:cubicBezTo>
                      <a:pt x="2534920" y="106680"/>
                      <a:pt x="2516505" y="213360"/>
                      <a:pt x="2414905" y="274955"/>
                    </a:cubicBezTo>
                    <a:cubicBezTo>
                      <a:pt x="2313305" y="336550"/>
                      <a:pt x="2178050" y="328295"/>
                      <a:pt x="2105660" y="360680"/>
                    </a:cubicBezTo>
                    <a:cubicBezTo>
                      <a:pt x="2033270" y="393065"/>
                      <a:pt x="2077720" y="355600"/>
                      <a:pt x="2053590" y="438150"/>
                    </a:cubicBezTo>
                    <a:cubicBezTo>
                      <a:pt x="2029460" y="520700"/>
                      <a:pt x="2034540" y="658495"/>
                      <a:pt x="1985010" y="773430"/>
                    </a:cubicBezTo>
                    <a:cubicBezTo>
                      <a:pt x="1935480" y="888365"/>
                      <a:pt x="1868170" y="871220"/>
                      <a:pt x="1804670" y="1014095"/>
                    </a:cubicBezTo>
                    <a:cubicBezTo>
                      <a:pt x="1741170" y="1156970"/>
                      <a:pt x="1722120" y="1297305"/>
                      <a:pt x="1666875" y="1486535"/>
                    </a:cubicBezTo>
                    <a:cubicBezTo>
                      <a:pt x="1611630" y="1675765"/>
                      <a:pt x="1583055" y="1879600"/>
                      <a:pt x="1529715" y="1958975"/>
                    </a:cubicBezTo>
                    <a:cubicBezTo>
                      <a:pt x="1476375" y="2038350"/>
                      <a:pt x="1438910" y="1930400"/>
                      <a:pt x="1400810" y="1882140"/>
                    </a:cubicBezTo>
                    <a:cubicBezTo>
                      <a:pt x="1362710" y="1833880"/>
                      <a:pt x="1342390" y="1807845"/>
                      <a:pt x="1340485" y="1718310"/>
                    </a:cubicBezTo>
                    <a:cubicBezTo>
                      <a:pt x="1338580" y="1628775"/>
                      <a:pt x="1412240" y="1490345"/>
                      <a:pt x="1391920" y="1435100"/>
                    </a:cubicBezTo>
                    <a:cubicBezTo>
                      <a:pt x="1371600" y="1379855"/>
                      <a:pt x="1296035" y="1496695"/>
                      <a:pt x="1237615" y="1443355"/>
                    </a:cubicBezTo>
                    <a:cubicBezTo>
                      <a:pt x="1179195" y="1390015"/>
                      <a:pt x="1149985" y="1223645"/>
                      <a:pt x="1099820" y="1168400"/>
                    </a:cubicBezTo>
                    <a:cubicBezTo>
                      <a:pt x="1049655" y="1113155"/>
                      <a:pt x="1026160" y="1190625"/>
                      <a:pt x="988060" y="1168400"/>
                    </a:cubicBezTo>
                    <a:cubicBezTo>
                      <a:pt x="949960" y="1146175"/>
                      <a:pt x="920750" y="1118235"/>
                      <a:pt x="910590" y="1056640"/>
                    </a:cubicBezTo>
                    <a:cubicBezTo>
                      <a:pt x="900430" y="995045"/>
                      <a:pt x="950595" y="890270"/>
                      <a:pt x="936625" y="859155"/>
                    </a:cubicBezTo>
                    <a:cubicBezTo>
                      <a:pt x="922655" y="828040"/>
                      <a:pt x="888365" y="893445"/>
                      <a:pt x="842010" y="902335"/>
                    </a:cubicBezTo>
                    <a:cubicBezTo>
                      <a:pt x="795655" y="911225"/>
                      <a:pt x="754380" y="909320"/>
                      <a:pt x="704850" y="902335"/>
                    </a:cubicBezTo>
                    <a:cubicBezTo>
                      <a:pt x="655320" y="895350"/>
                      <a:pt x="653415" y="878205"/>
                      <a:pt x="593090" y="868045"/>
                    </a:cubicBezTo>
                    <a:cubicBezTo>
                      <a:pt x="532765" y="857885"/>
                      <a:pt x="445135" y="874395"/>
                      <a:pt x="403860" y="850265"/>
                    </a:cubicBezTo>
                    <a:cubicBezTo>
                      <a:pt x="362585" y="826135"/>
                      <a:pt x="415925" y="776605"/>
                      <a:pt x="386715" y="747395"/>
                    </a:cubicBezTo>
                    <a:cubicBezTo>
                      <a:pt x="357505" y="718185"/>
                      <a:pt x="299085" y="738505"/>
                      <a:pt x="257810" y="704215"/>
                    </a:cubicBezTo>
                    <a:cubicBezTo>
                      <a:pt x="216535" y="669925"/>
                      <a:pt x="190500" y="614680"/>
                      <a:pt x="180340" y="575310"/>
                    </a:cubicBezTo>
                    <a:cubicBezTo>
                      <a:pt x="170180" y="535940"/>
                      <a:pt x="215265" y="530860"/>
                      <a:pt x="206375" y="506730"/>
                    </a:cubicBezTo>
                    <a:cubicBezTo>
                      <a:pt x="197485" y="482600"/>
                      <a:pt x="173355" y="477520"/>
                      <a:pt x="137160" y="455295"/>
                    </a:cubicBezTo>
                    <a:cubicBezTo>
                      <a:pt x="100965" y="433070"/>
                      <a:pt x="52705" y="408940"/>
                      <a:pt x="25400" y="394970"/>
                    </a:cubicBezTo>
                    <a:cubicBezTo>
                      <a:pt x="-1905" y="381000"/>
                      <a:pt x="2540" y="387350"/>
                      <a:pt x="0" y="386715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16" name="AutoShape 7"/>
            <p:cNvSpPr/>
            <p:nvPr>
              <p:custDataLst>
                <p:tags r:id="rId4"/>
              </p:custDataLst>
            </p:nvPr>
          </p:nvSpPr>
          <p:spPr>
            <a:xfrm>
              <a:off x="2836" y="3150"/>
              <a:ext cx="540" cy="360"/>
            </a:xfrm>
            <a:prstGeom prst="rightArrow">
              <a:avLst>
                <a:gd name="adj1" fmla="val 50000"/>
                <a:gd name="adj2" fmla="val 37493"/>
              </a:avLst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7417" name="AutoShape 8"/>
            <p:cNvSpPr/>
            <p:nvPr>
              <p:custDataLst>
                <p:tags r:id="rId5"/>
              </p:custDataLst>
            </p:nvPr>
          </p:nvSpPr>
          <p:spPr>
            <a:xfrm>
              <a:off x="3646" y="3150"/>
              <a:ext cx="630" cy="360"/>
            </a:xfrm>
            <a:prstGeom prst="leftArrow">
              <a:avLst>
                <a:gd name="adj1" fmla="val 50000"/>
                <a:gd name="adj2" fmla="val 43741"/>
              </a:avLst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pic>
          <p:nvPicPr>
            <p:cNvPr id="17421" name="Picture 6" descr="0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922" y="514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Picture 6" descr="0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5679" y="514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6" descr="03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8442" y="624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6" descr="0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273" y="579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6" descr="0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768" y="469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6" descr="03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7143" y="534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76910" y="245745"/>
            <a:ext cx="700341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任务二：冷战的发展与两极格局动摇的关系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644640" y="976630"/>
            <a:ext cx="51447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面对这些事件，各国是如何应对的呢？又产生什么影响呢？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6910" y="4598035"/>
            <a:ext cx="107905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     </a:t>
            </a:r>
            <a:r>
              <a:rPr lang="zh-CN" altLang="en-US" sz="2400"/>
              <a:t>欧洲的作用应该是防止我们受美国或俄国的控制，我们应该获得与两个超级大国平等的地位。如果法国能够成为六国的领头者……那么它就可以带动其他五个伙伴。</a:t>
            </a:r>
          </a:p>
          <a:p>
            <a:r>
              <a:rPr lang="en-US" altLang="zh-CN" sz="2400"/>
              <a:t>                                                                                              ——</a:t>
            </a:r>
            <a:r>
              <a:rPr lang="zh-CN" altLang="en-US" sz="2400"/>
              <a:t>戴高乐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61480" y="2296160"/>
            <a:ext cx="46443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法国：</a:t>
            </a:r>
            <a:r>
              <a:rPr lang="en-US" altLang="zh-CN" sz="2400"/>
              <a:t>1964</a:t>
            </a:r>
            <a:r>
              <a:rPr lang="zh-CN" altLang="en-US" sz="2400"/>
              <a:t>年中法建交；</a:t>
            </a:r>
          </a:p>
          <a:p>
            <a:r>
              <a:rPr lang="zh-CN" altLang="en-US" sz="2400"/>
              <a:t> </a:t>
            </a:r>
            <a:r>
              <a:rPr lang="en-US" altLang="zh-CN" sz="2400"/>
              <a:t>            1968</a:t>
            </a:r>
            <a:r>
              <a:rPr lang="zh-CN" altLang="en-US" sz="2400"/>
              <a:t>年退出北约</a:t>
            </a:r>
          </a:p>
          <a:p>
            <a:r>
              <a:rPr lang="zh-CN" altLang="en-US" sz="2400"/>
              <a:t>西欧：</a:t>
            </a:r>
            <a:r>
              <a:rPr lang="en-US" altLang="zh-CN" sz="2400"/>
              <a:t>1967</a:t>
            </a:r>
            <a:r>
              <a:rPr lang="zh-CN" altLang="en-US" sz="2400"/>
              <a:t>年建立欧共体</a:t>
            </a:r>
          </a:p>
          <a:p>
            <a:r>
              <a:rPr lang="zh-CN" altLang="en-US" sz="2400"/>
              <a:t>日本：</a:t>
            </a:r>
            <a:r>
              <a:rPr lang="zh-CN" altLang="en-US" sz="2400">
                <a:sym typeface="+mn-ea"/>
              </a:rPr>
              <a:t>追求</a:t>
            </a:r>
            <a:r>
              <a:rPr lang="zh-CN" altLang="en-US" sz="2400"/>
              <a:t>成为</a:t>
            </a:r>
            <a:r>
              <a:rPr lang="en-US" altLang="zh-CN" sz="2400"/>
              <a:t>“</a:t>
            </a:r>
            <a:r>
              <a:rPr lang="zh-CN" altLang="en-US" sz="2400"/>
              <a:t>政治大国</a:t>
            </a:r>
            <a:r>
              <a:rPr lang="en-US" altLang="zh-CN" sz="2400"/>
              <a:t>”</a:t>
            </a:r>
            <a:endParaRPr lang="zh-CN" altLang="en-US" sz="2400"/>
          </a:p>
        </p:txBody>
      </p:sp>
      <p:sp>
        <p:nvSpPr>
          <p:cNvPr id="18" name="任意多边形 17"/>
          <p:cNvSpPr/>
          <p:nvPr>
            <p:custDataLst>
              <p:tags r:id="rId3"/>
            </p:custDataLst>
          </p:nvPr>
        </p:nvSpPr>
        <p:spPr>
          <a:xfrm>
            <a:off x="2316480" y="2499360"/>
            <a:ext cx="1520825" cy="456565"/>
          </a:xfrm>
          <a:custGeom>
            <a:avLst/>
            <a:gdLst>
              <a:gd name="connisteX0" fmla="*/ 0 w 1520825"/>
              <a:gd name="connsiteY0" fmla="*/ 379 h 456404"/>
              <a:gd name="connisteX1" fmla="*/ 257810 w 1520825"/>
              <a:gd name="connsiteY1" fmla="*/ 17524 h 456404"/>
              <a:gd name="connisteX2" fmla="*/ 446405 w 1520825"/>
              <a:gd name="connsiteY2" fmla="*/ 121029 h 456404"/>
              <a:gd name="connisteX3" fmla="*/ 541020 w 1520825"/>
              <a:gd name="connsiteY3" fmla="*/ 267079 h 456404"/>
              <a:gd name="connisteX4" fmla="*/ 678815 w 1520825"/>
              <a:gd name="connsiteY4" fmla="*/ 223899 h 456404"/>
              <a:gd name="connisteX5" fmla="*/ 842010 w 1520825"/>
              <a:gd name="connsiteY5" fmla="*/ 343914 h 456404"/>
              <a:gd name="connisteX6" fmla="*/ 927735 w 1520825"/>
              <a:gd name="connsiteY6" fmla="*/ 301369 h 456404"/>
              <a:gd name="connisteX7" fmla="*/ 1125855 w 1520825"/>
              <a:gd name="connsiteY7" fmla="*/ 455674 h 456404"/>
              <a:gd name="connisteX8" fmla="*/ 1237615 w 1520825"/>
              <a:gd name="connsiteY8" fmla="*/ 352804 h 456404"/>
              <a:gd name="connisteX9" fmla="*/ 1520825 w 1520825"/>
              <a:gd name="connsiteY9" fmla="*/ 387094 h 4564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520825" h="456404">
                <a:moveTo>
                  <a:pt x="0" y="380"/>
                </a:moveTo>
                <a:cubicBezTo>
                  <a:pt x="47625" y="1650"/>
                  <a:pt x="168275" y="-6605"/>
                  <a:pt x="257810" y="17525"/>
                </a:cubicBezTo>
                <a:cubicBezTo>
                  <a:pt x="347345" y="41655"/>
                  <a:pt x="389890" y="70865"/>
                  <a:pt x="446405" y="121030"/>
                </a:cubicBezTo>
                <a:cubicBezTo>
                  <a:pt x="502920" y="171195"/>
                  <a:pt x="494665" y="246760"/>
                  <a:pt x="541020" y="267080"/>
                </a:cubicBezTo>
                <a:cubicBezTo>
                  <a:pt x="587375" y="287400"/>
                  <a:pt x="618490" y="208660"/>
                  <a:pt x="678815" y="223900"/>
                </a:cubicBezTo>
                <a:cubicBezTo>
                  <a:pt x="739140" y="239140"/>
                  <a:pt x="792480" y="328675"/>
                  <a:pt x="842010" y="343915"/>
                </a:cubicBezTo>
                <a:cubicBezTo>
                  <a:pt x="891540" y="359155"/>
                  <a:pt x="871220" y="279145"/>
                  <a:pt x="927735" y="301370"/>
                </a:cubicBezTo>
                <a:cubicBezTo>
                  <a:pt x="984250" y="323595"/>
                  <a:pt x="1063625" y="445515"/>
                  <a:pt x="1125855" y="455675"/>
                </a:cubicBezTo>
                <a:cubicBezTo>
                  <a:pt x="1188085" y="465835"/>
                  <a:pt x="1158875" y="366775"/>
                  <a:pt x="1237615" y="352805"/>
                </a:cubicBezTo>
                <a:cubicBezTo>
                  <a:pt x="1316355" y="338835"/>
                  <a:pt x="1466215" y="378205"/>
                  <a:pt x="1520825" y="38709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81635" y="909955"/>
            <a:ext cx="6057900" cy="3496945"/>
            <a:chOff x="1066" y="1538"/>
            <a:chExt cx="10122" cy="6196"/>
          </a:xfrm>
        </p:grpSpPr>
        <p:grpSp>
          <p:nvGrpSpPr>
            <p:cNvPr id="11" name="组合 10"/>
            <p:cNvGrpSpPr/>
            <p:nvPr/>
          </p:nvGrpSpPr>
          <p:grpSpPr>
            <a:xfrm>
              <a:off x="1066" y="1538"/>
              <a:ext cx="10122" cy="6196"/>
              <a:chOff x="646" y="374"/>
              <a:chExt cx="10122" cy="6196"/>
            </a:xfrm>
          </p:grpSpPr>
          <p:pic>
            <p:nvPicPr>
              <p:cNvPr id="4" name="图片 3" descr="微信截图_20230427075900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646" y="374"/>
                <a:ext cx="10123" cy="6196"/>
              </a:xfrm>
              <a:prstGeom prst="rect">
                <a:avLst/>
              </a:prstGeom>
            </p:spPr>
          </p:pic>
          <p:cxnSp>
            <p:nvCxnSpPr>
              <p:cNvPr id="5" name="直接连接符 4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8429" y="1163"/>
                <a:ext cx="13" cy="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任意多边形 6"/>
              <p:cNvSpPr/>
              <p:nvPr>
                <p:custDataLst>
                  <p:tags r:id="rId14"/>
                </p:custDataLst>
              </p:nvPr>
            </p:nvSpPr>
            <p:spPr>
              <a:xfrm>
                <a:off x="3055" y="635"/>
                <a:ext cx="1774" cy="2686"/>
              </a:xfrm>
              <a:custGeom>
                <a:avLst/>
                <a:gdLst>
                  <a:gd name="connisteX0" fmla="*/ 1126446 w 1126446"/>
                  <a:gd name="connsiteY0" fmla="*/ 0 h 1705639"/>
                  <a:gd name="connisteX1" fmla="*/ 1040086 w 1126446"/>
                  <a:gd name="connsiteY1" fmla="*/ 103505 h 1705639"/>
                  <a:gd name="connisteX2" fmla="*/ 997541 w 1126446"/>
                  <a:gd name="connsiteY2" fmla="*/ 266700 h 1705639"/>
                  <a:gd name="connisteX3" fmla="*/ 937216 w 1126446"/>
                  <a:gd name="connsiteY3" fmla="*/ 403860 h 1705639"/>
                  <a:gd name="connisteX4" fmla="*/ 954361 w 1126446"/>
                  <a:gd name="connsiteY4" fmla="*/ 481330 h 1705639"/>
                  <a:gd name="connisteX5" fmla="*/ 653371 w 1126446"/>
                  <a:gd name="connsiteY5" fmla="*/ 558800 h 1705639"/>
                  <a:gd name="connisteX6" fmla="*/ 575901 w 1126446"/>
                  <a:gd name="connsiteY6" fmla="*/ 627380 h 1705639"/>
                  <a:gd name="connisteX7" fmla="*/ 163786 w 1126446"/>
                  <a:gd name="connsiteY7" fmla="*/ 868045 h 1705639"/>
                  <a:gd name="connisteX8" fmla="*/ 120606 w 1126446"/>
                  <a:gd name="connsiteY8" fmla="*/ 859790 h 1705639"/>
                  <a:gd name="connisteX9" fmla="*/ 591 w 1126446"/>
                  <a:gd name="connsiteY9" fmla="*/ 971550 h 1705639"/>
                  <a:gd name="connisteX10" fmla="*/ 86316 w 1126446"/>
                  <a:gd name="connsiteY10" fmla="*/ 1151890 h 1705639"/>
                  <a:gd name="connisteX11" fmla="*/ 180931 w 1126446"/>
                  <a:gd name="connsiteY11" fmla="*/ 1169035 h 1705639"/>
                  <a:gd name="connisteX12" fmla="*/ 206331 w 1126446"/>
                  <a:gd name="connsiteY12" fmla="*/ 1220470 h 1705639"/>
                  <a:gd name="connisteX13" fmla="*/ 69171 w 1126446"/>
                  <a:gd name="connsiteY13" fmla="*/ 1306195 h 1705639"/>
                  <a:gd name="connisteX14" fmla="*/ 34881 w 1126446"/>
                  <a:gd name="connsiteY14" fmla="*/ 1375410 h 1705639"/>
                  <a:gd name="connisteX15" fmla="*/ 154896 w 1126446"/>
                  <a:gd name="connsiteY15" fmla="*/ 1521460 h 1705639"/>
                  <a:gd name="connisteX16" fmla="*/ 215221 w 1126446"/>
                  <a:gd name="connsiteY16" fmla="*/ 1701800 h 1705639"/>
                  <a:gd name="connisteX17" fmla="*/ 283801 w 1126446"/>
                  <a:gd name="connsiteY17" fmla="*/ 1624330 h 1705639"/>
                  <a:gd name="connisteX18" fmla="*/ 524466 w 1126446"/>
                  <a:gd name="connsiteY18" fmla="*/ 1538605 h 170563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</a:cxnLst>
                <a:rect l="l" t="t" r="r" b="b"/>
                <a:pathLst>
                  <a:path w="1126446" h="1705639">
                    <a:moveTo>
                      <a:pt x="1126446" y="0"/>
                    </a:moveTo>
                    <a:cubicBezTo>
                      <a:pt x="1109936" y="17145"/>
                      <a:pt x="1066121" y="50165"/>
                      <a:pt x="1040086" y="103505"/>
                    </a:cubicBezTo>
                    <a:cubicBezTo>
                      <a:pt x="1014051" y="156845"/>
                      <a:pt x="1017861" y="206375"/>
                      <a:pt x="997541" y="266700"/>
                    </a:cubicBezTo>
                    <a:cubicBezTo>
                      <a:pt x="977221" y="327025"/>
                      <a:pt x="946106" y="360680"/>
                      <a:pt x="937216" y="403860"/>
                    </a:cubicBezTo>
                    <a:cubicBezTo>
                      <a:pt x="928326" y="447040"/>
                      <a:pt x="1010876" y="450215"/>
                      <a:pt x="954361" y="481330"/>
                    </a:cubicBezTo>
                    <a:cubicBezTo>
                      <a:pt x="897846" y="512445"/>
                      <a:pt x="728936" y="529590"/>
                      <a:pt x="653371" y="558800"/>
                    </a:cubicBezTo>
                    <a:cubicBezTo>
                      <a:pt x="577806" y="588010"/>
                      <a:pt x="673691" y="565785"/>
                      <a:pt x="575901" y="627380"/>
                    </a:cubicBezTo>
                    <a:cubicBezTo>
                      <a:pt x="478111" y="688975"/>
                      <a:pt x="254591" y="821690"/>
                      <a:pt x="163786" y="868045"/>
                    </a:cubicBezTo>
                    <a:cubicBezTo>
                      <a:pt x="72981" y="914400"/>
                      <a:pt x="152991" y="838835"/>
                      <a:pt x="120606" y="859790"/>
                    </a:cubicBezTo>
                    <a:cubicBezTo>
                      <a:pt x="88221" y="880745"/>
                      <a:pt x="7576" y="913130"/>
                      <a:pt x="591" y="971550"/>
                    </a:cubicBezTo>
                    <a:cubicBezTo>
                      <a:pt x="-6394" y="1029970"/>
                      <a:pt x="50121" y="1112520"/>
                      <a:pt x="86316" y="1151890"/>
                    </a:cubicBezTo>
                    <a:cubicBezTo>
                      <a:pt x="122511" y="1191260"/>
                      <a:pt x="156801" y="1155065"/>
                      <a:pt x="180931" y="1169035"/>
                    </a:cubicBezTo>
                    <a:cubicBezTo>
                      <a:pt x="205061" y="1183005"/>
                      <a:pt x="228556" y="1193165"/>
                      <a:pt x="206331" y="1220470"/>
                    </a:cubicBezTo>
                    <a:cubicBezTo>
                      <a:pt x="184106" y="1247775"/>
                      <a:pt x="103461" y="1275080"/>
                      <a:pt x="69171" y="1306195"/>
                    </a:cubicBezTo>
                    <a:cubicBezTo>
                      <a:pt x="34881" y="1337310"/>
                      <a:pt x="17736" y="1332230"/>
                      <a:pt x="34881" y="1375410"/>
                    </a:cubicBezTo>
                    <a:cubicBezTo>
                      <a:pt x="52026" y="1418590"/>
                      <a:pt x="118701" y="1456055"/>
                      <a:pt x="154896" y="1521460"/>
                    </a:cubicBezTo>
                    <a:cubicBezTo>
                      <a:pt x="191091" y="1586865"/>
                      <a:pt x="189186" y="1681480"/>
                      <a:pt x="215221" y="1701800"/>
                    </a:cubicBezTo>
                    <a:cubicBezTo>
                      <a:pt x="241256" y="1722120"/>
                      <a:pt x="222206" y="1656715"/>
                      <a:pt x="283801" y="1624330"/>
                    </a:cubicBezTo>
                    <a:cubicBezTo>
                      <a:pt x="345396" y="1591945"/>
                      <a:pt x="477476" y="1554480"/>
                      <a:pt x="524466" y="1538605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>
                <p:custDataLst>
                  <p:tags r:id="rId15"/>
                </p:custDataLst>
              </p:nvPr>
            </p:nvSpPr>
            <p:spPr>
              <a:xfrm>
                <a:off x="6331" y="3153"/>
                <a:ext cx="4412" cy="3130"/>
              </a:xfrm>
              <a:custGeom>
                <a:avLst/>
                <a:gdLst>
                  <a:gd name="connisteX0" fmla="*/ 2801620 w 2801620"/>
                  <a:gd name="connsiteY0" fmla="*/ 0 h 1987250"/>
                  <a:gd name="connisteX1" fmla="*/ 2612390 w 2801620"/>
                  <a:gd name="connsiteY1" fmla="*/ 51435 h 1987250"/>
                  <a:gd name="connisteX2" fmla="*/ 2414905 w 2801620"/>
                  <a:gd name="connsiteY2" fmla="*/ 274955 h 1987250"/>
                  <a:gd name="connisteX3" fmla="*/ 2105660 w 2801620"/>
                  <a:gd name="connsiteY3" fmla="*/ 360680 h 1987250"/>
                  <a:gd name="connisteX4" fmla="*/ 2053590 w 2801620"/>
                  <a:gd name="connsiteY4" fmla="*/ 438150 h 1987250"/>
                  <a:gd name="connisteX5" fmla="*/ 1985010 w 2801620"/>
                  <a:gd name="connsiteY5" fmla="*/ 773430 h 1987250"/>
                  <a:gd name="connisteX6" fmla="*/ 1804670 w 2801620"/>
                  <a:gd name="connsiteY6" fmla="*/ 1014095 h 1987250"/>
                  <a:gd name="connisteX7" fmla="*/ 1666875 w 2801620"/>
                  <a:gd name="connsiteY7" fmla="*/ 1486535 h 1987250"/>
                  <a:gd name="connisteX8" fmla="*/ 1529715 w 2801620"/>
                  <a:gd name="connsiteY8" fmla="*/ 1958975 h 1987250"/>
                  <a:gd name="connisteX9" fmla="*/ 1400810 w 2801620"/>
                  <a:gd name="connsiteY9" fmla="*/ 1882140 h 1987250"/>
                  <a:gd name="connisteX10" fmla="*/ 1340485 w 2801620"/>
                  <a:gd name="connsiteY10" fmla="*/ 1718310 h 1987250"/>
                  <a:gd name="connisteX11" fmla="*/ 1391920 w 2801620"/>
                  <a:gd name="connsiteY11" fmla="*/ 1435100 h 1987250"/>
                  <a:gd name="connisteX12" fmla="*/ 1237615 w 2801620"/>
                  <a:gd name="connsiteY12" fmla="*/ 1443355 h 1987250"/>
                  <a:gd name="connisteX13" fmla="*/ 1099820 w 2801620"/>
                  <a:gd name="connsiteY13" fmla="*/ 1168400 h 1987250"/>
                  <a:gd name="connisteX14" fmla="*/ 988060 w 2801620"/>
                  <a:gd name="connsiteY14" fmla="*/ 1168400 h 1987250"/>
                  <a:gd name="connisteX15" fmla="*/ 910590 w 2801620"/>
                  <a:gd name="connsiteY15" fmla="*/ 1056640 h 1987250"/>
                  <a:gd name="connisteX16" fmla="*/ 936625 w 2801620"/>
                  <a:gd name="connsiteY16" fmla="*/ 859155 h 1987250"/>
                  <a:gd name="connisteX17" fmla="*/ 842010 w 2801620"/>
                  <a:gd name="connsiteY17" fmla="*/ 902335 h 1987250"/>
                  <a:gd name="connisteX18" fmla="*/ 704850 w 2801620"/>
                  <a:gd name="connsiteY18" fmla="*/ 902335 h 1987250"/>
                  <a:gd name="connisteX19" fmla="*/ 593090 w 2801620"/>
                  <a:gd name="connsiteY19" fmla="*/ 868045 h 1987250"/>
                  <a:gd name="connisteX20" fmla="*/ 403860 w 2801620"/>
                  <a:gd name="connsiteY20" fmla="*/ 850265 h 1987250"/>
                  <a:gd name="connisteX21" fmla="*/ 386715 w 2801620"/>
                  <a:gd name="connsiteY21" fmla="*/ 747395 h 1987250"/>
                  <a:gd name="connisteX22" fmla="*/ 257810 w 2801620"/>
                  <a:gd name="connsiteY22" fmla="*/ 704215 h 1987250"/>
                  <a:gd name="connisteX23" fmla="*/ 180340 w 2801620"/>
                  <a:gd name="connsiteY23" fmla="*/ 575310 h 1987250"/>
                  <a:gd name="connisteX24" fmla="*/ 206375 w 2801620"/>
                  <a:gd name="connsiteY24" fmla="*/ 506730 h 1987250"/>
                  <a:gd name="connisteX25" fmla="*/ 137160 w 2801620"/>
                  <a:gd name="connsiteY25" fmla="*/ 455295 h 1987250"/>
                  <a:gd name="connisteX26" fmla="*/ 25400 w 2801620"/>
                  <a:gd name="connsiteY26" fmla="*/ 394970 h 1987250"/>
                  <a:gd name="connisteX27" fmla="*/ 0 w 2801620"/>
                  <a:gd name="connsiteY27" fmla="*/ 386715 h 198725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  <a:cxn ang="0">
                    <a:pos x="connisteX10" y="connsiteY10"/>
                  </a:cxn>
                  <a:cxn ang="0">
                    <a:pos x="connisteX11" y="connsiteY11"/>
                  </a:cxn>
                  <a:cxn ang="0">
                    <a:pos x="connisteX12" y="connsiteY12"/>
                  </a:cxn>
                  <a:cxn ang="0">
                    <a:pos x="connisteX13" y="connsiteY13"/>
                  </a:cxn>
                  <a:cxn ang="0">
                    <a:pos x="connisteX14" y="connsiteY14"/>
                  </a:cxn>
                  <a:cxn ang="0">
                    <a:pos x="connisteX15" y="connsiteY15"/>
                  </a:cxn>
                  <a:cxn ang="0">
                    <a:pos x="connisteX16" y="connsiteY16"/>
                  </a:cxn>
                  <a:cxn ang="0">
                    <a:pos x="connisteX17" y="connsiteY17"/>
                  </a:cxn>
                  <a:cxn ang="0">
                    <a:pos x="connisteX18" y="connsiteY18"/>
                  </a:cxn>
                  <a:cxn ang="0">
                    <a:pos x="connisteX19" y="connsiteY19"/>
                  </a:cxn>
                  <a:cxn ang="0">
                    <a:pos x="connisteX20" y="connsiteY20"/>
                  </a:cxn>
                  <a:cxn ang="0">
                    <a:pos x="connisteX21" y="connsiteY21"/>
                  </a:cxn>
                  <a:cxn ang="0">
                    <a:pos x="connisteX22" y="connsiteY22"/>
                  </a:cxn>
                  <a:cxn ang="0">
                    <a:pos x="connisteX23" y="connsiteY23"/>
                  </a:cxn>
                  <a:cxn ang="0">
                    <a:pos x="connisteX24" y="connsiteY24"/>
                  </a:cxn>
                  <a:cxn ang="0">
                    <a:pos x="connisteX25" y="connsiteY25"/>
                  </a:cxn>
                  <a:cxn ang="0">
                    <a:pos x="connisteX26" y="connsiteY26"/>
                  </a:cxn>
                  <a:cxn ang="0">
                    <a:pos x="connisteX27" y="connsiteY27"/>
                  </a:cxn>
                </a:cxnLst>
                <a:rect l="l" t="t" r="r" b="b"/>
                <a:pathLst>
                  <a:path w="2801620" h="1987250">
                    <a:moveTo>
                      <a:pt x="2801620" y="0"/>
                    </a:moveTo>
                    <a:cubicBezTo>
                      <a:pt x="2767965" y="5715"/>
                      <a:pt x="2689860" y="-3810"/>
                      <a:pt x="2612390" y="51435"/>
                    </a:cubicBezTo>
                    <a:cubicBezTo>
                      <a:pt x="2534920" y="106680"/>
                      <a:pt x="2516505" y="213360"/>
                      <a:pt x="2414905" y="274955"/>
                    </a:cubicBezTo>
                    <a:cubicBezTo>
                      <a:pt x="2313305" y="336550"/>
                      <a:pt x="2178050" y="328295"/>
                      <a:pt x="2105660" y="360680"/>
                    </a:cubicBezTo>
                    <a:cubicBezTo>
                      <a:pt x="2033270" y="393065"/>
                      <a:pt x="2077720" y="355600"/>
                      <a:pt x="2053590" y="438150"/>
                    </a:cubicBezTo>
                    <a:cubicBezTo>
                      <a:pt x="2029460" y="520700"/>
                      <a:pt x="2034540" y="658495"/>
                      <a:pt x="1985010" y="773430"/>
                    </a:cubicBezTo>
                    <a:cubicBezTo>
                      <a:pt x="1935480" y="888365"/>
                      <a:pt x="1868170" y="871220"/>
                      <a:pt x="1804670" y="1014095"/>
                    </a:cubicBezTo>
                    <a:cubicBezTo>
                      <a:pt x="1741170" y="1156970"/>
                      <a:pt x="1722120" y="1297305"/>
                      <a:pt x="1666875" y="1486535"/>
                    </a:cubicBezTo>
                    <a:cubicBezTo>
                      <a:pt x="1611630" y="1675765"/>
                      <a:pt x="1583055" y="1879600"/>
                      <a:pt x="1529715" y="1958975"/>
                    </a:cubicBezTo>
                    <a:cubicBezTo>
                      <a:pt x="1476375" y="2038350"/>
                      <a:pt x="1438910" y="1930400"/>
                      <a:pt x="1400810" y="1882140"/>
                    </a:cubicBezTo>
                    <a:cubicBezTo>
                      <a:pt x="1362710" y="1833880"/>
                      <a:pt x="1342390" y="1807845"/>
                      <a:pt x="1340485" y="1718310"/>
                    </a:cubicBezTo>
                    <a:cubicBezTo>
                      <a:pt x="1338580" y="1628775"/>
                      <a:pt x="1412240" y="1490345"/>
                      <a:pt x="1391920" y="1435100"/>
                    </a:cubicBezTo>
                    <a:cubicBezTo>
                      <a:pt x="1371600" y="1379855"/>
                      <a:pt x="1296035" y="1496695"/>
                      <a:pt x="1237615" y="1443355"/>
                    </a:cubicBezTo>
                    <a:cubicBezTo>
                      <a:pt x="1179195" y="1390015"/>
                      <a:pt x="1149985" y="1223645"/>
                      <a:pt x="1099820" y="1168400"/>
                    </a:cubicBezTo>
                    <a:cubicBezTo>
                      <a:pt x="1049655" y="1113155"/>
                      <a:pt x="1026160" y="1190625"/>
                      <a:pt x="988060" y="1168400"/>
                    </a:cubicBezTo>
                    <a:cubicBezTo>
                      <a:pt x="949960" y="1146175"/>
                      <a:pt x="920750" y="1118235"/>
                      <a:pt x="910590" y="1056640"/>
                    </a:cubicBezTo>
                    <a:cubicBezTo>
                      <a:pt x="900430" y="995045"/>
                      <a:pt x="950595" y="890270"/>
                      <a:pt x="936625" y="859155"/>
                    </a:cubicBezTo>
                    <a:cubicBezTo>
                      <a:pt x="922655" y="828040"/>
                      <a:pt x="888365" y="893445"/>
                      <a:pt x="842010" y="902335"/>
                    </a:cubicBezTo>
                    <a:cubicBezTo>
                      <a:pt x="795655" y="911225"/>
                      <a:pt x="754380" y="909320"/>
                      <a:pt x="704850" y="902335"/>
                    </a:cubicBezTo>
                    <a:cubicBezTo>
                      <a:pt x="655320" y="895350"/>
                      <a:pt x="653415" y="878205"/>
                      <a:pt x="593090" y="868045"/>
                    </a:cubicBezTo>
                    <a:cubicBezTo>
                      <a:pt x="532765" y="857885"/>
                      <a:pt x="445135" y="874395"/>
                      <a:pt x="403860" y="850265"/>
                    </a:cubicBezTo>
                    <a:cubicBezTo>
                      <a:pt x="362585" y="826135"/>
                      <a:pt x="415925" y="776605"/>
                      <a:pt x="386715" y="747395"/>
                    </a:cubicBezTo>
                    <a:cubicBezTo>
                      <a:pt x="357505" y="718185"/>
                      <a:pt x="299085" y="738505"/>
                      <a:pt x="257810" y="704215"/>
                    </a:cubicBezTo>
                    <a:cubicBezTo>
                      <a:pt x="216535" y="669925"/>
                      <a:pt x="190500" y="614680"/>
                      <a:pt x="180340" y="575310"/>
                    </a:cubicBezTo>
                    <a:cubicBezTo>
                      <a:pt x="170180" y="535940"/>
                      <a:pt x="215265" y="530860"/>
                      <a:pt x="206375" y="506730"/>
                    </a:cubicBezTo>
                    <a:cubicBezTo>
                      <a:pt x="197485" y="482600"/>
                      <a:pt x="173355" y="477520"/>
                      <a:pt x="137160" y="455295"/>
                    </a:cubicBezTo>
                    <a:cubicBezTo>
                      <a:pt x="100965" y="433070"/>
                      <a:pt x="52705" y="408940"/>
                      <a:pt x="25400" y="394970"/>
                    </a:cubicBezTo>
                    <a:cubicBezTo>
                      <a:pt x="-1905" y="381000"/>
                      <a:pt x="2540" y="387350"/>
                      <a:pt x="0" y="386715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416" name="AutoShape 7"/>
            <p:cNvSpPr/>
            <p:nvPr>
              <p:custDataLst>
                <p:tags r:id="rId4"/>
              </p:custDataLst>
            </p:nvPr>
          </p:nvSpPr>
          <p:spPr>
            <a:xfrm>
              <a:off x="2836" y="3150"/>
              <a:ext cx="540" cy="360"/>
            </a:xfrm>
            <a:prstGeom prst="rightArrow">
              <a:avLst>
                <a:gd name="adj1" fmla="val 50000"/>
                <a:gd name="adj2" fmla="val 37493"/>
              </a:avLst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7417" name="AutoShape 8"/>
            <p:cNvSpPr/>
            <p:nvPr>
              <p:custDataLst>
                <p:tags r:id="rId5"/>
              </p:custDataLst>
            </p:nvPr>
          </p:nvSpPr>
          <p:spPr>
            <a:xfrm>
              <a:off x="3646" y="3150"/>
              <a:ext cx="630" cy="360"/>
            </a:xfrm>
            <a:prstGeom prst="leftArrow">
              <a:avLst>
                <a:gd name="adj1" fmla="val 50000"/>
                <a:gd name="adj2" fmla="val 43741"/>
              </a:avLst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pic>
          <p:nvPicPr>
            <p:cNvPr id="17421" name="Picture 6" descr="0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922" y="514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Picture 6" descr="0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5679" y="514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6" descr="03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8442" y="624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6" descr="0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273" y="579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6" descr="0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768" y="4693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6" descr="03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7143" y="5346"/>
              <a:ext cx="653" cy="4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76910" y="245745"/>
            <a:ext cx="700341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/>
              <a:t>任务二：冷战的发展与两极格局动摇的关系</a:t>
            </a: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6644640" y="909955"/>
            <a:ext cx="51447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面对这些事件，各国是如何应对的呢？又产生什么影响呢？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6275" y="4482465"/>
            <a:ext cx="110445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/>
              <a:t>         </a:t>
            </a:r>
            <a:r>
              <a:rPr lang="zh-CN" altLang="en-US" sz="2200"/>
              <a:t>60年前，不结盟运动在亚非拉民族解放运动的高潮中诞生，传承了团结、友谊、合作的万隆精神，反对霸权主义、殖民主义、种族主义和外来统治，主张国际关系民主化，推动建立国际政治经济新秩序，成为发展中国家联合自强的一面旗帜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200"/>
              <a:t>                ——王毅在纪念不结盟运动成立60周年高级别会议上的讲话</a:t>
            </a:r>
            <a:r>
              <a:rPr lang="zh-CN" altLang="en-US" sz="2200"/>
              <a:t>（2021年10月12日）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200"/>
              <a:t>         </a:t>
            </a:r>
            <a:r>
              <a:rPr lang="zh-CN" altLang="en-US" sz="2200" b="1"/>
              <a:t>分析纪念不结盟运动的原因。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75120" y="2293620"/>
            <a:ext cx="5309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1955</a:t>
            </a:r>
            <a:r>
              <a:rPr lang="zh-CN" altLang="en-US" sz="2400"/>
              <a:t>年万隆会议（团结友谊合作）</a:t>
            </a:r>
          </a:p>
          <a:p>
            <a:r>
              <a:rPr lang="en-US" altLang="zh-CN" sz="2400"/>
              <a:t>1961</a:t>
            </a:r>
            <a:r>
              <a:rPr lang="zh-CN" altLang="en-US" sz="2400"/>
              <a:t>年不结盟运动（不结盟非集团化）</a:t>
            </a:r>
          </a:p>
        </p:txBody>
      </p:sp>
      <p:sp>
        <p:nvSpPr>
          <p:cNvPr id="2" name="任意多边形 1"/>
          <p:cNvSpPr/>
          <p:nvPr>
            <p:custDataLst>
              <p:tags r:id="rId3"/>
            </p:custDataLst>
          </p:nvPr>
        </p:nvSpPr>
        <p:spPr>
          <a:xfrm>
            <a:off x="2302510" y="2445385"/>
            <a:ext cx="1520825" cy="456565"/>
          </a:xfrm>
          <a:custGeom>
            <a:avLst/>
            <a:gdLst>
              <a:gd name="connisteX0" fmla="*/ 0 w 1520825"/>
              <a:gd name="connsiteY0" fmla="*/ 379 h 456404"/>
              <a:gd name="connisteX1" fmla="*/ 257810 w 1520825"/>
              <a:gd name="connsiteY1" fmla="*/ 17524 h 456404"/>
              <a:gd name="connisteX2" fmla="*/ 446405 w 1520825"/>
              <a:gd name="connsiteY2" fmla="*/ 121029 h 456404"/>
              <a:gd name="connisteX3" fmla="*/ 541020 w 1520825"/>
              <a:gd name="connsiteY3" fmla="*/ 267079 h 456404"/>
              <a:gd name="connisteX4" fmla="*/ 678815 w 1520825"/>
              <a:gd name="connsiteY4" fmla="*/ 223899 h 456404"/>
              <a:gd name="connisteX5" fmla="*/ 842010 w 1520825"/>
              <a:gd name="connsiteY5" fmla="*/ 343914 h 456404"/>
              <a:gd name="connisteX6" fmla="*/ 927735 w 1520825"/>
              <a:gd name="connsiteY6" fmla="*/ 301369 h 456404"/>
              <a:gd name="connisteX7" fmla="*/ 1125855 w 1520825"/>
              <a:gd name="connsiteY7" fmla="*/ 455674 h 456404"/>
              <a:gd name="connisteX8" fmla="*/ 1237615 w 1520825"/>
              <a:gd name="connsiteY8" fmla="*/ 352804 h 456404"/>
              <a:gd name="connisteX9" fmla="*/ 1520825 w 1520825"/>
              <a:gd name="connsiteY9" fmla="*/ 387094 h 4564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520825" h="456404">
                <a:moveTo>
                  <a:pt x="0" y="380"/>
                </a:moveTo>
                <a:cubicBezTo>
                  <a:pt x="47625" y="1650"/>
                  <a:pt x="168275" y="-6605"/>
                  <a:pt x="257810" y="17525"/>
                </a:cubicBezTo>
                <a:cubicBezTo>
                  <a:pt x="347345" y="41655"/>
                  <a:pt x="389890" y="70865"/>
                  <a:pt x="446405" y="121030"/>
                </a:cubicBezTo>
                <a:cubicBezTo>
                  <a:pt x="502920" y="171195"/>
                  <a:pt x="494665" y="246760"/>
                  <a:pt x="541020" y="267080"/>
                </a:cubicBezTo>
                <a:cubicBezTo>
                  <a:pt x="587375" y="287400"/>
                  <a:pt x="618490" y="208660"/>
                  <a:pt x="678815" y="223900"/>
                </a:cubicBezTo>
                <a:cubicBezTo>
                  <a:pt x="739140" y="239140"/>
                  <a:pt x="792480" y="328675"/>
                  <a:pt x="842010" y="343915"/>
                </a:cubicBezTo>
                <a:cubicBezTo>
                  <a:pt x="891540" y="359155"/>
                  <a:pt x="871220" y="279145"/>
                  <a:pt x="927735" y="301370"/>
                </a:cubicBezTo>
                <a:cubicBezTo>
                  <a:pt x="984250" y="323595"/>
                  <a:pt x="1063625" y="445515"/>
                  <a:pt x="1125855" y="455675"/>
                </a:cubicBezTo>
                <a:cubicBezTo>
                  <a:pt x="1188085" y="465835"/>
                  <a:pt x="1158875" y="366775"/>
                  <a:pt x="1237615" y="352805"/>
                </a:cubicBezTo>
                <a:cubicBezTo>
                  <a:pt x="1316355" y="338835"/>
                  <a:pt x="1466215" y="378205"/>
                  <a:pt x="1520825" y="38709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JhMTJhMTgxM2U0YjI2ODNmM2E2MzdkNTFlMmYzZmEifQ=="/>
  <p:tag name="KSO_WPP_MARK_KEY" val="0d5288ba-b735-4829-9a07-05a3018969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fd1b050-d981-4ab9-9c32-728ed037134d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fd1b050-d981-4ab9-9c32-728ed037134d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PresentationFormat>宽屏</PresentationFormat>
  <Paragraphs>108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黑体</vt:lpstr>
      <vt:lpstr>华文楷体</vt:lpstr>
      <vt:lpstr>楷体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2021-12-14T23:48:00Z</dcterms:created>
  <dcterms:modified xsi:type="dcterms:W3CDTF">2023-06-07T03:28:01Z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8D6B8A37C4954534B7E821A1F6D6635B</vt:lpwstr>
  </property>
  <property fmtid="{D5CDD505-2E9C-101B-9397-08002B2CF9AE}" pid="3" name="KSOProductBuildVer">
    <vt:lpwstr>2052-11.1.0.14036</vt:lpwstr>
  </property>
</Properties>
</file>