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1"/>
  </p:sldMasterIdLst>
  <p:notesMasterIdLst>
    <p:notesMasterId r:id="rId4"/>
  </p:notesMasterIdLst>
  <p:handoutMasterIdLst>
    <p:handoutMasterId r:id="rId16"/>
  </p:handoutMasterIdLst>
  <p:sldIdLst>
    <p:sldId id="268" r:id="rId3"/>
    <p:sldId id="279" r:id="rId5"/>
    <p:sldId id="272" r:id="rId6"/>
    <p:sldId id="269" r:id="rId7"/>
    <p:sldId id="271" r:id="rId8"/>
    <p:sldId id="277" r:id="rId9"/>
    <p:sldId id="262" r:id="rId10"/>
    <p:sldId id="276" r:id="rId11"/>
    <p:sldId id="273" r:id="rId12"/>
    <p:sldId id="278" r:id="rId13"/>
    <p:sldId id="275" r:id="rId14"/>
    <p:sldId id="257" r:id="rId15"/>
  </p:sldIdLst>
  <p:sldSz cx="12192000" cy="6858000"/>
  <p:notesSz cx="6858000" cy="9144000"/>
  <p:custDataLst>
    <p:tags r:id="rId20"/>
  </p:custDataLst>
  <p:defaultTextStyle>
    <a:defPPr rtl="0"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3E57"/>
    <a:srgbClr val="184259"/>
    <a:srgbClr val="9C4E4E"/>
    <a:srgbClr val="700000"/>
    <a:srgbClr val="5E2001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F5AB1C69-6EDB-4FF4-983F-18BD219EF322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33" autoAdjust="0"/>
    <p:restoredTop sz="94652" autoAdjust="0"/>
  </p:normalViewPr>
  <p:slideViewPr>
    <p:cSldViewPr snapToGrid="0">
      <p:cViewPr varScale="1">
        <p:scale>
          <a:sx n="115" d="100"/>
          <a:sy n="115" d="100"/>
        </p:scale>
        <p:origin x="6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99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gs" Target="tags/tag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592F9BB-E9D3-4971-98B6-25B67B790E54}" type="datetime1">
              <a:rPr lang="zh-CN" altLang="en-US" smtClean="0">
                <a:latin typeface="楷体" panose="02010609060101010101" pitchFamily="49" charset="-122"/>
                <a:ea typeface="楷体" panose="02010609060101010101" pitchFamily="49" charset="-122"/>
              </a:rPr>
            </a:fld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6FCA6C9-E2E2-4922-B1A7-E6462166C8C6}" type="slidenum">
              <a:rPr lang="en-US" altLang="zh-CN" smtClean="0">
                <a:latin typeface="楷体" panose="02010609060101010101" pitchFamily="49" charset="-122"/>
                <a:ea typeface="楷体" panose="02010609060101010101" pitchFamily="49" charset="-122"/>
              </a:rPr>
            </a:fld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A3150C38-C506-467B-8DC0-1448EE621FE9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CN" altLang="en-US" noProof="0" dirty="0"/>
              <a:t>编辑母版文本样式</a:t>
            </a:r>
            <a:endParaRPr lang="zh-CN" altLang="en-US" noProof="0" dirty="0"/>
          </a:p>
          <a:p>
            <a:pPr lvl="1" rtl="0"/>
            <a:r>
              <a:rPr lang="zh-CN" altLang="en-US" noProof="0" dirty="0"/>
              <a:t>第二级</a:t>
            </a:r>
            <a:endParaRPr lang="zh-CN" altLang="en-US" noProof="0" dirty="0"/>
          </a:p>
          <a:p>
            <a:pPr lvl="2" rtl="0"/>
            <a:r>
              <a:rPr lang="zh-CN" altLang="en-US" noProof="0" dirty="0"/>
              <a:t>第三级</a:t>
            </a:r>
            <a:endParaRPr lang="zh-CN" altLang="en-US" noProof="0" dirty="0"/>
          </a:p>
          <a:p>
            <a:pPr lvl="3" rtl="0"/>
            <a:r>
              <a:rPr lang="zh-CN" altLang="en-US" noProof="0" dirty="0"/>
              <a:t>第四级</a:t>
            </a:r>
            <a:endParaRPr lang="zh-CN" altLang="en-US" noProof="0" dirty="0"/>
          </a:p>
          <a:p>
            <a:pPr lvl="4" rtl="0"/>
            <a:r>
              <a:rPr lang="zh-CN" altLang="en-US" noProof="0" dirty="0"/>
              <a:t>第五级</a:t>
            </a:r>
            <a:endParaRPr lang="zh-CN" altLang="en-US" noProof="0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22C70E52-1238-4A7F-867E-2F90BFCA0D60}" type="slidenum">
              <a:rPr lang="en-US" altLang="zh-CN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楷体" panose="02010609060101010101" pitchFamily="49" charset="-122"/>
        <a:ea typeface="楷体" panose="02010609060101010101" pitchFamily="49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楷体" panose="02010609060101010101" pitchFamily="49" charset="-122"/>
        <a:ea typeface="楷体" panose="02010609060101010101" pitchFamily="49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楷体" panose="02010609060101010101" pitchFamily="49" charset="-122"/>
        <a:ea typeface="楷体" panose="02010609060101010101" pitchFamily="49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楷体" panose="02010609060101010101" pitchFamily="49" charset="-122"/>
        <a:ea typeface="楷体" panose="02010609060101010101" pitchFamily="49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楷体" panose="02010609060101010101" pitchFamily="49" charset="-122"/>
        <a:ea typeface="楷体" panose="02010609060101010101" pitchFamily="49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bg bwMode="blackGray"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840914" cy="1260000"/>
          </a:xfrm>
        </p:spPr>
        <p:txBody>
          <a:bodyPr rtlCol="0" anchor="ctr" anchorCtr="0">
            <a:normAutofit/>
          </a:bodyPr>
          <a:lstStyle>
            <a:lvl1pPr>
              <a:defRPr sz="300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85801" y="1869601"/>
            <a:ext cx="10840914" cy="3921600"/>
          </a:xfrm>
        </p:spPr>
        <p:txBody>
          <a:bodyPr rtlCol="0" anchor="t" anchorCtr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 rtl="0"/>
            <a:r>
              <a:rPr lang="zh-CN" altLang="en-US" noProof="0"/>
              <a:t>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第二级</a:t>
            </a:r>
            <a:endParaRPr lang="zh-CN" altLang="en-US" noProof="0"/>
          </a:p>
          <a:p>
            <a:pPr lvl="2" rtl="0"/>
            <a:r>
              <a:rPr lang="zh-CN" altLang="en-US" noProof="0"/>
              <a:t>第三级</a:t>
            </a:r>
            <a:endParaRPr lang="zh-CN" altLang="en-US" noProof="0"/>
          </a:p>
          <a:p>
            <a:pPr lvl="3" rtl="0"/>
            <a:r>
              <a:rPr lang="zh-CN" altLang="en-US" noProof="0"/>
              <a:t>第四级</a:t>
            </a:r>
            <a:endParaRPr lang="zh-CN" altLang="en-US" noProof="0"/>
          </a:p>
          <a:p>
            <a:pPr lvl="4" rtl="0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1AAFB855-1BD2-4AAF-A6C9-223529E13849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smtClean="0"/>
              <a:t>添加页脚</a:t>
            </a: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5D99DD2A-B520-4620-9B43-64B657BA2D42}" type="slidenum">
              <a:rPr lang="en-US" altLang="zh-CN" smtClean="0"/>
            </a:fld>
            <a:endParaRPr lang="zh-CN" altLang="en-US"/>
          </a:p>
        </p:txBody>
      </p:sp>
      <p:cxnSp>
        <p:nvCxnSpPr>
          <p:cNvPr id="8" name="直接连接符​​ 7"/>
          <p:cNvCxnSpPr/>
          <p:nvPr userDrawn="1"/>
        </p:nvCxnSpPr>
        <p:spPr>
          <a:xfrm rot="16200000">
            <a:off x="-185517" y="1223433"/>
            <a:ext cx="504000" cy="0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840913" cy="3124199"/>
          </a:xfrm>
        </p:spPr>
        <p:txBody>
          <a:bodyPr rtlCol="0" anchor="ctr">
            <a:normAutofit/>
          </a:bodyPr>
          <a:lstStyle>
            <a:lvl1pPr algn="l">
              <a:defRPr sz="3000" b="0" cap="none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85800" y="3733800"/>
            <a:ext cx="10840914" cy="20574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CN" altLang="en-US" noProof="0"/>
              <a:t>编辑母版文本样式</a:t>
            </a:r>
            <a:endParaRPr lang="zh-CN" altLang="en-US" noProof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CF45E857-266B-4130-8BFF-1612F79A276A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smtClean="0"/>
              <a:t>添加页脚</a:t>
            </a: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5D99DD2A-B520-4620-9B43-64B657BA2D42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840914" cy="1260000"/>
          </a:xfrm>
        </p:spPr>
        <p:txBody>
          <a:bodyPr rtlCol="0">
            <a:normAutofit/>
          </a:bodyPr>
          <a:lstStyle>
            <a:lvl1pPr>
              <a:defRPr sz="300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11431602-FF2B-48D1-9784-3A652BE8662C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smtClean="0"/>
              <a:t>添加页脚</a:t>
            </a:r>
            <a:endParaRPr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5D99DD2A-B520-4620-9B43-64B657BA2D42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7148FC16-D7EF-4636-AD38-553A6D7D86F0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smtClean="0"/>
              <a:t>添加页脚</a:t>
            </a:r>
            <a:endParaRPr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5D99DD2A-B520-4620-9B43-64B657BA2D42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 bwMode="blackGray"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786"/>
            <a:ext cx="12188825" cy="685621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476500" y="2716272"/>
            <a:ext cx="8683625" cy="2421464"/>
          </a:xfrm>
        </p:spPr>
        <p:txBody>
          <a:bodyPr rtlCol="0" anchor="b">
            <a:normAutofit/>
          </a:bodyPr>
          <a:lstStyle>
            <a:lvl1pPr algn="r">
              <a:defRPr sz="4800">
                <a:effectLst/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476500" y="5137736"/>
            <a:ext cx="8683625" cy="732840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CN" altLang="en-US" noProof="0"/>
              <a:t>单击以编辑母版副标题样式</a:t>
            </a:r>
            <a:endParaRPr lang="zh-CN" altLang="en-US" noProof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13A8D771-3EC6-454C-B846-875D6748A3EB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smtClean="0"/>
              <a:t>添加页脚</a:t>
            </a: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5D99DD2A-B520-4620-9B43-64B657BA2D42}" type="slidenum">
              <a:rPr lang="en-US" altLang="zh-CN" smtClean="0"/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带题注的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2450" y="1874308"/>
            <a:ext cx="3814235" cy="1260000"/>
          </a:xfrm>
        </p:spPr>
        <p:txBody>
          <a:bodyPr rtlCol="0" anchor="ctr" anchorCtr="0">
            <a:noAutofit/>
          </a:bodyPr>
          <a:lstStyle>
            <a:lvl1pPr algn="r">
              <a:defRPr sz="3000" b="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4648200" y="0"/>
            <a:ext cx="7543800" cy="6856214"/>
          </a:xfrm>
        </p:spPr>
        <p:txBody>
          <a:bodyPr rtlCol="0" anchor="ctr">
            <a:normAutofit/>
          </a:bodyPr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 rtl="0"/>
            <a:r>
              <a:rPr lang="zh-CN" altLang="en-US" noProof="0"/>
              <a:t>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第二级</a:t>
            </a:r>
            <a:endParaRPr lang="zh-CN" altLang="en-US" noProof="0"/>
          </a:p>
          <a:p>
            <a:pPr lvl="2" rtl="0"/>
            <a:r>
              <a:rPr lang="zh-CN" altLang="en-US" noProof="0"/>
              <a:t>第三级</a:t>
            </a:r>
            <a:endParaRPr lang="zh-CN" altLang="en-US" noProof="0"/>
          </a:p>
          <a:p>
            <a:pPr lvl="3" rtl="0"/>
            <a:r>
              <a:rPr lang="zh-CN" altLang="en-US" noProof="0"/>
              <a:t>第四级</a:t>
            </a:r>
            <a:endParaRPr lang="zh-CN" altLang="en-US" noProof="0"/>
          </a:p>
          <a:p>
            <a:pPr lvl="4" rtl="0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552450" y="3134308"/>
            <a:ext cx="3814235" cy="2016600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 noProof="0"/>
              <a:t>编辑母版文本样式</a:t>
            </a:r>
            <a:endParaRPr lang="zh-CN" altLang="en-US" noProof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82B4A59B-16FA-4155-B8B4-3FBF23975360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smtClean="0"/>
              <a:t>添加页脚</a:t>
            </a:r>
            <a:endParaRPr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5D99DD2A-B520-4620-9B43-64B657BA2D42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说明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Celestia-R1---OverlayContentH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840914" cy="1260000"/>
          </a:xfrm>
        </p:spPr>
        <p:txBody>
          <a:bodyPr rtlCol="0" anchor="ctr" anchorCtr="0">
            <a:normAutofit/>
          </a:bodyPr>
          <a:lstStyle>
            <a:lvl1pPr>
              <a:defRPr sz="300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85799" y="1881824"/>
            <a:ext cx="10840914" cy="1032826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1800" b="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编辑母版文本样式</a:t>
            </a:r>
            <a:endParaRPr lang="zh-CN" altLang="en-US" noProof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18281B91-EE7B-4529-A481-5FD2E4C316C8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smtClean="0"/>
              <a:t>添加页脚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1216192" y="3837470"/>
            <a:ext cx="1310050" cy="959003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 rtl="0"/>
            <a:r>
              <a:rPr lang="zh-CN" altLang="en-US" noProof="0"/>
              <a:t>编辑母版文本样式</a:t>
            </a:r>
            <a:endParaRPr lang="zh-CN" altLang="en-US" noProof="0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5D99DD2A-B520-4620-9B43-64B657BA2D42}" type="slidenum">
              <a:rPr lang="en-US" altLang="zh-CN" smtClean="0"/>
            </a:fld>
            <a:endParaRPr lang="zh-CN" altLang="en-US"/>
          </a:p>
        </p:txBody>
      </p:sp>
      <p:sp>
        <p:nvSpPr>
          <p:cNvPr id="12" name="文本占位符 2"/>
          <p:cNvSpPr>
            <a:spLocks noGrp="1"/>
          </p:cNvSpPr>
          <p:nvPr>
            <p:ph type="body" idx="13" hasCustomPrompt="1"/>
          </p:nvPr>
        </p:nvSpPr>
        <p:spPr>
          <a:xfrm>
            <a:off x="685799" y="2914650"/>
            <a:ext cx="10840914" cy="50212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 b="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编辑母版文本样式</a:t>
            </a:r>
            <a:endParaRPr lang="zh-CN" altLang="en-US" noProof="0"/>
          </a:p>
        </p:txBody>
      </p:sp>
      <p:sp>
        <p:nvSpPr>
          <p:cNvPr id="20" name="文本占位符 5"/>
          <p:cNvSpPr>
            <a:spLocks noGrp="1"/>
          </p:cNvSpPr>
          <p:nvPr>
            <p:ph type="body" sz="quarter" idx="17" hasCustomPrompt="1"/>
          </p:nvPr>
        </p:nvSpPr>
        <p:spPr>
          <a:xfrm>
            <a:off x="7465366" y="3837470"/>
            <a:ext cx="1310050" cy="959003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 rtl="0"/>
            <a:r>
              <a:rPr lang="zh-CN" altLang="en-US" noProof="0"/>
              <a:t>编辑母版文本样式</a:t>
            </a:r>
            <a:endParaRPr lang="zh-CN" altLang="en-US" noProof="0"/>
          </a:p>
        </p:txBody>
      </p:sp>
      <p:sp>
        <p:nvSpPr>
          <p:cNvPr id="21" name="文本占位符 5"/>
          <p:cNvSpPr>
            <a:spLocks noGrp="1"/>
          </p:cNvSpPr>
          <p:nvPr>
            <p:ph type="body" sz="quarter" idx="18" hasCustomPrompt="1"/>
          </p:nvPr>
        </p:nvSpPr>
        <p:spPr>
          <a:xfrm>
            <a:off x="9548424" y="3837470"/>
            <a:ext cx="1310050" cy="959003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 rtl="0"/>
            <a:r>
              <a:rPr lang="zh-CN" altLang="en-US" noProof="0"/>
              <a:t>编辑母版文本样式</a:t>
            </a:r>
            <a:endParaRPr lang="zh-CN" altLang="en-US" noProof="0"/>
          </a:p>
        </p:txBody>
      </p:sp>
      <p:sp>
        <p:nvSpPr>
          <p:cNvPr id="19" name="文本占位符 5"/>
          <p:cNvSpPr>
            <a:spLocks noGrp="1"/>
          </p:cNvSpPr>
          <p:nvPr>
            <p:ph type="body" sz="quarter" idx="16" hasCustomPrompt="1"/>
          </p:nvPr>
        </p:nvSpPr>
        <p:spPr>
          <a:xfrm>
            <a:off x="5382308" y="3837470"/>
            <a:ext cx="1310050" cy="959003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 rtl="0"/>
            <a:r>
              <a:rPr lang="zh-CN" altLang="en-US" noProof="0"/>
              <a:t>编辑母版文本样式</a:t>
            </a:r>
            <a:endParaRPr lang="zh-CN" altLang="en-US" noProof="0"/>
          </a:p>
        </p:txBody>
      </p:sp>
      <p:sp>
        <p:nvSpPr>
          <p:cNvPr id="18" name="文本占位符 5"/>
          <p:cNvSpPr>
            <a:spLocks noGrp="1"/>
          </p:cNvSpPr>
          <p:nvPr>
            <p:ph type="body" sz="quarter" idx="15" hasCustomPrompt="1"/>
          </p:nvPr>
        </p:nvSpPr>
        <p:spPr>
          <a:xfrm>
            <a:off x="3299250" y="3837470"/>
            <a:ext cx="1310050" cy="959003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 rtl="0"/>
            <a:r>
              <a:rPr lang="zh-CN" altLang="en-US" noProof="0"/>
              <a:t>编辑母版文本样式</a:t>
            </a:r>
            <a:endParaRPr lang="zh-CN" altLang="en-US" noProof="0"/>
          </a:p>
        </p:txBody>
      </p:sp>
      <p:cxnSp>
        <p:nvCxnSpPr>
          <p:cNvPr id="14" name="直接连接​符 13"/>
          <p:cNvCxnSpPr/>
          <p:nvPr userDrawn="1"/>
        </p:nvCxnSpPr>
        <p:spPr>
          <a:xfrm rot="16200000">
            <a:off x="-185517" y="1242483"/>
            <a:ext cx="504000" cy="0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带题注的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57326" y="995967"/>
            <a:ext cx="6238874" cy="1260000"/>
          </a:xfrm>
        </p:spPr>
        <p:txBody>
          <a:bodyPr rtlCol="0" anchor="ctr" anchorCtr="0">
            <a:noAutofit/>
          </a:bodyPr>
          <a:lstStyle>
            <a:lvl1pPr algn="r">
              <a:defRPr sz="3000" b="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14" name="图片占位符 2"/>
          <p:cNvSpPr>
            <a:spLocks noGrp="1" noChangeAspect="1"/>
          </p:cNvSpPr>
          <p:nvPr>
            <p:ph type="pic" idx="1" hasCustomPrompt="1"/>
          </p:nvPr>
        </p:nvSpPr>
        <p:spPr bwMode="blackGray">
          <a:xfrm>
            <a:off x="8014200" y="995968"/>
            <a:ext cx="3492000" cy="4866064"/>
          </a:xfrm>
          <a:prstGeom prst="roundRect">
            <a:avLst>
              <a:gd name="adj" fmla="val 2371"/>
            </a:avLst>
          </a:prstGeom>
          <a:solidFill>
            <a:schemeClr val="bg2">
              <a:lumMod val="75000"/>
              <a:lumOff val="25000"/>
            </a:schemeClr>
          </a:solidFill>
          <a:ln w="28575" cap="sq" cmpd="sng">
            <a:solidFill>
              <a:schemeClr val="accent3">
                <a:lumMod val="50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zh-CN" altLang="en-US" noProof="0"/>
              <a:t>单击图标，添加图片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085849" y="2255967"/>
            <a:ext cx="6610351" cy="3476618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 noProof="0"/>
              <a:t>编辑母版文本样式</a:t>
            </a:r>
            <a:endParaRPr lang="zh-CN" altLang="en-US" noProof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314FB743-A22B-473D-8D8F-3D42015F24A0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smtClean="0"/>
              <a:t>添加页脚</a:t>
            </a:r>
            <a:endParaRPr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5D99DD2A-B520-4620-9B43-64B657BA2D42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带题注​的右侧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57974" y="995968"/>
            <a:ext cx="4848225" cy="1260000"/>
          </a:xfrm>
        </p:spPr>
        <p:txBody>
          <a:bodyPr rtlCol="0" anchor="ctr" anchorCtr="0">
            <a:normAutofit/>
          </a:bodyPr>
          <a:lstStyle>
            <a:lvl1pPr algn="l">
              <a:defRPr sz="3000" b="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14" name="图片占位符 2"/>
          <p:cNvSpPr>
            <a:spLocks noGrp="1" noChangeAspect="1"/>
          </p:cNvSpPr>
          <p:nvPr>
            <p:ph type="pic" idx="1" hasCustomPrompt="1"/>
          </p:nvPr>
        </p:nvSpPr>
        <p:spPr bwMode="blackGray">
          <a:xfrm>
            <a:off x="727574" y="914400"/>
            <a:ext cx="5749425" cy="4818185"/>
          </a:xfrm>
          <a:prstGeom prst="roundRect">
            <a:avLst>
              <a:gd name="adj" fmla="val 2371"/>
            </a:avLst>
          </a:prstGeom>
          <a:solidFill>
            <a:schemeClr val="bg2">
              <a:lumMod val="75000"/>
              <a:lumOff val="25000"/>
            </a:schemeClr>
          </a:solidFill>
          <a:ln w="28575" cap="sq" cmpd="sng">
            <a:solidFill>
              <a:schemeClr val="accent3">
                <a:lumMod val="50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zh-CN" altLang="en-US" noProof="0"/>
              <a:t>单击图标以添加图片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657974" y="2255968"/>
            <a:ext cx="4848225" cy="3476617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 noProof="0"/>
              <a:t>编辑母版文本样式</a:t>
            </a:r>
            <a:endParaRPr lang="zh-CN" altLang="en-US" noProof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6D5A3BD8-7515-4998-B35B-0833EDCAA3D0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smtClean="0"/>
              <a:t>添加页脚</a:t>
            </a:r>
            <a:endParaRPr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5D99DD2A-B520-4620-9B43-64B657BA2D42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题注的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 bwMode="white">
          <a:xfrm>
            <a:off x="10571243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zh-CN" altLang="en-US" sz="8000" noProof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zh-CN" altLang="en-US" sz="8000" noProof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 bwMode="white">
          <a:xfrm>
            <a:off x="100262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zh-CN" altLang="en-US" sz="8000" noProof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endParaRPr lang="zh-CN" altLang="en-US" sz="8000" noProof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20801" y="609601"/>
            <a:ext cx="9550399" cy="2743199"/>
          </a:xfrm>
        </p:spPr>
        <p:txBody>
          <a:bodyPr rtlCol="0" anchor="ctr">
            <a:normAutofit/>
          </a:bodyPr>
          <a:lstStyle>
            <a:lvl1pPr algn="ctr">
              <a:defRPr sz="3000" b="0" i="1" cap="none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3" hasCustomPrompt="1"/>
          </p:nvPr>
        </p:nvSpPr>
        <p:spPr>
          <a:xfrm>
            <a:off x="1426408" y="3352800"/>
            <a:ext cx="9339184" cy="381000"/>
          </a:xfrm>
        </p:spPr>
        <p:txBody>
          <a:bodyPr rtlCol="0" anchor="ctr">
            <a:normAutofit/>
          </a:bodyPr>
          <a:lstStyle>
            <a:lvl1pPr marL="0" indent="0" algn="r">
              <a:buFontTx/>
              <a:buNone/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zh-CN" altLang="en-US" noProof="0"/>
              <a:t>编辑母版文本样式</a:t>
            </a:r>
            <a:endParaRPr lang="zh-CN" altLang="en-US" noProof="0"/>
          </a:p>
        </p:txBody>
      </p:sp>
      <p:sp>
        <p:nvSpPr>
          <p:cNvPr id="7" name="矩形​：圆角 6"/>
          <p:cNvSpPr/>
          <p:nvPr userDrawn="1"/>
        </p:nvSpPr>
        <p:spPr>
          <a:xfrm>
            <a:off x="1750844" y="3962401"/>
            <a:ext cx="8690313" cy="1908173"/>
          </a:xfrm>
          <a:prstGeom prst="roundRect">
            <a:avLst>
              <a:gd name="adj" fmla="val 6552"/>
            </a:avLst>
          </a:prstGeom>
          <a:solidFill>
            <a:schemeClr val="accent3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857375" y="4021138"/>
            <a:ext cx="8486775" cy="176053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CN" altLang="en-US" noProof="0"/>
              <a:t>编辑母版文本样式</a:t>
            </a:r>
            <a:endParaRPr lang="zh-CN" altLang="en-US" noProof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EA0ADAE5-E801-4540-AC94-02AC6B684FBA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5D99DD2A-B520-4620-9B43-64B657BA2D42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Celestia-R1---OverlayContentH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1" y="609599"/>
            <a:ext cx="10840914" cy="1260000"/>
          </a:xfrm>
        </p:spPr>
        <p:txBody>
          <a:bodyPr rtlCol="0">
            <a:normAutofit/>
          </a:bodyPr>
          <a:lstStyle>
            <a:lvl1pPr>
              <a:defRPr sz="300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85799" y="1869599"/>
            <a:ext cx="5202071" cy="91622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 b="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编辑母版文本样式</a:t>
            </a:r>
            <a:endParaRPr lang="zh-CN" altLang="en-US" noProof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85800" y="2870201"/>
            <a:ext cx="5202071" cy="2916000"/>
          </a:xfrm>
          <a:prstGeom prst="roundRect">
            <a:avLst>
              <a:gd name="adj" fmla="val 2496"/>
            </a:avLst>
          </a:prstGeom>
          <a:ln w="28575">
            <a:solidFill>
              <a:schemeClr val="accent3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t">
            <a:normAutofit/>
          </a:bodyPr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 rtl="0"/>
            <a:r>
              <a:rPr lang="zh-CN" altLang="en-US" noProof="0"/>
              <a:t>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第二级</a:t>
            </a:r>
            <a:endParaRPr lang="zh-CN" altLang="en-US" noProof="0"/>
          </a:p>
          <a:p>
            <a:pPr lvl="2" rtl="0"/>
            <a:r>
              <a:rPr lang="zh-CN" altLang="en-US" noProof="0"/>
              <a:t>第三级</a:t>
            </a:r>
            <a:endParaRPr lang="zh-CN" altLang="en-US" noProof="0"/>
          </a:p>
          <a:p>
            <a:pPr lvl="3" rtl="0"/>
            <a:r>
              <a:rPr lang="zh-CN" altLang="en-US" noProof="0"/>
              <a:t>第四级</a:t>
            </a:r>
            <a:endParaRPr lang="zh-CN" altLang="en-US" noProof="0"/>
          </a:p>
          <a:p>
            <a:pPr lvl="4" rtl="0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98270" y="1869599"/>
            <a:ext cx="5228444" cy="91622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 b="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编辑母版文本样式</a:t>
            </a:r>
            <a:endParaRPr lang="zh-CN" altLang="en-US" noProof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298270" y="2870201"/>
            <a:ext cx="5202071" cy="2916000"/>
          </a:xfrm>
          <a:prstGeom prst="roundRect">
            <a:avLst>
              <a:gd name="adj" fmla="val 2798"/>
            </a:avLst>
          </a:prstGeom>
          <a:ln w="28575">
            <a:solidFill>
              <a:schemeClr val="accent3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t">
            <a:normAutofit/>
          </a:bodyPr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 rtl="0"/>
            <a:r>
              <a:rPr lang="zh-CN" altLang="en-US" noProof="0"/>
              <a:t>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第二级</a:t>
            </a:r>
            <a:endParaRPr lang="zh-CN" altLang="en-US" noProof="0"/>
          </a:p>
          <a:p>
            <a:pPr lvl="2" rtl="0"/>
            <a:r>
              <a:rPr lang="zh-CN" altLang="en-US" noProof="0"/>
              <a:t>第三级</a:t>
            </a:r>
            <a:endParaRPr lang="zh-CN" altLang="en-US" noProof="0"/>
          </a:p>
          <a:p>
            <a:pPr lvl="3" rtl="0"/>
            <a:r>
              <a:rPr lang="zh-CN" altLang="en-US" noProof="0"/>
              <a:t>第四级</a:t>
            </a:r>
            <a:endParaRPr lang="zh-CN" altLang="en-US" noProof="0"/>
          </a:p>
          <a:p>
            <a:pPr lvl="4" rtl="0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3B3F3B3F-722F-4F32-A496-4A9BBFC3FEFE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smtClean="0"/>
              <a:t>添加页脚</a:t>
            </a:r>
            <a:endParaRPr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5D99DD2A-B520-4620-9B43-64B657BA2D42}" type="slidenum">
              <a:rPr lang="en-US" altLang="zh-CN" smtClean="0"/>
            </a:fld>
            <a:endParaRPr lang="zh-CN" altLang="en-US"/>
          </a:p>
        </p:txBody>
      </p:sp>
      <p:cxnSp>
        <p:nvCxnSpPr>
          <p:cNvPr id="12" name="直接连接符 11"/>
          <p:cNvCxnSpPr/>
          <p:nvPr userDrawn="1"/>
        </p:nvCxnSpPr>
        <p:spPr>
          <a:xfrm flipV="1">
            <a:off x="57150" y="939761"/>
            <a:ext cx="3666" cy="491143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840914" cy="1260000"/>
          </a:xfrm>
        </p:spPr>
        <p:txBody>
          <a:bodyPr rtlCol="0">
            <a:normAutofit/>
          </a:bodyPr>
          <a:lstStyle>
            <a:lvl1pPr>
              <a:defRPr sz="300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9" name="矩形​：圆角 8"/>
          <p:cNvSpPr/>
          <p:nvPr userDrawn="1"/>
        </p:nvSpPr>
        <p:spPr>
          <a:xfrm>
            <a:off x="663356" y="1790228"/>
            <a:ext cx="10863358" cy="4080348"/>
          </a:xfrm>
          <a:prstGeom prst="roundRect">
            <a:avLst>
              <a:gd name="adj" fmla="val 2634"/>
            </a:avLst>
          </a:prstGeom>
          <a:solidFill>
            <a:schemeClr val="accent3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85802" y="1869600"/>
            <a:ext cx="5040000" cy="3921601"/>
          </a:xfrm>
          <a:prstGeom prst="roundRect">
            <a:avLst>
              <a:gd name="adj" fmla="val 1970"/>
            </a:avLst>
          </a:prstGeom>
          <a:ln w="28575">
            <a:noFill/>
          </a:ln>
          <a:effectLst/>
        </p:spPr>
        <p:txBody>
          <a:bodyPr rtlCol="0" anchor="t" anchorCtr="0">
            <a:normAutofit/>
          </a:bodyPr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 rtl="0"/>
            <a:r>
              <a:rPr lang="zh-CN" altLang="en-US" noProof="0"/>
              <a:t>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第二级</a:t>
            </a:r>
            <a:endParaRPr lang="zh-CN" altLang="en-US" noProof="0"/>
          </a:p>
          <a:p>
            <a:pPr lvl="2" rtl="0"/>
            <a:r>
              <a:rPr lang="zh-CN" altLang="en-US" noProof="0"/>
              <a:t>第三级</a:t>
            </a:r>
            <a:endParaRPr lang="zh-CN" altLang="en-US" noProof="0"/>
          </a:p>
          <a:p>
            <a:pPr lvl="3" rtl="0"/>
            <a:r>
              <a:rPr lang="zh-CN" altLang="en-US" noProof="0"/>
              <a:t>第四级</a:t>
            </a:r>
            <a:endParaRPr lang="zh-CN" altLang="en-US" noProof="0"/>
          </a:p>
          <a:p>
            <a:pPr lvl="4" rtl="0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488644" y="1869601"/>
            <a:ext cx="5040000" cy="3921600"/>
          </a:xfrm>
          <a:prstGeom prst="roundRect">
            <a:avLst>
              <a:gd name="adj" fmla="val 2211"/>
            </a:avLst>
          </a:prstGeom>
          <a:ln w="28575">
            <a:noFill/>
          </a:ln>
          <a:effectLst/>
        </p:spPr>
        <p:txBody>
          <a:bodyPr rtlCol="0" anchor="t" anchorCtr="0">
            <a:normAutofit/>
          </a:bodyPr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 rtl="0"/>
            <a:r>
              <a:rPr lang="zh-CN" altLang="en-US" noProof="0"/>
              <a:t>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第二级</a:t>
            </a:r>
            <a:endParaRPr lang="zh-CN" altLang="en-US" noProof="0"/>
          </a:p>
          <a:p>
            <a:pPr lvl="2" rtl="0"/>
            <a:r>
              <a:rPr lang="zh-CN" altLang="en-US" noProof="0"/>
              <a:t>第三级</a:t>
            </a:r>
            <a:endParaRPr lang="zh-CN" altLang="en-US" noProof="0"/>
          </a:p>
          <a:p>
            <a:pPr lvl="3" rtl="0"/>
            <a:r>
              <a:rPr lang="zh-CN" altLang="en-US" noProof="0"/>
              <a:t>第四级</a:t>
            </a:r>
            <a:endParaRPr lang="zh-CN" altLang="en-US" noProof="0"/>
          </a:p>
          <a:p>
            <a:pPr lvl="4" rtl="0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0EA05AFB-8D75-443D-BEE4-E53843684B6D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smtClean="0"/>
              <a:t>添加页脚</a:t>
            </a:r>
            <a:endParaRPr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5D99DD2A-B520-4620-9B43-64B657BA2D42}" type="slidenum">
              <a:rPr lang="en-US" altLang="zh-CN" smtClean="0"/>
            </a:fld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 flipV="1">
            <a:off x="57150" y="996911"/>
            <a:ext cx="3666" cy="491143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 bwMode="white">
          <a:xfrm>
            <a:off x="685801" y="609600"/>
            <a:ext cx="10840914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CN" altLang="en-US" noProof="0"/>
              <a:t>单击此处编辑母版标题样式</a:t>
            </a:r>
            <a:endParaRPr lang="zh-CN" altLang="en-US" noProof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 bwMode="white">
          <a:xfrm>
            <a:off x="685801" y="2142067"/>
            <a:ext cx="10840914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zh-CN" altLang="en-US" noProof="0"/>
              <a:t>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第二级</a:t>
            </a:r>
            <a:endParaRPr lang="zh-CN" altLang="en-US" noProof="0"/>
          </a:p>
          <a:p>
            <a:pPr lvl="2" rtl="0"/>
            <a:r>
              <a:rPr lang="zh-CN" altLang="en-US" noProof="0"/>
              <a:t>第三级</a:t>
            </a:r>
            <a:endParaRPr lang="zh-CN" altLang="en-US" noProof="0"/>
          </a:p>
          <a:p>
            <a:pPr lvl="3" rtl="0"/>
            <a:r>
              <a:rPr lang="zh-CN" altLang="en-US" noProof="0"/>
              <a:t>第四级</a:t>
            </a:r>
            <a:endParaRPr lang="zh-CN" altLang="en-US" noProof="0"/>
          </a:p>
          <a:p>
            <a:pPr lvl="4" rtl="0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FE7FE15E-EF49-4A97-BD0C-DF1E141E0123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smtClean="0"/>
              <a:t>添加页脚</a:t>
            </a: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266059" y="5870575"/>
            <a:ext cx="1260655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5D99DD2A-B520-4620-9B43-64B657BA2D42}" type="slidenum">
              <a:rPr lang="en-US" altLang="zh-CN" smtClean="0"/>
            </a:fld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楷体" panose="02010609060101010101" pitchFamily="49" charset="-122"/>
          <a:ea typeface="楷体" panose="02010609060101010101" pitchFamily="49" charset="-122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 panose="020B0604020202020204"/>
        <a:buChar char="•"/>
        <a:defRPr sz="1800" kern="1200" cap="none">
          <a:solidFill>
            <a:schemeClr val="tx1"/>
          </a:solidFill>
          <a:effectLst/>
          <a:latin typeface="楷体" panose="02010609060101010101" pitchFamily="49" charset="-122"/>
          <a:ea typeface="楷体" panose="02010609060101010101" pitchFamily="49" charset="-122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 panose="020B0604020202020204"/>
        <a:buChar char="•"/>
        <a:defRPr sz="1600" kern="1200" cap="none">
          <a:solidFill>
            <a:schemeClr val="tx1"/>
          </a:solidFill>
          <a:effectLst/>
          <a:latin typeface="楷体" panose="02010609060101010101" pitchFamily="49" charset="-122"/>
          <a:ea typeface="楷体" panose="02010609060101010101" pitchFamily="49" charset="-122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 panose="020B0604020202020204"/>
        <a:buChar char="•"/>
        <a:defRPr sz="1400" kern="1200" cap="none">
          <a:solidFill>
            <a:schemeClr val="tx1"/>
          </a:solidFill>
          <a:effectLst/>
          <a:latin typeface="楷体" panose="02010609060101010101" pitchFamily="49" charset="-122"/>
          <a:ea typeface="楷体" panose="02010609060101010101" pitchFamily="49" charset="-122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 panose="020B0604020202020204"/>
        <a:buChar char="•"/>
        <a:defRPr sz="1200" kern="1200" cap="none">
          <a:solidFill>
            <a:schemeClr val="tx1"/>
          </a:solidFill>
          <a:effectLst/>
          <a:latin typeface="楷体" panose="02010609060101010101" pitchFamily="49" charset="-122"/>
          <a:ea typeface="楷体" panose="02010609060101010101" pitchFamily="49" charset="-122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 panose="020B0604020202020204"/>
        <a:buChar char="•"/>
        <a:defRPr sz="1200" kern="1200" cap="none">
          <a:solidFill>
            <a:schemeClr val="tx1"/>
          </a:solidFill>
          <a:effectLst/>
          <a:latin typeface="楷体" panose="02010609060101010101" pitchFamily="49" charset="-122"/>
          <a:ea typeface="楷体" panose="02010609060101010101" pitchFamily="49" charset="-122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 panose="020B0604020202020204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 panose="020B0604020202020204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 panose="020B0604020202020204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 panose="020B0604020202020204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12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hyperlink" Target="https://support.office.com/zh-cn/article/%e7%bc%96%e8%be%91%e4%bd%a0%e7%9a%84%e5%ad%a6%e6%a0%a1%e6%bc%94%e7%a4%ba%e6%96%87%e7%a8%bf-44445997-6769-4d44-8b30-f9e3050adbfb?omkt=zh-CN&amp;ui=zh-CN&amp;rs=zh-CN&amp;ad=C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hyperlink" Target="https://baike.baidu.com/item/%E6%A1%82%E8%90%BC" TargetMode="Externa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9.jpeg"/><Relationship Id="rId2" Type="http://schemas.openxmlformats.org/officeDocument/2006/relationships/hyperlink" Target="https://baike.baidu.com/item/%E8%80%83%E6%88%90%E6%B3%95/2248861" TargetMode="External"/><Relationship Id="rId1" Type="http://schemas.openxmlformats.org/officeDocument/2006/relationships/hyperlink" Target="https://baike.baidu.com/item/%E4%B8%80%E6%9D%A1%E9%9E%AD%E6%B3%95/35687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支柱图标"/>
          <p:cNvPicPr/>
          <p:nvPr/>
        </p:nvPicPr>
        <p:blipFill>
          <a:blip r:embed="rId1"/>
          <a:stretch>
            <a:fillRect/>
          </a:stretch>
        </p:blipFill>
        <p:spPr>
          <a:xfrm>
            <a:off x="9577705" y="1524000"/>
            <a:ext cx="1905000" cy="1905000"/>
          </a:xfrm>
          <a:prstGeom prst="rect">
            <a:avLst/>
          </a:prstGeom>
          <a:ln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44062" y="1230922"/>
            <a:ext cx="9375287" cy="1012905"/>
          </a:xfrm>
        </p:spPr>
        <p:txBody>
          <a:bodyPr rtlCol="0">
            <a:normAutofit/>
          </a:bodyPr>
          <a:lstStyle/>
          <a:p>
            <a:pPr algn="ctr" rtl="0"/>
            <a:r>
              <a:rPr lang="zh-CN" altLang="en-US" sz="5400" dirty="0"/>
              <a:t>明</a:t>
            </a:r>
            <a:r>
              <a:rPr lang="zh-CN" altLang="en-US" sz="5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朝</a:t>
            </a:r>
            <a:r>
              <a:rPr lang="zh-CN" altLang="en-US" sz="5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“一条鞭法”案例分析</a:t>
            </a:r>
            <a:endParaRPr lang="zh-CN" altLang="en-US" sz="5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35724" y="2597235"/>
            <a:ext cx="8683625" cy="3724433"/>
          </a:xfrm>
        </p:spPr>
        <p:txBody>
          <a:bodyPr rtlCol="0">
            <a:noAutofit/>
          </a:bodyPr>
          <a:lstStyle/>
          <a:p>
            <a:pPr rtl="0"/>
            <a:endParaRPr lang="zh-CN" altLang="en-US" dirty="0"/>
          </a:p>
          <a:p>
            <a:pPr algn="ctr" rtl="0"/>
            <a:r>
              <a:rPr lang="zh-CN" altLang="en-US" dirty="0" smtClean="0"/>
              <a:t>小组成员：童朝辉、李子滨、段骏、张健、王孜翔</a:t>
            </a:r>
            <a:endParaRPr lang="en-US" altLang="zh-CN" dirty="0" smtClean="0"/>
          </a:p>
          <a:p>
            <a:pPr algn="ctr" rtl="0"/>
            <a:r>
              <a:rPr lang="zh-CN" altLang="en-US" dirty="0"/>
              <a:t>小组</a:t>
            </a:r>
            <a:r>
              <a:rPr lang="zh-CN" altLang="en-US" dirty="0" smtClean="0"/>
              <a:t>分工：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制作：段骏</a:t>
            </a:r>
            <a:endParaRPr lang="en-US" altLang="zh-CN" dirty="0" smtClean="0"/>
          </a:p>
          <a:p>
            <a:pPr algn="ctr" rtl="0"/>
            <a:r>
              <a:rPr lang="en-US" altLang="zh-CN" dirty="0" smtClean="0"/>
              <a:t>PPT</a:t>
            </a:r>
            <a:r>
              <a:rPr lang="zh-CN" altLang="en-US" dirty="0" smtClean="0"/>
              <a:t>修改：童朝辉</a:t>
            </a:r>
            <a:endParaRPr lang="en-US" altLang="zh-CN" dirty="0" smtClean="0"/>
          </a:p>
          <a:p>
            <a:pPr algn="ctr" rtl="0"/>
            <a:r>
              <a:rPr lang="zh-CN" altLang="en-US" dirty="0"/>
              <a:t>资料</a:t>
            </a:r>
            <a:r>
              <a:rPr lang="zh-CN" altLang="en-US" dirty="0" smtClean="0"/>
              <a:t>搜集：李子滨、张健、王孜翔</a:t>
            </a:r>
            <a:endParaRPr lang="en-US" altLang="zh-CN" dirty="0" smtClean="0"/>
          </a:p>
          <a:p>
            <a:pPr algn="ctr" rtl="0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400" smtClean="0"/>
              <a:t>“一条鞭法”实施成果</a:t>
            </a:r>
            <a:endParaRPr lang="zh-CN" altLang="en-US" sz="4400"/>
          </a:p>
        </p:txBody>
      </p:sp>
      <p:sp>
        <p:nvSpPr>
          <p:cNvPr id="3" name="文本框 2"/>
          <p:cNvSpPr txBox="1"/>
          <p:nvPr/>
        </p:nvSpPr>
        <p:spPr>
          <a:xfrm>
            <a:off x="782515" y="2145322"/>
            <a:ext cx="1037492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mtClean="0">
                <a:latin typeface="楷体" panose="02010609060101010101" pitchFamily="49" charset="-122"/>
                <a:ea typeface="楷体" panose="02010609060101010101" pitchFamily="49" charset="-122"/>
              </a:rPr>
              <a:t>据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史料记载，自正德以来太仓银库的收入总数，在波动中呈上升趋势，正德初年</a:t>
            </a: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</a:rPr>
              <a:t>149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万两，嘉靖十一年（</a:t>
            </a: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</a:rPr>
              <a:t>1532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</a:rPr>
              <a:t>243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万两，嘉靖二十八年</a:t>
            </a: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</a:rPr>
              <a:t>295. 7116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万两，隆庆元年（</a:t>
            </a: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</a:rPr>
              <a:t>1567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</a:rPr>
              <a:t>23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万两，万历五年（</a:t>
            </a: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</a:rPr>
              <a:t>1577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</a:rPr>
              <a:t>435. 94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万两，天启时</a:t>
            </a: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</a:rPr>
              <a:t>327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万余两。</a:t>
            </a:r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一条鞭法的实行，增加了政府的财政收入，缓解了经济危机，缓和了政治危机，减轻了人民的负担，也给处于走下坡路的明王朝一线曙光。</a:t>
            </a:r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77406" y="199522"/>
            <a:ext cx="3710355" cy="1095877"/>
          </a:xfrm>
        </p:spPr>
        <p:txBody>
          <a:bodyPr rtlCol="0"/>
          <a:lstStyle/>
          <a:p>
            <a:pPr algn="ctr" rtl="0"/>
            <a:endParaRPr lang="zh-CN" altLang="en-US"/>
          </a:p>
        </p:txBody>
      </p:sp>
      <p:pic>
        <p:nvPicPr>
          <p:cNvPr id="7" name="图片 6" descr="放大镜图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28238" y="1295418"/>
            <a:ext cx="685800" cy="68580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0631" y="1295399"/>
            <a:ext cx="10840914" cy="5369170"/>
          </a:xfrm>
        </p:spPr>
        <p:txBody>
          <a:bodyPr rtlCol="0">
            <a:normAutofit fontScale="92500" lnSpcReduction="20000"/>
          </a:bodyPr>
          <a:lstStyle/>
          <a:p>
            <a:r>
              <a:rPr lang="zh-CN" altLang="en-US" sz="3600" b="1" smtClean="0">
                <a:latin typeface="楷体" panose="02010609060101010101" pitchFamily="49" charset="-122"/>
                <a:ea typeface="楷体" panose="02010609060101010101" pitchFamily="49" charset="-122"/>
              </a:rPr>
              <a:t>“一条鞭法”的意义</a:t>
            </a:r>
            <a:endParaRPr lang="en-US" altLang="zh-CN" sz="3600" b="1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3000" b="1" smtClean="0">
                <a:latin typeface="楷体" panose="02010609060101010101" pitchFamily="49" charset="-122"/>
                <a:ea typeface="楷体" panose="02010609060101010101" pitchFamily="49" charset="-122"/>
              </a:rPr>
              <a:t>积</a:t>
            </a:r>
            <a:r>
              <a:rPr lang="zh-CN" altLang="en-US" sz="3000" b="1">
                <a:latin typeface="楷体" panose="02010609060101010101" pitchFamily="49" charset="-122"/>
                <a:ea typeface="楷体" panose="02010609060101010101" pitchFamily="49" charset="-122"/>
              </a:rPr>
              <a:t>极意义</a:t>
            </a:r>
            <a:endParaRPr lang="zh-CN" altLang="en-US" sz="30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一条鞭法后，役银编审单位由里甲扩大为州县，对里别之间民户负担畸轻畸重的现象有一定调节作用，使由赋役问题产生的阶级矛盾暂时得到缓解，有利于农业生产的发展。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一条鞭法的实行，使长期以来因徭役制对农民所形成的人身奴役关系有所削弱，农民获得较多的自由。另外，相对明初赋役制而言，一条鞭法较能适应社会经济的发展，对商品生产的发展具有一定促进作用。赋役的货币化，使较多的农村产品投入市场，促使自然经济进一步瓦解，为工商业的进一步发展创造了条件。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降低了课税成本，增加了朝廷赋税收入。实行一条鞭法以后，官府直接把赋役清单发给各户，各户直接把赋役交给官府，去除了里长和粮长的重役及痛苦和徇私舞弊、耗损公粮的弊端。由于以银纳税比以实物纳税运输轻便，使得赋役的缴纳、运输等也非常方便，节约了税收征纳成本，既提高了课税的行政效率，又提高了课税的经济效率。</a:t>
            </a:r>
            <a:r>
              <a:rPr lang="zh-CN" altLang="en-US" baseline="3000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一条鞭法在中国赋役制度史上是一件划时代的大事，它改变了历代“赋”与“役”平行的征收形式，统一了役法，简化了赋役制度，标志着赋税由实物为主向货币为主、征收种类由繁杂向简单的转变</a:t>
            </a:r>
            <a:r>
              <a:rPr lang="zh-CN" altLang="en-US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3000" b="1">
                <a:latin typeface="楷体" panose="02010609060101010101" pitchFamily="49" charset="-122"/>
                <a:ea typeface="楷体" panose="02010609060101010101" pitchFamily="49" charset="-122"/>
              </a:rPr>
              <a:t>消极意义</a:t>
            </a:r>
            <a:endParaRPr lang="zh-CN" altLang="en-US" sz="30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一条鞭法虽有其进步意义，但它是封建社会上层建筑的组成部分，仍然是为封建社会的基础服务的。它的实行是为了整理封建政权的财政。一条鞭法是一种改良主义的政策，是含有专业主义政权和豪绅地主斗争的性质。但是这个“改良”和“斗争”也是极其微弱的，连对当时豪绅地主优免权也要“除外”。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rtl="0">
              <a:buNone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0260623" y="609600"/>
            <a:ext cx="1266092" cy="1227992"/>
          </a:xfrm>
        </p:spPr>
        <p:txBody>
          <a:bodyPr rtlCol="0"/>
          <a:lstStyle/>
          <a:p>
            <a:pPr rtl="0"/>
            <a:endParaRPr lang="zh-CN" altLang="en-US"/>
          </a:p>
        </p:txBody>
      </p:sp>
      <p:sp>
        <p:nvSpPr>
          <p:cNvPr id="8" name="文本框 7">
            <a:hlinkClick r:id="rId1"/>
          </p:cNvPr>
          <p:cNvSpPr txBox="1"/>
          <p:nvPr/>
        </p:nvSpPr>
        <p:spPr>
          <a:xfrm>
            <a:off x="1793997" y="2353997"/>
            <a:ext cx="9096374" cy="19389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endParaRPr lang="zh-CN" altLang="en-US" sz="6000" u="sng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张居正改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3997" y="202497"/>
            <a:ext cx="8393356" cy="6295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支柱图标"/>
          <p:cNvPicPr/>
          <p:nvPr/>
        </p:nvPicPr>
        <p:blipFill>
          <a:blip r:embed="rId1"/>
          <a:stretch>
            <a:fillRect/>
          </a:stretch>
        </p:blipFill>
        <p:spPr>
          <a:xfrm>
            <a:off x="9577705" y="1524000"/>
            <a:ext cx="1905000" cy="1905000"/>
          </a:xfrm>
          <a:prstGeom prst="rect">
            <a:avLst/>
          </a:prstGeom>
          <a:ln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44062" y="1230922"/>
            <a:ext cx="9375287" cy="1012905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zh-CN" altLang="en-US" sz="5400" smtClean="0">
                <a:latin typeface="楷体" panose="02010609060101010101" pitchFamily="49" charset="-122"/>
                <a:ea typeface="楷体" panose="02010609060101010101" pitchFamily="49" charset="-122"/>
              </a:rPr>
              <a:t>“一条鞭法”（又称“条编法”）</a:t>
            </a:r>
            <a:endParaRPr lang="zh-CN" altLang="en-US" sz="5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35724" y="2597235"/>
            <a:ext cx="8683625" cy="3724433"/>
          </a:xfrm>
        </p:spPr>
        <p:txBody>
          <a:bodyPr rtlCol="0">
            <a:noAutofit/>
          </a:bodyPr>
          <a:lstStyle/>
          <a:p>
            <a:pPr algn="l"/>
            <a:r>
              <a:rPr lang="zh-CN" altLang="en-US" sz="2800" dirty="0"/>
              <a:t>大抵历代立法各有因时制宜之深意，而奉行不善率以病民，吏胥纵其奸，而闾阎受其困，虽复处除之诏屡颁，其及于民者能几何矣？苟无治人，虽以三代之良法，不足以致治</a:t>
            </a:r>
            <a:r>
              <a:rPr lang="zh-CN" altLang="en-US" sz="2800" dirty="0" smtClean="0"/>
              <a:t>。</a:t>
            </a:r>
            <a:r>
              <a:rPr lang="en-US" altLang="zh-CN" sz="2800" dirty="0" smtClean="0"/>
              <a:t>——《</a:t>
            </a:r>
            <a:r>
              <a:rPr lang="zh-CN" altLang="en-US" sz="2800" dirty="0" smtClean="0"/>
              <a:t>续文献通考</a:t>
            </a:r>
            <a:r>
              <a:rPr lang="en-US" altLang="zh-CN" sz="2800" dirty="0" smtClean="0"/>
              <a:t>》</a:t>
            </a:r>
            <a:endParaRPr lang="en-US" altLang="zh-CN" sz="2800" dirty="0" smtClean="0"/>
          </a:p>
          <a:p>
            <a:pPr algn="l"/>
            <a:endParaRPr lang="en-US" altLang="zh-CN" sz="21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/>
            <a:r>
              <a:rPr lang="zh-CN" altLang="en-US" sz="2800" dirty="0" smtClean="0"/>
              <a:t>国家没有足够能力与利益集团斗争，使其在中后期沦为一种剥削方式。</a:t>
            </a:r>
            <a:r>
              <a:rPr lang="en-US" altLang="zh-CN" sz="2800" dirty="0" smtClean="0"/>
              <a:t>——</a:t>
            </a:r>
            <a:r>
              <a:rPr lang="zh-CN" altLang="en-US" sz="2800" dirty="0" smtClean="0"/>
              <a:t>黄仁宇</a:t>
            </a:r>
            <a:endParaRPr lang="zh-CN" altLang="en-US" sz="2800" dirty="0"/>
          </a:p>
          <a:p>
            <a:pPr rtl="0"/>
            <a:endParaRPr lang="zh-CN" altLang="en-US" dirty="0"/>
          </a:p>
          <a:p>
            <a:pPr rtl="0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占位符 14"/>
          <p:cNvPicPr>
            <a:picLocks noGrp="1" noChangeAspect="1"/>
          </p:cNvPicPr>
          <p:nvPr>
            <p:ph type="pic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Gray">
          <a:xfrm>
            <a:off x="666028" y="1473276"/>
            <a:ext cx="5749425" cy="4491738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57974" y="582729"/>
            <a:ext cx="4848225" cy="1260000"/>
          </a:xfrm>
        </p:spPr>
        <p:txBody>
          <a:bodyPr rtlCol="0">
            <a:normAutofit/>
          </a:bodyPr>
          <a:lstStyle/>
          <a:p>
            <a:pPr algn="ctr" rtl="0"/>
            <a:r>
              <a:rPr lang="zh-CN" altLang="en-US" sz="4000" smtClean="0"/>
              <a:t>“一</a:t>
            </a:r>
            <a:r>
              <a:rPr lang="zh-CN" altLang="en-US" sz="4000"/>
              <a:t>条鞭</a:t>
            </a:r>
            <a:r>
              <a:rPr lang="zh-CN" altLang="en-US" sz="4000" smtClean="0"/>
              <a:t>法”背景</a:t>
            </a:r>
            <a:r>
              <a:rPr lang="en-US" altLang="zh-CN" sz="4000" b="1"/>
              <a:t> </a:t>
            </a:r>
            <a:r>
              <a:rPr lang="en-US" altLang="zh-CN" sz="4000" b="1" smtClean="0"/>
              <a:t>  </a:t>
            </a:r>
            <a:endParaRPr lang="zh-CN" altLang="en-US" sz="400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657974" y="1710845"/>
            <a:ext cx="4848225" cy="4109663"/>
          </a:xfrm>
        </p:spPr>
        <p:txBody>
          <a:bodyPr rtlCol="0">
            <a:noAutofit/>
          </a:bodyPr>
          <a:lstStyle/>
          <a:p>
            <a:r>
              <a:rPr lang="zh-CN" altLang="en-US" smtClean="0"/>
              <a:t>    中</a:t>
            </a:r>
            <a:r>
              <a:rPr lang="zh-CN" altLang="en-US"/>
              <a:t>国明代徭役原有里甲正役、均徭和杂泛差役。其中以里甲为主干，以户为基本单位，户又按丁粮多寡分为三等九则，作为编征差徭的依据。丁指十六至六十岁的合龄男丁，粮指田赋。粮之多寡取决于地亩，因而徭役之中也包含有一部分地亩税。这种徭役制的实行，以自耕农小土地所有制广泛存在及地权相对稳定为条件。明中叶后，土地兼并剧烈，地权高度集中，加以官绅包揽、大户诡寄、徭役日重、农民逃徙，里甲户丁和田额已多不实，政府财政收入减少。针对这种现象，不少人提出改革措施，国家从保证赋役出发，遂逐渐把编征徭役的重心由户丁转向田亩。商品经济的发展，货币作用的上升，也为推行“一条鞭法”这一变革创造了条件。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卷曲的页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1210" y="225071"/>
            <a:ext cx="1157288" cy="115728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22990" y="225071"/>
            <a:ext cx="1719617" cy="1030831"/>
          </a:xfrm>
        </p:spPr>
        <p:txBody>
          <a:bodyPr rtlCol="0"/>
          <a:lstStyle/>
          <a:p>
            <a:pPr rtl="0"/>
            <a:r>
              <a:rPr lang="zh-CN" altLang="en-US" smtClean="0"/>
              <a:t>简要概括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5835" y="1379415"/>
            <a:ext cx="3606312" cy="4794332"/>
          </a:xfrm>
        </p:spPr>
        <p:txBody>
          <a:bodyPr rtlCol="0">
            <a:noAutofit/>
          </a:bodyPr>
          <a:lstStyle/>
          <a:p>
            <a:pPr algn="l"/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“一条鞭法”是明</a:t>
            </a:r>
            <a:r>
              <a:rPr lang="zh-CN" altLang="en-US" smtClean="0">
                <a:latin typeface="楷体" panose="02010609060101010101" pitchFamily="49" charset="-122"/>
                <a:ea typeface="楷体" panose="02010609060101010101" pitchFamily="49" charset="-122"/>
              </a:rPr>
              <a:t>代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嘉靖</a:t>
            </a:r>
            <a:r>
              <a:rPr lang="zh-CN" altLang="en-US" smtClean="0">
                <a:latin typeface="楷体" panose="02010609060101010101" pitchFamily="49" charset="-122"/>
                <a:ea typeface="楷体" panose="02010609060101010101" pitchFamily="49" charset="-122"/>
              </a:rPr>
              <a:t>时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期确立的赋税及徭役制度，由桂萼在嘉靖</a:t>
            </a:r>
            <a:r>
              <a:rPr lang="zh-CN" altLang="en-US" smtClean="0">
                <a:latin typeface="楷体" panose="02010609060101010101" pitchFamily="49" charset="-122"/>
                <a:ea typeface="楷体" panose="02010609060101010101" pitchFamily="49" charset="-122"/>
              </a:rPr>
              <a:t>十年（</a:t>
            </a:r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</a:rPr>
              <a:t>1530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）提出，之后张居正于万历九年（</a:t>
            </a:r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</a:rPr>
              <a:t>1581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）推广到全国。新法规定：把各州县的田赋、徭役以及其他杂征总为一条，合并征收银两，按亩折算缴纳。这样大大简化了税制，方便征收税款。同时使地方官员难于作弊，进而增加财政收入。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/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“一条鞭法”上承唐代的两税法下启清代的摊丁入亩，是中国历史上具有深远历史影响的一次社会变革。既是明代社会矛盾激化的被动之举，也是中国古代商品经济发展到一定程度的主动选择。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rtl="0"/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Gray">
          <a:xfrm>
            <a:off x="5037992" y="1379415"/>
            <a:ext cx="6635262" cy="44147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11326" y="478791"/>
            <a:ext cx="2453053" cy="1260000"/>
          </a:xfrm>
        </p:spPr>
        <p:txBody>
          <a:bodyPr rtlCol="0">
            <a:normAutofit/>
          </a:bodyPr>
          <a:lstStyle/>
          <a:p>
            <a:pPr rtl="0"/>
            <a:r>
              <a:rPr lang="zh-CN" altLang="en-US" sz="4000"/>
              <a:t>一条鞭法</a:t>
            </a:r>
            <a:endParaRPr lang="zh-CN" altLang="en-US" sz="4000"/>
          </a:p>
        </p:txBody>
      </p:sp>
      <p:pic>
        <p:nvPicPr>
          <p:cNvPr id="24" name="图片 23" descr="日历图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5770" y="762701"/>
            <a:ext cx="742950" cy="742950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75543" y="1869600"/>
            <a:ext cx="10840914" cy="2041485"/>
          </a:xfrm>
        </p:spPr>
        <p:txBody>
          <a:bodyPr rtlCol="0"/>
          <a:lstStyle/>
          <a:p>
            <a:r>
              <a:rPr lang="zh-CN" altLang="en-US" sz="2400"/>
              <a:t>据</a:t>
            </a:r>
            <a:r>
              <a:rPr lang="en-US" altLang="zh-CN" sz="2400"/>
              <a:t>《</a:t>
            </a:r>
            <a:r>
              <a:rPr lang="zh-CN" altLang="en-US" sz="2400"/>
              <a:t>明史</a:t>
            </a:r>
            <a:r>
              <a:rPr lang="en-US" altLang="zh-CN" sz="2400"/>
              <a:t>》</a:t>
            </a:r>
            <a:r>
              <a:rPr lang="zh-CN" altLang="en-US" sz="2400"/>
              <a:t>记载：合并赋役，将田赋和各种名目的徭役合并一起征收，同时将部分丁役负担摊入田亩。将过去按户、丁出办徭役，改为据丁数和田粮摊派；赋役负担除政府需要征收米麦以外的，一律折收银两；农民及各种负担力役户可以出钱代役，力役由官府雇人承应；赋役征收由地方官吏直接办理，废除了原来通过粮长、里长办理征解赋役的“民收民解”制，改为“官收官解”制。</a:t>
            </a:r>
            <a:endParaRPr lang="zh-CN" altLang="en-US" sz="2400"/>
          </a:p>
        </p:txBody>
      </p:sp>
      <p:sp>
        <p:nvSpPr>
          <p:cNvPr id="9" name="文本占位符 8"/>
          <p:cNvSpPr>
            <a:spLocks noGrp="1"/>
          </p:cNvSpPr>
          <p:nvPr>
            <p:ph type="body" idx="13"/>
          </p:nvPr>
        </p:nvSpPr>
        <p:spPr>
          <a:xfrm>
            <a:off x="614245" y="5441507"/>
            <a:ext cx="10840914" cy="502126"/>
          </a:xfrm>
        </p:spPr>
        <p:txBody>
          <a:bodyPr rtlCol="0"/>
          <a:lstStyle/>
          <a:p>
            <a:pPr rtl="0"/>
            <a:r>
              <a:rPr lang="zh-CN" altLang="en-US" smtClean="0"/>
              <a:t>一条鞭法的历史进程</a:t>
            </a:r>
            <a:endParaRPr lang="zh-CN" altLang="en-US"/>
          </a:p>
        </p:txBody>
      </p:sp>
      <p:sp>
        <p:nvSpPr>
          <p:cNvPr id="32" name="文本占位符 31"/>
          <p:cNvSpPr>
            <a:spLocks noGrp="1"/>
          </p:cNvSpPr>
          <p:nvPr>
            <p:ph type="body" sz="quarter" idx="14"/>
          </p:nvPr>
        </p:nvSpPr>
        <p:spPr>
          <a:xfrm>
            <a:off x="1204181" y="4011092"/>
            <a:ext cx="1548383" cy="959003"/>
          </a:xfrm>
        </p:spPr>
        <p:txBody>
          <a:bodyPr rtlCol="0"/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zh-CN" altLang="en-US" sz="2000"/>
              <a:t>均平里甲法</a:t>
            </a:r>
            <a:endParaRPr lang="en-US" altLang="zh-CN" sz="200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zh-CN" altLang="en-US" sz="2000"/>
              <a:t>潘季驯</a:t>
            </a:r>
            <a:endParaRPr lang="zh-CN" altLang="en-US" sz="2000"/>
          </a:p>
          <a:p>
            <a:pPr rtl="0">
              <a:lnSpc>
                <a:spcPct val="120000"/>
              </a:lnSpc>
              <a:spcAft>
                <a:spcPts val="0"/>
              </a:spcAft>
            </a:pPr>
            <a:endParaRPr lang="en-US" altLang="zh-CN" dirty="0"/>
          </a:p>
        </p:txBody>
      </p:sp>
      <p:sp>
        <p:nvSpPr>
          <p:cNvPr id="11" name="椭圆形 9" descr="装饰元素"/>
          <p:cNvSpPr>
            <a:spLocks noChangeArrowheads="1"/>
          </p:cNvSpPr>
          <p:nvPr/>
        </p:nvSpPr>
        <p:spPr bwMode="auto">
          <a:xfrm>
            <a:off x="1711580" y="4954812"/>
            <a:ext cx="252000" cy="252000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 w="9525">
            <a:solidFill>
              <a:schemeClr val="bg2">
                <a:lumMod val="75000"/>
                <a:lumOff val="25000"/>
              </a:schemeClr>
            </a:solidFill>
          </a:ln>
          <a:effectLst>
            <a:glow rad="63500">
              <a:schemeClr val="bg2">
                <a:lumMod val="75000"/>
                <a:lumOff val="25000"/>
                <a:alpha val="40000"/>
              </a:schemeClr>
            </a:glow>
          </a:effectLst>
        </p:spPr>
        <p:txBody>
          <a:bodyPr rtlCol="0"/>
          <a:lstStyle/>
          <a:p>
            <a:pPr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文本占位符 32"/>
          <p:cNvSpPr>
            <a:spLocks noGrp="1"/>
          </p:cNvSpPr>
          <p:nvPr>
            <p:ph type="body" sz="quarter" idx="15"/>
          </p:nvPr>
        </p:nvSpPr>
        <p:spPr>
          <a:xfrm>
            <a:off x="2941624" y="4016447"/>
            <a:ext cx="1310050" cy="959003"/>
          </a:xfrm>
        </p:spPr>
        <p:txBody>
          <a:bodyPr rtlCol="0"/>
          <a:lstStyle/>
          <a:p>
            <a:pPr rtl="0">
              <a:lnSpc>
                <a:spcPct val="120000"/>
              </a:lnSpc>
              <a:spcAft>
                <a:spcPts val="0"/>
              </a:spcAft>
            </a:pPr>
            <a:endParaRPr lang="en-US" altLang="zh-CN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6"/>
          </p:nvPr>
        </p:nvSpPr>
        <p:spPr>
          <a:xfrm>
            <a:off x="4440734" y="4037247"/>
            <a:ext cx="2610809" cy="959003"/>
          </a:xfrm>
        </p:spPr>
        <p:txBody>
          <a:bodyPr rtlCol="0"/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/>
              <a:t>[</a:t>
            </a:r>
            <a:r>
              <a:rPr lang="zh-CN" altLang="en-US" sz="2000"/>
              <a:t>嘉靖十年（</a:t>
            </a:r>
            <a:r>
              <a:rPr lang="en-US" altLang="zh-CN" sz="2000"/>
              <a:t>1530</a:t>
            </a:r>
            <a:r>
              <a:rPr lang="zh-CN" altLang="en-US" sz="2000"/>
              <a:t>）年</a:t>
            </a:r>
            <a:r>
              <a:rPr lang="en-US" altLang="zh-CN" sz="2000"/>
              <a:t>]</a:t>
            </a:r>
            <a:endParaRPr lang="en-US" altLang="zh-CN" sz="200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zh-CN" altLang="en-US" sz="2000"/>
              <a:t>桂萼提出一条鞭法</a:t>
            </a:r>
            <a:endParaRPr lang="zh-CN" altLang="en-US" sz="200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zh-CN" altLang="en-US" dirty="0"/>
          </a:p>
        </p:txBody>
      </p:sp>
      <p:sp>
        <p:nvSpPr>
          <p:cNvPr id="16" name="椭圆形 19" descr="装饰元素"/>
          <p:cNvSpPr>
            <a:spLocks noChangeArrowheads="1"/>
          </p:cNvSpPr>
          <p:nvPr/>
        </p:nvSpPr>
        <p:spPr bwMode="auto">
          <a:xfrm>
            <a:off x="5897237" y="4954812"/>
            <a:ext cx="252000" cy="252000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2">
                <a:lumMod val="75000"/>
                <a:lumOff val="25000"/>
              </a:schemeClr>
            </a:solidFill>
          </a:ln>
          <a:effectLst>
            <a:glow rad="63500">
              <a:schemeClr val="bg2">
                <a:lumMod val="75000"/>
                <a:lumOff val="25000"/>
                <a:alpha val="40000"/>
              </a:schemeClr>
            </a:glow>
          </a:effectLst>
        </p:spPr>
        <p:txBody>
          <a:bodyPr rtlCol="0"/>
          <a:lstStyle/>
          <a:p>
            <a:pPr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文本占位符 34"/>
          <p:cNvSpPr>
            <a:spLocks noGrp="1"/>
          </p:cNvSpPr>
          <p:nvPr>
            <p:ph type="body" sz="quarter" idx="17"/>
          </p:nvPr>
        </p:nvSpPr>
        <p:spPr>
          <a:xfrm>
            <a:off x="7127281" y="4041926"/>
            <a:ext cx="1502876" cy="959003"/>
          </a:xfrm>
        </p:spPr>
        <p:txBody>
          <a:bodyPr rtlCol="0"/>
          <a:lstStyle/>
          <a:p>
            <a:pPr>
              <a:lnSpc>
                <a:spcPct val="120000"/>
              </a:lnSpc>
              <a:spcAft>
                <a:spcPts val="0"/>
              </a:spcAft>
            </a:pP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8"/>
          </p:nvPr>
        </p:nvSpPr>
        <p:spPr>
          <a:xfrm>
            <a:off x="8781632" y="3995809"/>
            <a:ext cx="2602523" cy="959003"/>
          </a:xfrm>
        </p:spPr>
        <p:txBody>
          <a:bodyPr rtlCol="0"/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smtClean="0"/>
              <a:t>[</a:t>
            </a:r>
            <a:r>
              <a:rPr lang="zh-CN" altLang="en-US" sz="2000"/>
              <a:t>万历</a:t>
            </a:r>
            <a:r>
              <a:rPr lang="zh-CN" altLang="en-US" sz="2000" smtClean="0"/>
              <a:t>九年（</a:t>
            </a:r>
            <a:r>
              <a:rPr lang="en-US" altLang="zh-CN" sz="2000"/>
              <a:t>1581</a:t>
            </a:r>
            <a:r>
              <a:rPr lang="zh-CN" altLang="en-US" sz="2000"/>
              <a:t>）</a:t>
            </a:r>
            <a:r>
              <a:rPr lang="zh-CN" altLang="en-US" sz="2000" smtClean="0"/>
              <a:t>年</a:t>
            </a:r>
            <a:r>
              <a:rPr lang="en-US" altLang="zh-CN" sz="2000" smtClean="0"/>
              <a:t>]</a:t>
            </a:r>
            <a:endParaRPr lang="en-US" altLang="zh-CN" sz="2000" smtClean="0"/>
          </a:p>
          <a:p>
            <a:pPr rtl="0">
              <a:lnSpc>
                <a:spcPct val="120000"/>
              </a:lnSpc>
              <a:spcAft>
                <a:spcPts val="0"/>
              </a:spcAft>
            </a:pPr>
            <a:r>
              <a:rPr lang="zh-CN" altLang="en-US" sz="2000"/>
              <a:t>张居</a:t>
            </a:r>
            <a:r>
              <a:rPr lang="zh-CN" altLang="en-US" sz="2000" smtClean="0"/>
              <a:t>正推广一条鞭法</a:t>
            </a:r>
            <a:endParaRPr lang="en-US" altLang="zh-CN" sz="2000" dirty="0"/>
          </a:p>
        </p:txBody>
      </p:sp>
      <p:sp>
        <p:nvSpPr>
          <p:cNvPr id="13" name="椭圆形 11" descr="装饰元素"/>
          <p:cNvSpPr>
            <a:spLocks noChangeArrowheads="1"/>
          </p:cNvSpPr>
          <p:nvPr/>
        </p:nvSpPr>
        <p:spPr bwMode="auto">
          <a:xfrm>
            <a:off x="10005646" y="4932074"/>
            <a:ext cx="288000" cy="288000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 w="15875">
            <a:solidFill>
              <a:schemeClr val="bg2">
                <a:lumMod val="50000"/>
                <a:lumOff val="50000"/>
              </a:schemeClr>
            </a:solidFill>
          </a:ln>
          <a:effectLst>
            <a:glow rad="101600">
              <a:schemeClr val="bg2">
                <a:lumMod val="75000"/>
                <a:lumOff val="25000"/>
                <a:alpha val="60000"/>
              </a:schemeClr>
            </a:glow>
          </a:effectLst>
        </p:spPr>
        <p:txBody>
          <a:bodyPr rtlCol="0"/>
          <a:lstStyle/>
          <a:p>
            <a:pPr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7" descr="日程表"/>
          <p:cNvSpPr>
            <a:spLocks noChangeArrowheads="1"/>
          </p:cNvSpPr>
          <p:nvPr/>
        </p:nvSpPr>
        <p:spPr bwMode="auto">
          <a:xfrm>
            <a:off x="1837580" y="5080812"/>
            <a:ext cx="8424000" cy="20638"/>
          </a:xfrm>
          <a:prstGeom prst="rect">
            <a:avLst/>
          </a:prstGeom>
          <a:solidFill>
            <a:schemeClr val="tx1">
              <a:lumMod val="50000"/>
            </a:schemeClr>
          </a:solidFill>
          <a:ln w="9525">
            <a:noFill/>
            <a:miter lim="800000"/>
          </a:ln>
        </p:spPr>
        <p:txBody>
          <a:bodyPr rtlCol="0"/>
          <a:lstStyle/>
          <a:p>
            <a:pPr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400" smtClean="0"/>
              <a:t>“一条鞭法”实施过程：</a:t>
            </a:r>
            <a:endParaRPr lang="zh-CN" altLang="en-US" sz="5400"/>
          </a:p>
        </p:txBody>
      </p:sp>
      <p:sp>
        <p:nvSpPr>
          <p:cNvPr id="4" name="矩形 3"/>
          <p:cNvSpPr/>
          <p:nvPr/>
        </p:nvSpPr>
        <p:spPr>
          <a:xfrm>
            <a:off x="685801" y="1776045"/>
            <a:ext cx="10920045" cy="4765431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</a:rPr>
              <a:t>首次提出</a:t>
            </a:r>
            <a:endParaRPr lang="en-US" altLang="zh-CN" sz="200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smtClean="0">
                <a:latin typeface="楷体" panose="02010609060101010101" pitchFamily="49" charset="-122"/>
                <a:ea typeface="楷体" panose="02010609060101010101" pitchFamily="49" charset="-122"/>
              </a:rPr>
              <a:t>嘉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靖九年</a:t>
            </a:r>
            <a:r>
              <a:rPr lang="zh-CN" altLang="en-US" sz="2000" smtClean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000" smtClean="0">
                <a:latin typeface="楷体" panose="02010609060101010101" pitchFamily="49" charset="-122"/>
                <a:ea typeface="楷体" panose="02010609060101010101" pitchFamily="49" charset="-122"/>
              </a:rPr>
              <a:t>1530</a:t>
            </a:r>
            <a:r>
              <a:rPr lang="zh-CN" altLang="en-US" sz="2000" smtClean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，户部尚书梁材根据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hlinkClick r:id="rId1"/>
              </a:rPr>
              <a:t>桂萼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关于“编审徭役”的奏疏，提出革除赋役弊病的方案：“合将十甲丁粮总于一里，各里丁粮总于一州一县，各州县丁粮总于一府，各府丁粮总于一布政司。而布政司通将一省丁粮均派一省徭役，内量除优免之数，每粮一石编银若干，每丁审银若干，斟酌繁简，通融科派，造定册籍”。嘉靖十年（</a:t>
            </a:r>
            <a:r>
              <a:rPr lang="en-US" altLang="zh-CN" sz="2000">
                <a:latin typeface="楷体" panose="02010609060101010101" pitchFamily="49" charset="-122"/>
                <a:ea typeface="楷体" panose="02010609060101010101" pitchFamily="49" charset="-122"/>
              </a:rPr>
              <a:t>1531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），御史傅汉臣把这种“通计一省丁粮，均派一省徭役”的方法称为“一条编法”，也即后来的“一条鞭法”。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</a:rPr>
              <a:t>开始试行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实行较早的首推赋役繁重的南直隶（约今江苏、安徽）和浙江省，其次为江西、福建、广东和广西，但这时也只限于某些府、州、县，并未普遍实行。由于赋役改革触及官绅地主的经济利益，阻力较大，在开始时期进展较慢，由嘉靖四十年至穆宗隆庆（</a:t>
            </a:r>
            <a:r>
              <a:rPr lang="en-US" altLang="zh-CN" sz="2000">
                <a:latin typeface="楷体" panose="02010609060101010101" pitchFamily="49" charset="-122"/>
                <a:ea typeface="楷体" panose="02010609060101010101" pitchFamily="49" charset="-122"/>
              </a:rPr>
              <a:t>1567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～</a:t>
            </a:r>
            <a:r>
              <a:rPr lang="en-US" altLang="zh-CN" sz="2000">
                <a:latin typeface="楷体" panose="02010609060101010101" pitchFamily="49" charset="-122"/>
                <a:ea typeface="楷体" panose="02010609060101010101" pitchFamily="49" charset="-122"/>
              </a:rPr>
              <a:t>1572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）的十多年间始逐渐推广</a:t>
            </a:r>
            <a:r>
              <a:rPr lang="zh-CN" altLang="en-US" sz="200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</a:rPr>
              <a:t>推行全国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张居正在万历六年（</a:t>
            </a:r>
            <a:r>
              <a:rPr lang="en-US" altLang="zh-CN" sz="2000">
                <a:latin typeface="楷体" panose="02010609060101010101" pitchFamily="49" charset="-122"/>
                <a:ea typeface="楷体" panose="02010609060101010101" pitchFamily="49" charset="-122"/>
              </a:rPr>
              <a:t>1578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）下令清丈全国土地，清查溢额脱漏，并限三年完成。结果国家掌握的田亩数达七百一万三千九百七十六顷，比弘治时征税田额增三百万顷。在这个基础上，于万历九年（</a:t>
            </a:r>
            <a:r>
              <a:rPr lang="en-US" altLang="zh-CN" sz="2000">
                <a:latin typeface="楷体" panose="02010609060101010101" pitchFamily="49" charset="-122"/>
                <a:ea typeface="楷体" panose="02010609060101010101" pitchFamily="49" charset="-122"/>
              </a:rPr>
              <a:t>1581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）采用一条鞭法，作为全国通行的制度。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39741" y="365968"/>
            <a:ext cx="6238874" cy="1260000"/>
          </a:xfrm>
        </p:spPr>
        <p:txBody>
          <a:bodyPr rtlCol="0"/>
          <a:lstStyle/>
          <a:p>
            <a:pPr algn="ctr" rtl="0"/>
            <a:r>
              <a:rPr lang="zh-CN" altLang="en-US" sz="4800" smtClean="0">
                <a:latin typeface="楷体" panose="02010609060101010101" pitchFamily="49" charset="-122"/>
                <a:ea typeface="楷体" panose="02010609060101010101" pitchFamily="49" charset="-122"/>
              </a:rPr>
              <a:t>张居正</a:t>
            </a:r>
            <a:endParaRPr lang="zh-CN" altLang="en-US" sz="48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32492" y="1625967"/>
            <a:ext cx="6765682" cy="4686909"/>
          </a:xfrm>
        </p:spPr>
        <p:txBody>
          <a:bodyPr rtlCol="0">
            <a:normAutofit fontScale="92500" lnSpcReduction="20000"/>
          </a:bodyPr>
          <a:lstStyle/>
          <a:p>
            <a:pPr algn="l"/>
            <a:r>
              <a:rPr lang="zh-CN" altLang="en-US" sz="1900"/>
              <a:t>张居正（</a:t>
            </a:r>
            <a:r>
              <a:rPr lang="en-US" altLang="zh-CN" sz="1900"/>
              <a:t>1525</a:t>
            </a:r>
            <a:r>
              <a:rPr lang="zh-CN" altLang="en-US" sz="1900"/>
              <a:t>年</a:t>
            </a:r>
            <a:r>
              <a:rPr lang="en-US" altLang="zh-CN" sz="1900"/>
              <a:t>5</a:t>
            </a:r>
            <a:r>
              <a:rPr lang="zh-CN" altLang="en-US" sz="1900"/>
              <a:t>月</a:t>
            </a:r>
            <a:r>
              <a:rPr lang="en-US" altLang="zh-CN" sz="1900"/>
              <a:t>26</a:t>
            </a:r>
            <a:r>
              <a:rPr lang="zh-CN" altLang="en-US" sz="1900"/>
              <a:t>日－</a:t>
            </a:r>
            <a:r>
              <a:rPr lang="en-US" altLang="zh-CN" sz="1900"/>
              <a:t>1582</a:t>
            </a:r>
            <a:r>
              <a:rPr lang="zh-CN" altLang="en-US" sz="1900"/>
              <a:t>年</a:t>
            </a:r>
            <a:r>
              <a:rPr lang="en-US" altLang="zh-CN" sz="1900"/>
              <a:t>7</a:t>
            </a:r>
            <a:r>
              <a:rPr lang="zh-CN" altLang="en-US" sz="1900"/>
              <a:t>月</a:t>
            </a:r>
            <a:r>
              <a:rPr lang="en-US" altLang="zh-CN" sz="1900"/>
              <a:t>9</a:t>
            </a:r>
            <a:r>
              <a:rPr lang="zh-CN" altLang="en-US" sz="1900"/>
              <a:t>日），男，汉族，字叔</a:t>
            </a:r>
            <a:r>
              <a:rPr lang="zh-CN" altLang="en-US" sz="1900" smtClean="0"/>
              <a:t>大，号</a:t>
            </a:r>
            <a:r>
              <a:rPr lang="zh-CN" altLang="en-US" sz="1900"/>
              <a:t>太岳，幼名张白圭，湖广荆州卫（今湖北省荆州市）军</a:t>
            </a:r>
            <a:r>
              <a:rPr lang="zh-CN" altLang="en-US" sz="1900" smtClean="0"/>
              <a:t>籍。</a:t>
            </a:r>
            <a:r>
              <a:rPr lang="zh-CN" altLang="en-US" sz="1900"/>
              <a:t>生于江陵县（今湖北省荆州市</a:t>
            </a:r>
            <a:r>
              <a:rPr lang="zh-CN" altLang="en-US" sz="1900" smtClean="0"/>
              <a:t>），</a:t>
            </a:r>
            <a:r>
              <a:rPr lang="zh-CN" altLang="en-US" sz="1900"/>
              <a:t>故称之“张江陵”。明朝政治家、改革家、内阁首辅，辅佐明万历皇帝朱翊钧进行“万历新政”，史称“张居正改革”。</a:t>
            </a:r>
            <a:r>
              <a:rPr lang="zh-CN" altLang="en-US" sz="1900" baseline="30000"/>
              <a:t> </a:t>
            </a:r>
            <a:r>
              <a:rPr lang="zh-CN" altLang="en-US" sz="1900"/>
              <a:t>  </a:t>
            </a:r>
            <a:endParaRPr lang="zh-CN" altLang="en-US" sz="1900"/>
          </a:p>
          <a:p>
            <a:pPr algn="l"/>
            <a:r>
              <a:rPr lang="zh-CN" altLang="en-US" sz="1900"/>
              <a:t>嘉靖二十六年（</a:t>
            </a:r>
            <a:r>
              <a:rPr lang="en-US" altLang="zh-CN" sz="1900"/>
              <a:t>1547</a:t>
            </a:r>
            <a:r>
              <a:rPr lang="zh-CN" altLang="en-US" sz="1900"/>
              <a:t>）进士。隆庆元年（</a:t>
            </a:r>
            <a:r>
              <a:rPr lang="en-US" altLang="zh-CN" sz="1900"/>
              <a:t>1567</a:t>
            </a:r>
            <a:r>
              <a:rPr lang="zh-CN" altLang="en-US" sz="1900"/>
              <a:t>）任吏部左侍郎兼东阁大学士，后迁任内阁次辅，为吏部尚书、建极殿大学士。隆庆六年（</a:t>
            </a:r>
            <a:r>
              <a:rPr lang="en-US" altLang="zh-CN" sz="1900"/>
              <a:t>1572</a:t>
            </a:r>
            <a:r>
              <a:rPr lang="zh-CN" altLang="en-US" sz="1900"/>
              <a:t>）代高拱为内阁首辅，晋中极殿大学士</a:t>
            </a:r>
            <a:r>
              <a:rPr lang="zh-CN" altLang="en-US" sz="1900" smtClean="0"/>
              <a:t>，一</a:t>
            </a:r>
            <a:r>
              <a:rPr lang="zh-CN" altLang="en-US" sz="1900"/>
              <a:t>切军政大事均由张居正主持裁决，任内阁首辅十年，实行一系列改革措施。财政上，清仗田地、推行“</a:t>
            </a:r>
            <a:r>
              <a:rPr lang="zh-CN" altLang="en-US" sz="1900">
                <a:hlinkClick r:id="rId1"/>
              </a:rPr>
              <a:t>一条鞭法</a:t>
            </a:r>
            <a:r>
              <a:rPr lang="zh-CN" altLang="en-US" sz="1900"/>
              <a:t>”，总括赋、役，皆以银缴，</a:t>
            </a:r>
            <a:r>
              <a:rPr lang="en-US" altLang="zh-CN" sz="1900"/>
              <a:t>"</a:t>
            </a:r>
            <a:r>
              <a:rPr lang="zh-CN" altLang="en-US" sz="1900"/>
              <a:t>太仓粟可支十年，周寺积金， 至四百余万</a:t>
            </a:r>
            <a:r>
              <a:rPr lang="en-US" altLang="zh-CN" sz="1900"/>
              <a:t>"</a:t>
            </a:r>
            <a:r>
              <a:rPr lang="zh-CN" altLang="en-US" sz="1900"/>
              <a:t>；军事上，任用戚继光、李成梁等名将镇北边，用凌云翼、殷正茂等平定西南叛乱；吏治上，实行综核名实，采取“</a:t>
            </a:r>
            <a:r>
              <a:rPr lang="zh-CN" altLang="en-US" sz="1900">
                <a:hlinkClick r:id="rId2"/>
              </a:rPr>
              <a:t>考成法</a:t>
            </a:r>
            <a:r>
              <a:rPr lang="zh-CN" altLang="en-US" sz="1900"/>
              <a:t>”考核各级官吏，“虽万里外，朝下而夕奉行”，政体为之肃然。</a:t>
            </a:r>
            <a:endParaRPr lang="zh-CN" altLang="en-US" sz="1900"/>
          </a:p>
          <a:p>
            <a:pPr algn="l"/>
            <a:r>
              <a:rPr lang="zh-CN" altLang="en-US" sz="1900"/>
              <a:t>万历十年（</a:t>
            </a:r>
            <a:r>
              <a:rPr lang="en-US" altLang="zh-CN" sz="1900"/>
              <a:t>1582</a:t>
            </a:r>
            <a:r>
              <a:rPr lang="zh-CN" altLang="en-US" sz="1900"/>
              <a:t>）六月病逝，享年五十八岁，赠上柱国，谥文忠（后均被褫夺）。明代唯一生前被授予太傅、太师的文官。死后被明神宗抄家，至明熹宗天启二年（</a:t>
            </a:r>
            <a:r>
              <a:rPr lang="en-US" altLang="zh-CN" sz="1900"/>
              <a:t>1622</a:t>
            </a:r>
            <a:r>
              <a:rPr lang="zh-CN" altLang="en-US" sz="1900"/>
              <a:t>年）恢复名誉。著有</a:t>
            </a:r>
            <a:r>
              <a:rPr lang="en-US" altLang="zh-CN" sz="1900"/>
              <a:t>《</a:t>
            </a:r>
            <a:r>
              <a:rPr lang="zh-CN" altLang="en-US" sz="1900"/>
              <a:t>张太岳集</a:t>
            </a:r>
            <a:r>
              <a:rPr lang="en-US" altLang="zh-CN" sz="1900"/>
              <a:t>》《</a:t>
            </a:r>
            <a:r>
              <a:rPr lang="zh-CN" altLang="en-US" sz="1900"/>
              <a:t>书经直解</a:t>
            </a:r>
            <a:r>
              <a:rPr lang="en-US" altLang="zh-CN" sz="1900"/>
              <a:t>》《</a:t>
            </a:r>
            <a:r>
              <a:rPr lang="zh-CN" altLang="en-US" sz="1900"/>
              <a:t>帝鉴图说</a:t>
            </a:r>
            <a:r>
              <a:rPr lang="en-US" altLang="zh-CN" sz="1900"/>
              <a:t>》</a:t>
            </a:r>
            <a:r>
              <a:rPr lang="zh-CN" altLang="en-US" sz="1900"/>
              <a:t>等。</a:t>
            </a:r>
            <a:endParaRPr lang="zh-CN" altLang="en-US" sz="1900"/>
          </a:p>
          <a:p>
            <a:pPr algn="l" rtl="0"/>
            <a:endParaRPr lang="zh-CN" altLang="en-US"/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Gray">
          <a:xfrm>
            <a:off x="8100149" y="1028700"/>
            <a:ext cx="3461736" cy="520260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2371" y="134815"/>
            <a:ext cx="10840914" cy="1260000"/>
          </a:xfrm>
        </p:spPr>
        <p:txBody>
          <a:bodyPr rtlCol="0">
            <a:normAutofit/>
          </a:bodyPr>
          <a:lstStyle/>
          <a:p>
            <a:pPr rtl="0"/>
            <a:r>
              <a:rPr lang="zh-CN" altLang="en-US" sz="4800" smtClean="0">
                <a:latin typeface="楷体" panose="02010609060101010101" pitchFamily="49" charset="-122"/>
                <a:ea typeface="楷体" panose="02010609060101010101" pitchFamily="49" charset="-122"/>
              </a:rPr>
              <a:t>“一条鞭法”内容</a:t>
            </a:r>
            <a:endParaRPr lang="zh-CN" altLang="en-US" sz="48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" name="图片 9" descr="小木槌图标 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41036" y="223240"/>
            <a:ext cx="1171575" cy="1171575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1" y="1266093"/>
            <a:ext cx="10937629" cy="5398476"/>
          </a:xfrm>
        </p:spPr>
        <p:txBody>
          <a:bodyPr rtlCol="0">
            <a:normAutofit fontScale="85000" lnSpcReduction="20000"/>
          </a:bodyPr>
          <a:lstStyle/>
          <a:p>
            <a:pPr marL="0" indent="0">
              <a:buNone/>
            </a:pPr>
            <a:r>
              <a:rPr lang="zh-CN" altLang="en-US" sz="2600" b="1" smtClean="0"/>
              <a:t>（</a:t>
            </a:r>
            <a:r>
              <a:rPr lang="en-US" altLang="zh-CN" sz="2600" b="1"/>
              <a:t>1</a:t>
            </a:r>
            <a:r>
              <a:rPr lang="zh-CN" altLang="en-US" sz="2600" b="1"/>
              <a:t>）清丈土地，扩大征收面，使税赋相对均平。</a:t>
            </a:r>
            <a:endParaRPr lang="zh-CN" altLang="en-US" sz="2600"/>
          </a:p>
          <a:p>
            <a:pPr marL="0" indent="0">
              <a:buNone/>
            </a:pPr>
            <a:r>
              <a:rPr lang="zh-CN" altLang="en-US" sz="2600" smtClean="0"/>
              <a:t>    针</a:t>
            </a:r>
            <a:r>
              <a:rPr lang="zh-CN" altLang="en-US" sz="2600"/>
              <a:t>对当时存在的占地多者田增而税减的情况，只有从清丈土地入手，才能做到赋役均平。仅据部分清丈的结果，就增加了土地</a:t>
            </a:r>
            <a:r>
              <a:rPr lang="en-US" altLang="zh-CN" sz="2600"/>
              <a:t>2.8</a:t>
            </a:r>
            <a:r>
              <a:rPr lang="zh-CN" altLang="en-US" sz="2600"/>
              <a:t>亿亩，使不少地主隐瞒的土地缴了税。</a:t>
            </a:r>
            <a:endParaRPr lang="zh-CN" altLang="en-US" sz="2600"/>
          </a:p>
          <a:p>
            <a:pPr marL="0" indent="0">
              <a:buNone/>
            </a:pPr>
            <a:r>
              <a:rPr lang="zh-CN" altLang="en-US" sz="2600" b="1"/>
              <a:t>（</a:t>
            </a:r>
            <a:r>
              <a:rPr lang="en-US" altLang="zh-CN" sz="2600" b="1"/>
              <a:t>2</a:t>
            </a:r>
            <a:r>
              <a:rPr lang="zh-CN" altLang="en-US" sz="2600" b="1"/>
              <a:t>）统一赋役，限制苛扰，使税赋趋于稳定。</a:t>
            </a:r>
            <a:endParaRPr lang="zh-CN" altLang="en-US" sz="2600"/>
          </a:p>
          <a:p>
            <a:pPr marL="0" indent="0">
              <a:buNone/>
            </a:pPr>
            <a:r>
              <a:rPr lang="zh-CN" altLang="en-US" sz="2600" smtClean="0"/>
              <a:t>    实</a:t>
            </a:r>
            <a:r>
              <a:rPr lang="zh-CN" altLang="en-US" sz="2600"/>
              <a:t>行一条鞭法以前是赋役分开。赋以田亩纳课，役以户丁征集，赋役之外还有名目繁多的方物、土贡之类的额外加派。实行一条鞭法以后，全部简并为一体。将赋归于地，计亩征收；把力役改为雇役，由政府雇人代役。由于赋役统一，各级官吏难以巧以名目。因此，丛弊为之一清，使税赋趋向稳定，农民得以稍安</a:t>
            </a:r>
            <a:r>
              <a:rPr lang="zh-CN" altLang="en-US" sz="2600" smtClean="0"/>
              <a:t>。</a:t>
            </a:r>
            <a:endParaRPr lang="zh-CN" altLang="en-US" sz="2600"/>
          </a:p>
          <a:p>
            <a:pPr marL="0" indent="0">
              <a:buNone/>
            </a:pPr>
            <a:r>
              <a:rPr lang="zh-CN" altLang="en-US" sz="2600" b="1"/>
              <a:t>（</a:t>
            </a:r>
            <a:r>
              <a:rPr lang="en-US" altLang="zh-CN" sz="2600" b="1"/>
              <a:t>3</a:t>
            </a:r>
            <a:r>
              <a:rPr lang="zh-CN" altLang="en-US" sz="2600" b="1"/>
              <a:t>）计亩征银，官收官解，使征收办法更加完备。</a:t>
            </a:r>
            <a:endParaRPr lang="zh-CN" altLang="en-US" sz="2600"/>
          </a:p>
          <a:p>
            <a:pPr marL="0" indent="0">
              <a:buNone/>
            </a:pPr>
            <a:r>
              <a:rPr lang="zh-CN" altLang="en-US" sz="2600" smtClean="0"/>
              <a:t>    我</a:t>
            </a:r>
            <a:r>
              <a:rPr lang="zh-CN" altLang="en-US" sz="2600"/>
              <a:t>国古代田赋，唐以前基本上都是征实。唐代两税法虽以货币计算，但缴纳仍折实物。宋代征税，只是偶有折银。元代科差虽行色银，但积粮仍为谷粟实物。唯自明代一条鞭法实行以后，不仅差役全部改为银差，而且田赋除苏杭等少数地区仍征实物以供皇室食用之外，其余也均已一律改征折色，即折为色银。与此同时，赋役征课也不再由里长、粮长办理，改由地方官吏直接征收，解缴入库。从此，不按实物征课，省却了输送储存之费；不由保甲人员代办征解，免除了侵蚀分款之弊，使征收方法更臻完善。</a:t>
            </a:r>
            <a:r>
              <a:rPr lang="zh-CN" altLang="en-US" sz="2600" baseline="30000"/>
              <a:t> </a:t>
            </a:r>
            <a:endParaRPr lang="zh-CN" altLang="en-US" sz="2600"/>
          </a:p>
          <a:p>
            <a:pPr marL="0" indent="0" rtl="0">
              <a:buNone/>
            </a:pP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133200" y="492370"/>
            <a:ext cx="2345158" cy="773723"/>
          </a:xfrm>
        </p:spPr>
        <p:txBody>
          <a:bodyPr rtlCol="0">
            <a:normAutofit fontScale="85000" lnSpcReduction="20000"/>
          </a:bodyPr>
          <a:lstStyle/>
          <a:p>
            <a:pPr rtl="0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1093" y="3121269"/>
            <a:ext cx="9550399" cy="2944690"/>
          </a:xfrm>
        </p:spPr>
        <p:txBody>
          <a:bodyPr rtlCol="0">
            <a:normAutofit/>
          </a:bodyPr>
          <a:lstStyle/>
          <a:p>
            <a:pPr algn="l"/>
            <a:r>
              <a:rPr lang="zh-CN" altLang="en-US" i="0"/>
              <a:t>即因各地的具体情况不同，所以一条鞭法在各地的施行情况也不一样，但是大都具备了以下趋势</a:t>
            </a:r>
            <a:r>
              <a:rPr lang="zh-CN" altLang="en-US" i="0" smtClean="0"/>
              <a:t>：</a:t>
            </a:r>
            <a:br>
              <a:rPr lang="en-US" altLang="zh-CN" i="0" smtClean="0"/>
            </a:br>
            <a:r>
              <a:rPr lang="zh-CN" altLang="en-US" i="0" smtClean="0"/>
              <a:t>一</a:t>
            </a:r>
            <a:r>
              <a:rPr lang="zh-CN" altLang="en-US" i="0"/>
              <a:t>、赋、役合并</a:t>
            </a:r>
            <a:r>
              <a:rPr lang="zh-CN" altLang="en-US" i="0" smtClean="0"/>
              <a:t>；</a:t>
            </a:r>
            <a:br>
              <a:rPr lang="en-US" altLang="zh-CN" i="0" smtClean="0"/>
            </a:br>
            <a:r>
              <a:rPr lang="zh-CN" altLang="en-US" i="0" smtClean="0"/>
              <a:t>二</a:t>
            </a:r>
            <a:r>
              <a:rPr lang="zh-CN" altLang="en-US" i="0"/>
              <a:t>、里甲的十年一轮今改为每年编派一役</a:t>
            </a:r>
            <a:r>
              <a:rPr lang="zh-CN" altLang="en-US" i="0" smtClean="0"/>
              <a:t>；</a:t>
            </a:r>
            <a:br>
              <a:rPr lang="en-US" altLang="zh-CN" i="0" smtClean="0"/>
            </a:br>
            <a:r>
              <a:rPr lang="zh-CN" altLang="en-US" i="0" smtClean="0"/>
              <a:t>三</a:t>
            </a:r>
            <a:r>
              <a:rPr lang="zh-CN" altLang="en-US" i="0"/>
              <a:t>、赋役征收解运事宜由人民自理改为官府办理</a:t>
            </a:r>
            <a:r>
              <a:rPr lang="zh-CN" altLang="en-US" i="0" smtClean="0"/>
              <a:t>；</a:t>
            </a:r>
            <a:br>
              <a:rPr lang="en-US" altLang="zh-CN" i="0" smtClean="0"/>
            </a:br>
            <a:r>
              <a:rPr lang="zh-CN" altLang="en-US" i="0" smtClean="0"/>
              <a:t>四</a:t>
            </a:r>
            <a:r>
              <a:rPr lang="zh-CN" altLang="en-US" i="0"/>
              <a:t>、赋役各项普遍用银折纳。</a:t>
            </a:r>
            <a:endParaRPr lang="zh-CN" altLang="en-US" i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863700" y="2185223"/>
            <a:ext cx="9643107" cy="936045"/>
          </a:xfrm>
        </p:spPr>
        <p:txBody>
          <a:bodyPr rtlCol="0">
            <a:normAutofit/>
          </a:bodyPr>
          <a:lstStyle/>
          <a:p>
            <a:pPr algn="ctr"/>
            <a:r>
              <a:rPr lang="zh-CN" altLang="en-US" sz="2800" smtClean="0"/>
              <a:t>简而言之，</a:t>
            </a:r>
            <a:r>
              <a:rPr lang="zh-CN" altLang="en-US" sz="2800" smtClean="0">
                <a:solidFill>
                  <a:srgbClr val="FF0000"/>
                </a:solidFill>
              </a:rPr>
              <a:t>合</a:t>
            </a:r>
            <a:r>
              <a:rPr lang="zh-CN" altLang="en-US" sz="2800">
                <a:solidFill>
                  <a:srgbClr val="FF0000"/>
                </a:solidFill>
              </a:rPr>
              <a:t>并编派、合并征收、用银缴纳、官收官解</a:t>
            </a:r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 bwMode="black">
          <a:xfrm>
            <a:off x="1441865" y="323940"/>
            <a:ext cx="8486775" cy="1760537"/>
          </a:xfrm>
        </p:spPr>
        <p:txBody>
          <a:bodyPr rtlCol="0"/>
          <a:lstStyle/>
          <a:p>
            <a:r>
              <a:rPr lang="zh-CN" altLang="en-US" sz="6000" b="1">
                <a:latin typeface="楷体" panose="02010609060101010101" pitchFamily="49" charset="-122"/>
                <a:ea typeface="楷体" panose="02010609060101010101" pitchFamily="49" charset="-122"/>
              </a:rPr>
              <a:t>学界说法总</a:t>
            </a:r>
            <a:r>
              <a:rPr lang="zh-CN" altLang="en-US" sz="6000" b="1" smtClean="0">
                <a:latin typeface="楷体" panose="02010609060101010101" pitchFamily="49" charset="-122"/>
                <a:ea typeface="楷体" panose="02010609060101010101" pitchFamily="49" charset="-122"/>
              </a:rPr>
              <a:t>结</a:t>
            </a:r>
            <a:endParaRPr lang="en-US" altLang="zh-CN" sz="6000" b="1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PP_MARK_KEY" val="72a764be-b7e2-4c36-8ed0-8033c23695e6"/>
  <p:tag name="COMMONDATA" val="eyJoZGlkIjoiNGUwZWYwNTFhMjgxOGI2MTEzNGY1ODQ3YTFiMDcyYTAifQ==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天体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Default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>
            <a:fillRect/>
          </a:stretch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历史知识演示文稿中的著名事件</Template>
  <TotalTime>0</TotalTime>
  <Words>3401</Words>
  <PresentationFormat>宽屏</PresentationFormat>
  <Paragraphs>90</Paragraphs>
  <Slides>12</Slides>
  <Notes>10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0" baseType="lpstr">
      <vt:lpstr>Arial</vt:lpstr>
      <vt:lpstr>宋体</vt:lpstr>
      <vt:lpstr>Wingdings</vt:lpstr>
      <vt:lpstr>楷体</vt:lpstr>
      <vt:lpstr>Arial</vt:lpstr>
      <vt:lpstr>微软雅黑</vt:lpstr>
      <vt:lpstr>Arial Unicode MS</vt:lpstr>
      <vt:lpstr>天体</vt:lpstr>
      <vt:lpstr>明朝“一条鞭法”案例分析</vt:lpstr>
      <vt:lpstr>“一条鞭法”（又称“条编法”）</vt:lpstr>
      <vt:lpstr>“一条鞭法”背景   </vt:lpstr>
      <vt:lpstr>简要概括</vt:lpstr>
      <vt:lpstr>一条鞭法</vt:lpstr>
      <vt:lpstr>“一条鞭法”实施过程：</vt:lpstr>
      <vt:lpstr>张居正</vt:lpstr>
      <vt:lpstr>“一条鞭法”内容</vt:lpstr>
      <vt:lpstr>即因各地的具体情况不同，所以一条鞭法在各地的施行情况也不一样，但是大都具备了以下趋势： 一、赋、役合并； 二、里甲的十年一轮今改为每年编派一役； 三、赋役征收解运事宜由人民自理改为官府办理； 四、赋役各项普遍用银折纳。</vt:lpstr>
      <vt:lpstr>“一条鞭法”实施成果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2022-04-16T07:35:00Z</dcterms:created>
  <dcterms:modified xsi:type="dcterms:W3CDTF">2022-11-17T04:16:59Z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  <property fmtid="{D5CDD505-2E9C-101B-9397-08002B2CF9AE}" pid="3" name="ICV">
    <vt:lpwstr>22712FD8A0A341B5BCB70D4F6EE7D454</vt:lpwstr>
  </property>
  <property fmtid="{D5CDD505-2E9C-101B-9397-08002B2CF9AE}" pid="4" name="KSOProductBuildVer">
    <vt:lpwstr>2052-11.1.0.12763</vt:lpwstr>
  </property>
</Properties>
</file>