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70" r:id="rId4"/>
    <p:sldId id="314" r:id="rId5"/>
    <p:sldId id="260" r:id="rId6"/>
    <p:sldId id="259" r:id="rId7"/>
    <p:sldId id="282" r:id="rId8"/>
    <p:sldId id="261" r:id="rId9"/>
    <p:sldId id="263" r:id="rId10"/>
    <p:sldId id="265" r:id="rId11"/>
    <p:sldId id="292" r:id="rId12"/>
    <p:sldId id="293" r:id="rId13"/>
    <p:sldId id="294" r:id="rId15"/>
    <p:sldId id="298" r:id="rId16"/>
    <p:sldId id="266" r:id="rId17"/>
    <p:sldId id="305" r:id="rId18"/>
    <p:sldId id="268" r:id="rId19"/>
    <p:sldId id="306" r:id="rId20"/>
    <p:sldId id="289" r:id="rId21"/>
    <p:sldId id="290" r:id="rId22"/>
    <p:sldId id="343" r:id="rId23"/>
    <p:sldId id="311" r:id="rId24"/>
    <p:sldId id="337" r:id="rId25"/>
    <p:sldId id="313" r:id="rId26"/>
    <p:sldId id="262"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永宾" initials="李永宾" lastIdx="0" clrIdx="0"/>
  <p:cmAuthor id="2" name="rebacca" initials="r" lastIdx="0" clrIdx="1"/>
  <p:cmAuthor id="3" name="CHENYUE" initials="C" lastIdx="0" clrIdx="2"/>
  <p:cmAuthor id="5" name="作者" initials="A" lastIdx="0" clrIdx="2"/>
  <p:cmAuthor id="0" name="PPTer_Tang" initials="" lastIdx="0" clrIdx="0"/>
  <p:cmAuthor id="7" name="1206988966@qq.com" initials="1" lastIdx="0" clrIdx="2"/>
  <p:cmAuthor id="8" name="姜伟光" initials="姜" lastIdx="0" clrIdx="0"/>
  <p:cmAuthor id="6" name="ming qiu" initials="m" lastIdx="0" clrIdx="1"/>
  <p:cmAuthor id="4" name="JS" initial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5.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r>
              <a:rPr lang="zh-CN">
                <a:latin typeface="Calibri" panose="020F0502020204030204"/>
                <a:ea typeface="宋体" panose="02010600030101010101" pitchFamily="2" charset="-122"/>
                <a:sym typeface="+mn-ea"/>
              </a:rPr>
              <a:t>教材内容重组，对学生的要求较高，加上学生缺乏学习的自我监控能力，此时对学生的学习过程不干预的话，其学习效果将大打折扣。因此，有必要时常提醒学生，学习的内容与课标的关系。</a:t>
            </a:r>
            <a:endParaRPr lang="zh-CN">
              <a:latin typeface="Calibri" panose="020F0502020204030204"/>
              <a:ea typeface="宋体" panose="02010600030101010101" pitchFamily="2"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pPr marL="0" indent="0" fontAlgn="auto">
              <a:lnSpc>
                <a:spcPct val="150000"/>
              </a:lnSpc>
              <a:spcBef>
                <a:spcPct val="0"/>
              </a:spcBef>
            </a:pPr>
            <a:r>
              <a:rPr lang="zh-CN" altLang="en-US">
                <a:sym typeface="+mn-ea"/>
              </a:rPr>
              <a:t>依据教学计划将课程标准和指导意见进行分解，主干知识、主要概念问题化。目标引领，问题驱动，使学生的主体性阅读有的放矢。让学生带着解决问题的需要进行教科书的阅读，挖掘教科书内容中所包含的信息和意义，让学生的阅读针对性更强，效果更好。</a:t>
            </a:r>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8" name="文本框 7"/>
          <p:cNvSpPr txBox="1"/>
          <p:nvPr userDrawn="1"/>
        </p:nvSpPr>
        <p:spPr>
          <a:xfrm>
            <a:off x="11281410" y="2062480"/>
            <a:ext cx="4064000" cy="368300"/>
          </a:xfrm>
          <a:prstGeom prst="rect">
            <a:avLst/>
          </a:prstGeom>
          <a:noFill/>
        </p:spPr>
        <p:txBody>
          <a:bodyPr wrap="square" rtlCol="0">
            <a:spAutoFit/>
          </a:bodyPr>
          <a:lstStyle/>
          <a:p>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9.xml" Id="rId9" /><Relationship Type="http://schemas.openxmlformats.org/officeDocument/2006/relationships/slideLayout" Target="../slideLayouts/slideLayout8.xml" Id="rId8" /><Relationship Type="http://schemas.openxmlformats.org/officeDocument/2006/relationships/slideLayout" Target="../slideLayouts/slideLayout7.xml" Id="rId7" /><Relationship Type="http://schemas.openxmlformats.org/officeDocument/2006/relationships/slideLayout" Target="../slideLayouts/slideLayout6.xml" Id="rId6" /><Relationship Type="http://schemas.openxmlformats.org/officeDocument/2006/relationships/slideLayout" Target="../slideLayouts/slideLayout5.xml" Id="rId5" /><Relationship Type="http://schemas.openxmlformats.org/officeDocument/2006/relationships/slideLayout" Target="../slideLayouts/slideLayout4.xml" Id="rId4" /><Relationship Type="http://schemas.openxmlformats.org/officeDocument/2006/relationships/slideLayout" Target="../slideLayouts/slideLayout3.xml" Id="rId3" /><Relationship Type="http://schemas.openxmlformats.org/officeDocument/2006/relationships/slideLayout" Target="../slideLayouts/slideLayout2.xml" Id="rId2" /><Relationship Type="http://schemas.openxmlformats.org/officeDocument/2006/relationships/theme" Target="../theme/theme1.xml" Id="rId15" /><Relationship Type="http://schemas.openxmlformats.org/officeDocument/2006/relationships/slideLayout" Target="../slideLayouts/slideLayout12.xml" Id="rId12" /><Relationship Type="http://schemas.openxmlformats.org/officeDocument/2006/relationships/slideLayout" Target="../slideLayouts/slideLayout11.xml" Id="rId11" /><Relationship Type="http://schemas.openxmlformats.org/officeDocument/2006/relationships/slideLayout" Target="../slideLayouts/slideLayout10.xml" Id="rId10" /><Relationship Type="http://schemas.openxmlformats.org/officeDocument/2006/relationships/slideLayout" Target="../slideLayouts/slideLayout1.xml" Id="rId1"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7.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slideLayout" Target="../slideLayouts/slideLayout12.xml"/><Relationship Id="rId17" Type="http://schemas.openxmlformats.org/officeDocument/2006/relationships/image" Target="../media/image10.png"/><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image" Target="../media/image9.jpeg"/><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13.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&#65279;<?xml version="1.0" encoding="utf-8"?><Relationships xmlns="http://schemas.openxmlformats.org/package/2006/relationships"><Relationship Type="http://schemas.openxmlformats.org/officeDocument/2006/relationships/slideLayout" Target="../slideLayouts/slideLayout2.xml" Id="rId3"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750060"/>
            <a:ext cx="9144000" cy="1116330"/>
          </a:xfrm>
          <a:ln>
            <a:solidFill>
              <a:srgbClr val="FF0000"/>
            </a:solidFill>
          </a:ln>
        </p:spPr>
        <p:txBody>
          <a:bodyPr/>
          <a:lstStyle/>
          <a:p>
            <a:r>
              <a:rPr lang="zh-CN" altLang="en-US"/>
              <a:t>明方向</a:t>
            </a:r>
            <a:r>
              <a:rPr lang="en-US" altLang="zh-CN"/>
              <a:t>        </a:t>
            </a:r>
            <a:r>
              <a:rPr lang="zh-CN" altLang="en-US"/>
              <a:t>求方法</a:t>
            </a:r>
            <a:endParaRPr lang="zh-CN" altLang="en-US"/>
          </a:p>
        </p:txBody>
      </p:sp>
      <p:sp>
        <p:nvSpPr>
          <p:cNvPr id="3" name="副标题 2"/>
          <p:cNvSpPr>
            <a:spLocks noGrp="1"/>
          </p:cNvSpPr>
          <p:nvPr>
            <p:ph type="subTitle" idx="1"/>
          </p:nvPr>
        </p:nvSpPr>
        <p:spPr>
          <a:xfrm>
            <a:off x="1524000" y="3354705"/>
            <a:ext cx="9144000" cy="2385695"/>
          </a:xfrm>
          <a:noFill/>
          <a:extLst>
            <a:ext uri="{909E8E84-426E-40DD-AFC4-6F175D3DCCD1}">
              <a14:hiddenFill xmlns:a14="http://schemas.microsoft.com/office/drawing/2010/main">
                <a:solidFill>
                  <a:schemeClr val="bg1"/>
                </a:solidFill>
              </a14:hiddenFill>
            </a:ext>
          </a:extLst>
        </p:spPr>
        <p:txBody>
          <a:bodyPr>
            <a:noAutofit/>
          </a:bodyPr>
          <a:lstStyle/>
          <a:p>
            <a:r>
              <a:rPr lang="en-US" altLang="zh-CN" sz="2800"/>
              <a:t>——</a:t>
            </a:r>
            <a:r>
              <a:rPr lang="zh-CN" altLang="en-US" sz="2800"/>
              <a:t>历史学科</a:t>
            </a:r>
            <a:r>
              <a:rPr lang="en-US" altLang="zh-CN" sz="2800">
                <a:sym typeface="+mn-ea"/>
              </a:rPr>
              <a:t>2023</a:t>
            </a:r>
            <a:r>
              <a:rPr lang="zh-CN" altLang="en-US" sz="2800">
                <a:sym typeface="+mn-ea"/>
              </a:rPr>
              <a:t>届</a:t>
            </a:r>
            <a:r>
              <a:rPr lang="zh-CN" altLang="en-US" sz="2800"/>
              <a:t>首考复习教学交流</a:t>
            </a:r>
            <a:endParaRPr lang="zh-CN" altLang="en-US" sz="2800"/>
          </a:p>
          <a:p>
            <a:endParaRPr lang="zh-CN" altLang="en-US" sz="2800"/>
          </a:p>
          <a:p>
            <a:endParaRPr lang="zh-CN" altLang="en-US" sz="2800"/>
          </a:p>
          <a:p>
            <a:r>
              <a:rPr lang="en-US" altLang="zh-CN" sz="2800"/>
              <a:t>                                                                   </a:t>
            </a:r>
            <a:endParaRPr lang="en-US" altLang="zh-CN" sz="2800"/>
          </a:p>
          <a:p>
            <a:r>
              <a:rPr lang="en-US" altLang="zh-CN" sz="2800"/>
              <a:t>                                                     </a:t>
            </a:r>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002280" y="803275"/>
            <a:ext cx="6337300" cy="1706880"/>
          </a:xfrm>
          <a:prstGeom prst="rect">
            <a:avLst/>
          </a:prstGeom>
          <a:noFill/>
          <a:ln w="9525">
            <a:noFill/>
          </a:ln>
        </p:spPr>
        <p:txBody>
          <a:bodyPr wrap="square">
            <a:spAutoFit/>
          </a:bodyPr>
          <a:lstStyle/>
          <a:p>
            <a:pPr indent="0" algn="just">
              <a:lnSpc>
                <a:spcPct val="125000"/>
              </a:lnSpc>
              <a:spcBef>
                <a:spcPct val="0"/>
              </a:spcBef>
              <a:spcAft>
                <a:spcPct val="0"/>
              </a:spcAft>
            </a:pPr>
            <a:r>
              <a:rPr lang="en-US" sz="2800" b="1">
                <a:solidFill>
                  <a:schemeClr val="tx1"/>
                </a:solidFill>
                <a:latin typeface="华文中宋" panose="02010600040101010101" charset="-122"/>
                <a:ea typeface="华文中宋" panose="02010600040101010101" charset="-122"/>
                <a:cs typeface="华文中宋" panose="02010600040101010101" charset="-122"/>
              </a:rPr>
              <a:t>1.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负责民族事务的</a:t>
            </a:r>
            <a:r>
              <a:rPr lang="zh-CN" altLang="en-US" sz="2800" b="1" u="sng">
                <a:solidFill>
                  <a:srgbClr val="FF0000"/>
                </a:solidFill>
                <a:latin typeface="华文中宋" panose="02010600040101010101" charset="-122"/>
                <a:ea typeface="华文中宋" panose="02010600040101010101" charset="-122"/>
                <a:cs typeface="华文中宋" panose="02010600040101010101" charset="-122"/>
                <a:sym typeface="+mn-ea"/>
              </a:rPr>
              <a:t>中央</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机构</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b="1">
                <a:solidFill>
                  <a:schemeClr val="tx1"/>
                </a:solidFill>
                <a:effectLst/>
                <a:highlight>
                  <a:srgbClr val="FFFF00"/>
                </a:highlight>
                <a:latin typeface="华文中宋" panose="02010600040101010101" charset="-122"/>
                <a:ea typeface="华文中宋" panose="02010600040101010101" charset="-122"/>
                <a:cs typeface="华文中宋" panose="02010600040101010101" charset="-122"/>
              </a:rPr>
              <a:t>大鸿胪</a:t>
            </a:r>
            <a:endParaRPr lang="zh-CN" altLang="en-US" sz="2800" b="1">
              <a:solidFill>
                <a:schemeClr val="tx1"/>
              </a:solidFill>
              <a:effectLst/>
              <a:highlight>
                <a:srgbClr val="FFFF00"/>
              </a:highlight>
              <a:latin typeface="华文中宋" panose="02010600040101010101" charset="-122"/>
              <a:ea typeface="华文中宋" panose="02010600040101010101" charset="-122"/>
              <a:cs typeface="华文中宋" panose="02010600040101010101" charset="-122"/>
            </a:endParaRPr>
          </a:p>
          <a:p>
            <a:pPr indent="0" algn="just">
              <a:lnSpc>
                <a:spcPct val="125000"/>
              </a:lnSpc>
              <a:spcBef>
                <a:spcPct val="0"/>
              </a:spcBef>
              <a:spcAft>
                <a:spcPct val="0"/>
              </a:spcAft>
            </a:pPr>
            <a:r>
              <a:rPr lang="en-US" sz="2800" b="1">
                <a:solidFill>
                  <a:schemeClr val="tx1"/>
                </a:solidFill>
                <a:latin typeface="华文中宋" panose="02010600040101010101" charset="-122"/>
                <a:ea typeface="华文中宋" panose="02010600040101010101" charset="-122"/>
                <a:cs typeface="华文中宋" panose="02010600040101010101" charset="-122"/>
              </a:rPr>
              <a:t>2. </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民族政策：</a:t>
            </a: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a:p>
            <a:pPr indent="0" algn="just">
              <a:lnSpc>
                <a:spcPct val="125000"/>
              </a:lnSpc>
              <a:spcBef>
                <a:spcPct val="0"/>
              </a:spcBef>
              <a:spcAft>
                <a:spcPct val="0"/>
              </a:spcAft>
            </a:pP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b="1">
                <a:latin typeface="华文中宋" panose="02010600040101010101" charset="-122"/>
                <a:ea typeface="华文中宋" panose="02010600040101010101" charset="-122"/>
                <a:cs typeface="华文中宋" panose="02010600040101010101" charset="-122"/>
                <a:sym typeface="+mn-ea"/>
              </a:rPr>
              <a:t>和亲政策</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2</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b="1">
                <a:latin typeface="华文中宋" panose="02010600040101010101" charset="-122"/>
                <a:ea typeface="华文中宋" panose="02010600040101010101" charset="-122"/>
                <a:cs typeface="华文中宋" panose="02010600040101010101" charset="-122"/>
                <a:sym typeface="+mn-ea"/>
              </a:rPr>
              <a:t>军事打击</a:t>
            </a: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p:txBody>
      </p:sp>
      <p:grpSp>
        <p:nvGrpSpPr>
          <p:cNvPr id="7" name="组合 6"/>
          <p:cNvGrpSpPr/>
          <p:nvPr/>
        </p:nvGrpSpPr>
        <p:grpSpPr>
          <a:xfrm>
            <a:off x="1088073" y="2617470"/>
            <a:ext cx="4821754" cy="1512909"/>
            <a:chOff x="1832" y="4867"/>
            <a:chExt cx="7496" cy="2352"/>
          </a:xfrm>
        </p:grpSpPr>
        <p:pic>
          <p:nvPicPr>
            <p:cNvPr id="20" name="图片 19" descr="src=http___inews.gtimg.com_newsapp_bt_0_12150443596_1000.jpg&amp;refer=http___inews.gtimg"/>
            <p:cNvPicPr>
              <a:picLocks noChangeAspect="1"/>
            </p:cNvPicPr>
            <p:nvPr/>
          </p:nvPicPr>
          <p:blipFill>
            <a:blip r:embed="rId1"/>
            <a:stretch>
              <a:fillRect/>
            </a:stretch>
          </p:blipFill>
          <p:spPr>
            <a:xfrm>
              <a:off x="4808" y="4872"/>
              <a:ext cx="4520" cy="2347"/>
            </a:xfrm>
            <a:prstGeom prst="rect">
              <a:avLst/>
            </a:prstGeom>
          </p:spPr>
        </p:pic>
        <p:sp>
          <p:nvSpPr>
            <p:cNvPr id="54" name="圆角矩形 53"/>
            <p:cNvSpPr/>
            <p:nvPr>
              <p:custDataLst>
                <p:tags r:id="rId2"/>
              </p:custDataLst>
            </p:nvPr>
          </p:nvSpPr>
          <p:spPr>
            <a:xfrm>
              <a:off x="2787" y="4867"/>
              <a:ext cx="1758" cy="563"/>
            </a:xfrm>
            <a:prstGeom prst="roundRect">
              <a:avLst/>
            </a:prstGeom>
            <a:solidFill>
              <a:srgbClr val="4276AA">
                <a:lumMod val="100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r>
                <a:rPr lang="zh-CN" sz="2000" b="1">
                  <a:latin typeface="微软雅黑" panose="020B0503020204020204" charset="-122"/>
                  <a:ea typeface="微软雅黑" panose="020B0503020204020204" charset="-122"/>
                </a:rPr>
                <a:t>汉初</a:t>
              </a:r>
              <a:endParaRPr lang="zh-CN" sz="2000" b="1">
                <a:latin typeface="微软雅黑" panose="020B0503020204020204" charset="-122"/>
                <a:ea typeface="微软雅黑" panose="020B0503020204020204" charset="-122"/>
              </a:endParaRPr>
            </a:p>
          </p:txBody>
        </p:sp>
        <p:sp>
          <p:nvSpPr>
            <p:cNvPr id="50" name="文本框 49"/>
            <p:cNvSpPr txBox="1"/>
            <p:nvPr>
              <p:custDataLst>
                <p:tags r:id="rId3"/>
              </p:custDataLst>
            </p:nvPr>
          </p:nvSpPr>
          <p:spPr>
            <a:xfrm>
              <a:off x="2121" y="6067"/>
              <a:ext cx="2542" cy="1104"/>
            </a:xfrm>
            <a:prstGeom prst="rect">
              <a:avLst/>
            </a:prstGeom>
            <a:noFill/>
          </p:spPr>
          <p:txBody>
            <a:bodyPr wrap="square" lIns="0" tIns="0" rIns="0" bIns="0">
              <a:noAutofit/>
            </a:bodyPr>
            <a:lstStyle/>
            <a:p>
              <a:pPr>
                <a:lnSpc>
                  <a:spcPct val="120000"/>
                </a:lnSpc>
              </a:pPr>
              <a:r>
                <a:rPr lang="zh-CN" altLang="en-US" sz="2000">
                  <a:solidFill>
                    <a:srgbClr val="000000">
                      <a:lumMod val="100000"/>
                    </a:srgbClr>
                  </a:solidFill>
                  <a:latin typeface="微软雅黑" panose="020B0503020204020204" charset="-122"/>
                  <a:ea typeface="微软雅黑" panose="020B0503020204020204" charset="-122"/>
                </a:rPr>
                <a:t>对北方匈奴采取</a:t>
              </a:r>
              <a:r>
                <a:rPr lang="zh-CN" altLang="en-US" sz="2000">
                  <a:solidFill>
                    <a:srgbClr val="FF0000"/>
                  </a:solidFill>
                  <a:latin typeface="微软雅黑" panose="020B0503020204020204" charset="-122"/>
                  <a:ea typeface="微软雅黑" panose="020B0503020204020204" charset="-122"/>
                </a:rPr>
                <a:t>和亲</a:t>
              </a:r>
              <a:r>
                <a:rPr lang="zh-CN" altLang="en-US" sz="2000">
                  <a:solidFill>
                    <a:srgbClr val="000000">
                      <a:lumMod val="100000"/>
                    </a:srgbClr>
                  </a:solidFill>
                  <a:latin typeface="微软雅黑" panose="020B0503020204020204" charset="-122"/>
                  <a:ea typeface="微软雅黑" panose="020B0503020204020204" charset="-122"/>
                </a:rPr>
                <a:t>政策</a:t>
              </a:r>
              <a:endParaRPr lang="zh-CN" altLang="en-US" sz="2000">
                <a:solidFill>
                  <a:srgbClr val="000000">
                    <a:lumMod val="100000"/>
                  </a:srgbClr>
                </a:solidFill>
                <a:latin typeface="微软雅黑" panose="020B0503020204020204" charset="-122"/>
                <a:ea typeface="微软雅黑" panose="020B0503020204020204" charset="-122"/>
              </a:endParaRPr>
            </a:p>
          </p:txBody>
        </p:sp>
        <p:sp>
          <p:nvSpPr>
            <p:cNvPr id="51" name="文本框 50"/>
            <p:cNvSpPr txBox="1"/>
            <p:nvPr>
              <p:custDataLst>
                <p:tags r:id="rId4"/>
              </p:custDataLst>
            </p:nvPr>
          </p:nvSpPr>
          <p:spPr>
            <a:xfrm>
              <a:off x="1832" y="5524"/>
              <a:ext cx="2830" cy="592"/>
            </a:xfrm>
            <a:prstGeom prst="rect">
              <a:avLst/>
            </a:prstGeom>
            <a:noFill/>
          </p:spPr>
          <p:txBody>
            <a:bodyPr wrap="none" lIns="0" tIns="0" rIns="0" bIns="0">
              <a:noAutofit/>
            </a:bodyPr>
            <a:lstStyle/>
            <a:p>
              <a:r>
                <a:rPr lang="zh-CN" altLang="en-US" sz="2400" b="1">
                  <a:solidFill>
                    <a:srgbClr val="4276AA"/>
                  </a:solidFill>
                  <a:latin typeface="Arial" panose="020B0604020202020204" pitchFamily="34" charset="0"/>
                  <a:ea typeface="微软雅黑" panose="020B0503020204020204" charset="-122"/>
                  <a:cs typeface="+mn-ea"/>
                </a:rPr>
                <a:t>①和亲政策</a:t>
              </a:r>
              <a:endParaRPr lang="zh-CN" altLang="en-US" sz="2400" b="1">
                <a:solidFill>
                  <a:srgbClr val="4276AA"/>
                </a:solidFill>
                <a:latin typeface="Arial" panose="020B0604020202020204" pitchFamily="34" charset="0"/>
                <a:ea typeface="微软雅黑" panose="020B0503020204020204" charset="-122"/>
                <a:cs typeface="+mn-ea"/>
              </a:endParaRPr>
            </a:p>
          </p:txBody>
        </p:sp>
      </p:grpSp>
      <p:grpSp>
        <p:nvGrpSpPr>
          <p:cNvPr id="13" name="组合 12"/>
          <p:cNvGrpSpPr/>
          <p:nvPr/>
        </p:nvGrpSpPr>
        <p:grpSpPr>
          <a:xfrm>
            <a:off x="6562719" y="2515656"/>
            <a:ext cx="5351786" cy="1671790"/>
            <a:chOff x="10343" y="4610"/>
            <a:chExt cx="8320" cy="2599"/>
          </a:xfrm>
        </p:grpSpPr>
        <p:pic>
          <p:nvPicPr>
            <p:cNvPr id="21" name="图片 20" descr="src=http___dingyue.ws.126.net_Hl3VQuZcH32G7155jNqt1v4fBnz1ZIvmZbjYkkYdK6pi=1533459134679compressflag.jpg&amp;refer=http___dingyue.ws.126"/>
            <p:cNvPicPr>
              <a:picLocks noChangeAspect="1"/>
            </p:cNvPicPr>
            <p:nvPr/>
          </p:nvPicPr>
          <p:blipFill>
            <a:blip r:embed="rId5"/>
            <a:srcRect t="13842" b="14426"/>
            <a:stretch>
              <a:fillRect/>
            </a:stretch>
          </p:blipFill>
          <p:spPr>
            <a:xfrm>
              <a:off x="14100" y="4877"/>
              <a:ext cx="4563" cy="2332"/>
            </a:xfrm>
            <a:prstGeom prst="rect">
              <a:avLst/>
            </a:prstGeom>
          </p:spPr>
        </p:pic>
        <p:sp>
          <p:nvSpPr>
            <p:cNvPr id="40" name="圆角矩形 39"/>
            <p:cNvSpPr/>
            <p:nvPr>
              <p:custDataLst>
                <p:tags r:id="rId6"/>
              </p:custDataLst>
            </p:nvPr>
          </p:nvSpPr>
          <p:spPr>
            <a:xfrm>
              <a:off x="11962" y="4610"/>
              <a:ext cx="2026" cy="770"/>
            </a:xfrm>
            <a:prstGeom prst="roundRect">
              <a:avLst/>
            </a:prstGeom>
            <a:solidFill>
              <a:srgbClr val="178AA1">
                <a:lumMod val="100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r>
                <a:rPr lang="zh-CN" sz="2000" b="1">
                  <a:latin typeface="微软雅黑" panose="020B0503020204020204" charset="-122"/>
                  <a:ea typeface="微软雅黑" panose="020B0503020204020204" charset="-122"/>
                </a:rPr>
                <a:t>汉武帝</a:t>
              </a:r>
              <a:endParaRPr lang="zh-CN" sz="2000" b="1">
                <a:latin typeface="微软雅黑" panose="020B0503020204020204" charset="-122"/>
                <a:ea typeface="微软雅黑" panose="020B0503020204020204" charset="-122"/>
              </a:endParaRPr>
            </a:p>
          </p:txBody>
        </p:sp>
        <p:sp>
          <p:nvSpPr>
            <p:cNvPr id="4" name="文本框 3"/>
            <p:cNvSpPr txBox="1"/>
            <p:nvPr>
              <p:custDataLst>
                <p:tags r:id="rId7"/>
              </p:custDataLst>
            </p:nvPr>
          </p:nvSpPr>
          <p:spPr>
            <a:xfrm>
              <a:off x="10343" y="6067"/>
              <a:ext cx="3646" cy="1104"/>
            </a:xfrm>
            <a:prstGeom prst="rect">
              <a:avLst/>
            </a:prstGeom>
            <a:noFill/>
          </p:spPr>
          <p:txBody>
            <a:bodyPr wrap="square" lIns="0" tIns="0" rIns="0" bIns="0">
              <a:noAutofit/>
            </a:bodyPr>
            <a:lstStyle/>
            <a:p>
              <a:pPr lvl="0" algn="l">
                <a:lnSpc>
                  <a:spcPct val="120000"/>
                </a:lnSpc>
                <a:buClrTx/>
                <a:buSzTx/>
                <a:buFontTx/>
              </a:pPr>
              <a:r>
                <a:rPr lang="zh-CN" altLang="en-US" sz="2000">
                  <a:solidFill>
                    <a:srgbClr val="FF0000"/>
                  </a:solidFill>
                  <a:latin typeface="微软雅黑" panose="020B0503020204020204" charset="-122"/>
                  <a:ea typeface="微软雅黑" panose="020B0503020204020204" charset="-122"/>
                  <a:sym typeface="+mn-ea"/>
                </a:rPr>
                <a:t>卫青</a:t>
              </a:r>
              <a:r>
                <a:rPr lang="zh-CN" altLang="en-US" sz="2000">
                  <a:solidFill>
                    <a:srgbClr val="000000">
                      <a:lumMod val="100000"/>
                    </a:srgbClr>
                  </a:solidFill>
                  <a:latin typeface="微软雅黑" panose="020B0503020204020204" charset="-122"/>
                  <a:ea typeface="微软雅黑" panose="020B0503020204020204" charset="-122"/>
                  <a:sym typeface="+mn-ea"/>
                </a:rPr>
                <a:t>、</a:t>
              </a:r>
              <a:r>
                <a:rPr lang="zh-CN" altLang="en-US" sz="2000">
                  <a:solidFill>
                    <a:srgbClr val="FF0000"/>
                  </a:solidFill>
                  <a:latin typeface="微软雅黑" panose="020B0503020204020204" charset="-122"/>
                  <a:ea typeface="微软雅黑" panose="020B0503020204020204" charset="-122"/>
                  <a:sym typeface="+mn-ea"/>
                </a:rPr>
                <a:t>霍去病</a:t>
              </a:r>
              <a:r>
                <a:rPr lang="zh-CN" altLang="en-US" sz="2000">
                  <a:solidFill>
                    <a:srgbClr val="000000">
                      <a:lumMod val="100000"/>
                    </a:srgbClr>
                  </a:solidFill>
                  <a:latin typeface="微软雅黑" panose="020B0503020204020204" charset="-122"/>
                  <a:ea typeface="微软雅黑" panose="020B0503020204020204" charset="-122"/>
                  <a:sym typeface="+mn-ea"/>
                </a:rPr>
                <a:t>三次出击匈奴，取得大胜</a:t>
              </a:r>
              <a:endParaRPr lang="zh-CN" altLang="en-US" sz="2000">
                <a:solidFill>
                  <a:srgbClr val="000000">
                    <a:lumMod val="100000"/>
                  </a:srgbClr>
                </a:solidFill>
                <a:latin typeface="微软雅黑" panose="020B0503020204020204" charset="-122"/>
                <a:ea typeface="微软雅黑" panose="020B0503020204020204" charset="-122"/>
                <a:sym typeface="+mn-ea"/>
              </a:endParaRPr>
            </a:p>
          </p:txBody>
        </p:sp>
        <p:sp>
          <p:nvSpPr>
            <p:cNvPr id="37" name="文本框 36"/>
            <p:cNvSpPr txBox="1"/>
            <p:nvPr>
              <p:custDataLst>
                <p:tags r:id="rId8"/>
              </p:custDataLst>
            </p:nvPr>
          </p:nvSpPr>
          <p:spPr>
            <a:xfrm>
              <a:off x="11067" y="5519"/>
              <a:ext cx="2780" cy="498"/>
            </a:xfrm>
            <a:prstGeom prst="rect">
              <a:avLst/>
            </a:prstGeom>
            <a:noFill/>
          </p:spPr>
          <p:txBody>
            <a:bodyPr wrap="none" lIns="0" tIns="0" rIns="0" bIns="0">
              <a:noAutofit/>
            </a:bodyPr>
            <a:lstStyle/>
            <a:p>
              <a:r>
                <a:rPr lang="zh-CN" altLang="en-US" sz="2400" b="1">
                  <a:solidFill>
                    <a:srgbClr val="178AA1"/>
                  </a:solidFill>
                  <a:latin typeface="Arial" panose="020B0604020202020204" pitchFamily="34" charset="0"/>
                  <a:ea typeface="微软雅黑" panose="020B0503020204020204" charset="-122"/>
                  <a:cs typeface="+mn-ea"/>
                </a:rPr>
                <a:t>②北击匈奴</a:t>
              </a:r>
              <a:endParaRPr lang="zh-CN" altLang="en-US" sz="2400" b="1">
                <a:solidFill>
                  <a:srgbClr val="178AA1"/>
                </a:solidFill>
                <a:latin typeface="Arial" panose="020B0604020202020204" pitchFamily="34" charset="0"/>
                <a:ea typeface="微软雅黑" panose="020B0503020204020204" charset="-122"/>
                <a:cs typeface="+mn-ea"/>
              </a:endParaRPr>
            </a:p>
          </p:txBody>
        </p:sp>
      </p:grpSp>
      <p:grpSp>
        <p:nvGrpSpPr>
          <p:cNvPr id="24" name="组合 23"/>
          <p:cNvGrpSpPr/>
          <p:nvPr/>
        </p:nvGrpSpPr>
        <p:grpSpPr>
          <a:xfrm>
            <a:off x="6658562" y="4456965"/>
            <a:ext cx="5255943" cy="2017855"/>
            <a:chOff x="10492" y="7628"/>
            <a:chExt cx="8171" cy="3137"/>
          </a:xfrm>
        </p:grpSpPr>
        <p:pic>
          <p:nvPicPr>
            <p:cNvPr id="25" name="图片 24" descr="src=http___p2.ssl.cdn.btime.com_t01c4e885b88d781afe.jpg_size=550x366&amp;refer=http___p2.ssl.cdn.btime"/>
            <p:cNvPicPr>
              <a:picLocks noChangeAspect="1"/>
            </p:cNvPicPr>
            <p:nvPr/>
          </p:nvPicPr>
          <p:blipFill>
            <a:blip r:embed="rId9"/>
            <a:srcRect t="7411" b="9848"/>
            <a:stretch>
              <a:fillRect/>
            </a:stretch>
          </p:blipFill>
          <p:spPr>
            <a:xfrm>
              <a:off x="14101" y="7678"/>
              <a:ext cx="4562" cy="2351"/>
            </a:xfrm>
            <a:prstGeom prst="rect">
              <a:avLst/>
            </a:prstGeom>
          </p:spPr>
        </p:pic>
        <p:sp>
          <p:nvSpPr>
            <p:cNvPr id="26" name="圆角矩形 25"/>
            <p:cNvSpPr/>
            <p:nvPr>
              <p:custDataLst>
                <p:tags r:id="rId10"/>
              </p:custDataLst>
            </p:nvPr>
          </p:nvSpPr>
          <p:spPr>
            <a:xfrm>
              <a:off x="11962" y="7628"/>
              <a:ext cx="1886" cy="703"/>
            </a:xfrm>
            <a:prstGeom prst="roundRect">
              <a:avLst/>
            </a:prstGeom>
            <a:solidFill>
              <a:srgbClr val="5268A5">
                <a:lumMod val="100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r>
                <a:rPr lang="en-US" sz="2400" b="1">
                  <a:latin typeface="微软雅黑" panose="020B0503020204020204" charset="-122"/>
                  <a:ea typeface="微软雅黑" panose="020B0503020204020204" charset="-122"/>
                  <a:cs typeface="微软雅黑" panose="020B0503020204020204" charset="-122"/>
                </a:rPr>
                <a:t>89</a:t>
              </a:r>
              <a:r>
                <a:rPr lang="zh-CN" altLang="en-US" sz="2400" b="1">
                  <a:latin typeface="微软雅黑" panose="020B0503020204020204" charset="-122"/>
                  <a:ea typeface="微软雅黑" panose="020B0503020204020204" charset="-122"/>
                  <a:cs typeface="微软雅黑" panose="020B0503020204020204" charset="-122"/>
                </a:rPr>
                <a:t>年</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custDataLst>
                <p:tags r:id="rId11"/>
              </p:custDataLst>
            </p:nvPr>
          </p:nvSpPr>
          <p:spPr>
            <a:xfrm>
              <a:off x="10492" y="9058"/>
              <a:ext cx="3496" cy="1707"/>
            </a:xfrm>
            <a:prstGeom prst="rect">
              <a:avLst/>
            </a:prstGeom>
            <a:noFill/>
          </p:spPr>
          <p:txBody>
            <a:bodyPr wrap="square" lIns="0" tIns="0" rIns="0" bIns="0">
              <a:noAutofit/>
            </a:bodyPr>
            <a:lstStyle/>
            <a:p>
              <a:pPr algn="l">
                <a:lnSpc>
                  <a:spcPct val="120000"/>
                </a:lnSpc>
                <a:buClrTx/>
                <a:buSzTx/>
                <a:buFontTx/>
              </a:pPr>
              <a:r>
                <a:rPr lang="zh-CN" altLang="en-US" sz="2000">
                  <a:solidFill>
                    <a:srgbClr val="000000">
                      <a:lumMod val="100000"/>
                    </a:srgbClr>
                  </a:solidFill>
                  <a:latin typeface="微软雅黑" panose="020B0503020204020204" charset="-122"/>
                  <a:ea typeface="微软雅黑" panose="020B0503020204020204" charset="-122"/>
                </a:rPr>
                <a:t>东汉</a:t>
              </a:r>
              <a:r>
                <a:rPr lang="zh-CN" altLang="en-US" sz="2000">
                  <a:solidFill>
                    <a:srgbClr val="FF0000"/>
                  </a:solidFill>
                  <a:latin typeface="微软雅黑" panose="020B0503020204020204" charset="-122"/>
                  <a:ea typeface="微软雅黑" panose="020B0503020204020204" charset="-122"/>
                </a:rPr>
                <a:t>窦宪</a:t>
              </a:r>
              <a:r>
                <a:rPr lang="zh-CN" altLang="en-US" sz="2000">
                  <a:solidFill>
                    <a:srgbClr val="000000">
                      <a:lumMod val="100000"/>
                    </a:srgbClr>
                  </a:solidFill>
                  <a:latin typeface="微软雅黑" panose="020B0503020204020204" charset="-122"/>
                  <a:ea typeface="微软雅黑" panose="020B0503020204020204" charset="-122"/>
                </a:rPr>
                <a:t>出击北匈奴，取胜后刻铭燕然山。北匈奴</a:t>
              </a:r>
              <a:r>
                <a:rPr lang="zh-CN" altLang="en-US" sz="2000">
                  <a:solidFill>
                    <a:srgbClr val="FF0000"/>
                  </a:solidFill>
                  <a:latin typeface="微软雅黑" panose="020B0503020204020204" charset="-122"/>
                  <a:ea typeface="微软雅黑" panose="020B0503020204020204" charset="-122"/>
                </a:rPr>
                <a:t>西迁</a:t>
              </a:r>
              <a:r>
                <a:rPr lang="zh-CN" altLang="en-US" sz="2000">
                  <a:solidFill>
                    <a:srgbClr val="000000">
                      <a:lumMod val="100000"/>
                    </a:srgbClr>
                  </a:solidFill>
                  <a:latin typeface="微软雅黑" panose="020B0503020204020204" charset="-122"/>
                  <a:ea typeface="微软雅黑" panose="020B0503020204020204" charset="-122"/>
                </a:rPr>
                <a:t>。</a:t>
              </a:r>
              <a:endParaRPr lang="zh-CN" altLang="en-US" sz="2000">
                <a:solidFill>
                  <a:srgbClr val="000000">
                    <a:lumMod val="100000"/>
                  </a:srgbClr>
                </a:solidFill>
                <a:latin typeface="微软雅黑" panose="020B0503020204020204" charset="-122"/>
                <a:ea typeface="微软雅黑" panose="020B0503020204020204" charset="-122"/>
              </a:endParaRPr>
            </a:p>
          </p:txBody>
        </p:sp>
        <p:sp>
          <p:nvSpPr>
            <p:cNvPr id="23" name="文本框 22"/>
            <p:cNvSpPr txBox="1"/>
            <p:nvPr>
              <p:custDataLst>
                <p:tags r:id="rId12"/>
              </p:custDataLst>
            </p:nvPr>
          </p:nvSpPr>
          <p:spPr>
            <a:xfrm>
              <a:off x="11202" y="8418"/>
              <a:ext cx="2645" cy="553"/>
            </a:xfrm>
            <a:prstGeom prst="rect">
              <a:avLst/>
            </a:prstGeom>
            <a:noFill/>
          </p:spPr>
          <p:txBody>
            <a:bodyPr wrap="none" lIns="0" tIns="0" rIns="0" bIns="0">
              <a:noAutofit/>
            </a:bodyPr>
            <a:lstStyle/>
            <a:p>
              <a:r>
                <a:rPr lang="zh-CN" altLang="en-US" sz="2400" b="1">
                  <a:solidFill>
                    <a:srgbClr val="5268A5"/>
                  </a:solidFill>
                  <a:latin typeface="Arial" panose="020B0604020202020204" pitchFamily="34" charset="0"/>
                  <a:ea typeface="微软雅黑" panose="020B0503020204020204" charset="-122"/>
                  <a:cs typeface="+mn-ea"/>
                </a:rPr>
                <a:t>④燕然勒铭</a:t>
              </a:r>
              <a:endParaRPr lang="zh-CN" altLang="en-US" sz="2400" b="1">
                <a:solidFill>
                  <a:srgbClr val="5268A5"/>
                </a:solidFill>
                <a:latin typeface="Arial" panose="020B0604020202020204" pitchFamily="34" charset="0"/>
                <a:ea typeface="微软雅黑" panose="020B0503020204020204" charset="-122"/>
                <a:cs typeface="+mn-ea"/>
              </a:endParaRPr>
            </a:p>
          </p:txBody>
        </p:sp>
      </p:grpSp>
      <p:grpSp>
        <p:nvGrpSpPr>
          <p:cNvPr id="14" name="组合 13"/>
          <p:cNvGrpSpPr/>
          <p:nvPr/>
        </p:nvGrpSpPr>
        <p:grpSpPr>
          <a:xfrm>
            <a:off x="924046" y="4478324"/>
            <a:ext cx="4975489" cy="1880201"/>
            <a:chOff x="1577" y="7677"/>
            <a:chExt cx="7735" cy="2923"/>
          </a:xfrm>
        </p:grpSpPr>
        <p:pic>
          <p:nvPicPr>
            <p:cNvPr id="8" name="图片 7" descr="src=http___img3.artron.net_auction_2014_art003660_d_art0036600149.jpg&amp;refer=http___img3.artron"/>
            <p:cNvPicPr>
              <a:picLocks noChangeAspect="1"/>
            </p:cNvPicPr>
            <p:nvPr/>
          </p:nvPicPr>
          <p:blipFill>
            <a:blip r:embed="rId13"/>
            <a:srcRect l="11299" t="5537" r="23251" b="7752"/>
            <a:stretch>
              <a:fillRect/>
            </a:stretch>
          </p:blipFill>
          <p:spPr>
            <a:xfrm>
              <a:off x="4794" y="7678"/>
              <a:ext cx="4518" cy="2349"/>
            </a:xfrm>
            <a:prstGeom prst="rect">
              <a:avLst/>
            </a:prstGeom>
          </p:spPr>
        </p:pic>
        <p:sp>
          <p:nvSpPr>
            <p:cNvPr id="6" name="圆角矩形 5"/>
            <p:cNvSpPr/>
            <p:nvPr>
              <p:custDataLst>
                <p:tags r:id="rId14"/>
              </p:custDataLst>
            </p:nvPr>
          </p:nvSpPr>
          <p:spPr>
            <a:xfrm>
              <a:off x="2249" y="7677"/>
              <a:ext cx="2296" cy="512"/>
            </a:xfrm>
            <a:prstGeom prst="roundRect">
              <a:avLst/>
            </a:prstGeom>
            <a:solidFill>
              <a:srgbClr val="40A693">
                <a:lumMod val="100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r>
                <a:rPr lang="zh-CN" sz="2000" b="1">
                  <a:latin typeface="微软雅黑" panose="020B0503020204020204" charset="-122"/>
                  <a:ea typeface="微软雅黑" panose="020B0503020204020204" charset="-122"/>
                </a:rPr>
                <a:t>东汉初</a:t>
              </a:r>
              <a:endParaRPr lang="zh-CN" sz="2000" b="1">
                <a:latin typeface="微软雅黑" panose="020B0503020204020204" charset="-122"/>
                <a:ea typeface="微软雅黑" panose="020B0503020204020204" charset="-122"/>
              </a:endParaRPr>
            </a:p>
          </p:txBody>
        </p:sp>
        <p:sp>
          <p:nvSpPr>
            <p:cNvPr id="10" name="文本框 9"/>
            <p:cNvSpPr txBox="1"/>
            <p:nvPr>
              <p:custDataLst>
                <p:tags r:id="rId15"/>
              </p:custDataLst>
            </p:nvPr>
          </p:nvSpPr>
          <p:spPr>
            <a:xfrm>
              <a:off x="1577" y="8877"/>
              <a:ext cx="3086" cy="1723"/>
            </a:xfrm>
            <a:prstGeom prst="rect">
              <a:avLst/>
            </a:prstGeom>
            <a:noFill/>
          </p:spPr>
          <p:txBody>
            <a:bodyPr wrap="square" lIns="0" tIns="0" rIns="0" bIns="0">
              <a:noAutofit/>
            </a:bodyPr>
            <a:lstStyle/>
            <a:p>
              <a:pPr>
                <a:lnSpc>
                  <a:spcPct val="120000"/>
                </a:lnSpc>
              </a:pPr>
              <a:r>
                <a:rPr lang="zh-CN" altLang="en-US" sz="2000">
                  <a:solidFill>
                    <a:srgbClr val="000000">
                      <a:lumMod val="100000"/>
                    </a:srgbClr>
                  </a:solidFill>
                  <a:latin typeface="微软雅黑" panose="020B0503020204020204" charset="-122"/>
                  <a:ea typeface="微软雅黑" panose="020B0503020204020204" charset="-122"/>
                </a:rPr>
                <a:t>匈奴分为</a:t>
              </a:r>
              <a:r>
                <a:rPr lang="zh-CN" altLang="en-US" sz="2000">
                  <a:solidFill>
                    <a:srgbClr val="FF0000"/>
                  </a:solidFill>
                  <a:latin typeface="微软雅黑" panose="020B0503020204020204" charset="-122"/>
                  <a:ea typeface="微软雅黑" panose="020B0503020204020204" charset="-122"/>
                </a:rPr>
                <a:t>南北</a:t>
              </a:r>
              <a:r>
                <a:rPr lang="zh-CN" altLang="en-US" sz="2000">
                  <a:solidFill>
                    <a:srgbClr val="000000">
                      <a:lumMod val="100000"/>
                    </a:srgbClr>
                  </a:solidFill>
                  <a:latin typeface="微软雅黑" panose="020B0503020204020204" charset="-122"/>
                  <a:ea typeface="微软雅黑" panose="020B0503020204020204" charset="-122"/>
                </a:rPr>
                <a:t>两部，南匈奴内迁，逐渐汉化</a:t>
              </a:r>
              <a:endParaRPr lang="zh-CN" altLang="en-US" sz="2000">
                <a:solidFill>
                  <a:srgbClr val="000000">
                    <a:lumMod val="100000"/>
                  </a:srgbClr>
                </a:solidFill>
                <a:latin typeface="微软雅黑" panose="020B0503020204020204" charset="-122"/>
                <a:ea typeface="微软雅黑" panose="020B0503020204020204" charset="-122"/>
              </a:endParaRPr>
            </a:p>
          </p:txBody>
        </p:sp>
        <p:sp>
          <p:nvSpPr>
            <p:cNvPr id="11" name="文本框 10"/>
            <p:cNvSpPr txBox="1"/>
            <p:nvPr>
              <p:custDataLst>
                <p:tags r:id="rId16"/>
              </p:custDataLst>
            </p:nvPr>
          </p:nvSpPr>
          <p:spPr>
            <a:xfrm>
              <a:off x="1577" y="8275"/>
              <a:ext cx="3133" cy="658"/>
            </a:xfrm>
            <a:prstGeom prst="rect">
              <a:avLst/>
            </a:prstGeom>
            <a:noFill/>
          </p:spPr>
          <p:txBody>
            <a:bodyPr wrap="none" lIns="0" tIns="0" rIns="0" bIns="0">
              <a:noAutofit/>
            </a:bodyPr>
            <a:lstStyle/>
            <a:p>
              <a:pPr algn="ctr"/>
              <a:r>
                <a:rPr lang="zh-CN" altLang="en-US" sz="2400" b="1">
                  <a:solidFill>
                    <a:srgbClr val="40A693"/>
                  </a:solidFill>
                  <a:latin typeface="Arial" panose="020B0604020202020204" pitchFamily="34" charset="0"/>
                  <a:ea typeface="微软雅黑" panose="020B0503020204020204" charset="-122"/>
                  <a:cs typeface="+mn-ea"/>
                </a:rPr>
                <a:t>③匈奴汉化</a:t>
              </a:r>
              <a:endParaRPr lang="zh-CN" altLang="en-US" sz="2400" b="1">
                <a:solidFill>
                  <a:srgbClr val="40A693"/>
                </a:solidFill>
                <a:latin typeface="Arial" panose="020B0604020202020204" pitchFamily="34" charset="0"/>
                <a:ea typeface="微软雅黑" panose="020B0503020204020204" charset="-122"/>
                <a:cs typeface="+mn-ea"/>
              </a:endParaRPr>
            </a:p>
          </p:txBody>
        </p:sp>
      </p:grpSp>
      <p:grpSp>
        <p:nvGrpSpPr>
          <p:cNvPr id="5" name="组合 4"/>
          <p:cNvGrpSpPr/>
          <p:nvPr/>
        </p:nvGrpSpPr>
        <p:grpSpPr>
          <a:xfrm>
            <a:off x="145415" y="2515235"/>
            <a:ext cx="657225" cy="1294130"/>
            <a:chOff x="313" y="4606"/>
            <a:chExt cx="1035" cy="2038"/>
          </a:xfrm>
        </p:grpSpPr>
        <p:pic>
          <p:nvPicPr>
            <p:cNvPr id="18" name="http://photo-static-api.fotomore.com/creative/vcg/400/new/VCG41N901142446.jpg" descr="&amp;pky240_sjzg_VCG41N901142446&amp;2&amp;src_toppic_inpsrchzd1&amp;"/>
            <p:cNvPicPr>
              <a:picLocks noChangeAspect="1"/>
            </p:cNvPicPr>
            <p:nvPr/>
          </p:nvPicPr>
          <p:blipFill>
            <a:blip r:embed="rId17"/>
            <a:srcRect t="69667" r="49620" b="4759"/>
            <a:stretch>
              <a:fillRect/>
            </a:stretch>
          </p:blipFill>
          <p:spPr>
            <a:xfrm rot="5400000">
              <a:off x="-189" y="5107"/>
              <a:ext cx="2038" cy="1035"/>
            </a:xfrm>
            <a:prstGeom prst="rect">
              <a:avLst/>
            </a:prstGeom>
          </p:spPr>
        </p:pic>
        <p:sp>
          <p:nvSpPr>
            <p:cNvPr id="19" name="文本框 18"/>
            <p:cNvSpPr txBox="1"/>
            <p:nvPr/>
          </p:nvSpPr>
          <p:spPr>
            <a:xfrm>
              <a:off x="590" y="4955"/>
              <a:ext cx="596" cy="1501"/>
            </a:xfrm>
            <a:prstGeom prst="rect">
              <a:avLst/>
            </a:prstGeom>
            <a:noFill/>
          </p:spPr>
          <p:txBody>
            <a:bodyPr wrap="square" rtlCol="0">
              <a:spAutoFit/>
            </a:bodyPr>
            <a:lstStyle/>
            <a:p>
              <a:pPr algn="ctr"/>
              <a:r>
                <a:rPr lang="zh-CN" altLang="en-US" sz="2800" b="1">
                  <a:solidFill>
                    <a:srgbClr val="C00000"/>
                  </a:solidFill>
                  <a:latin typeface="方正榜书行简体" panose="02000000000000000000" charset="-122"/>
                  <a:ea typeface="方正榜书行简体" panose="02000000000000000000" charset="-122"/>
                </a:rPr>
                <a:t>北面</a:t>
              </a:r>
              <a:endParaRPr lang="zh-CN" altLang="en-US" sz="2800" b="1">
                <a:solidFill>
                  <a:srgbClr val="C00000"/>
                </a:solidFill>
                <a:latin typeface="方正榜书行简体" panose="02000000000000000000" charset="-122"/>
                <a:ea typeface="方正榜书行简体" panose="02000000000000000000" charset="-122"/>
              </a:endParaRPr>
            </a:p>
          </p:txBody>
        </p:sp>
      </p:grpSp>
      <p:sp>
        <p:nvSpPr>
          <p:cNvPr id="16" name="文本框 15"/>
          <p:cNvSpPr txBox="1"/>
          <p:nvPr/>
        </p:nvSpPr>
        <p:spPr>
          <a:xfrm>
            <a:off x="8907780" y="4683760"/>
            <a:ext cx="3112135" cy="2091690"/>
          </a:xfrm>
          <a:prstGeom prst="rect">
            <a:avLst/>
          </a:prstGeom>
          <a:solidFill>
            <a:srgbClr val="FFFF00"/>
          </a:solidFill>
        </p:spPr>
        <p:txBody>
          <a:bodyPr wrap="square" rtlCol="0">
            <a:spAutoFit/>
          </a:bodyPr>
          <a:lstStyle/>
          <a:p>
            <a:pPr lvl="0" algn="l">
              <a:lnSpc>
                <a:spcPct val="130000"/>
              </a:lnSpc>
              <a:buClrTx/>
              <a:buSzTx/>
              <a:buFontTx/>
            </a:pPr>
            <a:r>
              <a:rPr lang="zh-CN" sz="2000">
                <a:solidFill>
                  <a:srgbClr val="FF0000"/>
                </a:solidFill>
                <a:latin typeface="微软雅黑" panose="020B0503020204020204" charset="-122"/>
                <a:ea typeface="微软雅黑" panose="020B0503020204020204" charset="-122"/>
                <a:sym typeface="+mn-ea"/>
              </a:rPr>
              <a:t>《燕然山铭》石刻</a:t>
            </a:r>
            <a:endParaRPr lang="zh-CN" sz="2000">
              <a:solidFill>
                <a:srgbClr val="FF0000"/>
              </a:solidFill>
              <a:latin typeface="微软雅黑" panose="020B0503020204020204" charset="-122"/>
              <a:ea typeface="微软雅黑" panose="020B0503020204020204" charset="-122"/>
              <a:sym typeface="+mn-ea"/>
            </a:endParaRPr>
          </a:p>
          <a:p>
            <a:pPr lvl="0" algn="l">
              <a:lnSpc>
                <a:spcPct val="130000"/>
              </a:lnSpc>
              <a:buClrTx/>
              <a:buSzTx/>
              <a:buFontTx/>
            </a:pPr>
            <a:r>
              <a:rPr lang="zh-CN" sz="2000">
                <a:solidFill>
                  <a:schemeClr val="tx1"/>
                </a:solidFill>
                <a:latin typeface="微软雅黑" panose="020B0503020204020204" charset="-122"/>
                <a:ea typeface="微软雅黑" panose="020B0503020204020204" charset="-122"/>
                <a:sym typeface="+mn-ea"/>
              </a:rPr>
              <a:t>随军出征的班固撰文，宣扬汉朝德威。</a:t>
            </a:r>
            <a:r>
              <a:rPr lang="en-US" altLang="zh-CN" sz="2000">
                <a:solidFill>
                  <a:schemeClr val="tx1"/>
                </a:solidFill>
                <a:latin typeface="微软雅黑" panose="020B0503020204020204" charset="-122"/>
                <a:ea typeface="微软雅黑" panose="020B0503020204020204" charset="-122"/>
                <a:sym typeface="+mn-ea"/>
              </a:rPr>
              <a:t>2017</a:t>
            </a:r>
            <a:r>
              <a:rPr lang="zh-CN" altLang="en-US" sz="2000">
                <a:solidFill>
                  <a:schemeClr val="tx1"/>
                </a:solidFill>
                <a:latin typeface="微软雅黑" panose="020B0503020204020204" charset="-122"/>
                <a:ea typeface="微软雅黑" panose="020B0503020204020204" charset="-122"/>
                <a:sym typeface="+mn-ea"/>
              </a:rPr>
              <a:t>年在蒙古国中的戈壁省一处摩崖石刻发现。</a:t>
            </a:r>
            <a:endParaRPr lang="zh-CN" altLang="en-US" sz="2000">
              <a:solidFill>
                <a:schemeClr val="tx1"/>
              </a:solidFill>
              <a:latin typeface="微软雅黑" panose="020B0503020204020204" charset="-122"/>
              <a:ea typeface="微软雅黑" panose="020B0503020204020204" charset="-122"/>
              <a:sym typeface="+mn-ea"/>
            </a:endParaRPr>
          </a:p>
        </p:txBody>
      </p:sp>
      <p:sp>
        <p:nvSpPr>
          <p:cNvPr id="17" name="文本框 16"/>
          <p:cNvSpPr txBox="1"/>
          <p:nvPr/>
        </p:nvSpPr>
        <p:spPr>
          <a:xfrm>
            <a:off x="77470" y="937260"/>
            <a:ext cx="2672080" cy="521970"/>
          </a:xfrm>
          <a:prstGeom prst="rect">
            <a:avLst/>
          </a:prstGeom>
          <a:noFill/>
        </p:spPr>
        <p:txBody>
          <a:bodyPr wrap="none" rtlCol="0" anchor="t">
            <a:spAutoFit/>
          </a:bodyPr>
          <a:lstStyle/>
          <a:p>
            <a:r>
              <a:rPr lang="zh-CN" altLang="en-US" sz="2800" b="1">
                <a:solidFill>
                  <a:srgbClr val="1D41D5"/>
                </a:solidFill>
                <a:latin typeface="微软雅黑" panose="020B0503020204020204" charset="-122"/>
                <a:ea typeface="微软雅黑" panose="020B0503020204020204" charset="-122"/>
                <a:cs typeface="微软雅黑" panose="020B0503020204020204" charset="-122"/>
                <a:sym typeface="+mn-ea"/>
              </a:rPr>
              <a:t>（一）民族关系</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1920" y="125095"/>
            <a:ext cx="10850880" cy="521970"/>
          </a:xfrm>
          <a:prstGeom prst="rect">
            <a:avLst/>
          </a:prstGeom>
          <a:noFill/>
          <a:ln>
            <a:solidFill>
              <a:schemeClr val="tx1"/>
            </a:solidFill>
          </a:ln>
        </p:spPr>
        <p:txBody>
          <a:bodyPr wrap="none" rtlCol="0" anchor="t">
            <a:spAutoFit/>
          </a:bodyPr>
          <a:lstStyle/>
          <a:p>
            <a:r>
              <a:rPr lang="en-US" altLang="zh-CN" sz="2800">
                <a:solidFill>
                  <a:srgbClr val="FF0000"/>
                </a:solidFill>
                <a:sym typeface="+mn-ea"/>
              </a:rPr>
              <a:t>了解</a:t>
            </a:r>
            <a:r>
              <a:rPr lang="zh-CN" altLang="en-US" sz="2800">
                <a:solidFill>
                  <a:srgbClr val="FF0000"/>
                </a:solidFill>
                <a:sym typeface="+mn-ea"/>
              </a:rPr>
              <a:t>汉朝</a:t>
            </a:r>
            <a:r>
              <a:rPr lang="en-US" altLang="zh-CN" sz="2800">
                <a:solidFill>
                  <a:srgbClr val="FF0000"/>
                </a:solidFill>
                <a:sym typeface="+mn-ea"/>
              </a:rPr>
              <a:t>的民族政策，认识</a:t>
            </a:r>
            <a:r>
              <a:rPr lang="zh-CN" altLang="en-US" sz="2800">
                <a:solidFill>
                  <a:srgbClr val="FF0000"/>
                </a:solidFill>
                <a:sym typeface="+mn-ea"/>
              </a:rPr>
              <a:t>汉朝</a:t>
            </a:r>
            <a:r>
              <a:rPr lang="en-US" altLang="zh-CN" sz="2800">
                <a:solidFill>
                  <a:srgbClr val="FF0000"/>
                </a:solidFill>
                <a:sym typeface="+mn-ea"/>
              </a:rPr>
              <a:t>统一多民族国家的发展历程</a:t>
            </a:r>
            <a:r>
              <a:rPr lang="zh-CN" altLang="en-US" sz="2800">
                <a:solidFill>
                  <a:srgbClr val="FF0000"/>
                </a:solidFill>
                <a:sym typeface="+mn-ea"/>
              </a:rPr>
              <a:t>中的贡献</a:t>
            </a:r>
            <a:endParaRPr lang="zh-CN" altLang="en-US" sz="2800">
              <a:solidFill>
                <a:srgbClr val="FF0000"/>
              </a:solidFill>
              <a:sym typeface="+mn-ea"/>
            </a:endParaRPr>
          </a:p>
        </p:txBody>
      </p:sp>
    </p:spTree>
  </p:cSld>
  <p:clrMapOvr>
    <a:masterClrMapping/>
  </p:clrMapOvr>
  <p:transition/>
</p:sld>
</file>

<file path=ppt/slides/slide1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838700" y="603885"/>
            <a:ext cx="3383915" cy="569595"/>
          </a:xfrm>
          <a:prstGeom prst="rect">
            <a:avLst/>
          </a:prstGeom>
          <a:noFill/>
          <a:ln w="9525">
            <a:noFill/>
          </a:ln>
        </p:spPr>
        <p:txBody>
          <a:bodyPr wrap="square">
            <a:noAutofit/>
          </a:bodyPr>
          <a:lstStyle/>
          <a:p>
            <a:pPr indent="0" algn="just">
              <a:lnSpc>
                <a:spcPct val="125000"/>
              </a:lnSpc>
              <a:spcBef>
                <a:spcPct val="0"/>
              </a:spcBef>
              <a:spcAft>
                <a:spcPct val="0"/>
              </a:spcAft>
            </a:pPr>
            <a:r>
              <a:rPr lang="en-US" altLang="zh-CN" sz="2400" b="1">
                <a:solidFill>
                  <a:srgbClr val="326185"/>
                </a:solidFill>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endParaRPr lang="en-US" altLang="zh-CN" sz="2400" b="1">
              <a:latin typeface="微软雅黑" panose="020B0503020204020204" charset="-122"/>
              <a:ea typeface="微软雅黑" panose="020B0503020204020204" charset="-122"/>
              <a:cs typeface="微软雅黑" panose="020B0503020204020204" charset="-122"/>
            </a:endParaRPr>
          </a:p>
        </p:txBody>
      </p:sp>
      <p:pic>
        <p:nvPicPr>
          <p:cNvPr id="5" name="Picture 3"/>
          <p:cNvPicPr>
            <a:picLocks noChangeAspect="1" noChangeArrowheads="1"/>
          </p:cNvPicPr>
          <p:nvPr/>
        </p:nvPicPr>
        <p:blipFill>
          <a:blip r:embed="rId1">
            <a:lum bright="12000"/>
            <a:extLst>
              <a:ext uri="{28A0092B-C50C-407E-A947-70E740481C1C}">
                <a14:useLocalDpi xmlns:a14="http://schemas.microsoft.com/office/drawing/2010/main" val="0"/>
              </a:ext>
            </a:extLst>
          </a:blip>
          <a:srcRect l="972" t="1300" r="843" b="1300"/>
          <a:stretch>
            <a:fillRect/>
          </a:stretch>
        </p:blipFill>
        <p:spPr bwMode="auto">
          <a:xfrm>
            <a:off x="2537460" y="1222375"/>
            <a:ext cx="8054340" cy="545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2063115" y="3173730"/>
            <a:ext cx="3053715" cy="2300605"/>
            <a:chOff x="6309" y="6487"/>
            <a:chExt cx="1856" cy="2473"/>
          </a:xfrm>
        </p:grpSpPr>
        <p:cxnSp>
          <p:nvCxnSpPr>
            <p:cNvPr id="29" name="肘形连接符 28"/>
            <p:cNvCxnSpPr/>
            <p:nvPr/>
          </p:nvCxnSpPr>
          <p:spPr>
            <a:xfrm rot="5400000">
              <a:off x="6041" y="6923"/>
              <a:ext cx="2304" cy="1769"/>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996" y="6487"/>
              <a:ext cx="169" cy="1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3340553" y="2029460"/>
            <a:ext cx="2527348" cy="1595052"/>
            <a:chOff x="9381" y="4477"/>
            <a:chExt cx="4302" cy="2813"/>
          </a:xfrm>
        </p:grpSpPr>
        <p:cxnSp>
          <p:nvCxnSpPr>
            <p:cNvPr id="28" name="肘形连接符 27"/>
            <p:cNvCxnSpPr>
              <a:stCxn id="31" idx="0"/>
            </p:cNvCxnSpPr>
            <p:nvPr/>
          </p:nvCxnSpPr>
          <p:spPr>
            <a:xfrm rot="16200000">
              <a:off x="10252" y="3690"/>
              <a:ext cx="2644" cy="4217"/>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9381" y="7121"/>
              <a:ext cx="169" cy="1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210185" y="1390650"/>
            <a:ext cx="3081020" cy="1383665"/>
          </a:xfrm>
          <a:prstGeom prst="rect">
            <a:avLst/>
          </a:prstGeom>
          <a:solidFill>
            <a:schemeClr val="bg2"/>
          </a:solidFill>
          <a:ln>
            <a:solidFill>
              <a:schemeClr val="tx1"/>
            </a:solidFill>
          </a:ln>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河西四郡</a:t>
            </a:r>
            <a:endParaRPr lang="zh-CN" altLang="en-US" sz="2400" b="1">
              <a:solidFill>
                <a:srgbClr val="0070C0"/>
              </a:solidFill>
              <a:latin typeface="微软雅黑" panose="020B0503020204020204" charset="-122"/>
              <a:ea typeface="微软雅黑" panose="020B0503020204020204" charset="-122"/>
            </a:endParaRPr>
          </a:p>
          <a:p>
            <a:pPr algn="just"/>
            <a:r>
              <a:rPr lang="zh-CN" altLang="en-US" sz="2000" b="1">
                <a:latin typeface="微软雅黑" panose="020B0503020204020204" charset="-122"/>
                <a:ea typeface="微软雅黑" panose="020B0503020204020204" charset="-122"/>
                <a:cs typeface="微软雅黑" panose="020B0503020204020204" charset="-122"/>
                <a:sym typeface="+mn-ea"/>
              </a:rPr>
              <a:t>西汉</a:t>
            </a:r>
            <a:r>
              <a:rPr lang="zh-CN" altLang="en-US" sz="2000" b="1">
                <a:latin typeface="方正宋刻本秀楷简体" panose="02000000000000000000" charset="-122"/>
                <a:ea typeface="方正宋刻本秀楷简体" panose="02000000000000000000" charset="-122"/>
                <a:cs typeface="方正宋刻本秀楷简体" panose="02000000000000000000" charset="-122"/>
              </a:rPr>
              <a:t>设武威、张掖、酒泉、敦煌四郡，成为中原前往西域的要道</a:t>
            </a:r>
            <a:endParaRPr lang="zh-CN" altLang="en-US" sz="2000" b="1">
              <a:latin typeface="方正宋刻本秀楷简体" panose="02000000000000000000" charset="-122"/>
              <a:ea typeface="方正宋刻本秀楷简体" panose="02000000000000000000" charset="-122"/>
              <a:cs typeface="方正宋刻本秀楷简体" panose="02000000000000000000" charset="-122"/>
            </a:endParaRPr>
          </a:p>
        </p:txBody>
      </p:sp>
      <p:sp>
        <p:nvSpPr>
          <p:cNvPr id="33" name="文本框 32"/>
          <p:cNvSpPr txBox="1"/>
          <p:nvPr/>
        </p:nvSpPr>
        <p:spPr>
          <a:xfrm>
            <a:off x="210185" y="4750435"/>
            <a:ext cx="1852930" cy="1383665"/>
          </a:xfrm>
          <a:prstGeom prst="rect">
            <a:avLst/>
          </a:prstGeom>
          <a:noFill/>
          <a:ln>
            <a:solidFill>
              <a:schemeClr val="tx1"/>
            </a:solidFill>
          </a:ln>
        </p:spPr>
        <p:txBody>
          <a:bodyPr wrap="square" rtlCol="0">
            <a:spAutoFit/>
          </a:bodyPr>
          <a:lstStyle/>
          <a:p>
            <a:pPr>
              <a:buClrTx/>
              <a:buSzTx/>
              <a:buFontTx/>
            </a:pPr>
            <a:r>
              <a:rPr lang="zh-CN" altLang="en-US" sz="2400" b="1">
                <a:solidFill>
                  <a:srgbClr val="0070C0"/>
                </a:solidFill>
                <a:latin typeface="微软雅黑" panose="020B0503020204020204" charset="-122"/>
                <a:ea typeface="微软雅黑" panose="020B0503020204020204" charset="-122"/>
              </a:rPr>
              <a:t>西域都护府</a:t>
            </a:r>
            <a:endParaRPr lang="zh-CN" altLang="en-US" sz="2400" b="1">
              <a:solidFill>
                <a:srgbClr val="0070C0"/>
              </a:solidFill>
              <a:latin typeface="微软雅黑" panose="020B0503020204020204" charset="-122"/>
              <a:ea typeface="微软雅黑" panose="020B0503020204020204" charset="-122"/>
            </a:endParaRPr>
          </a:p>
          <a:p>
            <a:pPr algn="just"/>
            <a:r>
              <a:rPr lang="zh-CN" altLang="en-US" sz="2000" b="1">
                <a:latin typeface="微软雅黑" panose="020B0503020204020204" charset="-122"/>
                <a:ea typeface="微软雅黑" panose="020B0503020204020204" charset="-122"/>
              </a:rPr>
              <a:t>西汉设立，</a:t>
            </a:r>
            <a:r>
              <a:rPr lang="zh-CN" sz="2000" b="1">
                <a:latin typeface="方正宋刻本秀楷简体" panose="02000000000000000000" charset="-122"/>
                <a:ea typeface="方正宋刻本秀楷简体" panose="02000000000000000000" charset="-122"/>
                <a:cs typeface="方正宋刻本秀楷简体" panose="02000000000000000000" charset="-122"/>
              </a:rPr>
              <a:t>作为管理西域的军政机构。</a:t>
            </a:r>
            <a:endParaRPr lang="zh-CN" sz="2000" b="1">
              <a:latin typeface="方正宋刻本秀楷简体" panose="02000000000000000000" charset="-122"/>
              <a:ea typeface="方正宋刻本秀楷简体" panose="02000000000000000000" charset="-122"/>
              <a:cs typeface="方正宋刻本秀楷简体" panose="02000000000000000000" charset="-122"/>
            </a:endParaRPr>
          </a:p>
        </p:txBody>
      </p:sp>
      <p:sp>
        <p:nvSpPr>
          <p:cNvPr id="38" name="文本框 37"/>
          <p:cNvSpPr txBox="1"/>
          <p:nvPr/>
        </p:nvSpPr>
        <p:spPr>
          <a:xfrm>
            <a:off x="10466705" y="1698625"/>
            <a:ext cx="1725295" cy="768350"/>
          </a:xfrm>
          <a:prstGeom prst="rect">
            <a:avLst/>
          </a:prstGeom>
          <a:noFill/>
          <a:ln>
            <a:solidFill>
              <a:schemeClr val="tx1"/>
            </a:solidFill>
          </a:ln>
        </p:spPr>
        <p:txBody>
          <a:bodyPr wrap="square" rtlCol="0">
            <a:spAutoFit/>
          </a:bodyPr>
          <a:lstStyle/>
          <a:p>
            <a:r>
              <a:rPr lang="zh-CN" altLang="en-US" sz="2400" b="1">
                <a:gradFill>
                  <a:gsLst>
                    <a:gs pos="0">
                      <a:srgbClr val="012D86"/>
                    </a:gs>
                    <a:gs pos="100000">
                      <a:srgbClr val="0E2557"/>
                    </a:gs>
                  </a:gsLst>
                  <a:lin scaled="0"/>
                </a:gradFill>
                <a:latin typeface="微软雅黑" panose="020B0503020204020204" charset="-122"/>
                <a:ea typeface="微软雅黑" panose="020B0503020204020204" charset="-122"/>
              </a:rPr>
              <a:t>护乌桓校尉</a:t>
            </a:r>
            <a:endParaRPr lang="zh-CN" altLang="en-US" sz="2400" b="1">
              <a:gradFill>
                <a:gsLst>
                  <a:gs pos="0">
                    <a:srgbClr val="012D86"/>
                  </a:gs>
                  <a:gs pos="100000">
                    <a:srgbClr val="0E2557"/>
                  </a:gs>
                </a:gsLst>
                <a:lin scaled="0"/>
              </a:gradFill>
              <a:latin typeface="微软雅黑" panose="020B0503020204020204" charset="-122"/>
              <a:ea typeface="微软雅黑" panose="020B0503020204020204" charset="-122"/>
            </a:endParaRPr>
          </a:p>
          <a:p>
            <a:r>
              <a:rPr lang="zh-CN" altLang="en-US" sz="2000" b="1">
                <a:latin typeface="微软雅黑" panose="020B0503020204020204" charset="-122"/>
                <a:ea typeface="微软雅黑" panose="020B0503020204020204" charset="-122"/>
                <a:cs typeface="方正宋刻本秀楷简体" panose="02000000000000000000" charset="-122"/>
              </a:rPr>
              <a:t>西汉设立</a:t>
            </a:r>
            <a:endParaRPr lang="zh-CN" altLang="en-US" sz="2000" b="1">
              <a:latin typeface="微软雅黑" panose="020B0503020204020204" charset="-122"/>
              <a:ea typeface="微软雅黑" panose="020B0503020204020204" charset="-122"/>
              <a:cs typeface="方正宋刻本秀楷简体" panose="02000000000000000000" charset="-122"/>
            </a:endParaRPr>
          </a:p>
        </p:txBody>
      </p:sp>
      <p:grpSp>
        <p:nvGrpSpPr>
          <p:cNvPr id="10" name="组合 9"/>
          <p:cNvGrpSpPr/>
          <p:nvPr/>
        </p:nvGrpSpPr>
        <p:grpSpPr>
          <a:xfrm flipV="1">
            <a:off x="7810500" y="1903095"/>
            <a:ext cx="2656840" cy="1271270"/>
            <a:chOff x="10995" y="6584"/>
            <a:chExt cx="2661" cy="3635"/>
          </a:xfrm>
        </p:grpSpPr>
        <p:sp>
          <p:nvSpPr>
            <p:cNvPr id="39" name="椭圆 38"/>
            <p:cNvSpPr/>
            <p:nvPr/>
          </p:nvSpPr>
          <p:spPr>
            <a:xfrm>
              <a:off x="10995" y="6584"/>
              <a:ext cx="169" cy="1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肘形连接符 40"/>
            <p:cNvCxnSpPr>
              <a:stCxn id="39" idx="4"/>
            </p:cNvCxnSpPr>
            <p:nvPr/>
          </p:nvCxnSpPr>
          <p:spPr>
            <a:xfrm rot="5400000" flipV="1">
              <a:off x="10635" y="7198"/>
              <a:ext cx="3466" cy="2576"/>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77470" y="81915"/>
            <a:ext cx="12008485" cy="521970"/>
          </a:xfrm>
          <a:prstGeom prst="rect">
            <a:avLst/>
          </a:prstGeom>
          <a:noFill/>
          <a:ln>
            <a:solidFill>
              <a:schemeClr val="tx1"/>
            </a:solidFill>
          </a:ln>
        </p:spPr>
        <p:txBody>
          <a:bodyPr wrap="square" rtlCol="0" anchor="t">
            <a:spAutoFit/>
          </a:bodyPr>
          <a:lstStyle/>
          <a:p>
            <a:r>
              <a:rPr lang="en-US" altLang="zh-CN" sz="2800">
                <a:solidFill>
                  <a:srgbClr val="FF0000"/>
                </a:solidFill>
                <a:sym typeface="+mn-ea"/>
              </a:rPr>
              <a:t>了解</a:t>
            </a:r>
            <a:r>
              <a:rPr lang="zh-CN" altLang="en-US" sz="2800">
                <a:solidFill>
                  <a:srgbClr val="FF0000"/>
                </a:solidFill>
                <a:sym typeface="+mn-ea"/>
              </a:rPr>
              <a:t>汉朝</a:t>
            </a:r>
            <a:r>
              <a:rPr lang="en-US" altLang="zh-CN" sz="2800">
                <a:solidFill>
                  <a:srgbClr val="FF0000"/>
                </a:solidFill>
                <a:sym typeface="+mn-ea"/>
              </a:rPr>
              <a:t>的</a:t>
            </a:r>
            <a:r>
              <a:rPr lang="zh-CN" altLang="en-US" sz="2800">
                <a:solidFill>
                  <a:srgbClr val="FF0000"/>
                </a:solidFill>
                <a:sym typeface="+mn-ea"/>
              </a:rPr>
              <a:t>边疆管理制度</a:t>
            </a:r>
            <a:r>
              <a:rPr lang="en-US" altLang="zh-CN" sz="2800">
                <a:solidFill>
                  <a:srgbClr val="FF0000"/>
                </a:solidFill>
                <a:sym typeface="+mn-ea"/>
              </a:rPr>
              <a:t>，认识</a:t>
            </a:r>
            <a:r>
              <a:rPr lang="zh-CN" altLang="en-US" sz="2800">
                <a:solidFill>
                  <a:srgbClr val="FF0000"/>
                </a:solidFill>
                <a:sym typeface="+mn-ea"/>
              </a:rPr>
              <a:t>汉朝</a:t>
            </a:r>
            <a:r>
              <a:rPr lang="en-US" altLang="zh-CN" sz="2800">
                <a:solidFill>
                  <a:srgbClr val="FF0000"/>
                </a:solidFill>
                <a:sym typeface="+mn-ea"/>
              </a:rPr>
              <a:t>统一多民族国家的发展历程</a:t>
            </a:r>
            <a:r>
              <a:rPr lang="zh-CN" altLang="en-US" sz="2800">
                <a:solidFill>
                  <a:srgbClr val="FF0000"/>
                </a:solidFill>
                <a:sym typeface="+mn-ea"/>
              </a:rPr>
              <a:t>中的贡献</a:t>
            </a:r>
            <a:endParaRPr lang="zh-CN" altLang="en-US" sz="2800">
              <a:solidFill>
                <a:srgbClr val="FF0000"/>
              </a:solidFill>
              <a:sym typeface="+mn-ea"/>
            </a:endParaRPr>
          </a:p>
        </p:txBody>
      </p:sp>
      <p:sp>
        <p:nvSpPr>
          <p:cNvPr id="2" name="文本框 1"/>
          <p:cNvSpPr txBox="1"/>
          <p:nvPr/>
        </p:nvSpPr>
        <p:spPr>
          <a:xfrm>
            <a:off x="-37465" y="652145"/>
            <a:ext cx="7226935" cy="953135"/>
          </a:xfrm>
          <a:prstGeom prst="rect">
            <a:avLst/>
          </a:prstGeom>
          <a:noFill/>
        </p:spPr>
        <p:txBody>
          <a:bodyPr wrap="square" rtlCol="0" anchor="t">
            <a:spAutoFit/>
          </a:bodyPr>
          <a:lstStyle/>
          <a:p>
            <a:r>
              <a:rPr lang="zh-CN" altLang="en-US" sz="2800" b="1">
                <a:solidFill>
                  <a:srgbClr val="1D41D5"/>
                </a:solidFill>
                <a:latin typeface="微软雅黑" panose="020B0503020204020204" charset="-122"/>
                <a:ea typeface="微软雅黑" panose="020B0503020204020204" charset="-122"/>
                <a:cs typeface="微软雅黑" panose="020B0503020204020204" charset="-122"/>
                <a:sym typeface="+mn-ea"/>
              </a:rPr>
              <a:t>（二）边疆管理制度：</a:t>
            </a:r>
            <a:r>
              <a:rPr lang="zh-CN" altLang="en-US" sz="2800" b="1">
                <a:latin typeface="微软雅黑" panose="020B0503020204020204" charset="-122"/>
                <a:ea typeface="微软雅黑" panose="020B0503020204020204" charset="-122"/>
                <a:cs typeface="微软雅黑" panose="020B0503020204020204" charset="-122"/>
                <a:sym typeface="+mn-ea"/>
              </a:rPr>
              <a:t>设置机构，行政管辖</a:t>
            </a:r>
            <a:endParaRPr lang="en-US" altLang="zh-CN" sz="2800" b="1">
              <a:latin typeface="微软雅黑" panose="020B0503020204020204" charset="-122"/>
              <a:ea typeface="微软雅黑" panose="020B0503020204020204" charset="-122"/>
              <a:cs typeface="微软雅黑" panose="020B0503020204020204" charset="-122"/>
            </a:endParaRPr>
          </a:p>
          <a:p>
            <a:endParaRPr lang="zh-CN" altLang="en-US" sz="2800" b="1">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7030" y="170180"/>
            <a:ext cx="11598275" cy="6369685"/>
          </a:xfrm>
          <a:prstGeom prst="rect">
            <a:avLst/>
          </a:prstGeom>
          <a:noFill/>
        </p:spPr>
        <p:txBody>
          <a:bodyPr wrap="square" rtlCol="0" anchor="t">
            <a:spAutoFit/>
          </a:bodyPr>
          <a:lstStyle/>
          <a:p>
            <a:r>
              <a:rPr lang="zh-CN" altLang="en-US" sz="2400">
                <a:solidFill>
                  <a:srgbClr val="FF0000"/>
                </a:solidFill>
                <a:sym typeface="+mn-ea"/>
              </a:rPr>
              <a:t>依据课程标准的教学</a:t>
            </a:r>
            <a:r>
              <a:rPr lang="zh-CN" altLang="en-US" sz="2400">
                <a:sym typeface="+mn-ea"/>
              </a:rPr>
              <a:t>（教学内容的整合：</a:t>
            </a:r>
            <a:r>
              <a:rPr lang="zh-CN" altLang="en-US" sz="2400">
                <a:solidFill>
                  <a:srgbClr val="FF0000"/>
                </a:solidFill>
                <a:sym typeface="+mn-ea"/>
              </a:rPr>
              <a:t>横向</a:t>
            </a:r>
            <a:r>
              <a:rPr lang="zh-CN" altLang="en-US" sz="2400">
                <a:sym typeface="+mn-ea"/>
              </a:rPr>
              <a:t>整合，纵向整合）</a:t>
            </a:r>
            <a:endParaRPr lang="zh-CN" altLang="en-US" sz="2400">
              <a:sym typeface="+mn-ea"/>
            </a:endParaRPr>
          </a:p>
          <a:p>
            <a:r>
              <a:rPr lang="zh-CN" altLang="en-US" sz="2400">
                <a:sym typeface="+mn-ea"/>
              </a:rPr>
              <a:t> </a:t>
            </a:r>
            <a:r>
              <a:rPr lang="zh-CN" altLang="en-US" sz="2400"/>
              <a:t>例：选择性必修课程模块</a:t>
            </a:r>
            <a:r>
              <a:rPr lang="en-US" altLang="zh-CN" sz="2400"/>
              <a:t>1</a:t>
            </a:r>
            <a:r>
              <a:rPr lang="zh-CN" altLang="en-US" sz="2400"/>
              <a:t>【内容要求】：</a:t>
            </a:r>
            <a:r>
              <a:rPr lang="en-US" altLang="zh-CN" sz="2400"/>
              <a:t>1.2 </a:t>
            </a:r>
            <a:r>
              <a:rPr lang="zh-CN" altLang="en-US" sz="2400"/>
              <a:t>官员的选拔与管理</a:t>
            </a:r>
            <a:endParaRPr lang="zh-CN" altLang="en-US" sz="2400"/>
          </a:p>
          <a:p>
            <a:r>
              <a:rPr lang="zh-CN" altLang="en-US" sz="2400"/>
              <a:t>了解中国科举制与西方近代文官制度的渊源关系，知道西方近代文官制度的特点，以及对近现代中国公务员制度的影响</a:t>
            </a:r>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p:txBody>
      </p:sp>
      <p:pic>
        <p:nvPicPr>
          <p:cNvPr id="3" name="图片 2"/>
          <p:cNvPicPr>
            <a:picLocks noChangeAspect="1"/>
          </p:cNvPicPr>
          <p:nvPr/>
        </p:nvPicPr>
        <p:blipFill>
          <a:blip r:embed="rId1"/>
          <a:stretch>
            <a:fillRect/>
          </a:stretch>
        </p:blipFill>
        <p:spPr>
          <a:xfrm>
            <a:off x="242570" y="1850390"/>
            <a:ext cx="4518660" cy="4518660"/>
          </a:xfrm>
          <a:prstGeom prst="rect">
            <a:avLst/>
          </a:prstGeom>
        </p:spPr>
      </p:pic>
      <p:pic>
        <p:nvPicPr>
          <p:cNvPr id="4" name="图片 3"/>
          <p:cNvPicPr>
            <a:picLocks noChangeAspect="1"/>
          </p:cNvPicPr>
          <p:nvPr/>
        </p:nvPicPr>
        <p:blipFill>
          <a:blip r:embed="rId2"/>
          <a:stretch>
            <a:fillRect/>
          </a:stretch>
        </p:blipFill>
        <p:spPr>
          <a:xfrm>
            <a:off x="4998720" y="3873500"/>
            <a:ext cx="6769735" cy="266636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4998720" y="1790700"/>
            <a:ext cx="2778760" cy="2203450"/>
          </a:xfrm>
          <a:prstGeom prst="rect">
            <a:avLst/>
          </a:prstGeom>
        </p:spPr>
      </p:pic>
      <p:pic>
        <p:nvPicPr>
          <p:cNvPr id="10" name="图片 9"/>
          <p:cNvPicPr>
            <a:picLocks noChangeAspect="1"/>
          </p:cNvPicPr>
          <p:nvPr/>
        </p:nvPicPr>
        <p:blipFill>
          <a:blip r:embed="rId5"/>
          <a:stretch>
            <a:fillRect/>
          </a:stretch>
        </p:blipFill>
        <p:spPr>
          <a:xfrm>
            <a:off x="7900035" y="1791335"/>
            <a:ext cx="3667760" cy="220281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9060" y="191770"/>
            <a:ext cx="11981180" cy="3263900"/>
          </a:xfrm>
          <a:prstGeom prst="rect">
            <a:avLst/>
          </a:prstGeom>
          <a:noFill/>
        </p:spPr>
        <p:txBody>
          <a:bodyPr wrap="square" rtlCol="0" anchor="t">
            <a:noAutofit/>
          </a:bodyPr>
          <a:lstStyle/>
          <a:p>
            <a:pPr fontAlgn="auto">
              <a:lnSpc>
                <a:spcPct val="120000"/>
              </a:lnSpc>
            </a:pPr>
            <a:r>
              <a:rPr lang="zh-CN" altLang="en-US" sz="2800"/>
              <a:t>材料：略</a:t>
            </a:r>
            <a:r>
              <a:rPr lang="en-US" altLang="zh-CN" sz="2800"/>
              <a:t>      </a:t>
            </a:r>
            <a:endParaRPr lang="en-US" altLang="zh-CN" sz="2800"/>
          </a:p>
          <a:p>
            <a:pPr fontAlgn="auto">
              <a:lnSpc>
                <a:spcPct val="120000"/>
              </a:lnSpc>
            </a:pPr>
            <a:r>
              <a:rPr lang="zh-CN" altLang="en-US" sz="2800"/>
              <a:t>（1）根据材料一并结合所学，分析当时英国推崇中国科举制的原因。</a:t>
            </a:r>
            <a:endParaRPr lang="zh-CN" altLang="en-US" sz="2800"/>
          </a:p>
          <a:p>
            <a:pPr fontAlgn="auto">
              <a:lnSpc>
                <a:spcPct val="120000"/>
              </a:lnSpc>
            </a:pPr>
            <a:r>
              <a:rPr lang="zh-CN" altLang="en-US" sz="2800"/>
              <a:t>（2）根据材料二，概括西方文官制度在中国科举制度基础上有哪些“适应性改造”。</a:t>
            </a:r>
            <a:r>
              <a:rPr lang="en-US" altLang="zh-CN" sz="2800"/>
              <a:t>                                           </a:t>
            </a:r>
            <a:endParaRPr lang="en-US" altLang="zh-CN" sz="2800"/>
          </a:p>
          <a:p>
            <a:pPr fontAlgn="auto">
              <a:lnSpc>
                <a:spcPct val="120000"/>
              </a:lnSpc>
            </a:pPr>
            <a:r>
              <a:rPr lang="en-US" altLang="zh-CN" sz="2800"/>
              <a:t>                                                   ——</a:t>
            </a:r>
            <a:r>
              <a:rPr lang="zh-CN" altLang="en-US" sz="2800"/>
              <a:t>《选择性必修</a:t>
            </a:r>
            <a:r>
              <a:rPr lang="en-US" altLang="zh-CN" sz="2800"/>
              <a:t>1</a:t>
            </a:r>
            <a:r>
              <a:rPr lang="zh-CN" altLang="en-US" sz="2800"/>
              <a:t>作业本》</a:t>
            </a:r>
            <a:r>
              <a:rPr lang="en-US" altLang="zh-CN" sz="2800"/>
              <a:t>P32</a:t>
            </a:r>
            <a:r>
              <a:rPr lang="zh-CN" altLang="en-US" sz="2800"/>
              <a:t>、</a:t>
            </a:r>
            <a:r>
              <a:rPr lang="en-US" altLang="zh-CN" sz="2800"/>
              <a:t>33</a:t>
            </a:r>
            <a:endParaRPr lang="en-US" altLang="zh-CN" sz="2800"/>
          </a:p>
        </p:txBody>
      </p:sp>
      <p:sp>
        <p:nvSpPr>
          <p:cNvPr id="7" name="文本框 6"/>
          <p:cNvSpPr txBox="1"/>
          <p:nvPr/>
        </p:nvSpPr>
        <p:spPr>
          <a:xfrm>
            <a:off x="99060" y="2811780"/>
            <a:ext cx="11981180" cy="3964940"/>
          </a:xfrm>
          <a:prstGeom prst="rect">
            <a:avLst/>
          </a:prstGeom>
          <a:noFill/>
          <a:ln>
            <a:solidFill>
              <a:srgbClr val="FF0000"/>
            </a:solidFill>
          </a:ln>
        </p:spPr>
        <p:txBody>
          <a:bodyPr wrap="square" rtlCol="0" anchor="t">
            <a:noAutofit/>
          </a:bodyPr>
          <a:lstStyle/>
          <a:p>
            <a:pPr fontAlgn="auto">
              <a:lnSpc>
                <a:spcPct val="150000"/>
              </a:lnSpc>
            </a:pPr>
            <a:r>
              <a:rPr lang="zh-CN" altLang="en-US" sz="2800">
                <a:sym typeface="+mn-ea"/>
              </a:rPr>
              <a:t>类似的</a:t>
            </a:r>
            <a:r>
              <a:rPr lang="zh-CN" altLang="en-US" sz="2800">
                <a:solidFill>
                  <a:srgbClr val="FF0000"/>
                </a:solidFill>
                <a:sym typeface="+mn-ea"/>
              </a:rPr>
              <a:t>显性</a:t>
            </a:r>
            <a:r>
              <a:rPr lang="zh-CN" altLang="en-US" sz="2800">
                <a:sym typeface="+mn-ea"/>
              </a:rPr>
              <a:t>的内容要求：</a:t>
            </a:r>
            <a:endParaRPr lang="zh-CN" altLang="en-US" sz="2800">
              <a:sym typeface="+mn-ea"/>
            </a:endParaRPr>
          </a:p>
          <a:p>
            <a:pPr fontAlgn="auto">
              <a:lnSpc>
                <a:spcPct val="150000"/>
              </a:lnSpc>
            </a:pPr>
            <a:r>
              <a:rPr lang="en-US" altLang="zh-CN" sz="2800">
                <a:sym typeface="+mn-ea"/>
              </a:rPr>
              <a:t>1.1 </a:t>
            </a:r>
            <a:r>
              <a:rPr lang="zh-CN" altLang="en-US" sz="2800">
                <a:sym typeface="+mn-ea"/>
              </a:rPr>
              <a:t>政治体制</a:t>
            </a:r>
            <a:r>
              <a:rPr lang="zh-CN" altLang="en-US" sz="2800"/>
              <a:t>：</a:t>
            </a:r>
            <a:r>
              <a:rPr lang="zh-CN" altLang="en-US" sz="2800">
                <a:sym typeface="+mn-ea"/>
              </a:rPr>
              <a:t>了解古代至近代西方政治体制各主要类型的产生和演变过程，以及共和制在中国建立的曲折过程，理解中国政治道路发展的独特性。</a:t>
            </a:r>
            <a:endParaRPr lang="zh-CN" altLang="en-US" sz="2800">
              <a:sym typeface="+mn-ea"/>
            </a:endParaRPr>
          </a:p>
          <a:p>
            <a:pPr fontAlgn="auto">
              <a:lnSpc>
                <a:spcPct val="150000"/>
              </a:lnSpc>
            </a:pPr>
            <a:r>
              <a:rPr lang="en-US" altLang="zh-CN" sz="2800">
                <a:sym typeface="+mn-ea"/>
              </a:rPr>
              <a:t>2.1</a:t>
            </a:r>
            <a:r>
              <a:rPr lang="zh-CN" altLang="en-US" sz="2800">
                <a:sym typeface="+mn-ea"/>
              </a:rPr>
              <a:t>食物生产与社会生活：了解新航路开辟后食物物种交流及其历史影响。</a:t>
            </a:r>
            <a:endParaRPr lang="zh-CN" altLang="en-US" sz="2800">
              <a:sym typeface="+mn-ea"/>
            </a:endParaRPr>
          </a:p>
          <a:p>
            <a:pPr fontAlgn="auto">
              <a:lnSpc>
                <a:spcPct val="150000"/>
              </a:lnSpc>
            </a:pPr>
            <a:r>
              <a:rPr lang="en-US" altLang="zh-CN" sz="2800">
                <a:sym typeface="+mn-ea"/>
              </a:rPr>
              <a:t>……</a:t>
            </a:r>
            <a:endParaRPr lang="en-US" altLang="zh-CN" sz="2800">
              <a:sym typeface="+mn-ea"/>
            </a:endParaRPr>
          </a:p>
          <a:p>
            <a:pPr fontAlgn="auto">
              <a:lnSpc>
                <a:spcPct val="150000"/>
              </a:lnSpc>
            </a:pPr>
            <a:r>
              <a:rPr lang="zh-CN" altLang="en-US" sz="2800">
                <a:sym typeface="+mn-ea"/>
              </a:rPr>
              <a:t>当然还有</a:t>
            </a:r>
            <a:r>
              <a:rPr lang="zh-CN" altLang="en-US" sz="2800">
                <a:solidFill>
                  <a:srgbClr val="FF0000"/>
                </a:solidFill>
                <a:sym typeface="+mn-ea"/>
              </a:rPr>
              <a:t>隐性</a:t>
            </a:r>
            <a:r>
              <a:rPr lang="zh-CN" altLang="en-US" sz="2800">
                <a:sym typeface="+mn-ea"/>
              </a:rPr>
              <a:t>的：新航路开辟后的人类交往史，选必</a:t>
            </a:r>
            <a:r>
              <a:rPr lang="en-US" altLang="zh-CN" sz="2800">
                <a:sym typeface="+mn-ea"/>
              </a:rPr>
              <a:t>2</a:t>
            </a:r>
            <a:r>
              <a:rPr lang="zh-CN" altLang="en-US" sz="2800">
                <a:sym typeface="+mn-ea"/>
              </a:rPr>
              <a:t>、选必</a:t>
            </a:r>
            <a:r>
              <a:rPr lang="en-US" altLang="zh-CN" sz="2800">
                <a:sym typeface="+mn-ea"/>
              </a:rPr>
              <a:t>3</a:t>
            </a:r>
            <a:r>
              <a:rPr lang="zh-CN" altLang="en-US" sz="2800">
                <a:sym typeface="+mn-ea"/>
              </a:rPr>
              <a:t>多课涉及。</a:t>
            </a:r>
            <a:endParaRPr lang="en-US" altLang="zh-CN" sz="2800">
              <a:sym typeface="+mn-ea"/>
            </a:endParaRPr>
          </a:p>
          <a:p>
            <a:endParaRPr lang="zh-CN" altLang="en-US" sz="280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38960"/>
            <a:ext cx="10515600" cy="1325563"/>
          </a:xfrm>
        </p:spPr>
        <p:txBody>
          <a:bodyPr/>
          <a:lstStyle/>
          <a:p>
            <a:pPr algn="ctr"/>
            <a:r>
              <a:rPr lang="zh-CN" altLang="en-US">
                <a:sym typeface="+mn-ea"/>
              </a:rPr>
              <a:t>自制</a:t>
            </a:r>
            <a:r>
              <a:rPr lang="en-US" altLang="zh-CN">
                <a:sym typeface="+mn-ea"/>
              </a:rPr>
              <a:t>“</a:t>
            </a:r>
            <a:r>
              <a:rPr lang="zh-CN" altLang="en-US">
                <a:sym typeface="+mn-ea"/>
              </a:rPr>
              <a:t>说明</a:t>
            </a:r>
            <a:r>
              <a:rPr lang="en-US" altLang="zh-CN">
                <a:sym typeface="+mn-ea"/>
              </a:rPr>
              <a:t>”</a:t>
            </a:r>
            <a:r>
              <a:rPr lang="zh-CN" altLang="en-US">
                <a:sym typeface="+mn-ea"/>
              </a:rPr>
              <a:t>有目标</a:t>
            </a:r>
            <a:endParaRPr lang="zh-CN" altLang="en-US"/>
          </a:p>
        </p:txBody>
      </p:sp>
      <p:sp>
        <p:nvSpPr>
          <p:cNvPr id="3" name="文本框 2"/>
          <p:cNvSpPr txBox="1"/>
          <p:nvPr/>
        </p:nvSpPr>
        <p:spPr>
          <a:xfrm>
            <a:off x="4514850" y="3740150"/>
            <a:ext cx="3568065" cy="1383665"/>
          </a:xfrm>
          <a:prstGeom prst="rect">
            <a:avLst/>
          </a:prstGeom>
          <a:noFill/>
        </p:spPr>
        <p:txBody>
          <a:bodyPr wrap="square" rtlCol="0">
            <a:spAutoFit/>
          </a:bodyPr>
          <a:lstStyle/>
          <a:p>
            <a:pPr fontAlgn="auto">
              <a:lnSpc>
                <a:spcPct val="150000"/>
              </a:lnSpc>
            </a:pPr>
            <a:r>
              <a:rPr lang="zh-CN" altLang="en-US" sz="2800"/>
              <a:t>一、</a:t>
            </a:r>
            <a:r>
              <a:rPr lang="en-US" altLang="zh-CN" sz="2800"/>
              <a:t>“</a:t>
            </a:r>
            <a:r>
              <a:rPr lang="zh-CN" altLang="en-US" sz="2800"/>
              <a:t>说明</a:t>
            </a:r>
            <a:r>
              <a:rPr lang="en-US" altLang="zh-CN" sz="2800"/>
              <a:t>”</a:t>
            </a:r>
            <a:r>
              <a:rPr lang="zh-CN" altLang="en-US" sz="2800"/>
              <a:t>的制订</a:t>
            </a:r>
            <a:endParaRPr lang="zh-CN" altLang="en-US" sz="2800"/>
          </a:p>
          <a:p>
            <a:pPr fontAlgn="auto">
              <a:lnSpc>
                <a:spcPct val="150000"/>
              </a:lnSpc>
            </a:pPr>
            <a:r>
              <a:rPr lang="zh-CN" altLang="en-US" sz="2800"/>
              <a:t>二、</a:t>
            </a:r>
            <a:r>
              <a:rPr lang="en-US" altLang="zh-CN" sz="2800"/>
              <a:t>“</a:t>
            </a:r>
            <a:r>
              <a:rPr lang="zh-CN" altLang="en-US" sz="2800"/>
              <a:t>说明</a:t>
            </a:r>
            <a:r>
              <a:rPr lang="en-US" altLang="zh-CN" sz="2800"/>
              <a:t>”</a:t>
            </a:r>
            <a:r>
              <a:rPr lang="zh-CN" altLang="en-US" sz="2800"/>
              <a:t>的运用</a:t>
            </a:r>
            <a:endParaRPr lang="zh-CN" altLang="en-US" sz="28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126365" y="1042035"/>
            <a:ext cx="5942965" cy="5726430"/>
          </a:xfrm>
          <a:prstGeom prst="rect">
            <a:avLst/>
          </a:prstGeom>
        </p:spPr>
      </p:pic>
      <p:pic>
        <p:nvPicPr>
          <p:cNvPr id="5" name="图片 4"/>
          <p:cNvPicPr>
            <a:picLocks noChangeAspect="1"/>
          </p:cNvPicPr>
          <p:nvPr/>
        </p:nvPicPr>
        <p:blipFill>
          <a:blip r:embed="rId3"/>
          <a:stretch>
            <a:fillRect/>
          </a:stretch>
        </p:blipFill>
        <p:spPr>
          <a:xfrm>
            <a:off x="6249670" y="1050925"/>
            <a:ext cx="5466715" cy="5816600"/>
          </a:xfrm>
          <a:prstGeom prst="rect">
            <a:avLst/>
          </a:prstGeom>
        </p:spPr>
      </p:pic>
      <p:sp>
        <p:nvSpPr>
          <p:cNvPr id="7" name="文本框 6"/>
          <p:cNvSpPr txBox="1"/>
          <p:nvPr/>
        </p:nvSpPr>
        <p:spPr>
          <a:xfrm>
            <a:off x="307340" y="252095"/>
            <a:ext cx="11464925" cy="521970"/>
          </a:xfrm>
          <a:prstGeom prst="rect">
            <a:avLst/>
          </a:prstGeom>
          <a:noFill/>
          <a:ln>
            <a:solidFill>
              <a:schemeClr val="tx1"/>
            </a:solidFill>
          </a:ln>
        </p:spPr>
        <p:txBody>
          <a:bodyPr wrap="square" rtlCol="0" anchor="t">
            <a:spAutoFit/>
          </a:bodyPr>
          <a:lstStyle/>
          <a:p>
            <a:r>
              <a:rPr lang="zh-CN" altLang="en-US" sz="2800">
                <a:solidFill>
                  <a:srgbClr val="FF0000"/>
                </a:solidFill>
                <a:sym typeface="+mn-ea"/>
              </a:rPr>
              <a:t>课程标准</a:t>
            </a:r>
            <a:r>
              <a:rPr lang="en-US" altLang="zh-CN" sz="2800">
                <a:solidFill>
                  <a:srgbClr val="FF0000"/>
                </a:solidFill>
                <a:sym typeface="+mn-ea"/>
              </a:rPr>
              <a:t>                                  </a:t>
            </a:r>
            <a:r>
              <a:rPr lang="zh-CN" altLang="en-US" sz="2800">
                <a:solidFill>
                  <a:srgbClr val="FF0000"/>
                </a:solidFill>
                <a:sym typeface="+mn-ea"/>
              </a:rPr>
              <a:t>学科指导意见</a:t>
            </a:r>
            <a:r>
              <a:rPr lang="en-US" altLang="zh-CN" sz="2800">
                <a:solidFill>
                  <a:srgbClr val="FF0000"/>
                </a:solidFill>
                <a:sym typeface="+mn-ea"/>
              </a:rPr>
              <a:t>                                </a:t>
            </a:r>
            <a:r>
              <a:rPr lang="zh-CN" altLang="en-US" sz="2800">
                <a:solidFill>
                  <a:srgbClr val="FF0000"/>
                </a:solidFill>
                <a:sym typeface="+mn-ea"/>
              </a:rPr>
              <a:t>指导学生运用</a:t>
            </a:r>
            <a:endParaRPr lang="zh-CN" altLang="en-US" sz="2800">
              <a:solidFill>
                <a:srgbClr val="FF0000"/>
              </a:solidFill>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4620" y="1710690"/>
            <a:ext cx="5140960" cy="1325880"/>
          </a:xfrm>
        </p:spPr>
        <p:txBody>
          <a:bodyPr>
            <a:noAutofit/>
          </a:bodyPr>
          <a:lstStyle/>
          <a:p>
            <a:r>
              <a:rPr lang="zh-CN" altLang="en-US">
                <a:solidFill>
                  <a:schemeClr val="tx1"/>
                </a:solidFill>
                <a:sym typeface="+mn-ea"/>
              </a:rPr>
              <a:t>精编巧评提实效</a:t>
            </a:r>
            <a:endParaRPr lang="zh-CN" altLang="en-US">
              <a:solidFill>
                <a:schemeClr val="tx1"/>
              </a:solidFill>
              <a:sym typeface="+mn-ea"/>
            </a:endParaRPr>
          </a:p>
        </p:txBody>
      </p:sp>
      <p:sp>
        <p:nvSpPr>
          <p:cNvPr id="3" name="文本框 2"/>
          <p:cNvSpPr txBox="1"/>
          <p:nvPr/>
        </p:nvSpPr>
        <p:spPr>
          <a:xfrm>
            <a:off x="4502150" y="3587750"/>
            <a:ext cx="2909570" cy="1383665"/>
          </a:xfrm>
          <a:prstGeom prst="rect">
            <a:avLst/>
          </a:prstGeom>
          <a:noFill/>
        </p:spPr>
        <p:txBody>
          <a:bodyPr wrap="square" rtlCol="0">
            <a:spAutoFit/>
          </a:bodyPr>
          <a:lstStyle/>
          <a:p>
            <a:pPr fontAlgn="auto">
              <a:lnSpc>
                <a:spcPct val="150000"/>
              </a:lnSpc>
            </a:pPr>
            <a:r>
              <a:rPr lang="zh-CN" altLang="en-US" sz="2800"/>
              <a:t>一、试题的编制</a:t>
            </a:r>
            <a:endParaRPr lang="zh-CN" altLang="en-US" sz="2800"/>
          </a:p>
          <a:p>
            <a:pPr fontAlgn="auto">
              <a:lnSpc>
                <a:spcPct val="150000"/>
              </a:lnSpc>
            </a:pPr>
            <a:r>
              <a:rPr lang="zh-CN" altLang="en-US" sz="2800"/>
              <a:t>二、试题的讲评</a:t>
            </a:r>
            <a:endParaRPr lang="zh-CN" altLang="en-US" sz="2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81915" y="916305"/>
            <a:ext cx="5528945" cy="3135630"/>
          </a:xfrm>
        </p:spPr>
        <p:txBody>
          <a:bodyPr>
            <a:normAutofit/>
          </a:bodyPr>
          <a:lstStyle/>
          <a:p>
            <a:r>
              <a:rPr lang="zh-CN" altLang="en-US"/>
              <a:t>符合复习模式与进度的练习</a:t>
            </a:r>
            <a:endParaRPr lang="zh-CN" altLang="en-US"/>
          </a:p>
          <a:p>
            <a:pPr marL="0" indent="0">
              <a:buNone/>
            </a:pPr>
            <a:r>
              <a:rPr lang="en-US" altLang="zh-CN"/>
              <a:t>   </a:t>
            </a:r>
            <a:r>
              <a:rPr lang="zh-CN" altLang="en-US"/>
              <a:t> </a:t>
            </a:r>
            <a:r>
              <a:rPr lang="en-US" altLang="zh-CN"/>
              <a:t>        ——</a:t>
            </a:r>
            <a:r>
              <a:rPr lang="zh-CN" altLang="en-US"/>
              <a:t>基础知识的巩固</a:t>
            </a:r>
            <a:endParaRPr lang="zh-CN" altLang="en-US"/>
          </a:p>
          <a:p>
            <a:endParaRPr lang="zh-CN" altLang="en-US"/>
          </a:p>
        </p:txBody>
      </p:sp>
      <p:pic>
        <p:nvPicPr>
          <p:cNvPr id="5" name="图片 4"/>
          <p:cNvPicPr>
            <a:picLocks noChangeAspect="1"/>
          </p:cNvPicPr>
          <p:nvPr/>
        </p:nvPicPr>
        <p:blipFill>
          <a:blip r:embed="rId1"/>
          <a:stretch>
            <a:fillRect/>
          </a:stretch>
        </p:blipFill>
        <p:spPr>
          <a:xfrm>
            <a:off x="372745" y="1870075"/>
            <a:ext cx="5057140" cy="4079240"/>
          </a:xfrm>
          <a:prstGeom prst="rect">
            <a:avLst/>
          </a:prstGeom>
        </p:spPr>
      </p:pic>
      <p:sp>
        <p:nvSpPr>
          <p:cNvPr id="9" name="内容占位符 3"/>
          <p:cNvSpPr>
            <a:spLocks noGrp="1"/>
          </p:cNvSpPr>
          <p:nvPr/>
        </p:nvSpPr>
        <p:spPr>
          <a:xfrm>
            <a:off x="6261100" y="881380"/>
            <a:ext cx="5751195" cy="5623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700"/>
              <a:t>切合选考</a:t>
            </a:r>
            <a:r>
              <a:rPr lang="en-US" altLang="zh-CN" sz="2700"/>
              <a:t>“</a:t>
            </a:r>
            <a:r>
              <a:rPr lang="zh-CN" altLang="en-US" sz="2700"/>
              <a:t>大稳定、小调整</a:t>
            </a:r>
            <a:r>
              <a:rPr lang="en-US" altLang="zh-CN" sz="2700"/>
              <a:t>”</a:t>
            </a:r>
            <a:r>
              <a:rPr lang="zh-CN" altLang="en-US" sz="2700"/>
              <a:t>的练习</a:t>
            </a:r>
            <a:endParaRPr lang="zh-CN" altLang="en-US" sz="2700"/>
          </a:p>
          <a:p>
            <a:pPr marL="0" indent="0">
              <a:buNone/>
            </a:pPr>
            <a:r>
              <a:rPr lang="en-US" altLang="zh-CN" sz="2700"/>
              <a:t>   </a:t>
            </a:r>
            <a:r>
              <a:rPr lang="zh-CN" altLang="en-US" sz="2700"/>
              <a:t> </a:t>
            </a:r>
            <a:r>
              <a:rPr lang="en-US" altLang="zh-CN" sz="2700"/>
              <a:t>        ——</a:t>
            </a:r>
            <a:r>
              <a:rPr lang="zh-CN" altLang="en-US" sz="2700"/>
              <a:t>难度、题型的适应</a:t>
            </a:r>
            <a:endParaRPr lang="zh-CN" altLang="en-US" sz="2700"/>
          </a:p>
          <a:p>
            <a:pPr marL="0" indent="0">
              <a:buNone/>
            </a:pPr>
            <a:r>
              <a:rPr lang="zh-CN" altLang="en-US" sz="2700"/>
              <a:t>（</a:t>
            </a:r>
            <a:r>
              <a:rPr lang="en-US" altLang="zh-CN" sz="2700"/>
              <a:t>1</a:t>
            </a:r>
            <a:r>
              <a:rPr lang="zh-CN" altLang="en-US" sz="2700"/>
              <a:t>）选考真题的选编（</a:t>
            </a:r>
            <a:r>
              <a:rPr lang="zh-CN" altLang="en-US" sz="2700">
                <a:solidFill>
                  <a:srgbClr val="FF0000"/>
                </a:solidFill>
              </a:rPr>
              <a:t>难度</a:t>
            </a:r>
            <a:r>
              <a:rPr lang="zh-CN" altLang="en-US" sz="2700"/>
              <a:t>）</a:t>
            </a:r>
            <a:endParaRPr lang="zh-CN" altLang="en-US" sz="2700"/>
          </a:p>
          <a:p>
            <a:pPr marL="0" indent="0">
              <a:buNone/>
            </a:pPr>
            <a:endParaRPr lang="zh-CN" altLang="en-US" sz="2700"/>
          </a:p>
          <a:p>
            <a:pPr marL="0" indent="0">
              <a:buNone/>
            </a:pPr>
            <a:endParaRPr lang="zh-CN" altLang="en-US" sz="2700"/>
          </a:p>
          <a:p>
            <a:pPr marL="0" indent="0">
              <a:buNone/>
            </a:pPr>
            <a:endParaRPr lang="zh-CN" altLang="en-US" sz="2700"/>
          </a:p>
          <a:p>
            <a:pPr marL="0" indent="0">
              <a:buNone/>
            </a:pPr>
            <a:endParaRPr lang="zh-CN" altLang="en-US" sz="2700"/>
          </a:p>
          <a:p>
            <a:pPr marL="0" indent="0">
              <a:buNone/>
            </a:pPr>
            <a:r>
              <a:rPr lang="zh-CN" altLang="en-US" sz="2700"/>
              <a:t>（</a:t>
            </a:r>
            <a:r>
              <a:rPr lang="en-US" altLang="zh-CN" sz="2700"/>
              <a:t>2</a:t>
            </a:r>
            <a:r>
              <a:rPr lang="zh-CN" altLang="en-US" sz="2700"/>
              <a:t>）各地模拟卷中</a:t>
            </a:r>
            <a:r>
              <a:rPr lang="zh-CN" altLang="en-US" sz="2700">
                <a:sym typeface="+mn-ea"/>
              </a:rPr>
              <a:t>的</a:t>
            </a:r>
            <a:r>
              <a:rPr lang="zh-CN" altLang="en-US" sz="2700"/>
              <a:t>论述题（</a:t>
            </a:r>
            <a:r>
              <a:rPr lang="zh-CN" altLang="en-US" sz="2700">
                <a:solidFill>
                  <a:srgbClr val="FF0000"/>
                </a:solidFill>
              </a:rPr>
              <a:t>题型</a:t>
            </a:r>
            <a:r>
              <a:rPr lang="zh-CN" altLang="en-US" sz="2700"/>
              <a:t>）</a:t>
            </a:r>
            <a:endParaRPr lang="zh-CN" altLang="en-US" sz="2700"/>
          </a:p>
          <a:p>
            <a:pPr marL="0" indent="0">
              <a:buNone/>
            </a:pPr>
            <a:r>
              <a:rPr lang="zh-CN" altLang="en-US" sz="2700"/>
              <a:t>（</a:t>
            </a:r>
            <a:r>
              <a:rPr lang="en-US" altLang="zh-CN" sz="2700"/>
              <a:t>3</a:t>
            </a:r>
            <a:r>
              <a:rPr lang="zh-CN" altLang="en-US" sz="2700"/>
              <a:t>）高考真题的里的综合题</a:t>
            </a:r>
            <a:r>
              <a:rPr lang="zh-CN" altLang="en-US" sz="2700">
                <a:sym typeface="+mn-ea"/>
              </a:rPr>
              <a:t>（</a:t>
            </a:r>
            <a:r>
              <a:rPr lang="zh-CN" altLang="en-US" sz="2700">
                <a:solidFill>
                  <a:srgbClr val="FF0000"/>
                </a:solidFill>
                <a:sym typeface="+mn-ea"/>
              </a:rPr>
              <a:t>题型</a:t>
            </a:r>
            <a:r>
              <a:rPr lang="zh-CN" altLang="en-US" sz="2700">
                <a:sym typeface="+mn-ea"/>
              </a:rPr>
              <a:t>）</a:t>
            </a:r>
            <a:endParaRPr lang="zh-CN" altLang="en-US" sz="2700"/>
          </a:p>
          <a:p>
            <a:pPr marL="0" indent="0">
              <a:buNone/>
            </a:pPr>
            <a:r>
              <a:rPr lang="en-US" altLang="zh-CN" sz="2700"/>
              <a:t>    </a:t>
            </a:r>
            <a:r>
              <a:rPr lang="zh-CN" altLang="en-US" sz="2700"/>
              <a:t>例：</a:t>
            </a:r>
            <a:r>
              <a:rPr lang="en-US" altLang="zh-CN" sz="2700"/>
              <a:t>2012</a:t>
            </a:r>
            <a:r>
              <a:rPr lang="zh-CN" altLang="en-US" sz="2700"/>
              <a:t>年浙江文综第</a:t>
            </a:r>
            <a:r>
              <a:rPr lang="en-US" altLang="zh-CN" sz="2700"/>
              <a:t>39</a:t>
            </a:r>
            <a:r>
              <a:rPr lang="zh-CN" altLang="en-US" sz="2700"/>
              <a:t>题</a:t>
            </a:r>
            <a:endParaRPr lang="zh-CN" altLang="en-US" sz="2700"/>
          </a:p>
        </p:txBody>
      </p:sp>
      <p:pic>
        <p:nvPicPr>
          <p:cNvPr id="10" name="图片 9"/>
          <p:cNvPicPr>
            <a:picLocks noChangeAspect="1"/>
          </p:cNvPicPr>
          <p:nvPr/>
        </p:nvPicPr>
        <p:blipFill>
          <a:blip r:embed="rId2"/>
          <a:stretch>
            <a:fillRect/>
          </a:stretch>
        </p:blipFill>
        <p:spPr>
          <a:xfrm>
            <a:off x="6684010" y="2387600"/>
            <a:ext cx="4723765" cy="1972945"/>
          </a:xfrm>
          <a:prstGeom prst="rect">
            <a:avLst/>
          </a:prstGeom>
        </p:spPr>
      </p:pic>
      <p:sp>
        <p:nvSpPr>
          <p:cNvPr id="6" name="文本框 5"/>
          <p:cNvSpPr txBox="1"/>
          <p:nvPr/>
        </p:nvSpPr>
        <p:spPr>
          <a:xfrm>
            <a:off x="222885" y="146685"/>
            <a:ext cx="3154045" cy="583565"/>
          </a:xfrm>
          <a:prstGeom prst="rect">
            <a:avLst/>
          </a:prstGeom>
          <a:noFill/>
        </p:spPr>
        <p:txBody>
          <a:bodyPr wrap="square" rtlCol="0">
            <a:spAutoFit/>
          </a:bodyPr>
          <a:lstStyle/>
          <a:p>
            <a:r>
              <a:rPr lang="en-US" altLang="zh-CN" sz="3200" b="1"/>
              <a:t>1</a:t>
            </a:r>
            <a:r>
              <a:rPr lang="zh-CN" altLang="en-US" sz="3200" b="1"/>
              <a:t>、试题的选编</a:t>
            </a:r>
            <a:endParaRPr lang="zh-CN" alt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6850" y="1813560"/>
            <a:ext cx="11738610" cy="4831080"/>
          </a:xfrm>
          <a:prstGeom prst="rect">
            <a:avLst/>
          </a:prstGeom>
          <a:noFill/>
          <a:ln w="9525">
            <a:noFill/>
          </a:ln>
        </p:spPr>
        <p:txBody>
          <a:bodyPr wrap="square">
            <a:spAutoFit/>
          </a:bodyPr>
          <a:lstStyle/>
          <a:p>
            <a:pPr indent="0"/>
            <a:r>
              <a:rPr lang="en-US" sz="2800" b="1">
                <a:latin typeface="Times New Roman" panose="02020603050405020304" charset="0"/>
                <a:ea typeface="宋体" panose="02010600030101010101" pitchFamily="2" charset="-122"/>
              </a:rPr>
              <a:t>2012.39</a:t>
            </a:r>
            <a:r>
              <a:rPr lang="zh-CN" sz="2800" b="1">
                <a:ea typeface="宋体" panose="02010600030101010101" pitchFamily="2" charset="-122"/>
              </a:rPr>
              <a:t>．（</a:t>
            </a:r>
            <a:r>
              <a:rPr lang="en-US" sz="2800" b="1">
                <a:latin typeface="Times New Roman" panose="02020603050405020304" charset="0"/>
                <a:ea typeface="宋体" panose="02010600030101010101" pitchFamily="2" charset="-122"/>
              </a:rPr>
              <a:t>26</a:t>
            </a:r>
            <a:r>
              <a:rPr lang="zh-CN" sz="2800" b="1">
                <a:ea typeface="宋体" panose="02010600030101010101" pitchFamily="2" charset="-122"/>
              </a:rPr>
              <a:t>分）去年是辛亥革命</a:t>
            </a:r>
            <a:r>
              <a:rPr lang="en-US" sz="2800" b="1">
                <a:latin typeface="Times New Roman" panose="02020603050405020304" charset="0"/>
                <a:ea typeface="宋体" panose="02010600030101010101" pitchFamily="2" charset="-122"/>
              </a:rPr>
              <a:t>100</a:t>
            </a:r>
            <a:r>
              <a:rPr lang="zh-CN" sz="2800" b="1">
                <a:ea typeface="宋体" panose="02010600030101010101" pitchFamily="2" charset="-122"/>
              </a:rPr>
              <a:t>周年，不少学者注重从世界历史的宏观角度来研究中国史上的这一重大事件。阅读材料，回答问题。</a:t>
            </a:r>
            <a:endParaRPr lang="zh-CN" sz="2800" b="1">
              <a:ea typeface="宋体" panose="02010600030101010101" pitchFamily="2" charset="-122"/>
            </a:endParaRPr>
          </a:p>
          <a:p>
            <a:pPr indent="0"/>
            <a:r>
              <a:rPr lang="zh-CN" altLang="en-US" sz="2800">
                <a:latin typeface="楷体" panose="02010609060101010101" charset="-122"/>
                <a:ea typeface="楷体" panose="02010609060101010101" charset="-122"/>
                <a:cs typeface="楷体" panose="02010609060101010101" charset="-122"/>
              </a:rPr>
              <a:t>材料（略）</a:t>
            </a:r>
            <a:endParaRPr lang="zh-CN" altLang="en-US" sz="2800">
              <a:latin typeface="楷体" panose="02010609060101010101" charset="-122"/>
              <a:ea typeface="楷体" panose="02010609060101010101" charset="-122"/>
              <a:cs typeface="楷体" panose="02010609060101010101" charset="-122"/>
            </a:endParaRPr>
          </a:p>
          <a:p>
            <a:pPr indent="0"/>
            <a:r>
              <a:rPr lang="zh-CN" sz="2800">
                <a:latin typeface="楷体" panose="02010609060101010101" charset="-122"/>
                <a:ea typeface="楷体" panose="02010609060101010101" charset="-122"/>
                <a:cs typeface="楷体" panose="02010609060101010101" charset="-122"/>
                <a:sym typeface="+mn-ea"/>
              </a:rPr>
              <a:t>（</a:t>
            </a:r>
            <a:r>
              <a:rPr lang="en-US" sz="2800">
                <a:latin typeface="楷体" panose="02010609060101010101" charset="-122"/>
                <a:ea typeface="楷体" panose="02010609060101010101" charset="-122"/>
                <a:cs typeface="楷体" panose="02010609060101010101" charset="-122"/>
                <a:sym typeface="+mn-ea"/>
              </a:rPr>
              <a:t>1</a:t>
            </a:r>
            <a:r>
              <a:rPr lang="zh-CN" sz="2800">
                <a:latin typeface="楷体" panose="02010609060101010101" charset="-122"/>
                <a:ea typeface="楷体" panose="02010609060101010101" charset="-122"/>
                <a:cs typeface="楷体" panose="02010609060101010101" charset="-122"/>
                <a:sym typeface="+mn-ea"/>
              </a:rPr>
              <a:t>）中华民国建立时，除西班牙、葡萄牙殖民地外，世界上的共和国制国家寥寥无几。写出当时西方两个共和制大国国名的全称并简要评价其宪法。（</a:t>
            </a:r>
            <a:r>
              <a:rPr lang="en-US" sz="2800">
                <a:latin typeface="楷体" panose="02010609060101010101" charset="-122"/>
                <a:ea typeface="楷体" panose="02010609060101010101" charset="-122"/>
                <a:cs typeface="楷体" panose="02010609060101010101" charset="-122"/>
                <a:sym typeface="+mn-ea"/>
              </a:rPr>
              <a:t>10</a:t>
            </a:r>
            <a:r>
              <a:rPr lang="zh-CN" sz="2800">
                <a:latin typeface="楷体" panose="02010609060101010101" charset="-122"/>
                <a:ea typeface="楷体" panose="02010609060101010101" charset="-122"/>
                <a:cs typeface="楷体" panose="02010609060101010101" charset="-122"/>
                <a:sym typeface="+mn-ea"/>
              </a:rPr>
              <a:t>分）（</a:t>
            </a:r>
            <a:r>
              <a:rPr lang="en-US" sz="2800">
                <a:latin typeface="楷体" panose="02010609060101010101" charset="-122"/>
                <a:ea typeface="楷体" panose="02010609060101010101" charset="-122"/>
                <a:cs typeface="楷体" panose="02010609060101010101" charset="-122"/>
                <a:sym typeface="+mn-ea"/>
              </a:rPr>
              <a:t>2</a:t>
            </a:r>
            <a:r>
              <a:rPr lang="zh-CN" sz="2800">
                <a:latin typeface="楷体" panose="02010609060101010101" charset="-122"/>
                <a:ea typeface="楷体" panose="02010609060101010101" charset="-122"/>
                <a:cs typeface="楷体" panose="02010609060101010101" charset="-122"/>
                <a:sym typeface="+mn-ea"/>
              </a:rPr>
              <a:t>）辛亥革命中没有流太多的血，这令人想起世界近代史上的“光荣革命”。请根据材料一、二，并综合所学知识，</a:t>
            </a:r>
            <a:r>
              <a:rPr lang="zh-CN" sz="2800">
                <a:solidFill>
                  <a:srgbClr val="0070C0"/>
                </a:solidFill>
                <a:latin typeface="楷体" panose="02010609060101010101" charset="-122"/>
                <a:ea typeface="楷体" panose="02010609060101010101" charset="-122"/>
                <a:cs typeface="楷体" panose="02010609060101010101" charset="-122"/>
                <a:sym typeface="+mn-ea"/>
              </a:rPr>
              <a:t>概述“光荣革命”的历史事实，</a:t>
            </a:r>
            <a:r>
              <a:rPr lang="zh-CN" sz="2800">
                <a:latin typeface="楷体" panose="02010609060101010101" charset="-122"/>
                <a:ea typeface="楷体" panose="02010609060101010101" charset="-122"/>
                <a:cs typeface="楷体" panose="02010609060101010101" charset="-122"/>
                <a:sym typeface="+mn-ea"/>
              </a:rPr>
              <a:t>并思考该事件为何被称为“光荣革命”。（</a:t>
            </a:r>
            <a:r>
              <a:rPr lang="en-US" sz="2800">
                <a:latin typeface="楷体" panose="02010609060101010101" charset="-122"/>
                <a:ea typeface="楷体" panose="02010609060101010101" charset="-122"/>
                <a:cs typeface="楷体" panose="02010609060101010101" charset="-122"/>
                <a:sym typeface="+mn-ea"/>
              </a:rPr>
              <a:t>7</a:t>
            </a:r>
            <a:r>
              <a:rPr lang="zh-CN" sz="2800">
                <a:latin typeface="楷体" panose="02010609060101010101" charset="-122"/>
                <a:ea typeface="楷体" panose="02010609060101010101" charset="-122"/>
                <a:cs typeface="楷体" panose="02010609060101010101" charset="-122"/>
                <a:sym typeface="+mn-ea"/>
              </a:rPr>
              <a:t>分）（</a:t>
            </a:r>
            <a:r>
              <a:rPr lang="en-US" sz="2800">
                <a:latin typeface="楷体" panose="02010609060101010101" charset="-122"/>
                <a:ea typeface="楷体" panose="02010609060101010101" charset="-122"/>
                <a:cs typeface="楷体" panose="02010609060101010101" charset="-122"/>
                <a:sym typeface="+mn-ea"/>
              </a:rPr>
              <a:t>3</a:t>
            </a:r>
            <a:r>
              <a:rPr lang="zh-CN" sz="2800">
                <a:latin typeface="楷体" panose="02010609060101010101" charset="-122"/>
                <a:ea typeface="楷体" panose="02010609060101010101" charset="-122"/>
                <a:cs typeface="楷体" panose="02010609060101010101" charset="-122"/>
                <a:sym typeface="+mn-ea"/>
              </a:rPr>
              <a:t>）充分利用本题提供的所有线索，结合所学知识，论述辛亥革命的历史意义。（</a:t>
            </a:r>
            <a:r>
              <a:rPr lang="en-US" sz="2800">
                <a:latin typeface="楷体" panose="02010609060101010101" charset="-122"/>
                <a:ea typeface="楷体" panose="02010609060101010101" charset="-122"/>
                <a:cs typeface="楷体" panose="02010609060101010101" charset="-122"/>
                <a:sym typeface="+mn-ea"/>
              </a:rPr>
              <a:t>9</a:t>
            </a:r>
            <a:r>
              <a:rPr lang="zh-CN" sz="2800">
                <a:latin typeface="楷体" panose="02010609060101010101" charset="-122"/>
                <a:ea typeface="楷体" panose="02010609060101010101" charset="-122"/>
                <a:cs typeface="楷体" panose="02010609060101010101" charset="-122"/>
                <a:sym typeface="+mn-ea"/>
              </a:rPr>
              <a:t>分）
</a:t>
            </a:r>
            <a:endParaRPr lang="en-US" altLang="zh-CN" sz="2800"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20650" y="881380"/>
            <a:ext cx="11951970" cy="953135"/>
          </a:xfrm>
          <a:prstGeom prst="rect">
            <a:avLst/>
          </a:prstGeom>
          <a:noFill/>
        </p:spPr>
        <p:txBody>
          <a:bodyPr wrap="square" rtlCol="0" anchor="t">
            <a:spAutoFit/>
          </a:bodyPr>
          <a:lstStyle/>
          <a:p>
            <a:pPr algn="l"/>
            <a:r>
              <a:rPr lang="zh-CN" altLang="en-US" sz="2800">
                <a:solidFill>
                  <a:srgbClr val="FF0000"/>
                </a:solidFill>
                <a:sym typeface="+mn-ea"/>
              </a:rPr>
              <a:t>课标内容要求：</a:t>
            </a:r>
            <a:r>
              <a:rPr lang="en-US" altLang="zh-CN" sz="2800">
                <a:solidFill>
                  <a:srgbClr val="FF0000"/>
                </a:solidFill>
                <a:sym typeface="+mn-ea"/>
              </a:rPr>
              <a:t>1.1  </a:t>
            </a:r>
            <a:r>
              <a:rPr lang="zh-CN" altLang="en-US" sz="2800">
                <a:solidFill>
                  <a:srgbClr val="FF0000"/>
                </a:solidFill>
                <a:sym typeface="+mn-ea"/>
              </a:rPr>
              <a:t>了解古代至近代西方政治体制各主要类型的产生和演变过程，以及共和制在中国建立的曲折过程。</a:t>
            </a:r>
            <a:endParaRPr lang="zh-CN" altLang="en-US" sz="2800">
              <a:solidFill>
                <a:srgbClr val="FF0000"/>
              </a:solidFill>
              <a:sym typeface="+mn-ea"/>
            </a:endParaRPr>
          </a:p>
        </p:txBody>
      </p:sp>
      <p:sp>
        <p:nvSpPr>
          <p:cNvPr id="6" name="文本框 5"/>
          <p:cNvSpPr txBox="1"/>
          <p:nvPr/>
        </p:nvSpPr>
        <p:spPr>
          <a:xfrm>
            <a:off x="222885" y="146685"/>
            <a:ext cx="3154045" cy="583565"/>
          </a:xfrm>
          <a:prstGeom prst="rect">
            <a:avLst/>
          </a:prstGeom>
          <a:noFill/>
        </p:spPr>
        <p:txBody>
          <a:bodyPr wrap="square" rtlCol="0">
            <a:spAutoFit/>
          </a:bodyPr>
          <a:lstStyle/>
          <a:p>
            <a:r>
              <a:rPr lang="en-US" altLang="zh-CN" sz="3200" b="1"/>
              <a:t>2</a:t>
            </a:r>
            <a:r>
              <a:rPr lang="zh-CN" altLang="en-US" sz="3200" b="1"/>
              <a:t>、试题的讲评</a:t>
            </a:r>
            <a:endParaRPr lang="zh-CN" altLang="en-US" sz="3200"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265430"/>
            <a:ext cx="12251055" cy="6411595"/>
          </a:xfrm>
          <a:prstGeom prst="rect">
            <a:avLst/>
          </a:prstGeom>
          <a:noFill/>
          <a:ln w="9525">
            <a:noFill/>
          </a:ln>
        </p:spPr>
        <p:txBody>
          <a:bodyPr wrap="square">
            <a:noAutofit/>
          </a:bodyPr>
          <a:lstStyle/>
          <a:p>
            <a:pPr indent="0"/>
            <a:r>
              <a:rPr lang="en-US" sz="2400" b="1">
                <a:solidFill>
                  <a:srgbClr val="FF0000"/>
                </a:solidFill>
                <a:latin typeface="Times New Roman" panose="02020603050405020304" charset="0"/>
                <a:ea typeface="宋体" panose="02010600030101010101" pitchFamily="2" charset="-122"/>
              </a:rPr>
              <a:t>39</a:t>
            </a:r>
            <a:r>
              <a:rPr lang="zh-CN" sz="2400" b="1">
                <a:solidFill>
                  <a:srgbClr val="FF0000"/>
                </a:solidFill>
                <a:ea typeface="宋体" panose="02010600030101010101" pitchFamily="2" charset="-122"/>
              </a:rPr>
              <a:t>．</a:t>
            </a:r>
            <a:r>
              <a:rPr lang="zh-CN" sz="2400" b="1">
                <a:solidFill>
                  <a:schemeClr val="tx1"/>
                </a:solidFill>
                <a:ea typeface="宋体" panose="02010600030101010101" pitchFamily="2" charset="-122"/>
              </a:rPr>
              <a:t>（</a:t>
            </a:r>
            <a:r>
              <a:rPr lang="en-US" sz="2400" b="1">
                <a:solidFill>
                  <a:schemeClr val="tx1"/>
                </a:solidFill>
                <a:latin typeface="Times New Roman" panose="02020603050405020304" charset="0"/>
                <a:ea typeface="宋体" panose="02010600030101010101" pitchFamily="2" charset="-122"/>
              </a:rPr>
              <a:t>1</a:t>
            </a:r>
            <a:r>
              <a:rPr lang="zh-CN" sz="2400" b="1">
                <a:solidFill>
                  <a:schemeClr val="tx1"/>
                </a:solidFill>
                <a:ea typeface="宋体" panose="02010600030101010101" pitchFamily="2" charset="-122"/>
              </a:rPr>
              <a:t>）美利坚合众国。（</a:t>
            </a:r>
            <a:r>
              <a:rPr lang="en-US" sz="2400" b="1">
                <a:solidFill>
                  <a:schemeClr val="tx1"/>
                </a:solidFill>
                <a:latin typeface="Times New Roman" panose="02020603050405020304" charset="0"/>
                <a:ea typeface="宋体" panose="02010600030101010101" pitchFamily="2" charset="-122"/>
              </a:rPr>
              <a:t>2</a:t>
            </a:r>
            <a:r>
              <a:rPr lang="zh-CN" sz="2400" b="1">
                <a:solidFill>
                  <a:schemeClr val="tx1"/>
                </a:solidFill>
                <a:ea typeface="宋体" panose="02010600030101010101" pitchFamily="2" charset="-122"/>
              </a:rPr>
              <a:t>分）</a:t>
            </a:r>
            <a:r>
              <a:rPr lang="zh-CN" sz="2400" b="1">
                <a:solidFill>
                  <a:schemeClr val="accent1"/>
                </a:solidFill>
                <a:ea typeface="宋体" panose="02010600030101010101" pitchFamily="2" charset="-122"/>
              </a:rPr>
              <a:t>其宪法是近代世界第一部成为宪法，确立了联邦制和三权分立制，一定程度上保护了资产阶级民主。（</a:t>
            </a:r>
            <a:r>
              <a:rPr lang="en-US" sz="2400" b="1">
                <a:solidFill>
                  <a:schemeClr val="accent1"/>
                </a:solidFill>
                <a:latin typeface="Times New Roman" panose="02020603050405020304" charset="0"/>
                <a:ea typeface="宋体" panose="02010600030101010101" pitchFamily="2" charset="-122"/>
              </a:rPr>
              <a:t>3</a:t>
            </a:r>
            <a:r>
              <a:rPr lang="zh-CN" sz="2400" b="1">
                <a:solidFill>
                  <a:schemeClr val="accent1"/>
                </a:solidFill>
                <a:ea typeface="宋体" panose="02010600030101010101" pitchFamily="2" charset="-122"/>
              </a:rPr>
              <a:t>分）</a:t>
            </a:r>
            <a:r>
              <a:rPr lang="zh-CN" sz="2400" b="1">
                <a:solidFill>
                  <a:srgbClr val="FF0000"/>
                </a:solidFill>
                <a:ea typeface="宋体" panose="02010600030101010101" pitchFamily="2" charset="-122"/>
              </a:rPr>
              <a:t>这是第一部比较完善的资产阶级成文宪法，但也有许多不足之处，如承认奴隶制的存在，不承认妇女、黑人和印第安人具有和白人男子相等的公民权利等。</a:t>
            </a:r>
            <a:endParaRPr lang="zh-CN" sz="2400" b="1">
              <a:solidFill>
                <a:srgbClr val="FF0000"/>
              </a:solidFill>
              <a:ea typeface="宋体" panose="02010600030101010101" pitchFamily="2" charset="-122"/>
            </a:endParaRPr>
          </a:p>
          <a:p>
            <a:pPr indent="0"/>
            <a:r>
              <a:rPr lang="zh-CN" sz="2400" b="1">
                <a:solidFill>
                  <a:schemeClr val="tx1"/>
                </a:solidFill>
                <a:ea typeface="宋体" panose="02010600030101010101" pitchFamily="2" charset="-122"/>
              </a:rPr>
              <a:t>法兰西第三共和国。（</a:t>
            </a:r>
            <a:r>
              <a:rPr lang="en-US" sz="2400" b="1">
                <a:solidFill>
                  <a:schemeClr val="tx1"/>
                </a:solidFill>
                <a:latin typeface="Times New Roman" panose="02020603050405020304" charset="0"/>
                <a:ea typeface="宋体" panose="02010600030101010101" pitchFamily="2" charset="-122"/>
              </a:rPr>
              <a:t>2</a:t>
            </a:r>
            <a:r>
              <a:rPr lang="zh-CN" sz="2400" b="1">
                <a:solidFill>
                  <a:schemeClr val="tx1"/>
                </a:solidFill>
                <a:ea typeface="宋体" panose="02010600030101010101" pitchFamily="2" charset="-122"/>
              </a:rPr>
              <a:t>分）</a:t>
            </a:r>
            <a:r>
              <a:rPr lang="zh-CN" sz="2400" b="1">
                <a:solidFill>
                  <a:schemeClr val="accent1"/>
                </a:solidFill>
                <a:ea typeface="宋体" panose="02010600030101010101" pitchFamily="2" charset="-122"/>
              </a:rPr>
              <a:t>其宪法是保皇派和共和派妥协的产物，总统和参议院权力很大，共和政体在法律上得以确立。（</a:t>
            </a:r>
            <a:r>
              <a:rPr lang="en-US" sz="2400" b="1">
                <a:solidFill>
                  <a:schemeClr val="accent1"/>
                </a:solidFill>
                <a:latin typeface="Times New Roman" panose="02020603050405020304" charset="0"/>
                <a:ea typeface="宋体" panose="02010600030101010101" pitchFamily="2" charset="-122"/>
              </a:rPr>
              <a:t>3</a:t>
            </a:r>
            <a:r>
              <a:rPr lang="zh-CN" sz="2400" b="1">
                <a:solidFill>
                  <a:schemeClr val="accent1"/>
                </a:solidFill>
                <a:ea typeface="宋体" panose="02010600030101010101" pitchFamily="2" charset="-122"/>
              </a:rPr>
              <a:t>分）</a:t>
            </a:r>
            <a:r>
              <a:rPr lang="zh-CN" sz="2400" b="1">
                <a:solidFill>
                  <a:srgbClr val="FF0000"/>
                </a:solidFill>
                <a:ea typeface="宋体" panose="02010600030101010101" pitchFamily="2" charset="-122"/>
              </a:rPr>
              <a:t>法国确立了共和制。</a:t>
            </a:r>
            <a:endParaRPr lang="zh-CN" sz="2400" b="1">
              <a:solidFill>
                <a:schemeClr val="accent1"/>
              </a:solidFill>
              <a:ea typeface="宋体" panose="02010600030101010101" pitchFamily="2" charset="-122"/>
            </a:endParaRPr>
          </a:p>
          <a:p>
            <a:pPr indent="0"/>
            <a:r>
              <a:rPr lang="zh-CN" sz="2400" b="1">
                <a:solidFill>
                  <a:srgbClr val="FF0000"/>
                </a:solidFill>
                <a:ea typeface="宋体" panose="02010600030101010101" pitchFamily="2" charset="-122"/>
              </a:rPr>
              <a:t>（</a:t>
            </a:r>
            <a:r>
              <a:rPr lang="en-US" sz="2400" b="1">
                <a:solidFill>
                  <a:srgbClr val="FF0000"/>
                </a:solidFill>
                <a:latin typeface="Times New Roman" panose="02020603050405020304" charset="0"/>
                <a:ea typeface="宋体" panose="02010600030101010101" pitchFamily="2" charset="-122"/>
              </a:rPr>
              <a:t>2</a:t>
            </a:r>
            <a:r>
              <a:rPr lang="zh-CN" sz="2400" b="1">
                <a:solidFill>
                  <a:srgbClr val="FF0000"/>
                </a:solidFill>
                <a:ea typeface="宋体" panose="02010600030101010101" pitchFamily="2" charset="-122"/>
              </a:rPr>
              <a:t>）</a:t>
            </a:r>
            <a:r>
              <a:rPr lang="zh-CN" sz="2400" b="1">
                <a:solidFill>
                  <a:srgbClr val="0070C0"/>
                </a:solidFill>
                <a:ea typeface="宋体" panose="02010600030101010101" pitchFamily="2" charset="-122"/>
              </a:rPr>
              <a:t>斯图亚特复辟王朝倒行逆施。（</a:t>
            </a:r>
            <a:r>
              <a:rPr lang="en-US" sz="2400" b="1">
                <a:solidFill>
                  <a:srgbClr val="0070C0"/>
                </a:solidFill>
                <a:latin typeface="Times New Roman" panose="02020603050405020304" charset="0"/>
                <a:ea typeface="宋体" panose="02010600030101010101" pitchFamily="2" charset="-122"/>
              </a:rPr>
              <a:t>1</a:t>
            </a:r>
            <a:r>
              <a:rPr lang="zh-CN" sz="2400" b="1">
                <a:solidFill>
                  <a:srgbClr val="0070C0"/>
                </a:solidFill>
                <a:ea typeface="宋体" panose="02010600030101010101" pitchFamily="2" charset="-122"/>
              </a:rPr>
              <a:t>分）议会邀请荷兰执政威廉率军来英国，并成为国王。（</a:t>
            </a:r>
            <a:r>
              <a:rPr lang="en-US" sz="2400" b="1">
                <a:solidFill>
                  <a:srgbClr val="0070C0"/>
                </a:solidFill>
                <a:latin typeface="Times New Roman" panose="02020603050405020304" charset="0"/>
                <a:ea typeface="宋体" panose="02010600030101010101" pitchFamily="2" charset="-122"/>
              </a:rPr>
              <a:t>2</a:t>
            </a:r>
            <a:r>
              <a:rPr lang="zh-CN" sz="2400" b="1">
                <a:solidFill>
                  <a:srgbClr val="0070C0"/>
                </a:solidFill>
                <a:ea typeface="宋体" panose="02010600030101010101" pitchFamily="2" charset="-122"/>
              </a:rPr>
              <a:t>分）詹姆士二世逃亡。（</a:t>
            </a:r>
            <a:r>
              <a:rPr lang="en-US" sz="2400" b="1">
                <a:solidFill>
                  <a:srgbClr val="0070C0"/>
                </a:solidFill>
                <a:latin typeface="Times New Roman" panose="02020603050405020304" charset="0"/>
                <a:ea typeface="宋体" panose="02010600030101010101" pitchFamily="2" charset="-122"/>
              </a:rPr>
              <a:t>1</a:t>
            </a:r>
            <a:r>
              <a:rPr lang="zh-CN" sz="2400" b="1">
                <a:solidFill>
                  <a:srgbClr val="0070C0"/>
                </a:solidFill>
                <a:ea typeface="宋体" panose="02010600030101010101" pitchFamily="2" charset="-122"/>
              </a:rPr>
              <a:t>分）</a:t>
            </a:r>
            <a:r>
              <a:rPr lang="zh-CN" sz="2400" b="1">
                <a:solidFill>
                  <a:schemeClr val="tx1"/>
                </a:solidFill>
                <a:ea typeface="宋体" panose="02010600030101010101" pitchFamily="2" charset="-122"/>
              </a:rPr>
              <a:t>没有流血而政治制度发生变革（由君主专制向君主立宪制转变）。（</a:t>
            </a:r>
            <a:r>
              <a:rPr lang="en-US" sz="2400" b="1">
                <a:solidFill>
                  <a:schemeClr val="tx1"/>
                </a:solidFill>
                <a:latin typeface="Times New Roman" panose="02020603050405020304" charset="0"/>
                <a:ea typeface="宋体" panose="02010600030101010101" pitchFamily="2" charset="-122"/>
              </a:rPr>
              <a:t>3</a:t>
            </a:r>
            <a:r>
              <a:rPr lang="zh-CN" sz="2400" b="1">
                <a:solidFill>
                  <a:schemeClr val="tx1"/>
                </a:solidFill>
                <a:ea typeface="宋体" panose="02010600030101010101" pitchFamily="2" charset="-122"/>
              </a:rPr>
              <a:t>分）</a:t>
            </a:r>
            <a:endParaRPr lang="zh-CN" sz="2400" b="1">
              <a:solidFill>
                <a:schemeClr val="tx1"/>
              </a:solidFill>
              <a:ea typeface="宋体" panose="02010600030101010101" pitchFamily="2" charset="-122"/>
            </a:endParaRPr>
          </a:p>
          <a:p>
            <a:pPr indent="0"/>
            <a:r>
              <a:rPr lang="zh-CN" sz="2400" b="1">
                <a:solidFill>
                  <a:srgbClr val="FF0000"/>
                </a:solidFill>
                <a:ea typeface="宋体" panose="02010600030101010101" pitchFamily="2" charset="-122"/>
              </a:rPr>
              <a:t>（</a:t>
            </a:r>
            <a:r>
              <a:rPr lang="en-US" sz="2400" b="1">
                <a:solidFill>
                  <a:srgbClr val="FF0000"/>
                </a:solidFill>
                <a:latin typeface="Times New Roman" panose="02020603050405020304" charset="0"/>
                <a:ea typeface="宋体" panose="02010600030101010101" pitchFamily="2" charset="-122"/>
              </a:rPr>
              <a:t>3</a:t>
            </a:r>
            <a:r>
              <a:rPr lang="zh-CN" sz="2400" b="1">
                <a:solidFill>
                  <a:srgbClr val="FF0000"/>
                </a:solidFill>
                <a:ea typeface="宋体" panose="02010600030101010101" pitchFamily="2" charset="-122"/>
              </a:rPr>
              <a:t>）</a:t>
            </a:r>
            <a:r>
              <a:rPr lang="zh-CN" sz="2400" b="1">
                <a:solidFill>
                  <a:schemeClr val="accent1"/>
                </a:solidFill>
                <a:ea typeface="宋体" panose="02010600030101010101" pitchFamily="2" charset="-122"/>
              </a:rPr>
              <a:t>中国第一次完全意义上的资产阶级民主革命。（</a:t>
            </a:r>
            <a:r>
              <a:rPr lang="en-US" sz="2400" b="1">
                <a:solidFill>
                  <a:schemeClr val="accent1"/>
                </a:solidFill>
                <a:latin typeface="Times New Roman" panose="02020603050405020304" charset="0"/>
                <a:ea typeface="宋体" panose="02010600030101010101" pitchFamily="2" charset="-122"/>
              </a:rPr>
              <a:t>1</a:t>
            </a:r>
            <a:r>
              <a:rPr lang="zh-CN" sz="2400" b="1">
                <a:solidFill>
                  <a:schemeClr val="accent1"/>
                </a:solidFill>
                <a:ea typeface="宋体" panose="02010600030101010101" pitchFamily="2" charset="-122"/>
              </a:rPr>
              <a:t>分）推翻了清王朝，结束了君主专制政体，建立了资产阶级共和国，颁布了中国第一部资产阶级宪法。（</a:t>
            </a:r>
            <a:r>
              <a:rPr lang="en-US" sz="2400" b="1">
                <a:solidFill>
                  <a:schemeClr val="accent1"/>
                </a:solidFill>
                <a:latin typeface="Times New Roman" panose="02020603050405020304" charset="0"/>
                <a:ea typeface="宋体" panose="02010600030101010101" pitchFamily="2" charset="-122"/>
              </a:rPr>
              <a:t>4</a:t>
            </a:r>
            <a:r>
              <a:rPr lang="zh-CN" sz="2400" b="1">
                <a:solidFill>
                  <a:schemeClr val="accent1"/>
                </a:solidFill>
                <a:ea typeface="宋体" panose="02010600030101010101" pitchFamily="2" charset="-122"/>
              </a:rPr>
              <a:t>分）</a:t>
            </a:r>
            <a:r>
              <a:rPr lang="zh-CN" sz="2400" b="1">
                <a:solidFill>
                  <a:schemeClr val="tx1"/>
                </a:solidFill>
                <a:ea typeface="宋体" panose="02010600030101010101" pitchFamily="2" charset="-122"/>
              </a:rPr>
              <a:t>中华民国是继美、法之后的共和制大国，也是亚洲最早的共和制大国。（</a:t>
            </a:r>
            <a:r>
              <a:rPr lang="en-US" sz="2400" b="1">
                <a:solidFill>
                  <a:schemeClr val="tx1"/>
                </a:solidFill>
                <a:latin typeface="Times New Roman" panose="02020603050405020304" charset="0"/>
                <a:ea typeface="宋体" panose="02010600030101010101" pitchFamily="2" charset="-122"/>
              </a:rPr>
              <a:t>2</a:t>
            </a:r>
            <a:r>
              <a:rPr lang="zh-CN" sz="2400" b="1">
                <a:solidFill>
                  <a:schemeClr val="tx1"/>
                </a:solidFill>
                <a:ea typeface="宋体" panose="02010600030101010101" pitchFamily="2" charset="-122"/>
              </a:rPr>
              <a:t>分）革命中没有流很多血，避免了人民的巨大牺牲。</a:t>
            </a:r>
            <a:r>
              <a:rPr lang="zh-CN" sz="2400" b="1">
                <a:solidFill>
                  <a:schemeClr val="accent1"/>
                </a:solidFill>
                <a:ea typeface="宋体" panose="02010600030101010101" pitchFamily="2" charset="-122"/>
              </a:rPr>
              <a:t>（</a:t>
            </a:r>
            <a:r>
              <a:rPr lang="en-US" sz="2400" b="1">
                <a:solidFill>
                  <a:schemeClr val="accent1"/>
                </a:solidFill>
                <a:latin typeface="Times New Roman" panose="02020603050405020304" charset="0"/>
                <a:ea typeface="宋体" panose="02010600030101010101" pitchFamily="2" charset="-122"/>
              </a:rPr>
              <a:t>1</a:t>
            </a:r>
            <a:r>
              <a:rPr lang="zh-CN" sz="2400" b="1">
                <a:solidFill>
                  <a:schemeClr val="accent1"/>
                </a:solidFill>
                <a:ea typeface="宋体" panose="02010600030101010101" pitchFamily="2" charset="-122"/>
              </a:rPr>
              <a:t>分）民主共和观念逐渐深入人心。（</a:t>
            </a:r>
            <a:r>
              <a:rPr lang="en-US" sz="2400" b="1">
                <a:solidFill>
                  <a:schemeClr val="accent1"/>
                </a:solidFill>
                <a:latin typeface="Times New Roman" panose="02020603050405020304" charset="0"/>
                <a:ea typeface="宋体" panose="02010600030101010101" pitchFamily="2" charset="-122"/>
              </a:rPr>
              <a:t>1</a:t>
            </a:r>
            <a:r>
              <a:rPr lang="zh-CN" sz="2400" b="1">
                <a:solidFill>
                  <a:schemeClr val="accent1"/>
                </a:solidFill>
                <a:ea typeface="宋体" panose="02010600030101010101" pitchFamily="2" charset="-122"/>
              </a:rPr>
              <a:t>分）</a:t>
            </a:r>
            <a:r>
              <a:rPr lang="zh-CN" sz="2400" b="1">
                <a:solidFill>
                  <a:srgbClr val="FF0000"/>
                </a:solidFill>
                <a:ea typeface="宋体" panose="02010600030101010101" pitchFamily="2" charset="-122"/>
              </a:rPr>
              <a:t>辛亥革命开始了比较完全意义上的反帝反封建的民族民主革命。这次革命推翻了清王朝统治，结束了中国两千多年的君主专制制度，建立起中国历史上从来不曾有过的共和政体，传播了民主共和理念，推动了中华民族思想解放，促使社会经济、思想文化和社会风俗等方面发生新的变化，冲破了封建主义的藩篱，打击了帝国主义在华势力，为民族资本主义的发展创造了有利条件。</a:t>
            </a:r>
            <a:endParaRPr lang="zh-CN" sz="2000" b="1">
              <a:solidFill>
                <a:srgbClr val="FF0000"/>
              </a:solidFill>
              <a:ea typeface="宋体" panose="02010600030101010101" pitchFamily="2" charset="-122"/>
            </a:endParaRPr>
          </a:p>
          <a:p>
            <a:pPr indent="0"/>
            <a:endParaRPr lang="zh-CN" altLang="en-US" sz="2400" b="1">
              <a:solidFill>
                <a:srgbClr val="FF0000"/>
              </a:solidFill>
              <a:ea typeface="宋体" panose="02010600030101010101" pitchFamily="2" charset="-122"/>
            </a:endParaRPr>
          </a:p>
          <a:p>
            <a:pPr indent="0"/>
            <a:endParaRPr lang="zh-CN" altLang="en-US" sz="2400" b="1">
              <a:solidFill>
                <a:srgbClr val="FF0000"/>
              </a:solidFill>
              <a:ea typeface="宋体" panose="02010600030101010101" pitchFamily="2" charset="-122"/>
            </a:endParaRPr>
          </a:p>
          <a:p>
            <a:pPr indent="0"/>
            <a:endParaRPr lang="zh-CN" altLang="en-US" sz="2400" b="1">
              <a:solidFill>
                <a:schemeClr val="tx1"/>
              </a:solidFill>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903605"/>
            <a:ext cx="10515600" cy="1325563"/>
          </a:xfrm>
        </p:spPr>
        <p:txBody>
          <a:bodyPr/>
          <a:lstStyle/>
          <a:p>
            <a:r>
              <a:rPr lang="zh-CN" altLang="en-US" sz="4800"/>
              <a:t>目录contents</a:t>
            </a:r>
            <a:endParaRPr lang="zh-CN" altLang="en-US" sz="4800"/>
          </a:p>
        </p:txBody>
      </p:sp>
      <p:sp>
        <p:nvSpPr>
          <p:cNvPr id="5" name="内容占位符 4"/>
          <p:cNvSpPr>
            <a:spLocks noGrp="1"/>
          </p:cNvSpPr>
          <p:nvPr>
            <p:ph sz="half" idx="1"/>
          </p:nvPr>
        </p:nvSpPr>
        <p:spPr>
          <a:xfrm>
            <a:off x="621030" y="2339340"/>
            <a:ext cx="5181600" cy="3208655"/>
          </a:xfrm>
          <a:ln>
            <a:solidFill>
              <a:srgbClr val="FF0000"/>
            </a:solidFill>
          </a:ln>
        </p:spPr>
        <p:txBody>
          <a:bodyPr>
            <a:normAutofit lnSpcReduction="10000"/>
          </a:bodyPr>
          <a:lstStyle/>
          <a:p>
            <a:endParaRPr lang="zh-CN" altLang="en-US" sz="3600"/>
          </a:p>
          <a:p>
            <a:r>
              <a:rPr lang="zh-CN" altLang="en-US" sz="3600"/>
              <a:t>明方向</a:t>
            </a:r>
            <a:endParaRPr lang="zh-CN" altLang="en-US" sz="3600"/>
          </a:p>
          <a:p>
            <a:pPr marL="0" indent="0">
              <a:buNone/>
            </a:pPr>
            <a:endParaRPr lang="en-US" altLang="zh-CN"/>
          </a:p>
          <a:p>
            <a:r>
              <a:rPr lang="zh-CN" altLang="en-US"/>
              <a:t>《中国高考评价体系》</a:t>
            </a:r>
            <a:endParaRPr lang="zh-CN" altLang="en-US"/>
          </a:p>
          <a:p>
            <a:r>
              <a:rPr lang="zh-CN" altLang="en-US"/>
              <a:t>《普通高中历史课程标准》</a:t>
            </a:r>
            <a:endParaRPr lang="zh-CN" altLang="en-US"/>
          </a:p>
          <a:p>
            <a:r>
              <a:rPr lang="zh-CN" altLang="en-US"/>
              <a:t>教育厅文件</a:t>
            </a:r>
            <a:endParaRPr lang="zh-CN" altLang="en-US"/>
          </a:p>
        </p:txBody>
      </p:sp>
      <p:sp>
        <p:nvSpPr>
          <p:cNvPr id="6" name="内容占位符 5"/>
          <p:cNvSpPr>
            <a:spLocks noGrp="1"/>
          </p:cNvSpPr>
          <p:nvPr>
            <p:ph sz="half" idx="2"/>
          </p:nvPr>
        </p:nvSpPr>
        <p:spPr>
          <a:xfrm>
            <a:off x="6335395" y="2355850"/>
            <a:ext cx="5172075" cy="3209290"/>
          </a:xfrm>
          <a:ln>
            <a:solidFill>
              <a:srgbClr val="FF0000"/>
            </a:solidFill>
          </a:ln>
        </p:spPr>
        <p:txBody>
          <a:bodyPr>
            <a:normAutofit lnSpcReduction="20000"/>
          </a:bodyPr>
          <a:lstStyle/>
          <a:p>
            <a:pPr algn="l">
              <a:buClrTx/>
              <a:buSzTx/>
            </a:pPr>
            <a:endParaRPr lang="zh-CN" altLang="en-US" sz="3600"/>
          </a:p>
          <a:p>
            <a:pPr algn="l">
              <a:buClrTx/>
              <a:buSzTx/>
            </a:pPr>
            <a:r>
              <a:rPr lang="zh-CN" altLang="en-US" sz="3600"/>
              <a:t>求方法</a:t>
            </a:r>
            <a:endParaRPr lang="zh-CN" altLang="en-US" sz="3600"/>
          </a:p>
          <a:p>
            <a:pPr algn="l">
              <a:buClrTx/>
              <a:buSzTx/>
            </a:pPr>
            <a:endParaRPr lang="zh-CN" altLang="en-US">
              <a:sym typeface="+mn-ea"/>
            </a:endParaRPr>
          </a:p>
          <a:p>
            <a:pPr algn="l">
              <a:buClrTx/>
              <a:buSzTx/>
            </a:pPr>
            <a:r>
              <a:rPr lang="zh-CN" altLang="en-US">
                <a:sym typeface="+mn-ea"/>
              </a:rPr>
              <a:t>教</a:t>
            </a:r>
            <a:r>
              <a:rPr lang="en-US" altLang="zh-CN">
                <a:sym typeface="+mn-ea"/>
              </a:rPr>
              <a:t>——</a:t>
            </a:r>
            <a:r>
              <a:rPr lang="zh-CN" altLang="en-US">
                <a:sym typeface="+mn-ea"/>
              </a:rPr>
              <a:t>依标教学</a:t>
            </a:r>
            <a:endParaRPr lang="zh-CN" altLang="en-US">
              <a:sym typeface="+mn-ea"/>
            </a:endParaRPr>
          </a:p>
          <a:p>
            <a:pPr algn="l">
              <a:buClrTx/>
              <a:buSzTx/>
            </a:pPr>
            <a:r>
              <a:rPr lang="zh-CN" altLang="en-US">
                <a:sym typeface="+mn-ea"/>
              </a:rPr>
              <a:t>学</a:t>
            </a:r>
            <a:r>
              <a:rPr lang="en-US" altLang="zh-CN">
                <a:sym typeface="+mn-ea"/>
              </a:rPr>
              <a:t>——</a:t>
            </a:r>
            <a:r>
              <a:rPr lang="zh-CN" altLang="en-US">
                <a:sym typeface="+mn-ea"/>
              </a:rPr>
              <a:t>自制说明</a:t>
            </a:r>
            <a:endParaRPr lang="zh-CN" altLang="en-US">
              <a:sym typeface="+mn-ea"/>
            </a:endParaRPr>
          </a:p>
          <a:p>
            <a:pPr algn="l">
              <a:buClrTx/>
              <a:buSzTx/>
            </a:pPr>
            <a:r>
              <a:rPr lang="zh-CN" altLang="en-US">
                <a:sym typeface="+mn-ea"/>
              </a:rPr>
              <a:t>评</a:t>
            </a:r>
            <a:r>
              <a:rPr lang="en-US" altLang="zh-CN">
                <a:sym typeface="+mn-ea"/>
              </a:rPr>
              <a:t>——</a:t>
            </a:r>
            <a:r>
              <a:rPr lang="zh-CN" altLang="en-US">
                <a:sym typeface="+mn-ea"/>
              </a:rPr>
              <a:t>编讲练习</a:t>
            </a:r>
            <a:endParaRPr lang="zh-CN" altLang="en-US"/>
          </a:p>
          <a:p>
            <a:pPr marL="0" indent="0">
              <a:buNone/>
            </a:pPr>
            <a:endParaRPr lang="zh-CN"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905" y="100965"/>
            <a:ext cx="10515600" cy="1325563"/>
          </a:xfrm>
        </p:spPr>
        <p:txBody>
          <a:bodyPr/>
          <a:lstStyle/>
          <a:p>
            <a:r>
              <a:rPr lang="zh-CN" altLang="en-US" sz="2800" b="1"/>
              <a:t>杭州市一模论述题讲评</a:t>
            </a:r>
            <a:endParaRPr lang="zh-CN" altLang="en-US" sz="2800" b="1"/>
          </a:p>
        </p:txBody>
      </p:sp>
      <p:sp>
        <p:nvSpPr>
          <p:cNvPr id="100" name="文本框 99"/>
          <p:cNvSpPr txBox="1"/>
          <p:nvPr/>
        </p:nvSpPr>
        <p:spPr>
          <a:xfrm>
            <a:off x="391160" y="1132840"/>
            <a:ext cx="11535410" cy="2245360"/>
          </a:xfrm>
          <a:prstGeom prst="rect">
            <a:avLst/>
          </a:prstGeom>
          <a:noFill/>
          <a:ln w="9525">
            <a:noFill/>
          </a:ln>
        </p:spPr>
        <p:txBody>
          <a:bodyPr wrap="square">
            <a:spAutoFit/>
          </a:bodyPr>
          <a:lstStyle/>
          <a:p>
            <a:pPr indent="304800"/>
            <a:r>
              <a:rPr lang="zh-CN" sz="2800" b="1">
                <a:ea typeface="宋体" panose="02010600030101010101" pitchFamily="2" charset="-122"/>
              </a:rPr>
              <a:t>(3)阅读材料三，唐代对外交通线路在东西方交流过程中发挥着极其重要的作用，基于其作用的不同理解往往被冠以多种称呼。请结合所学知识，为唐代对外交通线拟定一个称呼，并运用具体史实，予以论述。(8分。要求：以“</a:t>
            </a:r>
            <a:r>
              <a:rPr lang="en-US" sz="2800" b="1" u="sng">
                <a:latin typeface="宋体" panose="02010600030101010101" pitchFamily="2" charset="-122"/>
                <a:ea typeface="宋体" panose="02010600030101010101" pitchFamily="2" charset="-122"/>
              </a:rPr>
              <a:t>        </a:t>
            </a:r>
            <a:r>
              <a:rPr lang="zh-CN" sz="2800" b="1">
                <a:ea typeface="宋体" panose="02010600030101010101" pitchFamily="2" charset="-122"/>
              </a:rPr>
              <a:t>交流之路”为称呼，简洁明了；以拟定的称呼为题，论证充分，史实准确，表述清晰，字数控制在200-300。)</a:t>
            </a:r>
            <a:endParaRPr lang="zh-CN" altLang="en-US" sz="2800" b="1">
              <a:ea typeface="宋体" panose="02010600030101010101" pitchFamily="2" charset="-122"/>
            </a:endParaRPr>
          </a:p>
        </p:txBody>
      </p:sp>
      <p:sp>
        <p:nvSpPr>
          <p:cNvPr id="4" name="文本框 3"/>
          <p:cNvSpPr txBox="1"/>
          <p:nvPr/>
        </p:nvSpPr>
        <p:spPr>
          <a:xfrm>
            <a:off x="391160" y="3581400"/>
            <a:ext cx="11176000" cy="2676525"/>
          </a:xfrm>
          <a:prstGeom prst="rect">
            <a:avLst/>
          </a:prstGeom>
          <a:noFill/>
          <a:ln w="9525">
            <a:noFill/>
          </a:ln>
        </p:spPr>
        <p:txBody>
          <a:bodyPr wrap="square">
            <a:spAutoFit/>
          </a:bodyPr>
          <a:lstStyle/>
          <a:p>
            <a:pPr indent="304800"/>
            <a:r>
              <a:rPr lang="zh-CN" sz="2400" b="0">
                <a:solidFill>
                  <a:srgbClr val="0000FF"/>
                </a:solidFill>
                <a:ea typeface="宋体" panose="02010600030101010101" pitchFamily="2" charset="-122"/>
              </a:rPr>
              <a:t>(3)称呼：商贸交流之路、宗教交流之路、文化交流之路(2分，论证围绕拟定称呼，且言之成理的也可给分)【论述评分参考】阐述部分实行三档水平给分，评分参考的要素是：史实准确，论证充分，表述清晰。
</a:t>
            </a:r>
            <a:endParaRPr lang="zh-CN" sz="2400" b="0">
              <a:solidFill>
                <a:srgbClr val="0000FF"/>
              </a:solidFill>
              <a:ea typeface="宋体" panose="02010600030101010101" pitchFamily="2" charset="-122"/>
            </a:endParaRPr>
          </a:p>
          <a:p>
            <a:pPr indent="304800"/>
            <a:r>
              <a:rPr lang="en-US" altLang="zh-CN" sz="2400" b="0">
                <a:solidFill>
                  <a:srgbClr val="0000FF"/>
                </a:solidFill>
                <a:ea typeface="宋体" panose="02010600030101010101" pitchFamily="2" charset="-122"/>
              </a:rPr>
              <a:t>      </a:t>
            </a:r>
            <a:r>
              <a:rPr lang="zh-CN" sz="2400" b="0">
                <a:solidFill>
                  <a:srgbClr val="0000FF"/>
                </a:solidFill>
                <a:ea typeface="宋体" panose="02010600030101010101" pitchFamily="2" charset="-122"/>
              </a:rPr>
              <a:t>第一档：5</a:t>
            </a:r>
            <a:r>
              <a:rPr lang="en-US" altLang="zh-CN" sz="2400" b="0">
                <a:solidFill>
                  <a:srgbClr val="0000FF"/>
                </a:solidFill>
                <a:ea typeface="宋体" panose="02010600030101010101" pitchFamily="2" charset="-122"/>
              </a:rPr>
              <a:t>—</a:t>
            </a:r>
            <a:r>
              <a:rPr lang="zh-CN" sz="2400" b="0">
                <a:solidFill>
                  <a:srgbClr val="0000FF"/>
                </a:solidFill>
                <a:ea typeface="宋体" panose="02010600030101010101" pitchFamily="2" charset="-122"/>
              </a:rPr>
              <a:t>6分</a:t>
            </a:r>
            <a:r>
              <a:rPr lang="en-US" altLang="zh-CN" sz="2400" b="0">
                <a:solidFill>
                  <a:srgbClr val="0000FF"/>
                </a:solidFill>
                <a:ea typeface="宋体" panose="02010600030101010101" pitchFamily="2" charset="-122"/>
              </a:rPr>
              <a:t>    </a:t>
            </a:r>
            <a:r>
              <a:rPr lang="zh-CN" sz="2400" b="0">
                <a:solidFill>
                  <a:srgbClr val="0000FF"/>
                </a:solidFill>
                <a:ea typeface="宋体" panose="02010600030101010101" pitchFamily="2" charset="-122"/>
              </a:rPr>
              <a:t>水平</a:t>
            </a:r>
            <a:r>
              <a:rPr lang="en-US" sz="2400" b="0">
                <a:solidFill>
                  <a:srgbClr val="0000FF"/>
                </a:solidFill>
                <a:latin typeface="宋体" panose="02010600030101010101" pitchFamily="2" charset="-122"/>
                <a:ea typeface="宋体" panose="02010600030101010101" pitchFamily="2" charset="-122"/>
              </a:rPr>
              <a:t>1</a:t>
            </a:r>
            <a:r>
              <a:rPr lang="zh-CN" altLang="en-US" sz="2400" b="0">
                <a:solidFill>
                  <a:srgbClr val="0000FF"/>
                </a:solidFill>
                <a:latin typeface="宋体" panose="02010600030101010101" pitchFamily="2" charset="-122"/>
                <a:ea typeface="宋体" panose="02010600030101010101" pitchFamily="2" charset="-122"/>
              </a:rPr>
              <a:t>：</a:t>
            </a:r>
            <a:endParaRPr lang="zh-CN" sz="2400" b="0">
              <a:solidFill>
                <a:srgbClr val="0000FF"/>
              </a:solidFill>
              <a:ea typeface="宋体" panose="02010600030101010101" pitchFamily="2" charset="-122"/>
            </a:endParaRPr>
          </a:p>
          <a:p>
            <a:pPr indent="304800"/>
            <a:r>
              <a:rPr lang="en-US" altLang="zh-CN" sz="2400" b="0">
                <a:solidFill>
                  <a:srgbClr val="0000FF"/>
                </a:solidFill>
                <a:ea typeface="宋体" panose="02010600030101010101" pitchFamily="2" charset="-122"/>
              </a:rPr>
              <a:t>      </a:t>
            </a:r>
            <a:r>
              <a:rPr lang="zh-CN" altLang="en-US" sz="2400" b="0">
                <a:solidFill>
                  <a:srgbClr val="0000FF"/>
                </a:solidFill>
                <a:ea typeface="宋体" panose="02010600030101010101" pitchFamily="2" charset="-122"/>
              </a:rPr>
              <a:t>第二档：3—4分</a:t>
            </a:r>
            <a:r>
              <a:rPr lang="en-US" altLang="zh-CN" sz="2400" b="0">
                <a:solidFill>
                  <a:srgbClr val="0000FF"/>
                </a:solidFill>
                <a:ea typeface="宋体" panose="02010600030101010101" pitchFamily="2" charset="-122"/>
              </a:rPr>
              <a:t>    </a:t>
            </a:r>
            <a:r>
              <a:rPr lang="zh-CN" altLang="en-US" sz="2400" b="0">
                <a:solidFill>
                  <a:srgbClr val="0000FF"/>
                </a:solidFill>
                <a:ea typeface="宋体" panose="02010600030101010101" pitchFamily="2" charset="-122"/>
              </a:rPr>
              <a:t>水平2：</a:t>
            </a:r>
            <a:endParaRPr lang="zh-CN" altLang="en-US" sz="2400" b="0">
              <a:solidFill>
                <a:srgbClr val="0000FF"/>
              </a:solidFill>
              <a:ea typeface="宋体" panose="02010600030101010101" pitchFamily="2" charset="-122"/>
            </a:endParaRPr>
          </a:p>
          <a:p>
            <a:pPr indent="304800"/>
            <a:r>
              <a:rPr lang="en-US" altLang="zh-CN" sz="2400" b="0">
                <a:solidFill>
                  <a:srgbClr val="0000FF"/>
                </a:solidFill>
                <a:ea typeface="宋体" panose="02010600030101010101" pitchFamily="2" charset="-122"/>
              </a:rPr>
              <a:t>      </a:t>
            </a:r>
            <a:r>
              <a:rPr lang="zh-CN" altLang="en-US" sz="2400" b="0">
                <a:solidFill>
                  <a:srgbClr val="0000FF"/>
                </a:solidFill>
                <a:ea typeface="宋体" panose="02010600030101010101" pitchFamily="2" charset="-122"/>
              </a:rPr>
              <a:t>第三档：0—2分</a:t>
            </a:r>
            <a:r>
              <a:rPr lang="en-US" altLang="zh-CN" sz="2400" b="0">
                <a:solidFill>
                  <a:srgbClr val="0000FF"/>
                </a:solidFill>
                <a:ea typeface="宋体" panose="02010600030101010101" pitchFamily="2" charset="-122"/>
              </a:rPr>
              <a:t>    </a:t>
            </a:r>
            <a:r>
              <a:rPr lang="zh-CN" altLang="en-US" sz="2400" b="0">
                <a:solidFill>
                  <a:srgbClr val="0000FF"/>
                </a:solidFill>
                <a:ea typeface="宋体" panose="02010600030101010101" pitchFamily="2" charset="-122"/>
              </a:rPr>
              <a:t>水平3：</a:t>
            </a:r>
            <a:endParaRPr lang="zh-CN" altLang="en-US" sz="2400" b="0">
              <a:solidFill>
                <a:srgbClr val="0000FF"/>
              </a:solidFill>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6195" y="532130"/>
            <a:ext cx="9429750" cy="2054860"/>
          </a:xfrm>
        </p:spPr>
        <p:txBody>
          <a:bodyPr>
            <a:normAutofit fontScale="90000"/>
          </a:bodyPr>
          <a:lstStyle/>
          <a:p>
            <a:pPr>
              <a:lnSpc>
                <a:spcPct val="150000"/>
              </a:lnSpc>
            </a:pPr>
            <a:r>
              <a:rPr lang="zh-CN" altLang="en-US"/>
              <a:t>练习反馈：</a:t>
            </a:r>
            <a:br>
              <a:rPr lang="zh-CN" altLang="en-US"/>
            </a:br>
            <a:r>
              <a:rPr lang="en-US" altLang="zh-CN"/>
              <a:t>1</a:t>
            </a:r>
            <a:r>
              <a:rPr lang="zh-CN" altLang="en-US"/>
              <a:t>、识记问题</a:t>
            </a:r>
            <a:r>
              <a:rPr lang="en-US" altLang="zh-CN"/>
              <a:t>          </a:t>
            </a:r>
            <a:br>
              <a:rPr lang="en-US" altLang="zh-CN"/>
            </a:br>
            <a:r>
              <a:rPr lang="en-US" altLang="zh-CN"/>
              <a:t>2</a:t>
            </a:r>
            <a:r>
              <a:rPr lang="zh-CN" altLang="en-US"/>
              <a:t>、理解问题</a:t>
            </a:r>
            <a:br>
              <a:rPr lang="zh-CN" altLang="en-US"/>
            </a:br>
            <a:r>
              <a:rPr lang="en-US" altLang="zh-CN"/>
              <a:t>3</a:t>
            </a:r>
            <a:r>
              <a:rPr lang="zh-CN" altLang="en-US"/>
              <a:t>、审题问题</a:t>
            </a:r>
            <a:r>
              <a:rPr lang="en-US" altLang="zh-CN"/>
              <a:t>          </a:t>
            </a:r>
            <a:br>
              <a:rPr lang="en-US" altLang="zh-CN"/>
            </a:br>
            <a:r>
              <a:rPr lang="en-US" altLang="zh-CN"/>
              <a:t>4</a:t>
            </a:r>
            <a:r>
              <a:rPr lang="zh-CN" altLang="en-US"/>
              <a:t>、迁移问题</a:t>
            </a:r>
            <a:br>
              <a:rPr lang="zh-CN" altLang="en-US"/>
            </a:br>
            <a:r>
              <a:rPr lang="en-US" altLang="zh-CN"/>
              <a:t>5</a:t>
            </a:r>
            <a:r>
              <a:rPr lang="zh-CN" altLang="en-US"/>
              <a:t>、信息提取问题</a:t>
            </a:r>
            <a:endParaRPr lang="zh-CN" altLang="en-US"/>
          </a:p>
        </p:txBody>
      </p:sp>
      <p:pic>
        <p:nvPicPr>
          <p:cNvPr id="6" name="图片 5"/>
          <p:cNvPicPr>
            <a:picLocks noChangeAspect="1"/>
          </p:cNvPicPr>
          <p:nvPr/>
        </p:nvPicPr>
        <p:blipFill>
          <a:blip r:embed="rId1"/>
          <a:stretch>
            <a:fillRect/>
          </a:stretch>
        </p:blipFill>
        <p:spPr>
          <a:xfrm>
            <a:off x="6363335" y="532130"/>
            <a:ext cx="4777105" cy="2797175"/>
          </a:xfrm>
          <a:prstGeom prst="rect">
            <a:avLst/>
          </a:prstGeom>
        </p:spPr>
      </p:pic>
      <p:pic>
        <p:nvPicPr>
          <p:cNvPr id="7" name="图片 6"/>
          <p:cNvPicPr>
            <a:picLocks noChangeAspect="1"/>
          </p:cNvPicPr>
          <p:nvPr/>
        </p:nvPicPr>
        <p:blipFill>
          <a:blip r:embed="rId2"/>
          <a:stretch>
            <a:fillRect/>
          </a:stretch>
        </p:blipFill>
        <p:spPr>
          <a:xfrm>
            <a:off x="6363335" y="3466465"/>
            <a:ext cx="4770120" cy="29368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19290" y="1119505"/>
            <a:ext cx="2732405" cy="1325880"/>
          </a:xfrm>
        </p:spPr>
        <p:txBody>
          <a:bodyPr/>
          <a:lstStyle/>
          <a:p>
            <a:r>
              <a:rPr lang="zh-CN" altLang="en-US"/>
              <a:t>方法：</a:t>
            </a:r>
            <a:endParaRPr lang="zh-CN" altLang="en-US"/>
          </a:p>
        </p:txBody>
      </p:sp>
      <p:sp>
        <p:nvSpPr>
          <p:cNvPr id="3" name="内容占位符 2"/>
          <p:cNvSpPr>
            <a:spLocks noGrp="1"/>
          </p:cNvSpPr>
          <p:nvPr>
            <p:ph idx="1"/>
          </p:nvPr>
        </p:nvSpPr>
        <p:spPr>
          <a:xfrm>
            <a:off x="6809740" y="2794000"/>
            <a:ext cx="5110480" cy="1652270"/>
          </a:xfrm>
          <a:ln>
            <a:solidFill>
              <a:srgbClr val="FF0000"/>
            </a:solidFill>
          </a:ln>
        </p:spPr>
        <p:txBody>
          <a:bodyPr/>
          <a:lstStyle/>
          <a:p>
            <a:r>
              <a:rPr lang="zh-CN" altLang="en-US"/>
              <a:t>一、依标教学积底气（教）</a:t>
            </a:r>
            <a:endParaRPr lang="zh-CN" altLang="en-US"/>
          </a:p>
          <a:p>
            <a:r>
              <a:rPr lang="zh-CN" altLang="en-US"/>
              <a:t>二、自制说明指方向（学）</a:t>
            </a:r>
            <a:endParaRPr lang="zh-CN" altLang="en-US"/>
          </a:p>
          <a:p>
            <a:r>
              <a:rPr lang="zh-CN" altLang="en-US"/>
              <a:t>三、精编巧评提实效（评）</a:t>
            </a:r>
            <a:endParaRPr lang="zh-CN" altLang="en-US"/>
          </a:p>
        </p:txBody>
      </p:sp>
      <p:sp>
        <p:nvSpPr>
          <p:cNvPr id="4" name="标题 1"/>
          <p:cNvSpPr>
            <a:spLocks noGrp="1"/>
          </p:cNvSpPr>
          <p:nvPr/>
        </p:nvSpPr>
        <p:spPr>
          <a:xfrm>
            <a:off x="596900" y="1119505"/>
            <a:ext cx="206565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方向：</a:t>
            </a:r>
            <a:endParaRPr lang="zh-CN" altLang="en-US"/>
          </a:p>
        </p:txBody>
      </p:sp>
      <p:sp>
        <p:nvSpPr>
          <p:cNvPr id="5" name="内容占位符 2"/>
          <p:cNvSpPr>
            <a:spLocks noGrp="1"/>
          </p:cNvSpPr>
          <p:nvPr/>
        </p:nvSpPr>
        <p:spPr>
          <a:xfrm>
            <a:off x="203200" y="2794000"/>
            <a:ext cx="5866765" cy="1652270"/>
          </a:xfrm>
          <a:prstGeom prst="rect">
            <a:avLst/>
          </a:prstGeom>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一、考查内容：教材、融合、德育</a:t>
            </a:r>
            <a:endParaRPr lang="zh-CN" altLang="en-US"/>
          </a:p>
          <a:p>
            <a:r>
              <a:rPr lang="zh-CN" altLang="en-US"/>
              <a:t>二、考查方式：综合性、开放性</a:t>
            </a:r>
            <a:endParaRPr lang="zh-CN" altLang="en-US"/>
          </a:p>
          <a:p>
            <a:r>
              <a:rPr lang="zh-CN" altLang="en-US"/>
              <a:t>三、考查难度：稳定</a:t>
            </a:r>
            <a:endParaRPr lang="zh-CN" altLang="en-US"/>
          </a:p>
        </p:txBody>
      </p:sp>
      <p:sp>
        <p:nvSpPr>
          <p:cNvPr id="8" name="燕尾形 7"/>
          <p:cNvSpPr/>
          <p:nvPr/>
        </p:nvSpPr>
        <p:spPr>
          <a:xfrm>
            <a:off x="6176010" y="3422650"/>
            <a:ext cx="571500" cy="539115"/>
          </a:xfrm>
          <a:prstGeom prst="chevron">
            <a:avLst/>
          </a:prstGeom>
          <a:solidFill>
            <a:schemeClr val="bg1"/>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4"/>
          <p:cNvSpPr txBox="1"/>
          <p:nvPr/>
        </p:nvSpPr>
        <p:spPr>
          <a:xfrm>
            <a:off x="570230" y="1722120"/>
            <a:ext cx="10932160" cy="2676525"/>
          </a:xfrm>
          <a:prstGeom prst="rect">
            <a:avLst/>
          </a:prstGeom>
          <a:noFill/>
        </p:spPr>
        <p:txBody>
          <a:bodyPr wrap="square" rtlCol="0" anchor="t">
            <a:spAutoFit/>
          </a:bodyPr>
          <a:lstStyle/>
          <a:p>
            <a:r>
              <a:rPr lang="zh-CN" altLang="en-US" sz="2800"/>
              <a:t>金华一模∶25+4</a:t>
            </a:r>
            <a:r>
              <a:rPr lang="en-US" altLang="zh-CN" sz="2800"/>
              <a:t>      </a:t>
            </a:r>
            <a:r>
              <a:rPr lang="zh-CN" altLang="en-US" sz="2800">
                <a:sym typeface="+mn-ea"/>
              </a:rPr>
              <a:t>50:50</a:t>
            </a:r>
            <a:r>
              <a:rPr lang="en-US" altLang="zh-CN" sz="2800">
                <a:sym typeface="+mn-ea"/>
              </a:rPr>
              <a:t>     </a:t>
            </a:r>
            <a:r>
              <a:rPr lang="zh-CN" altLang="en-US" sz="2800">
                <a:sym typeface="+mn-ea"/>
              </a:rPr>
              <a:t>28、29  中外结合</a:t>
            </a:r>
            <a:endParaRPr lang="zh-CN" altLang="en-US" sz="2800"/>
          </a:p>
          <a:p>
            <a:r>
              <a:rPr lang="zh-CN" altLang="en-US" sz="2800"/>
              <a:t>绍兴一模∶25+3</a:t>
            </a:r>
            <a:r>
              <a:rPr lang="en-US" altLang="zh-CN" sz="2800"/>
              <a:t>      </a:t>
            </a:r>
            <a:r>
              <a:rPr lang="zh-CN" altLang="en-US" sz="2800"/>
              <a:t>55:45</a:t>
            </a:r>
            <a:r>
              <a:rPr lang="en-US" altLang="zh-CN" sz="2800"/>
              <a:t>     28</a:t>
            </a:r>
            <a:r>
              <a:rPr lang="zh-CN" altLang="en-US" sz="2800">
                <a:sym typeface="+mn-ea"/>
              </a:rPr>
              <a:t>中外结合</a:t>
            </a:r>
            <a:endParaRPr lang="zh-CN" altLang="en-US" sz="2800"/>
          </a:p>
          <a:p>
            <a:r>
              <a:rPr lang="zh-CN" altLang="en-US" sz="2800"/>
              <a:t>温州一模∶23+4</a:t>
            </a:r>
            <a:r>
              <a:rPr lang="en-US" altLang="zh-CN" sz="2800"/>
              <a:t>      </a:t>
            </a:r>
            <a:r>
              <a:rPr lang="zh-CN" altLang="en-US" sz="2800"/>
              <a:t>50:50</a:t>
            </a:r>
            <a:r>
              <a:rPr lang="en-US" altLang="zh-CN" sz="2800"/>
              <a:t>     </a:t>
            </a:r>
            <a:r>
              <a:rPr lang="zh-CN" altLang="en-US" sz="2800">
                <a:sym typeface="+mn-ea"/>
              </a:rPr>
              <a:t>没有中外结合题</a:t>
            </a:r>
            <a:endParaRPr lang="zh-CN" altLang="en-US" sz="2800"/>
          </a:p>
          <a:p>
            <a:r>
              <a:rPr lang="zh-CN" altLang="en-US" sz="2800">
                <a:sym typeface="+mn-ea"/>
              </a:rPr>
              <a:t>宁波一模∶25+3</a:t>
            </a:r>
            <a:r>
              <a:rPr lang="en-US" altLang="zh-CN" sz="2800">
                <a:sym typeface="+mn-ea"/>
              </a:rPr>
              <a:t>      </a:t>
            </a:r>
            <a:r>
              <a:rPr lang="zh-CN" altLang="en-US" sz="2800">
                <a:sym typeface="+mn-ea"/>
              </a:rPr>
              <a:t>50 : 50</a:t>
            </a:r>
            <a:r>
              <a:rPr lang="en-US" altLang="zh-CN" sz="2800">
                <a:sym typeface="+mn-ea"/>
              </a:rPr>
              <a:t>   </a:t>
            </a:r>
            <a:r>
              <a:rPr lang="zh-CN" altLang="en-US" sz="2800"/>
              <a:t>3题均为中外结合题</a:t>
            </a:r>
            <a:endParaRPr lang="zh-CN" altLang="en-US" sz="2800"/>
          </a:p>
          <a:p>
            <a:r>
              <a:rPr lang="zh-CN" altLang="en-US" sz="2800"/>
              <a:t>湖丽衢一模：25+3</a:t>
            </a:r>
            <a:r>
              <a:rPr lang="en-US" altLang="zh-CN" sz="2800"/>
              <a:t>  </a:t>
            </a:r>
            <a:r>
              <a:rPr lang="zh-CN" altLang="en-US" sz="2800"/>
              <a:t>55∶45</a:t>
            </a:r>
            <a:r>
              <a:rPr lang="en-US" altLang="zh-CN" sz="2800"/>
              <a:t>  </a:t>
            </a:r>
            <a:r>
              <a:rPr lang="zh-CN" altLang="en-US" sz="2800">
                <a:sym typeface="+mn-ea"/>
              </a:rPr>
              <a:t>没有中外结合题</a:t>
            </a:r>
            <a:endParaRPr lang="zh-CN" altLang="en-US" sz="2800"/>
          </a:p>
          <a:p>
            <a:r>
              <a:rPr lang="zh-CN" altLang="en-US" sz="2800"/>
              <a:t>杭州市一模∶28+3 </a:t>
            </a:r>
            <a:r>
              <a:rPr lang="en-US" altLang="zh-CN" sz="2800"/>
              <a:t> </a:t>
            </a:r>
            <a:r>
              <a:rPr lang="zh-CN" altLang="en-US" sz="2800"/>
              <a:t>60∶40</a:t>
            </a:r>
            <a:r>
              <a:rPr lang="en-US" altLang="zh-CN" sz="2800"/>
              <a:t>  </a:t>
            </a:r>
            <a:r>
              <a:rPr lang="zh-CN" altLang="en-US" sz="2800">
                <a:sym typeface="+mn-ea"/>
              </a:rPr>
              <a:t>31题中外结合“东西方文明交流”</a:t>
            </a:r>
            <a:endParaRPr lang="en-US" altLang="zh-CN" sz="28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1025" y="2172335"/>
            <a:ext cx="8034655" cy="1922780"/>
          </a:xfrm>
        </p:spPr>
        <p:txBody>
          <a:bodyPr>
            <a:noAutofit/>
            <a:scene3d>
              <a:camera prst="orthographicFront"/>
              <a:lightRig rig="threePt" dir="t"/>
            </a:scene3d>
          </a:bodyPr>
          <a:lstStyle/>
          <a:p>
            <a:r>
              <a:rPr lang="zh-CN" altLang="en-US" sz="13800">
                <a:ln w="22225">
                  <a:solidFill>
                    <a:schemeClr val="accent2"/>
                  </a:solidFill>
                  <a:prstDash val="solid"/>
                </a:ln>
                <a:solidFill>
                  <a:srgbClr val="FF0000"/>
                </a:solidFill>
                <a:effectLst/>
                <a:latin typeface="华文琥珀" panose="02010800040101010101" charset="-122"/>
                <a:ea typeface="华文琥珀" panose="02010800040101010101" charset="-122"/>
              </a:rPr>
              <a:t>敬请指正！</a:t>
            </a:r>
            <a:endParaRPr lang="zh-CN" altLang="en-US" sz="13800">
              <a:ln w="22225">
                <a:solidFill>
                  <a:schemeClr val="accent2"/>
                </a:solidFill>
                <a:prstDash val="solid"/>
              </a:ln>
              <a:solidFill>
                <a:srgbClr val="FF0000"/>
              </a:solidFill>
              <a:effectLst/>
              <a:latin typeface="华文琥珀" panose="02010800040101010101" charset="-122"/>
              <a:ea typeface="华文琥珀" panose="02010800040101010101" charset="-122"/>
            </a:endParaRPr>
          </a:p>
        </p:txBody>
      </p:sp>
      <p:sp>
        <p:nvSpPr>
          <p:cNvPr id="4" name="标题 1"/>
          <p:cNvSpPr>
            <a:spLocks noGrp="1"/>
          </p:cNvSpPr>
          <p:nvPr/>
        </p:nvSpPr>
        <p:spPr>
          <a:xfrm>
            <a:off x="1863725" y="2132965"/>
            <a:ext cx="8034655" cy="1922780"/>
          </a:xfrm>
          <a:prstGeom prst="rect">
            <a:avLst/>
          </a:prstGeom>
        </p:spPr>
        <p:txBody>
          <a:bodyPr vert="horz" lIns="91440" tIns="45720" rIns="91440" bIns="45720" rtlCol="0" anchor="ctr">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3800">
                <a:ln w="22225">
                  <a:solidFill>
                    <a:schemeClr val="accent2"/>
                  </a:solidFill>
                  <a:prstDash val="solid"/>
                </a:ln>
                <a:solidFill>
                  <a:srgbClr val="FF0000"/>
                </a:solidFill>
                <a:effectLst/>
                <a:latin typeface="华文琥珀" panose="02010800040101010101" charset="-122"/>
                <a:ea typeface="华文琥珀" panose="02010800040101010101" charset="-122"/>
              </a:rPr>
              <a:t>首考大吉！</a:t>
            </a:r>
            <a:endParaRPr lang="zh-CN" altLang="en-US" sz="13800">
              <a:ln w="22225">
                <a:solidFill>
                  <a:schemeClr val="accent2"/>
                </a:solidFill>
                <a:prstDash val="solid"/>
              </a:ln>
              <a:solidFill>
                <a:srgbClr val="FF0000"/>
              </a:solidFill>
              <a:effectLst/>
              <a:latin typeface="华文琥珀" panose="02010800040101010101" charset="-122"/>
              <a:ea typeface="华文琥珀"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5000" y="1708150"/>
            <a:ext cx="6654800" cy="4546600"/>
          </a:xfrm>
          <a:prstGeom prst="rect">
            <a:avLst/>
          </a:prstGeom>
        </p:spPr>
      </p:pic>
      <p:pic>
        <p:nvPicPr>
          <p:cNvPr id="6" name="图片 5"/>
          <p:cNvPicPr>
            <a:picLocks noChangeAspect="1"/>
          </p:cNvPicPr>
          <p:nvPr/>
        </p:nvPicPr>
        <p:blipFill>
          <a:blip r:embed="rId2"/>
          <a:stretch>
            <a:fillRect/>
          </a:stretch>
        </p:blipFill>
        <p:spPr>
          <a:xfrm>
            <a:off x="7230110" y="1593215"/>
            <a:ext cx="4776470" cy="4776470"/>
          </a:xfrm>
          <a:prstGeom prst="rect">
            <a:avLst/>
          </a:prstGeom>
        </p:spPr>
      </p:pic>
      <p:sp>
        <p:nvSpPr>
          <p:cNvPr id="7" name="文本框 6"/>
          <p:cNvSpPr txBox="1"/>
          <p:nvPr/>
        </p:nvSpPr>
        <p:spPr>
          <a:xfrm>
            <a:off x="262890" y="144780"/>
            <a:ext cx="6193790" cy="922020"/>
          </a:xfrm>
          <a:prstGeom prst="rect">
            <a:avLst/>
          </a:prstGeom>
          <a:noFill/>
        </p:spPr>
        <p:txBody>
          <a:bodyPr wrap="square" rtlCol="0">
            <a:spAutoFit/>
          </a:bodyPr>
          <a:lstStyle/>
          <a:p>
            <a:r>
              <a:rPr lang="zh-CN" altLang="en-US" sz="5400">
                <a:solidFill>
                  <a:schemeClr val="tx1"/>
                </a:solidFill>
              </a:rPr>
              <a:t>首</a:t>
            </a:r>
            <a:r>
              <a:rPr lang="zh-CN" altLang="en-US" sz="5400">
                <a:solidFill>
                  <a:srgbClr val="FF0000"/>
                </a:solidFill>
              </a:rPr>
              <a:t>考</a:t>
            </a:r>
            <a:r>
              <a:rPr lang="zh-CN" altLang="en-US" sz="5400">
                <a:solidFill>
                  <a:schemeClr val="tx1"/>
                </a:solidFill>
              </a:rPr>
              <a:t>复习</a:t>
            </a:r>
            <a:r>
              <a:rPr lang="zh-CN" altLang="en-US" sz="5400">
                <a:solidFill>
                  <a:srgbClr val="FF0000"/>
                </a:solidFill>
              </a:rPr>
              <a:t>教学</a:t>
            </a:r>
            <a:r>
              <a:rPr lang="zh-CN" altLang="en-US" sz="5400">
                <a:solidFill>
                  <a:schemeClr val="tx1"/>
                </a:solidFill>
              </a:rPr>
              <a:t>方向？</a:t>
            </a:r>
            <a:endParaRPr lang="zh-CN" altLang="en-US" sz="5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582930" y="1066800"/>
            <a:ext cx="11162030" cy="3750310"/>
          </a:xfrm>
          <a:prstGeom prst="rect">
            <a:avLst/>
          </a:prstGeom>
        </p:spPr>
      </p:pic>
      <p:sp>
        <p:nvSpPr>
          <p:cNvPr id="6" name="文本框 5"/>
          <p:cNvSpPr txBox="1"/>
          <p:nvPr/>
        </p:nvSpPr>
        <p:spPr>
          <a:xfrm>
            <a:off x="1468120" y="5151755"/>
            <a:ext cx="9850755" cy="953135"/>
          </a:xfrm>
          <a:prstGeom prst="rect">
            <a:avLst/>
          </a:prstGeom>
          <a:noFill/>
        </p:spPr>
        <p:txBody>
          <a:bodyPr wrap="square" rtlCol="0" anchor="t">
            <a:spAutoFit/>
          </a:bodyPr>
          <a:lstStyle/>
          <a:p>
            <a:r>
              <a:rPr lang="en-US" altLang="zh-CN" sz="2800"/>
              <a:t>——</a:t>
            </a:r>
            <a:r>
              <a:rPr lang="zh-CN" altLang="en-US" sz="2800"/>
              <a:t>《浙江省教育厅办公室关于严格按课程标准实施普通高中教学和评价工作的通知》</a:t>
            </a:r>
            <a:endParaRPr lang="zh-CN" altLang="en-US" sz="2800"/>
          </a:p>
        </p:txBody>
      </p:sp>
      <p:sp>
        <p:nvSpPr>
          <p:cNvPr id="7" name="矩形 6"/>
          <p:cNvSpPr/>
          <p:nvPr/>
        </p:nvSpPr>
        <p:spPr>
          <a:xfrm>
            <a:off x="6431280" y="5151755"/>
            <a:ext cx="2540635" cy="54483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290" y="128905"/>
            <a:ext cx="11732895" cy="939800"/>
          </a:xfrm>
          <a:ln>
            <a:solidFill>
              <a:schemeClr val="accent1"/>
            </a:solidFill>
          </a:ln>
        </p:spPr>
        <p:txBody>
          <a:bodyPr>
            <a:normAutofit fontScale="90000"/>
          </a:bodyPr>
          <a:lstStyle/>
          <a:p>
            <a:r>
              <a:rPr lang="zh-CN" altLang="en-US" sz="3110" b="1">
                <a:solidFill>
                  <a:srgbClr val="FF0000"/>
                </a:solidFill>
              </a:rPr>
              <a:t>方向一：考查的内容</a:t>
            </a:r>
            <a:r>
              <a:rPr lang="en-US" altLang="zh-CN" sz="3110">
                <a:solidFill>
                  <a:schemeClr val="tx1"/>
                </a:solidFill>
              </a:rPr>
              <a:t>——</a:t>
            </a:r>
            <a:r>
              <a:rPr lang="zh-CN" altLang="en-US" sz="3110" b="1">
                <a:solidFill>
                  <a:schemeClr val="tx1"/>
                </a:solidFill>
              </a:rPr>
              <a:t>课标规定的教材内容，必修选修共同部分，核心</a:t>
            </a:r>
            <a:br>
              <a:rPr lang="zh-CN" altLang="en-US" sz="3110" b="1">
                <a:solidFill>
                  <a:schemeClr val="tx1"/>
                </a:solidFill>
              </a:rPr>
            </a:br>
            <a:r>
              <a:rPr lang="zh-CN" altLang="en-US" sz="3110" b="1">
                <a:solidFill>
                  <a:schemeClr val="tx1"/>
                </a:solidFill>
              </a:rPr>
              <a:t> </a:t>
            </a:r>
            <a:r>
              <a:rPr lang="en-US" altLang="zh-CN" sz="3110" b="1">
                <a:solidFill>
                  <a:schemeClr val="tx1"/>
                </a:solidFill>
              </a:rPr>
              <a:t>                                              </a:t>
            </a:r>
            <a:r>
              <a:rPr lang="zh-CN" altLang="en-US" sz="3110" b="1">
                <a:solidFill>
                  <a:schemeClr val="tx1"/>
                </a:solidFill>
              </a:rPr>
              <a:t>素养及德育相关内容</a:t>
            </a:r>
            <a:endParaRPr lang="zh-CN" altLang="en-US" sz="3110" b="1">
              <a:solidFill>
                <a:schemeClr val="tx1"/>
              </a:solidFill>
              <a:sym typeface="+mn-ea"/>
            </a:endParaRPr>
          </a:p>
        </p:txBody>
      </p:sp>
      <p:sp>
        <p:nvSpPr>
          <p:cNvPr id="3" name="内容占位符 2"/>
          <p:cNvSpPr>
            <a:spLocks noGrp="1"/>
          </p:cNvSpPr>
          <p:nvPr>
            <p:ph idx="1"/>
          </p:nvPr>
        </p:nvSpPr>
        <p:spPr>
          <a:xfrm>
            <a:off x="220980" y="1076325"/>
            <a:ext cx="11799570" cy="5698490"/>
          </a:xfrm>
        </p:spPr>
        <p:txBody>
          <a:bodyPr>
            <a:noAutofit/>
          </a:bodyPr>
          <a:lstStyle/>
          <a:p>
            <a:pPr indent="-204470" fontAlgn="auto">
              <a:lnSpc>
                <a:spcPct val="120000"/>
              </a:lnSpc>
              <a:spcBef>
                <a:spcPct val="0"/>
              </a:spcBef>
              <a:spcAft>
                <a:spcPct val="0"/>
              </a:spcAft>
            </a:pPr>
            <a:r>
              <a:rPr lang="zh-CN" sz="2400">
                <a:solidFill>
                  <a:srgbClr val="231F20"/>
                </a:solidFill>
                <a:latin typeface="微软雅黑" panose="020B0503020204020204" charset="-122"/>
                <a:ea typeface="微软雅黑" panose="020B0503020204020204" charset="-122"/>
                <a:cs typeface="微软雅黑" panose="020B0503020204020204" charset="-122"/>
                <a:sym typeface="+mn-ea"/>
              </a:rPr>
              <a:t>学业水平考试命题的主要原则：</a:t>
            </a:r>
            <a:r>
              <a:rPr lang="zh-CN" altLang="en-US" sz="2400">
                <a:sym typeface="+mn-ea"/>
              </a:rPr>
              <a:t>学业水平考试命题的评价目标应与课程标准中提出的课程目标相一致，</a:t>
            </a:r>
            <a:r>
              <a:rPr lang="zh-CN" altLang="en-US" sz="2400">
                <a:solidFill>
                  <a:srgbClr val="FF0000"/>
                </a:solidFill>
                <a:sym typeface="+mn-ea"/>
              </a:rPr>
              <a:t>测查的内容</a:t>
            </a:r>
            <a:r>
              <a:rPr lang="zh-CN" altLang="en-US" sz="2400">
                <a:sym typeface="+mn-ea"/>
              </a:rPr>
              <a:t>及评定标准均应</a:t>
            </a:r>
            <a:r>
              <a:rPr lang="zh-CN" altLang="en-US" sz="2400">
                <a:solidFill>
                  <a:srgbClr val="FF0000"/>
                </a:solidFill>
                <a:sym typeface="+mn-ea"/>
              </a:rPr>
              <a:t>与本标准中的内容要求</a:t>
            </a:r>
            <a:r>
              <a:rPr lang="zh-CN" altLang="en-US" sz="2400">
                <a:solidFill>
                  <a:schemeClr val="tx1"/>
                </a:solidFill>
                <a:sym typeface="+mn-ea"/>
              </a:rPr>
              <a:t>和学业质量要求</a:t>
            </a:r>
            <a:r>
              <a:rPr lang="zh-CN" altLang="en-US" sz="2400">
                <a:solidFill>
                  <a:srgbClr val="FF0000"/>
                </a:solidFill>
                <a:sym typeface="+mn-ea"/>
              </a:rPr>
              <a:t>相对应。</a:t>
            </a:r>
            <a:endParaRPr lang="zh-CN" altLang="en-US" sz="2400">
              <a:solidFill>
                <a:srgbClr val="FF0000"/>
              </a:solidFill>
              <a:sym typeface="+mn-ea"/>
            </a:endParaRPr>
          </a:p>
          <a:p>
            <a:pPr indent="-204470" fontAlgn="auto">
              <a:lnSpc>
                <a:spcPct val="120000"/>
              </a:lnSpc>
              <a:spcBef>
                <a:spcPct val="0"/>
              </a:spcBef>
              <a:spcAft>
                <a:spcPct val="0"/>
              </a:spcAft>
            </a:pPr>
            <a:r>
              <a:rPr lang="en-US" altLang="zh-CN" sz="2400">
                <a:solidFill>
                  <a:srgbClr val="231F2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231F20"/>
                </a:solidFill>
                <a:latin typeface="微软雅黑" panose="020B0503020204020204" charset="-122"/>
                <a:ea typeface="微软雅黑" panose="020B0503020204020204" charset="-122"/>
                <a:cs typeface="微软雅黑" panose="020B0503020204020204" charset="-122"/>
                <a:sym typeface="+mn-ea"/>
              </a:rPr>
              <a:t>《普通高中历史课程标准》</a:t>
            </a:r>
            <a:r>
              <a:rPr lang="en-US" altLang="zh-CN" sz="2400">
                <a:solidFill>
                  <a:srgbClr val="231F20"/>
                </a:solidFill>
                <a:latin typeface="微软雅黑" panose="020B0503020204020204" charset="-122"/>
                <a:ea typeface="微软雅黑" panose="020B0503020204020204" charset="-122"/>
                <a:cs typeface="微软雅黑" panose="020B0503020204020204" charset="-122"/>
                <a:sym typeface="+mn-ea"/>
              </a:rPr>
              <a:t>P59</a:t>
            </a:r>
            <a:endParaRPr lang="en-US" altLang="zh-CN" sz="2400">
              <a:solidFill>
                <a:srgbClr val="231F20"/>
              </a:solidFill>
              <a:latin typeface="微软雅黑" panose="020B0503020204020204" charset="-122"/>
              <a:ea typeface="微软雅黑" panose="020B0503020204020204" charset="-122"/>
              <a:cs typeface="微软雅黑" panose="020B0503020204020204" charset="-122"/>
              <a:sym typeface="+mn-ea"/>
            </a:endParaRPr>
          </a:p>
          <a:p>
            <a:pPr marL="0" fontAlgn="auto">
              <a:lnSpc>
                <a:spcPct val="150000"/>
              </a:lnSpc>
              <a:spcBef>
                <a:spcPct val="0"/>
              </a:spcBef>
            </a:pPr>
            <a:r>
              <a:rPr lang="zh-CN" altLang="en-US" sz="2400">
                <a:solidFill>
                  <a:srgbClr val="0070C0"/>
                </a:solidFill>
                <a:sym typeface="+mn-ea"/>
              </a:rPr>
              <a:t>考查内容</a:t>
            </a:r>
            <a:r>
              <a:rPr lang="zh-CN" altLang="en-US" sz="2400">
                <a:sym typeface="+mn-ea"/>
              </a:rPr>
              <a:t>：在</a:t>
            </a:r>
            <a:r>
              <a:rPr lang="zh-CN" altLang="en-US" sz="2400">
                <a:solidFill>
                  <a:srgbClr val="FF0000"/>
                </a:solidFill>
                <a:sym typeface="+mn-ea"/>
              </a:rPr>
              <a:t>整合以往必考内容和选考内容</a:t>
            </a:r>
            <a:r>
              <a:rPr lang="zh-CN" altLang="en-US" sz="2400">
                <a:sym typeface="+mn-ea"/>
              </a:rPr>
              <a:t>的过程中，将核心素养自然融入，强化</a:t>
            </a:r>
            <a:r>
              <a:rPr lang="zh-CN" altLang="en-US" sz="2400">
                <a:solidFill>
                  <a:srgbClr val="FF0000"/>
                </a:solidFill>
                <a:sym typeface="+mn-ea"/>
              </a:rPr>
              <a:t>共同基础</a:t>
            </a:r>
            <a:r>
              <a:rPr lang="zh-CN" altLang="en-US" sz="2400">
                <a:sym typeface="+mn-ea"/>
              </a:rPr>
              <a:t>。</a:t>
            </a:r>
            <a:endParaRPr lang="zh-CN" altLang="en-US" sz="2400">
              <a:sym typeface="+mn-ea"/>
            </a:endParaRPr>
          </a:p>
          <a:p>
            <a:pPr marL="0" fontAlgn="auto">
              <a:lnSpc>
                <a:spcPct val="150000"/>
              </a:lnSpc>
              <a:spcBef>
                <a:spcPct val="0"/>
              </a:spcBef>
            </a:pPr>
            <a:r>
              <a:rPr lang="zh-CN" altLang="en-US" sz="2400">
                <a:solidFill>
                  <a:srgbClr val="0070C0"/>
                </a:solidFill>
                <a:sym typeface="+mn-ea"/>
              </a:rPr>
              <a:t>考查要求</a:t>
            </a:r>
            <a:r>
              <a:rPr lang="zh-CN" altLang="en-US" sz="2400">
                <a:sym typeface="+mn-ea"/>
              </a:rPr>
              <a:t>：突出基础性。围绕学科</a:t>
            </a:r>
            <a:r>
              <a:rPr lang="zh-CN" altLang="en-US" sz="2400">
                <a:solidFill>
                  <a:srgbClr val="FF0000"/>
                </a:solidFill>
                <a:sym typeface="+mn-ea"/>
              </a:rPr>
              <a:t>主干内容</a:t>
            </a:r>
            <a:r>
              <a:rPr lang="zh-CN" altLang="en-US" sz="2400">
                <a:sym typeface="+mn-ea"/>
              </a:rPr>
              <a:t>，加强对基本概念、基本思想方法的考查，杜绝偏题怪题和繁难试题，引导教学</a:t>
            </a:r>
            <a:r>
              <a:rPr lang="zh-CN" altLang="en-US" sz="2400">
                <a:solidFill>
                  <a:srgbClr val="FF0000"/>
                </a:solidFill>
                <a:sym typeface="+mn-ea"/>
              </a:rPr>
              <a:t>重视教材</a:t>
            </a:r>
            <a:r>
              <a:rPr lang="zh-CN" altLang="en-US" sz="2400">
                <a:sym typeface="+mn-ea"/>
              </a:rPr>
              <a:t>，夯实学生学习基础，给学生提供深度学习和思考的空间。</a:t>
            </a:r>
            <a:endParaRPr lang="zh-CN" altLang="en-US" sz="2400">
              <a:sym typeface="+mn-ea"/>
            </a:endParaRPr>
          </a:p>
          <a:p>
            <a:pPr marL="0" fontAlgn="auto">
              <a:lnSpc>
                <a:spcPct val="150000"/>
              </a:lnSpc>
              <a:spcBef>
                <a:spcPct val="0"/>
              </a:spcBef>
            </a:pPr>
            <a:r>
              <a:rPr lang="zh-CN" altLang="en-US" sz="2400">
                <a:solidFill>
                  <a:srgbClr val="0070C0"/>
                </a:solidFill>
                <a:sym typeface="+mn-ea"/>
              </a:rPr>
              <a:t>考查全面性</a:t>
            </a:r>
            <a:r>
              <a:rPr lang="zh-CN" altLang="en-US" sz="2400">
                <a:sym typeface="+mn-ea"/>
              </a:rPr>
              <a:t>：注重能力和素养考查的同时，进一步深化对</a:t>
            </a:r>
            <a:r>
              <a:rPr lang="zh-CN" altLang="en-US" sz="2400">
                <a:solidFill>
                  <a:srgbClr val="FF0000"/>
                </a:solidFill>
                <a:sym typeface="+mn-ea"/>
              </a:rPr>
              <a:t>德育</a:t>
            </a:r>
            <a:r>
              <a:rPr lang="zh-CN" altLang="en-US" sz="2400">
                <a:sym typeface="+mn-ea"/>
              </a:rPr>
              <a:t>的考查。</a:t>
            </a:r>
            <a:endParaRPr lang="zh-CN" altLang="en-US" sz="2400">
              <a:sym typeface="+mn-ea"/>
            </a:endParaRPr>
          </a:p>
          <a:p>
            <a:pPr marL="0" indent="0" fontAlgn="auto">
              <a:lnSpc>
                <a:spcPct val="150000"/>
              </a:lnSpc>
              <a:spcBef>
                <a:spcPct val="0"/>
              </a:spcBef>
              <a:buNone/>
            </a:pPr>
            <a:r>
              <a:rPr lang="en-US" altLang="zh-CN" sz="2400">
                <a:sym typeface="+mn-ea"/>
              </a:rPr>
              <a:t>                                                                                     ——</a:t>
            </a:r>
            <a:r>
              <a:rPr lang="zh-CN" altLang="en-US" sz="2400">
                <a:solidFill>
                  <a:schemeClr val="tx1"/>
                </a:solidFill>
                <a:sym typeface="+mn-ea"/>
              </a:rPr>
              <a:t>《中国高考评价体系说明》</a:t>
            </a:r>
            <a:r>
              <a:rPr lang="en-US" altLang="zh-CN" sz="2400">
                <a:solidFill>
                  <a:schemeClr val="tx1"/>
                </a:solidFill>
                <a:sym typeface="+mn-ea"/>
              </a:rPr>
              <a:t>P17</a:t>
            </a:r>
            <a:r>
              <a:rPr lang="zh-CN" altLang="en-US" sz="2400">
                <a:solidFill>
                  <a:schemeClr val="tx1"/>
                </a:solidFill>
                <a:sym typeface="+mn-ea"/>
              </a:rPr>
              <a:t>、</a:t>
            </a:r>
            <a:r>
              <a:rPr lang="en-US" altLang="zh-CN" sz="2400">
                <a:solidFill>
                  <a:schemeClr val="tx1"/>
                </a:solidFill>
                <a:sym typeface="+mn-ea"/>
              </a:rPr>
              <a:t>18</a:t>
            </a:r>
            <a:endParaRPr lang="zh-CN" altLang="en-US" sz="2400">
              <a:solidFill>
                <a:schemeClr val="tx1"/>
              </a:solidFill>
            </a:endParaRPr>
          </a:p>
          <a:p>
            <a:pPr marL="0" indent="0">
              <a:buNone/>
            </a:pPr>
            <a:endParaRPr lang="zh-CN" alt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7000" y="813435"/>
            <a:ext cx="11885295" cy="2861310"/>
          </a:xfrm>
          <a:prstGeom prst="rect">
            <a:avLst/>
          </a:prstGeom>
          <a:noFill/>
          <a:ln w="9525">
            <a:noFill/>
          </a:ln>
        </p:spPr>
        <p:txBody>
          <a:bodyPr wrap="square">
            <a:spAutoFit/>
          </a:bodyPr>
          <a:lstStyle/>
          <a:p>
            <a:pPr indent="0" fontAlgn="auto">
              <a:lnSpc>
                <a:spcPct val="150000"/>
              </a:lnSpc>
              <a:spcBef>
                <a:spcPct val="0"/>
              </a:spcBef>
              <a:spcAft>
                <a:spcPct val="0"/>
              </a:spcAft>
            </a:pPr>
            <a:r>
              <a:rPr lang="en-US" altLang="zh-CN" sz="2400"/>
              <a:t>         </a:t>
            </a:r>
            <a:r>
              <a:rPr lang="zh-CN" altLang="en-US" sz="2400"/>
              <a:t>学业水平考试命题的主要原则</a:t>
            </a:r>
            <a:endParaRPr lang="zh-CN" altLang="en-US" sz="2400"/>
          </a:p>
          <a:p>
            <a:pPr indent="0" fontAlgn="auto">
              <a:lnSpc>
                <a:spcPct val="150000"/>
              </a:lnSpc>
              <a:spcBef>
                <a:spcPct val="0"/>
              </a:spcBef>
              <a:spcAft>
                <a:spcPct val="0"/>
              </a:spcAft>
            </a:pPr>
            <a:r>
              <a:rPr lang="zh-CN" altLang="en-US" sz="2400"/>
              <a:t> </a:t>
            </a:r>
            <a:r>
              <a:rPr lang="en-US" altLang="zh-CN" sz="2400"/>
              <a:t>        </a:t>
            </a:r>
            <a:r>
              <a:rPr lang="zh-CN" altLang="en-US" sz="2400">
                <a:solidFill>
                  <a:srgbClr val="FF0000"/>
                </a:solidFill>
                <a:sym typeface="+mn-ea"/>
              </a:rPr>
              <a:t>以新情境下的问题解决为重心</a:t>
            </a:r>
            <a:r>
              <a:rPr lang="zh-CN" altLang="en-US" sz="2400">
                <a:sym typeface="+mn-ea"/>
              </a:rPr>
              <a:t>：学生能否应对和解决</a:t>
            </a:r>
            <a:r>
              <a:rPr lang="zh-CN" altLang="en-US" sz="2400">
                <a:solidFill>
                  <a:srgbClr val="FF0000"/>
                </a:solidFill>
                <a:sym typeface="+mn-ea"/>
              </a:rPr>
              <a:t>陌生的、复杂的、开放性的真实问题情境</a:t>
            </a:r>
            <a:r>
              <a:rPr lang="zh-CN" altLang="en-US" sz="2400">
                <a:sym typeface="+mn-ea"/>
              </a:rPr>
              <a:t>， 是检验其核心素养水平的重要方面。</a:t>
            </a:r>
            <a:r>
              <a:rPr lang="en-US" altLang="zh-CN" sz="2400">
                <a:sym typeface="+mn-ea"/>
              </a:rPr>
              <a:t>……</a:t>
            </a:r>
            <a:r>
              <a:rPr lang="zh-CN" altLang="en-US" sz="2400">
                <a:sym typeface="+mn-ea"/>
              </a:rPr>
              <a:t>多维度地创设试题情境，考查学生在新情境下如何解决问题，有利于检测和评价学生的历史学科核心素养水平。</a:t>
            </a:r>
            <a:endParaRPr lang="zh-CN" altLang="en-US" sz="2400"/>
          </a:p>
          <a:p>
            <a:pPr indent="0" fontAlgn="auto">
              <a:lnSpc>
                <a:spcPct val="150000"/>
              </a:lnSpc>
              <a:spcBef>
                <a:spcPct val="0"/>
              </a:spcBef>
              <a:spcAft>
                <a:spcPct val="0"/>
              </a:spcAft>
            </a:pPr>
            <a:r>
              <a:rPr lang="zh-CN" altLang="en-US" sz="2400">
                <a:sym typeface="+mn-ea"/>
              </a:rPr>
              <a:t>                                                                                             ——《普通高中历史课程标准》</a:t>
            </a:r>
            <a:r>
              <a:rPr lang="en-US" altLang="zh-CN" sz="2400">
                <a:sym typeface="+mn-ea"/>
              </a:rPr>
              <a:t>P59</a:t>
            </a:r>
            <a:endParaRPr lang="zh-CN" altLang="en-US" sz="2400"/>
          </a:p>
        </p:txBody>
      </p:sp>
      <p:sp>
        <p:nvSpPr>
          <p:cNvPr id="7" name="文本框 6"/>
          <p:cNvSpPr txBox="1"/>
          <p:nvPr/>
        </p:nvSpPr>
        <p:spPr>
          <a:xfrm>
            <a:off x="370205" y="3098165"/>
            <a:ext cx="11941810" cy="4431030"/>
          </a:xfrm>
          <a:prstGeom prst="rect">
            <a:avLst/>
          </a:prstGeom>
          <a:noFill/>
        </p:spPr>
        <p:txBody>
          <a:bodyPr wrap="square" rtlCol="0" anchor="t">
            <a:spAutoFit/>
          </a:bodyPr>
          <a:lstStyle/>
          <a:p>
            <a:pPr marL="0" fontAlgn="auto">
              <a:lnSpc>
                <a:spcPct val="150000"/>
              </a:lnSpc>
              <a:spcBef>
                <a:spcPct val="0"/>
              </a:spcBef>
            </a:pPr>
            <a:r>
              <a:rPr lang="zh-CN" altLang="en-US" sz="2400">
                <a:sym typeface="+mn-ea"/>
              </a:rPr>
              <a:t>四翼</a:t>
            </a:r>
            <a:r>
              <a:rPr lang="en-US" altLang="zh-CN" sz="2400">
                <a:sym typeface="+mn-ea"/>
              </a:rPr>
              <a:t>——</a:t>
            </a:r>
            <a:r>
              <a:rPr lang="zh-CN" altLang="en-US" sz="2400">
                <a:sym typeface="+mn-ea"/>
              </a:rPr>
              <a:t>高考考查要求</a:t>
            </a:r>
            <a:endParaRPr lang="zh-CN" altLang="en-US" sz="2400">
              <a:sym typeface="+mn-ea"/>
            </a:endParaRPr>
          </a:p>
          <a:p>
            <a:pPr marL="0" fontAlgn="auto">
              <a:lnSpc>
                <a:spcPct val="150000"/>
              </a:lnSpc>
              <a:spcBef>
                <a:spcPct val="0"/>
              </a:spcBef>
            </a:pPr>
            <a:r>
              <a:rPr lang="zh-CN" altLang="en-US" sz="2400">
                <a:sym typeface="+mn-ea"/>
              </a:rPr>
              <a:t>（一）基础性（二）综合性：</a:t>
            </a:r>
            <a:r>
              <a:rPr lang="zh-CN" altLang="en-US" sz="2400">
                <a:solidFill>
                  <a:srgbClr val="FF0000"/>
                </a:solidFill>
                <a:sym typeface="+mn-ea"/>
              </a:rPr>
              <a:t>同一层面的知识横向融会贯通，不同层面的知识纵向融会贯通</a:t>
            </a:r>
            <a:r>
              <a:rPr lang="zh-CN" altLang="en-US" sz="2400">
                <a:sym typeface="+mn-ea"/>
              </a:rPr>
              <a:t>（三）应用性（四）创新性：创设合理情境，设置新颖的试题呈现方式和设问方式，要求学习者在新颖或陌生的情境中主动思考，</a:t>
            </a:r>
            <a:r>
              <a:rPr lang="zh-CN" altLang="en-US" sz="2400">
                <a:solidFill>
                  <a:srgbClr val="FF0000"/>
                </a:solidFill>
                <a:sym typeface="+mn-ea"/>
              </a:rPr>
              <a:t>完成开放性或探究性的任务</a:t>
            </a:r>
            <a:r>
              <a:rPr lang="zh-CN" altLang="en-US" sz="2400">
                <a:sym typeface="+mn-ea"/>
              </a:rPr>
              <a:t>，发现新问题、找到新规律、得出新结论的水平进行测量与评价。</a:t>
            </a:r>
            <a:endParaRPr lang="zh-CN" altLang="en-US" sz="2400">
              <a:sym typeface="+mn-ea"/>
            </a:endParaRPr>
          </a:p>
          <a:p>
            <a:pPr marL="0" fontAlgn="auto">
              <a:lnSpc>
                <a:spcPct val="150000"/>
              </a:lnSpc>
              <a:spcBef>
                <a:spcPct val="0"/>
              </a:spcBef>
            </a:pPr>
            <a:r>
              <a:rPr lang="en-US" altLang="zh-CN" sz="2400">
                <a:sym typeface="+mn-ea"/>
              </a:rPr>
              <a:t>                                                                          </a:t>
            </a:r>
            <a:r>
              <a:rPr lang="zh-CN" altLang="en-US" sz="2400">
                <a:sym typeface="+mn-ea"/>
              </a:rPr>
              <a:t>——《中国高考评价体系》</a:t>
            </a:r>
            <a:r>
              <a:rPr lang="en-US" altLang="zh-CN" sz="2400">
                <a:sym typeface="+mn-ea"/>
              </a:rPr>
              <a:t>P32</a:t>
            </a:r>
            <a:endParaRPr lang="zh-CN" altLang="en-US" sz="2400">
              <a:sym typeface="+mn-ea"/>
            </a:endParaRPr>
          </a:p>
          <a:p>
            <a:pPr marL="0" fontAlgn="auto">
              <a:lnSpc>
                <a:spcPct val="150000"/>
              </a:lnSpc>
              <a:spcBef>
                <a:spcPct val="0"/>
              </a:spcBef>
            </a:pPr>
            <a:endParaRPr lang="zh-CN" altLang="en-US" sz="2400">
              <a:solidFill>
                <a:schemeClr val="tx1"/>
              </a:solidFill>
            </a:endParaRPr>
          </a:p>
          <a:p>
            <a:pPr marL="0" fontAlgn="auto">
              <a:lnSpc>
                <a:spcPct val="150000"/>
              </a:lnSpc>
              <a:spcBef>
                <a:spcPct val="0"/>
              </a:spcBef>
            </a:pPr>
            <a:endParaRPr lang="zh-CN" sz="2000">
              <a:solidFill>
                <a:srgbClr val="231F20"/>
              </a:solidFill>
              <a:latin typeface="微软雅黑" panose="020B0503020204020204" charset="-122"/>
              <a:ea typeface="微软雅黑" panose="020B0503020204020204" charset="-122"/>
              <a:cs typeface="微软雅黑" panose="020B0503020204020204" charset="-122"/>
              <a:sym typeface="+mn-ea"/>
            </a:endParaRPr>
          </a:p>
        </p:txBody>
      </p:sp>
      <p:sp>
        <p:nvSpPr>
          <p:cNvPr id="8" name="标题 1"/>
          <p:cNvSpPr>
            <a:spLocks noGrp="1"/>
          </p:cNvSpPr>
          <p:nvPr/>
        </p:nvSpPr>
        <p:spPr>
          <a:xfrm>
            <a:off x="391795" y="122555"/>
            <a:ext cx="8117840" cy="750570"/>
          </a:xfrm>
          <a:prstGeom prst="rect">
            <a:avLst/>
          </a:prstGeom>
          <a:ln>
            <a:solidFill>
              <a:schemeClr val="accent5"/>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110" b="1">
                <a:solidFill>
                  <a:srgbClr val="FF0000"/>
                </a:solidFill>
              </a:rPr>
              <a:t>方向二：考查的方式</a:t>
            </a:r>
            <a:r>
              <a:rPr lang="en-US" altLang="zh-CN" sz="3110" b="1">
                <a:solidFill>
                  <a:schemeClr val="tx1"/>
                </a:solidFill>
              </a:rPr>
              <a:t>——</a:t>
            </a:r>
            <a:r>
              <a:rPr lang="zh-CN" altLang="en-US" sz="3110" b="1">
                <a:solidFill>
                  <a:schemeClr val="tx1"/>
                </a:solidFill>
              </a:rPr>
              <a:t>开放性试题、综合性试题</a:t>
            </a:r>
            <a:endParaRPr lang="zh-CN" altLang="en-US" sz="3110"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1475" y="241300"/>
            <a:ext cx="10515600" cy="894080"/>
          </a:xfrm>
          <a:ln>
            <a:solidFill>
              <a:schemeClr val="accent5"/>
            </a:solidFill>
          </a:ln>
        </p:spPr>
        <p:txBody>
          <a:bodyPr/>
          <a:lstStyle/>
          <a:p>
            <a:pPr algn="l">
              <a:buClrTx/>
              <a:buSzTx/>
              <a:buFontTx/>
            </a:pPr>
            <a:r>
              <a:rPr lang="zh-CN" altLang="en-US" sz="3110" b="1">
                <a:solidFill>
                  <a:srgbClr val="FF0000"/>
                </a:solidFill>
              </a:rPr>
              <a:t>方向三：考查的难度</a:t>
            </a:r>
            <a:r>
              <a:rPr lang="en-US" altLang="zh-CN" sz="3110" b="1">
                <a:solidFill>
                  <a:schemeClr val="tx1"/>
                </a:solidFill>
              </a:rPr>
              <a:t>——</a:t>
            </a:r>
            <a:r>
              <a:rPr lang="zh-CN" altLang="en-US" sz="3110" b="1">
                <a:solidFill>
                  <a:schemeClr val="tx1"/>
                </a:solidFill>
              </a:rPr>
              <a:t>与旧教材试题相比，保持</a:t>
            </a:r>
            <a:r>
              <a:rPr lang="zh-CN" altLang="en-US" sz="3110" b="1">
                <a:solidFill>
                  <a:schemeClr val="tx1"/>
                </a:solidFill>
                <a:sym typeface="+mn-ea"/>
              </a:rPr>
              <a:t>稳定</a:t>
            </a:r>
            <a:endParaRPr lang="zh-CN" altLang="en-US" sz="3110" b="1">
              <a:solidFill>
                <a:schemeClr val="tx1"/>
              </a:solidFill>
              <a:sym typeface="+mn-ea"/>
            </a:endParaRPr>
          </a:p>
        </p:txBody>
      </p:sp>
      <p:pic>
        <p:nvPicPr>
          <p:cNvPr id="4" name="图片 3"/>
          <p:cNvPicPr>
            <a:picLocks noChangeAspect="1"/>
          </p:cNvPicPr>
          <p:nvPr/>
        </p:nvPicPr>
        <p:blipFill>
          <a:blip r:embed="rId1"/>
          <a:stretch>
            <a:fillRect/>
          </a:stretch>
        </p:blipFill>
        <p:spPr>
          <a:xfrm>
            <a:off x="1196340" y="1647825"/>
            <a:ext cx="9363710" cy="2998470"/>
          </a:xfrm>
          <a:prstGeom prst="rect">
            <a:avLst/>
          </a:prstGeom>
        </p:spPr>
      </p:pic>
      <p:sp>
        <p:nvSpPr>
          <p:cNvPr id="5" name="矩形 4"/>
          <p:cNvSpPr/>
          <p:nvPr/>
        </p:nvSpPr>
        <p:spPr>
          <a:xfrm>
            <a:off x="1603375" y="3280410"/>
            <a:ext cx="3563620" cy="54546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68120" y="4818380"/>
            <a:ext cx="9850755" cy="1198880"/>
          </a:xfrm>
          <a:prstGeom prst="rect">
            <a:avLst/>
          </a:prstGeom>
          <a:noFill/>
        </p:spPr>
        <p:txBody>
          <a:bodyPr wrap="square" rtlCol="0" anchor="t">
            <a:spAutoFit/>
          </a:bodyPr>
          <a:lstStyle/>
          <a:p>
            <a:r>
              <a:rPr lang="en-US" altLang="zh-CN" sz="3600"/>
              <a:t>——</a:t>
            </a:r>
            <a:r>
              <a:rPr lang="zh-CN" altLang="en-US" sz="3600"/>
              <a:t>《浙江省教育厅办公室关于严格按课程标准实施普通高中教学和评价工作的通知》</a:t>
            </a:r>
            <a:endParaRPr lang="zh-CN"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76185" y="1541145"/>
            <a:ext cx="2732405" cy="1325880"/>
          </a:xfrm>
        </p:spPr>
        <p:txBody>
          <a:bodyPr/>
          <a:lstStyle/>
          <a:p>
            <a:r>
              <a:rPr lang="zh-CN" altLang="en-US"/>
              <a:t>求方法：</a:t>
            </a:r>
            <a:endParaRPr lang="zh-CN" altLang="en-US"/>
          </a:p>
        </p:txBody>
      </p:sp>
      <p:sp>
        <p:nvSpPr>
          <p:cNvPr id="3" name="内容占位符 2"/>
          <p:cNvSpPr>
            <a:spLocks noGrp="1"/>
          </p:cNvSpPr>
          <p:nvPr>
            <p:ph idx="1"/>
          </p:nvPr>
        </p:nvSpPr>
        <p:spPr>
          <a:xfrm>
            <a:off x="7561580" y="3215640"/>
            <a:ext cx="4381500" cy="1652270"/>
          </a:xfrm>
          <a:ln>
            <a:solidFill>
              <a:srgbClr val="FF0000"/>
            </a:solidFill>
          </a:ln>
        </p:spPr>
        <p:txBody>
          <a:bodyPr/>
          <a:lstStyle/>
          <a:p>
            <a:pPr algn="l">
              <a:buClrTx/>
              <a:buSzTx/>
            </a:pPr>
            <a:r>
              <a:rPr lang="zh-CN" altLang="en-US">
                <a:sym typeface="+mn-ea"/>
              </a:rPr>
              <a:t>一、教</a:t>
            </a:r>
            <a:r>
              <a:rPr lang="en-US" altLang="zh-CN">
                <a:sym typeface="+mn-ea"/>
              </a:rPr>
              <a:t>——</a:t>
            </a:r>
            <a:r>
              <a:rPr lang="zh-CN" altLang="en-US">
                <a:sym typeface="+mn-ea"/>
              </a:rPr>
              <a:t>依标教学</a:t>
            </a:r>
            <a:endParaRPr lang="zh-CN" altLang="en-US">
              <a:sym typeface="+mn-ea"/>
            </a:endParaRPr>
          </a:p>
          <a:p>
            <a:pPr algn="l">
              <a:buClrTx/>
              <a:buSzTx/>
            </a:pPr>
            <a:r>
              <a:rPr lang="zh-CN" altLang="en-US">
                <a:sym typeface="+mn-ea"/>
              </a:rPr>
              <a:t>二、学</a:t>
            </a:r>
            <a:r>
              <a:rPr lang="en-US" altLang="zh-CN">
                <a:sym typeface="+mn-ea"/>
              </a:rPr>
              <a:t>——</a:t>
            </a:r>
            <a:r>
              <a:rPr lang="zh-CN" altLang="en-US">
                <a:sym typeface="+mn-ea"/>
              </a:rPr>
              <a:t>自制说明</a:t>
            </a:r>
            <a:endParaRPr lang="zh-CN" altLang="en-US">
              <a:sym typeface="+mn-ea"/>
            </a:endParaRPr>
          </a:p>
          <a:p>
            <a:pPr algn="l">
              <a:buClrTx/>
              <a:buSzTx/>
            </a:pPr>
            <a:r>
              <a:rPr lang="zh-CN" altLang="en-US">
                <a:sym typeface="+mn-ea"/>
              </a:rPr>
              <a:t>三、评</a:t>
            </a:r>
            <a:r>
              <a:rPr lang="en-US" altLang="zh-CN">
                <a:sym typeface="+mn-ea"/>
              </a:rPr>
              <a:t>——</a:t>
            </a:r>
            <a:r>
              <a:rPr lang="zh-CN" altLang="en-US">
                <a:sym typeface="+mn-ea"/>
              </a:rPr>
              <a:t>编讲练习</a:t>
            </a:r>
            <a:endParaRPr lang="zh-CN" altLang="en-US"/>
          </a:p>
          <a:p>
            <a:endParaRPr lang="zh-CN" altLang="en-US"/>
          </a:p>
        </p:txBody>
      </p:sp>
      <p:sp>
        <p:nvSpPr>
          <p:cNvPr id="4" name="标题 1"/>
          <p:cNvSpPr>
            <a:spLocks noGrp="1"/>
          </p:cNvSpPr>
          <p:nvPr/>
        </p:nvSpPr>
        <p:spPr>
          <a:xfrm>
            <a:off x="596900" y="1541145"/>
            <a:ext cx="206565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方向：</a:t>
            </a:r>
            <a:endParaRPr lang="zh-CN" altLang="en-US"/>
          </a:p>
        </p:txBody>
      </p:sp>
      <p:sp>
        <p:nvSpPr>
          <p:cNvPr id="5" name="内容占位符 2"/>
          <p:cNvSpPr>
            <a:spLocks noGrp="1"/>
          </p:cNvSpPr>
          <p:nvPr/>
        </p:nvSpPr>
        <p:spPr>
          <a:xfrm>
            <a:off x="203200" y="3215640"/>
            <a:ext cx="6290310" cy="1652270"/>
          </a:xfrm>
          <a:prstGeom prst="rect">
            <a:avLst/>
          </a:prstGeom>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700"/>
              <a:t>一、考查内容：教材、必选融合、德育</a:t>
            </a:r>
            <a:endParaRPr lang="zh-CN" altLang="en-US" sz="2700"/>
          </a:p>
          <a:p>
            <a:r>
              <a:rPr lang="zh-CN" altLang="en-US" sz="2700"/>
              <a:t>二、考查方式：综合性、开放性</a:t>
            </a:r>
            <a:endParaRPr lang="zh-CN" altLang="en-US" sz="2700"/>
          </a:p>
          <a:p>
            <a:r>
              <a:rPr lang="zh-CN" altLang="en-US" sz="2700"/>
              <a:t>三、考查难度：稳定</a:t>
            </a:r>
            <a:endParaRPr lang="zh-CN" altLang="en-US" sz="2700"/>
          </a:p>
        </p:txBody>
      </p:sp>
      <p:sp>
        <p:nvSpPr>
          <p:cNvPr id="8" name="燕尾形 7"/>
          <p:cNvSpPr/>
          <p:nvPr/>
        </p:nvSpPr>
        <p:spPr>
          <a:xfrm>
            <a:off x="6531610" y="3844290"/>
            <a:ext cx="940435" cy="539115"/>
          </a:xfrm>
          <a:prstGeom prst="chevron">
            <a:avLst/>
          </a:prstGeom>
          <a:solidFill>
            <a:schemeClr val="bg1"/>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2155" y="1661160"/>
            <a:ext cx="10515600" cy="1325563"/>
          </a:xfrm>
        </p:spPr>
        <p:txBody>
          <a:bodyPr/>
          <a:lstStyle/>
          <a:p>
            <a:pPr algn="ctr"/>
            <a:r>
              <a:rPr lang="en-US" altLang="zh-CN">
                <a:sym typeface="+mn-ea"/>
              </a:rPr>
              <a:t>“</a:t>
            </a:r>
            <a:r>
              <a:rPr lang="zh-CN" altLang="en-US">
                <a:sym typeface="+mn-ea"/>
              </a:rPr>
              <a:t>依标</a:t>
            </a:r>
            <a:r>
              <a:rPr lang="en-US" altLang="zh-CN">
                <a:sym typeface="+mn-ea"/>
              </a:rPr>
              <a:t>”</a:t>
            </a:r>
            <a:r>
              <a:rPr lang="zh-CN" altLang="en-US">
                <a:sym typeface="+mn-ea"/>
              </a:rPr>
              <a:t>教学积底气</a:t>
            </a:r>
            <a:endParaRPr lang="zh-CN" altLang="en-US"/>
          </a:p>
        </p:txBody>
      </p:sp>
      <p:sp>
        <p:nvSpPr>
          <p:cNvPr id="3" name="文本框 2"/>
          <p:cNvSpPr txBox="1"/>
          <p:nvPr/>
        </p:nvSpPr>
        <p:spPr>
          <a:xfrm>
            <a:off x="4387850" y="3867150"/>
            <a:ext cx="3416300" cy="1383665"/>
          </a:xfrm>
          <a:prstGeom prst="rect">
            <a:avLst/>
          </a:prstGeom>
          <a:noFill/>
        </p:spPr>
        <p:txBody>
          <a:bodyPr wrap="square" rtlCol="0">
            <a:spAutoFit/>
          </a:bodyPr>
          <a:lstStyle/>
          <a:p>
            <a:pPr fontAlgn="auto">
              <a:lnSpc>
                <a:spcPct val="150000"/>
              </a:lnSpc>
            </a:pPr>
            <a:r>
              <a:rPr lang="zh-CN" altLang="en-US" sz="2800"/>
              <a:t>一、常态复习教学</a:t>
            </a:r>
            <a:endParaRPr lang="zh-CN" altLang="en-US" sz="2800"/>
          </a:p>
          <a:p>
            <a:pPr fontAlgn="auto">
              <a:lnSpc>
                <a:spcPct val="150000"/>
              </a:lnSpc>
            </a:pPr>
            <a:r>
              <a:rPr lang="zh-CN" altLang="en-US" sz="2800"/>
              <a:t>二、主题整合教学</a:t>
            </a:r>
            <a:endParaRPr lang="zh-CN" altLang="en-US" sz="2800"/>
          </a:p>
        </p:txBody>
      </p:sp>
    </p:spTree>
  </p:cSld>
  <p:clrMapOvr>
    <a:masterClrMapping/>
  </p:clrMapOvr>
  <p:transition/>
</p:sld>
</file>

<file path=ppt/tags/tag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FILL_FORE_SCHEMECOLOR_INDEX" val="5"/>
  <p:tag name="KSO_WM_UNIT_FILL_TYPE" val="1"/>
  <p:tag name="KSO_WM_UNIT_ID" val="diagram20186126_3*l_h_i*1_1_1"/>
  <p:tag name="KSO_WM_UNIT_INDEX" val="1_1_1"/>
  <p:tag name="KSO_WM_UNIT_LAYERLEVEL" val="1_1_1"/>
  <p:tag name="KSO_WM_UNIT_TEXT_FILL_FORE_SCHEMECOLOR_INDEX" val="2"/>
  <p:tag name="KSO_WM_UNIT_TEXT_FILL_TYPE" val="1"/>
  <p:tag name="KSO_WM_UNIT_TYPE" val="l_h_i"/>
</p:tagLst>
</file>

<file path=ppt/tags/tag1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FILL_FORE_SCHEMECOLOR_INDEX" val="7"/>
  <p:tag name="KSO_WM_UNIT_FILL_TYPE" val="1"/>
  <p:tag name="KSO_WM_UNIT_ID" val="diagram20186126_3*l_h_i*1_4_1"/>
  <p:tag name="KSO_WM_UNIT_INDEX" val="1_4_1"/>
  <p:tag name="KSO_WM_UNIT_LAYERLEVEL" val="1_1_1"/>
  <p:tag name="KSO_WM_UNIT_TEXT_FILL_FORE_SCHEMECOLOR_INDEX" val="2"/>
  <p:tag name="KSO_WM_UNIT_TEXT_FILL_TYPE" val="1"/>
  <p:tag name="KSO_WM_UNIT_TYPE" val="l_h_i"/>
</p:tagLst>
</file>

<file path=ppt/tags/tag1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f*1_3_1"/>
  <p:tag name="KSO_WM_UNIT_INDEX" val="1_3_1"/>
  <p:tag name="KSO_WM_UNIT_LAYERLEVEL" val="1_1_1"/>
  <p:tag name="KSO_WM_UNIT_PRESET_TEXT" val="此部分内容作为文字排版占位显示"/>
  <p:tag name="KSO_WM_UNIT_TEXT_FILL_FORE_SCHEMECOLOR_INDEX" val="1"/>
  <p:tag name="KSO_WM_UNIT_TEXT_FILL_TYPE" val="1"/>
  <p:tag name="KSO_WM_UNIT_TYPE" val="l_h_f"/>
  <p:tag name="KSO_WM_UNIT_VALUE" val="20"/>
</p:tagLst>
</file>

<file path=ppt/tags/tag1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a*1_3_1"/>
  <p:tag name="KSO_WM_UNIT_INDEX" val="1_3_1"/>
  <p:tag name="KSO_WM_UNIT_LAYERLEVEL" val="1_1_1"/>
  <p:tag name="KSO_WM_UNIT_PRESET_TEXT" val="关键词"/>
  <p:tag name="KSO_WM_UNIT_TEXT_FILL_FORE_SCHEMECOLOR_INDEX" val="1"/>
  <p:tag name="KSO_WM_UNIT_TEXT_FILL_TYPE" val="1"/>
  <p:tag name="KSO_WM_UNIT_TYPE" val="l_h_a"/>
  <p:tag name="KSO_WM_UNIT_VALUE" val="5"/>
</p:tagLst>
</file>

<file path=ppt/tags/tag13.xml><?xml version="1.0" encoding="utf-8"?>
<p:tagLst xmlns:p="http://schemas.openxmlformats.org/presentationml/2006/main">
  <p:tag name="KSO_WM_UNIT_PLACING_PICTURE_USER_VIEWPORT" val="{&quot;height&quot;:3659,&quot;width&quot;:6542}"/>
</p:tagLst>
</file>

<file path=ppt/tags/tag14.xml><?xml version="1.0" encoding="utf-8"?>
<p:tagLst xmlns:p="http://schemas.openxmlformats.org/presentationml/2006/main">
  <p:tag name="KSO_WM_UNIT_PLACING_PICTURE_USER_VIEWPORT" val="{&quot;height&quot;:7310,&quot;width&quot;:14130}"/>
</p:tagLst>
</file>

<file path=ppt/tags/tag15.xml><?xml version="1.0" encoding="utf-8"?>
<p:tagLst xmlns:p="http://schemas.openxmlformats.org/presentationml/2006/main">
  <p:tag name="COMMONDATA" val="eyJoZGlkIjoiOTg4ZTc0ZTE1Y2JjNWEwZDA2ODcxZmNhZTAxZGM1NmIifQ=="/>
  <p:tag name="KSO_WPP_MARK_KEY" val="e3a0149d-df97-4e26-a42e-7214371ff1c4"/>
</p:tagLst>
</file>

<file path=ppt/tags/tag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f*1_1_1"/>
  <p:tag name="KSO_WM_UNIT_INDEX" val="1_1_1"/>
  <p:tag name="KSO_WM_UNIT_LAYERLEVEL" val="1_1_1"/>
  <p:tag name="KSO_WM_UNIT_PRESET_TEXT" val="此部分内容作为文字排版占位显示"/>
  <p:tag name="KSO_WM_UNIT_TEXT_FILL_FORE_SCHEMECOLOR_INDEX" val="1"/>
  <p:tag name="KSO_WM_UNIT_TEXT_FILL_TYPE" val="1"/>
  <p:tag name="KSO_WM_UNIT_TYPE" val="l_h_f"/>
  <p:tag name="KSO_WM_UNIT_VALUE" val="20"/>
</p:tagLst>
</file>

<file path=ppt/tags/tag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a*1_1_1"/>
  <p:tag name="KSO_WM_UNIT_INDEX" val="1_1_1"/>
  <p:tag name="KSO_WM_UNIT_LAYERLEVEL" val="1_1_1"/>
  <p:tag name="KSO_WM_UNIT_PRESET_TEXT" val="关键词"/>
  <p:tag name="KSO_WM_UNIT_TEXT_FILL_FORE_SCHEMECOLOR_INDEX" val="1"/>
  <p:tag name="KSO_WM_UNIT_TEXT_FILL_TYPE" val="1"/>
  <p:tag name="KSO_WM_UNIT_TYPE" val="l_h_a"/>
  <p:tag name="KSO_WM_UNIT_VALUE" val="5"/>
</p:tagLst>
</file>

<file path=ppt/tags/tag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FILL_FORE_SCHEMECOLOR_INDEX" val="6"/>
  <p:tag name="KSO_WM_UNIT_FILL_TYPE" val="1"/>
  <p:tag name="KSO_WM_UNIT_ID" val="diagram20186126_3*l_h_i*1_2_1"/>
  <p:tag name="KSO_WM_UNIT_INDEX" val="1_2_1"/>
  <p:tag name="KSO_WM_UNIT_LAYERLEVEL" val="1_1_1"/>
  <p:tag name="KSO_WM_UNIT_TEXT_FILL_FORE_SCHEMECOLOR_INDEX" val="2"/>
  <p:tag name="KSO_WM_UNIT_TEXT_FILL_TYPE" val="1"/>
  <p:tag name="KSO_WM_UNIT_TYPE" val="l_h_i"/>
</p:tagLst>
</file>

<file path=ppt/tags/tag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f*1_2_1"/>
  <p:tag name="KSO_WM_UNIT_INDEX" val="1_2_1"/>
  <p:tag name="KSO_WM_UNIT_LAYERLEVEL" val="1_1_1"/>
  <p:tag name="KSO_WM_UNIT_PRESET_TEXT" val="此部分内容作为文字排版占位显示"/>
  <p:tag name="KSO_WM_UNIT_TEXT_FILL_FORE_SCHEMECOLOR_INDEX" val="1"/>
  <p:tag name="KSO_WM_UNIT_TEXT_FILL_TYPE" val="1"/>
  <p:tag name="KSO_WM_UNIT_TYPE" val="l_h_f"/>
  <p:tag name="KSO_WM_UNIT_VALUE" val="20"/>
</p:tagLst>
</file>

<file path=ppt/tags/tag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a*1_2_1"/>
  <p:tag name="KSO_WM_UNIT_INDEX" val="1_2_1"/>
  <p:tag name="KSO_WM_UNIT_LAYERLEVEL" val="1_1_1"/>
  <p:tag name="KSO_WM_UNIT_PRESET_TEXT" val="关键词"/>
  <p:tag name="KSO_WM_UNIT_TEXT_FILL_FORE_SCHEMECOLOR_INDEX" val="1"/>
  <p:tag name="KSO_WM_UNIT_TEXT_FILL_TYPE" val="1"/>
  <p:tag name="KSO_WM_UNIT_TYPE" val="l_h_a"/>
  <p:tag name="KSO_WM_UNIT_VALUE" val="5"/>
</p:tagLst>
</file>

<file path=ppt/tags/tag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FILL_FORE_SCHEMECOLOR_INDEX" val="8"/>
  <p:tag name="KSO_WM_UNIT_FILL_TYPE" val="1"/>
  <p:tag name="KSO_WM_UNIT_ID" val="diagram20186126_3*l_h_i*1_3_1"/>
  <p:tag name="KSO_WM_UNIT_INDEX" val="1_3_1"/>
  <p:tag name="KSO_WM_UNIT_LAYERLEVEL" val="1_1_1"/>
  <p:tag name="KSO_WM_UNIT_TEXT_FILL_FORE_SCHEMECOLOR_INDEX" val="2"/>
  <p:tag name="KSO_WM_UNIT_TEXT_FILL_TYPE" val="1"/>
  <p:tag name="KSO_WM_UNIT_TYPE" val="l_h_i"/>
</p:tagLst>
</file>

<file path=ppt/tags/tag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f*1_4_1"/>
  <p:tag name="KSO_WM_UNIT_INDEX" val="1_4_1"/>
  <p:tag name="KSO_WM_UNIT_LAYERLEVEL" val="1_1_1"/>
  <p:tag name="KSO_WM_UNIT_PRESET_TEXT" val="此部分内容作为文字排版占位显示"/>
  <p:tag name="KSO_WM_UNIT_TEXT_FILL_FORE_SCHEMECOLOR_INDEX" val="1"/>
  <p:tag name="KSO_WM_UNIT_TEXT_FILL_TYPE" val="1"/>
  <p:tag name="KSO_WM_UNIT_TYPE" val="l_h_f"/>
  <p:tag name="KSO_WM_UNIT_VALUE" val="20"/>
</p:tagLst>
</file>

<file path=ppt/tags/tag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6126"/>
  <p:tag name="KSO_WM_UNIT_CLEAR" val="0"/>
  <p:tag name="KSO_WM_UNIT_COMPATIBLE" val="0"/>
  <p:tag name="KSO_WM_UNIT_HIGHLIGHT" val="0"/>
  <p:tag name="KSO_WM_UNIT_ID" val="diagram20186126_3*l_h_a*1_4_1"/>
  <p:tag name="KSO_WM_UNIT_INDEX" val="1_4_1"/>
  <p:tag name="KSO_WM_UNIT_LAYERLEVEL" val="1_1_1"/>
  <p:tag name="KSO_WM_UNIT_PRESET_TEXT" val="关键词"/>
  <p:tag name="KSO_WM_UNIT_TEXT_FILL_FORE_SCHEMECOLOR_INDEX" val="1"/>
  <p:tag name="KSO_WM_UNIT_TEXT_FILL_TYPE" val="1"/>
  <p:tag name="KSO_WM_UNIT_TYPE" val="l_h_a"/>
  <p:tag name="KSO_WM_UNIT_VALUE"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4155</Words>
  <PresentationFormat/>
  <Paragraphs>232</Paragraphs>
  <Slides>24</Slides>
  <Notes>2</Notes>
  <HiddenSlides>1</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微软雅黑</vt:lpstr>
      <vt:lpstr>华文中宋</vt:lpstr>
      <vt:lpstr>方正榜书行简体</vt:lpstr>
      <vt:lpstr>Calibri</vt:lpstr>
      <vt:lpstr>Arial Unicode MS</vt:lpstr>
      <vt:lpstr>方正宋刻本秀楷简体</vt:lpstr>
      <vt:lpstr>Calibri</vt:lpstr>
      <vt:lpstr>Times New Roman</vt:lpstr>
      <vt:lpstr>楷体</vt:lpstr>
      <vt:lpstr>华文琥珀</vt:lpstr>
      <vt:lpstr>Office 主题</vt:lpstr>
      <vt:lpstr>明方向        求方法</vt:lpstr>
      <vt:lpstr>目录contents</vt:lpstr>
      <vt:lpstr>PowerPoint 演示文稿</vt:lpstr>
      <vt:lpstr>PowerPoint 演示文稿</vt:lpstr>
      <vt:lpstr>方向一：考查的内容——课标规定的教材内容，必修选修共同部分，核心                                                素养及德育相关内容</vt:lpstr>
      <vt:lpstr>PowerPoint 演示文稿</vt:lpstr>
      <vt:lpstr>方向三：考查的难度——与旧教材试题相比，保持稳定</vt:lpstr>
      <vt:lpstr>求方法：</vt:lpstr>
      <vt:lpstr>“依标”教学积底气</vt:lpstr>
      <vt:lpstr>PowerPoint 演示文稿</vt:lpstr>
      <vt:lpstr>PowerPoint 演示文稿</vt:lpstr>
      <vt:lpstr>PowerPoint 演示文稿</vt:lpstr>
      <vt:lpstr>PowerPoint 演示文稿</vt:lpstr>
      <vt:lpstr>自制“说明”有目标</vt:lpstr>
      <vt:lpstr>PowerPoint 演示文稿</vt:lpstr>
      <vt:lpstr>精编巧评提实效</vt:lpstr>
      <vt:lpstr>PowerPoint 演示文稿</vt:lpstr>
      <vt:lpstr>PowerPoint 演示文稿</vt:lpstr>
      <vt:lpstr>PowerPoint 演示文稿</vt:lpstr>
      <vt:lpstr>杭州市一模论述题讲评</vt:lpstr>
      <vt:lpstr>练习反馈： 1、识记问题           2、理解问题 3、审题问题           4、迁移问题 5、信息提取问题</vt:lpstr>
      <vt:lpstr>方法：</vt:lpstr>
      <vt:lpstr>PowerPoint 演示文稿</vt:lpstr>
      <vt:lpstr>敬请指正！</vt:lpstr>
    </vt:vector>
  </TitlesOfParts>
  <LinksUpToDate>false</LinksUpToDate>
  <SharedDoc>false</SharedDoc>
  <HyperlinksChanged>false</HyperlinksChanged>
  <AppVersion>100.0001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2023-02-20T16:33:00Z</cp:lastPrinted>
  <dcterms:created xsi:type="dcterms:W3CDTF">2023-02-20T09:42:37Z</dcterms:created>
  <dcterms:modified xsi:type="dcterms:W3CDTF">2023-02-20T09:42:37Z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ICV">
    <vt:lpwstr>F96111D4A6E34FDFB53FFADF9F10B291</vt:lpwstr>
  </op:property>
  <op:property fmtid="{D5CDD505-2E9C-101B-9397-08002B2CF9AE}" pid="3" name="KSOProductBuildVer">
    <vt:lpwstr>2052-11.1.0.13703</vt:lpwstr>
  </op:property>
</op:Properties>
</file>