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460" r:id="rId3"/>
    <p:sldId id="453" r:id="rId4"/>
    <p:sldId id="1024" r:id="rId5"/>
    <p:sldId id="768" r:id="rId6"/>
    <p:sldId id="461" r:id="rId7"/>
    <p:sldId id="497" r:id="rId8"/>
    <p:sldId id="293" r:id="rId9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5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" lastIdx="0" clrIdx="0"/>
  <p:cmAuthor id="1" name="wang yu" initials="wy" lastIdx="0" clrIdx="0"/>
  <p:cmAuthor id="2" name="rebacca" initials="r" lastIdx="0" clrIdx="1"/>
  <p:cmAuthor id="3" name="作者" initials="A" lastIdx="0" clrIdx="1"/>
  <p:cmAuthor id="4" name="新课标第一网" initials="新" lastIdx="0" clrIdx="0"/>
  <p:cmAuthor id="5" name="CHINESE-BC06F90" initials="C" lastIdx="0" clrIdx="0"/>
  <p:cmAuthor id="7" name="xkb1.com" initials="x" lastIdx="0" clrIdx="0"/>
  <p:cmAuthor id="8" name="MING" initials="M" lastIdx="0" clrIdx="2"/>
  <p:cmAuthor id="6" name="lenovo" initials="l" lastIdx="0" clrIdx="0"/>
  <p:cmAuthor id="9" name="dongyu" initials="d" lastIdx="0" clrIdx="8"/>
  <p:cmAuthor id="10" name="王子涵" initials="王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216" y="232"/>
      </p:cViewPr>
      <p:guideLst>
        <p:guide orient="horz" pos="2125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2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7424F-0DEA-4F6A-AEDF-E56B07331A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1ACA57B-B986-43D5-98BA-BDA065DF23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A3F9-73FF-4A58-BECE-C07FCEB87E49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77F3B2-1BC1-4647-A583-35AB12CAB64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7.xml"/><Relationship Id="rId18" Type="http://schemas.openxmlformats.org/officeDocument/2006/relationships/tags" Target="../tags/tag66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image" Target="../media/image3.jpeg"/><Relationship Id="rId6" Type="http://schemas.openxmlformats.org/officeDocument/2006/relationships/tags" Target="../tags/tag74.xml"/><Relationship Id="rId5" Type="http://schemas.openxmlformats.org/officeDocument/2006/relationships/image" Target="../media/image2.jpeg"/><Relationship Id="rId4" Type="http://schemas.openxmlformats.org/officeDocument/2006/relationships/tags" Target="../tags/tag73.xm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image" Target="../media/image5.png"/><Relationship Id="rId11" Type="http://schemas.openxmlformats.org/officeDocument/2006/relationships/tags" Target="../tags/tag77.xml"/><Relationship Id="rId10" Type="http://schemas.openxmlformats.org/officeDocument/2006/relationships/image" Target="../media/image4.png"/><Relationship Id="rId1" Type="http://schemas.openxmlformats.org/officeDocument/2006/relationships/tags" Target="../tags/tag7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2" Type="http://schemas.openxmlformats.org/officeDocument/2006/relationships/slideLayout" Target="../slideLayouts/slideLayout2.xml"/><Relationship Id="rId31" Type="http://schemas.openxmlformats.org/officeDocument/2006/relationships/tags" Target="../tags/tag107.xml"/><Relationship Id="rId30" Type="http://schemas.openxmlformats.org/officeDocument/2006/relationships/tags" Target="../tags/tag106.xml"/><Relationship Id="rId3" Type="http://schemas.openxmlformats.org/officeDocument/2006/relationships/tags" Target="../tags/tag82.xml"/><Relationship Id="rId29" Type="http://schemas.openxmlformats.org/officeDocument/2006/relationships/tags" Target="../tags/tag105.xml"/><Relationship Id="rId28" Type="http://schemas.openxmlformats.org/officeDocument/2006/relationships/tags" Target="../tags/tag104.xml"/><Relationship Id="rId27" Type="http://schemas.openxmlformats.org/officeDocument/2006/relationships/tags" Target="../tags/tag103.xml"/><Relationship Id="rId26" Type="http://schemas.openxmlformats.org/officeDocument/2006/relationships/tags" Target="../tags/tag102.xml"/><Relationship Id="rId25" Type="http://schemas.openxmlformats.org/officeDocument/2006/relationships/tags" Target="../tags/tag101.xml"/><Relationship Id="rId24" Type="http://schemas.openxmlformats.org/officeDocument/2006/relationships/tags" Target="../tags/tag100.xml"/><Relationship Id="rId23" Type="http://schemas.openxmlformats.org/officeDocument/2006/relationships/tags" Target="../tags/tag99.xml"/><Relationship Id="rId22" Type="http://schemas.openxmlformats.org/officeDocument/2006/relationships/tags" Target="../tags/tag98.xml"/><Relationship Id="rId21" Type="http://schemas.openxmlformats.org/officeDocument/2006/relationships/tags" Target="../tags/tag97.xml"/><Relationship Id="rId20" Type="http://schemas.openxmlformats.org/officeDocument/2006/relationships/tags" Target="../tags/tag96.xml"/><Relationship Id="rId2" Type="http://schemas.openxmlformats.org/officeDocument/2006/relationships/tags" Target="../tags/tag81.xml"/><Relationship Id="rId19" Type="http://schemas.openxmlformats.org/officeDocument/2006/relationships/image" Target="../media/image8.png"/><Relationship Id="rId18" Type="http://schemas.openxmlformats.org/officeDocument/2006/relationships/tags" Target="../tags/tag95.xml"/><Relationship Id="rId17" Type="http://schemas.openxmlformats.org/officeDocument/2006/relationships/image" Target="../media/image7.jpeg"/><Relationship Id="rId16" Type="http://schemas.openxmlformats.org/officeDocument/2006/relationships/tags" Target="../tags/tag94.xml"/><Relationship Id="rId15" Type="http://schemas.openxmlformats.org/officeDocument/2006/relationships/image" Target="../media/image6.png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tags" Target="../tags/tag8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image" Target="../media/image9.png"/><Relationship Id="rId1" Type="http://schemas.openxmlformats.org/officeDocument/2006/relationships/tags" Target="../tags/tag111.xml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991" y="1048990"/>
            <a:ext cx="10656827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3200" b="1" kern="100">
                <a:solidFill>
                  <a:srgbClr val="FF0000"/>
                </a:solidFill>
                <a:latin typeface="宋体" panose="02010600030101010101" pitchFamily="2" charset="-122"/>
                <a:cs typeface="Courier New" panose="02070309020205020404"/>
              </a:rPr>
              <a:t>一、文字：</a:t>
            </a:r>
            <a:endParaRPr lang="en-US" altLang="zh-CN" sz="3200" b="1" kern="100">
              <a:solidFill>
                <a:srgbClr val="FF0000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3200" b="1" kern="100">
                <a:solidFill>
                  <a:schemeClr val="accent2"/>
                </a:solidFill>
                <a:latin typeface="宋体" panose="02010600030101010101" pitchFamily="2" charset="-122"/>
                <a:ea typeface="楷体" panose="02010609060101010101" pitchFamily="49" charset="-122"/>
                <a:cs typeface="Courier New" panose="02070309020205020404"/>
              </a:rPr>
              <a:t>    </a:t>
            </a:r>
            <a:r>
              <a:rPr lang="zh-CN" altLang="en-US" sz="3200" b="1" kern="10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cs typeface="Courier New" panose="02070309020205020404"/>
              </a:rPr>
              <a:t>商代的甲骨文是比较成熟的文字，商周还有刻在青铜上的“金文”。</a:t>
            </a:r>
            <a:endParaRPr lang="en-US" altLang="zh-CN" sz="3200" b="1" kern="100">
              <a:solidFill>
                <a:schemeClr val="tx1"/>
              </a:solidFill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/>
            </a:endParaRPr>
          </a:p>
          <a:p>
            <a:pPr algn="just">
              <a:lnSpc>
                <a:spcPct val="100000"/>
              </a:lnSpc>
            </a:pPr>
            <a:endParaRPr lang="zh-CN" altLang="en-US" sz="3200" b="1" kern="100">
              <a:solidFill>
                <a:schemeClr val="tx1"/>
              </a:solidFill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844550" y="292100"/>
            <a:ext cx="10062210" cy="681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>
                <a:solidFill>
                  <a:srgbClr val="292929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rPr>
              <a:t>      </a:t>
            </a:r>
            <a:r>
              <a:rPr lang="zh-CN" altLang="en-US" sz="3200" b="1">
                <a:solidFill>
                  <a:srgbClr val="292929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rPr>
              <a:t>第四节    夏、商、西周的科技与文化</a:t>
            </a:r>
            <a:endParaRPr lang="zh-CN" altLang="en-US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Content Placeholder 2"/>
          <p:cNvSpPr txBox="1"/>
          <p:nvPr>
            <p:custDataLst>
              <p:tags r:id="rId1"/>
            </p:custDataLst>
          </p:nvPr>
        </p:nvSpPr>
        <p:spPr>
          <a:xfrm>
            <a:off x="57150" y="150495"/>
            <a:ext cx="5999480" cy="666115"/>
          </a:xfrm>
          <a:prstGeom prst="rect">
            <a:avLst/>
          </a:prstGeom>
          <a:noFill/>
          <a:ln w="9525">
            <a:noFill/>
          </a:ln>
        </p:spPr>
        <p:txBody>
          <a:bodyPr lIns="121682" tIns="60841" rIns="121682" bIns="6084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甲骨文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>
              <a:lnSpc>
                <a:spcPct val="150000"/>
              </a:lnSpc>
              <a:spcBef>
                <a:spcPct val="20000"/>
              </a:spcBef>
              <a:buNone/>
            </a:pP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>
              <a:lnSpc>
                <a:spcPct val="150000"/>
              </a:lnSpc>
              <a:spcBef>
                <a:spcPct val="20000"/>
              </a:spcBef>
              <a:buNone/>
            </a:pP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>
              <a:lnSpc>
                <a:spcPct val="140000"/>
              </a:lnSpc>
              <a:spcBef>
                <a:spcPts val="20"/>
              </a:spcBef>
              <a:spcAft>
                <a:spcPct val="0"/>
              </a:spcAft>
              <a:buNone/>
            </a:pP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>
              <a:lnSpc>
                <a:spcPct val="150000"/>
              </a:lnSpc>
              <a:spcBef>
                <a:spcPct val="20000"/>
              </a:spcBef>
              <a:buNone/>
            </a:pP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>
              <a:lnSpc>
                <a:spcPct val="150000"/>
              </a:lnSpc>
              <a:spcBef>
                <a:spcPct val="20000"/>
              </a:spcBef>
              <a:buNone/>
            </a:pP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Picture 3" descr="殷墟出土的刻有卜辞的牛骨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7441" y="926635"/>
            <a:ext cx="1804518" cy="22536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117749118[1]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15356" t="6679" r="14787" b="5778"/>
          <a:stretch>
            <a:fillRect/>
          </a:stretch>
        </p:blipFill>
        <p:spPr>
          <a:xfrm>
            <a:off x="4943475" y="855465"/>
            <a:ext cx="2007870" cy="2252345"/>
          </a:xfrm>
          <a:prstGeom prst="rect">
            <a:avLst/>
          </a:prstGeom>
        </p:spPr>
      </p:pic>
      <p:pic>
        <p:nvPicPr>
          <p:cNvPr id="5" name="图片 4" descr="2010521114937778[1]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rcRect l="12650" t="3468" r="8014" b="2205"/>
          <a:stretch>
            <a:fillRect/>
          </a:stretch>
        </p:blipFill>
        <p:spPr>
          <a:xfrm>
            <a:off x="1038681" y="889960"/>
            <a:ext cx="1417244" cy="225360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732409" y="3260802"/>
            <a:ext cx="111391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                </a:t>
            </a:r>
            <a:r>
              <a:rPr lang="zh-CN" altLang="en-US" sz="1600" b="1" dirty="0"/>
              <a:t>龟甲兽骨</a:t>
            </a:r>
            <a:r>
              <a:rPr lang="en-US" altLang="zh-CN" sz="1600" b="1" dirty="0"/>
              <a:t>——</a:t>
            </a:r>
            <a:r>
              <a:rPr lang="zh-CN" altLang="en-US" sz="1600" b="1" dirty="0"/>
              <a:t>甲骨文                    </a:t>
            </a:r>
            <a:r>
              <a:rPr lang="zh-CN" altLang="en-US" sz="1600" b="1" dirty="0" smtClean="0"/>
              <a:t>    </a:t>
            </a:r>
            <a:r>
              <a:rPr lang="en-US" altLang="zh-CN" sz="1600" b="1" dirty="0"/>
              <a:t>“</a:t>
            </a:r>
            <a:r>
              <a:rPr lang="zh-CN" altLang="en-US" sz="1600" b="1" dirty="0"/>
              <a:t>后母戊</a:t>
            </a:r>
            <a:r>
              <a:rPr lang="en-US" altLang="zh-CN" sz="1600" b="1" dirty="0"/>
              <a:t>”</a:t>
            </a:r>
            <a:r>
              <a:rPr lang="zh-CN" altLang="en-US" sz="1600" b="1" dirty="0"/>
              <a:t>青铜方鼎                </a:t>
            </a:r>
            <a:r>
              <a:rPr lang="zh-CN" altLang="en-US" sz="1600" b="1" dirty="0" smtClean="0"/>
              <a:t> </a:t>
            </a:r>
            <a:r>
              <a:rPr lang="zh-CN" altLang="en-US" sz="1600" b="1" dirty="0"/>
              <a:t>妇好鴞尊                        </a:t>
            </a:r>
            <a:r>
              <a:rPr lang="zh-CN" altLang="en-US" sz="1600" b="1" dirty="0" smtClean="0"/>
              <a:t>兽</a:t>
            </a:r>
            <a:r>
              <a:rPr lang="zh-CN" altLang="en-US" sz="1600" b="1" dirty="0"/>
              <a:t>型觥</a:t>
            </a:r>
            <a:endParaRPr lang="zh-CN" altLang="en-US" sz="1600" b="1" dirty="0"/>
          </a:p>
        </p:txBody>
      </p:sp>
      <p:pic>
        <p:nvPicPr>
          <p:cNvPr id="6" name="图片 5" descr="C:/Users/ASUS/AppData/Local/Temp/kaimatting_20190806151202/output_20190806151217..pngoutput_20190806151217.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546721" y="819087"/>
            <a:ext cx="1143252" cy="2253600"/>
          </a:xfrm>
          <a:prstGeom prst="rect">
            <a:avLst/>
          </a:prstGeom>
        </p:spPr>
      </p:pic>
      <p:pic>
        <p:nvPicPr>
          <p:cNvPr id="7" name="图片 6" descr="1cb192586ea39c872fa764d05da56b2bf7f836eedb550-NS3elf_fw658[1]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13984" t="9069" r="9806" b="7004"/>
          <a:stretch>
            <a:fillRect/>
          </a:stretch>
        </p:blipFill>
        <p:spPr>
          <a:xfrm>
            <a:off x="9060466" y="841390"/>
            <a:ext cx="2046388" cy="225360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466979" y="3597910"/>
            <a:ext cx="11257915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“甲骨文”是商人刻写的占卜记录（充满神权色彩，商王通过垄断神权以强化王权）。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甲骨文的出现，标志着古代中国文字已形成成熟的体系。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）殷墟还出土了许多青铜器，造型雄奇，纹饰华丽。（后母戊鼎、四羊方尊、三星堆青铜铸像）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Content Placeholder 2"/>
          <p:cNvSpPr txBox="1"/>
          <p:nvPr>
            <p:custDataLst>
              <p:tags r:id="rId14"/>
            </p:custDataLst>
          </p:nvPr>
        </p:nvSpPr>
        <p:spPr>
          <a:xfrm>
            <a:off x="240665" y="5652770"/>
            <a:ext cx="11294110" cy="666115"/>
          </a:xfrm>
          <a:prstGeom prst="rect">
            <a:avLst/>
          </a:prstGeom>
          <a:noFill/>
          <a:ln w="9525">
            <a:noFill/>
          </a:ln>
        </p:spPr>
        <p:txBody>
          <a:bodyPr lIns="121682" tIns="60841" rIns="121682" bIns="6084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、金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文（钟鼎文）【西周青铜器的最大特色：大量青铜铭文出现】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>
              <a:lnSpc>
                <a:spcPct val="150000"/>
              </a:lnSpc>
              <a:spcBef>
                <a:spcPct val="20000"/>
              </a:spcBef>
              <a:buNone/>
            </a:pP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>
              <a:lnSpc>
                <a:spcPct val="150000"/>
              </a:lnSpc>
              <a:spcBef>
                <a:spcPct val="20000"/>
              </a:spcBef>
              <a:buNone/>
            </a:pP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>
              <a:lnSpc>
                <a:spcPct val="140000"/>
              </a:lnSpc>
              <a:spcBef>
                <a:spcPts val="20"/>
              </a:spcBef>
              <a:spcAft>
                <a:spcPct val="0"/>
              </a:spcAft>
              <a:buNone/>
            </a:pP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>
              <a:lnSpc>
                <a:spcPct val="150000"/>
              </a:lnSpc>
              <a:spcBef>
                <a:spcPct val="20000"/>
              </a:spcBef>
              <a:buNone/>
            </a:pP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>
              <a:lnSpc>
                <a:spcPct val="150000"/>
              </a:lnSpc>
              <a:spcBef>
                <a:spcPct val="20000"/>
              </a:spcBef>
              <a:buNone/>
            </a:pP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4290" y="894715"/>
          <a:ext cx="9435465" cy="57557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00"/>
                <a:gridCol w="788035"/>
                <a:gridCol w="8101330"/>
              </a:tblGrid>
              <a:tr h="435610">
                <a:tc rowSpan="5">
                  <a:txBody>
                    <a:bodyPr wrap="square"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青铜器</a:t>
                      </a:r>
                      <a:endParaRPr lang="zh-CN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作用</a:t>
                      </a:r>
                      <a:endParaRPr lang="zh-CN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l">
                        <a:lnSpc>
                          <a:spcPct val="90000"/>
                        </a:lnSpc>
                        <a:buNone/>
                      </a:pPr>
                      <a:endParaRPr lang="zh-CN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 v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特点</a:t>
                      </a:r>
                      <a:endParaRPr lang="zh-CN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l">
                        <a:lnSpc>
                          <a:spcPct val="90000"/>
                        </a:lnSpc>
                        <a:buNone/>
                      </a:pPr>
                      <a:endParaRPr lang="en-US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95">
                <a:tc v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功能</a:t>
                      </a:r>
                      <a:endParaRPr lang="zh-CN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l">
                        <a:lnSpc>
                          <a:spcPct val="90000"/>
                        </a:lnSpc>
                        <a:buNone/>
                      </a:pPr>
                      <a:endParaRPr lang="en-US" sz="2400" b="1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15">
                <a:tc v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工艺</a:t>
                      </a:r>
                      <a:endParaRPr lang="zh-CN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l">
                        <a:lnSpc>
                          <a:spcPct val="90000"/>
                        </a:lnSpc>
                        <a:buNone/>
                      </a:pPr>
                      <a:endParaRPr lang="en-US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0">
                <a:tc v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代表</a:t>
                      </a:r>
                      <a:endParaRPr lang="zh-CN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l">
                        <a:lnSpc>
                          <a:spcPct val="90000"/>
                        </a:lnSpc>
                        <a:buNone/>
                      </a:pPr>
                      <a:endParaRPr lang="en-US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110">
                <a:tc rowSpan="5">
                  <a:txBody>
                    <a:bodyPr wrap="square"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甲骨文</a:t>
                      </a:r>
                      <a:endParaRPr lang="zh-CN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含义</a:t>
                      </a:r>
                      <a:endParaRPr lang="zh-CN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l">
                        <a:buNone/>
                      </a:pPr>
                      <a:endParaRPr lang="en-US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 v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发现</a:t>
                      </a:r>
                      <a:endParaRPr lang="zh-CN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l">
                        <a:buNone/>
                      </a:pPr>
                      <a:endParaRPr lang="en-US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830">
                <a:tc v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造字方法</a:t>
                      </a:r>
                      <a:endParaRPr lang="zh-CN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l">
                        <a:buNone/>
                      </a:pPr>
                      <a:endParaRPr lang="en-US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110">
                <a:tc v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地位</a:t>
                      </a:r>
                      <a:endParaRPr lang="zh-CN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l">
                        <a:buNone/>
                      </a:pPr>
                      <a:endParaRPr lang="en-US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165">
                <a:tc v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影响</a:t>
                      </a:r>
                      <a:endParaRPr lang="zh-CN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indent="0" algn="l">
                        <a:buNone/>
                      </a:pPr>
                      <a:endParaRPr lang="en-US" altLang="en-US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369060" y="910590"/>
            <a:ext cx="29375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饮食、祭祀及军事等</a:t>
            </a:r>
            <a:endParaRPr lang="en-US" altLang="en-US" sz="24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1369060" y="1772920"/>
            <a:ext cx="26314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sz="24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由食器发展到</a:t>
            </a:r>
            <a:r>
              <a:rPr lang="en-US" sz="2400" b="1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礼器</a:t>
            </a:r>
            <a:endParaRPr lang="en-US" sz="2400" b="1">
              <a:solidFill>
                <a:srgbClr val="FF0000"/>
              </a:solidFill>
              <a:effectLst/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1369060" y="1342390"/>
            <a:ext cx="50800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sz="24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种类丰富，数量众多，制作工艺高超</a:t>
            </a:r>
            <a:endParaRPr lang="en-US" sz="24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1369060" y="2658745"/>
            <a:ext cx="7794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sz="2400" b="1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司母戊鼎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</a:t>
            </a:r>
            <a:r>
              <a:rPr lang="en-US" sz="2400" b="1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四羊方尊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</a:t>
            </a:r>
            <a:r>
              <a:rPr lang="en-US" sz="2400" b="1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利簋[guǐ]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、三星堆青铜铸像</a:t>
            </a:r>
            <a:endParaRPr lang="zh-CN" altLang="en-US" sz="2400" b="1">
              <a:solidFill>
                <a:srgbClr val="FF0000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6"/>
            </p:custDataLst>
          </p:nvPr>
        </p:nvSpPr>
        <p:spPr>
          <a:xfrm>
            <a:off x="1369060" y="2265045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sz="24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泥范铸造法</a:t>
            </a:r>
            <a:endParaRPr lang="en-US" sz="24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7"/>
            </p:custDataLst>
          </p:nvPr>
        </p:nvSpPr>
        <p:spPr>
          <a:xfrm>
            <a:off x="1369060" y="3205480"/>
            <a:ext cx="66103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商周时期刻写在龟甲和牛、羊等兽骨上的文字。</a:t>
            </a:r>
            <a:endParaRPr lang="zh-CN" altLang="en-US" sz="2400" b="1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8"/>
            </p:custDataLst>
          </p:nvPr>
        </p:nvSpPr>
        <p:spPr>
          <a:xfrm>
            <a:off x="1369060" y="3628390"/>
            <a:ext cx="26339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王懿荣（</a:t>
            </a:r>
            <a:r>
              <a:rPr lang="en-US" altLang="zh-CN" sz="2400" b="1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1899</a:t>
            </a:r>
            <a:r>
              <a:rPr lang="zh-CN" altLang="en-US" sz="2400" b="1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</a:t>
            </a:r>
            <a:r>
              <a:rPr lang="zh-CN" sz="2400" b="1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）</a:t>
            </a:r>
            <a:endParaRPr kumimoji="0" lang="zh-CN" altLang="en-US" sz="2400" b="1" i="0" u="none" strike="noStrike" cap="none" spc="0" normalizeH="0" baseline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Arial" panose="020B0604020202020204"/>
            </a:endParaRPr>
          </a:p>
        </p:txBody>
      </p:sp>
      <p:sp>
        <p:nvSpPr>
          <p:cNvPr id="38" name="文本框 37"/>
          <p:cNvSpPr txBox="1"/>
          <p:nvPr>
            <p:custDataLst>
              <p:tags r:id="rId9"/>
            </p:custDataLst>
          </p:nvPr>
        </p:nvSpPr>
        <p:spPr>
          <a:xfrm>
            <a:off x="1369060" y="4378325"/>
            <a:ext cx="7222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象形、指事、会意、形声、转注、假借等造字方法。</a:t>
            </a:r>
            <a:endParaRPr kumimoji="0" lang="zh-CN" altLang="en-US" sz="2400" b="1" i="0" u="none" strike="noStrike" cap="none" spc="0" normalizeH="0" baseline="0">
              <a:effectLst/>
              <a:latin typeface="仿宋" panose="02010609060101010101" charset="-122"/>
              <a:ea typeface="仿宋" panose="02010609060101010101" charset="-122"/>
              <a:cs typeface="Arial" panose="020B0604020202020204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10"/>
            </p:custDataLst>
          </p:nvPr>
        </p:nvSpPr>
        <p:spPr>
          <a:xfrm>
            <a:off x="1369060" y="5471795"/>
            <a:ext cx="80289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400" b="1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证明我国有文字可考的历史从</a:t>
            </a:r>
            <a:r>
              <a:rPr lang="zh-CN" sz="2400" b="1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商朝</a:t>
            </a:r>
            <a:r>
              <a:rPr lang="zh-CN" sz="2400" b="1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开始。</a:t>
            </a:r>
            <a:endParaRPr lang="zh-CN" sz="2400" b="1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l"/>
            <a:r>
              <a:rPr lang="zh-CN" sz="2400" b="1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甲骨文</a:t>
            </a:r>
            <a:r>
              <a:rPr lang="zh-CN" sz="2400" b="1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已经具备了汉字的基本结构，是汉字形成与发展的重要阶段。</a:t>
            </a:r>
            <a:endParaRPr kumimoji="0" lang="zh-CN" altLang="en-US" sz="2400" b="1" i="0" u="none" strike="noStrike" cap="none" spc="0" normalizeH="0" baseline="0">
              <a:solidFill>
                <a:srgbClr val="FF0000"/>
              </a:solidFill>
              <a:effectLst/>
              <a:latin typeface="仿宋" panose="02010609060101010101" charset="-122"/>
              <a:ea typeface="仿宋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文本框 39"/>
          <p:cNvSpPr txBox="1"/>
          <p:nvPr>
            <p:custDataLst>
              <p:tags r:id="rId11"/>
            </p:custDataLst>
          </p:nvPr>
        </p:nvSpPr>
        <p:spPr>
          <a:xfrm>
            <a:off x="1369060" y="5011420"/>
            <a:ext cx="8071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400" b="1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是中国</a:t>
            </a:r>
            <a:r>
              <a:rPr lang="zh-CN" sz="2400" b="1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已发现</a:t>
            </a:r>
            <a:r>
              <a:rPr lang="zh-CN" sz="2400" b="1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的古代文字年代</a:t>
            </a:r>
            <a:r>
              <a:rPr lang="zh-CN" sz="2400" b="1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最早</a:t>
            </a:r>
            <a:r>
              <a:rPr lang="zh-CN" sz="2400" b="1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、体系较为完整的文字。</a:t>
            </a:r>
            <a:endParaRPr lang="zh-CN" sz="2400" b="1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H="1">
            <a:off x="9516428" y="866775"/>
            <a:ext cx="10160" cy="599122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>
            <p:custDataLst>
              <p:tags r:id="rId13"/>
            </p:custDataLst>
          </p:nvPr>
        </p:nvGrpSpPr>
        <p:grpSpPr>
          <a:xfrm>
            <a:off x="0" y="0"/>
            <a:ext cx="12192635" cy="1155065"/>
            <a:chOff x="0" y="0"/>
            <a:chExt cx="19201" cy="1819"/>
          </a:xfrm>
        </p:grpSpPr>
        <p:pic>
          <p:nvPicPr>
            <p:cNvPr id="17" name="组合 1"/>
            <p:cNvPicPr>
              <a:picLocks noGrp="1"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 bwMode="auto">
            <a:xfrm flipV="1">
              <a:off x="0" y="534"/>
              <a:ext cx="19201" cy="120"/>
            </a:xfrm>
            <a:prstGeom prst="rect">
              <a:avLst/>
            </a:prstGeom>
            <a:solidFill>
              <a:srgbClr val="C9DBE7"/>
            </a:solidFill>
            <a:ln w="28575" cmpd="sng">
              <a:noFill/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图片 29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 rot="16200000" flipH="1" flipV="1">
              <a:off x="9024" y="-4785"/>
              <a:ext cx="1267" cy="10837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 rot="16200000">
              <a:off x="9040" y="-1980"/>
              <a:ext cx="774" cy="6823"/>
            </a:xfrm>
            <a:prstGeom prst="rect">
              <a:avLst/>
            </a:prstGeom>
          </p:spPr>
        </p:pic>
        <p:sp>
          <p:nvSpPr>
            <p:cNvPr id="16387" name="文本框 7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972" y="183"/>
              <a:ext cx="7255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等线" panose="02010600030101010101" charset="-122"/>
                </a:rPr>
                <a:t>    </a:t>
              </a:r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等线" panose="02010600030101010101" charset="-122"/>
                </a:rPr>
                <a:t>青铜器与甲骨文</a:t>
              </a:r>
              <a:endPara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等线" panose="02010600030101010101" charset="-122"/>
              </a:endParaRPr>
            </a:p>
          </p:txBody>
        </p:sp>
      </p:grpSp>
      <p:sp>
        <p:nvSpPr>
          <p:cNvPr id="34" name="文本框 33"/>
          <p:cNvSpPr txBox="1"/>
          <p:nvPr>
            <p:custDataLst>
              <p:tags r:id="rId21"/>
            </p:custDataLst>
          </p:nvPr>
        </p:nvSpPr>
        <p:spPr>
          <a:xfrm>
            <a:off x="9398000" y="866775"/>
            <a:ext cx="27933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青铜器出现于夏朝，商晚期至西周早期，是青铜器发展的鼎盛时期</a:t>
            </a:r>
            <a:endParaRPr lang="zh-CN" alt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31" name="肘形连接符 30"/>
          <p:cNvCxnSpPr/>
          <p:nvPr>
            <p:custDataLst>
              <p:tags r:id="rId22"/>
            </p:custDataLst>
          </p:nvPr>
        </p:nvCxnSpPr>
        <p:spPr>
          <a:xfrm flipV="1">
            <a:off x="4233545" y="953770"/>
            <a:ext cx="5330825" cy="257810"/>
          </a:xfrm>
          <a:prstGeom prst="bentConnector3">
            <a:avLst>
              <a:gd name="adj1" fmla="val 50006"/>
            </a:avLst>
          </a:prstGeom>
          <a:noFill/>
          <a:ln w="28575" cap="flat" cmpd="sng">
            <a:solidFill>
              <a:srgbClr val="C0000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肘形连接符 31"/>
          <p:cNvCxnSpPr/>
          <p:nvPr>
            <p:custDataLst>
              <p:tags r:id="rId23"/>
            </p:custDataLst>
          </p:nvPr>
        </p:nvCxnSpPr>
        <p:spPr>
          <a:xfrm>
            <a:off x="4059555" y="2044700"/>
            <a:ext cx="5494655" cy="328295"/>
          </a:xfrm>
          <a:prstGeom prst="bentConnector3">
            <a:avLst>
              <a:gd name="adj1" fmla="val 50006"/>
            </a:avLst>
          </a:prstGeom>
          <a:noFill/>
          <a:ln w="28575" cap="flat" cmpd="sng">
            <a:solidFill>
              <a:srgbClr val="C0000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文本框 32"/>
          <p:cNvSpPr txBox="1"/>
          <p:nvPr>
            <p:custDataLst>
              <p:tags r:id="rId24"/>
            </p:custDataLst>
          </p:nvPr>
        </p:nvSpPr>
        <p:spPr>
          <a:xfrm>
            <a:off x="9645650" y="4925695"/>
            <a:ext cx="1936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青铜时代</a:t>
            </a:r>
            <a:endParaRPr 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10" name="肘形连接符 9"/>
          <p:cNvCxnSpPr/>
          <p:nvPr>
            <p:custDataLst>
              <p:tags r:id="rId25"/>
            </p:custDataLst>
          </p:nvPr>
        </p:nvCxnSpPr>
        <p:spPr>
          <a:xfrm>
            <a:off x="293370" y="4865370"/>
            <a:ext cx="9281160" cy="1783715"/>
          </a:xfrm>
          <a:prstGeom prst="bentConnector3">
            <a:avLst>
              <a:gd name="adj1" fmla="val -266"/>
            </a:avLst>
          </a:prstGeom>
          <a:noFill/>
          <a:ln w="28575" cap="flat" cmpd="sng">
            <a:solidFill>
              <a:srgbClr val="C0000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文本框 12"/>
          <p:cNvSpPr txBox="1"/>
          <p:nvPr>
            <p:custDataLst>
              <p:tags r:id="rId26"/>
            </p:custDataLst>
          </p:nvPr>
        </p:nvSpPr>
        <p:spPr>
          <a:xfrm>
            <a:off x="9469755" y="2061845"/>
            <a:ext cx="25190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礼器的数量反映了权利的大小和严格的等级界限</a:t>
            </a:r>
            <a:endParaRPr lang="zh-CN" altLang="en-US" sz="2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27"/>
            </p:custDataLst>
          </p:nvPr>
        </p:nvSpPr>
        <p:spPr>
          <a:xfrm>
            <a:off x="9469755" y="3020060"/>
            <a:ext cx="25469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司母戊鼎：商朝制造；迄今世界上出土的最重的青铜器。</a:t>
            </a:r>
            <a:endParaRPr lang="zh-CN" alt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28"/>
            </p:custDataLst>
          </p:nvPr>
        </p:nvSpPr>
        <p:spPr>
          <a:xfrm>
            <a:off x="9484995" y="4096385"/>
            <a:ext cx="2800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利簋：西周制造；记载了武王伐纣的历史事件</a:t>
            </a:r>
            <a:endParaRPr lang="zh-CN" altLang="en-US" sz="2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29"/>
            </p:custDataLst>
          </p:nvPr>
        </p:nvSpPr>
        <p:spPr>
          <a:xfrm>
            <a:off x="9558655" y="5655945"/>
            <a:ext cx="262826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文字演变：甲骨文—金文—篆书—隶书—楷书—草书、行书</a:t>
            </a:r>
            <a:endParaRPr kumimoji="0" lang="zh-CN" altLang="en-US" sz="2000" b="1" i="0" u="none" strike="noStrike" cap="none" spc="0" normalizeH="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29" name="肘形连接符 28"/>
          <p:cNvCxnSpPr/>
          <p:nvPr>
            <p:custDataLst>
              <p:tags r:id="rId30"/>
            </p:custDataLst>
          </p:nvPr>
        </p:nvCxnSpPr>
        <p:spPr>
          <a:xfrm>
            <a:off x="3990340" y="3125470"/>
            <a:ext cx="5494655" cy="328295"/>
          </a:xfrm>
          <a:prstGeom prst="bentConnector3">
            <a:avLst>
              <a:gd name="adj1" fmla="val 88593"/>
            </a:avLst>
          </a:prstGeom>
          <a:noFill/>
          <a:ln w="28575" cap="flat" cmpd="sng">
            <a:solidFill>
              <a:srgbClr val="C0000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3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3" grpId="0"/>
      <p:bldP spid="12" grpId="0"/>
      <p:bldP spid="20" grpId="0"/>
      <p:bldP spid="21" grpId="0"/>
      <p:bldP spid="28" grpId="0"/>
      <p:bldP spid="22" grpId="0"/>
      <p:bldP spid="36" grpId="0"/>
      <p:bldP spid="37" grpId="0"/>
      <p:bldP spid="38" grpId="0"/>
      <p:bldP spid="40" grpId="0"/>
      <p:bldP spid="39" grpId="0"/>
      <p:bldP spid="13" grpId="0"/>
      <p:bldP spid="14" grpId="0"/>
      <p:bldP spid="16" grpId="0"/>
      <p:bldP spid="18" grpId="0"/>
    </p:bldLst>
  </p:timing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991" y="1048990"/>
            <a:ext cx="10656827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4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二、科学技术：</a:t>
            </a:r>
            <a:endParaRPr lang="en-US" altLang="zh-CN" sz="2400" b="1" kern="1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00000"/>
              </a:lnSpc>
            </a:pPr>
            <a:r>
              <a:rPr sz="24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夏、商、周时期，最突出的科学成就出现在天文、历法这一知识领域。</a:t>
            </a:r>
            <a:endParaRPr sz="2400" b="1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00000"/>
              </a:lnSpc>
            </a:pPr>
            <a:r>
              <a:rPr sz="24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天文、历法：①夏朝时期的历法《夏小正》，载有一个中各个月份的物候、天象、气象和农事等内容，商朝改为“殷历”；②干支纪日法是商朝历法的最大成就，是世界上延续至今的最长的纪日方法；③商朝甲骨文中有闰年、冬至日等用法；④商朝人把一年分为12个月，有大小月之分，设有闰月；⑤商朝的甲骨文保留了我国最早的日食、月食纪录。</a:t>
            </a:r>
            <a:endParaRPr sz="2400" b="1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00000"/>
              </a:lnSpc>
            </a:pPr>
            <a:r>
              <a:rPr sz="24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2.数学：商朝在世界上最早出现十进位制。</a:t>
            </a:r>
            <a:endParaRPr sz="2400" b="1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00000"/>
              </a:lnSpc>
            </a:pPr>
            <a:r>
              <a:rPr sz="24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3.医药学：疾病分科；石砭镰（医疗用具）。</a:t>
            </a:r>
            <a:endParaRPr sz="2400" b="1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00000"/>
              </a:lnSpc>
            </a:pPr>
            <a:r>
              <a:rPr sz="24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5.生物学：动植物名称。</a:t>
            </a:r>
            <a:endParaRPr sz="2400" b="1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00000"/>
              </a:lnSpc>
            </a:pPr>
            <a:r>
              <a:rPr sz="24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6.地理学：《周易》提出“地理”名称。</a:t>
            </a:r>
            <a:endParaRPr sz="2400" b="1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00000"/>
              </a:lnSpc>
            </a:pPr>
            <a:r>
              <a:rPr sz="24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7.环境保护理念。</a:t>
            </a:r>
            <a:endParaRPr sz="2400" b="1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991" y="1048990"/>
            <a:ext cx="10656827" cy="526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三、《尚书》和《周易》</a:t>
            </a:r>
            <a:endParaRPr lang="en-US" altLang="zh-CN" sz="2800" b="1" kern="1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800" b="1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800" b="1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《尚书》：官方史书</a:t>
            </a:r>
            <a:endParaRPr lang="zh-CN" altLang="en-US" sz="2800" b="1" kern="1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800" b="1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800" b="1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《周易》：占卜、朴素辩证法</a:t>
            </a:r>
            <a:endParaRPr lang="zh-CN" altLang="en-US" sz="2800" b="1" kern="1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800" b="1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八卦：构成天地万物的最根本的八种现象，用文字表示就是乾、坤、巽、震、坎、离、艮、兑。</a:t>
            </a:r>
            <a:r>
              <a:rPr lang="en-US" altLang="zh-CN" sz="2800" b="1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一卦形代表一定的事物。乾代表天，坤代表地，巽(xùn)代表风，震代表雷，坎代表水，离代表火，艮(gèn)代表山，兑代表泽。八卦就像八只无限无形的大口袋，把宇宙中万事万物都装进去了，八卦互相搭配又变成六十四卦，用来象征各种自然现象和人事现象，基于当今社会人事物繁多;八卦在中医里指围绕掌心周围八个部位的总称。八卦代表易学文化，渗透在东亚文化的各个领域。</a:t>
            </a:r>
            <a:endParaRPr lang="en-US" altLang="zh-CN" sz="2800" b="1" kern="1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00000"/>
              </a:lnSpc>
            </a:pPr>
            <a:endParaRPr lang="zh-CN" altLang="en-US" sz="2800" b="1" kern="1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991" y="1048990"/>
            <a:ext cx="10656827" cy="310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 kern="100">
                <a:solidFill>
                  <a:srgbClr val="FF0000"/>
                </a:solidFill>
                <a:latin typeface="宋体" panose="02010600030101010101" pitchFamily="2" charset="-122"/>
                <a:cs typeface="Courier New" panose="02070309020205020404"/>
              </a:rPr>
              <a:t>四、雕塑和青铜铸造艺术</a:t>
            </a:r>
            <a:endParaRPr lang="en-US" altLang="zh-CN" sz="2800" b="1" kern="100">
              <a:solidFill>
                <a:srgbClr val="FF0000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800" b="1" kern="10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cs typeface="Courier New" panose="02070309020205020404"/>
              </a:rPr>
              <a:t>1.</a:t>
            </a:r>
            <a:r>
              <a:rPr lang="zh-CN" altLang="en-US" sz="2800" b="1" kern="10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cs typeface="Courier New" panose="02070309020205020404"/>
              </a:rPr>
              <a:t>商朝青铜器工艺精湛（高峰），有平雕和浮雕两种技术；</a:t>
            </a:r>
            <a:endParaRPr lang="zh-CN" altLang="en-US" sz="2800" b="1" kern="100">
              <a:solidFill>
                <a:schemeClr val="tx1"/>
              </a:solidFill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800" b="1" kern="10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cs typeface="Courier New" panose="02070309020205020404"/>
              </a:rPr>
              <a:t>2.</a:t>
            </a:r>
            <a:r>
              <a:rPr lang="zh-CN" sz="2800" b="1" kern="10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cs typeface="Courier New" panose="02070309020205020404"/>
              </a:rPr>
              <a:t>作品：</a:t>
            </a:r>
            <a:endParaRPr lang="zh-CN" sz="2800" b="1" kern="100">
              <a:solidFill>
                <a:schemeClr val="tx1"/>
              </a:solidFill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800" b="1" kern="10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cs typeface="Courier New" panose="02070309020205020404"/>
              </a:rPr>
              <a:t>3.</a:t>
            </a:r>
            <a:r>
              <a:rPr lang="zh-CN" altLang="en-US" sz="2800" b="1" kern="10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cs typeface="Courier New" panose="02070309020205020404"/>
              </a:rPr>
              <a:t>西周青铜器的最大特色：</a:t>
            </a:r>
            <a:endParaRPr lang="zh-CN" altLang="en-US" sz="2800" b="1" kern="100">
              <a:solidFill>
                <a:schemeClr val="tx1"/>
              </a:solidFill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800" b="1" kern="10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cs typeface="Courier New" panose="02070309020205020404"/>
              </a:rPr>
              <a:t>4.</a:t>
            </a:r>
            <a:r>
              <a:rPr lang="zh-CN" altLang="en-US" sz="2800" b="1" kern="10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cs typeface="Courier New" panose="02070309020205020404"/>
              </a:rPr>
              <a:t>四川广汉三星堆</a:t>
            </a:r>
            <a:endParaRPr lang="zh-CN" sz="2800" b="1" kern="100">
              <a:solidFill>
                <a:schemeClr val="tx1"/>
              </a:solidFill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800" b="1" kern="100">
                <a:solidFill>
                  <a:srgbClr val="FF0000"/>
                </a:solidFill>
                <a:latin typeface="宋体" panose="02010600030101010101" pitchFamily="2" charset="-122"/>
                <a:cs typeface="Courier New" panose="02070309020205020404"/>
              </a:rPr>
              <a:t>五、思想：</a:t>
            </a:r>
            <a:endParaRPr lang="zh-CN" altLang="en-US" sz="2800" b="1" kern="100">
              <a:solidFill>
                <a:srgbClr val="FF0000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800" b="1" kern="10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cs typeface="Courier New" panose="02070309020205020404"/>
              </a:rPr>
              <a:t>西周出现了敬天保民的思想。</a:t>
            </a:r>
            <a:endParaRPr lang="zh-CN" altLang="en-US" sz="2800" b="1" kern="100">
              <a:solidFill>
                <a:schemeClr val="tx1"/>
              </a:solidFill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2470" y="75565"/>
            <a:ext cx="10839450" cy="97155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07260" y="152400"/>
            <a:ext cx="7802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>
                <a:solidFill>
                  <a:srgbClr val="29292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补充：西周的敬天保民与明德思想</a:t>
            </a:r>
            <a:endParaRPr lang="zh-CN" altLang="en-US" sz="4000">
              <a:solidFill>
                <a:srgbClr val="292929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06070" y="1264285"/>
            <a:ext cx="11262360" cy="4851400"/>
          </a:xfrm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>
            <a:noAutofit/>
          </a:bodyPr>
          <a:lstStyle/>
          <a:p>
            <a:r>
              <a:rPr sz="28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鉴于商代夏，周代商，西周统治者感到“天命靡常”，更加认识到人事的重要性，提出“顺乎天而应乎人”的观点，就是既要顺从天意，又要适应人心，才能保持统治的延续。因此，天子既要“敬天”，又要“保民”。</a:t>
            </a:r>
            <a:endParaRPr sz="2800" b="1">
              <a:solidFill>
                <a:schemeClr val="tx1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  <a:p>
            <a:r>
              <a:rPr sz="28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为了“保民”，统治者还需“明德”，这就要求统治者加强自我克制。敬天保民、明德，反映了西周时期统治思想在重视天的前提下强调保民、德政的重要性，比夏商时代有了重大进步。（民本思想）</a:t>
            </a:r>
            <a:endParaRPr sz="2800" b="1">
              <a:solidFill>
                <a:schemeClr val="tx1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tags/tag1.xml><?xml version="1.0" encoding="utf-8"?>
<p:tagLst xmlns:p="http://schemas.openxmlformats.org/presentationml/2006/main">
  <p:tag name="AS_UNIQUEID" val="6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AS_UNIQUEID" val="6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13239"/>
</p:tagLst>
</file>

<file path=ppt/tags/tag101.xml><?xml version="1.0" encoding="utf-8"?>
<p:tagLst xmlns:p="http://schemas.openxmlformats.org/presentationml/2006/main">
  <p:tag name="AS_UNIQUEID" val="13240"/>
</p:tagLst>
</file>

<file path=ppt/tags/tag102.xml><?xml version="1.0" encoding="utf-8"?>
<p:tagLst xmlns:p="http://schemas.openxmlformats.org/presentationml/2006/main">
  <p:tag name="AS_UNIQUEID" val="13241"/>
</p:tagLst>
</file>

<file path=ppt/tags/tag103.xml><?xml version="1.0" encoding="utf-8"?>
<p:tagLst xmlns:p="http://schemas.openxmlformats.org/presentationml/2006/main">
  <p:tag name="AS_UNIQUEID" val="13242"/>
</p:tagLst>
</file>

<file path=ppt/tags/tag104.xml><?xml version="1.0" encoding="utf-8"?>
<p:tagLst xmlns:p="http://schemas.openxmlformats.org/presentationml/2006/main">
  <p:tag name="AS_UNIQUEID" val="13243"/>
</p:tagLst>
</file>

<file path=ppt/tags/tag105.xml><?xml version="1.0" encoding="utf-8"?>
<p:tagLst xmlns:p="http://schemas.openxmlformats.org/presentationml/2006/main">
  <p:tag name="AS_UNIQUEID" val="13244"/>
</p:tagLst>
</file>

<file path=ppt/tags/tag106.xml><?xml version="1.0" encoding="utf-8"?>
<p:tagLst xmlns:p="http://schemas.openxmlformats.org/presentationml/2006/main">
  <p:tag name="AS_UNIQUEID" val="13245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3149"/>
</p:tagLst>
</file>

<file path=ppt/tags/tag108.xml><?xml version="1.0" encoding="utf-8"?>
<p:tagLst xmlns:p="http://schemas.openxmlformats.org/presentationml/2006/main">
  <p:tag name="AS_UNIQUEID" val="1007"/>
</p:tagLst>
</file>

<file path=ppt/tags/tag109.xml><?xml version="1.0" encoding="utf-8"?>
<p:tagLst xmlns:p="http://schemas.openxmlformats.org/presentationml/2006/main">
  <p:tag name="AS_UNIQUEID" val="1007"/>
</p:tagLst>
</file>

<file path=ppt/tags/tag11.xml><?xml version="1.0" encoding="utf-8"?>
<p:tagLst xmlns:p="http://schemas.openxmlformats.org/presentationml/2006/main">
  <p:tag name="AS_UNIQUEID" val="6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AS_UNIQUEID" val="1007"/>
</p:tagLst>
</file>

<file path=ppt/tags/tag111.xml><?xml version="1.0" encoding="utf-8"?>
<p:tagLst xmlns:p="http://schemas.openxmlformats.org/presentationml/2006/main">
  <p:tag name="AS_UNIQUEID" val="1010"/>
</p:tagLst>
</file>

<file path=ppt/tags/tag112.xml><?xml version="1.0" encoding="utf-8"?>
<p:tagLst xmlns:p="http://schemas.openxmlformats.org/presentationml/2006/main">
  <p:tag name="AS_UNIQUEID" val="1011"/>
</p:tagLst>
</file>

<file path=ppt/tags/tag113.xml><?xml version="1.0" encoding="utf-8"?>
<p:tagLst xmlns:p="http://schemas.openxmlformats.org/presentationml/2006/main">
  <p:tag name="AS_UNIQUEID" val="1012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160511"/>
</p:tagLst>
</file>

<file path=ppt/tags/tag115.xml><?xml version="1.0" encoding="utf-8"?>
<p:tagLst xmlns:p="http://schemas.openxmlformats.org/presentationml/2006/main">
  <p:tag name="AS_UNIQUEID" val="739"/>
</p:tagLst>
</file>

<file path=ppt/tags/tag116.xml><?xml version="1.0" encoding="utf-8"?>
<p:tagLst xmlns:p="http://schemas.openxmlformats.org/presentationml/2006/main">
  <p:tag name="AS_UNIQUEID" val="740"/>
</p:tagLst>
</file>

<file path=ppt/tags/tag117.xml><?xml version="1.0" encoding="utf-8"?>
<p:tagLst xmlns:p="http://schemas.openxmlformats.org/presentationml/2006/main">
  <p:tag name="AS_UNIQUEID" val="741"/>
</p:tagLst>
</file>

<file path=ppt/tags/tag118.xml><?xml version="1.0" encoding="utf-8"?>
<p:tagLst xmlns:p="http://schemas.openxmlformats.org/presentationml/2006/main">
  <p:tag name="AS_UNIQUEID" val="742"/>
</p:tagLst>
</file>

<file path=ppt/tags/tag119.xml><?xml version="1.0" encoding="utf-8"?>
<p:tagLst xmlns:p="http://schemas.openxmlformats.org/presentationml/2006/main">
  <p:tag name="AS_UNIQUEID" val="743"/>
</p:tagLst>
</file>

<file path=ppt/tags/tag12.xml><?xml version="1.0" encoding="utf-8"?>
<p:tagLst xmlns:p="http://schemas.openxmlformats.org/presentationml/2006/main">
  <p:tag name="AS_UNIQUEID" val="6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AS_UNIQUEID" val="744"/>
</p:tagLst>
</file>

<file path=ppt/tags/tag121.xml><?xml version="1.0" encoding="utf-8"?>
<p:tagLst xmlns:p="http://schemas.openxmlformats.org/presentationml/2006/main">
  <p:tag name="COMMONDATA" val="eyJoZGlkIjoiYmQ1NjIxYTJiYjFiZGRkMGM5YWVkNGM5MDEzYzU0ZWIifQ=="/>
  <p:tag name="KSO_WPP_MARK_KEY" val="5cf2055d-ea60-4965-b9fc-559e0713a137"/>
</p:tagLst>
</file>

<file path=ppt/tags/tag13.xml><?xml version="1.0" encoding="utf-8"?>
<p:tagLst xmlns:p="http://schemas.openxmlformats.org/presentationml/2006/main">
  <p:tag name="AS_UNIQUEID" val="6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AS_UNIQUEID" val="6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AS_UNIQUEID" val="6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AS_UNIQUEID" val="6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AS_UNIQUEID" val="6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AS_UNIQUEID" val="6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AS_UNIQUEID" val="6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AS_UNIQUEID" val="6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6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AS_UNIQUEID" val="6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AS_UNIQUEID" val="6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AS_UNIQUEID" val="6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AS_UNIQUEID" val="6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AS_UNIQUEID" val="6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AS_UNIQUEID" val="6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AS_UNIQUEID" val="6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AS_UNIQUEID" val="6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AS_UNIQUEID" val="6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AS_UNIQUEID" val="6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7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AS_UNIQUEID" val="7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AS_UNIQUEID" val="7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AS_UNIQUEID" val="7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AS_UNIQUEID" val="7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AS_UNIQUEID" val="7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AS_UNIQUEID" val="7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AS_UNIQUEID" val="7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AS_UNIQUEID" val="7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AS_UNIQUEID" val="7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AS_UNIQUEID" val="6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7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AS_UNIQUEID" val="7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AS_UNIQUEID" val="7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AS_UNIQUEID" val="7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AS_UNIQUEID" val="7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AS_UNIQUEID" val="7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AS_UNIQUEID" val="7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AS_UNIQUEID" val="7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AS_UNIQUEID" val="7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AS_UNIQUEID" val="7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AS_UNIQUEID" val="6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7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AS_UNIQUEID" val="7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AS_UNIQUEID" val="7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AS_UNIQUEID" val="7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AS_UNIQUEID" val="7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AS_UNIQUEID" val="7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AS_UNIQUEID" val="7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AS_UNIQUEID" val="12893"/>
</p:tagLst>
</file>

<file path=ppt/tags/tag58.xml><?xml version="1.0" encoding="utf-8"?>
<p:tagLst xmlns:p="http://schemas.openxmlformats.org/presentationml/2006/main">
  <p:tag name="AS_UNIQUEID" val="12894"/>
</p:tagLst>
</file>

<file path=ppt/tags/tag59.xml><?xml version="1.0" encoding="utf-8"?>
<p:tagLst xmlns:p="http://schemas.openxmlformats.org/presentationml/2006/main">
  <p:tag name="AS_UNIQUEID" val="12895"/>
</p:tagLst>
</file>

<file path=ppt/tags/tag6.xml><?xml version="1.0" encoding="utf-8"?>
<p:tagLst xmlns:p="http://schemas.openxmlformats.org/presentationml/2006/main">
  <p:tag name="AS_UNIQUEID" val="6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AS_UNIQUEID" val="12897"/>
</p:tagLst>
</file>

<file path=ppt/tags/tag61.xml><?xml version="1.0" encoding="utf-8"?>
<p:tagLst xmlns:p="http://schemas.openxmlformats.org/presentationml/2006/main">
  <p:tag name="AS_UNIQUEID" val="12898"/>
</p:tagLst>
</file>

<file path=ppt/tags/tag62.xml><?xml version="1.0" encoding="utf-8"?>
<p:tagLst xmlns:p="http://schemas.openxmlformats.org/presentationml/2006/main">
  <p:tag name="AS_UNIQUEID" val="12899"/>
</p:tagLst>
</file>

<file path=ppt/tags/tag63.xml><?xml version="1.0" encoding="utf-8"?>
<p:tagLst xmlns:p="http://schemas.openxmlformats.org/presentationml/2006/main">
  <p:tag name="AS_UNIQUEID" val="733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4.xml><?xml version="1.0" encoding="utf-8"?>
<p:tagLst xmlns:p="http://schemas.openxmlformats.org/presentationml/2006/main">
  <p:tag name="AS_UNIQUEID" val="734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5.xml><?xml version="1.0" encoding="utf-8"?>
<p:tagLst xmlns:p="http://schemas.openxmlformats.org/presentationml/2006/main">
  <p:tag name="AS_UNIQUEID" val="7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6.xml><?xml version="1.0" encoding="utf-8"?>
<p:tagLst xmlns:p="http://schemas.openxmlformats.org/presentationml/2006/main">
  <p:tag name="AS_UNIQUEID" val="7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7.xml><?xml version="1.0" encoding="utf-8"?>
<p:tagLst xmlns:p="http://schemas.openxmlformats.org/presentationml/2006/main">
  <p:tag name="AS_UNIQUEID" val="7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9.xml><?xml version="1.0" encoding="utf-8"?>
<p:tagLst xmlns:p="http://schemas.openxmlformats.org/presentationml/2006/main">
  <p:tag name="AS_UNIQUEID" val="1007"/>
</p:tagLst>
</file>

<file path=ppt/tags/tag7.xml><?xml version="1.0" encoding="utf-8"?>
<p:tagLst xmlns:p="http://schemas.openxmlformats.org/presentationml/2006/main">
  <p:tag name="AS_UNIQUEID" val="6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AS_UNIQUEID" val="1008"/>
</p:tagLst>
</file>

<file path=ppt/tags/tag71.xml><?xml version="1.0" encoding="utf-8"?>
<p:tagLst xmlns:p="http://schemas.openxmlformats.org/presentationml/2006/main">
  <p:tag name="AS_UNIQUEID" val="931"/>
</p:tagLst>
</file>

<file path=ppt/tags/tag72.xml><?xml version="1.0" encoding="utf-8"?>
<p:tagLst xmlns:p="http://schemas.openxmlformats.org/presentationml/2006/main">
  <p:tag name="AS_UNIQUEID" val="932"/>
</p:tagLst>
</file>

<file path=ppt/tags/tag73.xml><?xml version="1.0" encoding="utf-8"?>
<p:tagLst xmlns:p="http://schemas.openxmlformats.org/presentationml/2006/main">
  <p:tag name="AS_UNIQUEID" val="933"/>
</p:tagLst>
</file>

<file path=ppt/tags/tag74.xml><?xml version="1.0" encoding="utf-8"?>
<p:tagLst xmlns:p="http://schemas.openxmlformats.org/presentationml/2006/main">
  <p:tag name="AS_UNIQUEID" val="934"/>
</p:tagLst>
</file>

<file path=ppt/tags/tag75.xml><?xml version="1.0" encoding="utf-8"?>
<p:tagLst xmlns:p="http://schemas.openxmlformats.org/presentationml/2006/main">
  <p:tag name="AS_UNIQUEID" val="935"/>
</p:tagLst>
</file>

<file path=ppt/tags/tag76.xml><?xml version="1.0" encoding="utf-8"?>
<p:tagLst xmlns:p="http://schemas.openxmlformats.org/presentationml/2006/main">
  <p:tag name="AS_UNIQUEID" val="936"/>
</p:tagLst>
</file>

<file path=ppt/tags/tag77.xml><?xml version="1.0" encoding="utf-8"?>
<p:tagLst xmlns:p="http://schemas.openxmlformats.org/presentationml/2006/main">
  <p:tag name="AS_UNIQUEID" val="937"/>
</p:tagLst>
</file>

<file path=ppt/tags/tag78.xml><?xml version="1.0" encoding="utf-8"?>
<p:tagLst xmlns:p="http://schemas.openxmlformats.org/presentationml/2006/main">
  <p:tag name="AS_UNIQUEID" val="938"/>
</p:tagLst>
</file>

<file path=ppt/tags/tag79.xml><?xml version="1.0" encoding="utf-8"?>
<p:tagLst xmlns:p="http://schemas.openxmlformats.org/presentationml/2006/main">
  <p:tag name="AS_UNIQUEID" val="931"/>
</p:tagLst>
</file>

<file path=ppt/tags/tag8.xml><?xml version="1.0" encoding="utf-8"?>
<p:tagLst xmlns:p="http://schemas.openxmlformats.org/presentationml/2006/main">
  <p:tag name="AS_UNIQUEID" val="6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13218"/>
  <p:tag name="KSO_WM_UNIT_TABLE_BEAUTIFY" val="smartTable{f1c3eafb-93ac-4378-b71b-ab291e708eda}"/>
  <p:tag name="TABLE_ENDDRAG_ORIGIN_RECT" val="841*307"/>
  <p:tag name="TABLE_ENDDRAG_RECT" val="60*104*841*307"/>
</p:tagLst>
</file>

<file path=ppt/tags/tag81.xml><?xml version="1.0" encoding="utf-8"?>
<p:tagLst xmlns:p="http://schemas.openxmlformats.org/presentationml/2006/main">
  <p:tag name="AS_UNIQUEID" val="13219"/>
</p:tagLst>
</file>

<file path=ppt/tags/tag82.xml><?xml version="1.0" encoding="utf-8"?>
<p:tagLst xmlns:p="http://schemas.openxmlformats.org/presentationml/2006/main">
  <p:tag name="AS_UNIQUEID" val="13220"/>
</p:tagLst>
</file>

<file path=ppt/tags/tag83.xml><?xml version="1.0" encoding="utf-8"?>
<p:tagLst xmlns:p="http://schemas.openxmlformats.org/presentationml/2006/main">
  <p:tag name="AS_UNIQUEID" val="13221"/>
</p:tagLst>
</file>

<file path=ppt/tags/tag84.xml><?xml version="1.0" encoding="utf-8"?>
<p:tagLst xmlns:p="http://schemas.openxmlformats.org/presentationml/2006/main">
  <p:tag name="AS_UNIQUEID" val="13222"/>
</p:tagLst>
</file>

<file path=ppt/tags/tag85.xml><?xml version="1.0" encoding="utf-8"?>
<p:tagLst xmlns:p="http://schemas.openxmlformats.org/presentationml/2006/main">
  <p:tag name="AS_UNIQUEID" val="13223"/>
</p:tagLst>
</file>

<file path=ppt/tags/tag86.xml><?xml version="1.0" encoding="utf-8"?>
<p:tagLst xmlns:p="http://schemas.openxmlformats.org/presentationml/2006/main">
  <p:tag name="AS_UNIQUEID" val="13224"/>
</p:tagLst>
</file>

<file path=ppt/tags/tag87.xml><?xml version="1.0" encoding="utf-8"?>
<p:tagLst xmlns:p="http://schemas.openxmlformats.org/presentationml/2006/main">
  <p:tag name="AS_UNIQUEID" val="13225"/>
</p:tagLst>
</file>

<file path=ppt/tags/tag88.xml><?xml version="1.0" encoding="utf-8"?>
<p:tagLst xmlns:p="http://schemas.openxmlformats.org/presentationml/2006/main">
  <p:tag name="AS_UNIQUEID" val="13226"/>
</p:tagLst>
</file>

<file path=ppt/tags/tag89.xml><?xml version="1.0" encoding="utf-8"?>
<p:tagLst xmlns:p="http://schemas.openxmlformats.org/presentationml/2006/main">
  <p:tag name="AS_UNIQUEID" val="13227"/>
</p:tagLst>
</file>

<file path=ppt/tags/tag9.xml><?xml version="1.0" encoding="utf-8"?>
<p:tagLst xmlns:p="http://schemas.openxmlformats.org/presentationml/2006/main">
  <p:tag name="AS_UNIQUEID" val="6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13228"/>
</p:tagLst>
</file>

<file path=ppt/tags/tag91.xml><?xml version="1.0" encoding="utf-8"?>
<p:tagLst xmlns:p="http://schemas.openxmlformats.org/presentationml/2006/main">
  <p:tag name="AS_UNIQUEID" val="13229"/>
</p:tagLst>
</file>

<file path=ppt/tags/tag92.xml><?xml version="1.0" encoding="utf-8"?>
<p:tagLst xmlns:p="http://schemas.openxmlformats.org/presentationml/2006/main">
  <p:tag name="AS_UNIQUEID" val="13230"/>
</p:tagLst>
</file>

<file path=ppt/tags/tag93.xml><?xml version="1.0" encoding="utf-8"?>
<p:tagLst xmlns:p="http://schemas.openxmlformats.org/presentationml/2006/main">
  <p:tag name="AS_UNIQUEID" val="13231"/>
</p:tagLst>
</file>

<file path=ppt/tags/tag94.xml><?xml version="1.0" encoding="utf-8"?>
<p:tagLst xmlns:p="http://schemas.openxmlformats.org/presentationml/2006/main">
  <p:tag name="AS_UNIQUEID" val="13232"/>
  <p:tag name="KSO_WM_BEAUTIFY_FLAG" val="#wm#"/>
  <p:tag name="KSO_WM_DIAGRAM_GROUP_CODE" val="l1-1"/>
  <p:tag name="KSO_WM_TAG_VERSION" val="1.0"/>
  <p:tag name="KSO_WM_TEMPLATE_CATEGORY" val="custom"/>
  <p:tag name="KSO_WM_TEMPLATE_INDEX" val="20203149"/>
  <p:tag name="KSO_WM_UNIT_COMPATIBLE" val="0"/>
  <p:tag name="KSO_WM_UNIT_DIAGRAM_ISNUMVISUAL" val="0"/>
  <p:tag name="KSO_WM_UNIT_DIAGRAM_ISREFERUNIT" val="0"/>
  <p:tag name="KSO_WM_UNIT_HIGHLIGHT" val="0"/>
  <p:tag name="KSO_WM_UNIT_ID" val="custom20203149_4*i*4"/>
  <p:tag name="KSO_WM_UNIT_INDEX" val="4"/>
  <p:tag name="KSO_WM_UNIT_LAYERLEVEL" val="1"/>
  <p:tag name="KSO_WM_UNIT_TYPE" val="i"/>
  <p:tag name="KSO_WM_UNIT_USESOURCEFORMAT_APPLY" val="1"/>
</p:tagLst>
</file>

<file path=ppt/tags/tag95.xml><?xml version="1.0" encoding="utf-8"?>
<p:tagLst xmlns:p="http://schemas.openxmlformats.org/presentationml/2006/main">
  <p:tag name="AS_UNIQUEID" val="13233"/>
  <p:tag name="KSO_WM_BEAUTIFY_FLAG" val="#wm#"/>
  <p:tag name="KSO_WM_DIAGRAM_GROUP_CODE" val="l1-1"/>
  <p:tag name="KSO_WM_TAG_VERSION" val="1.0"/>
  <p:tag name="KSO_WM_TEMPLATE_CATEGORY" val="custom"/>
  <p:tag name="KSO_WM_TEMPLATE_INDEX" val="20203149"/>
  <p:tag name="KSO_WM_UNIT_COMPATIBLE" val="0"/>
  <p:tag name="KSO_WM_UNIT_DIAGRAM_ISNUMVISUAL" val="0"/>
  <p:tag name="KSO_WM_UNIT_DIAGRAM_ISREFERUNIT" val="0"/>
  <p:tag name="KSO_WM_UNIT_HIGHLIGHT" val="0"/>
  <p:tag name="KSO_WM_UNIT_ID" val="custom20203149_4*i*5"/>
  <p:tag name="KSO_WM_UNIT_INDEX" val="5"/>
  <p:tag name="KSO_WM_UNIT_LAYERLEVEL" val="1"/>
  <p:tag name="KSO_WM_UNIT_TYPE" val="i"/>
  <p:tag name="KSO_WM_UNIT_USESOURCEFORMAT_APPLY" val="1"/>
</p:tagLst>
</file>

<file path=ppt/tags/tag96.xml><?xml version="1.0" encoding="utf-8"?>
<p:tagLst xmlns:p="http://schemas.openxmlformats.org/presentationml/2006/main">
  <p:tag name="AS_UNIQUEID" val="13234"/>
  <p:tag name="KSO_WM_UNIT_PLACING_PICTURE_USER_VIEWPORT" val="{&quot;height&quot;:822,&quot;width&quot;:10242}"/>
</p:tagLst>
</file>

<file path=ppt/tags/tag97.xml><?xml version="1.0" encoding="utf-8"?>
<p:tagLst xmlns:p="http://schemas.openxmlformats.org/presentationml/2006/main">
  <p:tag name="AS_UNIQUEID" val="13236"/>
</p:tagLst>
</file>

<file path=ppt/tags/tag98.xml><?xml version="1.0" encoding="utf-8"?>
<p:tagLst xmlns:p="http://schemas.openxmlformats.org/presentationml/2006/main">
  <p:tag name="AS_UNIQUEID" val="13237"/>
</p:tagLst>
</file>

<file path=ppt/tags/tag99.xml><?xml version="1.0" encoding="utf-8"?>
<p:tagLst xmlns:p="http://schemas.openxmlformats.org/presentationml/2006/main">
  <p:tag name="AS_UNIQUEID" val="13238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1508</ap:Words>
  <ap:PresentationFormat>宽屏</ap:PresentationFormat>
  <ap:Paragraphs>130</ap:Paragraphs>
  <ap:Slides>7</ap:Slides>
  <ap:Notes>8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ap:HeadingPairs>
  <ap:TitlesOfParts>
    <vt:vector baseType="lpstr" size="23">
      <vt:lpstr>Arial</vt:lpstr>
      <vt:lpstr>宋体</vt:lpstr>
      <vt:lpstr>Wingdings</vt:lpstr>
      <vt:lpstr>微软雅黑</vt:lpstr>
      <vt:lpstr>Wingdings</vt:lpstr>
      <vt:lpstr>黑体</vt:lpstr>
      <vt:lpstr>Calibri</vt:lpstr>
      <vt:lpstr>华文中宋</vt:lpstr>
      <vt:lpstr>Courier New</vt:lpstr>
      <vt:lpstr>楷体</vt:lpstr>
      <vt:lpstr>仿宋</vt:lpstr>
      <vt:lpstr>Arial</vt:lpstr>
      <vt:lpstr>等线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ap:TitlesOfParts>
  <ap:LinksUpToDate>false</ap:LinksUpToDate>
  <ap:SharedDoc>false</ap:SharedDoc>
  <ap:HyperlinksChanged>false</ap:HyperlinksChanged>
  <ap:AppVersion>100.001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2021-04-15T14:39:00.0000000Z</lastPrinted>
  <dcterms:created xsi:type="dcterms:W3CDTF">2021-04-15T14:39:00.0000000Z</dcterms:created>
  <dcterms:modified xsi:type="dcterms:W3CDTF">2023-11-19T21:53:08.0000000Z</dcterms:modified>
  <dc:creator/>
  <revision/>
</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6" name="KSOProductBuildVer">
    <vt:lpwstr>2052-12.1.0.15374</vt:lpwstr>
  </op:property>
  <op:property fmtid="{D5CDD505-2E9C-101B-9397-08002B2CF9AE}" pid="7" name="ICV">
    <vt:lpwstr>BF0545179BB34AED947BC9898B7B7869</vt:lpwstr>
  </op:property>
</op:Properties>
</file>