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54" r:id="rId3"/>
    <p:sldId id="457" r:id="rId5"/>
    <p:sldId id="459" r:id="rId6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5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istrator" initials="" lastIdx="0" clrIdx="0"/>
  <p:cmAuthor id="1" name="wang yu" initials="wy" lastIdx="0" clrIdx="0"/>
  <p:cmAuthor id="2" name="rebacca" initials="r" lastIdx="0" clrIdx="1"/>
  <p:cmAuthor id="3" name="作者" initials="A" lastIdx="0" clrIdx="1"/>
  <p:cmAuthor id="4" name="新课标第一网" initials="新" lastIdx="0" clrIdx="0"/>
  <p:cmAuthor id="5" name="CHINESE-BC06F90" initials="C" lastIdx="0" clrIdx="0"/>
  <p:cmAuthor id="7" name="xkb1.com" initials="x" lastIdx="0" clrIdx="0"/>
  <p:cmAuthor id="8" name="MING" initials="M" lastIdx="0" clrIdx="2"/>
  <p:cmAuthor id="6" name="lenovo" initials="l" lastIdx="0" clrIdx="0"/>
  <p:cmAuthor id="9" name="dongyu" initials="d" lastIdx="0" clrIdx="8"/>
  <p:cmAuthor id="10" name="王子涵" initials="王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43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216" y="232"/>
      </p:cViewPr>
      <p:guideLst>
        <p:guide orient="horz" pos="2125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91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tags" Target="../tags/tag90.xml"/><Relationship Id="rId5" Type="http://schemas.openxmlformats.org/officeDocument/2006/relationships/tags" Target="../tags/tag89.xml"/><Relationship Id="rId4" Type="http://schemas.openxmlformats.org/officeDocument/2006/relationships/tags" Target="../tags/tag88.xml"/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" Type="http://schemas.openxmlformats.org/officeDocument/2006/relationships/tags" Target="../tags/tag8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1"/>
            </p:custDataLst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  <p:custDataLst>
              <p:tags r:id="rId2"/>
            </p:custDataLst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  <p:custDataLst>
              <p:tags r:id="rId6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幻灯片图像占位符 1"/>
          <p:cNvSpPr>
            <a:spLocks noGrp="1" noRot="1" noChangeAspect="1" noTextEdit="1"/>
          </p:cNvSpPr>
          <p:nvPr>
            <p:ph type="sldImg"/>
            <p:custDataLst>
              <p:tags r:id="rId3"/>
            </p:custDataLst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32770" name="备注占位符 2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 eaLnBrk="1" hangingPunct="1"/>
            <a:endParaRPr lang="zh-CN" altLang="en-US"/>
          </a:p>
        </p:txBody>
      </p:sp>
      <p:sp>
        <p:nvSpPr>
          <p:cNvPr id="4" name="灯片编号占位符 3"/>
          <p:cNvSpPr txBox="1"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>
          <a:noFill/>
        </p:spPr>
        <p:txBody>
          <a:bodyPr lIns="91440" tIns="45720" rIns="91440" bIns="45720" rtlCol="0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AC6C663-DBF4-44F0-8D78-53EFF802B3C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4" Type="http://schemas.openxmlformats.org/officeDocument/2006/relationships/tags" Target="../tags/tag62.xml"/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47424F-0DEA-4F6A-AEDF-E56B07331AC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81ACA57B-B986-43D5-98BA-BDA065DF236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FA3F9-73FF-4A58-BECE-C07FCEB87E49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077F3B2-1BC1-4647-A583-35AB12CAB643}" type="slidenum">
              <a:rPr lang="zh-CN" altLang="en-US"/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20" Type="http://schemas.openxmlformats.org/officeDocument/2006/relationships/tags" Target="../tags/tag68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67.xml"/><Relationship Id="rId18" Type="http://schemas.openxmlformats.org/officeDocument/2006/relationships/tags" Target="../tags/tag66.xml"/><Relationship Id="rId17" Type="http://schemas.openxmlformats.org/officeDocument/2006/relationships/tags" Target="../tags/tag65.xml"/><Relationship Id="rId16" Type="http://schemas.openxmlformats.org/officeDocument/2006/relationships/tags" Target="../tags/tag64.xml"/><Relationship Id="rId15" Type="http://schemas.openxmlformats.org/officeDocument/2006/relationships/tags" Target="../tags/tag63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5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6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7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8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9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20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1.png"/><Relationship Id="rId7" Type="http://schemas.openxmlformats.org/officeDocument/2006/relationships/tags" Target="../tags/tag75.xml"/><Relationship Id="rId6" Type="http://schemas.openxmlformats.org/officeDocument/2006/relationships/tags" Target="../tags/tag74.xml"/><Relationship Id="rId5" Type="http://schemas.openxmlformats.org/officeDocument/2006/relationships/tags" Target="../tags/tag73.xml"/><Relationship Id="rId4" Type="http://schemas.openxmlformats.org/officeDocument/2006/relationships/tags" Target="../tags/tag72.xml"/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0" Type="http://schemas.openxmlformats.org/officeDocument/2006/relationships/notesSlide" Target="../notesSlides/notesSlide1.xml"/><Relationship Id="rId1" Type="http://schemas.openxmlformats.org/officeDocument/2006/relationships/tags" Target="../tags/tag69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tags" Target="../tags/tag82.xml"/></Relationships>
</file>

<file path=ppt/slides/slide1.xml><?xml version="1.0" encoding="utf-8"?>
<p:sld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28021" y="3445108"/>
            <a:ext cx="11799570" cy="3192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①农业是主要生产部门</a:t>
            </a:r>
            <a:endParaRPr kumimoji="0" lang="en-US" altLang="zh-CN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②</a:t>
            </a:r>
            <a:r>
              <a:rPr lang="zh-CN" altLang="en-US" sz="2400" b="1" noProof="0" dirty="0" smtClean="0">
                <a:ln>
                  <a:noFill/>
                </a:ln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主要生产工具：木石骨蚌，少量青铜农具</a:t>
            </a:r>
            <a:endParaRPr lang="zh-CN" altLang="en-US" sz="2400" b="1" noProof="0" dirty="0" smtClean="0">
              <a:ln>
                <a:noFill/>
              </a:ln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400" b="1" noProof="0" dirty="0" smtClean="0">
                <a:ln>
                  <a:noFill/>
                </a:ln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   </a:t>
            </a:r>
            <a:r>
              <a:rPr lang="zh-CN" altLang="en-US" sz="2400" b="1" noProof="0" dirty="0" smtClean="0">
                <a:ln>
                  <a:noFill/>
                </a:ln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耕作方式：石器锄耕；奴隶集体耕作，大规模简单协作、千耦其耘</a:t>
            </a:r>
            <a:endParaRPr lang="zh-CN" altLang="en-US" sz="2400" b="1" noProof="0" dirty="0" smtClean="0">
              <a:ln>
                <a:noFill/>
              </a:ln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③</a:t>
            </a:r>
            <a:r>
              <a:rPr lang="zh-CN" altLang="en-US" sz="2400" b="1" noProof="0" dirty="0" smtClean="0">
                <a:ln>
                  <a:noFill/>
                </a:ln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土地制度：井田制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，周天子名义上占有全国土地和臣民，土地不能随意买卖，实质是奴隶主土地国有制。</a:t>
            </a: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④畜牧业占有重要地位。</a:t>
            </a: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2340610" y="198755"/>
            <a:ext cx="7192010" cy="607695"/>
          </a:xfrm>
          <a:prstGeom prst="rect">
            <a:avLst/>
          </a:prstGeom>
          <a:solidFill>
            <a:schemeClr val="bg1"/>
          </a:solidFill>
          <a:ln w="15875">
            <a:solidFill>
              <a:srgbClr val="FF0000"/>
            </a:solidFill>
          </a:ln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zh-CN" sz="2800" b="1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第三节    夏、</a:t>
            </a:r>
            <a:r>
              <a:rPr lang="zh-CN" altLang="zh-CN" sz="2800" b="1" noProof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商、西周时期的社会经济</a:t>
            </a:r>
            <a:endParaRPr lang="zh-CN" altLang="zh-CN" sz="2800" b="1" noProof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12" name="文本框 11"/>
          <p:cNvSpPr txBox="1"/>
          <p:nvPr>
            <p:custDataLst>
              <p:tags r:id="rId3"/>
            </p:custDataLst>
          </p:nvPr>
        </p:nvSpPr>
        <p:spPr>
          <a:xfrm>
            <a:off x="469265" y="887095"/>
            <a:ext cx="1457960" cy="4756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5875">
            <a:solidFill>
              <a:srgbClr val="FF0000"/>
            </a:solidFill>
          </a:ln>
        </p:spPr>
        <p:txBody>
          <a:bodyPr wrap="none" rtlCol="0" anchor="t">
            <a:spAutoFit/>
          </a:bodyPr>
          <a:lstStyle/>
          <a:p>
            <a:r>
              <a:rPr lang="zh-CN" altLang="en-US" sz="2500" b="1" smtClean="0">
                <a:solidFill>
                  <a:srgbClr val="FF0000"/>
                </a:solidFill>
                <a:uFillTx/>
                <a:latin typeface="黑体" panose="02010609060101010101" charset="-122"/>
                <a:ea typeface="黑体" panose="02010609060101010101" charset="-122"/>
                <a:sym typeface="+mn-ea"/>
              </a:rPr>
              <a:t>一、特征</a:t>
            </a:r>
            <a:endParaRPr lang="zh-CN" altLang="en-US" sz="2500" b="1" smtClean="0">
              <a:solidFill>
                <a:srgbClr val="FF0000"/>
              </a:solidFill>
              <a:uFillTx/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4"/>
            </p:custDataLst>
          </p:nvPr>
        </p:nvSpPr>
        <p:spPr>
          <a:xfrm>
            <a:off x="441325" y="1478915"/>
            <a:ext cx="4832350" cy="4914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zh-CN" sz="2600" b="1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奴隶制社会经济发展并走向繁荣</a:t>
            </a:r>
            <a:endParaRPr lang="zh-CN" altLang="zh-CN" sz="2600" b="1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4" name="文本框 3"/>
          <p:cNvSpPr txBox="1"/>
          <p:nvPr>
            <p:custDataLst>
              <p:tags r:id="rId5"/>
            </p:custDataLst>
          </p:nvPr>
        </p:nvSpPr>
        <p:spPr>
          <a:xfrm>
            <a:off x="469265" y="2028825"/>
            <a:ext cx="1457960" cy="4756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5875">
            <a:solidFill>
              <a:srgbClr val="FF0000"/>
            </a:solidFill>
          </a:ln>
        </p:spPr>
        <p:txBody>
          <a:bodyPr wrap="none" rtlCol="0" anchor="t">
            <a:spAutoFit/>
          </a:bodyPr>
          <a:lstStyle/>
          <a:p>
            <a:r>
              <a:rPr lang="zh-CN" altLang="en-US" sz="2500" b="1" smtClean="0">
                <a:solidFill>
                  <a:srgbClr val="FF0000"/>
                </a:solidFill>
                <a:uFillTx/>
                <a:latin typeface="黑体" panose="02010609060101010101" charset="-122"/>
                <a:ea typeface="黑体" panose="02010609060101010101" charset="-122"/>
                <a:sym typeface="+mn-ea"/>
              </a:rPr>
              <a:t>二、表现</a:t>
            </a:r>
            <a:endParaRPr lang="zh-CN" altLang="en-US" sz="2500" b="1" smtClean="0">
              <a:solidFill>
                <a:srgbClr val="FF0000"/>
              </a:solidFill>
              <a:uFillTx/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6"/>
            </p:custDataLst>
          </p:nvPr>
        </p:nvSpPr>
        <p:spPr>
          <a:xfrm>
            <a:off x="238125" y="2679700"/>
            <a:ext cx="2804795" cy="534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400" b="1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1</a:t>
            </a:r>
            <a:r>
              <a:rPr lang="zh-CN" altLang="en-US" sz="2400" b="1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、</a:t>
            </a:r>
            <a:r>
              <a:rPr lang="zh-CN" altLang="en-US" sz="2400" b="1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农业和畜牧业</a:t>
            </a:r>
            <a:endParaRPr lang="zh-CN" altLang="en-US" sz="2400" b="1" dirty="0"/>
          </a:p>
        </p:txBody>
      </p:sp>
      <p:pic>
        <p:nvPicPr>
          <p:cNvPr id="9" name="图片 8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7861300" y="887095"/>
            <a:ext cx="3582670" cy="318325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544830" y="297815"/>
            <a:ext cx="2287270" cy="6076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800" b="1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2</a:t>
            </a:r>
            <a:r>
              <a:rPr lang="zh-CN" altLang="en-US" sz="2800" b="1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、手工业</a:t>
            </a:r>
            <a:endParaRPr lang="zh-CN" altLang="en-US" sz="2800" b="1"/>
          </a:p>
        </p:txBody>
      </p: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456565" y="1092200"/>
            <a:ext cx="11191240" cy="4092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（</a:t>
            </a:r>
            <a:r>
              <a:rPr lang="en-US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1</a:t>
            </a:r>
            <a:r>
              <a:rPr lang="zh-CN" altLang="en-US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）</a:t>
            </a:r>
            <a:r>
              <a:rPr lang="zh-CN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青铜铸造是主要部门，青铜器种类繁多；创造了灿烂的青铜</a:t>
            </a:r>
            <a:r>
              <a:rPr lang="zh-CN" altLang="zh-CN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文化</a:t>
            </a:r>
            <a:r>
              <a:rPr lang="zh-CN" altLang="en-US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（夏商西周三代被称为青铜时代）</a:t>
            </a:r>
            <a:r>
              <a:rPr lang="zh-CN" altLang="zh-CN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。司母戊鼎、四羊方尊</a:t>
            </a:r>
            <a:endParaRPr lang="zh-CN" altLang="zh-CN" sz="2600" b="1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  <a:sym typeface="+mn-ea"/>
            </a:endParaRPr>
          </a:p>
          <a:p>
            <a:r>
              <a:rPr lang="en-US" altLang="zh-CN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“</a:t>
            </a:r>
            <a:r>
              <a:rPr lang="zh-CN" altLang="en-US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鼎</a:t>
            </a:r>
            <a:r>
              <a:rPr lang="en-US" altLang="zh-CN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”</a:t>
            </a:r>
            <a:r>
              <a:rPr lang="zh-CN" altLang="en-US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可作为权力和地位的象征，其形成至少应追溯到：商周时期</a:t>
            </a:r>
            <a:endParaRPr lang="zh-CN" altLang="en-US" sz="2600" b="1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  <a:sym typeface="+mn-ea"/>
            </a:endParaRPr>
          </a:p>
          <a:p>
            <a:endParaRPr lang="zh-CN" altLang="en-US" sz="2600" b="1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  <a:sym typeface="+mn-ea"/>
            </a:endParaRPr>
          </a:p>
          <a:p>
            <a:endParaRPr lang="zh-CN" altLang="en-US" sz="2600" b="1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  <a:sym typeface="+mn-ea"/>
            </a:endParaRPr>
          </a:p>
          <a:p>
            <a:r>
              <a:rPr lang="zh-CN" altLang="en-US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（</a:t>
            </a:r>
            <a:r>
              <a:rPr lang="en-US" altLang="zh-CN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2</a:t>
            </a:r>
            <a:r>
              <a:rPr lang="zh-CN" altLang="en-US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）我国是世界上最早养蚕缫丝的国家，娟帛是商周贵族普遍的衣着材料</a:t>
            </a:r>
            <a:endParaRPr lang="zh-CN" altLang="en-US" sz="2600" b="1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  <a:sym typeface="+mn-ea"/>
            </a:endParaRPr>
          </a:p>
          <a:p>
            <a:r>
              <a:rPr lang="zh-CN" altLang="en-US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（</a:t>
            </a:r>
            <a:r>
              <a:rPr lang="en-US" altLang="zh-CN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3</a:t>
            </a:r>
            <a:r>
              <a:rPr lang="zh-CN" altLang="en-US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）</a:t>
            </a:r>
            <a:r>
              <a:rPr lang="zh-CN" altLang="en-US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玉器加工和纺织业：妇好墓；刺绣</a:t>
            </a:r>
            <a:endParaRPr lang="zh-CN" altLang="en-US" sz="2600" b="1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  <a:sym typeface="+mn-ea"/>
            </a:endParaRPr>
          </a:p>
          <a:p>
            <a:r>
              <a:rPr lang="zh-CN" altLang="en-US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（</a:t>
            </a:r>
            <a:r>
              <a:rPr lang="en-US" altLang="zh-CN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4</a:t>
            </a:r>
            <a:r>
              <a:rPr lang="zh-CN" altLang="en-US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）</a:t>
            </a:r>
            <a:r>
              <a:rPr lang="zh-CN" altLang="en-US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原始瓷器、</a:t>
            </a:r>
            <a:r>
              <a:rPr lang="zh-CN" altLang="en-US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漆器</a:t>
            </a:r>
            <a:endParaRPr lang="zh-CN" altLang="zh-CN" sz="2600" b="1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  <a:sym typeface="+mn-ea"/>
            </a:endParaRPr>
          </a:p>
          <a:p>
            <a:endParaRPr lang="zh-CN" altLang="zh-CN" sz="2600" b="1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  <a:sym typeface="+mn-ea"/>
            </a:endParaRPr>
          </a:p>
          <a:p>
            <a:r>
              <a:rPr lang="zh-CN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　</a:t>
            </a:r>
            <a:r>
              <a:rPr lang="zh-CN" altLang="zh-CN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　</a:t>
            </a:r>
            <a:endParaRPr lang="zh-CN" altLang="en-US" dirty="0"/>
          </a:p>
        </p:txBody>
      </p:sp>
      <p:sp>
        <p:nvSpPr>
          <p:cNvPr id="3" name="文本框 2"/>
          <p:cNvSpPr txBox="1"/>
          <p:nvPr>
            <p:custDataLst>
              <p:tags r:id="rId3"/>
            </p:custDataLst>
          </p:nvPr>
        </p:nvSpPr>
        <p:spPr>
          <a:xfrm>
            <a:off x="793369" y="2480818"/>
            <a:ext cx="7571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kumimoji="1" lang="zh-CN" altLang="en-US" sz="2400" b="1" dirty="0" smtClean="0">
                <a:solidFill>
                  <a:srgbClr val="FF0000"/>
                </a:solidFill>
              </a:rPr>
              <a:t>“国之大事，在祀与戎”；满足奴隶主贵族</a:t>
            </a:r>
            <a:r>
              <a:rPr kumimoji="1" lang="zh-CN" altLang="en-US" sz="2400" b="1" smtClean="0">
                <a:solidFill>
                  <a:srgbClr val="FF0000"/>
                </a:solidFill>
              </a:rPr>
              <a:t>生活的需要</a:t>
            </a:r>
            <a:endParaRPr kumimoji="1" lang="zh-CN" altLang="en-US" sz="2400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98616" y="1545143"/>
            <a:ext cx="11647294" cy="4407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52095" indent="-457200">
              <a:lnSpc>
                <a:spcPct val="120000"/>
              </a:lnSpc>
              <a:tabLst>
                <a:tab pos="1170305" algn="l"/>
                <a:tab pos="2250440" algn="l"/>
              </a:tabLst>
            </a:pPr>
            <a:r>
              <a:rPr lang="zh-CN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（</a:t>
            </a:r>
            <a:r>
              <a:rPr lang="en-US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1</a:t>
            </a:r>
            <a:r>
              <a:rPr lang="zh-CN" altLang="en-US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）</a:t>
            </a:r>
            <a:r>
              <a:rPr lang="zh-CN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商业活动</a:t>
            </a:r>
            <a:endParaRPr lang="zh-CN" altLang="zh-CN" sz="2600" b="1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  <a:p>
            <a:pPr marL="252095" indent="-457200">
              <a:lnSpc>
                <a:spcPct val="120000"/>
              </a:lnSpc>
              <a:tabLst>
                <a:tab pos="1170305" algn="l"/>
                <a:tab pos="2250440" algn="l"/>
              </a:tabLst>
            </a:pPr>
            <a:r>
              <a:rPr lang="zh-CN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	    </a:t>
            </a:r>
            <a:r>
              <a:rPr lang="zh-CN" altLang="zh-CN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①</a:t>
            </a:r>
            <a:r>
              <a:rPr lang="zh-CN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夏朝：出现最早的货币海贝。</a:t>
            </a:r>
            <a:endParaRPr lang="zh-CN" altLang="zh-CN" sz="2600" b="1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  <a:p>
            <a:pPr marL="252095" indent="-457200">
              <a:lnSpc>
                <a:spcPct val="120000"/>
              </a:lnSpc>
              <a:tabLst>
                <a:tab pos="1170305" algn="l"/>
                <a:tab pos="2250440" algn="l"/>
              </a:tabLst>
            </a:pPr>
            <a:r>
              <a:rPr lang="zh-CN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	    ②商代：职业商人产生，商后期出现铜铸币。</a:t>
            </a:r>
            <a:endParaRPr lang="zh-CN" altLang="zh-CN" sz="2600" b="1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  <a:p>
            <a:pPr marL="252095" indent="-457200">
              <a:lnSpc>
                <a:spcPct val="120000"/>
              </a:lnSpc>
              <a:tabLst>
                <a:tab pos="1170305" algn="l"/>
                <a:tab pos="2250440" algn="l"/>
              </a:tabLst>
            </a:pPr>
            <a:r>
              <a:rPr lang="zh-CN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	    ③西周：货币需求数量增加，骨贝和铜贝流通。</a:t>
            </a:r>
            <a:endParaRPr lang="zh-CN" altLang="zh-CN" sz="2600" b="1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  <a:p>
            <a:pPr marL="252095" indent="-457200">
              <a:lnSpc>
                <a:spcPct val="120000"/>
              </a:lnSpc>
              <a:tabLst>
                <a:tab pos="1170305" algn="l"/>
                <a:tab pos="2250440" algn="l"/>
              </a:tabLst>
            </a:pPr>
            <a:r>
              <a:rPr lang="zh-CN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（</a:t>
            </a:r>
            <a:r>
              <a:rPr lang="en-US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2</a:t>
            </a:r>
            <a:r>
              <a:rPr lang="zh-CN" altLang="en-US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）</a:t>
            </a:r>
            <a:r>
              <a:rPr lang="zh-CN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商业政策：</a:t>
            </a:r>
            <a:r>
              <a:rPr lang="zh-CN" altLang="zh-CN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实行“  </a:t>
            </a:r>
            <a:r>
              <a:rPr lang="zh-CN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	  </a:t>
            </a:r>
            <a:r>
              <a:rPr lang="zh-CN" altLang="zh-CN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”</a:t>
            </a:r>
            <a:r>
              <a:rPr lang="zh-CN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制度。</a:t>
            </a:r>
            <a:endParaRPr lang="zh-CN" altLang="zh-CN" sz="2600" b="1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  <a:p>
            <a:pPr marL="252095" indent="-457200">
              <a:lnSpc>
                <a:spcPct val="120000"/>
              </a:lnSpc>
              <a:tabLst>
                <a:tab pos="1170305" algn="l"/>
                <a:tab pos="2250440" algn="l"/>
              </a:tabLst>
            </a:pPr>
            <a:r>
              <a:rPr lang="zh-CN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          手工业：设立机构——工官，组织手工业生产</a:t>
            </a:r>
            <a:r>
              <a:rPr lang="zh-CN" altLang="zh-CN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；</a:t>
            </a:r>
            <a:endParaRPr lang="en-US" altLang="zh-CN" sz="2600" b="1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  <a:p>
            <a:pPr marL="252095" indent="-457200">
              <a:lnSpc>
                <a:spcPct val="120000"/>
              </a:lnSpc>
              <a:tabLst>
                <a:tab pos="1170305" algn="l"/>
                <a:tab pos="2250440" algn="l"/>
              </a:tabLst>
            </a:pPr>
            <a:r>
              <a:rPr lang="zh-CN" altLang="en-US" sz="2600" b="1" dirty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 </a:t>
            </a:r>
            <a:r>
              <a:rPr lang="zh-CN" altLang="en-US" sz="2600" b="1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         </a:t>
            </a:r>
            <a:r>
              <a:rPr lang="zh-CN" altLang="zh-CN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商业</a:t>
            </a:r>
            <a:r>
              <a:rPr lang="zh-CN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：设官统一管理。</a:t>
            </a:r>
            <a:endParaRPr lang="zh-CN" altLang="zh-CN" sz="2600" b="1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  <a:p>
            <a:pPr marL="252095" indent="-457200">
              <a:lnSpc>
                <a:spcPct val="120000"/>
              </a:lnSpc>
              <a:tabLst>
                <a:tab pos="1170305" algn="l"/>
                <a:tab pos="2250440" algn="l"/>
              </a:tabLst>
            </a:pPr>
            <a:r>
              <a:rPr lang="zh-CN" altLang="zh-CN" sz="26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          手工业者和商贾都是官府的奴仆</a:t>
            </a:r>
            <a:r>
              <a:rPr lang="zh-CN" altLang="zh-CN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。</a:t>
            </a:r>
            <a:endParaRPr lang="zh-CN" altLang="zh-CN" sz="2600" b="1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  <a:p>
            <a:pPr marL="252095" indent="-457200">
              <a:lnSpc>
                <a:spcPct val="120000"/>
              </a:lnSpc>
              <a:tabLst>
                <a:tab pos="1170305" algn="l"/>
                <a:tab pos="2250440" algn="l"/>
              </a:tabLst>
            </a:pPr>
            <a:r>
              <a:rPr lang="zh-CN" altLang="en-US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（</a:t>
            </a:r>
            <a:r>
              <a:rPr lang="en-US" altLang="zh-CN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3</a:t>
            </a:r>
            <a:r>
              <a:rPr lang="zh-CN" altLang="en-US" sz="26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</a:rPr>
              <a:t>）交通发达：邮驿传递制度</a:t>
            </a:r>
            <a:endParaRPr lang="zh-CN" altLang="en-US" sz="2600" b="1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Arial" panose="020B0604020202020204" pitchFamily="34" charset="0"/>
            </a:endParaRPr>
          </a:p>
        </p:txBody>
      </p:sp>
      <p:sp>
        <p:nvSpPr>
          <p:cNvPr id="16" name="内容占位符 2"/>
          <p:cNvSpPr/>
          <p:nvPr>
            <p:custDataLst>
              <p:tags r:id="rId2"/>
            </p:custDataLst>
          </p:nvPr>
        </p:nvSpPr>
        <p:spPr bwMode="auto">
          <a:xfrm>
            <a:off x="3838772" y="3591432"/>
            <a:ext cx="1662500" cy="258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7A77"/>
                </a:solidFill>
                <a:latin typeface="Calibri" panose="020F0502020204030204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7A77"/>
                </a:solidFill>
                <a:latin typeface="Calibri" panose="020F0502020204030204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7A77"/>
                </a:solidFill>
                <a:latin typeface="Calibri" panose="020F0502020204030204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7A77"/>
                </a:solidFill>
                <a:latin typeface="Calibri" panose="020F0502020204030204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7A77"/>
                </a:solidFill>
                <a:latin typeface="Calibri" panose="020F0502020204030204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7A77"/>
                </a:solidFill>
                <a:latin typeface="Calibri" panose="020F0502020204030204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7A77"/>
                </a:solidFill>
                <a:latin typeface="Calibri" panose="020F0502020204030204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7A77"/>
                </a:solidFill>
                <a:latin typeface="Calibri" panose="020F0502020204030204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7A77"/>
                </a:solidFill>
                <a:latin typeface="Calibri" panose="020F0502020204030204"/>
                <a:ea typeface="宋体" panose="02010600030101010101" pitchFamily="2" charset="-122"/>
              </a:defRPr>
            </a:lvl9pPr>
          </a:lstStyle>
          <a:p>
            <a:pPr>
              <a:lnSpc>
                <a:spcPts val="1795"/>
              </a:lnSpc>
              <a:spcBef>
                <a:spcPct val="0"/>
              </a:spcBef>
              <a:buNone/>
            </a:pPr>
            <a:r>
              <a:rPr kumimoji="1" lang="zh-CN" altLang="en-US" sz="2800">
                <a:solidFill>
                  <a:srgbClr val="FF0000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工商食官</a:t>
            </a:r>
            <a:endParaRPr kumimoji="1" lang="en-US" altLang="en-US" sz="2800" dirty="0">
              <a:solidFill>
                <a:srgbClr val="FF0000"/>
              </a:solidFill>
              <a:latin typeface="华文中宋" panose="02010600040101010101" charset="-122"/>
              <a:ea typeface="华文中宋" panose="02010600040101010101" charset="-122"/>
              <a:cs typeface="华文中宋" panose="02010600040101010101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3"/>
            </p:custDataLst>
          </p:nvPr>
        </p:nvSpPr>
        <p:spPr>
          <a:xfrm>
            <a:off x="544830" y="862965"/>
            <a:ext cx="5813425" cy="6819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3200" b="1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3</a:t>
            </a:r>
            <a:r>
              <a:rPr lang="zh-CN" altLang="en-US" sz="3200" b="1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、</a:t>
            </a:r>
            <a:r>
              <a:rPr lang="zh-CN" altLang="zh-CN" sz="3200" b="1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商</a:t>
            </a:r>
            <a:r>
              <a:rPr lang="zh-CN" altLang="en-US" sz="3200" b="1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Arial" panose="020B0604020202020204" pitchFamily="34" charset="0"/>
                <a:sym typeface="+mn-ea"/>
              </a:rPr>
              <a:t>业、交通和城市</a:t>
            </a:r>
            <a:endParaRPr lang="zh-CN" altLang="en-US" sz="3200" b="1"/>
          </a:p>
        </p:txBody>
      </p:sp>
      <p:sp>
        <p:nvSpPr>
          <p:cNvPr id="3" name="文本框 2"/>
          <p:cNvSpPr txBox="1"/>
          <p:nvPr/>
        </p:nvSpPr>
        <p:spPr>
          <a:xfrm>
            <a:off x="544830" y="5952445"/>
            <a:ext cx="84433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b="1" dirty="0" smtClean="0"/>
              <a:t>西周的手工业和商业都是官营官办</a:t>
            </a:r>
            <a:r>
              <a:rPr kumimoji="1" lang="en-US" altLang="zh-CN" sz="2800" b="1" dirty="0" smtClean="0"/>
              <a:t>——</a:t>
            </a:r>
            <a:r>
              <a:rPr kumimoji="1" lang="zh-CN" altLang="en-US" sz="2800" b="1" dirty="0" smtClean="0"/>
              <a:t>“工商食官”</a:t>
            </a:r>
            <a:endParaRPr kumimoji="1" lang="zh-CN" altLang="en-US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3" grpId="0"/>
      <p:bldP spid="3" grpId="1"/>
    </p:bldLst>
  </p:timing>
</p:sld>
</file>

<file path=ppt/tags/tag1.xml><?xml version="1.0" encoding="utf-8"?>
<p:tagLst xmlns:p="http://schemas.openxmlformats.org/presentationml/2006/main">
  <p:tag name="AS_UNIQUEID" val="66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AS_UNIQUEID" val="67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AS_UNIQUEID" val="67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AS_UNIQUEID" val="67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AS_UNIQUEID" val="68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AS_UNIQUEID" val="68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AS_UNIQUEID" val="68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AS_UNIQUEID" val="68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AS_UNIQUEID" val="68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AS_UNIQUEID" val="68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AS_UNIQUEID" val="68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AS_UNIQUEID" val="66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AS_UNIQUEID" val="68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AS_UNIQUEID" val="68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AS_UNIQUEID" val="69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AS_UNIQUEID" val="69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AS_UNIQUEID" val="69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AS_UNIQUEID" val="69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AS_UNIQUEID" val="69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AS_UNIQUEID" val="69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AS_UNIQUEID" val="69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AS_UNIQUEID" val="69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AS_UNIQUEID" val="66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AS_UNIQUEID" val="70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AS_UNIQUEID" val="70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AS_UNIQUEID" val="70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AS_UNIQUEID" val="70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AS_UNIQUEID" val="70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AS_UNIQUEID" val="70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AS_UNIQUEID" val="70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AS_UNIQUEID" val="70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AS_UNIQUEID" val="71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AS_UNIQUEID" val="71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AS_UNIQUEID" val="66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AS_UNIQUEID" val="71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AS_UNIQUEID" val="71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AS_UNIQUEID" val="71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AS_UNIQUEID" val="71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AS_UNIQUEID" val="71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AS_UNIQUEID" val="71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AS_UNIQUEID" val="71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AS_UNIQUEID" val="72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AS_UNIQUEID" val="72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AS_UNIQUEID" val="72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AS_UNIQUEID" val="67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AS_UNIQUEID" val="72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AS_UNIQUEID" val="72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AS_UNIQUEID" val="72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AS_UNIQUEID" val="72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AS_UNIQUEID" val="72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AS_UNIQUEID" val="73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AS_UNIQUEID" val="73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AS_UNIQUEID" val="12893"/>
</p:tagLst>
</file>

<file path=ppt/tags/tag58.xml><?xml version="1.0" encoding="utf-8"?>
<p:tagLst xmlns:p="http://schemas.openxmlformats.org/presentationml/2006/main">
  <p:tag name="AS_UNIQUEID" val="12894"/>
</p:tagLst>
</file>

<file path=ppt/tags/tag59.xml><?xml version="1.0" encoding="utf-8"?>
<p:tagLst xmlns:p="http://schemas.openxmlformats.org/presentationml/2006/main">
  <p:tag name="AS_UNIQUEID" val="12895"/>
</p:tagLst>
</file>

<file path=ppt/tags/tag6.xml><?xml version="1.0" encoding="utf-8"?>
<p:tagLst xmlns:p="http://schemas.openxmlformats.org/presentationml/2006/main">
  <p:tag name="AS_UNIQUEID" val="67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AS_UNIQUEID" val="12897"/>
</p:tagLst>
</file>

<file path=ppt/tags/tag61.xml><?xml version="1.0" encoding="utf-8"?>
<p:tagLst xmlns:p="http://schemas.openxmlformats.org/presentationml/2006/main">
  <p:tag name="AS_UNIQUEID" val="12898"/>
</p:tagLst>
</file>

<file path=ppt/tags/tag62.xml><?xml version="1.0" encoding="utf-8"?>
<p:tagLst xmlns:p="http://schemas.openxmlformats.org/presentationml/2006/main">
  <p:tag name="AS_UNIQUEID" val="12899"/>
</p:tagLst>
</file>

<file path=ppt/tags/tag63.xml><?xml version="1.0" encoding="utf-8"?>
<p:tagLst xmlns:p="http://schemas.openxmlformats.org/presentationml/2006/main">
  <p:tag name="AS_UNIQUEID" val="733"/>
  <p:tag name="KSO_WM_BEAUTIFY_FLAG" val="#wm#"/>
  <p:tag name="KSO_WM_TAG_VERSION" val="1.0"/>
  <p:tag name="KSO_WM_TEMPLATE_CATEGORY" val="custom"/>
  <p:tag name="KSO_WM_TEMPLATE_INDEX" val="2020517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4.xml><?xml version="1.0" encoding="utf-8"?>
<p:tagLst xmlns:p="http://schemas.openxmlformats.org/presentationml/2006/main">
  <p:tag name="AS_UNIQUEID" val="734"/>
  <p:tag name="KSO_WM_BEAUTIFY_FLAG" val="#wm#"/>
  <p:tag name="KSO_WM_TAG_VERSION" val="1.0"/>
  <p:tag name="KSO_WM_TEMPLATE_CATEGORY" val="custom"/>
  <p:tag name="KSO_WM_TEMPLATE_INDEX" val="2020517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5.xml><?xml version="1.0" encoding="utf-8"?>
<p:tagLst xmlns:p="http://schemas.openxmlformats.org/presentationml/2006/main">
  <p:tag name="AS_UNIQUEID" val="73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6.xml><?xml version="1.0" encoding="utf-8"?>
<p:tagLst xmlns:p="http://schemas.openxmlformats.org/presentationml/2006/main">
  <p:tag name="AS_UNIQUEID" val="73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7.xml><?xml version="1.0" encoding="utf-8"?>
<p:tagLst xmlns:p="http://schemas.openxmlformats.org/presentationml/2006/main">
  <p:tag name="AS_UNIQUEID" val="73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176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9.xml><?xml version="1.0" encoding="utf-8"?>
<p:tagLst xmlns:p="http://schemas.openxmlformats.org/presentationml/2006/main">
  <p:tag name="AS_UNIQUEID" val="992"/>
</p:tagLst>
</file>

<file path=ppt/tags/tag7.xml><?xml version="1.0" encoding="utf-8"?>
<p:tagLst xmlns:p="http://schemas.openxmlformats.org/presentationml/2006/main">
  <p:tag name="AS_UNIQUEID" val="67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0.xml><?xml version="1.0" encoding="utf-8"?>
<p:tagLst xmlns:p="http://schemas.openxmlformats.org/presentationml/2006/main">
  <p:tag name="AS_UNIQUEID" val="993"/>
</p:tagLst>
</file>

<file path=ppt/tags/tag71.xml><?xml version="1.0" encoding="utf-8"?>
<p:tagLst xmlns:p="http://schemas.openxmlformats.org/presentationml/2006/main">
  <p:tag name="AS_UNIQUEID" val="994"/>
</p:tagLst>
</file>

<file path=ppt/tags/tag72.xml><?xml version="1.0" encoding="utf-8"?>
<p:tagLst xmlns:p="http://schemas.openxmlformats.org/presentationml/2006/main">
  <p:tag name="AS_UNIQUEID" val="995"/>
</p:tagLst>
</file>

<file path=ppt/tags/tag73.xml><?xml version="1.0" encoding="utf-8"?>
<p:tagLst xmlns:p="http://schemas.openxmlformats.org/presentationml/2006/main">
  <p:tag name="AS_UNIQUEID" val="996"/>
</p:tagLst>
</file>

<file path=ppt/tags/tag74.xml><?xml version="1.0" encoding="utf-8"?>
<p:tagLst xmlns:p="http://schemas.openxmlformats.org/presentationml/2006/main">
  <p:tag name="AS_UNIQUEID" val="997"/>
</p:tagLst>
</file>

<file path=ppt/tags/tag75.xml><?xml version="1.0" encoding="utf-8"?>
<p:tagLst xmlns:p="http://schemas.openxmlformats.org/presentationml/2006/main">
  <p:tag name="AS_UNIQUEID" val="998"/>
</p:tagLst>
</file>

<file path=ppt/tags/tag76.xml><?xml version="1.0" encoding="utf-8"?>
<p:tagLst xmlns:p="http://schemas.openxmlformats.org/presentationml/2006/main">
  <p:tag name="AS_UNIQUEID" val="988"/>
</p:tagLst>
</file>

<file path=ppt/tags/tag77.xml><?xml version="1.0" encoding="utf-8"?>
<p:tagLst xmlns:p="http://schemas.openxmlformats.org/presentationml/2006/main">
  <p:tag name="AS_UNIQUEID" val="989"/>
</p:tagLst>
</file>

<file path=ppt/tags/tag78.xml><?xml version="1.0" encoding="utf-8"?>
<p:tagLst xmlns:p="http://schemas.openxmlformats.org/presentationml/2006/main">
  <p:tag name="AS_UNIQUEID" val="990"/>
</p:tagLst>
</file>

<file path=ppt/tags/tag79.xml><?xml version="1.0" encoding="utf-8"?>
<p:tagLst xmlns:p="http://schemas.openxmlformats.org/presentationml/2006/main">
  <p:tag name="AS_UNIQUEID" val="1003"/>
</p:tagLst>
</file>

<file path=ppt/tags/tag8.xml><?xml version="1.0" encoding="utf-8"?>
<p:tagLst xmlns:p="http://schemas.openxmlformats.org/presentationml/2006/main">
  <p:tag name="AS_UNIQUEID" val="67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0.xml><?xml version="1.0" encoding="utf-8"?>
<p:tagLst xmlns:p="http://schemas.openxmlformats.org/presentationml/2006/main">
  <p:tag name="AS_UNIQUEID" val="1004"/>
</p:tagLst>
</file>

<file path=ppt/tags/tag81.xml><?xml version="1.0" encoding="utf-8"?>
<p:tagLst xmlns:p="http://schemas.openxmlformats.org/presentationml/2006/main">
  <p:tag name="KSO_WM_BEAUTIFY_FLAG" val=""/>
</p:tagLst>
</file>

<file path=ppt/tags/tag82.xml><?xml version="1.0" encoding="utf-8"?>
<p:tagLst xmlns:p="http://schemas.openxmlformats.org/presentationml/2006/main">
  <p:tag name="AS_UNIQUEID" val="1001"/>
</p:tagLst>
</file>

<file path=ppt/tags/tag83.xml><?xml version="1.0" encoding="utf-8"?>
<p:tagLst xmlns:p="http://schemas.openxmlformats.org/presentationml/2006/main">
  <p:tag name="AS_UNIQUEID" val="1002"/>
</p:tagLst>
</file>

<file path=ppt/tags/tag84.xml><?xml version="1.0" encoding="utf-8"?>
<p:tagLst xmlns:p="http://schemas.openxmlformats.org/presentationml/2006/main">
  <p:tag name="AS_UNIQUEID" val="1005"/>
</p:tagLst>
</file>

<file path=ppt/tags/tag85.xml><?xml version="1.0" encoding="utf-8"?>
<p:tagLst xmlns:p="http://schemas.openxmlformats.org/presentationml/2006/main">
  <p:tag name="AS_UNIQUEID" val="739"/>
</p:tagLst>
</file>

<file path=ppt/tags/tag86.xml><?xml version="1.0" encoding="utf-8"?>
<p:tagLst xmlns:p="http://schemas.openxmlformats.org/presentationml/2006/main">
  <p:tag name="AS_UNIQUEID" val="740"/>
</p:tagLst>
</file>

<file path=ppt/tags/tag87.xml><?xml version="1.0" encoding="utf-8"?>
<p:tagLst xmlns:p="http://schemas.openxmlformats.org/presentationml/2006/main">
  <p:tag name="AS_UNIQUEID" val="741"/>
</p:tagLst>
</file>

<file path=ppt/tags/tag88.xml><?xml version="1.0" encoding="utf-8"?>
<p:tagLst xmlns:p="http://schemas.openxmlformats.org/presentationml/2006/main">
  <p:tag name="AS_UNIQUEID" val="742"/>
</p:tagLst>
</file>

<file path=ppt/tags/tag89.xml><?xml version="1.0" encoding="utf-8"?>
<p:tagLst xmlns:p="http://schemas.openxmlformats.org/presentationml/2006/main">
  <p:tag name="AS_UNIQUEID" val="743"/>
</p:tagLst>
</file>

<file path=ppt/tags/tag9.xml><?xml version="1.0" encoding="utf-8"?>
<p:tagLst xmlns:p="http://schemas.openxmlformats.org/presentationml/2006/main">
  <p:tag name="AS_UNIQUEID" val="67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0.xml><?xml version="1.0" encoding="utf-8"?>
<p:tagLst xmlns:p="http://schemas.openxmlformats.org/presentationml/2006/main">
  <p:tag name="AS_UNIQUEID" val="744"/>
</p:tagLst>
</file>

<file path=ppt/tags/tag91.xml><?xml version="1.0" encoding="utf-8"?>
<p:tagLst xmlns:p="http://schemas.openxmlformats.org/presentationml/2006/main">
  <p:tag name="COMMONDATA" val="eyJoZGlkIjoiYmQ1NjIxYTJiYjFiZGRkMGM5YWVkNGM5MDEzYzU0ZWIifQ=="/>
  <p:tag name="KSO_WPP_MARK_KEY" val="5cf2055d-ea60-4965-b9fc-559e0713a137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otalTime>0</ap:TotalTime>
  <ap:Words>574</ap:Words>
  <ap:PresentationFormat>宽屏</ap:PresentationFormat>
  <ap:Paragraphs>47</ap:Paragraphs>
  <ap:Slides>3</ap:Slides>
  <ap:Notes>8</ap:Notes>
  <ap:HiddenSlides>0</ap:HiddenSlides>
  <ap:MMClips>0</ap:MMClips>
  <ap:ScaleCrop>false</ap:ScaleCrop>
  <ap:HeadingPairs>
    <vt:vector baseType="variant" size="6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ap:HeadingPairs>
  <ap:TitlesOfParts>
    <vt:vector baseType="lpstr" size="19">
      <vt:lpstr>Arial</vt:lpstr>
      <vt:lpstr>宋体</vt:lpstr>
      <vt:lpstr>Wingdings</vt:lpstr>
      <vt:lpstr>微软雅黑</vt:lpstr>
      <vt:lpstr>Wingdings</vt:lpstr>
      <vt:lpstr>黑体</vt:lpstr>
      <vt:lpstr>Calibri</vt:lpstr>
      <vt:lpstr>华文中宋</vt:lpstr>
      <vt:lpstr>Courier New</vt:lpstr>
      <vt:lpstr>楷体</vt:lpstr>
      <vt:lpstr>仿宋</vt:lpstr>
      <vt:lpstr>Arial</vt:lpstr>
      <vt:lpstr>等线</vt:lpstr>
      <vt:lpstr>Times New Roman</vt:lpstr>
      <vt:lpstr>Arial Unicode MS</vt:lpstr>
      <vt:lpstr>Office 主题​​</vt:lpstr>
      <vt:lpstr>PowerPoint 演示文稿</vt:lpstr>
      <vt:lpstr>PowerPoint 演示文稿</vt:lpstr>
      <vt:lpstr>PowerPoint 演示文稿</vt:lpstr>
    </vt:vector>
  </ap:TitlesOfParts>
  <ap:LinksUpToDate>false</ap:LinksUpToDate>
  <ap:SharedDoc>false</ap:SharedDoc>
  <ap:HyperlinksChanged>false</ap:HyperlinksChanged>
  <ap:AppVersion>100.001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lastPrinted>2021-04-15T14:39:00.0000000Z</lastPrinted>
  <dcterms:created xsi:type="dcterms:W3CDTF">2021-04-15T14:39:00.0000000Z</dcterms:created>
  <dcterms:modified xsi:type="dcterms:W3CDTF">2023-11-19T21:52:26.0000000Z</dcterms:modified>
  <dc:creator/>
  <revision/>
</coreProperties>
</file>

<file path=docProps/custom.xml><?xml version="1.0" encoding="utf-8"?>
<op:Properties xmlns:vt="http://schemas.openxmlformats.org/officeDocument/2006/docPropsVTypes" xmlns:op="http://schemas.openxmlformats.org/officeDocument/2006/custom-properties">
  <op:property fmtid="{D5CDD505-2E9C-101B-9397-08002B2CF9AE}" pid="6" name="KSOProductBuildVer">
    <vt:lpwstr>2052-12.1.0.15374</vt:lpwstr>
  </op:property>
  <op:property fmtid="{D5CDD505-2E9C-101B-9397-08002B2CF9AE}" pid="7" name="ICV">
    <vt:lpwstr>BF0545179BB34AED947BC9898B7B7869</vt:lpwstr>
  </op:property>
</op:Properties>
</file>